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59"/>
  </p:notesMasterIdLst>
  <p:sldIdLst>
    <p:sldId id="256" r:id="rId2"/>
    <p:sldId id="436" r:id="rId3"/>
    <p:sldId id="467" r:id="rId4"/>
    <p:sldId id="455" r:id="rId5"/>
    <p:sldId id="435" r:id="rId6"/>
    <p:sldId id="462" r:id="rId7"/>
    <p:sldId id="463" r:id="rId8"/>
    <p:sldId id="459" r:id="rId9"/>
    <p:sldId id="457" r:id="rId10"/>
    <p:sldId id="464" r:id="rId11"/>
    <p:sldId id="473" r:id="rId12"/>
    <p:sldId id="395" r:id="rId13"/>
    <p:sldId id="451" r:id="rId14"/>
    <p:sldId id="450" r:id="rId15"/>
    <p:sldId id="391" r:id="rId16"/>
    <p:sldId id="345" r:id="rId17"/>
    <p:sldId id="322" r:id="rId18"/>
    <p:sldId id="413" r:id="rId19"/>
    <p:sldId id="468" r:id="rId20"/>
    <p:sldId id="377" r:id="rId21"/>
    <p:sldId id="403" r:id="rId22"/>
    <p:sldId id="385" r:id="rId23"/>
    <p:sldId id="442" r:id="rId24"/>
    <p:sldId id="439" r:id="rId25"/>
    <p:sldId id="443" r:id="rId26"/>
    <p:sldId id="447" r:id="rId27"/>
    <p:sldId id="446" r:id="rId28"/>
    <p:sldId id="445" r:id="rId29"/>
    <p:sldId id="407" r:id="rId30"/>
    <p:sldId id="433" r:id="rId31"/>
    <p:sldId id="410" r:id="rId32"/>
    <p:sldId id="466" r:id="rId33"/>
    <p:sldId id="404" r:id="rId34"/>
    <p:sldId id="472" r:id="rId35"/>
    <p:sldId id="335" r:id="rId36"/>
    <p:sldId id="419" r:id="rId37"/>
    <p:sldId id="421" r:id="rId38"/>
    <p:sldId id="367" r:id="rId39"/>
    <p:sldId id="370" r:id="rId40"/>
    <p:sldId id="357" r:id="rId41"/>
    <p:sldId id="358" r:id="rId42"/>
    <p:sldId id="359" r:id="rId43"/>
    <p:sldId id="360" r:id="rId44"/>
    <p:sldId id="417" r:id="rId45"/>
    <p:sldId id="452" r:id="rId46"/>
    <p:sldId id="423" r:id="rId47"/>
    <p:sldId id="434" r:id="rId48"/>
    <p:sldId id="344" r:id="rId49"/>
    <p:sldId id="415" r:id="rId50"/>
    <p:sldId id="431" r:id="rId51"/>
    <p:sldId id="430" r:id="rId52"/>
    <p:sldId id="471" r:id="rId53"/>
    <p:sldId id="425" r:id="rId54"/>
    <p:sldId id="469" r:id="rId55"/>
    <p:sldId id="432" r:id="rId56"/>
    <p:sldId id="427" r:id="rId57"/>
    <p:sldId id="426"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7CA32E"/>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007" autoAdjust="0"/>
  </p:normalViewPr>
  <p:slideViewPr>
    <p:cSldViewPr snapToGrid="0" snapToObjects="1">
      <p:cViewPr>
        <p:scale>
          <a:sx n="70" d="100"/>
          <a:sy n="70" d="100"/>
        </p:scale>
        <p:origin x="-1122" y="-138"/>
      </p:cViewPr>
      <p:guideLst>
        <p:guide orient="horz" pos="2724"/>
        <p:guide pos="3600"/>
      </p:guideLst>
    </p:cSldViewPr>
  </p:slideViewPr>
  <p:notesTextViewPr>
    <p:cViewPr>
      <p:scale>
        <a:sx n="100" d="100"/>
        <a:sy n="100" d="100"/>
      </p:scale>
      <p:origin x="0" y="0"/>
    </p:cViewPr>
  </p:notesTextViewPr>
  <p:sorterViewPr>
    <p:cViewPr>
      <p:scale>
        <a:sx n="82" d="100"/>
        <a:sy n="82" d="100"/>
      </p:scale>
      <p:origin x="0" y="0"/>
    </p:cViewPr>
  </p:sorterViewPr>
  <p:notesViewPr>
    <p:cSldViewPr snapToGrid="0" snapToObjects="1" showGuides="1">
      <p:cViewPr>
        <p:scale>
          <a:sx n="150" d="100"/>
          <a:sy n="150" d="100"/>
        </p:scale>
        <p:origin x="-632" y="912"/>
      </p:cViewPr>
      <p:guideLst>
        <p:guide orient="horz" pos="3556"/>
        <p:guide pos="48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CE4DC7-169B-4254-B914-8F3E873DE264}" type="doc">
      <dgm:prSet loTypeId="urn:microsoft.com/office/officeart/2005/8/layout/hierarchy1" loCatId="hierarchy" qsTypeId="urn:microsoft.com/office/officeart/2005/8/quickstyle/simple3" qsCatId="simple" csTypeId="urn:microsoft.com/office/officeart/2005/8/colors/accent1_2" csCatId="accent1"/>
      <dgm:spPr/>
      <dgm:t>
        <a:bodyPr/>
        <a:lstStyle/>
        <a:p>
          <a:endParaRPr lang="en-US"/>
        </a:p>
      </dgm:t>
    </dgm:pt>
    <dgm:pt modelId="{AB359BB6-03E9-45A7-8115-523E5BA7A3AF}">
      <dgm:prSet/>
      <dgm:spPr/>
      <dgm:t>
        <a:bodyPr/>
        <a:lstStyle/>
        <a:p>
          <a:pPr rtl="0"/>
          <a:r>
            <a:rPr lang="en-US" b="1" dirty="0" smtClean="0"/>
            <a:t>Comprehensive Center for LSDs</a:t>
          </a:r>
          <a:endParaRPr lang="en-US" dirty="0"/>
        </a:p>
      </dgm:t>
    </dgm:pt>
    <dgm:pt modelId="{5D8A85BD-A84C-4A58-8C9C-E4B8A2DCAE47}" type="parTrans" cxnId="{8C62830F-8782-45F3-8098-F13F690399FB}">
      <dgm:prSet/>
      <dgm:spPr/>
      <dgm:t>
        <a:bodyPr/>
        <a:lstStyle/>
        <a:p>
          <a:endParaRPr lang="en-US"/>
        </a:p>
      </dgm:t>
    </dgm:pt>
    <dgm:pt modelId="{33A788DB-3393-478F-998B-DABD5C596E7F}" type="sibTrans" cxnId="{8C62830F-8782-45F3-8098-F13F690399FB}">
      <dgm:prSet/>
      <dgm:spPr/>
      <dgm:t>
        <a:bodyPr/>
        <a:lstStyle/>
        <a:p>
          <a:endParaRPr lang="en-US"/>
        </a:p>
      </dgm:t>
    </dgm:pt>
    <dgm:pt modelId="{7BAF3366-82BB-4CA4-8E0F-FD7EB00C20E5}">
      <dgm:prSet/>
      <dgm:spPr/>
      <dgm:t>
        <a:bodyPr/>
        <a:lstStyle/>
        <a:p>
          <a:pPr rtl="0"/>
          <a:r>
            <a:rPr lang="en-US" b="1" smtClean="0"/>
            <a:t>Diagnostic Center</a:t>
          </a:r>
          <a:endParaRPr lang="en-US"/>
        </a:p>
      </dgm:t>
    </dgm:pt>
    <dgm:pt modelId="{F50A0154-FF92-45CB-8F28-F86646F51DC0}" type="parTrans" cxnId="{F673A35B-A275-4159-96A8-D5B616226DA8}">
      <dgm:prSet/>
      <dgm:spPr/>
      <dgm:t>
        <a:bodyPr/>
        <a:lstStyle/>
        <a:p>
          <a:endParaRPr lang="en-US"/>
        </a:p>
      </dgm:t>
    </dgm:pt>
    <dgm:pt modelId="{651C2615-34FF-40FF-B807-39E3A16AD173}" type="sibTrans" cxnId="{F673A35B-A275-4159-96A8-D5B616226DA8}">
      <dgm:prSet/>
      <dgm:spPr/>
      <dgm:t>
        <a:bodyPr/>
        <a:lstStyle/>
        <a:p>
          <a:endParaRPr lang="en-US"/>
        </a:p>
      </dgm:t>
    </dgm:pt>
    <dgm:pt modelId="{022DDFBB-7B74-447E-9EAE-E411D0F278EE}">
      <dgm:prSet/>
      <dgm:spPr/>
      <dgm:t>
        <a:bodyPr/>
        <a:lstStyle/>
        <a:p>
          <a:pPr rtl="0"/>
          <a:r>
            <a:rPr lang="en-US" b="1" smtClean="0"/>
            <a:t>Biochemical Testing Lab</a:t>
          </a:r>
          <a:endParaRPr lang="en-US"/>
        </a:p>
      </dgm:t>
    </dgm:pt>
    <dgm:pt modelId="{A5A545E6-A2BF-4CA2-B38F-D0770AC3F970}" type="parTrans" cxnId="{20BA3346-8F25-4FCB-8DA7-797FD383F827}">
      <dgm:prSet/>
      <dgm:spPr/>
      <dgm:t>
        <a:bodyPr/>
        <a:lstStyle/>
        <a:p>
          <a:endParaRPr lang="en-US"/>
        </a:p>
      </dgm:t>
    </dgm:pt>
    <dgm:pt modelId="{6AA0FD97-E7FC-44EF-B9C5-40802038042C}" type="sibTrans" cxnId="{20BA3346-8F25-4FCB-8DA7-797FD383F827}">
      <dgm:prSet/>
      <dgm:spPr/>
      <dgm:t>
        <a:bodyPr/>
        <a:lstStyle/>
        <a:p>
          <a:endParaRPr lang="en-US"/>
        </a:p>
      </dgm:t>
    </dgm:pt>
    <dgm:pt modelId="{AC848BB7-E7A5-4DC0-8958-B72BEEBA73A7}">
      <dgm:prSet/>
      <dgm:spPr/>
      <dgm:t>
        <a:bodyPr/>
        <a:lstStyle/>
        <a:p>
          <a:pPr rtl="0"/>
          <a:r>
            <a:rPr lang="en-US" b="1" smtClean="0"/>
            <a:t>Molecular Testing Lab</a:t>
          </a:r>
          <a:endParaRPr lang="en-US"/>
        </a:p>
      </dgm:t>
    </dgm:pt>
    <dgm:pt modelId="{1DCA1DE1-F525-4AA1-8DE1-CD98C2D08F39}" type="parTrans" cxnId="{BB00A93F-8CA2-45F3-BB01-F0FC32C627D7}">
      <dgm:prSet/>
      <dgm:spPr/>
      <dgm:t>
        <a:bodyPr/>
        <a:lstStyle/>
        <a:p>
          <a:endParaRPr lang="en-US"/>
        </a:p>
      </dgm:t>
    </dgm:pt>
    <dgm:pt modelId="{43F88C92-4492-4244-B793-A0A759095359}" type="sibTrans" cxnId="{BB00A93F-8CA2-45F3-BB01-F0FC32C627D7}">
      <dgm:prSet/>
      <dgm:spPr/>
      <dgm:t>
        <a:bodyPr/>
        <a:lstStyle/>
        <a:p>
          <a:endParaRPr lang="en-US"/>
        </a:p>
      </dgm:t>
    </dgm:pt>
    <dgm:pt modelId="{FC3ECA81-8267-456A-ABF1-207D6CD69D16}">
      <dgm:prSet/>
      <dgm:spPr/>
      <dgm:t>
        <a:bodyPr/>
        <a:lstStyle/>
        <a:p>
          <a:pPr rtl="0"/>
          <a:r>
            <a:rPr lang="en-US" b="1" smtClean="0"/>
            <a:t>Comprehensive Patient Care</a:t>
          </a:r>
          <a:endParaRPr lang="en-US"/>
        </a:p>
      </dgm:t>
    </dgm:pt>
    <dgm:pt modelId="{CC6A7DFE-B68C-478A-B3C4-988D1A996D05}" type="parTrans" cxnId="{038387B3-282A-43E7-A0CE-520341065E8E}">
      <dgm:prSet/>
      <dgm:spPr/>
      <dgm:t>
        <a:bodyPr/>
        <a:lstStyle/>
        <a:p>
          <a:endParaRPr lang="en-US"/>
        </a:p>
      </dgm:t>
    </dgm:pt>
    <dgm:pt modelId="{BD4BA201-3DEB-4ADC-B520-517B74FFCE75}" type="sibTrans" cxnId="{038387B3-282A-43E7-A0CE-520341065E8E}">
      <dgm:prSet/>
      <dgm:spPr/>
      <dgm:t>
        <a:bodyPr/>
        <a:lstStyle/>
        <a:p>
          <a:endParaRPr lang="en-US"/>
        </a:p>
      </dgm:t>
    </dgm:pt>
    <dgm:pt modelId="{549846E0-CC5D-4330-B632-BF6E8FF6AE32}">
      <dgm:prSet/>
      <dgm:spPr/>
      <dgm:t>
        <a:bodyPr/>
        <a:lstStyle/>
        <a:p>
          <a:pPr rtl="0"/>
          <a:r>
            <a:rPr lang="en-US" b="1" smtClean="0"/>
            <a:t>Disease Registry</a:t>
          </a:r>
          <a:endParaRPr lang="en-US"/>
        </a:p>
      </dgm:t>
    </dgm:pt>
    <dgm:pt modelId="{F6BAEDA9-726F-4BBA-83E5-557A1A26CF9B}" type="parTrans" cxnId="{2A11DF91-EA8D-473B-8D32-54F331C1BAA6}">
      <dgm:prSet/>
      <dgm:spPr/>
      <dgm:t>
        <a:bodyPr/>
        <a:lstStyle/>
        <a:p>
          <a:endParaRPr lang="en-US"/>
        </a:p>
      </dgm:t>
    </dgm:pt>
    <dgm:pt modelId="{21A0601E-E395-41E2-823B-4276E20C119A}" type="sibTrans" cxnId="{2A11DF91-EA8D-473B-8D32-54F331C1BAA6}">
      <dgm:prSet/>
      <dgm:spPr/>
      <dgm:t>
        <a:bodyPr/>
        <a:lstStyle/>
        <a:p>
          <a:endParaRPr lang="en-US"/>
        </a:p>
      </dgm:t>
    </dgm:pt>
    <dgm:pt modelId="{EF14B236-A59B-4B9F-AB35-4578AD6C2748}">
      <dgm:prSet/>
      <dgm:spPr/>
      <dgm:t>
        <a:bodyPr/>
        <a:lstStyle/>
        <a:p>
          <a:pPr rtl="0"/>
          <a:r>
            <a:rPr lang="en-US" b="1" smtClean="0"/>
            <a:t>Clinical Trials Center</a:t>
          </a:r>
          <a:endParaRPr lang="en-US"/>
        </a:p>
      </dgm:t>
    </dgm:pt>
    <dgm:pt modelId="{9D55C81B-461A-41AE-8768-D08F2D73B6AF}" type="parTrans" cxnId="{DC07752A-B844-43BC-8B56-82613FE799B5}">
      <dgm:prSet/>
      <dgm:spPr/>
      <dgm:t>
        <a:bodyPr/>
        <a:lstStyle/>
        <a:p>
          <a:endParaRPr lang="en-US"/>
        </a:p>
      </dgm:t>
    </dgm:pt>
    <dgm:pt modelId="{45671494-FB2D-451B-964D-D6C80FA5D43E}" type="sibTrans" cxnId="{DC07752A-B844-43BC-8B56-82613FE799B5}">
      <dgm:prSet/>
      <dgm:spPr/>
      <dgm:t>
        <a:bodyPr/>
        <a:lstStyle/>
        <a:p>
          <a:endParaRPr lang="en-US"/>
        </a:p>
      </dgm:t>
    </dgm:pt>
    <dgm:pt modelId="{28787B1C-4ADA-44B6-8315-804C8A20BE50}" type="pres">
      <dgm:prSet presAssocID="{ADCE4DC7-169B-4254-B914-8F3E873DE264}" presName="hierChild1" presStyleCnt="0">
        <dgm:presLayoutVars>
          <dgm:chPref val="1"/>
          <dgm:dir/>
          <dgm:animOne val="branch"/>
          <dgm:animLvl val="lvl"/>
          <dgm:resizeHandles/>
        </dgm:presLayoutVars>
      </dgm:prSet>
      <dgm:spPr/>
      <dgm:t>
        <a:bodyPr/>
        <a:lstStyle/>
        <a:p>
          <a:endParaRPr lang="en-US"/>
        </a:p>
      </dgm:t>
    </dgm:pt>
    <dgm:pt modelId="{69F294D6-266E-4395-AF9E-756BED4FE223}" type="pres">
      <dgm:prSet presAssocID="{AB359BB6-03E9-45A7-8115-523E5BA7A3AF}" presName="hierRoot1" presStyleCnt="0"/>
      <dgm:spPr/>
    </dgm:pt>
    <dgm:pt modelId="{50A06A95-7963-4C83-AB67-AEA652E35A6B}" type="pres">
      <dgm:prSet presAssocID="{AB359BB6-03E9-45A7-8115-523E5BA7A3AF}" presName="composite" presStyleCnt="0"/>
      <dgm:spPr/>
    </dgm:pt>
    <dgm:pt modelId="{30CC54CC-5AE7-487B-A45B-EA4EA11DCEFD}" type="pres">
      <dgm:prSet presAssocID="{AB359BB6-03E9-45A7-8115-523E5BA7A3AF}" presName="background" presStyleLbl="node0" presStyleIdx="0" presStyleCnt="1"/>
      <dgm:spPr>
        <a:solidFill>
          <a:schemeClr val="accent2">
            <a:lumMod val="20000"/>
            <a:lumOff val="80000"/>
          </a:schemeClr>
        </a:solidFill>
      </dgm:spPr>
      <dgm:t>
        <a:bodyPr/>
        <a:lstStyle/>
        <a:p>
          <a:endParaRPr lang="en-US"/>
        </a:p>
      </dgm:t>
    </dgm:pt>
    <dgm:pt modelId="{9FFB81C7-DF4F-4FD6-AA43-9CD51F9BA940}" type="pres">
      <dgm:prSet presAssocID="{AB359BB6-03E9-45A7-8115-523E5BA7A3AF}" presName="text" presStyleLbl="fgAcc0" presStyleIdx="0" presStyleCnt="1">
        <dgm:presLayoutVars>
          <dgm:chPref val="3"/>
        </dgm:presLayoutVars>
      </dgm:prSet>
      <dgm:spPr/>
      <dgm:t>
        <a:bodyPr/>
        <a:lstStyle/>
        <a:p>
          <a:endParaRPr lang="en-US"/>
        </a:p>
      </dgm:t>
    </dgm:pt>
    <dgm:pt modelId="{B032F14F-A866-4140-B23A-52C1C4FC9A37}" type="pres">
      <dgm:prSet presAssocID="{AB359BB6-03E9-45A7-8115-523E5BA7A3AF}" presName="hierChild2" presStyleCnt="0"/>
      <dgm:spPr/>
    </dgm:pt>
    <dgm:pt modelId="{4281E3B7-3FD2-40BC-8B65-985D62047966}" type="pres">
      <dgm:prSet presAssocID="{F50A0154-FF92-45CB-8F28-F86646F51DC0}" presName="Name10" presStyleLbl="parChTrans1D2" presStyleIdx="0" presStyleCnt="4"/>
      <dgm:spPr/>
      <dgm:t>
        <a:bodyPr/>
        <a:lstStyle/>
        <a:p>
          <a:endParaRPr lang="en-US"/>
        </a:p>
      </dgm:t>
    </dgm:pt>
    <dgm:pt modelId="{E7A18586-E889-45D1-B521-48E61000F080}" type="pres">
      <dgm:prSet presAssocID="{7BAF3366-82BB-4CA4-8E0F-FD7EB00C20E5}" presName="hierRoot2" presStyleCnt="0"/>
      <dgm:spPr/>
    </dgm:pt>
    <dgm:pt modelId="{D6E153AE-C69F-43B4-910F-E0C3FED8199C}" type="pres">
      <dgm:prSet presAssocID="{7BAF3366-82BB-4CA4-8E0F-FD7EB00C20E5}" presName="composite2" presStyleCnt="0"/>
      <dgm:spPr/>
    </dgm:pt>
    <dgm:pt modelId="{BE65D052-930C-4C7C-9442-51632EB43732}" type="pres">
      <dgm:prSet presAssocID="{7BAF3366-82BB-4CA4-8E0F-FD7EB00C20E5}" presName="background2" presStyleLbl="node2" presStyleIdx="0" presStyleCnt="4"/>
      <dgm:spPr>
        <a:solidFill>
          <a:schemeClr val="accent2">
            <a:lumMod val="20000"/>
            <a:lumOff val="80000"/>
          </a:schemeClr>
        </a:solidFill>
      </dgm:spPr>
      <dgm:t>
        <a:bodyPr/>
        <a:lstStyle/>
        <a:p>
          <a:endParaRPr lang="en-US"/>
        </a:p>
      </dgm:t>
    </dgm:pt>
    <dgm:pt modelId="{E3CF6A85-285F-40FB-B29C-BDD887D6D480}" type="pres">
      <dgm:prSet presAssocID="{7BAF3366-82BB-4CA4-8E0F-FD7EB00C20E5}" presName="text2" presStyleLbl="fgAcc2" presStyleIdx="0" presStyleCnt="4">
        <dgm:presLayoutVars>
          <dgm:chPref val="3"/>
        </dgm:presLayoutVars>
      </dgm:prSet>
      <dgm:spPr/>
      <dgm:t>
        <a:bodyPr/>
        <a:lstStyle/>
        <a:p>
          <a:endParaRPr lang="en-US"/>
        </a:p>
      </dgm:t>
    </dgm:pt>
    <dgm:pt modelId="{7F1701ED-5117-4F41-AB4A-156D136410BE}" type="pres">
      <dgm:prSet presAssocID="{7BAF3366-82BB-4CA4-8E0F-FD7EB00C20E5}" presName="hierChild3" presStyleCnt="0"/>
      <dgm:spPr/>
    </dgm:pt>
    <dgm:pt modelId="{F0603F1A-2257-424D-A4BA-C7FCACC9230B}" type="pres">
      <dgm:prSet presAssocID="{A5A545E6-A2BF-4CA2-B38F-D0770AC3F970}" presName="Name17" presStyleLbl="parChTrans1D3" presStyleIdx="0" presStyleCnt="2"/>
      <dgm:spPr/>
      <dgm:t>
        <a:bodyPr/>
        <a:lstStyle/>
        <a:p>
          <a:endParaRPr lang="en-US"/>
        </a:p>
      </dgm:t>
    </dgm:pt>
    <dgm:pt modelId="{04D1C3C1-0628-4DC3-929D-58480DCB7ED3}" type="pres">
      <dgm:prSet presAssocID="{022DDFBB-7B74-447E-9EAE-E411D0F278EE}" presName="hierRoot3" presStyleCnt="0"/>
      <dgm:spPr/>
    </dgm:pt>
    <dgm:pt modelId="{68DC5431-AAA7-402D-940A-C95F6091FB1F}" type="pres">
      <dgm:prSet presAssocID="{022DDFBB-7B74-447E-9EAE-E411D0F278EE}" presName="composite3" presStyleCnt="0"/>
      <dgm:spPr/>
    </dgm:pt>
    <dgm:pt modelId="{8768B612-B94C-44E5-8842-4C7974F4AE5D}" type="pres">
      <dgm:prSet presAssocID="{022DDFBB-7B74-447E-9EAE-E411D0F278EE}" presName="background3" presStyleLbl="node3" presStyleIdx="0" presStyleCnt="2"/>
      <dgm:spPr>
        <a:solidFill>
          <a:schemeClr val="accent2">
            <a:lumMod val="20000"/>
            <a:lumOff val="80000"/>
          </a:schemeClr>
        </a:solidFill>
      </dgm:spPr>
      <dgm:t>
        <a:bodyPr/>
        <a:lstStyle/>
        <a:p>
          <a:endParaRPr lang="en-US"/>
        </a:p>
      </dgm:t>
    </dgm:pt>
    <dgm:pt modelId="{4F834287-6E0B-485D-B36B-962F65205836}" type="pres">
      <dgm:prSet presAssocID="{022DDFBB-7B74-447E-9EAE-E411D0F278EE}" presName="text3" presStyleLbl="fgAcc3" presStyleIdx="0" presStyleCnt="2">
        <dgm:presLayoutVars>
          <dgm:chPref val="3"/>
        </dgm:presLayoutVars>
      </dgm:prSet>
      <dgm:spPr/>
      <dgm:t>
        <a:bodyPr/>
        <a:lstStyle/>
        <a:p>
          <a:endParaRPr lang="en-US"/>
        </a:p>
      </dgm:t>
    </dgm:pt>
    <dgm:pt modelId="{206E1BCD-4CD7-4DED-87BB-8D77CC61126A}" type="pres">
      <dgm:prSet presAssocID="{022DDFBB-7B74-447E-9EAE-E411D0F278EE}" presName="hierChild4" presStyleCnt="0"/>
      <dgm:spPr/>
    </dgm:pt>
    <dgm:pt modelId="{7FFA5257-A3A2-44DF-8E5A-A1597E6027D3}" type="pres">
      <dgm:prSet presAssocID="{1DCA1DE1-F525-4AA1-8DE1-CD98C2D08F39}" presName="Name17" presStyleLbl="parChTrans1D3" presStyleIdx="1" presStyleCnt="2"/>
      <dgm:spPr/>
      <dgm:t>
        <a:bodyPr/>
        <a:lstStyle/>
        <a:p>
          <a:endParaRPr lang="en-US"/>
        </a:p>
      </dgm:t>
    </dgm:pt>
    <dgm:pt modelId="{F9BD44E6-B1C5-49A2-A201-A2E5179EA9FA}" type="pres">
      <dgm:prSet presAssocID="{AC848BB7-E7A5-4DC0-8958-B72BEEBA73A7}" presName="hierRoot3" presStyleCnt="0"/>
      <dgm:spPr/>
    </dgm:pt>
    <dgm:pt modelId="{98E3147B-DDED-47B8-B21F-09D094677F2E}" type="pres">
      <dgm:prSet presAssocID="{AC848BB7-E7A5-4DC0-8958-B72BEEBA73A7}" presName="composite3" presStyleCnt="0"/>
      <dgm:spPr/>
    </dgm:pt>
    <dgm:pt modelId="{35A00668-18AF-4DF1-9577-A8DD8D358DBE}" type="pres">
      <dgm:prSet presAssocID="{AC848BB7-E7A5-4DC0-8958-B72BEEBA73A7}" presName="background3" presStyleLbl="node3" presStyleIdx="1" presStyleCnt="2"/>
      <dgm:spPr>
        <a:solidFill>
          <a:schemeClr val="accent2">
            <a:lumMod val="20000"/>
            <a:lumOff val="80000"/>
          </a:schemeClr>
        </a:solidFill>
      </dgm:spPr>
      <dgm:t>
        <a:bodyPr/>
        <a:lstStyle/>
        <a:p>
          <a:endParaRPr lang="en-US"/>
        </a:p>
      </dgm:t>
    </dgm:pt>
    <dgm:pt modelId="{0AE61D58-3D44-4E54-9578-FBA93A9FF598}" type="pres">
      <dgm:prSet presAssocID="{AC848BB7-E7A5-4DC0-8958-B72BEEBA73A7}" presName="text3" presStyleLbl="fgAcc3" presStyleIdx="1" presStyleCnt="2">
        <dgm:presLayoutVars>
          <dgm:chPref val="3"/>
        </dgm:presLayoutVars>
      </dgm:prSet>
      <dgm:spPr/>
      <dgm:t>
        <a:bodyPr/>
        <a:lstStyle/>
        <a:p>
          <a:endParaRPr lang="en-US"/>
        </a:p>
      </dgm:t>
    </dgm:pt>
    <dgm:pt modelId="{9C0A0185-40D7-4429-AA67-240E748B7D16}" type="pres">
      <dgm:prSet presAssocID="{AC848BB7-E7A5-4DC0-8958-B72BEEBA73A7}" presName="hierChild4" presStyleCnt="0"/>
      <dgm:spPr/>
    </dgm:pt>
    <dgm:pt modelId="{73F0F4A7-2D41-405F-A948-1946B522DB2E}" type="pres">
      <dgm:prSet presAssocID="{CC6A7DFE-B68C-478A-B3C4-988D1A996D05}" presName="Name10" presStyleLbl="parChTrans1D2" presStyleIdx="1" presStyleCnt="4"/>
      <dgm:spPr/>
      <dgm:t>
        <a:bodyPr/>
        <a:lstStyle/>
        <a:p>
          <a:endParaRPr lang="en-US"/>
        </a:p>
      </dgm:t>
    </dgm:pt>
    <dgm:pt modelId="{444FE646-8AF5-40C3-96AC-C01C22B2ACA4}" type="pres">
      <dgm:prSet presAssocID="{FC3ECA81-8267-456A-ABF1-207D6CD69D16}" presName="hierRoot2" presStyleCnt="0"/>
      <dgm:spPr/>
    </dgm:pt>
    <dgm:pt modelId="{71B91A5B-84C5-4655-9EF8-FC772705E334}" type="pres">
      <dgm:prSet presAssocID="{FC3ECA81-8267-456A-ABF1-207D6CD69D16}" presName="composite2" presStyleCnt="0"/>
      <dgm:spPr/>
    </dgm:pt>
    <dgm:pt modelId="{DCBCC172-1B03-4BA6-B6C4-DA996162E110}" type="pres">
      <dgm:prSet presAssocID="{FC3ECA81-8267-456A-ABF1-207D6CD69D16}" presName="background2" presStyleLbl="node2" presStyleIdx="1" presStyleCnt="4"/>
      <dgm:spPr>
        <a:solidFill>
          <a:schemeClr val="accent2">
            <a:lumMod val="20000"/>
            <a:lumOff val="80000"/>
          </a:schemeClr>
        </a:solidFill>
      </dgm:spPr>
      <dgm:t>
        <a:bodyPr/>
        <a:lstStyle/>
        <a:p>
          <a:endParaRPr lang="en-US"/>
        </a:p>
      </dgm:t>
    </dgm:pt>
    <dgm:pt modelId="{F917BDDB-C38E-4434-B12C-73AB14D0C004}" type="pres">
      <dgm:prSet presAssocID="{FC3ECA81-8267-456A-ABF1-207D6CD69D16}" presName="text2" presStyleLbl="fgAcc2" presStyleIdx="1" presStyleCnt="4">
        <dgm:presLayoutVars>
          <dgm:chPref val="3"/>
        </dgm:presLayoutVars>
      </dgm:prSet>
      <dgm:spPr/>
      <dgm:t>
        <a:bodyPr/>
        <a:lstStyle/>
        <a:p>
          <a:endParaRPr lang="en-US"/>
        </a:p>
      </dgm:t>
    </dgm:pt>
    <dgm:pt modelId="{164E83DF-2335-420F-85FB-33B9D12F4D62}" type="pres">
      <dgm:prSet presAssocID="{FC3ECA81-8267-456A-ABF1-207D6CD69D16}" presName="hierChild3" presStyleCnt="0"/>
      <dgm:spPr/>
    </dgm:pt>
    <dgm:pt modelId="{98BD5720-02E9-4DA7-AA4E-76ACF0DA0958}" type="pres">
      <dgm:prSet presAssocID="{F6BAEDA9-726F-4BBA-83E5-557A1A26CF9B}" presName="Name10" presStyleLbl="parChTrans1D2" presStyleIdx="2" presStyleCnt="4"/>
      <dgm:spPr/>
      <dgm:t>
        <a:bodyPr/>
        <a:lstStyle/>
        <a:p>
          <a:endParaRPr lang="en-US"/>
        </a:p>
      </dgm:t>
    </dgm:pt>
    <dgm:pt modelId="{C7607598-4159-4765-9EA9-2317FB3C30B3}" type="pres">
      <dgm:prSet presAssocID="{549846E0-CC5D-4330-B632-BF6E8FF6AE32}" presName="hierRoot2" presStyleCnt="0"/>
      <dgm:spPr/>
    </dgm:pt>
    <dgm:pt modelId="{06BE48D8-32EC-4B21-8D65-8B6485D7DACA}" type="pres">
      <dgm:prSet presAssocID="{549846E0-CC5D-4330-B632-BF6E8FF6AE32}" presName="composite2" presStyleCnt="0"/>
      <dgm:spPr/>
    </dgm:pt>
    <dgm:pt modelId="{BA4CD321-BB4F-4504-82F3-FCF0337BB735}" type="pres">
      <dgm:prSet presAssocID="{549846E0-CC5D-4330-B632-BF6E8FF6AE32}" presName="background2" presStyleLbl="node2" presStyleIdx="2" presStyleCnt="4"/>
      <dgm:spPr>
        <a:solidFill>
          <a:schemeClr val="accent2">
            <a:lumMod val="20000"/>
            <a:lumOff val="80000"/>
          </a:schemeClr>
        </a:solidFill>
      </dgm:spPr>
      <dgm:t>
        <a:bodyPr/>
        <a:lstStyle/>
        <a:p>
          <a:endParaRPr lang="en-US"/>
        </a:p>
      </dgm:t>
    </dgm:pt>
    <dgm:pt modelId="{DDCBDF32-9CC0-449C-BECC-848FFDD1848D}" type="pres">
      <dgm:prSet presAssocID="{549846E0-CC5D-4330-B632-BF6E8FF6AE32}" presName="text2" presStyleLbl="fgAcc2" presStyleIdx="2" presStyleCnt="4">
        <dgm:presLayoutVars>
          <dgm:chPref val="3"/>
        </dgm:presLayoutVars>
      </dgm:prSet>
      <dgm:spPr/>
      <dgm:t>
        <a:bodyPr/>
        <a:lstStyle/>
        <a:p>
          <a:endParaRPr lang="en-US"/>
        </a:p>
      </dgm:t>
    </dgm:pt>
    <dgm:pt modelId="{70B04FD2-69D1-4E4F-B95B-DC8ED88D6DBC}" type="pres">
      <dgm:prSet presAssocID="{549846E0-CC5D-4330-B632-BF6E8FF6AE32}" presName="hierChild3" presStyleCnt="0"/>
      <dgm:spPr/>
    </dgm:pt>
    <dgm:pt modelId="{7D45D9CF-43CF-4704-A407-16EE6B941787}" type="pres">
      <dgm:prSet presAssocID="{9D55C81B-461A-41AE-8768-D08F2D73B6AF}" presName="Name10" presStyleLbl="parChTrans1D2" presStyleIdx="3" presStyleCnt="4"/>
      <dgm:spPr/>
      <dgm:t>
        <a:bodyPr/>
        <a:lstStyle/>
        <a:p>
          <a:endParaRPr lang="en-US"/>
        </a:p>
      </dgm:t>
    </dgm:pt>
    <dgm:pt modelId="{B183A907-9D74-400D-B542-74C14104B5FB}" type="pres">
      <dgm:prSet presAssocID="{EF14B236-A59B-4B9F-AB35-4578AD6C2748}" presName="hierRoot2" presStyleCnt="0"/>
      <dgm:spPr/>
    </dgm:pt>
    <dgm:pt modelId="{080C5CC1-402C-41DD-B1FC-EE80BA264E48}" type="pres">
      <dgm:prSet presAssocID="{EF14B236-A59B-4B9F-AB35-4578AD6C2748}" presName="composite2" presStyleCnt="0"/>
      <dgm:spPr/>
    </dgm:pt>
    <dgm:pt modelId="{F11E17AD-F064-44AF-B45C-21E397E5F1A5}" type="pres">
      <dgm:prSet presAssocID="{EF14B236-A59B-4B9F-AB35-4578AD6C2748}" presName="background2" presStyleLbl="node2" presStyleIdx="3" presStyleCnt="4"/>
      <dgm:spPr>
        <a:solidFill>
          <a:schemeClr val="accent2">
            <a:lumMod val="20000"/>
            <a:lumOff val="80000"/>
          </a:schemeClr>
        </a:solidFill>
      </dgm:spPr>
      <dgm:t>
        <a:bodyPr/>
        <a:lstStyle/>
        <a:p>
          <a:endParaRPr lang="en-US"/>
        </a:p>
      </dgm:t>
    </dgm:pt>
    <dgm:pt modelId="{B461EEFD-C7EF-4933-8769-59337EF884F1}" type="pres">
      <dgm:prSet presAssocID="{EF14B236-A59B-4B9F-AB35-4578AD6C2748}" presName="text2" presStyleLbl="fgAcc2" presStyleIdx="3" presStyleCnt="4">
        <dgm:presLayoutVars>
          <dgm:chPref val="3"/>
        </dgm:presLayoutVars>
      </dgm:prSet>
      <dgm:spPr/>
      <dgm:t>
        <a:bodyPr/>
        <a:lstStyle/>
        <a:p>
          <a:endParaRPr lang="en-US"/>
        </a:p>
      </dgm:t>
    </dgm:pt>
    <dgm:pt modelId="{CBB1F57A-708A-4171-BB3B-D8BC4C8B18EF}" type="pres">
      <dgm:prSet presAssocID="{EF14B236-A59B-4B9F-AB35-4578AD6C2748}" presName="hierChild3" presStyleCnt="0"/>
      <dgm:spPr/>
    </dgm:pt>
  </dgm:ptLst>
  <dgm:cxnLst>
    <dgm:cxn modelId="{BB00A93F-8CA2-45F3-BB01-F0FC32C627D7}" srcId="{7BAF3366-82BB-4CA4-8E0F-FD7EB00C20E5}" destId="{AC848BB7-E7A5-4DC0-8958-B72BEEBA73A7}" srcOrd="1" destOrd="0" parTransId="{1DCA1DE1-F525-4AA1-8DE1-CD98C2D08F39}" sibTransId="{43F88C92-4492-4244-B793-A0A759095359}"/>
    <dgm:cxn modelId="{8C62830F-8782-45F3-8098-F13F690399FB}" srcId="{ADCE4DC7-169B-4254-B914-8F3E873DE264}" destId="{AB359BB6-03E9-45A7-8115-523E5BA7A3AF}" srcOrd="0" destOrd="0" parTransId="{5D8A85BD-A84C-4A58-8C9C-E4B8A2DCAE47}" sibTransId="{33A788DB-3393-478F-998B-DABD5C596E7F}"/>
    <dgm:cxn modelId="{BC236658-59E0-404E-B138-7D6D159CBFF5}" type="presOf" srcId="{AB359BB6-03E9-45A7-8115-523E5BA7A3AF}" destId="{9FFB81C7-DF4F-4FD6-AA43-9CD51F9BA940}" srcOrd="0" destOrd="0" presId="urn:microsoft.com/office/officeart/2005/8/layout/hierarchy1"/>
    <dgm:cxn modelId="{2A11DF91-EA8D-473B-8D32-54F331C1BAA6}" srcId="{AB359BB6-03E9-45A7-8115-523E5BA7A3AF}" destId="{549846E0-CC5D-4330-B632-BF6E8FF6AE32}" srcOrd="2" destOrd="0" parTransId="{F6BAEDA9-726F-4BBA-83E5-557A1A26CF9B}" sibTransId="{21A0601E-E395-41E2-823B-4276E20C119A}"/>
    <dgm:cxn modelId="{530E9CEA-F425-4499-B1B8-F154FC7C84B8}" type="presOf" srcId="{A5A545E6-A2BF-4CA2-B38F-D0770AC3F970}" destId="{F0603F1A-2257-424D-A4BA-C7FCACC9230B}" srcOrd="0" destOrd="0" presId="urn:microsoft.com/office/officeart/2005/8/layout/hierarchy1"/>
    <dgm:cxn modelId="{2C16B9E8-814C-489C-9550-2851A5CA85AA}" type="presOf" srcId="{022DDFBB-7B74-447E-9EAE-E411D0F278EE}" destId="{4F834287-6E0B-485D-B36B-962F65205836}" srcOrd="0" destOrd="0" presId="urn:microsoft.com/office/officeart/2005/8/layout/hierarchy1"/>
    <dgm:cxn modelId="{038387B3-282A-43E7-A0CE-520341065E8E}" srcId="{AB359BB6-03E9-45A7-8115-523E5BA7A3AF}" destId="{FC3ECA81-8267-456A-ABF1-207D6CD69D16}" srcOrd="1" destOrd="0" parTransId="{CC6A7DFE-B68C-478A-B3C4-988D1A996D05}" sibTransId="{BD4BA201-3DEB-4ADC-B520-517B74FFCE75}"/>
    <dgm:cxn modelId="{B55637F9-E58C-49DE-B7BF-9AC2D2ACBDF3}" type="presOf" srcId="{AC848BB7-E7A5-4DC0-8958-B72BEEBA73A7}" destId="{0AE61D58-3D44-4E54-9578-FBA93A9FF598}" srcOrd="0" destOrd="0" presId="urn:microsoft.com/office/officeart/2005/8/layout/hierarchy1"/>
    <dgm:cxn modelId="{3A2EBD74-E9B6-44CC-B2A0-5B038B0856C7}" type="presOf" srcId="{EF14B236-A59B-4B9F-AB35-4578AD6C2748}" destId="{B461EEFD-C7EF-4933-8769-59337EF884F1}" srcOrd="0" destOrd="0" presId="urn:microsoft.com/office/officeart/2005/8/layout/hierarchy1"/>
    <dgm:cxn modelId="{E7CF7788-6BC0-497B-8145-569D67E3B7F4}" type="presOf" srcId="{549846E0-CC5D-4330-B632-BF6E8FF6AE32}" destId="{DDCBDF32-9CC0-449C-BECC-848FFDD1848D}" srcOrd="0" destOrd="0" presId="urn:microsoft.com/office/officeart/2005/8/layout/hierarchy1"/>
    <dgm:cxn modelId="{DC07752A-B844-43BC-8B56-82613FE799B5}" srcId="{AB359BB6-03E9-45A7-8115-523E5BA7A3AF}" destId="{EF14B236-A59B-4B9F-AB35-4578AD6C2748}" srcOrd="3" destOrd="0" parTransId="{9D55C81B-461A-41AE-8768-D08F2D73B6AF}" sibTransId="{45671494-FB2D-451B-964D-D6C80FA5D43E}"/>
    <dgm:cxn modelId="{CE4389AD-6947-4E0E-A3FD-2562C36B9B8A}" type="presOf" srcId="{F50A0154-FF92-45CB-8F28-F86646F51DC0}" destId="{4281E3B7-3FD2-40BC-8B65-985D62047966}" srcOrd="0" destOrd="0" presId="urn:microsoft.com/office/officeart/2005/8/layout/hierarchy1"/>
    <dgm:cxn modelId="{F9C450F3-7577-413B-97AC-770A84684069}" type="presOf" srcId="{CC6A7DFE-B68C-478A-B3C4-988D1A996D05}" destId="{73F0F4A7-2D41-405F-A948-1946B522DB2E}" srcOrd="0" destOrd="0" presId="urn:microsoft.com/office/officeart/2005/8/layout/hierarchy1"/>
    <dgm:cxn modelId="{8A180272-226B-46D3-9ADC-DE93FB49198C}" type="presOf" srcId="{F6BAEDA9-726F-4BBA-83E5-557A1A26CF9B}" destId="{98BD5720-02E9-4DA7-AA4E-76ACF0DA0958}" srcOrd="0" destOrd="0" presId="urn:microsoft.com/office/officeart/2005/8/layout/hierarchy1"/>
    <dgm:cxn modelId="{98A25813-F4D6-427A-A245-3EE30938FE07}" type="presOf" srcId="{9D55C81B-461A-41AE-8768-D08F2D73B6AF}" destId="{7D45D9CF-43CF-4704-A407-16EE6B941787}" srcOrd="0" destOrd="0" presId="urn:microsoft.com/office/officeart/2005/8/layout/hierarchy1"/>
    <dgm:cxn modelId="{1B740961-2811-45AC-8071-AAA2CA8E2577}" type="presOf" srcId="{7BAF3366-82BB-4CA4-8E0F-FD7EB00C20E5}" destId="{E3CF6A85-285F-40FB-B29C-BDD887D6D480}" srcOrd="0" destOrd="0" presId="urn:microsoft.com/office/officeart/2005/8/layout/hierarchy1"/>
    <dgm:cxn modelId="{F673A35B-A275-4159-96A8-D5B616226DA8}" srcId="{AB359BB6-03E9-45A7-8115-523E5BA7A3AF}" destId="{7BAF3366-82BB-4CA4-8E0F-FD7EB00C20E5}" srcOrd="0" destOrd="0" parTransId="{F50A0154-FF92-45CB-8F28-F86646F51DC0}" sibTransId="{651C2615-34FF-40FF-B807-39E3A16AD173}"/>
    <dgm:cxn modelId="{EF8F0687-9B16-4C52-8BEE-147DA733F1ED}" type="presOf" srcId="{FC3ECA81-8267-456A-ABF1-207D6CD69D16}" destId="{F917BDDB-C38E-4434-B12C-73AB14D0C004}" srcOrd="0" destOrd="0" presId="urn:microsoft.com/office/officeart/2005/8/layout/hierarchy1"/>
    <dgm:cxn modelId="{28E1EB60-10DD-44F5-AB7F-9F00E1CD2CCC}" type="presOf" srcId="{1DCA1DE1-F525-4AA1-8DE1-CD98C2D08F39}" destId="{7FFA5257-A3A2-44DF-8E5A-A1597E6027D3}" srcOrd="0" destOrd="0" presId="urn:microsoft.com/office/officeart/2005/8/layout/hierarchy1"/>
    <dgm:cxn modelId="{20BA3346-8F25-4FCB-8DA7-797FD383F827}" srcId="{7BAF3366-82BB-4CA4-8E0F-FD7EB00C20E5}" destId="{022DDFBB-7B74-447E-9EAE-E411D0F278EE}" srcOrd="0" destOrd="0" parTransId="{A5A545E6-A2BF-4CA2-B38F-D0770AC3F970}" sibTransId="{6AA0FD97-E7FC-44EF-B9C5-40802038042C}"/>
    <dgm:cxn modelId="{064778AB-9578-437D-96B8-65289030471F}" type="presOf" srcId="{ADCE4DC7-169B-4254-B914-8F3E873DE264}" destId="{28787B1C-4ADA-44B6-8315-804C8A20BE50}" srcOrd="0" destOrd="0" presId="urn:microsoft.com/office/officeart/2005/8/layout/hierarchy1"/>
    <dgm:cxn modelId="{DCE41E25-EAE1-4669-BB52-43B03D2D4695}" type="presParOf" srcId="{28787B1C-4ADA-44B6-8315-804C8A20BE50}" destId="{69F294D6-266E-4395-AF9E-756BED4FE223}" srcOrd="0" destOrd="0" presId="urn:microsoft.com/office/officeart/2005/8/layout/hierarchy1"/>
    <dgm:cxn modelId="{0ECE5EA5-1DF9-45FC-B10E-CE27FEC0A1F8}" type="presParOf" srcId="{69F294D6-266E-4395-AF9E-756BED4FE223}" destId="{50A06A95-7963-4C83-AB67-AEA652E35A6B}" srcOrd="0" destOrd="0" presId="urn:microsoft.com/office/officeart/2005/8/layout/hierarchy1"/>
    <dgm:cxn modelId="{54D94058-1E0E-47E4-A8B6-F1138B03D280}" type="presParOf" srcId="{50A06A95-7963-4C83-AB67-AEA652E35A6B}" destId="{30CC54CC-5AE7-487B-A45B-EA4EA11DCEFD}" srcOrd="0" destOrd="0" presId="urn:microsoft.com/office/officeart/2005/8/layout/hierarchy1"/>
    <dgm:cxn modelId="{8A98FC38-6D32-4475-81C3-B5D457FF39A7}" type="presParOf" srcId="{50A06A95-7963-4C83-AB67-AEA652E35A6B}" destId="{9FFB81C7-DF4F-4FD6-AA43-9CD51F9BA940}" srcOrd="1" destOrd="0" presId="urn:microsoft.com/office/officeart/2005/8/layout/hierarchy1"/>
    <dgm:cxn modelId="{DFE327EF-1F23-4E88-9C7A-75EEF98CCD64}" type="presParOf" srcId="{69F294D6-266E-4395-AF9E-756BED4FE223}" destId="{B032F14F-A866-4140-B23A-52C1C4FC9A37}" srcOrd="1" destOrd="0" presId="urn:microsoft.com/office/officeart/2005/8/layout/hierarchy1"/>
    <dgm:cxn modelId="{712A618C-32E6-400B-A133-E2C971A28300}" type="presParOf" srcId="{B032F14F-A866-4140-B23A-52C1C4FC9A37}" destId="{4281E3B7-3FD2-40BC-8B65-985D62047966}" srcOrd="0" destOrd="0" presId="urn:microsoft.com/office/officeart/2005/8/layout/hierarchy1"/>
    <dgm:cxn modelId="{A672B670-5CC3-4FE0-853B-61A6E641CCCD}" type="presParOf" srcId="{B032F14F-A866-4140-B23A-52C1C4FC9A37}" destId="{E7A18586-E889-45D1-B521-48E61000F080}" srcOrd="1" destOrd="0" presId="urn:microsoft.com/office/officeart/2005/8/layout/hierarchy1"/>
    <dgm:cxn modelId="{CC0A27B5-4D6B-4A02-A588-286CC35E987D}" type="presParOf" srcId="{E7A18586-E889-45D1-B521-48E61000F080}" destId="{D6E153AE-C69F-43B4-910F-E0C3FED8199C}" srcOrd="0" destOrd="0" presId="urn:microsoft.com/office/officeart/2005/8/layout/hierarchy1"/>
    <dgm:cxn modelId="{F780470C-6664-4E1B-A73B-EFBAA2E5AF05}" type="presParOf" srcId="{D6E153AE-C69F-43B4-910F-E0C3FED8199C}" destId="{BE65D052-930C-4C7C-9442-51632EB43732}" srcOrd="0" destOrd="0" presId="urn:microsoft.com/office/officeart/2005/8/layout/hierarchy1"/>
    <dgm:cxn modelId="{4E45E0F9-B99A-41F4-87B3-5CEC1A5E45B8}" type="presParOf" srcId="{D6E153AE-C69F-43B4-910F-E0C3FED8199C}" destId="{E3CF6A85-285F-40FB-B29C-BDD887D6D480}" srcOrd="1" destOrd="0" presId="urn:microsoft.com/office/officeart/2005/8/layout/hierarchy1"/>
    <dgm:cxn modelId="{EBDC0F72-7E70-4377-8FF0-DF1E07D439B0}" type="presParOf" srcId="{E7A18586-E889-45D1-B521-48E61000F080}" destId="{7F1701ED-5117-4F41-AB4A-156D136410BE}" srcOrd="1" destOrd="0" presId="urn:microsoft.com/office/officeart/2005/8/layout/hierarchy1"/>
    <dgm:cxn modelId="{B0A8D0B7-9AE8-4F04-BC91-488A8456ABEF}" type="presParOf" srcId="{7F1701ED-5117-4F41-AB4A-156D136410BE}" destId="{F0603F1A-2257-424D-A4BA-C7FCACC9230B}" srcOrd="0" destOrd="0" presId="urn:microsoft.com/office/officeart/2005/8/layout/hierarchy1"/>
    <dgm:cxn modelId="{ED465112-726B-4DBC-AEC4-102849742DB4}" type="presParOf" srcId="{7F1701ED-5117-4F41-AB4A-156D136410BE}" destId="{04D1C3C1-0628-4DC3-929D-58480DCB7ED3}" srcOrd="1" destOrd="0" presId="urn:microsoft.com/office/officeart/2005/8/layout/hierarchy1"/>
    <dgm:cxn modelId="{24D93419-CE1F-475F-8E5D-0839776B38C9}" type="presParOf" srcId="{04D1C3C1-0628-4DC3-929D-58480DCB7ED3}" destId="{68DC5431-AAA7-402D-940A-C95F6091FB1F}" srcOrd="0" destOrd="0" presId="urn:microsoft.com/office/officeart/2005/8/layout/hierarchy1"/>
    <dgm:cxn modelId="{EE252D28-228B-490B-9863-89D521D38538}" type="presParOf" srcId="{68DC5431-AAA7-402D-940A-C95F6091FB1F}" destId="{8768B612-B94C-44E5-8842-4C7974F4AE5D}" srcOrd="0" destOrd="0" presId="urn:microsoft.com/office/officeart/2005/8/layout/hierarchy1"/>
    <dgm:cxn modelId="{71944349-49B9-458E-B176-DC4471AA4C93}" type="presParOf" srcId="{68DC5431-AAA7-402D-940A-C95F6091FB1F}" destId="{4F834287-6E0B-485D-B36B-962F65205836}" srcOrd="1" destOrd="0" presId="urn:microsoft.com/office/officeart/2005/8/layout/hierarchy1"/>
    <dgm:cxn modelId="{FCE7B623-09BA-4960-B737-0CA1B1CC84A9}" type="presParOf" srcId="{04D1C3C1-0628-4DC3-929D-58480DCB7ED3}" destId="{206E1BCD-4CD7-4DED-87BB-8D77CC61126A}" srcOrd="1" destOrd="0" presId="urn:microsoft.com/office/officeart/2005/8/layout/hierarchy1"/>
    <dgm:cxn modelId="{81F77F99-1469-4E8B-98C8-25EC5535410A}" type="presParOf" srcId="{7F1701ED-5117-4F41-AB4A-156D136410BE}" destId="{7FFA5257-A3A2-44DF-8E5A-A1597E6027D3}" srcOrd="2" destOrd="0" presId="urn:microsoft.com/office/officeart/2005/8/layout/hierarchy1"/>
    <dgm:cxn modelId="{C17A4707-9CD0-46B7-A011-905A315B0CFA}" type="presParOf" srcId="{7F1701ED-5117-4F41-AB4A-156D136410BE}" destId="{F9BD44E6-B1C5-49A2-A201-A2E5179EA9FA}" srcOrd="3" destOrd="0" presId="urn:microsoft.com/office/officeart/2005/8/layout/hierarchy1"/>
    <dgm:cxn modelId="{56C2CB46-44CD-4209-B22C-7FA4DC598789}" type="presParOf" srcId="{F9BD44E6-B1C5-49A2-A201-A2E5179EA9FA}" destId="{98E3147B-DDED-47B8-B21F-09D094677F2E}" srcOrd="0" destOrd="0" presId="urn:microsoft.com/office/officeart/2005/8/layout/hierarchy1"/>
    <dgm:cxn modelId="{79234999-BB94-4949-A7DE-4A8A01AE8543}" type="presParOf" srcId="{98E3147B-DDED-47B8-B21F-09D094677F2E}" destId="{35A00668-18AF-4DF1-9577-A8DD8D358DBE}" srcOrd="0" destOrd="0" presId="urn:microsoft.com/office/officeart/2005/8/layout/hierarchy1"/>
    <dgm:cxn modelId="{82378EDF-078F-47B7-97FB-F15535F9F8ED}" type="presParOf" srcId="{98E3147B-DDED-47B8-B21F-09D094677F2E}" destId="{0AE61D58-3D44-4E54-9578-FBA93A9FF598}" srcOrd="1" destOrd="0" presId="urn:microsoft.com/office/officeart/2005/8/layout/hierarchy1"/>
    <dgm:cxn modelId="{77E2C90B-7228-4510-A6C8-031675B0C17E}" type="presParOf" srcId="{F9BD44E6-B1C5-49A2-A201-A2E5179EA9FA}" destId="{9C0A0185-40D7-4429-AA67-240E748B7D16}" srcOrd="1" destOrd="0" presId="urn:microsoft.com/office/officeart/2005/8/layout/hierarchy1"/>
    <dgm:cxn modelId="{8F813E6B-D29F-474F-B760-F3C0E09B7FCC}" type="presParOf" srcId="{B032F14F-A866-4140-B23A-52C1C4FC9A37}" destId="{73F0F4A7-2D41-405F-A948-1946B522DB2E}" srcOrd="2" destOrd="0" presId="urn:microsoft.com/office/officeart/2005/8/layout/hierarchy1"/>
    <dgm:cxn modelId="{857596F1-AD60-4FF3-B093-79F8CCDE5BF3}" type="presParOf" srcId="{B032F14F-A866-4140-B23A-52C1C4FC9A37}" destId="{444FE646-8AF5-40C3-96AC-C01C22B2ACA4}" srcOrd="3" destOrd="0" presId="urn:microsoft.com/office/officeart/2005/8/layout/hierarchy1"/>
    <dgm:cxn modelId="{A8AEE943-DCC9-4AD8-B6C8-B2294B15C6A0}" type="presParOf" srcId="{444FE646-8AF5-40C3-96AC-C01C22B2ACA4}" destId="{71B91A5B-84C5-4655-9EF8-FC772705E334}" srcOrd="0" destOrd="0" presId="urn:microsoft.com/office/officeart/2005/8/layout/hierarchy1"/>
    <dgm:cxn modelId="{0013AAAC-DD42-4FA7-9C3F-334D176185AE}" type="presParOf" srcId="{71B91A5B-84C5-4655-9EF8-FC772705E334}" destId="{DCBCC172-1B03-4BA6-B6C4-DA996162E110}" srcOrd="0" destOrd="0" presId="urn:microsoft.com/office/officeart/2005/8/layout/hierarchy1"/>
    <dgm:cxn modelId="{BE4CDC69-5BF9-40E9-84D4-DE7C2D09A3D0}" type="presParOf" srcId="{71B91A5B-84C5-4655-9EF8-FC772705E334}" destId="{F917BDDB-C38E-4434-B12C-73AB14D0C004}" srcOrd="1" destOrd="0" presId="urn:microsoft.com/office/officeart/2005/8/layout/hierarchy1"/>
    <dgm:cxn modelId="{943D82B0-9C8E-4ACF-9365-55E566A084B4}" type="presParOf" srcId="{444FE646-8AF5-40C3-96AC-C01C22B2ACA4}" destId="{164E83DF-2335-420F-85FB-33B9D12F4D62}" srcOrd="1" destOrd="0" presId="urn:microsoft.com/office/officeart/2005/8/layout/hierarchy1"/>
    <dgm:cxn modelId="{E177F059-5AE1-4863-8427-7798BC8F03E0}" type="presParOf" srcId="{B032F14F-A866-4140-B23A-52C1C4FC9A37}" destId="{98BD5720-02E9-4DA7-AA4E-76ACF0DA0958}" srcOrd="4" destOrd="0" presId="urn:microsoft.com/office/officeart/2005/8/layout/hierarchy1"/>
    <dgm:cxn modelId="{1D612F39-B416-4351-873E-6150CBE6F388}" type="presParOf" srcId="{B032F14F-A866-4140-B23A-52C1C4FC9A37}" destId="{C7607598-4159-4765-9EA9-2317FB3C30B3}" srcOrd="5" destOrd="0" presId="urn:microsoft.com/office/officeart/2005/8/layout/hierarchy1"/>
    <dgm:cxn modelId="{79C7D62C-6C40-40F2-804D-71FEC8608382}" type="presParOf" srcId="{C7607598-4159-4765-9EA9-2317FB3C30B3}" destId="{06BE48D8-32EC-4B21-8D65-8B6485D7DACA}" srcOrd="0" destOrd="0" presId="urn:microsoft.com/office/officeart/2005/8/layout/hierarchy1"/>
    <dgm:cxn modelId="{BA89FA5E-DE50-4EC6-AF1D-4F86BBC859E0}" type="presParOf" srcId="{06BE48D8-32EC-4B21-8D65-8B6485D7DACA}" destId="{BA4CD321-BB4F-4504-82F3-FCF0337BB735}" srcOrd="0" destOrd="0" presId="urn:microsoft.com/office/officeart/2005/8/layout/hierarchy1"/>
    <dgm:cxn modelId="{4C14DD62-A1AF-40EB-9B28-3787E4E02F91}" type="presParOf" srcId="{06BE48D8-32EC-4B21-8D65-8B6485D7DACA}" destId="{DDCBDF32-9CC0-449C-BECC-848FFDD1848D}" srcOrd="1" destOrd="0" presId="urn:microsoft.com/office/officeart/2005/8/layout/hierarchy1"/>
    <dgm:cxn modelId="{CD3BB1A1-747E-453E-835A-B6991E8CF417}" type="presParOf" srcId="{C7607598-4159-4765-9EA9-2317FB3C30B3}" destId="{70B04FD2-69D1-4E4F-B95B-DC8ED88D6DBC}" srcOrd="1" destOrd="0" presId="urn:microsoft.com/office/officeart/2005/8/layout/hierarchy1"/>
    <dgm:cxn modelId="{8B5798AA-51A8-448C-8E35-A39CFF1AF0AE}" type="presParOf" srcId="{B032F14F-A866-4140-B23A-52C1C4FC9A37}" destId="{7D45D9CF-43CF-4704-A407-16EE6B941787}" srcOrd="6" destOrd="0" presId="urn:microsoft.com/office/officeart/2005/8/layout/hierarchy1"/>
    <dgm:cxn modelId="{7E9FBC28-D005-411D-A601-6DA6E9B0E005}" type="presParOf" srcId="{B032F14F-A866-4140-B23A-52C1C4FC9A37}" destId="{B183A907-9D74-400D-B542-74C14104B5FB}" srcOrd="7" destOrd="0" presId="urn:microsoft.com/office/officeart/2005/8/layout/hierarchy1"/>
    <dgm:cxn modelId="{94BD30E3-DE06-40B9-ACDA-98104CA23B99}" type="presParOf" srcId="{B183A907-9D74-400D-B542-74C14104B5FB}" destId="{080C5CC1-402C-41DD-B1FC-EE80BA264E48}" srcOrd="0" destOrd="0" presId="urn:microsoft.com/office/officeart/2005/8/layout/hierarchy1"/>
    <dgm:cxn modelId="{819F9F78-A579-4251-A019-CCCCC56879D9}" type="presParOf" srcId="{080C5CC1-402C-41DD-B1FC-EE80BA264E48}" destId="{F11E17AD-F064-44AF-B45C-21E397E5F1A5}" srcOrd="0" destOrd="0" presId="urn:microsoft.com/office/officeart/2005/8/layout/hierarchy1"/>
    <dgm:cxn modelId="{A107A67A-57FF-453C-AD1A-6A0B6A199191}" type="presParOf" srcId="{080C5CC1-402C-41DD-B1FC-EE80BA264E48}" destId="{B461EEFD-C7EF-4933-8769-59337EF884F1}" srcOrd="1" destOrd="0" presId="urn:microsoft.com/office/officeart/2005/8/layout/hierarchy1"/>
    <dgm:cxn modelId="{A6D9BE78-57BF-41FE-8940-E4400F356D46}" type="presParOf" srcId="{B183A907-9D74-400D-B542-74C14104B5FB}" destId="{CBB1F57A-708A-4171-BB3B-D8BC4C8B18E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B19DFA-98B8-3743-8579-87FA11EBC3E5}" type="doc">
      <dgm:prSet loTypeId="urn:microsoft.com/office/officeart/2005/8/layout/default#2" loCatId="" qsTypeId="urn:microsoft.com/office/officeart/2005/8/quickstyle/simple1" qsCatId="simple" csTypeId="urn:microsoft.com/office/officeart/2005/8/colors/accent1_2" csCatId="accent1" phldr="1"/>
      <dgm:spPr/>
      <dgm:t>
        <a:bodyPr/>
        <a:lstStyle/>
        <a:p>
          <a:endParaRPr lang="en-US"/>
        </a:p>
      </dgm:t>
    </dgm:pt>
    <dgm:pt modelId="{6497D97A-66DF-A249-B059-228A485B2DB6}">
      <dgm:prSet/>
      <dgm:spPr>
        <a:solidFill>
          <a:schemeClr val="accent3"/>
        </a:solidFill>
      </dgm:spPr>
      <dgm:t>
        <a:bodyPr/>
        <a:lstStyle/>
        <a:p>
          <a:pPr marL="117475" indent="0" algn="l" rtl="0"/>
          <a:r>
            <a:rPr lang="en-US" dirty="0" smtClean="0"/>
            <a:t>X-linked pattern makes it easy to determine who is at risk</a:t>
          </a:r>
          <a:endParaRPr lang="en-US" dirty="0"/>
        </a:p>
      </dgm:t>
    </dgm:pt>
    <dgm:pt modelId="{FAB255CE-718E-1C41-9F99-45B51ECB7AFE}" type="parTrans" cxnId="{2698D991-A705-B644-B2B0-A889DA02E984}">
      <dgm:prSet/>
      <dgm:spPr/>
      <dgm:t>
        <a:bodyPr/>
        <a:lstStyle/>
        <a:p>
          <a:endParaRPr lang="en-US"/>
        </a:p>
      </dgm:t>
    </dgm:pt>
    <dgm:pt modelId="{DB766737-9104-134D-BB52-517B08CED4B0}" type="sibTrans" cxnId="{2698D991-A705-B644-B2B0-A889DA02E984}">
      <dgm:prSet/>
      <dgm:spPr/>
      <dgm:t>
        <a:bodyPr/>
        <a:lstStyle/>
        <a:p>
          <a:endParaRPr lang="en-US"/>
        </a:p>
      </dgm:t>
    </dgm:pt>
    <dgm:pt modelId="{7BE6D421-8CB6-BF41-BEEA-C57CE5925408}">
      <dgm:prSet/>
      <dgm:spPr>
        <a:solidFill>
          <a:schemeClr val="accent3"/>
        </a:solidFill>
      </dgm:spPr>
      <dgm:t>
        <a:bodyPr/>
        <a:lstStyle/>
        <a:p>
          <a:pPr rtl="0"/>
          <a:r>
            <a:rPr lang="en-US" dirty="0" smtClean="0"/>
            <a:t>When you identify a Fabry patient, you identify a Fabry family</a:t>
          </a:r>
          <a:endParaRPr lang="en-US" dirty="0"/>
        </a:p>
      </dgm:t>
    </dgm:pt>
    <dgm:pt modelId="{601FDCC7-BE13-7E43-BAD4-823369D8D07F}" type="parTrans" cxnId="{AE6E2F21-1836-4744-8DBC-28512238A2EA}">
      <dgm:prSet/>
      <dgm:spPr/>
      <dgm:t>
        <a:bodyPr/>
        <a:lstStyle/>
        <a:p>
          <a:endParaRPr lang="en-US"/>
        </a:p>
      </dgm:t>
    </dgm:pt>
    <dgm:pt modelId="{542144AC-8ED7-E042-935F-6A732FC28D7C}" type="sibTrans" cxnId="{AE6E2F21-1836-4744-8DBC-28512238A2EA}">
      <dgm:prSet/>
      <dgm:spPr/>
      <dgm:t>
        <a:bodyPr/>
        <a:lstStyle/>
        <a:p>
          <a:endParaRPr lang="en-US"/>
        </a:p>
      </dgm:t>
    </dgm:pt>
    <dgm:pt modelId="{ABE540D1-FC1B-3A44-91A6-D3529F5CB738}" type="pres">
      <dgm:prSet presAssocID="{8FB19DFA-98B8-3743-8579-87FA11EBC3E5}" presName="diagram" presStyleCnt="0">
        <dgm:presLayoutVars>
          <dgm:dir/>
          <dgm:resizeHandles val="exact"/>
        </dgm:presLayoutVars>
      </dgm:prSet>
      <dgm:spPr/>
      <dgm:t>
        <a:bodyPr/>
        <a:lstStyle/>
        <a:p>
          <a:endParaRPr lang="en-US"/>
        </a:p>
      </dgm:t>
    </dgm:pt>
    <dgm:pt modelId="{65B03C55-1867-3740-B87F-D95B03A4BC71}" type="pres">
      <dgm:prSet presAssocID="{6497D97A-66DF-A249-B059-228A485B2DB6}" presName="node" presStyleLbl="node1" presStyleIdx="0" presStyleCnt="2" custScaleX="693368" custLinFactNeighborX="-10247" custLinFactNeighborY="-98">
        <dgm:presLayoutVars>
          <dgm:bulletEnabled val="1"/>
        </dgm:presLayoutVars>
      </dgm:prSet>
      <dgm:spPr/>
      <dgm:t>
        <a:bodyPr/>
        <a:lstStyle/>
        <a:p>
          <a:endParaRPr lang="en-US"/>
        </a:p>
      </dgm:t>
    </dgm:pt>
    <dgm:pt modelId="{B8C50911-76AE-B746-A471-535ACDA1CD67}" type="pres">
      <dgm:prSet presAssocID="{DB766737-9104-134D-BB52-517B08CED4B0}" presName="sibTrans" presStyleCnt="0"/>
      <dgm:spPr/>
    </dgm:pt>
    <dgm:pt modelId="{2DD85F51-C56B-2C4C-9593-697A10E585C7}" type="pres">
      <dgm:prSet presAssocID="{7BE6D421-8CB6-BF41-BEEA-C57CE5925408}" presName="node" presStyleLbl="node1" presStyleIdx="1" presStyleCnt="2" custScaleX="693368" custLinFactNeighborX="-11956">
        <dgm:presLayoutVars>
          <dgm:bulletEnabled val="1"/>
        </dgm:presLayoutVars>
      </dgm:prSet>
      <dgm:spPr/>
      <dgm:t>
        <a:bodyPr/>
        <a:lstStyle/>
        <a:p>
          <a:endParaRPr lang="en-US"/>
        </a:p>
      </dgm:t>
    </dgm:pt>
  </dgm:ptLst>
  <dgm:cxnLst>
    <dgm:cxn modelId="{2698D991-A705-B644-B2B0-A889DA02E984}" srcId="{8FB19DFA-98B8-3743-8579-87FA11EBC3E5}" destId="{6497D97A-66DF-A249-B059-228A485B2DB6}" srcOrd="0" destOrd="0" parTransId="{FAB255CE-718E-1C41-9F99-45B51ECB7AFE}" sibTransId="{DB766737-9104-134D-BB52-517B08CED4B0}"/>
    <dgm:cxn modelId="{43EF0D03-5E72-BA4E-8252-B198C541B941}" type="presOf" srcId="{7BE6D421-8CB6-BF41-BEEA-C57CE5925408}" destId="{2DD85F51-C56B-2C4C-9593-697A10E585C7}" srcOrd="0" destOrd="0" presId="urn:microsoft.com/office/officeart/2005/8/layout/default#2"/>
    <dgm:cxn modelId="{6803AB3B-2682-F44B-A6B0-81B403D470DB}" type="presOf" srcId="{8FB19DFA-98B8-3743-8579-87FA11EBC3E5}" destId="{ABE540D1-FC1B-3A44-91A6-D3529F5CB738}" srcOrd="0" destOrd="0" presId="urn:microsoft.com/office/officeart/2005/8/layout/default#2"/>
    <dgm:cxn modelId="{AE6E2F21-1836-4744-8DBC-28512238A2EA}" srcId="{8FB19DFA-98B8-3743-8579-87FA11EBC3E5}" destId="{7BE6D421-8CB6-BF41-BEEA-C57CE5925408}" srcOrd="1" destOrd="0" parTransId="{601FDCC7-BE13-7E43-BAD4-823369D8D07F}" sibTransId="{542144AC-8ED7-E042-935F-6A732FC28D7C}"/>
    <dgm:cxn modelId="{3D6773BD-ABEA-D04E-8940-2D5C7B9049A1}" type="presOf" srcId="{6497D97A-66DF-A249-B059-228A485B2DB6}" destId="{65B03C55-1867-3740-B87F-D95B03A4BC71}" srcOrd="0" destOrd="0" presId="urn:microsoft.com/office/officeart/2005/8/layout/default#2"/>
    <dgm:cxn modelId="{60FE7BA2-1134-7145-8B5D-16030029E880}" type="presParOf" srcId="{ABE540D1-FC1B-3A44-91A6-D3529F5CB738}" destId="{65B03C55-1867-3740-B87F-D95B03A4BC71}" srcOrd="0" destOrd="0" presId="urn:microsoft.com/office/officeart/2005/8/layout/default#2"/>
    <dgm:cxn modelId="{7817C372-D45F-E54E-9E6A-CFA8BB48CDB4}" type="presParOf" srcId="{ABE540D1-FC1B-3A44-91A6-D3529F5CB738}" destId="{B8C50911-76AE-B746-A471-535ACDA1CD67}" srcOrd="1" destOrd="0" presId="urn:microsoft.com/office/officeart/2005/8/layout/default#2"/>
    <dgm:cxn modelId="{36852B52-7B99-144F-8CEB-949FE16AD5D6}" type="presParOf" srcId="{ABE540D1-FC1B-3A44-91A6-D3529F5CB738}" destId="{2DD85F51-C56B-2C4C-9593-697A10E585C7}" srcOrd="2"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9A01FF-9DB7-6B49-B439-2A3910598EA0}" type="datetimeFigureOut">
              <a:rPr lang="en-US" smtClean="0"/>
              <a:pPr/>
              <a:t>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0DED80-4E82-A04E-BEDB-9940CE5A1825}" type="slidenum">
              <a:rPr lang="en-US" smtClean="0"/>
              <a:pPr/>
              <a:t>‹#›</a:t>
            </a:fld>
            <a:endParaRPr lang="en-US"/>
          </a:p>
        </p:txBody>
      </p:sp>
    </p:spTree>
    <p:extLst>
      <p:ext uri="{BB962C8B-B14F-4D97-AF65-F5344CB8AC3E}">
        <p14:creationId xmlns:p14="http://schemas.microsoft.com/office/powerpoint/2010/main" val="41860333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Fabry Disease: a progressive, debilitating,</a:t>
            </a:r>
            <a:r>
              <a:rPr lang="en-US" baseline="0" dirty="0" smtClean="0"/>
              <a:t> often life-threatening </a:t>
            </a:r>
            <a:r>
              <a:rPr lang="en-US" dirty="0" smtClean="0"/>
              <a:t>multisystemic genetic disorder.</a:t>
            </a:r>
            <a:endParaRPr lang="en-US" dirty="0"/>
          </a:p>
        </p:txBody>
      </p:sp>
      <p:sp>
        <p:nvSpPr>
          <p:cNvPr id="4" name="Slide Number Placeholder 3"/>
          <p:cNvSpPr>
            <a:spLocks noGrp="1"/>
          </p:cNvSpPr>
          <p:nvPr>
            <p:ph type="sldNum" sz="quarter" idx="10"/>
          </p:nvPr>
        </p:nvSpPr>
        <p:spPr/>
        <p:txBody>
          <a:bodyPr/>
          <a:lstStyle/>
          <a:p>
            <a:fld id="{610DED80-4E82-A04E-BEDB-9940CE5A1825}" type="slidenum">
              <a:rPr lang="en-US" smtClean="0"/>
              <a:pPr/>
              <a:t>1</a:t>
            </a:fld>
            <a:endParaRPr lang="en-US"/>
          </a:p>
        </p:txBody>
      </p:sp>
    </p:spTree>
    <p:extLst>
      <p:ext uri="{BB962C8B-B14F-4D97-AF65-F5344CB8AC3E}">
        <p14:creationId xmlns:p14="http://schemas.microsoft.com/office/powerpoint/2010/main" val="3066064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txBox="1">
            <a:spLocks noGrp="1" noChangeArrowheads="1"/>
          </p:cNvSpPr>
          <p:nvPr/>
        </p:nvSpPr>
        <p:spPr bwMode="auto">
          <a:xfrm>
            <a:off x="0"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eaLnBrk="0" hangingPunct="0">
              <a:defRPr>
                <a:solidFill>
                  <a:schemeClr val="tx1"/>
                </a:solidFill>
                <a:latin typeface="Arial" pitchFamily="34" charset="0"/>
              </a:defRPr>
            </a:lvl1pPr>
            <a:lvl2pPr marL="742950" indent="-285750" defTabSz="930275" eaLnBrk="0" hangingPunct="0">
              <a:defRPr>
                <a:solidFill>
                  <a:schemeClr val="tx1"/>
                </a:solidFill>
                <a:latin typeface="Arial" pitchFamily="34" charset="0"/>
              </a:defRPr>
            </a:lvl2pPr>
            <a:lvl3pPr marL="1143000" indent="-228600" defTabSz="930275" eaLnBrk="0" hangingPunct="0">
              <a:defRPr>
                <a:solidFill>
                  <a:schemeClr val="tx1"/>
                </a:solidFill>
                <a:latin typeface="Arial" pitchFamily="34" charset="0"/>
              </a:defRPr>
            </a:lvl3pPr>
            <a:lvl4pPr marL="1600200" indent="-228600" defTabSz="930275" eaLnBrk="0" hangingPunct="0">
              <a:defRPr>
                <a:solidFill>
                  <a:schemeClr val="tx1"/>
                </a:solidFill>
                <a:latin typeface="Arial" pitchFamily="34" charset="0"/>
              </a:defRPr>
            </a:lvl4pPr>
            <a:lvl5pPr marL="2057400" indent="-228600" defTabSz="930275" eaLnBrk="0" hangingPunct="0">
              <a:defRPr>
                <a:solidFill>
                  <a:schemeClr val="tx1"/>
                </a:solidFill>
                <a:latin typeface="Arial" pitchFamily="34" charset="0"/>
              </a:defRPr>
            </a:lvl5pPr>
            <a:lvl6pPr marL="2514600" indent="-228600" defTabSz="930275" eaLnBrk="0" fontAlgn="base" hangingPunct="0">
              <a:spcBef>
                <a:spcPct val="0"/>
              </a:spcBef>
              <a:spcAft>
                <a:spcPct val="0"/>
              </a:spcAft>
              <a:defRPr>
                <a:solidFill>
                  <a:schemeClr val="tx1"/>
                </a:solidFill>
                <a:latin typeface="Arial" pitchFamily="34" charset="0"/>
              </a:defRPr>
            </a:lvl6pPr>
            <a:lvl7pPr marL="2971800" indent="-228600" defTabSz="930275" eaLnBrk="0" fontAlgn="base" hangingPunct="0">
              <a:spcBef>
                <a:spcPct val="0"/>
              </a:spcBef>
              <a:spcAft>
                <a:spcPct val="0"/>
              </a:spcAft>
              <a:defRPr>
                <a:solidFill>
                  <a:schemeClr val="tx1"/>
                </a:solidFill>
                <a:latin typeface="Arial" pitchFamily="34" charset="0"/>
              </a:defRPr>
            </a:lvl7pPr>
            <a:lvl8pPr marL="3429000" indent="-228600" defTabSz="930275" eaLnBrk="0" fontAlgn="base" hangingPunct="0">
              <a:spcBef>
                <a:spcPct val="0"/>
              </a:spcBef>
              <a:spcAft>
                <a:spcPct val="0"/>
              </a:spcAft>
              <a:defRPr>
                <a:solidFill>
                  <a:schemeClr val="tx1"/>
                </a:solidFill>
                <a:latin typeface="Arial" pitchFamily="34" charset="0"/>
              </a:defRPr>
            </a:lvl8pPr>
            <a:lvl9pPr marL="3886200" indent="-228600" defTabSz="930275" eaLnBrk="0" fontAlgn="base" hangingPunct="0">
              <a:spcBef>
                <a:spcPct val="0"/>
              </a:spcBef>
              <a:spcAft>
                <a:spcPct val="0"/>
              </a:spcAft>
              <a:defRPr>
                <a:solidFill>
                  <a:schemeClr val="tx1"/>
                </a:solidFill>
                <a:latin typeface="Arial" pitchFamily="34" charset="0"/>
              </a:defRPr>
            </a:lvl9pPr>
          </a:lstStyle>
          <a:p>
            <a:r>
              <a:rPr lang="en-US" altLang="en-US" sz="1200">
                <a:latin typeface="Times New Roman" pitchFamily="18" charset="0"/>
              </a:rPr>
              <a:t>Friday, March 7, 2008 @ 11am</a:t>
            </a:r>
          </a:p>
        </p:txBody>
      </p:sp>
      <p:sp>
        <p:nvSpPr>
          <p:cNvPr id="61443" name="Rectangle 7"/>
          <p:cNvSpPr txBox="1">
            <a:spLocks noGrp="1" noChangeArrowheads="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eaLnBrk="0" hangingPunct="0">
              <a:defRPr>
                <a:solidFill>
                  <a:schemeClr val="tx1"/>
                </a:solidFill>
                <a:latin typeface="Arial" pitchFamily="34" charset="0"/>
              </a:defRPr>
            </a:lvl1pPr>
            <a:lvl2pPr marL="742950" indent="-285750" defTabSz="930275" eaLnBrk="0" hangingPunct="0">
              <a:defRPr>
                <a:solidFill>
                  <a:schemeClr val="tx1"/>
                </a:solidFill>
                <a:latin typeface="Arial" pitchFamily="34" charset="0"/>
              </a:defRPr>
            </a:lvl2pPr>
            <a:lvl3pPr marL="1143000" indent="-228600" defTabSz="930275" eaLnBrk="0" hangingPunct="0">
              <a:defRPr>
                <a:solidFill>
                  <a:schemeClr val="tx1"/>
                </a:solidFill>
                <a:latin typeface="Arial" pitchFamily="34" charset="0"/>
              </a:defRPr>
            </a:lvl3pPr>
            <a:lvl4pPr marL="1600200" indent="-228600" defTabSz="930275" eaLnBrk="0" hangingPunct="0">
              <a:defRPr>
                <a:solidFill>
                  <a:schemeClr val="tx1"/>
                </a:solidFill>
                <a:latin typeface="Arial" pitchFamily="34" charset="0"/>
              </a:defRPr>
            </a:lvl4pPr>
            <a:lvl5pPr marL="2057400" indent="-228600" defTabSz="930275" eaLnBrk="0" hangingPunct="0">
              <a:defRPr>
                <a:solidFill>
                  <a:schemeClr val="tx1"/>
                </a:solidFill>
                <a:latin typeface="Arial" pitchFamily="34" charset="0"/>
              </a:defRPr>
            </a:lvl5pPr>
            <a:lvl6pPr marL="2514600" indent="-228600" defTabSz="930275" eaLnBrk="0" fontAlgn="base" hangingPunct="0">
              <a:spcBef>
                <a:spcPct val="0"/>
              </a:spcBef>
              <a:spcAft>
                <a:spcPct val="0"/>
              </a:spcAft>
              <a:defRPr>
                <a:solidFill>
                  <a:schemeClr val="tx1"/>
                </a:solidFill>
                <a:latin typeface="Arial" pitchFamily="34" charset="0"/>
              </a:defRPr>
            </a:lvl6pPr>
            <a:lvl7pPr marL="2971800" indent="-228600" defTabSz="930275" eaLnBrk="0" fontAlgn="base" hangingPunct="0">
              <a:spcBef>
                <a:spcPct val="0"/>
              </a:spcBef>
              <a:spcAft>
                <a:spcPct val="0"/>
              </a:spcAft>
              <a:defRPr>
                <a:solidFill>
                  <a:schemeClr val="tx1"/>
                </a:solidFill>
                <a:latin typeface="Arial" pitchFamily="34" charset="0"/>
              </a:defRPr>
            </a:lvl7pPr>
            <a:lvl8pPr marL="3429000" indent="-228600" defTabSz="930275" eaLnBrk="0" fontAlgn="base" hangingPunct="0">
              <a:spcBef>
                <a:spcPct val="0"/>
              </a:spcBef>
              <a:spcAft>
                <a:spcPct val="0"/>
              </a:spcAft>
              <a:defRPr>
                <a:solidFill>
                  <a:schemeClr val="tx1"/>
                </a:solidFill>
                <a:latin typeface="Arial" pitchFamily="34" charset="0"/>
              </a:defRPr>
            </a:lvl8pPr>
            <a:lvl9pPr marL="3886200" indent="-228600" defTabSz="930275" eaLnBrk="0" fontAlgn="base" hangingPunct="0">
              <a:spcBef>
                <a:spcPct val="0"/>
              </a:spcBef>
              <a:spcAft>
                <a:spcPct val="0"/>
              </a:spcAft>
              <a:defRPr>
                <a:solidFill>
                  <a:schemeClr val="tx1"/>
                </a:solidFill>
                <a:latin typeface="Arial" pitchFamily="34" charset="0"/>
              </a:defRPr>
            </a:lvl9pPr>
          </a:lstStyle>
          <a:p>
            <a:pPr algn="r"/>
            <a:fld id="{BB7BF5BA-B16C-46F8-B6ED-0C9DD1273CE7}" type="slidenum">
              <a:rPr lang="en-US" altLang="en-US" sz="1200">
                <a:latin typeface="Times New Roman" pitchFamily="18" charset="0"/>
              </a:rPr>
              <a:pPr algn="r"/>
              <a:t>11</a:t>
            </a:fld>
            <a:endParaRPr lang="en-US" altLang="en-US" sz="1200">
              <a:latin typeface="Times New Roman" pitchFamily="18" charset="0"/>
            </a:endParaRPr>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xfrm>
            <a:off x="686112" y="4343400"/>
            <a:ext cx="548577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eaLnBrk="1" hangingPunct="1">
              <a:lnSpc>
                <a:spcPct val="130000"/>
              </a:lnSpc>
            </a:pPr>
            <a:r>
              <a:rPr lang="en-US" altLang="en-US" smtClean="0"/>
              <a:t>Given the many steps in the synthesis and processing of lysosomal hydrolases, it is not surprising that there are many ways in which they can become dysfunctional. </a:t>
            </a:r>
          </a:p>
          <a:p>
            <a:pPr eaLnBrk="1" hangingPunct="1">
              <a:lnSpc>
                <a:spcPct val="130000"/>
              </a:lnSpc>
            </a:pPr>
            <a:r>
              <a:rPr lang="en-US" altLang="en-US" smtClean="0"/>
              <a:t>Since the identification of the first lysosomal enzyme deficiency, for Pompe disease (Hers, 1963), over 40 disorders have been described. </a:t>
            </a:r>
          </a:p>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38" tIns="43969" rIns="87938" bIns="43969"/>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A695F988-0BDF-4507-B244-CC6A1AD558D1}" type="slidenum">
              <a:rPr lang="en-US" altLang="en-US" sz="1200" smtClean="0"/>
              <a:pPr eaLnBrk="1" hangingPunct="1"/>
              <a:t>12</a:t>
            </a:fld>
            <a:endParaRPr lang="en-US" altLang="en-US" sz="1200"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 typeface="TTA20F8528t00"/>
              <a:buNone/>
            </a:pPr>
            <a:r>
              <a:rPr lang="en-US" altLang="en-US" smtClean="0">
                <a:latin typeface="Arial" pitchFamily="34" charset="0"/>
              </a:rPr>
              <a:t>Gaucher disease is a lysosomal storage disorder (LSD). All LSDs are caused by a deficiency of certain lysosomal enzymes necessary to break down carbohydrates. The pathology differs depending on the deficient enzyme. In all LSDs, carbohydrates that are broken down partially or not at all progressively accumulate in the lysosomes of the body’s cells.  The result is significant cellular, tissue, and organ dysfunction.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xfrm>
            <a:off x="686112" y="4343400"/>
            <a:ext cx="548577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eaLnBrk="1" hangingPunct="1">
              <a:spcBef>
                <a:spcPct val="0"/>
              </a:spcBef>
            </a:pPr>
            <a:endParaRPr lang="en-US" smtClean="0">
              <a:latin typeface="Arial" charset="0"/>
              <a:cs typeface="Arial" charset="0"/>
            </a:endParaRPr>
          </a:p>
        </p:txBody>
      </p:sp>
      <p:sp>
        <p:nvSpPr>
          <p:cNvPr id="74756" name="Date Placeholder 3"/>
          <p:cNvSpPr txBox="1">
            <a:spLocks noGrp="1"/>
          </p:cNvSpPr>
          <p:nvPr/>
        </p:nvSpPr>
        <p:spPr bwMode="auto">
          <a:xfrm>
            <a:off x="3884852" y="0"/>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5E41AA17-A3A0-4629-B11A-85A9E196A1D4}" type="datetime1">
              <a:rPr lang="en-US" sz="1200">
                <a:latin typeface="Calibri" pitchFamily="34" charset="0"/>
              </a:rPr>
              <a:pPr algn="r" eaLnBrk="1" hangingPunct="1"/>
              <a:t>1/5/2015</a:t>
            </a:fld>
            <a:endParaRPr lang="en-US" sz="120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4294967295"/>
          </p:nvPr>
        </p:nvSpPr>
        <p:spPr bwMode="auto">
          <a:xfrm>
            <a:off x="3884852" y="8685235"/>
            <a:ext cx="2971593"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lvl1pPr eaLnBrk="0" hangingPunct="0">
              <a:spcBef>
                <a:spcPct val="30000"/>
              </a:spcBef>
              <a:spcAft>
                <a:spcPct val="30000"/>
              </a:spcAft>
              <a:defRPr sz="1000">
                <a:solidFill>
                  <a:schemeClr val="tx1"/>
                </a:solidFill>
                <a:latin typeface="Arial" pitchFamily="34" charset="0"/>
                <a:cs typeface="Arial" pitchFamily="34" charset="0"/>
              </a:defRPr>
            </a:lvl1pPr>
            <a:lvl2pPr marL="729205" indent="-279503" eaLnBrk="0" hangingPunct="0">
              <a:spcBef>
                <a:spcPct val="30000"/>
              </a:spcBef>
              <a:defRPr sz="1200">
                <a:solidFill>
                  <a:schemeClr val="tx1"/>
                </a:solidFill>
                <a:latin typeface="Arial" pitchFamily="34" charset="0"/>
                <a:cs typeface="Arial" pitchFamily="34" charset="0"/>
              </a:defRPr>
            </a:lvl2pPr>
            <a:lvl3pPr marL="1122694" indent="-223290" eaLnBrk="0" hangingPunct="0">
              <a:spcBef>
                <a:spcPct val="30000"/>
              </a:spcBef>
              <a:defRPr sz="1200">
                <a:solidFill>
                  <a:schemeClr val="tx1"/>
                </a:solidFill>
                <a:latin typeface="Arial" pitchFamily="34" charset="0"/>
                <a:cs typeface="Arial" pitchFamily="34" charset="0"/>
              </a:defRPr>
            </a:lvl3pPr>
            <a:lvl4pPr marL="1572396" indent="-223290" eaLnBrk="0" hangingPunct="0">
              <a:spcBef>
                <a:spcPct val="30000"/>
              </a:spcBef>
              <a:defRPr sz="1200">
                <a:solidFill>
                  <a:schemeClr val="tx1"/>
                </a:solidFill>
                <a:latin typeface="Arial" pitchFamily="34" charset="0"/>
                <a:cs typeface="Arial" pitchFamily="34" charset="0"/>
              </a:defRPr>
            </a:lvl4pPr>
            <a:lvl5pPr marL="2022098" indent="-223290" eaLnBrk="0" hangingPunct="0">
              <a:spcBef>
                <a:spcPct val="30000"/>
              </a:spcBef>
              <a:defRPr sz="1200">
                <a:solidFill>
                  <a:schemeClr val="tx1"/>
                </a:solidFill>
                <a:latin typeface="Arial" pitchFamily="34" charset="0"/>
                <a:cs typeface="Arial" pitchFamily="34" charset="0"/>
              </a:defRPr>
            </a:lvl5pPr>
            <a:lvl6pPr marL="2471800" indent="-223290" eaLnBrk="0" fontAlgn="base" hangingPunct="0">
              <a:spcBef>
                <a:spcPct val="30000"/>
              </a:spcBef>
              <a:spcAft>
                <a:spcPct val="0"/>
              </a:spcAft>
              <a:defRPr sz="1200">
                <a:solidFill>
                  <a:schemeClr val="tx1"/>
                </a:solidFill>
                <a:latin typeface="Arial" pitchFamily="34" charset="0"/>
                <a:cs typeface="Arial" pitchFamily="34" charset="0"/>
              </a:defRPr>
            </a:lvl6pPr>
            <a:lvl7pPr marL="2921502" indent="-223290" eaLnBrk="0" fontAlgn="base" hangingPunct="0">
              <a:spcBef>
                <a:spcPct val="30000"/>
              </a:spcBef>
              <a:spcAft>
                <a:spcPct val="0"/>
              </a:spcAft>
              <a:defRPr sz="1200">
                <a:solidFill>
                  <a:schemeClr val="tx1"/>
                </a:solidFill>
                <a:latin typeface="Arial" pitchFamily="34" charset="0"/>
                <a:cs typeface="Arial" pitchFamily="34" charset="0"/>
              </a:defRPr>
            </a:lvl7pPr>
            <a:lvl8pPr marL="3371203" indent="-223290" eaLnBrk="0" fontAlgn="base" hangingPunct="0">
              <a:spcBef>
                <a:spcPct val="30000"/>
              </a:spcBef>
              <a:spcAft>
                <a:spcPct val="0"/>
              </a:spcAft>
              <a:defRPr sz="1200">
                <a:solidFill>
                  <a:schemeClr val="tx1"/>
                </a:solidFill>
                <a:latin typeface="Arial" pitchFamily="34" charset="0"/>
                <a:cs typeface="Arial" pitchFamily="34" charset="0"/>
              </a:defRPr>
            </a:lvl8pPr>
            <a:lvl9pPr marL="3820905" indent="-22329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spcAft>
                <a:spcPct val="0"/>
              </a:spcAft>
            </a:pPr>
            <a:fld id="{48F94569-CD78-4C21-8273-CF50A1511A70}" type="slidenum">
              <a:rPr lang="en-US" altLang="en-US" sz="1800"/>
              <a:pPr eaLnBrk="1" hangingPunct="1">
                <a:spcBef>
                  <a:spcPct val="0"/>
                </a:spcBef>
                <a:spcAft>
                  <a:spcPct val="0"/>
                </a:spcAft>
              </a:pPr>
              <a:t>16</a:t>
            </a:fld>
            <a:endParaRPr lang="en-US" altLang="en-US" sz="1800"/>
          </a:p>
        </p:txBody>
      </p:sp>
      <p:sp>
        <p:nvSpPr>
          <p:cNvPr id="92163" name="Rectangle 2"/>
          <p:cNvSpPr>
            <a:spLocks noGrp="1" noRot="1" noChangeAspect="1" noChangeArrowheads="1" noTextEdit="1"/>
          </p:cNvSpPr>
          <p:nvPr>
            <p:ph type="sldImg"/>
          </p:nvPr>
        </p:nvSpPr>
        <p:spPr>
          <a:xfrm>
            <a:off x="1152525" y="692150"/>
            <a:ext cx="4552950" cy="3416300"/>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Once a patient has been diagnosed, there is the opportunity to identify other family members, and family screening should be conducted. In the extended family shown here, 41 out of 99 members have been diagnosed with Fabry disease.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Since Fabry disease is progressive and can result in irreversible organ damage, early diagnosis of affected family members has the potential to change the course of the disease in that person.</a:t>
            </a:r>
            <a:endParaRPr lang="en-US" dirty="0" smtClean="0"/>
          </a:p>
          <a:p>
            <a:endParaRPr lang="en-US" dirty="0"/>
          </a:p>
        </p:txBody>
      </p:sp>
      <p:sp>
        <p:nvSpPr>
          <p:cNvPr id="4" name="Slide Number Placeholder 3"/>
          <p:cNvSpPr>
            <a:spLocks noGrp="1"/>
          </p:cNvSpPr>
          <p:nvPr>
            <p:ph type="sldNum" sz="quarter" idx="10"/>
          </p:nvPr>
        </p:nvSpPr>
        <p:spPr/>
        <p:txBody>
          <a:bodyPr/>
          <a:lstStyle/>
          <a:p>
            <a:fld id="{610DED80-4E82-A04E-BEDB-9940CE5A1825}" type="slidenum">
              <a:rPr lang="en-US" smtClean="0"/>
              <a:pPr/>
              <a:t>17</a:t>
            </a:fld>
            <a:endParaRPr lang="en-US"/>
          </a:p>
        </p:txBody>
      </p:sp>
    </p:spTree>
    <p:extLst>
      <p:ext uri="{BB962C8B-B14F-4D97-AF65-F5344CB8AC3E}">
        <p14:creationId xmlns:p14="http://schemas.microsoft.com/office/powerpoint/2010/main" val="3705925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4294967295"/>
          </p:nvPr>
        </p:nvSpPr>
        <p:spPr bwMode="auto">
          <a:xfrm>
            <a:off x="3884852" y="8685235"/>
            <a:ext cx="2971593"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0766" indent="-281064" eaLnBrk="0" hangingPunct="0">
              <a:defRPr>
                <a:solidFill>
                  <a:schemeClr val="tx1"/>
                </a:solidFill>
                <a:latin typeface="Arial" charset="0"/>
              </a:defRPr>
            </a:lvl2pPr>
            <a:lvl3pPr marL="1124255" indent="-224851" eaLnBrk="0" hangingPunct="0">
              <a:defRPr>
                <a:solidFill>
                  <a:schemeClr val="tx1"/>
                </a:solidFill>
                <a:latin typeface="Arial" charset="0"/>
              </a:defRPr>
            </a:lvl3pPr>
            <a:lvl4pPr marL="1573957" indent="-224851" eaLnBrk="0" hangingPunct="0">
              <a:defRPr>
                <a:solidFill>
                  <a:schemeClr val="tx1"/>
                </a:solidFill>
                <a:latin typeface="Arial" charset="0"/>
              </a:defRPr>
            </a:lvl4pPr>
            <a:lvl5pPr marL="2023659" indent="-224851" eaLnBrk="0" hangingPunct="0">
              <a:defRPr>
                <a:solidFill>
                  <a:schemeClr val="tx1"/>
                </a:solidFill>
                <a:latin typeface="Arial" charset="0"/>
              </a:defRPr>
            </a:lvl5pPr>
            <a:lvl6pPr marL="2473361" indent="-224851" eaLnBrk="0" fontAlgn="base" hangingPunct="0">
              <a:spcBef>
                <a:spcPct val="0"/>
              </a:spcBef>
              <a:spcAft>
                <a:spcPct val="0"/>
              </a:spcAft>
              <a:defRPr>
                <a:solidFill>
                  <a:schemeClr val="tx1"/>
                </a:solidFill>
                <a:latin typeface="Arial" charset="0"/>
              </a:defRPr>
            </a:lvl6pPr>
            <a:lvl7pPr marL="2923062" indent="-224851" eaLnBrk="0" fontAlgn="base" hangingPunct="0">
              <a:spcBef>
                <a:spcPct val="0"/>
              </a:spcBef>
              <a:spcAft>
                <a:spcPct val="0"/>
              </a:spcAft>
              <a:defRPr>
                <a:solidFill>
                  <a:schemeClr val="tx1"/>
                </a:solidFill>
                <a:latin typeface="Arial" charset="0"/>
              </a:defRPr>
            </a:lvl7pPr>
            <a:lvl8pPr marL="3372764" indent="-224851" eaLnBrk="0" fontAlgn="base" hangingPunct="0">
              <a:spcBef>
                <a:spcPct val="0"/>
              </a:spcBef>
              <a:spcAft>
                <a:spcPct val="0"/>
              </a:spcAft>
              <a:defRPr>
                <a:solidFill>
                  <a:schemeClr val="tx1"/>
                </a:solidFill>
                <a:latin typeface="Arial" charset="0"/>
              </a:defRPr>
            </a:lvl8pPr>
            <a:lvl9pPr marL="3822466" indent="-224851" eaLnBrk="0" fontAlgn="base" hangingPunct="0">
              <a:spcBef>
                <a:spcPct val="0"/>
              </a:spcBef>
              <a:spcAft>
                <a:spcPct val="0"/>
              </a:spcAft>
              <a:defRPr>
                <a:solidFill>
                  <a:schemeClr val="tx1"/>
                </a:solidFill>
                <a:latin typeface="Arial" charset="0"/>
              </a:defRPr>
            </a:lvl9pPr>
          </a:lstStyle>
          <a:p>
            <a:pPr eaLnBrk="1" hangingPunct="1"/>
            <a:fld id="{05CFC2AC-5833-423D-A9A9-291757E8D9E2}" type="slidenum">
              <a:rPr lang="en-US" altLang="en-US"/>
              <a:pPr eaLnBrk="1" hangingPunct="1"/>
              <a:t>18</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457408" y="4343400"/>
            <a:ext cx="601942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9303" indent="-109303"/>
            <a:r>
              <a:rPr lang="en-US" altLang="en-US" b="1" smtClean="0">
                <a:latin typeface="Arial" charset="0"/>
                <a:cs typeface="Arial" charset="0"/>
              </a:rPr>
              <a:t>Genetic Heterogeneity = Clinical Variability</a:t>
            </a:r>
            <a:endParaRPr lang="en-US" altLang="en-US" smtClean="0">
              <a:latin typeface="Arial" charset="0"/>
              <a:cs typeface="Arial" charset="0"/>
            </a:endParaRPr>
          </a:p>
          <a:p>
            <a:pPr marL="109303" indent="-109303">
              <a:buFontTx/>
              <a:buChar char="•"/>
            </a:pPr>
            <a:r>
              <a:rPr lang="en-US" altLang="en-US" smtClean="0">
                <a:latin typeface="Arial" charset="0"/>
                <a:cs typeface="Arial" charset="0"/>
              </a:rPr>
              <a:t>Different mutations correlate with different degrees of residual activity of GAA—in other words, depending on the mutation, a patient may have greater or lesser GAA hydrolysis of glycogen, so that accumulation of glycogen in the lysosome will vary.</a:t>
            </a:r>
            <a:r>
              <a:rPr lang="en-US" altLang="en-US" baseline="30000" smtClean="0">
                <a:latin typeface="Arial" charset="0"/>
                <a:cs typeface="Arial" charset="0"/>
              </a:rPr>
              <a:t>1-3</a:t>
            </a:r>
            <a:endParaRPr lang="en-US" altLang="en-US" sz="900">
              <a:latin typeface="Arial" charset="0"/>
              <a:cs typeface="Arial" charset="0"/>
            </a:endParaRPr>
          </a:p>
          <a:p>
            <a:pPr marL="109303" indent="-109303">
              <a:buFontTx/>
              <a:buChar char="•"/>
            </a:pPr>
            <a:r>
              <a:rPr lang="en-US" altLang="en-US" smtClean="0">
                <a:latin typeface="Arial" charset="0"/>
                <a:cs typeface="Arial" charset="0"/>
              </a:rPr>
              <a:t>This variation, in turn, correlates with phenotype, for example</a:t>
            </a:r>
            <a:r>
              <a:rPr lang="en-US" altLang="en-US" baseline="30000" smtClean="0">
                <a:latin typeface="Arial" charset="0"/>
                <a:cs typeface="Arial" charset="0"/>
              </a:rPr>
              <a:t>2</a:t>
            </a:r>
            <a:r>
              <a:rPr lang="en-US" altLang="en-US" smtClean="0">
                <a:latin typeface="Arial" charset="0"/>
                <a:cs typeface="Arial" charset="0"/>
              </a:rPr>
              <a:t>:</a:t>
            </a:r>
          </a:p>
          <a:p>
            <a:pPr marL="563689" lvl="1" indent="-113987">
              <a:buFontTx/>
              <a:buChar char="–"/>
            </a:pPr>
            <a:r>
              <a:rPr lang="en-US" altLang="en-US" sz="1000">
                <a:latin typeface="Arial" charset="0"/>
                <a:cs typeface="Arial" charset="0"/>
              </a:rPr>
              <a:t>Several mutations are known to render a patient ≥98% deficient in lysosomal GAA activity; such patients tend to manifest infantile-onset Pompe disease.</a:t>
            </a:r>
          </a:p>
          <a:p>
            <a:pPr marL="563689" lvl="1" indent="-113987">
              <a:buFontTx/>
              <a:buChar char="–"/>
            </a:pPr>
            <a:r>
              <a:rPr lang="en-US" altLang="en-US" sz="1000">
                <a:latin typeface="Arial" charset="0"/>
                <a:cs typeface="Arial" charset="0"/>
              </a:rPr>
              <a:t>Patients with juvenile and adult forms of the disease have more residual GAA activity, which is linked to genetic mutation.</a:t>
            </a:r>
          </a:p>
          <a:p>
            <a:pPr marL="109303" indent="-109303">
              <a:buFontTx/>
              <a:buChar char="•"/>
            </a:pPr>
            <a:r>
              <a:rPr lang="en-US" altLang="en-US" smtClean="0">
                <a:latin typeface="Arial" charset="0"/>
                <a:cs typeface="Arial" charset="0"/>
              </a:rPr>
              <a:t>In 1 extended Dutch family, a grandfather had adult-onset Pompe disease and was identified as a compound heterozygote having the IVS1(-13—&gt;G)/deltaT525 combination of mutations; IVS1(-13—&gt;G) reduces GAA by 60% to 80%. His grandchild with infantile-onset Pompe disease was found to be a homozygote having the deltaT525/deltaT525 mutation, which completely inhibits GAA.</a:t>
            </a:r>
            <a:r>
              <a:rPr lang="en-US" altLang="en-US" baseline="30000" smtClean="0">
                <a:latin typeface="Arial" charset="0"/>
                <a:cs typeface="Arial" charset="0"/>
              </a:rPr>
              <a:t>3</a:t>
            </a:r>
            <a:endParaRPr lang="en-US" altLang="en-US" sz="900">
              <a:latin typeface="Arial" charset="0"/>
              <a:cs typeface="Arial" charset="0"/>
            </a:endParaRPr>
          </a:p>
          <a:p>
            <a:pPr marL="109303" indent="-109303">
              <a:buFontTx/>
              <a:buChar char="•"/>
            </a:pPr>
            <a:r>
              <a:rPr lang="en-US" altLang="en-US" smtClean="0">
                <a:latin typeface="Arial" charset="0"/>
                <a:cs typeface="Arial" charset="0"/>
              </a:rPr>
              <a:t>Correlation is not fully understood and appears to be influenced by other factors.</a:t>
            </a:r>
            <a:r>
              <a:rPr lang="en-US" altLang="en-US" baseline="30000" smtClean="0">
                <a:latin typeface="Arial" charset="0"/>
                <a:cs typeface="Arial" charset="0"/>
              </a:rPr>
              <a:t>1</a:t>
            </a:r>
            <a:r>
              <a:rPr lang="en-US" altLang="en-US" smtClean="0">
                <a:latin typeface="Arial" charset="0"/>
                <a:cs typeface="Arial" charset="0"/>
              </a:rPr>
              <a:t> </a:t>
            </a:r>
          </a:p>
          <a:p>
            <a:pPr marL="109303" indent="-109303">
              <a:buFontTx/>
              <a:buChar char="•"/>
            </a:pPr>
            <a:endParaRPr lang="en-US" altLang="en-US" smtClean="0">
              <a:latin typeface="Arial" charset="0"/>
              <a:cs typeface="Arial" charset="0"/>
            </a:endParaRPr>
          </a:p>
        </p:txBody>
      </p:sp>
      <p:sp>
        <p:nvSpPr>
          <p:cNvPr id="76805" name="Text Box 4"/>
          <p:cNvSpPr txBox="1">
            <a:spLocks noChangeArrowheads="1"/>
          </p:cNvSpPr>
          <p:nvPr/>
        </p:nvSpPr>
        <p:spPr bwMode="auto">
          <a:xfrm>
            <a:off x="466743" y="8088682"/>
            <a:ext cx="6034978" cy="83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67" tIns="45433" rIns="90867" bIns="45433">
            <a:spAutoFit/>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800">
                <a:ea typeface="ＭＳ Ｐゴシック" pitchFamily="34" charset="-128"/>
              </a:rPr>
              <a:t>References: </a:t>
            </a:r>
            <a:r>
              <a:rPr lang="en-US" altLang="en-US" sz="800" b="1">
                <a:ea typeface="ＭＳ Ｐゴシック" pitchFamily="34" charset="-128"/>
              </a:rPr>
              <a:t>1.</a:t>
            </a:r>
            <a:r>
              <a:rPr lang="en-US" altLang="en-US" sz="800">
                <a:ea typeface="ＭＳ Ｐゴシック" pitchFamily="34" charset="-128"/>
              </a:rPr>
              <a:t> Hirschhorn R, Reuser AJJ. Glycogen storage deficiency type II: acid </a:t>
            </a:r>
            <a:r>
              <a:rPr lang="en-US" altLang="en-US" sz="800">
                <a:latin typeface="Symbol" pitchFamily="18" charset="2"/>
                <a:ea typeface="ＭＳ Ｐゴシック" pitchFamily="34" charset="-128"/>
                <a:sym typeface="Symbol" pitchFamily="18" charset="2"/>
              </a:rPr>
              <a:t></a:t>
            </a:r>
            <a:r>
              <a:rPr lang="en-US" altLang="en-US" sz="800">
                <a:ea typeface="ＭＳ Ｐゴシック" pitchFamily="34" charset="-128"/>
              </a:rPr>
              <a:t>-glucosidase (acid maltase) deficiency. In: Scriver C, Beaudet A, Sly W, et al, eds. </a:t>
            </a:r>
            <a:r>
              <a:rPr lang="en-US" altLang="en-US" sz="800" i="1">
                <a:ea typeface="ＭＳ Ｐゴシック" pitchFamily="34" charset="-128"/>
              </a:rPr>
              <a:t>The Molecular and Metabolic Bases of Inherited Diseases</a:t>
            </a:r>
            <a:r>
              <a:rPr lang="en-US" altLang="en-US" sz="800">
                <a:ea typeface="ＭＳ Ｐゴシック" pitchFamily="34" charset="-128"/>
              </a:rPr>
              <a:t>. New York, NY: McGraw-Hill; 2001:3389-3420. </a:t>
            </a:r>
            <a:r>
              <a:rPr lang="en-US" altLang="en-US" sz="800" b="1">
                <a:ea typeface="ＭＳ Ｐゴシック" pitchFamily="34" charset="-128"/>
              </a:rPr>
              <a:t>2.</a:t>
            </a:r>
            <a:r>
              <a:rPr lang="en-US" altLang="en-US" sz="800">
                <a:ea typeface="ＭＳ Ｐゴシック" pitchFamily="34" charset="-128"/>
              </a:rPr>
              <a:t> Hermans MMP, van Leenan D, Kroos M, et al. Twenty-two novel mutations in the lysosomal </a:t>
            </a:r>
            <a:r>
              <a:rPr lang="en-US" altLang="en-US" sz="800">
                <a:latin typeface="Symbol" pitchFamily="18" charset="2"/>
                <a:ea typeface="ＭＳ Ｐゴシック" pitchFamily="34" charset="-128"/>
                <a:sym typeface="Symbol" pitchFamily="18" charset="2"/>
              </a:rPr>
              <a:t></a:t>
            </a:r>
            <a:r>
              <a:rPr lang="en-US" altLang="en-US" sz="800">
                <a:ea typeface="ＭＳ Ｐゴシック" pitchFamily="34" charset="-128"/>
              </a:rPr>
              <a:t>-glucosidase gene (GAA) underscore the genotype-phenotype correlation in glycogen storage disease type II. </a:t>
            </a:r>
            <a:r>
              <a:rPr lang="en-US" altLang="en-US" sz="800" i="1">
                <a:ea typeface="ＭＳ Ｐゴシック" pitchFamily="34" charset="-128"/>
              </a:rPr>
              <a:t>Hum Mutat</a:t>
            </a:r>
            <a:r>
              <a:rPr lang="en-US" altLang="en-US" sz="800">
                <a:ea typeface="ＭＳ Ｐゴシック" pitchFamily="34" charset="-128"/>
              </a:rPr>
              <a:t>. 2004;23:47-56.  </a:t>
            </a:r>
            <a:br>
              <a:rPr lang="en-US" altLang="en-US" sz="800">
                <a:ea typeface="ＭＳ Ｐゴシック" pitchFamily="34" charset="-128"/>
              </a:rPr>
            </a:br>
            <a:r>
              <a:rPr lang="en-US" altLang="en-US" sz="800" b="1">
                <a:ea typeface="ＭＳ Ｐゴシック" pitchFamily="34" charset="-128"/>
              </a:rPr>
              <a:t>3.</a:t>
            </a:r>
            <a:r>
              <a:rPr lang="en-US" altLang="en-US" sz="800">
                <a:ea typeface="ＭＳ Ｐゴシック" pitchFamily="34" charset="-128"/>
              </a:rPr>
              <a:t> Kroos MA, Van der Kraan M, Van Diggelen OP, Kleijer WJ, Reuser AJJ. Two extremes of the clinical spectrum of glycogen storage disease type II in one family: a matter of genotype. </a:t>
            </a:r>
            <a:r>
              <a:rPr lang="en-US" altLang="en-US" sz="800" i="1">
                <a:ea typeface="ＭＳ Ｐゴシック" pitchFamily="34" charset="-128"/>
              </a:rPr>
              <a:t>Hum Mutat</a:t>
            </a:r>
            <a:r>
              <a:rPr lang="en-US" altLang="en-US" sz="800">
                <a:ea typeface="ＭＳ Ｐゴシック" pitchFamily="34" charset="-128"/>
              </a:rPr>
              <a:t>. 1997;9:17-22.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Muscle weakness in adults with Pompe disease. Distribution of skeletal muscle weakness (A), severity of muscle weakness of the individual muscle groups (B), and involvement of the individual muscles over time (C) in 94 adults with Pompe disease.</a:t>
            </a: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D42E0A3F-D3D3-419D-85DA-137EB96FBD10}" type="slidenum">
              <a:rPr lang="en-US" altLang="en-US" smtClean="0"/>
              <a:pPr>
                <a:spcBef>
                  <a:spcPct val="0"/>
                </a:spcBef>
              </a:pPr>
              <a:t>19</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42950" indent="-285750" eaLnBrk="0" hangingPunct="0">
              <a:spcBef>
                <a:spcPct val="30000"/>
              </a:spcBef>
              <a:defRPr sz="1200">
                <a:solidFill>
                  <a:schemeClr val="tx1"/>
                </a:solidFill>
                <a:latin typeface="Arial" pitchFamily="34" charset="0"/>
                <a:ea typeface="MS PGothic" pitchFamily="34" charset="-128"/>
              </a:defRPr>
            </a:lvl2pPr>
            <a:lvl3pPr marL="1143000" indent="-228600" eaLnBrk="0" hangingPunct="0">
              <a:spcBef>
                <a:spcPct val="30000"/>
              </a:spcBef>
              <a:defRPr sz="1200">
                <a:solidFill>
                  <a:schemeClr val="tx1"/>
                </a:solidFill>
                <a:latin typeface="Arial" pitchFamily="34" charset="0"/>
                <a:ea typeface="MS PGothic" pitchFamily="34" charset="-128"/>
              </a:defRPr>
            </a:lvl3pPr>
            <a:lvl4pPr marL="1600200" indent="-228600" eaLnBrk="0" hangingPunct="0">
              <a:spcBef>
                <a:spcPct val="30000"/>
              </a:spcBef>
              <a:defRPr sz="1200">
                <a:solidFill>
                  <a:schemeClr val="tx1"/>
                </a:solidFill>
                <a:latin typeface="Arial" pitchFamily="34" charset="0"/>
                <a:ea typeface="MS PGothic" pitchFamily="34" charset="-128"/>
              </a:defRPr>
            </a:lvl4pPr>
            <a:lvl5pPr marL="2057400" indent="-228600" eaLnBrk="0" hangingPunct="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9B092182-3C07-469E-97A2-3C60AF41BCE7}" type="slidenum">
              <a:rPr lang="en-US" altLang="en-US" smtClean="0"/>
              <a:pPr>
                <a:spcBef>
                  <a:spcPct val="0"/>
                </a:spcBef>
              </a:pPr>
              <a:t>20</a:t>
            </a:fld>
            <a:endParaRPr lang="en-US" alt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458788" y="4351833"/>
            <a:ext cx="6246812" cy="3963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125" indent="-111125"/>
            <a:r>
              <a:rPr lang="en-US" altLang="en-US" b="1" smtClean="0">
                <a:latin typeface="Arial" pitchFamily="34" charset="0"/>
              </a:rPr>
              <a:t>Natural History of Late-Onset Pompe Disease</a:t>
            </a:r>
          </a:p>
          <a:p>
            <a:pPr marL="111125" indent="-111125">
              <a:buFontTx/>
              <a:buChar char="•"/>
            </a:pPr>
            <a:r>
              <a:rPr lang="en-US" altLang="en-US" smtClean="0">
                <a:latin typeface="Arial" pitchFamily="34" charset="0"/>
              </a:rPr>
              <a:t>Late-onset Pompe disease may present at any age.</a:t>
            </a:r>
            <a:r>
              <a:rPr lang="en-US" altLang="en-US" baseline="30000" smtClean="0">
                <a:latin typeface="Arial" pitchFamily="34" charset="0"/>
              </a:rPr>
              <a:t>1</a:t>
            </a:r>
            <a:r>
              <a:rPr lang="en-US" altLang="en-US" smtClean="0">
                <a:latin typeface="Arial" pitchFamily="34" charset="0"/>
              </a:rPr>
              <a:t> </a:t>
            </a:r>
          </a:p>
          <a:p>
            <a:pPr marL="111125" indent="-111125">
              <a:buFontTx/>
              <a:buChar char="•"/>
            </a:pPr>
            <a:r>
              <a:rPr lang="en-US" altLang="en-US" smtClean="0">
                <a:latin typeface="Arial" pitchFamily="34" charset="0"/>
              </a:rPr>
              <a:t>The Pompe disease registry reports a median age of late-onset diagnosis of 31.4 years.</a:t>
            </a:r>
            <a:r>
              <a:rPr lang="en-US" altLang="en-US" baseline="30000" smtClean="0">
                <a:latin typeface="Arial" pitchFamily="34" charset="0"/>
              </a:rPr>
              <a:t>2</a:t>
            </a:r>
            <a:r>
              <a:rPr lang="en-US" altLang="en-US" smtClean="0">
                <a:solidFill>
                  <a:srgbClr val="EC3131"/>
                </a:solidFill>
                <a:latin typeface="Arial" pitchFamily="34" charset="0"/>
              </a:rPr>
              <a:t> </a:t>
            </a:r>
            <a:endParaRPr lang="en-US" altLang="en-US" sz="900" smtClean="0">
              <a:solidFill>
                <a:srgbClr val="EC3131"/>
              </a:solidFill>
              <a:latin typeface="Arial" pitchFamily="34" charset="0"/>
            </a:endParaRPr>
          </a:p>
          <a:p>
            <a:pPr marL="111125" indent="-111125">
              <a:buFontTx/>
              <a:buChar char="•"/>
            </a:pPr>
            <a:r>
              <a:rPr lang="en-US" altLang="en-US" smtClean="0">
                <a:latin typeface="Arial" pitchFamily="34" charset="0"/>
              </a:rPr>
              <a:t>Unlike the infantile-onset form, the late onset-form typically lacks severe cardiac involvement. In fact, cardiac involvement is usually absent, and the short-term prognosis is less dire than for infantile-onset disease.</a:t>
            </a:r>
            <a:r>
              <a:rPr lang="en-US" altLang="en-US" baseline="30000" smtClean="0">
                <a:latin typeface="Arial" pitchFamily="34" charset="0"/>
              </a:rPr>
              <a:t>1</a:t>
            </a:r>
            <a:endParaRPr lang="en-US" altLang="en-US" smtClean="0">
              <a:latin typeface="Arial" pitchFamily="34" charset="0"/>
            </a:endParaRPr>
          </a:p>
          <a:p>
            <a:pPr marL="111125" indent="-111125">
              <a:buFontTx/>
              <a:buChar char="•"/>
            </a:pPr>
            <a:r>
              <a:rPr lang="en-US" altLang="en-US" smtClean="0">
                <a:latin typeface="Arial" pitchFamily="34" charset="0"/>
              </a:rPr>
              <a:t>Usually muscles of the proximal lower limb and paraspinal trunk are affected initially, followed by the diaphragm and accessory muscles of respiration. Some patients, however, may exhibit weakness of the diaphragm before other muscle weakness.</a:t>
            </a:r>
            <a:r>
              <a:rPr lang="en-US" altLang="en-US" baseline="30000" smtClean="0">
                <a:latin typeface="Arial" pitchFamily="34" charset="0"/>
              </a:rPr>
              <a:t>1</a:t>
            </a:r>
            <a:r>
              <a:rPr lang="en-US" altLang="en-US" smtClean="0">
                <a:latin typeface="Arial" pitchFamily="34" charset="0"/>
              </a:rPr>
              <a:t> Functional impairment follows.</a:t>
            </a:r>
            <a:r>
              <a:rPr lang="en-US" altLang="en-US" baseline="30000" smtClean="0">
                <a:latin typeface="Arial" pitchFamily="34" charset="0"/>
              </a:rPr>
              <a:t>3</a:t>
            </a:r>
            <a:endParaRPr lang="en-US" altLang="en-US" smtClean="0">
              <a:latin typeface="Arial" pitchFamily="34" charset="0"/>
            </a:endParaRPr>
          </a:p>
          <a:p>
            <a:pPr marL="111125" indent="-111125">
              <a:buFontTx/>
              <a:buChar char="•"/>
            </a:pPr>
            <a:r>
              <a:rPr lang="en-US" altLang="en-US" smtClean="0">
                <a:latin typeface="Arial" pitchFamily="34" charset="0"/>
              </a:rPr>
              <a:t>As the condition progresses, patients begin to experience limitations in mobility and activities of daily living; they often reach a point where they require a wheelchair and ventilatory support. As reported by Hagemens et al, in a cohort of 54 patients (mean age, 48.6 years) with late-onset Pompe disease</a:t>
            </a:r>
            <a:r>
              <a:rPr lang="en-US" altLang="en-US" baseline="30000" smtClean="0">
                <a:latin typeface="Arial" pitchFamily="34" charset="0"/>
              </a:rPr>
              <a:t>4</a:t>
            </a:r>
            <a:r>
              <a:rPr lang="en-US" altLang="en-US" smtClean="0">
                <a:latin typeface="Arial" pitchFamily="34" charset="0"/>
              </a:rPr>
              <a:t>:</a:t>
            </a:r>
          </a:p>
          <a:p>
            <a:pPr marL="573088" lvl="1" indent="-115888">
              <a:buFontTx/>
              <a:buChar char="–"/>
            </a:pPr>
            <a:r>
              <a:rPr lang="en-US" altLang="en-US" sz="800" smtClean="0">
                <a:latin typeface="Arial" pitchFamily="34" charset="0"/>
              </a:rPr>
              <a:t>First complaint occurred at a mean age of 28.1 years, diagnosis at a mean age of 35.4 years.  As the slide shows, some patients in the range were children when these events occurred. </a:t>
            </a:r>
            <a:endParaRPr lang="en-US" altLang="en-US" sz="800" b="1" smtClean="0">
              <a:latin typeface="Arial" pitchFamily="34" charset="0"/>
            </a:endParaRPr>
          </a:p>
          <a:p>
            <a:pPr marL="573088" lvl="1" indent="-115888">
              <a:buFontTx/>
              <a:buChar char="–"/>
            </a:pPr>
            <a:r>
              <a:rPr lang="en-US" altLang="en-US" sz="800" smtClean="0">
                <a:latin typeface="Arial" pitchFamily="34" charset="0"/>
              </a:rPr>
              <a:t>Wheelchair use began at a mean age of 46.1 years, and at the time of study 48% of patients used a wheelchair. Wheelchair use began as early as 25 years of age. </a:t>
            </a:r>
            <a:endParaRPr lang="en-US" altLang="en-US" sz="800" b="1" smtClean="0">
              <a:latin typeface="Arial" pitchFamily="34" charset="0"/>
            </a:endParaRPr>
          </a:p>
          <a:p>
            <a:pPr marL="573088" lvl="1" indent="-115888">
              <a:buFontTx/>
              <a:buChar char="–"/>
            </a:pPr>
            <a:r>
              <a:rPr lang="en-US" altLang="en-US" sz="800" smtClean="0">
                <a:latin typeface="Arial" pitchFamily="34" charset="0"/>
              </a:rPr>
              <a:t>Ventilator use began at a mean age of 48.6 years, and at the time of study 37% of patients used ventilatory support. Ventilator use began as early as 22 years of age. </a:t>
            </a:r>
            <a:endParaRPr lang="en-US" altLang="en-US" sz="800" b="1" smtClean="0">
              <a:latin typeface="Arial" pitchFamily="34" charset="0"/>
            </a:endParaRPr>
          </a:p>
          <a:p>
            <a:pPr marL="573088" lvl="1" indent="-115888">
              <a:buFontTx/>
              <a:buChar char="–"/>
            </a:pPr>
            <a:endParaRPr lang="en-US" altLang="en-US" smtClean="0">
              <a:latin typeface="Arial" pitchFamily="34" charset="0"/>
            </a:endParaRPr>
          </a:p>
          <a:p>
            <a:pPr marL="111125" indent="-111125"/>
            <a:endParaRPr lang="en-US" altLang="en-US" smtClean="0">
              <a:latin typeface="Arial" pitchFamily="34" charset="0"/>
            </a:endParaRPr>
          </a:p>
          <a:p>
            <a:pPr marL="111125" indent="-111125"/>
            <a:endParaRPr lang="en-US" altLang="en-US" smtClean="0">
              <a:latin typeface="Arial" pitchFamily="34" charset="0"/>
            </a:endParaRPr>
          </a:p>
        </p:txBody>
      </p:sp>
      <p:sp>
        <p:nvSpPr>
          <p:cNvPr id="112645" name="Text Box 4"/>
          <p:cNvSpPr txBox="1">
            <a:spLocks noChangeArrowheads="1"/>
          </p:cNvSpPr>
          <p:nvPr/>
        </p:nvSpPr>
        <p:spPr bwMode="auto">
          <a:xfrm>
            <a:off x="465138" y="8088443"/>
            <a:ext cx="6202362" cy="83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82" tIns="46191" rIns="92382" bIns="46191">
            <a:spAutoFit/>
          </a:bodyPr>
          <a:lstStyle>
            <a:lvl1pPr defTabSz="923925" eaLnBrk="0" hangingPunct="0">
              <a:spcBef>
                <a:spcPct val="30000"/>
              </a:spcBef>
              <a:defRPr sz="1200">
                <a:solidFill>
                  <a:schemeClr val="tx1"/>
                </a:solidFill>
                <a:latin typeface="Arial" pitchFamily="34" charset="0"/>
                <a:ea typeface="MS PGothic" pitchFamily="34" charset="-128"/>
              </a:defRPr>
            </a:lvl1pPr>
            <a:lvl2pPr marL="742950" indent="-285750" defTabSz="923925" eaLnBrk="0" hangingPunct="0">
              <a:spcBef>
                <a:spcPct val="30000"/>
              </a:spcBef>
              <a:defRPr sz="1200">
                <a:solidFill>
                  <a:schemeClr val="tx1"/>
                </a:solidFill>
                <a:latin typeface="Arial" pitchFamily="34" charset="0"/>
                <a:ea typeface="MS PGothic" pitchFamily="34" charset="-128"/>
              </a:defRPr>
            </a:lvl2pPr>
            <a:lvl3pPr marL="1143000" indent="-228600" defTabSz="923925" eaLnBrk="0" hangingPunct="0">
              <a:spcBef>
                <a:spcPct val="30000"/>
              </a:spcBef>
              <a:defRPr sz="1200">
                <a:solidFill>
                  <a:schemeClr val="tx1"/>
                </a:solidFill>
                <a:latin typeface="Arial" pitchFamily="34" charset="0"/>
                <a:ea typeface="MS PGothic" pitchFamily="34" charset="-128"/>
              </a:defRPr>
            </a:lvl3pPr>
            <a:lvl4pPr marL="1600200" indent="-228600" defTabSz="923925" eaLnBrk="0" hangingPunct="0">
              <a:spcBef>
                <a:spcPct val="30000"/>
              </a:spcBef>
              <a:defRPr sz="1200">
                <a:solidFill>
                  <a:schemeClr val="tx1"/>
                </a:solidFill>
                <a:latin typeface="Arial" pitchFamily="34" charset="0"/>
                <a:ea typeface="MS PGothic" pitchFamily="34" charset="-128"/>
              </a:defRPr>
            </a:lvl4pPr>
            <a:lvl5pPr marL="2057400" indent="-228600" defTabSz="923925" eaLnBrk="0" hangingPunct="0">
              <a:spcBef>
                <a:spcPct val="30000"/>
              </a:spcBef>
              <a:defRPr sz="1200">
                <a:solidFill>
                  <a:schemeClr val="tx1"/>
                </a:solidFill>
                <a:latin typeface="Arial" pitchFamily="34" charset="0"/>
                <a:ea typeface="MS PGothic" pitchFamily="34" charset="-128"/>
              </a:defRPr>
            </a:lvl5pPr>
            <a:lvl6pPr marL="2514600" indent="-228600" defTabSz="923925"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923925"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923925"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923925"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50000"/>
              </a:spcBef>
            </a:pPr>
            <a:r>
              <a:rPr lang="en-US" altLang="en-US" sz="800"/>
              <a:t>References: </a:t>
            </a:r>
            <a:r>
              <a:rPr lang="en-US" altLang="en-US" sz="800" b="1"/>
              <a:t>1.</a:t>
            </a:r>
            <a:r>
              <a:rPr lang="en-US" altLang="en-US" sz="800"/>
              <a:t> Kishnani PS, Steiner RD, Bali D, et al, for the ACMG Work Group on Management of Pompe Disease. Pompe disease diagnosis and management guideline. </a:t>
            </a:r>
            <a:r>
              <a:rPr lang="en-US" altLang="en-US" sz="800" i="1"/>
              <a:t>Genet Med</a:t>
            </a:r>
            <a:r>
              <a:rPr lang="en-US" altLang="en-US" sz="800"/>
              <a:t>. 2006;8:267-288. </a:t>
            </a:r>
            <a:r>
              <a:rPr lang="en-US" altLang="en-US" sz="800" b="1"/>
              <a:t>2.</a:t>
            </a:r>
            <a:r>
              <a:rPr lang="en-US" altLang="en-US" sz="800"/>
              <a:t> Topaloglu H, Topalkara K, Merlini L. The Pompe Registry: centralized data collection to outline the natural course of Pompe disease. </a:t>
            </a:r>
            <a:r>
              <a:rPr lang="en-US" altLang="en-US" sz="800" i="1"/>
              <a:t>Neuromusc Disord</a:t>
            </a:r>
            <a:r>
              <a:rPr lang="en-US" altLang="en-US" sz="800"/>
              <a:t>. 2006;16(suppl):S182. Abstract M-P-12.02. </a:t>
            </a:r>
            <a:r>
              <a:rPr lang="en-US" altLang="en-US" sz="800" b="1"/>
              <a:t>3.</a:t>
            </a:r>
            <a:r>
              <a:rPr lang="en-US" altLang="en-US" sz="800"/>
              <a:t> Escolar DM, Wokke JHJ, Pestronk A, et al. Clinical presentation and disease progression in late-onset Pompe disease. </a:t>
            </a:r>
            <a:r>
              <a:rPr lang="en-US" altLang="en-US" sz="800" i="1"/>
              <a:t>Neuromusc Disord</a:t>
            </a:r>
            <a:r>
              <a:rPr lang="en-US" altLang="en-US" sz="800"/>
              <a:t>. 2006;16:654. Abstract G.P.1 01. </a:t>
            </a:r>
            <a:r>
              <a:rPr lang="en-US" altLang="en-US" sz="800" b="1"/>
              <a:t>4.</a:t>
            </a:r>
            <a:r>
              <a:rPr lang="en-US" altLang="en-US" sz="800"/>
              <a:t> Hagemans MLC, Winkel LPF, Van Doorn PA, et al. Clinical manifestations and natural course of late-onset Pompe’s disease in 54 Dutch patients. </a:t>
            </a:r>
            <a:r>
              <a:rPr lang="en-US" altLang="en-US" sz="800" i="1"/>
              <a:t>Brain.</a:t>
            </a:r>
            <a:r>
              <a:rPr lang="en-US" altLang="en-US" sz="800"/>
              <a:t> 2005;128:671-677.</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3848" eaLnBrk="0" hangingPunct="0">
              <a:lnSpc>
                <a:spcPct val="95000"/>
              </a:lnSpc>
              <a:spcAft>
                <a:spcPct val="50000"/>
              </a:spcAft>
              <a:defRPr sz="1000">
                <a:solidFill>
                  <a:schemeClr val="tx1"/>
                </a:solidFill>
                <a:latin typeface="Arial" pitchFamily="34" charset="0"/>
              </a:defRPr>
            </a:lvl1pPr>
            <a:lvl2pPr marL="727348" indent="-279749" defTabSz="913848" eaLnBrk="0" hangingPunct="0">
              <a:spcAft>
                <a:spcPct val="50000"/>
              </a:spcAft>
              <a:buChar char="•"/>
              <a:defRPr sz="1000">
                <a:solidFill>
                  <a:schemeClr val="tx1"/>
                </a:solidFill>
                <a:latin typeface="Arial" pitchFamily="34" charset="0"/>
              </a:defRPr>
            </a:lvl2pPr>
            <a:lvl3pPr marL="1118997" indent="-223799" defTabSz="913848" eaLnBrk="0" hangingPunct="0">
              <a:spcAft>
                <a:spcPct val="50000"/>
              </a:spcAft>
              <a:defRPr sz="1000">
                <a:solidFill>
                  <a:schemeClr val="tx1"/>
                </a:solidFill>
                <a:latin typeface="Arial" pitchFamily="34" charset="0"/>
              </a:defRPr>
            </a:lvl3pPr>
            <a:lvl4pPr marL="1566596" indent="-223799" defTabSz="913848" eaLnBrk="0" hangingPunct="0">
              <a:spcAft>
                <a:spcPct val="50000"/>
              </a:spcAft>
              <a:defRPr sz="1000">
                <a:solidFill>
                  <a:schemeClr val="tx1"/>
                </a:solidFill>
                <a:latin typeface="Arial" pitchFamily="34" charset="0"/>
              </a:defRPr>
            </a:lvl4pPr>
            <a:lvl5pPr marL="2014195" indent="-223799" defTabSz="913848" eaLnBrk="0" hangingPunct="0">
              <a:spcAft>
                <a:spcPct val="50000"/>
              </a:spcAft>
              <a:defRPr sz="1000">
                <a:solidFill>
                  <a:schemeClr val="tx1"/>
                </a:solidFill>
                <a:latin typeface="Arial" pitchFamily="34" charset="0"/>
              </a:defRPr>
            </a:lvl5pPr>
            <a:lvl6pPr marL="2461793" indent="-223799" defTabSz="913848" eaLnBrk="0" fontAlgn="base" hangingPunct="0">
              <a:spcBef>
                <a:spcPct val="0"/>
              </a:spcBef>
              <a:spcAft>
                <a:spcPct val="50000"/>
              </a:spcAft>
              <a:defRPr sz="1000">
                <a:solidFill>
                  <a:schemeClr val="tx1"/>
                </a:solidFill>
                <a:latin typeface="Arial" pitchFamily="34" charset="0"/>
              </a:defRPr>
            </a:lvl6pPr>
            <a:lvl7pPr marL="2909392" indent="-223799" defTabSz="913848" eaLnBrk="0" fontAlgn="base" hangingPunct="0">
              <a:spcBef>
                <a:spcPct val="0"/>
              </a:spcBef>
              <a:spcAft>
                <a:spcPct val="50000"/>
              </a:spcAft>
              <a:defRPr sz="1000">
                <a:solidFill>
                  <a:schemeClr val="tx1"/>
                </a:solidFill>
                <a:latin typeface="Arial" pitchFamily="34" charset="0"/>
              </a:defRPr>
            </a:lvl7pPr>
            <a:lvl8pPr marL="3356991" indent="-223799" defTabSz="913848" eaLnBrk="0" fontAlgn="base" hangingPunct="0">
              <a:spcBef>
                <a:spcPct val="0"/>
              </a:spcBef>
              <a:spcAft>
                <a:spcPct val="50000"/>
              </a:spcAft>
              <a:defRPr sz="1000">
                <a:solidFill>
                  <a:schemeClr val="tx1"/>
                </a:solidFill>
                <a:latin typeface="Arial" pitchFamily="34" charset="0"/>
              </a:defRPr>
            </a:lvl8pPr>
            <a:lvl9pPr marL="3804590" indent="-223799" defTabSz="913848" eaLnBrk="0" fontAlgn="base" hangingPunct="0">
              <a:spcBef>
                <a:spcPct val="0"/>
              </a:spcBef>
              <a:spcAft>
                <a:spcPct val="50000"/>
              </a:spcAft>
              <a:defRPr sz="1000">
                <a:solidFill>
                  <a:schemeClr val="tx1"/>
                </a:solidFill>
                <a:latin typeface="Arial" pitchFamily="34" charset="0"/>
              </a:defRPr>
            </a:lvl9pPr>
          </a:lstStyle>
          <a:p>
            <a:pPr eaLnBrk="1" hangingPunct="1">
              <a:lnSpc>
                <a:spcPct val="100000"/>
              </a:lnSpc>
              <a:spcAft>
                <a:spcPct val="0"/>
              </a:spcAft>
            </a:pPr>
            <a:fld id="{55242E40-8D57-4CFC-8E44-0E73443CACA6}" type="slidenum">
              <a:rPr lang="en-US" altLang="en-US" sz="1200">
                <a:solidFill>
                  <a:srgbClr val="000000"/>
                </a:solidFill>
              </a:rPr>
              <a:pPr eaLnBrk="1" hangingPunct="1">
                <a:lnSpc>
                  <a:spcPct val="100000"/>
                </a:lnSpc>
                <a:spcAft>
                  <a:spcPct val="0"/>
                </a:spcAft>
              </a:pPr>
              <a:t>22</a:t>
            </a:fld>
            <a:endParaRPr lang="en-US" altLang="en-US" sz="1200">
              <a:solidFill>
                <a:srgbClr val="000000"/>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smtClean="0">
                <a:latin typeface="Arial" pitchFamily="34" charset="0"/>
              </a:rPr>
              <a:t>Gaucher disease is heterogeneous </a:t>
            </a:r>
            <a:r>
              <a:rPr lang="en-US" altLang="en-US" smtClean="0">
                <a:solidFill>
                  <a:schemeClr val="tx2"/>
                </a:solidFill>
                <a:latin typeface="Arial" pitchFamily="34" charset="0"/>
              </a:rPr>
              <a:t>with respect to organ system involvement, presentation, and rate of progression. In patients with type 1 (nonneuronopathic) Gaucher disease, the clinical course and life expectancy is considerably more variable than in type 2 (acute neuronopathic) or type 3 (chronic or subacute neuronopathic) Gaucher disease. The spectrum encompasses fulminant disease presenting in childhood to an indolent, asymptomatic disorder that may not be discovered until the patient is elderly (although the latter is rare). However, although </a:t>
            </a:r>
            <a:r>
              <a:rPr lang="en-GB" altLang="en-US" smtClean="0">
                <a:solidFill>
                  <a:schemeClr val="tx2"/>
                </a:solidFill>
                <a:latin typeface="Arial" pitchFamily="34" charset="0"/>
              </a:rPr>
              <a:t>the clinical onset of type 1 Gaucher disease can occur at any age, a phenotype that manifests in childhood or adolescence is typically more aggressive and severe with a more rapid rate of progression compared with one of later onset</a:t>
            </a:r>
            <a:r>
              <a:rPr lang="en-US" altLang="en-US" smtClean="0">
                <a:solidFill>
                  <a:schemeClr val="tx2"/>
                </a:solidFill>
                <a:latin typeface="Arial" pitchFamily="34" charset="0"/>
              </a:rPr>
              <a:t>. For type 1 Gaucher disease, death can occur at any point from childhood through to old age.</a:t>
            </a:r>
          </a:p>
          <a:p>
            <a:pPr eaLnBrk="1" hangingPunct="1"/>
            <a:r>
              <a:rPr lang="en-US" altLang="en-US" smtClean="0">
                <a:solidFill>
                  <a:schemeClr val="tx2"/>
                </a:solidFill>
                <a:latin typeface="Arial" pitchFamily="34" charset="0"/>
                <a:cs typeface="Times New Roman" pitchFamily="18" charset="0"/>
              </a:rPr>
              <a:t>Gaucher disease is progressive, albeit at different rates, and symptomatic patients may die prematurely due to sequelae including bone disease and spleen or liver </a:t>
            </a:r>
            <a:r>
              <a:rPr lang="en-US" altLang="en-US" smtClean="0">
                <a:latin typeface="Arial" pitchFamily="34" charset="0"/>
                <a:cs typeface="Times New Roman" pitchFamily="18" charset="0"/>
              </a:rPr>
              <a:t>damage</a:t>
            </a:r>
            <a:r>
              <a:rPr lang="en-US" altLang="en-US" smtClean="0">
                <a:solidFill>
                  <a:schemeClr val="tx2"/>
                </a:solidFill>
                <a:latin typeface="Arial" pitchFamily="34" charset="0"/>
                <a:cs typeface="Times New Roman" pitchFamily="18" charset="0"/>
              </a:rPr>
              <a:t>. </a:t>
            </a:r>
          </a:p>
          <a:p>
            <a:pPr eaLnBrk="1" hangingPunct="1"/>
            <a:r>
              <a:rPr lang="en-US" altLang="en-US" smtClean="0">
                <a:solidFill>
                  <a:schemeClr val="tx2"/>
                </a:solidFill>
                <a:latin typeface="Arial" pitchFamily="34" charset="0"/>
                <a:cs typeface="Times New Roman" pitchFamily="18" charset="0"/>
              </a:rPr>
              <a:t>Disease progression may be inexorable, or may be slow and erratic, punctuated by periods of rapid exacerbation and clinical crises interspersed with sometimes lengthy periods of quiescence lasting for months or even many years. </a:t>
            </a:r>
          </a:p>
          <a:p>
            <a:pPr eaLnBrk="1" hangingPunct="1"/>
            <a:endParaRPr lang="en-US" altLang="en-US" smtClean="0">
              <a:solidFill>
                <a:schemeClr val="tx2"/>
              </a:solidFill>
              <a:latin typeface="Arial" pitchFamily="34" charset="0"/>
              <a:cs typeface="Times New Roman" pitchFamily="18" charset="0"/>
            </a:endParaRPr>
          </a:p>
          <a:p>
            <a:pPr eaLnBrk="1" hangingPunct="1"/>
            <a:r>
              <a:rPr lang="en-US" altLang="en-US" sz="800" b="1">
                <a:solidFill>
                  <a:schemeClr val="tx2"/>
                </a:solidFill>
                <a:latin typeface="Arial" pitchFamily="34" charset="0"/>
              </a:rPr>
              <a:t>References</a:t>
            </a:r>
          </a:p>
          <a:p>
            <a:pPr eaLnBrk="1" hangingPunct="1"/>
            <a:r>
              <a:rPr lang="en-US" altLang="en-US" sz="800">
                <a:latin typeface="Arial" pitchFamily="34" charset="0"/>
              </a:rPr>
              <a:t>Beutler E, Grabowski GA. Gaucher disease. In: Scriver C, Beaudet AL, Sly WS, Valle D, eds. </a:t>
            </a:r>
            <a:r>
              <a:rPr lang="en-US" altLang="en-US" sz="800" i="1">
                <a:latin typeface="Arial" pitchFamily="34" charset="0"/>
              </a:rPr>
              <a:t>The metabolic and molecular bases of inherited disease</a:t>
            </a:r>
            <a:r>
              <a:rPr lang="en-US" altLang="en-US" sz="800">
                <a:latin typeface="Arial" pitchFamily="34" charset="0"/>
              </a:rPr>
              <a:t>. 8th ed. New York: McGraw-Hill; 2001:3635-3668. </a:t>
            </a:r>
          </a:p>
          <a:p>
            <a:pPr eaLnBrk="1" hangingPunct="1"/>
            <a:r>
              <a:rPr lang="en-US" altLang="en-US" sz="800">
                <a:latin typeface="Arial" pitchFamily="34" charset="0"/>
              </a:rPr>
              <a:t>Cox T, Shofield JP. Gaucher’s disease: clinical features and natural history. </a:t>
            </a:r>
            <a:r>
              <a:rPr lang="en-US" altLang="en-US" sz="800" i="1">
                <a:latin typeface="Arial" pitchFamily="34" charset="0"/>
              </a:rPr>
              <a:t>Baillieres Clin Haematol</a:t>
            </a:r>
            <a:r>
              <a:rPr lang="en-US" altLang="en-US" sz="800">
                <a:latin typeface="Arial" pitchFamily="34" charset="0"/>
              </a:rPr>
              <a:t>. 1997;10:656-689.</a:t>
            </a:r>
          </a:p>
          <a:p>
            <a:pPr eaLnBrk="1" hangingPunct="1"/>
            <a:r>
              <a:rPr lang="en-US" altLang="en-US" sz="800">
                <a:latin typeface="Arial" pitchFamily="34" charset="0"/>
              </a:rPr>
              <a:t>Pastores GM, Weinreb NJ, Aerts H, et al. Therapeutic goals in the treatment of Gaucher disease. </a:t>
            </a:r>
            <a:r>
              <a:rPr lang="en-US" altLang="en-US" sz="800" i="1">
                <a:latin typeface="Arial" pitchFamily="34" charset="0"/>
              </a:rPr>
              <a:t>Semin Hematol.</a:t>
            </a:r>
            <a:r>
              <a:rPr lang="en-US" altLang="en-US" sz="800">
                <a:latin typeface="Arial" pitchFamily="34" charset="0"/>
              </a:rPr>
              <a:t> </a:t>
            </a:r>
            <a:r>
              <a:rPr lang="en-US" altLang="en-US" sz="800">
                <a:latin typeface="Arial" pitchFamily="34" charset="0"/>
                <a:cs typeface="Arial" pitchFamily="34" charset="0"/>
              </a:rPr>
              <a:t>2004;41(4 suppl 5):4-14.</a:t>
            </a:r>
            <a:endParaRPr lang="en-US" altLang="en-US" sz="800">
              <a:latin typeface="Arial" pitchFamily="34" charset="0"/>
            </a:endParaRPr>
          </a:p>
          <a:p>
            <a:pPr eaLnBrk="1" hangingPunct="1"/>
            <a:endParaRPr lang="en-US" altLang="en-US" sz="800">
              <a:latin typeface="Arial" pitchFamily="34" charset="0"/>
            </a:endParaRPr>
          </a:p>
        </p:txBody>
      </p:sp>
      <p:sp>
        <p:nvSpPr>
          <p:cNvPr id="61445" name="Text Box 4"/>
          <p:cNvSpPr txBox="1">
            <a:spLocks noChangeArrowheads="1"/>
          </p:cNvSpPr>
          <p:nvPr/>
        </p:nvSpPr>
        <p:spPr bwMode="auto">
          <a:xfrm>
            <a:off x="1223744" y="4028229"/>
            <a:ext cx="442309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12813" eaLnBrk="0" hangingPunct="0">
              <a:lnSpc>
                <a:spcPct val="95000"/>
              </a:lnSpc>
              <a:spcAft>
                <a:spcPct val="50000"/>
              </a:spcAft>
              <a:defRPr sz="1000">
                <a:solidFill>
                  <a:schemeClr val="tx1"/>
                </a:solidFill>
                <a:latin typeface="Arial" pitchFamily="34" charset="0"/>
              </a:defRPr>
            </a:lvl1pPr>
            <a:lvl2pPr marL="742950" indent="-285750" defTabSz="912813" eaLnBrk="0" hangingPunct="0">
              <a:spcAft>
                <a:spcPct val="50000"/>
              </a:spcAft>
              <a:buChar char="•"/>
              <a:defRPr sz="1000">
                <a:solidFill>
                  <a:schemeClr val="tx1"/>
                </a:solidFill>
                <a:latin typeface="Arial" pitchFamily="34" charset="0"/>
              </a:defRPr>
            </a:lvl2pPr>
            <a:lvl3pPr marL="1143000" indent="-228600" defTabSz="912813" eaLnBrk="0" hangingPunct="0">
              <a:spcAft>
                <a:spcPct val="50000"/>
              </a:spcAft>
              <a:defRPr sz="1000">
                <a:solidFill>
                  <a:schemeClr val="tx1"/>
                </a:solidFill>
                <a:latin typeface="Arial" pitchFamily="34" charset="0"/>
              </a:defRPr>
            </a:lvl3pPr>
            <a:lvl4pPr marL="1600200" indent="-228600" defTabSz="912813" eaLnBrk="0" hangingPunct="0">
              <a:spcAft>
                <a:spcPct val="50000"/>
              </a:spcAft>
              <a:defRPr sz="1000">
                <a:solidFill>
                  <a:schemeClr val="tx1"/>
                </a:solidFill>
                <a:latin typeface="Arial" pitchFamily="34" charset="0"/>
              </a:defRPr>
            </a:lvl4pPr>
            <a:lvl5pPr marL="2057400" indent="-228600" defTabSz="912813" eaLnBrk="0" hangingPunct="0">
              <a:spcAft>
                <a:spcPct val="50000"/>
              </a:spcAft>
              <a:defRPr sz="1000">
                <a:solidFill>
                  <a:schemeClr val="tx1"/>
                </a:solidFill>
                <a:latin typeface="Arial" pitchFamily="34" charset="0"/>
              </a:defRPr>
            </a:lvl5pPr>
            <a:lvl6pPr marL="2514600" indent="-228600" defTabSz="912813" eaLnBrk="0" fontAlgn="base" hangingPunct="0">
              <a:spcBef>
                <a:spcPct val="0"/>
              </a:spcBef>
              <a:spcAft>
                <a:spcPct val="50000"/>
              </a:spcAft>
              <a:defRPr sz="1000">
                <a:solidFill>
                  <a:schemeClr val="tx1"/>
                </a:solidFill>
                <a:latin typeface="Arial" pitchFamily="34" charset="0"/>
              </a:defRPr>
            </a:lvl6pPr>
            <a:lvl7pPr marL="2971800" indent="-228600" defTabSz="912813" eaLnBrk="0" fontAlgn="base" hangingPunct="0">
              <a:spcBef>
                <a:spcPct val="0"/>
              </a:spcBef>
              <a:spcAft>
                <a:spcPct val="50000"/>
              </a:spcAft>
              <a:defRPr sz="1000">
                <a:solidFill>
                  <a:schemeClr val="tx1"/>
                </a:solidFill>
                <a:latin typeface="Arial" pitchFamily="34" charset="0"/>
              </a:defRPr>
            </a:lvl7pPr>
            <a:lvl8pPr marL="3429000" indent="-228600" defTabSz="912813" eaLnBrk="0" fontAlgn="base" hangingPunct="0">
              <a:spcBef>
                <a:spcPct val="0"/>
              </a:spcBef>
              <a:spcAft>
                <a:spcPct val="50000"/>
              </a:spcAft>
              <a:defRPr sz="1000">
                <a:solidFill>
                  <a:schemeClr val="tx1"/>
                </a:solidFill>
                <a:latin typeface="Arial" pitchFamily="34" charset="0"/>
              </a:defRPr>
            </a:lvl8pPr>
            <a:lvl9pPr marL="3886200" indent="-228600" defTabSz="912813" eaLnBrk="0" fontAlgn="base" hangingPunct="0">
              <a:spcBef>
                <a:spcPct val="0"/>
              </a:spcBef>
              <a:spcAft>
                <a:spcPct val="50000"/>
              </a:spcAft>
              <a:defRPr sz="1000">
                <a:solidFill>
                  <a:schemeClr val="tx1"/>
                </a:solidFill>
                <a:latin typeface="Arial" pitchFamily="34" charset="0"/>
              </a:defRPr>
            </a:lvl9pPr>
          </a:lstStyle>
          <a:p>
            <a:pPr eaLnBrk="1" hangingPunct="1">
              <a:lnSpc>
                <a:spcPct val="100000"/>
              </a:lnSpc>
              <a:spcAft>
                <a:spcPct val="0"/>
              </a:spcAft>
            </a:pPr>
            <a:r>
              <a:rPr lang="en-US" altLang="en-US" b="1">
                <a:solidFill>
                  <a:srgbClr val="000000"/>
                </a:solidFill>
              </a:rPr>
              <a:t>Slide 6: Type 1 Gaucher Disease – Heterogeneous and Chronic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2B3F9BC-AE39-414A-B8B3-5C3DD1728D74}" type="slidenum">
              <a:rPr lang="en-US" altLang="en-US" sz="2400">
                <a:latin typeface="Arial" pitchFamily="34" charset="0"/>
                <a:ea typeface="MS PGothic" pitchFamily="34" charset="-128"/>
              </a:rPr>
              <a:pPr eaLnBrk="1" hangingPunct="1">
                <a:spcBef>
                  <a:spcPct val="0"/>
                </a:spcBef>
              </a:pPr>
              <a:t>23</a:t>
            </a:fld>
            <a:endParaRPr lang="en-US" altLang="en-US" sz="2400">
              <a:latin typeface="Arial" pitchFamily="34" charset="0"/>
              <a:ea typeface="MS PGothic" pitchFamily="34" charset="-128"/>
            </a:endParaRPr>
          </a:p>
        </p:txBody>
      </p:sp>
      <p:sp>
        <p:nvSpPr>
          <p:cNvPr id="19763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p:cNvSpPr>
            <a:spLocks noGrp="1" noChangeArrowheads="1"/>
          </p:cNvSpPr>
          <p:nvPr>
            <p:ph type="body" idx="1"/>
          </p:nvPr>
        </p:nvSpPr>
        <p:spPr bwMode="auto">
          <a:xfrm>
            <a:off x="746125" y="4271963"/>
            <a:ext cx="5484813" cy="3487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45000"/>
              </a:spcBef>
            </a:pPr>
            <a:r>
              <a:rPr lang="en-US" altLang="en-US" smtClean="0">
                <a:latin typeface="Arial" pitchFamily="34" charset="0"/>
              </a:rPr>
              <a:t>Hunter syndrome is one of several types of known mucopolysaccharidoses (MPS). </a:t>
            </a:r>
          </a:p>
          <a:p>
            <a:pPr>
              <a:spcBef>
                <a:spcPct val="45000"/>
              </a:spcBef>
            </a:pPr>
            <a:r>
              <a:rPr lang="en-US" altLang="en-US" smtClean="0">
                <a:latin typeface="Arial" pitchFamily="34" charset="0"/>
              </a:rPr>
              <a:t>All mucopolysaccharidoses are rare, and epidemiologic data are scarce. Except for Hunter syndrome, which is an X-linked disease,</a:t>
            </a:r>
            <a:r>
              <a:rPr lang="en-US" altLang="en-US" baseline="30000" smtClean="0">
                <a:latin typeface="Arial" pitchFamily="34" charset="0"/>
              </a:rPr>
              <a:t>1</a:t>
            </a:r>
            <a:r>
              <a:rPr lang="en-US" altLang="en-US" smtClean="0">
                <a:latin typeface="Arial" pitchFamily="34" charset="0"/>
              </a:rPr>
              <a:t> all mucopolysaccharidoses are autosomal genetic diseases. All MPS diseases are characterized by an inherited enzyme deficiency that prevents proper breakdown of glycosaminoglycans (GAG).</a:t>
            </a:r>
            <a:r>
              <a:rPr lang="en-US" altLang="en-US" baseline="30000" smtClean="0">
                <a:latin typeface="Arial" pitchFamily="34" charset="0"/>
              </a:rPr>
              <a:t>1</a:t>
            </a:r>
            <a:r>
              <a:rPr lang="en-US" altLang="en-US" smtClean="0">
                <a:latin typeface="Arial" pitchFamily="34" charset="0"/>
              </a:rPr>
              <a:t> </a:t>
            </a:r>
          </a:p>
          <a:p>
            <a:pPr>
              <a:spcBef>
                <a:spcPct val="45000"/>
              </a:spcBef>
            </a:pPr>
            <a:r>
              <a:rPr lang="en-US" altLang="en-US" smtClean="0">
                <a:latin typeface="Arial" pitchFamily="34" charset="0"/>
              </a:rPr>
              <a:t>Patients with MPS share many clinical features, including the multiorgan involvement and a progressive course of disease. Profound mental retardation is characteristic of MPS IH, of the severe form of MPS II, and of all subtypes of MPS III. Normal intellect may be retained in other MPS types.</a:t>
            </a:r>
          </a:p>
          <a:p>
            <a:pPr>
              <a:spcBef>
                <a:spcPct val="45000"/>
              </a:spcBef>
            </a:pPr>
            <a:r>
              <a:rPr lang="en-US" altLang="en-US" smtClean="0">
                <a:latin typeface="Arial" pitchFamily="34" charset="0"/>
              </a:rPr>
              <a:t>These syndromes are named after the physicians who first described them. In this table, the deficient enzyme is listed next to the name of the syndrome. MPS III and MPS IV can be caused by multiple enzyme deficiencies. </a:t>
            </a:r>
          </a:p>
          <a:p>
            <a:pPr>
              <a:spcBef>
                <a:spcPct val="45000"/>
              </a:spcBef>
            </a:pPr>
            <a:r>
              <a:rPr lang="en-US" altLang="en-US" smtClean="0">
                <a:latin typeface="Arial" pitchFamily="34" charset="0"/>
              </a:rPr>
              <a:t>MPS II is caused by iduronate-2-sulfatase or I2S (Neufeld &amp; Muenzer use the term iduronate sulfatase</a:t>
            </a:r>
            <a:r>
              <a:rPr lang="en-US" altLang="en-US" baseline="30000" smtClean="0">
                <a:latin typeface="Arial" pitchFamily="34" charset="0"/>
              </a:rPr>
              <a:t>1</a:t>
            </a:r>
            <a:r>
              <a:rPr lang="en-US" altLang="en-US" smtClean="0">
                <a:latin typeface="Arial" pitchFamily="34" charset="0"/>
              </a:rPr>
              <a:t>). </a:t>
            </a:r>
          </a:p>
          <a:p>
            <a:pPr>
              <a:spcBef>
                <a:spcPct val="45000"/>
              </a:spcBef>
            </a:pPr>
            <a:r>
              <a:rPr lang="en-US" altLang="en-US" smtClean="0">
                <a:latin typeface="Arial" pitchFamily="34" charset="0"/>
              </a:rPr>
              <a:t>Note that MPS V and VIII are no longer used. </a:t>
            </a:r>
            <a:endParaRPr lang="en-US" altLang="en-US" b="1" smtClean="0">
              <a:latin typeface="Arial" pitchFamily="34" charset="0"/>
            </a:endParaRPr>
          </a:p>
          <a:p>
            <a:pPr>
              <a:lnSpc>
                <a:spcPct val="90000"/>
              </a:lnSpc>
            </a:pPr>
            <a:endParaRPr lang="en-US" altLang="en-US" b="1" smtClean="0">
              <a:latin typeface="Arial" pitchFamily="34" charset="0"/>
            </a:endParaRPr>
          </a:p>
          <a:p>
            <a:pPr>
              <a:spcBef>
                <a:spcPct val="0"/>
              </a:spcBef>
            </a:pPr>
            <a:r>
              <a:rPr lang="en-US" altLang="en-US" b="1" smtClean="0">
                <a:latin typeface="Arial" pitchFamily="34" charset="0"/>
              </a:rPr>
              <a:t>Reference</a:t>
            </a:r>
          </a:p>
          <a:p>
            <a:pPr>
              <a:spcBef>
                <a:spcPct val="0"/>
              </a:spcBef>
            </a:pPr>
            <a:endParaRPr lang="en-US" altLang="en-US" b="1" smtClean="0">
              <a:latin typeface="Arial" pitchFamily="34" charset="0"/>
            </a:endParaRPr>
          </a:p>
          <a:p>
            <a:pPr>
              <a:spcBef>
                <a:spcPct val="0"/>
              </a:spcBef>
            </a:pPr>
            <a:r>
              <a:rPr lang="en-US" altLang="en-US" smtClean="0">
                <a:latin typeface="Arial" pitchFamily="34" charset="0"/>
              </a:rPr>
              <a:t>1. Neufeld EF, Muenzer J. The mucopolysaccharidoses. In: </a:t>
            </a:r>
            <a:r>
              <a:rPr lang="en-US" altLang="ja-JP" smtClean="0">
                <a:latin typeface="Arial" pitchFamily="34" charset="0"/>
              </a:rPr>
              <a:t>Scriver CR, Beaudet AL, Sly WS, et al (eds). </a:t>
            </a:r>
            <a:r>
              <a:rPr lang="en-US" altLang="en-US" i="1" smtClean="0">
                <a:latin typeface="Arial" pitchFamily="34" charset="0"/>
              </a:rPr>
              <a:t>The Metabolic and Molecular Bases of Inherited Disease.</a:t>
            </a:r>
            <a:r>
              <a:rPr lang="en-US" altLang="en-US" smtClean="0">
                <a:latin typeface="Arial" pitchFamily="34" charset="0"/>
              </a:rPr>
              <a:t> 8th ed. New York: McGraw-Hill; 2001:3421-3452.</a:t>
            </a:r>
          </a:p>
          <a:p>
            <a:pPr>
              <a:spcBef>
                <a:spcPct val="0"/>
              </a:spcBef>
            </a:pPr>
            <a:endParaRPr lang="en-US" altLang="en-US" smtClean="0">
              <a:latin typeface="Arial" pitchFamily="34" charset="0"/>
            </a:endParaRPr>
          </a:p>
          <a:p>
            <a:r>
              <a:rPr lang="en-US" altLang="en-US" smtClean="0">
                <a:latin typeface="Arial" pitchFamily="34" charset="0"/>
              </a:rPr>
              <a:t>SHGT Master Deck HU-225-Jan 07</a:t>
            </a:r>
          </a:p>
          <a:p>
            <a:pPr>
              <a:spcBef>
                <a:spcPct val="0"/>
              </a:spcBef>
            </a:pPr>
            <a:endParaRPr lang="en-US" alt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5F31194D-08C5-48F5-984D-FDDE08D70DD6}"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30275" eaLnBrk="0" hangingPunct="0">
              <a:spcBef>
                <a:spcPct val="30000"/>
              </a:spcBef>
              <a:defRPr sz="1200">
                <a:solidFill>
                  <a:schemeClr val="tx1"/>
                </a:solidFill>
                <a:latin typeface="Calibri" pitchFamily="34" charset="0"/>
              </a:defRPr>
            </a:lvl1pPr>
            <a:lvl2pPr marL="742950" indent="-285750" defTabSz="930275" eaLnBrk="0" hangingPunct="0">
              <a:spcBef>
                <a:spcPct val="30000"/>
              </a:spcBef>
              <a:defRPr sz="1200">
                <a:solidFill>
                  <a:schemeClr val="tx1"/>
                </a:solidFill>
                <a:latin typeface="Calibri" pitchFamily="34" charset="0"/>
              </a:defRPr>
            </a:lvl2pPr>
            <a:lvl3pPr marL="1143000" indent="-228600" defTabSz="930275" eaLnBrk="0" hangingPunct="0">
              <a:spcBef>
                <a:spcPct val="30000"/>
              </a:spcBef>
              <a:defRPr sz="1200">
                <a:solidFill>
                  <a:schemeClr val="tx1"/>
                </a:solidFill>
                <a:latin typeface="Calibri" pitchFamily="34" charset="0"/>
              </a:defRPr>
            </a:lvl3pPr>
            <a:lvl4pPr marL="1600200" indent="-228600" defTabSz="930275" eaLnBrk="0" hangingPunct="0">
              <a:spcBef>
                <a:spcPct val="30000"/>
              </a:spcBef>
              <a:defRPr sz="1200">
                <a:solidFill>
                  <a:schemeClr val="tx1"/>
                </a:solidFill>
                <a:latin typeface="Calibri" pitchFamily="34" charset="0"/>
              </a:defRPr>
            </a:lvl4pPr>
            <a:lvl5pPr marL="2057400" indent="-228600" defTabSz="930275" eaLnBrk="0" hangingPunct="0">
              <a:spcBef>
                <a:spcPct val="30000"/>
              </a:spcBef>
              <a:defRPr sz="1200">
                <a:solidFill>
                  <a:schemeClr val="tx1"/>
                </a:solidFill>
                <a:latin typeface="Calibri" pitchFamily="34" charset="0"/>
              </a:defRPr>
            </a:lvl5pPr>
            <a:lvl6pPr marL="2514600" indent="-228600" defTabSz="930275" eaLnBrk="0" fontAlgn="base" hangingPunct="0">
              <a:spcBef>
                <a:spcPct val="30000"/>
              </a:spcBef>
              <a:spcAft>
                <a:spcPct val="0"/>
              </a:spcAft>
              <a:defRPr sz="1200">
                <a:solidFill>
                  <a:schemeClr val="tx1"/>
                </a:solidFill>
                <a:latin typeface="Calibri" pitchFamily="34" charset="0"/>
              </a:defRPr>
            </a:lvl6pPr>
            <a:lvl7pPr marL="2971800" indent="-228600" defTabSz="930275" eaLnBrk="0" fontAlgn="base" hangingPunct="0">
              <a:spcBef>
                <a:spcPct val="30000"/>
              </a:spcBef>
              <a:spcAft>
                <a:spcPct val="0"/>
              </a:spcAft>
              <a:defRPr sz="1200">
                <a:solidFill>
                  <a:schemeClr val="tx1"/>
                </a:solidFill>
                <a:latin typeface="Calibri" pitchFamily="34" charset="0"/>
              </a:defRPr>
            </a:lvl7pPr>
            <a:lvl8pPr marL="3429000" indent="-228600" defTabSz="930275" eaLnBrk="0" fontAlgn="base" hangingPunct="0">
              <a:spcBef>
                <a:spcPct val="30000"/>
              </a:spcBef>
              <a:spcAft>
                <a:spcPct val="0"/>
              </a:spcAft>
              <a:defRPr sz="1200">
                <a:solidFill>
                  <a:schemeClr val="tx1"/>
                </a:solidFill>
                <a:latin typeface="Calibri" pitchFamily="34" charset="0"/>
              </a:defRPr>
            </a:lvl8pPr>
            <a:lvl9pPr marL="3886200" indent="-228600" defTabSz="93027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8706EE76-61E7-4175-B3B9-3E68055834EC}" type="datetime1">
              <a:rPr lang="en-US" altLang="en-US" smtClean="0">
                <a:latin typeface="Arial" pitchFamily="34" charset="0"/>
                <a:ea typeface="MS PGothic" pitchFamily="34" charset="-128"/>
              </a:rPr>
              <a:pPr eaLnBrk="1" fontAlgn="base" hangingPunct="1">
                <a:spcBef>
                  <a:spcPct val="0"/>
                </a:spcBef>
                <a:spcAft>
                  <a:spcPct val="0"/>
                </a:spcAft>
              </a:pPr>
              <a:t>1/5/2015</a:t>
            </a:fld>
            <a:endParaRPr lang="en-US" altLang="en-US" smtClean="0">
              <a:latin typeface="Arial" pitchFamily="34" charset="0"/>
              <a:ea typeface="MS PGothic" pitchFamily="34" charset="-128"/>
            </a:endParaRPr>
          </a:p>
        </p:txBody>
      </p:sp>
      <p:sp>
        <p:nvSpPr>
          <p:cNvPr id="198659" name="Rectangle 2"/>
          <p:cNvSpPr>
            <a:spLocks noGrp="1" noRot="1" noChangeAspect="1" noChangeArrowheads="1" noTextEdit="1"/>
          </p:cNvSpPr>
          <p:nvPr>
            <p:ph type="sldImg"/>
          </p:nvPr>
        </p:nvSpPr>
        <p:spPr bwMode="auto">
          <a:xfrm>
            <a:off x="1106488" y="6746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60" name="Rectangle 3"/>
          <p:cNvSpPr>
            <a:spLocks noGrp="1" noChangeArrowheads="1"/>
          </p:cNvSpPr>
          <p:nvPr>
            <p:ph type="body" idx="1"/>
          </p:nvPr>
        </p:nvSpPr>
        <p:spPr bwMode="auto">
          <a:xfrm>
            <a:off x="1143000" y="4343400"/>
            <a:ext cx="4648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Arial" pitchFamily="34" charset="0"/>
              </a:rPr>
              <a:t>For patients with the more severe form of the disease, the most typical symptoms occur early in life. These symptoms include: coarsened facial features, or facial dysmorphism; progressive physical problems, including hepatosplenomegaly; developmental delay; and progressive, profound mental retardation.</a:t>
            </a:r>
          </a:p>
          <a:p>
            <a:pPr eaLnBrk="1" hangingPunct="1"/>
            <a:r>
              <a:rPr lang="en-US" altLang="en-US" smtClean="0">
                <a:latin typeface="Arial" pitchFamily="34" charset="0"/>
              </a:rPr>
              <a:t>These photos help demonstrate the progressive nature of MPS I. </a:t>
            </a:r>
            <a:br>
              <a:rPr lang="en-US" altLang="en-US" smtClean="0">
                <a:latin typeface="Arial" pitchFamily="34" charset="0"/>
              </a:rPr>
            </a:br>
            <a:r>
              <a:rPr lang="en-US" altLang="en-US" smtClean="0">
                <a:latin typeface="Arial" pitchFamily="34" charset="0"/>
              </a:rPr>
              <a:t>This patient has the severe form of the disease.</a:t>
            </a:r>
            <a:endParaRPr lang="en-US" altLang="en-US" smtClean="0">
              <a:solidFill>
                <a:srgbClr val="895BB3"/>
              </a:solidFill>
              <a:latin typeface="Arial" pitchFamily="34" charset="0"/>
            </a:endParaRPr>
          </a:p>
          <a:p>
            <a:pPr eaLnBrk="1" hangingPunct="1"/>
            <a:endParaRPr lang="en-US" altLang="en-US" smtClean="0">
              <a:solidFill>
                <a:srgbClr val="895BB3"/>
              </a:solidFill>
              <a:latin typeface="Arial" pitchFamily="34" charset="0"/>
            </a:endParaRPr>
          </a:p>
          <a:p>
            <a:pPr eaLnBrk="1" hangingPunct="1"/>
            <a:endParaRPr lang="en-US" altLang="en-US" smtClean="0">
              <a:solidFill>
                <a:srgbClr val="895BB3"/>
              </a:solidFill>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txBox="1">
            <a:spLocks noGrp="1" noChangeArrowheads="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0" tIns="46470" rIns="92940" bIns="46470"/>
          <a:lstStyle>
            <a:lvl1pPr defTabSz="930275" eaLnBrk="0" hangingPunct="0">
              <a:spcBef>
                <a:spcPct val="30000"/>
              </a:spcBef>
              <a:defRPr sz="1200">
                <a:solidFill>
                  <a:schemeClr val="tx1"/>
                </a:solidFill>
                <a:latin typeface="Calibri" pitchFamily="34" charset="0"/>
              </a:defRPr>
            </a:lvl1pPr>
            <a:lvl2pPr marL="742950" indent="-285750" defTabSz="930275" eaLnBrk="0" hangingPunct="0">
              <a:spcBef>
                <a:spcPct val="30000"/>
              </a:spcBef>
              <a:defRPr sz="1200">
                <a:solidFill>
                  <a:schemeClr val="tx1"/>
                </a:solidFill>
                <a:latin typeface="Calibri" pitchFamily="34" charset="0"/>
              </a:defRPr>
            </a:lvl2pPr>
            <a:lvl3pPr marL="1143000" indent="-228600" defTabSz="930275" eaLnBrk="0" hangingPunct="0">
              <a:spcBef>
                <a:spcPct val="30000"/>
              </a:spcBef>
              <a:defRPr sz="1200">
                <a:solidFill>
                  <a:schemeClr val="tx1"/>
                </a:solidFill>
                <a:latin typeface="Calibri" pitchFamily="34" charset="0"/>
              </a:defRPr>
            </a:lvl3pPr>
            <a:lvl4pPr marL="1600200" indent="-228600" defTabSz="930275" eaLnBrk="0" hangingPunct="0">
              <a:spcBef>
                <a:spcPct val="30000"/>
              </a:spcBef>
              <a:defRPr sz="1200">
                <a:solidFill>
                  <a:schemeClr val="tx1"/>
                </a:solidFill>
                <a:latin typeface="Calibri" pitchFamily="34" charset="0"/>
              </a:defRPr>
            </a:lvl4pPr>
            <a:lvl5pPr marL="2057400" indent="-228600" defTabSz="930275" eaLnBrk="0" hangingPunct="0">
              <a:spcBef>
                <a:spcPct val="30000"/>
              </a:spcBef>
              <a:defRPr sz="1200">
                <a:solidFill>
                  <a:schemeClr val="tx1"/>
                </a:solidFill>
                <a:latin typeface="Calibri" pitchFamily="34" charset="0"/>
              </a:defRPr>
            </a:lvl5pPr>
            <a:lvl6pPr marL="2514600" indent="-228600" defTabSz="930275" eaLnBrk="0" fontAlgn="base" hangingPunct="0">
              <a:spcBef>
                <a:spcPct val="30000"/>
              </a:spcBef>
              <a:spcAft>
                <a:spcPct val="0"/>
              </a:spcAft>
              <a:defRPr sz="1200">
                <a:solidFill>
                  <a:schemeClr val="tx1"/>
                </a:solidFill>
                <a:latin typeface="Calibri" pitchFamily="34" charset="0"/>
              </a:defRPr>
            </a:lvl6pPr>
            <a:lvl7pPr marL="2971800" indent="-228600" defTabSz="930275" eaLnBrk="0" fontAlgn="base" hangingPunct="0">
              <a:spcBef>
                <a:spcPct val="30000"/>
              </a:spcBef>
              <a:spcAft>
                <a:spcPct val="0"/>
              </a:spcAft>
              <a:defRPr sz="1200">
                <a:solidFill>
                  <a:schemeClr val="tx1"/>
                </a:solidFill>
                <a:latin typeface="Calibri" pitchFamily="34" charset="0"/>
              </a:defRPr>
            </a:lvl7pPr>
            <a:lvl8pPr marL="3429000" indent="-228600" defTabSz="930275" eaLnBrk="0" fontAlgn="base" hangingPunct="0">
              <a:spcBef>
                <a:spcPct val="30000"/>
              </a:spcBef>
              <a:spcAft>
                <a:spcPct val="0"/>
              </a:spcAft>
              <a:defRPr sz="1200">
                <a:solidFill>
                  <a:schemeClr val="tx1"/>
                </a:solidFill>
                <a:latin typeface="Calibri" pitchFamily="34" charset="0"/>
              </a:defRPr>
            </a:lvl8pPr>
            <a:lvl9pPr marL="3886200" indent="-228600" defTabSz="930275"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31303975-89AB-41A1-939F-E194459F9D36}" type="datetime1">
              <a:rPr lang="en-US" altLang="en-US">
                <a:latin typeface="Arial" pitchFamily="34" charset="0"/>
                <a:ea typeface="MS PGothic" pitchFamily="34" charset="-128"/>
              </a:rPr>
              <a:pPr algn="r" eaLnBrk="1" hangingPunct="1">
                <a:spcBef>
                  <a:spcPct val="0"/>
                </a:spcBef>
              </a:pPr>
              <a:t>1/5/2015</a:t>
            </a:fld>
            <a:endParaRPr lang="en-US" altLang="en-US">
              <a:latin typeface="Arial" pitchFamily="34" charset="0"/>
              <a:ea typeface="MS PGothic" pitchFamily="34" charset="-128"/>
            </a:endParaRPr>
          </a:p>
        </p:txBody>
      </p:sp>
      <p:sp>
        <p:nvSpPr>
          <p:cNvPr id="202755" name="Rectangle 2"/>
          <p:cNvSpPr>
            <a:spLocks noGrp="1" noRot="1" noChangeAspect="1" noChangeArrowheads="1" noTextEdit="1"/>
          </p:cNvSpPr>
          <p:nvPr>
            <p:ph type="sldImg"/>
          </p:nvPr>
        </p:nvSpPr>
        <p:spPr bwMode="auto">
          <a:xfrm>
            <a:off x="1106488" y="6746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6" name="Rectangle 3"/>
          <p:cNvSpPr>
            <a:spLocks noGrp="1" noChangeArrowheads="1"/>
          </p:cNvSpPr>
          <p:nvPr>
            <p:ph type="body" idx="1"/>
          </p:nvPr>
        </p:nvSpPr>
        <p:spPr bwMode="auto">
          <a:xfrm>
            <a:off x="1143000" y="4343400"/>
            <a:ext cx="4648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Arial" pitchFamily="34" charset="0"/>
                <a:sym typeface="Symbol" pitchFamily="18" charset="2"/>
              </a:rPr>
              <a:t>-L iduronidase cleaves a terminal iduronic acid residue from dermatan sulfate and heparan sulfate (GAG)</a:t>
            </a:r>
          </a:p>
          <a:p>
            <a:pPr eaLnBrk="1" hangingPunct="1"/>
            <a:r>
              <a:rPr lang="en-US" altLang="en-US" smtClean="0">
                <a:latin typeface="Arial" pitchFamily="34" charset="0"/>
              </a:rPr>
              <a:t>For patients with the more severe form of the disease, the most typical symptoms occur early in life. These symptoms include: coarsened facial features, or facial dysmorphism; progressive physical problems, including hepatosplenomegaly; developmental delay; and progressive, profound mental retardation.</a:t>
            </a:r>
          </a:p>
          <a:p>
            <a:pPr eaLnBrk="1" hangingPunct="1"/>
            <a:r>
              <a:rPr lang="en-US" altLang="en-US" smtClean="0">
                <a:latin typeface="Arial" pitchFamily="34" charset="0"/>
              </a:rPr>
              <a:t>These photos help demonstrate the progressive nature of MPS I. </a:t>
            </a:r>
            <a:br>
              <a:rPr lang="en-US" altLang="en-US" smtClean="0">
                <a:latin typeface="Arial" pitchFamily="34" charset="0"/>
              </a:rPr>
            </a:br>
            <a:r>
              <a:rPr lang="en-US" altLang="en-US" smtClean="0">
                <a:latin typeface="Arial" pitchFamily="34" charset="0"/>
              </a:rPr>
              <a:t>This patient has the severe form of the disease.</a:t>
            </a:r>
            <a:endParaRPr lang="en-US" altLang="en-US" smtClean="0">
              <a:solidFill>
                <a:srgbClr val="895BB3"/>
              </a:solidFill>
              <a:latin typeface="Arial" pitchFamily="34" charset="0"/>
            </a:endParaRPr>
          </a:p>
          <a:p>
            <a:pPr eaLnBrk="1" hangingPunct="1"/>
            <a:endParaRPr lang="en-US" altLang="en-US" smtClean="0">
              <a:solidFill>
                <a:srgbClr val="895BB3"/>
              </a:solidFill>
              <a:latin typeface="Arial" pitchFamily="34" charset="0"/>
            </a:endParaRPr>
          </a:p>
          <a:p>
            <a:pPr eaLnBrk="1" hangingPunct="1"/>
            <a:endParaRPr lang="en-US" altLang="en-US" smtClean="0">
              <a:solidFill>
                <a:srgbClr val="895BB3"/>
              </a:solidFill>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3"/>
          <p:cNvSpPr txBox="1">
            <a:spLocks noGrp="1" noChangeArrowheads="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4" tIns="46467" rIns="92934" bIns="46467"/>
          <a:lstStyle>
            <a:lvl1pPr defTabSz="930275" eaLnBrk="0" hangingPunct="0">
              <a:spcBef>
                <a:spcPct val="30000"/>
              </a:spcBef>
              <a:defRPr sz="1200">
                <a:solidFill>
                  <a:schemeClr val="tx1"/>
                </a:solidFill>
                <a:latin typeface="Calibri" pitchFamily="34" charset="0"/>
              </a:defRPr>
            </a:lvl1pPr>
            <a:lvl2pPr marL="742950" indent="-285750" defTabSz="930275" eaLnBrk="0" hangingPunct="0">
              <a:spcBef>
                <a:spcPct val="30000"/>
              </a:spcBef>
              <a:defRPr sz="1200">
                <a:solidFill>
                  <a:schemeClr val="tx1"/>
                </a:solidFill>
                <a:latin typeface="Calibri" pitchFamily="34" charset="0"/>
              </a:defRPr>
            </a:lvl2pPr>
            <a:lvl3pPr marL="1143000" indent="-228600" defTabSz="930275" eaLnBrk="0" hangingPunct="0">
              <a:spcBef>
                <a:spcPct val="30000"/>
              </a:spcBef>
              <a:defRPr sz="1200">
                <a:solidFill>
                  <a:schemeClr val="tx1"/>
                </a:solidFill>
                <a:latin typeface="Calibri" pitchFamily="34" charset="0"/>
              </a:defRPr>
            </a:lvl3pPr>
            <a:lvl4pPr marL="1598613" indent="-227013" defTabSz="930275" eaLnBrk="0" hangingPunct="0">
              <a:spcBef>
                <a:spcPct val="30000"/>
              </a:spcBef>
              <a:defRPr sz="1200">
                <a:solidFill>
                  <a:schemeClr val="tx1"/>
                </a:solidFill>
                <a:latin typeface="Calibri" pitchFamily="34" charset="0"/>
              </a:defRPr>
            </a:lvl4pPr>
            <a:lvl5pPr marL="2057400" indent="-228600" defTabSz="930275" eaLnBrk="0" hangingPunct="0">
              <a:spcBef>
                <a:spcPct val="30000"/>
              </a:spcBef>
              <a:defRPr sz="1200">
                <a:solidFill>
                  <a:schemeClr val="tx1"/>
                </a:solidFill>
                <a:latin typeface="Calibri" pitchFamily="34" charset="0"/>
              </a:defRPr>
            </a:lvl5pPr>
            <a:lvl6pPr marL="2514600" indent="-228600" defTabSz="930275" eaLnBrk="0" fontAlgn="base" hangingPunct="0">
              <a:spcBef>
                <a:spcPct val="30000"/>
              </a:spcBef>
              <a:spcAft>
                <a:spcPct val="0"/>
              </a:spcAft>
              <a:defRPr sz="1200">
                <a:solidFill>
                  <a:schemeClr val="tx1"/>
                </a:solidFill>
                <a:latin typeface="Calibri" pitchFamily="34" charset="0"/>
              </a:defRPr>
            </a:lvl6pPr>
            <a:lvl7pPr marL="2971800" indent="-228600" defTabSz="930275" eaLnBrk="0" fontAlgn="base" hangingPunct="0">
              <a:spcBef>
                <a:spcPct val="30000"/>
              </a:spcBef>
              <a:spcAft>
                <a:spcPct val="0"/>
              </a:spcAft>
              <a:defRPr sz="1200">
                <a:solidFill>
                  <a:schemeClr val="tx1"/>
                </a:solidFill>
                <a:latin typeface="Calibri" pitchFamily="34" charset="0"/>
              </a:defRPr>
            </a:lvl7pPr>
            <a:lvl8pPr marL="3429000" indent="-228600" defTabSz="930275" eaLnBrk="0" fontAlgn="base" hangingPunct="0">
              <a:spcBef>
                <a:spcPct val="30000"/>
              </a:spcBef>
              <a:spcAft>
                <a:spcPct val="0"/>
              </a:spcAft>
              <a:defRPr sz="1200">
                <a:solidFill>
                  <a:schemeClr val="tx1"/>
                </a:solidFill>
                <a:latin typeface="Calibri" pitchFamily="34" charset="0"/>
              </a:defRPr>
            </a:lvl8pPr>
            <a:lvl9pPr marL="3886200" indent="-228600" defTabSz="930275"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50629050-2216-43F8-9180-E483FCFADABD}" type="datetime1">
              <a:rPr lang="en-US" altLang="en-US">
                <a:solidFill>
                  <a:srgbClr val="000000"/>
                </a:solidFill>
                <a:latin typeface="Arial" pitchFamily="34" charset="0"/>
                <a:cs typeface="Arial" pitchFamily="34" charset="0"/>
              </a:rPr>
              <a:pPr algn="r" eaLnBrk="1" hangingPunct="1">
                <a:spcBef>
                  <a:spcPct val="0"/>
                </a:spcBef>
              </a:pPr>
              <a:t>1/5/2015</a:t>
            </a:fld>
            <a:endParaRPr lang="en-US" altLang="en-US">
              <a:solidFill>
                <a:srgbClr val="000000"/>
              </a:solidFill>
              <a:latin typeface="Arial" pitchFamily="34" charset="0"/>
              <a:cs typeface="Arial" pitchFamily="34" charset="0"/>
            </a:endParaRPr>
          </a:p>
        </p:txBody>
      </p:sp>
      <p:sp>
        <p:nvSpPr>
          <p:cNvPr id="2017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34" tIns="46467" rIns="92934" bIns="46467" numCol="1" anchor="t" anchorCtr="0" compatLnSpc="1">
            <a:prstTxWarp prst="textNoShape">
              <a:avLst/>
            </a:prstTxWarp>
          </a:bodyPr>
          <a:lstStyle/>
          <a:p>
            <a:endParaRPr lang="en-US" alt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30275" eaLnBrk="0" hangingPunct="0">
              <a:spcBef>
                <a:spcPct val="30000"/>
              </a:spcBef>
              <a:defRPr sz="1200">
                <a:solidFill>
                  <a:schemeClr val="tx1"/>
                </a:solidFill>
                <a:latin typeface="Calibri" pitchFamily="34" charset="0"/>
              </a:defRPr>
            </a:lvl1pPr>
            <a:lvl2pPr marL="742950" indent="-285750" defTabSz="930275" eaLnBrk="0" hangingPunct="0">
              <a:spcBef>
                <a:spcPct val="30000"/>
              </a:spcBef>
              <a:defRPr sz="1200">
                <a:solidFill>
                  <a:schemeClr val="tx1"/>
                </a:solidFill>
                <a:latin typeface="Calibri" pitchFamily="34" charset="0"/>
              </a:defRPr>
            </a:lvl2pPr>
            <a:lvl3pPr marL="1143000" indent="-228600" defTabSz="930275" eaLnBrk="0" hangingPunct="0">
              <a:spcBef>
                <a:spcPct val="30000"/>
              </a:spcBef>
              <a:defRPr sz="1200">
                <a:solidFill>
                  <a:schemeClr val="tx1"/>
                </a:solidFill>
                <a:latin typeface="Calibri" pitchFamily="34" charset="0"/>
              </a:defRPr>
            </a:lvl3pPr>
            <a:lvl4pPr marL="1600200" indent="-228600" defTabSz="930275" eaLnBrk="0" hangingPunct="0">
              <a:spcBef>
                <a:spcPct val="30000"/>
              </a:spcBef>
              <a:defRPr sz="1200">
                <a:solidFill>
                  <a:schemeClr val="tx1"/>
                </a:solidFill>
                <a:latin typeface="Calibri" pitchFamily="34" charset="0"/>
              </a:defRPr>
            </a:lvl4pPr>
            <a:lvl5pPr marL="2057400" indent="-228600" defTabSz="930275" eaLnBrk="0" hangingPunct="0">
              <a:spcBef>
                <a:spcPct val="30000"/>
              </a:spcBef>
              <a:defRPr sz="1200">
                <a:solidFill>
                  <a:schemeClr val="tx1"/>
                </a:solidFill>
                <a:latin typeface="Calibri" pitchFamily="34" charset="0"/>
              </a:defRPr>
            </a:lvl5pPr>
            <a:lvl6pPr marL="2514600" indent="-228600" defTabSz="930275" eaLnBrk="0" fontAlgn="base" hangingPunct="0">
              <a:spcBef>
                <a:spcPct val="30000"/>
              </a:spcBef>
              <a:spcAft>
                <a:spcPct val="0"/>
              </a:spcAft>
              <a:defRPr sz="1200">
                <a:solidFill>
                  <a:schemeClr val="tx1"/>
                </a:solidFill>
                <a:latin typeface="Calibri" pitchFamily="34" charset="0"/>
              </a:defRPr>
            </a:lvl6pPr>
            <a:lvl7pPr marL="2971800" indent="-228600" defTabSz="930275" eaLnBrk="0" fontAlgn="base" hangingPunct="0">
              <a:spcBef>
                <a:spcPct val="30000"/>
              </a:spcBef>
              <a:spcAft>
                <a:spcPct val="0"/>
              </a:spcAft>
              <a:defRPr sz="1200">
                <a:solidFill>
                  <a:schemeClr val="tx1"/>
                </a:solidFill>
                <a:latin typeface="Calibri" pitchFamily="34" charset="0"/>
              </a:defRPr>
            </a:lvl7pPr>
            <a:lvl8pPr marL="3429000" indent="-228600" defTabSz="930275" eaLnBrk="0" fontAlgn="base" hangingPunct="0">
              <a:spcBef>
                <a:spcPct val="30000"/>
              </a:spcBef>
              <a:spcAft>
                <a:spcPct val="0"/>
              </a:spcAft>
              <a:defRPr sz="1200">
                <a:solidFill>
                  <a:schemeClr val="tx1"/>
                </a:solidFill>
                <a:latin typeface="Calibri" pitchFamily="34" charset="0"/>
              </a:defRPr>
            </a:lvl8pPr>
            <a:lvl9pPr marL="3886200" indent="-228600" defTabSz="93027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E3EB24C2-B599-4357-A34D-5928CD02086D}" type="datetime1">
              <a:rPr lang="en-US" altLang="en-US" smtClean="0">
                <a:latin typeface="Arial" pitchFamily="34" charset="0"/>
                <a:ea typeface="MS PGothic" pitchFamily="34" charset="-128"/>
              </a:rPr>
              <a:pPr eaLnBrk="1" fontAlgn="base" hangingPunct="1">
                <a:spcBef>
                  <a:spcPct val="0"/>
                </a:spcBef>
                <a:spcAft>
                  <a:spcPct val="0"/>
                </a:spcAft>
              </a:pPr>
              <a:t>1/5/2015</a:t>
            </a:fld>
            <a:endParaRPr lang="en-US" altLang="en-US" smtClean="0">
              <a:latin typeface="Arial" pitchFamily="34" charset="0"/>
              <a:ea typeface="MS PGothic" pitchFamily="34" charset="-128"/>
            </a:endParaRPr>
          </a:p>
        </p:txBody>
      </p:sp>
      <p:sp>
        <p:nvSpPr>
          <p:cNvPr id="200707"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a:ln/>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6281"/>
            <a:r>
              <a:rPr lang="en-US" altLang="en-US" b="1" smtClean="0">
                <a:latin typeface="Arial" charset="0"/>
                <a:cs typeface="Arial" charset="0"/>
              </a:rPr>
              <a:t>KEY POINT: </a:t>
            </a:r>
            <a:r>
              <a:rPr lang="en-US" altLang="en-US" smtClean="0">
                <a:latin typeface="Arial" charset="0"/>
                <a:cs typeface="Arial" charset="0"/>
              </a:rPr>
              <a:t>Currently some LSDs are treatable with disease-specific therapies that can improve outcomes, thus early diagnosis is critical . </a:t>
            </a:r>
            <a:endParaRPr lang="en-US" altLang="en-US" b="1" smtClean="0">
              <a:latin typeface="Arial" charset="0"/>
              <a:cs typeface="Arial" charset="0"/>
            </a:endParaRPr>
          </a:p>
          <a:p>
            <a:pPr defTabSz="896281"/>
            <a:endParaRPr lang="en-US" altLang="en-US" smtClean="0">
              <a:latin typeface="Arial" charset="0"/>
              <a:cs typeface="Arial" charset="0"/>
            </a:endParaRPr>
          </a:p>
          <a:p>
            <a:pPr defTabSz="896281"/>
            <a:r>
              <a:rPr lang="en-US" altLang="en-US" smtClean="0">
                <a:latin typeface="Arial" charset="0"/>
                <a:cs typeface="Arial" charset="0"/>
              </a:rPr>
              <a:t>Throughout this presentation, it is important to keep in mind that certain LSDs, such as Type 1 Gaucher [GO-SHAY] disease and mucopolysaccharidosis I (MPS I), are treatable. In the past, it was of some comfort for patients and their parents to understand the underlying condition; however, physicians were unable to offer effective treatments. Now physicians can offer hope. This is why early diagnosis is so critical. Without treatment, LSDs may be rapidly progressive and are often life threatening. Primary care providers should look for unusual signs and symptoms, as well as clusters of relatively common signs and symptoms, that could signal the presence of an LSD. Finally, if an LSD is suspected, the child or adult should be immediately referred to a geneticist or a metabolic specialist to confirm or rule out one of these disorders. In some cases, the primary care provider may have to engineer the timeliness of this referral.</a:t>
            </a:r>
          </a:p>
          <a:p>
            <a:pPr defTabSz="896281"/>
            <a:endParaRPr lang="en-US" altLang="en-US" smtClean="0">
              <a:latin typeface="Arial"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4294967295"/>
          </p:nvPr>
        </p:nvSpPr>
        <p:spPr bwMode="auto">
          <a:xfrm>
            <a:off x="3884852" y="8685235"/>
            <a:ext cx="2971593"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lvl1pPr eaLnBrk="0" hangingPunct="0">
              <a:defRPr>
                <a:solidFill>
                  <a:schemeClr val="tx1"/>
                </a:solidFill>
                <a:latin typeface="Arial" charset="0"/>
              </a:defRPr>
            </a:lvl1pPr>
            <a:lvl2pPr marL="730766" indent="-281064" eaLnBrk="0" hangingPunct="0">
              <a:defRPr>
                <a:solidFill>
                  <a:schemeClr val="tx1"/>
                </a:solidFill>
                <a:latin typeface="Arial" charset="0"/>
              </a:defRPr>
            </a:lvl2pPr>
            <a:lvl3pPr marL="1124255" indent="-224851" eaLnBrk="0" hangingPunct="0">
              <a:defRPr>
                <a:solidFill>
                  <a:schemeClr val="tx1"/>
                </a:solidFill>
                <a:latin typeface="Arial" charset="0"/>
              </a:defRPr>
            </a:lvl3pPr>
            <a:lvl4pPr marL="1573957" indent="-224851" eaLnBrk="0" hangingPunct="0">
              <a:defRPr>
                <a:solidFill>
                  <a:schemeClr val="tx1"/>
                </a:solidFill>
                <a:latin typeface="Arial" charset="0"/>
              </a:defRPr>
            </a:lvl4pPr>
            <a:lvl5pPr marL="2023659" indent="-224851" eaLnBrk="0" hangingPunct="0">
              <a:defRPr>
                <a:solidFill>
                  <a:schemeClr val="tx1"/>
                </a:solidFill>
                <a:latin typeface="Arial" charset="0"/>
              </a:defRPr>
            </a:lvl5pPr>
            <a:lvl6pPr marL="2473361" indent="-224851" eaLnBrk="0" fontAlgn="base" hangingPunct="0">
              <a:spcBef>
                <a:spcPct val="0"/>
              </a:spcBef>
              <a:spcAft>
                <a:spcPct val="0"/>
              </a:spcAft>
              <a:defRPr>
                <a:solidFill>
                  <a:schemeClr val="tx1"/>
                </a:solidFill>
                <a:latin typeface="Arial" charset="0"/>
              </a:defRPr>
            </a:lvl6pPr>
            <a:lvl7pPr marL="2923062" indent="-224851" eaLnBrk="0" fontAlgn="base" hangingPunct="0">
              <a:spcBef>
                <a:spcPct val="0"/>
              </a:spcBef>
              <a:spcAft>
                <a:spcPct val="0"/>
              </a:spcAft>
              <a:defRPr>
                <a:solidFill>
                  <a:schemeClr val="tx1"/>
                </a:solidFill>
                <a:latin typeface="Arial" charset="0"/>
              </a:defRPr>
            </a:lvl7pPr>
            <a:lvl8pPr marL="3372764" indent="-224851" eaLnBrk="0" fontAlgn="base" hangingPunct="0">
              <a:spcBef>
                <a:spcPct val="0"/>
              </a:spcBef>
              <a:spcAft>
                <a:spcPct val="0"/>
              </a:spcAft>
              <a:defRPr>
                <a:solidFill>
                  <a:schemeClr val="tx1"/>
                </a:solidFill>
                <a:latin typeface="Arial" charset="0"/>
              </a:defRPr>
            </a:lvl8pPr>
            <a:lvl9pPr marL="3822466" indent="-224851" eaLnBrk="0" fontAlgn="base" hangingPunct="0">
              <a:spcBef>
                <a:spcPct val="0"/>
              </a:spcBef>
              <a:spcAft>
                <a:spcPct val="0"/>
              </a:spcAft>
              <a:defRPr>
                <a:solidFill>
                  <a:schemeClr val="tx1"/>
                </a:solidFill>
                <a:latin typeface="Arial" charset="0"/>
              </a:defRPr>
            </a:lvl9pPr>
          </a:lstStyle>
          <a:p>
            <a:pPr eaLnBrk="1" hangingPunct="1"/>
            <a:fld id="{AC1DDAA8-8B79-4F2C-B24C-A1F6FCC88683}" type="slidenum">
              <a:rPr lang="en-US" altLang="en-US"/>
              <a:pPr eaLnBrk="1" hangingPunct="1"/>
              <a:t>31</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cs typeface="Arial" charset="0"/>
              </a:rPr>
              <a:t>Primary care providers should be aware of the </a:t>
            </a:r>
            <a:r>
              <a:rPr lang="en-US" altLang="en-US" b="1" smtClean="0">
                <a:latin typeface="Arial" charset="0"/>
                <a:cs typeface="Arial" charset="0"/>
              </a:rPr>
              <a:t>unique</a:t>
            </a:r>
            <a:r>
              <a:rPr lang="en-US" altLang="en-US" smtClean="0">
                <a:latin typeface="Arial" charset="0"/>
                <a:cs typeface="Arial" charset="0"/>
              </a:rPr>
              <a:t> signs and symptoms or </a:t>
            </a:r>
            <a:r>
              <a:rPr lang="en-US" altLang="en-US" b="1" smtClean="0">
                <a:latin typeface="Arial" charset="0"/>
                <a:cs typeface="Arial" charset="0"/>
              </a:rPr>
              <a:t>clusters of common</a:t>
            </a:r>
            <a:r>
              <a:rPr lang="en-US" altLang="en-US" smtClean="0">
                <a:latin typeface="Arial" charset="0"/>
                <a:cs typeface="Arial" charset="0"/>
              </a:rPr>
              <a:t> signs and symptoms that are suggestive of an LSD. If there is any clinical suspicion, the individual should be urgently referred to a geneticist or metabolic specialist. Arriving at a definitive diagnosis is relatively simple. The gold standard is an enzyme assay performed on a blood sample. In some cases, DNA testing is performed as well.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txBox="1">
            <a:spLocks noGrp="1" noChangeArrowheads="1"/>
          </p:cNvSpPr>
          <p:nvPr/>
        </p:nvSpPr>
        <p:spPr bwMode="auto">
          <a:xfrm>
            <a:off x="3884852" y="0"/>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C030C2C7-CF09-4CAC-B435-F56400F96F5D}" type="datetime1">
              <a:rPr lang="en-US" sz="1200"/>
              <a:pPr algn="r" eaLnBrk="1" hangingPunct="1"/>
              <a:t>1/5/2015</a:t>
            </a:fld>
            <a:endParaRPr lang="en-US" sz="1200"/>
          </a:p>
        </p:txBody>
      </p:sp>
      <p:sp>
        <p:nvSpPr>
          <p:cNvPr id="120835" name="Rectangle 2"/>
          <p:cNvSpPr>
            <a:spLocks noChangeArrowheads="1"/>
          </p:cNvSpPr>
          <p:nvPr/>
        </p:nvSpPr>
        <p:spPr bwMode="auto">
          <a:xfrm>
            <a:off x="3884852" y="0"/>
            <a:ext cx="2973148" cy="45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9940" tIns="44970" rIns="89940" bIns="44970" anchor="ctr"/>
          <a:lstStyle/>
          <a:p>
            <a:endParaRPr lang="en-US"/>
          </a:p>
        </p:txBody>
      </p:sp>
      <p:sp>
        <p:nvSpPr>
          <p:cNvPr id="120836" name="Rectangle 3"/>
          <p:cNvSpPr>
            <a:spLocks noChangeArrowheads="1"/>
          </p:cNvSpPr>
          <p:nvPr/>
        </p:nvSpPr>
        <p:spPr bwMode="auto">
          <a:xfrm>
            <a:off x="3884852" y="8685235"/>
            <a:ext cx="2973148" cy="45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53" tIns="44433" rIns="90453" bIns="44433" anchor="b"/>
          <a:lstStyle/>
          <a:p>
            <a:pPr algn="r" defTabSz="915018" eaLnBrk="0" hangingPunct="0"/>
            <a:endParaRPr lang="en-US" sz="1200">
              <a:latin typeface="Times New Roman" pitchFamily="18" charset="0"/>
            </a:endParaRPr>
          </a:p>
        </p:txBody>
      </p:sp>
      <p:sp>
        <p:nvSpPr>
          <p:cNvPr id="120837" name="Rectangle 4"/>
          <p:cNvSpPr>
            <a:spLocks noChangeArrowheads="1"/>
          </p:cNvSpPr>
          <p:nvPr/>
        </p:nvSpPr>
        <p:spPr bwMode="auto">
          <a:xfrm>
            <a:off x="0" y="8685235"/>
            <a:ext cx="2973149" cy="45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9940" tIns="44970" rIns="89940" bIns="44970" anchor="ctr"/>
          <a:lstStyle/>
          <a:p>
            <a:endParaRPr lang="en-US"/>
          </a:p>
        </p:txBody>
      </p:sp>
      <p:sp>
        <p:nvSpPr>
          <p:cNvPr id="120838" name="Rectangle 5"/>
          <p:cNvSpPr>
            <a:spLocks noChangeArrowheads="1"/>
          </p:cNvSpPr>
          <p:nvPr/>
        </p:nvSpPr>
        <p:spPr bwMode="auto">
          <a:xfrm>
            <a:off x="0" y="0"/>
            <a:ext cx="2973149" cy="45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9940" tIns="44970" rIns="89940" bIns="44970" anchor="ctr"/>
          <a:lstStyle/>
          <a:p>
            <a:endParaRPr lang="en-US"/>
          </a:p>
        </p:txBody>
      </p:sp>
      <p:sp>
        <p:nvSpPr>
          <p:cNvPr id="120839" name="Rectangle 6"/>
          <p:cNvSpPr>
            <a:spLocks noGrp="1" noRot="1" noChangeAspect="1" noChangeArrowheads="1" noTextEdit="1"/>
          </p:cNvSpPr>
          <p:nvPr>
            <p:ph type="sldImg"/>
          </p:nvPr>
        </p:nvSpPr>
        <p:spPr>
          <a:xfrm>
            <a:off x="1152525" y="693738"/>
            <a:ext cx="4552950" cy="3414712"/>
          </a:xfrm>
          <a:ln w="12700" cap="flat"/>
        </p:spPr>
      </p:sp>
      <p:sp>
        <p:nvSpPr>
          <p:cNvPr id="120840" name="Rectangle 7"/>
          <p:cNvSpPr>
            <a:spLocks noGrp="1" noChangeArrowheads="1"/>
          </p:cNvSpPr>
          <p:nvPr>
            <p:ph type="body" idx="1"/>
          </p:nvPr>
        </p:nvSpPr>
        <p:spPr>
          <a:xfrm>
            <a:off x="827690" y="4344966"/>
            <a:ext cx="537998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53" tIns="44433" rIns="90453" bIns="44433"/>
          <a:lstStyle/>
          <a:p>
            <a:pPr>
              <a:spcBef>
                <a:spcPts val="1180"/>
              </a:spcBef>
            </a:pPr>
            <a:r>
              <a:rPr lang="en-US" sz="800" b="1">
                <a:latin typeface="Arial" charset="0"/>
                <a:cs typeface="Arial" charset="0"/>
              </a:rPr>
              <a:t>Pompe Disease: Diagnostic Tools</a:t>
            </a:r>
          </a:p>
          <a:p>
            <a:pPr>
              <a:spcBef>
                <a:spcPts val="590"/>
              </a:spcBef>
            </a:pPr>
            <a:r>
              <a:rPr lang="en-US" sz="800">
                <a:latin typeface="Arial" charset="0"/>
                <a:cs typeface="Arial" charset="0"/>
              </a:rPr>
              <a:t>A number of tools are available for confirming a clinical diagnosis of Pompe disease, most of which measure GAA enzyme activity in various tissue specimens. Measurement of residual GAA activity in muscle tissue, skin fibroblasts, and blood lymphocytes using glycogen, maltose, or the artificial substrate 4-MUG are the most common diagnostic methods in current clinical practice.</a:t>
            </a:r>
            <a:r>
              <a:rPr lang="en-US" sz="800" baseline="30000">
                <a:latin typeface="Arial" charset="0"/>
                <a:cs typeface="Arial" charset="0"/>
              </a:rPr>
              <a:t> </a:t>
            </a:r>
            <a:r>
              <a:rPr lang="en-US" sz="800">
                <a:latin typeface="Arial" charset="0"/>
                <a:cs typeface="Arial" charset="0"/>
              </a:rPr>
              <a:t>Muscle tissue and skin fibroblasts provide the most reliable results, typically showing minimal GAA activity in infantile-onset cases and varying amounts of residual activity in late-onset cases.</a:t>
            </a:r>
            <a:r>
              <a:rPr lang="en-US" sz="800" baseline="30000">
                <a:latin typeface="Arial" charset="0"/>
                <a:cs typeface="Arial" charset="0"/>
              </a:rPr>
              <a:t> </a:t>
            </a:r>
            <a:r>
              <a:rPr lang="en-US" sz="800">
                <a:latin typeface="Arial" charset="0"/>
                <a:cs typeface="Arial" charset="0"/>
              </a:rPr>
              <a:t>However, muscle biopsy is an invasive procedure. The skin fibroblast assay is more sensitive and less invasive, but must be cultured for several weeks before assay. Finally, lymphocyte assays have the risk of granulocyte contamination and/or the presence of neutral glucosidases which can lead to false negatives.</a:t>
            </a:r>
            <a:r>
              <a:rPr lang="en-US" sz="800" baseline="30000">
                <a:latin typeface="Arial" charset="0"/>
                <a:cs typeface="Arial" charset="0"/>
              </a:rPr>
              <a:t>1 </a:t>
            </a:r>
            <a:r>
              <a:rPr lang="en-US" sz="800">
                <a:latin typeface="Arial" charset="0"/>
                <a:cs typeface="Arial" charset="0"/>
              </a:rPr>
              <a:t> If the physician has a strong clinical suspicion of Pompe disease but lymphocyte results are negative, follow up testing is warranted.</a:t>
            </a:r>
            <a:endParaRPr lang="en-US" sz="800" baseline="30000">
              <a:latin typeface="Arial" charset="0"/>
              <a:cs typeface="Arial" charset="0"/>
            </a:endParaRPr>
          </a:p>
          <a:p>
            <a:pPr>
              <a:spcBef>
                <a:spcPts val="590"/>
              </a:spcBef>
            </a:pPr>
            <a:r>
              <a:rPr lang="en-US" sz="800">
                <a:latin typeface="Arial" charset="0"/>
                <a:cs typeface="Arial" charset="0"/>
              </a:rPr>
              <a:t>An immune capture assay for measuring GAA activity in dried blood spots has also been reported, which allows identification of Pompe disease with 100% sensitivity and specificity.</a:t>
            </a:r>
            <a:r>
              <a:rPr lang="en-US" sz="800" baseline="30000">
                <a:latin typeface="Arial" charset="0"/>
                <a:cs typeface="Arial" charset="0"/>
              </a:rPr>
              <a:t>2</a:t>
            </a:r>
            <a:r>
              <a:rPr lang="en-US" sz="800">
                <a:latin typeface="Arial" charset="0"/>
                <a:cs typeface="Arial" charset="0"/>
              </a:rPr>
              <a:t> This method is simple, inexpensive, and requires only a small amount of blood. It may be particularly appropriate for newborn screening, although validation of this assay in a large cohort is warranted.</a:t>
            </a:r>
          </a:p>
          <a:p>
            <a:pPr>
              <a:spcBef>
                <a:spcPts val="590"/>
              </a:spcBef>
            </a:pPr>
            <a:r>
              <a:rPr lang="en-US" sz="800">
                <a:latin typeface="Arial" charset="0"/>
                <a:cs typeface="Arial" charset="0"/>
              </a:rPr>
              <a:t>Genotyping is important in genetic counseling and may be of supportive diagnostic value. It provides a way of determining whether children of carrier parents are also carriers.</a:t>
            </a:r>
            <a:r>
              <a:rPr lang="en-US" sz="800" baseline="30000">
                <a:latin typeface="Arial" charset="0"/>
                <a:cs typeface="Arial" charset="0"/>
              </a:rPr>
              <a:t> </a:t>
            </a:r>
            <a:r>
              <a:rPr lang="en-US" sz="800">
                <a:latin typeface="Arial" charset="0"/>
                <a:cs typeface="Arial" charset="0"/>
              </a:rPr>
              <a:t>In cases with a family history of disease, prenatal diagnosis may be made by determining GAA in cultured amniotic cells or chorionic villus biopsies.</a:t>
            </a:r>
            <a:r>
              <a:rPr lang="en-US" sz="800" baseline="30000">
                <a:latin typeface="Arial" charset="0"/>
                <a:cs typeface="Arial" charset="0"/>
              </a:rPr>
              <a:t>1</a:t>
            </a:r>
          </a:p>
          <a:p>
            <a:pPr>
              <a:lnSpc>
                <a:spcPct val="80000"/>
              </a:lnSpc>
              <a:spcBef>
                <a:spcPts val="1180"/>
              </a:spcBef>
            </a:pPr>
            <a:endParaRPr lang="en-US" sz="800" baseline="30000">
              <a:latin typeface="Arial" charset="0"/>
              <a:cs typeface="Arial" charset="0"/>
            </a:endParaRPr>
          </a:p>
          <a:p>
            <a:pPr>
              <a:spcBef>
                <a:spcPts val="295"/>
              </a:spcBef>
              <a:spcAft>
                <a:spcPct val="20000"/>
              </a:spcAft>
            </a:pPr>
            <a:r>
              <a:rPr lang="en-US" sz="800">
                <a:latin typeface="Arial" charset="0"/>
                <a:cs typeface="Arial" charset="0"/>
              </a:rPr>
              <a:t>References</a:t>
            </a:r>
          </a:p>
          <a:p>
            <a:pPr marL="224851" lvl="1" indent="-112425">
              <a:spcBef>
                <a:spcPts val="295"/>
              </a:spcBef>
              <a:spcAft>
                <a:spcPct val="20000"/>
              </a:spcAft>
              <a:buFontTx/>
              <a:buAutoNum type="arabicPeriod"/>
            </a:pPr>
            <a:r>
              <a:rPr lang="en-US" sz="900">
                <a:latin typeface="Arial" charset="0"/>
                <a:cs typeface="Arial" charset="0"/>
              </a:rPr>
              <a:t>Hirschhorn R, Reuser AJJ. Glycogen storage disease type II: acid alpha-glucosidase (acid maltase) deficiency. In: Childs B, et al, eds. </a:t>
            </a:r>
            <a:r>
              <a:rPr lang="en-US" sz="900" i="1">
                <a:latin typeface="Arial" charset="0"/>
                <a:cs typeface="Arial" charset="0"/>
              </a:rPr>
              <a:t>The Metabolic and Molecular Bases of Inherited Disease.</a:t>
            </a:r>
            <a:r>
              <a:rPr lang="en-US" sz="900">
                <a:latin typeface="Arial" charset="0"/>
                <a:cs typeface="Arial" charset="0"/>
              </a:rPr>
              <a:t> 8th ed. New York: McGraw-Hill; 2000:3389-3420.</a:t>
            </a:r>
          </a:p>
          <a:p>
            <a:pPr marL="224851" lvl="1" indent="-112425">
              <a:spcBef>
                <a:spcPts val="295"/>
              </a:spcBef>
              <a:spcAft>
                <a:spcPct val="20000"/>
              </a:spcAft>
              <a:buFontTx/>
              <a:buAutoNum type="arabicPeriod"/>
            </a:pPr>
            <a:r>
              <a:rPr lang="en-US" sz="900">
                <a:latin typeface="Arial" charset="0"/>
                <a:cs typeface="Arial" charset="0"/>
              </a:rPr>
              <a:t>Umapathysivam K, Hopwood JJ, Meikle PJ. Determination of acid </a:t>
            </a:r>
            <a:r>
              <a:rPr lang="en-US" sz="900">
                <a:latin typeface="Arial" charset="0"/>
                <a:cs typeface="Arial" charset="0"/>
                <a:sym typeface="Symbol" pitchFamily="18" charset="2"/>
              </a:rPr>
              <a:t></a:t>
            </a:r>
            <a:r>
              <a:rPr lang="en-US" sz="900">
                <a:latin typeface="Arial" charset="0"/>
                <a:cs typeface="Arial" charset="0"/>
              </a:rPr>
              <a:t>-glucosidase activity in blood spots as a diagnostic test for Pompe disease. </a:t>
            </a:r>
            <a:r>
              <a:rPr lang="en-US" sz="900" i="1">
                <a:latin typeface="Arial" charset="0"/>
                <a:cs typeface="Arial" charset="0"/>
              </a:rPr>
              <a:t>Clin Chem.</a:t>
            </a:r>
            <a:r>
              <a:rPr lang="en-US" sz="900">
                <a:latin typeface="Arial" charset="0"/>
                <a:cs typeface="Arial" charset="0"/>
              </a:rPr>
              <a:t> 2001;47:1378-1383.</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 tandem mass spectrometer is essentially two mass spectrometers in a series connected by a chamber called the collision cell. This technology has been used for many years to identify and measure carnitine esters in blood and urine of individuals suspected of having a metabolic disorder. </a:t>
            </a:r>
          </a:p>
          <a:p>
            <a:pPr eaLnBrk="1" hangingPunct="1"/>
            <a:endParaRPr lang="en-US" altLang="en-US" smtClean="0"/>
          </a:p>
          <a:p>
            <a:pPr eaLnBrk="1" hangingPunct="1"/>
            <a:r>
              <a:rPr lang="en-US" altLang="en-US" smtClean="0"/>
              <a:t>Prior to being sent through the first chamber the sample is subjected to soft ionization either by fast atom bomardment or electrospray. This is why you may sometime see FAB-MS/MS or ES-MS/MS. This produces a charged but not fragmented ion for each organic compound (parent ion) in the sample. </a:t>
            </a:r>
          </a:p>
          <a:p>
            <a:pPr eaLnBrk="1" hangingPunct="1"/>
            <a:endParaRPr lang="en-US" altLang="en-US" smtClean="0"/>
          </a:p>
          <a:p>
            <a:pPr eaLnBrk="1" hangingPunct="1"/>
            <a:r>
              <a:rPr lang="en-US" altLang="en-US" smtClean="0"/>
              <a:t>The first chamber separates these parent ions in order of their mass/charge ratio - sending through the mass charge ratio ion into the collision chamber.</a:t>
            </a:r>
          </a:p>
          <a:p>
            <a:pPr eaLnBrk="1" hangingPunct="1"/>
            <a:endParaRPr lang="en-US" altLang="en-US" smtClean="0"/>
          </a:p>
          <a:p>
            <a:pPr eaLnBrk="1" hangingPunct="1"/>
            <a:r>
              <a:rPr lang="en-US" altLang="en-US" smtClean="0"/>
              <a:t>The collision cell fragments the parent ions and send these fragments through the second mass spectometer. </a:t>
            </a:r>
          </a:p>
          <a:p>
            <a:pPr eaLnBrk="1" hangingPunct="1"/>
            <a:endParaRPr lang="en-US" altLang="en-US" smtClean="0"/>
          </a:p>
          <a:p>
            <a:pPr eaLnBrk="1" hangingPunct="1"/>
            <a:r>
              <a:rPr lang="en-US" altLang="en-US" smtClean="0"/>
              <a:t>The fragmentation pattern from each of the parent ions is analyzed and compared to the spectrum of known internal standards and your spectrograph is obtained. </a:t>
            </a:r>
          </a:p>
          <a:p>
            <a:pPr eaLnBrk="1" hangingPunct="1"/>
            <a:endParaRPr lang="en-US" altLang="en-US" smtClean="0"/>
          </a:p>
          <a:p>
            <a:pPr eaLnBrk="1" hangingPunct="1"/>
            <a:r>
              <a:rPr lang="en-US" altLang="en-US" smtClean="0"/>
              <a:t>The entireprocess from ionization to data relay on the computer takes approximately 2 minutes.</a:t>
            </a:r>
          </a:p>
          <a:p>
            <a:pPr eaLnBrk="1" hangingPunct="1"/>
            <a:endParaRPr lang="en-US" altLang="en-US" smtClean="0"/>
          </a:p>
          <a:p>
            <a:pPr eaLnBrk="1" hangingPunct="1"/>
            <a:endParaRPr lang="en-US" altLang="en-US" smtClean="0"/>
          </a:p>
        </p:txBody>
      </p:sp>
      <p:sp>
        <p:nvSpPr>
          <p:cNvPr id="83972" name="Slide Number Placeholder 3"/>
          <p:cNvSpPr>
            <a:spLocks noGrp="1"/>
          </p:cNvSpPr>
          <p:nvPr>
            <p:ph type="sldNum" sz="quarter" idx="5"/>
          </p:nvPr>
        </p:nvSpPr>
        <p:spPr/>
        <p:txBody>
          <a:bodyPr lIns="91417" tIns="45709" rIns="91417" bIns="45709"/>
          <a:lstStyle/>
          <a:p>
            <a:pPr>
              <a:defRPr/>
            </a:pPr>
            <a:fld id="{63D6503F-553E-45A9-96E0-E0D14CBCF700}" type="slidenum">
              <a:rPr lang="en-US" smtClean="0"/>
              <a:pPr>
                <a:defRPr/>
              </a:pPr>
              <a:t>34</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txBox="1">
            <a:spLocks noGrp="1" noChangeArrowheads="1"/>
          </p:cNvSpPr>
          <p:nvPr/>
        </p:nvSpPr>
        <p:spPr bwMode="auto">
          <a:xfrm>
            <a:off x="3884852" y="0"/>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FF272EB5-B6FA-41DC-B3CA-615D2A92991C}" type="datetime1">
              <a:rPr lang="en-US" sz="1200"/>
              <a:pPr algn="r" eaLnBrk="1" hangingPunct="1"/>
              <a:t>1/5/2015</a:t>
            </a:fld>
            <a:endParaRPr lang="en-US" sz="1200"/>
          </a:p>
        </p:txBody>
      </p:sp>
      <p:sp>
        <p:nvSpPr>
          <p:cNvPr id="110595" name="Rectangle 2"/>
          <p:cNvSpPr>
            <a:spLocks noGrp="1" noRot="1" noChangeAspect="1" noChangeArrowheads="1" noTextEdit="1"/>
          </p:cNvSpPr>
          <p:nvPr>
            <p:ph type="sldImg"/>
          </p:nvPr>
        </p:nvSpPr>
        <p:spPr>
          <a:xfrm>
            <a:off x="1144588" y="685800"/>
            <a:ext cx="4570412" cy="3429000"/>
          </a:xfrm>
          <a:ln/>
        </p:spPr>
      </p:sp>
      <p:sp>
        <p:nvSpPr>
          <p:cNvPr id="110596" name="Rectangle 3"/>
          <p:cNvSpPr>
            <a:spLocks noGrp="1" noChangeArrowheads="1"/>
          </p:cNvSpPr>
          <p:nvPr>
            <p:ph type="body" idx="1"/>
          </p:nvPr>
        </p:nvSpPr>
        <p:spPr>
          <a:xfrm>
            <a:off x="1143519" y="4343400"/>
            <a:ext cx="4647197"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cs typeface="Arial" charset="0"/>
              </a:rPr>
              <a:t>Effective, disease-specific treatment for MPS I must directly address the underlying cause of the disease to stop the progressive accumulation of GAGs. Such a therapy has the potential to forestall progression of the disease.</a:t>
            </a:r>
          </a:p>
          <a:p>
            <a:endParaRPr lang="en-US" smtClean="0">
              <a:latin typeface="Arial" charset="0"/>
              <a:cs typeface="Arial" charset="0"/>
            </a:endParaRPr>
          </a:p>
          <a:p>
            <a:endParaRPr lang="en-US" smtClean="0">
              <a:latin typeface="Arial"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237A9ECE-90F3-4F6C-948C-354B27729E55}" type="slidenum">
              <a:rPr lang="en-US" altLang="en-US" sz="1200"/>
              <a:pPr algn="r" eaLnBrk="1" hangingPunct="1"/>
              <a:t>36</a:t>
            </a:fld>
            <a:endParaRPr lang="en-US" altLang="en-US" sz="120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86112" y="4343400"/>
            <a:ext cx="548577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eaLnBrk="1" hangingPunct="1"/>
            <a:r>
              <a:rPr lang="en-US" altLang="en-US" smtClean="0">
                <a:latin typeface="Arial" charset="0"/>
                <a:cs typeface="Arial" charset="0"/>
              </a:rPr>
              <a:t>Infused Fabrazyme, like endogenous </a:t>
            </a:r>
            <a:r>
              <a:rPr lang="el-GR" altLang="en-US" smtClean="0">
                <a:latin typeface="Arial" charset="0"/>
                <a:cs typeface="Arial" charset="0"/>
              </a:rPr>
              <a:t>α</a:t>
            </a:r>
            <a:r>
              <a:rPr lang="en-US" altLang="en-US" smtClean="0">
                <a:latin typeface="Arial" charset="0"/>
                <a:cs typeface="Arial" charset="0"/>
              </a:rPr>
              <a:t>-galactosidase A, is taken up from the circulation through mannose-6-phosphate receptors on the cell surface via receptor-mediated endocytosis.</a:t>
            </a:r>
          </a:p>
          <a:p>
            <a:pPr eaLnBrk="1" hangingPunct="1"/>
            <a:r>
              <a:rPr lang="en-US" altLang="en-US" smtClean="0">
                <a:latin typeface="Arial" charset="0"/>
                <a:cs typeface="Arial" charset="0"/>
              </a:rPr>
              <a:t>Once inside the cell, the Fabrazyme-M6P receptor complex is transported to the lysosome, where the low pH disassociates the complex, activating Fabrazyme. The activated Fabrazyme can then catalyze the breakdown of GL-3, and the M6P receptor recirculates to the cell surface.</a:t>
            </a:r>
          </a:p>
          <a:p>
            <a:pPr eaLnBrk="1" hangingPunct="1"/>
            <a:endParaRPr lang="en-US" altLang="en-US" smtClean="0">
              <a:latin typeface="Arial" charset="0"/>
              <a:cs typeface="Arial" charset="0"/>
            </a:endParaRPr>
          </a:p>
          <a:p>
            <a:pPr eaLnBrk="1" hangingPunct="1"/>
            <a:r>
              <a:rPr lang="en-US" altLang="en-US" smtClean="0">
                <a:latin typeface="Arial" charset="0"/>
                <a:cs typeface="Arial" charset="0"/>
              </a:rPr>
              <a:t>Reference:</a:t>
            </a:r>
          </a:p>
          <a:p>
            <a:pPr eaLnBrk="1" hangingPunct="1"/>
            <a:r>
              <a:rPr lang="en-US" altLang="en-US" smtClean="0">
                <a:latin typeface="Arial" charset="0"/>
                <a:cs typeface="Arial" charset="0"/>
              </a:rPr>
              <a:t>Wennekes T, van den Berg RJBHN, Boot RG, van der Marel GA, Overkleeft HS, Aerts JMFG. Glycosphingolipids—Nature, Function, and Pharmacological Modulation. Angew Chem Int Ed Engl 2009;48:8848-69. </a:t>
            </a:r>
          </a:p>
          <a:p>
            <a:pPr eaLnBrk="1" hangingPunct="1"/>
            <a:endParaRPr lang="en-US" altLang="en-US"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eaLnBrk="0" hangingPunct="0">
              <a:spcBef>
                <a:spcPct val="30000"/>
              </a:spcBef>
              <a:spcAft>
                <a:spcPct val="30000"/>
              </a:spcAft>
              <a:defRPr sz="1000">
                <a:solidFill>
                  <a:schemeClr val="tx1"/>
                </a:solidFill>
                <a:latin typeface="Arial" charset="0"/>
                <a:cs typeface="Arial" charset="0"/>
              </a:defRPr>
            </a:lvl1pPr>
            <a:lvl2pPr marL="742950" indent="-285750" defTabSz="930275" eaLnBrk="0" hangingPunct="0">
              <a:spcBef>
                <a:spcPct val="30000"/>
              </a:spcBef>
              <a:defRPr sz="1200">
                <a:solidFill>
                  <a:schemeClr val="tx1"/>
                </a:solidFill>
                <a:latin typeface="Arial" charset="0"/>
                <a:cs typeface="Arial" charset="0"/>
              </a:defRPr>
            </a:lvl2pPr>
            <a:lvl3pPr marL="1143000" indent="-228600" defTabSz="930275" eaLnBrk="0" hangingPunct="0">
              <a:spcBef>
                <a:spcPct val="30000"/>
              </a:spcBef>
              <a:defRPr sz="1200">
                <a:solidFill>
                  <a:schemeClr val="tx1"/>
                </a:solidFill>
                <a:latin typeface="Arial" charset="0"/>
                <a:cs typeface="Arial" charset="0"/>
              </a:defRPr>
            </a:lvl3pPr>
            <a:lvl4pPr marL="1600200" indent="-228600" defTabSz="930275" eaLnBrk="0" hangingPunct="0">
              <a:spcBef>
                <a:spcPct val="30000"/>
              </a:spcBef>
              <a:defRPr sz="1200">
                <a:solidFill>
                  <a:schemeClr val="tx1"/>
                </a:solidFill>
                <a:latin typeface="Arial" charset="0"/>
                <a:cs typeface="Arial" charset="0"/>
              </a:defRPr>
            </a:lvl4pPr>
            <a:lvl5pPr marL="2057400" indent="-228600" defTabSz="930275" eaLnBrk="0" hangingPunct="0">
              <a:spcBef>
                <a:spcPct val="30000"/>
              </a:spcBef>
              <a:defRPr sz="1200">
                <a:solidFill>
                  <a:schemeClr val="tx1"/>
                </a:solidFill>
                <a:latin typeface="Arial" charset="0"/>
                <a:cs typeface="Arial" charset="0"/>
              </a:defRPr>
            </a:lvl5pPr>
            <a:lvl6pPr marL="2514600" indent="-228600" defTabSz="930275" eaLnBrk="0" fontAlgn="base" hangingPunct="0">
              <a:spcBef>
                <a:spcPct val="30000"/>
              </a:spcBef>
              <a:spcAft>
                <a:spcPct val="0"/>
              </a:spcAft>
              <a:defRPr sz="1200">
                <a:solidFill>
                  <a:schemeClr val="tx1"/>
                </a:solidFill>
                <a:latin typeface="Arial" charset="0"/>
                <a:cs typeface="Arial" charset="0"/>
              </a:defRPr>
            </a:lvl6pPr>
            <a:lvl7pPr marL="2971800" indent="-228600" defTabSz="930275" eaLnBrk="0" fontAlgn="base" hangingPunct="0">
              <a:spcBef>
                <a:spcPct val="30000"/>
              </a:spcBef>
              <a:spcAft>
                <a:spcPct val="0"/>
              </a:spcAft>
              <a:defRPr sz="1200">
                <a:solidFill>
                  <a:schemeClr val="tx1"/>
                </a:solidFill>
                <a:latin typeface="Arial" charset="0"/>
                <a:cs typeface="Arial" charset="0"/>
              </a:defRPr>
            </a:lvl7pPr>
            <a:lvl8pPr marL="3429000" indent="-228600" defTabSz="930275" eaLnBrk="0" fontAlgn="base" hangingPunct="0">
              <a:spcBef>
                <a:spcPct val="30000"/>
              </a:spcBef>
              <a:spcAft>
                <a:spcPct val="0"/>
              </a:spcAft>
              <a:defRPr sz="1200">
                <a:solidFill>
                  <a:schemeClr val="tx1"/>
                </a:solidFill>
                <a:latin typeface="Arial" charset="0"/>
                <a:cs typeface="Arial" charset="0"/>
              </a:defRPr>
            </a:lvl8pPr>
            <a:lvl9pPr marL="3886200" indent="-228600" defTabSz="930275"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spcAft>
                <a:spcPct val="0"/>
              </a:spcAft>
            </a:pPr>
            <a:fld id="{53D80145-0E58-477D-BAC6-D66A725485C1}" type="slidenum">
              <a:rPr lang="en-US" altLang="en-US" sz="1200">
                <a:latin typeface="Times New Roman" pitchFamily="18" charset="0"/>
              </a:rPr>
              <a:pPr algn="r">
                <a:spcBef>
                  <a:spcPct val="0"/>
                </a:spcBef>
                <a:spcAft>
                  <a:spcPct val="0"/>
                </a:spcAft>
              </a:pPr>
              <a:t>3</a:t>
            </a:fld>
            <a:endParaRPr lang="en-US" altLang="en-US" sz="120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686112" y="4343400"/>
            <a:ext cx="548577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endParaRPr lang="en-US" altLang="en-US" smtClean="0">
              <a:latin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4294967295"/>
          </p:nvPr>
        </p:nvSpPr>
        <p:spPr bwMode="auto">
          <a:xfrm>
            <a:off x="3884852" y="8685235"/>
            <a:ext cx="2971593"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lvl1pPr eaLnBrk="0" hangingPunct="0">
              <a:defRPr>
                <a:solidFill>
                  <a:schemeClr val="tx1"/>
                </a:solidFill>
                <a:latin typeface="Arial" charset="0"/>
              </a:defRPr>
            </a:lvl1pPr>
            <a:lvl2pPr marL="730766" indent="-281064" eaLnBrk="0" hangingPunct="0">
              <a:defRPr>
                <a:solidFill>
                  <a:schemeClr val="tx1"/>
                </a:solidFill>
                <a:latin typeface="Arial" charset="0"/>
              </a:defRPr>
            </a:lvl2pPr>
            <a:lvl3pPr marL="1124255" indent="-224851" eaLnBrk="0" hangingPunct="0">
              <a:defRPr>
                <a:solidFill>
                  <a:schemeClr val="tx1"/>
                </a:solidFill>
                <a:latin typeface="Arial" charset="0"/>
              </a:defRPr>
            </a:lvl3pPr>
            <a:lvl4pPr marL="1573957" indent="-224851" eaLnBrk="0" hangingPunct="0">
              <a:defRPr>
                <a:solidFill>
                  <a:schemeClr val="tx1"/>
                </a:solidFill>
                <a:latin typeface="Arial" charset="0"/>
              </a:defRPr>
            </a:lvl4pPr>
            <a:lvl5pPr marL="2023659" indent="-224851" eaLnBrk="0" hangingPunct="0">
              <a:defRPr>
                <a:solidFill>
                  <a:schemeClr val="tx1"/>
                </a:solidFill>
                <a:latin typeface="Arial" charset="0"/>
              </a:defRPr>
            </a:lvl5pPr>
            <a:lvl6pPr marL="2473361" indent="-224851" eaLnBrk="0" fontAlgn="base" hangingPunct="0">
              <a:spcBef>
                <a:spcPct val="0"/>
              </a:spcBef>
              <a:spcAft>
                <a:spcPct val="0"/>
              </a:spcAft>
              <a:defRPr>
                <a:solidFill>
                  <a:schemeClr val="tx1"/>
                </a:solidFill>
                <a:latin typeface="Arial" charset="0"/>
              </a:defRPr>
            </a:lvl6pPr>
            <a:lvl7pPr marL="2923062" indent="-224851" eaLnBrk="0" fontAlgn="base" hangingPunct="0">
              <a:spcBef>
                <a:spcPct val="0"/>
              </a:spcBef>
              <a:spcAft>
                <a:spcPct val="0"/>
              </a:spcAft>
              <a:defRPr>
                <a:solidFill>
                  <a:schemeClr val="tx1"/>
                </a:solidFill>
                <a:latin typeface="Arial" charset="0"/>
              </a:defRPr>
            </a:lvl7pPr>
            <a:lvl8pPr marL="3372764" indent="-224851" eaLnBrk="0" fontAlgn="base" hangingPunct="0">
              <a:spcBef>
                <a:spcPct val="0"/>
              </a:spcBef>
              <a:spcAft>
                <a:spcPct val="0"/>
              </a:spcAft>
              <a:defRPr>
                <a:solidFill>
                  <a:schemeClr val="tx1"/>
                </a:solidFill>
                <a:latin typeface="Arial" charset="0"/>
              </a:defRPr>
            </a:lvl8pPr>
            <a:lvl9pPr marL="3822466" indent="-224851" eaLnBrk="0" fontAlgn="base" hangingPunct="0">
              <a:spcBef>
                <a:spcPct val="0"/>
              </a:spcBef>
              <a:spcAft>
                <a:spcPct val="0"/>
              </a:spcAft>
              <a:defRPr>
                <a:solidFill>
                  <a:schemeClr val="tx1"/>
                </a:solidFill>
                <a:latin typeface="Arial" charset="0"/>
              </a:defRPr>
            </a:lvl9pPr>
          </a:lstStyle>
          <a:p>
            <a:pPr eaLnBrk="1" hangingPunct="1"/>
            <a:fld id="{B91D6861-EE9F-4538-B7BC-1D0D3F31E68D}" type="slidenum">
              <a:rPr lang="en-US" altLang="en-US"/>
              <a:pPr eaLnBrk="1" hangingPunct="1"/>
              <a:t>37</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399735" algn="l"/>
                <a:tab pos="4329943" algn="l"/>
                <a:tab pos="5746191" algn="l"/>
              </a:tabLst>
            </a:pPr>
            <a:endParaRPr lang="en-US" altLang="en-US" smtClean="0">
              <a:latin typeface="Arial" charset="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xfrm>
            <a:off x="686112" y="4343400"/>
            <a:ext cx="548577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eaLnBrk="1" hangingPunct="1">
              <a:spcBef>
                <a:spcPct val="0"/>
              </a:spcBef>
            </a:pPr>
            <a:endParaRPr lang="en-US" altLang="en-US" smtClean="0"/>
          </a:p>
        </p:txBody>
      </p:sp>
      <p:sp>
        <p:nvSpPr>
          <p:cNvPr id="124932" name="Date Placeholder 3"/>
          <p:cNvSpPr txBox="1">
            <a:spLocks noGrp="1"/>
          </p:cNvSpPr>
          <p:nvPr/>
        </p:nvSpPr>
        <p:spPr bwMode="auto">
          <a:xfrm>
            <a:off x="3884852" y="0"/>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lvl1pPr defTabSz="930275" eaLnBrk="0" hangingPunct="0">
              <a:spcBef>
                <a:spcPct val="30000"/>
              </a:spcBef>
              <a:spcAft>
                <a:spcPct val="30000"/>
              </a:spcAft>
              <a:defRPr sz="1000">
                <a:solidFill>
                  <a:schemeClr val="tx1"/>
                </a:solidFill>
                <a:latin typeface="Arial" pitchFamily="34" charset="0"/>
                <a:cs typeface="Arial" pitchFamily="34" charset="0"/>
              </a:defRPr>
            </a:lvl1pPr>
            <a:lvl2pPr marL="755650" indent="-290513" defTabSz="930275" eaLnBrk="0" hangingPunct="0">
              <a:spcBef>
                <a:spcPct val="30000"/>
              </a:spcBef>
              <a:defRPr sz="1200">
                <a:solidFill>
                  <a:schemeClr val="tx1"/>
                </a:solidFill>
                <a:latin typeface="Arial" pitchFamily="34" charset="0"/>
                <a:cs typeface="Arial" pitchFamily="34" charset="0"/>
              </a:defRPr>
            </a:lvl2pPr>
            <a:lvl3pPr marL="1162050" indent="-231775" defTabSz="930275" eaLnBrk="0" hangingPunct="0">
              <a:spcBef>
                <a:spcPct val="30000"/>
              </a:spcBef>
              <a:defRPr sz="1200">
                <a:solidFill>
                  <a:schemeClr val="tx1"/>
                </a:solidFill>
                <a:latin typeface="Arial" pitchFamily="34" charset="0"/>
                <a:cs typeface="Arial" pitchFamily="34" charset="0"/>
              </a:defRPr>
            </a:lvl3pPr>
            <a:lvl4pPr marL="1627188" indent="-233363" defTabSz="930275" eaLnBrk="0" hangingPunct="0">
              <a:spcBef>
                <a:spcPct val="30000"/>
              </a:spcBef>
              <a:defRPr sz="1200">
                <a:solidFill>
                  <a:schemeClr val="tx1"/>
                </a:solidFill>
                <a:latin typeface="Arial" pitchFamily="34" charset="0"/>
                <a:cs typeface="Arial" pitchFamily="34" charset="0"/>
              </a:defRPr>
            </a:lvl4pPr>
            <a:lvl5pPr marL="2092325" indent="-233363" defTabSz="930275" eaLnBrk="0" hangingPunct="0">
              <a:spcBef>
                <a:spcPct val="30000"/>
              </a:spcBef>
              <a:defRPr sz="1200">
                <a:solidFill>
                  <a:schemeClr val="tx1"/>
                </a:solidFill>
                <a:latin typeface="Arial" pitchFamily="34" charset="0"/>
                <a:cs typeface="Arial" pitchFamily="34" charset="0"/>
              </a:defRPr>
            </a:lvl5pPr>
            <a:lvl6pPr marL="25495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6pPr>
            <a:lvl7pPr marL="30067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7pPr>
            <a:lvl8pPr marL="34639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8pPr>
            <a:lvl9pPr marL="39211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spcAft>
                <a:spcPct val="0"/>
              </a:spcAft>
            </a:pPr>
            <a:fld id="{9CB9008C-D836-4102-A749-16310D917EFD}" type="datetime1">
              <a:rPr lang="en-US" altLang="en-US" sz="1200">
                <a:latin typeface="Calibri" pitchFamily="34" charset="0"/>
              </a:rPr>
              <a:pPr algn="r" eaLnBrk="1" hangingPunct="1">
                <a:spcBef>
                  <a:spcPct val="0"/>
                </a:spcBef>
                <a:spcAft>
                  <a:spcPct val="0"/>
                </a:spcAft>
              </a:pPr>
              <a:t>1/5/2015</a:t>
            </a:fld>
            <a:endParaRPr lang="en-US" altLang="en-US" sz="120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xfrm>
            <a:off x="686112" y="4343400"/>
            <a:ext cx="548577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eaLnBrk="1" hangingPunct="1">
              <a:spcBef>
                <a:spcPct val="0"/>
              </a:spcBef>
            </a:pPr>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3"/>
          <p:cNvSpPr txBox="1">
            <a:spLocks noGrp="1" noChangeArrowheads="1"/>
          </p:cNvSpPr>
          <p:nvPr/>
        </p:nvSpPr>
        <p:spPr bwMode="auto">
          <a:xfrm>
            <a:off x="3884852" y="0"/>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lstStyle>
            <a:lvl1pPr defTabSz="930275" eaLnBrk="0" hangingPunct="0">
              <a:spcBef>
                <a:spcPct val="30000"/>
              </a:spcBef>
              <a:spcAft>
                <a:spcPct val="30000"/>
              </a:spcAft>
              <a:defRPr sz="1000">
                <a:solidFill>
                  <a:schemeClr val="tx1"/>
                </a:solidFill>
                <a:latin typeface="Arial" pitchFamily="34" charset="0"/>
                <a:cs typeface="Arial" pitchFamily="34" charset="0"/>
              </a:defRPr>
            </a:lvl1pPr>
            <a:lvl2pPr marL="755650" indent="-290513" defTabSz="930275" eaLnBrk="0" hangingPunct="0">
              <a:spcBef>
                <a:spcPct val="30000"/>
              </a:spcBef>
              <a:defRPr sz="1200">
                <a:solidFill>
                  <a:schemeClr val="tx1"/>
                </a:solidFill>
                <a:latin typeface="Arial" pitchFamily="34" charset="0"/>
                <a:cs typeface="Arial" pitchFamily="34" charset="0"/>
              </a:defRPr>
            </a:lvl2pPr>
            <a:lvl3pPr marL="1162050" indent="-231775" defTabSz="930275" eaLnBrk="0" hangingPunct="0">
              <a:spcBef>
                <a:spcPct val="30000"/>
              </a:spcBef>
              <a:defRPr sz="1200">
                <a:solidFill>
                  <a:schemeClr val="tx1"/>
                </a:solidFill>
                <a:latin typeface="Arial" pitchFamily="34" charset="0"/>
                <a:cs typeface="Arial" pitchFamily="34" charset="0"/>
              </a:defRPr>
            </a:lvl3pPr>
            <a:lvl4pPr marL="1627188" indent="-233363" defTabSz="930275" eaLnBrk="0" hangingPunct="0">
              <a:spcBef>
                <a:spcPct val="30000"/>
              </a:spcBef>
              <a:defRPr sz="1200">
                <a:solidFill>
                  <a:schemeClr val="tx1"/>
                </a:solidFill>
                <a:latin typeface="Arial" pitchFamily="34" charset="0"/>
                <a:cs typeface="Arial" pitchFamily="34" charset="0"/>
              </a:defRPr>
            </a:lvl4pPr>
            <a:lvl5pPr marL="2092325" indent="-233363" defTabSz="930275" eaLnBrk="0" hangingPunct="0">
              <a:spcBef>
                <a:spcPct val="30000"/>
              </a:spcBef>
              <a:defRPr sz="1200">
                <a:solidFill>
                  <a:schemeClr val="tx1"/>
                </a:solidFill>
                <a:latin typeface="Arial" pitchFamily="34" charset="0"/>
                <a:cs typeface="Arial" pitchFamily="34" charset="0"/>
              </a:defRPr>
            </a:lvl5pPr>
            <a:lvl6pPr marL="25495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6pPr>
            <a:lvl7pPr marL="30067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7pPr>
            <a:lvl8pPr marL="34639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8pPr>
            <a:lvl9pPr marL="39211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spcAft>
                <a:spcPct val="0"/>
              </a:spcAft>
            </a:pPr>
            <a:fld id="{F3C020C4-D6DA-451F-A36D-F92ED12D5C3A}" type="datetime1">
              <a:rPr lang="en-US" altLang="en-US" sz="1200">
                <a:latin typeface="Calibri" pitchFamily="34" charset="0"/>
              </a:rPr>
              <a:pPr algn="r" eaLnBrk="1" hangingPunct="1">
                <a:spcBef>
                  <a:spcPct val="0"/>
                </a:spcBef>
                <a:spcAft>
                  <a:spcPct val="0"/>
                </a:spcAft>
              </a:pPr>
              <a:t>1/5/2015</a:t>
            </a:fld>
            <a:endParaRPr lang="en-US" altLang="en-US" sz="1200">
              <a:latin typeface="Calibri" pitchFamily="34"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xfrm>
            <a:off x="914815" y="4343400"/>
            <a:ext cx="502837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eaLnBrk="1" hangingPunct="1">
              <a:spcBef>
                <a:spcPct val="0"/>
              </a:spcBef>
            </a:pPr>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xfrm>
            <a:off x="686112" y="4343400"/>
            <a:ext cx="548577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eaLnBrk="1" hangingPunct="1">
              <a:spcBef>
                <a:spcPct val="0"/>
              </a:spcBef>
            </a:pPr>
            <a:endParaRPr lang="en-US" altLang="en-US" smtClean="0"/>
          </a:p>
        </p:txBody>
      </p:sp>
      <p:sp>
        <p:nvSpPr>
          <p:cNvPr id="169988" name="Date Placeholder 3"/>
          <p:cNvSpPr txBox="1">
            <a:spLocks noGrp="1"/>
          </p:cNvSpPr>
          <p:nvPr/>
        </p:nvSpPr>
        <p:spPr bwMode="auto">
          <a:xfrm>
            <a:off x="3884852" y="0"/>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lvl1pPr defTabSz="930275" eaLnBrk="0" hangingPunct="0">
              <a:spcBef>
                <a:spcPct val="30000"/>
              </a:spcBef>
              <a:spcAft>
                <a:spcPct val="30000"/>
              </a:spcAft>
              <a:defRPr sz="1000">
                <a:solidFill>
                  <a:schemeClr val="tx1"/>
                </a:solidFill>
                <a:latin typeface="Arial" pitchFamily="34" charset="0"/>
                <a:cs typeface="Arial" pitchFamily="34" charset="0"/>
              </a:defRPr>
            </a:lvl1pPr>
            <a:lvl2pPr marL="755650" indent="-290513" defTabSz="930275" eaLnBrk="0" hangingPunct="0">
              <a:spcBef>
                <a:spcPct val="30000"/>
              </a:spcBef>
              <a:defRPr sz="1200">
                <a:solidFill>
                  <a:schemeClr val="tx1"/>
                </a:solidFill>
                <a:latin typeface="Arial" pitchFamily="34" charset="0"/>
                <a:cs typeface="Arial" pitchFamily="34" charset="0"/>
              </a:defRPr>
            </a:lvl2pPr>
            <a:lvl3pPr marL="1162050" indent="-231775" defTabSz="930275" eaLnBrk="0" hangingPunct="0">
              <a:spcBef>
                <a:spcPct val="30000"/>
              </a:spcBef>
              <a:defRPr sz="1200">
                <a:solidFill>
                  <a:schemeClr val="tx1"/>
                </a:solidFill>
                <a:latin typeface="Arial" pitchFamily="34" charset="0"/>
                <a:cs typeface="Arial" pitchFamily="34" charset="0"/>
              </a:defRPr>
            </a:lvl3pPr>
            <a:lvl4pPr marL="1627188" indent="-233363" defTabSz="930275" eaLnBrk="0" hangingPunct="0">
              <a:spcBef>
                <a:spcPct val="30000"/>
              </a:spcBef>
              <a:defRPr sz="1200">
                <a:solidFill>
                  <a:schemeClr val="tx1"/>
                </a:solidFill>
                <a:latin typeface="Arial" pitchFamily="34" charset="0"/>
                <a:cs typeface="Arial" pitchFamily="34" charset="0"/>
              </a:defRPr>
            </a:lvl4pPr>
            <a:lvl5pPr marL="2092325" indent="-233363" defTabSz="930275" eaLnBrk="0" hangingPunct="0">
              <a:spcBef>
                <a:spcPct val="30000"/>
              </a:spcBef>
              <a:defRPr sz="1200">
                <a:solidFill>
                  <a:schemeClr val="tx1"/>
                </a:solidFill>
                <a:latin typeface="Arial" pitchFamily="34" charset="0"/>
                <a:cs typeface="Arial" pitchFamily="34" charset="0"/>
              </a:defRPr>
            </a:lvl5pPr>
            <a:lvl6pPr marL="25495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6pPr>
            <a:lvl7pPr marL="30067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7pPr>
            <a:lvl8pPr marL="34639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8pPr>
            <a:lvl9pPr marL="39211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spcAft>
                <a:spcPct val="0"/>
              </a:spcAft>
            </a:pPr>
            <a:fld id="{A1DBAC19-3607-4EBA-B7C6-62F03A3E1E05}" type="datetime1">
              <a:rPr lang="en-US" altLang="en-US" sz="1200">
                <a:latin typeface="Calibri" pitchFamily="34" charset="0"/>
              </a:rPr>
              <a:pPr algn="r" eaLnBrk="1" hangingPunct="1">
                <a:spcBef>
                  <a:spcPct val="0"/>
                </a:spcBef>
                <a:spcAft>
                  <a:spcPct val="0"/>
                </a:spcAft>
              </a:pPr>
              <a:t>1/5/2015</a:t>
            </a:fld>
            <a:endParaRPr lang="en-US" altLang="en-US" sz="120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3"/>
          <p:cNvSpPr txBox="1">
            <a:spLocks noGrp="1" noChangeArrowheads="1"/>
          </p:cNvSpPr>
          <p:nvPr/>
        </p:nvSpPr>
        <p:spPr bwMode="auto">
          <a:xfrm>
            <a:off x="3884852" y="0"/>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lstStyle>
            <a:lvl1pPr defTabSz="930275" eaLnBrk="0" hangingPunct="0">
              <a:spcBef>
                <a:spcPct val="30000"/>
              </a:spcBef>
              <a:spcAft>
                <a:spcPct val="30000"/>
              </a:spcAft>
              <a:defRPr sz="1000">
                <a:solidFill>
                  <a:schemeClr val="tx1"/>
                </a:solidFill>
                <a:latin typeface="Arial" pitchFamily="34" charset="0"/>
                <a:cs typeface="Arial" pitchFamily="34" charset="0"/>
              </a:defRPr>
            </a:lvl1pPr>
            <a:lvl2pPr marL="755650" indent="-290513" defTabSz="930275" eaLnBrk="0" hangingPunct="0">
              <a:spcBef>
                <a:spcPct val="30000"/>
              </a:spcBef>
              <a:defRPr sz="1200">
                <a:solidFill>
                  <a:schemeClr val="tx1"/>
                </a:solidFill>
                <a:latin typeface="Arial" pitchFamily="34" charset="0"/>
                <a:cs typeface="Arial" pitchFamily="34" charset="0"/>
              </a:defRPr>
            </a:lvl2pPr>
            <a:lvl3pPr marL="1162050" indent="-231775" defTabSz="930275" eaLnBrk="0" hangingPunct="0">
              <a:spcBef>
                <a:spcPct val="30000"/>
              </a:spcBef>
              <a:defRPr sz="1200">
                <a:solidFill>
                  <a:schemeClr val="tx1"/>
                </a:solidFill>
                <a:latin typeface="Arial" pitchFamily="34" charset="0"/>
                <a:cs typeface="Arial" pitchFamily="34" charset="0"/>
              </a:defRPr>
            </a:lvl3pPr>
            <a:lvl4pPr marL="1627188" indent="-233363" defTabSz="930275" eaLnBrk="0" hangingPunct="0">
              <a:spcBef>
                <a:spcPct val="30000"/>
              </a:spcBef>
              <a:defRPr sz="1200">
                <a:solidFill>
                  <a:schemeClr val="tx1"/>
                </a:solidFill>
                <a:latin typeface="Arial" pitchFamily="34" charset="0"/>
                <a:cs typeface="Arial" pitchFamily="34" charset="0"/>
              </a:defRPr>
            </a:lvl4pPr>
            <a:lvl5pPr marL="2092325" indent="-233363" defTabSz="930275" eaLnBrk="0" hangingPunct="0">
              <a:spcBef>
                <a:spcPct val="30000"/>
              </a:spcBef>
              <a:defRPr sz="1200">
                <a:solidFill>
                  <a:schemeClr val="tx1"/>
                </a:solidFill>
                <a:latin typeface="Arial" pitchFamily="34" charset="0"/>
                <a:cs typeface="Arial" pitchFamily="34" charset="0"/>
              </a:defRPr>
            </a:lvl5pPr>
            <a:lvl6pPr marL="25495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6pPr>
            <a:lvl7pPr marL="30067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7pPr>
            <a:lvl8pPr marL="34639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8pPr>
            <a:lvl9pPr marL="39211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spcAft>
                <a:spcPct val="0"/>
              </a:spcAft>
            </a:pPr>
            <a:fld id="{311DA9CC-338C-46EE-AF07-F9219FFD90DD}" type="datetime1">
              <a:rPr lang="en-US" altLang="en-US" sz="1200">
                <a:latin typeface="Calibri" pitchFamily="34" charset="0"/>
              </a:rPr>
              <a:pPr algn="r" eaLnBrk="1" hangingPunct="1">
                <a:spcBef>
                  <a:spcPct val="0"/>
                </a:spcBef>
                <a:spcAft>
                  <a:spcPct val="0"/>
                </a:spcAft>
              </a:pPr>
              <a:t>1/5/2015</a:t>
            </a:fld>
            <a:endParaRPr lang="en-US" altLang="en-US" sz="1200">
              <a:latin typeface="Calibri" pitchFamily="34"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xfrm>
            <a:off x="914815" y="4343400"/>
            <a:ext cx="502837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eaLnBrk="1" hangingPunct="1">
              <a:spcBef>
                <a:spcPct val="0"/>
              </a:spcBef>
            </a:pPr>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xfrm>
            <a:off x="686112" y="4343400"/>
            <a:ext cx="548577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eaLnBrk="1" hangingPunct="1">
              <a:spcBef>
                <a:spcPct val="0"/>
              </a:spcBef>
            </a:pPr>
            <a:endParaRPr lang="en-US" altLang="en-US" smtClean="0"/>
          </a:p>
        </p:txBody>
      </p:sp>
      <p:sp>
        <p:nvSpPr>
          <p:cNvPr id="172036" name="Date Placeholder 3"/>
          <p:cNvSpPr txBox="1">
            <a:spLocks noGrp="1"/>
          </p:cNvSpPr>
          <p:nvPr/>
        </p:nvSpPr>
        <p:spPr bwMode="auto">
          <a:xfrm>
            <a:off x="3884852" y="0"/>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lvl1pPr defTabSz="930275" eaLnBrk="0" hangingPunct="0">
              <a:spcBef>
                <a:spcPct val="30000"/>
              </a:spcBef>
              <a:spcAft>
                <a:spcPct val="30000"/>
              </a:spcAft>
              <a:defRPr sz="1000">
                <a:solidFill>
                  <a:schemeClr val="tx1"/>
                </a:solidFill>
                <a:latin typeface="Arial" pitchFamily="34" charset="0"/>
                <a:cs typeface="Arial" pitchFamily="34" charset="0"/>
              </a:defRPr>
            </a:lvl1pPr>
            <a:lvl2pPr marL="755650" indent="-290513" defTabSz="930275" eaLnBrk="0" hangingPunct="0">
              <a:spcBef>
                <a:spcPct val="30000"/>
              </a:spcBef>
              <a:defRPr sz="1200">
                <a:solidFill>
                  <a:schemeClr val="tx1"/>
                </a:solidFill>
                <a:latin typeface="Arial" pitchFamily="34" charset="0"/>
                <a:cs typeface="Arial" pitchFamily="34" charset="0"/>
              </a:defRPr>
            </a:lvl2pPr>
            <a:lvl3pPr marL="1162050" indent="-231775" defTabSz="930275" eaLnBrk="0" hangingPunct="0">
              <a:spcBef>
                <a:spcPct val="30000"/>
              </a:spcBef>
              <a:defRPr sz="1200">
                <a:solidFill>
                  <a:schemeClr val="tx1"/>
                </a:solidFill>
                <a:latin typeface="Arial" pitchFamily="34" charset="0"/>
                <a:cs typeface="Arial" pitchFamily="34" charset="0"/>
              </a:defRPr>
            </a:lvl3pPr>
            <a:lvl4pPr marL="1627188" indent="-233363" defTabSz="930275" eaLnBrk="0" hangingPunct="0">
              <a:spcBef>
                <a:spcPct val="30000"/>
              </a:spcBef>
              <a:defRPr sz="1200">
                <a:solidFill>
                  <a:schemeClr val="tx1"/>
                </a:solidFill>
                <a:latin typeface="Arial" pitchFamily="34" charset="0"/>
                <a:cs typeface="Arial" pitchFamily="34" charset="0"/>
              </a:defRPr>
            </a:lvl4pPr>
            <a:lvl5pPr marL="2092325" indent="-233363" defTabSz="930275" eaLnBrk="0" hangingPunct="0">
              <a:spcBef>
                <a:spcPct val="30000"/>
              </a:spcBef>
              <a:defRPr sz="1200">
                <a:solidFill>
                  <a:schemeClr val="tx1"/>
                </a:solidFill>
                <a:latin typeface="Arial" pitchFamily="34" charset="0"/>
                <a:cs typeface="Arial" pitchFamily="34" charset="0"/>
              </a:defRPr>
            </a:lvl5pPr>
            <a:lvl6pPr marL="25495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6pPr>
            <a:lvl7pPr marL="30067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7pPr>
            <a:lvl8pPr marL="34639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8pPr>
            <a:lvl9pPr marL="3921125" indent="-233363" defTabSz="930275"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spcAft>
                <a:spcPct val="0"/>
              </a:spcAft>
            </a:pPr>
            <a:fld id="{A07AC723-D7DA-4B45-BAD3-253BBD55BB57}" type="datetime1">
              <a:rPr lang="en-US" altLang="en-US" sz="1200">
                <a:latin typeface="Calibri" pitchFamily="34" charset="0"/>
              </a:rPr>
              <a:pPr algn="r" eaLnBrk="1" hangingPunct="1">
                <a:spcBef>
                  <a:spcPct val="0"/>
                </a:spcBef>
                <a:spcAft>
                  <a:spcPct val="0"/>
                </a:spcAft>
              </a:pPr>
              <a:t>1/5/2015</a:t>
            </a:fld>
            <a:endParaRPr lang="en-US" altLang="en-US" sz="120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cs typeface="Arial" charset="0"/>
            </a:endParaRPr>
          </a:p>
        </p:txBody>
      </p:sp>
      <p:sp>
        <p:nvSpPr>
          <p:cNvPr id="7987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458" eaLnBrk="0" hangingPunct="0">
              <a:defRPr>
                <a:solidFill>
                  <a:schemeClr val="tx1"/>
                </a:solidFill>
                <a:latin typeface="Arial" charset="0"/>
              </a:defRPr>
            </a:lvl1pPr>
            <a:lvl2pPr marL="730766" indent="-281064" defTabSz="913458" eaLnBrk="0" hangingPunct="0">
              <a:defRPr>
                <a:solidFill>
                  <a:schemeClr val="tx1"/>
                </a:solidFill>
                <a:latin typeface="Arial" charset="0"/>
              </a:defRPr>
            </a:lvl2pPr>
            <a:lvl3pPr marL="1124255" indent="-224851" defTabSz="913458" eaLnBrk="0" hangingPunct="0">
              <a:defRPr>
                <a:solidFill>
                  <a:schemeClr val="tx1"/>
                </a:solidFill>
                <a:latin typeface="Arial" charset="0"/>
              </a:defRPr>
            </a:lvl3pPr>
            <a:lvl4pPr marL="1573957" indent="-224851" defTabSz="913458" eaLnBrk="0" hangingPunct="0">
              <a:defRPr>
                <a:solidFill>
                  <a:schemeClr val="tx1"/>
                </a:solidFill>
                <a:latin typeface="Arial" charset="0"/>
              </a:defRPr>
            </a:lvl4pPr>
            <a:lvl5pPr marL="2023659" indent="-224851" defTabSz="913458" eaLnBrk="0" hangingPunct="0">
              <a:defRPr>
                <a:solidFill>
                  <a:schemeClr val="tx1"/>
                </a:solidFill>
                <a:latin typeface="Arial" charset="0"/>
              </a:defRPr>
            </a:lvl5pPr>
            <a:lvl6pPr marL="2473361" indent="-224851" defTabSz="913458" eaLnBrk="0" fontAlgn="base" hangingPunct="0">
              <a:spcBef>
                <a:spcPct val="0"/>
              </a:spcBef>
              <a:spcAft>
                <a:spcPct val="0"/>
              </a:spcAft>
              <a:defRPr>
                <a:solidFill>
                  <a:schemeClr val="tx1"/>
                </a:solidFill>
                <a:latin typeface="Arial" charset="0"/>
              </a:defRPr>
            </a:lvl6pPr>
            <a:lvl7pPr marL="2923062" indent="-224851" defTabSz="913458" eaLnBrk="0" fontAlgn="base" hangingPunct="0">
              <a:spcBef>
                <a:spcPct val="0"/>
              </a:spcBef>
              <a:spcAft>
                <a:spcPct val="0"/>
              </a:spcAft>
              <a:defRPr>
                <a:solidFill>
                  <a:schemeClr val="tx1"/>
                </a:solidFill>
                <a:latin typeface="Arial" charset="0"/>
              </a:defRPr>
            </a:lvl7pPr>
            <a:lvl8pPr marL="3372764" indent="-224851" defTabSz="913458" eaLnBrk="0" fontAlgn="base" hangingPunct="0">
              <a:spcBef>
                <a:spcPct val="0"/>
              </a:spcBef>
              <a:spcAft>
                <a:spcPct val="0"/>
              </a:spcAft>
              <a:defRPr>
                <a:solidFill>
                  <a:schemeClr val="tx1"/>
                </a:solidFill>
                <a:latin typeface="Arial" charset="0"/>
              </a:defRPr>
            </a:lvl8pPr>
            <a:lvl9pPr marL="3822466" indent="-224851" defTabSz="913458" eaLnBrk="0" fontAlgn="base" hangingPunct="0">
              <a:spcBef>
                <a:spcPct val="0"/>
              </a:spcBef>
              <a:spcAft>
                <a:spcPct val="0"/>
              </a:spcAft>
              <a:defRPr>
                <a:solidFill>
                  <a:schemeClr val="tx1"/>
                </a:solidFill>
                <a:latin typeface="Arial" charset="0"/>
              </a:defRPr>
            </a:lvl9pPr>
          </a:lstStyle>
          <a:p>
            <a:pPr eaLnBrk="1" hangingPunct="1"/>
            <a:fld id="{4F257572-4DEF-4703-AC51-314890A4DBE5}" type="datetime1">
              <a:rPr lang="en-US" altLang="en-US" smtClean="0"/>
              <a:pPr eaLnBrk="1" hangingPunct="1"/>
              <a:t>1/5/2015</a:t>
            </a:fld>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4294967295"/>
          </p:nvPr>
        </p:nvSpPr>
        <p:spPr bwMode="auto">
          <a:xfrm>
            <a:off x="3884852" y="8685235"/>
            <a:ext cx="2971593"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lvl1pPr eaLnBrk="0" hangingPunct="0">
              <a:defRPr>
                <a:solidFill>
                  <a:schemeClr val="tx1"/>
                </a:solidFill>
                <a:latin typeface="Arial" charset="0"/>
              </a:defRPr>
            </a:lvl1pPr>
            <a:lvl2pPr marL="730766" indent="-281064" eaLnBrk="0" hangingPunct="0">
              <a:defRPr>
                <a:solidFill>
                  <a:schemeClr val="tx1"/>
                </a:solidFill>
                <a:latin typeface="Arial" charset="0"/>
              </a:defRPr>
            </a:lvl2pPr>
            <a:lvl3pPr marL="1124255" indent="-224851" eaLnBrk="0" hangingPunct="0">
              <a:defRPr>
                <a:solidFill>
                  <a:schemeClr val="tx1"/>
                </a:solidFill>
                <a:latin typeface="Arial" charset="0"/>
              </a:defRPr>
            </a:lvl3pPr>
            <a:lvl4pPr marL="1573957" indent="-224851" eaLnBrk="0" hangingPunct="0">
              <a:defRPr>
                <a:solidFill>
                  <a:schemeClr val="tx1"/>
                </a:solidFill>
                <a:latin typeface="Arial" charset="0"/>
              </a:defRPr>
            </a:lvl4pPr>
            <a:lvl5pPr marL="2023659" indent="-224851" eaLnBrk="0" hangingPunct="0">
              <a:defRPr>
                <a:solidFill>
                  <a:schemeClr val="tx1"/>
                </a:solidFill>
                <a:latin typeface="Arial" charset="0"/>
              </a:defRPr>
            </a:lvl5pPr>
            <a:lvl6pPr marL="2473361" indent="-224851" eaLnBrk="0" fontAlgn="base" hangingPunct="0">
              <a:spcBef>
                <a:spcPct val="0"/>
              </a:spcBef>
              <a:spcAft>
                <a:spcPct val="0"/>
              </a:spcAft>
              <a:defRPr>
                <a:solidFill>
                  <a:schemeClr val="tx1"/>
                </a:solidFill>
                <a:latin typeface="Arial" charset="0"/>
              </a:defRPr>
            </a:lvl6pPr>
            <a:lvl7pPr marL="2923062" indent="-224851" eaLnBrk="0" fontAlgn="base" hangingPunct="0">
              <a:spcBef>
                <a:spcPct val="0"/>
              </a:spcBef>
              <a:spcAft>
                <a:spcPct val="0"/>
              </a:spcAft>
              <a:defRPr>
                <a:solidFill>
                  <a:schemeClr val="tx1"/>
                </a:solidFill>
                <a:latin typeface="Arial" charset="0"/>
              </a:defRPr>
            </a:lvl7pPr>
            <a:lvl8pPr marL="3372764" indent="-224851" eaLnBrk="0" fontAlgn="base" hangingPunct="0">
              <a:spcBef>
                <a:spcPct val="0"/>
              </a:spcBef>
              <a:spcAft>
                <a:spcPct val="0"/>
              </a:spcAft>
              <a:defRPr>
                <a:solidFill>
                  <a:schemeClr val="tx1"/>
                </a:solidFill>
                <a:latin typeface="Arial" charset="0"/>
              </a:defRPr>
            </a:lvl8pPr>
            <a:lvl9pPr marL="3822466" indent="-224851" eaLnBrk="0" fontAlgn="base" hangingPunct="0">
              <a:spcBef>
                <a:spcPct val="0"/>
              </a:spcBef>
              <a:spcAft>
                <a:spcPct val="0"/>
              </a:spcAft>
              <a:defRPr>
                <a:solidFill>
                  <a:schemeClr val="tx1"/>
                </a:solidFill>
                <a:latin typeface="Arial" charset="0"/>
              </a:defRPr>
            </a:lvl9pPr>
          </a:lstStyle>
          <a:p>
            <a:pPr eaLnBrk="1" hangingPunct="1"/>
            <a:fld id="{EC883E79-DA56-4A05-AD43-5850A823BBBA}" type="slidenum">
              <a:rPr lang="en-US" altLang="en-US"/>
              <a:pPr eaLnBrk="1" hangingPunct="1"/>
              <a:t>45</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cs typeface="Arial" charset="0"/>
            </a:endParaRPr>
          </a:p>
        </p:txBody>
      </p:sp>
      <p:sp>
        <p:nvSpPr>
          <p:cNvPr id="8602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eaLnBrk="0" hangingPunct="0">
              <a:defRPr>
                <a:solidFill>
                  <a:schemeClr val="tx1"/>
                </a:solidFill>
                <a:latin typeface="Arial" charset="0"/>
              </a:defRPr>
            </a:lvl1pPr>
            <a:lvl2pPr marL="730766" indent="-281064" defTabSz="915018" eaLnBrk="0" hangingPunct="0">
              <a:defRPr>
                <a:solidFill>
                  <a:schemeClr val="tx1"/>
                </a:solidFill>
                <a:latin typeface="Arial" charset="0"/>
              </a:defRPr>
            </a:lvl2pPr>
            <a:lvl3pPr marL="1124255" indent="-224851" defTabSz="915018" eaLnBrk="0" hangingPunct="0">
              <a:defRPr>
                <a:solidFill>
                  <a:schemeClr val="tx1"/>
                </a:solidFill>
                <a:latin typeface="Arial" charset="0"/>
              </a:defRPr>
            </a:lvl3pPr>
            <a:lvl4pPr marL="1573957" indent="-224851" defTabSz="915018" eaLnBrk="0" hangingPunct="0">
              <a:defRPr>
                <a:solidFill>
                  <a:schemeClr val="tx1"/>
                </a:solidFill>
                <a:latin typeface="Arial" charset="0"/>
              </a:defRPr>
            </a:lvl4pPr>
            <a:lvl5pPr marL="2023659" indent="-224851" defTabSz="915018" eaLnBrk="0" hangingPunct="0">
              <a:defRPr>
                <a:solidFill>
                  <a:schemeClr val="tx1"/>
                </a:solidFill>
                <a:latin typeface="Arial" charset="0"/>
              </a:defRPr>
            </a:lvl5pPr>
            <a:lvl6pPr marL="2473361" indent="-224851" defTabSz="915018" eaLnBrk="0" fontAlgn="base" hangingPunct="0">
              <a:spcBef>
                <a:spcPct val="0"/>
              </a:spcBef>
              <a:spcAft>
                <a:spcPct val="0"/>
              </a:spcAft>
              <a:defRPr>
                <a:solidFill>
                  <a:schemeClr val="tx1"/>
                </a:solidFill>
                <a:latin typeface="Arial" charset="0"/>
              </a:defRPr>
            </a:lvl6pPr>
            <a:lvl7pPr marL="2923062" indent="-224851" defTabSz="915018" eaLnBrk="0" fontAlgn="base" hangingPunct="0">
              <a:spcBef>
                <a:spcPct val="0"/>
              </a:spcBef>
              <a:spcAft>
                <a:spcPct val="0"/>
              </a:spcAft>
              <a:defRPr>
                <a:solidFill>
                  <a:schemeClr val="tx1"/>
                </a:solidFill>
                <a:latin typeface="Arial" charset="0"/>
              </a:defRPr>
            </a:lvl7pPr>
            <a:lvl8pPr marL="3372764" indent="-224851" defTabSz="915018" eaLnBrk="0" fontAlgn="base" hangingPunct="0">
              <a:spcBef>
                <a:spcPct val="0"/>
              </a:spcBef>
              <a:spcAft>
                <a:spcPct val="0"/>
              </a:spcAft>
              <a:defRPr>
                <a:solidFill>
                  <a:schemeClr val="tx1"/>
                </a:solidFill>
                <a:latin typeface="Arial" charset="0"/>
              </a:defRPr>
            </a:lvl8pPr>
            <a:lvl9pPr marL="3822466" indent="-224851" defTabSz="915018" eaLnBrk="0" fontAlgn="base" hangingPunct="0">
              <a:spcBef>
                <a:spcPct val="0"/>
              </a:spcBef>
              <a:spcAft>
                <a:spcPct val="0"/>
              </a:spcAft>
              <a:defRPr>
                <a:solidFill>
                  <a:schemeClr val="tx1"/>
                </a:solidFill>
                <a:latin typeface="Arial" charset="0"/>
              </a:defRPr>
            </a:lvl9pPr>
          </a:lstStyle>
          <a:p>
            <a:pPr eaLnBrk="1" hangingPunct="1"/>
            <a:fld id="{CFE77AE3-A789-42A8-870C-456F8107990E}" type="datetime1">
              <a:rPr lang="en-US" altLang="en-US" smtClean="0"/>
              <a:pPr eaLnBrk="1" hangingPunct="1"/>
              <a:t>1/5/2015</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xfrm>
            <a:off x="686112" y="4343400"/>
            <a:ext cx="548577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4294967295"/>
          </p:nvPr>
        </p:nvSpPr>
        <p:spPr bwMode="auto">
          <a:xfrm>
            <a:off x="3884852" y="8685235"/>
            <a:ext cx="2971593"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6" tIns="43248" rIns="86496" bIns="43248"/>
          <a:lstStyle>
            <a:lvl1pPr eaLnBrk="0" hangingPunct="0">
              <a:spcBef>
                <a:spcPct val="30000"/>
              </a:spcBef>
              <a:spcAft>
                <a:spcPct val="30000"/>
              </a:spcAft>
              <a:defRPr sz="1000">
                <a:solidFill>
                  <a:schemeClr val="tx1"/>
                </a:solidFill>
                <a:latin typeface="Arial" pitchFamily="34" charset="0"/>
                <a:cs typeface="Arial" pitchFamily="34" charset="0"/>
              </a:defRPr>
            </a:lvl1pPr>
            <a:lvl2pPr marL="730766" indent="-281064" eaLnBrk="0" hangingPunct="0">
              <a:spcBef>
                <a:spcPct val="30000"/>
              </a:spcBef>
              <a:defRPr sz="1200">
                <a:solidFill>
                  <a:schemeClr val="tx1"/>
                </a:solidFill>
                <a:latin typeface="Arial" pitchFamily="34" charset="0"/>
                <a:cs typeface="Arial" pitchFamily="34" charset="0"/>
              </a:defRPr>
            </a:lvl2pPr>
            <a:lvl3pPr marL="1124255" indent="-224851" eaLnBrk="0" hangingPunct="0">
              <a:spcBef>
                <a:spcPct val="30000"/>
              </a:spcBef>
              <a:defRPr sz="1200">
                <a:solidFill>
                  <a:schemeClr val="tx1"/>
                </a:solidFill>
                <a:latin typeface="Arial" pitchFamily="34" charset="0"/>
                <a:cs typeface="Arial" pitchFamily="34" charset="0"/>
              </a:defRPr>
            </a:lvl3pPr>
            <a:lvl4pPr marL="1573957" indent="-224851" eaLnBrk="0" hangingPunct="0">
              <a:spcBef>
                <a:spcPct val="30000"/>
              </a:spcBef>
              <a:defRPr sz="1200">
                <a:solidFill>
                  <a:schemeClr val="tx1"/>
                </a:solidFill>
                <a:latin typeface="Arial" pitchFamily="34" charset="0"/>
                <a:cs typeface="Arial" pitchFamily="34" charset="0"/>
              </a:defRPr>
            </a:lvl4pPr>
            <a:lvl5pPr marL="2023659" indent="-224851" eaLnBrk="0" hangingPunct="0">
              <a:spcBef>
                <a:spcPct val="30000"/>
              </a:spcBef>
              <a:defRPr sz="1200">
                <a:solidFill>
                  <a:schemeClr val="tx1"/>
                </a:solidFill>
                <a:latin typeface="Arial" pitchFamily="34" charset="0"/>
                <a:cs typeface="Arial" pitchFamily="34" charset="0"/>
              </a:defRPr>
            </a:lvl5pPr>
            <a:lvl6pPr marL="2473361" indent="-224851" eaLnBrk="0" fontAlgn="base" hangingPunct="0">
              <a:spcBef>
                <a:spcPct val="30000"/>
              </a:spcBef>
              <a:spcAft>
                <a:spcPct val="0"/>
              </a:spcAft>
              <a:defRPr sz="1200">
                <a:solidFill>
                  <a:schemeClr val="tx1"/>
                </a:solidFill>
                <a:latin typeface="Arial" pitchFamily="34" charset="0"/>
                <a:cs typeface="Arial" pitchFamily="34" charset="0"/>
              </a:defRPr>
            </a:lvl6pPr>
            <a:lvl7pPr marL="2923062" indent="-224851" eaLnBrk="0" fontAlgn="base" hangingPunct="0">
              <a:spcBef>
                <a:spcPct val="30000"/>
              </a:spcBef>
              <a:spcAft>
                <a:spcPct val="0"/>
              </a:spcAft>
              <a:defRPr sz="1200">
                <a:solidFill>
                  <a:schemeClr val="tx1"/>
                </a:solidFill>
                <a:latin typeface="Arial" pitchFamily="34" charset="0"/>
                <a:cs typeface="Arial" pitchFamily="34" charset="0"/>
              </a:defRPr>
            </a:lvl7pPr>
            <a:lvl8pPr marL="3372764" indent="-224851" eaLnBrk="0" fontAlgn="base" hangingPunct="0">
              <a:spcBef>
                <a:spcPct val="30000"/>
              </a:spcBef>
              <a:spcAft>
                <a:spcPct val="0"/>
              </a:spcAft>
              <a:defRPr sz="1200">
                <a:solidFill>
                  <a:schemeClr val="tx1"/>
                </a:solidFill>
                <a:latin typeface="Arial" pitchFamily="34" charset="0"/>
                <a:cs typeface="Arial" pitchFamily="34" charset="0"/>
              </a:defRPr>
            </a:lvl8pPr>
            <a:lvl9pPr marL="3822466" indent="-224851"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spcAft>
                <a:spcPct val="0"/>
              </a:spcAft>
            </a:pPr>
            <a:fld id="{EB65DF47-F0C9-46F4-AC0C-A813D2DFA044}" type="slidenum">
              <a:rPr lang="en-US" altLang="en-US" sz="1800"/>
              <a:pPr eaLnBrk="1" hangingPunct="1">
                <a:spcBef>
                  <a:spcPct val="0"/>
                </a:spcBef>
                <a:spcAft>
                  <a:spcPct val="0"/>
                </a:spcAft>
              </a:pPr>
              <a:t>48</a:t>
            </a:fld>
            <a:endParaRPr lang="en-US" altLang="en-US" sz="1800"/>
          </a:p>
        </p:txBody>
      </p:sp>
      <p:sp>
        <p:nvSpPr>
          <p:cNvPr id="198659" name="Rectangle 2"/>
          <p:cNvSpPr>
            <a:spLocks noGrp="1" noRot="1" noChangeAspect="1" noChangeArrowheads="1" noTextEdit="1"/>
          </p:cNvSpPr>
          <p:nvPr>
            <p:ph type="sldImg"/>
          </p:nvPr>
        </p:nvSpPr>
        <p:spPr>
          <a:xfrm>
            <a:off x="1141413" y="685800"/>
            <a:ext cx="4568825" cy="3427413"/>
          </a:xfrm>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During adulthood, the clinical face of Fabry disease is changing. The progression of pathology in kidneys, heart and/or cerebrovascular system becomes clinically symptomatic and patients generally die prematurely</a:t>
            </a:r>
            <a:r>
              <a:rPr lang="en-US" altLang="en-US" baseline="30000" smtClean="0"/>
              <a:t>1,2</a:t>
            </a:r>
            <a:r>
              <a:rPr lang="en-US" altLang="en-US" smtClean="0"/>
              <a:t>. </a:t>
            </a:r>
          </a:p>
          <a:p>
            <a:r>
              <a:rPr lang="en-US" altLang="en-US" smtClean="0"/>
              <a:t>The progression of Fabry disease in affected males and females appears to follow a unique course within individuals emphasizing the need for the assessment and monitoring of each organ compartment in Fabry patients</a:t>
            </a:r>
            <a:r>
              <a:rPr lang="en-US" altLang="en-US" baseline="30000" smtClean="0"/>
              <a:t>1</a:t>
            </a:r>
            <a:r>
              <a:rPr lang="en-US" altLang="en-US" smtClean="0"/>
              <a:t>.</a:t>
            </a:r>
          </a:p>
          <a:p>
            <a:endParaRPr lang="en-US" altLang="en-US" smtClean="0"/>
          </a:p>
          <a:p>
            <a:r>
              <a:rPr lang="en-US" altLang="en-US" smtClean="0"/>
              <a:t>References</a:t>
            </a:r>
          </a:p>
          <a:p>
            <a:r>
              <a:rPr lang="en-US" altLang="en-US" smtClean="0"/>
              <a:t>1. Eng CM, Germain DP, Banikazemi M, et al. Fabry disease: guidelines for the evaluation and management of multi-organ system involvement. Genet Med 2006;8:539-48</a:t>
            </a:r>
            <a:r>
              <a:rPr lang="en-US" altLang="en-US" b="1" smtClean="0"/>
              <a:t> </a:t>
            </a:r>
          </a:p>
          <a:p>
            <a:r>
              <a:rPr lang="en-US" altLang="en-US" smtClean="0"/>
              <a:t>2. Wanner C. Fabry disease model: a rational approach to the management of Fabry disease. Clin Ther 2007;29 Suppl A:S2-5</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13848" eaLnBrk="0" hangingPunct="0">
              <a:lnSpc>
                <a:spcPct val="95000"/>
              </a:lnSpc>
              <a:spcAft>
                <a:spcPct val="50000"/>
              </a:spcAft>
              <a:defRPr sz="1000">
                <a:solidFill>
                  <a:schemeClr val="tx1"/>
                </a:solidFill>
                <a:latin typeface="Arial" pitchFamily="34" charset="0"/>
              </a:defRPr>
            </a:lvl1pPr>
            <a:lvl2pPr marL="727348" indent="-279749" defTabSz="913848" eaLnBrk="0" hangingPunct="0">
              <a:spcAft>
                <a:spcPct val="50000"/>
              </a:spcAft>
              <a:buChar char="•"/>
              <a:defRPr sz="1000">
                <a:solidFill>
                  <a:schemeClr val="tx1"/>
                </a:solidFill>
                <a:latin typeface="Arial" pitchFamily="34" charset="0"/>
              </a:defRPr>
            </a:lvl2pPr>
            <a:lvl3pPr marL="1118997" indent="-223799" defTabSz="913848" eaLnBrk="0" hangingPunct="0">
              <a:spcAft>
                <a:spcPct val="50000"/>
              </a:spcAft>
              <a:defRPr sz="1000">
                <a:solidFill>
                  <a:schemeClr val="tx1"/>
                </a:solidFill>
                <a:latin typeface="Arial" pitchFamily="34" charset="0"/>
              </a:defRPr>
            </a:lvl3pPr>
            <a:lvl4pPr marL="1566596" indent="-223799" defTabSz="913848" eaLnBrk="0" hangingPunct="0">
              <a:spcAft>
                <a:spcPct val="50000"/>
              </a:spcAft>
              <a:defRPr sz="1000">
                <a:solidFill>
                  <a:schemeClr val="tx1"/>
                </a:solidFill>
                <a:latin typeface="Arial" pitchFamily="34" charset="0"/>
              </a:defRPr>
            </a:lvl4pPr>
            <a:lvl5pPr marL="2014195" indent="-223799" defTabSz="913848" eaLnBrk="0" hangingPunct="0">
              <a:spcAft>
                <a:spcPct val="50000"/>
              </a:spcAft>
              <a:defRPr sz="1000">
                <a:solidFill>
                  <a:schemeClr val="tx1"/>
                </a:solidFill>
                <a:latin typeface="Arial" pitchFamily="34" charset="0"/>
              </a:defRPr>
            </a:lvl5pPr>
            <a:lvl6pPr marL="2461793" indent="-223799" defTabSz="913848" eaLnBrk="0" fontAlgn="base" hangingPunct="0">
              <a:spcBef>
                <a:spcPct val="0"/>
              </a:spcBef>
              <a:spcAft>
                <a:spcPct val="50000"/>
              </a:spcAft>
              <a:defRPr sz="1000">
                <a:solidFill>
                  <a:schemeClr val="tx1"/>
                </a:solidFill>
                <a:latin typeface="Arial" pitchFamily="34" charset="0"/>
              </a:defRPr>
            </a:lvl6pPr>
            <a:lvl7pPr marL="2909392" indent="-223799" defTabSz="913848" eaLnBrk="0" fontAlgn="base" hangingPunct="0">
              <a:spcBef>
                <a:spcPct val="0"/>
              </a:spcBef>
              <a:spcAft>
                <a:spcPct val="50000"/>
              </a:spcAft>
              <a:defRPr sz="1000">
                <a:solidFill>
                  <a:schemeClr val="tx1"/>
                </a:solidFill>
                <a:latin typeface="Arial" pitchFamily="34" charset="0"/>
              </a:defRPr>
            </a:lvl7pPr>
            <a:lvl8pPr marL="3356991" indent="-223799" defTabSz="913848" eaLnBrk="0" fontAlgn="base" hangingPunct="0">
              <a:spcBef>
                <a:spcPct val="0"/>
              </a:spcBef>
              <a:spcAft>
                <a:spcPct val="50000"/>
              </a:spcAft>
              <a:defRPr sz="1000">
                <a:solidFill>
                  <a:schemeClr val="tx1"/>
                </a:solidFill>
                <a:latin typeface="Arial" pitchFamily="34" charset="0"/>
              </a:defRPr>
            </a:lvl8pPr>
            <a:lvl9pPr marL="3804590" indent="-223799" defTabSz="913848" eaLnBrk="0" fontAlgn="base" hangingPunct="0">
              <a:spcBef>
                <a:spcPct val="0"/>
              </a:spcBef>
              <a:spcAft>
                <a:spcPct val="50000"/>
              </a:spcAft>
              <a:defRPr sz="1000">
                <a:solidFill>
                  <a:schemeClr val="tx1"/>
                </a:solidFill>
                <a:latin typeface="Arial" pitchFamily="34" charset="0"/>
              </a:defRPr>
            </a:lvl9pPr>
          </a:lstStyle>
          <a:p>
            <a:pPr eaLnBrk="1" hangingPunct="1">
              <a:lnSpc>
                <a:spcPct val="100000"/>
              </a:lnSpc>
              <a:spcAft>
                <a:spcPct val="0"/>
              </a:spcAft>
            </a:pPr>
            <a:fld id="{A43F1EC5-D4C0-44B3-982B-9D3F137B8747}" type="slidenum">
              <a:rPr lang="en-US" altLang="en-US" sz="1200">
                <a:solidFill>
                  <a:prstClr val="black"/>
                </a:solidFill>
              </a:rPr>
              <a:pPr eaLnBrk="1" hangingPunct="1">
                <a:lnSpc>
                  <a:spcPct val="100000"/>
                </a:lnSpc>
                <a:spcAft>
                  <a:spcPct val="0"/>
                </a:spcAft>
              </a:pPr>
              <a:t>52</a:t>
            </a:fld>
            <a:endParaRPr lang="en-US" altLang="en-US" sz="1200">
              <a:solidFill>
                <a:prstClr val="black"/>
              </a:solidFill>
            </a:endParaRPr>
          </a:p>
        </p:txBody>
      </p:sp>
      <p:sp>
        <p:nvSpPr>
          <p:cNvPr id="78851" name="Rectangle 5"/>
          <p:cNvSpPr>
            <a:spLocks noGrp="1" noRot="1" noChangeAspect="1" noChangeArrowheads="1" noTextEdit="1"/>
          </p:cNvSpPr>
          <p:nvPr>
            <p:ph type="sldImg"/>
          </p:nvPr>
        </p:nvSpPr>
        <p:spPr>
          <a:ln/>
        </p:spPr>
      </p:sp>
      <p:sp>
        <p:nvSpPr>
          <p:cNvPr id="78852" name="Rectangle 6"/>
          <p:cNvSpPr>
            <a:spLocks noGrp="1" noChangeArrowheads="1"/>
          </p:cNvSpPr>
          <p:nvPr>
            <p:ph type="body" idx="1"/>
          </p:nvPr>
        </p:nvSpPr>
        <p:spPr>
          <a:noFill/>
        </p:spPr>
        <p:txBody>
          <a:bodyPr/>
          <a:lstStyle/>
          <a:p>
            <a:pPr eaLnBrk="1" hangingPunct="1">
              <a:lnSpc>
                <a:spcPct val="85000"/>
              </a:lnSpc>
              <a:spcAft>
                <a:spcPct val="20000"/>
              </a:spcAft>
            </a:pPr>
            <a:r>
              <a:rPr lang="en-US" altLang="en-US" dirty="0" err="1" smtClean="0">
                <a:latin typeface="Arial" pitchFamily="34" charset="0"/>
              </a:rPr>
              <a:t>Chitotriosidase</a:t>
            </a:r>
            <a:r>
              <a:rPr lang="en-US" altLang="en-US" dirty="0" smtClean="0">
                <a:latin typeface="Arial" pitchFamily="34" charset="0"/>
              </a:rPr>
              <a:t>, an enzyme secreted by activated macrophages, is the most studied biomarker of </a:t>
            </a:r>
            <a:r>
              <a:rPr lang="en-US" altLang="en-US" dirty="0" err="1" smtClean="0">
                <a:latin typeface="Arial" pitchFamily="34" charset="0"/>
              </a:rPr>
              <a:t>Gaucher</a:t>
            </a:r>
            <a:r>
              <a:rPr lang="en-US" altLang="en-US" dirty="0" smtClean="0">
                <a:latin typeface="Arial" pitchFamily="34" charset="0"/>
              </a:rPr>
              <a:t> disease burden. </a:t>
            </a:r>
            <a:r>
              <a:rPr lang="en-US" altLang="en-US" dirty="0" err="1" smtClean="0">
                <a:latin typeface="Arial" pitchFamily="34" charset="0"/>
              </a:rPr>
              <a:t>Chitotriosidase</a:t>
            </a:r>
            <a:r>
              <a:rPr lang="en-US" altLang="en-US" dirty="0" smtClean="0">
                <a:latin typeface="Arial" pitchFamily="34" charset="0"/>
              </a:rPr>
              <a:t> activity is elevated in the sera of patients with </a:t>
            </a:r>
            <a:r>
              <a:rPr lang="en-US" altLang="en-US" dirty="0" err="1" smtClean="0">
                <a:latin typeface="Arial" pitchFamily="34" charset="0"/>
              </a:rPr>
              <a:t>Gaucher</a:t>
            </a:r>
            <a:r>
              <a:rPr lang="en-US" altLang="en-US" dirty="0" smtClean="0">
                <a:latin typeface="Arial" pitchFamily="34" charset="0"/>
              </a:rPr>
              <a:t> disease. </a:t>
            </a:r>
            <a:r>
              <a:rPr lang="en-US" altLang="en-US" dirty="0" err="1" smtClean="0">
                <a:latin typeface="Arial" pitchFamily="34" charset="0"/>
              </a:rPr>
              <a:t>Chitotriosidase</a:t>
            </a:r>
            <a:r>
              <a:rPr lang="en-US" altLang="en-US" dirty="0" smtClean="0">
                <a:latin typeface="Arial" pitchFamily="34" charset="0"/>
              </a:rPr>
              <a:t> activity has been shown to decrease with ERT in a dose-dependent manner and to correlate with improvement in hematologic and visceral parameters, but a clear correlation between clinical status and change in </a:t>
            </a:r>
            <a:r>
              <a:rPr lang="en-US" altLang="en-US" dirty="0" err="1" smtClean="0">
                <a:latin typeface="Arial" pitchFamily="34" charset="0"/>
              </a:rPr>
              <a:t>chitotriosidase</a:t>
            </a:r>
            <a:r>
              <a:rPr lang="en-US" altLang="en-US" dirty="0" smtClean="0">
                <a:latin typeface="Arial" pitchFamily="34" charset="0"/>
              </a:rPr>
              <a:t> level has not been established.</a:t>
            </a:r>
          </a:p>
          <a:p>
            <a:pPr eaLnBrk="1" hangingPunct="1">
              <a:lnSpc>
                <a:spcPct val="85000"/>
              </a:lnSpc>
              <a:spcAft>
                <a:spcPct val="20000"/>
              </a:spcAft>
            </a:pPr>
            <a:r>
              <a:rPr lang="en-US" altLang="en-US" dirty="0" smtClean="0">
                <a:latin typeface="Arial" pitchFamily="34" charset="0"/>
              </a:rPr>
              <a:t>Values are variable between patients and a small proportion of patients (6%) do not have serum </a:t>
            </a:r>
            <a:r>
              <a:rPr lang="en-US" altLang="en-US" dirty="0" err="1" smtClean="0">
                <a:latin typeface="Arial" pitchFamily="34" charset="0"/>
              </a:rPr>
              <a:t>chitotriosidase</a:t>
            </a:r>
            <a:r>
              <a:rPr lang="en-US" altLang="en-US" dirty="0" smtClean="0">
                <a:latin typeface="Arial" pitchFamily="34" charset="0"/>
              </a:rPr>
              <a:t> because of a mutation. Single measurements of </a:t>
            </a:r>
            <a:r>
              <a:rPr lang="en-US" altLang="en-US" dirty="0" err="1" smtClean="0">
                <a:latin typeface="Arial" pitchFamily="34" charset="0"/>
              </a:rPr>
              <a:t>chitotriosidase</a:t>
            </a:r>
            <a:r>
              <a:rPr lang="en-US" altLang="en-US" dirty="0" smtClean="0">
                <a:latin typeface="Arial" pitchFamily="34" charset="0"/>
              </a:rPr>
              <a:t> activity are not clinically relevant; only serial measurements have prognostic value. Serial increases in serum </a:t>
            </a:r>
            <a:r>
              <a:rPr lang="en-US" altLang="en-US" dirty="0" err="1" smtClean="0">
                <a:latin typeface="Arial" pitchFamily="34" charset="0"/>
              </a:rPr>
              <a:t>chitotriosidase</a:t>
            </a:r>
            <a:r>
              <a:rPr lang="en-US" altLang="en-US" dirty="0" smtClean="0">
                <a:latin typeface="Arial" pitchFamily="34" charset="0"/>
              </a:rPr>
              <a:t> activity may be an early indicator of clinical relapse, including after dosage reduction or treatment interruption. </a:t>
            </a:r>
            <a:r>
              <a:rPr lang="en-US" altLang="en-US" dirty="0" err="1" smtClean="0">
                <a:latin typeface="Arial" pitchFamily="34" charset="0"/>
              </a:rPr>
              <a:t>Chitotriosidase</a:t>
            </a:r>
            <a:r>
              <a:rPr lang="en-US" altLang="en-US" dirty="0" smtClean="0">
                <a:latin typeface="Arial" pitchFamily="34" charset="0"/>
              </a:rPr>
              <a:t> levels are interpreted in conjunction with clinical assessments.</a:t>
            </a:r>
          </a:p>
          <a:p>
            <a:pPr eaLnBrk="1" hangingPunct="1">
              <a:lnSpc>
                <a:spcPct val="85000"/>
              </a:lnSpc>
              <a:spcAft>
                <a:spcPct val="20000"/>
              </a:spcAft>
            </a:pPr>
            <a:r>
              <a:rPr lang="en-US" altLang="en-US" dirty="0" smtClean="0">
                <a:latin typeface="Arial" pitchFamily="34" charset="0"/>
              </a:rPr>
              <a:t>Additional or alternative biomarkers that are elevated in </a:t>
            </a:r>
            <a:r>
              <a:rPr lang="en-US" altLang="en-US" dirty="0" err="1" smtClean="0">
                <a:latin typeface="Arial" pitchFamily="34" charset="0"/>
              </a:rPr>
              <a:t>Gaucher</a:t>
            </a:r>
            <a:r>
              <a:rPr lang="en-US" altLang="en-US" dirty="0" smtClean="0">
                <a:latin typeface="Arial" pitchFamily="34" charset="0"/>
              </a:rPr>
              <a:t> disease are angiotensin-converting enzyme (ACE) and tartrate-resistance acid phosphatase (TRAP). ACE is a nonspecific indicator of lipid storage. TRAP,  distinguished from total acid phosphatase, is often higher in the presence of active bone disease. </a:t>
            </a:r>
          </a:p>
          <a:p>
            <a:pPr eaLnBrk="1" hangingPunct="1">
              <a:lnSpc>
                <a:spcPct val="150000"/>
              </a:lnSpc>
              <a:buFont typeface="Wingdings 2" pitchFamily="18" charset="2"/>
              <a:buNone/>
            </a:pPr>
            <a:r>
              <a:rPr lang="en-US" altLang="en-US" sz="1000" b="1" dirty="0" smtClean="0">
                <a:latin typeface="Helvetica" pitchFamily="34" charset="0"/>
                <a:ea typeface="ＭＳ Ｐゴシック" pitchFamily="34" charset="-128"/>
                <a:cs typeface="Helvetica" pitchFamily="34" charset="0"/>
              </a:rPr>
              <a:t>Glucose </a:t>
            </a:r>
            <a:r>
              <a:rPr lang="en-US" altLang="en-US" sz="1000" b="1" dirty="0" err="1" smtClean="0">
                <a:latin typeface="Helvetica" pitchFamily="34" charset="0"/>
                <a:ea typeface="ＭＳ Ｐゴシック" pitchFamily="34" charset="-128"/>
                <a:cs typeface="Helvetica" pitchFamily="34" charset="0"/>
              </a:rPr>
              <a:t>Tetrasaccharide</a:t>
            </a:r>
            <a:r>
              <a:rPr lang="en-US" altLang="en-US" sz="1000" b="1" dirty="0" smtClean="0">
                <a:latin typeface="Helvetica" pitchFamily="34" charset="0"/>
                <a:ea typeface="ＭＳ Ｐゴシック" pitchFamily="34" charset="-128"/>
                <a:cs typeface="Helvetica" pitchFamily="34" charset="0"/>
              </a:rPr>
              <a:t> (GLc4) in Urine </a:t>
            </a:r>
          </a:p>
          <a:p>
            <a:pPr eaLnBrk="1" hangingPunct="1">
              <a:lnSpc>
                <a:spcPct val="150000"/>
              </a:lnSpc>
            </a:pPr>
            <a:r>
              <a:rPr lang="en-US" altLang="en-US" sz="800" dirty="0" smtClean="0">
                <a:latin typeface="Helvetica" pitchFamily="34" charset="0"/>
                <a:ea typeface="ＭＳ Ｐゴシック" pitchFamily="34" charset="-128"/>
                <a:cs typeface="Helvetica" pitchFamily="34" charset="0"/>
              </a:rPr>
              <a:t>Sensitive Though Nonspecific Marker </a:t>
            </a:r>
          </a:p>
          <a:p>
            <a:pPr eaLnBrk="1" hangingPunct="1">
              <a:lnSpc>
                <a:spcPct val="150000"/>
              </a:lnSpc>
            </a:pPr>
            <a:r>
              <a:rPr lang="en-US" altLang="en-US" sz="800" dirty="0" smtClean="0">
                <a:latin typeface="Helvetica" pitchFamily="34" charset="0"/>
                <a:ea typeface="ＭＳ Ｐゴシック" pitchFamily="34" charset="-128"/>
                <a:cs typeface="Helvetica" pitchFamily="34" charset="0"/>
              </a:rPr>
              <a:t>100% Diagnostic Sensitivity</a:t>
            </a:r>
          </a:p>
          <a:p>
            <a:pPr eaLnBrk="1" hangingPunct="1">
              <a:lnSpc>
                <a:spcPct val="150000"/>
              </a:lnSpc>
            </a:pPr>
            <a:r>
              <a:rPr lang="en-US" altLang="en-US" sz="800" dirty="0" smtClean="0">
                <a:latin typeface="Helvetica" pitchFamily="34" charset="0"/>
                <a:ea typeface="ＭＳ Ｐゴシック" pitchFamily="34" charset="-128"/>
                <a:cs typeface="Helvetica" pitchFamily="34" charset="0"/>
              </a:rPr>
              <a:t>Can be Elevated in Other GSDs </a:t>
            </a:r>
          </a:p>
          <a:p>
            <a:pPr eaLnBrk="1" hangingPunct="1">
              <a:lnSpc>
                <a:spcPct val="150000"/>
              </a:lnSpc>
            </a:pPr>
            <a:r>
              <a:rPr lang="en-US" altLang="en-US" sz="800" dirty="0" smtClean="0">
                <a:latin typeface="Helvetica" pitchFamily="34" charset="0"/>
                <a:ea typeface="ＭＳ Ｐゴシック" pitchFamily="34" charset="-128"/>
                <a:cs typeface="Helvetica" pitchFamily="34" charset="0"/>
              </a:rPr>
              <a:t>Correlates with Response to ERT</a:t>
            </a:r>
          </a:p>
          <a:p>
            <a:pPr eaLnBrk="1" hangingPunct="1">
              <a:lnSpc>
                <a:spcPct val="150000"/>
              </a:lnSpc>
            </a:pPr>
            <a:r>
              <a:rPr lang="en-US" altLang="en-US" sz="800" dirty="0" smtClean="0">
                <a:latin typeface="Helvetica" pitchFamily="34" charset="0"/>
                <a:ea typeface="ＭＳ Ｐゴシック" pitchFamily="34" charset="-128"/>
                <a:cs typeface="Helvetica" pitchFamily="34" charset="0"/>
              </a:rPr>
              <a:t>Validated in Dried Urine on Filter Paper</a:t>
            </a:r>
          </a:p>
          <a:p>
            <a:pPr eaLnBrk="1" hangingPunct="1">
              <a:lnSpc>
                <a:spcPct val="150000"/>
              </a:lnSpc>
            </a:pPr>
            <a:r>
              <a:rPr lang="en-US" altLang="en-US" sz="800" dirty="0" smtClean="0">
                <a:latin typeface="Helvetica" pitchFamily="34" charset="0"/>
                <a:ea typeface="ＭＳ Ｐゴシック" pitchFamily="34" charset="-128"/>
                <a:cs typeface="Helvetica" pitchFamily="34" charset="0"/>
              </a:rPr>
              <a:t>Easy Collection and Shipment</a:t>
            </a:r>
          </a:p>
          <a:p>
            <a:pPr eaLnBrk="1" hangingPunct="1">
              <a:lnSpc>
                <a:spcPct val="85000"/>
              </a:lnSpc>
              <a:spcAft>
                <a:spcPct val="20000"/>
              </a:spcAft>
            </a:pPr>
            <a:endParaRPr lang="en-US" altLang="en-US" sz="800" dirty="0">
              <a:latin typeface="Arial" pitchFamily="34" charset="0"/>
            </a:endParaRPr>
          </a:p>
          <a:p>
            <a:pPr eaLnBrk="1" hangingPunct="1">
              <a:lnSpc>
                <a:spcPct val="85000"/>
              </a:lnSpc>
              <a:spcAft>
                <a:spcPct val="20000"/>
              </a:spcAft>
            </a:pPr>
            <a:r>
              <a:rPr lang="en-US" altLang="en-US" sz="800" b="1" dirty="0">
                <a:latin typeface="Arial" pitchFamily="34" charset="0"/>
              </a:rPr>
              <a:t>References</a:t>
            </a:r>
          </a:p>
          <a:p>
            <a:pPr eaLnBrk="1" hangingPunct="1">
              <a:lnSpc>
                <a:spcPct val="85000"/>
              </a:lnSpc>
              <a:spcAft>
                <a:spcPct val="20000"/>
              </a:spcAft>
            </a:pPr>
            <a:r>
              <a:rPr lang="en-US" altLang="en-US" sz="800" dirty="0" err="1">
                <a:latin typeface="Arial" pitchFamily="34" charset="0"/>
              </a:rPr>
              <a:t>Hollak</a:t>
            </a:r>
            <a:r>
              <a:rPr lang="en-US" altLang="en-US" sz="800" dirty="0">
                <a:latin typeface="Arial" pitchFamily="34" charset="0"/>
              </a:rPr>
              <a:t> CE, van </a:t>
            </a:r>
            <a:r>
              <a:rPr lang="en-US" altLang="en-US" sz="800" dirty="0" err="1">
                <a:latin typeface="Arial" pitchFamily="34" charset="0"/>
              </a:rPr>
              <a:t>Weely</a:t>
            </a:r>
            <a:r>
              <a:rPr lang="en-US" altLang="en-US" sz="800" dirty="0">
                <a:latin typeface="Arial" pitchFamily="34" charset="0"/>
              </a:rPr>
              <a:t> S, van </a:t>
            </a:r>
            <a:r>
              <a:rPr lang="en-US" altLang="en-US" sz="800" dirty="0" err="1">
                <a:latin typeface="Arial" pitchFamily="34" charset="0"/>
              </a:rPr>
              <a:t>Oers</a:t>
            </a:r>
            <a:r>
              <a:rPr lang="en-US" altLang="en-US" sz="800" dirty="0">
                <a:latin typeface="Arial" pitchFamily="34" charset="0"/>
              </a:rPr>
              <a:t> MH, </a:t>
            </a:r>
            <a:r>
              <a:rPr lang="en-US" altLang="en-US" sz="800" dirty="0" err="1">
                <a:latin typeface="Arial" pitchFamily="34" charset="0"/>
              </a:rPr>
              <a:t>Aerts</a:t>
            </a:r>
            <a:r>
              <a:rPr lang="en-US" altLang="en-US" sz="800" dirty="0">
                <a:latin typeface="Arial" pitchFamily="34" charset="0"/>
              </a:rPr>
              <a:t> JM. Marked elevation of plasma </a:t>
            </a:r>
            <a:r>
              <a:rPr lang="en-US" altLang="en-US" sz="800" dirty="0" err="1">
                <a:latin typeface="Arial" pitchFamily="34" charset="0"/>
              </a:rPr>
              <a:t>chitotriosidase</a:t>
            </a:r>
            <a:r>
              <a:rPr lang="en-US" altLang="en-US" sz="800" dirty="0">
                <a:latin typeface="Arial" pitchFamily="34" charset="0"/>
              </a:rPr>
              <a:t> activity. A novel hallmark of </a:t>
            </a:r>
            <a:r>
              <a:rPr lang="en-US" altLang="en-US" sz="800" dirty="0" err="1">
                <a:latin typeface="Arial" pitchFamily="34" charset="0"/>
              </a:rPr>
              <a:t>Gaucher</a:t>
            </a:r>
            <a:r>
              <a:rPr lang="en-US" altLang="en-US" sz="800" dirty="0">
                <a:latin typeface="Arial" pitchFamily="34" charset="0"/>
              </a:rPr>
              <a:t> disease. </a:t>
            </a:r>
            <a:r>
              <a:rPr lang="en-US" altLang="en-US" sz="800" i="1" dirty="0">
                <a:latin typeface="Arial" pitchFamily="34" charset="0"/>
              </a:rPr>
              <a:t>J </a:t>
            </a:r>
            <a:r>
              <a:rPr lang="en-US" altLang="en-US" sz="800" i="1" dirty="0" err="1">
                <a:latin typeface="Arial" pitchFamily="34" charset="0"/>
              </a:rPr>
              <a:t>Clin</a:t>
            </a:r>
            <a:r>
              <a:rPr lang="en-US" altLang="en-US" sz="800" i="1" dirty="0">
                <a:latin typeface="Arial" pitchFamily="34" charset="0"/>
              </a:rPr>
              <a:t> Invest</a:t>
            </a:r>
            <a:r>
              <a:rPr lang="en-US" altLang="en-US" sz="800" dirty="0">
                <a:latin typeface="Arial" pitchFamily="34" charset="0"/>
              </a:rPr>
              <a:t>. 1994;93:1288-1292.</a:t>
            </a:r>
          </a:p>
          <a:p>
            <a:pPr eaLnBrk="1" hangingPunct="1">
              <a:lnSpc>
                <a:spcPct val="85000"/>
              </a:lnSpc>
              <a:spcAft>
                <a:spcPct val="20000"/>
              </a:spcAft>
            </a:pPr>
            <a:r>
              <a:rPr lang="en-US" altLang="en-US" sz="800" dirty="0" err="1">
                <a:latin typeface="Arial" pitchFamily="34" charset="0"/>
              </a:rPr>
              <a:t>Aerts</a:t>
            </a:r>
            <a:r>
              <a:rPr lang="en-US" altLang="en-US" sz="800" dirty="0">
                <a:latin typeface="Arial" pitchFamily="34" charset="0"/>
              </a:rPr>
              <a:t> JM, </a:t>
            </a:r>
            <a:r>
              <a:rPr lang="en-US" altLang="en-US" sz="800" dirty="0" err="1">
                <a:latin typeface="Arial" pitchFamily="34" charset="0"/>
              </a:rPr>
              <a:t>Hollak</a:t>
            </a:r>
            <a:r>
              <a:rPr lang="en-US" altLang="en-US" sz="800" dirty="0">
                <a:latin typeface="Arial" pitchFamily="34" charset="0"/>
              </a:rPr>
              <a:t> CE Plasma and metabolic abnormalities in </a:t>
            </a:r>
            <a:r>
              <a:rPr lang="en-US" altLang="en-US" sz="800" dirty="0" err="1">
                <a:latin typeface="Arial" pitchFamily="34" charset="0"/>
              </a:rPr>
              <a:t>Gaucher's</a:t>
            </a:r>
            <a:r>
              <a:rPr lang="en-US" altLang="en-US" sz="800" dirty="0">
                <a:latin typeface="Arial" pitchFamily="34" charset="0"/>
              </a:rPr>
              <a:t> disease. </a:t>
            </a:r>
            <a:r>
              <a:rPr lang="en-US" altLang="en-US" sz="800" i="1" dirty="0" err="1">
                <a:latin typeface="Arial" pitchFamily="34" charset="0"/>
              </a:rPr>
              <a:t>Baillieres</a:t>
            </a:r>
            <a:r>
              <a:rPr lang="en-US" altLang="en-US" sz="800" i="1" dirty="0">
                <a:latin typeface="Arial" pitchFamily="34" charset="0"/>
              </a:rPr>
              <a:t> </a:t>
            </a:r>
            <a:r>
              <a:rPr lang="en-US" altLang="en-US" sz="800" i="1" dirty="0" err="1">
                <a:latin typeface="Arial" pitchFamily="34" charset="0"/>
              </a:rPr>
              <a:t>Clin</a:t>
            </a:r>
            <a:r>
              <a:rPr lang="en-US" altLang="en-US" sz="800" i="1" dirty="0">
                <a:latin typeface="Arial" pitchFamily="34" charset="0"/>
              </a:rPr>
              <a:t> </a:t>
            </a:r>
            <a:r>
              <a:rPr lang="en-US" altLang="en-US" sz="800" i="1" dirty="0" err="1">
                <a:latin typeface="Arial" pitchFamily="34" charset="0"/>
              </a:rPr>
              <a:t>Haematol</a:t>
            </a:r>
            <a:r>
              <a:rPr lang="en-US" altLang="en-US" sz="800" dirty="0">
                <a:latin typeface="Arial" pitchFamily="34" charset="0"/>
              </a:rPr>
              <a:t>. 1997;10:691-709. </a:t>
            </a:r>
          </a:p>
          <a:p>
            <a:pPr eaLnBrk="1" hangingPunct="1">
              <a:lnSpc>
                <a:spcPct val="85000"/>
              </a:lnSpc>
              <a:spcAft>
                <a:spcPct val="20000"/>
              </a:spcAft>
            </a:pPr>
            <a:r>
              <a:rPr lang="en-US" altLang="en-US" sz="800" dirty="0" err="1">
                <a:latin typeface="Arial" pitchFamily="34" charset="0"/>
              </a:rPr>
              <a:t>Hollak</a:t>
            </a:r>
            <a:r>
              <a:rPr lang="en-US" altLang="en-US" sz="800" dirty="0">
                <a:latin typeface="Arial" pitchFamily="34" charset="0"/>
              </a:rPr>
              <a:t> CE, Maas M, </a:t>
            </a:r>
            <a:r>
              <a:rPr lang="en-US" altLang="en-US" sz="800" dirty="0" err="1">
                <a:latin typeface="Arial" pitchFamily="34" charset="0"/>
              </a:rPr>
              <a:t>Aerts</a:t>
            </a:r>
            <a:r>
              <a:rPr lang="en-US" altLang="en-US" sz="800" dirty="0">
                <a:latin typeface="Arial" pitchFamily="34" charset="0"/>
              </a:rPr>
              <a:t> JM. Clinically relevant therapeutic endpoints in type I </a:t>
            </a:r>
            <a:r>
              <a:rPr lang="en-US" altLang="en-US" sz="800" dirty="0" err="1">
                <a:latin typeface="Arial" pitchFamily="34" charset="0"/>
              </a:rPr>
              <a:t>Gaucher</a:t>
            </a:r>
            <a:r>
              <a:rPr lang="en-US" altLang="en-US" sz="800" dirty="0">
                <a:latin typeface="Arial" pitchFamily="34" charset="0"/>
              </a:rPr>
              <a:t> disease. </a:t>
            </a:r>
            <a:r>
              <a:rPr lang="en-US" altLang="en-US" sz="800" i="1" dirty="0">
                <a:latin typeface="Arial" pitchFamily="34" charset="0"/>
              </a:rPr>
              <a:t>J Inherit </a:t>
            </a:r>
            <a:r>
              <a:rPr lang="en-US" altLang="en-US" sz="800" i="1" dirty="0" err="1">
                <a:latin typeface="Arial" pitchFamily="34" charset="0"/>
              </a:rPr>
              <a:t>Metab</a:t>
            </a:r>
            <a:r>
              <a:rPr lang="en-US" altLang="en-US" sz="800" i="1" dirty="0">
                <a:latin typeface="Arial" pitchFamily="34" charset="0"/>
              </a:rPr>
              <a:t> Dis</a:t>
            </a:r>
            <a:r>
              <a:rPr lang="en-US" altLang="en-US" sz="800" dirty="0">
                <a:latin typeface="Arial" pitchFamily="34" charset="0"/>
              </a:rPr>
              <a:t>. 2001;24(</a:t>
            </a:r>
            <a:r>
              <a:rPr lang="en-US" altLang="en-US" sz="800" dirty="0" err="1">
                <a:latin typeface="Arial" pitchFamily="34" charset="0"/>
              </a:rPr>
              <a:t>Suppl</a:t>
            </a:r>
            <a:r>
              <a:rPr lang="en-US" altLang="en-US" sz="800" dirty="0">
                <a:latin typeface="Arial" pitchFamily="34" charset="0"/>
              </a:rPr>
              <a:t> 2):97-105.</a:t>
            </a:r>
          </a:p>
          <a:p>
            <a:pPr eaLnBrk="1" hangingPunct="1">
              <a:lnSpc>
                <a:spcPct val="85000"/>
              </a:lnSpc>
              <a:spcAft>
                <a:spcPct val="20000"/>
              </a:spcAft>
            </a:pPr>
            <a:r>
              <a:rPr lang="en-US" altLang="en-US" sz="800" dirty="0" err="1">
                <a:latin typeface="Arial" pitchFamily="34" charset="0"/>
              </a:rPr>
              <a:t>Casal</a:t>
            </a:r>
            <a:r>
              <a:rPr lang="en-US" altLang="en-US" sz="800" dirty="0">
                <a:latin typeface="Arial" pitchFamily="34" charset="0"/>
              </a:rPr>
              <a:t> JA, </a:t>
            </a:r>
            <a:r>
              <a:rPr lang="en-US" altLang="en-US" sz="800" dirty="0" err="1">
                <a:latin typeface="Arial" pitchFamily="34" charset="0"/>
              </a:rPr>
              <a:t>Lacerda</a:t>
            </a:r>
            <a:r>
              <a:rPr lang="en-US" altLang="en-US" sz="800" dirty="0">
                <a:latin typeface="Arial" pitchFamily="34" charset="0"/>
              </a:rPr>
              <a:t> L, Perez LF, et al. Relationships between serum markers of monocyte/macrophage activation in type 1 </a:t>
            </a:r>
            <a:r>
              <a:rPr lang="en-US" altLang="en-US" sz="800" dirty="0" err="1">
                <a:latin typeface="Arial" pitchFamily="34" charset="0"/>
              </a:rPr>
              <a:t>Gaucher's</a:t>
            </a:r>
            <a:r>
              <a:rPr lang="en-US" altLang="en-US" sz="800" dirty="0">
                <a:latin typeface="Arial" pitchFamily="34" charset="0"/>
              </a:rPr>
              <a:t> disease. </a:t>
            </a:r>
            <a:r>
              <a:rPr lang="en-US" altLang="en-US" sz="800" i="1" dirty="0" err="1">
                <a:latin typeface="Arial" pitchFamily="34" charset="0"/>
              </a:rPr>
              <a:t>Clin</a:t>
            </a:r>
            <a:r>
              <a:rPr lang="en-US" altLang="en-US" sz="800" i="1" dirty="0">
                <a:latin typeface="Arial" pitchFamily="34" charset="0"/>
              </a:rPr>
              <a:t> </a:t>
            </a:r>
            <a:r>
              <a:rPr lang="en-US" altLang="en-US" sz="800" i="1" dirty="0" err="1">
                <a:latin typeface="Arial" pitchFamily="34" charset="0"/>
              </a:rPr>
              <a:t>Chem</a:t>
            </a:r>
            <a:r>
              <a:rPr lang="en-US" altLang="en-US" sz="800" i="1" dirty="0">
                <a:latin typeface="Arial" pitchFamily="34" charset="0"/>
              </a:rPr>
              <a:t> Lab Med</a:t>
            </a:r>
            <a:r>
              <a:rPr lang="en-US" altLang="en-US" sz="800" dirty="0">
                <a:latin typeface="Arial" pitchFamily="34" charset="0"/>
              </a:rPr>
              <a:t>. 2002;40:</a:t>
            </a:r>
            <a:br>
              <a:rPr lang="en-US" altLang="en-US" sz="800" dirty="0">
                <a:latin typeface="Arial" pitchFamily="34" charset="0"/>
              </a:rPr>
            </a:br>
            <a:r>
              <a:rPr lang="en-US" altLang="en-US" sz="800" dirty="0">
                <a:latin typeface="Arial" pitchFamily="34" charset="0"/>
              </a:rPr>
              <a:t>52-55.</a:t>
            </a:r>
          </a:p>
          <a:p>
            <a:pPr eaLnBrk="1" hangingPunct="1">
              <a:lnSpc>
                <a:spcPct val="85000"/>
              </a:lnSpc>
              <a:spcAft>
                <a:spcPct val="20000"/>
              </a:spcAft>
            </a:pPr>
            <a:r>
              <a:rPr lang="en-US" altLang="en-US" sz="800" dirty="0" err="1">
                <a:latin typeface="Arial" pitchFamily="34" charset="0"/>
              </a:rPr>
              <a:t>Czartoryska</a:t>
            </a:r>
            <a:r>
              <a:rPr lang="en-US" altLang="en-US" sz="800" dirty="0">
                <a:latin typeface="Arial" pitchFamily="34" charset="0"/>
              </a:rPr>
              <a:t> B, </a:t>
            </a:r>
            <a:r>
              <a:rPr lang="en-US" altLang="en-US" sz="800" dirty="0" err="1">
                <a:latin typeface="Arial" pitchFamily="34" charset="0"/>
              </a:rPr>
              <a:t>Tylki-Szymanska</a:t>
            </a:r>
            <a:r>
              <a:rPr lang="en-US" altLang="en-US" sz="800" dirty="0">
                <a:latin typeface="Arial" pitchFamily="34" charset="0"/>
              </a:rPr>
              <a:t> A, </a:t>
            </a:r>
            <a:r>
              <a:rPr lang="en-US" altLang="en-US" sz="800" dirty="0" err="1">
                <a:latin typeface="Arial" pitchFamily="34" charset="0"/>
              </a:rPr>
              <a:t>Lugowska</a:t>
            </a:r>
            <a:r>
              <a:rPr lang="en-US" altLang="en-US" sz="800" dirty="0">
                <a:latin typeface="Arial" pitchFamily="34" charset="0"/>
              </a:rPr>
              <a:t> A. Changes in serum </a:t>
            </a:r>
            <a:r>
              <a:rPr lang="en-US" altLang="en-US" sz="800" dirty="0" err="1">
                <a:latin typeface="Arial" pitchFamily="34" charset="0"/>
              </a:rPr>
              <a:t>chitotriosidase</a:t>
            </a:r>
            <a:r>
              <a:rPr lang="en-US" altLang="en-US" sz="800" dirty="0">
                <a:latin typeface="Arial" pitchFamily="34" charset="0"/>
              </a:rPr>
              <a:t> activity with cessation of replacement enzyme (</a:t>
            </a:r>
            <a:r>
              <a:rPr lang="en-US" altLang="en-US" sz="800" dirty="0" err="1">
                <a:latin typeface="Arial" pitchFamily="34" charset="0"/>
              </a:rPr>
              <a:t>cerebrosidase</a:t>
            </a:r>
            <a:r>
              <a:rPr lang="en-US" altLang="en-US" sz="800" dirty="0">
                <a:latin typeface="Arial" pitchFamily="34" charset="0"/>
              </a:rPr>
              <a:t>) administration in </a:t>
            </a:r>
            <a:r>
              <a:rPr lang="en-US" altLang="en-US" sz="800" dirty="0" err="1">
                <a:latin typeface="Arial" pitchFamily="34" charset="0"/>
              </a:rPr>
              <a:t>Gaucher</a:t>
            </a:r>
            <a:r>
              <a:rPr lang="en-US" altLang="en-US" sz="800" dirty="0">
                <a:latin typeface="Arial" pitchFamily="34" charset="0"/>
              </a:rPr>
              <a:t> disease. </a:t>
            </a:r>
            <a:r>
              <a:rPr lang="en-US" altLang="en-US" sz="800" i="1" dirty="0" err="1">
                <a:latin typeface="Arial" pitchFamily="34" charset="0"/>
              </a:rPr>
              <a:t>Clin</a:t>
            </a:r>
            <a:r>
              <a:rPr lang="en-US" altLang="en-US" sz="800" i="1" dirty="0">
                <a:latin typeface="Arial" pitchFamily="34" charset="0"/>
              </a:rPr>
              <a:t> </a:t>
            </a:r>
            <a:r>
              <a:rPr lang="en-US" altLang="en-US" sz="800" i="1" dirty="0" err="1">
                <a:latin typeface="Arial" pitchFamily="34" charset="0"/>
              </a:rPr>
              <a:t>Biochem</a:t>
            </a:r>
            <a:r>
              <a:rPr lang="en-US" altLang="en-US" sz="800" dirty="0">
                <a:latin typeface="Arial" pitchFamily="34" charset="0"/>
              </a:rPr>
              <a:t>. 2000;33:147-149.</a:t>
            </a:r>
          </a:p>
          <a:p>
            <a:pPr eaLnBrk="1" hangingPunct="1">
              <a:lnSpc>
                <a:spcPct val="85000"/>
              </a:lnSpc>
              <a:spcAft>
                <a:spcPct val="20000"/>
              </a:spcAft>
            </a:pPr>
            <a:r>
              <a:rPr lang="en-US" altLang="en-US" sz="800" dirty="0">
                <a:latin typeface="Arial" pitchFamily="34" charset="0"/>
              </a:rPr>
              <a:t>Cabrera-Salazar M, O'Rourke E, Henderson N, Wessel H, </a:t>
            </a:r>
            <a:r>
              <a:rPr lang="en-US" altLang="en-US" sz="800" dirty="0" err="1">
                <a:latin typeface="Arial" pitchFamily="34" charset="0"/>
              </a:rPr>
              <a:t>Barranger</a:t>
            </a:r>
            <a:r>
              <a:rPr lang="en-US" altLang="en-US" sz="800" dirty="0">
                <a:latin typeface="Arial" pitchFamily="34" charset="0"/>
              </a:rPr>
              <a:t> J. Correlation of surrogate markers of </a:t>
            </a:r>
            <a:r>
              <a:rPr lang="en-US" altLang="en-US" sz="800" dirty="0" err="1">
                <a:latin typeface="Arial" pitchFamily="34" charset="0"/>
              </a:rPr>
              <a:t>Gaucher</a:t>
            </a:r>
            <a:r>
              <a:rPr lang="en-US" altLang="en-US" sz="800" dirty="0">
                <a:latin typeface="Arial" pitchFamily="34" charset="0"/>
              </a:rPr>
              <a:t> disease. Implications for long-term follow up of enzyme replacement therapy. </a:t>
            </a:r>
            <a:r>
              <a:rPr lang="en-US" altLang="en-US" sz="800" i="1" dirty="0" err="1">
                <a:latin typeface="Arial" pitchFamily="34" charset="0"/>
              </a:rPr>
              <a:t>Clin</a:t>
            </a:r>
            <a:r>
              <a:rPr lang="en-US" altLang="en-US" sz="800" i="1" dirty="0">
                <a:latin typeface="Arial" pitchFamily="34" charset="0"/>
              </a:rPr>
              <a:t> </a:t>
            </a:r>
            <a:r>
              <a:rPr lang="en-US" altLang="en-US" sz="800" i="1" dirty="0" err="1">
                <a:latin typeface="Arial" pitchFamily="34" charset="0"/>
              </a:rPr>
              <a:t>Chim</a:t>
            </a:r>
            <a:r>
              <a:rPr lang="en-US" altLang="en-US" sz="800" i="1" dirty="0">
                <a:latin typeface="Arial" pitchFamily="34" charset="0"/>
              </a:rPr>
              <a:t> </a:t>
            </a:r>
            <a:r>
              <a:rPr lang="en-US" altLang="en-US" sz="800" i="1" dirty="0" err="1">
                <a:latin typeface="Arial" pitchFamily="34" charset="0"/>
              </a:rPr>
              <a:t>Acta</a:t>
            </a:r>
            <a:r>
              <a:rPr lang="en-US" altLang="en-US" sz="800" dirty="0">
                <a:latin typeface="Arial" pitchFamily="34" charset="0"/>
              </a:rPr>
              <a:t>. 2004;344:101-107.</a:t>
            </a:r>
          </a:p>
          <a:p>
            <a:pPr eaLnBrk="1" hangingPunct="1">
              <a:lnSpc>
                <a:spcPct val="85000"/>
              </a:lnSpc>
              <a:spcAft>
                <a:spcPct val="20000"/>
              </a:spcAft>
            </a:pPr>
            <a:r>
              <a:rPr lang="en-US" altLang="en-US" sz="800" dirty="0" err="1">
                <a:latin typeface="Arial" pitchFamily="34" charset="0"/>
              </a:rPr>
              <a:t>Giraldo</a:t>
            </a:r>
            <a:r>
              <a:rPr lang="en-US" altLang="en-US" sz="800" dirty="0">
                <a:latin typeface="Arial" pitchFamily="34" charset="0"/>
              </a:rPr>
              <a:t> P, </a:t>
            </a:r>
            <a:r>
              <a:rPr lang="en-US" altLang="en-US" sz="800" dirty="0" err="1">
                <a:latin typeface="Arial" pitchFamily="34" charset="0"/>
              </a:rPr>
              <a:t>Cenarro</a:t>
            </a:r>
            <a:r>
              <a:rPr lang="en-US" altLang="en-US" sz="800" dirty="0">
                <a:latin typeface="Arial" pitchFamily="34" charset="0"/>
              </a:rPr>
              <a:t> A, Alfonso P, et al. </a:t>
            </a:r>
            <a:r>
              <a:rPr lang="en-US" altLang="en-US" sz="800" dirty="0" err="1">
                <a:latin typeface="Arial" pitchFamily="34" charset="0"/>
              </a:rPr>
              <a:t>Chitotriosidase</a:t>
            </a:r>
            <a:r>
              <a:rPr lang="en-US" altLang="en-US" sz="800" dirty="0">
                <a:latin typeface="Arial" pitchFamily="34" charset="0"/>
              </a:rPr>
              <a:t> genotype and plasma activity in patients with type 1 </a:t>
            </a:r>
            <a:r>
              <a:rPr lang="en-US" altLang="en-US" sz="800" dirty="0" err="1">
                <a:latin typeface="Arial" pitchFamily="34" charset="0"/>
              </a:rPr>
              <a:t>Gaucher's</a:t>
            </a:r>
            <a:r>
              <a:rPr lang="en-US" altLang="en-US" sz="800" dirty="0">
                <a:latin typeface="Arial" pitchFamily="34" charset="0"/>
              </a:rPr>
              <a:t> disease and their relatives (carriers and non-carriers). </a:t>
            </a:r>
            <a:r>
              <a:rPr lang="en-US" altLang="en-US" sz="800" i="1" dirty="0" err="1">
                <a:latin typeface="Arial" pitchFamily="34" charset="0"/>
              </a:rPr>
              <a:t>Haematologica</a:t>
            </a:r>
            <a:r>
              <a:rPr lang="en-US" altLang="en-US" sz="800" dirty="0">
                <a:latin typeface="Arial" pitchFamily="34" charset="0"/>
              </a:rPr>
              <a:t>. 2001;86:977-984.</a:t>
            </a:r>
          </a:p>
        </p:txBody>
      </p:sp>
      <p:sp>
        <p:nvSpPr>
          <p:cNvPr id="78853" name="Text Box 4"/>
          <p:cNvSpPr txBox="1">
            <a:spLocks noChangeArrowheads="1"/>
          </p:cNvSpPr>
          <p:nvPr/>
        </p:nvSpPr>
        <p:spPr bwMode="auto">
          <a:xfrm>
            <a:off x="1223744" y="4028229"/>
            <a:ext cx="442309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12813" eaLnBrk="0" hangingPunct="0">
              <a:lnSpc>
                <a:spcPct val="95000"/>
              </a:lnSpc>
              <a:spcAft>
                <a:spcPct val="50000"/>
              </a:spcAft>
              <a:defRPr sz="1000">
                <a:solidFill>
                  <a:schemeClr val="tx1"/>
                </a:solidFill>
                <a:latin typeface="Arial" pitchFamily="34" charset="0"/>
              </a:defRPr>
            </a:lvl1pPr>
            <a:lvl2pPr marL="742950" indent="-285750" defTabSz="912813" eaLnBrk="0" hangingPunct="0">
              <a:spcAft>
                <a:spcPct val="50000"/>
              </a:spcAft>
              <a:buChar char="•"/>
              <a:defRPr sz="1000">
                <a:solidFill>
                  <a:schemeClr val="tx1"/>
                </a:solidFill>
                <a:latin typeface="Arial" pitchFamily="34" charset="0"/>
              </a:defRPr>
            </a:lvl2pPr>
            <a:lvl3pPr marL="1143000" indent="-228600" defTabSz="912813" eaLnBrk="0" hangingPunct="0">
              <a:spcAft>
                <a:spcPct val="50000"/>
              </a:spcAft>
              <a:defRPr sz="1000">
                <a:solidFill>
                  <a:schemeClr val="tx1"/>
                </a:solidFill>
                <a:latin typeface="Arial" pitchFamily="34" charset="0"/>
              </a:defRPr>
            </a:lvl3pPr>
            <a:lvl4pPr marL="1600200" indent="-228600" defTabSz="912813" eaLnBrk="0" hangingPunct="0">
              <a:spcAft>
                <a:spcPct val="50000"/>
              </a:spcAft>
              <a:defRPr sz="1000">
                <a:solidFill>
                  <a:schemeClr val="tx1"/>
                </a:solidFill>
                <a:latin typeface="Arial" pitchFamily="34" charset="0"/>
              </a:defRPr>
            </a:lvl4pPr>
            <a:lvl5pPr marL="2057400" indent="-228600" defTabSz="912813" eaLnBrk="0" hangingPunct="0">
              <a:spcAft>
                <a:spcPct val="50000"/>
              </a:spcAft>
              <a:defRPr sz="1000">
                <a:solidFill>
                  <a:schemeClr val="tx1"/>
                </a:solidFill>
                <a:latin typeface="Arial" pitchFamily="34" charset="0"/>
              </a:defRPr>
            </a:lvl5pPr>
            <a:lvl6pPr marL="2514600" indent="-228600" defTabSz="912813" eaLnBrk="0" fontAlgn="base" hangingPunct="0">
              <a:spcBef>
                <a:spcPct val="0"/>
              </a:spcBef>
              <a:spcAft>
                <a:spcPct val="50000"/>
              </a:spcAft>
              <a:defRPr sz="1000">
                <a:solidFill>
                  <a:schemeClr val="tx1"/>
                </a:solidFill>
                <a:latin typeface="Arial" pitchFamily="34" charset="0"/>
              </a:defRPr>
            </a:lvl6pPr>
            <a:lvl7pPr marL="2971800" indent="-228600" defTabSz="912813" eaLnBrk="0" fontAlgn="base" hangingPunct="0">
              <a:spcBef>
                <a:spcPct val="0"/>
              </a:spcBef>
              <a:spcAft>
                <a:spcPct val="50000"/>
              </a:spcAft>
              <a:defRPr sz="1000">
                <a:solidFill>
                  <a:schemeClr val="tx1"/>
                </a:solidFill>
                <a:latin typeface="Arial" pitchFamily="34" charset="0"/>
              </a:defRPr>
            </a:lvl7pPr>
            <a:lvl8pPr marL="3429000" indent="-228600" defTabSz="912813" eaLnBrk="0" fontAlgn="base" hangingPunct="0">
              <a:spcBef>
                <a:spcPct val="0"/>
              </a:spcBef>
              <a:spcAft>
                <a:spcPct val="50000"/>
              </a:spcAft>
              <a:defRPr sz="1000">
                <a:solidFill>
                  <a:schemeClr val="tx1"/>
                </a:solidFill>
                <a:latin typeface="Arial" pitchFamily="34" charset="0"/>
              </a:defRPr>
            </a:lvl8pPr>
            <a:lvl9pPr marL="3886200" indent="-228600" defTabSz="912813" eaLnBrk="0" fontAlgn="base" hangingPunct="0">
              <a:spcBef>
                <a:spcPct val="0"/>
              </a:spcBef>
              <a:spcAft>
                <a:spcPct val="50000"/>
              </a:spcAft>
              <a:defRPr sz="1000">
                <a:solidFill>
                  <a:schemeClr val="tx1"/>
                </a:solidFill>
                <a:latin typeface="Arial" pitchFamily="34" charset="0"/>
              </a:defRPr>
            </a:lvl9pPr>
          </a:lstStyle>
          <a:p>
            <a:pPr eaLnBrk="1" fontAlgn="base" hangingPunct="1">
              <a:lnSpc>
                <a:spcPct val="100000"/>
              </a:lnSpc>
              <a:spcBef>
                <a:spcPct val="0"/>
              </a:spcBef>
              <a:spcAft>
                <a:spcPct val="0"/>
              </a:spcAft>
            </a:pPr>
            <a:r>
              <a:rPr lang="en-US" altLang="en-US" b="1">
                <a:solidFill>
                  <a:prstClr val="black"/>
                </a:solidFill>
              </a:rPr>
              <a:t>Slide 37: Biochemical Markers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A3D08087-E928-4019-A1AE-3A3F37306D57}" type="slidenum">
              <a:rPr lang="en-US" altLang="en-US" sz="1200">
                <a:latin typeface="Calibri" pitchFamily="34" charset="0"/>
              </a:rPr>
              <a:pPr algn="r" eaLnBrk="1" hangingPunct="1"/>
              <a:t>53</a:t>
            </a:fld>
            <a:endParaRPr lang="en-US" altLang="en-US" sz="1200">
              <a:latin typeface="Calibri"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686112" y="4343400"/>
            <a:ext cx="548577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endParaRPr lang="en-US" altLang="en-US" smtClean="0">
              <a:latin typeface="Arial"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51C3E86-994A-4C22-A5B5-0E4E334608F3}" type="slidenum">
              <a:rPr lang="en-US" altLang="en-US" sz="1200" smtClean="0">
                <a:solidFill>
                  <a:srgbClr val="000000"/>
                </a:solidFill>
              </a:rPr>
              <a:pPr/>
              <a:t>54</a:t>
            </a:fld>
            <a:endParaRPr lang="en-US" altLang="en-US" sz="1200" smtClean="0">
              <a:solidFill>
                <a:srgbClr val="000000"/>
              </a:solidFill>
            </a:endParaRPr>
          </a:p>
        </p:txBody>
      </p:sp>
      <p:sp>
        <p:nvSpPr>
          <p:cNvPr id="119811" name="Rectangle 2"/>
          <p:cNvSpPr>
            <a:spLocks noGrp="1" noRot="1" noChangeAspect="1" noChangeArrowheads="1" noTextEdit="1"/>
          </p:cNvSpPr>
          <p:nvPr>
            <p:ph type="sldImg"/>
          </p:nvPr>
        </p:nvSpPr>
        <p:spPr>
          <a:xfrm>
            <a:off x="1196975" y="725488"/>
            <a:ext cx="4467225" cy="3349625"/>
          </a:xfrm>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Schedule of assessments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B9065A03-5B44-4642-8C51-51C79BD8ECE2}" type="slidenum">
              <a:rPr lang="en-US" altLang="en-US" sz="1200"/>
              <a:pPr algn="r" eaLnBrk="1" hangingPunct="1"/>
              <a:t>56</a:t>
            </a:fld>
            <a:endParaRPr lang="en-US" altLang="en-US" sz="1200"/>
          </a:p>
        </p:txBody>
      </p:sp>
      <p:sp>
        <p:nvSpPr>
          <p:cNvPr id="114691" name="Rectangle 2"/>
          <p:cNvSpPr>
            <a:spLocks noGrp="1" noRot="1" noChangeAspect="1" noChangeArrowheads="1" noTextEdit="1"/>
          </p:cNvSpPr>
          <p:nvPr>
            <p:ph type="sldImg"/>
          </p:nvPr>
        </p:nvSpPr>
        <p:spPr>
          <a:ln/>
        </p:spPr>
      </p:sp>
      <p:sp>
        <p:nvSpPr>
          <p:cNvPr id="114692" name="Rectangle 5"/>
          <p:cNvSpPr>
            <a:spLocks noGrp="1" noChangeArrowheads="1"/>
          </p:cNvSpPr>
          <p:nvPr>
            <p:ph type="body" idx="1"/>
          </p:nvPr>
        </p:nvSpPr>
        <p:spPr>
          <a:xfrm>
            <a:off x="686112" y="4343400"/>
            <a:ext cx="548577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marL="184253" indent="-184253">
              <a:lnSpc>
                <a:spcPct val="90000"/>
              </a:lnSpc>
            </a:pPr>
            <a:r>
              <a:rPr lang="en-US" altLang="en-US" sz="900">
                <a:latin typeface="Arial" charset="0"/>
                <a:cs typeface="Arial" charset="0"/>
              </a:rPr>
              <a:t>The first cases of Fabry disease were reported more than 110 years ago (in 1898) by two dermatologists, Dr. William Anderson in England and Dr. Johannes Fabry in Germany </a:t>
            </a:r>
            <a:r>
              <a:rPr lang="en-US" altLang="en-US" sz="900" baseline="30000">
                <a:latin typeface="Arial" charset="0"/>
                <a:cs typeface="Arial" charset="0"/>
              </a:rPr>
              <a:t>1,2</a:t>
            </a:r>
            <a:r>
              <a:rPr lang="en-US" altLang="en-US" sz="900">
                <a:latin typeface="Arial" charset="0"/>
                <a:cs typeface="Arial" charset="0"/>
              </a:rPr>
              <a:t>.</a:t>
            </a:r>
          </a:p>
          <a:p>
            <a:pPr marL="184253" indent="-184253">
              <a:lnSpc>
                <a:spcPct val="90000"/>
              </a:lnSpc>
            </a:pPr>
            <a:r>
              <a:rPr lang="en-US" altLang="en-US" sz="900">
                <a:latin typeface="Arial" charset="0"/>
                <a:cs typeface="Arial" charset="0"/>
              </a:rPr>
              <a:t>It was not until 1947 that widespread presence of abnormal vacuoles in blood vessels at post-mortem examination was reported, and the fatty nature of the stored material was discovered in 1950</a:t>
            </a:r>
            <a:r>
              <a:rPr lang="en-US" altLang="en-US" sz="900" baseline="30000">
                <a:latin typeface="Arial" charset="0"/>
                <a:cs typeface="Arial" charset="0"/>
              </a:rPr>
              <a:t>3</a:t>
            </a:r>
            <a:r>
              <a:rPr lang="en-US" altLang="en-US" sz="900">
                <a:latin typeface="Arial" charset="0"/>
                <a:cs typeface="Arial" charset="0"/>
              </a:rPr>
              <a:t>. </a:t>
            </a:r>
            <a:r>
              <a:rPr lang="en-US" altLang="en-US" smtClean="0">
                <a:latin typeface="Arial" charset="0"/>
                <a:cs typeface="Arial" charset="0"/>
              </a:rPr>
              <a:t>The lysosome was discovered in 1955 by Nobel prize winner Christian de Duve, and a familial occurrence of Fabry disease was first suggested by Wise et al in 1962</a:t>
            </a:r>
            <a:r>
              <a:rPr lang="en-US" altLang="en-US" baseline="30000" smtClean="0">
                <a:latin typeface="Arial" charset="0"/>
                <a:cs typeface="Arial" charset="0"/>
              </a:rPr>
              <a:t>4</a:t>
            </a:r>
            <a:r>
              <a:rPr lang="en-US" altLang="en-US" smtClean="0">
                <a:latin typeface="Arial" charset="0"/>
                <a:cs typeface="Arial" charset="0"/>
              </a:rPr>
              <a:t>. </a:t>
            </a:r>
            <a:r>
              <a:rPr lang="en-US" altLang="en-US" sz="900">
                <a:latin typeface="Arial" charset="0"/>
                <a:cs typeface="Arial" charset="0"/>
              </a:rPr>
              <a:t>α-Gal A was recognized as being the specific deficient enzyme in Fabry disease in 1967</a:t>
            </a:r>
            <a:r>
              <a:rPr lang="en-US" altLang="en-US" sz="900" baseline="30000">
                <a:latin typeface="Arial" charset="0"/>
                <a:cs typeface="Arial" charset="0"/>
              </a:rPr>
              <a:t>5</a:t>
            </a:r>
            <a:r>
              <a:rPr lang="en-US" altLang="en-US" sz="900">
                <a:latin typeface="Arial" charset="0"/>
                <a:cs typeface="Arial" charset="0"/>
              </a:rPr>
              <a:t>. This triggered research focusing on the replacement of this deficient enzyme in the 1970s. Eventually, the development of innovative techniques allowed the production of α-Gal A in a Chinese hamster ovary (CHO) host cell line and clinical trials with the recombinant product were started in the late 1990s. These trials led to the approval of Fabrazyme in the European Union in 2001 and in 2003 in the US. In 2008, the EU approval was lifted to full marketing approval. </a:t>
            </a:r>
          </a:p>
          <a:p>
            <a:pPr marL="184253" indent="-184253">
              <a:lnSpc>
                <a:spcPct val="90000"/>
              </a:lnSpc>
            </a:pPr>
            <a:endParaRPr lang="en-US" altLang="en-US" sz="900">
              <a:latin typeface="Arial" charset="0"/>
              <a:cs typeface="Arial" charset="0"/>
            </a:endParaRPr>
          </a:p>
          <a:p>
            <a:pPr marL="184253" indent="-184253">
              <a:lnSpc>
                <a:spcPct val="90000"/>
              </a:lnSpc>
            </a:pPr>
            <a:r>
              <a:rPr lang="en-US" altLang="en-US" sz="900">
                <a:latin typeface="Arial" charset="0"/>
                <a:cs typeface="Arial" charset="0"/>
              </a:rPr>
              <a:t>References:</a:t>
            </a:r>
          </a:p>
          <a:p>
            <a:pPr marL="184253" indent="-184253">
              <a:lnSpc>
                <a:spcPct val="90000"/>
              </a:lnSpc>
              <a:buFontTx/>
              <a:buAutoNum type="arabicPeriod"/>
            </a:pPr>
            <a:r>
              <a:rPr lang="en-US" altLang="en-US" sz="900">
                <a:latin typeface="Arial" charset="0"/>
                <a:cs typeface="Arial" charset="0"/>
              </a:rPr>
              <a:t>Fabry, J. A contribution to the understanding of modular hemorrhagic purpura. Arch Dermatol Syphilis 1898;43:187-200</a:t>
            </a:r>
          </a:p>
          <a:p>
            <a:pPr marL="184253" indent="-184253">
              <a:lnSpc>
                <a:spcPct val="90000"/>
              </a:lnSpc>
            </a:pPr>
            <a:r>
              <a:rPr lang="en-US" altLang="en-US" sz="900">
                <a:latin typeface="Arial" charset="0"/>
                <a:cs typeface="Arial" charset="0"/>
              </a:rPr>
              <a:t>2. Anderson W. A case of "angiokeratoma". Br J Dermatol 1898;10:113-7</a:t>
            </a:r>
          </a:p>
          <a:p>
            <a:pPr marL="184253" indent="-184253">
              <a:lnSpc>
                <a:spcPct val="90000"/>
              </a:lnSpc>
            </a:pPr>
            <a:r>
              <a:rPr lang="en-US" altLang="en-US" sz="900">
                <a:latin typeface="Arial" charset="0"/>
                <a:cs typeface="Arial" charset="0"/>
              </a:rPr>
              <a:t>3. Scriba K. Zur Diagnostik des Angiokeratoma corporis diffusum Fabry mit cardio-vasorenalem Symptomenkomplex. Verh Dtsch Ges Pathol 1950;34:221</a:t>
            </a:r>
          </a:p>
          <a:p>
            <a:pPr marL="184253" indent="-184253">
              <a:lnSpc>
                <a:spcPct val="90000"/>
              </a:lnSpc>
            </a:pPr>
            <a:r>
              <a:rPr lang="en-US" altLang="en-US" sz="900">
                <a:latin typeface="Arial" charset="0"/>
                <a:cs typeface="Arial" charset="0"/>
              </a:rPr>
              <a:t>4. Wise D, Wallace H, Jellinek E. Angiokeratoma Corporis Diffusum: A study of eight affected families. Q J Med 1962;31:177-206.</a:t>
            </a:r>
          </a:p>
          <a:p>
            <a:pPr marL="184253" indent="-184253">
              <a:lnSpc>
                <a:spcPct val="90000"/>
              </a:lnSpc>
            </a:pPr>
            <a:r>
              <a:rPr lang="en-US" altLang="en-US" sz="900">
                <a:latin typeface="Arial" charset="0"/>
                <a:cs typeface="Arial" charset="0"/>
              </a:rPr>
              <a:t>5. Brady RO. Enzymatic abnormalities in diseases of sphingolipid metabolism. Clin Chem 1967;13:565-77.</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458" eaLnBrk="0" hangingPunct="0">
              <a:defRPr>
                <a:solidFill>
                  <a:schemeClr val="tx1"/>
                </a:solidFill>
                <a:latin typeface="Arial" charset="0"/>
              </a:defRPr>
            </a:lvl1pPr>
            <a:lvl2pPr marL="730766" indent="-281064" defTabSz="913458" eaLnBrk="0" hangingPunct="0">
              <a:defRPr>
                <a:solidFill>
                  <a:schemeClr val="tx1"/>
                </a:solidFill>
                <a:latin typeface="Arial" charset="0"/>
              </a:defRPr>
            </a:lvl2pPr>
            <a:lvl3pPr marL="1124255" indent="-224851" defTabSz="913458" eaLnBrk="0" hangingPunct="0">
              <a:defRPr>
                <a:solidFill>
                  <a:schemeClr val="tx1"/>
                </a:solidFill>
                <a:latin typeface="Arial" charset="0"/>
              </a:defRPr>
            </a:lvl3pPr>
            <a:lvl4pPr marL="1573957" indent="-224851" defTabSz="913458" eaLnBrk="0" hangingPunct="0">
              <a:defRPr>
                <a:solidFill>
                  <a:schemeClr val="tx1"/>
                </a:solidFill>
                <a:latin typeface="Arial" charset="0"/>
              </a:defRPr>
            </a:lvl4pPr>
            <a:lvl5pPr marL="2023659" indent="-224851" defTabSz="913458" eaLnBrk="0" hangingPunct="0">
              <a:defRPr>
                <a:solidFill>
                  <a:schemeClr val="tx1"/>
                </a:solidFill>
                <a:latin typeface="Arial" charset="0"/>
              </a:defRPr>
            </a:lvl5pPr>
            <a:lvl6pPr marL="2473361" indent="-224851" defTabSz="913458" eaLnBrk="0" fontAlgn="base" hangingPunct="0">
              <a:spcBef>
                <a:spcPct val="0"/>
              </a:spcBef>
              <a:spcAft>
                <a:spcPct val="0"/>
              </a:spcAft>
              <a:defRPr>
                <a:solidFill>
                  <a:schemeClr val="tx1"/>
                </a:solidFill>
                <a:latin typeface="Arial" charset="0"/>
              </a:defRPr>
            </a:lvl6pPr>
            <a:lvl7pPr marL="2923062" indent="-224851" defTabSz="913458" eaLnBrk="0" fontAlgn="base" hangingPunct="0">
              <a:spcBef>
                <a:spcPct val="0"/>
              </a:spcBef>
              <a:spcAft>
                <a:spcPct val="0"/>
              </a:spcAft>
              <a:defRPr>
                <a:solidFill>
                  <a:schemeClr val="tx1"/>
                </a:solidFill>
                <a:latin typeface="Arial" charset="0"/>
              </a:defRPr>
            </a:lvl7pPr>
            <a:lvl8pPr marL="3372764" indent="-224851" defTabSz="913458" eaLnBrk="0" fontAlgn="base" hangingPunct="0">
              <a:spcBef>
                <a:spcPct val="0"/>
              </a:spcBef>
              <a:spcAft>
                <a:spcPct val="0"/>
              </a:spcAft>
              <a:defRPr>
                <a:solidFill>
                  <a:schemeClr val="tx1"/>
                </a:solidFill>
                <a:latin typeface="Arial" charset="0"/>
              </a:defRPr>
            </a:lvl8pPr>
            <a:lvl9pPr marL="3822466" indent="-224851" defTabSz="913458" eaLnBrk="0" fontAlgn="base" hangingPunct="0">
              <a:spcBef>
                <a:spcPct val="0"/>
              </a:spcBef>
              <a:spcAft>
                <a:spcPct val="0"/>
              </a:spcAft>
              <a:defRPr>
                <a:solidFill>
                  <a:schemeClr val="tx1"/>
                </a:solidFill>
                <a:latin typeface="Arial" charset="0"/>
              </a:defRPr>
            </a:lvl9pPr>
          </a:lstStyle>
          <a:p>
            <a:pPr eaLnBrk="1" hangingPunct="1"/>
            <a:fld id="{82ADBA0E-9DEA-4A3E-9941-F06647EB8260}" type="datetime1">
              <a:rPr lang="en-US" altLang="en-US" smtClean="0"/>
              <a:pPr eaLnBrk="1" hangingPunct="1"/>
              <a:t>1/5/2015</a:t>
            </a:fld>
            <a:endParaRPr lang="en-US" altLang="en-US" smtClean="0"/>
          </a:p>
        </p:txBody>
      </p:sp>
      <p:sp>
        <p:nvSpPr>
          <p:cNvPr id="113667" name="Rectangle 2"/>
          <p:cNvSpPr>
            <a:spLocks noGrp="1" noRot="1" noChangeAspect="1" noChangeArrowheads="1" noTextEdit="1"/>
          </p:cNvSpPr>
          <p:nvPr>
            <p:ph type="sldImg"/>
          </p:nvPr>
        </p:nvSpPr>
        <p:spPr>
          <a:xfrm>
            <a:off x="1144588" y="688975"/>
            <a:ext cx="4568825" cy="3427413"/>
          </a:xfrm>
          <a:ln/>
        </p:spPr>
      </p:sp>
      <p:sp>
        <p:nvSpPr>
          <p:cNvPr id="113668" name="Rectangle 3"/>
          <p:cNvSpPr>
            <a:spLocks noGrp="1" noChangeArrowheads="1"/>
          </p:cNvSpPr>
          <p:nvPr>
            <p:ph type="body" idx="1"/>
          </p:nvPr>
        </p:nvSpPr>
        <p:spPr>
          <a:xfrm>
            <a:off x="914815" y="4341835"/>
            <a:ext cx="5028370" cy="41132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cs typeface="Arial" charset="0"/>
            </a:endParaRPr>
          </a:p>
        </p:txBody>
      </p:sp>
      <p:sp>
        <p:nvSpPr>
          <p:cNvPr id="104452"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lvl1pPr eaLnBrk="0" hangingPunct="0">
              <a:spcBef>
                <a:spcPct val="30000"/>
              </a:spcBef>
              <a:spcAft>
                <a:spcPct val="30000"/>
              </a:spcAft>
              <a:defRPr sz="10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spcAft>
                <a:spcPct val="0"/>
              </a:spcAft>
            </a:pPr>
            <a:fld id="{551D4190-6C43-473C-B9DF-33E0D1B48D35}" type="slidenum">
              <a:rPr lang="en-US" altLang="en-US" sz="1800"/>
              <a:pPr eaLnBrk="1" hangingPunct="1">
                <a:spcBef>
                  <a:spcPct val="0"/>
                </a:spcBef>
                <a:spcAft>
                  <a:spcPct val="0"/>
                </a:spcAft>
              </a:pPr>
              <a:t>6</a:t>
            </a:fld>
            <a:endParaRPr lang="en-US" altLang="en-US" sz="18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cs typeface="Arial" charset="0"/>
            </a:endParaRPr>
          </a:p>
        </p:txBody>
      </p:sp>
      <p:sp>
        <p:nvSpPr>
          <p:cNvPr id="104452"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lvl1pPr eaLnBrk="0" hangingPunct="0">
              <a:spcBef>
                <a:spcPct val="30000"/>
              </a:spcBef>
              <a:spcAft>
                <a:spcPct val="30000"/>
              </a:spcAft>
              <a:defRPr sz="10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spcAft>
                <a:spcPct val="0"/>
              </a:spcAft>
            </a:pPr>
            <a:fld id="{551D4190-6C43-473C-B9DF-33E0D1B48D35}" type="slidenum">
              <a:rPr lang="en-US" altLang="en-US" sz="1800"/>
              <a:pPr eaLnBrk="1" hangingPunct="1">
                <a:spcBef>
                  <a:spcPct val="0"/>
                </a:spcBef>
                <a:spcAft>
                  <a:spcPct val="0"/>
                </a:spcAft>
              </a:pPr>
              <a:t>7</a:t>
            </a:fld>
            <a:endParaRPr lang="en-US" altLang="en-US" sz="18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xfrm>
            <a:off x="686112" y="4343400"/>
            <a:ext cx="548577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xfrm>
            <a:off x="686112" y="4343400"/>
            <a:ext cx="548577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Coded in red are those LSDs that are associated with significant or severe central nervous system involvement. In blue are the disorders that do not affect the CNS or have minimal impact. Roughly half of the disorders affect the CNS.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5EF4BBF7-A25C-4499-91BB-240EFBC9C4F8}" type="datetimeFigureOut">
              <a:rPr lang="en-US">
                <a:solidFill>
                  <a:srgbClr val="49711E">
                    <a:shade val="90000"/>
                  </a:srgbClr>
                </a:solidFill>
              </a:rPr>
              <a:pPr>
                <a:defRPr/>
              </a:pPr>
              <a:t>1/5/2015</a:t>
            </a:fld>
            <a:endParaRPr lang="en-US" dirty="0">
              <a:solidFill>
                <a:srgbClr val="FFFFFF"/>
              </a:solidFill>
            </a:endParaRPr>
          </a:p>
        </p:txBody>
      </p:sp>
      <p:sp>
        <p:nvSpPr>
          <p:cNvPr id="5" name="Footer Placeholder 18"/>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endParaRPr lang="en-US">
              <a:solidFill>
                <a:srgbClr val="49711E">
                  <a:shade val="90000"/>
                </a:srgbClr>
              </a:solidFill>
            </a:endParaRPr>
          </a:p>
        </p:txBody>
      </p:sp>
    </p:spTree>
    <p:extLst>
      <p:ext uri="{BB962C8B-B14F-4D97-AF65-F5344CB8AC3E}">
        <p14:creationId xmlns:p14="http://schemas.microsoft.com/office/powerpoint/2010/main" val="3432224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30284BE1-5C3F-4E77-AC08-438C062DDA25}" type="datetimeFigureOut">
              <a:rPr lang="en-US">
                <a:solidFill>
                  <a:srgbClr val="49711E">
                    <a:shade val="90000"/>
                  </a:srgbClr>
                </a:solidFill>
              </a:rPr>
              <a:pPr>
                <a:defRPr/>
              </a:pPr>
              <a:t>1/5/2015</a:t>
            </a:fld>
            <a:endParaRPr lang="en-US" dirty="0">
              <a:solidFill>
                <a:srgbClr val="49711E">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49711E">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DBC8481-7AAC-4210-8606-23122CAD4629}" type="slidenum">
              <a:rPr lang="en-US">
                <a:solidFill>
                  <a:srgbClr val="49711E">
                    <a:shade val="90000"/>
                  </a:srgbClr>
                </a:solidFill>
              </a:rPr>
              <a:pPr>
                <a:defRPr/>
              </a:pPr>
              <a:t>‹#›</a:t>
            </a:fld>
            <a:endParaRPr lang="en-US">
              <a:solidFill>
                <a:srgbClr val="49711E">
                  <a:shade val="90000"/>
                </a:srgbClr>
              </a:solidFill>
            </a:endParaRPr>
          </a:p>
        </p:txBody>
      </p:sp>
    </p:spTree>
    <p:extLst>
      <p:ext uri="{BB962C8B-B14F-4D97-AF65-F5344CB8AC3E}">
        <p14:creationId xmlns:p14="http://schemas.microsoft.com/office/powerpoint/2010/main" val="3438523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E762EE7A-9513-40C5-A647-EF380C61594C}" type="datetimeFigureOut">
              <a:rPr lang="en-US">
                <a:solidFill>
                  <a:srgbClr val="49711E">
                    <a:shade val="90000"/>
                  </a:srgbClr>
                </a:solidFill>
              </a:rPr>
              <a:pPr>
                <a:defRPr/>
              </a:pPr>
              <a:t>1/5/2015</a:t>
            </a:fld>
            <a:endParaRPr lang="en-US" dirty="0">
              <a:solidFill>
                <a:srgbClr val="49711E">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49711E">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BF39E513-5443-460A-A9A5-EDD92495975F}" type="slidenum">
              <a:rPr lang="en-US">
                <a:solidFill>
                  <a:srgbClr val="49711E">
                    <a:shade val="90000"/>
                  </a:srgbClr>
                </a:solidFill>
              </a:rPr>
              <a:pPr>
                <a:defRPr/>
              </a:pPr>
              <a:t>‹#›</a:t>
            </a:fld>
            <a:endParaRPr lang="en-US">
              <a:solidFill>
                <a:srgbClr val="49711E">
                  <a:shade val="90000"/>
                </a:srgbClr>
              </a:solidFill>
            </a:endParaRPr>
          </a:p>
        </p:txBody>
      </p:sp>
    </p:spTree>
    <p:extLst>
      <p:ext uri="{BB962C8B-B14F-4D97-AF65-F5344CB8AC3E}">
        <p14:creationId xmlns:p14="http://schemas.microsoft.com/office/powerpoint/2010/main" val="1493949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84150"/>
            <a:ext cx="7086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543050"/>
            <a:ext cx="403225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850" y="1543050"/>
            <a:ext cx="4033838"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71950"/>
            <a:ext cx="403225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1850" y="4171950"/>
            <a:ext cx="4033838"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p:txBody>
          <a:bodyPr/>
          <a:lstStyle>
            <a:lvl1pPr>
              <a:defRPr/>
            </a:lvl1pPr>
          </a:lstStyle>
          <a:p>
            <a:pPr>
              <a:defRPr/>
            </a:pPr>
            <a:fld id="{65851C61-BE97-4FBC-BABF-0679A0581741}" type="slidenum">
              <a:rPr lang="en-US">
                <a:solidFill>
                  <a:srgbClr val="49711E">
                    <a:shade val="90000"/>
                  </a:srgbClr>
                </a:solidFill>
              </a:rPr>
              <a:pPr>
                <a:defRPr/>
              </a:pPr>
              <a:t>‹#›</a:t>
            </a:fld>
            <a:endParaRPr lang="en-US">
              <a:solidFill>
                <a:srgbClr val="49711E">
                  <a:shade val="90000"/>
                </a:srgbClr>
              </a:solidFill>
            </a:endParaRPr>
          </a:p>
        </p:txBody>
      </p:sp>
    </p:spTree>
    <p:extLst>
      <p:ext uri="{BB962C8B-B14F-4D97-AF65-F5344CB8AC3E}">
        <p14:creationId xmlns:p14="http://schemas.microsoft.com/office/powerpoint/2010/main" val="1046300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7CFD8AA2-91EA-457F-8B2D-CAF96E486E7A}" type="datetimeFigureOut">
              <a:rPr lang="en-US">
                <a:solidFill>
                  <a:srgbClr val="49711E">
                    <a:shade val="90000"/>
                  </a:srgbClr>
                </a:solidFill>
              </a:rPr>
              <a:pPr>
                <a:defRPr/>
              </a:pPr>
              <a:t>1/5/2015</a:t>
            </a:fld>
            <a:endParaRPr lang="en-US" dirty="0">
              <a:solidFill>
                <a:srgbClr val="49711E">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49711E">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0429A772-F55C-4B78-B5F2-152E6642C17B}" type="slidenum">
              <a:rPr lang="en-US">
                <a:solidFill>
                  <a:srgbClr val="49711E">
                    <a:shade val="90000"/>
                  </a:srgbClr>
                </a:solidFill>
              </a:rPr>
              <a:pPr>
                <a:defRPr/>
              </a:pPr>
              <a:t>‹#›</a:t>
            </a:fld>
            <a:endParaRPr lang="en-US">
              <a:solidFill>
                <a:srgbClr val="49711E">
                  <a:shade val="90000"/>
                </a:srgbClr>
              </a:solidFill>
            </a:endParaRPr>
          </a:p>
        </p:txBody>
      </p:sp>
    </p:spTree>
    <p:extLst>
      <p:ext uri="{BB962C8B-B14F-4D97-AF65-F5344CB8AC3E}">
        <p14:creationId xmlns:p14="http://schemas.microsoft.com/office/powerpoint/2010/main" val="1917692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9"/>
          <p:cNvSpPr>
            <a:spLocks noGrp="1"/>
          </p:cNvSpPr>
          <p:nvPr>
            <p:ph type="dt" sz="half" idx="10"/>
          </p:nvPr>
        </p:nvSpPr>
        <p:spPr/>
        <p:txBody>
          <a:bodyPr/>
          <a:lstStyle>
            <a:lvl1pPr>
              <a:defRPr/>
            </a:lvl1pPr>
          </a:lstStyle>
          <a:p>
            <a:pPr>
              <a:defRPr/>
            </a:pPr>
            <a:fld id="{DB156C2C-4F4C-4690-AC97-D99C6E988E37}" type="datetimeFigureOut">
              <a:rPr lang="en-US">
                <a:solidFill>
                  <a:srgbClr val="49711E">
                    <a:shade val="90000"/>
                  </a:srgbClr>
                </a:solidFill>
              </a:rPr>
              <a:pPr>
                <a:defRPr/>
              </a:pPr>
              <a:t>1/5/2015</a:t>
            </a:fld>
            <a:endParaRPr lang="en-US" dirty="0">
              <a:solidFill>
                <a:srgbClr val="49711E">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49711E">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2BDD6AC0-9694-4385-B4EE-004BD09F7F12}" type="slidenum">
              <a:rPr lang="en-US">
                <a:solidFill>
                  <a:srgbClr val="49711E">
                    <a:shade val="90000"/>
                  </a:srgbClr>
                </a:solidFill>
              </a:rPr>
              <a:pPr>
                <a:defRPr/>
              </a:pPr>
              <a:t>‹#›</a:t>
            </a:fld>
            <a:endParaRPr lang="en-US">
              <a:solidFill>
                <a:srgbClr val="49711E">
                  <a:shade val="90000"/>
                </a:srgbClr>
              </a:solidFill>
            </a:endParaRPr>
          </a:p>
        </p:txBody>
      </p:sp>
    </p:spTree>
    <p:extLst>
      <p:ext uri="{BB962C8B-B14F-4D97-AF65-F5344CB8AC3E}">
        <p14:creationId xmlns:p14="http://schemas.microsoft.com/office/powerpoint/2010/main" val="2072127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GB"/>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GB"/>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0C0801B7-CC79-4DB9-A7F7-0DE326E32CA5}" type="slidenum">
              <a:rPr lang="en-GB"/>
              <a:pPr>
                <a:defRPr/>
              </a:pPr>
              <a:t>‹#›</a:t>
            </a:fld>
            <a:endParaRPr lang="en-GB"/>
          </a:p>
        </p:txBody>
      </p:sp>
    </p:spTree>
    <p:extLst>
      <p:ext uri="{BB962C8B-B14F-4D97-AF65-F5344CB8AC3E}">
        <p14:creationId xmlns:p14="http://schemas.microsoft.com/office/powerpoint/2010/main" val="68971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9C8010CD-7946-4BD7-9FE0-259612B9C636}" type="datetimeFigureOut">
              <a:rPr lang="en-US">
                <a:solidFill>
                  <a:srgbClr val="49711E">
                    <a:shade val="90000"/>
                  </a:srgbClr>
                </a:solidFill>
              </a:rPr>
              <a:pPr>
                <a:defRPr/>
              </a:pPr>
              <a:t>1/5/2015</a:t>
            </a:fld>
            <a:endParaRPr lang="en-US" dirty="0">
              <a:solidFill>
                <a:srgbClr val="49711E">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49711E">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6E1C4E06-4172-403F-8874-30D225AABC48}" type="slidenum">
              <a:rPr lang="en-US">
                <a:solidFill>
                  <a:srgbClr val="49711E">
                    <a:shade val="90000"/>
                  </a:srgbClr>
                </a:solidFill>
              </a:rPr>
              <a:pPr>
                <a:defRPr/>
              </a:pPr>
              <a:t>‹#›</a:t>
            </a:fld>
            <a:endParaRPr lang="en-US">
              <a:solidFill>
                <a:srgbClr val="49711E">
                  <a:shade val="90000"/>
                </a:srgbClr>
              </a:solidFill>
            </a:endParaRPr>
          </a:p>
        </p:txBody>
      </p:sp>
    </p:spTree>
    <p:extLst>
      <p:ext uri="{BB962C8B-B14F-4D97-AF65-F5344CB8AC3E}">
        <p14:creationId xmlns:p14="http://schemas.microsoft.com/office/powerpoint/2010/main" val="3009685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E6722A5-3A25-4088-BB68-0CD0574F6065}" type="datetimeFigureOut">
              <a:rPr lang="en-US">
                <a:solidFill>
                  <a:srgbClr val="49711E">
                    <a:shade val="90000"/>
                  </a:srgbClr>
                </a:solidFill>
              </a:rPr>
              <a:pPr>
                <a:defRPr/>
              </a:pPr>
              <a:t>1/5/2015</a:t>
            </a:fld>
            <a:endParaRPr lang="en-US">
              <a:solidFill>
                <a:srgbClr val="49711E"/>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pPr>
              <a:defRPr/>
            </a:pPr>
            <a:endParaRPr lang="en-US">
              <a:solidFill>
                <a:srgbClr val="49711E"/>
              </a:solidFill>
            </a:endParaRPr>
          </a:p>
        </p:txBody>
      </p:sp>
      <p:sp>
        <p:nvSpPr>
          <p:cNvPr id="6" name="Slide Number Placeholder 5"/>
          <p:cNvSpPr>
            <a:spLocks noGrp="1"/>
          </p:cNvSpPr>
          <p:nvPr>
            <p:ph type="sldNum" sz="quarter" idx="12"/>
          </p:nvPr>
        </p:nvSpPr>
        <p:spPr/>
        <p:txBody>
          <a:bodyPr/>
          <a:lstStyle>
            <a:lvl1pPr>
              <a:defRPr/>
            </a:lvl1pPr>
          </a:lstStyle>
          <a:p>
            <a:pPr>
              <a:defRPr/>
            </a:pPr>
            <a:fld id="{B114B1E5-87C2-4A61-99D7-219510BF0BD7}" type="slidenum">
              <a:rPr lang="en-US">
                <a:solidFill>
                  <a:srgbClr val="49711E">
                    <a:shade val="90000"/>
                  </a:srgbClr>
                </a:solidFill>
              </a:rPr>
              <a:pPr>
                <a:defRPr/>
              </a:pPr>
              <a:t>‹#›</a:t>
            </a:fld>
            <a:endParaRPr lang="en-US">
              <a:solidFill>
                <a:srgbClr val="49711E">
                  <a:shade val="90000"/>
                </a:srgbClr>
              </a:solidFill>
            </a:endParaRPr>
          </a:p>
        </p:txBody>
      </p:sp>
    </p:spTree>
    <p:extLst>
      <p:ext uri="{BB962C8B-B14F-4D97-AF65-F5344CB8AC3E}">
        <p14:creationId xmlns:p14="http://schemas.microsoft.com/office/powerpoint/2010/main" val="2437759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1BA65134-0FCC-4F92-806E-EFDD61344601}" type="datetimeFigureOut">
              <a:rPr lang="en-US">
                <a:solidFill>
                  <a:srgbClr val="49711E">
                    <a:shade val="90000"/>
                  </a:srgbClr>
                </a:solidFill>
              </a:rPr>
              <a:pPr>
                <a:defRPr/>
              </a:pPr>
              <a:t>1/5/2015</a:t>
            </a:fld>
            <a:endParaRPr lang="en-US" dirty="0">
              <a:solidFill>
                <a:srgbClr val="49711E">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49711E">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CD2C81B5-B8C1-46E6-9B88-F73340560012}" type="slidenum">
              <a:rPr lang="en-US">
                <a:solidFill>
                  <a:srgbClr val="49711E">
                    <a:shade val="90000"/>
                  </a:srgbClr>
                </a:solidFill>
              </a:rPr>
              <a:pPr>
                <a:defRPr/>
              </a:pPr>
              <a:t>‹#›</a:t>
            </a:fld>
            <a:endParaRPr lang="en-US">
              <a:solidFill>
                <a:srgbClr val="49711E">
                  <a:shade val="90000"/>
                </a:srgbClr>
              </a:solidFill>
            </a:endParaRPr>
          </a:p>
        </p:txBody>
      </p:sp>
    </p:spTree>
    <p:extLst>
      <p:ext uri="{BB962C8B-B14F-4D97-AF65-F5344CB8AC3E}">
        <p14:creationId xmlns:p14="http://schemas.microsoft.com/office/powerpoint/2010/main" val="4011868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3201B860-454C-4866-8FFD-991F31ED5C81}" type="datetimeFigureOut">
              <a:rPr lang="en-US">
                <a:solidFill>
                  <a:srgbClr val="49711E">
                    <a:shade val="90000"/>
                  </a:srgbClr>
                </a:solidFill>
              </a:rPr>
              <a:pPr>
                <a:defRPr/>
              </a:pPr>
              <a:t>1/5/2015</a:t>
            </a:fld>
            <a:endParaRPr lang="en-US" dirty="0">
              <a:solidFill>
                <a:srgbClr val="49711E">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49711E">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BC54BC0E-E633-4CC6-B6EE-7308432B1CE3}" type="slidenum">
              <a:rPr lang="en-US">
                <a:solidFill>
                  <a:srgbClr val="49711E">
                    <a:shade val="90000"/>
                  </a:srgbClr>
                </a:solidFill>
              </a:rPr>
              <a:pPr>
                <a:defRPr/>
              </a:pPr>
              <a:t>‹#›</a:t>
            </a:fld>
            <a:endParaRPr lang="en-US">
              <a:solidFill>
                <a:srgbClr val="49711E">
                  <a:shade val="90000"/>
                </a:srgbClr>
              </a:solidFill>
            </a:endParaRPr>
          </a:p>
        </p:txBody>
      </p:sp>
    </p:spTree>
    <p:extLst>
      <p:ext uri="{BB962C8B-B14F-4D97-AF65-F5344CB8AC3E}">
        <p14:creationId xmlns:p14="http://schemas.microsoft.com/office/powerpoint/2010/main" val="486143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460DF3AB-232C-4E74-AE29-A32272E97BC3}" type="datetimeFigureOut">
              <a:rPr lang="en-US">
                <a:solidFill>
                  <a:srgbClr val="49711E">
                    <a:shade val="90000"/>
                  </a:srgbClr>
                </a:solidFill>
              </a:rPr>
              <a:pPr>
                <a:defRPr/>
              </a:pPr>
              <a:t>1/5/2015</a:t>
            </a:fld>
            <a:endParaRPr lang="en-US" dirty="0">
              <a:solidFill>
                <a:srgbClr val="49711E">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49711E">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752D4B01-A679-4C6C-BC85-197B36E3A901}" type="slidenum">
              <a:rPr lang="en-US">
                <a:solidFill>
                  <a:srgbClr val="49711E">
                    <a:shade val="90000"/>
                  </a:srgbClr>
                </a:solidFill>
              </a:rPr>
              <a:pPr>
                <a:defRPr/>
              </a:pPr>
              <a:t>‹#›</a:t>
            </a:fld>
            <a:endParaRPr lang="en-US">
              <a:solidFill>
                <a:srgbClr val="49711E">
                  <a:shade val="90000"/>
                </a:srgbClr>
              </a:solidFill>
            </a:endParaRPr>
          </a:p>
        </p:txBody>
      </p:sp>
    </p:spTree>
    <p:extLst>
      <p:ext uri="{BB962C8B-B14F-4D97-AF65-F5344CB8AC3E}">
        <p14:creationId xmlns:p14="http://schemas.microsoft.com/office/powerpoint/2010/main" val="2877012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D5812D05-CD93-4417-B5CD-CB96B2B95C7D}" type="datetimeFigureOut">
              <a:rPr lang="en-US">
                <a:solidFill>
                  <a:srgbClr val="49711E">
                    <a:shade val="90000"/>
                  </a:srgbClr>
                </a:solidFill>
              </a:rPr>
              <a:pPr>
                <a:defRPr/>
              </a:pPr>
              <a:t>1/5/2015</a:t>
            </a:fld>
            <a:endParaRPr lang="en-US" dirty="0">
              <a:solidFill>
                <a:srgbClr val="49711E"/>
              </a:solidFill>
            </a:endParaRPr>
          </a:p>
        </p:txBody>
      </p:sp>
      <p:sp>
        <p:nvSpPr>
          <p:cNvPr id="3" name="Footer Placeholder 2"/>
          <p:cNvSpPr>
            <a:spLocks noGrp="1"/>
          </p:cNvSpPr>
          <p:nvPr>
            <p:ph type="ftr" sz="quarter" idx="11"/>
          </p:nvPr>
        </p:nvSpPr>
        <p:spPr/>
        <p:txBody>
          <a:bodyPr/>
          <a:lstStyle>
            <a:lvl1pPr>
              <a:defRPr>
                <a:solidFill>
                  <a:schemeClr val="tx2"/>
                </a:solidFill>
              </a:defRPr>
            </a:lvl1pPr>
          </a:lstStyle>
          <a:p>
            <a:pPr>
              <a:defRPr/>
            </a:pPr>
            <a:endParaRPr lang="en-US">
              <a:solidFill>
                <a:srgbClr val="49711E"/>
              </a:solidFill>
            </a:endParaRPr>
          </a:p>
        </p:txBody>
      </p:sp>
      <p:sp>
        <p:nvSpPr>
          <p:cNvPr id="4" name="Slide Number Placeholder 3"/>
          <p:cNvSpPr>
            <a:spLocks noGrp="1"/>
          </p:cNvSpPr>
          <p:nvPr>
            <p:ph type="sldNum" sz="quarter" idx="12"/>
          </p:nvPr>
        </p:nvSpPr>
        <p:spPr/>
        <p:txBody>
          <a:bodyPr/>
          <a:lstStyle>
            <a:lvl1pPr>
              <a:defRPr/>
            </a:lvl1pPr>
          </a:lstStyle>
          <a:p>
            <a:pPr>
              <a:defRPr/>
            </a:pPr>
            <a:fld id="{BD7E4AFD-9052-4F91-B239-C59E65B20931}" type="slidenum">
              <a:rPr lang="en-US">
                <a:solidFill>
                  <a:srgbClr val="49711E">
                    <a:shade val="90000"/>
                  </a:srgbClr>
                </a:solidFill>
              </a:rPr>
              <a:pPr>
                <a:defRPr/>
              </a:pPr>
              <a:t>‹#›</a:t>
            </a:fld>
            <a:endParaRPr lang="en-US">
              <a:solidFill>
                <a:srgbClr val="49711E">
                  <a:shade val="90000"/>
                </a:srgbClr>
              </a:solidFill>
            </a:endParaRPr>
          </a:p>
        </p:txBody>
      </p:sp>
    </p:spTree>
    <p:extLst>
      <p:ext uri="{BB962C8B-B14F-4D97-AF65-F5344CB8AC3E}">
        <p14:creationId xmlns:p14="http://schemas.microsoft.com/office/powerpoint/2010/main" val="3770523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36368EA2-6B24-4B2C-86D6-42ED02DCFA4D}" type="datetimeFigureOut">
              <a:rPr lang="en-US">
                <a:solidFill>
                  <a:srgbClr val="49711E">
                    <a:shade val="90000"/>
                  </a:srgbClr>
                </a:solidFill>
              </a:rPr>
              <a:pPr>
                <a:defRPr/>
              </a:pPr>
              <a:t>1/5/2015</a:t>
            </a:fld>
            <a:endParaRPr lang="en-US" dirty="0">
              <a:solidFill>
                <a:srgbClr val="49711E">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49711E">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DD3678DC-78EE-4A73-9B82-DD80C72820FE}" type="slidenum">
              <a:rPr lang="en-US">
                <a:solidFill>
                  <a:srgbClr val="49711E">
                    <a:shade val="90000"/>
                  </a:srgbClr>
                </a:solidFill>
              </a:rPr>
              <a:pPr>
                <a:defRPr/>
              </a:pPr>
              <a:t>‹#›</a:t>
            </a:fld>
            <a:endParaRPr lang="en-US">
              <a:solidFill>
                <a:srgbClr val="49711E">
                  <a:shade val="90000"/>
                </a:srgbClr>
              </a:solidFill>
            </a:endParaRPr>
          </a:p>
        </p:txBody>
      </p:sp>
    </p:spTree>
    <p:extLst>
      <p:ext uri="{BB962C8B-B14F-4D97-AF65-F5344CB8AC3E}">
        <p14:creationId xmlns:p14="http://schemas.microsoft.com/office/powerpoint/2010/main" val="2567206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FF7A6E69-491C-4E4E-8ADF-EAF2BDDEED28}" type="datetimeFigureOut">
              <a:rPr lang="en-US">
                <a:solidFill>
                  <a:srgbClr val="49711E">
                    <a:shade val="90000"/>
                  </a:srgbClr>
                </a:solidFill>
              </a:rPr>
              <a:pPr>
                <a:defRPr/>
              </a:pPr>
              <a:t>1/5/2015</a:t>
            </a:fld>
            <a:endParaRPr lang="en-US">
              <a:solidFill>
                <a:srgbClr val="49711E">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49711E">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1EE78D9-9784-4EE5-AA98-50AFF9FAC195}" type="slidenum">
              <a:rPr lang="en-US">
                <a:solidFill>
                  <a:srgbClr val="49711E">
                    <a:shade val="90000"/>
                  </a:srgbClr>
                </a:solidFill>
              </a:rPr>
              <a:pPr>
                <a:defRPr/>
              </a:pPr>
              <a:t>‹#›</a:t>
            </a:fld>
            <a:endParaRPr lang="en-US">
              <a:solidFill>
                <a:srgbClr val="49711E">
                  <a:shade val="90000"/>
                </a:srgbClr>
              </a:solidFill>
            </a:endParaRPr>
          </a:p>
        </p:txBody>
      </p:sp>
    </p:spTree>
    <p:extLst>
      <p:ext uri="{BB962C8B-B14F-4D97-AF65-F5344CB8AC3E}">
        <p14:creationId xmlns:p14="http://schemas.microsoft.com/office/powerpoint/2010/main" val="2568938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endParaRPr>
          </a:p>
        </p:txBody>
      </p:sp>
      <p:sp>
        <p:nvSpPr>
          <p:cNvPr id="3076"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3077"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defTabSz="914400" fontAlgn="base">
              <a:spcBef>
                <a:spcPct val="0"/>
              </a:spcBef>
              <a:spcAft>
                <a:spcPct val="0"/>
              </a:spcAft>
              <a:defRPr/>
            </a:pPr>
            <a:fld id="{E054B3A4-05E5-4CCA-9FF8-25730591F523}" type="datetimeFigureOut">
              <a:rPr lang="en-US">
                <a:solidFill>
                  <a:srgbClr val="49711E">
                    <a:shade val="90000"/>
                  </a:srgbClr>
                </a:solidFill>
              </a:rPr>
              <a:pPr defTabSz="914400" fontAlgn="base">
                <a:spcBef>
                  <a:spcPct val="0"/>
                </a:spcBef>
                <a:spcAft>
                  <a:spcPct val="0"/>
                </a:spcAft>
                <a:defRPr/>
              </a:pPr>
              <a:t>1/5/2015</a:t>
            </a:fld>
            <a:endParaRPr lang="en-US" dirty="0">
              <a:solidFill>
                <a:srgbClr val="49711E">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defTabSz="914400" fontAlgn="base">
              <a:spcBef>
                <a:spcPct val="0"/>
              </a:spcBef>
              <a:spcAft>
                <a:spcPct val="0"/>
              </a:spcAft>
              <a:defRPr/>
            </a:pPr>
            <a:endParaRPr lang="en-US">
              <a:solidFill>
                <a:srgbClr val="49711E">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Arial" charset="0"/>
              </a:defRPr>
            </a:lvl1pPr>
          </a:lstStyle>
          <a:p>
            <a:pPr defTabSz="914400" fontAlgn="base">
              <a:spcBef>
                <a:spcPct val="0"/>
              </a:spcBef>
              <a:spcAft>
                <a:spcPct val="0"/>
              </a:spcAft>
              <a:defRPr/>
            </a:pPr>
            <a:fld id="{623671C8-C038-4238-AB7F-7F6AB358C532}" type="slidenum">
              <a:rPr lang="en-US">
                <a:solidFill>
                  <a:srgbClr val="49711E">
                    <a:shade val="90000"/>
                  </a:srgbClr>
                </a:solidFill>
              </a:rPr>
              <a:pPr defTabSz="914400" fontAlgn="base">
                <a:spcBef>
                  <a:spcPct val="0"/>
                </a:spcBef>
                <a:spcAft>
                  <a:spcPct val="0"/>
                </a:spcAft>
                <a:defRPr/>
              </a:pPr>
              <a:t>‹#›</a:t>
            </a:fld>
            <a:endParaRPr lang="en-US">
              <a:solidFill>
                <a:srgbClr val="49711E">
                  <a:shade val="90000"/>
                </a:srgbClr>
              </a:solidFill>
            </a:endParaRPr>
          </a:p>
        </p:txBody>
      </p:sp>
      <p:grpSp>
        <p:nvGrpSpPr>
          <p:cNvPr id="3081"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latin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latin typeface="Arial" charset="0"/>
              </a:endParaRPr>
            </a:p>
          </p:txBody>
        </p:sp>
      </p:grpSp>
    </p:spTree>
    <p:extLst>
      <p:ext uri="{BB962C8B-B14F-4D97-AF65-F5344CB8AC3E}">
        <p14:creationId xmlns:p14="http://schemas.microsoft.com/office/powerpoint/2010/main" val="12569287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Arial" pitchFamily="34" charset="0"/>
        </a:defRPr>
      </a:lvl2pPr>
      <a:lvl3pPr algn="l" rtl="0" eaLnBrk="0" fontAlgn="base" hangingPunct="0">
        <a:spcBef>
          <a:spcPct val="0"/>
        </a:spcBef>
        <a:spcAft>
          <a:spcPct val="0"/>
        </a:spcAft>
        <a:defRPr sz="5000">
          <a:solidFill>
            <a:schemeClr val="tx2"/>
          </a:solidFill>
          <a:latin typeface="Arial" pitchFamily="34" charset="0"/>
        </a:defRPr>
      </a:lvl3pPr>
      <a:lvl4pPr algn="l" rtl="0" eaLnBrk="0" fontAlgn="base" hangingPunct="0">
        <a:spcBef>
          <a:spcPct val="0"/>
        </a:spcBef>
        <a:spcAft>
          <a:spcPct val="0"/>
        </a:spcAft>
        <a:defRPr sz="5000">
          <a:solidFill>
            <a:schemeClr val="tx2"/>
          </a:solidFill>
          <a:latin typeface="Arial" pitchFamily="34" charset="0"/>
        </a:defRPr>
      </a:lvl4pPr>
      <a:lvl5pPr algn="l" rtl="0" eaLnBrk="0" fontAlgn="base" hangingPunct="0">
        <a:spcBef>
          <a:spcPct val="0"/>
        </a:spcBef>
        <a:spcAft>
          <a:spcPct val="0"/>
        </a:spcAft>
        <a:defRPr sz="5000">
          <a:solidFill>
            <a:schemeClr val="tx2"/>
          </a:solidFill>
          <a:latin typeface="Arial" pitchFamily="34" charset="0"/>
        </a:defRPr>
      </a:lvl5pPr>
      <a:lvl6pPr marL="457200" algn="l" rtl="0" fontAlgn="base">
        <a:spcBef>
          <a:spcPct val="0"/>
        </a:spcBef>
        <a:spcAft>
          <a:spcPct val="0"/>
        </a:spcAft>
        <a:defRPr sz="5000">
          <a:solidFill>
            <a:schemeClr val="tx2"/>
          </a:solidFill>
          <a:latin typeface="Arial" pitchFamily="34" charset="0"/>
        </a:defRPr>
      </a:lvl6pPr>
      <a:lvl7pPr marL="914400" algn="l" rtl="0" fontAlgn="base">
        <a:spcBef>
          <a:spcPct val="0"/>
        </a:spcBef>
        <a:spcAft>
          <a:spcPct val="0"/>
        </a:spcAft>
        <a:defRPr sz="5000">
          <a:solidFill>
            <a:schemeClr val="tx2"/>
          </a:solidFill>
          <a:latin typeface="Arial" pitchFamily="34" charset="0"/>
        </a:defRPr>
      </a:lvl7pPr>
      <a:lvl8pPr marL="1371600" algn="l" rtl="0" fontAlgn="base">
        <a:spcBef>
          <a:spcPct val="0"/>
        </a:spcBef>
        <a:spcAft>
          <a:spcPct val="0"/>
        </a:spcAft>
        <a:defRPr sz="5000">
          <a:solidFill>
            <a:schemeClr val="tx2"/>
          </a:solidFill>
          <a:latin typeface="Arial" pitchFamily="34" charset="0"/>
        </a:defRPr>
      </a:lvl8pPr>
      <a:lvl9pPr marL="1828800" algn="l" rtl="0" fontAlgn="base">
        <a:spcBef>
          <a:spcPct val="0"/>
        </a:spcBef>
        <a:spcAft>
          <a:spcPct val="0"/>
        </a:spcAft>
        <a:defRPr sz="5000">
          <a:solidFill>
            <a:schemeClr val="tx2"/>
          </a:solidFill>
          <a:latin typeface="Arial" pitchFamily="34" charset="0"/>
        </a:defRPr>
      </a:lvl9pPr>
    </p:titleStyle>
    <p:bodyStyle>
      <a:lvl1pPr marL="273050" indent="-273050" algn="l" rtl="0" eaLnBrk="0" fontAlgn="base" hangingPunct="0">
        <a:spcBef>
          <a:spcPct val="20000"/>
        </a:spcBef>
        <a:spcAft>
          <a:spcPct val="0"/>
        </a:spcAft>
        <a:buClr>
          <a:srgbClr val="B8E08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B8E08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4D7620"/>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32.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6.jpeg"/><Relationship Id="rId7"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8.jpeg"/><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9.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3.wmf"/><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wmf"/><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0.xml"/><Relationship Id="rId7"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6.png"/><Relationship Id="rId5" Type="http://schemas.openxmlformats.org/officeDocument/2006/relationships/oleObject" Target="../embeddings/oleObject2.bin"/><Relationship Id="rId4" Type="http://schemas.openxmlformats.org/officeDocument/2006/relationships/image" Target="../media/image67.png"/><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1525" y="2925764"/>
            <a:ext cx="7201193" cy="699398"/>
          </a:xfrm>
        </p:spPr>
        <p:txBody>
          <a:bodyPr>
            <a:normAutofit/>
          </a:bodyPr>
          <a:lstStyle/>
          <a:p>
            <a:pPr algn="ctr"/>
            <a:r>
              <a:rPr lang="en-US" sz="4000" dirty="0" smtClean="0">
                <a:solidFill>
                  <a:schemeClr val="accent4"/>
                </a:solidFill>
                <a:effectLst/>
              </a:rPr>
              <a:t>Lysosomal Storage Disorders</a:t>
            </a:r>
            <a:endParaRPr lang="en-US" sz="4000" dirty="0">
              <a:solidFill>
                <a:schemeClr val="accent4"/>
              </a:solidFill>
              <a:effectLst/>
            </a:endParaRPr>
          </a:p>
        </p:txBody>
      </p:sp>
      <p:sp>
        <p:nvSpPr>
          <p:cNvPr id="5" name="Rectangle 3"/>
          <p:cNvSpPr txBox="1">
            <a:spLocks noChangeArrowheads="1"/>
          </p:cNvSpPr>
          <p:nvPr/>
        </p:nvSpPr>
        <p:spPr bwMode="auto">
          <a:xfrm>
            <a:off x="589287" y="4454638"/>
            <a:ext cx="8229600" cy="1371600"/>
          </a:xfrm>
          <a:prstGeom prst="rect">
            <a:avLst/>
          </a:prstGeom>
          <a:noFill/>
          <a:ln w="9525">
            <a:noFill/>
            <a:miter lim="800000"/>
            <a:headEnd/>
            <a:tailEnd/>
          </a:ln>
        </p:spPr>
        <p:txBody>
          <a:bodyPr/>
          <a:lstStyle/>
          <a:p>
            <a:pPr marL="273050" indent="-273050" algn="ctr">
              <a:buClr>
                <a:srgbClr val="B8E08D"/>
              </a:buClr>
              <a:buSzPct val="95000"/>
            </a:pPr>
            <a:r>
              <a:rPr lang="en-US" altLang="en-US" b="1" dirty="0" err="1">
                <a:solidFill>
                  <a:srgbClr val="000000"/>
                </a:solidFill>
                <a:latin typeface="Times New Roman" pitchFamily="18" charset="0"/>
              </a:rPr>
              <a:t>Maryam</a:t>
            </a:r>
            <a:r>
              <a:rPr lang="en-US" altLang="en-US" b="1" dirty="0">
                <a:solidFill>
                  <a:srgbClr val="000000"/>
                </a:solidFill>
                <a:latin typeface="Times New Roman" pitchFamily="18" charset="0"/>
              </a:rPr>
              <a:t> </a:t>
            </a:r>
            <a:r>
              <a:rPr lang="en-US" altLang="en-US" b="1" dirty="0" err="1">
                <a:solidFill>
                  <a:srgbClr val="000000"/>
                </a:solidFill>
                <a:latin typeface="Times New Roman" pitchFamily="18" charset="0"/>
              </a:rPr>
              <a:t>Banikazemi</a:t>
            </a:r>
            <a:r>
              <a:rPr lang="en-US" altLang="en-US" b="1" dirty="0">
                <a:solidFill>
                  <a:srgbClr val="000000"/>
                </a:solidFill>
                <a:latin typeface="Times New Roman" pitchFamily="18" charset="0"/>
              </a:rPr>
              <a:t>, MD</a:t>
            </a:r>
          </a:p>
          <a:p>
            <a:pPr marL="273050" indent="-273050" algn="ctr">
              <a:buClr>
                <a:srgbClr val="B8E08D"/>
              </a:buClr>
              <a:buSzPct val="95000"/>
            </a:pPr>
            <a:r>
              <a:rPr lang="en-US" altLang="en-US" b="1" dirty="0">
                <a:solidFill>
                  <a:srgbClr val="000000"/>
                </a:solidFill>
                <a:latin typeface="Times New Roman" pitchFamily="18" charset="0"/>
              </a:rPr>
              <a:t>Associate Prof of Pediatric and Genetics</a:t>
            </a:r>
          </a:p>
          <a:p>
            <a:pPr marL="273050" indent="-273050" algn="ctr">
              <a:buClr>
                <a:srgbClr val="B8E08D"/>
              </a:buClr>
              <a:buSzPct val="95000"/>
            </a:pPr>
            <a:r>
              <a:rPr lang="en-US" altLang="en-US" b="1" dirty="0">
                <a:solidFill>
                  <a:srgbClr val="000000"/>
                </a:solidFill>
                <a:latin typeface="Times New Roman" pitchFamily="18" charset="0"/>
              </a:rPr>
              <a:t>New York Medical College </a:t>
            </a:r>
          </a:p>
          <a:p>
            <a:pPr marL="273050" indent="-273050" algn="ctr">
              <a:buClr>
                <a:srgbClr val="B8E08D"/>
              </a:buClr>
              <a:buSzPct val="95000"/>
            </a:pPr>
            <a:r>
              <a:rPr lang="en-US" altLang="en-US" b="1" smtClean="0">
                <a:solidFill>
                  <a:srgbClr val="000000"/>
                </a:solidFill>
                <a:latin typeface="Times New Roman" pitchFamily="18" charset="0"/>
              </a:rPr>
              <a:t>&amp; </a:t>
            </a:r>
            <a:endParaRPr lang="en-US" altLang="en-US" b="1" smtClean="0">
              <a:solidFill>
                <a:srgbClr val="000000"/>
              </a:solidFill>
              <a:latin typeface="Times New Roman" pitchFamily="18" charset="0"/>
            </a:endParaRPr>
          </a:p>
          <a:p>
            <a:pPr marL="273050" indent="-273050" algn="ctr">
              <a:buClr>
                <a:srgbClr val="B8E08D"/>
              </a:buClr>
              <a:buSzPct val="95000"/>
            </a:pPr>
            <a:r>
              <a:rPr lang="en-US" altLang="en-US" b="1" smtClean="0">
                <a:solidFill>
                  <a:srgbClr val="000000"/>
                </a:solidFill>
                <a:latin typeface="Times New Roman" pitchFamily="18" charset="0"/>
              </a:rPr>
              <a:t>Shahid</a:t>
            </a:r>
            <a:r>
              <a:rPr lang="en-US" altLang="en-US" b="1" dirty="0" smtClean="0">
                <a:solidFill>
                  <a:srgbClr val="000000"/>
                </a:solidFill>
                <a:latin typeface="Times New Roman" pitchFamily="18" charset="0"/>
              </a:rPr>
              <a:t> </a:t>
            </a:r>
            <a:r>
              <a:rPr lang="en-US" altLang="en-US" b="1" dirty="0" err="1" smtClean="0">
                <a:solidFill>
                  <a:srgbClr val="000000"/>
                </a:solidFill>
                <a:latin typeface="Times New Roman" pitchFamily="18" charset="0"/>
              </a:rPr>
              <a:t>Beheshti</a:t>
            </a:r>
            <a:r>
              <a:rPr lang="en-US" altLang="en-US" b="1" dirty="0" smtClean="0">
                <a:solidFill>
                  <a:srgbClr val="000000"/>
                </a:solidFill>
                <a:latin typeface="Times New Roman" pitchFamily="18" charset="0"/>
              </a:rPr>
              <a:t> University</a:t>
            </a:r>
            <a:endParaRPr lang="en-US" altLang="en-US" b="1" dirty="0">
              <a:solidFill>
                <a:srgbClr val="000000"/>
              </a:solidFill>
              <a:latin typeface="Times New Roman" pitchFamily="18" charset="0"/>
            </a:endParaRPr>
          </a:p>
        </p:txBody>
      </p:sp>
      <p:sp>
        <p:nvSpPr>
          <p:cNvPr id="3" name="Rectangle 2"/>
          <p:cNvSpPr/>
          <p:nvPr/>
        </p:nvSpPr>
        <p:spPr>
          <a:xfrm>
            <a:off x="40944" y="1387340"/>
            <a:ext cx="9021169" cy="1077218"/>
          </a:xfrm>
          <a:prstGeom prst="rect">
            <a:avLst/>
          </a:prstGeom>
        </p:spPr>
        <p:txBody>
          <a:bodyPr wrap="square">
            <a:spAutoFit/>
          </a:bodyPr>
          <a:lstStyle/>
          <a:p>
            <a:pPr algn="ctr"/>
            <a:r>
              <a:rPr lang="en-US" altLang="en-US" sz="3200" b="1" dirty="0" smtClean="0">
                <a:solidFill>
                  <a:schemeClr val="accent2">
                    <a:lumMod val="60000"/>
                    <a:lumOff val="40000"/>
                  </a:schemeClr>
                </a:solidFill>
                <a:effectLst>
                  <a:outerShdw blurRad="38100" dist="38100" dir="2700000" algn="tl">
                    <a:srgbClr val="000000">
                      <a:alpha val="43137"/>
                    </a:srgbClr>
                  </a:outerShdw>
                </a:effectLst>
                <a:latin typeface="Helvetica" pitchFamily="34" charset="0"/>
                <a:ea typeface="+mj-ea"/>
                <a:cs typeface="+mj-cs"/>
              </a:rPr>
              <a:t>Overview of clinical &amp; Diagnostic Approaches to Inherited Metabolic Disorders</a:t>
            </a:r>
            <a:endParaRPr lang="en-US" sz="3200" dirty="0">
              <a:solidFill>
                <a:schemeClr val="accent2">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9242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reeform 3"/>
          <p:cNvSpPr>
            <a:spLocks/>
          </p:cNvSpPr>
          <p:nvPr/>
        </p:nvSpPr>
        <p:spPr bwMode="auto">
          <a:xfrm>
            <a:off x="3357563" y="3214688"/>
            <a:ext cx="422275" cy="1109662"/>
          </a:xfrm>
          <a:custGeom>
            <a:avLst/>
            <a:gdLst>
              <a:gd name="T0" fmla="*/ 0 w 266"/>
              <a:gd name="T1" fmla="*/ 2147483647 h 699"/>
              <a:gd name="T2" fmla="*/ 2147483647 w 266"/>
              <a:gd name="T3" fmla="*/ 2147483647 h 699"/>
              <a:gd name="T4" fmla="*/ 2147483647 w 266"/>
              <a:gd name="T5" fmla="*/ 2147483647 h 699"/>
              <a:gd name="T6" fmla="*/ 2147483647 w 266"/>
              <a:gd name="T7" fmla="*/ 2147483647 h 699"/>
              <a:gd name="T8" fmla="*/ 2147483647 w 266"/>
              <a:gd name="T9" fmla="*/ 2147483647 h 699"/>
              <a:gd name="T10" fmla="*/ 2147483647 w 266"/>
              <a:gd name="T11" fmla="*/ 0 h 699"/>
              <a:gd name="T12" fmla="*/ 2147483647 w 266"/>
              <a:gd name="T13" fmla="*/ 0 h 699"/>
              <a:gd name="T14" fmla="*/ 2147483647 w 266"/>
              <a:gd name="T15" fmla="*/ 0 h 699"/>
              <a:gd name="T16" fmla="*/ 2147483647 w 266"/>
              <a:gd name="T17" fmla="*/ 0 h 699"/>
              <a:gd name="T18" fmla="*/ 2147483647 w 266"/>
              <a:gd name="T19" fmla="*/ 0 h 699"/>
              <a:gd name="T20" fmla="*/ 2147483647 w 266"/>
              <a:gd name="T21" fmla="*/ 0 h 699"/>
              <a:gd name="T22" fmla="*/ 2147483647 w 266"/>
              <a:gd name="T23" fmla="*/ 0 h 699"/>
              <a:gd name="T24" fmla="*/ 2147483647 w 266"/>
              <a:gd name="T25" fmla="*/ 0 h 699"/>
              <a:gd name="T26" fmla="*/ 2147483647 w 266"/>
              <a:gd name="T27" fmla="*/ 2147483647 h 699"/>
              <a:gd name="T28" fmla="*/ 0 w 266"/>
              <a:gd name="T29" fmla="*/ 2147483647 h 6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6"/>
              <a:gd name="T46" fmla="*/ 0 h 699"/>
              <a:gd name="T47" fmla="*/ 266 w 266"/>
              <a:gd name="T48" fmla="*/ 699 h 6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6" h="699">
                <a:moveTo>
                  <a:pt x="0" y="12"/>
                </a:moveTo>
                <a:lnTo>
                  <a:pt x="25" y="6"/>
                </a:lnTo>
                <a:lnTo>
                  <a:pt x="43" y="6"/>
                </a:lnTo>
                <a:lnTo>
                  <a:pt x="68" y="6"/>
                </a:lnTo>
                <a:lnTo>
                  <a:pt x="93" y="6"/>
                </a:lnTo>
                <a:lnTo>
                  <a:pt x="117" y="0"/>
                </a:lnTo>
                <a:lnTo>
                  <a:pt x="142" y="0"/>
                </a:lnTo>
                <a:lnTo>
                  <a:pt x="167" y="0"/>
                </a:lnTo>
                <a:lnTo>
                  <a:pt x="192" y="0"/>
                </a:lnTo>
                <a:lnTo>
                  <a:pt x="216" y="0"/>
                </a:lnTo>
                <a:lnTo>
                  <a:pt x="241" y="0"/>
                </a:lnTo>
                <a:lnTo>
                  <a:pt x="266" y="0"/>
                </a:lnTo>
                <a:lnTo>
                  <a:pt x="266" y="699"/>
                </a:lnTo>
                <a:lnTo>
                  <a:pt x="0" y="12"/>
                </a:lnTo>
                <a:close/>
              </a:path>
            </a:pathLst>
          </a:custGeom>
          <a:solidFill>
            <a:srgbClr val="FF0000"/>
          </a:solidFill>
          <a:ln w="9525">
            <a:solidFill>
              <a:srgbClr val="000000"/>
            </a:solidFill>
            <a:round/>
            <a:headEnd/>
            <a:tailEnd/>
          </a:ln>
        </p:spPr>
        <p:txBody>
          <a:bodyPr/>
          <a:lstStyle/>
          <a:p>
            <a:endParaRPr lang="en-US"/>
          </a:p>
        </p:txBody>
      </p:sp>
      <p:sp>
        <p:nvSpPr>
          <p:cNvPr id="10243" name="Freeform 4"/>
          <p:cNvSpPr>
            <a:spLocks/>
          </p:cNvSpPr>
          <p:nvPr/>
        </p:nvSpPr>
        <p:spPr bwMode="auto">
          <a:xfrm>
            <a:off x="3092450" y="3233738"/>
            <a:ext cx="687388" cy="1090612"/>
          </a:xfrm>
          <a:custGeom>
            <a:avLst/>
            <a:gdLst>
              <a:gd name="T0" fmla="*/ 0 w 433"/>
              <a:gd name="T1" fmla="*/ 2147483647 h 687"/>
              <a:gd name="T2" fmla="*/ 2147483647 w 433"/>
              <a:gd name="T3" fmla="*/ 2147483647 h 687"/>
              <a:gd name="T4" fmla="*/ 2147483647 w 433"/>
              <a:gd name="T5" fmla="*/ 2147483647 h 687"/>
              <a:gd name="T6" fmla="*/ 2147483647 w 433"/>
              <a:gd name="T7" fmla="*/ 2147483647 h 687"/>
              <a:gd name="T8" fmla="*/ 2147483647 w 433"/>
              <a:gd name="T9" fmla="*/ 2147483647 h 687"/>
              <a:gd name="T10" fmla="*/ 2147483647 w 433"/>
              <a:gd name="T11" fmla="*/ 2147483647 h 687"/>
              <a:gd name="T12" fmla="*/ 2147483647 w 433"/>
              <a:gd name="T13" fmla="*/ 2147483647 h 687"/>
              <a:gd name="T14" fmla="*/ 2147483647 w 433"/>
              <a:gd name="T15" fmla="*/ 2147483647 h 687"/>
              <a:gd name="T16" fmla="*/ 2147483647 w 433"/>
              <a:gd name="T17" fmla="*/ 0 h 687"/>
              <a:gd name="T18" fmla="*/ 2147483647 w 433"/>
              <a:gd name="T19" fmla="*/ 0 h 687"/>
              <a:gd name="T20" fmla="*/ 2147483647 w 433"/>
              <a:gd name="T21" fmla="*/ 2147483647 h 687"/>
              <a:gd name="T22" fmla="*/ 0 w 433"/>
              <a:gd name="T23" fmla="*/ 2147483647 h 6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3"/>
              <a:gd name="T37" fmla="*/ 0 h 687"/>
              <a:gd name="T38" fmla="*/ 433 w 433"/>
              <a:gd name="T39" fmla="*/ 687 h 6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3" h="687">
                <a:moveTo>
                  <a:pt x="0" y="19"/>
                </a:moveTo>
                <a:lnTo>
                  <a:pt x="25" y="19"/>
                </a:lnTo>
                <a:lnTo>
                  <a:pt x="43" y="13"/>
                </a:lnTo>
                <a:lnTo>
                  <a:pt x="68" y="13"/>
                </a:lnTo>
                <a:lnTo>
                  <a:pt x="93" y="7"/>
                </a:lnTo>
                <a:lnTo>
                  <a:pt x="117" y="7"/>
                </a:lnTo>
                <a:lnTo>
                  <a:pt x="142" y="0"/>
                </a:lnTo>
                <a:lnTo>
                  <a:pt x="167" y="0"/>
                </a:lnTo>
                <a:lnTo>
                  <a:pt x="433" y="687"/>
                </a:lnTo>
                <a:lnTo>
                  <a:pt x="0" y="19"/>
                </a:lnTo>
                <a:close/>
              </a:path>
            </a:pathLst>
          </a:custGeom>
          <a:solidFill>
            <a:srgbClr val="FF0000"/>
          </a:solidFill>
          <a:ln w="9525">
            <a:solidFill>
              <a:srgbClr val="000000"/>
            </a:solidFill>
            <a:round/>
            <a:headEnd/>
            <a:tailEnd/>
          </a:ln>
        </p:spPr>
        <p:txBody>
          <a:bodyPr/>
          <a:lstStyle/>
          <a:p>
            <a:endParaRPr lang="en-US"/>
          </a:p>
        </p:txBody>
      </p:sp>
      <p:sp>
        <p:nvSpPr>
          <p:cNvPr id="10244" name="Freeform 5"/>
          <p:cNvSpPr>
            <a:spLocks/>
          </p:cNvSpPr>
          <p:nvPr/>
        </p:nvSpPr>
        <p:spPr bwMode="auto">
          <a:xfrm>
            <a:off x="2836863" y="3263900"/>
            <a:ext cx="942975" cy="1060450"/>
          </a:xfrm>
          <a:custGeom>
            <a:avLst/>
            <a:gdLst>
              <a:gd name="T0" fmla="*/ 0 w 594"/>
              <a:gd name="T1" fmla="*/ 2147483647 h 668"/>
              <a:gd name="T2" fmla="*/ 2147483647 w 594"/>
              <a:gd name="T3" fmla="*/ 2147483647 h 668"/>
              <a:gd name="T4" fmla="*/ 2147483647 w 594"/>
              <a:gd name="T5" fmla="*/ 2147483647 h 668"/>
              <a:gd name="T6" fmla="*/ 2147483647 w 594"/>
              <a:gd name="T7" fmla="*/ 2147483647 h 668"/>
              <a:gd name="T8" fmla="*/ 2147483647 w 594"/>
              <a:gd name="T9" fmla="*/ 2147483647 h 668"/>
              <a:gd name="T10" fmla="*/ 2147483647 w 594"/>
              <a:gd name="T11" fmla="*/ 2147483647 h 668"/>
              <a:gd name="T12" fmla="*/ 2147483647 w 594"/>
              <a:gd name="T13" fmla="*/ 2147483647 h 668"/>
              <a:gd name="T14" fmla="*/ 2147483647 w 594"/>
              <a:gd name="T15" fmla="*/ 2147483647 h 668"/>
              <a:gd name="T16" fmla="*/ 2147483647 w 594"/>
              <a:gd name="T17" fmla="*/ 2147483647 h 668"/>
              <a:gd name="T18" fmla="*/ 2147483647 w 594"/>
              <a:gd name="T19" fmla="*/ 0 h 668"/>
              <a:gd name="T20" fmla="*/ 2147483647 w 594"/>
              <a:gd name="T21" fmla="*/ 2147483647 h 668"/>
              <a:gd name="T22" fmla="*/ 0 w 594"/>
              <a:gd name="T23" fmla="*/ 2147483647 h 6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4"/>
              <a:gd name="T37" fmla="*/ 0 h 668"/>
              <a:gd name="T38" fmla="*/ 594 w 594"/>
              <a:gd name="T39" fmla="*/ 668 h 6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4" h="668">
                <a:moveTo>
                  <a:pt x="0" y="31"/>
                </a:moveTo>
                <a:lnTo>
                  <a:pt x="25" y="31"/>
                </a:lnTo>
                <a:lnTo>
                  <a:pt x="43" y="25"/>
                </a:lnTo>
                <a:lnTo>
                  <a:pt x="68" y="18"/>
                </a:lnTo>
                <a:lnTo>
                  <a:pt x="93" y="12"/>
                </a:lnTo>
                <a:lnTo>
                  <a:pt x="111" y="12"/>
                </a:lnTo>
                <a:lnTo>
                  <a:pt x="136" y="6"/>
                </a:lnTo>
                <a:lnTo>
                  <a:pt x="161" y="0"/>
                </a:lnTo>
                <a:lnTo>
                  <a:pt x="594" y="668"/>
                </a:lnTo>
                <a:lnTo>
                  <a:pt x="0" y="31"/>
                </a:lnTo>
                <a:close/>
              </a:path>
            </a:pathLst>
          </a:custGeom>
          <a:solidFill>
            <a:srgbClr val="FF0000"/>
          </a:solidFill>
          <a:ln w="9525">
            <a:solidFill>
              <a:srgbClr val="000000"/>
            </a:solidFill>
            <a:round/>
            <a:headEnd/>
            <a:tailEnd/>
          </a:ln>
        </p:spPr>
        <p:txBody>
          <a:bodyPr/>
          <a:lstStyle/>
          <a:p>
            <a:endParaRPr lang="en-US"/>
          </a:p>
        </p:txBody>
      </p:sp>
      <p:sp>
        <p:nvSpPr>
          <p:cNvPr id="10245" name="Freeform 6"/>
          <p:cNvSpPr>
            <a:spLocks/>
          </p:cNvSpPr>
          <p:nvPr/>
        </p:nvSpPr>
        <p:spPr bwMode="auto">
          <a:xfrm>
            <a:off x="2601913" y="3313113"/>
            <a:ext cx="1177925" cy="1011237"/>
          </a:xfrm>
          <a:custGeom>
            <a:avLst/>
            <a:gdLst>
              <a:gd name="T0" fmla="*/ 0 w 742"/>
              <a:gd name="T1" fmla="*/ 2147483647 h 637"/>
              <a:gd name="T2" fmla="*/ 2147483647 w 742"/>
              <a:gd name="T3" fmla="*/ 2147483647 h 637"/>
              <a:gd name="T4" fmla="*/ 2147483647 w 742"/>
              <a:gd name="T5" fmla="*/ 2147483647 h 637"/>
              <a:gd name="T6" fmla="*/ 2147483647 w 742"/>
              <a:gd name="T7" fmla="*/ 2147483647 h 637"/>
              <a:gd name="T8" fmla="*/ 2147483647 w 742"/>
              <a:gd name="T9" fmla="*/ 2147483647 h 637"/>
              <a:gd name="T10" fmla="*/ 2147483647 w 742"/>
              <a:gd name="T11" fmla="*/ 2147483647 h 637"/>
              <a:gd name="T12" fmla="*/ 2147483647 w 742"/>
              <a:gd name="T13" fmla="*/ 2147483647 h 637"/>
              <a:gd name="T14" fmla="*/ 2147483647 w 742"/>
              <a:gd name="T15" fmla="*/ 2147483647 h 637"/>
              <a:gd name="T16" fmla="*/ 2147483647 w 742"/>
              <a:gd name="T17" fmla="*/ 2147483647 h 637"/>
              <a:gd name="T18" fmla="*/ 2147483647 w 742"/>
              <a:gd name="T19" fmla="*/ 0 h 637"/>
              <a:gd name="T20" fmla="*/ 2147483647 w 742"/>
              <a:gd name="T21" fmla="*/ 2147483647 h 637"/>
              <a:gd name="T22" fmla="*/ 0 w 742"/>
              <a:gd name="T23" fmla="*/ 2147483647 h 6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2"/>
              <a:gd name="T37" fmla="*/ 0 h 637"/>
              <a:gd name="T38" fmla="*/ 742 w 742"/>
              <a:gd name="T39" fmla="*/ 637 h 6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2" h="637">
                <a:moveTo>
                  <a:pt x="0" y="43"/>
                </a:moveTo>
                <a:lnTo>
                  <a:pt x="18" y="37"/>
                </a:lnTo>
                <a:lnTo>
                  <a:pt x="43" y="31"/>
                </a:lnTo>
                <a:lnTo>
                  <a:pt x="61" y="25"/>
                </a:lnTo>
                <a:lnTo>
                  <a:pt x="86" y="18"/>
                </a:lnTo>
                <a:lnTo>
                  <a:pt x="105" y="12"/>
                </a:lnTo>
                <a:lnTo>
                  <a:pt x="129" y="6"/>
                </a:lnTo>
                <a:lnTo>
                  <a:pt x="148" y="0"/>
                </a:lnTo>
                <a:lnTo>
                  <a:pt x="742" y="637"/>
                </a:lnTo>
                <a:lnTo>
                  <a:pt x="0" y="43"/>
                </a:lnTo>
                <a:close/>
              </a:path>
            </a:pathLst>
          </a:custGeom>
          <a:solidFill>
            <a:srgbClr val="FF0000"/>
          </a:solidFill>
          <a:ln w="9525">
            <a:solidFill>
              <a:srgbClr val="000000"/>
            </a:solidFill>
            <a:round/>
            <a:headEnd/>
            <a:tailEnd/>
          </a:ln>
        </p:spPr>
        <p:txBody>
          <a:bodyPr/>
          <a:lstStyle/>
          <a:p>
            <a:endParaRPr lang="en-US"/>
          </a:p>
        </p:txBody>
      </p:sp>
      <p:sp>
        <p:nvSpPr>
          <p:cNvPr id="10246" name="Freeform 7"/>
          <p:cNvSpPr>
            <a:spLocks/>
          </p:cNvSpPr>
          <p:nvPr/>
        </p:nvSpPr>
        <p:spPr bwMode="auto">
          <a:xfrm>
            <a:off x="2346325" y="3381375"/>
            <a:ext cx="1433513" cy="942975"/>
          </a:xfrm>
          <a:custGeom>
            <a:avLst/>
            <a:gdLst>
              <a:gd name="T0" fmla="*/ 0 w 903"/>
              <a:gd name="T1" fmla="*/ 2147483647 h 594"/>
              <a:gd name="T2" fmla="*/ 2147483647 w 903"/>
              <a:gd name="T3" fmla="*/ 2147483647 h 594"/>
              <a:gd name="T4" fmla="*/ 2147483647 w 903"/>
              <a:gd name="T5" fmla="*/ 2147483647 h 594"/>
              <a:gd name="T6" fmla="*/ 2147483647 w 903"/>
              <a:gd name="T7" fmla="*/ 2147483647 h 594"/>
              <a:gd name="T8" fmla="*/ 2147483647 w 903"/>
              <a:gd name="T9" fmla="*/ 2147483647 h 594"/>
              <a:gd name="T10" fmla="*/ 2147483647 w 903"/>
              <a:gd name="T11" fmla="*/ 2147483647 h 594"/>
              <a:gd name="T12" fmla="*/ 2147483647 w 903"/>
              <a:gd name="T13" fmla="*/ 2147483647 h 594"/>
              <a:gd name="T14" fmla="*/ 2147483647 w 903"/>
              <a:gd name="T15" fmla="*/ 2147483647 h 594"/>
              <a:gd name="T16" fmla="*/ 2147483647 w 903"/>
              <a:gd name="T17" fmla="*/ 2147483647 h 594"/>
              <a:gd name="T18" fmla="*/ 2147483647 w 903"/>
              <a:gd name="T19" fmla="*/ 0 h 594"/>
              <a:gd name="T20" fmla="*/ 2147483647 w 903"/>
              <a:gd name="T21" fmla="*/ 2147483647 h 594"/>
              <a:gd name="T22" fmla="*/ 0 w 903"/>
              <a:gd name="T23" fmla="*/ 2147483647 h 5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3"/>
              <a:gd name="T37" fmla="*/ 0 h 594"/>
              <a:gd name="T38" fmla="*/ 903 w 903"/>
              <a:gd name="T39" fmla="*/ 594 h 5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3" h="594">
                <a:moveTo>
                  <a:pt x="0" y="56"/>
                </a:moveTo>
                <a:lnTo>
                  <a:pt x="24" y="50"/>
                </a:lnTo>
                <a:lnTo>
                  <a:pt x="43" y="44"/>
                </a:lnTo>
                <a:lnTo>
                  <a:pt x="62" y="37"/>
                </a:lnTo>
                <a:lnTo>
                  <a:pt x="80" y="25"/>
                </a:lnTo>
                <a:lnTo>
                  <a:pt x="99" y="19"/>
                </a:lnTo>
                <a:lnTo>
                  <a:pt x="117" y="13"/>
                </a:lnTo>
                <a:lnTo>
                  <a:pt x="142" y="6"/>
                </a:lnTo>
                <a:lnTo>
                  <a:pt x="161" y="0"/>
                </a:lnTo>
                <a:lnTo>
                  <a:pt x="903" y="594"/>
                </a:lnTo>
                <a:lnTo>
                  <a:pt x="0" y="56"/>
                </a:lnTo>
                <a:close/>
              </a:path>
            </a:pathLst>
          </a:custGeom>
          <a:solidFill>
            <a:srgbClr val="FF0000"/>
          </a:solidFill>
          <a:ln w="9525">
            <a:solidFill>
              <a:srgbClr val="000000"/>
            </a:solidFill>
            <a:round/>
            <a:headEnd/>
            <a:tailEnd/>
          </a:ln>
        </p:spPr>
        <p:txBody>
          <a:bodyPr/>
          <a:lstStyle/>
          <a:p>
            <a:endParaRPr lang="en-US"/>
          </a:p>
        </p:txBody>
      </p:sp>
      <p:sp>
        <p:nvSpPr>
          <p:cNvPr id="10247" name="Freeform 8"/>
          <p:cNvSpPr>
            <a:spLocks/>
          </p:cNvSpPr>
          <p:nvPr/>
        </p:nvSpPr>
        <p:spPr bwMode="auto">
          <a:xfrm>
            <a:off x="1844675" y="2881313"/>
            <a:ext cx="628650" cy="549275"/>
          </a:xfrm>
          <a:custGeom>
            <a:avLst/>
            <a:gdLst>
              <a:gd name="T0" fmla="*/ 0 w 64"/>
              <a:gd name="T1" fmla="*/ 0 h 56"/>
              <a:gd name="T2" fmla="*/ 2147483647 w 64"/>
              <a:gd name="T3" fmla="*/ 0 h 56"/>
              <a:gd name="T4" fmla="*/ 2147483647 w 64"/>
              <a:gd name="T5" fmla="*/ 2147483647 h 56"/>
              <a:gd name="T6" fmla="*/ 0 60000 65536"/>
              <a:gd name="T7" fmla="*/ 0 60000 65536"/>
              <a:gd name="T8" fmla="*/ 0 60000 65536"/>
              <a:gd name="T9" fmla="*/ 0 w 64"/>
              <a:gd name="T10" fmla="*/ 0 h 56"/>
              <a:gd name="T11" fmla="*/ 64 w 64"/>
              <a:gd name="T12" fmla="*/ 56 h 56"/>
            </a:gdLst>
            <a:ahLst/>
            <a:cxnLst>
              <a:cxn ang="T6">
                <a:pos x="T0" y="T1"/>
              </a:cxn>
              <a:cxn ang="T7">
                <a:pos x="T2" y="T3"/>
              </a:cxn>
              <a:cxn ang="T8">
                <a:pos x="T4" y="T5"/>
              </a:cxn>
            </a:cxnLst>
            <a:rect l="T9" t="T10" r="T11" b="T12"/>
            <a:pathLst>
              <a:path w="64" h="56">
                <a:moveTo>
                  <a:pt x="0" y="0"/>
                </a:moveTo>
                <a:lnTo>
                  <a:pt x="14" y="0"/>
                </a:lnTo>
                <a:lnTo>
                  <a:pt x="64" y="56"/>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8" name="Freeform 9"/>
          <p:cNvSpPr>
            <a:spLocks/>
          </p:cNvSpPr>
          <p:nvPr/>
        </p:nvSpPr>
        <p:spPr bwMode="auto">
          <a:xfrm>
            <a:off x="3779838" y="3214688"/>
            <a:ext cx="1620837" cy="1109662"/>
          </a:xfrm>
          <a:custGeom>
            <a:avLst/>
            <a:gdLst>
              <a:gd name="T0" fmla="*/ 0 w 1021"/>
              <a:gd name="T1" fmla="*/ 0 h 699"/>
              <a:gd name="T2" fmla="*/ 2147483647 w 1021"/>
              <a:gd name="T3" fmla="*/ 0 h 699"/>
              <a:gd name="T4" fmla="*/ 2147483647 w 1021"/>
              <a:gd name="T5" fmla="*/ 0 h 699"/>
              <a:gd name="T6" fmla="*/ 2147483647 w 1021"/>
              <a:gd name="T7" fmla="*/ 0 h 699"/>
              <a:gd name="T8" fmla="*/ 2147483647 w 1021"/>
              <a:gd name="T9" fmla="*/ 0 h 699"/>
              <a:gd name="T10" fmla="*/ 2147483647 w 1021"/>
              <a:gd name="T11" fmla="*/ 0 h 699"/>
              <a:gd name="T12" fmla="*/ 2147483647 w 1021"/>
              <a:gd name="T13" fmla="*/ 0 h 699"/>
              <a:gd name="T14" fmla="*/ 2147483647 w 1021"/>
              <a:gd name="T15" fmla="*/ 2147483647 h 699"/>
              <a:gd name="T16" fmla="*/ 2147483647 w 1021"/>
              <a:gd name="T17" fmla="*/ 2147483647 h 699"/>
              <a:gd name="T18" fmla="*/ 2147483647 w 1021"/>
              <a:gd name="T19" fmla="*/ 2147483647 h 699"/>
              <a:gd name="T20" fmla="*/ 2147483647 w 1021"/>
              <a:gd name="T21" fmla="*/ 2147483647 h 699"/>
              <a:gd name="T22" fmla="*/ 2147483647 w 1021"/>
              <a:gd name="T23" fmla="*/ 2147483647 h 699"/>
              <a:gd name="T24" fmla="*/ 2147483647 w 1021"/>
              <a:gd name="T25" fmla="*/ 2147483647 h 699"/>
              <a:gd name="T26" fmla="*/ 2147483647 w 1021"/>
              <a:gd name="T27" fmla="*/ 2147483647 h 699"/>
              <a:gd name="T28" fmla="*/ 2147483647 w 1021"/>
              <a:gd name="T29" fmla="*/ 2147483647 h 699"/>
              <a:gd name="T30" fmla="*/ 2147483647 w 1021"/>
              <a:gd name="T31" fmla="*/ 2147483647 h 699"/>
              <a:gd name="T32" fmla="*/ 2147483647 w 1021"/>
              <a:gd name="T33" fmla="*/ 2147483647 h 699"/>
              <a:gd name="T34" fmla="*/ 2147483647 w 1021"/>
              <a:gd name="T35" fmla="*/ 2147483647 h 699"/>
              <a:gd name="T36" fmla="*/ 2147483647 w 1021"/>
              <a:gd name="T37" fmla="*/ 2147483647 h 699"/>
              <a:gd name="T38" fmla="*/ 2147483647 w 1021"/>
              <a:gd name="T39" fmla="*/ 2147483647 h 699"/>
              <a:gd name="T40" fmla="*/ 2147483647 w 1021"/>
              <a:gd name="T41" fmla="*/ 2147483647 h 699"/>
              <a:gd name="T42" fmla="*/ 2147483647 w 1021"/>
              <a:gd name="T43" fmla="*/ 2147483647 h 699"/>
              <a:gd name="T44" fmla="*/ 2147483647 w 1021"/>
              <a:gd name="T45" fmla="*/ 2147483647 h 699"/>
              <a:gd name="T46" fmla="*/ 2147483647 w 1021"/>
              <a:gd name="T47" fmla="*/ 2147483647 h 699"/>
              <a:gd name="T48" fmla="*/ 2147483647 w 1021"/>
              <a:gd name="T49" fmla="*/ 2147483647 h 699"/>
              <a:gd name="T50" fmla="*/ 2147483647 w 1021"/>
              <a:gd name="T51" fmla="*/ 2147483647 h 699"/>
              <a:gd name="T52" fmla="*/ 2147483647 w 1021"/>
              <a:gd name="T53" fmla="*/ 2147483647 h 699"/>
              <a:gd name="T54" fmla="*/ 2147483647 w 1021"/>
              <a:gd name="T55" fmla="*/ 2147483647 h 699"/>
              <a:gd name="T56" fmla="*/ 2147483647 w 1021"/>
              <a:gd name="T57" fmla="*/ 2147483647 h 699"/>
              <a:gd name="T58" fmla="*/ 2147483647 w 1021"/>
              <a:gd name="T59" fmla="*/ 2147483647 h 699"/>
              <a:gd name="T60" fmla="*/ 2147483647 w 1021"/>
              <a:gd name="T61" fmla="*/ 2147483647 h 699"/>
              <a:gd name="T62" fmla="*/ 2147483647 w 1021"/>
              <a:gd name="T63" fmla="*/ 2147483647 h 699"/>
              <a:gd name="T64" fmla="*/ 2147483647 w 1021"/>
              <a:gd name="T65" fmla="*/ 2147483647 h 699"/>
              <a:gd name="T66" fmla="*/ 2147483647 w 1021"/>
              <a:gd name="T67" fmla="*/ 2147483647 h 699"/>
              <a:gd name="T68" fmla="*/ 2147483647 w 1021"/>
              <a:gd name="T69" fmla="*/ 2147483647 h 699"/>
              <a:gd name="T70" fmla="*/ 2147483647 w 1021"/>
              <a:gd name="T71" fmla="*/ 2147483647 h 699"/>
              <a:gd name="T72" fmla="*/ 2147483647 w 1021"/>
              <a:gd name="T73" fmla="*/ 2147483647 h 699"/>
              <a:gd name="T74" fmla="*/ 2147483647 w 1021"/>
              <a:gd name="T75" fmla="*/ 2147483647 h 699"/>
              <a:gd name="T76" fmla="*/ 2147483647 w 1021"/>
              <a:gd name="T77" fmla="*/ 2147483647 h 699"/>
              <a:gd name="T78" fmla="*/ 2147483647 w 1021"/>
              <a:gd name="T79" fmla="*/ 2147483647 h 699"/>
              <a:gd name="T80" fmla="*/ 2147483647 w 1021"/>
              <a:gd name="T81" fmla="*/ 2147483647 h 699"/>
              <a:gd name="T82" fmla="*/ 2147483647 w 1021"/>
              <a:gd name="T83" fmla="*/ 2147483647 h 699"/>
              <a:gd name="T84" fmla="*/ 2147483647 w 1021"/>
              <a:gd name="T85" fmla="*/ 2147483647 h 699"/>
              <a:gd name="T86" fmla="*/ 2147483647 w 1021"/>
              <a:gd name="T87" fmla="*/ 2147483647 h 699"/>
              <a:gd name="T88" fmla="*/ 2147483647 w 1021"/>
              <a:gd name="T89" fmla="*/ 2147483647 h 699"/>
              <a:gd name="T90" fmla="*/ 2147483647 w 1021"/>
              <a:gd name="T91" fmla="*/ 2147483647 h 699"/>
              <a:gd name="T92" fmla="*/ 2147483647 w 1021"/>
              <a:gd name="T93" fmla="*/ 2147483647 h 699"/>
              <a:gd name="T94" fmla="*/ 2147483647 w 1021"/>
              <a:gd name="T95" fmla="*/ 2147483647 h 699"/>
              <a:gd name="T96" fmla="*/ 2147483647 w 1021"/>
              <a:gd name="T97" fmla="*/ 2147483647 h 699"/>
              <a:gd name="T98" fmla="*/ 0 w 1021"/>
              <a:gd name="T99" fmla="*/ 2147483647 h 699"/>
              <a:gd name="T100" fmla="*/ 0 w 1021"/>
              <a:gd name="T101" fmla="*/ 0 h 6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21"/>
              <a:gd name="T154" fmla="*/ 0 h 699"/>
              <a:gd name="T155" fmla="*/ 1021 w 1021"/>
              <a:gd name="T156" fmla="*/ 699 h 6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21" h="699">
                <a:moveTo>
                  <a:pt x="0" y="0"/>
                </a:moveTo>
                <a:lnTo>
                  <a:pt x="25" y="0"/>
                </a:lnTo>
                <a:lnTo>
                  <a:pt x="49" y="0"/>
                </a:lnTo>
                <a:lnTo>
                  <a:pt x="74" y="0"/>
                </a:lnTo>
                <a:lnTo>
                  <a:pt x="99" y="0"/>
                </a:lnTo>
                <a:lnTo>
                  <a:pt x="117" y="0"/>
                </a:lnTo>
                <a:lnTo>
                  <a:pt x="142" y="0"/>
                </a:lnTo>
                <a:lnTo>
                  <a:pt x="167" y="6"/>
                </a:lnTo>
                <a:lnTo>
                  <a:pt x="192" y="6"/>
                </a:lnTo>
                <a:lnTo>
                  <a:pt x="216" y="6"/>
                </a:lnTo>
                <a:lnTo>
                  <a:pt x="241" y="6"/>
                </a:lnTo>
                <a:lnTo>
                  <a:pt x="266" y="12"/>
                </a:lnTo>
                <a:lnTo>
                  <a:pt x="291" y="12"/>
                </a:lnTo>
                <a:lnTo>
                  <a:pt x="315" y="19"/>
                </a:lnTo>
                <a:lnTo>
                  <a:pt x="334" y="19"/>
                </a:lnTo>
                <a:lnTo>
                  <a:pt x="359" y="25"/>
                </a:lnTo>
                <a:lnTo>
                  <a:pt x="383" y="25"/>
                </a:lnTo>
                <a:lnTo>
                  <a:pt x="408" y="31"/>
                </a:lnTo>
                <a:lnTo>
                  <a:pt x="433" y="31"/>
                </a:lnTo>
                <a:lnTo>
                  <a:pt x="452" y="37"/>
                </a:lnTo>
                <a:lnTo>
                  <a:pt x="476" y="43"/>
                </a:lnTo>
                <a:lnTo>
                  <a:pt x="501" y="43"/>
                </a:lnTo>
                <a:lnTo>
                  <a:pt x="520" y="49"/>
                </a:lnTo>
                <a:lnTo>
                  <a:pt x="544" y="56"/>
                </a:lnTo>
                <a:lnTo>
                  <a:pt x="569" y="62"/>
                </a:lnTo>
                <a:lnTo>
                  <a:pt x="588" y="62"/>
                </a:lnTo>
                <a:lnTo>
                  <a:pt x="612" y="68"/>
                </a:lnTo>
                <a:lnTo>
                  <a:pt x="631" y="74"/>
                </a:lnTo>
                <a:lnTo>
                  <a:pt x="656" y="80"/>
                </a:lnTo>
                <a:lnTo>
                  <a:pt x="674" y="87"/>
                </a:lnTo>
                <a:lnTo>
                  <a:pt x="699" y="93"/>
                </a:lnTo>
                <a:lnTo>
                  <a:pt x="718" y="99"/>
                </a:lnTo>
                <a:lnTo>
                  <a:pt x="742" y="105"/>
                </a:lnTo>
                <a:lnTo>
                  <a:pt x="761" y="111"/>
                </a:lnTo>
                <a:lnTo>
                  <a:pt x="779" y="118"/>
                </a:lnTo>
                <a:lnTo>
                  <a:pt x="798" y="124"/>
                </a:lnTo>
                <a:lnTo>
                  <a:pt x="823" y="130"/>
                </a:lnTo>
                <a:lnTo>
                  <a:pt x="841" y="142"/>
                </a:lnTo>
                <a:lnTo>
                  <a:pt x="860" y="149"/>
                </a:lnTo>
                <a:lnTo>
                  <a:pt x="878" y="155"/>
                </a:lnTo>
                <a:lnTo>
                  <a:pt x="897" y="161"/>
                </a:lnTo>
                <a:lnTo>
                  <a:pt x="916" y="173"/>
                </a:lnTo>
                <a:lnTo>
                  <a:pt x="934" y="179"/>
                </a:lnTo>
                <a:lnTo>
                  <a:pt x="953" y="186"/>
                </a:lnTo>
                <a:lnTo>
                  <a:pt x="971" y="198"/>
                </a:lnTo>
                <a:lnTo>
                  <a:pt x="990" y="204"/>
                </a:lnTo>
                <a:lnTo>
                  <a:pt x="1002" y="210"/>
                </a:lnTo>
                <a:lnTo>
                  <a:pt x="1021" y="223"/>
                </a:lnTo>
                <a:lnTo>
                  <a:pt x="0" y="699"/>
                </a:lnTo>
                <a:lnTo>
                  <a:pt x="0" y="0"/>
                </a:lnTo>
                <a:close/>
              </a:path>
            </a:pathLst>
          </a:custGeom>
          <a:solidFill>
            <a:schemeClr val="hlink"/>
          </a:solidFill>
          <a:ln w="9525">
            <a:solidFill>
              <a:srgbClr val="000000"/>
            </a:solidFill>
            <a:round/>
            <a:headEnd/>
            <a:tailEnd/>
          </a:ln>
        </p:spPr>
        <p:txBody>
          <a:bodyPr/>
          <a:lstStyle/>
          <a:p>
            <a:endParaRPr lang="en-US"/>
          </a:p>
        </p:txBody>
      </p:sp>
      <p:sp>
        <p:nvSpPr>
          <p:cNvPr id="10249" name="Freeform 10"/>
          <p:cNvSpPr>
            <a:spLocks/>
          </p:cNvSpPr>
          <p:nvPr/>
        </p:nvSpPr>
        <p:spPr bwMode="auto">
          <a:xfrm>
            <a:off x="3779838" y="3568700"/>
            <a:ext cx="1698625" cy="755650"/>
          </a:xfrm>
          <a:custGeom>
            <a:avLst/>
            <a:gdLst>
              <a:gd name="T0" fmla="*/ 2147483647 w 1070"/>
              <a:gd name="T1" fmla="*/ 0 h 476"/>
              <a:gd name="T2" fmla="*/ 2147483647 w 1070"/>
              <a:gd name="T3" fmla="*/ 2147483647 h 476"/>
              <a:gd name="T4" fmla="*/ 2147483647 w 1070"/>
              <a:gd name="T5" fmla="*/ 2147483647 h 476"/>
              <a:gd name="T6" fmla="*/ 2147483647 w 1070"/>
              <a:gd name="T7" fmla="*/ 2147483647 h 476"/>
              <a:gd name="T8" fmla="*/ 0 w 1070"/>
              <a:gd name="T9" fmla="*/ 2147483647 h 476"/>
              <a:gd name="T10" fmla="*/ 2147483647 w 1070"/>
              <a:gd name="T11" fmla="*/ 0 h 476"/>
              <a:gd name="T12" fmla="*/ 0 60000 65536"/>
              <a:gd name="T13" fmla="*/ 0 60000 65536"/>
              <a:gd name="T14" fmla="*/ 0 60000 65536"/>
              <a:gd name="T15" fmla="*/ 0 60000 65536"/>
              <a:gd name="T16" fmla="*/ 0 60000 65536"/>
              <a:gd name="T17" fmla="*/ 0 60000 65536"/>
              <a:gd name="T18" fmla="*/ 0 w 1070"/>
              <a:gd name="T19" fmla="*/ 0 h 476"/>
              <a:gd name="T20" fmla="*/ 1070 w 1070"/>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070" h="476">
                <a:moveTo>
                  <a:pt x="1021" y="0"/>
                </a:moveTo>
                <a:lnTo>
                  <a:pt x="1039" y="6"/>
                </a:lnTo>
                <a:lnTo>
                  <a:pt x="1052" y="18"/>
                </a:lnTo>
                <a:lnTo>
                  <a:pt x="1070" y="25"/>
                </a:lnTo>
                <a:lnTo>
                  <a:pt x="0" y="476"/>
                </a:lnTo>
                <a:lnTo>
                  <a:pt x="1021" y="0"/>
                </a:lnTo>
                <a:close/>
              </a:path>
            </a:pathLst>
          </a:custGeom>
          <a:solidFill>
            <a:schemeClr val="hlink"/>
          </a:solidFill>
          <a:ln w="9525">
            <a:solidFill>
              <a:srgbClr val="000000"/>
            </a:solidFill>
            <a:round/>
            <a:headEnd/>
            <a:tailEnd/>
          </a:ln>
        </p:spPr>
        <p:txBody>
          <a:bodyPr/>
          <a:lstStyle/>
          <a:p>
            <a:endParaRPr lang="en-US"/>
          </a:p>
        </p:txBody>
      </p:sp>
      <p:sp>
        <p:nvSpPr>
          <p:cNvPr id="10250" name="Freeform 11"/>
          <p:cNvSpPr>
            <a:spLocks/>
          </p:cNvSpPr>
          <p:nvPr/>
        </p:nvSpPr>
        <p:spPr bwMode="auto">
          <a:xfrm>
            <a:off x="5429250" y="3048000"/>
            <a:ext cx="638175" cy="530225"/>
          </a:xfrm>
          <a:custGeom>
            <a:avLst/>
            <a:gdLst>
              <a:gd name="T0" fmla="*/ 2147483647 w 65"/>
              <a:gd name="T1" fmla="*/ 0 h 54"/>
              <a:gd name="T2" fmla="*/ 2147483647 w 65"/>
              <a:gd name="T3" fmla="*/ 0 h 54"/>
              <a:gd name="T4" fmla="*/ 0 w 65"/>
              <a:gd name="T5" fmla="*/ 2147483647 h 54"/>
              <a:gd name="T6" fmla="*/ 0 60000 65536"/>
              <a:gd name="T7" fmla="*/ 0 60000 65536"/>
              <a:gd name="T8" fmla="*/ 0 60000 65536"/>
              <a:gd name="T9" fmla="*/ 0 w 65"/>
              <a:gd name="T10" fmla="*/ 0 h 54"/>
              <a:gd name="T11" fmla="*/ 65 w 65"/>
              <a:gd name="T12" fmla="*/ 54 h 54"/>
            </a:gdLst>
            <a:ahLst/>
            <a:cxnLst>
              <a:cxn ang="T6">
                <a:pos x="T0" y="T1"/>
              </a:cxn>
              <a:cxn ang="T7">
                <a:pos x="T2" y="T3"/>
              </a:cxn>
              <a:cxn ang="T8">
                <a:pos x="T4" y="T5"/>
              </a:cxn>
            </a:cxnLst>
            <a:rect l="T9" t="T10" r="T11" b="T12"/>
            <a:pathLst>
              <a:path w="65" h="54">
                <a:moveTo>
                  <a:pt x="65" y="0"/>
                </a:moveTo>
                <a:lnTo>
                  <a:pt x="51" y="0"/>
                </a:lnTo>
                <a:lnTo>
                  <a:pt x="0" y="54"/>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1" name="Freeform 12"/>
          <p:cNvSpPr>
            <a:spLocks/>
          </p:cNvSpPr>
          <p:nvPr/>
        </p:nvSpPr>
        <p:spPr bwMode="auto">
          <a:xfrm>
            <a:off x="1982788" y="3470275"/>
            <a:ext cx="1797050" cy="854075"/>
          </a:xfrm>
          <a:custGeom>
            <a:avLst/>
            <a:gdLst>
              <a:gd name="T0" fmla="*/ 0 w 1132"/>
              <a:gd name="T1" fmla="*/ 2147483647 h 538"/>
              <a:gd name="T2" fmla="*/ 2147483647 w 1132"/>
              <a:gd name="T3" fmla="*/ 2147483647 h 538"/>
              <a:gd name="T4" fmla="*/ 2147483647 w 1132"/>
              <a:gd name="T5" fmla="*/ 2147483647 h 538"/>
              <a:gd name="T6" fmla="*/ 2147483647 w 1132"/>
              <a:gd name="T7" fmla="*/ 2147483647 h 538"/>
              <a:gd name="T8" fmla="*/ 2147483647 w 1132"/>
              <a:gd name="T9" fmla="*/ 2147483647 h 538"/>
              <a:gd name="T10" fmla="*/ 2147483647 w 1132"/>
              <a:gd name="T11" fmla="*/ 2147483647 h 538"/>
              <a:gd name="T12" fmla="*/ 2147483647 w 1132"/>
              <a:gd name="T13" fmla="*/ 2147483647 h 538"/>
              <a:gd name="T14" fmla="*/ 2147483647 w 1132"/>
              <a:gd name="T15" fmla="*/ 2147483647 h 538"/>
              <a:gd name="T16" fmla="*/ 2147483647 w 1132"/>
              <a:gd name="T17" fmla="*/ 2147483647 h 538"/>
              <a:gd name="T18" fmla="*/ 2147483647 w 1132"/>
              <a:gd name="T19" fmla="*/ 2147483647 h 538"/>
              <a:gd name="T20" fmla="*/ 2147483647 w 1132"/>
              <a:gd name="T21" fmla="*/ 2147483647 h 538"/>
              <a:gd name="T22" fmla="*/ 2147483647 w 1132"/>
              <a:gd name="T23" fmla="*/ 2147483647 h 538"/>
              <a:gd name="T24" fmla="*/ 2147483647 w 1132"/>
              <a:gd name="T25" fmla="*/ 2147483647 h 538"/>
              <a:gd name="T26" fmla="*/ 2147483647 w 1132"/>
              <a:gd name="T27" fmla="*/ 2147483647 h 538"/>
              <a:gd name="T28" fmla="*/ 2147483647 w 1132"/>
              <a:gd name="T29" fmla="*/ 2147483647 h 538"/>
              <a:gd name="T30" fmla="*/ 2147483647 w 1132"/>
              <a:gd name="T31" fmla="*/ 0 h 538"/>
              <a:gd name="T32" fmla="*/ 2147483647 w 1132"/>
              <a:gd name="T33" fmla="*/ 2147483647 h 538"/>
              <a:gd name="T34" fmla="*/ 0 w 1132"/>
              <a:gd name="T35" fmla="*/ 2147483647 h 5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32"/>
              <a:gd name="T55" fmla="*/ 0 h 538"/>
              <a:gd name="T56" fmla="*/ 1132 w 1132"/>
              <a:gd name="T57" fmla="*/ 538 h 5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32" h="538">
                <a:moveTo>
                  <a:pt x="0" y="130"/>
                </a:moveTo>
                <a:lnTo>
                  <a:pt x="12" y="117"/>
                </a:lnTo>
                <a:lnTo>
                  <a:pt x="31" y="105"/>
                </a:lnTo>
                <a:lnTo>
                  <a:pt x="43" y="99"/>
                </a:lnTo>
                <a:lnTo>
                  <a:pt x="62" y="87"/>
                </a:lnTo>
                <a:lnTo>
                  <a:pt x="74" y="80"/>
                </a:lnTo>
                <a:lnTo>
                  <a:pt x="93" y="68"/>
                </a:lnTo>
                <a:lnTo>
                  <a:pt x="105" y="62"/>
                </a:lnTo>
                <a:lnTo>
                  <a:pt x="123" y="49"/>
                </a:lnTo>
                <a:lnTo>
                  <a:pt x="142" y="43"/>
                </a:lnTo>
                <a:lnTo>
                  <a:pt x="161" y="37"/>
                </a:lnTo>
                <a:lnTo>
                  <a:pt x="179" y="25"/>
                </a:lnTo>
                <a:lnTo>
                  <a:pt x="198" y="18"/>
                </a:lnTo>
                <a:lnTo>
                  <a:pt x="210" y="12"/>
                </a:lnTo>
                <a:lnTo>
                  <a:pt x="229" y="0"/>
                </a:lnTo>
                <a:lnTo>
                  <a:pt x="1132" y="538"/>
                </a:lnTo>
                <a:lnTo>
                  <a:pt x="0" y="130"/>
                </a:lnTo>
                <a:close/>
              </a:path>
            </a:pathLst>
          </a:custGeom>
          <a:solidFill>
            <a:srgbClr val="FF0000"/>
          </a:solidFill>
          <a:ln w="9525">
            <a:solidFill>
              <a:srgbClr val="000000"/>
            </a:solidFill>
            <a:round/>
            <a:headEnd/>
            <a:tailEnd/>
          </a:ln>
        </p:spPr>
        <p:txBody>
          <a:bodyPr/>
          <a:lstStyle/>
          <a:p>
            <a:endParaRPr lang="en-US"/>
          </a:p>
        </p:txBody>
      </p:sp>
      <p:sp>
        <p:nvSpPr>
          <p:cNvPr id="10252" name="Freeform 13"/>
          <p:cNvSpPr>
            <a:spLocks/>
          </p:cNvSpPr>
          <p:nvPr/>
        </p:nvSpPr>
        <p:spPr bwMode="auto">
          <a:xfrm>
            <a:off x="1520825" y="3273425"/>
            <a:ext cx="638175" cy="295275"/>
          </a:xfrm>
          <a:custGeom>
            <a:avLst/>
            <a:gdLst>
              <a:gd name="T0" fmla="*/ 0 w 65"/>
              <a:gd name="T1" fmla="*/ 0 h 30"/>
              <a:gd name="T2" fmla="*/ 2147483647 w 65"/>
              <a:gd name="T3" fmla="*/ 0 h 30"/>
              <a:gd name="T4" fmla="*/ 2147483647 w 65"/>
              <a:gd name="T5" fmla="*/ 2147483647 h 30"/>
              <a:gd name="T6" fmla="*/ 0 60000 65536"/>
              <a:gd name="T7" fmla="*/ 0 60000 65536"/>
              <a:gd name="T8" fmla="*/ 0 60000 65536"/>
              <a:gd name="T9" fmla="*/ 0 w 65"/>
              <a:gd name="T10" fmla="*/ 0 h 30"/>
              <a:gd name="T11" fmla="*/ 65 w 65"/>
              <a:gd name="T12" fmla="*/ 30 h 30"/>
            </a:gdLst>
            <a:ahLst/>
            <a:cxnLst>
              <a:cxn ang="T6">
                <a:pos x="T0" y="T1"/>
              </a:cxn>
              <a:cxn ang="T7">
                <a:pos x="T2" y="T3"/>
              </a:cxn>
              <a:cxn ang="T8">
                <a:pos x="T4" y="T5"/>
              </a:cxn>
            </a:cxnLst>
            <a:rect l="T9" t="T10" r="T11" b="T12"/>
            <a:pathLst>
              <a:path w="65" h="30">
                <a:moveTo>
                  <a:pt x="0" y="0"/>
                </a:moveTo>
                <a:lnTo>
                  <a:pt x="14" y="0"/>
                </a:lnTo>
                <a:lnTo>
                  <a:pt x="65" y="3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3" name="Freeform 14"/>
          <p:cNvSpPr>
            <a:spLocks/>
          </p:cNvSpPr>
          <p:nvPr/>
        </p:nvSpPr>
        <p:spPr bwMode="auto">
          <a:xfrm>
            <a:off x="3779838" y="3608388"/>
            <a:ext cx="2012950" cy="715962"/>
          </a:xfrm>
          <a:custGeom>
            <a:avLst/>
            <a:gdLst>
              <a:gd name="T0" fmla="*/ 2147483647 w 1268"/>
              <a:gd name="T1" fmla="*/ 0 h 451"/>
              <a:gd name="T2" fmla="*/ 2147483647 w 1268"/>
              <a:gd name="T3" fmla="*/ 2147483647 h 451"/>
              <a:gd name="T4" fmla="*/ 2147483647 w 1268"/>
              <a:gd name="T5" fmla="*/ 2147483647 h 451"/>
              <a:gd name="T6" fmla="*/ 2147483647 w 1268"/>
              <a:gd name="T7" fmla="*/ 2147483647 h 451"/>
              <a:gd name="T8" fmla="*/ 2147483647 w 1268"/>
              <a:gd name="T9" fmla="*/ 2147483647 h 451"/>
              <a:gd name="T10" fmla="*/ 2147483647 w 1268"/>
              <a:gd name="T11" fmla="*/ 2147483647 h 451"/>
              <a:gd name="T12" fmla="*/ 2147483647 w 1268"/>
              <a:gd name="T13" fmla="*/ 2147483647 h 451"/>
              <a:gd name="T14" fmla="*/ 2147483647 w 1268"/>
              <a:gd name="T15" fmla="*/ 2147483647 h 451"/>
              <a:gd name="T16" fmla="*/ 2147483647 w 1268"/>
              <a:gd name="T17" fmla="*/ 2147483647 h 451"/>
              <a:gd name="T18" fmla="*/ 2147483647 w 1268"/>
              <a:gd name="T19" fmla="*/ 2147483647 h 451"/>
              <a:gd name="T20" fmla="*/ 2147483647 w 1268"/>
              <a:gd name="T21" fmla="*/ 2147483647 h 451"/>
              <a:gd name="T22" fmla="*/ 2147483647 w 1268"/>
              <a:gd name="T23" fmla="*/ 2147483647 h 451"/>
              <a:gd name="T24" fmla="*/ 2147483647 w 1268"/>
              <a:gd name="T25" fmla="*/ 2147483647 h 451"/>
              <a:gd name="T26" fmla="*/ 2147483647 w 1268"/>
              <a:gd name="T27" fmla="*/ 2147483647 h 451"/>
              <a:gd name="T28" fmla="*/ 2147483647 w 1268"/>
              <a:gd name="T29" fmla="*/ 2147483647 h 451"/>
              <a:gd name="T30" fmla="*/ 2147483647 w 1268"/>
              <a:gd name="T31" fmla="*/ 2147483647 h 451"/>
              <a:gd name="T32" fmla="*/ 0 w 1268"/>
              <a:gd name="T33" fmla="*/ 2147483647 h 451"/>
              <a:gd name="T34" fmla="*/ 2147483647 w 1268"/>
              <a:gd name="T35" fmla="*/ 0 h 4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68"/>
              <a:gd name="T55" fmla="*/ 0 h 451"/>
              <a:gd name="T56" fmla="*/ 1268 w 1268"/>
              <a:gd name="T57" fmla="*/ 451 h 4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68" h="451">
                <a:moveTo>
                  <a:pt x="1070" y="0"/>
                </a:moveTo>
                <a:lnTo>
                  <a:pt x="1083" y="12"/>
                </a:lnTo>
                <a:lnTo>
                  <a:pt x="1101" y="18"/>
                </a:lnTo>
                <a:lnTo>
                  <a:pt x="1113" y="30"/>
                </a:lnTo>
                <a:lnTo>
                  <a:pt x="1132" y="43"/>
                </a:lnTo>
                <a:lnTo>
                  <a:pt x="1144" y="49"/>
                </a:lnTo>
                <a:lnTo>
                  <a:pt x="1157" y="61"/>
                </a:lnTo>
                <a:lnTo>
                  <a:pt x="1169" y="68"/>
                </a:lnTo>
                <a:lnTo>
                  <a:pt x="1182" y="80"/>
                </a:lnTo>
                <a:lnTo>
                  <a:pt x="1194" y="92"/>
                </a:lnTo>
                <a:lnTo>
                  <a:pt x="1206" y="99"/>
                </a:lnTo>
                <a:lnTo>
                  <a:pt x="1219" y="111"/>
                </a:lnTo>
                <a:lnTo>
                  <a:pt x="1231" y="123"/>
                </a:lnTo>
                <a:lnTo>
                  <a:pt x="1243" y="136"/>
                </a:lnTo>
                <a:lnTo>
                  <a:pt x="1256" y="142"/>
                </a:lnTo>
                <a:lnTo>
                  <a:pt x="1268" y="154"/>
                </a:lnTo>
                <a:lnTo>
                  <a:pt x="0" y="451"/>
                </a:lnTo>
                <a:lnTo>
                  <a:pt x="1070" y="0"/>
                </a:lnTo>
                <a:close/>
              </a:path>
            </a:pathLst>
          </a:custGeom>
          <a:solidFill>
            <a:schemeClr val="hlink"/>
          </a:solidFill>
          <a:ln w="9525">
            <a:solidFill>
              <a:srgbClr val="000000"/>
            </a:solidFill>
            <a:round/>
            <a:headEnd/>
            <a:tailEnd/>
          </a:ln>
        </p:spPr>
        <p:txBody>
          <a:bodyPr/>
          <a:lstStyle/>
          <a:p>
            <a:endParaRPr lang="en-US"/>
          </a:p>
        </p:txBody>
      </p:sp>
      <p:sp>
        <p:nvSpPr>
          <p:cNvPr id="10254" name="Freeform 15"/>
          <p:cNvSpPr>
            <a:spLocks/>
          </p:cNvSpPr>
          <p:nvPr/>
        </p:nvSpPr>
        <p:spPr bwMode="auto">
          <a:xfrm>
            <a:off x="5645150" y="3489325"/>
            <a:ext cx="609600" cy="227013"/>
          </a:xfrm>
          <a:custGeom>
            <a:avLst/>
            <a:gdLst>
              <a:gd name="T0" fmla="*/ 2147483647 w 62"/>
              <a:gd name="T1" fmla="*/ 0 h 23"/>
              <a:gd name="T2" fmla="*/ 2147483647 w 62"/>
              <a:gd name="T3" fmla="*/ 0 h 23"/>
              <a:gd name="T4" fmla="*/ 0 w 62"/>
              <a:gd name="T5" fmla="*/ 2147483647 h 23"/>
              <a:gd name="T6" fmla="*/ 0 60000 65536"/>
              <a:gd name="T7" fmla="*/ 0 60000 65536"/>
              <a:gd name="T8" fmla="*/ 0 60000 65536"/>
              <a:gd name="T9" fmla="*/ 0 w 62"/>
              <a:gd name="T10" fmla="*/ 0 h 23"/>
              <a:gd name="T11" fmla="*/ 62 w 62"/>
              <a:gd name="T12" fmla="*/ 23 h 23"/>
            </a:gdLst>
            <a:ahLst/>
            <a:cxnLst>
              <a:cxn ang="T6">
                <a:pos x="T0" y="T1"/>
              </a:cxn>
              <a:cxn ang="T7">
                <a:pos x="T2" y="T3"/>
              </a:cxn>
              <a:cxn ang="T8">
                <a:pos x="T4" y="T5"/>
              </a:cxn>
            </a:cxnLst>
            <a:rect l="T9" t="T10" r="T11" b="T12"/>
            <a:pathLst>
              <a:path w="62" h="23">
                <a:moveTo>
                  <a:pt x="62" y="0"/>
                </a:moveTo>
                <a:lnTo>
                  <a:pt x="48" y="0"/>
                </a:lnTo>
                <a:lnTo>
                  <a:pt x="0" y="23"/>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5" name="Freeform 16"/>
          <p:cNvSpPr>
            <a:spLocks/>
          </p:cNvSpPr>
          <p:nvPr/>
        </p:nvSpPr>
        <p:spPr bwMode="auto">
          <a:xfrm>
            <a:off x="1717675" y="3676650"/>
            <a:ext cx="2062163" cy="647700"/>
          </a:xfrm>
          <a:custGeom>
            <a:avLst/>
            <a:gdLst>
              <a:gd name="T0" fmla="*/ 0 w 1299"/>
              <a:gd name="T1" fmla="*/ 2147483647 h 408"/>
              <a:gd name="T2" fmla="*/ 2147483647 w 1299"/>
              <a:gd name="T3" fmla="*/ 2147483647 h 408"/>
              <a:gd name="T4" fmla="*/ 2147483647 w 1299"/>
              <a:gd name="T5" fmla="*/ 2147483647 h 408"/>
              <a:gd name="T6" fmla="*/ 2147483647 w 1299"/>
              <a:gd name="T7" fmla="*/ 2147483647 h 408"/>
              <a:gd name="T8" fmla="*/ 2147483647 w 1299"/>
              <a:gd name="T9" fmla="*/ 2147483647 h 408"/>
              <a:gd name="T10" fmla="*/ 2147483647 w 1299"/>
              <a:gd name="T11" fmla="*/ 2147483647 h 408"/>
              <a:gd name="T12" fmla="*/ 2147483647 w 1299"/>
              <a:gd name="T13" fmla="*/ 2147483647 h 408"/>
              <a:gd name="T14" fmla="*/ 2147483647 w 1299"/>
              <a:gd name="T15" fmla="*/ 2147483647 h 408"/>
              <a:gd name="T16" fmla="*/ 2147483647 w 1299"/>
              <a:gd name="T17" fmla="*/ 2147483647 h 408"/>
              <a:gd name="T18" fmla="*/ 2147483647 w 1299"/>
              <a:gd name="T19" fmla="*/ 2147483647 h 408"/>
              <a:gd name="T20" fmla="*/ 2147483647 w 1299"/>
              <a:gd name="T21" fmla="*/ 2147483647 h 408"/>
              <a:gd name="T22" fmla="*/ 2147483647 w 1299"/>
              <a:gd name="T23" fmla="*/ 2147483647 h 408"/>
              <a:gd name="T24" fmla="*/ 2147483647 w 1299"/>
              <a:gd name="T25" fmla="*/ 2147483647 h 408"/>
              <a:gd name="T26" fmla="*/ 2147483647 w 1299"/>
              <a:gd name="T27" fmla="*/ 2147483647 h 408"/>
              <a:gd name="T28" fmla="*/ 2147483647 w 1299"/>
              <a:gd name="T29" fmla="*/ 2147483647 h 408"/>
              <a:gd name="T30" fmla="*/ 2147483647 w 1299"/>
              <a:gd name="T31" fmla="*/ 0 h 408"/>
              <a:gd name="T32" fmla="*/ 2147483647 w 1299"/>
              <a:gd name="T33" fmla="*/ 2147483647 h 408"/>
              <a:gd name="T34" fmla="*/ 0 w 1299"/>
              <a:gd name="T35" fmla="*/ 2147483647 h 4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9"/>
              <a:gd name="T55" fmla="*/ 0 h 408"/>
              <a:gd name="T56" fmla="*/ 1299 w 1299"/>
              <a:gd name="T57" fmla="*/ 408 h 4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9" h="408">
                <a:moveTo>
                  <a:pt x="0" y="148"/>
                </a:moveTo>
                <a:lnTo>
                  <a:pt x="12" y="136"/>
                </a:lnTo>
                <a:lnTo>
                  <a:pt x="18" y="124"/>
                </a:lnTo>
                <a:lnTo>
                  <a:pt x="31" y="111"/>
                </a:lnTo>
                <a:lnTo>
                  <a:pt x="43" y="99"/>
                </a:lnTo>
                <a:lnTo>
                  <a:pt x="49" y="93"/>
                </a:lnTo>
                <a:lnTo>
                  <a:pt x="62" y="80"/>
                </a:lnTo>
                <a:lnTo>
                  <a:pt x="74" y="68"/>
                </a:lnTo>
                <a:lnTo>
                  <a:pt x="86" y="56"/>
                </a:lnTo>
                <a:lnTo>
                  <a:pt x="99" y="49"/>
                </a:lnTo>
                <a:lnTo>
                  <a:pt x="111" y="37"/>
                </a:lnTo>
                <a:lnTo>
                  <a:pt x="123" y="25"/>
                </a:lnTo>
                <a:lnTo>
                  <a:pt x="136" y="18"/>
                </a:lnTo>
                <a:lnTo>
                  <a:pt x="154" y="6"/>
                </a:lnTo>
                <a:lnTo>
                  <a:pt x="167" y="0"/>
                </a:lnTo>
                <a:lnTo>
                  <a:pt x="1299" y="408"/>
                </a:lnTo>
                <a:lnTo>
                  <a:pt x="0" y="148"/>
                </a:lnTo>
                <a:close/>
              </a:path>
            </a:pathLst>
          </a:custGeom>
          <a:solidFill>
            <a:srgbClr val="FF0000"/>
          </a:solidFill>
          <a:ln w="9525">
            <a:solidFill>
              <a:srgbClr val="000000"/>
            </a:solidFill>
            <a:round/>
            <a:headEnd/>
            <a:tailEnd/>
          </a:ln>
        </p:spPr>
        <p:txBody>
          <a:bodyPr/>
          <a:lstStyle/>
          <a:p>
            <a:endParaRPr lang="en-US"/>
          </a:p>
        </p:txBody>
      </p:sp>
      <p:sp>
        <p:nvSpPr>
          <p:cNvPr id="10256" name="Freeform 17"/>
          <p:cNvSpPr>
            <a:spLocks/>
          </p:cNvSpPr>
          <p:nvPr/>
        </p:nvSpPr>
        <p:spPr bwMode="auto">
          <a:xfrm>
            <a:off x="1236663" y="3656013"/>
            <a:ext cx="598487" cy="128587"/>
          </a:xfrm>
          <a:custGeom>
            <a:avLst/>
            <a:gdLst>
              <a:gd name="T0" fmla="*/ 0 w 61"/>
              <a:gd name="T1" fmla="*/ 0 h 13"/>
              <a:gd name="T2" fmla="*/ 2147483647 w 61"/>
              <a:gd name="T3" fmla="*/ 0 h 13"/>
              <a:gd name="T4" fmla="*/ 2147483647 w 61"/>
              <a:gd name="T5" fmla="*/ 2147483647 h 13"/>
              <a:gd name="T6" fmla="*/ 0 60000 65536"/>
              <a:gd name="T7" fmla="*/ 0 60000 65536"/>
              <a:gd name="T8" fmla="*/ 0 60000 65536"/>
              <a:gd name="T9" fmla="*/ 0 w 61"/>
              <a:gd name="T10" fmla="*/ 0 h 13"/>
              <a:gd name="T11" fmla="*/ 61 w 61"/>
              <a:gd name="T12" fmla="*/ 13 h 13"/>
            </a:gdLst>
            <a:ahLst/>
            <a:cxnLst>
              <a:cxn ang="T6">
                <a:pos x="T0" y="T1"/>
              </a:cxn>
              <a:cxn ang="T7">
                <a:pos x="T2" y="T3"/>
              </a:cxn>
              <a:cxn ang="T8">
                <a:pos x="T4" y="T5"/>
              </a:cxn>
            </a:cxnLst>
            <a:rect l="T9" t="T10" r="T11" b="T12"/>
            <a:pathLst>
              <a:path w="61" h="13">
                <a:moveTo>
                  <a:pt x="0" y="0"/>
                </a:moveTo>
                <a:lnTo>
                  <a:pt x="14" y="0"/>
                </a:lnTo>
                <a:lnTo>
                  <a:pt x="61" y="13"/>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7" name="Freeform 18"/>
          <p:cNvSpPr>
            <a:spLocks/>
          </p:cNvSpPr>
          <p:nvPr/>
        </p:nvSpPr>
        <p:spPr bwMode="auto">
          <a:xfrm>
            <a:off x="1570038" y="3911600"/>
            <a:ext cx="2209800" cy="412750"/>
          </a:xfrm>
          <a:custGeom>
            <a:avLst/>
            <a:gdLst>
              <a:gd name="T0" fmla="*/ 0 w 1392"/>
              <a:gd name="T1" fmla="*/ 2147483647 h 260"/>
              <a:gd name="T2" fmla="*/ 2147483647 w 1392"/>
              <a:gd name="T3" fmla="*/ 2147483647 h 260"/>
              <a:gd name="T4" fmla="*/ 2147483647 w 1392"/>
              <a:gd name="T5" fmla="*/ 2147483647 h 260"/>
              <a:gd name="T6" fmla="*/ 2147483647 w 1392"/>
              <a:gd name="T7" fmla="*/ 2147483647 h 260"/>
              <a:gd name="T8" fmla="*/ 2147483647 w 1392"/>
              <a:gd name="T9" fmla="*/ 2147483647 h 260"/>
              <a:gd name="T10" fmla="*/ 2147483647 w 1392"/>
              <a:gd name="T11" fmla="*/ 2147483647 h 260"/>
              <a:gd name="T12" fmla="*/ 2147483647 w 1392"/>
              <a:gd name="T13" fmla="*/ 2147483647 h 260"/>
              <a:gd name="T14" fmla="*/ 2147483647 w 1392"/>
              <a:gd name="T15" fmla="*/ 2147483647 h 260"/>
              <a:gd name="T16" fmla="*/ 2147483647 w 1392"/>
              <a:gd name="T17" fmla="*/ 2147483647 h 260"/>
              <a:gd name="T18" fmla="*/ 2147483647 w 1392"/>
              <a:gd name="T19" fmla="*/ 2147483647 h 260"/>
              <a:gd name="T20" fmla="*/ 2147483647 w 1392"/>
              <a:gd name="T21" fmla="*/ 2147483647 h 260"/>
              <a:gd name="T22" fmla="*/ 2147483647 w 1392"/>
              <a:gd name="T23" fmla="*/ 2147483647 h 260"/>
              <a:gd name="T24" fmla="*/ 2147483647 w 1392"/>
              <a:gd name="T25" fmla="*/ 2147483647 h 260"/>
              <a:gd name="T26" fmla="*/ 2147483647 w 1392"/>
              <a:gd name="T27" fmla="*/ 2147483647 h 260"/>
              <a:gd name="T28" fmla="*/ 2147483647 w 1392"/>
              <a:gd name="T29" fmla="*/ 2147483647 h 260"/>
              <a:gd name="T30" fmla="*/ 2147483647 w 1392"/>
              <a:gd name="T31" fmla="*/ 0 h 260"/>
              <a:gd name="T32" fmla="*/ 2147483647 w 1392"/>
              <a:gd name="T33" fmla="*/ 2147483647 h 260"/>
              <a:gd name="T34" fmla="*/ 0 w 1392"/>
              <a:gd name="T35" fmla="*/ 2147483647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92"/>
              <a:gd name="T55" fmla="*/ 0 h 260"/>
              <a:gd name="T56" fmla="*/ 1392 w 1392"/>
              <a:gd name="T57" fmla="*/ 260 h 2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92" h="260">
                <a:moveTo>
                  <a:pt x="0" y="174"/>
                </a:moveTo>
                <a:lnTo>
                  <a:pt x="6" y="161"/>
                </a:lnTo>
                <a:lnTo>
                  <a:pt x="12" y="149"/>
                </a:lnTo>
                <a:lnTo>
                  <a:pt x="12" y="143"/>
                </a:lnTo>
                <a:lnTo>
                  <a:pt x="18" y="130"/>
                </a:lnTo>
                <a:lnTo>
                  <a:pt x="25" y="118"/>
                </a:lnTo>
                <a:lnTo>
                  <a:pt x="31" y="106"/>
                </a:lnTo>
                <a:lnTo>
                  <a:pt x="31" y="93"/>
                </a:lnTo>
                <a:lnTo>
                  <a:pt x="37" y="81"/>
                </a:lnTo>
                <a:lnTo>
                  <a:pt x="49" y="68"/>
                </a:lnTo>
                <a:lnTo>
                  <a:pt x="56" y="56"/>
                </a:lnTo>
                <a:lnTo>
                  <a:pt x="62" y="44"/>
                </a:lnTo>
                <a:lnTo>
                  <a:pt x="68" y="31"/>
                </a:lnTo>
                <a:lnTo>
                  <a:pt x="74" y="19"/>
                </a:lnTo>
                <a:lnTo>
                  <a:pt x="87" y="13"/>
                </a:lnTo>
                <a:lnTo>
                  <a:pt x="93" y="0"/>
                </a:lnTo>
                <a:lnTo>
                  <a:pt x="1392" y="260"/>
                </a:lnTo>
                <a:lnTo>
                  <a:pt x="0" y="174"/>
                </a:lnTo>
                <a:close/>
              </a:path>
            </a:pathLst>
          </a:custGeom>
          <a:solidFill>
            <a:srgbClr val="FF0000"/>
          </a:solidFill>
          <a:ln w="9525">
            <a:solidFill>
              <a:srgbClr val="000000"/>
            </a:solidFill>
            <a:round/>
            <a:headEnd/>
            <a:tailEnd/>
          </a:ln>
        </p:spPr>
        <p:txBody>
          <a:bodyPr/>
          <a:lstStyle/>
          <a:p>
            <a:endParaRPr lang="en-US"/>
          </a:p>
        </p:txBody>
      </p:sp>
      <p:sp>
        <p:nvSpPr>
          <p:cNvPr id="10258" name="Freeform 19"/>
          <p:cNvSpPr>
            <a:spLocks/>
          </p:cNvSpPr>
          <p:nvPr/>
        </p:nvSpPr>
        <p:spPr bwMode="auto">
          <a:xfrm>
            <a:off x="3779838" y="3852863"/>
            <a:ext cx="2219325" cy="471487"/>
          </a:xfrm>
          <a:custGeom>
            <a:avLst/>
            <a:gdLst>
              <a:gd name="T0" fmla="*/ 2147483647 w 1398"/>
              <a:gd name="T1" fmla="*/ 0 h 297"/>
              <a:gd name="T2" fmla="*/ 2147483647 w 1398"/>
              <a:gd name="T3" fmla="*/ 2147483647 h 297"/>
              <a:gd name="T4" fmla="*/ 2147483647 w 1398"/>
              <a:gd name="T5" fmla="*/ 2147483647 h 297"/>
              <a:gd name="T6" fmla="*/ 2147483647 w 1398"/>
              <a:gd name="T7" fmla="*/ 2147483647 h 297"/>
              <a:gd name="T8" fmla="*/ 2147483647 w 1398"/>
              <a:gd name="T9" fmla="*/ 2147483647 h 297"/>
              <a:gd name="T10" fmla="*/ 2147483647 w 1398"/>
              <a:gd name="T11" fmla="*/ 2147483647 h 297"/>
              <a:gd name="T12" fmla="*/ 2147483647 w 1398"/>
              <a:gd name="T13" fmla="*/ 2147483647 h 297"/>
              <a:gd name="T14" fmla="*/ 2147483647 w 1398"/>
              <a:gd name="T15" fmla="*/ 2147483647 h 297"/>
              <a:gd name="T16" fmla="*/ 2147483647 w 1398"/>
              <a:gd name="T17" fmla="*/ 2147483647 h 297"/>
              <a:gd name="T18" fmla="*/ 2147483647 w 1398"/>
              <a:gd name="T19" fmla="*/ 2147483647 h 297"/>
              <a:gd name="T20" fmla="*/ 2147483647 w 1398"/>
              <a:gd name="T21" fmla="*/ 2147483647 h 297"/>
              <a:gd name="T22" fmla="*/ 2147483647 w 1398"/>
              <a:gd name="T23" fmla="*/ 2147483647 h 297"/>
              <a:gd name="T24" fmla="*/ 2147483647 w 1398"/>
              <a:gd name="T25" fmla="*/ 2147483647 h 297"/>
              <a:gd name="T26" fmla="*/ 2147483647 w 1398"/>
              <a:gd name="T27" fmla="*/ 2147483647 h 297"/>
              <a:gd name="T28" fmla="*/ 2147483647 w 1398"/>
              <a:gd name="T29" fmla="*/ 2147483647 h 297"/>
              <a:gd name="T30" fmla="*/ 2147483647 w 1398"/>
              <a:gd name="T31" fmla="*/ 2147483647 h 297"/>
              <a:gd name="T32" fmla="*/ 2147483647 w 1398"/>
              <a:gd name="T33" fmla="*/ 2147483647 h 297"/>
              <a:gd name="T34" fmla="*/ 2147483647 w 1398"/>
              <a:gd name="T35" fmla="*/ 2147483647 h 297"/>
              <a:gd name="T36" fmla="*/ 2147483647 w 1398"/>
              <a:gd name="T37" fmla="*/ 2147483647 h 297"/>
              <a:gd name="T38" fmla="*/ 2147483647 w 1398"/>
              <a:gd name="T39" fmla="*/ 2147483647 h 297"/>
              <a:gd name="T40" fmla="*/ 2147483647 w 1398"/>
              <a:gd name="T41" fmla="*/ 2147483647 h 297"/>
              <a:gd name="T42" fmla="*/ 2147483647 w 1398"/>
              <a:gd name="T43" fmla="*/ 2147483647 h 297"/>
              <a:gd name="T44" fmla="*/ 2147483647 w 1398"/>
              <a:gd name="T45" fmla="*/ 2147483647 h 297"/>
              <a:gd name="T46" fmla="*/ 2147483647 w 1398"/>
              <a:gd name="T47" fmla="*/ 2147483647 h 297"/>
              <a:gd name="T48" fmla="*/ 2147483647 w 1398"/>
              <a:gd name="T49" fmla="*/ 2147483647 h 297"/>
              <a:gd name="T50" fmla="*/ 2147483647 w 1398"/>
              <a:gd name="T51" fmla="*/ 2147483647 h 297"/>
              <a:gd name="T52" fmla="*/ 2147483647 w 1398"/>
              <a:gd name="T53" fmla="*/ 2147483647 h 297"/>
              <a:gd name="T54" fmla="*/ 2147483647 w 1398"/>
              <a:gd name="T55" fmla="*/ 2147483647 h 297"/>
              <a:gd name="T56" fmla="*/ 0 w 1398"/>
              <a:gd name="T57" fmla="*/ 2147483647 h 297"/>
              <a:gd name="T58" fmla="*/ 2147483647 w 1398"/>
              <a:gd name="T59" fmla="*/ 0 h 2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98"/>
              <a:gd name="T91" fmla="*/ 0 h 297"/>
              <a:gd name="T92" fmla="*/ 1398 w 1398"/>
              <a:gd name="T93" fmla="*/ 297 h 29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98" h="297">
                <a:moveTo>
                  <a:pt x="1268" y="0"/>
                </a:moveTo>
                <a:lnTo>
                  <a:pt x="1274" y="13"/>
                </a:lnTo>
                <a:lnTo>
                  <a:pt x="1287" y="25"/>
                </a:lnTo>
                <a:lnTo>
                  <a:pt x="1293" y="37"/>
                </a:lnTo>
                <a:lnTo>
                  <a:pt x="1305" y="50"/>
                </a:lnTo>
                <a:lnTo>
                  <a:pt x="1311" y="56"/>
                </a:lnTo>
                <a:lnTo>
                  <a:pt x="1318" y="68"/>
                </a:lnTo>
                <a:lnTo>
                  <a:pt x="1330" y="81"/>
                </a:lnTo>
                <a:lnTo>
                  <a:pt x="1336" y="93"/>
                </a:lnTo>
                <a:lnTo>
                  <a:pt x="1342" y="105"/>
                </a:lnTo>
                <a:lnTo>
                  <a:pt x="1349" y="118"/>
                </a:lnTo>
                <a:lnTo>
                  <a:pt x="1355" y="130"/>
                </a:lnTo>
                <a:lnTo>
                  <a:pt x="1361" y="143"/>
                </a:lnTo>
                <a:lnTo>
                  <a:pt x="1367" y="155"/>
                </a:lnTo>
                <a:lnTo>
                  <a:pt x="1373" y="167"/>
                </a:lnTo>
                <a:lnTo>
                  <a:pt x="1373" y="180"/>
                </a:lnTo>
                <a:lnTo>
                  <a:pt x="1380" y="186"/>
                </a:lnTo>
                <a:lnTo>
                  <a:pt x="1386" y="198"/>
                </a:lnTo>
                <a:lnTo>
                  <a:pt x="1386" y="211"/>
                </a:lnTo>
                <a:lnTo>
                  <a:pt x="1392" y="223"/>
                </a:lnTo>
                <a:lnTo>
                  <a:pt x="1392" y="235"/>
                </a:lnTo>
                <a:lnTo>
                  <a:pt x="1392" y="248"/>
                </a:lnTo>
                <a:lnTo>
                  <a:pt x="1392" y="260"/>
                </a:lnTo>
                <a:lnTo>
                  <a:pt x="1398" y="273"/>
                </a:lnTo>
                <a:lnTo>
                  <a:pt x="1398" y="285"/>
                </a:lnTo>
                <a:lnTo>
                  <a:pt x="1398" y="297"/>
                </a:lnTo>
                <a:lnTo>
                  <a:pt x="0" y="297"/>
                </a:lnTo>
                <a:lnTo>
                  <a:pt x="1268" y="0"/>
                </a:lnTo>
                <a:close/>
              </a:path>
            </a:pathLst>
          </a:custGeom>
          <a:solidFill>
            <a:schemeClr val="hlink"/>
          </a:solidFill>
          <a:ln w="9525">
            <a:solidFill>
              <a:srgbClr val="000000"/>
            </a:solidFill>
            <a:round/>
            <a:headEnd/>
            <a:tailEnd/>
          </a:ln>
        </p:spPr>
        <p:txBody>
          <a:bodyPr/>
          <a:lstStyle/>
          <a:p>
            <a:endParaRPr lang="en-US"/>
          </a:p>
        </p:txBody>
      </p:sp>
      <p:sp>
        <p:nvSpPr>
          <p:cNvPr id="10259" name="Freeform 20"/>
          <p:cNvSpPr>
            <a:spLocks/>
          </p:cNvSpPr>
          <p:nvPr/>
        </p:nvSpPr>
        <p:spPr bwMode="auto">
          <a:xfrm>
            <a:off x="5940425" y="3932238"/>
            <a:ext cx="452438" cy="147637"/>
          </a:xfrm>
          <a:custGeom>
            <a:avLst/>
            <a:gdLst>
              <a:gd name="T0" fmla="*/ 2147483647 w 46"/>
              <a:gd name="T1" fmla="*/ 0 h 15"/>
              <a:gd name="T2" fmla="*/ 2147483647 w 46"/>
              <a:gd name="T3" fmla="*/ 0 h 15"/>
              <a:gd name="T4" fmla="*/ 0 w 46"/>
              <a:gd name="T5" fmla="*/ 2147483647 h 15"/>
              <a:gd name="T6" fmla="*/ 0 60000 65536"/>
              <a:gd name="T7" fmla="*/ 0 60000 65536"/>
              <a:gd name="T8" fmla="*/ 0 60000 65536"/>
              <a:gd name="T9" fmla="*/ 0 w 46"/>
              <a:gd name="T10" fmla="*/ 0 h 15"/>
              <a:gd name="T11" fmla="*/ 46 w 46"/>
              <a:gd name="T12" fmla="*/ 15 h 15"/>
            </a:gdLst>
            <a:ahLst/>
            <a:cxnLst>
              <a:cxn ang="T6">
                <a:pos x="T0" y="T1"/>
              </a:cxn>
              <a:cxn ang="T7">
                <a:pos x="T2" y="T3"/>
              </a:cxn>
              <a:cxn ang="T8">
                <a:pos x="T4" y="T5"/>
              </a:cxn>
            </a:cxnLst>
            <a:rect l="T9" t="T10" r="T11" b="T12"/>
            <a:pathLst>
              <a:path w="46" h="15">
                <a:moveTo>
                  <a:pt x="46" y="0"/>
                </a:moveTo>
                <a:lnTo>
                  <a:pt x="32" y="0"/>
                </a:lnTo>
                <a:lnTo>
                  <a:pt x="0" y="15"/>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0" name="Freeform 21"/>
          <p:cNvSpPr>
            <a:spLocks/>
          </p:cNvSpPr>
          <p:nvPr/>
        </p:nvSpPr>
        <p:spPr bwMode="auto">
          <a:xfrm>
            <a:off x="5989638" y="4324350"/>
            <a:ext cx="9525" cy="628650"/>
          </a:xfrm>
          <a:custGeom>
            <a:avLst/>
            <a:gdLst>
              <a:gd name="T0" fmla="*/ 2147483647 w 6"/>
              <a:gd name="T1" fmla="*/ 0 h 396"/>
              <a:gd name="T2" fmla="*/ 2147483647 w 6"/>
              <a:gd name="T3" fmla="*/ 2147483647 h 396"/>
              <a:gd name="T4" fmla="*/ 2147483647 w 6"/>
              <a:gd name="T5" fmla="*/ 2147483647 h 396"/>
              <a:gd name="T6" fmla="*/ 2147483647 w 6"/>
              <a:gd name="T7" fmla="*/ 2147483647 h 396"/>
              <a:gd name="T8" fmla="*/ 0 w 6"/>
              <a:gd name="T9" fmla="*/ 2147483647 h 396"/>
              <a:gd name="T10" fmla="*/ 0 w 6"/>
              <a:gd name="T11" fmla="*/ 2147483647 h 396"/>
              <a:gd name="T12" fmla="*/ 0 w 6"/>
              <a:gd name="T13" fmla="*/ 2147483647 h 396"/>
              <a:gd name="T14" fmla="*/ 0 w 6"/>
              <a:gd name="T15" fmla="*/ 2147483647 h 396"/>
              <a:gd name="T16" fmla="*/ 0 w 6"/>
              <a:gd name="T17" fmla="*/ 2147483647 h 396"/>
              <a:gd name="T18" fmla="*/ 0 w 6"/>
              <a:gd name="T19" fmla="*/ 2147483647 h 396"/>
              <a:gd name="T20" fmla="*/ 2147483647 w 6"/>
              <a:gd name="T21" fmla="*/ 2147483647 h 396"/>
              <a:gd name="T22" fmla="*/ 2147483647 w 6"/>
              <a:gd name="T23" fmla="*/ 2147483647 h 396"/>
              <a:gd name="T24" fmla="*/ 2147483647 w 6"/>
              <a:gd name="T25" fmla="*/ 2147483647 h 396"/>
              <a:gd name="T26" fmla="*/ 2147483647 w 6"/>
              <a:gd name="T27" fmla="*/ 2147483647 h 396"/>
              <a:gd name="T28" fmla="*/ 2147483647 w 6"/>
              <a:gd name="T29" fmla="*/ 0 h 3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396"/>
              <a:gd name="T47" fmla="*/ 6 w 6"/>
              <a:gd name="T48" fmla="*/ 396 h 3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396">
                <a:moveTo>
                  <a:pt x="6" y="0"/>
                </a:moveTo>
                <a:lnTo>
                  <a:pt x="6" y="13"/>
                </a:lnTo>
                <a:lnTo>
                  <a:pt x="6" y="25"/>
                </a:lnTo>
                <a:lnTo>
                  <a:pt x="0" y="37"/>
                </a:lnTo>
                <a:lnTo>
                  <a:pt x="0" y="50"/>
                </a:lnTo>
                <a:lnTo>
                  <a:pt x="0" y="396"/>
                </a:lnTo>
                <a:lnTo>
                  <a:pt x="0" y="384"/>
                </a:lnTo>
                <a:lnTo>
                  <a:pt x="6" y="372"/>
                </a:lnTo>
                <a:lnTo>
                  <a:pt x="6" y="359"/>
                </a:lnTo>
                <a:lnTo>
                  <a:pt x="6" y="347"/>
                </a:lnTo>
                <a:lnTo>
                  <a:pt x="6" y="0"/>
                </a:lnTo>
                <a:close/>
              </a:path>
            </a:pathLst>
          </a:custGeom>
          <a:solidFill>
            <a:srgbClr val="808080"/>
          </a:solidFill>
          <a:ln w="9525">
            <a:solidFill>
              <a:srgbClr val="000000"/>
            </a:solidFill>
            <a:round/>
            <a:headEnd/>
            <a:tailEnd/>
          </a:ln>
        </p:spPr>
        <p:txBody>
          <a:bodyPr/>
          <a:lstStyle/>
          <a:p>
            <a:endParaRPr lang="en-US"/>
          </a:p>
        </p:txBody>
      </p:sp>
      <p:sp>
        <p:nvSpPr>
          <p:cNvPr id="10261" name="Freeform 22"/>
          <p:cNvSpPr>
            <a:spLocks/>
          </p:cNvSpPr>
          <p:nvPr/>
        </p:nvSpPr>
        <p:spPr bwMode="auto">
          <a:xfrm>
            <a:off x="3779838" y="4324350"/>
            <a:ext cx="2219325" cy="79375"/>
          </a:xfrm>
          <a:custGeom>
            <a:avLst/>
            <a:gdLst>
              <a:gd name="T0" fmla="*/ 2147483647 w 1398"/>
              <a:gd name="T1" fmla="*/ 0 h 50"/>
              <a:gd name="T2" fmla="*/ 2147483647 w 1398"/>
              <a:gd name="T3" fmla="*/ 2147483647 h 50"/>
              <a:gd name="T4" fmla="*/ 2147483647 w 1398"/>
              <a:gd name="T5" fmla="*/ 2147483647 h 50"/>
              <a:gd name="T6" fmla="*/ 2147483647 w 1398"/>
              <a:gd name="T7" fmla="*/ 2147483647 h 50"/>
              <a:gd name="T8" fmla="*/ 2147483647 w 1398"/>
              <a:gd name="T9" fmla="*/ 2147483647 h 50"/>
              <a:gd name="T10" fmla="*/ 2147483647 w 1398"/>
              <a:gd name="T11" fmla="*/ 2147483647 h 50"/>
              <a:gd name="T12" fmla="*/ 2147483647 w 1398"/>
              <a:gd name="T13" fmla="*/ 2147483647 h 50"/>
              <a:gd name="T14" fmla="*/ 0 w 1398"/>
              <a:gd name="T15" fmla="*/ 0 h 50"/>
              <a:gd name="T16" fmla="*/ 2147483647 w 1398"/>
              <a:gd name="T17" fmla="*/ 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8"/>
              <a:gd name="T28" fmla="*/ 0 h 50"/>
              <a:gd name="T29" fmla="*/ 1398 w 1398"/>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8" h="50">
                <a:moveTo>
                  <a:pt x="1398" y="0"/>
                </a:moveTo>
                <a:lnTo>
                  <a:pt x="1398" y="13"/>
                </a:lnTo>
                <a:lnTo>
                  <a:pt x="1398" y="25"/>
                </a:lnTo>
                <a:lnTo>
                  <a:pt x="1392" y="37"/>
                </a:lnTo>
                <a:lnTo>
                  <a:pt x="1392" y="50"/>
                </a:lnTo>
                <a:lnTo>
                  <a:pt x="0" y="0"/>
                </a:lnTo>
                <a:lnTo>
                  <a:pt x="1398" y="0"/>
                </a:lnTo>
                <a:close/>
              </a:path>
            </a:pathLst>
          </a:custGeom>
          <a:solidFill>
            <a:schemeClr val="hlink"/>
          </a:solidFill>
          <a:ln w="9525">
            <a:solidFill>
              <a:srgbClr val="000000"/>
            </a:solidFill>
            <a:round/>
            <a:headEnd/>
            <a:tailEnd/>
          </a:ln>
        </p:spPr>
        <p:txBody>
          <a:bodyPr/>
          <a:lstStyle/>
          <a:p>
            <a:endParaRPr lang="en-US"/>
          </a:p>
        </p:txBody>
      </p:sp>
      <p:sp>
        <p:nvSpPr>
          <p:cNvPr id="10262" name="Freeform 23"/>
          <p:cNvSpPr>
            <a:spLocks/>
          </p:cNvSpPr>
          <p:nvPr/>
        </p:nvSpPr>
        <p:spPr bwMode="auto">
          <a:xfrm>
            <a:off x="1560513" y="4324350"/>
            <a:ext cx="58737" cy="825500"/>
          </a:xfrm>
          <a:custGeom>
            <a:avLst/>
            <a:gdLst>
              <a:gd name="T0" fmla="*/ 2147483647 w 37"/>
              <a:gd name="T1" fmla="*/ 2147483647 h 520"/>
              <a:gd name="T2" fmla="*/ 2147483647 w 37"/>
              <a:gd name="T3" fmla="*/ 2147483647 h 520"/>
              <a:gd name="T4" fmla="*/ 2147483647 w 37"/>
              <a:gd name="T5" fmla="*/ 2147483647 h 520"/>
              <a:gd name="T6" fmla="*/ 2147483647 w 37"/>
              <a:gd name="T7" fmla="*/ 2147483647 h 520"/>
              <a:gd name="T8" fmla="*/ 2147483647 w 37"/>
              <a:gd name="T9" fmla="*/ 2147483647 h 520"/>
              <a:gd name="T10" fmla="*/ 2147483647 w 37"/>
              <a:gd name="T11" fmla="*/ 2147483647 h 520"/>
              <a:gd name="T12" fmla="*/ 2147483647 w 37"/>
              <a:gd name="T13" fmla="*/ 2147483647 h 520"/>
              <a:gd name="T14" fmla="*/ 2147483647 w 37"/>
              <a:gd name="T15" fmla="*/ 2147483647 h 520"/>
              <a:gd name="T16" fmla="*/ 2147483647 w 37"/>
              <a:gd name="T17" fmla="*/ 2147483647 h 520"/>
              <a:gd name="T18" fmla="*/ 2147483647 w 37"/>
              <a:gd name="T19" fmla="*/ 2147483647 h 520"/>
              <a:gd name="T20" fmla="*/ 2147483647 w 37"/>
              <a:gd name="T21" fmla="*/ 2147483647 h 520"/>
              <a:gd name="T22" fmla="*/ 0 w 37"/>
              <a:gd name="T23" fmla="*/ 2147483647 h 520"/>
              <a:gd name="T24" fmla="*/ 0 w 37"/>
              <a:gd name="T25" fmla="*/ 2147483647 h 520"/>
              <a:gd name="T26" fmla="*/ 0 w 37"/>
              <a:gd name="T27" fmla="*/ 2147483647 h 520"/>
              <a:gd name="T28" fmla="*/ 0 w 37"/>
              <a:gd name="T29" fmla="*/ 2147483647 h 520"/>
              <a:gd name="T30" fmla="*/ 0 w 37"/>
              <a:gd name="T31" fmla="*/ 0 h 520"/>
              <a:gd name="T32" fmla="*/ 0 w 37"/>
              <a:gd name="T33" fmla="*/ 2147483647 h 520"/>
              <a:gd name="T34" fmla="*/ 0 w 37"/>
              <a:gd name="T35" fmla="*/ 2147483647 h 520"/>
              <a:gd name="T36" fmla="*/ 0 w 37"/>
              <a:gd name="T37" fmla="*/ 2147483647 h 520"/>
              <a:gd name="T38" fmla="*/ 0 w 37"/>
              <a:gd name="T39" fmla="*/ 2147483647 h 520"/>
              <a:gd name="T40" fmla="*/ 0 w 37"/>
              <a:gd name="T41" fmla="*/ 2147483647 h 520"/>
              <a:gd name="T42" fmla="*/ 2147483647 w 37"/>
              <a:gd name="T43" fmla="*/ 2147483647 h 520"/>
              <a:gd name="T44" fmla="*/ 2147483647 w 37"/>
              <a:gd name="T45" fmla="*/ 2147483647 h 520"/>
              <a:gd name="T46" fmla="*/ 2147483647 w 37"/>
              <a:gd name="T47" fmla="*/ 2147483647 h 520"/>
              <a:gd name="T48" fmla="*/ 2147483647 w 37"/>
              <a:gd name="T49" fmla="*/ 2147483647 h 520"/>
              <a:gd name="T50" fmla="*/ 2147483647 w 37"/>
              <a:gd name="T51" fmla="*/ 2147483647 h 520"/>
              <a:gd name="T52" fmla="*/ 2147483647 w 37"/>
              <a:gd name="T53" fmla="*/ 2147483647 h 520"/>
              <a:gd name="T54" fmla="*/ 2147483647 w 37"/>
              <a:gd name="T55" fmla="*/ 2147483647 h 520"/>
              <a:gd name="T56" fmla="*/ 2147483647 w 37"/>
              <a:gd name="T57" fmla="*/ 2147483647 h 520"/>
              <a:gd name="T58" fmla="*/ 2147483647 w 37"/>
              <a:gd name="T59" fmla="*/ 2147483647 h 520"/>
              <a:gd name="T60" fmla="*/ 2147483647 w 37"/>
              <a:gd name="T61" fmla="*/ 2147483647 h 520"/>
              <a:gd name="T62" fmla="*/ 2147483647 w 37"/>
              <a:gd name="T63" fmla="*/ 2147483647 h 520"/>
              <a:gd name="T64" fmla="*/ 2147483647 w 37"/>
              <a:gd name="T65" fmla="*/ 2147483647 h 5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520"/>
              <a:gd name="T101" fmla="*/ 37 w 37"/>
              <a:gd name="T102" fmla="*/ 520 h 5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520">
                <a:moveTo>
                  <a:pt x="37" y="174"/>
                </a:moveTo>
                <a:lnTo>
                  <a:pt x="37" y="161"/>
                </a:lnTo>
                <a:lnTo>
                  <a:pt x="31" y="149"/>
                </a:lnTo>
                <a:lnTo>
                  <a:pt x="24" y="137"/>
                </a:lnTo>
                <a:lnTo>
                  <a:pt x="18" y="124"/>
                </a:lnTo>
                <a:lnTo>
                  <a:pt x="18" y="112"/>
                </a:lnTo>
                <a:lnTo>
                  <a:pt x="12" y="99"/>
                </a:lnTo>
                <a:lnTo>
                  <a:pt x="6" y="87"/>
                </a:lnTo>
                <a:lnTo>
                  <a:pt x="6" y="75"/>
                </a:lnTo>
                <a:lnTo>
                  <a:pt x="6" y="62"/>
                </a:lnTo>
                <a:lnTo>
                  <a:pt x="0" y="50"/>
                </a:lnTo>
                <a:lnTo>
                  <a:pt x="0" y="37"/>
                </a:lnTo>
                <a:lnTo>
                  <a:pt x="0" y="25"/>
                </a:lnTo>
                <a:lnTo>
                  <a:pt x="0" y="13"/>
                </a:lnTo>
                <a:lnTo>
                  <a:pt x="0" y="0"/>
                </a:lnTo>
                <a:lnTo>
                  <a:pt x="0" y="347"/>
                </a:lnTo>
                <a:lnTo>
                  <a:pt x="0" y="359"/>
                </a:lnTo>
                <a:lnTo>
                  <a:pt x="0" y="372"/>
                </a:lnTo>
                <a:lnTo>
                  <a:pt x="0" y="384"/>
                </a:lnTo>
                <a:lnTo>
                  <a:pt x="0" y="396"/>
                </a:lnTo>
                <a:lnTo>
                  <a:pt x="6" y="409"/>
                </a:lnTo>
                <a:lnTo>
                  <a:pt x="6" y="421"/>
                </a:lnTo>
                <a:lnTo>
                  <a:pt x="6" y="434"/>
                </a:lnTo>
                <a:lnTo>
                  <a:pt x="12" y="446"/>
                </a:lnTo>
                <a:lnTo>
                  <a:pt x="18" y="458"/>
                </a:lnTo>
                <a:lnTo>
                  <a:pt x="18" y="471"/>
                </a:lnTo>
                <a:lnTo>
                  <a:pt x="24" y="483"/>
                </a:lnTo>
                <a:lnTo>
                  <a:pt x="31" y="495"/>
                </a:lnTo>
                <a:lnTo>
                  <a:pt x="37" y="508"/>
                </a:lnTo>
                <a:lnTo>
                  <a:pt x="37" y="520"/>
                </a:lnTo>
                <a:lnTo>
                  <a:pt x="37" y="174"/>
                </a:lnTo>
                <a:close/>
              </a:path>
            </a:pathLst>
          </a:custGeom>
          <a:solidFill>
            <a:srgbClr val="800000"/>
          </a:solidFill>
          <a:ln w="9525">
            <a:solidFill>
              <a:srgbClr val="000000"/>
            </a:solidFill>
            <a:round/>
            <a:headEnd/>
            <a:tailEnd/>
          </a:ln>
        </p:spPr>
        <p:txBody>
          <a:bodyPr/>
          <a:lstStyle/>
          <a:p>
            <a:endParaRPr lang="en-US"/>
          </a:p>
        </p:txBody>
      </p:sp>
      <p:sp>
        <p:nvSpPr>
          <p:cNvPr id="10263" name="Freeform 24"/>
          <p:cNvSpPr>
            <a:spLocks/>
          </p:cNvSpPr>
          <p:nvPr/>
        </p:nvSpPr>
        <p:spPr bwMode="auto">
          <a:xfrm>
            <a:off x="1560513" y="4187825"/>
            <a:ext cx="2219325" cy="412750"/>
          </a:xfrm>
          <a:custGeom>
            <a:avLst/>
            <a:gdLst>
              <a:gd name="T0" fmla="*/ 2147483647 w 1398"/>
              <a:gd name="T1" fmla="*/ 2147483647 h 260"/>
              <a:gd name="T2" fmla="*/ 2147483647 w 1398"/>
              <a:gd name="T3" fmla="*/ 2147483647 h 260"/>
              <a:gd name="T4" fmla="*/ 2147483647 w 1398"/>
              <a:gd name="T5" fmla="*/ 2147483647 h 260"/>
              <a:gd name="T6" fmla="*/ 2147483647 w 1398"/>
              <a:gd name="T7" fmla="*/ 2147483647 h 260"/>
              <a:gd name="T8" fmla="*/ 2147483647 w 1398"/>
              <a:gd name="T9" fmla="*/ 2147483647 h 260"/>
              <a:gd name="T10" fmla="*/ 2147483647 w 1398"/>
              <a:gd name="T11" fmla="*/ 2147483647 h 260"/>
              <a:gd name="T12" fmla="*/ 2147483647 w 1398"/>
              <a:gd name="T13" fmla="*/ 2147483647 h 260"/>
              <a:gd name="T14" fmla="*/ 2147483647 w 1398"/>
              <a:gd name="T15" fmla="*/ 2147483647 h 260"/>
              <a:gd name="T16" fmla="*/ 2147483647 w 1398"/>
              <a:gd name="T17" fmla="*/ 2147483647 h 260"/>
              <a:gd name="T18" fmla="*/ 2147483647 w 1398"/>
              <a:gd name="T19" fmla="*/ 2147483647 h 260"/>
              <a:gd name="T20" fmla="*/ 0 w 1398"/>
              <a:gd name="T21" fmla="*/ 2147483647 h 260"/>
              <a:gd name="T22" fmla="*/ 0 w 1398"/>
              <a:gd name="T23" fmla="*/ 2147483647 h 260"/>
              <a:gd name="T24" fmla="*/ 0 w 1398"/>
              <a:gd name="T25" fmla="*/ 2147483647 h 260"/>
              <a:gd name="T26" fmla="*/ 0 w 1398"/>
              <a:gd name="T27" fmla="*/ 2147483647 h 260"/>
              <a:gd name="T28" fmla="*/ 0 w 1398"/>
              <a:gd name="T29" fmla="*/ 2147483647 h 260"/>
              <a:gd name="T30" fmla="*/ 0 w 1398"/>
              <a:gd name="T31" fmla="*/ 2147483647 h 260"/>
              <a:gd name="T32" fmla="*/ 0 w 1398"/>
              <a:gd name="T33" fmla="*/ 2147483647 h 260"/>
              <a:gd name="T34" fmla="*/ 0 w 1398"/>
              <a:gd name="T35" fmla="*/ 2147483647 h 260"/>
              <a:gd name="T36" fmla="*/ 0 w 1398"/>
              <a:gd name="T37" fmla="*/ 2147483647 h 260"/>
              <a:gd name="T38" fmla="*/ 2147483647 w 1398"/>
              <a:gd name="T39" fmla="*/ 2147483647 h 260"/>
              <a:gd name="T40" fmla="*/ 2147483647 w 1398"/>
              <a:gd name="T41" fmla="*/ 2147483647 h 260"/>
              <a:gd name="T42" fmla="*/ 2147483647 w 1398"/>
              <a:gd name="T43" fmla="*/ 0 h 260"/>
              <a:gd name="T44" fmla="*/ 2147483647 w 1398"/>
              <a:gd name="T45" fmla="*/ 2147483647 h 260"/>
              <a:gd name="T46" fmla="*/ 2147483647 w 1398"/>
              <a:gd name="T47" fmla="*/ 2147483647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98"/>
              <a:gd name="T73" fmla="*/ 0 h 260"/>
              <a:gd name="T74" fmla="*/ 1398 w 1398"/>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98" h="260">
                <a:moveTo>
                  <a:pt x="37" y="260"/>
                </a:moveTo>
                <a:lnTo>
                  <a:pt x="37" y="247"/>
                </a:lnTo>
                <a:lnTo>
                  <a:pt x="31" y="235"/>
                </a:lnTo>
                <a:lnTo>
                  <a:pt x="24" y="223"/>
                </a:lnTo>
                <a:lnTo>
                  <a:pt x="18" y="210"/>
                </a:lnTo>
                <a:lnTo>
                  <a:pt x="18" y="198"/>
                </a:lnTo>
                <a:lnTo>
                  <a:pt x="12" y="185"/>
                </a:lnTo>
                <a:lnTo>
                  <a:pt x="6" y="173"/>
                </a:lnTo>
                <a:lnTo>
                  <a:pt x="6" y="161"/>
                </a:lnTo>
                <a:lnTo>
                  <a:pt x="6" y="148"/>
                </a:lnTo>
                <a:lnTo>
                  <a:pt x="0" y="136"/>
                </a:lnTo>
                <a:lnTo>
                  <a:pt x="0" y="123"/>
                </a:lnTo>
                <a:lnTo>
                  <a:pt x="0" y="111"/>
                </a:lnTo>
                <a:lnTo>
                  <a:pt x="0" y="99"/>
                </a:lnTo>
                <a:lnTo>
                  <a:pt x="0" y="86"/>
                </a:lnTo>
                <a:lnTo>
                  <a:pt x="0" y="74"/>
                </a:lnTo>
                <a:lnTo>
                  <a:pt x="0" y="62"/>
                </a:lnTo>
                <a:lnTo>
                  <a:pt x="0" y="49"/>
                </a:lnTo>
                <a:lnTo>
                  <a:pt x="0" y="37"/>
                </a:lnTo>
                <a:lnTo>
                  <a:pt x="6" y="24"/>
                </a:lnTo>
                <a:lnTo>
                  <a:pt x="6" y="12"/>
                </a:lnTo>
                <a:lnTo>
                  <a:pt x="6" y="0"/>
                </a:lnTo>
                <a:lnTo>
                  <a:pt x="1398" y="86"/>
                </a:lnTo>
                <a:lnTo>
                  <a:pt x="37" y="260"/>
                </a:lnTo>
                <a:close/>
              </a:path>
            </a:pathLst>
          </a:custGeom>
          <a:solidFill>
            <a:srgbClr val="FF0000"/>
          </a:solidFill>
          <a:ln w="9525">
            <a:solidFill>
              <a:srgbClr val="000000"/>
            </a:solidFill>
            <a:round/>
            <a:headEnd/>
            <a:tailEnd/>
          </a:ln>
        </p:spPr>
        <p:txBody>
          <a:bodyPr/>
          <a:lstStyle/>
          <a:p>
            <a:endParaRPr lang="en-US"/>
          </a:p>
        </p:txBody>
      </p:sp>
      <p:sp>
        <p:nvSpPr>
          <p:cNvPr id="10264" name="Freeform 25"/>
          <p:cNvSpPr>
            <a:spLocks/>
          </p:cNvSpPr>
          <p:nvPr/>
        </p:nvSpPr>
        <p:spPr bwMode="auto">
          <a:xfrm>
            <a:off x="5832475" y="4403725"/>
            <a:ext cx="157163" cy="893763"/>
          </a:xfrm>
          <a:custGeom>
            <a:avLst/>
            <a:gdLst>
              <a:gd name="T0" fmla="*/ 2147483647 w 99"/>
              <a:gd name="T1" fmla="*/ 0 h 563"/>
              <a:gd name="T2" fmla="*/ 2147483647 w 99"/>
              <a:gd name="T3" fmla="*/ 2147483647 h 563"/>
              <a:gd name="T4" fmla="*/ 2147483647 w 99"/>
              <a:gd name="T5" fmla="*/ 2147483647 h 563"/>
              <a:gd name="T6" fmla="*/ 2147483647 w 99"/>
              <a:gd name="T7" fmla="*/ 2147483647 h 563"/>
              <a:gd name="T8" fmla="*/ 2147483647 w 99"/>
              <a:gd name="T9" fmla="*/ 2147483647 h 563"/>
              <a:gd name="T10" fmla="*/ 2147483647 w 99"/>
              <a:gd name="T11" fmla="*/ 2147483647 h 563"/>
              <a:gd name="T12" fmla="*/ 2147483647 w 99"/>
              <a:gd name="T13" fmla="*/ 2147483647 h 563"/>
              <a:gd name="T14" fmla="*/ 2147483647 w 99"/>
              <a:gd name="T15" fmla="*/ 2147483647 h 563"/>
              <a:gd name="T16" fmla="*/ 2147483647 w 99"/>
              <a:gd name="T17" fmla="*/ 2147483647 h 563"/>
              <a:gd name="T18" fmla="*/ 2147483647 w 99"/>
              <a:gd name="T19" fmla="*/ 2147483647 h 563"/>
              <a:gd name="T20" fmla="*/ 2147483647 w 99"/>
              <a:gd name="T21" fmla="*/ 2147483647 h 563"/>
              <a:gd name="T22" fmla="*/ 2147483647 w 99"/>
              <a:gd name="T23" fmla="*/ 2147483647 h 563"/>
              <a:gd name="T24" fmla="*/ 2147483647 w 99"/>
              <a:gd name="T25" fmla="*/ 2147483647 h 563"/>
              <a:gd name="T26" fmla="*/ 2147483647 w 99"/>
              <a:gd name="T27" fmla="*/ 2147483647 h 563"/>
              <a:gd name="T28" fmla="*/ 2147483647 w 99"/>
              <a:gd name="T29" fmla="*/ 2147483647 h 563"/>
              <a:gd name="T30" fmla="*/ 2147483647 w 99"/>
              <a:gd name="T31" fmla="*/ 2147483647 h 563"/>
              <a:gd name="T32" fmla="*/ 2147483647 w 99"/>
              <a:gd name="T33" fmla="*/ 2147483647 h 563"/>
              <a:gd name="T34" fmla="*/ 2147483647 w 99"/>
              <a:gd name="T35" fmla="*/ 2147483647 h 563"/>
              <a:gd name="T36" fmla="*/ 0 w 99"/>
              <a:gd name="T37" fmla="*/ 2147483647 h 563"/>
              <a:gd name="T38" fmla="*/ 0 w 99"/>
              <a:gd name="T39" fmla="*/ 2147483647 h 563"/>
              <a:gd name="T40" fmla="*/ 2147483647 w 99"/>
              <a:gd name="T41" fmla="*/ 2147483647 h 563"/>
              <a:gd name="T42" fmla="*/ 2147483647 w 99"/>
              <a:gd name="T43" fmla="*/ 2147483647 h 563"/>
              <a:gd name="T44" fmla="*/ 2147483647 w 99"/>
              <a:gd name="T45" fmla="*/ 2147483647 h 563"/>
              <a:gd name="T46" fmla="*/ 2147483647 w 99"/>
              <a:gd name="T47" fmla="*/ 2147483647 h 563"/>
              <a:gd name="T48" fmla="*/ 2147483647 w 99"/>
              <a:gd name="T49" fmla="*/ 2147483647 h 563"/>
              <a:gd name="T50" fmla="*/ 2147483647 w 99"/>
              <a:gd name="T51" fmla="*/ 2147483647 h 563"/>
              <a:gd name="T52" fmla="*/ 2147483647 w 99"/>
              <a:gd name="T53" fmla="*/ 2147483647 h 563"/>
              <a:gd name="T54" fmla="*/ 2147483647 w 99"/>
              <a:gd name="T55" fmla="*/ 2147483647 h 563"/>
              <a:gd name="T56" fmla="*/ 2147483647 w 99"/>
              <a:gd name="T57" fmla="*/ 2147483647 h 563"/>
              <a:gd name="T58" fmla="*/ 2147483647 w 99"/>
              <a:gd name="T59" fmla="*/ 2147483647 h 563"/>
              <a:gd name="T60" fmla="*/ 2147483647 w 99"/>
              <a:gd name="T61" fmla="*/ 2147483647 h 563"/>
              <a:gd name="T62" fmla="*/ 2147483647 w 99"/>
              <a:gd name="T63" fmla="*/ 2147483647 h 563"/>
              <a:gd name="T64" fmla="*/ 2147483647 w 99"/>
              <a:gd name="T65" fmla="*/ 2147483647 h 563"/>
              <a:gd name="T66" fmla="*/ 2147483647 w 99"/>
              <a:gd name="T67" fmla="*/ 2147483647 h 563"/>
              <a:gd name="T68" fmla="*/ 2147483647 w 99"/>
              <a:gd name="T69" fmla="*/ 2147483647 h 563"/>
              <a:gd name="T70" fmla="*/ 2147483647 w 99"/>
              <a:gd name="T71" fmla="*/ 2147483647 h 563"/>
              <a:gd name="T72" fmla="*/ 2147483647 w 99"/>
              <a:gd name="T73" fmla="*/ 2147483647 h 563"/>
              <a:gd name="T74" fmla="*/ 2147483647 w 99"/>
              <a:gd name="T75" fmla="*/ 2147483647 h 563"/>
              <a:gd name="T76" fmla="*/ 2147483647 w 99"/>
              <a:gd name="T77" fmla="*/ 0 h 5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563"/>
              <a:gd name="T119" fmla="*/ 99 w 99"/>
              <a:gd name="T120" fmla="*/ 563 h 56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563">
                <a:moveTo>
                  <a:pt x="99" y="0"/>
                </a:moveTo>
                <a:lnTo>
                  <a:pt x="99" y="12"/>
                </a:lnTo>
                <a:lnTo>
                  <a:pt x="99" y="25"/>
                </a:lnTo>
                <a:lnTo>
                  <a:pt x="93" y="37"/>
                </a:lnTo>
                <a:lnTo>
                  <a:pt x="93" y="49"/>
                </a:lnTo>
                <a:lnTo>
                  <a:pt x="87" y="62"/>
                </a:lnTo>
                <a:lnTo>
                  <a:pt x="80" y="74"/>
                </a:lnTo>
                <a:lnTo>
                  <a:pt x="80" y="87"/>
                </a:lnTo>
                <a:lnTo>
                  <a:pt x="74" y="99"/>
                </a:lnTo>
                <a:lnTo>
                  <a:pt x="68" y="111"/>
                </a:lnTo>
                <a:lnTo>
                  <a:pt x="62" y="124"/>
                </a:lnTo>
                <a:lnTo>
                  <a:pt x="56" y="136"/>
                </a:lnTo>
                <a:lnTo>
                  <a:pt x="49" y="148"/>
                </a:lnTo>
                <a:lnTo>
                  <a:pt x="43" y="155"/>
                </a:lnTo>
                <a:lnTo>
                  <a:pt x="37" y="167"/>
                </a:lnTo>
                <a:lnTo>
                  <a:pt x="25" y="179"/>
                </a:lnTo>
                <a:lnTo>
                  <a:pt x="18" y="192"/>
                </a:lnTo>
                <a:lnTo>
                  <a:pt x="12" y="204"/>
                </a:lnTo>
                <a:lnTo>
                  <a:pt x="0" y="216"/>
                </a:lnTo>
                <a:lnTo>
                  <a:pt x="0" y="563"/>
                </a:lnTo>
                <a:lnTo>
                  <a:pt x="12" y="551"/>
                </a:lnTo>
                <a:lnTo>
                  <a:pt x="18" y="538"/>
                </a:lnTo>
                <a:lnTo>
                  <a:pt x="25" y="526"/>
                </a:lnTo>
                <a:lnTo>
                  <a:pt x="37" y="514"/>
                </a:lnTo>
                <a:lnTo>
                  <a:pt x="43" y="501"/>
                </a:lnTo>
                <a:lnTo>
                  <a:pt x="49" y="495"/>
                </a:lnTo>
                <a:lnTo>
                  <a:pt x="56" y="483"/>
                </a:lnTo>
                <a:lnTo>
                  <a:pt x="62" y="470"/>
                </a:lnTo>
                <a:lnTo>
                  <a:pt x="68" y="458"/>
                </a:lnTo>
                <a:lnTo>
                  <a:pt x="74" y="445"/>
                </a:lnTo>
                <a:lnTo>
                  <a:pt x="80" y="433"/>
                </a:lnTo>
                <a:lnTo>
                  <a:pt x="80" y="421"/>
                </a:lnTo>
                <a:lnTo>
                  <a:pt x="87" y="408"/>
                </a:lnTo>
                <a:lnTo>
                  <a:pt x="93" y="396"/>
                </a:lnTo>
                <a:lnTo>
                  <a:pt x="93" y="384"/>
                </a:lnTo>
                <a:lnTo>
                  <a:pt x="99" y="371"/>
                </a:lnTo>
                <a:lnTo>
                  <a:pt x="99" y="359"/>
                </a:lnTo>
                <a:lnTo>
                  <a:pt x="99" y="346"/>
                </a:lnTo>
                <a:lnTo>
                  <a:pt x="99" y="0"/>
                </a:lnTo>
                <a:close/>
              </a:path>
            </a:pathLst>
          </a:custGeom>
          <a:solidFill>
            <a:schemeClr val="hlink"/>
          </a:solidFill>
          <a:ln w="9525">
            <a:solidFill>
              <a:srgbClr val="000000"/>
            </a:solidFill>
            <a:round/>
            <a:headEnd/>
            <a:tailEnd/>
          </a:ln>
        </p:spPr>
        <p:txBody>
          <a:bodyPr/>
          <a:lstStyle/>
          <a:p>
            <a:endParaRPr lang="en-US"/>
          </a:p>
        </p:txBody>
      </p:sp>
      <p:sp>
        <p:nvSpPr>
          <p:cNvPr id="10265" name="Freeform 26"/>
          <p:cNvSpPr>
            <a:spLocks/>
          </p:cNvSpPr>
          <p:nvPr/>
        </p:nvSpPr>
        <p:spPr bwMode="auto">
          <a:xfrm>
            <a:off x="3779838" y="4324350"/>
            <a:ext cx="2209800" cy="422275"/>
          </a:xfrm>
          <a:custGeom>
            <a:avLst/>
            <a:gdLst>
              <a:gd name="T0" fmla="*/ 2147483647 w 1392"/>
              <a:gd name="T1" fmla="*/ 2147483647 h 266"/>
              <a:gd name="T2" fmla="*/ 2147483647 w 1392"/>
              <a:gd name="T3" fmla="*/ 2147483647 h 266"/>
              <a:gd name="T4" fmla="*/ 2147483647 w 1392"/>
              <a:gd name="T5" fmla="*/ 2147483647 h 266"/>
              <a:gd name="T6" fmla="*/ 2147483647 w 1392"/>
              <a:gd name="T7" fmla="*/ 2147483647 h 266"/>
              <a:gd name="T8" fmla="*/ 2147483647 w 1392"/>
              <a:gd name="T9" fmla="*/ 2147483647 h 266"/>
              <a:gd name="T10" fmla="*/ 2147483647 w 1392"/>
              <a:gd name="T11" fmla="*/ 2147483647 h 266"/>
              <a:gd name="T12" fmla="*/ 2147483647 w 1392"/>
              <a:gd name="T13" fmla="*/ 2147483647 h 266"/>
              <a:gd name="T14" fmla="*/ 2147483647 w 1392"/>
              <a:gd name="T15" fmla="*/ 2147483647 h 266"/>
              <a:gd name="T16" fmla="*/ 2147483647 w 1392"/>
              <a:gd name="T17" fmla="*/ 2147483647 h 266"/>
              <a:gd name="T18" fmla="*/ 2147483647 w 1392"/>
              <a:gd name="T19" fmla="*/ 2147483647 h 266"/>
              <a:gd name="T20" fmla="*/ 2147483647 w 1392"/>
              <a:gd name="T21" fmla="*/ 2147483647 h 266"/>
              <a:gd name="T22" fmla="*/ 2147483647 w 1392"/>
              <a:gd name="T23" fmla="*/ 2147483647 h 266"/>
              <a:gd name="T24" fmla="*/ 2147483647 w 1392"/>
              <a:gd name="T25" fmla="*/ 2147483647 h 266"/>
              <a:gd name="T26" fmla="*/ 2147483647 w 1392"/>
              <a:gd name="T27" fmla="*/ 2147483647 h 266"/>
              <a:gd name="T28" fmla="*/ 2147483647 w 1392"/>
              <a:gd name="T29" fmla="*/ 2147483647 h 266"/>
              <a:gd name="T30" fmla="*/ 2147483647 w 1392"/>
              <a:gd name="T31" fmla="*/ 2147483647 h 266"/>
              <a:gd name="T32" fmla="*/ 2147483647 w 1392"/>
              <a:gd name="T33" fmla="*/ 2147483647 h 266"/>
              <a:gd name="T34" fmla="*/ 2147483647 w 1392"/>
              <a:gd name="T35" fmla="*/ 2147483647 h 266"/>
              <a:gd name="T36" fmla="*/ 2147483647 w 1392"/>
              <a:gd name="T37" fmla="*/ 2147483647 h 266"/>
              <a:gd name="T38" fmla="*/ 0 w 1392"/>
              <a:gd name="T39" fmla="*/ 0 h 266"/>
              <a:gd name="T40" fmla="*/ 2147483647 w 1392"/>
              <a:gd name="T41" fmla="*/ 2147483647 h 2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2"/>
              <a:gd name="T64" fmla="*/ 0 h 266"/>
              <a:gd name="T65" fmla="*/ 1392 w 1392"/>
              <a:gd name="T66" fmla="*/ 266 h 2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2" h="266">
                <a:moveTo>
                  <a:pt x="1392" y="50"/>
                </a:moveTo>
                <a:lnTo>
                  <a:pt x="1392" y="62"/>
                </a:lnTo>
                <a:lnTo>
                  <a:pt x="1392" y="75"/>
                </a:lnTo>
                <a:lnTo>
                  <a:pt x="1386" y="87"/>
                </a:lnTo>
                <a:lnTo>
                  <a:pt x="1386" y="99"/>
                </a:lnTo>
                <a:lnTo>
                  <a:pt x="1380" y="112"/>
                </a:lnTo>
                <a:lnTo>
                  <a:pt x="1373" y="124"/>
                </a:lnTo>
                <a:lnTo>
                  <a:pt x="1373" y="137"/>
                </a:lnTo>
                <a:lnTo>
                  <a:pt x="1367" y="149"/>
                </a:lnTo>
                <a:lnTo>
                  <a:pt x="1361" y="161"/>
                </a:lnTo>
                <a:lnTo>
                  <a:pt x="1355" y="174"/>
                </a:lnTo>
                <a:lnTo>
                  <a:pt x="1349" y="186"/>
                </a:lnTo>
                <a:lnTo>
                  <a:pt x="1342" y="198"/>
                </a:lnTo>
                <a:lnTo>
                  <a:pt x="1336" y="205"/>
                </a:lnTo>
                <a:lnTo>
                  <a:pt x="1330" y="217"/>
                </a:lnTo>
                <a:lnTo>
                  <a:pt x="1318" y="229"/>
                </a:lnTo>
                <a:lnTo>
                  <a:pt x="1311" y="242"/>
                </a:lnTo>
                <a:lnTo>
                  <a:pt x="1305" y="254"/>
                </a:lnTo>
                <a:lnTo>
                  <a:pt x="1293" y="266"/>
                </a:lnTo>
                <a:lnTo>
                  <a:pt x="0" y="0"/>
                </a:lnTo>
                <a:lnTo>
                  <a:pt x="1392" y="50"/>
                </a:lnTo>
                <a:close/>
              </a:path>
            </a:pathLst>
          </a:custGeom>
          <a:solidFill>
            <a:schemeClr val="hlink"/>
          </a:solidFill>
          <a:ln w="9525">
            <a:solidFill>
              <a:srgbClr val="000000"/>
            </a:solidFill>
            <a:round/>
            <a:headEnd/>
            <a:tailEnd/>
          </a:ln>
        </p:spPr>
        <p:txBody>
          <a:bodyPr/>
          <a:lstStyle/>
          <a:p>
            <a:endParaRPr lang="en-US"/>
          </a:p>
        </p:txBody>
      </p:sp>
      <p:sp>
        <p:nvSpPr>
          <p:cNvPr id="10266" name="Freeform 27"/>
          <p:cNvSpPr>
            <a:spLocks/>
          </p:cNvSpPr>
          <p:nvPr/>
        </p:nvSpPr>
        <p:spPr bwMode="auto">
          <a:xfrm>
            <a:off x="1619250" y="4600575"/>
            <a:ext cx="274638" cy="863600"/>
          </a:xfrm>
          <a:custGeom>
            <a:avLst/>
            <a:gdLst>
              <a:gd name="T0" fmla="*/ 2147483647 w 173"/>
              <a:gd name="T1" fmla="*/ 2147483647 h 544"/>
              <a:gd name="T2" fmla="*/ 2147483647 w 173"/>
              <a:gd name="T3" fmla="*/ 2147483647 h 544"/>
              <a:gd name="T4" fmla="*/ 2147483647 w 173"/>
              <a:gd name="T5" fmla="*/ 2147483647 h 544"/>
              <a:gd name="T6" fmla="*/ 2147483647 w 173"/>
              <a:gd name="T7" fmla="*/ 2147483647 h 544"/>
              <a:gd name="T8" fmla="*/ 2147483647 w 173"/>
              <a:gd name="T9" fmla="*/ 2147483647 h 544"/>
              <a:gd name="T10" fmla="*/ 2147483647 w 173"/>
              <a:gd name="T11" fmla="*/ 2147483647 h 544"/>
              <a:gd name="T12" fmla="*/ 2147483647 w 173"/>
              <a:gd name="T13" fmla="*/ 2147483647 h 544"/>
              <a:gd name="T14" fmla="*/ 2147483647 w 173"/>
              <a:gd name="T15" fmla="*/ 2147483647 h 544"/>
              <a:gd name="T16" fmla="*/ 2147483647 w 173"/>
              <a:gd name="T17" fmla="*/ 2147483647 h 544"/>
              <a:gd name="T18" fmla="*/ 2147483647 w 173"/>
              <a:gd name="T19" fmla="*/ 2147483647 h 544"/>
              <a:gd name="T20" fmla="*/ 2147483647 w 173"/>
              <a:gd name="T21" fmla="*/ 2147483647 h 544"/>
              <a:gd name="T22" fmla="*/ 2147483647 w 173"/>
              <a:gd name="T23" fmla="*/ 2147483647 h 544"/>
              <a:gd name="T24" fmla="*/ 2147483647 w 173"/>
              <a:gd name="T25" fmla="*/ 2147483647 h 544"/>
              <a:gd name="T26" fmla="*/ 2147483647 w 173"/>
              <a:gd name="T27" fmla="*/ 2147483647 h 544"/>
              <a:gd name="T28" fmla="*/ 2147483647 w 173"/>
              <a:gd name="T29" fmla="*/ 2147483647 h 544"/>
              <a:gd name="T30" fmla="*/ 2147483647 w 173"/>
              <a:gd name="T31" fmla="*/ 2147483647 h 544"/>
              <a:gd name="T32" fmla="*/ 2147483647 w 173"/>
              <a:gd name="T33" fmla="*/ 2147483647 h 544"/>
              <a:gd name="T34" fmla="*/ 2147483647 w 173"/>
              <a:gd name="T35" fmla="*/ 2147483647 h 544"/>
              <a:gd name="T36" fmla="*/ 0 w 173"/>
              <a:gd name="T37" fmla="*/ 0 h 544"/>
              <a:gd name="T38" fmla="*/ 0 w 173"/>
              <a:gd name="T39" fmla="*/ 2147483647 h 544"/>
              <a:gd name="T40" fmla="*/ 2147483647 w 173"/>
              <a:gd name="T41" fmla="*/ 2147483647 h 544"/>
              <a:gd name="T42" fmla="*/ 2147483647 w 173"/>
              <a:gd name="T43" fmla="*/ 2147483647 h 544"/>
              <a:gd name="T44" fmla="*/ 2147483647 w 173"/>
              <a:gd name="T45" fmla="*/ 2147483647 h 544"/>
              <a:gd name="T46" fmla="*/ 2147483647 w 173"/>
              <a:gd name="T47" fmla="*/ 2147483647 h 544"/>
              <a:gd name="T48" fmla="*/ 2147483647 w 173"/>
              <a:gd name="T49" fmla="*/ 2147483647 h 544"/>
              <a:gd name="T50" fmla="*/ 2147483647 w 173"/>
              <a:gd name="T51" fmla="*/ 2147483647 h 544"/>
              <a:gd name="T52" fmla="*/ 2147483647 w 173"/>
              <a:gd name="T53" fmla="*/ 2147483647 h 544"/>
              <a:gd name="T54" fmla="*/ 2147483647 w 173"/>
              <a:gd name="T55" fmla="*/ 2147483647 h 544"/>
              <a:gd name="T56" fmla="*/ 2147483647 w 173"/>
              <a:gd name="T57" fmla="*/ 2147483647 h 544"/>
              <a:gd name="T58" fmla="*/ 2147483647 w 173"/>
              <a:gd name="T59" fmla="*/ 2147483647 h 544"/>
              <a:gd name="T60" fmla="*/ 2147483647 w 173"/>
              <a:gd name="T61" fmla="*/ 2147483647 h 544"/>
              <a:gd name="T62" fmla="*/ 2147483647 w 173"/>
              <a:gd name="T63" fmla="*/ 2147483647 h 544"/>
              <a:gd name="T64" fmla="*/ 2147483647 w 173"/>
              <a:gd name="T65" fmla="*/ 2147483647 h 544"/>
              <a:gd name="T66" fmla="*/ 2147483647 w 173"/>
              <a:gd name="T67" fmla="*/ 2147483647 h 544"/>
              <a:gd name="T68" fmla="*/ 2147483647 w 173"/>
              <a:gd name="T69" fmla="*/ 2147483647 h 544"/>
              <a:gd name="T70" fmla="*/ 2147483647 w 173"/>
              <a:gd name="T71" fmla="*/ 2147483647 h 544"/>
              <a:gd name="T72" fmla="*/ 2147483647 w 173"/>
              <a:gd name="T73" fmla="*/ 2147483647 h 544"/>
              <a:gd name="T74" fmla="*/ 2147483647 w 173"/>
              <a:gd name="T75" fmla="*/ 2147483647 h 544"/>
              <a:gd name="T76" fmla="*/ 2147483647 w 173"/>
              <a:gd name="T77" fmla="*/ 2147483647 h 5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3"/>
              <a:gd name="T118" fmla="*/ 0 h 544"/>
              <a:gd name="T119" fmla="*/ 173 w 173"/>
              <a:gd name="T120" fmla="*/ 544 h 5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3" h="544">
                <a:moveTo>
                  <a:pt x="173" y="198"/>
                </a:moveTo>
                <a:lnTo>
                  <a:pt x="161" y="192"/>
                </a:lnTo>
                <a:lnTo>
                  <a:pt x="148" y="179"/>
                </a:lnTo>
                <a:lnTo>
                  <a:pt x="136" y="167"/>
                </a:lnTo>
                <a:lnTo>
                  <a:pt x="124" y="161"/>
                </a:lnTo>
                <a:lnTo>
                  <a:pt x="111" y="148"/>
                </a:lnTo>
                <a:lnTo>
                  <a:pt x="105" y="136"/>
                </a:lnTo>
                <a:lnTo>
                  <a:pt x="93" y="123"/>
                </a:lnTo>
                <a:lnTo>
                  <a:pt x="80" y="111"/>
                </a:lnTo>
                <a:lnTo>
                  <a:pt x="74" y="105"/>
                </a:lnTo>
                <a:lnTo>
                  <a:pt x="62" y="92"/>
                </a:lnTo>
                <a:lnTo>
                  <a:pt x="56" y="80"/>
                </a:lnTo>
                <a:lnTo>
                  <a:pt x="43" y="68"/>
                </a:lnTo>
                <a:lnTo>
                  <a:pt x="37" y="55"/>
                </a:lnTo>
                <a:lnTo>
                  <a:pt x="31" y="43"/>
                </a:lnTo>
                <a:lnTo>
                  <a:pt x="25" y="31"/>
                </a:lnTo>
                <a:lnTo>
                  <a:pt x="18" y="24"/>
                </a:lnTo>
                <a:lnTo>
                  <a:pt x="6" y="12"/>
                </a:lnTo>
                <a:lnTo>
                  <a:pt x="0" y="0"/>
                </a:lnTo>
                <a:lnTo>
                  <a:pt x="0" y="346"/>
                </a:lnTo>
                <a:lnTo>
                  <a:pt x="6" y="359"/>
                </a:lnTo>
                <a:lnTo>
                  <a:pt x="18" y="371"/>
                </a:lnTo>
                <a:lnTo>
                  <a:pt x="25" y="377"/>
                </a:lnTo>
                <a:lnTo>
                  <a:pt x="31" y="390"/>
                </a:lnTo>
                <a:lnTo>
                  <a:pt x="37" y="402"/>
                </a:lnTo>
                <a:lnTo>
                  <a:pt x="43" y="414"/>
                </a:lnTo>
                <a:lnTo>
                  <a:pt x="56" y="427"/>
                </a:lnTo>
                <a:lnTo>
                  <a:pt x="62" y="439"/>
                </a:lnTo>
                <a:lnTo>
                  <a:pt x="74" y="451"/>
                </a:lnTo>
                <a:lnTo>
                  <a:pt x="80" y="458"/>
                </a:lnTo>
                <a:lnTo>
                  <a:pt x="93" y="470"/>
                </a:lnTo>
                <a:lnTo>
                  <a:pt x="105" y="482"/>
                </a:lnTo>
                <a:lnTo>
                  <a:pt x="111" y="495"/>
                </a:lnTo>
                <a:lnTo>
                  <a:pt x="124" y="507"/>
                </a:lnTo>
                <a:lnTo>
                  <a:pt x="136" y="513"/>
                </a:lnTo>
                <a:lnTo>
                  <a:pt x="148" y="526"/>
                </a:lnTo>
                <a:lnTo>
                  <a:pt x="161" y="538"/>
                </a:lnTo>
                <a:lnTo>
                  <a:pt x="173" y="544"/>
                </a:lnTo>
                <a:lnTo>
                  <a:pt x="173" y="198"/>
                </a:lnTo>
                <a:close/>
              </a:path>
            </a:pathLst>
          </a:custGeom>
          <a:solidFill>
            <a:srgbClr val="800000"/>
          </a:solidFill>
          <a:ln w="9525">
            <a:solidFill>
              <a:srgbClr val="000000"/>
            </a:solidFill>
            <a:round/>
            <a:headEnd/>
            <a:tailEnd/>
          </a:ln>
        </p:spPr>
        <p:txBody>
          <a:bodyPr/>
          <a:lstStyle/>
          <a:p>
            <a:endParaRPr lang="en-US"/>
          </a:p>
        </p:txBody>
      </p:sp>
      <p:sp>
        <p:nvSpPr>
          <p:cNvPr id="10267" name="Freeform 28"/>
          <p:cNvSpPr>
            <a:spLocks/>
          </p:cNvSpPr>
          <p:nvPr/>
        </p:nvSpPr>
        <p:spPr bwMode="auto">
          <a:xfrm>
            <a:off x="1619250" y="4324350"/>
            <a:ext cx="2160588" cy="590550"/>
          </a:xfrm>
          <a:custGeom>
            <a:avLst/>
            <a:gdLst>
              <a:gd name="T0" fmla="*/ 2147483647 w 1361"/>
              <a:gd name="T1" fmla="*/ 2147483647 h 372"/>
              <a:gd name="T2" fmla="*/ 2147483647 w 1361"/>
              <a:gd name="T3" fmla="*/ 2147483647 h 372"/>
              <a:gd name="T4" fmla="*/ 2147483647 w 1361"/>
              <a:gd name="T5" fmla="*/ 2147483647 h 372"/>
              <a:gd name="T6" fmla="*/ 2147483647 w 1361"/>
              <a:gd name="T7" fmla="*/ 2147483647 h 372"/>
              <a:gd name="T8" fmla="*/ 2147483647 w 1361"/>
              <a:gd name="T9" fmla="*/ 2147483647 h 372"/>
              <a:gd name="T10" fmla="*/ 2147483647 w 1361"/>
              <a:gd name="T11" fmla="*/ 2147483647 h 372"/>
              <a:gd name="T12" fmla="*/ 2147483647 w 1361"/>
              <a:gd name="T13" fmla="*/ 2147483647 h 372"/>
              <a:gd name="T14" fmla="*/ 2147483647 w 1361"/>
              <a:gd name="T15" fmla="*/ 2147483647 h 372"/>
              <a:gd name="T16" fmla="*/ 2147483647 w 1361"/>
              <a:gd name="T17" fmla="*/ 2147483647 h 372"/>
              <a:gd name="T18" fmla="*/ 2147483647 w 1361"/>
              <a:gd name="T19" fmla="*/ 2147483647 h 372"/>
              <a:gd name="T20" fmla="*/ 2147483647 w 1361"/>
              <a:gd name="T21" fmla="*/ 2147483647 h 372"/>
              <a:gd name="T22" fmla="*/ 2147483647 w 1361"/>
              <a:gd name="T23" fmla="*/ 2147483647 h 372"/>
              <a:gd name="T24" fmla="*/ 2147483647 w 1361"/>
              <a:gd name="T25" fmla="*/ 2147483647 h 372"/>
              <a:gd name="T26" fmla="*/ 2147483647 w 1361"/>
              <a:gd name="T27" fmla="*/ 2147483647 h 372"/>
              <a:gd name="T28" fmla="*/ 2147483647 w 1361"/>
              <a:gd name="T29" fmla="*/ 2147483647 h 372"/>
              <a:gd name="T30" fmla="*/ 2147483647 w 1361"/>
              <a:gd name="T31" fmla="*/ 2147483647 h 372"/>
              <a:gd name="T32" fmla="*/ 2147483647 w 1361"/>
              <a:gd name="T33" fmla="*/ 2147483647 h 372"/>
              <a:gd name="T34" fmla="*/ 2147483647 w 1361"/>
              <a:gd name="T35" fmla="*/ 2147483647 h 372"/>
              <a:gd name="T36" fmla="*/ 0 w 1361"/>
              <a:gd name="T37" fmla="*/ 2147483647 h 372"/>
              <a:gd name="T38" fmla="*/ 2147483647 w 1361"/>
              <a:gd name="T39" fmla="*/ 0 h 372"/>
              <a:gd name="T40" fmla="*/ 2147483647 w 1361"/>
              <a:gd name="T41" fmla="*/ 2147483647 h 3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61"/>
              <a:gd name="T64" fmla="*/ 0 h 372"/>
              <a:gd name="T65" fmla="*/ 1361 w 1361"/>
              <a:gd name="T66" fmla="*/ 372 h 3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61" h="372">
                <a:moveTo>
                  <a:pt x="173" y="372"/>
                </a:moveTo>
                <a:lnTo>
                  <a:pt x="161" y="366"/>
                </a:lnTo>
                <a:lnTo>
                  <a:pt x="148" y="353"/>
                </a:lnTo>
                <a:lnTo>
                  <a:pt x="136" y="341"/>
                </a:lnTo>
                <a:lnTo>
                  <a:pt x="124" y="335"/>
                </a:lnTo>
                <a:lnTo>
                  <a:pt x="111" y="322"/>
                </a:lnTo>
                <a:lnTo>
                  <a:pt x="105" y="310"/>
                </a:lnTo>
                <a:lnTo>
                  <a:pt x="93" y="297"/>
                </a:lnTo>
                <a:lnTo>
                  <a:pt x="80" y="285"/>
                </a:lnTo>
                <a:lnTo>
                  <a:pt x="74" y="279"/>
                </a:lnTo>
                <a:lnTo>
                  <a:pt x="62" y="266"/>
                </a:lnTo>
                <a:lnTo>
                  <a:pt x="56" y="254"/>
                </a:lnTo>
                <a:lnTo>
                  <a:pt x="43" y="242"/>
                </a:lnTo>
                <a:lnTo>
                  <a:pt x="37" y="229"/>
                </a:lnTo>
                <a:lnTo>
                  <a:pt x="31" y="217"/>
                </a:lnTo>
                <a:lnTo>
                  <a:pt x="25" y="205"/>
                </a:lnTo>
                <a:lnTo>
                  <a:pt x="18" y="198"/>
                </a:lnTo>
                <a:lnTo>
                  <a:pt x="6" y="186"/>
                </a:lnTo>
                <a:lnTo>
                  <a:pt x="0" y="174"/>
                </a:lnTo>
                <a:lnTo>
                  <a:pt x="1361" y="0"/>
                </a:lnTo>
                <a:lnTo>
                  <a:pt x="173" y="372"/>
                </a:lnTo>
                <a:close/>
              </a:path>
            </a:pathLst>
          </a:custGeom>
          <a:solidFill>
            <a:srgbClr val="FF0000"/>
          </a:solidFill>
          <a:ln w="9525">
            <a:solidFill>
              <a:srgbClr val="000000"/>
            </a:solidFill>
            <a:round/>
            <a:headEnd/>
            <a:tailEnd/>
          </a:ln>
        </p:spPr>
        <p:txBody>
          <a:bodyPr/>
          <a:lstStyle/>
          <a:p>
            <a:endParaRPr lang="en-US"/>
          </a:p>
        </p:txBody>
      </p:sp>
      <p:sp>
        <p:nvSpPr>
          <p:cNvPr id="10268" name="Freeform 29"/>
          <p:cNvSpPr>
            <a:spLocks/>
          </p:cNvSpPr>
          <p:nvPr/>
        </p:nvSpPr>
        <p:spPr bwMode="auto">
          <a:xfrm>
            <a:off x="5478463" y="4746625"/>
            <a:ext cx="354012" cy="846138"/>
          </a:xfrm>
          <a:custGeom>
            <a:avLst/>
            <a:gdLst>
              <a:gd name="T0" fmla="*/ 2147483647 w 223"/>
              <a:gd name="T1" fmla="*/ 0 h 533"/>
              <a:gd name="T2" fmla="*/ 2147483647 w 223"/>
              <a:gd name="T3" fmla="*/ 2147483647 h 533"/>
              <a:gd name="T4" fmla="*/ 2147483647 w 223"/>
              <a:gd name="T5" fmla="*/ 2147483647 h 533"/>
              <a:gd name="T6" fmla="*/ 2147483647 w 223"/>
              <a:gd name="T7" fmla="*/ 2147483647 h 533"/>
              <a:gd name="T8" fmla="*/ 2147483647 w 223"/>
              <a:gd name="T9" fmla="*/ 2147483647 h 533"/>
              <a:gd name="T10" fmla="*/ 2147483647 w 223"/>
              <a:gd name="T11" fmla="*/ 2147483647 h 533"/>
              <a:gd name="T12" fmla="*/ 2147483647 w 223"/>
              <a:gd name="T13" fmla="*/ 2147483647 h 533"/>
              <a:gd name="T14" fmla="*/ 2147483647 w 223"/>
              <a:gd name="T15" fmla="*/ 2147483647 h 533"/>
              <a:gd name="T16" fmla="*/ 2147483647 w 223"/>
              <a:gd name="T17" fmla="*/ 2147483647 h 533"/>
              <a:gd name="T18" fmla="*/ 2147483647 w 223"/>
              <a:gd name="T19" fmla="*/ 2147483647 h 533"/>
              <a:gd name="T20" fmla="*/ 2147483647 w 223"/>
              <a:gd name="T21" fmla="*/ 2147483647 h 533"/>
              <a:gd name="T22" fmla="*/ 2147483647 w 223"/>
              <a:gd name="T23" fmla="*/ 2147483647 h 533"/>
              <a:gd name="T24" fmla="*/ 2147483647 w 223"/>
              <a:gd name="T25" fmla="*/ 2147483647 h 533"/>
              <a:gd name="T26" fmla="*/ 2147483647 w 223"/>
              <a:gd name="T27" fmla="*/ 2147483647 h 533"/>
              <a:gd name="T28" fmla="*/ 2147483647 w 223"/>
              <a:gd name="T29" fmla="*/ 2147483647 h 533"/>
              <a:gd name="T30" fmla="*/ 2147483647 w 223"/>
              <a:gd name="T31" fmla="*/ 2147483647 h 533"/>
              <a:gd name="T32" fmla="*/ 2147483647 w 223"/>
              <a:gd name="T33" fmla="*/ 2147483647 h 533"/>
              <a:gd name="T34" fmla="*/ 2147483647 w 223"/>
              <a:gd name="T35" fmla="*/ 2147483647 h 533"/>
              <a:gd name="T36" fmla="*/ 0 w 223"/>
              <a:gd name="T37" fmla="*/ 2147483647 h 533"/>
              <a:gd name="T38" fmla="*/ 0 w 223"/>
              <a:gd name="T39" fmla="*/ 2147483647 h 533"/>
              <a:gd name="T40" fmla="*/ 2147483647 w 223"/>
              <a:gd name="T41" fmla="*/ 2147483647 h 533"/>
              <a:gd name="T42" fmla="*/ 2147483647 w 223"/>
              <a:gd name="T43" fmla="*/ 2147483647 h 533"/>
              <a:gd name="T44" fmla="*/ 2147483647 w 223"/>
              <a:gd name="T45" fmla="*/ 2147483647 h 533"/>
              <a:gd name="T46" fmla="*/ 2147483647 w 223"/>
              <a:gd name="T47" fmla="*/ 2147483647 h 533"/>
              <a:gd name="T48" fmla="*/ 2147483647 w 223"/>
              <a:gd name="T49" fmla="*/ 2147483647 h 533"/>
              <a:gd name="T50" fmla="*/ 2147483647 w 223"/>
              <a:gd name="T51" fmla="*/ 2147483647 h 533"/>
              <a:gd name="T52" fmla="*/ 2147483647 w 223"/>
              <a:gd name="T53" fmla="*/ 2147483647 h 533"/>
              <a:gd name="T54" fmla="*/ 2147483647 w 223"/>
              <a:gd name="T55" fmla="*/ 2147483647 h 533"/>
              <a:gd name="T56" fmla="*/ 2147483647 w 223"/>
              <a:gd name="T57" fmla="*/ 2147483647 h 533"/>
              <a:gd name="T58" fmla="*/ 2147483647 w 223"/>
              <a:gd name="T59" fmla="*/ 2147483647 h 533"/>
              <a:gd name="T60" fmla="*/ 2147483647 w 223"/>
              <a:gd name="T61" fmla="*/ 2147483647 h 533"/>
              <a:gd name="T62" fmla="*/ 2147483647 w 223"/>
              <a:gd name="T63" fmla="*/ 2147483647 h 533"/>
              <a:gd name="T64" fmla="*/ 2147483647 w 223"/>
              <a:gd name="T65" fmla="*/ 2147483647 h 533"/>
              <a:gd name="T66" fmla="*/ 2147483647 w 223"/>
              <a:gd name="T67" fmla="*/ 2147483647 h 533"/>
              <a:gd name="T68" fmla="*/ 2147483647 w 223"/>
              <a:gd name="T69" fmla="*/ 2147483647 h 533"/>
              <a:gd name="T70" fmla="*/ 2147483647 w 223"/>
              <a:gd name="T71" fmla="*/ 2147483647 h 533"/>
              <a:gd name="T72" fmla="*/ 2147483647 w 223"/>
              <a:gd name="T73" fmla="*/ 2147483647 h 533"/>
              <a:gd name="T74" fmla="*/ 2147483647 w 223"/>
              <a:gd name="T75" fmla="*/ 2147483647 h 533"/>
              <a:gd name="T76" fmla="*/ 2147483647 w 223"/>
              <a:gd name="T77" fmla="*/ 0 h 5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3"/>
              <a:gd name="T118" fmla="*/ 0 h 533"/>
              <a:gd name="T119" fmla="*/ 223 w 223"/>
              <a:gd name="T120" fmla="*/ 533 h 5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3" h="533">
                <a:moveTo>
                  <a:pt x="223" y="0"/>
                </a:moveTo>
                <a:lnTo>
                  <a:pt x="217" y="13"/>
                </a:lnTo>
                <a:lnTo>
                  <a:pt x="204" y="19"/>
                </a:lnTo>
                <a:lnTo>
                  <a:pt x="198" y="31"/>
                </a:lnTo>
                <a:lnTo>
                  <a:pt x="186" y="44"/>
                </a:lnTo>
                <a:lnTo>
                  <a:pt x="173" y="56"/>
                </a:lnTo>
                <a:lnTo>
                  <a:pt x="161" y="69"/>
                </a:lnTo>
                <a:lnTo>
                  <a:pt x="149" y="75"/>
                </a:lnTo>
                <a:lnTo>
                  <a:pt x="136" y="87"/>
                </a:lnTo>
                <a:lnTo>
                  <a:pt x="124" y="100"/>
                </a:lnTo>
                <a:lnTo>
                  <a:pt x="112" y="106"/>
                </a:lnTo>
                <a:lnTo>
                  <a:pt x="99" y="118"/>
                </a:lnTo>
                <a:lnTo>
                  <a:pt x="87" y="130"/>
                </a:lnTo>
                <a:lnTo>
                  <a:pt x="74" y="137"/>
                </a:lnTo>
                <a:lnTo>
                  <a:pt x="62" y="149"/>
                </a:lnTo>
                <a:lnTo>
                  <a:pt x="43" y="161"/>
                </a:lnTo>
                <a:lnTo>
                  <a:pt x="31" y="168"/>
                </a:lnTo>
                <a:lnTo>
                  <a:pt x="13" y="180"/>
                </a:lnTo>
                <a:lnTo>
                  <a:pt x="0" y="186"/>
                </a:lnTo>
                <a:lnTo>
                  <a:pt x="0" y="533"/>
                </a:lnTo>
                <a:lnTo>
                  <a:pt x="13" y="527"/>
                </a:lnTo>
                <a:lnTo>
                  <a:pt x="31" y="514"/>
                </a:lnTo>
                <a:lnTo>
                  <a:pt x="43" y="508"/>
                </a:lnTo>
                <a:lnTo>
                  <a:pt x="62" y="496"/>
                </a:lnTo>
                <a:lnTo>
                  <a:pt x="74" y="483"/>
                </a:lnTo>
                <a:lnTo>
                  <a:pt x="87" y="477"/>
                </a:lnTo>
                <a:lnTo>
                  <a:pt x="99" y="465"/>
                </a:lnTo>
                <a:lnTo>
                  <a:pt x="112" y="452"/>
                </a:lnTo>
                <a:lnTo>
                  <a:pt x="124" y="446"/>
                </a:lnTo>
                <a:lnTo>
                  <a:pt x="136" y="434"/>
                </a:lnTo>
                <a:lnTo>
                  <a:pt x="149" y="421"/>
                </a:lnTo>
                <a:lnTo>
                  <a:pt x="161" y="415"/>
                </a:lnTo>
                <a:lnTo>
                  <a:pt x="173" y="403"/>
                </a:lnTo>
                <a:lnTo>
                  <a:pt x="186" y="390"/>
                </a:lnTo>
                <a:lnTo>
                  <a:pt x="198" y="378"/>
                </a:lnTo>
                <a:lnTo>
                  <a:pt x="204" y="366"/>
                </a:lnTo>
                <a:lnTo>
                  <a:pt x="217" y="359"/>
                </a:lnTo>
                <a:lnTo>
                  <a:pt x="223" y="347"/>
                </a:lnTo>
                <a:lnTo>
                  <a:pt x="223" y="0"/>
                </a:lnTo>
                <a:close/>
              </a:path>
            </a:pathLst>
          </a:custGeom>
          <a:solidFill>
            <a:schemeClr val="hlink"/>
          </a:solidFill>
          <a:ln w="9525">
            <a:solidFill>
              <a:srgbClr val="000000"/>
            </a:solidFill>
            <a:round/>
            <a:headEnd/>
            <a:tailEnd/>
          </a:ln>
        </p:spPr>
        <p:txBody>
          <a:bodyPr/>
          <a:lstStyle/>
          <a:p>
            <a:endParaRPr lang="en-US"/>
          </a:p>
        </p:txBody>
      </p:sp>
      <p:sp>
        <p:nvSpPr>
          <p:cNvPr id="10269" name="Freeform 30"/>
          <p:cNvSpPr>
            <a:spLocks/>
          </p:cNvSpPr>
          <p:nvPr/>
        </p:nvSpPr>
        <p:spPr bwMode="auto">
          <a:xfrm>
            <a:off x="3779838" y="4324350"/>
            <a:ext cx="2052637" cy="717550"/>
          </a:xfrm>
          <a:custGeom>
            <a:avLst/>
            <a:gdLst>
              <a:gd name="T0" fmla="*/ 2147483647 w 1293"/>
              <a:gd name="T1" fmla="*/ 2147483647 h 452"/>
              <a:gd name="T2" fmla="*/ 2147483647 w 1293"/>
              <a:gd name="T3" fmla="*/ 2147483647 h 452"/>
              <a:gd name="T4" fmla="*/ 2147483647 w 1293"/>
              <a:gd name="T5" fmla="*/ 2147483647 h 452"/>
              <a:gd name="T6" fmla="*/ 2147483647 w 1293"/>
              <a:gd name="T7" fmla="*/ 2147483647 h 452"/>
              <a:gd name="T8" fmla="*/ 2147483647 w 1293"/>
              <a:gd name="T9" fmla="*/ 2147483647 h 452"/>
              <a:gd name="T10" fmla="*/ 2147483647 w 1293"/>
              <a:gd name="T11" fmla="*/ 2147483647 h 452"/>
              <a:gd name="T12" fmla="*/ 2147483647 w 1293"/>
              <a:gd name="T13" fmla="*/ 2147483647 h 452"/>
              <a:gd name="T14" fmla="*/ 2147483647 w 1293"/>
              <a:gd name="T15" fmla="*/ 2147483647 h 452"/>
              <a:gd name="T16" fmla="*/ 2147483647 w 1293"/>
              <a:gd name="T17" fmla="*/ 2147483647 h 452"/>
              <a:gd name="T18" fmla="*/ 2147483647 w 1293"/>
              <a:gd name="T19" fmla="*/ 2147483647 h 452"/>
              <a:gd name="T20" fmla="*/ 2147483647 w 1293"/>
              <a:gd name="T21" fmla="*/ 2147483647 h 452"/>
              <a:gd name="T22" fmla="*/ 2147483647 w 1293"/>
              <a:gd name="T23" fmla="*/ 2147483647 h 452"/>
              <a:gd name="T24" fmla="*/ 2147483647 w 1293"/>
              <a:gd name="T25" fmla="*/ 2147483647 h 452"/>
              <a:gd name="T26" fmla="*/ 2147483647 w 1293"/>
              <a:gd name="T27" fmla="*/ 2147483647 h 452"/>
              <a:gd name="T28" fmla="*/ 2147483647 w 1293"/>
              <a:gd name="T29" fmla="*/ 2147483647 h 452"/>
              <a:gd name="T30" fmla="*/ 2147483647 w 1293"/>
              <a:gd name="T31" fmla="*/ 2147483647 h 452"/>
              <a:gd name="T32" fmla="*/ 2147483647 w 1293"/>
              <a:gd name="T33" fmla="*/ 2147483647 h 452"/>
              <a:gd name="T34" fmla="*/ 2147483647 w 1293"/>
              <a:gd name="T35" fmla="*/ 2147483647 h 452"/>
              <a:gd name="T36" fmla="*/ 2147483647 w 1293"/>
              <a:gd name="T37" fmla="*/ 2147483647 h 452"/>
              <a:gd name="T38" fmla="*/ 0 w 1293"/>
              <a:gd name="T39" fmla="*/ 0 h 452"/>
              <a:gd name="T40" fmla="*/ 2147483647 w 1293"/>
              <a:gd name="T41" fmla="*/ 2147483647 h 4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93"/>
              <a:gd name="T64" fmla="*/ 0 h 452"/>
              <a:gd name="T65" fmla="*/ 1293 w 1293"/>
              <a:gd name="T66" fmla="*/ 452 h 4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93" h="452">
                <a:moveTo>
                  <a:pt x="1293" y="266"/>
                </a:moveTo>
                <a:lnTo>
                  <a:pt x="1287" y="279"/>
                </a:lnTo>
                <a:lnTo>
                  <a:pt x="1274" y="285"/>
                </a:lnTo>
                <a:lnTo>
                  <a:pt x="1268" y="297"/>
                </a:lnTo>
                <a:lnTo>
                  <a:pt x="1256" y="310"/>
                </a:lnTo>
                <a:lnTo>
                  <a:pt x="1243" y="322"/>
                </a:lnTo>
                <a:lnTo>
                  <a:pt x="1231" y="335"/>
                </a:lnTo>
                <a:lnTo>
                  <a:pt x="1219" y="341"/>
                </a:lnTo>
                <a:lnTo>
                  <a:pt x="1206" y="353"/>
                </a:lnTo>
                <a:lnTo>
                  <a:pt x="1194" y="366"/>
                </a:lnTo>
                <a:lnTo>
                  <a:pt x="1182" y="372"/>
                </a:lnTo>
                <a:lnTo>
                  <a:pt x="1169" y="384"/>
                </a:lnTo>
                <a:lnTo>
                  <a:pt x="1157" y="396"/>
                </a:lnTo>
                <a:lnTo>
                  <a:pt x="1144" y="403"/>
                </a:lnTo>
                <a:lnTo>
                  <a:pt x="1132" y="415"/>
                </a:lnTo>
                <a:lnTo>
                  <a:pt x="1113" y="427"/>
                </a:lnTo>
                <a:lnTo>
                  <a:pt x="1101" y="434"/>
                </a:lnTo>
                <a:lnTo>
                  <a:pt x="1083" y="446"/>
                </a:lnTo>
                <a:lnTo>
                  <a:pt x="1070" y="452"/>
                </a:lnTo>
                <a:lnTo>
                  <a:pt x="0" y="0"/>
                </a:lnTo>
                <a:lnTo>
                  <a:pt x="1293" y="266"/>
                </a:lnTo>
                <a:close/>
              </a:path>
            </a:pathLst>
          </a:custGeom>
          <a:solidFill>
            <a:schemeClr val="hlink"/>
          </a:solidFill>
          <a:ln w="9525">
            <a:solidFill>
              <a:srgbClr val="000000"/>
            </a:solidFill>
            <a:round/>
            <a:headEnd/>
            <a:tailEnd/>
          </a:ln>
        </p:spPr>
        <p:txBody>
          <a:bodyPr/>
          <a:lstStyle/>
          <a:p>
            <a:endParaRPr lang="en-US"/>
          </a:p>
        </p:txBody>
      </p:sp>
      <p:sp>
        <p:nvSpPr>
          <p:cNvPr id="10270" name="Freeform 31"/>
          <p:cNvSpPr>
            <a:spLocks/>
          </p:cNvSpPr>
          <p:nvPr/>
        </p:nvSpPr>
        <p:spPr bwMode="auto">
          <a:xfrm>
            <a:off x="5086350" y="5041900"/>
            <a:ext cx="392113" cy="736600"/>
          </a:xfrm>
          <a:custGeom>
            <a:avLst/>
            <a:gdLst>
              <a:gd name="T0" fmla="*/ 2147483647 w 247"/>
              <a:gd name="T1" fmla="*/ 0 h 464"/>
              <a:gd name="T2" fmla="*/ 2147483647 w 247"/>
              <a:gd name="T3" fmla="*/ 2147483647 h 464"/>
              <a:gd name="T4" fmla="*/ 2147483647 w 247"/>
              <a:gd name="T5" fmla="*/ 2147483647 h 464"/>
              <a:gd name="T6" fmla="*/ 2147483647 w 247"/>
              <a:gd name="T7" fmla="*/ 2147483647 h 464"/>
              <a:gd name="T8" fmla="*/ 2147483647 w 247"/>
              <a:gd name="T9" fmla="*/ 2147483647 h 464"/>
              <a:gd name="T10" fmla="*/ 2147483647 w 247"/>
              <a:gd name="T11" fmla="*/ 2147483647 h 464"/>
              <a:gd name="T12" fmla="*/ 2147483647 w 247"/>
              <a:gd name="T13" fmla="*/ 2147483647 h 464"/>
              <a:gd name="T14" fmla="*/ 2147483647 w 247"/>
              <a:gd name="T15" fmla="*/ 2147483647 h 464"/>
              <a:gd name="T16" fmla="*/ 2147483647 w 247"/>
              <a:gd name="T17" fmla="*/ 2147483647 h 464"/>
              <a:gd name="T18" fmla="*/ 2147483647 w 247"/>
              <a:gd name="T19" fmla="*/ 2147483647 h 464"/>
              <a:gd name="T20" fmla="*/ 2147483647 w 247"/>
              <a:gd name="T21" fmla="*/ 2147483647 h 464"/>
              <a:gd name="T22" fmla="*/ 2147483647 w 247"/>
              <a:gd name="T23" fmla="*/ 2147483647 h 464"/>
              <a:gd name="T24" fmla="*/ 2147483647 w 247"/>
              <a:gd name="T25" fmla="*/ 2147483647 h 464"/>
              <a:gd name="T26" fmla="*/ 2147483647 w 247"/>
              <a:gd name="T27" fmla="*/ 2147483647 h 464"/>
              <a:gd name="T28" fmla="*/ 2147483647 w 247"/>
              <a:gd name="T29" fmla="*/ 2147483647 h 464"/>
              <a:gd name="T30" fmla="*/ 0 w 247"/>
              <a:gd name="T31" fmla="*/ 2147483647 h 464"/>
              <a:gd name="T32" fmla="*/ 0 w 247"/>
              <a:gd name="T33" fmla="*/ 2147483647 h 464"/>
              <a:gd name="T34" fmla="*/ 2147483647 w 247"/>
              <a:gd name="T35" fmla="*/ 2147483647 h 464"/>
              <a:gd name="T36" fmla="*/ 2147483647 w 247"/>
              <a:gd name="T37" fmla="*/ 2147483647 h 464"/>
              <a:gd name="T38" fmla="*/ 2147483647 w 247"/>
              <a:gd name="T39" fmla="*/ 2147483647 h 464"/>
              <a:gd name="T40" fmla="*/ 2147483647 w 247"/>
              <a:gd name="T41" fmla="*/ 2147483647 h 464"/>
              <a:gd name="T42" fmla="*/ 2147483647 w 247"/>
              <a:gd name="T43" fmla="*/ 2147483647 h 464"/>
              <a:gd name="T44" fmla="*/ 2147483647 w 247"/>
              <a:gd name="T45" fmla="*/ 2147483647 h 464"/>
              <a:gd name="T46" fmla="*/ 2147483647 w 247"/>
              <a:gd name="T47" fmla="*/ 2147483647 h 464"/>
              <a:gd name="T48" fmla="*/ 2147483647 w 247"/>
              <a:gd name="T49" fmla="*/ 2147483647 h 464"/>
              <a:gd name="T50" fmla="*/ 2147483647 w 247"/>
              <a:gd name="T51" fmla="*/ 2147483647 h 464"/>
              <a:gd name="T52" fmla="*/ 2147483647 w 247"/>
              <a:gd name="T53" fmla="*/ 2147483647 h 464"/>
              <a:gd name="T54" fmla="*/ 2147483647 w 247"/>
              <a:gd name="T55" fmla="*/ 2147483647 h 464"/>
              <a:gd name="T56" fmla="*/ 2147483647 w 247"/>
              <a:gd name="T57" fmla="*/ 2147483647 h 464"/>
              <a:gd name="T58" fmla="*/ 2147483647 w 247"/>
              <a:gd name="T59" fmla="*/ 2147483647 h 464"/>
              <a:gd name="T60" fmla="*/ 2147483647 w 247"/>
              <a:gd name="T61" fmla="*/ 2147483647 h 464"/>
              <a:gd name="T62" fmla="*/ 2147483647 w 247"/>
              <a:gd name="T63" fmla="*/ 2147483647 h 464"/>
              <a:gd name="T64" fmla="*/ 2147483647 w 247"/>
              <a:gd name="T65" fmla="*/ 0 h 4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7"/>
              <a:gd name="T100" fmla="*/ 0 h 464"/>
              <a:gd name="T101" fmla="*/ 247 w 247"/>
              <a:gd name="T102" fmla="*/ 464 h 4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7" h="464">
                <a:moveTo>
                  <a:pt x="247" y="0"/>
                </a:moveTo>
                <a:lnTo>
                  <a:pt x="229" y="13"/>
                </a:lnTo>
                <a:lnTo>
                  <a:pt x="216" y="19"/>
                </a:lnTo>
                <a:lnTo>
                  <a:pt x="198" y="31"/>
                </a:lnTo>
                <a:lnTo>
                  <a:pt x="179" y="37"/>
                </a:lnTo>
                <a:lnTo>
                  <a:pt x="167" y="50"/>
                </a:lnTo>
                <a:lnTo>
                  <a:pt x="148" y="56"/>
                </a:lnTo>
                <a:lnTo>
                  <a:pt x="130" y="62"/>
                </a:lnTo>
                <a:lnTo>
                  <a:pt x="111" y="74"/>
                </a:lnTo>
                <a:lnTo>
                  <a:pt x="93" y="81"/>
                </a:lnTo>
                <a:lnTo>
                  <a:pt x="74" y="87"/>
                </a:lnTo>
                <a:lnTo>
                  <a:pt x="55" y="93"/>
                </a:lnTo>
                <a:lnTo>
                  <a:pt x="37" y="105"/>
                </a:lnTo>
                <a:lnTo>
                  <a:pt x="18" y="112"/>
                </a:lnTo>
                <a:lnTo>
                  <a:pt x="0" y="118"/>
                </a:lnTo>
                <a:lnTo>
                  <a:pt x="0" y="464"/>
                </a:lnTo>
                <a:lnTo>
                  <a:pt x="18" y="458"/>
                </a:lnTo>
                <a:lnTo>
                  <a:pt x="37" y="452"/>
                </a:lnTo>
                <a:lnTo>
                  <a:pt x="55" y="440"/>
                </a:lnTo>
                <a:lnTo>
                  <a:pt x="74" y="433"/>
                </a:lnTo>
                <a:lnTo>
                  <a:pt x="93" y="427"/>
                </a:lnTo>
                <a:lnTo>
                  <a:pt x="111" y="421"/>
                </a:lnTo>
                <a:lnTo>
                  <a:pt x="130" y="409"/>
                </a:lnTo>
                <a:lnTo>
                  <a:pt x="148" y="402"/>
                </a:lnTo>
                <a:lnTo>
                  <a:pt x="167" y="396"/>
                </a:lnTo>
                <a:lnTo>
                  <a:pt x="179" y="384"/>
                </a:lnTo>
                <a:lnTo>
                  <a:pt x="198" y="378"/>
                </a:lnTo>
                <a:lnTo>
                  <a:pt x="216" y="365"/>
                </a:lnTo>
                <a:lnTo>
                  <a:pt x="229" y="359"/>
                </a:lnTo>
                <a:lnTo>
                  <a:pt x="247" y="347"/>
                </a:lnTo>
                <a:lnTo>
                  <a:pt x="247" y="0"/>
                </a:lnTo>
                <a:close/>
              </a:path>
            </a:pathLst>
          </a:custGeom>
          <a:solidFill>
            <a:schemeClr val="hlink"/>
          </a:solidFill>
          <a:ln w="9525">
            <a:solidFill>
              <a:srgbClr val="000000"/>
            </a:solidFill>
            <a:round/>
            <a:headEnd/>
            <a:tailEnd/>
          </a:ln>
        </p:spPr>
        <p:txBody>
          <a:bodyPr/>
          <a:lstStyle/>
          <a:p>
            <a:endParaRPr lang="en-US"/>
          </a:p>
        </p:txBody>
      </p:sp>
      <p:sp>
        <p:nvSpPr>
          <p:cNvPr id="10271" name="Freeform 32"/>
          <p:cNvSpPr>
            <a:spLocks/>
          </p:cNvSpPr>
          <p:nvPr/>
        </p:nvSpPr>
        <p:spPr bwMode="auto">
          <a:xfrm>
            <a:off x="3779838" y="4324350"/>
            <a:ext cx="1698625" cy="904875"/>
          </a:xfrm>
          <a:custGeom>
            <a:avLst/>
            <a:gdLst>
              <a:gd name="T0" fmla="*/ 2147483647 w 1070"/>
              <a:gd name="T1" fmla="*/ 2147483647 h 570"/>
              <a:gd name="T2" fmla="*/ 2147483647 w 1070"/>
              <a:gd name="T3" fmla="*/ 2147483647 h 570"/>
              <a:gd name="T4" fmla="*/ 2147483647 w 1070"/>
              <a:gd name="T5" fmla="*/ 2147483647 h 570"/>
              <a:gd name="T6" fmla="*/ 2147483647 w 1070"/>
              <a:gd name="T7" fmla="*/ 2147483647 h 570"/>
              <a:gd name="T8" fmla="*/ 2147483647 w 1070"/>
              <a:gd name="T9" fmla="*/ 2147483647 h 570"/>
              <a:gd name="T10" fmla="*/ 2147483647 w 1070"/>
              <a:gd name="T11" fmla="*/ 2147483647 h 570"/>
              <a:gd name="T12" fmla="*/ 2147483647 w 1070"/>
              <a:gd name="T13" fmla="*/ 2147483647 h 570"/>
              <a:gd name="T14" fmla="*/ 2147483647 w 1070"/>
              <a:gd name="T15" fmla="*/ 2147483647 h 570"/>
              <a:gd name="T16" fmla="*/ 2147483647 w 1070"/>
              <a:gd name="T17" fmla="*/ 2147483647 h 570"/>
              <a:gd name="T18" fmla="*/ 2147483647 w 1070"/>
              <a:gd name="T19" fmla="*/ 2147483647 h 570"/>
              <a:gd name="T20" fmla="*/ 2147483647 w 1070"/>
              <a:gd name="T21" fmla="*/ 2147483647 h 570"/>
              <a:gd name="T22" fmla="*/ 2147483647 w 1070"/>
              <a:gd name="T23" fmla="*/ 2147483647 h 570"/>
              <a:gd name="T24" fmla="*/ 2147483647 w 1070"/>
              <a:gd name="T25" fmla="*/ 2147483647 h 570"/>
              <a:gd name="T26" fmla="*/ 2147483647 w 1070"/>
              <a:gd name="T27" fmla="*/ 2147483647 h 570"/>
              <a:gd name="T28" fmla="*/ 2147483647 w 1070"/>
              <a:gd name="T29" fmla="*/ 2147483647 h 570"/>
              <a:gd name="T30" fmla="*/ 2147483647 w 1070"/>
              <a:gd name="T31" fmla="*/ 2147483647 h 570"/>
              <a:gd name="T32" fmla="*/ 0 w 1070"/>
              <a:gd name="T33" fmla="*/ 0 h 570"/>
              <a:gd name="T34" fmla="*/ 2147483647 w 1070"/>
              <a:gd name="T35" fmla="*/ 2147483647 h 5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70"/>
              <a:gd name="T55" fmla="*/ 0 h 570"/>
              <a:gd name="T56" fmla="*/ 1070 w 1070"/>
              <a:gd name="T57" fmla="*/ 570 h 5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70" h="570">
                <a:moveTo>
                  <a:pt x="1070" y="452"/>
                </a:moveTo>
                <a:lnTo>
                  <a:pt x="1052" y="465"/>
                </a:lnTo>
                <a:lnTo>
                  <a:pt x="1039" y="471"/>
                </a:lnTo>
                <a:lnTo>
                  <a:pt x="1021" y="483"/>
                </a:lnTo>
                <a:lnTo>
                  <a:pt x="1002" y="489"/>
                </a:lnTo>
                <a:lnTo>
                  <a:pt x="990" y="502"/>
                </a:lnTo>
                <a:lnTo>
                  <a:pt x="971" y="508"/>
                </a:lnTo>
                <a:lnTo>
                  <a:pt x="953" y="514"/>
                </a:lnTo>
                <a:lnTo>
                  <a:pt x="934" y="526"/>
                </a:lnTo>
                <a:lnTo>
                  <a:pt x="916" y="533"/>
                </a:lnTo>
                <a:lnTo>
                  <a:pt x="897" y="539"/>
                </a:lnTo>
                <a:lnTo>
                  <a:pt x="878" y="545"/>
                </a:lnTo>
                <a:lnTo>
                  <a:pt x="860" y="557"/>
                </a:lnTo>
                <a:lnTo>
                  <a:pt x="841" y="564"/>
                </a:lnTo>
                <a:lnTo>
                  <a:pt x="823" y="570"/>
                </a:lnTo>
                <a:lnTo>
                  <a:pt x="0" y="0"/>
                </a:lnTo>
                <a:lnTo>
                  <a:pt x="1070" y="452"/>
                </a:lnTo>
                <a:close/>
              </a:path>
            </a:pathLst>
          </a:custGeom>
          <a:solidFill>
            <a:schemeClr val="hlink"/>
          </a:solidFill>
          <a:ln w="9525">
            <a:solidFill>
              <a:srgbClr val="000000"/>
            </a:solidFill>
            <a:round/>
            <a:headEnd/>
            <a:tailEnd/>
          </a:ln>
        </p:spPr>
        <p:txBody>
          <a:bodyPr/>
          <a:lstStyle/>
          <a:p>
            <a:endParaRPr lang="en-US"/>
          </a:p>
        </p:txBody>
      </p:sp>
      <p:sp>
        <p:nvSpPr>
          <p:cNvPr id="10272" name="Freeform 33"/>
          <p:cNvSpPr>
            <a:spLocks/>
          </p:cNvSpPr>
          <p:nvPr/>
        </p:nvSpPr>
        <p:spPr bwMode="auto">
          <a:xfrm>
            <a:off x="1893888" y="4914900"/>
            <a:ext cx="708025" cy="912813"/>
          </a:xfrm>
          <a:custGeom>
            <a:avLst/>
            <a:gdLst>
              <a:gd name="T0" fmla="*/ 2147483647 w 446"/>
              <a:gd name="T1" fmla="*/ 2147483647 h 575"/>
              <a:gd name="T2" fmla="*/ 2147483647 w 446"/>
              <a:gd name="T3" fmla="*/ 2147483647 h 575"/>
              <a:gd name="T4" fmla="*/ 2147483647 w 446"/>
              <a:gd name="T5" fmla="*/ 2147483647 h 575"/>
              <a:gd name="T6" fmla="*/ 2147483647 w 446"/>
              <a:gd name="T7" fmla="*/ 2147483647 h 575"/>
              <a:gd name="T8" fmla="*/ 2147483647 w 446"/>
              <a:gd name="T9" fmla="*/ 2147483647 h 575"/>
              <a:gd name="T10" fmla="*/ 2147483647 w 446"/>
              <a:gd name="T11" fmla="*/ 2147483647 h 575"/>
              <a:gd name="T12" fmla="*/ 2147483647 w 446"/>
              <a:gd name="T13" fmla="*/ 2147483647 h 575"/>
              <a:gd name="T14" fmla="*/ 2147483647 w 446"/>
              <a:gd name="T15" fmla="*/ 2147483647 h 575"/>
              <a:gd name="T16" fmla="*/ 2147483647 w 446"/>
              <a:gd name="T17" fmla="*/ 2147483647 h 575"/>
              <a:gd name="T18" fmla="*/ 2147483647 w 446"/>
              <a:gd name="T19" fmla="*/ 2147483647 h 575"/>
              <a:gd name="T20" fmla="*/ 2147483647 w 446"/>
              <a:gd name="T21" fmla="*/ 2147483647 h 575"/>
              <a:gd name="T22" fmla="*/ 2147483647 w 446"/>
              <a:gd name="T23" fmla="*/ 2147483647 h 575"/>
              <a:gd name="T24" fmla="*/ 2147483647 w 446"/>
              <a:gd name="T25" fmla="*/ 2147483647 h 575"/>
              <a:gd name="T26" fmla="*/ 2147483647 w 446"/>
              <a:gd name="T27" fmla="*/ 2147483647 h 575"/>
              <a:gd name="T28" fmla="*/ 2147483647 w 446"/>
              <a:gd name="T29" fmla="*/ 2147483647 h 575"/>
              <a:gd name="T30" fmla="*/ 2147483647 w 446"/>
              <a:gd name="T31" fmla="*/ 2147483647 h 575"/>
              <a:gd name="T32" fmla="*/ 2147483647 w 446"/>
              <a:gd name="T33" fmla="*/ 2147483647 h 575"/>
              <a:gd name="T34" fmla="*/ 2147483647 w 446"/>
              <a:gd name="T35" fmla="*/ 2147483647 h 575"/>
              <a:gd name="T36" fmla="*/ 2147483647 w 446"/>
              <a:gd name="T37" fmla="*/ 2147483647 h 575"/>
              <a:gd name="T38" fmla="*/ 2147483647 w 446"/>
              <a:gd name="T39" fmla="*/ 2147483647 h 575"/>
              <a:gd name="T40" fmla="*/ 2147483647 w 446"/>
              <a:gd name="T41" fmla="*/ 2147483647 h 575"/>
              <a:gd name="T42" fmla="*/ 2147483647 w 446"/>
              <a:gd name="T43" fmla="*/ 2147483647 h 575"/>
              <a:gd name="T44" fmla="*/ 2147483647 w 446"/>
              <a:gd name="T45" fmla="*/ 2147483647 h 575"/>
              <a:gd name="T46" fmla="*/ 2147483647 w 446"/>
              <a:gd name="T47" fmla="*/ 2147483647 h 575"/>
              <a:gd name="T48" fmla="*/ 2147483647 w 446"/>
              <a:gd name="T49" fmla="*/ 2147483647 h 575"/>
              <a:gd name="T50" fmla="*/ 2147483647 w 446"/>
              <a:gd name="T51" fmla="*/ 2147483647 h 575"/>
              <a:gd name="T52" fmla="*/ 2147483647 w 446"/>
              <a:gd name="T53" fmla="*/ 2147483647 h 575"/>
              <a:gd name="T54" fmla="*/ 0 w 446"/>
              <a:gd name="T55" fmla="*/ 0 h 575"/>
              <a:gd name="T56" fmla="*/ 0 w 446"/>
              <a:gd name="T57" fmla="*/ 2147483647 h 575"/>
              <a:gd name="T58" fmla="*/ 2147483647 w 446"/>
              <a:gd name="T59" fmla="*/ 2147483647 h 575"/>
              <a:gd name="T60" fmla="*/ 2147483647 w 446"/>
              <a:gd name="T61" fmla="*/ 2147483647 h 575"/>
              <a:gd name="T62" fmla="*/ 2147483647 w 446"/>
              <a:gd name="T63" fmla="*/ 2147483647 h 575"/>
              <a:gd name="T64" fmla="*/ 2147483647 w 446"/>
              <a:gd name="T65" fmla="*/ 2147483647 h 575"/>
              <a:gd name="T66" fmla="*/ 2147483647 w 446"/>
              <a:gd name="T67" fmla="*/ 2147483647 h 575"/>
              <a:gd name="T68" fmla="*/ 2147483647 w 446"/>
              <a:gd name="T69" fmla="*/ 2147483647 h 575"/>
              <a:gd name="T70" fmla="*/ 2147483647 w 446"/>
              <a:gd name="T71" fmla="*/ 2147483647 h 575"/>
              <a:gd name="T72" fmla="*/ 2147483647 w 446"/>
              <a:gd name="T73" fmla="*/ 2147483647 h 575"/>
              <a:gd name="T74" fmla="*/ 2147483647 w 446"/>
              <a:gd name="T75" fmla="*/ 2147483647 h 575"/>
              <a:gd name="T76" fmla="*/ 2147483647 w 446"/>
              <a:gd name="T77" fmla="*/ 2147483647 h 575"/>
              <a:gd name="T78" fmla="*/ 2147483647 w 446"/>
              <a:gd name="T79" fmla="*/ 2147483647 h 575"/>
              <a:gd name="T80" fmla="*/ 2147483647 w 446"/>
              <a:gd name="T81" fmla="*/ 2147483647 h 575"/>
              <a:gd name="T82" fmla="*/ 2147483647 w 446"/>
              <a:gd name="T83" fmla="*/ 2147483647 h 575"/>
              <a:gd name="T84" fmla="*/ 2147483647 w 446"/>
              <a:gd name="T85" fmla="*/ 2147483647 h 575"/>
              <a:gd name="T86" fmla="*/ 2147483647 w 446"/>
              <a:gd name="T87" fmla="*/ 2147483647 h 575"/>
              <a:gd name="T88" fmla="*/ 2147483647 w 446"/>
              <a:gd name="T89" fmla="*/ 2147483647 h 575"/>
              <a:gd name="T90" fmla="*/ 2147483647 w 446"/>
              <a:gd name="T91" fmla="*/ 2147483647 h 575"/>
              <a:gd name="T92" fmla="*/ 2147483647 w 446"/>
              <a:gd name="T93" fmla="*/ 2147483647 h 575"/>
              <a:gd name="T94" fmla="*/ 2147483647 w 446"/>
              <a:gd name="T95" fmla="*/ 2147483647 h 575"/>
              <a:gd name="T96" fmla="*/ 2147483647 w 446"/>
              <a:gd name="T97" fmla="*/ 2147483647 h 575"/>
              <a:gd name="T98" fmla="*/ 2147483647 w 446"/>
              <a:gd name="T99" fmla="*/ 2147483647 h 575"/>
              <a:gd name="T100" fmla="*/ 2147483647 w 446"/>
              <a:gd name="T101" fmla="*/ 2147483647 h 575"/>
              <a:gd name="T102" fmla="*/ 2147483647 w 446"/>
              <a:gd name="T103" fmla="*/ 2147483647 h 575"/>
              <a:gd name="T104" fmla="*/ 2147483647 w 446"/>
              <a:gd name="T105" fmla="*/ 2147483647 h 575"/>
              <a:gd name="T106" fmla="*/ 2147483647 w 446"/>
              <a:gd name="T107" fmla="*/ 2147483647 h 575"/>
              <a:gd name="T108" fmla="*/ 2147483647 w 446"/>
              <a:gd name="T109" fmla="*/ 2147483647 h 575"/>
              <a:gd name="T110" fmla="*/ 2147483647 w 446"/>
              <a:gd name="T111" fmla="*/ 2147483647 h 575"/>
              <a:gd name="T112" fmla="*/ 2147483647 w 446"/>
              <a:gd name="T113" fmla="*/ 2147483647 h 5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6"/>
              <a:gd name="T172" fmla="*/ 0 h 575"/>
              <a:gd name="T173" fmla="*/ 446 w 446"/>
              <a:gd name="T174" fmla="*/ 575 h 5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6" h="575">
                <a:moveTo>
                  <a:pt x="446" y="229"/>
                </a:moveTo>
                <a:lnTo>
                  <a:pt x="427" y="216"/>
                </a:lnTo>
                <a:lnTo>
                  <a:pt x="402" y="210"/>
                </a:lnTo>
                <a:lnTo>
                  <a:pt x="384" y="204"/>
                </a:lnTo>
                <a:lnTo>
                  <a:pt x="365" y="198"/>
                </a:lnTo>
                <a:lnTo>
                  <a:pt x="347" y="192"/>
                </a:lnTo>
                <a:lnTo>
                  <a:pt x="328" y="185"/>
                </a:lnTo>
                <a:lnTo>
                  <a:pt x="309" y="173"/>
                </a:lnTo>
                <a:lnTo>
                  <a:pt x="285" y="167"/>
                </a:lnTo>
                <a:lnTo>
                  <a:pt x="266" y="161"/>
                </a:lnTo>
                <a:lnTo>
                  <a:pt x="254" y="154"/>
                </a:lnTo>
                <a:lnTo>
                  <a:pt x="235" y="142"/>
                </a:lnTo>
                <a:lnTo>
                  <a:pt x="217" y="136"/>
                </a:lnTo>
                <a:lnTo>
                  <a:pt x="198" y="130"/>
                </a:lnTo>
                <a:lnTo>
                  <a:pt x="179" y="117"/>
                </a:lnTo>
                <a:lnTo>
                  <a:pt x="161" y="111"/>
                </a:lnTo>
                <a:lnTo>
                  <a:pt x="149" y="99"/>
                </a:lnTo>
                <a:lnTo>
                  <a:pt x="130" y="93"/>
                </a:lnTo>
                <a:lnTo>
                  <a:pt x="118" y="80"/>
                </a:lnTo>
                <a:lnTo>
                  <a:pt x="99" y="74"/>
                </a:lnTo>
                <a:lnTo>
                  <a:pt x="87" y="62"/>
                </a:lnTo>
                <a:lnTo>
                  <a:pt x="68" y="55"/>
                </a:lnTo>
                <a:lnTo>
                  <a:pt x="56" y="43"/>
                </a:lnTo>
                <a:lnTo>
                  <a:pt x="43" y="31"/>
                </a:lnTo>
                <a:lnTo>
                  <a:pt x="25" y="24"/>
                </a:lnTo>
                <a:lnTo>
                  <a:pt x="12" y="12"/>
                </a:lnTo>
                <a:lnTo>
                  <a:pt x="0" y="0"/>
                </a:lnTo>
                <a:lnTo>
                  <a:pt x="0" y="346"/>
                </a:lnTo>
                <a:lnTo>
                  <a:pt x="12" y="359"/>
                </a:lnTo>
                <a:lnTo>
                  <a:pt x="25" y="371"/>
                </a:lnTo>
                <a:lnTo>
                  <a:pt x="43" y="377"/>
                </a:lnTo>
                <a:lnTo>
                  <a:pt x="56" y="390"/>
                </a:lnTo>
                <a:lnTo>
                  <a:pt x="68" y="402"/>
                </a:lnTo>
                <a:lnTo>
                  <a:pt x="87" y="408"/>
                </a:lnTo>
                <a:lnTo>
                  <a:pt x="99" y="421"/>
                </a:lnTo>
                <a:lnTo>
                  <a:pt x="118" y="427"/>
                </a:lnTo>
                <a:lnTo>
                  <a:pt x="130" y="439"/>
                </a:lnTo>
                <a:lnTo>
                  <a:pt x="149" y="445"/>
                </a:lnTo>
                <a:lnTo>
                  <a:pt x="161" y="458"/>
                </a:lnTo>
                <a:lnTo>
                  <a:pt x="179" y="464"/>
                </a:lnTo>
                <a:lnTo>
                  <a:pt x="198" y="476"/>
                </a:lnTo>
                <a:lnTo>
                  <a:pt x="217" y="482"/>
                </a:lnTo>
                <a:lnTo>
                  <a:pt x="235" y="489"/>
                </a:lnTo>
                <a:lnTo>
                  <a:pt x="254" y="501"/>
                </a:lnTo>
                <a:lnTo>
                  <a:pt x="266" y="507"/>
                </a:lnTo>
                <a:lnTo>
                  <a:pt x="285" y="513"/>
                </a:lnTo>
                <a:lnTo>
                  <a:pt x="309" y="520"/>
                </a:lnTo>
                <a:lnTo>
                  <a:pt x="328" y="532"/>
                </a:lnTo>
                <a:lnTo>
                  <a:pt x="347" y="538"/>
                </a:lnTo>
                <a:lnTo>
                  <a:pt x="365" y="544"/>
                </a:lnTo>
                <a:lnTo>
                  <a:pt x="384" y="551"/>
                </a:lnTo>
                <a:lnTo>
                  <a:pt x="402" y="557"/>
                </a:lnTo>
                <a:lnTo>
                  <a:pt x="427" y="563"/>
                </a:lnTo>
                <a:lnTo>
                  <a:pt x="446" y="575"/>
                </a:lnTo>
                <a:lnTo>
                  <a:pt x="446" y="229"/>
                </a:lnTo>
                <a:close/>
              </a:path>
            </a:pathLst>
          </a:custGeom>
          <a:solidFill>
            <a:srgbClr val="800000"/>
          </a:solidFill>
          <a:ln w="9525">
            <a:solidFill>
              <a:srgbClr val="000000"/>
            </a:solidFill>
            <a:round/>
            <a:headEnd/>
            <a:tailEnd/>
          </a:ln>
        </p:spPr>
        <p:txBody>
          <a:bodyPr/>
          <a:lstStyle/>
          <a:p>
            <a:endParaRPr lang="en-US"/>
          </a:p>
        </p:txBody>
      </p:sp>
      <p:sp>
        <p:nvSpPr>
          <p:cNvPr id="10273" name="Freeform 34"/>
          <p:cNvSpPr>
            <a:spLocks/>
          </p:cNvSpPr>
          <p:nvPr/>
        </p:nvSpPr>
        <p:spPr bwMode="auto">
          <a:xfrm>
            <a:off x="1893888" y="4324350"/>
            <a:ext cx="1885950" cy="954088"/>
          </a:xfrm>
          <a:custGeom>
            <a:avLst/>
            <a:gdLst>
              <a:gd name="T0" fmla="*/ 2147483647 w 1188"/>
              <a:gd name="T1" fmla="*/ 2147483647 h 601"/>
              <a:gd name="T2" fmla="*/ 2147483647 w 1188"/>
              <a:gd name="T3" fmla="*/ 2147483647 h 601"/>
              <a:gd name="T4" fmla="*/ 2147483647 w 1188"/>
              <a:gd name="T5" fmla="*/ 2147483647 h 601"/>
              <a:gd name="T6" fmla="*/ 2147483647 w 1188"/>
              <a:gd name="T7" fmla="*/ 2147483647 h 601"/>
              <a:gd name="T8" fmla="*/ 2147483647 w 1188"/>
              <a:gd name="T9" fmla="*/ 2147483647 h 601"/>
              <a:gd name="T10" fmla="*/ 2147483647 w 1188"/>
              <a:gd name="T11" fmla="*/ 2147483647 h 601"/>
              <a:gd name="T12" fmla="*/ 2147483647 w 1188"/>
              <a:gd name="T13" fmla="*/ 2147483647 h 601"/>
              <a:gd name="T14" fmla="*/ 2147483647 w 1188"/>
              <a:gd name="T15" fmla="*/ 2147483647 h 601"/>
              <a:gd name="T16" fmla="*/ 2147483647 w 1188"/>
              <a:gd name="T17" fmla="*/ 2147483647 h 601"/>
              <a:gd name="T18" fmla="*/ 2147483647 w 1188"/>
              <a:gd name="T19" fmla="*/ 2147483647 h 601"/>
              <a:gd name="T20" fmla="*/ 2147483647 w 1188"/>
              <a:gd name="T21" fmla="*/ 2147483647 h 601"/>
              <a:gd name="T22" fmla="*/ 2147483647 w 1188"/>
              <a:gd name="T23" fmla="*/ 2147483647 h 601"/>
              <a:gd name="T24" fmla="*/ 2147483647 w 1188"/>
              <a:gd name="T25" fmla="*/ 2147483647 h 601"/>
              <a:gd name="T26" fmla="*/ 2147483647 w 1188"/>
              <a:gd name="T27" fmla="*/ 2147483647 h 601"/>
              <a:gd name="T28" fmla="*/ 2147483647 w 1188"/>
              <a:gd name="T29" fmla="*/ 2147483647 h 601"/>
              <a:gd name="T30" fmla="*/ 2147483647 w 1188"/>
              <a:gd name="T31" fmla="*/ 2147483647 h 601"/>
              <a:gd name="T32" fmla="*/ 2147483647 w 1188"/>
              <a:gd name="T33" fmla="*/ 2147483647 h 601"/>
              <a:gd name="T34" fmla="*/ 2147483647 w 1188"/>
              <a:gd name="T35" fmla="*/ 2147483647 h 601"/>
              <a:gd name="T36" fmla="*/ 2147483647 w 1188"/>
              <a:gd name="T37" fmla="*/ 2147483647 h 601"/>
              <a:gd name="T38" fmla="*/ 2147483647 w 1188"/>
              <a:gd name="T39" fmla="*/ 2147483647 h 601"/>
              <a:gd name="T40" fmla="*/ 2147483647 w 1188"/>
              <a:gd name="T41" fmla="*/ 2147483647 h 601"/>
              <a:gd name="T42" fmla="*/ 2147483647 w 1188"/>
              <a:gd name="T43" fmla="*/ 2147483647 h 601"/>
              <a:gd name="T44" fmla="*/ 2147483647 w 1188"/>
              <a:gd name="T45" fmla="*/ 2147483647 h 601"/>
              <a:gd name="T46" fmla="*/ 2147483647 w 1188"/>
              <a:gd name="T47" fmla="*/ 2147483647 h 601"/>
              <a:gd name="T48" fmla="*/ 2147483647 w 1188"/>
              <a:gd name="T49" fmla="*/ 2147483647 h 601"/>
              <a:gd name="T50" fmla="*/ 2147483647 w 1188"/>
              <a:gd name="T51" fmla="*/ 2147483647 h 601"/>
              <a:gd name="T52" fmla="*/ 2147483647 w 1188"/>
              <a:gd name="T53" fmla="*/ 2147483647 h 601"/>
              <a:gd name="T54" fmla="*/ 0 w 1188"/>
              <a:gd name="T55" fmla="*/ 2147483647 h 601"/>
              <a:gd name="T56" fmla="*/ 2147483647 w 1188"/>
              <a:gd name="T57" fmla="*/ 0 h 601"/>
              <a:gd name="T58" fmla="*/ 2147483647 w 1188"/>
              <a:gd name="T59" fmla="*/ 2147483647 h 6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88"/>
              <a:gd name="T91" fmla="*/ 0 h 601"/>
              <a:gd name="T92" fmla="*/ 1188 w 1188"/>
              <a:gd name="T93" fmla="*/ 601 h 6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88" h="601">
                <a:moveTo>
                  <a:pt x="446" y="601"/>
                </a:moveTo>
                <a:lnTo>
                  <a:pt x="427" y="588"/>
                </a:lnTo>
                <a:lnTo>
                  <a:pt x="402" y="582"/>
                </a:lnTo>
                <a:lnTo>
                  <a:pt x="384" y="576"/>
                </a:lnTo>
                <a:lnTo>
                  <a:pt x="365" y="570"/>
                </a:lnTo>
                <a:lnTo>
                  <a:pt x="347" y="564"/>
                </a:lnTo>
                <a:lnTo>
                  <a:pt x="328" y="557"/>
                </a:lnTo>
                <a:lnTo>
                  <a:pt x="309" y="545"/>
                </a:lnTo>
                <a:lnTo>
                  <a:pt x="285" y="539"/>
                </a:lnTo>
                <a:lnTo>
                  <a:pt x="266" y="533"/>
                </a:lnTo>
                <a:lnTo>
                  <a:pt x="254" y="526"/>
                </a:lnTo>
                <a:lnTo>
                  <a:pt x="235" y="514"/>
                </a:lnTo>
                <a:lnTo>
                  <a:pt x="217" y="508"/>
                </a:lnTo>
                <a:lnTo>
                  <a:pt x="198" y="502"/>
                </a:lnTo>
                <a:lnTo>
                  <a:pt x="179" y="489"/>
                </a:lnTo>
                <a:lnTo>
                  <a:pt x="161" y="483"/>
                </a:lnTo>
                <a:lnTo>
                  <a:pt x="149" y="471"/>
                </a:lnTo>
                <a:lnTo>
                  <a:pt x="130" y="465"/>
                </a:lnTo>
                <a:lnTo>
                  <a:pt x="118" y="452"/>
                </a:lnTo>
                <a:lnTo>
                  <a:pt x="99" y="446"/>
                </a:lnTo>
                <a:lnTo>
                  <a:pt x="87" y="434"/>
                </a:lnTo>
                <a:lnTo>
                  <a:pt x="68" y="427"/>
                </a:lnTo>
                <a:lnTo>
                  <a:pt x="56" y="415"/>
                </a:lnTo>
                <a:lnTo>
                  <a:pt x="43" y="403"/>
                </a:lnTo>
                <a:lnTo>
                  <a:pt x="25" y="396"/>
                </a:lnTo>
                <a:lnTo>
                  <a:pt x="12" y="384"/>
                </a:lnTo>
                <a:lnTo>
                  <a:pt x="0" y="372"/>
                </a:lnTo>
                <a:lnTo>
                  <a:pt x="1188" y="0"/>
                </a:lnTo>
                <a:lnTo>
                  <a:pt x="446" y="601"/>
                </a:lnTo>
                <a:close/>
              </a:path>
            </a:pathLst>
          </a:custGeom>
          <a:solidFill>
            <a:srgbClr val="FF0000"/>
          </a:solidFill>
          <a:ln w="9525">
            <a:solidFill>
              <a:srgbClr val="000000"/>
            </a:solidFill>
            <a:round/>
            <a:headEnd/>
            <a:tailEnd/>
          </a:ln>
        </p:spPr>
        <p:txBody>
          <a:bodyPr/>
          <a:lstStyle/>
          <a:p>
            <a:endParaRPr lang="en-US"/>
          </a:p>
        </p:txBody>
      </p:sp>
      <p:sp>
        <p:nvSpPr>
          <p:cNvPr id="10274" name="Freeform 35"/>
          <p:cNvSpPr>
            <a:spLocks/>
          </p:cNvSpPr>
          <p:nvPr/>
        </p:nvSpPr>
        <p:spPr bwMode="auto">
          <a:xfrm>
            <a:off x="4713288" y="5229225"/>
            <a:ext cx="373062" cy="657225"/>
          </a:xfrm>
          <a:custGeom>
            <a:avLst/>
            <a:gdLst>
              <a:gd name="T0" fmla="*/ 2147483647 w 235"/>
              <a:gd name="T1" fmla="*/ 0 h 414"/>
              <a:gd name="T2" fmla="*/ 2147483647 w 235"/>
              <a:gd name="T3" fmla="*/ 2147483647 h 414"/>
              <a:gd name="T4" fmla="*/ 2147483647 w 235"/>
              <a:gd name="T5" fmla="*/ 2147483647 h 414"/>
              <a:gd name="T6" fmla="*/ 2147483647 w 235"/>
              <a:gd name="T7" fmla="*/ 2147483647 h 414"/>
              <a:gd name="T8" fmla="*/ 2147483647 w 235"/>
              <a:gd name="T9" fmla="*/ 2147483647 h 414"/>
              <a:gd name="T10" fmla="*/ 2147483647 w 235"/>
              <a:gd name="T11" fmla="*/ 2147483647 h 414"/>
              <a:gd name="T12" fmla="*/ 2147483647 w 235"/>
              <a:gd name="T13" fmla="*/ 2147483647 h 414"/>
              <a:gd name="T14" fmla="*/ 2147483647 w 235"/>
              <a:gd name="T15" fmla="*/ 2147483647 h 414"/>
              <a:gd name="T16" fmla="*/ 2147483647 w 235"/>
              <a:gd name="T17" fmla="*/ 2147483647 h 414"/>
              <a:gd name="T18" fmla="*/ 2147483647 w 235"/>
              <a:gd name="T19" fmla="*/ 2147483647 h 414"/>
              <a:gd name="T20" fmla="*/ 2147483647 w 235"/>
              <a:gd name="T21" fmla="*/ 2147483647 h 414"/>
              <a:gd name="T22" fmla="*/ 2147483647 w 235"/>
              <a:gd name="T23" fmla="*/ 2147483647 h 414"/>
              <a:gd name="T24" fmla="*/ 0 w 235"/>
              <a:gd name="T25" fmla="*/ 2147483647 h 414"/>
              <a:gd name="T26" fmla="*/ 0 w 235"/>
              <a:gd name="T27" fmla="*/ 2147483647 h 414"/>
              <a:gd name="T28" fmla="*/ 2147483647 w 235"/>
              <a:gd name="T29" fmla="*/ 2147483647 h 414"/>
              <a:gd name="T30" fmla="*/ 2147483647 w 235"/>
              <a:gd name="T31" fmla="*/ 2147483647 h 414"/>
              <a:gd name="T32" fmla="*/ 2147483647 w 235"/>
              <a:gd name="T33" fmla="*/ 2147483647 h 414"/>
              <a:gd name="T34" fmla="*/ 2147483647 w 235"/>
              <a:gd name="T35" fmla="*/ 2147483647 h 414"/>
              <a:gd name="T36" fmla="*/ 2147483647 w 235"/>
              <a:gd name="T37" fmla="*/ 2147483647 h 414"/>
              <a:gd name="T38" fmla="*/ 2147483647 w 235"/>
              <a:gd name="T39" fmla="*/ 2147483647 h 414"/>
              <a:gd name="T40" fmla="*/ 2147483647 w 235"/>
              <a:gd name="T41" fmla="*/ 2147483647 h 414"/>
              <a:gd name="T42" fmla="*/ 2147483647 w 235"/>
              <a:gd name="T43" fmla="*/ 2147483647 h 414"/>
              <a:gd name="T44" fmla="*/ 2147483647 w 235"/>
              <a:gd name="T45" fmla="*/ 2147483647 h 414"/>
              <a:gd name="T46" fmla="*/ 2147483647 w 235"/>
              <a:gd name="T47" fmla="*/ 2147483647 h 414"/>
              <a:gd name="T48" fmla="*/ 2147483647 w 235"/>
              <a:gd name="T49" fmla="*/ 2147483647 h 414"/>
              <a:gd name="T50" fmla="*/ 2147483647 w 235"/>
              <a:gd name="T51" fmla="*/ 2147483647 h 414"/>
              <a:gd name="T52" fmla="*/ 2147483647 w 235"/>
              <a:gd name="T53" fmla="*/ 0 h 4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5"/>
              <a:gd name="T82" fmla="*/ 0 h 414"/>
              <a:gd name="T83" fmla="*/ 235 w 235"/>
              <a:gd name="T84" fmla="*/ 414 h 41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5" h="414">
                <a:moveTo>
                  <a:pt x="235" y="0"/>
                </a:moveTo>
                <a:lnTo>
                  <a:pt x="210" y="6"/>
                </a:lnTo>
                <a:lnTo>
                  <a:pt x="191" y="12"/>
                </a:lnTo>
                <a:lnTo>
                  <a:pt x="173" y="18"/>
                </a:lnTo>
                <a:lnTo>
                  <a:pt x="154" y="31"/>
                </a:lnTo>
                <a:lnTo>
                  <a:pt x="130" y="37"/>
                </a:lnTo>
                <a:lnTo>
                  <a:pt x="111" y="43"/>
                </a:lnTo>
                <a:lnTo>
                  <a:pt x="86" y="49"/>
                </a:lnTo>
                <a:lnTo>
                  <a:pt x="68" y="49"/>
                </a:lnTo>
                <a:lnTo>
                  <a:pt x="43" y="55"/>
                </a:lnTo>
                <a:lnTo>
                  <a:pt x="24" y="62"/>
                </a:lnTo>
                <a:lnTo>
                  <a:pt x="0" y="68"/>
                </a:lnTo>
                <a:lnTo>
                  <a:pt x="0" y="414"/>
                </a:lnTo>
                <a:lnTo>
                  <a:pt x="24" y="408"/>
                </a:lnTo>
                <a:lnTo>
                  <a:pt x="43" y="402"/>
                </a:lnTo>
                <a:lnTo>
                  <a:pt x="68" y="396"/>
                </a:lnTo>
                <a:lnTo>
                  <a:pt x="86" y="396"/>
                </a:lnTo>
                <a:lnTo>
                  <a:pt x="111" y="390"/>
                </a:lnTo>
                <a:lnTo>
                  <a:pt x="130" y="384"/>
                </a:lnTo>
                <a:lnTo>
                  <a:pt x="154" y="377"/>
                </a:lnTo>
                <a:lnTo>
                  <a:pt x="173" y="365"/>
                </a:lnTo>
                <a:lnTo>
                  <a:pt x="191" y="359"/>
                </a:lnTo>
                <a:lnTo>
                  <a:pt x="210" y="353"/>
                </a:lnTo>
                <a:lnTo>
                  <a:pt x="235" y="346"/>
                </a:lnTo>
                <a:lnTo>
                  <a:pt x="235" y="0"/>
                </a:lnTo>
                <a:close/>
              </a:path>
            </a:pathLst>
          </a:custGeom>
          <a:solidFill>
            <a:schemeClr val="hlink"/>
          </a:solidFill>
          <a:ln w="9525">
            <a:solidFill>
              <a:srgbClr val="000000"/>
            </a:solidFill>
            <a:round/>
            <a:headEnd/>
            <a:tailEnd/>
          </a:ln>
        </p:spPr>
        <p:txBody>
          <a:bodyPr/>
          <a:lstStyle/>
          <a:p>
            <a:endParaRPr lang="en-US"/>
          </a:p>
        </p:txBody>
      </p:sp>
      <p:sp>
        <p:nvSpPr>
          <p:cNvPr id="10275" name="Freeform 36"/>
          <p:cNvSpPr>
            <a:spLocks/>
          </p:cNvSpPr>
          <p:nvPr/>
        </p:nvSpPr>
        <p:spPr bwMode="auto">
          <a:xfrm>
            <a:off x="3779838" y="4324350"/>
            <a:ext cx="1306512" cy="1012825"/>
          </a:xfrm>
          <a:custGeom>
            <a:avLst/>
            <a:gdLst>
              <a:gd name="T0" fmla="*/ 2147483647 w 823"/>
              <a:gd name="T1" fmla="*/ 2147483647 h 638"/>
              <a:gd name="T2" fmla="*/ 2147483647 w 823"/>
              <a:gd name="T3" fmla="*/ 2147483647 h 638"/>
              <a:gd name="T4" fmla="*/ 2147483647 w 823"/>
              <a:gd name="T5" fmla="*/ 2147483647 h 638"/>
              <a:gd name="T6" fmla="*/ 2147483647 w 823"/>
              <a:gd name="T7" fmla="*/ 2147483647 h 638"/>
              <a:gd name="T8" fmla="*/ 2147483647 w 823"/>
              <a:gd name="T9" fmla="*/ 2147483647 h 638"/>
              <a:gd name="T10" fmla="*/ 2147483647 w 823"/>
              <a:gd name="T11" fmla="*/ 2147483647 h 638"/>
              <a:gd name="T12" fmla="*/ 2147483647 w 823"/>
              <a:gd name="T13" fmla="*/ 2147483647 h 638"/>
              <a:gd name="T14" fmla="*/ 2147483647 w 823"/>
              <a:gd name="T15" fmla="*/ 2147483647 h 638"/>
              <a:gd name="T16" fmla="*/ 2147483647 w 823"/>
              <a:gd name="T17" fmla="*/ 2147483647 h 638"/>
              <a:gd name="T18" fmla="*/ 2147483647 w 823"/>
              <a:gd name="T19" fmla="*/ 2147483647 h 638"/>
              <a:gd name="T20" fmla="*/ 2147483647 w 823"/>
              <a:gd name="T21" fmla="*/ 2147483647 h 638"/>
              <a:gd name="T22" fmla="*/ 2147483647 w 823"/>
              <a:gd name="T23" fmla="*/ 2147483647 h 638"/>
              <a:gd name="T24" fmla="*/ 2147483647 w 823"/>
              <a:gd name="T25" fmla="*/ 2147483647 h 638"/>
              <a:gd name="T26" fmla="*/ 0 w 823"/>
              <a:gd name="T27" fmla="*/ 0 h 638"/>
              <a:gd name="T28" fmla="*/ 2147483647 w 823"/>
              <a:gd name="T29" fmla="*/ 2147483647 h 6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23"/>
              <a:gd name="T46" fmla="*/ 0 h 638"/>
              <a:gd name="T47" fmla="*/ 823 w 823"/>
              <a:gd name="T48" fmla="*/ 638 h 6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23" h="638">
                <a:moveTo>
                  <a:pt x="823" y="570"/>
                </a:moveTo>
                <a:lnTo>
                  <a:pt x="798" y="576"/>
                </a:lnTo>
                <a:lnTo>
                  <a:pt x="779" y="582"/>
                </a:lnTo>
                <a:lnTo>
                  <a:pt x="761" y="588"/>
                </a:lnTo>
                <a:lnTo>
                  <a:pt x="742" y="601"/>
                </a:lnTo>
                <a:lnTo>
                  <a:pt x="718" y="607"/>
                </a:lnTo>
                <a:lnTo>
                  <a:pt x="699" y="613"/>
                </a:lnTo>
                <a:lnTo>
                  <a:pt x="674" y="619"/>
                </a:lnTo>
                <a:lnTo>
                  <a:pt x="656" y="619"/>
                </a:lnTo>
                <a:lnTo>
                  <a:pt x="631" y="625"/>
                </a:lnTo>
                <a:lnTo>
                  <a:pt x="612" y="632"/>
                </a:lnTo>
                <a:lnTo>
                  <a:pt x="588" y="638"/>
                </a:lnTo>
                <a:lnTo>
                  <a:pt x="0" y="0"/>
                </a:lnTo>
                <a:lnTo>
                  <a:pt x="823" y="570"/>
                </a:lnTo>
                <a:close/>
              </a:path>
            </a:pathLst>
          </a:custGeom>
          <a:solidFill>
            <a:schemeClr val="hlink"/>
          </a:solidFill>
          <a:ln w="9525">
            <a:solidFill>
              <a:srgbClr val="000000"/>
            </a:solidFill>
            <a:round/>
            <a:headEnd/>
            <a:tailEnd/>
          </a:ln>
        </p:spPr>
        <p:txBody>
          <a:bodyPr/>
          <a:lstStyle/>
          <a:p>
            <a:endParaRPr lang="en-US"/>
          </a:p>
        </p:txBody>
      </p:sp>
      <p:sp>
        <p:nvSpPr>
          <p:cNvPr id="10276" name="Freeform 37"/>
          <p:cNvSpPr>
            <a:spLocks/>
          </p:cNvSpPr>
          <p:nvPr/>
        </p:nvSpPr>
        <p:spPr bwMode="auto">
          <a:xfrm>
            <a:off x="4467225" y="5337175"/>
            <a:ext cx="246063" cy="598488"/>
          </a:xfrm>
          <a:custGeom>
            <a:avLst/>
            <a:gdLst>
              <a:gd name="T0" fmla="*/ 2147483647 w 155"/>
              <a:gd name="T1" fmla="*/ 0 h 377"/>
              <a:gd name="T2" fmla="*/ 2147483647 w 155"/>
              <a:gd name="T3" fmla="*/ 2147483647 h 377"/>
              <a:gd name="T4" fmla="*/ 2147483647 w 155"/>
              <a:gd name="T5" fmla="*/ 2147483647 h 377"/>
              <a:gd name="T6" fmla="*/ 2147483647 w 155"/>
              <a:gd name="T7" fmla="*/ 2147483647 h 377"/>
              <a:gd name="T8" fmla="*/ 2147483647 w 155"/>
              <a:gd name="T9" fmla="*/ 2147483647 h 377"/>
              <a:gd name="T10" fmla="*/ 2147483647 w 155"/>
              <a:gd name="T11" fmla="*/ 2147483647 h 377"/>
              <a:gd name="T12" fmla="*/ 2147483647 w 155"/>
              <a:gd name="T13" fmla="*/ 2147483647 h 377"/>
              <a:gd name="T14" fmla="*/ 2147483647 w 155"/>
              <a:gd name="T15" fmla="*/ 2147483647 h 377"/>
              <a:gd name="T16" fmla="*/ 2147483647 w 155"/>
              <a:gd name="T17" fmla="*/ 2147483647 h 377"/>
              <a:gd name="T18" fmla="*/ 0 w 155"/>
              <a:gd name="T19" fmla="*/ 2147483647 h 377"/>
              <a:gd name="T20" fmla="*/ 0 w 155"/>
              <a:gd name="T21" fmla="*/ 2147483647 h 377"/>
              <a:gd name="T22" fmla="*/ 2147483647 w 155"/>
              <a:gd name="T23" fmla="*/ 2147483647 h 377"/>
              <a:gd name="T24" fmla="*/ 2147483647 w 155"/>
              <a:gd name="T25" fmla="*/ 2147483647 h 377"/>
              <a:gd name="T26" fmla="*/ 2147483647 w 155"/>
              <a:gd name="T27" fmla="*/ 2147483647 h 377"/>
              <a:gd name="T28" fmla="*/ 2147483647 w 155"/>
              <a:gd name="T29" fmla="*/ 2147483647 h 377"/>
              <a:gd name="T30" fmla="*/ 2147483647 w 155"/>
              <a:gd name="T31" fmla="*/ 2147483647 h 377"/>
              <a:gd name="T32" fmla="*/ 2147483647 w 155"/>
              <a:gd name="T33" fmla="*/ 2147483647 h 377"/>
              <a:gd name="T34" fmla="*/ 2147483647 w 155"/>
              <a:gd name="T35" fmla="*/ 2147483647 h 377"/>
              <a:gd name="T36" fmla="*/ 2147483647 w 155"/>
              <a:gd name="T37" fmla="*/ 2147483647 h 377"/>
              <a:gd name="T38" fmla="*/ 2147483647 w 155"/>
              <a:gd name="T39" fmla="*/ 2147483647 h 377"/>
              <a:gd name="T40" fmla="*/ 2147483647 w 155"/>
              <a:gd name="T41" fmla="*/ 0 h 3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5"/>
              <a:gd name="T64" fmla="*/ 0 h 377"/>
              <a:gd name="T65" fmla="*/ 155 w 155"/>
              <a:gd name="T66" fmla="*/ 377 h 3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5" h="377">
                <a:moveTo>
                  <a:pt x="155" y="0"/>
                </a:moveTo>
                <a:lnTo>
                  <a:pt x="136" y="6"/>
                </a:lnTo>
                <a:lnTo>
                  <a:pt x="111" y="12"/>
                </a:lnTo>
                <a:lnTo>
                  <a:pt x="87" y="12"/>
                </a:lnTo>
                <a:lnTo>
                  <a:pt x="68" y="18"/>
                </a:lnTo>
                <a:lnTo>
                  <a:pt x="43" y="25"/>
                </a:lnTo>
                <a:lnTo>
                  <a:pt x="19" y="31"/>
                </a:lnTo>
                <a:lnTo>
                  <a:pt x="0" y="31"/>
                </a:lnTo>
                <a:lnTo>
                  <a:pt x="0" y="377"/>
                </a:lnTo>
                <a:lnTo>
                  <a:pt x="19" y="377"/>
                </a:lnTo>
                <a:lnTo>
                  <a:pt x="43" y="371"/>
                </a:lnTo>
                <a:lnTo>
                  <a:pt x="68" y="365"/>
                </a:lnTo>
                <a:lnTo>
                  <a:pt x="87" y="359"/>
                </a:lnTo>
                <a:lnTo>
                  <a:pt x="111" y="359"/>
                </a:lnTo>
                <a:lnTo>
                  <a:pt x="136" y="353"/>
                </a:lnTo>
                <a:lnTo>
                  <a:pt x="155" y="346"/>
                </a:lnTo>
                <a:lnTo>
                  <a:pt x="155" y="0"/>
                </a:lnTo>
                <a:close/>
              </a:path>
            </a:pathLst>
          </a:custGeom>
          <a:solidFill>
            <a:schemeClr val="hlink"/>
          </a:solidFill>
          <a:ln w="9525">
            <a:solidFill>
              <a:srgbClr val="000000"/>
            </a:solidFill>
            <a:round/>
            <a:headEnd/>
            <a:tailEnd/>
          </a:ln>
        </p:spPr>
        <p:txBody>
          <a:bodyPr/>
          <a:lstStyle/>
          <a:p>
            <a:endParaRPr lang="en-US"/>
          </a:p>
        </p:txBody>
      </p:sp>
      <p:sp>
        <p:nvSpPr>
          <p:cNvPr id="10277" name="Freeform 38"/>
          <p:cNvSpPr>
            <a:spLocks/>
          </p:cNvSpPr>
          <p:nvPr/>
        </p:nvSpPr>
        <p:spPr bwMode="auto">
          <a:xfrm>
            <a:off x="3779838" y="4324350"/>
            <a:ext cx="933450" cy="1062038"/>
          </a:xfrm>
          <a:custGeom>
            <a:avLst/>
            <a:gdLst>
              <a:gd name="T0" fmla="*/ 2147483647 w 588"/>
              <a:gd name="T1" fmla="*/ 2147483647 h 669"/>
              <a:gd name="T2" fmla="*/ 2147483647 w 588"/>
              <a:gd name="T3" fmla="*/ 2147483647 h 669"/>
              <a:gd name="T4" fmla="*/ 2147483647 w 588"/>
              <a:gd name="T5" fmla="*/ 2147483647 h 669"/>
              <a:gd name="T6" fmla="*/ 2147483647 w 588"/>
              <a:gd name="T7" fmla="*/ 2147483647 h 669"/>
              <a:gd name="T8" fmla="*/ 2147483647 w 588"/>
              <a:gd name="T9" fmla="*/ 2147483647 h 669"/>
              <a:gd name="T10" fmla="*/ 2147483647 w 588"/>
              <a:gd name="T11" fmla="*/ 2147483647 h 669"/>
              <a:gd name="T12" fmla="*/ 2147483647 w 588"/>
              <a:gd name="T13" fmla="*/ 2147483647 h 669"/>
              <a:gd name="T14" fmla="*/ 2147483647 w 588"/>
              <a:gd name="T15" fmla="*/ 2147483647 h 669"/>
              <a:gd name="T16" fmla="*/ 2147483647 w 588"/>
              <a:gd name="T17" fmla="*/ 2147483647 h 669"/>
              <a:gd name="T18" fmla="*/ 2147483647 w 588"/>
              <a:gd name="T19" fmla="*/ 2147483647 h 669"/>
              <a:gd name="T20" fmla="*/ 0 w 588"/>
              <a:gd name="T21" fmla="*/ 0 h 669"/>
              <a:gd name="T22" fmla="*/ 2147483647 w 588"/>
              <a:gd name="T23" fmla="*/ 2147483647 h 6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8"/>
              <a:gd name="T37" fmla="*/ 0 h 669"/>
              <a:gd name="T38" fmla="*/ 588 w 588"/>
              <a:gd name="T39" fmla="*/ 669 h 6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8" h="669">
                <a:moveTo>
                  <a:pt x="588" y="638"/>
                </a:moveTo>
                <a:lnTo>
                  <a:pt x="569" y="644"/>
                </a:lnTo>
                <a:lnTo>
                  <a:pt x="544" y="650"/>
                </a:lnTo>
                <a:lnTo>
                  <a:pt x="520" y="650"/>
                </a:lnTo>
                <a:lnTo>
                  <a:pt x="501" y="656"/>
                </a:lnTo>
                <a:lnTo>
                  <a:pt x="476" y="663"/>
                </a:lnTo>
                <a:lnTo>
                  <a:pt x="452" y="669"/>
                </a:lnTo>
                <a:lnTo>
                  <a:pt x="433" y="669"/>
                </a:lnTo>
                <a:lnTo>
                  <a:pt x="0" y="0"/>
                </a:lnTo>
                <a:lnTo>
                  <a:pt x="588" y="638"/>
                </a:lnTo>
                <a:close/>
              </a:path>
            </a:pathLst>
          </a:custGeom>
          <a:solidFill>
            <a:schemeClr val="hlink"/>
          </a:solidFill>
          <a:ln w="9525">
            <a:solidFill>
              <a:srgbClr val="000000"/>
            </a:solidFill>
            <a:round/>
            <a:headEnd/>
            <a:tailEnd/>
          </a:ln>
        </p:spPr>
        <p:txBody>
          <a:bodyPr/>
          <a:lstStyle/>
          <a:p>
            <a:endParaRPr lang="en-US"/>
          </a:p>
        </p:txBody>
      </p:sp>
      <p:sp>
        <p:nvSpPr>
          <p:cNvPr id="10278" name="Freeform 39"/>
          <p:cNvSpPr>
            <a:spLocks/>
          </p:cNvSpPr>
          <p:nvPr/>
        </p:nvSpPr>
        <p:spPr bwMode="auto">
          <a:xfrm>
            <a:off x="4310063" y="5386388"/>
            <a:ext cx="157162" cy="569912"/>
          </a:xfrm>
          <a:custGeom>
            <a:avLst/>
            <a:gdLst>
              <a:gd name="T0" fmla="*/ 2147483647 w 99"/>
              <a:gd name="T1" fmla="*/ 0 h 359"/>
              <a:gd name="T2" fmla="*/ 2147483647 w 99"/>
              <a:gd name="T3" fmla="*/ 2147483647 h 359"/>
              <a:gd name="T4" fmla="*/ 2147483647 w 99"/>
              <a:gd name="T5" fmla="*/ 2147483647 h 359"/>
              <a:gd name="T6" fmla="*/ 2147483647 w 99"/>
              <a:gd name="T7" fmla="*/ 2147483647 h 359"/>
              <a:gd name="T8" fmla="*/ 2147483647 w 99"/>
              <a:gd name="T9" fmla="*/ 2147483647 h 359"/>
              <a:gd name="T10" fmla="*/ 2147483647 w 99"/>
              <a:gd name="T11" fmla="*/ 2147483647 h 359"/>
              <a:gd name="T12" fmla="*/ 0 w 99"/>
              <a:gd name="T13" fmla="*/ 2147483647 h 359"/>
              <a:gd name="T14" fmla="*/ 0 w 99"/>
              <a:gd name="T15" fmla="*/ 2147483647 h 359"/>
              <a:gd name="T16" fmla="*/ 2147483647 w 99"/>
              <a:gd name="T17" fmla="*/ 2147483647 h 359"/>
              <a:gd name="T18" fmla="*/ 2147483647 w 99"/>
              <a:gd name="T19" fmla="*/ 2147483647 h 359"/>
              <a:gd name="T20" fmla="*/ 2147483647 w 99"/>
              <a:gd name="T21" fmla="*/ 2147483647 h 359"/>
              <a:gd name="T22" fmla="*/ 2147483647 w 99"/>
              <a:gd name="T23" fmla="*/ 2147483647 h 359"/>
              <a:gd name="T24" fmla="*/ 2147483647 w 99"/>
              <a:gd name="T25" fmla="*/ 2147483647 h 359"/>
              <a:gd name="T26" fmla="*/ 2147483647 w 99"/>
              <a:gd name="T27" fmla="*/ 2147483647 h 359"/>
              <a:gd name="T28" fmla="*/ 2147483647 w 99"/>
              <a:gd name="T29" fmla="*/ 0 h 3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9"/>
              <a:gd name="T46" fmla="*/ 0 h 359"/>
              <a:gd name="T47" fmla="*/ 99 w 99"/>
              <a:gd name="T48" fmla="*/ 359 h 3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9" h="359">
                <a:moveTo>
                  <a:pt x="99" y="0"/>
                </a:moveTo>
                <a:lnTo>
                  <a:pt x="74" y="6"/>
                </a:lnTo>
                <a:lnTo>
                  <a:pt x="49" y="6"/>
                </a:lnTo>
                <a:lnTo>
                  <a:pt x="25" y="12"/>
                </a:lnTo>
                <a:lnTo>
                  <a:pt x="0" y="12"/>
                </a:lnTo>
                <a:lnTo>
                  <a:pt x="0" y="359"/>
                </a:lnTo>
                <a:lnTo>
                  <a:pt x="25" y="359"/>
                </a:lnTo>
                <a:lnTo>
                  <a:pt x="49" y="353"/>
                </a:lnTo>
                <a:lnTo>
                  <a:pt x="74" y="353"/>
                </a:lnTo>
                <a:lnTo>
                  <a:pt x="99" y="346"/>
                </a:lnTo>
                <a:lnTo>
                  <a:pt x="99" y="0"/>
                </a:lnTo>
                <a:close/>
              </a:path>
            </a:pathLst>
          </a:custGeom>
          <a:solidFill>
            <a:schemeClr val="hlink"/>
          </a:solidFill>
          <a:ln w="9525">
            <a:solidFill>
              <a:srgbClr val="000000"/>
            </a:solidFill>
            <a:round/>
            <a:headEnd/>
            <a:tailEnd/>
          </a:ln>
        </p:spPr>
        <p:txBody>
          <a:bodyPr/>
          <a:lstStyle/>
          <a:p>
            <a:endParaRPr lang="en-US"/>
          </a:p>
        </p:txBody>
      </p:sp>
      <p:sp>
        <p:nvSpPr>
          <p:cNvPr id="10279" name="Freeform 40"/>
          <p:cNvSpPr>
            <a:spLocks/>
          </p:cNvSpPr>
          <p:nvPr/>
        </p:nvSpPr>
        <p:spPr bwMode="auto">
          <a:xfrm>
            <a:off x="3779838" y="4324350"/>
            <a:ext cx="687387" cy="1081088"/>
          </a:xfrm>
          <a:custGeom>
            <a:avLst/>
            <a:gdLst>
              <a:gd name="T0" fmla="*/ 2147483647 w 433"/>
              <a:gd name="T1" fmla="*/ 2147483647 h 681"/>
              <a:gd name="T2" fmla="*/ 2147483647 w 433"/>
              <a:gd name="T3" fmla="*/ 2147483647 h 681"/>
              <a:gd name="T4" fmla="*/ 2147483647 w 433"/>
              <a:gd name="T5" fmla="*/ 2147483647 h 681"/>
              <a:gd name="T6" fmla="*/ 2147483647 w 433"/>
              <a:gd name="T7" fmla="*/ 2147483647 h 681"/>
              <a:gd name="T8" fmla="*/ 2147483647 w 433"/>
              <a:gd name="T9" fmla="*/ 2147483647 h 681"/>
              <a:gd name="T10" fmla="*/ 2147483647 w 433"/>
              <a:gd name="T11" fmla="*/ 2147483647 h 681"/>
              <a:gd name="T12" fmla="*/ 2147483647 w 433"/>
              <a:gd name="T13" fmla="*/ 2147483647 h 681"/>
              <a:gd name="T14" fmla="*/ 0 w 433"/>
              <a:gd name="T15" fmla="*/ 0 h 681"/>
              <a:gd name="T16" fmla="*/ 2147483647 w 433"/>
              <a:gd name="T17" fmla="*/ 2147483647 h 6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681"/>
              <a:gd name="T29" fmla="*/ 433 w 433"/>
              <a:gd name="T30" fmla="*/ 681 h 6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681">
                <a:moveTo>
                  <a:pt x="433" y="669"/>
                </a:moveTo>
                <a:lnTo>
                  <a:pt x="408" y="675"/>
                </a:lnTo>
                <a:lnTo>
                  <a:pt x="383" y="675"/>
                </a:lnTo>
                <a:lnTo>
                  <a:pt x="359" y="681"/>
                </a:lnTo>
                <a:lnTo>
                  <a:pt x="334" y="681"/>
                </a:lnTo>
                <a:lnTo>
                  <a:pt x="0" y="0"/>
                </a:lnTo>
                <a:lnTo>
                  <a:pt x="433" y="669"/>
                </a:lnTo>
                <a:close/>
              </a:path>
            </a:pathLst>
          </a:custGeom>
          <a:solidFill>
            <a:schemeClr val="hlink"/>
          </a:solidFill>
          <a:ln w="9525">
            <a:solidFill>
              <a:srgbClr val="000000"/>
            </a:solidFill>
            <a:round/>
            <a:headEnd/>
            <a:tailEnd/>
          </a:ln>
        </p:spPr>
        <p:txBody>
          <a:bodyPr/>
          <a:lstStyle/>
          <a:p>
            <a:endParaRPr lang="en-US"/>
          </a:p>
        </p:txBody>
      </p:sp>
      <p:sp>
        <p:nvSpPr>
          <p:cNvPr id="10280" name="Freeform 41"/>
          <p:cNvSpPr>
            <a:spLocks/>
          </p:cNvSpPr>
          <p:nvPr/>
        </p:nvSpPr>
        <p:spPr bwMode="auto">
          <a:xfrm>
            <a:off x="4202113" y="5405438"/>
            <a:ext cx="107950" cy="569912"/>
          </a:xfrm>
          <a:custGeom>
            <a:avLst/>
            <a:gdLst>
              <a:gd name="T0" fmla="*/ 2147483647 w 68"/>
              <a:gd name="T1" fmla="*/ 0 h 359"/>
              <a:gd name="T2" fmla="*/ 2147483647 w 68"/>
              <a:gd name="T3" fmla="*/ 2147483647 h 359"/>
              <a:gd name="T4" fmla="*/ 2147483647 w 68"/>
              <a:gd name="T5" fmla="*/ 2147483647 h 359"/>
              <a:gd name="T6" fmla="*/ 0 w 68"/>
              <a:gd name="T7" fmla="*/ 2147483647 h 359"/>
              <a:gd name="T8" fmla="*/ 0 w 68"/>
              <a:gd name="T9" fmla="*/ 2147483647 h 359"/>
              <a:gd name="T10" fmla="*/ 2147483647 w 68"/>
              <a:gd name="T11" fmla="*/ 2147483647 h 359"/>
              <a:gd name="T12" fmla="*/ 2147483647 w 68"/>
              <a:gd name="T13" fmla="*/ 2147483647 h 359"/>
              <a:gd name="T14" fmla="*/ 2147483647 w 68"/>
              <a:gd name="T15" fmla="*/ 2147483647 h 359"/>
              <a:gd name="T16" fmla="*/ 2147483647 w 68"/>
              <a:gd name="T17" fmla="*/ 0 h 3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359"/>
              <a:gd name="T29" fmla="*/ 68 w 68"/>
              <a:gd name="T30" fmla="*/ 359 h 3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359">
                <a:moveTo>
                  <a:pt x="68" y="0"/>
                </a:moveTo>
                <a:lnTo>
                  <a:pt x="49" y="6"/>
                </a:lnTo>
                <a:lnTo>
                  <a:pt x="25" y="6"/>
                </a:lnTo>
                <a:lnTo>
                  <a:pt x="0" y="13"/>
                </a:lnTo>
                <a:lnTo>
                  <a:pt x="0" y="359"/>
                </a:lnTo>
                <a:lnTo>
                  <a:pt x="25" y="353"/>
                </a:lnTo>
                <a:lnTo>
                  <a:pt x="49" y="353"/>
                </a:lnTo>
                <a:lnTo>
                  <a:pt x="68" y="347"/>
                </a:lnTo>
                <a:lnTo>
                  <a:pt x="68" y="0"/>
                </a:lnTo>
                <a:close/>
              </a:path>
            </a:pathLst>
          </a:custGeom>
          <a:solidFill>
            <a:srgbClr val="990033"/>
          </a:solidFill>
          <a:ln w="9525">
            <a:solidFill>
              <a:srgbClr val="000000"/>
            </a:solidFill>
            <a:round/>
            <a:headEnd/>
            <a:tailEnd/>
          </a:ln>
        </p:spPr>
        <p:txBody>
          <a:bodyPr/>
          <a:lstStyle/>
          <a:p>
            <a:endParaRPr lang="en-US"/>
          </a:p>
        </p:txBody>
      </p:sp>
      <p:sp>
        <p:nvSpPr>
          <p:cNvPr id="10281" name="Freeform 42"/>
          <p:cNvSpPr>
            <a:spLocks/>
          </p:cNvSpPr>
          <p:nvPr/>
        </p:nvSpPr>
        <p:spPr bwMode="auto">
          <a:xfrm>
            <a:off x="3779838" y="4324350"/>
            <a:ext cx="530225" cy="1101725"/>
          </a:xfrm>
          <a:custGeom>
            <a:avLst/>
            <a:gdLst>
              <a:gd name="T0" fmla="*/ 2147483647 w 334"/>
              <a:gd name="T1" fmla="*/ 2147483647 h 694"/>
              <a:gd name="T2" fmla="*/ 2147483647 w 334"/>
              <a:gd name="T3" fmla="*/ 2147483647 h 694"/>
              <a:gd name="T4" fmla="*/ 2147483647 w 334"/>
              <a:gd name="T5" fmla="*/ 2147483647 h 694"/>
              <a:gd name="T6" fmla="*/ 2147483647 w 334"/>
              <a:gd name="T7" fmla="*/ 2147483647 h 694"/>
              <a:gd name="T8" fmla="*/ 0 w 334"/>
              <a:gd name="T9" fmla="*/ 0 h 694"/>
              <a:gd name="T10" fmla="*/ 2147483647 w 334"/>
              <a:gd name="T11" fmla="*/ 2147483647 h 694"/>
              <a:gd name="T12" fmla="*/ 0 60000 65536"/>
              <a:gd name="T13" fmla="*/ 0 60000 65536"/>
              <a:gd name="T14" fmla="*/ 0 60000 65536"/>
              <a:gd name="T15" fmla="*/ 0 60000 65536"/>
              <a:gd name="T16" fmla="*/ 0 60000 65536"/>
              <a:gd name="T17" fmla="*/ 0 60000 65536"/>
              <a:gd name="T18" fmla="*/ 0 w 334"/>
              <a:gd name="T19" fmla="*/ 0 h 694"/>
              <a:gd name="T20" fmla="*/ 334 w 334"/>
              <a:gd name="T21" fmla="*/ 694 h 694"/>
            </a:gdLst>
            <a:ahLst/>
            <a:cxnLst>
              <a:cxn ang="T12">
                <a:pos x="T0" y="T1"/>
              </a:cxn>
              <a:cxn ang="T13">
                <a:pos x="T2" y="T3"/>
              </a:cxn>
              <a:cxn ang="T14">
                <a:pos x="T4" y="T5"/>
              </a:cxn>
              <a:cxn ang="T15">
                <a:pos x="T6" y="T7"/>
              </a:cxn>
              <a:cxn ang="T16">
                <a:pos x="T8" y="T9"/>
              </a:cxn>
              <a:cxn ang="T17">
                <a:pos x="T10" y="T11"/>
              </a:cxn>
            </a:cxnLst>
            <a:rect l="T18" t="T19" r="T20" b="T21"/>
            <a:pathLst>
              <a:path w="334" h="694">
                <a:moveTo>
                  <a:pt x="334" y="681"/>
                </a:moveTo>
                <a:lnTo>
                  <a:pt x="315" y="687"/>
                </a:lnTo>
                <a:lnTo>
                  <a:pt x="291" y="687"/>
                </a:lnTo>
                <a:lnTo>
                  <a:pt x="266" y="694"/>
                </a:lnTo>
                <a:lnTo>
                  <a:pt x="0" y="0"/>
                </a:lnTo>
                <a:lnTo>
                  <a:pt x="334" y="681"/>
                </a:lnTo>
                <a:close/>
              </a:path>
            </a:pathLst>
          </a:custGeom>
          <a:solidFill>
            <a:srgbClr val="FF0000"/>
          </a:solidFill>
          <a:ln w="9525">
            <a:solidFill>
              <a:srgbClr val="000000"/>
            </a:solidFill>
            <a:round/>
            <a:headEnd/>
            <a:tailEnd/>
          </a:ln>
        </p:spPr>
        <p:txBody>
          <a:bodyPr/>
          <a:lstStyle/>
          <a:p>
            <a:endParaRPr lang="en-US"/>
          </a:p>
        </p:txBody>
      </p:sp>
      <p:sp>
        <p:nvSpPr>
          <p:cNvPr id="10282" name="Freeform 43"/>
          <p:cNvSpPr>
            <a:spLocks/>
          </p:cNvSpPr>
          <p:nvPr/>
        </p:nvSpPr>
        <p:spPr bwMode="auto">
          <a:xfrm>
            <a:off x="2601913" y="5278438"/>
            <a:ext cx="1020762" cy="706437"/>
          </a:xfrm>
          <a:custGeom>
            <a:avLst/>
            <a:gdLst>
              <a:gd name="T0" fmla="*/ 2147483647 w 643"/>
              <a:gd name="T1" fmla="*/ 2147483647 h 445"/>
              <a:gd name="T2" fmla="*/ 2147483647 w 643"/>
              <a:gd name="T3" fmla="*/ 2147483647 h 445"/>
              <a:gd name="T4" fmla="*/ 2147483647 w 643"/>
              <a:gd name="T5" fmla="*/ 2147483647 h 445"/>
              <a:gd name="T6" fmla="*/ 2147483647 w 643"/>
              <a:gd name="T7" fmla="*/ 2147483647 h 445"/>
              <a:gd name="T8" fmla="*/ 2147483647 w 643"/>
              <a:gd name="T9" fmla="*/ 2147483647 h 445"/>
              <a:gd name="T10" fmla="*/ 2147483647 w 643"/>
              <a:gd name="T11" fmla="*/ 2147483647 h 445"/>
              <a:gd name="T12" fmla="*/ 2147483647 w 643"/>
              <a:gd name="T13" fmla="*/ 2147483647 h 445"/>
              <a:gd name="T14" fmla="*/ 2147483647 w 643"/>
              <a:gd name="T15" fmla="*/ 2147483647 h 445"/>
              <a:gd name="T16" fmla="*/ 2147483647 w 643"/>
              <a:gd name="T17" fmla="*/ 2147483647 h 445"/>
              <a:gd name="T18" fmla="*/ 2147483647 w 643"/>
              <a:gd name="T19" fmla="*/ 2147483647 h 445"/>
              <a:gd name="T20" fmla="*/ 2147483647 w 643"/>
              <a:gd name="T21" fmla="*/ 2147483647 h 445"/>
              <a:gd name="T22" fmla="*/ 2147483647 w 643"/>
              <a:gd name="T23" fmla="*/ 2147483647 h 445"/>
              <a:gd name="T24" fmla="*/ 2147483647 w 643"/>
              <a:gd name="T25" fmla="*/ 2147483647 h 445"/>
              <a:gd name="T26" fmla="*/ 2147483647 w 643"/>
              <a:gd name="T27" fmla="*/ 2147483647 h 445"/>
              <a:gd name="T28" fmla="*/ 2147483647 w 643"/>
              <a:gd name="T29" fmla="*/ 2147483647 h 445"/>
              <a:gd name="T30" fmla="*/ 2147483647 w 643"/>
              <a:gd name="T31" fmla="*/ 2147483647 h 445"/>
              <a:gd name="T32" fmla="*/ 2147483647 w 643"/>
              <a:gd name="T33" fmla="*/ 2147483647 h 445"/>
              <a:gd name="T34" fmla="*/ 2147483647 w 643"/>
              <a:gd name="T35" fmla="*/ 2147483647 h 445"/>
              <a:gd name="T36" fmla="*/ 2147483647 w 643"/>
              <a:gd name="T37" fmla="*/ 2147483647 h 445"/>
              <a:gd name="T38" fmla="*/ 2147483647 w 643"/>
              <a:gd name="T39" fmla="*/ 2147483647 h 445"/>
              <a:gd name="T40" fmla="*/ 2147483647 w 643"/>
              <a:gd name="T41" fmla="*/ 2147483647 h 445"/>
              <a:gd name="T42" fmla="*/ 2147483647 w 643"/>
              <a:gd name="T43" fmla="*/ 2147483647 h 445"/>
              <a:gd name="T44" fmla="*/ 2147483647 w 643"/>
              <a:gd name="T45" fmla="*/ 2147483647 h 445"/>
              <a:gd name="T46" fmla="*/ 2147483647 w 643"/>
              <a:gd name="T47" fmla="*/ 2147483647 h 445"/>
              <a:gd name="T48" fmla="*/ 2147483647 w 643"/>
              <a:gd name="T49" fmla="*/ 2147483647 h 445"/>
              <a:gd name="T50" fmla="*/ 2147483647 w 643"/>
              <a:gd name="T51" fmla="*/ 2147483647 h 445"/>
              <a:gd name="T52" fmla="*/ 2147483647 w 643"/>
              <a:gd name="T53" fmla="*/ 2147483647 h 445"/>
              <a:gd name="T54" fmla="*/ 2147483647 w 643"/>
              <a:gd name="T55" fmla="*/ 2147483647 h 445"/>
              <a:gd name="T56" fmla="*/ 2147483647 w 643"/>
              <a:gd name="T57" fmla="*/ 2147483647 h 445"/>
              <a:gd name="T58" fmla="*/ 2147483647 w 643"/>
              <a:gd name="T59" fmla="*/ 2147483647 h 445"/>
              <a:gd name="T60" fmla="*/ 0 w 643"/>
              <a:gd name="T61" fmla="*/ 0 h 445"/>
              <a:gd name="T62" fmla="*/ 0 w 643"/>
              <a:gd name="T63" fmla="*/ 2147483647 h 445"/>
              <a:gd name="T64" fmla="*/ 2147483647 w 643"/>
              <a:gd name="T65" fmla="*/ 2147483647 h 445"/>
              <a:gd name="T66" fmla="*/ 2147483647 w 643"/>
              <a:gd name="T67" fmla="*/ 2147483647 h 445"/>
              <a:gd name="T68" fmla="*/ 2147483647 w 643"/>
              <a:gd name="T69" fmla="*/ 2147483647 h 445"/>
              <a:gd name="T70" fmla="*/ 2147483647 w 643"/>
              <a:gd name="T71" fmla="*/ 2147483647 h 445"/>
              <a:gd name="T72" fmla="*/ 2147483647 w 643"/>
              <a:gd name="T73" fmla="*/ 2147483647 h 445"/>
              <a:gd name="T74" fmla="*/ 2147483647 w 643"/>
              <a:gd name="T75" fmla="*/ 2147483647 h 445"/>
              <a:gd name="T76" fmla="*/ 2147483647 w 643"/>
              <a:gd name="T77" fmla="*/ 2147483647 h 445"/>
              <a:gd name="T78" fmla="*/ 2147483647 w 643"/>
              <a:gd name="T79" fmla="*/ 2147483647 h 445"/>
              <a:gd name="T80" fmla="*/ 2147483647 w 643"/>
              <a:gd name="T81" fmla="*/ 2147483647 h 445"/>
              <a:gd name="T82" fmla="*/ 2147483647 w 643"/>
              <a:gd name="T83" fmla="*/ 2147483647 h 445"/>
              <a:gd name="T84" fmla="*/ 2147483647 w 643"/>
              <a:gd name="T85" fmla="*/ 2147483647 h 445"/>
              <a:gd name="T86" fmla="*/ 2147483647 w 643"/>
              <a:gd name="T87" fmla="*/ 2147483647 h 445"/>
              <a:gd name="T88" fmla="*/ 2147483647 w 643"/>
              <a:gd name="T89" fmla="*/ 2147483647 h 445"/>
              <a:gd name="T90" fmla="*/ 2147483647 w 643"/>
              <a:gd name="T91" fmla="*/ 2147483647 h 445"/>
              <a:gd name="T92" fmla="*/ 2147483647 w 643"/>
              <a:gd name="T93" fmla="*/ 2147483647 h 445"/>
              <a:gd name="T94" fmla="*/ 2147483647 w 643"/>
              <a:gd name="T95" fmla="*/ 2147483647 h 445"/>
              <a:gd name="T96" fmla="*/ 2147483647 w 643"/>
              <a:gd name="T97" fmla="*/ 2147483647 h 445"/>
              <a:gd name="T98" fmla="*/ 2147483647 w 643"/>
              <a:gd name="T99" fmla="*/ 2147483647 h 445"/>
              <a:gd name="T100" fmla="*/ 2147483647 w 643"/>
              <a:gd name="T101" fmla="*/ 2147483647 h 445"/>
              <a:gd name="T102" fmla="*/ 2147483647 w 643"/>
              <a:gd name="T103" fmla="*/ 2147483647 h 445"/>
              <a:gd name="T104" fmla="*/ 2147483647 w 643"/>
              <a:gd name="T105" fmla="*/ 2147483647 h 445"/>
              <a:gd name="T106" fmla="*/ 2147483647 w 643"/>
              <a:gd name="T107" fmla="*/ 2147483647 h 445"/>
              <a:gd name="T108" fmla="*/ 2147483647 w 643"/>
              <a:gd name="T109" fmla="*/ 2147483647 h 445"/>
              <a:gd name="T110" fmla="*/ 2147483647 w 643"/>
              <a:gd name="T111" fmla="*/ 2147483647 h 445"/>
              <a:gd name="T112" fmla="*/ 2147483647 w 643"/>
              <a:gd name="T113" fmla="*/ 2147483647 h 445"/>
              <a:gd name="T114" fmla="*/ 2147483647 w 643"/>
              <a:gd name="T115" fmla="*/ 2147483647 h 445"/>
              <a:gd name="T116" fmla="*/ 2147483647 w 643"/>
              <a:gd name="T117" fmla="*/ 2147483647 h 445"/>
              <a:gd name="T118" fmla="*/ 2147483647 w 643"/>
              <a:gd name="T119" fmla="*/ 2147483647 h 445"/>
              <a:gd name="T120" fmla="*/ 2147483647 w 643"/>
              <a:gd name="T121" fmla="*/ 2147483647 h 445"/>
              <a:gd name="T122" fmla="*/ 2147483647 w 643"/>
              <a:gd name="T123" fmla="*/ 2147483647 h 445"/>
              <a:gd name="T124" fmla="*/ 2147483647 w 643"/>
              <a:gd name="T125" fmla="*/ 2147483647 h 4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43"/>
              <a:gd name="T190" fmla="*/ 0 h 445"/>
              <a:gd name="T191" fmla="*/ 643 w 643"/>
              <a:gd name="T192" fmla="*/ 445 h 44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43" h="445">
                <a:moveTo>
                  <a:pt x="643" y="99"/>
                </a:moveTo>
                <a:lnTo>
                  <a:pt x="618" y="99"/>
                </a:lnTo>
                <a:lnTo>
                  <a:pt x="593" y="99"/>
                </a:lnTo>
                <a:lnTo>
                  <a:pt x="569" y="99"/>
                </a:lnTo>
                <a:lnTo>
                  <a:pt x="544" y="99"/>
                </a:lnTo>
                <a:lnTo>
                  <a:pt x="519" y="93"/>
                </a:lnTo>
                <a:lnTo>
                  <a:pt x="501" y="93"/>
                </a:lnTo>
                <a:lnTo>
                  <a:pt x="476" y="93"/>
                </a:lnTo>
                <a:lnTo>
                  <a:pt x="451" y="86"/>
                </a:lnTo>
                <a:lnTo>
                  <a:pt x="426" y="86"/>
                </a:lnTo>
                <a:lnTo>
                  <a:pt x="402" y="80"/>
                </a:lnTo>
                <a:lnTo>
                  <a:pt x="377" y="80"/>
                </a:lnTo>
                <a:lnTo>
                  <a:pt x="352" y="74"/>
                </a:lnTo>
                <a:lnTo>
                  <a:pt x="334" y="74"/>
                </a:lnTo>
                <a:lnTo>
                  <a:pt x="309" y="68"/>
                </a:lnTo>
                <a:lnTo>
                  <a:pt x="284" y="68"/>
                </a:lnTo>
                <a:lnTo>
                  <a:pt x="259" y="62"/>
                </a:lnTo>
                <a:lnTo>
                  <a:pt x="241" y="55"/>
                </a:lnTo>
                <a:lnTo>
                  <a:pt x="216" y="49"/>
                </a:lnTo>
                <a:lnTo>
                  <a:pt x="191" y="49"/>
                </a:lnTo>
                <a:lnTo>
                  <a:pt x="173" y="43"/>
                </a:lnTo>
                <a:lnTo>
                  <a:pt x="148" y="37"/>
                </a:lnTo>
                <a:lnTo>
                  <a:pt x="129" y="31"/>
                </a:lnTo>
                <a:lnTo>
                  <a:pt x="105" y="24"/>
                </a:lnTo>
                <a:lnTo>
                  <a:pt x="86" y="18"/>
                </a:lnTo>
                <a:lnTo>
                  <a:pt x="61" y="18"/>
                </a:lnTo>
                <a:lnTo>
                  <a:pt x="43" y="12"/>
                </a:lnTo>
                <a:lnTo>
                  <a:pt x="18" y="6"/>
                </a:lnTo>
                <a:lnTo>
                  <a:pt x="0" y="0"/>
                </a:lnTo>
                <a:lnTo>
                  <a:pt x="0" y="346"/>
                </a:lnTo>
                <a:lnTo>
                  <a:pt x="18" y="353"/>
                </a:lnTo>
                <a:lnTo>
                  <a:pt x="43" y="359"/>
                </a:lnTo>
                <a:lnTo>
                  <a:pt x="61" y="365"/>
                </a:lnTo>
                <a:lnTo>
                  <a:pt x="86" y="365"/>
                </a:lnTo>
                <a:lnTo>
                  <a:pt x="105" y="371"/>
                </a:lnTo>
                <a:lnTo>
                  <a:pt x="129" y="377"/>
                </a:lnTo>
                <a:lnTo>
                  <a:pt x="148" y="383"/>
                </a:lnTo>
                <a:lnTo>
                  <a:pt x="173" y="390"/>
                </a:lnTo>
                <a:lnTo>
                  <a:pt x="191" y="396"/>
                </a:lnTo>
                <a:lnTo>
                  <a:pt x="216" y="396"/>
                </a:lnTo>
                <a:lnTo>
                  <a:pt x="241" y="402"/>
                </a:lnTo>
                <a:lnTo>
                  <a:pt x="259" y="408"/>
                </a:lnTo>
                <a:lnTo>
                  <a:pt x="284" y="414"/>
                </a:lnTo>
                <a:lnTo>
                  <a:pt x="309" y="414"/>
                </a:lnTo>
                <a:lnTo>
                  <a:pt x="334" y="421"/>
                </a:lnTo>
                <a:lnTo>
                  <a:pt x="352" y="421"/>
                </a:lnTo>
                <a:lnTo>
                  <a:pt x="377" y="427"/>
                </a:lnTo>
                <a:lnTo>
                  <a:pt x="402" y="427"/>
                </a:lnTo>
                <a:lnTo>
                  <a:pt x="426" y="433"/>
                </a:lnTo>
                <a:lnTo>
                  <a:pt x="451" y="433"/>
                </a:lnTo>
                <a:lnTo>
                  <a:pt x="476" y="439"/>
                </a:lnTo>
                <a:lnTo>
                  <a:pt x="501" y="439"/>
                </a:lnTo>
                <a:lnTo>
                  <a:pt x="519" y="439"/>
                </a:lnTo>
                <a:lnTo>
                  <a:pt x="544" y="445"/>
                </a:lnTo>
                <a:lnTo>
                  <a:pt x="569" y="445"/>
                </a:lnTo>
                <a:lnTo>
                  <a:pt x="593" y="445"/>
                </a:lnTo>
                <a:lnTo>
                  <a:pt x="618" y="445"/>
                </a:lnTo>
                <a:lnTo>
                  <a:pt x="643" y="445"/>
                </a:lnTo>
                <a:lnTo>
                  <a:pt x="643" y="99"/>
                </a:lnTo>
                <a:close/>
              </a:path>
            </a:pathLst>
          </a:custGeom>
          <a:solidFill>
            <a:srgbClr val="800000"/>
          </a:solidFill>
          <a:ln w="9525">
            <a:solidFill>
              <a:srgbClr val="000000"/>
            </a:solidFill>
            <a:round/>
            <a:headEnd/>
            <a:tailEnd/>
          </a:ln>
        </p:spPr>
        <p:txBody>
          <a:bodyPr/>
          <a:lstStyle/>
          <a:p>
            <a:endParaRPr lang="en-US"/>
          </a:p>
        </p:txBody>
      </p:sp>
      <p:sp>
        <p:nvSpPr>
          <p:cNvPr id="10283" name="Freeform 44"/>
          <p:cNvSpPr>
            <a:spLocks/>
          </p:cNvSpPr>
          <p:nvPr/>
        </p:nvSpPr>
        <p:spPr bwMode="auto">
          <a:xfrm>
            <a:off x="2601913" y="4324350"/>
            <a:ext cx="1177925" cy="1111250"/>
          </a:xfrm>
          <a:custGeom>
            <a:avLst/>
            <a:gdLst>
              <a:gd name="T0" fmla="*/ 2147483647 w 742"/>
              <a:gd name="T1" fmla="*/ 2147483647 h 700"/>
              <a:gd name="T2" fmla="*/ 2147483647 w 742"/>
              <a:gd name="T3" fmla="*/ 2147483647 h 700"/>
              <a:gd name="T4" fmla="*/ 2147483647 w 742"/>
              <a:gd name="T5" fmla="*/ 2147483647 h 700"/>
              <a:gd name="T6" fmla="*/ 2147483647 w 742"/>
              <a:gd name="T7" fmla="*/ 2147483647 h 700"/>
              <a:gd name="T8" fmla="*/ 2147483647 w 742"/>
              <a:gd name="T9" fmla="*/ 2147483647 h 700"/>
              <a:gd name="T10" fmla="*/ 2147483647 w 742"/>
              <a:gd name="T11" fmla="*/ 2147483647 h 700"/>
              <a:gd name="T12" fmla="*/ 2147483647 w 742"/>
              <a:gd name="T13" fmla="*/ 2147483647 h 700"/>
              <a:gd name="T14" fmla="*/ 2147483647 w 742"/>
              <a:gd name="T15" fmla="*/ 2147483647 h 700"/>
              <a:gd name="T16" fmla="*/ 2147483647 w 742"/>
              <a:gd name="T17" fmla="*/ 2147483647 h 700"/>
              <a:gd name="T18" fmla="*/ 2147483647 w 742"/>
              <a:gd name="T19" fmla="*/ 2147483647 h 700"/>
              <a:gd name="T20" fmla="*/ 2147483647 w 742"/>
              <a:gd name="T21" fmla="*/ 2147483647 h 700"/>
              <a:gd name="T22" fmla="*/ 2147483647 w 742"/>
              <a:gd name="T23" fmla="*/ 2147483647 h 700"/>
              <a:gd name="T24" fmla="*/ 2147483647 w 742"/>
              <a:gd name="T25" fmla="*/ 2147483647 h 700"/>
              <a:gd name="T26" fmla="*/ 2147483647 w 742"/>
              <a:gd name="T27" fmla="*/ 2147483647 h 700"/>
              <a:gd name="T28" fmla="*/ 2147483647 w 742"/>
              <a:gd name="T29" fmla="*/ 2147483647 h 700"/>
              <a:gd name="T30" fmla="*/ 2147483647 w 742"/>
              <a:gd name="T31" fmla="*/ 2147483647 h 700"/>
              <a:gd name="T32" fmla="*/ 2147483647 w 742"/>
              <a:gd name="T33" fmla="*/ 2147483647 h 700"/>
              <a:gd name="T34" fmla="*/ 2147483647 w 742"/>
              <a:gd name="T35" fmla="*/ 2147483647 h 700"/>
              <a:gd name="T36" fmla="*/ 2147483647 w 742"/>
              <a:gd name="T37" fmla="*/ 2147483647 h 700"/>
              <a:gd name="T38" fmla="*/ 2147483647 w 742"/>
              <a:gd name="T39" fmla="*/ 2147483647 h 700"/>
              <a:gd name="T40" fmla="*/ 2147483647 w 742"/>
              <a:gd name="T41" fmla="*/ 2147483647 h 700"/>
              <a:gd name="T42" fmla="*/ 2147483647 w 742"/>
              <a:gd name="T43" fmla="*/ 2147483647 h 700"/>
              <a:gd name="T44" fmla="*/ 2147483647 w 742"/>
              <a:gd name="T45" fmla="*/ 2147483647 h 700"/>
              <a:gd name="T46" fmla="*/ 2147483647 w 742"/>
              <a:gd name="T47" fmla="*/ 2147483647 h 700"/>
              <a:gd name="T48" fmla="*/ 2147483647 w 742"/>
              <a:gd name="T49" fmla="*/ 2147483647 h 700"/>
              <a:gd name="T50" fmla="*/ 2147483647 w 742"/>
              <a:gd name="T51" fmla="*/ 2147483647 h 700"/>
              <a:gd name="T52" fmla="*/ 2147483647 w 742"/>
              <a:gd name="T53" fmla="*/ 2147483647 h 700"/>
              <a:gd name="T54" fmla="*/ 2147483647 w 742"/>
              <a:gd name="T55" fmla="*/ 2147483647 h 700"/>
              <a:gd name="T56" fmla="*/ 2147483647 w 742"/>
              <a:gd name="T57" fmla="*/ 2147483647 h 700"/>
              <a:gd name="T58" fmla="*/ 2147483647 w 742"/>
              <a:gd name="T59" fmla="*/ 2147483647 h 700"/>
              <a:gd name="T60" fmla="*/ 0 w 742"/>
              <a:gd name="T61" fmla="*/ 2147483647 h 700"/>
              <a:gd name="T62" fmla="*/ 2147483647 w 742"/>
              <a:gd name="T63" fmla="*/ 0 h 700"/>
              <a:gd name="T64" fmla="*/ 2147483647 w 742"/>
              <a:gd name="T65" fmla="*/ 2147483647 h 7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2"/>
              <a:gd name="T100" fmla="*/ 0 h 700"/>
              <a:gd name="T101" fmla="*/ 742 w 742"/>
              <a:gd name="T102" fmla="*/ 700 h 7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2" h="700">
                <a:moveTo>
                  <a:pt x="643" y="700"/>
                </a:moveTo>
                <a:lnTo>
                  <a:pt x="618" y="700"/>
                </a:lnTo>
                <a:lnTo>
                  <a:pt x="593" y="700"/>
                </a:lnTo>
                <a:lnTo>
                  <a:pt x="569" y="700"/>
                </a:lnTo>
                <a:lnTo>
                  <a:pt x="544" y="700"/>
                </a:lnTo>
                <a:lnTo>
                  <a:pt x="519" y="694"/>
                </a:lnTo>
                <a:lnTo>
                  <a:pt x="501" y="694"/>
                </a:lnTo>
                <a:lnTo>
                  <a:pt x="476" y="694"/>
                </a:lnTo>
                <a:lnTo>
                  <a:pt x="451" y="687"/>
                </a:lnTo>
                <a:lnTo>
                  <a:pt x="426" y="687"/>
                </a:lnTo>
                <a:lnTo>
                  <a:pt x="402" y="681"/>
                </a:lnTo>
                <a:lnTo>
                  <a:pt x="377" y="681"/>
                </a:lnTo>
                <a:lnTo>
                  <a:pt x="352" y="675"/>
                </a:lnTo>
                <a:lnTo>
                  <a:pt x="334" y="675"/>
                </a:lnTo>
                <a:lnTo>
                  <a:pt x="309" y="669"/>
                </a:lnTo>
                <a:lnTo>
                  <a:pt x="284" y="669"/>
                </a:lnTo>
                <a:lnTo>
                  <a:pt x="259" y="663"/>
                </a:lnTo>
                <a:lnTo>
                  <a:pt x="241" y="656"/>
                </a:lnTo>
                <a:lnTo>
                  <a:pt x="216" y="650"/>
                </a:lnTo>
                <a:lnTo>
                  <a:pt x="191" y="650"/>
                </a:lnTo>
                <a:lnTo>
                  <a:pt x="173" y="644"/>
                </a:lnTo>
                <a:lnTo>
                  <a:pt x="148" y="638"/>
                </a:lnTo>
                <a:lnTo>
                  <a:pt x="129" y="632"/>
                </a:lnTo>
                <a:lnTo>
                  <a:pt x="105" y="625"/>
                </a:lnTo>
                <a:lnTo>
                  <a:pt x="86" y="619"/>
                </a:lnTo>
                <a:lnTo>
                  <a:pt x="61" y="619"/>
                </a:lnTo>
                <a:lnTo>
                  <a:pt x="43" y="613"/>
                </a:lnTo>
                <a:lnTo>
                  <a:pt x="18" y="607"/>
                </a:lnTo>
                <a:lnTo>
                  <a:pt x="0" y="601"/>
                </a:lnTo>
                <a:lnTo>
                  <a:pt x="742" y="0"/>
                </a:lnTo>
                <a:lnTo>
                  <a:pt x="643" y="700"/>
                </a:lnTo>
                <a:close/>
              </a:path>
            </a:pathLst>
          </a:custGeom>
          <a:solidFill>
            <a:srgbClr val="FF0000"/>
          </a:solidFill>
          <a:ln w="9525">
            <a:solidFill>
              <a:srgbClr val="000000"/>
            </a:solidFill>
            <a:round/>
            <a:headEnd/>
            <a:tailEnd/>
          </a:ln>
        </p:spPr>
        <p:txBody>
          <a:bodyPr/>
          <a:lstStyle/>
          <a:p>
            <a:endParaRPr lang="en-US"/>
          </a:p>
        </p:txBody>
      </p:sp>
      <p:sp>
        <p:nvSpPr>
          <p:cNvPr id="10284" name="Freeform 45"/>
          <p:cNvSpPr>
            <a:spLocks/>
          </p:cNvSpPr>
          <p:nvPr/>
        </p:nvSpPr>
        <p:spPr bwMode="auto">
          <a:xfrm>
            <a:off x="3622675" y="5426075"/>
            <a:ext cx="579438" cy="569913"/>
          </a:xfrm>
          <a:custGeom>
            <a:avLst/>
            <a:gdLst>
              <a:gd name="T0" fmla="*/ 2147483647 w 365"/>
              <a:gd name="T1" fmla="*/ 0 h 359"/>
              <a:gd name="T2" fmla="*/ 2147483647 w 365"/>
              <a:gd name="T3" fmla="*/ 0 h 359"/>
              <a:gd name="T4" fmla="*/ 2147483647 w 365"/>
              <a:gd name="T5" fmla="*/ 0 h 359"/>
              <a:gd name="T6" fmla="*/ 2147483647 w 365"/>
              <a:gd name="T7" fmla="*/ 2147483647 h 359"/>
              <a:gd name="T8" fmla="*/ 2147483647 w 365"/>
              <a:gd name="T9" fmla="*/ 2147483647 h 359"/>
              <a:gd name="T10" fmla="*/ 2147483647 w 365"/>
              <a:gd name="T11" fmla="*/ 2147483647 h 359"/>
              <a:gd name="T12" fmla="*/ 2147483647 w 365"/>
              <a:gd name="T13" fmla="*/ 2147483647 h 359"/>
              <a:gd name="T14" fmla="*/ 2147483647 w 365"/>
              <a:gd name="T15" fmla="*/ 2147483647 h 359"/>
              <a:gd name="T16" fmla="*/ 2147483647 w 365"/>
              <a:gd name="T17" fmla="*/ 2147483647 h 359"/>
              <a:gd name="T18" fmla="*/ 2147483647 w 365"/>
              <a:gd name="T19" fmla="*/ 2147483647 h 359"/>
              <a:gd name="T20" fmla="*/ 2147483647 w 365"/>
              <a:gd name="T21" fmla="*/ 2147483647 h 359"/>
              <a:gd name="T22" fmla="*/ 2147483647 w 365"/>
              <a:gd name="T23" fmla="*/ 2147483647 h 359"/>
              <a:gd name="T24" fmla="*/ 2147483647 w 365"/>
              <a:gd name="T25" fmla="*/ 2147483647 h 359"/>
              <a:gd name="T26" fmla="*/ 2147483647 w 365"/>
              <a:gd name="T27" fmla="*/ 2147483647 h 359"/>
              <a:gd name="T28" fmla="*/ 2147483647 w 365"/>
              <a:gd name="T29" fmla="*/ 2147483647 h 359"/>
              <a:gd name="T30" fmla="*/ 0 w 365"/>
              <a:gd name="T31" fmla="*/ 2147483647 h 359"/>
              <a:gd name="T32" fmla="*/ 0 w 365"/>
              <a:gd name="T33" fmla="*/ 2147483647 h 359"/>
              <a:gd name="T34" fmla="*/ 2147483647 w 365"/>
              <a:gd name="T35" fmla="*/ 2147483647 h 359"/>
              <a:gd name="T36" fmla="*/ 2147483647 w 365"/>
              <a:gd name="T37" fmla="*/ 2147483647 h 359"/>
              <a:gd name="T38" fmla="*/ 2147483647 w 365"/>
              <a:gd name="T39" fmla="*/ 2147483647 h 359"/>
              <a:gd name="T40" fmla="*/ 2147483647 w 365"/>
              <a:gd name="T41" fmla="*/ 2147483647 h 359"/>
              <a:gd name="T42" fmla="*/ 2147483647 w 365"/>
              <a:gd name="T43" fmla="*/ 2147483647 h 359"/>
              <a:gd name="T44" fmla="*/ 2147483647 w 365"/>
              <a:gd name="T45" fmla="*/ 2147483647 h 359"/>
              <a:gd name="T46" fmla="*/ 2147483647 w 365"/>
              <a:gd name="T47" fmla="*/ 2147483647 h 359"/>
              <a:gd name="T48" fmla="*/ 2147483647 w 365"/>
              <a:gd name="T49" fmla="*/ 2147483647 h 359"/>
              <a:gd name="T50" fmla="*/ 2147483647 w 365"/>
              <a:gd name="T51" fmla="*/ 2147483647 h 359"/>
              <a:gd name="T52" fmla="*/ 2147483647 w 365"/>
              <a:gd name="T53" fmla="*/ 2147483647 h 359"/>
              <a:gd name="T54" fmla="*/ 2147483647 w 365"/>
              <a:gd name="T55" fmla="*/ 2147483647 h 359"/>
              <a:gd name="T56" fmla="*/ 2147483647 w 365"/>
              <a:gd name="T57" fmla="*/ 2147483647 h 359"/>
              <a:gd name="T58" fmla="*/ 2147483647 w 365"/>
              <a:gd name="T59" fmla="*/ 2147483647 h 359"/>
              <a:gd name="T60" fmla="*/ 2147483647 w 365"/>
              <a:gd name="T61" fmla="*/ 2147483647 h 359"/>
              <a:gd name="T62" fmla="*/ 2147483647 w 365"/>
              <a:gd name="T63" fmla="*/ 2147483647 h 359"/>
              <a:gd name="T64" fmla="*/ 2147483647 w 365"/>
              <a:gd name="T65" fmla="*/ 0 h 3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5"/>
              <a:gd name="T100" fmla="*/ 0 h 359"/>
              <a:gd name="T101" fmla="*/ 365 w 365"/>
              <a:gd name="T102" fmla="*/ 359 h 3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5" h="359">
                <a:moveTo>
                  <a:pt x="365" y="0"/>
                </a:moveTo>
                <a:lnTo>
                  <a:pt x="340" y="0"/>
                </a:lnTo>
                <a:lnTo>
                  <a:pt x="315" y="0"/>
                </a:lnTo>
                <a:lnTo>
                  <a:pt x="291" y="6"/>
                </a:lnTo>
                <a:lnTo>
                  <a:pt x="266" y="6"/>
                </a:lnTo>
                <a:lnTo>
                  <a:pt x="241" y="6"/>
                </a:lnTo>
                <a:lnTo>
                  <a:pt x="216" y="6"/>
                </a:lnTo>
                <a:lnTo>
                  <a:pt x="198" y="6"/>
                </a:lnTo>
                <a:lnTo>
                  <a:pt x="173" y="12"/>
                </a:lnTo>
                <a:lnTo>
                  <a:pt x="148" y="12"/>
                </a:lnTo>
                <a:lnTo>
                  <a:pt x="124" y="12"/>
                </a:lnTo>
                <a:lnTo>
                  <a:pt x="99" y="12"/>
                </a:lnTo>
                <a:lnTo>
                  <a:pt x="74" y="12"/>
                </a:lnTo>
                <a:lnTo>
                  <a:pt x="49" y="12"/>
                </a:lnTo>
                <a:lnTo>
                  <a:pt x="25" y="12"/>
                </a:lnTo>
                <a:lnTo>
                  <a:pt x="0" y="6"/>
                </a:lnTo>
                <a:lnTo>
                  <a:pt x="0" y="352"/>
                </a:lnTo>
                <a:lnTo>
                  <a:pt x="25" y="359"/>
                </a:lnTo>
                <a:lnTo>
                  <a:pt x="49" y="359"/>
                </a:lnTo>
                <a:lnTo>
                  <a:pt x="74" y="359"/>
                </a:lnTo>
                <a:lnTo>
                  <a:pt x="99" y="359"/>
                </a:lnTo>
                <a:lnTo>
                  <a:pt x="124" y="359"/>
                </a:lnTo>
                <a:lnTo>
                  <a:pt x="148" y="359"/>
                </a:lnTo>
                <a:lnTo>
                  <a:pt x="173" y="359"/>
                </a:lnTo>
                <a:lnTo>
                  <a:pt x="198" y="352"/>
                </a:lnTo>
                <a:lnTo>
                  <a:pt x="216" y="352"/>
                </a:lnTo>
                <a:lnTo>
                  <a:pt x="241" y="352"/>
                </a:lnTo>
                <a:lnTo>
                  <a:pt x="266" y="352"/>
                </a:lnTo>
                <a:lnTo>
                  <a:pt x="291" y="352"/>
                </a:lnTo>
                <a:lnTo>
                  <a:pt x="315" y="346"/>
                </a:lnTo>
                <a:lnTo>
                  <a:pt x="340" y="346"/>
                </a:lnTo>
                <a:lnTo>
                  <a:pt x="365" y="346"/>
                </a:lnTo>
                <a:lnTo>
                  <a:pt x="365" y="0"/>
                </a:lnTo>
                <a:close/>
              </a:path>
            </a:pathLst>
          </a:custGeom>
          <a:solidFill>
            <a:srgbClr val="800000"/>
          </a:solidFill>
          <a:ln w="9525">
            <a:solidFill>
              <a:srgbClr val="000000"/>
            </a:solidFill>
            <a:round/>
            <a:headEnd/>
            <a:tailEnd/>
          </a:ln>
        </p:spPr>
        <p:txBody>
          <a:bodyPr/>
          <a:lstStyle/>
          <a:p>
            <a:endParaRPr lang="en-US"/>
          </a:p>
        </p:txBody>
      </p:sp>
      <p:sp>
        <p:nvSpPr>
          <p:cNvPr id="10285" name="Freeform 46"/>
          <p:cNvSpPr>
            <a:spLocks/>
          </p:cNvSpPr>
          <p:nvPr/>
        </p:nvSpPr>
        <p:spPr bwMode="auto">
          <a:xfrm>
            <a:off x="3622675" y="4324350"/>
            <a:ext cx="579438" cy="1120775"/>
          </a:xfrm>
          <a:custGeom>
            <a:avLst/>
            <a:gdLst>
              <a:gd name="T0" fmla="*/ 2147483647 w 365"/>
              <a:gd name="T1" fmla="*/ 2147483647 h 706"/>
              <a:gd name="T2" fmla="*/ 2147483647 w 365"/>
              <a:gd name="T3" fmla="*/ 2147483647 h 706"/>
              <a:gd name="T4" fmla="*/ 2147483647 w 365"/>
              <a:gd name="T5" fmla="*/ 2147483647 h 706"/>
              <a:gd name="T6" fmla="*/ 2147483647 w 365"/>
              <a:gd name="T7" fmla="*/ 2147483647 h 706"/>
              <a:gd name="T8" fmla="*/ 2147483647 w 365"/>
              <a:gd name="T9" fmla="*/ 2147483647 h 706"/>
              <a:gd name="T10" fmla="*/ 2147483647 w 365"/>
              <a:gd name="T11" fmla="*/ 2147483647 h 706"/>
              <a:gd name="T12" fmla="*/ 2147483647 w 365"/>
              <a:gd name="T13" fmla="*/ 2147483647 h 706"/>
              <a:gd name="T14" fmla="*/ 2147483647 w 365"/>
              <a:gd name="T15" fmla="*/ 2147483647 h 706"/>
              <a:gd name="T16" fmla="*/ 2147483647 w 365"/>
              <a:gd name="T17" fmla="*/ 2147483647 h 706"/>
              <a:gd name="T18" fmla="*/ 2147483647 w 365"/>
              <a:gd name="T19" fmla="*/ 2147483647 h 706"/>
              <a:gd name="T20" fmla="*/ 2147483647 w 365"/>
              <a:gd name="T21" fmla="*/ 2147483647 h 706"/>
              <a:gd name="T22" fmla="*/ 2147483647 w 365"/>
              <a:gd name="T23" fmla="*/ 2147483647 h 706"/>
              <a:gd name="T24" fmla="*/ 2147483647 w 365"/>
              <a:gd name="T25" fmla="*/ 2147483647 h 706"/>
              <a:gd name="T26" fmla="*/ 2147483647 w 365"/>
              <a:gd name="T27" fmla="*/ 2147483647 h 706"/>
              <a:gd name="T28" fmla="*/ 2147483647 w 365"/>
              <a:gd name="T29" fmla="*/ 2147483647 h 706"/>
              <a:gd name="T30" fmla="*/ 0 w 365"/>
              <a:gd name="T31" fmla="*/ 2147483647 h 706"/>
              <a:gd name="T32" fmla="*/ 2147483647 w 365"/>
              <a:gd name="T33" fmla="*/ 0 h 706"/>
              <a:gd name="T34" fmla="*/ 2147483647 w 365"/>
              <a:gd name="T35" fmla="*/ 2147483647 h 7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5"/>
              <a:gd name="T55" fmla="*/ 0 h 706"/>
              <a:gd name="T56" fmla="*/ 365 w 365"/>
              <a:gd name="T57" fmla="*/ 706 h 7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5" h="706">
                <a:moveTo>
                  <a:pt x="365" y="694"/>
                </a:moveTo>
                <a:lnTo>
                  <a:pt x="340" y="694"/>
                </a:lnTo>
                <a:lnTo>
                  <a:pt x="315" y="694"/>
                </a:lnTo>
                <a:lnTo>
                  <a:pt x="291" y="700"/>
                </a:lnTo>
                <a:lnTo>
                  <a:pt x="266" y="700"/>
                </a:lnTo>
                <a:lnTo>
                  <a:pt x="241" y="700"/>
                </a:lnTo>
                <a:lnTo>
                  <a:pt x="216" y="700"/>
                </a:lnTo>
                <a:lnTo>
                  <a:pt x="198" y="700"/>
                </a:lnTo>
                <a:lnTo>
                  <a:pt x="173" y="706"/>
                </a:lnTo>
                <a:lnTo>
                  <a:pt x="148" y="706"/>
                </a:lnTo>
                <a:lnTo>
                  <a:pt x="124" y="706"/>
                </a:lnTo>
                <a:lnTo>
                  <a:pt x="99" y="706"/>
                </a:lnTo>
                <a:lnTo>
                  <a:pt x="74" y="706"/>
                </a:lnTo>
                <a:lnTo>
                  <a:pt x="49" y="706"/>
                </a:lnTo>
                <a:lnTo>
                  <a:pt x="25" y="706"/>
                </a:lnTo>
                <a:lnTo>
                  <a:pt x="0" y="700"/>
                </a:lnTo>
                <a:lnTo>
                  <a:pt x="99" y="0"/>
                </a:lnTo>
                <a:lnTo>
                  <a:pt x="365" y="694"/>
                </a:lnTo>
                <a:close/>
              </a:path>
            </a:pathLst>
          </a:custGeom>
          <a:solidFill>
            <a:srgbClr val="FF0000"/>
          </a:solidFill>
          <a:ln w="9525">
            <a:solidFill>
              <a:srgbClr val="000000"/>
            </a:solidFill>
            <a:round/>
            <a:headEnd/>
            <a:tailEnd/>
          </a:ln>
        </p:spPr>
        <p:txBody>
          <a:bodyPr/>
          <a:lstStyle/>
          <a:p>
            <a:endParaRPr lang="en-US"/>
          </a:p>
        </p:txBody>
      </p:sp>
      <p:grpSp>
        <p:nvGrpSpPr>
          <p:cNvPr id="10286" name="Group 47"/>
          <p:cNvGrpSpPr>
            <a:grpSpLocks/>
          </p:cNvGrpSpPr>
          <p:nvPr/>
        </p:nvGrpSpPr>
        <p:grpSpPr bwMode="auto">
          <a:xfrm>
            <a:off x="1981200" y="6003925"/>
            <a:ext cx="874713" cy="485775"/>
            <a:chOff x="2035" y="3677"/>
            <a:chExt cx="551" cy="306"/>
          </a:xfrm>
        </p:grpSpPr>
        <p:sp>
          <p:nvSpPr>
            <p:cNvPr id="10380" name="Rectangle 48"/>
            <p:cNvSpPr>
              <a:spLocks noChangeArrowheads="1"/>
            </p:cNvSpPr>
            <p:nvPr/>
          </p:nvSpPr>
          <p:spPr bwMode="auto">
            <a:xfrm>
              <a:off x="2041" y="3677"/>
              <a:ext cx="54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Metachromatic </a:t>
              </a:r>
              <a:endParaRPr lang="en-US" altLang="en-US" sz="1800">
                <a:latin typeface="Arial" charset="0"/>
              </a:endParaRPr>
            </a:p>
          </p:txBody>
        </p:sp>
        <p:sp>
          <p:nvSpPr>
            <p:cNvPr id="10381" name="Rectangle 49"/>
            <p:cNvSpPr>
              <a:spLocks noChangeArrowheads="1"/>
            </p:cNvSpPr>
            <p:nvPr/>
          </p:nvSpPr>
          <p:spPr bwMode="auto">
            <a:xfrm>
              <a:off x="2035" y="3782"/>
              <a:ext cx="53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Leukodystophy</a:t>
              </a:r>
              <a:endParaRPr lang="en-US" altLang="en-US" sz="1800">
                <a:latin typeface="Arial" charset="0"/>
              </a:endParaRPr>
            </a:p>
          </p:txBody>
        </p:sp>
        <p:sp>
          <p:nvSpPr>
            <p:cNvPr id="10382" name="Rectangle 50"/>
            <p:cNvSpPr>
              <a:spLocks noChangeArrowheads="1"/>
            </p:cNvSpPr>
            <p:nvPr/>
          </p:nvSpPr>
          <p:spPr bwMode="auto">
            <a:xfrm>
              <a:off x="2251" y="3887"/>
              <a:ext cx="11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8%</a:t>
              </a:r>
              <a:endParaRPr lang="en-US" altLang="en-US" sz="1800">
                <a:latin typeface="Arial" charset="0"/>
              </a:endParaRPr>
            </a:p>
          </p:txBody>
        </p:sp>
      </p:grpSp>
      <p:grpSp>
        <p:nvGrpSpPr>
          <p:cNvPr id="10287" name="Group 51"/>
          <p:cNvGrpSpPr>
            <a:grpSpLocks/>
          </p:cNvGrpSpPr>
          <p:nvPr/>
        </p:nvGrpSpPr>
        <p:grpSpPr bwMode="auto">
          <a:xfrm>
            <a:off x="990600" y="5837238"/>
            <a:ext cx="673100" cy="319087"/>
            <a:chOff x="1163" y="3448"/>
            <a:chExt cx="424" cy="201"/>
          </a:xfrm>
        </p:grpSpPr>
        <p:sp>
          <p:nvSpPr>
            <p:cNvPr id="10378" name="Rectangle 52"/>
            <p:cNvSpPr>
              <a:spLocks noChangeArrowheads="1"/>
            </p:cNvSpPr>
            <p:nvPr/>
          </p:nvSpPr>
          <p:spPr bwMode="auto">
            <a:xfrm>
              <a:off x="1163" y="3448"/>
              <a:ext cx="42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Sanfilippo A</a:t>
              </a:r>
              <a:endParaRPr lang="en-US" altLang="en-US" sz="1800">
                <a:latin typeface="Arial" charset="0"/>
              </a:endParaRPr>
            </a:p>
          </p:txBody>
        </p:sp>
        <p:sp>
          <p:nvSpPr>
            <p:cNvPr id="10379" name="Rectangle 53"/>
            <p:cNvSpPr>
              <a:spLocks noChangeArrowheads="1"/>
            </p:cNvSpPr>
            <p:nvPr/>
          </p:nvSpPr>
          <p:spPr bwMode="auto">
            <a:xfrm>
              <a:off x="1317" y="3553"/>
              <a:ext cx="11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7%</a:t>
              </a:r>
              <a:endParaRPr lang="en-US" altLang="en-US" sz="1800">
                <a:latin typeface="Arial" charset="0"/>
              </a:endParaRPr>
            </a:p>
          </p:txBody>
        </p:sp>
      </p:grpSp>
      <p:grpSp>
        <p:nvGrpSpPr>
          <p:cNvPr id="10288" name="Group 54"/>
          <p:cNvGrpSpPr>
            <a:grpSpLocks/>
          </p:cNvGrpSpPr>
          <p:nvPr/>
        </p:nvGrpSpPr>
        <p:grpSpPr bwMode="auto">
          <a:xfrm>
            <a:off x="457200" y="5227638"/>
            <a:ext cx="814388" cy="319087"/>
            <a:chOff x="828" y="3157"/>
            <a:chExt cx="513" cy="201"/>
          </a:xfrm>
        </p:grpSpPr>
        <p:sp>
          <p:nvSpPr>
            <p:cNvPr id="10376" name="Rectangle 55"/>
            <p:cNvSpPr>
              <a:spLocks noChangeArrowheads="1"/>
            </p:cNvSpPr>
            <p:nvPr/>
          </p:nvSpPr>
          <p:spPr bwMode="auto">
            <a:xfrm>
              <a:off x="828" y="3157"/>
              <a:ext cx="51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Hunter Severe</a:t>
              </a:r>
              <a:endParaRPr lang="en-US" altLang="en-US" sz="1800">
                <a:latin typeface="Arial" charset="0"/>
              </a:endParaRPr>
            </a:p>
          </p:txBody>
        </p:sp>
        <p:sp>
          <p:nvSpPr>
            <p:cNvPr id="10377" name="Rectangle 56"/>
            <p:cNvSpPr>
              <a:spLocks noChangeArrowheads="1"/>
            </p:cNvSpPr>
            <p:nvPr/>
          </p:nvSpPr>
          <p:spPr bwMode="auto">
            <a:xfrm>
              <a:off x="1020" y="3262"/>
              <a:ext cx="11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5%</a:t>
              </a:r>
              <a:endParaRPr lang="en-US" altLang="en-US" sz="1800">
                <a:latin typeface="Arial" charset="0"/>
              </a:endParaRPr>
            </a:p>
          </p:txBody>
        </p:sp>
      </p:grpSp>
      <p:grpSp>
        <p:nvGrpSpPr>
          <p:cNvPr id="10289" name="Group 57"/>
          <p:cNvGrpSpPr>
            <a:grpSpLocks/>
          </p:cNvGrpSpPr>
          <p:nvPr/>
        </p:nvGrpSpPr>
        <p:grpSpPr bwMode="auto">
          <a:xfrm>
            <a:off x="381000" y="4403725"/>
            <a:ext cx="406400" cy="342900"/>
            <a:chOff x="1008" y="2832"/>
            <a:chExt cx="256" cy="216"/>
          </a:xfrm>
        </p:grpSpPr>
        <p:sp>
          <p:nvSpPr>
            <p:cNvPr id="10374" name="Rectangle 58"/>
            <p:cNvSpPr>
              <a:spLocks noChangeArrowheads="1"/>
            </p:cNvSpPr>
            <p:nvPr/>
          </p:nvSpPr>
          <p:spPr bwMode="auto">
            <a:xfrm>
              <a:off x="1008" y="2832"/>
              <a:ext cx="25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Krabbe</a:t>
              </a:r>
              <a:endParaRPr lang="en-US" altLang="en-US" sz="1800">
                <a:latin typeface="Arial" charset="0"/>
              </a:endParaRPr>
            </a:p>
          </p:txBody>
        </p:sp>
        <p:sp>
          <p:nvSpPr>
            <p:cNvPr id="10375" name="Rectangle 59"/>
            <p:cNvSpPr>
              <a:spLocks noChangeArrowheads="1"/>
            </p:cNvSpPr>
            <p:nvPr/>
          </p:nvSpPr>
          <p:spPr bwMode="auto">
            <a:xfrm>
              <a:off x="1076" y="2952"/>
              <a:ext cx="11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6%</a:t>
              </a:r>
              <a:endParaRPr lang="en-US" altLang="en-US" sz="1800">
                <a:latin typeface="Arial" charset="0"/>
              </a:endParaRPr>
            </a:p>
          </p:txBody>
        </p:sp>
      </p:grpSp>
      <p:grpSp>
        <p:nvGrpSpPr>
          <p:cNvPr id="10290" name="Group 60"/>
          <p:cNvGrpSpPr>
            <a:grpSpLocks/>
          </p:cNvGrpSpPr>
          <p:nvPr/>
        </p:nvGrpSpPr>
        <p:grpSpPr bwMode="auto">
          <a:xfrm>
            <a:off x="3459163" y="2498725"/>
            <a:ext cx="503237" cy="319088"/>
            <a:chOff x="2214" y="1015"/>
            <a:chExt cx="317" cy="201"/>
          </a:xfrm>
        </p:grpSpPr>
        <p:sp>
          <p:nvSpPr>
            <p:cNvPr id="10372" name="Rectangle 61"/>
            <p:cNvSpPr>
              <a:spLocks noChangeArrowheads="1"/>
            </p:cNvSpPr>
            <p:nvPr/>
          </p:nvSpPr>
          <p:spPr bwMode="auto">
            <a:xfrm>
              <a:off x="2214" y="1015"/>
              <a:ext cx="31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Sandhoff</a:t>
              </a:r>
              <a:endParaRPr lang="en-US" altLang="en-US" sz="1800">
                <a:latin typeface="Arial" charset="0"/>
              </a:endParaRPr>
            </a:p>
          </p:txBody>
        </p:sp>
        <p:sp>
          <p:nvSpPr>
            <p:cNvPr id="10373" name="Rectangle 62"/>
            <p:cNvSpPr>
              <a:spLocks noChangeArrowheads="1"/>
            </p:cNvSpPr>
            <p:nvPr/>
          </p:nvSpPr>
          <p:spPr bwMode="auto">
            <a:xfrm>
              <a:off x="2313" y="1120"/>
              <a:ext cx="11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2%</a:t>
              </a:r>
              <a:endParaRPr lang="en-US" altLang="en-US" sz="1800">
                <a:latin typeface="Arial" charset="0"/>
              </a:endParaRPr>
            </a:p>
          </p:txBody>
        </p:sp>
      </p:grpSp>
      <p:grpSp>
        <p:nvGrpSpPr>
          <p:cNvPr id="10291" name="Group 63"/>
          <p:cNvGrpSpPr>
            <a:grpSpLocks/>
          </p:cNvGrpSpPr>
          <p:nvPr/>
        </p:nvGrpSpPr>
        <p:grpSpPr bwMode="auto">
          <a:xfrm>
            <a:off x="2667000" y="2574925"/>
            <a:ext cx="822325" cy="479425"/>
            <a:chOff x="1968" y="1152"/>
            <a:chExt cx="518" cy="302"/>
          </a:xfrm>
        </p:grpSpPr>
        <p:sp>
          <p:nvSpPr>
            <p:cNvPr id="10370" name="Rectangle 64"/>
            <p:cNvSpPr>
              <a:spLocks noChangeArrowheads="1"/>
            </p:cNvSpPr>
            <p:nvPr/>
          </p:nvSpPr>
          <p:spPr bwMode="auto">
            <a:xfrm>
              <a:off x="1968" y="1152"/>
              <a:ext cx="51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GM 1 </a:t>
              </a:r>
              <a:br>
                <a:rPr lang="en-US" altLang="en-US" sz="1000">
                  <a:latin typeface="Arial" charset="0"/>
                </a:rPr>
              </a:br>
              <a:r>
                <a:rPr lang="en-US" altLang="en-US" sz="1000">
                  <a:latin typeface="Arial" charset="0"/>
                </a:rPr>
                <a:t>Gangliosidosis</a:t>
              </a:r>
              <a:endParaRPr lang="en-US" altLang="en-US" sz="1800">
                <a:latin typeface="Arial" charset="0"/>
              </a:endParaRPr>
            </a:p>
          </p:txBody>
        </p:sp>
        <p:sp>
          <p:nvSpPr>
            <p:cNvPr id="10371" name="Rectangle 65"/>
            <p:cNvSpPr>
              <a:spLocks noChangeArrowheads="1"/>
            </p:cNvSpPr>
            <p:nvPr/>
          </p:nvSpPr>
          <p:spPr bwMode="auto">
            <a:xfrm>
              <a:off x="2160" y="1358"/>
              <a:ext cx="11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2%</a:t>
              </a:r>
              <a:endParaRPr lang="en-US" altLang="en-US" sz="1800">
                <a:latin typeface="Arial" charset="0"/>
              </a:endParaRPr>
            </a:p>
          </p:txBody>
        </p:sp>
      </p:grpSp>
      <p:grpSp>
        <p:nvGrpSpPr>
          <p:cNvPr id="10292" name="Group 66"/>
          <p:cNvGrpSpPr>
            <a:grpSpLocks/>
          </p:cNvGrpSpPr>
          <p:nvPr/>
        </p:nvGrpSpPr>
        <p:grpSpPr bwMode="auto">
          <a:xfrm>
            <a:off x="1411288" y="2301875"/>
            <a:ext cx="1347787" cy="320675"/>
            <a:chOff x="977" y="1250"/>
            <a:chExt cx="849" cy="202"/>
          </a:xfrm>
        </p:grpSpPr>
        <p:sp>
          <p:nvSpPr>
            <p:cNvPr id="10368" name="Rectangle 67"/>
            <p:cNvSpPr>
              <a:spLocks noChangeArrowheads="1"/>
            </p:cNvSpPr>
            <p:nvPr/>
          </p:nvSpPr>
          <p:spPr bwMode="auto">
            <a:xfrm>
              <a:off x="977" y="1250"/>
              <a:ext cx="84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Mucolipidosis type II / III</a:t>
              </a:r>
              <a:endParaRPr lang="en-US" altLang="en-US" sz="1800">
                <a:latin typeface="Arial" charset="0"/>
              </a:endParaRPr>
            </a:p>
          </p:txBody>
        </p:sp>
        <p:sp>
          <p:nvSpPr>
            <p:cNvPr id="10369" name="Rectangle 68"/>
            <p:cNvSpPr>
              <a:spLocks noChangeArrowheads="1"/>
            </p:cNvSpPr>
            <p:nvPr/>
          </p:nvSpPr>
          <p:spPr bwMode="auto">
            <a:xfrm>
              <a:off x="1348" y="1356"/>
              <a:ext cx="11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2%</a:t>
              </a:r>
              <a:endParaRPr lang="en-US" altLang="en-US" sz="1800">
                <a:latin typeface="Arial" charset="0"/>
              </a:endParaRPr>
            </a:p>
          </p:txBody>
        </p:sp>
      </p:grpSp>
      <p:sp>
        <p:nvSpPr>
          <p:cNvPr id="16438" name="Rectangle 69"/>
          <p:cNvSpPr>
            <a:spLocks noChangeArrowheads="1"/>
          </p:cNvSpPr>
          <p:nvPr/>
        </p:nvSpPr>
        <p:spPr bwMode="auto">
          <a:xfrm>
            <a:off x="533400" y="2667000"/>
            <a:ext cx="1275734" cy="215444"/>
          </a:xfrm>
          <a:prstGeom prst="rect">
            <a:avLst/>
          </a:prstGeom>
          <a:solidFill>
            <a:schemeClr val="bg1"/>
          </a:solidFill>
          <a:ln>
            <a:noFill/>
          </a:ln>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defRPr/>
            </a:pPr>
            <a:r>
              <a:rPr lang="en-US" altLang="en-US" sz="1400" dirty="0" err="1" smtClean="0">
                <a:latin typeface="Arial" charset="0"/>
              </a:rPr>
              <a:t>Niemann</a:t>
            </a:r>
            <a:r>
              <a:rPr lang="en-US" altLang="en-US" sz="1400" dirty="0" smtClean="0">
                <a:latin typeface="Arial" charset="0"/>
              </a:rPr>
              <a:t>-Pick A</a:t>
            </a:r>
          </a:p>
        </p:txBody>
      </p:sp>
      <p:sp>
        <p:nvSpPr>
          <p:cNvPr id="16439" name="Rectangle 70"/>
          <p:cNvSpPr>
            <a:spLocks noChangeArrowheads="1"/>
          </p:cNvSpPr>
          <p:nvPr/>
        </p:nvSpPr>
        <p:spPr bwMode="auto">
          <a:xfrm>
            <a:off x="1285875" y="2881313"/>
            <a:ext cx="182563" cy="152400"/>
          </a:xfrm>
          <a:prstGeom prst="rect">
            <a:avLst/>
          </a:prstGeom>
          <a:solidFill>
            <a:schemeClr val="accent2">
              <a:lumMod val="40000"/>
              <a:lumOff val="60000"/>
            </a:schemeClr>
          </a:solidFill>
          <a:ln>
            <a:noFill/>
          </a:ln>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defRPr/>
            </a:pPr>
            <a:r>
              <a:rPr lang="en-US" altLang="en-US" sz="1000" dirty="0" smtClean="0">
                <a:latin typeface="Arial" charset="0"/>
              </a:rPr>
              <a:t>2%</a:t>
            </a:r>
            <a:endParaRPr lang="en-US" altLang="en-US" sz="1800" dirty="0" smtClean="0">
              <a:latin typeface="Arial" charset="0"/>
            </a:endParaRPr>
          </a:p>
        </p:txBody>
      </p:sp>
      <p:sp>
        <p:nvSpPr>
          <p:cNvPr id="10295" name="Rectangle 71"/>
          <p:cNvSpPr>
            <a:spLocks noChangeArrowheads="1"/>
          </p:cNvSpPr>
          <p:nvPr/>
        </p:nvSpPr>
        <p:spPr bwMode="auto">
          <a:xfrm>
            <a:off x="587375" y="3106738"/>
            <a:ext cx="915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Niemann-Pick C</a:t>
            </a:r>
            <a:endParaRPr lang="en-US" altLang="en-US" sz="1800">
              <a:latin typeface="Arial" charset="0"/>
            </a:endParaRPr>
          </a:p>
        </p:txBody>
      </p:sp>
      <p:sp>
        <p:nvSpPr>
          <p:cNvPr id="10296" name="Rectangle 72"/>
          <p:cNvSpPr>
            <a:spLocks noChangeArrowheads="1"/>
          </p:cNvSpPr>
          <p:nvPr/>
        </p:nvSpPr>
        <p:spPr bwMode="auto">
          <a:xfrm>
            <a:off x="960438" y="3273425"/>
            <a:ext cx="1825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4%</a:t>
            </a:r>
            <a:endParaRPr lang="en-US" altLang="en-US" sz="1800">
              <a:latin typeface="Arial" charset="0"/>
            </a:endParaRPr>
          </a:p>
        </p:txBody>
      </p:sp>
      <p:grpSp>
        <p:nvGrpSpPr>
          <p:cNvPr id="10297" name="Group 73"/>
          <p:cNvGrpSpPr>
            <a:grpSpLocks/>
          </p:cNvGrpSpPr>
          <p:nvPr/>
        </p:nvGrpSpPr>
        <p:grpSpPr bwMode="auto">
          <a:xfrm>
            <a:off x="381000" y="3870325"/>
            <a:ext cx="604838" cy="320675"/>
            <a:chOff x="822" y="2203"/>
            <a:chExt cx="381" cy="202"/>
          </a:xfrm>
        </p:grpSpPr>
        <p:sp>
          <p:nvSpPr>
            <p:cNvPr id="10366" name="Rectangle 74"/>
            <p:cNvSpPr>
              <a:spLocks noChangeArrowheads="1"/>
            </p:cNvSpPr>
            <p:nvPr/>
          </p:nvSpPr>
          <p:spPr bwMode="auto">
            <a:xfrm>
              <a:off x="822" y="2203"/>
              <a:ext cx="38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Tay-Sachs</a:t>
              </a:r>
              <a:endParaRPr lang="en-US" altLang="en-US" sz="1800">
                <a:latin typeface="Arial" charset="0"/>
              </a:endParaRPr>
            </a:p>
          </p:txBody>
        </p:sp>
        <p:sp>
          <p:nvSpPr>
            <p:cNvPr id="10367" name="Rectangle 75"/>
            <p:cNvSpPr>
              <a:spLocks noChangeArrowheads="1"/>
            </p:cNvSpPr>
            <p:nvPr/>
          </p:nvSpPr>
          <p:spPr bwMode="auto">
            <a:xfrm>
              <a:off x="958" y="2309"/>
              <a:ext cx="11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4%</a:t>
              </a:r>
              <a:endParaRPr lang="en-US" altLang="en-US" sz="1800">
                <a:latin typeface="Arial" charset="0"/>
              </a:endParaRPr>
            </a:p>
          </p:txBody>
        </p:sp>
      </p:grpSp>
      <p:sp>
        <p:nvSpPr>
          <p:cNvPr id="10298" name="Rectangle 76"/>
          <p:cNvSpPr>
            <a:spLocks noChangeArrowheads="1"/>
          </p:cNvSpPr>
          <p:nvPr/>
        </p:nvSpPr>
        <p:spPr bwMode="auto">
          <a:xfrm>
            <a:off x="577850" y="3498850"/>
            <a:ext cx="609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latin typeface="Arial" charset="0"/>
              </a:rPr>
              <a:t>Sanfilippo B</a:t>
            </a:r>
            <a:endParaRPr lang="en-US" altLang="en-US" sz="1800">
              <a:latin typeface="Arial" charset="0"/>
            </a:endParaRPr>
          </a:p>
        </p:txBody>
      </p:sp>
      <p:sp>
        <p:nvSpPr>
          <p:cNvPr id="10299" name="Rectangle 77"/>
          <p:cNvSpPr>
            <a:spLocks noChangeArrowheads="1"/>
          </p:cNvSpPr>
          <p:nvPr/>
        </p:nvSpPr>
        <p:spPr bwMode="auto">
          <a:xfrm>
            <a:off x="814388" y="3656013"/>
            <a:ext cx="165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latin typeface="Arial" charset="0"/>
              </a:rPr>
              <a:t>4%</a:t>
            </a:r>
            <a:endParaRPr lang="en-US" altLang="en-US" sz="1800">
              <a:latin typeface="Arial" charset="0"/>
            </a:endParaRPr>
          </a:p>
        </p:txBody>
      </p:sp>
      <p:grpSp>
        <p:nvGrpSpPr>
          <p:cNvPr id="10300" name="Group 78"/>
          <p:cNvGrpSpPr>
            <a:grpSpLocks/>
          </p:cNvGrpSpPr>
          <p:nvPr/>
        </p:nvGrpSpPr>
        <p:grpSpPr bwMode="auto">
          <a:xfrm>
            <a:off x="3719513" y="6681788"/>
            <a:ext cx="1366837" cy="557212"/>
            <a:chOff x="2907" y="4035"/>
            <a:chExt cx="684" cy="202"/>
          </a:xfrm>
        </p:grpSpPr>
        <p:sp>
          <p:nvSpPr>
            <p:cNvPr id="10364" name="Rectangle 79"/>
            <p:cNvSpPr>
              <a:spLocks noChangeArrowheads="1"/>
            </p:cNvSpPr>
            <p:nvPr/>
          </p:nvSpPr>
          <p:spPr bwMode="auto">
            <a:xfrm>
              <a:off x="2907" y="4035"/>
              <a:ext cx="68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Gaucher type 2 &amp; 3</a:t>
              </a:r>
              <a:endParaRPr lang="en-US" altLang="en-US" sz="1800">
                <a:latin typeface="Arial" charset="0"/>
              </a:endParaRPr>
            </a:p>
          </p:txBody>
        </p:sp>
        <p:sp>
          <p:nvSpPr>
            <p:cNvPr id="10365" name="Rectangle 80"/>
            <p:cNvSpPr>
              <a:spLocks noChangeArrowheads="1"/>
            </p:cNvSpPr>
            <p:nvPr/>
          </p:nvSpPr>
          <p:spPr bwMode="auto">
            <a:xfrm>
              <a:off x="3210" y="4141"/>
              <a:ext cx="11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1%</a:t>
              </a:r>
              <a:endParaRPr lang="en-US" altLang="en-US" sz="1800">
                <a:latin typeface="Arial" charset="0"/>
              </a:endParaRPr>
            </a:p>
          </p:txBody>
        </p:sp>
      </p:grpSp>
      <p:sp>
        <p:nvSpPr>
          <p:cNvPr id="16446" name="Rectangle 81"/>
          <p:cNvSpPr>
            <a:spLocks noChangeArrowheads="1"/>
          </p:cNvSpPr>
          <p:nvPr/>
        </p:nvSpPr>
        <p:spPr bwMode="auto">
          <a:xfrm>
            <a:off x="4899025" y="6407150"/>
            <a:ext cx="1285608" cy="215444"/>
          </a:xfrm>
          <a:prstGeom prst="rect">
            <a:avLst/>
          </a:prstGeom>
          <a:solidFill>
            <a:schemeClr val="bg1"/>
          </a:solidFill>
          <a:ln>
            <a:noFill/>
          </a:ln>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defRPr/>
            </a:pPr>
            <a:r>
              <a:rPr lang="en-US" altLang="en-US" sz="1400" smtClean="0">
                <a:latin typeface="Arial" charset="0"/>
              </a:rPr>
              <a:t>Niemann-Pick B</a:t>
            </a:r>
          </a:p>
        </p:txBody>
      </p:sp>
      <p:sp>
        <p:nvSpPr>
          <p:cNvPr id="16447" name="Rectangle 82"/>
          <p:cNvSpPr>
            <a:spLocks noChangeArrowheads="1"/>
          </p:cNvSpPr>
          <p:nvPr/>
        </p:nvSpPr>
        <p:spPr bwMode="auto">
          <a:xfrm>
            <a:off x="5272088" y="6575425"/>
            <a:ext cx="182562" cy="152400"/>
          </a:xfrm>
          <a:prstGeom prst="rect">
            <a:avLst/>
          </a:prstGeom>
          <a:solidFill>
            <a:schemeClr val="accent2">
              <a:lumMod val="40000"/>
              <a:lumOff val="60000"/>
            </a:schemeClr>
          </a:solidFill>
          <a:ln>
            <a:noFill/>
          </a:ln>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defRPr/>
            </a:pPr>
            <a:r>
              <a:rPr lang="en-US" altLang="en-US" sz="1000" dirty="0" smtClean="0">
                <a:latin typeface="Arial" charset="0"/>
              </a:rPr>
              <a:t>2%</a:t>
            </a:r>
            <a:endParaRPr lang="en-US" altLang="en-US" sz="1800" dirty="0" smtClean="0">
              <a:latin typeface="Arial" charset="0"/>
            </a:endParaRPr>
          </a:p>
        </p:txBody>
      </p:sp>
      <p:sp>
        <p:nvSpPr>
          <p:cNvPr id="10303" name="Rectangle 83"/>
          <p:cNvSpPr>
            <a:spLocks noChangeArrowheads="1"/>
          </p:cNvSpPr>
          <p:nvPr/>
        </p:nvSpPr>
        <p:spPr bwMode="auto">
          <a:xfrm>
            <a:off x="5665788" y="6181725"/>
            <a:ext cx="9493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Maroteaux-Lamy</a:t>
            </a:r>
            <a:endParaRPr lang="en-US" altLang="en-US" sz="1800">
              <a:latin typeface="Arial" charset="0"/>
            </a:endParaRPr>
          </a:p>
        </p:txBody>
      </p:sp>
      <p:sp>
        <p:nvSpPr>
          <p:cNvPr id="10304" name="Rectangle 84"/>
          <p:cNvSpPr>
            <a:spLocks noChangeArrowheads="1"/>
          </p:cNvSpPr>
          <p:nvPr/>
        </p:nvSpPr>
        <p:spPr bwMode="auto">
          <a:xfrm>
            <a:off x="6048375" y="6348413"/>
            <a:ext cx="1825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3%</a:t>
            </a:r>
            <a:endParaRPr lang="en-US" altLang="en-US" sz="1800">
              <a:latin typeface="Arial" charset="0"/>
            </a:endParaRPr>
          </a:p>
        </p:txBody>
      </p:sp>
      <p:sp>
        <p:nvSpPr>
          <p:cNvPr id="10305" name="Rectangle 85"/>
          <p:cNvSpPr>
            <a:spLocks noChangeArrowheads="1"/>
          </p:cNvSpPr>
          <p:nvPr/>
        </p:nvSpPr>
        <p:spPr bwMode="auto">
          <a:xfrm>
            <a:off x="6088063" y="575945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Cystinosis</a:t>
            </a:r>
            <a:endParaRPr lang="en-US" altLang="en-US" sz="1800">
              <a:latin typeface="Arial" charset="0"/>
            </a:endParaRPr>
          </a:p>
        </p:txBody>
      </p:sp>
      <p:sp>
        <p:nvSpPr>
          <p:cNvPr id="10306" name="Rectangle 86"/>
          <p:cNvSpPr>
            <a:spLocks noChangeArrowheads="1"/>
          </p:cNvSpPr>
          <p:nvPr/>
        </p:nvSpPr>
        <p:spPr bwMode="auto">
          <a:xfrm>
            <a:off x="6294438" y="5926138"/>
            <a:ext cx="1825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4%</a:t>
            </a:r>
            <a:endParaRPr lang="en-US" altLang="en-US" sz="1800">
              <a:latin typeface="Arial" charset="0"/>
            </a:endParaRPr>
          </a:p>
        </p:txBody>
      </p:sp>
      <p:sp>
        <p:nvSpPr>
          <p:cNvPr id="10307" name="Rectangle 87"/>
          <p:cNvSpPr>
            <a:spLocks noChangeArrowheads="1"/>
          </p:cNvSpPr>
          <p:nvPr/>
        </p:nvSpPr>
        <p:spPr bwMode="auto">
          <a:xfrm>
            <a:off x="6283325" y="5386388"/>
            <a:ext cx="457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Morquio</a:t>
            </a:r>
            <a:endParaRPr lang="en-US" altLang="en-US" sz="1800">
              <a:latin typeface="Arial" charset="0"/>
            </a:endParaRPr>
          </a:p>
        </p:txBody>
      </p:sp>
      <p:sp>
        <p:nvSpPr>
          <p:cNvPr id="10308" name="Rectangle 88"/>
          <p:cNvSpPr>
            <a:spLocks noChangeArrowheads="1"/>
          </p:cNvSpPr>
          <p:nvPr/>
        </p:nvSpPr>
        <p:spPr bwMode="auto">
          <a:xfrm>
            <a:off x="6421438" y="5553075"/>
            <a:ext cx="1825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5%</a:t>
            </a:r>
            <a:endParaRPr lang="en-US" altLang="en-US" sz="1800">
              <a:latin typeface="Arial" charset="0"/>
            </a:endParaRPr>
          </a:p>
        </p:txBody>
      </p:sp>
      <p:grpSp>
        <p:nvGrpSpPr>
          <p:cNvPr id="10309" name="Group 89"/>
          <p:cNvGrpSpPr>
            <a:grpSpLocks/>
          </p:cNvGrpSpPr>
          <p:nvPr/>
        </p:nvGrpSpPr>
        <p:grpSpPr bwMode="auto">
          <a:xfrm>
            <a:off x="6762750" y="4632325"/>
            <a:ext cx="400050" cy="304800"/>
            <a:chOff x="4615" y="2832"/>
            <a:chExt cx="252" cy="192"/>
          </a:xfrm>
        </p:grpSpPr>
        <p:sp>
          <p:nvSpPr>
            <p:cNvPr id="10362" name="Rectangle 90"/>
            <p:cNvSpPr>
              <a:spLocks noChangeArrowheads="1"/>
            </p:cNvSpPr>
            <p:nvPr/>
          </p:nvSpPr>
          <p:spPr bwMode="auto">
            <a:xfrm>
              <a:off x="4615" y="2832"/>
              <a:ext cx="25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Pompe</a:t>
              </a:r>
              <a:endParaRPr lang="en-US" altLang="en-US" sz="1800">
                <a:latin typeface="Arial" charset="0"/>
              </a:endParaRPr>
            </a:p>
          </p:txBody>
        </p:sp>
        <p:sp>
          <p:nvSpPr>
            <p:cNvPr id="10363" name="Rectangle 91"/>
            <p:cNvSpPr>
              <a:spLocks noChangeArrowheads="1"/>
            </p:cNvSpPr>
            <p:nvPr/>
          </p:nvSpPr>
          <p:spPr bwMode="auto">
            <a:xfrm>
              <a:off x="4683" y="2928"/>
              <a:ext cx="11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5%</a:t>
              </a:r>
              <a:endParaRPr lang="en-US" altLang="en-US" sz="1800">
                <a:latin typeface="Arial" charset="0"/>
              </a:endParaRPr>
            </a:p>
          </p:txBody>
        </p:sp>
      </p:grpSp>
      <p:sp>
        <p:nvSpPr>
          <p:cNvPr id="10310" name="Rectangle 92"/>
          <p:cNvSpPr>
            <a:spLocks noChangeArrowheads="1"/>
          </p:cNvSpPr>
          <p:nvPr/>
        </p:nvSpPr>
        <p:spPr bwMode="auto">
          <a:xfrm>
            <a:off x="6273800" y="3322638"/>
            <a:ext cx="12319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Hurler/Scheie (MPS I)</a:t>
            </a:r>
            <a:endParaRPr lang="en-US" altLang="en-US" sz="1800">
              <a:latin typeface="Arial" charset="0"/>
            </a:endParaRPr>
          </a:p>
        </p:txBody>
      </p:sp>
      <p:sp>
        <p:nvSpPr>
          <p:cNvPr id="10311" name="Rectangle 93"/>
          <p:cNvSpPr>
            <a:spLocks noChangeArrowheads="1"/>
          </p:cNvSpPr>
          <p:nvPr/>
        </p:nvSpPr>
        <p:spPr bwMode="auto">
          <a:xfrm>
            <a:off x="6804025" y="3489325"/>
            <a:ext cx="1825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4%</a:t>
            </a:r>
            <a:endParaRPr lang="en-US" altLang="en-US" sz="1800">
              <a:latin typeface="Arial" charset="0"/>
            </a:endParaRPr>
          </a:p>
        </p:txBody>
      </p:sp>
      <p:grpSp>
        <p:nvGrpSpPr>
          <p:cNvPr id="10312" name="Group 94"/>
          <p:cNvGrpSpPr>
            <a:grpSpLocks/>
          </p:cNvGrpSpPr>
          <p:nvPr/>
        </p:nvGrpSpPr>
        <p:grpSpPr bwMode="auto">
          <a:xfrm>
            <a:off x="4495800" y="2727325"/>
            <a:ext cx="827088" cy="319088"/>
            <a:chOff x="3860" y="1356"/>
            <a:chExt cx="521" cy="201"/>
          </a:xfrm>
        </p:grpSpPr>
        <p:sp>
          <p:nvSpPr>
            <p:cNvPr id="10360" name="Rectangle 95"/>
            <p:cNvSpPr>
              <a:spLocks noChangeArrowheads="1"/>
            </p:cNvSpPr>
            <p:nvPr/>
          </p:nvSpPr>
          <p:spPr bwMode="auto">
            <a:xfrm>
              <a:off x="3860" y="1356"/>
              <a:ext cx="52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Gaucher type I</a:t>
              </a:r>
              <a:endParaRPr lang="en-US" altLang="en-US" sz="1800">
                <a:latin typeface="Arial" charset="0"/>
              </a:endParaRPr>
            </a:p>
          </p:txBody>
        </p:sp>
        <p:sp>
          <p:nvSpPr>
            <p:cNvPr id="10361" name="Rectangle 96"/>
            <p:cNvSpPr>
              <a:spLocks noChangeArrowheads="1"/>
            </p:cNvSpPr>
            <p:nvPr/>
          </p:nvSpPr>
          <p:spPr bwMode="auto">
            <a:xfrm>
              <a:off x="4052" y="1461"/>
              <a:ext cx="15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13%</a:t>
              </a:r>
              <a:endParaRPr lang="en-US" altLang="en-US" sz="1800">
                <a:latin typeface="Arial" charset="0"/>
              </a:endParaRPr>
            </a:p>
          </p:txBody>
        </p:sp>
      </p:grpSp>
      <p:sp>
        <p:nvSpPr>
          <p:cNvPr id="10313" name="Rectangle 97"/>
          <p:cNvSpPr>
            <a:spLocks noChangeArrowheads="1"/>
          </p:cNvSpPr>
          <p:nvPr/>
        </p:nvSpPr>
        <p:spPr bwMode="auto">
          <a:xfrm>
            <a:off x="6088063" y="2881313"/>
            <a:ext cx="8509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Scheie (MPS I)</a:t>
            </a:r>
            <a:endParaRPr lang="en-US" altLang="en-US" sz="1800">
              <a:latin typeface="Arial" charset="0"/>
            </a:endParaRPr>
          </a:p>
        </p:txBody>
      </p:sp>
      <p:sp>
        <p:nvSpPr>
          <p:cNvPr id="10314" name="Rectangle 98"/>
          <p:cNvSpPr>
            <a:spLocks noChangeArrowheads="1"/>
          </p:cNvSpPr>
          <p:nvPr/>
        </p:nvSpPr>
        <p:spPr bwMode="auto">
          <a:xfrm>
            <a:off x="6430963" y="3048000"/>
            <a:ext cx="1825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1%</a:t>
            </a:r>
            <a:endParaRPr lang="en-US" altLang="en-US" sz="1800">
              <a:latin typeface="Arial" charset="0"/>
            </a:endParaRPr>
          </a:p>
        </p:txBody>
      </p:sp>
      <p:grpSp>
        <p:nvGrpSpPr>
          <p:cNvPr id="10315" name="Group 99"/>
          <p:cNvGrpSpPr>
            <a:grpSpLocks/>
          </p:cNvGrpSpPr>
          <p:nvPr/>
        </p:nvGrpSpPr>
        <p:grpSpPr bwMode="auto">
          <a:xfrm>
            <a:off x="3151188" y="6308725"/>
            <a:ext cx="811212" cy="319088"/>
            <a:chOff x="2604" y="3825"/>
            <a:chExt cx="511" cy="201"/>
          </a:xfrm>
        </p:grpSpPr>
        <p:sp>
          <p:nvSpPr>
            <p:cNvPr id="10358" name="Rectangle 100"/>
            <p:cNvSpPr>
              <a:spLocks noChangeArrowheads="1"/>
            </p:cNvSpPr>
            <p:nvPr/>
          </p:nvSpPr>
          <p:spPr bwMode="auto">
            <a:xfrm>
              <a:off x="2604" y="3825"/>
              <a:ext cx="51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Hurler (MPS I)</a:t>
              </a:r>
              <a:endParaRPr lang="en-US" altLang="en-US" sz="1800">
                <a:latin typeface="Arial" charset="0"/>
              </a:endParaRPr>
            </a:p>
          </p:txBody>
        </p:sp>
        <p:sp>
          <p:nvSpPr>
            <p:cNvPr id="10359" name="Rectangle 101"/>
            <p:cNvSpPr>
              <a:spLocks noChangeArrowheads="1"/>
            </p:cNvSpPr>
            <p:nvPr/>
          </p:nvSpPr>
          <p:spPr bwMode="auto">
            <a:xfrm>
              <a:off x="2802" y="3930"/>
              <a:ext cx="11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4%</a:t>
              </a:r>
              <a:endParaRPr lang="en-US" altLang="en-US" sz="1800">
                <a:latin typeface="Arial" charset="0"/>
              </a:endParaRPr>
            </a:p>
          </p:txBody>
        </p:sp>
      </p:grpSp>
      <p:grpSp>
        <p:nvGrpSpPr>
          <p:cNvPr id="10316" name="Group 102"/>
          <p:cNvGrpSpPr>
            <a:grpSpLocks/>
          </p:cNvGrpSpPr>
          <p:nvPr/>
        </p:nvGrpSpPr>
        <p:grpSpPr bwMode="auto">
          <a:xfrm>
            <a:off x="6858000" y="4251325"/>
            <a:ext cx="647700" cy="320675"/>
            <a:chOff x="4664" y="2624"/>
            <a:chExt cx="408" cy="202"/>
          </a:xfrm>
        </p:grpSpPr>
        <p:sp>
          <p:nvSpPr>
            <p:cNvPr id="10356" name="Rectangle 103"/>
            <p:cNvSpPr>
              <a:spLocks noChangeArrowheads="1"/>
            </p:cNvSpPr>
            <p:nvPr/>
          </p:nvSpPr>
          <p:spPr bwMode="auto">
            <a:xfrm>
              <a:off x="4664" y="2624"/>
              <a:ext cx="40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Hunter Mild</a:t>
              </a:r>
              <a:endParaRPr lang="en-US" altLang="en-US" sz="1800">
                <a:latin typeface="Arial" charset="0"/>
              </a:endParaRPr>
            </a:p>
          </p:txBody>
        </p:sp>
        <p:sp>
          <p:nvSpPr>
            <p:cNvPr id="10357" name="Rectangle 104"/>
            <p:cNvSpPr>
              <a:spLocks noChangeArrowheads="1"/>
            </p:cNvSpPr>
            <p:nvPr/>
          </p:nvSpPr>
          <p:spPr bwMode="auto">
            <a:xfrm>
              <a:off x="4813" y="2730"/>
              <a:ext cx="11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1%</a:t>
              </a:r>
              <a:endParaRPr lang="en-US" altLang="en-US" sz="1800">
                <a:latin typeface="Arial" charset="0"/>
              </a:endParaRPr>
            </a:p>
          </p:txBody>
        </p:sp>
      </p:grpSp>
      <p:sp>
        <p:nvSpPr>
          <p:cNvPr id="10317" name="Rectangle 105"/>
          <p:cNvSpPr>
            <a:spLocks noChangeArrowheads="1"/>
          </p:cNvSpPr>
          <p:nvPr/>
        </p:nvSpPr>
        <p:spPr bwMode="auto">
          <a:xfrm>
            <a:off x="6411913" y="3765550"/>
            <a:ext cx="323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Fabry</a:t>
            </a:r>
            <a:endParaRPr lang="en-US" altLang="en-US" sz="1800">
              <a:latin typeface="Arial" charset="0"/>
            </a:endParaRPr>
          </a:p>
        </p:txBody>
      </p:sp>
      <p:sp>
        <p:nvSpPr>
          <p:cNvPr id="10318" name="Rectangle 106"/>
          <p:cNvSpPr>
            <a:spLocks noChangeArrowheads="1"/>
          </p:cNvSpPr>
          <p:nvPr/>
        </p:nvSpPr>
        <p:spPr bwMode="auto">
          <a:xfrm>
            <a:off x="6480175" y="3932238"/>
            <a:ext cx="1825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7%</a:t>
            </a:r>
            <a:endParaRPr lang="en-US" altLang="en-US" sz="1800">
              <a:latin typeface="Arial" charset="0"/>
            </a:endParaRPr>
          </a:p>
        </p:txBody>
      </p:sp>
      <p:sp>
        <p:nvSpPr>
          <p:cNvPr id="10319" name="Line 107"/>
          <p:cNvSpPr>
            <a:spLocks noChangeShapeType="1"/>
          </p:cNvSpPr>
          <p:nvPr/>
        </p:nvSpPr>
        <p:spPr bwMode="auto">
          <a:xfrm flipV="1">
            <a:off x="838200" y="4403725"/>
            <a:ext cx="762000" cy="76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0" name="Line 108"/>
          <p:cNvSpPr>
            <a:spLocks noChangeShapeType="1"/>
          </p:cNvSpPr>
          <p:nvPr/>
        </p:nvSpPr>
        <p:spPr bwMode="auto">
          <a:xfrm flipH="1" flipV="1">
            <a:off x="1066800" y="4022725"/>
            <a:ext cx="5667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1" name="Line 109"/>
          <p:cNvSpPr>
            <a:spLocks noChangeShapeType="1"/>
          </p:cNvSpPr>
          <p:nvPr/>
        </p:nvSpPr>
        <p:spPr bwMode="auto">
          <a:xfrm flipV="1">
            <a:off x="3276600" y="2814638"/>
            <a:ext cx="369888" cy="4460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2" name="Line 110"/>
          <p:cNvSpPr>
            <a:spLocks noChangeShapeType="1"/>
          </p:cNvSpPr>
          <p:nvPr/>
        </p:nvSpPr>
        <p:spPr bwMode="auto">
          <a:xfrm flipV="1">
            <a:off x="2971800" y="3054350"/>
            <a:ext cx="7620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3" name="Line 111"/>
          <p:cNvSpPr>
            <a:spLocks noChangeShapeType="1"/>
          </p:cNvSpPr>
          <p:nvPr/>
        </p:nvSpPr>
        <p:spPr bwMode="auto">
          <a:xfrm flipV="1">
            <a:off x="4648200" y="3052763"/>
            <a:ext cx="261938" cy="2619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4" name="Line 112"/>
          <p:cNvSpPr>
            <a:spLocks noChangeShapeType="1"/>
          </p:cNvSpPr>
          <p:nvPr/>
        </p:nvSpPr>
        <p:spPr bwMode="auto">
          <a:xfrm flipH="1" flipV="1">
            <a:off x="2209800" y="2574925"/>
            <a:ext cx="5334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5" name="Line 113"/>
          <p:cNvSpPr>
            <a:spLocks noChangeShapeType="1"/>
          </p:cNvSpPr>
          <p:nvPr/>
        </p:nvSpPr>
        <p:spPr bwMode="auto">
          <a:xfrm flipV="1">
            <a:off x="990600" y="4784725"/>
            <a:ext cx="762000" cy="381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6" name="Line 114"/>
          <p:cNvSpPr>
            <a:spLocks noChangeShapeType="1"/>
          </p:cNvSpPr>
          <p:nvPr/>
        </p:nvSpPr>
        <p:spPr bwMode="auto">
          <a:xfrm flipV="1">
            <a:off x="1371600" y="5089525"/>
            <a:ext cx="838200" cy="685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7" name="Line 115"/>
          <p:cNvSpPr>
            <a:spLocks noChangeShapeType="1"/>
          </p:cNvSpPr>
          <p:nvPr/>
        </p:nvSpPr>
        <p:spPr bwMode="auto">
          <a:xfrm flipH="1">
            <a:off x="2514600" y="5394325"/>
            <a:ext cx="60960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8" name="Line 116"/>
          <p:cNvSpPr>
            <a:spLocks noChangeShapeType="1"/>
          </p:cNvSpPr>
          <p:nvPr/>
        </p:nvSpPr>
        <p:spPr bwMode="auto">
          <a:xfrm flipV="1">
            <a:off x="3581400" y="5437188"/>
            <a:ext cx="369888" cy="7953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9" name="Line 117"/>
          <p:cNvSpPr>
            <a:spLocks noChangeShapeType="1"/>
          </p:cNvSpPr>
          <p:nvPr/>
        </p:nvSpPr>
        <p:spPr bwMode="auto">
          <a:xfrm flipH="1" flipV="1">
            <a:off x="4244975" y="5405438"/>
            <a:ext cx="22225" cy="12080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0" name="Line 118"/>
          <p:cNvSpPr>
            <a:spLocks noChangeShapeType="1"/>
          </p:cNvSpPr>
          <p:nvPr/>
        </p:nvSpPr>
        <p:spPr bwMode="auto">
          <a:xfrm flipH="1" flipV="1">
            <a:off x="4572000" y="5394325"/>
            <a:ext cx="762000" cy="9302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1" name="Line 119"/>
          <p:cNvSpPr>
            <a:spLocks noChangeShapeType="1"/>
          </p:cNvSpPr>
          <p:nvPr/>
        </p:nvSpPr>
        <p:spPr bwMode="auto">
          <a:xfrm flipH="1" flipV="1">
            <a:off x="4876800" y="5318125"/>
            <a:ext cx="762000" cy="838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2" name="Line 120"/>
          <p:cNvSpPr>
            <a:spLocks noChangeShapeType="1"/>
          </p:cNvSpPr>
          <p:nvPr/>
        </p:nvSpPr>
        <p:spPr bwMode="auto">
          <a:xfrm flipH="1" flipV="1">
            <a:off x="5257800" y="5165725"/>
            <a:ext cx="76200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3" name="Line 121"/>
          <p:cNvSpPr>
            <a:spLocks noChangeShapeType="1"/>
          </p:cNvSpPr>
          <p:nvPr/>
        </p:nvSpPr>
        <p:spPr bwMode="auto">
          <a:xfrm flipH="1" flipV="1">
            <a:off x="5638800" y="4937125"/>
            <a:ext cx="609600" cy="45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4" name="Line 122"/>
          <p:cNvSpPr>
            <a:spLocks noChangeShapeType="1"/>
          </p:cNvSpPr>
          <p:nvPr/>
        </p:nvSpPr>
        <p:spPr bwMode="auto">
          <a:xfrm flipH="1" flipV="1">
            <a:off x="5922963" y="4589463"/>
            <a:ext cx="782637" cy="1952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5" name="Line 123"/>
          <p:cNvSpPr>
            <a:spLocks noChangeShapeType="1"/>
          </p:cNvSpPr>
          <p:nvPr/>
        </p:nvSpPr>
        <p:spPr bwMode="auto">
          <a:xfrm flipH="1" flipV="1">
            <a:off x="5986463" y="4381500"/>
            <a:ext cx="795337" cy="222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336" name="Group 124"/>
          <p:cNvGrpSpPr>
            <a:grpSpLocks/>
          </p:cNvGrpSpPr>
          <p:nvPr/>
        </p:nvGrpSpPr>
        <p:grpSpPr bwMode="auto">
          <a:xfrm>
            <a:off x="1327150" y="1905000"/>
            <a:ext cx="5257800" cy="304800"/>
            <a:chOff x="1488" y="1042"/>
            <a:chExt cx="3312" cy="192"/>
          </a:xfrm>
        </p:grpSpPr>
        <p:sp>
          <p:nvSpPr>
            <p:cNvPr id="10352" name="Rectangle 125"/>
            <p:cNvSpPr>
              <a:spLocks noChangeArrowheads="1"/>
            </p:cNvSpPr>
            <p:nvPr/>
          </p:nvSpPr>
          <p:spPr bwMode="auto">
            <a:xfrm>
              <a:off x="1488" y="1056"/>
              <a:ext cx="144" cy="144"/>
            </a:xfrm>
            <a:prstGeom prst="rect">
              <a:avLst/>
            </a:prstGeom>
            <a:solidFill>
              <a:srgbClr val="FF0000"/>
            </a:solidFill>
            <a:ln w="9525">
              <a:solidFill>
                <a:srgbClr val="FF5050"/>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lgn="ctr" eaLnBrk="1" hangingPunct="1">
                <a:spcBef>
                  <a:spcPct val="0"/>
                </a:spcBef>
                <a:buClrTx/>
                <a:buSzTx/>
                <a:buFontTx/>
                <a:buNone/>
              </a:pPr>
              <a:endParaRPr lang="en-US" altLang="en-US" sz="1800">
                <a:solidFill>
                  <a:srgbClr val="FF5050"/>
                </a:solidFill>
                <a:latin typeface="Arial" charset="0"/>
              </a:endParaRPr>
            </a:p>
          </p:txBody>
        </p:sp>
        <p:sp>
          <p:nvSpPr>
            <p:cNvPr id="10353" name="Rectangle 126"/>
            <p:cNvSpPr>
              <a:spLocks noChangeArrowheads="1"/>
            </p:cNvSpPr>
            <p:nvPr/>
          </p:nvSpPr>
          <p:spPr bwMode="auto">
            <a:xfrm>
              <a:off x="3215" y="1056"/>
              <a:ext cx="144" cy="144"/>
            </a:xfrm>
            <a:prstGeom prst="rect">
              <a:avLst/>
            </a:prstGeom>
            <a:solidFill>
              <a:schemeClr val="hlink"/>
            </a:solidFill>
            <a:ln w="9525">
              <a:solidFill>
                <a:schemeClr val="hlink"/>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Arial" charset="0"/>
              </a:endParaRPr>
            </a:p>
          </p:txBody>
        </p:sp>
        <p:sp>
          <p:nvSpPr>
            <p:cNvPr id="10354" name="Text Box 127"/>
            <p:cNvSpPr txBox="1">
              <a:spLocks noChangeArrowheads="1"/>
            </p:cNvSpPr>
            <p:nvPr/>
          </p:nvSpPr>
          <p:spPr bwMode="auto">
            <a:xfrm>
              <a:off x="1686" y="1042"/>
              <a:ext cx="13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Significant or severe CNS involvement</a:t>
              </a:r>
            </a:p>
            <a:p>
              <a:pPr eaLnBrk="1" hangingPunct="1">
                <a:spcBef>
                  <a:spcPct val="0"/>
                </a:spcBef>
                <a:buClrTx/>
                <a:buSzTx/>
                <a:buFontTx/>
                <a:buNone/>
              </a:pPr>
              <a:r>
                <a:rPr lang="en-US" altLang="en-US" sz="1000">
                  <a:latin typeface="Arial" charset="0"/>
                </a:rPr>
                <a:t>(~ 54%)</a:t>
              </a:r>
            </a:p>
          </p:txBody>
        </p:sp>
        <p:sp>
          <p:nvSpPr>
            <p:cNvPr id="10355" name="Text Box 128"/>
            <p:cNvSpPr txBox="1">
              <a:spLocks noChangeArrowheads="1"/>
            </p:cNvSpPr>
            <p:nvPr/>
          </p:nvSpPr>
          <p:spPr bwMode="auto">
            <a:xfrm>
              <a:off x="3408" y="1042"/>
              <a:ext cx="13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No or minimal CNS involvement</a:t>
              </a:r>
            </a:p>
            <a:p>
              <a:pPr eaLnBrk="1" hangingPunct="1">
                <a:spcBef>
                  <a:spcPct val="0"/>
                </a:spcBef>
                <a:buClrTx/>
                <a:buSzTx/>
                <a:buFontTx/>
                <a:buNone/>
              </a:pPr>
              <a:r>
                <a:rPr lang="en-US" altLang="en-US" sz="1000">
                  <a:latin typeface="Arial" charset="0"/>
                </a:rPr>
                <a:t>(~ 46%)</a:t>
              </a:r>
            </a:p>
          </p:txBody>
        </p:sp>
      </p:grpSp>
      <p:sp>
        <p:nvSpPr>
          <p:cNvPr id="10337" name="Text Box 129"/>
          <p:cNvSpPr txBox="1">
            <a:spLocks noChangeArrowheads="1"/>
          </p:cNvSpPr>
          <p:nvPr/>
        </p:nvSpPr>
        <p:spPr bwMode="auto">
          <a:xfrm>
            <a:off x="6657975" y="6497638"/>
            <a:ext cx="2128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Adapted from Meikle P et al. </a:t>
            </a:r>
            <a:r>
              <a:rPr lang="en-US" altLang="en-US" sz="1000" i="1">
                <a:latin typeface="Arial" charset="0"/>
              </a:rPr>
              <a:t>JAMA.</a:t>
            </a:r>
            <a:r>
              <a:rPr lang="en-US" altLang="en-US" sz="1000">
                <a:latin typeface="Arial" charset="0"/>
              </a:rPr>
              <a:t> 1</a:t>
            </a:r>
          </a:p>
          <a:p>
            <a:pPr eaLnBrk="1" hangingPunct="1">
              <a:spcBef>
                <a:spcPct val="0"/>
              </a:spcBef>
              <a:buClrTx/>
              <a:buSzTx/>
              <a:buFontTx/>
              <a:buNone/>
            </a:pPr>
            <a:r>
              <a:rPr lang="en-US" altLang="en-US" sz="1000">
                <a:latin typeface="Arial" charset="0"/>
              </a:rPr>
              <a:t>999;281:249-254. </a:t>
            </a:r>
          </a:p>
        </p:txBody>
      </p:sp>
      <p:grpSp>
        <p:nvGrpSpPr>
          <p:cNvPr id="10338" name="Group 130"/>
          <p:cNvGrpSpPr>
            <a:grpSpLocks/>
          </p:cNvGrpSpPr>
          <p:nvPr/>
        </p:nvGrpSpPr>
        <p:grpSpPr bwMode="auto">
          <a:xfrm>
            <a:off x="3810000" y="2819400"/>
            <a:ext cx="339725" cy="319088"/>
            <a:chOff x="2214" y="1015"/>
            <a:chExt cx="214" cy="201"/>
          </a:xfrm>
        </p:grpSpPr>
        <p:sp>
          <p:nvSpPr>
            <p:cNvPr id="10350" name="Rectangle 131"/>
            <p:cNvSpPr>
              <a:spLocks noChangeArrowheads="1"/>
            </p:cNvSpPr>
            <p:nvPr/>
          </p:nvSpPr>
          <p:spPr bwMode="auto">
            <a:xfrm>
              <a:off x="2214" y="1015"/>
              <a:ext cx="19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Other</a:t>
              </a:r>
              <a:endParaRPr lang="en-US" altLang="en-US" sz="1800">
                <a:latin typeface="Arial" charset="0"/>
              </a:endParaRPr>
            </a:p>
          </p:txBody>
        </p:sp>
        <p:sp>
          <p:nvSpPr>
            <p:cNvPr id="10351" name="Rectangle 132"/>
            <p:cNvSpPr>
              <a:spLocks noChangeArrowheads="1"/>
            </p:cNvSpPr>
            <p:nvPr/>
          </p:nvSpPr>
          <p:spPr bwMode="auto">
            <a:xfrm>
              <a:off x="2313" y="1120"/>
              <a:ext cx="11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2%</a:t>
              </a:r>
              <a:endParaRPr lang="en-US" altLang="en-US" sz="1800">
                <a:latin typeface="Arial" charset="0"/>
              </a:endParaRPr>
            </a:p>
          </p:txBody>
        </p:sp>
      </p:grpSp>
      <p:sp>
        <p:nvSpPr>
          <p:cNvPr id="10339" name="Line 133"/>
          <p:cNvSpPr>
            <a:spLocks noChangeShapeType="1"/>
          </p:cNvSpPr>
          <p:nvPr/>
        </p:nvSpPr>
        <p:spPr bwMode="auto">
          <a:xfrm flipV="1">
            <a:off x="3657600" y="2971800"/>
            <a:ext cx="15240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0" name="Rectangle 134"/>
          <p:cNvSpPr>
            <a:spLocks noChangeArrowheads="1"/>
          </p:cNvSpPr>
          <p:nvPr/>
        </p:nvSpPr>
        <p:spPr bwMode="auto">
          <a:xfrm>
            <a:off x="4181475" y="6170613"/>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spcBef>
                <a:spcPct val="0"/>
              </a:spcBef>
              <a:buClrTx/>
              <a:buSzTx/>
              <a:buFontTx/>
              <a:buNone/>
            </a:pPr>
            <a:r>
              <a:rPr lang="en-US" altLang="en-US" sz="1000">
                <a:latin typeface="Arial" charset="0"/>
              </a:rPr>
              <a:t>a-Mannosidosis</a:t>
            </a:r>
          </a:p>
        </p:txBody>
      </p:sp>
      <p:sp>
        <p:nvSpPr>
          <p:cNvPr id="10341" name="Rectangle 135"/>
          <p:cNvSpPr>
            <a:spLocks noChangeArrowheads="1"/>
          </p:cNvSpPr>
          <p:nvPr/>
        </p:nvSpPr>
        <p:spPr bwMode="auto">
          <a:xfrm flipH="1">
            <a:off x="4260850" y="5867400"/>
            <a:ext cx="1073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spcBef>
                <a:spcPct val="0"/>
              </a:spcBef>
              <a:buClrTx/>
              <a:buSzTx/>
              <a:buFontTx/>
              <a:buNone/>
            </a:pPr>
            <a:r>
              <a:rPr lang="en-US" altLang="en-US" sz="1000">
                <a:latin typeface="Arial" charset="0"/>
              </a:rPr>
              <a:t>Sanfilippo D</a:t>
            </a:r>
          </a:p>
        </p:txBody>
      </p:sp>
      <p:sp>
        <p:nvSpPr>
          <p:cNvPr id="10342" name="Rectangle 136"/>
          <p:cNvSpPr>
            <a:spLocks noChangeArrowheads="1"/>
          </p:cNvSpPr>
          <p:nvPr/>
        </p:nvSpPr>
        <p:spPr bwMode="auto">
          <a:xfrm>
            <a:off x="4419600" y="6475413"/>
            <a:ext cx="1841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1%</a:t>
            </a:r>
            <a:endParaRPr lang="en-US" altLang="en-US" sz="1800">
              <a:latin typeface="Arial" charset="0"/>
            </a:endParaRPr>
          </a:p>
        </p:txBody>
      </p:sp>
      <p:sp>
        <p:nvSpPr>
          <p:cNvPr id="10343" name="Line 137"/>
          <p:cNvSpPr>
            <a:spLocks noChangeShapeType="1"/>
          </p:cNvSpPr>
          <p:nvPr/>
        </p:nvSpPr>
        <p:spPr bwMode="auto">
          <a:xfrm flipH="1" flipV="1">
            <a:off x="3733800" y="4267200"/>
            <a:ext cx="685800" cy="1143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0488" tIns="44450" rIns="90488" bIns="44450">
            <a:spAutoFit/>
          </a:bodyPr>
          <a:lstStyle/>
          <a:p>
            <a:endParaRPr lang="en-US"/>
          </a:p>
        </p:txBody>
      </p:sp>
      <p:sp>
        <p:nvSpPr>
          <p:cNvPr id="10344" name="Line 138"/>
          <p:cNvSpPr>
            <a:spLocks noChangeShapeType="1"/>
          </p:cNvSpPr>
          <p:nvPr/>
        </p:nvSpPr>
        <p:spPr bwMode="auto">
          <a:xfrm flipH="1" flipV="1">
            <a:off x="4419600" y="5410200"/>
            <a:ext cx="0" cy="533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0488" tIns="44450" rIns="90488" bIns="44450">
            <a:spAutoFit/>
          </a:bodyPr>
          <a:lstStyle/>
          <a:p>
            <a:endParaRPr lang="en-US"/>
          </a:p>
        </p:txBody>
      </p:sp>
      <p:sp>
        <p:nvSpPr>
          <p:cNvPr id="10345" name="Rectangle 139"/>
          <p:cNvSpPr>
            <a:spLocks noChangeArrowheads="1"/>
          </p:cNvSpPr>
          <p:nvPr/>
        </p:nvSpPr>
        <p:spPr bwMode="auto">
          <a:xfrm>
            <a:off x="4565650" y="6096000"/>
            <a:ext cx="1841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000">
                <a:latin typeface="Arial" charset="0"/>
              </a:rPr>
              <a:t>1%</a:t>
            </a:r>
            <a:endParaRPr lang="en-US" altLang="en-US" sz="1800">
              <a:latin typeface="Arial" charset="0"/>
            </a:endParaRPr>
          </a:p>
        </p:txBody>
      </p:sp>
      <p:sp>
        <p:nvSpPr>
          <p:cNvPr id="10346" name="Line 140"/>
          <p:cNvSpPr>
            <a:spLocks noChangeShapeType="1"/>
          </p:cNvSpPr>
          <p:nvPr/>
        </p:nvSpPr>
        <p:spPr bwMode="auto">
          <a:xfrm>
            <a:off x="4343400" y="5410200"/>
            <a:ext cx="0" cy="76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90488" tIns="44450" rIns="90488" bIns="44450">
            <a:spAutoFit/>
          </a:bodyPr>
          <a:lstStyle/>
          <a:p>
            <a:endParaRPr lang="en-US"/>
          </a:p>
        </p:txBody>
      </p:sp>
      <p:sp>
        <p:nvSpPr>
          <p:cNvPr id="10347" name="Line 141"/>
          <p:cNvSpPr>
            <a:spLocks noChangeShapeType="1"/>
          </p:cNvSpPr>
          <p:nvPr/>
        </p:nvSpPr>
        <p:spPr bwMode="auto">
          <a:xfrm flipH="1" flipV="1">
            <a:off x="4419600" y="5410200"/>
            <a:ext cx="152400" cy="45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42" name="Picture 2" descr="lysosomesfigure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488" y="838200"/>
            <a:ext cx="2017712"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Rectangle 2"/>
          <p:cNvSpPr txBox="1">
            <a:spLocks noChangeArrowheads="1"/>
          </p:cNvSpPr>
          <p:nvPr/>
        </p:nvSpPr>
        <p:spPr bwMode="auto">
          <a:xfrm>
            <a:off x="-159480" y="395514"/>
            <a:ext cx="7851648" cy="885371"/>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lvl1pPr algn="r" rtl="0" eaLnBrk="0" fontAlgn="base" hangingPunct="0">
              <a:spcBef>
                <a:spcPct val="0"/>
              </a:spcBef>
              <a:spcAft>
                <a:spcPct val="0"/>
              </a:spcAft>
              <a:buNone/>
              <a:defRPr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vl2pPr algn="l" rtl="0" eaLnBrk="0" fontAlgn="base" hangingPunct="0">
              <a:spcBef>
                <a:spcPct val="0"/>
              </a:spcBef>
              <a:spcAft>
                <a:spcPct val="0"/>
              </a:spcAft>
              <a:defRPr sz="5000">
                <a:solidFill>
                  <a:schemeClr val="tx2"/>
                </a:solidFill>
                <a:latin typeface="Arial" pitchFamily="34" charset="0"/>
              </a:defRPr>
            </a:lvl2pPr>
            <a:lvl3pPr algn="l" rtl="0" eaLnBrk="0" fontAlgn="base" hangingPunct="0">
              <a:spcBef>
                <a:spcPct val="0"/>
              </a:spcBef>
              <a:spcAft>
                <a:spcPct val="0"/>
              </a:spcAft>
              <a:defRPr sz="5000">
                <a:solidFill>
                  <a:schemeClr val="tx2"/>
                </a:solidFill>
                <a:latin typeface="Arial" pitchFamily="34" charset="0"/>
              </a:defRPr>
            </a:lvl3pPr>
            <a:lvl4pPr algn="l" rtl="0" eaLnBrk="0" fontAlgn="base" hangingPunct="0">
              <a:spcBef>
                <a:spcPct val="0"/>
              </a:spcBef>
              <a:spcAft>
                <a:spcPct val="0"/>
              </a:spcAft>
              <a:defRPr sz="5000">
                <a:solidFill>
                  <a:schemeClr val="tx2"/>
                </a:solidFill>
                <a:latin typeface="Arial" pitchFamily="34" charset="0"/>
              </a:defRPr>
            </a:lvl4pPr>
            <a:lvl5pPr algn="l" rtl="0" eaLnBrk="0" fontAlgn="base" hangingPunct="0">
              <a:spcBef>
                <a:spcPct val="0"/>
              </a:spcBef>
              <a:spcAft>
                <a:spcPct val="0"/>
              </a:spcAft>
              <a:defRPr sz="5000">
                <a:solidFill>
                  <a:schemeClr val="tx2"/>
                </a:solidFill>
                <a:latin typeface="Arial" pitchFamily="34" charset="0"/>
              </a:defRPr>
            </a:lvl5pPr>
            <a:lvl6pPr marL="457200" algn="l" rtl="0" fontAlgn="base">
              <a:spcBef>
                <a:spcPct val="0"/>
              </a:spcBef>
              <a:spcAft>
                <a:spcPct val="0"/>
              </a:spcAft>
              <a:defRPr sz="5000">
                <a:solidFill>
                  <a:schemeClr val="tx2"/>
                </a:solidFill>
                <a:latin typeface="Arial" pitchFamily="34" charset="0"/>
              </a:defRPr>
            </a:lvl6pPr>
            <a:lvl7pPr marL="914400" algn="l" rtl="0" fontAlgn="base">
              <a:spcBef>
                <a:spcPct val="0"/>
              </a:spcBef>
              <a:spcAft>
                <a:spcPct val="0"/>
              </a:spcAft>
              <a:defRPr sz="5000">
                <a:solidFill>
                  <a:schemeClr val="tx2"/>
                </a:solidFill>
                <a:latin typeface="Arial" pitchFamily="34" charset="0"/>
              </a:defRPr>
            </a:lvl7pPr>
            <a:lvl8pPr marL="1371600" algn="l" rtl="0" fontAlgn="base">
              <a:spcBef>
                <a:spcPct val="0"/>
              </a:spcBef>
              <a:spcAft>
                <a:spcPct val="0"/>
              </a:spcAft>
              <a:defRPr sz="5000">
                <a:solidFill>
                  <a:schemeClr val="tx2"/>
                </a:solidFill>
                <a:latin typeface="Arial" pitchFamily="34" charset="0"/>
              </a:defRPr>
            </a:lvl8pPr>
            <a:lvl9pPr marL="1828800" algn="l" rtl="0" fontAlgn="base">
              <a:spcBef>
                <a:spcPct val="0"/>
              </a:spcBef>
              <a:spcAft>
                <a:spcPct val="0"/>
              </a:spcAft>
              <a:defRPr sz="5000">
                <a:solidFill>
                  <a:schemeClr val="tx2"/>
                </a:solidFill>
                <a:latin typeface="Arial" pitchFamily="34" charset="0"/>
              </a:defRPr>
            </a:lvl9pPr>
          </a:lstStyle>
          <a:p>
            <a:pPr algn="ctr">
              <a:defRPr/>
            </a:pPr>
            <a:r>
              <a:rPr lang="en-US" sz="3600" dirty="0" err="1" smtClean="0">
                <a:solidFill>
                  <a:schemeClr val="accent2">
                    <a:lumMod val="75000"/>
                  </a:schemeClr>
                </a:solidFill>
                <a:effectLst/>
                <a:latin typeface="+mn-lt"/>
              </a:rPr>
              <a:t>Lysosomal</a:t>
            </a:r>
            <a:r>
              <a:rPr lang="en-US" sz="3600" dirty="0" smtClean="0">
                <a:solidFill>
                  <a:schemeClr val="accent2">
                    <a:lumMod val="75000"/>
                  </a:schemeClr>
                </a:solidFill>
                <a:effectLst/>
                <a:latin typeface="+mn-lt"/>
              </a:rPr>
              <a:t>  Storage  Disorders</a:t>
            </a:r>
          </a:p>
        </p:txBody>
      </p:sp>
    </p:spTree>
    <p:extLst>
      <p:ext uri="{BB962C8B-B14F-4D97-AF65-F5344CB8AC3E}">
        <p14:creationId xmlns:p14="http://schemas.microsoft.com/office/powerpoint/2010/main" val="3930479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glycoshinolipid metabolism"/>
          <p:cNvPicPr>
            <a:picLocks noChangeAspect="1" noChangeArrowheads="1"/>
          </p:cNvPicPr>
          <p:nvPr/>
        </p:nvPicPr>
        <p:blipFill>
          <a:blip r:embed="rId3">
            <a:extLst>
              <a:ext uri="{28A0092B-C50C-407E-A947-70E740481C1C}">
                <a14:useLocalDpi xmlns:a14="http://schemas.microsoft.com/office/drawing/2010/main" val="0"/>
              </a:ext>
            </a:extLst>
          </a:blip>
          <a:srcRect b="19481"/>
          <a:stretch>
            <a:fillRect/>
          </a:stretch>
        </p:blipFill>
        <p:spPr bwMode="auto">
          <a:xfrm>
            <a:off x="533400" y="1066800"/>
            <a:ext cx="8305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1524000" y="381000"/>
            <a:ext cx="5943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3200" b="1">
                <a:solidFill>
                  <a:srgbClr val="375516"/>
                </a:solidFill>
                <a:latin typeface="Times New Roman" pitchFamily="18" charset="0"/>
              </a:rPr>
              <a:t>Glycosphingolipid  Metabolism</a:t>
            </a:r>
          </a:p>
        </p:txBody>
      </p:sp>
      <p:sp>
        <p:nvSpPr>
          <p:cNvPr id="4" name="Oval 3"/>
          <p:cNvSpPr/>
          <p:nvPr/>
        </p:nvSpPr>
        <p:spPr>
          <a:xfrm>
            <a:off x="7620000" y="2667000"/>
            <a:ext cx="1066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7620000" y="4419600"/>
            <a:ext cx="1066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 Box 15"/>
          <p:cNvSpPr txBox="1">
            <a:spLocks noChangeArrowheads="1"/>
          </p:cNvSpPr>
          <p:nvPr/>
        </p:nvSpPr>
        <p:spPr bwMode="auto">
          <a:xfrm>
            <a:off x="5410200" y="2895600"/>
            <a:ext cx="1706563" cy="304800"/>
          </a:xfrm>
          <a:prstGeom prst="rect">
            <a:avLst/>
          </a:prstGeom>
          <a:solidFill>
            <a:schemeClr val="bg1"/>
          </a:solidFill>
          <a:ln w="12700" algn="ctr">
            <a:noFill/>
            <a:miter lim="800000"/>
            <a:headEnd/>
            <a:tailEnd/>
          </a:ln>
          <a:effectLst>
            <a:prstShdw prst="shdw18" dist="17961" dir="13500000">
              <a:schemeClr val="accent1">
                <a:gamma/>
                <a:shade val="60000"/>
                <a:invGamma/>
              </a:schemeClr>
            </a:prstShdw>
          </a:effectLst>
        </p:spPr>
        <p:txBody>
          <a:bodyPr wrap="none" lIns="90488" tIns="44450" rIns="90488" bIns="44450">
            <a:spAutoFit/>
          </a:bodyPr>
          <a:lstStyle/>
          <a:p>
            <a:pPr>
              <a:defRPr/>
            </a:pPr>
            <a:r>
              <a:rPr lang="el-GR" sz="1400" b="1" dirty="0">
                <a:solidFill>
                  <a:srgbClr val="FF0000"/>
                </a:solidFill>
                <a:latin typeface="Arial" charset="0"/>
              </a:rPr>
              <a:t>α</a:t>
            </a:r>
            <a:r>
              <a:rPr lang="en-US" sz="1400" b="1" dirty="0">
                <a:solidFill>
                  <a:srgbClr val="FF0000"/>
                </a:solidFill>
                <a:latin typeface="Arial" charset="0"/>
              </a:rPr>
              <a:t>-</a:t>
            </a:r>
            <a:r>
              <a:rPr lang="en-US" sz="1400" b="1" dirty="0" err="1">
                <a:solidFill>
                  <a:srgbClr val="FF0000"/>
                </a:solidFill>
                <a:latin typeface="Arial" charset="0"/>
              </a:rPr>
              <a:t>galactosidase</a:t>
            </a:r>
            <a:r>
              <a:rPr lang="en-US" sz="1400" b="1" dirty="0">
                <a:solidFill>
                  <a:srgbClr val="FF0000"/>
                </a:solidFill>
                <a:latin typeface="Arial" charset="0"/>
              </a:rPr>
              <a:t> A</a:t>
            </a:r>
          </a:p>
        </p:txBody>
      </p:sp>
      <p:sp>
        <p:nvSpPr>
          <p:cNvPr id="8" name="Rectangle 16"/>
          <p:cNvSpPr>
            <a:spLocks noChangeArrowheads="1"/>
          </p:cNvSpPr>
          <p:nvPr/>
        </p:nvSpPr>
        <p:spPr bwMode="auto">
          <a:xfrm>
            <a:off x="5435600" y="4572000"/>
            <a:ext cx="1803400" cy="304800"/>
          </a:xfrm>
          <a:prstGeom prst="rect">
            <a:avLst/>
          </a:prstGeom>
          <a:solidFill>
            <a:schemeClr val="bg1"/>
          </a:solidFill>
          <a:ln w="12700" algn="ctr">
            <a:noFill/>
            <a:miter lim="800000"/>
            <a:headEnd/>
            <a:tailEnd/>
          </a:ln>
          <a:effectLst>
            <a:prstShdw prst="shdw18" dist="17961" dir="13500000">
              <a:schemeClr val="accent1">
                <a:gamma/>
                <a:shade val="60000"/>
                <a:invGamma/>
              </a:schemeClr>
            </a:prstShdw>
          </a:effectLst>
        </p:spPr>
        <p:txBody>
          <a:bodyPr lIns="90488" tIns="44450" rIns="90488" bIns="44450">
            <a:spAutoFit/>
          </a:bodyPr>
          <a:lstStyle/>
          <a:p>
            <a:pPr>
              <a:defRPr/>
            </a:pPr>
            <a:r>
              <a:rPr lang="en-US" sz="1400" b="1" dirty="0" err="1">
                <a:solidFill>
                  <a:srgbClr val="FF0000"/>
                </a:solidFill>
                <a:latin typeface="Arial" charset="0"/>
              </a:rPr>
              <a:t>Glucocerbrosidase</a:t>
            </a:r>
            <a:endParaRPr lang="en-US" sz="1400" b="1" dirty="0">
              <a:solidFill>
                <a:srgbClr val="FF0000"/>
              </a:solidFill>
              <a:latin typeface="Arial" charset="0"/>
            </a:endParaRPr>
          </a:p>
        </p:txBody>
      </p:sp>
    </p:spTree>
    <p:extLst>
      <p:ext uri="{BB962C8B-B14F-4D97-AF65-F5344CB8AC3E}">
        <p14:creationId xmlns:p14="http://schemas.microsoft.com/office/powerpoint/2010/main" val="3639680561"/>
      </p:ext>
    </p:extLst>
  </p:cSld>
  <p:clrMapOvr>
    <a:masterClrMapping/>
  </p:clrMapOvr>
  <p:transition advTm="32685"/>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0"/>
          <p:cNvSpPr>
            <a:spLocks noGrp="1" noChangeArrowheads="1"/>
          </p:cNvSpPr>
          <p:nvPr>
            <p:ph type="title"/>
          </p:nvPr>
        </p:nvSpPr>
        <p:spPr>
          <a:xfrm>
            <a:off x="400050" y="382587"/>
            <a:ext cx="8229600" cy="639763"/>
          </a:xfrm>
          <a:ln>
            <a:miter lim="800000"/>
            <a:headEnd/>
            <a:tailEnd/>
          </a:ln>
          <a:extLst/>
        </p:spPr>
        <p:txBody>
          <a:bodyPr>
            <a:noAutofit/>
          </a:bodyPr>
          <a:lstStyle/>
          <a:p>
            <a:pPr algn="ctr" eaLnBrk="1" hangingPunct="1">
              <a:defRPr/>
            </a:pPr>
            <a:r>
              <a:rPr sz="3600" b="1" dirty="0" err="1" smtClean="0">
                <a:solidFill>
                  <a:schemeClr val="accent4"/>
                </a:solidFill>
                <a:latin typeface="Helvetica" pitchFamily="34" charset="0"/>
                <a:cs typeface="Helvetica" pitchFamily="34" charset="0"/>
              </a:rPr>
              <a:t>Lysosomal</a:t>
            </a:r>
            <a:r>
              <a:rPr sz="3600" b="1" dirty="0" smtClean="0">
                <a:solidFill>
                  <a:schemeClr val="accent4"/>
                </a:solidFill>
                <a:latin typeface="Helvetica" pitchFamily="34" charset="0"/>
                <a:cs typeface="Helvetica" pitchFamily="34" charset="0"/>
              </a:rPr>
              <a:t> Storage Disorder (LSD)</a:t>
            </a:r>
          </a:p>
        </p:txBody>
      </p:sp>
      <p:sp>
        <p:nvSpPr>
          <p:cNvPr id="2" name="Oval 1"/>
          <p:cNvSpPr/>
          <p:nvPr/>
        </p:nvSpPr>
        <p:spPr>
          <a:xfrm>
            <a:off x="354715" y="1299330"/>
            <a:ext cx="8448085" cy="3531980"/>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112713" indent="-112713">
              <a:spcBef>
                <a:spcPct val="40000"/>
              </a:spcBef>
              <a:buFont typeface="Arial" pitchFamily="34" charset="0"/>
              <a:buChar char="•"/>
              <a:defRPr/>
            </a:pPr>
            <a:r>
              <a:rPr lang="en-US" dirty="0">
                <a:solidFill>
                  <a:schemeClr val="tx1"/>
                </a:solidFill>
              </a:rPr>
              <a:t>More than </a:t>
            </a:r>
            <a:r>
              <a:rPr lang="en-US" dirty="0" smtClean="0">
                <a:solidFill>
                  <a:schemeClr val="tx1"/>
                </a:solidFill>
              </a:rPr>
              <a:t>50 </a:t>
            </a:r>
            <a:r>
              <a:rPr lang="en-US" dirty="0">
                <a:solidFill>
                  <a:schemeClr val="tx1"/>
                </a:solidFill>
              </a:rPr>
              <a:t>LSDs have been identified</a:t>
            </a:r>
          </a:p>
          <a:p>
            <a:pPr marL="112713" indent="-112713">
              <a:spcBef>
                <a:spcPct val="40000"/>
              </a:spcBef>
              <a:buFont typeface="Arial" pitchFamily="34" charset="0"/>
              <a:buChar char="•"/>
              <a:defRPr/>
            </a:pPr>
            <a:r>
              <a:rPr lang="en-US" dirty="0">
                <a:solidFill>
                  <a:schemeClr val="tx1"/>
                </a:solidFill>
              </a:rPr>
              <a:t>Collectively, LSDs occur in 1 / 6,000 - 7,000 live births</a:t>
            </a:r>
          </a:p>
          <a:p>
            <a:pPr>
              <a:lnSpc>
                <a:spcPct val="150000"/>
              </a:lnSpc>
              <a:buFont typeface="Arial" pitchFamily="34" charset="0"/>
              <a:buChar char="•"/>
              <a:defRPr/>
            </a:pPr>
            <a:r>
              <a:rPr lang="en-US" u="sng" dirty="0">
                <a:solidFill>
                  <a:schemeClr val="tx1"/>
                </a:solidFill>
              </a:rPr>
              <a:t>Progressive </a:t>
            </a:r>
            <a:r>
              <a:rPr lang="en-US" b="1" dirty="0">
                <a:solidFill>
                  <a:schemeClr val="tx1"/>
                </a:solidFill>
              </a:rPr>
              <a:t>, </a:t>
            </a:r>
            <a:r>
              <a:rPr lang="en-US" dirty="0">
                <a:solidFill>
                  <a:schemeClr val="tx1"/>
                </a:solidFill>
              </a:rPr>
              <a:t>often life-threatening </a:t>
            </a:r>
          </a:p>
          <a:p>
            <a:pPr>
              <a:lnSpc>
                <a:spcPct val="150000"/>
              </a:lnSpc>
              <a:buFont typeface="Arial" pitchFamily="34" charset="0"/>
              <a:buChar char="•"/>
              <a:defRPr/>
            </a:pPr>
            <a:r>
              <a:rPr lang="en-US" dirty="0">
                <a:solidFill>
                  <a:schemeClr val="tx1"/>
                </a:solidFill>
              </a:rPr>
              <a:t>Pathological changes in </a:t>
            </a:r>
            <a:r>
              <a:rPr lang="en-US" u="sng" dirty="0">
                <a:solidFill>
                  <a:schemeClr val="tx1"/>
                </a:solidFill>
              </a:rPr>
              <a:t>multiple organs </a:t>
            </a:r>
            <a:endParaRPr lang="en-US" b="1" u="sng" dirty="0">
              <a:solidFill>
                <a:schemeClr val="tx1"/>
              </a:solidFill>
            </a:endParaRPr>
          </a:p>
          <a:p>
            <a:pPr>
              <a:lnSpc>
                <a:spcPct val="150000"/>
              </a:lnSpc>
              <a:buFont typeface="Arial" pitchFamily="34" charset="0"/>
              <a:buChar char="•"/>
              <a:defRPr/>
            </a:pPr>
            <a:r>
              <a:rPr lang="en-US" u="sng" dirty="0">
                <a:solidFill>
                  <a:schemeClr val="tx1"/>
                </a:solidFill>
              </a:rPr>
              <a:t> Wide disease spectrum </a:t>
            </a:r>
            <a:r>
              <a:rPr lang="en-US" b="1" dirty="0">
                <a:solidFill>
                  <a:schemeClr val="tx1"/>
                </a:solidFill>
              </a:rPr>
              <a:t> </a:t>
            </a:r>
            <a:r>
              <a:rPr lang="en-US" u="sng" dirty="0">
                <a:solidFill>
                  <a:schemeClr val="tx1"/>
                </a:solidFill>
              </a:rPr>
              <a:t>with variable age of onset</a:t>
            </a:r>
            <a:r>
              <a:rPr lang="en-US" dirty="0">
                <a:solidFill>
                  <a:schemeClr val="tx1"/>
                </a:solidFill>
              </a:rPr>
              <a:t> </a:t>
            </a:r>
            <a:endParaRPr lang="en-US" b="1" u="sng" dirty="0">
              <a:solidFill>
                <a:schemeClr val="tx1"/>
              </a:solidFill>
            </a:endParaRPr>
          </a:p>
          <a:p>
            <a:pPr>
              <a:lnSpc>
                <a:spcPct val="150000"/>
              </a:lnSpc>
              <a:buFont typeface="Arial" pitchFamily="34" charset="0"/>
              <a:buChar char="•"/>
              <a:defRPr/>
            </a:pPr>
            <a:r>
              <a:rPr lang="en-US" dirty="0">
                <a:solidFill>
                  <a:schemeClr val="tx1"/>
                </a:solidFill>
              </a:rPr>
              <a:t>Almost all are inherited as </a:t>
            </a:r>
            <a:r>
              <a:rPr lang="en-US" u="sng" dirty="0">
                <a:solidFill>
                  <a:schemeClr val="tx1"/>
                </a:solidFill>
              </a:rPr>
              <a:t>autosomal recessive</a:t>
            </a:r>
            <a:r>
              <a:rPr lang="en-US" dirty="0">
                <a:solidFill>
                  <a:schemeClr val="tx1"/>
                </a:solidFill>
              </a:rPr>
              <a:t>; except </a:t>
            </a:r>
            <a:r>
              <a:rPr lang="en-US" dirty="0" smtClean="0">
                <a:solidFill>
                  <a:schemeClr val="tx1"/>
                </a:solidFill>
              </a:rPr>
              <a:t>Fabry and Hunter Diseases</a:t>
            </a:r>
            <a:endParaRPr lang="en-US" b="1" dirty="0">
              <a:solidFill>
                <a:schemeClr val="tx1"/>
              </a:solidFill>
            </a:endParaRPr>
          </a:p>
        </p:txBody>
      </p:sp>
      <p:sp>
        <p:nvSpPr>
          <p:cNvPr id="3" name="Rectangle 2"/>
          <p:cNvSpPr/>
          <p:nvPr/>
        </p:nvSpPr>
        <p:spPr>
          <a:xfrm>
            <a:off x="1094768" y="5102312"/>
            <a:ext cx="7190510" cy="1397306"/>
          </a:xfrm>
          <a:prstGeom prst="rect">
            <a:avLst/>
          </a:prstGeom>
          <a:ln>
            <a:solidFill>
              <a:schemeClr val="accent2"/>
            </a:solidFill>
          </a:ln>
        </p:spPr>
        <p:txBody>
          <a:bodyPr wrap="square">
            <a:spAutoFit/>
          </a:bodyPr>
          <a:lstStyle/>
          <a:p>
            <a:pPr marL="457200" indent="-285750">
              <a:lnSpc>
                <a:spcPct val="120000"/>
              </a:lnSpc>
              <a:spcBef>
                <a:spcPts val="600"/>
              </a:spcBef>
              <a:spcAft>
                <a:spcPts val="600"/>
              </a:spcAft>
              <a:buFont typeface="Arial" panose="020B0604020202020204" pitchFamily="34" charset="0"/>
              <a:buChar char="•"/>
              <a:defRPr/>
            </a:pPr>
            <a:r>
              <a:rPr lang="en-US" i="1" u="sng" dirty="0" smtClean="0">
                <a:solidFill>
                  <a:srgbClr val="990033"/>
                </a:solidFill>
                <a:effectLst>
                  <a:outerShdw blurRad="38100" dist="38100" dir="2700000" algn="tl">
                    <a:srgbClr val="000000">
                      <a:alpha val="43137"/>
                    </a:srgbClr>
                  </a:outerShdw>
                </a:effectLst>
              </a:rPr>
              <a:t>Treatments </a:t>
            </a:r>
            <a:r>
              <a:rPr lang="en-US" dirty="0" smtClean="0"/>
              <a:t>exist for some LSDs</a:t>
            </a:r>
          </a:p>
          <a:p>
            <a:pPr marL="457200" indent="-285750">
              <a:lnSpc>
                <a:spcPct val="120000"/>
              </a:lnSpc>
              <a:spcBef>
                <a:spcPts val="600"/>
              </a:spcBef>
              <a:spcAft>
                <a:spcPts val="600"/>
              </a:spcAft>
              <a:buFont typeface="Arial" panose="020B0604020202020204" pitchFamily="34" charset="0"/>
              <a:buChar char="•"/>
              <a:defRPr/>
            </a:pPr>
            <a:r>
              <a:rPr lang="en-US" dirty="0" smtClean="0"/>
              <a:t>Early diagnosis and intervention may make a significant difference</a:t>
            </a:r>
          </a:p>
          <a:p>
            <a:pPr marL="457200" indent="-285750">
              <a:lnSpc>
                <a:spcPct val="120000"/>
              </a:lnSpc>
              <a:spcBef>
                <a:spcPts val="600"/>
              </a:spcBef>
              <a:spcAft>
                <a:spcPts val="600"/>
              </a:spcAft>
              <a:buFont typeface="Arial" panose="020B0604020202020204" pitchFamily="34" charset="0"/>
              <a:buChar char="•"/>
              <a:defRPr/>
            </a:pPr>
            <a:r>
              <a:rPr lang="en-US" dirty="0" smtClean="0"/>
              <a:t>Important in family planning and reproduction decisions</a:t>
            </a:r>
            <a:endParaRPr lang="en-US" sz="1600" dirty="0">
              <a:latin typeface="Arial" charset="0"/>
            </a:endParaRPr>
          </a:p>
        </p:txBody>
      </p:sp>
    </p:spTree>
    <p:extLst>
      <p:ext uri="{BB962C8B-B14F-4D97-AF65-F5344CB8AC3E}">
        <p14:creationId xmlns:p14="http://schemas.microsoft.com/office/powerpoint/2010/main" val="42866954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http://www.bmj.com/highwire/filestream/429699/field_highwire_fragment_image_m/0/F2.medium.gi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Helvetica" pitchFamily="34" charset="0"/>
            </a:endParaRPr>
          </a:p>
        </p:txBody>
      </p:sp>
      <p:sp>
        <p:nvSpPr>
          <p:cNvPr id="11267" name="AutoShape 4" descr="http://www.bmj.com/highwire/filestream/429699/field_highwire_fragment_image_m/0/F2.medium.gif"/>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Helvetica" pitchFamily="34" charset="0"/>
            </a:endParaRPr>
          </a:p>
        </p:txBody>
      </p:sp>
      <p:sp>
        <p:nvSpPr>
          <p:cNvPr id="11268" name="AutoShape 6" descr="http://www.bmj.com/highwire/filestream/429699/field_highwire_fragment_image_m/0/F2.medium.gif"/>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Helvetica" pitchFamily="34" charset="0"/>
            </a:endParaRPr>
          </a:p>
        </p:txBody>
      </p:sp>
      <p:sp>
        <p:nvSpPr>
          <p:cNvPr id="11269" name="AutoShape 8" descr="http://www.bmj.com/highwire/filestream/429699/field_highwire_fragment_image_m/0/F2.medium.gif"/>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Helvetica" pitchFamily="34" charset="0"/>
            </a:endParaRPr>
          </a:p>
        </p:txBody>
      </p:sp>
      <p:sp>
        <p:nvSpPr>
          <p:cNvPr id="11270" name="AutoShape 10" descr="http://www.bmj.com/highwire/filestream/429699/field_highwire_fragment_image_m/0/F2.medium.gif"/>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Helvetica" pitchFamily="34" charset="0"/>
            </a:endParaRPr>
          </a:p>
        </p:txBody>
      </p:sp>
      <p:pic>
        <p:nvPicPr>
          <p:cNvPr id="1127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1009934"/>
            <a:ext cx="7393912" cy="3480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07988" y="310304"/>
            <a:ext cx="8494712" cy="584775"/>
          </a:xfrm>
          <a:prstGeom prst="rect">
            <a:avLst/>
          </a:prstGeom>
        </p:spPr>
        <p:txBody>
          <a:bodyPr>
            <a:spAutoFit/>
          </a:bodyPr>
          <a:lstStyle/>
          <a:p>
            <a:pPr algn="ctr">
              <a:defRPr/>
            </a:pPr>
            <a:r>
              <a:rPr lang="en-US" sz="3200" b="1" dirty="0">
                <a:solidFill>
                  <a:schemeClr val="accent4"/>
                </a:solidFill>
                <a:latin typeface="+mj-lt"/>
              </a:rPr>
              <a:t>Rate of consanguinity in Middle East</a:t>
            </a:r>
          </a:p>
        </p:txBody>
      </p:sp>
      <p:sp>
        <p:nvSpPr>
          <p:cNvPr id="11" name="Content Placeholder 2"/>
          <p:cNvSpPr>
            <a:spLocks noGrp="1"/>
          </p:cNvSpPr>
          <p:nvPr>
            <p:ph idx="1"/>
          </p:nvPr>
        </p:nvSpPr>
        <p:spPr>
          <a:xfrm>
            <a:off x="448197" y="4616946"/>
            <a:ext cx="8414294" cy="2172814"/>
          </a:xfrm>
          <a:ln>
            <a:solidFill>
              <a:schemeClr val="accent2"/>
            </a:solidFill>
          </a:ln>
        </p:spPr>
        <p:txBody>
          <a:bodyPr/>
          <a:lstStyle/>
          <a:p>
            <a:pPr marL="0" indent="0">
              <a:buNone/>
            </a:pPr>
            <a:r>
              <a:rPr lang="en-US" dirty="0" smtClean="0"/>
              <a:t>In a study from Shiraz: During </a:t>
            </a:r>
            <a:r>
              <a:rPr lang="en-US" dirty="0"/>
              <a:t>a 4-year period, 2,686 couples presented for genetic </a:t>
            </a:r>
            <a:r>
              <a:rPr lang="en-US" dirty="0" smtClean="0"/>
              <a:t>counseling 85</a:t>
            </a:r>
            <a:r>
              <a:rPr lang="en-US" dirty="0"/>
              <a:t>% had consanguineous </a:t>
            </a:r>
            <a:r>
              <a:rPr lang="en-US" dirty="0" smtClean="0"/>
              <a:t>relationships:</a:t>
            </a:r>
          </a:p>
          <a:p>
            <a:pPr marL="0" indent="0">
              <a:buNone/>
            </a:pPr>
            <a:r>
              <a:rPr lang="en-US" dirty="0"/>
              <a:t>	</a:t>
            </a:r>
            <a:r>
              <a:rPr lang="en-US" dirty="0" smtClean="0"/>
              <a:t>1.5</a:t>
            </a:r>
            <a:r>
              <a:rPr lang="en-US" dirty="0"/>
              <a:t>% double first cousin, </a:t>
            </a:r>
            <a:r>
              <a:rPr lang="en-US" u="sng" dirty="0" smtClean="0"/>
              <a:t>74</a:t>
            </a:r>
            <a:r>
              <a:rPr lang="en-US" u="sng" dirty="0"/>
              <a:t>% first cousin</a:t>
            </a:r>
            <a:r>
              <a:rPr lang="en-US" dirty="0"/>
              <a:t>, </a:t>
            </a:r>
            <a:r>
              <a:rPr lang="en-US" dirty="0" smtClean="0"/>
              <a:t>8</a:t>
            </a:r>
            <a:r>
              <a:rPr lang="en-US" dirty="0"/>
              <a:t>% </a:t>
            </a:r>
            <a:r>
              <a:rPr lang="en-US" dirty="0" smtClean="0"/>
              <a:t>second 	cousin</a:t>
            </a:r>
            <a:r>
              <a:rPr lang="en-US" dirty="0"/>
              <a:t>, </a:t>
            </a:r>
            <a:r>
              <a:rPr lang="en-US" dirty="0" smtClean="0"/>
              <a:t>1.5</a:t>
            </a:r>
            <a:r>
              <a:rPr lang="en-US" dirty="0"/>
              <a:t>% beyond second </a:t>
            </a:r>
            <a:r>
              <a:rPr lang="en-US" dirty="0" smtClean="0"/>
              <a:t>cousin</a:t>
            </a:r>
            <a:endParaRPr lang="en-US" dirty="0"/>
          </a:p>
        </p:txBody>
      </p:sp>
    </p:spTree>
    <p:extLst>
      <p:ext uri="{BB962C8B-B14F-4D97-AF65-F5344CB8AC3E}">
        <p14:creationId xmlns:p14="http://schemas.microsoft.com/office/powerpoint/2010/main" val="34010662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114"/>
            <a:ext cx="8229600" cy="1143000"/>
          </a:xfrm>
        </p:spPr>
        <p:txBody>
          <a:bodyPr>
            <a:normAutofit/>
          </a:bodyPr>
          <a:lstStyle/>
          <a:p>
            <a:r>
              <a:rPr lang="en-US" sz="3600" b="1" dirty="0" smtClean="0">
                <a:solidFill>
                  <a:schemeClr val="accent4"/>
                </a:solidFill>
                <a:latin typeface="Helvetica" pitchFamily="34" charset="0"/>
              </a:rPr>
              <a:t/>
            </a:r>
            <a:br>
              <a:rPr lang="en-US" sz="3600" b="1" dirty="0" smtClean="0">
                <a:solidFill>
                  <a:schemeClr val="accent4"/>
                </a:solidFill>
                <a:latin typeface="Helvetica" pitchFamily="34" charset="0"/>
              </a:rPr>
            </a:br>
            <a:r>
              <a:rPr lang="en-US" sz="3600" b="1" dirty="0" smtClean="0">
                <a:solidFill>
                  <a:schemeClr val="accent4"/>
                </a:solidFill>
                <a:latin typeface="+mj-lt"/>
              </a:rPr>
              <a:t>Metabolic-Genetic </a:t>
            </a:r>
            <a:r>
              <a:rPr lang="en-US" sz="3600" b="1" dirty="0">
                <a:solidFill>
                  <a:schemeClr val="accent4"/>
                </a:solidFill>
                <a:latin typeface="+mj-lt"/>
              </a:rPr>
              <a:t>Research </a:t>
            </a:r>
            <a:r>
              <a:rPr lang="en-US" sz="3600" b="1" dirty="0" smtClean="0">
                <a:solidFill>
                  <a:schemeClr val="accent4"/>
                </a:solidFill>
                <a:latin typeface="+mj-lt"/>
              </a:rPr>
              <a:t>Program</a:t>
            </a:r>
            <a:endParaRPr lang="en-US" dirty="0">
              <a:solidFill>
                <a:schemeClr val="accent4"/>
              </a:solidFill>
              <a:latin typeface="+mj-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7495003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161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2" descr="lysosomesfigure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676400"/>
            <a:ext cx="22860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5562600" y="938213"/>
            <a:ext cx="3429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90488">
              <a:spcBef>
                <a:spcPts val="1200"/>
              </a:spcBef>
              <a:spcAft>
                <a:spcPts val="1200"/>
              </a:spcAft>
            </a:pPr>
            <a:r>
              <a:rPr lang="en-US" sz="1400" dirty="0">
                <a:latin typeface="Helvetica" pitchFamily="34" charset="0"/>
              </a:rPr>
              <a:t>Mannose6-P marker guides  glycoproteins destined for the lysosome from secretory glycoproteins</a:t>
            </a:r>
          </a:p>
        </p:txBody>
      </p:sp>
      <p:sp>
        <p:nvSpPr>
          <p:cNvPr id="18437" name="Rectangle 17"/>
          <p:cNvSpPr>
            <a:spLocks noChangeArrowheads="1"/>
          </p:cNvSpPr>
          <p:nvPr/>
        </p:nvSpPr>
        <p:spPr bwMode="auto">
          <a:xfrm>
            <a:off x="381000" y="609598"/>
            <a:ext cx="480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1">
                <a:solidFill>
                  <a:schemeClr val="accent5"/>
                </a:solidFill>
                <a:latin typeface="Helvetica" pitchFamily="34" charset="0"/>
              </a:rPr>
              <a:t>Fabry Disease</a:t>
            </a:r>
            <a:endParaRPr lang="en-US" sz="3600">
              <a:solidFill>
                <a:schemeClr val="accent5"/>
              </a:solidFill>
              <a:latin typeface="Constantia" pitchFamily="18" charset="0"/>
            </a:endParaRPr>
          </a:p>
        </p:txBody>
      </p:sp>
      <p:sp>
        <p:nvSpPr>
          <p:cNvPr id="17" name="Text Box 23"/>
          <p:cNvSpPr txBox="1">
            <a:spLocks noChangeArrowheads="1"/>
          </p:cNvSpPr>
          <p:nvPr/>
        </p:nvSpPr>
        <p:spPr bwMode="auto">
          <a:xfrm>
            <a:off x="76200" y="6473825"/>
            <a:ext cx="330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1400">
                <a:latin typeface="Helvetica" pitchFamily="34" charset="0"/>
              </a:rPr>
              <a:t>lysosome with stored GL-3</a:t>
            </a:r>
          </a:p>
        </p:txBody>
      </p:sp>
      <p:sp>
        <p:nvSpPr>
          <p:cNvPr id="19" name="Line 24"/>
          <p:cNvSpPr>
            <a:spLocks noChangeShapeType="1"/>
          </p:cNvSpPr>
          <p:nvPr/>
        </p:nvSpPr>
        <p:spPr bwMode="auto">
          <a:xfrm>
            <a:off x="1600200" y="5010150"/>
            <a:ext cx="1371600" cy="3048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Line 25"/>
          <p:cNvSpPr>
            <a:spLocks noChangeShapeType="1"/>
          </p:cNvSpPr>
          <p:nvPr/>
        </p:nvSpPr>
        <p:spPr bwMode="auto">
          <a:xfrm flipV="1">
            <a:off x="1524000" y="5543550"/>
            <a:ext cx="1524000" cy="6096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8442" name="Picture 26"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94951">
            <a:off x="5622925" y="5210175"/>
            <a:ext cx="260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7"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94951">
            <a:off x="5470525" y="4905375"/>
            <a:ext cx="260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28" descr="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94951">
            <a:off x="6218238" y="5503863"/>
            <a:ext cx="1952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94951">
            <a:off x="6384925" y="5057775"/>
            <a:ext cx="260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ine 123"/>
          <p:cNvSpPr>
            <a:spLocks noChangeShapeType="1"/>
          </p:cNvSpPr>
          <p:nvPr/>
        </p:nvSpPr>
        <p:spPr bwMode="auto">
          <a:xfrm>
            <a:off x="4267200" y="5391150"/>
            <a:ext cx="1066800" cy="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Text Box 124"/>
          <p:cNvSpPr txBox="1">
            <a:spLocks noChangeArrowheads="1"/>
          </p:cNvSpPr>
          <p:nvPr/>
        </p:nvSpPr>
        <p:spPr bwMode="auto">
          <a:xfrm>
            <a:off x="3733800" y="5969000"/>
            <a:ext cx="1447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1400">
                <a:latin typeface="Helvetica" pitchFamily="34" charset="0"/>
              </a:rPr>
              <a:t>lysosomes swelling within cell</a:t>
            </a:r>
          </a:p>
        </p:txBody>
      </p:sp>
      <p:sp>
        <p:nvSpPr>
          <p:cNvPr id="27" name="Text Box 125"/>
          <p:cNvSpPr txBox="1">
            <a:spLocks noChangeArrowheads="1"/>
          </p:cNvSpPr>
          <p:nvPr/>
        </p:nvSpPr>
        <p:spPr bwMode="auto">
          <a:xfrm>
            <a:off x="5811838" y="6042025"/>
            <a:ext cx="33035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1400" b="1">
                <a:latin typeface="Helvetica" pitchFamily="34" charset="0"/>
              </a:rPr>
              <a:t>over time, cells &amp; tissues harden &amp; may eventually die due to lack of oxygen &amp; blood circulation</a:t>
            </a:r>
          </a:p>
        </p:txBody>
      </p:sp>
      <p:sp>
        <p:nvSpPr>
          <p:cNvPr id="28" name="Text Box 140"/>
          <p:cNvSpPr txBox="1">
            <a:spLocks noChangeArrowheads="1"/>
          </p:cNvSpPr>
          <p:nvPr/>
        </p:nvSpPr>
        <p:spPr bwMode="auto">
          <a:xfrm>
            <a:off x="8610600" y="4308475"/>
            <a:ext cx="381000" cy="1169988"/>
          </a:xfrm>
          <a:prstGeom prst="rect">
            <a:avLst/>
          </a:prstGeom>
          <a:noFill/>
          <a:ln w="9525">
            <a:noFill/>
            <a:miter lim="800000"/>
            <a:headEnd/>
            <a:tailEnd/>
          </a:ln>
        </p:spPr>
        <p:txBody>
          <a:bodyPr>
            <a:spAutoFit/>
          </a:bodyPr>
          <a:lstStyle/>
          <a:p>
            <a:pPr eaLnBrk="0" fontAlgn="auto" hangingPunct="0">
              <a:spcBef>
                <a:spcPct val="50000"/>
              </a:spcBef>
              <a:spcAft>
                <a:spcPts val="0"/>
              </a:spcAft>
              <a:defRPr/>
            </a:pPr>
            <a:r>
              <a:rPr lang="en-US" sz="1400" b="1" dirty="0">
                <a:solidFill>
                  <a:schemeClr val="tx2">
                    <a:lumMod val="75000"/>
                  </a:schemeClr>
                </a:solidFill>
                <a:latin typeface="Times New Roman" pitchFamily="18" charset="0"/>
              </a:rPr>
              <a:t>FABRY</a:t>
            </a:r>
          </a:p>
        </p:txBody>
      </p:sp>
      <p:grpSp>
        <p:nvGrpSpPr>
          <p:cNvPr id="2" name="Group 145"/>
          <p:cNvGrpSpPr>
            <a:grpSpLocks/>
          </p:cNvGrpSpPr>
          <p:nvPr/>
        </p:nvGrpSpPr>
        <p:grpSpPr bwMode="auto">
          <a:xfrm>
            <a:off x="0" y="4216400"/>
            <a:ext cx="8610600" cy="1828800"/>
            <a:chOff x="0" y="3351212"/>
            <a:chExt cx="8610600" cy="2289176"/>
          </a:xfrm>
        </p:grpSpPr>
        <p:pic>
          <p:nvPicPr>
            <p:cNvPr id="18466" name="Picture 2" descr="4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3538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7" name="Picture 3" descr="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94951">
              <a:off x="2894010" y="3811588"/>
              <a:ext cx="1300162"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8" name="Picture 4" descr="12"/>
            <p:cNvPicPr>
              <a:picLocks noChangeAspect="1" noChangeArrowheads="1"/>
            </p:cNvPicPr>
            <p:nvPr/>
          </p:nvPicPr>
          <p:blipFill>
            <a:blip r:embed="rId8">
              <a:extLst>
                <a:ext uri="{28A0092B-C50C-407E-A947-70E740481C1C}">
                  <a14:useLocalDpi xmlns:a14="http://schemas.microsoft.com/office/drawing/2010/main" val="0"/>
                </a:ext>
              </a:extLst>
            </a:blip>
            <a:srcRect l="52205"/>
            <a:stretch>
              <a:fillRect/>
            </a:stretch>
          </p:blipFill>
          <p:spPr bwMode="auto">
            <a:xfrm>
              <a:off x="7029450" y="3351212"/>
              <a:ext cx="158115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69" name="Group 30"/>
            <p:cNvGrpSpPr>
              <a:grpSpLocks/>
            </p:cNvGrpSpPr>
            <p:nvPr/>
          </p:nvGrpSpPr>
          <p:grpSpPr bwMode="auto">
            <a:xfrm>
              <a:off x="5410221" y="4038604"/>
              <a:ext cx="1295405" cy="1600202"/>
              <a:chOff x="4272" y="2592"/>
              <a:chExt cx="980" cy="1392"/>
            </a:xfrm>
          </p:grpSpPr>
          <p:pic>
            <p:nvPicPr>
              <p:cNvPr id="18484" name="Picture 31" descr="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94951">
                <a:off x="4368" y="2689"/>
                <a:ext cx="16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5" name="Picture 32"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272" y="2736"/>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6" name="Picture 33"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320"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7" name="Picture 34"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560" y="264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8" name="Picture 35"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416" y="278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9" name="Picture 36"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272" y="292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0" name="Picture 37"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416" y="288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1" name="Picture 38"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416" y="307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2" name="Picture 39"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464" y="326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3" name="Picture 40"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464" y="2976"/>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4" name="Picture 41"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416" y="336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5" name="Picture 42"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272" y="331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6" name="Picture 43"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368" y="340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7" name="Picture 44"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704" y="259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8" name="Picture 45"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800" y="259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9" name="Picture 46"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272" y="350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00" name="Picture 47"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800" y="268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01" name="Picture 48"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896" y="268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02" name="Picture 49"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656" y="2736"/>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03" name="Picture 50"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94951">
                <a:off x="4560" y="278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504" name="Group 51"/>
              <p:cNvGrpSpPr>
                <a:grpSpLocks/>
              </p:cNvGrpSpPr>
              <p:nvPr/>
            </p:nvGrpSpPr>
            <p:grpSpPr bwMode="auto">
              <a:xfrm>
                <a:off x="4848" y="2784"/>
                <a:ext cx="308" cy="384"/>
                <a:chOff x="3648" y="2640"/>
                <a:chExt cx="308" cy="384"/>
              </a:xfrm>
            </p:grpSpPr>
            <p:pic>
              <p:nvPicPr>
                <p:cNvPr id="18571" name="Picture 52"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64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72" name="Picture 53"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92" y="278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73" name="Picture 54"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74" name="Picture 55"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96" y="268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75" name="Picture 56"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44"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05" name="Group 57"/>
              <p:cNvGrpSpPr>
                <a:grpSpLocks/>
              </p:cNvGrpSpPr>
              <p:nvPr/>
            </p:nvGrpSpPr>
            <p:grpSpPr bwMode="auto">
              <a:xfrm>
                <a:off x="4368" y="3456"/>
                <a:ext cx="308" cy="384"/>
                <a:chOff x="3648" y="2640"/>
                <a:chExt cx="308" cy="384"/>
              </a:xfrm>
            </p:grpSpPr>
            <p:pic>
              <p:nvPicPr>
                <p:cNvPr id="18566" name="Picture 58"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64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67" name="Picture 59"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92" y="278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68" name="Picture 60"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69" name="Picture 61"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96" y="268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70" name="Picture 62"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44"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06" name="Group 63"/>
              <p:cNvGrpSpPr>
                <a:grpSpLocks/>
              </p:cNvGrpSpPr>
              <p:nvPr/>
            </p:nvGrpSpPr>
            <p:grpSpPr bwMode="auto">
              <a:xfrm>
                <a:off x="4944" y="3312"/>
                <a:ext cx="308" cy="384"/>
                <a:chOff x="3648" y="2640"/>
                <a:chExt cx="308" cy="384"/>
              </a:xfrm>
            </p:grpSpPr>
            <p:pic>
              <p:nvPicPr>
                <p:cNvPr id="18561" name="Picture 64"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64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62" name="Picture 65"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92" y="278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63" name="Picture 66"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64" name="Picture 67"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96" y="268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65" name="Picture 68"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44"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07" name="Group 69"/>
              <p:cNvGrpSpPr>
                <a:grpSpLocks/>
              </p:cNvGrpSpPr>
              <p:nvPr/>
            </p:nvGrpSpPr>
            <p:grpSpPr bwMode="auto">
              <a:xfrm>
                <a:off x="4944" y="3024"/>
                <a:ext cx="308" cy="384"/>
                <a:chOff x="3648" y="2640"/>
                <a:chExt cx="308" cy="384"/>
              </a:xfrm>
            </p:grpSpPr>
            <p:pic>
              <p:nvPicPr>
                <p:cNvPr id="18556" name="Picture 70"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64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57" name="Picture 71"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92" y="278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58" name="Picture 72"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59" name="Picture 73"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96" y="268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60" name="Picture 74"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44"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08" name="Group 75"/>
              <p:cNvGrpSpPr>
                <a:grpSpLocks/>
              </p:cNvGrpSpPr>
              <p:nvPr/>
            </p:nvGrpSpPr>
            <p:grpSpPr bwMode="auto">
              <a:xfrm>
                <a:off x="4560" y="2880"/>
                <a:ext cx="308" cy="384"/>
                <a:chOff x="3648" y="2640"/>
                <a:chExt cx="308" cy="384"/>
              </a:xfrm>
            </p:grpSpPr>
            <p:pic>
              <p:nvPicPr>
                <p:cNvPr id="18551" name="Picture 76"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64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52" name="Picture 77"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92" y="278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53" name="Picture 78"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54" name="Picture 79"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96" y="268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55" name="Picture 80"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44"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09" name="Group 81"/>
              <p:cNvGrpSpPr>
                <a:grpSpLocks/>
              </p:cNvGrpSpPr>
              <p:nvPr/>
            </p:nvGrpSpPr>
            <p:grpSpPr bwMode="auto">
              <a:xfrm>
                <a:off x="4560" y="3264"/>
                <a:ext cx="308" cy="384"/>
                <a:chOff x="3648" y="2640"/>
                <a:chExt cx="308" cy="384"/>
              </a:xfrm>
            </p:grpSpPr>
            <p:pic>
              <p:nvPicPr>
                <p:cNvPr id="18546" name="Picture 82"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64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47" name="Picture 83"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92" y="278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48" name="Picture 84"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49" name="Picture 85"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96" y="268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50" name="Picture 86"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44"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10" name="Group 87"/>
              <p:cNvGrpSpPr>
                <a:grpSpLocks/>
              </p:cNvGrpSpPr>
              <p:nvPr/>
            </p:nvGrpSpPr>
            <p:grpSpPr bwMode="auto">
              <a:xfrm>
                <a:off x="4752" y="3072"/>
                <a:ext cx="308" cy="384"/>
                <a:chOff x="3648" y="2640"/>
                <a:chExt cx="308" cy="384"/>
              </a:xfrm>
            </p:grpSpPr>
            <p:pic>
              <p:nvPicPr>
                <p:cNvPr id="18541" name="Picture 88"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64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42" name="Picture 89"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92" y="278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43" name="Picture 90"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44" name="Picture 91"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96" y="268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45" name="Picture 92"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44"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11" name="Group 93"/>
              <p:cNvGrpSpPr>
                <a:grpSpLocks/>
              </p:cNvGrpSpPr>
              <p:nvPr/>
            </p:nvGrpSpPr>
            <p:grpSpPr bwMode="auto">
              <a:xfrm>
                <a:off x="4464" y="3072"/>
                <a:ext cx="308" cy="384"/>
                <a:chOff x="3648" y="2640"/>
                <a:chExt cx="308" cy="384"/>
              </a:xfrm>
            </p:grpSpPr>
            <p:pic>
              <p:nvPicPr>
                <p:cNvPr id="18536" name="Picture 94"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64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7" name="Picture 95"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92" y="278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8" name="Picture 96"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9" name="Picture 97"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96" y="268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40" name="Picture 98"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44"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12" name="Group 99"/>
              <p:cNvGrpSpPr>
                <a:grpSpLocks/>
              </p:cNvGrpSpPr>
              <p:nvPr/>
            </p:nvGrpSpPr>
            <p:grpSpPr bwMode="auto">
              <a:xfrm>
                <a:off x="4752" y="3408"/>
                <a:ext cx="308" cy="384"/>
                <a:chOff x="3648" y="2640"/>
                <a:chExt cx="308" cy="384"/>
              </a:xfrm>
            </p:grpSpPr>
            <p:pic>
              <p:nvPicPr>
                <p:cNvPr id="18531" name="Picture 100"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64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2" name="Picture 101"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92" y="278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3" name="Picture 102"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 name="Picture 103"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96" y="268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 name="Picture 104"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44"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13" name="Group 105"/>
              <p:cNvGrpSpPr>
                <a:grpSpLocks/>
              </p:cNvGrpSpPr>
              <p:nvPr/>
            </p:nvGrpSpPr>
            <p:grpSpPr bwMode="auto">
              <a:xfrm>
                <a:off x="4704" y="2736"/>
                <a:ext cx="308" cy="384"/>
                <a:chOff x="3648" y="2640"/>
                <a:chExt cx="308" cy="384"/>
              </a:xfrm>
            </p:grpSpPr>
            <p:pic>
              <p:nvPicPr>
                <p:cNvPr id="18526" name="Picture 106"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64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27" name="Picture 107"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92" y="278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28" name="Picture 108"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29" name="Picture 109"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96" y="268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0" name="Picture 110"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44"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14" name="Group 111"/>
              <p:cNvGrpSpPr>
                <a:grpSpLocks/>
              </p:cNvGrpSpPr>
              <p:nvPr/>
            </p:nvGrpSpPr>
            <p:grpSpPr bwMode="auto">
              <a:xfrm>
                <a:off x="4560" y="3408"/>
                <a:ext cx="308" cy="384"/>
                <a:chOff x="3648" y="2640"/>
                <a:chExt cx="308" cy="384"/>
              </a:xfrm>
            </p:grpSpPr>
            <p:pic>
              <p:nvPicPr>
                <p:cNvPr id="18521" name="Picture 112"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64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22" name="Picture 113"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92" y="278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23" name="Picture 114"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24" name="Picture 115"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96" y="268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25" name="Picture 116"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44"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15" name="Group 117"/>
              <p:cNvGrpSpPr>
                <a:grpSpLocks/>
              </p:cNvGrpSpPr>
              <p:nvPr/>
            </p:nvGrpSpPr>
            <p:grpSpPr bwMode="auto">
              <a:xfrm>
                <a:off x="4608" y="3600"/>
                <a:ext cx="308" cy="384"/>
                <a:chOff x="3648" y="2640"/>
                <a:chExt cx="308" cy="384"/>
              </a:xfrm>
            </p:grpSpPr>
            <p:pic>
              <p:nvPicPr>
                <p:cNvPr id="18516" name="Picture 118"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64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17" name="Picture 119"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92" y="278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18" name="Picture 120"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48"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19" name="Picture 121"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696" y="268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20" name="Picture 122"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705049" flipV="1">
                  <a:off x="3744"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8470" name="Group 126"/>
            <p:cNvGrpSpPr>
              <a:grpSpLocks/>
            </p:cNvGrpSpPr>
            <p:nvPr/>
          </p:nvGrpSpPr>
          <p:grpSpPr bwMode="auto">
            <a:xfrm rot="-4879310">
              <a:off x="5513327" y="3825877"/>
              <a:ext cx="488950" cy="609600"/>
              <a:chOff x="3648" y="2640"/>
              <a:chExt cx="308" cy="384"/>
            </a:xfrm>
          </p:grpSpPr>
          <p:pic>
            <p:nvPicPr>
              <p:cNvPr id="18479" name="Picture 127" descr="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705049" flipV="1">
                <a:off x="3648" y="264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0" name="Picture 128" descr="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705049" flipV="1">
                <a:off x="3792" y="278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1" name="Picture 129" descr="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705049" flipV="1">
                <a:off x="3648"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2" name="Picture 130" descr="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705049" flipV="1">
                <a:off x="3696" y="268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3" name="Picture 131" descr="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705049" flipV="1">
                <a:off x="3744"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71" name="Group 132"/>
            <p:cNvGrpSpPr>
              <a:grpSpLocks/>
            </p:cNvGrpSpPr>
            <p:nvPr/>
          </p:nvGrpSpPr>
          <p:grpSpPr bwMode="auto">
            <a:xfrm rot="6092889">
              <a:off x="6046697" y="4567744"/>
              <a:ext cx="488950" cy="609600"/>
              <a:chOff x="3648" y="2640"/>
              <a:chExt cx="308" cy="384"/>
            </a:xfrm>
          </p:grpSpPr>
          <p:pic>
            <p:nvPicPr>
              <p:cNvPr id="18474" name="Picture 133" descr="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705049" flipV="1">
                <a:off x="3648" y="2640"/>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5" name="Picture 134" descr="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705049" flipV="1">
                <a:off x="3792" y="2784"/>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6" name="Picture 135" descr="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705049" flipV="1">
                <a:off x="3648"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7" name="Picture 136" descr="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705049" flipV="1">
                <a:off x="3696" y="2688"/>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8" name="Picture 137" descr="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705049" flipV="1">
                <a:off x="3744" y="2832"/>
                <a:ext cx="1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72" name="Line 138"/>
            <p:cNvSpPr>
              <a:spLocks noChangeShapeType="1"/>
            </p:cNvSpPr>
            <p:nvPr/>
          </p:nvSpPr>
          <p:spPr bwMode="auto">
            <a:xfrm>
              <a:off x="7010400" y="4572000"/>
              <a:ext cx="228600"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3" name="Line 138"/>
            <p:cNvSpPr>
              <a:spLocks noChangeShapeType="1"/>
            </p:cNvSpPr>
            <p:nvPr/>
          </p:nvSpPr>
          <p:spPr bwMode="auto">
            <a:xfrm>
              <a:off x="7010400" y="4724400"/>
              <a:ext cx="228600"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8451" name="AutoShape 8"/>
          <p:cNvSpPr>
            <a:spLocks noChangeArrowheads="1"/>
          </p:cNvSpPr>
          <p:nvPr/>
        </p:nvSpPr>
        <p:spPr bwMode="auto">
          <a:xfrm>
            <a:off x="914400" y="2530475"/>
            <a:ext cx="777875" cy="593725"/>
          </a:xfrm>
          <a:prstGeom prst="hexagon">
            <a:avLst>
              <a:gd name="adj" fmla="val 29824"/>
              <a:gd name="vf" fmla="val 115470"/>
            </a:avLst>
          </a:prstGeom>
          <a:solidFill>
            <a:schemeClr val="bg1"/>
          </a:solidFill>
          <a:ln w="38100">
            <a:solidFill>
              <a:schemeClr val="tx1"/>
            </a:solidFill>
            <a:miter lim="800000"/>
            <a:headEnd/>
            <a:tailEnd/>
          </a:ln>
        </p:spPr>
        <p:txBody>
          <a:bodyPr wrap="none" anchor="ctr"/>
          <a:lstStyle/>
          <a:p>
            <a:endParaRPr lang="en-US" sz="1400">
              <a:latin typeface="Constantia" pitchFamily="18" charset="0"/>
            </a:endParaRPr>
          </a:p>
        </p:txBody>
      </p:sp>
      <p:sp>
        <p:nvSpPr>
          <p:cNvPr id="18452" name="Text Box 9"/>
          <p:cNvSpPr txBox="1">
            <a:spLocks noChangeArrowheads="1"/>
          </p:cNvSpPr>
          <p:nvPr/>
        </p:nvSpPr>
        <p:spPr bwMode="auto">
          <a:xfrm>
            <a:off x="1104900" y="2667000"/>
            <a:ext cx="647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latin typeface="Garamond" pitchFamily="18" charset="0"/>
              </a:rPr>
              <a:t>Gal</a:t>
            </a:r>
          </a:p>
        </p:txBody>
      </p:sp>
      <p:sp>
        <p:nvSpPr>
          <p:cNvPr id="18453" name="Line 12"/>
          <p:cNvSpPr>
            <a:spLocks noChangeShapeType="1"/>
          </p:cNvSpPr>
          <p:nvPr/>
        </p:nvSpPr>
        <p:spPr bwMode="auto">
          <a:xfrm>
            <a:off x="1752600" y="2819400"/>
            <a:ext cx="457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4" name="Text Box 15"/>
          <p:cNvSpPr txBox="1">
            <a:spLocks noChangeArrowheads="1"/>
          </p:cNvSpPr>
          <p:nvPr/>
        </p:nvSpPr>
        <p:spPr bwMode="auto">
          <a:xfrm>
            <a:off x="4800600" y="26670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latin typeface="Helvetica" pitchFamily="34" charset="0"/>
              </a:rPr>
              <a:t>Ceramide</a:t>
            </a:r>
          </a:p>
        </p:txBody>
      </p:sp>
      <p:sp>
        <p:nvSpPr>
          <p:cNvPr id="18455" name="Line 18"/>
          <p:cNvSpPr>
            <a:spLocks noChangeShapeType="1"/>
          </p:cNvSpPr>
          <p:nvPr/>
        </p:nvSpPr>
        <p:spPr bwMode="auto">
          <a:xfrm>
            <a:off x="4191000" y="2819400"/>
            <a:ext cx="609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6" name="Line 19"/>
          <p:cNvSpPr>
            <a:spLocks noChangeShapeType="1"/>
          </p:cNvSpPr>
          <p:nvPr/>
        </p:nvSpPr>
        <p:spPr bwMode="auto">
          <a:xfrm>
            <a:off x="2971800" y="2819400"/>
            <a:ext cx="381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7" name="Text Box 20"/>
          <p:cNvSpPr txBox="1">
            <a:spLocks noChangeArrowheads="1"/>
          </p:cNvSpPr>
          <p:nvPr/>
        </p:nvSpPr>
        <p:spPr bwMode="auto">
          <a:xfrm>
            <a:off x="228600" y="2667000"/>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1400" b="1">
                <a:latin typeface="Times New Roman" pitchFamily="18" charset="0"/>
              </a:rPr>
              <a:t>GL-3</a:t>
            </a:r>
          </a:p>
        </p:txBody>
      </p:sp>
      <p:sp>
        <p:nvSpPr>
          <p:cNvPr id="18458" name="Text Box 144"/>
          <p:cNvSpPr txBox="1">
            <a:spLocks noChangeArrowheads="1"/>
          </p:cNvSpPr>
          <p:nvPr/>
        </p:nvSpPr>
        <p:spPr bwMode="auto">
          <a:xfrm>
            <a:off x="228600" y="1600200"/>
            <a:ext cx="281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sz="1400" b="1">
                <a:solidFill>
                  <a:srgbClr val="FF0000"/>
                </a:solidFill>
                <a:latin typeface="Constantia" pitchFamily="18" charset="0"/>
              </a:rPr>
              <a:t>α</a:t>
            </a:r>
            <a:r>
              <a:rPr lang="en-US" sz="1400" b="1">
                <a:solidFill>
                  <a:srgbClr val="FF0000"/>
                </a:solidFill>
                <a:latin typeface="Constantia" pitchFamily="18" charset="0"/>
              </a:rPr>
              <a:t>-galactosidase A Deficiency:</a:t>
            </a:r>
            <a:endParaRPr lang="en-US" sz="1400">
              <a:solidFill>
                <a:srgbClr val="FF0000"/>
              </a:solidFill>
              <a:latin typeface="Constantia" pitchFamily="18" charset="0"/>
            </a:endParaRPr>
          </a:p>
        </p:txBody>
      </p:sp>
      <p:sp>
        <p:nvSpPr>
          <p:cNvPr id="151" name="Arc 150"/>
          <p:cNvSpPr/>
          <p:nvPr/>
        </p:nvSpPr>
        <p:spPr>
          <a:xfrm>
            <a:off x="1143000" y="1828800"/>
            <a:ext cx="914400" cy="1828800"/>
          </a:xfrm>
          <a:prstGeom prst="arc">
            <a:avLst>
              <a:gd name="adj1" fmla="val 16200000"/>
              <a:gd name="adj2" fmla="val 370208"/>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400"/>
          </a:p>
        </p:txBody>
      </p:sp>
      <p:cxnSp>
        <p:nvCxnSpPr>
          <p:cNvPr id="152" name="Straight Arrow Connector 151"/>
          <p:cNvCxnSpPr>
            <a:endCxn id="151" idx="2"/>
          </p:cNvCxnSpPr>
          <p:nvPr/>
        </p:nvCxnSpPr>
        <p:spPr>
          <a:xfrm rot="5400000">
            <a:off x="2034381" y="2767807"/>
            <a:ext cx="47625"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61" name="Text Box 5"/>
          <p:cNvSpPr txBox="1">
            <a:spLocks noChangeArrowheads="1"/>
          </p:cNvSpPr>
          <p:nvPr/>
        </p:nvSpPr>
        <p:spPr bwMode="auto">
          <a:xfrm>
            <a:off x="1752600" y="22860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FF0000"/>
                </a:solidFill>
                <a:latin typeface="Constantia" pitchFamily="18" charset="0"/>
              </a:rPr>
              <a:t>X</a:t>
            </a:r>
          </a:p>
        </p:txBody>
      </p:sp>
      <p:sp>
        <p:nvSpPr>
          <p:cNvPr id="18462" name="AutoShape 8"/>
          <p:cNvSpPr>
            <a:spLocks noChangeArrowheads="1"/>
          </p:cNvSpPr>
          <p:nvPr/>
        </p:nvSpPr>
        <p:spPr bwMode="auto">
          <a:xfrm>
            <a:off x="2171700" y="2530475"/>
            <a:ext cx="777875" cy="593725"/>
          </a:xfrm>
          <a:prstGeom prst="hexagon">
            <a:avLst>
              <a:gd name="adj" fmla="val 29824"/>
              <a:gd name="vf" fmla="val 115470"/>
            </a:avLst>
          </a:prstGeom>
          <a:solidFill>
            <a:schemeClr val="bg1"/>
          </a:solidFill>
          <a:ln w="38100">
            <a:solidFill>
              <a:schemeClr val="tx1"/>
            </a:solidFill>
            <a:miter lim="800000"/>
            <a:headEnd/>
            <a:tailEnd/>
          </a:ln>
        </p:spPr>
        <p:txBody>
          <a:bodyPr wrap="none" anchor="ctr"/>
          <a:lstStyle/>
          <a:p>
            <a:endParaRPr lang="en-US" sz="1400">
              <a:latin typeface="Constantia" pitchFamily="18" charset="0"/>
            </a:endParaRPr>
          </a:p>
        </p:txBody>
      </p:sp>
      <p:sp>
        <p:nvSpPr>
          <p:cNvPr id="18463" name="Text Box 9"/>
          <p:cNvSpPr txBox="1">
            <a:spLocks noChangeArrowheads="1"/>
          </p:cNvSpPr>
          <p:nvPr/>
        </p:nvSpPr>
        <p:spPr bwMode="auto">
          <a:xfrm>
            <a:off x="2362200" y="2667000"/>
            <a:ext cx="647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latin typeface="Garamond" pitchFamily="18" charset="0"/>
              </a:rPr>
              <a:t>Gal</a:t>
            </a:r>
          </a:p>
        </p:txBody>
      </p:sp>
      <p:sp>
        <p:nvSpPr>
          <p:cNvPr id="18464" name="AutoShape 8"/>
          <p:cNvSpPr>
            <a:spLocks noChangeArrowheads="1"/>
          </p:cNvSpPr>
          <p:nvPr/>
        </p:nvSpPr>
        <p:spPr bwMode="auto">
          <a:xfrm>
            <a:off x="3352800" y="2514600"/>
            <a:ext cx="777875" cy="593725"/>
          </a:xfrm>
          <a:prstGeom prst="hexagon">
            <a:avLst>
              <a:gd name="adj" fmla="val 29824"/>
              <a:gd name="vf" fmla="val 115470"/>
            </a:avLst>
          </a:prstGeom>
          <a:solidFill>
            <a:schemeClr val="bg1"/>
          </a:solidFill>
          <a:ln w="38100">
            <a:solidFill>
              <a:schemeClr val="tx1"/>
            </a:solidFill>
            <a:miter lim="800000"/>
            <a:headEnd/>
            <a:tailEnd/>
          </a:ln>
        </p:spPr>
        <p:txBody>
          <a:bodyPr wrap="none" anchor="ctr"/>
          <a:lstStyle/>
          <a:p>
            <a:endParaRPr lang="en-US" sz="1400">
              <a:latin typeface="Constantia" pitchFamily="18" charset="0"/>
            </a:endParaRPr>
          </a:p>
        </p:txBody>
      </p:sp>
      <p:sp>
        <p:nvSpPr>
          <p:cNvPr id="18465" name="Text Box 9"/>
          <p:cNvSpPr txBox="1">
            <a:spLocks noChangeArrowheads="1"/>
          </p:cNvSpPr>
          <p:nvPr/>
        </p:nvSpPr>
        <p:spPr bwMode="auto">
          <a:xfrm>
            <a:off x="3505200" y="2651125"/>
            <a:ext cx="647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latin typeface="Garamond" pitchFamily="18" charset="0"/>
              </a:rPr>
              <a:t>Gal</a:t>
            </a:r>
          </a:p>
        </p:txBody>
      </p:sp>
    </p:spTree>
    <p:extLst>
      <p:ext uri="{BB962C8B-B14F-4D97-AF65-F5344CB8AC3E}">
        <p14:creationId xmlns:p14="http://schemas.microsoft.com/office/powerpoint/2010/main" val="15989409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500"/>
                                        <p:tgtEl>
                                          <p:spTgt spid="25"/>
                                        </p:tgtEl>
                                      </p:cBhvr>
                                    </p:animEffect>
                                  </p:childTnLst>
                                </p:cTn>
                              </p:par>
                              <p:par>
                                <p:cTn id="23" presetID="3"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par>
                                <p:cTn id="26" presetID="3" presetClass="entr" presetSubtype="1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500"/>
                                        <p:tgtEl>
                                          <p:spTgt spid="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linds(horizontal)">
                                      <p:cBhvr>
                                        <p:cTn id="31" dur="500"/>
                                        <p:tgtEl>
                                          <p:spTgt spid="2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linds(horizontal)">
                                      <p:cBhvr>
                                        <p:cTn id="34" dur="500"/>
                                        <p:tgtEl>
                                          <p:spTgt spid="27"/>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linds(horizontal)">
                                      <p:cBhvr>
                                        <p:cTn id="37" dur="500"/>
                                        <p:tgtEl>
                                          <p:spTgt spid="26"/>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animBg="1"/>
      <p:bldP spid="20" grpId="0" animBg="1"/>
      <p:bldP spid="25" grpId="0" animBg="1"/>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2209800" y="2057400"/>
            <a:ext cx="1762125" cy="4724400"/>
            <a:chOff x="1170" y="387"/>
            <a:chExt cx="1289" cy="3736"/>
          </a:xfrm>
        </p:grpSpPr>
        <p:sp>
          <p:nvSpPr>
            <p:cNvPr id="16423" name="Freeform 3"/>
            <p:cNvSpPr>
              <a:spLocks/>
            </p:cNvSpPr>
            <p:nvPr/>
          </p:nvSpPr>
          <p:spPr bwMode="auto">
            <a:xfrm>
              <a:off x="2098" y="1646"/>
              <a:ext cx="361" cy="758"/>
            </a:xfrm>
            <a:custGeom>
              <a:avLst/>
              <a:gdLst>
                <a:gd name="T0" fmla="*/ 355 w 361"/>
                <a:gd name="T1" fmla="*/ 690 h 758"/>
                <a:gd name="T2" fmla="*/ 339 w 361"/>
                <a:gd name="T3" fmla="*/ 666 h 758"/>
                <a:gd name="T4" fmla="*/ 317 w 361"/>
                <a:gd name="T5" fmla="*/ 634 h 758"/>
                <a:gd name="T6" fmla="*/ 307 w 361"/>
                <a:gd name="T7" fmla="*/ 619 h 758"/>
                <a:gd name="T8" fmla="*/ 294 w 361"/>
                <a:gd name="T9" fmla="*/ 600 h 758"/>
                <a:gd name="T10" fmla="*/ 259 w 361"/>
                <a:gd name="T11" fmla="*/ 547 h 758"/>
                <a:gd name="T12" fmla="*/ 278 w 361"/>
                <a:gd name="T13" fmla="*/ 559 h 758"/>
                <a:gd name="T14" fmla="*/ 285 w 361"/>
                <a:gd name="T15" fmla="*/ 562 h 758"/>
                <a:gd name="T16" fmla="*/ 297 w 361"/>
                <a:gd name="T17" fmla="*/ 568 h 758"/>
                <a:gd name="T18" fmla="*/ 312 w 361"/>
                <a:gd name="T19" fmla="*/ 565 h 758"/>
                <a:gd name="T20" fmla="*/ 317 w 361"/>
                <a:gd name="T21" fmla="*/ 560 h 758"/>
                <a:gd name="T22" fmla="*/ 312 w 361"/>
                <a:gd name="T23" fmla="*/ 547 h 758"/>
                <a:gd name="T24" fmla="*/ 297 w 361"/>
                <a:gd name="T25" fmla="*/ 532 h 758"/>
                <a:gd name="T26" fmla="*/ 289 w 361"/>
                <a:gd name="T27" fmla="*/ 522 h 758"/>
                <a:gd name="T28" fmla="*/ 274 w 361"/>
                <a:gd name="T29" fmla="*/ 504 h 758"/>
                <a:gd name="T30" fmla="*/ 256 w 361"/>
                <a:gd name="T31" fmla="*/ 479 h 758"/>
                <a:gd name="T32" fmla="*/ 232 w 361"/>
                <a:gd name="T33" fmla="*/ 447 h 758"/>
                <a:gd name="T34" fmla="*/ 216 w 361"/>
                <a:gd name="T35" fmla="*/ 437 h 758"/>
                <a:gd name="T36" fmla="*/ 173 w 361"/>
                <a:gd name="T37" fmla="*/ 424 h 758"/>
                <a:gd name="T38" fmla="*/ 155 w 361"/>
                <a:gd name="T39" fmla="*/ 393 h 758"/>
                <a:gd name="T40" fmla="*/ 77 w 361"/>
                <a:gd name="T41" fmla="*/ 194 h 758"/>
                <a:gd name="T42" fmla="*/ 0 w 361"/>
                <a:gd name="T43" fmla="*/ 401 h 758"/>
                <a:gd name="T44" fmla="*/ 67 w 361"/>
                <a:gd name="T45" fmla="*/ 488 h 758"/>
                <a:gd name="T46" fmla="*/ 69 w 361"/>
                <a:gd name="T47" fmla="*/ 490 h 758"/>
                <a:gd name="T48" fmla="*/ 72 w 361"/>
                <a:gd name="T49" fmla="*/ 512 h 758"/>
                <a:gd name="T50" fmla="*/ 82 w 361"/>
                <a:gd name="T51" fmla="*/ 560 h 758"/>
                <a:gd name="T52" fmla="*/ 117 w 361"/>
                <a:gd name="T53" fmla="*/ 637 h 758"/>
                <a:gd name="T54" fmla="*/ 131 w 361"/>
                <a:gd name="T55" fmla="*/ 656 h 758"/>
                <a:gd name="T56" fmla="*/ 160 w 361"/>
                <a:gd name="T57" fmla="*/ 686 h 758"/>
                <a:gd name="T58" fmla="*/ 181 w 361"/>
                <a:gd name="T59" fmla="*/ 707 h 758"/>
                <a:gd name="T60" fmla="*/ 192 w 361"/>
                <a:gd name="T61" fmla="*/ 725 h 758"/>
                <a:gd name="T62" fmla="*/ 200 w 361"/>
                <a:gd name="T63" fmla="*/ 738 h 758"/>
                <a:gd name="T64" fmla="*/ 221 w 361"/>
                <a:gd name="T65" fmla="*/ 746 h 758"/>
                <a:gd name="T66" fmla="*/ 251 w 361"/>
                <a:gd name="T67" fmla="*/ 757 h 758"/>
                <a:gd name="T68" fmla="*/ 272 w 361"/>
                <a:gd name="T69" fmla="*/ 757 h 758"/>
                <a:gd name="T70" fmla="*/ 283 w 361"/>
                <a:gd name="T71" fmla="*/ 752 h 758"/>
                <a:gd name="T72" fmla="*/ 304 w 361"/>
                <a:gd name="T73" fmla="*/ 755 h 758"/>
                <a:gd name="T74" fmla="*/ 317 w 361"/>
                <a:gd name="T75" fmla="*/ 758 h 758"/>
                <a:gd name="T76" fmla="*/ 337 w 361"/>
                <a:gd name="T77" fmla="*/ 754 h 758"/>
                <a:gd name="T78" fmla="*/ 345 w 361"/>
                <a:gd name="T79" fmla="*/ 754 h 758"/>
                <a:gd name="T80" fmla="*/ 353 w 361"/>
                <a:gd name="T81" fmla="*/ 747 h 758"/>
                <a:gd name="T82" fmla="*/ 353 w 361"/>
                <a:gd name="T83" fmla="*/ 733 h 758"/>
                <a:gd name="T84" fmla="*/ 353 w 361"/>
                <a:gd name="T85" fmla="*/ 722 h 758"/>
                <a:gd name="T86" fmla="*/ 361 w 361"/>
                <a:gd name="T87" fmla="*/ 714 h 758"/>
                <a:gd name="T88" fmla="*/ 361 w 361"/>
                <a:gd name="T89" fmla="*/ 706 h 7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61"/>
                <a:gd name="T136" fmla="*/ 0 h 758"/>
                <a:gd name="T137" fmla="*/ 361 w 361"/>
                <a:gd name="T138" fmla="*/ 758 h 7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61" h="758">
                  <a:moveTo>
                    <a:pt x="361" y="706"/>
                  </a:moveTo>
                  <a:lnTo>
                    <a:pt x="361" y="706"/>
                  </a:lnTo>
                  <a:lnTo>
                    <a:pt x="355" y="690"/>
                  </a:lnTo>
                  <a:lnTo>
                    <a:pt x="347" y="674"/>
                  </a:lnTo>
                  <a:lnTo>
                    <a:pt x="339" y="666"/>
                  </a:lnTo>
                  <a:lnTo>
                    <a:pt x="331" y="655"/>
                  </a:lnTo>
                  <a:lnTo>
                    <a:pt x="323" y="643"/>
                  </a:lnTo>
                  <a:lnTo>
                    <a:pt x="317" y="634"/>
                  </a:lnTo>
                  <a:lnTo>
                    <a:pt x="313" y="627"/>
                  </a:lnTo>
                  <a:lnTo>
                    <a:pt x="307" y="619"/>
                  </a:lnTo>
                  <a:lnTo>
                    <a:pt x="301" y="611"/>
                  </a:lnTo>
                  <a:lnTo>
                    <a:pt x="294" y="600"/>
                  </a:lnTo>
                  <a:lnTo>
                    <a:pt x="285" y="584"/>
                  </a:lnTo>
                  <a:lnTo>
                    <a:pt x="274" y="568"/>
                  </a:lnTo>
                  <a:lnTo>
                    <a:pt x="259" y="547"/>
                  </a:lnTo>
                  <a:lnTo>
                    <a:pt x="267" y="552"/>
                  </a:lnTo>
                  <a:lnTo>
                    <a:pt x="278" y="559"/>
                  </a:lnTo>
                  <a:lnTo>
                    <a:pt x="282" y="560"/>
                  </a:lnTo>
                  <a:lnTo>
                    <a:pt x="285" y="562"/>
                  </a:lnTo>
                  <a:lnTo>
                    <a:pt x="293" y="565"/>
                  </a:lnTo>
                  <a:lnTo>
                    <a:pt x="297" y="568"/>
                  </a:lnTo>
                  <a:lnTo>
                    <a:pt x="301" y="570"/>
                  </a:lnTo>
                  <a:lnTo>
                    <a:pt x="305" y="570"/>
                  </a:lnTo>
                  <a:lnTo>
                    <a:pt x="312" y="565"/>
                  </a:lnTo>
                  <a:lnTo>
                    <a:pt x="315" y="563"/>
                  </a:lnTo>
                  <a:lnTo>
                    <a:pt x="317" y="560"/>
                  </a:lnTo>
                  <a:lnTo>
                    <a:pt x="317" y="557"/>
                  </a:lnTo>
                  <a:lnTo>
                    <a:pt x="317" y="554"/>
                  </a:lnTo>
                  <a:lnTo>
                    <a:pt x="312" y="547"/>
                  </a:lnTo>
                  <a:lnTo>
                    <a:pt x="307" y="541"/>
                  </a:lnTo>
                  <a:lnTo>
                    <a:pt x="297" y="532"/>
                  </a:lnTo>
                  <a:lnTo>
                    <a:pt x="293" y="528"/>
                  </a:lnTo>
                  <a:lnTo>
                    <a:pt x="289" y="522"/>
                  </a:lnTo>
                  <a:lnTo>
                    <a:pt x="280" y="509"/>
                  </a:lnTo>
                  <a:lnTo>
                    <a:pt x="274" y="504"/>
                  </a:lnTo>
                  <a:lnTo>
                    <a:pt x="267" y="498"/>
                  </a:lnTo>
                  <a:lnTo>
                    <a:pt x="262" y="492"/>
                  </a:lnTo>
                  <a:lnTo>
                    <a:pt x="256" y="479"/>
                  </a:lnTo>
                  <a:lnTo>
                    <a:pt x="246" y="463"/>
                  </a:lnTo>
                  <a:lnTo>
                    <a:pt x="240" y="455"/>
                  </a:lnTo>
                  <a:lnTo>
                    <a:pt x="232" y="447"/>
                  </a:lnTo>
                  <a:lnTo>
                    <a:pt x="224" y="442"/>
                  </a:lnTo>
                  <a:lnTo>
                    <a:pt x="216" y="437"/>
                  </a:lnTo>
                  <a:lnTo>
                    <a:pt x="200" y="431"/>
                  </a:lnTo>
                  <a:lnTo>
                    <a:pt x="184" y="426"/>
                  </a:lnTo>
                  <a:lnTo>
                    <a:pt x="173" y="424"/>
                  </a:lnTo>
                  <a:lnTo>
                    <a:pt x="166" y="412"/>
                  </a:lnTo>
                  <a:lnTo>
                    <a:pt x="155" y="393"/>
                  </a:lnTo>
                  <a:lnTo>
                    <a:pt x="133" y="340"/>
                  </a:lnTo>
                  <a:lnTo>
                    <a:pt x="106" y="270"/>
                  </a:lnTo>
                  <a:lnTo>
                    <a:pt x="77" y="194"/>
                  </a:lnTo>
                  <a:lnTo>
                    <a:pt x="29" y="59"/>
                  </a:lnTo>
                  <a:lnTo>
                    <a:pt x="8" y="0"/>
                  </a:lnTo>
                  <a:lnTo>
                    <a:pt x="0" y="401"/>
                  </a:lnTo>
                  <a:lnTo>
                    <a:pt x="40" y="455"/>
                  </a:lnTo>
                  <a:lnTo>
                    <a:pt x="67" y="488"/>
                  </a:lnTo>
                  <a:lnTo>
                    <a:pt x="69" y="490"/>
                  </a:lnTo>
                  <a:lnTo>
                    <a:pt x="71" y="496"/>
                  </a:lnTo>
                  <a:lnTo>
                    <a:pt x="72" y="512"/>
                  </a:lnTo>
                  <a:lnTo>
                    <a:pt x="74" y="527"/>
                  </a:lnTo>
                  <a:lnTo>
                    <a:pt x="77" y="543"/>
                  </a:lnTo>
                  <a:lnTo>
                    <a:pt x="82" y="560"/>
                  </a:lnTo>
                  <a:lnTo>
                    <a:pt x="88" y="578"/>
                  </a:lnTo>
                  <a:lnTo>
                    <a:pt x="103" y="610"/>
                  </a:lnTo>
                  <a:lnTo>
                    <a:pt x="117" y="637"/>
                  </a:lnTo>
                  <a:lnTo>
                    <a:pt x="123" y="648"/>
                  </a:lnTo>
                  <a:lnTo>
                    <a:pt x="131" y="656"/>
                  </a:lnTo>
                  <a:lnTo>
                    <a:pt x="142" y="671"/>
                  </a:lnTo>
                  <a:lnTo>
                    <a:pt x="154" y="678"/>
                  </a:lnTo>
                  <a:lnTo>
                    <a:pt x="160" y="686"/>
                  </a:lnTo>
                  <a:lnTo>
                    <a:pt x="173" y="699"/>
                  </a:lnTo>
                  <a:lnTo>
                    <a:pt x="181" y="707"/>
                  </a:lnTo>
                  <a:lnTo>
                    <a:pt x="187" y="715"/>
                  </a:lnTo>
                  <a:lnTo>
                    <a:pt x="192" y="725"/>
                  </a:lnTo>
                  <a:lnTo>
                    <a:pt x="197" y="733"/>
                  </a:lnTo>
                  <a:lnTo>
                    <a:pt x="200" y="738"/>
                  </a:lnTo>
                  <a:lnTo>
                    <a:pt x="205" y="741"/>
                  </a:lnTo>
                  <a:lnTo>
                    <a:pt x="213" y="742"/>
                  </a:lnTo>
                  <a:lnTo>
                    <a:pt x="221" y="746"/>
                  </a:lnTo>
                  <a:lnTo>
                    <a:pt x="240" y="754"/>
                  </a:lnTo>
                  <a:lnTo>
                    <a:pt x="251" y="757"/>
                  </a:lnTo>
                  <a:lnTo>
                    <a:pt x="262" y="758"/>
                  </a:lnTo>
                  <a:lnTo>
                    <a:pt x="272" y="757"/>
                  </a:lnTo>
                  <a:lnTo>
                    <a:pt x="278" y="755"/>
                  </a:lnTo>
                  <a:lnTo>
                    <a:pt x="283" y="752"/>
                  </a:lnTo>
                  <a:lnTo>
                    <a:pt x="291" y="754"/>
                  </a:lnTo>
                  <a:lnTo>
                    <a:pt x="297" y="754"/>
                  </a:lnTo>
                  <a:lnTo>
                    <a:pt x="304" y="755"/>
                  </a:lnTo>
                  <a:lnTo>
                    <a:pt x="312" y="757"/>
                  </a:lnTo>
                  <a:lnTo>
                    <a:pt x="317" y="758"/>
                  </a:lnTo>
                  <a:lnTo>
                    <a:pt x="320" y="758"/>
                  </a:lnTo>
                  <a:lnTo>
                    <a:pt x="329" y="757"/>
                  </a:lnTo>
                  <a:lnTo>
                    <a:pt x="337" y="754"/>
                  </a:lnTo>
                  <a:lnTo>
                    <a:pt x="342" y="755"/>
                  </a:lnTo>
                  <a:lnTo>
                    <a:pt x="345" y="754"/>
                  </a:lnTo>
                  <a:lnTo>
                    <a:pt x="349" y="752"/>
                  </a:lnTo>
                  <a:lnTo>
                    <a:pt x="353" y="747"/>
                  </a:lnTo>
                  <a:lnTo>
                    <a:pt x="355" y="746"/>
                  </a:lnTo>
                  <a:lnTo>
                    <a:pt x="355" y="742"/>
                  </a:lnTo>
                  <a:lnTo>
                    <a:pt x="353" y="733"/>
                  </a:lnTo>
                  <a:lnTo>
                    <a:pt x="350" y="722"/>
                  </a:lnTo>
                  <a:lnTo>
                    <a:pt x="353" y="722"/>
                  </a:lnTo>
                  <a:lnTo>
                    <a:pt x="358" y="718"/>
                  </a:lnTo>
                  <a:lnTo>
                    <a:pt x="361" y="717"/>
                  </a:lnTo>
                  <a:lnTo>
                    <a:pt x="361" y="714"/>
                  </a:lnTo>
                  <a:lnTo>
                    <a:pt x="361" y="710"/>
                  </a:lnTo>
                  <a:lnTo>
                    <a:pt x="361" y="706"/>
                  </a:lnTo>
                  <a:close/>
                </a:path>
              </a:pathLst>
            </a:custGeom>
            <a:gradFill rotWithShape="1">
              <a:gsLst>
                <a:gs pos="0">
                  <a:srgbClr val="B0BBD1"/>
                </a:gs>
                <a:gs pos="100000">
                  <a:srgbClr val="993300"/>
                </a:gs>
              </a:gsLst>
              <a:lin ang="2700000" scaled="1"/>
            </a:gradFill>
            <a:ln w="20638">
              <a:solidFill>
                <a:srgbClr val="636A76"/>
              </a:solidFill>
              <a:round/>
              <a:headEnd/>
              <a:tailEnd/>
            </a:ln>
          </p:spPr>
          <p:txBody>
            <a:bodyPr/>
            <a:lstStyle/>
            <a:p>
              <a:endParaRPr lang="en-US"/>
            </a:p>
          </p:txBody>
        </p:sp>
        <p:sp>
          <p:nvSpPr>
            <p:cNvPr id="16424" name="Freeform 4"/>
            <p:cNvSpPr>
              <a:spLocks noEditPoints="1"/>
            </p:cNvSpPr>
            <p:nvPr/>
          </p:nvSpPr>
          <p:spPr bwMode="auto">
            <a:xfrm>
              <a:off x="1176" y="2074"/>
              <a:ext cx="262" cy="469"/>
            </a:xfrm>
            <a:custGeom>
              <a:avLst/>
              <a:gdLst>
                <a:gd name="T0" fmla="*/ 53 w 262"/>
                <a:gd name="T1" fmla="*/ 40 h 469"/>
                <a:gd name="T2" fmla="*/ 53 w 262"/>
                <a:gd name="T3" fmla="*/ 72 h 469"/>
                <a:gd name="T4" fmla="*/ 55 w 262"/>
                <a:gd name="T5" fmla="*/ 84 h 469"/>
                <a:gd name="T6" fmla="*/ 34 w 262"/>
                <a:gd name="T7" fmla="*/ 116 h 469"/>
                <a:gd name="T8" fmla="*/ 24 w 262"/>
                <a:gd name="T9" fmla="*/ 123 h 469"/>
                <a:gd name="T10" fmla="*/ 18 w 262"/>
                <a:gd name="T11" fmla="*/ 139 h 469"/>
                <a:gd name="T12" fmla="*/ 15 w 262"/>
                <a:gd name="T13" fmla="*/ 158 h 469"/>
                <a:gd name="T14" fmla="*/ 8 w 262"/>
                <a:gd name="T15" fmla="*/ 180 h 469"/>
                <a:gd name="T16" fmla="*/ 5 w 262"/>
                <a:gd name="T17" fmla="*/ 198 h 469"/>
                <a:gd name="T18" fmla="*/ 5 w 262"/>
                <a:gd name="T19" fmla="*/ 209 h 469"/>
                <a:gd name="T20" fmla="*/ 5 w 262"/>
                <a:gd name="T21" fmla="*/ 231 h 469"/>
                <a:gd name="T22" fmla="*/ 0 w 262"/>
                <a:gd name="T23" fmla="*/ 255 h 469"/>
                <a:gd name="T24" fmla="*/ 3 w 262"/>
                <a:gd name="T25" fmla="*/ 268 h 469"/>
                <a:gd name="T26" fmla="*/ 7 w 262"/>
                <a:gd name="T27" fmla="*/ 300 h 469"/>
                <a:gd name="T28" fmla="*/ 11 w 262"/>
                <a:gd name="T29" fmla="*/ 302 h 469"/>
                <a:gd name="T30" fmla="*/ 34 w 262"/>
                <a:gd name="T31" fmla="*/ 297 h 469"/>
                <a:gd name="T32" fmla="*/ 43 w 262"/>
                <a:gd name="T33" fmla="*/ 281 h 469"/>
                <a:gd name="T34" fmla="*/ 43 w 262"/>
                <a:gd name="T35" fmla="*/ 282 h 469"/>
                <a:gd name="T36" fmla="*/ 53 w 262"/>
                <a:gd name="T37" fmla="*/ 327 h 469"/>
                <a:gd name="T38" fmla="*/ 75 w 262"/>
                <a:gd name="T39" fmla="*/ 362 h 469"/>
                <a:gd name="T40" fmla="*/ 86 w 262"/>
                <a:gd name="T41" fmla="*/ 388 h 469"/>
                <a:gd name="T42" fmla="*/ 94 w 262"/>
                <a:gd name="T43" fmla="*/ 399 h 469"/>
                <a:gd name="T44" fmla="*/ 130 w 262"/>
                <a:gd name="T45" fmla="*/ 429 h 469"/>
                <a:gd name="T46" fmla="*/ 149 w 262"/>
                <a:gd name="T47" fmla="*/ 452 h 469"/>
                <a:gd name="T48" fmla="*/ 173 w 262"/>
                <a:gd name="T49" fmla="*/ 469 h 469"/>
                <a:gd name="T50" fmla="*/ 184 w 262"/>
                <a:gd name="T51" fmla="*/ 461 h 469"/>
                <a:gd name="T52" fmla="*/ 187 w 262"/>
                <a:gd name="T53" fmla="*/ 445 h 469"/>
                <a:gd name="T54" fmla="*/ 218 w 262"/>
                <a:gd name="T55" fmla="*/ 461 h 469"/>
                <a:gd name="T56" fmla="*/ 222 w 262"/>
                <a:gd name="T57" fmla="*/ 463 h 469"/>
                <a:gd name="T58" fmla="*/ 235 w 262"/>
                <a:gd name="T59" fmla="*/ 437 h 469"/>
                <a:gd name="T60" fmla="*/ 233 w 262"/>
                <a:gd name="T61" fmla="*/ 423 h 469"/>
                <a:gd name="T62" fmla="*/ 227 w 262"/>
                <a:gd name="T63" fmla="*/ 415 h 469"/>
                <a:gd name="T64" fmla="*/ 227 w 262"/>
                <a:gd name="T65" fmla="*/ 415 h 469"/>
                <a:gd name="T66" fmla="*/ 240 w 262"/>
                <a:gd name="T67" fmla="*/ 418 h 469"/>
                <a:gd name="T68" fmla="*/ 251 w 262"/>
                <a:gd name="T69" fmla="*/ 412 h 469"/>
                <a:gd name="T70" fmla="*/ 253 w 262"/>
                <a:gd name="T71" fmla="*/ 401 h 469"/>
                <a:gd name="T72" fmla="*/ 245 w 262"/>
                <a:gd name="T73" fmla="*/ 380 h 469"/>
                <a:gd name="T74" fmla="*/ 251 w 262"/>
                <a:gd name="T75" fmla="*/ 385 h 469"/>
                <a:gd name="T76" fmla="*/ 261 w 262"/>
                <a:gd name="T77" fmla="*/ 381 h 469"/>
                <a:gd name="T78" fmla="*/ 261 w 262"/>
                <a:gd name="T79" fmla="*/ 361 h 469"/>
                <a:gd name="T80" fmla="*/ 254 w 262"/>
                <a:gd name="T81" fmla="*/ 345 h 469"/>
                <a:gd name="T82" fmla="*/ 245 w 262"/>
                <a:gd name="T83" fmla="*/ 330 h 469"/>
                <a:gd name="T84" fmla="*/ 233 w 262"/>
                <a:gd name="T85" fmla="*/ 303 h 469"/>
                <a:gd name="T86" fmla="*/ 227 w 262"/>
                <a:gd name="T87" fmla="*/ 287 h 469"/>
                <a:gd name="T88" fmla="*/ 213 w 262"/>
                <a:gd name="T89" fmla="*/ 258 h 469"/>
                <a:gd name="T90" fmla="*/ 213 w 262"/>
                <a:gd name="T91" fmla="*/ 231 h 469"/>
                <a:gd name="T92" fmla="*/ 210 w 262"/>
                <a:gd name="T93" fmla="*/ 193 h 469"/>
                <a:gd name="T94" fmla="*/ 198 w 262"/>
                <a:gd name="T95" fmla="*/ 118 h 469"/>
                <a:gd name="T96" fmla="*/ 192 w 262"/>
                <a:gd name="T97" fmla="*/ 96 h 469"/>
                <a:gd name="T98" fmla="*/ 179 w 262"/>
                <a:gd name="T99" fmla="*/ 44 h 469"/>
                <a:gd name="T100" fmla="*/ 182 w 262"/>
                <a:gd name="T101" fmla="*/ 22 h 469"/>
                <a:gd name="T102" fmla="*/ 170 w 262"/>
                <a:gd name="T103" fmla="*/ 1 h 469"/>
                <a:gd name="T104" fmla="*/ 88 w 262"/>
                <a:gd name="T105" fmla="*/ 4 h 469"/>
                <a:gd name="T106" fmla="*/ 47 w 262"/>
                <a:gd name="T107" fmla="*/ 244 h 469"/>
                <a:gd name="T108" fmla="*/ 45 w 262"/>
                <a:gd name="T109" fmla="*/ 252 h 469"/>
                <a:gd name="T110" fmla="*/ 43 w 262"/>
                <a:gd name="T111" fmla="*/ 247 h 469"/>
                <a:gd name="T112" fmla="*/ 47 w 262"/>
                <a:gd name="T113" fmla="*/ 239 h 4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
                <a:gd name="T172" fmla="*/ 0 h 469"/>
                <a:gd name="T173" fmla="*/ 262 w 262"/>
                <a:gd name="T174" fmla="*/ 469 h 4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 h="469">
                  <a:moveTo>
                    <a:pt x="55" y="11"/>
                  </a:moveTo>
                  <a:lnTo>
                    <a:pt x="55" y="11"/>
                  </a:lnTo>
                  <a:lnTo>
                    <a:pt x="53" y="40"/>
                  </a:lnTo>
                  <a:lnTo>
                    <a:pt x="51" y="60"/>
                  </a:lnTo>
                  <a:lnTo>
                    <a:pt x="53" y="72"/>
                  </a:lnTo>
                  <a:lnTo>
                    <a:pt x="53" y="80"/>
                  </a:lnTo>
                  <a:lnTo>
                    <a:pt x="55" y="84"/>
                  </a:lnTo>
                  <a:lnTo>
                    <a:pt x="47" y="97"/>
                  </a:lnTo>
                  <a:lnTo>
                    <a:pt x="34" y="116"/>
                  </a:lnTo>
                  <a:lnTo>
                    <a:pt x="29" y="121"/>
                  </a:lnTo>
                  <a:lnTo>
                    <a:pt x="26" y="123"/>
                  </a:lnTo>
                  <a:lnTo>
                    <a:pt x="24" y="123"/>
                  </a:lnTo>
                  <a:lnTo>
                    <a:pt x="21" y="127"/>
                  </a:lnTo>
                  <a:lnTo>
                    <a:pt x="18" y="139"/>
                  </a:lnTo>
                  <a:lnTo>
                    <a:pt x="15" y="150"/>
                  </a:lnTo>
                  <a:lnTo>
                    <a:pt x="15" y="158"/>
                  </a:lnTo>
                  <a:lnTo>
                    <a:pt x="13" y="164"/>
                  </a:lnTo>
                  <a:lnTo>
                    <a:pt x="11" y="172"/>
                  </a:lnTo>
                  <a:lnTo>
                    <a:pt x="8" y="180"/>
                  </a:lnTo>
                  <a:lnTo>
                    <a:pt x="7" y="185"/>
                  </a:lnTo>
                  <a:lnTo>
                    <a:pt x="5" y="198"/>
                  </a:lnTo>
                  <a:lnTo>
                    <a:pt x="5" y="204"/>
                  </a:lnTo>
                  <a:lnTo>
                    <a:pt x="5" y="209"/>
                  </a:lnTo>
                  <a:lnTo>
                    <a:pt x="5" y="219"/>
                  </a:lnTo>
                  <a:lnTo>
                    <a:pt x="5" y="231"/>
                  </a:lnTo>
                  <a:lnTo>
                    <a:pt x="0" y="254"/>
                  </a:lnTo>
                  <a:lnTo>
                    <a:pt x="0" y="255"/>
                  </a:lnTo>
                  <a:lnTo>
                    <a:pt x="0" y="257"/>
                  </a:lnTo>
                  <a:lnTo>
                    <a:pt x="2" y="260"/>
                  </a:lnTo>
                  <a:lnTo>
                    <a:pt x="3" y="268"/>
                  </a:lnTo>
                  <a:lnTo>
                    <a:pt x="5" y="289"/>
                  </a:lnTo>
                  <a:lnTo>
                    <a:pt x="7" y="300"/>
                  </a:lnTo>
                  <a:lnTo>
                    <a:pt x="8" y="302"/>
                  </a:lnTo>
                  <a:lnTo>
                    <a:pt x="11" y="302"/>
                  </a:lnTo>
                  <a:lnTo>
                    <a:pt x="19" y="302"/>
                  </a:lnTo>
                  <a:lnTo>
                    <a:pt x="29" y="298"/>
                  </a:lnTo>
                  <a:lnTo>
                    <a:pt x="34" y="297"/>
                  </a:lnTo>
                  <a:lnTo>
                    <a:pt x="37" y="292"/>
                  </a:lnTo>
                  <a:lnTo>
                    <a:pt x="43" y="281"/>
                  </a:lnTo>
                  <a:lnTo>
                    <a:pt x="43" y="282"/>
                  </a:lnTo>
                  <a:lnTo>
                    <a:pt x="47" y="292"/>
                  </a:lnTo>
                  <a:lnTo>
                    <a:pt x="50" y="306"/>
                  </a:lnTo>
                  <a:lnTo>
                    <a:pt x="53" y="327"/>
                  </a:lnTo>
                  <a:lnTo>
                    <a:pt x="66" y="348"/>
                  </a:lnTo>
                  <a:lnTo>
                    <a:pt x="75" y="362"/>
                  </a:lnTo>
                  <a:lnTo>
                    <a:pt x="82" y="373"/>
                  </a:lnTo>
                  <a:lnTo>
                    <a:pt x="86" y="388"/>
                  </a:lnTo>
                  <a:lnTo>
                    <a:pt x="91" y="394"/>
                  </a:lnTo>
                  <a:lnTo>
                    <a:pt x="94" y="399"/>
                  </a:lnTo>
                  <a:lnTo>
                    <a:pt x="118" y="418"/>
                  </a:lnTo>
                  <a:lnTo>
                    <a:pt x="130" y="429"/>
                  </a:lnTo>
                  <a:lnTo>
                    <a:pt x="142" y="444"/>
                  </a:lnTo>
                  <a:lnTo>
                    <a:pt x="149" y="452"/>
                  </a:lnTo>
                  <a:lnTo>
                    <a:pt x="158" y="460"/>
                  </a:lnTo>
                  <a:lnTo>
                    <a:pt x="166" y="466"/>
                  </a:lnTo>
                  <a:lnTo>
                    <a:pt x="173" y="469"/>
                  </a:lnTo>
                  <a:lnTo>
                    <a:pt x="179" y="468"/>
                  </a:lnTo>
                  <a:lnTo>
                    <a:pt x="184" y="461"/>
                  </a:lnTo>
                  <a:lnTo>
                    <a:pt x="186" y="458"/>
                  </a:lnTo>
                  <a:lnTo>
                    <a:pt x="187" y="452"/>
                  </a:lnTo>
                  <a:lnTo>
                    <a:pt x="187" y="445"/>
                  </a:lnTo>
                  <a:lnTo>
                    <a:pt x="186" y="437"/>
                  </a:lnTo>
                  <a:lnTo>
                    <a:pt x="218" y="461"/>
                  </a:lnTo>
                  <a:lnTo>
                    <a:pt x="221" y="463"/>
                  </a:lnTo>
                  <a:lnTo>
                    <a:pt x="222" y="463"/>
                  </a:lnTo>
                  <a:lnTo>
                    <a:pt x="229" y="457"/>
                  </a:lnTo>
                  <a:lnTo>
                    <a:pt x="233" y="449"/>
                  </a:lnTo>
                  <a:lnTo>
                    <a:pt x="235" y="437"/>
                  </a:lnTo>
                  <a:lnTo>
                    <a:pt x="235" y="429"/>
                  </a:lnTo>
                  <a:lnTo>
                    <a:pt x="233" y="423"/>
                  </a:lnTo>
                  <a:lnTo>
                    <a:pt x="230" y="418"/>
                  </a:lnTo>
                  <a:lnTo>
                    <a:pt x="227" y="415"/>
                  </a:lnTo>
                  <a:lnTo>
                    <a:pt x="221" y="412"/>
                  </a:lnTo>
                  <a:lnTo>
                    <a:pt x="227" y="415"/>
                  </a:lnTo>
                  <a:lnTo>
                    <a:pt x="232" y="417"/>
                  </a:lnTo>
                  <a:lnTo>
                    <a:pt x="240" y="418"/>
                  </a:lnTo>
                  <a:lnTo>
                    <a:pt x="246" y="417"/>
                  </a:lnTo>
                  <a:lnTo>
                    <a:pt x="249" y="415"/>
                  </a:lnTo>
                  <a:lnTo>
                    <a:pt x="251" y="412"/>
                  </a:lnTo>
                  <a:lnTo>
                    <a:pt x="253" y="409"/>
                  </a:lnTo>
                  <a:lnTo>
                    <a:pt x="253" y="401"/>
                  </a:lnTo>
                  <a:lnTo>
                    <a:pt x="251" y="391"/>
                  </a:lnTo>
                  <a:lnTo>
                    <a:pt x="249" y="386"/>
                  </a:lnTo>
                  <a:lnTo>
                    <a:pt x="245" y="380"/>
                  </a:lnTo>
                  <a:lnTo>
                    <a:pt x="248" y="383"/>
                  </a:lnTo>
                  <a:lnTo>
                    <a:pt x="251" y="385"/>
                  </a:lnTo>
                  <a:lnTo>
                    <a:pt x="254" y="385"/>
                  </a:lnTo>
                  <a:lnTo>
                    <a:pt x="257" y="383"/>
                  </a:lnTo>
                  <a:lnTo>
                    <a:pt x="261" y="381"/>
                  </a:lnTo>
                  <a:lnTo>
                    <a:pt x="262" y="377"/>
                  </a:lnTo>
                  <a:lnTo>
                    <a:pt x="262" y="370"/>
                  </a:lnTo>
                  <a:lnTo>
                    <a:pt x="261" y="361"/>
                  </a:lnTo>
                  <a:lnTo>
                    <a:pt x="257" y="351"/>
                  </a:lnTo>
                  <a:lnTo>
                    <a:pt x="254" y="345"/>
                  </a:lnTo>
                  <a:lnTo>
                    <a:pt x="249" y="337"/>
                  </a:lnTo>
                  <a:lnTo>
                    <a:pt x="245" y="330"/>
                  </a:lnTo>
                  <a:lnTo>
                    <a:pt x="240" y="318"/>
                  </a:lnTo>
                  <a:lnTo>
                    <a:pt x="237" y="308"/>
                  </a:lnTo>
                  <a:lnTo>
                    <a:pt x="233" y="303"/>
                  </a:lnTo>
                  <a:lnTo>
                    <a:pt x="230" y="298"/>
                  </a:lnTo>
                  <a:lnTo>
                    <a:pt x="227" y="287"/>
                  </a:lnTo>
                  <a:lnTo>
                    <a:pt x="221" y="273"/>
                  </a:lnTo>
                  <a:lnTo>
                    <a:pt x="213" y="258"/>
                  </a:lnTo>
                  <a:lnTo>
                    <a:pt x="211" y="255"/>
                  </a:lnTo>
                  <a:lnTo>
                    <a:pt x="211" y="249"/>
                  </a:lnTo>
                  <a:lnTo>
                    <a:pt x="213" y="231"/>
                  </a:lnTo>
                  <a:lnTo>
                    <a:pt x="213" y="211"/>
                  </a:lnTo>
                  <a:lnTo>
                    <a:pt x="213" y="203"/>
                  </a:lnTo>
                  <a:lnTo>
                    <a:pt x="210" y="193"/>
                  </a:lnTo>
                  <a:lnTo>
                    <a:pt x="205" y="150"/>
                  </a:lnTo>
                  <a:lnTo>
                    <a:pt x="198" y="118"/>
                  </a:lnTo>
                  <a:lnTo>
                    <a:pt x="195" y="105"/>
                  </a:lnTo>
                  <a:lnTo>
                    <a:pt x="192" y="96"/>
                  </a:lnTo>
                  <a:lnTo>
                    <a:pt x="184" y="80"/>
                  </a:lnTo>
                  <a:lnTo>
                    <a:pt x="181" y="62"/>
                  </a:lnTo>
                  <a:lnTo>
                    <a:pt x="179" y="44"/>
                  </a:lnTo>
                  <a:lnTo>
                    <a:pt x="181" y="33"/>
                  </a:lnTo>
                  <a:lnTo>
                    <a:pt x="182" y="22"/>
                  </a:lnTo>
                  <a:lnTo>
                    <a:pt x="186" y="4"/>
                  </a:lnTo>
                  <a:lnTo>
                    <a:pt x="170" y="1"/>
                  </a:lnTo>
                  <a:lnTo>
                    <a:pt x="154" y="0"/>
                  </a:lnTo>
                  <a:lnTo>
                    <a:pt x="120" y="0"/>
                  </a:lnTo>
                  <a:lnTo>
                    <a:pt x="88" y="4"/>
                  </a:lnTo>
                  <a:lnTo>
                    <a:pt x="55" y="11"/>
                  </a:lnTo>
                  <a:close/>
                  <a:moveTo>
                    <a:pt x="47" y="244"/>
                  </a:moveTo>
                  <a:lnTo>
                    <a:pt x="47" y="244"/>
                  </a:lnTo>
                  <a:lnTo>
                    <a:pt x="45" y="252"/>
                  </a:lnTo>
                  <a:lnTo>
                    <a:pt x="45" y="250"/>
                  </a:lnTo>
                  <a:lnTo>
                    <a:pt x="43" y="247"/>
                  </a:lnTo>
                  <a:lnTo>
                    <a:pt x="43" y="244"/>
                  </a:lnTo>
                  <a:lnTo>
                    <a:pt x="47" y="239"/>
                  </a:lnTo>
                  <a:lnTo>
                    <a:pt x="47" y="244"/>
                  </a:lnTo>
                  <a:close/>
                </a:path>
              </a:pathLst>
            </a:custGeom>
            <a:gradFill rotWithShape="1">
              <a:gsLst>
                <a:gs pos="0">
                  <a:srgbClr val="993300"/>
                </a:gs>
                <a:gs pos="100000">
                  <a:srgbClr val="BECAE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25" name="Freeform 5"/>
            <p:cNvSpPr>
              <a:spLocks/>
            </p:cNvSpPr>
            <p:nvPr/>
          </p:nvSpPr>
          <p:spPr bwMode="auto">
            <a:xfrm>
              <a:off x="1215" y="387"/>
              <a:ext cx="954" cy="3348"/>
            </a:xfrm>
            <a:custGeom>
              <a:avLst/>
              <a:gdLst>
                <a:gd name="T0" fmla="*/ 933 w 954"/>
                <a:gd name="T1" fmla="*/ 1489 h 3348"/>
                <a:gd name="T2" fmla="*/ 936 w 954"/>
                <a:gd name="T3" fmla="*/ 1302 h 3348"/>
                <a:gd name="T4" fmla="*/ 942 w 954"/>
                <a:gd name="T5" fmla="*/ 1160 h 3348"/>
                <a:gd name="T6" fmla="*/ 954 w 954"/>
                <a:gd name="T7" fmla="*/ 947 h 3348"/>
                <a:gd name="T8" fmla="*/ 890 w 954"/>
                <a:gd name="T9" fmla="*/ 770 h 3348"/>
                <a:gd name="T10" fmla="*/ 856 w 954"/>
                <a:gd name="T11" fmla="*/ 688 h 3348"/>
                <a:gd name="T12" fmla="*/ 807 w 954"/>
                <a:gd name="T13" fmla="*/ 642 h 3348"/>
                <a:gd name="T14" fmla="*/ 735 w 954"/>
                <a:gd name="T15" fmla="*/ 559 h 3348"/>
                <a:gd name="T16" fmla="*/ 768 w 954"/>
                <a:gd name="T17" fmla="*/ 509 h 3348"/>
                <a:gd name="T18" fmla="*/ 821 w 954"/>
                <a:gd name="T19" fmla="*/ 501 h 3348"/>
                <a:gd name="T20" fmla="*/ 837 w 954"/>
                <a:gd name="T21" fmla="*/ 447 h 3348"/>
                <a:gd name="T22" fmla="*/ 858 w 954"/>
                <a:gd name="T23" fmla="*/ 378 h 3348"/>
                <a:gd name="T24" fmla="*/ 866 w 954"/>
                <a:gd name="T25" fmla="*/ 343 h 3348"/>
                <a:gd name="T26" fmla="*/ 859 w 954"/>
                <a:gd name="T27" fmla="*/ 319 h 3348"/>
                <a:gd name="T28" fmla="*/ 872 w 954"/>
                <a:gd name="T29" fmla="*/ 203 h 3348"/>
                <a:gd name="T30" fmla="*/ 850 w 954"/>
                <a:gd name="T31" fmla="*/ 100 h 3348"/>
                <a:gd name="T32" fmla="*/ 783 w 954"/>
                <a:gd name="T33" fmla="*/ 30 h 3348"/>
                <a:gd name="T34" fmla="*/ 620 w 954"/>
                <a:gd name="T35" fmla="*/ 1 h 3348"/>
                <a:gd name="T36" fmla="*/ 503 w 954"/>
                <a:gd name="T37" fmla="*/ 81 h 3348"/>
                <a:gd name="T38" fmla="*/ 498 w 954"/>
                <a:gd name="T39" fmla="*/ 236 h 3348"/>
                <a:gd name="T40" fmla="*/ 530 w 954"/>
                <a:gd name="T41" fmla="*/ 370 h 3348"/>
                <a:gd name="T42" fmla="*/ 490 w 954"/>
                <a:gd name="T43" fmla="*/ 517 h 3348"/>
                <a:gd name="T44" fmla="*/ 385 w 954"/>
                <a:gd name="T45" fmla="*/ 610 h 3348"/>
                <a:gd name="T46" fmla="*/ 250 w 954"/>
                <a:gd name="T47" fmla="*/ 693 h 3348"/>
                <a:gd name="T48" fmla="*/ 169 w 954"/>
                <a:gd name="T49" fmla="*/ 818 h 3348"/>
                <a:gd name="T50" fmla="*/ 148 w 954"/>
                <a:gd name="T51" fmla="*/ 955 h 3348"/>
                <a:gd name="T52" fmla="*/ 107 w 954"/>
                <a:gd name="T53" fmla="*/ 1014 h 3348"/>
                <a:gd name="T54" fmla="*/ 73 w 954"/>
                <a:gd name="T55" fmla="*/ 1156 h 3348"/>
                <a:gd name="T56" fmla="*/ 1 w 954"/>
                <a:gd name="T57" fmla="*/ 1514 h 3348"/>
                <a:gd name="T58" fmla="*/ 14 w 954"/>
                <a:gd name="T59" fmla="*/ 1629 h 3348"/>
                <a:gd name="T60" fmla="*/ 115 w 954"/>
                <a:gd name="T61" fmla="*/ 1687 h 3348"/>
                <a:gd name="T62" fmla="*/ 159 w 954"/>
                <a:gd name="T63" fmla="*/ 1610 h 3348"/>
                <a:gd name="T64" fmla="*/ 198 w 954"/>
                <a:gd name="T65" fmla="*/ 1463 h 3348"/>
                <a:gd name="T66" fmla="*/ 201 w 954"/>
                <a:gd name="T67" fmla="*/ 1337 h 3348"/>
                <a:gd name="T68" fmla="*/ 284 w 954"/>
                <a:gd name="T69" fmla="*/ 1190 h 3348"/>
                <a:gd name="T70" fmla="*/ 321 w 954"/>
                <a:gd name="T71" fmla="*/ 1107 h 3348"/>
                <a:gd name="T72" fmla="*/ 356 w 954"/>
                <a:gd name="T73" fmla="*/ 1214 h 3348"/>
                <a:gd name="T74" fmla="*/ 391 w 954"/>
                <a:gd name="T75" fmla="*/ 1439 h 3348"/>
                <a:gd name="T76" fmla="*/ 350 w 954"/>
                <a:gd name="T77" fmla="*/ 1661 h 3348"/>
                <a:gd name="T78" fmla="*/ 332 w 954"/>
                <a:gd name="T79" fmla="*/ 1856 h 3348"/>
                <a:gd name="T80" fmla="*/ 369 w 954"/>
                <a:gd name="T81" fmla="*/ 1989 h 3348"/>
                <a:gd name="T82" fmla="*/ 356 w 954"/>
                <a:gd name="T83" fmla="*/ 2251 h 3348"/>
                <a:gd name="T84" fmla="*/ 393 w 954"/>
                <a:gd name="T85" fmla="*/ 2546 h 3348"/>
                <a:gd name="T86" fmla="*/ 396 w 954"/>
                <a:gd name="T87" fmla="*/ 2554 h 3348"/>
                <a:gd name="T88" fmla="*/ 369 w 954"/>
                <a:gd name="T89" fmla="*/ 2680 h 3348"/>
                <a:gd name="T90" fmla="*/ 324 w 954"/>
                <a:gd name="T91" fmla="*/ 2783 h 3348"/>
                <a:gd name="T92" fmla="*/ 270 w 954"/>
                <a:gd name="T93" fmla="*/ 3014 h 3348"/>
                <a:gd name="T94" fmla="*/ 278 w 954"/>
                <a:gd name="T95" fmla="*/ 3295 h 3348"/>
                <a:gd name="T96" fmla="*/ 303 w 954"/>
                <a:gd name="T97" fmla="*/ 3334 h 3348"/>
                <a:gd name="T98" fmla="*/ 429 w 954"/>
                <a:gd name="T99" fmla="*/ 3346 h 3348"/>
                <a:gd name="T100" fmla="*/ 458 w 954"/>
                <a:gd name="T101" fmla="*/ 3150 h 3348"/>
                <a:gd name="T102" fmla="*/ 513 w 954"/>
                <a:gd name="T103" fmla="*/ 3009 h 3348"/>
                <a:gd name="T104" fmla="*/ 538 w 954"/>
                <a:gd name="T105" fmla="*/ 2944 h 3348"/>
                <a:gd name="T106" fmla="*/ 567 w 954"/>
                <a:gd name="T107" fmla="*/ 3207 h 3348"/>
                <a:gd name="T108" fmla="*/ 658 w 954"/>
                <a:gd name="T109" fmla="*/ 3225 h 3348"/>
                <a:gd name="T110" fmla="*/ 706 w 954"/>
                <a:gd name="T111" fmla="*/ 3144 h 3348"/>
                <a:gd name="T112" fmla="*/ 752 w 954"/>
                <a:gd name="T113" fmla="*/ 2910 h 3348"/>
                <a:gd name="T114" fmla="*/ 786 w 954"/>
                <a:gd name="T115" fmla="*/ 2776 h 3348"/>
                <a:gd name="T116" fmla="*/ 831 w 954"/>
                <a:gd name="T117" fmla="*/ 2639 h 3348"/>
                <a:gd name="T118" fmla="*/ 861 w 954"/>
                <a:gd name="T119" fmla="*/ 2497 h 3348"/>
                <a:gd name="T120" fmla="*/ 891 w 954"/>
                <a:gd name="T121" fmla="*/ 2310 h 3348"/>
                <a:gd name="T122" fmla="*/ 934 w 954"/>
                <a:gd name="T123" fmla="*/ 2000 h 3348"/>
                <a:gd name="T124" fmla="*/ 944 w 954"/>
                <a:gd name="T125" fmla="*/ 1679 h 33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54"/>
                <a:gd name="T190" fmla="*/ 0 h 3348"/>
                <a:gd name="T191" fmla="*/ 954 w 954"/>
                <a:gd name="T192" fmla="*/ 3348 h 33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54" h="3348">
                  <a:moveTo>
                    <a:pt x="947" y="1637"/>
                  </a:moveTo>
                  <a:lnTo>
                    <a:pt x="947" y="1637"/>
                  </a:lnTo>
                  <a:lnTo>
                    <a:pt x="944" y="1620"/>
                  </a:lnTo>
                  <a:lnTo>
                    <a:pt x="938" y="1576"/>
                  </a:lnTo>
                  <a:lnTo>
                    <a:pt x="934" y="1549"/>
                  </a:lnTo>
                  <a:lnTo>
                    <a:pt x="933" y="1519"/>
                  </a:lnTo>
                  <a:lnTo>
                    <a:pt x="933" y="1489"/>
                  </a:lnTo>
                  <a:lnTo>
                    <a:pt x="936" y="1458"/>
                  </a:lnTo>
                  <a:lnTo>
                    <a:pt x="939" y="1442"/>
                  </a:lnTo>
                  <a:lnTo>
                    <a:pt x="939" y="1426"/>
                  </a:lnTo>
                  <a:lnTo>
                    <a:pt x="939" y="1386"/>
                  </a:lnTo>
                  <a:lnTo>
                    <a:pt x="938" y="1345"/>
                  </a:lnTo>
                  <a:lnTo>
                    <a:pt x="936" y="1302"/>
                  </a:lnTo>
                  <a:lnTo>
                    <a:pt x="933" y="1260"/>
                  </a:lnTo>
                  <a:lnTo>
                    <a:pt x="933" y="1222"/>
                  </a:lnTo>
                  <a:lnTo>
                    <a:pt x="933" y="1191"/>
                  </a:lnTo>
                  <a:lnTo>
                    <a:pt x="936" y="1179"/>
                  </a:lnTo>
                  <a:lnTo>
                    <a:pt x="939" y="1169"/>
                  </a:lnTo>
                  <a:lnTo>
                    <a:pt x="942" y="1160"/>
                  </a:lnTo>
                  <a:lnTo>
                    <a:pt x="946" y="1148"/>
                  </a:lnTo>
                  <a:lnTo>
                    <a:pt x="949" y="1121"/>
                  </a:lnTo>
                  <a:lnTo>
                    <a:pt x="952" y="1091"/>
                  </a:lnTo>
                  <a:lnTo>
                    <a:pt x="954" y="1057"/>
                  </a:lnTo>
                  <a:lnTo>
                    <a:pt x="954" y="995"/>
                  </a:lnTo>
                  <a:lnTo>
                    <a:pt x="954" y="947"/>
                  </a:lnTo>
                  <a:lnTo>
                    <a:pt x="952" y="928"/>
                  </a:lnTo>
                  <a:lnTo>
                    <a:pt x="946" y="904"/>
                  </a:lnTo>
                  <a:lnTo>
                    <a:pt x="936" y="878"/>
                  </a:lnTo>
                  <a:lnTo>
                    <a:pt x="926" y="851"/>
                  </a:lnTo>
                  <a:lnTo>
                    <a:pt x="906" y="802"/>
                  </a:lnTo>
                  <a:lnTo>
                    <a:pt x="890" y="770"/>
                  </a:lnTo>
                  <a:lnTo>
                    <a:pt x="877" y="747"/>
                  </a:lnTo>
                  <a:lnTo>
                    <a:pt x="862" y="725"/>
                  </a:lnTo>
                  <a:lnTo>
                    <a:pt x="859" y="719"/>
                  </a:lnTo>
                  <a:lnTo>
                    <a:pt x="858" y="714"/>
                  </a:lnTo>
                  <a:lnTo>
                    <a:pt x="858" y="699"/>
                  </a:lnTo>
                  <a:lnTo>
                    <a:pt x="856" y="688"/>
                  </a:lnTo>
                  <a:lnTo>
                    <a:pt x="853" y="682"/>
                  </a:lnTo>
                  <a:lnTo>
                    <a:pt x="850" y="677"/>
                  </a:lnTo>
                  <a:lnTo>
                    <a:pt x="837" y="668"/>
                  </a:lnTo>
                  <a:lnTo>
                    <a:pt x="826" y="658"/>
                  </a:lnTo>
                  <a:lnTo>
                    <a:pt x="815" y="650"/>
                  </a:lnTo>
                  <a:lnTo>
                    <a:pt x="807" y="642"/>
                  </a:lnTo>
                  <a:lnTo>
                    <a:pt x="792" y="623"/>
                  </a:lnTo>
                  <a:lnTo>
                    <a:pt x="778" y="607"/>
                  </a:lnTo>
                  <a:lnTo>
                    <a:pt x="755" y="584"/>
                  </a:lnTo>
                  <a:lnTo>
                    <a:pt x="739" y="570"/>
                  </a:lnTo>
                  <a:lnTo>
                    <a:pt x="736" y="565"/>
                  </a:lnTo>
                  <a:lnTo>
                    <a:pt x="735" y="559"/>
                  </a:lnTo>
                  <a:lnTo>
                    <a:pt x="735" y="533"/>
                  </a:lnTo>
                  <a:lnTo>
                    <a:pt x="736" y="521"/>
                  </a:lnTo>
                  <a:lnTo>
                    <a:pt x="739" y="519"/>
                  </a:lnTo>
                  <a:lnTo>
                    <a:pt x="751" y="514"/>
                  </a:lnTo>
                  <a:lnTo>
                    <a:pt x="768" y="509"/>
                  </a:lnTo>
                  <a:lnTo>
                    <a:pt x="778" y="508"/>
                  </a:lnTo>
                  <a:lnTo>
                    <a:pt x="789" y="508"/>
                  </a:lnTo>
                  <a:lnTo>
                    <a:pt x="799" y="508"/>
                  </a:lnTo>
                  <a:lnTo>
                    <a:pt x="808" y="506"/>
                  </a:lnTo>
                  <a:lnTo>
                    <a:pt x="815" y="505"/>
                  </a:lnTo>
                  <a:lnTo>
                    <a:pt x="821" y="501"/>
                  </a:lnTo>
                  <a:lnTo>
                    <a:pt x="826" y="498"/>
                  </a:lnTo>
                  <a:lnTo>
                    <a:pt x="829" y="493"/>
                  </a:lnTo>
                  <a:lnTo>
                    <a:pt x="834" y="485"/>
                  </a:lnTo>
                  <a:lnTo>
                    <a:pt x="837" y="474"/>
                  </a:lnTo>
                  <a:lnTo>
                    <a:pt x="837" y="465"/>
                  </a:lnTo>
                  <a:lnTo>
                    <a:pt x="837" y="447"/>
                  </a:lnTo>
                  <a:lnTo>
                    <a:pt x="839" y="439"/>
                  </a:lnTo>
                  <a:lnTo>
                    <a:pt x="845" y="429"/>
                  </a:lnTo>
                  <a:lnTo>
                    <a:pt x="850" y="418"/>
                  </a:lnTo>
                  <a:lnTo>
                    <a:pt x="854" y="406"/>
                  </a:lnTo>
                  <a:lnTo>
                    <a:pt x="858" y="390"/>
                  </a:lnTo>
                  <a:lnTo>
                    <a:pt x="858" y="378"/>
                  </a:lnTo>
                  <a:lnTo>
                    <a:pt x="856" y="367"/>
                  </a:lnTo>
                  <a:lnTo>
                    <a:pt x="858" y="358"/>
                  </a:lnTo>
                  <a:lnTo>
                    <a:pt x="859" y="356"/>
                  </a:lnTo>
                  <a:lnTo>
                    <a:pt x="862" y="351"/>
                  </a:lnTo>
                  <a:lnTo>
                    <a:pt x="866" y="348"/>
                  </a:lnTo>
                  <a:lnTo>
                    <a:pt x="866" y="343"/>
                  </a:lnTo>
                  <a:lnTo>
                    <a:pt x="867" y="337"/>
                  </a:lnTo>
                  <a:lnTo>
                    <a:pt x="866" y="330"/>
                  </a:lnTo>
                  <a:lnTo>
                    <a:pt x="864" y="327"/>
                  </a:lnTo>
                  <a:lnTo>
                    <a:pt x="862" y="324"/>
                  </a:lnTo>
                  <a:lnTo>
                    <a:pt x="859" y="321"/>
                  </a:lnTo>
                  <a:lnTo>
                    <a:pt x="859" y="319"/>
                  </a:lnTo>
                  <a:lnTo>
                    <a:pt x="858" y="299"/>
                  </a:lnTo>
                  <a:lnTo>
                    <a:pt x="854" y="279"/>
                  </a:lnTo>
                  <a:lnTo>
                    <a:pt x="850" y="260"/>
                  </a:lnTo>
                  <a:lnTo>
                    <a:pt x="870" y="219"/>
                  </a:lnTo>
                  <a:lnTo>
                    <a:pt x="872" y="203"/>
                  </a:lnTo>
                  <a:lnTo>
                    <a:pt x="870" y="187"/>
                  </a:lnTo>
                  <a:lnTo>
                    <a:pt x="867" y="168"/>
                  </a:lnTo>
                  <a:lnTo>
                    <a:pt x="862" y="150"/>
                  </a:lnTo>
                  <a:lnTo>
                    <a:pt x="854" y="123"/>
                  </a:lnTo>
                  <a:lnTo>
                    <a:pt x="851" y="110"/>
                  </a:lnTo>
                  <a:lnTo>
                    <a:pt x="850" y="100"/>
                  </a:lnTo>
                  <a:lnTo>
                    <a:pt x="846" y="92"/>
                  </a:lnTo>
                  <a:lnTo>
                    <a:pt x="842" y="83"/>
                  </a:lnTo>
                  <a:lnTo>
                    <a:pt x="835" y="75"/>
                  </a:lnTo>
                  <a:lnTo>
                    <a:pt x="823" y="60"/>
                  </a:lnTo>
                  <a:lnTo>
                    <a:pt x="808" y="48"/>
                  </a:lnTo>
                  <a:lnTo>
                    <a:pt x="794" y="38"/>
                  </a:lnTo>
                  <a:lnTo>
                    <a:pt x="783" y="30"/>
                  </a:lnTo>
                  <a:lnTo>
                    <a:pt x="771" y="24"/>
                  </a:lnTo>
                  <a:lnTo>
                    <a:pt x="736" y="13"/>
                  </a:lnTo>
                  <a:lnTo>
                    <a:pt x="704" y="5"/>
                  </a:lnTo>
                  <a:lnTo>
                    <a:pt x="674" y="0"/>
                  </a:lnTo>
                  <a:lnTo>
                    <a:pt x="647" y="0"/>
                  </a:lnTo>
                  <a:lnTo>
                    <a:pt x="620" y="1"/>
                  </a:lnTo>
                  <a:lnTo>
                    <a:pt x="597" y="6"/>
                  </a:lnTo>
                  <a:lnTo>
                    <a:pt x="575" y="14"/>
                  </a:lnTo>
                  <a:lnTo>
                    <a:pt x="556" y="24"/>
                  </a:lnTo>
                  <a:lnTo>
                    <a:pt x="540" y="35"/>
                  </a:lnTo>
                  <a:lnTo>
                    <a:pt x="524" y="49"/>
                  </a:lnTo>
                  <a:lnTo>
                    <a:pt x="513" y="64"/>
                  </a:lnTo>
                  <a:lnTo>
                    <a:pt x="503" y="81"/>
                  </a:lnTo>
                  <a:lnTo>
                    <a:pt x="495" y="99"/>
                  </a:lnTo>
                  <a:lnTo>
                    <a:pt x="490" y="116"/>
                  </a:lnTo>
                  <a:lnTo>
                    <a:pt x="487" y="136"/>
                  </a:lnTo>
                  <a:lnTo>
                    <a:pt x="487" y="155"/>
                  </a:lnTo>
                  <a:lnTo>
                    <a:pt x="492" y="199"/>
                  </a:lnTo>
                  <a:lnTo>
                    <a:pt x="498" y="236"/>
                  </a:lnTo>
                  <a:lnTo>
                    <a:pt x="505" y="267"/>
                  </a:lnTo>
                  <a:lnTo>
                    <a:pt x="513" y="291"/>
                  </a:lnTo>
                  <a:lnTo>
                    <a:pt x="525" y="327"/>
                  </a:lnTo>
                  <a:lnTo>
                    <a:pt x="530" y="340"/>
                  </a:lnTo>
                  <a:lnTo>
                    <a:pt x="532" y="353"/>
                  </a:lnTo>
                  <a:lnTo>
                    <a:pt x="530" y="370"/>
                  </a:lnTo>
                  <a:lnTo>
                    <a:pt x="528" y="391"/>
                  </a:lnTo>
                  <a:lnTo>
                    <a:pt x="522" y="431"/>
                  </a:lnTo>
                  <a:lnTo>
                    <a:pt x="511" y="477"/>
                  </a:lnTo>
                  <a:lnTo>
                    <a:pt x="506" y="492"/>
                  </a:lnTo>
                  <a:lnTo>
                    <a:pt x="498" y="505"/>
                  </a:lnTo>
                  <a:lnTo>
                    <a:pt x="490" y="517"/>
                  </a:lnTo>
                  <a:lnTo>
                    <a:pt x="481" y="530"/>
                  </a:lnTo>
                  <a:lnTo>
                    <a:pt x="460" y="552"/>
                  </a:lnTo>
                  <a:lnTo>
                    <a:pt x="439" y="572"/>
                  </a:lnTo>
                  <a:lnTo>
                    <a:pt x="418" y="588"/>
                  </a:lnTo>
                  <a:lnTo>
                    <a:pt x="401" y="600"/>
                  </a:lnTo>
                  <a:lnTo>
                    <a:pt x="385" y="610"/>
                  </a:lnTo>
                  <a:lnTo>
                    <a:pt x="362" y="618"/>
                  </a:lnTo>
                  <a:lnTo>
                    <a:pt x="340" y="628"/>
                  </a:lnTo>
                  <a:lnTo>
                    <a:pt x="319" y="639"/>
                  </a:lnTo>
                  <a:lnTo>
                    <a:pt x="300" y="652"/>
                  </a:lnTo>
                  <a:lnTo>
                    <a:pt x="282" y="664"/>
                  </a:lnTo>
                  <a:lnTo>
                    <a:pt x="265" y="679"/>
                  </a:lnTo>
                  <a:lnTo>
                    <a:pt x="250" y="693"/>
                  </a:lnTo>
                  <a:lnTo>
                    <a:pt x="236" y="707"/>
                  </a:lnTo>
                  <a:lnTo>
                    <a:pt x="222" y="723"/>
                  </a:lnTo>
                  <a:lnTo>
                    <a:pt x="210" y="738"/>
                  </a:lnTo>
                  <a:lnTo>
                    <a:pt x="191" y="768"/>
                  </a:lnTo>
                  <a:lnTo>
                    <a:pt x="177" y="795"/>
                  </a:lnTo>
                  <a:lnTo>
                    <a:pt x="169" y="818"/>
                  </a:lnTo>
                  <a:lnTo>
                    <a:pt x="164" y="832"/>
                  </a:lnTo>
                  <a:lnTo>
                    <a:pt x="155" y="869"/>
                  </a:lnTo>
                  <a:lnTo>
                    <a:pt x="151" y="891"/>
                  </a:lnTo>
                  <a:lnTo>
                    <a:pt x="148" y="914"/>
                  </a:lnTo>
                  <a:lnTo>
                    <a:pt x="147" y="936"/>
                  </a:lnTo>
                  <a:lnTo>
                    <a:pt x="148" y="955"/>
                  </a:lnTo>
                  <a:lnTo>
                    <a:pt x="145" y="957"/>
                  </a:lnTo>
                  <a:lnTo>
                    <a:pt x="142" y="958"/>
                  </a:lnTo>
                  <a:lnTo>
                    <a:pt x="137" y="963"/>
                  </a:lnTo>
                  <a:lnTo>
                    <a:pt x="131" y="971"/>
                  </a:lnTo>
                  <a:lnTo>
                    <a:pt x="124" y="982"/>
                  </a:lnTo>
                  <a:lnTo>
                    <a:pt x="116" y="997"/>
                  </a:lnTo>
                  <a:lnTo>
                    <a:pt x="107" y="1014"/>
                  </a:lnTo>
                  <a:lnTo>
                    <a:pt x="102" y="1030"/>
                  </a:lnTo>
                  <a:lnTo>
                    <a:pt x="97" y="1045"/>
                  </a:lnTo>
                  <a:lnTo>
                    <a:pt x="91" y="1072"/>
                  </a:lnTo>
                  <a:lnTo>
                    <a:pt x="83" y="1113"/>
                  </a:lnTo>
                  <a:lnTo>
                    <a:pt x="73" y="1156"/>
                  </a:lnTo>
                  <a:lnTo>
                    <a:pt x="59" y="1212"/>
                  </a:lnTo>
                  <a:lnTo>
                    <a:pt x="43" y="1271"/>
                  </a:lnTo>
                  <a:lnTo>
                    <a:pt x="33" y="1297"/>
                  </a:lnTo>
                  <a:lnTo>
                    <a:pt x="25" y="1319"/>
                  </a:lnTo>
                  <a:lnTo>
                    <a:pt x="17" y="1388"/>
                  </a:lnTo>
                  <a:lnTo>
                    <a:pt x="1" y="1514"/>
                  </a:lnTo>
                  <a:lnTo>
                    <a:pt x="0" y="1527"/>
                  </a:lnTo>
                  <a:lnTo>
                    <a:pt x="0" y="1540"/>
                  </a:lnTo>
                  <a:lnTo>
                    <a:pt x="4" y="1565"/>
                  </a:lnTo>
                  <a:lnTo>
                    <a:pt x="9" y="1592"/>
                  </a:lnTo>
                  <a:lnTo>
                    <a:pt x="12" y="1608"/>
                  </a:lnTo>
                  <a:lnTo>
                    <a:pt x="14" y="1629"/>
                  </a:lnTo>
                  <a:lnTo>
                    <a:pt x="16" y="1664"/>
                  </a:lnTo>
                  <a:lnTo>
                    <a:pt x="16" y="1698"/>
                  </a:lnTo>
                  <a:lnTo>
                    <a:pt x="49" y="1691"/>
                  </a:lnTo>
                  <a:lnTo>
                    <a:pt x="81" y="1687"/>
                  </a:lnTo>
                  <a:lnTo>
                    <a:pt x="115" y="1687"/>
                  </a:lnTo>
                  <a:lnTo>
                    <a:pt x="131" y="1688"/>
                  </a:lnTo>
                  <a:lnTo>
                    <a:pt x="147" y="1691"/>
                  </a:lnTo>
                  <a:lnTo>
                    <a:pt x="153" y="1655"/>
                  </a:lnTo>
                  <a:lnTo>
                    <a:pt x="156" y="1626"/>
                  </a:lnTo>
                  <a:lnTo>
                    <a:pt x="159" y="1610"/>
                  </a:lnTo>
                  <a:lnTo>
                    <a:pt x="164" y="1596"/>
                  </a:lnTo>
                  <a:lnTo>
                    <a:pt x="175" y="1565"/>
                  </a:lnTo>
                  <a:lnTo>
                    <a:pt x="188" y="1535"/>
                  </a:lnTo>
                  <a:lnTo>
                    <a:pt x="193" y="1519"/>
                  </a:lnTo>
                  <a:lnTo>
                    <a:pt x="196" y="1503"/>
                  </a:lnTo>
                  <a:lnTo>
                    <a:pt x="198" y="1463"/>
                  </a:lnTo>
                  <a:lnTo>
                    <a:pt x="198" y="1418"/>
                  </a:lnTo>
                  <a:lnTo>
                    <a:pt x="198" y="1394"/>
                  </a:lnTo>
                  <a:lnTo>
                    <a:pt x="196" y="1375"/>
                  </a:lnTo>
                  <a:lnTo>
                    <a:pt x="194" y="1358"/>
                  </a:lnTo>
                  <a:lnTo>
                    <a:pt x="191" y="1345"/>
                  </a:lnTo>
                  <a:lnTo>
                    <a:pt x="201" y="1337"/>
                  </a:lnTo>
                  <a:lnTo>
                    <a:pt x="212" y="1324"/>
                  </a:lnTo>
                  <a:lnTo>
                    <a:pt x="226" y="1306"/>
                  </a:lnTo>
                  <a:lnTo>
                    <a:pt x="242" y="1283"/>
                  </a:lnTo>
                  <a:lnTo>
                    <a:pt x="260" y="1251"/>
                  </a:lnTo>
                  <a:lnTo>
                    <a:pt x="268" y="1233"/>
                  </a:lnTo>
                  <a:lnTo>
                    <a:pt x="276" y="1212"/>
                  </a:lnTo>
                  <a:lnTo>
                    <a:pt x="284" y="1190"/>
                  </a:lnTo>
                  <a:lnTo>
                    <a:pt x="290" y="1164"/>
                  </a:lnTo>
                  <a:lnTo>
                    <a:pt x="300" y="1132"/>
                  </a:lnTo>
                  <a:lnTo>
                    <a:pt x="305" y="1124"/>
                  </a:lnTo>
                  <a:lnTo>
                    <a:pt x="308" y="1120"/>
                  </a:lnTo>
                  <a:lnTo>
                    <a:pt x="316" y="1112"/>
                  </a:lnTo>
                  <a:lnTo>
                    <a:pt x="321" y="1107"/>
                  </a:lnTo>
                  <a:lnTo>
                    <a:pt x="327" y="1099"/>
                  </a:lnTo>
                  <a:lnTo>
                    <a:pt x="330" y="1128"/>
                  </a:lnTo>
                  <a:lnTo>
                    <a:pt x="337" y="1153"/>
                  </a:lnTo>
                  <a:lnTo>
                    <a:pt x="342" y="1174"/>
                  </a:lnTo>
                  <a:lnTo>
                    <a:pt x="346" y="1191"/>
                  </a:lnTo>
                  <a:lnTo>
                    <a:pt x="356" y="1214"/>
                  </a:lnTo>
                  <a:lnTo>
                    <a:pt x="359" y="1222"/>
                  </a:lnTo>
                  <a:lnTo>
                    <a:pt x="362" y="1267"/>
                  </a:lnTo>
                  <a:lnTo>
                    <a:pt x="367" y="1310"/>
                  </a:lnTo>
                  <a:lnTo>
                    <a:pt x="373" y="1350"/>
                  </a:lnTo>
                  <a:lnTo>
                    <a:pt x="380" y="1386"/>
                  </a:lnTo>
                  <a:lnTo>
                    <a:pt x="391" y="1439"/>
                  </a:lnTo>
                  <a:lnTo>
                    <a:pt x="396" y="1458"/>
                  </a:lnTo>
                  <a:lnTo>
                    <a:pt x="383" y="1560"/>
                  </a:lnTo>
                  <a:lnTo>
                    <a:pt x="380" y="1602"/>
                  </a:lnTo>
                  <a:lnTo>
                    <a:pt x="362" y="1631"/>
                  </a:lnTo>
                  <a:lnTo>
                    <a:pt x="350" y="1661"/>
                  </a:lnTo>
                  <a:lnTo>
                    <a:pt x="338" y="1690"/>
                  </a:lnTo>
                  <a:lnTo>
                    <a:pt x="332" y="1720"/>
                  </a:lnTo>
                  <a:lnTo>
                    <a:pt x="327" y="1749"/>
                  </a:lnTo>
                  <a:lnTo>
                    <a:pt x="326" y="1778"/>
                  </a:lnTo>
                  <a:lnTo>
                    <a:pt x="326" y="1805"/>
                  </a:lnTo>
                  <a:lnTo>
                    <a:pt x="329" y="1830"/>
                  </a:lnTo>
                  <a:lnTo>
                    <a:pt x="332" y="1856"/>
                  </a:lnTo>
                  <a:lnTo>
                    <a:pt x="335" y="1878"/>
                  </a:lnTo>
                  <a:lnTo>
                    <a:pt x="346" y="1918"/>
                  </a:lnTo>
                  <a:lnTo>
                    <a:pt x="356" y="1949"/>
                  </a:lnTo>
                  <a:lnTo>
                    <a:pt x="362" y="1966"/>
                  </a:lnTo>
                  <a:lnTo>
                    <a:pt x="365" y="1977"/>
                  </a:lnTo>
                  <a:lnTo>
                    <a:pt x="369" y="1989"/>
                  </a:lnTo>
                  <a:lnTo>
                    <a:pt x="369" y="2001"/>
                  </a:lnTo>
                  <a:lnTo>
                    <a:pt x="369" y="2016"/>
                  </a:lnTo>
                  <a:lnTo>
                    <a:pt x="367" y="2049"/>
                  </a:lnTo>
                  <a:lnTo>
                    <a:pt x="364" y="2089"/>
                  </a:lnTo>
                  <a:lnTo>
                    <a:pt x="359" y="2136"/>
                  </a:lnTo>
                  <a:lnTo>
                    <a:pt x="356" y="2190"/>
                  </a:lnTo>
                  <a:lnTo>
                    <a:pt x="356" y="2251"/>
                  </a:lnTo>
                  <a:lnTo>
                    <a:pt x="357" y="2321"/>
                  </a:lnTo>
                  <a:lnTo>
                    <a:pt x="359" y="2354"/>
                  </a:lnTo>
                  <a:lnTo>
                    <a:pt x="364" y="2390"/>
                  </a:lnTo>
                  <a:lnTo>
                    <a:pt x="373" y="2455"/>
                  </a:lnTo>
                  <a:lnTo>
                    <a:pt x="385" y="2511"/>
                  </a:lnTo>
                  <a:lnTo>
                    <a:pt x="393" y="2546"/>
                  </a:lnTo>
                  <a:lnTo>
                    <a:pt x="394" y="2545"/>
                  </a:lnTo>
                  <a:lnTo>
                    <a:pt x="396" y="2545"/>
                  </a:lnTo>
                  <a:lnTo>
                    <a:pt x="397" y="2554"/>
                  </a:lnTo>
                  <a:lnTo>
                    <a:pt x="397" y="2556"/>
                  </a:lnTo>
                  <a:lnTo>
                    <a:pt x="396" y="2554"/>
                  </a:lnTo>
                  <a:lnTo>
                    <a:pt x="393" y="2546"/>
                  </a:lnTo>
                  <a:lnTo>
                    <a:pt x="389" y="2565"/>
                  </a:lnTo>
                  <a:lnTo>
                    <a:pt x="385" y="2599"/>
                  </a:lnTo>
                  <a:lnTo>
                    <a:pt x="378" y="2637"/>
                  </a:lnTo>
                  <a:lnTo>
                    <a:pt x="369" y="2680"/>
                  </a:lnTo>
                  <a:lnTo>
                    <a:pt x="356" y="2722"/>
                  </a:lnTo>
                  <a:lnTo>
                    <a:pt x="346" y="2744"/>
                  </a:lnTo>
                  <a:lnTo>
                    <a:pt x="342" y="2752"/>
                  </a:lnTo>
                  <a:lnTo>
                    <a:pt x="340" y="2754"/>
                  </a:lnTo>
                  <a:lnTo>
                    <a:pt x="332" y="2767"/>
                  </a:lnTo>
                  <a:lnTo>
                    <a:pt x="324" y="2783"/>
                  </a:lnTo>
                  <a:lnTo>
                    <a:pt x="308" y="2816"/>
                  </a:lnTo>
                  <a:lnTo>
                    <a:pt x="295" y="2853"/>
                  </a:lnTo>
                  <a:lnTo>
                    <a:pt x="284" y="2891"/>
                  </a:lnTo>
                  <a:lnTo>
                    <a:pt x="276" y="2931"/>
                  </a:lnTo>
                  <a:lnTo>
                    <a:pt x="270" y="2968"/>
                  </a:lnTo>
                  <a:lnTo>
                    <a:pt x="268" y="3000"/>
                  </a:lnTo>
                  <a:lnTo>
                    <a:pt x="270" y="3014"/>
                  </a:lnTo>
                  <a:lnTo>
                    <a:pt x="271" y="3027"/>
                  </a:lnTo>
                  <a:lnTo>
                    <a:pt x="279" y="3070"/>
                  </a:lnTo>
                  <a:lnTo>
                    <a:pt x="281" y="3088"/>
                  </a:lnTo>
                  <a:lnTo>
                    <a:pt x="282" y="3110"/>
                  </a:lnTo>
                  <a:lnTo>
                    <a:pt x="281" y="3177"/>
                  </a:lnTo>
                  <a:lnTo>
                    <a:pt x="278" y="3295"/>
                  </a:lnTo>
                  <a:lnTo>
                    <a:pt x="274" y="3299"/>
                  </a:lnTo>
                  <a:lnTo>
                    <a:pt x="270" y="3305"/>
                  </a:lnTo>
                  <a:lnTo>
                    <a:pt x="263" y="3318"/>
                  </a:lnTo>
                  <a:lnTo>
                    <a:pt x="282" y="3327"/>
                  </a:lnTo>
                  <a:lnTo>
                    <a:pt x="303" y="3334"/>
                  </a:lnTo>
                  <a:lnTo>
                    <a:pt x="324" y="3340"/>
                  </a:lnTo>
                  <a:lnTo>
                    <a:pt x="345" y="3343"/>
                  </a:lnTo>
                  <a:lnTo>
                    <a:pt x="365" y="3346"/>
                  </a:lnTo>
                  <a:lnTo>
                    <a:pt x="388" y="3348"/>
                  </a:lnTo>
                  <a:lnTo>
                    <a:pt x="409" y="3348"/>
                  </a:lnTo>
                  <a:lnTo>
                    <a:pt x="429" y="3346"/>
                  </a:lnTo>
                  <a:lnTo>
                    <a:pt x="425" y="3313"/>
                  </a:lnTo>
                  <a:lnTo>
                    <a:pt x="439" y="3251"/>
                  </a:lnTo>
                  <a:lnTo>
                    <a:pt x="449" y="3203"/>
                  </a:lnTo>
                  <a:lnTo>
                    <a:pt x="453" y="3171"/>
                  </a:lnTo>
                  <a:lnTo>
                    <a:pt x="458" y="3150"/>
                  </a:lnTo>
                  <a:lnTo>
                    <a:pt x="465" y="3126"/>
                  </a:lnTo>
                  <a:lnTo>
                    <a:pt x="477" y="3084"/>
                  </a:lnTo>
                  <a:lnTo>
                    <a:pt x="481" y="3075"/>
                  </a:lnTo>
                  <a:lnTo>
                    <a:pt x="487" y="3062"/>
                  </a:lnTo>
                  <a:lnTo>
                    <a:pt x="505" y="3029"/>
                  </a:lnTo>
                  <a:lnTo>
                    <a:pt x="513" y="3009"/>
                  </a:lnTo>
                  <a:lnTo>
                    <a:pt x="520" y="2987"/>
                  </a:lnTo>
                  <a:lnTo>
                    <a:pt x="525" y="2966"/>
                  </a:lnTo>
                  <a:lnTo>
                    <a:pt x="527" y="2955"/>
                  </a:lnTo>
                  <a:lnTo>
                    <a:pt x="528" y="2944"/>
                  </a:lnTo>
                  <a:lnTo>
                    <a:pt x="538" y="2909"/>
                  </a:lnTo>
                  <a:lnTo>
                    <a:pt x="538" y="2944"/>
                  </a:lnTo>
                  <a:lnTo>
                    <a:pt x="544" y="2971"/>
                  </a:lnTo>
                  <a:lnTo>
                    <a:pt x="549" y="3001"/>
                  </a:lnTo>
                  <a:lnTo>
                    <a:pt x="556" y="3040"/>
                  </a:lnTo>
                  <a:lnTo>
                    <a:pt x="560" y="3084"/>
                  </a:lnTo>
                  <a:lnTo>
                    <a:pt x="565" y="3134"/>
                  </a:lnTo>
                  <a:lnTo>
                    <a:pt x="567" y="3184"/>
                  </a:lnTo>
                  <a:lnTo>
                    <a:pt x="567" y="3207"/>
                  </a:lnTo>
                  <a:lnTo>
                    <a:pt x="567" y="3231"/>
                  </a:lnTo>
                  <a:lnTo>
                    <a:pt x="584" y="3233"/>
                  </a:lnTo>
                  <a:lnTo>
                    <a:pt x="604" y="3231"/>
                  </a:lnTo>
                  <a:lnTo>
                    <a:pt x="640" y="3228"/>
                  </a:lnTo>
                  <a:lnTo>
                    <a:pt x="658" y="3225"/>
                  </a:lnTo>
                  <a:lnTo>
                    <a:pt x="676" y="3220"/>
                  </a:lnTo>
                  <a:lnTo>
                    <a:pt x="693" y="3214"/>
                  </a:lnTo>
                  <a:lnTo>
                    <a:pt x="709" y="3206"/>
                  </a:lnTo>
                  <a:lnTo>
                    <a:pt x="707" y="3188"/>
                  </a:lnTo>
                  <a:lnTo>
                    <a:pt x="706" y="3168"/>
                  </a:lnTo>
                  <a:lnTo>
                    <a:pt x="706" y="3144"/>
                  </a:lnTo>
                  <a:lnTo>
                    <a:pt x="709" y="3116"/>
                  </a:lnTo>
                  <a:lnTo>
                    <a:pt x="712" y="3084"/>
                  </a:lnTo>
                  <a:lnTo>
                    <a:pt x="719" y="3049"/>
                  </a:lnTo>
                  <a:lnTo>
                    <a:pt x="728" y="3009"/>
                  </a:lnTo>
                  <a:lnTo>
                    <a:pt x="738" y="2966"/>
                  </a:lnTo>
                  <a:lnTo>
                    <a:pt x="752" y="2910"/>
                  </a:lnTo>
                  <a:lnTo>
                    <a:pt x="763" y="2869"/>
                  </a:lnTo>
                  <a:lnTo>
                    <a:pt x="773" y="2818"/>
                  </a:lnTo>
                  <a:lnTo>
                    <a:pt x="776" y="2797"/>
                  </a:lnTo>
                  <a:lnTo>
                    <a:pt x="778" y="2792"/>
                  </a:lnTo>
                  <a:lnTo>
                    <a:pt x="781" y="2786"/>
                  </a:lnTo>
                  <a:lnTo>
                    <a:pt x="786" y="2776"/>
                  </a:lnTo>
                  <a:lnTo>
                    <a:pt x="791" y="2762"/>
                  </a:lnTo>
                  <a:lnTo>
                    <a:pt x="802" y="2723"/>
                  </a:lnTo>
                  <a:lnTo>
                    <a:pt x="813" y="2682"/>
                  </a:lnTo>
                  <a:lnTo>
                    <a:pt x="818" y="2664"/>
                  </a:lnTo>
                  <a:lnTo>
                    <a:pt x="824" y="2652"/>
                  </a:lnTo>
                  <a:lnTo>
                    <a:pt x="831" y="2639"/>
                  </a:lnTo>
                  <a:lnTo>
                    <a:pt x="839" y="2623"/>
                  </a:lnTo>
                  <a:lnTo>
                    <a:pt x="850" y="2589"/>
                  </a:lnTo>
                  <a:lnTo>
                    <a:pt x="858" y="2554"/>
                  </a:lnTo>
                  <a:lnTo>
                    <a:pt x="861" y="2538"/>
                  </a:lnTo>
                  <a:lnTo>
                    <a:pt x="861" y="2525"/>
                  </a:lnTo>
                  <a:lnTo>
                    <a:pt x="861" y="2497"/>
                  </a:lnTo>
                  <a:lnTo>
                    <a:pt x="861" y="2458"/>
                  </a:lnTo>
                  <a:lnTo>
                    <a:pt x="864" y="2417"/>
                  </a:lnTo>
                  <a:lnTo>
                    <a:pt x="867" y="2399"/>
                  </a:lnTo>
                  <a:lnTo>
                    <a:pt x="870" y="2385"/>
                  </a:lnTo>
                  <a:lnTo>
                    <a:pt x="878" y="2356"/>
                  </a:lnTo>
                  <a:lnTo>
                    <a:pt x="891" y="2310"/>
                  </a:lnTo>
                  <a:lnTo>
                    <a:pt x="906" y="2247"/>
                  </a:lnTo>
                  <a:lnTo>
                    <a:pt x="912" y="2212"/>
                  </a:lnTo>
                  <a:lnTo>
                    <a:pt x="918" y="2174"/>
                  </a:lnTo>
                  <a:lnTo>
                    <a:pt x="925" y="2132"/>
                  </a:lnTo>
                  <a:lnTo>
                    <a:pt x="928" y="2089"/>
                  </a:lnTo>
                  <a:lnTo>
                    <a:pt x="933" y="2046"/>
                  </a:lnTo>
                  <a:lnTo>
                    <a:pt x="934" y="2000"/>
                  </a:lnTo>
                  <a:lnTo>
                    <a:pt x="934" y="1953"/>
                  </a:lnTo>
                  <a:lnTo>
                    <a:pt x="933" y="1907"/>
                  </a:lnTo>
                  <a:lnTo>
                    <a:pt x="928" y="1859"/>
                  </a:lnTo>
                  <a:lnTo>
                    <a:pt x="922" y="1813"/>
                  </a:lnTo>
                  <a:lnTo>
                    <a:pt x="936" y="1738"/>
                  </a:lnTo>
                  <a:lnTo>
                    <a:pt x="944" y="1679"/>
                  </a:lnTo>
                  <a:lnTo>
                    <a:pt x="947" y="1655"/>
                  </a:lnTo>
                  <a:lnTo>
                    <a:pt x="947" y="1637"/>
                  </a:lnTo>
                  <a:close/>
                </a:path>
              </a:pathLst>
            </a:custGeom>
            <a:solidFill>
              <a:srgbClr val="BECA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26" name="Freeform 6"/>
            <p:cNvSpPr>
              <a:spLocks/>
            </p:cNvSpPr>
            <p:nvPr/>
          </p:nvSpPr>
          <p:spPr bwMode="auto">
            <a:xfrm>
              <a:off x="2263" y="2208"/>
              <a:ext cx="24" cy="80"/>
            </a:xfrm>
            <a:custGeom>
              <a:avLst/>
              <a:gdLst>
                <a:gd name="T0" fmla="*/ 21 w 24"/>
                <a:gd name="T1" fmla="*/ 80 h 80"/>
                <a:gd name="T2" fmla="*/ 21 w 24"/>
                <a:gd name="T3" fmla="*/ 80 h 80"/>
                <a:gd name="T4" fmla="*/ 24 w 24"/>
                <a:gd name="T5" fmla="*/ 69 h 80"/>
                <a:gd name="T6" fmla="*/ 24 w 24"/>
                <a:gd name="T7" fmla="*/ 59 h 80"/>
                <a:gd name="T8" fmla="*/ 22 w 24"/>
                <a:gd name="T9" fmla="*/ 48 h 80"/>
                <a:gd name="T10" fmla="*/ 17 w 24"/>
                <a:gd name="T11" fmla="*/ 38 h 80"/>
                <a:gd name="T12" fmla="*/ 8 w 24"/>
                <a:gd name="T13" fmla="*/ 19 h 80"/>
                <a:gd name="T14" fmla="*/ 3 w 24"/>
                <a:gd name="T15" fmla="*/ 9 h 80"/>
                <a:gd name="T16" fmla="*/ 0 w 24"/>
                <a:gd name="T17" fmla="*/ 0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80"/>
                <a:gd name="T29" fmla="*/ 24 w 24"/>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80">
                  <a:moveTo>
                    <a:pt x="21" y="80"/>
                  </a:moveTo>
                  <a:lnTo>
                    <a:pt x="21" y="80"/>
                  </a:lnTo>
                  <a:lnTo>
                    <a:pt x="24" y="69"/>
                  </a:lnTo>
                  <a:lnTo>
                    <a:pt x="24" y="59"/>
                  </a:lnTo>
                  <a:lnTo>
                    <a:pt x="22" y="48"/>
                  </a:lnTo>
                  <a:lnTo>
                    <a:pt x="17" y="38"/>
                  </a:lnTo>
                  <a:lnTo>
                    <a:pt x="8" y="19"/>
                  </a:lnTo>
                  <a:lnTo>
                    <a:pt x="3" y="9"/>
                  </a:lnTo>
                  <a:lnTo>
                    <a:pt x="0" y="0"/>
                  </a:lnTo>
                </a:path>
              </a:pathLst>
            </a:custGeom>
            <a:noFill/>
            <a:ln w="9525">
              <a:solidFill>
                <a:srgbClr val="52576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27" name="Freeform 7"/>
            <p:cNvSpPr>
              <a:spLocks/>
            </p:cNvSpPr>
            <p:nvPr/>
          </p:nvSpPr>
          <p:spPr bwMode="auto">
            <a:xfrm>
              <a:off x="2280" y="2293"/>
              <a:ext cx="72" cy="71"/>
            </a:xfrm>
            <a:custGeom>
              <a:avLst/>
              <a:gdLst>
                <a:gd name="T0" fmla="*/ 8 w 72"/>
                <a:gd name="T1" fmla="*/ 0 h 71"/>
                <a:gd name="T2" fmla="*/ 8 w 72"/>
                <a:gd name="T3" fmla="*/ 0 h 71"/>
                <a:gd name="T4" fmla="*/ 2 w 72"/>
                <a:gd name="T5" fmla="*/ 3 h 71"/>
                <a:gd name="T6" fmla="*/ 0 w 72"/>
                <a:gd name="T7" fmla="*/ 8 h 71"/>
                <a:gd name="T8" fmla="*/ 0 w 72"/>
                <a:gd name="T9" fmla="*/ 8 h 71"/>
                <a:gd name="T10" fmla="*/ 10 w 72"/>
                <a:gd name="T11" fmla="*/ 12 h 71"/>
                <a:gd name="T12" fmla="*/ 16 w 72"/>
                <a:gd name="T13" fmla="*/ 17 h 71"/>
                <a:gd name="T14" fmla="*/ 20 w 72"/>
                <a:gd name="T15" fmla="*/ 25 h 71"/>
                <a:gd name="T16" fmla="*/ 24 w 72"/>
                <a:gd name="T17" fmla="*/ 33 h 71"/>
                <a:gd name="T18" fmla="*/ 24 w 72"/>
                <a:gd name="T19" fmla="*/ 33 h 71"/>
                <a:gd name="T20" fmla="*/ 31 w 72"/>
                <a:gd name="T21" fmla="*/ 44 h 71"/>
                <a:gd name="T22" fmla="*/ 39 w 72"/>
                <a:gd name="T23" fmla="*/ 54 h 71"/>
                <a:gd name="T24" fmla="*/ 39 w 72"/>
                <a:gd name="T25" fmla="*/ 54 h 71"/>
                <a:gd name="T26" fmla="*/ 42 w 72"/>
                <a:gd name="T27" fmla="*/ 55 h 71"/>
                <a:gd name="T28" fmla="*/ 44 w 72"/>
                <a:gd name="T29" fmla="*/ 55 h 71"/>
                <a:gd name="T30" fmla="*/ 47 w 72"/>
                <a:gd name="T31" fmla="*/ 55 h 71"/>
                <a:gd name="T32" fmla="*/ 50 w 72"/>
                <a:gd name="T33" fmla="*/ 55 h 71"/>
                <a:gd name="T34" fmla="*/ 50 w 72"/>
                <a:gd name="T35" fmla="*/ 55 h 71"/>
                <a:gd name="T36" fmla="*/ 61 w 72"/>
                <a:gd name="T37" fmla="*/ 63 h 71"/>
                <a:gd name="T38" fmla="*/ 66 w 72"/>
                <a:gd name="T39" fmla="*/ 67 h 71"/>
                <a:gd name="T40" fmla="*/ 72 w 72"/>
                <a:gd name="T41" fmla="*/ 71 h 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71"/>
                <a:gd name="T65" fmla="*/ 72 w 72"/>
                <a:gd name="T66" fmla="*/ 71 h 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71">
                  <a:moveTo>
                    <a:pt x="8" y="0"/>
                  </a:moveTo>
                  <a:lnTo>
                    <a:pt x="8" y="0"/>
                  </a:lnTo>
                  <a:lnTo>
                    <a:pt x="2" y="3"/>
                  </a:lnTo>
                  <a:lnTo>
                    <a:pt x="0" y="8"/>
                  </a:lnTo>
                  <a:lnTo>
                    <a:pt x="10" y="12"/>
                  </a:lnTo>
                  <a:lnTo>
                    <a:pt x="16" y="17"/>
                  </a:lnTo>
                  <a:lnTo>
                    <a:pt x="20" y="25"/>
                  </a:lnTo>
                  <a:lnTo>
                    <a:pt x="24" y="33"/>
                  </a:lnTo>
                  <a:lnTo>
                    <a:pt x="31" y="44"/>
                  </a:lnTo>
                  <a:lnTo>
                    <a:pt x="39" y="54"/>
                  </a:lnTo>
                  <a:lnTo>
                    <a:pt x="42" y="55"/>
                  </a:lnTo>
                  <a:lnTo>
                    <a:pt x="44" y="55"/>
                  </a:lnTo>
                  <a:lnTo>
                    <a:pt x="47" y="55"/>
                  </a:lnTo>
                  <a:lnTo>
                    <a:pt x="50" y="55"/>
                  </a:lnTo>
                  <a:lnTo>
                    <a:pt x="61" y="63"/>
                  </a:lnTo>
                  <a:lnTo>
                    <a:pt x="66" y="67"/>
                  </a:lnTo>
                  <a:lnTo>
                    <a:pt x="72" y="71"/>
                  </a:lnTo>
                </a:path>
              </a:pathLst>
            </a:custGeom>
            <a:noFill/>
            <a:ln w="9525">
              <a:solidFill>
                <a:srgbClr val="52576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28" name="Freeform 8"/>
            <p:cNvSpPr>
              <a:spLocks/>
            </p:cNvSpPr>
            <p:nvPr/>
          </p:nvSpPr>
          <p:spPr bwMode="auto">
            <a:xfrm>
              <a:off x="2308" y="2254"/>
              <a:ext cx="60" cy="42"/>
            </a:xfrm>
            <a:custGeom>
              <a:avLst/>
              <a:gdLst>
                <a:gd name="T0" fmla="*/ 6 w 60"/>
                <a:gd name="T1" fmla="*/ 39 h 42"/>
                <a:gd name="T2" fmla="*/ 6 w 60"/>
                <a:gd name="T3" fmla="*/ 39 h 42"/>
                <a:gd name="T4" fmla="*/ 0 w 60"/>
                <a:gd name="T5" fmla="*/ 42 h 42"/>
                <a:gd name="T6" fmla="*/ 0 w 60"/>
                <a:gd name="T7" fmla="*/ 42 h 42"/>
                <a:gd name="T8" fmla="*/ 4 w 60"/>
                <a:gd name="T9" fmla="*/ 37 h 42"/>
                <a:gd name="T10" fmla="*/ 9 w 60"/>
                <a:gd name="T11" fmla="*/ 32 h 42"/>
                <a:gd name="T12" fmla="*/ 22 w 60"/>
                <a:gd name="T13" fmla="*/ 26 h 42"/>
                <a:gd name="T14" fmla="*/ 22 w 60"/>
                <a:gd name="T15" fmla="*/ 26 h 42"/>
                <a:gd name="T16" fmla="*/ 27 w 60"/>
                <a:gd name="T17" fmla="*/ 32 h 42"/>
                <a:gd name="T18" fmla="*/ 27 w 60"/>
                <a:gd name="T19" fmla="*/ 32 h 42"/>
                <a:gd name="T20" fmla="*/ 28 w 60"/>
                <a:gd name="T21" fmla="*/ 26 h 42"/>
                <a:gd name="T22" fmla="*/ 33 w 60"/>
                <a:gd name="T23" fmla="*/ 21 h 42"/>
                <a:gd name="T24" fmla="*/ 40 w 60"/>
                <a:gd name="T25" fmla="*/ 18 h 42"/>
                <a:gd name="T26" fmla="*/ 48 w 60"/>
                <a:gd name="T27" fmla="*/ 16 h 42"/>
                <a:gd name="T28" fmla="*/ 48 w 60"/>
                <a:gd name="T29" fmla="*/ 16 h 42"/>
                <a:gd name="T30" fmla="*/ 48 w 60"/>
                <a:gd name="T31" fmla="*/ 10 h 42"/>
                <a:gd name="T32" fmla="*/ 51 w 60"/>
                <a:gd name="T33" fmla="*/ 5 h 42"/>
                <a:gd name="T34" fmla="*/ 54 w 60"/>
                <a:gd name="T35" fmla="*/ 2 h 42"/>
                <a:gd name="T36" fmla="*/ 60 w 60"/>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42"/>
                <a:gd name="T59" fmla="*/ 60 w 60"/>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42">
                  <a:moveTo>
                    <a:pt x="6" y="39"/>
                  </a:moveTo>
                  <a:lnTo>
                    <a:pt x="6" y="39"/>
                  </a:lnTo>
                  <a:lnTo>
                    <a:pt x="0" y="42"/>
                  </a:lnTo>
                  <a:lnTo>
                    <a:pt x="4" y="37"/>
                  </a:lnTo>
                  <a:lnTo>
                    <a:pt x="9" y="32"/>
                  </a:lnTo>
                  <a:lnTo>
                    <a:pt x="22" y="26"/>
                  </a:lnTo>
                  <a:lnTo>
                    <a:pt x="27" y="32"/>
                  </a:lnTo>
                  <a:lnTo>
                    <a:pt x="28" y="26"/>
                  </a:lnTo>
                  <a:lnTo>
                    <a:pt x="33" y="21"/>
                  </a:lnTo>
                  <a:lnTo>
                    <a:pt x="40" y="18"/>
                  </a:lnTo>
                  <a:lnTo>
                    <a:pt x="48" y="16"/>
                  </a:lnTo>
                  <a:lnTo>
                    <a:pt x="48" y="10"/>
                  </a:lnTo>
                  <a:lnTo>
                    <a:pt x="51" y="5"/>
                  </a:lnTo>
                  <a:lnTo>
                    <a:pt x="54" y="2"/>
                  </a:lnTo>
                  <a:lnTo>
                    <a:pt x="60" y="0"/>
                  </a:lnTo>
                </a:path>
              </a:pathLst>
            </a:custGeom>
            <a:noFill/>
            <a:ln w="9525">
              <a:solidFill>
                <a:srgbClr val="52576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29" name="Freeform 9"/>
            <p:cNvSpPr>
              <a:spLocks/>
            </p:cNvSpPr>
            <p:nvPr/>
          </p:nvSpPr>
          <p:spPr bwMode="auto">
            <a:xfrm>
              <a:off x="1397" y="2486"/>
              <a:ext cx="6" cy="3"/>
            </a:xfrm>
            <a:custGeom>
              <a:avLst/>
              <a:gdLst>
                <a:gd name="T0" fmla="*/ 6 w 6"/>
                <a:gd name="T1" fmla="*/ 3 h 3"/>
                <a:gd name="T2" fmla="*/ 6 w 6"/>
                <a:gd name="T3" fmla="*/ 3 h 3"/>
                <a:gd name="T4" fmla="*/ 0 w 6"/>
                <a:gd name="T5" fmla="*/ 0 h 3"/>
                <a:gd name="T6" fmla="*/ 0 w 6"/>
                <a:gd name="T7" fmla="*/ 0 h 3"/>
                <a:gd name="T8" fmla="*/ 6 w 6"/>
                <a:gd name="T9" fmla="*/ 3 h 3"/>
                <a:gd name="T10" fmla="*/ 6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3"/>
                  </a:moveTo>
                  <a:lnTo>
                    <a:pt x="6" y="3"/>
                  </a:lnTo>
                  <a:lnTo>
                    <a:pt x="0" y="0"/>
                  </a:lnTo>
                  <a:lnTo>
                    <a:pt x="6" y="3"/>
                  </a:lnTo>
                  <a:close/>
                </a:path>
              </a:pathLst>
            </a:custGeom>
            <a:solidFill>
              <a:srgbClr val="BFCAE2"/>
            </a:solidFill>
            <a:ln w="20638">
              <a:solidFill>
                <a:srgbClr val="636A76"/>
              </a:solidFill>
              <a:round/>
              <a:headEnd/>
              <a:tailEnd/>
            </a:ln>
          </p:spPr>
          <p:txBody>
            <a:bodyPr/>
            <a:lstStyle/>
            <a:p>
              <a:endParaRPr lang="en-US"/>
            </a:p>
          </p:txBody>
        </p:sp>
        <p:sp>
          <p:nvSpPr>
            <p:cNvPr id="16430" name="Freeform 10"/>
            <p:cNvSpPr>
              <a:spLocks/>
            </p:cNvSpPr>
            <p:nvPr/>
          </p:nvSpPr>
          <p:spPr bwMode="auto">
            <a:xfrm>
              <a:off x="1608" y="2932"/>
              <a:ext cx="4" cy="11"/>
            </a:xfrm>
            <a:custGeom>
              <a:avLst/>
              <a:gdLst>
                <a:gd name="T0" fmla="*/ 4 w 4"/>
                <a:gd name="T1" fmla="*/ 9 h 11"/>
                <a:gd name="T2" fmla="*/ 4 w 4"/>
                <a:gd name="T3" fmla="*/ 9 h 11"/>
                <a:gd name="T4" fmla="*/ 3 w 4"/>
                <a:gd name="T5" fmla="*/ 0 h 11"/>
                <a:gd name="T6" fmla="*/ 1 w 4"/>
                <a:gd name="T7" fmla="*/ 0 h 11"/>
                <a:gd name="T8" fmla="*/ 0 w 4"/>
                <a:gd name="T9" fmla="*/ 1 h 11"/>
                <a:gd name="T10" fmla="*/ 0 w 4"/>
                <a:gd name="T11" fmla="*/ 1 h 11"/>
                <a:gd name="T12" fmla="*/ 3 w 4"/>
                <a:gd name="T13" fmla="*/ 9 h 11"/>
                <a:gd name="T14" fmla="*/ 4 w 4"/>
                <a:gd name="T15" fmla="*/ 11 h 11"/>
                <a:gd name="T16" fmla="*/ 4 w 4"/>
                <a:gd name="T17" fmla="*/ 9 h 11"/>
                <a:gd name="T18" fmla="*/ 4 w 4"/>
                <a:gd name="T19" fmla="*/ 9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1"/>
                <a:gd name="T32" fmla="*/ 4 w 4"/>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1">
                  <a:moveTo>
                    <a:pt x="4" y="9"/>
                  </a:moveTo>
                  <a:lnTo>
                    <a:pt x="4" y="9"/>
                  </a:lnTo>
                  <a:lnTo>
                    <a:pt x="3" y="0"/>
                  </a:lnTo>
                  <a:lnTo>
                    <a:pt x="1" y="0"/>
                  </a:lnTo>
                  <a:lnTo>
                    <a:pt x="0" y="1"/>
                  </a:lnTo>
                  <a:lnTo>
                    <a:pt x="3" y="9"/>
                  </a:lnTo>
                  <a:lnTo>
                    <a:pt x="4" y="11"/>
                  </a:lnTo>
                  <a:lnTo>
                    <a:pt x="4" y="9"/>
                  </a:lnTo>
                  <a:close/>
                </a:path>
              </a:pathLst>
            </a:custGeom>
            <a:solidFill>
              <a:srgbClr val="BFCAE2"/>
            </a:solidFill>
            <a:ln w="20638">
              <a:solidFill>
                <a:srgbClr val="636A76"/>
              </a:solidFill>
              <a:round/>
              <a:headEnd/>
              <a:tailEnd/>
            </a:ln>
          </p:spPr>
          <p:txBody>
            <a:bodyPr/>
            <a:lstStyle/>
            <a:p>
              <a:endParaRPr lang="en-US"/>
            </a:p>
          </p:txBody>
        </p:sp>
        <p:sp>
          <p:nvSpPr>
            <p:cNvPr id="16431" name="Freeform 11"/>
            <p:cNvSpPr>
              <a:spLocks/>
            </p:cNvSpPr>
            <p:nvPr/>
          </p:nvSpPr>
          <p:spPr bwMode="auto">
            <a:xfrm>
              <a:off x="1732" y="3593"/>
              <a:ext cx="566" cy="311"/>
            </a:xfrm>
            <a:custGeom>
              <a:avLst/>
              <a:gdLst>
                <a:gd name="T0" fmla="*/ 417 w 566"/>
                <a:gd name="T1" fmla="*/ 192 h 311"/>
                <a:gd name="T2" fmla="*/ 337 w 566"/>
                <a:gd name="T3" fmla="*/ 148 h 311"/>
                <a:gd name="T4" fmla="*/ 312 w 566"/>
                <a:gd name="T5" fmla="*/ 131 h 311"/>
                <a:gd name="T6" fmla="*/ 229 w 566"/>
                <a:gd name="T7" fmla="*/ 59 h 311"/>
                <a:gd name="T8" fmla="*/ 206 w 566"/>
                <a:gd name="T9" fmla="*/ 37 h 311"/>
                <a:gd name="T10" fmla="*/ 203 w 566"/>
                <a:gd name="T11" fmla="*/ 30 h 311"/>
                <a:gd name="T12" fmla="*/ 195 w 566"/>
                <a:gd name="T13" fmla="*/ 11 h 311"/>
                <a:gd name="T14" fmla="*/ 192 w 566"/>
                <a:gd name="T15" fmla="*/ 0 h 311"/>
                <a:gd name="T16" fmla="*/ 159 w 566"/>
                <a:gd name="T17" fmla="*/ 14 h 311"/>
                <a:gd name="T18" fmla="*/ 123 w 566"/>
                <a:gd name="T19" fmla="*/ 22 h 311"/>
                <a:gd name="T20" fmla="*/ 87 w 566"/>
                <a:gd name="T21" fmla="*/ 25 h 311"/>
                <a:gd name="T22" fmla="*/ 50 w 566"/>
                <a:gd name="T23" fmla="*/ 25 h 311"/>
                <a:gd name="T24" fmla="*/ 47 w 566"/>
                <a:gd name="T25" fmla="*/ 53 h 311"/>
                <a:gd name="T26" fmla="*/ 34 w 566"/>
                <a:gd name="T27" fmla="*/ 93 h 311"/>
                <a:gd name="T28" fmla="*/ 13 w 566"/>
                <a:gd name="T29" fmla="*/ 164 h 311"/>
                <a:gd name="T30" fmla="*/ 3 w 566"/>
                <a:gd name="T31" fmla="*/ 198 h 311"/>
                <a:gd name="T32" fmla="*/ 0 w 566"/>
                <a:gd name="T33" fmla="*/ 222 h 311"/>
                <a:gd name="T34" fmla="*/ 2 w 566"/>
                <a:gd name="T35" fmla="*/ 236 h 311"/>
                <a:gd name="T36" fmla="*/ 10 w 566"/>
                <a:gd name="T37" fmla="*/ 249 h 311"/>
                <a:gd name="T38" fmla="*/ 24 w 566"/>
                <a:gd name="T39" fmla="*/ 259 h 311"/>
                <a:gd name="T40" fmla="*/ 48 w 566"/>
                <a:gd name="T41" fmla="*/ 267 h 311"/>
                <a:gd name="T42" fmla="*/ 63 w 566"/>
                <a:gd name="T43" fmla="*/ 268 h 311"/>
                <a:gd name="T44" fmla="*/ 202 w 566"/>
                <a:gd name="T45" fmla="*/ 275 h 311"/>
                <a:gd name="T46" fmla="*/ 211 w 566"/>
                <a:gd name="T47" fmla="*/ 276 h 311"/>
                <a:gd name="T48" fmla="*/ 262 w 566"/>
                <a:gd name="T49" fmla="*/ 289 h 311"/>
                <a:gd name="T50" fmla="*/ 323 w 566"/>
                <a:gd name="T51" fmla="*/ 305 h 311"/>
                <a:gd name="T52" fmla="*/ 341 w 566"/>
                <a:gd name="T53" fmla="*/ 308 h 311"/>
                <a:gd name="T54" fmla="*/ 401 w 566"/>
                <a:gd name="T55" fmla="*/ 311 h 311"/>
                <a:gd name="T56" fmla="*/ 438 w 566"/>
                <a:gd name="T57" fmla="*/ 310 h 311"/>
                <a:gd name="T58" fmla="*/ 445 w 566"/>
                <a:gd name="T59" fmla="*/ 308 h 311"/>
                <a:gd name="T60" fmla="*/ 499 w 566"/>
                <a:gd name="T61" fmla="*/ 311 h 311"/>
                <a:gd name="T62" fmla="*/ 537 w 566"/>
                <a:gd name="T63" fmla="*/ 307 h 311"/>
                <a:gd name="T64" fmla="*/ 552 w 566"/>
                <a:gd name="T65" fmla="*/ 302 h 311"/>
                <a:gd name="T66" fmla="*/ 560 w 566"/>
                <a:gd name="T67" fmla="*/ 292 h 311"/>
                <a:gd name="T68" fmla="*/ 566 w 566"/>
                <a:gd name="T69" fmla="*/ 265 h 311"/>
                <a:gd name="T70" fmla="*/ 417 w 566"/>
                <a:gd name="T71" fmla="*/ 192 h 3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66"/>
                <a:gd name="T109" fmla="*/ 0 h 311"/>
                <a:gd name="T110" fmla="*/ 566 w 566"/>
                <a:gd name="T111" fmla="*/ 311 h 3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66" h="311">
                  <a:moveTo>
                    <a:pt x="417" y="192"/>
                  </a:moveTo>
                  <a:lnTo>
                    <a:pt x="417" y="192"/>
                  </a:lnTo>
                  <a:lnTo>
                    <a:pt x="366" y="164"/>
                  </a:lnTo>
                  <a:lnTo>
                    <a:pt x="337" y="148"/>
                  </a:lnTo>
                  <a:lnTo>
                    <a:pt x="312" y="131"/>
                  </a:lnTo>
                  <a:lnTo>
                    <a:pt x="258" y="86"/>
                  </a:lnTo>
                  <a:lnTo>
                    <a:pt x="229" y="59"/>
                  </a:lnTo>
                  <a:lnTo>
                    <a:pt x="218" y="48"/>
                  </a:lnTo>
                  <a:lnTo>
                    <a:pt x="206" y="37"/>
                  </a:lnTo>
                  <a:lnTo>
                    <a:pt x="203" y="30"/>
                  </a:lnTo>
                  <a:lnTo>
                    <a:pt x="198" y="22"/>
                  </a:lnTo>
                  <a:lnTo>
                    <a:pt x="195" y="11"/>
                  </a:lnTo>
                  <a:lnTo>
                    <a:pt x="192" y="0"/>
                  </a:lnTo>
                  <a:lnTo>
                    <a:pt x="176" y="8"/>
                  </a:lnTo>
                  <a:lnTo>
                    <a:pt x="159" y="14"/>
                  </a:lnTo>
                  <a:lnTo>
                    <a:pt x="141" y="19"/>
                  </a:lnTo>
                  <a:lnTo>
                    <a:pt x="123" y="22"/>
                  </a:lnTo>
                  <a:lnTo>
                    <a:pt x="87" y="25"/>
                  </a:lnTo>
                  <a:lnTo>
                    <a:pt x="67" y="27"/>
                  </a:lnTo>
                  <a:lnTo>
                    <a:pt x="50" y="25"/>
                  </a:lnTo>
                  <a:lnTo>
                    <a:pt x="47" y="53"/>
                  </a:lnTo>
                  <a:lnTo>
                    <a:pt x="34" y="93"/>
                  </a:lnTo>
                  <a:lnTo>
                    <a:pt x="23" y="128"/>
                  </a:lnTo>
                  <a:lnTo>
                    <a:pt x="13" y="164"/>
                  </a:lnTo>
                  <a:lnTo>
                    <a:pt x="3" y="198"/>
                  </a:lnTo>
                  <a:lnTo>
                    <a:pt x="0" y="214"/>
                  </a:lnTo>
                  <a:lnTo>
                    <a:pt x="0" y="222"/>
                  </a:lnTo>
                  <a:lnTo>
                    <a:pt x="0" y="228"/>
                  </a:lnTo>
                  <a:lnTo>
                    <a:pt x="2" y="236"/>
                  </a:lnTo>
                  <a:lnTo>
                    <a:pt x="5" y="243"/>
                  </a:lnTo>
                  <a:lnTo>
                    <a:pt x="10" y="249"/>
                  </a:lnTo>
                  <a:lnTo>
                    <a:pt x="16" y="254"/>
                  </a:lnTo>
                  <a:lnTo>
                    <a:pt x="24" y="259"/>
                  </a:lnTo>
                  <a:lnTo>
                    <a:pt x="35" y="263"/>
                  </a:lnTo>
                  <a:lnTo>
                    <a:pt x="48" y="267"/>
                  </a:lnTo>
                  <a:lnTo>
                    <a:pt x="63" y="268"/>
                  </a:lnTo>
                  <a:lnTo>
                    <a:pt x="127" y="271"/>
                  </a:lnTo>
                  <a:lnTo>
                    <a:pt x="202" y="275"/>
                  </a:lnTo>
                  <a:lnTo>
                    <a:pt x="211" y="276"/>
                  </a:lnTo>
                  <a:lnTo>
                    <a:pt x="224" y="279"/>
                  </a:lnTo>
                  <a:lnTo>
                    <a:pt x="262" y="289"/>
                  </a:lnTo>
                  <a:lnTo>
                    <a:pt x="304" y="300"/>
                  </a:lnTo>
                  <a:lnTo>
                    <a:pt x="323" y="305"/>
                  </a:lnTo>
                  <a:lnTo>
                    <a:pt x="341" y="308"/>
                  </a:lnTo>
                  <a:lnTo>
                    <a:pt x="371" y="311"/>
                  </a:lnTo>
                  <a:lnTo>
                    <a:pt x="401" y="311"/>
                  </a:lnTo>
                  <a:lnTo>
                    <a:pt x="427" y="311"/>
                  </a:lnTo>
                  <a:lnTo>
                    <a:pt x="438" y="310"/>
                  </a:lnTo>
                  <a:lnTo>
                    <a:pt x="445" y="308"/>
                  </a:lnTo>
                  <a:lnTo>
                    <a:pt x="462" y="310"/>
                  </a:lnTo>
                  <a:lnTo>
                    <a:pt x="499" y="311"/>
                  </a:lnTo>
                  <a:lnTo>
                    <a:pt x="518" y="310"/>
                  </a:lnTo>
                  <a:lnTo>
                    <a:pt x="537" y="307"/>
                  </a:lnTo>
                  <a:lnTo>
                    <a:pt x="545" y="305"/>
                  </a:lnTo>
                  <a:lnTo>
                    <a:pt x="552" y="302"/>
                  </a:lnTo>
                  <a:lnTo>
                    <a:pt x="556" y="297"/>
                  </a:lnTo>
                  <a:lnTo>
                    <a:pt x="560" y="292"/>
                  </a:lnTo>
                  <a:lnTo>
                    <a:pt x="566" y="265"/>
                  </a:lnTo>
                  <a:lnTo>
                    <a:pt x="417" y="192"/>
                  </a:lnTo>
                  <a:close/>
                </a:path>
              </a:pathLst>
            </a:custGeom>
            <a:gradFill rotWithShape="1">
              <a:gsLst>
                <a:gs pos="0">
                  <a:srgbClr val="BFCAE2"/>
                </a:gs>
                <a:gs pos="100000">
                  <a:srgbClr val="9933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32" name="Freeform 12"/>
            <p:cNvSpPr>
              <a:spLocks/>
            </p:cNvSpPr>
            <p:nvPr/>
          </p:nvSpPr>
          <p:spPr bwMode="auto">
            <a:xfrm>
              <a:off x="1421" y="3705"/>
              <a:ext cx="468" cy="418"/>
            </a:xfrm>
            <a:custGeom>
              <a:avLst/>
              <a:gdLst>
                <a:gd name="T0" fmla="*/ 48 w 468"/>
                <a:gd name="T1" fmla="*/ 22 h 418"/>
                <a:gd name="T2" fmla="*/ 32 w 468"/>
                <a:gd name="T3" fmla="*/ 67 h 418"/>
                <a:gd name="T4" fmla="*/ 27 w 468"/>
                <a:gd name="T5" fmla="*/ 105 h 418"/>
                <a:gd name="T6" fmla="*/ 25 w 468"/>
                <a:gd name="T7" fmla="*/ 124 h 418"/>
                <a:gd name="T8" fmla="*/ 1 w 468"/>
                <a:gd name="T9" fmla="*/ 187 h 418"/>
                <a:gd name="T10" fmla="*/ 1 w 468"/>
                <a:gd name="T11" fmla="*/ 211 h 418"/>
                <a:gd name="T12" fmla="*/ 16 w 468"/>
                <a:gd name="T13" fmla="*/ 249 h 418"/>
                <a:gd name="T14" fmla="*/ 52 w 468"/>
                <a:gd name="T15" fmla="*/ 279 h 418"/>
                <a:gd name="T16" fmla="*/ 89 w 468"/>
                <a:gd name="T17" fmla="*/ 294 h 418"/>
                <a:gd name="T18" fmla="*/ 121 w 468"/>
                <a:gd name="T19" fmla="*/ 316 h 418"/>
                <a:gd name="T20" fmla="*/ 153 w 468"/>
                <a:gd name="T21" fmla="*/ 342 h 418"/>
                <a:gd name="T22" fmla="*/ 212 w 468"/>
                <a:gd name="T23" fmla="*/ 367 h 418"/>
                <a:gd name="T24" fmla="*/ 278 w 468"/>
                <a:gd name="T25" fmla="*/ 386 h 418"/>
                <a:gd name="T26" fmla="*/ 283 w 468"/>
                <a:gd name="T27" fmla="*/ 391 h 418"/>
                <a:gd name="T28" fmla="*/ 308 w 468"/>
                <a:gd name="T29" fmla="*/ 402 h 418"/>
                <a:gd name="T30" fmla="*/ 318 w 468"/>
                <a:gd name="T31" fmla="*/ 412 h 418"/>
                <a:gd name="T32" fmla="*/ 342 w 468"/>
                <a:gd name="T33" fmla="*/ 418 h 418"/>
                <a:gd name="T34" fmla="*/ 353 w 468"/>
                <a:gd name="T35" fmla="*/ 413 h 418"/>
                <a:gd name="T36" fmla="*/ 351 w 468"/>
                <a:gd name="T37" fmla="*/ 402 h 418"/>
                <a:gd name="T38" fmla="*/ 364 w 468"/>
                <a:gd name="T39" fmla="*/ 415 h 418"/>
                <a:gd name="T40" fmla="*/ 369 w 468"/>
                <a:gd name="T41" fmla="*/ 415 h 418"/>
                <a:gd name="T42" fmla="*/ 377 w 468"/>
                <a:gd name="T43" fmla="*/ 399 h 418"/>
                <a:gd name="T44" fmla="*/ 370 w 468"/>
                <a:gd name="T45" fmla="*/ 389 h 418"/>
                <a:gd name="T46" fmla="*/ 372 w 468"/>
                <a:gd name="T47" fmla="*/ 388 h 418"/>
                <a:gd name="T48" fmla="*/ 380 w 468"/>
                <a:gd name="T49" fmla="*/ 399 h 418"/>
                <a:gd name="T50" fmla="*/ 396 w 468"/>
                <a:gd name="T51" fmla="*/ 394 h 418"/>
                <a:gd name="T52" fmla="*/ 404 w 468"/>
                <a:gd name="T53" fmla="*/ 386 h 418"/>
                <a:gd name="T54" fmla="*/ 418 w 468"/>
                <a:gd name="T55" fmla="*/ 383 h 418"/>
                <a:gd name="T56" fmla="*/ 425 w 468"/>
                <a:gd name="T57" fmla="*/ 370 h 418"/>
                <a:gd name="T58" fmla="*/ 428 w 468"/>
                <a:gd name="T59" fmla="*/ 364 h 418"/>
                <a:gd name="T60" fmla="*/ 452 w 468"/>
                <a:gd name="T61" fmla="*/ 359 h 418"/>
                <a:gd name="T62" fmla="*/ 463 w 468"/>
                <a:gd name="T63" fmla="*/ 348 h 418"/>
                <a:gd name="T64" fmla="*/ 468 w 468"/>
                <a:gd name="T65" fmla="*/ 327 h 418"/>
                <a:gd name="T66" fmla="*/ 450 w 468"/>
                <a:gd name="T67" fmla="*/ 318 h 418"/>
                <a:gd name="T68" fmla="*/ 439 w 468"/>
                <a:gd name="T69" fmla="*/ 313 h 418"/>
                <a:gd name="T70" fmla="*/ 423 w 468"/>
                <a:gd name="T71" fmla="*/ 300 h 418"/>
                <a:gd name="T72" fmla="*/ 406 w 468"/>
                <a:gd name="T73" fmla="*/ 290 h 418"/>
                <a:gd name="T74" fmla="*/ 396 w 468"/>
                <a:gd name="T75" fmla="*/ 276 h 418"/>
                <a:gd name="T76" fmla="*/ 385 w 468"/>
                <a:gd name="T77" fmla="*/ 265 h 418"/>
                <a:gd name="T78" fmla="*/ 340 w 468"/>
                <a:gd name="T79" fmla="*/ 241 h 418"/>
                <a:gd name="T80" fmla="*/ 300 w 468"/>
                <a:gd name="T81" fmla="*/ 204 h 418"/>
                <a:gd name="T82" fmla="*/ 275 w 468"/>
                <a:gd name="T83" fmla="*/ 166 h 418"/>
                <a:gd name="T84" fmla="*/ 228 w 468"/>
                <a:gd name="T85" fmla="*/ 91 h 418"/>
                <a:gd name="T86" fmla="*/ 220 w 468"/>
                <a:gd name="T87" fmla="*/ 78 h 418"/>
                <a:gd name="T88" fmla="*/ 223 w 468"/>
                <a:gd name="T89" fmla="*/ 28 h 418"/>
                <a:gd name="T90" fmla="*/ 182 w 468"/>
                <a:gd name="T91" fmla="*/ 30 h 418"/>
                <a:gd name="T92" fmla="*/ 118 w 468"/>
                <a:gd name="T93" fmla="*/ 22 h 418"/>
                <a:gd name="T94" fmla="*/ 57 w 468"/>
                <a:gd name="T95" fmla="*/ 0 h 4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68"/>
                <a:gd name="T145" fmla="*/ 0 h 418"/>
                <a:gd name="T146" fmla="*/ 468 w 468"/>
                <a:gd name="T147" fmla="*/ 418 h 41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68" h="418">
                  <a:moveTo>
                    <a:pt x="57" y="0"/>
                  </a:moveTo>
                  <a:lnTo>
                    <a:pt x="57" y="0"/>
                  </a:lnTo>
                  <a:lnTo>
                    <a:pt x="48" y="22"/>
                  </a:lnTo>
                  <a:lnTo>
                    <a:pt x="40" y="44"/>
                  </a:lnTo>
                  <a:lnTo>
                    <a:pt x="32" y="67"/>
                  </a:lnTo>
                  <a:lnTo>
                    <a:pt x="27" y="88"/>
                  </a:lnTo>
                  <a:lnTo>
                    <a:pt x="27" y="97"/>
                  </a:lnTo>
                  <a:lnTo>
                    <a:pt x="27" y="105"/>
                  </a:lnTo>
                  <a:lnTo>
                    <a:pt x="27" y="115"/>
                  </a:lnTo>
                  <a:lnTo>
                    <a:pt x="25" y="124"/>
                  </a:lnTo>
                  <a:lnTo>
                    <a:pt x="14" y="148"/>
                  </a:lnTo>
                  <a:lnTo>
                    <a:pt x="4" y="174"/>
                  </a:lnTo>
                  <a:lnTo>
                    <a:pt x="1" y="187"/>
                  </a:lnTo>
                  <a:lnTo>
                    <a:pt x="0" y="199"/>
                  </a:lnTo>
                  <a:lnTo>
                    <a:pt x="1" y="211"/>
                  </a:lnTo>
                  <a:lnTo>
                    <a:pt x="3" y="223"/>
                  </a:lnTo>
                  <a:lnTo>
                    <a:pt x="8" y="236"/>
                  </a:lnTo>
                  <a:lnTo>
                    <a:pt x="16" y="249"/>
                  </a:lnTo>
                  <a:lnTo>
                    <a:pt x="25" y="260"/>
                  </a:lnTo>
                  <a:lnTo>
                    <a:pt x="36" y="271"/>
                  </a:lnTo>
                  <a:lnTo>
                    <a:pt x="52" y="279"/>
                  </a:lnTo>
                  <a:lnTo>
                    <a:pt x="72" y="287"/>
                  </a:lnTo>
                  <a:lnTo>
                    <a:pt x="89" y="294"/>
                  </a:lnTo>
                  <a:lnTo>
                    <a:pt x="102" y="300"/>
                  </a:lnTo>
                  <a:lnTo>
                    <a:pt x="112" y="308"/>
                  </a:lnTo>
                  <a:lnTo>
                    <a:pt x="121" y="316"/>
                  </a:lnTo>
                  <a:lnTo>
                    <a:pt x="129" y="324"/>
                  </a:lnTo>
                  <a:lnTo>
                    <a:pt x="140" y="334"/>
                  </a:lnTo>
                  <a:lnTo>
                    <a:pt x="153" y="342"/>
                  </a:lnTo>
                  <a:lnTo>
                    <a:pt x="171" y="350"/>
                  </a:lnTo>
                  <a:lnTo>
                    <a:pt x="212" y="367"/>
                  </a:lnTo>
                  <a:lnTo>
                    <a:pt x="249" y="378"/>
                  </a:lnTo>
                  <a:lnTo>
                    <a:pt x="265" y="385"/>
                  </a:lnTo>
                  <a:lnTo>
                    <a:pt x="278" y="386"/>
                  </a:lnTo>
                  <a:lnTo>
                    <a:pt x="279" y="388"/>
                  </a:lnTo>
                  <a:lnTo>
                    <a:pt x="283" y="391"/>
                  </a:lnTo>
                  <a:lnTo>
                    <a:pt x="291" y="396"/>
                  </a:lnTo>
                  <a:lnTo>
                    <a:pt x="308" y="402"/>
                  </a:lnTo>
                  <a:lnTo>
                    <a:pt x="308" y="404"/>
                  </a:lnTo>
                  <a:lnTo>
                    <a:pt x="311" y="407"/>
                  </a:lnTo>
                  <a:lnTo>
                    <a:pt x="318" y="412"/>
                  </a:lnTo>
                  <a:lnTo>
                    <a:pt x="329" y="417"/>
                  </a:lnTo>
                  <a:lnTo>
                    <a:pt x="342" y="418"/>
                  </a:lnTo>
                  <a:lnTo>
                    <a:pt x="348" y="418"/>
                  </a:lnTo>
                  <a:lnTo>
                    <a:pt x="351" y="417"/>
                  </a:lnTo>
                  <a:lnTo>
                    <a:pt x="353" y="413"/>
                  </a:lnTo>
                  <a:lnTo>
                    <a:pt x="353" y="405"/>
                  </a:lnTo>
                  <a:lnTo>
                    <a:pt x="351" y="402"/>
                  </a:lnTo>
                  <a:lnTo>
                    <a:pt x="353" y="402"/>
                  </a:lnTo>
                  <a:lnTo>
                    <a:pt x="358" y="409"/>
                  </a:lnTo>
                  <a:lnTo>
                    <a:pt x="364" y="415"/>
                  </a:lnTo>
                  <a:lnTo>
                    <a:pt x="366" y="415"/>
                  </a:lnTo>
                  <a:lnTo>
                    <a:pt x="369" y="415"/>
                  </a:lnTo>
                  <a:lnTo>
                    <a:pt x="374" y="410"/>
                  </a:lnTo>
                  <a:lnTo>
                    <a:pt x="377" y="404"/>
                  </a:lnTo>
                  <a:lnTo>
                    <a:pt x="377" y="399"/>
                  </a:lnTo>
                  <a:lnTo>
                    <a:pt x="377" y="396"/>
                  </a:lnTo>
                  <a:lnTo>
                    <a:pt x="370" y="389"/>
                  </a:lnTo>
                  <a:lnTo>
                    <a:pt x="369" y="386"/>
                  </a:lnTo>
                  <a:lnTo>
                    <a:pt x="372" y="388"/>
                  </a:lnTo>
                  <a:lnTo>
                    <a:pt x="377" y="396"/>
                  </a:lnTo>
                  <a:lnTo>
                    <a:pt x="380" y="399"/>
                  </a:lnTo>
                  <a:lnTo>
                    <a:pt x="385" y="399"/>
                  </a:lnTo>
                  <a:lnTo>
                    <a:pt x="390" y="399"/>
                  </a:lnTo>
                  <a:lnTo>
                    <a:pt x="396" y="394"/>
                  </a:lnTo>
                  <a:lnTo>
                    <a:pt x="396" y="383"/>
                  </a:lnTo>
                  <a:lnTo>
                    <a:pt x="404" y="386"/>
                  </a:lnTo>
                  <a:lnTo>
                    <a:pt x="412" y="386"/>
                  </a:lnTo>
                  <a:lnTo>
                    <a:pt x="415" y="385"/>
                  </a:lnTo>
                  <a:lnTo>
                    <a:pt x="418" y="383"/>
                  </a:lnTo>
                  <a:lnTo>
                    <a:pt x="422" y="377"/>
                  </a:lnTo>
                  <a:lnTo>
                    <a:pt x="425" y="370"/>
                  </a:lnTo>
                  <a:lnTo>
                    <a:pt x="425" y="362"/>
                  </a:lnTo>
                  <a:lnTo>
                    <a:pt x="428" y="364"/>
                  </a:lnTo>
                  <a:lnTo>
                    <a:pt x="436" y="364"/>
                  </a:lnTo>
                  <a:lnTo>
                    <a:pt x="447" y="361"/>
                  </a:lnTo>
                  <a:lnTo>
                    <a:pt x="452" y="359"/>
                  </a:lnTo>
                  <a:lnTo>
                    <a:pt x="455" y="356"/>
                  </a:lnTo>
                  <a:lnTo>
                    <a:pt x="463" y="348"/>
                  </a:lnTo>
                  <a:lnTo>
                    <a:pt x="466" y="340"/>
                  </a:lnTo>
                  <a:lnTo>
                    <a:pt x="468" y="334"/>
                  </a:lnTo>
                  <a:lnTo>
                    <a:pt x="468" y="327"/>
                  </a:lnTo>
                  <a:lnTo>
                    <a:pt x="460" y="324"/>
                  </a:lnTo>
                  <a:lnTo>
                    <a:pt x="450" y="318"/>
                  </a:lnTo>
                  <a:lnTo>
                    <a:pt x="444" y="316"/>
                  </a:lnTo>
                  <a:lnTo>
                    <a:pt x="439" y="313"/>
                  </a:lnTo>
                  <a:lnTo>
                    <a:pt x="431" y="306"/>
                  </a:lnTo>
                  <a:lnTo>
                    <a:pt x="423" y="300"/>
                  </a:lnTo>
                  <a:lnTo>
                    <a:pt x="406" y="290"/>
                  </a:lnTo>
                  <a:lnTo>
                    <a:pt x="402" y="287"/>
                  </a:lnTo>
                  <a:lnTo>
                    <a:pt x="401" y="282"/>
                  </a:lnTo>
                  <a:lnTo>
                    <a:pt x="396" y="276"/>
                  </a:lnTo>
                  <a:lnTo>
                    <a:pt x="390" y="268"/>
                  </a:lnTo>
                  <a:lnTo>
                    <a:pt x="385" y="265"/>
                  </a:lnTo>
                  <a:lnTo>
                    <a:pt x="375" y="260"/>
                  </a:lnTo>
                  <a:lnTo>
                    <a:pt x="353" y="249"/>
                  </a:lnTo>
                  <a:lnTo>
                    <a:pt x="340" y="241"/>
                  </a:lnTo>
                  <a:lnTo>
                    <a:pt x="326" y="231"/>
                  </a:lnTo>
                  <a:lnTo>
                    <a:pt x="313" y="219"/>
                  </a:lnTo>
                  <a:lnTo>
                    <a:pt x="300" y="204"/>
                  </a:lnTo>
                  <a:lnTo>
                    <a:pt x="286" y="183"/>
                  </a:lnTo>
                  <a:lnTo>
                    <a:pt x="275" y="166"/>
                  </a:lnTo>
                  <a:lnTo>
                    <a:pt x="254" y="132"/>
                  </a:lnTo>
                  <a:lnTo>
                    <a:pt x="238" y="104"/>
                  </a:lnTo>
                  <a:lnTo>
                    <a:pt x="228" y="91"/>
                  </a:lnTo>
                  <a:lnTo>
                    <a:pt x="219" y="81"/>
                  </a:lnTo>
                  <a:lnTo>
                    <a:pt x="220" y="78"/>
                  </a:lnTo>
                  <a:lnTo>
                    <a:pt x="222" y="70"/>
                  </a:lnTo>
                  <a:lnTo>
                    <a:pt x="223" y="54"/>
                  </a:lnTo>
                  <a:lnTo>
                    <a:pt x="223" y="28"/>
                  </a:lnTo>
                  <a:lnTo>
                    <a:pt x="203" y="30"/>
                  </a:lnTo>
                  <a:lnTo>
                    <a:pt x="182" y="30"/>
                  </a:lnTo>
                  <a:lnTo>
                    <a:pt x="159" y="28"/>
                  </a:lnTo>
                  <a:lnTo>
                    <a:pt x="139" y="25"/>
                  </a:lnTo>
                  <a:lnTo>
                    <a:pt x="118" y="22"/>
                  </a:lnTo>
                  <a:lnTo>
                    <a:pt x="97" y="16"/>
                  </a:lnTo>
                  <a:lnTo>
                    <a:pt x="76" y="9"/>
                  </a:lnTo>
                  <a:lnTo>
                    <a:pt x="57" y="0"/>
                  </a:lnTo>
                  <a:close/>
                </a:path>
              </a:pathLst>
            </a:custGeom>
            <a:gradFill rotWithShape="1">
              <a:gsLst>
                <a:gs pos="0">
                  <a:srgbClr val="BECAE2"/>
                </a:gs>
                <a:gs pos="100000">
                  <a:srgbClr val="9933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33" name="Freeform 13"/>
            <p:cNvSpPr>
              <a:spLocks/>
            </p:cNvSpPr>
            <p:nvPr/>
          </p:nvSpPr>
          <p:spPr bwMode="auto">
            <a:xfrm>
              <a:off x="1790" y="4091"/>
              <a:ext cx="8" cy="10"/>
            </a:xfrm>
            <a:custGeom>
              <a:avLst/>
              <a:gdLst>
                <a:gd name="T0" fmla="*/ 0 w 8"/>
                <a:gd name="T1" fmla="*/ 0 h 10"/>
                <a:gd name="T2" fmla="*/ 0 w 8"/>
                <a:gd name="T3" fmla="*/ 0 h 10"/>
                <a:gd name="T4" fmla="*/ 1 w 8"/>
                <a:gd name="T5" fmla="*/ 3 h 10"/>
                <a:gd name="T6" fmla="*/ 8 w 8"/>
                <a:gd name="T7" fmla="*/ 10 h 10"/>
                <a:gd name="T8" fmla="*/ 8 w 8"/>
                <a:gd name="T9" fmla="*/ 10 h 10"/>
                <a:gd name="T10" fmla="*/ 3 w 8"/>
                <a:gd name="T11" fmla="*/ 2 h 10"/>
                <a:gd name="T12" fmla="*/ 0 w 8"/>
                <a:gd name="T13" fmla="*/ 0 h 10"/>
                <a:gd name="T14" fmla="*/ 0 w 8"/>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0"/>
                <a:gd name="T26" fmla="*/ 8 w 8"/>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0">
                  <a:moveTo>
                    <a:pt x="0" y="0"/>
                  </a:moveTo>
                  <a:lnTo>
                    <a:pt x="0" y="0"/>
                  </a:lnTo>
                  <a:lnTo>
                    <a:pt x="1" y="3"/>
                  </a:lnTo>
                  <a:lnTo>
                    <a:pt x="8" y="10"/>
                  </a:lnTo>
                  <a:lnTo>
                    <a:pt x="3" y="2"/>
                  </a:lnTo>
                  <a:lnTo>
                    <a:pt x="0" y="0"/>
                  </a:lnTo>
                  <a:close/>
                </a:path>
              </a:pathLst>
            </a:custGeom>
            <a:solidFill>
              <a:srgbClr val="BFCAE2"/>
            </a:solidFill>
            <a:ln w="20638">
              <a:solidFill>
                <a:srgbClr val="636A76"/>
              </a:solidFill>
              <a:round/>
              <a:headEnd/>
              <a:tailEnd/>
            </a:ln>
          </p:spPr>
          <p:txBody>
            <a:bodyPr/>
            <a:lstStyle/>
            <a:p>
              <a:endParaRPr lang="en-US"/>
            </a:p>
          </p:txBody>
        </p:sp>
        <p:sp>
          <p:nvSpPr>
            <p:cNvPr id="16434" name="Freeform 14"/>
            <p:cNvSpPr>
              <a:spLocks/>
            </p:cNvSpPr>
            <p:nvPr/>
          </p:nvSpPr>
          <p:spPr bwMode="auto">
            <a:xfrm>
              <a:off x="1555" y="1118"/>
              <a:ext cx="270" cy="1093"/>
            </a:xfrm>
            <a:custGeom>
              <a:avLst/>
              <a:gdLst>
                <a:gd name="T0" fmla="*/ 121 w 270"/>
                <a:gd name="T1" fmla="*/ 69 h 1093"/>
                <a:gd name="T2" fmla="*/ 121 w 270"/>
                <a:gd name="T3" fmla="*/ 119 h 1093"/>
                <a:gd name="T4" fmla="*/ 129 w 270"/>
                <a:gd name="T5" fmla="*/ 162 h 1093"/>
                <a:gd name="T6" fmla="*/ 145 w 270"/>
                <a:gd name="T7" fmla="*/ 206 h 1093"/>
                <a:gd name="T8" fmla="*/ 176 w 270"/>
                <a:gd name="T9" fmla="*/ 261 h 1093"/>
                <a:gd name="T10" fmla="*/ 209 w 270"/>
                <a:gd name="T11" fmla="*/ 306 h 1093"/>
                <a:gd name="T12" fmla="*/ 219 w 270"/>
                <a:gd name="T13" fmla="*/ 317 h 1093"/>
                <a:gd name="T14" fmla="*/ 220 w 270"/>
                <a:gd name="T15" fmla="*/ 344 h 1093"/>
                <a:gd name="T16" fmla="*/ 228 w 270"/>
                <a:gd name="T17" fmla="*/ 361 h 1093"/>
                <a:gd name="T18" fmla="*/ 246 w 270"/>
                <a:gd name="T19" fmla="*/ 371 h 1093"/>
                <a:gd name="T20" fmla="*/ 259 w 270"/>
                <a:gd name="T21" fmla="*/ 385 h 1093"/>
                <a:gd name="T22" fmla="*/ 260 w 270"/>
                <a:gd name="T23" fmla="*/ 392 h 1093"/>
                <a:gd name="T24" fmla="*/ 268 w 270"/>
                <a:gd name="T25" fmla="*/ 411 h 1093"/>
                <a:gd name="T26" fmla="*/ 265 w 270"/>
                <a:gd name="T27" fmla="*/ 440 h 1093"/>
                <a:gd name="T28" fmla="*/ 251 w 270"/>
                <a:gd name="T29" fmla="*/ 464 h 1093"/>
                <a:gd name="T30" fmla="*/ 238 w 270"/>
                <a:gd name="T31" fmla="*/ 500 h 1093"/>
                <a:gd name="T32" fmla="*/ 228 w 270"/>
                <a:gd name="T33" fmla="*/ 536 h 1093"/>
                <a:gd name="T34" fmla="*/ 224 w 270"/>
                <a:gd name="T35" fmla="*/ 558 h 1093"/>
                <a:gd name="T36" fmla="*/ 220 w 270"/>
                <a:gd name="T37" fmla="*/ 580 h 1093"/>
                <a:gd name="T38" fmla="*/ 219 w 270"/>
                <a:gd name="T39" fmla="*/ 643 h 1093"/>
                <a:gd name="T40" fmla="*/ 224 w 270"/>
                <a:gd name="T41" fmla="*/ 694 h 1093"/>
                <a:gd name="T42" fmla="*/ 225 w 270"/>
                <a:gd name="T43" fmla="*/ 727 h 1093"/>
                <a:gd name="T44" fmla="*/ 224 w 270"/>
                <a:gd name="T45" fmla="*/ 745 h 1093"/>
                <a:gd name="T46" fmla="*/ 214 w 270"/>
                <a:gd name="T47" fmla="*/ 751 h 1093"/>
                <a:gd name="T48" fmla="*/ 193 w 270"/>
                <a:gd name="T49" fmla="*/ 748 h 1093"/>
                <a:gd name="T50" fmla="*/ 176 w 270"/>
                <a:gd name="T51" fmla="*/ 748 h 1093"/>
                <a:gd name="T52" fmla="*/ 173 w 270"/>
                <a:gd name="T53" fmla="*/ 764 h 1093"/>
                <a:gd name="T54" fmla="*/ 171 w 270"/>
                <a:gd name="T55" fmla="*/ 809 h 1093"/>
                <a:gd name="T56" fmla="*/ 177 w 270"/>
                <a:gd name="T57" fmla="*/ 860 h 1093"/>
                <a:gd name="T58" fmla="*/ 184 w 270"/>
                <a:gd name="T59" fmla="*/ 898 h 1093"/>
                <a:gd name="T60" fmla="*/ 192 w 270"/>
                <a:gd name="T61" fmla="*/ 946 h 1093"/>
                <a:gd name="T62" fmla="*/ 192 w 270"/>
                <a:gd name="T63" fmla="*/ 981 h 1093"/>
                <a:gd name="T64" fmla="*/ 177 w 270"/>
                <a:gd name="T65" fmla="*/ 1028 h 1093"/>
                <a:gd name="T66" fmla="*/ 152 w 270"/>
                <a:gd name="T67" fmla="*/ 1047 h 1093"/>
                <a:gd name="T68" fmla="*/ 110 w 270"/>
                <a:gd name="T69" fmla="*/ 1071 h 1093"/>
                <a:gd name="T70" fmla="*/ 80 w 270"/>
                <a:gd name="T71" fmla="*/ 1085 h 1093"/>
                <a:gd name="T72" fmla="*/ 56 w 270"/>
                <a:gd name="T73" fmla="*/ 1093 h 1093"/>
                <a:gd name="T74" fmla="*/ 38 w 270"/>
                <a:gd name="T75" fmla="*/ 1085 h 1093"/>
                <a:gd name="T76" fmla="*/ 22 w 270"/>
                <a:gd name="T77" fmla="*/ 1074 h 1093"/>
                <a:gd name="T78" fmla="*/ 10 w 270"/>
                <a:gd name="T79" fmla="*/ 1036 h 1093"/>
                <a:gd name="T80" fmla="*/ 13 w 270"/>
                <a:gd name="T81" fmla="*/ 984 h 1093"/>
                <a:gd name="T82" fmla="*/ 32 w 270"/>
                <a:gd name="T83" fmla="*/ 922 h 1093"/>
                <a:gd name="T84" fmla="*/ 45 w 270"/>
                <a:gd name="T85" fmla="*/ 892 h 1093"/>
                <a:gd name="T86" fmla="*/ 69 w 270"/>
                <a:gd name="T87" fmla="*/ 793 h 1093"/>
                <a:gd name="T88" fmla="*/ 75 w 270"/>
                <a:gd name="T89" fmla="*/ 732 h 1093"/>
                <a:gd name="T90" fmla="*/ 65 w 270"/>
                <a:gd name="T91" fmla="*/ 675 h 1093"/>
                <a:gd name="T92" fmla="*/ 45 w 270"/>
                <a:gd name="T93" fmla="*/ 587 h 1093"/>
                <a:gd name="T94" fmla="*/ 35 w 270"/>
                <a:gd name="T95" fmla="*/ 536 h 1093"/>
                <a:gd name="T96" fmla="*/ 32 w 270"/>
                <a:gd name="T97" fmla="*/ 484 h 1093"/>
                <a:gd name="T98" fmla="*/ 17 w 270"/>
                <a:gd name="T99" fmla="*/ 421 h 1093"/>
                <a:gd name="T100" fmla="*/ 3 w 270"/>
                <a:gd name="T101" fmla="*/ 373 h 1093"/>
                <a:gd name="T102" fmla="*/ 2 w 270"/>
                <a:gd name="T103" fmla="*/ 349 h 1093"/>
                <a:gd name="T104" fmla="*/ 2 w 270"/>
                <a:gd name="T105" fmla="*/ 298 h 1093"/>
                <a:gd name="T106" fmla="*/ 19 w 270"/>
                <a:gd name="T107" fmla="*/ 235 h 1093"/>
                <a:gd name="T108" fmla="*/ 38 w 270"/>
                <a:gd name="T109" fmla="*/ 186 h 1093"/>
                <a:gd name="T110" fmla="*/ 59 w 270"/>
                <a:gd name="T111" fmla="*/ 119 h 1093"/>
                <a:gd name="T112" fmla="*/ 72 w 270"/>
                <a:gd name="T113" fmla="*/ 85 h 1093"/>
                <a:gd name="T114" fmla="*/ 88 w 270"/>
                <a:gd name="T115" fmla="*/ 47 h 1093"/>
                <a:gd name="T116" fmla="*/ 107 w 270"/>
                <a:gd name="T117" fmla="*/ 16 h 1093"/>
                <a:gd name="T118" fmla="*/ 137 w 270"/>
                <a:gd name="T119" fmla="*/ 0 h 1093"/>
                <a:gd name="T120" fmla="*/ 137 w 270"/>
                <a:gd name="T121" fmla="*/ 10 h 1093"/>
                <a:gd name="T122" fmla="*/ 131 w 270"/>
                <a:gd name="T123" fmla="*/ 32 h 10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0"/>
                <a:gd name="T187" fmla="*/ 0 h 1093"/>
                <a:gd name="T188" fmla="*/ 270 w 270"/>
                <a:gd name="T189" fmla="*/ 1093 h 10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0" h="1093">
                  <a:moveTo>
                    <a:pt x="128" y="40"/>
                  </a:moveTo>
                  <a:lnTo>
                    <a:pt x="128" y="40"/>
                  </a:lnTo>
                  <a:lnTo>
                    <a:pt x="125" y="55"/>
                  </a:lnTo>
                  <a:lnTo>
                    <a:pt x="121" y="69"/>
                  </a:lnTo>
                  <a:lnTo>
                    <a:pt x="121" y="85"/>
                  </a:lnTo>
                  <a:lnTo>
                    <a:pt x="121" y="101"/>
                  </a:lnTo>
                  <a:lnTo>
                    <a:pt x="121" y="119"/>
                  </a:lnTo>
                  <a:lnTo>
                    <a:pt x="123" y="130"/>
                  </a:lnTo>
                  <a:lnTo>
                    <a:pt x="126" y="139"/>
                  </a:lnTo>
                  <a:lnTo>
                    <a:pt x="128" y="151"/>
                  </a:lnTo>
                  <a:lnTo>
                    <a:pt x="129" y="162"/>
                  </a:lnTo>
                  <a:lnTo>
                    <a:pt x="134" y="175"/>
                  </a:lnTo>
                  <a:lnTo>
                    <a:pt x="139" y="187"/>
                  </a:lnTo>
                  <a:lnTo>
                    <a:pt x="145" y="206"/>
                  </a:lnTo>
                  <a:lnTo>
                    <a:pt x="153" y="226"/>
                  </a:lnTo>
                  <a:lnTo>
                    <a:pt x="165" y="243"/>
                  </a:lnTo>
                  <a:lnTo>
                    <a:pt x="176" y="261"/>
                  </a:lnTo>
                  <a:lnTo>
                    <a:pt x="188" y="282"/>
                  </a:lnTo>
                  <a:lnTo>
                    <a:pt x="203" y="301"/>
                  </a:lnTo>
                  <a:lnTo>
                    <a:pt x="206" y="304"/>
                  </a:lnTo>
                  <a:lnTo>
                    <a:pt x="209" y="306"/>
                  </a:lnTo>
                  <a:lnTo>
                    <a:pt x="214" y="312"/>
                  </a:lnTo>
                  <a:lnTo>
                    <a:pt x="219" y="317"/>
                  </a:lnTo>
                  <a:lnTo>
                    <a:pt x="220" y="322"/>
                  </a:lnTo>
                  <a:lnTo>
                    <a:pt x="220" y="328"/>
                  </a:lnTo>
                  <a:lnTo>
                    <a:pt x="220" y="342"/>
                  </a:lnTo>
                  <a:lnTo>
                    <a:pt x="220" y="344"/>
                  </a:lnTo>
                  <a:lnTo>
                    <a:pt x="222" y="347"/>
                  </a:lnTo>
                  <a:lnTo>
                    <a:pt x="224" y="355"/>
                  </a:lnTo>
                  <a:lnTo>
                    <a:pt x="228" y="361"/>
                  </a:lnTo>
                  <a:lnTo>
                    <a:pt x="235" y="366"/>
                  </a:lnTo>
                  <a:lnTo>
                    <a:pt x="241" y="369"/>
                  </a:lnTo>
                  <a:lnTo>
                    <a:pt x="246" y="371"/>
                  </a:lnTo>
                  <a:lnTo>
                    <a:pt x="256" y="379"/>
                  </a:lnTo>
                  <a:lnTo>
                    <a:pt x="257" y="382"/>
                  </a:lnTo>
                  <a:lnTo>
                    <a:pt x="259" y="385"/>
                  </a:lnTo>
                  <a:lnTo>
                    <a:pt x="260" y="389"/>
                  </a:lnTo>
                  <a:lnTo>
                    <a:pt x="260" y="390"/>
                  </a:lnTo>
                  <a:lnTo>
                    <a:pt x="260" y="392"/>
                  </a:lnTo>
                  <a:lnTo>
                    <a:pt x="264" y="398"/>
                  </a:lnTo>
                  <a:lnTo>
                    <a:pt x="267" y="405"/>
                  </a:lnTo>
                  <a:lnTo>
                    <a:pt x="268" y="411"/>
                  </a:lnTo>
                  <a:lnTo>
                    <a:pt x="270" y="419"/>
                  </a:lnTo>
                  <a:lnTo>
                    <a:pt x="268" y="425"/>
                  </a:lnTo>
                  <a:lnTo>
                    <a:pt x="265" y="440"/>
                  </a:lnTo>
                  <a:lnTo>
                    <a:pt x="264" y="443"/>
                  </a:lnTo>
                  <a:lnTo>
                    <a:pt x="262" y="446"/>
                  </a:lnTo>
                  <a:lnTo>
                    <a:pt x="251" y="464"/>
                  </a:lnTo>
                  <a:lnTo>
                    <a:pt x="248" y="468"/>
                  </a:lnTo>
                  <a:lnTo>
                    <a:pt x="246" y="475"/>
                  </a:lnTo>
                  <a:lnTo>
                    <a:pt x="241" y="486"/>
                  </a:lnTo>
                  <a:lnTo>
                    <a:pt x="238" y="500"/>
                  </a:lnTo>
                  <a:lnTo>
                    <a:pt x="233" y="515"/>
                  </a:lnTo>
                  <a:lnTo>
                    <a:pt x="228" y="536"/>
                  </a:lnTo>
                  <a:lnTo>
                    <a:pt x="227" y="542"/>
                  </a:lnTo>
                  <a:lnTo>
                    <a:pt x="224" y="550"/>
                  </a:lnTo>
                  <a:lnTo>
                    <a:pt x="224" y="558"/>
                  </a:lnTo>
                  <a:lnTo>
                    <a:pt x="220" y="564"/>
                  </a:lnTo>
                  <a:lnTo>
                    <a:pt x="220" y="569"/>
                  </a:lnTo>
                  <a:lnTo>
                    <a:pt x="220" y="580"/>
                  </a:lnTo>
                  <a:lnTo>
                    <a:pt x="217" y="596"/>
                  </a:lnTo>
                  <a:lnTo>
                    <a:pt x="217" y="609"/>
                  </a:lnTo>
                  <a:lnTo>
                    <a:pt x="219" y="643"/>
                  </a:lnTo>
                  <a:lnTo>
                    <a:pt x="220" y="668"/>
                  </a:lnTo>
                  <a:lnTo>
                    <a:pt x="220" y="681"/>
                  </a:lnTo>
                  <a:lnTo>
                    <a:pt x="224" y="694"/>
                  </a:lnTo>
                  <a:lnTo>
                    <a:pt x="224" y="705"/>
                  </a:lnTo>
                  <a:lnTo>
                    <a:pt x="224" y="716"/>
                  </a:lnTo>
                  <a:lnTo>
                    <a:pt x="225" y="727"/>
                  </a:lnTo>
                  <a:lnTo>
                    <a:pt x="225" y="738"/>
                  </a:lnTo>
                  <a:lnTo>
                    <a:pt x="225" y="743"/>
                  </a:lnTo>
                  <a:lnTo>
                    <a:pt x="224" y="745"/>
                  </a:lnTo>
                  <a:lnTo>
                    <a:pt x="222" y="746"/>
                  </a:lnTo>
                  <a:lnTo>
                    <a:pt x="219" y="750"/>
                  </a:lnTo>
                  <a:lnTo>
                    <a:pt x="214" y="751"/>
                  </a:lnTo>
                  <a:lnTo>
                    <a:pt x="208" y="750"/>
                  </a:lnTo>
                  <a:lnTo>
                    <a:pt x="201" y="748"/>
                  </a:lnTo>
                  <a:lnTo>
                    <a:pt x="193" y="748"/>
                  </a:lnTo>
                  <a:lnTo>
                    <a:pt x="185" y="746"/>
                  </a:lnTo>
                  <a:lnTo>
                    <a:pt x="179" y="746"/>
                  </a:lnTo>
                  <a:lnTo>
                    <a:pt x="177" y="746"/>
                  </a:lnTo>
                  <a:lnTo>
                    <a:pt x="176" y="748"/>
                  </a:lnTo>
                  <a:lnTo>
                    <a:pt x="174" y="754"/>
                  </a:lnTo>
                  <a:lnTo>
                    <a:pt x="174" y="759"/>
                  </a:lnTo>
                  <a:lnTo>
                    <a:pt x="173" y="764"/>
                  </a:lnTo>
                  <a:lnTo>
                    <a:pt x="173" y="769"/>
                  </a:lnTo>
                  <a:lnTo>
                    <a:pt x="171" y="788"/>
                  </a:lnTo>
                  <a:lnTo>
                    <a:pt x="171" y="809"/>
                  </a:lnTo>
                  <a:lnTo>
                    <a:pt x="173" y="822"/>
                  </a:lnTo>
                  <a:lnTo>
                    <a:pt x="174" y="834"/>
                  </a:lnTo>
                  <a:lnTo>
                    <a:pt x="176" y="847"/>
                  </a:lnTo>
                  <a:lnTo>
                    <a:pt x="177" y="860"/>
                  </a:lnTo>
                  <a:lnTo>
                    <a:pt x="180" y="874"/>
                  </a:lnTo>
                  <a:lnTo>
                    <a:pt x="182" y="887"/>
                  </a:lnTo>
                  <a:lnTo>
                    <a:pt x="184" y="898"/>
                  </a:lnTo>
                  <a:lnTo>
                    <a:pt x="187" y="917"/>
                  </a:lnTo>
                  <a:lnTo>
                    <a:pt x="192" y="946"/>
                  </a:lnTo>
                  <a:lnTo>
                    <a:pt x="193" y="956"/>
                  </a:lnTo>
                  <a:lnTo>
                    <a:pt x="192" y="965"/>
                  </a:lnTo>
                  <a:lnTo>
                    <a:pt x="192" y="981"/>
                  </a:lnTo>
                  <a:lnTo>
                    <a:pt x="192" y="992"/>
                  </a:lnTo>
                  <a:lnTo>
                    <a:pt x="188" y="1004"/>
                  </a:lnTo>
                  <a:lnTo>
                    <a:pt x="182" y="1020"/>
                  </a:lnTo>
                  <a:lnTo>
                    <a:pt x="177" y="1028"/>
                  </a:lnTo>
                  <a:lnTo>
                    <a:pt x="171" y="1034"/>
                  </a:lnTo>
                  <a:lnTo>
                    <a:pt x="161" y="1040"/>
                  </a:lnTo>
                  <a:lnTo>
                    <a:pt x="152" y="1047"/>
                  </a:lnTo>
                  <a:lnTo>
                    <a:pt x="144" y="1053"/>
                  </a:lnTo>
                  <a:lnTo>
                    <a:pt x="136" y="1060"/>
                  </a:lnTo>
                  <a:lnTo>
                    <a:pt x="110" y="1071"/>
                  </a:lnTo>
                  <a:lnTo>
                    <a:pt x="96" y="1080"/>
                  </a:lnTo>
                  <a:lnTo>
                    <a:pt x="88" y="1083"/>
                  </a:lnTo>
                  <a:lnTo>
                    <a:pt x="80" y="1085"/>
                  </a:lnTo>
                  <a:lnTo>
                    <a:pt x="67" y="1090"/>
                  </a:lnTo>
                  <a:lnTo>
                    <a:pt x="62" y="1091"/>
                  </a:lnTo>
                  <a:lnTo>
                    <a:pt x="56" y="1093"/>
                  </a:lnTo>
                  <a:lnTo>
                    <a:pt x="53" y="1091"/>
                  </a:lnTo>
                  <a:lnTo>
                    <a:pt x="49" y="1090"/>
                  </a:lnTo>
                  <a:lnTo>
                    <a:pt x="43" y="1087"/>
                  </a:lnTo>
                  <a:lnTo>
                    <a:pt x="38" y="1085"/>
                  </a:lnTo>
                  <a:lnTo>
                    <a:pt x="33" y="1083"/>
                  </a:lnTo>
                  <a:lnTo>
                    <a:pt x="27" y="1079"/>
                  </a:lnTo>
                  <a:lnTo>
                    <a:pt x="22" y="1074"/>
                  </a:lnTo>
                  <a:lnTo>
                    <a:pt x="16" y="1068"/>
                  </a:lnTo>
                  <a:lnTo>
                    <a:pt x="11" y="1058"/>
                  </a:lnTo>
                  <a:lnTo>
                    <a:pt x="10" y="1047"/>
                  </a:lnTo>
                  <a:lnTo>
                    <a:pt x="10" y="1036"/>
                  </a:lnTo>
                  <a:lnTo>
                    <a:pt x="10" y="1013"/>
                  </a:lnTo>
                  <a:lnTo>
                    <a:pt x="10" y="999"/>
                  </a:lnTo>
                  <a:lnTo>
                    <a:pt x="13" y="984"/>
                  </a:lnTo>
                  <a:lnTo>
                    <a:pt x="14" y="972"/>
                  </a:lnTo>
                  <a:lnTo>
                    <a:pt x="17" y="957"/>
                  </a:lnTo>
                  <a:lnTo>
                    <a:pt x="24" y="940"/>
                  </a:lnTo>
                  <a:lnTo>
                    <a:pt x="32" y="922"/>
                  </a:lnTo>
                  <a:lnTo>
                    <a:pt x="38" y="908"/>
                  </a:lnTo>
                  <a:lnTo>
                    <a:pt x="41" y="900"/>
                  </a:lnTo>
                  <a:lnTo>
                    <a:pt x="45" y="892"/>
                  </a:lnTo>
                  <a:lnTo>
                    <a:pt x="57" y="852"/>
                  </a:lnTo>
                  <a:lnTo>
                    <a:pt x="64" y="823"/>
                  </a:lnTo>
                  <a:lnTo>
                    <a:pt x="69" y="793"/>
                  </a:lnTo>
                  <a:lnTo>
                    <a:pt x="72" y="777"/>
                  </a:lnTo>
                  <a:lnTo>
                    <a:pt x="73" y="762"/>
                  </a:lnTo>
                  <a:lnTo>
                    <a:pt x="75" y="732"/>
                  </a:lnTo>
                  <a:lnTo>
                    <a:pt x="75" y="716"/>
                  </a:lnTo>
                  <a:lnTo>
                    <a:pt x="72" y="703"/>
                  </a:lnTo>
                  <a:lnTo>
                    <a:pt x="65" y="675"/>
                  </a:lnTo>
                  <a:lnTo>
                    <a:pt x="59" y="652"/>
                  </a:lnTo>
                  <a:lnTo>
                    <a:pt x="54" y="631"/>
                  </a:lnTo>
                  <a:lnTo>
                    <a:pt x="49" y="609"/>
                  </a:lnTo>
                  <a:lnTo>
                    <a:pt x="45" y="587"/>
                  </a:lnTo>
                  <a:lnTo>
                    <a:pt x="41" y="569"/>
                  </a:lnTo>
                  <a:lnTo>
                    <a:pt x="38" y="552"/>
                  </a:lnTo>
                  <a:lnTo>
                    <a:pt x="35" y="536"/>
                  </a:lnTo>
                  <a:lnTo>
                    <a:pt x="33" y="520"/>
                  </a:lnTo>
                  <a:lnTo>
                    <a:pt x="32" y="502"/>
                  </a:lnTo>
                  <a:lnTo>
                    <a:pt x="33" y="494"/>
                  </a:lnTo>
                  <a:lnTo>
                    <a:pt x="32" y="484"/>
                  </a:lnTo>
                  <a:lnTo>
                    <a:pt x="25" y="449"/>
                  </a:lnTo>
                  <a:lnTo>
                    <a:pt x="22" y="435"/>
                  </a:lnTo>
                  <a:lnTo>
                    <a:pt x="17" y="421"/>
                  </a:lnTo>
                  <a:lnTo>
                    <a:pt x="13" y="406"/>
                  </a:lnTo>
                  <a:lnTo>
                    <a:pt x="10" y="392"/>
                  </a:lnTo>
                  <a:lnTo>
                    <a:pt x="6" y="382"/>
                  </a:lnTo>
                  <a:lnTo>
                    <a:pt x="3" y="373"/>
                  </a:lnTo>
                  <a:lnTo>
                    <a:pt x="2" y="368"/>
                  </a:lnTo>
                  <a:lnTo>
                    <a:pt x="2" y="361"/>
                  </a:lnTo>
                  <a:lnTo>
                    <a:pt x="2" y="349"/>
                  </a:lnTo>
                  <a:lnTo>
                    <a:pt x="0" y="315"/>
                  </a:lnTo>
                  <a:lnTo>
                    <a:pt x="0" y="306"/>
                  </a:lnTo>
                  <a:lnTo>
                    <a:pt x="2" y="298"/>
                  </a:lnTo>
                  <a:lnTo>
                    <a:pt x="2" y="288"/>
                  </a:lnTo>
                  <a:lnTo>
                    <a:pt x="3" y="278"/>
                  </a:lnTo>
                  <a:lnTo>
                    <a:pt x="10" y="256"/>
                  </a:lnTo>
                  <a:lnTo>
                    <a:pt x="19" y="235"/>
                  </a:lnTo>
                  <a:lnTo>
                    <a:pt x="30" y="211"/>
                  </a:lnTo>
                  <a:lnTo>
                    <a:pt x="35" y="198"/>
                  </a:lnTo>
                  <a:lnTo>
                    <a:pt x="38" y="186"/>
                  </a:lnTo>
                  <a:lnTo>
                    <a:pt x="43" y="167"/>
                  </a:lnTo>
                  <a:lnTo>
                    <a:pt x="49" y="147"/>
                  </a:lnTo>
                  <a:lnTo>
                    <a:pt x="59" y="119"/>
                  </a:lnTo>
                  <a:lnTo>
                    <a:pt x="61" y="111"/>
                  </a:lnTo>
                  <a:lnTo>
                    <a:pt x="65" y="103"/>
                  </a:lnTo>
                  <a:lnTo>
                    <a:pt x="72" y="85"/>
                  </a:lnTo>
                  <a:lnTo>
                    <a:pt x="77" y="68"/>
                  </a:lnTo>
                  <a:lnTo>
                    <a:pt x="81" y="56"/>
                  </a:lnTo>
                  <a:lnTo>
                    <a:pt x="88" y="47"/>
                  </a:lnTo>
                  <a:lnTo>
                    <a:pt x="96" y="31"/>
                  </a:lnTo>
                  <a:lnTo>
                    <a:pt x="102" y="23"/>
                  </a:lnTo>
                  <a:lnTo>
                    <a:pt x="107" y="16"/>
                  </a:lnTo>
                  <a:lnTo>
                    <a:pt x="117" y="8"/>
                  </a:lnTo>
                  <a:lnTo>
                    <a:pt x="128" y="4"/>
                  </a:lnTo>
                  <a:lnTo>
                    <a:pt x="133" y="0"/>
                  </a:lnTo>
                  <a:lnTo>
                    <a:pt x="137" y="0"/>
                  </a:lnTo>
                  <a:lnTo>
                    <a:pt x="139" y="2"/>
                  </a:lnTo>
                  <a:lnTo>
                    <a:pt x="139" y="5"/>
                  </a:lnTo>
                  <a:lnTo>
                    <a:pt x="137" y="10"/>
                  </a:lnTo>
                  <a:lnTo>
                    <a:pt x="137" y="18"/>
                  </a:lnTo>
                  <a:lnTo>
                    <a:pt x="136" y="23"/>
                  </a:lnTo>
                  <a:lnTo>
                    <a:pt x="136" y="26"/>
                  </a:lnTo>
                  <a:lnTo>
                    <a:pt x="131" y="32"/>
                  </a:lnTo>
                  <a:lnTo>
                    <a:pt x="121" y="56"/>
                  </a:lnTo>
                  <a:lnTo>
                    <a:pt x="128" y="40"/>
                  </a:lnTo>
                  <a:close/>
                </a:path>
              </a:pathLst>
            </a:custGeom>
            <a:solidFill>
              <a:srgbClr val="B3BE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35" name="Freeform 15"/>
            <p:cNvSpPr>
              <a:spLocks/>
            </p:cNvSpPr>
            <p:nvPr/>
          </p:nvSpPr>
          <p:spPr bwMode="auto">
            <a:xfrm>
              <a:off x="1555" y="1118"/>
              <a:ext cx="270" cy="1093"/>
            </a:xfrm>
            <a:custGeom>
              <a:avLst/>
              <a:gdLst>
                <a:gd name="T0" fmla="*/ 121 w 270"/>
                <a:gd name="T1" fmla="*/ 69 h 1093"/>
                <a:gd name="T2" fmla="*/ 121 w 270"/>
                <a:gd name="T3" fmla="*/ 119 h 1093"/>
                <a:gd name="T4" fmla="*/ 129 w 270"/>
                <a:gd name="T5" fmla="*/ 162 h 1093"/>
                <a:gd name="T6" fmla="*/ 145 w 270"/>
                <a:gd name="T7" fmla="*/ 206 h 1093"/>
                <a:gd name="T8" fmla="*/ 176 w 270"/>
                <a:gd name="T9" fmla="*/ 261 h 1093"/>
                <a:gd name="T10" fmla="*/ 209 w 270"/>
                <a:gd name="T11" fmla="*/ 306 h 1093"/>
                <a:gd name="T12" fmla="*/ 219 w 270"/>
                <a:gd name="T13" fmla="*/ 317 h 1093"/>
                <a:gd name="T14" fmla="*/ 220 w 270"/>
                <a:gd name="T15" fmla="*/ 344 h 1093"/>
                <a:gd name="T16" fmla="*/ 228 w 270"/>
                <a:gd name="T17" fmla="*/ 361 h 1093"/>
                <a:gd name="T18" fmla="*/ 246 w 270"/>
                <a:gd name="T19" fmla="*/ 371 h 1093"/>
                <a:gd name="T20" fmla="*/ 259 w 270"/>
                <a:gd name="T21" fmla="*/ 385 h 1093"/>
                <a:gd name="T22" fmla="*/ 260 w 270"/>
                <a:gd name="T23" fmla="*/ 392 h 1093"/>
                <a:gd name="T24" fmla="*/ 268 w 270"/>
                <a:gd name="T25" fmla="*/ 411 h 1093"/>
                <a:gd name="T26" fmla="*/ 265 w 270"/>
                <a:gd name="T27" fmla="*/ 440 h 1093"/>
                <a:gd name="T28" fmla="*/ 251 w 270"/>
                <a:gd name="T29" fmla="*/ 464 h 1093"/>
                <a:gd name="T30" fmla="*/ 238 w 270"/>
                <a:gd name="T31" fmla="*/ 500 h 1093"/>
                <a:gd name="T32" fmla="*/ 228 w 270"/>
                <a:gd name="T33" fmla="*/ 536 h 1093"/>
                <a:gd name="T34" fmla="*/ 224 w 270"/>
                <a:gd name="T35" fmla="*/ 558 h 1093"/>
                <a:gd name="T36" fmla="*/ 220 w 270"/>
                <a:gd name="T37" fmla="*/ 580 h 1093"/>
                <a:gd name="T38" fmla="*/ 219 w 270"/>
                <a:gd name="T39" fmla="*/ 643 h 1093"/>
                <a:gd name="T40" fmla="*/ 224 w 270"/>
                <a:gd name="T41" fmla="*/ 694 h 1093"/>
                <a:gd name="T42" fmla="*/ 225 w 270"/>
                <a:gd name="T43" fmla="*/ 727 h 1093"/>
                <a:gd name="T44" fmla="*/ 224 w 270"/>
                <a:gd name="T45" fmla="*/ 745 h 1093"/>
                <a:gd name="T46" fmla="*/ 214 w 270"/>
                <a:gd name="T47" fmla="*/ 751 h 1093"/>
                <a:gd name="T48" fmla="*/ 193 w 270"/>
                <a:gd name="T49" fmla="*/ 748 h 1093"/>
                <a:gd name="T50" fmla="*/ 176 w 270"/>
                <a:gd name="T51" fmla="*/ 748 h 1093"/>
                <a:gd name="T52" fmla="*/ 173 w 270"/>
                <a:gd name="T53" fmla="*/ 764 h 1093"/>
                <a:gd name="T54" fmla="*/ 171 w 270"/>
                <a:gd name="T55" fmla="*/ 809 h 1093"/>
                <a:gd name="T56" fmla="*/ 177 w 270"/>
                <a:gd name="T57" fmla="*/ 860 h 1093"/>
                <a:gd name="T58" fmla="*/ 184 w 270"/>
                <a:gd name="T59" fmla="*/ 898 h 1093"/>
                <a:gd name="T60" fmla="*/ 192 w 270"/>
                <a:gd name="T61" fmla="*/ 946 h 1093"/>
                <a:gd name="T62" fmla="*/ 192 w 270"/>
                <a:gd name="T63" fmla="*/ 981 h 1093"/>
                <a:gd name="T64" fmla="*/ 177 w 270"/>
                <a:gd name="T65" fmla="*/ 1028 h 1093"/>
                <a:gd name="T66" fmla="*/ 152 w 270"/>
                <a:gd name="T67" fmla="*/ 1047 h 1093"/>
                <a:gd name="T68" fmla="*/ 110 w 270"/>
                <a:gd name="T69" fmla="*/ 1071 h 1093"/>
                <a:gd name="T70" fmla="*/ 80 w 270"/>
                <a:gd name="T71" fmla="*/ 1085 h 1093"/>
                <a:gd name="T72" fmla="*/ 56 w 270"/>
                <a:gd name="T73" fmla="*/ 1093 h 1093"/>
                <a:gd name="T74" fmla="*/ 38 w 270"/>
                <a:gd name="T75" fmla="*/ 1085 h 1093"/>
                <a:gd name="T76" fmla="*/ 22 w 270"/>
                <a:gd name="T77" fmla="*/ 1074 h 1093"/>
                <a:gd name="T78" fmla="*/ 10 w 270"/>
                <a:gd name="T79" fmla="*/ 1036 h 1093"/>
                <a:gd name="T80" fmla="*/ 13 w 270"/>
                <a:gd name="T81" fmla="*/ 984 h 1093"/>
                <a:gd name="T82" fmla="*/ 32 w 270"/>
                <a:gd name="T83" fmla="*/ 922 h 1093"/>
                <a:gd name="T84" fmla="*/ 45 w 270"/>
                <a:gd name="T85" fmla="*/ 892 h 1093"/>
                <a:gd name="T86" fmla="*/ 69 w 270"/>
                <a:gd name="T87" fmla="*/ 793 h 1093"/>
                <a:gd name="T88" fmla="*/ 75 w 270"/>
                <a:gd name="T89" fmla="*/ 732 h 1093"/>
                <a:gd name="T90" fmla="*/ 65 w 270"/>
                <a:gd name="T91" fmla="*/ 675 h 1093"/>
                <a:gd name="T92" fmla="*/ 45 w 270"/>
                <a:gd name="T93" fmla="*/ 587 h 1093"/>
                <a:gd name="T94" fmla="*/ 35 w 270"/>
                <a:gd name="T95" fmla="*/ 536 h 1093"/>
                <a:gd name="T96" fmla="*/ 32 w 270"/>
                <a:gd name="T97" fmla="*/ 484 h 1093"/>
                <a:gd name="T98" fmla="*/ 17 w 270"/>
                <a:gd name="T99" fmla="*/ 421 h 1093"/>
                <a:gd name="T100" fmla="*/ 3 w 270"/>
                <a:gd name="T101" fmla="*/ 373 h 1093"/>
                <a:gd name="T102" fmla="*/ 2 w 270"/>
                <a:gd name="T103" fmla="*/ 349 h 1093"/>
                <a:gd name="T104" fmla="*/ 2 w 270"/>
                <a:gd name="T105" fmla="*/ 298 h 1093"/>
                <a:gd name="T106" fmla="*/ 19 w 270"/>
                <a:gd name="T107" fmla="*/ 235 h 1093"/>
                <a:gd name="T108" fmla="*/ 38 w 270"/>
                <a:gd name="T109" fmla="*/ 186 h 1093"/>
                <a:gd name="T110" fmla="*/ 59 w 270"/>
                <a:gd name="T111" fmla="*/ 119 h 1093"/>
                <a:gd name="T112" fmla="*/ 72 w 270"/>
                <a:gd name="T113" fmla="*/ 85 h 1093"/>
                <a:gd name="T114" fmla="*/ 88 w 270"/>
                <a:gd name="T115" fmla="*/ 47 h 1093"/>
                <a:gd name="T116" fmla="*/ 107 w 270"/>
                <a:gd name="T117" fmla="*/ 16 h 1093"/>
                <a:gd name="T118" fmla="*/ 137 w 270"/>
                <a:gd name="T119" fmla="*/ 0 h 1093"/>
                <a:gd name="T120" fmla="*/ 137 w 270"/>
                <a:gd name="T121" fmla="*/ 10 h 1093"/>
                <a:gd name="T122" fmla="*/ 131 w 270"/>
                <a:gd name="T123" fmla="*/ 32 h 10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0"/>
                <a:gd name="T187" fmla="*/ 0 h 1093"/>
                <a:gd name="T188" fmla="*/ 270 w 270"/>
                <a:gd name="T189" fmla="*/ 1093 h 10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0" h="1093">
                  <a:moveTo>
                    <a:pt x="128" y="40"/>
                  </a:moveTo>
                  <a:lnTo>
                    <a:pt x="128" y="40"/>
                  </a:lnTo>
                  <a:lnTo>
                    <a:pt x="125" y="55"/>
                  </a:lnTo>
                  <a:lnTo>
                    <a:pt x="121" y="69"/>
                  </a:lnTo>
                  <a:lnTo>
                    <a:pt x="121" y="85"/>
                  </a:lnTo>
                  <a:lnTo>
                    <a:pt x="121" y="101"/>
                  </a:lnTo>
                  <a:lnTo>
                    <a:pt x="121" y="119"/>
                  </a:lnTo>
                  <a:lnTo>
                    <a:pt x="123" y="130"/>
                  </a:lnTo>
                  <a:lnTo>
                    <a:pt x="126" y="139"/>
                  </a:lnTo>
                  <a:lnTo>
                    <a:pt x="128" y="151"/>
                  </a:lnTo>
                  <a:lnTo>
                    <a:pt x="129" y="162"/>
                  </a:lnTo>
                  <a:lnTo>
                    <a:pt x="134" y="175"/>
                  </a:lnTo>
                  <a:lnTo>
                    <a:pt x="139" y="187"/>
                  </a:lnTo>
                  <a:lnTo>
                    <a:pt x="145" y="206"/>
                  </a:lnTo>
                  <a:lnTo>
                    <a:pt x="153" y="226"/>
                  </a:lnTo>
                  <a:lnTo>
                    <a:pt x="165" y="243"/>
                  </a:lnTo>
                  <a:lnTo>
                    <a:pt x="176" y="261"/>
                  </a:lnTo>
                  <a:lnTo>
                    <a:pt x="188" y="282"/>
                  </a:lnTo>
                  <a:lnTo>
                    <a:pt x="203" y="301"/>
                  </a:lnTo>
                  <a:lnTo>
                    <a:pt x="206" y="304"/>
                  </a:lnTo>
                  <a:lnTo>
                    <a:pt x="209" y="306"/>
                  </a:lnTo>
                  <a:lnTo>
                    <a:pt x="214" y="312"/>
                  </a:lnTo>
                  <a:lnTo>
                    <a:pt x="219" y="317"/>
                  </a:lnTo>
                  <a:lnTo>
                    <a:pt x="220" y="322"/>
                  </a:lnTo>
                  <a:lnTo>
                    <a:pt x="220" y="328"/>
                  </a:lnTo>
                  <a:lnTo>
                    <a:pt x="220" y="342"/>
                  </a:lnTo>
                  <a:lnTo>
                    <a:pt x="220" y="344"/>
                  </a:lnTo>
                  <a:lnTo>
                    <a:pt x="222" y="347"/>
                  </a:lnTo>
                  <a:lnTo>
                    <a:pt x="224" y="355"/>
                  </a:lnTo>
                  <a:lnTo>
                    <a:pt x="228" y="361"/>
                  </a:lnTo>
                  <a:lnTo>
                    <a:pt x="235" y="366"/>
                  </a:lnTo>
                  <a:lnTo>
                    <a:pt x="241" y="369"/>
                  </a:lnTo>
                  <a:lnTo>
                    <a:pt x="246" y="371"/>
                  </a:lnTo>
                  <a:lnTo>
                    <a:pt x="256" y="379"/>
                  </a:lnTo>
                  <a:lnTo>
                    <a:pt x="257" y="382"/>
                  </a:lnTo>
                  <a:lnTo>
                    <a:pt x="259" y="385"/>
                  </a:lnTo>
                  <a:lnTo>
                    <a:pt x="260" y="389"/>
                  </a:lnTo>
                  <a:lnTo>
                    <a:pt x="260" y="390"/>
                  </a:lnTo>
                  <a:lnTo>
                    <a:pt x="260" y="392"/>
                  </a:lnTo>
                  <a:lnTo>
                    <a:pt x="264" y="398"/>
                  </a:lnTo>
                  <a:lnTo>
                    <a:pt x="267" y="405"/>
                  </a:lnTo>
                  <a:lnTo>
                    <a:pt x="268" y="411"/>
                  </a:lnTo>
                  <a:lnTo>
                    <a:pt x="270" y="419"/>
                  </a:lnTo>
                  <a:lnTo>
                    <a:pt x="268" y="425"/>
                  </a:lnTo>
                  <a:lnTo>
                    <a:pt x="265" y="440"/>
                  </a:lnTo>
                  <a:lnTo>
                    <a:pt x="264" y="443"/>
                  </a:lnTo>
                  <a:lnTo>
                    <a:pt x="262" y="446"/>
                  </a:lnTo>
                  <a:lnTo>
                    <a:pt x="251" y="464"/>
                  </a:lnTo>
                  <a:lnTo>
                    <a:pt x="248" y="468"/>
                  </a:lnTo>
                  <a:lnTo>
                    <a:pt x="246" y="475"/>
                  </a:lnTo>
                  <a:lnTo>
                    <a:pt x="241" y="486"/>
                  </a:lnTo>
                  <a:lnTo>
                    <a:pt x="238" y="500"/>
                  </a:lnTo>
                  <a:lnTo>
                    <a:pt x="233" y="515"/>
                  </a:lnTo>
                  <a:lnTo>
                    <a:pt x="228" y="536"/>
                  </a:lnTo>
                  <a:lnTo>
                    <a:pt x="227" y="542"/>
                  </a:lnTo>
                  <a:lnTo>
                    <a:pt x="224" y="550"/>
                  </a:lnTo>
                  <a:lnTo>
                    <a:pt x="224" y="558"/>
                  </a:lnTo>
                  <a:lnTo>
                    <a:pt x="220" y="564"/>
                  </a:lnTo>
                  <a:lnTo>
                    <a:pt x="220" y="569"/>
                  </a:lnTo>
                  <a:lnTo>
                    <a:pt x="220" y="580"/>
                  </a:lnTo>
                  <a:lnTo>
                    <a:pt x="217" y="596"/>
                  </a:lnTo>
                  <a:lnTo>
                    <a:pt x="217" y="609"/>
                  </a:lnTo>
                  <a:lnTo>
                    <a:pt x="219" y="643"/>
                  </a:lnTo>
                  <a:lnTo>
                    <a:pt x="220" y="668"/>
                  </a:lnTo>
                  <a:lnTo>
                    <a:pt x="220" y="681"/>
                  </a:lnTo>
                  <a:lnTo>
                    <a:pt x="224" y="694"/>
                  </a:lnTo>
                  <a:lnTo>
                    <a:pt x="224" y="705"/>
                  </a:lnTo>
                  <a:lnTo>
                    <a:pt x="224" y="716"/>
                  </a:lnTo>
                  <a:lnTo>
                    <a:pt x="225" y="727"/>
                  </a:lnTo>
                  <a:lnTo>
                    <a:pt x="225" y="738"/>
                  </a:lnTo>
                  <a:lnTo>
                    <a:pt x="225" y="743"/>
                  </a:lnTo>
                  <a:lnTo>
                    <a:pt x="224" y="745"/>
                  </a:lnTo>
                  <a:lnTo>
                    <a:pt x="222" y="746"/>
                  </a:lnTo>
                  <a:lnTo>
                    <a:pt x="219" y="750"/>
                  </a:lnTo>
                  <a:lnTo>
                    <a:pt x="214" y="751"/>
                  </a:lnTo>
                  <a:lnTo>
                    <a:pt x="208" y="750"/>
                  </a:lnTo>
                  <a:lnTo>
                    <a:pt x="201" y="748"/>
                  </a:lnTo>
                  <a:lnTo>
                    <a:pt x="193" y="748"/>
                  </a:lnTo>
                  <a:lnTo>
                    <a:pt x="185" y="746"/>
                  </a:lnTo>
                  <a:lnTo>
                    <a:pt x="179" y="746"/>
                  </a:lnTo>
                  <a:lnTo>
                    <a:pt x="177" y="746"/>
                  </a:lnTo>
                  <a:lnTo>
                    <a:pt x="176" y="748"/>
                  </a:lnTo>
                  <a:lnTo>
                    <a:pt x="174" y="754"/>
                  </a:lnTo>
                  <a:lnTo>
                    <a:pt x="174" y="759"/>
                  </a:lnTo>
                  <a:lnTo>
                    <a:pt x="173" y="764"/>
                  </a:lnTo>
                  <a:lnTo>
                    <a:pt x="173" y="769"/>
                  </a:lnTo>
                  <a:lnTo>
                    <a:pt x="171" y="788"/>
                  </a:lnTo>
                  <a:lnTo>
                    <a:pt x="171" y="809"/>
                  </a:lnTo>
                  <a:lnTo>
                    <a:pt x="173" y="822"/>
                  </a:lnTo>
                  <a:lnTo>
                    <a:pt x="174" y="834"/>
                  </a:lnTo>
                  <a:lnTo>
                    <a:pt x="176" y="847"/>
                  </a:lnTo>
                  <a:lnTo>
                    <a:pt x="177" y="860"/>
                  </a:lnTo>
                  <a:lnTo>
                    <a:pt x="180" y="874"/>
                  </a:lnTo>
                  <a:lnTo>
                    <a:pt x="182" y="887"/>
                  </a:lnTo>
                  <a:lnTo>
                    <a:pt x="184" y="898"/>
                  </a:lnTo>
                  <a:lnTo>
                    <a:pt x="187" y="917"/>
                  </a:lnTo>
                  <a:lnTo>
                    <a:pt x="192" y="946"/>
                  </a:lnTo>
                  <a:lnTo>
                    <a:pt x="193" y="956"/>
                  </a:lnTo>
                  <a:lnTo>
                    <a:pt x="192" y="965"/>
                  </a:lnTo>
                  <a:lnTo>
                    <a:pt x="192" y="981"/>
                  </a:lnTo>
                  <a:lnTo>
                    <a:pt x="192" y="992"/>
                  </a:lnTo>
                  <a:lnTo>
                    <a:pt x="188" y="1004"/>
                  </a:lnTo>
                  <a:lnTo>
                    <a:pt x="182" y="1020"/>
                  </a:lnTo>
                  <a:lnTo>
                    <a:pt x="177" y="1028"/>
                  </a:lnTo>
                  <a:lnTo>
                    <a:pt x="171" y="1034"/>
                  </a:lnTo>
                  <a:lnTo>
                    <a:pt x="161" y="1040"/>
                  </a:lnTo>
                  <a:lnTo>
                    <a:pt x="152" y="1047"/>
                  </a:lnTo>
                  <a:lnTo>
                    <a:pt x="144" y="1053"/>
                  </a:lnTo>
                  <a:lnTo>
                    <a:pt x="136" y="1060"/>
                  </a:lnTo>
                  <a:lnTo>
                    <a:pt x="110" y="1071"/>
                  </a:lnTo>
                  <a:lnTo>
                    <a:pt x="96" y="1080"/>
                  </a:lnTo>
                  <a:lnTo>
                    <a:pt x="88" y="1083"/>
                  </a:lnTo>
                  <a:lnTo>
                    <a:pt x="80" y="1085"/>
                  </a:lnTo>
                  <a:lnTo>
                    <a:pt x="67" y="1090"/>
                  </a:lnTo>
                  <a:lnTo>
                    <a:pt x="62" y="1091"/>
                  </a:lnTo>
                  <a:lnTo>
                    <a:pt x="56" y="1093"/>
                  </a:lnTo>
                  <a:lnTo>
                    <a:pt x="53" y="1091"/>
                  </a:lnTo>
                  <a:lnTo>
                    <a:pt x="49" y="1090"/>
                  </a:lnTo>
                  <a:lnTo>
                    <a:pt x="43" y="1087"/>
                  </a:lnTo>
                  <a:lnTo>
                    <a:pt x="38" y="1085"/>
                  </a:lnTo>
                  <a:lnTo>
                    <a:pt x="33" y="1083"/>
                  </a:lnTo>
                  <a:lnTo>
                    <a:pt x="27" y="1079"/>
                  </a:lnTo>
                  <a:lnTo>
                    <a:pt x="22" y="1074"/>
                  </a:lnTo>
                  <a:lnTo>
                    <a:pt x="16" y="1068"/>
                  </a:lnTo>
                  <a:lnTo>
                    <a:pt x="11" y="1058"/>
                  </a:lnTo>
                  <a:lnTo>
                    <a:pt x="10" y="1047"/>
                  </a:lnTo>
                  <a:lnTo>
                    <a:pt x="10" y="1036"/>
                  </a:lnTo>
                  <a:lnTo>
                    <a:pt x="10" y="1013"/>
                  </a:lnTo>
                  <a:lnTo>
                    <a:pt x="10" y="999"/>
                  </a:lnTo>
                  <a:lnTo>
                    <a:pt x="13" y="984"/>
                  </a:lnTo>
                  <a:lnTo>
                    <a:pt x="14" y="972"/>
                  </a:lnTo>
                  <a:lnTo>
                    <a:pt x="17" y="957"/>
                  </a:lnTo>
                  <a:lnTo>
                    <a:pt x="24" y="940"/>
                  </a:lnTo>
                  <a:lnTo>
                    <a:pt x="32" y="922"/>
                  </a:lnTo>
                  <a:lnTo>
                    <a:pt x="38" y="908"/>
                  </a:lnTo>
                  <a:lnTo>
                    <a:pt x="41" y="900"/>
                  </a:lnTo>
                  <a:lnTo>
                    <a:pt x="45" y="892"/>
                  </a:lnTo>
                  <a:lnTo>
                    <a:pt x="57" y="852"/>
                  </a:lnTo>
                  <a:lnTo>
                    <a:pt x="64" y="823"/>
                  </a:lnTo>
                  <a:lnTo>
                    <a:pt x="69" y="793"/>
                  </a:lnTo>
                  <a:lnTo>
                    <a:pt x="72" y="777"/>
                  </a:lnTo>
                  <a:lnTo>
                    <a:pt x="73" y="762"/>
                  </a:lnTo>
                  <a:lnTo>
                    <a:pt x="75" y="732"/>
                  </a:lnTo>
                  <a:lnTo>
                    <a:pt x="75" y="716"/>
                  </a:lnTo>
                  <a:lnTo>
                    <a:pt x="72" y="703"/>
                  </a:lnTo>
                  <a:lnTo>
                    <a:pt x="65" y="675"/>
                  </a:lnTo>
                  <a:lnTo>
                    <a:pt x="59" y="652"/>
                  </a:lnTo>
                  <a:lnTo>
                    <a:pt x="54" y="631"/>
                  </a:lnTo>
                  <a:lnTo>
                    <a:pt x="49" y="609"/>
                  </a:lnTo>
                  <a:lnTo>
                    <a:pt x="45" y="587"/>
                  </a:lnTo>
                  <a:lnTo>
                    <a:pt x="41" y="569"/>
                  </a:lnTo>
                  <a:lnTo>
                    <a:pt x="38" y="552"/>
                  </a:lnTo>
                  <a:lnTo>
                    <a:pt x="35" y="536"/>
                  </a:lnTo>
                  <a:lnTo>
                    <a:pt x="33" y="520"/>
                  </a:lnTo>
                  <a:lnTo>
                    <a:pt x="32" y="502"/>
                  </a:lnTo>
                  <a:lnTo>
                    <a:pt x="33" y="494"/>
                  </a:lnTo>
                  <a:lnTo>
                    <a:pt x="32" y="484"/>
                  </a:lnTo>
                  <a:lnTo>
                    <a:pt x="25" y="449"/>
                  </a:lnTo>
                  <a:lnTo>
                    <a:pt x="22" y="435"/>
                  </a:lnTo>
                  <a:lnTo>
                    <a:pt x="17" y="421"/>
                  </a:lnTo>
                  <a:lnTo>
                    <a:pt x="13" y="406"/>
                  </a:lnTo>
                  <a:lnTo>
                    <a:pt x="10" y="392"/>
                  </a:lnTo>
                  <a:lnTo>
                    <a:pt x="6" y="382"/>
                  </a:lnTo>
                  <a:lnTo>
                    <a:pt x="3" y="373"/>
                  </a:lnTo>
                  <a:lnTo>
                    <a:pt x="2" y="368"/>
                  </a:lnTo>
                  <a:lnTo>
                    <a:pt x="2" y="361"/>
                  </a:lnTo>
                  <a:lnTo>
                    <a:pt x="2" y="349"/>
                  </a:lnTo>
                  <a:lnTo>
                    <a:pt x="0" y="315"/>
                  </a:lnTo>
                  <a:lnTo>
                    <a:pt x="0" y="306"/>
                  </a:lnTo>
                  <a:lnTo>
                    <a:pt x="2" y="298"/>
                  </a:lnTo>
                  <a:lnTo>
                    <a:pt x="2" y="288"/>
                  </a:lnTo>
                  <a:lnTo>
                    <a:pt x="3" y="278"/>
                  </a:lnTo>
                  <a:lnTo>
                    <a:pt x="10" y="256"/>
                  </a:lnTo>
                  <a:lnTo>
                    <a:pt x="19" y="235"/>
                  </a:lnTo>
                  <a:lnTo>
                    <a:pt x="30" y="211"/>
                  </a:lnTo>
                  <a:lnTo>
                    <a:pt x="35" y="198"/>
                  </a:lnTo>
                  <a:lnTo>
                    <a:pt x="38" y="186"/>
                  </a:lnTo>
                  <a:lnTo>
                    <a:pt x="43" y="167"/>
                  </a:lnTo>
                  <a:lnTo>
                    <a:pt x="49" y="147"/>
                  </a:lnTo>
                  <a:lnTo>
                    <a:pt x="59" y="119"/>
                  </a:lnTo>
                  <a:lnTo>
                    <a:pt x="61" y="111"/>
                  </a:lnTo>
                  <a:lnTo>
                    <a:pt x="65" y="103"/>
                  </a:lnTo>
                  <a:lnTo>
                    <a:pt x="72" y="85"/>
                  </a:lnTo>
                  <a:lnTo>
                    <a:pt x="77" y="68"/>
                  </a:lnTo>
                  <a:lnTo>
                    <a:pt x="81" y="56"/>
                  </a:lnTo>
                  <a:lnTo>
                    <a:pt x="88" y="47"/>
                  </a:lnTo>
                  <a:lnTo>
                    <a:pt x="96" y="31"/>
                  </a:lnTo>
                  <a:lnTo>
                    <a:pt x="102" y="23"/>
                  </a:lnTo>
                  <a:lnTo>
                    <a:pt x="107" y="16"/>
                  </a:lnTo>
                  <a:lnTo>
                    <a:pt x="117" y="8"/>
                  </a:lnTo>
                  <a:lnTo>
                    <a:pt x="128" y="4"/>
                  </a:lnTo>
                  <a:lnTo>
                    <a:pt x="133" y="0"/>
                  </a:lnTo>
                  <a:lnTo>
                    <a:pt x="137" y="0"/>
                  </a:lnTo>
                  <a:lnTo>
                    <a:pt x="139" y="2"/>
                  </a:lnTo>
                  <a:lnTo>
                    <a:pt x="139" y="5"/>
                  </a:lnTo>
                  <a:lnTo>
                    <a:pt x="137" y="10"/>
                  </a:lnTo>
                  <a:lnTo>
                    <a:pt x="137" y="18"/>
                  </a:lnTo>
                  <a:lnTo>
                    <a:pt x="136" y="23"/>
                  </a:lnTo>
                  <a:lnTo>
                    <a:pt x="136" y="26"/>
                  </a:lnTo>
                  <a:lnTo>
                    <a:pt x="131" y="32"/>
                  </a:lnTo>
                  <a:lnTo>
                    <a:pt x="121" y="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36" name="Freeform 16"/>
            <p:cNvSpPr>
              <a:spLocks/>
            </p:cNvSpPr>
            <p:nvPr/>
          </p:nvSpPr>
          <p:spPr bwMode="auto">
            <a:xfrm>
              <a:off x="1875" y="1122"/>
              <a:ext cx="113" cy="196"/>
            </a:xfrm>
            <a:custGeom>
              <a:avLst/>
              <a:gdLst>
                <a:gd name="T0" fmla="*/ 103 w 113"/>
                <a:gd name="T1" fmla="*/ 196 h 196"/>
                <a:gd name="T2" fmla="*/ 102 w 113"/>
                <a:gd name="T3" fmla="*/ 107 h 196"/>
                <a:gd name="T4" fmla="*/ 105 w 113"/>
                <a:gd name="T5" fmla="*/ 95 h 196"/>
                <a:gd name="T6" fmla="*/ 108 w 113"/>
                <a:gd name="T7" fmla="*/ 76 h 196"/>
                <a:gd name="T8" fmla="*/ 108 w 113"/>
                <a:gd name="T9" fmla="*/ 64 h 196"/>
                <a:gd name="T10" fmla="*/ 105 w 113"/>
                <a:gd name="T11" fmla="*/ 59 h 196"/>
                <a:gd name="T12" fmla="*/ 108 w 113"/>
                <a:gd name="T13" fmla="*/ 54 h 196"/>
                <a:gd name="T14" fmla="*/ 110 w 113"/>
                <a:gd name="T15" fmla="*/ 44 h 196"/>
                <a:gd name="T16" fmla="*/ 113 w 113"/>
                <a:gd name="T17" fmla="*/ 40 h 196"/>
                <a:gd name="T18" fmla="*/ 110 w 113"/>
                <a:gd name="T19" fmla="*/ 43 h 196"/>
                <a:gd name="T20" fmla="*/ 99 w 113"/>
                <a:gd name="T21" fmla="*/ 41 h 196"/>
                <a:gd name="T22" fmla="*/ 95 w 113"/>
                <a:gd name="T23" fmla="*/ 38 h 196"/>
                <a:gd name="T24" fmla="*/ 92 w 113"/>
                <a:gd name="T25" fmla="*/ 36 h 196"/>
                <a:gd name="T26" fmla="*/ 78 w 113"/>
                <a:gd name="T27" fmla="*/ 35 h 196"/>
                <a:gd name="T28" fmla="*/ 63 w 113"/>
                <a:gd name="T29" fmla="*/ 32 h 196"/>
                <a:gd name="T30" fmla="*/ 44 w 113"/>
                <a:gd name="T31" fmla="*/ 24 h 196"/>
                <a:gd name="T32" fmla="*/ 23 w 113"/>
                <a:gd name="T33" fmla="*/ 14 h 196"/>
                <a:gd name="T34" fmla="*/ 12 w 113"/>
                <a:gd name="T35" fmla="*/ 4 h 196"/>
                <a:gd name="T36" fmla="*/ 0 w 113"/>
                <a:gd name="T37" fmla="*/ 0 h 196"/>
                <a:gd name="T38" fmla="*/ 4 w 113"/>
                <a:gd name="T39" fmla="*/ 3 h 196"/>
                <a:gd name="T40" fmla="*/ 14 w 113"/>
                <a:gd name="T41" fmla="*/ 8 h 196"/>
                <a:gd name="T42" fmla="*/ 19 w 113"/>
                <a:gd name="T43" fmla="*/ 9 h 196"/>
                <a:gd name="T44" fmla="*/ 31 w 113"/>
                <a:gd name="T45" fmla="*/ 20 h 196"/>
                <a:gd name="T46" fmla="*/ 43 w 113"/>
                <a:gd name="T47" fmla="*/ 32 h 196"/>
                <a:gd name="T48" fmla="*/ 57 w 113"/>
                <a:gd name="T49" fmla="*/ 51 h 196"/>
                <a:gd name="T50" fmla="*/ 68 w 113"/>
                <a:gd name="T51" fmla="*/ 71 h 196"/>
                <a:gd name="T52" fmla="*/ 73 w 113"/>
                <a:gd name="T53" fmla="*/ 81 h 196"/>
                <a:gd name="T54" fmla="*/ 79 w 113"/>
                <a:gd name="T55" fmla="*/ 92 h 196"/>
                <a:gd name="T56" fmla="*/ 84 w 113"/>
                <a:gd name="T57" fmla="*/ 108 h 196"/>
                <a:gd name="T58" fmla="*/ 87 w 113"/>
                <a:gd name="T59" fmla="*/ 126 h 196"/>
                <a:gd name="T60" fmla="*/ 91 w 113"/>
                <a:gd name="T61" fmla="*/ 134 h 196"/>
                <a:gd name="T62" fmla="*/ 99 w 113"/>
                <a:gd name="T63" fmla="*/ 150 h 196"/>
                <a:gd name="T64" fmla="*/ 102 w 113"/>
                <a:gd name="T65" fmla="*/ 159 h 196"/>
                <a:gd name="T66" fmla="*/ 107 w 113"/>
                <a:gd name="T67" fmla="*/ 188 h 196"/>
                <a:gd name="T68" fmla="*/ 113 w 113"/>
                <a:gd name="T69" fmla="*/ 196 h 1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96"/>
                <a:gd name="T107" fmla="*/ 113 w 113"/>
                <a:gd name="T108" fmla="*/ 196 h 1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96">
                  <a:moveTo>
                    <a:pt x="103" y="196"/>
                  </a:moveTo>
                  <a:lnTo>
                    <a:pt x="103" y="196"/>
                  </a:lnTo>
                  <a:lnTo>
                    <a:pt x="102" y="151"/>
                  </a:lnTo>
                  <a:lnTo>
                    <a:pt x="102" y="107"/>
                  </a:lnTo>
                  <a:lnTo>
                    <a:pt x="105" y="95"/>
                  </a:lnTo>
                  <a:lnTo>
                    <a:pt x="108" y="83"/>
                  </a:lnTo>
                  <a:lnTo>
                    <a:pt x="108" y="76"/>
                  </a:lnTo>
                  <a:lnTo>
                    <a:pt x="110" y="70"/>
                  </a:lnTo>
                  <a:lnTo>
                    <a:pt x="108" y="64"/>
                  </a:lnTo>
                  <a:lnTo>
                    <a:pt x="105" y="59"/>
                  </a:lnTo>
                  <a:lnTo>
                    <a:pt x="107" y="57"/>
                  </a:lnTo>
                  <a:lnTo>
                    <a:pt x="108" y="54"/>
                  </a:lnTo>
                  <a:lnTo>
                    <a:pt x="108" y="49"/>
                  </a:lnTo>
                  <a:lnTo>
                    <a:pt x="110" y="44"/>
                  </a:lnTo>
                  <a:lnTo>
                    <a:pt x="111" y="41"/>
                  </a:lnTo>
                  <a:lnTo>
                    <a:pt x="113" y="40"/>
                  </a:lnTo>
                  <a:lnTo>
                    <a:pt x="110" y="43"/>
                  </a:lnTo>
                  <a:lnTo>
                    <a:pt x="107" y="43"/>
                  </a:lnTo>
                  <a:lnTo>
                    <a:pt x="99" y="41"/>
                  </a:lnTo>
                  <a:lnTo>
                    <a:pt x="95" y="38"/>
                  </a:lnTo>
                  <a:lnTo>
                    <a:pt x="92" y="36"/>
                  </a:lnTo>
                  <a:lnTo>
                    <a:pt x="86" y="35"/>
                  </a:lnTo>
                  <a:lnTo>
                    <a:pt x="78" y="35"/>
                  </a:lnTo>
                  <a:lnTo>
                    <a:pt x="71" y="33"/>
                  </a:lnTo>
                  <a:lnTo>
                    <a:pt x="63" y="32"/>
                  </a:lnTo>
                  <a:lnTo>
                    <a:pt x="44" y="24"/>
                  </a:lnTo>
                  <a:lnTo>
                    <a:pt x="33" y="19"/>
                  </a:lnTo>
                  <a:lnTo>
                    <a:pt x="23" y="14"/>
                  </a:lnTo>
                  <a:lnTo>
                    <a:pt x="12" y="4"/>
                  </a:lnTo>
                  <a:lnTo>
                    <a:pt x="6" y="1"/>
                  </a:lnTo>
                  <a:lnTo>
                    <a:pt x="0" y="0"/>
                  </a:lnTo>
                  <a:lnTo>
                    <a:pt x="4" y="3"/>
                  </a:lnTo>
                  <a:lnTo>
                    <a:pt x="9" y="4"/>
                  </a:lnTo>
                  <a:lnTo>
                    <a:pt x="14" y="8"/>
                  </a:lnTo>
                  <a:lnTo>
                    <a:pt x="19" y="9"/>
                  </a:lnTo>
                  <a:lnTo>
                    <a:pt x="25" y="14"/>
                  </a:lnTo>
                  <a:lnTo>
                    <a:pt x="31" y="20"/>
                  </a:lnTo>
                  <a:lnTo>
                    <a:pt x="43" y="32"/>
                  </a:lnTo>
                  <a:lnTo>
                    <a:pt x="51" y="41"/>
                  </a:lnTo>
                  <a:lnTo>
                    <a:pt x="57" y="51"/>
                  </a:lnTo>
                  <a:lnTo>
                    <a:pt x="63" y="60"/>
                  </a:lnTo>
                  <a:lnTo>
                    <a:pt x="68" y="71"/>
                  </a:lnTo>
                  <a:lnTo>
                    <a:pt x="73" y="81"/>
                  </a:lnTo>
                  <a:lnTo>
                    <a:pt x="79" y="92"/>
                  </a:lnTo>
                  <a:lnTo>
                    <a:pt x="83" y="100"/>
                  </a:lnTo>
                  <a:lnTo>
                    <a:pt x="84" y="108"/>
                  </a:lnTo>
                  <a:lnTo>
                    <a:pt x="86" y="116"/>
                  </a:lnTo>
                  <a:lnTo>
                    <a:pt x="87" y="126"/>
                  </a:lnTo>
                  <a:lnTo>
                    <a:pt x="91" y="134"/>
                  </a:lnTo>
                  <a:lnTo>
                    <a:pt x="95" y="142"/>
                  </a:lnTo>
                  <a:lnTo>
                    <a:pt x="99" y="150"/>
                  </a:lnTo>
                  <a:lnTo>
                    <a:pt x="102" y="159"/>
                  </a:lnTo>
                  <a:lnTo>
                    <a:pt x="103" y="180"/>
                  </a:lnTo>
                  <a:lnTo>
                    <a:pt x="107" y="188"/>
                  </a:lnTo>
                  <a:lnTo>
                    <a:pt x="110" y="193"/>
                  </a:lnTo>
                  <a:lnTo>
                    <a:pt x="113" y="196"/>
                  </a:lnTo>
                  <a:lnTo>
                    <a:pt x="103" y="196"/>
                  </a:lnTo>
                  <a:close/>
                </a:path>
              </a:pathLst>
            </a:custGeom>
            <a:solidFill>
              <a:srgbClr val="B3BE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37" name="Freeform 17"/>
            <p:cNvSpPr>
              <a:spLocks/>
            </p:cNvSpPr>
            <p:nvPr/>
          </p:nvSpPr>
          <p:spPr bwMode="auto">
            <a:xfrm>
              <a:off x="1875" y="1122"/>
              <a:ext cx="113" cy="196"/>
            </a:xfrm>
            <a:custGeom>
              <a:avLst/>
              <a:gdLst>
                <a:gd name="T0" fmla="*/ 103 w 113"/>
                <a:gd name="T1" fmla="*/ 196 h 196"/>
                <a:gd name="T2" fmla="*/ 102 w 113"/>
                <a:gd name="T3" fmla="*/ 107 h 196"/>
                <a:gd name="T4" fmla="*/ 105 w 113"/>
                <a:gd name="T5" fmla="*/ 95 h 196"/>
                <a:gd name="T6" fmla="*/ 108 w 113"/>
                <a:gd name="T7" fmla="*/ 76 h 196"/>
                <a:gd name="T8" fmla="*/ 108 w 113"/>
                <a:gd name="T9" fmla="*/ 64 h 196"/>
                <a:gd name="T10" fmla="*/ 105 w 113"/>
                <a:gd name="T11" fmla="*/ 59 h 196"/>
                <a:gd name="T12" fmla="*/ 108 w 113"/>
                <a:gd name="T13" fmla="*/ 54 h 196"/>
                <a:gd name="T14" fmla="*/ 110 w 113"/>
                <a:gd name="T15" fmla="*/ 44 h 196"/>
                <a:gd name="T16" fmla="*/ 113 w 113"/>
                <a:gd name="T17" fmla="*/ 40 h 196"/>
                <a:gd name="T18" fmla="*/ 110 w 113"/>
                <a:gd name="T19" fmla="*/ 43 h 196"/>
                <a:gd name="T20" fmla="*/ 99 w 113"/>
                <a:gd name="T21" fmla="*/ 41 h 196"/>
                <a:gd name="T22" fmla="*/ 95 w 113"/>
                <a:gd name="T23" fmla="*/ 38 h 196"/>
                <a:gd name="T24" fmla="*/ 92 w 113"/>
                <a:gd name="T25" fmla="*/ 36 h 196"/>
                <a:gd name="T26" fmla="*/ 78 w 113"/>
                <a:gd name="T27" fmla="*/ 35 h 196"/>
                <a:gd name="T28" fmla="*/ 63 w 113"/>
                <a:gd name="T29" fmla="*/ 32 h 196"/>
                <a:gd name="T30" fmla="*/ 44 w 113"/>
                <a:gd name="T31" fmla="*/ 24 h 196"/>
                <a:gd name="T32" fmla="*/ 23 w 113"/>
                <a:gd name="T33" fmla="*/ 14 h 196"/>
                <a:gd name="T34" fmla="*/ 12 w 113"/>
                <a:gd name="T35" fmla="*/ 4 h 196"/>
                <a:gd name="T36" fmla="*/ 0 w 113"/>
                <a:gd name="T37" fmla="*/ 0 h 196"/>
                <a:gd name="T38" fmla="*/ 4 w 113"/>
                <a:gd name="T39" fmla="*/ 3 h 196"/>
                <a:gd name="T40" fmla="*/ 14 w 113"/>
                <a:gd name="T41" fmla="*/ 8 h 196"/>
                <a:gd name="T42" fmla="*/ 19 w 113"/>
                <a:gd name="T43" fmla="*/ 9 h 196"/>
                <a:gd name="T44" fmla="*/ 31 w 113"/>
                <a:gd name="T45" fmla="*/ 20 h 196"/>
                <a:gd name="T46" fmla="*/ 43 w 113"/>
                <a:gd name="T47" fmla="*/ 32 h 196"/>
                <a:gd name="T48" fmla="*/ 57 w 113"/>
                <a:gd name="T49" fmla="*/ 51 h 196"/>
                <a:gd name="T50" fmla="*/ 68 w 113"/>
                <a:gd name="T51" fmla="*/ 71 h 196"/>
                <a:gd name="T52" fmla="*/ 73 w 113"/>
                <a:gd name="T53" fmla="*/ 81 h 196"/>
                <a:gd name="T54" fmla="*/ 79 w 113"/>
                <a:gd name="T55" fmla="*/ 92 h 196"/>
                <a:gd name="T56" fmla="*/ 84 w 113"/>
                <a:gd name="T57" fmla="*/ 108 h 196"/>
                <a:gd name="T58" fmla="*/ 87 w 113"/>
                <a:gd name="T59" fmla="*/ 126 h 196"/>
                <a:gd name="T60" fmla="*/ 91 w 113"/>
                <a:gd name="T61" fmla="*/ 134 h 196"/>
                <a:gd name="T62" fmla="*/ 99 w 113"/>
                <a:gd name="T63" fmla="*/ 150 h 196"/>
                <a:gd name="T64" fmla="*/ 102 w 113"/>
                <a:gd name="T65" fmla="*/ 159 h 196"/>
                <a:gd name="T66" fmla="*/ 107 w 113"/>
                <a:gd name="T67" fmla="*/ 188 h 196"/>
                <a:gd name="T68" fmla="*/ 113 w 113"/>
                <a:gd name="T69" fmla="*/ 196 h 1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96"/>
                <a:gd name="T107" fmla="*/ 113 w 113"/>
                <a:gd name="T108" fmla="*/ 196 h 1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96">
                  <a:moveTo>
                    <a:pt x="103" y="196"/>
                  </a:moveTo>
                  <a:lnTo>
                    <a:pt x="103" y="196"/>
                  </a:lnTo>
                  <a:lnTo>
                    <a:pt x="102" y="151"/>
                  </a:lnTo>
                  <a:lnTo>
                    <a:pt x="102" y="107"/>
                  </a:lnTo>
                  <a:lnTo>
                    <a:pt x="105" y="95"/>
                  </a:lnTo>
                  <a:lnTo>
                    <a:pt x="108" y="83"/>
                  </a:lnTo>
                  <a:lnTo>
                    <a:pt x="108" y="76"/>
                  </a:lnTo>
                  <a:lnTo>
                    <a:pt x="110" y="70"/>
                  </a:lnTo>
                  <a:lnTo>
                    <a:pt x="108" y="64"/>
                  </a:lnTo>
                  <a:lnTo>
                    <a:pt x="105" y="59"/>
                  </a:lnTo>
                  <a:lnTo>
                    <a:pt x="107" y="57"/>
                  </a:lnTo>
                  <a:lnTo>
                    <a:pt x="108" y="54"/>
                  </a:lnTo>
                  <a:lnTo>
                    <a:pt x="108" y="49"/>
                  </a:lnTo>
                  <a:lnTo>
                    <a:pt x="110" y="44"/>
                  </a:lnTo>
                  <a:lnTo>
                    <a:pt x="111" y="41"/>
                  </a:lnTo>
                  <a:lnTo>
                    <a:pt x="113" y="40"/>
                  </a:lnTo>
                  <a:lnTo>
                    <a:pt x="110" y="43"/>
                  </a:lnTo>
                  <a:lnTo>
                    <a:pt x="107" y="43"/>
                  </a:lnTo>
                  <a:lnTo>
                    <a:pt x="99" y="41"/>
                  </a:lnTo>
                  <a:lnTo>
                    <a:pt x="95" y="38"/>
                  </a:lnTo>
                  <a:lnTo>
                    <a:pt x="92" y="36"/>
                  </a:lnTo>
                  <a:lnTo>
                    <a:pt x="86" y="35"/>
                  </a:lnTo>
                  <a:lnTo>
                    <a:pt x="78" y="35"/>
                  </a:lnTo>
                  <a:lnTo>
                    <a:pt x="71" y="33"/>
                  </a:lnTo>
                  <a:lnTo>
                    <a:pt x="63" y="32"/>
                  </a:lnTo>
                  <a:lnTo>
                    <a:pt x="44" y="24"/>
                  </a:lnTo>
                  <a:lnTo>
                    <a:pt x="33" y="19"/>
                  </a:lnTo>
                  <a:lnTo>
                    <a:pt x="23" y="14"/>
                  </a:lnTo>
                  <a:lnTo>
                    <a:pt x="12" y="4"/>
                  </a:lnTo>
                  <a:lnTo>
                    <a:pt x="6" y="1"/>
                  </a:lnTo>
                  <a:lnTo>
                    <a:pt x="0" y="0"/>
                  </a:lnTo>
                  <a:lnTo>
                    <a:pt x="4" y="3"/>
                  </a:lnTo>
                  <a:lnTo>
                    <a:pt x="9" y="4"/>
                  </a:lnTo>
                  <a:lnTo>
                    <a:pt x="14" y="8"/>
                  </a:lnTo>
                  <a:lnTo>
                    <a:pt x="19" y="9"/>
                  </a:lnTo>
                  <a:lnTo>
                    <a:pt x="25" y="14"/>
                  </a:lnTo>
                  <a:lnTo>
                    <a:pt x="31" y="20"/>
                  </a:lnTo>
                  <a:lnTo>
                    <a:pt x="43" y="32"/>
                  </a:lnTo>
                  <a:lnTo>
                    <a:pt x="51" y="41"/>
                  </a:lnTo>
                  <a:lnTo>
                    <a:pt x="57" y="51"/>
                  </a:lnTo>
                  <a:lnTo>
                    <a:pt x="63" y="60"/>
                  </a:lnTo>
                  <a:lnTo>
                    <a:pt x="68" y="71"/>
                  </a:lnTo>
                  <a:lnTo>
                    <a:pt x="73" y="81"/>
                  </a:lnTo>
                  <a:lnTo>
                    <a:pt x="79" y="92"/>
                  </a:lnTo>
                  <a:lnTo>
                    <a:pt x="83" y="100"/>
                  </a:lnTo>
                  <a:lnTo>
                    <a:pt x="84" y="108"/>
                  </a:lnTo>
                  <a:lnTo>
                    <a:pt x="86" y="116"/>
                  </a:lnTo>
                  <a:lnTo>
                    <a:pt x="87" y="126"/>
                  </a:lnTo>
                  <a:lnTo>
                    <a:pt x="91" y="134"/>
                  </a:lnTo>
                  <a:lnTo>
                    <a:pt x="95" y="142"/>
                  </a:lnTo>
                  <a:lnTo>
                    <a:pt x="99" y="150"/>
                  </a:lnTo>
                  <a:lnTo>
                    <a:pt x="102" y="159"/>
                  </a:lnTo>
                  <a:lnTo>
                    <a:pt x="103" y="180"/>
                  </a:lnTo>
                  <a:lnTo>
                    <a:pt x="107" y="188"/>
                  </a:lnTo>
                  <a:lnTo>
                    <a:pt x="110" y="193"/>
                  </a:lnTo>
                  <a:lnTo>
                    <a:pt x="11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38" name="Freeform 18"/>
            <p:cNvSpPr>
              <a:spLocks/>
            </p:cNvSpPr>
            <p:nvPr/>
          </p:nvSpPr>
          <p:spPr bwMode="auto">
            <a:xfrm>
              <a:off x="2060" y="1556"/>
              <a:ext cx="43" cy="237"/>
            </a:xfrm>
            <a:custGeom>
              <a:avLst/>
              <a:gdLst>
                <a:gd name="T0" fmla="*/ 38 w 43"/>
                <a:gd name="T1" fmla="*/ 237 h 237"/>
                <a:gd name="T2" fmla="*/ 38 w 43"/>
                <a:gd name="T3" fmla="*/ 237 h 237"/>
                <a:gd name="T4" fmla="*/ 41 w 43"/>
                <a:gd name="T5" fmla="*/ 208 h 237"/>
                <a:gd name="T6" fmla="*/ 43 w 43"/>
                <a:gd name="T7" fmla="*/ 179 h 237"/>
                <a:gd name="T8" fmla="*/ 43 w 43"/>
                <a:gd name="T9" fmla="*/ 150 h 237"/>
                <a:gd name="T10" fmla="*/ 40 w 43"/>
                <a:gd name="T11" fmla="*/ 120 h 237"/>
                <a:gd name="T12" fmla="*/ 40 w 43"/>
                <a:gd name="T13" fmla="*/ 120 h 237"/>
                <a:gd name="T14" fmla="*/ 40 w 43"/>
                <a:gd name="T15" fmla="*/ 102 h 237"/>
                <a:gd name="T16" fmla="*/ 40 w 43"/>
                <a:gd name="T17" fmla="*/ 85 h 237"/>
                <a:gd name="T18" fmla="*/ 38 w 43"/>
                <a:gd name="T19" fmla="*/ 67 h 237"/>
                <a:gd name="T20" fmla="*/ 35 w 43"/>
                <a:gd name="T21" fmla="*/ 58 h 237"/>
                <a:gd name="T22" fmla="*/ 32 w 43"/>
                <a:gd name="T23" fmla="*/ 50 h 237"/>
                <a:gd name="T24" fmla="*/ 32 w 43"/>
                <a:gd name="T25" fmla="*/ 50 h 237"/>
                <a:gd name="T26" fmla="*/ 25 w 43"/>
                <a:gd name="T27" fmla="*/ 38 h 237"/>
                <a:gd name="T28" fmla="*/ 16 w 43"/>
                <a:gd name="T29" fmla="*/ 26 h 237"/>
                <a:gd name="T30" fmla="*/ 8 w 43"/>
                <a:gd name="T31" fmla="*/ 13 h 237"/>
                <a:gd name="T32" fmla="*/ 6 w 43"/>
                <a:gd name="T33" fmla="*/ 7 h 237"/>
                <a:gd name="T34" fmla="*/ 5 w 43"/>
                <a:gd name="T35" fmla="*/ 0 h 237"/>
                <a:gd name="T36" fmla="*/ 5 w 43"/>
                <a:gd name="T37" fmla="*/ 0 h 237"/>
                <a:gd name="T38" fmla="*/ 1 w 43"/>
                <a:gd name="T39" fmla="*/ 3 h 237"/>
                <a:gd name="T40" fmla="*/ 0 w 43"/>
                <a:gd name="T41" fmla="*/ 7 h 237"/>
                <a:gd name="T42" fmla="*/ 0 w 43"/>
                <a:gd name="T43" fmla="*/ 16 h 237"/>
                <a:gd name="T44" fmla="*/ 0 w 43"/>
                <a:gd name="T45" fmla="*/ 16 h 237"/>
                <a:gd name="T46" fmla="*/ 5 w 43"/>
                <a:gd name="T47" fmla="*/ 32 h 237"/>
                <a:gd name="T48" fmla="*/ 5 w 43"/>
                <a:gd name="T49" fmla="*/ 32 h 237"/>
                <a:gd name="T50" fmla="*/ 6 w 43"/>
                <a:gd name="T51" fmla="*/ 64 h 237"/>
                <a:gd name="T52" fmla="*/ 6 w 43"/>
                <a:gd name="T53" fmla="*/ 64 h 237"/>
                <a:gd name="T54" fmla="*/ 14 w 43"/>
                <a:gd name="T55" fmla="*/ 104 h 237"/>
                <a:gd name="T56" fmla="*/ 22 w 43"/>
                <a:gd name="T57" fmla="*/ 142 h 237"/>
                <a:gd name="T58" fmla="*/ 32 w 43"/>
                <a:gd name="T59" fmla="*/ 181 h 237"/>
                <a:gd name="T60" fmla="*/ 38 w 43"/>
                <a:gd name="T61" fmla="*/ 221 h 237"/>
                <a:gd name="T62" fmla="*/ 38 w 43"/>
                <a:gd name="T63" fmla="*/ 237 h 2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237"/>
                <a:gd name="T98" fmla="*/ 43 w 43"/>
                <a:gd name="T99" fmla="*/ 237 h 2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237">
                  <a:moveTo>
                    <a:pt x="38" y="237"/>
                  </a:moveTo>
                  <a:lnTo>
                    <a:pt x="38" y="237"/>
                  </a:lnTo>
                  <a:lnTo>
                    <a:pt x="41" y="208"/>
                  </a:lnTo>
                  <a:lnTo>
                    <a:pt x="43" y="179"/>
                  </a:lnTo>
                  <a:lnTo>
                    <a:pt x="43" y="150"/>
                  </a:lnTo>
                  <a:lnTo>
                    <a:pt x="40" y="120"/>
                  </a:lnTo>
                  <a:lnTo>
                    <a:pt x="40" y="102"/>
                  </a:lnTo>
                  <a:lnTo>
                    <a:pt x="40" y="85"/>
                  </a:lnTo>
                  <a:lnTo>
                    <a:pt x="38" y="67"/>
                  </a:lnTo>
                  <a:lnTo>
                    <a:pt x="35" y="58"/>
                  </a:lnTo>
                  <a:lnTo>
                    <a:pt x="32" y="50"/>
                  </a:lnTo>
                  <a:lnTo>
                    <a:pt x="25" y="38"/>
                  </a:lnTo>
                  <a:lnTo>
                    <a:pt x="16" y="26"/>
                  </a:lnTo>
                  <a:lnTo>
                    <a:pt x="8" y="13"/>
                  </a:lnTo>
                  <a:lnTo>
                    <a:pt x="6" y="7"/>
                  </a:lnTo>
                  <a:lnTo>
                    <a:pt x="5" y="0"/>
                  </a:lnTo>
                  <a:lnTo>
                    <a:pt x="1" y="3"/>
                  </a:lnTo>
                  <a:lnTo>
                    <a:pt x="0" y="7"/>
                  </a:lnTo>
                  <a:lnTo>
                    <a:pt x="0" y="16"/>
                  </a:lnTo>
                  <a:lnTo>
                    <a:pt x="5" y="32"/>
                  </a:lnTo>
                  <a:lnTo>
                    <a:pt x="6" y="64"/>
                  </a:lnTo>
                  <a:lnTo>
                    <a:pt x="14" y="104"/>
                  </a:lnTo>
                  <a:lnTo>
                    <a:pt x="22" y="142"/>
                  </a:lnTo>
                  <a:lnTo>
                    <a:pt x="32" y="181"/>
                  </a:lnTo>
                  <a:lnTo>
                    <a:pt x="38" y="221"/>
                  </a:lnTo>
                  <a:lnTo>
                    <a:pt x="38" y="237"/>
                  </a:lnTo>
                  <a:close/>
                </a:path>
              </a:pathLst>
            </a:custGeom>
            <a:solidFill>
              <a:srgbClr val="B3BE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39" name="Freeform 19"/>
            <p:cNvSpPr>
              <a:spLocks/>
            </p:cNvSpPr>
            <p:nvPr/>
          </p:nvSpPr>
          <p:spPr bwMode="auto">
            <a:xfrm>
              <a:off x="2060" y="1556"/>
              <a:ext cx="43" cy="237"/>
            </a:xfrm>
            <a:custGeom>
              <a:avLst/>
              <a:gdLst>
                <a:gd name="T0" fmla="*/ 38 w 43"/>
                <a:gd name="T1" fmla="*/ 237 h 237"/>
                <a:gd name="T2" fmla="*/ 38 w 43"/>
                <a:gd name="T3" fmla="*/ 237 h 237"/>
                <a:gd name="T4" fmla="*/ 41 w 43"/>
                <a:gd name="T5" fmla="*/ 208 h 237"/>
                <a:gd name="T6" fmla="*/ 43 w 43"/>
                <a:gd name="T7" fmla="*/ 179 h 237"/>
                <a:gd name="T8" fmla="*/ 43 w 43"/>
                <a:gd name="T9" fmla="*/ 150 h 237"/>
                <a:gd name="T10" fmla="*/ 40 w 43"/>
                <a:gd name="T11" fmla="*/ 120 h 237"/>
                <a:gd name="T12" fmla="*/ 40 w 43"/>
                <a:gd name="T13" fmla="*/ 120 h 237"/>
                <a:gd name="T14" fmla="*/ 40 w 43"/>
                <a:gd name="T15" fmla="*/ 102 h 237"/>
                <a:gd name="T16" fmla="*/ 40 w 43"/>
                <a:gd name="T17" fmla="*/ 85 h 237"/>
                <a:gd name="T18" fmla="*/ 38 w 43"/>
                <a:gd name="T19" fmla="*/ 67 h 237"/>
                <a:gd name="T20" fmla="*/ 35 w 43"/>
                <a:gd name="T21" fmla="*/ 58 h 237"/>
                <a:gd name="T22" fmla="*/ 32 w 43"/>
                <a:gd name="T23" fmla="*/ 50 h 237"/>
                <a:gd name="T24" fmla="*/ 32 w 43"/>
                <a:gd name="T25" fmla="*/ 50 h 237"/>
                <a:gd name="T26" fmla="*/ 25 w 43"/>
                <a:gd name="T27" fmla="*/ 38 h 237"/>
                <a:gd name="T28" fmla="*/ 16 w 43"/>
                <a:gd name="T29" fmla="*/ 26 h 237"/>
                <a:gd name="T30" fmla="*/ 8 w 43"/>
                <a:gd name="T31" fmla="*/ 13 h 237"/>
                <a:gd name="T32" fmla="*/ 6 w 43"/>
                <a:gd name="T33" fmla="*/ 7 h 237"/>
                <a:gd name="T34" fmla="*/ 5 w 43"/>
                <a:gd name="T35" fmla="*/ 0 h 237"/>
                <a:gd name="T36" fmla="*/ 5 w 43"/>
                <a:gd name="T37" fmla="*/ 0 h 237"/>
                <a:gd name="T38" fmla="*/ 1 w 43"/>
                <a:gd name="T39" fmla="*/ 3 h 237"/>
                <a:gd name="T40" fmla="*/ 0 w 43"/>
                <a:gd name="T41" fmla="*/ 7 h 237"/>
                <a:gd name="T42" fmla="*/ 0 w 43"/>
                <a:gd name="T43" fmla="*/ 16 h 237"/>
                <a:gd name="T44" fmla="*/ 0 w 43"/>
                <a:gd name="T45" fmla="*/ 16 h 237"/>
                <a:gd name="T46" fmla="*/ 5 w 43"/>
                <a:gd name="T47" fmla="*/ 32 h 237"/>
                <a:gd name="T48" fmla="*/ 5 w 43"/>
                <a:gd name="T49" fmla="*/ 32 h 237"/>
                <a:gd name="T50" fmla="*/ 6 w 43"/>
                <a:gd name="T51" fmla="*/ 64 h 237"/>
                <a:gd name="T52" fmla="*/ 6 w 43"/>
                <a:gd name="T53" fmla="*/ 64 h 237"/>
                <a:gd name="T54" fmla="*/ 14 w 43"/>
                <a:gd name="T55" fmla="*/ 104 h 237"/>
                <a:gd name="T56" fmla="*/ 22 w 43"/>
                <a:gd name="T57" fmla="*/ 142 h 237"/>
                <a:gd name="T58" fmla="*/ 32 w 43"/>
                <a:gd name="T59" fmla="*/ 181 h 237"/>
                <a:gd name="T60" fmla="*/ 38 w 43"/>
                <a:gd name="T61" fmla="*/ 221 h 2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
                <a:gd name="T94" fmla="*/ 0 h 237"/>
                <a:gd name="T95" fmla="*/ 43 w 43"/>
                <a:gd name="T96" fmla="*/ 237 h 23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 h="237">
                  <a:moveTo>
                    <a:pt x="38" y="237"/>
                  </a:moveTo>
                  <a:lnTo>
                    <a:pt x="38" y="237"/>
                  </a:lnTo>
                  <a:lnTo>
                    <a:pt x="41" y="208"/>
                  </a:lnTo>
                  <a:lnTo>
                    <a:pt x="43" y="179"/>
                  </a:lnTo>
                  <a:lnTo>
                    <a:pt x="43" y="150"/>
                  </a:lnTo>
                  <a:lnTo>
                    <a:pt x="40" y="120"/>
                  </a:lnTo>
                  <a:lnTo>
                    <a:pt x="40" y="102"/>
                  </a:lnTo>
                  <a:lnTo>
                    <a:pt x="40" y="85"/>
                  </a:lnTo>
                  <a:lnTo>
                    <a:pt x="38" y="67"/>
                  </a:lnTo>
                  <a:lnTo>
                    <a:pt x="35" y="58"/>
                  </a:lnTo>
                  <a:lnTo>
                    <a:pt x="32" y="50"/>
                  </a:lnTo>
                  <a:lnTo>
                    <a:pt x="25" y="38"/>
                  </a:lnTo>
                  <a:lnTo>
                    <a:pt x="16" y="26"/>
                  </a:lnTo>
                  <a:lnTo>
                    <a:pt x="8" y="13"/>
                  </a:lnTo>
                  <a:lnTo>
                    <a:pt x="6" y="7"/>
                  </a:lnTo>
                  <a:lnTo>
                    <a:pt x="5" y="0"/>
                  </a:lnTo>
                  <a:lnTo>
                    <a:pt x="1" y="3"/>
                  </a:lnTo>
                  <a:lnTo>
                    <a:pt x="0" y="7"/>
                  </a:lnTo>
                  <a:lnTo>
                    <a:pt x="0" y="16"/>
                  </a:lnTo>
                  <a:lnTo>
                    <a:pt x="5" y="32"/>
                  </a:lnTo>
                  <a:lnTo>
                    <a:pt x="6" y="64"/>
                  </a:lnTo>
                  <a:lnTo>
                    <a:pt x="14" y="104"/>
                  </a:lnTo>
                  <a:lnTo>
                    <a:pt x="22" y="142"/>
                  </a:lnTo>
                  <a:lnTo>
                    <a:pt x="32" y="181"/>
                  </a:lnTo>
                  <a:lnTo>
                    <a:pt x="38" y="2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0" name="Freeform 20"/>
            <p:cNvSpPr>
              <a:spLocks/>
            </p:cNvSpPr>
            <p:nvPr/>
          </p:nvSpPr>
          <p:spPr bwMode="auto">
            <a:xfrm>
              <a:off x="1999" y="1727"/>
              <a:ext cx="32" cy="334"/>
            </a:xfrm>
            <a:custGeom>
              <a:avLst/>
              <a:gdLst>
                <a:gd name="T0" fmla="*/ 0 w 32"/>
                <a:gd name="T1" fmla="*/ 187 h 334"/>
                <a:gd name="T2" fmla="*/ 0 w 32"/>
                <a:gd name="T3" fmla="*/ 187 h 334"/>
                <a:gd name="T4" fmla="*/ 3 w 32"/>
                <a:gd name="T5" fmla="*/ 153 h 334"/>
                <a:gd name="T6" fmla="*/ 5 w 32"/>
                <a:gd name="T7" fmla="*/ 121 h 334"/>
                <a:gd name="T8" fmla="*/ 5 w 32"/>
                <a:gd name="T9" fmla="*/ 88 h 334"/>
                <a:gd name="T10" fmla="*/ 7 w 32"/>
                <a:gd name="T11" fmla="*/ 54 h 334"/>
                <a:gd name="T12" fmla="*/ 7 w 32"/>
                <a:gd name="T13" fmla="*/ 54 h 334"/>
                <a:gd name="T14" fmla="*/ 8 w 32"/>
                <a:gd name="T15" fmla="*/ 27 h 334"/>
                <a:gd name="T16" fmla="*/ 11 w 32"/>
                <a:gd name="T17" fmla="*/ 11 h 334"/>
                <a:gd name="T18" fmla="*/ 13 w 32"/>
                <a:gd name="T19" fmla="*/ 5 h 334"/>
                <a:gd name="T20" fmla="*/ 16 w 32"/>
                <a:gd name="T21" fmla="*/ 0 h 334"/>
                <a:gd name="T22" fmla="*/ 16 w 32"/>
                <a:gd name="T23" fmla="*/ 0 h 334"/>
                <a:gd name="T24" fmla="*/ 18 w 32"/>
                <a:gd name="T25" fmla="*/ 8 h 334"/>
                <a:gd name="T26" fmla="*/ 18 w 32"/>
                <a:gd name="T27" fmla="*/ 16 h 334"/>
                <a:gd name="T28" fmla="*/ 18 w 32"/>
                <a:gd name="T29" fmla="*/ 32 h 334"/>
                <a:gd name="T30" fmla="*/ 18 w 32"/>
                <a:gd name="T31" fmla="*/ 32 h 334"/>
                <a:gd name="T32" fmla="*/ 18 w 32"/>
                <a:gd name="T33" fmla="*/ 62 h 334"/>
                <a:gd name="T34" fmla="*/ 21 w 32"/>
                <a:gd name="T35" fmla="*/ 91 h 334"/>
                <a:gd name="T36" fmla="*/ 21 w 32"/>
                <a:gd name="T37" fmla="*/ 91 h 334"/>
                <a:gd name="T38" fmla="*/ 23 w 32"/>
                <a:gd name="T39" fmla="*/ 101 h 334"/>
                <a:gd name="T40" fmla="*/ 23 w 32"/>
                <a:gd name="T41" fmla="*/ 112 h 334"/>
                <a:gd name="T42" fmla="*/ 21 w 32"/>
                <a:gd name="T43" fmla="*/ 131 h 334"/>
                <a:gd name="T44" fmla="*/ 21 w 32"/>
                <a:gd name="T45" fmla="*/ 152 h 334"/>
                <a:gd name="T46" fmla="*/ 21 w 32"/>
                <a:gd name="T47" fmla="*/ 161 h 334"/>
                <a:gd name="T48" fmla="*/ 23 w 32"/>
                <a:gd name="T49" fmla="*/ 171 h 334"/>
                <a:gd name="T50" fmla="*/ 23 w 32"/>
                <a:gd name="T51" fmla="*/ 171 h 334"/>
                <a:gd name="T52" fmla="*/ 26 w 32"/>
                <a:gd name="T53" fmla="*/ 177 h 334"/>
                <a:gd name="T54" fmla="*/ 29 w 32"/>
                <a:gd name="T55" fmla="*/ 184 h 334"/>
                <a:gd name="T56" fmla="*/ 32 w 32"/>
                <a:gd name="T57" fmla="*/ 190 h 334"/>
                <a:gd name="T58" fmla="*/ 32 w 32"/>
                <a:gd name="T59" fmla="*/ 197 h 334"/>
                <a:gd name="T60" fmla="*/ 32 w 32"/>
                <a:gd name="T61" fmla="*/ 197 h 334"/>
                <a:gd name="T62" fmla="*/ 29 w 32"/>
                <a:gd name="T63" fmla="*/ 208 h 334"/>
                <a:gd name="T64" fmla="*/ 29 w 32"/>
                <a:gd name="T65" fmla="*/ 208 h 334"/>
                <a:gd name="T66" fmla="*/ 27 w 32"/>
                <a:gd name="T67" fmla="*/ 216 h 334"/>
                <a:gd name="T68" fmla="*/ 27 w 32"/>
                <a:gd name="T69" fmla="*/ 222 h 334"/>
                <a:gd name="T70" fmla="*/ 29 w 32"/>
                <a:gd name="T71" fmla="*/ 236 h 334"/>
                <a:gd name="T72" fmla="*/ 29 w 32"/>
                <a:gd name="T73" fmla="*/ 236 h 334"/>
                <a:gd name="T74" fmla="*/ 27 w 32"/>
                <a:gd name="T75" fmla="*/ 267 h 334"/>
                <a:gd name="T76" fmla="*/ 24 w 32"/>
                <a:gd name="T77" fmla="*/ 281 h 334"/>
                <a:gd name="T78" fmla="*/ 21 w 32"/>
                <a:gd name="T79" fmla="*/ 296 h 334"/>
                <a:gd name="T80" fmla="*/ 21 w 32"/>
                <a:gd name="T81" fmla="*/ 296 h 334"/>
                <a:gd name="T82" fmla="*/ 16 w 32"/>
                <a:gd name="T83" fmla="*/ 316 h 334"/>
                <a:gd name="T84" fmla="*/ 11 w 32"/>
                <a:gd name="T85" fmla="*/ 326 h 334"/>
                <a:gd name="T86" fmla="*/ 7 w 32"/>
                <a:gd name="T87" fmla="*/ 334 h 334"/>
                <a:gd name="T88" fmla="*/ 7 w 32"/>
                <a:gd name="T89" fmla="*/ 334 h 334"/>
                <a:gd name="T90" fmla="*/ 7 w 32"/>
                <a:gd name="T91" fmla="*/ 328 h 334"/>
                <a:gd name="T92" fmla="*/ 7 w 32"/>
                <a:gd name="T93" fmla="*/ 320 h 334"/>
                <a:gd name="T94" fmla="*/ 11 w 32"/>
                <a:gd name="T95" fmla="*/ 307 h 334"/>
                <a:gd name="T96" fmla="*/ 11 w 32"/>
                <a:gd name="T97" fmla="*/ 307 h 334"/>
                <a:gd name="T98" fmla="*/ 15 w 32"/>
                <a:gd name="T99" fmla="*/ 296 h 334"/>
                <a:gd name="T100" fmla="*/ 16 w 32"/>
                <a:gd name="T101" fmla="*/ 286 h 334"/>
                <a:gd name="T102" fmla="*/ 18 w 32"/>
                <a:gd name="T103" fmla="*/ 265 h 334"/>
                <a:gd name="T104" fmla="*/ 18 w 32"/>
                <a:gd name="T105" fmla="*/ 265 h 334"/>
                <a:gd name="T106" fmla="*/ 18 w 32"/>
                <a:gd name="T107" fmla="*/ 254 h 334"/>
                <a:gd name="T108" fmla="*/ 18 w 32"/>
                <a:gd name="T109" fmla="*/ 241 h 334"/>
                <a:gd name="T110" fmla="*/ 18 w 32"/>
                <a:gd name="T111" fmla="*/ 235 h 334"/>
                <a:gd name="T112" fmla="*/ 16 w 32"/>
                <a:gd name="T113" fmla="*/ 228 h 334"/>
                <a:gd name="T114" fmla="*/ 13 w 32"/>
                <a:gd name="T115" fmla="*/ 225 h 334"/>
                <a:gd name="T116" fmla="*/ 7 w 32"/>
                <a:gd name="T117" fmla="*/ 224 h 334"/>
                <a:gd name="T118" fmla="*/ 7 w 32"/>
                <a:gd name="T119" fmla="*/ 224 h 334"/>
                <a:gd name="T120" fmla="*/ 2 w 32"/>
                <a:gd name="T121" fmla="*/ 206 h 334"/>
                <a:gd name="T122" fmla="*/ 0 w 32"/>
                <a:gd name="T123" fmla="*/ 197 h 334"/>
                <a:gd name="T124" fmla="*/ 0 w 32"/>
                <a:gd name="T125" fmla="*/ 187 h 3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
                <a:gd name="T190" fmla="*/ 0 h 334"/>
                <a:gd name="T191" fmla="*/ 32 w 32"/>
                <a:gd name="T192" fmla="*/ 334 h 3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 h="334">
                  <a:moveTo>
                    <a:pt x="0" y="187"/>
                  </a:moveTo>
                  <a:lnTo>
                    <a:pt x="0" y="187"/>
                  </a:lnTo>
                  <a:lnTo>
                    <a:pt x="3" y="153"/>
                  </a:lnTo>
                  <a:lnTo>
                    <a:pt x="5" y="121"/>
                  </a:lnTo>
                  <a:lnTo>
                    <a:pt x="5" y="88"/>
                  </a:lnTo>
                  <a:lnTo>
                    <a:pt x="7" y="54"/>
                  </a:lnTo>
                  <a:lnTo>
                    <a:pt x="8" y="27"/>
                  </a:lnTo>
                  <a:lnTo>
                    <a:pt x="11" y="11"/>
                  </a:lnTo>
                  <a:lnTo>
                    <a:pt x="13" y="5"/>
                  </a:lnTo>
                  <a:lnTo>
                    <a:pt x="16" y="0"/>
                  </a:lnTo>
                  <a:lnTo>
                    <a:pt x="18" y="8"/>
                  </a:lnTo>
                  <a:lnTo>
                    <a:pt x="18" y="16"/>
                  </a:lnTo>
                  <a:lnTo>
                    <a:pt x="18" y="32"/>
                  </a:lnTo>
                  <a:lnTo>
                    <a:pt x="18" y="62"/>
                  </a:lnTo>
                  <a:lnTo>
                    <a:pt x="21" y="91"/>
                  </a:lnTo>
                  <a:lnTo>
                    <a:pt x="23" y="101"/>
                  </a:lnTo>
                  <a:lnTo>
                    <a:pt x="23" y="112"/>
                  </a:lnTo>
                  <a:lnTo>
                    <a:pt x="21" y="131"/>
                  </a:lnTo>
                  <a:lnTo>
                    <a:pt x="21" y="152"/>
                  </a:lnTo>
                  <a:lnTo>
                    <a:pt x="21" y="161"/>
                  </a:lnTo>
                  <a:lnTo>
                    <a:pt x="23" y="171"/>
                  </a:lnTo>
                  <a:lnTo>
                    <a:pt x="26" y="177"/>
                  </a:lnTo>
                  <a:lnTo>
                    <a:pt x="29" y="184"/>
                  </a:lnTo>
                  <a:lnTo>
                    <a:pt x="32" y="190"/>
                  </a:lnTo>
                  <a:lnTo>
                    <a:pt x="32" y="197"/>
                  </a:lnTo>
                  <a:lnTo>
                    <a:pt x="29" y="208"/>
                  </a:lnTo>
                  <a:lnTo>
                    <a:pt x="27" y="216"/>
                  </a:lnTo>
                  <a:lnTo>
                    <a:pt x="27" y="222"/>
                  </a:lnTo>
                  <a:lnTo>
                    <a:pt x="29" y="236"/>
                  </a:lnTo>
                  <a:lnTo>
                    <a:pt x="27" y="267"/>
                  </a:lnTo>
                  <a:lnTo>
                    <a:pt x="24" y="281"/>
                  </a:lnTo>
                  <a:lnTo>
                    <a:pt x="21" y="296"/>
                  </a:lnTo>
                  <a:lnTo>
                    <a:pt x="16" y="316"/>
                  </a:lnTo>
                  <a:lnTo>
                    <a:pt x="11" y="326"/>
                  </a:lnTo>
                  <a:lnTo>
                    <a:pt x="7" y="334"/>
                  </a:lnTo>
                  <a:lnTo>
                    <a:pt x="7" y="328"/>
                  </a:lnTo>
                  <a:lnTo>
                    <a:pt x="7" y="320"/>
                  </a:lnTo>
                  <a:lnTo>
                    <a:pt x="11" y="307"/>
                  </a:lnTo>
                  <a:lnTo>
                    <a:pt x="15" y="296"/>
                  </a:lnTo>
                  <a:lnTo>
                    <a:pt x="16" y="286"/>
                  </a:lnTo>
                  <a:lnTo>
                    <a:pt x="18" y="265"/>
                  </a:lnTo>
                  <a:lnTo>
                    <a:pt x="18" y="254"/>
                  </a:lnTo>
                  <a:lnTo>
                    <a:pt x="18" y="241"/>
                  </a:lnTo>
                  <a:lnTo>
                    <a:pt x="18" y="235"/>
                  </a:lnTo>
                  <a:lnTo>
                    <a:pt x="16" y="228"/>
                  </a:lnTo>
                  <a:lnTo>
                    <a:pt x="13" y="225"/>
                  </a:lnTo>
                  <a:lnTo>
                    <a:pt x="7" y="224"/>
                  </a:lnTo>
                  <a:lnTo>
                    <a:pt x="2" y="206"/>
                  </a:lnTo>
                  <a:lnTo>
                    <a:pt x="0" y="197"/>
                  </a:lnTo>
                  <a:lnTo>
                    <a:pt x="0" y="187"/>
                  </a:lnTo>
                  <a:close/>
                </a:path>
              </a:pathLst>
            </a:custGeom>
            <a:solidFill>
              <a:srgbClr val="B3BE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1" name="Freeform 21"/>
            <p:cNvSpPr>
              <a:spLocks/>
            </p:cNvSpPr>
            <p:nvPr/>
          </p:nvSpPr>
          <p:spPr bwMode="auto">
            <a:xfrm>
              <a:off x="1999" y="1727"/>
              <a:ext cx="32" cy="334"/>
            </a:xfrm>
            <a:custGeom>
              <a:avLst/>
              <a:gdLst>
                <a:gd name="T0" fmla="*/ 0 w 32"/>
                <a:gd name="T1" fmla="*/ 187 h 334"/>
                <a:gd name="T2" fmla="*/ 0 w 32"/>
                <a:gd name="T3" fmla="*/ 187 h 334"/>
                <a:gd name="T4" fmla="*/ 3 w 32"/>
                <a:gd name="T5" fmla="*/ 153 h 334"/>
                <a:gd name="T6" fmla="*/ 5 w 32"/>
                <a:gd name="T7" fmla="*/ 121 h 334"/>
                <a:gd name="T8" fmla="*/ 5 w 32"/>
                <a:gd name="T9" fmla="*/ 88 h 334"/>
                <a:gd name="T10" fmla="*/ 7 w 32"/>
                <a:gd name="T11" fmla="*/ 54 h 334"/>
                <a:gd name="T12" fmla="*/ 7 w 32"/>
                <a:gd name="T13" fmla="*/ 54 h 334"/>
                <a:gd name="T14" fmla="*/ 8 w 32"/>
                <a:gd name="T15" fmla="*/ 27 h 334"/>
                <a:gd name="T16" fmla="*/ 11 w 32"/>
                <a:gd name="T17" fmla="*/ 11 h 334"/>
                <a:gd name="T18" fmla="*/ 13 w 32"/>
                <a:gd name="T19" fmla="*/ 5 h 334"/>
                <a:gd name="T20" fmla="*/ 16 w 32"/>
                <a:gd name="T21" fmla="*/ 0 h 334"/>
                <a:gd name="T22" fmla="*/ 16 w 32"/>
                <a:gd name="T23" fmla="*/ 0 h 334"/>
                <a:gd name="T24" fmla="*/ 18 w 32"/>
                <a:gd name="T25" fmla="*/ 8 h 334"/>
                <a:gd name="T26" fmla="*/ 18 w 32"/>
                <a:gd name="T27" fmla="*/ 16 h 334"/>
                <a:gd name="T28" fmla="*/ 18 w 32"/>
                <a:gd name="T29" fmla="*/ 32 h 334"/>
                <a:gd name="T30" fmla="*/ 18 w 32"/>
                <a:gd name="T31" fmla="*/ 32 h 334"/>
                <a:gd name="T32" fmla="*/ 18 w 32"/>
                <a:gd name="T33" fmla="*/ 62 h 334"/>
                <a:gd name="T34" fmla="*/ 21 w 32"/>
                <a:gd name="T35" fmla="*/ 91 h 334"/>
                <a:gd name="T36" fmla="*/ 21 w 32"/>
                <a:gd name="T37" fmla="*/ 91 h 334"/>
                <a:gd name="T38" fmla="*/ 23 w 32"/>
                <a:gd name="T39" fmla="*/ 101 h 334"/>
                <a:gd name="T40" fmla="*/ 23 w 32"/>
                <a:gd name="T41" fmla="*/ 112 h 334"/>
                <a:gd name="T42" fmla="*/ 21 w 32"/>
                <a:gd name="T43" fmla="*/ 131 h 334"/>
                <a:gd name="T44" fmla="*/ 21 w 32"/>
                <a:gd name="T45" fmla="*/ 152 h 334"/>
                <a:gd name="T46" fmla="*/ 21 w 32"/>
                <a:gd name="T47" fmla="*/ 161 h 334"/>
                <a:gd name="T48" fmla="*/ 23 w 32"/>
                <a:gd name="T49" fmla="*/ 171 h 334"/>
                <a:gd name="T50" fmla="*/ 23 w 32"/>
                <a:gd name="T51" fmla="*/ 171 h 334"/>
                <a:gd name="T52" fmla="*/ 26 w 32"/>
                <a:gd name="T53" fmla="*/ 177 h 334"/>
                <a:gd name="T54" fmla="*/ 29 w 32"/>
                <a:gd name="T55" fmla="*/ 184 h 334"/>
                <a:gd name="T56" fmla="*/ 32 w 32"/>
                <a:gd name="T57" fmla="*/ 190 h 334"/>
                <a:gd name="T58" fmla="*/ 32 w 32"/>
                <a:gd name="T59" fmla="*/ 197 h 334"/>
                <a:gd name="T60" fmla="*/ 32 w 32"/>
                <a:gd name="T61" fmla="*/ 197 h 334"/>
                <a:gd name="T62" fmla="*/ 29 w 32"/>
                <a:gd name="T63" fmla="*/ 208 h 334"/>
                <a:gd name="T64" fmla="*/ 29 w 32"/>
                <a:gd name="T65" fmla="*/ 208 h 334"/>
                <a:gd name="T66" fmla="*/ 27 w 32"/>
                <a:gd name="T67" fmla="*/ 216 h 334"/>
                <a:gd name="T68" fmla="*/ 27 w 32"/>
                <a:gd name="T69" fmla="*/ 222 h 334"/>
                <a:gd name="T70" fmla="*/ 29 w 32"/>
                <a:gd name="T71" fmla="*/ 236 h 334"/>
                <a:gd name="T72" fmla="*/ 29 w 32"/>
                <a:gd name="T73" fmla="*/ 236 h 334"/>
                <a:gd name="T74" fmla="*/ 27 w 32"/>
                <a:gd name="T75" fmla="*/ 267 h 334"/>
                <a:gd name="T76" fmla="*/ 24 w 32"/>
                <a:gd name="T77" fmla="*/ 281 h 334"/>
                <a:gd name="T78" fmla="*/ 21 w 32"/>
                <a:gd name="T79" fmla="*/ 296 h 334"/>
                <a:gd name="T80" fmla="*/ 21 w 32"/>
                <a:gd name="T81" fmla="*/ 296 h 334"/>
                <a:gd name="T82" fmla="*/ 16 w 32"/>
                <a:gd name="T83" fmla="*/ 316 h 334"/>
                <a:gd name="T84" fmla="*/ 11 w 32"/>
                <a:gd name="T85" fmla="*/ 326 h 334"/>
                <a:gd name="T86" fmla="*/ 7 w 32"/>
                <a:gd name="T87" fmla="*/ 334 h 334"/>
                <a:gd name="T88" fmla="*/ 7 w 32"/>
                <a:gd name="T89" fmla="*/ 334 h 334"/>
                <a:gd name="T90" fmla="*/ 7 w 32"/>
                <a:gd name="T91" fmla="*/ 328 h 334"/>
                <a:gd name="T92" fmla="*/ 7 w 32"/>
                <a:gd name="T93" fmla="*/ 320 h 334"/>
                <a:gd name="T94" fmla="*/ 11 w 32"/>
                <a:gd name="T95" fmla="*/ 307 h 334"/>
                <a:gd name="T96" fmla="*/ 11 w 32"/>
                <a:gd name="T97" fmla="*/ 307 h 334"/>
                <a:gd name="T98" fmla="*/ 15 w 32"/>
                <a:gd name="T99" fmla="*/ 296 h 334"/>
                <a:gd name="T100" fmla="*/ 16 w 32"/>
                <a:gd name="T101" fmla="*/ 286 h 334"/>
                <a:gd name="T102" fmla="*/ 18 w 32"/>
                <a:gd name="T103" fmla="*/ 265 h 334"/>
                <a:gd name="T104" fmla="*/ 18 w 32"/>
                <a:gd name="T105" fmla="*/ 265 h 334"/>
                <a:gd name="T106" fmla="*/ 18 w 32"/>
                <a:gd name="T107" fmla="*/ 254 h 334"/>
                <a:gd name="T108" fmla="*/ 18 w 32"/>
                <a:gd name="T109" fmla="*/ 241 h 334"/>
                <a:gd name="T110" fmla="*/ 18 w 32"/>
                <a:gd name="T111" fmla="*/ 235 h 334"/>
                <a:gd name="T112" fmla="*/ 16 w 32"/>
                <a:gd name="T113" fmla="*/ 228 h 334"/>
                <a:gd name="T114" fmla="*/ 13 w 32"/>
                <a:gd name="T115" fmla="*/ 225 h 334"/>
                <a:gd name="T116" fmla="*/ 7 w 32"/>
                <a:gd name="T117" fmla="*/ 224 h 334"/>
                <a:gd name="T118" fmla="*/ 7 w 32"/>
                <a:gd name="T119" fmla="*/ 224 h 334"/>
                <a:gd name="T120" fmla="*/ 2 w 32"/>
                <a:gd name="T121" fmla="*/ 206 h 334"/>
                <a:gd name="T122" fmla="*/ 0 w 32"/>
                <a:gd name="T123" fmla="*/ 197 h 334"/>
                <a:gd name="T124" fmla="*/ 0 w 32"/>
                <a:gd name="T125" fmla="*/ 187 h 3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
                <a:gd name="T190" fmla="*/ 0 h 334"/>
                <a:gd name="T191" fmla="*/ 32 w 32"/>
                <a:gd name="T192" fmla="*/ 334 h 3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 h="334">
                  <a:moveTo>
                    <a:pt x="0" y="187"/>
                  </a:moveTo>
                  <a:lnTo>
                    <a:pt x="0" y="187"/>
                  </a:lnTo>
                  <a:lnTo>
                    <a:pt x="3" y="153"/>
                  </a:lnTo>
                  <a:lnTo>
                    <a:pt x="5" y="121"/>
                  </a:lnTo>
                  <a:lnTo>
                    <a:pt x="5" y="88"/>
                  </a:lnTo>
                  <a:lnTo>
                    <a:pt x="7" y="54"/>
                  </a:lnTo>
                  <a:lnTo>
                    <a:pt x="8" y="27"/>
                  </a:lnTo>
                  <a:lnTo>
                    <a:pt x="11" y="11"/>
                  </a:lnTo>
                  <a:lnTo>
                    <a:pt x="13" y="5"/>
                  </a:lnTo>
                  <a:lnTo>
                    <a:pt x="16" y="0"/>
                  </a:lnTo>
                  <a:lnTo>
                    <a:pt x="18" y="8"/>
                  </a:lnTo>
                  <a:lnTo>
                    <a:pt x="18" y="16"/>
                  </a:lnTo>
                  <a:lnTo>
                    <a:pt x="18" y="32"/>
                  </a:lnTo>
                  <a:lnTo>
                    <a:pt x="18" y="62"/>
                  </a:lnTo>
                  <a:lnTo>
                    <a:pt x="21" y="91"/>
                  </a:lnTo>
                  <a:lnTo>
                    <a:pt x="23" y="101"/>
                  </a:lnTo>
                  <a:lnTo>
                    <a:pt x="23" y="112"/>
                  </a:lnTo>
                  <a:lnTo>
                    <a:pt x="21" y="131"/>
                  </a:lnTo>
                  <a:lnTo>
                    <a:pt x="21" y="152"/>
                  </a:lnTo>
                  <a:lnTo>
                    <a:pt x="21" y="161"/>
                  </a:lnTo>
                  <a:lnTo>
                    <a:pt x="23" y="171"/>
                  </a:lnTo>
                  <a:lnTo>
                    <a:pt x="26" y="177"/>
                  </a:lnTo>
                  <a:lnTo>
                    <a:pt x="29" y="184"/>
                  </a:lnTo>
                  <a:lnTo>
                    <a:pt x="32" y="190"/>
                  </a:lnTo>
                  <a:lnTo>
                    <a:pt x="32" y="197"/>
                  </a:lnTo>
                  <a:lnTo>
                    <a:pt x="29" y="208"/>
                  </a:lnTo>
                  <a:lnTo>
                    <a:pt x="27" y="216"/>
                  </a:lnTo>
                  <a:lnTo>
                    <a:pt x="27" y="222"/>
                  </a:lnTo>
                  <a:lnTo>
                    <a:pt x="29" y="236"/>
                  </a:lnTo>
                  <a:lnTo>
                    <a:pt x="27" y="267"/>
                  </a:lnTo>
                  <a:lnTo>
                    <a:pt x="24" y="281"/>
                  </a:lnTo>
                  <a:lnTo>
                    <a:pt x="21" y="296"/>
                  </a:lnTo>
                  <a:lnTo>
                    <a:pt x="16" y="316"/>
                  </a:lnTo>
                  <a:lnTo>
                    <a:pt x="11" y="326"/>
                  </a:lnTo>
                  <a:lnTo>
                    <a:pt x="7" y="334"/>
                  </a:lnTo>
                  <a:lnTo>
                    <a:pt x="7" y="328"/>
                  </a:lnTo>
                  <a:lnTo>
                    <a:pt x="7" y="320"/>
                  </a:lnTo>
                  <a:lnTo>
                    <a:pt x="11" y="307"/>
                  </a:lnTo>
                  <a:lnTo>
                    <a:pt x="15" y="296"/>
                  </a:lnTo>
                  <a:lnTo>
                    <a:pt x="16" y="286"/>
                  </a:lnTo>
                  <a:lnTo>
                    <a:pt x="18" y="265"/>
                  </a:lnTo>
                  <a:lnTo>
                    <a:pt x="18" y="254"/>
                  </a:lnTo>
                  <a:lnTo>
                    <a:pt x="18" y="241"/>
                  </a:lnTo>
                  <a:lnTo>
                    <a:pt x="18" y="235"/>
                  </a:lnTo>
                  <a:lnTo>
                    <a:pt x="16" y="228"/>
                  </a:lnTo>
                  <a:lnTo>
                    <a:pt x="13" y="225"/>
                  </a:lnTo>
                  <a:lnTo>
                    <a:pt x="7" y="224"/>
                  </a:lnTo>
                  <a:lnTo>
                    <a:pt x="2" y="206"/>
                  </a:lnTo>
                  <a:lnTo>
                    <a:pt x="0" y="197"/>
                  </a:lnTo>
                  <a:lnTo>
                    <a:pt x="0"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2" name="Freeform 22"/>
            <p:cNvSpPr>
              <a:spLocks/>
            </p:cNvSpPr>
            <p:nvPr/>
          </p:nvSpPr>
          <p:spPr bwMode="auto">
            <a:xfrm>
              <a:off x="1587" y="2085"/>
              <a:ext cx="83" cy="324"/>
            </a:xfrm>
            <a:custGeom>
              <a:avLst/>
              <a:gdLst>
                <a:gd name="T0" fmla="*/ 22 w 83"/>
                <a:gd name="T1" fmla="*/ 302 h 324"/>
                <a:gd name="T2" fmla="*/ 22 w 83"/>
                <a:gd name="T3" fmla="*/ 302 h 324"/>
                <a:gd name="T4" fmla="*/ 24 w 83"/>
                <a:gd name="T5" fmla="*/ 292 h 324"/>
                <a:gd name="T6" fmla="*/ 22 w 83"/>
                <a:gd name="T7" fmla="*/ 286 h 324"/>
                <a:gd name="T8" fmla="*/ 21 w 83"/>
                <a:gd name="T9" fmla="*/ 281 h 324"/>
                <a:gd name="T10" fmla="*/ 19 w 83"/>
                <a:gd name="T11" fmla="*/ 276 h 324"/>
                <a:gd name="T12" fmla="*/ 17 w 83"/>
                <a:gd name="T13" fmla="*/ 273 h 324"/>
                <a:gd name="T14" fmla="*/ 16 w 83"/>
                <a:gd name="T15" fmla="*/ 268 h 324"/>
                <a:gd name="T16" fmla="*/ 17 w 83"/>
                <a:gd name="T17" fmla="*/ 262 h 324"/>
                <a:gd name="T18" fmla="*/ 21 w 83"/>
                <a:gd name="T19" fmla="*/ 254 h 324"/>
                <a:gd name="T20" fmla="*/ 21 w 83"/>
                <a:gd name="T21" fmla="*/ 254 h 324"/>
                <a:gd name="T22" fmla="*/ 32 w 83"/>
                <a:gd name="T23" fmla="*/ 233 h 324"/>
                <a:gd name="T24" fmla="*/ 45 w 83"/>
                <a:gd name="T25" fmla="*/ 214 h 324"/>
                <a:gd name="T26" fmla="*/ 57 w 83"/>
                <a:gd name="T27" fmla="*/ 195 h 324"/>
                <a:gd name="T28" fmla="*/ 72 w 83"/>
                <a:gd name="T29" fmla="*/ 177 h 324"/>
                <a:gd name="T30" fmla="*/ 72 w 83"/>
                <a:gd name="T31" fmla="*/ 177 h 324"/>
                <a:gd name="T32" fmla="*/ 75 w 83"/>
                <a:gd name="T33" fmla="*/ 171 h 324"/>
                <a:gd name="T34" fmla="*/ 78 w 83"/>
                <a:gd name="T35" fmla="*/ 166 h 324"/>
                <a:gd name="T36" fmla="*/ 81 w 83"/>
                <a:gd name="T37" fmla="*/ 153 h 324"/>
                <a:gd name="T38" fmla="*/ 83 w 83"/>
                <a:gd name="T39" fmla="*/ 140 h 324"/>
                <a:gd name="T40" fmla="*/ 81 w 83"/>
                <a:gd name="T41" fmla="*/ 126 h 324"/>
                <a:gd name="T42" fmla="*/ 81 w 83"/>
                <a:gd name="T43" fmla="*/ 126 h 324"/>
                <a:gd name="T44" fmla="*/ 81 w 83"/>
                <a:gd name="T45" fmla="*/ 51 h 324"/>
                <a:gd name="T46" fmla="*/ 81 w 83"/>
                <a:gd name="T47" fmla="*/ 51 h 324"/>
                <a:gd name="T48" fmla="*/ 83 w 83"/>
                <a:gd name="T49" fmla="*/ 37 h 324"/>
                <a:gd name="T50" fmla="*/ 83 w 83"/>
                <a:gd name="T51" fmla="*/ 19 h 324"/>
                <a:gd name="T52" fmla="*/ 83 w 83"/>
                <a:gd name="T53" fmla="*/ 9 h 324"/>
                <a:gd name="T54" fmla="*/ 80 w 83"/>
                <a:gd name="T55" fmla="*/ 3 h 324"/>
                <a:gd name="T56" fmla="*/ 77 w 83"/>
                <a:gd name="T57" fmla="*/ 0 h 324"/>
                <a:gd name="T58" fmla="*/ 75 w 83"/>
                <a:gd name="T59" fmla="*/ 0 h 324"/>
                <a:gd name="T60" fmla="*/ 72 w 83"/>
                <a:gd name="T61" fmla="*/ 0 h 324"/>
                <a:gd name="T62" fmla="*/ 72 w 83"/>
                <a:gd name="T63" fmla="*/ 0 h 324"/>
                <a:gd name="T64" fmla="*/ 69 w 83"/>
                <a:gd name="T65" fmla="*/ 5 h 324"/>
                <a:gd name="T66" fmla="*/ 64 w 83"/>
                <a:gd name="T67" fmla="*/ 13 h 324"/>
                <a:gd name="T68" fmla="*/ 59 w 83"/>
                <a:gd name="T69" fmla="*/ 29 h 324"/>
                <a:gd name="T70" fmla="*/ 59 w 83"/>
                <a:gd name="T71" fmla="*/ 29 h 324"/>
                <a:gd name="T72" fmla="*/ 46 w 83"/>
                <a:gd name="T73" fmla="*/ 57 h 324"/>
                <a:gd name="T74" fmla="*/ 41 w 83"/>
                <a:gd name="T75" fmla="*/ 73 h 324"/>
                <a:gd name="T76" fmla="*/ 37 w 83"/>
                <a:gd name="T77" fmla="*/ 88 h 324"/>
                <a:gd name="T78" fmla="*/ 37 w 83"/>
                <a:gd name="T79" fmla="*/ 88 h 324"/>
                <a:gd name="T80" fmla="*/ 29 w 83"/>
                <a:gd name="T81" fmla="*/ 112 h 324"/>
                <a:gd name="T82" fmla="*/ 21 w 83"/>
                <a:gd name="T83" fmla="*/ 136 h 324"/>
                <a:gd name="T84" fmla="*/ 21 w 83"/>
                <a:gd name="T85" fmla="*/ 136 h 324"/>
                <a:gd name="T86" fmla="*/ 9 w 83"/>
                <a:gd name="T87" fmla="*/ 184 h 324"/>
                <a:gd name="T88" fmla="*/ 9 w 83"/>
                <a:gd name="T89" fmla="*/ 184 h 324"/>
                <a:gd name="T90" fmla="*/ 5 w 83"/>
                <a:gd name="T91" fmla="*/ 203 h 324"/>
                <a:gd name="T92" fmla="*/ 1 w 83"/>
                <a:gd name="T93" fmla="*/ 220 h 324"/>
                <a:gd name="T94" fmla="*/ 0 w 83"/>
                <a:gd name="T95" fmla="*/ 236 h 324"/>
                <a:gd name="T96" fmla="*/ 1 w 83"/>
                <a:gd name="T97" fmla="*/ 252 h 324"/>
                <a:gd name="T98" fmla="*/ 3 w 83"/>
                <a:gd name="T99" fmla="*/ 286 h 324"/>
                <a:gd name="T100" fmla="*/ 5 w 83"/>
                <a:gd name="T101" fmla="*/ 324 h 324"/>
                <a:gd name="T102" fmla="*/ 22 w 83"/>
                <a:gd name="T103" fmla="*/ 302 h 3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
                <a:gd name="T157" fmla="*/ 0 h 324"/>
                <a:gd name="T158" fmla="*/ 83 w 83"/>
                <a:gd name="T159" fmla="*/ 324 h 3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 h="324">
                  <a:moveTo>
                    <a:pt x="22" y="302"/>
                  </a:moveTo>
                  <a:lnTo>
                    <a:pt x="22" y="302"/>
                  </a:lnTo>
                  <a:lnTo>
                    <a:pt x="24" y="292"/>
                  </a:lnTo>
                  <a:lnTo>
                    <a:pt x="22" y="286"/>
                  </a:lnTo>
                  <a:lnTo>
                    <a:pt x="21" y="281"/>
                  </a:lnTo>
                  <a:lnTo>
                    <a:pt x="19" y="276"/>
                  </a:lnTo>
                  <a:lnTo>
                    <a:pt x="17" y="273"/>
                  </a:lnTo>
                  <a:lnTo>
                    <a:pt x="16" y="268"/>
                  </a:lnTo>
                  <a:lnTo>
                    <a:pt x="17" y="262"/>
                  </a:lnTo>
                  <a:lnTo>
                    <a:pt x="21" y="254"/>
                  </a:lnTo>
                  <a:lnTo>
                    <a:pt x="32" y="233"/>
                  </a:lnTo>
                  <a:lnTo>
                    <a:pt x="45" y="214"/>
                  </a:lnTo>
                  <a:lnTo>
                    <a:pt x="57" y="195"/>
                  </a:lnTo>
                  <a:lnTo>
                    <a:pt x="72" y="177"/>
                  </a:lnTo>
                  <a:lnTo>
                    <a:pt x="75" y="171"/>
                  </a:lnTo>
                  <a:lnTo>
                    <a:pt x="78" y="166"/>
                  </a:lnTo>
                  <a:lnTo>
                    <a:pt x="81" y="153"/>
                  </a:lnTo>
                  <a:lnTo>
                    <a:pt x="83" y="140"/>
                  </a:lnTo>
                  <a:lnTo>
                    <a:pt x="81" y="126"/>
                  </a:lnTo>
                  <a:lnTo>
                    <a:pt x="81" y="51"/>
                  </a:lnTo>
                  <a:lnTo>
                    <a:pt x="83" y="37"/>
                  </a:lnTo>
                  <a:lnTo>
                    <a:pt x="83" y="19"/>
                  </a:lnTo>
                  <a:lnTo>
                    <a:pt x="83" y="9"/>
                  </a:lnTo>
                  <a:lnTo>
                    <a:pt x="80" y="3"/>
                  </a:lnTo>
                  <a:lnTo>
                    <a:pt x="77" y="0"/>
                  </a:lnTo>
                  <a:lnTo>
                    <a:pt x="75" y="0"/>
                  </a:lnTo>
                  <a:lnTo>
                    <a:pt x="72" y="0"/>
                  </a:lnTo>
                  <a:lnTo>
                    <a:pt x="69" y="5"/>
                  </a:lnTo>
                  <a:lnTo>
                    <a:pt x="64" y="13"/>
                  </a:lnTo>
                  <a:lnTo>
                    <a:pt x="59" y="29"/>
                  </a:lnTo>
                  <a:lnTo>
                    <a:pt x="46" y="57"/>
                  </a:lnTo>
                  <a:lnTo>
                    <a:pt x="41" y="73"/>
                  </a:lnTo>
                  <a:lnTo>
                    <a:pt x="37" y="88"/>
                  </a:lnTo>
                  <a:lnTo>
                    <a:pt x="29" y="112"/>
                  </a:lnTo>
                  <a:lnTo>
                    <a:pt x="21" y="136"/>
                  </a:lnTo>
                  <a:lnTo>
                    <a:pt x="9" y="184"/>
                  </a:lnTo>
                  <a:lnTo>
                    <a:pt x="5" y="203"/>
                  </a:lnTo>
                  <a:lnTo>
                    <a:pt x="1" y="220"/>
                  </a:lnTo>
                  <a:lnTo>
                    <a:pt x="0" y="236"/>
                  </a:lnTo>
                  <a:lnTo>
                    <a:pt x="1" y="252"/>
                  </a:lnTo>
                  <a:lnTo>
                    <a:pt x="3" y="286"/>
                  </a:lnTo>
                  <a:lnTo>
                    <a:pt x="5" y="324"/>
                  </a:lnTo>
                  <a:lnTo>
                    <a:pt x="22" y="302"/>
                  </a:lnTo>
                  <a:close/>
                </a:path>
              </a:pathLst>
            </a:custGeom>
            <a:solidFill>
              <a:srgbClr val="B3BE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3" name="Freeform 23"/>
            <p:cNvSpPr>
              <a:spLocks/>
            </p:cNvSpPr>
            <p:nvPr/>
          </p:nvSpPr>
          <p:spPr bwMode="auto">
            <a:xfrm>
              <a:off x="1587" y="2085"/>
              <a:ext cx="83" cy="324"/>
            </a:xfrm>
            <a:custGeom>
              <a:avLst/>
              <a:gdLst>
                <a:gd name="T0" fmla="*/ 22 w 83"/>
                <a:gd name="T1" fmla="*/ 302 h 324"/>
                <a:gd name="T2" fmla="*/ 22 w 83"/>
                <a:gd name="T3" fmla="*/ 302 h 324"/>
                <a:gd name="T4" fmla="*/ 24 w 83"/>
                <a:gd name="T5" fmla="*/ 292 h 324"/>
                <a:gd name="T6" fmla="*/ 22 w 83"/>
                <a:gd name="T7" fmla="*/ 286 h 324"/>
                <a:gd name="T8" fmla="*/ 21 w 83"/>
                <a:gd name="T9" fmla="*/ 281 h 324"/>
                <a:gd name="T10" fmla="*/ 19 w 83"/>
                <a:gd name="T11" fmla="*/ 276 h 324"/>
                <a:gd name="T12" fmla="*/ 17 w 83"/>
                <a:gd name="T13" fmla="*/ 273 h 324"/>
                <a:gd name="T14" fmla="*/ 16 w 83"/>
                <a:gd name="T15" fmla="*/ 268 h 324"/>
                <a:gd name="T16" fmla="*/ 17 w 83"/>
                <a:gd name="T17" fmla="*/ 262 h 324"/>
                <a:gd name="T18" fmla="*/ 21 w 83"/>
                <a:gd name="T19" fmla="*/ 254 h 324"/>
                <a:gd name="T20" fmla="*/ 21 w 83"/>
                <a:gd name="T21" fmla="*/ 254 h 324"/>
                <a:gd name="T22" fmla="*/ 32 w 83"/>
                <a:gd name="T23" fmla="*/ 233 h 324"/>
                <a:gd name="T24" fmla="*/ 45 w 83"/>
                <a:gd name="T25" fmla="*/ 214 h 324"/>
                <a:gd name="T26" fmla="*/ 57 w 83"/>
                <a:gd name="T27" fmla="*/ 195 h 324"/>
                <a:gd name="T28" fmla="*/ 72 w 83"/>
                <a:gd name="T29" fmla="*/ 177 h 324"/>
                <a:gd name="T30" fmla="*/ 72 w 83"/>
                <a:gd name="T31" fmla="*/ 177 h 324"/>
                <a:gd name="T32" fmla="*/ 75 w 83"/>
                <a:gd name="T33" fmla="*/ 171 h 324"/>
                <a:gd name="T34" fmla="*/ 78 w 83"/>
                <a:gd name="T35" fmla="*/ 166 h 324"/>
                <a:gd name="T36" fmla="*/ 81 w 83"/>
                <a:gd name="T37" fmla="*/ 153 h 324"/>
                <a:gd name="T38" fmla="*/ 83 w 83"/>
                <a:gd name="T39" fmla="*/ 140 h 324"/>
                <a:gd name="T40" fmla="*/ 81 w 83"/>
                <a:gd name="T41" fmla="*/ 126 h 324"/>
                <a:gd name="T42" fmla="*/ 81 w 83"/>
                <a:gd name="T43" fmla="*/ 126 h 324"/>
                <a:gd name="T44" fmla="*/ 81 w 83"/>
                <a:gd name="T45" fmla="*/ 51 h 324"/>
                <a:gd name="T46" fmla="*/ 81 w 83"/>
                <a:gd name="T47" fmla="*/ 51 h 324"/>
                <a:gd name="T48" fmla="*/ 83 w 83"/>
                <a:gd name="T49" fmla="*/ 37 h 324"/>
                <a:gd name="T50" fmla="*/ 83 w 83"/>
                <a:gd name="T51" fmla="*/ 19 h 324"/>
                <a:gd name="T52" fmla="*/ 83 w 83"/>
                <a:gd name="T53" fmla="*/ 9 h 324"/>
                <a:gd name="T54" fmla="*/ 80 w 83"/>
                <a:gd name="T55" fmla="*/ 3 h 324"/>
                <a:gd name="T56" fmla="*/ 77 w 83"/>
                <a:gd name="T57" fmla="*/ 0 h 324"/>
                <a:gd name="T58" fmla="*/ 75 w 83"/>
                <a:gd name="T59" fmla="*/ 0 h 324"/>
                <a:gd name="T60" fmla="*/ 72 w 83"/>
                <a:gd name="T61" fmla="*/ 0 h 324"/>
                <a:gd name="T62" fmla="*/ 72 w 83"/>
                <a:gd name="T63" fmla="*/ 0 h 324"/>
                <a:gd name="T64" fmla="*/ 69 w 83"/>
                <a:gd name="T65" fmla="*/ 5 h 324"/>
                <a:gd name="T66" fmla="*/ 64 w 83"/>
                <a:gd name="T67" fmla="*/ 13 h 324"/>
                <a:gd name="T68" fmla="*/ 59 w 83"/>
                <a:gd name="T69" fmla="*/ 29 h 324"/>
                <a:gd name="T70" fmla="*/ 59 w 83"/>
                <a:gd name="T71" fmla="*/ 29 h 324"/>
                <a:gd name="T72" fmla="*/ 46 w 83"/>
                <a:gd name="T73" fmla="*/ 57 h 324"/>
                <a:gd name="T74" fmla="*/ 41 w 83"/>
                <a:gd name="T75" fmla="*/ 73 h 324"/>
                <a:gd name="T76" fmla="*/ 37 w 83"/>
                <a:gd name="T77" fmla="*/ 88 h 324"/>
                <a:gd name="T78" fmla="*/ 37 w 83"/>
                <a:gd name="T79" fmla="*/ 88 h 324"/>
                <a:gd name="T80" fmla="*/ 29 w 83"/>
                <a:gd name="T81" fmla="*/ 112 h 324"/>
                <a:gd name="T82" fmla="*/ 21 w 83"/>
                <a:gd name="T83" fmla="*/ 136 h 324"/>
                <a:gd name="T84" fmla="*/ 21 w 83"/>
                <a:gd name="T85" fmla="*/ 136 h 324"/>
                <a:gd name="T86" fmla="*/ 9 w 83"/>
                <a:gd name="T87" fmla="*/ 184 h 324"/>
                <a:gd name="T88" fmla="*/ 9 w 83"/>
                <a:gd name="T89" fmla="*/ 184 h 324"/>
                <a:gd name="T90" fmla="*/ 5 w 83"/>
                <a:gd name="T91" fmla="*/ 203 h 324"/>
                <a:gd name="T92" fmla="*/ 1 w 83"/>
                <a:gd name="T93" fmla="*/ 220 h 324"/>
                <a:gd name="T94" fmla="*/ 0 w 83"/>
                <a:gd name="T95" fmla="*/ 236 h 324"/>
                <a:gd name="T96" fmla="*/ 1 w 83"/>
                <a:gd name="T97" fmla="*/ 252 h 324"/>
                <a:gd name="T98" fmla="*/ 3 w 83"/>
                <a:gd name="T99" fmla="*/ 286 h 324"/>
                <a:gd name="T100" fmla="*/ 5 w 83"/>
                <a:gd name="T101" fmla="*/ 324 h 3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324"/>
                <a:gd name="T155" fmla="*/ 83 w 83"/>
                <a:gd name="T156" fmla="*/ 324 h 32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324">
                  <a:moveTo>
                    <a:pt x="22" y="302"/>
                  </a:moveTo>
                  <a:lnTo>
                    <a:pt x="22" y="302"/>
                  </a:lnTo>
                  <a:lnTo>
                    <a:pt x="24" y="292"/>
                  </a:lnTo>
                  <a:lnTo>
                    <a:pt x="22" y="286"/>
                  </a:lnTo>
                  <a:lnTo>
                    <a:pt x="21" y="281"/>
                  </a:lnTo>
                  <a:lnTo>
                    <a:pt x="19" y="276"/>
                  </a:lnTo>
                  <a:lnTo>
                    <a:pt x="17" y="273"/>
                  </a:lnTo>
                  <a:lnTo>
                    <a:pt x="16" y="268"/>
                  </a:lnTo>
                  <a:lnTo>
                    <a:pt x="17" y="262"/>
                  </a:lnTo>
                  <a:lnTo>
                    <a:pt x="21" y="254"/>
                  </a:lnTo>
                  <a:lnTo>
                    <a:pt x="32" y="233"/>
                  </a:lnTo>
                  <a:lnTo>
                    <a:pt x="45" y="214"/>
                  </a:lnTo>
                  <a:lnTo>
                    <a:pt x="57" y="195"/>
                  </a:lnTo>
                  <a:lnTo>
                    <a:pt x="72" y="177"/>
                  </a:lnTo>
                  <a:lnTo>
                    <a:pt x="75" y="171"/>
                  </a:lnTo>
                  <a:lnTo>
                    <a:pt x="78" y="166"/>
                  </a:lnTo>
                  <a:lnTo>
                    <a:pt x="81" y="153"/>
                  </a:lnTo>
                  <a:lnTo>
                    <a:pt x="83" y="140"/>
                  </a:lnTo>
                  <a:lnTo>
                    <a:pt x="81" y="126"/>
                  </a:lnTo>
                  <a:lnTo>
                    <a:pt x="81" y="51"/>
                  </a:lnTo>
                  <a:lnTo>
                    <a:pt x="83" y="37"/>
                  </a:lnTo>
                  <a:lnTo>
                    <a:pt x="83" y="19"/>
                  </a:lnTo>
                  <a:lnTo>
                    <a:pt x="83" y="9"/>
                  </a:lnTo>
                  <a:lnTo>
                    <a:pt x="80" y="3"/>
                  </a:lnTo>
                  <a:lnTo>
                    <a:pt x="77" y="0"/>
                  </a:lnTo>
                  <a:lnTo>
                    <a:pt x="75" y="0"/>
                  </a:lnTo>
                  <a:lnTo>
                    <a:pt x="72" y="0"/>
                  </a:lnTo>
                  <a:lnTo>
                    <a:pt x="69" y="5"/>
                  </a:lnTo>
                  <a:lnTo>
                    <a:pt x="64" y="13"/>
                  </a:lnTo>
                  <a:lnTo>
                    <a:pt x="59" y="29"/>
                  </a:lnTo>
                  <a:lnTo>
                    <a:pt x="46" y="57"/>
                  </a:lnTo>
                  <a:lnTo>
                    <a:pt x="41" y="73"/>
                  </a:lnTo>
                  <a:lnTo>
                    <a:pt x="37" y="88"/>
                  </a:lnTo>
                  <a:lnTo>
                    <a:pt x="29" y="112"/>
                  </a:lnTo>
                  <a:lnTo>
                    <a:pt x="21" y="136"/>
                  </a:lnTo>
                  <a:lnTo>
                    <a:pt x="9" y="184"/>
                  </a:lnTo>
                  <a:lnTo>
                    <a:pt x="5" y="203"/>
                  </a:lnTo>
                  <a:lnTo>
                    <a:pt x="1" y="220"/>
                  </a:lnTo>
                  <a:lnTo>
                    <a:pt x="0" y="236"/>
                  </a:lnTo>
                  <a:lnTo>
                    <a:pt x="1" y="252"/>
                  </a:lnTo>
                  <a:lnTo>
                    <a:pt x="3" y="286"/>
                  </a:lnTo>
                  <a:lnTo>
                    <a:pt x="5" y="3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4" name="Freeform 24"/>
            <p:cNvSpPr>
              <a:spLocks/>
            </p:cNvSpPr>
            <p:nvPr/>
          </p:nvSpPr>
          <p:spPr bwMode="auto">
            <a:xfrm>
              <a:off x="1574" y="2123"/>
              <a:ext cx="377" cy="1596"/>
            </a:xfrm>
            <a:custGeom>
              <a:avLst/>
              <a:gdLst>
                <a:gd name="T0" fmla="*/ 203 w 377"/>
                <a:gd name="T1" fmla="*/ 682 h 1596"/>
                <a:gd name="T2" fmla="*/ 233 w 377"/>
                <a:gd name="T3" fmla="*/ 547 h 1596"/>
                <a:gd name="T4" fmla="*/ 243 w 377"/>
                <a:gd name="T5" fmla="*/ 384 h 1596"/>
                <a:gd name="T6" fmla="*/ 230 w 377"/>
                <a:gd name="T7" fmla="*/ 253 h 1596"/>
                <a:gd name="T8" fmla="*/ 213 w 377"/>
                <a:gd name="T9" fmla="*/ 138 h 1596"/>
                <a:gd name="T10" fmla="*/ 211 w 377"/>
                <a:gd name="T11" fmla="*/ 48 h 1596"/>
                <a:gd name="T12" fmla="*/ 209 w 377"/>
                <a:gd name="T13" fmla="*/ 3 h 1596"/>
                <a:gd name="T14" fmla="*/ 216 w 377"/>
                <a:gd name="T15" fmla="*/ 37 h 1596"/>
                <a:gd name="T16" fmla="*/ 246 w 377"/>
                <a:gd name="T17" fmla="*/ 88 h 1596"/>
                <a:gd name="T18" fmla="*/ 265 w 377"/>
                <a:gd name="T19" fmla="*/ 110 h 1596"/>
                <a:gd name="T20" fmla="*/ 329 w 377"/>
                <a:gd name="T21" fmla="*/ 200 h 1596"/>
                <a:gd name="T22" fmla="*/ 350 w 377"/>
                <a:gd name="T23" fmla="*/ 225 h 1596"/>
                <a:gd name="T24" fmla="*/ 371 w 377"/>
                <a:gd name="T25" fmla="*/ 225 h 1596"/>
                <a:gd name="T26" fmla="*/ 374 w 377"/>
                <a:gd name="T27" fmla="*/ 289 h 1596"/>
                <a:gd name="T28" fmla="*/ 355 w 377"/>
                <a:gd name="T29" fmla="*/ 361 h 1596"/>
                <a:gd name="T30" fmla="*/ 344 w 377"/>
                <a:gd name="T31" fmla="*/ 451 h 1596"/>
                <a:gd name="T32" fmla="*/ 337 w 377"/>
                <a:gd name="T33" fmla="*/ 507 h 1596"/>
                <a:gd name="T34" fmla="*/ 331 w 377"/>
                <a:gd name="T35" fmla="*/ 586 h 1596"/>
                <a:gd name="T36" fmla="*/ 313 w 377"/>
                <a:gd name="T37" fmla="*/ 686 h 1596"/>
                <a:gd name="T38" fmla="*/ 301 w 377"/>
                <a:gd name="T39" fmla="*/ 751 h 1596"/>
                <a:gd name="T40" fmla="*/ 294 w 377"/>
                <a:gd name="T41" fmla="*/ 775 h 1596"/>
                <a:gd name="T42" fmla="*/ 280 w 377"/>
                <a:gd name="T43" fmla="*/ 824 h 1596"/>
                <a:gd name="T44" fmla="*/ 272 w 377"/>
                <a:gd name="T45" fmla="*/ 860 h 1596"/>
                <a:gd name="T46" fmla="*/ 257 w 377"/>
                <a:gd name="T47" fmla="*/ 893 h 1596"/>
                <a:gd name="T48" fmla="*/ 251 w 377"/>
                <a:gd name="T49" fmla="*/ 959 h 1596"/>
                <a:gd name="T50" fmla="*/ 222 w 377"/>
                <a:gd name="T51" fmla="*/ 1035 h 1596"/>
                <a:gd name="T52" fmla="*/ 192 w 377"/>
                <a:gd name="T53" fmla="*/ 1069 h 1596"/>
                <a:gd name="T54" fmla="*/ 169 w 377"/>
                <a:gd name="T55" fmla="*/ 1144 h 1596"/>
                <a:gd name="T56" fmla="*/ 138 w 377"/>
                <a:gd name="T57" fmla="*/ 1211 h 1596"/>
                <a:gd name="T58" fmla="*/ 117 w 377"/>
                <a:gd name="T59" fmla="*/ 1253 h 1596"/>
                <a:gd name="T60" fmla="*/ 77 w 377"/>
                <a:gd name="T61" fmla="*/ 1332 h 1596"/>
                <a:gd name="T62" fmla="*/ 72 w 377"/>
                <a:gd name="T63" fmla="*/ 1388 h 1596"/>
                <a:gd name="T64" fmla="*/ 51 w 377"/>
                <a:gd name="T65" fmla="*/ 1460 h 1596"/>
                <a:gd name="T66" fmla="*/ 50 w 377"/>
                <a:gd name="T67" fmla="*/ 1494 h 1596"/>
                <a:gd name="T68" fmla="*/ 54 w 377"/>
                <a:gd name="T69" fmla="*/ 1551 h 1596"/>
                <a:gd name="T70" fmla="*/ 46 w 377"/>
                <a:gd name="T71" fmla="*/ 1583 h 1596"/>
                <a:gd name="T72" fmla="*/ 6 w 377"/>
                <a:gd name="T73" fmla="*/ 1567 h 1596"/>
                <a:gd name="T74" fmla="*/ 5 w 377"/>
                <a:gd name="T75" fmla="*/ 1503 h 1596"/>
                <a:gd name="T76" fmla="*/ 29 w 377"/>
                <a:gd name="T77" fmla="*/ 1366 h 1596"/>
                <a:gd name="T78" fmla="*/ 69 w 377"/>
                <a:gd name="T79" fmla="*/ 1187 h 1596"/>
                <a:gd name="T80" fmla="*/ 78 w 377"/>
                <a:gd name="T81" fmla="*/ 1154 h 1596"/>
                <a:gd name="T82" fmla="*/ 91 w 377"/>
                <a:gd name="T83" fmla="*/ 1090 h 1596"/>
                <a:gd name="T84" fmla="*/ 101 w 377"/>
                <a:gd name="T85" fmla="*/ 1048 h 1596"/>
                <a:gd name="T86" fmla="*/ 96 w 377"/>
                <a:gd name="T87" fmla="*/ 1029 h 1596"/>
                <a:gd name="T88" fmla="*/ 139 w 377"/>
                <a:gd name="T89" fmla="*/ 1026 h 1596"/>
                <a:gd name="T90" fmla="*/ 171 w 377"/>
                <a:gd name="T91" fmla="*/ 989 h 1596"/>
                <a:gd name="T92" fmla="*/ 157 w 377"/>
                <a:gd name="T93" fmla="*/ 954 h 1596"/>
                <a:gd name="T94" fmla="*/ 157 w 377"/>
                <a:gd name="T95" fmla="*/ 925 h 1596"/>
                <a:gd name="T96" fmla="*/ 187 w 377"/>
                <a:gd name="T97" fmla="*/ 904 h 1596"/>
                <a:gd name="T98" fmla="*/ 197 w 377"/>
                <a:gd name="T99" fmla="*/ 874 h 1596"/>
                <a:gd name="T100" fmla="*/ 187 w 377"/>
                <a:gd name="T101" fmla="*/ 810 h 1596"/>
                <a:gd name="T102" fmla="*/ 166 w 377"/>
                <a:gd name="T103" fmla="*/ 773 h 1596"/>
                <a:gd name="T104" fmla="*/ 155 w 377"/>
                <a:gd name="T105" fmla="*/ 762 h 1596"/>
                <a:gd name="T106" fmla="*/ 163 w 377"/>
                <a:gd name="T107" fmla="*/ 740 h 15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77"/>
                <a:gd name="T163" fmla="*/ 0 h 1596"/>
                <a:gd name="T164" fmla="*/ 377 w 377"/>
                <a:gd name="T165" fmla="*/ 1596 h 15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77" h="1596">
                  <a:moveTo>
                    <a:pt x="158" y="757"/>
                  </a:moveTo>
                  <a:lnTo>
                    <a:pt x="158" y="757"/>
                  </a:lnTo>
                  <a:lnTo>
                    <a:pt x="173" y="738"/>
                  </a:lnTo>
                  <a:lnTo>
                    <a:pt x="187" y="716"/>
                  </a:lnTo>
                  <a:lnTo>
                    <a:pt x="198" y="694"/>
                  </a:lnTo>
                  <a:lnTo>
                    <a:pt x="203" y="682"/>
                  </a:lnTo>
                  <a:lnTo>
                    <a:pt x="206" y="671"/>
                  </a:lnTo>
                  <a:lnTo>
                    <a:pt x="217" y="622"/>
                  </a:lnTo>
                  <a:lnTo>
                    <a:pt x="230" y="572"/>
                  </a:lnTo>
                  <a:lnTo>
                    <a:pt x="233" y="547"/>
                  </a:lnTo>
                  <a:lnTo>
                    <a:pt x="237" y="521"/>
                  </a:lnTo>
                  <a:lnTo>
                    <a:pt x="237" y="470"/>
                  </a:lnTo>
                  <a:lnTo>
                    <a:pt x="238" y="441"/>
                  </a:lnTo>
                  <a:lnTo>
                    <a:pt x="240" y="412"/>
                  </a:lnTo>
                  <a:lnTo>
                    <a:pt x="243" y="384"/>
                  </a:lnTo>
                  <a:lnTo>
                    <a:pt x="243" y="355"/>
                  </a:lnTo>
                  <a:lnTo>
                    <a:pt x="241" y="329"/>
                  </a:lnTo>
                  <a:lnTo>
                    <a:pt x="238" y="304"/>
                  </a:lnTo>
                  <a:lnTo>
                    <a:pt x="230" y="253"/>
                  </a:lnTo>
                  <a:lnTo>
                    <a:pt x="227" y="227"/>
                  </a:lnTo>
                  <a:lnTo>
                    <a:pt x="224" y="201"/>
                  </a:lnTo>
                  <a:lnTo>
                    <a:pt x="222" y="186"/>
                  </a:lnTo>
                  <a:lnTo>
                    <a:pt x="219" y="170"/>
                  </a:lnTo>
                  <a:lnTo>
                    <a:pt x="213" y="138"/>
                  </a:lnTo>
                  <a:lnTo>
                    <a:pt x="211" y="115"/>
                  </a:lnTo>
                  <a:lnTo>
                    <a:pt x="211" y="93"/>
                  </a:lnTo>
                  <a:lnTo>
                    <a:pt x="213" y="70"/>
                  </a:lnTo>
                  <a:lnTo>
                    <a:pt x="211" y="48"/>
                  </a:lnTo>
                  <a:lnTo>
                    <a:pt x="206" y="24"/>
                  </a:lnTo>
                  <a:lnTo>
                    <a:pt x="205" y="13"/>
                  </a:lnTo>
                  <a:lnTo>
                    <a:pt x="206" y="0"/>
                  </a:lnTo>
                  <a:lnTo>
                    <a:pt x="209" y="2"/>
                  </a:lnTo>
                  <a:lnTo>
                    <a:pt x="209" y="3"/>
                  </a:lnTo>
                  <a:lnTo>
                    <a:pt x="211" y="8"/>
                  </a:lnTo>
                  <a:lnTo>
                    <a:pt x="209" y="21"/>
                  </a:lnTo>
                  <a:lnTo>
                    <a:pt x="213" y="29"/>
                  </a:lnTo>
                  <a:lnTo>
                    <a:pt x="216" y="37"/>
                  </a:lnTo>
                  <a:lnTo>
                    <a:pt x="224" y="53"/>
                  </a:lnTo>
                  <a:lnTo>
                    <a:pt x="232" y="69"/>
                  </a:lnTo>
                  <a:lnTo>
                    <a:pt x="238" y="78"/>
                  </a:lnTo>
                  <a:lnTo>
                    <a:pt x="246" y="88"/>
                  </a:lnTo>
                  <a:lnTo>
                    <a:pt x="249" y="94"/>
                  </a:lnTo>
                  <a:lnTo>
                    <a:pt x="251" y="99"/>
                  </a:lnTo>
                  <a:lnTo>
                    <a:pt x="259" y="101"/>
                  </a:lnTo>
                  <a:lnTo>
                    <a:pt x="265" y="110"/>
                  </a:lnTo>
                  <a:lnTo>
                    <a:pt x="291" y="147"/>
                  </a:lnTo>
                  <a:lnTo>
                    <a:pt x="315" y="184"/>
                  </a:lnTo>
                  <a:lnTo>
                    <a:pt x="321" y="192"/>
                  </a:lnTo>
                  <a:lnTo>
                    <a:pt x="329" y="200"/>
                  </a:lnTo>
                  <a:lnTo>
                    <a:pt x="332" y="208"/>
                  </a:lnTo>
                  <a:lnTo>
                    <a:pt x="336" y="214"/>
                  </a:lnTo>
                  <a:lnTo>
                    <a:pt x="342" y="221"/>
                  </a:lnTo>
                  <a:lnTo>
                    <a:pt x="350" y="225"/>
                  </a:lnTo>
                  <a:lnTo>
                    <a:pt x="355" y="227"/>
                  </a:lnTo>
                  <a:lnTo>
                    <a:pt x="360" y="225"/>
                  </a:lnTo>
                  <a:lnTo>
                    <a:pt x="366" y="225"/>
                  </a:lnTo>
                  <a:lnTo>
                    <a:pt x="371" y="225"/>
                  </a:lnTo>
                  <a:lnTo>
                    <a:pt x="374" y="229"/>
                  </a:lnTo>
                  <a:lnTo>
                    <a:pt x="376" y="237"/>
                  </a:lnTo>
                  <a:lnTo>
                    <a:pt x="377" y="256"/>
                  </a:lnTo>
                  <a:lnTo>
                    <a:pt x="376" y="277"/>
                  </a:lnTo>
                  <a:lnTo>
                    <a:pt x="374" y="289"/>
                  </a:lnTo>
                  <a:lnTo>
                    <a:pt x="371" y="301"/>
                  </a:lnTo>
                  <a:lnTo>
                    <a:pt x="366" y="312"/>
                  </a:lnTo>
                  <a:lnTo>
                    <a:pt x="361" y="323"/>
                  </a:lnTo>
                  <a:lnTo>
                    <a:pt x="358" y="334"/>
                  </a:lnTo>
                  <a:lnTo>
                    <a:pt x="355" y="361"/>
                  </a:lnTo>
                  <a:lnTo>
                    <a:pt x="352" y="376"/>
                  </a:lnTo>
                  <a:lnTo>
                    <a:pt x="348" y="390"/>
                  </a:lnTo>
                  <a:lnTo>
                    <a:pt x="345" y="404"/>
                  </a:lnTo>
                  <a:lnTo>
                    <a:pt x="344" y="419"/>
                  </a:lnTo>
                  <a:lnTo>
                    <a:pt x="344" y="451"/>
                  </a:lnTo>
                  <a:lnTo>
                    <a:pt x="344" y="465"/>
                  </a:lnTo>
                  <a:lnTo>
                    <a:pt x="344" y="481"/>
                  </a:lnTo>
                  <a:lnTo>
                    <a:pt x="340" y="494"/>
                  </a:lnTo>
                  <a:lnTo>
                    <a:pt x="337" y="507"/>
                  </a:lnTo>
                  <a:lnTo>
                    <a:pt x="334" y="539"/>
                  </a:lnTo>
                  <a:lnTo>
                    <a:pt x="332" y="555"/>
                  </a:lnTo>
                  <a:lnTo>
                    <a:pt x="332" y="571"/>
                  </a:lnTo>
                  <a:lnTo>
                    <a:pt x="331" y="586"/>
                  </a:lnTo>
                  <a:lnTo>
                    <a:pt x="328" y="602"/>
                  </a:lnTo>
                  <a:lnTo>
                    <a:pt x="324" y="617"/>
                  </a:lnTo>
                  <a:lnTo>
                    <a:pt x="321" y="633"/>
                  </a:lnTo>
                  <a:lnTo>
                    <a:pt x="317" y="668"/>
                  </a:lnTo>
                  <a:lnTo>
                    <a:pt x="313" y="686"/>
                  </a:lnTo>
                  <a:lnTo>
                    <a:pt x="310" y="703"/>
                  </a:lnTo>
                  <a:lnTo>
                    <a:pt x="301" y="735"/>
                  </a:lnTo>
                  <a:lnTo>
                    <a:pt x="301" y="743"/>
                  </a:lnTo>
                  <a:lnTo>
                    <a:pt x="301" y="751"/>
                  </a:lnTo>
                  <a:lnTo>
                    <a:pt x="299" y="756"/>
                  </a:lnTo>
                  <a:lnTo>
                    <a:pt x="297" y="759"/>
                  </a:lnTo>
                  <a:lnTo>
                    <a:pt x="294" y="767"/>
                  </a:lnTo>
                  <a:lnTo>
                    <a:pt x="294" y="775"/>
                  </a:lnTo>
                  <a:lnTo>
                    <a:pt x="293" y="783"/>
                  </a:lnTo>
                  <a:lnTo>
                    <a:pt x="293" y="791"/>
                  </a:lnTo>
                  <a:lnTo>
                    <a:pt x="291" y="799"/>
                  </a:lnTo>
                  <a:lnTo>
                    <a:pt x="286" y="812"/>
                  </a:lnTo>
                  <a:lnTo>
                    <a:pt x="280" y="824"/>
                  </a:lnTo>
                  <a:lnTo>
                    <a:pt x="277" y="831"/>
                  </a:lnTo>
                  <a:lnTo>
                    <a:pt x="275" y="837"/>
                  </a:lnTo>
                  <a:lnTo>
                    <a:pt x="275" y="852"/>
                  </a:lnTo>
                  <a:lnTo>
                    <a:pt x="272" y="860"/>
                  </a:lnTo>
                  <a:lnTo>
                    <a:pt x="269" y="868"/>
                  </a:lnTo>
                  <a:lnTo>
                    <a:pt x="264" y="877"/>
                  </a:lnTo>
                  <a:lnTo>
                    <a:pt x="259" y="885"/>
                  </a:lnTo>
                  <a:lnTo>
                    <a:pt x="257" y="893"/>
                  </a:lnTo>
                  <a:lnTo>
                    <a:pt x="256" y="903"/>
                  </a:lnTo>
                  <a:lnTo>
                    <a:pt x="257" y="922"/>
                  </a:lnTo>
                  <a:lnTo>
                    <a:pt x="257" y="941"/>
                  </a:lnTo>
                  <a:lnTo>
                    <a:pt x="256" y="949"/>
                  </a:lnTo>
                  <a:lnTo>
                    <a:pt x="251" y="959"/>
                  </a:lnTo>
                  <a:lnTo>
                    <a:pt x="241" y="978"/>
                  </a:lnTo>
                  <a:lnTo>
                    <a:pt x="237" y="989"/>
                  </a:lnTo>
                  <a:lnTo>
                    <a:pt x="233" y="999"/>
                  </a:lnTo>
                  <a:lnTo>
                    <a:pt x="227" y="1024"/>
                  </a:lnTo>
                  <a:lnTo>
                    <a:pt x="222" y="1035"/>
                  </a:lnTo>
                  <a:lnTo>
                    <a:pt x="216" y="1047"/>
                  </a:lnTo>
                  <a:lnTo>
                    <a:pt x="209" y="1053"/>
                  </a:lnTo>
                  <a:lnTo>
                    <a:pt x="203" y="1058"/>
                  </a:lnTo>
                  <a:lnTo>
                    <a:pt x="197" y="1063"/>
                  </a:lnTo>
                  <a:lnTo>
                    <a:pt x="192" y="1069"/>
                  </a:lnTo>
                  <a:lnTo>
                    <a:pt x="187" y="1085"/>
                  </a:lnTo>
                  <a:lnTo>
                    <a:pt x="181" y="1101"/>
                  </a:lnTo>
                  <a:lnTo>
                    <a:pt x="174" y="1123"/>
                  </a:lnTo>
                  <a:lnTo>
                    <a:pt x="169" y="1144"/>
                  </a:lnTo>
                  <a:lnTo>
                    <a:pt x="163" y="1165"/>
                  </a:lnTo>
                  <a:lnTo>
                    <a:pt x="157" y="1187"/>
                  </a:lnTo>
                  <a:lnTo>
                    <a:pt x="152" y="1197"/>
                  </a:lnTo>
                  <a:lnTo>
                    <a:pt x="146" y="1205"/>
                  </a:lnTo>
                  <a:lnTo>
                    <a:pt x="138" y="1211"/>
                  </a:lnTo>
                  <a:lnTo>
                    <a:pt x="131" y="1219"/>
                  </a:lnTo>
                  <a:lnTo>
                    <a:pt x="126" y="1227"/>
                  </a:lnTo>
                  <a:lnTo>
                    <a:pt x="123" y="1235"/>
                  </a:lnTo>
                  <a:lnTo>
                    <a:pt x="117" y="1253"/>
                  </a:lnTo>
                  <a:lnTo>
                    <a:pt x="107" y="1270"/>
                  </a:lnTo>
                  <a:lnTo>
                    <a:pt x="98" y="1286"/>
                  </a:lnTo>
                  <a:lnTo>
                    <a:pt x="90" y="1304"/>
                  </a:lnTo>
                  <a:lnTo>
                    <a:pt x="82" y="1320"/>
                  </a:lnTo>
                  <a:lnTo>
                    <a:pt x="77" y="1332"/>
                  </a:lnTo>
                  <a:lnTo>
                    <a:pt x="74" y="1345"/>
                  </a:lnTo>
                  <a:lnTo>
                    <a:pt x="74" y="1361"/>
                  </a:lnTo>
                  <a:lnTo>
                    <a:pt x="72" y="1379"/>
                  </a:lnTo>
                  <a:lnTo>
                    <a:pt x="72" y="1388"/>
                  </a:lnTo>
                  <a:lnTo>
                    <a:pt x="69" y="1398"/>
                  </a:lnTo>
                  <a:lnTo>
                    <a:pt x="64" y="1416"/>
                  </a:lnTo>
                  <a:lnTo>
                    <a:pt x="58" y="1438"/>
                  </a:lnTo>
                  <a:lnTo>
                    <a:pt x="56" y="1449"/>
                  </a:lnTo>
                  <a:lnTo>
                    <a:pt x="51" y="1460"/>
                  </a:lnTo>
                  <a:lnTo>
                    <a:pt x="46" y="1471"/>
                  </a:lnTo>
                  <a:lnTo>
                    <a:pt x="46" y="1476"/>
                  </a:lnTo>
                  <a:lnTo>
                    <a:pt x="48" y="1484"/>
                  </a:lnTo>
                  <a:lnTo>
                    <a:pt x="50" y="1494"/>
                  </a:lnTo>
                  <a:lnTo>
                    <a:pt x="51" y="1503"/>
                  </a:lnTo>
                  <a:lnTo>
                    <a:pt x="51" y="1524"/>
                  </a:lnTo>
                  <a:lnTo>
                    <a:pt x="53" y="1539"/>
                  </a:lnTo>
                  <a:lnTo>
                    <a:pt x="54" y="1551"/>
                  </a:lnTo>
                  <a:lnTo>
                    <a:pt x="54" y="1558"/>
                  </a:lnTo>
                  <a:lnTo>
                    <a:pt x="54" y="1563"/>
                  </a:lnTo>
                  <a:lnTo>
                    <a:pt x="51" y="1575"/>
                  </a:lnTo>
                  <a:lnTo>
                    <a:pt x="50" y="1578"/>
                  </a:lnTo>
                  <a:lnTo>
                    <a:pt x="46" y="1583"/>
                  </a:lnTo>
                  <a:lnTo>
                    <a:pt x="37" y="1590"/>
                  </a:lnTo>
                  <a:lnTo>
                    <a:pt x="26" y="1594"/>
                  </a:lnTo>
                  <a:lnTo>
                    <a:pt x="19" y="1596"/>
                  </a:lnTo>
                  <a:lnTo>
                    <a:pt x="13" y="1596"/>
                  </a:lnTo>
                  <a:lnTo>
                    <a:pt x="6" y="1567"/>
                  </a:lnTo>
                  <a:lnTo>
                    <a:pt x="2" y="1551"/>
                  </a:lnTo>
                  <a:lnTo>
                    <a:pt x="0" y="1537"/>
                  </a:lnTo>
                  <a:lnTo>
                    <a:pt x="0" y="1526"/>
                  </a:lnTo>
                  <a:lnTo>
                    <a:pt x="2" y="1516"/>
                  </a:lnTo>
                  <a:lnTo>
                    <a:pt x="5" y="1503"/>
                  </a:lnTo>
                  <a:lnTo>
                    <a:pt x="8" y="1489"/>
                  </a:lnTo>
                  <a:lnTo>
                    <a:pt x="11" y="1470"/>
                  </a:lnTo>
                  <a:lnTo>
                    <a:pt x="14" y="1443"/>
                  </a:lnTo>
                  <a:lnTo>
                    <a:pt x="18" y="1417"/>
                  </a:lnTo>
                  <a:lnTo>
                    <a:pt x="29" y="1366"/>
                  </a:lnTo>
                  <a:lnTo>
                    <a:pt x="42" y="1317"/>
                  </a:lnTo>
                  <a:lnTo>
                    <a:pt x="53" y="1265"/>
                  </a:lnTo>
                  <a:lnTo>
                    <a:pt x="69" y="1198"/>
                  </a:lnTo>
                  <a:lnTo>
                    <a:pt x="69" y="1187"/>
                  </a:lnTo>
                  <a:lnTo>
                    <a:pt x="69" y="1176"/>
                  </a:lnTo>
                  <a:lnTo>
                    <a:pt x="70" y="1170"/>
                  </a:lnTo>
                  <a:lnTo>
                    <a:pt x="74" y="1165"/>
                  </a:lnTo>
                  <a:lnTo>
                    <a:pt x="75" y="1160"/>
                  </a:lnTo>
                  <a:lnTo>
                    <a:pt x="78" y="1154"/>
                  </a:lnTo>
                  <a:lnTo>
                    <a:pt x="82" y="1144"/>
                  </a:lnTo>
                  <a:lnTo>
                    <a:pt x="83" y="1133"/>
                  </a:lnTo>
                  <a:lnTo>
                    <a:pt x="86" y="1112"/>
                  </a:lnTo>
                  <a:lnTo>
                    <a:pt x="91" y="1090"/>
                  </a:lnTo>
                  <a:lnTo>
                    <a:pt x="96" y="1071"/>
                  </a:lnTo>
                  <a:lnTo>
                    <a:pt x="99" y="1061"/>
                  </a:lnTo>
                  <a:lnTo>
                    <a:pt x="101" y="1055"/>
                  </a:lnTo>
                  <a:lnTo>
                    <a:pt x="101" y="1048"/>
                  </a:lnTo>
                  <a:lnTo>
                    <a:pt x="99" y="1045"/>
                  </a:lnTo>
                  <a:lnTo>
                    <a:pt x="96" y="1040"/>
                  </a:lnTo>
                  <a:lnTo>
                    <a:pt x="94" y="1034"/>
                  </a:lnTo>
                  <a:lnTo>
                    <a:pt x="94" y="1032"/>
                  </a:lnTo>
                  <a:lnTo>
                    <a:pt x="96" y="1029"/>
                  </a:lnTo>
                  <a:lnTo>
                    <a:pt x="101" y="1027"/>
                  </a:lnTo>
                  <a:lnTo>
                    <a:pt x="109" y="1027"/>
                  </a:lnTo>
                  <a:lnTo>
                    <a:pt x="122" y="1027"/>
                  </a:lnTo>
                  <a:lnTo>
                    <a:pt x="134" y="1027"/>
                  </a:lnTo>
                  <a:lnTo>
                    <a:pt x="139" y="1026"/>
                  </a:lnTo>
                  <a:lnTo>
                    <a:pt x="146" y="1021"/>
                  </a:lnTo>
                  <a:lnTo>
                    <a:pt x="161" y="1002"/>
                  </a:lnTo>
                  <a:lnTo>
                    <a:pt x="166" y="995"/>
                  </a:lnTo>
                  <a:lnTo>
                    <a:pt x="171" y="989"/>
                  </a:lnTo>
                  <a:lnTo>
                    <a:pt x="173" y="983"/>
                  </a:lnTo>
                  <a:lnTo>
                    <a:pt x="171" y="975"/>
                  </a:lnTo>
                  <a:lnTo>
                    <a:pt x="168" y="968"/>
                  </a:lnTo>
                  <a:lnTo>
                    <a:pt x="165" y="963"/>
                  </a:lnTo>
                  <a:lnTo>
                    <a:pt x="157" y="954"/>
                  </a:lnTo>
                  <a:lnTo>
                    <a:pt x="152" y="944"/>
                  </a:lnTo>
                  <a:lnTo>
                    <a:pt x="147" y="933"/>
                  </a:lnTo>
                  <a:lnTo>
                    <a:pt x="152" y="928"/>
                  </a:lnTo>
                  <a:lnTo>
                    <a:pt x="157" y="925"/>
                  </a:lnTo>
                  <a:lnTo>
                    <a:pt x="168" y="920"/>
                  </a:lnTo>
                  <a:lnTo>
                    <a:pt x="174" y="919"/>
                  </a:lnTo>
                  <a:lnTo>
                    <a:pt x="179" y="916"/>
                  </a:lnTo>
                  <a:lnTo>
                    <a:pt x="184" y="911"/>
                  </a:lnTo>
                  <a:lnTo>
                    <a:pt x="187" y="904"/>
                  </a:lnTo>
                  <a:lnTo>
                    <a:pt x="187" y="896"/>
                  </a:lnTo>
                  <a:lnTo>
                    <a:pt x="189" y="890"/>
                  </a:lnTo>
                  <a:lnTo>
                    <a:pt x="193" y="882"/>
                  </a:lnTo>
                  <a:lnTo>
                    <a:pt x="197" y="874"/>
                  </a:lnTo>
                  <a:lnTo>
                    <a:pt x="203" y="855"/>
                  </a:lnTo>
                  <a:lnTo>
                    <a:pt x="205" y="845"/>
                  </a:lnTo>
                  <a:lnTo>
                    <a:pt x="203" y="836"/>
                  </a:lnTo>
                  <a:lnTo>
                    <a:pt x="195" y="823"/>
                  </a:lnTo>
                  <a:lnTo>
                    <a:pt x="187" y="810"/>
                  </a:lnTo>
                  <a:lnTo>
                    <a:pt x="179" y="796"/>
                  </a:lnTo>
                  <a:lnTo>
                    <a:pt x="169" y="783"/>
                  </a:lnTo>
                  <a:lnTo>
                    <a:pt x="168" y="775"/>
                  </a:lnTo>
                  <a:lnTo>
                    <a:pt x="166" y="773"/>
                  </a:lnTo>
                  <a:lnTo>
                    <a:pt x="163" y="769"/>
                  </a:lnTo>
                  <a:lnTo>
                    <a:pt x="158" y="765"/>
                  </a:lnTo>
                  <a:lnTo>
                    <a:pt x="157" y="764"/>
                  </a:lnTo>
                  <a:lnTo>
                    <a:pt x="155" y="762"/>
                  </a:lnTo>
                  <a:lnTo>
                    <a:pt x="154" y="757"/>
                  </a:lnTo>
                  <a:lnTo>
                    <a:pt x="154" y="753"/>
                  </a:lnTo>
                  <a:lnTo>
                    <a:pt x="155" y="751"/>
                  </a:lnTo>
                  <a:lnTo>
                    <a:pt x="157" y="748"/>
                  </a:lnTo>
                  <a:lnTo>
                    <a:pt x="161" y="743"/>
                  </a:lnTo>
                  <a:lnTo>
                    <a:pt x="163" y="740"/>
                  </a:lnTo>
                  <a:lnTo>
                    <a:pt x="163" y="737"/>
                  </a:lnTo>
                  <a:lnTo>
                    <a:pt x="158" y="757"/>
                  </a:lnTo>
                  <a:close/>
                </a:path>
              </a:pathLst>
            </a:custGeom>
            <a:solidFill>
              <a:srgbClr val="B3BE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5" name="Freeform 25"/>
            <p:cNvSpPr>
              <a:spLocks/>
            </p:cNvSpPr>
            <p:nvPr/>
          </p:nvSpPr>
          <p:spPr bwMode="auto">
            <a:xfrm>
              <a:off x="1574" y="2123"/>
              <a:ext cx="377" cy="1596"/>
            </a:xfrm>
            <a:custGeom>
              <a:avLst/>
              <a:gdLst>
                <a:gd name="T0" fmla="*/ 203 w 377"/>
                <a:gd name="T1" fmla="*/ 682 h 1596"/>
                <a:gd name="T2" fmla="*/ 233 w 377"/>
                <a:gd name="T3" fmla="*/ 547 h 1596"/>
                <a:gd name="T4" fmla="*/ 243 w 377"/>
                <a:gd name="T5" fmla="*/ 384 h 1596"/>
                <a:gd name="T6" fmla="*/ 230 w 377"/>
                <a:gd name="T7" fmla="*/ 253 h 1596"/>
                <a:gd name="T8" fmla="*/ 213 w 377"/>
                <a:gd name="T9" fmla="*/ 138 h 1596"/>
                <a:gd name="T10" fmla="*/ 211 w 377"/>
                <a:gd name="T11" fmla="*/ 48 h 1596"/>
                <a:gd name="T12" fmla="*/ 209 w 377"/>
                <a:gd name="T13" fmla="*/ 3 h 1596"/>
                <a:gd name="T14" fmla="*/ 216 w 377"/>
                <a:gd name="T15" fmla="*/ 37 h 1596"/>
                <a:gd name="T16" fmla="*/ 246 w 377"/>
                <a:gd name="T17" fmla="*/ 88 h 1596"/>
                <a:gd name="T18" fmla="*/ 265 w 377"/>
                <a:gd name="T19" fmla="*/ 110 h 1596"/>
                <a:gd name="T20" fmla="*/ 329 w 377"/>
                <a:gd name="T21" fmla="*/ 200 h 1596"/>
                <a:gd name="T22" fmla="*/ 350 w 377"/>
                <a:gd name="T23" fmla="*/ 225 h 1596"/>
                <a:gd name="T24" fmla="*/ 371 w 377"/>
                <a:gd name="T25" fmla="*/ 225 h 1596"/>
                <a:gd name="T26" fmla="*/ 374 w 377"/>
                <a:gd name="T27" fmla="*/ 289 h 1596"/>
                <a:gd name="T28" fmla="*/ 355 w 377"/>
                <a:gd name="T29" fmla="*/ 361 h 1596"/>
                <a:gd name="T30" fmla="*/ 344 w 377"/>
                <a:gd name="T31" fmla="*/ 451 h 1596"/>
                <a:gd name="T32" fmla="*/ 337 w 377"/>
                <a:gd name="T33" fmla="*/ 507 h 1596"/>
                <a:gd name="T34" fmla="*/ 331 w 377"/>
                <a:gd name="T35" fmla="*/ 586 h 1596"/>
                <a:gd name="T36" fmla="*/ 313 w 377"/>
                <a:gd name="T37" fmla="*/ 686 h 1596"/>
                <a:gd name="T38" fmla="*/ 301 w 377"/>
                <a:gd name="T39" fmla="*/ 751 h 1596"/>
                <a:gd name="T40" fmla="*/ 294 w 377"/>
                <a:gd name="T41" fmla="*/ 775 h 1596"/>
                <a:gd name="T42" fmla="*/ 280 w 377"/>
                <a:gd name="T43" fmla="*/ 824 h 1596"/>
                <a:gd name="T44" fmla="*/ 272 w 377"/>
                <a:gd name="T45" fmla="*/ 860 h 1596"/>
                <a:gd name="T46" fmla="*/ 257 w 377"/>
                <a:gd name="T47" fmla="*/ 893 h 1596"/>
                <a:gd name="T48" fmla="*/ 251 w 377"/>
                <a:gd name="T49" fmla="*/ 959 h 1596"/>
                <a:gd name="T50" fmla="*/ 222 w 377"/>
                <a:gd name="T51" fmla="*/ 1035 h 1596"/>
                <a:gd name="T52" fmla="*/ 192 w 377"/>
                <a:gd name="T53" fmla="*/ 1069 h 1596"/>
                <a:gd name="T54" fmla="*/ 169 w 377"/>
                <a:gd name="T55" fmla="*/ 1144 h 1596"/>
                <a:gd name="T56" fmla="*/ 138 w 377"/>
                <a:gd name="T57" fmla="*/ 1211 h 1596"/>
                <a:gd name="T58" fmla="*/ 117 w 377"/>
                <a:gd name="T59" fmla="*/ 1253 h 1596"/>
                <a:gd name="T60" fmla="*/ 77 w 377"/>
                <a:gd name="T61" fmla="*/ 1332 h 1596"/>
                <a:gd name="T62" fmla="*/ 72 w 377"/>
                <a:gd name="T63" fmla="*/ 1388 h 1596"/>
                <a:gd name="T64" fmla="*/ 51 w 377"/>
                <a:gd name="T65" fmla="*/ 1460 h 1596"/>
                <a:gd name="T66" fmla="*/ 50 w 377"/>
                <a:gd name="T67" fmla="*/ 1494 h 1596"/>
                <a:gd name="T68" fmla="*/ 54 w 377"/>
                <a:gd name="T69" fmla="*/ 1551 h 1596"/>
                <a:gd name="T70" fmla="*/ 46 w 377"/>
                <a:gd name="T71" fmla="*/ 1583 h 1596"/>
                <a:gd name="T72" fmla="*/ 6 w 377"/>
                <a:gd name="T73" fmla="*/ 1567 h 1596"/>
                <a:gd name="T74" fmla="*/ 5 w 377"/>
                <a:gd name="T75" fmla="*/ 1503 h 1596"/>
                <a:gd name="T76" fmla="*/ 29 w 377"/>
                <a:gd name="T77" fmla="*/ 1366 h 1596"/>
                <a:gd name="T78" fmla="*/ 69 w 377"/>
                <a:gd name="T79" fmla="*/ 1187 h 1596"/>
                <a:gd name="T80" fmla="*/ 78 w 377"/>
                <a:gd name="T81" fmla="*/ 1154 h 1596"/>
                <a:gd name="T82" fmla="*/ 91 w 377"/>
                <a:gd name="T83" fmla="*/ 1090 h 1596"/>
                <a:gd name="T84" fmla="*/ 101 w 377"/>
                <a:gd name="T85" fmla="*/ 1048 h 1596"/>
                <a:gd name="T86" fmla="*/ 96 w 377"/>
                <a:gd name="T87" fmla="*/ 1029 h 1596"/>
                <a:gd name="T88" fmla="*/ 139 w 377"/>
                <a:gd name="T89" fmla="*/ 1026 h 1596"/>
                <a:gd name="T90" fmla="*/ 171 w 377"/>
                <a:gd name="T91" fmla="*/ 989 h 1596"/>
                <a:gd name="T92" fmla="*/ 157 w 377"/>
                <a:gd name="T93" fmla="*/ 954 h 1596"/>
                <a:gd name="T94" fmla="*/ 157 w 377"/>
                <a:gd name="T95" fmla="*/ 925 h 1596"/>
                <a:gd name="T96" fmla="*/ 187 w 377"/>
                <a:gd name="T97" fmla="*/ 904 h 1596"/>
                <a:gd name="T98" fmla="*/ 197 w 377"/>
                <a:gd name="T99" fmla="*/ 874 h 1596"/>
                <a:gd name="T100" fmla="*/ 187 w 377"/>
                <a:gd name="T101" fmla="*/ 810 h 1596"/>
                <a:gd name="T102" fmla="*/ 166 w 377"/>
                <a:gd name="T103" fmla="*/ 773 h 1596"/>
                <a:gd name="T104" fmla="*/ 155 w 377"/>
                <a:gd name="T105" fmla="*/ 762 h 1596"/>
                <a:gd name="T106" fmla="*/ 163 w 377"/>
                <a:gd name="T107" fmla="*/ 740 h 15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77"/>
                <a:gd name="T163" fmla="*/ 0 h 1596"/>
                <a:gd name="T164" fmla="*/ 377 w 377"/>
                <a:gd name="T165" fmla="*/ 1596 h 15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77" h="1596">
                  <a:moveTo>
                    <a:pt x="158" y="757"/>
                  </a:moveTo>
                  <a:lnTo>
                    <a:pt x="158" y="757"/>
                  </a:lnTo>
                  <a:lnTo>
                    <a:pt x="173" y="738"/>
                  </a:lnTo>
                  <a:lnTo>
                    <a:pt x="187" y="716"/>
                  </a:lnTo>
                  <a:lnTo>
                    <a:pt x="198" y="694"/>
                  </a:lnTo>
                  <a:lnTo>
                    <a:pt x="203" y="682"/>
                  </a:lnTo>
                  <a:lnTo>
                    <a:pt x="206" y="671"/>
                  </a:lnTo>
                  <a:lnTo>
                    <a:pt x="217" y="622"/>
                  </a:lnTo>
                  <a:lnTo>
                    <a:pt x="230" y="572"/>
                  </a:lnTo>
                  <a:lnTo>
                    <a:pt x="233" y="547"/>
                  </a:lnTo>
                  <a:lnTo>
                    <a:pt x="237" y="521"/>
                  </a:lnTo>
                  <a:lnTo>
                    <a:pt x="237" y="470"/>
                  </a:lnTo>
                  <a:lnTo>
                    <a:pt x="238" y="441"/>
                  </a:lnTo>
                  <a:lnTo>
                    <a:pt x="240" y="412"/>
                  </a:lnTo>
                  <a:lnTo>
                    <a:pt x="243" y="384"/>
                  </a:lnTo>
                  <a:lnTo>
                    <a:pt x="243" y="355"/>
                  </a:lnTo>
                  <a:lnTo>
                    <a:pt x="241" y="329"/>
                  </a:lnTo>
                  <a:lnTo>
                    <a:pt x="238" y="304"/>
                  </a:lnTo>
                  <a:lnTo>
                    <a:pt x="230" y="253"/>
                  </a:lnTo>
                  <a:lnTo>
                    <a:pt x="227" y="227"/>
                  </a:lnTo>
                  <a:lnTo>
                    <a:pt x="224" y="201"/>
                  </a:lnTo>
                  <a:lnTo>
                    <a:pt x="222" y="186"/>
                  </a:lnTo>
                  <a:lnTo>
                    <a:pt x="219" y="170"/>
                  </a:lnTo>
                  <a:lnTo>
                    <a:pt x="213" y="138"/>
                  </a:lnTo>
                  <a:lnTo>
                    <a:pt x="211" y="115"/>
                  </a:lnTo>
                  <a:lnTo>
                    <a:pt x="211" y="93"/>
                  </a:lnTo>
                  <a:lnTo>
                    <a:pt x="213" y="70"/>
                  </a:lnTo>
                  <a:lnTo>
                    <a:pt x="211" y="48"/>
                  </a:lnTo>
                  <a:lnTo>
                    <a:pt x="206" y="24"/>
                  </a:lnTo>
                  <a:lnTo>
                    <a:pt x="205" y="13"/>
                  </a:lnTo>
                  <a:lnTo>
                    <a:pt x="206" y="0"/>
                  </a:lnTo>
                  <a:lnTo>
                    <a:pt x="209" y="2"/>
                  </a:lnTo>
                  <a:lnTo>
                    <a:pt x="209" y="3"/>
                  </a:lnTo>
                  <a:lnTo>
                    <a:pt x="211" y="8"/>
                  </a:lnTo>
                  <a:lnTo>
                    <a:pt x="209" y="21"/>
                  </a:lnTo>
                  <a:lnTo>
                    <a:pt x="213" y="29"/>
                  </a:lnTo>
                  <a:lnTo>
                    <a:pt x="216" y="37"/>
                  </a:lnTo>
                  <a:lnTo>
                    <a:pt x="224" y="53"/>
                  </a:lnTo>
                  <a:lnTo>
                    <a:pt x="232" y="69"/>
                  </a:lnTo>
                  <a:lnTo>
                    <a:pt x="238" y="78"/>
                  </a:lnTo>
                  <a:lnTo>
                    <a:pt x="246" y="88"/>
                  </a:lnTo>
                  <a:lnTo>
                    <a:pt x="249" y="94"/>
                  </a:lnTo>
                  <a:lnTo>
                    <a:pt x="251" y="99"/>
                  </a:lnTo>
                  <a:lnTo>
                    <a:pt x="259" y="101"/>
                  </a:lnTo>
                  <a:lnTo>
                    <a:pt x="265" y="110"/>
                  </a:lnTo>
                  <a:lnTo>
                    <a:pt x="291" y="147"/>
                  </a:lnTo>
                  <a:lnTo>
                    <a:pt x="315" y="184"/>
                  </a:lnTo>
                  <a:lnTo>
                    <a:pt x="321" y="192"/>
                  </a:lnTo>
                  <a:lnTo>
                    <a:pt x="329" y="200"/>
                  </a:lnTo>
                  <a:lnTo>
                    <a:pt x="332" y="208"/>
                  </a:lnTo>
                  <a:lnTo>
                    <a:pt x="336" y="214"/>
                  </a:lnTo>
                  <a:lnTo>
                    <a:pt x="342" y="221"/>
                  </a:lnTo>
                  <a:lnTo>
                    <a:pt x="350" y="225"/>
                  </a:lnTo>
                  <a:lnTo>
                    <a:pt x="355" y="227"/>
                  </a:lnTo>
                  <a:lnTo>
                    <a:pt x="360" y="225"/>
                  </a:lnTo>
                  <a:lnTo>
                    <a:pt x="366" y="225"/>
                  </a:lnTo>
                  <a:lnTo>
                    <a:pt x="371" y="225"/>
                  </a:lnTo>
                  <a:lnTo>
                    <a:pt x="374" y="229"/>
                  </a:lnTo>
                  <a:lnTo>
                    <a:pt x="376" y="237"/>
                  </a:lnTo>
                  <a:lnTo>
                    <a:pt x="377" y="256"/>
                  </a:lnTo>
                  <a:lnTo>
                    <a:pt x="376" y="277"/>
                  </a:lnTo>
                  <a:lnTo>
                    <a:pt x="374" y="289"/>
                  </a:lnTo>
                  <a:lnTo>
                    <a:pt x="371" y="301"/>
                  </a:lnTo>
                  <a:lnTo>
                    <a:pt x="366" y="312"/>
                  </a:lnTo>
                  <a:lnTo>
                    <a:pt x="361" y="323"/>
                  </a:lnTo>
                  <a:lnTo>
                    <a:pt x="358" y="334"/>
                  </a:lnTo>
                  <a:lnTo>
                    <a:pt x="355" y="361"/>
                  </a:lnTo>
                  <a:lnTo>
                    <a:pt x="352" y="376"/>
                  </a:lnTo>
                  <a:lnTo>
                    <a:pt x="348" y="390"/>
                  </a:lnTo>
                  <a:lnTo>
                    <a:pt x="345" y="404"/>
                  </a:lnTo>
                  <a:lnTo>
                    <a:pt x="344" y="419"/>
                  </a:lnTo>
                  <a:lnTo>
                    <a:pt x="344" y="451"/>
                  </a:lnTo>
                  <a:lnTo>
                    <a:pt x="344" y="465"/>
                  </a:lnTo>
                  <a:lnTo>
                    <a:pt x="344" y="481"/>
                  </a:lnTo>
                  <a:lnTo>
                    <a:pt x="340" y="494"/>
                  </a:lnTo>
                  <a:lnTo>
                    <a:pt x="337" y="507"/>
                  </a:lnTo>
                  <a:lnTo>
                    <a:pt x="334" y="539"/>
                  </a:lnTo>
                  <a:lnTo>
                    <a:pt x="332" y="555"/>
                  </a:lnTo>
                  <a:lnTo>
                    <a:pt x="332" y="571"/>
                  </a:lnTo>
                  <a:lnTo>
                    <a:pt x="331" y="586"/>
                  </a:lnTo>
                  <a:lnTo>
                    <a:pt x="328" y="602"/>
                  </a:lnTo>
                  <a:lnTo>
                    <a:pt x="324" y="617"/>
                  </a:lnTo>
                  <a:lnTo>
                    <a:pt x="321" y="633"/>
                  </a:lnTo>
                  <a:lnTo>
                    <a:pt x="317" y="668"/>
                  </a:lnTo>
                  <a:lnTo>
                    <a:pt x="313" y="686"/>
                  </a:lnTo>
                  <a:lnTo>
                    <a:pt x="310" y="703"/>
                  </a:lnTo>
                  <a:lnTo>
                    <a:pt x="301" y="735"/>
                  </a:lnTo>
                  <a:lnTo>
                    <a:pt x="301" y="743"/>
                  </a:lnTo>
                  <a:lnTo>
                    <a:pt x="301" y="751"/>
                  </a:lnTo>
                  <a:lnTo>
                    <a:pt x="299" y="756"/>
                  </a:lnTo>
                  <a:lnTo>
                    <a:pt x="297" y="759"/>
                  </a:lnTo>
                  <a:lnTo>
                    <a:pt x="294" y="767"/>
                  </a:lnTo>
                  <a:lnTo>
                    <a:pt x="294" y="775"/>
                  </a:lnTo>
                  <a:lnTo>
                    <a:pt x="293" y="783"/>
                  </a:lnTo>
                  <a:lnTo>
                    <a:pt x="293" y="791"/>
                  </a:lnTo>
                  <a:lnTo>
                    <a:pt x="291" y="799"/>
                  </a:lnTo>
                  <a:lnTo>
                    <a:pt x="286" y="812"/>
                  </a:lnTo>
                  <a:lnTo>
                    <a:pt x="280" y="824"/>
                  </a:lnTo>
                  <a:lnTo>
                    <a:pt x="277" y="831"/>
                  </a:lnTo>
                  <a:lnTo>
                    <a:pt x="275" y="837"/>
                  </a:lnTo>
                  <a:lnTo>
                    <a:pt x="275" y="852"/>
                  </a:lnTo>
                  <a:lnTo>
                    <a:pt x="272" y="860"/>
                  </a:lnTo>
                  <a:lnTo>
                    <a:pt x="269" y="868"/>
                  </a:lnTo>
                  <a:lnTo>
                    <a:pt x="264" y="877"/>
                  </a:lnTo>
                  <a:lnTo>
                    <a:pt x="259" y="885"/>
                  </a:lnTo>
                  <a:lnTo>
                    <a:pt x="257" y="893"/>
                  </a:lnTo>
                  <a:lnTo>
                    <a:pt x="256" y="903"/>
                  </a:lnTo>
                  <a:lnTo>
                    <a:pt x="257" y="922"/>
                  </a:lnTo>
                  <a:lnTo>
                    <a:pt x="257" y="941"/>
                  </a:lnTo>
                  <a:lnTo>
                    <a:pt x="256" y="949"/>
                  </a:lnTo>
                  <a:lnTo>
                    <a:pt x="251" y="959"/>
                  </a:lnTo>
                  <a:lnTo>
                    <a:pt x="241" y="978"/>
                  </a:lnTo>
                  <a:lnTo>
                    <a:pt x="237" y="989"/>
                  </a:lnTo>
                  <a:lnTo>
                    <a:pt x="233" y="999"/>
                  </a:lnTo>
                  <a:lnTo>
                    <a:pt x="227" y="1024"/>
                  </a:lnTo>
                  <a:lnTo>
                    <a:pt x="222" y="1035"/>
                  </a:lnTo>
                  <a:lnTo>
                    <a:pt x="216" y="1047"/>
                  </a:lnTo>
                  <a:lnTo>
                    <a:pt x="209" y="1053"/>
                  </a:lnTo>
                  <a:lnTo>
                    <a:pt x="203" y="1058"/>
                  </a:lnTo>
                  <a:lnTo>
                    <a:pt x="197" y="1063"/>
                  </a:lnTo>
                  <a:lnTo>
                    <a:pt x="192" y="1069"/>
                  </a:lnTo>
                  <a:lnTo>
                    <a:pt x="187" y="1085"/>
                  </a:lnTo>
                  <a:lnTo>
                    <a:pt x="181" y="1101"/>
                  </a:lnTo>
                  <a:lnTo>
                    <a:pt x="174" y="1123"/>
                  </a:lnTo>
                  <a:lnTo>
                    <a:pt x="169" y="1144"/>
                  </a:lnTo>
                  <a:lnTo>
                    <a:pt x="163" y="1165"/>
                  </a:lnTo>
                  <a:lnTo>
                    <a:pt x="157" y="1187"/>
                  </a:lnTo>
                  <a:lnTo>
                    <a:pt x="152" y="1197"/>
                  </a:lnTo>
                  <a:lnTo>
                    <a:pt x="146" y="1205"/>
                  </a:lnTo>
                  <a:lnTo>
                    <a:pt x="138" y="1211"/>
                  </a:lnTo>
                  <a:lnTo>
                    <a:pt x="131" y="1219"/>
                  </a:lnTo>
                  <a:lnTo>
                    <a:pt x="126" y="1227"/>
                  </a:lnTo>
                  <a:lnTo>
                    <a:pt x="123" y="1235"/>
                  </a:lnTo>
                  <a:lnTo>
                    <a:pt x="117" y="1253"/>
                  </a:lnTo>
                  <a:lnTo>
                    <a:pt x="107" y="1270"/>
                  </a:lnTo>
                  <a:lnTo>
                    <a:pt x="98" y="1286"/>
                  </a:lnTo>
                  <a:lnTo>
                    <a:pt x="90" y="1304"/>
                  </a:lnTo>
                  <a:lnTo>
                    <a:pt x="82" y="1320"/>
                  </a:lnTo>
                  <a:lnTo>
                    <a:pt x="77" y="1332"/>
                  </a:lnTo>
                  <a:lnTo>
                    <a:pt x="74" y="1345"/>
                  </a:lnTo>
                  <a:lnTo>
                    <a:pt x="74" y="1361"/>
                  </a:lnTo>
                  <a:lnTo>
                    <a:pt x="72" y="1379"/>
                  </a:lnTo>
                  <a:lnTo>
                    <a:pt x="72" y="1388"/>
                  </a:lnTo>
                  <a:lnTo>
                    <a:pt x="69" y="1398"/>
                  </a:lnTo>
                  <a:lnTo>
                    <a:pt x="64" y="1416"/>
                  </a:lnTo>
                  <a:lnTo>
                    <a:pt x="58" y="1438"/>
                  </a:lnTo>
                  <a:lnTo>
                    <a:pt x="56" y="1449"/>
                  </a:lnTo>
                  <a:lnTo>
                    <a:pt x="51" y="1460"/>
                  </a:lnTo>
                  <a:lnTo>
                    <a:pt x="46" y="1471"/>
                  </a:lnTo>
                  <a:lnTo>
                    <a:pt x="46" y="1476"/>
                  </a:lnTo>
                  <a:lnTo>
                    <a:pt x="48" y="1484"/>
                  </a:lnTo>
                  <a:lnTo>
                    <a:pt x="50" y="1494"/>
                  </a:lnTo>
                  <a:lnTo>
                    <a:pt x="51" y="1503"/>
                  </a:lnTo>
                  <a:lnTo>
                    <a:pt x="51" y="1524"/>
                  </a:lnTo>
                  <a:lnTo>
                    <a:pt x="53" y="1539"/>
                  </a:lnTo>
                  <a:lnTo>
                    <a:pt x="54" y="1551"/>
                  </a:lnTo>
                  <a:lnTo>
                    <a:pt x="54" y="1558"/>
                  </a:lnTo>
                  <a:lnTo>
                    <a:pt x="54" y="1563"/>
                  </a:lnTo>
                  <a:lnTo>
                    <a:pt x="51" y="1575"/>
                  </a:lnTo>
                  <a:lnTo>
                    <a:pt x="50" y="1578"/>
                  </a:lnTo>
                  <a:lnTo>
                    <a:pt x="46" y="1583"/>
                  </a:lnTo>
                  <a:lnTo>
                    <a:pt x="37" y="1590"/>
                  </a:lnTo>
                  <a:lnTo>
                    <a:pt x="26" y="1594"/>
                  </a:lnTo>
                  <a:lnTo>
                    <a:pt x="19" y="1596"/>
                  </a:lnTo>
                  <a:lnTo>
                    <a:pt x="13" y="1596"/>
                  </a:lnTo>
                  <a:lnTo>
                    <a:pt x="6" y="1567"/>
                  </a:lnTo>
                  <a:lnTo>
                    <a:pt x="2" y="1551"/>
                  </a:lnTo>
                  <a:lnTo>
                    <a:pt x="0" y="1537"/>
                  </a:lnTo>
                  <a:lnTo>
                    <a:pt x="0" y="1526"/>
                  </a:lnTo>
                  <a:lnTo>
                    <a:pt x="2" y="1516"/>
                  </a:lnTo>
                  <a:lnTo>
                    <a:pt x="5" y="1503"/>
                  </a:lnTo>
                  <a:lnTo>
                    <a:pt x="8" y="1489"/>
                  </a:lnTo>
                  <a:lnTo>
                    <a:pt x="11" y="1470"/>
                  </a:lnTo>
                  <a:lnTo>
                    <a:pt x="14" y="1443"/>
                  </a:lnTo>
                  <a:lnTo>
                    <a:pt x="18" y="1417"/>
                  </a:lnTo>
                  <a:lnTo>
                    <a:pt x="29" y="1366"/>
                  </a:lnTo>
                  <a:lnTo>
                    <a:pt x="42" y="1317"/>
                  </a:lnTo>
                  <a:lnTo>
                    <a:pt x="53" y="1265"/>
                  </a:lnTo>
                  <a:lnTo>
                    <a:pt x="69" y="1198"/>
                  </a:lnTo>
                  <a:lnTo>
                    <a:pt x="69" y="1187"/>
                  </a:lnTo>
                  <a:lnTo>
                    <a:pt x="69" y="1176"/>
                  </a:lnTo>
                  <a:lnTo>
                    <a:pt x="70" y="1170"/>
                  </a:lnTo>
                  <a:lnTo>
                    <a:pt x="74" y="1165"/>
                  </a:lnTo>
                  <a:lnTo>
                    <a:pt x="75" y="1160"/>
                  </a:lnTo>
                  <a:lnTo>
                    <a:pt x="78" y="1154"/>
                  </a:lnTo>
                  <a:lnTo>
                    <a:pt x="82" y="1144"/>
                  </a:lnTo>
                  <a:lnTo>
                    <a:pt x="83" y="1133"/>
                  </a:lnTo>
                  <a:lnTo>
                    <a:pt x="86" y="1112"/>
                  </a:lnTo>
                  <a:lnTo>
                    <a:pt x="91" y="1090"/>
                  </a:lnTo>
                  <a:lnTo>
                    <a:pt x="96" y="1071"/>
                  </a:lnTo>
                  <a:lnTo>
                    <a:pt x="99" y="1061"/>
                  </a:lnTo>
                  <a:lnTo>
                    <a:pt x="101" y="1055"/>
                  </a:lnTo>
                  <a:lnTo>
                    <a:pt x="101" y="1048"/>
                  </a:lnTo>
                  <a:lnTo>
                    <a:pt x="99" y="1045"/>
                  </a:lnTo>
                  <a:lnTo>
                    <a:pt x="96" y="1040"/>
                  </a:lnTo>
                  <a:lnTo>
                    <a:pt x="94" y="1034"/>
                  </a:lnTo>
                  <a:lnTo>
                    <a:pt x="94" y="1032"/>
                  </a:lnTo>
                  <a:lnTo>
                    <a:pt x="96" y="1029"/>
                  </a:lnTo>
                  <a:lnTo>
                    <a:pt x="101" y="1027"/>
                  </a:lnTo>
                  <a:lnTo>
                    <a:pt x="109" y="1027"/>
                  </a:lnTo>
                  <a:lnTo>
                    <a:pt x="122" y="1027"/>
                  </a:lnTo>
                  <a:lnTo>
                    <a:pt x="134" y="1027"/>
                  </a:lnTo>
                  <a:lnTo>
                    <a:pt x="139" y="1026"/>
                  </a:lnTo>
                  <a:lnTo>
                    <a:pt x="146" y="1021"/>
                  </a:lnTo>
                  <a:lnTo>
                    <a:pt x="161" y="1002"/>
                  </a:lnTo>
                  <a:lnTo>
                    <a:pt x="166" y="995"/>
                  </a:lnTo>
                  <a:lnTo>
                    <a:pt x="171" y="989"/>
                  </a:lnTo>
                  <a:lnTo>
                    <a:pt x="173" y="983"/>
                  </a:lnTo>
                  <a:lnTo>
                    <a:pt x="171" y="975"/>
                  </a:lnTo>
                  <a:lnTo>
                    <a:pt x="168" y="968"/>
                  </a:lnTo>
                  <a:lnTo>
                    <a:pt x="165" y="963"/>
                  </a:lnTo>
                  <a:lnTo>
                    <a:pt x="157" y="954"/>
                  </a:lnTo>
                  <a:lnTo>
                    <a:pt x="152" y="944"/>
                  </a:lnTo>
                  <a:lnTo>
                    <a:pt x="147" y="933"/>
                  </a:lnTo>
                  <a:lnTo>
                    <a:pt x="152" y="928"/>
                  </a:lnTo>
                  <a:lnTo>
                    <a:pt x="157" y="925"/>
                  </a:lnTo>
                  <a:lnTo>
                    <a:pt x="168" y="920"/>
                  </a:lnTo>
                  <a:lnTo>
                    <a:pt x="174" y="919"/>
                  </a:lnTo>
                  <a:lnTo>
                    <a:pt x="179" y="916"/>
                  </a:lnTo>
                  <a:lnTo>
                    <a:pt x="184" y="911"/>
                  </a:lnTo>
                  <a:lnTo>
                    <a:pt x="187" y="904"/>
                  </a:lnTo>
                  <a:lnTo>
                    <a:pt x="187" y="896"/>
                  </a:lnTo>
                  <a:lnTo>
                    <a:pt x="189" y="890"/>
                  </a:lnTo>
                  <a:lnTo>
                    <a:pt x="193" y="882"/>
                  </a:lnTo>
                  <a:lnTo>
                    <a:pt x="197" y="874"/>
                  </a:lnTo>
                  <a:lnTo>
                    <a:pt x="203" y="855"/>
                  </a:lnTo>
                  <a:lnTo>
                    <a:pt x="205" y="845"/>
                  </a:lnTo>
                  <a:lnTo>
                    <a:pt x="203" y="836"/>
                  </a:lnTo>
                  <a:lnTo>
                    <a:pt x="195" y="823"/>
                  </a:lnTo>
                  <a:lnTo>
                    <a:pt x="187" y="810"/>
                  </a:lnTo>
                  <a:lnTo>
                    <a:pt x="179" y="796"/>
                  </a:lnTo>
                  <a:lnTo>
                    <a:pt x="169" y="783"/>
                  </a:lnTo>
                  <a:lnTo>
                    <a:pt x="168" y="775"/>
                  </a:lnTo>
                  <a:lnTo>
                    <a:pt x="166" y="773"/>
                  </a:lnTo>
                  <a:lnTo>
                    <a:pt x="163" y="769"/>
                  </a:lnTo>
                  <a:lnTo>
                    <a:pt x="158" y="765"/>
                  </a:lnTo>
                  <a:lnTo>
                    <a:pt x="157" y="764"/>
                  </a:lnTo>
                  <a:lnTo>
                    <a:pt x="155" y="762"/>
                  </a:lnTo>
                  <a:lnTo>
                    <a:pt x="154" y="757"/>
                  </a:lnTo>
                  <a:lnTo>
                    <a:pt x="154" y="753"/>
                  </a:lnTo>
                  <a:lnTo>
                    <a:pt x="155" y="751"/>
                  </a:lnTo>
                  <a:lnTo>
                    <a:pt x="157" y="748"/>
                  </a:lnTo>
                  <a:lnTo>
                    <a:pt x="161" y="743"/>
                  </a:lnTo>
                  <a:lnTo>
                    <a:pt x="163" y="740"/>
                  </a:lnTo>
                  <a:lnTo>
                    <a:pt x="163" y="7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6" name="Freeform 26"/>
            <p:cNvSpPr>
              <a:spLocks/>
            </p:cNvSpPr>
            <p:nvPr/>
          </p:nvSpPr>
          <p:spPr bwMode="auto">
            <a:xfrm>
              <a:off x="1929" y="2098"/>
              <a:ext cx="204" cy="322"/>
            </a:xfrm>
            <a:custGeom>
              <a:avLst/>
              <a:gdLst>
                <a:gd name="T0" fmla="*/ 21 w 204"/>
                <a:gd name="T1" fmla="*/ 91 h 322"/>
                <a:gd name="T2" fmla="*/ 59 w 204"/>
                <a:gd name="T3" fmla="*/ 92 h 322"/>
                <a:gd name="T4" fmla="*/ 93 w 204"/>
                <a:gd name="T5" fmla="*/ 80 h 322"/>
                <a:gd name="T6" fmla="*/ 105 w 204"/>
                <a:gd name="T7" fmla="*/ 76 h 322"/>
                <a:gd name="T8" fmla="*/ 131 w 204"/>
                <a:gd name="T9" fmla="*/ 70 h 322"/>
                <a:gd name="T10" fmla="*/ 142 w 204"/>
                <a:gd name="T11" fmla="*/ 64 h 322"/>
                <a:gd name="T12" fmla="*/ 177 w 204"/>
                <a:gd name="T13" fmla="*/ 35 h 322"/>
                <a:gd name="T14" fmla="*/ 203 w 204"/>
                <a:gd name="T15" fmla="*/ 0 h 322"/>
                <a:gd name="T16" fmla="*/ 204 w 204"/>
                <a:gd name="T17" fmla="*/ 24 h 322"/>
                <a:gd name="T18" fmla="*/ 203 w 204"/>
                <a:gd name="T19" fmla="*/ 48 h 322"/>
                <a:gd name="T20" fmla="*/ 200 w 204"/>
                <a:gd name="T21" fmla="*/ 68 h 322"/>
                <a:gd name="T22" fmla="*/ 180 w 204"/>
                <a:gd name="T23" fmla="*/ 129 h 322"/>
                <a:gd name="T24" fmla="*/ 174 w 204"/>
                <a:gd name="T25" fmla="*/ 147 h 322"/>
                <a:gd name="T26" fmla="*/ 164 w 204"/>
                <a:gd name="T27" fmla="*/ 164 h 322"/>
                <a:gd name="T28" fmla="*/ 155 w 204"/>
                <a:gd name="T29" fmla="*/ 185 h 322"/>
                <a:gd name="T30" fmla="*/ 145 w 204"/>
                <a:gd name="T31" fmla="*/ 207 h 322"/>
                <a:gd name="T32" fmla="*/ 132 w 204"/>
                <a:gd name="T33" fmla="*/ 226 h 322"/>
                <a:gd name="T34" fmla="*/ 120 w 204"/>
                <a:gd name="T35" fmla="*/ 247 h 322"/>
                <a:gd name="T36" fmla="*/ 104 w 204"/>
                <a:gd name="T37" fmla="*/ 279 h 322"/>
                <a:gd name="T38" fmla="*/ 96 w 204"/>
                <a:gd name="T39" fmla="*/ 289 h 322"/>
                <a:gd name="T40" fmla="*/ 75 w 204"/>
                <a:gd name="T41" fmla="*/ 306 h 322"/>
                <a:gd name="T42" fmla="*/ 65 w 204"/>
                <a:gd name="T43" fmla="*/ 314 h 322"/>
                <a:gd name="T44" fmla="*/ 54 w 204"/>
                <a:gd name="T45" fmla="*/ 318 h 322"/>
                <a:gd name="T46" fmla="*/ 48 w 204"/>
                <a:gd name="T47" fmla="*/ 318 h 322"/>
                <a:gd name="T48" fmla="*/ 32 w 204"/>
                <a:gd name="T49" fmla="*/ 322 h 322"/>
                <a:gd name="T50" fmla="*/ 29 w 204"/>
                <a:gd name="T51" fmla="*/ 321 h 322"/>
                <a:gd name="T52" fmla="*/ 19 w 204"/>
                <a:gd name="T53" fmla="*/ 314 h 322"/>
                <a:gd name="T54" fmla="*/ 11 w 204"/>
                <a:gd name="T55" fmla="*/ 302 h 322"/>
                <a:gd name="T56" fmla="*/ 5 w 204"/>
                <a:gd name="T57" fmla="*/ 282 h 322"/>
                <a:gd name="T58" fmla="*/ 0 w 204"/>
                <a:gd name="T59" fmla="*/ 241 h 322"/>
                <a:gd name="T60" fmla="*/ 0 w 204"/>
                <a:gd name="T61" fmla="*/ 222 h 322"/>
                <a:gd name="T62" fmla="*/ 1 w 204"/>
                <a:gd name="T63" fmla="*/ 174 h 322"/>
                <a:gd name="T64" fmla="*/ 5 w 204"/>
                <a:gd name="T65" fmla="*/ 158 h 322"/>
                <a:gd name="T66" fmla="*/ 22 w 204"/>
                <a:gd name="T67" fmla="*/ 97 h 322"/>
                <a:gd name="T68" fmla="*/ 32 w 204"/>
                <a:gd name="T69" fmla="*/ 80 h 3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4"/>
                <a:gd name="T106" fmla="*/ 0 h 322"/>
                <a:gd name="T107" fmla="*/ 204 w 204"/>
                <a:gd name="T108" fmla="*/ 322 h 3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4" h="322">
                  <a:moveTo>
                    <a:pt x="21" y="91"/>
                  </a:moveTo>
                  <a:lnTo>
                    <a:pt x="21" y="91"/>
                  </a:lnTo>
                  <a:lnTo>
                    <a:pt x="41" y="92"/>
                  </a:lnTo>
                  <a:lnTo>
                    <a:pt x="59" y="92"/>
                  </a:lnTo>
                  <a:lnTo>
                    <a:pt x="75" y="88"/>
                  </a:lnTo>
                  <a:lnTo>
                    <a:pt x="93" y="80"/>
                  </a:lnTo>
                  <a:lnTo>
                    <a:pt x="105" y="76"/>
                  </a:lnTo>
                  <a:lnTo>
                    <a:pt x="118" y="73"/>
                  </a:lnTo>
                  <a:lnTo>
                    <a:pt x="131" y="70"/>
                  </a:lnTo>
                  <a:lnTo>
                    <a:pt x="142" y="64"/>
                  </a:lnTo>
                  <a:lnTo>
                    <a:pt x="161" y="51"/>
                  </a:lnTo>
                  <a:lnTo>
                    <a:pt x="177" y="35"/>
                  </a:lnTo>
                  <a:lnTo>
                    <a:pt x="192" y="17"/>
                  </a:lnTo>
                  <a:lnTo>
                    <a:pt x="203" y="0"/>
                  </a:lnTo>
                  <a:lnTo>
                    <a:pt x="204" y="24"/>
                  </a:lnTo>
                  <a:lnTo>
                    <a:pt x="204" y="35"/>
                  </a:lnTo>
                  <a:lnTo>
                    <a:pt x="203" y="48"/>
                  </a:lnTo>
                  <a:lnTo>
                    <a:pt x="200" y="68"/>
                  </a:lnTo>
                  <a:lnTo>
                    <a:pt x="195" y="89"/>
                  </a:lnTo>
                  <a:lnTo>
                    <a:pt x="180" y="129"/>
                  </a:lnTo>
                  <a:lnTo>
                    <a:pt x="174" y="147"/>
                  </a:lnTo>
                  <a:lnTo>
                    <a:pt x="164" y="164"/>
                  </a:lnTo>
                  <a:lnTo>
                    <a:pt x="160" y="175"/>
                  </a:lnTo>
                  <a:lnTo>
                    <a:pt x="155" y="185"/>
                  </a:lnTo>
                  <a:lnTo>
                    <a:pt x="145" y="207"/>
                  </a:lnTo>
                  <a:lnTo>
                    <a:pt x="140" y="217"/>
                  </a:lnTo>
                  <a:lnTo>
                    <a:pt x="132" y="226"/>
                  </a:lnTo>
                  <a:lnTo>
                    <a:pt x="120" y="247"/>
                  </a:lnTo>
                  <a:lnTo>
                    <a:pt x="109" y="268"/>
                  </a:lnTo>
                  <a:lnTo>
                    <a:pt x="104" y="279"/>
                  </a:lnTo>
                  <a:lnTo>
                    <a:pt x="96" y="289"/>
                  </a:lnTo>
                  <a:lnTo>
                    <a:pt x="85" y="297"/>
                  </a:lnTo>
                  <a:lnTo>
                    <a:pt x="75" y="306"/>
                  </a:lnTo>
                  <a:lnTo>
                    <a:pt x="65" y="314"/>
                  </a:lnTo>
                  <a:lnTo>
                    <a:pt x="62" y="316"/>
                  </a:lnTo>
                  <a:lnTo>
                    <a:pt x="54" y="318"/>
                  </a:lnTo>
                  <a:lnTo>
                    <a:pt x="48" y="318"/>
                  </a:lnTo>
                  <a:lnTo>
                    <a:pt x="43" y="319"/>
                  </a:lnTo>
                  <a:lnTo>
                    <a:pt x="32" y="322"/>
                  </a:lnTo>
                  <a:lnTo>
                    <a:pt x="29" y="321"/>
                  </a:lnTo>
                  <a:lnTo>
                    <a:pt x="24" y="321"/>
                  </a:lnTo>
                  <a:lnTo>
                    <a:pt x="19" y="314"/>
                  </a:lnTo>
                  <a:lnTo>
                    <a:pt x="14" y="308"/>
                  </a:lnTo>
                  <a:lnTo>
                    <a:pt x="11" y="302"/>
                  </a:lnTo>
                  <a:lnTo>
                    <a:pt x="5" y="282"/>
                  </a:lnTo>
                  <a:lnTo>
                    <a:pt x="1" y="262"/>
                  </a:lnTo>
                  <a:lnTo>
                    <a:pt x="0" y="241"/>
                  </a:lnTo>
                  <a:lnTo>
                    <a:pt x="0" y="222"/>
                  </a:lnTo>
                  <a:lnTo>
                    <a:pt x="0" y="190"/>
                  </a:lnTo>
                  <a:lnTo>
                    <a:pt x="1" y="174"/>
                  </a:lnTo>
                  <a:lnTo>
                    <a:pt x="5" y="158"/>
                  </a:lnTo>
                  <a:lnTo>
                    <a:pt x="14" y="118"/>
                  </a:lnTo>
                  <a:lnTo>
                    <a:pt x="22" y="97"/>
                  </a:lnTo>
                  <a:lnTo>
                    <a:pt x="27" y="88"/>
                  </a:lnTo>
                  <a:lnTo>
                    <a:pt x="32" y="80"/>
                  </a:lnTo>
                  <a:lnTo>
                    <a:pt x="21" y="91"/>
                  </a:lnTo>
                  <a:close/>
                </a:path>
              </a:pathLst>
            </a:custGeom>
            <a:solidFill>
              <a:srgbClr val="B3BE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7" name="Freeform 27"/>
            <p:cNvSpPr>
              <a:spLocks/>
            </p:cNvSpPr>
            <p:nvPr/>
          </p:nvSpPr>
          <p:spPr bwMode="auto">
            <a:xfrm>
              <a:off x="1929" y="2098"/>
              <a:ext cx="204" cy="322"/>
            </a:xfrm>
            <a:custGeom>
              <a:avLst/>
              <a:gdLst>
                <a:gd name="T0" fmla="*/ 21 w 204"/>
                <a:gd name="T1" fmla="*/ 91 h 322"/>
                <a:gd name="T2" fmla="*/ 59 w 204"/>
                <a:gd name="T3" fmla="*/ 92 h 322"/>
                <a:gd name="T4" fmla="*/ 93 w 204"/>
                <a:gd name="T5" fmla="*/ 80 h 322"/>
                <a:gd name="T6" fmla="*/ 105 w 204"/>
                <a:gd name="T7" fmla="*/ 76 h 322"/>
                <a:gd name="T8" fmla="*/ 131 w 204"/>
                <a:gd name="T9" fmla="*/ 70 h 322"/>
                <a:gd name="T10" fmla="*/ 142 w 204"/>
                <a:gd name="T11" fmla="*/ 64 h 322"/>
                <a:gd name="T12" fmla="*/ 177 w 204"/>
                <a:gd name="T13" fmla="*/ 35 h 322"/>
                <a:gd name="T14" fmla="*/ 203 w 204"/>
                <a:gd name="T15" fmla="*/ 0 h 322"/>
                <a:gd name="T16" fmla="*/ 204 w 204"/>
                <a:gd name="T17" fmla="*/ 24 h 322"/>
                <a:gd name="T18" fmla="*/ 203 w 204"/>
                <a:gd name="T19" fmla="*/ 48 h 322"/>
                <a:gd name="T20" fmla="*/ 200 w 204"/>
                <a:gd name="T21" fmla="*/ 68 h 322"/>
                <a:gd name="T22" fmla="*/ 180 w 204"/>
                <a:gd name="T23" fmla="*/ 129 h 322"/>
                <a:gd name="T24" fmla="*/ 174 w 204"/>
                <a:gd name="T25" fmla="*/ 147 h 322"/>
                <a:gd name="T26" fmla="*/ 164 w 204"/>
                <a:gd name="T27" fmla="*/ 164 h 322"/>
                <a:gd name="T28" fmla="*/ 155 w 204"/>
                <a:gd name="T29" fmla="*/ 185 h 322"/>
                <a:gd name="T30" fmla="*/ 145 w 204"/>
                <a:gd name="T31" fmla="*/ 207 h 322"/>
                <a:gd name="T32" fmla="*/ 132 w 204"/>
                <a:gd name="T33" fmla="*/ 226 h 322"/>
                <a:gd name="T34" fmla="*/ 120 w 204"/>
                <a:gd name="T35" fmla="*/ 247 h 322"/>
                <a:gd name="T36" fmla="*/ 104 w 204"/>
                <a:gd name="T37" fmla="*/ 279 h 322"/>
                <a:gd name="T38" fmla="*/ 96 w 204"/>
                <a:gd name="T39" fmla="*/ 289 h 322"/>
                <a:gd name="T40" fmla="*/ 75 w 204"/>
                <a:gd name="T41" fmla="*/ 306 h 322"/>
                <a:gd name="T42" fmla="*/ 65 w 204"/>
                <a:gd name="T43" fmla="*/ 314 h 322"/>
                <a:gd name="T44" fmla="*/ 54 w 204"/>
                <a:gd name="T45" fmla="*/ 318 h 322"/>
                <a:gd name="T46" fmla="*/ 48 w 204"/>
                <a:gd name="T47" fmla="*/ 318 h 322"/>
                <a:gd name="T48" fmla="*/ 32 w 204"/>
                <a:gd name="T49" fmla="*/ 322 h 322"/>
                <a:gd name="T50" fmla="*/ 29 w 204"/>
                <a:gd name="T51" fmla="*/ 321 h 322"/>
                <a:gd name="T52" fmla="*/ 19 w 204"/>
                <a:gd name="T53" fmla="*/ 314 h 322"/>
                <a:gd name="T54" fmla="*/ 11 w 204"/>
                <a:gd name="T55" fmla="*/ 302 h 322"/>
                <a:gd name="T56" fmla="*/ 5 w 204"/>
                <a:gd name="T57" fmla="*/ 282 h 322"/>
                <a:gd name="T58" fmla="*/ 0 w 204"/>
                <a:gd name="T59" fmla="*/ 241 h 322"/>
                <a:gd name="T60" fmla="*/ 0 w 204"/>
                <a:gd name="T61" fmla="*/ 222 h 322"/>
                <a:gd name="T62" fmla="*/ 1 w 204"/>
                <a:gd name="T63" fmla="*/ 174 h 322"/>
                <a:gd name="T64" fmla="*/ 5 w 204"/>
                <a:gd name="T65" fmla="*/ 158 h 322"/>
                <a:gd name="T66" fmla="*/ 22 w 204"/>
                <a:gd name="T67" fmla="*/ 97 h 322"/>
                <a:gd name="T68" fmla="*/ 32 w 204"/>
                <a:gd name="T69" fmla="*/ 80 h 3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4"/>
                <a:gd name="T106" fmla="*/ 0 h 322"/>
                <a:gd name="T107" fmla="*/ 204 w 204"/>
                <a:gd name="T108" fmla="*/ 322 h 3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4" h="322">
                  <a:moveTo>
                    <a:pt x="21" y="91"/>
                  </a:moveTo>
                  <a:lnTo>
                    <a:pt x="21" y="91"/>
                  </a:lnTo>
                  <a:lnTo>
                    <a:pt x="41" y="92"/>
                  </a:lnTo>
                  <a:lnTo>
                    <a:pt x="59" y="92"/>
                  </a:lnTo>
                  <a:lnTo>
                    <a:pt x="75" y="88"/>
                  </a:lnTo>
                  <a:lnTo>
                    <a:pt x="93" y="80"/>
                  </a:lnTo>
                  <a:lnTo>
                    <a:pt x="105" y="76"/>
                  </a:lnTo>
                  <a:lnTo>
                    <a:pt x="118" y="73"/>
                  </a:lnTo>
                  <a:lnTo>
                    <a:pt x="131" y="70"/>
                  </a:lnTo>
                  <a:lnTo>
                    <a:pt x="142" y="64"/>
                  </a:lnTo>
                  <a:lnTo>
                    <a:pt x="161" y="51"/>
                  </a:lnTo>
                  <a:lnTo>
                    <a:pt x="177" y="35"/>
                  </a:lnTo>
                  <a:lnTo>
                    <a:pt x="192" y="17"/>
                  </a:lnTo>
                  <a:lnTo>
                    <a:pt x="203" y="0"/>
                  </a:lnTo>
                  <a:lnTo>
                    <a:pt x="204" y="24"/>
                  </a:lnTo>
                  <a:lnTo>
                    <a:pt x="204" y="35"/>
                  </a:lnTo>
                  <a:lnTo>
                    <a:pt x="203" y="48"/>
                  </a:lnTo>
                  <a:lnTo>
                    <a:pt x="200" y="68"/>
                  </a:lnTo>
                  <a:lnTo>
                    <a:pt x="195" y="89"/>
                  </a:lnTo>
                  <a:lnTo>
                    <a:pt x="180" y="129"/>
                  </a:lnTo>
                  <a:lnTo>
                    <a:pt x="174" y="147"/>
                  </a:lnTo>
                  <a:lnTo>
                    <a:pt x="164" y="164"/>
                  </a:lnTo>
                  <a:lnTo>
                    <a:pt x="160" y="175"/>
                  </a:lnTo>
                  <a:lnTo>
                    <a:pt x="155" y="185"/>
                  </a:lnTo>
                  <a:lnTo>
                    <a:pt x="145" y="207"/>
                  </a:lnTo>
                  <a:lnTo>
                    <a:pt x="140" y="217"/>
                  </a:lnTo>
                  <a:lnTo>
                    <a:pt x="132" y="226"/>
                  </a:lnTo>
                  <a:lnTo>
                    <a:pt x="120" y="247"/>
                  </a:lnTo>
                  <a:lnTo>
                    <a:pt x="109" y="268"/>
                  </a:lnTo>
                  <a:lnTo>
                    <a:pt x="104" y="279"/>
                  </a:lnTo>
                  <a:lnTo>
                    <a:pt x="96" y="289"/>
                  </a:lnTo>
                  <a:lnTo>
                    <a:pt x="85" y="297"/>
                  </a:lnTo>
                  <a:lnTo>
                    <a:pt x="75" y="306"/>
                  </a:lnTo>
                  <a:lnTo>
                    <a:pt x="65" y="314"/>
                  </a:lnTo>
                  <a:lnTo>
                    <a:pt x="62" y="316"/>
                  </a:lnTo>
                  <a:lnTo>
                    <a:pt x="54" y="318"/>
                  </a:lnTo>
                  <a:lnTo>
                    <a:pt x="48" y="318"/>
                  </a:lnTo>
                  <a:lnTo>
                    <a:pt x="43" y="319"/>
                  </a:lnTo>
                  <a:lnTo>
                    <a:pt x="32" y="322"/>
                  </a:lnTo>
                  <a:lnTo>
                    <a:pt x="29" y="321"/>
                  </a:lnTo>
                  <a:lnTo>
                    <a:pt x="24" y="321"/>
                  </a:lnTo>
                  <a:lnTo>
                    <a:pt x="19" y="314"/>
                  </a:lnTo>
                  <a:lnTo>
                    <a:pt x="14" y="308"/>
                  </a:lnTo>
                  <a:lnTo>
                    <a:pt x="11" y="302"/>
                  </a:lnTo>
                  <a:lnTo>
                    <a:pt x="5" y="282"/>
                  </a:lnTo>
                  <a:lnTo>
                    <a:pt x="1" y="262"/>
                  </a:lnTo>
                  <a:lnTo>
                    <a:pt x="0" y="241"/>
                  </a:lnTo>
                  <a:lnTo>
                    <a:pt x="0" y="222"/>
                  </a:lnTo>
                  <a:lnTo>
                    <a:pt x="0" y="190"/>
                  </a:lnTo>
                  <a:lnTo>
                    <a:pt x="1" y="174"/>
                  </a:lnTo>
                  <a:lnTo>
                    <a:pt x="5" y="158"/>
                  </a:lnTo>
                  <a:lnTo>
                    <a:pt x="14" y="118"/>
                  </a:lnTo>
                  <a:lnTo>
                    <a:pt x="22" y="97"/>
                  </a:lnTo>
                  <a:lnTo>
                    <a:pt x="27" y="88"/>
                  </a:lnTo>
                  <a:lnTo>
                    <a:pt x="32" y="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8" name="Freeform 28"/>
            <p:cNvSpPr>
              <a:spLocks/>
            </p:cNvSpPr>
            <p:nvPr/>
          </p:nvSpPr>
          <p:spPr bwMode="auto">
            <a:xfrm>
              <a:off x="1922" y="2294"/>
              <a:ext cx="176" cy="677"/>
            </a:xfrm>
            <a:custGeom>
              <a:avLst/>
              <a:gdLst>
                <a:gd name="T0" fmla="*/ 176 w 176"/>
                <a:gd name="T1" fmla="*/ 0 h 677"/>
                <a:gd name="T2" fmla="*/ 167 w 176"/>
                <a:gd name="T3" fmla="*/ 35 h 677"/>
                <a:gd name="T4" fmla="*/ 162 w 176"/>
                <a:gd name="T5" fmla="*/ 70 h 677"/>
                <a:gd name="T6" fmla="*/ 160 w 176"/>
                <a:gd name="T7" fmla="*/ 106 h 677"/>
                <a:gd name="T8" fmla="*/ 165 w 176"/>
                <a:gd name="T9" fmla="*/ 142 h 677"/>
                <a:gd name="T10" fmla="*/ 167 w 176"/>
                <a:gd name="T11" fmla="*/ 163 h 677"/>
                <a:gd name="T12" fmla="*/ 165 w 176"/>
                <a:gd name="T13" fmla="*/ 205 h 677"/>
                <a:gd name="T14" fmla="*/ 162 w 176"/>
                <a:gd name="T15" fmla="*/ 225 h 677"/>
                <a:gd name="T16" fmla="*/ 157 w 176"/>
                <a:gd name="T17" fmla="*/ 272 h 677"/>
                <a:gd name="T18" fmla="*/ 149 w 176"/>
                <a:gd name="T19" fmla="*/ 318 h 677"/>
                <a:gd name="T20" fmla="*/ 144 w 176"/>
                <a:gd name="T21" fmla="*/ 337 h 677"/>
                <a:gd name="T22" fmla="*/ 135 w 176"/>
                <a:gd name="T23" fmla="*/ 377 h 677"/>
                <a:gd name="T24" fmla="*/ 127 w 176"/>
                <a:gd name="T25" fmla="*/ 396 h 677"/>
                <a:gd name="T26" fmla="*/ 119 w 176"/>
                <a:gd name="T27" fmla="*/ 417 h 677"/>
                <a:gd name="T28" fmla="*/ 116 w 176"/>
                <a:gd name="T29" fmla="*/ 423 h 677"/>
                <a:gd name="T30" fmla="*/ 100 w 176"/>
                <a:gd name="T31" fmla="*/ 447 h 677"/>
                <a:gd name="T32" fmla="*/ 95 w 176"/>
                <a:gd name="T33" fmla="*/ 457 h 677"/>
                <a:gd name="T34" fmla="*/ 79 w 176"/>
                <a:gd name="T35" fmla="*/ 524 h 677"/>
                <a:gd name="T36" fmla="*/ 79 w 176"/>
                <a:gd name="T37" fmla="*/ 535 h 677"/>
                <a:gd name="T38" fmla="*/ 77 w 176"/>
                <a:gd name="T39" fmla="*/ 561 h 677"/>
                <a:gd name="T40" fmla="*/ 74 w 176"/>
                <a:gd name="T41" fmla="*/ 572 h 677"/>
                <a:gd name="T42" fmla="*/ 79 w 176"/>
                <a:gd name="T43" fmla="*/ 570 h 677"/>
                <a:gd name="T44" fmla="*/ 85 w 176"/>
                <a:gd name="T45" fmla="*/ 561 h 677"/>
                <a:gd name="T46" fmla="*/ 95 w 176"/>
                <a:gd name="T47" fmla="*/ 546 h 677"/>
                <a:gd name="T48" fmla="*/ 100 w 176"/>
                <a:gd name="T49" fmla="*/ 540 h 677"/>
                <a:gd name="T50" fmla="*/ 108 w 176"/>
                <a:gd name="T51" fmla="*/ 542 h 677"/>
                <a:gd name="T52" fmla="*/ 109 w 176"/>
                <a:gd name="T53" fmla="*/ 553 h 677"/>
                <a:gd name="T54" fmla="*/ 108 w 176"/>
                <a:gd name="T55" fmla="*/ 572 h 677"/>
                <a:gd name="T56" fmla="*/ 103 w 176"/>
                <a:gd name="T57" fmla="*/ 582 h 677"/>
                <a:gd name="T58" fmla="*/ 92 w 176"/>
                <a:gd name="T59" fmla="*/ 598 h 677"/>
                <a:gd name="T60" fmla="*/ 87 w 176"/>
                <a:gd name="T61" fmla="*/ 609 h 677"/>
                <a:gd name="T62" fmla="*/ 76 w 176"/>
                <a:gd name="T63" fmla="*/ 636 h 677"/>
                <a:gd name="T64" fmla="*/ 72 w 176"/>
                <a:gd name="T65" fmla="*/ 646 h 677"/>
                <a:gd name="T66" fmla="*/ 72 w 176"/>
                <a:gd name="T67" fmla="*/ 663 h 677"/>
                <a:gd name="T68" fmla="*/ 69 w 176"/>
                <a:gd name="T69" fmla="*/ 674 h 677"/>
                <a:gd name="T70" fmla="*/ 68 w 176"/>
                <a:gd name="T71" fmla="*/ 677 h 677"/>
                <a:gd name="T72" fmla="*/ 60 w 176"/>
                <a:gd name="T73" fmla="*/ 674 h 677"/>
                <a:gd name="T74" fmla="*/ 50 w 176"/>
                <a:gd name="T75" fmla="*/ 649 h 677"/>
                <a:gd name="T76" fmla="*/ 34 w 176"/>
                <a:gd name="T77" fmla="*/ 602 h 677"/>
                <a:gd name="T78" fmla="*/ 21 w 176"/>
                <a:gd name="T79" fmla="*/ 554 h 677"/>
                <a:gd name="T80" fmla="*/ 5 w 176"/>
                <a:gd name="T81" fmla="*/ 468 h 677"/>
                <a:gd name="T82" fmla="*/ 0 w 176"/>
                <a:gd name="T83" fmla="*/ 380 h 677"/>
                <a:gd name="T84" fmla="*/ 2 w 176"/>
                <a:gd name="T85" fmla="*/ 323 h 677"/>
                <a:gd name="T86" fmla="*/ 7 w 176"/>
                <a:gd name="T87" fmla="*/ 265 h 677"/>
                <a:gd name="T88" fmla="*/ 10 w 176"/>
                <a:gd name="T89" fmla="*/ 243 h 677"/>
                <a:gd name="T90" fmla="*/ 15 w 176"/>
                <a:gd name="T91" fmla="*/ 198 h 677"/>
                <a:gd name="T92" fmla="*/ 18 w 176"/>
                <a:gd name="T93" fmla="*/ 176 h 677"/>
                <a:gd name="T94" fmla="*/ 26 w 176"/>
                <a:gd name="T95" fmla="*/ 153 h 677"/>
                <a:gd name="T96" fmla="*/ 39 w 176"/>
                <a:gd name="T97" fmla="*/ 133 h 677"/>
                <a:gd name="T98" fmla="*/ 66 w 176"/>
                <a:gd name="T99" fmla="*/ 83 h 677"/>
                <a:gd name="T100" fmla="*/ 76 w 176"/>
                <a:gd name="T101" fmla="*/ 64 h 677"/>
                <a:gd name="T102" fmla="*/ 88 w 176"/>
                <a:gd name="T103" fmla="*/ 50 h 677"/>
                <a:gd name="T104" fmla="*/ 95 w 176"/>
                <a:gd name="T105" fmla="*/ 48 h 677"/>
                <a:gd name="T106" fmla="*/ 103 w 176"/>
                <a:gd name="T107" fmla="*/ 45 h 677"/>
                <a:gd name="T108" fmla="*/ 108 w 176"/>
                <a:gd name="T109" fmla="*/ 38 h 677"/>
                <a:gd name="T110" fmla="*/ 112 w 176"/>
                <a:gd name="T111" fmla="*/ 34 h 677"/>
                <a:gd name="T112" fmla="*/ 124 w 176"/>
                <a:gd name="T113" fmla="*/ 32 h 677"/>
                <a:gd name="T114" fmla="*/ 149 w 176"/>
                <a:gd name="T115" fmla="*/ 35 h 677"/>
                <a:gd name="T116" fmla="*/ 176 w 176"/>
                <a:gd name="T117" fmla="*/ 0 h 6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6"/>
                <a:gd name="T178" fmla="*/ 0 h 677"/>
                <a:gd name="T179" fmla="*/ 176 w 176"/>
                <a:gd name="T180" fmla="*/ 677 h 67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6" h="677">
                  <a:moveTo>
                    <a:pt x="176" y="0"/>
                  </a:moveTo>
                  <a:lnTo>
                    <a:pt x="176" y="0"/>
                  </a:lnTo>
                  <a:lnTo>
                    <a:pt x="171" y="18"/>
                  </a:lnTo>
                  <a:lnTo>
                    <a:pt x="167" y="35"/>
                  </a:lnTo>
                  <a:lnTo>
                    <a:pt x="163" y="51"/>
                  </a:lnTo>
                  <a:lnTo>
                    <a:pt x="162" y="70"/>
                  </a:lnTo>
                  <a:lnTo>
                    <a:pt x="160" y="88"/>
                  </a:lnTo>
                  <a:lnTo>
                    <a:pt x="160" y="106"/>
                  </a:lnTo>
                  <a:lnTo>
                    <a:pt x="162" y="123"/>
                  </a:lnTo>
                  <a:lnTo>
                    <a:pt x="165" y="142"/>
                  </a:lnTo>
                  <a:lnTo>
                    <a:pt x="167" y="163"/>
                  </a:lnTo>
                  <a:lnTo>
                    <a:pt x="167" y="184"/>
                  </a:lnTo>
                  <a:lnTo>
                    <a:pt x="165" y="205"/>
                  </a:lnTo>
                  <a:lnTo>
                    <a:pt x="162" y="225"/>
                  </a:lnTo>
                  <a:lnTo>
                    <a:pt x="159" y="249"/>
                  </a:lnTo>
                  <a:lnTo>
                    <a:pt x="157" y="272"/>
                  </a:lnTo>
                  <a:lnTo>
                    <a:pt x="155" y="296"/>
                  </a:lnTo>
                  <a:lnTo>
                    <a:pt x="149" y="318"/>
                  </a:lnTo>
                  <a:lnTo>
                    <a:pt x="144" y="337"/>
                  </a:lnTo>
                  <a:lnTo>
                    <a:pt x="139" y="358"/>
                  </a:lnTo>
                  <a:lnTo>
                    <a:pt x="135" y="377"/>
                  </a:lnTo>
                  <a:lnTo>
                    <a:pt x="127" y="396"/>
                  </a:lnTo>
                  <a:lnTo>
                    <a:pt x="122" y="409"/>
                  </a:lnTo>
                  <a:lnTo>
                    <a:pt x="119" y="417"/>
                  </a:lnTo>
                  <a:lnTo>
                    <a:pt x="116" y="423"/>
                  </a:lnTo>
                  <a:lnTo>
                    <a:pt x="104" y="439"/>
                  </a:lnTo>
                  <a:lnTo>
                    <a:pt x="100" y="447"/>
                  </a:lnTo>
                  <a:lnTo>
                    <a:pt x="95" y="457"/>
                  </a:lnTo>
                  <a:lnTo>
                    <a:pt x="87" y="491"/>
                  </a:lnTo>
                  <a:lnTo>
                    <a:pt x="79" y="524"/>
                  </a:lnTo>
                  <a:lnTo>
                    <a:pt x="79" y="535"/>
                  </a:lnTo>
                  <a:lnTo>
                    <a:pt x="79" y="548"/>
                  </a:lnTo>
                  <a:lnTo>
                    <a:pt x="77" y="561"/>
                  </a:lnTo>
                  <a:lnTo>
                    <a:pt x="77" y="567"/>
                  </a:lnTo>
                  <a:lnTo>
                    <a:pt x="74" y="572"/>
                  </a:lnTo>
                  <a:lnTo>
                    <a:pt x="79" y="570"/>
                  </a:lnTo>
                  <a:lnTo>
                    <a:pt x="82" y="567"/>
                  </a:lnTo>
                  <a:lnTo>
                    <a:pt x="85" y="561"/>
                  </a:lnTo>
                  <a:lnTo>
                    <a:pt x="90" y="553"/>
                  </a:lnTo>
                  <a:lnTo>
                    <a:pt x="95" y="546"/>
                  </a:lnTo>
                  <a:lnTo>
                    <a:pt x="100" y="540"/>
                  </a:lnTo>
                  <a:lnTo>
                    <a:pt x="104" y="540"/>
                  </a:lnTo>
                  <a:lnTo>
                    <a:pt x="108" y="542"/>
                  </a:lnTo>
                  <a:lnTo>
                    <a:pt x="109" y="546"/>
                  </a:lnTo>
                  <a:lnTo>
                    <a:pt x="109" y="553"/>
                  </a:lnTo>
                  <a:lnTo>
                    <a:pt x="109" y="559"/>
                  </a:lnTo>
                  <a:lnTo>
                    <a:pt x="108" y="572"/>
                  </a:lnTo>
                  <a:lnTo>
                    <a:pt x="103" y="582"/>
                  </a:lnTo>
                  <a:lnTo>
                    <a:pt x="96" y="590"/>
                  </a:lnTo>
                  <a:lnTo>
                    <a:pt x="92" y="598"/>
                  </a:lnTo>
                  <a:lnTo>
                    <a:pt x="87" y="609"/>
                  </a:lnTo>
                  <a:lnTo>
                    <a:pt x="80" y="626"/>
                  </a:lnTo>
                  <a:lnTo>
                    <a:pt x="76" y="636"/>
                  </a:lnTo>
                  <a:lnTo>
                    <a:pt x="72" y="646"/>
                  </a:lnTo>
                  <a:lnTo>
                    <a:pt x="72" y="653"/>
                  </a:lnTo>
                  <a:lnTo>
                    <a:pt x="72" y="663"/>
                  </a:lnTo>
                  <a:lnTo>
                    <a:pt x="71" y="671"/>
                  </a:lnTo>
                  <a:lnTo>
                    <a:pt x="69" y="674"/>
                  </a:lnTo>
                  <a:lnTo>
                    <a:pt x="68" y="677"/>
                  </a:lnTo>
                  <a:lnTo>
                    <a:pt x="63" y="677"/>
                  </a:lnTo>
                  <a:lnTo>
                    <a:pt x="60" y="674"/>
                  </a:lnTo>
                  <a:lnTo>
                    <a:pt x="55" y="666"/>
                  </a:lnTo>
                  <a:lnTo>
                    <a:pt x="50" y="649"/>
                  </a:lnTo>
                  <a:lnTo>
                    <a:pt x="34" y="602"/>
                  </a:lnTo>
                  <a:lnTo>
                    <a:pt x="21" y="554"/>
                  </a:lnTo>
                  <a:lnTo>
                    <a:pt x="12" y="511"/>
                  </a:lnTo>
                  <a:lnTo>
                    <a:pt x="5" y="468"/>
                  </a:lnTo>
                  <a:lnTo>
                    <a:pt x="2" y="425"/>
                  </a:lnTo>
                  <a:lnTo>
                    <a:pt x="0" y="380"/>
                  </a:lnTo>
                  <a:lnTo>
                    <a:pt x="2" y="323"/>
                  </a:lnTo>
                  <a:lnTo>
                    <a:pt x="4" y="294"/>
                  </a:lnTo>
                  <a:lnTo>
                    <a:pt x="7" y="265"/>
                  </a:lnTo>
                  <a:lnTo>
                    <a:pt x="10" y="243"/>
                  </a:lnTo>
                  <a:lnTo>
                    <a:pt x="12" y="221"/>
                  </a:lnTo>
                  <a:lnTo>
                    <a:pt x="15" y="198"/>
                  </a:lnTo>
                  <a:lnTo>
                    <a:pt x="18" y="176"/>
                  </a:lnTo>
                  <a:lnTo>
                    <a:pt x="21" y="165"/>
                  </a:lnTo>
                  <a:lnTo>
                    <a:pt x="26" y="153"/>
                  </a:lnTo>
                  <a:lnTo>
                    <a:pt x="39" y="133"/>
                  </a:lnTo>
                  <a:lnTo>
                    <a:pt x="53" y="107"/>
                  </a:lnTo>
                  <a:lnTo>
                    <a:pt x="66" y="83"/>
                  </a:lnTo>
                  <a:lnTo>
                    <a:pt x="76" y="64"/>
                  </a:lnTo>
                  <a:lnTo>
                    <a:pt x="82" y="56"/>
                  </a:lnTo>
                  <a:lnTo>
                    <a:pt x="88" y="50"/>
                  </a:lnTo>
                  <a:lnTo>
                    <a:pt x="95" y="48"/>
                  </a:lnTo>
                  <a:lnTo>
                    <a:pt x="103" y="45"/>
                  </a:lnTo>
                  <a:lnTo>
                    <a:pt x="106" y="43"/>
                  </a:lnTo>
                  <a:lnTo>
                    <a:pt x="108" y="38"/>
                  </a:lnTo>
                  <a:lnTo>
                    <a:pt x="112" y="34"/>
                  </a:lnTo>
                  <a:lnTo>
                    <a:pt x="117" y="32"/>
                  </a:lnTo>
                  <a:lnTo>
                    <a:pt x="124" y="32"/>
                  </a:lnTo>
                  <a:lnTo>
                    <a:pt x="136" y="32"/>
                  </a:lnTo>
                  <a:lnTo>
                    <a:pt x="149" y="35"/>
                  </a:lnTo>
                  <a:lnTo>
                    <a:pt x="160" y="38"/>
                  </a:lnTo>
                  <a:lnTo>
                    <a:pt x="176" y="0"/>
                  </a:lnTo>
                  <a:close/>
                </a:path>
              </a:pathLst>
            </a:custGeom>
            <a:solidFill>
              <a:srgbClr val="B3BE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9" name="Freeform 29"/>
            <p:cNvSpPr>
              <a:spLocks/>
            </p:cNvSpPr>
            <p:nvPr/>
          </p:nvSpPr>
          <p:spPr bwMode="auto">
            <a:xfrm>
              <a:off x="1922" y="2294"/>
              <a:ext cx="176" cy="677"/>
            </a:xfrm>
            <a:custGeom>
              <a:avLst/>
              <a:gdLst>
                <a:gd name="T0" fmla="*/ 176 w 176"/>
                <a:gd name="T1" fmla="*/ 0 h 677"/>
                <a:gd name="T2" fmla="*/ 167 w 176"/>
                <a:gd name="T3" fmla="*/ 35 h 677"/>
                <a:gd name="T4" fmla="*/ 162 w 176"/>
                <a:gd name="T5" fmla="*/ 70 h 677"/>
                <a:gd name="T6" fmla="*/ 160 w 176"/>
                <a:gd name="T7" fmla="*/ 106 h 677"/>
                <a:gd name="T8" fmla="*/ 165 w 176"/>
                <a:gd name="T9" fmla="*/ 142 h 677"/>
                <a:gd name="T10" fmla="*/ 167 w 176"/>
                <a:gd name="T11" fmla="*/ 163 h 677"/>
                <a:gd name="T12" fmla="*/ 165 w 176"/>
                <a:gd name="T13" fmla="*/ 205 h 677"/>
                <a:gd name="T14" fmla="*/ 162 w 176"/>
                <a:gd name="T15" fmla="*/ 225 h 677"/>
                <a:gd name="T16" fmla="*/ 157 w 176"/>
                <a:gd name="T17" fmla="*/ 272 h 677"/>
                <a:gd name="T18" fmla="*/ 149 w 176"/>
                <a:gd name="T19" fmla="*/ 318 h 677"/>
                <a:gd name="T20" fmla="*/ 144 w 176"/>
                <a:gd name="T21" fmla="*/ 337 h 677"/>
                <a:gd name="T22" fmla="*/ 135 w 176"/>
                <a:gd name="T23" fmla="*/ 377 h 677"/>
                <a:gd name="T24" fmla="*/ 127 w 176"/>
                <a:gd name="T25" fmla="*/ 396 h 677"/>
                <a:gd name="T26" fmla="*/ 119 w 176"/>
                <a:gd name="T27" fmla="*/ 417 h 677"/>
                <a:gd name="T28" fmla="*/ 116 w 176"/>
                <a:gd name="T29" fmla="*/ 423 h 677"/>
                <a:gd name="T30" fmla="*/ 100 w 176"/>
                <a:gd name="T31" fmla="*/ 447 h 677"/>
                <a:gd name="T32" fmla="*/ 95 w 176"/>
                <a:gd name="T33" fmla="*/ 457 h 677"/>
                <a:gd name="T34" fmla="*/ 79 w 176"/>
                <a:gd name="T35" fmla="*/ 524 h 677"/>
                <a:gd name="T36" fmla="*/ 79 w 176"/>
                <a:gd name="T37" fmla="*/ 535 h 677"/>
                <a:gd name="T38" fmla="*/ 77 w 176"/>
                <a:gd name="T39" fmla="*/ 561 h 677"/>
                <a:gd name="T40" fmla="*/ 74 w 176"/>
                <a:gd name="T41" fmla="*/ 572 h 677"/>
                <a:gd name="T42" fmla="*/ 79 w 176"/>
                <a:gd name="T43" fmla="*/ 570 h 677"/>
                <a:gd name="T44" fmla="*/ 85 w 176"/>
                <a:gd name="T45" fmla="*/ 561 h 677"/>
                <a:gd name="T46" fmla="*/ 95 w 176"/>
                <a:gd name="T47" fmla="*/ 546 h 677"/>
                <a:gd name="T48" fmla="*/ 100 w 176"/>
                <a:gd name="T49" fmla="*/ 540 h 677"/>
                <a:gd name="T50" fmla="*/ 108 w 176"/>
                <a:gd name="T51" fmla="*/ 542 h 677"/>
                <a:gd name="T52" fmla="*/ 109 w 176"/>
                <a:gd name="T53" fmla="*/ 553 h 677"/>
                <a:gd name="T54" fmla="*/ 108 w 176"/>
                <a:gd name="T55" fmla="*/ 572 h 677"/>
                <a:gd name="T56" fmla="*/ 103 w 176"/>
                <a:gd name="T57" fmla="*/ 582 h 677"/>
                <a:gd name="T58" fmla="*/ 92 w 176"/>
                <a:gd name="T59" fmla="*/ 598 h 677"/>
                <a:gd name="T60" fmla="*/ 87 w 176"/>
                <a:gd name="T61" fmla="*/ 609 h 677"/>
                <a:gd name="T62" fmla="*/ 76 w 176"/>
                <a:gd name="T63" fmla="*/ 636 h 677"/>
                <a:gd name="T64" fmla="*/ 72 w 176"/>
                <a:gd name="T65" fmla="*/ 646 h 677"/>
                <a:gd name="T66" fmla="*/ 72 w 176"/>
                <a:gd name="T67" fmla="*/ 663 h 677"/>
                <a:gd name="T68" fmla="*/ 69 w 176"/>
                <a:gd name="T69" fmla="*/ 674 h 677"/>
                <a:gd name="T70" fmla="*/ 68 w 176"/>
                <a:gd name="T71" fmla="*/ 677 h 677"/>
                <a:gd name="T72" fmla="*/ 60 w 176"/>
                <a:gd name="T73" fmla="*/ 674 h 677"/>
                <a:gd name="T74" fmla="*/ 50 w 176"/>
                <a:gd name="T75" fmla="*/ 649 h 677"/>
                <a:gd name="T76" fmla="*/ 34 w 176"/>
                <a:gd name="T77" fmla="*/ 602 h 677"/>
                <a:gd name="T78" fmla="*/ 21 w 176"/>
                <a:gd name="T79" fmla="*/ 554 h 677"/>
                <a:gd name="T80" fmla="*/ 5 w 176"/>
                <a:gd name="T81" fmla="*/ 468 h 677"/>
                <a:gd name="T82" fmla="*/ 0 w 176"/>
                <a:gd name="T83" fmla="*/ 380 h 677"/>
                <a:gd name="T84" fmla="*/ 2 w 176"/>
                <a:gd name="T85" fmla="*/ 323 h 677"/>
                <a:gd name="T86" fmla="*/ 7 w 176"/>
                <a:gd name="T87" fmla="*/ 265 h 677"/>
                <a:gd name="T88" fmla="*/ 10 w 176"/>
                <a:gd name="T89" fmla="*/ 243 h 677"/>
                <a:gd name="T90" fmla="*/ 15 w 176"/>
                <a:gd name="T91" fmla="*/ 198 h 677"/>
                <a:gd name="T92" fmla="*/ 18 w 176"/>
                <a:gd name="T93" fmla="*/ 176 h 677"/>
                <a:gd name="T94" fmla="*/ 26 w 176"/>
                <a:gd name="T95" fmla="*/ 153 h 677"/>
                <a:gd name="T96" fmla="*/ 39 w 176"/>
                <a:gd name="T97" fmla="*/ 133 h 677"/>
                <a:gd name="T98" fmla="*/ 66 w 176"/>
                <a:gd name="T99" fmla="*/ 83 h 677"/>
                <a:gd name="T100" fmla="*/ 76 w 176"/>
                <a:gd name="T101" fmla="*/ 64 h 677"/>
                <a:gd name="T102" fmla="*/ 88 w 176"/>
                <a:gd name="T103" fmla="*/ 50 h 677"/>
                <a:gd name="T104" fmla="*/ 95 w 176"/>
                <a:gd name="T105" fmla="*/ 48 h 677"/>
                <a:gd name="T106" fmla="*/ 103 w 176"/>
                <a:gd name="T107" fmla="*/ 45 h 677"/>
                <a:gd name="T108" fmla="*/ 108 w 176"/>
                <a:gd name="T109" fmla="*/ 38 h 677"/>
                <a:gd name="T110" fmla="*/ 112 w 176"/>
                <a:gd name="T111" fmla="*/ 34 h 677"/>
                <a:gd name="T112" fmla="*/ 124 w 176"/>
                <a:gd name="T113" fmla="*/ 32 h 677"/>
                <a:gd name="T114" fmla="*/ 149 w 176"/>
                <a:gd name="T115" fmla="*/ 35 h 6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6"/>
                <a:gd name="T175" fmla="*/ 0 h 677"/>
                <a:gd name="T176" fmla="*/ 176 w 176"/>
                <a:gd name="T177" fmla="*/ 677 h 6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6" h="677">
                  <a:moveTo>
                    <a:pt x="176" y="0"/>
                  </a:moveTo>
                  <a:lnTo>
                    <a:pt x="176" y="0"/>
                  </a:lnTo>
                  <a:lnTo>
                    <a:pt x="171" y="18"/>
                  </a:lnTo>
                  <a:lnTo>
                    <a:pt x="167" y="35"/>
                  </a:lnTo>
                  <a:lnTo>
                    <a:pt x="163" y="51"/>
                  </a:lnTo>
                  <a:lnTo>
                    <a:pt x="162" y="70"/>
                  </a:lnTo>
                  <a:lnTo>
                    <a:pt x="160" y="88"/>
                  </a:lnTo>
                  <a:lnTo>
                    <a:pt x="160" y="106"/>
                  </a:lnTo>
                  <a:lnTo>
                    <a:pt x="162" y="123"/>
                  </a:lnTo>
                  <a:lnTo>
                    <a:pt x="165" y="142"/>
                  </a:lnTo>
                  <a:lnTo>
                    <a:pt x="167" y="163"/>
                  </a:lnTo>
                  <a:lnTo>
                    <a:pt x="167" y="184"/>
                  </a:lnTo>
                  <a:lnTo>
                    <a:pt x="165" y="205"/>
                  </a:lnTo>
                  <a:lnTo>
                    <a:pt x="162" y="225"/>
                  </a:lnTo>
                  <a:lnTo>
                    <a:pt x="159" y="249"/>
                  </a:lnTo>
                  <a:lnTo>
                    <a:pt x="157" y="272"/>
                  </a:lnTo>
                  <a:lnTo>
                    <a:pt x="155" y="296"/>
                  </a:lnTo>
                  <a:lnTo>
                    <a:pt x="149" y="318"/>
                  </a:lnTo>
                  <a:lnTo>
                    <a:pt x="144" y="337"/>
                  </a:lnTo>
                  <a:lnTo>
                    <a:pt x="139" y="358"/>
                  </a:lnTo>
                  <a:lnTo>
                    <a:pt x="135" y="377"/>
                  </a:lnTo>
                  <a:lnTo>
                    <a:pt x="127" y="396"/>
                  </a:lnTo>
                  <a:lnTo>
                    <a:pt x="122" y="409"/>
                  </a:lnTo>
                  <a:lnTo>
                    <a:pt x="119" y="417"/>
                  </a:lnTo>
                  <a:lnTo>
                    <a:pt x="116" y="423"/>
                  </a:lnTo>
                  <a:lnTo>
                    <a:pt x="104" y="439"/>
                  </a:lnTo>
                  <a:lnTo>
                    <a:pt x="100" y="447"/>
                  </a:lnTo>
                  <a:lnTo>
                    <a:pt x="95" y="457"/>
                  </a:lnTo>
                  <a:lnTo>
                    <a:pt x="87" y="491"/>
                  </a:lnTo>
                  <a:lnTo>
                    <a:pt x="79" y="524"/>
                  </a:lnTo>
                  <a:lnTo>
                    <a:pt x="79" y="535"/>
                  </a:lnTo>
                  <a:lnTo>
                    <a:pt x="79" y="548"/>
                  </a:lnTo>
                  <a:lnTo>
                    <a:pt x="77" y="561"/>
                  </a:lnTo>
                  <a:lnTo>
                    <a:pt x="77" y="567"/>
                  </a:lnTo>
                  <a:lnTo>
                    <a:pt x="74" y="572"/>
                  </a:lnTo>
                  <a:lnTo>
                    <a:pt x="79" y="570"/>
                  </a:lnTo>
                  <a:lnTo>
                    <a:pt x="82" y="567"/>
                  </a:lnTo>
                  <a:lnTo>
                    <a:pt x="85" y="561"/>
                  </a:lnTo>
                  <a:lnTo>
                    <a:pt x="90" y="553"/>
                  </a:lnTo>
                  <a:lnTo>
                    <a:pt x="95" y="546"/>
                  </a:lnTo>
                  <a:lnTo>
                    <a:pt x="100" y="540"/>
                  </a:lnTo>
                  <a:lnTo>
                    <a:pt x="104" y="540"/>
                  </a:lnTo>
                  <a:lnTo>
                    <a:pt x="108" y="542"/>
                  </a:lnTo>
                  <a:lnTo>
                    <a:pt x="109" y="546"/>
                  </a:lnTo>
                  <a:lnTo>
                    <a:pt x="109" y="553"/>
                  </a:lnTo>
                  <a:lnTo>
                    <a:pt x="109" y="559"/>
                  </a:lnTo>
                  <a:lnTo>
                    <a:pt x="108" y="572"/>
                  </a:lnTo>
                  <a:lnTo>
                    <a:pt x="103" y="582"/>
                  </a:lnTo>
                  <a:lnTo>
                    <a:pt x="96" y="590"/>
                  </a:lnTo>
                  <a:lnTo>
                    <a:pt x="92" y="598"/>
                  </a:lnTo>
                  <a:lnTo>
                    <a:pt x="87" y="609"/>
                  </a:lnTo>
                  <a:lnTo>
                    <a:pt x="80" y="626"/>
                  </a:lnTo>
                  <a:lnTo>
                    <a:pt x="76" y="636"/>
                  </a:lnTo>
                  <a:lnTo>
                    <a:pt x="72" y="646"/>
                  </a:lnTo>
                  <a:lnTo>
                    <a:pt x="72" y="653"/>
                  </a:lnTo>
                  <a:lnTo>
                    <a:pt x="72" y="663"/>
                  </a:lnTo>
                  <a:lnTo>
                    <a:pt x="71" y="671"/>
                  </a:lnTo>
                  <a:lnTo>
                    <a:pt x="69" y="674"/>
                  </a:lnTo>
                  <a:lnTo>
                    <a:pt x="68" y="677"/>
                  </a:lnTo>
                  <a:lnTo>
                    <a:pt x="63" y="677"/>
                  </a:lnTo>
                  <a:lnTo>
                    <a:pt x="60" y="674"/>
                  </a:lnTo>
                  <a:lnTo>
                    <a:pt x="55" y="666"/>
                  </a:lnTo>
                  <a:lnTo>
                    <a:pt x="50" y="649"/>
                  </a:lnTo>
                  <a:lnTo>
                    <a:pt x="34" y="602"/>
                  </a:lnTo>
                  <a:lnTo>
                    <a:pt x="21" y="554"/>
                  </a:lnTo>
                  <a:lnTo>
                    <a:pt x="12" y="511"/>
                  </a:lnTo>
                  <a:lnTo>
                    <a:pt x="5" y="468"/>
                  </a:lnTo>
                  <a:lnTo>
                    <a:pt x="2" y="425"/>
                  </a:lnTo>
                  <a:lnTo>
                    <a:pt x="0" y="380"/>
                  </a:lnTo>
                  <a:lnTo>
                    <a:pt x="2" y="323"/>
                  </a:lnTo>
                  <a:lnTo>
                    <a:pt x="4" y="294"/>
                  </a:lnTo>
                  <a:lnTo>
                    <a:pt x="7" y="265"/>
                  </a:lnTo>
                  <a:lnTo>
                    <a:pt x="10" y="243"/>
                  </a:lnTo>
                  <a:lnTo>
                    <a:pt x="12" y="221"/>
                  </a:lnTo>
                  <a:lnTo>
                    <a:pt x="15" y="198"/>
                  </a:lnTo>
                  <a:lnTo>
                    <a:pt x="18" y="176"/>
                  </a:lnTo>
                  <a:lnTo>
                    <a:pt x="21" y="165"/>
                  </a:lnTo>
                  <a:lnTo>
                    <a:pt x="26" y="153"/>
                  </a:lnTo>
                  <a:lnTo>
                    <a:pt x="39" y="133"/>
                  </a:lnTo>
                  <a:lnTo>
                    <a:pt x="53" y="107"/>
                  </a:lnTo>
                  <a:lnTo>
                    <a:pt x="66" y="83"/>
                  </a:lnTo>
                  <a:lnTo>
                    <a:pt x="76" y="64"/>
                  </a:lnTo>
                  <a:lnTo>
                    <a:pt x="82" y="56"/>
                  </a:lnTo>
                  <a:lnTo>
                    <a:pt x="88" y="50"/>
                  </a:lnTo>
                  <a:lnTo>
                    <a:pt x="95" y="48"/>
                  </a:lnTo>
                  <a:lnTo>
                    <a:pt x="103" y="45"/>
                  </a:lnTo>
                  <a:lnTo>
                    <a:pt x="106" y="43"/>
                  </a:lnTo>
                  <a:lnTo>
                    <a:pt x="108" y="38"/>
                  </a:lnTo>
                  <a:lnTo>
                    <a:pt x="112" y="34"/>
                  </a:lnTo>
                  <a:lnTo>
                    <a:pt x="117" y="32"/>
                  </a:lnTo>
                  <a:lnTo>
                    <a:pt x="124" y="32"/>
                  </a:lnTo>
                  <a:lnTo>
                    <a:pt x="136" y="32"/>
                  </a:lnTo>
                  <a:lnTo>
                    <a:pt x="149" y="35"/>
                  </a:lnTo>
                  <a:lnTo>
                    <a:pt x="160"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50" name="Freeform 30"/>
            <p:cNvSpPr>
              <a:spLocks/>
            </p:cNvSpPr>
            <p:nvPr/>
          </p:nvSpPr>
          <p:spPr bwMode="auto">
            <a:xfrm>
              <a:off x="1775" y="2970"/>
              <a:ext cx="205" cy="642"/>
            </a:xfrm>
            <a:custGeom>
              <a:avLst/>
              <a:gdLst>
                <a:gd name="T0" fmla="*/ 53 w 205"/>
                <a:gd name="T1" fmla="*/ 642 h 642"/>
                <a:gd name="T2" fmla="*/ 53 w 205"/>
                <a:gd name="T3" fmla="*/ 629 h 642"/>
                <a:gd name="T4" fmla="*/ 58 w 205"/>
                <a:gd name="T5" fmla="*/ 599 h 642"/>
                <a:gd name="T6" fmla="*/ 66 w 205"/>
                <a:gd name="T7" fmla="*/ 549 h 642"/>
                <a:gd name="T8" fmla="*/ 71 w 205"/>
                <a:gd name="T9" fmla="*/ 535 h 642"/>
                <a:gd name="T10" fmla="*/ 76 w 205"/>
                <a:gd name="T11" fmla="*/ 522 h 642"/>
                <a:gd name="T12" fmla="*/ 77 w 205"/>
                <a:gd name="T13" fmla="*/ 508 h 642"/>
                <a:gd name="T14" fmla="*/ 79 w 205"/>
                <a:gd name="T15" fmla="*/ 505 h 642"/>
                <a:gd name="T16" fmla="*/ 92 w 205"/>
                <a:gd name="T17" fmla="*/ 489 h 642"/>
                <a:gd name="T18" fmla="*/ 95 w 205"/>
                <a:gd name="T19" fmla="*/ 482 h 642"/>
                <a:gd name="T20" fmla="*/ 104 w 205"/>
                <a:gd name="T21" fmla="*/ 468 h 642"/>
                <a:gd name="T22" fmla="*/ 111 w 205"/>
                <a:gd name="T23" fmla="*/ 455 h 642"/>
                <a:gd name="T24" fmla="*/ 111 w 205"/>
                <a:gd name="T25" fmla="*/ 452 h 642"/>
                <a:gd name="T26" fmla="*/ 108 w 205"/>
                <a:gd name="T27" fmla="*/ 446 h 642"/>
                <a:gd name="T28" fmla="*/ 103 w 205"/>
                <a:gd name="T29" fmla="*/ 438 h 642"/>
                <a:gd name="T30" fmla="*/ 103 w 205"/>
                <a:gd name="T31" fmla="*/ 431 h 642"/>
                <a:gd name="T32" fmla="*/ 103 w 205"/>
                <a:gd name="T33" fmla="*/ 407 h 642"/>
                <a:gd name="T34" fmla="*/ 103 w 205"/>
                <a:gd name="T35" fmla="*/ 372 h 642"/>
                <a:gd name="T36" fmla="*/ 103 w 205"/>
                <a:gd name="T37" fmla="*/ 339 h 642"/>
                <a:gd name="T38" fmla="*/ 108 w 205"/>
                <a:gd name="T39" fmla="*/ 305 h 642"/>
                <a:gd name="T40" fmla="*/ 109 w 205"/>
                <a:gd name="T41" fmla="*/ 295 h 642"/>
                <a:gd name="T42" fmla="*/ 109 w 205"/>
                <a:gd name="T43" fmla="*/ 275 h 642"/>
                <a:gd name="T44" fmla="*/ 111 w 205"/>
                <a:gd name="T45" fmla="*/ 265 h 642"/>
                <a:gd name="T46" fmla="*/ 119 w 205"/>
                <a:gd name="T47" fmla="*/ 238 h 642"/>
                <a:gd name="T48" fmla="*/ 128 w 205"/>
                <a:gd name="T49" fmla="*/ 211 h 642"/>
                <a:gd name="T50" fmla="*/ 141 w 205"/>
                <a:gd name="T51" fmla="*/ 172 h 642"/>
                <a:gd name="T52" fmla="*/ 147 w 205"/>
                <a:gd name="T53" fmla="*/ 156 h 642"/>
                <a:gd name="T54" fmla="*/ 155 w 205"/>
                <a:gd name="T55" fmla="*/ 140 h 642"/>
                <a:gd name="T56" fmla="*/ 171 w 205"/>
                <a:gd name="T57" fmla="*/ 120 h 642"/>
                <a:gd name="T58" fmla="*/ 191 w 205"/>
                <a:gd name="T59" fmla="*/ 102 h 642"/>
                <a:gd name="T60" fmla="*/ 199 w 205"/>
                <a:gd name="T61" fmla="*/ 59 h 642"/>
                <a:gd name="T62" fmla="*/ 199 w 205"/>
                <a:gd name="T63" fmla="*/ 45 h 642"/>
                <a:gd name="T64" fmla="*/ 200 w 205"/>
                <a:gd name="T65" fmla="*/ 19 h 642"/>
                <a:gd name="T66" fmla="*/ 205 w 205"/>
                <a:gd name="T67" fmla="*/ 9 h 642"/>
                <a:gd name="T68" fmla="*/ 205 w 205"/>
                <a:gd name="T69" fmla="*/ 0 h 642"/>
                <a:gd name="T70" fmla="*/ 200 w 205"/>
                <a:gd name="T71" fmla="*/ 6 h 642"/>
                <a:gd name="T72" fmla="*/ 184 w 205"/>
                <a:gd name="T73" fmla="*/ 24 h 642"/>
                <a:gd name="T74" fmla="*/ 168 w 205"/>
                <a:gd name="T75" fmla="*/ 46 h 642"/>
                <a:gd name="T76" fmla="*/ 152 w 205"/>
                <a:gd name="T77" fmla="*/ 69 h 642"/>
                <a:gd name="T78" fmla="*/ 106 w 205"/>
                <a:gd name="T79" fmla="*/ 129 h 642"/>
                <a:gd name="T80" fmla="*/ 90 w 205"/>
                <a:gd name="T81" fmla="*/ 150 h 642"/>
                <a:gd name="T82" fmla="*/ 63 w 205"/>
                <a:gd name="T83" fmla="*/ 204 h 642"/>
                <a:gd name="T84" fmla="*/ 39 w 205"/>
                <a:gd name="T85" fmla="*/ 260 h 642"/>
                <a:gd name="T86" fmla="*/ 29 w 205"/>
                <a:gd name="T87" fmla="*/ 283 h 642"/>
                <a:gd name="T88" fmla="*/ 18 w 205"/>
                <a:gd name="T89" fmla="*/ 303 h 642"/>
                <a:gd name="T90" fmla="*/ 5 w 205"/>
                <a:gd name="T91" fmla="*/ 324 h 642"/>
                <a:gd name="T92" fmla="*/ 2 w 205"/>
                <a:gd name="T93" fmla="*/ 332 h 642"/>
                <a:gd name="T94" fmla="*/ 0 w 205"/>
                <a:gd name="T95" fmla="*/ 362 h 642"/>
                <a:gd name="T96" fmla="*/ 10 w 205"/>
                <a:gd name="T97" fmla="*/ 390 h 642"/>
                <a:gd name="T98" fmla="*/ 24 w 205"/>
                <a:gd name="T99" fmla="*/ 433 h 642"/>
                <a:gd name="T100" fmla="*/ 26 w 205"/>
                <a:gd name="T101" fmla="*/ 447 h 642"/>
                <a:gd name="T102" fmla="*/ 32 w 205"/>
                <a:gd name="T103" fmla="*/ 477 h 642"/>
                <a:gd name="T104" fmla="*/ 40 w 205"/>
                <a:gd name="T105" fmla="*/ 509 h 642"/>
                <a:gd name="T106" fmla="*/ 40 w 205"/>
                <a:gd name="T107" fmla="*/ 527 h 642"/>
                <a:gd name="T108" fmla="*/ 37 w 205"/>
                <a:gd name="T109" fmla="*/ 564 h 642"/>
                <a:gd name="T110" fmla="*/ 32 w 205"/>
                <a:gd name="T111" fmla="*/ 581 h 642"/>
                <a:gd name="T112" fmla="*/ 28 w 205"/>
                <a:gd name="T113" fmla="*/ 612 h 642"/>
                <a:gd name="T114" fmla="*/ 26 w 205"/>
                <a:gd name="T115" fmla="*/ 640 h 642"/>
                <a:gd name="T116" fmla="*/ 53 w 205"/>
                <a:gd name="T117" fmla="*/ 642 h 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5"/>
                <a:gd name="T178" fmla="*/ 0 h 642"/>
                <a:gd name="T179" fmla="*/ 205 w 205"/>
                <a:gd name="T180" fmla="*/ 642 h 6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5" h="642">
                  <a:moveTo>
                    <a:pt x="53" y="642"/>
                  </a:moveTo>
                  <a:lnTo>
                    <a:pt x="53" y="642"/>
                  </a:lnTo>
                  <a:lnTo>
                    <a:pt x="53" y="629"/>
                  </a:lnTo>
                  <a:lnTo>
                    <a:pt x="58" y="599"/>
                  </a:lnTo>
                  <a:lnTo>
                    <a:pt x="63" y="573"/>
                  </a:lnTo>
                  <a:lnTo>
                    <a:pt x="66" y="549"/>
                  </a:lnTo>
                  <a:lnTo>
                    <a:pt x="71" y="535"/>
                  </a:lnTo>
                  <a:lnTo>
                    <a:pt x="76" y="522"/>
                  </a:lnTo>
                  <a:lnTo>
                    <a:pt x="77" y="513"/>
                  </a:lnTo>
                  <a:lnTo>
                    <a:pt x="77" y="508"/>
                  </a:lnTo>
                  <a:lnTo>
                    <a:pt x="79" y="505"/>
                  </a:lnTo>
                  <a:lnTo>
                    <a:pt x="87" y="493"/>
                  </a:lnTo>
                  <a:lnTo>
                    <a:pt x="92" y="489"/>
                  </a:lnTo>
                  <a:lnTo>
                    <a:pt x="95" y="482"/>
                  </a:lnTo>
                  <a:lnTo>
                    <a:pt x="100" y="474"/>
                  </a:lnTo>
                  <a:lnTo>
                    <a:pt x="104" y="468"/>
                  </a:lnTo>
                  <a:lnTo>
                    <a:pt x="109" y="460"/>
                  </a:lnTo>
                  <a:lnTo>
                    <a:pt x="111" y="455"/>
                  </a:lnTo>
                  <a:lnTo>
                    <a:pt x="111" y="452"/>
                  </a:lnTo>
                  <a:lnTo>
                    <a:pt x="109" y="449"/>
                  </a:lnTo>
                  <a:lnTo>
                    <a:pt x="108" y="446"/>
                  </a:lnTo>
                  <a:lnTo>
                    <a:pt x="104" y="442"/>
                  </a:lnTo>
                  <a:lnTo>
                    <a:pt x="103" y="438"/>
                  </a:lnTo>
                  <a:lnTo>
                    <a:pt x="103" y="431"/>
                  </a:lnTo>
                  <a:lnTo>
                    <a:pt x="103" y="423"/>
                  </a:lnTo>
                  <a:lnTo>
                    <a:pt x="103" y="407"/>
                  </a:lnTo>
                  <a:lnTo>
                    <a:pt x="103" y="372"/>
                  </a:lnTo>
                  <a:lnTo>
                    <a:pt x="103" y="339"/>
                  </a:lnTo>
                  <a:lnTo>
                    <a:pt x="104" y="321"/>
                  </a:lnTo>
                  <a:lnTo>
                    <a:pt x="108" y="305"/>
                  </a:lnTo>
                  <a:lnTo>
                    <a:pt x="109" y="295"/>
                  </a:lnTo>
                  <a:lnTo>
                    <a:pt x="109" y="284"/>
                  </a:lnTo>
                  <a:lnTo>
                    <a:pt x="109" y="275"/>
                  </a:lnTo>
                  <a:lnTo>
                    <a:pt x="111" y="265"/>
                  </a:lnTo>
                  <a:lnTo>
                    <a:pt x="114" y="251"/>
                  </a:lnTo>
                  <a:lnTo>
                    <a:pt x="119" y="238"/>
                  </a:lnTo>
                  <a:lnTo>
                    <a:pt x="128" y="211"/>
                  </a:lnTo>
                  <a:lnTo>
                    <a:pt x="135" y="192"/>
                  </a:lnTo>
                  <a:lnTo>
                    <a:pt x="141" y="172"/>
                  </a:lnTo>
                  <a:lnTo>
                    <a:pt x="147" y="156"/>
                  </a:lnTo>
                  <a:lnTo>
                    <a:pt x="155" y="140"/>
                  </a:lnTo>
                  <a:lnTo>
                    <a:pt x="162" y="129"/>
                  </a:lnTo>
                  <a:lnTo>
                    <a:pt x="171" y="120"/>
                  </a:lnTo>
                  <a:lnTo>
                    <a:pt x="191" y="102"/>
                  </a:lnTo>
                  <a:lnTo>
                    <a:pt x="197" y="73"/>
                  </a:lnTo>
                  <a:lnTo>
                    <a:pt x="199" y="59"/>
                  </a:lnTo>
                  <a:lnTo>
                    <a:pt x="199" y="45"/>
                  </a:lnTo>
                  <a:lnTo>
                    <a:pt x="199" y="32"/>
                  </a:lnTo>
                  <a:lnTo>
                    <a:pt x="200" y="19"/>
                  </a:lnTo>
                  <a:lnTo>
                    <a:pt x="205" y="9"/>
                  </a:lnTo>
                  <a:lnTo>
                    <a:pt x="205" y="5"/>
                  </a:lnTo>
                  <a:lnTo>
                    <a:pt x="205" y="0"/>
                  </a:lnTo>
                  <a:lnTo>
                    <a:pt x="200" y="6"/>
                  </a:lnTo>
                  <a:lnTo>
                    <a:pt x="194" y="13"/>
                  </a:lnTo>
                  <a:lnTo>
                    <a:pt x="184" y="24"/>
                  </a:lnTo>
                  <a:lnTo>
                    <a:pt x="168" y="46"/>
                  </a:lnTo>
                  <a:lnTo>
                    <a:pt x="152" y="69"/>
                  </a:lnTo>
                  <a:lnTo>
                    <a:pt x="120" y="108"/>
                  </a:lnTo>
                  <a:lnTo>
                    <a:pt x="106" y="129"/>
                  </a:lnTo>
                  <a:lnTo>
                    <a:pt x="90" y="150"/>
                  </a:lnTo>
                  <a:lnTo>
                    <a:pt x="76" y="176"/>
                  </a:lnTo>
                  <a:lnTo>
                    <a:pt x="63" y="204"/>
                  </a:lnTo>
                  <a:lnTo>
                    <a:pt x="52" y="231"/>
                  </a:lnTo>
                  <a:lnTo>
                    <a:pt x="39" y="260"/>
                  </a:lnTo>
                  <a:lnTo>
                    <a:pt x="29" y="283"/>
                  </a:lnTo>
                  <a:lnTo>
                    <a:pt x="18" y="303"/>
                  </a:lnTo>
                  <a:lnTo>
                    <a:pt x="10" y="318"/>
                  </a:lnTo>
                  <a:lnTo>
                    <a:pt x="5" y="324"/>
                  </a:lnTo>
                  <a:lnTo>
                    <a:pt x="2" y="332"/>
                  </a:lnTo>
                  <a:lnTo>
                    <a:pt x="0" y="347"/>
                  </a:lnTo>
                  <a:lnTo>
                    <a:pt x="0" y="362"/>
                  </a:lnTo>
                  <a:lnTo>
                    <a:pt x="4" y="377"/>
                  </a:lnTo>
                  <a:lnTo>
                    <a:pt x="10" y="390"/>
                  </a:lnTo>
                  <a:lnTo>
                    <a:pt x="21" y="418"/>
                  </a:lnTo>
                  <a:lnTo>
                    <a:pt x="24" y="433"/>
                  </a:lnTo>
                  <a:lnTo>
                    <a:pt x="26" y="447"/>
                  </a:lnTo>
                  <a:lnTo>
                    <a:pt x="29" y="463"/>
                  </a:lnTo>
                  <a:lnTo>
                    <a:pt x="32" y="477"/>
                  </a:lnTo>
                  <a:lnTo>
                    <a:pt x="36" y="493"/>
                  </a:lnTo>
                  <a:lnTo>
                    <a:pt x="40" y="509"/>
                  </a:lnTo>
                  <a:lnTo>
                    <a:pt x="40" y="527"/>
                  </a:lnTo>
                  <a:lnTo>
                    <a:pt x="40" y="546"/>
                  </a:lnTo>
                  <a:lnTo>
                    <a:pt x="37" y="564"/>
                  </a:lnTo>
                  <a:lnTo>
                    <a:pt x="32" y="581"/>
                  </a:lnTo>
                  <a:lnTo>
                    <a:pt x="31" y="596"/>
                  </a:lnTo>
                  <a:lnTo>
                    <a:pt x="28" y="612"/>
                  </a:lnTo>
                  <a:lnTo>
                    <a:pt x="26" y="640"/>
                  </a:lnTo>
                  <a:lnTo>
                    <a:pt x="53" y="642"/>
                  </a:lnTo>
                  <a:close/>
                </a:path>
              </a:pathLst>
            </a:custGeom>
            <a:solidFill>
              <a:srgbClr val="B3BE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51" name="Freeform 31"/>
            <p:cNvSpPr>
              <a:spLocks/>
            </p:cNvSpPr>
            <p:nvPr/>
          </p:nvSpPr>
          <p:spPr bwMode="auto">
            <a:xfrm>
              <a:off x="1961" y="3070"/>
              <a:ext cx="6" cy="32"/>
            </a:xfrm>
            <a:custGeom>
              <a:avLst/>
              <a:gdLst>
                <a:gd name="T0" fmla="*/ 6 w 6"/>
                <a:gd name="T1" fmla="*/ 0 h 32"/>
                <a:gd name="T2" fmla="*/ 6 w 6"/>
                <a:gd name="T3" fmla="*/ 0 h 32"/>
                <a:gd name="T4" fmla="*/ 5 w 6"/>
                <a:gd name="T5" fmla="*/ 2 h 32"/>
                <a:gd name="T6" fmla="*/ 5 w 6"/>
                <a:gd name="T7" fmla="*/ 2 h 32"/>
                <a:gd name="T8" fmla="*/ 1 w 6"/>
                <a:gd name="T9" fmla="*/ 18 h 32"/>
                <a:gd name="T10" fmla="*/ 0 w 6"/>
                <a:gd name="T11" fmla="*/ 32 h 32"/>
                <a:gd name="T12" fmla="*/ 6 w 6"/>
                <a:gd name="T13" fmla="*/ 0 h 32"/>
                <a:gd name="T14" fmla="*/ 0 60000 65536"/>
                <a:gd name="T15" fmla="*/ 0 60000 65536"/>
                <a:gd name="T16" fmla="*/ 0 60000 65536"/>
                <a:gd name="T17" fmla="*/ 0 60000 65536"/>
                <a:gd name="T18" fmla="*/ 0 60000 65536"/>
                <a:gd name="T19" fmla="*/ 0 60000 65536"/>
                <a:gd name="T20" fmla="*/ 0 60000 65536"/>
                <a:gd name="T21" fmla="*/ 0 w 6"/>
                <a:gd name="T22" fmla="*/ 0 h 32"/>
                <a:gd name="T23" fmla="*/ 6 w 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2">
                  <a:moveTo>
                    <a:pt x="6" y="0"/>
                  </a:moveTo>
                  <a:lnTo>
                    <a:pt x="6" y="0"/>
                  </a:lnTo>
                  <a:lnTo>
                    <a:pt x="5" y="2"/>
                  </a:lnTo>
                  <a:lnTo>
                    <a:pt x="1" y="18"/>
                  </a:lnTo>
                  <a:lnTo>
                    <a:pt x="0" y="32"/>
                  </a:lnTo>
                  <a:lnTo>
                    <a:pt x="6" y="0"/>
                  </a:lnTo>
                  <a:close/>
                </a:path>
              </a:pathLst>
            </a:custGeom>
            <a:solidFill>
              <a:srgbClr val="B3BE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52" name="Freeform 32"/>
            <p:cNvSpPr>
              <a:spLocks/>
            </p:cNvSpPr>
            <p:nvPr/>
          </p:nvSpPr>
          <p:spPr bwMode="auto">
            <a:xfrm>
              <a:off x="2015" y="3788"/>
              <a:ext cx="205" cy="92"/>
            </a:xfrm>
            <a:custGeom>
              <a:avLst/>
              <a:gdLst>
                <a:gd name="T0" fmla="*/ 39 w 205"/>
                <a:gd name="T1" fmla="*/ 64 h 92"/>
                <a:gd name="T2" fmla="*/ 39 w 205"/>
                <a:gd name="T3" fmla="*/ 64 h 92"/>
                <a:gd name="T4" fmla="*/ 59 w 205"/>
                <a:gd name="T5" fmla="*/ 64 h 92"/>
                <a:gd name="T6" fmla="*/ 82 w 205"/>
                <a:gd name="T7" fmla="*/ 62 h 92"/>
                <a:gd name="T8" fmla="*/ 91 w 205"/>
                <a:gd name="T9" fmla="*/ 62 h 92"/>
                <a:gd name="T10" fmla="*/ 102 w 205"/>
                <a:gd name="T11" fmla="*/ 64 h 92"/>
                <a:gd name="T12" fmla="*/ 112 w 205"/>
                <a:gd name="T13" fmla="*/ 67 h 92"/>
                <a:gd name="T14" fmla="*/ 122 w 205"/>
                <a:gd name="T15" fmla="*/ 72 h 92"/>
                <a:gd name="T16" fmla="*/ 122 w 205"/>
                <a:gd name="T17" fmla="*/ 72 h 92"/>
                <a:gd name="T18" fmla="*/ 138 w 205"/>
                <a:gd name="T19" fmla="*/ 80 h 92"/>
                <a:gd name="T20" fmla="*/ 154 w 205"/>
                <a:gd name="T21" fmla="*/ 84 h 92"/>
                <a:gd name="T22" fmla="*/ 154 w 205"/>
                <a:gd name="T23" fmla="*/ 84 h 92"/>
                <a:gd name="T24" fmla="*/ 171 w 205"/>
                <a:gd name="T25" fmla="*/ 88 h 92"/>
                <a:gd name="T26" fmla="*/ 179 w 205"/>
                <a:gd name="T27" fmla="*/ 89 h 92"/>
                <a:gd name="T28" fmla="*/ 182 w 205"/>
                <a:gd name="T29" fmla="*/ 91 h 92"/>
                <a:gd name="T30" fmla="*/ 186 w 205"/>
                <a:gd name="T31" fmla="*/ 92 h 92"/>
                <a:gd name="T32" fmla="*/ 186 w 205"/>
                <a:gd name="T33" fmla="*/ 92 h 92"/>
                <a:gd name="T34" fmla="*/ 192 w 205"/>
                <a:gd name="T35" fmla="*/ 91 h 92"/>
                <a:gd name="T36" fmla="*/ 195 w 205"/>
                <a:gd name="T37" fmla="*/ 88 h 92"/>
                <a:gd name="T38" fmla="*/ 197 w 205"/>
                <a:gd name="T39" fmla="*/ 83 h 92"/>
                <a:gd name="T40" fmla="*/ 198 w 205"/>
                <a:gd name="T41" fmla="*/ 76 h 92"/>
                <a:gd name="T42" fmla="*/ 198 w 205"/>
                <a:gd name="T43" fmla="*/ 76 h 92"/>
                <a:gd name="T44" fmla="*/ 198 w 205"/>
                <a:gd name="T45" fmla="*/ 64 h 92"/>
                <a:gd name="T46" fmla="*/ 198 w 205"/>
                <a:gd name="T47" fmla="*/ 64 h 92"/>
                <a:gd name="T48" fmla="*/ 200 w 205"/>
                <a:gd name="T49" fmla="*/ 57 h 92"/>
                <a:gd name="T50" fmla="*/ 205 w 205"/>
                <a:gd name="T51" fmla="*/ 51 h 92"/>
                <a:gd name="T52" fmla="*/ 205 w 205"/>
                <a:gd name="T53" fmla="*/ 51 h 92"/>
                <a:gd name="T54" fmla="*/ 203 w 205"/>
                <a:gd name="T55" fmla="*/ 46 h 92"/>
                <a:gd name="T56" fmla="*/ 202 w 205"/>
                <a:gd name="T57" fmla="*/ 41 h 92"/>
                <a:gd name="T58" fmla="*/ 197 w 205"/>
                <a:gd name="T59" fmla="*/ 33 h 92"/>
                <a:gd name="T60" fmla="*/ 187 w 205"/>
                <a:gd name="T61" fmla="*/ 29 h 92"/>
                <a:gd name="T62" fmla="*/ 176 w 205"/>
                <a:gd name="T63" fmla="*/ 22 h 92"/>
                <a:gd name="T64" fmla="*/ 165 w 205"/>
                <a:gd name="T65" fmla="*/ 19 h 92"/>
                <a:gd name="T66" fmla="*/ 154 w 205"/>
                <a:gd name="T67" fmla="*/ 16 h 92"/>
                <a:gd name="T68" fmla="*/ 134 w 205"/>
                <a:gd name="T69" fmla="*/ 13 h 92"/>
                <a:gd name="T70" fmla="*/ 134 w 205"/>
                <a:gd name="T71" fmla="*/ 13 h 92"/>
                <a:gd name="T72" fmla="*/ 114 w 205"/>
                <a:gd name="T73" fmla="*/ 9 h 92"/>
                <a:gd name="T74" fmla="*/ 94 w 205"/>
                <a:gd name="T75" fmla="*/ 5 h 92"/>
                <a:gd name="T76" fmla="*/ 94 w 205"/>
                <a:gd name="T77" fmla="*/ 5 h 92"/>
                <a:gd name="T78" fmla="*/ 77 w 205"/>
                <a:gd name="T79" fmla="*/ 0 h 92"/>
                <a:gd name="T80" fmla="*/ 69 w 205"/>
                <a:gd name="T81" fmla="*/ 0 h 92"/>
                <a:gd name="T82" fmla="*/ 59 w 205"/>
                <a:gd name="T83" fmla="*/ 0 h 92"/>
                <a:gd name="T84" fmla="*/ 59 w 205"/>
                <a:gd name="T85" fmla="*/ 0 h 92"/>
                <a:gd name="T86" fmla="*/ 46 w 205"/>
                <a:gd name="T87" fmla="*/ 1 h 92"/>
                <a:gd name="T88" fmla="*/ 40 w 205"/>
                <a:gd name="T89" fmla="*/ 5 h 92"/>
                <a:gd name="T90" fmla="*/ 34 w 205"/>
                <a:gd name="T91" fmla="*/ 8 h 92"/>
                <a:gd name="T92" fmla="*/ 34 w 205"/>
                <a:gd name="T93" fmla="*/ 8 h 92"/>
                <a:gd name="T94" fmla="*/ 26 w 205"/>
                <a:gd name="T95" fmla="*/ 19 h 92"/>
                <a:gd name="T96" fmla="*/ 19 w 205"/>
                <a:gd name="T97" fmla="*/ 32 h 92"/>
                <a:gd name="T98" fmla="*/ 19 w 205"/>
                <a:gd name="T99" fmla="*/ 32 h 92"/>
                <a:gd name="T100" fmla="*/ 15 w 205"/>
                <a:gd name="T101" fmla="*/ 40 h 92"/>
                <a:gd name="T102" fmla="*/ 8 w 205"/>
                <a:gd name="T103" fmla="*/ 46 h 92"/>
                <a:gd name="T104" fmla="*/ 3 w 205"/>
                <a:gd name="T105" fmla="*/ 54 h 92"/>
                <a:gd name="T106" fmla="*/ 0 w 205"/>
                <a:gd name="T107" fmla="*/ 64 h 92"/>
                <a:gd name="T108" fmla="*/ 0 w 205"/>
                <a:gd name="T109" fmla="*/ 64 h 92"/>
                <a:gd name="T110" fmla="*/ 7 w 205"/>
                <a:gd name="T111" fmla="*/ 64 h 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5"/>
                <a:gd name="T169" fmla="*/ 0 h 92"/>
                <a:gd name="T170" fmla="*/ 205 w 205"/>
                <a:gd name="T171" fmla="*/ 92 h 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5" h="92">
                  <a:moveTo>
                    <a:pt x="39" y="64"/>
                  </a:moveTo>
                  <a:lnTo>
                    <a:pt x="39" y="64"/>
                  </a:lnTo>
                  <a:lnTo>
                    <a:pt x="59" y="64"/>
                  </a:lnTo>
                  <a:lnTo>
                    <a:pt x="82" y="62"/>
                  </a:lnTo>
                  <a:lnTo>
                    <a:pt x="91" y="62"/>
                  </a:lnTo>
                  <a:lnTo>
                    <a:pt x="102" y="64"/>
                  </a:lnTo>
                  <a:lnTo>
                    <a:pt x="112" y="67"/>
                  </a:lnTo>
                  <a:lnTo>
                    <a:pt x="122" y="72"/>
                  </a:lnTo>
                  <a:lnTo>
                    <a:pt x="138" y="80"/>
                  </a:lnTo>
                  <a:lnTo>
                    <a:pt x="154" y="84"/>
                  </a:lnTo>
                  <a:lnTo>
                    <a:pt x="171" y="88"/>
                  </a:lnTo>
                  <a:lnTo>
                    <a:pt x="179" y="89"/>
                  </a:lnTo>
                  <a:lnTo>
                    <a:pt x="182" y="91"/>
                  </a:lnTo>
                  <a:lnTo>
                    <a:pt x="186" y="92"/>
                  </a:lnTo>
                  <a:lnTo>
                    <a:pt x="192" y="91"/>
                  </a:lnTo>
                  <a:lnTo>
                    <a:pt x="195" y="88"/>
                  </a:lnTo>
                  <a:lnTo>
                    <a:pt x="197" y="83"/>
                  </a:lnTo>
                  <a:lnTo>
                    <a:pt x="198" y="76"/>
                  </a:lnTo>
                  <a:lnTo>
                    <a:pt x="198" y="64"/>
                  </a:lnTo>
                  <a:lnTo>
                    <a:pt x="200" y="57"/>
                  </a:lnTo>
                  <a:lnTo>
                    <a:pt x="205" y="51"/>
                  </a:lnTo>
                  <a:lnTo>
                    <a:pt x="203" y="46"/>
                  </a:lnTo>
                  <a:lnTo>
                    <a:pt x="202" y="41"/>
                  </a:lnTo>
                  <a:lnTo>
                    <a:pt x="197" y="33"/>
                  </a:lnTo>
                  <a:lnTo>
                    <a:pt x="187" y="29"/>
                  </a:lnTo>
                  <a:lnTo>
                    <a:pt x="176" y="22"/>
                  </a:lnTo>
                  <a:lnTo>
                    <a:pt x="165" y="19"/>
                  </a:lnTo>
                  <a:lnTo>
                    <a:pt x="154" y="16"/>
                  </a:lnTo>
                  <a:lnTo>
                    <a:pt x="134" y="13"/>
                  </a:lnTo>
                  <a:lnTo>
                    <a:pt x="114" y="9"/>
                  </a:lnTo>
                  <a:lnTo>
                    <a:pt x="94" y="5"/>
                  </a:lnTo>
                  <a:lnTo>
                    <a:pt x="77" y="0"/>
                  </a:lnTo>
                  <a:lnTo>
                    <a:pt x="69" y="0"/>
                  </a:lnTo>
                  <a:lnTo>
                    <a:pt x="59" y="0"/>
                  </a:lnTo>
                  <a:lnTo>
                    <a:pt x="46" y="1"/>
                  </a:lnTo>
                  <a:lnTo>
                    <a:pt x="40" y="5"/>
                  </a:lnTo>
                  <a:lnTo>
                    <a:pt x="34" y="8"/>
                  </a:lnTo>
                  <a:lnTo>
                    <a:pt x="26" y="19"/>
                  </a:lnTo>
                  <a:lnTo>
                    <a:pt x="19" y="32"/>
                  </a:lnTo>
                  <a:lnTo>
                    <a:pt x="15" y="40"/>
                  </a:lnTo>
                  <a:lnTo>
                    <a:pt x="8" y="46"/>
                  </a:lnTo>
                  <a:lnTo>
                    <a:pt x="3" y="54"/>
                  </a:lnTo>
                  <a:lnTo>
                    <a:pt x="0" y="64"/>
                  </a:lnTo>
                  <a:lnTo>
                    <a:pt x="7"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53" name="Freeform 33"/>
            <p:cNvSpPr>
              <a:spLocks/>
            </p:cNvSpPr>
            <p:nvPr/>
          </p:nvSpPr>
          <p:spPr bwMode="auto">
            <a:xfrm>
              <a:off x="1887" y="617"/>
              <a:ext cx="130" cy="80"/>
            </a:xfrm>
            <a:custGeom>
              <a:avLst/>
              <a:gdLst>
                <a:gd name="T0" fmla="*/ 115 w 130"/>
                <a:gd name="T1" fmla="*/ 5 h 80"/>
                <a:gd name="T2" fmla="*/ 115 w 130"/>
                <a:gd name="T3" fmla="*/ 5 h 80"/>
                <a:gd name="T4" fmla="*/ 106 w 130"/>
                <a:gd name="T5" fmla="*/ 1 h 80"/>
                <a:gd name="T6" fmla="*/ 95 w 130"/>
                <a:gd name="T7" fmla="*/ 0 h 80"/>
                <a:gd name="T8" fmla="*/ 83 w 130"/>
                <a:gd name="T9" fmla="*/ 0 h 80"/>
                <a:gd name="T10" fmla="*/ 69 w 130"/>
                <a:gd name="T11" fmla="*/ 1 h 80"/>
                <a:gd name="T12" fmla="*/ 55 w 130"/>
                <a:gd name="T13" fmla="*/ 5 h 80"/>
                <a:gd name="T14" fmla="*/ 40 w 130"/>
                <a:gd name="T15" fmla="*/ 9 h 80"/>
                <a:gd name="T16" fmla="*/ 26 w 130"/>
                <a:gd name="T17" fmla="*/ 16 h 80"/>
                <a:gd name="T18" fmla="*/ 10 w 130"/>
                <a:gd name="T19" fmla="*/ 24 h 80"/>
                <a:gd name="T20" fmla="*/ 10 w 130"/>
                <a:gd name="T21" fmla="*/ 24 h 80"/>
                <a:gd name="T22" fmla="*/ 7 w 130"/>
                <a:gd name="T23" fmla="*/ 27 h 80"/>
                <a:gd name="T24" fmla="*/ 4 w 130"/>
                <a:gd name="T25" fmla="*/ 30 h 80"/>
                <a:gd name="T26" fmla="*/ 0 w 130"/>
                <a:gd name="T27" fmla="*/ 38 h 80"/>
                <a:gd name="T28" fmla="*/ 0 w 130"/>
                <a:gd name="T29" fmla="*/ 48 h 80"/>
                <a:gd name="T30" fmla="*/ 0 w 130"/>
                <a:gd name="T31" fmla="*/ 59 h 80"/>
                <a:gd name="T32" fmla="*/ 0 w 130"/>
                <a:gd name="T33" fmla="*/ 59 h 80"/>
                <a:gd name="T34" fmla="*/ 13 w 130"/>
                <a:gd name="T35" fmla="*/ 61 h 80"/>
                <a:gd name="T36" fmla="*/ 24 w 130"/>
                <a:gd name="T37" fmla="*/ 64 h 80"/>
                <a:gd name="T38" fmla="*/ 35 w 130"/>
                <a:gd name="T39" fmla="*/ 70 h 80"/>
                <a:gd name="T40" fmla="*/ 35 w 130"/>
                <a:gd name="T41" fmla="*/ 70 h 80"/>
                <a:gd name="T42" fmla="*/ 43 w 130"/>
                <a:gd name="T43" fmla="*/ 73 h 80"/>
                <a:gd name="T44" fmla="*/ 55 w 130"/>
                <a:gd name="T45" fmla="*/ 78 h 80"/>
                <a:gd name="T46" fmla="*/ 67 w 130"/>
                <a:gd name="T47" fmla="*/ 80 h 80"/>
                <a:gd name="T48" fmla="*/ 74 w 130"/>
                <a:gd name="T49" fmla="*/ 80 h 80"/>
                <a:gd name="T50" fmla="*/ 80 w 130"/>
                <a:gd name="T51" fmla="*/ 78 h 80"/>
                <a:gd name="T52" fmla="*/ 80 w 130"/>
                <a:gd name="T53" fmla="*/ 78 h 80"/>
                <a:gd name="T54" fmla="*/ 87 w 130"/>
                <a:gd name="T55" fmla="*/ 78 h 80"/>
                <a:gd name="T56" fmla="*/ 93 w 130"/>
                <a:gd name="T57" fmla="*/ 78 h 80"/>
                <a:gd name="T58" fmla="*/ 101 w 130"/>
                <a:gd name="T59" fmla="*/ 80 h 80"/>
                <a:gd name="T60" fmla="*/ 104 w 130"/>
                <a:gd name="T61" fmla="*/ 80 h 80"/>
                <a:gd name="T62" fmla="*/ 107 w 130"/>
                <a:gd name="T63" fmla="*/ 78 h 80"/>
                <a:gd name="T64" fmla="*/ 107 w 130"/>
                <a:gd name="T65" fmla="*/ 78 h 80"/>
                <a:gd name="T66" fmla="*/ 107 w 130"/>
                <a:gd name="T67" fmla="*/ 76 h 80"/>
                <a:gd name="T68" fmla="*/ 109 w 130"/>
                <a:gd name="T69" fmla="*/ 73 h 80"/>
                <a:gd name="T70" fmla="*/ 107 w 130"/>
                <a:gd name="T71" fmla="*/ 65 h 80"/>
                <a:gd name="T72" fmla="*/ 106 w 130"/>
                <a:gd name="T73" fmla="*/ 57 h 80"/>
                <a:gd name="T74" fmla="*/ 106 w 130"/>
                <a:gd name="T75" fmla="*/ 54 h 80"/>
                <a:gd name="T76" fmla="*/ 107 w 130"/>
                <a:gd name="T77" fmla="*/ 51 h 80"/>
                <a:gd name="T78" fmla="*/ 107 w 130"/>
                <a:gd name="T79" fmla="*/ 51 h 80"/>
                <a:gd name="T80" fmla="*/ 112 w 130"/>
                <a:gd name="T81" fmla="*/ 37 h 80"/>
                <a:gd name="T82" fmla="*/ 112 w 130"/>
                <a:gd name="T83" fmla="*/ 37 h 80"/>
                <a:gd name="T84" fmla="*/ 117 w 130"/>
                <a:gd name="T85" fmla="*/ 25 h 80"/>
                <a:gd name="T86" fmla="*/ 120 w 130"/>
                <a:gd name="T87" fmla="*/ 21 h 80"/>
                <a:gd name="T88" fmla="*/ 125 w 130"/>
                <a:gd name="T89" fmla="*/ 16 h 80"/>
                <a:gd name="T90" fmla="*/ 125 w 130"/>
                <a:gd name="T91" fmla="*/ 16 h 80"/>
                <a:gd name="T92" fmla="*/ 130 w 130"/>
                <a:gd name="T93" fmla="*/ 13 h 80"/>
                <a:gd name="T94" fmla="*/ 130 w 130"/>
                <a:gd name="T95" fmla="*/ 11 h 80"/>
                <a:gd name="T96" fmla="*/ 130 w 130"/>
                <a:gd name="T97" fmla="*/ 11 h 80"/>
                <a:gd name="T98" fmla="*/ 127 w 130"/>
                <a:gd name="T99" fmla="*/ 8 h 80"/>
                <a:gd name="T100" fmla="*/ 117 w 130"/>
                <a:gd name="T101" fmla="*/ 5 h 80"/>
                <a:gd name="T102" fmla="*/ 117 w 130"/>
                <a:gd name="T103" fmla="*/ 5 h 80"/>
                <a:gd name="T104" fmla="*/ 111 w 130"/>
                <a:gd name="T105" fmla="*/ 3 h 80"/>
                <a:gd name="T106" fmla="*/ 109 w 130"/>
                <a:gd name="T107" fmla="*/ 3 h 80"/>
                <a:gd name="T108" fmla="*/ 111 w 130"/>
                <a:gd name="T109" fmla="*/ 3 h 80"/>
                <a:gd name="T110" fmla="*/ 115 w 130"/>
                <a:gd name="T111" fmla="*/ 5 h 80"/>
                <a:gd name="T112" fmla="*/ 115 w 130"/>
                <a:gd name="T113" fmla="*/ 5 h 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
                <a:gd name="T172" fmla="*/ 0 h 80"/>
                <a:gd name="T173" fmla="*/ 130 w 130"/>
                <a:gd name="T174" fmla="*/ 80 h 8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 h="80">
                  <a:moveTo>
                    <a:pt x="115" y="5"/>
                  </a:moveTo>
                  <a:lnTo>
                    <a:pt x="115" y="5"/>
                  </a:lnTo>
                  <a:lnTo>
                    <a:pt x="106" y="1"/>
                  </a:lnTo>
                  <a:lnTo>
                    <a:pt x="95" y="0"/>
                  </a:lnTo>
                  <a:lnTo>
                    <a:pt x="83" y="0"/>
                  </a:lnTo>
                  <a:lnTo>
                    <a:pt x="69" y="1"/>
                  </a:lnTo>
                  <a:lnTo>
                    <a:pt x="55" y="5"/>
                  </a:lnTo>
                  <a:lnTo>
                    <a:pt x="40" y="9"/>
                  </a:lnTo>
                  <a:lnTo>
                    <a:pt x="26" y="16"/>
                  </a:lnTo>
                  <a:lnTo>
                    <a:pt x="10" y="24"/>
                  </a:lnTo>
                  <a:lnTo>
                    <a:pt x="7" y="27"/>
                  </a:lnTo>
                  <a:lnTo>
                    <a:pt x="4" y="30"/>
                  </a:lnTo>
                  <a:lnTo>
                    <a:pt x="0" y="38"/>
                  </a:lnTo>
                  <a:lnTo>
                    <a:pt x="0" y="48"/>
                  </a:lnTo>
                  <a:lnTo>
                    <a:pt x="0" y="59"/>
                  </a:lnTo>
                  <a:lnTo>
                    <a:pt x="13" y="61"/>
                  </a:lnTo>
                  <a:lnTo>
                    <a:pt x="24" y="64"/>
                  </a:lnTo>
                  <a:lnTo>
                    <a:pt x="35" y="70"/>
                  </a:lnTo>
                  <a:lnTo>
                    <a:pt x="43" y="73"/>
                  </a:lnTo>
                  <a:lnTo>
                    <a:pt x="55" y="78"/>
                  </a:lnTo>
                  <a:lnTo>
                    <a:pt x="67" y="80"/>
                  </a:lnTo>
                  <a:lnTo>
                    <a:pt x="74" y="80"/>
                  </a:lnTo>
                  <a:lnTo>
                    <a:pt x="80" y="78"/>
                  </a:lnTo>
                  <a:lnTo>
                    <a:pt x="87" y="78"/>
                  </a:lnTo>
                  <a:lnTo>
                    <a:pt x="93" y="78"/>
                  </a:lnTo>
                  <a:lnTo>
                    <a:pt x="101" y="80"/>
                  </a:lnTo>
                  <a:lnTo>
                    <a:pt x="104" y="80"/>
                  </a:lnTo>
                  <a:lnTo>
                    <a:pt x="107" y="78"/>
                  </a:lnTo>
                  <a:lnTo>
                    <a:pt x="107" y="76"/>
                  </a:lnTo>
                  <a:lnTo>
                    <a:pt x="109" y="73"/>
                  </a:lnTo>
                  <a:lnTo>
                    <a:pt x="107" y="65"/>
                  </a:lnTo>
                  <a:lnTo>
                    <a:pt x="106" y="57"/>
                  </a:lnTo>
                  <a:lnTo>
                    <a:pt x="106" y="54"/>
                  </a:lnTo>
                  <a:lnTo>
                    <a:pt x="107" y="51"/>
                  </a:lnTo>
                  <a:lnTo>
                    <a:pt x="112" y="37"/>
                  </a:lnTo>
                  <a:lnTo>
                    <a:pt x="117" y="25"/>
                  </a:lnTo>
                  <a:lnTo>
                    <a:pt x="120" y="21"/>
                  </a:lnTo>
                  <a:lnTo>
                    <a:pt x="125" y="16"/>
                  </a:lnTo>
                  <a:lnTo>
                    <a:pt x="130" y="13"/>
                  </a:lnTo>
                  <a:lnTo>
                    <a:pt x="130" y="11"/>
                  </a:lnTo>
                  <a:lnTo>
                    <a:pt x="127" y="8"/>
                  </a:lnTo>
                  <a:lnTo>
                    <a:pt x="117" y="5"/>
                  </a:lnTo>
                  <a:lnTo>
                    <a:pt x="111" y="3"/>
                  </a:lnTo>
                  <a:lnTo>
                    <a:pt x="109" y="3"/>
                  </a:lnTo>
                  <a:lnTo>
                    <a:pt x="111" y="3"/>
                  </a:lnTo>
                  <a:lnTo>
                    <a:pt x="115" y="5"/>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54" name="Line 34"/>
            <p:cNvSpPr>
              <a:spLocks noChangeShapeType="1"/>
            </p:cNvSpPr>
            <p:nvPr/>
          </p:nvSpPr>
          <p:spPr bwMode="auto">
            <a:xfrm>
              <a:off x="2015" y="730"/>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55" name="Line 35"/>
            <p:cNvSpPr>
              <a:spLocks noChangeShapeType="1"/>
            </p:cNvSpPr>
            <p:nvPr/>
          </p:nvSpPr>
          <p:spPr bwMode="auto">
            <a:xfrm>
              <a:off x="2015" y="73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6" name="Line 36"/>
            <p:cNvSpPr>
              <a:spLocks noChangeShapeType="1"/>
            </p:cNvSpPr>
            <p:nvPr/>
          </p:nvSpPr>
          <p:spPr bwMode="auto">
            <a:xfrm>
              <a:off x="1978" y="660"/>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57" name="Line 37"/>
            <p:cNvSpPr>
              <a:spLocks noChangeShapeType="1"/>
            </p:cNvSpPr>
            <p:nvPr/>
          </p:nvSpPr>
          <p:spPr bwMode="auto">
            <a:xfrm>
              <a:off x="1978" y="66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8" name="Freeform 38"/>
            <p:cNvSpPr>
              <a:spLocks/>
            </p:cNvSpPr>
            <p:nvPr/>
          </p:nvSpPr>
          <p:spPr bwMode="auto">
            <a:xfrm>
              <a:off x="1804" y="809"/>
              <a:ext cx="152" cy="274"/>
            </a:xfrm>
            <a:custGeom>
              <a:avLst/>
              <a:gdLst>
                <a:gd name="T0" fmla="*/ 71 w 152"/>
                <a:gd name="T1" fmla="*/ 257 h 274"/>
                <a:gd name="T2" fmla="*/ 63 w 152"/>
                <a:gd name="T3" fmla="*/ 231 h 274"/>
                <a:gd name="T4" fmla="*/ 50 w 152"/>
                <a:gd name="T5" fmla="*/ 148 h 274"/>
                <a:gd name="T6" fmla="*/ 45 w 152"/>
                <a:gd name="T7" fmla="*/ 121 h 274"/>
                <a:gd name="T8" fmla="*/ 35 w 152"/>
                <a:gd name="T9" fmla="*/ 99 h 274"/>
                <a:gd name="T10" fmla="*/ 10 w 152"/>
                <a:gd name="T11" fmla="*/ 55 h 274"/>
                <a:gd name="T12" fmla="*/ 0 w 152"/>
                <a:gd name="T13" fmla="*/ 33 h 274"/>
                <a:gd name="T14" fmla="*/ 7 w 152"/>
                <a:gd name="T15" fmla="*/ 0 h 274"/>
                <a:gd name="T16" fmla="*/ 11 w 152"/>
                <a:gd name="T17" fmla="*/ 11 h 274"/>
                <a:gd name="T18" fmla="*/ 26 w 152"/>
                <a:gd name="T19" fmla="*/ 25 h 274"/>
                <a:gd name="T20" fmla="*/ 55 w 152"/>
                <a:gd name="T21" fmla="*/ 38 h 274"/>
                <a:gd name="T22" fmla="*/ 77 w 152"/>
                <a:gd name="T23" fmla="*/ 41 h 274"/>
                <a:gd name="T24" fmla="*/ 102 w 152"/>
                <a:gd name="T25" fmla="*/ 60 h 274"/>
                <a:gd name="T26" fmla="*/ 125 w 152"/>
                <a:gd name="T27" fmla="*/ 71 h 274"/>
                <a:gd name="T28" fmla="*/ 146 w 152"/>
                <a:gd name="T29" fmla="*/ 76 h 274"/>
                <a:gd name="T30" fmla="*/ 150 w 152"/>
                <a:gd name="T31" fmla="*/ 76 h 274"/>
                <a:gd name="T32" fmla="*/ 152 w 152"/>
                <a:gd name="T33" fmla="*/ 79 h 274"/>
                <a:gd name="T34" fmla="*/ 146 w 152"/>
                <a:gd name="T35" fmla="*/ 89 h 274"/>
                <a:gd name="T36" fmla="*/ 126 w 152"/>
                <a:gd name="T37" fmla="*/ 102 h 274"/>
                <a:gd name="T38" fmla="*/ 122 w 152"/>
                <a:gd name="T39" fmla="*/ 103 h 274"/>
                <a:gd name="T40" fmla="*/ 118 w 152"/>
                <a:gd name="T41" fmla="*/ 103 h 274"/>
                <a:gd name="T42" fmla="*/ 114 w 152"/>
                <a:gd name="T43" fmla="*/ 107 h 274"/>
                <a:gd name="T44" fmla="*/ 110 w 152"/>
                <a:gd name="T45" fmla="*/ 107 h 274"/>
                <a:gd name="T46" fmla="*/ 106 w 152"/>
                <a:gd name="T47" fmla="*/ 115 h 274"/>
                <a:gd name="T48" fmla="*/ 99 w 152"/>
                <a:gd name="T49" fmla="*/ 132 h 274"/>
                <a:gd name="T50" fmla="*/ 96 w 152"/>
                <a:gd name="T51" fmla="*/ 137 h 274"/>
                <a:gd name="T52" fmla="*/ 93 w 152"/>
                <a:gd name="T53" fmla="*/ 154 h 274"/>
                <a:gd name="T54" fmla="*/ 99 w 152"/>
                <a:gd name="T55" fmla="*/ 180 h 274"/>
                <a:gd name="T56" fmla="*/ 106 w 152"/>
                <a:gd name="T57" fmla="*/ 202 h 274"/>
                <a:gd name="T58" fmla="*/ 120 w 152"/>
                <a:gd name="T59" fmla="*/ 261 h 274"/>
                <a:gd name="T60" fmla="*/ 118 w 152"/>
                <a:gd name="T61" fmla="*/ 273 h 274"/>
                <a:gd name="T62" fmla="*/ 117 w 152"/>
                <a:gd name="T63" fmla="*/ 274 h 274"/>
                <a:gd name="T64" fmla="*/ 94 w 152"/>
                <a:gd name="T65" fmla="*/ 271 h 274"/>
                <a:gd name="T66" fmla="*/ 80 w 152"/>
                <a:gd name="T67" fmla="*/ 266 h 274"/>
                <a:gd name="T68" fmla="*/ 71 w 152"/>
                <a:gd name="T69" fmla="*/ 257 h 2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2"/>
                <a:gd name="T106" fmla="*/ 0 h 274"/>
                <a:gd name="T107" fmla="*/ 152 w 152"/>
                <a:gd name="T108" fmla="*/ 274 h 2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2" h="274">
                  <a:moveTo>
                    <a:pt x="71" y="257"/>
                  </a:moveTo>
                  <a:lnTo>
                    <a:pt x="71" y="257"/>
                  </a:lnTo>
                  <a:lnTo>
                    <a:pt x="67" y="247"/>
                  </a:lnTo>
                  <a:lnTo>
                    <a:pt x="63" y="231"/>
                  </a:lnTo>
                  <a:lnTo>
                    <a:pt x="56" y="190"/>
                  </a:lnTo>
                  <a:lnTo>
                    <a:pt x="50" y="148"/>
                  </a:lnTo>
                  <a:lnTo>
                    <a:pt x="45" y="121"/>
                  </a:lnTo>
                  <a:lnTo>
                    <a:pt x="42" y="110"/>
                  </a:lnTo>
                  <a:lnTo>
                    <a:pt x="35" y="99"/>
                  </a:lnTo>
                  <a:lnTo>
                    <a:pt x="23" y="78"/>
                  </a:lnTo>
                  <a:lnTo>
                    <a:pt x="10" y="55"/>
                  </a:lnTo>
                  <a:lnTo>
                    <a:pt x="3" y="44"/>
                  </a:lnTo>
                  <a:lnTo>
                    <a:pt x="0" y="33"/>
                  </a:lnTo>
                  <a:lnTo>
                    <a:pt x="7" y="0"/>
                  </a:lnTo>
                  <a:lnTo>
                    <a:pt x="8" y="4"/>
                  </a:lnTo>
                  <a:lnTo>
                    <a:pt x="11" y="11"/>
                  </a:lnTo>
                  <a:lnTo>
                    <a:pt x="18" y="19"/>
                  </a:lnTo>
                  <a:lnTo>
                    <a:pt x="26" y="25"/>
                  </a:lnTo>
                  <a:lnTo>
                    <a:pt x="39" y="33"/>
                  </a:lnTo>
                  <a:lnTo>
                    <a:pt x="55" y="38"/>
                  </a:lnTo>
                  <a:lnTo>
                    <a:pt x="77" y="41"/>
                  </a:lnTo>
                  <a:lnTo>
                    <a:pt x="85" y="47"/>
                  </a:lnTo>
                  <a:lnTo>
                    <a:pt x="102" y="60"/>
                  </a:lnTo>
                  <a:lnTo>
                    <a:pt x="114" y="67"/>
                  </a:lnTo>
                  <a:lnTo>
                    <a:pt x="125" y="71"/>
                  </a:lnTo>
                  <a:lnTo>
                    <a:pt x="136" y="75"/>
                  </a:lnTo>
                  <a:lnTo>
                    <a:pt x="146" y="76"/>
                  </a:lnTo>
                  <a:lnTo>
                    <a:pt x="150" y="76"/>
                  </a:lnTo>
                  <a:lnTo>
                    <a:pt x="152" y="78"/>
                  </a:lnTo>
                  <a:lnTo>
                    <a:pt x="152" y="79"/>
                  </a:lnTo>
                  <a:lnTo>
                    <a:pt x="150" y="84"/>
                  </a:lnTo>
                  <a:lnTo>
                    <a:pt x="146" y="89"/>
                  </a:lnTo>
                  <a:lnTo>
                    <a:pt x="133" y="99"/>
                  </a:lnTo>
                  <a:lnTo>
                    <a:pt x="126" y="102"/>
                  </a:lnTo>
                  <a:lnTo>
                    <a:pt x="122" y="103"/>
                  </a:lnTo>
                  <a:lnTo>
                    <a:pt x="117" y="103"/>
                  </a:lnTo>
                  <a:lnTo>
                    <a:pt x="118" y="103"/>
                  </a:lnTo>
                  <a:lnTo>
                    <a:pt x="118" y="105"/>
                  </a:lnTo>
                  <a:lnTo>
                    <a:pt x="114" y="107"/>
                  </a:lnTo>
                  <a:lnTo>
                    <a:pt x="110" y="107"/>
                  </a:lnTo>
                  <a:lnTo>
                    <a:pt x="109" y="110"/>
                  </a:lnTo>
                  <a:lnTo>
                    <a:pt x="106" y="115"/>
                  </a:lnTo>
                  <a:lnTo>
                    <a:pt x="104" y="123"/>
                  </a:lnTo>
                  <a:lnTo>
                    <a:pt x="99" y="132"/>
                  </a:lnTo>
                  <a:lnTo>
                    <a:pt x="96" y="137"/>
                  </a:lnTo>
                  <a:lnTo>
                    <a:pt x="94" y="142"/>
                  </a:lnTo>
                  <a:lnTo>
                    <a:pt x="93" y="154"/>
                  </a:lnTo>
                  <a:lnTo>
                    <a:pt x="96" y="166"/>
                  </a:lnTo>
                  <a:lnTo>
                    <a:pt x="99" y="180"/>
                  </a:lnTo>
                  <a:lnTo>
                    <a:pt x="106" y="202"/>
                  </a:lnTo>
                  <a:lnTo>
                    <a:pt x="114" y="234"/>
                  </a:lnTo>
                  <a:lnTo>
                    <a:pt x="120" y="261"/>
                  </a:lnTo>
                  <a:lnTo>
                    <a:pt x="120" y="271"/>
                  </a:lnTo>
                  <a:lnTo>
                    <a:pt x="118" y="273"/>
                  </a:lnTo>
                  <a:lnTo>
                    <a:pt x="117" y="274"/>
                  </a:lnTo>
                  <a:lnTo>
                    <a:pt x="107" y="273"/>
                  </a:lnTo>
                  <a:lnTo>
                    <a:pt x="94" y="271"/>
                  </a:lnTo>
                  <a:lnTo>
                    <a:pt x="87" y="269"/>
                  </a:lnTo>
                  <a:lnTo>
                    <a:pt x="80" y="266"/>
                  </a:lnTo>
                  <a:lnTo>
                    <a:pt x="75" y="263"/>
                  </a:lnTo>
                  <a:lnTo>
                    <a:pt x="71" y="257"/>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59" name="Freeform 39"/>
            <p:cNvSpPr>
              <a:spLocks/>
            </p:cNvSpPr>
            <p:nvPr/>
          </p:nvSpPr>
          <p:spPr bwMode="auto">
            <a:xfrm>
              <a:off x="1612" y="1066"/>
              <a:ext cx="103" cy="153"/>
            </a:xfrm>
            <a:custGeom>
              <a:avLst/>
              <a:gdLst>
                <a:gd name="T0" fmla="*/ 10 w 103"/>
                <a:gd name="T1" fmla="*/ 0 h 153"/>
                <a:gd name="T2" fmla="*/ 10 w 103"/>
                <a:gd name="T3" fmla="*/ 0 h 153"/>
                <a:gd name="T4" fmla="*/ 8 w 103"/>
                <a:gd name="T5" fmla="*/ 0 h 153"/>
                <a:gd name="T6" fmla="*/ 7 w 103"/>
                <a:gd name="T7" fmla="*/ 0 h 153"/>
                <a:gd name="T8" fmla="*/ 7 w 103"/>
                <a:gd name="T9" fmla="*/ 4 h 153"/>
                <a:gd name="T10" fmla="*/ 13 w 103"/>
                <a:gd name="T11" fmla="*/ 24 h 153"/>
                <a:gd name="T12" fmla="*/ 23 w 103"/>
                <a:gd name="T13" fmla="*/ 46 h 153"/>
                <a:gd name="T14" fmla="*/ 26 w 103"/>
                <a:gd name="T15" fmla="*/ 56 h 153"/>
                <a:gd name="T16" fmla="*/ 29 w 103"/>
                <a:gd name="T17" fmla="*/ 62 h 153"/>
                <a:gd name="T18" fmla="*/ 29 w 103"/>
                <a:gd name="T19" fmla="*/ 62 h 153"/>
                <a:gd name="T20" fmla="*/ 29 w 103"/>
                <a:gd name="T21" fmla="*/ 75 h 153"/>
                <a:gd name="T22" fmla="*/ 28 w 103"/>
                <a:gd name="T23" fmla="*/ 86 h 153"/>
                <a:gd name="T24" fmla="*/ 26 w 103"/>
                <a:gd name="T25" fmla="*/ 99 h 153"/>
                <a:gd name="T26" fmla="*/ 23 w 103"/>
                <a:gd name="T27" fmla="*/ 110 h 153"/>
                <a:gd name="T28" fmla="*/ 18 w 103"/>
                <a:gd name="T29" fmla="*/ 121 h 153"/>
                <a:gd name="T30" fmla="*/ 13 w 103"/>
                <a:gd name="T31" fmla="*/ 132 h 153"/>
                <a:gd name="T32" fmla="*/ 0 w 103"/>
                <a:gd name="T33" fmla="*/ 153 h 153"/>
                <a:gd name="T34" fmla="*/ 0 w 103"/>
                <a:gd name="T35" fmla="*/ 153 h 153"/>
                <a:gd name="T36" fmla="*/ 8 w 103"/>
                <a:gd name="T37" fmla="*/ 148 h 153"/>
                <a:gd name="T38" fmla="*/ 31 w 103"/>
                <a:gd name="T39" fmla="*/ 134 h 153"/>
                <a:gd name="T40" fmla="*/ 44 w 103"/>
                <a:gd name="T41" fmla="*/ 124 h 153"/>
                <a:gd name="T42" fmla="*/ 56 w 103"/>
                <a:gd name="T43" fmla="*/ 112 h 153"/>
                <a:gd name="T44" fmla="*/ 71 w 103"/>
                <a:gd name="T45" fmla="*/ 100 h 153"/>
                <a:gd name="T46" fmla="*/ 82 w 103"/>
                <a:gd name="T47" fmla="*/ 86 h 153"/>
                <a:gd name="T48" fmla="*/ 82 w 103"/>
                <a:gd name="T49" fmla="*/ 86 h 153"/>
                <a:gd name="T50" fmla="*/ 92 w 103"/>
                <a:gd name="T51" fmla="*/ 72 h 153"/>
                <a:gd name="T52" fmla="*/ 96 w 103"/>
                <a:gd name="T53" fmla="*/ 60 h 153"/>
                <a:gd name="T54" fmla="*/ 101 w 103"/>
                <a:gd name="T55" fmla="*/ 51 h 153"/>
                <a:gd name="T56" fmla="*/ 103 w 103"/>
                <a:gd name="T57" fmla="*/ 43 h 153"/>
                <a:gd name="T58" fmla="*/ 103 w 103"/>
                <a:gd name="T59" fmla="*/ 36 h 153"/>
                <a:gd name="T60" fmla="*/ 101 w 103"/>
                <a:gd name="T61" fmla="*/ 32 h 153"/>
                <a:gd name="T62" fmla="*/ 101 w 103"/>
                <a:gd name="T63" fmla="*/ 28 h 153"/>
                <a:gd name="T64" fmla="*/ 101 w 103"/>
                <a:gd name="T65" fmla="*/ 28 h 153"/>
                <a:gd name="T66" fmla="*/ 63 w 103"/>
                <a:gd name="T67" fmla="*/ 17 h 153"/>
                <a:gd name="T68" fmla="*/ 32 w 103"/>
                <a:gd name="T69" fmla="*/ 8 h 153"/>
                <a:gd name="T70" fmla="*/ 10 w 103"/>
                <a:gd name="T71" fmla="*/ 0 h 153"/>
                <a:gd name="T72" fmla="*/ 10 w 103"/>
                <a:gd name="T73" fmla="*/ 0 h 1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
                <a:gd name="T112" fmla="*/ 0 h 153"/>
                <a:gd name="T113" fmla="*/ 103 w 103"/>
                <a:gd name="T114" fmla="*/ 153 h 1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 h="153">
                  <a:moveTo>
                    <a:pt x="10" y="0"/>
                  </a:moveTo>
                  <a:lnTo>
                    <a:pt x="10" y="0"/>
                  </a:lnTo>
                  <a:lnTo>
                    <a:pt x="8" y="0"/>
                  </a:lnTo>
                  <a:lnTo>
                    <a:pt x="7" y="0"/>
                  </a:lnTo>
                  <a:lnTo>
                    <a:pt x="7" y="4"/>
                  </a:lnTo>
                  <a:lnTo>
                    <a:pt x="13" y="24"/>
                  </a:lnTo>
                  <a:lnTo>
                    <a:pt x="23" y="46"/>
                  </a:lnTo>
                  <a:lnTo>
                    <a:pt x="26" y="56"/>
                  </a:lnTo>
                  <a:lnTo>
                    <a:pt x="29" y="62"/>
                  </a:lnTo>
                  <a:lnTo>
                    <a:pt x="29" y="75"/>
                  </a:lnTo>
                  <a:lnTo>
                    <a:pt x="28" y="86"/>
                  </a:lnTo>
                  <a:lnTo>
                    <a:pt x="26" y="99"/>
                  </a:lnTo>
                  <a:lnTo>
                    <a:pt x="23" y="110"/>
                  </a:lnTo>
                  <a:lnTo>
                    <a:pt x="18" y="121"/>
                  </a:lnTo>
                  <a:lnTo>
                    <a:pt x="13" y="132"/>
                  </a:lnTo>
                  <a:lnTo>
                    <a:pt x="0" y="153"/>
                  </a:lnTo>
                  <a:lnTo>
                    <a:pt x="8" y="148"/>
                  </a:lnTo>
                  <a:lnTo>
                    <a:pt x="31" y="134"/>
                  </a:lnTo>
                  <a:lnTo>
                    <a:pt x="44" y="124"/>
                  </a:lnTo>
                  <a:lnTo>
                    <a:pt x="56" y="112"/>
                  </a:lnTo>
                  <a:lnTo>
                    <a:pt x="71" y="100"/>
                  </a:lnTo>
                  <a:lnTo>
                    <a:pt x="82" y="86"/>
                  </a:lnTo>
                  <a:lnTo>
                    <a:pt x="92" y="72"/>
                  </a:lnTo>
                  <a:lnTo>
                    <a:pt x="96" y="60"/>
                  </a:lnTo>
                  <a:lnTo>
                    <a:pt x="101" y="51"/>
                  </a:lnTo>
                  <a:lnTo>
                    <a:pt x="103" y="43"/>
                  </a:lnTo>
                  <a:lnTo>
                    <a:pt x="103" y="36"/>
                  </a:lnTo>
                  <a:lnTo>
                    <a:pt x="101" y="32"/>
                  </a:lnTo>
                  <a:lnTo>
                    <a:pt x="101" y="28"/>
                  </a:lnTo>
                  <a:lnTo>
                    <a:pt x="63" y="17"/>
                  </a:lnTo>
                  <a:lnTo>
                    <a:pt x="32" y="8"/>
                  </a:lnTo>
                  <a:lnTo>
                    <a:pt x="10" y="0"/>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60" name="Line 40"/>
            <p:cNvSpPr>
              <a:spLocks noChangeShapeType="1"/>
            </p:cNvSpPr>
            <p:nvPr/>
          </p:nvSpPr>
          <p:spPr bwMode="auto">
            <a:xfrm>
              <a:off x="2036" y="1955"/>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61" name="Line 41"/>
            <p:cNvSpPr>
              <a:spLocks noChangeShapeType="1"/>
            </p:cNvSpPr>
            <p:nvPr/>
          </p:nvSpPr>
          <p:spPr bwMode="auto">
            <a:xfrm>
              <a:off x="2036" y="1955"/>
              <a:ext cx="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62" name="Freeform 42"/>
            <p:cNvSpPr>
              <a:spLocks/>
            </p:cNvSpPr>
            <p:nvPr/>
          </p:nvSpPr>
          <p:spPr bwMode="auto">
            <a:xfrm>
              <a:off x="1996" y="719"/>
              <a:ext cx="75" cy="42"/>
            </a:xfrm>
            <a:custGeom>
              <a:avLst/>
              <a:gdLst>
                <a:gd name="T0" fmla="*/ 75 w 75"/>
                <a:gd name="T1" fmla="*/ 11 h 42"/>
                <a:gd name="T2" fmla="*/ 67 w 75"/>
                <a:gd name="T3" fmla="*/ 18 h 42"/>
                <a:gd name="T4" fmla="*/ 59 w 75"/>
                <a:gd name="T5" fmla="*/ 21 h 42"/>
                <a:gd name="T6" fmla="*/ 51 w 75"/>
                <a:gd name="T7" fmla="*/ 24 h 42"/>
                <a:gd name="T8" fmla="*/ 46 w 75"/>
                <a:gd name="T9" fmla="*/ 24 h 42"/>
                <a:gd name="T10" fmla="*/ 42 w 75"/>
                <a:gd name="T11" fmla="*/ 22 h 42"/>
                <a:gd name="T12" fmla="*/ 45 w 75"/>
                <a:gd name="T13" fmla="*/ 19 h 42"/>
                <a:gd name="T14" fmla="*/ 46 w 75"/>
                <a:gd name="T15" fmla="*/ 16 h 42"/>
                <a:gd name="T16" fmla="*/ 38 w 75"/>
                <a:gd name="T17" fmla="*/ 14 h 42"/>
                <a:gd name="T18" fmla="*/ 30 w 75"/>
                <a:gd name="T19" fmla="*/ 16 h 42"/>
                <a:gd name="T20" fmla="*/ 19 w 75"/>
                <a:gd name="T21" fmla="*/ 19 h 42"/>
                <a:gd name="T22" fmla="*/ 16 w 75"/>
                <a:gd name="T23" fmla="*/ 21 h 42"/>
                <a:gd name="T24" fmla="*/ 16 w 75"/>
                <a:gd name="T25" fmla="*/ 10 h 42"/>
                <a:gd name="T26" fmla="*/ 19 w 75"/>
                <a:gd name="T27" fmla="*/ 0 h 42"/>
                <a:gd name="T28" fmla="*/ 16 w 75"/>
                <a:gd name="T29" fmla="*/ 5 h 42"/>
                <a:gd name="T30" fmla="*/ 11 w 75"/>
                <a:gd name="T31" fmla="*/ 10 h 42"/>
                <a:gd name="T32" fmla="*/ 10 w 75"/>
                <a:gd name="T33" fmla="*/ 14 h 42"/>
                <a:gd name="T34" fmla="*/ 0 w 75"/>
                <a:gd name="T35" fmla="*/ 30 h 42"/>
                <a:gd name="T36" fmla="*/ 3 w 75"/>
                <a:gd name="T37" fmla="*/ 29 h 42"/>
                <a:gd name="T38" fmla="*/ 6 w 75"/>
                <a:gd name="T39" fmla="*/ 29 h 42"/>
                <a:gd name="T40" fmla="*/ 14 w 75"/>
                <a:gd name="T41" fmla="*/ 26 h 42"/>
                <a:gd name="T42" fmla="*/ 26 w 75"/>
                <a:gd name="T43" fmla="*/ 27 h 42"/>
                <a:gd name="T44" fmla="*/ 29 w 75"/>
                <a:gd name="T45" fmla="*/ 29 h 42"/>
                <a:gd name="T46" fmla="*/ 38 w 75"/>
                <a:gd name="T47" fmla="*/ 38 h 42"/>
                <a:gd name="T48" fmla="*/ 42 w 75"/>
                <a:gd name="T49" fmla="*/ 40 h 42"/>
                <a:gd name="T50" fmla="*/ 43 w 75"/>
                <a:gd name="T51" fmla="*/ 38 h 42"/>
                <a:gd name="T52" fmla="*/ 50 w 75"/>
                <a:gd name="T53" fmla="*/ 35 h 42"/>
                <a:gd name="T54" fmla="*/ 51 w 75"/>
                <a:gd name="T55" fmla="*/ 42 h 42"/>
                <a:gd name="T56" fmla="*/ 56 w 75"/>
                <a:gd name="T57" fmla="*/ 40 h 42"/>
                <a:gd name="T58" fmla="*/ 64 w 75"/>
                <a:gd name="T59" fmla="*/ 29 h 42"/>
                <a:gd name="T60" fmla="*/ 70 w 75"/>
                <a:gd name="T61" fmla="*/ 18 h 42"/>
                <a:gd name="T62" fmla="*/ 75 w 75"/>
                <a:gd name="T63" fmla="*/ 11 h 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
                <a:gd name="T97" fmla="*/ 0 h 42"/>
                <a:gd name="T98" fmla="*/ 75 w 75"/>
                <a:gd name="T99" fmla="*/ 42 h 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 h="42">
                  <a:moveTo>
                    <a:pt x="75" y="11"/>
                  </a:moveTo>
                  <a:lnTo>
                    <a:pt x="75" y="11"/>
                  </a:lnTo>
                  <a:lnTo>
                    <a:pt x="67" y="18"/>
                  </a:lnTo>
                  <a:lnTo>
                    <a:pt x="64" y="19"/>
                  </a:lnTo>
                  <a:lnTo>
                    <a:pt x="59" y="21"/>
                  </a:lnTo>
                  <a:lnTo>
                    <a:pt x="51" y="24"/>
                  </a:lnTo>
                  <a:lnTo>
                    <a:pt x="46" y="24"/>
                  </a:lnTo>
                  <a:lnTo>
                    <a:pt x="42" y="22"/>
                  </a:lnTo>
                  <a:lnTo>
                    <a:pt x="43" y="21"/>
                  </a:lnTo>
                  <a:lnTo>
                    <a:pt x="45" y="19"/>
                  </a:lnTo>
                  <a:lnTo>
                    <a:pt x="46" y="18"/>
                  </a:lnTo>
                  <a:lnTo>
                    <a:pt x="46" y="16"/>
                  </a:lnTo>
                  <a:lnTo>
                    <a:pt x="38" y="14"/>
                  </a:lnTo>
                  <a:lnTo>
                    <a:pt x="30" y="16"/>
                  </a:lnTo>
                  <a:lnTo>
                    <a:pt x="24" y="18"/>
                  </a:lnTo>
                  <a:lnTo>
                    <a:pt x="19" y="19"/>
                  </a:lnTo>
                  <a:lnTo>
                    <a:pt x="16" y="21"/>
                  </a:lnTo>
                  <a:lnTo>
                    <a:pt x="16" y="16"/>
                  </a:lnTo>
                  <a:lnTo>
                    <a:pt x="16" y="10"/>
                  </a:lnTo>
                  <a:lnTo>
                    <a:pt x="19" y="0"/>
                  </a:lnTo>
                  <a:lnTo>
                    <a:pt x="18" y="2"/>
                  </a:lnTo>
                  <a:lnTo>
                    <a:pt x="16" y="5"/>
                  </a:lnTo>
                  <a:lnTo>
                    <a:pt x="14" y="8"/>
                  </a:lnTo>
                  <a:lnTo>
                    <a:pt x="11" y="10"/>
                  </a:lnTo>
                  <a:lnTo>
                    <a:pt x="10" y="14"/>
                  </a:lnTo>
                  <a:lnTo>
                    <a:pt x="6" y="21"/>
                  </a:lnTo>
                  <a:lnTo>
                    <a:pt x="0" y="30"/>
                  </a:lnTo>
                  <a:lnTo>
                    <a:pt x="3" y="29"/>
                  </a:lnTo>
                  <a:lnTo>
                    <a:pt x="6" y="29"/>
                  </a:lnTo>
                  <a:lnTo>
                    <a:pt x="14" y="26"/>
                  </a:lnTo>
                  <a:lnTo>
                    <a:pt x="21" y="26"/>
                  </a:lnTo>
                  <a:lnTo>
                    <a:pt x="26" y="27"/>
                  </a:lnTo>
                  <a:lnTo>
                    <a:pt x="29" y="29"/>
                  </a:lnTo>
                  <a:lnTo>
                    <a:pt x="34" y="34"/>
                  </a:lnTo>
                  <a:lnTo>
                    <a:pt x="38" y="38"/>
                  </a:lnTo>
                  <a:lnTo>
                    <a:pt x="42" y="40"/>
                  </a:lnTo>
                  <a:lnTo>
                    <a:pt x="43" y="38"/>
                  </a:lnTo>
                  <a:lnTo>
                    <a:pt x="50" y="35"/>
                  </a:lnTo>
                  <a:lnTo>
                    <a:pt x="50" y="38"/>
                  </a:lnTo>
                  <a:lnTo>
                    <a:pt x="51" y="42"/>
                  </a:lnTo>
                  <a:lnTo>
                    <a:pt x="56" y="40"/>
                  </a:lnTo>
                  <a:lnTo>
                    <a:pt x="59" y="37"/>
                  </a:lnTo>
                  <a:lnTo>
                    <a:pt x="64" y="29"/>
                  </a:lnTo>
                  <a:lnTo>
                    <a:pt x="69" y="21"/>
                  </a:lnTo>
                  <a:lnTo>
                    <a:pt x="70" y="18"/>
                  </a:lnTo>
                  <a:lnTo>
                    <a:pt x="73" y="14"/>
                  </a:lnTo>
                  <a:lnTo>
                    <a:pt x="75" y="11"/>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63" name="Freeform 43"/>
            <p:cNvSpPr>
              <a:spLocks/>
            </p:cNvSpPr>
            <p:nvPr/>
          </p:nvSpPr>
          <p:spPr bwMode="auto">
            <a:xfrm>
              <a:off x="1996" y="719"/>
              <a:ext cx="75" cy="42"/>
            </a:xfrm>
            <a:custGeom>
              <a:avLst/>
              <a:gdLst>
                <a:gd name="T0" fmla="*/ 75 w 75"/>
                <a:gd name="T1" fmla="*/ 11 h 42"/>
                <a:gd name="T2" fmla="*/ 75 w 75"/>
                <a:gd name="T3" fmla="*/ 11 h 42"/>
                <a:gd name="T4" fmla="*/ 67 w 75"/>
                <a:gd name="T5" fmla="*/ 18 h 42"/>
                <a:gd name="T6" fmla="*/ 67 w 75"/>
                <a:gd name="T7" fmla="*/ 18 h 42"/>
                <a:gd name="T8" fmla="*/ 64 w 75"/>
                <a:gd name="T9" fmla="*/ 19 h 42"/>
                <a:gd name="T10" fmla="*/ 59 w 75"/>
                <a:gd name="T11" fmla="*/ 21 h 42"/>
                <a:gd name="T12" fmla="*/ 59 w 75"/>
                <a:gd name="T13" fmla="*/ 21 h 42"/>
                <a:gd name="T14" fmla="*/ 51 w 75"/>
                <a:gd name="T15" fmla="*/ 24 h 42"/>
                <a:gd name="T16" fmla="*/ 51 w 75"/>
                <a:gd name="T17" fmla="*/ 24 h 42"/>
                <a:gd name="T18" fmla="*/ 46 w 75"/>
                <a:gd name="T19" fmla="*/ 24 h 42"/>
                <a:gd name="T20" fmla="*/ 42 w 75"/>
                <a:gd name="T21" fmla="*/ 22 h 42"/>
                <a:gd name="T22" fmla="*/ 42 w 75"/>
                <a:gd name="T23" fmla="*/ 22 h 42"/>
                <a:gd name="T24" fmla="*/ 43 w 75"/>
                <a:gd name="T25" fmla="*/ 21 h 42"/>
                <a:gd name="T26" fmla="*/ 45 w 75"/>
                <a:gd name="T27" fmla="*/ 19 h 42"/>
                <a:gd name="T28" fmla="*/ 46 w 75"/>
                <a:gd name="T29" fmla="*/ 18 h 42"/>
                <a:gd name="T30" fmla="*/ 46 w 75"/>
                <a:gd name="T31" fmla="*/ 16 h 42"/>
                <a:gd name="T32" fmla="*/ 46 w 75"/>
                <a:gd name="T33" fmla="*/ 16 h 42"/>
                <a:gd name="T34" fmla="*/ 38 w 75"/>
                <a:gd name="T35" fmla="*/ 14 h 42"/>
                <a:gd name="T36" fmla="*/ 30 w 75"/>
                <a:gd name="T37" fmla="*/ 16 h 42"/>
                <a:gd name="T38" fmla="*/ 30 w 75"/>
                <a:gd name="T39" fmla="*/ 16 h 42"/>
                <a:gd name="T40" fmla="*/ 24 w 75"/>
                <a:gd name="T41" fmla="*/ 18 h 42"/>
                <a:gd name="T42" fmla="*/ 19 w 75"/>
                <a:gd name="T43" fmla="*/ 19 h 42"/>
                <a:gd name="T44" fmla="*/ 16 w 75"/>
                <a:gd name="T45" fmla="*/ 21 h 42"/>
                <a:gd name="T46" fmla="*/ 16 w 75"/>
                <a:gd name="T47" fmla="*/ 21 h 42"/>
                <a:gd name="T48" fmla="*/ 16 w 75"/>
                <a:gd name="T49" fmla="*/ 16 h 42"/>
                <a:gd name="T50" fmla="*/ 16 w 75"/>
                <a:gd name="T51" fmla="*/ 10 h 42"/>
                <a:gd name="T52" fmla="*/ 19 w 75"/>
                <a:gd name="T53" fmla="*/ 0 h 42"/>
                <a:gd name="T54" fmla="*/ 19 w 75"/>
                <a:gd name="T55" fmla="*/ 0 h 42"/>
                <a:gd name="T56" fmla="*/ 18 w 75"/>
                <a:gd name="T57" fmla="*/ 2 h 42"/>
                <a:gd name="T58" fmla="*/ 16 w 75"/>
                <a:gd name="T59" fmla="*/ 5 h 42"/>
                <a:gd name="T60" fmla="*/ 14 w 75"/>
                <a:gd name="T61" fmla="*/ 8 h 42"/>
                <a:gd name="T62" fmla="*/ 11 w 75"/>
                <a:gd name="T63" fmla="*/ 10 h 42"/>
                <a:gd name="T64" fmla="*/ 11 w 75"/>
                <a:gd name="T65" fmla="*/ 10 h 42"/>
                <a:gd name="T66" fmla="*/ 10 w 75"/>
                <a:gd name="T67" fmla="*/ 14 h 42"/>
                <a:gd name="T68" fmla="*/ 6 w 75"/>
                <a:gd name="T69" fmla="*/ 21 h 42"/>
                <a:gd name="T70" fmla="*/ 0 w 75"/>
                <a:gd name="T71" fmla="*/ 30 h 42"/>
                <a:gd name="T72" fmla="*/ 0 w 75"/>
                <a:gd name="T73" fmla="*/ 30 h 42"/>
                <a:gd name="T74" fmla="*/ 3 w 75"/>
                <a:gd name="T75" fmla="*/ 29 h 42"/>
                <a:gd name="T76" fmla="*/ 6 w 75"/>
                <a:gd name="T77" fmla="*/ 29 h 42"/>
                <a:gd name="T78" fmla="*/ 6 w 75"/>
                <a:gd name="T79" fmla="*/ 29 h 42"/>
                <a:gd name="T80" fmla="*/ 14 w 75"/>
                <a:gd name="T81" fmla="*/ 26 h 42"/>
                <a:gd name="T82" fmla="*/ 14 w 75"/>
                <a:gd name="T83" fmla="*/ 26 h 42"/>
                <a:gd name="T84" fmla="*/ 21 w 75"/>
                <a:gd name="T85" fmla="*/ 26 h 42"/>
                <a:gd name="T86" fmla="*/ 26 w 75"/>
                <a:gd name="T87" fmla="*/ 27 h 42"/>
                <a:gd name="T88" fmla="*/ 29 w 75"/>
                <a:gd name="T89" fmla="*/ 29 h 42"/>
                <a:gd name="T90" fmla="*/ 29 w 75"/>
                <a:gd name="T91" fmla="*/ 29 h 42"/>
                <a:gd name="T92" fmla="*/ 34 w 75"/>
                <a:gd name="T93" fmla="*/ 34 h 42"/>
                <a:gd name="T94" fmla="*/ 38 w 75"/>
                <a:gd name="T95" fmla="*/ 38 h 42"/>
                <a:gd name="T96" fmla="*/ 38 w 75"/>
                <a:gd name="T97" fmla="*/ 38 h 42"/>
                <a:gd name="T98" fmla="*/ 42 w 75"/>
                <a:gd name="T99" fmla="*/ 40 h 42"/>
                <a:gd name="T100" fmla="*/ 43 w 75"/>
                <a:gd name="T101" fmla="*/ 38 h 42"/>
                <a:gd name="T102" fmla="*/ 43 w 75"/>
                <a:gd name="T103" fmla="*/ 38 h 42"/>
                <a:gd name="T104" fmla="*/ 50 w 75"/>
                <a:gd name="T105" fmla="*/ 35 h 42"/>
                <a:gd name="T106" fmla="*/ 50 w 75"/>
                <a:gd name="T107" fmla="*/ 35 h 42"/>
                <a:gd name="T108" fmla="*/ 50 w 75"/>
                <a:gd name="T109" fmla="*/ 38 h 42"/>
                <a:gd name="T110" fmla="*/ 51 w 75"/>
                <a:gd name="T111" fmla="*/ 42 h 42"/>
                <a:gd name="T112" fmla="*/ 51 w 75"/>
                <a:gd name="T113" fmla="*/ 42 h 42"/>
                <a:gd name="T114" fmla="*/ 56 w 75"/>
                <a:gd name="T115" fmla="*/ 40 h 42"/>
                <a:gd name="T116" fmla="*/ 59 w 75"/>
                <a:gd name="T117" fmla="*/ 37 h 42"/>
                <a:gd name="T118" fmla="*/ 64 w 75"/>
                <a:gd name="T119" fmla="*/ 29 h 42"/>
                <a:gd name="T120" fmla="*/ 69 w 75"/>
                <a:gd name="T121" fmla="*/ 21 h 42"/>
                <a:gd name="T122" fmla="*/ 70 w 75"/>
                <a:gd name="T123" fmla="*/ 18 h 42"/>
                <a:gd name="T124" fmla="*/ 73 w 75"/>
                <a:gd name="T125" fmla="*/ 14 h 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5"/>
                <a:gd name="T190" fmla="*/ 0 h 42"/>
                <a:gd name="T191" fmla="*/ 75 w 75"/>
                <a:gd name="T192" fmla="*/ 42 h 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5" h="42">
                  <a:moveTo>
                    <a:pt x="75" y="11"/>
                  </a:moveTo>
                  <a:lnTo>
                    <a:pt x="75" y="11"/>
                  </a:lnTo>
                  <a:lnTo>
                    <a:pt x="67" y="18"/>
                  </a:lnTo>
                  <a:lnTo>
                    <a:pt x="64" y="19"/>
                  </a:lnTo>
                  <a:lnTo>
                    <a:pt x="59" y="21"/>
                  </a:lnTo>
                  <a:lnTo>
                    <a:pt x="51" y="24"/>
                  </a:lnTo>
                  <a:lnTo>
                    <a:pt x="46" y="24"/>
                  </a:lnTo>
                  <a:lnTo>
                    <a:pt x="42" y="22"/>
                  </a:lnTo>
                  <a:lnTo>
                    <a:pt x="43" y="21"/>
                  </a:lnTo>
                  <a:lnTo>
                    <a:pt x="45" y="19"/>
                  </a:lnTo>
                  <a:lnTo>
                    <a:pt x="46" y="18"/>
                  </a:lnTo>
                  <a:lnTo>
                    <a:pt x="46" y="16"/>
                  </a:lnTo>
                  <a:lnTo>
                    <a:pt x="38" y="14"/>
                  </a:lnTo>
                  <a:lnTo>
                    <a:pt x="30" y="16"/>
                  </a:lnTo>
                  <a:lnTo>
                    <a:pt x="24" y="18"/>
                  </a:lnTo>
                  <a:lnTo>
                    <a:pt x="19" y="19"/>
                  </a:lnTo>
                  <a:lnTo>
                    <a:pt x="16" y="21"/>
                  </a:lnTo>
                  <a:lnTo>
                    <a:pt x="16" y="16"/>
                  </a:lnTo>
                  <a:lnTo>
                    <a:pt x="16" y="10"/>
                  </a:lnTo>
                  <a:lnTo>
                    <a:pt x="19" y="0"/>
                  </a:lnTo>
                  <a:lnTo>
                    <a:pt x="18" y="2"/>
                  </a:lnTo>
                  <a:lnTo>
                    <a:pt x="16" y="5"/>
                  </a:lnTo>
                  <a:lnTo>
                    <a:pt x="14" y="8"/>
                  </a:lnTo>
                  <a:lnTo>
                    <a:pt x="11" y="10"/>
                  </a:lnTo>
                  <a:lnTo>
                    <a:pt x="10" y="14"/>
                  </a:lnTo>
                  <a:lnTo>
                    <a:pt x="6" y="21"/>
                  </a:lnTo>
                  <a:lnTo>
                    <a:pt x="0" y="30"/>
                  </a:lnTo>
                  <a:lnTo>
                    <a:pt x="3" y="29"/>
                  </a:lnTo>
                  <a:lnTo>
                    <a:pt x="6" y="29"/>
                  </a:lnTo>
                  <a:lnTo>
                    <a:pt x="14" y="26"/>
                  </a:lnTo>
                  <a:lnTo>
                    <a:pt x="21" y="26"/>
                  </a:lnTo>
                  <a:lnTo>
                    <a:pt x="26" y="27"/>
                  </a:lnTo>
                  <a:lnTo>
                    <a:pt x="29" y="29"/>
                  </a:lnTo>
                  <a:lnTo>
                    <a:pt x="34" y="34"/>
                  </a:lnTo>
                  <a:lnTo>
                    <a:pt x="38" y="38"/>
                  </a:lnTo>
                  <a:lnTo>
                    <a:pt x="42" y="40"/>
                  </a:lnTo>
                  <a:lnTo>
                    <a:pt x="43" y="38"/>
                  </a:lnTo>
                  <a:lnTo>
                    <a:pt x="50" y="35"/>
                  </a:lnTo>
                  <a:lnTo>
                    <a:pt x="50" y="38"/>
                  </a:lnTo>
                  <a:lnTo>
                    <a:pt x="51" y="42"/>
                  </a:lnTo>
                  <a:lnTo>
                    <a:pt x="56" y="40"/>
                  </a:lnTo>
                  <a:lnTo>
                    <a:pt x="59" y="37"/>
                  </a:lnTo>
                  <a:lnTo>
                    <a:pt x="64" y="29"/>
                  </a:lnTo>
                  <a:lnTo>
                    <a:pt x="69" y="21"/>
                  </a:lnTo>
                  <a:lnTo>
                    <a:pt x="70" y="18"/>
                  </a:lnTo>
                  <a:lnTo>
                    <a:pt x="73"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64" name="Freeform 44"/>
            <p:cNvSpPr>
              <a:spLocks/>
            </p:cNvSpPr>
            <p:nvPr/>
          </p:nvSpPr>
          <p:spPr bwMode="auto">
            <a:xfrm>
              <a:off x="2044" y="607"/>
              <a:ext cx="38" cy="94"/>
            </a:xfrm>
            <a:custGeom>
              <a:avLst/>
              <a:gdLst>
                <a:gd name="T0" fmla="*/ 25 w 38"/>
                <a:gd name="T1" fmla="*/ 93 h 94"/>
                <a:gd name="T2" fmla="*/ 25 w 38"/>
                <a:gd name="T3" fmla="*/ 93 h 94"/>
                <a:gd name="T4" fmla="*/ 22 w 38"/>
                <a:gd name="T5" fmla="*/ 88 h 94"/>
                <a:gd name="T6" fmla="*/ 19 w 38"/>
                <a:gd name="T7" fmla="*/ 83 h 94"/>
                <a:gd name="T8" fmla="*/ 14 w 38"/>
                <a:gd name="T9" fmla="*/ 71 h 94"/>
                <a:gd name="T10" fmla="*/ 6 w 38"/>
                <a:gd name="T11" fmla="*/ 43 h 94"/>
                <a:gd name="T12" fmla="*/ 6 w 38"/>
                <a:gd name="T13" fmla="*/ 43 h 94"/>
                <a:gd name="T14" fmla="*/ 3 w 38"/>
                <a:gd name="T15" fmla="*/ 34 h 94"/>
                <a:gd name="T16" fmla="*/ 2 w 38"/>
                <a:gd name="T17" fmla="*/ 24 h 94"/>
                <a:gd name="T18" fmla="*/ 2 w 38"/>
                <a:gd name="T19" fmla="*/ 24 h 94"/>
                <a:gd name="T20" fmla="*/ 0 w 38"/>
                <a:gd name="T21" fmla="*/ 19 h 94"/>
                <a:gd name="T22" fmla="*/ 0 w 38"/>
                <a:gd name="T23" fmla="*/ 15 h 94"/>
                <a:gd name="T24" fmla="*/ 0 w 38"/>
                <a:gd name="T25" fmla="*/ 15 h 94"/>
                <a:gd name="T26" fmla="*/ 3 w 38"/>
                <a:gd name="T27" fmla="*/ 13 h 94"/>
                <a:gd name="T28" fmla="*/ 5 w 38"/>
                <a:gd name="T29" fmla="*/ 11 h 94"/>
                <a:gd name="T30" fmla="*/ 11 w 38"/>
                <a:gd name="T31" fmla="*/ 10 h 94"/>
                <a:gd name="T32" fmla="*/ 11 w 38"/>
                <a:gd name="T33" fmla="*/ 10 h 94"/>
                <a:gd name="T34" fmla="*/ 16 w 38"/>
                <a:gd name="T35" fmla="*/ 8 h 94"/>
                <a:gd name="T36" fmla="*/ 22 w 38"/>
                <a:gd name="T37" fmla="*/ 5 h 94"/>
                <a:gd name="T38" fmla="*/ 22 w 38"/>
                <a:gd name="T39" fmla="*/ 5 h 94"/>
                <a:gd name="T40" fmla="*/ 30 w 38"/>
                <a:gd name="T41" fmla="*/ 2 h 94"/>
                <a:gd name="T42" fmla="*/ 30 w 38"/>
                <a:gd name="T43" fmla="*/ 2 h 94"/>
                <a:gd name="T44" fmla="*/ 35 w 38"/>
                <a:gd name="T45" fmla="*/ 2 h 94"/>
                <a:gd name="T46" fmla="*/ 38 w 38"/>
                <a:gd name="T47" fmla="*/ 0 h 94"/>
                <a:gd name="T48" fmla="*/ 38 w 38"/>
                <a:gd name="T49" fmla="*/ 0 h 94"/>
                <a:gd name="T50" fmla="*/ 35 w 38"/>
                <a:gd name="T51" fmla="*/ 0 h 94"/>
                <a:gd name="T52" fmla="*/ 33 w 38"/>
                <a:gd name="T53" fmla="*/ 2 h 94"/>
                <a:gd name="T54" fmla="*/ 30 w 38"/>
                <a:gd name="T55" fmla="*/ 10 h 94"/>
                <a:gd name="T56" fmla="*/ 24 w 38"/>
                <a:gd name="T57" fmla="*/ 23 h 94"/>
                <a:gd name="T58" fmla="*/ 24 w 38"/>
                <a:gd name="T59" fmla="*/ 23 h 94"/>
                <a:gd name="T60" fmla="*/ 19 w 38"/>
                <a:gd name="T61" fmla="*/ 34 h 94"/>
                <a:gd name="T62" fmla="*/ 13 w 38"/>
                <a:gd name="T63" fmla="*/ 43 h 94"/>
                <a:gd name="T64" fmla="*/ 13 w 38"/>
                <a:gd name="T65" fmla="*/ 43 h 94"/>
                <a:gd name="T66" fmla="*/ 16 w 38"/>
                <a:gd name="T67" fmla="*/ 47 h 94"/>
                <a:gd name="T68" fmla="*/ 17 w 38"/>
                <a:gd name="T69" fmla="*/ 51 h 94"/>
                <a:gd name="T70" fmla="*/ 19 w 38"/>
                <a:gd name="T71" fmla="*/ 59 h 94"/>
                <a:gd name="T72" fmla="*/ 19 w 38"/>
                <a:gd name="T73" fmla="*/ 59 h 94"/>
                <a:gd name="T74" fmla="*/ 24 w 38"/>
                <a:gd name="T75" fmla="*/ 69 h 94"/>
                <a:gd name="T76" fmla="*/ 25 w 38"/>
                <a:gd name="T77" fmla="*/ 80 h 94"/>
                <a:gd name="T78" fmla="*/ 25 w 38"/>
                <a:gd name="T79" fmla="*/ 80 h 94"/>
                <a:gd name="T80" fmla="*/ 29 w 38"/>
                <a:gd name="T81" fmla="*/ 90 h 94"/>
                <a:gd name="T82" fmla="*/ 29 w 38"/>
                <a:gd name="T83" fmla="*/ 90 h 94"/>
                <a:gd name="T84" fmla="*/ 29 w 38"/>
                <a:gd name="T85" fmla="*/ 91 h 94"/>
                <a:gd name="T86" fmla="*/ 29 w 38"/>
                <a:gd name="T87" fmla="*/ 93 h 94"/>
                <a:gd name="T88" fmla="*/ 29 w 38"/>
                <a:gd name="T89" fmla="*/ 93 h 94"/>
                <a:gd name="T90" fmla="*/ 29 w 38"/>
                <a:gd name="T91" fmla="*/ 94 h 94"/>
                <a:gd name="T92" fmla="*/ 25 w 38"/>
                <a:gd name="T93" fmla="*/ 94 h 94"/>
                <a:gd name="T94" fmla="*/ 24 w 38"/>
                <a:gd name="T95" fmla="*/ 94 h 94"/>
                <a:gd name="T96" fmla="*/ 22 w 38"/>
                <a:gd name="T97" fmla="*/ 93 h 94"/>
                <a:gd name="T98" fmla="*/ 25 w 38"/>
                <a:gd name="T99" fmla="*/ 93 h 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
                <a:gd name="T151" fmla="*/ 0 h 94"/>
                <a:gd name="T152" fmla="*/ 38 w 38"/>
                <a:gd name="T153" fmla="*/ 94 h 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 h="94">
                  <a:moveTo>
                    <a:pt x="25" y="93"/>
                  </a:moveTo>
                  <a:lnTo>
                    <a:pt x="25" y="93"/>
                  </a:lnTo>
                  <a:lnTo>
                    <a:pt x="22" y="88"/>
                  </a:lnTo>
                  <a:lnTo>
                    <a:pt x="19" y="83"/>
                  </a:lnTo>
                  <a:lnTo>
                    <a:pt x="14" y="71"/>
                  </a:lnTo>
                  <a:lnTo>
                    <a:pt x="6" y="43"/>
                  </a:lnTo>
                  <a:lnTo>
                    <a:pt x="3" y="34"/>
                  </a:lnTo>
                  <a:lnTo>
                    <a:pt x="2" y="24"/>
                  </a:lnTo>
                  <a:lnTo>
                    <a:pt x="0" y="19"/>
                  </a:lnTo>
                  <a:lnTo>
                    <a:pt x="0" y="15"/>
                  </a:lnTo>
                  <a:lnTo>
                    <a:pt x="3" y="13"/>
                  </a:lnTo>
                  <a:lnTo>
                    <a:pt x="5" y="11"/>
                  </a:lnTo>
                  <a:lnTo>
                    <a:pt x="11" y="10"/>
                  </a:lnTo>
                  <a:lnTo>
                    <a:pt x="16" y="8"/>
                  </a:lnTo>
                  <a:lnTo>
                    <a:pt x="22" y="5"/>
                  </a:lnTo>
                  <a:lnTo>
                    <a:pt x="30" y="2"/>
                  </a:lnTo>
                  <a:lnTo>
                    <a:pt x="35" y="2"/>
                  </a:lnTo>
                  <a:lnTo>
                    <a:pt x="38" y="0"/>
                  </a:lnTo>
                  <a:lnTo>
                    <a:pt x="35" y="0"/>
                  </a:lnTo>
                  <a:lnTo>
                    <a:pt x="33" y="2"/>
                  </a:lnTo>
                  <a:lnTo>
                    <a:pt x="30" y="10"/>
                  </a:lnTo>
                  <a:lnTo>
                    <a:pt x="24" y="23"/>
                  </a:lnTo>
                  <a:lnTo>
                    <a:pt x="19" y="34"/>
                  </a:lnTo>
                  <a:lnTo>
                    <a:pt x="13" y="43"/>
                  </a:lnTo>
                  <a:lnTo>
                    <a:pt x="16" y="47"/>
                  </a:lnTo>
                  <a:lnTo>
                    <a:pt x="17" y="51"/>
                  </a:lnTo>
                  <a:lnTo>
                    <a:pt x="19" y="59"/>
                  </a:lnTo>
                  <a:lnTo>
                    <a:pt x="24" y="69"/>
                  </a:lnTo>
                  <a:lnTo>
                    <a:pt x="25" y="80"/>
                  </a:lnTo>
                  <a:lnTo>
                    <a:pt x="29" y="90"/>
                  </a:lnTo>
                  <a:lnTo>
                    <a:pt x="29" y="91"/>
                  </a:lnTo>
                  <a:lnTo>
                    <a:pt x="29" y="93"/>
                  </a:lnTo>
                  <a:lnTo>
                    <a:pt x="29" y="94"/>
                  </a:lnTo>
                  <a:lnTo>
                    <a:pt x="25" y="94"/>
                  </a:lnTo>
                  <a:lnTo>
                    <a:pt x="24" y="94"/>
                  </a:lnTo>
                  <a:lnTo>
                    <a:pt x="22" y="93"/>
                  </a:lnTo>
                  <a:lnTo>
                    <a:pt x="25" y="93"/>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65" name="Freeform 45"/>
            <p:cNvSpPr>
              <a:spLocks/>
            </p:cNvSpPr>
            <p:nvPr/>
          </p:nvSpPr>
          <p:spPr bwMode="auto">
            <a:xfrm>
              <a:off x="2044" y="607"/>
              <a:ext cx="38" cy="94"/>
            </a:xfrm>
            <a:custGeom>
              <a:avLst/>
              <a:gdLst>
                <a:gd name="T0" fmla="*/ 25 w 38"/>
                <a:gd name="T1" fmla="*/ 93 h 94"/>
                <a:gd name="T2" fmla="*/ 25 w 38"/>
                <a:gd name="T3" fmla="*/ 93 h 94"/>
                <a:gd name="T4" fmla="*/ 22 w 38"/>
                <a:gd name="T5" fmla="*/ 88 h 94"/>
                <a:gd name="T6" fmla="*/ 19 w 38"/>
                <a:gd name="T7" fmla="*/ 83 h 94"/>
                <a:gd name="T8" fmla="*/ 14 w 38"/>
                <a:gd name="T9" fmla="*/ 71 h 94"/>
                <a:gd name="T10" fmla="*/ 6 w 38"/>
                <a:gd name="T11" fmla="*/ 43 h 94"/>
                <a:gd name="T12" fmla="*/ 6 w 38"/>
                <a:gd name="T13" fmla="*/ 43 h 94"/>
                <a:gd name="T14" fmla="*/ 3 w 38"/>
                <a:gd name="T15" fmla="*/ 34 h 94"/>
                <a:gd name="T16" fmla="*/ 2 w 38"/>
                <a:gd name="T17" fmla="*/ 24 h 94"/>
                <a:gd name="T18" fmla="*/ 2 w 38"/>
                <a:gd name="T19" fmla="*/ 24 h 94"/>
                <a:gd name="T20" fmla="*/ 0 w 38"/>
                <a:gd name="T21" fmla="*/ 19 h 94"/>
                <a:gd name="T22" fmla="*/ 0 w 38"/>
                <a:gd name="T23" fmla="*/ 15 h 94"/>
                <a:gd name="T24" fmla="*/ 0 w 38"/>
                <a:gd name="T25" fmla="*/ 15 h 94"/>
                <a:gd name="T26" fmla="*/ 3 w 38"/>
                <a:gd name="T27" fmla="*/ 13 h 94"/>
                <a:gd name="T28" fmla="*/ 5 w 38"/>
                <a:gd name="T29" fmla="*/ 11 h 94"/>
                <a:gd name="T30" fmla="*/ 11 w 38"/>
                <a:gd name="T31" fmla="*/ 10 h 94"/>
                <a:gd name="T32" fmla="*/ 11 w 38"/>
                <a:gd name="T33" fmla="*/ 10 h 94"/>
                <a:gd name="T34" fmla="*/ 16 w 38"/>
                <a:gd name="T35" fmla="*/ 8 h 94"/>
                <a:gd name="T36" fmla="*/ 22 w 38"/>
                <a:gd name="T37" fmla="*/ 5 h 94"/>
                <a:gd name="T38" fmla="*/ 22 w 38"/>
                <a:gd name="T39" fmla="*/ 5 h 94"/>
                <a:gd name="T40" fmla="*/ 30 w 38"/>
                <a:gd name="T41" fmla="*/ 2 h 94"/>
                <a:gd name="T42" fmla="*/ 30 w 38"/>
                <a:gd name="T43" fmla="*/ 2 h 94"/>
                <a:gd name="T44" fmla="*/ 35 w 38"/>
                <a:gd name="T45" fmla="*/ 2 h 94"/>
                <a:gd name="T46" fmla="*/ 38 w 38"/>
                <a:gd name="T47" fmla="*/ 0 h 94"/>
                <a:gd name="T48" fmla="*/ 38 w 38"/>
                <a:gd name="T49" fmla="*/ 0 h 94"/>
                <a:gd name="T50" fmla="*/ 35 w 38"/>
                <a:gd name="T51" fmla="*/ 0 h 94"/>
                <a:gd name="T52" fmla="*/ 33 w 38"/>
                <a:gd name="T53" fmla="*/ 2 h 94"/>
                <a:gd name="T54" fmla="*/ 30 w 38"/>
                <a:gd name="T55" fmla="*/ 10 h 94"/>
                <a:gd name="T56" fmla="*/ 24 w 38"/>
                <a:gd name="T57" fmla="*/ 23 h 94"/>
                <a:gd name="T58" fmla="*/ 24 w 38"/>
                <a:gd name="T59" fmla="*/ 23 h 94"/>
                <a:gd name="T60" fmla="*/ 19 w 38"/>
                <a:gd name="T61" fmla="*/ 34 h 94"/>
                <a:gd name="T62" fmla="*/ 13 w 38"/>
                <a:gd name="T63" fmla="*/ 43 h 94"/>
                <a:gd name="T64" fmla="*/ 13 w 38"/>
                <a:gd name="T65" fmla="*/ 43 h 94"/>
                <a:gd name="T66" fmla="*/ 16 w 38"/>
                <a:gd name="T67" fmla="*/ 47 h 94"/>
                <a:gd name="T68" fmla="*/ 17 w 38"/>
                <a:gd name="T69" fmla="*/ 51 h 94"/>
                <a:gd name="T70" fmla="*/ 19 w 38"/>
                <a:gd name="T71" fmla="*/ 59 h 94"/>
                <a:gd name="T72" fmla="*/ 19 w 38"/>
                <a:gd name="T73" fmla="*/ 59 h 94"/>
                <a:gd name="T74" fmla="*/ 24 w 38"/>
                <a:gd name="T75" fmla="*/ 69 h 94"/>
                <a:gd name="T76" fmla="*/ 25 w 38"/>
                <a:gd name="T77" fmla="*/ 80 h 94"/>
                <a:gd name="T78" fmla="*/ 25 w 38"/>
                <a:gd name="T79" fmla="*/ 80 h 94"/>
                <a:gd name="T80" fmla="*/ 29 w 38"/>
                <a:gd name="T81" fmla="*/ 90 h 94"/>
                <a:gd name="T82" fmla="*/ 29 w 38"/>
                <a:gd name="T83" fmla="*/ 90 h 94"/>
                <a:gd name="T84" fmla="*/ 29 w 38"/>
                <a:gd name="T85" fmla="*/ 91 h 94"/>
                <a:gd name="T86" fmla="*/ 29 w 38"/>
                <a:gd name="T87" fmla="*/ 93 h 94"/>
                <a:gd name="T88" fmla="*/ 29 w 38"/>
                <a:gd name="T89" fmla="*/ 93 h 94"/>
                <a:gd name="T90" fmla="*/ 29 w 38"/>
                <a:gd name="T91" fmla="*/ 94 h 94"/>
                <a:gd name="T92" fmla="*/ 25 w 38"/>
                <a:gd name="T93" fmla="*/ 94 h 94"/>
                <a:gd name="T94" fmla="*/ 24 w 38"/>
                <a:gd name="T95" fmla="*/ 94 h 94"/>
                <a:gd name="T96" fmla="*/ 22 w 38"/>
                <a:gd name="T97" fmla="*/ 93 h 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94"/>
                <a:gd name="T149" fmla="*/ 38 w 38"/>
                <a:gd name="T150" fmla="*/ 94 h 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94">
                  <a:moveTo>
                    <a:pt x="25" y="93"/>
                  </a:moveTo>
                  <a:lnTo>
                    <a:pt x="25" y="93"/>
                  </a:lnTo>
                  <a:lnTo>
                    <a:pt x="22" y="88"/>
                  </a:lnTo>
                  <a:lnTo>
                    <a:pt x="19" y="83"/>
                  </a:lnTo>
                  <a:lnTo>
                    <a:pt x="14" y="71"/>
                  </a:lnTo>
                  <a:lnTo>
                    <a:pt x="6" y="43"/>
                  </a:lnTo>
                  <a:lnTo>
                    <a:pt x="3" y="34"/>
                  </a:lnTo>
                  <a:lnTo>
                    <a:pt x="2" y="24"/>
                  </a:lnTo>
                  <a:lnTo>
                    <a:pt x="0" y="19"/>
                  </a:lnTo>
                  <a:lnTo>
                    <a:pt x="0" y="15"/>
                  </a:lnTo>
                  <a:lnTo>
                    <a:pt x="3" y="13"/>
                  </a:lnTo>
                  <a:lnTo>
                    <a:pt x="5" y="11"/>
                  </a:lnTo>
                  <a:lnTo>
                    <a:pt x="11" y="10"/>
                  </a:lnTo>
                  <a:lnTo>
                    <a:pt x="16" y="8"/>
                  </a:lnTo>
                  <a:lnTo>
                    <a:pt x="22" y="5"/>
                  </a:lnTo>
                  <a:lnTo>
                    <a:pt x="30" y="2"/>
                  </a:lnTo>
                  <a:lnTo>
                    <a:pt x="35" y="2"/>
                  </a:lnTo>
                  <a:lnTo>
                    <a:pt x="38" y="0"/>
                  </a:lnTo>
                  <a:lnTo>
                    <a:pt x="35" y="0"/>
                  </a:lnTo>
                  <a:lnTo>
                    <a:pt x="33" y="2"/>
                  </a:lnTo>
                  <a:lnTo>
                    <a:pt x="30" y="10"/>
                  </a:lnTo>
                  <a:lnTo>
                    <a:pt x="24" y="23"/>
                  </a:lnTo>
                  <a:lnTo>
                    <a:pt x="19" y="34"/>
                  </a:lnTo>
                  <a:lnTo>
                    <a:pt x="13" y="43"/>
                  </a:lnTo>
                  <a:lnTo>
                    <a:pt x="16" y="47"/>
                  </a:lnTo>
                  <a:lnTo>
                    <a:pt x="17" y="51"/>
                  </a:lnTo>
                  <a:lnTo>
                    <a:pt x="19" y="59"/>
                  </a:lnTo>
                  <a:lnTo>
                    <a:pt x="24" y="69"/>
                  </a:lnTo>
                  <a:lnTo>
                    <a:pt x="25" y="80"/>
                  </a:lnTo>
                  <a:lnTo>
                    <a:pt x="29" y="90"/>
                  </a:lnTo>
                  <a:lnTo>
                    <a:pt x="29" y="91"/>
                  </a:lnTo>
                  <a:lnTo>
                    <a:pt x="29" y="93"/>
                  </a:lnTo>
                  <a:lnTo>
                    <a:pt x="29" y="94"/>
                  </a:lnTo>
                  <a:lnTo>
                    <a:pt x="25" y="94"/>
                  </a:lnTo>
                  <a:lnTo>
                    <a:pt x="24" y="94"/>
                  </a:lnTo>
                  <a:lnTo>
                    <a:pt x="22" y="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66" name="Freeform 46"/>
            <p:cNvSpPr>
              <a:spLocks/>
            </p:cNvSpPr>
            <p:nvPr/>
          </p:nvSpPr>
          <p:spPr bwMode="auto">
            <a:xfrm>
              <a:off x="1954" y="778"/>
              <a:ext cx="103" cy="37"/>
            </a:xfrm>
            <a:custGeom>
              <a:avLst/>
              <a:gdLst>
                <a:gd name="T0" fmla="*/ 24 w 103"/>
                <a:gd name="T1" fmla="*/ 8 h 37"/>
                <a:gd name="T2" fmla="*/ 40 w 103"/>
                <a:gd name="T3" fmla="*/ 10 h 37"/>
                <a:gd name="T4" fmla="*/ 45 w 103"/>
                <a:gd name="T5" fmla="*/ 11 h 37"/>
                <a:gd name="T6" fmla="*/ 50 w 103"/>
                <a:gd name="T7" fmla="*/ 11 h 37"/>
                <a:gd name="T8" fmla="*/ 58 w 103"/>
                <a:gd name="T9" fmla="*/ 8 h 37"/>
                <a:gd name="T10" fmla="*/ 68 w 103"/>
                <a:gd name="T11" fmla="*/ 3 h 37"/>
                <a:gd name="T12" fmla="*/ 72 w 103"/>
                <a:gd name="T13" fmla="*/ 2 h 37"/>
                <a:gd name="T14" fmla="*/ 76 w 103"/>
                <a:gd name="T15" fmla="*/ 3 h 37"/>
                <a:gd name="T16" fmla="*/ 77 w 103"/>
                <a:gd name="T17" fmla="*/ 5 h 37"/>
                <a:gd name="T18" fmla="*/ 82 w 103"/>
                <a:gd name="T19" fmla="*/ 2 h 37"/>
                <a:gd name="T20" fmla="*/ 88 w 103"/>
                <a:gd name="T21" fmla="*/ 0 h 37"/>
                <a:gd name="T22" fmla="*/ 90 w 103"/>
                <a:gd name="T23" fmla="*/ 3 h 37"/>
                <a:gd name="T24" fmla="*/ 92 w 103"/>
                <a:gd name="T25" fmla="*/ 3 h 37"/>
                <a:gd name="T26" fmla="*/ 93 w 103"/>
                <a:gd name="T27" fmla="*/ 3 h 37"/>
                <a:gd name="T28" fmla="*/ 96 w 103"/>
                <a:gd name="T29" fmla="*/ 8 h 37"/>
                <a:gd name="T30" fmla="*/ 103 w 103"/>
                <a:gd name="T31" fmla="*/ 18 h 37"/>
                <a:gd name="T32" fmla="*/ 98 w 103"/>
                <a:gd name="T33" fmla="*/ 15 h 37"/>
                <a:gd name="T34" fmla="*/ 92 w 103"/>
                <a:gd name="T35" fmla="*/ 13 h 37"/>
                <a:gd name="T36" fmla="*/ 87 w 103"/>
                <a:gd name="T37" fmla="*/ 19 h 37"/>
                <a:gd name="T38" fmla="*/ 82 w 103"/>
                <a:gd name="T39" fmla="*/ 24 h 37"/>
                <a:gd name="T40" fmla="*/ 79 w 103"/>
                <a:gd name="T41" fmla="*/ 24 h 37"/>
                <a:gd name="T42" fmla="*/ 74 w 103"/>
                <a:gd name="T43" fmla="*/ 18 h 37"/>
                <a:gd name="T44" fmla="*/ 71 w 103"/>
                <a:gd name="T45" fmla="*/ 16 h 37"/>
                <a:gd name="T46" fmla="*/ 64 w 103"/>
                <a:gd name="T47" fmla="*/ 19 h 37"/>
                <a:gd name="T48" fmla="*/ 58 w 103"/>
                <a:gd name="T49" fmla="*/ 23 h 37"/>
                <a:gd name="T50" fmla="*/ 45 w 103"/>
                <a:gd name="T51" fmla="*/ 23 h 37"/>
                <a:gd name="T52" fmla="*/ 37 w 103"/>
                <a:gd name="T53" fmla="*/ 16 h 37"/>
                <a:gd name="T54" fmla="*/ 28 w 103"/>
                <a:gd name="T55" fmla="*/ 13 h 37"/>
                <a:gd name="T56" fmla="*/ 23 w 103"/>
                <a:gd name="T57" fmla="*/ 13 h 37"/>
                <a:gd name="T58" fmla="*/ 16 w 103"/>
                <a:gd name="T59" fmla="*/ 16 h 37"/>
                <a:gd name="T60" fmla="*/ 10 w 103"/>
                <a:gd name="T61" fmla="*/ 24 h 37"/>
                <a:gd name="T62" fmla="*/ 5 w 103"/>
                <a:gd name="T63" fmla="*/ 26 h 37"/>
                <a:gd name="T64" fmla="*/ 0 w 103"/>
                <a:gd name="T65" fmla="*/ 37 h 37"/>
                <a:gd name="T66" fmla="*/ 4 w 103"/>
                <a:gd name="T67" fmla="*/ 27 h 37"/>
                <a:gd name="T68" fmla="*/ 21 w 103"/>
                <a:gd name="T69" fmla="*/ 3 h 37"/>
                <a:gd name="T70" fmla="*/ 24 w 103"/>
                <a:gd name="T71" fmla="*/ 7 h 37"/>
                <a:gd name="T72" fmla="*/ 28 w 103"/>
                <a:gd name="T73" fmla="*/ 7 h 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
                <a:gd name="T112" fmla="*/ 0 h 37"/>
                <a:gd name="T113" fmla="*/ 103 w 103"/>
                <a:gd name="T114" fmla="*/ 37 h 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 h="37">
                  <a:moveTo>
                    <a:pt x="24" y="8"/>
                  </a:moveTo>
                  <a:lnTo>
                    <a:pt x="24" y="8"/>
                  </a:lnTo>
                  <a:lnTo>
                    <a:pt x="32" y="8"/>
                  </a:lnTo>
                  <a:lnTo>
                    <a:pt x="40" y="10"/>
                  </a:lnTo>
                  <a:lnTo>
                    <a:pt x="45" y="11"/>
                  </a:lnTo>
                  <a:lnTo>
                    <a:pt x="50" y="11"/>
                  </a:lnTo>
                  <a:lnTo>
                    <a:pt x="55" y="10"/>
                  </a:lnTo>
                  <a:lnTo>
                    <a:pt x="58" y="8"/>
                  </a:lnTo>
                  <a:lnTo>
                    <a:pt x="68" y="3"/>
                  </a:lnTo>
                  <a:lnTo>
                    <a:pt x="69" y="2"/>
                  </a:lnTo>
                  <a:lnTo>
                    <a:pt x="72" y="2"/>
                  </a:lnTo>
                  <a:lnTo>
                    <a:pt x="76" y="3"/>
                  </a:lnTo>
                  <a:lnTo>
                    <a:pt x="77" y="5"/>
                  </a:lnTo>
                  <a:lnTo>
                    <a:pt x="80" y="3"/>
                  </a:lnTo>
                  <a:lnTo>
                    <a:pt x="82" y="2"/>
                  </a:lnTo>
                  <a:lnTo>
                    <a:pt x="85" y="0"/>
                  </a:lnTo>
                  <a:lnTo>
                    <a:pt x="88" y="0"/>
                  </a:lnTo>
                  <a:lnTo>
                    <a:pt x="90" y="3"/>
                  </a:lnTo>
                  <a:lnTo>
                    <a:pt x="92" y="3"/>
                  </a:lnTo>
                  <a:lnTo>
                    <a:pt x="93" y="3"/>
                  </a:lnTo>
                  <a:lnTo>
                    <a:pt x="96" y="8"/>
                  </a:lnTo>
                  <a:lnTo>
                    <a:pt x="100" y="13"/>
                  </a:lnTo>
                  <a:lnTo>
                    <a:pt x="103" y="18"/>
                  </a:lnTo>
                  <a:lnTo>
                    <a:pt x="98" y="15"/>
                  </a:lnTo>
                  <a:lnTo>
                    <a:pt x="92" y="13"/>
                  </a:lnTo>
                  <a:lnTo>
                    <a:pt x="90" y="16"/>
                  </a:lnTo>
                  <a:lnTo>
                    <a:pt x="87" y="19"/>
                  </a:lnTo>
                  <a:lnTo>
                    <a:pt x="85" y="23"/>
                  </a:lnTo>
                  <a:lnTo>
                    <a:pt x="82" y="24"/>
                  </a:lnTo>
                  <a:lnTo>
                    <a:pt x="79" y="24"/>
                  </a:lnTo>
                  <a:lnTo>
                    <a:pt x="77" y="21"/>
                  </a:lnTo>
                  <a:lnTo>
                    <a:pt x="74" y="18"/>
                  </a:lnTo>
                  <a:lnTo>
                    <a:pt x="71" y="16"/>
                  </a:lnTo>
                  <a:lnTo>
                    <a:pt x="68" y="18"/>
                  </a:lnTo>
                  <a:lnTo>
                    <a:pt x="64" y="19"/>
                  </a:lnTo>
                  <a:lnTo>
                    <a:pt x="58" y="23"/>
                  </a:lnTo>
                  <a:lnTo>
                    <a:pt x="52" y="24"/>
                  </a:lnTo>
                  <a:lnTo>
                    <a:pt x="45" y="23"/>
                  </a:lnTo>
                  <a:lnTo>
                    <a:pt x="37" y="16"/>
                  </a:lnTo>
                  <a:lnTo>
                    <a:pt x="32" y="15"/>
                  </a:lnTo>
                  <a:lnTo>
                    <a:pt x="28" y="13"/>
                  </a:lnTo>
                  <a:lnTo>
                    <a:pt x="23" y="13"/>
                  </a:lnTo>
                  <a:lnTo>
                    <a:pt x="16" y="16"/>
                  </a:lnTo>
                  <a:lnTo>
                    <a:pt x="12" y="23"/>
                  </a:lnTo>
                  <a:lnTo>
                    <a:pt x="10" y="24"/>
                  </a:lnTo>
                  <a:lnTo>
                    <a:pt x="5" y="26"/>
                  </a:lnTo>
                  <a:lnTo>
                    <a:pt x="4" y="32"/>
                  </a:lnTo>
                  <a:lnTo>
                    <a:pt x="0" y="37"/>
                  </a:lnTo>
                  <a:lnTo>
                    <a:pt x="4" y="27"/>
                  </a:lnTo>
                  <a:lnTo>
                    <a:pt x="10" y="19"/>
                  </a:lnTo>
                  <a:lnTo>
                    <a:pt x="21" y="3"/>
                  </a:lnTo>
                  <a:lnTo>
                    <a:pt x="24" y="7"/>
                  </a:lnTo>
                  <a:lnTo>
                    <a:pt x="26" y="7"/>
                  </a:lnTo>
                  <a:lnTo>
                    <a:pt x="28" y="7"/>
                  </a:lnTo>
                  <a:lnTo>
                    <a:pt x="24" y="8"/>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67" name="Freeform 47"/>
            <p:cNvSpPr>
              <a:spLocks/>
            </p:cNvSpPr>
            <p:nvPr/>
          </p:nvSpPr>
          <p:spPr bwMode="auto">
            <a:xfrm>
              <a:off x="1954" y="778"/>
              <a:ext cx="103" cy="37"/>
            </a:xfrm>
            <a:custGeom>
              <a:avLst/>
              <a:gdLst>
                <a:gd name="T0" fmla="*/ 24 w 103"/>
                <a:gd name="T1" fmla="*/ 8 h 37"/>
                <a:gd name="T2" fmla="*/ 40 w 103"/>
                <a:gd name="T3" fmla="*/ 10 h 37"/>
                <a:gd name="T4" fmla="*/ 45 w 103"/>
                <a:gd name="T5" fmla="*/ 11 h 37"/>
                <a:gd name="T6" fmla="*/ 50 w 103"/>
                <a:gd name="T7" fmla="*/ 11 h 37"/>
                <a:gd name="T8" fmla="*/ 58 w 103"/>
                <a:gd name="T9" fmla="*/ 8 h 37"/>
                <a:gd name="T10" fmla="*/ 68 w 103"/>
                <a:gd name="T11" fmla="*/ 3 h 37"/>
                <a:gd name="T12" fmla="*/ 72 w 103"/>
                <a:gd name="T13" fmla="*/ 2 h 37"/>
                <a:gd name="T14" fmla="*/ 76 w 103"/>
                <a:gd name="T15" fmla="*/ 3 h 37"/>
                <a:gd name="T16" fmla="*/ 77 w 103"/>
                <a:gd name="T17" fmla="*/ 5 h 37"/>
                <a:gd name="T18" fmla="*/ 82 w 103"/>
                <a:gd name="T19" fmla="*/ 2 h 37"/>
                <a:gd name="T20" fmla="*/ 88 w 103"/>
                <a:gd name="T21" fmla="*/ 0 h 37"/>
                <a:gd name="T22" fmla="*/ 90 w 103"/>
                <a:gd name="T23" fmla="*/ 3 h 37"/>
                <a:gd name="T24" fmla="*/ 92 w 103"/>
                <a:gd name="T25" fmla="*/ 3 h 37"/>
                <a:gd name="T26" fmla="*/ 93 w 103"/>
                <a:gd name="T27" fmla="*/ 3 h 37"/>
                <a:gd name="T28" fmla="*/ 96 w 103"/>
                <a:gd name="T29" fmla="*/ 8 h 37"/>
                <a:gd name="T30" fmla="*/ 103 w 103"/>
                <a:gd name="T31" fmla="*/ 18 h 37"/>
                <a:gd name="T32" fmla="*/ 98 w 103"/>
                <a:gd name="T33" fmla="*/ 15 h 37"/>
                <a:gd name="T34" fmla="*/ 92 w 103"/>
                <a:gd name="T35" fmla="*/ 13 h 37"/>
                <a:gd name="T36" fmla="*/ 87 w 103"/>
                <a:gd name="T37" fmla="*/ 19 h 37"/>
                <a:gd name="T38" fmla="*/ 82 w 103"/>
                <a:gd name="T39" fmla="*/ 24 h 37"/>
                <a:gd name="T40" fmla="*/ 79 w 103"/>
                <a:gd name="T41" fmla="*/ 24 h 37"/>
                <a:gd name="T42" fmla="*/ 74 w 103"/>
                <a:gd name="T43" fmla="*/ 18 h 37"/>
                <a:gd name="T44" fmla="*/ 71 w 103"/>
                <a:gd name="T45" fmla="*/ 16 h 37"/>
                <a:gd name="T46" fmla="*/ 64 w 103"/>
                <a:gd name="T47" fmla="*/ 19 h 37"/>
                <a:gd name="T48" fmla="*/ 58 w 103"/>
                <a:gd name="T49" fmla="*/ 23 h 37"/>
                <a:gd name="T50" fmla="*/ 45 w 103"/>
                <a:gd name="T51" fmla="*/ 23 h 37"/>
                <a:gd name="T52" fmla="*/ 37 w 103"/>
                <a:gd name="T53" fmla="*/ 16 h 37"/>
                <a:gd name="T54" fmla="*/ 28 w 103"/>
                <a:gd name="T55" fmla="*/ 13 h 37"/>
                <a:gd name="T56" fmla="*/ 23 w 103"/>
                <a:gd name="T57" fmla="*/ 13 h 37"/>
                <a:gd name="T58" fmla="*/ 16 w 103"/>
                <a:gd name="T59" fmla="*/ 16 h 37"/>
                <a:gd name="T60" fmla="*/ 10 w 103"/>
                <a:gd name="T61" fmla="*/ 24 h 37"/>
                <a:gd name="T62" fmla="*/ 5 w 103"/>
                <a:gd name="T63" fmla="*/ 26 h 37"/>
                <a:gd name="T64" fmla="*/ 0 w 103"/>
                <a:gd name="T65" fmla="*/ 37 h 37"/>
                <a:gd name="T66" fmla="*/ 4 w 103"/>
                <a:gd name="T67" fmla="*/ 27 h 37"/>
                <a:gd name="T68" fmla="*/ 21 w 103"/>
                <a:gd name="T69" fmla="*/ 3 h 37"/>
                <a:gd name="T70" fmla="*/ 24 w 103"/>
                <a:gd name="T71" fmla="*/ 7 h 37"/>
                <a:gd name="T72" fmla="*/ 28 w 103"/>
                <a:gd name="T73" fmla="*/ 7 h 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
                <a:gd name="T112" fmla="*/ 0 h 37"/>
                <a:gd name="T113" fmla="*/ 103 w 103"/>
                <a:gd name="T114" fmla="*/ 37 h 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 h="37">
                  <a:moveTo>
                    <a:pt x="24" y="8"/>
                  </a:moveTo>
                  <a:lnTo>
                    <a:pt x="24" y="8"/>
                  </a:lnTo>
                  <a:lnTo>
                    <a:pt x="32" y="8"/>
                  </a:lnTo>
                  <a:lnTo>
                    <a:pt x="40" y="10"/>
                  </a:lnTo>
                  <a:lnTo>
                    <a:pt x="45" y="11"/>
                  </a:lnTo>
                  <a:lnTo>
                    <a:pt x="50" y="11"/>
                  </a:lnTo>
                  <a:lnTo>
                    <a:pt x="55" y="10"/>
                  </a:lnTo>
                  <a:lnTo>
                    <a:pt x="58" y="8"/>
                  </a:lnTo>
                  <a:lnTo>
                    <a:pt x="68" y="3"/>
                  </a:lnTo>
                  <a:lnTo>
                    <a:pt x="69" y="2"/>
                  </a:lnTo>
                  <a:lnTo>
                    <a:pt x="72" y="2"/>
                  </a:lnTo>
                  <a:lnTo>
                    <a:pt x="76" y="3"/>
                  </a:lnTo>
                  <a:lnTo>
                    <a:pt x="77" y="5"/>
                  </a:lnTo>
                  <a:lnTo>
                    <a:pt x="80" y="3"/>
                  </a:lnTo>
                  <a:lnTo>
                    <a:pt x="82" y="2"/>
                  </a:lnTo>
                  <a:lnTo>
                    <a:pt x="85" y="0"/>
                  </a:lnTo>
                  <a:lnTo>
                    <a:pt x="88" y="0"/>
                  </a:lnTo>
                  <a:lnTo>
                    <a:pt x="90" y="3"/>
                  </a:lnTo>
                  <a:lnTo>
                    <a:pt x="92" y="3"/>
                  </a:lnTo>
                  <a:lnTo>
                    <a:pt x="93" y="3"/>
                  </a:lnTo>
                  <a:lnTo>
                    <a:pt x="96" y="8"/>
                  </a:lnTo>
                  <a:lnTo>
                    <a:pt x="100" y="13"/>
                  </a:lnTo>
                  <a:lnTo>
                    <a:pt x="103" y="18"/>
                  </a:lnTo>
                  <a:lnTo>
                    <a:pt x="98" y="15"/>
                  </a:lnTo>
                  <a:lnTo>
                    <a:pt x="92" y="13"/>
                  </a:lnTo>
                  <a:lnTo>
                    <a:pt x="90" y="16"/>
                  </a:lnTo>
                  <a:lnTo>
                    <a:pt x="87" y="19"/>
                  </a:lnTo>
                  <a:lnTo>
                    <a:pt x="85" y="23"/>
                  </a:lnTo>
                  <a:lnTo>
                    <a:pt x="82" y="24"/>
                  </a:lnTo>
                  <a:lnTo>
                    <a:pt x="79" y="24"/>
                  </a:lnTo>
                  <a:lnTo>
                    <a:pt x="77" y="21"/>
                  </a:lnTo>
                  <a:lnTo>
                    <a:pt x="74" y="18"/>
                  </a:lnTo>
                  <a:lnTo>
                    <a:pt x="71" y="16"/>
                  </a:lnTo>
                  <a:lnTo>
                    <a:pt x="68" y="18"/>
                  </a:lnTo>
                  <a:lnTo>
                    <a:pt x="64" y="19"/>
                  </a:lnTo>
                  <a:lnTo>
                    <a:pt x="58" y="23"/>
                  </a:lnTo>
                  <a:lnTo>
                    <a:pt x="52" y="24"/>
                  </a:lnTo>
                  <a:lnTo>
                    <a:pt x="45" y="23"/>
                  </a:lnTo>
                  <a:lnTo>
                    <a:pt x="37" y="16"/>
                  </a:lnTo>
                  <a:lnTo>
                    <a:pt x="32" y="15"/>
                  </a:lnTo>
                  <a:lnTo>
                    <a:pt x="28" y="13"/>
                  </a:lnTo>
                  <a:lnTo>
                    <a:pt x="23" y="13"/>
                  </a:lnTo>
                  <a:lnTo>
                    <a:pt x="16" y="16"/>
                  </a:lnTo>
                  <a:lnTo>
                    <a:pt x="12" y="23"/>
                  </a:lnTo>
                  <a:lnTo>
                    <a:pt x="10" y="24"/>
                  </a:lnTo>
                  <a:lnTo>
                    <a:pt x="5" y="26"/>
                  </a:lnTo>
                  <a:lnTo>
                    <a:pt x="4" y="32"/>
                  </a:lnTo>
                  <a:lnTo>
                    <a:pt x="0" y="37"/>
                  </a:lnTo>
                  <a:lnTo>
                    <a:pt x="4" y="27"/>
                  </a:lnTo>
                  <a:lnTo>
                    <a:pt x="10" y="19"/>
                  </a:lnTo>
                  <a:lnTo>
                    <a:pt x="21" y="3"/>
                  </a:lnTo>
                  <a:lnTo>
                    <a:pt x="24" y="7"/>
                  </a:lnTo>
                  <a:lnTo>
                    <a:pt x="26" y="7"/>
                  </a:lnTo>
                  <a:lnTo>
                    <a:pt x="28"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68" name="Freeform 48"/>
            <p:cNvSpPr>
              <a:spLocks/>
            </p:cNvSpPr>
            <p:nvPr/>
          </p:nvSpPr>
          <p:spPr bwMode="auto">
            <a:xfrm>
              <a:off x="1990" y="813"/>
              <a:ext cx="57" cy="40"/>
            </a:xfrm>
            <a:custGeom>
              <a:avLst/>
              <a:gdLst>
                <a:gd name="T0" fmla="*/ 1 w 57"/>
                <a:gd name="T1" fmla="*/ 0 h 40"/>
                <a:gd name="T2" fmla="*/ 1 w 57"/>
                <a:gd name="T3" fmla="*/ 0 h 40"/>
                <a:gd name="T4" fmla="*/ 19 w 57"/>
                <a:gd name="T5" fmla="*/ 7 h 40"/>
                <a:gd name="T6" fmla="*/ 36 w 57"/>
                <a:gd name="T7" fmla="*/ 10 h 40"/>
                <a:gd name="T8" fmla="*/ 36 w 57"/>
                <a:gd name="T9" fmla="*/ 10 h 40"/>
                <a:gd name="T10" fmla="*/ 48 w 57"/>
                <a:gd name="T11" fmla="*/ 10 h 40"/>
                <a:gd name="T12" fmla="*/ 52 w 57"/>
                <a:gd name="T13" fmla="*/ 8 h 40"/>
                <a:gd name="T14" fmla="*/ 57 w 57"/>
                <a:gd name="T15" fmla="*/ 7 h 40"/>
                <a:gd name="T16" fmla="*/ 57 w 57"/>
                <a:gd name="T17" fmla="*/ 7 h 40"/>
                <a:gd name="T18" fmla="*/ 52 w 57"/>
                <a:gd name="T19" fmla="*/ 8 h 40"/>
                <a:gd name="T20" fmla="*/ 49 w 57"/>
                <a:gd name="T21" fmla="*/ 13 h 40"/>
                <a:gd name="T22" fmla="*/ 49 w 57"/>
                <a:gd name="T23" fmla="*/ 13 h 40"/>
                <a:gd name="T24" fmla="*/ 46 w 57"/>
                <a:gd name="T25" fmla="*/ 19 h 40"/>
                <a:gd name="T26" fmla="*/ 43 w 57"/>
                <a:gd name="T27" fmla="*/ 26 h 40"/>
                <a:gd name="T28" fmla="*/ 43 w 57"/>
                <a:gd name="T29" fmla="*/ 26 h 40"/>
                <a:gd name="T30" fmla="*/ 38 w 57"/>
                <a:gd name="T31" fmla="*/ 31 h 40"/>
                <a:gd name="T32" fmla="*/ 33 w 57"/>
                <a:gd name="T33" fmla="*/ 34 h 40"/>
                <a:gd name="T34" fmla="*/ 33 w 57"/>
                <a:gd name="T35" fmla="*/ 34 h 40"/>
                <a:gd name="T36" fmla="*/ 30 w 57"/>
                <a:gd name="T37" fmla="*/ 39 h 40"/>
                <a:gd name="T38" fmla="*/ 28 w 57"/>
                <a:gd name="T39" fmla="*/ 40 h 40"/>
                <a:gd name="T40" fmla="*/ 27 w 57"/>
                <a:gd name="T41" fmla="*/ 40 h 40"/>
                <a:gd name="T42" fmla="*/ 27 w 57"/>
                <a:gd name="T43" fmla="*/ 40 h 40"/>
                <a:gd name="T44" fmla="*/ 24 w 57"/>
                <a:gd name="T45" fmla="*/ 34 h 40"/>
                <a:gd name="T46" fmla="*/ 20 w 57"/>
                <a:gd name="T47" fmla="*/ 27 h 40"/>
                <a:gd name="T48" fmla="*/ 12 w 57"/>
                <a:gd name="T49" fmla="*/ 15 h 40"/>
                <a:gd name="T50" fmla="*/ 12 w 57"/>
                <a:gd name="T51" fmla="*/ 15 h 40"/>
                <a:gd name="T52" fmla="*/ 8 w 57"/>
                <a:gd name="T53" fmla="*/ 7 h 40"/>
                <a:gd name="T54" fmla="*/ 8 w 57"/>
                <a:gd name="T55" fmla="*/ 7 h 40"/>
                <a:gd name="T56" fmla="*/ 3 w 57"/>
                <a:gd name="T57" fmla="*/ 5 h 40"/>
                <a:gd name="T58" fmla="*/ 0 w 57"/>
                <a:gd name="T59" fmla="*/ 2 h 40"/>
                <a:gd name="T60" fmla="*/ 1 w 57"/>
                <a:gd name="T61" fmla="*/ 0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
                <a:gd name="T94" fmla="*/ 0 h 40"/>
                <a:gd name="T95" fmla="*/ 57 w 57"/>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 h="40">
                  <a:moveTo>
                    <a:pt x="1" y="0"/>
                  </a:moveTo>
                  <a:lnTo>
                    <a:pt x="1" y="0"/>
                  </a:lnTo>
                  <a:lnTo>
                    <a:pt x="19" y="7"/>
                  </a:lnTo>
                  <a:lnTo>
                    <a:pt x="36" y="10"/>
                  </a:lnTo>
                  <a:lnTo>
                    <a:pt x="48" y="10"/>
                  </a:lnTo>
                  <a:lnTo>
                    <a:pt x="52" y="8"/>
                  </a:lnTo>
                  <a:lnTo>
                    <a:pt x="57" y="7"/>
                  </a:lnTo>
                  <a:lnTo>
                    <a:pt x="52" y="8"/>
                  </a:lnTo>
                  <a:lnTo>
                    <a:pt x="49" y="13"/>
                  </a:lnTo>
                  <a:lnTo>
                    <a:pt x="46" y="19"/>
                  </a:lnTo>
                  <a:lnTo>
                    <a:pt x="43" y="26"/>
                  </a:lnTo>
                  <a:lnTo>
                    <a:pt x="38" y="31"/>
                  </a:lnTo>
                  <a:lnTo>
                    <a:pt x="33" y="34"/>
                  </a:lnTo>
                  <a:lnTo>
                    <a:pt x="30" y="39"/>
                  </a:lnTo>
                  <a:lnTo>
                    <a:pt x="28" y="40"/>
                  </a:lnTo>
                  <a:lnTo>
                    <a:pt x="27" y="40"/>
                  </a:lnTo>
                  <a:lnTo>
                    <a:pt x="24" y="34"/>
                  </a:lnTo>
                  <a:lnTo>
                    <a:pt x="20" y="27"/>
                  </a:lnTo>
                  <a:lnTo>
                    <a:pt x="12" y="15"/>
                  </a:lnTo>
                  <a:lnTo>
                    <a:pt x="8" y="7"/>
                  </a:lnTo>
                  <a:lnTo>
                    <a:pt x="3" y="5"/>
                  </a:lnTo>
                  <a:lnTo>
                    <a:pt x="0" y="2"/>
                  </a:lnTo>
                  <a:lnTo>
                    <a:pt x="1" y="0"/>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69" name="Freeform 49"/>
            <p:cNvSpPr>
              <a:spLocks/>
            </p:cNvSpPr>
            <p:nvPr/>
          </p:nvSpPr>
          <p:spPr bwMode="auto">
            <a:xfrm>
              <a:off x="1990" y="813"/>
              <a:ext cx="57" cy="40"/>
            </a:xfrm>
            <a:custGeom>
              <a:avLst/>
              <a:gdLst>
                <a:gd name="T0" fmla="*/ 1 w 57"/>
                <a:gd name="T1" fmla="*/ 0 h 40"/>
                <a:gd name="T2" fmla="*/ 1 w 57"/>
                <a:gd name="T3" fmla="*/ 0 h 40"/>
                <a:gd name="T4" fmla="*/ 19 w 57"/>
                <a:gd name="T5" fmla="*/ 7 h 40"/>
                <a:gd name="T6" fmla="*/ 36 w 57"/>
                <a:gd name="T7" fmla="*/ 10 h 40"/>
                <a:gd name="T8" fmla="*/ 36 w 57"/>
                <a:gd name="T9" fmla="*/ 10 h 40"/>
                <a:gd name="T10" fmla="*/ 48 w 57"/>
                <a:gd name="T11" fmla="*/ 10 h 40"/>
                <a:gd name="T12" fmla="*/ 52 w 57"/>
                <a:gd name="T13" fmla="*/ 8 h 40"/>
                <a:gd name="T14" fmla="*/ 57 w 57"/>
                <a:gd name="T15" fmla="*/ 7 h 40"/>
                <a:gd name="T16" fmla="*/ 57 w 57"/>
                <a:gd name="T17" fmla="*/ 7 h 40"/>
                <a:gd name="T18" fmla="*/ 52 w 57"/>
                <a:gd name="T19" fmla="*/ 8 h 40"/>
                <a:gd name="T20" fmla="*/ 49 w 57"/>
                <a:gd name="T21" fmla="*/ 13 h 40"/>
                <a:gd name="T22" fmla="*/ 49 w 57"/>
                <a:gd name="T23" fmla="*/ 13 h 40"/>
                <a:gd name="T24" fmla="*/ 46 w 57"/>
                <a:gd name="T25" fmla="*/ 19 h 40"/>
                <a:gd name="T26" fmla="*/ 43 w 57"/>
                <a:gd name="T27" fmla="*/ 26 h 40"/>
                <a:gd name="T28" fmla="*/ 43 w 57"/>
                <a:gd name="T29" fmla="*/ 26 h 40"/>
                <a:gd name="T30" fmla="*/ 38 w 57"/>
                <a:gd name="T31" fmla="*/ 31 h 40"/>
                <a:gd name="T32" fmla="*/ 33 w 57"/>
                <a:gd name="T33" fmla="*/ 34 h 40"/>
                <a:gd name="T34" fmla="*/ 33 w 57"/>
                <a:gd name="T35" fmla="*/ 34 h 40"/>
                <a:gd name="T36" fmla="*/ 30 w 57"/>
                <a:gd name="T37" fmla="*/ 39 h 40"/>
                <a:gd name="T38" fmla="*/ 28 w 57"/>
                <a:gd name="T39" fmla="*/ 40 h 40"/>
                <a:gd name="T40" fmla="*/ 27 w 57"/>
                <a:gd name="T41" fmla="*/ 40 h 40"/>
                <a:gd name="T42" fmla="*/ 27 w 57"/>
                <a:gd name="T43" fmla="*/ 40 h 40"/>
                <a:gd name="T44" fmla="*/ 24 w 57"/>
                <a:gd name="T45" fmla="*/ 34 h 40"/>
                <a:gd name="T46" fmla="*/ 20 w 57"/>
                <a:gd name="T47" fmla="*/ 27 h 40"/>
                <a:gd name="T48" fmla="*/ 12 w 57"/>
                <a:gd name="T49" fmla="*/ 15 h 40"/>
                <a:gd name="T50" fmla="*/ 12 w 57"/>
                <a:gd name="T51" fmla="*/ 15 h 40"/>
                <a:gd name="T52" fmla="*/ 8 w 57"/>
                <a:gd name="T53" fmla="*/ 7 h 40"/>
                <a:gd name="T54" fmla="*/ 8 w 57"/>
                <a:gd name="T55" fmla="*/ 7 h 40"/>
                <a:gd name="T56" fmla="*/ 3 w 57"/>
                <a:gd name="T57" fmla="*/ 5 h 40"/>
                <a:gd name="T58" fmla="*/ 0 w 57"/>
                <a:gd name="T59" fmla="*/ 2 h 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7"/>
                <a:gd name="T91" fmla="*/ 0 h 40"/>
                <a:gd name="T92" fmla="*/ 57 w 57"/>
                <a:gd name="T93" fmla="*/ 40 h 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7" h="40">
                  <a:moveTo>
                    <a:pt x="1" y="0"/>
                  </a:moveTo>
                  <a:lnTo>
                    <a:pt x="1" y="0"/>
                  </a:lnTo>
                  <a:lnTo>
                    <a:pt x="19" y="7"/>
                  </a:lnTo>
                  <a:lnTo>
                    <a:pt x="36" y="10"/>
                  </a:lnTo>
                  <a:lnTo>
                    <a:pt x="48" y="10"/>
                  </a:lnTo>
                  <a:lnTo>
                    <a:pt x="52" y="8"/>
                  </a:lnTo>
                  <a:lnTo>
                    <a:pt x="57" y="7"/>
                  </a:lnTo>
                  <a:lnTo>
                    <a:pt x="52" y="8"/>
                  </a:lnTo>
                  <a:lnTo>
                    <a:pt x="49" y="13"/>
                  </a:lnTo>
                  <a:lnTo>
                    <a:pt x="46" y="19"/>
                  </a:lnTo>
                  <a:lnTo>
                    <a:pt x="43" y="26"/>
                  </a:lnTo>
                  <a:lnTo>
                    <a:pt x="38" y="31"/>
                  </a:lnTo>
                  <a:lnTo>
                    <a:pt x="33" y="34"/>
                  </a:lnTo>
                  <a:lnTo>
                    <a:pt x="30" y="39"/>
                  </a:lnTo>
                  <a:lnTo>
                    <a:pt x="28" y="40"/>
                  </a:lnTo>
                  <a:lnTo>
                    <a:pt x="27" y="40"/>
                  </a:lnTo>
                  <a:lnTo>
                    <a:pt x="24" y="34"/>
                  </a:lnTo>
                  <a:lnTo>
                    <a:pt x="20" y="27"/>
                  </a:lnTo>
                  <a:lnTo>
                    <a:pt x="12" y="15"/>
                  </a:lnTo>
                  <a:lnTo>
                    <a:pt x="8" y="7"/>
                  </a:lnTo>
                  <a:lnTo>
                    <a:pt x="3" y="5"/>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70" name="Freeform 50"/>
            <p:cNvSpPr>
              <a:spLocks/>
            </p:cNvSpPr>
            <p:nvPr/>
          </p:nvSpPr>
          <p:spPr bwMode="auto">
            <a:xfrm>
              <a:off x="1977" y="566"/>
              <a:ext cx="88" cy="14"/>
            </a:xfrm>
            <a:custGeom>
              <a:avLst/>
              <a:gdLst>
                <a:gd name="T0" fmla="*/ 32 w 88"/>
                <a:gd name="T1" fmla="*/ 8 h 14"/>
                <a:gd name="T2" fmla="*/ 32 w 88"/>
                <a:gd name="T3" fmla="*/ 8 h 14"/>
                <a:gd name="T4" fmla="*/ 37 w 88"/>
                <a:gd name="T5" fmla="*/ 11 h 14"/>
                <a:gd name="T6" fmla="*/ 45 w 88"/>
                <a:gd name="T7" fmla="*/ 12 h 14"/>
                <a:gd name="T8" fmla="*/ 53 w 88"/>
                <a:gd name="T9" fmla="*/ 14 h 14"/>
                <a:gd name="T10" fmla="*/ 59 w 88"/>
                <a:gd name="T11" fmla="*/ 14 h 14"/>
                <a:gd name="T12" fmla="*/ 67 w 88"/>
                <a:gd name="T13" fmla="*/ 14 h 14"/>
                <a:gd name="T14" fmla="*/ 75 w 88"/>
                <a:gd name="T15" fmla="*/ 12 h 14"/>
                <a:gd name="T16" fmla="*/ 81 w 88"/>
                <a:gd name="T17" fmla="*/ 9 h 14"/>
                <a:gd name="T18" fmla="*/ 88 w 88"/>
                <a:gd name="T19" fmla="*/ 6 h 14"/>
                <a:gd name="T20" fmla="*/ 88 w 88"/>
                <a:gd name="T21" fmla="*/ 6 h 14"/>
                <a:gd name="T22" fmla="*/ 75 w 88"/>
                <a:gd name="T23" fmla="*/ 6 h 14"/>
                <a:gd name="T24" fmla="*/ 62 w 88"/>
                <a:gd name="T25" fmla="*/ 3 h 14"/>
                <a:gd name="T26" fmla="*/ 62 w 88"/>
                <a:gd name="T27" fmla="*/ 3 h 14"/>
                <a:gd name="T28" fmla="*/ 51 w 88"/>
                <a:gd name="T29" fmla="*/ 1 h 14"/>
                <a:gd name="T30" fmla="*/ 40 w 88"/>
                <a:gd name="T31" fmla="*/ 0 h 14"/>
                <a:gd name="T32" fmla="*/ 40 w 88"/>
                <a:gd name="T33" fmla="*/ 0 h 14"/>
                <a:gd name="T34" fmla="*/ 33 w 88"/>
                <a:gd name="T35" fmla="*/ 1 h 14"/>
                <a:gd name="T36" fmla="*/ 33 w 88"/>
                <a:gd name="T37" fmla="*/ 1 h 14"/>
                <a:gd name="T38" fmla="*/ 24 w 88"/>
                <a:gd name="T39" fmla="*/ 1 h 14"/>
                <a:gd name="T40" fmla="*/ 24 w 88"/>
                <a:gd name="T41" fmla="*/ 1 h 14"/>
                <a:gd name="T42" fmla="*/ 13 w 88"/>
                <a:gd name="T43" fmla="*/ 3 h 14"/>
                <a:gd name="T44" fmla="*/ 13 w 88"/>
                <a:gd name="T45" fmla="*/ 3 h 14"/>
                <a:gd name="T46" fmla="*/ 6 w 88"/>
                <a:gd name="T47" fmla="*/ 4 h 14"/>
                <a:gd name="T48" fmla="*/ 6 w 88"/>
                <a:gd name="T49" fmla="*/ 4 h 14"/>
                <a:gd name="T50" fmla="*/ 3 w 88"/>
                <a:gd name="T51" fmla="*/ 4 h 14"/>
                <a:gd name="T52" fmla="*/ 0 w 88"/>
                <a:gd name="T53" fmla="*/ 6 h 14"/>
                <a:gd name="T54" fmla="*/ 0 w 88"/>
                <a:gd name="T55" fmla="*/ 6 h 14"/>
                <a:gd name="T56" fmla="*/ 9 w 88"/>
                <a:gd name="T57" fmla="*/ 6 h 14"/>
                <a:gd name="T58" fmla="*/ 21 w 88"/>
                <a:gd name="T59" fmla="*/ 6 h 14"/>
                <a:gd name="T60" fmla="*/ 21 w 88"/>
                <a:gd name="T61" fmla="*/ 6 h 14"/>
                <a:gd name="T62" fmla="*/ 27 w 88"/>
                <a:gd name="T63" fmla="*/ 8 h 14"/>
                <a:gd name="T64" fmla="*/ 32 w 88"/>
                <a:gd name="T65" fmla="*/ 9 h 14"/>
                <a:gd name="T66" fmla="*/ 37 w 88"/>
                <a:gd name="T67" fmla="*/ 12 h 14"/>
                <a:gd name="T68" fmla="*/ 41 w 88"/>
                <a:gd name="T69" fmla="*/ 12 h 14"/>
                <a:gd name="T70" fmla="*/ 32 w 88"/>
                <a:gd name="T71" fmla="*/ 8 h 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
                <a:gd name="T109" fmla="*/ 0 h 14"/>
                <a:gd name="T110" fmla="*/ 88 w 88"/>
                <a:gd name="T111" fmla="*/ 14 h 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 h="14">
                  <a:moveTo>
                    <a:pt x="32" y="8"/>
                  </a:moveTo>
                  <a:lnTo>
                    <a:pt x="32" y="8"/>
                  </a:lnTo>
                  <a:lnTo>
                    <a:pt x="37" y="11"/>
                  </a:lnTo>
                  <a:lnTo>
                    <a:pt x="45" y="12"/>
                  </a:lnTo>
                  <a:lnTo>
                    <a:pt x="53" y="14"/>
                  </a:lnTo>
                  <a:lnTo>
                    <a:pt x="59" y="14"/>
                  </a:lnTo>
                  <a:lnTo>
                    <a:pt x="67" y="14"/>
                  </a:lnTo>
                  <a:lnTo>
                    <a:pt x="75" y="12"/>
                  </a:lnTo>
                  <a:lnTo>
                    <a:pt x="81" y="9"/>
                  </a:lnTo>
                  <a:lnTo>
                    <a:pt x="88" y="6"/>
                  </a:lnTo>
                  <a:lnTo>
                    <a:pt x="75" y="6"/>
                  </a:lnTo>
                  <a:lnTo>
                    <a:pt x="62" y="3"/>
                  </a:lnTo>
                  <a:lnTo>
                    <a:pt x="51" y="1"/>
                  </a:lnTo>
                  <a:lnTo>
                    <a:pt x="40" y="0"/>
                  </a:lnTo>
                  <a:lnTo>
                    <a:pt x="33" y="1"/>
                  </a:lnTo>
                  <a:lnTo>
                    <a:pt x="24" y="1"/>
                  </a:lnTo>
                  <a:lnTo>
                    <a:pt x="13" y="3"/>
                  </a:lnTo>
                  <a:lnTo>
                    <a:pt x="6" y="4"/>
                  </a:lnTo>
                  <a:lnTo>
                    <a:pt x="3" y="4"/>
                  </a:lnTo>
                  <a:lnTo>
                    <a:pt x="0" y="6"/>
                  </a:lnTo>
                  <a:lnTo>
                    <a:pt x="9" y="6"/>
                  </a:lnTo>
                  <a:lnTo>
                    <a:pt x="21" y="6"/>
                  </a:lnTo>
                  <a:lnTo>
                    <a:pt x="27" y="8"/>
                  </a:lnTo>
                  <a:lnTo>
                    <a:pt x="32" y="9"/>
                  </a:lnTo>
                  <a:lnTo>
                    <a:pt x="37" y="12"/>
                  </a:lnTo>
                  <a:lnTo>
                    <a:pt x="41" y="12"/>
                  </a:lnTo>
                  <a:lnTo>
                    <a:pt x="32" y="8"/>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71" name="Freeform 51"/>
            <p:cNvSpPr>
              <a:spLocks/>
            </p:cNvSpPr>
            <p:nvPr/>
          </p:nvSpPr>
          <p:spPr bwMode="auto">
            <a:xfrm>
              <a:off x="1977" y="566"/>
              <a:ext cx="88" cy="14"/>
            </a:xfrm>
            <a:custGeom>
              <a:avLst/>
              <a:gdLst>
                <a:gd name="T0" fmla="*/ 32 w 88"/>
                <a:gd name="T1" fmla="*/ 8 h 14"/>
                <a:gd name="T2" fmla="*/ 32 w 88"/>
                <a:gd name="T3" fmla="*/ 8 h 14"/>
                <a:gd name="T4" fmla="*/ 37 w 88"/>
                <a:gd name="T5" fmla="*/ 11 h 14"/>
                <a:gd name="T6" fmla="*/ 45 w 88"/>
                <a:gd name="T7" fmla="*/ 12 h 14"/>
                <a:gd name="T8" fmla="*/ 53 w 88"/>
                <a:gd name="T9" fmla="*/ 14 h 14"/>
                <a:gd name="T10" fmla="*/ 59 w 88"/>
                <a:gd name="T11" fmla="*/ 14 h 14"/>
                <a:gd name="T12" fmla="*/ 67 w 88"/>
                <a:gd name="T13" fmla="*/ 14 h 14"/>
                <a:gd name="T14" fmla="*/ 75 w 88"/>
                <a:gd name="T15" fmla="*/ 12 h 14"/>
                <a:gd name="T16" fmla="*/ 81 w 88"/>
                <a:gd name="T17" fmla="*/ 9 h 14"/>
                <a:gd name="T18" fmla="*/ 88 w 88"/>
                <a:gd name="T19" fmla="*/ 6 h 14"/>
                <a:gd name="T20" fmla="*/ 88 w 88"/>
                <a:gd name="T21" fmla="*/ 6 h 14"/>
                <a:gd name="T22" fmla="*/ 75 w 88"/>
                <a:gd name="T23" fmla="*/ 6 h 14"/>
                <a:gd name="T24" fmla="*/ 62 w 88"/>
                <a:gd name="T25" fmla="*/ 3 h 14"/>
                <a:gd name="T26" fmla="*/ 62 w 88"/>
                <a:gd name="T27" fmla="*/ 3 h 14"/>
                <a:gd name="T28" fmla="*/ 51 w 88"/>
                <a:gd name="T29" fmla="*/ 1 h 14"/>
                <a:gd name="T30" fmla="*/ 40 w 88"/>
                <a:gd name="T31" fmla="*/ 0 h 14"/>
                <a:gd name="T32" fmla="*/ 40 w 88"/>
                <a:gd name="T33" fmla="*/ 0 h 14"/>
                <a:gd name="T34" fmla="*/ 33 w 88"/>
                <a:gd name="T35" fmla="*/ 1 h 14"/>
                <a:gd name="T36" fmla="*/ 33 w 88"/>
                <a:gd name="T37" fmla="*/ 1 h 14"/>
                <a:gd name="T38" fmla="*/ 24 w 88"/>
                <a:gd name="T39" fmla="*/ 1 h 14"/>
                <a:gd name="T40" fmla="*/ 24 w 88"/>
                <a:gd name="T41" fmla="*/ 1 h 14"/>
                <a:gd name="T42" fmla="*/ 13 w 88"/>
                <a:gd name="T43" fmla="*/ 3 h 14"/>
                <a:gd name="T44" fmla="*/ 13 w 88"/>
                <a:gd name="T45" fmla="*/ 3 h 14"/>
                <a:gd name="T46" fmla="*/ 6 w 88"/>
                <a:gd name="T47" fmla="*/ 4 h 14"/>
                <a:gd name="T48" fmla="*/ 6 w 88"/>
                <a:gd name="T49" fmla="*/ 4 h 14"/>
                <a:gd name="T50" fmla="*/ 3 w 88"/>
                <a:gd name="T51" fmla="*/ 4 h 14"/>
                <a:gd name="T52" fmla="*/ 0 w 88"/>
                <a:gd name="T53" fmla="*/ 6 h 14"/>
                <a:gd name="T54" fmla="*/ 0 w 88"/>
                <a:gd name="T55" fmla="*/ 6 h 14"/>
                <a:gd name="T56" fmla="*/ 9 w 88"/>
                <a:gd name="T57" fmla="*/ 6 h 14"/>
                <a:gd name="T58" fmla="*/ 21 w 88"/>
                <a:gd name="T59" fmla="*/ 6 h 14"/>
                <a:gd name="T60" fmla="*/ 21 w 88"/>
                <a:gd name="T61" fmla="*/ 6 h 14"/>
                <a:gd name="T62" fmla="*/ 27 w 88"/>
                <a:gd name="T63" fmla="*/ 8 h 14"/>
                <a:gd name="T64" fmla="*/ 32 w 88"/>
                <a:gd name="T65" fmla="*/ 9 h 14"/>
                <a:gd name="T66" fmla="*/ 37 w 88"/>
                <a:gd name="T67" fmla="*/ 12 h 14"/>
                <a:gd name="T68" fmla="*/ 41 w 88"/>
                <a:gd name="T69" fmla="*/ 12 h 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8"/>
                <a:gd name="T106" fmla="*/ 0 h 14"/>
                <a:gd name="T107" fmla="*/ 88 w 88"/>
                <a:gd name="T108" fmla="*/ 14 h 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8" h="14">
                  <a:moveTo>
                    <a:pt x="32" y="8"/>
                  </a:moveTo>
                  <a:lnTo>
                    <a:pt x="32" y="8"/>
                  </a:lnTo>
                  <a:lnTo>
                    <a:pt x="37" y="11"/>
                  </a:lnTo>
                  <a:lnTo>
                    <a:pt x="45" y="12"/>
                  </a:lnTo>
                  <a:lnTo>
                    <a:pt x="53" y="14"/>
                  </a:lnTo>
                  <a:lnTo>
                    <a:pt x="59" y="14"/>
                  </a:lnTo>
                  <a:lnTo>
                    <a:pt x="67" y="14"/>
                  </a:lnTo>
                  <a:lnTo>
                    <a:pt x="75" y="12"/>
                  </a:lnTo>
                  <a:lnTo>
                    <a:pt x="81" y="9"/>
                  </a:lnTo>
                  <a:lnTo>
                    <a:pt x="88" y="6"/>
                  </a:lnTo>
                  <a:lnTo>
                    <a:pt x="75" y="6"/>
                  </a:lnTo>
                  <a:lnTo>
                    <a:pt x="62" y="3"/>
                  </a:lnTo>
                  <a:lnTo>
                    <a:pt x="51" y="1"/>
                  </a:lnTo>
                  <a:lnTo>
                    <a:pt x="40" y="0"/>
                  </a:lnTo>
                  <a:lnTo>
                    <a:pt x="33" y="1"/>
                  </a:lnTo>
                  <a:lnTo>
                    <a:pt x="24" y="1"/>
                  </a:lnTo>
                  <a:lnTo>
                    <a:pt x="13" y="3"/>
                  </a:lnTo>
                  <a:lnTo>
                    <a:pt x="6" y="4"/>
                  </a:lnTo>
                  <a:lnTo>
                    <a:pt x="3" y="4"/>
                  </a:lnTo>
                  <a:lnTo>
                    <a:pt x="0" y="6"/>
                  </a:lnTo>
                  <a:lnTo>
                    <a:pt x="9" y="6"/>
                  </a:lnTo>
                  <a:lnTo>
                    <a:pt x="21" y="6"/>
                  </a:lnTo>
                  <a:lnTo>
                    <a:pt x="27" y="8"/>
                  </a:lnTo>
                  <a:lnTo>
                    <a:pt x="32" y="9"/>
                  </a:lnTo>
                  <a:lnTo>
                    <a:pt x="37" y="12"/>
                  </a:lnTo>
                  <a:lnTo>
                    <a:pt x="41"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72" name="Freeform 52"/>
            <p:cNvSpPr>
              <a:spLocks/>
            </p:cNvSpPr>
            <p:nvPr/>
          </p:nvSpPr>
          <p:spPr bwMode="auto">
            <a:xfrm>
              <a:off x="1710" y="470"/>
              <a:ext cx="80" cy="216"/>
            </a:xfrm>
            <a:custGeom>
              <a:avLst/>
              <a:gdLst>
                <a:gd name="T0" fmla="*/ 49 w 80"/>
                <a:gd name="T1" fmla="*/ 171 h 216"/>
                <a:gd name="T2" fmla="*/ 54 w 80"/>
                <a:gd name="T3" fmla="*/ 195 h 216"/>
                <a:gd name="T4" fmla="*/ 56 w 80"/>
                <a:gd name="T5" fmla="*/ 203 h 216"/>
                <a:gd name="T6" fmla="*/ 62 w 80"/>
                <a:gd name="T7" fmla="*/ 209 h 216"/>
                <a:gd name="T8" fmla="*/ 69 w 80"/>
                <a:gd name="T9" fmla="*/ 216 h 216"/>
                <a:gd name="T10" fmla="*/ 65 w 80"/>
                <a:gd name="T11" fmla="*/ 200 h 216"/>
                <a:gd name="T12" fmla="*/ 69 w 80"/>
                <a:gd name="T13" fmla="*/ 180 h 216"/>
                <a:gd name="T14" fmla="*/ 72 w 80"/>
                <a:gd name="T15" fmla="*/ 161 h 216"/>
                <a:gd name="T16" fmla="*/ 80 w 80"/>
                <a:gd name="T17" fmla="*/ 140 h 216"/>
                <a:gd name="T18" fmla="*/ 80 w 80"/>
                <a:gd name="T19" fmla="*/ 134 h 216"/>
                <a:gd name="T20" fmla="*/ 70 w 80"/>
                <a:gd name="T21" fmla="*/ 120 h 216"/>
                <a:gd name="T22" fmla="*/ 61 w 80"/>
                <a:gd name="T23" fmla="*/ 107 h 216"/>
                <a:gd name="T24" fmla="*/ 56 w 80"/>
                <a:gd name="T25" fmla="*/ 92 h 216"/>
                <a:gd name="T26" fmla="*/ 51 w 80"/>
                <a:gd name="T27" fmla="*/ 78 h 216"/>
                <a:gd name="T28" fmla="*/ 48 w 80"/>
                <a:gd name="T29" fmla="*/ 61 h 216"/>
                <a:gd name="T30" fmla="*/ 48 w 80"/>
                <a:gd name="T31" fmla="*/ 33 h 216"/>
                <a:gd name="T32" fmla="*/ 46 w 80"/>
                <a:gd name="T33" fmla="*/ 24 h 216"/>
                <a:gd name="T34" fmla="*/ 45 w 80"/>
                <a:gd name="T35" fmla="*/ 14 h 216"/>
                <a:gd name="T36" fmla="*/ 41 w 80"/>
                <a:gd name="T37" fmla="*/ 0 h 216"/>
                <a:gd name="T38" fmla="*/ 40 w 80"/>
                <a:gd name="T39" fmla="*/ 3 h 216"/>
                <a:gd name="T40" fmla="*/ 38 w 80"/>
                <a:gd name="T41" fmla="*/ 8 h 216"/>
                <a:gd name="T42" fmla="*/ 25 w 80"/>
                <a:gd name="T43" fmla="*/ 29 h 216"/>
                <a:gd name="T44" fmla="*/ 16 w 80"/>
                <a:gd name="T45" fmla="*/ 45 h 216"/>
                <a:gd name="T46" fmla="*/ 8 w 80"/>
                <a:gd name="T47" fmla="*/ 62 h 216"/>
                <a:gd name="T48" fmla="*/ 0 w 80"/>
                <a:gd name="T49" fmla="*/ 86 h 216"/>
                <a:gd name="T50" fmla="*/ 0 w 80"/>
                <a:gd name="T51" fmla="*/ 94 h 216"/>
                <a:gd name="T52" fmla="*/ 2 w 80"/>
                <a:gd name="T53" fmla="*/ 120 h 216"/>
                <a:gd name="T54" fmla="*/ 3 w 80"/>
                <a:gd name="T55" fmla="*/ 128 h 216"/>
                <a:gd name="T56" fmla="*/ 8 w 80"/>
                <a:gd name="T57" fmla="*/ 144 h 216"/>
                <a:gd name="T58" fmla="*/ 16 w 80"/>
                <a:gd name="T59" fmla="*/ 148 h 216"/>
                <a:gd name="T60" fmla="*/ 29 w 80"/>
                <a:gd name="T61" fmla="*/ 153 h 216"/>
                <a:gd name="T62" fmla="*/ 41 w 80"/>
                <a:gd name="T63" fmla="*/ 160 h 216"/>
                <a:gd name="T64" fmla="*/ 49 w 80"/>
                <a:gd name="T65" fmla="*/ 172 h 2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0"/>
                <a:gd name="T100" fmla="*/ 0 h 216"/>
                <a:gd name="T101" fmla="*/ 80 w 80"/>
                <a:gd name="T102" fmla="*/ 216 h 2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0" h="216">
                  <a:moveTo>
                    <a:pt x="49" y="171"/>
                  </a:moveTo>
                  <a:lnTo>
                    <a:pt x="49" y="171"/>
                  </a:lnTo>
                  <a:lnTo>
                    <a:pt x="53" y="187"/>
                  </a:lnTo>
                  <a:lnTo>
                    <a:pt x="54" y="195"/>
                  </a:lnTo>
                  <a:lnTo>
                    <a:pt x="56" y="203"/>
                  </a:lnTo>
                  <a:lnTo>
                    <a:pt x="59" y="206"/>
                  </a:lnTo>
                  <a:lnTo>
                    <a:pt x="62" y="209"/>
                  </a:lnTo>
                  <a:lnTo>
                    <a:pt x="69" y="216"/>
                  </a:lnTo>
                  <a:lnTo>
                    <a:pt x="67" y="208"/>
                  </a:lnTo>
                  <a:lnTo>
                    <a:pt x="65" y="200"/>
                  </a:lnTo>
                  <a:lnTo>
                    <a:pt x="69" y="180"/>
                  </a:lnTo>
                  <a:lnTo>
                    <a:pt x="72" y="161"/>
                  </a:lnTo>
                  <a:lnTo>
                    <a:pt x="78" y="147"/>
                  </a:lnTo>
                  <a:lnTo>
                    <a:pt x="80" y="140"/>
                  </a:lnTo>
                  <a:lnTo>
                    <a:pt x="80" y="134"/>
                  </a:lnTo>
                  <a:lnTo>
                    <a:pt x="75" y="126"/>
                  </a:lnTo>
                  <a:lnTo>
                    <a:pt x="70" y="120"/>
                  </a:lnTo>
                  <a:lnTo>
                    <a:pt x="65" y="115"/>
                  </a:lnTo>
                  <a:lnTo>
                    <a:pt x="61" y="107"/>
                  </a:lnTo>
                  <a:lnTo>
                    <a:pt x="56" y="92"/>
                  </a:lnTo>
                  <a:lnTo>
                    <a:pt x="51" y="78"/>
                  </a:lnTo>
                  <a:lnTo>
                    <a:pt x="48" y="69"/>
                  </a:lnTo>
                  <a:lnTo>
                    <a:pt x="48" y="61"/>
                  </a:lnTo>
                  <a:lnTo>
                    <a:pt x="48" y="33"/>
                  </a:lnTo>
                  <a:lnTo>
                    <a:pt x="46" y="24"/>
                  </a:lnTo>
                  <a:lnTo>
                    <a:pt x="45" y="14"/>
                  </a:lnTo>
                  <a:lnTo>
                    <a:pt x="43" y="6"/>
                  </a:lnTo>
                  <a:lnTo>
                    <a:pt x="41" y="0"/>
                  </a:lnTo>
                  <a:lnTo>
                    <a:pt x="40" y="3"/>
                  </a:lnTo>
                  <a:lnTo>
                    <a:pt x="38" y="8"/>
                  </a:lnTo>
                  <a:lnTo>
                    <a:pt x="32" y="17"/>
                  </a:lnTo>
                  <a:lnTo>
                    <a:pt x="25" y="29"/>
                  </a:lnTo>
                  <a:lnTo>
                    <a:pt x="16" y="45"/>
                  </a:lnTo>
                  <a:lnTo>
                    <a:pt x="8" y="62"/>
                  </a:lnTo>
                  <a:lnTo>
                    <a:pt x="2" y="77"/>
                  </a:lnTo>
                  <a:lnTo>
                    <a:pt x="0" y="86"/>
                  </a:lnTo>
                  <a:lnTo>
                    <a:pt x="0" y="94"/>
                  </a:lnTo>
                  <a:lnTo>
                    <a:pt x="0" y="112"/>
                  </a:lnTo>
                  <a:lnTo>
                    <a:pt x="2" y="120"/>
                  </a:lnTo>
                  <a:lnTo>
                    <a:pt x="3" y="128"/>
                  </a:lnTo>
                  <a:lnTo>
                    <a:pt x="8" y="144"/>
                  </a:lnTo>
                  <a:lnTo>
                    <a:pt x="16" y="148"/>
                  </a:lnTo>
                  <a:lnTo>
                    <a:pt x="29" y="153"/>
                  </a:lnTo>
                  <a:lnTo>
                    <a:pt x="37" y="156"/>
                  </a:lnTo>
                  <a:lnTo>
                    <a:pt x="41" y="160"/>
                  </a:lnTo>
                  <a:lnTo>
                    <a:pt x="46" y="166"/>
                  </a:lnTo>
                  <a:lnTo>
                    <a:pt x="49" y="172"/>
                  </a:lnTo>
                  <a:lnTo>
                    <a:pt x="49" y="171"/>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73" name="Freeform 53"/>
            <p:cNvSpPr>
              <a:spLocks/>
            </p:cNvSpPr>
            <p:nvPr/>
          </p:nvSpPr>
          <p:spPr bwMode="auto">
            <a:xfrm>
              <a:off x="1710" y="470"/>
              <a:ext cx="80" cy="216"/>
            </a:xfrm>
            <a:custGeom>
              <a:avLst/>
              <a:gdLst>
                <a:gd name="T0" fmla="*/ 49 w 80"/>
                <a:gd name="T1" fmla="*/ 171 h 216"/>
                <a:gd name="T2" fmla="*/ 54 w 80"/>
                <a:gd name="T3" fmla="*/ 195 h 216"/>
                <a:gd name="T4" fmla="*/ 56 w 80"/>
                <a:gd name="T5" fmla="*/ 203 h 216"/>
                <a:gd name="T6" fmla="*/ 62 w 80"/>
                <a:gd name="T7" fmla="*/ 209 h 216"/>
                <a:gd name="T8" fmla="*/ 69 w 80"/>
                <a:gd name="T9" fmla="*/ 216 h 216"/>
                <a:gd name="T10" fmla="*/ 65 w 80"/>
                <a:gd name="T11" fmla="*/ 200 h 216"/>
                <a:gd name="T12" fmla="*/ 69 w 80"/>
                <a:gd name="T13" fmla="*/ 180 h 216"/>
                <a:gd name="T14" fmla="*/ 72 w 80"/>
                <a:gd name="T15" fmla="*/ 161 h 216"/>
                <a:gd name="T16" fmla="*/ 80 w 80"/>
                <a:gd name="T17" fmla="*/ 140 h 216"/>
                <a:gd name="T18" fmla="*/ 80 w 80"/>
                <a:gd name="T19" fmla="*/ 134 h 216"/>
                <a:gd name="T20" fmla="*/ 70 w 80"/>
                <a:gd name="T21" fmla="*/ 120 h 216"/>
                <a:gd name="T22" fmla="*/ 61 w 80"/>
                <a:gd name="T23" fmla="*/ 107 h 216"/>
                <a:gd name="T24" fmla="*/ 56 w 80"/>
                <a:gd name="T25" fmla="*/ 92 h 216"/>
                <a:gd name="T26" fmla="*/ 51 w 80"/>
                <a:gd name="T27" fmla="*/ 78 h 216"/>
                <a:gd name="T28" fmla="*/ 48 w 80"/>
                <a:gd name="T29" fmla="*/ 61 h 216"/>
                <a:gd name="T30" fmla="*/ 48 w 80"/>
                <a:gd name="T31" fmla="*/ 33 h 216"/>
                <a:gd name="T32" fmla="*/ 46 w 80"/>
                <a:gd name="T33" fmla="*/ 24 h 216"/>
                <a:gd name="T34" fmla="*/ 45 w 80"/>
                <a:gd name="T35" fmla="*/ 14 h 216"/>
                <a:gd name="T36" fmla="*/ 41 w 80"/>
                <a:gd name="T37" fmla="*/ 0 h 216"/>
                <a:gd name="T38" fmla="*/ 40 w 80"/>
                <a:gd name="T39" fmla="*/ 3 h 216"/>
                <a:gd name="T40" fmla="*/ 38 w 80"/>
                <a:gd name="T41" fmla="*/ 8 h 216"/>
                <a:gd name="T42" fmla="*/ 25 w 80"/>
                <a:gd name="T43" fmla="*/ 29 h 216"/>
                <a:gd name="T44" fmla="*/ 16 w 80"/>
                <a:gd name="T45" fmla="*/ 45 h 216"/>
                <a:gd name="T46" fmla="*/ 8 w 80"/>
                <a:gd name="T47" fmla="*/ 62 h 216"/>
                <a:gd name="T48" fmla="*/ 0 w 80"/>
                <a:gd name="T49" fmla="*/ 86 h 216"/>
                <a:gd name="T50" fmla="*/ 0 w 80"/>
                <a:gd name="T51" fmla="*/ 94 h 216"/>
                <a:gd name="T52" fmla="*/ 2 w 80"/>
                <a:gd name="T53" fmla="*/ 120 h 216"/>
                <a:gd name="T54" fmla="*/ 3 w 80"/>
                <a:gd name="T55" fmla="*/ 128 h 216"/>
                <a:gd name="T56" fmla="*/ 8 w 80"/>
                <a:gd name="T57" fmla="*/ 144 h 216"/>
                <a:gd name="T58" fmla="*/ 16 w 80"/>
                <a:gd name="T59" fmla="*/ 148 h 216"/>
                <a:gd name="T60" fmla="*/ 29 w 80"/>
                <a:gd name="T61" fmla="*/ 153 h 216"/>
                <a:gd name="T62" fmla="*/ 41 w 80"/>
                <a:gd name="T63" fmla="*/ 160 h 216"/>
                <a:gd name="T64" fmla="*/ 49 w 80"/>
                <a:gd name="T65" fmla="*/ 172 h 2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0"/>
                <a:gd name="T100" fmla="*/ 0 h 216"/>
                <a:gd name="T101" fmla="*/ 80 w 80"/>
                <a:gd name="T102" fmla="*/ 216 h 2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0" h="216">
                  <a:moveTo>
                    <a:pt x="49" y="171"/>
                  </a:moveTo>
                  <a:lnTo>
                    <a:pt x="49" y="171"/>
                  </a:lnTo>
                  <a:lnTo>
                    <a:pt x="53" y="187"/>
                  </a:lnTo>
                  <a:lnTo>
                    <a:pt x="54" y="195"/>
                  </a:lnTo>
                  <a:lnTo>
                    <a:pt x="56" y="203"/>
                  </a:lnTo>
                  <a:lnTo>
                    <a:pt x="59" y="206"/>
                  </a:lnTo>
                  <a:lnTo>
                    <a:pt x="62" y="209"/>
                  </a:lnTo>
                  <a:lnTo>
                    <a:pt x="69" y="216"/>
                  </a:lnTo>
                  <a:lnTo>
                    <a:pt x="67" y="208"/>
                  </a:lnTo>
                  <a:lnTo>
                    <a:pt x="65" y="200"/>
                  </a:lnTo>
                  <a:lnTo>
                    <a:pt x="69" y="180"/>
                  </a:lnTo>
                  <a:lnTo>
                    <a:pt x="72" y="161"/>
                  </a:lnTo>
                  <a:lnTo>
                    <a:pt x="78" y="147"/>
                  </a:lnTo>
                  <a:lnTo>
                    <a:pt x="80" y="140"/>
                  </a:lnTo>
                  <a:lnTo>
                    <a:pt x="80" y="134"/>
                  </a:lnTo>
                  <a:lnTo>
                    <a:pt x="75" y="126"/>
                  </a:lnTo>
                  <a:lnTo>
                    <a:pt x="70" y="120"/>
                  </a:lnTo>
                  <a:lnTo>
                    <a:pt x="65" y="115"/>
                  </a:lnTo>
                  <a:lnTo>
                    <a:pt x="61" y="107"/>
                  </a:lnTo>
                  <a:lnTo>
                    <a:pt x="56" y="92"/>
                  </a:lnTo>
                  <a:lnTo>
                    <a:pt x="51" y="78"/>
                  </a:lnTo>
                  <a:lnTo>
                    <a:pt x="48" y="69"/>
                  </a:lnTo>
                  <a:lnTo>
                    <a:pt x="48" y="61"/>
                  </a:lnTo>
                  <a:lnTo>
                    <a:pt x="48" y="33"/>
                  </a:lnTo>
                  <a:lnTo>
                    <a:pt x="46" y="24"/>
                  </a:lnTo>
                  <a:lnTo>
                    <a:pt x="45" y="14"/>
                  </a:lnTo>
                  <a:lnTo>
                    <a:pt x="43" y="6"/>
                  </a:lnTo>
                  <a:lnTo>
                    <a:pt x="41" y="0"/>
                  </a:lnTo>
                  <a:lnTo>
                    <a:pt x="40" y="3"/>
                  </a:lnTo>
                  <a:lnTo>
                    <a:pt x="38" y="8"/>
                  </a:lnTo>
                  <a:lnTo>
                    <a:pt x="32" y="17"/>
                  </a:lnTo>
                  <a:lnTo>
                    <a:pt x="25" y="29"/>
                  </a:lnTo>
                  <a:lnTo>
                    <a:pt x="16" y="45"/>
                  </a:lnTo>
                  <a:lnTo>
                    <a:pt x="8" y="62"/>
                  </a:lnTo>
                  <a:lnTo>
                    <a:pt x="2" y="77"/>
                  </a:lnTo>
                  <a:lnTo>
                    <a:pt x="0" y="86"/>
                  </a:lnTo>
                  <a:lnTo>
                    <a:pt x="0" y="94"/>
                  </a:lnTo>
                  <a:lnTo>
                    <a:pt x="0" y="112"/>
                  </a:lnTo>
                  <a:lnTo>
                    <a:pt x="2" y="120"/>
                  </a:lnTo>
                  <a:lnTo>
                    <a:pt x="3" y="128"/>
                  </a:lnTo>
                  <a:lnTo>
                    <a:pt x="8" y="144"/>
                  </a:lnTo>
                  <a:lnTo>
                    <a:pt x="16" y="148"/>
                  </a:lnTo>
                  <a:lnTo>
                    <a:pt x="29" y="153"/>
                  </a:lnTo>
                  <a:lnTo>
                    <a:pt x="37" y="156"/>
                  </a:lnTo>
                  <a:lnTo>
                    <a:pt x="41" y="160"/>
                  </a:lnTo>
                  <a:lnTo>
                    <a:pt x="46" y="166"/>
                  </a:lnTo>
                  <a:lnTo>
                    <a:pt x="49"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74" name="Freeform 54"/>
            <p:cNvSpPr>
              <a:spLocks/>
            </p:cNvSpPr>
            <p:nvPr/>
          </p:nvSpPr>
          <p:spPr bwMode="auto">
            <a:xfrm>
              <a:off x="1913" y="848"/>
              <a:ext cx="134" cy="226"/>
            </a:xfrm>
            <a:custGeom>
              <a:avLst/>
              <a:gdLst>
                <a:gd name="T0" fmla="*/ 6 w 134"/>
                <a:gd name="T1" fmla="*/ 111 h 226"/>
                <a:gd name="T2" fmla="*/ 13 w 134"/>
                <a:gd name="T3" fmla="*/ 90 h 226"/>
                <a:gd name="T4" fmla="*/ 13 w 134"/>
                <a:gd name="T5" fmla="*/ 84 h 226"/>
                <a:gd name="T6" fmla="*/ 5 w 134"/>
                <a:gd name="T7" fmla="*/ 69 h 226"/>
                <a:gd name="T8" fmla="*/ 13 w 134"/>
                <a:gd name="T9" fmla="*/ 55 h 226"/>
                <a:gd name="T10" fmla="*/ 19 w 134"/>
                <a:gd name="T11" fmla="*/ 45 h 226"/>
                <a:gd name="T12" fmla="*/ 29 w 134"/>
                <a:gd name="T13" fmla="*/ 42 h 226"/>
                <a:gd name="T14" fmla="*/ 51 w 134"/>
                <a:gd name="T15" fmla="*/ 39 h 226"/>
                <a:gd name="T16" fmla="*/ 85 w 134"/>
                <a:gd name="T17" fmla="*/ 37 h 226"/>
                <a:gd name="T18" fmla="*/ 97 w 134"/>
                <a:gd name="T19" fmla="*/ 39 h 226"/>
                <a:gd name="T20" fmla="*/ 109 w 134"/>
                <a:gd name="T21" fmla="*/ 36 h 226"/>
                <a:gd name="T22" fmla="*/ 112 w 134"/>
                <a:gd name="T23" fmla="*/ 29 h 226"/>
                <a:gd name="T24" fmla="*/ 112 w 134"/>
                <a:gd name="T25" fmla="*/ 15 h 226"/>
                <a:gd name="T26" fmla="*/ 117 w 134"/>
                <a:gd name="T27" fmla="*/ 24 h 226"/>
                <a:gd name="T28" fmla="*/ 121 w 134"/>
                <a:gd name="T29" fmla="*/ 20 h 226"/>
                <a:gd name="T30" fmla="*/ 121 w 134"/>
                <a:gd name="T31" fmla="*/ 7 h 226"/>
                <a:gd name="T32" fmla="*/ 128 w 134"/>
                <a:gd name="T33" fmla="*/ 2 h 226"/>
                <a:gd name="T34" fmla="*/ 134 w 134"/>
                <a:gd name="T35" fmla="*/ 13 h 226"/>
                <a:gd name="T36" fmla="*/ 133 w 134"/>
                <a:gd name="T37" fmla="*/ 31 h 226"/>
                <a:gd name="T38" fmla="*/ 118 w 134"/>
                <a:gd name="T39" fmla="*/ 44 h 226"/>
                <a:gd name="T40" fmla="*/ 109 w 134"/>
                <a:gd name="T41" fmla="*/ 50 h 226"/>
                <a:gd name="T42" fmla="*/ 86 w 134"/>
                <a:gd name="T43" fmla="*/ 53 h 226"/>
                <a:gd name="T44" fmla="*/ 62 w 134"/>
                <a:gd name="T45" fmla="*/ 50 h 226"/>
                <a:gd name="T46" fmla="*/ 46 w 134"/>
                <a:gd name="T47" fmla="*/ 52 h 226"/>
                <a:gd name="T48" fmla="*/ 35 w 134"/>
                <a:gd name="T49" fmla="*/ 58 h 226"/>
                <a:gd name="T50" fmla="*/ 21 w 134"/>
                <a:gd name="T51" fmla="*/ 72 h 226"/>
                <a:gd name="T52" fmla="*/ 27 w 134"/>
                <a:gd name="T53" fmla="*/ 80 h 226"/>
                <a:gd name="T54" fmla="*/ 37 w 134"/>
                <a:gd name="T55" fmla="*/ 88 h 226"/>
                <a:gd name="T56" fmla="*/ 33 w 134"/>
                <a:gd name="T57" fmla="*/ 93 h 226"/>
                <a:gd name="T58" fmla="*/ 30 w 134"/>
                <a:gd name="T59" fmla="*/ 112 h 226"/>
                <a:gd name="T60" fmla="*/ 29 w 134"/>
                <a:gd name="T61" fmla="*/ 123 h 226"/>
                <a:gd name="T62" fmla="*/ 27 w 134"/>
                <a:gd name="T63" fmla="*/ 143 h 226"/>
                <a:gd name="T64" fmla="*/ 21 w 134"/>
                <a:gd name="T65" fmla="*/ 157 h 226"/>
                <a:gd name="T66" fmla="*/ 16 w 134"/>
                <a:gd name="T67" fmla="*/ 173 h 226"/>
                <a:gd name="T68" fmla="*/ 14 w 134"/>
                <a:gd name="T69" fmla="*/ 181 h 226"/>
                <a:gd name="T70" fmla="*/ 14 w 134"/>
                <a:gd name="T71" fmla="*/ 187 h 226"/>
                <a:gd name="T72" fmla="*/ 17 w 134"/>
                <a:gd name="T73" fmla="*/ 205 h 226"/>
                <a:gd name="T74" fmla="*/ 17 w 134"/>
                <a:gd name="T75" fmla="*/ 226 h 226"/>
                <a:gd name="T76" fmla="*/ 11 w 134"/>
                <a:gd name="T77" fmla="*/ 215 h 226"/>
                <a:gd name="T78" fmla="*/ 6 w 134"/>
                <a:gd name="T79" fmla="*/ 189 h 226"/>
                <a:gd name="T80" fmla="*/ 0 w 134"/>
                <a:gd name="T81" fmla="*/ 152 h 226"/>
                <a:gd name="T82" fmla="*/ 3 w 134"/>
                <a:gd name="T83" fmla="*/ 135 h 2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4"/>
                <a:gd name="T127" fmla="*/ 0 h 226"/>
                <a:gd name="T128" fmla="*/ 134 w 134"/>
                <a:gd name="T129" fmla="*/ 226 h 2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4" h="226">
                  <a:moveTo>
                    <a:pt x="3" y="117"/>
                  </a:moveTo>
                  <a:lnTo>
                    <a:pt x="3" y="117"/>
                  </a:lnTo>
                  <a:lnTo>
                    <a:pt x="6" y="111"/>
                  </a:lnTo>
                  <a:lnTo>
                    <a:pt x="8" y="104"/>
                  </a:lnTo>
                  <a:lnTo>
                    <a:pt x="13" y="90"/>
                  </a:lnTo>
                  <a:lnTo>
                    <a:pt x="14" y="87"/>
                  </a:lnTo>
                  <a:lnTo>
                    <a:pt x="13" y="84"/>
                  </a:lnTo>
                  <a:lnTo>
                    <a:pt x="9" y="79"/>
                  </a:lnTo>
                  <a:lnTo>
                    <a:pt x="5" y="72"/>
                  </a:lnTo>
                  <a:lnTo>
                    <a:pt x="5" y="69"/>
                  </a:lnTo>
                  <a:lnTo>
                    <a:pt x="5" y="68"/>
                  </a:lnTo>
                  <a:lnTo>
                    <a:pt x="13" y="55"/>
                  </a:lnTo>
                  <a:lnTo>
                    <a:pt x="16" y="48"/>
                  </a:lnTo>
                  <a:lnTo>
                    <a:pt x="19" y="45"/>
                  </a:lnTo>
                  <a:lnTo>
                    <a:pt x="24" y="42"/>
                  </a:lnTo>
                  <a:lnTo>
                    <a:pt x="29" y="42"/>
                  </a:lnTo>
                  <a:lnTo>
                    <a:pt x="40" y="40"/>
                  </a:lnTo>
                  <a:lnTo>
                    <a:pt x="51" y="39"/>
                  </a:lnTo>
                  <a:lnTo>
                    <a:pt x="62" y="37"/>
                  </a:lnTo>
                  <a:lnTo>
                    <a:pt x="85" y="37"/>
                  </a:lnTo>
                  <a:lnTo>
                    <a:pt x="91" y="39"/>
                  </a:lnTo>
                  <a:lnTo>
                    <a:pt x="97" y="39"/>
                  </a:lnTo>
                  <a:lnTo>
                    <a:pt x="104" y="37"/>
                  </a:lnTo>
                  <a:lnTo>
                    <a:pt x="109" y="36"/>
                  </a:lnTo>
                  <a:lnTo>
                    <a:pt x="110" y="34"/>
                  </a:lnTo>
                  <a:lnTo>
                    <a:pt x="112" y="29"/>
                  </a:lnTo>
                  <a:lnTo>
                    <a:pt x="110" y="23"/>
                  </a:lnTo>
                  <a:lnTo>
                    <a:pt x="110" y="18"/>
                  </a:lnTo>
                  <a:lnTo>
                    <a:pt x="112" y="15"/>
                  </a:lnTo>
                  <a:lnTo>
                    <a:pt x="115" y="21"/>
                  </a:lnTo>
                  <a:lnTo>
                    <a:pt x="117" y="24"/>
                  </a:lnTo>
                  <a:lnTo>
                    <a:pt x="120" y="26"/>
                  </a:lnTo>
                  <a:lnTo>
                    <a:pt x="121" y="20"/>
                  </a:lnTo>
                  <a:lnTo>
                    <a:pt x="121" y="13"/>
                  </a:lnTo>
                  <a:lnTo>
                    <a:pt x="121" y="7"/>
                  </a:lnTo>
                  <a:lnTo>
                    <a:pt x="123" y="0"/>
                  </a:lnTo>
                  <a:lnTo>
                    <a:pt x="128" y="2"/>
                  </a:lnTo>
                  <a:lnTo>
                    <a:pt x="129" y="5"/>
                  </a:lnTo>
                  <a:lnTo>
                    <a:pt x="133" y="8"/>
                  </a:lnTo>
                  <a:lnTo>
                    <a:pt x="134" y="13"/>
                  </a:lnTo>
                  <a:lnTo>
                    <a:pt x="134" y="24"/>
                  </a:lnTo>
                  <a:lnTo>
                    <a:pt x="133" y="31"/>
                  </a:lnTo>
                  <a:lnTo>
                    <a:pt x="129" y="36"/>
                  </a:lnTo>
                  <a:lnTo>
                    <a:pt x="118" y="44"/>
                  </a:lnTo>
                  <a:lnTo>
                    <a:pt x="109" y="50"/>
                  </a:lnTo>
                  <a:lnTo>
                    <a:pt x="97" y="53"/>
                  </a:lnTo>
                  <a:lnTo>
                    <a:pt x="86" y="53"/>
                  </a:lnTo>
                  <a:lnTo>
                    <a:pt x="75" y="50"/>
                  </a:lnTo>
                  <a:lnTo>
                    <a:pt x="62" y="50"/>
                  </a:lnTo>
                  <a:lnTo>
                    <a:pt x="53" y="50"/>
                  </a:lnTo>
                  <a:lnTo>
                    <a:pt x="46" y="52"/>
                  </a:lnTo>
                  <a:lnTo>
                    <a:pt x="40" y="55"/>
                  </a:lnTo>
                  <a:lnTo>
                    <a:pt x="35" y="58"/>
                  </a:lnTo>
                  <a:lnTo>
                    <a:pt x="30" y="63"/>
                  </a:lnTo>
                  <a:lnTo>
                    <a:pt x="21" y="72"/>
                  </a:lnTo>
                  <a:lnTo>
                    <a:pt x="21" y="74"/>
                  </a:lnTo>
                  <a:lnTo>
                    <a:pt x="22" y="76"/>
                  </a:lnTo>
                  <a:lnTo>
                    <a:pt x="27" y="80"/>
                  </a:lnTo>
                  <a:lnTo>
                    <a:pt x="33" y="85"/>
                  </a:lnTo>
                  <a:lnTo>
                    <a:pt x="37" y="87"/>
                  </a:lnTo>
                  <a:lnTo>
                    <a:pt x="37" y="88"/>
                  </a:lnTo>
                  <a:lnTo>
                    <a:pt x="33" y="93"/>
                  </a:lnTo>
                  <a:lnTo>
                    <a:pt x="33" y="99"/>
                  </a:lnTo>
                  <a:lnTo>
                    <a:pt x="30" y="112"/>
                  </a:lnTo>
                  <a:lnTo>
                    <a:pt x="29" y="119"/>
                  </a:lnTo>
                  <a:lnTo>
                    <a:pt x="29" y="123"/>
                  </a:lnTo>
                  <a:lnTo>
                    <a:pt x="29" y="133"/>
                  </a:lnTo>
                  <a:lnTo>
                    <a:pt x="27" y="143"/>
                  </a:lnTo>
                  <a:lnTo>
                    <a:pt x="24" y="151"/>
                  </a:lnTo>
                  <a:lnTo>
                    <a:pt x="21" y="157"/>
                  </a:lnTo>
                  <a:lnTo>
                    <a:pt x="17" y="165"/>
                  </a:lnTo>
                  <a:lnTo>
                    <a:pt x="16" y="173"/>
                  </a:lnTo>
                  <a:lnTo>
                    <a:pt x="14" y="178"/>
                  </a:lnTo>
                  <a:lnTo>
                    <a:pt x="14" y="181"/>
                  </a:lnTo>
                  <a:lnTo>
                    <a:pt x="14" y="187"/>
                  </a:lnTo>
                  <a:lnTo>
                    <a:pt x="16" y="197"/>
                  </a:lnTo>
                  <a:lnTo>
                    <a:pt x="17" y="205"/>
                  </a:lnTo>
                  <a:lnTo>
                    <a:pt x="19" y="216"/>
                  </a:lnTo>
                  <a:lnTo>
                    <a:pt x="19" y="222"/>
                  </a:lnTo>
                  <a:lnTo>
                    <a:pt x="17" y="226"/>
                  </a:lnTo>
                  <a:lnTo>
                    <a:pt x="11" y="215"/>
                  </a:lnTo>
                  <a:lnTo>
                    <a:pt x="8" y="203"/>
                  </a:lnTo>
                  <a:lnTo>
                    <a:pt x="6" y="189"/>
                  </a:lnTo>
                  <a:lnTo>
                    <a:pt x="3" y="170"/>
                  </a:lnTo>
                  <a:lnTo>
                    <a:pt x="0" y="152"/>
                  </a:lnTo>
                  <a:lnTo>
                    <a:pt x="0" y="146"/>
                  </a:lnTo>
                  <a:lnTo>
                    <a:pt x="0" y="139"/>
                  </a:lnTo>
                  <a:lnTo>
                    <a:pt x="3" y="135"/>
                  </a:lnTo>
                  <a:lnTo>
                    <a:pt x="6" y="130"/>
                  </a:lnTo>
                  <a:lnTo>
                    <a:pt x="3" y="117"/>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75" name="Freeform 55"/>
            <p:cNvSpPr>
              <a:spLocks/>
            </p:cNvSpPr>
            <p:nvPr/>
          </p:nvSpPr>
          <p:spPr bwMode="auto">
            <a:xfrm>
              <a:off x="1913" y="848"/>
              <a:ext cx="134" cy="226"/>
            </a:xfrm>
            <a:custGeom>
              <a:avLst/>
              <a:gdLst>
                <a:gd name="T0" fmla="*/ 3 w 134"/>
                <a:gd name="T1" fmla="*/ 117 h 226"/>
                <a:gd name="T2" fmla="*/ 8 w 134"/>
                <a:gd name="T3" fmla="*/ 104 h 226"/>
                <a:gd name="T4" fmla="*/ 13 w 134"/>
                <a:gd name="T5" fmla="*/ 90 h 226"/>
                <a:gd name="T6" fmla="*/ 14 w 134"/>
                <a:gd name="T7" fmla="*/ 87 h 226"/>
                <a:gd name="T8" fmla="*/ 9 w 134"/>
                <a:gd name="T9" fmla="*/ 79 h 226"/>
                <a:gd name="T10" fmla="*/ 5 w 134"/>
                <a:gd name="T11" fmla="*/ 69 h 226"/>
                <a:gd name="T12" fmla="*/ 5 w 134"/>
                <a:gd name="T13" fmla="*/ 68 h 226"/>
                <a:gd name="T14" fmla="*/ 13 w 134"/>
                <a:gd name="T15" fmla="*/ 55 h 226"/>
                <a:gd name="T16" fmla="*/ 19 w 134"/>
                <a:gd name="T17" fmla="*/ 45 h 226"/>
                <a:gd name="T18" fmla="*/ 24 w 134"/>
                <a:gd name="T19" fmla="*/ 42 h 226"/>
                <a:gd name="T20" fmla="*/ 40 w 134"/>
                <a:gd name="T21" fmla="*/ 40 h 226"/>
                <a:gd name="T22" fmla="*/ 51 w 134"/>
                <a:gd name="T23" fmla="*/ 39 h 226"/>
                <a:gd name="T24" fmla="*/ 62 w 134"/>
                <a:gd name="T25" fmla="*/ 37 h 226"/>
                <a:gd name="T26" fmla="*/ 85 w 134"/>
                <a:gd name="T27" fmla="*/ 37 h 226"/>
                <a:gd name="T28" fmla="*/ 97 w 134"/>
                <a:gd name="T29" fmla="*/ 39 h 226"/>
                <a:gd name="T30" fmla="*/ 104 w 134"/>
                <a:gd name="T31" fmla="*/ 37 h 226"/>
                <a:gd name="T32" fmla="*/ 110 w 134"/>
                <a:gd name="T33" fmla="*/ 34 h 226"/>
                <a:gd name="T34" fmla="*/ 112 w 134"/>
                <a:gd name="T35" fmla="*/ 29 h 226"/>
                <a:gd name="T36" fmla="*/ 110 w 134"/>
                <a:gd name="T37" fmla="*/ 18 h 226"/>
                <a:gd name="T38" fmla="*/ 112 w 134"/>
                <a:gd name="T39" fmla="*/ 15 h 226"/>
                <a:gd name="T40" fmla="*/ 117 w 134"/>
                <a:gd name="T41" fmla="*/ 24 h 226"/>
                <a:gd name="T42" fmla="*/ 120 w 134"/>
                <a:gd name="T43" fmla="*/ 26 h 226"/>
                <a:gd name="T44" fmla="*/ 121 w 134"/>
                <a:gd name="T45" fmla="*/ 13 h 226"/>
                <a:gd name="T46" fmla="*/ 121 w 134"/>
                <a:gd name="T47" fmla="*/ 7 h 226"/>
                <a:gd name="T48" fmla="*/ 123 w 134"/>
                <a:gd name="T49" fmla="*/ 0 h 226"/>
                <a:gd name="T50" fmla="*/ 129 w 134"/>
                <a:gd name="T51" fmla="*/ 5 h 226"/>
                <a:gd name="T52" fmla="*/ 134 w 134"/>
                <a:gd name="T53" fmla="*/ 13 h 226"/>
                <a:gd name="T54" fmla="*/ 134 w 134"/>
                <a:gd name="T55" fmla="*/ 24 h 226"/>
                <a:gd name="T56" fmla="*/ 129 w 134"/>
                <a:gd name="T57" fmla="*/ 36 h 226"/>
                <a:gd name="T58" fmla="*/ 118 w 134"/>
                <a:gd name="T59" fmla="*/ 44 h 226"/>
                <a:gd name="T60" fmla="*/ 109 w 134"/>
                <a:gd name="T61" fmla="*/ 50 h 226"/>
                <a:gd name="T62" fmla="*/ 97 w 134"/>
                <a:gd name="T63" fmla="*/ 53 h 226"/>
                <a:gd name="T64" fmla="*/ 86 w 134"/>
                <a:gd name="T65" fmla="*/ 53 h 226"/>
                <a:gd name="T66" fmla="*/ 62 w 134"/>
                <a:gd name="T67" fmla="*/ 50 h 226"/>
                <a:gd name="T68" fmla="*/ 53 w 134"/>
                <a:gd name="T69" fmla="*/ 50 h 226"/>
                <a:gd name="T70" fmla="*/ 46 w 134"/>
                <a:gd name="T71" fmla="*/ 52 h 226"/>
                <a:gd name="T72" fmla="*/ 40 w 134"/>
                <a:gd name="T73" fmla="*/ 55 h 226"/>
                <a:gd name="T74" fmla="*/ 30 w 134"/>
                <a:gd name="T75" fmla="*/ 63 h 226"/>
                <a:gd name="T76" fmla="*/ 21 w 134"/>
                <a:gd name="T77" fmla="*/ 72 h 226"/>
                <a:gd name="T78" fmla="*/ 22 w 134"/>
                <a:gd name="T79" fmla="*/ 76 h 226"/>
                <a:gd name="T80" fmla="*/ 33 w 134"/>
                <a:gd name="T81" fmla="*/ 85 h 226"/>
                <a:gd name="T82" fmla="*/ 37 w 134"/>
                <a:gd name="T83" fmla="*/ 88 h 226"/>
                <a:gd name="T84" fmla="*/ 33 w 134"/>
                <a:gd name="T85" fmla="*/ 93 h 226"/>
                <a:gd name="T86" fmla="*/ 33 w 134"/>
                <a:gd name="T87" fmla="*/ 99 h 226"/>
                <a:gd name="T88" fmla="*/ 30 w 134"/>
                <a:gd name="T89" fmla="*/ 112 h 226"/>
                <a:gd name="T90" fmla="*/ 29 w 134"/>
                <a:gd name="T91" fmla="*/ 119 h 226"/>
                <a:gd name="T92" fmla="*/ 29 w 134"/>
                <a:gd name="T93" fmla="*/ 123 h 226"/>
                <a:gd name="T94" fmla="*/ 27 w 134"/>
                <a:gd name="T95" fmla="*/ 143 h 226"/>
                <a:gd name="T96" fmla="*/ 24 w 134"/>
                <a:gd name="T97" fmla="*/ 151 h 226"/>
                <a:gd name="T98" fmla="*/ 21 w 134"/>
                <a:gd name="T99" fmla="*/ 157 h 226"/>
                <a:gd name="T100" fmla="*/ 16 w 134"/>
                <a:gd name="T101" fmla="*/ 173 h 226"/>
                <a:gd name="T102" fmla="*/ 14 w 134"/>
                <a:gd name="T103" fmla="*/ 178 h 226"/>
                <a:gd name="T104" fmla="*/ 14 w 134"/>
                <a:gd name="T105" fmla="*/ 181 h 226"/>
                <a:gd name="T106" fmla="*/ 14 w 134"/>
                <a:gd name="T107" fmla="*/ 187 h 226"/>
                <a:gd name="T108" fmla="*/ 17 w 134"/>
                <a:gd name="T109" fmla="*/ 205 h 226"/>
                <a:gd name="T110" fmla="*/ 19 w 134"/>
                <a:gd name="T111" fmla="*/ 216 h 226"/>
                <a:gd name="T112" fmla="*/ 17 w 134"/>
                <a:gd name="T113" fmla="*/ 226 h 226"/>
                <a:gd name="T114" fmla="*/ 11 w 134"/>
                <a:gd name="T115" fmla="*/ 215 h 226"/>
                <a:gd name="T116" fmla="*/ 8 w 134"/>
                <a:gd name="T117" fmla="*/ 203 h 226"/>
                <a:gd name="T118" fmla="*/ 6 w 134"/>
                <a:gd name="T119" fmla="*/ 189 h 226"/>
                <a:gd name="T120" fmla="*/ 0 w 134"/>
                <a:gd name="T121" fmla="*/ 152 h 226"/>
                <a:gd name="T122" fmla="*/ 0 w 134"/>
                <a:gd name="T123" fmla="*/ 146 h 226"/>
                <a:gd name="T124" fmla="*/ 3 w 134"/>
                <a:gd name="T125" fmla="*/ 135 h 2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4"/>
                <a:gd name="T190" fmla="*/ 0 h 226"/>
                <a:gd name="T191" fmla="*/ 134 w 134"/>
                <a:gd name="T192" fmla="*/ 226 h 22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4" h="226">
                  <a:moveTo>
                    <a:pt x="3" y="117"/>
                  </a:moveTo>
                  <a:lnTo>
                    <a:pt x="3" y="117"/>
                  </a:lnTo>
                  <a:lnTo>
                    <a:pt x="6" y="111"/>
                  </a:lnTo>
                  <a:lnTo>
                    <a:pt x="8" y="104"/>
                  </a:lnTo>
                  <a:lnTo>
                    <a:pt x="13" y="90"/>
                  </a:lnTo>
                  <a:lnTo>
                    <a:pt x="14" y="87"/>
                  </a:lnTo>
                  <a:lnTo>
                    <a:pt x="13" y="84"/>
                  </a:lnTo>
                  <a:lnTo>
                    <a:pt x="9" y="79"/>
                  </a:lnTo>
                  <a:lnTo>
                    <a:pt x="5" y="72"/>
                  </a:lnTo>
                  <a:lnTo>
                    <a:pt x="5" y="69"/>
                  </a:lnTo>
                  <a:lnTo>
                    <a:pt x="5" y="68"/>
                  </a:lnTo>
                  <a:lnTo>
                    <a:pt x="13" y="55"/>
                  </a:lnTo>
                  <a:lnTo>
                    <a:pt x="16" y="48"/>
                  </a:lnTo>
                  <a:lnTo>
                    <a:pt x="19" y="45"/>
                  </a:lnTo>
                  <a:lnTo>
                    <a:pt x="24" y="42"/>
                  </a:lnTo>
                  <a:lnTo>
                    <a:pt x="29" y="42"/>
                  </a:lnTo>
                  <a:lnTo>
                    <a:pt x="40" y="40"/>
                  </a:lnTo>
                  <a:lnTo>
                    <a:pt x="51" y="39"/>
                  </a:lnTo>
                  <a:lnTo>
                    <a:pt x="62" y="37"/>
                  </a:lnTo>
                  <a:lnTo>
                    <a:pt x="85" y="37"/>
                  </a:lnTo>
                  <a:lnTo>
                    <a:pt x="91" y="39"/>
                  </a:lnTo>
                  <a:lnTo>
                    <a:pt x="97" y="39"/>
                  </a:lnTo>
                  <a:lnTo>
                    <a:pt x="104" y="37"/>
                  </a:lnTo>
                  <a:lnTo>
                    <a:pt x="109" y="36"/>
                  </a:lnTo>
                  <a:lnTo>
                    <a:pt x="110" y="34"/>
                  </a:lnTo>
                  <a:lnTo>
                    <a:pt x="112" y="29"/>
                  </a:lnTo>
                  <a:lnTo>
                    <a:pt x="110" y="23"/>
                  </a:lnTo>
                  <a:lnTo>
                    <a:pt x="110" y="18"/>
                  </a:lnTo>
                  <a:lnTo>
                    <a:pt x="112" y="15"/>
                  </a:lnTo>
                  <a:lnTo>
                    <a:pt x="115" y="21"/>
                  </a:lnTo>
                  <a:lnTo>
                    <a:pt x="117" y="24"/>
                  </a:lnTo>
                  <a:lnTo>
                    <a:pt x="120" y="26"/>
                  </a:lnTo>
                  <a:lnTo>
                    <a:pt x="121" y="20"/>
                  </a:lnTo>
                  <a:lnTo>
                    <a:pt x="121" y="13"/>
                  </a:lnTo>
                  <a:lnTo>
                    <a:pt x="121" y="7"/>
                  </a:lnTo>
                  <a:lnTo>
                    <a:pt x="123" y="0"/>
                  </a:lnTo>
                  <a:lnTo>
                    <a:pt x="128" y="2"/>
                  </a:lnTo>
                  <a:lnTo>
                    <a:pt x="129" y="5"/>
                  </a:lnTo>
                  <a:lnTo>
                    <a:pt x="133" y="8"/>
                  </a:lnTo>
                  <a:lnTo>
                    <a:pt x="134" y="13"/>
                  </a:lnTo>
                  <a:lnTo>
                    <a:pt x="134" y="24"/>
                  </a:lnTo>
                  <a:lnTo>
                    <a:pt x="133" y="31"/>
                  </a:lnTo>
                  <a:lnTo>
                    <a:pt x="129" y="36"/>
                  </a:lnTo>
                  <a:lnTo>
                    <a:pt x="118" y="44"/>
                  </a:lnTo>
                  <a:lnTo>
                    <a:pt x="109" y="50"/>
                  </a:lnTo>
                  <a:lnTo>
                    <a:pt x="97" y="53"/>
                  </a:lnTo>
                  <a:lnTo>
                    <a:pt x="86" y="53"/>
                  </a:lnTo>
                  <a:lnTo>
                    <a:pt x="75" y="50"/>
                  </a:lnTo>
                  <a:lnTo>
                    <a:pt x="62" y="50"/>
                  </a:lnTo>
                  <a:lnTo>
                    <a:pt x="53" y="50"/>
                  </a:lnTo>
                  <a:lnTo>
                    <a:pt x="46" y="52"/>
                  </a:lnTo>
                  <a:lnTo>
                    <a:pt x="40" y="55"/>
                  </a:lnTo>
                  <a:lnTo>
                    <a:pt x="35" y="58"/>
                  </a:lnTo>
                  <a:lnTo>
                    <a:pt x="30" y="63"/>
                  </a:lnTo>
                  <a:lnTo>
                    <a:pt x="21" y="72"/>
                  </a:lnTo>
                  <a:lnTo>
                    <a:pt x="21" y="74"/>
                  </a:lnTo>
                  <a:lnTo>
                    <a:pt x="22" y="76"/>
                  </a:lnTo>
                  <a:lnTo>
                    <a:pt x="27" y="80"/>
                  </a:lnTo>
                  <a:lnTo>
                    <a:pt x="33" y="85"/>
                  </a:lnTo>
                  <a:lnTo>
                    <a:pt x="37" y="87"/>
                  </a:lnTo>
                  <a:lnTo>
                    <a:pt x="37" y="88"/>
                  </a:lnTo>
                  <a:lnTo>
                    <a:pt x="33" y="93"/>
                  </a:lnTo>
                  <a:lnTo>
                    <a:pt x="33" y="99"/>
                  </a:lnTo>
                  <a:lnTo>
                    <a:pt x="30" y="112"/>
                  </a:lnTo>
                  <a:lnTo>
                    <a:pt x="29" y="119"/>
                  </a:lnTo>
                  <a:lnTo>
                    <a:pt x="29" y="123"/>
                  </a:lnTo>
                  <a:lnTo>
                    <a:pt x="29" y="133"/>
                  </a:lnTo>
                  <a:lnTo>
                    <a:pt x="27" y="143"/>
                  </a:lnTo>
                  <a:lnTo>
                    <a:pt x="24" y="151"/>
                  </a:lnTo>
                  <a:lnTo>
                    <a:pt x="21" y="157"/>
                  </a:lnTo>
                  <a:lnTo>
                    <a:pt x="17" y="165"/>
                  </a:lnTo>
                  <a:lnTo>
                    <a:pt x="16" y="173"/>
                  </a:lnTo>
                  <a:lnTo>
                    <a:pt x="14" y="178"/>
                  </a:lnTo>
                  <a:lnTo>
                    <a:pt x="14" y="181"/>
                  </a:lnTo>
                  <a:lnTo>
                    <a:pt x="14" y="187"/>
                  </a:lnTo>
                  <a:lnTo>
                    <a:pt x="16" y="197"/>
                  </a:lnTo>
                  <a:lnTo>
                    <a:pt x="17" y="205"/>
                  </a:lnTo>
                  <a:lnTo>
                    <a:pt x="19" y="216"/>
                  </a:lnTo>
                  <a:lnTo>
                    <a:pt x="19" y="222"/>
                  </a:lnTo>
                  <a:lnTo>
                    <a:pt x="17" y="226"/>
                  </a:lnTo>
                  <a:lnTo>
                    <a:pt x="11" y="215"/>
                  </a:lnTo>
                  <a:lnTo>
                    <a:pt x="8" y="203"/>
                  </a:lnTo>
                  <a:lnTo>
                    <a:pt x="6" y="189"/>
                  </a:lnTo>
                  <a:lnTo>
                    <a:pt x="3" y="170"/>
                  </a:lnTo>
                  <a:lnTo>
                    <a:pt x="0" y="152"/>
                  </a:lnTo>
                  <a:lnTo>
                    <a:pt x="0" y="146"/>
                  </a:lnTo>
                  <a:lnTo>
                    <a:pt x="0" y="139"/>
                  </a:lnTo>
                  <a:lnTo>
                    <a:pt x="3" y="135"/>
                  </a:lnTo>
                  <a:lnTo>
                    <a:pt x="6" y="1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76" name="Freeform 56"/>
            <p:cNvSpPr>
              <a:spLocks/>
            </p:cNvSpPr>
            <p:nvPr/>
          </p:nvSpPr>
          <p:spPr bwMode="auto">
            <a:xfrm>
              <a:off x="1720" y="638"/>
              <a:ext cx="54" cy="91"/>
            </a:xfrm>
            <a:custGeom>
              <a:avLst/>
              <a:gdLst>
                <a:gd name="T0" fmla="*/ 54 w 54"/>
                <a:gd name="T1" fmla="*/ 36 h 91"/>
                <a:gd name="T2" fmla="*/ 43 w 54"/>
                <a:gd name="T3" fmla="*/ 17 h 91"/>
                <a:gd name="T4" fmla="*/ 31 w 54"/>
                <a:gd name="T5" fmla="*/ 4 h 91"/>
                <a:gd name="T6" fmla="*/ 27 w 54"/>
                <a:gd name="T7" fmla="*/ 1 h 91"/>
                <a:gd name="T8" fmla="*/ 14 w 54"/>
                <a:gd name="T9" fmla="*/ 0 h 91"/>
                <a:gd name="T10" fmla="*/ 9 w 54"/>
                <a:gd name="T11" fmla="*/ 1 h 91"/>
                <a:gd name="T12" fmla="*/ 3 w 54"/>
                <a:gd name="T13" fmla="*/ 12 h 91"/>
                <a:gd name="T14" fmla="*/ 0 w 54"/>
                <a:gd name="T15" fmla="*/ 24 h 91"/>
                <a:gd name="T16" fmla="*/ 1 w 54"/>
                <a:gd name="T17" fmla="*/ 43 h 91"/>
                <a:gd name="T18" fmla="*/ 1 w 54"/>
                <a:gd name="T19" fmla="*/ 48 h 91"/>
                <a:gd name="T20" fmla="*/ 4 w 54"/>
                <a:gd name="T21" fmla="*/ 51 h 91"/>
                <a:gd name="T22" fmla="*/ 11 w 54"/>
                <a:gd name="T23" fmla="*/ 57 h 91"/>
                <a:gd name="T24" fmla="*/ 14 w 54"/>
                <a:gd name="T25" fmla="*/ 60 h 91"/>
                <a:gd name="T26" fmla="*/ 20 w 54"/>
                <a:gd name="T27" fmla="*/ 70 h 91"/>
                <a:gd name="T28" fmla="*/ 23 w 54"/>
                <a:gd name="T29" fmla="*/ 73 h 91"/>
                <a:gd name="T30" fmla="*/ 28 w 54"/>
                <a:gd name="T31" fmla="*/ 75 h 91"/>
                <a:gd name="T32" fmla="*/ 33 w 54"/>
                <a:gd name="T33" fmla="*/ 81 h 91"/>
                <a:gd name="T34" fmla="*/ 36 w 54"/>
                <a:gd name="T35" fmla="*/ 86 h 91"/>
                <a:gd name="T36" fmla="*/ 41 w 54"/>
                <a:gd name="T37" fmla="*/ 91 h 91"/>
                <a:gd name="T38" fmla="*/ 35 w 54"/>
                <a:gd name="T39" fmla="*/ 81 h 91"/>
                <a:gd name="T40" fmla="*/ 28 w 54"/>
                <a:gd name="T41" fmla="*/ 71 h 91"/>
                <a:gd name="T42" fmla="*/ 25 w 54"/>
                <a:gd name="T43" fmla="*/ 70 h 91"/>
                <a:gd name="T44" fmla="*/ 22 w 54"/>
                <a:gd name="T45" fmla="*/ 67 h 91"/>
                <a:gd name="T46" fmla="*/ 23 w 54"/>
                <a:gd name="T47" fmla="*/ 59 h 91"/>
                <a:gd name="T48" fmla="*/ 19 w 54"/>
                <a:gd name="T49" fmla="*/ 57 h 91"/>
                <a:gd name="T50" fmla="*/ 14 w 54"/>
                <a:gd name="T51" fmla="*/ 49 h 91"/>
                <a:gd name="T52" fmla="*/ 9 w 54"/>
                <a:gd name="T53" fmla="*/ 48 h 91"/>
                <a:gd name="T54" fmla="*/ 8 w 54"/>
                <a:gd name="T55" fmla="*/ 40 h 91"/>
                <a:gd name="T56" fmla="*/ 9 w 54"/>
                <a:gd name="T57" fmla="*/ 36 h 91"/>
                <a:gd name="T58" fmla="*/ 9 w 54"/>
                <a:gd name="T59" fmla="*/ 30 h 91"/>
                <a:gd name="T60" fmla="*/ 11 w 54"/>
                <a:gd name="T61" fmla="*/ 25 h 91"/>
                <a:gd name="T62" fmla="*/ 12 w 54"/>
                <a:gd name="T63" fmla="*/ 20 h 91"/>
                <a:gd name="T64" fmla="*/ 14 w 54"/>
                <a:gd name="T65" fmla="*/ 16 h 91"/>
                <a:gd name="T66" fmla="*/ 17 w 54"/>
                <a:gd name="T67" fmla="*/ 14 h 91"/>
                <a:gd name="T68" fmla="*/ 27 w 54"/>
                <a:gd name="T69" fmla="*/ 12 h 91"/>
                <a:gd name="T70" fmla="*/ 35 w 54"/>
                <a:gd name="T71" fmla="*/ 16 h 91"/>
                <a:gd name="T72" fmla="*/ 35 w 54"/>
                <a:gd name="T73" fmla="*/ 17 h 91"/>
                <a:gd name="T74" fmla="*/ 33 w 54"/>
                <a:gd name="T75" fmla="*/ 22 h 91"/>
                <a:gd name="T76" fmla="*/ 25 w 54"/>
                <a:gd name="T77" fmla="*/ 32 h 91"/>
                <a:gd name="T78" fmla="*/ 25 w 54"/>
                <a:gd name="T79" fmla="*/ 36 h 91"/>
                <a:gd name="T80" fmla="*/ 33 w 54"/>
                <a:gd name="T81" fmla="*/ 32 h 91"/>
                <a:gd name="T82" fmla="*/ 41 w 54"/>
                <a:gd name="T83" fmla="*/ 30 h 91"/>
                <a:gd name="T84" fmla="*/ 46 w 54"/>
                <a:gd name="T85" fmla="*/ 33 h 91"/>
                <a:gd name="T86" fmla="*/ 47 w 54"/>
                <a:gd name="T87" fmla="*/ 38 h 91"/>
                <a:gd name="T88" fmla="*/ 46 w 54"/>
                <a:gd name="T89" fmla="*/ 41 h 91"/>
                <a:gd name="T90" fmla="*/ 43 w 54"/>
                <a:gd name="T91" fmla="*/ 44 h 91"/>
                <a:gd name="T92" fmla="*/ 41 w 54"/>
                <a:gd name="T93" fmla="*/ 48 h 91"/>
                <a:gd name="T94" fmla="*/ 44 w 54"/>
                <a:gd name="T95" fmla="*/ 43 h 91"/>
                <a:gd name="T96" fmla="*/ 49 w 54"/>
                <a:gd name="T97" fmla="*/ 40 h 91"/>
                <a:gd name="T98" fmla="*/ 51 w 54"/>
                <a:gd name="T99" fmla="*/ 33 h 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
                <a:gd name="T151" fmla="*/ 0 h 91"/>
                <a:gd name="T152" fmla="*/ 54 w 54"/>
                <a:gd name="T153" fmla="*/ 91 h 9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 h="91">
                  <a:moveTo>
                    <a:pt x="54" y="36"/>
                  </a:moveTo>
                  <a:lnTo>
                    <a:pt x="54" y="36"/>
                  </a:lnTo>
                  <a:lnTo>
                    <a:pt x="47" y="27"/>
                  </a:lnTo>
                  <a:lnTo>
                    <a:pt x="43" y="17"/>
                  </a:lnTo>
                  <a:lnTo>
                    <a:pt x="36" y="8"/>
                  </a:lnTo>
                  <a:lnTo>
                    <a:pt x="31" y="4"/>
                  </a:lnTo>
                  <a:lnTo>
                    <a:pt x="27" y="1"/>
                  </a:lnTo>
                  <a:lnTo>
                    <a:pt x="19" y="0"/>
                  </a:lnTo>
                  <a:lnTo>
                    <a:pt x="14" y="0"/>
                  </a:lnTo>
                  <a:lnTo>
                    <a:pt x="9" y="1"/>
                  </a:lnTo>
                  <a:lnTo>
                    <a:pt x="6" y="6"/>
                  </a:lnTo>
                  <a:lnTo>
                    <a:pt x="3" y="12"/>
                  </a:lnTo>
                  <a:lnTo>
                    <a:pt x="0" y="24"/>
                  </a:lnTo>
                  <a:lnTo>
                    <a:pt x="0" y="33"/>
                  </a:lnTo>
                  <a:lnTo>
                    <a:pt x="1" y="43"/>
                  </a:lnTo>
                  <a:lnTo>
                    <a:pt x="1" y="48"/>
                  </a:lnTo>
                  <a:lnTo>
                    <a:pt x="4" y="51"/>
                  </a:lnTo>
                  <a:lnTo>
                    <a:pt x="8" y="54"/>
                  </a:lnTo>
                  <a:lnTo>
                    <a:pt x="11" y="57"/>
                  </a:lnTo>
                  <a:lnTo>
                    <a:pt x="14" y="60"/>
                  </a:lnTo>
                  <a:lnTo>
                    <a:pt x="17" y="65"/>
                  </a:lnTo>
                  <a:lnTo>
                    <a:pt x="20" y="70"/>
                  </a:lnTo>
                  <a:lnTo>
                    <a:pt x="23" y="73"/>
                  </a:lnTo>
                  <a:lnTo>
                    <a:pt x="25" y="73"/>
                  </a:lnTo>
                  <a:lnTo>
                    <a:pt x="28" y="75"/>
                  </a:lnTo>
                  <a:lnTo>
                    <a:pt x="33" y="81"/>
                  </a:lnTo>
                  <a:lnTo>
                    <a:pt x="36" y="86"/>
                  </a:lnTo>
                  <a:lnTo>
                    <a:pt x="41" y="91"/>
                  </a:lnTo>
                  <a:lnTo>
                    <a:pt x="38" y="86"/>
                  </a:lnTo>
                  <a:lnTo>
                    <a:pt x="35" y="81"/>
                  </a:lnTo>
                  <a:lnTo>
                    <a:pt x="28" y="71"/>
                  </a:lnTo>
                  <a:lnTo>
                    <a:pt x="25" y="70"/>
                  </a:lnTo>
                  <a:lnTo>
                    <a:pt x="22" y="67"/>
                  </a:lnTo>
                  <a:lnTo>
                    <a:pt x="23" y="63"/>
                  </a:lnTo>
                  <a:lnTo>
                    <a:pt x="23" y="59"/>
                  </a:lnTo>
                  <a:lnTo>
                    <a:pt x="19" y="57"/>
                  </a:lnTo>
                  <a:lnTo>
                    <a:pt x="15" y="54"/>
                  </a:lnTo>
                  <a:lnTo>
                    <a:pt x="14" y="49"/>
                  </a:lnTo>
                  <a:lnTo>
                    <a:pt x="9" y="48"/>
                  </a:lnTo>
                  <a:lnTo>
                    <a:pt x="8" y="43"/>
                  </a:lnTo>
                  <a:lnTo>
                    <a:pt x="8" y="40"/>
                  </a:lnTo>
                  <a:lnTo>
                    <a:pt x="9" y="36"/>
                  </a:lnTo>
                  <a:lnTo>
                    <a:pt x="9" y="30"/>
                  </a:lnTo>
                  <a:lnTo>
                    <a:pt x="11" y="25"/>
                  </a:lnTo>
                  <a:lnTo>
                    <a:pt x="12" y="20"/>
                  </a:lnTo>
                  <a:lnTo>
                    <a:pt x="14" y="16"/>
                  </a:lnTo>
                  <a:lnTo>
                    <a:pt x="17" y="14"/>
                  </a:lnTo>
                  <a:lnTo>
                    <a:pt x="22" y="12"/>
                  </a:lnTo>
                  <a:lnTo>
                    <a:pt x="27" y="12"/>
                  </a:lnTo>
                  <a:lnTo>
                    <a:pt x="33" y="14"/>
                  </a:lnTo>
                  <a:lnTo>
                    <a:pt x="35" y="16"/>
                  </a:lnTo>
                  <a:lnTo>
                    <a:pt x="35" y="17"/>
                  </a:lnTo>
                  <a:lnTo>
                    <a:pt x="35" y="20"/>
                  </a:lnTo>
                  <a:lnTo>
                    <a:pt x="33" y="22"/>
                  </a:lnTo>
                  <a:lnTo>
                    <a:pt x="28" y="27"/>
                  </a:lnTo>
                  <a:lnTo>
                    <a:pt x="25" y="32"/>
                  </a:lnTo>
                  <a:lnTo>
                    <a:pt x="25" y="33"/>
                  </a:lnTo>
                  <a:lnTo>
                    <a:pt x="25" y="36"/>
                  </a:lnTo>
                  <a:lnTo>
                    <a:pt x="33" y="32"/>
                  </a:lnTo>
                  <a:lnTo>
                    <a:pt x="36" y="30"/>
                  </a:lnTo>
                  <a:lnTo>
                    <a:pt x="41" y="30"/>
                  </a:lnTo>
                  <a:lnTo>
                    <a:pt x="46" y="33"/>
                  </a:lnTo>
                  <a:lnTo>
                    <a:pt x="46" y="36"/>
                  </a:lnTo>
                  <a:lnTo>
                    <a:pt x="47" y="38"/>
                  </a:lnTo>
                  <a:lnTo>
                    <a:pt x="46" y="41"/>
                  </a:lnTo>
                  <a:lnTo>
                    <a:pt x="44" y="43"/>
                  </a:lnTo>
                  <a:lnTo>
                    <a:pt x="43" y="44"/>
                  </a:lnTo>
                  <a:lnTo>
                    <a:pt x="41" y="48"/>
                  </a:lnTo>
                  <a:lnTo>
                    <a:pt x="44" y="43"/>
                  </a:lnTo>
                  <a:lnTo>
                    <a:pt x="46" y="43"/>
                  </a:lnTo>
                  <a:lnTo>
                    <a:pt x="49" y="40"/>
                  </a:lnTo>
                  <a:lnTo>
                    <a:pt x="51" y="36"/>
                  </a:lnTo>
                  <a:lnTo>
                    <a:pt x="51" y="33"/>
                  </a:lnTo>
                  <a:lnTo>
                    <a:pt x="54" y="36"/>
                  </a:lnTo>
                  <a:close/>
                </a:path>
              </a:pathLst>
            </a:custGeom>
            <a:solidFill>
              <a:srgbClr val="98A2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77" name="Freeform 57"/>
            <p:cNvSpPr>
              <a:spLocks/>
            </p:cNvSpPr>
            <p:nvPr/>
          </p:nvSpPr>
          <p:spPr bwMode="auto">
            <a:xfrm>
              <a:off x="1720" y="638"/>
              <a:ext cx="54" cy="91"/>
            </a:xfrm>
            <a:custGeom>
              <a:avLst/>
              <a:gdLst>
                <a:gd name="T0" fmla="*/ 54 w 54"/>
                <a:gd name="T1" fmla="*/ 36 h 91"/>
                <a:gd name="T2" fmla="*/ 43 w 54"/>
                <a:gd name="T3" fmla="*/ 17 h 91"/>
                <a:gd name="T4" fmla="*/ 31 w 54"/>
                <a:gd name="T5" fmla="*/ 4 h 91"/>
                <a:gd name="T6" fmla="*/ 27 w 54"/>
                <a:gd name="T7" fmla="*/ 1 h 91"/>
                <a:gd name="T8" fmla="*/ 14 w 54"/>
                <a:gd name="T9" fmla="*/ 0 h 91"/>
                <a:gd name="T10" fmla="*/ 9 w 54"/>
                <a:gd name="T11" fmla="*/ 1 h 91"/>
                <a:gd name="T12" fmla="*/ 3 w 54"/>
                <a:gd name="T13" fmla="*/ 12 h 91"/>
                <a:gd name="T14" fmla="*/ 0 w 54"/>
                <a:gd name="T15" fmla="*/ 24 h 91"/>
                <a:gd name="T16" fmla="*/ 1 w 54"/>
                <a:gd name="T17" fmla="*/ 43 h 91"/>
                <a:gd name="T18" fmla="*/ 1 w 54"/>
                <a:gd name="T19" fmla="*/ 48 h 91"/>
                <a:gd name="T20" fmla="*/ 4 w 54"/>
                <a:gd name="T21" fmla="*/ 51 h 91"/>
                <a:gd name="T22" fmla="*/ 11 w 54"/>
                <a:gd name="T23" fmla="*/ 57 h 91"/>
                <a:gd name="T24" fmla="*/ 14 w 54"/>
                <a:gd name="T25" fmla="*/ 60 h 91"/>
                <a:gd name="T26" fmla="*/ 20 w 54"/>
                <a:gd name="T27" fmla="*/ 70 h 91"/>
                <a:gd name="T28" fmla="*/ 23 w 54"/>
                <a:gd name="T29" fmla="*/ 73 h 91"/>
                <a:gd name="T30" fmla="*/ 28 w 54"/>
                <a:gd name="T31" fmla="*/ 75 h 91"/>
                <a:gd name="T32" fmla="*/ 33 w 54"/>
                <a:gd name="T33" fmla="*/ 81 h 91"/>
                <a:gd name="T34" fmla="*/ 36 w 54"/>
                <a:gd name="T35" fmla="*/ 86 h 91"/>
                <a:gd name="T36" fmla="*/ 41 w 54"/>
                <a:gd name="T37" fmla="*/ 91 h 91"/>
                <a:gd name="T38" fmla="*/ 35 w 54"/>
                <a:gd name="T39" fmla="*/ 81 h 91"/>
                <a:gd name="T40" fmla="*/ 28 w 54"/>
                <a:gd name="T41" fmla="*/ 71 h 91"/>
                <a:gd name="T42" fmla="*/ 25 w 54"/>
                <a:gd name="T43" fmla="*/ 70 h 91"/>
                <a:gd name="T44" fmla="*/ 22 w 54"/>
                <a:gd name="T45" fmla="*/ 67 h 91"/>
                <a:gd name="T46" fmla="*/ 23 w 54"/>
                <a:gd name="T47" fmla="*/ 59 h 91"/>
                <a:gd name="T48" fmla="*/ 19 w 54"/>
                <a:gd name="T49" fmla="*/ 57 h 91"/>
                <a:gd name="T50" fmla="*/ 14 w 54"/>
                <a:gd name="T51" fmla="*/ 49 h 91"/>
                <a:gd name="T52" fmla="*/ 9 w 54"/>
                <a:gd name="T53" fmla="*/ 48 h 91"/>
                <a:gd name="T54" fmla="*/ 8 w 54"/>
                <a:gd name="T55" fmla="*/ 40 h 91"/>
                <a:gd name="T56" fmla="*/ 9 w 54"/>
                <a:gd name="T57" fmla="*/ 36 h 91"/>
                <a:gd name="T58" fmla="*/ 9 w 54"/>
                <a:gd name="T59" fmla="*/ 30 h 91"/>
                <a:gd name="T60" fmla="*/ 11 w 54"/>
                <a:gd name="T61" fmla="*/ 25 h 91"/>
                <a:gd name="T62" fmla="*/ 12 w 54"/>
                <a:gd name="T63" fmla="*/ 20 h 91"/>
                <a:gd name="T64" fmla="*/ 14 w 54"/>
                <a:gd name="T65" fmla="*/ 16 h 91"/>
                <a:gd name="T66" fmla="*/ 17 w 54"/>
                <a:gd name="T67" fmla="*/ 14 h 91"/>
                <a:gd name="T68" fmla="*/ 27 w 54"/>
                <a:gd name="T69" fmla="*/ 12 h 91"/>
                <a:gd name="T70" fmla="*/ 35 w 54"/>
                <a:gd name="T71" fmla="*/ 16 h 91"/>
                <a:gd name="T72" fmla="*/ 35 w 54"/>
                <a:gd name="T73" fmla="*/ 17 h 91"/>
                <a:gd name="T74" fmla="*/ 33 w 54"/>
                <a:gd name="T75" fmla="*/ 22 h 91"/>
                <a:gd name="T76" fmla="*/ 25 w 54"/>
                <a:gd name="T77" fmla="*/ 32 h 91"/>
                <a:gd name="T78" fmla="*/ 25 w 54"/>
                <a:gd name="T79" fmla="*/ 36 h 91"/>
                <a:gd name="T80" fmla="*/ 33 w 54"/>
                <a:gd name="T81" fmla="*/ 32 h 91"/>
                <a:gd name="T82" fmla="*/ 41 w 54"/>
                <a:gd name="T83" fmla="*/ 30 h 91"/>
                <a:gd name="T84" fmla="*/ 46 w 54"/>
                <a:gd name="T85" fmla="*/ 33 h 91"/>
                <a:gd name="T86" fmla="*/ 47 w 54"/>
                <a:gd name="T87" fmla="*/ 38 h 91"/>
                <a:gd name="T88" fmla="*/ 46 w 54"/>
                <a:gd name="T89" fmla="*/ 41 h 91"/>
                <a:gd name="T90" fmla="*/ 43 w 54"/>
                <a:gd name="T91" fmla="*/ 44 h 91"/>
                <a:gd name="T92" fmla="*/ 41 w 54"/>
                <a:gd name="T93" fmla="*/ 48 h 91"/>
                <a:gd name="T94" fmla="*/ 44 w 54"/>
                <a:gd name="T95" fmla="*/ 43 h 91"/>
                <a:gd name="T96" fmla="*/ 49 w 54"/>
                <a:gd name="T97" fmla="*/ 40 h 91"/>
                <a:gd name="T98" fmla="*/ 51 w 54"/>
                <a:gd name="T99" fmla="*/ 33 h 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
                <a:gd name="T151" fmla="*/ 0 h 91"/>
                <a:gd name="T152" fmla="*/ 54 w 54"/>
                <a:gd name="T153" fmla="*/ 91 h 9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 h="91">
                  <a:moveTo>
                    <a:pt x="54" y="36"/>
                  </a:moveTo>
                  <a:lnTo>
                    <a:pt x="54" y="36"/>
                  </a:lnTo>
                  <a:lnTo>
                    <a:pt x="47" y="27"/>
                  </a:lnTo>
                  <a:lnTo>
                    <a:pt x="43" y="17"/>
                  </a:lnTo>
                  <a:lnTo>
                    <a:pt x="36" y="8"/>
                  </a:lnTo>
                  <a:lnTo>
                    <a:pt x="31" y="4"/>
                  </a:lnTo>
                  <a:lnTo>
                    <a:pt x="27" y="1"/>
                  </a:lnTo>
                  <a:lnTo>
                    <a:pt x="19" y="0"/>
                  </a:lnTo>
                  <a:lnTo>
                    <a:pt x="14" y="0"/>
                  </a:lnTo>
                  <a:lnTo>
                    <a:pt x="9" y="1"/>
                  </a:lnTo>
                  <a:lnTo>
                    <a:pt x="6" y="6"/>
                  </a:lnTo>
                  <a:lnTo>
                    <a:pt x="3" y="12"/>
                  </a:lnTo>
                  <a:lnTo>
                    <a:pt x="0" y="24"/>
                  </a:lnTo>
                  <a:lnTo>
                    <a:pt x="0" y="33"/>
                  </a:lnTo>
                  <a:lnTo>
                    <a:pt x="1" y="43"/>
                  </a:lnTo>
                  <a:lnTo>
                    <a:pt x="1" y="48"/>
                  </a:lnTo>
                  <a:lnTo>
                    <a:pt x="4" y="51"/>
                  </a:lnTo>
                  <a:lnTo>
                    <a:pt x="8" y="54"/>
                  </a:lnTo>
                  <a:lnTo>
                    <a:pt x="11" y="57"/>
                  </a:lnTo>
                  <a:lnTo>
                    <a:pt x="14" y="60"/>
                  </a:lnTo>
                  <a:lnTo>
                    <a:pt x="17" y="65"/>
                  </a:lnTo>
                  <a:lnTo>
                    <a:pt x="20" y="70"/>
                  </a:lnTo>
                  <a:lnTo>
                    <a:pt x="23" y="73"/>
                  </a:lnTo>
                  <a:lnTo>
                    <a:pt x="25" y="73"/>
                  </a:lnTo>
                  <a:lnTo>
                    <a:pt x="28" y="75"/>
                  </a:lnTo>
                  <a:lnTo>
                    <a:pt x="33" y="81"/>
                  </a:lnTo>
                  <a:lnTo>
                    <a:pt x="36" y="86"/>
                  </a:lnTo>
                  <a:lnTo>
                    <a:pt x="41" y="91"/>
                  </a:lnTo>
                  <a:lnTo>
                    <a:pt x="38" y="86"/>
                  </a:lnTo>
                  <a:lnTo>
                    <a:pt x="35" y="81"/>
                  </a:lnTo>
                  <a:lnTo>
                    <a:pt x="28" y="71"/>
                  </a:lnTo>
                  <a:lnTo>
                    <a:pt x="25" y="70"/>
                  </a:lnTo>
                  <a:lnTo>
                    <a:pt x="22" y="67"/>
                  </a:lnTo>
                  <a:lnTo>
                    <a:pt x="23" y="63"/>
                  </a:lnTo>
                  <a:lnTo>
                    <a:pt x="23" y="59"/>
                  </a:lnTo>
                  <a:lnTo>
                    <a:pt x="19" y="57"/>
                  </a:lnTo>
                  <a:lnTo>
                    <a:pt x="15" y="54"/>
                  </a:lnTo>
                  <a:lnTo>
                    <a:pt x="14" y="49"/>
                  </a:lnTo>
                  <a:lnTo>
                    <a:pt x="9" y="48"/>
                  </a:lnTo>
                  <a:lnTo>
                    <a:pt x="8" y="43"/>
                  </a:lnTo>
                  <a:lnTo>
                    <a:pt x="8" y="40"/>
                  </a:lnTo>
                  <a:lnTo>
                    <a:pt x="9" y="36"/>
                  </a:lnTo>
                  <a:lnTo>
                    <a:pt x="9" y="30"/>
                  </a:lnTo>
                  <a:lnTo>
                    <a:pt x="11" y="25"/>
                  </a:lnTo>
                  <a:lnTo>
                    <a:pt x="12" y="20"/>
                  </a:lnTo>
                  <a:lnTo>
                    <a:pt x="14" y="16"/>
                  </a:lnTo>
                  <a:lnTo>
                    <a:pt x="17" y="14"/>
                  </a:lnTo>
                  <a:lnTo>
                    <a:pt x="22" y="12"/>
                  </a:lnTo>
                  <a:lnTo>
                    <a:pt x="27" y="12"/>
                  </a:lnTo>
                  <a:lnTo>
                    <a:pt x="33" y="14"/>
                  </a:lnTo>
                  <a:lnTo>
                    <a:pt x="35" y="16"/>
                  </a:lnTo>
                  <a:lnTo>
                    <a:pt x="35" y="17"/>
                  </a:lnTo>
                  <a:lnTo>
                    <a:pt x="35" y="20"/>
                  </a:lnTo>
                  <a:lnTo>
                    <a:pt x="33" y="22"/>
                  </a:lnTo>
                  <a:lnTo>
                    <a:pt x="28" y="27"/>
                  </a:lnTo>
                  <a:lnTo>
                    <a:pt x="25" y="32"/>
                  </a:lnTo>
                  <a:lnTo>
                    <a:pt x="25" y="33"/>
                  </a:lnTo>
                  <a:lnTo>
                    <a:pt x="25" y="36"/>
                  </a:lnTo>
                  <a:lnTo>
                    <a:pt x="33" y="32"/>
                  </a:lnTo>
                  <a:lnTo>
                    <a:pt x="36" y="30"/>
                  </a:lnTo>
                  <a:lnTo>
                    <a:pt x="41" y="30"/>
                  </a:lnTo>
                  <a:lnTo>
                    <a:pt x="46" y="33"/>
                  </a:lnTo>
                  <a:lnTo>
                    <a:pt x="46" y="36"/>
                  </a:lnTo>
                  <a:lnTo>
                    <a:pt x="47" y="38"/>
                  </a:lnTo>
                  <a:lnTo>
                    <a:pt x="46" y="41"/>
                  </a:lnTo>
                  <a:lnTo>
                    <a:pt x="44" y="43"/>
                  </a:lnTo>
                  <a:lnTo>
                    <a:pt x="43" y="44"/>
                  </a:lnTo>
                  <a:lnTo>
                    <a:pt x="41" y="48"/>
                  </a:lnTo>
                  <a:lnTo>
                    <a:pt x="44" y="43"/>
                  </a:lnTo>
                  <a:lnTo>
                    <a:pt x="46" y="43"/>
                  </a:lnTo>
                  <a:lnTo>
                    <a:pt x="49" y="40"/>
                  </a:lnTo>
                  <a:lnTo>
                    <a:pt x="51" y="36"/>
                  </a:lnTo>
                  <a:lnTo>
                    <a:pt x="51"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78" name="Freeform 58"/>
            <p:cNvSpPr>
              <a:spLocks/>
            </p:cNvSpPr>
            <p:nvPr/>
          </p:nvSpPr>
          <p:spPr bwMode="auto">
            <a:xfrm>
              <a:off x="1756" y="689"/>
              <a:ext cx="21" cy="41"/>
            </a:xfrm>
            <a:custGeom>
              <a:avLst/>
              <a:gdLst>
                <a:gd name="T0" fmla="*/ 18 w 21"/>
                <a:gd name="T1" fmla="*/ 1 h 41"/>
                <a:gd name="T2" fmla="*/ 18 w 21"/>
                <a:gd name="T3" fmla="*/ 1 h 41"/>
                <a:gd name="T4" fmla="*/ 15 w 21"/>
                <a:gd name="T5" fmla="*/ 3 h 41"/>
                <a:gd name="T6" fmla="*/ 10 w 21"/>
                <a:gd name="T7" fmla="*/ 4 h 41"/>
                <a:gd name="T8" fmla="*/ 10 w 21"/>
                <a:gd name="T9" fmla="*/ 4 h 41"/>
                <a:gd name="T10" fmla="*/ 3 w 21"/>
                <a:gd name="T11" fmla="*/ 8 h 41"/>
                <a:gd name="T12" fmla="*/ 3 w 21"/>
                <a:gd name="T13" fmla="*/ 8 h 41"/>
                <a:gd name="T14" fmla="*/ 0 w 21"/>
                <a:gd name="T15" fmla="*/ 9 h 41"/>
                <a:gd name="T16" fmla="*/ 0 w 21"/>
                <a:gd name="T17" fmla="*/ 14 h 41"/>
                <a:gd name="T18" fmla="*/ 0 w 21"/>
                <a:gd name="T19" fmla="*/ 17 h 41"/>
                <a:gd name="T20" fmla="*/ 2 w 21"/>
                <a:gd name="T21" fmla="*/ 20 h 41"/>
                <a:gd name="T22" fmla="*/ 2 w 21"/>
                <a:gd name="T23" fmla="*/ 20 h 41"/>
                <a:gd name="T24" fmla="*/ 5 w 21"/>
                <a:gd name="T25" fmla="*/ 27 h 41"/>
                <a:gd name="T26" fmla="*/ 10 w 21"/>
                <a:gd name="T27" fmla="*/ 33 h 41"/>
                <a:gd name="T28" fmla="*/ 10 w 21"/>
                <a:gd name="T29" fmla="*/ 33 h 41"/>
                <a:gd name="T30" fmla="*/ 11 w 21"/>
                <a:gd name="T31" fmla="*/ 38 h 41"/>
                <a:gd name="T32" fmla="*/ 13 w 21"/>
                <a:gd name="T33" fmla="*/ 41 h 41"/>
                <a:gd name="T34" fmla="*/ 16 w 21"/>
                <a:gd name="T35" fmla="*/ 41 h 41"/>
                <a:gd name="T36" fmla="*/ 16 w 21"/>
                <a:gd name="T37" fmla="*/ 41 h 41"/>
                <a:gd name="T38" fmla="*/ 16 w 21"/>
                <a:gd name="T39" fmla="*/ 36 h 41"/>
                <a:gd name="T40" fmla="*/ 16 w 21"/>
                <a:gd name="T41" fmla="*/ 33 h 41"/>
                <a:gd name="T42" fmla="*/ 16 w 21"/>
                <a:gd name="T43" fmla="*/ 33 h 41"/>
                <a:gd name="T44" fmla="*/ 16 w 21"/>
                <a:gd name="T45" fmla="*/ 30 h 41"/>
                <a:gd name="T46" fmla="*/ 18 w 21"/>
                <a:gd name="T47" fmla="*/ 28 h 41"/>
                <a:gd name="T48" fmla="*/ 19 w 21"/>
                <a:gd name="T49" fmla="*/ 27 h 41"/>
                <a:gd name="T50" fmla="*/ 21 w 21"/>
                <a:gd name="T51" fmla="*/ 24 h 41"/>
                <a:gd name="T52" fmla="*/ 21 w 21"/>
                <a:gd name="T53" fmla="*/ 24 h 41"/>
                <a:gd name="T54" fmla="*/ 16 w 21"/>
                <a:gd name="T55" fmla="*/ 24 h 41"/>
                <a:gd name="T56" fmla="*/ 13 w 21"/>
                <a:gd name="T57" fmla="*/ 24 h 41"/>
                <a:gd name="T58" fmla="*/ 13 w 21"/>
                <a:gd name="T59" fmla="*/ 24 h 41"/>
                <a:gd name="T60" fmla="*/ 10 w 21"/>
                <a:gd name="T61" fmla="*/ 20 h 41"/>
                <a:gd name="T62" fmla="*/ 8 w 21"/>
                <a:gd name="T63" fmla="*/ 16 h 41"/>
                <a:gd name="T64" fmla="*/ 8 w 21"/>
                <a:gd name="T65" fmla="*/ 16 h 41"/>
                <a:gd name="T66" fmla="*/ 11 w 21"/>
                <a:gd name="T67" fmla="*/ 12 h 41"/>
                <a:gd name="T68" fmla="*/ 15 w 21"/>
                <a:gd name="T69" fmla="*/ 9 h 41"/>
                <a:gd name="T70" fmla="*/ 15 w 21"/>
                <a:gd name="T71" fmla="*/ 9 h 41"/>
                <a:gd name="T72" fmla="*/ 18 w 21"/>
                <a:gd name="T73" fmla="*/ 4 h 41"/>
                <a:gd name="T74" fmla="*/ 18 w 21"/>
                <a:gd name="T75" fmla="*/ 0 h 41"/>
                <a:gd name="T76" fmla="*/ 18 w 21"/>
                <a:gd name="T77" fmla="*/ 0 h 41"/>
                <a:gd name="T78" fmla="*/ 18 w 21"/>
                <a:gd name="T79" fmla="*/ 1 h 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
                <a:gd name="T121" fmla="*/ 0 h 41"/>
                <a:gd name="T122" fmla="*/ 21 w 21"/>
                <a:gd name="T123" fmla="*/ 41 h 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 h="41">
                  <a:moveTo>
                    <a:pt x="18" y="1"/>
                  </a:moveTo>
                  <a:lnTo>
                    <a:pt x="18" y="1"/>
                  </a:lnTo>
                  <a:lnTo>
                    <a:pt x="15" y="3"/>
                  </a:lnTo>
                  <a:lnTo>
                    <a:pt x="10" y="4"/>
                  </a:lnTo>
                  <a:lnTo>
                    <a:pt x="3" y="8"/>
                  </a:lnTo>
                  <a:lnTo>
                    <a:pt x="0" y="9"/>
                  </a:lnTo>
                  <a:lnTo>
                    <a:pt x="0" y="14"/>
                  </a:lnTo>
                  <a:lnTo>
                    <a:pt x="0" y="17"/>
                  </a:lnTo>
                  <a:lnTo>
                    <a:pt x="2" y="20"/>
                  </a:lnTo>
                  <a:lnTo>
                    <a:pt x="5" y="27"/>
                  </a:lnTo>
                  <a:lnTo>
                    <a:pt x="10" y="33"/>
                  </a:lnTo>
                  <a:lnTo>
                    <a:pt x="11" y="38"/>
                  </a:lnTo>
                  <a:lnTo>
                    <a:pt x="13" y="41"/>
                  </a:lnTo>
                  <a:lnTo>
                    <a:pt x="16" y="41"/>
                  </a:lnTo>
                  <a:lnTo>
                    <a:pt x="16" y="36"/>
                  </a:lnTo>
                  <a:lnTo>
                    <a:pt x="16" y="33"/>
                  </a:lnTo>
                  <a:lnTo>
                    <a:pt x="16" y="30"/>
                  </a:lnTo>
                  <a:lnTo>
                    <a:pt x="18" y="28"/>
                  </a:lnTo>
                  <a:lnTo>
                    <a:pt x="19" y="27"/>
                  </a:lnTo>
                  <a:lnTo>
                    <a:pt x="21" y="24"/>
                  </a:lnTo>
                  <a:lnTo>
                    <a:pt x="16" y="24"/>
                  </a:lnTo>
                  <a:lnTo>
                    <a:pt x="13" y="24"/>
                  </a:lnTo>
                  <a:lnTo>
                    <a:pt x="10" y="20"/>
                  </a:lnTo>
                  <a:lnTo>
                    <a:pt x="8" y="16"/>
                  </a:lnTo>
                  <a:lnTo>
                    <a:pt x="11" y="12"/>
                  </a:lnTo>
                  <a:lnTo>
                    <a:pt x="15" y="9"/>
                  </a:lnTo>
                  <a:lnTo>
                    <a:pt x="18" y="4"/>
                  </a:lnTo>
                  <a:lnTo>
                    <a:pt x="18" y="0"/>
                  </a:lnTo>
                  <a:lnTo>
                    <a:pt x="18" y="1"/>
                  </a:lnTo>
                  <a:close/>
                </a:path>
              </a:pathLst>
            </a:custGeom>
            <a:solidFill>
              <a:srgbClr val="98A2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79" name="Freeform 59"/>
            <p:cNvSpPr>
              <a:spLocks/>
            </p:cNvSpPr>
            <p:nvPr/>
          </p:nvSpPr>
          <p:spPr bwMode="auto">
            <a:xfrm>
              <a:off x="1756" y="689"/>
              <a:ext cx="21" cy="41"/>
            </a:xfrm>
            <a:custGeom>
              <a:avLst/>
              <a:gdLst>
                <a:gd name="T0" fmla="*/ 18 w 21"/>
                <a:gd name="T1" fmla="*/ 1 h 41"/>
                <a:gd name="T2" fmla="*/ 18 w 21"/>
                <a:gd name="T3" fmla="*/ 1 h 41"/>
                <a:gd name="T4" fmla="*/ 15 w 21"/>
                <a:gd name="T5" fmla="*/ 3 h 41"/>
                <a:gd name="T6" fmla="*/ 10 w 21"/>
                <a:gd name="T7" fmla="*/ 4 h 41"/>
                <a:gd name="T8" fmla="*/ 10 w 21"/>
                <a:gd name="T9" fmla="*/ 4 h 41"/>
                <a:gd name="T10" fmla="*/ 3 w 21"/>
                <a:gd name="T11" fmla="*/ 8 h 41"/>
                <a:gd name="T12" fmla="*/ 3 w 21"/>
                <a:gd name="T13" fmla="*/ 8 h 41"/>
                <a:gd name="T14" fmla="*/ 0 w 21"/>
                <a:gd name="T15" fmla="*/ 9 h 41"/>
                <a:gd name="T16" fmla="*/ 0 w 21"/>
                <a:gd name="T17" fmla="*/ 14 h 41"/>
                <a:gd name="T18" fmla="*/ 0 w 21"/>
                <a:gd name="T19" fmla="*/ 17 h 41"/>
                <a:gd name="T20" fmla="*/ 2 w 21"/>
                <a:gd name="T21" fmla="*/ 20 h 41"/>
                <a:gd name="T22" fmla="*/ 2 w 21"/>
                <a:gd name="T23" fmla="*/ 20 h 41"/>
                <a:gd name="T24" fmla="*/ 5 w 21"/>
                <a:gd name="T25" fmla="*/ 27 h 41"/>
                <a:gd name="T26" fmla="*/ 10 w 21"/>
                <a:gd name="T27" fmla="*/ 33 h 41"/>
                <a:gd name="T28" fmla="*/ 10 w 21"/>
                <a:gd name="T29" fmla="*/ 33 h 41"/>
                <a:gd name="T30" fmla="*/ 11 w 21"/>
                <a:gd name="T31" fmla="*/ 38 h 41"/>
                <a:gd name="T32" fmla="*/ 13 w 21"/>
                <a:gd name="T33" fmla="*/ 41 h 41"/>
                <a:gd name="T34" fmla="*/ 16 w 21"/>
                <a:gd name="T35" fmla="*/ 41 h 41"/>
                <a:gd name="T36" fmla="*/ 16 w 21"/>
                <a:gd name="T37" fmla="*/ 41 h 41"/>
                <a:gd name="T38" fmla="*/ 16 w 21"/>
                <a:gd name="T39" fmla="*/ 36 h 41"/>
                <a:gd name="T40" fmla="*/ 16 w 21"/>
                <a:gd name="T41" fmla="*/ 33 h 41"/>
                <a:gd name="T42" fmla="*/ 16 w 21"/>
                <a:gd name="T43" fmla="*/ 33 h 41"/>
                <a:gd name="T44" fmla="*/ 16 w 21"/>
                <a:gd name="T45" fmla="*/ 30 h 41"/>
                <a:gd name="T46" fmla="*/ 18 w 21"/>
                <a:gd name="T47" fmla="*/ 28 h 41"/>
                <a:gd name="T48" fmla="*/ 19 w 21"/>
                <a:gd name="T49" fmla="*/ 27 h 41"/>
                <a:gd name="T50" fmla="*/ 21 w 21"/>
                <a:gd name="T51" fmla="*/ 24 h 41"/>
                <a:gd name="T52" fmla="*/ 21 w 21"/>
                <a:gd name="T53" fmla="*/ 24 h 41"/>
                <a:gd name="T54" fmla="*/ 16 w 21"/>
                <a:gd name="T55" fmla="*/ 24 h 41"/>
                <a:gd name="T56" fmla="*/ 13 w 21"/>
                <a:gd name="T57" fmla="*/ 24 h 41"/>
                <a:gd name="T58" fmla="*/ 13 w 21"/>
                <a:gd name="T59" fmla="*/ 24 h 41"/>
                <a:gd name="T60" fmla="*/ 10 w 21"/>
                <a:gd name="T61" fmla="*/ 20 h 41"/>
                <a:gd name="T62" fmla="*/ 8 w 21"/>
                <a:gd name="T63" fmla="*/ 16 h 41"/>
                <a:gd name="T64" fmla="*/ 8 w 21"/>
                <a:gd name="T65" fmla="*/ 16 h 41"/>
                <a:gd name="T66" fmla="*/ 11 w 21"/>
                <a:gd name="T67" fmla="*/ 12 h 41"/>
                <a:gd name="T68" fmla="*/ 15 w 21"/>
                <a:gd name="T69" fmla="*/ 9 h 41"/>
                <a:gd name="T70" fmla="*/ 15 w 21"/>
                <a:gd name="T71" fmla="*/ 9 h 41"/>
                <a:gd name="T72" fmla="*/ 18 w 21"/>
                <a:gd name="T73" fmla="*/ 4 h 41"/>
                <a:gd name="T74" fmla="*/ 18 w 21"/>
                <a:gd name="T75" fmla="*/ 0 h 41"/>
                <a:gd name="T76" fmla="*/ 18 w 21"/>
                <a:gd name="T77" fmla="*/ 0 h 41"/>
                <a:gd name="T78" fmla="*/ 18 w 21"/>
                <a:gd name="T79" fmla="*/ 1 h 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
                <a:gd name="T121" fmla="*/ 0 h 41"/>
                <a:gd name="T122" fmla="*/ 21 w 21"/>
                <a:gd name="T123" fmla="*/ 41 h 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 h="41">
                  <a:moveTo>
                    <a:pt x="18" y="1"/>
                  </a:moveTo>
                  <a:lnTo>
                    <a:pt x="18" y="1"/>
                  </a:lnTo>
                  <a:lnTo>
                    <a:pt x="15" y="3"/>
                  </a:lnTo>
                  <a:lnTo>
                    <a:pt x="10" y="4"/>
                  </a:lnTo>
                  <a:lnTo>
                    <a:pt x="3" y="8"/>
                  </a:lnTo>
                  <a:lnTo>
                    <a:pt x="0" y="9"/>
                  </a:lnTo>
                  <a:lnTo>
                    <a:pt x="0" y="14"/>
                  </a:lnTo>
                  <a:lnTo>
                    <a:pt x="0" y="17"/>
                  </a:lnTo>
                  <a:lnTo>
                    <a:pt x="2" y="20"/>
                  </a:lnTo>
                  <a:lnTo>
                    <a:pt x="5" y="27"/>
                  </a:lnTo>
                  <a:lnTo>
                    <a:pt x="10" y="33"/>
                  </a:lnTo>
                  <a:lnTo>
                    <a:pt x="11" y="38"/>
                  </a:lnTo>
                  <a:lnTo>
                    <a:pt x="13" y="41"/>
                  </a:lnTo>
                  <a:lnTo>
                    <a:pt x="16" y="41"/>
                  </a:lnTo>
                  <a:lnTo>
                    <a:pt x="16" y="36"/>
                  </a:lnTo>
                  <a:lnTo>
                    <a:pt x="16" y="33"/>
                  </a:lnTo>
                  <a:lnTo>
                    <a:pt x="16" y="30"/>
                  </a:lnTo>
                  <a:lnTo>
                    <a:pt x="18" y="28"/>
                  </a:lnTo>
                  <a:lnTo>
                    <a:pt x="19" y="27"/>
                  </a:lnTo>
                  <a:lnTo>
                    <a:pt x="21" y="24"/>
                  </a:lnTo>
                  <a:lnTo>
                    <a:pt x="16" y="24"/>
                  </a:lnTo>
                  <a:lnTo>
                    <a:pt x="13" y="24"/>
                  </a:lnTo>
                  <a:lnTo>
                    <a:pt x="10" y="20"/>
                  </a:lnTo>
                  <a:lnTo>
                    <a:pt x="8" y="16"/>
                  </a:lnTo>
                  <a:lnTo>
                    <a:pt x="11" y="12"/>
                  </a:lnTo>
                  <a:lnTo>
                    <a:pt x="15" y="9"/>
                  </a:lnTo>
                  <a:lnTo>
                    <a:pt x="18" y="4"/>
                  </a:lnTo>
                  <a:lnTo>
                    <a:pt x="18" y="0"/>
                  </a:lnTo>
                  <a:lnTo>
                    <a:pt x="18"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0" name="Freeform 60"/>
            <p:cNvSpPr>
              <a:spLocks/>
            </p:cNvSpPr>
            <p:nvPr/>
          </p:nvSpPr>
          <p:spPr bwMode="auto">
            <a:xfrm>
              <a:off x="1317" y="1203"/>
              <a:ext cx="348" cy="516"/>
            </a:xfrm>
            <a:custGeom>
              <a:avLst/>
              <a:gdLst>
                <a:gd name="T0" fmla="*/ 271 w 348"/>
                <a:gd name="T1" fmla="*/ 201 h 516"/>
                <a:gd name="T2" fmla="*/ 263 w 348"/>
                <a:gd name="T3" fmla="*/ 209 h 516"/>
                <a:gd name="T4" fmla="*/ 254 w 348"/>
                <a:gd name="T5" fmla="*/ 237 h 516"/>
                <a:gd name="T6" fmla="*/ 249 w 348"/>
                <a:gd name="T7" fmla="*/ 248 h 516"/>
                <a:gd name="T8" fmla="*/ 244 w 348"/>
                <a:gd name="T9" fmla="*/ 254 h 516"/>
                <a:gd name="T10" fmla="*/ 235 w 348"/>
                <a:gd name="T11" fmla="*/ 257 h 516"/>
                <a:gd name="T12" fmla="*/ 230 w 348"/>
                <a:gd name="T13" fmla="*/ 262 h 516"/>
                <a:gd name="T14" fmla="*/ 211 w 348"/>
                <a:gd name="T15" fmla="*/ 302 h 516"/>
                <a:gd name="T16" fmla="*/ 195 w 348"/>
                <a:gd name="T17" fmla="*/ 342 h 516"/>
                <a:gd name="T18" fmla="*/ 182 w 348"/>
                <a:gd name="T19" fmla="*/ 375 h 516"/>
                <a:gd name="T20" fmla="*/ 150 w 348"/>
                <a:gd name="T21" fmla="*/ 439 h 516"/>
                <a:gd name="T22" fmla="*/ 132 w 348"/>
                <a:gd name="T23" fmla="*/ 471 h 516"/>
                <a:gd name="T24" fmla="*/ 120 w 348"/>
                <a:gd name="T25" fmla="*/ 489 h 516"/>
                <a:gd name="T26" fmla="*/ 107 w 348"/>
                <a:gd name="T27" fmla="*/ 503 h 516"/>
                <a:gd name="T28" fmla="*/ 89 w 348"/>
                <a:gd name="T29" fmla="*/ 511 h 516"/>
                <a:gd name="T30" fmla="*/ 69 w 348"/>
                <a:gd name="T31" fmla="*/ 514 h 516"/>
                <a:gd name="T32" fmla="*/ 53 w 348"/>
                <a:gd name="T33" fmla="*/ 516 h 516"/>
                <a:gd name="T34" fmla="*/ 32 w 348"/>
                <a:gd name="T35" fmla="*/ 508 h 516"/>
                <a:gd name="T36" fmla="*/ 14 w 348"/>
                <a:gd name="T37" fmla="*/ 487 h 516"/>
                <a:gd name="T38" fmla="*/ 0 w 348"/>
                <a:gd name="T39" fmla="*/ 473 h 516"/>
                <a:gd name="T40" fmla="*/ 19 w 348"/>
                <a:gd name="T41" fmla="*/ 483 h 516"/>
                <a:gd name="T42" fmla="*/ 53 w 348"/>
                <a:gd name="T43" fmla="*/ 489 h 516"/>
                <a:gd name="T44" fmla="*/ 81 w 348"/>
                <a:gd name="T45" fmla="*/ 483 h 516"/>
                <a:gd name="T46" fmla="*/ 104 w 348"/>
                <a:gd name="T47" fmla="*/ 463 h 516"/>
                <a:gd name="T48" fmla="*/ 123 w 348"/>
                <a:gd name="T49" fmla="*/ 439 h 516"/>
                <a:gd name="T50" fmla="*/ 147 w 348"/>
                <a:gd name="T51" fmla="*/ 395 h 516"/>
                <a:gd name="T52" fmla="*/ 169 w 348"/>
                <a:gd name="T53" fmla="*/ 340 h 516"/>
                <a:gd name="T54" fmla="*/ 182 w 348"/>
                <a:gd name="T55" fmla="*/ 316 h 516"/>
                <a:gd name="T56" fmla="*/ 196 w 348"/>
                <a:gd name="T57" fmla="*/ 300 h 516"/>
                <a:gd name="T58" fmla="*/ 204 w 348"/>
                <a:gd name="T59" fmla="*/ 284 h 516"/>
                <a:gd name="T60" fmla="*/ 209 w 348"/>
                <a:gd name="T61" fmla="*/ 268 h 516"/>
                <a:gd name="T62" fmla="*/ 214 w 348"/>
                <a:gd name="T63" fmla="*/ 232 h 516"/>
                <a:gd name="T64" fmla="*/ 220 w 348"/>
                <a:gd name="T65" fmla="*/ 195 h 516"/>
                <a:gd name="T66" fmla="*/ 224 w 348"/>
                <a:gd name="T67" fmla="*/ 179 h 516"/>
                <a:gd name="T68" fmla="*/ 233 w 348"/>
                <a:gd name="T69" fmla="*/ 149 h 516"/>
                <a:gd name="T70" fmla="*/ 236 w 348"/>
                <a:gd name="T71" fmla="*/ 133 h 516"/>
                <a:gd name="T72" fmla="*/ 225 w 348"/>
                <a:gd name="T73" fmla="*/ 141 h 516"/>
                <a:gd name="T74" fmla="*/ 206 w 348"/>
                <a:gd name="T75" fmla="*/ 157 h 516"/>
                <a:gd name="T76" fmla="*/ 193 w 348"/>
                <a:gd name="T77" fmla="*/ 161 h 516"/>
                <a:gd name="T78" fmla="*/ 187 w 348"/>
                <a:gd name="T79" fmla="*/ 160 h 516"/>
                <a:gd name="T80" fmla="*/ 196 w 348"/>
                <a:gd name="T81" fmla="*/ 147 h 516"/>
                <a:gd name="T82" fmla="*/ 211 w 348"/>
                <a:gd name="T83" fmla="*/ 137 h 516"/>
                <a:gd name="T84" fmla="*/ 249 w 348"/>
                <a:gd name="T85" fmla="*/ 101 h 516"/>
                <a:gd name="T86" fmla="*/ 255 w 348"/>
                <a:gd name="T87" fmla="*/ 91 h 516"/>
                <a:gd name="T88" fmla="*/ 276 w 348"/>
                <a:gd name="T89" fmla="*/ 54 h 516"/>
                <a:gd name="T90" fmla="*/ 299 w 348"/>
                <a:gd name="T91" fmla="*/ 18 h 516"/>
                <a:gd name="T92" fmla="*/ 305 w 348"/>
                <a:gd name="T93" fmla="*/ 8 h 516"/>
                <a:gd name="T94" fmla="*/ 319 w 348"/>
                <a:gd name="T95" fmla="*/ 0 h 516"/>
                <a:gd name="T96" fmla="*/ 324 w 348"/>
                <a:gd name="T97" fmla="*/ 5 h 516"/>
                <a:gd name="T98" fmla="*/ 326 w 348"/>
                <a:gd name="T99" fmla="*/ 24 h 516"/>
                <a:gd name="T100" fmla="*/ 331 w 348"/>
                <a:gd name="T101" fmla="*/ 74 h 516"/>
                <a:gd name="T102" fmla="*/ 342 w 348"/>
                <a:gd name="T103" fmla="*/ 128 h 516"/>
                <a:gd name="T104" fmla="*/ 348 w 348"/>
                <a:gd name="T105" fmla="*/ 149 h 516"/>
                <a:gd name="T106" fmla="*/ 347 w 348"/>
                <a:gd name="T107" fmla="*/ 153 h 516"/>
                <a:gd name="T108" fmla="*/ 329 w 348"/>
                <a:gd name="T109" fmla="*/ 160 h 516"/>
                <a:gd name="T110" fmla="*/ 303 w 348"/>
                <a:gd name="T111" fmla="*/ 165 h 516"/>
                <a:gd name="T112" fmla="*/ 281 w 348"/>
                <a:gd name="T113" fmla="*/ 173 h 516"/>
                <a:gd name="T114" fmla="*/ 276 w 348"/>
                <a:gd name="T115" fmla="*/ 177 h 516"/>
                <a:gd name="T116" fmla="*/ 271 w 348"/>
                <a:gd name="T117" fmla="*/ 193 h 516"/>
                <a:gd name="T118" fmla="*/ 259 w 348"/>
                <a:gd name="T119" fmla="*/ 229 h 516"/>
                <a:gd name="T120" fmla="*/ 249 w 348"/>
                <a:gd name="T121" fmla="*/ 241 h 51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8"/>
                <a:gd name="T184" fmla="*/ 0 h 516"/>
                <a:gd name="T185" fmla="*/ 348 w 348"/>
                <a:gd name="T186" fmla="*/ 516 h 51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8" h="516">
                  <a:moveTo>
                    <a:pt x="271" y="201"/>
                  </a:moveTo>
                  <a:lnTo>
                    <a:pt x="271" y="201"/>
                  </a:lnTo>
                  <a:lnTo>
                    <a:pt x="267" y="205"/>
                  </a:lnTo>
                  <a:lnTo>
                    <a:pt x="263" y="209"/>
                  </a:lnTo>
                  <a:lnTo>
                    <a:pt x="259" y="222"/>
                  </a:lnTo>
                  <a:lnTo>
                    <a:pt x="254" y="237"/>
                  </a:lnTo>
                  <a:lnTo>
                    <a:pt x="249" y="248"/>
                  </a:lnTo>
                  <a:lnTo>
                    <a:pt x="246" y="251"/>
                  </a:lnTo>
                  <a:lnTo>
                    <a:pt x="244" y="254"/>
                  </a:lnTo>
                  <a:lnTo>
                    <a:pt x="240" y="256"/>
                  </a:lnTo>
                  <a:lnTo>
                    <a:pt x="235" y="257"/>
                  </a:lnTo>
                  <a:lnTo>
                    <a:pt x="233" y="259"/>
                  </a:lnTo>
                  <a:lnTo>
                    <a:pt x="230" y="262"/>
                  </a:lnTo>
                  <a:lnTo>
                    <a:pt x="211" y="302"/>
                  </a:lnTo>
                  <a:lnTo>
                    <a:pt x="203" y="320"/>
                  </a:lnTo>
                  <a:lnTo>
                    <a:pt x="195" y="342"/>
                  </a:lnTo>
                  <a:lnTo>
                    <a:pt x="182" y="375"/>
                  </a:lnTo>
                  <a:lnTo>
                    <a:pt x="168" y="407"/>
                  </a:lnTo>
                  <a:lnTo>
                    <a:pt x="150" y="439"/>
                  </a:lnTo>
                  <a:lnTo>
                    <a:pt x="132" y="471"/>
                  </a:lnTo>
                  <a:lnTo>
                    <a:pt x="126" y="481"/>
                  </a:lnTo>
                  <a:lnTo>
                    <a:pt x="120" y="489"/>
                  </a:lnTo>
                  <a:lnTo>
                    <a:pt x="113" y="497"/>
                  </a:lnTo>
                  <a:lnTo>
                    <a:pt x="107" y="503"/>
                  </a:lnTo>
                  <a:lnTo>
                    <a:pt x="99" y="506"/>
                  </a:lnTo>
                  <a:lnTo>
                    <a:pt x="89" y="511"/>
                  </a:lnTo>
                  <a:lnTo>
                    <a:pt x="80" y="513"/>
                  </a:lnTo>
                  <a:lnTo>
                    <a:pt x="69" y="514"/>
                  </a:lnTo>
                  <a:lnTo>
                    <a:pt x="53" y="516"/>
                  </a:lnTo>
                  <a:lnTo>
                    <a:pt x="41" y="513"/>
                  </a:lnTo>
                  <a:lnTo>
                    <a:pt x="32" y="508"/>
                  </a:lnTo>
                  <a:lnTo>
                    <a:pt x="25" y="502"/>
                  </a:lnTo>
                  <a:lnTo>
                    <a:pt x="14" y="487"/>
                  </a:lnTo>
                  <a:lnTo>
                    <a:pt x="9" y="479"/>
                  </a:lnTo>
                  <a:lnTo>
                    <a:pt x="0" y="473"/>
                  </a:lnTo>
                  <a:lnTo>
                    <a:pt x="19" y="483"/>
                  </a:lnTo>
                  <a:lnTo>
                    <a:pt x="37" y="487"/>
                  </a:lnTo>
                  <a:lnTo>
                    <a:pt x="53" y="489"/>
                  </a:lnTo>
                  <a:lnTo>
                    <a:pt x="67" y="487"/>
                  </a:lnTo>
                  <a:lnTo>
                    <a:pt x="81" y="483"/>
                  </a:lnTo>
                  <a:lnTo>
                    <a:pt x="92" y="475"/>
                  </a:lnTo>
                  <a:lnTo>
                    <a:pt x="104" y="463"/>
                  </a:lnTo>
                  <a:lnTo>
                    <a:pt x="115" y="452"/>
                  </a:lnTo>
                  <a:lnTo>
                    <a:pt x="123" y="439"/>
                  </a:lnTo>
                  <a:lnTo>
                    <a:pt x="131" y="425"/>
                  </a:lnTo>
                  <a:lnTo>
                    <a:pt x="147" y="395"/>
                  </a:lnTo>
                  <a:lnTo>
                    <a:pt x="169" y="340"/>
                  </a:lnTo>
                  <a:lnTo>
                    <a:pt x="176" y="326"/>
                  </a:lnTo>
                  <a:lnTo>
                    <a:pt x="182" y="316"/>
                  </a:lnTo>
                  <a:lnTo>
                    <a:pt x="192" y="305"/>
                  </a:lnTo>
                  <a:lnTo>
                    <a:pt x="196" y="300"/>
                  </a:lnTo>
                  <a:lnTo>
                    <a:pt x="200" y="294"/>
                  </a:lnTo>
                  <a:lnTo>
                    <a:pt x="204" y="284"/>
                  </a:lnTo>
                  <a:lnTo>
                    <a:pt x="209" y="268"/>
                  </a:lnTo>
                  <a:lnTo>
                    <a:pt x="212" y="251"/>
                  </a:lnTo>
                  <a:lnTo>
                    <a:pt x="214" y="232"/>
                  </a:lnTo>
                  <a:lnTo>
                    <a:pt x="217" y="213"/>
                  </a:lnTo>
                  <a:lnTo>
                    <a:pt x="220" y="195"/>
                  </a:lnTo>
                  <a:lnTo>
                    <a:pt x="224" y="179"/>
                  </a:lnTo>
                  <a:lnTo>
                    <a:pt x="228" y="163"/>
                  </a:lnTo>
                  <a:lnTo>
                    <a:pt x="233" y="149"/>
                  </a:lnTo>
                  <a:lnTo>
                    <a:pt x="236" y="133"/>
                  </a:lnTo>
                  <a:lnTo>
                    <a:pt x="230" y="136"/>
                  </a:lnTo>
                  <a:lnTo>
                    <a:pt x="225" y="141"/>
                  </a:lnTo>
                  <a:lnTo>
                    <a:pt x="212" y="152"/>
                  </a:lnTo>
                  <a:lnTo>
                    <a:pt x="206" y="157"/>
                  </a:lnTo>
                  <a:lnTo>
                    <a:pt x="200" y="160"/>
                  </a:lnTo>
                  <a:lnTo>
                    <a:pt x="193" y="161"/>
                  </a:lnTo>
                  <a:lnTo>
                    <a:pt x="187" y="160"/>
                  </a:lnTo>
                  <a:lnTo>
                    <a:pt x="192" y="153"/>
                  </a:lnTo>
                  <a:lnTo>
                    <a:pt x="196" y="147"/>
                  </a:lnTo>
                  <a:lnTo>
                    <a:pt x="211" y="137"/>
                  </a:lnTo>
                  <a:lnTo>
                    <a:pt x="230" y="120"/>
                  </a:lnTo>
                  <a:lnTo>
                    <a:pt x="249" y="101"/>
                  </a:lnTo>
                  <a:lnTo>
                    <a:pt x="255" y="91"/>
                  </a:lnTo>
                  <a:lnTo>
                    <a:pt x="263" y="80"/>
                  </a:lnTo>
                  <a:lnTo>
                    <a:pt x="276" y="54"/>
                  </a:lnTo>
                  <a:lnTo>
                    <a:pt x="291" y="29"/>
                  </a:lnTo>
                  <a:lnTo>
                    <a:pt x="299" y="18"/>
                  </a:lnTo>
                  <a:lnTo>
                    <a:pt x="305" y="8"/>
                  </a:lnTo>
                  <a:lnTo>
                    <a:pt x="316" y="2"/>
                  </a:lnTo>
                  <a:lnTo>
                    <a:pt x="319" y="0"/>
                  </a:lnTo>
                  <a:lnTo>
                    <a:pt x="323" y="2"/>
                  </a:lnTo>
                  <a:lnTo>
                    <a:pt x="324" y="5"/>
                  </a:lnTo>
                  <a:lnTo>
                    <a:pt x="324" y="8"/>
                  </a:lnTo>
                  <a:lnTo>
                    <a:pt x="326" y="24"/>
                  </a:lnTo>
                  <a:lnTo>
                    <a:pt x="327" y="45"/>
                  </a:lnTo>
                  <a:lnTo>
                    <a:pt x="331" y="74"/>
                  </a:lnTo>
                  <a:lnTo>
                    <a:pt x="337" y="107"/>
                  </a:lnTo>
                  <a:lnTo>
                    <a:pt x="342" y="128"/>
                  </a:lnTo>
                  <a:lnTo>
                    <a:pt x="348" y="149"/>
                  </a:lnTo>
                  <a:lnTo>
                    <a:pt x="348" y="152"/>
                  </a:lnTo>
                  <a:lnTo>
                    <a:pt x="347" y="153"/>
                  </a:lnTo>
                  <a:lnTo>
                    <a:pt x="340" y="157"/>
                  </a:lnTo>
                  <a:lnTo>
                    <a:pt x="329" y="160"/>
                  </a:lnTo>
                  <a:lnTo>
                    <a:pt x="316" y="163"/>
                  </a:lnTo>
                  <a:lnTo>
                    <a:pt x="303" y="165"/>
                  </a:lnTo>
                  <a:lnTo>
                    <a:pt x="291" y="168"/>
                  </a:lnTo>
                  <a:lnTo>
                    <a:pt x="281" y="173"/>
                  </a:lnTo>
                  <a:lnTo>
                    <a:pt x="278" y="174"/>
                  </a:lnTo>
                  <a:lnTo>
                    <a:pt x="276" y="177"/>
                  </a:lnTo>
                  <a:lnTo>
                    <a:pt x="271" y="193"/>
                  </a:lnTo>
                  <a:lnTo>
                    <a:pt x="265" y="211"/>
                  </a:lnTo>
                  <a:lnTo>
                    <a:pt x="259" y="229"/>
                  </a:lnTo>
                  <a:lnTo>
                    <a:pt x="254" y="235"/>
                  </a:lnTo>
                  <a:lnTo>
                    <a:pt x="249" y="241"/>
                  </a:lnTo>
                  <a:lnTo>
                    <a:pt x="271" y="201"/>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1" name="Freeform 61"/>
            <p:cNvSpPr>
              <a:spLocks/>
            </p:cNvSpPr>
            <p:nvPr/>
          </p:nvSpPr>
          <p:spPr bwMode="auto">
            <a:xfrm>
              <a:off x="1317" y="1203"/>
              <a:ext cx="348" cy="516"/>
            </a:xfrm>
            <a:custGeom>
              <a:avLst/>
              <a:gdLst>
                <a:gd name="T0" fmla="*/ 271 w 348"/>
                <a:gd name="T1" fmla="*/ 201 h 516"/>
                <a:gd name="T2" fmla="*/ 263 w 348"/>
                <a:gd name="T3" fmla="*/ 209 h 516"/>
                <a:gd name="T4" fmla="*/ 254 w 348"/>
                <a:gd name="T5" fmla="*/ 237 h 516"/>
                <a:gd name="T6" fmla="*/ 249 w 348"/>
                <a:gd name="T7" fmla="*/ 248 h 516"/>
                <a:gd name="T8" fmla="*/ 244 w 348"/>
                <a:gd name="T9" fmla="*/ 254 h 516"/>
                <a:gd name="T10" fmla="*/ 235 w 348"/>
                <a:gd name="T11" fmla="*/ 257 h 516"/>
                <a:gd name="T12" fmla="*/ 230 w 348"/>
                <a:gd name="T13" fmla="*/ 262 h 516"/>
                <a:gd name="T14" fmla="*/ 211 w 348"/>
                <a:gd name="T15" fmla="*/ 302 h 516"/>
                <a:gd name="T16" fmla="*/ 195 w 348"/>
                <a:gd name="T17" fmla="*/ 342 h 516"/>
                <a:gd name="T18" fmla="*/ 182 w 348"/>
                <a:gd name="T19" fmla="*/ 375 h 516"/>
                <a:gd name="T20" fmla="*/ 150 w 348"/>
                <a:gd name="T21" fmla="*/ 439 h 516"/>
                <a:gd name="T22" fmla="*/ 132 w 348"/>
                <a:gd name="T23" fmla="*/ 471 h 516"/>
                <a:gd name="T24" fmla="*/ 120 w 348"/>
                <a:gd name="T25" fmla="*/ 489 h 516"/>
                <a:gd name="T26" fmla="*/ 107 w 348"/>
                <a:gd name="T27" fmla="*/ 503 h 516"/>
                <a:gd name="T28" fmla="*/ 89 w 348"/>
                <a:gd name="T29" fmla="*/ 511 h 516"/>
                <a:gd name="T30" fmla="*/ 69 w 348"/>
                <a:gd name="T31" fmla="*/ 514 h 516"/>
                <a:gd name="T32" fmla="*/ 53 w 348"/>
                <a:gd name="T33" fmla="*/ 516 h 516"/>
                <a:gd name="T34" fmla="*/ 32 w 348"/>
                <a:gd name="T35" fmla="*/ 508 h 516"/>
                <a:gd name="T36" fmla="*/ 14 w 348"/>
                <a:gd name="T37" fmla="*/ 487 h 516"/>
                <a:gd name="T38" fmla="*/ 0 w 348"/>
                <a:gd name="T39" fmla="*/ 473 h 516"/>
                <a:gd name="T40" fmla="*/ 19 w 348"/>
                <a:gd name="T41" fmla="*/ 483 h 516"/>
                <a:gd name="T42" fmla="*/ 53 w 348"/>
                <a:gd name="T43" fmla="*/ 489 h 516"/>
                <a:gd name="T44" fmla="*/ 81 w 348"/>
                <a:gd name="T45" fmla="*/ 483 h 516"/>
                <a:gd name="T46" fmla="*/ 104 w 348"/>
                <a:gd name="T47" fmla="*/ 463 h 516"/>
                <a:gd name="T48" fmla="*/ 123 w 348"/>
                <a:gd name="T49" fmla="*/ 439 h 516"/>
                <a:gd name="T50" fmla="*/ 147 w 348"/>
                <a:gd name="T51" fmla="*/ 395 h 516"/>
                <a:gd name="T52" fmla="*/ 169 w 348"/>
                <a:gd name="T53" fmla="*/ 340 h 516"/>
                <a:gd name="T54" fmla="*/ 182 w 348"/>
                <a:gd name="T55" fmla="*/ 316 h 516"/>
                <a:gd name="T56" fmla="*/ 196 w 348"/>
                <a:gd name="T57" fmla="*/ 300 h 516"/>
                <a:gd name="T58" fmla="*/ 204 w 348"/>
                <a:gd name="T59" fmla="*/ 284 h 516"/>
                <a:gd name="T60" fmla="*/ 209 w 348"/>
                <a:gd name="T61" fmla="*/ 268 h 516"/>
                <a:gd name="T62" fmla="*/ 214 w 348"/>
                <a:gd name="T63" fmla="*/ 232 h 516"/>
                <a:gd name="T64" fmla="*/ 220 w 348"/>
                <a:gd name="T65" fmla="*/ 195 h 516"/>
                <a:gd name="T66" fmla="*/ 224 w 348"/>
                <a:gd name="T67" fmla="*/ 179 h 516"/>
                <a:gd name="T68" fmla="*/ 233 w 348"/>
                <a:gd name="T69" fmla="*/ 149 h 516"/>
                <a:gd name="T70" fmla="*/ 236 w 348"/>
                <a:gd name="T71" fmla="*/ 133 h 516"/>
                <a:gd name="T72" fmla="*/ 225 w 348"/>
                <a:gd name="T73" fmla="*/ 141 h 516"/>
                <a:gd name="T74" fmla="*/ 206 w 348"/>
                <a:gd name="T75" fmla="*/ 157 h 516"/>
                <a:gd name="T76" fmla="*/ 193 w 348"/>
                <a:gd name="T77" fmla="*/ 161 h 516"/>
                <a:gd name="T78" fmla="*/ 187 w 348"/>
                <a:gd name="T79" fmla="*/ 160 h 516"/>
                <a:gd name="T80" fmla="*/ 196 w 348"/>
                <a:gd name="T81" fmla="*/ 147 h 516"/>
                <a:gd name="T82" fmla="*/ 211 w 348"/>
                <a:gd name="T83" fmla="*/ 137 h 516"/>
                <a:gd name="T84" fmla="*/ 249 w 348"/>
                <a:gd name="T85" fmla="*/ 101 h 516"/>
                <a:gd name="T86" fmla="*/ 255 w 348"/>
                <a:gd name="T87" fmla="*/ 91 h 516"/>
                <a:gd name="T88" fmla="*/ 276 w 348"/>
                <a:gd name="T89" fmla="*/ 54 h 516"/>
                <a:gd name="T90" fmla="*/ 299 w 348"/>
                <a:gd name="T91" fmla="*/ 18 h 516"/>
                <a:gd name="T92" fmla="*/ 305 w 348"/>
                <a:gd name="T93" fmla="*/ 8 h 516"/>
                <a:gd name="T94" fmla="*/ 319 w 348"/>
                <a:gd name="T95" fmla="*/ 0 h 516"/>
                <a:gd name="T96" fmla="*/ 324 w 348"/>
                <a:gd name="T97" fmla="*/ 5 h 516"/>
                <a:gd name="T98" fmla="*/ 326 w 348"/>
                <a:gd name="T99" fmla="*/ 24 h 516"/>
                <a:gd name="T100" fmla="*/ 331 w 348"/>
                <a:gd name="T101" fmla="*/ 74 h 516"/>
                <a:gd name="T102" fmla="*/ 342 w 348"/>
                <a:gd name="T103" fmla="*/ 128 h 516"/>
                <a:gd name="T104" fmla="*/ 348 w 348"/>
                <a:gd name="T105" fmla="*/ 149 h 516"/>
                <a:gd name="T106" fmla="*/ 347 w 348"/>
                <a:gd name="T107" fmla="*/ 153 h 516"/>
                <a:gd name="T108" fmla="*/ 329 w 348"/>
                <a:gd name="T109" fmla="*/ 160 h 516"/>
                <a:gd name="T110" fmla="*/ 303 w 348"/>
                <a:gd name="T111" fmla="*/ 165 h 516"/>
                <a:gd name="T112" fmla="*/ 281 w 348"/>
                <a:gd name="T113" fmla="*/ 173 h 516"/>
                <a:gd name="T114" fmla="*/ 276 w 348"/>
                <a:gd name="T115" fmla="*/ 177 h 516"/>
                <a:gd name="T116" fmla="*/ 271 w 348"/>
                <a:gd name="T117" fmla="*/ 193 h 516"/>
                <a:gd name="T118" fmla="*/ 259 w 348"/>
                <a:gd name="T119" fmla="*/ 229 h 516"/>
                <a:gd name="T120" fmla="*/ 249 w 348"/>
                <a:gd name="T121" fmla="*/ 241 h 51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8"/>
                <a:gd name="T184" fmla="*/ 0 h 516"/>
                <a:gd name="T185" fmla="*/ 348 w 348"/>
                <a:gd name="T186" fmla="*/ 516 h 51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8" h="516">
                  <a:moveTo>
                    <a:pt x="271" y="201"/>
                  </a:moveTo>
                  <a:lnTo>
                    <a:pt x="271" y="201"/>
                  </a:lnTo>
                  <a:lnTo>
                    <a:pt x="267" y="205"/>
                  </a:lnTo>
                  <a:lnTo>
                    <a:pt x="263" y="209"/>
                  </a:lnTo>
                  <a:lnTo>
                    <a:pt x="259" y="222"/>
                  </a:lnTo>
                  <a:lnTo>
                    <a:pt x="254" y="237"/>
                  </a:lnTo>
                  <a:lnTo>
                    <a:pt x="249" y="248"/>
                  </a:lnTo>
                  <a:lnTo>
                    <a:pt x="246" y="251"/>
                  </a:lnTo>
                  <a:lnTo>
                    <a:pt x="244" y="254"/>
                  </a:lnTo>
                  <a:lnTo>
                    <a:pt x="240" y="256"/>
                  </a:lnTo>
                  <a:lnTo>
                    <a:pt x="235" y="257"/>
                  </a:lnTo>
                  <a:lnTo>
                    <a:pt x="233" y="259"/>
                  </a:lnTo>
                  <a:lnTo>
                    <a:pt x="230" y="262"/>
                  </a:lnTo>
                  <a:lnTo>
                    <a:pt x="211" y="302"/>
                  </a:lnTo>
                  <a:lnTo>
                    <a:pt x="203" y="320"/>
                  </a:lnTo>
                  <a:lnTo>
                    <a:pt x="195" y="342"/>
                  </a:lnTo>
                  <a:lnTo>
                    <a:pt x="182" y="375"/>
                  </a:lnTo>
                  <a:lnTo>
                    <a:pt x="168" y="407"/>
                  </a:lnTo>
                  <a:lnTo>
                    <a:pt x="150" y="439"/>
                  </a:lnTo>
                  <a:lnTo>
                    <a:pt x="132" y="471"/>
                  </a:lnTo>
                  <a:lnTo>
                    <a:pt x="126" y="481"/>
                  </a:lnTo>
                  <a:lnTo>
                    <a:pt x="120" y="489"/>
                  </a:lnTo>
                  <a:lnTo>
                    <a:pt x="113" y="497"/>
                  </a:lnTo>
                  <a:lnTo>
                    <a:pt x="107" y="503"/>
                  </a:lnTo>
                  <a:lnTo>
                    <a:pt x="99" y="506"/>
                  </a:lnTo>
                  <a:lnTo>
                    <a:pt x="89" y="511"/>
                  </a:lnTo>
                  <a:lnTo>
                    <a:pt x="80" y="513"/>
                  </a:lnTo>
                  <a:lnTo>
                    <a:pt x="69" y="514"/>
                  </a:lnTo>
                  <a:lnTo>
                    <a:pt x="53" y="516"/>
                  </a:lnTo>
                  <a:lnTo>
                    <a:pt x="41" y="513"/>
                  </a:lnTo>
                  <a:lnTo>
                    <a:pt x="32" y="508"/>
                  </a:lnTo>
                  <a:lnTo>
                    <a:pt x="25" y="502"/>
                  </a:lnTo>
                  <a:lnTo>
                    <a:pt x="14" y="487"/>
                  </a:lnTo>
                  <a:lnTo>
                    <a:pt x="9" y="479"/>
                  </a:lnTo>
                  <a:lnTo>
                    <a:pt x="0" y="473"/>
                  </a:lnTo>
                  <a:lnTo>
                    <a:pt x="19" y="483"/>
                  </a:lnTo>
                  <a:lnTo>
                    <a:pt x="37" y="487"/>
                  </a:lnTo>
                  <a:lnTo>
                    <a:pt x="53" y="489"/>
                  </a:lnTo>
                  <a:lnTo>
                    <a:pt x="67" y="487"/>
                  </a:lnTo>
                  <a:lnTo>
                    <a:pt x="81" y="483"/>
                  </a:lnTo>
                  <a:lnTo>
                    <a:pt x="92" y="475"/>
                  </a:lnTo>
                  <a:lnTo>
                    <a:pt x="104" y="463"/>
                  </a:lnTo>
                  <a:lnTo>
                    <a:pt x="115" y="452"/>
                  </a:lnTo>
                  <a:lnTo>
                    <a:pt x="123" y="439"/>
                  </a:lnTo>
                  <a:lnTo>
                    <a:pt x="131" y="425"/>
                  </a:lnTo>
                  <a:lnTo>
                    <a:pt x="147" y="395"/>
                  </a:lnTo>
                  <a:lnTo>
                    <a:pt x="169" y="340"/>
                  </a:lnTo>
                  <a:lnTo>
                    <a:pt x="176" y="326"/>
                  </a:lnTo>
                  <a:lnTo>
                    <a:pt x="182" y="316"/>
                  </a:lnTo>
                  <a:lnTo>
                    <a:pt x="192" y="305"/>
                  </a:lnTo>
                  <a:lnTo>
                    <a:pt x="196" y="300"/>
                  </a:lnTo>
                  <a:lnTo>
                    <a:pt x="200" y="294"/>
                  </a:lnTo>
                  <a:lnTo>
                    <a:pt x="204" y="284"/>
                  </a:lnTo>
                  <a:lnTo>
                    <a:pt x="209" y="268"/>
                  </a:lnTo>
                  <a:lnTo>
                    <a:pt x="212" y="251"/>
                  </a:lnTo>
                  <a:lnTo>
                    <a:pt x="214" y="232"/>
                  </a:lnTo>
                  <a:lnTo>
                    <a:pt x="217" y="213"/>
                  </a:lnTo>
                  <a:lnTo>
                    <a:pt x="220" y="195"/>
                  </a:lnTo>
                  <a:lnTo>
                    <a:pt x="224" y="179"/>
                  </a:lnTo>
                  <a:lnTo>
                    <a:pt x="228" y="163"/>
                  </a:lnTo>
                  <a:lnTo>
                    <a:pt x="233" y="149"/>
                  </a:lnTo>
                  <a:lnTo>
                    <a:pt x="236" y="133"/>
                  </a:lnTo>
                  <a:lnTo>
                    <a:pt x="230" y="136"/>
                  </a:lnTo>
                  <a:lnTo>
                    <a:pt x="225" y="141"/>
                  </a:lnTo>
                  <a:lnTo>
                    <a:pt x="212" y="152"/>
                  </a:lnTo>
                  <a:lnTo>
                    <a:pt x="206" y="157"/>
                  </a:lnTo>
                  <a:lnTo>
                    <a:pt x="200" y="160"/>
                  </a:lnTo>
                  <a:lnTo>
                    <a:pt x="193" y="161"/>
                  </a:lnTo>
                  <a:lnTo>
                    <a:pt x="187" y="160"/>
                  </a:lnTo>
                  <a:lnTo>
                    <a:pt x="192" y="153"/>
                  </a:lnTo>
                  <a:lnTo>
                    <a:pt x="196" y="147"/>
                  </a:lnTo>
                  <a:lnTo>
                    <a:pt x="211" y="137"/>
                  </a:lnTo>
                  <a:lnTo>
                    <a:pt x="230" y="120"/>
                  </a:lnTo>
                  <a:lnTo>
                    <a:pt x="249" y="101"/>
                  </a:lnTo>
                  <a:lnTo>
                    <a:pt x="255" y="91"/>
                  </a:lnTo>
                  <a:lnTo>
                    <a:pt x="263" y="80"/>
                  </a:lnTo>
                  <a:lnTo>
                    <a:pt x="276" y="54"/>
                  </a:lnTo>
                  <a:lnTo>
                    <a:pt x="291" y="29"/>
                  </a:lnTo>
                  <a:lnTo>
                    <a:pt x="299" y="18"/>
                  </a:lnTo>
                  <a:lnTo>
                    <a:pt x="305" y="8"/>
                  </a:lnTo>
                  <a:lnTo>
                    <a:pt x="316" y="2"/>
                  </a:lnTo>
                  <a:lnTo>
                    <a:pt x="319" y="0"/>
                  </a:lnTo>
                  <a:lnTo>
                    <a:pt x="323" y="2"/>
                  </a:lnTo>
                  <a:lnTo>
                    <a:pt x="324" y="5"/>
                  </a:lnTo>
                  <a:lnTo>
                    <a:pt x="324" y="8"/>
                  </a:lnTo>
                  <a:lnTo>
                    <a:pt x="326" y="24"/>
                  </a:lnTo>
                  <a:lnTo>
                    <a:pt x="327" y="45"/>
                  </a:lnTo>
                  <a:lnTo>
                    <a:pt x="331" y="74"/>
                  </a:lnTo>
                  <a:lnTo>
                    <a:pt x="337" y="107"/>
                  </a:lnTo>
                  <a:lnTo>
                    <a:pt x="342" y="128"/>
                  </a:lnTo>
                  <a:lnTo>
                    <a:pt x="348" y="149"/>
                  </a:lnTo>
                  <a:lnTo>
                    <a:pt x="348" y="152"/>
                  </a:lnTo>
                  <a:lnTo>
                    <a:pt x="347" y="153"/>
                  </a:lnTo>
                  <a:lnTo>
                    <a:pt x="340" y="157"/>
                  </a:lnTo>
                  <a:lnTo>
                    <a:pt x="329" y="160"/>
                  </a:lnTo>
                  <a:lnTo>
                    <a:pt x="316" y="163"/>
                  </a:lnTo>
                  <a:lnTo>
                    <a:pt x="303" y="165"/>
                  </a:lnTo>
                  <a:lnTo>
                    <a:pt x="291" y="168"/>
                  </a:lnTo>
                  <a:lnTo>
                    <a:pt x="281" y="173"/>
                  </a:lnTo>
                  <a:lnTo>
                    <a:pt x="278" y="174"/>
                  </a:lnTo>
                  <a:lnTo>
                    <a:pt x="276" y="177"/>
                  </a:lnTo>
                  <a:lnTo>
                    <a:pt x="271" y="193"/>
                  </a:lnTo>
                  <a:lnTo>
                    <a:pt x="265" y="211"/>
                  </a:lnTo>
                  <a:lnTo>
                    <a:pt x="259" y="229"/>
                  </a:lnTo>
                  <a:lnTo>
                    <a:pt x="254" y="235"/>
                  </a:lnTo>
                  <a:lnTo>
                    <a:pt x="249" y="2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2" name="Freeform 62"/>
            <p:cNvSpPr>
              <a:spLocks/>
            </p:cNvSpPr>
            <p:nvPr/>
          </p:nvSpPr>
          <p:spPr bwMode="auto">
            <a:xfrm>
              <a:off x="1759" y="2347"/>
              <a:ext cx="264" cy="1086"/>
            </a:xfrm>
            <a:custGeom>
              <a:avLst/>
              <a:gdLst>
                <a:gd name="T0" fmla="*/ 0 w 264"/>
                <a:gd name="T1" fmla="*/ 936 h 1086"/>
                <a:gd name="T2" fmla="*/ 13 w 264"/>
                <a:gd name="T3" fmla="*/ 899 h 1086"/>
                <a:gd name="T4" fmla="*/ 28 w 264"/>
                <a:gd name="T5" fmla="*/ 869 h 1086"/>
                <a:gd name="T6" fmla="*/ 47 w 264"/>
                <a:gd name="T7" fmla="*/ 845 h 1086"/>
                <a:gd name="T8" fmla="*/ 68 w 264"/>
                <a:gd name="T9" fmla="*/ 805 h 1086"/>
                <a:gd name="T10" fmla="*/ 85 w 264"/>
                <a:gd name="T11" fmla="*/ 759 h 1086"/>
                <a:gd name="T12" fmla="*/ 87 w 264"/>
                <a:gd name="T13" fmla="*/ 747 h 1086"/>
                <a:gd name="T14" fmla="*/ 87 w 264"/>
                <a:gd name="T15" fmla="*/ 725 h 1086"/>
                <a:gd name="T16" fmla="*/ 104 w 264"/>
                <a:gd name="T17" fmla="*/ 703 h 1086"/>
                <a:gd name="T18" fmla="*/ 116 w 264"/>
                <a:gd name="T19" fmla="*/ 677 h 1086"/>
                <a:gd name="T20" fmla="*/ 120 w 264"/>
                <a:gd name="T21" fmla="*/ 645 h 1086"/>
                <a:gd name="T22" fmla="*/ 127 w 264"/>
                <a:gd name="T23" fmla="*/ 624 h 1086"/>
                <a:gd name="T24" fmla="*/ 149 w 264"/>
                <a:gd name="T25" fmla="*/ 537 h 1086"/>
                <a:gd name="T26" fmla="*/ 163 w 264"/>
                <a:gd name="T27" fmla="*/ 458 h 1086"/>
                <a:gd name="T28" fmla="*/ 167 w 264"/>
                <a:gd name="T29" fmla="*/ 417 h 1086"/>
                <a:gd name="T30" fmla="*/ 179 w 264"/>
                <a:gd name="T31" fmla="*/ 228 h 1086"/>
                <a:gd name="T32" fmla="*/ 189 w 264"/>
                <a:gd name="T33" fmla="*/ 81 h 1086"/>
                <a:gd name="T34" fmla="*/ 199 w 264"/>
                <a:gd name="T35" fmla="*/ 75 h 1086"/>
                <a:gd name="T36" fmla="*/ 231 w 264"/>
                <a:gd name="T37" fmla="*/ 46 h 1086"/>
                <a:gd name="T38" fmla="*/ 255 w 264"/>
                <a:gd name="T39" fmla="*/ 17 h 1086"/>
                <a:gd name="T40" fmla="*/ 264 w 264"/>
                <a:gd name="T41" fmla="*/ 1 h 1086"/>
                <a:gd name="T42" fmla="*/ 242 w 264"/>
                <a:gd name="T43" fmla="*/ 48 h 1086"/>
                <a:gd name="T44" fmla="*/ 215 w 264"/>
                <a:gd name="T45" fmla="*/ 121 h 1086"/>
                <a:gd name="T46" fmla="*/ 199 w 264"/>
                <a:gd name="T47" fmla="*/ 177 h 1086"/>
                <a:gd name="T48" fmla="*/ 195 w 264"/>
                <a:gd name="T49" fmla="*/ 195 h 1086"/>
                <a:gd name="T50" fmla="*/ 194 w 264"/>
                <a:gd name="T51" fmla="*/ 228 h 1086"/>
                <a:gd name="T52" fmla="*/ 199 w 264"/>
                <a:gd name="T53" fmla="*/ 305 h 1086"/>
                <a:gd name="T54" fmla="*/ 208 w 264"/>
                <a:gd name="T55" fmla="*/ 388 h 1086"/>
                <a:gd name="T56" fmla="*/ 215 w 264"/>
                <a:gd name="T57" fmla="*/ 466 h 1086"/>
                <a:gd name="T58" fmla="*/ 213 w 264"/>
                <a:gd name="T59" fmla="*/ 503 h 1086"/>
                <a:gd name="T60" fmla="*/ 215 w 264"/>
                <a:gd name="T61" fmla="*/ 513 h 1086"/>
                <a:gd name="T62" fmla="*/ 229 w 264"/>
                <a:gd name="T63" fmla="*/ 549 h 1086"/>
                <a:gd name="T64" fmla="*/ 243 w 264"/>
                <a:gd name="T65" fmla="*/ 575 h 1086"/>
                <a:gd name="T66" fmla="*/ 253 w 264"/>
                <a:gd name="T67" fmla="*/ 583 h 1086"/>
                <a:gd name="T68" fmla="*/ 259 w 264"/>
                <a:gd name="T69" fmla="*/ 591 h 1086"/>
                <a:gd name="T70" fmla="*/ 264 w 264"/>
                <a:gd name="T71" fmla="*/ 616 h 1086"/>
                <a:gd name="T72" fmla="*/ 261 w 264"/>
                <a:gd name="T73" fmla="*/ 647 h 1086"/>
                <a:gd name="T74" fmla="*/ 253 w 264"/>
                <a:gd name="T75" fmla="*/ 685 h 1086"/>
                <a:gd name="T76" fmla="*/ 250 w 264"/>
                <a:gd name="T77" fmla="*/ 692 h 1086"/>
                <a:gd name="T78" fmla="*/ 247 w 264"/>
                <a:gd name="T79" fmla="*/ 690 h 1086"/>
                <a:gd name="T80" fmla="*/ 240 w 264"/>
                <a:gd name="T81" fmla="*/ 664 h 1086"/>
                <a:gd name="T82" fmla="*/ 229 w 264"/>
                <a:gd name="T83" fmla="*/ 640 h 1086"/>
                <a:gd name="T84" fmla="*/ 224 w 264"/>
                <a:gd name="T85" fmla="*/ 631 h 1086"/>
                <a:gd name="T86" fmla="*/ 221 w 264"/>
                <a:gd name="T87" fmla="*/ 632 h 1086"/>
                <a:gd name="T88" fmla="*/ 224 w 264"/>
                <a:gd name="T89" fmla="*/ 664 h 1086"/>
                <a:gd name="T90" fmla="*/ 224 w 264"/>
                <a:gd name="T91" fmla="*/ 692 h 1086"/>
                <a:gd name="T92" fmla="*/ 221 w 264"/>
                <a:gd name="T93" fmla="*/ 700 h 1086"/>
                <a:gd name="T94" fmla="*/ 218 w 264"/>
                <a:gd name="T95" fmla="*/ 703 h 1086"/>
                <a:gd name="T96" fmla="*/ 208 w 264"/>
                <a:gd name="T97" fmla="*/ 700 h 1086"/>
                <a:gd name="T98" fmla="*/ 192 w 264"/>
                <a:gd name="T99" fmla="*/ 696 h 1086"/>
                <a:gd name="T100" fmla="*/ 181 w 264"/>
                <a:gd name="T101" fmla="*/ 700 h 1086"/>
                <a:gd name="T102" fmla="*/ 167 w 264"/>
                <a:gd name="T103" fmla="*/ 708 h 1086"/>
                <a:gd name="T104" fmla="*/ 147 w 264"/>
                <a:gd name="T105" fmla="*/ 727 h 1086"/>
                <a:gd name="T106" fmla="*/ 98 w 264"/>
                <a:gd name="T107" fmla="*/ 794 h 1086"/>
                <a:gd name="T108" fmla="*/ 72 w 264"/>
                <a:gd name="T109" fmla="*/ 839 h 1086"/>
                <a:gd name="T110" fmla="*/ 50 w 264"/>
                <a:gd name="T111" fmla="*/ 886 h 1086"/>
                <a:gd name="T112" fmla="*/ 34 w 264"/>
                <a:gd name="T113" fmla="*/ 939 h 1086"/>
                <a:gd name="T114" fmla="*/ 26 w 264"/>
                <a:gd name="T115" fmla="*/ 992 h 1086"/>
                <a:gd name="T116" fmla="*/ 29 w 264"/>
                <a:gd name="T117" fmla="*/ 1045 h 1086"/>
                <a:gd name="T118" fmla="*/ 37 w 264"/>
                <a:gd name="T119" fmla="*/ 1080 h 1086"/>
                <a:gd name="T120" fmla="*/ 26 w 264"/>
                <a:gd name="T121" fmla="*/ 1041 h 1086"/>
                <a:gd name="T122" fmla="*/ 0 w 264"/>
                <a:gd name="T123" fmla="*/ 936 h 10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4"/>
                <a:gd name="T187" fmla="*/ 0 h 1086"/>
                <a:gd name="T188" fmla="*/ 264 w 264"/>
                <a:gd name="T189" fmla="*/ 1086 h 10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4" h="1086">
                  <a:moveTo>
                    <a:pt x="0" y="936"/>
                  </a:moveTo>
                  <a:lnTo>
                    <a:pt x="0" y="936"/>
                  </a:lnTo>
                  <a:lnTo>
                    <a:pt x="4" y="925"/>
                  </a:lnTo>
                  <a:lnTo>
                    <a:pt x="13" y="899"/>
                  </a:lnTo>
                  <a:lnTo>
                    <a:pt x="20" y="883"/>
                  </a:lnTo>
                  <a:lnTo>
                    <a:pt x="28" y="869"/>
                  </a:lnTo>
                  <a:lnTo>
                    <a:pt x="37" y="856"/>
                  </a:lnTo>
                  <a:lnTo>
                    <a:pt x="47" y="845"/>
                  </a:lnTo>
                  <a:lnTo>
                    <a:pt x="68" y="805"/>
                  </a:lnTo>
                  <a:lnTo>
                    <a:pt x="80" y="773"/>
                  </a:lnTo>
                  <a:lnTo>
                    <a:pt x="85" y="759"/>
                  </a:lnTo>
                  <a:lnTo>
                    <a:pt x="87" y="747"/>
                  </a:lnTo>
                  <a:lnTo>
                    <a:pt x="87" y="725"/>
                  </a:lnTo>
                  <a:lnTo>
                    <a:pt x="92" y="719"/>
                  </a:lnTo>
                  <a:lnTo>
                    <a:pt x="104" y="703"/>
                  </a:lnTo>
                  <a:lnTo>
                    <a:pt x="111" y="692"/>
                  </a:lnTo>
                  <a:lnTo>
                    <a:pt x="116" y="677"/>
                  </a:lnTo>
                  <a:lnTo>
                    <a:pt x="120" y="661"/>
                  </a:lnTo>
                  <a:lnTo>
                    <a:pt x="120" y="645"/>
                  </a:lnTo>
                  <a:lnTo>
                    <a:pt x="127" y="624"/>
                  </a:lnTo>
                  <a:lnTo>
                    <a:pt x="141" y="572"/>
                  </a:lnTo>
                  <a:lnTo>
                    <a:pt x="149" y="537"/>
                  </a:lnTo>
                  <a:lnTo>
                    <a:pt x="157" y="498"/>
                  </a:lnTo>
                  <a:lnTo>
                    <a:pt x="163" y="458"/>
                  </a:lnTo>
                  <a:lnTo>
                    <a:pt x="167" y="417"/>
                  </a:lnTo>
                  <a:lnTo>
                    <a:pt x="173" y="326"/>
                  </a:lnTo>
                  <a:lnTo>
                    <a:pt x="179" y="228"/>
                  </a:lnTo>
                  <a:lnTo>
                    <a:pt x="187" y="140"/>
                  </a:lnTo>
                  <a:lnTo>
                    <a:pt x="189" y="81"/>
                  </a:lnTo>
                  <a:lnTo>
                    <a:pt x="199" y="75"/>
                  </a:lnTo>
                  <a:lnTo>
                    <a:pt x="218" y="57"/>
                  </a:lnTo>
                  <a:lnTo>
                    <a:pt x="231" y="46"/>
                  </a:lnTo>
                  <a:lnTo>
                    <a:pt x="242" y="32"/>
                  </a:lnTo>
                  <a:lnTo>
                    <a:pt x="255" y="17"/>
                  </a:lnTo>
                  <a:lnTo>
                    <a:pt x="264" y="1"/>
                  </a:lnTo>
                  <a:lnTo>
                    <a:pt x="264" y="0"/>
                  </a:lnTo>
                  <a:lnTo>
                    <a:pt x="242" y="48"/>
                  </a:lnTo>
                  <a:lnTo>
                    <a:pt x="227" y="85"/>
                  </a:lnTo>
                  <a:lnTo>
                    <a:pt x="215" y="121"/>
                  </a:lnTo>
                  <a:lnTo>
                    <a:pt x="202" y="160"/>
                  </a:lnTo>
                  <a:lnTo>
                    <a:pt x="199" y="177"/>
                  </a:lnTo>
                  <a:lnTo>
                    <a:pt x="195" y="195"/>
                  </a:lnTo>
                  <a:lnTo>
                    <a:pt x="194" y="211"/>
                  </a:lnTo>
                  <a:lnTo>
                    <a:pt x="194" y="228"/>
                  </a:lnTo>
                  <a:lnTo>
                    <a:pt x="195" y="267"/>
                  </a:lnTo>
                  <a:lnTo>
                    <a:pt x="199" y="305"/>
                  </a:lnTo>
                  <a:lnTo>
                    <a:pt x="203" y="347"/>
                  </a:lnTo>
                  <a:lnTo>
                    <a:pt x="208" y="388"/>
                  </a:lnTo>
                  <a:lnTo>
                    <a:pt x="213" y="428"/>
                  </a:lnTo>
                  <a:lnTo>
                    <a:pt x="215" y="466"/>
                  </a:lnTo>
                  <a:lnTo>
                    <a:pt x="215" y="485"/>
                  </a:lnTo>
                  <a:lnTo>
                    <a:pt x="213" y="503"/>
                  </a:lnTo>
                  <a:lnTo>
                    <a:pt x="215" y="513"/>
                  </a:lnTo>
                  <a:lnTo>
                    <a:pt x="224" y="537"/>
                  </a:lnTo>
                  <a:lnTo>
                    <a:pt x="229" y="549"/>
                  </a:lnTo>
                  <a:lnTo>
                    <a:pt x="237" y="564"/>
                  </a:lnTo>
                  <a:lnTo>
                    <a:pt x="243" y="575"/>
                  </a:lnTo>
                  <a:lnTo>
                    <a:pt x="253" y="583"/>
                  </a:lnTo>
                  <a:lnTo>
                    <a:pt x="256" y="586"/>
                  </a:lnTo>
                  <a:lnTo>
                    <a:pt x="259" y="591"/>
                  </a:lnTo>
                  <a:lnTo>
                    <a:pt x="263" y="602"/>
                  </a:lnTo>
                  <a:lnTo>
                    <a:pt x="264" y="616"/>
                  </a:lnTo>
                  <a:lnTo>
                    <a:pt x="263" y="632"/>
                  </a:lnTo>
                  <a:lnTo>
                    <a:pt x="261" y="647"/>
                  </a:lnTo>
                  <a:lnTo>
                    <a:pt x="258" y="663"/>
                  </a:lnTo>
                  <a:lnTo>
                    <a:pt x="253" y="685"/>
                  </a:lnTo>
                  <a:lnTo>
                    <a:pt x="250" y="692"/>
                  </a:lnTo>
                  <a:lnTo>
                    <a:pt x="248" y="693"/>
                  </a:lnTo>
                  <a:lnTo>
                    <a:pt x="247" y="690"/>
                  </a:lnTo>
                  <a:lnTo>
                    <a:pt x="245" y="684"/>
                  </a:lnTo>
                  <a:lnTo>
                    <a:pt x="240" y="664"/>
                  </a:lnTo>
                  <a:lnTo>
                    <a:pt x="235" y="653"/>
                  </a:lnTo>
                  <a:lnTo>
                    <a:pt x="229" y="640"/>
                  </a:lnTo>
                  <a:lnTo>
                    <a:pt x="224" y="631"/>
                  </a:lnTo>
                  <a:lnTo>
                    <a:pt x="223" y="629"/>
                  </a:lnTo>
                  <a:lnTo>
                    <a:pt x="221" y="632"/>
                  </a:lnTo>
                  <a:lnTo>
                    <a:pt x="223" y="640"/>
                  </a:lnTo>
                  <a:lnTo>
                    <a:pt x="224" y="664"/>
                  </a:lnTo>
                  <a:lnTo>
                    <a:pt x="224" y="677"/>
                  </a:lnTo>
                  <a:lnTo>
                    <a:pt x="224" y="692"/>
                  </a:lnTo>
                  <a:lnTo>
                    <a:pt x="221" y="700"/>
                  </a:lnTo>
                  <a:lnTo>
                    <a:pt x="219" y="703"/>
                  </a:lnTo>
                  <a:lnTo>
                    <a:pt x="218" y="703"/>
                  </a:lnTo>
                  <a:lnTo>
                    <a:pt x="213" y="703"/>
                  </a:lnTo>
                  <a:lnTo>
                    <a:pt x="208" y="700"/>
                  </a:lnTo>
                  <a:lnTo>
                    <a:pt x="200" y="696"/>
                  </a:lnTo>
                  <a:lnTo>
                    <a:pt x="192" y="696"/>
                  </a:lnTo>
                  <a:lnTo>
                    <a:pt x="186" y="696"/>
                  </a:lnTo>
                  <a:lnTo>
                    <a:pt x="181" y="700"/>
                  </a:lnTo>
                  <a:lnTo>
                    <a:pt x="173" y="703"/>
                  </a:lnTo>
                  <a:lnTo>
                    <a:pt x="167" y="708"/>
                  </a:lnTo>
                  <a:lnTo>
                    <a:pt x="147" y="727"/>
                  </a:lnTo>
                  <a:lnTo>
                    <a:pt x="125" y="755"/>
                  </a:lnTo>
                  <a:lnTo>
                    <a:pt x="98" y="794"/>
                  </a:lnTo>
                  <a:lnTo>
                    <a:pt x="85" y="815"/>
                  </a:lnTo>
                  <a:lnTo>
                    <a:pt x="72" y="839"/>
                  </a:lnTo>
                  <a:lnTo>
                    <a:pt x="61" y="862"/>
                  </a:lnTo>
                  <a:lnTo>
                    <a:pt x="50" y="886"/>
                  </a:lnTo>
                  <a:lnTo>
                    <a:pt x="40" y="914"/>
                  </a:lnTo>
                  <a:lnTo>
                    <a:pt x="34" y="939"/>
                  </a:lnTo>
                  <a:lnTo>
                    <a:pt x="28" y="966"/>
                  </a:lnTo>
                  <a:lnTo>
                    <a:pt x="26" y="992"/>
                  </a:lnTo>
                  <a:lnTo>
                    <a:pt x="26" y="1019"/>
                  </a:lnTo>
                  <a:lnTo>
                    <a:pt x="29" y="1045"/>
                  </a:lnTo>
                  <a:lnTo>
                    <a:pt x="37" y="1080"/>
                  </a:lnTo>
                  <a:lnTo>
                    <a:pt x="37" y="1086"/>
                  </a:lnTo>
                  <a:lnTo>
                    <a:pt x="26" y="1041"/>
                  </a:lnTo>
                  <a:lnTo>
                    <a:pt x="0" y="936"/>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3" name="Freeform 63"/>
            <p:cNvSpPr>
              <a:spLocks/>
            </p:cNvSpPr>
            <p:nvPr/>
          </p:nvSpPr>
          <p:spPr bwMode="auto">
            <a:xfrm>
              <a:off x="1799" y="3272"/>
              <a:ext cx="160" cy="345"/>
            </a:xfrm>
            <a:custGeom>
              <a:avLst/>
              <a:gdLst>
                <a:gd name="T0" fmla="*/ 109 w 160"/>
                <a:gd name="T1" fmla="*/ 188 h 345"/>
                <a:gd name="T2" fmla="*/ 109 w 160"/>
                <a:gd name="T3" fmla="*/ 188 h 345"/>
                <a:gd name="T4" fmla="*/ 115 w 160"/>
                <a:gd name="T5" fmla="*/ 163 h 345"/>
                <a:gd name="T6" fmla="*/ 123 w 160"/>
                <a:gd name="T7" fmla="*/ 131 h 345"/>
                <a:gd name="T8" fmla="*/ 144 w 160"/>
                <a:gd name="T9" fmla="*/ 60 h 345"/>
                <a:gd name="T10" fmla="*/ 159 w 160"/>
                <a:gd name="T11" fmla="*/ 9 h 345"/>
                <a:gd name="T12" fmla="*/ 160 w 160"/>
                <a:gd name="T13" fmla="*/ 3 h 345"/>
                <a:gd name="T14" fmla="*/ 159 w 160"/>
                <a:gd name="T15" fmla="*/ 0 h 345"/>
                <a:gd name="T16" fmla="*/ 157 w 160"/>
                <a:gd name="T17" fmla="*/ 1 h 345"/>
                <a:gd name="T18" fmla="*/ 154 w 160"/>
                <a:gd name="T19" fmla="*/ 6 h 345"/>
                <a:gd name="T20" fmla="*/ 154 w 160"/>
                <a:gd name="T21" fmla="*/ 6 h 345"/>
                <a:gd name="T22" fmla="*/ 143 w 160"/>
                <a:gd name="T23" fmla="*/ 24 h 345"/>
                <a:gd name="T24" fmla="*/ 128 w 160"/>
                <a:gd name="T25" fmla="*/ 43 h 345"/>
                <a:gd name="T26" fmla="*/ 92 w 160"/>
                <a:gd name="T27" fmla="*/ 88 h 345"/>
                <a:gd name="T28" fmla="*/ 45 w 160"/>
                <a:gd name="T29" fmla="*/ 137 h 345"/>
                <a:gd name="T30" fmla="*/ 45 w 160"/>
                <a:gd name="T31" fmla="*/ 137 h 345"/>
                <a:gd name="T32" fmla="*/ 40 w 160"/>
                <a:gd name="T33" fmla="*/ 136 h 345"/>
                <a:gd name="T34" fmla="*/ 36 w 160"/>
                <a:gd name="T35" fmla="*/ 131 h 345"/>
                <a:gd name="T36" fmla="*/ 31 w 160"/>
                <a:gd name="T37" fmla="*/ 124 h 345"/>
                <a:gd name="T38" fmla="*/ 26 w 160"/>
                <a:gd name="T39" fmla="*/ 116 h 345"/>
                <a:gd name="T40" fmla="*/ 20 w 160"/>
                <a:gd name="T41" fmla="*/ 97 h 345"/>
                <a:gd name="T42" fmla="*/ 13 w 160"/>
                <a:gd name="T43" fmla="*/ 76 h 345"/>
                <a:gd name="T44" fmla="*/ 8 w 160"/>
                <a:gd name="T45" fmla="*/ 52 h 345"/>
                <a:gd name="T46" fmla="*/ 12 w 160"/>
                <a:gd name="T47" fmla="*/ 81 h 345"/>
                <a:gd name="T48" fmla="*/ 12 w 160"/>
                <a:gd name="T49" fmla="*/ 81 h 345"/>
                <a:gd name="T50" fmla="*/ 13 w 160"/>
                <a:gd name="T51" fmla="*/ 97 h 345"/>
                <a:gd name="T52" fmla="*/ 13 w 160"/>
                <a:gd name="T53" fmla="*/ 97 h 345"/>
                <a:gd name="T54" fmla="*/ 13 w 160"/>
                <a:gd name="T55" fmla="*/ 121 h 345"/>
                <a:gd name="T56" fmla="*/ 13 w 160"/>
                <a:gd name="T57" fmla="*/ 148 h 345"/>
                <a:gd name="T58" fmla="*/ 10 w 160"/>
                <a:gd name="T59" fmla="*/ 212 h 345"/>
                <a:gd name="T60" fmla="*/ 0 w 160"/>
                <a:gd name="T61" fmla="*/ 345 h 345"/>
                <a:gd name="T62" fmla="*/ 0 w 160"/>
                <a:gd name="T63" fmla="*/ 345 h 345"/>
                <a:gd name="T64" fmla="*/ 20 w 160"/>
                <a:gd name="T65" fmla="*/ 345 h 345"/>
                <a:gd name="T66" fmla="*/ 39 w 160"/>
                <a:gd name="T67" fmla="*/ 342 h 345"/>
                <a:gd name="T68" fmla="*/ 39 w 160"/>
                <a:gd name="T69" fmla="*/ 342 h 345"/>
                <a:gd name="T70" fmla="*/ 55 w 160"/>
                <a:gd name="T71" fmla="*/ 295 h 345"/>
                <a:gd name="T72" fmla="*/ 68 w 160"/>
                <a:gd name="T73" fmla="*/ 259 h 345"/>
                <a:gd name="T74" fmla="*/ 72 w 160"/>
                <a:gd name="T75" fmla="*/ 247 h 345"/>
                <a:gd name="T76" fmla="*/ 77 w 160"/>
                <a:gd name="T77" fmla="*/ 241 h 345"/>
                <a:gd name="T78" fmla="*/ 79 w 160"/>
                <a:gd name="T79" fmla="*/ 241 h 345"/>
                <a:gd name="T80" fmla="*/ 79 w 160"/>
                <a:gd name="T81" fmla="*/ 243 h 345"/>
                <a:gd name="T82" fmla="*/ 80 w 160"/>
                <a:gd name="T83" fmla="*/ 252 h 345"/>
                <a:gd name="T84" fmla="*/ 80 w 160"/>
                <a:gd name="T85" fmla="*/ 252 h 345"/>
                <a:gd name="T86" fmla="*/ 80 w 160"/>
                <a:gd name="T87" fmla="*/ 273 h 345"/>
                <a:gd name="T88" fmla="*/ 84 w 160"/>
                <a:gd name="T89" fmla="*/ 294 h 345"/>
                <a:gd name="T90" fmla="*/ 88 w 160"/>
                <a:gd name="T91" fmla="*/ 313 h 345"/>
                <a:gd name="T92" fmla="*/ 92 w 160"/>
                <a:gd name="T93" fmla="*/ 332 h 345"/>
                <a:gd name="T94" fmla="*/ 92 w 160"/>
                <a:gd name="T95" fmla="*/ 332 h 345"/>
                <a:gd name="T96" fmla="*/ 111 w 160"/>
                <a:gd name="T97" fmla="*/ 327 h 345"/>
                <a:gd name="T98" fmla="*/ 111 w 160"/>
                <a:gd name="T99" fmla="*/ 327 h 345"/>
                <a:gd name="T100" fmla="*/ 106 w 160"/>
                <a:gd name="T101" fmla="*/ 292 h 345"/>
                <a:gd name="T102" fmla="*/ 104 w 160"/>
                <a:gd name="T103" fmla="*/ 255 h 345"/>
                <a:gd name="T104" fmla="*/ 104 w 160"/>
                <a:gd name="T105" fmla="*/ 222 h 345"/>
                <a:gd name="T106" fmla="*/ 106 w 160"/>
                <a:gd name="T107" fmla="*/ 204 h 345"/>
                <a:gd name="T108" fmla="*/ 109 w 160"/>
                <a:gd name="T109" fmla="*/ 188 h 345"/>
                <a:gd name="T110" fmla="*/ 109 w 160"/>
                <a:gd name="T111" fmla="*/ 188 h 3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0"/>
                <a:gd name="T169" fmla="*/ 0 h 345"/>
                <a:gd name="T170" fmla="*/ 160 w 160"/>
                <a:gd name="T171" fmla="*/ 345 h 3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0" h="345">
                  <a:moveTo>
                    <a:pt x="109" y="188"/>
                  </a:moveTo>
                  <a:lnTo>
                    <a:pt x="109" y="188"/>
                  </a:lnTo>
                  <a:lnTo>
                    <a:pt x="115" y="163"/>
                  </a:lnTo>
                  <a:lnTo>
                    <a:pt x="123" y="131"/>
                  </a:lnTo>
                  <a:lnTo>
                    <a:pt x="144" y="60"/>
                  </a:lnTo>
                  <a:lnTo>
                    <a:pt x="159" y="9"/>
                  </a:lnTo>
                  <a:lnTo>
                    <a:pt x="160" y="3"/>
                  </a:lnTo>
                  <a:lnTo>
                    <a:pt x="159" y="0"/>
                  </a:lnTo>
                  <a:lnTo>
                    <a:pt x="157" y="1"/>
                  </a:lnTo>
                  <a:lnTo>
                    <a:pt x="154" y="6"/>
                  </a:lnTo>
                  <a:lnTo>
                    <a:pt x="143" y="24"/>
                  </a:lnTo>
                  <a:lnTo>
                    <a:pt x="128" y="43"/>
                  </a:lnTo>
                  <a:lnTo>
                    <a:pt x="92" y="88"/>
                  </a:lnTo>
                  <a:lnTo>
                    <a:pt x="45" y="137"/>
                  </a:lnTo>
                  <a:lnTo>
                    <a:pt x="40" y="136"/>
                  </a:lnTo>
                  <a:lnTo>
                    <a:pt x="36" y="131"/>
                  </a:lnTo>
                  <a:lnTo>
                    <a:pt x="31" y="124"/>
                  </a:lnTo>
                  <a:lnTo>
                    <a:pt x="26" y="116"/>
                  </a:lnTo>
                  <a:lnTo>
                    <a:pt x="20" y="97"/>
                  </a:lnTo>
                  <a:lnTo>
                    <a:pt x="13" y="76"/>
                  </a:lnTo>
                  <a:lnTo>
                    <a:pt x="8" y="52"/>
                  </a:lnTo>
                  <a:lnTo>
                    <a:pt x="12" y="81"/>
                  </a:lnTo>
                  <a:lnTo>
                    <a:pt x="13" y="97"/>
                  </a:lnTo>
                  <a:lnTo>
                    <a:pt x="13" y="121"/>
                  </a:lnTo>
                  <a:lnTo>
                    <a:pt x="13" y="148"/>
                  </a:lnTo>
                  <a:lnTo>
                    <a:pt x="10" y="212"/>
                  </a:lnTo>
                  <a:lnTo>
                    <a:pt x="0" y="345"/>
                  </a:lnTo>
                  <a:lnTo>
                    <a:pt x="20" y="345"/>
                  </a:lnTo>
                  <a:lnTo>
                    <a:pt x="39" y="342"/>
                  </a:lnTo>
                  <a:lnTo>
                    <a:pt x="55" y="295"/>
                  </a:lnTo>
                  <a:lnTo>
                    <a:pt x="68" y="259"/>
                  </a:lnTo>
                  <a:lnTo>
                    <a:pt x="72" y="247"/>
                  </a:lnTo>
                  <a:lnTo>
                    <a:pt x="77" y="241"/>
                  </a:lnTo>
                  <a:lnTo>
                    <a:pt x="79" y="241"/>
                  </a:lnTo>
                  <a:lnTo>
                    <a:pt x="79" y="243"/>
                  </a:lnTo>
                  <a:lnTo>
                    <a:pt x="80" y="252"/>
                  </a:lnTo>
                  <a:lnTo>
                    <a:pt x="80" y="273"/>
                  </a:lnTo>
                  <a:lnTo>
                    <a:pt x="84" y="294"/>
                  </a:lnTo>
                  <a:lnTo>
                    <a:pt x="88" y="313"/>
                  </a:lnTo>
                  <a:lnTo>
                    <a:pt x="92" y="332"/>
                  </a:lnTo>
                  <a:lnTo>
                    <a:pt x="111" y="327"/>
                  </a:lnTo>
                  <a:lnTo>
                    <a:pt x="106" y="292"/>
                  </a:lnTo>
                  <a:lnTo>
                    <a:pt x="104" y="255"/>
                  </a:lnTo>
                  <a:lnTo>
                    <a:pt x="104" y="222"/>
                  </a:lnTo>
                  <a:lnTo>
                    <a:pt x="106" y="204"/>
                  </a:lnTo>
                  <a:lnTo>
                    <a:pt x="109" y="188"/>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4" name="Freeform 64"/>
            <p:cNvSpPr>
              <a:spLocks/>
            </p:cNvSpPr>
            <p:nvPr/>
          </p:nvSpPr>
          <p:spPr bwMode="auto">
            <a:xfrm>
              <a:off x="1795" y="3614"/>
              <a:ext cx="43" cy="100"/>
            </a:xfrm>
            <a:custGeom>
              <a:avLst/>
              <a:gdLst>
                <a:gd name="T0" fmla="*/ 9 w 43"/>
                <a:gd name="T1" fmla="*/ 92 h 100"/>
                <a:gd name="T2" fmla="*/ 9 w 43"/>
                <a:gd name="T3" fmla="*/ 92 h 100"/>
                <a:gd name="T4" fmla="*/ 17 w 43"/>
                <a:gd name="T5" fmla="*/ 73 h 100"/>
                <a:gd name="T6" fmla="*/ 25 w 43"/>
                <a:gd name="T7" fmla="*/ 51 h 100"/>
                <a:gd name="T8" fmla="*/ 43 w 43"/>
                <a:gd name="T9" fmla="*/ 0 h 100"/>
                <a:gd name="T10" fmla="*/ 43 w 43"/>
                <a:gd name="T11" fmla="*/ 0 h 100"/>
                <a:gd name="T12" fmla="*/ 24 w 43"/>
                <a:gd name="T13" fmla="*/ 3 h 100"/>
                <a:gd name="T14" fmla="*/ 4 w 43"/>
                <a:gd name="T15" fmla="*/ 3 h 100"/>
                <a:gd name="T16" fmla="*/ 4 w 43"/>
                <a:gd name="T17" fmla="*/ 3 h 100"/>
                <a:gd name="T18" fmla="*/ 1 w 43"/>
                <a:gd name="T19" fmla="*/ 49 h 100"/>
                <a:gd name="T20" fmla="*/ 0 w 43"/>
                <a:gd name="T21" fmla="*/ 84 h 100"/>
                <a:gd name="T22" fmla="*/ 1 w 43"/>
                <a:gd name="T23" fmla="*/ 94 h 100"/>
                <a:gd name="T24" fmla="*/ 3 w 43"/>
                <a:gd name="T25" fmla="*/ 100 h 100"/>
                <a:gd name="T26" fmla="*/ 4 w 43"/>
                <a:gd name="T27" fmla="*/ 100 h 100"/>
                <a:gd name="T28" fmla="*/ 6 w 43"/>
                <a:gd name="T29" fmla="*/ 99 h 100"/>
                <a:gd name="T30" fmla="*/ 9 w 43"/>
                <a:gd name="T31" fmla="*/ 92 h 100"/>
                <a:gd name="T32" fmla="*/ 9 w 43"/>
                <a:gd name="T33" fmla="*/ 92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100"/>
                <a:gd name="T53" fmla="*/ 43 w 43"/>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100">
                  <a:moveTo>
                    <a:pt x="9" y="92"/>
                  </a:moveTo>
                  <a:lnTo>
                    <a:pt x="9" y="92"/>
                  </a:lnTo>
                  <a:lnTo>
                    <a:pt x="17" y="73"/>
                  </a:lnTo>
                  <a:lnTo>
                    <a:pt x="25" y="51"/>
                  </a:lnTo>
                  <a:lnTo>
                    <a:pt x="43" y="0"/>
                  </a:lnTo>
                  <a:lnTo>
                    <a:pt x="24" y="3"/>
                  </a:lnTo>
                  <a:lnTo>
                    <a:pt x="4" y="3"/>
                  </a:lnTo>
                  <a:lnTo>
                    <a:pt x="1" y="49"/>
                  </a:lnTo>
                  <a:lnTo>
                    <a:pt x="0" y="84"/>
                  </a:lnTo>
                  <a:lnTo>
                    <a:pt x="1" y="94"/>
                  </a:lnTo>
                  <a:lnTo>
                    <a:pt x="3" y="100"/>
                  </a:lnTo>
                  <a:lnTo>
                    <a:pt x="4" y="100"/>
                  </a:lnTo>
                  <a:lnTo>
                    <a:pt x="6" y="99"/>
                  </a:lnTo>
                  <a:lnTo>
                    <a:pt x="9" y="92"/>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5" name="Freeform 65"/>
            <p:cNvSpPr>
              <a:spLocks/>
            </p:cNvSpPr>
            <p:nvPr/>
          </p:nvSpPr>
          <p:spPr bwMode="auto">
            <a:xfrm>
              <a:off x="1809" y="2078"/>
              <a:ext cx="168" cy="333"/>
            </a:xfrm>
            <a:custGeom>
              <a:avLst/>
              <a:gdLst>
                <a:gd name="T0" fmla="*/ 123 w 168"/>
                <a:gd name="T1" fmla="*/ 264 h 333"/>
                <a:gd name="T2" fmla="*/ 123 w 168"/>
                <a:gd name="T3" fmla="*/ 264 h 333"/>
                <a:gd name="T4" fmla="*/ 115 w 168"/>
                <a:gd name="T5" fmla="*/ 239 h 333"/>
                <a:gd name="T6" fmla="*/ 105 w 168"/>
                <a:gd name="T7" fmla="*/ 208 h 333"/>
                <a:gd name="T8" fmla="*/ 91 w 168"/>
                <a:gd name="T9" fmla="*/ 175 h 333"/>
                <a:gd name="T10" fmla="*/ 77 w 168"/>
                <a:gd name="T11" fmla="*/ 138 h 333"/>
                <a:gd name="T12" fmla="*/ 59 w 168"/>
                <a:gd name="T13" fmla="*/ 103 h 333"/>
                <a:gd name="T14" fmla="*/ 42 w 168"/>
                <a:gd name="T15" fmla="*/ 68 h 333"/>
                <a:gd name="T16" fmla="*/ 24 w 168"/>
                <a:gd name="T17" fmla="*/ 37 h 333"/>
                <a:gd name="T18" fmla="*/ 8 w 168"/>
                <a:gd name="T19" fmla="*/ 13 h 333"/>
                <a:gd name="T20" fmla="*/ 8 w 168"/>
                <a:gd name="T21" fmla="*/ 13 h 333"/>
                <a:gd name="T22" fmla="*/ 0 w 168"/>
                <a:gd name="T23" fmla="*/ 0 h 333"/>
                <a:gd name="T24" fmla="*/ 3 w 168"/>
                <a:gd name="T25" fmla="*/ 4 h 333"/>
                <a:gd name="T26" fmla="*/ 16 w 168"/>
                <a:gd name="T27" fmla="*/ 18 h 333"/>
                <a:gd name="T28" fmla="*/ 37 w 168"/>
                <a:gd name="T29" fmla="*/ 40 h 333"/>
                <a:gd name="T30" fmla="*/ 64 w 168"/>
                <a:gd name="T31" fmla="*/ 64 h 333"/>
                <a:gd name="T32" fmla="*/ 80 w 168"/>
                <a:gd name="T33" fmla="*/ 76 h 333"/>
                <a:gd name="T34" fmla="*/ 96 w 168"/>
                <a:gd name="T35" fmla="*/ 87 h 333"/>
                <a:gd name="T36" fmla="*/ 113 w 168"/>
                <a:gd name="T37" fmla="*/ 96 h 333"/>
                <a:gd name="T38" fmla="*/ 131 w 168"/>
                <a:gd name="T39" fmla="*/ 103 h 333"/>
                <a:gd name="T40" fmla="*/ 150 w 168"/>
                <a:gd name="T41" fmla="*/ 108 h 333"/>
                <a:gd name="T42" fmla="*/ 168 w 168"/>
                <a:gd name="T43" fmla="*/ 111 h 333"/>
                <a:gd name="T44" fmla="*/ 168 w 168"/>
                <a:gd name="T45" fmla="*/ 111 h 333"/>
                <a:gd name="T46" fmla="*/ 166 w 168"/>
                <a:gd name="T47" fmla="*/ 139 h 333"/>
                <a:gd name="T48" fmla="*/ 160 w 168"/>
                <a:gd name="T49" fmla="*/ 208 h 333"/>
                <a:gd name="T50" fmla="*/ 155 w 168"/>
                <a:gd name="T51" fmla="*/ 245 h 333"/>
                <a:gd name="T52" fmla="*/ 149 w 168"/>
                <a:gd name="T53" fmla="*/ 282 h 333"/>
                <a:gd name="T54" fmla="*/ 142 w 168"/>
                <a:gd name="T55" fmla="*/ 309 h 333"/>
                <a:gd name="T56" fmla="*/ 137 w 168"/>
                <a:gd name="T57" fmla="*/ 320 h 333"/>
                <a:gd name="T58" fmla="*/ 134 w 168"/>
                <a:gd name="T59" fmla="*/ 326 h 333"/>
                <a:gd name="T60" fmla="*/ 134 w 168"/>
                <a:gd name="T61" fmla="*/ 326 h 333"/>
                <a:gd name="T62" fmla="*/ 129 w 168"/>
                <a:gd name="T63" fmla="*/ 331 h 333"/>
                <a:gd name="T64" fmla="*/ 128 w 168"/>
                <a:gd name="T65" fmla="*/ 333 h 333"/>
                <a:gd name="T66" fmla="*/ 125 w 168"/>
                <a:gd name="T67" fmla="*/ 333 h 333"/>
                <a:gd name="T68" fmla="*/ 125 w 168"/>
                <a:gd name="T69" fmla="*/ 330 h 333"/>
                <a:gd name="T70" fmla="*/ 123 w 168"/>
                <a:gd name="T71" fmla="*/ 322 h 333"/>
                <a:gd name="T72" fmla="*/ 125 w 168"/>
                <a:gd name="T73" fmla="*/ 309 h 333"/>
                <a:gd name="T74" fmla="*/ 131 w 168"/>
                <a:gd name="T75" fmla="*/ 283 h 333"/>
                <a:gd name="T76" fmla="*/ 134 w 168"/>
                <a:gd name="T77" fmla="*/ 270 h 333"/>
                <a:gd name="T78" fmla="*/ 123 w 168"/>
                <a:gd name="T79" fmla="*/ 264 h 3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8"/>
                <a:gd name="T121" fmla="*/ 0 h 333"/>
                <a:gd name="T122" fmla="*/ 168 w 168"/>
                <a:gd name="T123" fmla="*/ 333 h 3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8" h="333">
                  <a:moveTo>
                    <a:pt x="123" y="264"/>
                  </a:moveTo>
                  <a:lnTo>
                    <a:pt x="123" y="264"/>
                  </a:lnTo>
                  <a:lnTo>
                    <a:pt x="115" y="239"/>
                  </a:lnTo>
                  <a:lnTo>
                    <a:pt x="105" y="208"/>
                  </a:lnTo>
                  <a:lnTo>
                    <a:pt x="91" y="175"/>
                  </a:lnTo>
                  <a:lnTo>
                    <a:pt x="77" y="138"/>
                  </a:lnTo>
                  <a:lnTo>
                    <a:pt x="59" y="103"/>
                  </a:lnTo>
                  <a:lnTo>
                    <a:pt x="42" y="68"/>
                  </a:lnTo>
                  <a:lnTo>
                    <a:pt x="24" y="37"/>
                  </a:lnTo>
                  <a:lnTo>
                    <a:pt x="8" y="13"/>
                  </a:lnTo>
                  <a:lnTo>
                    <a:pt x="0" y="0"/>
                  </a:lnTo>
                  <a:lnTo>
                    <a:pt x="3" y="4"/>
                  </a:lnTo>
                  <a:lnTo>
                    <a:pt x="16" y="18"/>
                  </a:lnTo>
                  <a:lnTo>
                    <a:pt x="37" y="40"/>
                  </a:lnTo>
                  <a:lnTo>
                    <a:pt x="64" y="64"/>
                  </a:lnTo>
                  <a:lnTo>
                    <a:pt x="80" y="76"/>
                  </a:lnTo>
                  <a:lnTo>
                    <a:pt x="96" y="87"/>
                  </a:lnTo>
                  <a:lnTo>
                    <a:pt x="113" y="96"/>
                  </a:lnTo>
                  <a:lnTo>
                    <a:pt x="131" y="103"/>
                  </a:lnTo>
                  <a:lnTo>
                    <a:pt x="150" y="108"/>
                  </a:lnTo>
                  <a:lnTo>
                    <a:pt x="168" y="111"/>
                  </a:lnTo>
                  <a:lnTo>
                    <a:pt x="166" y="139"/>
                  </a:lnTo>
                  <a:lnTo>
                    <a:pt x="160" y="208"/>
                  </a:lnTo>
                  <a:lnTo>
                    <a:pt x="155" y="245"/>
                  </a:lnTo>
                  <a:lnTo>
                    <a:pt x="149" y="282"/>
                  </a:lnTo>
                  <a:lnTo>
                    <a:pt x="142" y="309"/>
                  </a:lnTo>
                  <a:lnTo>
                    <a:pt x="137" y="320"/>
                  </a:lnTo>
                  <a:lnTo>
                    <a:pt x="134" y="326"/>
                  </a:lnTo>
                  <a:lnTo>
                    <a:pt x="129" y="331"/>
                  </a:lnTo>
                  <a:lnTo>
                    <a:pt x="128" y="333"/>
                  </a:lnTo>
                  <a:lnTo>
                    <a:pt x="125" y="333"/>
                  </a:lnTo>
                  <a:lnTo>
                    <a:pt x="125" y="330"/>
                  </a:lnTo>
                  <a:lnTo>
                    <a:pt x="123" y="322"/>
                  </a:lnTo>
                  <a:lnTo>
                    <a:pt x="125" y="309"/>
                  </a:lnTo>
                  <a:lnTo>
                    <a:pt x="131" y="283"/>
                  </a:lnTo>
                  <a:lnTo>
                    <a:pt x="134" y="270"/>
                  </a:lnTo>
                  <a:lnTo>
                    <a:pt x="123" y="264"/>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6" name="Freeform 66"/>
            <p:cNvSpPr>
              <a:spLocks/>
            </p:cNvSpPr>
            <p:nvPr/>
          </p:nvSpPr>
          <p:spPr bwMode="auto">
            <a:xfrm>
              <a:off x="1809" y="2078"/>
              <a:ext cx="168" cy="333"/>
            </a:xfrm>
            <a:custGeom>
              <a:avLst/>
              <a:gdLst>
                <a:gd name="T0" fmla="*/ 123 w 168"/>
                <a:gd name="T1" fmla="*/ 264 h 333"/>
                <a:gd name="T2" fmla="*/ 123 w 168"/>
                <a:gd name="T3" fmla="*/ 264 h 333"/>
                <a:gd name="T4" fmla="*/ 115 w 168"/>
                <a:gd name="T5" fmla="*/ 239 h 333"/>
                <a:gd name="T6" fmla="*/ 105 w 168"/>
                <a:gd name="T7" fmla="*/ 208 h 333"/>
                <a:gd name="T8" fmla="*/ 91 w 168"/>
                <a:gd name="T9" fmla="*/ 175 h 333"/>
                <a:gd name="T10" fmla="*/ 77 w 168"/>
                <a:gd name="T11" fmla="*/ 138 h 333"/>
                <a:gd name="T12" fmla="*/ 59 w 168"/>
                <a:gd name="T13" fmla="*/ 103 h 333"/>
                <a:gd name="T14" fmla="*/ 42 w 168"/>
                <a:gd name="T15" fmla="*/ 68 h 333"/>
                <a:gd name="T16" fmla="*/ 24 w 168"/>
                <a:gd name="T17" fmla="*/ 37 h 333"/>
                <a:gd name="T18" fmla="*/ 8 w 168"/>
                <a:gd name="T19" fmla="*/ 13 h 333"/>
                <a:gd name="T20" fmla="*/ 8 w 168"/>
                <a:gd name="T21" fmla="*/ 13 h 333"/>
                <a:gd name="T22" fmla="*/ 0 w 168"/>
                <a:gd name="T23" fmla="*/ 0 h 333"/>
                <a:gd name="T24" fmla="*/ 3 w 168"/>
                <a:gd name="T25" fmla="*/ 4 h 333"/>
                <a:gd name="T26" fmla="*/ 16 w 168"/>
                <a:gd name="T27" fmla="*/ 18 h 333"/>
                <a:gd name="T28" fmla="*/ 37 w 168"/>
                <a:gd name="T29" fmla="*/ 40 h 333"/>
                <a:gd name="T30" fmla="*/ 64 w 168"/>
                <a:gd name="T31" fmla="*/ 64 h 333"/>
                <a:gd name="T32" fmla="*/ 80 w 168"/>
                <a:gd name="T33" fmla="*/ 76 h 333"/>
                <a:gd name="T34" fmla="*/ 96 w 168"/>
                <a:gd name="T35" fmla="*/ 87 h 333"/>
                <a:gd name="T36" fmla="*/ 113 w 168"/>
                <a:gd name="T37" fmla="*/ 96 h 333"/>
                <a:gd name="T38" fmla="*/ 131 w 168"/>
                <a:gd name="T39" fmla="*/ 103 h 333"/>
                <a:gd name="T40" fmla="*/ 150 w 168"/>
                <a:gd name="T41" fmla="*/ 108 h 333"/>
                <a:gd name="T42" fmla="*/ 168 w 168"/>
                <a:gd name="T43" fmla="*/ 111 h 333"/>
                <a:gd name="T44" fmla="*/ 168 w 168"/>
                <a:gd name="T45" fmla="*/ 111 h 333"/>
                <a:gd name="T46" fmla="*/ 166 w 168"/>
                <a:gd name="T47" fmla="*/ 139 h 333"/>
                <a:gd name="T48" fmla="*/ 160 w 168"/>
                <a:gd name="T49" fmla="*/ 208 h 333"/>
                <a:gd name="T50" fmla="*/ 155 w 168"/>
                <a:gd name="T51" fmla="*/ 245 h 333"/>
                <a:gd name="T52" fmla="*/ 149 w 168"/>
                <a:gd name="T53" fmla="*/ 282 h 333"/>
                <a:gd name="T54" fmla="*/ 142 w 168"/>
                <a:gd name="T55" fmla="*/ 309 h 333"/>
                <a:gd name="T56" fmla="*/ 137 w 168"/>
                <a:gd name="T57" fmla="*/ 320 h 333"/>
                <a:gd name="T58" fmla="*/ 134 w 168"/>
                <a:gd name="T59" fmla="*/ 326 h 333"/>
                <a:gd name="T60" fmla="*/ 134 w 168"/>
                <a:gd name="T61" fmla="*/ 326 h 333"/>
                <a:gd name="T62" fmla="*/ 129 w 168"/>
                <a:gd name="T63" fmla="*/ 331 h 333"/>
                <a:gd name="T64" fmla="*/ 128 w 168"/>
                <a:gd name="T65" fmla="*/ 333 h 333"/>
                <a:gd name="T66" fmla="*/ 125 w 168"/>
                <a:gd name="T67" fmla="*/ 333 h 333"/>
                <a:gd name="T68" fmla="*/ 125 w 168"/>
                <a:gd name="T69" fmla="*/ 330 h 333"/>
                <a:gd name="T70" fmla="*/ 123 w 168"/>
                <a:gd name="T71" fmla="*/ 322 h 333"/>
                <a:gd name="T72" fmla="*/ 125 w 168"/>
                <a:gd name="T73" fmla="*/ 309 h 333"/>
                <a:gd name="T74" fmla="*/ 131 w 168"/>
                <a:gd name="T75" fmla="*/ 283 h 333"/>
                <a:gd name="T76" fmla="*/ 134 w 168"/>
                <a:gd name="T77" fmla="*/ 270 h 3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8"/>
                <a:gd name="T118" fmla="*/ 0 h 333"/>
                <a:gd name="T119" fmla="*/ 168 w 168"/>
                <a:gd name="T120" fmla="*/ 333 h 3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8" h="333">
                  <a:moveTo>
                    <a:pt x="123" y="264"/>
                  </a:moveTo>
                  <a:lnTo>
                    <a:pt x="123" y="264"/>
                  </a:lnTo>
                  <a:lnTo>
                    <a:pt x="115" y="239"/>
                  </a:lnTo>
                  <a:lnTo>
                    <a:pt x="105" y="208"/>
                  </a:lnTo>
                  <a:lnTo>
                    <a:pt x="91" y="175"/>
                  </a:lnTo>
                  <a:lnTo>
                    <a:pt x="77" y="138"/>
                  </a:lnTo>
                  <a:lnTo>
                    <a:pt x="59" y="103"/>
                  </a:lnTo>
                  <a:lnTo>
                    <a:pt x="42" y="68"/>
                  </a:lnTo>
                  <a:lnTo>
                    <a:pt x="24" y="37"/>
                  </a:lnTo>
                  <a:lnTo>
                    <a:pt x="8" y="13"/>
                  </a:lnTo>
                  <a:lnTo>
                    <a:pt x="0" y="0"/>
                  </a:lnTo>
                  <a:lnTo>
                    <a:pt x="3" y="4"/>
                  </a:lnTo>
                  <a:lnTo>
                    <a:pt x="16" y="18"/>
                  </a:lnTo>
                  <a:lnTo>
                    <a:pt x="37" y="40"/>
                  </a:lnTo>
                  <a:lnTo>
                    <a:pt x="64" y="64"/>
                  </a:lnTo>
                  <a:lnTo>
                    <a:pt x="80" y="76"/>
                  </a:lnTo>
                  <a:lnTo>
                    <a:pt x="96" y="87"/>
                  </a:lnTo>
                  <a:lnTo>
                    <a:pt x="113" y="96"/>
                  </a:lnTo>
                  <a:lnTo>
                    <a:pt x="131" y="103"/>
                  </a:lnTo>
                  <a:lnTo>
                    <a:pt x="150" y="108"/>
                  </a:lnTo>
                  <a:lnTo>
                    <a:pt x="168" y="111"/>
                  </a:lnTo>
                  <a:lnTo>
                    <a:pt x="166" y="139"/>
                  </a:lnTo>
                  <a:lnTo>
                    <a:pt x="160" y="208"/>
                  </a:lnTo>
                  <a:lnTo>
                    <a:pt x="155" y="245"/>
                  </a:lnTo>
                  <a:lnTo>
                    <a:pt x="149" y="282"/>
                  </a:lnTo>
                  <a:lnTo>
                    <a:pt x="142" y="309"/>
                  </a:lnTo>
                  <a:lnTo>
                    <a:pt x="137" y="320"/>
                  </a:lnTo>
                  <a:lnTo>
                    <a:pt x="134" y="326"/>
                  </a:lnTo>
                  <a:lnTo>
                    <a:pt x="129" y="331"/>
                  </a:lnTo>
                  <a:lnTo>
                    <a:pt x="128" y="333"/>
                  </a:lnTo>
                  <a:lnTo>
                    <a:pt x="125" y="333"/>
                  </a:lnTo>
                  <a:lnTo>
                    <a:pt x="125" y="330"/>
                  </a:lnTo>
                  <a:lnTo>
                    <a:pt x="123" y="322"/>
                  </a:lnTo>
                  <a:lnTo>
                    <a:pt x="125" y="309"/>
                  </a:lnTo>
                  <a:lnTo>
                    <a:pt x="131" y="283"/>
                  </a:lnTo>
                  <a:lnTo>
                    <a:pt x="134" y="2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7" name="Freeform 67"/>
            <p:cNvSpPr>
              <a:spLocks/>
            </p:cNvSpPr>
            <p:nvPr/>
          </p:nvSpPr>
          <p:spPr bwMode="auto">
            <a:xfrm>
              <a:off x="1595" y="2085"/>
              <a:ext cx="59" cy="239"/>
            </a:xfrm>
            <a:custGeom>
              <a:avLst/>
              <a:gdLst>
                <a:gd name="T0" fmla="*/ 0 w 59"/>
                <a:gd name="T1" fmla="*/ 239 h 239"/>
                <a:gd name="T2" fmla="*/ 0 w 59"/>
                <a:gd name="T3" fmla="*/ 239 h 239"/>
                <a:gd name="T4" fmla="*/ 17 w 59"/>
                <a:gd name="T5" fmla="*/ 196 h 239"/>
                <a:gd name="T6" fmla="*/ 33 w 59"/>
                <a:gd name="T7" fmla="*/ 158 h 239"/>
                <a:gd name="T8" fmla="*/ 43 w 59"/>
                <a:gd name="T9" fmla="*/ 140 h 239"/>
                <a:gd name="T10" fmla="*/ 51 w 59"/>
                <a:gd name="T11" fmla="*/ 126 h 239"/>
                <a:gd name="T12" fmla="*/ 51 w 59"/>
                <a:gd name="T13" fmla="*/ 126 h 239"/>
                <a:gd name="T14" fmla="*/ 54 w 59"/>
                <a:gd name="T15" fmla="*/ 120 h 239"/>
                <a:gd name="T16" fmla="*/ 57 w 59"/>
                <a:gd name="T17" fmla="*/ 113 h 239"/>
                <a:gd name="T18" fmla="*/ 59 w 59"/>
                <a:gd name="T19" fmla="*/ 101 h 239"/>
                <a:gd name="T20" fmla="*/ 59 w 59"/>
                <a:gd name="T21" fmla="*/ 86 h 239"/>
                <a:gd name="T22" fmla="*/ 56 w 59"/>
                <a:gd name="T23" fmla="*/ 73 h 239"/>
                <a:gd name="T24" fmla="*/ 46 w 59"/>
                <a:gd name="T25" fmla="*/ 45 h 239"/>
                <a:gd name="T26" fmla="*/ 43 w 59"/>
                <a:gd name="T27" fmla="*/ 29 h 239"/>
                <a:gd name="T28" fmla="*/ 40 w 59"/>
                <a:gd name="T29" fmla="*/ 11 h 239"/>
                <a:gd name="T30" fmla="*/ 40 w 59"/>
                <a:gd name="T31" fmla="*/ 11 h 239"/>
                <a:gd name="T32" fmla="*/ 38 w 59"/>
                <a:gd name="T33" fmla="*/ 1 h 239"/>
                <a:gd name="T34" fmla="*/ 37 w 59"/>
                <a:gd name="T35" fmla="*/ 0 h 239"/>
                <a:gd name="T36" fmla="*/ 37 w 59"/>
                <a:gd name="T37" fmla="*/ 0 h 239"/>
                <a:gd name="T38" fmla="*/ 33 w 59"/>
                <a:gd name="T39" fmla="*/ 24 h 239"/>
                <a:gd name="T40" fmla="*/ 29 w 59"/>
                <a:gd name="T41" fmla="*/ 64 h 239"/>
                <a:gd name="T42" fmla="*/ 27 w 59"/>
                <a:gd name="T43" fmla="*/ 85 h 239"/>
                <a:gd name="T44" fmla="*/ 22 w 59"/>
                <a:gd name="T45" fmla="*/ 104 h 239"/>
                <a:gd name="T46" fmla="*/ 22 w 59"/>
                <a:gd name="T47" fmla="*/ 104 h 239"/>
                <a:gd name="T48" fmla="*/ 14 w 59"/>
                <a:gd name="T49" fmla="*/ 134 h 239"/>
                <a:gd name="T50" fmla="*/ 6 w 59"/>
                <a:gd name="T51" fmla="*/ 164 h 239"/>
                <a:gd name="T52" fmla="*/ 1 w 59"/>
                <a:gd name="T53" fmla="*/ 198 h 239"/>
                <a:gd name="T54" fmla="*/ 0 w 59"/>
                <a:gd name="T55" fmla="*/ 217 h 239"/>
                <a:gd name="T56" fmla="*/ 0 w 59"/>
                <a:gd name="T57" fmla="*/ 239 h 239"/>
                <a:gd name="T58" fmla="*/ 0 w 59"/>
                <a:gd name="T59" fmla="*/ 239 h 2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239"/>
                <a:gd name="T92" fmla="*/ 59 w 59"/>
                <a:gd name="T93" fmla="*/ 239 h 2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239">
                  <a:moveTo>
                    <a:pt x="0" y="239"/>
                  </a:moveTo>
                  <a:lnTo>
                    <a:pt x="0" y="239"/>
                  </a:lnTo>
                  <a:lnTo>
                    <a:pt x="17" y="196"/>
                  </a:lnTo>
                  <a:lnTo>
                    <a:pt x="33" y="158"/>
                  </a:lnTo>
                  <a:lnTo>
                    <a:pt x="43" y="140"/>
                  </a:lnTo>
                  <a:lnTo>
                    <a:pt x="51" y="126"/>
                  </a:lnTo>
                  <a:lnTo>
                    <a:pt x="54" y="120"/>
                  </a:lnTo>
                  <a:lnTo>
                    <a:pt x="57" y="113"/>
                  </a:lnTo>
                  <a:lnTo>
                    <a:pt x="59" y="101"/>
                  </a:lnTo>
                  <a:lnTo>
                    <a:pt x="59" y="86"/>
                  </a:lnTo>
                  <a:lnTo>
                    <a:pt x="56" y="73"/>
                  </a:lnTo>
                  <a:lnTo>
                    <a:pt x="46" y="45"/>
                  </a:lnTo>
                  <a:lnTo>
                    <a:pt x="43" y="29"/>
                  </a:lnTo>
                  <a:lnTo>
                    <a:pt x="40" y="11"/>
                  </a:lnTo>
                  <a:lnTo>
                    <a:pt x="38" y="1"/>
                  </a:lnTo>
                  <a:lnTo>
                    <a:pt x="37" y="0"/>
                  </a:lnTo>
                  <a:lnTo>
                    <a:pt x="33" y="24"/>
                  </a:lnTo>
                  <a:lnTo>
                    <a:pt x="29" y="64"/>
                  </a:lnTo>
                  <a:lnTo>
                    <a:pt x="27" y="85"/>
                  </a:lnTo>
                  <a:lnTo>
                    <a:pt x="22" y="104"/>
                  </a:lnTo>
                  <a:lnTo>
                    <a:pt x="14" y="134"/>
                  </a:lnTo>
                  <a:lnTo>
                    <a:pt x="6" y="164"/>
                  </a:lnTo>
                  <a:lnTo>
                    <a:pt x="1" y="198"/>
                  </a:lnTo>
                  <a:lnTo>
                    <a:pt x="0" y="217"/>
                  </a:lnTo>
                  <a:lnTo>
                    <a:pt x="0" y="239"/>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8" name="Freeform 68"/>
            <p:cNvSpPr>
              <a:spLocks/>
            </p:cNvSpPr>
            <p:nvPr/>
          </p:nvSpPr>
          <p:spPr bwMode="auto">
            <a:xfrm>
              <a:off x="1705" y="3067"/>
              <a:ext cx="123" cy="69"/>
            </a:xfrm>
            <a:custGeom>
              <a:avLst/>
              <a:gdLst>
                <a:gd name="T0" fmla="*/ 112 w 123"/>
                <a:gd name="T1" fmla="*/ 5 h 69"/>
                <a:gd name="T2" fmla="*/ 112 w 123"/>
                <a:gd name="T3" fmla="*/ 5 h 69"/>
                <a:gd name="T4" fmla="*/ 107 w 123"/>
                <a:gd name="T5" fmla="*/ 13 h 69"/>
                <a:gd name="T6" fmla="*/ 102 w 123"/>
                <a:gd name="T7" fmla="*/ 18 h 69"/>
                <a:gd name="T8" fmla="*/ 98 w 123"/>
                <a:gd name="T9" fmla="*/ 23 h 69"/>
                <a:gd name="T10" fmla="*/ 91 w 123"/>
                <a:gd name="T11" fmla="*/ 26 h 69"/>
                <a:gd name="T12" fmla="*/ 77 w 123"/>
                <a:gd name="T13" fmla="*/ 32 h 69"/>
                <a:gd name="T14" fmla="*/ 62 w 123"/>
                <a:gd name="T15" fmla="*/ 34 h 69"/>
                <a:gd name="T16" fmla="*/ 29 w 123"/>
                <a:gd name="T17" fmla="*/ 35 h 69"/>
                <a:gd name="T18" fmla="*/ 15 w 123"/>
                <a:gd name="T19" fmla="*/ 37 h 69"/>
                <a:gd name="T20" fmla="*/ 0 w 123"/>
                <a:gd name="T21" fmla="*/ 40 h 69"/>
                <a:gd name="T22" fmla="*/ 0 w 123"/>
                <a:gd name="T23" fmla="*/ 40 h 69"/>
                <a:gd name="T24" fmla="*/ 21 w 123"/>
                <a:gd name="T25" fmla="*/ 43 h 69"/>
                <a:gd name="T26" fmla="*/ 43 w 123"/>
                <a:gd name="T27" fmla="*/ 47 h 69"/>
                <a:gd name="T28" fmla="*/ 43 w 123"/>
                <a:gd name="T29" fmla="*/ 47 h 69"/>
                <a:gd name="T30" fmla="*/ 45 w 123"/>
                <a:gd name="T31" fmla="*/ 56 h 69"/>
                <a:gd name="T32" fmla="*/ 45 w 123"/>
                <a:gd name="T33" fmla="*/ 56 h 69"/>
                <a:gd name="T34" fmla="*/ 51 w 123"/>
                <a:gd name="T35" fmla="*/ 58 h 69"/>
                <a:gd name="T36" fmla="*/ 58 w 123"/>
                <a:gd name="T37" fmla="*/ 61 h 69"/>
                <a:gd name="T38" fmla="*/ 62 w 123"/>
                <a:gd name="T39" fmla="*/ 64 h 69"/>
                <a:gd name="T40" fmla="*/ 66 w 123"/>
                <a:gd name="T41" fmla="*/ 69 h 69"/>
                <a:gd name="T42" fmla="*/ 66 w 123"/>
                <a:gd name="T43" fmla="*/ 69 h 69"/>
                <a:gd name="T44" fmla="*/ 85 w 123"/>
                <a:gd name="T45" fmla="*/ 55 h 69"/>
                <a:gd name="T46" fmla="*/ 101 w 123"/>
                <a:gd name="T47" fmla="*/ 39 h 69"/>
                <a:gd name="T48" fmla="*/ 107 w 123"/>
                <a:gd name="T49" fmla="*/ 31 h 69"/>
                <a:gd name="T50" fmla="*/ 114 w 123"/>
                <a:gd name="T51" fmla="*/ 21 h 69"/>
                <a:gd name="T52" fmla="*/ 118 w 123"/>
                <a:gd name="T53" fmla="*/ 11 h 69"/>
                <a:gd name="T54" fmla="*/ 123 w 123"/>
                <a:gd name="T55" fmla="*/ 0 h 69"/>
                <a:gd name="T56" fmla="*/ 112 w 123"/>
                <a:gd name="T57" fmla="*/ 5 h 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3"/>
                <a:gd name="T88" fmla="*/ 0 h 69"/>
                <a:gd name="T89" fmla="*/ 123 w 123"/>
                <a:gd name="T90" fmla="*/ 69 h 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3" h="69">
                  <a:moveTo>
                    <a:pt x="112" y="5"/>
                  </a:moveTo>
                  <a:lnTo>
                    <a:pt x="112" y="5"/>
                  </a:lnTo>
                  <a:lnTo>
                    <a:pt x="107" y="13"/>
                  </a:lnTo>
                  <a:lnTo>
                    <a:pt x="102" y="18"/>
                  </a:lnTo>
                  <a:lnTo>
                    <a:pt x="98" y="23"/>
                  </a:lnTo>
                  <a:lnTo>
                    <a:pt x="91" y="26"/>
                  </a:lnTo>
                  <a:lnTo>
                    <a:pt x="77" y="32"/>
                  </a:lnTo>
                  <a:lnTo>
                    <a:pt x="62" y="34"/>
                  </a:lnTo>
                  <a:lnTo>
                    <a:pt x="29" y="35"/>
                  </a:lnTo>
                  <a:lnTo>
                    <a:pt x="15" y="37"/>
                  </a:lnTo>
                  <a:lnTo>
                    <a:pt x="0" y="40"/>
                  </a:lnTo>
                  <a:lnTo>
                    <a:pt x="21" y="43"/>
                  </a:lnTo>
                  <a:lnTo>
                    <a:pt x="43" y="47"/>
                  </a:lnTo>
                  <a:lnTo>
                    <a:pt x="45" y="56"/>
                  </a:lnTo>
                  <a:lnTo>
                    <a:pt x="51" y="58"/>
                  </a:lnTo>
                  <a:lnTo>
                    <a:pt x="58" y="61"/>
                  </a:lnTo>
                  <a:lnTo>
                    <a:pt x="62" y="64"/>
                  </a:lnTo>
                  <a:lnTo>
                    <a:pt x="66" y="69"/>
                  </a:lnTo>
                  <a:lnTo>
                    <a:pt x="85" y="55"/>
                  </a:lnTo>
                  <a:lnTo>
                    <a:pt x="101" y="39"/>
                  </a:lnTo>
                  <a:lnTo>
                    <a:pt x="107" y="31"/>
                  </a:lnTo>
                  <a:lnTo>
                    <a:pt x="114" y="21"/>
                  </a:lnTo>
                  <a:lnTo>
                    <a:pt x="118" y="11"/>
                  </a:lnTo>
                  <a:lnTo>
                    <a:pt x="123" y="0"/>
                  </a:lnTo>
                  <a:lnTo>
                    <a:pt x="112" y="5"/>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9" name="Freeform 69"/>
            <p:cNvSpPr>
              <a:spLocks/>
            </p:cNvSpPr>
            <p:nvPr/>
          </p:nvSpPr>
          <p:spPr bwMode="auto">
            <a:xfrm>
              <a:off x="1705" y="3067"/>
              <a:ext cx="123" cy="69"/>
            </a:xfrm>
            <a:custGeom>
              <a:avLst/>
              <a:gdLst>
                <a:gd name="T0" fmla="*/ 112 w 123"/>
                <a:gd name="T1" fmla="*/ 5 h 69"/>
                <a:gd name="T2" fmla="*/ 112 w 123"/>
                <a:gd name="T3" fmla="*/ 5 h 69"/>
                <a:gd name="T4" fmla="*/ 107 w 123"/>
                <a:gd name="T5" fmla="*/ 13 h 69"/>
                <a:gd name="T6" fmla="*/ 102 w 123"/>
                <a:gd name="T7" fmla="*/ 18 h 69"/>
                <a:gd name="T8" fmla="*/ 98 w 123"/>
                <a:gd name="T9" fmla="*/ 23 h 69"/>
                <a:gd name="T10" fmla="*/ 91 w 123"/>
                <a:gd name="T11" fmla="*/ 26 h 69"/>
                <a:gd name="T12" fmla="*/ 77 w 123"/>
                <a:gd name="T13" fmla="*/ 32 h 69"/>
                <a:gd name="T14" fmla="*/ 62 w 123"/>
                <a:gd name="T15" fmla="*/ 34 h 69"/>
                <a:gd name="T16" fmla="*/ 29 w 123"/>
                <a:gd name="T17" fmla="*/ 35 h 69"/>
                <a:gd name="T18" fmla="*/ 15 w 123"/>
                <a:gd name="T19" fmla="*/ 37 h 69"/>
                <a:gd name="T20" fmla="*/ 0 w 123"/>
                <a:gd name="T21" fmla="*/ 40 h 69"/>
                <a:gd name="T22" fmla="*/ 0 w 123"/>
                <a:gd name="T23" fmla="*/ 40 h 69"/>
                <a:gd name="T24" fmla="*/ 21 w 123"/>
                <a:gd name="T25" fmla="*/ 43 h 69"/>
                <a:gd name="T26" fmla="*/ 43 w 123"/>
                <a:gd name="T27" fmla="*/ 47 h 69"/>
                <a:gd name="T28" fmla="*/ 43 w 123"/>
                <a:gd name="T29" fmla="*/ 47 h 69"/>
                <a:gd name="T30" fmla="*/ 45 w 123"/>
                <a:gd name="T31" fmla="*/ 56 h 69"/>
                <a:gd name="T32" fmla="*/ 45 w 123"/>
                <a:gd name="T33" fmla="*/ 56 h 69"/>
                <a:gd name="T34" fmla="*/ 51 w 123"/>
                <a:gd name="T35" fmla="*/ 58 h 69"/>
                <a:gd name="T36" fmla="*/ 58 w 123"/>
                <a:gd name="T37" fmla="*/ 61 h 69"/>
                <a:gd name="T38" fmla="*/ 62 w 123"/>
                <a:gd name="T39" fmla="*/ 64 h 69"/>
                <a:gd name="T40" fmla="*/ 66 w 123"/>
                <a:gd name="T41" fmla="*/ 69 h 69"/>
                <a:gd name="T42" fmla="*/ 66 w 123"/>
                <a:gd name="T43" fmla="*/ 69 h 69"/>
                <a:gd name="T44" fmla="*/ 85 w 123"/>
                <a:gd name="T45" fmla="*/ 55 h 69"/>
                <a:gd name="T46" fmla="*/ 101 w 123"/>
                <a:gd name="T47" fmla="*/ 39 h 69"/>
                <a:gd name="T48" fmla="*/ 107 w 123"/>
                <a:gd name="T49" fmla="*/ 31 h 69"/>
                <a:gd name="T50" fmla="*/ 114 w 123"/>
                <a:gd name="T51" fmla="*/ 21 h 69"/>
                <a:gd name="T52" fmla="*/ 118 w 123"/>
                <a:gd name="T53" fmla="*/ 11 h 69"/>
                <a:gd name="T54" fmla="*/ 123 w 123"/>
                <a:gd name="T55" fmla="*/ 0 h 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3"/>
                <a:gd name="T85" fmla="*/ 0 h 69"/>
                <a:gd name="T86" fmla="*/ 123 w 123"/>
                <a:gd name="T87" fmla="*/ 69 h 6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3" h="69">
                  <a:moveTo>
                    <a:pt x="112" y="5"/>
                  </a:moveTo>
                  <a:lnTo>
                    <a:pt x="112" y="5"/>
                  </a:lnTo>
                  <a:lnTo>
                    <a:pt x="107" y="13"/>
                  </a:lnTo>
                  <a:lnTo>
                    <a:pt x="102" y="18"/>
                  </a:lnTo>
                  <a:lnTo>
                    <a:pt x="98" y="23"/>
                  </a:lnTo>
                  <a:lnTo>
                    <a:pt x="91" y="26"/>
                  </a:lnTo>
                  <a:lnTo>
                    <a:pt x="77" y="32"/>
                  </a:lnTo>
                  <a:lnTo>
                    <a:pt x="62" y="34"/>
                  </a:lnTo>
                  <a:lnTo>
                    <a:pt x="29" y="35"/>
                  </a:lnTo>
                  <a:lnTo>
                    <a:pt x="15" y="37"/>
                  </a:lnTo>
                  <a:lnTo>
                    <a:pt x="0" y="40"/>
                  </a:lnTo>
                  <a:lnTo>
                    <a:pt x="21" y="43"/>
                  </a:lnTo>
                  <a:lnTo>
                    <a:pt x="43" y="47"/>
                  </a:lnTo>
                  <a:lnTo>
                    <a:pt x="45" y="56"/>
                  </a:lnTo>
                  <a:lnTo>
                    <a:pt x="51" y="58"/>
                  </a:lnTo>
                  <a:lnTo>
                    <a:pt x="58" y="61"/>
                  </a:lnTo>
                  <a:lnTo>
                    <a:pt x="62" y="64"/>
                  </a:lnTo>
                  <a:lnTo>
                    <a:pt x="66" y="69"/>
                  </a:lnTo>
                  <a:lnTo>
                    <a:pt x="85" y="55"/>
                  </a:lnTo>
                  <a:lnTo>
                    <a:pt x="101" y="39"/>
                  </a:lnTo>
                  <a:lnTo>
                    <a:pt x="107" y="31"/>
                  </a:lnTo>
                  <a:lnTo>
                    <a:pt x="114" y="21"/>
                  </a:lnTo>
                  <a:lnTo>
                    <a:pt x="118" y="11"/>
                  </a:lnTo>
                  <a:lnTo>
                    <a:pt x="1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0" name="Freeform 70"/>
            <p:cNvSpPr>
              <a:spLocks/>
            </p:cNvSpPr>
            <p:nvPr/>
          </p:nvSpPr>
          <p:spPr bwMode="auto">
            <a:xfrm>
              <a:off x="1657" y="3152"/>
              <a:ext cx="155" cy="174"/>
            </a:xfrm>
            <a:custGeom>
              <a:avLst/>
              <a:gdLst>
                <a:gd name="T0" fmla="*/ 126 w 155"/>
                <a:gd name="T1" fmla="*/ 29 h 174"/>
                <a:gd name="T2" fmla="*/ 126 w 155"/>
                <a:gd name="T3" fmla="*/ 29 h 174"/>
                <a:gd name="T4" fmla="*/ 107 w 155"/>
                <a:gd name="T5" fmla="*/ 46 h 174"/>
                <a:gd name="T6" fmla="*/ 90 w 155"/>
                <a:gd name="T7" fmla="*/ 65 h 174"/>
                <a:gd name="T8" fmla="*/ 56 w 155"/>
                <a:gd name="T9" fmla="*/ 107 h 174"/>
                <a:gd name="T10" fmla="*/ 56 w 155"/>
                <a:gd name="T11" fmla="*/ 107 h 174"/>
                <a:gd name="T12" fmla="*/ 42 w 155"/>
                <a:gd name="T13" fmla="*/ 125 h 174"/>
                <a:gd name="T14" fmla="*/ 29 w 155"/>
                <a:gd name="T15" fmla="*/ 142 h 174"/>
                <a:gd name="T16" fmla="*/ 16 w 155"/>
                <a:gd name="T17" fmla="*/ 158 h 174"/>
                <a:gd name="T18" fmla="*/ 0 w 155"/>
                <a:gd name="T19" fmla="*/ 174 h 174"/>
                <a:gd name="T20" fmla="*/ 0 w 155"/>
                <a:gd name="T21" fmla="*/ 174 h 174"/>
                <a:gd name="T22" fmla="*/ 8 w 155"/>
                <a:gd name="T23" fmla="*/ 158 h 174"/>
                <a:gd name="T24" fmla="*/ 15 w 155"/>
                <a:gd name="T25" fmla="*/ 141 h 174"/>
                <a:gd name="T26" fmla="*/ 18 w 155"/>
                <a:gd name="T27" fmla="*/ 125 h 174"/>
                <a:gd name="T28" fmla="*/ 21 w 155"/>
                <a:gd name="T29" fmla="*/ 107 h 174"/>
                <a:gd name="T30" fmla="*/ 21 w 155"/>
                <a:gd name="T31" fmla="*/ 72 h 174"/>
                <a:gd name="T32" fmla="*/ 23 w 155"/>
                <a:gd name="T33" fmla="*/ 53 h 174"/>
                <a:gd name="T34" fmla="*/ 24 w 155"/>
                <a:gd name="T35" fmla="*/ 35 h 174"/>
                <a:gd name="T36" fmla="*/ 24 w 155"/>
                <a:gd name="T37" fmla="*/ 35 h 174"/>
                <a:gd name="T38" fmla="*/ 40 w 155"/>
                <a:gd name="T39" fmla="*/ 42 h 174"/>
                <a:gd name="T40" fmla="*/ 59 w 155"/>
                <a:gd name="T41" fmla="*/ 46 h 174"/>
                <a:gd name="T42" fmla="*/ 78 w 155"/>
                <a:gd name="T43" fmla="*/ 48 h 174"/>
                <a:gd name="T44" fmla="*/ 88 w 155"/>
                <a:gd name="T45" fmla="*/ 48 h 174"/>
                <a:gd name="T46" fmla="*/ 98 w 155"/>
                <a:gd name="T47" fmla="*/ 46 h 174"/>
                <a:gd name="T48" fmla="*/ 98 w 155"/>
                <a:gd name="T49" fmla="*/ 46 h 174"/>
                <a:gd name="T50" fmla="*/ 106 w 155"/>
                <a:gd name="T51" fmla="*/ 43 h 174"/>
                <a:gd name="T52" fmla="*/ 114 w 155"/>
                <a:gd name="T53" fmla="*/ 38 h 174"/>
                <a:gd name="T54" fmla="*/ 120 w 155"/>
                <a:gd name="T55" fmla="*/ 32 h 174"/>
                <a:gd name="T56" fmla="*/ 126 w 155"/>
                <a:gd name="T57" fmla="*/ 26 h 174"/>
                <a:gd name="T58" fmla="*/ 139 w 155"/>
                <a:gd name="T59" fmla="*/ 13 h 174"/>
                <a:gd name="T60" fmla="*/ 147 w 155"/>
                <a:gd name="T61" fmla="*/ 6 h 174"/>
                <a:gd name="T62" fmla="*/ 155 w 155"/>
                <a:gd name="T63" fmla="*/ 0 h 174"/>
                <a:gd name="T64" fmla="*/ 126 w 155"/>
                <a:gd name="T65" fmla="*/ 29 h 1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
                <a:gd name="T100" fmla="*/ 0 h 174"/>
                <a:gd name="T101" fmla="*/ 155 w 155"/>
                <a:gd name="T102" fmla="*/ 174 h 1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 h="174">
                  <a:moveTo>
                    <a:pt x="126" y="29"/>
                  </a:moveTo>
                  <a:lnTo>
                    <a:pt x="126" y="29"/>
                  </a:lnTo>
                  <a:lnTo>
                    <a:pt x="107" y="46"/>
                  </a:lnTo>
                  <a:lnTo>
                    <a:pt x="90" y="65"/>
                  </a:lnTo>
                  <a:lnTo>
                    <a:pt x="56" y="107"/>
                  </a:lnTo>
                  <a:lnTo>
                    <a:pt x="42" y="125"/>
                  </a:lnTo>
                  <a:lnTo>
                    <a:pt x="29" y="142"/>
                  </a:lnTo>
                  <a:lnTo>
                    <a:pt x="16" y="158"/>
                  </a:lnTo>
                  <a:lnTo>
                    <a:pt x="0" y="174"/>
                  </a:lnTo>
                  <a:lnTo>
                    <a:pt x="8" y="158"/>
                  </a:lnTo>
                  <a:lnTo>
                    <a:pt x="15" y="141"/>
                  </a:lnTo>
                  <a:lnTo>
                    <a:pt x="18" y="125"/>
                  </a:lnTo>
                  <a:lnTo>
                    <a:pt x="21" y="107"/>
                  </a:lnTo>
                  <a:lnTo>
                    <a:pt x="21" y="72"/>
                  </a:lnTo>
                  <a:lnTo>
                    <a:pt x="23" y="53"/>
                  </a:lnTo>
                  <a:lnTo>
                    <a:pt x="24" y="35"/>
                  </a:lnTo>
                  <a:lnTo>
                    <a:pt x="40" y="42"/>
                  </a:lnTo>
                  <a:lnTo>
                    <a:pt x="59" y="46"/>
                  </a:lnTo>
                  <a:lnTo>
                    <a:pt x="78" y="48"/>
                  </a:lnTo>
                  <a:lnTo>
                    <a:pt x="88" y="48"/>
                  </a:lnTo>
                  <a:lnTo>
                    <a:pt x="98" y="46"/>
                  </a:lnTo>
                  <a:lnTo>
                    <a:pt x="106" y="43"/>
                  </a:lnTo>
                  <a:lnTo>
                    <a:pt x="114" y="38"/>
                  </a:lnTo>
                  <a:lnTo>
                    <a:pt x="120" y="32"/>
                  </a:lnTo>
                  <a:lnTo>
                    <a:pt x="126" y="26"/>
                  </a:lnTo>
                  <a:lnTo>
                    <a:pt x="139" y="13"/>
                  </a:lnTo>
                  <a:lnTo>
                    <a:pt x="147" y="6"/>
                  </a:lnTo>
                  <a:lnTo>
                    <a:pt x="155" y="0"/>
                  </a:lnTo>
                  <a:lnTo>
                    <a:pt x="126" y="29"/>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1" name="Freeform 71"/>
            <p:cNvSpPr>
              <a:spLocks/>
            </p:cNvSpPr>
            <p:nvPr/>
          </p:nvSpPr>
          <p:spPr bwMode="auto">
            <a:xfrm>
              <a:off x="1657" y="3152"/>
              <a:ext cx="155" cy="174"/>
            </a:xfrm>
            <a:custGeom>
              <a:avLst/>
              <a:gdLst>
                <a:gd name="T0" fmla="*/ 126 w 155"/>
                <a:gd name="T1" fmla="*/ 29 h 174"/>
                <a:gd name="T2" fmla="*/ 126 w 155"/>
                <a:gd name="T3" fmla="*/ 29 h 174"/>
                <a:gd name="T4" fmla="*/ 107 w 155"/>
                <a:gd name="T5" fmla="*/ 46 h 174"/>
                <a:gd name="T6" fmla="*/ 90 w 155"/>
                <a:gd name="T7" fmla="*/ 65 h 174"/>
                <a:gd name="T8" fmla="*/ 56 w 155"/>
                <a:gd name="T9" fmla="*/ 107 h 174"/>
                <a:gd name="T10" fmla="*/ 56 w 155"/>
                <a:gd name="T11" fmla="*/ 107 h 174"/>
                <a:gd name="T12" fmla="*/ 42 w 155"/>
                <a:gd name="T13" fmla="*/ 125 h 174"/>
                <a:gd name="T14" fmla="*/ 29 w 155"/>
                <a:gd name="T15" fmla="*/ 142 h 174"/>
                <a:gd name="T16" fmla="*/ 16 w 155"/>
                <a:gd name="T17" fmla="*/ 158 h 174"/>
                <a:gd name="T18" fmla="*/ 0 w 155"/>
                <a:gd name="T19" fmla="*/ 174 h 174"/>
                <a:gd name="T20" fmla="*/ 0 w 155"/>
                <a:gd name="T21" fmla="*/ 174 h 174"/>
                <a:gd name="T22" fmla="*/ 8 w 155"/>
                <a:gd name="T23" fmla="*/ 158 h 174"/>
                <a:gd name="T24" fmla="*/ 15 w 155"/>
                <a:gd name="T25" fmla="*/ 141 h 174"/>
                <a:gd name="T26" fmla="*/ 18 w 155"/>
                <a:gd name="T27" fmla="*/ 125 h 174"/>
                <a:gd name="T28" fmla="*/ 21 w 155"/>
                <a:gd name="T29" fmla="*/ 107 h 174"/>
                <a:gd name="T30" fmla="*/ 21 w 155"/>
                <a:gd name="T31" fmla="*/ 72 h 174"/>
                <a:gd name="T32" fmla="*/ 23 w 155"/>
                <a:gd name="T33" fmla="*/ 53 h 174"/>
                <a:gd name="T34" fmla="*/ 24 w 155"/>
                <a:gd name="T35" fmla="*/ 35 h 174"/>
                <a:gd name="T36" fmla="*/ 24 w 155"/>
                <a:gd name="T37" fmla="*/ 35 h 174"/>
                <a:gd name="T38" fmla="*/ 40 w 155"/>
                <a:gd name="T39" fmla="*/ 42 h 174"/>
                <a:gd name="T40" fmla="*/ 59 w 155"/>
                <a:gd name="T41" fmla="*/ 46 h 174"/>
                <a:gd name="T42" fmla="*/ 78 w 155"/>
                <a:gd name="T43" fmla="*/ 48 h 174"/>
                <a:gd name="T44" fmla="*/ 88 w 155"/>
                <a:gd name="T45" fmla="*/ 48 h 174"/>
                <a:gd name="T46" fmla="*/ 98 w 155"/>
                <a:gd name="T47" fmla="*/ 46 h 174"/>
                <a:gd name="T48" fmla="*/ 98 w 155"/>
                <a:gd name="T49" fmla="*/ 46 h 174"/>
                <a:gd name="T50" fmla="*/ 106 w 155"/>
                <a:gd name="T51" fmla="*/ 43 h 174"/>
                <a:gd name="T52" fmla="*/ 114 w 155"/>
                <a:gd name="T53" fmla="*/ 38 h 174"/>
                <a:gd name="T54" fmla="*/ 120 w 155"/>
                <a:gd name="T55" fmla="*/ 32 h 174"/>
                <a:gd name="T56" fmla="*/ 126 w 155"/>
                <a:gd name="T57" fmla="*/ 26 h 174"/>
                <a:gd name="T58" fmla="*/ 139 w 155"/>
                <a:gd name="T59" fmla="*/ 13 h 174"/>
                <a:gd name="T60" fmla="*/ 147 w 155"/>
                <a:gd name="T61" fmla="*/ 6 h 174"/>
                <a:gd name="T62" fmla="*/ 155 w 155"/>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5"/>
                <a:gd name="T97" fmla="*/ 0 h 174"/>
                <a:gd name="T98" fmla="*/ 155 w 155"/>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5" h="174">
                  <a:moveTo>
                    <a:pt x="126" y="29"/>
                  </a:moveTo>
                  <a:lnTo>
                    <a:pt x="126" y="29"/>
                  </a:lnTo>
                  <a:lnTo>
                    <a:pt x="107" y="46"/>
                  </a:lnTo>
                  <a:lnTo>
                    <a:pt x="90" y="65"/>
                  </a:lnTo>
                  <a:lnTo>
                    <a:pt x="56" y="107"/>
                  </a:lnTo>
                  <a:lnTo>
                    <a:pt x="42" y="125"/>
                  </a:lnTo>
                  <a:lnTo>
                    <a:pt x="29" y="142"/>
                  </a:lnTo>
                  <a:lnTo>
                    <a:pt x="16" y="158"/>
                  </a:lnTo>
                  <a:lnTo>
                    <a:pt x="0" y="174"/>
                  </a:lnTo>
                  <a:lnTo>
                    <a:pt x="8" y="158"/>
                  </a:lnTo>
                  <a:lnTo>
                    <a:pt x="15" y="141"/>
                  </a:lnTo>
                  <a:lnTo>
                    <a:pt x="18" y="125"/>
                  </a:lnTo>
                  <a:lnTo>
                    <a:pt x="21" y="107"/>
                  </a:lnTo>
                  <a:lnTo>
                    <a:pt x="21" y="72"/>
                  </a:lnTo>
                  <a:lnTo>
                    <a:pt x="23" y="53"/>
                  </a:lnTo>
                  <a:lnTo>
                    <a:pt x="24" y="35"/>
                  </a:lnTo>
                  <a:lnTo>
                    <a:pt x="40" y="42"/>
                  </a:lnTo>
                  <a:lnTo>
                    <a:pt x="59" y="46"/>
                  </a:lnTo>
                  <a:lnTo>
                    <a:pt x="78" y="48"/>
                  </a:lnTo>
                  <a:lnTo>
                    <a:pt x="88" y="48"/>
                  </a:lnTo>
                  <a:lnTo>
                    <a:pt x="98" y="46"/>
                  </a:lnTo>
                  <a:lnTo>
                    <a:pt x="106" y="43"/>
                  </a:lnTo>
                  <a:lnTo>
                    <a:pt x="114" y="38"/>
                  </a:lnTo>
                  <a:lnTo>
                    <a:pt x="120" y="32"/>
                  </a:lnTo>
                  <a:lnTo>
                    <a:pt x="126" y="26"/>
                  </a:lnTo>
                  <a:lnTo>
                    <a:pt x="139" y="13"/>
                  </a:lnTo>
                  <a:lnTo>
                    <a:pt x="147" y="6"/>
                  </a:lnTo>
                  <a:lnTo>
                    <a:pt x="1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2" name="Freeform 72"/>
            <p:cNvSpPr>
              <a:spLocks/>
            </p:cNvSpPr>
            <p:nvPr/>
          </p:nvSpPr>
          <p:spPr bwMode="auto">
            <a:xfrm>
              <a:off x="1750" y="2895"/>
              <a:ext cx="142" cy="137"/>
            </a:xfrm>
            <a:custGeom>
              <a:avLst/>
              <a:gdLst>
                <a:gd name="T0" fmla="*/ 142 w 142"/>
                <a:gd name="T1" fmla="*/ 0 h 137"/>
                <a:gd name="T2" fmla="*/ 142 w 142"/>
                <a:gd name="T3" fmla="*/ 0 h 137"/>
                <a:gd name="T4" fmla="*/ 136 w 142"/>
                <a:gd name="T5" fmla="*/ 13 h 137"/>
                <a:gd name="T6" fmla="*/ 131 w 142"/>
                <a:gd name="T7" fmla="*/ 24 h 137"/>
                <a:gd name="T8" fmla="*/ 125 w 142"/>
                <a:gd name="T9" fmla="*/ 35 h 137"/>
                <a:gd name="T10" fmla="*/ 117 w 142"/>
                <a:gd name="T11" fmla="*/ 43 h 137"/>
                <a:gd name="T12" fmla="*/ 107 w 142"/>
                <a:gd name="T13" fmla="*/ 49 h 137"/>
                <a:gd name="T14" fmla="*/ 97 w 142"/>
                <a:gd name="T15" fmla="*/ 56 h 137"/>
                <a:gd name="T16" fmla="*/ 86 w 142"/>
                <a:gd name="T17" fmla="*/ 59 h 137"/>
                <a:gd name="T18" fmla="*/ 73 w 142"/>
                <a:gd name="T19" fmla="*/ 62 h 137"/>
                <a:gd name="T20" fmla="*/ 73 w 142"/>
                <a:gd name="T21" fmla="*/ 62 h 137"/>
                <a:gd name="T22" fmla="*/ 64 w 142"/>
                <a:gd name="T23" fmla="*/ 62 h 137"/>
                <a:gd name="T24" fmla="*/ 54 w 142"/>
                <a:gd name="T25" fmla="*/ 62 h 137"/>
                <a:gd name="T26" fmla="*/ 35 w 142"/>
                <a:gd name="T27" fmla="*/ 59 h 137"/>
                <a:gd name="T28" fmla="*/ 17 w 142"/>
                <a:gd name="T29" fmla="*/ 57 h 137"/>
                <a:gd name="T30" fmla="*/ 8 w 142"/>
                <a:gd name="T31" fmla="*/ 57 h 137"/>
                <a:gd name="T32" fmla="*/ 0 w 142"/>
                <a:gd name="T33" fmla="*/ 59 h 137"/>
                <a:gd name="T34" fmla="*/ 0 w 142"/>
                <a:gd name="T35" fmla="*/ 59 h 137"/>
                <a:gd name="T36" fmla="*/ 5 w 142"/>
                <a:gd name="T37" fmla="*/ 68 h 137"/>
                <a:gd name="T38" fmla="*/ 5 w 142"/>
                <a:gd name="T39" fmla="*/ 80 h 137"/>
                <a:gd name="T40" fmla="*/ 5 w 142"/>
                <a:gd name="T41" fmla="*/ 80 h 137"/>
                <a:gd name="T42" fmla="*/ 8 w 142"/>
                <a:gd name="T43" fmla="*/ 78 h 137"/>
                <a:gd name="T44" fmla="*/ 11 w 142"/>
                <a:gd name="T45" fmla="*/ 78 h 137"/>
                <a:gd name="T46" fmla="*/ 14 w 142"/>
                <a:gd name="T47" fmla="*/ 78 h 137"/>
                <a:gd name="T48" fmla="*/ 17 w 142"/>
                <a:gd name="T49" fmla="*/ 75 h 137"/>
                <a:gd name="T50" fmla="*/ 17 w 142"/>
                <a:gd name="T51" fmla="*/ 75 h 137"/>
                <a:gd name="T52" fmla="*/ 22 w 142"/>
                <a:gd name="T53" fmla="*/ 78 h 137"/>
                <a:gd name="T54" fmla="*/ 27 w 142"/>
                <a:gd name="T55" fmla="*/ 80 h 137"/>
                <a:gd name="T56" fmla="*/ 38 w 142"/>
                <a:gd name="T57" fmla="*/ 81 h 137"/>
                <a:gd name="T58" fmla="*/ 49 w 142"/>
                <a:gd name="T59" fmla="*/ 83 h 137"/>
                <a:gd name="T60" fmla="*/ 54 w 142"/>
                <a:gd name="T61" fmla="*/ 84 h 137"/>
                <a:gd name="T62" fmla="*/ 61 w 142"/>
                <a:gd name="T63" fmla="*/ 88 h 137"/>
                <a:gd name="T64" fmla="*/ 61 w 142"/>
                <a:gd name="T65" fmla="*/ 88 h 137"/>
                <a:gd name="T66" fmla="*/ 65 w 142"/>
                <a:gd name="T67" fmla="*/ 92 h 137"/>
                <a:gd name="T68" fmla="*/ 70 w 142"/>
                <a:gd name="T69" fmla="*/ 99 h 137"/>
                <a:gd name="T70" fmla="*/ 72 w 142"/>
                <a:gd name="T71" fmla="*/ 104 h 137"/>
                <a:gd name="T72" fmla="*/ 73 w 142"/>
                <a:gd name="T73" fmla="*/ 110 h 137"/>
                <a:gd name="T74" fmla="*/ 73 w 142"/>
                <a:gd name="T75" fmla="*/ 123 h 137"/>
                <a:gd name="T76" fmla="*/ 73 w 142"/>
                <a:gd name="T77" fmla="*/ 137 h 137"/>
                <a:gd name="T78" fmla="*/ 73 w 142"/>
                <a:gd name="T79" fmla="*/ 137 h 137"/>
                <a:gd name="T80" fmla="*/ 80 w 142"/>
                <a:gd name="T81" fmla="*/ 136 h 137"/>
                <a:gd name="T82" fmla="*/ 85 w 142"/>
                <a:gd name="T83" fmla="*/ 131 h 137"/>
                <a:gd name="T84" fmla="*/ 89 w 142"/>
                <a:gd name="T85" fmla="*/ 126 h 137"/>
                <a:gd name="T86" fmla="*/ 94 w 142"/>
                <a:gd name="T87" fmla="*/ 118 h 137"/>
                <a:gd name="T88" fmla="*/ 102 w 142"/>
                <a:gd name="T89" fmla="*/ 99 h 137"/>
                <a:gd name="T90" fmla="*/ 110 w 142"/>
                <a:gd name="T91" fmla="*/ 76 h 137"/>
                <a:gd name="T92" fmla="*/ 118 w 142"/>
                <a:gd name="T93" fmla="*/ 54 h 137"/>
                <a:gd name="T94" fmla="*/ 123 w 142"/>
                <a:gd name="T95" fmla="*/ 32 h 137"/>
                <a:gd name="T96" fmla="*/ 129 w 142"/>
                <a:gd name="T97" fmla="*/ 0 h 137"/>
                <a:gd name="T98" fmla="*/ 142 w 142"/>
                <a:gd name="T99" fmla="*/ 0 h 13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2"/>
                <a:gd name="T151" fmla="*/ 0 h 137"/>
                <a:gd name="T152" fmla="*/ 142 w 142"/>
                <a:gd name="T153" fmla="*/ 137 h 13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2" h="137">
                  <a:moveTo>
                    <a:pt x="142" y="0"/>
                  </a:moveTo>
                  <a:lnTo>
                    <a:pt x="142" y="0"/>
                  </a:lnTo>
                  <a:lnTo>
                    <a:pt x="136" y="13"/>
                  </a:lnTo>
                  <a:lnTo>
                    <a:pt x="131" y="24"/>
                  </a:lnTo>
                  <a:lnTo>
                    <a:pt x="125" y="35"/>
                  </a:lnTo>
                  <a:lnTo>
                    <a:pt x="117" y="43"/>
                  </a:lnTo>
                  <a:lnTo>
                    <a:pt x="107" y="49"/>
                  </a:lnTo>
                  <a:lnTo>
                    <a:pt x="97" y="56"/>
                  </a:lnTo>
                  <a:lnTo>
                    <a:pt x="86" y="59"/>
                  </a:lnTo>
                  <a:lnTo>
                    <a:pt x="73" y="62"/>
                  </a:lnTo>
                  <a:lnTo>
                    <a:pt x="64" y="62"/>
                  </a:lnTo>
                  <a:lnTo>
                    <a:pt x="54" y="62"/>
                  </a:lnTo>
                  <a:lnTo>
                    <a:pt x="35" y="59"/>
                  </a:lnTo>
                  <a:lnTo>
                    <a:pt x="17" y="57"/>
                  </a:lnTo>
                  <a:lnTo>
                    <a:pt x="8" y="57"/>
                  </a:lnTo>
                  <a:lnTo>
                    <a:pt x="0" y="59"/>
                  </a:lnTo>
                  <a:lnTo>
                    <a:pt x="5" y="68"/>
                  </a:lnTo>
                  <a:lnTo>
                    <a:pt x="5" y="80"/>
                  </a:lnTo>
                  <a:lnTo>
                    <a:pt x="8" y="78"/>
                  </a:lnTo>
                  <a:lnTo>
                    <a:pt x="11" y="78"/>
                  </a:lnTo>
                  <a:lnTo>
                    <a:pt x="14" y="78"/>
                  </a:lnTo>
                  <a:lnTo>
                    <a:pt x="17" y="75"/>
                  </a:lnTo>
                  <a:lnTo>
                    <a:pt x="22" y="78"/>
                  </a:lnTo>
                  <a:lnTo>
                    <a:pt x="27" y="80"/>
                  </a:lnTo>
                  <a:lnTo>
                    <a:pt x="38" y="81"/>
                  </a:lnTo>
                  <a:lnTo>
                    <a:pt x="49" y="83"/>
                  </a:lnTo>
                  <a:lnTo>
                    <a:pt x="54" y="84"/>
                  </a:lnTo>
                  <a:lnTo>
                    <a:pt x="61" y="88"/>
                  </a:lnTo>
                  <a:lnTo>
                    <a:pt x="65" y="92"/>
                  </a:lnTo>
                  <a:lnTo>
                    <a:pt x="70" y="99"/>
                  </a:lnTo>
                  <a:lnTo>
                    <a:pt x="72" y="104"/>
                  </a:lnTo>
                  <a:lnTo>
                    <a:pt x="73" y="110"/>
                  </a:lnTo>
                  <a:lnTo>
                    <a:pt x="73" y="123"/>
                  </a:lnTo>
                  <a:lnTo>
                    <a:pt x="73" y="137"/>
                  </a:lnTo>
                  <a:lnTo>
                    <a:pt x="80" y="136"/>
                  </a:lnTo>
                  <a:lnTo>
                    <a:pt x="85" y="131"/>
                  </a:lnTo>
                  <a:lnTo>
                    <a:pt x="89" y="126"/>
                  </a:lnTo>
                  <a:lnTo>
                    <a:pt x="94" y="118"/>
                  </a:lnTo>
                  <a:lnTo>
                    <a:pt x="102" y="99"/>
                  </a:lnTo>
                  <a:lnTo>
                    <a:pt x="110" y="76"/>
                  </a:lnTo>
                  <a:lnTo>
                    <a:pt x="118" y="54"/>
                  </a:lnTo>
                  <a:lnTo>
                    <a:pt x="123" y="32"/>
                  </a:lnTo>
                  <a:lnTo>
                    <a:pt x="129" y="0"/>
                  </a:lnTo>
                  <a:lnTo>
                    <a:pt x="142" y="0"/>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3" name="Freeform 73"/>
            <p:cNvSpPr>
              <a:spLocks/>
            </p:cNvSpPr>
            <p:nvPr/>
          </p:nvSpPr>
          <p:spPr bwMode="auto">
            <a:xfrm>
              <a:off x="1750" y="2895"/>
              <a:ext cx="142" cy="137"/>
            </a:xfrm>
            <a:custGeom>
              <a:avLst/>
              <a:gdLst>
                <a:gd name="T0" fmla="*/ 142 w 142"/>
                <a:gd name="T1" fmla="*/ 0 h 137"/>
                <a:gd name="T2" fmla="*/ 142 w 142"/>
                <a:gd name="T3" fmla="*/ 0 h 137"/>
                <a:gd name="T4" fmla="*/ 136 w 142"/>
                <a:gd name="T5" fmla="*/ 13 h 137"/>
                <a:gd name="T6" fmla="*/ 131 w 142"/>
                <a:gd name="T7" fmla="*/ 24 h 137"/>
                <a:gd name="T8" fmla="*/ 125 w 142"/>
                <a:gd name="T9" fmla="*/ 35 h 137"/>
                <a:gd name="T10" fmla="*/ 117 w 142"/>
                <a:gd name="T11" fmla="*/ 43 h 137"/>
                <a:gd name="T12" fmla="*/ 107 w 142"/>
                <a:gd name="T13" fmla="*/ 49 h 137"/>
                <a:gd name="T14" fmla="*/ 97 w 142"/>
                <a:gd name="T15" fmla="*/ 56 h 137"/>
                <a:gd name="T16" fmla="*/ 86 w 142"/>
                <a:gd name="T17" fmla="*/ 59 h 137"/>
                <a:gd name="T18" fmla="*/ 73 w 142"/>
                <a:gd name="T19" fmla="*/ 62 h 137"/>
                <a:gd name="T20" fmla="*/ 73 w 142"/>
                <a:gd name="T21" fmla="*/ 62 h 137"/>
                <a:gd name="T22" fmla="*/ 64 w 142"/>
                <a:gd name="T23" fmla="*/ 62 h 137"/>
                <a:gd name="T24" fmla="*/ 54 w 142"/>
                <a:gd name="T25" fmla="*/ 62 h 137"/>
                <a:gd name="T26" fmla="*/ 35 w 142"/>
                <a:gd name="T27" fmla="*/ 59 h 137"/>
                <a:gd name="T28" fmla="*/ 17 w 142"/>
                <a:gd name="T29" fmla="*/ 57 h 137"/>
                <a:gd name="T30" fmla="*/ 8 w 142"/>
                <a:gd name="T31" fmla="*/ 57 h 137"/>
                <a:gd name="T32" fmla="*/ 0 w 142"/>
                <a:gd name="T33" fmla="*/ 59 h 137"/>
                <a:gd name="T34" fmla="*/ 0 w 142"/>
                <a:gd name="T35" fmla="*/ 59 h 137"/>
                <a:gd name="T36" fmla="*/ 5 w 142"/>
                <a:gd name="T37" fmla="*/ 68 h 137"/>
                <a:gd name="T38" fmla="*/ 5 w 142"/>
                <a:gd name="T39" fmla="*/ 80 h 137"/>
                <a:gd name="T40" fmla="*/ 5 w 142"/>
                <a:gd name="T41" fmla="*/ 80 h 137"/>
                <a:gd name="T42" fmla="*/ 8 w 142"/>
                <a:gd name="T43" fmla="*/ 78 h 137"/>
                <a:gd name="T44" fmla="*/ 11 w 142"/>
                <a:gd name="T45" fmla="*/ 78 h 137"/>
                <a:gd name="T46" fmla="*/ 14 w 142"/>
                <a:gd name="T47" fmla="*/ 78 h 137"/>
                <a:gd name="T48" fmla="*/ 17 w 142"/>
                <a:gd name="T49" fmla="*/ 75 h 137"/>
                <a:gd name="T50" fmla="*/ 17 w 142"/>
                <a:gd name="T51" fmla="*/ 75 h 137"/>
                <a:gd name="T52" fmla="*/ 22 w 142"/>
                <a:gd name="T53" fmla="*/ 78 h 137"/>
                <a:gd name="T54" fmla="*/ 27 w 142"/>
                <a:gd name="T55" fmla="*/ 80 h 137"/>
                <a:gd name="T56" fmla="*/ 38 w 142"/>
                <a:gd name="T57" fmla="*/ 81 h 137"/>
                <a:gd name="T58" fmla="*/ 49 w 142"/>
                <a:gd name="T59" fmla="*/ 83 h 137"/>
                <a:gd name="T60" fmla="*/ 54 w 142"/>
                <a:gd name="T61" fmla="*/ 84 h 137"/>
                <a:gd name="T62" fmla="*/ 61 w 142"/>
                <a:gd name="T63" fmla="*/ 88 h 137"/>
                <a:gd name="T64" fmla="*/ 61 w 142"/>
                <a:gd name="T65" fmla="*/ 88 h 137"/>
                <a:gd name="T66" fmla="*/ 65 w 142"/>
                <a:gd name="T67" fmla="*/ 92 h 137"/>
                <a:gd name="T68" fmla="*/ 70 w 142"/>
                <a:gd name="T69" fmla="*/ 99 h 137"/>
                <a:gd name="T70" fmla="*/ 72 w 142"/>
                <a:gd name="T71" fmla="*/ 104 h 137"/>
                <a:gd name="T72" fmla="*/ 73 w 142"/>
                <a:gd name="T73" fmla="*/ 110 h 137"/>
                <a:gd name="T74" fmla="*/ 73 w 142"/>
                <a:gd name="T75" fmla="*/ 123 h 137"/>
                <a:gd name="T76" fmla="*/ 73 w 142"/>
                <a:gd name="T77" fmla="*/ 137 h 137"/>
                <a:gd name="T78" fmla="*/ 73 w 142"/>
                <a:gd name="T79" fmla="*/ 137 h 137"/>
                <a:gd name="T80" fmla="*/ 80 w 142"/>
                <a:gd name="T81" fmla="*/ 136 h 137"/>
                <a:gd name="T82" fmla="*/ 85 w 142"/>
                <a:gd name="T83" fmla="*/ 131 h 137"/>
                <a:gd name="T84" fmla="*/ 89 w 142"/>
                <a:gd name="T85" fmla="*/ 126 h 137"/>
                <a:gd name="T86" fmla="*/ 94 w 142"/>
                <a:gd name="T87" fmla="*/ 118 h 137"/>
                <a:gd name="T88" fmla="*/ 102 w 142"/>
                <a:gd name="T89" fmla="*/ 99 h 137"/>
                <a:gd name="T90" fmla="*/ 110 w 142"/>
                <a:gd name="T91" fmla="*/ 76 h 137"/>
                <a:gd name="T92" fmla="*/ 118 w 142"/>
                <a:gd name="T93" fmla="*/ 54 h 137"/>
                <a:gd name="T94" fmla="*/ 123 w 142"/>
                <a:gd name="T95" fmla="*/ 32 h 137"/>
                <a:gd name="T96" fmla="*/ 129 w 142"/>
                <a:gd name="T97" fmla="*/ 0 h 1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2"/>
                <a:gd name="T148" fmla="*/ 0 h 137"/>
                <a:gd name="T149" fmla="*/ 142 w 142"/>
                <a:gd name="T150" fmla="*/ 137 h 1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2" h="137">
                  <a:moveTo>
                    <a:pt x="142" y="0"/>
                  </a:moveTo>
                  <a:lnTo>
                    <a:pt x="142" y="0"/>
                  </a:lnTo>
                  <a:lnTo>
                    <a:pt x="136" y="13"/>
                  </a:lnTo>
                  <a:lnTo>
                    <a:pt x="131" y="24"/>
                  </a:lnTo>
                  <a:lnTo>
                    <a:pt x="125" y="35"/>
                  </a:lnTo>
                  <a:lnTo>
                    <a:pt x="117" y="43"/>
                  </a:lnTo>
                  <a:lnTo>
                    <a:pt x="107" y="49"/>
                  </a:lnTo>
                  <a:lnTo>
                    <a:pt x="97" y="56"/>
                  </a:lnTo>
                  <a:lnTo>
                    <a:pt x="86" y="59"/>
                  </a:lnTo>
                  <a:lnTo>
                    <a:pt x="73" y="62"/>
                  </a:lnTo>
                  <a:lnTo>
                    <a:pt x="64" y="62"/>
                  </a:lnTo>
                  <a:lnTo>
                    <a:pt x="54" y="62"/>
                  </a:lnTo>
                  <a:lnTo>
                    <a:pt x="35" y="59"/>
                  </a:lnTo>
                  <a:lnTo>
                    <a:pt x="17" y="57"/>
                  </a:lnTo>
                  <a:lnTo>
                    <a:pt x="8" y="57"/>
                  </a:lnTo>
                  <a:lnTo>
                    <a:pt x="0" y="59"/>
                  </a:lnTo>
                  <a:lnTo>
                    <a:pt x="5" y="68"/>
                  </a:lnTo>
                  <a:lnTo>
                    <a:pt x="5" y="80"/>
                  </a:lnTo>
                  <a:lnTo>
                    <a:pt x="8" y="78"/>
                  </a:lnTo>
                  <a:lnTo>
                    <a:pt x="11" y="78"/>
                  </a:lnTo>
                  <a:lnTo>
                    <a:pt x="14" y="78"/>
                  </a:lnTo>
                  <a:lnTo>
                    <a:pt x="17" y="75"/>
                  </a:lnTo>
                  <a:lnTo>
                    <a:pt x="22" y="78"/>
                  </a:lnTo>
                  <a:lnTo>
                    <a:pt x="27" y="80"/>
                  </a:lnTo>
                  <a:lnTo>
                    <a:pt x="38" y="81"/>
                  </a:lnTo>
                  <a:lnTo>
                    <a:pt x="49" y="83"/>
                  </a:lnTo>
                  <a:lnTo>
                    <a:pt x="54" y="84"/>
                  </a:lnTo>
                  <a:lnTo>
                    <a:pt x="61" y="88"/>
                  </a:lnTo>
                  <a:lnTo>
                    <a:pt x="65" y="92"/>
                  </a:lnTo>
                  <a:lnTo>
                    <a:pt x="70" y="99"/>
                  </a:lnTo>
                  <a:lnTo>
                    <a:pt x="72" y="104"/>
                  </a:lnTo>
                  <a:lnTo>
                    <a:pt x="73" y="110"/>
                  </a:lnTo>
                  <a:lnTo>
                    <a:pt x="73" y="123"/>
                  </a:lnTo>
                  <a:lnTo>
                    <a:pt x="73" y="137"/>
                  </a:lnTo>
                  <a:lnTo>
                    <a:pt x="80" y="136"/>
                  </a:lnTo>
                  <a:lnTo>
                    <a:pt x="85" y="131"/>
                  </a:lnTo>
                  <a:lnTo>
                    <a:pt x="89" y="126"/>
                  </a:lnTo>
                  <a:lnTo>
                    <a:pt x="94" y="118"/>
                  </a:lnTo>
                  <a:lnTo>
                    <a:pt x="102" y="99"/>
                  </a:lnTo>
                  <a:lnTo>
                    <a:pt x="110" y="76"/>
                  </a:lnTo>
                  <a:lnTo>
                    <a:pt x="118" y="54"/>
                  </a:lnTo>
                  <a:lnTo>
                    <a:pt x="123" y="32"/>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4" name="Freeform 74"/>
            <p:cNvSpPr>
              <a:spLocks/>
            </p:cNvSpPr>
            <p:nvPr/>
          </p:nvSpPr>
          <p:spPr bwMode="auto">
            <a:xfrm>
              <a:off x="1432" y="1112"/>
              <a:ext cx="67" cy="139"/>
            </a:xfrm>
            <a:custGeom>
              <a:avLst/>
              <a:gdLst>
                <a:gd name="T0" fmla="*/ 22 w 67"/>
                <a:gd name="T1" fmla="*/ 91 h 139"/>
                <a:gd name="T2" fmla="*/ 22 w 67"/>
                <a:gd name="T3" fmla="*/ 91 h 139"/>
                <a:gd name="T4" fmla="*/ 33 w 67"/>
                <a:gd name="T5" fmla="*/ 64 h 139"/>
                <a:gd name="T6" fmla="*/ 40 w 67"/>
                <a:gd name="T7" fmla="*/ 50 h 139"/>
                <a:gd name="T8" fmla="*/ 46 w 67"/>
                <a:gd name="T9" fmla="*/ 35 h 139"/>
                <a:gd name="T10" fmla="*/ 46 w 67"/>
                <a:gd name="T11" fmla="*/ 35 h 139"/>
                <a:gd name="T12" fmla="*/ 57 w 67"/>
                <a:gd name="T13" fmla="*/ 18 h 139"/>
                <a:gd name="T14" fmla="*/ 67 w 67"/>
                <a:gd name="T15" fmla="*/ 0 h 139"/>
                <a:gd name="T16" fmla="*/ 67 w 67"/>
                <a:gd name="T17" fmla="*/ 0 h 139"/>
                <a:gd name="T18" fmla="*/ 64 w 67"/>
                <a:gd name="T19" fmla="*/ 0 h 139"/>
                <a:gd name="T20" fmla="*/ 61 w 67"/>
                <a:gd name="T21" fmla="*/ 3 h 139"/>
                <a:gd name="T22" fmla="*/ 53 w 67"/>
                <a:gd name="T23" fmla="*/ 13 h 139"/>
                <a:gd name="T24" fmla="*/ 43 w 67"/>
                <a:gd name="T25" fmla="*/ 30 h 139"/>
                <a:gd name="T26" fmla="*/ 43 w 67"/>
                <a:gd name="T27" fmla="*/ 30 h 139"/>
                <a:gd name="T28" fmla="*/ 32 w 67"/>
                <a:gd name="T29" fmla="*/ 50 h 139"/>
                <a:gd name="T30" fmla="*/ 19 w 67"/>
                <a:gd name="T31" fmla="*/ 69 h 139"/>
                <a:gd name="T32" fmla="*/ 19 w 67"/>
                <a:gd name="T33" fmla="*/ 69 h 139"/>
                <a:gd name="T34" fmla="*/ 14 w 67"/>
                <a:gd name="T35" fmla="*/ 77 h 139"/>
                <a:gd name="T36" fmla="*/ 11 w 67"/>
                <a:gd name="T37" fmla="*/ 86 h 139"/>
                <a:gd name="T38" fmla="*/ 6 w 67"/>
                <a:gd name="T39" fmla="*/ 105 h 139"/>
                <a:gd name="T40" fmla="*/ 6 w 67"/>
                <a:gd name="T41" fmla="*/ 105 h 139"/>
                <a:gd name="T42" fmla="*/ 6 w 67"/>
                <a:gd name="T43" fmla="*/ 115 h 139"/>
                <a:gd name="T44" fmla="*/ 5 w 67"/>
                <a:gd name="T45" fmla="*/ 125 h 139"/>
                <a:gd name="T46" fmla="*/ 5 w 67"/>
                <a:gd name="T47" fmla="*/ 125 h 139"/>
                <a:gd name="T48" fmla="*/ 1 w 67"/>
                <a:gd name="T49" fmla="*/ 133 h 139"/>
                <a:gd name="T50" fmla="*/ 0 w 67"/>
                <a:gd name="T51" fmla="*/ 139 h 139"/>
                <a:gd name="T52" fmla="*/ 0 w 67"/>
                <a:gd name="T53" fmla="*/ 139 h 139"/>
                <a:gd name="T54" fmla="*/ 3 w 67"/>
                <a:gd name="T55" fmla="*/ 136 h 139"/>
                <a:gd name="T56" fmla="*/ 6 w 67"/>
                <a:gd name="T57" fmla="*/ 131 h 139"/>
                <a:gd name="T58" fmla="*/ 9 w 67"/>
                <a:gd name="T59" fmla="*/ 123 h 139"/>
                <a:gd name="T60" fmla="*/ 9 w 67"/>
                <a:gd name="T61" fmla="*/ 123 h 139"/>
                <a:gd name="T62" fmla="*/ 17 w 67"/>
                <a:gd name="T63" fmla="*/ 110 h 139"/>
                <a:gd name="T64" fmla="*/ 22 w 67"/>
                <a:gd name="T65" fmla="*/ 97 h 139"/>
                <a:gd name="T66" fmla="*/ 33 w 67"/>
                <a:gd name="T67" fmla="*/ 72 h 139"/>
                <a:gd name="T68" fmla="*/ 22 w 67"/>
                <a:gd name="T69" fmla="*/ 91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7"/>
                <a:gd name="T106" fmla="*/ 0 h 139"/>
                <a:gd name="T107" fmla="*/ 67 w 67"/>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7" h="139">
                  <a:moveTo>
                    <a:pt x="22" y="91"/>
                  </a:moveTo>
                  <a:lnTo>
                    <a:pt x="22" y="91"/>
                  </a:lnTo>
                  <a:lnTo>
                    <a:pt x="33" y="64"/>
                  </a:lnTo>
                  <a:lnTo>
                    <a:pt x="40" y="50"/>
                  </a:lnTo>
                  <a:lnTo>
                    <a:pt x="46" y="35"/>
                  </a:lnTo>
                  <a:lnTo>
                    <a:pt x="57" y="18"/>
                  </a:lnTo>
                  <a:lnTo>
                    <a:pt x="67" y="0"/>
                  </a:lnTo>
                  <a:lnTo>
                    <a:pt x="64" y="0"/>
                  </a:lnTo>
                  <a:lnTo>
                    <a:pt x="61" y="3"/>
                  </a:lnTo>
                  <a:lnTo>
                    <a:pt x="53" y="13"/>
                  </a:lnTo>
                  <a:lnTo>
                    <a:pt x="43" y="30"/>
                  </a:lnTo>
                  <a:lnTo>
                    <a:pt x="32" y="50"/>
                  </a:lnTo>
                  <a:lnTo>
                    <a:pt x="19" y="69"/>
                  </a:lnTo>
                  <a:lnTo>
                    <a:pt x="14" y="77"/>
                  </a:lnTo>
                  <a:lnTo>
                    <a:pt x="11" y="86"/>
                  </a:lnTo>
                  <a:lnTo>
                    <a:pt x="6" y="105"/>
                  </a:lnTo>
                  <a:lnTo>
                    <a:pt x="6" y="115"/>
                  </a:lnTo>
                  <a:lnTo>
                    <a:pt x="5" y="125"/>
                  </a:lnTo>
                  <a:lnTo>
                    <a:pt x="1" y="133"/>
                  </a:lnTo>
                  <a:lnTo>
                    <a:pt x="0" y="139"/>
                  </a:lnTo>
                  <a:lnTo>
                    <a:pt x="3" y="136"/>
                  </a:lnTo>
                  <a:lnTo>
                    <a:pt x="6" y="131"/>
                  </a:lnTo>
                  <a:lnTo>
                    <a:pt x="9" y="123"/>
                  </a:lnTo>
                  <a:lnTo>
                    <a:pt x="17" y="110"/>
                  </a:lnTo>
                  <a:lnTo>
                    <a:pt x="22" y="97"/>
                  </a:lnTo>
                  <a:lnTo>
                    <a:pt x="33" y="72"/>
                  </a:lnTo>
                  <a:lnTo>
                    <a:pt x="22" y="91"/>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5" name="Freeform 75"/>
            <p:cNvSpPr>
              <a:spLocks/>
            </p:cNvSpPr>
            <p:nvPr/>
          </p:nvSpPr>
          <p:spPr bwMode="auto">
            <a:xfrm>
              <a:off x="1432" y="1112"/>
              <a:ext cx="67" cy="139"/>
            </a:xfrm>
            <a:custGeom>
              <a:avLst/>
              <a:gdLst>
                <a:gd name="T0" fmla="*/ 22 w 67"/>
                <a:gd name="T1" fmla="*/ 91 h 139"/>
                <a:gd name="T2" fmla="*/ 22 w 67"/>
                <a:gd name="T3" fmla="*/ 91 h 139"/>
                <a:gd name="T4" fmla="*/ 33 w 67"/>
                <a:gd name="T5" fmla="*/ 64 h 139"/>
                <a:gd name="T6" fmla="*/ 40 w 67"/>
                <a:gd name="T7" fmla="*/ 50 h 139"/>
                <a:gd name="T8" fmla="*/ 46 w 67"/>
                <a:gd name="T9" fmla="*/ 35 h 139"/>
                <a:gd name="T10" fmla="*/ 46 w 67"/>
                <a:gd name="T11" fmla="*/ 35 h 139"/>
                <a:gd name="T12" fmla="*/ 57 w 67"/>
                <a:gd name="T13" fmla="*/ 18 h 139"/>
                <a:gd name="T14" fmla="*/ 67 w 67"/>
                <a:gd name="T15" fmla="*/ 0 h 139"/>
                <a:gd name="T16" fmla="*/ 67 w 67"/>
                <a:gd name="T17" fmla="*/ 0 h 139"/>
                <a:gd name="T18" fmla="*/ 64 w 67"/>
                <a:gd name="T19" fmla="*/ 0 h 139"/>
                <a:gd name="T20" fmla="*/ 61 w 67"/>
                <a:gd name="T21" fmla="*/ 3 h 139"/>
                <a:gd name="T22" fmla="*/ 53 w 67"/>
                <a:gd name="T23" fmla="*/ 13 h 139"/>
                <a:gd name="T24" fmla="*/ 43 w 67"/>
                <a:gd name="T25" fmla="*/ 30 h 139"/>
                <a:gd name="T26" fmla="*/ 43 w 67"/>
                <a:gd name="T27" fmla="*/ 30 h 139"/>
                <a:gd name="T28" fmla="*/ 32 w 67"/>
                <a:gd name="T29" fmla="*/ 50 h 139"/>
                <a:gd name="T30" fmla="*/ 19 w 67"/>
                <a:gd name="T31" fmla="*/ 69 h 139"/>
                <a:gd name="T32" fmla="*/ 19 w 67"/>
                <a:gd name="T33" fmla="*/ 69 h 139"/>
                <a:gd name="T34" fmla="*/ 14 w 67"/>
                <a:gd name="T35" fmla="*/ 77 h 139"/>
                <a:gd name="T36" fmla="*/ 11 w 67"/>
                <a:gd name="T37" fmla="*/ 86 h 139"/>
                <a:gd name="T38" fmla="*/ 6 w 67"/>
                <a:gd name="T39" fmla="*/ 105 h 139"/>
                <a:gd name="T40" fmla="*/ 6 w 67"/>
                <a:gd name="T41" fmla="*/ 105 h 139"/>
                <a:gd name="T42" fmla="*/ 6 w 67"/>
                <a:gd name="T43" fmla="*/ 115 h 139"/>
                <a:gd name="T44" fmla="*/ 5 w 67"/>
                <a:gd name="T45" fmla="*/ 125 h 139"/>
                <a:gd name="T46" fmla="*/ 5 w 67"/>
                <a:gd name="T47" fmla="*/ 125 h 139"/>
                <a:gd name="T48" fmla="*/ 1 w 67"/>
                <a:gd name="T49" fmla="*/ 133 h 139"/>
                <a:gd name="T50" fmla="*/ 0 w 67"/>
                <a:gd name="T51" fmla="*/ 139 h 139"/>
                <a:gd name="T52" fmla="*/ 0 w 67"/>
                <a:gd name="T53" fmla="*/ 139 h 139"/>
                <a:gd name="T54" fmla="*/ 3 w 67"/>
                <a:gd name="T55" fmla="*/ 136 h 139"/>
                <a:gd name="T56" fmla="*/ 6 w 67"/>
                <a:gd name="T57" fmla="*/ 131 h 139"/>
                <a:gd name="T58" fmla="*/ 9 w 67"/>
                <a:gd name="T59" fmla="*/ 123 h 139"/>
                <a:gd name="T60" fmla="*/ 9 w 67"/>
                <a:gd name="T61" fmla="*/ 123 h 139"/>
                <a:gd name="T62" fmla="*/ 17 w 67"/>
                <a:gd name="T63" fmla="*/ 110 h 139"/>
                <a:gd name="T64" fmla="*/ 22 w 67"/>
                <a:gd name="T65" fmla="*/ 97 h 139"/>
                <a:gd name="T66" fmla="*/ 33 w 67"/>
                <a:gd name="T67" fmla="*/ 72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
                <a:gd name="T103" fmla="*/ 0 h 139"/>
                <a:gd name="T104" fmla="*/ 67 w 67"/>
                <a:gd name="T105" fmla="*/ 139 h 1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 h="139">
                  <a:moveTo>
                    <a:pt x="22" y="91"/>
                  </a:moveTo>
                  <a:lnTo>
                    <a:pt x="22" y="91"/>
                  </a:lnTo>
                  <a:lnTo>
                    <a:pt x="33" y="64"/>
                  </a:lnTo>
                  <a:lnTo>
                    <a:pt x="40" y="50"/>
                  </a:lnTo>
                  <a:lnTo>
                    <a:pt x="46" y="35"/>
                  </a:lnTo>
                  <a:lnTo>
                    <a:pt x="57" y="18"/>
                  </a:lnTo>
                  <a:lnTo>
                    <a:pt x="67" y="0"/>
                  </a:lnTo>
                  <a:lnTo>
                    <a:pt x="64" y="0"/>
                  </a:lnTo>
                  <a:lnTo>
                    <a:pt x="61" y="3"/>
                  </a:lnTo>
                  <a:lnTo>
                    <a:pt x="53" y="13"/>
                  </a:lnTo>
                  <a:lnTo>
                    <a:pt x="43" y="30"/>
                  </a:lnTo>
                  <a:lnTo>
                    <a:pt x="32" y="50"/>
                  </a:lnTo>
                  <a:lnTo>
                    <a:pt x="19" y="69"/>
                  </a:lnTo>
                  <a:lnTo>
                    <a:pt x="14" y="77"/>
                  </a:lnTo>
                  <a:lnTo>
                    <a:pt x="11" y="86"/>
                  </a:lnTo>
                  <a:lnTo>
                    <a:pt x="6" y="105"/>
                  </a:lnTo>
                  <a:lnTo>
                    <a:pt x="6" y="115"/>
                  </a:lnTo>
                  <a:lnTo>
                    <a:pt x="5" y="125"/>
                  </a:lnTo>
                  <a:lnTo>
                    <a:pt x="1" y="133"/>
                  </a:lnTo>
                  <a:lnTo>
                    <a:pt x="0" y="139"/>
                  </a:lnTo>
                  <a:lnTo>
                    <a:pt x="3" y="136"/>
                  </a:lnTo>
                  <a:lnTo>
                    <a:pt x="6" y="131"/>
                  </a:lnTo>
                  <a:lnTo>
                    <a:pt x="9" y="123"/>
                  </a:lnTo>
                  <a:lnTo>
                    <a:pt x="17" y="110"/>
                  </a:lnTo>
                  <a:lnTo>
                    <a:pt x="22" y="97"/>
                  </a:lnTo>
                  <a:lnTo>
                    <a:pt x="33"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6" name="Freeform 76"/>
            <p:cNvSpPr>
              <a:spLocks/>
            </p:cNvSpPr>
            <p:nvPr/>
          </p:nvSpPr>
          <p:spPr bwMode="auto">
            <a:xfrm>
              <a:off x="1368" y="1724"/>
              <a:ext cx="35" cy="244"/>
            </a:xfrm>
            <a:custGeom>
              <a:avLst/>
              <a:gdLst>
                <a:gd name="T0" fmla="*/ 32 w 35"/>
                <a:gd name="T1" fmla="*/ 6 h 244"/>
                <a:gd name="T2" fmla="*/ 32 w 35"/>
                <a:gd name="T3" fmla="*/ 6 h 244"/>
                <a:gd name="T4" fmla="*/ 26 w 35"/>
                <a:gd name="T5" fmla="*/ 5 h 244"/>
                <a:gd name="T6" fmla="*/ 21 w 35"/>
                <a:gd name="T7" fmla="*/ 6 h 244"/>
                <a:gd name="T8" fmla="*/ 16 w 35"/>
                <a:gd name="T9" fmla="*/ 9 h 244"/>
                <a:gd name="T10" fmla="*/ 11 w 35"/>
                <a:gd name="T11" fmla="*/ 14 h 244"/>
                <a:gd name="T12" fmla="*/ 5 w 35"/>
                <a:gd name="T13" fmla="*/ 25 h 244"/>
                <a:gd name="T14" fmla="*/ 2 w 35"/>
                <a:gd name="T15" fmla="*/ 35 h 244"/>
                <a:gd name="T16" fmla="*/ 2 w 35"/>
                <a:gd name="T17" fmla="*/ 35 h 244"/>
                <a:gd name="T18" fmla="*/ 0 w 35"/>
                <a:gd name="T19" fmla="*/ 53 h 244"/>
                <a:gd name="T20" fmla="*/ 2 w 35"/>
                <a:gd name="T21" fmla="*/ 69 h 244"/>
                <a:gd name="T22" fmla="*/ 5 w 35"/>
                <a:gd name="T23" fmla="*/ 104 h 244"/>
                <a:gd name="T24" fmla="*/ 5 w 35"/>
                <a:gd name="T25" fmla="*/ 104 h 244"/>
                <a:gd name="T26" fmla="*/ 11 w 35"/>
                <a:gd name="T27" fmla="*/ 142 h 244"/>
                <a:gd name="T28" fmla="*/ 14 w 35"/>
                <a:gd name="T29" fmla="*/ 163 h 244"/>
                <a:gd name="T30" fmla="*/ 16 w 35"/>
                <a:gd name="T31" fmla="*/ 182 h 244"/>
                <a:gd name="T32" fmla="*/ 16 w 35"/>
                <a:gd name="T33" fmla="*/ 182 h 244"/>
                <a:gd name="T34" fmla="*/ 18 w 35"/>
                <a:gd name="T35" fmla="*/ 203 h 244"/>
                <a:gd name="T36" fmla="*/ 18 w 35"/>
                <a:gd name="T37" fmla="*/ 223 h 244"/>
                <a:gd name="T38" fmla="*/ 18 w 35"/>
                <a:gd name="T39" fmla="*/ 223 h 244"/>
                <a:gd name="T40" fmla="*/ 18 w 35"/>
                <a:gd name="T41" fmla="*/ 233 h 244"/>
                <a:gd name="T42" fmla="*/ 19 w 35"/>
                <a:gd name="T43" fmla="*/ 239 h 244"/>
                <a:gd name="T44" fmla="*/ 21 w 35"/>
                <a:gd name="T45" fmla="*/ 244 h 244"/>
                <a:gd name="T46" fmla="*/ 21 w 35"/>
                <a:gd name="T47" fmla="*/ 244 h 244"/>
                <a:gd name="T48" fmla="*/ 22 w 35"/>
                <a:gd name="T49" fmla="*/ 220 h 244"/>
                <a:gd name="T50" fmla="*/ 22 w 35"/>
                <a:gd name="T51" fmla="*/ 195 h 244"/>
                <a:gd name="T52" fmla="*/ 22 w 35"/>
                <a:gd name="T53" fmla="*/ 147 h 244"/>
                <a:gd name="T54" fmla="*/ 22 w 35"/>
                <a:gd name="T55" fmla="*/ 147 h 244"/>
                <a:gd name="T56" fmla="*/ 21 w 35"/>
                <a:gd name="T57" fmla="*/ 105 h 244"/>
                <a:gd name="T58" fmla="*/ 21 w 35"/>
                <a:gd name="T59" fmla="*/ 85 h 244"/>
                <a:gd name="T60" fmla="*/ 24 w 35"/>
                <a:gd name="T61" fmla="*/ 64 h 244"/>
                <a:gd name="T62" fmla="*/ 24 w 35"/>
                <a:gd name="T63" fmla="*/ 64 h 244"/>
                <a:gd name="T64" fmla="*/ 26 w 35"/>
                <a:gd name="T65" fmla="*/ 53 h 244"/>
                <a:gd name="T66" fmla="*/ 29 w 35"/>
                <a:gd name="T67" fmla="*/ 40 h 244"/>
                <a:gd name="T68" fmla="*/ 34 w 35"/>
                <a:gd name="T69" fmla="*/ 29 h 244"/>
                <a:gd name="T70" fmla="*/ 35 w 35"/>
                <a:gd name="T71" fmla="*/ 16 h 244"/>
                <a:gd name="T72" fmla="*/ 35 w 35"/>
                <a:gd name="T73" fmla="*/ 16 h 244"/>
                <a:gd name="T74" fmla="*/ 35 w 35"/>
                <a:gd name="T75" fmla="*/ 13 h 244"/>
                <a:gd name="T76" fmla="*/ 35 w 35"/>
                <a:gd name="T77" fmla="*/ 5 h 244"/>
                <a:gd name="T78" fmla="*/ 32 w 35"/>
                <a:gd name="T79" fmla="*/ 0 h 244"/>
                <a:gd name="T80" fmla="*/ 30 w 35"/>
                <a:gd name="T81" fmla="*/ 0 h 244"/>
                <a:gd name="T82" fmla="*/ 29 w 35"/>
                <a:gd name="T83" fmla="*/ 1 h 244"/>
                <a:gd name="T84" fmla="*/ 32 w 35"/>
                <a:gd name="T85" fmla="*/ 6 h 2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5"/>
                <a:gd name="T130" fmla="*/ 0 h 244"/>
                <a:gd name="T131" fmla="*/ 35 w 35"/>
                <a:gd name="T132" fmla="*/ 244 h 24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5" h="244">
                  <a:moveTo>
                    <a:pt x="32" y="6"/>
                  </a:moveTo>
                  <a:lnTo>
                    <a:pt x="32" y="6"/>
                  </a:lnTo>
                  <a:lnTo>
                    <a:pt x="26" y="5"/>
                  </a:lnTo>
                  <a:lnTo>
                    <a:pt x="21" y="6"/>
                  </a:lnTo>
                  <a:lnTo>
                    <a:pt x="16" y="9"/>
                  </a:lnTo>
                  <a:lnTo>
                    <a:pt x="11" y="14"/>
                  </a:lnTo>
                  <a:lnTo>
                    <a:pt x="5" y="25"/>
                  </a:lnTo>
                  <a:lnTo>
                    <a:pt x="2" y="35"/>
                  </a:lnTo>
                  <a:lnTo>
                    <a:pt x="0" y="53"/>
                  </a:lnTo>
                  <a:lnTo>
                    <a:pt x="2" y="69"/>
                  </a:lnTo>
                  <a:lnTo>
                    <a:pt x="5" y="104"/>
                  </a:lnTo>
                  <a:lnTo>
                    <a:pt x="11" y="142"/>
                  </a:lnTo>
                  <a:lnTo>
                    <a:pt x="14" y="163"/>
                  </a:lnTo>
                  <a:lnTo>
                    <a:pt x="16" y="182"/>
                  </a:lnTo>
                  <a:lnTo>
                    <a:pt x="18" y="203"/>
                  </a:lnTo>
                  <a:lnTo>
                    <a:pt x="18" y="223"/>
                  </a:lnTo>
                  <a:lnTo>
                    <a:pt x="18" y="233"/>
                  </a:lnTo>
                  <a:lnTo>
                    <a:pt x="19" y="239"/>
                  </a:lnTo>
                  <a:lnTo>
                    <a:pt x="21" y="244"/>
                  </a:lnTo>
                  <a:lnTo>
                    <a:pt x="22" y="220"/>
                  </a:lnTo>
                  <a:lnTo>
                    <a:pt x="22" y="195"/>
                  </a:lnTo>
                  <a:lnTo>
                    <a:pt x="22" y="147"/>
                  </a:lnTo>
                  <a:lnTo>
                    <a:pt x="21" y="105"/>
                  </a:lnTo>
                  <a:lnTo>
                    <a:pt x="21" y="85"/>
                  </a:lnTo>
                  <a:lnTo>
                    <a:pt x="24" y="64"/>
                  </a:lnTo>
                  <a:lnTo>
                    <a:pt x="26" y="53"/>
                  </a:lnTo>
                  <a:lnTo>
                    <a:pt x="29" y="40"/>
                  </a:lnTo>
                  <a:lnTo>
                    <a:pt x="34" y="29"/>
                  </a:lnTo>
                  <a:lnTo>
                    <a:pt x="35" y="16"/>
                  </a:lnTo>
                  <a:lnTo>
                    <a:pt x="35" y="13"/>
                  </a:lnTo>
                  <a:lnTo>
                    <a:pt x="35" y="5"/>
                  </a:lnTo>
                  <a:lnTo>
                    <a:pt x="32" y="0"/>
                  </a:lnTo>
                  <a:lnTo>
                    <a:pt x="30" y="0"/>
                  </a:lnTo>
                  <a:lnTo>
                    <a:pt x="29" y="1"/>
                  </a:lnTo>
                  <a:lnTo>
                    <a:pt x="32" y="6"/>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7" name="Freeform 77"/>
            <p:cNvSpPr>
              <a:spLocks/>
            </p:cNvSpPr>
            <p:nvPr/>
          </p:nvSpPr>
          <p:spPr bwMode="auto">
            <a:xfrm>
              <a:off x="1368" y="1724"/>
              <a:ext cx="35" cy="244"/>
            </a:xfrm>
            <a:custGeom>
              <a:avLst/>
              <a:gdLst>
                <a:gd name="T0" fmla="*/ 32 w 35"/>
                <a:gd name="T1" fmla="*/ 6 h 244"/>
                <a:gd name="T2" fmla="*/ 32 w 35"/>
                <a:gd name="T3" fmla="*/ 6 h 244"/>
                <a:gd name="T4" fmla="*/ 26 w 35"/>
                <a:gd name="T5" fmla="*/ 5 h 244"/>
                <a:gd name="T6" fmla="*/ 21 w 35"/>
                <a:gd name="T7" fmla="*/ 6 h 244"/>
                <a:gd name="T8" fmla="*/ 16 w 35"/>
                <a:gd name="T9" fmla="*/ 9 h 244"/>
                <a:gd name="T10" fmla="*/ 11 w 35"/>
                <a:gd name="T11" fmla="*/ 14 h 244"/>
                <a:gd name="T12" fmla="*/ 5 w 35"/>
                <a:gd name="T13" fmla="*/ 25 h 244"/>
                <a:gd name="T14" fmla="*/ 2 w 35"/>
                <a:gd name="T15" fmla="*/ 35 h 244"/>
                <a:gd name="T16" fmla="*/ 2 w 35"/>
                <a:gd name="T17" fmla="*/ 35 h 244"/>
                <a:gd name="T18" fmla="*/ 0 w 35"/>
                <a:gd name="T19" fmla="*/ 53 h 244"/>
                <a:gd name="T20" fmla="*/ 2 w 35"/>
                <a:gd name="T21" fmla="*/ 69 h 244"/>
                <a:gd name="T22" fmla="*/ 5 w 35"/>
                <a:gd name="T23" fmla="*/ 104 h 244"/>
                <a:gd name="T24" fmla="*/ 5 w 35"/>
                <a:gd name="T25" fmla="*/ 104 h 244"/>
                <a:gd name="T26" fmla="*/ 11 w 35"/>
                <a:gd name="T27" fmla="*/ 142 h 244"/>
                <a:gd name="T28" fmla="*/ 14 w 35"/>
                <a:gd name="T29" fmla="*/ 163 h 244"/>
                <a:gd name="T30" fmla="*/ 16 w 35"/>
                <a:gd name="T31" fmla="*/ 182 h 244"/>
                <a:gd name="T32" fmla="*/ 16 w 35"/>
                <a:gd name="T33" fmla="*/ 182 h 244"/>
                <a:gd name="T34" fmla="*/ 18 w 35"/>
                <a:gd name="T35" fmla="*/ 203 h 244"/>
                <a:gd name="T36" fmla="*/ 18 w 35"/>
                <a:gd name="T37" fmla="*/ 223 h 244"/>
                <a:gd name="T38" fmla="*/ 18 w 35"/>
                <a:gd name="T39" fmla="*/ 223 h 244"/>
                <a:gd name="T40" fmla="*/ 18 w 35"/>
                <a:gd name="T41" fmla="*/ 233 h 244"/>
                <a:gd name="T42" fmla="*/ 19 w 35"/>
                <a:gd name="T43" fmla="*/ 239 h 244"/>
                <a:gd name="T44" fmla="*/ 21 w 35"/>
                <a:gd name="T45" fmla="*/ 244 h 244"/>
                <a:gd name="T46" fmla="*/ 21 w 35"/>
                <a:gd name="T47" fmla="*/ 244 h 244"/>
                <a:gd name="T48" fmla="*/ 22 w 35"/>
                <a:gd name="T49" fmla="*/ 220 h 244"/>
                <a:gd name="T50" fmla="*/ 22 w 35"/>
                <a:gd name="T51" fmla="*/ 195 h 244"/>
                <a:gd name="T52" fmla="*/ 22 w 35"/>
                <a:gd name="T53" fmla="*/ 147 h 244"/>
                <a:gd name="T54" fmla="*/ 22 w 35"/>
                <a:gd name="T55" fmla="*/ 147 h 244"/>
                <a:gd name="T56" fmla="*/ 21 w 35"/>
                <a:gd name="T57" fmla="*/ 105 h 244"/>
                <a:gd name="T58" fmla="*/ 21 w 35"/>
                <a:gd name="T59" fmla="*/ 85 h 244"/>
                <a:gd name="T60" fmla="*/ 24 w 35"/>
                <a:gd name="T61" fmla="*/ 64 h 244"/>
                <a:gd name="T62" fmla="*/ 24 w 35"/>
                <a:gd name="T63" fmla="*/ 64 h 244"/>
                <a:gd name="T64" fmla="*/ 26 w 35"/>
                <a:gd name="T65" fmla="*/ 53 h 244"/>
                <a:gd name="T66" fmla="*/ 29 w 35"/>
                <a:gd name="T67" fmla="*/ 40 h 244"/>
                <a:gd name="T68" fmla="*/ 34 w 35"/>
                <a:gd name="T69" fmla="*/ 29 h 244"/>
                <a:gd name="T70" fmla="*/ 35 w 35"/>
                <a:gd name="T71" fmla="*/ 16 h 244"/>
                <a:gd name="T72" fmla="*/ 35 w 35"/>
                <a:gd name="T73" fmla="*/ 16 h 244"/>
                <a:gd name="T74" fmla="*/ 35 w 35"/>
                <a:gd name="T75" fmla="*/ 13 h 244"/>
                <a:gd name="T76" fmla="*/ 35 w 35"/>
                <a:gd name="T77" fmla="*/ 5 h 244"/>
                <a:gd name="T78" fmla="*/ 32 w 35"/>
                <a:gd name="T79" fmla="*/ 0 h 244"/>
                <a:gd name="T80" fmla="*/ 30 w 35"/>
                <a:gd name="T81" fmla="*/ 0 h 244"/>
                <a:gd name="T82" fmla="*/ 29 w 35"/>
                <a:gd name="T83" fmla="*/ 1 h 2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
                <a:gd name="T127" fmla="*/ 0 h 244"/>
                <a:gd name="T128" fmla="*/ 35 w 35"/>
                <a:gd name="T129" fmla="*/ 244 h 2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 h="244">
                  <a:moveTo>
                    <a:pt x="32" y="6"/>
                  </a:moveTo>
                  <a:lnTo>
                    <a:pt x="32" y="6"/>
                  </a:lnTo>
                  <a:lnTo>
                    <a:pt x="26" y="5"/>
                  </a:lnTo>
                  <a:lnTo>
                    <a:pt x="21" y="6"/>
                  </a:lnTo>
                  <a:lnTo>
                    <a:pt x="16" y="9"/>
                  </a:lnTo>
                  <a:lnTo>
                    <a:pt x="11" y="14"/>
                  </a:lnTo>
                  <a:lnTo>
                    <a:pt x="5" y="25"/>
                  </a:lnTo>
                  <a:lnTo>
                    <a:pt x="2" y="35"/>
                  </a:lnTo>
                  <a:lnTo>
                    <a:pt x="0" y="53"/>
                  </a:lnTo>
                  <a:lnTo>
                    <a:pt x="2" y="69"/>
                  </a:lnTo>
                  <a:lnTo>
                    <a:pt x="5" y="104"/>
                  </a:lnTo>
                  <a:lnTo>
                    <a:pt x="11" y="142"/>
                  </a:lnTo>
                  <a:lnTo>
                    <a:pt x="14" y="163"/>
                  </a:lnTo>
                  <a:lnTo>
                    <a:pt x="16" y="182"/>
                  </a:lnTo>
                  <a:lnTo>
                    <a:pt x="18" y="203"/>
                  </a:lnTo>
                  <a:lnTo>
                    <a:pt x="18" y="223"/>
                  </a:lnTo>
                  <a:lnTo>
                    <a:pt x="18" y="233"/>
                  </a:lnTo>
                  <a:lnTo>
                    <a:pt x="19" y="239"/>
                  </a:lnTo>
                  <a:lnTo>
                    <a:pt x="21" y="244"/>
                  </a:lnTo>
                  <a:lnTo>
                    <a:pt x="22" y="220"/>
                  </a:lnTo>
                  <a:lnTo>
                    <a:pt x="22" y="195"/>
                  </a:lnTo>
                  <a:lnTo>
                    <a:pt x="22" y="147"/>
                  </a:lnTo>
                  <a:lnTo>
                    <a:pt x="21" y="105"/>
                  </a:lnTo>
                  <a:lnTo>
                    <a:pt x="21" y="85"/>
                  </a:lnTo>
                  <a:lnTo>
                    <a:pt x="24" y="64"/>
                  </a:lnTo>
                  <a:lnTo>
                    <a:pt x="26" y="53"/>
                  </a:lnTo>
                  <a:lnTo>
                    <a:pt x="29" y="40"/>
                  </a:lnTo>
                  <a:lnTo>
                    <a:pt x="34" y="29"/>
                  </a:lnTo>
                  <a:lnTo>
                    <a:pt x="35" y="16"/>
                  </a:lnTo>
                  <a:lnTo>
                    <a:pt x="35" y="13"/>
                  </a:lnTo>
                  <a:lnTo>
                    <a:pt x="35" y="5"/>
                  </a:lnTo>
                  <a:lnTo>
                    <a:pt x="32" y="0"/>
                  </a:lnTo>
                  <a:lnTo>
                    <a:pt x="30" y="0"/>
                  </a:lnTo>
                  <a:lnTo>
                    <a:pt x="29"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8" name="Freeform 78"/>
            <p:cNvSpPr>
              <a:spLocks/>
            </p:cNvSpPr>
            <p:nvPr/>
          </p:nvSpPr>
          <p:spPr bwMode="auto">
            <a:xfrm>
              <a:off x="1325" y="2005"/>
              <a:ext cx="22" cy="158"/>
            </a:xfrm>
            <a:custGeom>
              <a:avLst/>
              <a:gdLst>
                <a:gd name="T0" fmla="*/ 13 w 22"/>
                <a:gd name="T1" fmla="*/ 134 h 158"/>
                <a:gd name="T2" fmla="*/ 13 w 22"/>
                <a:gd name="T3" fmla="*/ 134 h 158"/>
                <a:gd name="T4" fmla="*/ 14 w 22"/>
                <a:gd name="T5" fmla="*/ 91 h 158"/>
                <a:gd name="T6" fmla="*/ 17 w 22"/>
                <a:gd name="T7" fmla="*/ 46 h 158"/>
                <a:gd name="T8" fmla="*/ 17 w 22"/>
                <a:gd name="T9" fmla="*/ 46 h 158"/>
                <a:gd name="T10" fmla="*/ 22 w 22"/>
                <a:gd name="T11" fmla="*/ 22 h 158"/>
                <a:gd name="T12" fmla="*/ 22 w 22"/>
                <a:gd name="T13" fmla="*/ 10 h 158"/>
                <a:gd name="T14" fmla="*/ 22 w 22"/>
                <a:gd name="T15" fmla="*/ 5 h 158"/>
                <a:gd name="T16" fmla="*/ 21 w 22"/>
                <a:gd name="T17" fmla="*/ 0 h 158"/>
                <a:gd name="T18" fmla="*/ 21 w 22"/>
                <a:gd name="T19" fmla="*/ 0 h 158"/>
                <a:gd name="T20" fmla="*/ 19 w 22"/>
                <a:gd name="T21" fmla="*/ 3 h 158"/>
                <a:gd name="T22" fmla="*/ 16 w 22"/>
                <a:gd name="T23" fmla="*/ 10 h 158"/>
                <a:gd name="T24" fmla="*/ 14 w 22"/>
                <a:gd name="T25" fmla="*/ 19 h 158"/>
                <a:gd name="T26" fmla="*/ 14 w 22"/>
                <a:gd name="T27" fmla="*/ 19 h 158"/>
                <a:gd name="T28" fmla="*/ 9 w 22"/>
                <a:gd name="T29" fmla="*/ 40 h 158"/>
                <a:gd name="T30" fmla="*/ 8 w 22"/>
                <a:gd name="T31" fmla="*/ 59 h 158"/>
                <a:gd name="T32" fmla="*/ 8 w 22"/>
                <a:gd name="T33" fmla="*/ 59 h 158"/>
                <a:gd name="T34" fmla="*/ 5 w 22"/>
                <a:gd name="T35" fmla="*/ 85 h 158"/>
                <a:gd name="T36" fmla="*/ 1 w 22"/>
                <a:gd name="T37" fmla="*/ 109 h 158"/>
                <a:gd name="T38" fmla="*/ 0 w 22"/>
                <a:gd name="T39" fmla="*/ 134 h 158"/>
                <a:gd name="T40" fmla="*/ 1 w 22"/>
                <a:gd name="T41" fmla="*/ 145 h 158"/>
                <a:gd name="T42" fmla="*/ 5 w 22"/>
                <a:gd name="T43" fmla="*/ 158 h 158"/>
                <a:gd name="T44" fmla="*/ 13 w 22"/>
                <a:gd name="T45" fmla="*/ 134 h 1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
                <a:gd name="T70" fmla="*/ 0 h 158"/>
                <a:gd name="T71" fmla="*/ 22 w 22"/>
                <a:gd name="T72" fmla="*/ 158 h 1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 h="158">
                  <a:moveTo>
                    <a:pt x="13" y="134"/>
                  </a:moveTo>
                  <a:lnTo>
                    <a:pt x="13" y="134"/>
                  </a:lnTo>
                  <a:lnTo>
                    <a:pt x="14" y="91"/>
                  </a:lnTo>
                  <a:lnTo>
                    <a:pt x="17" y="46"/>
                  </a:lnTo>
                  <a:lnTo>
                    <a:pt x="22" y="22"/>
                  </a:lnTo>
                  <a:lnTo>
                    <a:pt x="22" y="10"/>
                  </a:lnTo>
                  <a:lnTo>
                    <a:pt x="22" y="5"/>
                  </a:lnTo>
                  <a:lnTo>
                    <a:pt x="21" y="0"/>
                  </a:lnTo>
                  <a:lnTo>
                    <a:pt x="19" y="3"/>
                  </a:lnTo>
                  <a:lnTo>
                    <a:pt x="16" y="10"/>
                  </a:lnTo>
                  <a:lnTo>
                    <a:pt x="14" y="19"/>
                  </a:lnTo>
                  <a:lnTo>
                    <a:pt x="9" y="40"/>
                  </a:lnTo>
                  <a:lnTo>
                    <a:pt x="8" y="59"/>
                  </a:lnTo>
                  <a:lnTo>
                    <a:pt x="5" y="85"/>
                  </a:lnTo>
                  <a:lnTo>
                    <a:pt x="1" y="109"/>
                  </a:lnTo>
                  <a:lnTo>
                    <a:pt x="0" y="134"/>
                  </a:lnTo>
                  <a:lnTo>
                    <a:pt x="1" y="145"/>
                  </a:lnTo>
                  <a:lnTo>
                    <a:pt x="5" y="158"/>
                  </a:lnTo>
                  <a:lnTo>
                    <a:pt x="13" y="134"/>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9" name="Freeform 79"/>
            <p:cNvSpPr>
              <a:spLocks/>
            </p:cNvSpPr>
            <p:nvPr/>
          </p:nvSpPr>
          <p:spPr bwMode="auto">
            <a:xfrm>
              <a:off x="1325" y="2005"/>
              <a:ext cx="22" cy="158"/>
            </a:xfrm>
            <a:custGeom>
              <a:avLst/>
              <a:gdLst>
                <a:gd name="T0" fmla="*/ 13 w 22"/>
                <a:gd name="T1" fmla="*/ 134 h 158"/>
                <a:gd name="T2" fmla="*/ 13 w 22"/>
                <a:gd name="T3" fmla="*/ 134 h 158"/>
                <a:gd name="T4" fmla="*/ 14 w 22"/>
                <a:gd name="T5" fmla="*/ 91 h 158"/>
                <a:gd name="T6" fmla="*/ 17 w 22"/>
                <a:gd name="T7" fmla="*/ 46 h 158"/>
                <a:gd name="T8" fmla="*/ 17 w 22"/>
                <a:gd name="T9" fmla="*/ 46 h 158"/>
                <a:gd name="T10" fmla="*/ 22 w 22"/>
                <a:gd name="T11" fmla="*/ 22 h 158"/>
                <a:gd name="T12" fmla="*/ 22 w 22"/>
                <a:gd name="T13" fmla="*/ 10 h 158"/>
                <a:gd name="T14" fmla="*/ 22 w 22"/>
                <a:gd name="T15" fmla="*/ 5 h 158"/>
                <a:gd name="T16" fmla="*/ 21 w 22"/>
                <a:gd name="T17" fmla="*/ 0 h 158"/>
                <a:gd name="T18" fmla="*/ 21 w 22"/>
                <a:gd name="T19" fmla="*/ 0 h 158"/>
                <a:gd name="T20" fmla="*/ 19 w 22"/>
                <a:gd name="T21" fmla="*/ 3 h 158"/>
                <a:gd name="T22" fmla="*/ 16 w 22"/>
                <a:gd name="T23" fmla="*/ 10 h 158"/>
                <a:gd name="T24" fmla="*/ 14 w 22"/>
                <a:gd name="T25" fmla="*/ 19 h 158"/>
                <a:gd name="T26" fmla="*/ 14 w 22"/>
                <a:gd name="T27" fmla="*/ 19 h 158"/>
                <a:gd name="T28" fmla="*/ 9 w 22"/>
                <a:gd name="T29" fmla="*/ 40 h 158"/>
                <a:gd name="T30" fmla="*/ 8 w 22"/>
                <a:gd name="T31" fmla="*/ 59 h 158"/>
                <a:gd name="T32" fmla="*/ 8 w 22"/>
                <a:gd name="T33" fmla="*/ 59 h 158"/>
                <a:gd name="T34" fmla="*/ 5 w 22"/>
                <a:gd name="T35" fmla="*/ 85 h 158"/>
                <a:gd name="T36" fmla="*/ 1 w 22"/>
                <a:gd name="T37" fmla="*/ 109 h 158"/>
                <a:gd name="T38" fmla="*/ 0 w 22"/>
                <a:gd name="T39" fmla="*/ 134 h 158"/>
                <a:gd name="T40" fmla="*/ 1 w 22"/>
                <a:gd name="T41" fmla="*/ 145 h 158"/>
                <a:gd name="T42" fmla="*/ 5 w 22"/>
                <a:gd name="T43" fmla="*/ 158 h 1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158"/>
                <a:gd name="T68" fmla="*/ 22 w 22"/>
                <a:gd name="T69" fmla="*/ 158 h 15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158">
                  <a:moveTo>
                    <a:pt x="13" y="134"/>
                  </a:moveTo>
                  <a:lnTo>
                    <a:pt x="13" y="134"/>
                  </a:lnTo>
                  <a:lnTo>
                    <a:pt x="14" y="91"/>
                  </a:lnTo>
                  <a:lnTo>
                    <a:pt x="17" y="46"/>
                  </a:lnTo>
                  <a:lnTo>
                    <a:pt x="22" y="22"/>
                  </a:lnTo>
                  <a:lnTo>
                    <a:pt x="22" y="10"/>
                  </a:lnTo>
                  <a:lnTo>
                    <a:pt x="22" y="5"/>
                  </a:lnTo>
                  <a:lnTo>
                    <a:pt x="21" y="0"/>
                  </a:lnTo>
                  <a:lnTo>
                    <a:pt x="19" y="3"/>
                  </a:lnTo>
                  <a:lnTo>
                    <a:pt x="16" y="10"/>
                  </a:lnTo>
                  <a:lnTo>
                    <a:pt x="14" y="19"/>
                  </a:lnTo>
                  <a:lnTo>
                    <a:pt x="9" y="40"/>
                  </a:lnTo>
                  <a:lnTo>
                    <a:pt x="8" y="59"/>
                  </a:lnTo>
                  <a:lnTo>
                    <a:pt x="5" y="85"/>
                  </a:lnTo>
                  <a:lnTo>
                    <a:pt x="1" y="109"/>
                  </a:lnTo>
                  <a:lnTo>
                    <a:pt x="0" y="134"/>
                  </a:lnTo>
                  <a:lnTo>
                    <a:pt x="1" y="145"/>
                  </a:lnTo>
                  <a:lnTo>
                    <a:pt x="5" y="1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00" name="Freeform 80"/>
            <p:cNvSpPr>
              <a:spLocks/>
            </p:cNvSpPr>
            <p:nvPr/>
          </p:nvSpPr>
          <p:spPr bwMode="auto">
            <a:xfrm>
              <a:off x="1611" y="1475"/>
              <a:ext cx="110" cy="153"/>
            </a:xfrm>
            <a:custGeom>
              <a:avLst/>
              <a:gdLst>
                <a:gd name="T0" fmla="*/ 0 w 110"/>
                <a:gd name="T1" fmla="*/ 4 h 153"/>
                <a:gd name="T2" fmla="*/ 0 w 110"/>
                <a:gd name="T3" fmla="*/ 4 h 153"/>
                <a:gd name="T4" fmla="*/ 6 w 110"/>
                <a:gd name="T5" fmla="*/ 19 h 153"/>
                <a:gd name="T6" fmla="*/ 16 w 110"/>
                <a:gd name="T7" fmla="*/ 33 h 153"/>
                <a:gd name="T8" fmla="*/ 25 w 110"/>
                <a:gd name="T9" fmla="*/ 46 h 153"/>
                <a:gd name="T10" fmla="*/ 37 w 110"/>
                <a:gd name="T11" fmla="*/ 57 h 153"/>
                <a:gd name="T12" fmla="*/ 59 w 110"/>
                <a:gd name="T13" fmla="*/ 80 h 153"/>
                <a:gd name="T14" fmla="*/ 85 w 110"/>
                <a:gd name="T15" fmla="*/ 102 h 153"/>
                <a:gd name="T16" fmla="*/ 85 w 110"/>
                <a:gd name="T17" fmla="*/ 102 h 153"/>
                <a:gd name="T18" fmla="*/ 96 w 110"/>
                <a:gd name="T19" fmla="*/ 115 h 153"/>
                <a:gd name="T20" fmla="*/ 102 w 110"/>
                <a:gd name="T21" fmla="*/ 124 h 153"/>
                <a:gd name="T22" fmla="*/ 107 w 110"/>
                <a:gd name="T23" fmla="*/ 132 h 153"/>
                <a:gd name="T24" fmla="*/ 110 w 110"/>
                <a:gd name="T25" fmla="*/ 140 h 153"/>
                <a:gd name="T26" fmla="*/ 110 w 110"/>
                <a:gd name="T27" fmla="*/ 143 h 153"/>
                <a:gd name="T28" fmla="*/ 110 w 110"/>
                <a:gd name="T29" fmla="*/ 147 h 153"/>
                <a:gd name="T30" fmla="*/ 107 w 110"/>
                <a:gd name="T31" fmla="*/ 150 h 153"/>
                <a:gd name="T32" fmla="*/ 104 w 110"/>
                <a:gd name="T33" fmla="*/ 151 h 153"/>
                <a:gd name="T34" fmla="*/ 99 w 110"/>
                <a:gd name="T35" fmla="*/ 153 h 153"/>
                <a:gd name="T36" fmla="*/ 93 w 110"/>
                <a:gd name="T37" fmla="*/ 153 h 153"/>
                <a:gd name="T38" fmla="*/ 93 w 110"/>
                <a:gd name="T39" fmla="*/ 153 h 153"/>
                <a:gd name="T40" fmla="*/ 81 w 110"/>
                <a:gd name="T41" fmla="*/ 151 h 153"/>
                <a:gd name="T42" fmla="*/ 72 w 110"/>
                <a:gd name="T43" fmla="*/ 147 h 153"/>
                <a:gd name="T44" fmla="*/ 61 w 110"/>
                <a:gd name="T45" fmla="*/ 140 h 153"/>
                <a:gd name="T46" fmla="*/ 49 w 110"/>
                <a:gd name="T47" fmla="*/ 131 h 153"/>
                <a:gd name="T48" fmla="*/ 40 w 110"/>
                <a:gd name="T49" fmla="*/ 121 h 153"/>
                <a:gd name="T50" fmla="*/ 32 w 110"/>
                <a:gd name="T51" fmla="*/ 111 h 153"/>
                <a:gd name="T52" fmla="*/ 25 w 110"/>
                <a:gd name="T53" fmla="*/ 102 h 153"/>
                <a:gd name="T54" fmla="*/ 21 w 110"/>
                <a:gd name="T55" fmla="*/ 92 h 153"/>
                <a:gd name="T56" fmla="*/ 21 w 110"/>
                <a:gd name="T57" fmla="*/ 92 h 153"/>
                <a:gd name="T58" fmla="*/ 11 w 110"/>
                <a:gd name="T59" fmla="*/ 72 h 153"/>
                <a:gd name="T60" fmla="*/ 5 w 110"/>
                <a:gd name="T61" fmla="*/ 48 h 153"/>
                <a:gd name="T62" fmla="*/ 1 w 110"/>
                <a:gd name="T63" fmla="*/ 24 h 153"/>
                <a:gd name="T64" fmla="*/ 0 w 110"/>
                <a:gd name="T65" fmla="*/ 0 h 153"/>
                <a:gd name="T66" fmla="*/ 0 w 110"/>
                <a:gd name="T67" fmla="*/ 4 h 15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
                <a:gd name="T103" fmla="*/ 0 h 153"/>
                <a:gd name="T104" fmla="*/ 110 w 110"/>
                <a:gd name="T105" fmla="*/ 153 h 15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 h="153">
                  <a:moveTo>
                    <a:pt x="0" y="4"/>
                  </a:moveTo>
                  <a:lnTo>
                    <a:pt x="0" y="4"/>
                  </a:lnTo>
                  <a:lnTo>
                    <a:pt x="6" y="19"/>
                  </a:lnTo>
                  <a:lnTo>
                    <a:pt x="16" y="33"/>
                  </a:lnTo>
                  <a:lnTo>
                    <a:pt x="25" y="46"/>
                  </a:lnTo>
                  <a:lnTo>
                    <a:pt x="37" y="57"/>
                  </a:lnTo>
                  <a:lnTo>
                    <a:pt x="59" y="80"/>
                  </a:lnTo>
                  <a:lnTo>
                    <a:pt x="85" y="102"/>
                  </a:lnTo>
                  <a:lnTo>
                    <a:pt x="96" y="115"/>
                  </a:lnTo>
                  <a:lnTo>
                    <a:pt x="102" y="124"/>
                  </a:lnTo>
                  <a:lnTo>
                    <a:pt x="107" y="132"/>
                  </a:lnTo>
                  <a:lnTo>
                    <a:pt x="110" y="140"/>
                  </a:lnTo>
                  <a:lnTo>
                    <a:pt x="110" y="143"/>
                  </a:lnTo>
                  <a:lnTo>
                    <a:pt x="110" y="147"/>
                  </a:lnTo>
                  <a:lnTo>
                    <a:pt x="107" y="150"/>
                  </a:lnTo>
                  <a:lnTo>
                    <a:pt x="104" y="151"/>
                  </a:lnTo>
                  <a:lnTo>
                    <a:pt x="99" y="153"/>
                  </a:lnTo>
                  <a:lnTo>
                    <a:pt x="93" y="153"/>
                  </a:lnTo>
                  <a:lnTo>
                    <a:pt x="81" y="151"/>
                  </a:lnTo>
                  <a:lnTo>
                    <a:pt x="72" y="147"/>
                  </a:lnTo>
                  <a:lnTo>
                    <a:pt x="61" y="140"/>
                  </a:lnTo>
                  <a:lnTo>
                    <a:pt x="49" y="131"/>
                  </a:lnTo>
                  <a:lnTo>
                    <a:pt x="40" y="121"/>
                  </a:lnTo>
                  <a:lnTo>
                    <a:pt x="32" y="111"/>
                  </a:lnTo>
                  <a:lnTo>
                    <a:pt x="25" y="102"/>
                  </a:lnTo>
                  <a:lnTo>
                    <a:pt x="21" y="92"/>
                  </a:lnTo>
                  <a:lnTo>
                    <a:pt x="11" y="72"/>
                  </a:lnTo>
                  <a:lnTo>
                    <a:pt x="5" y="48"/>
                  </a:lnTo>
                  <a:lnTo>
                    <a:pt x="1" y="24"/>
                  </a:lnTo>
                  <a:lnTo>
                    <a:pt x="0" y="0"/>
                  </a:lnTo>
                  <a:lnTo>
                    <a:pt x="0" y="4"/>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01" name="Freeform 81"/>
            <p:cNvSpPr>
              <a:spLocks/>
            </p:cNvSpPr>
            <p:nvPr/>
          </p:nvSpPr>
          <p:spPr bwMode="auto">
            <a:xfrm>
              <a:off x="1611" y="1475"/>
              <a:ext cx="110" cy="153"/>
            </a:xfrm>
            <a:custGeom>
              <a:avLst/>
              <a:gdLst>
                <a:gd name="T0" fmla="*/ 0 w 110"/>
                <a:gd name="T1" fmla="*/ 4 h 153"/>
                <a:gd name="T2" fmla="*/ 0 w 110"/>
                <a:gd name="T3" fmla="*/ 4 h 153"/>
                <a:gd name="T4" fmla="*/ 6 w 110"/>
                <a:gd name="T5" fmla="*/ 19 h 153"/>
                <a:gd name="T6" fmla="*/ 16 w 110"/>
                <a:gd name="T7" fmla="*/ 33 h 153"/>
                <a:gd name="T8" fmla="*/ 25 w 110"/>
                <a:gd name="T9" fmla="*/ 46 h 153"/>
                <a:gd name="T10" fmla="*/ 37 w 110"/>
                <a:gd name="T11" fmla="*/ 57 h 153"/>
                <a:gd name="T12" fmla="*/ 59 w 110"/>
                <a:gd name="T13" fmla="*/ 80 h 153"/>
                <a:gd name="T14" fmla="*/ 85 w 110"/>
                <a:gd name="T15" fmla="*/ 102 h 153"/>
                <a:gd name="T16" fmla="*/ 85 w 110"/>
                <a:gd name="T17" fmla="*/ 102 h 153"/>
                <a:gd name="T18" fmla="*/ 96 w 110"/>
                <a:gd name="T19" fmla="*/ 115 h 153"/>
                <a:gd name="T20" fmla="*/ 102 w 110"/>
                <a:gd name="T21" fmla="*/ 124 h 153"/>
                <a:gd name="T22" fmla="*/ 107 w 110"/>
                <a:gd name="T23" fmla="*/ 132 h 153"/>
                <a:gd name="T24" fmla="*/ 110 w 110"/>
                <a:gd name="T25" fmla="*/ 140 h 153"/>
                <a:gd name="T26" fmla="*/ 110 w 110"/>
                <a:gd name="T27" fmla="*/ 143 h 153"/>
                <a:gd name="T28" fmla="*/ 110 w 110"/>
                <a:gd name="T29" fmla="*/ 147 h 153"/>
                <a:gd name="T30" fmla="*/ 107 w 110"/>
                <a:gd name="T31" fmla="*/ 150 h 153"/>
                <a:gd name="T32" fmla="*/ 104 w 110"/>
                <a:gd name="T33" fmla="*/ 151 h 153"/>
                <a:gd name="T34" fmla="*/ 99 w 110"/>
                <a:gd name="T35" fmla="*/ 153 h 153"/>
                <a:gd name="T36" fmla="*/ 93 w 110"/>
                <a:gd name="T37" fmla="*/ 153 h 153"/>
                <a:gd name="T38" fmla="*/ 93 w 110"/>
                <a:gd name="T39" fmla="*/ 153 h 153"/>
                <a:gd name="T40" fmla="*/ 81 w 110"/>
                <a:gd name="T41" fmla="*/ 151 h 153"/>
                <a:gd name="T42" fmla="*/ 72 w 110"/>
                <a:gd name="T43" fmla="*/ 147 h 153"/>
                <a:gd name="T44" fmla="*/ 61 w 110"/>
                <a:gd name="T45" fmla="*/ 140 h 153"/>
                <a:gd name="T46" fmla="*/ 49 w 110"/>
                <a:gd name="T47" fmla="*/ 131 h 153"/>
                <a:gd name="T48" fmla="*/ 40 w 110"/>
                <a:gd name="T49" fmla="*/ 121 h 153"/>
                <a:gd name="T50" fmla="*/ 32 w 110"/>
                <a:gd name="T51" fmla="*/ 111 h 153"/>
                <a:gd name="T52" fmla="*/ 25 w 110"/>
                <a:gd name="T53" fmla="*/ 102 h 153"/>
                <a:gd name="T54" fmla="*/ 21 w 110"/>
                <a:gd name="T55" fmla="*/ 92 h 153"/>
                <a:gd name="T56" fmla="*/ 21 w 110"/>
                <a:gd name="T57" fmla="*/ 92 h 153"/>
                <a:gd name="T58" fmla="*/ 11 w 110"/>
                <a:gd name="T59" fmla="*/ 72 h 153"/>
                <a:gd name="T60" fmla="*/ 5 w 110"/>
                <a:gd name="T61" fmla="*/ 48 h 153"/>
                <a:gd name="T62" fmla="*/ 1 w 110"/>
                <a:gd name="T63" fmla="*/ 24 h 153"/>
                <a:gd name="T64" fmla="*/ 0 w 110"/>
                <a:gd name="T65" fmla="*/ 0 h 1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153"/>
                <a:gd name="T101" fmla="*/ 110 w 110"/>
                <a:gd name="T102" fmla="*/ 153 h 1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153">
                  <a:moveTo>
                    <a:pt x="0" y="4"/>
                  </a:moveTo>
                  <a:lnTo>
                    <a:pt x="0" y="4"/>
                  </a:lnTo>
                  <a:lnTo>
                    <a:pt x="6" y="19"/>
                  </a:lnTo>
                  <a:lnTo>
                    <a:pt x="16" y="33"/>
                  </a:lnTo>
                  <a:lnTo>
                    <a:pt x="25" y="46"/>
                  </a:lnTo>
                  <a:lnTo>
                    <a:pt x="37" y="57"/>
                  </a:lnTo>
                  <a:lnTo>
                    <a:pt x="59" y="80"/>
                  </a:lnTo>
                  <a:lnTo>
                    <a:pt x="85" y="102"/>
                  </a:lnTo>
                  <a:lnTo>
                    <a:pt x="96" y="115"/>
                  </a:lnTo>
                  <a:lnTo>
                    <a:pt x="102" y="124"/>
                  </a:lnTo>
                  <a:lnTo>
                    <a:pt x="107" y="132"/>
                  </a:lnTo>
                  <a:lnTo>
                    <a:pt x="110" y="140"/>
                  </a:lnTo>
                  <a:lnTo>
                    <a:pt x="110" y="143"/>
                  </a:lnTo>
                  <a:lnTo>
                    <a:pt x="110" y="147"/>
                  </a:lnTo>
                  <a:lnTo>
                    <a:pt x="107" y="150"/>
                  </a:lnTo>
                  <a:lnTo>
                    <a:pt x="104" y="151"/>
                  </a:lnTo>
                  <a:lnTo>
                    <a:pt x="99" y="153"/>
                  </a:lnTo>
                  <a:lnTo>
                    <a:pt x="93" y="153"/>
                  </a:lnTo>
                  <a:lnTo>
                    <a:pt x="81" y="151"/>
                  </a:lnTo>
                  <a:lnTo>
                    <a:pt x="72" y="147"/>
                  </a:lnTo>
                  <a:lnTo>
                    <a:pt x="61" y="140"/>
                  </a:lnTo>
                  <a:lnTo>
                    <a:pt x="49" y="131"/>
                  </a:lnTo>
                  <a:lnTo>
                    <a:pt x="40" y="121"/>
                  </a:lnTo>
                  <a:lnTo>
                    <a:pt x="32" y="111"/>
                  </a:lnTo>
                  <a:lnTo>
                    <a:pt x="25" y="102"/>
                  </a:lnTo>
                  <a:lnTo>
                    <a:pt x="21" y="92"/>
                  </a:lnTo>
                  <a:lnTo>
                    <a:pt x="11" y="72"/>
                  </a:lnTo>
                  <a:lnTo>
                    <a:pt x="5" y="48"/>
                  </a:lnTo>
                  <a:lnTo>
                    <a:pt x="1" y="2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02" name="Freeform 82"/>
            <p:cNvSpPr>
              <a:spLocks/>
            </p:cNvSpPr>
            <p:nvPr/>
          </p:nvSpPr>
          <p:spPr bwMode="auto">
            <a:xfrm>
              <a:off x="1619" y="1610"/>
              <a:ext cx="102" cy="147"/>
            </a:xfrm>
            <a:custGeom>
              <a:avLst/>
              <a:gdLst>
                <a:gd name="T0" fmla="*/ 5 w 102"/>
                <a:gd name="T1" fmla="*/ 5 h 147"/>
                <a:gd name="T2" fmla="*/ 5 w 102"/>
                <a:gd name="T3" fmla="*/ 5 h 147"/>
                <a:gd name="T4" fmla="*/ 13 w 102"/>
                <a:gd name="T5" fmla="*/ 21 h 147"/>
                <a:gd name="T6" fmla="*/ 21 w 102"/>
                <a:gd name="T7" fmla="*/ 34 h 147"/>
                <a:gd name="T8" fmla="*/ 40 w 102"/>
                <a:gd name="T9" fmla="*/ 60 h 147"/>
                <a:gd name="T10" fmla="*/ 61 w 102"/>
                <a:gd name="T11" fmla="*/ 83 h 147"/>
                <a:gd name="T12" fmla="*/ 85 w 102"/>
                <a:gd name="T13" fmla="*/ 107 h 147"/>
                <a:gd name="T14" fmla="*/ 85 w 102"/>
                <a:gd name="T15" fmla="*/ 107 h 147"/>
                <a:gd name="T16" fmla="*/ 94 w 102"/>
                <a:gd name="T17" fmla="*/ 117 h 147"/>
                <a:gd name="T18" fmla="*/ 99 w 102"/>
                <a:gd name="T19" fmla="*/ 123 h 147"/>
                <a:gd name="T20" fmla="*/ 101 w 102"/>
                <a:gd name="T21" fmla="*/ 128 h 147"/>
                <a:gd name="T22" fmla="*/ 102 w 102"/>
                <a:gd name="T23" fmla="*/ 135 h 147"/>
                <a:gd name="T24" fmla="*/ 101 w 102"/>
                <a:gd name="T25" fmla="*/ 139 h 147"/>
                <a:gd name="T26" fmla="*/ 96 w 102"/>
                <a:gd name="T27" fmla="*/ 144 h 147"/>
                <a:gd name="T28" fmla="*/ 89 w 102"/>
                <a:gd name="T29" fmla="*/ 146 h 147"/>
                <a:gd name="T30" fmla="*/ 89 w 102"/>
                <a:gd name="T31" fmla="*/ 146 h 147"/>
                <a:gd name="T32" fmla="*/ 77 w 102"/>
                <a:gd name="T33" fmla="*/ 147 h 147"/>
                <a:gd name="T34" fmla="*/ 67 w 102"/>
                <a:gd name="T35" fmla="*/ 146 h 147"/>
                <a:gd name="T36" fmla="*/ 57 w 102"/>
                <a:gd name="T37" fmla="*/ 141 h 147"/>
                <a:gd name="T38" fmla="*/ 49 w 102"/>
                <a:gd name="T39" fmla="*/ 135 h 147"/>
                <a:gd name="T40" fmla="*/ 41 w 102"/>
                <a:gd name="T41" fmla="*/ 127 h 147"/>
                <a:gd name="T42" fmla="*/ 35 w 102"/>
                <a:gd name="T43" fmla="*/ 115 h 147"/>
                <a:gd name="T44" fmla="*/ 30 w 102"/>
                <a:gd name="T45" fmla="*/ 104 h 147"/>
                <a:gd name="T46" fmla="*/ 25 w 102"/>
                <a:gd name="T47" fmla="*/ 91 h 147"/>
                <a:gd name="T48" fmla="*/ 17 w 102"/>
                <a:gd name="T49" fmla="*/ 66 h 147"/>
                <a:gd name="T50" fmla="*/ 11 w 102"/>
                <a:gd name="T51" fmla="*/ 40 h 147"/>
                <a:gd name="T52" fmla="*/ 5 w 102"/>
                <a:gd name="T53" fmla="*/ 18 h 147"/>
                <a:gd name="T54" fmla="*/ 0 w 102"/>
                <a:gd name="T55" fmla="*/ 0 h 147"/>
                <a:gd name="T56" fmla="*/ 5 w 102"/>
                <a:gd name="T57" fmla="*/ 5 h 14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2"/>
                <a:gd name="T88" fmla="*/ 0 h 147"/>
                <a:gd name="T89" fmla="*/ 102 w 102"/>
                <a:gd name="T90" fmla="*/ 147 h 14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2" h="147">
                  <a:moveTo>
                    <a:pt x="5" y="5"/>
                  </a:moveTo>
                  <a:lnTo>
                    <a:pt x="5" y="5"/>
                  </a:lnTo>
                  <a:lnTo>
                    <a:pt x="13" y="21"/>
                  </a:lnTo>
                  <a:lnTo>
                    <a:pt x="21" y="34"/>
                  </a:lnTo>
                  <a:lnTo>
                    <a:pt x="40" y="60"/>
                  </a:lnTo>
                  <a:lnTo>
                    <a:pt x="61" y="83"/>
                  </a:lnTo>
                  <a:lnTo>
                    <a:pt x="85" y="107"/>
                  </a:lnTo>
                  <a:lnTo>
                    <a:pt x="94" y="117"/>
                  </a:lnTo>
                  <a:lnTo>
                    <a:pt x="99" y="123"/>
                  </a:lnTo>
                  <a:lnTo>
                    <a:pt x="101" y="128"/>
                  </a:lnTo>
                  <a:lnTo>
                    <a:pt x="102" y="135"/>
                  </a:lnTo>
                  <a:lnTo>
                    <a:pt x="101" y="139"/>
                  </a:lnTo>
                  <a:lnTo>
                    <a:pt x="96" y="144"/>
                  </a:lnTo>
                  <a:lnTo>
                    <a:pt x="89" y="146"/>
                  </a:lnTo>
                  <a:lnTo>
                    <a:pt x="77" y="147"/>
                  </a:lnTo>
                  <a:lnTo>
                    <a:pt x="67" y="146"/>
                  </a:lnTo>
                  <a:lnTo>
                    <a:pt x="57" y="141"/>
                  </a:lnTo>
                  <a:lnTo>
                    <a:pt x="49" y="135"/>
                  </a:lnTo>
                  <a:lnTo>
                    <a:pt x="41" y="127"/>
                  </a:lnTo>
                  <a:lnTo>
                    <a:pt x="35" y="115"/>
                  </a:lnTo>
                  <a:lnTo>
                    <a:pt x="30" y="104"/>
                  </a:lnTo>
                  <a:lnTo>
                    <a:pt x="25" y="91"/>
                  </a:lnTo>
                  <a:lnTo>
                    <a:pt x="17" y="66"/>
                  </a:lnTo>
                  <a:lnTo>
                    <a:pt x="11" y="40"/>
                  </a:lnTo>
                  <a:lnTo>
                    <a:pt x="5" y="18"/>
                  </a:lnTo>
                  <a:lnTo>
                    <a:pt x="0" y="0"/>
                  </a:lnTo>
                  <a:lnTo>
                    <a:pt x="5" y="5"/>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03" name="Freeform 83"/>
            <p:cNvSpPr>
              <a:spLocks/>
            </p:cNvSpPr>
            <p:nvPr/>
          </p:nvSpPr>
          <p:spPr bwMode="auto">
            <a:xfrm>
              <a:off x="1619" y="1610"/>
              <a:ext cx="102" cy="147"/>
            </a:xfrm>
            <a:custGeom>
              <a:avLst/>
              <a:gdLst>
                <a:gd name="T0" fmla="*/ 5 w 102"/>
                <a:gd name="T1" fmla="*/ 5 h 147"/>
                <a:gd name="T2" fmla="*/ 5 w 102"/>
                <a:gd name="T3" fmla="*/ 5 h 147"/>
                <a:gd name="T4" fmla="*/ 13 w 102"/>
                <a:gd name="T5" fmla="*/ 21 h 147"/>
                <a:gd name="T6" fmla="*/ 21 w 102"/>
                <a:gd name="T7" fmla="*/ 34 h 147"/>
                <a:gd name="T8" fmla="*/ 40 w 102"/>
                <a:gd name="T9" fmla="*/ 60 h 147"/>
                <a:gd name="T10" fmla="*/ 61 w 102"/>
                <a:gd name="T11" fmla="*/ 83 h 147"/>
                <a:gd name="T12" fmla="*/ 85 w 102"/>
                <a:gd name="T13" fmla="*/ 107 h 147"/>
                <a:gd name="T14" fmla="*/ 85 w 102"/>
                <a:gd name="T15" fmla="*/ 107 h 147"/>
                <a:gd name="T16" fmla="*/ 94 w 102"/>
                <a:gd name="T17" fmla="*/ 117 h 147"/>
                <a:gd name="T18" fmla="*/ 99 w 102"/>
                <a:gd name="T19" fmla="*/ 123 h 147"/>
                <a:gd name="T20" fmla="*/ 101 w 102"/>
                <a:gd name="T21" fmla="*/ 128 h 147"/>
                <a:gd name="T22" fmla="*/ 102 w 102"/>
                <a:gd name="T23" fmla="*/ 135 h 147"/>
                <a:gd name="T24" fmla="*/ 101 w 102"/>
                <a:gd name="T25" fmla="*/ 139 h 147"/>
                <a:gd name="T26" fmla="*/ 96 w 102"/>
                <a:gd name="T27" fmla="*/ 144 h 147"/>
                <a:gd name="T28" fmla="*/ 89 w 102"/>
                <a:gd name="T29" fmla="*/ 146 h 147"/>
                <a:gd name="T30" fmla="*/ 89 w 102"/>
                <a:gd name="T31" fmla="*/ 146 h 147"/>
                <a:gd name="T32" fmla="*/ 77 w 102"/>
                <a:gd name="T33" fmla="*/ 147 h 147"/>
                <a:gd name="T34" fmla="*/ 67 w 102"/>
                <a:gd name="T35" fmla="*/ 146 h 147"/>
                <a:gd name="T36" fmla="*/ 57 w 102"/>
                <a:gd name="T37" fmla="*/ 141 h 147"/>
                <a:gd name="T38" fmla="*/ 49 w 102"/>
                <a:gd name="T39" fmla="*/ 135 h 147"/>
                <a:gd name="T40" fmla="*/ 41 w 102"/>
                <a:gd name="T41" fmla="*/ 127 h 147"/>
                <a:gd name="T42" fmla="*/ 35 w 102"/>
                <a:gd name="T43" fmla="*/ 115 h 147"/>
                <a:gd name="T44" fmla="*/ 30 w 102"/>
                <a:gd name="T45" fmla="*/ 104 h 147"/>
                <a:gd name="T46" fmla="*/ 25 w 102"/>
                <a:gd name="T47" fmla="*/ 91 h 147"/>
                <a:gd name="T48" fmla="*/ 17 w 102"/>
                <a:gd name="T49" fmla="*/ 66 h 147"/>
                <a:gd name="T50" fmla="*/ 11 w 102"/>
                <a:gd name="T51" fmla="*/ 40 h 147"/>
                <a:gd name="T52" fmla="*/ 5 w 102"/>
                <a:gd name="T53" fmla="*/ 18 h 147"/>
                <a:gd name="T54" fmla="*/ 0 w 102"/>
                <a:gd name="T55" fmla="*/ 0 h 1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2"/>
                <a:gd name="T85" fmla="*/ 0 h 147"/>
                <a:gd name="T86" fmla="*/ 102 w 102"/>
                <a:gd name="T87" fmla="*/ 147 h 14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2" h="147">
                  <a:moveTo>
                    <a:pt x="5" y="5"/>
                  </a:moveTo>
                  <a:lnTo>
                    <a:pt x="5" y="5"/>
                  </a:lnTo>
                  <a:lnTo>
                    <a:pt x="13" y="21"/>
                  </a:lnTo>
                  <a:lnTo>
                    <a:pt x="21" y="34"/>
                  </a:lnTo>
                  <a:lnTo>
                    <a:pt x="40" y="60"/>
                  </a:lnTo>
                  <a:lnTo>
                    <a:pt x="61" y="83"/>
                  </a:lnTo>
                  <a:lnTo>
                    <a:pt x="85" y="107"/>
                  </a:lnTo>
                  <a:lnTo>
                    <a:pt x="94" y="117"/>
                  </a:lnTo>
                  <a:lnTo>
                    <a:pt x="99" y="123"/>
                  </a:lnTo>
                  <a:lnTo>
                    <a:pt x="101" y="128"/>
                  </a:lnTo>
                  <a:lnTo>
                    <a:pt x="102" y="135"/>
                  </a:lnTo>
                  <a:lnTo>
                    <a:pt x="101" y="139"/>
                  </a:lnTo>
                  <a:lnTo>
                    <a:pt x="96" y="144"/>
                  </a:lnTo>
                  <a:lnTo>
                    <a:pt x="89" y="146"/>
                  </a:lnTo>
                  <a:lnTo>
                    <a:pt x="77" y="147"/>
                  </a:lnTo>
                  <a:lnTo>
                    <a:pt x="67" y="146"/>
                  </a:lnTo>
                  <a:lnTo>
                    <a:pt x="57" y="141"/>
                  </a:lnTo>
                  <a:lnTo>
                    <a:pt x="49" y="135"/>
                  </a:lnTo>
                  <a:lnTo>
                    <a:pt x="41" y="127"/>
                  </a:lnTo>
                  <a:lnTo>
                    <a:pt x="35" y="115"/>
                  </a:lnTo>
                  <a:lnTo>
                    <a:pt x="30" y="104"/>
                  </a:lnTo>
                  <a:lnTo>
                    <a:pt x="25" y="91"/>
                  </a:lnTo>
                  <a:lnTo>
                    <a:pt x="17" y="66"/>
                  </a:lnTo>
                  <a:lnTo>
                    <a:pt x="11" y="40"/>
                  </a:lnTo>
                  <a:lnTo>
                    <a:pt x="5" y="1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04" name="Freeform 84"/>
            <p:cNvSpPr>
              <a:spLocks/>
            </p:cNvSpPr>
            <p:nvPr/>
          </p:nvSpPr>
          <p:spPr bwMode="auto">
            <a:xfrm>
              <a:off x="1657" y="1769"/>
              <a:ext cx="55" cy="57"/>
            </a:xfrm>
            <a:custGeom>
              <a:avLst/>
              <a:gdLst>
                <a:gd name="T0" fmla="*/ 13 w 55"/>
                <a:gd name="T1" fmla="*/ 4 h 57"/>
                <a:gd name="T2" fmla="*/ 13 w 55"/>
                <a:gd name="T3" fmla="*/ 4 h 57"/>
                <a:gd name="T4" fmla="*/ 24 w 55"/>
                <a:gd name="T5" fmla="*/ 14 h 57"/>
                <a:gd name="T6" fmla="*/ 39 w 55"/>
                <a:gd name="T7" fmla="*/ 27 h 57"/>
                <a:gd name="T8" fmla="*/ 45 w 55"/>
                <a:gd name="T9" fmla="*/ 35 h 57"/>
                <a:gd name="T10" fmla="*/ 51 w 55"/>
                <a:gd name="T11" fmla="*/ 41 h 57"/>
                <a:gd name="T12" fmla="*/ 55 w 55"/>
                <a:gd name="T13" fmla="*/ 49 h 57"/>
                <a:gd name="T14" fmla="*/ 55 w 55"/>
                <a:gd name="T15" fmla="*/ 55 h 57"/>
                <a:gd name="T16" fmla="*/ 55 w 55"/>
                <a:gd name="T17" fmla="*/ 55 h 57"/>
                <a:gd name="T18" fmla="*/ 50 w 55"/>
                <a:gd name="T19" fmla="*/ 57 h 57"/>
                <a:gd name="T20" fmla="*/ 45 w 55"/>
                <a:gd name="T21" fmla="*/ 57 h 57"/>
                <a:gd name="T22" fmla="*/ 42 w 55"/>
                <a:gd name="T23" fmla="*/ 55 h 57"/>
                <a:gd name="T24" fmla="*/ 37 w 55"/>
                <a:gd name="T25" fmla="*/ 54 h 57"/>
                <a:gd name="T26" fmla="*/ 29 w 55"/>
                <a:gd name="T27" fmla="*/ 47 h 57"/>
                <a:gd name="T28" fmla="*/ 21 w 55"/>
                <a:gd name="T29" fmla="*/ 38 h 57"/>
                <a:gd name="T30" fmla="*/ 15 w 55"/>
                <a:gd name="T31" fmla="*/ 27 h 57"/>
                <a:gd name="T32" fmla="*/ 8 w 55"/>
                <a:gd name="T33" fmla="*/ 17 h 57"/>
                <a:gd name="T34" fmla="*/ 0 w 55"/>
                <a:gd name="T35" fmla="*/ 0 h 57"/>
                <a:gd name="T36" fmla="*/ 13 w 55"/>
                <a:gd name="T37" fmla="*/ 4 h 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57"/>
                <a:gd name="T59" fmla="*/ 55 w 55"/>
                <a:gd name="T60" fmla="*/ 57 h 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57">
                  <a:moveTo>
                    <a:pt x="13" y="4"/>
                  </a:moveTo>
                  <a:lnTo>
                    <a:pt x="13" y="4"/>
                  </a:lnTo>
                  <a:lnTo>
                    <a:pt x="24" y="14"/>
                  </a:lnTo>
                  <a:lnTo>
                    <a:pt x="39" y="27"/>
                  </a:lnTo>
                  <a:lnTo>
                    <a:pt x="45" y="35"/>
                  </a:lnTo>
                  <a:lnTo>
                    <a:pt x="51" y="41"/>
                  </a:lnTo>
                  <a:lnTo>
                    <a:pt x="55" y="49"/>
                  </a:lnTo>
                  <a:lnTo>
                    <a:pt x="55" y="55"/>
                  </a:lnTo>
                  <a:lnTo>
                    <a:pt x="50" y="57"/>
                  </a:lnTo>
                  <a:lnTo>
                    <a:pt x="45" y="57"/>
                  </a:lnTo>
                  <a:lnTo>
                    <a:pt x="42" y="55"/>
                  </a:lnTo>
                  <a:lnTo>
                    <a:pt x="37" y="54"/>
                  </a:lnTo>
                  <a:lnTo>
                    <a:pt x="29" y="47"/>
                  </a:lnTo>
                  <a:lnTo>
                    <a:pt x="21" y="38"/>
                  </a:lnTo>
                  <a:lnTo>
                    <a:pt x="15" y="27"/>
                  </a:lnTo>
                  <a:lnTo>
                    <a:pt x="8" y="17"/>
                  </a:lnTo>
                  <a:lnTo>
                    <a:pt x="0" y="0"/>
                  </a:lnTo>
                  <a:lnTo>
                    <a:pt x="13" y="4"/>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05" name="Freeform 85"/>
            <p:cNvSpPr>
              <a:spLocks/>
            </p:cNvSpPr>
            <p:nvPr/>
          </p:nvSpPr>
          <p:spPr bwMode="auto">
            <a:xfrm>
              <a:off x="1657" y="1769"/>
              <a:ext cx="55" cy="57"/>
            </a:xfrm>
            <a:custGeom>
              <a:avLst/>
              <a:gdLst>
                <a:gd name="T0" fmla="*/ 13 w 55"/>
                <a:gd name="T1" fmla="*/ 4 h 57"/>
                <a:gd name="T2" fmla="*/ 13 w 55"/>
                <a:gd name="T3" fmla="*/ 4 h 57"/>
                <a:gd name="T4" fmla="*/ 24 w 55"/>
                <a:gd name="T5" fmla="*/ 14 h 57"/>
                <a:gd name="T6" fmla="*/ 39 w 55"/>
                <a:gd name="T7" fmla="*/ 27 h 57"/>
                <a:gd name="T8" fmla="*/ 45 w 55"/>
                <a:gd name="T9" fmla="*/ 35 h 57"/>
                <a:gd name="T10" fmla="*/ 51 w 55"/>
                <a:gd name="T11" fmla="*/ 41 h 57"/>
                <a:gd name="T12" fmla="*/ 55 w 55"/>
                <a:gd name="T13" fmla="*/ 49 h 57"/>
                <a:gd name="T14" fmla="*/ 55 w 55"/>
                <a:gd name="T15" fmla="*/ 55 h 57"/>
                <a:gd name="T16" fmla="*/ 55 w 55"/>
                <a:gd name="T17" fmla="*/ 55 h 57"/>
                <a:gd name="T18" fmla="*/ 50 w 55"/>
                <a:gd name="T19" fmla="*/ 57 h 57"/>
                <a:gd name="T20" fmla="*/ 45 w 55"/>
                <a:gd name="T21" fmla="*/ 57 h 57"/>
                <a:gd name="T22" fmla="*/ 42 w 55"/>
                <a:gd name="T23" fmla="*/ 55 h 57"/>
                <a:gd name="T24" fmla="*/ 37 w 55"/>
                <a:gd name="T25" fmla="*/ 54 h 57"/>
                <a:gd name="T26" fmla="*/ 29 w 55"/>
                <a:gd name="T27" fmla="*/ 47 h 57"/>
                <a:gd name="T28" fmla="*/ 21 w 55"/>
                <a:gd name="T29" fmla="*/ 38 h 57"/>
                <a:gd name="T30" fmla="*/ 15 w 55"/>
                <a:gd name="T31" fmla="*/ 27 h 57"/>
                <a:gd name="T32" fmla="*/ 8 w 55"/>
                <a:gd name="T33" fmla="*/ 17 h 57"/>
                <a:gd name="T34" fmla="*/ 0 w 55"/>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5"/>
                <a:gd name="T55" fmla="*/ 0 h 57"/>
                <a:gd name="T56" fmla="*/ 55 w 55"/>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5" h="57">
                  <a:moveTo>
                    <a:pt x="13" y="4"/>
                  </a:moveTo>
                  <a:lnTo>
                    <a:pt x="13" y="4"/>
                  </a:lnTo>
                  <a:lnTo>
                    <a:pt x="24" y="14"/>
                  </a:lnTo>
                  <a:lnTo>
                    <a:pt x="39" y="27"/>
                  </a:lnTo>
                  <a:lnTo>
                    <a:pt x="45" y="35"/>
                  </a:lnTo>
                  <a:lnTo>
                    <a:pt x="51" y="41"/>
                  </a:lnTo>
                  <a:lnTo>
                    <a:pt x="55" y="49"/>
                  </a:lnTo>
                  <a:lnTo>
                    <a:pt x="55" y="55"/>
                  </a:lnTo>
                  <a:lnTo>
                    <a:pt x="50" y="57"/>
                  </a:lnTo>
                  <a:lnTo>
                    <a:pt x="45" y="57"/>
                  </a:lnTo>
                  <a:lnTo>
                    <a:pt x="42" y="55"/>
                  </a:lnTo>
                  <a:lnTo>
                    <a:pt x="37" y="54"/>
                  </a:lnTo>
                  <a:lnTo>
                    <a:pt x="29" y="47"/>
                  </a:lnTo>
                  <a:lnTo>
                    <a:pt x="21" y="38"/>
                  </a:lnTo>
                  <a:lnTo>
                    <a:pt x="15" y="27"/>
                  </a:lnTo>
                  <a:lnTo>
                    <a:pt x="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06" name="Freeform 86"/>
            <p:cNvSpPr>
              <a:spLocks/>
            </p:cNvSpPr>
            <p:nvPr/>
          </p:nvSpPr>
          <p:spPr bwMode="auto">
            <a:xfrm>
              <a:off x="1660" y="1874"/>
              <a:ext cx="171" cy="217"/>
            </a:xfrm>
            <a:custGeom>
              <a:avLst/>
              <a:gdLst>
                <a:gd name="T0" fmla="*/ 0 w 171"/>
                <a:gd name="T1" fmla="*/ 10 h 217"/>
                <a:gd name="T2" fmla="*/ 0 w 171"/>
                <a:gd name="T3" fmla="*/ 10 h 217"/>
                <a:gd name="T4" fmla="*/ 10 w 171"/>
                <a:gd name="T5" fmla="*/ 5 h 217"/>
                <a:gd name="T6" fmla="*/ 20 w 171"/>
                <a:gd name="T7" fmla="*/ 3 h 217"/>
                <a:gd name="T8" fmla="*/ 28 w 171"/>
                <a:gd name="T9" fmla="*/ 2 h 217"/>
                <a:gd name="T10" fmla="*/ 36 w 171"/>
                <a:gd name="T11" fmla="*/ 2 h 217"/>
                <a:gd name="T12" fmla="*/ 44 w 171"/>
                <a:gd name="T13" fmla="*/ 2 h 217"/>
                <a:gd name="T14" fmla="*/ 50 w 171"/>
                <a:gd name="T15" fmla="*/ 5 h 217"/>
                <a:gd name="T16" fmla="*/ 56 w 171"/>
                <a:gd name="T17" fmla="*/ 8 h 217"/>
                <a:gd name="T18" fmla="*/ 63 w 171"/>
                <a:gd name="T19" fmla="*/ 14 h 217"/>
                <a:gd name="T20" fmla="*/ 74 w 171"/>
                <a:gd name="T21" fmla="*/ 26 h 217"/>
                <a:gd name="T22" fmla="*/ 83 w 171"/>
                <a:gd name="T23" fmla="*/ 42 h 217"/>
                <a:gd name="T24" fmla="*/ 93 w 171"/>
                <a:gd name="T25" fmla="*/ 61 h 217"/>
                <a:gd name="T26" fmla="*/ 101 w 171"/>
                <a:gd name="T27" fmla="*/ 81 h 217"/>
                <a:gd name="T28" fmla="*/ 117 w 171"/>
                <a:gd name="T29" fmla="*/ 123 h 217"/>
                <a:gd name="T30" fmla="*/ 133 w 171"/>
                <a:gd name="T31" fmla="*/ 165 h 217"/>
                <a:gd name="T32" fmla="*/ 141 w 171"/>
                <a:gd name="T33" fmla="*/ 182 h 217"/>
                <a:gd name="T34" fmla="*/ 151 w 171"/>
                <a:gd name="T35" fmla="*/ 198 h 217"/>
                <a:gd name="T36" fmla="*/ 160 w 171"/>
                <a:gd name="T37" fmla="*/ 209 h 217"/>
                <a:gd name="T38" fmla="*/ 167 w 171"/>
                <a:gd name="T39" fmla="*/ 214 h 217"/>
                <a:gd name="T40" fmla="*/ 171 w 171"/>
                <a:gd name="T41" fmla="*/ 217 h 217"/>
                <a:gd name="T42" fmla="*/ 171 w 171"/>
                <a:gd name="T43" fmla="*/ 217 h 217"/>
                <a:gd name="T44" fmla="*/ 168 w 171"/>
                <a:gd name="T45" fmla="*/ 200 h 217"/>
                <a:gd name="T46" fmla="*/ 163 w 171"/>
                <a:gd name="T47" fmla="*/ 182 h 217"/>
                <a:gd name="T48" fmla="*/ 157 w 171"/>
                <a:gd name="T49" fmla="*/ 163 h 217"/>
                <a:gd name="T50" fmla="*/ 154 w 171"/>
                <a:gd name="T51" fmla="*/ 144 h 217"/>
                <a:gd name="T52" fmla="*/ 154 w 171"/>
                <a:gd name="T53" fmla="*/ 144 h 217"/>
                <a:gd name="T54" fmla="*/ 154 w 171"/>
                <a:gd name="T55" fmla="*/ 126 h 217"/>
                <a:gd name="T56" fmla="*/ 154 w 171"/>
                <a:gd name="T57" fmla="*/ 109 h 217"/>
                <a:gd name="T58" fmla="*/ 152 w 171"/>
                <a:gd name="T59" fmla="*/ 91 h 217"/>
                <a:gd name="T60" fmla="*/ 151 w 171"/>
                <a:gd name="T61" fmla="*/ 83 h 217"/>
                <a:gd name="T62" fmla="*/ 147 w 171"/>
                <a:gd name="T63" fmla="*/ 75 h 217"/>
                <a:gd name="T64" fmla="*/ 147 w 171"/>
                <a:gd name="T65" fmla="*/ 75 h 217"/>
                <a:gd name="T66" fmla="*/ 144 w 171"/>
                <a:gd name="T67" fmla="*/ 69 h 217"/>
                <a:gd name="T68" fmla="*/ 138 w 171"/>
                <a:gd name="T69" fmla="*/ 61 h 217"/>
                <a:gd name="T70" fmla="*/ 125 w 171"/>
                <a:gd name="T71" fmla="*/ 46 h 217"/>
                <a:gd name="T72" fmla="*/ 107 w 171"/>
                <a:gd name="T73" fmla="*/ 34 h 217"/>
                <a:gd name="T74" fmla="*/ 88 w 171"/>
                <a:gd name="T75" fmla="*/ 22 h 217"/>
                <a:gd name="T76" fmla="*/ 68 w 171"/>
                <a:gd name="T77" fmla="*/ 13 h 217"/>
                <a:gd name="T78" fmla="*/ 47 w 171"/>
                <a:gd name="T79" fmla="*/ 5 h 217"/>
                <a:gd name="T80" fmla="*/ 28 w 171"/>
                <a:gd name="T81" fmla="*/ 2 h 217"/>
                <a:gd name="T82" fmla="*/ 20 w 171"/>
                <a:gd name="T83" fmla="*/ 0 h 217"/>
                <a:gd name="T84" fmla="*/ 10 w 171"/>
                <a:gd name="T85" fmla="*/ 0 h 217"/>
                <a:gd name="T86" fmla="*/ 0 w 171"/>
                <a:gd name="T87" fmla="*/ 10 h 2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1"/>
                <a:gd name="T133" fmla="*/ 0 h 217"/>
                <a:gd name="T134" fmla="*/ 171 w 171"/>
                <a:gd name="T135" fmla="*/ 217 h 2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1" h="217">
                  <a:moveTo>
                    <a:pt x="0" y="10"/>
                  </a:moveTo>
                  <a:lnTo>
                    <a:pt x="0" y="10"/>
                  </a:lnTo>
                  <a:lnTo>
                    <a:pt x="10" y="5"/>
                  </a:lnTo>
                  <a:lnTo>
                    <a:pt x="20" y="3"/>
                  </a:lnTo>
                  <a:lnTo>
                    <a:pt x="28" y="2"/>
                  </a:lnTo>
                  <a:lnTo>
                    <a:pt x="36" y="2"/>
                  </a:lnTo>
                  <a:lnTo>
                    <a:pt x="44" y="2"/>
                  </a:lnTo>
                  <a:lnTo>
                    <a:pt x="50" y="5"/>
                  </a:lnTo>
                  <a:lnTo>
                    <a:pt x="56" y="8"/>
                  </a:lnTo>
                  <a:lnTo>
                    <a:pt x="63" y="14"/>
                  </a:lnTo>
                  <a:lnTo>
                    <a:pt x="74" y="26"/>
                  </a:lnTo>
                  <a:lnTo>
                    <a:pt x="83" y="42"/>
                  </a:lnTo>
                  <a:lnTo>
                    <a:pt x="93" y="61"/>
                  </a:lnTo>
                  <a:lnTo>
                    <a:pt x="101" y="81"/>
                  </a:lnTo>
                  <a:lnTo>
                    <a:pt x="117" y="123"/>
                  </a:lnTo>
                  <a:lnTo>
                    <a:pt x="133" y="165"/>
                  </a:lnTo>
                  <a:lnTo>
                    <a:pt x="141" y="182"/>
                  </a:lnTo>
                  <a:lnTo>
                    <a:pt x="151" y="198"/>
                  </a:lnTo>
                  <a:lnTo>
                    <a:pt x="160" y="209"/>
                  </a:lnTo>
                  <a:lnTo>
                    <a:pt x="167" y="214"/>
                  </a:lnTo>
                  <a:lnTo>
                    <a:pt x="171" y="217"/>
                  </a:lnTo>
                  <a:lnTo>
                    <a:pt x="168" y="200"/>
                  </a:lnTo>
                  <a:lnTo>
                    <a:pt x="163" y="182"/>
                  </a:lnTo>
                  <a:lnTo>
                    <a:pt x="157" y="163"/>
                  </a:lnTo>
                  <a:lnTo>
                    <a:pt x="154" y="144"/>
                  </a:lnTo>
                  <a:lnTo>
                    <a:pt x="154" y="126"/>
                  </a:lnTo>
                  <a:lnTo>
                    <a:pt x="154" y="109"/>
                  </a:lnTo>
                  <a:lnTo>
                    <a:pt x="152" y="91"/>
                  </a:lnTo>
                  <a:lnTo>
                    <a:pt x="151" y="83"/>
                  </a:lnTo>
                  <a:lnTo>
                    <a:pt x="147" y="75"/>
                  </a:lnTo>
                  <a:lnTo>
                    <a:pt x="144" y="69"/>
                  </a:lnTo>
                  <a:lnTo>
                    <a:pt x="138" y="61"/>
                  </a:lnTo>
                  <a:lnTo>
                    <a:pt x="125" y="46"/>
                  </a:lnTo>
                  <a:lnTo>
                    <a:pt x="107" y="34"/>
                  </a:lnTo>
                  <a:lnTo>
                    <a:pt x="88" y="22"/>
                  </a:lnTo>
                  <a:lnTo>
                    <a:pt x="68" y="13"/>
                  </a:lnTo>
                  <a:lnTo>
                    <a:pt x="47" y="5"/>
                  </a:lnTo>
                  <a:lnTo>
                    <a:pt x="28" y="2"/>
                  </a:lnTo>
                  <a:lnTo>
                    <a:pt x="20" y="0"/>
                  </a:lnTo>
                  <a:lnTo>
                    <a:pt x="10" y="0"/>
                  </a:lnTo>
                  <a:lnTo>
                    <a:pt x="0" y="10"/>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07" name="Freeform 87"/>
            <p:cNvSpPr>
              <a:spLocks/>
            </p:cNvSpPr>
            <p:nvPr/>
          </p:nvSpPr>
          <p:spPr bwMode="auto">
            <a:xfrm>
              <a:off x="1660" y="1874"/>
              <a:ext cx="171" cy="217"/>
            </a:xfrm>
            <a:custGeom>
              <a:avLst/>
              <a:gdLst>
                <a:gd name="T0" fmla="*/ 0 w 171"/>
                <a:gd name="T1" fmla="*/ 10 h 217"/>
                <a:gd name="T2" fmla="*/ 0 w 171"/>
                <a:gd name="T3" fmla="*/ 10 h 217"/>
                <a:gd name="T4" fmla="*/ 10 w 171"/>
                <a:gd name="T5" fmla="*/ 5 h 217"/>
                <a:gd name="T6" fmla="*/ 20 w 171"/>
                <a:gd name="T7" fmla="*/ 3 h 217"/>
                <a:gd name="T8" fmla="*/ 28 w 171"/>
                <a:gd name="T9" fmla="*/ 2 h 217"/>
                <a:gd name="T10" fmla="*/ 36 w 171"/>
                <a:gd name="T11" fmla="*/ 2 h 217"/>
                <a:gd name="T12" fmla="*/ 44 w 171"/>
                <a:gd name="T13" fmla="*/ 2 h 217"/>
                <a:gd name="T14" fmla="*/ 50 w 171"/>
                <a:gd name="T15" fmla="*/ 5 h 217"/>
                <a:gd name="T16" fmla="*/ 56 w 171"/>
                <a:gd name="T17" fmla="*/ 8 h 217"/>
                <a:gd name="T18" fmla="*/ 63 w 171"/>
                <a:gd name="T19" fmla="*/ 14 h 217"/>
                <a:gd name="T20" fmla="*/ 74 w 171"/>
                <a:gd name="T21" fmla="*/ 26 h 217"/>
                <a:gd name="T22" fmla="*/ 83 w 171"/>
                <a:gd name="T23" fmla="*/ 42 h 217"/>
                <a:gd name="T24" fmla="*/ 93 w 171"/>
                <a:gd name="T25" fmla="*/ 61 h 217"/>
                <a:gd name="T26" fmla="*/ 101 w 171"/>
                <a:gd name="T27" fmla="*/ 81 h 217"/>
                <a:gd name="T28" fmla="*/ 117 w 171"/>
                <a:gd name="T29" fmla="*/ 123 h 217"/>
                <a:gd name="T30" fmla="*/ 133 w 171"/>
                <a:gd name="T31" fmla="*/ 165 h 217"/>
                <a:gd name="T32" fmla="*/ 141 w 171"/>
                <a:gd name="T33" fmla="*/ 182 h 217"/>
                <a:gd name="T34" fmla="*/ 151 w 171"/>
                <a:gd name="T35" fmla="*/ 198 h 217"/>
                <a:gd name="T36" fmla="*/ 160 w 171"/>
                <a:gd name="T37" fmla="*/ 209 h 217"/>
                <a:gd name="T38" fmla="*/ 167 w 171"/>
                <a:gd name="T39" fmla="*/ 214 h 217"/>
                <a:gd name="T40" fmla="*/ 171 w 171"/>
                <a:gd name="T41" fmla="*/ 217 h 217"/>
                <a:gd name="T42" fmla="*/ 171 w 171"/>
                <a:gd name="T43" fmla="*/ 217 h 217"/>
                <a:gd name="T44" fmla="*/ 168 w 171"/>
                <a:gd name="T45" fmla="*/ 200 h 217"/>
                <a:gd name="T46" fmla="*/ 163 w 171"/>
                <a:gd name="T47" fmla="*/ 182 h 217"/>
                <a:gd name="T48" fmla="*/ 157 w 171"/>
                <a:gd name="T49" fmla="*/ 163 h 217"/>
                <a:gd name="T50" fmla="*/ 154 w 171"/>
                <a:gd name="T51" fmla="*/ 144 h 217"/>
                <a:gd name="T52" fmla="*/ 154 w 171"/>
                <a:gd name="T53" fmla="*/ 144 h 217"/>
                <a:gd name="T54" fmla="*/ 154 w 171"/>
                <a:gd name="T55" fmla="*/ 126 h 217"/>
                <a:gd name="T56" fmla="*/ 154 w 171"/>
                <a:gd name="T57" fmla="*/ 109 h 217"/>
                <a:gd name="T58" fmla="*/ 152 w 171"/>
                <a:gd name="T59" fmla="*/ 91 h 217"/>
                <a:gd name="T60" fmla="*/ 151 w 171"/>
                <a:gd name="T61" fmla="*/ 83 h 217"/>
                <a:gd name="T62" fmla="*/ 147 w 171"/>
                <a:gd name="T63" fmla="*/ 75 h 217"/>
                <a:gd name="T64" fmla="*/ 147 w 171"/>
                <a:gd name="T65" fmla="*/ 75 h 217"/>
                <a:gd name="T66" fmla="*/ 144 w 171"/>
                <a:gd name="T67" fmla="*/ 69 h 217"/>
                <a:gd name="T68" fmla="*/ 138 w 171"/>
                <a:gd name="T69" fmla="*/ 61 h 217"/>
                <a:gd name="T70" fmla="*/ 125 w 171"/>
                <a:gd name="T71" fmla="*/ 46 h 217"/>
                <a:gd name="T72" fmla="*/ 107 w 171"/>
                <a:gd name="T73" fmla="*/ 34 h 217"/>
                <a:gd name="T74" fmla="*/ 88 w 171"/>
                <a:gd name="T75" fmla="*/ 22 h 217"/>
                <a:gd name="T76" fmla="*/ 68 w 171"/>
                <a:gd name="T77" fmla="*/ 13 h 217"/>
                <a:gd name="T78" fmla="*/ 47 w 171"/>
                <a:gd name="T79" fmla="*/ 5 h 217"/>
                <a:gd name="T80" fmla="*/ 28 w 171"/>
                <a:gd name="T81" fmla="*/ 2 h 217"/>
                <a:gd name="T82" fmla="*/ 20 w 171"/>
                <a:gd name="T83" fmla="*/ 0 h 217"/>
                <a:gd name="T84" fmla="*/ 10 w 171"/>
                <a:gd name="T85" fmla="*/ 0 h 2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1"/>
                <a:gd name="T130" fmla="*/ 0 h 217"/>
                <a:gd name="T131" fmla="*/ 171 w 171"/>
                <a:gd name="T132" fmla="*/ 217 h 2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1" h="217">
                  <a:moveTo>
                    <a:pt x="0" y="10"/>
                  </a:moveTo>
                  <a:lnTo>
                    <a:pt x="0" y="10"/>
                  </a:lnTo>
                  <a:lnTo>
                    <a:pt x="10" y="5"/>
                  </a:lnTo>
                  <a:lnTo>
                    <a:pt x="20" y="3"/>
                  </a:lnTo>
                  <a:lnTo>
                    <a:pt x="28" y="2"/>
                  </a:lnTo>
                  <a:lnTo>
                    <a:pt x="36" y="2"/>
                  </a:lnTo>
                  <a:lnTo>
                    <a:pt x="44" y="2"/>
                  </a:lnTo>
                  <a:lnTo>
                    <a:pt x="50" y="5"/>
                  </a:lnTo>
                  <a:lnTo>
                    <a:pt x="56" y="8"/>
                  </a:lnTo>
                  <a:lnTo>
                    <a:pt x="63" y="14"/>
                  </a:lnTo>
                  <a:lnTo>
                    <a:pt x="74" y="26"/>
                  </a:lnTo>
                  <a:lnTo>
                    <a:pt x="83" y="42"/>
                  </a:lnTo>
                  <a:lnTo>
                    <a:pt x="93" y="61"/>
                  </a:lnTo>
                  <a:lnTo>
                    <a:pt x="101" y="81"/>
                  </a:lnTo>
                  <a:lnTo>
                    <a:pt x="117" y="123"/>
                  </a:lnTo>
                  <a:lnTo>
                    <a:pt x="133" y="165"/>
                  </a:lnTo>
                  <a:lnTo>
                    <a:pt x="141" y="182"/>
                  </a:lnTo>
                  <a:lnTo>
                    <a:pt x="151" y="198"/>
                  </a:lnTo>
                  <a:lnTo>
                    <a:pt x="160" y="209"/>
                  </a:lnTo>
                  <a:lnTo>
                    <a:pt x="167" y="214"/>
                  </a:lnTo>
                  <a:lnTo>
                    <a:pt x="171" y="217"/>
                  </a:lnTo>
                  <a:lnTo>
                    <a:pt x="168" y="200"/>
                  </a:lnTo>
                  <a:lnTo>
                    <a:pt x="163" y="182"/>
                  </a:lnTo>
                  <a:lnTo>
                    <a:pt x="157" y="163"/>
                  </a:lnTo>
                  <a:lnTo>
                    <a:pt x="154" y="144"/>
                  </a:lnTo>
                  <a:lnTo>
                    <a:pt x="154" y="126"/>
                  </a:lnTo>
                  <a:lnTo>
                    <a:pt x="154" y="109"/>
                  </a:lnTo>
                  <a:lnTo>
                    <a:pt x="152" y="91"/>
                  </a:lnTo>
                  <a:lnTo>
                    <a:pt x="151" y="83"/>
                  </a:lnTo>
                  <a:lnTo>
                    <a:pt x="147" y="75"/>
                  </a:lnTo>
                  <a:lnTo>
                    <a:pt x="144" y="69"/>
                  </a:lnTo>
                  <a:lnTo>
                    <a:pt x="138" y="61"/>
                  </a:lnTo>
                  <a:lnTo>
                    <a:pt x="125" y="46"/>
                  </a:lnTo>
                  <a:lnTo>
                    <a:pt x="107" y="34"/>
                  </a:lnTo>
                  <a:lnTo>
                    <a:pt x="88" y="22"/>
                  </a:lnTo>
                  <a:lnTo>
                    <a:pt x="68" y="13"/>
                  </a:lnTo>
                  <a:lnTo>
                    <a:pt x="47" y="5"/>
                  </a:lnTo>
                  <a:lnTo>
                    <a:pt x="28" y="2"/>
                  </a:lnTo>
                  <a:lnTo>
                    <a:pt x="20"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08" name="Freeform 88"/>
            <p:cNvSpPr>
              <a:spLocks/>
            </p:cNvSpPr>
            <p:nvPr/>
          </p:nvSpPr>
          <p:spPr bwMode="auto">
            <a:xfrm>
              <a:off x="1632" y="1267"/>
              <a:ext cx="161" cy="249"/>
            </a:xfrm>
            <a:custGeom>
              <a:avLst/>
              <a:gdLst>
                <a:gd name="T0" fmla="*/ 19 w 161"/>
                <a:gd name="T1" fmla="*/ 48 h 249"/>
                <a:gd name="T2" fmla="*/ 19 w 161"/>
                <a:gd name="T3" fmla="*/ 48 h 249"/>
                <a:gd name="T4" fmla="*/ 27 w 161"/>
                <a:gd name="T5" fmla="*/ 69 h 249"/>
                <a:gd name="T6" fmla="*/ 35 w 161"/>
                <a:gd name="T7" fmla="*/ 88 h 249"/>
                <a:gd name="T8" fmla="*/ 43 w 161"/>
                <a:gd name="T9" fmla="*/ 107 h 249"/>
                <a:gd name="T10" fmla="*/ 54 w 161"/>
                <a:gd name="T11" fmla="*/ 125 h 249"/>
                <a:gd name="T12" fmla="*/ 65 w 161"/>
                <a:gd name="T13" fmla="*/ 142 h 249"/>
                <a:gd name="T14" fmla="*/ 78 w 161"/>
                <a:gd name="T15" fmla="*/ 160 h 249"/>
                <a:gd name="T16" fmla="*/ 91 w 161"/>
                <a:gd name="T17" fmla="*/ 176 h 249"/>
                <a:gd name="T18" fmla="*/ 105 w 161"/>
                <a:gd name="T19" fmla="*/ 192 h 249"/>
                <a:gd name="T20" fmla="*/ 105 w 161"/>
                <a:gd name="T21" fmla="*/ 192 h 249"/>
                <a:gd name="T22" fmla="*/ 123 w 161"/>
                <a:gd name="T23" fmla="*/ 204 h 249"/>
                <a:gd name="T24" fmla="*/ 140 w 161"/>
                <a:gd name="T25" fmla="*/ 217 h 249"/>
                <a:gd name="T26" fmla="*/ 147 w 161"/>
                <a:gd name="T27" fmla="*/ 225 h 249"/>
                <a:gd name="T28" fmla="*/ 153 w 161"/>
                <a:gd name="T29" fmla="*/ 232 h 249"/>
                <a:gd name="T30" fmla="*/ 158 w 161"/>
                <a:gd name="T31" fmla="*/ 240 h 249"/>
                <a:gd name="T32" fmla="*/ 161 w 161"/>
                <a:gd name="T33" fmla="*/ 249 h 249"/>
                <a:gd name="T34" fmla="*/ 161 w 161"/>
                <a:gd name="T35" fmla="*/ 249 h 249"/>
                <a:gd name="T36" fmla="*/ 139 w 161"/>
                <a:gd name="T37" fmla="*/ 246 h 249"/>
                <a:gd name="T38" fmla="*/ 119 w 161"/>
                <a:gd name="T39" fmla="*/ 240 h 249"/>
                <a:gd name="T40" fmla="*/ 102 w 161"/>
                <a:gd name="T41" fmla="*/ 230 h 249"/>
                <a:gd name="T42" fmla="*/ 86 w 161"/>
                <a:gd name="T43" fmla="*/ 219 h 249"/>
                <a:gd name="T44" fmla="*/ 73 w 161"/>
                <a:gd name="T45" fmla="*/ 206 h 249"/>
                <a:gd name="T46" fmla="*/ 62 w 161"/>
                <a:gd name="T47" fmla="*/ 192 h 249"/>
                <a:gd name="T48" fmla="*/ 52 w 161"/>
                <a:gd name="T49" fmla="*/ 174 h 249"/>
                <a:gd name="T50" fmla="*/ 43 w 161"/>
                <a:gd name="T51" fmla="*/ 157 h 249"/>
                <a:gd name="T52" fmla="*/ 36 w 161"/>
                <a:gd name="T53" fmla="*/ 137 h 249"/>
                <a:gd name="T54" fmla="*/ 30 w 161"/>
                <a:gd name="T55" fmla="*/ 118 h 249"/>
                <a:gd name="T56" fmla="*/ 19 w 161"/>
                <a:gd name="T57" fmla="*/ 78 h 249"/>
                <a:gd name="T58" fmla="*/ 9 w 161"/>
                <a:gd name="T59" fmla="*/ 38 h 249"/>
                <a:gd name="T60" fmla="*/ 0 w 161"/>
                <a:gd name="T61" fmla="*/ 0 h 249"/>
                <a:gd name="T62" fmla="*/ 19 w 161"/>
                <a:gd name="T63" fmla="*/ 48 h 2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249"/>
                <a:gd name="T98" fmla="*/ 161 w 161"/>
                <a:gd name="T99" fmla="*/ 249 h 2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249">
                  <a:moveTo>
                    <a:pt x="19" y="48"/>
                  </a:moveTo>
                  <a:lnTo>
                    <a:pt x="19" y="48"/>
                  </a:lnTo>
                  <a:lnTo>
                    <a:pt x="27" y="69"/>
                  </a:lnTo>
                  <a:lnTo>
                    <a:pt x="35" y="88"/>
                  </a:lnTo>
                  <a:lnTo>
                    <a:pt x="43" y="107"/>
                  </a:lnTo>
                  <a:lnTo>
                    <a:pt x="54" y="125"/>
                  </a:lnTo>
                  <a:lnTo>
                    <a:pt x="65" y="142"/>
                  </a:lnTo>
                  <a:lnTo>
                    <a:pt x="78" y="160"/>
                  </a:lnTo>
                  <a:lnTo>
                    <a:pt x="91" y="176"/>
                  </a:lnTo>
                  <a:lnTo>
                    <a:pt x="105" y="192"/>
                  </a:lnTo>
                  <a:lnTo>
                    <a:pt x="123" y="204"/>
                  </a:lnTo>
                  <a:lnTo>
                    <a:pt x="140" y="217"/>
                  </a:lnTo>
                  <a:lnTo>
                    <a:pt x="147" y="225"/>
                  </a:lnTo>
                  <a:lnTo>
                    <a:pt x="153" y="232"/>
                  </a:lnTo>
                  <a:lnTo>
                    <a:pt x="158" y="240"/>
                  </a:lnTo>
                  <a:lnTo>
                    <a:pt x="161" y="249"/>
                  </a:lnTo>
                  <a:lnTo>
                    <a:pt x="139" y="246"/>
                  </a:lnTo>
                  <a:lnTo>
                    <a:pt x="119" y="240"/>
                  </a:lnTo>
                  <a:lnTo>
                    <a:pt x="102" y="230"/>
                  </a:lnTo>
                  <a:lnTo>
                    <a:pt x="86" y="219"/>
                  </a:lnTo>
                  <a:lnTo>
                    <a:pt x="73" y="206"/>
                  </a:lnTo>
                  <a:lnTo>
                    <a:pt x="62" y="192"/>
                  </a:lnTo>
                  <a:lnTo>
                    <a:pt x="52" y="174"/>
                  </a:lnTo>
                  <a:lnTo>
                    <a:pt x="43" y="157"/>
                  </a:lnTo>
                  <a:lnTo>
                    <a:pt x="36" y="137"/>
                  </a:lnTo>
                  <a:lnTo>
                    <a:pt x="30" y="118"/>
                  </a:lnTo>
                  <a:lnTo>
                    <a:pt x="19" y="78"/>
                  </a:lnTo>
                  <a:lnTo>
                    <a:pt x="9" y="38"/>
                  </a:lnTo>
                  <a:lnTo>
                    <a:pt x="0" y="0"/>
                  </a:lnTo>
                  <a:lnTo>
                    <a:pt x="19" y="48"/>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09" name="Freeform 89"/>
            <p:cNvSpPr>
              <a:spLocks/>
            </p:cNvSpPr>
            <p:nvPr/>
          </p:nvSpPr>
          <p:spPr bwMode="auto">
            <a:xfrm>
              <a:off x="1632" y="1267"/>
              <a:ext cx="161" cy="249"/>
            </a:xfrm>
            <a:custGeom>
              <a:avLst/>
              <a:gdLst>
                <a:gd name="T0" fmla="*/ 19 w 161"/>
                <a:gd name="T1" fmla="*/ 48 h 249"/>
                <a:gd name="T2" fmla="*/ 19 w 161"/>
                <a:gd name="T3" fmla="*/ 48 h 249"/>
                <a:gd name="T4" fmla="*/ 27 w 161"/>
                <a:gd name="T5" fmla="*/ 69 h 249"/>
                <a:gd name="T6" fmla="*/ 35 w 161"/>
                <a:gd name="T7" fmla="*/ 88 h 249"/>
                <a:gd name="T8" fmla="*/ 43 w 161"/>
                <a:gd name="T9" fmla="*/ 107 h 249"/>
                <a:gd name="T10" fmla="*/ 54 w 161"/>
                <a:gd name="T11" fmla="*/ 125 h 249"/>
                <a:gd name="T12" fmla="*/ 65 w 161"/>
                <a:gd name="T13" fmla="*/ 142 h 249"/>
                <a:gd name="T14" fmla="*/ 78 w 161"/>
                <a:gd name="T15" fmla="*/ 160 h 249"/>
                <a:gd name="T16" fmla="*/ 91 w 161"/>
                <a:gd name="T17" fmla="*/ 176 h 249"/>
                <a:gd name="T18" fmla="*/ 105 w 161"/>
                <a:gd name="T19" fmla="*/ 192 h 249"/>
                <a:gd name="T20" fmla="*/ 105 w 161"/>
                <a:gd name="T21" fmla="*/ 192 h 249"/>
                <a:gd name="T22" fmla="*/ 123 w 161"/>
                <a:gd name="T23" fmla="*/ 204 h 249"/>
                <a:gd name="T24" fmla="*/ 140 w 161"/>
                <a:gd name="T25" fmla="*/ 217 h 249"/>
                <a:gd name="T26" fmla="*/ 147 w 161"/>
                <a:gd name="T27" fmla="*/ 225 h 249"/>
                <a:gd name="T28" fmla="*/ 153 w 161"/>
                <a:gd name="T29" fmla="*/ 232 h 249"/>
                <a:gd name="T30" fmla="*/ 158 w 161"/>
                <a:gd name="T31" fmla="*/ 240 h 249"/>
                <a:gd name="T32" fmla="*/ 161 w 161"/>
                <a:gd name="T33" fmla="*/ 249 h 249"/>
                <a:gd name="T34" fmla="*/ 161 w 161"/>
                <a:gd name="T35" fmla="*/ 249 h 249"/>
                <a:gd name="T36" fmla="*/ 139 w 161"/>
                <a:gd name="T37" fmla="*/ 246 h 249"/>
                <a:gd name="T38" fmla="*/ 119 w 161"/>
                <a:gd name="T39" fmla="*/ 240 h 249"/>
                <a:gd name="T40" fmla="*/ 102 w 161"/>
                <a:gd name="T41" fmla="*/ 230 h 249"/>
                <a:gd name="T42" fmla="*/ 86 w 161"/>
                <a:gd name="T43" fmla="*/ 219 h 249"/>
                <a:gd name="T44" fmla="*/ 73 w 161"/>
                <a:gd name="T45" fmla="*/ 206 h 249"/>
                <a:gd name="T46" fmla="*/ 62 w 161"/>
                <a:gd name="T47" fmla="*/ 192 h 249"/>
                <a:gd name="T48" fmla="*/ 52 w 161"/>
                <a:gd name="T49" fmla="*/ 174 h 249"/>
                <a:gd name="T50" fmla="*/ 43 w 161"/>
                <a:gd name="T51" fmla="*/ 157 h 249"/>
                <a:gd name="T52" fmla="*/ 36 w 161"/>
                <a:gd name="T53" fmla="*/ 137 h 249"/>
                <a:gd name="T54" fmla="*/ 30 w 161"/>
                <a:gd name="T55" fmla="*/ 118 h 249"/>
                <a:gd name="T56" fmla="*/ 19 w 161"/>
                <a:gd name="T57" fmla="*/ 78 h 249"/>
                <a:gd name="T58" fmla="*/ 9 w 161"/>
                <a:gd name="T59" fmla="*/ 38 h 249"/>
                <a:gd name="T60" fmla="*/ 0 w 161"/>
                <a:gd name="T61" fmla="*/ 0 h 2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1"/>
                <a:gd name="T94" fmla="*/ 0 h 249"/>
                <a:gd name="T95" fmla="*/ 161 w 161"/>
                <a:gd name="T96" fmla="*/ 249 h 2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1" h="249">
                  <a:moveTo>
                    <a:pt x="19" y="48"/>
                  </a:moveTo>
                  <a:lnTo>
                    <a:pt x="19" y="48"/>
                  </a:lnTo>
                  <a:lnTo>
                    <a:pt x="27" y="69"/>
                  </a:lnTo>
                  <a:lnTo>
                    <a:pt x="35" y="88"/>
                  </a:lnTo>
                  <a:lnTo>
                    <a:pt x="43" y="107"/>
                  </a:lnTo>
                  <a:lnTo>
                    <a:pt x="54" y="125"/>
                  </a:lnTo>
                  <a:lnTo>
                    <a:pt x="65" y="142"/>
                  </a:lnTo>
                  <a:lnTo>
                    <a:pt x="78" y="160"/>
                  </a:lnTo>
                  <a:lnTo>
                    <a:pt x="91" y="176"/>
                  </a:lnTo>
                  <a:lnTo>
                    <a:pt x="105" y="192"/>
                  </a:lnTo>
                  <a:lnTo>
                    <a:pt x="123" y="204"/>
                  </a:lnTo>
                  <a:lnTo>
                    <a:pt x="140" y="217"/>
                  </a:lnTo>
                  <a:lnTo>
                    <a:pt x="147" y="225"/>
                  </a:lnTo>
                  <a:lnTo>
                    <a:pt x="153" y="232"/>
                  </a:lnTo>
                  <a:lnTo>
                    <a:pt x="158" y="240"/>
                  </a:lnTo>
                  <a:lnTo>
                    <a:pt x="161" y="249"/>
                  </a:lnTo>
                  <a:lnTo>
                    <a:pt x="139" y="246"/>
                  </a:lnTo>
                  <a:lnTo>
                    <a:pt x="119" y="240"/>
                  </a:lnTo>
                  <a:lnTo>
                    <a:pt x="102" y="230"/>
                  </a:lnTo>
                  <a:lnTo>
                    <a:pt x="86" y="219"/>
                  </a:lnTo>
                  <a:lnTo>
                    <a:pt x="73" y="206"/>
                  </a:lnTo>
                  <a:lnTo>
                    <a:pt x="62" y="192"/>
                  </a:lnTo>
                  <a:lnTo>
                    <a:pt x="52" y="174"/>
                  </a:lnTo>
                  <a:lnTo>
                    <a:pt x="43" y="157"/>
                  </a:lnTo>
                  <a:lnTo>
                    <a:pt x="36" y="137"/>
                  </a:lnTo>
                  <a:lnTo>
                    <a:pt x="30" y="118"/>
                  </a:lnTo>
                  <a:lnTo>
                    <a:pt x="19" y="78"/>
                  </a:lnTo>
                  <a:lnTo>
                    <a:pt x="9" y="3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10" name="Freeform 90"/>
            <p:cNvSpPr>
              <a:spLocks/>
            </p:cNvSpPr>
            <p:nvPr/>
          </p:nvSpPr>
          <p:spPr bwMode="auto">
            <a:xfrm>
              <a:off x="1689" y="1094"/>
              <a:ext cx="144" cy="40"/>
            </a:xfrm>
            <a:custGeom>
              <a:avLst/>
              <a:gdLst>
                <a:gd name="T0" fmla="*/ 19 w 144"/>
                <a:gd name="T1" fmla="*/ 0 h 40"/>
                <a:gd name="T2" fmla="*/ 19 w 144"/>
                <a:gd name="T3" fmla="*/ 0 h 40"/>
                <a:gd name="T4" fmla="*/ 53 w 144"/>
                <a:gd name="T5" fmla="*/ 0 h 40"/>
                <a:gd name="T6" fmla="*/ 72 w 144"/>
                <a:gd name="T7" fmla="*/ 0 h 40"/>
                <a:gd name="T8" fmla="*/ 93 w 144"/>
                <a:gd name="T9" fmla="*/ 2 h 40"/>
                <a:gd name="T10" fmla="*/ 110 w 144"/>
                <a:gd name="T11" fmla="*/ 5 h 40"/>
                <a:gd name="T12" fmla="*/ 118 w 144"/>
                <a:gd name="T13" fmla="*/ 8 h 40"/>
                <a:gd name="T14" fmla="*/ 126 w 144"/>
                <a:gd name="T15" fmla="*/ 12 h 40"/>
                <a:gd name="T16" fmla="*/ 133 w 144"/>
                <a:gd name="T17" fmla="*/ 16 h 40"/>
                <a:gd name="T18" fmla="*/ 138 w 144"/>
                <a:gd name="T19" fmla="*/ 23 h 40"/>
                <a:gd name="T20" fmla="*/ 142 w 144"/>
                <a:gd name="T21" fmla="*/ 29 h 40"/>
                <a:gd name="T22" fmla="*/ 144 w 144"/>
                <a:gd name="T23" fmla="*/ 39 h 40"/>
                <a:gd name="T24" fmla="*/ 144 w 144"/>
                <a:gd name="T25" fmla="*/ 39 h 40"/>
                <a:gd name="T26" fmla="*/ 126 w 144"/>
                <a:gd name="T27" fmla="*/ 40 h 40"/>
                <a:gd name="T28" fmla="*/ 109 w 144"/>
                <a:gd name="T29" fmla="*/ 40 h 40"/>
                <a:gd name="T30" fmla="*/ 91 w 144"/>
                <a:gd name="T31" fmla="*/ 39 h 40"/>
                <a:gd name="T32" fmla="*/ 72 w 144"/>
                <a:gd name="T33" fmla="*/ 37 h 40"/>
                <a:gd name="T34" fmla="*/ 37 w 144"/>
                <a:gd name="T35" fmla="*/ 32 h 40"/>
                <a:gd name="T36" fmla="*/ 18 w 144"/>
                <a:gd name="T37" fmla="*/ 31 h 40"/>
                <a:gd name="T38" fmla="*/ 0 w 144"/>
                <a:gd name="T39" fmla="*/ 29 h 40"/>
                <a:gd name="T40" fmla="*/ 19 w 144"/>
                <a:gd name="T41" fmla="*/ 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4"/>
                <a:gd name="T64" fmla="*/ 0 h 40"/>
                <a:gd name="T65" fmla="*/ 144 w 144"/>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4" h="40">
                  <a:moveTo>
                    <a:pt x="19" y="0"/>
                  </a:moveTo>
                  <a:lnTo>
                    <a:pt x="19" y="0"/>
                  </a:lnTo>
                  <a:lnTo>
                    <a:pt x="53" y="0"/>
                  </a:lnTo>
                  <a:lnTo>
                    <a:pt x="72" y="0"/>
                  </a:lnTo>
                  <a:lnTo>
                    <a:pt x="93" y="2"/>
                  </a:lnTo>
                  <a:lnTo>
                    <a:pt x="110" y="5"/>
                  </a:lnTo>
                  <a:lnTo>
                    <a:pt x="118" y="8"/>
                  </a:lnTo>
                  <a:lnTo>
                    <a:pt x="126" y="12"/>
                  </a:lnTo>
                  <a:lnTo>
                    <a:pt x="133" y="16"/>
                  </a:lnTo>
                  <a:lnTo>
                    <a:pt x="138" y="23"/>
                  </a:lnTo>
                  <a:lnTo>
                    <a:pt x="142" y="29"/>
                  </a:lnTo>
                  <a:lnTo>
                    <a:pt x="144" y="39"/>
                  </a:lnTo>
                  <a:lnTo>
                    <a:pt x="126" y="40"/>
                  </a:lnTo>
                  <a:lnTo>
                    <a:pt x="109" y="40"/>
                  </a:lnTo>
                  <a:lnTo>
                    <a:pt x="91" y="39"/>
                  </a:lnTo>
                  <a:lnTo>
                    <a:pt x="72" y="37"/>
                  </a:lnTo>
                  <a:lnTo>
                    <a:pt x="37" y="32"/>
                  </a:lnTo>
                  <a:lnTo>
                    <a:pt x="18" y="31"/>
                  </a:lnTo>
                  <a:lnTo>
                    <a:pt x="0" y="29"/>
                  </a:lnTo>
                  <a:lnTo>
                    <a:pt x="19" y="0"/>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11" name="Freeform 91"/>
            <p:cNvSpPr>
              <a:spLocks/>
            </p:cNvSpPr>
            <p:nvPr/>
          </p:nvSpPr>
          <p:spPr bwMode="auto">
            <a:xfrm>
              <a:off x="1689" y="1094"/>
              <a:ext cx="144" cy="40"/>
            </a:xfrm>
            <a:custGeom>
              <a:avLst/>
              <a:gdLst>
                <a:gd name="T0" fmla="*/ 19 w 144"/>
                <a:gd name="T1" fmla="*/ 0 h 40"/>
                <a:gd name="T2" fmla="*/ 19 w 144"/>
                <a:gd name="T3" fmla="*/ 0 h 40"/>
                <a:gd name="T4" fmla="*/ 53 w 144"/>
                <a:gd name="T5" fmla="*/ 0 h 40"/>
                <a:gd name="T6" fmla="*/ 72 w 144"/>
                <a:gd name="T7" fmla="*/ 0 h 40"/>
                <a:gd name="T8" fmla="*/ 93 w 144"/>
                <a:gd name="T9" fmla="*/ 2 h 40"/>
                <a:gd name="T10" fmla="*/ 110 w 144"/>
                <a:gd name="T11" fmla="*/ 5 h 40"/>
                <a:gd name="T12" fmla="*/ 118 w 144"/>
                <a:gd name="T13" fmla="*/ 8 h 40"/>
                <a:gd name="T14" fmla="*/ 126 w 144"/>
                <a:gd name="T15" fmla="*/ 12 h 40"/>
                <a:gd name="T16" fmla="*/ 133 w 144"/>
                <a:gd name="T17" fmla="*/ 16 h 40"/>
                <a:gd name="T18" fmla="*/ 138 w 144"/>
                <a:gd name="T19" fmla="*/ 23 h 40"/>
                <a:gd name="T20" fmla="*/ 142 w 144"/>
                <a:gd name="T21" fmla="*/ 29 h 40"/>
                <a:gd name="T22" fmla="*/ 144 w 144"/>
                <a:gd name="T23" fmla="*/ 39 h 40"/>
                <a:gd name="T24" fmla="*/ 144 w 144"/>
                <a:gd name="T25" fmla="*/ 39 h 40"/>
                <a:gd name="T26" fmla="*/ 126 w 144"/>
                <a:gd name="T27" fmla="*/ 40 h 40"/>
                <a:gd name="T28" fmla="*/ 109 w 144"/>
                <a:gd name="T29" fmla="*/ 40 h 40"/>
                <a:gd name="T30" fmla="*/ 91 w 144"/>
                <a:gd name="T31" fmla="*/ 39 h 40"/>
                <a:gd name="T32" fmla="*/ 72 w 144"/>
                <a:gd name="T33" fmla="*/ 37 h 40"/>
                <a:gd name="T34" fmla="*/ 37 w 144"/>
                <a:gd name="T35" fmla="*/ 32 h 40"/>
                <a:gd name="T36" fmla="*/ 18 w 144"/>
                <a:gd name="T37" fmla="*/ 31 h 40"/>
                <a:gd name="T38" fmla="*/ 0 w 144"/>
                <a:gd name="T39" fmla="*/ 29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40"/>
                <a:gd name="T62" fmla="*/ 144 w 144"/>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40">
                  <a:moveTo>
                    <a:pt x="19" y="0"/>
                  </a:moveTo>
                  <a:lnTo>
                    <a:pt x="19" y="0"/>
                  </a:lnTo>
                  <a:lnTo>
                    <a:pt x="53" y="0"/>
                  </a:lnTo>
                  <a:lnTo>
                    <a:pt x="72" y="0"/>
                  </a:lnTo>
                  <a:lnTo>
                    <a:pt x="93" y="2"/>
                  </a:lnTo>
                  <a:lnTo>
                    <a:pt x="110" y="5"/>
                  </a:lnTo>
                  <a:lnTo>
                    <a:pt x="118" y="8"/>
                  </a:lnTo>
                  <a:lnTo>
                    <a:pt x="126" y="12"/>
                  </a:lnTo>
                  <a:lnTo>
                    <a:pt x="133" y="16"/>
                  </a:lnTo>
                  <a:lnTo>
                    <a:pt x="138" y="23"/>
                  </a:lnTo>
                  <a:lnTo>
                    <a:pt x="142" y="29"/>
                  </a:lnTo>
                  <a:lnTo>
                    <a:pt x="144" y="39"/>
                  </a:lnTo>
                  <a:lnTo>
                    <a:pt x="126" y="40"/>
                  </a:lnTo>
                  <a:lnTo>
                    <a:pt x="109" y="40"/>
                  </a:lnTo>
                  <a:lnTo>
                    <a:pt x="91" y="39"/>
                  </a:lnTo>
                  <a:lnTo>
                    <a:pt x="72" y="37"/>
                  </a:lnTo>
                  <a:lnTo>
                    <a:pt x="37" y="32"/>
                  </a:lnTo>
                  <a:lnTo>
                    <a:pt x="18" y="31"/>
                  </a:lnTo>
                  <a:lnTo>
                    <a:pt x="0" y="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12" name="Freeform 92"/>
            <p:cNvSpPr>
              <a:spLocks/>
            </p:cNvSpPr>
            <p:nvPr/>
          </p:nvSpPr>
          <p:spPr bwMode="auto">
            <a:xfrm>
              <a:off x="1750" y="2355"/>
              <a:ext cx="152" cy="565"/>
            </a:xfrm>
            <a:custGeom>
              <a:avLst/>
              <a:gdLst>
                <a:gd name="T0" fmla="*/ 112 w 152"/>
                <a:gd name="T1" fmla="*/ 27 h 565"/>
                <a:gd name="T2" fmla="*/ 112 w 152"/>
                <a:gd name="T3" fmla="*/ 27 h 565"/>
                <a:gd name="T4" fmla="*/ 112 w 152"/>
                <a:gd name="T5" fmla="*/ 51 h 565"/>
                <a:gd name="T6" fmla="*/ 112 w 152"/>
                <a:gd name="T7" fmla="*/ 75 h 565"/>
                <a:gd name="T8" fmla="*/ 115 w 152"/>
                <a:gd name="T9" fmla="*/ 121 h 565"/>
                <a:gd name="T10" fmla="*/ 126 w 152"/>
                <a:gd name="T11" fmla="*/ 214 h 565"/>
                <a:gd name="T12" fmla="*/ 131 w 152"/>
                <a:gd name="T13" fmla="*/ 262 h 565"/>
                <a:gd name="T14" fmla="*/ 133 w 152"/>
                <a:gd name="T15" fmla="*/ 284 h 565"/>
                <a:gd name="T16" fmla="*/ 133 w 152"/>
                <a:gd name="T17" fmla="*/ 308 h 565"/>
                <a:gd name="T18" fmla="*/ 133 w 152"/>
                <a:gd name="T19" fmla="*/ 332 h 565"/>
                <a:gd name="T20" fmla="*/ 129 w 152"/>
                <a:gd name="T21" fmla="*/ 354 h 565"/>
                <a:gd name="T22" fmla="*/ 126 w 152"/>
                <a:gd name="T23" fmla="*/ 378 h 565"/>
                <a:gd name="T24" fmla="*/ 120 w 152"/>
                <a:gd name="T25" fmla="*/ 401 h 565"/>
                <a:gd name="T26" fmla="*/ 120 w 152"/>
                <a:gd name="T27" fmla="*/ 401 h 565"/>
                <a:gd name="T28" fmla="*/ 110 w 152"/>
                <a:gd name="T29" fmla="*/ 430 h 565"/>
                <a:gd name="T30" fmla="*/ 101 w 152"/>
                <a:gd name="T31" fmla="*/ 454 h 565"/>
                <a:gd name="T32" fmla="*/ 89 w 152"/>
                <a:gd name="T33" fmla="*/ 474 h 565"/>
                <a:gd name="T34" fmla="*/ 77 w 152"/>
                <a:gd name="T35" fmla="*/ 492 h 565"/>
                <a:gd name="T36" fmla="*/ 61 w 152"/>
                <a:gd name="T37" fmla="*/ 508 h 565"/>
                <a:gd name="T38" fmla="*/ 43 w 152"/>
                <a:gd name="T39" fmla="*/ 524 h 565"/>
                <a:gd name="T40" fmla="*/ 24 w 152"/>
                <a:gd name="T41" fmla="*/ 540 h 565"/>
                <a:gd name="T42" fmla="*/ 0 w 152"/>
                <a:gd name="T43" fmla="*/ 557 h 565"/>
                <a:gd name="T44" fmla="*/ 0 w 152"/>
                <a:gd name="T45" fmla="*/ 557 h 565"/>
                <a:gd name="T46" fmla="*/ 8 w 152"/>
                <a:gd name="T47" fmla="*/ 562 h 565"/>
                <a:gd name="T48" fmla="*/ 14 w 152"/>
                <a:gd name="T49" fmla="*/ 565 h 565"/>
                <a:gd name="T50" fmla="*/ 21 w 152"/>
                <a:gd name="T51" fmla="*/ 564 h 565"/>
                <a:gd name="T52" fmla="*/ 27 w 152"/>
                <a:gd name="T53" fmla="*/ 561 h 565"/>
                <a:gd name="T54" fmla="*/ 40 w 152"/>
                <a:gd name="T55" fmla="*/ 553 h 565"/>
                <a:gd name="T56" fmla="*/ 46 w 152"/>
                <a:gd name="T57" fmla="*/ 548 h 565"/>
                <a:gd name="T58" fmla="*/ 53 w 152"/>
                <a:gd name="T59" fmla="*/ 545 h 565"/>
                <a:gd name="T60" fmla="*/ 53 w 152"/>
                <a:gd name="T61" fmla="*/ 545 h 565"/>
                <a:gd name="T62" fmla="*/ 64 w 152"/>
                <a:gd name="T63" fmla="*/ 541 h 565"/>
                <a:gd name="T64" fmla="*/ 78 w 152"/>
                <a:gd name="T65" fmla="*/ 541 h 565"/>
                <a:gd name="T66" fmla="*/ 91 w 152"/>
                <a:gd name="T67" fmla="*/ 540 h 565"/>
                <a:gd name="T68" fmla="*/ 104 w 152"/>
                <a:gd name="T69" fmla="*/ 537 h 565"/>
                <a:gd name="T70" fmla="*/ 104 w 152"/>
                <a:gd name="T71" fmla="*/ 537 h 565"/>
                <a:gd name="T72" fmla="*/ 110 w 152"/>
                <a:gd name="T73" fmla="*/ 532 h 565"/>
                <a:gd name="T74" fmla="*/ 117 w 152"/>
                <a:gd name="T75" fmla="*/ 527 h 565"/>
                <a:gd name="T76" fmla="*/ 123 w 152"/>
                <a:gd name="T77" fmla="*/ 522 h 565"/>
                <a:gd name="T78" fmla="*/ 128 w 152"/>
                <a:gd name="T79" fmla="*/ 516 h 565"/>
                <a:gd name="T80" fmla="*/ 136 w 152"/>
                <a:gd name="T81" fmla="*/ 500 h 565"/>
                <a:gd name="T82" fmla="*/ 142 w 152"/>
                <a:gd name="T83" fmla="*/ 482 h 565"/>
                <a:gd name="T84" fmla="*/ 145 w 152"/>
                <a:gd name="T85" fmla="*/ 465 h 565"/>
                <a:gd name="T86" fmla="*/ 148 w 152"/>
                <a:gd name="T87" fmla="*/ 446 h 565"/>
                <a:gd name="T88" fmla="*/ 150 w 152"/>
                <a:gd name="T89" fmla="*/ 414 h 565"/>
                <a:gd name="T90" fmla="*/ 150 w 152"/>
                <a:gd name="T91" fmla="*/ 414 h 565"/>
                <a:gd name="T92" fmla="*/ 152 w 152"/>
                <a:gd name="T93" fmla="*/ 362 h 565"/>
                <a:gd name="T94" fmla="*/ 150 w 152"/>
                <a:gd name="T95" fmla="*/ 310 h 565"/>
                <a:gd name="T96" fmla="*/ 148 w 152"/>
                <a:gd name="T97" fmla="*/ 257 h 565"/>
                <a:gd name="T98" fmla="*/ 145 w 152"/>
                <a:gd name="T99" fmla="*/ 206 h 565"/>
                <a:gd name="T100" fmla="*/ 141 w 152"/>
                <a:gd name="T101" fmla="*/ 153 h 565"/>
                <a:gd name="T102" fmla="*/ 136 w 152"/>
                <a:gd name="T103" fmla="*/ 100 h 565"/>
                <a:gd name="T104" fmla="*/ 128 w 152"/>
                <a:gd name="T105" fmla="*/ 49 h 565"/>
                <a:gd name="T106" fmla="*/ 120 w 152"/>
                <a:gd name="T107" fmla="*/ 0 h 565"/>
                <a:gd name="T108" fmla="*/ 120 w 152"/>
                <a:gd name="T109" fmla="*/ 0 h 565"/>
                <a:gd name="T110" fmla="*/ 117 w 152"/>
                <a:gd name="T111" fmla="*/ 0 h 565"/>
                <a:gd name="T112" fmla="*/ 113 w 152"/>
                <a:gd name="T113" fmla="*/ 1 h 565"/>
                <a:gd name="T114" fmla="*/ 112 w 152"/>
                <a:gd name="T115" fmla="*/ 3 h 565"/>
                <a:gd name="T116" fmla="*/ 112 w 152"/>
                <a:gd name="T117" fmla="*/ 8 h 565"/>
                <a:gd name="T118" fmla="*/ 112 w 152"/>
                <a:gd name="T119" fmla="*/ 27 h 5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2"/>
                <a:gd name="T181" fmla="*/ 0 h 565"/>
                <a:gd name="T182" fmla="*/ 152 w 152"/>
                <a:gd name="T183" fmla="*/ 565 h 5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2" h="565">
                  <a:moveTo>
                    <a:pt x="112" y="27"/>
                  </a:moveTo>
                  <a:lnTo>
                    <a:pt x="112" y="27"/>
                  </a:lnTo>
                  <a:lnTo>
                    <a:pt x="112" y="51"/>
                  </a:lnTo>
                  <a:lnTo>
                    <a:pt x="112" y="75"/>
                  </a:lnTo>
                  <a:lnTo>
                    <a:pt x="115" y="121"/>
                  </a:lnTo>
                  <a:lnTo>
                    <a:pt x="126" y="214"/>
                  </a:lnTo>
                  <a:lnTo>
                    <a:pt x="131" y="262"/>
                  </a:lnTo>
                  <a:lnTo>
                    <a:pt x="133" y="284"/>
                  </a:lnTo>
                  <a:lnTo>
                    <a:pt x="133" y="308"/>
                  </a:lnTo>
                  <a:lnTo>
                    <a:pt x="133" y="332"/>
                  </a:lnTo>
                  <a:lnTo>
                    <a:pt x="129" y="354"/>
                  </a:lnTo>
                  <a:lnTo>
                    <a:pt x="126" y="378"/>
                  </a:lnTo>
                  <a:lnTo>
                    <a:pt x="120" y="401"/>
                  </a:lnTo>
                  <a:lnTo>
                    <a:pt x="110" y="430"/>
                  </a:lnTo>
                  <a:lnTo>
                    <a:pt x="101" y="454"/>
                  </a:lnTo>
                  <a:lnTo>
                    <a:pt x="89" y="474"/>
                  </a:lnTo>
                  <a:lnTo>
                    <a:pt x="77" y="492"/>
                  </a:lnTo>
                  <a:lnTo>
                    <a:pt x="61" y="508"/>
                  </a:lnTo>
                  <a:lnTo>
                    <a:pt x="43" y="524"/>
                  </a:lnTo>
                  <a:lnTo>
                    <a:pt x="24" y="540"/>
                  </a:lnTo>
                  <a:lnTo>
                    <a:pt x="0" y="557"/>
                  </a:lnTo>
                  <a:lnTo>
                    <a:pt x="8" y="562"/>
                  </a:lnTo>
                  <a:lnTo>
                    <a:pt x="14" y="565"/>
                  </a:lnTo>
                  <a:lnTo>
                    <a:pt x="21" y="564"/>
                  </a:lnTo>
                  <a:lnTo>
                    <a:pt x="27" y="561"/>
                  </a:lnTo>
                  <a:lnTo>
                    <a:pt x="40" y="553"/>
                  </a:lnTo>
                  <a:lnTo>
                    <a:pt x="46" y="548"/>
                  </a:lnTo>
                  <a:lnTo>
                    <a:pt x="53" y="545"/>
                  </a:lnTo>
                  <a:lnTo>
                    <a:pt x="64" y="541"/>
                  </a:lnTo>
                  <a:lnTo>
                    <a:pt x="78" y="541"/>
                  </a:lnTo>
                  <a:lnTo>
                    <a:pt x="91" y="540"/>
                  </a:lnTo>
                  <a:lnTo>
                    <a:pt x="104" y="537"/>
                  </a:lnTo>
                  <a:lnTo>
                    <a:pt x="110" y="532"/>
                  </a:lnTo>
                  <a:lnTo>
                    <a:pt x="117" y="527"/>
                  </a:lnTo>
                  <a:lnTo>
                    <a:pt x="123" y="522"/>
                  </a:lnTo>
                  <a:lnTo>
                    <a:pt x="128" y="516"/>
                  </a:lnTo>
                  <a:lnTo>
                    <a:pt x="136" y="500"/>
                  </a:lnTo>
                  <a:lnTo>
                    <a:pt x="142" y="482"/>
                  </a:lnTo>
                  <a:lnTo>
                    <a:pt x="145" y="465"/>
                  </a:lnTo>
                  <a:lnTo>
                    <a:pt x="148" y="446"/>
                  </a:lnTo>
                  <a:lnTo>
                    <a:pt x="150" y="414"/>
                  </a:lnTo>
                  <a:lnTo>
                    <a:pt x="152" y="362"/>
                  </a:lnTo>
                  <a:lnTo>
                    <a:pt x="150" y="310"/>
                  </a:lnTo>
                  <a:lnTo>
                    <a:pt x="148" y="257"/>
                  </a:lnTo>
                  <a:lnTo>
                    <a:pt x="145" y="206"/>
                  </a:lnTo>
                  <a:lnTo>
                    <a:pt x="141" y="153"/>
                  </a:lnTo>
                  <a:lnTo>
                    <a:pt x="136" y="100"/>
                  </a:lnTo>
                  <a:lnTo>
                    <a:pt x="128" y="49"/>
                  </a:lnTo>
                  <a:lnTo>
                    <a:pt x="120" y="0"/>
                  </a:lnTo>
                  <a:lnTo>
                    <a:pt x="117" y="0"/>
                  </a:lnTo>
                  <a:lnTo>
                    <a:pt x="113" y="1"/>
                  </a:lnTo>
                  <a:lnTo>
                    <a:pt x="112" y="3"/>
                  </a:lnTo>
                  <a:lnTo>
                    <a:pt x="112" y="8"/>
                  </a:lnTo>
                  <a:lnTo>
                    <a:pt x="112" y="27"/>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13" name="Freeform 93"/>
            <p:cNvSpPr>
              <a:spLocks/>
            </p:cNvSpPr>
            <p:nvPr/>
          </p:nvSpPr>
          <p:spPr bwMode="auto">
            <a:xfrm>
              <a:off x="1750" y="2355"/>
              <a:ext cx="152" cy="565"/>
            </a:xfrm>
            <a:custGeom>
              <a:avLst/>
              <a:gdLst>
                <a:gd name="T0" fmla="*/ 112 w 152"/>
                <a:gd name="T1" fmla="*/ 27 h 565"/>
                <a:gd name="T2" fmla="*/ 112 w 152"/>
                <a:gd name="T3" fmla="*/ 27 h 565"/>
                <a:gd name="T4" fmla="*/ 112 w 152"/>
                <a:gd name="T5" fmla="*/ 51 h 565"/>
                <a:gd name="T6" fmla="*/ 112 w 152"/>
                <a:gd name="T7" fmla="*/ 75 h 565"/>
                <a:gd name="T8" fmla="*/ 115 w 152"/>
                <a:gd name="T9" fmla="*/ 121 h 565"/>
                <a:gd name="T10" fmla="*/ 126 w 152"/>
                <a:gd name="T11" fmla="*/ 214 h 565"/>
                <a:gd name="T12" fmla="*/ 131 w 152"/>
                <a:gd name="T13" fmla="*/ 262 h 565"/>
                <a:gd name="T14" fmla="*/ 133 w 152"/>
                <a:gd name="T15" fmla="*/ 284 h 565"/>
                <a:gd name="T16" fmla="*/ 133 w 152"/>
                <a:gd name="T17" fmla="*/ 308 h 565"/>
                <a:gd name="T18" fmla="*/ 133 w 152"/>
                <a:gd name="T19" fmla="*/ 332 h 565"/>
                <a:gd name="T20" fmla="*/ 129 w 152"/>
                <a:gd name="T21" fmla="*/ 354 h 565"/>
                <a:gd name="T22" fmla="*/ 126 w 152"/>
                <a:gd name="T23" fmla="*/ 378 h 565"/>
                <a:gd name="T24" fmla="*/ 120 w 152"/>
                <a:gd name="T25" fmla="*/ 401 h 565"/>
                <a:gd name="T26" fmla="*/ 120 w 152"/>
                <a:gd name="T27" fmla="*/ 401 h 565"/>
                <a:gd name="T28" fmla="*/ 110 w 152"/>
                <a:gd name="T29" fmla="*/ 430 h 565"/>
                <a:gd name="T30" fmla="*/ 101 w 152"/>
                <a:gd name="T31" fmla="*/ 454 h 565"/>
                <a:gd name="T32" fmla="*/ 89 w 152"/>
                <a:gd name="T33" fmla="*/ 474 h 565"/>
                <a:gd name="T34" fmla="*/ 77 w 152"/>
                <a:gd name="T35" fmla="*/ 492 h 565"/>
                <a:gd name="T36" fmla="*/ 61 w 152"/>
                <a:gd name="T37" fmla="*/ 508 h 565"/>
                <a:gd name="T38" fmla="*/ 43 w 152"/>
                <a:gd name="T39" fmla="*/ 524 h 565"/>
                <a:gd name="T40" fmla="*/ 24 w 152"/>
                <a:gd name="T41" fmla="*/ 540 h 565"/>
                <a:gd name="T42" fmla="*/ 0 w 152"/>
                <a:gd name="T43" fmla="*/ 557 h 565"/>
                <a:gd name="T44" fmla="*/ 0 w 152"/>
                <a:gd name="T45" fmla="*/ 557 h 565"/>
                <a:gd name="T46" fmla="*/ 8 w 152"/>
                <a:gd name="T47" fmla="*/ 562 h 565"/>
                <a:gd name="T48" fmla="*/ 14 w 152"/>
                <a:gd name="T49" fmla="*/ 565 h 565"/>
                <a:gd name="T50" fmla="*/ 21 w 152"/>
                <a:gd name="T51" fmla="*/ 564 h 565"/>
                <a:gd name="T52" fmla="*/ 27 w 152"/>
                <a:gd name="T53" fmla="*/ 561 h 565"/>
                <a:gd name="T54" fmla="*/ 40 w 152"/>
                <a:gd name="T55" fmla="*/ 553 h 565"/>
                <a:gd name="T56" fmla="*/ 46 w 152"/>
                <a:gd name="T57" fmla="*/ 548 h 565"/>
                <a:gd name="T58" fmla="*/ 53 w 152"/>
                <a:gd name="T59" fmla="*/ 545 h 565"/>
                <a:gd name="T60" fmla="*/ 53 w 152"/>
                <a:gd name="T61" fmla="*/ 545 h 565"/>
                <a:gd name="T62" fmla="*/ 64 w 152"/>
                <a:gd name="T63" fmla="*/ 541 h 565"/>
                <a:gd name="T64" fmla="*/ 78 w 152"/>
                <a:gd name="T65" fmla="*/ 541 h 565"/>
                <a:gd name="T66" fmla="*/ 91 w 152"/>
                <a:gd name="T67" fmla="*/ 540 h 565"/>
                <a:gd name="T68" fmla="*/ 104 w 152"/>
                <a:gd name="T69" fmla="*/ 537 h 565"/>
                <a:gd name="T70" fmla="*/ 104 w 152"/>
                <a:gd name="T71" fmla="*/ 537 h 565"/>
                <a:gd name="T72" fmla="*/ 110 w 152"/>
                <a:gd name="T73" fmla="*/ 532 h 565"/>
                <a:gd name="T74" fmla="*/ 117 w 152"/>
                <a:gd name="T75" fmla="*/ 527 h 565"/>
                <a:gd name="T76" fmla="*/ 123 w 152"/>
                <a:gd name="T77" fmla="*/ 522 h 565"/>
                <a:gd name="T78" fmla="*/ 128 w 152"/>
                <a:gd name="T79" fmla="*/ 516 h 565"/>
                <a:gd name="T80" fmla="*/ 136 w 152"/>
                <a:gd name="T81" fmla="*/ 500 h 565"/>
                <a:gd name="T82" fmla="*/ 142 w 152"/>
                <a:gd name="T83" fmla="*/ 482 h 565"/>
                <a:gd name="T84" fmla="*/ 145 w 152"/>
                <a:gd name="T85" fmla="*/ 465 h 565"/>
                <a:gd name="T86" fmla="*/ 148 w 152"/>
                <a:gd name="T87" fmla="*/ 446 h 565"/>
                <a:gd name="T88" fmla="*/ 150 w 152"/>
                <a:gd name="T89" fmla="*/ 414 h 565"/>
                <a:gd name="T90" fmla="*/ 150 w 152"/>
                <a:gd name="T91" fmla="*/ 414 h 565"/>
                <a:gd name="T92" fmla="*/ 152 w 152"/>
                <a:gd name="T93" fmla="*/ 362 h 565"/>
                <a:gd name="T94" fmla="*/ 150 w 152"/>
                <a:gd name="T95" fmla="*/ 310 h 565"/>
                <a:gd name="T96" fmla="*/ 148 w 152"/>
                <a:gd name="T97" fmla="*/ 257 h 565"/>
                <a:gd name="T98" fmla="*/ 145 w 152"/>
                <a:gd name="T99" fmla="*/ 206 h 565"/>
                <a:gd name="T100" fmla="*/ 141 w 152"/>
                <a:gd name="T101" fmla="*/ 153 h 565"/>
                <a:gd name="T102" fmla="*/ 136 w 152"/>
                <a:gd name="T103" fmla="*/ 100 h 565"/>
                <a:gd name="T104" fmla="*/ 128 w 152"/>
                <a:gd name="T105" fmla="*/ 49 h 565"/>
                <a:gd name="T106" fmla="*/ 120 w 152"/>
                <a:gd name="T107" fmla="*/ 0 h 565"/>
                <a:gd name="T108" fmla="*/ 120 w 152"/>
                <a:gd name="T109" fmla="*/ 0 h 565"/>
                <a:gd name="T110" fmla="*/ 117 w 152"/>
                <a:gd name="T111" fmla="*/ 0 h 565"/>
                <a:gd name="T112" fmla="*/ 113 w 152"/>
                <a:gd name="T113" fmla="*/ 1 h 565"/>
                <a:gd name="T114" fmla="*/ 112 w 152"/>
                <a:gd name="T115" fmla="*/ 3 h 565"/>
                <a:gd name="T116" fmla="*/ 112 w 152"/>
                <a:gd name="T117" fmla="*/ 8 h 5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2"/>
                <a:gd name="T178" fmla="*/ 0 h 565"/>
                <a:gd name="T179" fmla="*/ 152 w 152"/>
                <a:gd name="T180" fmla="*/ 565 h 5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2" h="565">
                  <a:moveTo>
                    <a:pt x="112" y="27"/>
                  </a:moveTo>
                  <a:lnTo>
                    <a:pt x="112" y="27"/>
                  </a:lnTo>
                  <a:lnTo>
                    <a:pt x="112" y="51"/>
                  </a:lnTo>
                  <a:lnTo>
                    <a:pt x="112" y="75"/>
                  </a:lnTo>
                  <a:lnTo>
                    <a:pt x="115" y="121"/>
                  </a:lnTo>
                  <a:lnTo>
                    <a:pt x="126" y="214"/>
                  </a:lnTo>
                  <a:lnTo>
                    <a:pt x="131" y="262"/>
                  </a:lnTo>
                  <a:lnTo>
                    <a:pt x="133" y="284"/>
                  </a:lnTo>
                  <a:lnTo>
                    <a:pt x="133" y="308"/>
                  </a:lnTo>
                  <a:lnTo>
                    <a:pt x="133" y="332"/>
                  </a:lnTo>
                  <a:lnTo>
                    <a:pt x="129" y="354"/>
                  </a:lnTo>
                  <a:lnTo>
                    <a:pt x="126" y="378"/>
                  </a:lnTo>
                  <a:lnTo>
                    <a:pt x="120" y="401"/>
                  </a:lnTo>
                  <a:lnTo>
                    <a:pt x="110" y="430"/>
                  </a:lnTo>
                  <a:lnTo>
                    <a:pt x="101" y="454"/>
                  </a:lnTo>
                  <a:lnTo>
                    <a:pt x="89" y="474"/>
                  </a:lnTo>
                  <a:lnTo>
                    <a:pt x="77" y="492"/>
                  </a:lnTo>
                  <a:lnTo>
                    <a:pt x="61" y="508"/>
                  </a:lnTo>
                  <a:lnTo>
                    <a:pt x="43" y="524"/>
                  </a:lnTo>
                  <a:lnTo>
                    <a:pt x="24" y="540"/>
                  </a:lnTo>
                  <a:lnTo>
                    <a:pt x="0" y="557"/>
                  </a:lnTo>
                  <a:lnTo>
                    <a:pt x="8" y="562"/>
                  </a:lnTo>
                  <a:lnTo>
                    <a:pt x="14" y="565"/>
                  </a:lnTo>
                  <a:lnTo>
                    <a:pt x="21" y="564"/>
                  </a:lnTo>
                  <a:lnTo>
                    <a:pt x="27" y="561"/>
                  </a:lnTo>
                  <a:lnTo>
                    <a:pt x="40" y="553"/>
                  </a:lnTo>
                  <a:lnTo>
                    <a:pt x="46" y="548"/>
                  </a:lnTo>
                  <a:lnTo>
                    <a:pt x="53" y="545"/>
                  </a:lnTo>
                  <a:lnTo>
                    <a:pt x="64" y="541"/>
                  </a:lnTo>
                  <a:lnTo>
                    <a:pt x="78" y="541"/>
                  </a:lnTo>
                  <a:lnTo>
                    <a:pt x="91" y="540"/>
                  </a:lnTo>
                  <a:lnTo>
                    <a:pt x="104" y="537"/>
                  </a:lnTo>
                  <a:lnTo>
                    <a:pt x="110" y="532"/>
                  </a:lnTo>
                  <a:lnTo>
                    <a:pt x="117" y="527"/>
                  </a:lnTo>
                  <a:lnTo>
                    <a:pt x="123" y="522"/>
                  </a:lnTo>
                  <a:lnTo>
                    <a:pt x="128" y="516"/>
                  </a:lnTo>
                  <a:lnTo>
                    <a:pt x="136" y="500"/>
                  </a:lnTo>
                  <a:lnTo>
                    <a:pt x="142" y="482"/>
                  </a:lnTo>
                  <a:lnTo>
                    <a:pt x="145" y="465"/>
                  </a:lnTo>
                  <a:lnTo>
                    <a:pt x="148" y="446"/>
                  </a:lnTo>
                  <a:lnTo>
                    <a:pt x="150" y="414"/>
                  </a:lnTo>
                  <a:lnTo>
                    <a:pt x="152" y="362"/>
                  </a:lnTo>
                  <a:lnTo>
                    <a:pt x="150" y="310"/>
                  </a:lnTo>
                  <a:lnTo>
                    <a:pt x="148" y="257"/>
                  </a:lnTo>
                  <a:lnTo>
                    <a:pt x="145" y="206"/>
                  </a:lnTo>
                  <a:lnTo>
                    <a:pt x="141" y="153"/>
                  </a:lnTo>
                  <a:lnTo>
                    <a:pt x="136" y="100"/>
                  </a:lnTo>
                  <a:lnTo>
                    <a:pt x="128" y="49"/>
                  </a:lnTo>
                  <a:lnTo>
                    <a:pt x="120" y="0"/>
                  </a:lnTo>
                  <a:lnTo>
                    <a:pt x="117" y="0"/>
                  </a:lnTo>
                  <a:lnTo>
                    <a:pt x="113" y="1"/>
                  </a:lnTo>
                  <a:lnTo>
                    <a:pt x="112" y="3"/>
                  </a:lnTo>
                  <a:lnTo>
                    <a:pt x="112"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14" name="Freeform 94"/>
            <p:cNvSpPr>
              <a:spLocks/>
            </p:cNvSpPr>
            <p:nvPr/>
          </p:nvSpPr>
          <p:spPr bwMode="auto">
            <a:xfrm>
              <a:off x="2069" y="2155"/>
              <a:ext cx="61" cy="510"/>
            </a:xfrm>
            <a:custGeom>
              <a:avLst/>
              <a:gdLst>
                <a:gd name="T0" fmla="*/ 42 w 61"/>
                <a:gd name="T1" fmla="*/ 54 h 510"/>
                <a:gd name="T2" fmla="*/ 42 w 61"/>
                <a:gd name="T3" fmla="*/ 54 h 510"/>
                <a:gd name="T4" fmla="*/ 48 w 61"/>
                <a:gd name="T5" fmla="*/ 70 h 510"/>
                <a:gd name="T6" fmla="*/ 52 w 61"/>
                <a:gd name="T7" fmla="*/ 85 h 510"/>
                <a:gd name="T8" fmla="*/ 55 w 61"/>
                <a:gd name="T9" fmla="*/ 101 h 510"/>
                <a:gd name="T10" fmla="*/ 56 w 61"/>
                <a:gd name="T11" fmla="*/ 117 h 510"/>
                <a:gd name="T12" fmla="*/ 56 w 61"/>
                <a:gd name="T13" fmla="*/ 150 h 510"/>
                <a:gd name="T14" fmla="*/ 55 w 61"/>
                <a:gd name="T15" fmla="*/ 184 h 510"/>
                <a:gd name="T16" fmla="*/ 47 w 61"/>
                <a:gd name="T17" fmla="*/ 249 h 510"/>
                <a:gd name="T18" fmla="*/ 44 w 61"/>
                <a:gd name="T19" fmla="*/ 283 h 510"/>
                <a:gd name="T20" fmla="*/ 42 w 61"/>
                <a:gd name="T21" fmla="*/ 315 h 510"/>
                <a:gd name="T22" fmla="*/ 42 w 61"/>
                <a:gd name="T23" fmla="*/ 315 h 510"/>
                <a:gd name="T24" fmla="*/ 40 w 61"/>
                <a:gd name="T25" fmla="*/ 366 h 510"/>
                <a:gd name="T26" fmla="*/ 39 w 61"/>
                <a:gd name="T27" fmla="*/ 390 h 510"/>
                <a:gd name="T28" fmla="*/ 36 w 61"/>
                <a:gd name="T29" fmla="*/ 414 h 510"/>
                <a:gd name="T30" fmla="*/ 32 w 61"/>
                <a:gd name="T31" fmla="*/ 436 h 510"/>
                <a:gd name="T32" fmla="*/ 26 w 61"/>
                <a:gd name="T33" fmla="*/ 460 h 510"/>
                <a:gd name="T34" fmla="*/ 13 w 61"/>
                <a:gd name="T35" fmla="*/ 510 h 510"/>
                <a:gd name="T36" fmla="*/ 13 w 61"/>
                <a:gd name="T37" fmla="*/ 510 h 510"/>
                <a:gd name="T38" fmla="*/ 13 w 61"/>
                <a:gd name="T39" fmla="*/ 475 h 510"/>
                <a:gd name="T40" fmla="*/ 15 w 61"/>
                <a:gd name="T41" fmla="*/ 439 h 510"/>
                <a:gd name="T42" fmla="*/ 21 w 61"/>
                <a:gd name="T43" fmla="*/ 369 h 510"/>
                <a:gd name="T44" fmla="*/ 24 w 61"/>
                <a:gd name="T45" fmla="*/ 334 h 510"/>
                <a:gd name="T46" fmla="*/ 26 w 61"/>
                <a:gd name="T47" fmla="*/ 299 h 510"/>
                <a:gd name="T48" fmla="*/ 26 w 61"/>
                <a:gd name="T49" fmla="*/ 264 h 510"/>
                <a:gd name="T50" fmla="*/ 23 w 61"/>
                <a:gd name="T51" fmla="*/ 229 h 510"/>
                <a:gd name="T52" fmla="*/ 23 w 61"/>
                <a:gd name="T53" fmla="*/ 229 h 510"/>
                <a:gd name="T54" fmla="*/ 21 w 61"/>
                <a:gd name="T55" fmla="*/ 214 h 510"/>
                <a:gd name="T56" fmla="*/ 18 w 61"/>
                <a:gd name="T57" fmla="*/ 200 h 510"/>
                <a:gd name="T58" fmla="*/ 12 w 61"/>
                <a:gd name="T59" fmla="*/ 171 h 510"/>
                <a:gd name="T60" fmla="*/ 5 w 61"/>
                <a:gd name="T61" fmla="*/ 144 h 510"/>
                <a:gd name="T62" fmla="*/ 2 w 61"/>
                <a:gd name="T63" fmla="*/ 130 h 510"/>
                <a:gd name="T64" fmla="*/ 2 w 61"/>
                <a:gd name="T65" fmla="*/ 115 h 510"/>
                <a:gd name="T66" fmla="*/ 2 w 61"/>
                <a:gd name="T67" fmla="*/ 115 h 510"/>
                <a:gd name="T68" fmla="*/ 2 w 61"/>
                <a:gd name="T69" fmla="*/ 107 h 510"/>
                <a:gd name="T70" fmla="*/ 0 w 61"/>
                <a:gd name="T71" fmla="*/ 101 h 510"/>
                <a:gd name="T72" fmla="*/ 0 w 61"/>
                <a:gd name="T73" fmla="*/ 94 h 510"/>
                <a:gd name="T74" fmla="*/ 2 w 61"/>
                <a:gd name="T75" fmla="*/ 83 h 510"/>
                <a:gd name="T76" fmla="*/ 2 w 61"/>
                <a:gd name="T77" fmla="*/ 83 h 510"/>
                <a:gd name="T78" fmla="*/ 7 w 61"/>
                <a:gd name="T79" fmla="*/ 66 h 510"/>
                <a:gd name="T80" fmla="*/ 15 w 61"/>
                <a:gd name="T81" fmla="*/ 46 h 510"/>
                <a:gd name="T82" fmla="*/ 23 w 61"/>
                <a:gd name="T83" fmla="*/ 27 h 510"/>
                <a:gd name="T84" fmla="*/ 31 w 61"/>
                <a:gd name="T85" fmla="*/ 8 h 510"/>
                <a:gd name="T86" fmla="*/ 31 w 61"/>
                <a:gd name="T87" fmla="*/ 8 h 510"/>
                <a:gd name="T88" fmla="*/ 34 w 61"/>
                <a:gd name="T89" fmla="*/ 2 h 510"/>
                <a:gd name="T90" fmla="*/ 37 w 61"/>
                <a:gd name="T91" fmla="*/ 0 h 510"/>
                <a:gd name="T92" fmla="*/ 42 w 61"/>
                <a:gd name="T93" fmla="*/ 0 h 510"/>
                <a:gd name="T94" fmla="*/ 47 w 61"/>
                <a:gd name="T95" fmla="*/ 2 h 510"/>
                <a:gd name="T96" fmla="*/ 55 w 61"/>
                <a:gd name="T97" fmla="*/ 8 h 510"/>
                <a:gd name="T98" fmla="*/ 61 w 61"/>
                <a:gd name="T99" fmla="*/ 13 h 510"/>
                <a:gd name="T100" fmla="*/ 42 w 61"/>
                <a:gd name="T101" fmla="*/ 54 h 5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1"/>
                <a:gd name="T154" fmla="*/ 0 h 510"/>
                <a:gd name="T155" fmla="*/ 61 w 61"/>
                <a:gd name="T156" fmla="*/ 510 h 51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1" h="510">
                  <a:moveTo>
                    <a:pt x="42" y="54"/>
                  </a:moveTo>
                  <a:lnTo>
                    <a:pt x="42" y="54"/>
                  </a:lnTo>
                  <a:lnTo>
                    <a:pt x="48" y="70"/>
                  </a:lnTo>
                  <a:lnTo>
                    <a:pt x="52" y="85"/>
                  </a:lnTo>
                  <a:lnTo>
                    <a:pt x="55" y="101"/>
                  </a:lnTo>
                  <a:lnTo>
                    <a:pt x="56" y="117"/>
                  </a:lnTo>
                  <a:lnTo>
                    <a:pt x="56" y="150"/>
                  </a:lnTo>
                  <a:lnTo>
                    <a:pt x="55" y="184"/>
                  </a:lnTo>
                  <a:lnTo>
                    <a:pt x="47" y="249"/>
                  </a:lnTo>
                  <a:lnTo>
                    <a:pt x="44" y="283"/>
                  </a:lnTo>
                  <a:lnTo>
                    <a:pt x="42" y="315"/>
                  </a:lnTo>
                  <a:lnTo>
                    <a:pt x="40" y="366"/>
                  </a:lnTo>
                  <a:lnTo>
                    <a:pt x="39" y="390"/>
                  </a:lnTo>
                  <a:lnTo>
                    <a:pt x="36" y="414"/>
                  </a:lnTo>
                  <a:lnTo>
                    <a:pt x="32" y="436"/>
                  </a:lnTo>
                  <a:lnTo>
                    <a:pt x="26" y="460"/>
                  </a:lnTo>
                  <a:lnTo>
                    <a:pt x="13" y="510"/>
                  </a:lnTo>
                  <a:lnTo>
                    <a:pt x="13" y="475"/>
                  </a:lnTo>
                  <a:lnTo>
                    <a:pt x="15" y="439"/>
                  </a:lnTo>
                  <a:lnTo>
                    <a:pt x="21" y="369"/>
                  </a:lnTo>
                  <a:lnTo>
                    <a:pt x="24" y="334"/>
                  </a:lnTo>
                  <a:lnTo>
                    <a:pt x="26" y="299"/>
                  </a:lnTo>
                  <a:lnTo>
                    <a:pt x="26" y="264"/>
                  </a:lnTo>
                  <a:lnTo>
                    <a:pt x="23" y="229"/>
                  </a:lnTo>
                  <a:lnTo>
                    <a:pt x="21" y="214"/>
                  </a:lnTo>
                  <a:lnTo>
                    <a:pt x="18" y="200"/>
                  </a:lnTo>
                  <a:lnTo>
                    <a:pt x="12" y="171"/>
                  </a:lnTo>
                  <a:lnTo>
                    <a:pt x="5" y="144"/>
                  </a:lnTo>
                  <a:lnTo>
                    <a:pt x="2" y="130"/>
                  </a:lnTo>
                  <a:lnTo>
                    <a:pt x="2" y="115"/>
                  </a:lnTo>
                  <a:lnTo>
                    <a:pt x="2" y="107"/>
                  </a:lnTo>
                  <a:lnTo>
                    <a:pt x="0" y="101"/>
                  </a:lnTo>
                  <a:lnTo>
                    <a:pt x="0" y="94"/>
                  </a:lnTo>
                  <a:lnTo>
                    <a:pt x="2" y="83"/>
                  </a:lnTo>
                  <a:lnTo>
                    <a:pt x="7" y="66"/>
                  </a:lnTo>
                  <a:lnTo>
                    <a:pt x="15" y="46"/>
                  </a:lnTo>
                  <a:lnTo>
                    <a:pt x="23" y="27"/>
                  </a:lnTo>
                  <a:lnTo>
                    <a:pt x="31" y="8"/>
                  </a:lnTo>
                  <a:lnTo>
                    <a:pt x="34" y="2"/>
                  </a:lnTo>
                  <a:lnTo>
                    <a:pt x="37" y="0"/>
                  </a:lnTo>
                  <a:lnTo>
                    <a:pt x="42" y="0"/>
                  </a:lnTo>
                  <a:lnTo>
                    <a:pt x="47" y="2"/>
                  </a:lnTo>
                  <a:lnTo>
                    <a:pt x="55" y="8"/>
                  </a:lnTo>
                  <a:lnTo>
                    <a:pt x="61" y="13"/>
                  </a:lnTo>
                  <a:lnTo>
                    <a:pt x="42" y="54"/>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15" name="Freeform 95"/>
            <p:cNvSpPr>
              <a:spLocks/>
            </p:cNvSpPr>
            <p:nvPr/>
          </p:nvSpPr>
          <p:spPr bwMode="auto">
            <a:xfrm>
              <a:off x="2069" y="2155"/>
              <a:ext cx="61" cy="510"/>
            </a:xfrm>
            <a:custGeom>
              <a:avLst/>
              <a:gdLst>
                <a:gd name="T0" fmla="*/ 42 w 61"/>
                <a:gd name="T1" fmla="*/ 54 h 510"/>
                <a:gd name="T2" fmla="*/ 42 w 61"/>
                <a:gd name="T3" fmla="*/ 54 h 510"/>
                <a:gd name="T4" fmla="*/ 48 w 61"/>
                <a:gd name="T5" fmla="*/ 70 h 510"/>
                <a:gd name="T6" fmla="*/ 52 w 61"/>
                <a:gd name="T7" fmla="*/ 85 h 510"/>
                <a:gd name="T8" fmla="*/ 55 w 61"/>
                <a:gd name="T9" fmla="*/ 101 h 510"/>
                <a:gd name="T10" fmla="*/ 56 w 61"/>
                <a:gd name="T11" fmla="*/ 117 h 510"/>
                <a:gd name="T12" fmla="*/ 56 w 61"/>
                <a:gd name="T13" fmla="*/ 150 h 510"/>
                <a:gd name="T14" fmla="*/ 55 w 61"/>
                <a:gd name="T15" fmla="*/ 184 h 510"/>
                <a:gd name="T16" fmla="*/ 47 w 61"/>
                <a:gd name="T17" fmla="*/ 249 h 510"/>
                <a:gd name="T18" fmla="*/ 44 w 61"/>
                <a:gd name="T19" fmla="*/ 283 h 510"/>
                <a:gd name="T20" fmla="*/ 42 w 61"/>
                <a:gd name="T21" fmla="*/ 315 h 510"/>
                <a:gd name="T22" fmla="*/ 42 w 61"/>
                <a:gd name="T23" fmla="*/ 315 h 510"/>
                <a:gd name="T24" fmla="*/ 40 w 61"/>
                <a:gd name="T25" fmla="*/ 366 h 510"/>
                <a:gd name="T26" fmla="*/ 39 w 61"/>
                <a:gd name="T27" fmla="*/ 390 h 510"/>
                <a:gd name="T28" fmla="*/ 36 w 61"/>
                <a:gd name="T29" fmla="*/ 414 h 510"/>
                <a:gd name="T30" fmla="*/ 32 w 61"/>
                <a:gd name="T31" fmla="*/ 436 h 510"/>
                <a:gd name="T32" fmla="*/ 26 w 61"/>
                <a:gd name="T33" fmla="*/ 460 h 510"/>
                <a:gd name="T34" fmla="*/ 13 w 61"/>
                <a:gd name="T35" fmla="*/ 510 h 510"/>
                <a:gd name="T36" fmla="*/ 13 w 61"/>
                <a:gd name="T37" fmla="*/ 510 h 510"/>
                <a:gd name="T38" fmla="*/ 13 w 61"/>
                <a:gd name="T39" fmla="*/ 475 h 510"/>
                <a:gd name="T40" fmla="*/ 15 w 61"/>
                <a:gd name="T41" fmla="*/ 439 h 510"/>
                <a:gd name="T42" fmla="*/ 21 w 61"/>
                <a:gd name="T43" fmla="*/ 369 h 510"/>
                <a:gd name="T44" fmla="*/ 24 w 61"/>
                <a:gd name="T45" fmla="*/ 334 h 510"/>
                <a:gd name="T46" fmla="*/ 26 w 61"/>
                <a:gd name="T47" fmla="*/ 299 h 510"/>
                <a:gd name="T48" fmla="*/ 26 w 61"/>
                <a:gd name="T49" fmla="*/ 264 h 510"/>
                <a:gd name="T50" fmla="*/ 23 w 61"/>
                <a:gd name="T51" fmla="*/ 229 h 510"/>
                <a:gd name="T52" fmla="*/ 23 w 61"/>
                <a:gd name="T53" fmla="*/ 229 h 510"/>
                <a:gd name="T54" fmla="*/ 21 w 61"/>
                <a:gd name="T55" fmla="*/ 214 h 510"/>
                <a:gd name="T56" fmla="*/ 18 w 61"/>
                <a:gd name="T57" fmla="*/ 200 h 510"/>
                <a:gd name="T58" fmla="*/ 12 w 61"/>
                <a:gd name="T59" fmla="*/ 171 h 510"/>
                <a:gd name="T60" fmla="*/ 5 w 61"/>
                <a:gd name="T61" fmla="*/ 144 h 510"/>
                <a:gd name="T62" fmla="*/ 2 w 61"/>
                <a:gd name="T63" fmla="*/ 130 h 510"/>
                <a:gd name="T64" fmla="*/ 2 w 61"/>
                <a:gd name="T65" fmla="*/ 115 h 510"/>
                <a:gd name="T66" fmla="*/ 2 w 61"/>
                <a:gd name="T67" fmla="*/ 115 h 510"/>
                <a:gd name="T68" fmla="*/ 2 w 61"/>
                <a:gd name="T69" fmla="*/ 107 h 510"/>
                <a:gd name="T70" fmla="*/ 0 w 61"/>
                <a:gd name="T71" fmla="*/ 101 h 510"/>
                <a:gd name="T72" fmla="*/ 0 w 61"/>
                <a:gd name="T73" fmla="*/ 94 h 510"/>
                <a:gd name="T74" fmla="*/ 2 w 61"/>
                <a:gd name="T75" fmla="*/ 83 h 510"/>
                <a:gd name="T76" fmla="*/ 2 w 61"/>
                <a:gd name="T77" fmla="*/ 83 h 510"/>
                <a:gd name="T78" fmla="*/ 7 w 61"/>
                <a:gd name="T79" fmla="*/ 66 h 510"/>
                <a:gd name="T80" fmla="*/ 15 w 61"/>
                <a:gd name="T81" fmla="*/ 46 h 510"/>
                <a:gd name="T82" fmla="*/ 23 w 61"/>
                <a:gd name="T83" fmla="*/ 27 h 510"/>
                <a:gd name="T84" fmla="*/ 31 w 61"/>
                <a:gd name="T85" fmla="*/ 8 h 510"/>
                <a:gd name="T86" fmla="*/ 31 w 61"/>
                <a:gd name="T87" fmla="*/ 8 h 510"/>
                <a:gd name="T88" fmla="*/ 34 w 61"/>
                <a:gd name="T89" fmla="*/ 2 h 510"/>
                <a:gd name="T90" fmla="*/ 37 w 61"/>
                <a:gd name="T91" fmla="*/ 0 h 510"/>
                <a:gd name="T92" fmla="*/ 42 w 61"/>
                <a:gd name="T93" fmla="*/ 0 h 510"/>
                <a:gd name="T94" fmla="*/ 47 w 61"/>
                <a:gd name="T95" fmla="*/ 2 h 510"/>
                <a:gd name="T96" fmla="*/ 55 w 61"/>
                <a:gd name="T97" fmla="*/ 8 h 510"/>
                <a:gd name="T98" fmla="*/ 61 w 61"/>
                <a:gd name="T99" fmla="*/ 13 h 5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10"/>
                <a:gd name="T152" fmla="*/ 61 w 61"/>
                <a:gd name="T153" fmla="*/ 510 h 51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10">
                  <a:moveTo>
                    <a:pt x="42" y="54"/>
                  </a:moveTo>
                  <a:lnTo>
                    <a:pt x="42" y="54"/>
                  </a:lnTo>
                  <a:lnTo>
                    <a:pt x="48" y="70"/>
                  </a:lnTo>
                  <a:lnTo>
                    <a:pt x="52" y="85"/>
                  </a:lnTo>
                  <a:lnTo>
                    <a:pt x="55" y="101"/>
                  </a:lnTo>
                  <a:lnTo>
                    <a:pt x="56" y="117"/>
                  </a:lnTo>
                  <a:lnTo>
                    <a:pt x="56" y="150"/>
                  </a:lnTo>
                  <a:lnTo>
                    <a:pt x="55" y="184"/>
                  </a:lnTo>
                  <a:lnTo>
                    <a:pt x="47" y="249"/>
                  </a:lnTo>
                  <a:lnTo>
                    <a:pt x="44" y="283"/>
                  </a:lnTo>
                  <a:lnTo>
                    <a:pt x="42" y="315"/>
                  </a:lnTo>
                  <a:lnTo>
                    <a:pt x="40" y="366"/>
                  </a:lnTo>
                  <a:lnTo>
                    <a:pt x="39" y="390"/>
                  </a:lnTo>
                  <a:lnTo>
                    <a:pt x="36" y="414"/>
                  </a:lnTo>
                  <a:lnTo>
                    <a:pt x="32" y="436"/>
                  </a:lnTo>
                  <a:lnTo>
                    <a:pt x="26" y="460"/>
                  </a:lnTo>
                  <a:lnTo>
                    <a:pt x="13" y="510"/>
                  </a:lnTo>
                  <a:lnTo>
                    <a:pt x="13" y="475"/>
                  </a:lnTo>
                  <a:lnTo>
                    <a:pt x="15" y="439"/>
                  </a:lnTo>
                  <a:lnTo>
                    <a:pt x="21" y="369"/>
                  </a:lnTo>
                  <a:lnTo>
                    <a:pt x="24" y="334"/>
                  </a:lnTo>
                  <a:lnTo>
                    <a:pt x="26" y="299"/>
                  </a:lnTo>
                  <a:lnTo>
                    <a:pt x="26" y="264"/>
                  </a:lnTo>
                  <a:lnTo>
                    <a:pt x="23" y="229"/>
                  </a:lnTo>
                  <a:lnTo>
                    <a:pt x="21" y="214"/>
                  </a:lnTo>
                  <a:lnTo>
                    <a:pt x="18" y="200"/>
                  </a:lnTo>
                  <a:lnTo>
                    <a:pt x="12" y="171"/>
                  </a:lnTo>
                  <a:lnTo>
                    <a:pt x="5" y="144"/>
                  </a:lnTo>
                  <a:lnTo>
                    <a:pt x="2" y="130"/>
                  </a:lnTo>
                  <a:lnTo>
                    <a:pt x="2" y="115"/>
                  </a:lnTo>
                  <a:lnTo>
                    <a:pt x="2" y="107"/>
                  </a:lnTo>
                  <a:lnTo>
                    <a:pt x="0" y="101"/>
                  </a:lnTo>
                  <a:lnTo>
                    <a:pt x="0" y="94"/>
                  </a:lnTo>
                  <a:lnTo>
                    <a:pt x="2" y="83"/>
                  </a:lnTo>
                  <a:lnTo>
                    <a:pt x="7" y="66"/>
                  </a:lnTo>
                  <a:lnTo>
                    <a:pt x="15" y="46"/>
                  </a:lnTo>
                  <a:lnTo>
                    <a:pt x="23" y="27"/>
                  </a:lnTo>
                  <a:lnTo>
                    <a:pt x="31" y="8"/>
                  </a:lnTo>
                  <a:lnTo>
                    <a:pt x="34" y="2"/>
                  </a:lnTo>
                  <a:lnTo>
                    <a:pt x="37" y="0"/>
                  </a:lnTo>
                  <a:lnTo>
                    <a:pt x="42" y="0"/>
                  </a:lnTo>
                  <a:lnTo>
                    <a:pt x="47" y="2"/>
                  </a:lnTo>
                  <a:lnTo>
                    <a:pt x="55" y="8"/>
                  </a:lnTo>
                  <a:lnTo>
                    <a:pt x="61"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16" name="Freeform 96"/>
            <p:cNvSpPr>
              <a:spLocks/>
            </p:cNvSpPr>
            <p:nvPr/>
          </p:nvSpPr>
          <p:spPr bwMode="auto">
            <a:xfrm>
              <a:off x="1649" y="895"/>
              <a:ext cx="202" cy="179"/>
            </a:xfrm>
            <a:custGeom>
              <a:avLst/>
              <a:gdLst>
                <a:gd name="T0" fmla="*/ 144 w 202"/>
                <a:gd name="T1" fmla="*/ 0 h 179"/>
                <a:gd name="T2" fmla="*/ 144 w 202"/>
                <a:gd name="T3" fmla="*/ 0 h 179"/>
                <a:gd name="T4" fmla="*/ 152 w 202"/>
                <a:gd name="T5" fmla="*/ 40 h 179"/>
                <a:gd name="T6" fmla="*/ 158 w 202"/>
                <a:gd name="T7" fmla="*/ 84 h 179"/>
                <a:gd name="T8" fmla="*/ 163 w 202"/>
                <a:gd name="T9" fmla="*/ 105 h 179"/>
                <a:gd name="T10" fmla="*/ 170 w 202"/>
                <a:gd name="T11" fmla="*/ 123 h 179"/>
                <a:gd name="T12" fmla="*/ 174 w 202"/>
                <a:gd name="T13" fmla="*/ 139 h 179"/>
                <a:gd name="T14" fmla="*/ 182 w 202"/>
                <a:gd name="T15" fmla="*/ 152 h 179"/>
                <a:gd name="T16" fmla="*/ 182 w 202"/>
                <a:gd name="T17" fmla="*/ 152 h 179"/>
                <a:gd name="T18" fmla="*/ 192 w 202"/>
                <a:gd name="T19" fmla="*/ 164 h 179"/>
                <a:gd name="T20" fmla="*/ 202 w 202"/>
                <a:gd name="T21" fmla="*/ 179 h 179"/>
                <a:gd name="T22" fmla="*/ 202 w 202"/>
                <a:gd name="T23" fmla="*/ 179 h 179"/>
                <a:gd name="T24" fmla="*/ 160 w 202"/>
                <a:gd name="T25" fmla="*/ 161 h 179"/>
                <a:gd name="T26" fmla="*/ 139 w 202"/>
                <a:gd name="T27" fmla="*/ 155 h 179"/>
                <a:gd name="T28" fmla="*/ 118 w 202"/>
                <a:gd name="T29" fmla="*/ 150 h 179"/>
                <a:gd name="T30" fmla="*/ 118 w 202"/>
                <a:gd name="T31" fmla="*/ 150 h 179"/>
                <a:gd name="T32" fmla="*/ 93 w 202"/>
                <a:gd name="T33" fmla="*/ 148 h 179"/>
                <a:gd name="T34" fmla="*/ 59 w 202"/>
                <a:gd name="T35" fmla="*/ 147 h 179"/>
                <a:gd name="T36" fmla="*/ 24 w 202"/>
                <a:gd name="T37" fmla="*/ 145 h 179"/>
                <a:gd name="T38" fmla="*/ 10 w 202"/>
                <a:gd name="T39" fmla="*/ 144 h 179"/>
                <a:gd name="T40" fmla="*/ 0 w 202"/>
                <a:gd name="T41" fmla="*/ 140 h 179"/>
                <a:gd name="T42" fmla="*/ 0 w 202"/>
                <a:gd name="T43" fmla="*/ 140 h 179"/>
                <a:gd name="T44" fmla="*/ 15 w 202"/>
                <a:gd name="T45" fmla="*/ 134 h 179"/>
                <a:gd name="T46" fmla="*/ 29 w 202"/>
                <a:gd name="T47" fmla="*/ 126 h 179"/>
                <a:gd name="T48" fmla="*/ 42 w 202"/>
                <a:gd name="T49" fmla="*/ 116 h 179"/>
                <a:gd name="T50" fmla="*/ 55 w 202"/>
                <a:gd name="T51" fmla="*/ 105 h 179"/>
                <a:gd name="T52" fmla="*/ 67 w 202"/>
                <a:gd name="T53" fmla="*/ 94 h 179"/>
                <a:gd name="T54" fmla="*/ 77 w 202"/>
                <a:gd name="T55" fmla="*/ 83 h 179"/>
                <a:gd name="T56" fmla="*/ 85 w 202"/>
                <a:gd name="T57" fmla="*/ 72 h 179"/>
                <a:gd name="T58" fmla="*/ 91 w 202"/>
                <a:gd name="T59" fmla="*/ 62 h 179"/>
                <a:gd name="T60" fmla="*/ 144 w 202"/>
                <a:gd name="T61" fmla="*/ 0 h 17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2"/>
                <a:gd name="T94" fmla="*/ 0 h 179"/>
                <a:gd name="T95" fmla="*/ 202 w 202"/>
                <a:gd name="T96" fmla="*/ 179 h 17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2" h="179">
                  <a:moveTo>
                    <a:pt x="144" y="0"/>
                  </a:moveTo>
                  <a:lnTo>
                    <a:pt x="144" y="0"/>
                  </a:lnTo>
                  <a:lnTo>
                    <a:pt x="152" y="40"/>
                  </a:lnTo>
                  <a:lnTo>
                    <a:pt x="158" y="84"/>
                  </a:lnTo>
                  <a:lnTo>
                    <a:pt x="163" y="105"/>
                  </a:lnTo>
                  <a:lnTo>
                    <a:pt x="170" y="123"/>
                  </a:lnTo>
                  <a:lnTo>
                    <a:pt x="174" y="139"/>
                  </a:lnTo>
                  <a:lnTo>
                    <a:pt x="182" y="152"/>
                  </a:lnTo>
                  <a:lnTo>
                    <a:pt x="192" y="164"/>
                  </a:lnTo>
                  <a:lnTo>
                    <a:pt x="202" y="179"/>
                  </a:lnTo>
                  <a:lnTo>
                    <a:pt x="160" y="161"/>
                  </a:lnTo>
                  <a:lnTo>
                    <a:pt x="139" y="155"/>
                  </a:lnTo>
                  <a:lnTo>
                    <a:pt x="118" y="150"/>
                  </a:lnTo>
                  <a:lnTo>
                    <a:pt x="93" y="148"/>
                  </a:lnTo>
                  <a:lnTo>
                    <a:pt x="59" y="147"/>
                  </a:lnTo>
                  <a:lnTo>
                    <a:pt x="24" y="145"/>
                  </a:lnTo>
                  <a:lnTo>
                    <a:pt x="10" y="144"/>
                  </a:lnTo>
                  <a:lnTo>
                    <a:pt x="0" y="140"/>
                  </a:lnTo>
                  <a:lnTo>
                    <a:pt x="15" y="134"/>
                  </a:lnTo>
                  <a:lnTo>
                    <a:pt x="29" y="126"/>
                  </a:lnTo>
                  <a:lnTo>
                    <a:pt x="42" y="116"/>
                  </a:lnTo>
                  <a:lnTo>
                    <a:pt x="55" y="105"/>
                  </a:lnTo>
                  <a:lnTo>
                    <a:pt x="67" y="94"/>
                  </a:lnTo>
                  <a:lnTo>
                    <a:pt x="77" y="83"/>
                  </a:lnTo>
                  <a:lnTo>
                    <a:pt x="85" y="72"/>
                  </a:lnTo>
                  <a:lnTo>
                    <a:pt x="91" y="62"/>
                  </a:lnTo>
                  <a:lnTo>
                    <a:pt x="144" y="0"/>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17" name="Freeform 97"/>
            <p:cNvSpPr>
              <a:spLocks/>
            </p:cNvSpPr>
            <p:nvPr/>
          </p:nvSpPr>
          <p:spPr bwMode="auto">
            <a:xfrm>
              <a:off x="1649" y="895"/>
              <a:ext cx="202" cy="179"/>
            </a:xfrm>
            <a:custGeom>
              <a:avLst/>
              <a:gdLst>
                <a:gd name="T0" fmla="*/ 144 w 202"/>
                <a:gd name="T1" fmla="*/ 0 h 179"/>
                <a:gd name="T2" fmla="*/ 144 w 202"/>
                <a:gd name="T3" fmla="*/ 0 h 179"/>
                <a:gd name="T4" fmla="*/ 152 w 202"/>
                <a:gd name="T5" fmla="*/ 40 h 179"/>
                <a:gd name="T6" fmla="*/ 158 w 202"/>
                <a:gd name="T7" fmla="*/ 84 h 179"/>
                <a:gd name="T8" fmla="*/ 163 w 202"/>
                <a:gd name="T9" fmla="*/ 105 h 179"/>
                <a:gd name="T10" fmla="*/ 170 w 202"/>
                <a:gd name="T11" fmla="*/ 123 h 179"/>
                <a:gd name="T12" fmla="*/ 174 w 202"/>
                <a:gd name="T13" fmla="*/ 139 h 179"/>
                <a:gd name="T14" fmla="*/ 182 w 202"/>
                <a:gd name="T15" fmla="*/ 152 h 179"/>
                <a:gd name="T16" fmla="*/ 182 w 202"/>
                <a:gd name="T17" fmla="*/ 152 h 179"/>
                <a:gd name="T18" fmla="*/ 192 w 202"/>
                <a:gd name="T19" fmla="*/ 164 h 179"/>
                <a:gd name="T20" fmla="*/ 202 w 202"/>
                <a:gd name="T21" fmla="*/ 179 h 179"/>
                <a:gd name="T22" fmla="*/ 202 w 202"/>
                <a:gd name="T23" fmla="*/ 179 h 179"/>
                <a:gd name="T24" fmla="*/ 160 w 202"/>
                <a:gd name="T25" fmla="*/ 161 h 179"/>
                <a:gd name="T26" fmla="*/ 139 w 202"/>
                <a:gd name="T27" fmla="*/ 155 h 179"/>
                <a:gd name="T28" fmla="*/ 118 w 202"/>
                <a:gd name="T29" fmla="*/ 150 h 179"/>
                <a:gd name="T30" fmla="*/ 118 w 202"/>
                <a:gd name="T31" fmla="*/ 150 h 179"/>
                <a:gd name="T32" fmla="*/ 93 w 202"/>
                <a:gd name="T33" fmla="*/ 148 h 179"/>
                <a:gd name="T34" fmla="*/ 59 w 202"/>
                <a:gd name="T35" fmla="*/ 147 h 179"/>
                <a:gd name="T36" fmla="*/ 24 w 202"/>
                <a:gd name="T37" fmla="*/ 145 h 179"/>
                <a:gd name="T38" fmla="*/ 10 w 202"/>
                <a:gd name="T39" fmla="*/ 144 h 179"/>
                <a:gd name="T40" fmla="*/ 0 w 202"/>
                <a:gd name="T41" fmla="*/ 140 h 179"/>
                <a:gd name="T42" fmla="*/ 0 w 202"/>
                <a:gd name="T43" fmla="*/ 140 h 179"/>
                <a:gd name="T44" fmla="*/ 15 w 202"/>
                <a:gd name="T45" fmla="*/ 134 h 179"/>
                <a:gd name="T46" fmla="*/ 29 w 202"/>
                <a:gd name="T47" fmla="*/ 126 h 179"/>
                <a:gd name="T48" fmla="*/ 42 w 202"/>
                <a:gd name="T49" fmla="*/ 116 h 179"/>
                <a:gd name="T50" fmla="*/ 55 w 202"/>
                <a:gd name="T51" fmla="*/ 105 h 179"/>
                <a:gd name="T52" fmla="*/ 67 w 202"/>
                <a:gd name="T53" fmla="*/ 94 h 179"/>
                <a:gd name="T54" fmla="*/ 77 w 202"/>
                <a:gd name="T55" fmla="*/ 83 h 179"/>
                <a:gd name="T56" fmla="*/ 85 w 202"/>
                <a:gd name="T57" fmla="*/ 72 h 179"/>
                <a:gd name="T58" fmla="*/ 91 w 202"/>
                <a:gd name="T59" fmla="*/ 62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2"/>
                <a:gd name="T91" fmla="*/ 0 h 179"/>
                <a:gd name="T92" fmla="*/ 202 w 202"/>
                <a:gd name="T93" fmla="*/ 179 h 17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2" h="179">
                  <a:moveTo>
                    <a:pt x="144" y="0"/>
                  </a:moveTo>
                  <a:lnTo>
                    <a:pt x="144" y="0"/>
                  </a:lnTo>
                  <a:lnTo>
                    <a:pt x="152" y="40"/>
                  </a:lnTo>
                  <a:lnTo>
                    <a:pt x="158" y="84"/>
                  </a:lnTo>
                  <a:lnTo>
                    <a:pt x="163" y="105"/>
                  </a:lnTo>
                  <a:lnTo>
                    <a:pt x="170" y="123"/>
                  </a:lnTo>
                  <a:lnTo>
                    <a:pt x="174" y="139"/>
                  </a:lnTo>
                  <a:lnTo>
                    <a:pt x="182" y="152"/>
                  </a:lnTo>
                  <a:lnTo>
                    <a:pt x="192" y="164"/>
                  </a:lnTo>
                  <a:lnTo>
                    <a:pt x="202" y="179"/>
                  </a:lnTo>
                  <a:lnTo>
                    <a:pt x="160" y="161"/>
                  </a:lnTo>
                  <a:lnTo>
                    <a:pt x="139" y="155"/>
                  </a:lnTo>
                  <a:lnTo>
                    <a:pt x="118" y="150"/>
                  </a:lnTo>
                  <a:lnTo>
                    <a:pt x="93" y="148"/>
                  </a:lnTo>
                  <a:lnTo>
                    <a:pt x="59" y="147"/>
                  </a:lnTo>
                  <a:lnTo>
                    <a:pt x="24" y="145"/>
                  </a:lnTo>
                  <a:lnTo>
                    <a:pt x="10" y="144"/>
                  </a:lnTo>
                  <a:lnTo>
                    <a:pt x="0" y="140"/>
                  </a:lnTo>
                  <a:lnTo>
                    <a:pt x="15" y="134"/>
                  </a:lnTo>
                  <a:lnTo>
                    <a:pt x="29" y="126"/>
                  </a:lnTo>
                  <a:lnTo>
                    <a:pt x="42" y="116"/>
                  </a:lnTo>
                  <a:lnTo>
                    <a:pt x="55" y="105"/>
                  </a:lnTo>
                  <a:lnTo>
                    <a:pt x="67" y="94"/>
                  </a:lnTo>
                  <a:lnTo>
                    <a:pt x="77" y="83"/>
                  </a:lnTo>
                  <a:lnTo>
                    <a:pt x="85" y="72"/>
                  </a:lnTo>
                  <a:lnTo>
                    <a:pt x="91" y="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18" name="Freeform 98"/>
            <p:cNvSpPr>
              <a:spLocks/>
            </p:cNvSpPr>
            <p:nvPr/>
          </p:nvSpPr>
          <p:spPr bwMode="auto">
            <a:xfrm>
              <a:off x="1951" y="441"/>
              <a:ext cx="133" cy="206"/>
            </a:xfrm>
            <a:custGeom>
              <a:avLst/>
              <a:gdLst>
                <a:gd name="T0" fmla="*/ 133 w 133"/>
                <a:gd name="T1" fmla="*/ 165 h 206"/>
                <a:gd name="T2" fmla="*/ 133 w 133"/>
                <a:gd name="T3" fmla="*/ 149 h 206"/>
                <a:gd name="T4" fmla="*/ 130 w 133"/>
                <a:gd name="T5" fmla="*/ 114 h 206"/>
                <a:gd name="T6" fmla="*/ 117 w 133"/>
                <a:gd name="T7" fmla="*/ 69 h 206"/>
                <a:gd name="T8" fmla="*/ 114 w 133"/>
                <a:gd name="T9" fmla="*/ 56 h 206"/>
                <a:gd name="T10" fmla="*/ 104 w 133"/>
                <a:gd name="T11" fmla="*/ 30 h 206"/>
                <a:gd name="T12" fmla="*/ 90 w 133"/>
                <a:gd name="T13" fmla="*/ 14 h 206"/>
                <a:gd name="T14" fmla="*/ 72 w 133"/>
                <a:gd name="T15" fmla="*/ 5 h 206"/>
                <a:gd name="T16" fmla="*/ 51 w 133"/>
                <a:gd name="T17" fmla="*/ 0 h 206"/>
                <a:gd name="T18" fmla="*/ 16 w 133"/>
                <a:gd name="T19" fmla="*/ 2 h 206"/>
                <a:gd name="T20" fmla="*/ 0 w 133"/>
                <a:gd name="T21" fmla="*/ 5 h 206"/>
                <a:gd name="T22" fmla="*/ 29 w 133"/>
                <a:gd name="T23" fmla="*/ 6 h 206"/>
                <a:gd name="T24" fmla="*/ 63 w 133"/>
                <a:gd name="T25" fmla="*/ 14 h 206"/>
                <a:gd name="T26" fmla="*/ 83 w 133"/>
                <a:gd name="T27" fmla="*/ 26 h 206"/>
                <a:gd name="T28" fmla="*/ 93 w 133"/>
                <a:gd name="T29" fmla="*/ 37 h 206"/>
                <a:gd name="T30" fmla="*/ 96 w 133"/>
                <a:gd name="T31" fmla="*/ 43 h 206"/>
                <a:gd name="T32" fmla="*/ 101 w 133"/>
                <a:gd name="T33" fmla="*/ 82 h 206"/>
                <a:gd name="T34" fmla="*/ 99 w 133"/>
                <a:gd name="T35" fmla="*/ 102 h 206"/>
                <a:gd name="T36" fmla="*/ 90 w 133"/>
                <a:gd name="T37" fmla="*/ 117 h 206"/>
                <a:gd name="T38" fmla="*/ 83 w 133"/>
                <a:gd name="T39" fmla="*/ 121 h 206"/>
                <a:gd name="T40" fmla="*/ 75 w 133"/>
                <a:gd name="T41" fmla="*/ 131 h 206"/>
                <a:gd name="T42" fmla="*/ 82 w 133"/>
                <a:gd name="T43" fmla="*/ 136 h 206"/>
                <a:gd name="T44" fmla="*/ 93 w 133"/>
                <a:gd name="T45" fmla="*/ 136 h 206"/>
                <a:gd name="T46" fmla="*/ 104 w 133"/>
                <a:gd name="T47" fmla="*/ 133 h 206"/>
                <a:gd name="T48" fmla="*/ 109 w 133"/>
                <a:gd name="T49" fmla="*/ 131 h 206"/>
                <a:gd name="T50" fmla="*/ 118 w 133"/>
                <a:gd name="T51" fmla="*/ 137 h 206"/>
                <a:gd name="T52" fmla="*/ 123 w 133"/>
                <a:gd name="T53" fmla="*/ 150 h 206"/>
                <a:gd name="T54" fmla="*/ 120 w 133"/>
                <a:gd name="T55" fmla="*/ 165 h 206"/>
                <a:gd name="T56" fmla="*/ 115 w 133"/>
                <a:gd name="T57" fmla="*/ 171 h 206"/>
                <a:gd name="T58" fmla="*/ 101 w 133"/>
                <a:gd name="T59" fmla="*/ 173 h 206"/>
                <a:gd name="T60" fmla="*/ 95 w 133"/>
                <a:gd name="T61" fmla="*/ 176 h 206"/>
                <a:gd name="T62" fmla="*/ 96 w 133"/>
                <a:gd name="T63" fmla="*/ 185 h 206"/>
                <a:gd name="T64" fmla="*/ 107 w 133"/>
                <a:gd name="T65" fmla="*/ 203 h 206"/>
                <a:gd name="T66" fmla="*/ 112 w 133"/>
                <a:gd name="T67" fmla="*/ 206 h 2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3"/>
                <a:gd name="T103" fmla="*/ 0 h 206"/>
                <a:gd name="T104" fmla="*/ 133 w 133"/>
                <a:gd name="T105" fmla="*/ 206 h 2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3" h="206">
                  <a:moveTo>
                    <a:pt x="112" y="206"/>
                  </a:moveTo>
                  <a:lnTo>
                    <a:pt x="133" y="165"/>
                  </a:lnTo>
                  <a:lnTo>
                    <a:pt x="133" y="149"/>
                  </a:lnTo>
                  <a:lnTo>
                    <a:pt x="131" y="133"/>
                  </a:lnTo>
                  <a:lnTo>
                    <a:pt x="130" y="114"/>
                  </a:lnTo>
                  <a:lnTo>
                    <a:pt x="125" y="96"/>
                  </a:lnTo>
                  <a:lnTo>
                    <a:pt x="117" y="69"/>
                  </a:lnTo>
                  <a:lnTo>
                    <a:pt x="114" y="56"/>
                  </a:lnTo>
                  <a:lnTo>
                    <a:pt x="110" y="43"/>
                  </a:lnTo>
                  <a:lnTo>
                    <a:pt x="104" y="30"/>
                  </a:lnTo>
                  <a:lnTo>
                    <a:pt x="98" y="22"/>
                  </a:lnTo>
                  <a:lnTo>
                    <a:pt x="90" y="14"/>
                  </a:lnTo>
                  <a:lnTo>
                    <a:pt x="82" y="8"/>
                  </a:lnTo>
                  <a:lnTo>
                    <a:pt x="72" y="5"/>
                  </a:lnTo>
                  <a:lnTo>
                    <a:pt x="63" y="2"/>
                  </a:lnTo>
                  <a:lnTo>
                    <a:pt x="51" y="0"/>
                  </a:lnTo>
                  <a:lnTo>
                    <a:pt x="32" y="0"/>
                  </a:lnTo>
                  <a:lnTo>
                    <a:pt x="16" y="2"/>
                  </a:lnTo>
                  <a:lnTo>
                    <a:pt x="0" y="5"/>
                  </a:lnTo>
                  <a:lnTo>
                    <a:pt x="15" y="5"/>
                  </a:lnTo>
                  <a:lnTo>
                    <a:pt x="29" y="6"/>
                  </a:lnTo>
                  <a:lnTo>
                    <a:pt x="45" y="10"/>
                  </a:lnTo>
                  <a:lnTo>
                    <a:pt x="63" y="14"/>
                  </a:lnTo>
                  <a:lnTo>
                    <a:pt x="77" y="21"/>
                  </a:lnTo>
                  <a:lnTo>
                    <a:pt x="83" y="26"/>
                  </a:lnTo>
                  <a:lnTo>
                    <a:pt x="90" y="30"/>
                  </a:lnTo>
                  <a:lnTo>
                    <a:pt x="93" y="37"/>
                  </a:lnTo>
                  <a:lnTo>
                    <a:pt x="96" y="43"/>
                  </a:lnTo>
                  <a:lnTo>
                    <a:pt x="101" y="70"/>
                  </a:lnTo>
                  <a:lnTo>
                    <a:pt x="101" y="82"/>
                  </a:lnTo>
                  <a:lnTo>
                    <a:pt x="101" y="93"/>
                  </a:lnTo>
                  <a:lnTo>
                    <a:pt x="99" y="102"/>
                  </a:lnTo>
                  <a:lnTo>
                    <a:pt x="96" y="110"/>
                  </a:lnTo>
                  <a:lnTo>
                    <a:pt x="90" y="117"/>
                  </a:lnTo>
                  <a:lnTo>
                    <a:pt x="83" y="121"/>
                  </a:lnTo>
                  <a:lnTo>
                    <a:pt x="77" y="126"/>
                  </a:lnTo>
                  <a:lnTo>
                    <a:pt x="75" y="131"/>
                  </a:lnTo>
                  <a:lnTo>
                    <a:pt x="77" y="133"/>
                  </a:lnTo>
                  <a:lnTo>
                    <a:pt x="82" y="136"/>
                  </a:lnTo>
                  <a:lnTo>
                    <a:pt x="87" y="136"/>
                  </a:lnTo>
                  <a:lnTo>
                    <a:pt x="93" y="136"/>
                  </a:lnTo>
                  <a:lnTo>
                    <a:pt x="99" y="136"/>
                  </a:lnTo>
                  <a:lnTo>
                    <a:pt x="104" y="133"/>
                  </a:lnTo>
                  <a:lnTo>
                    <a:pt x="109" y="131"/>
                  </a:lnTo>
                  <a:lnTo>
                    <a:pt x="114" y="133"/>
                  </a:lnTo>
                  <a:lnTo>
                    <a:pt x="118" y="137"/>
                  </a:lnTo>
                  <a:lnTo>
                    <a:pt x="122" y="144"/>
                  </a:lnTo>
                  <a:lnTo>
                    <a:pt x="123" y="150"/>
                  </a:lnTo>
                  <a:lnTo>
                    <a:pt x="123" y="158"/>
                  </a:lnTo>
                  <a:lnTo>
                    <a:pt x="120" y="165"/>
                  </a:lnTo>
                  <a:lnTo>
                    <a:pt x="115" y="171"/>
                  </a:lnTo>
                  <a:lnTo>
                    <a:pt x="110" y="171"/>
                  </a:lnTo>
                  <a:lnTo>
                    <a:pt x="101" y="173"/>
                  </a:lnTo>
                  <a:lnTo>
                    <a:pt x="98" y="174"/>
                  </a:lnTo>
                  <a:lnTo>
                    <a:pt x="95" y="176"/>
                  </a:lnTo>
                  <a:lnTo>
                    <a:pt x="95" y="181"/>
                  </a:lnTo>
                  <a:lnTo>
                    <a:pt x="96" y="185"/>
                  </a:lnTo>
                  <a:lnTo>
                    <a:pt x="107" y="203"/>
                  </a:lnTo>
                  <a:lnTo>
                    <a:pt x="112" y="206"/>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19" name="Freeform 99"/>
            <p:cNvSpPr>
              <a:spLocks/>
            </p:cNvSpPr>
            <p:nvPr/>
          </p:nvSpPr>
          <p:spPr bwMode="auto">
            <a:xfrm>
              <a:off x="2046" y="746"/>
              <a:ext cx="20" cy="15"/>
            </a:xfrm>
            <a:custGeom>
              <a:avLst/>
              <a:gdLst>
                <a:gd name="T0" fmla="*/ 0 w 20"/>
                <a:gd name="T1" fmla="*/ 15 h 15"/>
                <a:gd name="T2" fmla="*/ 0 w 20"/>
                <a:gd name="T3" fmla="*/ 15 h 15"/>
                <a:gd name="T4" fmla="*/ 6 w 20"/>
                <a:gd name="T5" fmla="*/ 13 h 15"/>
                <a:gd name="T6" fmla="*/ 12 w 20"/>
                <a:gd name="T7" fmla="*/ 10 h 15"/>
                <a:gd name="T8" fmla="*/ 17 w 20"/>
                <a:gd name="T9" fmla="*/ 7 h 15"/>
                <a:gd name="T10" fmla="*/ 19 w 20"/>
                <a:gd name="T11" fmla="*/ 3 h 15"/>
                <a:gd name="T12" fmla="*/ 20 w 20"/>
                <a:gd name="T13" fmla="*/ 0 h 15"/>
                <a:gd name="T14" fmla="*/ 0 w 20"/>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15"/>
                <a:gd name="T26" fmla="*/ 20 w 20"/>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15">
                  <a:moveTo>
                    <a:pt x="0" y="15"/>
                  </a:moveTo>
                  <a:lnTo>
                    <a:pt x="0" y="15"/>
                  </a:lnTo>
                  <a:lnTo>
                    <a:pt x="6" y="13"/>
                  </a:lnTo>
                  <a:lnTo>
                    <a:pt x="12" y="10"/>
                  </a:lnTo>
                  <a:lnTo>
                    <a:pt x="17" y="7"/>
                  </a:lnTo>
                  <a:lnTo>
                    <a:pt x="19" y="3"/>
                  </a:lnTo>
                  <a:lnTo>
                    <a:pt x="20" y="0"/>
                  </a:lnTo>
                  <a:lnTo>
                    <a:pt x="0" y="15"/>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20" name="Freeform 100"/>
            <p:cNvSpPr>
              <a:spLocks/>
            </p:cNvSpPr>
            <p:nvPr/>
          </p:nvSpPr>
          <p:spPr bwMode="auto">
            <a:xfrm>
              <a:off x="2046" y="746"/>
              <a:ext cx="20" cy="15"/>
            </a:xfrm>
            <a:custGeom>
              <a:avLst/>
              <a:gdLst>
                <a:gd name="T0" fmla="*/ 0 w 20"/>
                <a:gd name="T1" fmla="*/ 15 h 15"/>
                <a:gd name="T2" fmla="*/ 0 w 20"/>
                <a:gd name="T3" fmla="*/ 15 h 15"/>
                <a:gd name="T4" fmla="*/ 6 w 20"/>
                <a:gd name="T5" fmla="*/ 13 h 15"/>
                <a:gd name="T6" fmla="*/ 12 w 20"/>
                <a:gd name="T7" fmla="*/ 10 h 15"/>
                <a:gd name="T8" fmla="*/ 17 w 20"/>
                <a:gd name="T9" fmla="*/ 7 h 15"/>
                <a:gd name="T10" fmla="*/ 19 w 20"/>
                <a:gd name="T11" fmla="*/ 3 h 15"/>
                <a:gd name="T12" fmla="*/ 20 w 20"/>
                <a:gd name="T13" fmla="*/ 0 h 15"/>
                <a:gd name="T14" fmla="*/ 0 60000 65536"/>
                <a:gd name="T15" fmla="*/ 0 60000 65536"/>
                <a:gd name="T16" fmla="*/ 0 60000 65536"/>
                <a:gd name="T17" fmla="*/ 0 60000 65536"/>
                <a:gd name="T18" fmla="*/ 0 60000 65536"/>
                <a:gd name="T19" fmla="*/ 0 60000 65536"/>
                <a:gd name="T20" fmla="*/ 0 60000 65536"/>
                <a:gd name="T21" fmla="*/ 0 w 20"/>
                <a:gd name="T22" fmla="*/ 0 h 15"/>
                <a:gd name="T23" fmla="*/ 20 w 20"/>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5">
                  <a:moveTo>
                    <a:pt x="0" y="15"/>
                  </a:moveTo>
                  <a:lnTo>
                    <a:pt x="0" y="15"/>
                  </a:lnTo>
                  <a:lnTo>
                    <a:pt x="6" y="13"/>
                  </a:lnTo>
                  <a:lnTo>
                    <a:pt x="12" y="10"/>
                  </a:lnTo>
                  <a:lnTo>
                    <a:pt x="17" y="7"/>
                  </a:lnTo>
                  <a:lnTo>
                    <a:pt x="19" y="3"/>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21" name="Freeform 101"/>
            <p:cNvSpPr>
              <a:spLocks/>
            </p:cNvSpPr>
            <p:nvPr/>
          </p:nvSpPr>
          <p:spPr bwMode="auto">
            <a:xfrm>
              <a:off x="1932" y="885"/>
              <a:ext cx="77" cy="3"/>
            </a:xfrm>
            <a:custGeom>
              <a:avLst/>
              <a:gdLst>
                <a:gd name="T0" fmla="*/ 0 w 77"/>
                <a:gd name="T1" fmla="*/ 0 h 3"/>
                <a:gd name="T2" fmla="*/ 0 w 77"/>
                <a:gd name="T3" fmla="*/ 0 h 3"/>
                <a:gd name="T4" fmla="*/ 38 w 77"/>
                <a:gd name="T5" fmla="*/ 2 h 3"/>
                <a:gd name="T6" fmla="*/ 58 w 77"/>
                <a:gd name="T7" fmla="*/ 3 h 3"/>
                <a:gd name="T8" fmla="*/ 77 w 77"/>
                <a:gd name="T9" fmla="*/ 2 h 3"/>
                <a:gd name="T10" fmla="*/ 0 w 77"/>
                <a:gd name="T11" fmla="*/ 0 h 3"/>
                <a:gd name="T12" fmla="*/ 0 60000 65536"/>
                <a:gd name="T13" fmla="*/ 0 60000 65536"/>
                <a:gd name="T14" fmla="*/ 0 60000 65536"/>
                <a:gd name="T15" fmla="*/ 0 60000 65536"/>
                <a:gd name="T16" fmla="*/ 0 60000 65536"/>
                <a:gd name="T17" fmla="*/ 0 60000 65536"/>
                <a:gd name="T18" fmla="*/ 0 w 77"/>
                <a:gd name="T19" fmla="*/ 0 h 3"/>
                <a:gd name="T20" fmla="*/ 77 w 7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7" h="3">
                  <a:moveTo>
                    <a:pt x="0" y="0"/>
                  </a:moveTo>
                  <a:lnTo>
                    <a:pt x="0" y="0"/>
                  </a:lnTo>
                  <a:lnTo>
                    <a:pt x="38" y="2"/>
                  </a:lnTo>
                  <a:lnTo>
                    <a:pt x="58" y="3"/>
                  </a:lnTo>
                  <a:lnTo>
                    <a:pt x="77" y="2"/>
                  </a:lnTo>
                  <a:lnTo>
                    <a:pt x="0" y="0"/>
                  </a:lnTo>
                  <a:close/>
                </a:path>
              </a:pathLst>
            </a:custGeom>
            <a:solidFill>
              <a:srgbClr val="ACB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22" name="Freeform 102"/>
            <p:cNvSpPr>
              <a:spLocks/>
            </p:cNvSpPr>
            <p:nvPr/>
          </p:nvSpPr>
          <p:spPr bwMode="auto">
            <a:xfrm>
              <a:off x="1932" y="885"/>
              <a:ext cx="77" cy="3"/>
            </a:xfrm>
            <a:custGeom>
              <a:avLst/>
              <a:gdLst>
                <a:gd name="T0" fmla="*/ 0 w 77"/>
                <a:gd name="T1" fmla="*/ 0 h 3"/>
                <a:gd name="T2" fmla="*/ 0 w 77"/>
                <a:gd name="T3" fmla="*/ 0 h 3"/>
                <a:gd name="T4" fmla="*/ 38 w 77"/>
                <a:gd name="T5" fmla="*/ 2 h 3"/>
                <a:gd name="T6" fmla="*/ 58 w 77"/>
                <a:gd name="T7" fmla="*/ 3 h 3"/>
                <a:gd name="T8" fmla="*/ 77 w 77"/>
                <a:gd name="T9" fmla="*/ 2 h 3"/>
                <a:gd name="T10" fmla="*/ 0 60000 65536"/>
                <a:gd name="T11" fmla="*/ 0 60000 65536"/>
                <a:gd name="T12" fmla="*/ 0 60000 65536"/>
                <a:gd name="T13" fmla="*/ 0 60000 65536"/>
                <a:gd name="T14" fmla="*/ 0 60000 65536"/>
                <a:gd name="T15" fmla="*/ 0 w 77"/>
                <a:gd name="T16" fmla="*/ 0 h 3"/>
                <a:gd name="T17" fmla="*/ 77 w 77"/>
                <a:gd name="T18" fmla="*/ 3 h 3"/>
              </a:gdLst>
              <a:ahLst/>
              <a:cxnLst>
                <a:cxn ang="T10">
                  <a:pos x="T0" y="T1"/>
                </a:cxn>
                <a:cxn ang="T11">
                  <a:pos x="T2" y="T3"/>
                </a:cxn>
                <a:cxn ang="T12">
                  <a:pos x="T4" y="T5"/>
                </a:cxn>
                <a:cxn ang="T13">
                  <a:pos x="T6" y="T7"/>
                </a:cxn>
                <a:cxn ang="T14">
                  <a:pos x="T8" y="T9"/>
                </a:cxn>
              </a:cxnLst>
              <a:rect l="T15" t="T16" r="T17" b="T18"/>
              <a:pathLst>
                <a:path w="77" h="3">
                  <a:moveTo>
                    <a:pt x="0" y="0"/>
                  </a:moveTo>
                  <a:lnTo>
                    <a:pt x="0" y="0"/>
                  </a:lnTo>
                  <a:lnTo>
                    <a:pt x="38" y="2"/>
                  </a:lnTo>
                  <a:lnTo>
                    <a:pt x="58" y="3"/>
                  </a:lnTo>
                  <a:lnTo>
                    <a:pt x="77"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23" name="Freeform 103"/>
            <p:cNvSpPr>
              <a:spLocks/>
            </p:cNvSpPr>
            <p:nvPr/>
          </p:nvSpPr>
          <p:spPr bwMode="auto">
            <a:xfrm>
              <a:off x="1712" y="622"/>
              <a:ext cx="78" cy="137"/>
            </a:xfrm>
            <a:custGeom>
              <a:avLst/>
              <a:gdLst>
                <a:gd name="T0" fmla="*/ 60 w 78"/>
                <a:gd name="T1" fmla="*/ 19 h 137"/>
                <a:gd name="T2" fmla="*/ 60 w 78"/>
                <a:gd name="T3" fmla="*/ 19 h 137"/>
                <a:gd name="T4" fmla="*/ 59 w 78"/>
                <a:gd name="T5" fmla="*/ 11 h 137"/>
                <a:gd name="T6" fmla="*/ 54 w 78"/>
                <a:gd name="T7" fmla="*/ 6 h 137"/>
                <a:gd name="T8" fmla="*/ 47 w 78"/>
                <a:gd name="T9" fmla="*/ 1 h 137"/>
                <a:gd name="T10" fmla="*/ 39 w 78"/>
                <a:gd name="T11" fmla="*/ 0 h 137"/>
                <a:gd name="T12" fmla="*/ 31 w 78"/>
                <a:gd name="T13" fmla="*/ 0 h 137"/>
                <a:gd name="T14" fmla="*/ 23 w 78"/>
                <a:gd name="T15" fmla="*/ 0 h 137"/>
                <a:gd name="T16" fmla="*/ 17 w 78"/>
                <a:gd name="T17" fmla="*/ 1 h 137"/>
                <a:gd name="T18" fmla="*/ 14 w 78"/>
                <a:gd name="T19" fmla="*/ 3 h 137"/>
                <a:gd name="T20" fmla="*/ 14 w 78"/>
                <a:gd name="T21" fmla="*/ 3 h 137"/>
                <a:gd name="T22" fmla="*/ 8 w 78"/>
                <a:gd name="T23" fmla="*/ 12 h 137"/>
                <a:gd name="T24" fmla="*/ 3 w 78"/>
                <a:gd name="T25" fmla="*/ 20 h 137"/>
                <a:gd name="T26" fmla="*/ 0 w 78"/>
                <a:gd name="T27" fmla="*/ 28 h 137"/>
                <a:gd name="T28" fmla="*/ 0 w 78"/>
                <a:gd name="T29" fmla="*/ 38 h 137"/>
                <a:gd name="T30" fmla="*/ 0 w 78"/>
                <a:gd name="T31" fmla="*/ 46 h 137"/>
                <a:gd name="T32" fmla="*/ 0 w 78"/>
                <a:gd name="T33" fmla="*/ 56 h 137"/>
                <a:gd name="T34" fmla="*/ 3 w 78"/>
                <a:gd name="T35" fmla="*/ 67 h 137"/>
                <a:gd name="T36" fmla="*/ 8 w 78"/>
                <a:gd name="T37" fmla="*/ 78 h 137"/>
                <a:gd name="T38" fmla="*/ 8 w 78"/>
                <a:gd name="T39" fmla="*/ 78 h 137"/>
                <a:gd name="T40" fmla="*/ 11 w 78"/>
                <a:gd name="T41" fmla="*/ 86 h 137"/>
                <a:gd name="T42" fmla="*/ 17 w 78"/>
                <a:gd name="T43" fmla="*/ 94 h 137"/>
                <a:gd name="T44" fmla="*/ 30 w 78"/>
                <a:gd name="T45" fmla="*/ 110 h 137"/>
                <a:gd name="T46" fmla="*/ 30 w 78"/>
                <a:gd name="T47" fmla="*/ 110 h 137"/>
                <a:gd name="T48" fmla="*/ 38 w 78"/>
                <a:gd name="T49" fmla="*/ 121 h 137"/>
                <a:gd name="T50" fmla="*/ 46 w 78"/>
                <a:gd name="T51" fmla="*/ 131 h 137"/>
                <a:gd name="T52" fmla="*/ 49 w 78"/>
                <a:gd name="T53" fmla="*/ 134 h 137"/>
                <a:gd name="T54" fmla="*/ 54 w 78"/>
                <a:gd name="T55" fmla="*/ 135 h 137"/>
                <a:gd name="T56" fmla="*/ 60 w 78"/>
                <a:gd name="T57" fmla="*/ 137 h 137"/>
                <a:gd name="T58" fmla="*/ 65 w 78"/>
                <a:gd name="T59" fmla="*/ 135 h 137"/>
                <a:gd name="T60" fmla="*/ 65 w 78"/>
                <a:gd name="T61" fmla="*/ 135 h 137"/>
                <a:gd name="T62" fmla="*/ 73 w 78"/>
                <a:gd name="T63" fmla="*/ 132 h 137"/>
                <a:gd name="T64" fmla="*/ 76 w 78"/>
                <a:gd name="T65" fmla="*/ 129 h 137"/>
                <a:gd name="T66" fmla="*/ 78 w 78"/>
                <a:gd name="T67" fmla="*/ 126 h 137"/>
                <a:gd name="T68" fmla="*/ 60 w 78"/>
                <a:gd name="T69" fmla="*/ 19 h 1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
                <a:gd name="T106" fmla="*/ 0 h 137"/>
                <a:gd name="T107" fmla="*/ 78 w 78"/>
                <a:gd name="T108" fmla="*/ 137 h 1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 h="137">
                  <a:moveTo>
                    <a:pt x="60" y="19"/>
                  </a:moveTo>
                  <a:lnTo>
                    <a:pt x="60" y="19"/>
                  </a:lnTo>
                  <a:lnTo>
                    <a:pt x="59" y="11"/>
                  </a:lnTo>
                  <a:lnTo>
                    <a:pt x="54" y="6"/>
                  </a:lnTo>
                  <a:lnTo>
                    <a:pt x="47" y="1"/>
                  </a:lnTo>
                  <a:lnTo>
                    <a:pt x="39" y="0"/>
                  </a:lnTo>
                  <a:lnTo>
                    <a:pt x="31" y="0"/>
                  </a:lnTo>
                  <a:lnTo>
                    <a:pt x="23" y="0"/>
                  </a:lnTo>
                  <a:lnTo>
                    <a:pt x="17" y="1"/>
                  </a:lnTo>
                  <a:lnTo>
                    <a:pt x="14" y="3"/>
                  </a:lnTo>
                  <a:lnTo>
                    <a:pt x="8" y="12"/>
                  </a:lnTo>
                  <a:lnTo>
                    <a:pt x="3" y="20"/>
                  </a:lnTo>
                  <a:lnTo>
                    <a:pt x="0" y="28"/>
                  </a:lnTo>
                  <a:lnTo>
                    <a:pt x="0" y="38"/>
                  </a:lnTo>
                  <a:lnTo>
                    <a:pt x="0" y="46"/>
                  </a:lnTo>
                  <a:lnTo>
                    <a:pt x="0" y="56"/>
                  </a:lnTo>
                  <a:lnTo>
                    <a:pt x="3" y="67"/>
                  </a:lnTo>
                  <a:lnTo>
                    <a:pt x="8" y="78"/>
                  </a:lnTo>
                  <a:lnTo>
                    <a:pt x="11" y="86"/>
                  </a:lnTo>
                  <a:lnTo>
                    <a:pt x="17" y="94"/>
                  </a:lnTo>
                  <a:lnTo>
                    <a:pt x="30" y="110"/>
                  </a:lnTo>
                  <a:lnTo>
                    <a:pt x="38" y="121"/>
                  </a:lnTo>
                  <a:lnTo>
                    <a:pt x="46" y="131"/>
                  </a:lnTo>
                  <a:lnTo>
                    <a:pt x="49" y="134"/>
                  </a:lnTo>
                  <a:lnTo>
                    <a:pt x="54" y="135"/>
                  </a:lnTo>
                  <a:lnTo>
                    <a:pt x="60" y="137"/>
                  </a:lnTo>
                  <a:lnTo>
                    <a:pt x="65" y="135"/>
                  </a:lnTo>
                  <a:lnTo>
                    <a:pt x="73" y="132"/>
                  </a:lnTo>
                  <a:lnTo>
                    <a:pt x="76" y="129"/>
                  </a:lnTo>
                  <a:lnTo>
                    <a:pt x="78" y="126"/>
                  </a:lnTo>
                  <a:lnTo>
                    <a:pt x="60" y="19"/>
                  </a:lnTo>
                  <a:close/>
                </a:path>
              </a:pathLst>
            </a:custGeom>
            <a:solidFill>
              <a:srgbClr val="BFCA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24" name="Freeform 104"/>
            <p:cNvSpPr>
              <a:spLocks/>
            </p:cNvSpPr>
            <p:nvPr/>
          </p:nvSpPr>
          <p:spPr bwMode="auto">
            <a:xfrm>
              <a:off x="1712" y="622"/>
              <a:ext cx="78" cy="137"/>
            </a:xfrm>
            <a:custGeom>
              <a:avLst/>
              <a:gdLst>
                <a:gd name="T0" fmla="*/ 60 w 78"/>
                <a:gd name="T1" fmla="*/ 19 h 137"/>
                <a:gd name="T2" fmla="*/ 60 w 78"/>
                <a:gd name="T3" fmla="*/ 19 h 137"/>
                <a:gd name="T4" fmla="*/ 59 w 78"/>
                <a:gd name="T5" fmla="*/ 11 h 137"/>
                <a:gd name="T6" fmla="*/ 54 w 78"/>
                <a:gd name="T7" fmla="*/ 6 h 137"/>
                <a:gd name="T8" fmla="*/ 47 w 78"/>
                <a:gd name="T9" fmla="*/ 1 h 137"/>
                <a:gd name="T10" fmla="*/ 39 w 78"/>
                <a:gd name="T11" fmla="*/ 0 h 137"/>
                <a:gd name="T12" fmla="*/ 31 w 78"/>
                <a:gd name="T13" fmla="*/ 0 h 137"/>
                <a:gd name="T14" fmla="*/ 23 w 78"/>
                <a:gd name="T15" fmla="*/ 0 h 137"/>
                <a:gd name="T16" fmla="*/ 17 w 78"/>
                <a:gd name="T17" fmla="*/ 1 h 137"/>
                <a:gd name="T18" fmla="*/ 14 w 78"/>
                <a:gd name="T19" fmla="*/ 3 h 137"/>
                <a:gd name="T20" fmla="*/ 14 w 78"/>
                <a:gd name="T21" fmla="*/ 3 h 137"/>
                <a:gd name="T22" fmla="*/ 8 w 78"/>
                <a:gd name="T23" fmla="*/ 12 h 137"/>
                <a:gd name="T24" fmla="*/ 3 w 78"/>
                <a:gd name="T25" fmla="*/ 20 h 137"/>
                <a:gd name="T26" fmla="*/ 0 w 78"/>
                <a:gd name="T27" fmla="*/ 28 h 137"/>
                <a:gd name="T28" fmla="*/ 0 w 78"/>
                <a:gd name="T29" fmla="*/ 38 h 137"/>
                <a:gd name="T30" fmla="*/ 0 w 78"/>
                <a:gd name="T31" fmla="*/ 46 h 137"/>
                <a:gd name="T32" fmla="*/ 0 w 78"/>
                <a:gd name="T33" fmla="*/ 56 h 137"/>
                <a:gd name="T34" fmla="*/ 3 w 78"/>
                <a:gd name="T35" fmla="*/ 67 h 137"/>
                <a:gd name="T36" fmla="*/ 8 w 78"/>
                <a:gd name="T37" fmla="*/ 78 h 137"/>
                <a:gd name="T38" fmla="*/ 8 w 78"/>
                <a:gd name="T39" fmla="*/ 78 h 137"/>
                <a:gd name="T40" fmla="*/ 11 w 78"/>
                <a:gd name="T41" fmla="*/ 86 h 137"/>
                <a:gd name="T42" fmla="*/ 17 w 78"/>
                <a:gd name="T43" fmla="*/ 94 h 137"/>
                <a:gd name="T44" fmla="*/ 30 w 78"/>
                <a:gd name="T45" fmla="*/ 110 h 137"/>
                <a:gd name="T46" fmla="*/ 30 w 78"/>
                <a:gd name="T47" fmla="*/ 110 h 137"/>
                <a:gd name="T48" fmla="*/ 38 w 78"/>
                <a:gd name="T49" fmla="*/ 121 h 137"/>
                <a:gd name="T50" fmla="*/ 46 w 78"/>
                <a:gd name="T51" fmla="*/ 131 h 137"/>
                <a:gd name="T52" fmla="*/ 49 w 78"/>
                <a:gd name="T53" fmla="*/ 134 h 137"/>
                <a:gd name="T54" fmla="*/ 54 w 78"/>
                <a:gd name="T55" fmla="*/ 135 h 137"/>
                <a:gd name="T56" fmla="*/ 60 w 78"/>
                <a:gd name="T57" fmla="*/ 137 h 137"/>
                <a:gd name="T58" fmla="*/ 65 w 78"/>
                <a:gd name="T59" fmla="*/ 135 h 137"/>
                <a:gd name="T60" fmla="*/ 65 w 78"/>
                <a:gd name="T61" fmla="*/ 135 h 137"/>
                <a:gd name="T62" fmla="*/ 73 w 78"/>
                <a:gd name="T63" fmla="*/ 132 h 137"/>
                <a:gd name="T64" fmla="*/ 76 w 78"/>
                <a:gd name="T65" fmla="*/ 129 h 137"/>
                <a:gd name="T66" fmla="*/ 78 w 78"/>
                <a:gd name="T67" fmla="*/ 126 h 1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137"/>
                <a:gd name="T104" fmla="*/ 78 w 78"/>
                <a:gd name="T105" fmla="*/ 137 h 1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137">
                  <a:moveTo>
                    <a:pt x="60" y="19"/>
                  </a:moveTo>
                  <a:lnTo>
                    <a:pt x="60" y="19"/>
                  </a:lnTo>
                  <a:lnTo>
                    <a:pt x="59" y="11"/>
                  </a:lnTo>
                  <a:lnTo>
                    <a:pt x="54" y="6"/>
                  </a:lnTo>
                  <a:lnTo>
                    <a:pt x="47" y="1"/>
                  </a:lnTo>
                  <a:lnTo>
                    <a:pt x="39" y="0"/>
                  </a:lnTo>
                  <a:lnTo>
                    <a:pt x="31" y="0"/>
                  </a:lnTo>
                  <a:lnTo>
                    <a:pt x="23" y="0"/>
                  </a:lnTo>
                  <a:lnTo>
                    <a:pt x="17" y="1"/>
                  </a:lnTo>
                  <a:lnTo>
                    <a:pt x="14" y="3"/>
                  </a:lnTo>
                  <a:lnTo>
                    <a:pt x="8" y="12"/>
                  </a:lnTo>
                  <a:lnTo>
                    <a:pt x="3" y="20"/>
                  </a:lnTo>
                  <a:lnTo>
                    <a:pt x="0" y="28"/>
                  </a:lnTo>
                  <a:lnTo>
                    <a:pt x="0" y="38"/>
                  </a:lnTo>
                  <a:lnTo>
                    <a:pt x="0" y="46"/>
                  </a:lnTo>
                  <a:lnTo>
                    <a:pt x="0" y="56"/>
                  </a:lnTo>
                  <a:lnTo>
                    <a:pt x="3" y="67"/>
                  </a:lnTo>
                  <a:lnTo>
                    <a:pt x="8" y="78"/>
                  </a:lnTo>
                  <a:lnTo>
                    <a:pt x="11" y="86"/>
                  </a:lnTo>
                  <a:lnTo>
                    <a:pt x="17" y="94"/>
                  </a:lnTo>
                  <a:lnTo>
                    <a:pt x="30" y="110"/>
                  </a:lnTo>
                  <a:lnTo>
                    <a:pt x="38" y="121"/>
                  </a:lnTo>
                  <a:lnTo>
                    <a:pt x="46" y="131"/>
                  </a:lnTo>
                  <a:lnTo>
                    <a:pt x="49" y="134"/>
                  </a:lnTo>
                  <a:lnTo>
                    <a:pt x="54" y="135"/>
                  </a:lnTo>
                  <a:lnTo>
                    <a:pt x="60" y="137"/>
                  </a:lnTo>
                  <a:lnTo>
                    <a:pt x="65" y="135"/>
                  </a:lnTo>
                  <a:lnTo>
                    <a:pt x="73" y="132"/>
                  </a:lnTo>
                  <a:lnTo>
                    <a:pt x="76" y="129"/>
                  </a:lnTo>
                  <a:lnTo>
                    <a:pt x="78" y="126"/>
                  </a:lnTo>
                </a:path>
              </a:pathLst>
            </a:custGeom>
            <a:noFill/>
            <a:ln w="9525">
              <a:solidFill>
                <a:srgbClr val="52576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25" name="Freeform 105"/>
            <p:cNvSpPr>
              <a:spLocks/>
            </p:cNvSpPr>
            <p:nvPr/>
          </p:nvSpPr>
          <p:spPr bwMode="auto">
            <a:xfrm>
              <a:off x="1750" y="2360"/>
              <a:ext cx="275" cy="960"/>
            </a:xfrm>
            <a:custGeom>
              <a:avLst/>
              <a:gdLst>
                <a:gd name="T0" fmla="*/ 0 w 275"/>
                <a:gd name="T1" fmla="*/ 960 h 960"/>
                <a:gd name="T2" fmla="*/ 0 w 275"/>
                <a:gd name="T3" fmla="*/ 960 h 960"/>
                <a:gd name="T4" fmla="*/ 19 w 275"/>
                <a:gd name="T5" fmla="*/ 912 h 960"/>
                <a:gd name="T6" fmla="*/ 38 w 275"/>
                <a:gd name="T7" fmla="*/ 862 h 960"/>
                <a:gd name="T8" fmla="*/ 38 w 275"/>
                <a:gd name="T9" fmla="*/ 862 h 960"/>
                <a:gd name="T10" fmla="*/ 46 w 275"/>
                <a:gd name="T11" fmla="*/ 845 h 960"/>
                <a:gd name="T12" fmla="*/ 49 w 275"/>
                <a:gd name="T13" fmla="*/ 835 h 960"/>
                <a:gd name="T14" fmla="*/ 54 w 275"/>
                <a:gd name="T15" fmla="*/ 826 h 960"/>
                <a:gd name="T16" fmla="*/ 54 w 275"/>
                <a:gd name="T17" fmla="*/ 826 h 960"/>
                <a:gd name="T18" fmla="*/ 70 w 275"/>
                <a:gd name="T19" fmla="*/ 806 h 960"/>
                <a:gd name="T20" fmla="*/ 78 w 275"/>
                <a:gd name="T21" fmla="*/ 795 h 960"/>
                <a:gd name="T22" fmla="*/ 83 w 275"/>
                <a:gd name="T23" fmla="*/ 784 h 960"/>
                <a:gd name="T24" fmla="*/ 83 w 275"/>
                <a:gd name="T25" fmla="*/ 784 h 960"/>
                <a:gd name="T26" fmla="*/ 93 w 275"/>
                <a:gd name="T27" fmla="*/ 766 h 960"/>
                <a:gd name="T28" fmla="*/ 101 w 275"/>
                <a:gd name="T29" fmla="*/ 747 h 960"/>
                <a:gd name="T30" fmla="*/ 101 w 275"/>
                <a:gd name="T31" fmla="*/ 747 h 960"/>
                <a:gd name="T32" fmla="*/ 102 w 275"/>
                <a:gd name="T33" fmla="*/ 739 h 960"/>
                <a:gd name="T34" fmla="*/ 102 w 275"/>
                <a:gd name="T35" fmla="*/ 730 h 960"/>
                <a:gd name="T36" fmla="*/ 102 w 275"/>
                <a:gd name="T37" fmla="*/ 710 h 960"/>
                <a:gd name="T38" fmla="*/ 102 w 275"/>
                <a:gd name="T39" fmla="*/ 710 h 960"/>
                <a:gd name="T40" fmla="*/ 102 w 275"/>
                <a:gd name="T41" fmla="*/ 703 h 960"/>
                <a:gd name="T42" fmla="*/ 104 w 275"/>
                <a:gd name="T43" fmla="*/ 696 h 960"/>
                <a:gd name="T44" fmla="*/ 109 w 275"/>
                <a:gd name="T45" fmla="*/ 690 h 960"/>
                <a:gd name="T46" fmla="*/ 113 w 275"/>
                <a:gd name="T47" fmla="*/ 682 h 960"/>
                <a:gd name="T48" fmla="*/ 113 w 275"/>
                <a:gd name="T49" fmla="*/ 682 h 960"/>
                <a:gd name="T50" fmla="*/ 120 w 275"/>
                <a:gd name="T51" fmla="*/ 672 h 960"/>
                <a:gd name="T52" fmla="*/ 123 w 275"/>
                <a:gd name="T53" fmla="*/ 661 h 960"/>
                <a:gd name="T54" fmla="*/ 133 w 275"/>
                <a:gd name="T55" fmla="*/ 639 h 960"/>
                <a:gd name="T56" fmla="*/ 133 w 275"/>
                <a:gd name="T57" fmla="*/ 639 h 960"/>
                <a:gd name="T58" fmla="*/ 139 w 275"/>
                <a:gd name="T59" fmla="*/ 623 h 960"/>
                <a:gd name="T60" fmla="*/ 144 w 275"/>
                <a:gd name="T61" fmla="*/ 607 h 960"/>
                <a:gd name="T62" fmla="*/ 147 w 275"/>
                <a:gd name="T63" fmla="*/ 591 h 960"/>
                <a:gd name="T64" fmla="*/ 148 w 275"/>
                <a:gd name="T65" fmla="*/ 572 h 960"/>
                <a:gd name="T66" fmla="*/ 148 w 275"/>
                <a:gd name="T67" fmla="*/ 572 h 960"/>
                <a:gd name="T68" fmla="*/ 148 w 275"/>
                <a:gd name="T69" fmla="*/ 562 h 960"/>
                <a:gd name="T70" fmla="*/ 150 w 275"/>
                <a:gd name="T71" fmla="*/ 551 h 960"/>
                <a:gd name="T72" fmla="*/ 155 w 275"/>
                <a:gd name="T73" fmla="*/ 533 h 960"/>
                <a:gd name="T74" fmla="*/ 161 w 275"/>
                <a:gd name="T75" fmla="*/ 516 h 960"/>
                <a:gd name="T76" fmla="*/ 169 w 275"/>
                <a:gd name="T77" fmla="*/ 496 h 960"/>
                <a:gd name="T78" fmla="*/ 169 w 275"/>
                <a:gd name="T79" fmla="*/ 496 h 960"/>
                <a:gd name="T80" fmla="*/ 177 w 275"/>
                <a:gd name="T81" fmla="*/ 464 h 960"/>
                <a:gd name="T82" fmla="*/ 182 w 275"/>
                <a:gd name="T83" fmla="*/ 429 h 960"/>
                <a:gd name="T84" fmla="*/ 184 w 275"/>
                <a:gd name="T85" fmla="*/ 394 h 960"/>
                <a:gd name="T86" fmla="*/ 185 w 275"/>
                <a:gd name="T87" fmla="*/ 359 h 960"/>
                <a:gd name="T88" fmla="*/ 184 w 275"/>
                <a:gd name="T89" fmla="*/ 287 h 960"/>
                <a:gd name="T90" fmla="*/ 182 w 275"/>
                <a:gd name="T91" fmla="*/ 218 h 960"/>
                <a:gd name="T92" fmla="*/ 182 w 275"/>
                <a:gd name="T93" fmla="*/ 218 h 960"/>
                <a:gd name="T94" fmla="*/ 203 w 275"/>
                <a:gd name="T95" fmla="*/ 137 h 960"/>
                <a:gd name="T96" fmla="*/ 219 w 275"/>
                <a:gd name="T97" fmla="*/ 73 h 960"/>
                <a:gd name="T98" fmla="*/ 227 w 275"/>
                <a:gd name="T99" fmla="*/ 32 h 960"/>
                <a:gd name="T100" fmla="*/ 227 w 275"/>
                <a:gd name="T101" fmla="*/ 32 h 960"/>
                <a:gd name="T102" fmla="*/ 230 w 275"/>
                <a:gd name="T103" fmla="*/ 24 h 960"/>
                <a:gd name="T104" fmla="*/ 232 w 275"/>
                <a:gd name="T105" fmla="*/ 22 h 960"/>
                <a:gd name="T106" fmla="*/ 235 w 275"/>
                <a:gd name="T107" fmla="*/ 20 h 960"/>
                <a:gd name="T108" fmla="*/ 240 w 275"/>
                <a:gd name="T109" fmla="*/ 20 h 960"/>
                <a:gd name="T110" fmla="*/ 246 w 275"/>
                <a:gd name="T111" fmla="*/ 22 h 960"/>
                <a:gd name="T112" fmla="*/ 254 w 275"/>
                <a:gd name="T113" fmla="*/ 22 h 960"/>
                <a:gd name="T114" fmla="*/ 260 w 275"/>
                <a:gd name="T115" fmla="*/ 20 h 960"/>
                <a:gd name="T116" fmla="*/ 264 w 275"/>
                <a:gd name="T117" fmla="*/ 17 h 960"/>
                <a:gd name="T118" fmla="*/ 268 w 275"/>
                <a:gd name="T119" fmla="*/ 12 h 960"/>
                <a:gd name="T120" fmla="*/ 272 w 275"/>
                <a:gd name="T121" fmla="*/ 8 h 960"/>
                <a:gd name="T122" fmla="*/ 275 w 275"/>
                <a:gd name="T123" fmla="*/ 0 h 960"/>
                <a:gd name="T124" fmla="*/ 0 w 275"/>
                <a:gd name="T125" fmla="*/ 960 h 9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5"/>
                <a:gd name="T190" fmla="*/ 0 h 960"/>
                <a:gd name="T191" fmla="*/ 275 w 275"/>
                <a:gd name="T192" fmla="*/ 960 h 9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5" h="960">
                  <a:moveTo>
                    <a:pt x="0" y="960"/>
                  </a:moveTo>
                  <a:lnTo>
                    <a:pt x="0" y="960"/>
                  </a:lnTo>
                  <a:lnTo>
                    <a:pt x="19" y="912"/>
                  </a:lnTo>
                  <a:lnTo>
                    <a:pt x="38" y="862"/>
                  </a:lnTo>
                  <a:lnTo>
                    <a:pt x="46" y="845"/>
                  </a:lnTo>
                  <a:lnTo>
                    <a:pt x="49" y="835"/>
                  </a:lnTo>
                  <a:lnTo>
                    <a:pt x="54" y="826"/>
                  </a:lnTo>
                  <a:lnTo>
                    <a:pt x="70" y="806"/>
                  </a:lnTo>
                  <a:lnTo>
                    <a:pt x="78" y="795"/>
                  </a:lnTo>
                  <a:lnTo>
                    <a:pt x="83" y="784"/>
                  </a:lnTo>
                  <a:lnTo>
                    <a:pt x="93" y="766"/>
                  </a:lnTo>
                  <a:lnTo>
                    <a:pt x="101" y="747"/>
                  </a:lnTo>
                  <a:lnTo>
                    <a:pt x="102" y="739"/>
                  </a:lnTo>
                  <a:lnTo>
                    <a:pt x="102" y="730"/>
                  </a:lnTo>
                  <a:lnTo>
                    <a:pt x="102" y="710"/>
                  </a:lnTo>
                  <a:lnTo>
                    <a:pt x="102" y="703"/>
                  </a:lnTo>
                  <a:lnTo>
                    <a:pt x="104" y="696"/>
                  </a:lnTo>
                  <a:lnTo>
                    <a:pt x="109" y="690"/>
                  </a:lnTo>
                  <a:lnTo>
                    <a:pt x="113" y="682"/>
                  </a:lnTo>
                  <a:lnTo>
                    <a:pt x="120" y="672"/>
                  </a:lnTo>
                  <a:lnTo>
                    <a:pt x="123" y="661"/>
                  </a:lnTo>
                  <a:lnTo>
                    <a:pt x="133" y="639"/>
                  </a:lnTo>
                  <a:lnTo>
                    <a:pt x="139" y="623"/>
                  </a:lnTo>
                  <a:lnTo>
                    <a:pt x="144" y="607"/>
                  </a:lnTo>
                  <a:lnTo>
                    <a:pt x="147" y="591"/>
                  </a:lnTo>
                  <a:lnTo>
                    <a:pt x="148" y="572"/>
                  </a:lnTo>
                  <a:lnTo>
                    <a:pt x="148" y="562"/>
                  </a:lnTo>
                  <a:lnTo>
                    <a:pt x="150" y="551"/>
                  </a:lnTo>
                  <a:lnTo>
                    <a:pt x="155" y="533"/>
                  </a:lnTo>
                  <a:lnTo>
                    <a:pt x="161" y="516"/>
                  </a:lnTo>
                  <a:lnTo>
                    <a:pt x="169" y="496"/>
                  </a:lnTo>
                  <a:lnTo>
                    <a:pt x="177" y="464"/>
                  </a:lnTo>
                  <a:lnTo>
                    <a:pt x="182" y="429"/>
                  </a:lnTo>
                  <a:lnTo>
                    <a:pt x="184" y="394"/>
                  </a:lnTo>
                  <a:lnTo>
                    <a:pt x="185" y="359"/>
                  </a:lnTo>
                  <a:lnTo>
                    <a:pt x="184" y="287"/>
                  </a:lnTo>
                  <a:lnTo>
                    <a:pt x="182" y="218"/>
                  </a:lnTo>
                  <a:lnTo>
                    <a:pt x="203" y="137"/>
                  </a:lnTo>
                  <a:lnTo>
                    <a:pt x="219" y="73"/>
                  </a:lnTo>
                  <a:lnTo>
                    <a:pt x="227" y="32"/>
                  </a:lnTo>
                  <a:lnTo>
                    <a:pt x="230" y="24"/>
                  </a:lnTo>
                  <a:lnTo>
                    <a:pt x="232" y="22"/>
                  </a:lnTo>
                  <a:lnTo>
                    <a:pt x="235" y="20"/>
                  </a:lnTo>
                  <a:lnTo>
                    <a:pt x="240" y="20"/>
                  </a:lnTo>
                  <a:lnTo>
                    <a:pt x="246" y="22"/>
                  </a:lnTo>
                  <a:lnTo>
                    <a:pt x="254" y="22"/>
                  </a:lnTo>
                  <a:lnTo>
                    <a:pt x="260" y="20"/>
                  </a:lnTo>
                  <a:lnTo>
                    <a:pt x="264" y="17"/>
                  </a:lnTo>
                  <a:lnTo>
                    <a:pt x="268" y="12"/>
                  </a:lnTo>
                  <a:lnTo>
                    <a:pt x="272" y="8"/>
                  </a:lnTo>
                  <a:lnTo>
                    <a:pt x="275" y="0"/>
                  </a:lnTo>
                  <a:lnTo>
                    <a:pt x="0" y="960"/>
                  </a:lnTo>
                  <a:close/>
                </a:path>
              </a:pathLst>
            </a:custGeom>
            <a:solidFill>
              <a:srgbClr val="BFCA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26" name="Freeform 106"/>
            <p:cNvSpPr>
              <a:spLocks/>
            </p:cNvSpPr>
            <p:nvPr/>
          </p:nvSpPr>
          <p:spPr bwMode="auto">
            <a:xfrm>
              <a:off x="1750" y="2360"/>
              <a:ext cx="275" cy="960"/>
            </a:xfrm>
            <a:custGeom>
              <a:avLst/>
              <a:gdLst>
                <a:gd name="T0" fmla="*/ 0 w 275"/>
                <a:gd name="T1" fmla="*/ 960 h 960"/>
                <a:gd name="T2" fmla="*/ 0 w 275"/>
                <a:gd name="T3" fmla="*/ 960 h 960"/>
                <a:gd name="T4" fmla="*/ 19 w 275"/>
                <a:gd name="T5" fmla="*/ 912 h 960"/>
                <a:gd name="T6" fmla="*/ 38 w 275"/>
                <a:gd name="T7" fmla="*/ 862 h 960"/>
                <a:gd name="T8" fmla="*/ 38 w 275"/>
                <a:gd name="T9" fmla="*/ 862 h 960"/>
                <a:gd name="T10" fmla="*/ 46 w 275"/>
                <a:gd name="T11" fmla="*/ 845 h 960"/>
                <a:gd name="T12" fmla="*/ 49 w 275"/>
                <a:gd name="T13" fmla="*/ 835 h 960"/>
                <a:gd name="T14" fmla="*/ 54 w 275"/>
                <a:gd name="T15" fmla="*/ 826 h 960"/>
                <a:gd name="T16" fmla="*/ 54 w 275"/>
                <a:gd name="T17" fmla="*/ 826 h 960"/>
                <a:gd name="T18" fmla="*/ 70 w 275"/>
                <a:gd name="T19" fmla="*/ 806 h 960"/>
                <a:gd name="T20" fmla="*/ 78 w 275"/>
                <a:gd name="T21" fmla="*/ 795 h 960"/>
                <a:gd name="T22" fmla="*/ 83 w 275"/>
                <a:gd name="T23" fmla="*/ 784 h 960"/>
                <a:gd name="T24" fmla="*/ 83 w 275"/>
                <a:gd name="T25" fmla="*/ 784 h 960"/>
                <a:gd name="T26" fmla="*/ 93 w 275"/>
                <a:gd name="T27" fmla="*/ 766 h 960"/>
                <a:gd name="T28" fmla="*/ 101 w 275"/>
                <a:gd name="T29" fmla="*/ 747 h 960"/>
                <a:gd name="T30" fmla="*/ 101 w 275"/>
                <a:gd name="T31" fmla="*/ 747 h 960"/>
                <a:gd name="T32" fmla="*/ 102 w 275"/>
                <a:gd name="T33" fmla="*/ 739 h 960"/>
                <a:gd name="T34" fmla="*/ 102 w 275"/>
                <a:gd name="T35" fmla="*/ 730 h 960"/>
                <a:gd name="T36" fmla="*/ 102 w 275"/>
                <a:gd name="T37" fmla="*/ 710 h 960"/>
                <a:gd name="T38" fmla="*/ 102 w 275"/>
                <a:gd name="T39" fmla="*/ 710 h 960"/>
                <a:gd name="T40" fmla="*/ 102 w 275"/>
                <a:gd name="T41" fmla="*/ 703 h 960"/>
                <a:gd name="T42" fmla="*/ 104 w 275"/>
                <a:gd name="T43" fmla="*/ 696 h 960"/>
                <a:gd name="T44" fmla="*/ 109 w 275"/>
                <a:gd name="T45" fmla="*/ 690 h 960"/>
                <a:gd name="T46" fmla="*/ 113 w 275"/>
                <a:gd name="T47" fmla="*/ 682 h 960"/>
                <a:gd name="T48" fmla="*/ 113 w 275"/>
                <a:gd name="T49" fmla="*/ 682 h 960"/>
                <a:gd name="T50" fmla="*/ 120 w 275"/>
                <a:gd name="T51" fmla="*/ 672 h 960"/>
                <a:gd name="T52" fmla="*/ 123 w 275"/>
                <a:gd name="T53" fmla="*/ 661 h 960"/>
                <a:gd name="T54" fmla="*/ 133 w 275"/>
                <a:gd name="T55" fmla="*/ 639 h 960"/>
                <a:gd name="T56" fmla="*/ 133 w 275"/>
                <a:gd name="T57" fmla="*/ 639 h 960"/>
                <a:gd name="T58" fmla="*/ 139 w 275"/>
                <a:gd name="T59" fmla="*/ 623 h 960"/>
                <a:gd name="T60" fmla="*/ 144 w 275"/>
                <a:gd name="T61" fmla="*/ 607 h 960"/>
                <a:gd name="T62" fmla="*/ 147 w 275"/>
                <a:gd name="T63" fmla="*/ 591 h 960"/>
                <a:gd name="T64" fmla="*/ 148 w 275"/>
                <a:gd name="T65" fmla="*/ 572 h 960"/>
                <a:gd name="T66" fmla="*/ 148 w 275"/>
                <a:gd name="T67" fmla="*/ 572 h 960"/>
                <a:gd name="T68" fmla="*/ 148 w 275"/>
                <a:gd name="T69" fmla="*/ 562 h 960"/>
                <a:gd name="T70" fmla="*/ 150 w 275"/>
                <a:gd name="T71" fmla="*/ 551 h 960"/>
                <a:gd name="T72" fmla="*/ 155 w 275"/>
                <a:gd name="T73" fmla="*/ 533 h 960"/>
                <a:gd name="T74" fmla="*/ 161 w 275"/>
                <a:gd name="T75" fmla="*/ 516 h 960"/>
                <a:gd name="T76" fmla="*/ 169 w 275"/>
                <a:gd name="T77" fmla="*/ 496 h 960"/>
                <a:gd name="T78" fmla="*/ 169 w 275"/>
                <a:gd name="T79" fmla="*/ 496 h 960"/>
                <a:gd name="T80" fmla="*/ 177 w 275"/>
                <a:gd name="T81" fmla="*/ 464 h 960"/>
                <a:gd name="T82" fmla="*/ 182 w 275"/>
                <a:gd name="T83" fmla="*/ 429 h 960"/>
                <a:gd name="T84" fmla="*/ 184 w 275"/>
                <a:gd name="T85" fmla="*/ 394 h 960"/>
                <a:gd name="T86" fmla="*/ 185 w 275"/>
                <a:gd name="T87" fmla="*/ 359 h 960"/>
                <a:gd name="T88" fmla="*/ 184 w 275"/>
                <a:gd name="T89" fmla="*/ 287 h 960"/>
                <a:gd name="T90" fmla="*/ 182 w 275"/>
                <a:gd name="T91" fmla="*/ 218 h 960"/>
                <a:gd name="T92" fmla="*/ 182 w 275"/>
                <a:gd name="T93" fmla="*/ 218 h 960"/>
                <a:gd name="T94" fmla="*/ 203 w 275"/>
                <a:gd name="T95" fmla="*/ 137 h 960"/>
                <a:gd name="T96" fmla="*/ 219 w 275"/>
                <a:gd name="T97" fmla="*/ 73 h 960"/>
                <a:gd name="T98" fmla="*/ 227 w 275"/>
                <a:gd name="T99" fmla="*/ 32 h 960"/>
                <a:gd name="T100" fmla="*/ 227 w 275"/>
                <a:gd name="T101" fmla="*/ 32 h 960"/>
                <a:gd name="T102" fmla="*/ 230 w 275"/>
                <a:gd name="T103" fmla="*/ 24 h 960"/>
                <a:gd name="T104" fmla="*/ 232 w 275"/>
                <a:gd name="T105" fmla="*/ 22 h 960"/>
                <a:gd name="T106" fmla="*/ 235 w 275"/>
                <a:gd name="T107" fmla="*/ 20 h 960"/>
                <a:gd name="T108" fmla="*/ 240 w 275"/>
                <a:gd name="T109" fmla="*/ 20 h 960"/>
                <a:gd name="T110" fmla="*/ 246 w 275"/>
                <a:gd name="T111" fmla="*/ 22 h 960"/>
                <a:gd name="T112" fmla="*/ 254 w 275"/>
                <a:gd name="T113" fmla="*/ 22 h 960"/>
                <a:gd name="T114" fmla="*/ 260 w 275"/>
                <a:gd name="T115" fmla="*/ 20 h 960"/>
                <a:gd name="T116" fmla="*/ 264 w 275"/>
                <a:gd name="T117" fmla="*/ 17 h 960"/>
                <a:gd name="T118" fmla="*/ 268 w 275"/>
                <a:gd name="T119" fmla="*/ 12 h 960"/>
                <a:gd name="T120" fmla="*/ 272 w 275"/>
                <a:gd name="T121" fmla="*/ 8 h 960"/>
                <a:gd name="T122" fmla="*/ 275 w 275"/>
                <a:gd name="T123" fmla="*/ 0 h 9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5"/>
                <a:gd name="T187" fmla="*/ 0 h 960"/>
                <a:gd name="T188" fmla="*/ 275 w 275"/>
                <a:gd name="T189" fmla="*/ 960 h 9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5" h="960">
                  <a:moveTo>
                    <a:pt x="0" y="960"/>
                  </a:moveTo>
                  <a:lnTo>
                    <a:pt x="0" y="960"/>
                  </a:lnTo>
                  <a:lnTo>
                    <a:pt x="19" y="912"/>
                  </a:lnTo>
                  <a:lnTo>
                    <a:pt x="38" y="862"/>
                  </a:lnTo>
                  <a:lnTo>
                    <a:pt x="46" y="845"/>
                  </a:lnTo>
                  <a:lnTo>
                    <a:pt x="49" y="835"/>
                  </a:lnTo>
                  <a:lnTo>
                    <a:pt x="54" y="826"/>
                  </a:lnTo>
                  <a:lnTo>
                    <a:pt x="70" y="806"/>
                  </a:lnTo>
                  <a:lnTo>
                    <a:pt x="78" y="795"/>
                  </a:lnTo>
                  <a:lnTo>
                    <a:pt x="83" y="784"/>
                  </a:lnTo>
                  <a:lnTo>
                    <a:pt x="93" y="766"/>
                  </a:lnTo>
                  <a:lnTo>
                    <a:pt x="101" y="747"/>
                  </a:lnTo>
                  <a:lnTo>
                    <a:pt x="102" y="739"/>
                  </a:lnTo>
                  <a:lnTo>
                    <a:pt x="102" y="730"/>
                  </a:lnTo>
                  <a:lnTo>
                    <a:pt x="102" y="710"/>
                  </a:lnTo>
                  <a:lnTo>
                    <a:pt x="102" y="703"/>
                  </a:lnTo>
                  <a:lnTo>
                    <a:pt x="104" y="696"/>
                  </a:lnTo>
                  <a:lnTo>
                    <a:pt x="109" y="690"/>
                  </a:lnTo>
                  <a:lnTo>
                    <a:pt x="113" y="682"/>
                  </a:lnTo>
                  <a:lnTo>
                    <a:pt x="120" y="672"/>
                  </a:lnTo>
                  <a:lnTo>
                    <a:pt x="123" y="661"/>
                  </a:lnTo>
                  <a:lnTo>
                    <a:pt x="133" y="639"/>
                  </a:lnTo>
                  <a:lnTo>
                    <a:pt x="139" y="623"/>
                  </a:lnTo>
                  <a:lnTo>
                    <a:pt x="144" y="607"/>
                  </a:lnTo>
                  <a:lnTo>
                    <a:pt x="147" y="591"/>
                  </a:lnTo>
                  <a:lnTo>
                    <a:pt x="148" y="572"/>
                  </a:lnTo>
                  <a:lnTo>
                    <a:pt x="148" y="562"/>
                  </a:lnTo>
                  <a:lnTo>
                    <a:pt x="150" y="551"/>
                  </a:lnTo>
                  <a:lnTo>
                    <a:pt x="155" y="533"/>
                  </a:lnTo>
                  <a:lnTo>
                    <a:pt x="161" y="516"/>
                  </a:lnTo>
                  <a:lnTo>
                    <a:pt x="169" y="496"/>
                  </a:lnTo>
                  <a:lnTo>
                    <a:pt x="177" y="464"/>
                  </a:lnTo>
                  <a:lnTo>
                    <a:pt x="182" y="429"/>
                  </a:lnTo>
                  <a:lnTo>
                    <a:pt x="184" y="394"/>
                  </a:lnTo>
                  <a:lnTo>
                    <a:pt x="185" y="359"/>
                  </a:lnTo>
                  <a:lnTo>
                    <a:pt x="184" y="287"/>
                  </a:lnTo>
                  <a:lnTo>
                    <a:pt x="182" y="218"/>
                  </a:lnTo>
                  <a:lnTo>
                    <a:pt x="203" y="137"/>
                  </a:lnTo>
                  <a:lnTo>
                    <a:pt x="219" y="73"/>
                  </a:lnTo>
                  <a:lnTo>
                    <a:pt x="227" y="32"/>
                  </a:lnTo>
                  <a:lnTo>
                    <a:pt x="230" y="24"/>
                  </a:lnTo>
                  <a:lnTo>
                    <a:pt x="232" y="22"/>
                  </a:lnTo>
                  <a:lnTo>
                    <a:pt x="235" y="20"/>
                  </a:lnTo>
                  <a:lnTo>
                    <a:pt x="240" y="20"/>
                  </a:lnTo>
                  <a:lnTo>
                    <a:pt x="246" y="22"/>
                  </a:lnTo>
                  <a:lnTo>
                    <a:pt x="254" y="22"/>
                  </a:lnTo>
                  <a:lnTo>
                    <a:pt x="260" y="20"/>
                  </a:lnTo>
                  <a:lnTo>
                    <a:pt x="264" y="17"/>
                  </a:lnTo>
                  <a:lnTo>
                    <a:pt x="268" y="12"/>
                  </a:lnTo>
                  <a:lnTo>
                    <a:pt x="272" y="8"/>
                  </a:lnTo>
                  <a:lnTo>
                    <a:pt x="275" y="0"/>
                  </a:lnTo>
                </a:path>
              </a:pathLst>
            </a:custGeom>
            <a:noFill/>
            <a:ln w="9525">
              <a:solidFill>
                <a:srgbClr val="636A7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27" name="Freeform 107"/>
            <p:cNvSpPr>
              <a:spLocks/>
            </p:cNvSpPr>
            <p:nvPr/>
          </p:nvSpPr>
          <p:spPr bwMode="auto">
            <a:xfrm>
              <a:off x="2010" y="1908"/>
              <a:ext cx="13" cy="41"/>
            </a:xfrm>
            <a:custGeom>
              <a:avLst/>
              <a:gdLst>
                <a:gd name="T0" fmla="*/ 8 w 13"/>
                <a:gd name="T1" fmla="*/ 41 h 41"/>
                <a:gd name="T2" fmla="*/ 8 w 13"/>
                <a:gd name="T3" fmla="*/ 41 h 41"/>
                <a:gd name="T4" fmla="*/ 4 w 13"/>
                <a:gd name="T5" fmla="*/ 38 h 41"/>
                <a:gd name="T6" fmla="*/ 2 w 13"/>
                <a:gd name="T7" fmla="*/ 35 h 41"/>
                <a:gd name="T8" fmla="*/ 0 w 13"/>
                <a:gd name="T9" fmla="*/ 28 h 41"/>
                <a:gd name="T10" fmla="*/ 0 w 13"/>
                <a:gd name="T11" fmla="*/ 20 h 41"/>
                <a:gd name="T12" fmla="*/ 2 w 13"/>
                <a:gd name="T13" fmla="*/ 14 h 41"/>
                <a:gd name="T14" fmla="*/ 5 w 13"/>
                <a:gd name="T15" fmla="*/ 8 h 41"/>
                <a:gd name="T16" fmla="*/ 8 w 13"/>
                <a:gd name="T17" fmla="*/ 3 h 41"/>
                <a:gd name="T18" fmla="*/ 13 w 13"/>
                <a:gd name="T19" fmla="*/ 0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41"/>
                <a:gd name="T32" fmla="*/ 13 w 13"/>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41">
                  <a:moveTo>
                    <a:pt x="8" y="41"/>
                  </a:moveTo>
                  <a:lnTo>
                    <a:pt x="8" y="41"/>
                  </a:lnTo>
                  <a:lnTo>
                    <a:pt x="4" y="38"/>
                  </a:lnTo>
                  <a:lnTo>
                    <a:pt x="2" y="35"/>
                  </a:lnTo>
                  <a:lnTo>
                    <a:pt x="0" y="28"/>
                  </a:lnTo>
                  <a:lnTo>
                    <a:pt x="0" y="20"/>
                  </a:lnTo>
                  <a:lnTo>
                    <a:pt x="2" y="14"/>
                  </a:lnTo>
                  <a:lnTo>
                    <a:pt x="5" y="8"/>
                  </a:lnTo>
                  <a:lnTo>
                    <a:pt x="8" y="3"/>
                  </a:lnTo>
                  <a:lnTo>
                    <a:pt x="13" y="0"/>
                  </a:lnTo>
                </a:path>
              </a:pathLst>
            </a:custGeom>
            <a:noFill/>
            <a:ln w="9525">
              <a:solidFill>
                <a:srgbClr val="52576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28" name="Freeform 108"/>
            <p:cNvSpPr>
              <a:spLocks/>
            </p:cNvSpPr>
            <p:nvPr/>
          </p:nvSpPr>
          <p:spPr bwMode="auto">
            <a:xfrm>
              <a:off x="1795" y="751"/>
              <a:ext cx="73" cy="97"/>
            </a:xfrm>
            <a:custGeom>
              <a:avLst/>
              <a:gdLst>
                <a:gd name="T0" fmla="*/ 0 w 73"/>
                <a:gd name="T1" fmla="*/ 0 h 97"/>
                <a:gd name="T2" fmla="*/ 0 w 73"/>
                <a:gd name="T3" fmla="*/ 0 h 97"/>
                <a:gd name="T4" fmla="*/ 4 w 73"/>
                <a:gd name="T5" fmla="*/ 34 h 97"/>
                <a:gd name="T6" fmla="*/ 8 w 73"/>
                <a:gd name="T7" fmla="*/ 48 h 97"/>
                <a:gd name="T8" fmla="*/ 12 w 73"/>
                <a:gd name="T9" fmla="*/ 62 h 97"/>
                <a:gd name="T10" fmla="*/ 16 w 73"/>
                <a:gd name="T11" fmla="*/ 67 h 97"/>
                <a:gd name="T12" fmla="*/ 20 w 73"/>
                <a:gd name="T13" fmla="*/ 73 h 97"/>
                <a:gd name="T14" fmla="*/ 27 w 73"/>
                <a:gd name="T15" fmla="*/ 78 h 97"/>
                <a:gd name="T16" fmla="*/ 33 w 73"/>
                <a:gd name="T17" fmla="*/ 83 h 97"/>
                <a:gd name="T18" fmla="*/ 51 w 73"/>
                <a:gd name="T19" fmla="*/ 91 h 97"/>
                <a:gd name="T20" fmla="*/ 73 w 73"/>
                <a:gd name="T21" fmla="*/ 97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97"/>
                <a:gd name="T35" fmla="*/ 73 w 73"/>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97">
                  <a:moveTo>
                    <a:pt x="0" y="0"/>
                  </a:moveTo>
                  <a:lnTo>
                    <a:pt x="0" y="0"/>
                  </a:lnTo>
                  <a:lnTo>
                    <a:pt x="4" y="34"/>
                  </a:lnTo>
                  <a:lnTo>
                    <a:pt x="8" y="48"/>
                  </a:lnTo>
                  <a:lnTo>
                    <a:pt x="12" y="62"/>
                  </a:lnTo>
                  <a:lnTo>
                    <a:pt x="16" y="67"/>
                  </a:lnTo>
                  <a:lnTo>
                    <a:pt x="20" y="73"/>
                  </a:lnTo>
                  <a:lnTo>
                    <a:pt x="27" y="78"/>
                  </a:lnTo>
                  <a:lnTo>
                    <a:pt x="33" y="83"/>
                  </a:lnTo>
                  <a:lnTo>
                    <a:pt x="51" y="91"/>
                  </a:lnTo>
                  <a:lnTo>
                    <a:pt x="73" y="97"/>
                  </a:lnTo>
                </a:path>
              </a:pathLst>
            </a:custGeom>
            <a:noFill/>
            <a:ln w="9525">
              <a:solidFill>
                <a:srgbClr val="52576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29" name="Freeform 109"/>
            <p:cNvSpPr>
              <a:spLocks/>
            </p:cNvSpPr>
            <p:nvPr/>
          </p:nvSpPr>
          <p:spPr bwMode="auto">
            <a:xfrm>
              <a:off x="2047" y="741"/>
              <a:ext cx="27" cy="20"/>
            </a:xfrm>
            <a:custGeom>
              <a:avLst/>
              <a:gdLst>
                <a:gd name="T0" fmla="*/ 0 w 27"/>
                <a:gd name="T1" fmla="*/ 20 h 20"/>
                <a:gd name="T2" fmla="*/ 0 w 27"/>
                <a:gd name="T3" fmla="*/ 20 h 20"/>
                <a:gd name="T4" fmla="*/ 7 w 27"/>
                <a:gd name="T5" fmla="*/ 15 h 20"/>
                <a:gd name="T6" fmla="*/ 14 w 27"/>
                <a:gd name="T7" fmla="*/ 10 h 20"/>
                <a:gd name="T8" fmla="*/ 21 w 27"/>
                <a:gd name="T9" fmla="*/ 4 h 20"/>
                <a:gd name="T10" fmla="*/ 24 w 27"/>
                <a:gd name="T11" fmla="*/ 2 h 20"/>
                <a:gd name="T12" fmla="*/ 27 w 27"/>
                <a:gd name="T13" fmla="*/ 0 h 20"/>
                <a:gd name="T14" fmla="*/ 0 60000 65536"/>
                <a:gd name="T15" fmla="*/ 0 60000 65536"/>
                <a:gd name="T16" fmla="*/ 0 60000 65536"/>
                <a:gd name="T17" fmla="*/ 0 60000 65536"/>
                <a:gd name="T18" fmla="*/ 0 60000 65536"/>
                <a:gd name="T19" fmla="*/ 0 60000 65536"/>
                <a:gd name="T20" fmla="*/ 0 60000 65536"/>
                <a:gd name="T21" fmla="*/ 0 w 27"/>
                <a:gd name="T22" fmla="*/ 0 h 20"/>
                <a:gd name="T23" fmla="*/ 27 w 27"/>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0">
                  <a:moveTo>
                    <a:pt x="0" y="20"/>
                  </a:moveTo>
                  <a:lnTo>
                    <a:pt x="0" y="20"/>
                  </a:lnTo>
                  <a:lnTo>
                    <a:pt x="7" y="15"/>
                  </a:lnTo>
                  <a:lnTo>
                    <a:pt x="14" y="10"/>
                  </a:lnTo>
                  <a:lnTo>
                    <a:pt x="21" y="4"/>
                  </a:lnTo>
                  <a:lnTo>
                    <a:pt x="24" y="2"/>
                  </a:lnTo>
                  <a:lnTo>
                    <a:pt x="27" y="0"/>
                  </a:lnTo>
                </a:path>
              </a:pathLst>
            </a:custGeom>
            <a:noFill/>
            <a:ln w="9525">
              <a:solidFill>
                <a:srgbClr val="52576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30" name="Freeform 110"/>
            <p:cNvSpPr>
              <a:spLocks/>
            </p:cNvSpPr>
            <p:nvPr/>
          </p:nvSpPr>
          <p:spPr bwMode="auto">
            <a:xfrm>
              <a:off x="2020" y="745"/>
              <a:ext cx="14" cy="4"/>
            </a:xfrm>
            <a:custGeom>
              <a:avLst/>
              <a:gdLst>
                <a:gd name="T0" fmla="*/ 14 w 14"/>
                <a:gd name="T1" fmla="*/ 0 h 4"/>
                <a:gd name="T2" fmla="*/ 14 w 14"/>
                <a:gd name="T3" fmla="*/ 0 h 4"/>
                <a:gd name="T4" fmla="*/ 8 w 14"/>
                <a:gd name="T5" fmla="*/ 1 h 4"/>
                <a:gd name="T6" fmla="*/ 5 w 14"/>
                <a:gd name="T7" fmla="*/ 3 h 4"/>
                <a:gd name="T8" fmla="*/ 2 w 14"/>
                <a:gd name="T9" fmla="*/ 4 h 4"/>
                <a:gd name="T10" fmla="*/ 2 w 14"/>
                <a:gd name="T11" fmla="*/ 4 h 4"/>
                <a:gd name="T12" fmla="*/ 0 w 14"/>
                <a:gd name="T13" fmla="*/ 1 h 4"/>
                <a:gd name="T14" fmla="*/ 0 60000 65536"/>
                <a:gd name="T15" fmla="*/ 0 60000 65536"/>
                <a:gd name="T16" fmla="*/ 0 60000 65536"/>
                <a:gd name="T17" fmla="*/ 0 60000 65536"/>
                <a:gd name="T18" fmla="*/ 0 60000 65536"/>
                <a:gd name="T19" fmla="*/ 0 60000 65536"/>
                <a:gd name="T20" fmla="*/ 0 60000 65536"/>
                <a:gd name="T21" fmla="*/ 0 w 14"/>
                <a:gd name="T22" fmla="*/ 0 h 4"/>
                <a:gd name="T23" fmla="*/ 14 w 1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
                  <a:moveTo>
                    <a:pt x="14" y="0"/>
                  </a:moveTo>
                  <a:lnTo>
                    <a:pt x="14" y="0"/>
                  </a:lnTo>
                  <a:lnTo>
                    <a:pt x="8" y="1"/>
                  </a:lnTo>
                  <a:lnTo>
                    <a:pt x="5" y="3"/>
                  </a:lnTo>
                  <a:lnTo>
                    <a:pt x="2" y="4"/>
                  </a:lnTo>
                  <a:lnTo>
                    <a:pt x="0" y="1"/>
                  </a:lnTo>
                </a:path>
              </a:pathLst>
            </a:custGeom>
            <a:noFill/>
            <a:ln w="9525">
              <a:solidFill>
                <a:srgbClr val="52576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31" name="Freeform 111"/>
            <p:cNvSpPr>
              <a:spLocks/>
            </p:cNvSpPr>
            <p:nvPr/>
          </p:nvSpPr>
          <p:spPr bwMode="auto">
            <a:xfrm>
              <a:off x="1902" y="620"/>
              <a:ext cx="96" cy="19"/>
            </a:xfrm>
            <a:custGeom>
              <a:avLst/>
              <a:gdLst>
                <a:gd name="T0" fmla="*/ 96 w 96"/>
                <a:gd name="T1" fmla="*/ 2 h 19"/>
                <a:gd name="T2" fmla="*/ 96 w 96"/>
                <a:gd name="T3" fmla="*/ 2 h 19"/>
                <a:gd name="T4" fmla="*/ 86 w 96"/>
                <a:gd name="T5" fmla="*/ 0 h 19"/>
                <a:gd name="T6" fmla="*/ 76 w 96"/>
                <a:gd name="T7" fmla="*/ 0 h 19"/>
                <a:gd name="T8" fmla="*/ 56 w 96"/>
                <a:gd name="T9" fmla="*/ 0 h 19"/>
                <a:gd name="T10" fmla="*/ 56 w 96"/>
                <a:gd name="T11" fmla="*/ 0 h 19"/>
                <a:gd name="T12" fmla="*/ 41 w 96"/>
                <a:gd name="T13" fmla="*/ 2 h 19"/>
                <a:gd name="T14" fmla="*/ 27 w 96"/>
                <a:gd name="T15" fmla="*/ 5 h 19"/>
                <a:gd name="T16" fmla="*/ 14 w 96"/>
                <a:gd name="T17" fmla="*/ 11 h 19"/>
                <a:gd name="T18" fmla="*/ 0 w 96"/>
                <a:gd name="T19" fmla="*/ 19 h 19"/>
                <a:gd name="T20" fmla="*/ 96 w 96"/>
                <a:gd name="T21" fmla="*/ 2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19"/>
                <a:gd name="T35" fmla="*/ 96 w 9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19">
                  <a:moveTo>
                    <a:pt x="96" y="2"/>
                  </a:moveTo>
                  <a:lnTo>
                    <a:pt x="96" y="2"/>
                  </a:lnTo>
                  <a:lnTo>
                    <a:pt x="86" y="0"/>
                  </a:lnTo>
                  <a:lnTo>
                    <a:pt x="76" y="0"/>
                  </a:lnTo>
                  <a:lnTo>
                    <a:pt x="56" y="0"/>
                  </a:lnTo>
                  <a:lnTo>
                    <a:pt x="41" y="2"/>
                  </a:lnTo>
                  <a:lnTo>
                    <a:pt x="27" y="5"/>
                  </a:lnTo>
                  <a:lnTo>
                    <a:pt x="14" y="11"/>
                  </a:lnTo>
                  <a:lnTo>
                    <a:pt x="0" y="19"/>
                  </a:lnTo>
                  <a:lnTo>
                    <a:pt x="96" y="2"/>
                  </a:lnTo>
                  <a:close/>
                </a:path>
              </a:pathLst>
            </a:custGeom>
            <a:solidFill>
              <a:srgbClr val="BFCA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32" name="Freeform 112"/>
            <p:cNvSpPr>
              <a:spLocks/>
            </p:cNvSpPr>
            <p:nvPr/>
          </p:nvSpPr>
          <p:spPr bwMode="auto">
            <a:xfrm>
              <a:off x="1902" y="620"/>
              <a:ext cx="96" cy="19"/>
            </a:xfrm>
            <a:custGeom>
              <a:avLst/>
              <a:gdLst>
                <a:gd name="T0" fmla="*/ 96 w 96"/>
                <a:gd name="T1" fmla="*/ 2 h 19"/>
                <a:gd name="T2" fmla="*/ 96 w 96"/>
                <a:gd name="T3" fmla="*/ 2 h 19"/>
                <a:gd name="T4" fmla="*/ 86 w 96"/>
                <a:gd name="T5" fmla="*/ 0 h 19"/>
                <a:gd name="T6" fmla="*/ 76 w 96"/>
                <a:gd name="T7" fmla="*/ 0 h 19"/>
                <a:gd name="T8" fmla="*/ 56 w 96"/>
                <a:gd name="T9" fmla="*/ 0 h 19"/>
                <a:gd name="T10" fmla="*/ 56 w 96"/>
                <a:gd name="T11" fmla="*/ 0 h 19"/>
                <a:gd name="T12" fmla="*/ 41 w 96"/>
                <a:gd name="T13" fmla="*/ 2 h 19"/>
                <a:gd name="T14" fmla="*/ 27 w 96"/>
                <a:gd name="T15" fmla="*/ 5 h 19"/>
                <a:gd name="T16" fmla="*/ 14 w 96"/>
                <a:gd name="T17" fmla="*/ 11 h 19"/>
                <a:gd name="T18" fmla="*/ 0 w 96"/>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9"/>
                <a:gd name="T32" fmla="*/ 96 w 9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9">
                  <a:moveTo>
                    <a:pt x="96" y="2"/>
                  </a:moveTo>
                  <a:lnTo>
                    <a:pt x="96" y="2"/>
                  </a:lnTo>
                  <a:lnTo>
                    <a:pt x="86" y="0"/>
                  </a:lnTo>
                  <a:lnTo>
                    <a:pt x="76" y="0"/>
                  </a:lnTo>
                  <a:lnTo>
                    <a:pt x="56" y="0"/>
                  </a:lnTo>
                  <a:lnTo>
                    <a:pt x="41" y="2"/>
                  </a:lnTo>
                  <a:lnTo>
                    <a:pt x="27" y="5"/>
                  </a:lnTo>
                  <a:lnTo>
                    <a:pt x="14" y="11"/>
                  </a:lnTo>
                  <a:lnTo>
                    <a:pt x="0" y="19"/>
                  </a:lnTo>
                </a:path>
              </a:pathLst>
            </a:custGeom>
            <a:noFill/>
            <a:ln w="20638">
              <a:solidFill>
                <a:srgbClr val="636A7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33" name="Freeform 113"/>
            <p:cNvSpPr>
              <a:spLocks/>
            </p:cNvSpPr>
            <p:nvPr/>
          </p:nvSpPr>
          <p:spPr bwMode="auto">
            <a:xfrm>
              <a:off x="1942" y="649"/>
              <a:ext cx="51" cy="19"/>
            </a:xfrm>
            <a:custGeom>
              <a:avLst/>
              <a:gdLst>
                <a:gd name="T0" fmla="*/ 0 w 51"/>
                <a:gd name="T1" fmla="*/ 19 h 19"/>
                <a:gd name="T2" fmla="*/ 0 w 51"/>
                <a:gd name="T3" fmla="*/ 19 h 19"/>
                <a:gd name="T4" fmla="*/ 4 w 51"/>
                <a:gd name="T5" fmla="*/ 16 h 19"/>
                <a:gd name="T6" fmla="*/ 9 w 51"/>
                <a:gd name="T7" fmla="*/ 11 h 19"/>
                <a:gd name="T8" fmla="*/ 12 w 51"/>
                <a:gd name="T9" fmla="*/ 9 h 19"/>
                <a:gd name="T10" fmla="*/ 17 w 51"/>
                <a:gd name="T11" fmla="*/ 6 h 19"/>
                <a:gd name="T12" fmla="*/ 25 w 51"/>
                <a:gd name="T13" fmla="*/ 6 h 19"/>
                <a:gd name="T14" fmla="*/ 33 w 51"/>
                <a:gd name="T15" fmla="*/ 6 h 19"/>
                <a:gd name="T16" fmla="*/ 33 w 51"/>
                <a:gd name="T17" fmla="*/ 6 h 19"/>
                <a:gd name="T18" fmla="*/ 38 w 51"/>
                <a:gd name="T19" fmla="*/ 3 h 19"/>
                <a:gd name="T20" fmla="*/ 44 w 51"/>
                <a:gd name="T21" fmla="*/ 0 h 19"/>
                <a:gd name="T22" fmla="*/ 44 w 51"/>
                <a:gd name="T23" fmla="*/ 0 h 19"/>
                <a:gd name="T24" fmla="*/ 49 w 51"/>
                <a:gd name="T25" fmla="*/ 5 h 19"/>
                <a:gd name="T26" fmla="*/ 51 w 51"/>
                <a:gd name="T27" fmla="*/ 8 h 19"/>
                <a:gd name="T28" fmla="*/ 49 w 51"/>
                <a:gd name="T29" fmla="*/ 9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19"/>
                <a:gd name="T47" fmla="*/ 51 w 51"/>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19">
                  <a:moveTo>
                    <a:pt x="0" y="19"/>
                  </a:moveTo>
                  <a:lnTo>
                    <a:pt x="0" y="19"/>
                  </a:lnTo>
                  <a:lnTo>
                    <a:pt x="4" y="16"/>
                  </a:lnTo>
                  <a:lnTo>
                    <a:pt x="9" y="11"/>
                  </a:lnTo>
                  <a:lnTo>
                    <a:pt x="12" y="9"/>
                  </a:lnTo>
                  <a:lnTo>
                    <a:pt x="17" y="6"/>
                  </a:lnTo>
                  <a:lnTo>
                    <a:pt x="25" y="6"/>
                  </a:lnTo>
                  <a:lnTo>
                    <a:pt x="33" y="6"/>
                  </a:lnTo>
                  <a:lnTo>
                    <a:pt x="38" y="3"/>
                  </a:lnTo>
                  <a:lnTo>
                    <a:pt x="44" y="0"/>
                  </a:lnTo>
                  <a:lnTo>
                    <a:pt x="49" y="5"/>
                  </a:lnTo>
                  <a:lnTo>
                    <a:pt x="51" y="8"/>
                  </a:lnTo>
                  <a:lnTo>
                    <a:pt x="49" y="9"/>
                  </a:lnTo>
                </a:path>
              </a:pathLst>
            </a:custGeom>
            <a:noFill/>
            <a:ln w="9525">
              <a:solidFill>
                <a:srgbClr val="52576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34" name="Freeform 114"/>
            <p:cNvSpPr>
              <a:spLocks/>
            </p:cNvSpPr>
            <p:nvPr/>
          </p:nvSpPr>
          <p:spPr bwMode="auto">
            <a:xfrm>
              <a:off x="2041" y="615"/>
              <a:ext cx="32" cy="8"/>
            </a:xfrm>
            <a:custGeom>
              <a:avLst/>
              <a:gdLst>
                <a:gd name="T0" fmla="*/ 0 w 32"/>
                <a:gd name="T1" fmla="*/ 8 h 8"/>
                <a:gd name="T2" fmla="*/ 0 w 32"/>
                <a:gd name="T3" fmla="*/ 8 h 8"/>
                <a:gd name="T4" fmla="*/ 16 w 32"/>
                <a:gd name="T5" fmla="*/ 2 h 8"/>
                <a:gd name="T6" fmla="*/ 22 w 32"/>
                <a:gd name="T7" fmla="*/ 0 h 8"/>
                <a:gd name="T8" fmla="*/ 32 w 32"/>
                <a:gd name="T9" fmla="*/ 0 h 8"/>
                <a:gd name="T10" fmla="*/ 0 w 32"/>
                <a:gd name="T11" fmla="*/ 8 h 8"/>
                <a:gd name="T12" fmla="*/ 0 60000 65536"/>
                <a:gd name="T13" fmla="*/ 0 60000 65536"/>
                <a:gd name="T14" fmla="*/ 0 60000 65536"/>
                <a:gd name="T15" fmla="*/ 0 60000 65536"/>
                <a:gd name="T16" fmla="*/ 0 60000 65536"/>
                <a:gd name="T17" fmla="*/ 0 60000 65536"/>
                <a:gd name="T18" fmla="*/ 0 w 32"/>
                <a:gd name="T19" fmla="*/ 0 h 8"/>
                <a:gd name="T20" fmla="*/ 32 w 32"/>
                <a:gd name="T21" fmla="*/ 8 h 8"/>
              </a:gdLst>
              <a:ahLst/>
              <a:cxnLst>
                <a:cxn ang="T12">
                  <a:pos x="T0" y="T1"/>
                </a:cxn>
                <a:cxn ang="T13">
                  <a:pos x="T2" y="T3"/>
                </a:cxn>
                <a:cxn ang="T14">
                  <a:pos x="T4" y="T5"/>
                </a:cxn>
                <a:cxn ang="T15">
                  <a:pos x="T6" y="T7"/>
                </a:cxn>
                <a:cxn ang="T16">
                  <a:pos x="T8" y="T9"/>
                </a:cxn>
                <a:cxn ang="T17">
                  <a:pos x="T10" y="T11"/>
                </a:cxn>
              </a:cxnLst>
              <a:rect l="T18" t="T19" r="T20" b="T21"/>
              <a:pathLst>
                <a:path w="32" h="8">
                  <a:moveTo>
                    <a:pt x="0" y="8"/>
                  </a:moveTo>
                  <a:lnTo>
                    <a:pt x="0" y="8"/>
                  </a:lnTo>
                  <a:lnTo>
                    <a:pt x="16" y="2"/>
                  </a:lnTo>
                  <a:lnTo>
                    <a:pt x="22" y="0"/>
                  </a:lnTo>
                  <a:lnTo>
                    <a:pt x="32" y="0"/>
                  </a:lnTo>
                  <a:lnTo>
                    <a:pt x="0" y="8"/>
                  </a:lnTo>
                  <a:close/>
                </a:path>
              </a:pathLst>
            </a:custGeom>
            <a:solidFill>
              <a:srgbClr val="BFCA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35" name="Freeform 115"/>
            <p:cNvSpPr>
              <a:spLocks/>
            </p:cNvSpPr>
            <p:nvPr/>
          </p:nvSpPr>
          <p:spPr bwMode="auto">
            <a:xfrm>
              <a:off x="2041" y="615"/>
              <a:ext cx="32" cy="8"/>
            </a:xfrm>
            <a:custGeom>
              <a:avLst/>
              <a:gdLst>
                <a:gd name="T0" fmla="*/ 0 w 32"/>
                <a:gd name="T1" fmla="*/ 8 h 8"/>
                <a:gd name="T2" fmla="*/ 0 w 32"/>
                <a:gd name="T3" fmla="*/ 8 h 8"/>
                <a:gd name="T4" fmla="*/ 16 w 32"/>
                <a:gd name="T5" fmla="*/ 2 h 8"/>
                <a:gd name="T6" fmla="*/ 22 w 32"/>
                <a:gd name="T7" fmla="*/ 0 h 8"/>
                <a:gd name="T8" fmla="*/ 32 w 32"/>
                <a:gd name="T9" fmla="*/ 0 h 8"/>
                <a:gd name="T10" fmla="*/ 0 60000 65536"/>
                <a:gd name="T11" fmla="*/ 0 60000 65536"/>
                <a:gd name="T12" fmla="*/ 0 60000 65536"/>
                <a:gd name="T13" fmla="*/ 0 60000 65536"/>
                <a:gd name="T14" fmla="*/ 0 60000 65536"/>
                <a:gd name="T15" fmla="*/ 0 w 32"/>
                <a:gd name="T16" fmla="*/ 0 h 8"/>
                <a:gd name="T17" fmla="*/ 32 w 32"/>
                <a:gd name="T18" fmla="*/ 8 h 8"/>
              </a:gdLst>
              <a:ahLst/>
              <a:cxnLst>
                <a:cxn ang="T10">
                  <a:pos x="T0" y="T1"/>
                </a:cxn>
                <a:cxn ang="T11">
                  <a:pos x="T2" y="T3"/>
                </a:cxn>
                <a:cxn ang="T12">
                  <a:pos x="T4" y="T5"/>
                </a:cxn>
                <a:cxn ang="T13">
                  <a:pos x="T6" y="T7"/>
                </a:cxn>
                <a:cxn ang="T14">
                  <a:pos x="T8" y="T9"/>
                </a:cxn>
              </a:cxnLst>
              <a:rect l="T15" t="T16" r="T17" b="T18"/>
              <a:pathLst>
                <a:path w="32" h="8">
                  <a:moveTo>
                    <a:pt x="0" y="8"/>
                  </a:moveTo>
                  <a:lnTo>
                    <a:pt x="0" y="8"/>
                  </a:lnTo>
                  <a:lnTo>
                    <a:pt x="16" y="2"/>
                  </a:lnTo>
                  <a:lnTo>
                    <a:pt x="22" y="0"/>
                  </a:lnTo>
                  <a:lnTo>
                    <a:pt x="32" y="0"/>
                  </a:lnTo>
                </a:path>
              </a:pathLst>
            </a:custGeom>
            <a:noFill/>
            <a:ln w="20638">
              <a:solidFill>
                <a:srgbClr val="636A7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36" name="Freeform 116"/>
            <p:cNvSpPr>
              <a:spLocks/>
            </p:cNvSpPr>
            <p:nvPr/>
          </p:nvSpPr>
          <p:spPr bwMode="auto">
            <a:xfrm>
              <a:off x="1991" y="735"/>
              <a:ext cx="16" cy="24"/>
            </a:xfrm>
            <a:custGeom>
              <a:avLst/>
              <a:gdLst>
                <a:gd name="T0" fmla="*/ 0 w 16"/>
                <a:gd name="T1" fmla="*/ 24 h 24"/>
                <a:gd name="T2" fmla="*/ 0 w 16"/>
                <a:gd name="T3" fmla="*/ 24 h 24"/>
                <a:gd name="T4" fmla="*/ 16 w 16"/>
                <a:gd name="T5" fmla="*/ 0 h 24"/>
                <a:gd name="T6" fmla="*/ 0 60000 65536"/>
                <a:gd name="T7" fmla="*/ 0 60000 65536"/>
                <a:gd name="T8" fmla="*/ 0 60000 65536"/>
                <a:gd name="T9" fmla="*/ 0 w 16"/>
                <a:gd name="T10" fmla="*/ 0 h 24"/>
                <a:gd name="T11" fmla="*/ 16 w 16"/>
                <a:gd name="T12" fmla="*/ 24 h 24"/>
              </a:gdLst>
              <a:ahLst/>
              <a:cxnLst>
                <a:cxn ang="T6">
                  <a:pos x="T0" y="T1"/>
                </a:cxn>
                <a:cxn ang="T7">
                  <a:pos x="T2" y="T3"/>
                </a:cxn>
                <a:cxn ang="T8">
                  <a:pos x="T4" y="T5"/>
                </a:cxn>
              </a:cxnLst>
              <a:rect l="T9" t="T10" r="T11" b="T12"/>
              <a:pathLst>
                <a:path w="16" h="24">
                  <a:moveTo>
                    <a:pt x="0" y="24"/>
                  </a:moveTo>
                  <a:lnTo>
                    <a:pt x="0" y="24"/>
                  </a:lnTo>
                  <a:lnTo>
                    <a:pt x="16" y="0"/>
                  </a:lnTo>
                </a:path>
              </a:pathLst>
            </a:custGeom>
            <a:noFill/>
            <a:ln w="9525">
              <a:solidFill>
                <a:srgbClr val="52576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37" name="Freeform 117"/>
            <p:cNvSpPr>
              <a:spLocks/>
            </p:cNvSpPr>
            <p:nvPr/>
          </p:nvSpPr>
          <p:spPr bwMode="auto">
            <a:xfrm>
              <a:off x="1966" y="788"/>
              <a:ext cx="81" cy="17"/>
            </a:xfrm>
            <a:custGeom>
              <a:avLst/>
              <a:gdLst>
                <a:gd name="T0" fmla="*/ 0 w 81"/>
                <a:gd name="T1" fmla="*/ 17 h 17"/>
                <a:gd name="T2" fmla="*/ 0 w 81"/>
                <a:gd name="T3" fmla="*/ 17 h 17"/>
                <a:gd name="T4" fmla="*/ 6 w 81"/>
                <a:gd name="T5" fmla="*/ 11 h 17"/>
                <a:gd name="T6" fmla="*/ 11 w 81"/>
                <a:gd name="T7" fmla="*/ 8 h 17"/>
                <a:gd name="T8" fmla="*/ 17 w 81"/>
                <a:gd name="T9" fmla="*/ 8 h 17"/>
                <a:gd name="T10" fmla="*/ 24 w 81"/>
                <a:gd name="T11" fmla="*/ 8 h 17"/>
                <a:gd name="T12" fmla="*/ 36 w 81"/>
                <a:gd name="T13" fmla="*/ 8 h 17"/>
                <a:gd name="T14" fmla="*/ 43 w 81"/>
                <a:gd name="T15" fmla="*/ 8 h 17"/>
                <a:gd name="T16" fmla="*/ 49 w 81"/>
                <a:gd name="T17" fmla="*/ 6 h 17"/>
                <a:gd name="T18" fmla="*/ 49 w 81"/>
                <a:gd name="T19" fmla="*/ 6 h 17"/>
                <a:gd name="T20" fmla="*/ 59 w 81"/>
                <a:gd name="T21" fmla="*/ 3 h 17"/>
                <a:gd name="T22" fmla="*/ 64 w 81"/>
                <a:gd name="T23" fmla="*/ 1 h 17"/>
                <a:gd name="T24" fmla="*/ 70 w 81"/>
                <a:gd name="T25" fmla="*/ 1 h 17"/>
                <a:gd name="T26" fmla="*/ 70 w 81"/>
                <a:gd name="T27" fmla="*/ 1 h 17"/>
                <a:gd name="T28" fmla="*/ 75 w 81"/>
                <a:gd name="T29" fmla="*/ 5 h 17"/>
                <a:gd name="T30" fmla="*/ 75 w 81"/>
                <a:gd name="T31" fmla="*/ 5 h 17"/>
                <a:gd name="T32" fmla="*/ 81 w 81"/>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17"/>
                <a:gd name="T53" fmla="*/ 81 w 81"/>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17">
                  <a:moveTo>
                    <a:pt x="0" y="17"/>
                  </a:moveTo>
                  <a:lnTo>
                    <a:pt x="0" y="17"/>
                  </a:lnTo>
                  <a:lnTo>
                    <a:pt x="6" y="11"/>
                  </a:lnTo>
                  <a:lnTo>
                    <a:pt x="11" y="8"/>
                  </a:lnTo>
                  <a:lnTo>
                    <a:pt x="17" y="8"/>
                  </a:lnTo>
                  <a:lnTo>
                    <a:pt x="24" y="8"/>
                  </a:lnTo>
                  <a:lnTo>
                    <a:pt x="36" y="8"/>
                  </a:lnTo>
                  <a:lnTo>
                    <a:pt x="43" y="8"/>
                  </a:lnTo>
                  <a:lnTo>
                    <a:pt x="49" y="6"/>
                  </a:lnTo>
                  <a:lnTo>
                    <a:pt x="59" y="3"/>
                  </a:lnTo>
                  <a:lnTo>
                    <a:pt x="64" y="1"/>
                  </a:lnTo>
                  <a:lnTo>
                    <a:pt x="70" y="1"/>
                  </a:lnTo>
                  <a:lnTo>
                    <a:pt x="75" y="5"/>
                  </a:lnTo>
                  <a:lnTo>
                    <a:pt x="81" y="0"/>
                  </a:lnTo>
                </a:path>
              </a:pathLst>
            </a:custGeom>
            <a:noFill/>
            <a:ln w="9525">
              <a:solidFill>
                <a:srgbClr val="52576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38" name="Freeform 118"/>
            <p:cNvSpPr>
              <a:spLocks/>
            </p:cNvSpPr>
            <p:nvPr/>
          </p:nvSpPr>
          <p:spPr bwMode="auto">
            <a:xfrm>
              <a:off x="2004" y="812"/>
              <a:ext cx="37" cy="6"/>
            </a:xfrm>
            <a:custGeom>
              <a:avLst/>
              <a:gdLst>
                <a:gd name="T0" fmla="*/ 0 w 37"/>
                <a:gd name="T1" fmla="*/ 4 h 6"/>
                <a:gd name="T2" fmla="*/ 0 w 37"/>
                <a:gd name="T3" fmla="*/ 4 h 6"/>
                <a:gd name="T4" fmla="*/ 10 w 37"/>
                <a:gd name="T5" fmla="*/ 6 h 6"/>
                <a:gd name="T6" fmla="*/ 19 w 37"/>
                <a:gd name="T7" fmla="*/ 6 h 6"/>
                <a:gd name="T8" fmla="*/ 19 w 37"/>
                <a:gd name="T9" fmla="*/ 6 h 6"/>
                <a:gd name="T10" fmla="*/ 24 w 37"/>
                <a:gd name="T11" fmla="*/ 4 h 6"/>
                <a:gd name="T12" fmla="*/ 29 w 37"/>
                <a:gd name="T13" fmla="*/ 3 h 6"/>
                <a:gd name="T14" fmla="*/ 32 w 37"/>
                <a:gd name="T15" fmla="*/ 1 h 6"/>
                <a:gd name="T16" fmla="*/ 37 w 3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6"/>
                <a:gd name="T29" fmla="*/ 37 w 37"/>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6">
                  <a:moveTo>
                    <a:pt x="0" y="4"/>
                  </a:moveTo>
                  <a:lnTo>
                    <a:pt x="0" y="4"/>
                  </a:lnTo>
                  <a:lnTo>
                    <a:pt x="10" y="6"/>
                  </a:lnTo>
                  <a:lnTo>
                    <a:pt x="19" y="6"/>
                  </a:lnTo>
                  <a:lnTo>
                    <a:pt x="24" y="4"/>
                  </a:lnTo>
                  <a:lnTo>
                    <a:pt x="29" y="3"/>
                  </a:lnTo>
                  <a:lnTo>
                    <a:pt x="32" y="1"/>
                  </a:lnTo>
                  <a:lnTo>
                    <a:pt x="37" y="0"/>
                  </a:lnTo>
                </a:path>
              </a:pathLst>
            </a:custGeom>
            <a:noFill/>
            <a:ln w="9525">
              <a:solidFill>
                <a:srgbClr val="52576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39" name="Freeform 119"/>
            <p:cNvSpPr>
              <a:spLocks/>
            </p:cNvSpPr>
            <p:nvPr/>
          </p:nvSpPr>
          <p:spPr bwMode="auto">
            <a:xfrm>
              <a:off x="1721" y="644"/>
              <a:ext cx="24" cy="45"/>
            </a:xfrm>
            <a:custGeom>
              <a:avLst/>
              <a:gdLst>
                <a:gd name="T0" fmla="*/ 24 w 24"/>
                <a:gd name="T1" fmla="*/ 2 h 45"/>
                <a:gd name="T2" fmla="*/ 24 w 24"/>
                <a:gd name="T3" fmla="*/ 2 h 45"/>
                <a:gd name="T4" fmla="*/ 14 w 24"/>
                <a:gd name="T5" fmla="*/ 0 h 45"/>
                <a:gd name="T6" fmla="*/ 10 w 24"/>
                <a:gd name="T7" fmla="*/ 0 h 45"/>
                <a:gd name="T8" fmla="*/ 5 w 24"/>
                <a:gd name="T9" fmla="*/ 3 h 45"/>
                <a:gd name="T10" fmla="*/ 5 w 24"/>
                <a:gd name="T11" fmla="*/ 3 h 45"/>
                <a:gd name="T12" fmla="*/ 2 w 24"/>
                <a:gd name="T13" fmla="*/ 6 h 45"/>
                <a:gd name="T14" fmla="*/ 0 w 24"/>
                <a:gd name="T15" fmla="*/ 11 h 45"/>
                <a:gd name="T16" fmla="*/ 0 w 24"/>
                <a:gd name="T17" fmla="*/ 22 h 45"/>
                <a:gd name="T18" fmla="*/ 2 w 24"/>
                <a:gd name="T19" fmla="*/ 45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45"/>
                <a:gd name="T32" fmla="*/ 24 w 24"/>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45">
                  <a:moveTo>
                    <a:pt x="24" y="2"/>
                  </a:moveTo>
                  <a:lnTo>
                    <a:pt x="24" y="2"/>
                  </a:lnTo>
                  <a:lnTo>
                    <a:pt x="14" y="0"/>
                  </a:lnTo>
                  <a:lnTo>
                    <a:pt x="10" y="0"/>
                  </a:lnTo>
                  <a:lnTo>
                    <a:pt x="5" y="3"/>
                  </a:lnTo>
                  <a:lnTo>
                    <a:pt x="2" y="6"/>
                  </a:lnTo>
                  <a:lnTo>
                    <a:pt x="0" y="11"/>
                  </a:lnTo>
                  <a:lnTo>
                    <a:pt x="0" y="22"/>
                  </a:lnTo>
                  <a:lnTo>
                    <a:pt x="2" y="45"/>
                  </a:lnTo>
                </a:path>
              </a:pathLst>
            </a:custGeom>
            <a:noFill/>
            <a:ln w="9525">
              <a:solidFill>
                <a:srgbClr val="52576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40" name="Freeform 120"/>
            <p:cNvSpPr>
              <a:spLocks/>
            </p:cNvSpPr>
            <p:nvPr/>
          </p:nvSpPr>
          <p:spPr bwMode="auto">
            <a:xfrm>
              <a:off x="2039" y="630"/>
              <a:ext cx="34" cy="75"/>
            </a:xfrm>
            <a:custGeom>
              <a:avLst/>
              <a:gdLst>
                <a:gd name="T0" fmla="*/ 0 w 34"/>
                <a:gd name="T1" fmla="*/ 0 h 75"/>
                <a:gd name="T2" fmla="*/ 0 w 34"/>
                <a:gd name="T3" fmla="*/ 0 h 75"/>
                <a:gd name="T4" fmla="*/ 0 w 34"/>
                <a:gd name="T5" fmla="*/ 14 h 75"/>
                <a:gd name="T6" fmla="*/ 0 w 34"/>
                <a:gd name="T7" fmla="*/ 14 h 75"/>
                <a:gd name="T8" fmla="*/ 2 w 34"/>
                <a:gd name="T9" fmla="*/ 20 h 75"/>
                <a:gd name="T10" fmla="*/ 3 w 34"/>
                <a:gd name="T11" fmla="*/ 27 h 75"/>
                <a:gd name="T12" fmla="*/ 3 w 34"/>
                <a:gd name="T13" fmla="*/ 27 h 75"/>
                <a:gd name="T14" fmla="*/ 5 w 34"/>
                <a:gd name="T15" fmla="*/ 32 h 75"/>
                <a:gd name="T16" fmla="*/ 5 w 34"/>
                <a:gd name="T17" fmla="*/ 32 h 75"/>
                <a:gd name="T18" fmla="*/ 8 w 34"/>
                <a:gd name="T19" fmla="*/ 38 h 75"/>
                <a:gd name="T20" fmla="*/ 8 w 34"/>
                <a:gd name="T21" fmla="*/ 38 h 75"/>
                <a:gd name="T22" fmla="*/ 10 w 34"/>
                <a:gd name="T23" fmla="*/ 41 h 75"/>
                <a:gd name="T24" fmla="*/ 10 w 34"/>
                <a:gd name="T25" fmla="*/ 41 h 75"/>
                <a:gd name="T26" fmla="*/ 13 w 34"/>
                <a:gd name="T27" fmla="*/ 44 h 75"/>
                <a:gd name="T28" fmla="*/ 13 w 34"/>
                <a:gd name="T29" fmla="*/ 44 h 75"/>
                <a:gd name="T30" fmla="*/ 18 w 34"/>
                <a:gd name="T31" fmla="*/ 51 h 75"/>
                <a:gd name="T32" fmla="*/ 18 w 34"/>
                <a:gd name="T33" fmla="*/ 51 h 75"/>
                <a:gd name="T34" fmla="*/ 22 w 34"/>
                <a:gd name="T35" fmla="*/ 59 h 75"/>
                <a:gd name="T36" fmla="*/ 22 w 34"/>
                <a:gd name="T37" fmla="*/ 59 h 75"/>
                <a:gd name="T38" fmla="*/ 26 w 34"/>
                <a:gd name="T39" fmla="*/ 65 h 75"/>
                <a:gd name="T40" fmla="*/ 26 w 34"/>
                <a:gd name="T41" fmla="*/ 65 h 75"/>
                <a:gd name="T42" fmla="*/ 30 w 34"/>
                <a:gd name="T43" fmla="*/ 70 h 75"/>
                <a:gd name="T44" fmla="*/ 34 w 34"/>
                <a:gd name="T45" fmla="*/ 75 h 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75"/>
                <a:gd name="T71" fmla="*/ 34 w 34"/>
                <a:gd name="T72" fmla="*/ 75 h 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75">
                  <a:moveTo>
                    <a:pt x="0" y="0"/>
                  </a:moveTo>
                  <a:lnTo>
                    <a:pt x="0" y="0"/>
                  </a:lnTo>
                  <a:lnTo>
                    <a:pt x="0" y="14"/>
                  </a:lnTo>
                  <a:lnTo>
                    <a:pt x="2" y="20"/>
                  </a:lnTo>
                  <a:lnTo>
                    <a:pt x="3" y="27"/>
                  </a:lnTo>
                  <a:lnTo>
                    <a:pt x="5" y="32"/>
                  </a:lnTo>
                  <a:lnTo>
                    <a:pt x="8" y="38"/>
                  </a:lnTo>
                  <a:lnTo>
                    <a:pt x="10" y="41"/>
                  </a:lnTo>
                  <a:lnTo>
                    <a:pt x="13" y="44"/>
                  </a:lnTo>
                  <a:lnTo>
                    <a:pt x="18" y="51"/>
                  </a:lnTo>
                  <a:lnTo>
                    <a:pt x="22" y="59"/>
                  </a:lnTo>
                  <a:lnTo>
                    <a:pt x="26" y="65"/>
                  </a:lnTo>
                  <a:lnTo>
                    <a:pt x="30" y="70"/>
                  </a:lnTo>
                  <a:lnTo>
                    <a:pt x="34" y="75"/>
                  </a:lnTo>
                </a:path>
              </a:pathLst>
            </a:custGeom>
            <a:noFill/>
            <a:ln w="9525">
              <a:solidFill>
                <a:srgbClr val="52576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41" name="Freeform 121"/>
            <p:cNvSpPr>
              <a:spLocks noEditPoints="1"/>
            </p:cNvSpPr>
            <p:nvPr/>
          </p:nvSpPr>
          <p:spPr bwMode="auto">
            <a:xfrm>
              <a:off x="1170" y="387"/>
              <a:ext cx="1122" cy="3736"/>
            </a:xfrm>
            <a:custGeom>
              <a:avLst/>
              <a:gdLst>
                <a:gd name="T0" fmla="*/ 754 w 1122"/>
                <a:gd name="T1" fmla="*/ 3228 h 3736"/>
                <a:gd name="T2" fmla="*/ 791 w 1122"/>
                <a:gd name="T3" fmla="*/ 2910 h 3736"/>
                <a:gd name="T4" fmla="*/ 863 w 1122"/>
                <a:gd name="T5" fmla="*/ 2652 h 3736"/>
                <a:gd name="T6" fmla="*/ 909 w 1122"/>
                <a:gd name="T7" fmla="*/ 2385 h 3736"/>
                <a:gd name="T8" fmla="*/ 960 w 1122"/>
                <a:gd name="T9" fmla="*/ 1813 h 3736"/>
                <a:gd name="T10" fmla="*/ 975 w 1122"/>
                <a:gd name="T11" fmla="*/ 1458 h 3736"/>
                <a:gd name="T12" fmla="*/ 984 w 1122"/>
                <a:gd name="T13" fmla="*/ 1148 h 3736"/>
                <a:gd name="T14" fmla="*/ 928 w 1122"/>
                <a:gd name="T15" fmla="*/ 770 h 3736"/>
                <a:gd name="T16" fmla="*/ 853 w 1122"/>
                <a:gd name="T17" fmla="*/ 650 h 3736"/>
                <a:gd name="T18" fmla="*/ 778 w 1122"/>
                <a:gd name="T19" fmla="*/ 519 h 3736"/>
                <a:gd name="T20" fmla="*/ 876 w 1122"/>
                <a:gd name="T21" fmla="*/ 474 h 3736"/>
                <a:gd name="T22" fmla="*/ 896 w 1122"/>
                <a:gd name="T23" fmla="*/ 358 h 3736"/>
                <a:gd name="T24" fmla="*/ 896 w 1122"/>
                <a:gd name="T25" fmla="*/ 299 h 3736"/>
                <a:gd name="T26" fmla="*/ 885 w 1122"/>
                <a:gd name="T27" fmla="*/ 92 h 3736"/>
                <a:gd name="T28" fmla="*/ 658 w 1122"/>
                <a:gd name="T29" fmla="*/ 1 h 3736"/>
                <a:gd name="T30" fmla="*/ 530 w 1122"/>
                <a:gd name="T31" fmla="*/ 199 h 3736"/>
                <a:gd name="T32" fmla="*/ 545 w 1122"/>
                <a:gd name="T33" fmla="*/ 492 h 3736"/>
                <a:gd name="T34" fmla="*/ 339 w 1122"/>
                <a:gd name="T35" fmla="*/ 652 h 3736"/>
                <a:gd name="T36" fmla="*/ 190 w 1122"/>
                <a:gd name="T37" fmla="*/ 891 h 3736"/>
                <a:gd name="T38" fmla="*/ 140 w 1122"/>
                <a:gd name="T39" fmla="*/ 1030 h 3736"/>
                <a:gd name="T40" fmla="*/ 40 w 1122"/>
                <a:gd name="T41" fmla="*/ 1514 h 3736"/>
                <a:gd name="T42" fmla="*/ 51 w 1122"/>
                <a:gd name="T43" fmla="*/ 1747 h 3736"/>
                <a:gd name="T44" fmla="*/ 17 w 1122"/>
                <a:gd name="T45" fmla="*/ 1826 h 3736"/>
                <a:gd name="T46" fmla="*/ 5 w 1122"/>
                <a:gd name="T47" fmla="*/ 1906 h 3736"/>
                <a:gd name="T48" fmla="*/ 8 w 1122"/>
                <a:gd name="T49" fmla="*/ 1989 h 3736"/>
                <a:gd name="T50" fmla="*/ 53 w 1122"/>
                <a:gd name="T51" fmla="*/ 2014 h 3736"/>
                <a:gd name="T52" fmla="*/ 142 w 1122"/>
                <a:gd name="T53" fmla="*/ 2131 h 3736"/>
                <a:gd name="T54" fmla="*/ 185 w 1122"/>
                <a:gd name="T55" fmla="*/ 2124 h 3736"/>
                <a:gd name="T56" fmla="*/ 227 w 1122"/>
                <a:gd name="T57" fmla="*/ 2102 h 3736"/>
                <a:gd name="T58" fmla="*/ 251 w 1122"/>
                <a:gd name="T59" fmla="*/ 2078 h 3736"/>
                <a:gd name="T60" fmla="*/ 257 w 1122"/>
                <a:gd name="T61" fmla="*/ 2038 h 3736"/>
                <a:gd name="T62" fmla="*/ 212 w 1122"/>
                <a:gd name="T63" fmla="*/ 1945 h 3736"/>
                <a:gd name="T64" fmla="*/ 184 w 1122"/>
                <a:gd name="T65" fmla="*/ 1767 h 3736"/>
                <a:gd name="T66" fmla="*/ 214 w 1122"/>
                <a:gd name="T67" fmla="*/ 1565 h 3736"/>
                <a:gd name="T68" fmla="*/ 251 w 1122"/>
                <a:gd name="T69" fmla="*/ 1324 h 3736"/>
                <a:gd name="T70" fmla="*/ 359 w 1122"/>
                <a:gd name="T71" fmla="*/ 1107 h 3736"/>
                <a:gd name="T72" fmla="*/ 418 w 1122"/>
                <a:gd name="T73" fmla="*/ 1386 h 3736"/>
                <a:gd name="T74" fmla="*/ 364 w 1122"/>
                <a:gd name="T75" fmla="*/ 1805 h 3736"/>
                <a:gd name="T76" fmla="*/ 402 w 1122"/>
                <a:gd name="T77" fmla="*/ 2089 h 3736"/>
                <a:gd name="T78" fmla="*/ 434 w 1122"/>
                <a:gd name="T79" fmla="*/ 2545 h 3736"/>
                <a:gd name="T80" fmla="*/ 385 w 1122"/>
                <a:gd name="T81" fmla="*/ 2744 h 3736"/>
                <a:gd name="T82" fmla="*/ 310 w 1122"/>
                <a:gd name="T83" fmla="*/ 3027 h 3736"/>
                <a:gd name="T84" fmla="*/ 292 w 1122"/>
                <a:gd name="T85" fmla="*/ 3340 h 3736"/>
                <a:gd name="T86" fmla="*/ 244 w 1122"/>
                <a:gd name="T87" fmla="*/ 3517 h 3736"/>
                <a:gd name="T88" fmla="*/ 366 w 1122"/>
                <a:gd name="T89" fmla="*/ 3634 h 3736"/>
                <a:gd name="T90" fmla="*/ 535 w 1122"/>
                <a:gd name="T91" fmla="*/ 3714 h 3736"/>
                <a:gd name="T92" fmla="*/ 597 w 1122"/>
                <a:gd name="T93" fmla="*/ 3723 h 3736"/>
                <a:gd name="T94" fmla="*/ 615 w 1122"/>
                <a:gd name="T95" fmla="*/ 3707 h 3736"/>
                <a:gd name="T96" fmla="*/ 657 w 1122"/>
                <a:gd name="T97" fmla="*/ 3704 h 3736"/>
                <a:gd name="T98" fmla="*/ 700 w 1122"/>
                <a:gd name="T99" fmla="*/ 3674 h 3736"/>
                <a:gd name="T100" fmla="*/ 668 w 1122"/>
                <a:gd name="T101" fmla="*/ 3618 h 3736"/>
                <a:gd name="T102" fmla="*/ 570 w 1122"/>
                <a:gd name="T103" fmla="*/ 3549 h 3736"/>
                <a:gd name="T104" fmla="*/ 468 w 1122"/>
                <a:gd name="T105" fmla="*/ 3372 h 3736"/>
                <a:gd name="T106" fmla="*/ 519 w 1122"/>
                <a:gd name="T107" fmla="*/ 3075 h 3736"/>
                <a:gd name="T108" fmla="*/ 594 w 1122"/>
                <a:gd name="T109" fmla="*/ 3040 h 3736"/>
                <a:gd name="T110" fmla="*/ 559 w 1122"/>
                <a:gd name="T111" fmla="*/ 3404 h 3736"/>
                <a:gd name="T112" fmla="*/ 682 w 1122"/>
                <a:gd name="T113" fmla="*/ 3477 h 3736"/>
                <a:gd name="T114" fmla="*/ 994 w 1122"/>
                <a:gd name="T115" fmla="*/ 3516 h 3736"/>
                <a:gd name="T116" fmla="*/ 973 w 1122"/>
                <a:gd name="T117" fmla="*/ 3398 h 3736"/>
                <a:gd name="T118" fmla="*/ 46 w 1122"/>
                <a:gd name="T119" fmla="*/ 1931 h 37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22"/>
                <a:gd name="T181" fmla="*/ 0 h 3736"/>
                <a:gd name="T182" fmla="*/ 1122 w 1122"/>
                <a:gd name="T183" fmla="*/ 3736 h 37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22" h="3736">
                  <a:moveTo>
                    <a:pt x="973" y="3398"/>
                  </a:moveTo>
                  <a:lnTo>
                    <a:pt x="973" y="3398"/>
                  </a:lnTo>
                  <a:lnTo>
                    <a:pt x="922" y="3370"/>
                  </a:lnTo>
                  <a:lnTo>
                    <a:pt x="893" y="3354"/>
                  </a:lnTo>
                  <a:lnTo>
                    <a:pt x="868" y="3337"/>
                  </a:lnTo>
                  <a:lnTo>
                    <a:pt x="813" y="3292"/>
                  </a:lnTo>
                  <a:lnTo>
                    <a:pt x="784" y="3265"/>
                  </a:lnTo>
                  <a:lnTo>
                    <a:pt x="773" y="3254"/>
                  </a:lnTo>
                  <a:lnTo>
                    <a:pt x="762" y="3243"/>
                  </a:lnTo>
                  <a:lnTo>
                    <a:pt x="759" y="3236"/>
                  </a:lnTo>
                  <a:lnTo>
                    <a:pt x="754" y="3228"/>
                  </a:lnTo>
                  <a:lnTo>
                    <a:pt x="751" y="3217"/>
                  </a:lnTo>
                  <a:lnTo>
                    <a:pt x="748" y="3206"/>
                  </a:lnTo>
                  <a:lnTo>
                    <a:pt x="746" y="3188"/>
                  </a:lnTo>
                  <a:lnTo>
                    <a:pt x="744" y="3168"/>
                  </a:lnTo>
                  <a:lnTo>
                    <a:pt x="744" y="3144"/>
                  </a:lnTo>
                  <a:lnTo>
                    <a:pt x="748" y="3116"/>
                  </a:lnTo>
                  <a:lnTo>
                    <a:pt x="751" y="3084"/>
                  </a:lnTo>
                  <a:lnTo>
                    <a:pt x="757" y="3049"/>
                  </a:lnTo>
                  <a:lnTo>
                    <a:pt x="767" y="3009"/>
                  </a:lnTo>
                  <a:lnTo>
                    <a:pt x="776" y="2966"/>
                  </a:lnTo>
                  <a:lnTo>
                    <a:pt x="791" y="2910"/>
                  </a:lnTo>
                  <a:lnTo>
                    <a:pt x="802" y="2869"/>
                  </a:lnTo>
                  <a:lnTo>
                    <a:pt x="812" y="2818"/>
                  </a:lnTo>
                  <a:lnTo>
                    <a:pt x="815" y="2797"/>
                  </a:lnTo>
                  <a:lnTo>
                    <a:pt x="816" y="2792"/>
                  </a:lnTo>
                  <a:lnTo>
                    <a:pt x="820" y="2786"/>
                  </a:lnTo>
                  <a:lnTo>
                    <a:pt x="824" y="2776"/>
                  </a:lnTo>
                  <a:lnTo>
                    <a:pt x="829" y="2762"/>
                  </a:lnTo>
                  <a:lnTo>
                    <a:pt x="840" y="2723"/>
                  </a:lnTo>
                  <a:lnTo>
                    <a:pt x="852" y="2682"/>
                  </a:lnTo>
                  <a:lnTo>
                    <a:pt x="856" y="2664"/>
                  </a:lnTo>
                  <a:lnTo>
                    <a:pt x="863" y="2652"/>
                  </a:lnTo>
                  <a:lnTo>
                    <a:pt x="869" y="2639"/>
                  </a:lnTo>
                  <a:lnTo>
                    <a:pt x="877" y="2623"/>
                  </a:lnTo>
                  <a:lnTo>
                    <a:pt x="888" y="2589"/>
                  </a:lnTo>
                  <a:lnTo>
                    <a:pt x="896" y="2554"/>
                  </a:lnTo>
                  <a:lnTo>
                    <a:pt x="899" y="2538"/>
                  </a:lnTo>
                  <a:lnTo>
                    <a:pt x="899" y="2525"/>
                  </a:lnTo>
                  <a:lnTo>
                    <a:pt x="899" y="2497"/>
                  </a:lnTo>
                  <a:lnTo>
                    <a:pt x="899" y="2458"/>
                  </a:lnTo>
                  <a:lnTo>
                    <a:pt x="903" y="2417"/>
                  </a:lnTo>
                  <a:lnTo>
                    <a:pt x="906" y="2399"/>
                  </a:lnTo>
                  <a:lnTo>
                    <a:pt x="909" y="2385"/>
                  </a:lnTo>
                  <a:lnTo>
                    <a:pt x="917" y="2356"/>
                  </a:lnTo>
                  <a:lnTo>
                    <a:pt x="930" y="2310"/>
                  </a:lnTo>
                  <a:lnTo>
                    <a:pt x="944" y="2247"/>
                  </a:lnTo>
                  <a:lnTo>
                    <a:pt x="951" y="2212"/>
                  </a:lnTo>
                  <a:lnTo>
                    <a:pt x="957" y="2174"/>
                  </a:lnTo>
                  <a:lnTo>
                    <a:pt x="963" y="2132"/>
                  </a:lnTo>
                  <a:lnTo>
                    <a:pt x="967" y="2089"/>
                  </a:lnTo>
                  <a:lnTo>
                    <a:pt x="971" y="2046"/>
                  </a:lnTo>
                  <a:lnTo>
                    <a:pt x="973" y="2000"/>
                  </a:lnTo>
                  <a:lnTo>
                    <a:pt x="973" y="1953"/>
                  </a:lnTo>
                  <a:lnTo>
                    <a:pt x="971" y="1907"/>
                  </a:lnTo>
                  <a:lnTo>
                    <a:pt x="967" y="1859"/>
                  </a:lnTo>
                  <a:lnTo>
                    <a:pt x="960" y="1813"/>
                  </a:lnTo>
                  <a:lnTo>
                    <a:pt x="975" y="1738"/>
                  </a:lnTo>
                  <a:lnTo>
                    <a:pt x="983" y="1679"/>
                  </a:lnTo>
                  <a:lnTo>
                    <a:pt x="986" y="1655"/>
                  </a:lnTo>
                  <a:lnTo>
                    <a:pt x="986" y="1637"/>
                  </a:lnTo>
                  <a:lnTo>
                    <a:pt x="983" y="1620"/>
                  </a:lnTo>
                  <a:lnTo>
                    <a:pt x="976" y="1576"/>
                  </a:lnTo>
                  <a:lnTo>
                    <a:pt x="973" y="1549"/>
                  </a:lnTo>
                  <a:lnTo>
                    <a:pt x="971" y="1519"/>
                  </a:lnTo>
                  <a:lnTo>
                    <a:pt x="971" y="1489"/>
                  </a:lnTo>
                  <a:lnTo>
                    <a:pt x="975" y="1458"/>
                  </a:lnTo>
                  <a:lnTo>
                    <a:pt x="978" y="1442"/>
                  </a:lnTo>
                  <a:lnTo>
                    <a:pt x="978" y="1426"/>
                  </a:lnTo>
                  <a:lnTo>
                    <a:pt x="978" y="1386"/>
                  </a:lnTo>
                  <a:lnTo>
                    <a:pt x="976" y="1345"/>
                  </a:lnTo>
                  <a:lnTo>
                    <a:pt x="975" y="1302"/>
                  </a:lnTo>
                  <a:lnTo>
                    <a:pt x="971" y="1260"/>
                  </a:lnTo>
                  <a:lnTo>
                    <a:pt x="971" y="1222"/>
                  </a:lnTo>
                  <a:lnTo>
                    <a:pt x="971" y="1191"/>
                  </a:lnTo>
                  <a:lnTo>
                    <a:pt x="975" y="1179"/>
                  </a:lnTo>
                  <a:lnTo>
                    <a:pt x="978" y="1169"/>
                  </a:lnTo>
                  <a:lnTo>
                    <a:pt x="981" y="1160"/>
                  </a:lnTo>
                  <a:lnTo>
                    <a:pt x="984" y="1148"/>
                  </a:lnTo>
                  <a:lnTo>
                    <a:pt x="987" y="1121"/>
                  </a:lnTo>
                  <a:lnTo>
                    <a:pt x="991" y="1091"/>
                  </a:lnTo>
                  <a:lnTo>
                    <a:pt x="992" y="1057"/>
                  </a:lnTo>
                  <a:lnTo>
                    <a:pt x="992" y="995"/>
                  </a:lnTo>
                  <a:lnTo>
                    <a:pt x="992" y="947"/>
                  </a:lnTo>
                  <a:lnTo>
                    <a:pt x="991" y="928"/>
                  </a:lnTo>
                  <a:lnTo>
                    <a:pt x="984" y="904"/>
                  </a:lnTo>
                  <a:lnTo>
                    <a:pt x="975" y="878"/>
                  </a:lnTo>
                  <a:lnTo>
                    <a:pt x="965" y="851"/>
                  </a:lnTo>
                  <a:lnTo>
                    <a:pt x="944" y="802"/>
                  </a:lnTo>
                  <a:lnTo>
                    <a:pt x="928" y="770"/>
                  </a:lnTo>
                  <a:lnTo>
                    <a:pt x="915" y="747"/>
                  </a:lnTo>
                  <a:lnTo>
                    <a:pt x="901" y="725"/>
                  </a:lnTo>
                  <a:lnTo>
                    <a:pt x="898" y="719"/>
                  </a:lnTo>
                  <a:lnTo>
                    <a:pt x="896" y="714"/>
                  </a:lnTo>
                  <a:lnTo>
                    <a:pt x="896" y="699"/>
                  </a:lnTo>
                  <a:lnTo>
                    <a:pt x="893" y="688"/>
                  </a:lnTo>
                  <a:lnTo>
                    <a:pt x="891" y="682"/>
                  </a:lnTo>
                  <a:lnTo>
                    <a:pt x="888" y="677"/>
                  </a:lnTo>
                  <a:lnTo>
                    <a:pt x="876" y="668"/>
                  </a:lnTo>
                  <a:lnTo>
                    <a:pt x="864" y="658"/>
                  </a:lnTo>
                  <a:lnTo>
                    <a:pt x="853" y="650"/>
                  </a:lnTo>
                  <a:lnTo>
                    <a:pt x="845" y="642"/>
                  </a:lnTo>
                  <a:lnTo>
                    <a:pt x="831" y="623"/>
                  </a:lnTo>
                  <a:lnTo>
                    <a:pt x="816" y="607"/>
                  </a:lnTo>
                  <a:lnTo>
                    <a:pt x="794" y="584"/>
                  </a:lnTo>
                  <a:lnTo>
                    <a:pt x="778" y="570"/>
                  </a:lnTo>
                  <a:lnTo>
                    <a:pt x="775" y="565"/>
                  </a:lnTo>
                  <a:lnTo>
                    <a:pt x="773" y="559"/>
                  </a:lnTo>
                  <a:lnTo>
                    <a:pt x="773" y="533"/>
                  </a:lnTo>
                  <a:lnTo>
                    <a:pt x="775" y="521"/>
                  </a:lnTo>
                  <a:lnTo>
                    <a:pt x="778" y="519"/>
                  </a:lnTo>
                  <a:lnTo>
                    <a:pt x="789" y="514"/>
                  </a:lnTo>
                  <a:lnTo>
                    <a:pt x="807" y="509"/>
                  </a:lnTo>
                  <a:lnTo>
                    <a:pt x="816" y="508"/>
                  </a:lnTo>
                  <a:lnTo>
                    <a:pt x="828" y="508"/>
                  </a:lnTo>
                  <a:lnTo>
                    <a:pt x="837" y="508"/>
                  </a:lnTo>
                  <a:lnTo>
                    <a:pt x="847" y="506"/>
                  </a:lnTo>
                  <a:lnTo>
                    <a:pt x="853" y="505"/>
                  </a:lnTo>
                  <a:lnTo>
                    <a:pt x="860" y="501"/>
                  </a:lnTo>
                  <a:lnTo>
                    <a:pt x="864" y="498"/>
                  </a:lnTo>
                  <a:lnTo>
                    <a:pt x="868" y="493"/>
                  </a:lnTo>
                  <a:lnTo>
                    <a:pt x="872" y="485"/>
                  </a:lnTo>
                  <a:lnTo>
                    <a:pt x="876" y="474"/>
                  </a:lnTo>
                  <a:lnTo>
                    <a:pt x="876" y="465"/>
                  </a:lnTo>
                  <a:lnTo>
                    <a:pt x="876" y="447"/>
                  </a:lnTo>
                  <a:lnTo>
                    <a:pt x="877" y="439"/>
                  </a:lnTo>
                  <a:lnTo>
                    <a:pt x="884" y="429"/>
                  </a:lnTo>
                  <a:lnTo>
                    <a:pt x="888" y="418"/>
                  </a:lnTo>
                  <a:lnTo>
                    <a:pt x="893" y="406"/>
                  </a:lnTo>
                  <a:lnTo>
                    <a:pt x="896" y="390"/>
                  </a:lnTo>
                  <a:lnTo>
                    <a:pt x="896" y="378"/>
                  </a:lnTo>
                  <a:lnTo>
                    <a:pt x="895" y="367"/>
                  </a:lnTo>
                  <a:lnTo>
                    <a:pt x="896" y="358"/>
                  </a:lnTo>
                  <a:lnTo>
                    <a:pt x="898" y="356"/>
                  </a:lnTo>
                  <a:lnTo>
                    <a:pt x="901" y="351"/>
                  </a:lnTo>
                  <a:lnTo>
                    <a:pt x="904" y="348"/>
                  </a:lnTo>
                  <a:lnTo>
                    <a:pt x="904" y="343"/>
                  </a:lnTo>
                  <a:lnTo>
                    <a:pt x="906" y="337"/>
                  </a:lnTo>
                  <a:lnTo>
                    <a:pt x="904" y="330"/>
                  </a:lnTo>
                  <a:lnTo>
                    <a:pt x="903" y="327"/>
                  </a:lnTo>
                  <a:lnTo>
                    <a:pt x="901" y="324"/>
                  </a:lnTo>
                  <a:lnTo>
                    <a:pt x="898" y="321"/>
                  </a:lnTo>
                  <a:lnTo>
                    <a:pt x="898" y="319"/>
                  </a:lnTo>
                  <a:lnTo>
                    <a:pt x="896" y="299"/>
                  </a:lnTo>
                  <a:lnTo>
                    <a:pt x="893" y="279"/>
                  </a:lnTo>
                  <a:lnTo>
                    <a:pt x="888" y="260"/>
                  </a:lnTo>
                  <a:lnTo>
                    <a:pt x="909" y="219"/>
                  </a:lnTo>
                  <a:lnTo>
                    <a:pt x="911" y="203"/>
                  </a:lnTo>
                  <a:lnTo>
                    <a:pt x="909" y="187"/>
                  </a:lnTo>
                  <a:lnTo>
                    <a:pt x="906" y="168"/>
                  </a:lnTo>
                  <a:lnTo>
                    <a:pt x="901" y="150"/>
                  </a:lnTo>
                  <a:lnTo>
                    <a:pt x="893" y="123"/>
                  </a:lnTo>
                  <a:lnTo>
                    <a:pt x="890" y="110"/>
                  </a:lnTo>
                  <a:lnTo>
                    <a:pt x="888" y="100"/>
                  </a:lnTo>
                  <a:lnTo>
                    <a:pt x="885" y="92"/>
                  </a:lnTo>
                  <a:lnTo>
                    <a:pt x="880" y="83"/>
                  </a:lnTo>
                  <a:lnTo>
                    <a:pt x="874" y="75"/>
                  </a:lnTo>
                  <a:lnTo>
                    <a:pt x="861" y="60"/>
                  </a:lnTo>
                  <a:lnTo>
                    <a:pt x="847" y="48"/>
                  </a:lnTo>
                  <a:lnTo>
                    <a:pt x="832" y="38"/>
                  </a:lnTo>
                  <a:lnTo>
                    <a:pt x="821" y="30"/>
                  </a:lnTo>
                  <a:lnTo>
                    <a:pt x="810" y="24"/>
                  </a:lnTo>
                  <a:lnTo>
                    <a:pt x="775" y="13"/>
                  </a:lnTo>
                  <a:lnTo>
                    <a:pt x="743" y="5"/>
                  </a:lnTo>
                  <a:lnTo>
                    <a:pt x="713" y="0"/>
                  </a:lnTo>
                  <a:lnTo>
                    <a:pt x="685" y="0"/>
                  </a:lnTo>
                  <a:lnTo>
                    <a:pt x="658" y="1"/>
                  </a:lnTo>
                  <a:lnTo>
                    <a:pt x="636" y="6"/>
                  </a:lnTo>
                  <a:lnTo>
                    <a:pt x="613" y="14"/>
                  </a:lnTo>
                  <a:lnTo>
                    <a:pt x="594" y="24"/>
                  </a:lnTo>
                  <a:lnTo>
                    <a:pt x="578" y="35"/>
                  </a:lnTo>
                  <a:lnTo>
                    <a:pt x="562" y="49"/>
                  </a:lnTo>
                  <a:lnTo>
                    <a:pt x="551" y="64"/>
                  </a:lnTo>
                  <a:lnTo>
                    <a:pt x="542" y="81"/>
                  </a:lnTo>
                  <a:lnTo>
                    <a:pt x="534" y="99"/>
                  </a:lnTo>
                  <a:lnTo>
                    <a:pt x="529" y="116"/>
                  </a:lnTo>
                  <a:lnTo>
                    <a:pt x="526" y="136"/>
                  </a:lnTo>
                  <a:lnTo>
                    <a:pt x="526" y="155"/>
                  </a:lnTo>
                  <a:lnTo>
                    <a:pt x="530" y="199"/>
                  </a:lnTo>
                  <a:lnTo>
                    <a:pt x="537" y="236"/>
                  </a:lnTo>
                  <a:lnTo>
                    <a:pt x="543" y="267"/>
                  </a:lnTo>
                  <a:lnTo>
                    <a:pt x="551" y="291"/>
                  </a:lnTo>
                  <a:lnTo>
                    <a:pt x="564" y="327"/>
                  </a:lnTo>
                  <a:lnTo>
                    <a:pt x="569" y="340"/>
                  </a:lnTo>
                  <a:lnTo>
                    <a:pt x="570" y="353"/>
                  </a:lnTo>
                  <a:lnTo>
                    <a:pt x="569" y="370"/>
                  </a:lnTo>
                  <a:lnTo>
                    <a:pt x="567" y="391"/>
                  </a:lnTo>
                  <a:lnTo>
                    <a:pt x="561" y="431"/>
                  </a:lnTo>
                  <a:lnTo>
                    <a:pt x="550" y="477"/>
                  </a:lnTo>
                  <a:lnTo>
                    <a:pt x="545" y="492"/>
                  </a:lnTo>
                  <a:lnTo>
                    <a:pt x="537" y="505"/>
                  </a:lnTo>
                  <a:lnTo>
                    <a:pt x="529" y="517"/>
                  </a:lnTo>
                  <a:lnTo>
                    <a:pt x="519" y="530"/>
                  </a:lnTo>
                  <a:lnTo>
                    <a:pt x="498" y="552"/>
                  </a:lnTo>
                  <a:lnTo>
                    <a:pt x="478" y="572"/>
                  </a:lnTo>
                  <a:lnTo>
                    <a:pt x="457" y="588"/>
                  </a:lnTo>
                  <a:lnTo>
                    <a:pt x="439" y="600"/>
                  </a:lnTo>
                  <a:lnTo>
                    <a:pt x="423" y="610"/>
                  </a:lnTo>
                  <a:lnTo>
                    <a:pt x="401" y="618"/>
                  </a:lnTo>
                  <a:lnTo>
                    <a:pt x="379" y="628"/>
                  </a:lnTo>
                  <a:lnTo>
                    <a:pt x="358" y="639"/>
                  </a:lnTo>
                  <a:lnTo>
                    <a:pt x="339" y="652"/>
                  </a:lnTo>
                  <a:lnTo>
                    <a:pt x="321" y="664"/>
                  </a:lnTo>
                  <a:lnTo>
                    <a:pt x="303" y="679"/>
                  </a:lnTo>
                  <a:lnTo>
                    <a:pt x="289" y="693"/>
                  </a:lnTo>
                  <a:lnTo>
                    <a:pt x="275" y="707"/>
                  </a:lnTo>
                  <a:lnTo>
                    <a:pt x="260" y="723"/>
                  </a:lnTo>
                  <a:lnTo>
                    <a:pt x="249" y="738"/>
                  </a:lnTo>
                  <a:lnTo>
                    <a:pt x="230" y="768"/>
                  </a:lnTo>
                  <a:lnTo>
                    <a:pt x="216" y="795"/>
                  </a:lnTo>
                  <a:lnTo>
                    <a:pt x="208" y="818"/>
                  </a:lnTo>
                  <a:lnTo>
                    <a:pt x="203" y="832"/>
                  </a:lnTo>
                  <a:lnTo>
                    <a:pt x="193" y="869"/>
                  </a:lnTo>
                  <a:lnTo>
                    <a:pt x="190" y="891"/>
                  </a:lnTo>
                  <a:lnTo>
                    <a:pt x="187" y="914"/>
                  </a:lnTo>
                  <a:lnTo>
                    <a:pt x="185" y="936"/>
                  </a:lnTo>
                  <a:lnTo>
                    <a:pt x="187" y="955"/>
                  </a:lnTo>
                  <a:lnTo>
                    <a:pt x="184" y="957"/>
                  </a:lnTo>
                  <a:lnTo>
                    <a:pt x="180" y="958"/>
                  </a:lnTo>
                  <a:lnTo>
                    <a:pt x="176" y="963"/>
                  </a:lnTo>
                  <a:lnTo>
                    <a:pt x="169" y="971"/>
                  </a:lnTo>
                  <a:lnTo>
                    <a:pt x="163" y="982"/>
                  </a:lnTo>
                  <a:lnTo>
                    <a:pt x="155" y="997"/>
                  </a:lnTo>
                  <a:lnTo>
                    <a:pt x="145" y="1014"/>
                  </a:lnTo>
                  <a:lnTo>
                    <a:pt x="140" y="1030"/>
                  </a:lnTo>
                  <a:lnTo>
                    <a:pt x="136" y="1045"/>
                  </a:lnTo>
                  <a:lnTo>
                    <a:pt x="129" y="1072"/>
                  </a:lnTo>
                  <a:lnTo>
                    <a:pt x="121" y="1113"/>
                  </a:lnTo>
                  <a:lnTo>
                    <a:pt x="112" y="1156"/>
                  </a:lnTo>
                  <a:lnTo>
                    <a:pt x="97" y="1212"/>
                  </a:lnTo>
                  <a:lnTo>
                    <a:pt x="81" y="1271"/>
                  </a:lnTo>
                  <a:lnTo>
                    <a:pt x="72" y="1297"/>
                  </a:lnTo>
                  <a:lnTo>
                    <a:pt x="64" y="1319"/>
                  </a:lnTo>
                  <a:lnTo>
                    <a:pt x="56" y="1388"/>
                  </a:lnTo>
                  <a:lnTo>
                    <a:pt x="40" y="1514"/>
                  </a:lnTo>
                  <a:lnTo>
                    <a:pt x="38" y="1527"/>
                  </a:lnTo>
                  <a:lnTo>
                    <a:pt x="38" y="1540"/>
                  </a:lnTo>
                  <a:lnTo>
                    <a:pt x="43" y="1565"/>
                  </a:lnTo>
                  <a:lnTo>
                    <a:pt x="48" y="1592"/>
                  </a:lnTo>
                  <a:lnTo>
                    <a:pt x="51" y="1608"/>
                  </a:lnTo>
                  <a:lnTo>
                    <a:pt x="53" y="1629"/>
                  </a:lnTo>
                  <a:lnTo>
                    <a:pt x="54" y="1664"/>
                  </a:lnTo>
                  <a:lnTo>
                    <a:pt x="54" y="1698"/>
                  </a:lnTo>
                  <a:lnTo>
                    <a:pt x="53" y="1727"/>
                  </a:lnTo>
                  <a:lnTo>
                    <a:pt x="51" y="1747"/>
                  </a:lnTo>
                  <a:lnTo>
                    <a:pt x="53" y="1759"/>
                  </a:lnTo>
                  <a:lnTo>
                    <a:pt x="53" y="1767"/>
                  </a:lnTo>
                  <a:lnTo>
                    <a:pt x="54" y="1771"/>
                  </a:lnTo>
                  <a:lnTo>
                    <a:pt x="46" y="1784"/>
                  </a:lnTo>
                  <a:lnTo>
                    <a:pt x="33" y="1803"/>
                  </a:lnTo>
                  <a:lnTo>
                    <a:pt x="29" y="1808"/>
                  </a:lnTo>
                  <a:lnTo>
                    <a:pt x="25" y="1810"/>
                  </a:lnTo>
                  <a:lnTo>
                    <a:pt x="24" y="1810"/>
                  </a:lnTo>
                  <a:lnTo>
                    <a:pt x="21" y="1814"/>
                  </a:lnTo>
                  <a:lnTo>
                    <a:pt x="17" y="1826"/>
                  </a:lnTo>
                  <a:lnTo>
                    <a:pt x="14" y="1837"/>
                  </a:lnTo>
                  <a:lnTo>
                    <a:pt x="14" y="1845"/>
                  </a:lnTo>
                  <a:lnTo>
                    <a:pt x="13" y="1851"/>
                  </a:lnTo>
                  <a:lnTo>
                    <a:pt x="11" y="1859"/>
                  </a:lnTo>
                  <a:lnTo>
                    <a:pt x="8" y="1867"/>
                  </a:lnTo>
                  <a:lnTo>
                    <a:pt x="6" y="1872"/>
                  </a:lnTo>
                  <a:lnTo>
                    <a:pt x="5" y="1885"/>
                  </a:lnTo>
                  <a:lnTo>
                    <a:pt x="5" y="1891"/>
                  </a:lnTo>
                  <a:lnTo>
                    <a:pt x="5" y="1896"/>
                  </a:lnTo>
                  <a:lnTo>
                    <a:pt x="5" y="1906"/>
                  </a:lnTo>
                  <a:lnTo>
                    <a:pt x="5" y="1918"/>
                  </a:lnTo>
                  <a:lnTo>
                    <a:pt x="0" y="1941"/>
                  </a:lnTo>
                  <a:lnTo>
                    <a:pt x="0" y="1942"/>
                  </a:lnTo>
                  <a:lnTo>
                    <a:pt x="0" y="1944"/>
                  </a:lnTo>
                  <a:lnTo>
                    <a:pt x="1" y="1947"/>
                  </a:lnTo>
                  <a:lnTo>
                    <a:pt x="3" y="1955"/>
                  </a:lnTo>
                  <a:lnTo>
                    <a:pt x="5" y="1976"/>
                  </a:lnTo>
                  <a:lnTo>
                    <a:pt x="6" y="1987"/>
                  </a:lnTo>
                  <a:lnTo>
                    <a:pt x="8" y="1989"/>
                  </a:lnTo>
                  <a:lnTo>
                    <a:pt x="11" y="1989"/>
                  </a:lnTo>
                  <a:lnTo>
                    <a:pt x="19" y="1989"/>
                  </a:lnTo>
                  <a:lnTo>
                    <a:pt x="29" y="1985"/>
                  </a:lnTo>
                  <a:lnTo>
                    <a:pt x="33" y="1984"/>
                  </a:lnTo>
                  <a:lnTo>
                    <a:pt x="37" y="1979"/>
                  </a:lnTo>
                  <a:lnTo>
                    <a:pt x="43" y="1968"/>
                  </a:lnTo>
                  <a:lnTo>
                    <a:pt x="43" y="1969"/>
                  </a:lnTo>
                  <a:lnTo>
                    <a:pt x="46" y="1979"/>
                  </a:lnTo>
                  <a:lnTo>
                    <a:pt x="49" y="1993"/>
                  </a:lnTo>
                  <a:lnTo>
                    <a:pt x="53" y="2014"/>
                  </a:lnTo>
                  <a:lnTo>
                    <a:pt x="65" y="2035"/>
                  </a:lnTo>
                  <a:lnTo>
                    <a:pt x="75" y="2049"/>
                  </a:lnTo>
                  <a:lnTo>
                    <a:pt x="81" y="2060"/>
                  </a:lnTo>
                  <a:lnTo>
                    <a:pt x="86" y="2075"/>
                  </a:lnTo>
                  <a:lnTo>
                    <a:pt x="91" y="2081"/>
                  </a:lnTo>
                  <a:lnTo>
                    <a:pt x="94" y="2086"/>
                  </a:lnTo>
                  <a:lnTo>
                    <a:pt x="118" y="2105"/>
                  </a:lnTo>
                  <a:lnTo>
                    <a:pt x="129" y="2116"/>
                  </a:lnTo>
                  <a:lnTo>
                    <a:pt x="142" y="2131"/>
                  </a:lnTo>
                  <a:lnTo>
                    <a:pt x="148" y="2139"/>
                  </a:lnTo>
                  <a:lnTo>
                    <a:pt x="158" y="2147"/>
                  </a:lnTo>
                  <a:lnTo>
                    <a:pt x="166" y="2153"/>
                  </a:lnTo>
                  <a:lnTo>
                    <a:pt x="172" y="2156"/>
                  </a:lnTo>
                  <a:lnTo>
                    <a:pt x="179" y="2155"/>
                  </a:lnTo>
                  <a:lnTo>
                    <a:pt x="184" y="2148"/>
                  </a:lnTo>
                  <a:lnTo>
                    <a:pt x="185" y="2145"/>
                  </a:lnTo>
                  <a:lnTo>
                    <a:pt x="187" y="2139"/>
                  </a:lnTo>
                  <a:lnTo>
                    <a:pt x="187" y="2132"/>
                  </a:lnTo>
                  <a:lnTo>
                    <a:pt x="185" y="2124"/>
                  </a:lnTo>
                  <a:lnTo>
                    <a:pt x="217" y="2148"/>
                  </a:lnTo>
                  <a:lnTo>
                    <a:pt x="220" y="2150"/>
                  </a:lnTo>
                  <a:lnTo>
                    <a:pt x="222" y="2150"/>
                  </a:lnTo>
                  <a:lnTo>
                    <a:pt x="228" y="2144"/>
                  </a:lnTo>
                  <a:lnTo>
                    <a:pt x="233" y="2136"/>
                  </a:lnTo>
                  <a:lnTo>
                    <a:pt x="235" y="2124"/>
                  </a:lnTo>
                  <a:lnTo>
                    <a:pt x="235" y="2116"/>
                  </a:lnTo>
                  <a:lnTo>
                    <a:pt x="233" y="2110"/>
                  </a:lnTo>
                  <a:lnTo>
                    <a:pt x="230" y="2105"/>
                  </a:lnTo>
                  <a:lnTo>
                    <a:pt x="227" y="2102"/>
                  </a:lnTo>
                  <a:lnTo>
                    <a:pt x="220" y="2099"/>
                  </a:lnTo>
                  <a:lnTo>
                    <a:pt x="227" y="2102"/>
                  </a:lnTo>
                  <a:lnTo>
                    <a:pt x="232" y="2104"/>
                  </a:lnTo>
                  <a:lnTo>
                    <a:pt x="239" y="2105"/>
                  </a:lnTo>
                  <a:lnTo>
                    <a:pt x="246" y="2104"/>
                  </a:lnTo>
                  <a:lnTo>
                    <a:pt x="249" y="2102"/>
                  </a:lnTo>
                  <a:lnTo>
                    <a:pt x="251" y="2099"/>
                  </a:lnTo>
                  <a:lnTo>
                    <a:pt x="252" y="2096"/>
                  </a:lnTo>
                  <a:lnTo>
                    <a:pt x="252" y="2088"/>
                  </a:lnTo>
                  <a:lnTo>
                    <a:pt x="251" y="2078"/>
                  </a:lnTo>
                  <a:lnTo>
                    <a:pt x="249" y="2073"/>
                  </a:lnTo>
                  <a:lnTo>
                    <a:pt x="244" y="2067"/>
                  </a:lnTo>
                  <a:lnTo>
                    <a:pt x="247" y="2070"/>
                  </a:lnTo>
                  <a:lnTo>
                    <a:pt x="251" y="2072"/>
                  </a:lnTo>
                  <a:lnTo>
                    <a:pt x="254" y="2072"/>
                  </a:lnTo>
                  <a:lnTo>
                    <a:pt x="257" y="2070"/>
                  </a:lnTo>
                  <a:lnTo>
                    <a:pt x="260" y="2068"/>
                  </a:lnTo>
                  <a:lnTo>
                    <a:pt x="262" y="2064"/>
                  </a:lnTo>
                  <a:lnTo>
                    <a:pt x="262" y="2057"/>
                  </a:lnTo>
                  <a:lnTo>
                    <a:pt x="260" y="2048"/>
                  </a:lnTo>
                  <a:lnTo>
                    <a:pt x="257" y="2038"/>
                  </a:lnTo>
                  <a:lnTo>
                    <a:pt x="254" y="2032"/>
                  </a:lnTo>
                  <a:lnTo>
                    <a:pt x="249" y="2024"/>
                  </a:lnTo>
                  <a:lnTo>
                    <a:pt x="244" y="2017"/>
                  </a:lnTo>
                  <a:lnTo>
                    <a:pt x="239" y="2005"/>
                  </a:lnTo>
                  <a:lnTo>
                    <a:pt x="236" y="1995"/>
                  </a:lnTo>
                  <a:lnTo>
                    <a:pt x="233" y="1990"/>
                  </a:lnTo>
                  <a:lnTo>
                    <a:pt x="230" y="1985"/>
                  </a:lnTo>
                  <a:lnTo>
                    <a:pt x="227" y="1974"/>
                  </a:lnTo>
                  <a:lnTo>
                    <a:pt x="220" y="1960"/>
                  </a:lnTo>
                  <a:lnTo>
                    <a:pt x="212" y="1945"/>
                  </a:lnTo>
                  <a:lnTo>
                    <a:pt x="211" y="1942"/>
                  </a:lnTo>
                  <a:lnTo>
                    <a:pt x="211" y="1936"/>
                  </a:lnTo>
                  <a:lnTo>
                    <a:pt x="212" y="1918"/>
                  </a:lnTo>
                  <a:lnTo>
                    <a:pt x="212" y="1898"/>
                  </a:lnTo>
                  <a:lnTo>
                    <a:pt x="212" y="1890"/>
                  </a:lnTo>
                  <a:lnTo>
                    <a:pt x="209" y="1880"/>
                  </a:lnTo>
                  <a:lnTo>
                    <a:pt x="204" y="1837"/>
                  </a:lnTo>
                  <a:lnTo>
                    <a:pt x="198" y="1805"/>
                  </a:lnTo>
                  <a:lnTo>
                    <a:pt x="195" y="1792"/>
                  </a:lnTo>
                  <a:lnTo>
                    <a:pt x="192" y="1783"/>
                  </a:lnTo>
                  <a:lnTo>
                    <a:pt x="184" y="1767"/>
                  </a:lnTo>
                  <a:lnTo>
                    <a:pt x="180" y="1749"/>
                  </a:lnTo>
                  <a:lnTo>
                    <a:pt x="179" y="1731"/>
                  </a:lnTo>
                  <a:lnTo>
                    <a:pt x="180" y="1720"/>
                  </a:lnTo>
                  <a:lnTo>
                    <a:pt x="182" y="1709"/>
                  </a:lnTo>
                  <a:lnTo>
                    <a:pt x="185" y="1691"/>
                  </a:lnTo>
                  <a:lnTo>
                    <a:pt x="192" y="1655"/>
                  </a:lnTo>
                  <a:lnTo>
                    <a:pt x="195" y="1626"/>
                  </a:lnTo>
                  <a:lnTo>
                    <a:pt x="198" y="1610"/>
                  </a:lnTo>
                  <a:lnTo>
                    <a:pt x="203" y="1596"/>
                  </a:lnTo>
                  <a:lnTo>
                    <a:pt x="214" y="1565"/>
                  </a:lnTo>
                  <a:lnTo>
                    <a:pt x="227" y="1535"/>
                  </a:lnTo>
                  <a:lnTo>
                    <a:pt x="232" y="1519"/>
                  </a:lnTo>
                  <a:lnTo>
                    <a:pt x="235" y="1503"/>
                  </a:lnTo>
                  <a:lnTo>
                    <a:pt x="236" y="1463"/>
                  </a:lnTo>
                  <a:lnTo>
                    <a:pt x="236" y="1418"/>
                  </a:lnTo>
                  <a:lnTo>
                    <a:pt x="236" y="1394"/>
                  </a:lnTo>
                  <a:lnTo>
                    <a:pt x="235" y="1375"/>
                  </a:lnTo>
                  <a:lnTo>
                    <a:pt x="233" y="1358"/>
                  </a:lnTo>
                  <a:lnTo>
                    <a:pt x="230" y="1345"/>
                  </a:lnTo>
                  <a:lnTo>
                    <a:pt x="239" y="1337"/>
                  </a:lnTo>
                  <a:lnTo>
                    <a:pt x="251" y="1324"/>
                  </a:lnTo>
                  <a:lnTo>
                    <a:pt x="265" y="1306"/>
                  </a:lnTo>
                  <a:lnTo>
                    <a:pt x="281" y="1283"/>
                  </a:lnTo>
                  <a:lnTo>
                    <a:pt x="299" y="1251"/>
                  </a:lnTo>
                  <a:lnTo>
                    <a:pt x="307" y="1233"/>
                  </a:lnTo>
                  <a:lnTo>
                    <a:pt x="315" y="1212"/>
                  </a:lnTo>
                  <a:lnTo>
                    <a:pt x="323" y="1190"/>
                  </a:lnTo>
                  <a:lnTo>
                    <a:pt x="329" y="1164"/>
                  </a:lnTo>
                  <a:lnTo>
                    <a:pt x="339" y="1132"/>
                  </a:lnTo>
                  <a:lnTo>
                    <a:pt x="343" y="1124"/>
                  </a:lnTo>
                  <a:lnTo>
                    <a:pt x="347" y="1120"/>
                  </a:lnTo>
                  <a:lnTo>
                    <a:pt x="355" y="1112"/>
                  </a:lnTo>
                  <a:lnTo>
                    <a:pt x="359" y="1107"/>
                  </a:lnTo>
                  <a:lnTo>
                    <a:pt x="366" y="1099"/>
                  </a:lnTo>
                  <a:lnTo>
                    <a:pt x="369" y="1128"/>
                  </a:lnTo>
                  <a:lnTo>
                    <a:pt x="375" y="1153"/>
                  </a:lnTo>
                  <a:lnTo>
                    <a:pt x="380" y="1174"/>
                  </a:lnTo>
                  <a:lnTo>
                    <a:pt x="385" y="1191"/>
                  </a:lnTo>
                  <a:lnTo>
                    <a:pt x="395" y="1214"/>
                  </a:lnTo>
                  <a:lnTo>
                    <a:pt x="398" y="1222"/>
                  </a:lnTo>
                  <a:lnTo>
                    <a:pt x="401" y="1267"/>
                  </a:lnTo>
                  <a:lnTo>
                    <a:pt x="406" y="1310"/>
                  </a:lnTo>
                  <a:lnTo>
                    <a:pt x="412" y="1350"/>
                  </a:lnTo>
                  <a:lnTo>
                    <a:pt x="418" y="1386"/>
                  </a:lnTo>
                  <a:lnTo>
                    <a:pt x="430" y="1439"/>
                  </a:lnTo>
                  <a:lnTo>
                    <a:pt x="434" y="1458"/>
                  </a:lnTo>
                  <a:lnTo>
                    <a:pt x="422" y="1560"/>
                  </a:lnTo>
                  <a:lnTo>
                    <a:pt x="418" y="1602"/>
                  </a:lnTo>
                  <a:lnTo>
                    <a:pt x="401" y="1631"/>
                  </a:lnTo>
                  <a:lnTo>
                    <a:pt x="388" y="1661"/>
                  </a:lnTo>
                  <a:lnTo>
                    <a:pt x="377" y="1690"/>
                  </a:lnTo>
                  <a:lnTo>
                    <a:pt x="371" y="1720"/>
                  </a:lnTo>
                  <a:lnTo>
                    <a:pt x="366" y="1749"/>
                  </a:lnTo>
                  <a:lnTo>
                    <a:pt x="364" y="1778"/>
                  </a:lnTo>
                  <a:lnTo>
                    <a:pt x="364" y="1805"/>
                  </a:lnTo>
                  <a:lnTo>
                    <a:pt x="367" y="1830"/>
                  </a:lnTo>
                  <a:lnTo>
                    <a:pt x="371" y="1856"/>
                  </a:lnTo>
                  <a:lnTo>
                    <a:pt x="374" y="1878"/>
                  </a:lnTo>
                  <a:lnTo>
                    <a:pt x="385" y="1918"/>
                  </a:lnTo>
                  <a:lnTo>
                    <a:pt x="395" y="1949"/>
                  </a:lnTo>
                  <a:lnTo>
                    <a:pt x="401" y="1966"/>
                  </a:lnTo>
                  <a:lnTo>
                    <a:pt x="404" y="1977"/>
                  </a:lnTo>
                  <a:lnTo>
                    <a:pt x="407" y="1989"/>
                  </a:lnTo>
                  <a:lnTo>
                    <a:pt x="407" y="2001"/>
                  </a:lnTo>
                  <a:lnTo>
                    <a:pt x="407" y="2016"/>
                  </a:lnTo>
                  <a:lnTo>
                    <a:pt x="406" y="2049"/>
                  </a:lnTo>
                  <a:lnTo>
                    <a:pt x="402" y="2089"/>
                  </a:lnTo>
                  <a:lnTo>
                    <a:pt x="398" y="2136"/>
                  </a:lnTo>
                  <a:lnTo>
                    <a:pt x="395" y="2190"/>
                  </a:lnTo>
                  <a:lnTo>
                    <a:pt x="395" y="2251"/>
                  </a:lnTo>
                  <a:lnTo>
                    <a:pt x="396" y="2321"/>
                  </a:lnTo>
                  <a:lnTo>
                    <a:pt x="398" y="2354"/>
                  </a:lnTo>
                  <a:lnTo>
                    <a:pt x="402" y="2390"/>
                  </a:lnTo>
                  <a:lnTo>
                    <a:pt x="412" y="2455"/>
                  </a:lnTo>
                  <a:lnTo>
                    <a:pt x="423" y="2511"/>
                  </a:lnTo>
                  <a:lnTo>
                    <a:pt x="431" y="2546"/>
                  </a:lnTo>
                  <a:lnTo>
                    <a:pt x="433" y="2545"/>
                  </a:lnTo>
                  <a:lnTo>
                    <a:pt x="434" y="2545"/>
                  </a:lnTo>
                  <a:lnTo>
                    <a:pt x="436" y="2554"/>
                  </a:lnTo>
                  <a:lnTo>
                    <a:pt x="436" y="2556"/>
                  </a:lnTo>
                  <a:lnTo>
                    <a:pt x="434" y="2554"/>
                  </a:lnTo>
                  <a:lnTo>
                    <a:pt x="431" y="2546"/>
                  </a:lnTo>
                  <a:lnTo>
                    <a:pt x="428" y="2565"/>
                  </a:lnTo>
                  <a:lnTo>
                    <a:pt x="423" y="2599"/>
                  </a:lnTo>
                  <a:lnTo>
                    <a:pt x="417" y="2637"/>
                  </a:lnTo>
                  <a:lnTo>
                    <a:pt x="407" y="2680"/>
                  </a:lnTo>
                  <a:lnTo>
                    <a:pt x="395" y="2722"/>
                  </a:lnTo>
                  <a:lnTo>
                    <a:pt x="385" y="2744"/>
                  </a:lnTo>
                  <a:lnTo>
                    <a:pt x="380" y="2752"/>
                  </a:lnTo>
                  <a:lnTo>
                    <a:pt x="379" y="2754"/>
                  </a:lnTo>
                  <a:lnTo>
                    <a:pt x="371" y="2767"/>
                  </a:lnTo>
                  <a:lnTo>
                    <a:pt x="363" y="2783"/>
                  </a:lnTo>
                  <a:lnTo>
                    <a:pt x="347" y="2816"/>
                  </a:lnTo>
                  <a:lnTo>
                    <a:pt x="334" y="2853"/>
                  </a:lnTo>
                  <a:lnTo>
                    <a:pt x="323" y="2891"/>
                  </a:lnTo>
                  <a:lnTo>
                    <a:pt x="315" y="2931"/>
                  </a:lnTo>
                  <a:lnTo>
                    <a:pt x="308" y="2968"/>
                  </a:lnTo>
                  <a:lnTo>
                    <a:pt x="307" y="3000"/>
                  </a:lnTo>
                  <a:lnTo>
                    <a:pt x="308" y="3014"/>
                  </a:lnTo>
                  <a:lnTo>
                    <a:pt x="310" y="3027"/>
                  </a:lnTo>
                  <a:lnTo>
                    <a:pt x="318" y="3070"/>
                  </a:lnTo>
                  <a:lnTo>
                    <a:pt x="319" y="3088"/>
                  </a:lnTo>
                  <a:lnTo>
                    <a:pt x="321" y="3110"/>
                  </a:lnTo>
                  <a:lnTo>
                    <a:pt x="319" y="3177"/>
                  </a:lnTo>
                  <a:lnTo>
                    <a:pt x="316" y="3295"/>
                  </a:lnTo>
                  <a:lnTo>
                    <a:pt x="313" y="3299"/>
                  </a:lnTo>
                  <a:lnTo>
                    <a:pt x="308" y="3305"/>
                  </a:lnTo>
                  <a:lnTo>
                    <a:pt x="302" y="3318"/>
                  </a:lnTo>
                  <a:lnTo>
                    <a:pt x="292" y="3340"/>
                  </a:lnTo>
                  <a:lnTo>
                    <a:pt x="284" y="3362"/>
                  </a:lnTo>
                  <a:lnTo>
                    <a:pt x="276" y="3385"/>
                  </a:lnTo>
                  <a:lnTo>
                    <a:pt x="271" y="3406"/>
                  </a:lnTo>
                  <a:lnTo>
                    <a:pt x="271" y="3415"/>
                  </a:lnTo>
                  <a:lnTo>
                    <a:pt x="271" y="3423"/>
                  </a:lnTo>
                  <a:lnTo>
                    <a:pt x="271" y="3433"/>
                  </a:lnTo>
                  <a:lnTo>
                    <a:pt x="270" y="3442"/>
                  </a:lnTo>
                  <a:lnTo>
                    <a:pt x="259" y="3466"/>
                  </a:lnTo>
                  <a:lnTo>
                    <a:pt x="249" y="3492"/>
                  </a:lnTo>
                  <a:lnTo>
                    <a:pt x="246" y="3505"/>
                  </a:lnTo>
                  <a:lnTo>
                    <a:pt x="244" y="3517"/>
                  </a:lnTo>
                  <a:lnTo>
                    <a:pt x="246" y="3529"/>
                  </a:lnTo>
                  <a:lnTo>
                    <a:pt x="247" y="3541"/>
                  </a:lnTo>
                  <a:lnTo>
                    <a:pt x="252" y="3554"/>
                  </a:lnTo>
                  <a:lnTo>
                    <a:pt x="260" y="3567"/>
                  </a:lnTo>
                  <a:lnTo>
                    <a:pt x="270" y="3578"/>
                  </a:lnTo>
                  <a:lnTo>
                    <a:pt x="281" y="3589"/>
                  </a:lnTo>
                  <a:lnTo>
                    <a:pt x="297" y="3597"/>
                  </a:lnTo>
                  <a:lnTo>
                    <a:pt x="316" y="3605"/>
                  </a:lnTo>
                  <a:lnTo>
                    <a:pt x="334" y="3612"/>
                  </a:lnTo>
                  <a:lnTo>
                    <a:pt x="347" y="3618"/>
                  </a:lnTo>
                  <a:lnTo>
                    <a:pt x="356" y="3626"/>
                  </a:lnTo>
                  <a:lnTo>
                    <a:pt x="366" y="3634"/>
                  </a:lnTo>
                  <a:lnTo>
                    <a:pt x="374" y="3642"/>
                  </a:lnTo>
                  <a:lnTo>
                    <a:pt x="385" y="3652"/>
                  </a:lnTo>
                  <a:lnTo>
                    <a:pt x="398" y="3660"/>
                  </a:lnTo>
                  <a:lnTo>
                    <a:pt x="415" y="3668"/>
                  </a:lnTo>
                  <a:lnTo>
                    <a:pt x="457" y="3685"/>
                  </a:lnTo>
                  <a:lnTo>
                    <a:pt x="494" y="3696"/>
                  </a:lnTo>
                  <a:lnTo>
                    <a:pt x="510" y="3703"/>
                  </a:lnTo>
                  <a:lnTo>
                    <a:pt x="522" y="3704"/>
                  </a:lnTo>
                  <a:lnTo>
                    <a:pt x="524" y="3706"/>
                  </a:lnTo>
                  <a:lnTo>
                    <a:pt x="527" y="3709"/>
                  </a:lnTo>
                  <a:lnTo>
                    <a:pt x="535" y="3714"/>
                  </a:lnTo>
                  <a:lnTo>
                    <a:pt x="553" y="3720"/>
                  </a:lnTo>
                  <a:lnTo>
                    <a:pt x="553" y="3722"/>
                  </a:lnTo>
                  <a:lnTo>
                    <a:pt x="556" y="3725"/>
                  </a:lnTo>
                  <a:lnTo>
                    <a:pt x="562" y="3730"/>
                  </a:lnTo>
                  <a:lnTo>
                    <a:pt x="573" y="3735"/>
                  </a:lnTo>
                  <a:lnTo>
                    <a:pt x="586" y="3736"/>
                  </a:lnTo>
                  <a:lnTo>
                    <a:pt x="593" y="3736"/>
                  </a:lnTo>
                  <a:lnTo>
                    <a:pt x="596" y="3735"/>
                  </a:lnTo>
                  <a:lnTo>
                    <a:pt x="597" y="3731"/>
                  </a:lnTo>
                  <a:lnTo>
                    <a:pt x="597" y="3723"/>
                  </a:lnTo>
                  <a:lnTo>
                    <a:pt x="596" y="3720"/>
                  </a:lnTo>
                  <a:lnTo>
                    <a:pt x="597" y="3720"/>
                  </a:lnTo>
                  <a:lnTo>
                    <a:pt x="602" y="3727"/>
                  </a:lnTo>
                  <a:lnTo>
                    <a:pt x="609" y="3733"/>
                  </a:lnTo>
                  <a:lnTo>
                    <a:pt x="610" y="3733"/>
                  </a:lnTo>
                  <a:lnTo>
                    <a:pt x="613" y="3733"/>
                  </a:lnTo>
                  <a:lnTo>
                    <a:pt x="618" y="3728"/>
                  </a:lnTo>
                  <a:lnTo>
                    <a:pt x="621" y="3722"/>
                  </a:lnTo>
                  <a:lnTo>
                    <a:pt x="621" y="3717"/>
                  </a:lnTo>
                  <a:lnTo>
                    <a:pt x="621" y="3714"/>
                  </a:lnTo>
                  <a:lnTo>
                    <a:pt x="615" y="3707"/>
                  </a:lnTo>
                  <a:lnTo>
                    <a:pt x="613" y="3704"/>
                  </a:lnTo>
                  <a:lnTo>
                    <a:pt x="617" y="3706"/>
                  </a:lnTo>
                  <a:lnTo>
                    <a:pt x="621" y="3714"/>
                  </a:lnTo>
                  <a:lnTo>
                    <a:pt x="625" y="3717"/>
                  </a:lnTo>
                  <a:lnTo>
                    <a:pt x="629" y="3717"/>
                  </a:lnTo>
                  <a:lnTo>
                    <a:pt x="634" y="3717"/>
                  </a:lnTo>
                  <a:lnTo>
                    <a:pt x="641" y="3712"/>
                  </a:lnTo>
                  <a:lnTo>
                    <a:pt x="641" y="3701"/>
                  </a:lnTo>
                  <a:lnTo>
                    <a:pt x="649" y="3704"/>
                  </a:lnTo>
                  <a:lnTo>
                    <a:pt x="657" y="3704"/>
                  </a:lnTo>
                  <a:lnTo>
                    <a:pt x="660" y="3703"/>
                  </a:lnTo>
                  <a:lnTo>
                    <a:pt x="663" y="3701"/>
                  </a:lnTo>
                  <a:lnTo>
                    <a:pt x="666" y="3695"/>
                  </a:lnTo>
                  <a:lnTo>
                    <a:pt x="669" y="3688"/>
                  </a:lnTo>
                  <a:lnTo>
                    <a:pt x="669" y="3680"/>
                  </a:lnTo>
                  <a:lnTo>
                    <a:pt x="673" y="3682"/>
                  </a:lnTo>
                  <a:lnTo>
                    <a:pt x="681" y="3682"/>
                  </a:lnTo>
                  <a:lnTo>
                    <a:pt x="692" y="3679"/>
                  </a:lnTo>
                  <a:lnTo>
                    <a:pt x="697" y="3677"/>
                  </a:lnTo>
                  <a:lnTo>
                    <a:pt x="700" y="3674"/>
                  </a:lnTo>
                  <a:lnTo>
                    <a:pt x="708" y="3666"/>
                  </a:lnTo>
                  <a:lnTo>
                    <a:pt x="711" y="3658"/>
                  </a:lnTo>
                  <a:lnTo>
                    <a:pt x="713" y="3652"/>
                  </a:lnTo>
                  <a:lnTo>
                    <a:pt x="713" y="3645"/>
                  </a:lnTo>
                  <a:lnTo>
                    <a:pt x="705" y="3642"/>
                  </a:lnTo>
                  <a:lnTo>
                    <a:pt x="695" y="3636"/>
                  </a:lnTo>
                  <a:lnTo>
                    <a:pt x="689" y="3634"/>
                  </a:lnTo>
                  <a:lnTo>
                    <a:pt x="684" y="3631"/>
                  </a:lnTo>
                  <a:lnTo>
                    <a:pt x="676" y="3624"/>
                  </a:lnTo>
                  <a:lnTo>
                    <a:pt x="668" y="3618"/>
                  </a:lnTo>
                  <a:lnTo>
                    <a:pt x="650" y="3608"/>
                  </a:lnTo>
                  <a:lnTo>
                    <a:pt x="647" y="3605"/>
                  </a:lnTo>
                  <a:lnTo>
                    <a:pt x="645" y="3600"/>
                  </a:lnTo>
                  <a:lnTo>
                    <a:pt x="641" y="3594"/>
                  </a:lnTo>
                  <a:lnTo>
                    <a:pt x="634" y="3586"/>
                  </a:lnTo>
                  <a:lnTo>
                    <a:pt x="629" y="3583"/>
                  </a:lnTo>
                  <a:lnTo>
                    <a:pt x="620" y="3578"/>
                  </a:lnTo>
                  <a:lnTo>
                    <a:pt x="597" y="3567"/>
                  </a:lnTo>
                  <a:lnTo>
                    <a:pt x="585" y="3559"/>
                  </a:lnTo>
                  <a:lnTo>
                    <a:pt x="570" y="3549"/>
                  </a:lnTo>
                  <a:lnTo>
                    <a:pt x="558" y="3537"/>
                  </a:lnTo>
                  <a:lnTo>
                    <a:pt x="545" y="3522"/>
                  </a:lnTo>
                  <a:lnTo>
                    <a:pt x="530" y="3501"/>
                  </a:lnTo>
                  <a:lnTo>
                    <a:pt x="519" y="3484"/>
                  </a:lnTo>
                  <a:lnTo>
                    <a:pt x="498" y="3450"/>
                  </a:lnTo>
                  <a:lnTo>
                    <a:pt x="482" y="3422"/>
                  </a:lnTo>
                  <a:lnTo>
                    <a:pt x="473" y="3409"/>
                  </a:lnTo>
                  <a:lnTo>
                    <a:pt x="463" y="3399"/>
                  </a:lnTo>
                  <a:lnTo>
                    <a:pt x="465" y="3396"/>
                  </a:lnTo>
                  <a:lnTo>
                    <a:pt x="466" y="3388"/>
                  </a:lnTo>
                  <a:lnTo>
                    <a:pt x="468" y="3372"/>
                  </a:lnTo>
                  <a:lnTo>
                    <a:pt x="468" y="3346"/>
                  </a:lnTo>
                  <a:lnTo>
                    <a:pt x="463" y="3313"/>
                  </a:lnTo>
                  <a:lnTo>
                    <a:pt x="478" y="3251"/>
                  </a:lnTo>
                  <a:lnTo>
                    <a:pt x="487" y="3203"/>
                  </a:lnTo>
                  <a:lnTo>
                    <a:pt x="492" y="3171"/>
                  </a:lnTo>
                  <a:lnTo>
                    <a:pt x="497" y="3150"/>
                  </a:lnTo>
                  <a:lnTo>
                    <a:pt x="503" y="3126"/>
                  </a:lnTo>
                  <a:lnTo>
                    <a:pt x="516" y="3084"/>
                  </a:lnTo>
                  <a:lnTo>
                    <a:pt x="519" y="3075"/>
                  </a:lnTo>
                  <a:lnTo>
                    <a:pt x="526" y="3062"/>
                  </a:lnTo>
                  <a:lnTo>
                    <a:pt x="543" y="3029"/>
                  </a:lnTo>
                  <a:lnTo>
                    <a:pt x="551" y="3009"/>
                  </a:lnTo>
                  <a:lnTo>
                    <a:pt x="559" y="2987"/>
                  </a:lnTo>
                  <a:lnTo>
                    <a:pt x="564" y="2966"/>
                  </a:lnTo>
                  <a:lnTo>
                    <a:pt x="565" y="2955"/>
                  </a:lnTo>
                  <a:lnTo>
                    <a:pt x="567" y="2944"/>
                  </a:lnTo>
                  <a:lnTo>
                    <a:pt x="577" y="2909"/>
                  </a:lnTo>
                  <a:lnTo>
                    <a:pt x="577" y="2944"/>
                  </a:lnTo>
                  <a:lnTo>
                    <a:pt x="583" y="2971"/>
                  </a:lnTo>
                  <a:lnTo>
                    <a:pt x="588" y="3001"/>
                  </a:lnTo>
                  <a:lnTo>
                    <a:pt x="594" y="3040"/>
                  </a:lnTo>
                  <a:lnTo>
                    <a:pt x="599" y="3084"/>
                  </a:lnTo>
                  <a:lnTo>
                    <a:pt x="604" y="3134"/>
                  </a:lnTo>
                  <a:lnTo>
                    <a:pt x="605" y="3184"/>
                  </a:lnTo>
                  <a:lnTo>
                    <a:pt x="605" y="3207"/>
                  </a:lnTo>
                  <a:lnTo>
                    <a:pt x="605" y="3231"/>
                  </a:lnTo>
                  <a:lnTo>
                    <a:pt x="602" y="3259"/>
                  </a:lnTo>
                  <a:lnTo>
                    <a:pt x="589" y="3299"/>
                  </a:lnTo>
                  <a:lnTo>
                    <a:pt x="578" y="3334"/>
                  </a:lnTo>
                  <a:lnTo>
                    <a:pt x="569" y="3370"/>
                  </a:lnTo>
                  <a:lnTo>
                    <a:pt x="559" y="3404"/>
                  </a:lnTo>
                  <a:lnTo>
                    <a:pt x="556" y="3420"/>
                  </a:lnTo>
                  <a:lnTo>
                    <a:pt x="556" y="3428"/>
                  </a:lnTo>
                  <a:lnTo>
                    <a:pt x="556" y="3434"/>
                  </a:lnTo>
                  <a:lnTo>
                    <a:pt x="558" y="3442"/>
                  </a:lnTo>
                  <a:lnTo>
                    <a:pt x="561" y="3449"/>
                  </a:lnTo>
                  <a:lnTo>
                    <a:pt x="565" y="3455"/>
                  </a:lnTo>
                  <a:lnTo>
                    <a:pt x="572" y="3460"/>
                  </a:lnTo>
                  <a:lnTo>
                    <a:pt x="580" y="3465"/>
                  </a:lnTo>
                  <a:lnTo>
                    <a:pt x="591" y="3469"/>
                  </a:lnTo>
                  <a:lnTo>
                    <a:pt x="604" y="3473"/>
                  </a:lnTo>
                  <a:lnTo>
                    <a:pt x="618" y="3474"/>
                  </a:lnTo>
                  <a:lnTo>
                    <a:pt x="682" y="3477"/>
                  </a:lnTo>
                  <a:lnTo>
                    <a:pt x="757" y="3481"/>
                  </a:lnTo>
                  <a:lnTo>
                    <a:pt x="767" y="3482"/>
                  </a:lnTo>
                  <a:lnTo>
                    <a:pt x="780" y="3485"/>
                  </a:lnTo>
                  <a:lnTo>
                    <a:pt x="818" y="3495"/>
                  </a:lnTo>
                  <a:lnTo>
                    <a:pt x="860" y="3506"/>
                  </a:lnTo>
                  <a:lnTo>
                    <a:pt x="879" y="3511"/>
                  </a:lnTo>
                  <a:lnTo>
                    <a:pt x="896" y="3514"/>
                  </a:lnTo>
                  <a:lnTo>
                    <a:pt x="927" y="3517"/>
                  </a:lnTo>
                  <a:lnTo>
                    <a:pt x="957" y="3517"/>
                  </a:lnTo>
                  <a:lnTo>
                    <a:pt x="983" y="3517"/>
                  </a:lnTo>
                  <a:lnTo>
                    <a:pt x="994" y="3516"/>
                  </a:lnTo>
                  <a:lnTo>
                    <a:pt x="1000" y="3514"/>
                  </a:lnTo>
                  <a:lnTo>
                    <a:pt x="1018" y="3516"/>
                  </a:lnTo>
                  <a:lnTo>
                    <a:pt x="1054" y="3517"/>
                  </a:lnTo>
                  <a:lnTo>
                    <a:pt x="1074" y="3516"/>
                  </a:lnTo>
                  <a:lnTo>
                    <a:pt x="1093" y="3513"/>
                  </a:lnTo>
                  <a:lnTo>
                    <a:pt x="1101" y="3511"/>
                  </a:lnTo>
                  <a:lnTo>
                    <a:pt x="1107" y="3508"/>
                  </a:lnTo>
                  <a:lnTo>
                    <a:pt x="1112" y="3503"/>
                  </a:lnTo>
                  <a:lnTo>
                    <a:pt x="1115" y="3498"/>
                  </a:lnTo>
                  <a:lnTo>
                    <a:pt x="1122" y="3471"/>
                  </a:lnTo>
                  <a:lnTo>
                    <a:pt x="973" y="3398"/>
                  </a:lnTo>
                  <a:close/>
                  <a:moveTo>
                    <a:pt x="46" y="1931"/>
                  </a:moveTo>
                  <a:lnTo>
                    <a:pt x="46" y="1931"/>
                  </a:lnTo>
                  <a:lnTo>
                    <a:pt x="45" y="1939"/>
                  </a:lnTo>
                  <a:lnTo>
                    <a:pt x="45" y="1937"/>
                  </a:lnTo>
                  <a:lnTo>
                    <a:pt x="43" y="1934"/>
                  </a:lnTo>
                  <a:lnTo>
                    <a:pt x="43" y="1931"/>
                  </a:lnTo>
                  <a:lnTo>
                    <a:pt x="46" y="1926"/>
                  </a:lnTo>
                  <a:lnTo>
                    <a:pt x="46" y="1931"/>
                  </a:lnTo>
                  <a:close/>
                </a:path>
              </a:pathLst>
            </a:custGeom>
            <a:noFill/>
            <a:ln w="30163">
              <a:solidFill>
                <a:srgbClr val="636A7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6387" name="Text Box 122"/>
          <p:cNvSpPr txBox="1">
            <a:spLocks noChangeArrowheads="1"/>
          </p:cNvSpPr>
          <p:nvPr/>
        </p:nvSpPr>
        <p:spPr bwMode="auto">
          <a:xfrm>
            <a:off x="2286000" y="4953000"/>
            <a:ext cx="2362200" cy="523875"/>
          </a:xfrm>
          <a:prstGeom prst="rect">
            <a:avLst/>
          </a:prstGeom>
          <a:noFill/>
          <a:ln w="571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400" b="1">
                <a:latin typeface="Helvetica" pitchFamily="-106" charset="0"/>
              </a:rPr>
              <a:t>Acroparesthesia</a:t>
            </a:r>
          </a:p>
          <a:p>
            <a:pPr eaLnBrk="1" hangingPunct="1">
              <a:spcBef>
                <a:spcPct val="0"/>
              </a:spcBef>
              <a:buClrTx/>
              <a:buSzTx/>
              <a:buFontTx/>
              <a:buNone/>
            </a:pPr>
            <a:r>
              <a:rPr lang="en-US" altLang="en-US" sz="1400" b="1">
                <a:latin typeface="Helvetica" pitchFamily="-106" charset="0"/>
              </a:rPr>
              <a:t>Pain in the hands &amp; feet.</a:t>
            </a:r>
          </a:p>
        </p:txBody>
      </p:sp>
      <p:pic>
        <p:nvPicPr>
          <p:cNvPr id="16388" name="Picture 12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04800" y="2514600"/>
            <a:ext cx="1600200" cy="762000"/>
          </a:xfrm>
          <a:noFill/>
        </p:spPr>
      </p:pic>
      <p:sp>
        <p:nvSpPr>
          <p:cNvPr id="16389" name="Text Box 126"/>
          <p:cNvSpPr txBox="1">
            <a:spLocks noChangeArrowheads="1"/>
          </p:cNvSpPr>
          <p:nvPr/>
        </p:nvSpPr>
        <p:spPr bwMode="auto">
          <a:xfrm>
            <a:off x="6461125" y="46847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Helvetica" pitchFamily="-106" charset="0"/>
            </a:endParaRPr>
          </a:p>
        </p:txBody>
      </p:sp>
      <p:sp>
        <p:nvSpPr>
          <p:cNvPr id="16390" name="Text Box 127"/>
          <p:cNvSpPr txBox="1">
            <a:spLocks noChangeArrowheads="1"/>
          </p:cNvSpPr>
          <p:nvPr/>
        </p:nvSpPr>
        <p:spPr bwMode="auto">
          <a:xfrm>
            <a:off x="3870325" y="8032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2400">
              <a:latin typeface="Helvetica" pitchFamily="-106" charset="0"/>
            </a:endParaRPr>
          </a:p>
        </p:txBody>
      </p:sp>
      <p:sp>
        <p:nvSpPr>
          <p:cNvPr id="16391" name="Text Box 128"/>
          <p:cNvSpPr txBox="1">
            <a:spLocks noChangeArrowheads="1"/>
          </p:cNvSpPr>
          <p:nvPr/>
        </p:nvSpPr>
        <p:spPr bwMode="auto">
          <a:xfrm>
            <a:off x="5089525" y="16414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2400">
              <a:latin typeface="Helvetica" pitchFamily="-106" charset="0"/>
            </a:endParaRPr>
          </a:p>
        </p:txBody>
      </p:sp>
      <p:sp>
        <p:nvSpPr>
          <p:cNvPr id="16392" name="Text Box 132"/>
          <p:cNvSpPr txBox="1">
            <a:spLocks noChangeArrowheads="1"/>
          </p:cNvSpPr>
          <p:nvPr/>
        </p:nvSpPr>
        <p:spPr bwMode="auto">
          <a:xfrm>
            <a:off x="136525" y="19462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2400">
              <a:latin typeface="Helvetica" pitchFamily="-106" charset="0"/>
            </a:endParaRPr>
          </a:p>
        </p:txBody>
      </p:sp>
      <p:sp>
        <p:nvSpPr>
          <p:cNvPr id="16393" name="Text Box 136"/>
          <p:cNvSpPr txBox="1">
            <a:spLocks noChangeArrowheads="1"/>
          </p:cNvSpPr>
          <p:nvPr/>
        </p:nvSpPr>
        <p:spPr bwMode="auto">
          <a:xfrm>
            <a:off x="366713" y="3509963"/>
            <a:ext cx="1666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400">
                <a:latin typeface="Helvetica" pitchFamily="-106" charset="0"/>
              </a:rPr>
              <a:t>Impaired Sweating</a:t>
            </a:r>
          </a:p>
          <a:p>
            <a:pPr eaLnBrk="1" hangingPunct="1">
              <a:spcBef>
                <a:spcPct val="0"/>
              </a:spcBef>
              <a:buClrTx/>
              <a:buSzTx/>
              <a:buFontTx/>
              <a:buNone/>
            </a:pPr>
            <a:r>
              <a:rPr lang="en-US" altLang="en-US" sz="1400">
                <a:latin typeface="Helvetica" pitchFamily="-106" charset="0"/>
              </a:rPr>
              <a:t>Sensitivity to heat</a:t>
            </a:r>
          </a:p>
        </p:txBody>
      </p:sp>
      <p:sp>
        <p:nvSpPr>
          <p:cNvPr id="16394" name="Text Box 137"/>
          <p:cNvSpPr txBox="1">
            <a:spLocks noChangeArrowheads="1"/>
          </p:cNvSpPr>
          <p:nvPr/>
        </p:nvSpPr>
        <p:spPr bwMode="auto">
          <a:xfrm>
            <a:off x="6156325" y="16414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2400">
              <a:latin typeface="Helvetica" pitchFamily="-106" charset="0"/>
            </a:endParaRPr>
          </a:p>
        </p:txBody>
      </p:sp>
      <p:sp>
        <p:nvSpPr>
          <p:cNvPr id="16395" name="Text Box 138"/>
          <p:cNvSpPr txBox="1">
            <a:spLocks noChangeArrowheads="1"/>
          </p:cNvSpPr>
          <p:nvPr/>
        </p:nvSpPr>
        <p:spPr bwMode="auto">
          <a:xfrm>
            <a:off x="7543800" y="29718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2400">
              <a:latin typeface="Helvetica" pitchFamily="-106" charset="0"/>
            </a:endParaRPr>
          </a:p>
        </p:txBody>
      </p:sp>
      <p:sp>
        <p:nvSpPr>
          <p:cNvPr id="16396" name="Text Box 139"/>
          <p:cNvSpPr txBox="1">
            <a:spLocks noChangeArrowheads="1"/>
          </p:cNvSpPr>
          <p:nvPr/>
        </p:nvSpPr>
        <p:spPr bwMode="auto">
          <a:xfrm>
            <a:off x="1050925" y="24796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2400">
              <a:latin typeface="Helvetica" pitchFamily="-106" charset="0"/>
            </a:endParaRPr>
          </a:p>
        </p:txBody>
      </p:sp>
      <p:sp>
        <p:nvSpPr>
          <p:cNvPr id="16397" name="Text Box 144"/>
          <p:cNvSpPr txBox="1">
            <a:spLocks noChangeArrowheads="1"/>
          </p:cNvSpPr>
          <p:nvPr/>
        </p:nvSpPr>
        <p:spPr bwMode="auto">
          <a:xfrm>
            <a:off x="517525" y="45370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2400">
              <a:latin typeface="Helvetica" pitchFamily="-106" charset="0"/>
            </a:endParaRPr>
          </a:p>
        </p:txBody>
      </p:sp>
      <p:sp>
        <p:nvSpPr>
          <p:cNvPr id="16398" name="Text Box 146"/>
          <p:cNvSpPr txBox="1">
            <a:spLocks noChangeArrowheads="1"/>
          </p:cNvSpPr>
          <p:nvPr/>
        </p:nvSpPr>
        <p:spPr bwMode="auto">
          <a:xfrm>
            <a:off x="304800" y="4800600"/>
            <a:ext cx="19050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lnSpc>
                <a:spcPct val="70000"/>
              </a:lnSpc>
              <a:spcBef>
                <a:spcPct val="0"/>
              </a:spcBef>
              <a:buClrTx/>
              <a:buSzTx/>
              <a:buFontTx/>
              <a:buNone/>
            </a:pPr>
            <a:r>
              <a:rPr lang="en-US" altLang="en-US" sz="1400">
                <a:latin typeface="Helvetica" pitchFamily="-106" charset="0"/>
              </a:rPr>
              <a:t>Reddish purple skin rash (Angiokeratoma)</a:t>
            </a:r>
          </a:p>
        </p:txBody>
      </p:sp>
      <p:sp>
        <p:nvSpPr>
          <p:cNvPr id="16399" name="Text Box 149"/>
          <p:cNvSpPr txBox="1">
            <a:spLocks noChangeArrowheads="1"/>
          </p:cNvSpPr>
          <p:nvPr/>
        </p:nvSpPr>
        <p:spPr bwMode="auto">
          <a:xfrm>
            <a:off x="3717925" y="4308475"/>
            <a:ext cx="354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a:latin typeface="Helvetica" pitchFamily="-106" charset="0"/>
              </a:rPr>
              <a:t>  </a:t>
            </a:r>
          </a:p>
        </p:txBody>
      </p:sp>
      <p:sp>
        <p:nvSpPr>
          <p:cNvPr id="1326239" name="Rectangle 159"/>
          <p:cNvSpPr>
            <a:spLocks noChangeArrowheads="1"/>
          </p:cNvSpPr>
          <p:nvPr/>
        </p:nvSpPr>
        <p:spPr bwMode="auto">
          <a:xfrm>
            <a:off x="0" y="1752600"/>
            <a:ext cx="2743200" cy="338138"/>
          </a:xfrm>
          <a:prstGeom prst="rect">
            <a:avLst/>
          </a:prstGeom>
          <a:noFill/>
          <a:ln w="9525">
            <a:noFill/>
            <a:miter lim="800000"/>
            <a:headEnd/>
            <a:tailEnd/>
          </a:ln>
          <a:effectLst/>
        </p:spPr>
        <p:txBody>
          <a:bodyPr>
            <a:spAutoFit/>
          </a:bodyPr>
          <a:lstStyle/>
          <a:p>
            <a:pPr>
              <a:spcBef>
                <a:spcPct val="50000"/>
              </a:spcBef>
              <a:buClr>
                <a:schemeClr val="bg2"/>
              </a:buClr>
              <a:defRPr/>
            </a:pPr>
            <a:r>
              <a:rPr lang="en-US" sz="1600" b="1" u="sng" dirty="0">
                <a:solidFill>
                  <a:schemeClr val="tx2">
                    <a:lumMod val="75000"/>
                  </a:schemeClr>
                </a:solidFill>
                <a:latin typeface="Helvetica" pitchFamily="34" charset="0"/>
                <a:cs typeface="Helvetica" pitchFamily="34" charset="0"/>
              </a:rPr>
              <a:t>Early  Manifestations  </a:t>
            </a:r>
          </a:p>
        </p:txBody>
      </p:sp>
      <p:pic>
        <p:nvPicPr>
          <p:cNvPr id="16401" name="Picture 1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257800"/>
            <a:ext cx="14859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2" name="Rectangle 9"/>
          <p:cNvSpPr>
            <a:spLocks noChangeArrowheads="1"/>
          </p:cNvSpPr>
          <p:nvPr/>
        </p:nvSpPr>
        <p:spPr bwMode="auto">
          <a:xfrm>
            <a:off x="381000" y="4191000"/>
            <a:ext cx="1624013" cy="350838"/>
          </a:xfrm>
          <a:prstGeom prst="rect">
            <a:avLst/>
          </a:prstGeom>
          <a:noFill/>
          <a:ln w="9525">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lnSpc>
                <a:spcPct val="60000"/>
              </a:lnSpc>
              <a:spcBef>
                <a:spcPct val="0"/>
              </a:spcBef>
              <a:buClrTx/>
              <a:buSzTx/>
              <a:buFontTx/>
              <a:buNone/>
            </a:pPr>
            <a:r>
              <a:rPr lang="en-US" altLang="en-US" sz="1400">
                <a:latin typeface="Helvetica" pitchFamily="-106" charset="0"/>
              </a:rPr>
              <a:t>Diarrhea,</a:t>
            </a:r>
          </a:p>
          <a:p>
            <a:pPr eaLnBrk="1" hangingPunct="1">
              <a:lnSpc>
                <a:spcPct val="60000"/>
              </a:lnSpc>
              <a:spcBef>
                <a:spcPct val="0"/>
              </a:spcBef>
              <a:buClrTx/>
              <a:buSzTx/>
              <a:buFontTx/>
              <a:buNone/>
            </a:pPr>
            <a:r>
              <a:rPr lang="en-US" altLang="en-US" sz="1400">
                <a:latin typeface="Helvetica" pitchFamily="-106" charset="0"/>
              </a:rPr>
              <a:t>abdominal pain</a:t>
            </a:r>
          </a:p>
        </p:txBody>
      </p:sp>
      <p:sp>
        <p:nvSpPr>
          <p:cNvPr id="16403" name="Rectangle 11"/>
          <p:cNvSpPr>
            <a:spLocks noChangeArrowheads="1"/>
          </p:cNvSpPr>
          <p:nvPr/>
        </p:nvSpPr>
        <p:spPr bwMode="auto">
          <a:xfrm>
            <a:off x="228600" y="2271713"/>
            <a:ext cx="1703388"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lnSpc>
                <a:spcPct val="60000"/>
              </a:lnSpc>
              <a:spcBef>
                <a:spcPct val="0"/>
              </a:spcBef>
              <a:buClrTx/>
              <a:buSzTx/>
              <a:buFontTx/>
              <a:buNone/>
            </a:pPr>
            <a:r>
              <a:rPr lang="en-US" altLang="en-US" sz="1400">
                <a:latin typeface="Helvetica" pitchFamily="-106" charset="0"/>
              </a:rPr>
              <a:t>Eye Finding</a:t>
            </a:r>
          </a:p>
          <a:p>
            <a:pPr eaLnBrk="1" hangingPunct="1">
              <a:lnSpc>
                <a:spcPct val="50000"/>
              </a:lnSpc>
              <a:spcBef>
                <a:spcPct val="0"/>
              </a:spcBef>
              <a:buClrTx/>
              <a:buSzTx/>
              <a:buFontTx/>
              <a:buNone/>
            </a:pPr>
            <a:endParaRPr lang="en-US" altLang="en-US" sz="1400">
              <a:latin typeface="Helvetica" pitchFamily="-106" charset="0"/>
            </a:endParaRPr>
          </a:p>
        </p:txBody>
      </p:sp>
      <p:sp>
        <p:nvSpPr>
          <p:cNvPr id="153" name="Rectangle 159"/>
          <p:cNvSpPr>
            <a:spLocks noChangeArrowheads="1"/>
          </p:cNvSpPr>
          <p:nvPr/>
        </p:nvSpPr>
        <p:spPr bwMode="auto">
          <a:xfrm>
            <a:off x="304800" y="562708"/>
            <a:ext cx="7315200" cy="646113"/>
          </a:xfrm>
          <a:prstGeom prst="rect">
            <a:avLst/>
          </a:prstGeom>
          <a:noFill/>
          <a:ln w="9525">
            <a:noFill/>
            <a:miter lim="800000"/>
            <a:headEnd/>
            <a:tailEnd/>
          </a:ln>
          <a:effectLst/>
        </p:spPr>
        <p:txBody>
          <a:bodyPr>
            <a:spAutoFit/>
          </a:bodyPr>
          <a:lstStyle/>
          <a:p>
            <a:pPr>
              <a:spcBef>
                <a:spcPct val="50000"/>
              </a:spcBef>
              <a:buClr>
                <a:schemeClr val="bg2"/>
              </a:buClr>
              <a:defRPr/>
            </a:pPr>
            <a:r>
              <a:rPr lang="en-US" sz="3600" b="1" dirty="0">
                <a:solidFill>
                  <a:schemeClr val="accent5"/>
                </a:solidFill>
                <a:latin typeface="Helvetica" pitchFamily="34" charset="0"/>
                <a:cs typeface="Helvetica" pitchFamily="34" charset="0"/>
              </a:rPr>
              <a:t>Clinical  Manifestations  </a:t>
            </a:r>
          </a:p>
        </p:txBody>
      </p:sp>
      <p:pic>
        <p:nvPicPr>
          <p:cNvPr id="16405" name="Picture 4" descr="pic1fab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5344" y="0"/>
            <a:ext cx="1798656" cy="17526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6" name="Rectangle 157"/>
          <p:cNvSpPr>
            <a:spLocks noChangeArrowheads="1"/>
          </p:cNvSpPr>
          <p:nvPr/>
        </p:nvSpPr>
        <p:spPr bwMode="auto">
          <a:xfrm>
            <a:off x="2133600" y="1027113"/>
            <a:ext cx="510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lgn="ctr" eaLnBrk="1" hangingPunct="1">
              <a:lnSpc>
                <a:spcPct val="150000"/>
              </a:lnSpc>
              <a:spcBef>
                <a:spcPct val="0"/>
              </a:spcBef>
              <a:buClrTx/>
              <a:buSzTx/>
              <a:buFontTx/>
              <a:buNone/>
            </a:pPr>
            <a:r>
              <a:rPr lang="en-US" altLang="en-US" sz="2000" b="1" u="sng">
                <a:solidFill>
                  <a:srgbClr val="FF0000"/>
                </a:solidFill>
                <a:latin typeface="Helvetica" pitchFamily="-106" charset="0"/>
              </a:rPr>
              <a:t>GL-3 Accumulation in Many Cell Types</a:t>
            </a:r>
          </a:p>
        </p:txBody>
      </p:sp>
      <p:cxnSp>
        <p:nvCxnSpPr>
          <p:cNvPr id="160" name="Straight Arrow Connector 159"/>
          <p:cNvCxnSpPr/>
          <p:nvPr/>
        </p:nvCxnSpPr>
        <p:spPr>
          <a:xfrm rot="10800000" flipV="1">
            <a:off x="2133600" y="1524000"/>
            <a:ext cx="9906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6408" name="Group 154"/>
          <p:cNvGrpSpPr>
            <a:grpSpLocks/>
          </p:cNvGrpSpPr>
          <p:nvPr/>
        </p:nvGrpSpPr>
        <p:grpSpPr bwMode="auto">
          <a:xfrm>
            <a:off x="3429000" y="1524000"/>
            <a:ext cx="2284413" cy="2908300"/>
            <a:chOff x="3429000" y="1524000"/>
            <a:chExt cx="2284413" cy="2908300"/>
          </a:xfrm>
        </p:grpSpPr>
        <p:sp>
          <p:nvSpPr>
            <p:cNvPr id="16418" name="Rectangle 10"/>
            <p:cNvSpPr>
              <a:spLocks noChangeArrowheads="1"/>
            </p:cNvSpPr>
            <p:nvPr/>
          </p:nvSpPr>
          <p:spPr bwMode="auto">
            <a:xfrm>
              <a:off x="3657600" y="2590800"/>
              <a:ext cx="17033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lnSpc>
                  <a:spcPct val="50000"/>
                </a:lnSpc>
                <a:spcBef>
                  <a:spcPct val="0"/>
                </a:spcBef>
                <a:buClrTx/>
                <a:buSzTx/>
                <a:buFontTx/>
                <a:buNone/>
              </a:pPr>
              <a:r>
                <a:rPr lang="en-US" altLang="en-US" sz="1400" dirty="0">
                  <a:latin typeface="Helvetica" pitchFamily="-106" charset="0"/>
                </a:rPr>
                <a:t>Early Stroke</a:t>
              </a:r>
            </a:p>
          </p:txBody>
        </p:sp>
        <p:sp>
          <p:nvSpPr>
            <p:cNvPr id="16419" name="Rectangle 14"/>
            <p:cNvSpPr>
              <a:spLocks noChangeArrowheads="1"/>
            </p:cNvSpPr>
            <p:nvPr/>
          </p:nvSpPr>
          <p:spPr bwMode="auto">
            <a:xfrm>
              <a:off x="3810000" y="4038600"/>
              <a:ext cx="17018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lnSpc>
                  <a:spcPct val="70000"/>
                </a:lnSpc>
                <a:spcBef>
                  <a:spcPct val="0"/>
                </a:spcBef>
                <a:buClrTx/>
                <a:buSzTx/>
                <a:buFontTx/>
                <a:buNone/>
              </a:pPr>
              <a:r>
                <a:rPr lang="en-US" altLang="en-US" sz="1400">
                  <a:latin typeface="Helvetica" pitchFamily="-106" charset="0"/>
                </a:rPr>
                <a:t>Chronic Kidney Disease</a:t>
              </a:r>
            </a:p>
          </p:txBody>
        </p:sp>
        <p:sp>
          <p:nvSpPr>
            <p:cNvPr id="16420" name="Rectangle 15"/>
            <p:cNvSpPr>
              <a:spLocks noChangeArrowheads="1"/>
            </p:cNvSpPr>
            <p:nvPr/>
          </p:nvSpPr>
          <p:spPr bwMode="auto">
            <a:xfrm>
              <a:off x="3581400" y="3048000"/>
              <a:ext cx="21320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lnSpc>
                  <a:spcPct val="70000"/>
                </a:lnSpc>
                <a:spcBef>
                  <a:spcPct val="0"/>
                </a:spcBef>
                <a:buClrTx/>
                <a:buSzTx/>
                <a:buFontTx/>
                <a:buNone/>
              </a:pPr>
              <a:r>
                <a:rPr lang="en-US" altLang="en-US" sz="1400">
                  <a:latin typeface="Helvetica" pitchFamily="-106" charset="0"/>
                </a:rPr>
                <a:t>Enlarged Heart</a:t>
              </a:r>
            </a:p>
            <a:p>
              <a:pPr eaLnBrk="1" hangingPunct="1">
                <a:lnSpc>
                  <a:spcPct val="70000"/>
                </a:lnSpc>
                <a:spcBef>
                  <a:spcPct val="0"/>
                </a:spcBef>
                <a:buClrTx/>
                <a:buSzTx/>
                <a:buFontTx/>
                <a:buNone/>
              </a:pPr>
              <a:r>
                <a:rPr lang="en-US" altLang="en-US" sz="1400">
                  <a:latin typeface="Helvetica" pitchFamily="-106" charset="0"/>
                </a:rPr>
                <a:t>Irregular Heartbeats</a:t>
              </a:r>
            </a:p>
          </p:txBody>
        </p:sp>
        <p:sp>
          <p:nvSpPr>
            <p:cNvPr id="152" name="Rectangle 159"/>
            <p:cNvSpPr>
              <a:spLocks noChangeArrowheads="1"/>
            </p:cNvSpPr>
            <p:nvPr/>
          </p:nvSpPr>
          <p:spPr bwMode="auto">
            <a:xfrm>
              <a:off x="3429000" y="1905000"/>
              <a:ext cx="2209800" cy="338138"/>
            </a:xfrm>
            <a:prstGeom prst="rect">
              <a:avLst/>
            </a:prstGeom>
            <a:noFill/>
            <a:ln w="9525">
              <a:noFill/>
              <a:miter lim="800000"/>
              <a:headEnd/>
              <a:tailEnd/>
            </a:ln>
            <a:effectLst/>
          </p:spPr>
          <p:txBody>
            <a:bodyPr>
              <a:spAutoFit/>
            </a:bodyPr>
            <a:lstStyle/>
            <a:p>
              <a:pPr>
                <a:spcBef>
                  <a:spcPct val="50000"/>
                </a:spcBef>
                <a:buClr>
                  <a:schemeClr val="bg2"/>
                </a:buClr>
                <a:defRPr/>
              </a:pPr>
              <a:r>
                <a:rPr lang="en-US" sz="1600" b="1" u="sng" dirty="0">
                  <a:solidFill>
                    <a:schemeClr val="tx2">
                      <a:lumMod val="75000"/>
                    </a:schemeClr>
                  </a:solidFill>
                  <a:latin typeface="Helvetica" pitchFamily="34" charset="0"/>
                  <a:cs typeface="Helvetica" pitchFamily="34" charset="0"/>
                </a:rPr>
                <a:t>Late  Manifestation</a:t>
              </a:r>
            </a:p>
          </p:txBody>
        </p:sp>
        <p:cxnSp>
          <p:nvCxnSpPr>
            <p:cNvPr id="165" name="Straight Arrow Connector 164"/>
            <p:cNvCxnSpPr/>
            <p:nvPr/>
          </p:nvCxnSpPr>
          <p:spPr>
            <a:xfrm rot="5400000">
              <a:off x="4229101" y="1712912"/>
              <a:ext cx="381000" cy="31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66" name="Straight Arrow Connector 165"/>
          <p:cNvCxnSpPr/>
          <p:nvPr/>
        </p:nvCxnSpPr>
        <p:spPr>
          <a:xfrm rot="10800000">
            <a:off x="5257800" y="3657600"/>
            <a:ext cx="9144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410" name="Rectangle 143"/>
          <p:cNvSpPr>
            <a:spLocks noChangeArrowheads="1"/>
          </p:cNvSpPr>
          <p:nvPr/>
        </p:nvSpPr>
        <p:spPr bwMode="auto">
          <a:xfrm>
            <a:off x="990600" y="0"/>
            <a:ext cx="457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lgn="ctr" eaLnBrk="1" hangingPunct="1">
              <a:spcBef>
                <a:spcPct val="0"/>
              </a:spcBef>
              <a:buClrTx/>
              <a:buSzTx/>
              <a:buFontTx/>
              <a:buNone/>
            </a:pPr>
            <a:r>
              <a:rPr lang="en-US" altLang="en-US" sz="3200" b="1" dirty="0">
                <a:solidFill>
                  <a:srgbClr val="375516"/>
                </a:solidFill>
                <a:latin typeface="Helvetica" pitchFamily="-106" charset="0"/>
              </a:rPr>
              <a:t>FABRY Disease</a:t>
            </a:r>
          </a:p>
        </p:txBody>
      </p:sp>
      <p:sp>
        <p:nvSpPr>
          <p:cNvPr id="41116" name="Text Box 156"/>
          <p:cNvSpPr txBox="1">
            <a:spLocks noChangeArrowheads="1"/>
          </p:cNvSpPr>
          <p:nvPr/>
        </p:nvSpPr>
        <p:spPr bwMode="auto">
          <a:xfrm>
            <a:off x="4114800" y="5670550"/>
            <a:ext cx="5029200" cy="582613"/>
          </a:xfrm>
          <a:prstGeom prst="rect">
            <a:avLst/>
          </a:prstGeom>
          <a:noFill/>
          <a:ln w="12700" algn="ctr">
            <a:noFill/>
            <a:miter lim="800000"/>
            <a:headEnd/>
            <a:tailEnd/>
          </a:ln>
          <a:effectLst>
            <a:prstShdw prst="shdw18" dist="17961" dir="13500000">
              <a:schemeClr val="accent1">
                <a:gamma/>
                <a:shade val="60000"/>
                <a:invGamma/>
              </a:schemeClr>
            </a:prstShdw>
          </a:effectLst>
        </p:spPr>
        <p:txBody>
          <a:bodyPr lIns="90488" tIns="44450" rIns="90488" bIns="44450">
            <a:spAutoFit/>
          </a:bodyPr>
          <a:lstStyle/>
          <a:p>
            <a:pPr>
              <a:defRPr/>
            </a:pPr>
            <a:r>
              <a:rPr lang="en-US" sz="1600" dirty="0">
                <a:latin typeface="Helvetica" pitchFamily="34" charset="0"/>
                <a:cs typeface="Helvetica" pitchFamily="34" charset="0"/>
              </a:rPr>
              <a:t>GL-3 containing Lipids can bind LDL and target the endothelium and accumulate due to enzyme defect</a:t>
            </a:r>
          </a:p>
        </p:txBody>
      </p:sp>
      <p:grpSp>
        <p:nvGrpSpPr>
          <p:cNvPr id="16412" name="Group 157"/>
          <p:cNvGrpSpPr>
            <a:grpSpLocks/>
          </p:cNvGrpSpPr>
          <p:nvPr/>
        </p:nvGrpSpPr>
        <p:grpSpPr bwMode="auto">
          <a:xfrm>
            <a:off x="5715000" y="1524000"/>
            <a:ext cx="2744788" cy="4038600"/>
            <a:chOff x="5715000" y="1524000"/>
            <a:chExt cx="2744815" cy="4038600"/>
          </a:xfrm>
        </p:grpSpPr>
        <p:grpSp>
          <p:nvGrpSpPr>
            <p:cNvPr id="16413" name="Group 155"/>
            <p:cNvGrpSpPr>
              <a:grpSpLocks/>
            </p:cNvGrpSpPr>
            <p:nvPr/>
          </p:nvGrpSpPr>
          <p:grpSpPr bwMode="auto">
            <a:xfrm>
              <a:off x="5715000" y="1524000"/>
              <a:ext cx="2209800" cy="4038600"/>
              <a:chOff x="5715000" y="1524000"/>
              <a:chExt cx="2209800" cy="4038600"/>
            </a:xfrm>
          </p:grpSpPr>
          <p:pic>
            <p:nvPicPr>
              <p:cNvPr id="16416"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286000"/>
                <a:ext cx="1676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2" name="Straight Arrow Connector 161"/>
              <p:cNvCxnSpPr/>
              <p:nvPr/>
            </p:nvCxnSpPr>
            <p:spPr>
              <a:xfrm>
                <a:off x="5715000" y="1524000"/>
                <a:ext cx="1219212"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1117" name="Line 157"/>
            <p:cNvSpPr>
              <a:spLocks noChangeShapeType="1"/>
            </p:cNvSpPr>
            <p:nvPr/>
          </p:nvSpPr>
          <p:spPr bwMode="auto">
            <a:xfrm>
              <a:off x="8077223" y="2362200"/>
              <a:ext cx="0" cy="2971800"/>
            </a:xfrm>
            <a:prstGeom prst="line">
              <a:avLst/>
            </a:prstGeom>
            <a:noFill/>
            <a:ln w="12700">
              <a:solidFill>
                <a:schemeClr val="tx1"/>
              </a:solidFill>
              <a:round/>
              <a:headEnd/>
              <a:tailEnd type="triangle" w="med" len="med"/>
            </a:ln>
            <a:effectLst>
              <a:prstShdw prst="shdw18" dist="17961" dir="13500000">
                <a:schemeClr val="tx1">
                  <a:gamma/>
                  <a:shade val="60000"/>
                  <a:invGamma/>
                </a:schemeClr>
              </a:prstShdw>
            </a:effectLst>
          </p:spPr>
          <p:txBody>
            <a:bodyPr wrap="none" lIns="90488" tIns="44450" rIns="90488" bIns="44450">
              <a:spAutoFit/>
            </a:bodyPr>
            <a:lstStyle/>
            <a:p>
              <a:pPr>
                <a:defRPr/>
              </a:pPr>
              <a:endParaRPr lang="en-US">
                <a:latin typeface="Helvetica" pitchFamily="34" charset="0"/>
                <a:cs typeface="Helvetica" pitchFamily="34" charset="0"/>
              </a:endParaRPr>
            </a:p>
          </p:txBody>
        </p:sp>
        <p:sp>
          <p:nvSpPr>
            <p:cNvPr id="41118" name="Text Box 158"/>
            <p:cNvSpPr txBox="1">
              <a:spLocks noChangeArrowheads="1"/>
            </p:cNvSpPr>
            <p:nvPr/>
          </p:nvSpPr>
          <p:spPr bwMode="auto">
            <a:xfrm rot="5400000">
              <a:off x="7628757" y="3740941"/>
              <a:ext cx="1295400" cy="366717"/>
            </a:xfrm>
            <a:prstGeom prst="rect">
              <a:avLst/>
            </a:prstGeom>
            <a:noFill/>
            <a:ln w="12700" algn="ctr">
              <a:noFill/>
              <a:miter lim="800000"/>
              <a:headEnd/>
              <a:tailEnd/>
            </a:ln>
            <a:effectLst>
              <a:prstShdw prst="shdw18" dist="17961" dir="13500000">
                <a:schemeClr val="accent1">
                  <a:gamma/>
                  <a:shade val="60000"/>
                  <a:invGamma/>
                </a:schemeClr>
              </a:prstShdw>
            </a:effectLst>
          </p:spPr>
          <p:txBody>
            <a:bodyPr lIns="90488" tIns="44450" rIns="90488" bIns="44450">
              <a:spAutoFit/>
            </a:bodyPr>
            <a:lstStyle/>
            <a:p>
              <a:pPr>
                <a:spcBef>
                  <a:spcPct val="50000"/>
                </a:spcBef>
                <a:defRPr/>
              </a:pPr>
              <a:r>
                <a:rPr lang="en-US">
                  <a:latin typeface="Helvetica" pitchFamily="34" charset="0"/>
                  <a:cs typeface="Helvetica" pitchFamily="34" charset="0"/>
                </a:rPr>
                <a:t>Time</a:t>
              </a:r>
            </a:p>
          </p:txBody>
        </p:sp>
      </p:grpSp>
    </p:spTree>
    <p:extLst>
      <p:ext uri="{BB962C8B-B14F-4D97-AF65-F5344CB8AC3E}">
        <p14:creationId xmlns:p14="http://schemas.microsoft.com/office/powerpoint/2010/main" val="20871552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097"/>
            <a:ext cx="8229600" cy="1143000"/>
          </a:xfrm>
        </p:spPr>
        <p:txBody>
          <a:bodyPr/>
          <a:lstStyle/>
          <a:p>
            <a:r>
              <a:rPr lang="en-US" sz="3600" b="1" dirty="0" smtClean="0">
                <a:solidFill>
                  <a:schemeClr val="accent5"/>
                </a:solidFill>
              </a:rPr>
              <a:t>After Diagnosis: Family Screening</a:t>
            </a:r>
            <a:endParaRPr lang="en-US" sz="3600" b="1" dirty="0">
              <a:solidFill>
                <a:schemeClr val="accent5"/>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38078148"/>
              </p:ext>
            </p:extLst>
          </p:nvPr>
        </p:nvGraphicFramePr>
        <p:xfrm>
          <a:off x="-67723" y="1491326"/>
          <a:ext cx="8229600" cy="1290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Fabry Family.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08000" y="3033095"/>
            <a:ext cx="6808644" cy="3481156"/>
          </a:xfrm>
          <a:prstGeom prst="rect">
            <a:avLst/>
          </a:prstGeom>
          <a:ln>
            <a:solidFill>
              <a:schemeClr val="accent1"/>
            </a:solidFill>
          </a:ln>
        </p:spPr>
      </p:pic>
    </p:spTree>
    <p:extLst>
      <p:ext uri="{BB962C8B-B14F-4D97-AF65-F5344CB8AC3E}">
        <p14:creationId xmlns:p14="http://schemas.microsoft.com/office/powerpoint/2010/main" val="2362337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dnastructure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1041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5"/>
          <p:cNvSpPr txBox="1">
            <a:spLocks noChangeArrowheads="1"/>
          </p:cNvSpPr>
          <p:nvPr/>
        </p:nvSpPr>
        <p:spPr bwMode="auto">
          <a:xfrm>
            <a:off x="152400" y="3581400"/>
            <a:ext cx="1720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b="1">
                <a:latin typeface="Helvetica" pitchFamily="-106" charset="0"/>
                <a:ea typeface="ＭＳ Ｐゴシック" pitchFamily="34" charset="-128"/>
                <a:cs typeface="Helvetica" pitchFamily="-106" charset="0"/>
              </a:rPr>
              <a:t>Total deficiency</a:t>
            </a:r>
          </a:p>
        </p:txBody>
      </p:sp>
      <p:sp>
        <p:nvSpPr>
          <p:cNvPr id="21508" name="Text Box 6"/>
          <p:cNvSpPr txBox="1">
            <a:spLocks noChangeArrowheads="1"/>
          </p:cNvSpPr>
          <p:nvPr/>
        </p:nvSpPr>
        <p:spPr bwMode="auto">
          <a:xfrm>
            <a:off x="7269163" y="3581400"/>
            <a:ext cx="18748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b="1">
                <a:latin typeface="Helvetica" pitchFamily="-106" charset="0"/>
                <a:ea typeface="ＭＳ Ｐゴシック" pitchFamily="34" charset="-128"/>
                <a:cs typeface="Helvetica" pitchFamily="-106" charset="0"/>
              </a:rPr>
              <a:t>Partial deficiency</a:t>
            </a:r>
          </a:p>
        </p:txBody>
      </p:sp>
      <p:sp>
        <p:nvSpPr>
          <p:cNvPr id="21509" name="Text Box 7"/>
          <p:cNvSpPr txBox="1">
            <a:spLocks noChangeArrowheads="1"/>
          </p:cNvSpPr>
          <p:nvPr/>
        </p:nvSpPr>
        <p:spPr bwMode="auto">
          <a:xfrm>
            <a:off x="1930400" y="1612900"/>
            <a:ext cx="5791200" cy="584200"/>
          </a:xfrm>
          <a:prstGeom prst="rect">
            <a:avLst/>
          </a:prstGeom>
          <a:solidFill>
            <a:srgbClr val="E3C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b="1">
                <a:solidFill>
                  <a:schemeClr val="bg1"/>
                </a:solidFill>
                <a:latin typeface="Helvetica" pitchFamily="-106" charset="0"/>
                <a:ea typeface="ＭＳ Ｐゴシック" pitchFamily="34" charset="-128"/>
                <a:cs typeface="Helvetica" pitchFamily="-106" charset="0"/>
              </a:rPr>
              <a:t>Multiple</a:t>
            </a:r>
          </a:p>
          <a:p>
            <a:pPr algn="ctr" eaLnBrk="1" hangingPunct="1"/>
            <a:r>
              <a:rPr lang="en-US" altLang="en-US" sz="1600" b="1">
                <a:solidFill>
                  <a:schemeClr val="bg1"/>
                </a:solidFill>
                <a:latin typeface="Helvetica" pitchFamily="-106" charset="0"/>
                <a:ea typeface="ＭＳ Ｐゴシック" pitchFamily="34" charset="-128"/>
                <a:cs typeface="Helvetica" pitchFamily="-106" charset="0"/>
              </a:rPr>
              <a:t>GAA Genetic Mutations</a:t>
            </a:r>
          </a:p>
        </p:txBody>
      </p:sp>
      <p:sp>
        <p:nvSpPr>
          <p:cNvPr id="21510" name="Text Box 8"/>
          <p:cNvSpPr txBox="1">
            <a:spLocks noChangeArrowheads="1"/>
          </p:cNvSpPr>
          <p:nvPr/>
        </p:nvSpPr>
        <p:spPr bwMode="auto">
          <a:xfrm>
            <a:off x="3521075" y="2370138"/>
            <a:ext cx="2286000" cy="830262"/>
          </a:xfrm>
          <a:prstGeom prst="rect">
            <a:avLst/>
          </a:prstGeom>
          <a:solidFill>
            <a:srgbClr val="E3C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a:solidFill>
                  <a:schemeClr val="bg1"/>
                </a:solidFill>
                <a:latin typeface="Helvetica" pitchFamily="-106" charset="0"/>
                <a:ea typeface="ＭＳ Ｐゴシック" pitchFamily="34" charset="-128"/>
                <a:cs typeface="Helvetica" pitchFamily="-106" charset="0"/>
              </a:rPr>
              <a:t>GAA Deficiency</a:t>
            </a:r>
          </a:p>
        </p:txBody>
      </p:sp>
      <p:sp>
        <p:nvSpPr>
          <p:cNvPr id="21511" name="Text Box 14"/>
          <p:cNvSpPr txBox="1">
            <a:spLocks noChangeArrowheads="1"/>
          </p:cNvSpPr>
          <p:nvPr/>
        </p:nvSpPr>
        <p:spPr bwMode="auto">
          <a:xfrm>
            <a:off x="3857459" y="3611563"/>
            <a:ext cx="352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b="1">
                <a:latin typeface="Helvetica" pitchFamily="-106" charset="0"/>
                <a:ea typeface="ＭＳ Ｐゴシック" pitchFamily="34" charset="-128"/>
                <a:cs typeface="Helvetica" pitchFamily="-106" charset="0"/>
              </a:rPr>
              <a:t>to</a:t>
            </a:r>
          </a:p>
        </p:txBody>
      </p:sp>
      <p:sp>
        <p:nvSpPr>
          <p:cNvPr id="21512" name="Rectangle 18"/>
          <p:cNvSpPr>
            <a:spLocks noChangeArrowheads="1"/>
          </p:cNvSpPr>
          <p:nvPr/>
        </p:nvSpPr>
        <p:spPr bwMode="auto">
          <a:xfrm>
            <a:off x="5715000" y="26177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Helvetica" pitchFamily="-106" charset="0"/>
              <a:ea typeface="ＭＳ Ｐゴシック" pitchFamily="34" charset="-128"/>
              <a:cs typeface="Helvetica" pitchFamily="-106" charset="0"/>
            </a:endParaRPr>
          </a:p>
        </p:txBody>
      </p:sp>
      <p:sp>
        <p:nvSpPr>
          <p:cNvPr id="25" name="Right Arrow 24"/>
          <p:cNvSpPr/>
          <p:nvPr/>
        </p:nvSpPr>
        <p:spPr>
          <a:xfrm>
            <a:off x="4724400" y="3200400"/>
            <a:ext cx="3429000" cy="3810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ight Arrow 25"/>
          <p:cNvSpPr/>
          <p:nvPr/>
        </p:nvSpPr>
        <p:spPr>
          <a:xfrm flipH="1">
            <a:off x="1295400" y="3200400"/>
            <a:ext cx="3429000" cy="3810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18" name="Rectangle 32"/>
          <p:cNvSpPr>
            <a:spLocks noChangeArrowheads="1"/>
          </p:cNvSpPr>
          <p:nvPr/>
        </p:nvSpPr>
        <p:spPr bwMode="auto">
          <a:xfrm>
            <a:off x="3124200" y="4172566"/>
            <a:ext cx="2362200" cy="307975"/>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a:solidFill>
                  <a:srgbClr val="000000"/>
                </a:solidFill>
              </a:rPr>
              <a:t>JuvenilePompe Disease</a:t>
            </a:r>
          </a:p>
        </p:txBody>
      </p:sp>
      <p:sp>
        <p:nvSpPr>
          <p:cNvPr id="21519" name="Rectangle 33"/>
          <p:cNvSpPr>
            <a:spLocks noChangeArrowheads="1"/>
          </p:cNvSpPr>
          <p:nvPr/>
        </p:nvSpPr>
        <p:spPr bwMode="auto">
          <a:xfrm>
            <a:off x="6155708" y="4192135"/>
            <a:ext cx="2933700" cy="307975"/>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a:solidFill>
                  <a:srgbClr val="000000"/>
                </a:solidFill>
              </a:rPr>
              <a:t>Late Onset Pompe Disease</a:t>
            </a:r>
          </a:p>
        </p:txBody>
      </p:sp>
      <p:sp>
        <p:nvSpPr>
          <p:cNvPr id="21520" name="Rectangle 34"/>
          <p:cNvSpPr>
            <a:spLocks noChangeArrowheads="1"/>
          </p:cNvSpPr>
          <p:nvPr/>
        </p:nvSpPr>
        <p:spPr bwMode="auto">
          <a:xfrm>
            <a:off x="90227" y="4184176"/>
            <a:ext cx="2362200" cy="307975"/>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a:solidFill>
                  <a:srgbClr val="000000"/>
                </a:solidFill>
              </a:rPr>
              <a:t>Infantile Pompe Disease</a:t>
            </a:r>
          </a:p>
        </p:txBody>
      </p:sp>
      <p:sp>
        <p:nvSpPr>
          <p:cNvPr id="45" name="Rectangle 44"/>
          <p:cNvSpPr/>
          <p:nvPr/>
        </p:nvSpPr>
        <p:spPr>
          <a:xfrm>
            <a:off x="762000" y="587375"/>
            <a:ext cx="7010400" cy="708025"/>
          </a:xfrm>
          <a:prstGeom prst="rect">
            <a:avLst/>
          </a:prstGeom>
        </p:spPr>
        <p:txBody>
          <a:bodyPr>
            <a:spAutoFit/>
          </a:bodyPr>
          <a:lstStyle/>
          <a:p>
            <a:pPr algn="ctr">
              <a:defRPr/>
            </a:pPr>
            <a:r>
              <a:rPr lang="en-US" sz="4000" b="1" dirty="0" err="1">
                <a:solidFill>
                  <a:schemeClr val="accent4"/>
                </a:solidFill>
              </a:rPr>
              <a:t>Pompe</a:t>
            </a:r>
            <a:r>
              <a:rPr lang="en-US" sz="4000" b="1" dirty="0">
                <a:solidFill>
                  <a:schemeClr val="accent4"/>
                </a:solidFill>
              </a:rPr>
              <a:t>  Disease </a:t>
            </a:r>
            <a:endParaRPr lang="en-US" sz="4000" dirty="0">
              <a:solidFill>
                <a:schemeClr val="accent4"/>
              </a:solidFill>
            </a:endParaRPr>
          </a:p>
        </p:txBody>
      </p:sp>
      <p:pic>
        <p:nvPicPr>
          <p:cNvPr id="19" name="Picture 6" descr="203 Head Lag Hi Res"/>
          <p:cNvPicPr>
            <a:picLocks noChangeAspect="1" noChangeArrowheads="1"/>
          </p:cNvPicPr>
          <p:nvPr/>
        </p:nvPicPr>
        <p:blipFill>
          <a:blip r:embed="rId4">
            <a:extLst>
              <a:ext uri="{28A0092B-C50C-407E-A947-70E740481C1C}">
                <a14:useLocalDpi xmlns:a14="http://schemas.microsoft.com/office/drawing/2010/main" val="0"/>
              </a:ext>
            </a:extLst>
          </a:blip>
          <a:srcRect b="3941"/>
          <a:stretch>
            <a:fillRect/>
          </a:stretch>
        </p:blipFill>
        <p:spPr bwMode="auto">
          <a:xfrm>
            <a:off x="137130" y="4888173"/>
            <a:ext cx="1528762" cy="1661669"/>
          </a:xfrm>
          <a:prstGeom prst="rect">
            <a:avLst/>
          </a:prstGeom>
          <a:noFill/>
          <a:ln w="28575">
            <a:solidFill>
              <a:srgbClr val="99D9E8"/>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5" descr="tong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3250" y="4888173"/>
            <a:ext cx="1250950" cy="170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1075" y="4890364"/>
            <a:ext cx="1827663" cy="1661669"/>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2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5123" y="4714218"/>
            <a:ext cx="1143970" cy="18356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6673" y="4756078"/>
            <a:ext cx="1258873" cy="18210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6945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n external file that holds a picture, illustration, etc.&#10;Object name is 1750-1172-7-8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145" y="1052928"/>
            <a:ext cx="3595254" cy="541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ChangeArrowheads="1"/>
          </p:cNvSpPr>
          <p:nvPr/>
        </p:nvSpPr>
        <p:spPr bwMode="auto">
          <a:xfrm>
            <a:off x="233911" y="1670817"/>
            <a:ext cx="351709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2000" b="1" dirty="0" smtClean="0">
                <a:solidFill>
                  <a:schemeClr val="accent2"/>
                </a:solidFill>
                <a:latin typeface="Arial" pitchFamily="34" charset="0"/>
              </a:rPr>
              <a:t>Skeletal Muscle Weakness</a:t>
            </a:r>
            <a:endParaRPr lang="en-US" altLang="en-US" sz="2000" b="1" dirty="0">
              <a:solidFill>
                <a:schemeClr val="accent2"/>
              </a:solidFill>
              <a:latin typeface="Arial" pitchFamily="34" charset="0"/>
            </a:endParaRPr>
          </a:p>
        </p:txBody>
      </p:sp>
      <p:sp>
        <p:nvSpPr>
          <p:cNvPr id="35844" name="Rectangle 3"/>
          <p:cNvSpPr>
            <a:spLocks noChangeArrowheads="1"/>
          </p:cNvSpPr>
          <p:nvPr/>
        </p:nvSpPr>
        <p:spPr bwMode="auto">
          <a:xfrm>
            <a:off x="452007" y="3854075"/>
            <a:ext cx="3080901"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marL="285750" indent="-285750" eaLnBrk="1" hangingPunct="1">
              <a:spcBef>
                <a:spcPct val="0"/>
              </a:spcBef>
              <a:buClrTx/>
              <a:buSzTx/>
            </a:pPr>
            <a:r>
              <a:rPr lang="en-US" altLang="en-US" sz="1600" dirty="0">
                <a:latin typeface="Arial" pitchFamily="34" charset="0"/>
              </a:rPr>
              <a:t>S</a:t>
            </a:r>
            <a:r>
              <a:rPr lang="en-US" altLang="en-US" sz="1600" dirty="0" smtClean="0">
                <a:latin typeface="Arial" pitchFamily="34" charset="0"/>
              </a:rPr>
              <a:t>everity </a:t>
            </a:r>
            <a:r>
              <a:rPr lang="en-US" altLang="en-US" sz="1600" dirty="0">
                <a:latin typeface="Arial" pitchFamily="34" charset="0"/>
              </a:rPr>
              <a:t>of muscle weakness of the individual muscle groups</a:t>
            </a:r>
          </a:p>
        </p:txBody>
      </p:sp>
      <p:sp>
        <p:nvSpPr>
          <p:cNvPr id="35845" name="Rectangle 4"/>
          <p:cNvSpPr>
            <a:spLocks noChangeArrowheads="1"/>
          </p:cNvSpPr>
          <p:nvPr/>
        </p:nvSpPr>
        <p:spPr bwMode="auto">
          <a:xfrm>
            <a:off x="452008" y="4940501"/>
            <a:ext cx="30809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marL="285750" indent="-285750" eaLnBrk="1" hangingPunct="1">
              <a:spcBef>
                <a:spcPct val="0"/>
              </a:spcBef>
              <a:buClrTx/>
              <a:buSzTx/>
            </a:pPr>
            <a:r>
              <a:rPr lang="en-US" altLang="en-US" sz="1600" dirty="0" smtClean="0">
                <a:latin typeface="Arial" pitchFamily="34" charset="0"/>
              </a:rPr>
              <a:t>Involvement </a:t>
            </a:r>
            <a:r>
              <a:rPr lang="en-US" altLang="en-US" sz="1600" dirty="0">
                <a:latin typeface="Arial" pitchFamily="34" charset="0"/>
              </a:rPr>
              <a:t>of the individual muscles over time </a:t>
            </a:r>
          </a:p>
        </p:txBody>
      </p:sp>
      <p:sp>
        <p:nvSpPr>
          <p:cNvPr id="35846" name="Rectangle 5"/>
          <p:cNvSpPr>
            <a:spLocks noChangeArrowheads="1"/>
          </p:cNvSpPr>
          <p:nvPr/>
        </p:nvSpPr>
        <p:spPr bwMode="auto">
          <a:xfrm>
            <a:off x="3155665" y="6463196"/>
            <a:ext cx="537845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800" dirty="0">
                <a:latin typeface="Arial" pitchFamily="34" charset="0"/>
              </a:rPr>
              <a:t>Muscle weakness in 94 adults with </a:t>
            </a:r>
            <a:r>
              <a:rPr lang="en-US" altLang="en-US" sz="1800" dirty="0" err="1">
                <a:latin typeface="Arial" pitchFamily="34" charset="0"/>
              </a:rPr>
              <a:t>Pompe</a:t>
            </a:r>
            <a:r>
              <a:rPr lang="en-US" altLang="en-US" sz="1800" dirty="0">
                <a:latin typeface="Arial" pitchFamily="34" charset="0"/>
              </a:rPr>
              <a:t> disease</a:t>
            </a:r>
          </a:p>
        </p:txBody>
      </p:sp>
      <p:sp>
        <p:nvSpPr>
          <p:cNvPr id="7" name="Rectangle 5"/>
          <p:cNvSpPr>
            <a:spLocks noChangeArrowheads="1"/>
          </p:cNvSpPr>
          <p:nvPr/>
        </p:nvSpPr>
        <p:spPr bwMode="auto">
          <a:xfrm>
            <a:off x="452008" y="344902"/>
            <a:ext cx="7718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en-US" altLang="en-US" sz="4000" b="1" dirty="0">
                <a:solidFill>
                  <a:srgbClr val="7CA32E"/>
                </a:solidFill>
                <a:latin typeface="Helvetica" pitchFamily="34" charset="0"/>
              </a:rPr>
              <a:t>Adult-onset </a:t>
            </a:r>
            <a:r>
              <a:rPr lang="en-US" altLang="en-US" sz="4000" b="1" dirty="0" err="1">
                <a:solidFill>
                  <a:srgbClr val="7CA32E"/>
                </a:solidFill>
                <a:latin typeface="Helvetica" pitchFamily="34" charset="0"/>
              </a:rPr>
              <a:t>Pompe</a:t>
            </a:r>
            <a:r>
              <a:rPr lang="en-US" altLang="en-US" sz="4000" b="1" dirty="0">
                <a:solidFill>
                  <a:srgbClr val="7CA32E"/>
                </a:solidFill>
                <a:latin typeface="Helvetica" pitchFamily="34" charset="0"/>
              </a:rPr>
              <a:t> Disease </a:t>
            </a:r>
            <a:endParaRPr lang="en-US" altLang="en-US" sz="4000" dirty="0">
              <a:solidFill>
                <a:srgbClr val="7CA32E"/>
              </a:solidFill>
              <a:latin typeface="Arial" pitchFamily="34" charset="0"/>
            </a:endParaRPr>
          </a:p>
        </p:txBody>
      </p:sp>
      <p:sp>
        <p:nvSpPr>
          <p:cNvPr id="2" name="Rectangle 1"/>
          <p:cNvSpPr/>
          <p:nvPr/>
        </p:nvSpPr>
        <p:spPr>
          <a:xfrm>
            <a:off x="7772399" y="1347652"/>
            <a:ext cx="1184940" cy="646331"/>
          </a:xfrm>
          <a:prstGeom prst="rect">
            <a:avLst/>
          </a:prstGeom>
          <a:ln>
            <a:solidFill>
              <a:schemeClr val="tx2"/>
            </a:solidFill>
          </a:ln>
        </p:spPr>
        <p:txBody>
          <a:bodyPr wrap="none">
            <a:spAutoFit/>
          </a:bodyPr>
          <a:lstStyle/>
          <a:p>
            <a:pPr>
              <a:spcBef>
                <a:spcPct val="0"/>
              </a:spcBef>
            </a:pPr>
            <a:r>
              <a:rPr lang="en-US" altLang="en-US" b="1" dirty="0" smtClean="0">
                <a:solidFill>
                  <a:schemeClr val="accent2"/>
                </a:solidFill>
                <a:latin typeface="Arial" pitchFamily="34" charset="0"/>
              </a:rPr>
              <a:t>Involved </a:t>
            </a:r>
          </a:p>
          <a:p>
            <a:pPr>
              <a:spcBef>
                <a:spcPct val="0"/>
              </a:spcBef>
            </a:pPr>
            <a:r>
              <a:rPr lang="en-US" altLang="en-US" b="1" dirty="0" smtClean="0">
                <a:solidFill>
                  <a:schemeClr val="accent2"/>
                </a:solidFill>
                <a:latin typeface="Arial" pitchFamily="34" charset="0"/>
              </a:rPr>
              <a:t>Muscles</a:t>
            </a:r>
            <a:endParaRPr lang="en-US" altLang="en-US" b="1" dirty="0">
              <a:solidFill>
                <a:schemeClr val="accent2"/>
              </a:solidFill>
              <a:latin typeface="Arial" pitchFamily="34" charset="0"/>
            </a:endParaRPr>
          </a:p>
        </p:txBody>
      </p:sp>
      <p:sp>
        <p:nvSpPr>
          <p:cNvPr id="9" name="Rectangle 8"/>
          <p:cNvSpPr/>
          <p:nvPr/>
        </p:nvSpPr>
        <p:spPr>
          <a:xfrm>
            <a:off x="7772399" y="2757951"/>
            <a:ext cx="1146468" cy="369332"/>
          </a:xfrm>
          <a:prstGeom prst="rect">
            <a:avLst/>
          </a:prstGeom>
          <a:ln>
            <a:solidFill>
              <a:schemeClr val="tx2"/>
            </a:solidFill>
          </a:ln>
        </p:spPr>
        <p:txBody>
          <a:bodyPr wrap="none">
            <a:spAutoFit/>
          </a:bodyPr>
          <a:lstStyle/>
          <a:p>
            <a:pPr>
              <a:spcBef>
                <a:spcPct val="0"/>
              </a:spcBef>
            </a:pPr>
            <a:r>
              <a:rPr lang="en-US" altLang="en-US" b="1" dirty="0" smtClean="0">
                <a:solidFill>
                  <a:schemeClr val="accent2"/>
                </a:solidFill>
                <a:latin typeface="Arial" pitchFamily="34" charset="0"/>
              </a:rPr>
              <a:t>Severity </a:t>
            </a:r>
            <a:endParaRPr lang="en-US" altLang="en-US" b="1" dirty="0">
              <a:solidFill>
                <a:schemeClr val="accent2"/>
              </a:solidFill>
              <a:latin typeface="Arial" pitchFamily="34" charset="0"/>
            </a:endParaRPr>
          </a:p>
        </p:txBody>
      </p:sp>
      <p:sp>
        <p:nvSpPr>
          <p:cNvPr id="10" name="Rectangle 9"/>
          <p:cNvSpPr/>
          <p:nvPr/>
        </p:nvSpPr>
        <p:spPr>
          <a:xfrm>
            <a:off x="7772399" y="4581870"/>
            <a:ext cx="1120820" cy="646331"/>
          </a:xfrm>
          <a:prstGeom prst="rect">
            <a:avLst/>
          </a:prstGeom>
          <a:ln>
            <a:solidFill>
              <a:schemeClr val="tx2"/>
            </a:solidFill>
          </a:ln>
        </p:spPr>
        <p:txBody>
          <a:bodyPr wrap="none">
            <a:spAutoFit/>
          </a:bodyPr>
          <a:lstStyle/>
          <a:p>
            <a:pPr>
              <a:spcBef>
                <a:spcPct val="0"/>
              </a:spcBef>
            </a:pPr>
            <a:r>
              <a:rPr lang="en-US" altLang="en-US" b="1" dirty="0" smtClean="0">
                <a:solidFill>
                  <a:schemeClr val="accent2"/>
                </a:solidFill>
                <a:latin typeface="Arial" pitchFamily="34" charset="0"/>
              </a:rPr>
              <a:t>Early in </a:t>
            </a:r>
          </a:p>
          <a:p>
            <a:pPr>
              <a:spcBef>
                <a:spcPct val="0"/>
              </a:spcBef>
            </a:pPr>
            <a:r>
              <a:rPr lang="en-US" altLang="en-US" b="1" dirty="0" smtClean="0">
                <a:solidFill>
                  <a:schemeClr val="accent2"/>
                </a:solidFill>
                <a:latin typeface="Arial" pitchFamily="34" charset="0"/>
              </a:rPr>
              <a:t>Disease </a:t>
            </a:r>
            <a:endParaRPr lang="en-US" altLang="en-US" b="1" dirty="0">
              <a:solidFill>
                <a:schemeClr val="accent2"/>
              </a:solidFill>
              <a:latin typeface="Arial" pitchFamily="34" charset="0"/>
            </a:endParaRPr>
          </a:p>
        </p:txBody>
      </p:sp>
    </p:spTree>
    <p:extLst>
      <p:ext uri="{BB962C8B-B14F-4D97-AF65-F5344CB8AC3E}">
        <p14:creationId xmlns:p14="http://schemas.microsoft.com/office/powerpoint/2010/main" val="9828383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roteomics_fig_4"/>
          <p:cNvPicPr>
            <a:picLocks noChangeAspect="1" noChangeArrowheads="1"/>
          </p:cNvPicPr>
          <p:nvPr/>
        </p:nvPicPr>
        <p:blipFill>
          <a:blip r:embed="rId3">
            <a:extLst>
              <a:ext uri="{28A0092B-C50C-407E-A947-70E740481C1C}">
                <a14:useLocalDpi xmlns:a14="http://schemas.microsoft.com/office/drawing/2010/main" val="0"/>
              </a:ext>
            </a:extLst>
          </a:blip>
          <a:srcRect r="39999"/>
          <a:stretch>
            <a:fillRect/>
          </a:stretch>
        </p:blipFill>
        <p:spPr bwMode="auto">
          <a:xfrm>
            <a:off x="717645" y="1646365"/>
            <a:ext cx="8001000" cy="413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2635155" y="228600"/>
            <a:ext cx="328968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400" b="1" dirty="0" smtClean="0">
                <a:solidFill>
                  <a:schemeClr val="accent4"/>
                </a:solidFill>
                <a:latin typeface="Helvetica" pitchFamily="34" charset="0"/>
              </a:rPr>
              <a:t>Metabolism</a:t>
            </a:r>
            <a:endParaRPr lang="en-US" altLang="en-US" sz="4400" b="1" dirty="0">
              <a:solidFill>
                <a:schemeClr val="accent4"/>
              </a:solidFill>
              <a:latin typeface="Helvetica" pitchFamily="34" charset="0"/>
            </a:endParaRPr>
          </a:p>
        </p:txBody>
      </p:sp>
      <p:sp>
        <p:nvSpPr>
          <p:cNvPr id="3" name="Rectangle 2"/>
          <p:cNvSpPr/>
          <p:nvPr/>
        </p:nvSpPr>
        <p:spPr>
          <a:xfrm>
            <a:off x="717645" y="1146103"/>
            <a:ext cx="8001000" cy="404726"/>
          </a:xfrm>
          <a:prstGeom prst="rect">
            <a:avLst/>
          </a:prstGeom>
        </p:spPr>
        <p:txBody>
          <a:bodyPr wrap="square">
            <a:spAutoFit/>
          </a:bodyPr>
          <a:lstStyle/>
          <a:p>
            <a:pPr>
              <a:lnSpc>
                <a:spcPct val="145000"/>
              </a:lnSpc>
            </a:pPr>
            <a:r>
              <a:rPr lang="en-US" altLang="en-US" sz="1400" dirty="0">
                <a:latin typeface="Helvetica" pitchFamily="34" charset="0"/>
              </a:rPr>
              <a:t>The major metabolic pathways are closely integrated with key molecules via </a:t>
            </a:r>
            <a:r>
              <a:rPr lang="en-US" altLang="en-US" sz="1400" dirty="0" smtClean="0">
                <a:latin typeface="Helvetica" pitchFamily="34" charset="0"/>
              </a:rPr>
              <a:t>complex mechanism.</a:t>
            </a:r>
            <a:endParaRPr lang="en-US" altLang="en-US" sz="1400" dirty="0">
              <a:latin typeface="Helvetica" pitchFamily="34" charset="0"/>
            </a:endParaRPr>
          </a:p>
        </p:txBody>
      </p:sp>
      <p:sp>
        <p:nvSpPr>
          <p:cNvPr id="6" name="Rectangle 3"/>
          <p:cNvSpPr txBox="1">
            <a:spLocks noChangeArrowheads="1"/>
          </p:cNvSpPr>
          <p:nvPr/>
        </p:nvSpPr>
        <p:spPr bwMode="auto">
          <a:xfrm>
            <a:off x="717645" y="5779881"/>
            <a:ext cx="8001000" cy="1023593"/>
          </a:xfrm>
          <a:prstGeom prst="rect">
            <a:avLst/>
          </a:prstGeom>
          <a:solidFill>
            <a:schemeClr val="accent3">
              <a:lumMod val="20000"/>
              <a:lumOff val="80000"/>
            </a:schemeClr>
          </a:solidFill>
          <a:ln w="19050">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B8E08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B8E08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4D7620"/>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defTabSz="914400">
              <a:lnSpc>
                <a:spcPct val="150000"/>
              </a:lnSpc>
              <a:buFont typeface="Wingdings 2" pitchFamily="18" charset="2"/>
              <a:buNone/>
            </a:pPr>
            <a:r>
              <a:rPr lang="en-US" altLang="en-US" sz="2000" dirty="0" smtClean="0">
                <a:latin typeface="Helvetica" pitchFamily="34" charset="0"/>
              </a:rPr>
              <a:t>A genetic defect in part of the major metabolic pathways is known as </a:t>
            </a:r>
            <a:r>
              <a:rPr lang="en-US" altLang="en-US" sz="2000" b="1" u="sng" dirty="0" smtClean="0">
                <a:latin typeface="Helvetica" pitchFamily="34" charset="0"/>
              </a:rPr>
              <a:t>INBORN ERRORS of METABOLISM</a:t>
            </a:r>
            <a:r>
              <a:rPr lang="en-US" altLang="en-US" sz="2000" dirty="0">
                <a:latin typeface="Helvetica" pitchFamily="34" charset="0"/>
              </a:rPr>
              <a:t> </a:t>
            </a:r>
            <a:r>
              <a:rPr lang="en-US" altLang="en-US" sz="2000" dirty="0" smtClean="0">
                <a:latin typeface="Helvetica" pitchFamily="34" charset="0"/>
              </a:rPr>
              <a:t>(IEM)  when present at birth.</a:t>
            </a:r>
          </a:p>
        </p:txBody>
      </p:sp>
    </p:spTree>
    <p:extLst>
      <p:ext uri="{BB962C8B-B14F-4D97-AF65-F5344CB8AC3E}">
        <p14:creationId xmlns:p14="http://schemas.microsoft.com/office/powerpoint/2010/main" val="36819084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Line 2"/>
          <p:cNvSpPr>
            <a:spLocks noChangeShapeType="1"/>
          </p:cNvSpPr>
          <p:nvPr/>
        </p:nvSpPr>
        <p:spPr bwMode="auto">
          <a:xfrm>
            <a:off x="2828925" y="3098800"/>
            <a:ext cx="0" cy="3057525"/>
          </a:xfrm>
          <a:prstGeom prst="line">
            <a:avLst/>
          </a:prstGeom>
          <a:noFill/>
          <a:ln w="190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987" name="Line 3"/>
          <p:cNvSpPr>
            <a:spLocks noChangeShapeType="1"/>
          </p:cNvSpPr>
          <p:nvPr/>
        </p:nvSpPr>
        <p:spPr bwMode="auto">
          <a:xfrm>
            <a:off x="3562350" y="3098800"/>
            <a:ext cx="0" cy="3057525"/>
          </a:xfrm>
          <a:prstGeom prst="line">
            <a:avLst/>
          </a:prstGeom>
          <a:noFill/>
          <a:ln w="190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988" name="Line 4"/>
          <p:cNvSpPr>
            <a:spLocks noChangeShapeType="1"/>
          </p:cNvSpPr>
          <p:nvPr/>
        </p:nvSpPr>
        <p:spPr bwMode="auto">
          <a:xfrm>
            <a:off x="4305300" y="3098800"/>
            <a:ext cx="0" cy="3057525"/>
          </a:xfrm>
          <a:prstGeom prst="line">
            <a:avLst/>
          </a:prstGeom>
          <a:noFill/>
          <a:ln w="190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989" name="Line 5"/>
          <p:cNvSpPr>
            <a:spLocks noChangeShapeType="1"/>
          </p:cNvSpPr>
          <p:nvPr/>
        </p:nvSpPr>
        <p:spPr bwMode="auto">
          <a:xfrm>
            <a:off x="5038725" y="3098800"/>
            <a:ext cx="0" cy="3057525"/>
          </a:xfrm>
          <a:prstGeom prst="line">
            <a:avLst/>
          </a:prstGeom>
          <a:noFill/>
          <a:ln w="190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990" name="Line 6"/>
          <p:cNvSpPr>
            <a:spLocks noChangeShapeType="1"/>
          </p:cNvSpPr>
          <p:nvPr/>
        </p:nvSpPr>
        <p:spPr bwMode="auto">
          <a:xfrm>
            <a:off x="5772150" y="3098800"/>
            <a:ext cx="0" cy="3057525"/>
          </a:xfrm>
          <a:prstGeom prst="line">
            <a:avLst/>
          </a:prstGeom>
          <a:noFill/>
          <a:ln w="190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991" name="Line 7"/>
          <p:cNvSpPr>
            <a:spLocks noChangeShapeType="1"/>
          </p:cNvSpPr>
          <p:nvPr/>
        </p:nvSpPr>
        <p:spPr bwMode="auto">
          <a:xfrm>
            <a:off x="6505575" y="3098800"/>
            <a:ext cx="0" cy="3057525"/>
          </a:xfrm>
          <a:prstGeom prst="line">
            <a:avLst/>
          </a:prstGeom>
          <a:noFill/>
          <a:ln w="190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992" name="Line 8"/>
          <p:cNvSpPr>
            <a:spLocks noChangeShapeType="1"/>
          </p:cNvSpPr>
          <p:nvPr/>
        </p:nvSpPr>
        <p:spPr bwMode="auto">
          <a:xfrm>
            <a:off x="7248525" y="3098800"/>
            <a:ext cx="0" cy="3057525"/>
          </a:xfrm>
          <a:prstGeom prst="line">
            <a:avLst/>
          </a:prstGeom>
          <a:noFill/>
          <a:ln w="190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993" name="Line 9"/>
          <p:cNvSpPr>
            <a:spLocks noChangeShapeType="1"/>
          </p:cNvSpPr>
          <p:nvPr/>
        </p:nvSpPr>
        <p:spPr bwMode="auto">
          <a:xfrm>
            <a:off x="7981950" y="3098800"/>
            <a:ext cx="0" cy="3057525"/>
          </a:xfrm>
          <a:prstGeom prst="line">
            <a:avLst/>
          </a:prstGeom>
          <a:noFill/>
          <a:ln w="190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994" name="Line 10"/>
          <p:cNvSpPr>
            <a:spLocks noChangeShapeType="1"/>
          </p:cNvSpPr>
          <p:nvPr/>
        </p:nvSpPr>
        <p:spPr bwMode="auto">
          <a:xfrm>
            <a:off x="8715375" y="3098800"/>
            <a:ext cx="0" cy="3057525"/>
          </a:xfrm>
          <a:prstGeom prst="line">
            <a:avLst/>
          </a:prstGeom>
          <a:noFill/>
          <a:ln w="190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995" name="Rectangle 11"/>
          <p:cNvSpPr>
            <a:spLocks noChangeArrowheads="1"/>
          </p:cNvSpPr>
          <p:nvPr/>
        </p:nvSpPr>
        <p:spPr bwMode="auto">
          <a:xfrm>
            <a:off x="3228975" y="3032125"/>
            <a:ext cx="2952750" cy="138113"/>
          </a:xfrm>
          <a:prstGeom prst="rect">
            <a:avLst/>
          </a:prstGeom>
          <a:solidFill>
            <a:srgbClr val="3366FF"/>
          </a:solidFill>
          <a:ln w="9525">
            <a:solidFill>
              <a:schemeClr val="tx1"/>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endParaRPr lang="en-US" altLang="en-US" sz="2400">
              <a:latin typeface="Arial" pitchFamily="34" charset="0"/>
            </a:endParaRPr>
          </a:p>
        </p:txBody>
      </p:sp>
      <p:sp>
        <p:nvSpPr>
          <p:cNvPr id="41996" name="Rectangle 12"/>
          <p:cNvSpPr>
            <a:spLocks noChangeArrowheads="1"/>
          </p:cNvSpPr>
          <p:nvPr/>
        </p:nvSpPr>
        <p:spPr bwMode="auto">
          <a:xfrm>
            <a:off x="3409950" y="3294063"/>
            <a:ext cx="2781300" cy="138112"/>
          </a:xfrm>
          <a:prstGeom prst="rect">
            <a:avLst/>
          </a:prstGeom>
          <a:solidFill>
            <a:srgbClr val="3366FF"/>
          </a:solidFill>
          <a:ln w="9525">
            <a:solidFill>
              <a:schemeClr val="tx1"/>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endParaRPr lang="en-US" altLang="en-US" sz="2400">
              <a:latin typeface="Arial" pitchFamily="34" charset="0"/>
            </a:endParaRPr>
          </a:p>
        </p:txBody>
      </p:sp>
      <p:sp>
        <p:nvSpPr>
          <p:cNvPr id="41997" name="Rectangle 13"/>
          <p:cNvSpPr>
            <a:spLocks noChangeArrowheads="1"/>
          </p:cNvSpPr>
          <p:nvPr/>
        </p:nvSpPr>
        <p:spPr bwMode="auto">
          <a:xfrm>
            <a:off x="4214813" y="3556000"/>
            <a:ext cx="2305050" cy="138113"/>
          </a:xfrm>
          <a:prstGeom prst="rect">
            <a:avLst/>
          </a:prstGeom>
          <a:solidFill>
            <a:srgbClr val="3366FF"/>
          </a:solidFill>
          <a:ln w="9525">
            <a:solidFill>
              <a:schemeClr val="tx1"/>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endParaRPr lang="en-US" altLang="en-US" sz="2400">
              <a:latin typeface="Arial" pitchFamily="34" charset="0"/>
            </a:endParaRPr>
          </a:p>
        </p:txBody>
      </p:sp>
      <p:sp>
        <p:nvSpPr>
          <p:cNvPr id="41998" name="Rectangle 14"/>
          <p:cNvSpPr>
            <a:spLocks noChangeArrowheads="1"/>
          </p:cNvSpPr>
          <p:nvPr/>
        </p:nvSpPr>
        <p:spPr bwMode="auto">
          <a:xfrm>
            <a:off x="4210050" y="3817938"/>
            <a:ext cx="2547938" cy="138112"/>
          </a:xfrm>
          <a:prstGeom prst="rect">
            <a:avLst/>
          </a:prstGeom>
          <a:solidFill>
            <a:srgbClr val="3366FF"/>
          </a:solidFill>
          <a:ln w="9525">
            <a:solidFill>
              <a:schemeClr val="tx1"/>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endParaRPr lang="en-US" altLang="en-US" sz="2400">
              <a:latin typeface="Arial" pitchFamily="34" charset="0"/>
            </a:endParaRPr>
          </a:p>
        </p:txBody>
      </p:sp>
      <p:sp>
        <p:nvSpPr>
          <p:cNvPr id="41999" name="Rectangle 15"/>
          <p:cNvSpPr>
            <a:spLocks noChangeArrowheads="1"/>
          </p:cNvSpPr>
          <p:nvPr/>
        </p:nvSpPr>
        <p:spPr bwMode="auto">
          <a:xfrm>
            <a:off x="4143375" y="4089400"/>
            <a:ext cx="2614613" cy="138113"/>
          </a:xfrm>
          <a:prstGeom prst="rect">
            <a:avLst/>
          </a:prstGeom>
          <a:solidFill>
            <a:srgbClr val="3366FF"/>
          </a:solidFill>
          <a:ln w="9525">
            <a:solidFill>
              <a:schemeClr val="tx1"/>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endParaRPr lang="en-US" altLang="en-US" sz="2400">
              <a:latin typeface="Arial" pitchFamily="34" charset="0"/>
            </a:endParaRPr>
          </a:p>
        </p:txBody>
      </p:sp>
      <p:sp>
        <p:nvSpPr>
          <p:cNvPr id="42000" name="Rectangle 16"/>
          <p:cNvSpPr>
            <a:spLocks noChangeArrowheads="1"/>
          </p:cNvSpPr>
          <p:nvPr/>
        </p:nvSpPr>
        <p:spPr bwMode="auto">
          <a:xfrm>
            <a:off x="4391025" y="4346575"/>
            <a:ext cx="2286000" cy="138113"/>
          </a:xfrm>
          <a:prstGeom prst="rect">
            <a:avLst/>
          </a:prstGeom>
          <a:solidFill>
            <a:srgbClr val="3366FF"/>
          </a:solidFill>
          <a:ln w="9525">
            <a:solidFill>
              <a:schemeClr val="tx1"/>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endParaRPr lang="en-US" altLang="en-US" sz="2400">
              <a:latin typeface="Arial" pitchFamily="34" charset="0"/>
            </a:endParaRPr>
          </a:p>
        </p:txBody>
      </p:sp>
      <p:sp>
        <p:nvSpPr>
          <p:cNvPr id="42001" name="Rectangle 17"/>
          <p:cNvSpPr>
            <a:spLocks noChangeArrowheads="1"/>
          </p:cNvSpPr>
          <p:nvPr/>
        </p:nvSpPr>
        <p:spPr bwMode="auto">
          <a:xfrm>
            <a:off x="4462463" y="4603750"/>
            <a:ext cx="2214562" cy="138113"/>
          </a:xfrm>
          <a:prstGeom prst="rect">
            <a:avLst/>
          </a:prstGeom>
          <a:solidFill>
            <a:srgbClr val="3366FF"/>
          </a:solidFill>
          <a:ln w="9525">
            <a:solidFill>
              <a:schemeClr val="tx1"/>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endParaRPr lang="en-US" altLang="en-US" sz="2400">
              <a:latin typeface="Arial" pitchFamily="34" charset="0"/>
            </a:endParaRPr>
          </a:p>
        </p:txBody>
      </p:sp>
      <p:sp>
        <p:nvSpPr>
          <p:cNvPr id="42002" name="Rectangle 18"/>
          <p:cNvSpPr>
            <a:spLocks noChangeArrowheads="1"/>
          </p:cNvSpPr>
          <p:nvPr/>
        </p:nvSpPr>
        <p:spPr bwMode="auto">
          <a:xfrm>
            <a:off x="4791075" y="4879975"/>
            <a:ext cx="2700338" cy="138113"/>
          </a:xfrm>
          <a:prstGeom prst="rect">
            <a:avLst/>
          </a:prstGeom>
          <a:solidFill>
            <a:srgbClr val="3366FF"/>
          </a:solidFill>
          <a:ln w="9525">
            <a:solidFill>
              <a:schemeClr val="tx1"/>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endParaRPr lang="en-US" altLang="en-US" sz="2400">
              <a:latin typeface="Arial" pitchFamily="34" charset="0"/>
            </a:endParaRPr>
          </a:p>
        </p:txBody>
      </p:sp>
      <p:sp>
        <p:nvSpPr>
          <p:cNvPr id="42003" name="Rectangle 19"/>
          <p:cNvSpPr>
            <a:spLocks noChangeArrowheads="1"/>
          </p:cNvSpPr>
          <p:nvPr/>
        </p:nvSpPr>
        <p:spPr bwMode="auto">
          <a:xfrm>
            <a:off x="4552950" y="5132388"/>
            <a:ext cx="3195638" cy="138112"/>
          </a:xfrm>
          <a:prstGeom prst="rect">
            <a:avLst/>
          </a:prstGeom>
          <a:solidFill>
            <a:srgbClr val="3366FF"/>
          </a:solidFill>
          <a:ln w="9525">
            <a:solidFill>
              <a:schemeClr val="tx1"/>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endParaRPr lang="en-US" altLang="en-US" sz="2400">
              <a:latin typeface="Arial" pitchFamily="34" charset="0"/>
            </a:endParaRPr>
          </a:p>
        </p:txBody>
      </p:sp>
      <p:sp>
        <p:nvSpPr>
          <p:cNvPr id="42004" name="Rectangle 20"/>
          <p:cNvSpPr>
            <a:spLocks noChangeArrowheads="1"/>
          </p:cNvSpPr>
          <p:nvPr/>
        </p:nvSpPr>
        <p:spPr bwMode="auto">
          <a:xfrm>
            <a:off x="4467225" y="5403850"/>
            <a:ext cx="3152775" cy="138113"/>
          </a:xfrm>
          <a:prstGeom prst="rect">
            <a:avLst/>
          </a:prstGeom>
          <a:solidFill>
            <a:srgbClr val="3366FF"/>
          </a:solidFill>
          <a:ln w="9525">
            <a:solidFill>
              <a:schemeClr val="tx1"/>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endParaRPr lang="en-US" altLang="en-US" sz="2400">
              <a:latin typeface="Arial" pitchFamily="34" charset="0"/>
            </a:endParaRPr>
          </a:p>
        </p:txBody>
      </p:sp>
      <p:sp>
        <p:nvSpPr>
          <p:cNvPr id="42005" name="Rectangle 21"/>
          <p:cNvSpPr>
            <a:spLocks noChangeArrowheads="1"/>
          </p:cNvSpPr>
          <p:nvPr/>
        </p:nvSpPr>
        <p:spPr bwMode="auto">
          <a:xfrm>
            <a:off x="4667250" y="5665788"/>
            <a:ext cx="2957513" cy="138112"/>
          </a:xfrm>
          <a:prstGeom prst="rect">
            <a:avLst/>
          </a:prstGeom>
          <a:solidFill>
            <a:srgbClr val="3366FF"/>
          </a:solidFill>
          <a:ln w="9525">
            <a:solidFill>
              <a:schemeClr val="tx1"/>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endParaRPr lang="en-US" altLang="en-US" sz="2400">
              <a:latin typeface="Arial" pitchFamily="34" charset="0"/>
            </a:endParaRPr>
          </a:p>
        </p:txBody>
      </p:sp>
      <p:sp>
        <p:nvSpPr>
          <p:cNvPr id="42006" name="Rectangle 22"/>
          <p:cNvSpPr>
            <a:spLocks noChangeArrowheads="1"/>
          </p:cNvSpPr>
          <p:nvPr/>
        </p:nvSpPr>
        <p:spPr bwMode="auto">
          <a:xfrm>
            <a:off x="4405313" y="5918200"/>
            <a:ext cx="3833812" cy="138113"/>
          </a:xfrm>
          <a:prstGeom prst="rect">
            <a:avLst/>
          </a:prstGeom>
          <a:solidFill>
            <a:srgbClr val="3366FF"/>
          </a:solidFill>
          <a:ln w="9525">
            <a:solidFill>
              <a:schemeClr val="tx1"/>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endParaRPr lang="en-US" altLang="en-US" sz="2400">
              <a:latin typeface="Arial" pitchFamily="34" charset="0"/>
            </a:endParaRPr>
          </a:p>
        </p:txBody>
      </p:sp>
      <p:sp>
        <p:nvSpPr>
          <p:cNvPr id="16407" name="Rectangle 23"/>
          <p:cNvSpPr>
            <a:spLocks noGrp="1" noChangeArrowheads="1"/>
          </p:cNvSpPr>
          <p:nvPr>
            <p:ph type="title"/>
          </p:nvPr>
        </p:nvSpPr>
        <p:spPr>
          <a:xfrm>
            <a:off x="-237332" y="817143"/>
            <a:ext cx="9085263" cy="635000"/>
          </a:xfrm>
          <a:extLst/>
        </p:spPr>
        <p:txBody>
          <a:bodyPr>
            <a:noAutofit/>
          </a:bodyPr>
          <a:lstStyle/>
          <a:p>
            <a:pPr algn="ctr" eaLnBrk="1" fontAlgn="auto" hangingPunct="1">
              <a:spcAft>
                <a:spcPts val="0"/>
              </a:spcAft>
              <a:defRPr/>
            </a:pPr>
            <a:r>
              <a:rPr lang="en-US" sz="3600" b="1" dirty="0" smtClean="0">
                <a:solidFill>
                  <a:srgbClr val="7CA32E"/>
                </a:solidFill>
                <a:latin typeface="Helvetica" pitchFamily="34" charset="0"/>
                <a:ea typeface="MS PGothic" pitchFamily="34" charset="-128"/>
                <a:cs typeface="Helvetica" pitchFamily="34" charset="0"/>
              </a:rPr>
              <a:t/>
            </a:r>
            <a:br>
              <a:rPr lang="en-US" sz="3600" b="1" dirty="0" smtClean="0">
                <a:solidFill>
                  <a:srgbClr val="7CA32E"/>
                </a:solidFill>
                <a:latin typeface="Helvetica" pitchFamily="34" charset="0"/>
                <a:ea typeface="MS PGothic" pitchFamily="34" charset="-128"/>
                <a:cs typeface="Helvetica" pitchFamily="34" charset="0"/>
              </a:rPr>
            </a:br>
            <a:r>
              <a:rPr lang="en-US" sz="3600" b="1" dirty="0" smtClean="0">
                <a:solidFill>
                  <a:srgbClr val="7CA32E"/>
                </a:solidFill>
                <a:latin typeface="Helvetica" pitchFamily="34" charset="0"/>
                <a:ea typeface="MS PGothic" pitchFamily="34" charset="-128"/>
                <a:cs typeface="Helvetica" pitchFamily="34" charset="0"/>
              </a:rPr>
              <a:t/>
            </a:r>
            <a:br>
              <a:rPr lang="en-US" sz="3600" b="1" dirty="0" smtClean="0">
                <a:solidFill>
                  <a:srgbClr val="7CA32E"/>
                </a:solidFill>
                <a:latin typeface="Helvetica" pitchFamily="34" charset="0"/>
                <a:ea typeface="MS PGothic" pitchFamily="34" charset="-128"/>
                <a:cs typeface="Helvetica" pitchFamily="34" charset="0"/>
              </a:rPr>
            </a:br>
            <a:r>
              <a:rPr lang="en-US" sz="3600" b="1" dirty="0" smtClean="0">
                <a:solidFill>
                  <a:srgbClr val="7CA32E"/>
                </a:solidFill>
                <a:latin typeface="Helvetica" pitchFamily="34" charset="0"/>
                <a:ea typeface="MS PGothic" pitchFamily="34" charset="-128"/>
                <a:cs typeface="Helvetica" pitchFamily="34" charset="0"/>
              </a:rPr>
              <a:t> Natural History </a:t>
            </a:r>
          </a:p>
        </p:txBody>
      </p:sp>
      <p:sp>
        <p:nvSpPr>
          <p:cNvPr id="42008" name="Rectangle 24"/>
          <p:cNvSpPr>
            <a:spLocks noChangeArrowheads="1"/>
          </p:cNvSpPr>
          <p:nvPr/>
        </p:nvSpPr>
        <p:spPr bwMode="auto">
          <a:xfrm>
            <a:off x="395288" y="6502400"/>
            <a:ext cx="5486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nl-NL" altLang="en-US" sz="1200" i="1">
                <a:latin typeface="Arial" pitchFamily="34" charset="0"/>
              </a:rPr>
              <a:t>Brain.</a:t>
            </a:r>
            <a:r>
              <a:rPr lang="nl-NL" altLang="en-US" sz="1200">
                <a:latin typeface="Arial" pitchFamily="34" charset="0"/>
              </a:rPr>
              <a:t> 2005;128:671-677. </a:t>
            </a:r>
          </a:p>
        </p:txBody>
      </p:sp>
      <p:sp>
        <p:nvSpPr>
          <p:cNvPr id="42009" name="Text Box 25"/>
          <p:cNvSpPr txBox="1">
            <a:spLocks noChangeArrowheads="1"/>
          </p:cNvSpPr>
          <p:nvPr/>
        </p:nvSpPr>
        <p:spPr bwMode="auto">
          <a:xfrm>
            <a:off x="1638300" y="1628775"/>
            <a:ext cx="6324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lgn="ctr">
              <a:spcBef>
                <a:spcPct val="50000"/>
              </a:spcBef>
              <a:buClrTx/>
              <a:buSzTx/>
              <a:buFontTx/>
              <a:buNone/>
            </a:pPr>
            <a:r>
              <a:rPr lang="en-US" altLang="en-US" sz="2000" b="1">
                <a:latin typeface="Arial" pitchFamily="34" charset="0"/>
              </a:rPr>
              <a:t>Age-specific distribution of events in a Dutch cohort of mean age 48.6 years (n=54)</a:t>
            </a:r>
            <a:br>
              <a:rPr lang="en-US" altLang="en-US" sz="2000" b="1">
                <a:latin typeface="Arial" pitchFamily="34" charset="0"/>
              </a:rPr>
            </a:br>
            <a:r>
              <a:rPr lang="en-US" altLang="en-US" sz="1600" b="1" i="1">
                <a:latin typeface="Arial" pitchFamily="34" charset="0"/>
              </a:rPr>
              <a:t>Black line = mean age for event</a:t>
            </a:r>
            <a:endParaRPr lang="en-US" altLang="en-US" sz="2400">
              <a:latin typeface="Arial" pitchFamily="34" charset="0"/>
            </a:endParaRPr>
          </a:p>
        </p:txBody>
      </p:sp>
      <p:sp>
        <p:nvSpPr>
          <p:cNvPr id="42010" name="Text Box 26"/>
          <p:cNvSpPr txBox="1">
            <a:spLocks noChangeArrowheads="1"/>
          </p:cNvSpPr>
          <p:nvPr/>
        </p:nvSpPr>
        <p:spPr bwMode="auto">
          <a:xfrm>
            <a:off x="184150" y="3721100"/>
            <a:ext cx="305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200" b="1">
                <a:latin typeface="Arial" pitchFamily="34" charset="0"/>
              </a:rPr>
              <a:t>Problems going up and down staircase</a:t>
            </a:r>
          </a:p>
        </p:txBody>
      </p:sp>
      <p:sp>
        <p:nvSpPr>
          <p:cNvPr id="42011" name="Text Box 27"/>
          <p:cNvSpPr txBox="1">
            <a:spLocks noChangeArrowheads="1"/>
          </p:cNvSpPr>
          <p:nvPr/>
        </p:nvSpPr>
        <p:spPr bwMode="auto">
          <a:xfrm>
            <a:off x="200025" y="3214688"/>
            <a:ext cx="1547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200" b="1">
                <a:latin typeface="Arial" pitchFamily="34" charset="0"/>
              </a:rPr>
              <a:t>Running problems</a:t>
            </a:r>
          </a:p>
        </p:txBody>
      </p:sp>
      <p:sp>
        <p:nvSpPr>
          <p:cNvPr id="42012" name="Text Box 28"/>
          <p:cNvSpPr txBox="1">
            <a:spLocks noChangeArrowheads="1"/>
          </p:cNvSpPr>
          <p:nvPr/>
        </p:nvSpPr>
        <p:spPr bwMode="auto">
          <a:xfrm>
            <a:off x="184150" y="3476625"/>
            <a:ext cx="919163" cy="276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200" b="1">
                <a:solidFill>
                  <a:srgbClr val="FF0000"/>
                </a:solidFill>
                <a:latin typeface="Arial" pitchFamily="34" charset="0"/>
              </a:rPr>
              <a:t>Diagnosis</a:t>
            </a:r>
          </a:p>
        </p:txBody>
      </p:sp>
      <p:sp>
        <p:nvSpPr>
          <p:cNvPr id="42013" name="Text Box 29"/>
          <p:cNvSpPr txBox="1">
            <a:spLocks noChangeArrowheads="1"/>
          </p:cNvSpPr>
          <p:nvPr/>
        </p:nvSpPr>
        <p:spPr bwMode="auto">
          <a:xfrm>
            <a:off x="184150" y="4002088"/>
            <a:ext cx="2424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200" b="1">
                <a:latin typeface="Arial" pitchFamily="34" charset="0"/>
              </a:rPr>
              <a:t>Problems rising from armchair</a:t>
            </a:r>
          </a:p>
        </p:txBody>
      </p:sp>
      <p:sp>
        <p:nvSpPr>
          <p:cNvPr id="42014" name="Text Box 30"/>
          <p:cNvSpPr txBox="1">
            <a:spLocks noChangeArrowheads="1"/>
          </p:cNvSpPr>
          <p:nvPr/>
        </p:nvSpPr>
        <p:spPr bwMode="auto">
          <a:xfrm>
            <a:off x="184150" y="4264025"/>
            <a:ext cx="2781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200" b="1">
                <a:latin typeface="Arial" pitchFamily="34" charset="0"/>
              </a:rPr>
              <a:t>Problems rising from lying position</a:t>
            </a:r>
          </a:p>
        </p:txBody>
      </p:sp>
      <p:sp>
        <p:nvSpPr>
          <p:cNvPr id="42015" name="Text Box 31"/>
          <p:cNvSpPr txBox="1">
            <a:spLocks noChangeArrowheads="1"/>
          </p:cNvSpPr>
          <p:nvPr/>
        </p:nvSpPr>
        <p:spPr bwMode="auto">
          <a:xfrm>
            <a:off x="200025" y="4527550"/>
            <a:ext cx="1506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200" b="1">
                <a:latin typeface="Arial" pitchFamily="34" charset="0"/>
              </a:rPr>
              <a:t>Walking problems</a:t>
            </a:r>
          </a:p>
        </p:txBody>
      </p:sp>
      <p:sp>
        <p:nvSpPr>
          <p:cNvPr id="42016" name="Text Box 32"/>
          <p:cNvSpPr txBox="1">
            <a:spLocks noChangeArrowheads="1"/>
          </p:cNvSpPr>
          <p:nvPr/>
        </p:nvSpPr>
        <p:spPr bwMode="auto">
          <a:xfrm>
            <a:off x="184150" y="4789488"/>
            <a:ext cx="1920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200" b="1">
                <a:latin typeface="Arial" pitchFamily="34" charset="0"/>
              </a:rPr>
              <a:t>Problems with dressing</a:t>
            </a:r>
          </a:p>
        </p:txBody>
      </p:sp>
      <p:sp>
        <p:nvSpPr>
          <p:cNvPr id="42017" name="Text Box 33"/>
          <p:cNvSpPr txBox="1">
            <a:spLocks noChangeArrowheads="1"/>
          </p:cNvSpPr>
          <p:nvPr/>
        </p:nvSpPr>
        <p:spPr bwMode="auto">
          <a:xfrm>
            <a:off x="184150" y="5051425"/>
            <a:ext cx="1951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200" b="1">
                <a:latin typeface="Arial" pitchFamily="34" charset="0"/>
              </a:rPr>
              <a:t>Problems going to toilet</a:t>
            </a:r>
          </a:p>
        </p:txBody>
      </p:sp>
      <p:sp>
        <p:nvSpPr>
          <p:cNvPr id="42018" name="Text Box 34"/>
          <p:cNvSpPr txBox="1">
            <a:spLocks noChangeArrowheads="1"/>
          </p:cNvSpPr>
          <p:nvPr/>
        </p:nvSpPr>
        <p:spPr bwMode="auto">
          <a:xfrm>
            <a:off x="200025" y="5314950"/>
            <a:ext cx="1906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200" b="1">
                <a:latin typeface="Arial" pitchFamily="34" charset="0"/>
              </a:rPr>
              <a:t>Start of walking aid use</a:t>
            </a:r>
          </a:p>
        </p:txBody>
      </p:sp>
      <p:sp>
        <p:nvSpPr>
          <p:cNvPr id="42019" name="Text Box 35"/>
          <p:cNvSpPr txBox="1">
            <a:spLocks noChangeArrowheads="1"/>
          </p:cNvSpPr>
          <p:nvPr/>
        </p:nvSpPr>
        <p:spPr bwMode="auto">
          <a:xfrm>
            <a:off x="184150" y="5576888"/>
            <a:ext cx="1868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200" b="1">
                <a:latin typeface="Arial" pitchFamily="34" charset="0"/>
              </a:rPr>
              <a:t>Start of wheelchair use</a:t>
            </a:r>
          </a:p>
        </p:txBody>
      </p:sp>
      <p:sp>
        <p:nvSpPr>
          <p:cNvPr id="42020" name="Text Box 36"/>
          <p:cNvSpPr txBox="1">
            <a:spLocks noChangeArrowheads="1"/>
          </p:cNvSpPr>
          <p:nvPr/>
        </p:nvSpPr>
        <p:spPr bwMode="auto">
          <a:xfrm>
            <a:off x="184150" y="5840413"/>
            <a:ext cx="2478088" cy="276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200" b="1" dirty="0">
                <a:solidFill>
                  <a:srgbClr val="FF0000"/>
                </a:solidFill>
                <a:latin typeface="Arial" pitchFamily="34" charset="0"/>
              </a:rPr>
              <a:t>Start use of artificial ventilation</a:t>
            </a:r>
          </a:p>
        </p:txBody>
      </p:sp>
      <p:sp>
        <p:nvSpPr>
          <p:cNvPr id="42021" name="Line 37"/>
          <p:cNvSpPr>
            <a:spLocks noChangeShapeType="1"/>
          </p:cNvSpPr>
          <p:nvPr/>
        </p:nvSpPr>
        <p:spPr bwMode="auto">
          <a:xfrm>
            <a:off x="2819400" y="6184900"/>
            <a:ext cx="58959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2022" name="Group 38"/>
          <p:cNvGrpSpPr>
            <a:grpSpLocks/>
          </p:cNvGrpSpPr>
          <p:nvPr/>
        </p:nvGrpSpPr>
        <p:grpSpPr bwMode="auto">
          <a:xfrm>
            <a:off x="2828925" y="6184900"/>
            <a:ext cx="5886450" cy="133350"/>
            <a:chOff x="1782" y="3672"/>
            <a:chExt cx="3708" cy="84"/>
          </a:xfrm>
        </p:grpSpPr>
        <p:sp>
          <p:nvSpPr>
            <p:cNvPr id="42058" name="Line 39"/>
            <p:cNvSpPr>
              <a:spLocks noChangeShapeType="1"/>
            </p:cNvSpPr>
            <p:nvPr/>
          </p:nvSpPr>
          <p:spPr bwMode="auto">
            <a:xfrm>
              <a:off x="2244" y="3672"/>
              <a:ext cx="0"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59" name="Line 40"/>
            <p:cNvSpPr>
              <a:spLocks noChangeShapeType="1"/>
            </p:cNvSpPr>
            <p:nvPr/>
          </p:nvSpPr>
          <p:spPr bwMode="auto">
            <a:xfrm>
              <a:off x="1782" y="3672"/>
              <a:ext cx="0"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60" name="Line 41"/>
            <p:cNvSpPr>
              <a:spLocks noChangeShapeType="1"/>
            </p:cNvSpPr>
            <p:nvPr/>
          </p:nvSpPr>
          <p:spPr bwMode="auto">
            <a:xfrm>
              <a:off x="2712" y="3672"/>
              <a:ext cx="0"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61" name="Line 42"/>
            <p:cNvSpPr>
              <a:spLocks noChangeShapeType="1"/>
            </p:cNvSpPr>
            <p:nvPr/>
          </p:nvSpPr>
          <p:spPr bwMode="auto">
            <a:xfrm>
              <a:off x="3168" y="3672"/>
              <a:ext cx="0"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62" name="Line 43"/>
            <p:cNvSpPr>
              <a:spLocks noChangeShapeType="1"/>
            </p:cNvSpPr>
            <p:nvPr/>
          </p:nvSpPr>
          <p:spPr bwMode="auto">
            <a:xfrm>
              <a:off x="3636" y="3672"/>
              <a:ext cx="0"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63" name="Line 44"/>
            <p:cNvSpPr>
              <a:spLocks noChangeShapeType="1"/>
            </p:cNvSpPr>
            <p:nvPr/>
          </p:nvSpPr>
          <p:spPr bwMode="auto">
            <a:xfrm>
              <a:off x="4104" y="3672"/>
              <a:ext cx="0"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64" name="Line 45"/>
            <p:cNvSpPr>
              <a:spLocks noChangeShapeType="1"/>
            </p:cNvSpPr>
            <p:nvPr/>
          </p:nvSpPr>
          <p:spPr bwMode="auto">
            <a:xfrm>
              <a:off x="4566" y="3672"/>
              <a:ext cx="0"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65" name="Line 46"/>
            <p:cNvSpPr>
              <a:spLocks noChangeShapeType="1"/>
            </p:cNvSpPr>
            <p:nvPr/>
          </p:nvSpPr>
          <p:spPr bwMode="auto">
            <a:xfrm>
              <a:off x="5028" y="3672"/>
              <a:ext cx="0"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66" name="Line 47"/>
            <p:cNvSpPr>
              <a:spLocks noChangeShapeType="1"/>
            </p:cNvSpPr>
            <p:nvPr/>
          </p:nvSpPr>
          <p:spPr bwMode="auto">
            <a:xfrm>
              <a:off x="5490" y="3672"/>
              <a:ext cx="0"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2023" name="Text Box 48"/>
          <p:cNvSpPr txBox="1">
            <a:spLocks noChangeArrowheads="1"/>
          </p:cNvSpPr>
          <p:nvPr/>
        </p:nvSpPr>
        <p:spPr bwMode="auto">
          <a:xfrm>
            <a:off x="2784475" y="6178550"/>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0</a:t>
            </a:r>
          </a:p>
        </p:txBody>
      </p:sp>
      <p:sp>
        <p:nvSpPr>
          <p:cNvPr id="42024" name="Text Box 49"/>
          <p:cNvSpPr txBox="1">
            <a:spLocks noChangeArrowheads="1"/>
          </p:cNvSpPr>
          <p:nvPr/>
        </p:nvSpPr>
        <p:spPr bwMode="auto">
          <a:xfrm>
            <a:off x="3527425" y="6178550"/>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10</a:t>
            </a:r>
          </a:p>
        </p:txBody>
      </p:sp>
      <p:sp>
        <p:nvSpPr>
          <p:cNvPr id="42025" name="Text Box 50"/>
          <p:cNvSpPr txBox="1">
            <a:spLocks noChangeArrowheads="1"/>
          </p:cNvSpPr>
          <p:nvPr/>
        </p:nvSpPr>
        <p:spPr bwMode="auto">
          <a:xfrm>
            <a:off x="4279900" y="6178550"/>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20</a:t>
            </a:r>
          </a:p>
        </p:txBody>
      </p:sp>
      <p:sp>
        <p:nvSpPr>
          <p:cNvPr id="42026" name="Text Box 51"/>
          <p:cNvSpPr txBox="1">
            <a:spLocks noChangeArrowheads="1"/>
          </p:cNvSpPr>
          <p:nvPr/>
        </p:nvSpPr>
        <p:spPr bwMode="auto">
          <a:xfrm>
            <a:off x="5013325" y="6178550"/>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30</a:t>
            </a:r>
          </a:p>
        </p:txBody>
      </p:sp>
      <p:sp>
        <p:nvSpPr>
          <p:cNvPr id="42027" name="Text Box 52"/>
          <p:cNvSpPr txBox="1">
            <a:spLocks noChangeArrowheads="1"/>
          </p:cNvSpPr>
          <p:nvPr/>
        </p:nvSpPr>
        <p:spPr bwMode="auto">
          <a:xfrm>
            <a:off x="5784850" y="6178550"/>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40</a:t>
            </a:r>
          </a:p>
        </p:txBody>
      </p:sp>
      <p:sp>
        <p:nvSpPr>
          <p:cNvPr id="42028" name="Text Box 53"/>
          <p:cNvSpPr txBox="1">
            <a:spLocks noChangeArrowheads="1"/>
          </p:cNvSpPr>
          <p:nvPr/>
        </p:nvSpPr>
        <p:spPr bwMode="auto">
          <a:xfrm>
            <a:off x="6499225" y="6178550"/>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50</a:t>
            </a:r>
          </a:p>
        </p:txBody>
      </p:sp>
      <p:sp>
        <p:nvSpPr>
          <p:cNvPr id="42029" name="Text Box 54"/>
          <p:cNvSpPr txBox="1">
            <a:spLocks noChangeArrowheads="1"/>
          </p:cNvSpPr>
          <p:nvPr/>
        </p:nvSpPr>
        <p:spPr bwMode="auto">
          <a:xfrm>
            <a:off x="7251700" y="6178550"/>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60</a:t>
            </a:r>
          </a:p>
        </p:txBody>
      </p:sp>
      <p:sp>
        <p:nvSpPr>
          <p:cNvPr id="42030" name="Text Box 55"/>
          <p:cNvSpPr txBox="1">
            <a:spLocks noChangeArrowheads="1"/>
          </p:cNvSpPr>
          <p:nvPr/>
        </p:nvSpPr>
        <p:spPr bwMode="auto">
          <a:xfrm>
            <a:off x="7956550" y="6178550"/>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70</a:t>
            </a:r>
          </a:p>
        </p:txBody>
      </p:sp>
      <p:sp>
        <p:nvSpPr>
          <p:cNvPr id="42031" name="Text Box 56"/>
          <p:cNvSpPr txBox="1">
            <a:spLocks noChangeArrowheads="1"/>
          </p:cNvSpPr>
          <p:nvPr/>
        </p:nvSpPr>
        <p:spPr bwMode="auto">
          <a:xfrm>
            <a:off x="8356600" y="6178550"/>
            <a:ext cx="373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yrs</a:t>
            </a:r>
          </a:p>
        </p:txBody>
      </p:sp>
      <p:sp>
        <p:nvSpPr>
          <p:cNvPr id="42032" name="Text Box 57"/>
          <p:cNvSpPr txBox="1">
            <a:spLocks noChangeArrowheads="1"/>
          </p:cNvSpPr>
          <p:nvPr/>
        </p:nvSpPr>
        <p:spPr bwMode="auto">
          <a:xfrm>
            <a:off x="184150" y="2952750"/>
            <a:ext cx="1373188" cy="276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200" b="1" dirty="0">
                <a:solidFill>
                  <a:srgbClr val="FF0000"/>
                </a:solidFill>
                <a:latin typeface="Arial" pitchFamily="34" charset="0"/>
              </a:rPr>
              <a:t>First complaints</a:t>
            </a:r>
          </a:p>
        </p:txBody>
      </p:sp>
      <p:sp>
        <p:nvSpPr>
          <p:cNvPr id="42033" name="Line 58"/>
          <p:cNvSpPr>
            <a:spLocks noChangeShapeType="1"/>
          </p:cNvSpPr>
          <p:nvPr/>
        </p:nvSpPr>
        <p:spPr bwMode="auto">
          <a:xfrm>
            <a:off x="4876800" y="3294063"/>
            <a:ext cx="0" cy="13335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4" name="Line 59"/>
          <p:cNvSpPr>
            <a:spLocks noChangeShapeType="1"/>
          </p:cNvSpPr>
          <p:nvPr/>
        </p:nvSpPr>
        <p:spPr bwMode="auto">
          <a:xfrm>
            <a:off x="5453063" y="3556000"/>
            <a:ext cx="0" cy="13335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5" name="Line 60"/>
          <p:cNvSpPr>
            <a:spLocks noChangeShapeType="1"/>
          </p:cNvSpPr>
          <p:nvPr/>
        </p:nvSpPr>
        <p:spPr bwMode="auto">
          <a:xfrm>
            <a:off x="5457825" y="3822700"/>
            <a:ext cx="0" cy="13335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6" name="Line 61"/>
          <p:cNvSpPr>
            <a:spLocks noChangeShapeType="1"/>
          </p:cNvSpPr>
          <p:nvPr/>
        </p:nvSpPr>
        <p:spPr bwMode="auto">
          <a:xfrm>
            <a:off x="5538788" y="4089400"/>
            <a:ext cx="0" cy="13335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7" name="Line 62"/>
          <p:cNvSpPr>
            <a:spLocks noChangeShapeType="1"/>
          </p:cNvSpPr>
          <p:nvPr/>
        </p:nvSpPr>
        <p:spPr bwMode="auto">
          <a:xfrm>
            <a:off x="5614988" y="4346575"/>
            <a:ext cx="0" cy="13335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8" name="Line 63"/>
          <p:cNvSpPr>
            <a:spLocks noChangeShapeType="1"/>
          </p:cNvSpPr>
          <p:nvPr/>
        </p:nvSpPr>
        <p:spPr bwMode="auto">
          <a:xfrm>
            <a:off x="5781675" y="4603750"/>
            <a:ext cx="0" cy="13335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9" name="Line 64"/>
          <p:cNvSpPr>
            <a:spLocks noChangeShapeType="1"/>
          </p:cNvSpPr>
          <p:nvPr/>
        </p:nvSpPr>
        <p:spPr bwMode="auto">
          <a:xfrm>
            <a:off x="6181725" y="4884738"/>
            <a:ext cx="0" cy="13335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40" name="Line 65"/>
          <p:cNvSpPr>
            <a:spLocks noChangeShapeType="1"/>
          </p:cNvSpPr>
          <p:nvPr/>
        </p:nvSpPr>
        <p:spPr bwMode="auto">
          <a:xfrm>
            <a:off x="6267450" y="5132388"/>
            <a:ext cx="0" cy="13335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41" name="Line 66"/>
          <p:cNvSpPr>
            <a:spLocks noChangeShapeType="1"/>
          </p:cNvSpPr>
          <p:nvPr/>
        </p:nvSpPr>
        <p:spPr bwMode="auto">
          <a:xfrm>
            <a:off x="6272213" y="5408613"/>
            <a:ext cx="0" cy="13335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42" name="Line 67"/>
          <p:cNvSpPr>
            <a:spLocks noChangeShapeType="1"/>
          </p:cNvSpPr>
          <p:nvPr/>
        </p:nvSpPr>
        <p:spPr bwMode="auto">
          <a:xfrm>
            <a:off x="6267450" y="5665788"/>
            <a:ext cx="0" cy="13335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43" name="Line 68"/>
          <p:cNvSpPr>
            <a:spLocks noChangeShapeType="1"/>
          </p:cNvSpPr>
          <p:nvPr/>
        </p:nvSpPr>
        <p:spPr bwMode="auto">
          <a:xfrm>
            <a:off x="6434138" y="5922963"/>
            <a:ext cx="0" cy="13335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44" name="Text Box 69"/>
          <p:cNvSpPr txBox="1">
            <a:spLocks noChangeArrowheads="1"/>
          </p:cNvSpPr>
          <p:nvPr/>
        </p:nvSpPr>
        <p:spPr bwMode="auto">
          <a:xfrm>
            <a:off x="6130925" y="2997200"/>
            <a:ext cx="476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n=54</a:t>
            </a:r>
          </a:p>
        </p:txBody>
      </p:sp>
      <p:sp>
        <p:nvSpPr>
          <p:cNvPr id="42045" name="Text Box 70"/>
          <p:cNvSpPr txBox="1">
            <a:spLocks noChangeArrowheads="1"/>
          </p:cNvSpPr>
          <p:nvPr/>
        </p:nvSpPr>
        <p:spPr bwMode="auto">
          <a:xfrm>
            <a:off x="6135688" y="3259138"/>
            <a:ext cx="476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n=31</a:t>
            </a:r>
          </a:p>
        </p:txBody>
      </p:sp>
      <p:sp>
        <p:nvSpPr>
          <p:cNvPr id="42046" name="Text Box 71"/>
          <p:cNvSpPr txBox="1">
            <a:spLocks noChangeArrowheads="1"/>
          </p:cNvSpPr>
          <p:nvPr/>
        </p:nvSpPr>
        <p:spPr bwMode="auto">
          <a:xfrm>
            <a:off x="6464300" y="3521075"/>
            <a:ext cx="476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n=54</a:t>
            </a:r>
          </a:p>
        </p:txBody>
      </p:sp>
      <p:sp>
        <p:nvSpPr>
          <p:cNvPr id="42047" name="Text Box 72"/>
          <p:cNvSpPr txBox="1">
            <a:spLocks noChangeArrowheads="1"/>
          </p:cNvSpPr>
          <p:nvPr/>
        </p:nvSpPr>
        <p:spPr bwMode="auto">
          <a:xfrm>
            <a:off x="6707188" y="3783013"/>
            <a:ext cx="476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n=46</a:t>
            </a:r>
          </a:p>
        </p:txBody>
      </p:sp>
      <p:sp>
        <p:nvSpPr>
          <p:cNvPr id="42048" name="Text Box 73"/>
          <p:cNvSpPr txBox="1">
            <a:spLocks noChangeArrowheads="1"/>
          </p:cNvSpPr>
          <p:nvPr/>
        </p:nvSpPr>
        <p:spPr bwMode="auto">
          <a:xfrm>
            <a:off x="6707188" y="4049713"/>
            <a:ext cx="476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n=45</a:t>
            </a:r>
          </a:p>
        </p:txBody>
      </p:sp>
      <p:sp>
        <p:nvSpPr>
          <p:cNvPr id="42049" name="Text Box 74"/>
          <p:cNvSpPr txBox="1">
            <a:spLocks noChangeArrowheads="1"/>
          </p:cNvSpPr>
          <p:nvPr/>
        </p:nvSpPr>
        <p:spPr bwMode="auto">
          <a:xfrm>
            <a:off x="6626225" y="4311650"/>
            <a:ext cx="476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n=37</a:t>
            </a:r>
          </a:p>
        </p:txBody>
      </p:sp>
      <p:sp>
        <p:nvSpPr>
          <p:cNvPr id="42050" name="Text Box 75"/>
          <p:cNvSpPr txBox="1">
            <a:spLocks noChangeArrowheads="1"/>
          </p:cNvSpPr>
          <p:nvPr/>
        </p:nvSpPr>
        <p:spPr bwMode="auto">
          <a:xfrm>
            <a:off x="6626225" y="4573588"/>
            <a:ext cx="476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n=41</a:t>
            </a:r>
          </a:p>
        </p:txBody>
      </p:sp>
      <p:sp>
        <p:nvSpPr>
          <p:cNvPr id="42051" name="Text Box 76"/>
          <p:cNvSpPr txBox="1">
            <a:spLocks noChangeArrowheads="1"/>
          </p:cNvSpPr>
          <p:nvPr/>
        </p:nvSpPr>
        <p:spPr bwMode="auto">
          <a:xfrm>
            <a:off x="7445375" y="4835525"/>
            <a:ext cx="476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n=32</a:t>
            </a:r>
          </a:p>
        </p:txBody>
      </p:sp>
      <p:sp>
        <p:nvSpPr>
          <p:cNvPr id="42052" name="Text Box 77"/>
          <p:cNvSpPr txBox="1">
            <a:spLocks noChangeArrowheads="1"/>
          </p:cNvSpPr>
          <p:nvPr/>
        </p:nvSpPr>
        <p:spPr bwMode="auto">
          <a:xfrm>
            <a:off x="7688263" y="5102225"/>
            <a:ext cx="476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n=18</a:t>
            </a:r>
          </a:p>
        </p:txBody>
      </p:sp>
      <p:sp>
        <p:nvSpPr>
          <p:cNvPr id="42053" name="Text Box 78"/>
          <p:cNvSpPr txBox="1">
            <a:spLocks noChangeArrowheads="1"/>
          </p:cNvSpPr>
          <p:nvPr/>
        </p:nvSpPr>
        <p:spPr bwMode="auto">
          <a:xfrm>
            <a:off x="7569200" y="5356225"/>
            <a:ext cx="476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n=23</a:t>
            </a:r>
          </a:p>
        </p:txBody>
      </p:sp>
      <p:sp>
        <p:nvSpPr>
          <p:cNvPr id="42054" name="Text Box 79"/>
          <p:cNvSpPr txBox="1">
            <a:spLocks noChangeArrowheads="1"/>
          </p:cNvSpPr>
          <p:nvPr/>
        </p:nvSpPr>
        <p:spPr bwMode="auto">
          <a:xfrm>
            <a:off x="7569200" y="5618163"/>
            <a:ext cx="476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n=26</a:t>
            </a:r>
          </a:p>
        </p:txBody>
      </p:sp>
      <p:sp>
        <p:nvSpPr>
          <p:cNvPr id="42055" name="Text Box 80"/>
          <p:cNvSpPr txBox="1">
            <a:spLocks noChangeArrowheads="1"/>
          </p:cNvSpPr>
          <p:nvPr/>
        </p:nvSpPr>
        <p:spPr bwMode="auto">
          <a:xfrm>
            <a:off x="8183563" y="5880100"/>
            <a:ext cx="476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r>
              <a:rPr lang="en-US" altLang="en-US" sz="1000" b="1">
                <a:latin typeface="Arial" pitchFamily="34" charset="0"/>
              </a:rPr>
              <a:t>n=20</a:t>
            </a:r>
          </a:p>
        </p:txBody>
      </p:sp>
      <p:sp>
        <p:nvSpPr>
          <p:cNvPr id="42056" name="Line 81"/>
          <p:cNvSpPr>
            <a:spLocks noChangeShapeType="1"/>
          </p:cNvSpPr>
          <p:nvPr/>
        </p:nvSpPr>
        <p:spPr bwMode="auto">
          <a:xfrm>
            <a:off x="4876800" y="3032125"/>
            <a:ext cx="0" cy="13335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57" name="Rectangle 82"/>
          <p:cNvSpPr>
            <a:spLocks noChangeArrowheads="1"/>
          </p:cNvSpPr>
          <p:nvPr/>
        </p:nvSpPr>
        <p:spPr bwMode="auto">
          <a:xfrm>
            <a:off x="217488" y="303213"/>
            <a:ext cx="4187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2400" b="1" i="1" dirty="0">
                <a:solidFill>
                  <a:srgbClr val="7CA32E"/>
                </a:solidFill>
                <a:latin typeface="Helvetica" pitchFamily="34" charset="0"/>
              </a:rPr>
              <a:t>Late-onset </a:t>
            </a:r>
            <a:r>
              <a:rPr lang="en-US" altLang="en-US" sz="2400" b="1" i="1" dirty="0" err="1">
                <a:solidFill>
                  <a:srgbClr val="7CA32E"/>
                </a:solidFill>
                <a:latin typeface="Helvetica" pitchFamily="34" charset="0"/>
              </a:rPr>
              <a:t>Pompe</a:t>
            </a:r>
            <a:r>
              <a:rPr lang="en-US" altLang="en-US" sz="2400" b="1" i="1" dirty="0">
                <a:solidFill>
                  <a:srgbClr val="7CA32E"/>
                </a:solidFill>
                <a:latin typeface="Helvetica" pitchFamily="34" charset="0"/>
              </a:rPr>
              <a:t> Disease </a:t>
            </a:r>
            <a:endParaRPr lang="en-US" altLang="en-US" sz="2400" i="1" dirty="0">
              <a:solidFill>
                <a:srgbClr val="7CA32E"/>
              </a:solidFill>
              <a:latin typeface="Arial" pitchFamily="34" charset="0"/>
            </a:endParaRPr>
          </a:p>
        </p:txBody>
      </p:sp>
    </p:spTree>
    <p:extLst>
      <p:ext uri="{BB962C8B-B14F-4D97-AF65-F5344CB8AC3E}">
        <p14:creationId xmlns:p14="http://schemas.microsoft.com/office/powerpoint/2010/main" val="3858667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p:cNvPicPr>
            <a:picLocks noChangeAspect="1"/>
          </p:cNvPicPr>
          <p:nvPr/>
        </p:nvPicPr>
        <p:blipFill>
          <a:blip r:embed="rId2"/>
          <a:srcRect l="2055" t="5426" r="2357" b="1646"/>
          <a:stretch>
            <a:fillRect/>
          </a:stretch>
        </p:blipFill>
        <p:spPr bwMode="auto">
          <a:xfrm>
            <a:off x="3808368" y="1833733"/>
            <a:ext cx="5073650" cy="4921913"/>
          </a:xfrm>
          <a:prstGeom prst="rect">
            <a:avLst/>
          </a:prstGeom>
          <a:noFill/>
          <a:ln w="9525">
            <a:noFill/>
            <a:miter lim="800000"/>
            <a:headEnd/>
            <a:tailEnd/>
          </a:ln>
          <a:scene3d>
            <a:camera prst="orthographicFront"/>
            <a:lightRig rig="threePt" dir="t"/>
          </a:scene3d>
          <a:sp3d>
            <a:bevelT/>
          </a:sp3d>
        </p:spPr>
      </p:pic>
      <p:sp>
        <p:nvSpPr>
          <p:cNvPr id="37893" name="TextBox 4"/>
          <p:cNvSpPr txBox="1">
            <a:spLocks noChangeArrowheads="1"/>
          </p:cNvSpPr>
          <p:nvPr/>
        </p:nvSpPr>
        <p:spPr bwMode="auto">
          <a:xfrm>
            <a:off x="4138567" y="3454666"/>
            <a:ext cx="1065213" cy="460375"/>
          </a:xfrm>
          <a:prstGeom prst="rect">
            <a:avLst/>
          </a:prstGeom>
          <a:noFill/>
          <a:ln w="9525">
            <a:noFill/>
            <a:miter lim="800000"/>
            <a:headEnd/>
            <a:tailEnd/>
          </a:ln>
        </p:spPr>
        <p:txBody>
          <a:bodyPr>
            <a:spAutoFit/>
          </a:bodyPr>
          <a:lstStyle/>
          <a:p>
            <a:r>
              <a:rPr lang="en-US" sz="1200" dirty="0"/>
              <a:t>Pathological</a:t>
            </a:r>
            <a:br>
              <a:rPr lang="en-US" sz="1200" dirty="0"/>
            </a:br>
            <a:r>
              <a:rPr lang="en-US" sz="1200" dirty="0"/>
              <a:t>Fracture</a:t>
            </a:r>
          </a:p>
        </p:txBody>
      </p:sp>
      <p:sp>
        <p:nvSpPr>
          <p:cNvPr id="37894" name="TextBox 8"/>
          <p:cNvSpPr txBox="1">
            <a:spLocks noChangeArrowheads="1"/>
          </p:cNvSpPr>
          <p:nvPr/>
        </p:nvSpPr>
        <p:spPr bwMode="auto">
          <a:xfrm>
            <a:off x="3960768" y="4048823"/>
            <a:ext cx="1420812" cy="287337"/>
          </a:xfrm>
          <a:prstGeom prst="rect">
            <a:avLst/>
          </a:prstGeom>
          <a:noFill/>
          <a:ln w="9525">
            <a:noFill/>
            <a:miter lim="800000"/>
            <a:headEnd/>
            <a:tailEnd/>
          </a:ln>
        </p:spPr>
        <p:txBody>
          <a:bodyPr>
            <a:spAutoFit/>
          </a:bodyPr>
          <a:lstStyle/>
          <a:p>
            <a:r>
              <a:rPr lang="en-US" sz="1200"/>
              <a:t>Hepatomegaly*</a:t>
            </a:r>
          </a:p>
        </p:txBody>
      </p:sp>
      <p:sp>
        <p:nvSpPr>
          <p:cNvPr id="37895" name="TextBox 10"/>
          <p:cNvSpPr txBox="1">
            <a:spLocks noChangeArrowheads="1"/>
          </p:cNvSpPr>
          <p:nvPr/>
        </p:nvSpPr>
        <p:spPr bwMode="auto">
          <a:xfrm>
            <a:off x="4032205" y="5118798"/>
            <a:ext cx="1349375" cy="461962"/>
          </a:xfrm>
          <a:prstGeom prst="rect">
            <a:avLst/>
          </a:prstGeom>
          <a:noFill/>
          <a:ln w="9525">
            <a:noFill/>
            <a:miter lim="800000"/>
            <a:headEnd/>
            <a:tailEnd/>
          </a:ln>
        </p:spPr>
        <p:txBody>
          <a:bodyPr>
            <a:spAutoFit/>
          </a:bodyPr>
          <a:lstStyle/>
          <a:p>
            <a:r>
              <a:rPr lang="en-US" sz="1200"/>
              <a:t>Bone Pain and Bone Crisis**</a:t>
            </a:r>
          </a:p>
        </p:txBody>
      </p:sp>
      <p:sp>
        <p:nvSpPr>
          <p:cNvPr id="37896" name="TextBox 11"/>
          <p:cNvSpPr txBox="1">
            <a:spLocks noChangeArrowheads="1"/>
          </p:cNvSpPr>
          <p:nvPr/>
        </p:nvSpPr>
        <p:spPr bwMode="auto">
          <a:xfrm>
            <a:off x="6818267" y="3341591"/>
            <a:ext cx="1277938" cy="287337"/>
          </a:xfrm>
          <a:prstGeom prst="rect">
            <a:avLst/>
          </a:prstGeom>
          <a:noFill/>
          <a:ln w="9525">
            <a:noFill/>
            <a:miter lim="800000"/>
            <a:headEnd/>
            <a:tailEnd/>
          </a:ln>
        </p:spPr>
        <p:txBody>
          <a:bodyPr>
            <a:spAutoFit/>
          </a:bodyPr>
          <a:lstStyle/>
          <a:p>
            <a:r>
              <a:rPr lang="en-US" sz="1200"/>
              <a:t>Osteonecrosis</a:t>
            </a:r>
          </a:p>
        </p:txBody>
      </p:sp>
      <p:sp>
        <p:nvSpPr>
          <p:cNvPr id="37897" name="TextBox 12"/>
          <p:cNvSpPr txBox="1">
            <a:spLocks noChangeArrowheads="1"/>
          </p:cNvSpPr>
          <p:nvPr/>
        </p:nvSpPr>
        <p:spPr bwMode="auto">
          <a:xfrm>
            <a:off x="7269118" y="3556698"/>
            <a:ext cx="1252537" cy="287337"/>
          </a:xfrm>
          <a:prstGeom prst="rect">
            <a:avLst/>
          </a:prstGeom>
          <a:noFill/>
          <a:ln w="9525">
            <a:noFill/>
            <a:miter lim="800000"/>
            <a:headEnd/>
            <a:tailEnd/>
          </a:ln>
        </p:spPr>
        <p:txBody>
          <a:bodyPr>
            <a:spAutoFit/>
          </a:bodyPr>
          <a:lstStyle/>
          <a:p>
            <a:r>
              <a:rPr lang="en-US" sz="1200"/>
              <a:t>Splenomegaly*</a:t>
            </a:r>
          </a:p>
        </p:txBody>
      </p:sp>
      <p:sp>
        <p:nvSpPr>
          <p:cNvPr id="37898" name="TextBox 13"/>
          <p:cNvSpPr txBox="1">
            <a:spLocks noChangeArrowheads="1"/>
          </p:cNvSpPr>
          <p:nvPr/>
        </p:nvSpPr>
        <p:spPr bwMode="auto">
          <a:xfrm>
            <a:off x="7030993" y="5361685"/>
            <a:ext cx="1065212" cy="287338"/>
          </a:xfrm>
          <a:prstGeom prst="rect">
            <a:avLst/>
          </a:prstGeom>
          <a:noFill/>
          <a:ln w="9525">
            <a:noFill/>
            <a:miter lim="800000"/>
            <a:headEnd/>
            <a:tailEnd/>
          </a:ln>
        </p:spPr>
        <p:txBody>
          <a:bodyPr>
            <a:spAutoFit/>
          </a:bodyPr>
          <a:lstStyle/>
          <a:p>
            <a:r>
              <a:rPr lang="en-US" sz="1200"/>
              <a:t>Osteopenia</a:t>
            </a:r>
          </a:p>
        </p:txBody>
      </p:sp>
      <p:sp>
        <p:nvSpPr>
          <p:cNvPr id="37899" name="TextBox 14"/>
          <p:cNvSpPr txBox="1">
            <a:spLocks noChangeArrowheads="1"/>
          </p:cNvSpPr>
          <p:nvPr/>
        </p:nvSpPr>
        <p:spPr bwMode="auto">
          <a:xfrm>
            <a:off x="7299280" y="4834635"/>
            <a:ext cx="1593850" cy="461963"/>
          </a:xfrm>
          <a:prstGeom prst="rect">
            <a:avLst/>
          </a:prstGeom>
          <a:noFill/>
          <a:ln w="9525">
            <a:noFill/>
            <a:miter lim="800000"/>
            <a:headEnd/>
            <a:tailEnd/>
          </a:ln>
        </p:spPr>
        <p:txBody>
          <a:bodyPr>
            <a:spAutoFit/>
          </a:bodyPr>
          <a:lstStyle/>
          <a:p>
            <a:r>
              <a:rPr lang="en-US" sz="1200"/>
              <a:t>Bone Marrow Infiltration</a:t>
            </a:r>
          </a:p>
        </p:txBody>
      </p:sp>
      <p:sp>
        <p:nvSpPr>
          <p:cNvPr id="37900" name="TextBox 16"/>
          <p:cNvSpPr txBox="1">
            <a:spLocks noChangeArrowheads="1"/>
          </p:cNvSpPr>
          <p:nvPr/>
        </p:nvSpPr>
        <p:spPr bwMode="auto">
          <a:xfrm>
            <a:off x="7294518" y="4394898"/>
            <a:ext cx="1587500" cy="287337"/>
          </a:xfrm>
          <a:prstGeom prst="rect">
            <a:avLst/>
          </a:prstGeom>
          <a:noFill/>
          <a:ln w="9525">
            <a:noFill/>
            <a:miter lim="800000"/>
            <a:headEnd/>
            <a:tailEnd/>
          </a:ln>
        </p:spPr>
        <p:txBody>
          <a:bodyPr>
            <a:spAutoFit/>
          </a:bodyPr>
          <a:lstStyle/>
          <a:p>
            <a:r>
              <a:rPr lang="en-US" sz="1200"/>
              <a:t>Anemia*</a:t>
            </a:r>
          </a:p>
        </p:txBody>
      </p:sp>
      <p:sp>
        <p:nvSpPr>
          <p:cNvPr id="37901" name="TextBox 17"/>
          <p:cNvSpPr txBox="1">
            <a:spLocks noChangeArrowheads="1"/>
          </p:cNvSpPr>
          <p:nvPr/>
        </p:nvSpPr>
        <p:spPr bwMode="auto">
          <a:xfrm>
            <a:off x="7269118" y="3905948"/>
            <a:ext cx="1587500" cy="285750"/>
          </a:xfrm>
          <a:prstGeom prst="rect">
            <a:avLst/>
          </a:prstGeom>
          <a:noFill/>
          <a:ln w="9525">
            <a:noFill/>
            <a:miter lim="800000"/>
            <a:headEnd/>
            <a:tailEnd/>
          </a:ln>
        </p:spPr>
        <p:txBody>
          <a:bodyPr>
            <a:spAutoFit/>
          </a:bodyPr>
          <a:lstStyle/>
          <a:p>
            <a:r>
              <a:rPr lang="en-US" sz="1200"/>
              <a:t>Thrombocytopenia*</a:t>
            </a:r>
          </a:p>
        </p:txBody>
      </p:sp>
      <p:sp>
        <p:nvSpPr>
          <p:cNvPr id="17" name="Rectangle 2"/>
          <p:cNvSpPr txBox="1">
            <a:spLocks noChangeArrowheads="1"/>
          </p:cNvSpPr>
          <p:nvPr/>
        </p:nvSpPr>
        <p:spPr bwMode="auto">
          <a:xfrm>
            <a:off x="419407" y="311966"/>
            <a:ext cx="4637966" cy="11430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lnSpcReduction="10000"/>
            <a:scene3d>
              <a:camera prst="orthographicFront"/>
              <a:lightRig rig="freezing" dir="t">
                <a:rot lat="0" lon="0" rev="5640000"/>
              </a:lightRig>
            </a:scene3d>
            <a:sp3d prstMaterial="flat">
              <a:contourClr>
                <a:schemeClr val="tx2"/>
              </a:contourClr>
            </a:sp3d>
          </a:bodyPr>
          <a:lstStyle>
            <a:lvl1pPr algn="l" rtl="0" eaLnBrk="0" fontAlgn="base" hangingPunct="0">
              <a:spcBef>
                <a:spcPct val="0"/>
              </a:spcBef>
              <a:spcAft>
                <a:spcPct val="0"/>
              </a:spcAft>
              <a:buNone/>
              <a:defRPr sz="5000" b="0" kern="1200">
                <a:ln>
                  <a:noFill/>
                </a:ln>
                <a:solidFill>
                  <a:schemeClr val="tx2"/>
                </a:solidFill>
                <a:effectLst/>
                <a:latin typeface="+mj-lt"/>
                <a:ea typeface="+mj-ea"/>
                <a:cs typeface="+mj-cs"/>
              </a:defRPr>
            </a:lvl1pPr>
            <a:lvl2pPr algn="l" rtl="0" eaLnBrk="0" fontAlgn="base" hangingPunct="0">
              <a:spcBef>
                <a:spcPct val="0"/>
              </a:spcBef>
              <a:spcAft>
                <a:spcPct val="0"/>
              </a:spcAft>
              <a:defRPr sz="5000">
                <a:solidFill>
                  <a:schemeClr val="tx2"/>
                </a:solidFill>
                <a:latin typeface="Arial" pitchFamily="34" charset="0"/>
              </a:defRPr>
            </a:lvl2pPr>
            <a:lvl3pPr algn="l" rtl="0" eaLnBrk="0" fontAlgn="base" hangingPunct="0">
              <a:spcBef>
                <a:spcPct val="0"/>
              </a:spcBef>
              <a:spcAft>
                <a:spcPct val="0"/>
              </a:spcAft>
              <a:defRPr sz="5000">
                <a:solidFill>
                  <a:schemeClr val="tx2"/>
                </a:solidFill>
                <a:latin typeface="Arial" pitchFamily="34" charset="0"/>
              </a:defRPr>
            </a:lvl3pPr>
            <a:lvl4pPr algn="l" rtl="0" eaLnBrk="0" fontAlgn="base" hangingPunct="0">
              <a:spcBef>
                <a:spcPct val="0"/>
              </a:spcBef>
              <a:spcAft>
                <a:spcPct val="0"/>
              </a:spcAft>
              <a:defRPr sz="5000">
                <a:solidFill>
                  <a:schemeClr val="tx2"/>
                </a:solidFill>
                <a:latin typeface="Arial" pitchFamily="34" charset="0"/>
              </a:defRPr>
            </a:lvl4pPr>
            <a:lvl5pPr algn="l" rtl="0" eaLnBrk="0" fontAlgn="base" hangingPunct="0">
              <a:spcBef>
                <a:spcPct val="0"/>
              </a:spcBef>
              <a:spcAft>
                <a:spcPct val="0"/>
              </a:spcAft>
              <a:defRPr sz="5000">
                <a:solidFill>
                  <a:schemeClr val="tx2"/>
                </a:solidFill>
                <a:latin typeface="Arial" pitchFamily="34" charset="0"/>
              </a:defRPr>
            </a:lvl5pPr>
            <a:lvl6pPr marL="457200" algn="l" rtl="0" fontAlgn="base">
              <a:spcBef>
                <a:spcPct val="0"/>
              </a:spcBef>
              <a:spcAft>
                <a:spcPct val="0"/>
              </a:spcAft>
              <a:defRPr sz="5000">
                <a:solidFill>
                  <a:schemeClr val="tx2"/>
                </a:solidFill>
                <a:latin typeface="Arial" pitchFamily="34" charset="0"/>
              </a:defRPr>
            </a:lvl6pPr>
            <a:lvl7pPr marL="914400" algn="l" rtl="0" fontAlgn="base">
              <a:spcBef>
                <a:spcPct val="0"/>
              </a:spcBef>
              <a:spcAft>
                <a:spcPct val="0"/>
              </a:spcAft>
              <a:defRPr sz="5000">
                <a:solidFill>
                  <a:schemeClr val="tx2"/>
                </a:solidFill>
                <a:latin typeface="Arial" pitchFamily="34" charset="0"/>
              </a:defRPr>
            </a:lvl7pPr>
            <a:lvl8pPr marL="1371600" algn="l" rtl="0" fontAlgn="base">
              <a:spcBef>
                <a:spcPct val="0"/>
              </a:spcBef>
              <a:spcAft>
                <a:spcPct val="0"/>
              </a:spcAft>
              <a:defRPr sz="5000">
                <a:solidFill>
                  <a:schemeClr val="tx2"/>
                </a:solidFill>
                <a:latin typeface="Arial" pitchFamily="34" charset="0"/>
              </a:defRPr>
            </a:lvl8pPr>
            <a:lvl9pPr marL="1828800" algn="l" rtl="0" fontAlgn="base">
              <a:spcBef>
                <a:spcPct val="0"/>
              </a:spcBef>
              <a:spcAft>
                <a:spcPct val="0"/>
              </a:spcAft>
              <a:defRPr sz="5000">
                <a:solidFill>
                  <a:schemeClr val="tx2"/>
                </a:solidFill>
                <a:latin typeface="Arial" pitchFamily="34" charset="0"/>
              </a:defRPr>
            </a:lvl9pPr>
          </a:lstStyle>
          <a:p>
            <a:pPr algn="ctr" defTabSz="914400" eaLnBrk="1" fontAlgn="auto" hangingPunct="1">
              <a:spcAft>
                <a:spcPts val="0"/>
              </a:spcAft>
              <a:defRPr/>
            </a:pPr>
            <a:r>
              <a:rPr lang="en-US" sz="4000" b="1" dirty="0" err="1" smtClean="0">
                <a:solidFill>
                  <a:schemeClr val="accent4"/>
                </a:solidFill>
              </a:rPr>
              <a:t>Gaucher</a:t>
            </a:r>
            <a:r>
              <a:rPr lang="en-US" sz="4000" b="1" dirty="0" smtClean="0">
                <a:solidFill>
                  <a:schemeClr val="accent4"/>
                </a:solidFill>
              </a:rPr>
              <a:t> Disease </a:t>
            </a:r>
          </a:p>
          <a:p>
            <a:pPr algn="ctr" defTabSz="914400" eaLnBrk="1" fontAlgn="auto" hangingPunct="1">
              <a:spcAft>
                <a:spcPts val="0"/>
              </a:spcAft>
              <a:defRPr/>
            </a:pPr>
            <a:r>
              <a:rPr lang="en-US" sz="4000" b="1" dirty="0" smtClean="0">
                <a:solidFill>
                  <a:schemeClr val="accent4"/>
                </a:solidFill>
              </a:rPr>
              <a:t>Spectrum</a:t>
            </a:r>
          </a:p>
        </p:txBody>
      </p:sp>
      <p:pic>
        <p:nvPicPr>
          <p:cNvPr id="14" name="Picture 4" descr="Screen slid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64" y="1953110"/>
            <a:ext cx="1741061" cy="197731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5" descr="Screen slide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4654" y="4487302"/>
            <a:ext cx="1906588" cy="198496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descr="screen slide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6932" y="165254"/>
            <a:ext cx="1796768" cy="151342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 name="TextBox 4"/>
          <p:cNvSpPr txBox="1">
            <a:spLocks noChangeArrowheads="1"/>
          </p:cNvSpPr>
          <p:nvPr/>
        </p:nvSpPr>
        <p:spPr bwMode="auto">
          <a:xfrm>
            <a:off x="553755" y="4005446"/>
            <a:ext cx="1438818" cy="338554"/>
          </a:xfrm>
          <a:prstGeom prst="rect">
            <a:avLst/>
          </a:prstGeom>
          <a:solidFill>
            <a:srgbClr val="FFFFCC"/>
          </a:solidFill>
          <a:ln w="9525">
            <a:noFill/>
            <a:miter lim="800000"/>
            <a:headEnd/>
            <a:tailEnd/>
          </a:ln>
        </p:spPr>
        <p:txBody>
          <a:bodyPr wrap="square">
            <a:spAutoFit/>
          </a:bodyPr>
          <a:lstStyle/>
          <a:p>
            <a:pPr algn="ctr"/>
            <a:r>
              <a:rPr lang="en-US" sz="1600" b="1" dirty="0" smtClean="0"/>
              <a:t>Type II</a:t>
            </a:r>
            <a:endParaRPr lang="en-US" sz="1600" b="1" dirty="0"/>
          </a:p>
        </p:txBody>
      </p:sp>
      <p:sp>
        <p:nvSpPr>
          <p:cNvPr id="20" name="TextBox 4"/>
          <p:cNvSpPr txBox="1">
            <a:spLocks noChangeArrowheads="1"/>
          </p:cNvSpPr>
          <p:nvPr/>
        </p:nvSpPr>
        <p:spPr bwMode="auto">
          <a:xfrm>
            <a:off x="1728539" y="6499559"/>
            <a:ext cx="1438818" cy="338554"/>
          </a:xfrm>
          <a:prstGeom prst="rect">
            <a:avLst/>
          </a:prstGeom>
          <a:solidFill>
            <a:srgbClr val="FFFFCC"/>
          </a:solidFill>
          <a:ln w="9525">
            <a:noFill/>
            <a:miter lim="800000"/>
            <a:headEnd/>
            <a:tailEnd/>
          </a:ln>
        </p:spPr>
        <p:txBody>
          <a:bodyPr wrap="square">
            <a:spAutoFit/>
          </a:bodyPr>
          <a:lstStyle/>
          <a:p>
            <a:pPr algn="ctr"/>
            <a:r>
              <a:rPr lang="en-US" sz="1600" b="1" dirty="0" smtClean="0"/>
              <a:t>Type II</a:t>
            </a:r>
            <a:endParaRPr lang="en-US" sz="1600" b="1" dirty="0"/>
          </a:p>
        </p:txBody>
      </p:sp>
      <p:sp>
        <p:nvSpPr>
          <p:cNvPr id="21" name="TextBox 4"/>
          <p:cNvSpPr txBox="1">
            <a:spLocks noChangeArrowheads="1"/>
          </p:cNvSpPr>
          <p:nvPr/>
        </p:nvSpPr>
        <p:spPr bwMode="auto">
          <a:xfrm>
            <a:off x="5612136" y="1435817"/>
            <a:ext cx="1438818" cy="338554"/>
          </a:xfrm>
          <a:prstGeom prst="rect">
            <a:avLst/>
          </a:prstGeom>
          <a:solidFill>
            <a:srgbClr val="FFFFCC"/>
          </a:solidFill>
          <a:ln w="9525">
            <a:noFill/>
            <a:miter lim="800000"/>
            <a:headEnd/>
            <a:tailEnd/>
          </a:ln>
        </p:spPr>
        <p:txBody>
          <a:bodyPr wrap="square">
            <a:spAutoFit/>
          </a:bodyPr>
          <a:lstStyle/>
          <a:p>
            <a:pPr algn="ctr"/>
            <a:r>
              <a:rPr lang="en-US" sz="1600" b="1" dirty="0" smtClean="0"/>
              <a:t>Type I</a:t>
            </a:r>
            <a:endParaRPr lang="en-US" sz="1600" b="1" dirty="0"/>
          </a:p>
        </p:txBody>
      </p:sp>
    </p:spTree>
    <p:extLst>
      <p:ext uri="{BB962C8B-B14F-4D97-AF65-F5344CB8AC3E}">
        <p14:creationId xmlns:p14="http://schemas.microsoft.com/office/powerpoint/2010/main" val="1584282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title"/>
          </p:nvPr>
        </p:nvSpPr>
        <p:spPr>
          <a:xfrm>
            <a:off x="-25400" y="584391"/>
            <a:ext cx="8229600" cy="1143000"/>
          </a:xfrm>
        </p:spPr>
        <p:txBody>
          <a:bodyPr/>
          <a:lstStyle/>
          <a:p>
            <a:pPr marL="365125" algn="ctr" eaLnBrk="1" hangingPunct="1">
              <a:spcBef>
                <a:spcPts val="1200"/>
              </a:spcBef>
              <a:defRPr/>
            </a:pPr>
            <a:r>
              <a:rPr lang="en-US" altLang="en-US" sz="3600" b="1" dirty="0" err="1" smtClean="0">
                <a:solidFill>
                  <a:schemeClr val="accent2"/>
                </a:solidFill>
                <a:latin typeface="+mn-lt"/>
              </a:rPr>
              <a:t>Gaucher</a:t>
            </a:r>
            <a:r>
              <a:rPr lang="en-US" altLang="en-US" sz="3600" b="1" dirty="0" smtClean="0">
                <a:solidFill>
                  <a:schemeClr val="accent2"/>
                </a:solidFill>
                <a:latin typeface="+mn-lt"/>
              </a:rPr>
              <a:t> Disease – Type 1 </a:t>
            </a:r>
            <a:br>
              <a:rPr lang="en-US" altLang="en-US" sz="3600" b="1" dirty="0" smtClean="0">
                <a:solidFill>
                  <a:schemeClr val="accent2"/>
                </a:solidFill>
                <a:latin typeface="+mn-lt"/>
              </a:rPr>
            </a:br>
            <a:r>
              <a:rPr lang="en-US" altLang="en-US" sz="3600" b="1" dirty="0" smtClean="0">
                <a:solidFill>
                  <a:schemeClr val="accent2"/>
                </a:solidFill>
                <a:latin typeface="+mn-lt"/>
              </a:rPr>
              <a:t>Heterogeneous and Chronic </a:t>
            </a:r>
          </a:p>
        </p:txBody>
      </p:sp>
      <p:sp>
        <p:nvSpPr>
          <p:cNvPr id="11267" name="Rectangle 8"/>
          <p:cNvSpPr>
            <a:spLocks noGrp="1" noChangeArrowheads="1"/>
          </p:cNvSpPr>
          <p:nvPr>
            <p:ph idx="1"/>
          </p:nvPr>
        </p:nvSpPr>
        <p:spPr>
          <a:xfrm>
            <a:off x="249238" y="1981161"/>
            <a:ext cx="8509000" cy="4383088"/>
          </a:xfrm>
        </p:spPr>
        <p:txBody>
          <a:bodyPr/>
          <a:lstStyle/>
          <a:p>
            <a:pPr eaLnBrk="1" hangingPunct="1">
              <a:defRPr/>
            </a:pPr>
            <a:r>
              <a:rPr lang="en-US" altLang="en-US" sz="2400" dirty="0" smtClean="0"/>
              <a:t>Multiple organ system involvement</a:t>
            </a:r>
          </a:p>
          <a:p>
            <a:pPr lvl="1" eaLnBrk="1" hangingPunct="1">
              <a:buClr>
                <a:schemeClr val="tx2">
                  <a:lumMod val="60000"/>
                  <a:lumOff val="40000"/>
                </a:schemeClr>
              </a:buClr>
              <a:defRPr/>
            </a:pPr>
            <a:r>
              <a:rPr lang="en-US" altLang="en-US" sz="2000" dirty="0" smtClean="0"/>
              <a:t>Primarily skeletal, visceral, and/or blood complications</a:t>
            </a:r>
          </a:p>
          <a:p>
            <a:pPr lvl="1" eaLnBrk="1" hangingPunct="1">
              <a:buClr>
                <a:schemeClr val="tx2">
                  <a:lumMod val="60000"/>
                  <a:lumOff val="40000"/>
                </a:schemeClr>
              </a:buClr>
              <a:defRPr/>
            </a:pPr>
            <a:r>
              <a:rPr lang="en-US" altLang="en-US" sz="2000" dirty="0" smtClean="0"/>
              <a:t>Skeletal impact can be devastating yet is often underappreciated </a:t>
            </a:r>
          </a:p>
          <a:p>
            <a:pPr eaLnBrk="1" hangingPunct="1">
              <a:defRPr/>
            </a:pPr>
            <a:r>
              <a:rPr lang="en-US" altLang="en-US" sz="2400" dirty="0" smtClean="0"/>
              <a:t>Age of presentation</a:t>
            </a:r>
          </a:p>
          <a:p>
            <a:pPr lvl="1" eaLnBrk="1" hangingPunct="1">
              <a:buClr>
                <a:schemeClr val="tx2">
                  <a:lumMod val="60000"/>
                  <a:lumOff val="40000"/>
                </a:schemeClr>
              </a:buClr>
              <a:defRPr/>
            </a:pPr>
            <a:r>
              <a:rPr lang="en-US" altLang="en-US" sz="2000" dirty="0" smtClean="0"/>
              <a:t>Childhood, adolescence, or adulthood</a:t>
            </a:r>
          </a:p>
          <a:p>
            <a:pPr eaLnBrk="1" hangingPunct="1">
              <a:defRPr/>
            </a:pPr>
            <a:r>
              <a:rPr lang="en-US" altLang="en-US" sz="2400" dirty="0" smtClean="0"/>
              <a:t>Severity of disorder and rate of progression variable</a:t>
            </a:r>
          </a:p>
          <a:p>
            <a:pPr lvl="1" eaLnBrk="1" hangingPunct="1">
              <a:buClr>
                <a:schemeClr val="accent2"/>
              </a:buClr>
              <a:defRPr/>
            </a:pPr>
            <a:r>
              <a:rPr lang="en-US" altLang="en-US" sz="2000" dirty="0" smtClean="0"/>
              <a:t>Asymptomatic or symptomatic</a:t>
            </a:r>
          </a:p>
          <a:p>
            <a:pPr lvl="1" eaLnBrk="1" hangingPunct="1">
              <a:buClr>
                <a:schemeClr val="accent2"/>
              </a:buClr>
              <a:defRPr/>
            </a:pPr>
            <a:r>
              <a:rPr lang="en-US" altLang="en-US" sz="2000" dirty="0" smtClean="0"/>
              <a:t>Potential for crippling bone disease, fatal bleeding, spleen or </a:t>
            </a:r>
            <a:br>
              <a:rPr lang="en-US" altLang="en-US" sz="2000" dirty="0" smtClean="0"/>
            </a:br>
            <a:r>
              <a:rPr lang="en-US" altLang="en-US" sz="2000" dirty="0" smtClean="0"/>
              <a:t>liver damage</a:t>
            </a:r>
          </a:p>
          <a:p>
            <a:pPr eaLnBrk="1" hangingPunct="1">
              <a:defRPr/>
            </a:pPr>
            <a:r>
              <a:rPr lang="en-US" altLang="en-US" sz="2400" dirty="0" smtClean="0"/>
              <a:t>Complex, serious disease</a:t>
            </a:r>
          </a:p>
        </p:txBody>
      </p:sp>
    </p:spTree>
    <p:extLst>
      <p:ext uri="{BB962C8B-B14F-4D97-AF65-F5344CB8AC3E}">
        <p14:creationId xmlns:p14="http://schemas.microsoft.com/office/powerpoint/2010/main" val="37626048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3" name="Group 3"/>
          <p:cNvGraphicFramePr>
            <a:graphicFrameLocks noGrp="1"/>
          </p:cNvGraphicFramePr>
          <p:nvPr>
            <p:ph idx="4294967295"/>
          </p:nvPr>
        </p:nvGraphicFramePr>
        <p:xfrm>
          <a:off x="304800" y="944563"/>
          <a:ext cx="8489950" cy="5913439"/>
        </p:xfrm>
        <a:graphic>
          <a:graphicData uri="http://schemas.openxmlformats.org/drawingml/2006/table">
            <a:tbl>
              <a:tblPr/>
              <a:tblGrid>
                <a:gridCol w="1555750"/>
                <a:gridCol w="2635250"/>
                <a:gridCol w="4298950"/>
              </a:tblGrid>
              <a:tr h="7044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MPS Type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Name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11430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sym typeface="Symbol" pitchFamily="18" charset="2"/>
                        </a:rPr>
                        <a:t>Deficient Enzyme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r>
              <a:tr h="3353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MPS I</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Hurler syndrome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11430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sym typeface="Symbol" pitchFamily="18" charset="2"/>
                        </a:rPr>
                        <a:t>-L-</a:t>
                      </a:r>
                      <a:r>
                        <a:rPr kumimoji="0" lang="en-US" sz="1600" b="0" i="0" u="none" strike="noStrike" cap="none" normalizeH="0" baseline="0" dirty="0" err="1" smtClean="0">
                          <a:ln>
                            <a:noFill/>
                          </a:ln>
                          <a:solidFill>
                            <a:schemeClr val="tx1"/>
                          </a:solidFill>
                          <a:effectLst/>
                          <a:latin typeface="Arial" pitchFamily="34" charset="0"/>
                          <a:sym typeface="Symbol" pitchFamily="18" charset="2"/>
                        </a:rPr>
                        <a:t>iduronidase</a:t>
                      </a:r>
                      <a:endParaRPr kumimoji="0" lang="en-US" sz="1600" b="0" i="0" u="none" strike="noStrike" cap="none" normalizeH="0" baseline="0" dirty="0" smtClean="0">
                        <a:ln>
                          <a:noFill/>
                        </a:ln>
                        <a:solidFill>
                          <a:schemeClr val="tx1"/>
                        </a:solidFill>
                        <a:effectLst/>
                        <a:latin typeface="Arial" pitchFamily="34" charset="0"/>
                        <a:sym typeface="Symbol" pitchFamily="18" charset="2"/>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r>
              <a:tr h="3353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MPS II</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Hunter syndrome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3911600" marR="0" lvl="1" indent="-379730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pitchFamily="34" charset="0"/>
                        </a:rPr>
                        <a:t>iduronate</a:t>
                      </a:r>
                      <a:r>
                        <a:rPr kumimoji="0" lang="en-US" sz="1600" b="0" i="0" u="none" strike="noStrike" cap="none" normalizeH="0" baseline="0" dirty="0" smtClean="0">
                          <a:ln>
                            <a:noFill/>
                          </a:ln>
                          <a:solidFill>
                            <a:schemeClr val="tx1"/>
                          </a:solidFill>
                          <a:effectLst/>
                          <a:latin typeface="Arial" pitchFamily="34" charset="0"/>
                        </a:rPr>
                        <a:t> </a:t>
                      </a:r>
                      <a:r>
                        <a:rPr kumimoji="0" lang="en-US" sz="1600" b="0" i="0" u="none" strike="noStrike" cap="none" normalizeH="0" baseline="0" dirty="0" err="1" smtClean="0">
                          <a:ln>
                            <a:noFill/>
                          </a:ln>
                          <a:solidFill>
                            <a:schemeClr val="tx1"/>
                          </a:solidFill>
                          <a:effectLst/>
                          <a:latin typeface="Arial" pitchFamily="34" charset="0"/>
                        </a:rPr>
                        <a:t>sulfatase</a:t>
                      </a:r>
                      <a:endParaRPr kumimoji="0" lang="en-US" sz="1600" b="0" i="0" u="none" strike="noStrike" cap="none" normalizeH="0" baseline="0" dirty="0" smtClean="0">
                        <a:ln>
                          <a:noFill/>
                        </a:ln>
                        <a:solidFill>
                          <a:schemeClr val="tx1"/>
                        </a:solidFill>
                        <a:effectLst/>
                        <a:latin typeface="Arial" pitchFamily="34"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27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MPS III A</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pitchFamily="34" charset="0"/>
                        </a:rPr>
                        <a:t>Sanfilippo</a:t>
                      </a:r>
                      <a:r>
                        <a:rPr kumimoji="0" lang="en-US" sz="1600" b="0" i="0" u="none" strike="noStrike" cap="none" normalizeH="0" baseline="0" dirty="0" smtClean="0">
                          <a:ln>
                            <a:noFill/>
                          </a:ln>
                          <a:solidFill>
                            <a:schemeClr val="tx1"/>
                          </a:solidFill>
                          <a:effectLst/>
                          <a:latin typeface="Arial" pitchFamily="34" charset="0"/>
                        </a:rPr>
                        <a:t> syndrome                                                       </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114300" marR="0" lvl="1"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p>
                      <a:pPr marL="114300" marR="0" lvl="1"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pitchFamily="34" charset="0"/>
                        </a:rPr>
                        <a:t>heparan</a:t>
                      </a:r>
                      <a:r>
                        <a:rPr kumimoji="0" lang="en-US" sz="1600" b="0" i="0" u="none" strike="noStrike" cap="none" normalizeH="0" baseline="0" dirty="0" smtClean="0">
                          <a:ln>
                            <a:noFill/>
                          </a:ln>
                          <a:solidFill>
                            <a:schemeClr val="tx1"/>
                          </a:solidFill>
                          <a:effectLst/>
                          <a:latin typeface="Arial" pitchFamily="34" charset="0"/>
                        </a:rPr>
                        <a:t> N-</a:t>
                      </a:r>
                      <a:r>
                        <a:rPr kumimoji="0" lang="en-US" sz="1600" b="0" i="0" u="none" strike="noStrike" cap="none" normalizeH="0" baseline="0" dirty="0" err="1" smtClean="0">
                          <a:ln>
                            <a:noFill/>
                          </a:ln>
                          <a:solidFill>
                            <a:schemeClr val="tx1"/>
                          </a:solidFill>
                          <a:effectLst/>
                          <a:latin typeface="Arial" pitchFamily="34" charset="0"/>
                        </a:rPr>
                        <a:t>sulfatase</a:t>
                      </a:r>
                      <a:endParaRPr kumimoji="0" lang="en-US" sz="1600" b="0" i="0" u="none" strike="noStrike" cap="none" normalizeH="0" baseline="0" dirty="0" smtClean="0">
                        <a:ln>
                          <a:noFill/>
                        </a:ln>
                        <a:solidFill>
                          <a:schemeClr val="tx1"/>
                        </a:solidFill>
                        <a:effectLst/>
                        <a:latin typeface="Arial" pitchFamily="34"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r>
              <a:tr h="3353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MPS III B</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114300" marR="0" lvl="1"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sym typeface="Symbol" pitchFamily="18" charset="2"/>
                        </a:rPr>
                        <a:t>-N-</a:t>
                      </a:r>
                      <a:r>
                        <a:rPr kumimoji="0" lang="en-US" sz="1600" b="0" i="0" u="none" strike="noStrike" cap="none" normalizeH="0" baseline="0" dirty="0" err="1" smtClean="0">
                          <a:ln>
                            <a:noFill/>
                          </a:ln>
                          <a:solidFill>
                            <a:schemeClr val="tx1"/>
                          </a:solidFill>
                          <a:effectLst/>
                          <a:latin typeface="Arial" pitchFamily="34" charset="0"/>
                          <a:sym typeface="Symbol" pitchFamily="18" charset="2"/>
                        </a:rPr>
                        <a:t>acetylglucosaminidase</a:t>
                      </a:r>
                      <a:endParaRPr kumimoji="0" lang="en-US" sz="1600" b="0" i="0" u="none" strike="noStrike" cap="none" normalizeH="0" baseline="0" dirty="0" smtClean="0">
                        <a:ln>
                          <a:noFill/>
                        </a:ln>
                        <a:solidFill>
                          <a:schemeClr val="tx1"/>
                        </a:solidFill>
                        <a:effectLst/>
                        <a:latin typeface="Arial" pitchFamily="34"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r>
              <a:tr h="5791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MPS III C</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114300" marR="0" lvl="1"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acetyl-</a:t>
                      </a:r>
                      <a:r>
                        <a:rPr kumimoji="0" lang="en-US" sz="1600" b="0" i="0" u="none" strike="noStrike" cap="none" normalizeH="0" baseline="0" dirty="0" err="1" smtClean="0">
                          <a:ln>
                            <a:noFill/>
                          </a:ln>
                          <a:solidFill>
                            <a:schemeClr val="tx1"/>
                          </a:solidFill>
                          <a:effectLst/>
                          <a:latin typeface="Arial" pitchFamily="34" charset="0"/>
                        </a:rPr>
                        <a:t>CoA</a:t>
                      </a:r>
                      <a:r>
                        <a:rPr kumimoji="0" lang="en-US" sz="1600" b="0" i="0" u="none" strike="noStrike" cap="none" normalizeH="0" baseline="0" dirty="0" smtClean="0">
                          <a:ln>
                            <a:noFill/>
                          </a:ln>
                          <a:solidFill>
                            <a:schemeClr val="tx1"/>
                          </a:solidFill>
                          <a:effectLst/>
                          <a:latin typeface="Arial" pitchFamily="34" charset="0"/>
                        </a:rPr>
                        <a:t>: </a:t>
                      </a:r>
                      <a:r>
                        <a:rPr kumimoji="0" lang="en-US" sz="1600" b="0" i="0" u="none" strike="noStrike" cap="none" normalizeH="0" baseline="0" dirty="0" smtClean="0">
                          <a:ln>
                            <a:noFill/>
                          </a:ln>
                          <a:solidFill>
                            <a:schemeClr val="tx1"/>
                          </a:solidFill>
                          <a:effectLst/>
                          <a:latin typeface="Arial" pitchFamily="34" charset="0"/>
                          <a:sym typeface="Symbol" pitchFamily="18" charset="2"/>
                        </a:rPr>
                        <a:t>-</a:t>
                      </a:r>
                      <a:r>
                        <a:rPr kumimoji="0" lang="en-US" sz="1600" b="0" i="0" u="none" strike="noStrike" cap="none" normalizeH="0" baseline="0" dirty="0" err="1" smtClean="0">
                          <a:ln>
                            <a:noFill/>
                          </a:ln>
                          <a:solidFill>
                            <a:schemeClr val="tx1"/>
                          </a:solidFill>
                          <a:effectLst/>
                          <a:latin typeface="Arial" pitchFamily="34" charset="0"/>
                          <a:sym typeface="Symbol" pitchFamily="18" charset="2"/>
                        </a:rPr>
                        <a:t>glucosaminide</a:t>
                      </a:r>
                      <a:r>
                        <a:rPr kumimoji="0" lang="en-US" sz="1600" b="0" i="0" u="none" strike="noStrike" cap="none" normalizeH="0" baseline="0" dirty="0" smtClean="0">
                          <a:ln>
                            <a:noFill/>
                          </a:ln>
                          <a:solidFill>
                            <a:schemeClr val="tx1"/>
                          </a:solidFill>
                          <a:effectLst/>
                          <a:latin typeface="Arial" pitchFamily="34" charset="0"/>
                          <a:sym typeface="Symbol" pitchFamily="18" charset="2"/>
                        </a:rPr>
                        <a:t> </a:t>
                      </a:r>
                      <a:r>
                        <a:rPr kumimoji="0" lang="en-US" sz="1600" b="0" i="0" u="none" strike="noStrike" cap="none" normalizeH="0" baseline="0" dirty="0" err="1" smtClean="0">
                          <a:ln>
                            <a:noFill/>
                          </a:ln>
                          <a:solidFill>
                            <a:schemeClr val="tx1"/>
                          </a:solidFill>
                          <a:effectLst/>
                          <a:latin typeface="Arial" pitchFamily="34" charset="0"/>
                          <a:sym typeface="Symbol" pitchFamily="18" charset="2"/>
                        </a:rPr>
                        <a:t>acetyltransferase</a:t>
                      </a:r>
                      <a:endParaRPr kumimoji="0" lang="en-US" sz="1600" b="0" i="0" u="none" strike="noStrike" cap="none" normalizeH="0" baseline="0" dirty="0" smtClean="0">
                        <a:ln>
                          <a:noFill/>
                        </a:ln>
                        <a:solidFill>
                          <a:schemeClr val="tx1"/>
                        </a:solidFill>
                        <a:effectLst/>
                        <a:latin typeface="Arial" pitchFamily="34" charset="0"/>
                        <a:sym typeface="Symbol" pitchFamily="18" charset="2"/>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r>
              <a:tr h="3353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MPS III D</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114300" marR="0" lvl="1"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N-</a:t>
                      </a:r>
                      <a:r>
                        <a:rPr kumimoji="0" lang="en-US" sz="1600" b="0" i="0" u="none" strike="noStrike" cap="none" normalizeH="0" baseline="0" dirty="0" err="1" smtClean="0">
                          <a:ln>
                            <a:noFill/>
                          </a:ln>
                          <a:solidFill>
                            <a:schemeClr val="tx1"/>
                          </a:solidFill>
                          <a:effectLst/>
                          <a:latin typeface="Arial" pitchFamily="34" charset="0"/>
                        </a:rPr>
                        <a:t>acetyl</a:t>
                      </a:r>
                      <a:r>
                        <a:rPr kumimoji="0" lang="en-US" sz="1600" b="0" i="0" u="none" strike="noStrike" cap="none" normalizeH="0" baseline="0" dirty="0" err="1" smtClean="0">
                          <a:ln>
                            <a:noFill/>
                          </a:ln>
                          <a:solidFill>
                            <a:schemeClr val="tx1"/>
                          </a:solidFill>
                          <a:effectLst/>
                          <a:latin typeface="Arial" pitchFamily="34" charset="0"/>
                          <a:sym typeface="Symbol" pitchFamily="18" charset="2"/>
                        </a:rPr>
                        <a:t>glucosamine</a:t>
                      </a:r>
                      <a:r>
                        <a:rPr kumimoji="0" lang="en-US" sz="1600" b="0" i="0" u="none" strike="noStrike" cap="none" normalizeH="0" baseline="0" dirty="0" smtClean="0">
                          <a:ln>
                            <a:noFill/>
                          </a:ln>
                          <a:solidFill>
                            <a:schemeClr val="tx1"/>
                          </a:solidFill>
                          <a:effectLst/>
                          <a:latin typeface="Arial" pitchFamily="34" charset="0"/>
                          <a:sym typeface="Symbol" pitchFamily="18" charset="2"/>
                        </a:rPr>
                        <a:t> 6-sulfatase</a:t>
                      </a:r>
                      <a:endParaRPr kumimoji="0" lang="en-US" sz="1600" b="0" i="0" u="none" strike="noStrike" cap="none" normalizeH="0" baseline="0" dirty="0" smtClean="0">
                        <a:ln>
                          <a:noFill/>
                        </a:ln>
                        <a:solidFill>
                          <a:schemeClr val="tx1"/>
                        </a:solidFill>
                        <a:effectLst/>
                        <a:latin typeface="Arial" pitchFamily="34"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r>
              <a:tr h="627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MPS IV A</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pitchFamily="34" charset="0"/>
                        </a:rPr>
                        <a:t>Morquio</a:t>
                      </a:r>
                      <a:r>
                        <a:rPr kumimoji="0" lang="en-US" sz="1600" b="0" i="0" u="none" strike="noStrike" cap="none" normalizeH="0" baseline="0" dirty="0" smtClean="0">
                          <a:ln>
                            <a:noFill/>
                          </a:ln>
                          <a:solidFill>
                            <a:schemeClr val="tx1"/>
                          </a:solidFill>
                          <a:effectLst/>
                          <a:latin typeface="Arial" pitchFamily="34" charset="0"/>
                        </a:rPr>
                        <a:t> syndrome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114300" marR="0" lvl="1"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p>
                      <a:pPr marL="114300" marR="0" lvl="1"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pitchFamily="34" charset="0"/>
                        </a:rPr>
                        <a:t>galactose</a:t>
                      </a:r>
                      <a:r>
                        <a:rPr kumimoji="0" lang="en-US" sz="1600" b="0" i="0" u="none" strike="noStrike" cap="none" normalizeH="0" baseline="0" dirty="0" smtClean="0">
                          <a:ln>
                            <a:noFill/>
                          </a:ln>
                          <a:solidFill>
                            <a:schemeClr val="tx1"/>
                          </a:solidFill>
                          <a:effectLst/>
                          <a:latin typeface="Arial" pitchFamily="34" charset="0"/>
                        </a:rPr>
                        <a:t> 6-sulfatase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r>
              <a:tr h="3353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MPS IV B</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                                                             </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114300" marR="0" lvl="1"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sym typeface="Symbol" pitchFamily="18" charset="2"/>
                        </a:rPr>
                        <a:t>-galactosidase</a:t>
                      </a:r>
                      <a:endParaRPr kumimoji="0" lang="en-US" sz="1600" b="0" i="0" u="none" strike="noStrike" cap="none" normalizeH="0" baseline="0" smtClean="0">
                        <a:ln>
                          <a:noFill/>
                        </a:ln>
                        <a:solidFill>
                          <a:schemeClr val="tx1"/>
                        </a:solidFill>
                        <a:effectLst/>
                        <a:latin typeface="Arial" pitchFamily="34"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r>
              <a:tr h="5791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rPr>
                        <a:t>MPS VI</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pitchFamily="34" charset="0"/>
                        </a:rPr>
                        <a:t>Maroteaux-Lamy</a:t>
                      </a:r>
                      <a:r>
                        <a:rPr kumimoji="0" lang="en-US" sz="1600" b="1" i="0" u="none" strike="noStrike" cap="none" normalizeH="0" baseline="0" dirty="0" smtClean="0">
                          <a:ln>
                            <a:noFill/>
                          </a:ln>
                          <a:solidFill>
                            <a:schemeClr val="tx1"/>
                          </a:solidFill>
                          <a:effectLst/>
                          <a:latin typeface="Arial" pitchFamily="34" charset="0"/>
                        </a:rPr>
                        <a:t> syndrome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114300" marR="0" lvl="1"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rPr>
                        <a:t>N-</a:t>
                      </a:r>
                      <a:r>
                        <a:rPr kumimoji="0" lang="en-US" sz="1600" b="1" i="0" u="none" strike="noStrike" cap="none" normalizeH="0" baseline="0" dirty="0" err="1" smtClean="0">
                          <a:ln>
                            <a:noFill/>
                          </a:ln>
                          <a:solidFill>
                            <a:schemeClr val="tx1"/>
                          </a:solidFill>
                          <a:effectLst/>
                          <a:latin typeface="Arial" pitchFamily="34" charset="0"/>
                        </a:rPr>
                        <a:t>acetyl</a:t>
                      </a:r>
                      <a:r>
                        <a:rPr kumimoji="0" lang="en-US" sz="1600" b="1" i="0" u="none" strike="noStrike" cap="none" normalizeH="0" baseline="0" dirty="0" err="1" smtClean="0">
                          <a:ln>
                            <a:noFill/>
                          </a:ln>
                          <a:solidFill>
                            <a:schemeClr val="tx1"/>
                          </a:solidFill>
                          <a:effectLst/>
                          <a:latin typeface="Arial" pitchFamily="34" charset="0"/>
                          <a:sym typeface="Symbol" pitchFamily="18" charset="2"/>
                        </a:rPr>
                        <a:t>galactosamine</a:t>
                      </a:r>
                      <a:r>
                        <a:rPr kumimoji="0" lang="en-US" sz="1600" b="1" i="0" u="none" strike="noStrike" cap="none" normalizeH="0" baseline="0" dirty="0" smtClean="0">
                          <a:ln>
                            <a:noFill/>
                          </a:ln>
                          <a:solidFill>
                            <a:schemeClr val="tx1"/>
                          </a:solidFill>
                          <a:effectLst/>
                          <a:latin typeface="Arial" pitchFamily="34" charset="0"/>
                          <a:sym typeface="Symbol" pitchFamily="18" charset="2"/>
                        </a:rPr>
                        <a:t> 4-sulfatase</a:t>
                      </a:r>
                      <a:endParaRPr kumimoji="0" lang="en-US" sz="1600" b="1" i="0" u="none" strike="noStrike" cap="none" normalizeH="0" baseline="0" dirty="0" smtClean="0">
                        <a:ln>
                          <a:noFill/>
                        </a:ln>
                        <a:solidFill>
                          <a:schemeClr val="tx1"/>
                        </a:solidFill>
                        <a:effectLst/>
                        <a:latin typeface="Arial" pitchFamily="34"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r>
              <a:tr h="3353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MPS VII</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Sly syndrome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11430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sym typeface="Symbol" pitchFamily="18" charset="2"/>
                        </a:rPr>
                        <a:t>-</a:t>
                      </a:r>
                      <a:r>
                        <a:rPr kumimoji="0" lang="en-US" sz="1600" b="0" i="0" u="none" strike="noStrike" cap="none" normalizeH="0" baseline="0" dirty="0" err="1" smtClean="0">
                          <a:ln>
                            <a:noFill/>
                          </a:ln>
                          <a:solidFill>
                            <a:schemeClr val="tx1"/>
                          </a:solidFill>
                          <a:effectLst/>
                          <a:latin typeface="Arial" pitchFamily="34" charset="0"/>
                          <a:sym typeface="Symbol" pitchFamily="18" charset="2"/>
                        </a:rPr>
                        <a:t>glucuronidase</a:t>
                      </a:r>
                      <a:endParaRPr kumimoji="0" lang="en-US" sz="1600" b="0" i="0" u="none" strike="noStrike" cap="none" normalizeH="0" baseline="0" dirty="0" smtClean="0">
                        <a:ln>
                          <a:noFill/>
                        </a:ln>
                        <a:solidFill>
                          <a:schemeClr val="tx1"/>
                        </a:solidFill>
                        <a:effectLst/>
                        <a:latin typeface="Arial" pitchFamily="34" charset="0"/>
                        <a:sym typeface="Symbol" pitchFamily="18" charset="2"/>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7827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MPS IX</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pitchFamily="34" charset="0"/>
                        </a:rPr>
                        <a:t>Hyaluronidase</a:t>
                      </a:r>
                      <a:r>
                        <a:rPr kumimoji="0" lang="en-US" sz="1600" b="0" i="0" u="none" strike="noStrike" cap="none" normalizeH="0" baseline="0" dirty="0" smtClean="0">
                          <a:ln>
                            <a:noFill/>
                          </a:ln>
                          <a:solidFill>
                            <a:schemeClr val="tx1"/>
                          </a:solidFill>
                          <a:effectLst/>
                          <a:latin typeface="Arial" pitchFamily="34" charset="0"/>
                        </a:rPr>
                        <a:t> deficiency (</a:t>
                      </a:r>
                      <a:r>
                        <a:rPr kumimoji="0" lang="en-US" sz="1600" b="0" i="0" u="none" strike="noStrike" cap="none" normalizeH="0" baseline="0" dirty="0" err="1" smtClean="0">
                          <a:ln>
                            <a:noFill/>
                          </a:ln>
                          <a:solidFill>
                            <a:schemeClr val="tx1"/>
                          </a:solidFill>
                          <a:effectLst/>
                          <a:latin typeface="Arial" pitchFamily="34" charset="0"/>
                        </a:rPr>
                        <a:t>Natowicz</a:t>
                      </a:r>
                      <a:r>
                        <a:rPr kumimoji="0" lang="en-US" sz="1600" b="0" i="0" u="none" strike="noStrike" cap="none" normalizeH="0" baseline="0" dirty="0" smtClean="0">
                          <a:ln>
                            <a:noFill/>
                          </a:ln>
                          <a:solidFill>
                            <a:schemeClr val="tx1"/>
                          </a:solidFill>
                          <a:effectLst/>
                          <a:latin typeface="Arial" pitchFamily="34" charset="0"/>
                        </a:rPr>
                        <a:t>) syndrome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114300" marR="0" lvl="1"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pitchFamily="34" charset="0"/>
                        </a:rPr>
                        <a:t>hyaluronidase</a:t>
                      </a:r>
                      <a:endParaRPr kumimoji="0" lang="en-US" sz="1600" b="0" i="0" u="none" strike="noStrike" cap="none" normalizeH="0" baseline="0" dirty="0" smtClean="0">
                        <a:ln>
                          <a:noFill/>
                        </a:ln>
                        <a:solidFill>
                          <a:schemeClr val="tx1"/>
                        </a:solidFill>
                        <a:effectLst/>
                        <a:latin typeface="Arial" pitchFamily="34"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58419" name="Line 79"/>
          <p:cNvSpPr>
            <a:spLocks noChangeShapeType="1"/>
          </p:cNvSpPr>
          <p:nvPr/>
        </p:nvSpPr>
        <p:spPr bwMode="auto">
          <a:xfrm>
            <a:off x="304800" y="914400"/>
            <a:ext cx="8518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0" name="Line 81"/>
          <p:cNvSpPr>
            <a:spLocks noChangeShapeType="1"/>
          </p:cNvSpPr>
          <p:nvPr/>
        </p:nvSpPr>
        <p:spPr bwMode="auto">
          <a:xfrm>
            <a:off x="228600" y="2651125"/>
            <a:ext cx="8518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1" name="Line 82"/>
          <p:cNvSpPr>
            <a:spLocks noChangeShapeType="1"/>
          </p:cNvSpPr>
          <p:nvPr/>
        </p:nvSpPr>
        <p:spPr bwMode="auto">
          <a:xfrm>
            <a:off x="304800" y="1600200"/>
            <a:ext cx="8518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2" name="Line 83"/>
          <p:cNvSpPr>
            <a:spLocks noChangeShapeType="1"/>
          </p:cNvSpPr>
          <p:nvPr/>
        </p:nvSpPr>
        <p:spPr bwMode="auto">
          <a:xfrm>
            <a:off x="287338" y="5715000"/>
            <a:ext cx="8518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3" name="Line 84"/>
          <p:cNvSpPr>
            <a:spLocks noChangeShapeType="1"/>
          </p:cNvSpPr>
          <p:nvPr/>
        </p:nvSpPr>
        <p:spPr bwMode="auto">
          <a:xfrm>
            <a:off x="228600" y="4403725"/>
            <a:ext cx="8516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4" name="Line 85"/>
          <p:cNvSpPr>
            <a:spLocks noChangeShapeType="1"/>
          </p:cNvSpPr>
          <p:nvPr/>
        </p:nvSpPr>
        <p:spPr bwMode="auto">
          <a:xfrm>
            <a:off x="287338" y="6021388"/>
            <a:ext cx="8518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5" name="Line 86"/>
          <p:cNvSpPr>
            <a:spLocks noChangeShapeType="1"/>
          </p:cNvSpPr>
          <p:nvPr/>
        </p:nvSpPr>
        <p:spPr bwMode="auto">
          <a:xfrm>
            <a:off x="152400" y="6765925"/>
            <a:ext cx="8516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6" name="Line 87"/>
          <p:cNvSpPr>
            <a:spLocks noChangeShapeType="1"/>
          </p:cNvSpPr>
          <p:nvPr/>
        </p:nvSpPr>
        <p:spPr bwMode="auto">
          <a:xfrm flipV="1">
            <a:off x="1828800" y="990600"/>
            <a:ext cx="46038" cy="58150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7" name="Line 88"/>
          <p:cNvSpPr>
            <a:spLocks noChangeShapeType="1"/>
          </p:cNvSpPr>
          <p:nvPr/>
        </p:nvSpPr>
        <p:spPr bwMode="auto">
          <a:xfrm flipV="1">
            <a:off x="4419600" y="915988"/>
            <a:ext cx="76200" cy="5849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8" name="Line 89"/>
          <p:cNvSpPr>
            <a:spLocks noChangeShapeType="1"/>
          </p:cNvSpPr>
          <p:nvPr/>
        </p:nvSpPr>
        <p:spPr bwMode="auto">
          <a:xfrm flipV="1">
            <a:off x="228600" y="915988"/>
            <a:ext cx="76200" cy="5849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9" name="Line 90"/>
          <p:cNvSpPr>
            <a:spLocks noChangeShapeType="1"/>
          </p:cNvSpPr>
          <p:nvPr/>
        </p:nvSpPr>
        <p:spPr bwMode="auto">
          <a:xfrm flipV="1">
            <a:off x="8759825" y="915988"/>
            <a:ext cx="46038" cy="5849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0" name="Line 86"/>
          <p:cNvSpPr>
            <a:spLocks noChangeShapeType="1"/>
          </p:cNvSpPr>
          <p:nvPr/>
        </p:nvSpPr>
        <p:spPr bwMode="auto">
          <a:xfrm>
            <a:off x="304800" y="6765925"/>
            <a:ext cx="8516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1" name="Rectangle 18"/>
          <p:cNvSpPr>
            <a:spLocks noChangeArrowheads="1"/>
          </p:cNvSpPr>
          <p:nvPr/>
        </p:nvSpPr>
        <p:spPr bwMode="auto">
          <a:xfrm>
            <a:off x="152400" y="152400"/>
            <a:ext cx="265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600">
                <a:solidFill>
                  <a:srgbClr val="000000"/>
                </a:solidFill>
                <a:latin typeface="Arial" pitchFamily="34" charset="0"/>
              </a:rPr>
              <a:t>*</a:t>
            </a:r>
            <a:endParaRPr lang="en-US" altLang="en-US" sz="2400">
              <a:latin typeface="Arial" pitchFamily="34" charset="0"/>
            </a:endParaRPr>
          </a:p>
        </p:txBody>
      </p:sp>
      <p:sp>
        <p:nvSpPr>
          <p:cNvPr id="58432" name="Line 85"/>
          <p:cNvSpPr>
            <a:spLocks noChangeShapeType="1"/>
          </p:cNvSpPr>
          <p:nvPr/>
        </p:nvSpPr>
        <p:spPr bwMode="auto">
          <a:xfrm>
            <a:off x="228600" y="5181600"/>
            <a:ext cx="8518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3" name="Rectangle 20"/>
          <p:cNvSpPr>
            <a:spLocks noChangeArrowheads="1"/>
          </p:cNvSpPr>
          <p:nvPr/>
        </p:nvSpPr>
        <p:spPr bwMode="auto">
          <a:xfrm>
            <a:off x="457200" y="192088"/>
            <a:ext cx="7237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3600" b="1" dirty="0" err="1">
                <a:solidFill>
                  <a:srgbClr val="375516"/>
                </a:solidFill>
                <a:latin typeface="Arial" pitchFamily="34" charset="0"/>
              </a:rPr>
              <a:t>Mucopolysaccharidoses</a:t>
            </a:r>
            <a:r>
              <a:rPr lang="en-US" altLang="en-US" sz="3600" b="1" dirty="0">
                <a:solidFill>
                  <a:srgbClr val="375516"/>
                </a:solidFill>
                <a:latin typeface="Arial" pitchFamily="34" charset="0"/>
              </a:rPr>
              <a:t> (MPSs)</a:t>
            </a:r>
          </a:p>
        </p:txBody>
      </p:sp>
    </p:spTree>
    <p:extLst>
      <p:ext uri="{BB962C8B-B14F-4D97-AF65-F5344CB8AC3E}">
        <p14:creationId xmlns:p14="http://schemas.microsoft.com/office/powerpoint/2010/main" val="366932484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descr="Joint def"/>
          <p:cNvPicPr>
            <a:picLocks noChangeAspect="1" noChangeArrowheads="1"/>
          </p:cNvPicPr>
          <p:nvPr/>
        </p:nvPicPr>
        <p:blipFill>
          <a:blip r:embed="rId2">
            <a:extLst>
              <a:ext uri="{28A0092B-C50C-407E-A947-70E740481C1C}">
                <a14:useLocalDpi xmlns:a14="http://schemas.microsoft.com/office/drawing/2010/main" val="0"/>
              </a:ext>
            </a:extLst>
          </a:blip>
          <a:srcRect l="2628" t="4189" r="2791" b="3665"/>
          <a:stretch>
            <a:fillRect/>
          </a:stretch>
        </p:blipFill>
        <p:spPr bwMode="auto">
          <a:xfrm>
            <a:off x="2262188" y="1600200"/>
            <a:ext cx="2112962"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Slide21AZ_Manifestations_Kakkis_Gibb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963" y="1719716"/>
            <a:ext cx="13319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6" descr="Slide21AZ_Manifestations_HodderArnold_corn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502150"/>
            <a:ext cx="2325688"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0" descr="Slide21short sta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600200"/>
            <a:ext cx="1487488"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3" descr="Umbilical inguinal her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238" y="4191000"/>
            <a:ext cx="12493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3505200"/>
            <a:ext cx="2133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12" name="Picture 18" descr="AZFE4F~1"/>
          <p:cNvPicPr>
            <a:picLocks noChangeAspect="1" noChangeArrowheads="1"/>
          </p:cNvPicPr>
          <p:nvPr/>
        </p:nvPicPr>
        <p:blipFill>
          <a:blip r:embed="rId8">
            <a:extLst>
              <a:ext uri="{28A0092B-C50C-407E-A947-70E740481C1C}">
                <a14:useLocalDpi xmlns:a14="http://schemas.microsoft.com/office/drawing/2010/main" val="0"/>
              </a:ext>
            </a:extLst>
          </a:blip>
          <a:srcRect l="7242" r="8505"/>
          <a:stretch>
            <a:fillRect/>
          </a:stretch>
        </p:blipFill>
        <p:spPr bwMode="auto">
          <a:xfrm>
            <a:off x="6877844" y="1600200"/>
            <a:ext cx="201295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5"/>
          <p:cNvSpPr txBox="1">
            <a:spLocks noChangeArrowheads="1"/>
          </p:cNvSpPr>
          <p:nvPr/>
        </p:nvSpPr>
        <p:spPr bwMode="auto">
          <a:xfrm>
            <a:off x="1306200" y="641445"/>
            <a:ext cx="6137900" cy="705321"/>
          </a:xfrm>
          <a:prstGeom prst="rect">
            <a:avLst/>
          </a:prstGeom>
          <a:noFill/>
          <a:ln w="12700" algn="ctr">
            <a:noFill/>
            <a:miter lim="800000"/>
            <a:headEnd/>
            <a:tailEnd/>
          </a:ln>
          <a:effectLst>
            <a:prstShdw prst="shdw18" dist="17961" dir="13500000">
              <a:schemeClr val="accent1">
                <a:gamma/>
                <a:shade val="60000"/>
                <a:invGamma/>
              </a:schemeClr>
            </a:prstShdw>
          </a:effectLst>
        </p:spPr>
        <p:txBody>
          <a:bodyPr wrap="none" lIns="90488" tIns="44450" rIns="90488" bIns="44450">
            <a:spAutoFit/>
          </a:bodyPr>
          <a:lstStyle/>
          <a:p>
            <a:pPr>
              <a:defRPr/>
            </a:pPr>
            <a:r>
              <a:rPr lang="en-US" sz="4000" b="1" dirty="0" err="1" smtClean="0">
                <a:solidFill>
                  <a:schemeClr val="accent4"/>
                </a:solidFill>
                <a:latin typeface="Arial" charset="0"/>
                <a:ea typeface="ＭＳ Ｐゴシック" pitchFamily="34" charset="-128"/>
              </a:rPr>
              <a:t>Mucopolysaccharidoses</a:t>
            </a:r>
            <a:endParaRPr lang="en-US" sz="4000" b="1" i="1" dirty="0">
              <a:solidFill>
                <a:schemeClr val="accent4"/>
              </a:solidFill>
              <a:latin typeface="Arial" charset="0"/>
              <a:ea typeface="ＭＳ Ｐゴシック" pitchFamily="34" charset="-128"/>
            </a:endParaRPr>
          </a:p>
        </p:txBody>
      </p:sp>
    </p:spTree>
    <p:extLst>
      <p:ext uri="{BB962C8B-B14F-4D97-AF65-F5344CB8AC3E}">
        <p14:creationId xmlns:p14="http://schemas.microsoft.com/office/powerpoint/2010/main" val="1480947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76200" y="228600"/>
            <a:ext cx="8305800" cy="1143000"/>
          </a:xfrm>
          <a:ln>
            <a:miter lim="800000"/>
            <a:headEnd/>
            <a:tailEnd/>
          </a:ln>
          <a:extLst/>
        </p:spPr>
        <p:txBody>
          <a:bodyPr/>
          <a:lstStyle/>
          <a:p>
            <a:pPr marL="1028700" indent="-1028700" algn="ctr" eaLnBrk="1" fontAlgn="auto" hangingPunct="1">
              <a:spcAft>
                <a:spcPts val="0"/>
              </a:spcAft>
              <a:defRPr/>
            </a:pPr>
            <a:r>
              <a:rPr lang="en-US" sz="4400" b="1" dirty="0" smtClean="0">
                <a:solidFill>
                  <a:schemeClr val="tx2">
                    <a:lumMod val="75000"/>
                  </a:schemeClr>
                </a:solidFill>
              </a:rPr>
              <a:t>Progressive Disorders</a:t>
            </a:r>
          </a:p>
        </p:txBody>
      </p:sp>
      <p:sp>
        <p:nvSpPr>
          <p:cNvPr id="59395" name="Text Box 3"/>
          <p:cNvSpPr txBox="1">
            <a:spLocks noChangeArrowheads="1"/>
          </p:cNvSpPr>
          <p:nvPr/>
        </p:nvSpPr>
        <p:spPr bwMode="auto">
          <a:xfrm>
            <a:off x="533400" y="37338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en-US" altLang="en-US" sz="2400">
                <a:latin typeface="Arial" pitchFamily="34" charset="0"/>
              </a:rPr>
              <a:t>10 months</a:t>
            </a:r>
          </a:p>
        </p:txBody>
      </p:sp>
      <p:sp>
        <p:nvSpPr>
          <p:cNvPr id="59396" name="Text Box 4"/>
          <p:cNvSpPr txBox="1">
            <a:spLocks noChangeArrowheads="1"/>
          </p:cNvSpPr>
          <p:nvPr/>
        </p:nvSpPr>
        <p:spPr bwMode="auto">
          <a:xfrm>
            <a:off x="2667000" y="37338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en-US" altLang="en-US" sz="2400">
                <a:latin typeface="Arial" pitchFamily="34" charset="0"/>
              </a:rPr>
              <a:t>12 months</a:t>
            </a:r>
          </a:p>
        </p:txBody>
      </p:sp>
      <p:sp>
        <p:nvSpPr>
          <p:cNvPr id="59397" name="Text Box 5"/>
          <p:cNvSpPr txBox="1">
            <a:spLocks noChangeArrowheads="1"/>
          </p:cNvSpPr>
          <p:nvPr/>
        </p:nvSpPr>
        <p:spPr bwMode="auto">
          <a:xfrm>
            <a:off x="457200" y="62484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en-US" altLang="en-US" sz="2400">
                <a:latin typeface="Arial" pitchFamily="34" charset="0"/>
              </a:rPr>
              <a:t>22 months</a:t>
            </a:r>
          </a:p>
        </p:txBody>
      </p:sp>
      <p:sp>
        <p:nvSpPr>
          <p:cNvPr id="59398" name="Text Box 6"/>
          <p:cNvSpPr txBox="1">
            <a:spLocks noChangeArrowheads="1"/>
          </p:cNvSpPr>
          <p:nvPr/>
        </p:nvSpPr>
        <p:spPr bwMode="auto">
          <a:xfrm>
            <a:off x="2667000" y="62484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en-US" altLang="en-US" sz="2400">
                <a:latin typeface="Arial" pitchFamily="34" charset="0"/>
              </a:rPr>
              <a:t>34 months</a:t>
            </a:r>
          </a:p>
        </p:txBody>
      </p:sp>
      <p:sp>
        <p:nvSpPr>
          <p:cNvPr id="59399" name="Text Box 7"/>
          <p:cNvSpPr txBox="1">
            <a:spLocks noChangeArrowheads="1"/>
          </p:cNvSpPr>
          <p:nvPr/>
        </p:nvSpPr>
        <p:spPr bwMode="auto">
          <a:xfrm>
            <a:off x="5715000" y="54102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en-US" altLang="en-US" sz="2400">
                <a:latin typeface="Arial" pitchFamily="34" charset="0"/>
              </a:rPr>
              <a:t>39 months</a:t>
            </a:r>
          </a:p>
        </p:txBody>
      </p:sp>
      <p:pic>
        <p:nvPicPr>
          <p:cNvPr id="59400" name="Picture 8" descr="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1706563" cy="2057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401" name="Picture 9" descr="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676400"/>
            <a:ext cx="1908175" cy="2057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402" name="Picture 10" descr="E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 y="4191000"/>
            <a:ext cx="1793875" cy="20637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403" name="Picture 11" descr="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4191000"/>
            <a:ext cx="2133600" cy="20859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404" name="Picture 12" descr="E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7000" y="1752600"/>
            <a:ext cx="3479800" cy="3657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99" name="Text Box 15"/>
          <p:cNvSpPr txBox="1">
            <a:spLocks noChangeArrowheads="1"/>
          </p:cNvSpPr>
          <p:nvPr/>
        </p:nvSpPr>
        <p:spPr bwMode="auto">
          <a:xfrm>
            <a:off x="0" y="0"/>
            <a:ext cx="4324350" cy="366713"/>
          </a:xfrm>
          <a:prstGeom prst="rect">
            <a:avLst/>
          </a:prstGeom>
          <a:noFill/>
          <a:ln w="12700" algn="ctr">
            <a:noFill/>
            <a:miter lim="800000"/>
            <a:headEnd/>
            <a:tailEnd/>
          </a:ln>
          <a:effectLst>
            <a:prstShdw prst="shdw18" dist="17961" dir="13500000">
              <a:schemeClr val="accent1">
                <a:gamma/>
                <a:shade val="60000"/>
                <a:invGamma/>
              </a:schemeClr>
            </a:prstShdw>
          </a:effectLst>
        </p:spPr>
        <p:txBody>
          <a:bodyPr wrap="none" lIns="90488" tIns="44450" rIns="90488" bIns="44450">
            <a:spAutoFit/>
          </a:bodyPr>
          <a:lstStyle/>
          <a:p>
            <a:pPr>
              <a:defRPr/>
            </a:pPr>
            <a:r>
              <a:rPr lang="en-US" b="1" i="1" dirty="0">
                <a:latin typeface="Arial" charset="0"/>
                <a:ea typeface="ＭＳ Ｐゴシック" pitchFamily="34" charset="-128"/>
              </a:rPr>
              <a:t>This is </a:t>
            </a:r>
            <a:r>
              <a:rPr lang="en-US" b="1" dirty="0" err="1">
                <a:latin typeface="Arial" charset="0"/>
                <a:ea typeface="ＭＳ Ｐゴシック" pitchFamily="34" charset="-128"/>
              </a:rPr>
              <a:t>Mucopolysaccharidoses</a:t>
            </a:r>
            <a:r>
              <a:rPr lang="en-US" b="1" i="1" dirty="0">
                <a:latin typeface="Arial" charset="0"/>
                <a:ea typeface="ＭＳ Ｐゴシック" pitchFamily="34" charset="-128"/>
              </a:rPr>
              <a:t> type I</a:t>
            </a:r>
          </a:p>
        </p:txBody>
      </p:sp>
    </p:spTree>
    <p:extLst>
      <p:ext uri="{BB962C8B-B14F-4D97-AF65-F5344CB8AC3E}">
        <p14:creationId xmlns:p14="http://schemas.microsoft.com/office/powerpoint/2010/main" val="145035357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idx="4294967295"/>
          </p:nvPr>
        </p:nvSpPr>
        <p:spPr>
          <a:xfrm>
            <a:off x="533400" y="0"/>
            <a:ext cx="3733800" cy="1143000"/>
          </a:xfrm>
          <a:ln>
            <a:miter lim="800000"/>
            <a:headEnd/>
            <a:tailEnd/>
          </a:ln>
          <a:extLst/>
        </p:spPr>
        <p:txBody>
          <a:bodyPr>
            <a:normAutofit/>
            <a:scene3d>
              <a:camera prst="orthographicFront"/>
              <a:lightRig rig="freezing" dir="t">
                <a:rot lat="0" lon="0" rev="5640000"/>
              </a:lightRig>
            </a:scene3d>
            <a:sp3d prstMaterial="flat">
              <a:contourClr>
                <a:schemeClr val="tx2"/>
              </a:contourClr>
            </a:sp3d>
          </a:bodyPr>
          <a:lstStyle/>
          <a:p>
            <a:pPr eaLnBrk="1" fontAlgn="auto" hangingPunct="1">
              <a:spcAft>
                <a:spcPts val="0"/>
              </a:spcAft>
              <a:defRPr/>
            </a:pPr>
            <a:r>
              <a:rPr lang="en-US" sz="4400" b="1" dirty="0" smtClean="0"/>
              <a:t>MPS type 1</a:t>
            </a:r>
          </a:p>
        </p:txBody>
      </p:sp>
      <p:pic>
        <p:nvPicPr>
          <p:cNvPr id="63491" name="Picture 12" descr="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228600"/>
            <a:ext cx="1447800" cy="1676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3492" name="Picture 172" descr="MPS1symptombody"/>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311900" y="2819400"/>
            <a:ext cx="10795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9"/>
          <p:cNvGrpSpPr>
            <a:grpSpLocks/>
          </p:cNvGrpSpPr>
          <p:nvPr/>
        </p:nvGrpSpPr>
        <p:grpSpPr bwMode="auto">
          <a:xfrm>
            <a:off x="4724400" y="2286000"/>
            <a:ext cx="5780088" cy="3119438"/>
            <a:chOff x="4724400" y="2286000"/>
            <a:chExt cx="5780088" cy="3119438"/>
          </a:xfrm>
        </p:grpSpPr>
        <p:sp>
          <p:nvSpPr>
            <p:cNvPr id="44040" name="Text Box 28"/>
            <p:cNvSpPr txBox="1">
              <a:spLocks noChangeArrowheads="1"/>
            </p:cNvSpPr>
            <p:nvPr/>
          </p:nvSpPr>
          <p:spPr bwMode="auto">
            <a:xfrm>
              <a:off x="4724400" y="3886200"/>
              <a:ext cx="2611438" cy="161925"/>
            </a:xfrm>
            <a:prstGeom prst="rect">
              <a:avLst/>
            </a:prstGeom>
            <a:noFill/>
            <a:ln w="12700" algn="ctr">
              <a:noFill/>
              <a:miter lim="800000"/>
              <a:headEnd/>
              <a:tailEnd/>
            </a:ln>
          </p:spPr>
          <p:txBody>
            <a:bodyPr lIns="0" tIns="0" rIns="0" bIns="0" anchor="ctr">
              <a:spAutoFit/>
            </a:bodyPr>
            <a:lstStyle/>
            <a:p>
              <a:pPr>
                <a:spcBef>
                  <a:spcPct val="50000"/>
                </a:spcBef>
                <a:defRPr/>
              </a:pPr>
              <a:r>
                <a:rPr lang="en-US" sz="1050" dirty="0">
                  <a:ea typeface="ＭＳ Ｐゴシック" pitchFamily="34" charset="-128"/>
                </a:rPr>
                <a:t>Umbilical/inguinal hernia</a:t>
              </a:r>
            </a:p>
          </p:txBody>
        </p:sp>
        <p:sp>
          <p:nvSpPr>
            <p:cNvPr id="44041" name="Text Box 48"/>
            <p:cNvSpPr txBox="1">
              <a:spLocks noChangeArrowheads="1"/>
            </p:cNvSpPr>
            <p:nvPr/>
          </p:nvSpPr>
          <p:spPr bwMode="auto">
            <a:xfrm>
              <a:off x="7648575" y="4387850"/>
              <a:ext cx="2855913" cy="161925"/>
            </a:xfrm>
            <a:prstGeom prst="rect">
              <a:avLst/>
            </a:prstGeom>
            <a:noFill/>
            <a:ln w="12700" algn="ctr">
              <a:noFill/>
              <a:miter lim="800000"/>
              <a:headEnd/>
              <a:tailEnd/>
            </a:ln>
          </p:spPr>
          <p:txBody>
            <a:bodyPr lIns="0" tIns="0" rIns="0" bIns="0" anchor="ctr">
              <a:spAutoFit/>
            </a:bodyPr>
            <a:lstStyle/>
            <a:p>
              <a:pPr>
                <a:spcBef>
                  <a:spcPct val="50000"/>
                </a:spcBef>
                <a:defRPr/>
              </a:pPr>
              <a:r>
                <a:rPr lang="en-US" sz="1050">
                  <a:ea typeface="ＭＳ Ｐゴシック" pitchFamily="34" charset="-128"/>
                </a:rPr>
                <a:t>Cardiovascular disease</a:t>
              </a:r>
            </a:p>
          </p:txBody>
        </p:sp>
        <p:sp>
          <p:nvSpPr>
            <p:cNvPr id="44042" name="Text Box 24"/>
            <p:cNvSpPr txBox="1">
              <a:spLocks noChangeArrowheads="1"/>
            </p:cNvSpPr>
            <p:nvPr/>
          </p:nvSpPr>
          <p:spPr bwMode="auto">
            <a:xfrm>
              <a:off x="4724400" y="3495675"/>
              <a:ext cx="2743200" cy="161925"/>
            </a:xfrm>
            <a:prstGeom prst="rect">
              <a:avLst/>
            </a:prstGeom>
            <a:noFill/>
            <a:ln w="12700" algn="ctr">
              <a:noFill/>
              <a:miter lim="800000"/>
              <a:headEnd/>
              <a:tailEnd/>
            </a:ln>
          </p:spPr>
          <p:txBody>
            <a:bodyPr lIns="0" tIns="0" rIns="0" bIns="0" anchor="ctr">
              <a:spAutoFit/>
            </a:bodyPr>
            <a:lstStyle/>
            <a:p>
              <a:pPr>
                <a:spcBef>
                  <a:spcPct val="50000"/>
                </a:spcBef>
                <a:defRPr/>
              </a:pPr>
              <a:r>
                <a:rPr lang="en-US" sz="1050" dirty="0">
                  <a:ea typeface="ＭＳ Ｐゴシック" pitchFamily="34" charset="-128"/>
                </a:rPr>
                <a:t>Obstructive airway Disease</a:t>
              </a:r>
            </a:p>
          </p:txBody>
        </p:sp>
        <p:sp>
          <p:nvSpPr>
            <p:cNvPr id="44043" name="Text Box 25"/>
            <p:cNvSpPr txBox="1">
              <a:spLocks noChangeArrowheads="1"/>
            </p:cNvSpPr>
            <p:nvPr/>
          </p:nvSpPr>
          <p:spPr bwMode="auto">
            <a:xfrm>
              <a:off x="7620000" y="3003550"/>
              <a:ext cx="1828800" cy="161925"/>
            </a:xfrm>
            <a:prstGeom prst="rect">
              <a:avLst/>
            </a:prstGeom>
            <a:noFill/>
            <a:ln w="12700" algn="ctr">
              <a:noFill/>
              <a:miter lim="800000"/>
              <a:headEnd/>
              <a:tailEnd/>
            </a:ln>
          </p:spPr>
          <p:txBody>
            <a:bodyPr lIns="0" tIns="0" rIns="0" bIns="0" anchor="ctr">
              <a:spAutoFit/>
            </a:bodyPr>
            <a:lstStyle/>
            <a:p>
              <a:pPr>
                <a:spcBef>
                  <a:spcPct val="50000"/>
                </a:spcBef>
                <a:defRPr/>
              </a:pPr>
              <a:r>
                <a:rPr lang="en-US" sz="1050">
                  <a:ea typeface="ＭＳ Ｐゴシック" pitchFamily="34" charset="-128"/>
                </a:rPr>
                <a:t>Corneal clouding</a:t>
              </a:r>
            </a:p>
          </p:txBody>
        </p:sp>
        <p:sp>
          <p:nvSpPr>
            <p:cNvPr id="44044" name="Text Box 26"/>
            <p:cNvSpPr txBox="1">
              <a:spLocks noChangeArrowheads="1"/>
            </p:cNvSpPr>
            <p:nvPr/>
          </p:nvSpPr>
          <p:spPr bwMode="auto">
            <a:xfrm>
              <a:off x="7659688" y="4786313"/>
              <a:ext cx="2154237" cy="161925"/>
            </a:xfrm>
            <a:prstGeom prst="rect">
              <a:avLst/>
            </a:prstGeom>
            <a:noFill/>
            <a:ln w="12700" algn="ctr">
              <a:noFill/>
              <a:miter lim="800000"/>
              <a:headEnd/>
              <a:tailEnd/>
            </a:ln>
          </p:spPr>
          <p:txBody>
            <a:bodyPr lIns="0" tIns="0" rIns="0" bIns="0" anchor="ctr">
              <a:spAutoFit/>
            </a:bodyPr>
            <a:lstStyle/>
            <a:p>
              <a:pPr>
                <a:spcBef>
                  <a:spcPct val="50000"/>
                </a:spcBef>
                <a:defRPr/>
              </a:pPr>
              <a:r>
                <a:rPr lang="en-US" sz="1050">
                  <a:ea typeface="ＭＳ Ｐゴシック" pitchFamily="34" charset="-128"/>
                </a:rPr>
                <a:t>Hepatosplenomegaly</a:t>
              </a:r>
            </a:p>
          </p:txBody>
        </p:sp>
        <p:sp>
          <p:nvSpPr>
            <p:cNvPr id="44045" name="Text Box 27"/>
            <p:cNvSpPr txBox="1">
              <a:spLocks noChangeArrowheads="1"/>
            </p:cNvSpPr>
            <p:nvPr/>
          </p:nvSpPr>
          <p:spPr bwMode="auto">
            <a:xfrm>
              <a:off x="5062538" y="2951163"/>
              <a:ext cx="2100262" cy="161925"/>
            </a:xfrm>
            <a:prstGeom prst="rect">
              <a:avLst/>
            </a:prstGeom>
            <a:noFill/>
            <a:ln w="12700" algn="ctr">
              <a:noFill/>
              <a:miter lim="800000"/>
              <a:headEnd/>
              <a:tailEnd/>
            </a:ln>
          </p:spPr>
          <p:txBody>
            <a:bodyPr lIns="0" tIns="0" rIns="0" bIns="0" anchor="ctr">
              <a:spAutoFit/>
            </a:bodyPr>
            <a:lstStyle/>
            <a:p>
              <a:pPr>
                <a:spcBef>
                  <a:spcPct val="50000"/>
                </a:spcBef>
                <a:defRPr/>
              </a:pPr>
              <a:r>
                <a:rPr lang="en-US" sz="1050" dirty="0">
                  <a:ea typeface="ＭＳ Ｐゴシック" pitchFamily="34" charset="-128"/>
                </a:rPr>
                <a:t>Chronic  Ear </a:t>
              </a:r>
              <a:r>
                <a:rPr lang="en-US" sz="1050" dirty="0" err="1">
                  <a:ea typeface="ＭＳ Ｐゴシック" pitchFamily="34" charset="-128"/>
                </a:rPr>
                <a:t>Inf</a:t>
              </a:r>
              <a:endParaRPr lang="en-US" sz="1050" dirty="0">
                <a:ea typeface="ＭＳ Ｐゴシック" pitchFamily="34" charset="-128"/>
              </a:endParaRPr>
            </a:p>
          </p:txBody>
        </p:sp>
        <p:sp>
          <p:nvSpPr>
            <p:cNvPr id="44046" name="Text Box 29"/>
            <p:cNvSpPr txBox="1">
              <a:spLocks noChangeArrowheads="1"/>
            </p:cNvSpPr>
            <p:nvPr/>
          </p:nvSpPr>
          <p:spPr bwMode="auto">
            <a:xfrm>
              <a:off x="7653338" y="5243513"/>
              <a:ext cx="1503362" cy="161925"/>
            </a:xfrm>
            <a:prstGeom prst="rect">
              <a:avLst/>
            </a:prstGeom>
            <a:noFill/>
            <a:ln w="12700" algn="ctr">
              <a:noFill/>
              <a:miter lim="800000"/>
              <a:headEnd/>
              <a:tailEnd/>
            </a:ln>
          </p:spPr>
          <p:txBody>
            <a:bodyPr lIns="0" tIns="0" rIns="0" bIns="0" anchor="ctr">
              <a:spAutoFit/>
            </a:bodyPr>
            <a:lstStyle/>
            <a:p>
              <a:pPr>
                <a:spcBef>
                  <a:spcPct val="50000"/>
                </a:spcBef>
                <a:defRPr/>
              </a:pPr>
              <a:r>
                <a:rPr lang="en-US" sz="1050">
                  <a:ea typeface="ＭＳ Ｐゴシック" pitchFamily="34" charset="-128"/>
                </a:rPr>
                <a:t>Joint stiffness</a:t>
              </a:r>
            </a:p>
          </p:txBody>
        </p:sp>
        <p:sp>
          <p:nvSpPr>
            <p:cNvPr id="44047" name="Text Box 42"/>
            <p:cNvSpPr txBox="1">
              <a:spLocks noChangeArrowheads="1"/>
            </p:cNvSpPr>
            <p:nvPr/>
          </p:nvSpPr>
          <p:spPr bwMode="auto">
            <a:xfrm>
              <a:off x="7620000" y="2527300"/>
              <a:ext cx="2339975" cy="161925"/>
            </a:xfrm>
            <a:prstGeom prst="rect">
              <a:avLst/>
            </a:prstGeom>
            <a:noFill/>
            <a:ln w="12700" algn="ctr">
              <a:noFill/>
              <a:miter lim="800000"/>
              <a:headEnd/>
              <a:tailEnd/>
            </a:ln>
          </p:spPr>
          <p:txBody>
            <a:bodyPr lIns="0" tIns="0" rIns="0" bIns="0" anchor="ctr">
              <a:spAutoFit/>
            </a:bodyPr>
            <a:lstStyle/>
            <a:p>
              <a:pPr>
                <a:spcBef>
                  <a:spcPct val="50000"/>
                </a:spcBef>
                <a:defRPr/>
              </a:pPr>
              <a:r>
                <a:rPr lang="en-US" sz="1050">
                  <a:ea typeface="ＭＳ Ｐゴシック" pitchFamily="34" charset="-128"/>
                </a:rPr>
                <a:t>Developmental delay</a:t>
              </a:r>
            </a:p>
          </p:txBody>
        </p:sp>
        <p:sp>
          <p:nvSpPr>
            <p:cNvPr id="44048" name="Text Box 44"/>
            <p:cNvSpPr txBox="1">
              <a:spLocks noChangeArrowheads="1"/>
            </p:cNvSpPr>
            <p:nvPr/>
          </p:nvSpPr>
          <p:spPr bwMode="auto">
            <a:xfrm>
              <a:off x="7639050" y="3432175"/>
              <a:ext cx="2154238" cy="161925"/>
            </a:xfrm>
            <a:prstGeom prst="rect">
              <a:avLst/>
            </a:prstGeom>
            <a:noFill/>
            <a:ln w="12700" algn="ctr">
              <a:noFill/>
              <a:miter lim="800000"/>
              <a:headEnd/>
              <a:tailEnd/>
            </a:ln>
          </p:spPr>
          <p:txBody>
            <a:bodyPr lIns="0" tIns="0" rIns="0" bIns="0" anchor="ctr">
              <a:spAutoFit/>
            </a:bodyPr>
            <a:lstStyle/>
            <a:p>
              <a:pPr>
                <a:spcBef>
                  <a:spcPct val="50000"/>
                </a:spcBef>
                <a:defRPr/>
              </a:pPr>
              <a:r>
                <a:rPr lang="en-US" sz="1050">
                  <a:ea typeface="ＭＳ Ｐゴシック" pitchFamily="34" charset="-128"/>
                </a:rPr>
                <a:t>Hearing loss</a:t>
              </a:r>
            </a:p>
          </p:txBody>
        </p:sp>
        <p:sp>
          <p:nvSpPr>
            <p:cNvPr id="44049" name="Text Box 46"/>
            <p:cNvSpPr txBox="1">
              <a:spLocks noChangeArrowheads="1"/>
            </p:cNvSpPr>
            <p:nvPr/>
          </p:nvSpPr>
          <p:spPr bwMode="auto">
            <a:xfrm>
              <a:off x="7639050" y="3895725"/>
              <a:ext cx="2154238" cy="161925"/>
            </a:xfrm>
            <a:prstGeom prst="rect">
              <a:avLst/>
            </a:prstGeom>
            <a:noFill/>
            <a:ln w="12700" algn="ctr">
              <a:noFill/>
              <a:miter lim="800000"/>
              <a:headEnd/>
              <a:tailEnd/>
            </a:ln>
          </p:spPr>
          <p:txBody>
            <a:bodyPr lIns="0" tIns="0" rIns="0" bIns="0" anchor="ctr">
              <a:spAutoFit/>
            </a:bodyPr>
            <a:lstStyle/>
            <a:p>
              <a:pPr>
                <a:spcBef>
                  <a:spcPct val="50000"/>
                </a:spcBef>
                <a:defRPr/>
              </a:pPr>
              <a:r>
                <a:rPr lang="en-US" sz="1050">
                  <a:ea typeface="ＭＳ Ｐゴシック" pitchFamily="34" charset="-128"/>
                </a:rPr>
                <a:t>Enlarged tongue</a:t>
              </a:r>
            </a:p>
          </p:txBody>
        </p:sp>
        <p:sp>
          <p:nvSpPr>
            <p:cNvPr id="44050" name="Text Box 51"/>
            <p:cNvSpPr txBox="1">
              <a:spLocks noChangeArrowheads="1"/>
            </p:cNvSpPr>
            <p:nvPr/>
          </p:nvSpPr>
          <p:spPr bwMode="auto">
            <a:xfrm>
              <a:off x="4779963" y="4953000"/>
              <a:ext cx="2611437" cy="161925"/>
            </a:xfrm>
            <a:prstGeom prst="rect">
              <a:avLst/>
            </a:prstGeom>
            <a:noFill/>
            <a:ln w="12700" algn="ctr">
              <a:noFill/>
              <a:miter lim="800000"/>
              <a:headEnd/>
              <a:tailEnd/>
            </a:ln>
          </p:spPr>
          <p:txBody>
            <a:bodyPr lIns="0" tIns="0" rIns="0" bIns="0" anchor="ctr">
              <a:spAutoFit/>
            </a:bodyPr>
            <a:lstStyle/>
            <a:p>
              <a:pPr>
                <a:spcBef>
                  <a:spcPct val="50000"/>
                </a:spcBef>
                <a:defRPr/>
              </a:pPr>
              <a:r>
                <a:rPr lang="en-US" sz="1050" dirty="0">
                  <a:ea typeface="ＭＳ Ｐゴシック" pitchFamily="34" charset="-128"/>
                </a:rPr>
                <a:t>Carpal tunnel syndrome</a:t>
              </a:r>
            </a:p>
          </p:txBody>
        </p:sp>
        <p:sp>
          <p:nvSpPr>
            <p:cNvPr id="44051" name="Text Box 52"/>
            <p:cNvSpPr txBox="1">
              <a:spLocks noChangeArrowheads="1"/>
            </p:cNvSpPr>
            <p:nvPr/>
          </p:nvSpPr>
          <p:spPr bwMode="auto">
            <a:xfrm>
              <a:off x="4856163" y="4343400"/>
              <a:ext cx="2611437" cy="161925"/>
            </a:xfrm>
            <a:prstGeom prst="rect">
              <a:avLst/>
            </a:prstGeom>
            <a:noFill/>
            <a:ln w="12700" algn="ctr">
              <a:noFill/>
              <a:miter lim="800000"/>
              <a:headEnd/>
              <a:tailEnd/>
            </a:ln>
          </p:spPr>
          <p:txBody>
            <a:bodyPr lIns="0" tIns="0" rIns="0" bIns="0" anchor="ctr">
              <a:spAutoFit/>
            </a:bodyPr>
            <a:lstStyle/>
            <a:p>
              <a:pPr>
                <a:spcBef>
                  <a:spcPct val="50000"/>
                </a:spcBef>
                <a:defRPr/>
              </a:pPr>
              <a:r>
                <a:rPr lang="en-US" sz="1050" dirty="0">
                  <a:ea typeface="ＭＳ Ｐゴシック" pitchFamily="34" charset="-128"/>
                </a:rPr>
                <a:t>Skeletal deformities</a:t>
              </a:r>
            </a:p>
          </p:txBody>
        </p:sp>
        <p:sp>
          <p:nvSpPr>
            <p:cNvPr id="44052" name="Text Box 56"/>
            <p:cNvSpPr txBox="1">
              <a:spLocks noChangeArrowheads="1"/>
            </p:cNvSpPr>
            <p:nvPr/>
          </p:nvSpPr>
          <p:spPr bwMode="auto">
            <a:xfrm>
              <a:off x="6324600" y="2286000"/>
              <a:ext cx="1524000" cy="161925"/>
            </a:xfrm>
            <a:prstGeom prst="rect">
              <a:avLst/>
            </a:prstGeom>
            <a:noFill/>
            <a:ln w="12700" algn="ctr">
              <a:noFill/>
              <a:miter lim="800000"/>
              <a:headEnd/>
              <a:tailEnd/>
            </a:ln>
          </p:spPr>
          <p:txBody>
            <a:bodyPr lIns="0" tIns="0" rIns="0" bIns="0" anchor="ctr">
              <a:spAutoFit/>
            </a:bodyPr>
            <a:lstStyle/>
            <a:p>
              <a:pPr>
                <a:spcBef>
                  <a:spcPct val="50000"/>
                </a:spcBef>
                <a:defRPr/>
              </a:pPr>
              <a:r>
                <a:rPr lang="en-US" sz="1050" dirty="0" err="1">
                  <a:ea typeface="ＭＳ Ｐゴシック" pitchFamily="34" charset="-128"/>
                </a:rPr>
                <a:t>Macrosomia</a:t>
              </a:r>
              <a:endParaRPr lang="en-US" sz="1050" dirty="0">
                <a:ea typeface="ＭＳ Ｐゴシック" pitchFamily="34" charset="-128"/>
              </a:endParaRPr>
            </a:p>
          </p:txBody>
        </p:sp>
        <p:grpSp>
          <p:nvGrpSpPr>
            <p:cNvPr id="63510" name="Group 46"/>
            <p:cNvGrpSpPr>
              <a:grpSpLocks/>
            </p:cNvGrpSpPr>
            <p:nvPr/>
          </p:nvGrpSpPr>
          <p:grpSpPr bwMode="auto">
            <a:xfrm>
              <a:off x="6096000" y="2438400"/>
              <a:ext cx="811213" cy="2819400"/>
              <a:chOff x="4522788" y="2819400"/>
              <a:chExt cx="1344612" cy="2819400"/>
            </a:xfrm>
          </p:grpSpPr>
          <p:sp>
            <p:nvSpPr>
              <p:cNvPr id="26" name="Line 30"/>
              <p:cNvSpPr>
                <a:spLocks noChangeShapeType="1"/>
              </p:cNvSpPr>
              <p:nvPr/>
            </p:nvSpPr>
            <p:spPr bwMode="auto">
              <a:xfrm flipV="1">
                <a:off x="4943801" y="3886200"/>
                <a:ext cx="836764" cy="76200"/>
              </a:xfrm>
              <a:prstGeom prst="line">
                <a:avLst/>
              </a:prstGeom>
              <a:noFill/>
              <a:ln w="19050">
                <a:solidFill>
                  <a:srgbClr val="CC9900"/>
                </a:solidFill>
                <a:round/>
                <a:headEnd/>
                <a:tailEnd type="triangle" w="med" len="med"/>
              </a:ln>
              <a:effectLst>
                <a:outerShdw dist="35921" dir="2700000" algn="ctr" rotWithShape="0">
                  <a:schemeClr val="bg2">
                    <a:alpha val="50000"/>
                  </a:schemeClr>
                </a:outerShdw>
              </a:effectLst>
            </p:spPr>
            <p:txBody>
              <a:bodyPr lIns="90488" tIns="44450" rIns="90488" bIns="44450">
                <a:spAutoFit/>
              </a:bodyPr>
              <a:lstStyle/>
              <a:p>
                <a:pPr>
                  <a:defRPr/>
                </a:pPr>
                <a:endParaRPr lang="en-US" sz="1050">
                  <a:ea typeface="ＭＳ Ｐゴシック" pitchFamily="34" charset="-128"/>
                </a:endParaRPr>
              </a:p>
            </p:txBody>
          </p:sp>
          <p:sp>
            <p:nvSpPr>
              <p:cNvPr id="31" name="Line 38"/>
              <p:cNvSpPr>
                <a:spLocks noChangeShapeType="1"/>
              </p:cNvSpPr>
              <p:nvPr/>
            </p:nvSpPr>
            <p:spPr bwMode="auto">
              <a:xfrm>
                <a:off x="4522788" y="3479800"/>
                <a:ext cx="1057796" cy="174625"/>
              </a:xfrm>
              <a:prstGeom prst="line">
                <a:avLst/>
              </a:prstGeom>
              <a:noFill/>
              <a:ln w="19050">
                <a:solidFill>
                  <a:srgbClr val="CC9900"/>
                </a:solidFill>
                <a:round/>
                <a:headEnd/>
                <a:tailEnd type="triangle" w="med" len="med"/>
              </a:ln>
              <a:effectLst>
                <a:outerShdw dist="35921" dir="2700000" algn="ctr" rotWithShape="0">
                  <a:schemeClr val="bg2">
                    <a:alpha val="50000"/>
                  </a:schemeClr>
                </a:outerShdw>
              </a:effectLst>
            </p:spPr>
            <p:txBody>
              <a:bodyPr lIns="90488" tIns="44450" rIns="90488" bIns="44450">
                <a:spAutoFit/>
              </a:bodyPr>
              <a:lstStyle/>
              <a:p>
                <a:pPr>
                  <a:defRPr/>
                </a:pPr>
                <a:endParaRPr lang="en-US" sz="1050">
                  <a:ea typeface="ＭＳ Ｐゴシック" pitchFamily="34" charset="-128"/>
                </a:endParaRPr>
              </a:p>
            </p:txBody>
          </p:sp>
          <p:sp>
            <p:nvSpPr>
              <p:cNvPr id="32" name="Line 39"/>
              <p:cNvSpPr>
                <a:spLocks noChangeShapeType="1"/>
              </p:cNvSpPr>
              <p:nvPr/>
            </p:nvSpPr>
            <p:spPr bwMode="auto">
              <a:xfrm>
                <a:off x="4533313" y="4429125"/>
                <a:ext cx="1334087" cy="403225"/>
              </a:xfrm>
              <a:prstGeom prst="line">
                <a:avLst/>
              </a:prstGeom>
              <a:noFill/>
              <a:ln w="19050">
                <a:solidFill>
                  <a:srgbClr val="CC9900"/>
                </a:solidFill>
                <a:round/>
                <a:headEnd/>
                <a:tailEnd type="triangle" w="med" len="med"/>
              </a:ln>
              <a:effectLst>
                <a:outerShdw dist="35921" dir="2700000" algn="ctr" rotWithShape="0">
                  <a:schemeClr val="bg2">
                    <a:alpha val="50000"/>
                  </a:schemeClr>
                </a:outerShdw>
              </a:effectLst>
            </p:spPr>
            <p:txBody>
              <a:bodyPr lIns="90488" tIns="44450" rIns="90488" bIns="44450">
                <a:spAutoFit/>
              </a:bodyPr>
              <a:lstStyle/>
              <a:p>
                <a:pPr>
                  <a:defRPr/>
                </a:pPr>
                <a:endParaRPr lang="en-US" sz="1050">
                  <a:ea typeface="ＭＳ Ｐゴシック" pitchFamily="34" charset="-128"/>
                </a:endParaRPr>
              </a:p>
            </p:txBody>
          </p:sp>
          <p:sp>
            <p:nvSpPr>
              <p:cNvPr id="34" name="Line 43"/>
              <p:cNvSpPr>
                <a:spLocks noChangeShapeType="1"/>
              </p:cNvSpPr>
              <p:nvPr/>
            </p:nvSpPr>
            <p:spPr bwMode="auto">
              <a:xfrm flipV="1">
                <a:off x="4638567" y="5081588"/>
                <a:ext cx="760456" cy="252412"/>
              </a:xfrm>
              <a:prstGeom prst="line">
                <a:avLst/>
              </a:prstGeom>
              <a:noFill/>
              <a:ln w="19050">
                <a:solidFill>
                  <a:srgbClr val="CC9900"/>
                </a:solidFill>
                <a:round/>
                <a:headEnd/>
                <a:tailEnd type="triangle" w="med" len="med"/>
              </a:ln>
              <a:effectLst>
                <a:outerShdw dist="35921" dir="2700000" algn="ctr" rotWithShape="0">
                  <a:schemeClr val="bg2">
                    <a:alpha val="50000"/>
                  </a:schemeClr>
                </a:outerShdw>
              </a:effectLst>
            </p:spPr>
            <p:txBody>
              <a:bodyPr lIns="90488" tIns="44450" rIns="90488" bIns="44450">
                <a:spAutoFit/>
              </a:bodyPr>
              <a:lstStyle/>
              <a:p>
                <a:pPr>
                  <a:defRPr/>
                </a:pPr>
                <a:endParaRPr lang="en-US" sz="1050">
                  <a:ea typeface="ＭＳ Ｐゴシック" pitchFamily="34" charset="-128"/>
                </a:endParaRPr>
              </a:p>
            </p:txBody>
          </p:sp>
          <p:sp>
            <p:nvSpPr>
              <p:cNvPr id="42" name="Line 53"/>
              <p:cNvSpPr>
                <a:spLocks noChangeShapeType="1"/>
              </p:cNvSpPr>
              <p:nvPr/>
            </p:nvSpPr>
            <p:spPr bwMode="auto">
              <a:xfrm>
                <a:off x="4638567" y="4876800"/>
                <a:ext cx="894653" cy="762000"/>
              </a:xfrm>
              <a:prstGeom prst="line">
                <a:avLst/>
              </a:prstGeom>
              <a:noFill/>
              <a:ln w="19050">
                <a:solidFill>
                  <a:srgbClr val="CC9900"/>
                </a:solidFill>
                <a:round/>
                <a:headEnd/>
                <a:tailEnd type="triangle" w="med" len="med"/>
              </a:ln>
              <a:effectLst>
                <a:outerShdw dist="35921" dir="2700000" algn="ctr" rotWithShape="0">
                  <a:schemeClr val="bg2">
                    <a:alpha val="50000"/>
                  </a:schemeClr>
                </a:outerShdw>
              </a:effectLst>
            </p:spPr>
            <p:txBody>
              <a:bodyPr lIns="90488" tIns="44450" rIns="90488" bIns="44450">
                <a:spAutoFit/>
              </a:bodyPr>
              <a:lstStyle/>
              <a:p>
                <a:pPr>
                  <a:defRPr/>
                </a:pPr>
                <a:endParaRPr lang="en-US" sz="1050">
                  <a:ea typeface="ＭＳ Ｐゴシック" pitchFamily="34" charset="-128"/>
                </a:endParaRPr>
              </a:p>
            </p:txBody>
          </p:sp>
          <p:sp>
            <p:nvSpPr>
              <p:cNvPr id="44" name="Line 57"/>
              <p:cNvSpPr>
                <a:spLocks noChangeShapeType="1"/>
              </p:cNvSpPr>
              <p:nvPr/>
            </p:nvSpPr>
            <p:spPr bwMode="auto">
              <a:xfrm>
                <a:off x="5780565" y="2819400"/>
                <a:ext cx="0" cy="381000"/>
              </a:xfrm>
              <a:prstGeom prst="line">
                <a:avLst/>
              </a:prstGeom>
              <a:noFill/>
              <a:ln w="19050">
                <a:solidFill>
                  <a:srgbClr val="CC9900"/>
                </a:solidFill>
                <a:round/>
                <a:headEnd/>
                <a:tailEnd type="triangle" w="med" len="med"/>
              </a:ln>
              <a:effectLst>
                <a:outerShdw dist="35921" dir="2700000" algn="ctr" rotWithShape="0">
                  <a:schemeClr val="bg2">
                    <a:alpha val="50000"/>
                  </a:schemeClr>
                </a:outerShdw>
              </a:effectLst>
            </p:spPr>
            <p:txBody>
              <a:bodyPr lIns="90488" tIns="44450" rIns="90488" bIns="44450">
                <a:spAutoFit/>
              </a:bodyPr>
              <a:lstStyle/>
              <a:p>
                <a:pPr>
                  <a:defRPr/>
                </a:pPr>
                <a:endParaRPr lang="en-US" sz="1050">
                  <a:ea typeface="ＭＳ Ｐゴシック" pitchFamily="34" charset="-128"/>
                </a:endParaRPr>
              </a:p>
            </p:txBody>
          </p:sp>
        </p:grpSp>
        <p:grpSp>
          <p:nvGrpSpPr>
            <p:cNvPr id="63511" name="Group 45"/>
            <p:cNvGrpSpPr>
              <a:grpSpLocks/>
            </p:cNvGrpSpPr>
            <p:nvPr/>
          </p:nvGrpSpPr>
          <p:grpSpPr bwMode="auto">
            <a:xfrm>
              <a:off x="6781800" y="2667000"/>
              <a:ext cx="914400" cy="2698750"/>
              <a:chOff x="4343400" y="3048000"/>
              <a:chExt cx="1357313" cy="2698750"/>
            </a:xfrm>
          </p:grpSpPr>
          <p:sp>
            <p:nvSpPr>
              <p:cNvPr id="27" name="Line 32"/>
              <p:cNvSpPr>
                <a:spLocks noChangeShapeType="1"/>
              </p:cNvSpPr>
              <p:nvPr/>
            </p:nvSpPr>
            <p:spPr bwMode="auto">
              <a:xfrm flipH="1">
                <a:off x="4637957" y="3527425"/>
                <a:ext cx="973212" cy="47625"/>
              </a:xfrm>
              <a:prstGeom prst="line">
                <a:avLst/>
              </a:prstGeom>
              <a:noFill/>
              <a:ln w="19050">
                <a:solidFill>
                  <a:srgbClr val="CC9900"/>
                </a:solidFill>
                <a:round/>
                <a:headEnd/>
                <a:tailEnd type="triangle" w="med" len="med"/>
              </a:ln>
              <a:effectLst>
                <a:outerShdw dist="35921" dir="2700000" algn="ctr" rotWithShape="0">
                  <a:schemeClr val="bg2">
                    <a:alpha val="50000"/>
                  </a:schemeClr>
                </a:outerShdw>
              </a:effectLst>
            </p:spPr>
            <p:txBody>
              <a:bodyPr lIns="90488" tIns="44450" rIns="90488" bIns="44450">
                <a:spAutoFit/>
              </a:bodyPr>
              <a:lstStyle/>
              <a:p>
                <a:pPr>
                  <a:defRPr/>
                </a:pPr>
                <a:endParaRPr lang="en-US" sz="1050">
                  <a:ea typeface="ＭＳ Ｐゴシック" pitchFamily="34" charset="-128"/>
                </a:endParaRPr>
              </a:p>
            </p:txBody>
          </p:sp>
          <p:sp>
            <p:nvSpPr>
              <p:cNvPr id="28" name="Line 34"/>
              <p:cNvSpPr>
                <a:spLocks noChangeShapeType="1"/>
              </p:cNvSpPr>
              <p:nvPr/>
            </p:nvSpPr>
            <p:spPr bwMode="auto">
              <a:xfrm flipH="1" flipV="1">
                <a:off x="4343400" y="4648200"/>
                <a:ext cx="1288977" cy="573088"/>
              </a:xfrm>
              <a:prstGeom prst="line">
                <a:avLst/>
              </a:prstGeom>
              <a:noFill/>
              <a:ln w="19050">
                <a:solidFill>
                  <a:srgbClr val="CC9900"/>
                </a:solidFill>
                <a:round/>
                <a:headEnd/>
                <a:tailEnd type="triangle" w="med" len="med"/>
              </a:ln>
              <a:effectLst>
                <a:outerShdw dist="35921" dir="2700000" algn="ctr" rotWithShape="0">
                  <a:schemeClr val="bg2">
                    <a:alpha val="50000"/>
                  </a:schemeClr>
                </a:outerShdw>
              </a:effectLst>
            </p:spPr>
            <p:txBody>
              <a:bodyPr lIns="90488" tIns="44450" rIns="90488" bIns="44450">
                <a:spAutoFit/>
              </a:bodyPr>
              <a:lstStyle/>
              <a:p>
                <a:pPr>
                  <a:defRPr/>
                </a:pPr>
                <a:endParaRPr lang="en-US" sz="1050">
                  <a:ea typeface="ＭＳ Ｐゴシック" pitchFamily="34" charset="-128"/>
                </a:endParaRPr>
              </a:p>
            </p:txBody>
          </p:sp>
          <p:sp>
            <p:nvSpPr>
              <p:cNvPr id="29" name="Line 36"/>
              <p:cNvSpPr>
                <a:spLocks noChangeShapeType="1"/>
              </p:cNvSpPr>
              <p:nvPr/>
            </p:nvSpPr>
            <p:spPr bwMode="auto">
              <a:xfrm>
                <a:off x="5007918" y="5211763"/>
                <a:ext cx="692795" cy="534987"/>
              </a:xfrm>
              <a:prstGeom prst="line">
                <a:avLst/>
              </a:prstGeom>
              <a:noFill/>
              <a:ln w="19050">
                <a:solidFill>
                  <a:srgbClr val="CC9900"/>
                </a:solidFill>
                <a:round/>
                <a:headEnd type="triangle" w="med" len="med"/>
                <a:tailEnd/>
              </a:ln>
              <a:effectLst>
                <a:outerShdw dist="35921" dir="2700000" algn="ctr" rotWithShape="0">
                  <a:schemeClr val="bg2">
                    <a:alpha val="50000"/>
                  </a:schemeClr>
                </a:outerShdw>
              </a:effectLst>
            </p:spPr>
            <p:txBody>
              <a:bodyPr lIns="90488" tIns="44450" rIns="90488" bIns="44450">
                <a:spAutoFit/>
              </a:bodyPr>
              <a:lstStyle/>
              <a:p>
                <a:pPr>
                  <a:defRPr/>
                </a:pPr>
                <a:endParaRPr lang="en-US" sz="1050">
                  <a:ea typeface="ＭＳ Ｐゴシック" pitchFamily="34" charset="-128"/>
                </a:endParaRPr>
              </a:p>
            </p:txBody>
          </p:sp>
          <p:sp>
            <p:nvSpPr>
              <p:cNvPr id="30" name="Line 37"/>
              <p:cNvSpPr>
                <a:spLocks noChangeShapeType="1"/>
              </p:cNvSpPr>
              <p:nvPr/>
            </p:nvSpPr>
            <p:spPr bwMode="auto">
              <a:xfrm flipH="1" flipV="1">
                <a:off x="4854750" y="5440363"/>
                <a:ext cx="845963" cy="306387"/>
              </a:xfrm>
              <a:prstGeom prst="line">
                <a:avLst/>
              </a:prstGeom>
              <a:noFill/>
              <a:ln w="19050">
                <a:solidFill>
                  <a:srgbClr val="CC9900"/>
                </a:solidFill>
                <a:round/>
                <a:headEnd/>
                <a:tailEnd type="triangle" w="med" len="med"/>
              </a:ln>
              <a:effectLst>
                <a:outerShdw dist="35921" dir="2700000" algn="ctr" rotWithShape="0">
                  <a:schemeClr val="bg2">
                    <a:alpha val="50000"/>
                  </a:schemeClr>
                </a:outerShdw>
              </a:effectLst>
            </p:spPr>
            <p:txBody>
              <a:bodyPr lIns="90488" tIns="44450" rIns="90488" bIns="44450">
                <a:spAutoFit/>
              </a:bodyPr>
              <a:lstStyle/>
              <a:p>
                <a:pPr>
                  <a:defRPr/>
                </a:pPr>
                <a:endParaRPr lang="en-US" sz="1050">
                  <a:ea typeface="ＭＳ Ｐゴシック" pitchFamily="34" charset="-128"/>
                </a:endParaRPr>
              </a:p>
            </p:txBody>
          </p:sp>
          <p:sp>
            <p:nvSpPr>
              <p:cNvPr id="36" name="Line 45"/>
              <p:cNvSpPr>
                <a:spLocks noChangeShapeType="1"/>
              </p:cNvSpPr>
              <p:nvPr/>
            </p:nvSpPr>
            <p:spPr bwMode="auto">
              <a:xfrm flipH="1" flipV="1">
                <a:off x="4802908" y="3719513"/>
                <a:ext cx="829469" cy="238125"/>
              </a:xfrm>
              <a:prstGeom prst="line">
                <a:avLst/>
              </a:prstGeom>
              <a:noFill/>
              <a:ln w="19050">
                <a:solidFill>
                  <a:srgbClr val="CC9900"/>
                </a:solidFill>
                <a:round/>
                <a:headEnd/>
                <a:tailEnd type="triangle" w="med" len="med"/>
              </a:ln>
              <a:effectLst>
                <a:outerShdw dist="35921" dir="2700000" algn="ctr" rotWithShape="0">
                  <a:schemeClr val="bg2">
                    <a:alpha val="50000"/>
                  </a:schemeClr>
                </a:outerShdw>
              </a:effectLst>
            </p:spPr>
            <p:txBody>
              <a:bodyPr lIns="90488" tIns="44450" rIns="90488" bIns="44450">
                <a:spAutoFit/>
              </a:bodyPr>
              <a:lstStyle/>
              <a:p>
                <a:pPr>
                  <a:defRPr/>
                </a:pPr>
                <a:endParaRPr lang="en-US" sz="1050">
                  <a:ea typeface="ＭＳ Ｐゴシック" pitchFamily="34" charset="-128"/>
                </a:endParaRPr>
              </a:p>
            </p:txBody>
          </p:sp>
          <p:sp>
            <p:nvSpPr>
              <p:cNvPr id="38" name="Line 47"/>
              <p:cNvSpPr>
                <a:spLocks noChangeShapeType="1"/>
              </p:cNvSpPr>
              <p:nvPr/>
            </p:nvSpPr>
            <p:spPr bwMode="auto">
              <a:xfrm flipH="1" flipV="1">
                <a:off x="4553124" y="3775075"/>
                <a:ext cx="1067469" cy="622300"/>
              </a:xfrm>
              <a:prstGeom prst="line">
                <a:avLst/>
              </a:prstGeom>
              <a:noFill/>
              <a:ln w="19050">
                <a:solidFill>
                  <a:srgbClr val="CC9900"/>
                </a:solidFill>
                <a:round/>
                <a:headEnd/>
                <a:tailEnd type="triangle" w="med" len="med"/>
              </a:ln>
              <a:effectLst>
                <a:outerShdw dist="35921" dir="2700000" algn="ctr" rotWithShape="0">
                  <a:schemeClr val="bg2">
                    <a:alpha val="50000"/>
                  </a:schemeClr>
                </a:outerShdw>
              </a:effectLst>
            </p:spPr>
            <p:txBody>
              <a:bodyPr lIns="90488" tIns="44450" rIns="90488" bIns="44450">
                <a:spAutoFit/>
              </a:bodyPr>
              <a:lstStyle/>
              <a:p>
                <a:pPr>
                  <a:defRPr/>
                </a:pPr>
                <a:endParaRPr lang="en-US" sz="1050">
                  <a:ea typeface="ＭＳ Ｐゴシック" pitchFamily="34" charset="-128"/>
                </a:endParaRPr>
              </a:p>
            </p:txBody>
          </p:sp>
          <p:sp>
            <p:nvSpPr>
              <p:cNvPr id="39" name="Line 49"/>
              <p:cNvSpPr>
                <a:spLocks noChangeShapeType="1"/>
              </p:cNvSpPr>
              <p:nvPr/>
            </p:nvSpPr>
            <p:spPr bwMode="auto">
              <a:xfrm flipH="1" flipV="1">
                <a:off x="4496570" y="4267200"/>
                <a:ext cx="1133450" cy="619125"/>
              </a:xfrm>
              <a:prstGeom prst="line">
                <a:avLst/>
              </a:prstGeom>
              <a:noFill/>
              <a:ln w="19050">
                <a:solidFill>
                  <a:srgbClr val="CC9900"/>
                </a:solidFill>
                <a:round/>
                <a:headEnd/>
                <a:tailEnd type="triangle" w="med" len="med"/>
              </a:ln>
              <a:effectLst>
                <a:outerShdw dist="35921" dir="2700000" algn="ctr" rotWithShape="0">
                  <a:schemeClr val="bg2">
                    <a:alpha val="50000"/>
                  </a:schemeClr>
                </a:outerShdw>
              </a:effectLst>
            </p:spPr>
            <p:txBody>
              <a:bodyPr lIns="90488" tIns="44450" rIns="90488" bIns="44450">
                <a:spAutoFit/>
              </a:bodyPr>
              <a:lstStyle/>
              <a:p>
                <a:pPr>
                  <a:defRPr/>
                </a:pPr>
                <a:endParaRPr lang="en-US" sz="1050">
                  <a:ea typeface="ＭＳ Ｐゴシック" pitchFamily="34" charset="-128"/>
                </a:endParaRPr>
              </a:p>
            </p:txBody>
          </p:sp>
          <p:sp>
            <p:nvSpPr>
              <p:cNvPr id="45" name="Line 170"/>
              <p:cNvSpPr>
                <a:spLocks noChangeShapeType="1"/>
              </p:cNvSpPr>
              <p:nvPr/>
            </p:nvSpPr>
            <p:spPr bwMode="auto">
              <a:xfrm flipH="1">
                <a:off x="4800551" y="3048000"/>
                <a:ext cx="838895" cy="228600"/>
              </a:xfrm>
              <a:prstGeom prst="line">
                <a:avLst/>
              </a:prstGeom>
              <a:noFill/>
              <a:ln w="19050">
                <a:solidFill>
                  <a:srgbClr val="CC9900"/>
                </a:solidFill>
                <a:round/>
                <a:headEnd/>
                <a:tailEnd type="triangle" w="med" len="med"/>
              </a:ln>
              <a:effectLst>
                <a:outerShdw dist="35921" dir="2700000" algn="ctr" rotWithShape="0">
                  <a:schemeClr val="bg2">
                    <a:alpha val="50000"/>
                  </a:schemeClr>
                </a:outerShdw>
              </a:effectLst>
            </p:spPr>
            <p:txBody>
              <a:bodyPr lIns="90488" tIns="44450" rIns="90488" bIns="44450">
                <a:spAutoFit/>
              </a:bodyPr>
              <a:lstStyle/>
              <a:p>
                <a:pPr>
                  <a:defRPr/>
                </a:pPr>
                <a:endParaRPr lang="en-US" sz="1050">
                  <a:ea typeface="ＭＳ Ｐゴシック" pitchFamily="34" charset="-128"/>
                </a:endParaRPr>
              </a:p>
            </p:txBody>
          </p:sp>
        </p:grpSp>
      </p:grpSp>
      <p:sp>
        <p:nvSpPr>
          <p:cNvPr id="47" name="Rectangle 46"/>
          <p:cNvSpPr/>
          <p:nvPr/>
        </p:nvSpPr>
        <p:spPr>
          <a:xfrm>
            <a:off x="4504531" y="5919599"/>
            <a:ext cx="4572000" cy="646112"/>
          </a:xfrm>
          <a:prstGeom prst="rect">
            <a:avLst/>
          </a:prstGeom>
        </p:spPr>
        <p:txBody>
          <a:bodyPr>
            <a:spAutoFit/>
          </a:bodyPr>
          <a:lstStyle/>
          <a:p>
            <a:pPr>
              <a:buFont typeface="Arial" pitchFamily="34" charset="0"/>
              <a:buChar char="•"/>
              <a:defRPr/>
            </a:pPr>
            <a:r>
              <a:rPr lang="en-US" dirty="0">
                <a:latin typeface="+mn-lt"/>
                <a:ea typeface="ＭＳ Ｐゴシック" pitchFamily="34" charset="-128"/>
              </a:rPr>
              <a:t>  Virtually all tissues have some degree of</a:t>
            </a:r>
          </a:p>
          <a:p>
            <a:pPr>
              <a:defRPr/>
            </a:pPr>
            <a:r>
              <a:rPr lang="en-US" dirty="0">
                <a:latin typeface="+mn-lt"/>
                <a:ea typeface="ＭＳ Ｐゴシック" pitchFamily="34" charset="-128"/>
              </a:rPr>
              <a:t>   storage and disease</a:t>
            </a:r>
          </a:p>
        </p:txBody>
      </p:sp>
      <p:sp>
        <p:nvSpPr>
          <p:cNvPr id="48" name="Rectangle 47"/>
          <p:cNvSpPr/>
          <p:nvPr/>
        </p:nvSpPr>
        <p:spPr>
          <a:xfrm>
            <a:off x="381000" y="1371600"/>
            <a:ext cx="7086600" cy="708025"/>
          </a:xfrm>
          <a:prstGeom prst="rect">
            <a:avLst/>
          </a:prstGeom>
        </p:spPr>
        <p:txBody>
          <a:bodyPr>
            <a:spAutoFit/>
          </a:bodyPr>
          <a:lstStyle/>
          <a:p>
            <a:pPr>
              <a:buFont typeface="Arial" pitchFamily="34" charset="0"/>
              <a:buChar char="•"/>
              <a:tabLst>
                <a:tab pos="2463800" algn="l"/>
              </a:tabLst>
              <a:defRPr/>
            </a:pPr>
            <a:r>
              <a:rPr lang="en-US" sz="2000" b="1" dirty="0">
                <a:latin typeface="+mn-lt"/>
                <a:ea typeface="ＭＳ Ｐゴシック" pitchFamily="34" charset="-128"/>
              </a:rPr>
              <a:t>  </a:t>
            </a:r>
            <a:r>
              <a:rPr lang="en-US" sz="2000" b="1" dirty="0" err="1">
                <a:latin typeface="+mn-lt"/>
                <a:ea typeface="ＭＳ Ｐゴシック" pitchFamily="34" charset="-128"/>
              </a:rPr>
              <a:t>Iduronidase</a:t>
            </a:r>
            <a:r>
              <a:rPr lang="en-US" sz="2000" b="1" dirty="0">
                <a:latin typeface="+mn-lt"/>
                <a:ea typeface="ＭＳ Ｐゴシック" pitchFamily="34" charset="-128"/>
              </a:rPr>
              <a:t> Deficiency Causes A Block in the Sequential   </a:t>
            </a:r>
          </a:p>
          <a:p>
            <a:pPr>
              <a:tabLst>
                <a:tab pos="2463800" algn="l"/>
              </a:tabLst>
              <a:defRPr/>
            </a:pPr>
            <a:r>
              <a:rPr lang="en-US" sz="2000" b="1" dirty="0">
                <a:latin typeface="+mn-lt"/>
                <a:ea typeface="ＭＳ Ｐゴシック" pitchFamily="34" charset="-128"/>
              </a:rPr>
              <a:t>    Breakdown  Steps of </a:t>
            </a:r>
            <a:r>
              <a:rPr lang="en-US" sz="2000" b="1" dirty="0" err="1">
                <a:latin typeface="+mn-lt"/>
                <a:ea typeface="ＭＳ Ｐゴシック" pitchFamily="34" charset="-128"/>
              </a:rPr>
              <a:t>Glycosaminoglycans</a:t>
            </a:r>
            <a:r>
              <a:rPr lang="en-US" sz="2000" b="1" dirty="0">
                <a:latin typeface="+mn-lt"/>
                <a:ea typeface="ＭＳ Ｐゴシック" pitchFamily="34" charset="-128"/>
              </a:rPr>
              <a:t> </a:t>
            </a:r>
            <a:r>
              <a:rPr lang="en-US" sz="2000" b="1" dirty="0">
                <a:ea typeface="ＭＳ Ｐゴシック" pitchFamily="34" charset="-128"/>
              </a:rPr>
              <a:t>(GAG)</a:t>
            </a:r>
          </a:p>
        </p:txBody>
      </p:sp>
      <p:graphicFrame>
        <p:nvGraphicFramePr>
          <p:cNvPr id="40" name="Object 3"/>
          <p:cNvGraphicFramePr>
            <a:graphicFrameLocks noChangeAspect="1"/>
          </p:cNvGraphicFramePr>
          <p:nvPr>
            <p:extLst>
              <p:ext uri="{D42A27DB-BD31-4B8C-83A1-F6EECF244321}">
                <p14:modId xmlns:p14="http://schemas.microsoft.com/office/powerpoint/2010/main" val="2593882470"/>
              </p:ext>
            </p:extLst>
          </p:nvPr>
        </p:nvGraphicFramePr>
        <p:xfrm>
          <a:off x="972343" y="2147887"/>
          <a:ext cx="2582863" cy="4318000"/>
        </p:xfrm>
        <a:graphic>
          <a:graphicData uri="http://schemas.openxmlformats.org/presentationml/2006/ole">
            <mc:AlternateContent xmlns:mc="http://schemas.openxmlformats.org/markup-compatibility/2006">
              <mc:Choice xmlns:v="urn:schemas-microsoft-com:vml" Requires="v">
                <p:oleObj spid="_x0000_s3079" name="Photo Editor Photo" r:id="rId6" imgW="11209524" imgH="17857143" progId="MSPhotoEd.3">
                  <p:embed/>
                </p:oleObj>
              </mc:Choice>
              <mc:Fallback>
                <p:oleObj name="Photo Editor Photo" r:id="rId6" imgW="11209524" imgH="17857143"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343" y="2147887"/>
                        <a:ext cx="2582863" cy="431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1" name="Line 7"/>
          <p:cNvSpPr>
            <a:spLocks noChangeShapeType="1"/>
          </p:cNvSpPr>
          <p:nvPr/>
        </p:nvSpPr>
        <p:spPr bwMode="auto">
          <a:xfrm>
            <a:off x="575468" y="3543300"/>
            <a:ext cx="358775" cy="0"/>
          </a:xfrm>
          <a:prstGeom prst="line">
            <a:avLst/>
          </a:prstGeom>
          <a:noFill/>
          <a:ln w="317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8"/>
          <p:cNvSpPr>
            <a:spLocks noChangeShapeType="1"/>
          </p:cNvSpPr>
          <p:nvPr/>
        </p:nvSpPr>
        <p:spPr bwMode="auto">
          <a:xfrm>
            <a:off x="1272381" y="3457575"/>
            <a:ext cx="828675" cy="23177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9"/>
          <p:cNvSpPr>
            <a:spLocks noChangeShapeType="1"/>
          </p:cNvSpPr>
          <p:nvPr/>
        </p:nvSpPr>
        <p:spPr bwMode="auto">
          <a:xfrm flipH="1">
            <a:off x="1258093" y="3414712"/>
            <a:ext cx="827088" cy="33337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645584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linds(horizontal)">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linds(horizontal)">
                                      <p:cBhvr>
                                        <p:cTn id="12" dur="500"/>
                                        <p:tgtEl>
                                          <p:spTgt spid="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txBox="1">
            <a:spLocks noGrp="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E06FF48-37E9-4EDA-BB92-A95DEF1B7DCC}" type="slidenum">
              <a:rPr lang="en-US" altLang="en-US" sz="1200">
                <a:solidFill>
                  <a:srgbClr val="456C1C"/>
                </a:solidFill>
              </a:rPr>
              <a:pPr eaLnBrk="1" hangingPunct="1"/>
              <a:t>27</a:t>
            </a:fld>
            <a:endParaRPr lang="en-US" altLang="en-US" sz="1200">
              <a:solidFill>
                <a:srgbClr val="456C1C"/>
              </a:solidFill>
            </a:endParaRPr>
          </a:p>
        </p:txBody>
      </p:sp>
      <p:sp>
        <p:nvSpPr>
          <p:cNvPr id="62467" name="Rectangle 2"/>
          <p:cNvSpPr>
            <a:spLocks noGrp="1" noChangeArrowheads="1"/>
          </p:cNvSpPr>
          <p:nvPr>
            <p:ph type="title" idx="4294967295"/>
          </p:nvPr>
        </p:nvSpPr>
        <p:spPr>
          <a:xfrm>
            <a:off x="295275" y="-26988"/>
            <a:ext cx="8483600" cy="1143001"/>
          </a:xfrm>
        </p:spPr>
        <p:txBody>
          <a:bodyPr/>
          <a:lstStyle/>
          <a:p>
            <a:r>
              <a:rPr lang="en-US" altLang="en-US" sz="2800" b="1" smtClean="0">
                <a:latin typeface="Helvetica"/>
              </a:rPr>
              <a:t>MUCOPOLYSACCHARIDOSIS</a:t>
            </a:r>
          </a:p>
        </p:txBody>
      </p:sp>
      <p:sp>
        <p:nvSpPr>
          <p:cNvPr id="62468" name="Rectangle 3"/>
          <p:cNvSpPr>
            <a:spLocks noGrp="1" noChangeArrowheads="1"/>
          </p:cNvSpPr>
          <p:nvPr>
            <p:ph type="body" sz="half" idx="4294967295"/>
          </p:nvPr>
        </p:nvSpPr>
        <p:spPr>
          <a:xfrm>
            <a:off x="328613" y="1338263"/>
            <a:ext cx="4065587" cy="4965700"/>
          </a:xfrm>
          <a:ln>
            <a:solidFill>
              <a:srgbClr val="00B050"/>
            </a:solidFill>
            <a:miter lim="800000"/>
            <a:headEnd/>
            <a:tailEnd/>
          </a:ln>
        </p:spPr>
        <p:txBody>
          <a:bodyPr/>
          <a:lstStyle/>
          <a:p>
            <a:pPr>
              <a:lnSpc>
                <a:spcPct val="140000"/>
              </a:lnSpc>
            </a:pPr>
            <a:r>
              <a:rPr lang="en-US" altLang="en-US" sz="1900" b="1" smtClean="0">
                <a:solidFill>
                  <a:srgbClr val="C00000"/>
                </a:solidFill>
              </a:rPr>
              <a:t>Short Stature</a:t>
            </a:r>
          </a:p>
          <a:p>
            <a:pPr>
              <a:lnSpc>
                <a:spcPct val="140000"/>
              </a:lnSpc>
            </a:pPr>
            <a:r>
              <a:rPr lang="en-US" altLang="en-US" sz="1900" smtClean="0"/>
              <a:t>Dysostosis Mutiplex (Bone Deformities)</a:t>
            </a:r>
          </a:p>
          <a:p>
            <a:pPr>
              <a:lnSpc>
                <a:spcPct val="140000"/>
              </a:lnSpc>
            </a:pPr>
            <a:r>
              <a:rPr lang="en-US" altLang="en-US" sz="1900" smtClean="0"/>
              <a:t>Normal IQ</a:t>
            </a:r>
          </a:p>
          <a:p>
            <a:pPr>
              <a:lnSpc>
                <a:spcPct val="140000"/>
              </a:lnSpc>
            </a:pPr>
            <a:r>
              <a:rPr lang="en-US" altLang="en-US" sz="1900" smtClean="0"/>
              <a:t>Macrocephaly (Large Head)</a:t>
            </a:r>
          </a:p>
          <a:p>
            <a:pPr>
              <a:lnSpc>
                <a:spcPct val="140000"/>
              </a:lnSpc>
            </a:pPr>
            <a:r>
              <a:rPr lang="en-US" altLang="en-US" sz="1900" smtClean="0"/>
              <a:t>Progressively Coarse Facial Features</a:t>
            </a:r>
          </a:p>
          <a:p>
            <a:pPr>
              <a:lnSpc>
                <a:spcPct val="140000"/>
              </a:lnSpc>
            </a:pPr>
            <a:r>
              <a:rPr lang="en-US" altLang="en-US" sz="1900" smtClean="0"/>
              <a:t>Communicating Hydrocephalus</a:t>
            </a:r>
          </a:p>
          <a:p>
            <a:pPr>
              <a:lnSpc>
                <a:spcPct val="140000"/>
              </a:lnSpc>
            </a:pPr>
            <a:r>
              <a:rPr lang="en-US" altLang="en-US" sz="1900" smtClean="0"/>
              <a:t>Spinal Cord Compression</a:t>
            </a:r>
          </a:p>
          <a:p>
            <a:pPr>
              <a:lnSpc>
                <a:spcPct val="140000"/>
              </a:lnSpc>
            </a:pPr>
            <a:r>
              <a:rPr lang="en-US" altLang="en-US" sz="1900" smtClean="0"/>
              <a:t>Corneal Clouding</a:t>
            </a:r>
          </a:p>
          <a:p>
            <a:pPr>
              <a:lnSpc>
                <a:spcPct val="140000"/>
              </a:lnSpc>
            </a:pPr>
            <a:r>
              <a:rPr lang="en-US" altLang="en-US" sz="1900" smtClean="0"/>
              <a:t>Impaired Vision</a:t>
            </a:r>
          </a:p>
          <a:p>
            <a:pPr>
              <a:lnSpc>
                <a:spcPct val="140000"/>
              </a:lnSpc>
            </a:pPr>
            <a:endParaRPr lang="en-US" altLang="en-US" sz="1900" smtClean="0"/>
          </a:p>
        </p:txBody>
      </p:sp>
      <p:sp>
        <p:nvSpPr>
          <p:cNvPr id="62469" name="Rectangle 4"/>
          <p:cNvSpPr>
            <a:spLocks noGrp="1" noChangeArrowheads="1"/>
          </p:cNvSpPr>
          <p:nvPr>
            <p:ph type="body" sz="half" idx="4294967295"/>
          </p:nvPr>
        </p:nvSpPr>
        <p:spPr>
          <a:xfrm>
            <a:off x="4575175" y="1417638"/>
            <a:ext cx="4437063" cy="4849812"/>
          </a:xfrm>
          <a:ln>
            <a:solidFill>
              <a:srgbClr val="00B050"/>
            </a:solidFill>
            <a:miter lim="800000"/>
            <a:headEnd/>
            <a:tailEnd/>
          </a:ln>
        </p:spPr>
        <p:txBody>
          <a:bodyPr/>
          <a:lstStyle/>
          <a:p>
            <a:pPr>
              <a:lnSpc>
                <a:spcPct val="130000"/>
              </a:lnSpc>
            </a:pPr>
            <a:r>
              <a:rPr lang="en-US" altLang="en-US" sz="1900" smtClean="0"/>
              <a:t>ENT Problems</a:t>
            </a:r>
          </a:p>
          <a:p>
            <a:pPr>
              <a:lnSpc>
                <a:spcPct val="130000"/>
              </a:lnSpc>
            </a:pPr>
            <a:r>
              <a:rPr lang="en-US" altLang="en-US" sz="1900" smtClean="0"/>
              <a:t>Carpal Tunnel Syndrome</a:t>
            </a:r>
          </a:p>
          <a:p>
            <a:pPr>
              <a:lnSpc>
                <a:spcPct val="130000"/>
              </a:lnSpc>
            </a:pPr>
            <a:r>
              <a:rPr lang="en-US" altLang="en-US" sz="1900" smtClean="0"/>
              <a:t>Cardiac Valvular Disease</a:t>
            </a:r>
          </a:p>
          <a:p>
            <a:pPr>
              <a:lnSpc>
                <a:spcPct val="130000"/>
              </a:lnSpc>
            </a:pPr>
            <a:r>
              <a:rPr lang="en-US" altLang="en-US" sz="1900" smtClean="0"/>
              <a:t>Hepatosplenomegaly</a:t>
            </a:r>
          </a:p>
          <a:p>
            <a:pPr>
              <a:lnSpc>
                <a:spcPct val="130000"/>
              </a:lnSpc>
            </a:pPr>
            <a:r>
              <a:rPr lang="en-US" altLang="en-US" sz="1900" smtClean="0"/>
              <a:t>Umbilical &amp; Inguinal Hernias</a:t>
            </a:r>
          </a:p>
          <a:p>
            <a:pPr>
              <a:lnSpc>
                <a:spcPct val="130000"/>
              </a:lnSpc>
            </a:pPr>
            <a:r>
              <a:rPr lang="en-US" altLang="en-US" sz="1900" smtClean="0"/>
              <a:t>upper Airway Obstruction</a:t>
            </a:r>
          </a:p>
          <a:p>
            <a:pPr>
              <a:lnSpc>
                <a:spcPct val="130000"/>
              </a:lnSpc>
            </a:pPr>
            <a:r>
              <a:rPr lang="en-US" altLang="en-US" sz="1900" smtClean="0"/>
              <a:t>Sleep Apnea</a:t>
            </a:r>
          </a:p>
          <a:p>
            <a:pPr>
              <a:lnSpc>
                <a:spcPct val="130000"/>
              </a:lnSpc>
            </a:pPr>
            <a:r>
              <a:rPr lang="en-US" altLang="en-US" sz="1900" smtClean="0"/>
              <a:t>Reduced Pulmonary Function</a:t>
            </a:r>
          </a:p>
          <a:p>
            <a:pPr>
              <a:lnSpc>
                <a:spcPct val="130000"/>
              </a:lnSpc>
            </a:pPr>
            <a:r>
              <a:rPr lang="en-US" altLang="en-US" sz="1900" smtClean="0"/>
              <a:t>Reduced Joint Range of Motion</a:t>
            </a:r>
          </a:p>
          <a:p>
            <a:pPr>
              <a:lnSpc>
                <a:spcPct val="130000"/>
              </a:lnSpc>
            </a:pPr>
            <a:r>
              <a:rPr lang="en-US" altLang="en-US" sz="1900" smtClean="0"/>
              <a:t>Malaise &amp; Reduced Endurance   </a:t>
            </a:r>
          </a:p>
        </p:txBody>
      </p:sp>
    </p:spTree>
    <p:extLst>
      <p:ext uri="{BB962C8B-B14F-4D97-AF65-F5344CB8AC3E}">
        <p14:creationId xmlns:p14="http://schemas.microsoft.com/office/powerpoint/2010/main" val="7258548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2"/>
          <p:cNvSpPr>
            <a:spLocks noGrp="1"/>
          </p:cNvSpPr>
          <p:nvPr>
            <p:ph type="sldNum" sz="quarter" idx="12"/>
          </p:nvPr>
        </p:nvSpPr>
        <p:spPr>
          <a:xfrm>
            <a:off x="457200" y="5959475"/>
            <a:ext cx="2133600" cy="365125"/>
          </a:xfrm>
        </p:spPr>
        <p:txBody>
          <a:bodyPr/>
          <a:lstStyle/>
          <a:p>
            <a:pPr algn="l">
              <a:defRPr/>
            </a:pPr>
            <a:fld id="{712AF00F-855D-4710-BCED-560E18BB1FC6}" type="slidenum">
              <a:rPr lang="en-US">
                <a:solidFill>
                  <a:schemeClr val="tx2">
                    <a:shade val="90000"/>
                  </a:schemeClr>
                </a:solidFill>
              </a:rPr>
              <a:pPr algn="l">
                <a:defRPr/>
              </a:pPr>
              <a:t>28</a:t>
            </a:fld>
            <a:endParaRPr lang="en-US">
              <a:solidFill>
                <a:schemeClr val="tx2">
                  <a:shade val="90000"/>
                </a:schemeClr>
              </a:solidFill>
            </a:endParaRPr>
          </a:p>
        </p:txBody>
      </p:sp>
      <p:grpSp>
        <p:nvGrpSpPr>
          <p:cNvPr id="61443" name="Group 3"/>
          <p:cNvGrpSpPr>
            <a:grpSpLocks/>
          </p:cNvGrpSpPr>
          <p:nvPr/>
        </p:nvGrpSpPr>
        <p:grpSpPr bwMode="auto">
          <a:xfrm>
            <a:off x="152400" y="1066800"/>
            <a:ext cx="8991600" cy="304800"/>
            <a:chOff x="166" y="1008"/>
            <a:chExt cx="5932" cy="576"/>
          </a:xfrm>
        </p:grpSpPr>
        <p:sp>
          <p:nvSpPr>
            <p:cNvPr id="61453" name="AutoShape 4"/>
            <p:cNvSpPr>
              <a:spLocks noChangeArrowheads="1"/>
            </p:cNvSpPr>
            <p:nvPr/>
          </p:nvSpPr>
          <p:spPr bwMode="auto">
            <a:xfrm>
              <a:off x="166" y="1008"/>
              <a:ext cx="2052" cy="576"/>
            </a:xfrm>
            <a:prstGeom prst="leftArrow">
              <a:avLst>
                <a:gd name="adj1" fmla="val 50000"/>
                <a:gd name="adj2" fmla="val 89063"/>
              </a:avLst>
            </a:prstGeom>
            <a:gradFill rotWithShape="0">
              <a:gsLst>
                <a:gs pos="0">
                  <a:schemeClr val="hlink"/>
                </a:gs>
                <a:gs pos="100000">
                  <a:srgbClr val="FF993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endParaRPr lang="en-US" altLang="en-US" sz="1400" b="1">
                <a:solidFill>
                  <a:srgbClr val="FF0000"/>
                </a:solidFill>
                <a:latin typeface="Arial" pitchFamily="34" charset="0"/>
              </a:endParaRPr>
            </a:p>
          </p:txBody>
        </p:sp>
        <p:sp>
          <p:nvSpPr>
            <p:cNvPr id="61454" name="Rectangle 5"/>
            <p:cNvSpPr>
              <a:spLocks noChangeArrowheads="1"/>
            </p:cNvSpPr>
            <p:nvPr/>
          </p:nvSpPr>
          <p:spPr bwMode="auto">
            <a:xfrm>
              <a:off x="2214" y="1152"/>
              <a:ext cx="1836" cy="288"/>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endParaRPr lang="en-US" altLang="en-US" sz="1400" b="1">
                <a:solidFill>
                  <a:srgbClr val="010000"/>
                </a:solidFill>
                <a:latin typeface="Arial" pitchFamily="34" charset="0"/>
              </a:endParaRPr>
            </a:p>
          </p:txBody>
        </p:sp>
        <p:sp>
          <p:nvSpPr>
            <p:cNvPr id="61455" name="AutoShape 6"/>
            <p:cNvSpPr>
              <a:spLocks noChangeArrowheads="1"/>
            </p:cNvSpPr>
            <p:nvPr/>
          </p:nvSpPr>
          <p:spPr bwMode="auto">
            <a:xfrm rot="10800000">
              <a:off x="4046" y="1008"/>
              <a:ext cx="2052" cy="576"/>
            </a:xfrm>
            <a:prstGeom prst="leftArrow">
              <a:avLst>
                <a:gd name="adj1" fmla="val 50000"/>
                <a:gd name="adj2" fmla="val 89063"/>
              </a:avLst>
            </a:prstGeom>
            <a:gradFill rotWithShape="0">
              <a:gsLst>
                <a:gs pos="0">
                  <a:srgbClr val="FF9933"/>
                </a:gs>
                <a:gs pos="100000">
                  <a:schemeClr val="tx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endParaRPr lang="en-US" altLang="en-US" sz="1400">
                <a:latin typeface="Arial" pitchFamily="34" charset="0"/>
              </a:endParaRPr>
            </a:p>
          </p:txBody>
        </p:sp>
      </p:grpSp>
      <p:pic>
        <p:nvPicPr>
          <p:cNvPr id="614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241675"/>
            <a:ext cx="13970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240088"/>
            <a:ext cx="1389063"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10"/>
          <p:cNvPicPr>
            <a:picLocks noChangeAspect="1" noChangeArrowheads="1"/>
          </p:cNvPicPr>
          <p:nvPr/>
        </p:nvPicPr>
        <p:blipFill>
          <a:blip r:embed="rId5">
            <a:extLst>
              <a:ext uri="{28A0092B-C50C-407E-A947-70E740481C1C}">
                <a14:useLocalDpi xmlns:a14="http://schemas.microsoft.com/office/drawing/2010/main" val="0"/>
              </a:ext>
            </a:extLst>
          </a:blip>
          <a:srcRect l="11320" t="1820"/>
          <a:stretch>
            <a:fillRect/>
          </a:stretch>
        </p:blipFill>
        <p:spPr bwMode="auto">
          <a:xfrm>
            <a:off x="304800" y="3076575"/>
            <a:ext cx="1874838"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 Box 12"/>
          <p:cNvSpPr txBox="1">
            <a:spLocks noChangeArrowheads="1"/>
          </p:cNvSpPr>
          <p:nvPr/>
        </p:nvSpPr>
        <p:spPr bwMode="auto">
          <a:xfrm>
            <a:off x="609600" y="1989138"/>
            <a:ext cx="1219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en-US" altLang="en-US" sz="1600" b="1">
                <a:solidFill>
                  <a:srgbClr val="000000"/>
                </a:solidFill>
                <a:latin typeface="Helvetica"/>
              </a:rPr>
              <a:t>Severe</a:t>
            </a:r>
          </a:p>
          <a:p>
            <a:pPr algn="ctr">
              <a:spcBef>
                <a:spcPct val="0"/>
              </a:spcBef>
              <a:buClrTx/>
              <a:buSzTx/>
              <a:buFontTx/>
              <a:buNone/>
            </a:pPr>
            <a:r>
              <a:rPr lang="en-US" altLang="en-US" sz="1600" b="1">
                <a:latin typeface="Helvetica"/>
              </a:rPr>
              <a:t>(Hurler)</a:t>
            </a:r>
            <a:endParaRPr lang="en-US" altLang="en-US" sz="1600">
              <a:solidFill>
                <a:srgbClr val="000000"/>
              </a:solidFill>
              <a:latin typeface="Helvetica"/>
            </a:endParaRPr>
          </a:p>
          <a:p>
            <a:pPr algn="ctr">
              <a:spcBef>
                <a:spcPct val="0"/>
              </a:spcBef>
              <a:buClrTx/>
              <a:buSzTx/>
              <a:buFontTx/>
              <a:buNone/>
            </a:pPr>
            <a:endParaRPr lang="en-US" altLang="en-US" sz="1600">
              <a:solidFill>
                <a:srgbClr val="FFF886"/>
              </a:solidFill>
              <a:latin typeface="Helvetica"/>
            </a:endParaRPr>
          </a:p>
        </p:txBody>
      </p:sp>
      <p:sp>
        <p:nvSpPr>
          <p:cNvPr id="61448" name="Text Box 13"/>
          <p:cNvSpPr txBox="1">
            <a:spLocks noChangeArrowheads="1"/>
          </p:cNvSpPr>
          <p:nvPr/>
        </p:nvSpPr>
        <p:spPr bwMode="auto">
          <a:xfrm>
            <a:off x="4419600" y="2209800"/>
            <a:ext cx="16557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en-US" altLang="en-US" sz="1600" b="1">
                <a:solidFill>
                  <a:srgbClr val="000000"/>
                </a:solidFill>
                <a:latin typeface="Helvetica"/>
              </a:rPr>
              <a:t>Intermediate</a:t>
            </a:r>
          </a:p>
          <a:p>
            <a:pPr algn="ctr">
              <a:spcBef>
                <a:spcPct val="0"/>
              </a:spcBef>
              <a:buClrTx/>
              <a:buSzTx/>
              <a:buFontTx/>
              <a:buNone/>
            </a:pPr>
            <a:r>
              <a:rPr lang="en-US" altLang="en-US" sz="1600" b="1">
                <a:latin typeface="Helvetica"/>
              </a:rPr>
              <a:t>(Hurler-Scheie)</a:t>
            </a:r>
            <a:endParaRPr lang="en-US" altLang="en-US" sz="1600" b="1">
              <a:solidFill>
                <a:srgbClr val="000000"/>
              </a:solidFill>
              <a:latin typeface="Helvetica"/>
            </a:endParaRPr>
          </a:p>
          <a:p>
            <a:pPr algn="ctr">
              <a:spcBef>
                <a:spcPct val="0"/>
              </a:spcBef>
              <a:buClrTx/>
              <a:buSzTx/>
              <a:buFontTx/>
              <a:buNone/>
            </a:pPr>
            <a:endParaRPr lang="en-US" altLang="en-US" sz="1600" b="1">
              <a:solidFill>
                <a:srgbClr val="FFF886"/>
              </a:solidFill>
              <a:latin typeface="Helvetica"/>
            </a:endParaRPr>
          </a:p>
        </p:txBody>
      </p:sp>
      <p:sp>
        <p:nvSpPr>
          <p:cNvPr id="61449" name="Text Box 14"/>
          <p:cNvSpPr txBox="1">
            <a:spLocks noChangeArrowheads="1"/>
          </p:cNvSpPr>
          <p:nvPr/>
        </p:nvSpPr>
        <p:spPr bwMode="auto">
          <a:xfrm>
            <a:off x="6705600" y="3429000"/>
            <a:ext cx="1255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en-US" altLang="en-US" sz="1600" b="1">
                <a:solidFill>
                  <a:srgbClr val="000000"/>
                </a:solidFill>
                <a:latin typeface="Helvetica"/>
              </a:rPr>
              <a:t>Attenuated</a:t>
            </a:r>
          </a:p>
          <a:p>
            <a:pPr algn="ctr">
              <a:spcBef>
                <a:spcPct val="0"/>
              </a:spcBef>
              <a:buClrTx/>
              <a:buSzTx/>
              <a:buFontTx/>
              <a:buNone/>
            </a:pPr>
            <a:r>
              <a:rPr lang="en-US" altLang="en-US" sz="1600" b="1">
                <a:latin typeface="Helvetica"/>
              </a:rPr>
              <a:t>(Scheie)</a:t>
            </a:r>
            <a:endParaRPr lang="en-US" altLang="en-US" sz="1600" b="1">
              <a:solidFill>
                <a:srgbClr val="000000"/>
              </a:solidFill>
              <a:latin typeface="Helvetica"/>
            </a:endParaRPr>
          </a:p>
        </p:txBody>
      </p:sp>
      <p:pic>
        <p:nvPicPr>
          <p:cNvPr id="614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1600200"/>
            <a:ext cx="1936750" cy="2286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51" name="Picture 4" descr="KA_4yrsCR_L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4600" y="1524000"/>
            <a:ext cx="2011363" cy="1828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14"/>
          <p:cNvSpPr txBox="1">
            <a:spLocks noChangeArrowheads="1"/>
          </p:cNvSpPr>
          <p:nvPr/>
        </p:nvSpPr>
        <p:spPr bwMode="auto">
          <a:xfrm>
            <a:off x="381000" y="-152400"/>
            <a:ext cx="8458200" cy="1143000"/>
          </a:xfrm>
          <a:prstGeom prst="rect">
            <a:avLst/>
          </a:prstGeom>
          <a:noFill/>
          <a:ln w="9525">
            <a:noFill/>
            <a:miter lim="800000"/>
            <a:headEnd/>
            <a:tailEnd/>
          </a:ln>
        </p:spPr>
        <p:txBody>
          <a:bodyPr lIns="0" rIns="0" bIns="0" anchor="b">
            <a:normAutofit/>
            <a:scene3d>
              <a:camera prst="orthographicFront"/>
              <a:lightRig rig="freezing" dir="t">
                <a:rot lat="0" lon="0" rev="5640000"/>
              </a:lightRig>
            </a:scene3d>
            <a:sp3d prstMaterial="flat">
              <a:contourClr>
                <a:schemeClr val="tx2"/>
              </a:contourClr>
            </a:sp3d>
          </a:bodyPr>
          <a:lstStyle/>
          <a:p>
            <a:pPr eaLnBrk="0" hangingPunct="0">
              <a:defRPr/>
            </a:pPr>
            <a:r>
              <a:rPr lang="en-US" sz="3600" b="1" dirty="0">
                <a:solidFill>
                  <a:schemeClr val="tx2"/>
                </a:solidFill>
                <a:latin typeface="+mj-lt"/>
                <a:ea typeface="+mj-ea"/>
                <a:cs typeface="+mj-cs"/>
              </a:rPr>
              <a:t>SPECTRUM  of  DISEASE (MPS I)</a:t>
            </a:r>
          </a:p>
        </p:txBody>
      </p:sp>
    </p:spTree>
    <p:extLst>
      <p:ext uri="{BB962C8B-B14F-4D97-AF65-F5344CB8AC3E}">
        <p14:creationId xmlns:p14="http://schemas.microsoft.com/office/powerpoint/2010/main" val="326141873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8"/>
          <p:cNvSpPr txBox="1">
            <a:spLocks noChangeArrowheads="1"/>
          </p:cNvSpPr>
          <p:nvPr/>
        </p:nvSpPr>
        <p:spPr bwMode="auto">
          <a:xfrm>
            <a:off x="457200" y="1920875"/>
            <a:ext cx="129540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400"/>
              </a:spcBef>
              <a:buClr>
                <a:schemeClr val="accent1"/>
              </a:buClr>
              <a:buSzPct val="68000"/>
            </a:pPr>
            <a:r>
              <a:rPr lang="en-US" altLang="en-US" sz="2400">
                <a:latin typeface="Times New Roman" pitchFamily="18" charset="0"/>
              </a:rPr>
              <a:t> </a:t>
            </a:r>
          </a:p>
        </p:txBody>
      </p:sp>
      <p:pic>
        <p:nvPicPr>
          <p:cNvPr id="1536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9438" y="889000"/>
            <a:ext cx="28019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mps6_p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575" y="3805238"/>
            <a:ext cx="24606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7238" y="3805238"/>
            <a:ext cx="2684462"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5366" name="Group 5"/>
          <p:cNvGrpSpPr>
            <a:grpSpLocks/>
          </p:cNvGrpSpPr>
          <p:nvPr/>
        </p:nvGrpSpPr>
        <p:grpSpPr bwMode="auto">
          <a:xfrm>
            <a:off x="6178550" y="914400"/>
            <a:ext cx="2441575" cy="2565400"/>
            <a:chOff x="2567" y="1763"/>
            <a:chExt cx="1538" cy="1432"/>
          </a:xfrm>
        </p:grpSpPr>
        <p:pic>
          <p:nvPicPr>
            <p:cNvPr id="1537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7" y="1763"/>
              <a:ext cx="1539" cy="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372" name="Text Box 7"/>
            <p:cNvSpPr txBox="1">
              <a:spLocks noChangeArrowheads="1"/>
            </p:cNvSpPr>
            <p:nvPr/>
          </p:nvSpPr>
          <p:spPr bwMode="auto">
            <a:xfrm>
              <a:off x="2567" y="1763"/>
              <a:ext cx="1539" cy="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a-IR" altLang="en-US">
                <a:solidFill>
                  <a:schemeClr val="bg1"/>
                </a:solidFill>
                <a:cs typeface="Arial" charset="0"/>
              </a:endParaRPr>
            </a:p>
          </p:txBody>
        </p:sp>
      </p:grpSp>
      <p:grpSp>
        <p:nvGrpSpPr>
          <p:cNvPr id="15367" name="Group 5"/>
          <p:cNvGrpSpPr>
            <a:grpSpLocks/>
          </p:cNvGrpSpPr>
          <p:nvPr/>
        </p:nvGrpSpPr>
        <p:grpSpPr bwMode="auto">
          <a:xfrm>
            <a:off x="755650" y="1289050"/>
            <a:ext cx="1993900" cy="4687888"/>
            <a:chOff x="1565" y="890"/>
            <a:chExt cx="1256" cy="3265"/>
          </a:xfrm>
        </p:grpSpPr>
        <p:pic>
          <p:nvPicPr>
            <p:cNvPr id="1536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5" y="890"/>
              <a:ext cx="1257" cy="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370" name="Text Box 7"/>
            <p:cNvSpPr txBox="1">
              <a:spLocks noChangeArrowheads="1"/>
            </p:cNvSpPr>
            <p:nvPr/>
          </p:nvSpPr>
          <p:spPr bwMode="auto">
            <a:xfrm>
              <a:off x="1565" y="890"/>
              <a:ext cx="1257" cy="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a-IR" altLang="en-US">
                <a:solidFill>
                  <a:schemeClr val="bg1"/>
                </a:solidFill>
                <a:cs typeface="Arial" charset="0"/>
              </a:endParaRPr>
            </a:p>
          </p:txBody>
        </p:sp>
      </p:grpSp>
      <p:sp>
        <p:nvSpPr>
          <p:cNvPr id="12" name="Rectangle 3"/>
          <p:cNvSpPr>
            <a:spLocks noChangeArrowheads="1"/>
          </p:cNvSpPr>
          <p:nvPr/>
        </p:nvSpPr>
        <p:spPr bwMode="auto">
          <a:xfrm>
            <a:off x="304800" y="228600"/>
            <a:ext cx="8280400" cy="685800"/>
          </a:xfrm>
          <a:prstGeom prst="rect">
            <a:avLst/>
          </a:prstGeom>
          <a:noFill/>
          <a:ln w="9525">
            <a:noFill/>
            <a:miter lim="800000"/>
            <a:headEnd/>
            <a:tailEnd/>
          </a:ln>
        </p:spPr>
        <p:txBody>
          <a:bodyPr anchor="ctr"/>
          <a:lstStyle/>
          <a:p>
            <a:pPr>
              <a:defRPr/>
            </a:pPr>
            <a:r>
              <a:rPr lang="en-US" sz="3600" b="1" dirty="0" err="1">
                <a:solidFill>
                  <a:schemeClr val="tx2">
                    <a:lumMod val="75000"/>
                  </a:schemeClr>
                </a:solidFill>
                <a:latin typeface="Helvetica" pitchFamily="34" charset="0"/>
                <a:cs typeface="Helvetica" pitchFamily="34" charset="0"/>
              </a:rPr>
              <a:t>Lysosomal</a:t>
            </a:r>
            <a:r>
              <a:rPr lang="en-US" sz="3600" b="1" dirty="0">
                <a:solidFill>
                  <a:schemeClr val="tx2">
                    <a:lumMod val="75000"/>
                  </a:schemeClr>
                </a:solidFill>
                <a:latin typeface="Helvetica" pitchFamily="34" charset="0"/>
                <a:cs typeface="Helvetica" pitchFamily="34" charset="0"/>
              </a:rPr>
              <a:t> Storage Disorders</a:t>
            </a:r>
          </a:p>
        </p:txBody>
      </p:sp>
    </p:spTree>
    <p:extLst>
      <p:ext uri="{BB962C8B-B14F-4D97-AF65-F5344CB8AC3E}">
        <p14:creationId xmlns:p14="http://schemas.microsoft.com/office/powerpoint/2010/main" val="338869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idx="4294967295"/>
          </p:nvPr>
        </p:nvSpPr>
        <p:spPr>
          <a:xfrm>
            <a:off x="457200" y="404594"/>
            <a:ext cx="8229600" cy="1143000"/>
          </a:xfrm>
        </p:spPr>
        <p:txBody>
          <a:bodyPr lIns="91440" tIns="45720" rIns="91440" bIns="45720"/>
          <a:lstStyle/>
          <a:p>
            <a:pPr algn="l">
              <a:defRPr/>
            </a:pPr>
            <a:r>
              <a:rPr lang="en-US" b="1" dirty="0" smtClean="0">
                <a:solidFill>
                  <a:schemeClr val="accent4"/>
                </a:solidFill>
                <a:latin typeface="Helvetica" pitchFamily="34" charset="0"/>
              </a:rPr>
              <a:t>Metabolic Pathways</a:t>
            </a:r>
          </a:p>
        </p:txBody>
      </p:sp>
      <p:sp>
        <p:nvSpPr>
          <p:cNvPr id="37891" name="Rectangle 3"/>
          <p:cNvSpPr>
            <a:spLocks noGrp="1" noChangeArrowheads="1"/>
          </p:cNvSpPr>
          <p:nvPr>
            <p:ph type="body" idx="4294967295"/>
          </p:nvPr>
        </p:nvSpPr>
        <p:spPr>
          <a:xfrm>
            <a:off x="685800" y="1547594"/>
            <a:ext cx="7772400" cy="5105400"/>
          </a:xfrm>
        </p:spPr>
        <p:txBody>
          <a:bodyPr lIns="91440" tIns="45720" rIns="91440" bIns="45720"/>
          <a:lstStyle/>
          <a:p>
            <a:pPr>
              <a:lnSpc>
                <a:spcPct val="150000"/>
              </a:lnSpc>
            </a:pPr>
            <a:r>
              <a:rPr lang="en-US" altLang="en-US" sz="3000" dirty="0" smtClean="0">
                <a:latin typeface="Helvetica" pitchFamily="34" charset="0"/>
              </a:rPr>
              <a:t>Molecules specific characteristic</a:t>
            </a:r>
          </a:p>
          <a:p>
            <a:pPr>
              <a:lnSpc>
                <a:spcPct val="150000"/>
              </a:lnSpc>
            </a:pPr>
            <a:r>
              <a:rPr lang="en-US" altLang="en-US" sz="3000" dirty="0" smtClean="0">
                <a:latin typeface="Helvetica" pitchFamily="34" charset="0"/>
              </a:rPr>
              <a:t>Body physiologic state </a:t>
            </a:r>
          </a:p>
          <a:p>
            <a:pPr>
              <a:lnSpc>
                <a:spcPct val="150000"/>
              </a:lnSpc>
            </a:pPr>
            <a:r>
              <a:rPr lang="en-US" altLang="en-US" sz="3000" dirty="0" smtClean="0">
                <a:latin typeface="Helvetica" pitchFamily="34" charset="0"/>
              </a:rPr>
              <a:t>Tissue specific: muscle, liver, brain </a:t>
            </a:r>
          </a:p>
          <a:p>
            <a:pPr>
              <a:lnSpc>
                <a:spcPct val="150000"/>
              </a:lnSpc>
            </a:pPr>
            <a:r>
              <a:rPr lang="en-US" altLang="en-US" sz="3000" dirty="0" smtClean="0">
                <a:latin typeface="Helvetica" pitchFamily="34" charset="0"/>
              </a:rPr>
              <a:t>Tissue-specific response to disruption</a:t>
            </a:r>
          </a:p>
          <a:p>
            <a:pPr>
              <a:lnSpc>
                <a:spcPct val="150000"/>
              </a:lnSpc>
            </a:pPr>
            <a:r>
              <a:rPr lang="en-US" altLang="en-US" sz="3000" dirty="0" smtClean="0">
                <a:latin typeface="Helvetica" pitchFamily="34" charset="0"/>
              </a:rPr>
              <a:t>Role of endocrine system </a:t>
            </a:r>
          </a:p>
          <a:p>
            <a:pPr>
              <a:lnSpc>
                <a:spcPct val="150000"/>
              </a:lnSpc>
            </a:pPr>
            <a:r>
              <a:rPr lang="en-US" altLang="en-US" sz="3000" dirty="0" smtClean="0">
                <a:latin typeface="Helvetica" pitchFamily="34" charset="0"/>
              </a:rPr>
              <a:t>Environmental factors</a:t>
            </a:r>
          </a:p>
          <a:p>
            <a:pPr>
              <a:lnSpc>
                <a:spcPct val="150000"/>
              </a:lnSpc>
              <a:buFontTx/>
              <a:buNone/>
            </a:pPr>
            <a:endParaRPr lang="en-US" altLang="en-US" sz="3000" dirty="0" smtClean="0">
              <a:latin typeface="Helvetica" pitchFamily="34" charset="0"/>
            </a:endParaRPr>
          </a:p>
        </p:txBody>
      </p:sp>
    </p:spTree>
    <p:extLst>
      <p:ext uri="{BB962C8B-B14F-4D97-AF65-F5344CB8AC3E}">
        <p14:creationId xmlns:p14="http://schemas.microsoft.com/office/powerpoint/2010/main" val="157243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a:xfrm>
            <a:off x="533400" y="738116"/>
            <a:ext cx="8229600" cy="823913"/>
          </a:xfrm>
        </p:spPr>
        <p:txBody>
          <a:bodyPr/>
          <a:lstStyle/>
          <a:p>
            <a:pPr algn="ctr">
              <a:defRPr/>
            </a:pPr>
            <a:r>
              <a:rPr lang="en-US" sz="4000" b="1" dirty="0" err="1" smtClean="0">
                <a:solidFill>
                  <a:schemeClr val="accent4"/>
                </a:solidFill>
                <a:cs typeface="Arial" pitchFamily="34" charset="0"/>
              </a:rPr>
              <a:t>Lysosomal</a:t>
            </a:r>
            <a:r>
              <a:rPr lang="en-US" sz="4000" b="1" dirty="0" smtClean="0">
                <a:solidFill>
                  <a:schemeClr val="accent4"/>
                </a:solidFill>
                <a:cs typeface="Arial" pitchFamily="34" charset="0"/>
              </a:rPr>
              <a:t> Storage Disorders</a:t>
            </a:r>
            <a:br>
              <a:rPr lang="en-US" sz="4000" b="1" dirty="0" smtClean="0">
                <a:solidFill>
                  <a:schemeClr val="accent4"/>
                </a:solidFill>
                <a:cs typeface="Arial" pitchFamily="34" charset="0"/>
              </a:rPr>
            </a:br>
            <a:r>
              <a:rPr lang="en-US" sz="3200" b="1" dirty="0" smtClean="0">
                <a:solidFill>
                  <a:schemeClr val="accent4"/>
                </a:solidFill>
                <a:cs typeface="Arial" pitchFamily="34" charset="0"/>
              </a:rPr>
              <a:t>Summary</a:t>
            </a:r>
            <a:endParaRPr lang="en-US" sz="3200" b="1" i="1" dirty="0" smtClean="0">
              <a:solidFill>
                <a:schemeClr val="accent4"/>
              </a:solidFill>
              <a:cs typeface="Arial" pitchFamily="34" charset="0"/>
            </a:endParaRPr>
          </a:p>
        </p:txBody>
      </p:sp>
      <p:sp>
        <p:nvSpPr>
          <p:cNvPr id="61443" name="Rectangle 3"/>
          <p:cNvSpPr>
            <a:spLocks noGrp="1"/>
          </p:cNvSpPr>
          <p:nvPr>
            <p:ph type="body" idx="1"/>
          </p:nvPr>
        </p:nvSpPr>
        <p:spPr>
          <a:xfrm>
            <a:off x="576263" y="1704053"/>
            <a:ext cx="8229600" cy="5029200"/>
          </a:xfrm>
        </p:spPr>
        <p:txBody>
          <a:bodyPr/>
          <a:lstStyle/>
          <a:p>
            <a:pPr>
              <a:lnSpc>
                <a:spcPct val="150000"/>
              </a:lnSpc>
            </a:pPr>
            <a:r>
              <a:rPr lang="en-US" altLang="en-US" sz="2000" dirty="0" smtClean="0">
                <a:solidFill>
                  <a:srgbClr val="000000"/>
                </a:solidFill>
              </a:rPr>
              <a:t>Some LSDs are treatable</a:t>
            </a:r>
            <a:r>
              <a:rPr lang="en-US" altLang="en-US" sz="2000" i="1" dirty="0" smtClean="0">
                <a:solidFill>
                  <a:srgbClr val="000000"/>
                </a:solidFill>
              </a:rPr>
              <a:t> </a:t>
            </a:r>
            <a:r>
              <a:rPr lang="en-US" altLang="en-US" sz="2000" dirty="0" smtClean="0">
                <a:solidFill>
                  <a:srgbClr val="000000"/>
                </a:solidFill>
              </a:rPr>
              <a:t>with supportive therapies, but a few are </a:t>
            </a:r>
            <a:r>
              <a:rPr lang="en-US" altLang="en-US" sz="2000" i="1" dirty="0" smtClean="0">
                <a:solidFill>
                  <a:srgbClr val="000000"/>
                </a:solidFill>
              </a:rPr>
              <a:t>now manageable with disease-specific therapies that address the underlying enzymatic deficiency </a:t>
            </a:r>
          </a:p>
          <a:p>
            <a:pPr>
              <a:lnSpc>
                <a:spcPct val="150000"/>
              </a:lnSpc>
            </a:pPr>
            <a:r>
              <a:rPr lang="en-US" altLang="en-US" sz="2000" i="1" dirty="0" smtClean="0">
                <a:solidFill>
                  <a:srgbClr val="000000"/>
                </a:solidFill>
              </a:rPr>
              <a:t>Early diagnosis</a:t>
            </a:r>
            <a:r>
              <a:rPr lang="en-US" altLang="en-US" sz="2000" dirty="0" smtClean="0">
                <a:solidFill>
                  <a:srgbClr val="000000"/>
                </a:solidFill>
              </a:rPr>
              <a:t> is critical to optimizing outcomes</a:t>
            </a:r>
          </a:p>
          <a:p>
            <a:pPr lvl="1">
              <a:lnSpc>
                <a:spcPct val="150000"/>
              </a:lnSpc>
            </a:pPr>
            <a:r>
              <a:rPr lang="en-US" altLang="en-US" sz="1800" dirty="0" smtClean="0">
                <a:solidFill>
                  <a:srgbClr val="000000"/>
                </a:solidFill>
              </a:rPr>
              <a:t>LSDs are always progressive, affecting cellular processes on a daily basis</a:t>
            </a:r>
          </a:p>
          <a:p>
            <a:pPr>
              <a:lnSpc>
                <a:spcPct val="150000"/>
              </a:lnSpc>
            </a:pPr>
            <a:r>
              <a:rPr lang="en-US" altLang="en-US" sz="2000" i="1" dirty="0" smtClean="0">
                <a:solidFill>
                  <a:srgbClr val="000000"/>
                </a:solidFill>
              </a:rPr>
              <a:t>Unusual</a:t>
            </a:r>
            <a:r>
              <a:rPr lang="en-US" altLang="en-US" sz="2000" dirty="0" smtClean="0">
                <a:solidFill>
                  <a:srgbClr val="000000"/>
                </a:solidFill>
              </a:rPr>
              <a:t> signs or symptoms and </a:t>
            </a:r>
            <a:r>
              <a:rPr lang="en-US" altLang="en-US" sz="2000" i="1" dirty="0" smtClean="0">
                <a:solidFill>
                  <a:srgbClr val="000000"/>
                </a:solidFill>
              </a:rPr>
              <a:t>clusters</a:t>
            </a:r>
            <a:r>
              <a:rPr lang="en-US" altLang="en-US" sz="2000" dirty="0" smtClean="0">
                <a:solidFill>
                  <a:srgbClr val="000000"/>
                </a:solidFill>
              </a:rPr>
              <a:t> of common signs and symptoms aid diagnosis</a:t>
            </a:r>
          </a:p>
          <a:p>
            <a:pPr lvl="1">
              <a:lnSpc>
                <a:spcPct val="150000"/>
              </a:lnSpc>
            </a:pPr>
            <a:r>
              <a:rPr lang="en-US" altLang="en-US" sz="1800" dirty="0" smtClean="0">
                <a:solidFill>
                  <a:srgbClr val="000000"/>
                </a:solidFill>
              </a:rPr>
              <a:t>LSDs may mimic the signs and symptoms of other more common diseases</a:t>
            </a:r>
          </a:p>
          <a:p>
            <a:pPr>
              <a:lnSpc>
                <a:spcPct val="150000"/>
              </a:lnSpc>
            </a:pPr>
            <a:r>
              <a:rPr lang="en-US" altLang="en-US" sz="2000" dirty="0" smtClean="0">
                <a:solidFill>
                  <a:srgbClr val="000000"/>
                </a:solidFill>
              </a:rPr>
              <a:t>Timely referral to a </a:t>
            </a:r>
            <a:r>
              <a:rPr lang="en-US" altLang="en-US" sz="2000" i="1" dirty="0" smtClean="0">
                <a:solidFill>
                  <a:srgbClr val="000000"/>
                </a:solidFill>
              </a:rPr>
              <a:t>geneticist,</a:t>
            </a:r>
            <a:r>
              <a:rPr lang="en-US" altLang="en-US" sz="2000" dirty="0" smtClean="0">
                <a:solidFill>
                  <a:srgbClr val="000000"/>
                </a:solidFill>
              </a:rPr>
              <a:t> </a:t>
            </a:r>
            <a:r>
              <a:rPr lang="en-US" altLang="en-US" sz="2000" i="1" dirty="0" smtClean="0">
                <a:solidFill>
                  <a:srgbClr val="000000"/>
                </a:solidFill>
              </a:rPr>
              <a:t>metabolic or neuromuscular specialist</a:t>
            </a:r>
            <a:r>
              <a:rPr lang="en-US" altLang="en-US" sz="2000" dirty="0" smtClean="0">
                <a:solidFill>
                  <a:srgbClr val="000000"/>
                </a:solidFill>
              </a:rPr>
              <a:t> can make a difference</a:t>
            </a:r>
          </a:p>
          <a:p>
            <a:pPr>
              <a:lnSpc>
                <a:spcPct val="150000"/>
              </a:lnSpc>
              <a:buFont typeface="Arial" charset="0"/>
              <a:buNone/>
            </a:pPr>
            <a:endParaRPr lang="en-US" altLang="en-US" sz="2000" dirty="0" smtClean="0">
              <a:latin typeface="Arial" charset="0"/>
              <a:cs typeface="Arial" charset="0"/>
            </a:endParaRPr>
          </a:p>
        </p:txBody>
      </p:sp>
      <p:sp>
        <p:nvSpPr>
          <p:cNvPr id="6" name="Text Box 5"/>
          <p:cNvSpPr txBox="1">
            <a:spLocks noChangeArrowheads="1"/>
          </p:cNvSpPr>
          <p:nvPr/>
        </p:nvSpPr>
        <p:spPr bwMode="auto">
          <a:xfrm>
            <a:off x="4962004" y="6610421"/>
            <a:ext cx="3616325" cy="153987"/>
          </a:xfrm>
          <a:prstGeom prst="rect">
            <a:avLst/>
          </a:prstGeom>
          <a:noFill/>
          <a:ln w="9525">
            <a:noFill/>
            <a:miter lim="800000"/>
            <a:headEnd/>
            <a:tailEnd/>
          </a:ln>
        </p:spPr>
        <p:txBody>
          <a:bodyPr lIns="0" tIns="0" rIns="0" bIns="0" anchor="ctr">
            <a:spAutoFit/>
          </a:bodyPr>
          <a:lstStyle/>
          <a:p>
            <a:pPr marL="177800" indent="-177800">
              <a:defRPr/>
            </a:pPr>
            <a:r>
              <a:rPr lang="en-US" sz="1000" dirty="0">
                <a:solidFill>
                  <a:schemeClr val="bg2">
                    <a:lumMod val="25000"/>
                  </a:schemeClr>
                </a:solidFill>
              </a:rPr>
              <a:t>Fuller M, et al. </a:t>
            </a:r>
            <a:r>
              <a:rPr lang="en-US" sz="1000" i="1" dirty="0">
                <a:solidFill>
                  <a:schemeClr val="bg2">
                    <a:lumMod val="25000"/>
                  </a:schemeClr>
                </a:solidFill>
              </a:rPr>
              <a:t>J Med Genet. </a:t>
            </a:r>
            <a:r>
              <a:rPr lang="en-US" sz="1000" dirty="0">
                <a:solidFill>
                  <a:schemeClr val="bg2">
                    <a:lumMod val="25000"/>
                  </a:schemeClr>
                </a:solidFill>
              </a:rPr>
              <a:t>2011;48(6):422-425.</a:t>
            </a:r>
          </a:p>
        </p:txBody>
      </p:sp>
    </p:spTree>
    <p:extLst>
      <p:ext uri="{BB962C8B-B14F-4D97-AF65-F5344CB8AC3E}">
        <p14:creationId xmlns:p14="http://schemas.microsoft.com/office/powerpoint/2010/main" val="91137861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yellow arrow"/>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276600" y="1905000"/>
            <a:ext cx="2773363"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AutoShape 3"/>
          <p:cNvSpPr>
            <a:spLocks noChangeArrowheads="1"/>
          </p:cNvSpPr>
          <p:nvPr/>
        </p:nvSpPr>
        <p:spPr bwMode="auto">
          <a:xfrm>
            <a:off x="6324600" y="1905000"/>
            <a:ext cx="2743200" cy="990600"/>
          </a:xfrm>
          <a:prstGeom prst="homePlate">
            <a:avLst>
              <a:gd name="adj" fmla="val 69231"/>
            </a:avLst>
          </a:prstGeom>
          <a:solidFill>
            <a:srgbClr val="FFFF99"/>
          </a:solidFill>
          <a:ln w="12700" algn="ctr">
            <a:solidFill>
              <a:srgbClr val="FFFF99"/>
            </a:solidFill>
            <a:miter lim="800000"/>
            <a:headEnd/>
            <a:tailEnd/>
          </a:ln>
        </p:spPr>
        <p:txBody>
          <a:bodyPr wrap="none" lIns="90488" tIns="44450" rIns="90488" bIns="4445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8436" name="AutoShape 4"/>
          <p:cNvSpPr>
            <a:spLocks noChangeArrowheads="1"/>
          </p:cNvSpPr>
          <p:nvPr/>
        </p:nvSpPr>
        <p:spPr bwMode="auto">
          <a:xfrm>
            <a:off x="228600" y="1905000"/>
            <a:ext cx="2743200" cy="990600"/>
          </a:xfrm>
          <a:prstGeom prst="homePlate">
            <a:avLst>
              <a:gd name="adj" fmla="val 69231"/>
            </a:avLst>
          </a:prstGeom>
          <a:solidFill>
            <a:srgbClr val="FFFF99"/>
          </a:solidFill>
          <a:ln w="12700" algn="ctr">
            <a:solidFill>
              <a:srgbClr val="FFFF99"/>
            </a:solidFill>
            <a:miter lim="800000"/>
            <a:headEnd/>
            <a:tailEnd/>
          </a:ln>
        </p:spPr>
        <p:txBody>
          <a:bodyPr wrap="none" lIns="90488" tIns="44450" rIns="90488" bIns="4445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9221" name="Rectangle 5"/>
          <p:cNvSpPr>
            <a:spLocks noGrp="1" noChangeArrowheads="1"/>
          </p:cNvSpPr>
          <p:nvPr>
            <p:ph type="title"/>
          </p:nvPr>
        </p:nvSpPr>
        <p:spPr>
          <a:xfrm>
            <a:off x="381000" y="212677"/>
            <a:ext cx="8305800" cy="1143000"/>
          </a:xfrm>
          <a:ln>
            <a:miter lim="800000"/>
            <a:headEnd/>
            <a:tailEnd/>
          </a:ln>
          <a:extLst/>
        </p:spPr>
        <p:txBody>
          <a:bodyPr>
            <a:normAutofit/>
          </a:bodyPr>
          <a:lstStyle/>
          <a:p>
            <a:pPr algn="ctr" eaLnBrk="1" fontAlgn="auto" hangingPunct="1">
              <a:spcAft>
                <a:spcPts val="0"/>
              </a:spcAft>
              <a:defRPr/>
            </a:pPr>
            <a:r>
              <a:rPr lang="en-US" b="1" dirty="0" smtClean="0"/>
              <a:t> Path to Diagnosis</a:t>
            </a:r>
            <a:endParaRPr lang="en-US" b="1" dirty="0"/>
          </a:p>
        </p:txBody>
      </p:sp>
      <p:sp>
        <p:nvSpPr>
          <p:cNvPr id="9222" name="Rectangle 6"/>
          <p:cNvSpPr>
            <a:spLocks noGrp="1" noChangeArrowheads="1"/>
          </p:cNvSpPr>
          <p:nvPr>
            <p:ph type="body" idx="4294967295"/>
          </p:nvPr>
        </p:nvSpPr>
        <p:spPr>
          <a:xfrm>
            <a:off x="0" y="3352800"/>
            <a:ext cx="2743200" cy="1600200"/>
          </a:xfrm>
        </p:spPr>
        <p:txBody>
          <a:bodyPr>
            <a:normAutofit fontScale="85000" lnSpcReduction="20000"/>
          </a:bodyPr>
          <a:lstStyle/>
          <a:p>
            <a:pPr marL="274320" indent="-274320" eaLnBrk="1" fontAlgn="auto" hangingPunct="1">
              <a:spcAft>
                <a:spcPts val="0"/>
              </a:spcAft>
              <a:buClr>
                <a:schemeClr val="accent3"/>
              </a:buClr>
              <a:buFont typeface="Wingdings 2"/>
              <a:buChar char=""/>
              <a:defRPr/>
            </a:pPr>
            <a:r>
              <a:rPr lang="en-US" sz="2400" b="1" dirty="0"/>
              <a:t>Finding of a</a:t>
            </a:r>
            <a:r>
              <a:rPr lang="en-US" sz="2400" b="1" i="1" dirty="0"/>
              <a:t> unique</a:t>
            </a:r>
            <a:r>
              <a:rPr lang="en-US" sz="2400" b="1" dirty="0"/>
              <a:t> sign or symptom</a:t>
            </a:r>
          </a:p>
          <a:p>
            <a:pPr marL="274320" indent="-274320" eaLnBrk="1" fontAlgn="auto" hangingPunct="1">
              <a:spcAft>
                <a:spcPts val="0"/>
              </a:spcAft>
              <a:buClr>
                <a:schemeClr val="accent3"/>
              </a:buClr>
              <a:buFont typeface="Wingdings 2"/>
              <a:buChar char=""/>
              <a:defRPr/>
            </a:pPr>
            <a:endParaRPr lang="en-US" sz="1000" b="1" dirty="0"/>
          </a:p>
          <a:p>
            <a:pPr marL="274320" indent="-274320" eaLnBrk="1" fontAlgn="auto" hangingPunct="1">
              <a:spcAft>
                <a:spcPts val="0"/>
              </a:spcAft>
              <a:buClr>
                <a:schemeClr val="accent3"/>
              </a:buClr>
              <a:buFont typeface="Wingdings 2"/>
              <a:buChar char=""/>
              <a:defRPr/>
            </a:pPr>
            <a:r>
              <a:rPr lang="en-US" sz="2400" b="1" dirty="0"/>
              <a:t>Presentation of a </a:t>
            </a:r>
            <a:r>
              <a:rPr lang="en-US" sz="2400" b="1" i="1" dirty="0"/>
              <a:t>cluster </a:t>
            </a:r>
            <a:r>
              <a:rPr lang="en-US" sz="2400" b="1" dirty="0"/>
              <a:t>of common signs and symptoms</a:t>
            </a:r>
            <a:endParaRPr lang="en-US" sz="2800" b="1" dirty="0"/>
          </a:p>
        </p:txBody>
      </p:sp>
      <p:sp>
        <p:nvSpPr>
          <p:cNvPr id="18439" name="Rectangle 7"/>
          <p:cNvSpPr>
            <a:spLocks noChangeArrowheads="1"/>
          </p:cNvSpPr>
          <p:nvPr/>
        </p:nvSpPr>
        <p:spPr bwMode="auto">
          <a:xfrm>
            <a:off x="6477000" y="3352800"/>
            <a:ext cx="2514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FontTx/>
              <a:buChar char="•"/>
            </a:pPr>
            <a:r>
              <a:rPr lang="en-US" altLang="en-US" sz="2400" b="1"/>
              <a:t>Enzyme assay diagnostic test (“gold standard”)</a:t>
            </a:r>
          </a:p>
          <a:p>
            <a:pPr eaLnBrk="1" hangingPunct="1">
              <a:spcBef>
                <a:spcPct val="20000"/>
              </a:spcBef>
              <a:buFontTx/>
              <a:buChar char="•"/>
            </a:pPr>
            <a:endParaRPr lang="en-US" altLang="en-US" sz="1000" b="1"/>
          </a:p>
          <a:p>
            <a:pPr eaLnBrk="1" hangingPunct="1">
              <a:spcBef>
                <a:spcPct val="20000"/>
              </a:spcBef>
              <a:buFontTx/>
              <a:buChar char="•"/>
            </a:pPr>
            <a:r>
              <a:rPr lang="en-US" altLang="en-US" sz="2400" b="1"/>
              <a:t>DNA testing</a:t>
            </a:r>
          </a:p>
        </p:txBody>
      </p:sp>
      <p:sp>
        <p:nvSpPr>
          <p:cNvPr id="18440" name="Text Box 8"/>
          <p:cNvSpPr txBox="1">
            <a:spLocks noChangeArrowheads="1"/>
          </p:cNvSpPr>
          <p:nvPr/>
        </p:nvSpPr>
        <p:spPr bwMode="auto">
          <a:xfrm>
            <a:off x="381000" y="1981200"/>
            <a:ext cx="1981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204794"/>
                </a:solidFill>
                <a:cs typeface="Arial" charset="0"/>
              </a:rPr>
              <a:t>Clinical Suspicion</a:t>
            </a:r>
          </a:p>
        </p:txBody>
      </p:sp>
      <p:sp>
        <p:nvSpPr>
          <p:cNvPr id="18441" name="Text Box 9"/>
          <p:cNvSpPr txBox="1">
            <a:spLocks noChangeArrowheads="1"/>
          </p:cNvSpPr>
          <p:nvPr/>
        </p:nvSpPr>
        <p:spPr bwMode="auto">
          <a:xfrm>
            <a:off x="3352800" y="1981200"/>
            <a:ext cx="13382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204794"/>
                </a:solidFill>
                <a:cs typeface="Arial" charset="0"/>
              </a:rPr>
              <a:t>Urgent</a:t>
            </a:r>
          </a:p>
          <a:p>
            <a:pPr eaLnBrk="1" hangingPunct="1"/>
            <a:r>
              <a:rPr lang="en-US" altLang="en-US" sz="2400" b="1">
                <a:solidFill>
                  <a:srgbClr val="204794"/>
                </a:solidFill>
                <a:cs typeface="Arial" charset="0"/>
              </a:rPr>
              <a:t>Referral</a:t>
            </a:r>
          </a:p>
        </p:txBody>
      </p:sp>
      <p:sp>
        <p:nvSpPr>
          <p:cNvPr id="18442" name="Text Box 10"/>
          <p:cNvSpPr txBox="1">
            <a:spLocks noChangeArrowheads="1"/>
          </p:cNvSpPr>
          <p:nvPr/>
        </p:nvSpPr>
        <p:spPr bwMode="auto">
          <a:xfrm>
            <a:off x="6400800" y="19812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204794"/>
                </a:solidFill>
                <a:cs typeface="Arial" charset="0"/>
              </a:rPr>
              <a:t>Definitive Diagnosis</a:t>
            </a:r>
          </a:p>
        </p:txBody>
      </p:sp>
      <p:sp>
        <p:nvSpPr>
          <p:cNvPr id="18443" name="Rectangle 11"/>
          <p:cNvSpPr>
            <a:spLocks noChangeArrowheads="1"/>
          </p:cNvSpPr>
          <p:nvPr/>
        </p:nvSpPr>
        <p:spPr bwMode="auto">
          <a:xfrm>
            <a:off x="3352800" y="3352800"/>
            <a:ext cx="2819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20000"/>
              </a:spcBef>
              <a:buFontTx/>
              <a:buChar char="•"/>
            </a:pPr>
            <a:r>
              <a:rPr lang="en-US" altLang="en-US" sz="2400" b="1"/>
              <a:t>To a geneticist or metabolic specialist</a:t>
            </a:r>
          </a:p>
        </p:txBody>
      </p:sp>
    </p:spTree>
    <p:extLst>
      <p:ext uri="{BB962C8B-B14F-4D97-AF65-F5344CB8AC3E}">
        <p14:creationId xmlns:p14="http://schemas.microsoft.com/office/powerpoint/2010/main" val="40407062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99" y="300819"/>
            <a:ext cx="9382836" cy="1143000"/>
          </a:xfrm>
        </p:spPr>
        <p:txBody>
          <a:bodyPr>
            <a:normAutofit/>
          </a:bodyPr>
          <a:lstStyle/>
          <a:p>
            <a:pPr algn="ctr"/>
            <a:r>
              <a:rPr lang="en-US" sz="4000" b="1" dirty="0"/>
              <a:t>Cellulose </a:t>
            </a:r>
            <a:r>
              <a:rPr lang="en-US" sz="4000" b="1" dirty="0" smtClean="0"/>
              <a:t>Acetate Electrophoresis</a:t>
            </a:r>
            <a:endParaRPr lang="en-US" sz="4000" b="1"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756679" y="1709384"/>
            <a:ext cx="5630641" cy="3968086"/>
          </a:xfrm>
          <a:prstGeom prst="rect">
            <a:avLst/>
          </a:prstGeom>
          <a:noFill/>
          <a:ln w="9525">
            <a:noFill/>
            <a:miter lim="800000"/>
            <a:headEnd/>
            <a:tailEnd/>
          </a:ln>
        </p:spPr>
      </p:pic>
      <p:sp>
        <p:nvSpPr>
          <p:cNvPr id="3" name="Rectangle 2"/>
          <p:cNvSpPr/>
          <p:nvPr/>
        </p:nvSpPr>
        <p:spPr>
          <a:xfrm>
            <a:off x="2320119" y="5922708"/>
            <a:ext cx="4572000" cy="369332"/>
          </a:xfrm>
          <a:prstGeom prst="rect">
            <a:avLst/>
          </a:prstGeom>
        </p:spPr>
        <p:txBody>
          <a:bodyPr wrap="square">
            <a:spAutoFit/>
          </a:bodyPr>
          <a:lstStyle/>
          <a:p>
            <a:pPr algn="ctr">
              <a:tabLst>
                <a:tab pos="2463800" algn="l"/>
              </a:tabLst>
              <a:defRPr/>
            </a:pPr>
            <a:r>
              <a:rPr lang="en-US" b="1" dirty="0" smtClean="0">
                <a:ea typeface="ＭＳ Ｐゴシック" pitchFamily="34" charset="-128"/>
              </a:rPr>
              <a:t>Urinary </a:t>
            </a:r>
            <a:r>
              <a:rPr lang="en-US" b="1" dirty="0" err="1" smtClean="0">
                <a:ea typeface="ＭＳ Ｐゴシック" pitchFamily="34" charset="-128"/>
              </a:rPr>
              <a:t>Glycosaminoglycans</a:t>
            </a:r>
            <a:r>
              <a:rPr lang="en-US" b="1" dirty="0" smtClean="0">
                <a:ea typeface="ＭＳ Ｐゴシック" pitchFamily="34" charset="-128"/>
              </a:rPr>
              <a:t> </a:t>
            </a:r>
            <a:r>
              <a:rPr lang="en-US" b="1" dirty="0">
                <a:ea typeface="ＭＳ Ｐゴシック" pitchFamily="34" charset="-128"/>
              </a:rPr>
              <a:t>(GAG)</a:t>
            </a:r>
          </a:p>
        </p:txBody>
      </p:sp>
    </p:spTree>
    <p:extLst>
      <p:ext uri="{BB962C8B-B14F-4D97-AF65-F5344CB8AC3E}">
        <p14:creationId xmlns:p14="http://schemas.microsoft.com/office/powerpoint/2010/main" val="1889846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3"/>
          <p:cNvSpPr txBox="1">
            <a:spLocks noGrp="1"/>
          </p:cNvSpPr>
          <p:nvPr/>
        </p:nvSpPr>
        <p:spPr>
          <a:xfrm>
            <a:off x="457200" y="6356350"/>
            <a:ext cx="2133600" cy="365125"/>
          </a:xfrm>
          <a:prstGeom prst="rect">
            <a:avLst/>
          </a:prstGeom>
          <a:noFill/>
        </p:spPr>
        <p:txBody>
          <a:bodyPr lIns="0" tIns="0" rIns="0" bIns="0" anchor="b"/>
          <a:lstStyle/>
          <a:p>
            <a:pPr>
              <a:defRPr/>
            </a:pPr>
            <a:fld id="{F4009DDF-FEDD-4804-A6E0-A82C818142BE}" type="slidenum">
              <a:rPr lang="en-US" sz="1200">
                <a:solidFill>
                  <a:schemeClr val="tx2">
                    <a:shade val="90000"/>
                  </a:schemeClr>
                </a:solidFill>
              </a:rPr>
              <a:pPr>
                <a:defRPr/>
              </a:pPr>
              <a:t>33</a:t>
            </a:fld>
            <a:endParaRPr lang="en-US" sz="1200">
              <a:solidFill>
                <a:schemeClr val="tx2">
                  <a:shade val="90000"/>
                </a:schemeClr>
              </a:solidFill>
            </a:endParaRPr>
          </a:p>
        </p:txBody>
      </p:sp>
      <p:sp>
        <p:nvSpPr>
          <p:cNvPr id="64515" name="Rectangle 2"/>
          <p:cNvSpPr>
            <a:spLocks noGrp="1" noChangeArrowheads="1"/>
          </p:cNvSpPr>
          <p:nvPr>
            <p:ph type="title" idx="4294967295"/>
          </p:nvPr>
        </p:nvSpPr>
        <p:spPr>
          <a:xfrm>
            <a:off x="0" y="0"/>
            <a:ext cx="6859588" cy="1023938"/>
          </a:xfrm>
          <a:noFill/>
        </p:spPr>
        <p:txBody>
          <a:bodyPr lIns="90488" tIns="44450" rIns="90488" bIns="44450"/>
          <a:lstStyle/>
          <a:p>
            <a:r>
              <a:rPr lang="en-US" smtClean="0"/>
              <a:t> </a:t>
            </a:r>
          </a:p>
        </p:txBody>
      </p:sp>
      <p:sp>
        <p:nvSpPr>
          <p:cNvPr id="64516" name="Rectangle 3"/>
          <p:cNvSpPr>
            <a:spLocks noGrp="1" noChangeArrowheads="1"/>
          </p:cNvSpPr>
          <p:nvPr>
            <p:ph type="body" idx="4294967295"/>
          </p:nvPr>
        </p:nvSpPr>
        <p:spPr>
          <a:xfrm>
            <a:off x="0" y="1633251"/>
            <a:ext cx="7720013" cy="4514850"/>
          </a:xfrm>
          <a:noFill/>
        </p:spPr>
        <p:txBody>
          <a:bodyPr lIns="90488" tIns="44450" rIns="90488" bIns="44450"/>
          <a:lstStyle/>
          <a:p>
            <a:r>
              <a:rPr lang="en-US" dirty="0" smtClean="0"/>
              <a:t>Enzyme Activity  (Definitive Diagnosis)</a:t>
            </a:r>
          </a:p>
          <a:p>
            <a:pPr lvl="1">
              <a:buClr>
                <a:schemeClr val="accent2"/>
              </a:buClr>
            </a:pPr>
            <a:r>
              <a:rPr lang="en-US" sz="2100" dirty="0" smtClean="0"/>
              <a:t>Skin Fibroblasts</a:t>
            </a:r>
          </a:p>
          <a:p>
            <a:pPr lvl="1">
              <a:buClr>
                <a:schemeClr val="accent2"/>
              </a:buClr>
            </a:pPr>
            <a:r>
              <a:rPr lang="en-US" sz="2100" dirty="0" smtClean="0"/>
              <a:t>Lymphocytes</a:t>
            </a:r>
          </a:p>
          <a:p>
            <a:pPr lvl="1">
              <a:buClr>
                <a:schemeClr val="accent2"/>
              </a:buClr>
            </a:pPr>
            <a:r>
              <a:rPr lang="en-US" sz="2100" dirty="0" smtClean="0"/>
              <a:t>Muscle biopsy</a:t>
            </a:r>
          </a:p>
          <a:p>
            <a:pPr lvl="1">
              <a:buClr>
                <a:schemeClr val="accent2"/>
              </a:buClr>
            </a:pPr>
            <a:r>
              <a:rPr lang="en-US" dirty="0" smtClean="0">
                <a:solidFill>
                  <a:schemeClr val="accent2"/>
                </a:solidFill>
              </a:rPr>
              <a:t>Dried Blood Spot (NEW)</a:t>
            </a:r>
          </a:p>
          <a:p>
            <a:r>
              <a:rPr lang="en-US" dirty="0" smtClean="0"/>
              <a:t>Mutation Analysis</a:t>
            </a:r>
          </a:p>
          <a:p>
            <a:r>
              <a:rPr lang="en-US" dirty="0" smtClean="0"/>
              <a:t>Prenatal Diagnosis</a:t>
            </a:r>
          </a:p>
          <a:p>
            <a:pPr lvl="1"/>
            <a:r>
              <a:rPr lang="en-US" sz="2100" dirty="0" smtClean="0"/>
              <a:t>Amniocentesis</a:t>
            </a:r>
          </a:p>
          <a:p>
            <a:pPr lvl="1"/>
            <a:r>
              <a:rPr lang="en-US" sz="2100" dirty="0" smtClean="0"/>
              <a:t>Chorionic Villus Sampling</a:t>
            </a:r>
          </a:p>
          <a:p>
            <a:r>
              <a:rPr lang="en-US" dirty="0" smtClean="0"/>
              <a:t>Newborn Screening (Dried Blood Spot) </a:t>
            </a:r>
          </a:p>
        </p:txBody>
      </p:sp>
      <p:sp>
        <p:nvSpPr>
          <p:cNvPr id="64517" name="Text Box 4"/>
          <p:cNvSpPr txBox="1">
            <a:spLocks noChangeArrowheads="1"/>
          </p:cNvSpPr>
          <p:nvPr/>
        </p:nvSpPr>
        <p:spPr bwMode="auto">
          <a:xfrm>
            <a:off x="669925" y="5527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sz="2400">
              <a:latin typeface="Times New Roman" pitchFamily="18" charset="0"/>
            </a:endParaRPr>
          </a:p>
        </p:txBody>
      </p:sp>
      <p:sp>
        <p:nvSpPr>
          <p:cNvPr id="64518" name="Rectangle 5"/>
          <p:cNvSpPr>
            <a:spLocks noChangeArrowheads="1"/>
          </p:cNvSpPr>
          <p:nvPr/>
        </p:nvSpPr>
        <p:spPr bwMode="auto">
          <a:xfrm>
            <a:off x="468313" y="561182"/>
            <a:ext cx="7913687"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algn="ctr" eaLnBrk="0" hangingPunct="0"/>
            <a:r>
              <a:rPr lang="en-US" sz="4000" b="1" dirty="0">
                <a:solidFill>
                  <a:schemeClr val="bg2">
                    <a:lumMod val="75000"/>
                  </a:schemeClr>
                </a:solidFill>
                <a:latin typeface="Helvetica" pitchFamily="34" charset="0"/>
              </a:rPr>
              <a:t>Disease Specific Testing</a:t>
            </a:r>
          </a:p>
        </p:txBody>
      </p:sp>
      <p:pic>
        <p:nvPicPr>
          <p:cNvPr id="64519" name="Picture 6" descr="Gc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286000"/>
            <a:ext cx="2114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335297" y="0"/>
            <a:ext cx="1808703" cy="10541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71976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Mass Spec Machine cut l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104" y="1459173"/>
            <a:ext cx="7659806" cy="251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887104" y="623840"/>
            <a:ext cx="7239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3200" b="1" dirty="0">
                <a:solidFill>
                  <a:schemeClr val="accent4"/>
                </a:solidFill>
                <a:latin typeface="Helvetica"/>
              </a:rPr>
              <a:t>MASS  SPECTROMETRY (MS/MS)</a:t>
            </a:r>
          </a:p>
        </p:txBody>
      </p:sp>
      <p:sp>
        <p:nvSpPr>
          <p:cNvPr id="5" name="AutoShape 3"/>
          <p:cNvSpPr>
            <a:spLocks noChangeArrowheads="1"/>
          </p:cNvSpPr>
          <p:nvPr/>
        </p:nvSpPr>
        <p:spPr bwMode="auto">
          <a:xfrm rot="-5371066">
            <a:off x="2917435" y="4558923"/>
            <a:ext cx="867771" cy="1828800"/>
          </a:xfrm>
          <a:prstGeom prst="can">
            <a:avLst>
              <a:gd name="adj" fmla="val 37500"/>
            </a:avLst>
          </a:prstGeom>
          <a:solidFill>
            <a:srgbClr val="C0C0C0"/>
          </a:solidFill>
          <a:ln w="9525">
            <a:solidFill>
              <a:schemeClr val="tx1"/>
            </a:solidFill>
            <a:round/>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7" name="AutoShape 4"/>
          <p:cNvSpPr>
            <a:spLocks noChangeArrowheads="1"/>
          </p:cNvSpPr>
          <p:nvPr/>
        </p:nvSpPr>
        <p:spPr bwMode="auto">
          <a:xfrm rot="-5371066">
            <a:off x="6346435" y="4558923"/>
            <a:ext cx="867771" cy="1828800"/>
          </a:xfrm>
          <a:prstGeom prst="can">
            <a:avLst>
              <a:gd name="adj" fmla="val 37500"/>
            </a:avLst>
          </a:prstGeom>
          <a:solidFill>
            <a:srgbClr val="C0C0C0"/>
          </a:solidFill>
          <a:ln w="9525">
            <a:solidFill>
              <a:schemeClr val="tx1"/>
            </a:solidFill>
            <a:round/>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8" name="Oval 5"/>
          <p:cNvSpPr>
            <a:spLocks noChangeArrowheads="1"/>
          </p:cNvSpPr>
          <p:nvPr/>
        </p:nvSpPr>
        <p:spPr bwMode="auto">
          <a:xfrm>
            <a:off x="914400" y="3893744"/>
            <a:ext cx="152400" cy="108471"/>
          </a:xfrm>
          <a:prstGeom prst="ellipse">
            <a:avLst/>
          </a:prstGeom>
          <a:solidFill>
            <a:schemeClr val="tx1"/>
          </a:solidFill>
          <a:ln w="9525">
            <a:solidFill>
              <a:schemeClr val="tx1"/>
            </a:solidFill>
            <a:round/>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9" name="AutoShape 6"/>
          <p:cNvSpPr>
            <a:spLocks noChangeArrowheads="1"/>
          </p:cNvSpPr>
          <p:nvPr/>
        </p:nvSpPr>
        <p:spPr bwMode="auto">
          <a:xfrm>
            <a:off x="4724400" y="5255038"/>
            <a:ext cx="685800" cy="271178"/>
          </a:xfrm>
          <a:prstGeom prst="rightArrow">
            <a:avLst>
              <a:gd name="adj1" fmla="val 50000"/>
              <a:gd name="adj2" fmla="val 45000"/>
            </a:avLst>
          </a:prstGeom>
          <a:solidFill>
            <a:srgbClr val="FFFF00"/>
          </a:solidFill>
          <a:ln w="9525">
            <a:solidFill>
              <a:schemeClr val="tx1"/>
            </a:solidFill>
            <a:miter lim="800000"/>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10" name="Rectangle 7"/>
          <p:cNvSpPr>
            <a:spLocks noChangeArrowheads="1"/>
          </p:cNvSpPr>
          <p:nvPr/>
        </p:nvSpPr>
        <p:spPr bwMode="auto">
          <a:xfrm>
            <a:off x="914400" y="4830108"/>
            <a:ext cx="304800" cy="162707"/>
          </a:xfrm>
          <a:prstGeom prst="rect">
            <a:avLst/>
          </a:prstGeom>
          <a:solidFill>
            <a:srgbClr val="FF0000"/>
          </a:solidFill>
          <a:ln w="9525">
            <a:solidFill>
              <a:schemeClr val="tx1"/>
            </a:solidFill>
            <a:miter lim="800000"/>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11" name="Rectangle 8"/>
          <p:cNvSpPr>
            <a:spLocks noChangeArrowheads="1"/>
          </p:cNvSpPr>
          <p:nvPr/>
        </p:nvSpPr>
        <p:spPr bwMode="auto">
          <a:xfrm>
            <a:off x="1600200" y="4830108"/>
            <a:ext cx="304800" cy="162707"/>
          </a:xfrm>
          <a:prstGeom prst="rect">
            <a:avLst/>
          </a:prstGeom>
          <a:solidFill>
            <a:srgbClr val="FF0000"/>
          </a:solidFill>
          <a:ln w="9525">
            <a:solidFill>
              <a:schemeClr val="tx1"/>
            </a:solidFill>
            <a:miter lim="800000"/>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12" name="Rectangle 9"/>
          <p:cNvSpPr>
            <a:spLocks noChangeArrowheads="1"/>
          </p:cNvSpPr>
          <p:nvPr/>
        </p:nvSpPr>
        <p:spPr bwMode="auto">
          <a:xfrm>
            <a:off x="1295400" y="5287308"/>
            <a:ext cx="304800" cy="162707"/>
          </a:xfrm>
          <a:prstGeom prst="rect">
            <a:avLst/>
          </a:prstGeom>
          <a:solidFill>
            <a:srgbClr val="FF0000"/>
          </a:solidFill>
          <a:ln w="9525">
            <a:solidFill>
              <a:schemeClr val="tx1"/>
            </a:solidFill>
            <a:miter lim="800000"/>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13" name="Rectangle 10"/>
          <p:cNvSpPr>
            <a:spLocks noChangeArrowheads="1"/>
          </p:cNvSpPr>
          <p:nvPr/>
        </p:nvSpPr>
        <p:spPr bwMode="auto">
          <a:xfrm>
            <a:off x="914400" y="5668308"/>
            <a:ext cx="304800" cy="162707"/>
          </a:xfrm>
          <a:prstGeom prst="rect">
            <a:avLst/>
          </a:prstGeom>
          <a:solidFill>
            <a:srgbClr val="FF0000"/>
          </a:solidFill>
          <a:ln w="9525">
            <a:solidFill>
              <a:schemeClr val="tx1"/>
            </a:solidFill>
            <a:miter lim="800000"/>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14" name="Rectangle 11"/>
          <p:cNvSpPr>
            <a:spLocks noChangeArrowheads="1"/>
          </p:cNvSpPr>
          <p:nvPr/>
        </p:nvSpPr>
        <p:spPr bwMode="auto">
          <a:xfrm>
            <a:off x="1600200" y="5668308"/>
            <a:ext cx="304800" cy="162707"/>
          </a:xfrm>
          <a:prstGeom prst="rect">
            <a:avLst/>
          </a:prstGeom>
          <a:solidFill>
            <a:srgbClr val="FF0000"/>
          </a:solidFill>
          <a:ln w="9525">
            <a:solidFill>
              <a:schemeClr val="tx1"/>
            </a:solidFill>
            <a:miter lim="800000"/>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15" name="Oval 12"/>
          <p:cNvSpPr>
            <a:spLocks noChangeArrowheads="1"/>
          </p:cNvSpPr>
          <p:nvPr/>
        </p:nvSpPr>
        <p:spPr bwMode="auto">
          <a:xfrm>
            <a:off x="1262856" y="4374481"/>
            <a:ext cx="152400" cy="108471"/>
          </a:xfrm>
          <a:prstGeom prst="ellipse">
            <a:avLst/>
          </a:prstGeom>
          <a:solidFill>
            <a:schemeClr val="tx1"/>
          </a:solidFill>
          <a:ln w="9525">
            <a:solidFill>
              <a:schemeClr val="tx1"/>
            </a:solidFill>
            <a:round/>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16" name="Oval 13"/>
          <p:cNvSpPr>
            <a:spLocks noChangeArrowheads="1"/>
          </p:cNvSpPr>
          <p:nvPr/>
        </p:nvSpPr>
        <p:spPr bwMode="auto">
          <a:xfrm>
            <a:off x="1298112" y="4227698"/>
            <a:ext cx="152400" cy="108471"/>
          </a:xfrm>
          <a:prstGeom prst="ellipse">
            <a:avLst/>
          </a:prstGeom>
          <a:solidFill>
            <a:schemeClr val="tx1"/>
          </a:solidFill>
          <a:ln w="9525">
            <a:solidFill>
              <a:schemeClr val="tx1"/>
            </a:solidFill>
            <a:round/>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17" name="Oval 14"/>
          <p:cNvSpPr>
            <a:spLocks noChangeArrowheads="1"/>
          </p:cNvSpPr>
          <p:nvPr/>
        </p:nvSpPr>
        <p:spPr bwMode="auto">
          <a:xfrm>
            <a:off x="1066800" y="4198544"/>
            <a:ext cx="152400" cy="108471"/>
          </a:xfrm>
          <a:prstGeom prst="ellipse">
            <a:avLst/>
          </a:prstGeom>
          <a:solidFill>
            <a:schemeClr val="tx1"/>
          </a:solidFill>
          <a:ln w="9525">
            <a:solidFill>
              <a:schemeClr val="tx1"/>
            </a:solidFill>
            <a:round/>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18" name="Oval 15"/>
          <p:cNvSpPr>
            <a:spLocks noChangeArrowheads="1"/>
          </p:cNvSpPr>
          <p:nvPr/>
        </p:nvSpPr>
        <p:spPr bwMode="auto">
          <a:xfrm>
            <a:off x="1524000" y="4274744"/>
            <a:ext cx="152400" cy="108471"/>
          </a:xfrm>
          <a:prstGeom prst="ellipse">
            <a:avLst/>
          </a:prstGeom>
          <a:solidFill>
            <a:schemeClr val="tx1"/>
          </a:solidFill>
          <a:ln w="9525">
            <a:solidFill>
              <a:schemeClr val="tx1"/>
            </a:solidFill>
            <a:round/>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19" name="Oval 16"/>
          <p:cNvSpPr>
            <a:spLocks noChangeArrowheads="1"/>
          </p:cNvSpPr>
          <p:nvPr/>
        </p:nvSpPr>
        <p:spPr bwMode="auto">
          <a:xfrm>
            <a:off x="1676400" y="3969944"/>
            <a:ext cx="152400" cy="108471"/>
          </a:xfrm>
          <a:prstGeom prst="ellipse">
            <a:avLst/>
          </a:prstGeom>
          <a:solidFill>
            <a:schemeClr val="tx1"/>
          </a:solidFill>
          <a:ln w="9525">
            <a:solidFill>
              <a:schemeClr val="tx1"/>
            </a:solidFill>
            <a:round/>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20" name="Oval 17"/>
          <p:cNvSpPr>
            <a:spLocks noChangeArrowheads="1"/>
          </p:cNvSpPr>
          <p:nvPr/>
        </p:nvSpPr>
        <p:spPr bwMode="auto">
          <a:xfrm>
            <a:off x="1219200" y="3817544"/>
            <a:ext cx="152400" cy="108471"/>
          </a:xfrm>
          <a:prstGeom prst="ellipse">
            <a:avLst/>
          </a:prstGeom>
          <a:solidFill>
            <a:schemeClr val="tx1"/>
          </a:solidFill>
          <a:ln w="9525">
            <a:solidFill>
              <a:schemeClr val="tx1"/>
            </a:solidFill>
            <a:round/>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21" name="Oval 18"/>
          <p:cNvSpPr>
            <a:spLocks noChangeArrowheads="1"/>
          </p:cNvSpPr>
          <p:nvPr/>
        </p:nvSpPr>
        <p:spPr bwMode="auto">
          <a:xfrm>
            <a:off x="1371600" y="4046144"/>
            <a:ext cx="152400" cy="108471"/>
          </a:xfrm>
          <a:prstGeom prst="ellipse">
            <a:avLst/>
          </a:prstGeom>
          <a:solidFill>
            <a:schemeClr val="tx1"/>
          </a:solidFill>
          <a:ln w="9525">
            <a:solidFill>
              <a:schemeClr val="tx1"/>
            </a:solidFill>
            <a:round/>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22" name="Text Box 19"/>
          <p:cNvSpPr txBox="1">
            <a:spLocks noChangeArrowheads="1"/>
          </p:cNvSpPr>
          <p:nvPr/>
        </p:nvSpPr>
        <p:spPr bwMode="auto">
          <a:xfrm>
            <a:off x="4419600" y="6135816"/>
            <a:ext cx="120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1400" b="1">
                <a:solidFill>
                  <a:schemeClr val="bg1"/>
                </a:solidFill>
                <a:latin typeface="Times New Roman" pitchFamily="18" charset="0"/>
              </a:rPr>
              <a:t>Collision Cell</a:t>
            </a:r>
          </a:p>
        </p:txBody>
      </p:sp>
      <p:sp>
        <p:nvSpPr>
          <p:cNvPr id="23" name="Rectangle 20"/>
          <p:cNvSpPr txBox="1">
            <a:spLocks noChangeArrowheads="1"/>
          </p:cNvSpPr>
          <p:nvPr/>
        </p:nvSpPr>
        <p:spPr bwMode="auto">
          <a:xfrm>
            <a:off x="457200" y="3855504"/>
            <a:ext cx="822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B8E08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B8E08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4D7620"/>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defTabSz="914400">
              <a:spcBef>
                <a:spcPct val="0"/>
              </a:spcBef>
              <a:buFontTx/>
              <a:buNone/>
            </a:pPr>
            <a:endParaRPr lang="en-US" altLang="en-US" sz="1600" b="1" dirty="0" smtClean="0"/>
          </a:p>
        </p:txBody>
      </p:sp>
      <p:sp>
        <p:nvSpPr>
          <p:cNvPr id="24" name="Oval 21"/>
          <p:cNvSpPr>
            <a:spLocks noChangeArrowheads="1"/>
          </p:cNvSpPr>
          <p:nvPr/>
        </p:nvSpPr>
        <p:spPr bwMode="auto">
          <a:xfrm>
            <a:off x="1143000" y="4024179"/>
            <a:ext cx="152400" cy="108471"/>
          </a:xfrm>
          <a:prstGeom prst="ellipse">
            <a:avLst/>
          </a:prstGeom>
          <a:solidFill>
            <a:schemeClr val="tx1"/>
          </a:solidFill>
          <a:ln w="9525">
            <a:solidFill>
              <a:schemeClr val="tx1"/>
            </a:solidFill>
            <a:round/>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25" name="Text Box 22"/>
          <p:cNvSpPr txBox="1">
            <a:spLocks noChangeArrowheads="1"/>
          </p:cNvSpPr>
          <p:nvPr/>
        </p:nvSpPr>
        <p:spPr bwMode="auto">
          <a:xfrm>
            <a:off x="2895600" y="6135816"/>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1400" b="1">
                <a:solidFill>
                  <a:schemeClr val="accent4"/>
                </a:solidFill>
                <a:latin typeface="Times New Roman" pitchFamily="18" charset="0"/>
              </a:rPr>
              <a:t>Mass spec</a:t>
            </a:r>
          </a:p>
        </p:txBody>
      </p:sp>
      <p:sp>
        <p:nvSpPr>
          <p:cNvPr id="26" name="Text Box 23"/>
          <p:cNvSpPr txBox="1">
            <a:spLocks noChangeArrowheads="1"/>
          </p:cNvSpPr>
          <p:nvPr/>
        </p:nvSpPr>
        <p:spPr bwMode="auto">
          <a:xfrm>
            <a:off x="6438900" y="6135816"/>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1400" b="1">
                <a:solidFill>
                  <a:schemeClr val="accent4"/>
                </a:solidFill>
                <a:latin typeface="Times New Roman" pitchFamily="18" charset="0"/>
              </a:rPr>
              <a:t>Mass spec</a:t>
            </a:r>
          </a:p>
        </p:txBody>
      </p:sp>
      <p:sp>
        <p:nvSpPr>
          <p:cNvPr id="27" name="Text Box 24"/>
          <p:cNvSpPr txBox="1">
            <a:spLocks noChangeArrowheads="1"/>
          </p:cNvSpPr>
          <p:nvPr/>
        </p:nvSpPr>
        <p:spPr bwMode="auto">
          <a:xfrm>
            <a:off x="762000" y="6135816"/>
            <a:ext cx="1306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1400" b="1" dirty="0">
                <a:solidFill>
                  <a:schemeClr val="accent4"/>
                </a:solidFill>
                <a:latin typeface="Times New Roman" pitchFamily="18" charset="0"/>
              </a:rPr>
              <a:t>Electron spray</a:t>
            </a:r>
          </a:p>
        </p:txBody>
      </p:sp>
      <p:sp>
        <p:nvSpPr>
          <p:cNvPr id="28" name="Line 25"/>
          <p:cNvSpPr>
            <a:spLocks noChangeShapeType="1"/>
          </p:cNvSpPr>
          <p:nvPr/>
        </p:nvSpPr>
        <p:spPr bwMode="auto">
          <a:xfrm>
            <a:off x="8229600" y="5397130"/>
            <a:ext cx="0" cy="43388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6"/>
          <p:cNvSpPr>
            <a:spLocks noChangeShapeType="1"/>
          </p:cNvSpPr>
          <p:nvPr/>
        </p:nvSpPr>
        <p:spPr bwMode="auto">
          <a:xfrm>
            <a:off x="8382000" y="4963244"/>
            <a:ext cx="0" cy="867771"/>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27"/>
          <p:cNvSpPr>
            <a:spLocks noChangeShapeType="1"/>
          </p:cNvSpPr>
          <p:nvPr/>
        </p:nvSpPr>
        <p:spPr bwMode="auto">
          <a:xfrm>
            <a:off x="8534400" y="5071716"/>
            <a:ext cx="0" cy="759299"/>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8"/>
          <p:cNvSpPr>
            <a:spLocks noChangeShapeType="1"/>
          </p:cNvSpPr>
          <p:nvPr/>
        </p:nvSpPr>
        <p:spPr bwMode="auto">
          <a:xfrm>
            <a:off x="8686800" y="5559838"/>
            <a:ext cx="0" cy="27117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Rectangle 1"/>
          <p:cNvSpPr/>
          <p:nvPr/>
        </p:nvSpPr>
        <p:spPr>
          <a:xfrm>
            <a:off x="2641789" y="4328979"/>
            <a:ext cx="5968622" cy="338554"/>
          </a:xfrm>
          <a:prstGeom prst="rect">
            <a:avLst/>
          </a:prstGeom>
        </p:spPr>
        <p:txBody>
          <a:bodyPr wrap="square">
            <a:spAutoFit/>
          </a:bodyPr>
          <a:lstStyle/>
          <a:p>
            <a:pPr lvl="0" defTabSz="914400">
              <a:spcBef>
                <a:spcPct val="0"/>
              </a:spcBef>
            </a:pPr>
            <a:r>
              <a:rPr lang="en-US" altLang="en-US" sz="1600" b="1" dirty="0">
                <a:solidFill>
                  <a:prstClr val="black"/>
                </a:solidFill>
              </a:rPr>
              <a:t>Sorts and quantifies molecules on the basis of molecular weight</a:t>
            </a:r>
          </a:p>
        </p:txBody>
      </p:sp>
      <p:sp>
        <p:nvSpPr>
          <p:cNvPr id="32" name="Oval 21"/>
          <p:cNvSpPr>
            <a:spLocks noChangeArrowheads="1"/>
          </p:cNvSpPr>
          <p:nvPr/>
        </p:nvSpPr>
        <p:spPr bwMode="auto">
          <a:xfrm>
            <a:off x="845016" y="4190227"/>
            <a:ext cx="152400" cy="108471"/>
          </a:xfrm>
          <a:prstGeom prst="ellipse">
            <a:avLst/>
          </a:prstGeom>
          <a:solidFill>
            <a:schemeClr val="tx1"/>
          </a:solidFill>
          <a:ln w="9525">
            <a:solidFill>
              <a:schemeClr val="tx1"/>
            </a:solidFill>
            <a:round/>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
        <p:nvSpPr>
          <p:cNvPr id="33" name="Oval 21"/>
          <p:cNvSpPr>
            <a:spLocks noChangeArrowheads="1"/>
          </p:cNvSpPr>
          <p:nvPr/>
        </p:nvSpPr>
        <p:spPr bwMode="auto">
          <a:xfrm>
            <a:off x="1079304" y="4342627"/>
            <a:ext cx="152400" cy="108471"/>
          </a:xfrm>
          <a:prstGeom prst="ellipse">
            <a:avLst/>
          </a:prstGeom>
          <a:solidFill>
            <a:schemeClr val="tx1"/>
          </a:solidFill>
          <a:ln w="9525">
            <a:solidFill>
              <a:schemeClr val="tx1"/>
            </a:solidFill>
            <a:round/>
            <a:headEnd/>
            <a:tailEnd/>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spcBef>
                <a:spcPct val="0"/>
              </a:spcBef>
              <a:buFontTx/>
              <a:buNone/>
            </a:pPr>
            <a:endParaRPr lang="en-US" altLang="en-US" sz="2400">
              <a:latin typeface="Times New Roman" pitchFamily="18" charset="0"/>
            </a:endParaRPr>
          </a:p>
        </p:txBody>
      </p:sp>
    </p:spTree>
    <p:extLst>
      <p:ext uri="{BB962C8B-B14F-4D97-AF65-F5344CB8AC3E}">
        <p14:creationId xmlns:p14="http://schemas.microsoft.com/office/powerpoint/2010/main" val="1254704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txBox="1">
            <a:spLocks noGrp="1"/>
          </p:cNvSpPr>
          <p:nvPr/>
        </p:nvSpPr>
        <p:spPr>
          <a:xfrm>
            <a:off x="457200" y="6356350"/>
            <a:ext cx="2133600" cy="365125"/>
          </a:xfrm>
          <a:prstGeom prst="rect">
            <a:avLst/>
          </a:prstGeom>
          <a:noFill/>
        </p:spPr>
        <p:txBody>
          <a:bodyPr lIns="0" tIns="0" rIns="0" bIns="0" anchor="b"/>
          <a:lstStyle/>
          <a:p>
            <a:pPr>
              <a:defRPr/>
            </a:pPr>
            <a:fld id="{07112A9C-B6BE-49BD-BD61-0FDFB0D37E11}" type="slidenum">
              <a:rPr lang="en-US" sz="1200">
                <a:solidFill>
                  <a:schemeClr val="tx2">
                    <a:shade val="90000"/>
                  </a:schemeClr>
                </a:solidFill>
              </a:rPr>
              <a:pPr>
                <a:defRPr/>
              </a:pPr>
              <a:t>35</a:t>
            </a:fld>
            <a:endParaRPr lang="en-US" sz="1200">
              <a:solidFill>
                <a:schemeClr val="tx2">
                  <a:shade val="90000"/>
                </a:schemeClr>
              </a:solidFill>
            </a:endParaRPr>
          </a:p>
        </p:txBody>
      </p:sp>
      <p:sp>
        <p:nvSpPr>
          <p:cNvPr id="54275" name="Rectangle 2"/>
          <p:cNvSpPr>
            <a:spLocks noGrp="1" noChangeArrowheads="1"/>
          </p:cNvSpPr>
          <p:nvPr>
            <p:ph type="title" idx="4294967295"/>
          </p:nvPr>
        </p:nvSpPr>
        <p:spPr>
          <a:xfrm>
            <a:off x="296863" y="198495"/>
            <a:ext cx="7772400" cy="1143000"/>
          </a:xfrm>
        </p:spPr>
        <p:txBody>
          <a:bodyPr>
            <a:normAutofit/>
          </a:bodyPr>
          <a:lstStyle/>
          <a:p>
            <a:pPr algn="ctr"/>
            <a:r>
              <a:rPr lang="en-US" altLang="en-US" sz="3600" b="1" dirty="0" smtClean="0">
                <a:solidFill>
                  <a:schemeClr val="bg2">
                    <a:lumMod val="75000"/>
                  </a:schemeClr>
                </a:solidFill>
                <a:latin typeface="Helvetica" pitchFamily="34" charset="0"/>
              </a:rPr>
              <a:t>Disease-specific  Treatment</a:t>
            </a:r>
            <a:endParaRPr lang="en-US" sz="3600" b="1" dirty="0" smtClean="0">
              <a:solidFill>
                <a:schemeClr val="bg2">
                  <a:lumMod val="75000"/>
                </a:schemeClr>
              </a:solidFill>
              <a:latin typeface="Helvetica" pitchFamily="34" charset="0"/>
            </a:endParaRPr>
          </a:p>
        </p:txBody>
      </p:sp>
      <p:sp>
        <p:nvSpPr>
          <p:cNvPr id="54276" name="Rectangle 3"/>
          <p:cNvSpPr>
            <a:spLocks noGrp="1" noChangeArrowheads="1"/>
          </p:cNvSpPr>
          <p:nvPr>
            <p:ph type="body" idx="4294967295"/>
          </p:nvPr>
        </p:nvSpPr>
        <p:spPr>
          <a:xfrm>
            <a:off x="296863" y="1682750"/>
            <a:ext cx="8847137" cy="1593850"/>
          </a:xfrm>
        </p:spPr>
        <p:txBody>
          <a:bodyPr/>
          <a:lstStyle/>
          <a:p>
            <a:pPr>
              <a:buFontTx/>
              <a:buNone/>
            </a:pPr>
            <a:r>
              <a:rPr lang="en-US" altLang="en-US" i="1" dirty="0" smtClean="0"/>
              <a:t>To be effective, disease-specific treatment must:</a:t>
            </a:r>
            <a:endParaRPr lang="en-US" altLang="en-US" b="1" dirty="0" smtClean="0"/>
          </a:p>
          <a:p>
            <a:r>
              <a:rPr lang="en-US" altLang="en-US" dirty="0" smtClean="0"/>
              <a:t>Directly address underlying cause of the disease </a:t>
            </a:r>
          </a:p>
          <a:p>
            <a:r>
              <a:rPr lang="en-US" altLang="en-US" dirty="0" smtClean="0"/>
              <a:t>Curtail  or  prevent  accumulation  of  substrate</a:t>
            </a:r>
          </a:p>
          <a:p>
            <a:endParaRPr lang="en-US" altLang="en-US" dirty="0" smtClean="0"/>
          </a:p>
          <a:p>
            <a:endParaRPr lang="en-US" dirty="0" smtClean="0">
              <a:latin typeface="Times" charset="0"/>
            </a:endParaRPr>
          </a:p>
        </p:txBody>
      </p:sp>
      <p:sp>
        <p:nvSpPr>
          <p:cNvPr id="54277" name="Line 5"/>
          <p:cNvSpPr>
            <a:spLocks noChangeShapeType="1"/>
          </p:cNvSpPr>
          <p:nvPr/>
        </p:nvSpPr>
        <p:spPr bwMode="auto">
          <a:xfrm>
            <a:off x="0" y="5865813"/>
            <a:ext cx="9144000" cy="0"/>
          </a:xfrm>
          <a:prstGeom prst="line">
            <a:avLst/>
          </a:prstGeom>
          <a:noFill/>
          <a:ln w="12700">
            <a:solidFill>
              <a:srgbClr val="FD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5427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429000"/>
            <a:ext cx="3276600" cy="28194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42585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85800" y="485775"/>
            <a:ext cx="914400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27651" name="Picture 3" descr="infused lysosome target cell transport 7 revised 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455738"/>
            <a:ext cx="8637588" cy="47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a:spLocks noChangeArrowheads="1"/>
          </p:cNvSpPr>
          <p:nvPr/>
        </p:nvSpPr>
        <p:spPr bwMode="auto">
          <a:xfrm>
            <a:off x="501650" y="685800"/>
            <a:ext cx="79692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200" b="1" dirty="0" smtClean="0">
                <a:solidFill>
                  <a:schemeClr val="accent3">
                    <a:lumMod val="50000"/>
                  </a:schemeClr>
                </a:solidFill>
                <a:ea typeface="Gulim" pitchFamily="34" charset="-127"/>
              </a:rPr>
              <a:t>How Enzyme Gets into Cells and Reduces Storage in Lysosomes</a:t>
            </a:r>
          </a:p>
        </p:txBody>
      </p:sp>
      <p:sp>
        <p:nvSpPr>
          <p:cNvPr id="27653" name="Text Box 5"/>
          <p:cNvSpPr txBox="1">
            <a:spLocks noChangeArrowheads="1"/>
          </p:cNvSpPr>
          <p:nvPr/>
        </p:nvSpPr>
        <p:spPr bwMode="auto">
          <a:xfrm>
            <a:off x="4206875" y="2117725"/>
            <a:ext cx="10620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85000"/>
              </a:lnSpc>
              <a:spcBef>
                <a:spcPct val="50000"/>
              </a:spcBef>
            </a:pPr>
            <a:r>
              <a:rPr lang="en-US" altLang="en-US" sz="1200"/>
              <a:t>Fabrazyme</a:t>
            </a:r>
          </a:p>
        </p:txBody>
      </p:sp>
      <p:sp>
        <p:nvSpPr>
          <p:cNvPr id="27654" name="Text Box 6"/>
          <p:cNvSpPr txBox="1">
            <a:spLocks noChangeArrowheads="1"/>
          </p:cNvSpPr>
          <p:nvPr/>
        </p:nvSpPr>
        <p:spPr bwMode="auto">
          <a:xfrm>
            <a:off x="7643813" y="4170363"/>
            <a:ext cx="82708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35000"/>
              </a:lnSpc>
              <a:spcBef>
                <a:spcPct val="50000"/>
              </a:spcBef>
            </a:pPr>
            <a:r>
              <a:rPr lang="en-US" altLang="en-US" sz="1200"/>
              <a:t>M6P</a:t>
            </a:r>
          </a:p>
          <a:p>
            <a:pPr eaLnBrk="1" hangingPunct="1">
              <a:lnSpc>
                <a:spcPct val="35000"/>
              </a:lnSpc>
              <a:spcBef>
                <a:spcPct val="50000"/>
              </a:spcBef>
            </a:pPr>
            <a:r>
              <a:rPr lang="en-US" altLang="en-US" sz="1200"/>
              <a:t>Receptor</a:t>
            </a:r>
          </a:p>
        </p:txBody>
      </p:sp>
      <p:sp>
        <p:nvSpPr>
          <p:cNvPr id="27655" name="Text Box 7"/>
          <p:cNvSpPr txBox="1">
            <a:spLocks noChangeArrowheads="1"/>
          </p:cNvSpPr>
          <p:nvPr/>
        </p:nvSpPr>
        <p:spPr bwMode="auto">
          <a:xfrm>
            <a:off x="1370013" y="5868988"/>
            <a:ext cx="39465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5000"/>
              </a:lnSpc>
              <a:spcBef>
                <a:spcPct val="50000"/>
              </a:spcBef>
            </a:pPr>
            <a:r>
              <a:rPr lang="en-US" altLang="en-US" sz="1400" dirty="0" smtClean="0"/>
              <a:t>GAG filled </a:t>
            </a:r>
            <a:r>
              <a:rPr lang="en-US" altLang="en-US" sz="1400" dirty="0"/>
              <a:t>lysosome</a:t>
            </a:r>
          </a:p>
        </p:txBody>
      </p:sp>
      <p:sp>
        <p:nvSpPr>
          <p:cNvPr id="27656" name="Text Box 8"/>
          <p:cNvSpPr txBox="1">
            <a:spLocks noChangeArrowheads="1"/>
          </p:cNvSpPr>
          <p:nvPr/>
        </p:nvSpPr>
        <p:spPr bwMode="auto">
          <a:xfrm>
            <a:off x="750888" y="4017963"/>
            <a:ext cx="8826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35000"/>
              </a:lnSpc>
              <a:spcBef>
                <a:spcPct val="50000"/>
              </a:spcBef>
            </a:pPr>
            <a:r>
              <a:rPr lang="en-US" altLang="en-US" sz="1200"/>
              <a:t>Normal</a:t>
            </a:r>
          </a:p>
          <a:p>
            <a:pPr eaLnBrk="1" hangingPunct="1">
              <a:lnSpc>
                <a:spcPct val="35000"/>
              </a:lnSpc>
              <a:spcBef>
                <a:spcPct val="50000"/>
              </a:spcBef>
            </a:pPr>
            <a:r>
              <a:rPr lang="en-US" altLang="en-US" sz="1200"/>
              <a:t>lysosome</a:t>
            </a:r>
          </a:p>
        </p:txBody>
      </p:sp>
      <p:sp>
        <p:nvSpPr>
          <p:cNvPr id="27657" name="Line 9"/>
          <p:cNvSpPr>
            <a:spLocks noChangeShapeType="1"/>
          </p:cNvSpPr>
          <p:nvPr/>
        </p:nvSpPr>
        <p:spPr bwMode="auto">
          <a:xfrm flipH="1" flipV="1">
            <a:off x="3856038" y="2220913"/>
            <a:ext cx="473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8" name="Line 10"/>
          <p:cNvSpPr>
            <a:spLocks noChangeShapeType="1"/>
          </p:cNvSpPr>
          <p:nvPr/>
        </p:nvSpPr>
        <p:spPr bwMode="auto">
          <a:xfrm flipV="1">
            <a:off x="7497763" y="4289425"/>
            <a:ext cx="2349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9" name="Text Box 11"/>
          <p:cNvSpPr txBox="1">
            <a:spLocks noChangeArrowheads="1"/>
          </p:cNvSpPr>
          <p:nvPr/>
        </p:nvSpPr>
        <p:spPr bwMode="auto">
          <a:xfrm>
            <a:off x="2195513" y="2246313"/>
            <a:ext cx="9953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85000"/>
              </a:lnSpc>
              <a:spcBef>
                <a:spcPct val="50000"/>
              </a:spcBef>
            </a:pPr>
            <a:r>
              <a:rPr lang="en-US" altLang="en-US" sz="1200">
                <a:latin typeface="Arial Narrow" pitchFamily="34" charset="0"/>
              </a:rPr>
              <a:t>M6P residue</a:t>
            </a:r>
          </a:p>
        </p:txBody>
      </p:sp>
      <p:sp>
        <p:nvSpPr>
          <p:cNvPr id="27660" name="Line 12"/>
          <p:cNvSpPr>
            <a:spLocks noChangeShapeType="1"/>
          </p:cNvSpPr>
          <p:nvPr/>
        </p:nvSpPr>
        <p:spPr bwMode="auto">
          <a:xfrm flipV="1">
            <a:off x="3195638" y="2373313"/>
            <a:ext cx="203200" cy="7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1" name="Line 13"/>
          <p:cNvSpPr>
            <a:spLocks noChangeShapeType="1"/>
          </p:cNvSpPr>
          <p:nvPr/>
        </p:nvSpPr>
        <p:spPr bwMode="auto">
          <a:xfrm>
            <a:off x="3800475" y="5391150"/>
            <a:ext cx="371475" cy="1809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2" name="Text Box 14"/>
          <p:cNvSpPr txBox="1">
            <a:spLocks noChangeArrowheads="1"/>
          </p:cNvSpPr>
          <p:nvPr/>
        </p:nvSpPr>
        <p:spPr bwMode="auto">
          <a:xfrm>
            <a:off x="4025900" y="5576888"/>
            <a:ext cx="1703388"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35000"/>
              </a:lnSpc>
              <a:spcBef>
                <a:spcPct val="50000"/>
              </a:spcBef>
            </a:pPr>
            <a:r>
              <a:rPr lang="en-US" altLang="en-US" sz="1200"/>
              <a:t>Glycosaminoglycans</a:t>
            </a:r>
          </a:p>
        </p:txBody>
      </p:sp>
      <p:sp>
        <p:nvSpPr>
          <p:cNvPr id="27663" name="Line 15"/>
          <p:cNvSpPr>
            <a:spLocks noChangeShapeType="1"/>
          </p:cNvSpPr>
          <p:nvPr/>
        </p:nvSpPr>
        <p:spPr bwMode="auto">
          <a:xfrm flipH="1" flipV="1">
            <a:off x="1400175" y="4362450"/>
            <a:ext cx="47625" cy="200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4" name="Line 16"/>
          <p:cNvSpPr>
            <a:spLocks noChangeShapeType="1"/>
          </p:cNvSpPr>
          <p:nvPr/>
        </p:nvSpPr>
        <p:spPr bwMode="auto">
          <a:xfrm flipH="1">
            <a:off x="3179763" y="2509838"/>
            <a:ext cx="277812" cy="841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5" name="Text Box 17"/>
          <p:cNvSpPr txBox="1">
            <a:spLocks noChangeArrowheads="1"/>
          </p:cNvSpPr>
          <p:nvPr/>
        </p:nvSpPr>
        <p:spPr bwMode="auto">
          <a:xfrm>
            <a:off x="2344738" y="2473325"/>
            <a:ext cx="8699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85000"/>
              </a:lnSpc>
              <a:spcBef>
                <a:spcPct val="50000"/>
              </a:spcBef>
            </a:pPr>
            <a:r>
              <a:rPr lang="en-US" altLang="en-US" sz="1200">
                <a:latin typeface="Arial Narrow" pitchFamily="34" charset="0"/>
              </a:rPr>
              <a:t>Phosphorus</a:t>
            </a:r>
          </a:p>
        </p:txBody>
      </p:sp>
      <p:sp>
        <p:nvSpPr>
          <p:cNvPr id="27666" name="Line 18"/>
          <p:cNvSpPr>
            <a:spLocks noChangeShapeType="1"/>
          </p:cNvSpPr>
          <p:nvPr/>
        </p:nvSpPr>
        <p:spPr bwMode="auto">
          <a:xfrm flipV="1">
            <a:off x="4259263" y="3295650"/>
            <a:ext cx="288925"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7" name="Text Box 19"/>
          <p:cNvSpPr txBox="1">
            <a:spLocks noChangeArrowheads="1"/>
          </p:cNvSpPr>
          <p:nvPr/>
        </p:nvSpPr>
        <p:spPr bwMode="auto">
          <a:xfrm>
            <a:off x="3541713" y="3254375"/>
            <a:ext cx="82708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5000"/>
              </a:lnSpc>
              <a:spcBef>
                <a:spcPct val="50000"/>
              </a:spcBef>
            </a:pPr>
            <a:r>
              <a:rPr lang="en-US" altLang="en-US" sz="1100"/>
              <a:t>Clathrin coated pit</a:t>
            </a:r>
          </a:p>
        </p:txBody>
      </p:sp>
      <p:sp>
        <p:nvSpPr>
          <p:cNvPr id="27668" name="Text Box 26"/>
          <p:cNvSpPr txBox="1">
            <a:spLocks noChangeArrowheads="1"/>
          </p:cNvSpPr>
          <p:nvPr/>
        </p:nvSpPr>
        <p:spPr bwMode="auto">
          <a:xfrm>
            <a:off x="0" y="6629400"/>
            <a:ext cx="4279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pPr>
            <a:r>
              <a:rPr lang="en-US" altLang="en-US" sz="900">
                <a:solidFill>
                  <a:schemeClr val="bg1"/>
                </a:solidFill>
              </a:rPr>
              <a:t>Wennekes et al. </a:t>
            </a:r>
            <a:r>
              <a:rPr lang="en-US" altLang="en-US" sz="900" i="1">
                <a:solidFill>
                  <a:schemeClr val="bg1"/>
                </a:solidFill>
              </a:rPr>
              <a:t>Angew Chem Int Ed Engl</a:t>
            </a:r>
            <a:r>
              <a:rPr lang="en-US" altLang="en-US" sz="900">
                <a:solidFill>
                  <a:schemeClr val="bg1"/>
                </a:solidFill>
              </a:rPr>
              <a:t> 2009;48:8848-69</a:t>
            </a:r>
          </a:p>
        </p:txBody>
      </p:sp>
      <p:sp>
        <p:nvSpPr>
          <p:cNvPr id="27669" name="Text Box 27"/>
          <p:cNvSpPr txBox="1">
            <a:spLocks noChangeArrowheads="1"/>
          </p:cNvSpPr>
          <p:nvPr/>
        </p:nvSpPr>
        <p:spPr bwMode="auto">
          <a:xfrm>
            <a:off x="7808913" y="6559550"/>
            <a:ext cx="13350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ltLang="en-US" sz="1200" b="1">
                <a:solidFill>
                  <a:schemeClr val="bg1"/>
                </a:solidFill>
              </a:rPr>
              <a:t>Fabrazyme</a:t>
            </a:r>
          </a:p>
        </p:txBody>
      </p:sp>
    </p:spTree>
    <p:extLst>
      <p:ext uri="{BB962C8B-B14F-4D97-AF65-F5344CB8AC3E}">
        <p14:creationId xmlns:p14="http://schemas.microsoft.com/office/powerpoint/2010/main" val="34967172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8"/>
          <p:cNvSpPr>
            <a:spLocks noChangeArrowheads="1"/>
          </p:cNvSpPr>
          <p:nvPr/>
        </p:nvSpPr>
        <p:spPr bwMode="auto">
          <a:xfrm>
            <a:off x="228600" y="304800"/>
            <a:ext cx="8382000" cy="1219200"/>
          </a:xfrm>
          <a:prstGeom prst="rect">
            <a:avLst/>
          </a:prstGeom>
          <a:noFill/>
          <a:ln w="9525">
            <a:noFill/>
            <a:miter lim="800000"/>
            <a:headEnd/>
            <a:tailEnd/>
          </a:ln>
        </p:spPr>
        <p:txBody>
          <a:bodyPr anchor="ctr"/>
          <a:lstStyle/>
          <a:p>
            <a:pPr marL="514350" indent="-514350" algn="ctr">
              <a:defRPr/>
            </a:pPr>
            <a:r>
              <a:rPr lang="en-US" sz="3600" b="1" dirty="0">
                <a:solidFill>
                  <a:schemeClr val="accent3">
                    <a:lumMod val="50000"/>
                  </a:schemeClr>
                </a:solidFill>
                <a:latin typeface="Helvetica" pitchFamily="34" charset="0"/>
                <a:cs typeface="Helvetica" pitchFamily="34" charset="0"/>
              </a:rPr>
              <a:t>Enzyme Replacement Therapy (ERT) Development</a:t>
            </a:r>
          </a:p>
        </p:txBody>
      </p:sp>
      <p:pic>
        <p:nvPicPr>
          <p:cNvPr id="29699" name="Picture 4" descr="biote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676400"/>
            <a:ext cx="2667000"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a:off x="7162800" y="3352800"/>
            <a:ext cx="0" cy="1143000"/>
          </a:xfrm>
          <a:prstGeom prst="straightConnector1">
            <a:avLst/>
          </a:prstGeom>
          <a:ln w="57150">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774" name="Text Box 124"/>
          <p:cNvSpPr txBox="1">
            <a:spLocks noChangeArrowheads="1"/>
          </p:cNvSpPr>
          <p:nvPr/>
        </p:nvSpPr>
        <p:spPr bwMode="auto">
          <a:xfrm>
            <a:off x="7315200" y="3429000"/>
            <a:ext cx="1828800" cy="1016000"/>
          </a:xfrm>
          <a:prstGeom prst="rect">
            <a:avLst/>
          </a:prstGeom>
          <a:noFill/>
          <a:ln w="9525">
            <a:noFill/>
            <a:miter lim="800000"/>
            <a:headEnd/>
            <a:tailEnd/>
          </a:ln>
        </p:spPr>
        <p:txBody>
          <a:bodyPr>
            <a:spAutoFit/>
          </a:bodyPr>
          <a:lstStyle/>
          <a:p>
            <a:pPr algn="ctr">
              <a:spcBef>
                <a:spcPct val="50000"/>
              </a:spcBef>
              <a:defRPr/>
            </a:pPr>
            <a:r>
              <a:rPr lang="en-US" sz="2000" b="1" dirty="0">
                <a:solidFill>
                  <a:schemeClr val="accent4"/>
                </a:solidFill>
                <a:latin typeface="Helvetica" pitchFamily="34" charset="0"/>
                <a:cs typeface="Helvetica" pitchFamily="34" charset="0"/>
              </a:rPr>
              <a:t>Enzyme produced by plasmid </a:t>
            </a:r>
          </a:p>
        </p:txBody>
      </p:sp>
      <p:sp>
        <p:nvSpPr>
          <p:cNvPr id="29702" name="Rectangle 13"/>
          <p:cNvSpPr>
            <a:spLocks noChangeArrowheads="1"/>
          </p:cNvSpPr>
          <p:nvPr/>
        </p:nvSpPr>
        <p:spPr bwMode="auto">
          <a:xfrm>
            <a:off x="609600" y="2006600"/>
            <a:ext cx="2057400" cy="203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latin typeface="Helvetica" pitchFamily="-106" charset="0"/>
                <a:cs typeface="Helvetica" pitchFamily="-106" charset="0"/>
              </a:rPr>
              <a:t>The recombinant enzyme produced by is endocytosed (taken into lysosomes) through the Man-6-P receptor which af the end of the endocytosis process, cycles back  to the cell surface.</a:t>
            </a:r>
          </a:p>
        </p:txBody>
      </p:sp>
      <p:graphicFrame>
        <p:nvGraphicFramePr>
          <p:cNvPr id="12" name="Object 3"/>
          <p:cNvGraphicFramePr>
            <a:graphicFrameLocks noChangeAspect="1"/>
          </p:cNvGraphicFramePr>
          <p:nvPr/>
        </p:nvGraphicFramePr>
        <p:xfrm>
          <a:off x="153988" y="4572000"/>
          <a:ext cx="2284412" cy="1409700"/>
        </p:xfrm>
        <a:graphic>
          <a:graphicData uri="http://schemas.openxmlformats.org/presentationml/2006/ole">
            <mc:AlternateContent xmlns:mc="http://schemas.openxmlformats.org/markup-compatibility/2006">
              <mc:Choice xmlns:v="urn:schemas-microsoft-com:vml" Requires="v">
                <p:oleObj spid="_x0000_s1062" name="Bitmap Image" r:id="rId5" imgW="5761905" imgH="5687219" progId="Paint.Picture">
                  <p:embed/>
                </p:oleObj>
              </mc:Choice>
              <mc:Fallback>
                <p:oleObj name="Bitmap Image" r:id="rId5" imgW="5761905" imgH="56872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3805" t="33765" r="40468" b="41803"/>
                      <a:stretch>
                        <a:fillRect/>
                      </a:stretch>
                    </p:blipFill>
                    <p:spPr bwMode="auto">
                      <a:xfrm>
                        <a:off x="153988" y="4572000"/>
                        <a:ext cx="2284412"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 name="Picture 7" descr="FabrazymeHiRes"/>
          <p:cNvPicPr>
            <a:picLocks noChangeAspect="1" noChangeArrowheads="1"/>
          </p:cNvPicPr>
          <p:nvPr/>
        </p:nvPicPr>
        <p:blipFill>
          <a:blip r:embed="rId7">
            <a:extLst>
              <a:ext uri="{28A0092B-C50C-407E-A947-70E740481C1C}">
                <a14:useLocalDpi xmlns:a14="http://schemas.microsoft.com/office/drawing/2010/main" val="0"/>
              </a:ext>
            </a:extLst>
          </a:blip>
          <a:srcRect l="17500" t="30737" r="52499" b="14345"/>
          <a:stretch>
            <a:fillRect/>
          </a:stretch>
        </p:blipFill>
        <p:spPr bwMode="auto">
          <a:xfrm>
            <a:off x="7010400" y="4724400"/>
            <a:ext cx="11430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4"/>
          <p:cNvGraphicFramePr>
            <a:graphicFrameLocks noChangeAspect="1"/>
          </p:cNvGraphicFramePr>
          <p:nvPr/>
        </p:nvGraphicFramePr>
        <p:xfrm>
          <a:off x="4540250" y="4495800"/>
          <a:ext cx="1860550" cy="1716088"/>
        </p:xfrm>
        <a:graphic>
          <a:graphicData uri="http://schemas.openxmlformats.org/presentationml/2006/ole">
            <mc:AlternateContent xmlns:mc="http://schemas.openxmlformats.org/markup-compatibility/2006">
              <mc:Choice xmlns:v="urn:schemas-microsoft-com:vml" Requires="v">
                <p:oleObj spid="_x0000_s1063" name="Bitmap Image" r:id="rId8" imgW="5761905" imgH="5687219" progId="Paint.Picture">
                  <p:embed/>
                </p:oleObj>
              </mc:Choice>
              <mc:Fallback>
                <p:oleObj name="Bitmap Image" r:id="rId8" imgW="5761905" imgH="56872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3805" r="44435" b="67528"/>
                      <a:stretch>
                        <a:fillRect/>
                      </a:stretch>
                    </p:blipFill>
                    <p:spPr bwMode="auto">
                      <a:xfrm>
                        <a:off x="4540250" y="4495800"/>
                        <a:ext cx="1860550" cy="171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Rectangle 14"/>
          <p:cNvSpPr>
            <a:spLocks noChangeArrowheads="1"/>
          </p:cNvSpPr>
          <p:nvPr/>
        </p:nvSpPr>
        <p:spPr bwMode="auto">
          <a:xfrm>
            <a:off x="1981200" y="5029200"/>
            <a:ext cx="2514600" cy="646113"/>
          </a:xfrm>
          <a:prstGeom prst="rect">
            <a:avLst/>
          </a:prstGeom>
          <a:solidFill>
            <a:schemeClr val="tx2">
              <a:lumMod val="20000"/>
              <a:lumOff val="80000"/>
            </a:schemeClr>
          </a:solidFill>
          <a:ln w="9525">
            <a:noFill/>
            <a:miter lim="800000"/>
            <a:headEnd/>
            <a:tailEnd/>
          </a:ln>
        </p:spPr>
        <p:txBody>
          <a:bodyPr>
            <a:spAutoFit/>
          </a:bodyPr>
          <a:lstStyle/>
          <a:p>
            <a:pPr algn="ctr">
              <a:buClr>
                <a:srgbClr val="FFFF66"/>
              </a:buClr>
              <a:tabLst>
                <a:tab pos="635000" algn="l"/>
              </a:tabLst>
              <a:defRPr/>
            </a:pPr>
            <a:r>
              <a:rPr lang="en-US" dirty="0"/>
              <a:t>Successful Clearance from </a:t>
            </a:r>
            <a:r>
              <a:rPr lang="en-US" dirty="0" err="1"/>
              <a:t>Lysosomes</a:t>
            </a:r>
            <a:endParaRPr lang="en-US" dirty="0"/>
          </a:p>
        </p:txBody>
      </p:sp>
      <p:pic>
        <p:nvPicPr>
          <p:cNvPr id="2970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1800" y="1066800"/>
            <a:ext cx="1828800" cy="21336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6573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in)">
                                      <p:cBhvr>
                                        <p:cTn id="10" dur="500"/>
                                        <p:tgtEl>
                                          <p:spTgt spid="16"/>
                                        </p:tgtEl>
                                      </p:cBhvr>
                                    </p:animEffect>
                                  </p:childTnLst>
                                </p:cTn>
                              </p:par>
                              <p:par>
                                <p:cTn id="11" presetID="4"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457200" y="5257800"/>
            <a:ext cx="8610600" cy="1108075"/>
          </a:xfrm>
          <a:prstGeom prst="rect">
            <a:avLst/>
          </a:prstGeom>
          <a:solidFill>
            <a:schemeClr val="bg2"/>
          </a:solidFill>
          <a:ln w="9525">
            <a:solidFill>
              <a:srgbClr val="000000"/>
            </a:solidFill>
            <a:miter lim="800000"/>
            <a:headEnd/>
            <a:tailEnd/>
          </a:ln>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800" b="1" dirty="0">
                <a:latin typeface="Constantia" pitchFamily="18" charset="0"/>
              </a:rPr>
              <a:t>"</a:t>
            </a:r>
            <a:r>
              <a:rPr lang="en-US" altLang="en-US" sz="1800" b="1" dirty="0" err="1">
                <a:latin typeface="Constantia" pitchFamily="18" charset="0"/>
              </a:rPr>
              <a:t>Agalsidase</a:t>
            </a:r>
            <a:r>
              <a:rPr lang="en-US" altLang="en-US" sz="1800" b="1" dirty="0">
                <a:latin typeface="Constantia" pitchFamily="18" charset="0"/>
              </a:rPr>
              <a:t> Beta Therapy for Advanced Fabry Disease: A Randomized Trial“ </a:t>
            </a:r>
          </a:p>
          <a:p>
            <a:pPr eaLnBrk="1" hangingPunct="1">
              <a:spcBef>
                <a:spcPct val="0"/>
              </a:spcBef>
              <a:buClrTx/>
              <a:buSzTx/>
              <a:buFontTx/>
              <a:buNone/>
            </a:pPr>
            <a:r>
              <a:rPr lang="en-US" altLang="en-US" sz="1600" b="1" i="1" dirty="0">
                <a:latin typeface="Constantia" pitchFamily="18" charset="0"/>
              </a:rPr>
              <a:t>Banikazemi M,</a:t>
            </a:r>
            <a:r>
              <a:rPr lang="en-US" altLang="en-US" sz="1600" i="1" dirty="0">
                <a:latin typeface="Constantia" pitchFamily="18" charset="0"/>
              </a:rPr>
              <a:t> </a:t>
            </a:r>
            <a:r>
              <a:rPr lang="en-US" altLang="en-US" sz="1600" i="1" dirty="0" err="1">
                <a:latin typeface="Constantia" pitchFamily="18" charset="0"/>
              </a:rPr>
              <a:t>Bultas</a:t>
            </a:r>
            <a:r>
              <a:rPr lang="en-US" altLang="en-US" sz="1600" i="1" dirty="0">
                <a:latin typeface="Constantia" pitchFamily="18" charset="0"/>
              </a:rPr>
              <a:t> J, </a:t>
            </a:r>
            <a:r>
              <a:rPr lang="en-US" altLang="en-US" sz="1600" i="1" dirty="0" err="1">
                <a:latin typeface="Constantia" pitchFamily="18" charset="0"/>
              </a:rPr>
              <a:t>Waldek</a:t>
            </a:r>
            <a:r>
              <a:rPr lang="en-US" altLang="en-US" sz="1600" i="1" dirty="0">
                <a:latin typeface="Constantia" pitchFamily="18" charset="0"/>
              </a:rPr>
              <a:t> S, Wilcox W, Whitley C, McDonald M, </a:t>
            </a:r>
            <a:r>
              <a:rPr lang="en-US" altLang="en-US" sz="1600" i="1" dirty="0" err="1">
                <a:latin typeface="Constantia" pitchFamily="18" charset="0"/>
              </a:rPr>
              <a:t>Finkel</a:t>
            </a:r>
            <a:r>
              <a:rPr lang="en-US" altLang="en-US" sz="1600" i="1" dirty="0">
                <a:latin typeface="Constantia" pitchFamily="18" charset="0"/>
              </a:rPr>
              <a:t> R, Packman S, </a:t>
            </a:r>
            <a:r>
              <a:rPr lang="en-US" altLang="en-US" sz="1600" i="1" dirty="0" err="1">
                <a:latin typeface="Constantia" pitchFamily="18" charset="0"/>
              </a:rPr>
              <a:t>Bichet</a:t>
            </a:r>
            <a:r>
              <a:rPr lang="en-US" altLang="en-US" sz="1600" i="1" dirty="0">
                <a:latin typeface="Constantia" pitchFamily="18" charset="0"/>
              </a:rPr>
              <a:t> DG, Warnock DG, Brenner BM, </a:t>
            </a:r>
            <a:r>
              <a:rPr lang="en-US" altLang="en-US" sz="1600" i="1" dirty="0" err="1">
                <a:latin typeface="Constantia" pitchFamily="18" charset="0"/>
              </a:rPr>
              <a:t>Desnick</a:t>
            </a:r>
            <a:r>
              <a:rPr lang="en-US" altLang="en-US" sz="1600" i="1" dirty="0">
                <a:latin typeface="Constantia" pitchFamily="18" charset="0"/>
              </a:rPr>
              <a:t> RJ, for the Fabry Disease Clinical Trial Study Group. Ann  Intern Med 2007 Jan 16;146(2):77-86</a:t>
            </a:r>
          </a:p>
        </p:txBody>
      </p:sp>
      <p:sp>
        <p:nvSpPr>
          <p:cNvPr id="38915" name="Text Box 2"/>
          <p:cNvSpPr txBox="1">
            <a:spLocks noChangeArrowheads="1"/>
          </p:cNvSpPr>
          <p:nvPr/>
        </p:nvSpPr>
        <p:spPr bwMode="auto">
          <a:xfrm>
            <a:off x="-228600" y="420806"/>
            <a:ext cx="8382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lgn="ctr">
              <a:spcBef>
                <a:spcPct val="50000"/>
              </a:spcBef>
              <a:buClrTx/>
              <a:buSzTx/>
              <a:buFontTx/>
              <a:buNone/>
            </a:pPr>
            <a:r>
              <a:rPr lang="en-US" altLang="en-US" sz="3000" b="1" dirty="0">
                <a:solidFill>
                  <a:schemeClr val="bg2">
                    <a:lumMod val="50000"/>
                  </a:schemeClr>
                </a:solidFill>
                <a:latin typeface="Constantia" pitchFamily="18" charset="0"/>
              </a:rPr>
              <a:t>Enzyme Replacement Therapy (ERT) for </a:t>
            </a:r>
          </a:p>
          <a:p>
            <a:pPr algn="ctr">
              <a:spcBef>
                <a:spcPct val="50000"/>
              </a:spcBef>
              <a:buClrTx/>
              <a:buSzTx/>
              <a:buFontTx/>
              <a:buNone/>
            </a:pPr>
            <a:r>
              <a:rPr lang="en-US" altLang="en-US" sz="3000" b="1" dirty="0">
                <a:solidFill>
                  <a:schemeClr val="bg2">
                    <a:lumMod val="50000"/>
                  </a:schemeClr>
                </a:solidFill>
                <a:latin typeface="Constantia" pitchFamily="18" charset="0"/>
              </a:rPr>
              <a:t>Fabry Disease</a:t>
            </a:r>
          </a:p>
        </p:txBody>
      </p:sp>
      <p:pic>
        <p:nvPicPr>
          <p:cNvPr id="3891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76200"/>
            <a:ext cx="1143000" cy="1143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p:nvSpPr>
        <p:spPr bwMode="auto">
          <a:xfrm>
            <a:off x="381000" y="1600994"/>
            <a:ext cx="6858000" cy="458788"/>
          </a:xfrm>
          <a:prstGeom prst="rect">
            <a:avLst/>
          </a:prstGeom>
          <a:noFill/>
          <a:ln w="12700" algn="ctr">
            <a:noFill/>
            <a:miter lim="800000"/>
            <a:headEnd/>
            <a:tailEnd/>
          </a:ln>
          <a:effectLst>
            <a:prstShdw prst="shdw18" dist="17961" dir="13500000">
              <a:schemeClr val="accent1">
                <a:gamma/>
                <a:shade val="60000"/>
                <a:invGamma/>
              </a:schemeClr>
            </a:prstShdw>
          </a:effectLst>
        </p:spPr>
        <p:txBody>
          <a:bodyPr lIns="90488" tIns="44450" rIns="90488" bIns="44450">
            <a:spAutoFit/>
          </a:bodyPr>
          <a:lstStyle/>
          <a:p>
            <a:pPr fontAlgn="auto">
              <a:spcBef>
                <a:spcPct val="50000"/>
              </a:spcBef>
              <a:spcAft>
                <a:spcPts val="0"/>
              </a:spcAft>
              <a:defRPr/>
            </a:pPr>
            <a:r>
              <a:rPr lang="en-US" sz="2400" b="1" i="1" u="sng" dirty="0">
                <a:solidFill>
                  <a:schemeClr val="accent2"/>
                </a:solidFill>
                <a:latin typeface="Arial" charset="0"/>
              </a:rPr>
              <a:t>Development of ERT for  </a:t>
            </a:r>
            <a:r>
              <a:rPr lang="en-US" sz="2400" b="1" i="1" u="sng" dirty="0" err="1">
                <a:solidFill>
                  <a:schemeClr val="accent2"/>
                </a:solidFill>
                <a:latin typeface="Arial" charset="0"/>
              </a:rPr>
              <a:t>Fabry</a:t>
            </a:r>
            <a:r>
              <a:rPr lang="en-US" sz="2400" b="1" i="1" u="sng" dirty="0">
                <a:solidFill>
                  <a:schemeClr val="accent2"/>
                </a:solidFill>
                <a:latin typeface="Arial" charset="0"/>
              </a:rPr>
              <a:t> Disease</a:t>
            </a:r>
          </a:p>
        </p:txBody>
      </p:sp>
      <p:sp>
        <p:nvSpPr>
          <p:cNvPr id="10" name="Rectangle 9"/>
          <p:cNvSpPr>
            <a:spLocks noChangeArrowheads="1"/>
          </p:cNvSpPr>
          <p:nvPr/>
        </p:nvSpPr>
        <p:spPr bwMode="auto">
          <a:xfrm>
            <a:off x="457200" y="2207113"/>
            <a:ext cx="8458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800" b="1" dirty="0">
                <a:latin typeface="Constantia" pitchFamily="18" charset="0"/>
              </a:rPr>
              <a:t>A Phase 1</a:t>
            </a:r>
            <a:r>
              <a:rPr lang="en-US" altLang="en-US" sz="1800" b="1" dirty="0">
                <a:latin typeface="Constantia" pitchFamily="18" charset="0"/>
                <a:sym typeface="Symbol" pitchFamily="18" charset="2"/>
              </a:rPr>
              <a:t></a:t>
            </a:r>
            <a:r>
              <a:rPr lang="en-US" altLang="en-US" sz="1800" b="1" dirty="0">
                <a:latin typeface="Constantia" pitchFamily="18" charset="0"/>
              </a:rPr>
              <a:t>2 Clinical Trial of Enzyme Replacement in Fabry disease: Pharmacokinetic, Substrate Clearance, and Safety Studies; </a:t>
            </a:r>
          </a:p>
          <a:p>
            <a:pPr eaLnBrk="1" hangingPunct="1">
              <a:spcBef>
                <a:spcPct val="0"/>
              </a:spcBef>
              <a:buClrTx/>
              <a:buSzTx/>
              <a:buFontTx/>
              <a:buNone/>
            </a:pPr>
            <a:r>
              <a:rPr lang="en-US" altLang="en-US" sz="1600" i="1" dirty="0" err="1">
                <a:latin typeface="Constantia" pitchFamily="18" charset="0"/>
              </a:rPr>
              <a:t>Eng</a:t>
            </a:r>
            <a:r>
              <a:rPr lang="en-US" altLang="en-US" sz="1600" i="1" dirty="0">
                <a:latin typeface="Constantia" pitchFamily="18" charset="0"/>
              </a:rPr>
              <a:t> CM, </a:t>
            </a:r>
            <a:r>
              <a:rPr lang="en-US" altLang="en-US" sz="1600" b="1" i="1" dirty="0">
                <a:latin typeface="Constantia" pitchFamily="18" charset="0"/>
              </a:rPr>
              <a:t>Banikazemi M,</a:t>
            </a:r>
            <a:r>
              <a:rPr lang="en-US" altLang="en-US" sz="1600" i="1" dirty="0">
                <a:latin typeface="Constantia" pitchFamily="18" charset="0"/>
              </a:rPr>
              <a:t> Gordon R, Goldman M, Phelps R, Kim L, </a:t>
            </a:r>
            <a:r>
              <a:rPr lang="en-US" altLang="en-US" sz="1600" i="1" dirty="0" err="1">
                <a:latin typeface="Constantia" pitchFamily="18" charset="0"/>
              </a:rPr>
              <a:t>Gass</a:t>
            </a:r>
            <a:r>
              <a:rPr lang="en-US" altLang="en-US" sz="1600" i="1" dirty="0">
                <a:latin typeface="Constantia" pitchFamily="18" charset="0"/>
              </a:rPr>
              <a:t> A, Winston J, </a:t>
            </a:r>
            <a:r>
              <a:rPr lang="en-US" altLang="en-US" sz="1600" i="1" dirty="0" err="1">
                <a:latin typeface="Constantia" pitchFamily="18" charset="0"/>
              </a:rPr>
              <a:t>Dikman</a:t>
            </a:r>
            <a:r>
              <a:rPr lang="en-US" altLang="en-US" sz="1600" i="1" dirty="0">
                <a:latin typeface="Constantia" pitchFamily="18" charset="0"/>
              </a:rPr>
              <a:t> S, Fallon JT, Brodie S, Mehta D, Parsons R, Norton K, O’Callaghan M, and </a:t>
            </a:r>
            <a:r>
              <a:rPr lang="en-US" altLang="en-US" sz="1600" i="1" dirty="0" err="1">
                <a:latin typeface="Constantia" pitchFamily="18" charset="0"/>
              </a:rPr>
              <a:t>Desnick</a:t>
            </a:r>
            <a:r>
              <a:rPr lang="en-US" altLang="en-US" sz="1600" i="1" dirty="0">
                <a:latin typeface="Constantia" pitchFamily="18" charset="0"/>
              </a:rPr>
              <a:t> RJ;. Am. J. Hum. Genet. 68:711-722, 2001.</a:t>
            </a:r>
          </a:p>
        </p:txBody>
      </p:sp>
      <p:sp>
        <p:nvSpPr>
          <p:cNvPr id="11" name="Rectangle 10"/>
          <p:cNvSpPr>
            <a:spLocks noChangeArrowheads="1"/>
          </p:cNvSpPr>
          <p:nvPr/>
        </p:nvSpPr>
        <p:spPr bwMode="auto">
          <a:xfrm>
            <a:off x="457200" y="3768725"/>
            <a:ext cx="8305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800" b="1" dirty="0">
                <a:latin typeface="Constantia" pitchFamily="18" charset="0"/>
              </a:rPr>
              <a:t>Long-term safety and efficacy of enzyme replacement therapy for Fabry disease</a:t>
            </a:r>
          </a:p>
          <a:p>
            <a:pPr eaLnBrk="1" hangingPunct="1">
              <a:spcBef>
                <a:spcPct val="0"/>
              </a:spcBef>
              <a:buClrTx/>
              <a:buSzTx/>
              <a:buFontTx/>
              <a:buNone/>
            </a:pPr>
            <a:r>
              <a:rPr lang="en-US" altLang="en-US" sz="1600" i="1" dirty="0">
                <a:latin typeface="Constantia" pitchFamily="18" charset="0"/>
              </a:rPr>
              <a:t>Wilcox R.W.*, </a:t>
            </a:r>
            <a:r>
              <a:rPr lang="en-US" altLang="en-US" sz="1600" b="1" i="1" dirty="0">
                <a:latin typeface="Constantia" pitchFamily="18" charset="0"/>
              </a:rPr>
              <a:t>Banikazemi M.*,</a:t>
            </a:r>
            <a:r>
              <a:rPr lang="en-US" altLang="en-US" sz="1600" i="1" dirty="0">
                <a:latin typeface="Constantia" pitchFamily="18" charset="0"/>
              </a:rPr>
              <a:t> </a:t>
            </a:r>
            <a:r>
              <a:rPr lang="en-US" altLang="en-US" sz="1600" i="1" dirty="0" err="1">
                <a:latin typeface="Constantia" pitchFamily="18" charset="0"/>
              </a:rPr>
              <a:t>Guffon</a:t>
            </a:r>
            <a:r>
              <a:rPr lang="en-US" altLang="en-US" sz="1600" i="1" dirty="0">
                <a:latin typeface="Constantia" pitchFamily="18" charset="0"/>
              </a:rPr>
              <a:t> N, </a:t>
            </a:r>
            <a:r>
              <a:rPr lang="en-US" altLang="en-US" sz="1600" i="1" dirty="0" err="1">
                <a:latin typeface="Constantia" pitchFamily="18" charset="0"/>
              </a:rPr>
              <a:t>Waldek</a:t>
            </a:r>
            <a:r>
              <a:rPr lang="en-US" altLang="en-US" sz="1600" i="1" dirty="0">
                <a:latin typeface="Constantia" pitchFamily="18" charset="0"/>
              </a:rPr>
              <a:t> S,  Lee P,  </a:t>
            </a:r>
            <a:r>
              <a:rPr lang="en-US" altLang="en-US" sz="1600" i="1" dirty="0" err="1">
                <a:latin typeface="Constantia" pitchFamily="18" charset="0"/>
              </a:rPr>
              <a:t>Linthorst</a:t>
            </a:r>
            <a:r>
              <a:rPr lang="en-US" altLang="en-US" sz="1600" i="1" dirty="0">
                <a:latin typeface="Constantia" pitchFamily="18" charset="0"/>
              </a:rPr>
              <a:t> GE,  </a:t>
            </a:r>
            <a:r>
              <a:rPr lang="en-US" altLang="en-US" sz="1600" i="1" dirty="0" err="1">
                <a:latin typeface="Constantia" pitchFamily="18" charset="0"/>
              </a:rPr>
              <a:t>Desnick</a:t>
            </a:r>
            <a:r>
              <a:rPr lang="en-US" altLang="en-US" sz="1600" i="1" dirty="0">
                <a:latin typeface="Constantia" pitchFamily="18" charset="0"/>
              </a:rPr>
              <a:t> RJ,  P. </a:t>
            </a:r>
            <a:r>
              <a:rPr lang="en-US" altLang="en-US" sz="1600" i="1" dirty="0" err="1">
                <a:latin typeface="Constantia" pitchFamily="18" charset="0"/>
              </a:rPr>
              <a:t>Germain</a:t>
            </a:r>
            <a:r>
              <a:rPr lang="en-US" altLang="en-US" sz="1600" i="1" dirty="0">
                <a:latin typeface="Constantia" pitchFamily="18" charset="0"/>
              </a:rPr>
              <a:t> DP, for the International Collaborative Fabry Disease Study Group:. Am. J. Hum. Genet., 75(1):65-74, 2004 . </a:t>
            </a:r>
          </a:p>
        </p:txBody>
      </p:sp>
    </p:spTree>
    <p:extLst>
      <p:ext uri="{BB962C8B-B14F-4D97-AF65-F5344CB8AC3E}">
        <p14:creationId xmlns:p14="http://schemas.microsoft.com/office/powerpoint/2010/main" val="35389645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0" y="838200"/>
            <a:ext cx="9144000" cy="762000"/>
          </a:xfrm>
        </p:spPr>
        <p:txBody>
          <a:bodyPr/>
          <a:lstStyle/>
          <a:p>
            <a:pPr algn="ctr" eaLnBrk="1" hangingPunct="1"/>
            <a:r>
              <a:rPr lang="en-US" altLang="en-US" sz="2800" b="1" smtClean="0">
                <a:latin typeface="Helvetica" pitchFamily="-106" charset="0"/>
              </a:rPr>
              <a:t>Primary Endpoint Result Histology: </a:t>
            </a:r>
            <a:br>
              <a:rPr lang="en-US" altLang="en-US" sz="2800" b="1" smtClean="0">
                <a:latin typeface="Helvetica" pitchFamily="-106" charset="0"/>
              </a:rPr>
            </a:br>
            <a:r>
              <a:rPr lang="en-US" altLang="en-US" sz="2800" b="1" smtClean="0">
                <a:latin typeface="Helvetica" pitchFamily="-106" charset="0"/>
              </a:rPr>
              <a:t>Capillary Endothelium Clearance</a:t>
            </a:r>
          </a:p>
        </p:txBody>
      </p:sp>
      <p:sp>
        <p:nvSpPr>
          <p:cNvPr id="26627" name="Rectangle 3"/>
          <p:cNvSpPr>
            <a:spLocks noGrp="1" noChangeArrowheads="1"/>
          </p:cNvSpPr>
          <p:nvPr>
            <p:ph idx="4294967295"/>
          </p:nvPr>
        </p:nvSpPr>
        <p:spPr>
          <a:xfrm>
            <a:off x="1181100" y="6138863"/>
            <a:ext cx="7772400" cy="719137"/>
          </a:xfrm>
        </p:spPr>
        <p:txBody>
          <a:bodyPr/>
          <a:lstStyle/>
          <a:p>
            <a:pPr marL="285750" indent="-285750" eaLnBrk="1" hangingPunct="1"/>
            <a:r>
              <a:rPr lang="en-US" altLang="en-US" sz="1400" smtClean="0">
                <a:latin typeface="Helvetica" pitchFamily="-106" charset="0"/>
              </a:rPr>
              <a:t>GL3 scores of “zero” maintained over 30 months continued therapy</a:t>
            </a:r>
          </a:p>
          <a:p>
            <a:pPr marL="285750" indent="-285750" eaLnBrk="1" hangingPunct="1">
              <a:lnSpc>
                <a:spcPct val="10000"/>
              </a:lnSpc>
            </a:pPr>
            <a:endParaRPr lang="en-US" altLang="en-US" sz="1400" smtClean="0">
              <a:latin typeface="Helvetica" pitchFamily="-106" charset="0"/>
            </a:endParaRPr>
          </a:p>
          <a:p>
            <a:pPr marL="285750" indent="-285750" eaLnBrk="1" hangingPunct="1"/>
            <a:r>
              <a:rPr lang="en-US" altLang="en-US" sz="1400" smtClean="0">
                <a:latin typeface="Helvetica" pitchFamily="-106" charset="0"/>
              </a:rPr>
              <a:t>Proteinuria remained stable over 30 months</a:t>
            </a:r>
          </a:p>
        </p:txBody>
      </p:sp>
      <p:sp>
        <p:nvSpPr>
          <p:cNvPr id="41988" name="Text Box 4"/>
          <p:cNvSpPr txBox="1">
            <a:spLocks noChangeArrowheads="1"/>
          </p:cNvSpPr>
          <p:nvPr/>
        </p:nvSpPr>
        <p:spPr bwMode="auto">
          <a:xfrm>
            <a:off x="2041525" y="5664200"/>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400" b="1">
              <a:latin typeface="Helvetica" pitchFamily="-106" charset="0"/>
            </a:endParaRPr>
          </a:p>
        </p:txBody>
      </p:sp>
      <p:grpSp>
        <p:nvGrpSpPr>
          <p:cNvPr id="41989" name="Group 5"/>
          <p:cNvGrpSpPr>
            <a:grpSpLocks/>
          </p:cNvGrpSpPr>
          <p:nvPr/>
        </p:nvGrpSpPr>
        <p:grpSpPr bwMode="auto">
          <a:xfrm>
            <a:off x="838200" y="3810000"/>
            <a:ext cx="3484563" cy="1573213"/>
            <a:chOff x="762" y="1087"/>
            <a:chExt cx="2352" cy="1935"/>
          </a:xfrm>
        </p:grpSpPr>
        <p:pic>
          <p:nvPicPr>
            <p:cNvPr id="42005" name="Picture 6" descr="22a int ec9 100x 150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 y="1087"/>
              <a:ext cx="2352" cy="193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42006" name="Line 7"/>
            <p:cNvSpPr>
              <a:spLocks noChangeShapeType="1"/>
            </p:cNvSpPr>
            <p:nvPr/>
          </p:nvSpPr>
          <p:spPr bwMode="auto">
            <a:xfrm flipH="1">
              <a:off x="1066" y="1563"/>
              <a:ext cx="80" cy="164"/>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7" name="Line 8"/>
            <p:cNvSpPr>
              <a:spLocks noChangeShapeType="1"/>
            </p:cNvSpPr>
            <p:nvPr/>
          </p:nvSpPr>
          <p:spPr bwMode="auto">
            <a:xfrm flipH="1">
              <a:off x="862" y="1425"/>
              <a:ext cx="139" cy="67"/>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8" name="Line 9"/>
            <p:cNvSpPr>
              <a:spLocks noChangeShapeType="1"/>
            </p:cNvSpPr>
            <p:nvPr/>
          </p:nvSpPr>
          <p:spPr bwMode="auto">
            <a:xfrm>
              <a:off x="1415" y="2096"/>
              <a:ext cx="40" cy="139"/>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9" name="Line 10"/>
            <p:cNvSpPr>
              <a:spLocks noChangeShapeType="1"/>
            </p:cNvSpPr>
            <p:nvPr/>
          </p:nvSpPr>
          <p:spPr bwMode="auto">
            <a:xfrm flipV="1">
              <a:off x="2277" y="1835"/>
              <a:ext cx="40" cy="138"/>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10" name="Line 11"/>
            <p:cNvSpPr>
              <a:spLocks noChangeShapeType="1"/>
            </p:cNvSpPr>
            <p:nvPr/>
          </p:nvSpPr>
          <p:spPr bwMode="auto">
            <a:xfrm flipH="1" flipV="1">
              <a:off x="1938" y="2025"/>
              <a:ext cx="110" cy="66"/>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11" name="Line 12"/>
            <p:cNvSpPr>
              <a:spLocks noChangeShapeType="1"/>
            </p:cNvSpPr>
            <p:nvPr/>
          </p:nvSpPr>
          <p:spPr bwMode="auto">
            <a:xfrm flipV="1">
              <a:off x="2730" y="1968"/>
              <a:ext cx="75" cy="128"/>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12" name="Line 13"/>
            <p:cNvSpPr>
              <a:spLocks noChangeShapeType="1"/>
            </p:cNvSpPr>
            <p:nvPr/>
          </p:nvSpPr>
          <p:spPr bwMode="auto">
            <a:xfrm flipH="1" flipV="1">
              <a:off x="1400" y="2665"/>
              <a:ext cx="45" cy="123"/>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1990" name="Text Box 14"/>
          <p:cNvSpPr txBox="1">
            <a:spLocks noChangeArrowheads="1"/>
          </p:cNvSpPr>
          <p:nvPr/>
        </p:nvSpPr>
        <p:spPr bwMode="auto">
          <a:xfrm>
            <a:off x="6556375" y="5111750"/>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400" b="1">
              <a:latin typeface="Helvetica" pitchFamily="-106" charset="0"/>
            </a:endParaRPr>
          </a:p>
        </p:txBody>
      </p:sp>
      <p:grpSp>
        <p:nvGrpSpPr>
          <p:cNvPr id="41991" name="Group 15"/>
          <p:cNvGrpSpPr>
            <a:grpSpLocks/>
          </p:cNvGrpSpPr>
          <p:nvPr/>
        </p:nvGrpSpPr>
        <p:grpSpPr bwMode="auto">
          <a:xfrm>
            <a:off x="4921250" y="3835400"/>
            <a:ext cx="3365500" cy="1550988"/>
            <a:chOff x="3203" y="1087"/>
            <a:chExt cx="2420" cy="1937"/>
          </a:xfrm>
        </p:grpSpPr>
        <p:pic>
          <p:nvPicPr>
            <p:cNvPr id="41997" name="Picture 16" descr="22b int ec1 100x 150d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 y="1087"/>
              <a:ext cx="2420" cy="1937"/>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41998" name="Line 17"/>
            <p:cNvSpPr>
              <a:spLocks noChangeShapeType="1"/>
            </p:cNvSpPr>
            <p:nvPr/>
          </p:nvSpPr>
          <p:spPr bwMode="auto">
            <a:xfrm flipV="1">
              <a:off x="4122" y="1290"/>
              <a:ext cx="75" cy="128"/>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9" name="Line 18"/>
            <p:cNvSpPr>
              <a:spLocks noChangeShapeType="1"/>
            </p:cNvSpPr>
            <p:nvPr/>
          </p:nvSpPr>
          <p:spPr bwMode="auto">
            <a:xfrm flipV="1">
              <a:off x="3402" y="1632"/>
              <a:ext cx="75" cy="128"/>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0" name="Line 19"/>
            <p:cNvSpPr>
              <a:spLocks noChangeShapeType="1"/>
            </p:cNvSpPr>
            <p:nvPr/>
          </p:nvSpPr>
          <p:spPr bwMode="auto">
            <a:xfrm flipV="1">
              <a:off x="3672" y="2532"/>
              <a:ext cx="75" cy="128"/>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1" name="Line 20"/>
            <p:cNvSpPr>
              <a:spLocks noChangeShapeType="1"/>
            </p:cNvSpPr>
            <p:nvPr/>
          </p:nvSpPr>
          <p:spPr bwMode="auto">
            <a:xfrm flipV="1">
              <a:off x="4536" y="2604"/>
              <a:ext cx="75" cy="128"/>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2" name="Line 21"/>
            <p:cNvSpPr>
              <a:spLocks noChangeShapeType="1"/>
            </p:cNvSpPr>
            <p:nvPr/>
          </p:nvSpPr>
          <p:spPr bwMode="auto">
            <a:xfrm flipV="1">
              <a:off x="4320" y="1830"/>
              <a:ext cx="75" cy="128"/>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3" name="Line 22"/>
            <p:cNvSpPr>
              <a:spLocks noChangeShapeType="1"/>
            </p:cNvSpPr>
            <p:nvPr/>
          </p:nvSpPr>
          <p:spPr bwMode="auto">
            <a:xfrm flipV="1">
              <a:off x="4788" y="1542"/>
              <a:ext cx="75" cy="128"/>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4" name="Line 23"/>
            <p:cNvSpPr>
              <a:spLocks noChangeShapeType="1"/>
            </p:cNvSpPr>
            <p:nvPr/>
          </p:nvSpPr>
          <p:spPr bwMode="auto">
            <a:xfrm flipV="1">
              <a:off x="5238" y="1830"/>
              <a:ext cx="75" cy="128"/>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30104" name="Text Box 24"/>
          <p:cNvSpPr txBox="1">
            <a:spLocks noChangeArrowheads="1"/>
          </p:cNvSpPr>
          <p:nvPr/>
        </p:nvSpPr>
        <p:spPr bwMode="auto">
          <a:xfrm>
            <a:off x="1362075" y="5400675"/>
            <a:ext cx="1598613" cy="307975"/>
          </a:xfrm>
          <a:prstGeom prst="rect">
            <a:avLst/>
          </a:prstGeom>
          <a:noFill/>
          <a:ln w="12700">
            <a:noFill/>
            <a:miter lim="800000"/>
            <a:headEnd type="none" w="sm" len="sm"/>
            <a:tailEnd type="none" w="sm" len="sm"/>
          </a:ln>
          <a:effectLst/>
        </p:spPr>
        <p:txBody>
          <a:bodyPr>
            <a:spAutoFit/>
          </a:bodyPr>
          <a:lstStyle/>
          <a:p>
            <a:pPr fontAlgn="auto">
              <a:spcBef>
                <a:spcPts val="0"/>
              </a:spcBef>
              <a:spcAft>
                <a:spcPts val="0"/>
              </a:spcAft>
              <a:defRPr/>
            </a:pPr>
            <a:r>
              <a:rPr lang="en-US" sz="1400" b="1">
                <a:effectLst>
                  <a:outerShdw blurRad="38100" dist="38100" dir="2700000" algn="tl">
                    <a:srgbClr val="C0C0C0"/>
                  </a:outerShdw>
                </a:effectLst>
                <a:latin typeface="Helvetica" pitchFamily="34" charset="0"/>
                <a:cs typeface="Helvetica" pitchFamily="34" charset="0"/>
              </a:rPr>
              <a:t>     Pre-treatment</a:t>
            </a:r>
            <a:endParaRPr lang="en-US" sz="1400" b="1">
              <a:latin typeface="Helvetica" pitchFamily="34" charset="0"/>
              <a:cs typeface="Helvetica" pitchFamily="34" charset="0"/>
            </a:endParaRPr>
          </a:p>
        </p:txBody>
      </p:sp>
      <p:sp>
        <p:nvSpPr>
          <p:cNvPr id="430105" name="Text Box 25"/>
          <p:cNvSpPr txBox="1">
            <a:spLocks noChangeArrowheads="1"/>
          </p:cNvSpPr>
          <p:nvPr/>
        </p:nvSpPr>
        <p:spPr bwMode="auto">
          <a:xfrm>
            <a:off x="4664075" y="5400675"/>
            <a:ext cx="3863975" cy="307975"/>
          </a:xfrm>
          <a:prstGeom prst="rect">
            <a:avLst/>
          </a:prstGeom>
          <a:noFill/>
          <a:ln w="12700">
            <a:noFill/>
            <a:miter lim="800000"/>
            <a:headEnd type="none" w="sm" len="sm"/>
            <a:tailEnd type="none" w="sm" len="sm"/>
          </a:ln>
          <a:effectLst/>
        </p:spPr>
        <p:txBody>
          <a:bodyPr>
            <a:spAutoFit/>
          </a:bodyPr>
          <a:lstStyle/>
          <a:p>
            <a:pPr algn="ctr" fontAlgn="auto">
              <a:spcBef>
                <a:spcPts val="0"/>
              </a:spcBef>
              <a:spcAft>
                <a:spcPts val="0"/>
              </a:spcAft>
              <a:defRPr/>
            </a:pPr>
            <a:r>
              <a:rPr lang="en-US" sz="1400" b="1" dirty="0">
                <a:effectLst>
                  <a:outerShdw blurRad="38100" dist="38100" dir="2700000" algn="tl">
                    <a:srgbClr val="C0C0C0"/>
                  </a:outerShdw>
                </a:effectLst>
                <a:latin typeface="Helvetica" pitchFamily="34" charset="0"/>
                <a:cs typeface="Helvetica" pitchFamily="34" charset="0"/>
              </a:rPr>
              <a:t>     30 months Post-treatment</a:t>
            </a:r>
          </a:p>
        </p:txBody>
      </p:sp>
      <p:sp>
        <p:nvSpPr>
          <p:cNvPr id="41994" name="Rectangle 3"/>
          <p:cNvSpPr txBox="1">
            <a:spLocks noChangeArrowheads="1"/>
          </p:cNvSpPr>
          <p:nvPr/>
        </p:nvSpPr>
        <p:spPr bwMode="auto">
          <a:xfrm>
            <a:off x="457200" y="1706563"/>
            <a:ext cx="82296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639763" indent="-246063"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lnSpc>
                <a:spcPct val="60000"/>
              </a:lnSpc>
              <a:spcBef>
                <a:spcPts val="600"/>
              </a:spcBef>
              <a:spcAft>
                <a:spcPts val="600"/>
              </a:spcAft>
              <a:buClr>
                <a:srgbClr val="0BD0D9"/>
              </a:buClr>
            </a:pPr>
            <a:r>
              <a:rPr lang="en-US" altLang="en-US" sz="1400" b="1" u="sng">
                <a:latin typeface="Helvetica" pitchFamily="-106" charset="0"/>
              </a:rPr>
              <a:t>Open label extension (12-month data)</a:t>
            </a:r>
          </a:p>
          <a:p>
            <a:pPr lvl="1" eaLnBrk="1" hangingPunct="1">
              <a:lnSpc>
                <a:spcPct val="60000"/>
              </a:lnSpc>
              <a:spcBef>
                <a:spcPts val="600"/>
              </a:spcBef>
              <a:spcAft>
                <a:spcPts val="600"/>
              </a:spcAft>
            </a:pPr>
            <a:r>
              <a:rPr lang="en-US" altLang="en-US" sz="1500" b="1" u="sng">
                <a:latin typeface="Helvetica" pitchFamily="-106" charset="0"/>
              </a:rPr>
              <a:t>98%</a:t>
            </a:r>
            <a:r>
              <a:rPr lang="en-US" altLang="en-US" sz="1500">
                <a:latin typeface="Helvetica" pitchFamily="-106" charset="0"/>
              </a:rPr>
              <a:t> of biopsied pts. had a score of 0 for kidney vascular endothelium</a:t>
            </a:r>
          </a:p>
          <a:p>
            <a:pPr lvl="1" eaLnBrk="1" hangingPunct="1">
              <a:lnSpc>
                <a:spcPct val="60000"/>
              </a:lnSpc>
              <a:spcBef>
                <a:spcPts val="600"/>
              </a:spcBef>
              <a:spcAft>
                <a:spcPts val="600"/>
              </a:spcAft>
            </a:pPr>
            <a:r>
              <a:rPr lang="en-US" altLang="en-US" sz="1500" b="1" u="sng">
                <a:latin typeface="Helvetica" pitchFamily="-106" charset="0"/>
              </a:rPr>
              <a:t>96%</a:t>
            </a:r>
            <a:r>
              <a:rPr lang="en-US" altLang="en-US" sz="1500">
                <a:latin typeface="Helvetica" pitchFamily="-106" charset="0"/>
              </a:rPr>
              <a:t> of biopsied pts. had a score of 0 for skin vascular endothelium</a:t>
            </a:r>
            <a:r>
              <a:rPr lang="en-US" altLang="en-US" sz="1500" u="sng">
                <a:latin typeface="Helvetica" pitchFamily="-106" charset="0"/>
              </a:rPr>
              <a:t> </a:t>
            </a:r>
          </a:p>
          <a:p>
            <a:pPr lvl="1" eaLnBrk="1" hangingPunct="1">
              <a:lnSpc>
                <a:spcPct val="60000"/>
              </a:lnSpc>
              <a:spcBef>
                <a:spcPts val="600"/>
              </a:spcBef>
              <a:spcAft>
                <a:spcPts val="600"/>
              </a:spcAft>
            </a:pPr>
            <a:r>
              <a:rPr lang="en-US" altLang="en-US" sz="1500" b="1" u="sng">
                <a:latin typeface="Helvetica" pitchFamily="-106" charset="0"/>
              </a:rPr>
              <a:t>75%</a:t>
            </a:r>
            <a:r>
              <a:rPr lang="en-US" altLang="en-US" sz="1500">
                <a:latin typeface="Helvetica" pitchFamily="-106" charset="0"/>
              </a:rPr>
              <a:t> of biopsied pts. had a score of 0 for heart vascular endothelium</a:t>
            </a:r>
          </a:p>
          <a:p>
            <a:pPr eaLnBrk="1" hangingPunct="1">
              <a:lnSpc>
                <a:spcPct val="60000"/>
              </a:lnSpc>
              <a:spcBef>
                <a:spcPts val="600"/>
              </a:spcBef>
              <a:spcAft>
                <a:spcPts val="600"/>
              </a:spcAft>
              <a:buClr>
                <a:srgbClr val="0BD0D9"/>
              </a:buClr>
            </a:pPr>
            <a:r>
              <a:rPr lang="en-US" altLang="en-US" sz="1400">
                <a:latin typeface="Helvetica" pitchFamily="-106" charset="0"/>
              </a:rPr>
              <a:t>Key point</a:t>
            </a:r>
          </a:p>
          <a:p>
            <a:pPr lvl="1" eaLnBrk="1" hangingPunct="1">
              <a:lnSpc>
                <a:spcPct val="60000"/>
              </a:lnSpc>
              <a:spcBef>
                <a:spcPts val="600"/>
              </a:spcBef>
              <a:spcAft>
                <a:spcPts val="600"/>
              </a:spcAft>
            </a:pPr>
            <a:r>
              <a:rPr lang="en-US" altLang="en-US" sz="1500">
                <a:latin typeface="Helvetica" pitchFamily="-106" charset="0"/>
              </a:rPr>
              <a:t>Agalsidase </a:t>
            </a:r>
            <a:r>
              <a:rPr lang="el-GR" altLang="en-US" sz="1500">
                <a:latin typeface="Helvetica" pitchFamily="-106" charset="0"/>
              </a:rPr>
              <a:t>β</a:t>
            </a:r>
            <a:r>
              <a:rPr lang="en-US" altLang="en-US" sz="1500">
                <a:latin typeface="Helvetica" pitchFamily="-106" charset="0"/>
              </a:rPr>
              <a:t> showed </a:t>
            </a:r>
            <a:r>
              <a:rPr lang="en-US" altLang="en-US" sz="1500" b="1" u="sng">
                <a:latin typeface="Helvetica" pitchFamily="-106" charset="0"/>
              </a:rPr>
              <a:t>significant</a:t>
            </a:r>
            <a:r>
              <a:rPr lang="en-US" altLang="en-US" sz="1500">
                <a:latin typeface="Helvetica" pitchFamily="-106" charset="0"/>
              </a:rPr>
              <a:t> clearance of GL-3 in kidneys, heart and skin</a:t>
            </a:r>
          </a:p>
          <a:p>
            <a:pPr lvl="1" eaLnBrk="1" hangingPunct="1">
              <a:lnSpc>
                <a:spcPct val="60000"/>
              </a:lnSpc>
              <a:spcBef>
                <a:spcPts val="600"/>
              </a:spcBef>
              <a:spcAft>
                <a:spcPts val="600"/>
              </a:spcAft>
            </a:pPr>
            <a:r>
              <a:rPr lang="en-US" altLang="en-US" sz="1500">
                <a:latin typeface="Helvetica" pitchFamily="-106" charset="0"/>
              </a:rPr>
              <a:t>Renal function was maintained stable for 30 months  </a:t>
            </a:r>
          </a:p>
        </p:txBody>
      </p:sp>
      <p:sp>
        <p:nvSpPr>
          <p:cNvPr id="26635" name="Rectangle 28"/>
          <p:cNvSpPr>
            <a:spLocks noChangeArrowheads="1"/>
          </p:cNvSpPr>
          <p:nvPr/>
        </p:nvSpPr>
        <p:spPr bwMode="auto">
          <a:xfrm>
            <a:off x="990600" y="57546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800">
                <a:latin typeface="Helvetica" pitchFamily="-106" charset="0"/>
              </a:rPr>
              <a:t>Kidney Histology: </a:t>
            </a:r>
            <a:br>
              <a:rPr lang="en-US" altLang="en-US" sz="1800">
                <a:latin typeface="Helvetica" pitchFamily="-106" charset="0"/>
              </a:rPr>
            </a:br>
            <a:endParaRPr lang="en-US" altLang="en-US" sz="1800">
              <a:latin typeface="Helvetica" pitchFamily="-106" charset="0"/>
            </a:endParaRPr>
          </a:p>
        </p:txBody>
      </p:sp>
      <p:sp>
        <p:nvSpPr>
          <p:cNvPr id="41996" name="Rectangle 29"/>
          <p:cNvSpPr>
            <a:spLocks noChangeArrowheads="1"/>
          </p:cNvSpPr>
          <p:nvPr/>
        </p:nvSpPr>
        <p:spPr bwMode="auto">
          <a:xfrm>
            <a:off x="228600" y="228600"/>
            <a:ext cx="480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800" b="1">
                <a:solidFill>
                  <a:schemeClr val="tx2"/>
                </a:solidFill>
                <a:latin typeface="Helvetica" pitchFamily="-106" charset="0"/>
              </a:rPr>
              <a:t>Fabry Disease</a:t>
            </a:r>
          </a:p>
        </p:txBody>
      </p:sp>
    </p:spTree>
    <p:extLst>
      <p:ext uri="{BB962C8B-B14F-4D97-AF65-F5344CB8AC3E}">
        <p14:creationId xmlns:p14="http://schemas.microsoft.com/office/powerpoint/2010/main" val="13276015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35"/>
                                        </p:tgtEl>
                                        <p:attrNameLst>
                                          <p:attrName>style.visibility</p:attrName>
                                        </p:attrNameLst>
                                      </p:cBhvr>
                                      <p:to>
                                        <p:strVal val="visible"/>
                                      </p:to>
                                    </p:set>
                                    <p:animEffect transition="in" filter="blinds(horizontal)">
                                      <p:cBhvr>
                                        <p:cTn id="7" dur="500"/>
                                        <p:tgtEl>
                                          <p:spTgt spid="2663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627">
                                            <p:txEl>
                                              <p:pRg st="0" end="0"/>
                                            </p:txEl>
                                          </p:spTgt>
                                        </p:tgtEl>
                                        <p:attrNameLst>
                                          <p:attrName>style.visibility</p:attrName>
                                        </p:attrNameLst>
                                      </p:cBhvr>
                                      <p:to>
                                        <p:strVal val="visible"/>
                                      </p:to>
                                    </p:set>
                                    <p:animEffect transition="in" filter="blinds(horizontal)">
                                      <p:cBhvr>
                                        <p:cTn id="10" dur="500"/>
                                        <p:tgtEl>
                                          <p:spTgt spid="2662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animEffect transition="in" filter="blinds(horizontal)">
                                      <p:cBhvr>
                                        <p:cTn id="15" dur="500"/>
                                        <p:tgtEl>
                                          <p:spTgt spid="26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66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775648" y="32051"/>
            <a:ext cx="7772400" cy="1143000"/>
          </a:xfrm>
        </p:spPr>
        <p:txBody>
          <a:bodyPr/>
          <a:lstStyle/>
          <a:p>
            <a:pPr algn="ctr"/>
            <a:r>
              <a:rPr lang="en-US" altLang="en-US" sz="3600" b="1" dirty="0" smtClean="0">
                <a:solidFill>
                  <a:schemeClr val="accent4"/>
                </a:solidFill>
                <a:latin typeface="Helvetica" pitchFamily="34" charset="0"/>
              </a:rPr>
              <a:t>Inborn Errors of Metabolism (IEM)</a:t>
            </a:r>
          </a:p>
        </p:txBody>
      </p:sp>
      <p:sp>
        <p:nvSpPr>
          <p:cNvPr id="47107" name="Rectangle 3"/>
          <p:cNvSpPr>
            <a:spLocks noGrp="1" noChangeArrowheads="1"/>
          </p:cNvSpPr>
          <p:nvPr>
            <p:ph type="body" idx="1"/>
          </p:nvPr>
        </p:nvSpPr>
        <p:spPr>
          <a:xfrm>
            <a:off x="531125" y="3300480"/>
            <a:ext cx="8157949" cy="3318684"/>
          </a:xfrm>
        </p:spPr>
        <p:txBody>
          <a:bodyPr/>
          <a:lstStyle/>
          <a:p>
            <a:pPr>
              <a:spcAft>
                <a:spcPts val="600"/>
              </a:spcAft>
              <a:buFontTx/>
              <a:buNone/>
            </a:pPr>
            <a:r>
              <a:rPr lang="en-US" altLang="en-US" sz="2400" dirty="0" smtClean="0">
                <a:latin typeface="Helvetica" pitchFamily="34" charset="0"/>
              </a:rPr>
              <a:t>Result of metabolic block:</a:t>
            </a:r>
          </a:p>
          <a:p>
            <a:pPr>
              <a:spcAft>
                <a:spcPts val="600"/>
              </a:spcAft>
            </a:pPr>
            <a:r>
              <a:rPr lang="en-US" altLang="en-US" sz="2400" dirty="0" smtClean="0">
                <a:latin typeface="Helvetica" pitchFamily="34" charset="0"/>
              </a:rPr>
              <a:t>Disorders that disrupt the synthesis or catabolism of complex molecules</a:t>
            </a:r>
          </a:p>
          <a:p>
            <a:pPr>
              <a:spcAft>
                <a:spcPts val="600"/>
              </a:spcAft>
            </a:pPr>
            <a:r>
              <a:rPr lang="en-US" altLang="en-US" sz="2400" dirty="0" smtClean="0">
                <a:latin typeface="Helvetica" pitchFamily="34" charset="0"/>
              </a:rPr>
              <a:t>Disorders that lead to an acute or progressive accumulation of toxic compounds</a:t>
            </a:r>
          </a:p>
          <a:p>
            <a:pPr>
              <a:spcAft>
                <a:spcPts val="600"/>
              </a:spcAft>
            </a:pPr>
            <a:r>
              <a:rPr lang="en-US" altLang="en-US" sz="2400" dirty="0" smtClean="0">
                <a:latin typeface="Helvetica" pitchFamily="34" charset="0"/>
              </a:rPr>
              <a:t>Disorders due to deficiency of energy production or utilization within different organs</a:t>
            </a:r>
          </a:p>
        </p:txBody>
      </p:sp>
      <p:sp>
        <p:nvSpPr>
          <p:cNvPr id="5" name="Rectangle 2"/>
          <p:cNvSpPr txBox="1">
            <a:spLocks noChangeArrowheads="1"/>
          </p:cNvSpPr>
          <p:nvPr/>
        </p:nvSpPr>
        <p:spPr bwMode="auto">
          <a:xfrm>
            <a:off x="318448" y="1304707"/>
            <a:ext cx="7733731" cy="213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B8E08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B8E08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4D7620"/>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defTabSz="914400">
              <a:lnSpc>
                <a:spcPct val="90000"/>
              </a:lnSpc>
              <a:buFontTx/>
              <a:buNone/>
            </a:pPr>
            <a:r>
              <a:rPr lang="en-GB" altLang="en-US" sz="7200" dirty="0" smtClean="0"/>
              <a:t>A</a:t>
            </a:r>
            <a:r>
              <a:rPr lang="en-GB" altLang="en-US" sz="4400" dirty="0" smtClean="0"/>
              <a:t>			</a:t>
            </a:r>
            <a:r>
              <a:rPr lang="en-GB" altLang="en-US" sz="7200" b="1" dirty="0" smtClean="0"/>
              <a:t>B</a:t>
            </a:r>
            <a:r>
              <a:rPr lang="en-GB" altLang="en-US" sz="4400" dirty="0" smtClean="0"/>
              <a:t>		         	  </a:t>
            </a:r>
            <a:r>
              <a:rPr lang="en-GB" altLang="en-US" sz="2400" dirty="0" smtClean="0"/>
              <a:t> </a:t>
            </a:r>
            <a:endParaRPr lang="en-GB" altLang="en-US" sz="4400" dirty="0" smtClean="0"/>
          </a:p>
          <a:p>
            <a:pPr defTabSz="914400">
              <a:lnSpc>
                <a:spcPct val="90000"/>
              </a:lnSpc>
              <a:buFontTx/>
              <a:buNone/>
            </a:pPr>
            <a:r>
              <a:rPr lang="en-GB" altLang="en-US" sz="4400" dirty="0" smtClean="0"/>
              <a:t>	   			 </a:t>
            </a:r>
            <a:r>
              <a:rPr lang="en-GB" altLang="en-US" sz="4400" b="1" dirty="0" smtClean="0"/>
              <a:t>X</a:t>
            </a:r>
            <a:r>
              <a:rPr lang="en-GB" altLang="en-US" sz="3600" dirty="0" smtClean="0"/>
              <a:t>		     </a:t>
            </a:r>
            <a:r>
              <a:rPr lang="en-GB" altLang="en-US" sz="2000" dirty="0" smtClean="0"/>
              <a:t>Y</a:t>
            </a:r>
            <a:r>
              <a:rPr lang="en-GB" altLang="en-US" sz="4400" dirty="0" smtClean="0"/>
              <a:t>					</a:t>
            </a:r>
            <a:endParaRPr lang="en-GB" altLang="en-US" sz="2400" dirty="0" smtClean="0"/>
          </a:p>
        </p:txBody>
      </p:sp>
      <p:sp>
        <p:nvSpPr>
          <p:cNvPr id="6" name="AutoShape 3"/>
          <p:cNvSpPr>
            <a:spLocks noChangeArrowheads="1"/>
          </p:cNvSpPr>
          <p:nvPr/>
        </p:nvSpPr>
        <p:spPr bwMode="auto">
          <a:xfrm>
            <a:off x="1490023" y="1726129"/>
            <a:ext cx="1295400" cy="76200"/>
          </a:xfrm>
          <a:prstGeom prst="rightArrow">
            <a:avLst>
              <a:gd name="adj1" fmla="val 50000"/>
              <a:gd name="adj2" fmla="val 425000"/>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 name="AutoShape 4"/>
          <p:cNvSpPr>
            <a:spLocks noChangeArrowheads="1"/>
          </p:cNvSpPr>
          <p:nvPr/>
        </p:nvSpPr>
        <p:spPr bwMode="auto">
          <a:xfrm>
            <a:off x="4041136" y="1763281"/>
            <a:ext cx="1447800" cy="76200"/>
          </a:xfrm>
          <a:prstGeom prst="rightArrow">
            <a:avLst>
              <a:gd name="adj1" fmla="val 50000"/>
              <a:gd name="adj2" fmla="val 475000"/>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8" name="AutoShape 5"/>
          <p:cNvSpPr>
            <a:spLocks noChangeArrowheads="1"/>
          </p:cNvSpPr>
          <p:nvPr/>
        </p:nvSpPr>
        <p:spPr bwMode="auto">
          <a:xfrm>
            <a:off x="6533202" y="1801381"/>
            <a:ext cx="1371600" cy="76200"/>
          </a:xfrm>
          <a:prstGeom prst="rightArrow">
            <a:avLst>
              <a:gd name="adj1" fmla="val 50000"/>
              <a:gd name="adj2" fmla="val 450000"/>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 name="AutoShape 6"/>
          <p:cNvSpPr>
            <a:spLocks noChangeArrowheads="1"/>
          </p:cNvSpPr>
          <p:nvPr/>
        </p:nvSpPr>
        <p:spPr bwMode="auto">
          <a:xfrm>
            <a:off x="4122098" y="2588995"/>
            <a:ext cx="1524000" cy="381000"/>
          </a:xfrm>
          <a:prstGeom prst="curvedDownArrow">
            <a:avLst>
              <a:gd name="adj1" fmla="val 79167"/>
              <a:gd name="adj2" fmla="val 159167"/>
              <a:gd name="adj3" fmla="val 74236"/>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 name="Line 7"/>
          <p:cNvSpPr>
            <a:spLocks noChangeShapeType="1"/>
          </p:cNvSpPr>
          <p:nvPr/>
        </p:nvSpPr>
        <p:spPr bwMode="auto">
          <a:xfrm>
            <a:off x="4661848" y="1304707"/>
            <a:ext cx="0" cy="800100"/>
          </a:xfrm>
          <a:prstGeom prst="line">
            <a:avLst/>
          </a:prstGeom>
          <a:noFill/>
          <a:ln w="7620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 name="Rectangle 1"/>
          <p:cNvSpPr/>
          <p:nvPr/>
        </p:nvSpPr>
        <p:spPr>
          <a:xfrm>
            <a:off x="8025807" y="1581384"/>
            <a:ext cx="444352" cy="523220"/>
          </a:xfrm>
          <a:prstGeom prst="rect">
            <a:avLst/>
          </a:prstGeom>
        </p:spPr>
        <p:txBody>
          <a:bodyPr wrap="none">
            <a:spAutoFit/>
          </a:bodyPr>
          <a:lstStyle/>
          <a:p>
            <a:r>
              <a:rPr lang="en-GB" altLang="en-US" sz="2800" dirty="0" smtClean="0">
                <a:solidFill>
                  <a:prstClr val="black"/>
                </a:solidFill>
              </a:rPr>
              <a:t>D</a:t>
            </a:r>
            <a:endParaRPr lang="en-US" sz="2800" dirty="0"/>
          </a:p>
        </p:txBody>
      </p:sp>
      <p:sp>
        <p:nvSpPr>
          <p:cNvPr id="13" name="Rectangle 12"/>
          <p:cNvSpPr/>
          <p:nvPr/>
        </p:nvSpPr>
        <p:spPr>
          <a:xfrm>
            <a:off x="5646098" y="1378560"/>
            <a:ext cx="434734" cy="769441"/>
          </a:xfrm>
          <a:prstGeom prst="rect">
            <a:avLst/>
          </a:prstGeom>
        </p:spPr>
        <p:txBody>
          <a:bodyPr wrap="none">
            <a:spAutoFit/>
          </a:bodyPr>
          <a:lstStyle/>
          <a:p>
            <a:r>
              <a:rPr lang="en-GB" altLang="en-US" sz="4400" dirty="0">
                <a:solidFill>
                  <a:prstClr val="black"/>
                </a:solidFill>
              </a:rPr>
              <a:t>c</a:t>
            </a:r>
            <a:endParaRPr lang="en-US" dirty="0"/>
          </a:p>
        </p:txBody>
      </p:sp>
    </p:spTree>
    <p:extLst>
      <p:ext uri="{BB962C8B-B14F-4D97-AF65-F5344CB8AC3E}">
        <p14:creationId xmlns:p14="http://schemas.microsoft.com/office/powerpoint/2010/main" val="44636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81000" y="304800"/>
            <a:ext cx="8001000" cy="1176338"/>
          </a:xfrm>
          <a:prstGeom prst="rect">
            <a:avLst/>
          </a:prstGeom>
          <a:noFill/>
          <a:ln w="9525">
            <a:noFill/>
            <a:miter lim="800000"/>
            <a:headEnd/>
            <a:tailEnd/>
          </a:ln>
        </p:spPr>
        <p:txBody>
          <a:bodyPr>
            <a:spAutoFit/>
          </a:bodyPr>
          <a:lstStyle/>
          <a:p>
            <a:pPr algn="ctr" eaLnBrk="0" fontAlgn="auto" hangingPunct="0">
              <a:spcBef>
                <a:spcPct val="20000"/>
              </a:spcBef>
              <a:spcAft>
                <a:spcPts val="0"/>
              </a:spcAft>
              <a:defRPr/>
            </a:pPr>
            <a:r>
              <a:rPr lang="en-US" sz="3200" b="1" dirty="0">
                <a:solidFill>
                  <a:schemeClr val="bg2">
                    <a:lumMod val="50000"/>
                  </a:schemeClr>
                </a:solidFill>
                <a:latin typeface="Helvetica" pitchFamily="34" charset="0"/>
                <a:cs typeface="Helvetica" pitchFamily="34" charset="0"/>
              </a:rPr>
              <a:t>Substrate  Deprivation  Therapy (SDT)</a:t>
            </a:r>
          </a:p>
          <a:p>
            <a:pPr algn="ctr" eaLnBrk="0" fontAlgn="auto" hangingPunct="0">
              <a:spcBef>
                <a:spcPct val="20000"/>
              </a:spcBef>
              <a:spcAft>
                <a:spcPts val="0"/>
              </a:spcAft>
              <a:defRPr/>
            </a:pPr>
            <a:r>
              <a:rPr lang="en-US" sz="2400" b="1" dirty="0">
                <a:solidFill>
                  <a:schemeClr val="bg2">
                    <a:lumMod val="50000"/>
                  </a:schemeClr>
                </a:solidFill>
                <a:latin typeface="Helvetica" pitchFamily="34" charset="0"/>
                <a:cs typeface="Helvetica" pitchFamily="34" charset="0"/>
              </a:rPr>
              <a:t>for Gaucher Disease</a:t>
            </a:r>
            <a:r>
              <a:rPr lang="en-US" sz="3200" b="1" dirty="0">
                <a:solidFill>
                  <a:schemeClr val="bg2">
                    <a:lumMod val="50000"/>
                  </a:schemeClr>
                </a:solidFill>
                <a:latin typeface="Helvetica" pitchFamily="34" charset="0"/>
                <a:cs typeface="Helvetica" pitchFamily="34" charset="0"/>
              </a:rPr>
              <a:t> </a:t>
            </a:r>
          </a:p>
        </p:txBody>
      </p:sp>
      <p:pic>
        <p:nvPicPr>
          <p:cNvPr id="512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09800"/>
            <a:ext cx="26543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4"/>
          <p:cNvSpPr txBox="1">
            <a:spLocks noChangeArrowheads="1"/>
          </p:cNvSpPr>
          <p:nvPr/>
        </p:nvSpPr>
        <p:spPr bwMode="auto">
          <a:xfrm>
            <a:off x="2016125" y="5638800"/>
            <a:ext cx="3419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lgn="ctr">
              <a:spcBef>
                <a:spcPct val="50000"/>
              </a:spcBef>
              <a:buClrTx/>
              <a:buSzTx/>
              <a:buFontTx/>
              <a:buNone/>
            </a:pPr>
            <a:r>
              <a:rPr lang="en-US" altLang="en-US" sz="2000" b="1">
                <a:latin typeface="Helvetica" pitchFamily="-106" charset="0"/>
                <a:cs typeface="Helvetica" pitchFamily="-106" charset="0"/>
              </a:rPr>
              <a:t>Glucosylceramide</a:t>
            </a:r>
            <a:endParaRPr lang="en-US" altLang="en-US" sz="2000">
              <a:latin typeface="Helvetica" pitchFamily="-106" charset="0"/>
              <a:cs typeface="Helvetica" pitchFamily="-106" charset="0"/>
            </a:endParaRPr>
          </a:p>
        </p:txBody>
      </p:sp>
      <p:sp>
        <p:nvSpPr>
          <p:cNvPr id="51206" name="Text Box 5"/>
          <p:cNvSpPr txBox="1">
            <a:spLocks noChangeArrowheads="1"/>
          </p:cNvSpPr>
          <p:nvPr/>
        </p:nvSpPr>
        <p:spPr bwMode="auto">
          <a:xfrm>
            <a:off x="2438400" y="1690688"/>
            <a:ext cx="24780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lgn="ctr">
              <a:spcBef>
                <a:spcPct val="50000"/>
              </a:spcBef>
              <a:buClrTx/>
              <a:buSzTx/>
              <a:buFontTx/>
              <a:buNone/>
            </a:pPr>
            <a:r>
              <a:rPr lang="en-US" altLang="en-US" sz="2800" b="1">
                <a:latin typeface="Helvetica" pitchFamily="-106" charset="0"/>
                <a:cs typeface="Helvetica" pitchFamily="-106" charset="0"/>
              </a:rPr>
              <a:t>Ceramide</a:t>
            </a:r>
            <a:endParaRPr lang="en-US" altLang="en-US" sz="2400">
              <a:latin typeface="Helvetica" pitchFamily="-106" charset="0"/>
              <a:cs typeface="Helvetica" pitchFamily="-106" charset="0"/>
            </a:endParaRPr>
          </a:p>
        </p:txBody>
      </p:sp>
      <p:sp>
        <p:nvSpPr>
          <p:cNvPr id="51207" name="Text Box 6"/>
          <p:cNvSpPr txBox="1">
            <a:spLocks noChangeArrowheads="1"/>
          </p:cNvSpPr>
          <p:nvPr/>
        </p:nvSpPr>
        <p:spPr bwMode="auto">
          <a:xfrm>
            <a:off x="1635125" y="6384925"/>
            <a:ext cx="4156075" cy="396875"/>
          </a:xfrm>
          <a:prstGeom prst="rect">
            <a:avLst/>
          </a:prstGeom>
          <a:solidFill>
            <a:schemeClr val="accent3">
              <a:lumMod val="20000"/>
              <a:lumOff val="80000"/>
            </a:schemeClr>
          </a:solidFill>
          <a:ln w="9525">
            <a:solidFill>
              <a:schemeClr val="accent3">
                <a:lumMod val="75000"/>
              </a:schemeClr>
            </a:solidFill>
            <a:miter lim="800000"/>
            <a:headEnd/>
            <a:tailEnd/>
          </a:ln>
        </p:spPr>
        <p:txBody>
          <a:bodyPr>
            <a:spAutoFit/>
          </a:bodyPr>
          <a:lstStyle/>
          <a:p>
            <a:pPr algn="ctr" eaLnBrk="0" fontAlgn="auto" hangingPunct="0">
              <a:spcBef>
                <a:spcPct val="50000"/>
              </a:spcBef>
              <a:spcAft>
                <a:spcPts val="0"/>
              </a:spcAft>
              <a:defRPr/>
            </a:pPr>
            <a:r>
              <a:rPr lang="en-US" sz="2000" b="1" dirty="0">
                <a:latin typeface="Helvetica" pitchFamily="34" charset="0"/>
                <a:cs typeface="Helvetica" pitchFamily="34" charset="0"/>
              </a:rPr>
              <a:t>Complex </a:t>
            </a:r>
            <a:r>
              <a:rPr lang="en-US" sz="2000" b="1" dirty="0" err="1">
                <a:latin typeface="Helvetica" pitchFamily="34" charset="0"/>
                <a:cs typeface="Helvetica" pitchFamily="34" charset="0"/>
              </a:rPr>
              <a:t>Glycosphingolipids</a:t>
            </a:r>
            <a:endParaRPr lang="en-US" sz="2000" dirty="0">
              <a:latin typeface="Helvetica" pitchFamily="34" charset="0"/>
              <a:cs typeface="Helvetica" pitchFamily="34" charset="0"/>
            </a:endParaRPr>
          </a:p>
        </p:txBody>
      </p:sp>
      <p:sp>
        <p:nvSpPr>
          <p:cNvPr id="51208" name="Line 9"/>
          <p:cNvSpPr>
            <a:spLocks noChangeShapeType="1"/>
          </p:cNvSpPr>
          <p:nvPr/>
        </p:nvSpPr>
        <p:spPr bwMode="auto">
          <a:xfrm>
            <a:off x="3692525" y="6019800"/>
            <a:ext cx="0" cy="4365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09" name="Text Box 10"/>
          <p:cNvSpPr txBox="1">
            <a:spLocks noChangeArrowheads="1"/>
          </p:cNvSpPr>
          <p:nvPr/>
        </p:nvSpPr>
        <p:spPr bwMode="auto">
          <a:xfrm>
            <a:off x="0" y="1219200"/>
            <a:ext cx="2068513"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lgn="ctr">
              <a:buClrTx/>
              <a:buSzTx/>
              <a:buFontTx/>
              <a:buNone/>
            </a:pPr>
            <a:r>
              <a:rPr lang="en-US" altLang="en-US" sz="2000" b="1">
                <a:latin typeface="Helvetica" pitchFamily="-106" charset="0"/>
                <a:cs typeface="Helvetica" pitchFamily="-106" charset="0"/>
              </a:rPr>
              <a:t>NB-DNJ</a:t>
            </a:r>
          </a:p>
          <a:p>
            <a:pPr algn="ctr">
              <a:buClrTx/>
              <a:buSzTx/>
              <a:buFontTx/>
              <a:buNone/>
            </a:pPr>
            <a:r>
              <a:rPr lang="en-US" altLang="en-US" sz="1600" b="1">
                <a:solidFill>
                  <a:srgbClr val="000000"/>
                </a:solidFill>
                <a:latin typeface="Helvetica" pitchFamily="-106" charset="0"/>
                <a:cs typeface="Helvetica" pitchFamily="-106" charset="0"/>
              </a:rPr>
              <a:t>Miglustat</a:t>
            </a:r>
            <a:r>
              <a:rPr lang="en-US" altLang="en-US" sz="1600">
                <a:solidFill>
                  <a:srgbClr val="000000"/>
                </a:solidFill>
                <a:latin typeface="Helvetica" pitchFamily="-106" charset="0"/>
                <a:cs typeface="Helvetica" pitchFamily="-106" charset="0"/>
              </a:rPr>
              <a:t> is approved drug for Gaucher Disease treatment</a:t>
            </a:r>
          </a:p>
          <a:p>
            <a:pPr algn="ctr">
              <a:buClrTx/>
              <a:buSzTx/>
              <a:buFontTx/>
              <a:buNone/>
            </a:pPr>
            <a:r>
              <a:rPr lang="en-US" altLang="en-US" sz="1600">
                <a:solidFill>
                  <a:srgbClr val="000000"/>
                </a:solidFill>
                <a:latin typeface="Helvetica" pitchFamily="-106" charset="0"/>
                <a:cs typeface="Helvetica" pitchFamily="-106" charset="0"/>
              </a:rPr>
              <a:t>(1</a:t>
            </a:r>
            <a:r>
              <a:rPr lang="en-US" altLang="en-US" sz="1600" baseline="30000">
                <a:solidFill>
                  <a:srgbClr val="000000"/>
                </a:solidFill>
                <a:latin typeface="Helvetica" pitchFamily="-106" charset="0"/>
                <a:cs typeface="Helvetica" pitchFamily="-106" charset="0"/>
              </a:rPr>
              <a:t>st</a:t>
            </a:r>
            <a:r>
              <a:rPr lang="en-US" altLang="en-US" sz="1600">
                <a:solidFill>
                  <a:srgbClr val="000000"/>
                </a:solidFill>
                <a:latin typeface="Helvetica" pitchFamily="-106" charset="0"/>
                <a:cs typeface="Helvetica" pitchFamily="-106" charset="0"/>
              </a:rPr>
              <a:t> generation)</a:t>
            </a:r>
            <a:endParaRPr lang="en-US" altLang="en-US" sz="1600" b="1">
              <a:latin typeface="Helvetica" pitchFamily="-106" charset="0"/>
              <a:cs typeface="Helvetica" pitchFamily="-106" charset="0"/>
            </a:endParaRPr>
          </a:p>
          <a:p>
            <a:pPr algn="ctr">
              <a:buClrTx/>
              <a:buSzTx/>
              <a:buFontTx/>
              <a:buNone/>
            </a:pPr>
            <a:endParaRPr lang="en-US" altLang="en-US" sz="2000">
              <a:latin typeface="Helvetica" pitchFamily="-106" charset="0"/>
              <a:cs typeface="Helvetica" pitchFamily="-106" charset="0"/>
            </a:endParaRPr>
          </a:p>
        </p:txBody>
      </p:sp>
      <p:sp>
        <p:nvSpPr>
          <p:cNvPr id="51210" name="Line 12"/>
          <p:cNvSpPr>
            <a:spLocks noChangeShapeType="1"/>
          </p:cNvSpPr>
          <p:nvPr/>
        </p:nvSpPr>
        <p:spPr bwMode="auto">
          <a:xfrm>
            <a:off x="3733800" y="2870200"/>
            <a:ext cx="0" cy="1473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12" name="Rectangle 12"/>
          <p:cNvSpPr>
            <a:spLocks noChangeArrowheads="1"/>
          </p:cNvSpPr>
          <p:nvPr/>
        </p:nvSpPr>
        <p:spPr bwMode="auto">
          <a:xfrm>
            <a:off x="76200" y="4503738"/>
            <a:ext cx="2362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600">
                <a:latin typeface="Helvetica" pitchFamily="-106" charset="0"/>
                <a:cs typeface="Helvetica" pitchFamily="-106" charset="0"/>
              </a:rPr>
              <a:t>Side Effects: due to the relative promiscuity of drug for other enzymes</a:t>
            </a:r>
          </a:p>
        </p:txBody>
      </p:sp>
      <p:sp>
        <p:nvSpPr>
          <p:cNvPr id="14" name="Rectangle 13"/>
          <p:cNvSpPr/>
          <p:nvPr/>
        </p:nvSpPr>
        <p:spPr>
          <a:xfrm>
            <a:off x="5158848" y="2133600"/>
            <a:ext cx="3581400" cy="646331"/>
          </a:xfrm>
          <a:prstGeom prst="rect">
            <a:avLst/>
          </a:prstGeom>
          <a:ln w="28575">
            <a:solidFill>
              <a:schemeClr val="accent2">
                <a:lumMod val="75000"/>
              </a:schemeClr>
            </a:solidFill>
            <a:prstDash val="sysDash"/>
          </a:ln>
        </p:spPr>
        <p:txBody>
          <a:bodyPr wrap="square">
            <a:spAutoFit/>
          </a:bodyPr>
          <a:lstStyle/>
          <a:p>
            <a:pPr algn="ctr" fontAlgn="auto">
              <a:spcBef>
                <a:spcPts val="0"/>
              </a:spcBef>
              <a:spcAft>
                <a:spcPts val="0"/>
              </a:spcAft>
              <a:defRPr/>
            </a:pPr>
            <a:r>
              <a:rPr lang="en-US" b="1" dirty="0">
                <a:solidFill>
                  <a:prstClr val="black"/>
                </a:solidFill>
                <a:latin typeface="Helvetica" pitchFamily="34" charset="0"/>
                <a:cs typeface="Helvetica" pitchFamily="34" charset="0"/>
              </a:rPr>
              <a:t>Active &amp; Specific Inhibitor of </a:t>
            </a:r>
            <a:r>
              <a:rPr lang="en-US" b="1" dirty="0" err="1">
                <a:solidFill>
                  <a:prstClr val="black"/>
                </a:solidFill>
                <a:latin typeface="Helvetica" pitchFamily="34" charset="0"/>
                <a:cs typeface="Helvetica" pitchFamily="34" charset="0"/>
              </a:rPr>
              <a:t>Glucosylceramide</a:t>
            </a:r>
            <a:r>
              <a:rPr lang="en-US" b="1" dirty="0">
                <a:solidFill>
                  <a:prstClr val="black"/>
                </a:solidFill>
                <a:latin typeface="Helvetica" pitchFamily="34" charset="0"/>
                <a:cs typeface="Helvetica" pitchFamily="34" charset="0"/>
              </a:rPr>
              <a:t> </a:t>
            </a:r>
            <a:r>
              <a:rPr lang="en-US" b="1" dirty="0" err="1">
                <a:solidFill>
                  <a:prstClr val="black"/>
                </a:solidFill>
                <a:latin typeface="Helvetica" pitchFamily="34" charset="0"/>
                <a:cs typeface="Helvetica" pitchFamily="34" charset="0"/>
              </a:rPr>
              <a:t>Synthase</a:t>
            </a:r>
            <a:r>
              <a:rPr lang="en-US" b="1" dirty="0">
                <a:solidFill>
                  <a:prstClr val="black"/>
                </a:solidFill>
                <a:latin typeface="Helvetica" pitchFamily="34" charset="0"/>
                <a:cs typeface="Helvetica" pitchFamily="34" charset="0"/>
              </a:rPr>
              <a:t> </a:t>
            </a:r>
            <a:endParaRPr lang="en-US" b="1" dirty="0">
              <a:latin typeface="Helvetica" pitchFamily="34" charset="0"/>
              <a:cs typeface="Helvetica" pitchFamily="34" charset="0"/>
            </a:endParaRPr>
          </a:p>
        </p:txBody>
      </p:sp>
      <p:cxnSp>
        <p:nvCxnSpPr>
          <p:cNvPr id="15" name="Straight Arrow Connector 14"/>
          <p:cNvCxnSpPr/>
          <p:nvPr/>
        </p:nvCxnSpPr>
        <p:spPr>
          <a:xfrm rot="5400000">
            <a:off x="6590507" y="3161506"/>
            <a:ext cx="687388" cy="3175"/>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105400" y="5192713"/>
            <a:ext cx="3962400" cy="395287"/>
          </a:xfrm>
          <a:prstGeom prst="rect">
            <a:avLst/>
          </a:prstGeom>
          <a:ln w="28575">
            <a:solidFill>
              <a:schemeClr val="accent2">
                <a:lumMod val="75000"/>
              </a:schemeClr>
            </a:solidFill>
            <a:prstDash val="sysDash"/>
          </a:ln>
        </p:spPr>
        <p:txBody>
          <a:bodyPr>
            <a:spAutoFit/>
          </a:bodyPr>
          <a:lstStyle/>
          <a:p>
            <a:pPr fontAlgn="auto">
              <a:spcBef>
                <a:spcPts val="0"/>
              </a:spcBef>
              <a:spcAft>
                <a:spcPts val="0"/>
              </a:spcAft>
              <a:defRPr/>
            </a:pPr>
            <a:r>
              <a:rPr lang="en-US" dirty="0">
                <a:latin typeface="Helvetica" pitchFamily="34" charset="0"/>
                <a:cs typeface="Helvetica" pitchFamily="34" charset="0"/>
              </a:rPr>
              <a:t>Attenuation of Disease Progression. </a:t>
            </a:r>
          </a:p>
        </p:txBody>
      </p:sp>
      <p:cxnSp>
        <p:nvCxnSpPr>
          <p:cNvPr id="18" name="Straight Arrow Connector 17"/>
          <p:cNvCxnSpPr/>
          <p:nvPr/>
        </p:nvCxnSpPr>
        <p:spPr>
          <a:xfrm rot="5400000">
            <a:off x="6591300" y="4760913"/>
            <a:ext cx="687387" cy="1588"/>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8398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352800"/>
            <a:ext cx="137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13" name="Rectangle 4"/>
          <p:cNvSpPr>
            <a:spLocks noChangeArrowheads="1"/>
          </p:cNvSpPr>
          <p:nvPr/>
        </p:nvSpPr>
        <p:spPr bwMode="auto">
          <a:xfrm>
            <a:off x="5105400" y="3581400"/>
            <a:ext cx="4038600" cy="646113"/>
          </a:xfrm>
          <a:prstGeom prst="rect">
            <a:avLst/>
          </a:prstGeom>
          <a:noFill/>
          <a:ln w="28575">
            <a:solidFill>
              <a:schemeClr val="accent2">
                <a:lumMod val="75000"/>
              </a:schemeClr>
            </a:solidFill>
            <a:prstDash val="sysDash"/>
            <a:miter lim="800000"/>
            <a:headEnd/>
            <a:tailEnd/>
          </a:ln>
        </p:spPr>
        <p:txBody>
          <a:bodyPr>
            <a:spAutoFit/>
          </a:bodyPr>
          <a:lstStyle/>
          <a:p>
            <a:pPr fontAlgn="auto">
              <a:spcBef>
                <a:spcPts val="0"/>
              </a:spcBef>
              <a:spcAft>
                <a:spcPts val="0"/>
              </a:spcAft>
              <a:defRPr/>
            </a:pPr>
            <a:r>
              <a:rPr lang="en-US" dirty="0">
                <a:latin typeface="Helvetica" pitchFamily="34" charset="0"/>
                <a:cs typeface="Helvetica" pitchFamily="34" charset="0"/>
              </a:rPr>
              <a:t>Prevents Disease Progression by Reduction of Substrate Accumulation </a:t>
            </a:r>
          </a:p>
        </p:txBody>
      </p:sp>
      <p:sp>
        <p:nvSpPr>
          <p:cNvPr id="34835" name="Text Box 19"/>
          <p:cNvSpPr txBox="1">
            <a:spLocks noChangeArrowheads="1"/>
          </p:cNvSpPr>
          <p:nvPr/>
        </p:nvSpPr>
        <p:spPr bwMode="auto">
          <a:xfrm rot="4142057">
            <a:off x="2568575" y="3184525"/>
            <a:ext cx="460375" cy="758825"/>
          </a:xfrm>
          <a:prstGeom prst="rect">
            <a:avLst/>
          </a:prstGeom>
          <a:noFill/>
          <a:ln w="12700" algn="ctr">
            <a:noFill/>
            <a:miter lim="800000"/>
            <a:headEnd/>
            <a:tailEnd/>
          </a:ln>
          <a:effectLst>
            <a:prstShdw prst="shdw17" dist="17961" dir="2700000">
              <a:schemeClr val="accent1">
                <a:gamma/>
                <a:shade val="60000"/>
                <a:invGamma/>
              </a:schemeClr>
            </a:prstShdw>
          </a:effectLst>
        </p:spPr>
        <p:txBody>
          <a:bodyPr lIns="90488" tIns="44450" rIns="90488" bIns="44450">
            <a:spAutoFit/>
          </a:bodyPr>
          <a:lstStyle/>
          <a:p>
            <a:pPr fontAlgn="auto">
              <a:spcBef>
                <a:spcPts val="0"/>
              </a:spcBef>
              <a:spcAft>
                <a:spcPts val="0"/>
              </a:spcAft>
              <a:defRPr/>
            </a:pPr>
            <a:r>
              <a:rPr lang="en-US" sz="4400" b="1">
                <a:solidFill>
                  <a:schemeClr val="bg1"/>
                </a:solidFill>
                <a:latin typeface="Arial" charset="0"/>
              </a:rPr>
              <a:t>T</a:t>
            </a:r>
          </a:p>
        </p:txBody>
      </p:sp>
    </p:spTree>
    <p:extLst>
      <p:ext uri="{BB962C8B-B14F-4D97-AF65-F5344CB8AC3E}">
        <p14:creationId xmlns:p14="http://schemas.microsoft.com/office/powerpoint/2010/main" val="1996633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animEffect transition="in" filter="blinds(horizontal)">
                                      <p:cBhvr>
                                        <p:cTn id="7" dur="500"/>
                                        <p:tgtEl>
                                          <p:spTgt spid="51206"/>
                                        </p:tgtEl>
                                      </p:cBhvr>
                                    </p:animEffect>
                                  </p:childTnLst>
                                </p:cTn>
                              </p:par>
                              <p:par>
                                <p:cTn id="8" presetID="3" presetClass="entr" presetSubtype="10" fill="hold" nodeType="withEffect">
                                  <p:stCondLst>
                                    <p:cond delay="0"/>
                                  </p:stCondLst>
                                  <p:childTnLst>
                                    <p:set>
                                      <p:cBhvr>
                                        <p:cTn id="9" dur="1" fill="hold">
                                          <p:stCondLst>
                                            <p:cond delay="0"/>
                                          </p:stCondLst>
                                        </p:cTn>
                                        <p:tgtEl>
                                          <p:spTgt spid="51204"/>
                                        </p:tgtEl>
                                        <p:attrNameLst>
                                          <p:attrName>style.visibility</p:attrName>
                                        </p:attrNameLst>
                                      </p:cBhvr>
                                      <p:to>
                                        <p:strVal val="visible"/>
                                      </p:to>
                                    </p:set>
                                    <p:animEffect transition="in" filter="blinds(horizontal)">
                                      <p:cBhvr>
                                        <p:cTn id="10" dur="500"/>
                                        <p:tgtEl>
                                          <p:spTgt spid="5120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1210"/>
                                        </p:tgtEl>
                                        <p:attrNameLst>
                                          <p:attrName>style.visibility</p:attrName>
                                        </p:attrNameLst>
                                      </p:cBhvr>
                                      <p:to>
                                        <p:strVal val="visible"/>
                                      </p:to>
                                    </p:set>
                                    <p:animEffect transition="in" filter="blinds(horizontal)">
                                      <p:cBhvr>
                                        <p:cTn id="13" dur="500"/>
                                        <p:tgtEl>
                                          <p:spTgt spid="512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1205"/>
                                        </p:tgtEl>
                                        <p:attrNameLst>
                                          <p:attrName>style.visibility</p:attrName>
                                        </p:attrNameLst>
                                      </p:cBhvr>
                                      <p:to>
                                        <p:strVal val="visible"/>
                                      </p:to>
                                    </p:set>
                                    <p:animEffect transition="in" filter="blinds(horizontal)">
                                      <p:cBhvr>
                                        <p:cTn id="18" dur="500"/>
                                        <p:tgtEl>
                                          <p:spTgt spid="5120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1208"/>
                                        </p:tgtEl>
                                        <p:attrNameLst>
                                          <p:attrName>style.visibility</p:attrName>
                                        </p:attrNameLst>
                                      </p:cBhvr>
                                      <p:to>
                                        <p:strVal val="visible"/>
                                      </p:to>
                                    </p:set>
                                    <p:animEffect transition="in" filter="blinds(horizontal)">
                                      <p:cBhvr>
                                        <p:cTn id="21" dur="500"/>
                                        <p:tgtEl>
                                          <p:spTgt spid="5120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1207"/>
                                        </p:tgtEl>
                                        <p:attrNameLst>
                                          <p:attrName>style.visibility</p:attrName>
                                        </p:attrNameLst>
                                      </p:cBhvr>
                                      <p:to>
                                        <p:strVal val="visible"/>
                                      </p:to>
                                    </p:set>
                                    <p:animEffect transition="in" filter="blinds(horizontal)">
                                      <p:cBhvr>
                                        <p:cTn id="24" dur="500"/>
                                        <p:tgtEl>
                                          <p:spTgt spid="5120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1209"/>
                                        </p:tgtEl>
                                        <p:attrNameLst>
                                          <p:attrName>style.visibility</p:attrName>
                                        </p:attrNameLst>
                                      </p:cBhvr>
                                      <p:to>
                                        <p:strVal val="visible"/>
                                      </p:to>
                                    </p:set>
                                    <p:animEffect transition="in" filter="blinds(horizontal)">
                                      <p:cBhvr>
                                        <p:cTn id="29" dur="500"/>
                                        <p:tgtEl>
                                          <p:spTgt spid="5120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51212"/>
                                        </p:tgtEl>
                                        <p:attrNameLst>
                                          <p:attrName>style.visibility</p:attrName>
                                        </p:attrNameLst>
                                      </p:cBhvr>
                                      <p:to>
                                        <p:strVal val="visible"/>
                                      </p:to>
                                    </p:set>
                                    <p:animEffect transition="in" filter="blinds(horizontal)">
                                      <p:cBhvr>
                                        <p:cTn id="34" dur="500"/>
                                        <p:tgtEl>
                                          <p:spTgt spid="512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linds(horizontal)">
                                      <p:cBhvr>
                                        <p:cTn id="39" dur="500"/>
                                        <p:tgtEl>
                                          <p:spTgt spid="1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linds(horizontal)">
                                      <p:cBhvr>
                                        <p:cTn id="44" dur="500"/>
                                        <p:tgtEl>
                                          <p:spTgt spid="15"/>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linds(horizontal)">
                                      <p:cBhvr>
                                        <p:cTn id="52" dur="500"/>
                                        <p:tgtEl>
                                          <p:spTgt spid="18"/>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P spid="51206" grpId="0"/>
      <p:bldP spid="51207" grpId="0" animBg="1"/>
      <p:bldP spid="51208" grpId="0" animBg="1"/>
      <p:bldP spid="51209" grpId="0"/>
      <p:bldP spid="51210" grpId="0" animBg="1"/>
      <p:bldP spid="51212" grpId="0"/>
      <p:bldP spid="14" grpId="0" animBg="1"/>
      <p:bldP spid="17"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ChangeArrowheads="1"/>
          </p:cNvSpPr>
          <p:nvPr/>
        </p:nvSpPr>
        <p:spPr bwMode="auto">
          <a:xfrm>
            <a:off x="0" y="2863850"/>
            <a:ext cx="8839200" cy="1555750"/>
          </a:xfrm>
          <a:prstGeom prst="rect">
            <a:avLst/>
          </a:prstGeom>
          <a:solidFill>
            <a:schemeClr val="accent2">
              <a:lumMod val="20000"/>
              <a:lumOff val="80000"/>
            </a:schemeClr>
          </a:solidFill>
          <a:ln w="9525">
            <a:noFill/>
            <a:miter lim="800000"/>
            <a:headEnd/>
            <a:tailEnd/>
          </a:ln>
        </p:spPr>
        <p:txBody>
          <a:bodyPr>
            <a:spAutoFit/>
          </a:bodyPr>
          <a:lstStyle/>
          <a:p>
            <a:pPr algn="ctr" fontAlgn="auto">
              <a:lnSpc>
                <a:spcPct val="150000"/>
              </a:lnSpc>
              <a:spcBef>
                <a:spcPts val="0"/>
              </a:spcBef>
              <a:spcAft>
                <a:spcPts val="0"/>
              </a:spcAft>
              <a:defRPr/>
            </a:pPr>
            <a:r>
              <a:rPr lang="en-US" b="1" dirty="0">
                <a:latin typeface="Helvetica" pitchFamily="34" charset="0"/>
                <a:cs typeface="Helvetica" pitchFamily="34" charset="0"/>
              </a:rPr>
              <a:t>Preliminary results of a phase II clinical trial of Genz-112638 in patients with type I </a:t>
            </a:r>
            <a:r>
              <a:rPr lang="en-US" b="1" dirty="0" err="1">
                <a:latin typeface="Helvetica" pitchFamily="34" charset="0"/>
                <a:cs typeface="Helvetica" pitchFamily="34" charset="0"/>
              </a:rPr>
              <a:t>Gaucher</a:t>
            </a:r>
            <a:r>
              <a:rPr lang="en-US" b="1" dirty="0">
                <a:latin typeface="Helvetica" pitchFamily="34" charset="0"/>
                <a:cs typeface="Helvetica" pitchFamily="34" charset="0"/>
              </a:rPr>
              <a:t> disease </a:t>
            </a:r>
          </a:p>
          <a:p>
            <a:pPr algn="ctr" fontAlgn="auto">
              <a:lnSpc>
                <a:spcPct val="150000"/>
              </a:lnSpc>
              <a:spcBef>
                <a:spcPts val="0"/>
              </a:spcBef>
              <a:spcAft>
                <a:spcPts val="0"/>
              </a:spcAft>
              <a:defRPr/>
            </a:pPr>
            <a:r>
              <a:rPr lang="en-US" sz="1400" dirty="0">
                <a:latin typeface="Helvetica" pitchFamily="34" charset="0"/>
                <a:cs typeface="Helvetica" pitchFamily="34" charset="0"/>
              </a:rPr>
              <a:t>Judith </a:t>
            </a:r>
            <a:r>
              <a:rPr lang="en-US" sz="1400" dirty="0" err="1">
                <a:latin typeface="Helvetica" pitchFamily="34" charset="0"/>
                <a:cs typeface="Helvetica" pitchFamily="34" charset="0"/>
              </a:rPr>
              <a:t>Peterschmitt</a:t>
            </a:r>
            <a:r>
              <a:rPr lang="en-US" sz="1400" dirty="0">
                <a:latin typeface="Helvetica" pitchFamily="34" charset="0"/>
                <a:cs typeface="Helvetica" pitchFamily="34" charset="0"/>
              </a:rPr>
              <a:t>, Elena </a:t>
            </a:r>
            <a:r>
              <a:rPr lang="en-US" sz="1400" dirty="0" err="1">
                <a:latin typeface="Helvetica" pitchFamily="34" charset="0"/>
                <a:cs typeface="Helvetica" pitchFamily="34" charset="0"/>
              </a:rPr>
              <a:t>Lukina</a:t>
            </a:r>
            <a:r>
              <a:rPr lang="en-US" sz="1400" dirty="0">
                <a:latin typeface="Helvetica" pitchFamily="34" charset="0"/>
                <a:cs typeface="Helvetica" pitchFamily="34" charset="0"/>
              </a:rPr>
              <a:t>, Nora </a:t>
            </a:r>
            <a:r>
              <a:rPr lang="en-US" sz="1400" dirty="0" err="1">
                <a:latin typeface="Helvetica" pitchFamily="34" charset="0"/>
                <a:cs typeface="Helvetica" pitchFamily="34" charset="0"/>
              </a:rPr>
              <a:t>Watman</a:t>
            </a:r>
            <a:r>
              <a:rPr lang="en-US" sz="1400" dirty="0">
                <a:latin typeface="Helvetica" pitchFamily="34" charset="0"/>
                <a:cs typeface="Helvetica" pitchFamily="34" charset="0"/>
              </a:rPr>
              <a:t>, </a:t>
            </a:r>
            <a:r>
              <a:rPr lang="en-US" sz="1400" b="1" dirty="0" err="1">
                <a:latin typeface="Helvetica" pitchFamily="34" charset="0"/>
                <a:cs typeface="Helvetica" pitchFamily="34" charset="0"/>
              </a:rPr>
              <a:t>Maryam</a:t>
            </a:r>
            <a:r>
              <a:rPr lang="en-US" sz="1400" b="1" dirty="0">
                <a:latin typeface="Helvetica" pitchFamily="34" charset="0"/>
                <a:cs typeface="Helvetica" pitchFamily="34" charset="0"/>
              </a:rPr>
              <a:t> </a:t>
            </a:r>
            <a:r>
              <a:rPr lang="en-US" sz="1400" b="1" dirty="0" err="1">
                <a:latin typeface="Helvetica" pitchFamily="34" charset="0"/>
                <a:cs typeface="Helvetica" pitchFamily="34" charset="0"/>
              </a:rPr>
              <a:t>Banikazemi</a:t>
            </a:r>
            <a:r>
              <a:rPr lang="en-US" sz="1400" dirty="0">
                <a:latin typeface="Helvetica" pitchFamily="34" charset="0"/>
                <a:cs typeface="Helvetica" pitchFamily="34" charset="0"/>
              </a:rPr>
              <a:t>, Marcelo </a:t>
            </a:r>
            <a:r>
              <a:rPr lang="en-US" sz="1400" dirty="0" err="1">
                <a:latin typeface="Helvetica" pitchFamily="34" charset="0"/>
                <a:cs typeface="Helvetica" pitchFamily="34" charset="0"/>
              </a:rPr>
              <a:t>Iastrebner</a:t>
            </a:r>
            <a:r>
              <a:rPr lang="en-US" sz="1400" dirty="0">
                <a:latin typeface="Helvetica" pitchFamily="34" charset="0"/>
                <a:cs typeface="Helvetica" pitchFamily="34" charset="0"/>
              </a:rPr>
              <a:t>, Hanna Rosenbaum, Ari </a:t>
            </a:r>
            <a:r>
              <a:rPr lang="en-US" sz="1400" dirty="0" err="1">
                <a:latin typeface="Helvetica" pitchFamily="34" charset="0"/>
                <a:cs typeface="Helvetica" pitchFamily="34" charset="0"/>
              </a:rPr>
              <a:t>Zimran</a:t>
            </a:r>
            <a:r>
              <a:rPr lang="en-US" sz="1400" dirty="0">
                <a:latin typeface="Helvetica" pitchFamily="34" charset="0"/>
                <a:cs typeface="Helvetica" pitchFamily="34" charset="0"/>
              </a:rPr>
              <a:t>, Elsa Avila </a:t>
            </a:r>
            <a:r>
              <a:rPr lang="en-US" sz="1400" dirty="0" err="1">
                <a:latin typeface="Helvetica" pitchFamily="34" charset="0"/>
                <a:cs typeface="Helvetica" pitchFamily="34" charset="0"/>
              </a:rPr>
              <a:t>Arreguin</a:t>
            </a:r>
            <a:r>
              <a:rPr lang="en-US" sz="1400" dirty="0">
                <a:latin typeface="Helvetica" pitchFamily="34" charset="0"/>
                <a:cs typeface="Helvetica" pitchFamily="34" charset="0"/>
              </a:rPr>
              <a:t>, Fanny O’Brien, Sharon Smith</a:t>
            </a:r>
            <a:r>
              <a:rPr lang="en-US" sz="1400" baseline="30000" dirty="0">
                <a:latin typeface="Helvetica" pitchFamily="34" charset="0"/>
                <a:cs typeface="Helvetica" pitchFamily="34" charset="0"/>
              </a:rPr>
              <a:t> </a:t>
            </a:r>
            <a:r>
              <a:rPr lang="en-US" sz="1400" dirty="0">
                <a:latin typeface="Helvetica" pitchFamily="34" charset="0"/>
                <a:cs typeface="Helvetica" pitchFamily="34" charset="0"/>
              </a:rPr>
              <a:t>and Ana Cristina </a:t>
            </a:r>
            <a:r>
              <a:rPr lang="en-US" sz="1400" dirty="0" err="1">
                <a:latin typeface="Helvetica" pitchFamily="34" charset="0"/>
                <a:cs typeface="Helvetica" pitchFamily="34" charset="0"/>
              </a:rPr>
              <a:t>Puga</a:t>
            </a:r>
            <a:endParaRPr lang="en-US" sz="1400" dirty="0">
              <a:latin typeface="Helvetica" pitchFamily="34" charset="0"/>
              <a:cs typeface="Helvetica" pitchFamily="34" charset="0"/>
            </a:endParaRPr>
          </a:p>
        </p:txBody>
      </p:sp>
      <p:sp>
        <p:nvSpPr>
          <p:cNvPr id="6" name="Rectangle 5"/>
          <p:cNvSpPr>
            <a:spLocks noChangeArrowheads="1"/>
          </p:cNvSpPr>
          <p:nvPr/>
        </p:nvSpPr>
        <p:spPr bwMode="auto">
          <a:xfrm>
            <a:off x="-76200" y="1828800"/>
            <a:ext cx="92964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lnSpc>
                <a:spcPct val="150000"/>
              </a:lnSpc>
              <a:spcBef>
                <a:spcPct val="0"/>
              </a:spcBef>
              <a:buClrTx/>
              <a:buSzTx/>
              <a:buFontTx/>
              <a:buNone/>
            </a:pPr>
            <a:r>
              <a:rPr lang="en-US" altLang="en-US" sz="1800">
                <a:solidFill>
                  <a:srgbClr val="000000"/>
                </a:solidFill>
                <a:latin typeface="Helvetica" pitchFamily="-106" charset="0"/>
                <a:cs typeface="Helvetica" pitchFamily="-106" charset="0"/>
              </a:rPr>
              <a:t>Preliminary Results= </a:t>
            </a:r>
            <a:r>
              <a:rPr lang="en-US" altLang="en-US" sz="1800" b="1">
                <a:solidFill>
                  <a:srgbClr val="000000"/>
                </a:solidFill>
                <a:latin typeface="Helvetica" pitchFamily="-106" charset="0"/>
                <a:cs typeface="Helvetica" pitchFamily="-106" charset="0"/>
              </a:rPr>
              <a:t>Genz-112638 is a molecule designed to mimic the transition state between UDP-glucose &amp; Ceramide and the resulting glucosylceramide:</a:t>
            </a:r>
            <a:endParaRPr lang="en-US" altLang="en-US" sz="1800" b="1">
              <a:latin typeface="Helvetica" pitchFamily="-106" charset="0"/>
              <a:cs typeface="Helvetica" pitchFamily="-106" charset="0"/>
            </a:endParaRPr>
          </a:p>
        </p:txBody>
      </p:sp>
      <p:sp>
        <p:nvSpPr>
          <p:cNvPr id="7" name="Rectangle 6"/>
          <p:cNvSpPr/>
          <p:nvPr/>
        </p:nvSpPr>
        <p:spPr>
          <a:xfrm>
            <a:off x="152400" y="4724400"/>
            <a:ext cx="8686800" cy="1781175"/>
          </a:xfrm>
          <a:prstGeom prst="rect">
            <a:avLst/>
          </a:prstGeom>
          <a:ln w="38100">
            <a:solidFill>
              <a:schemeClr val="bg2">
                <a:lumMod val="75000"/>
              </a:schemeClr>
            </a:solidFill>
          </a:ln>
        </p:spPr>
        <p:txBody>
          <a:bodyPr>
            <a:spAutoFit/>
          </a:bodyPr>
          <a:lstStyle/>
          <a:p>
            <a:pPr fontAlgn="auto">
              <a:lnSpc>
                <a:spcPct val="150000"/>
              </a:lnSpc>
              <a:spcBef>
                <a:spcPts val="0"/>
              </a:spcBef>
              <a:spcAft>
                <a:spcPts val="0"/>
              </a:spcAft>
              <a:buFont typeface="Arial" charset="0"/>
              <a:buChar char="•"/>
              <a:defRPr/>
            </a:pPr>
            <a:r>
              <a:rPr lang="en-US">
                <a:solidFill>
                  <a:srgbClr val="000000"/>
                </a:solidFill>
                <a:latin typeface="Helvetica" pitchFamily="34" charset="0"/>
                <a:cs typeface="Helvetica" pitchFamily="34" charset="0"/>
              </a:rPr>
              <a:t>  Directed Competitive Inhibition With Higher Degree of Specificity for the Enzyme  </a:t>
            </a:r>
          </a:p>
          <a:p>
            <a:pPr fontAlgn="auto">
              <a:lnSpc>
                <a:spcPct val="150000"/>
              </a:lnSpc>
              <a:spcBef>
                <a:spcPts val="0"/>
              </a:spcBef>
              <a:spcAft>
                <a:spcPts val="0"/>
              </a:spcAft>
              <a:defRPr/>
            </a:pPr>
            <a:r>
              <a:rPr lang="en-US">
                <a:solidFill>
                  <a:srgbClr val="000000"/>
                </a:solidFill>
                <a:latin typeface="Helvetica" pitchFamily="34" charset="0"/>
                <a:cs typeface="Helvetica" pitchFamily="34" charset="0"/>
              </a:rPr>
              <a:t>   Glucosylceramide (Retaining Residual Glucocerebrosidase Activity)</a:t>
            </a:r>
          </a:p>
          <a:p>
            <a:pPr fontAlgn="auto">
              <a:lnSpc>
                <a:spcPct val="150000"/>
              </a:lnSpc>
              <a:spcBef>
                <a:spcPts val="0"/>
              </a:spcBef>
              <a:spcAft>
                <a:spcPts val="0"/>
              </a:spcAft>
              <a:buFont typeface="Arial" charset="0"/>
              <a:buChar char="•"/>
              <a:defRPr/>
            </a:pPr>
            <a:r>
              <a:rPr lang="en-US">
                <a:solidFill>
                  <a:srgbClr val="000000"/>
                </a:solidFill>
                <a:latin typeface="Helvetica" pitchFamily="34" charset="0"/>
                <a:cs typeface="Helvetica" pitchFamily="34" charset="0"/>
              </a:rPr>
              <a:t>  No Measurable Inhibition Of Other enzymes (No SE)</a:t>
            </a:r>
          </a:p>
          <a:p>
            <a:pPr fontAlgn="auto">
              <a:lnSpc>
                <a:spcPct val="150000"/>
              </a:lnSpc>
              <a:spcBef>
                <a:spcPts val="0"/>
              </a:spcBef>
              <a:spcAft>
                <a:spcPts val="0"/>
              </a:spcAft>
              <a:buFont typeface="Arial" charset="0"/>
              <a:buChar char="•"/>
              <a:defRPr/>
            </a:pPr>
            <a:r>
              <a:rPr lang="en-US">
                <a:solidFill>
                  <a:srgbClr val="000000"/>
                </a:solidFill>
                <a:latin typeface="Helvetica" pitchFamily="34" charset="0"/>
                <a:cs typeface="Helvetica" pitchFamily="34" charset="0"/>
              </a:rPr>
              <a:t>  Possibly as good as enzyme replacement.</a:t>
            </a:r>
            <a:endParaRPr lang="en-US">
              <a:latin typeface="Helvetica" pitchFamily="34" charset="0"/>
              <a:cs typeface="Helvetica" pitchFamily="34" charset="0"/>
            </a:endParaRPr>
          </a:p>
        </p:txBody>
      </p:sp>
      <p:sp>
        <p:nvSpPr>
          <p:cNvPr id="52230" name="Text Box 2"/>
          <p:cNvSpPr txBox="1">
            <a:spLocks noChangeArrowheads="1"/>
          </p:cNvSpPr>
          <p:nvPr/>
        </p:nvSpPr>
        <p:spPr bwMode="auto">
          <a:xfrm>
            <a:off x="304800" y="304800"/>
            <a:ext cx="8077200" cy="1154113"/>
          </a:xfrm>
          <a:prstGeom prst="rect">
            <a:avLst/>
          </a:prstGeom>
          <a:noFill/>
          <a:ln w="9525">
            <a:noFill/>
            <a:miter lim="800000"/>
            <a:headEnd/>
            <a:tailEnd/>
          </a:ln>
        </p:spPr>
        <p:txBody>
          <a:bodyPr>
            <a:spAutoFit/>
          </a:bodyPr>
          <a:lstStyle/>
          <a:p>
            <a:pPr algn="ctr" eaLnBrk="0" fontAlgn="auto" hangingPunct="0">
              <a:spcBef>
                <a:spcPts val="600"/>
              </a:spcBef>
              <a:spcAft>
                <a:spcPts val="0"/>
              </a:spcAft>
              <a:defRPr/>
            </a:pPr>
            <a:r>
              <a:rPr lang="en-US" sz="3200" b="1" dirty="0">
                <a:solidFill>
                  <a:schemeClr val="bg2">
                    <a:lumMod val="50000"/>
                  </a:schemeClr>
                </a:solidFill>
                <a:latin typeface="+mn-lt"/>
              </a:rPr>
              <a:t>Substrate  Deprivation  Therapy</a:t>
            </a:r>
          </a:p>
          <a:p>
            <a:pPr algn="ctr" eaLnBrk="0" fontAlgn="auto" hangingPunct="0">
              <a:spcBef>
                <a:spcPts val="600"/>
              </a:spcBef>
              <a:spcAft>
                <a:spcPts val="0"/>
              </a:spcAft>
              <a:defRPr/>
            </a:pPr>
            <a:r>
              <a:rPr lang="en-US" sz="3200" b="1" dirty="0">
                <a:solidFill>
                  <a:schemeClr val="bg2">
                    <a:lumMod val="50000"/>
                  </a:schemeClr>
                </a:solidFill>
                <a:latin typeface="+mn-lt"/>
              </a:rPr>
              <a:t>(SDT) </a:t>
            </a:r>
          </a:p>
        </p:txBody>
      </p:sp>
      <p:sp>
        <p:nvSpPr>
          <p:cNvPr id="18" name="Rectangle 17"/>
          <p:cNvSpPr>
            <a:spLocks noChangeArrowheads="1"/>
          </p:cNvSpPr>
          <p:nvPr/>
        </p:nvSpPr>
        <p:spPr bwMode="auto">
          <a:xfrm>
            <a:off x="152400" y="1219200"/>
            <a:ext cx="341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spcBef>
                <a:spcPts val="600"/>
              </a:spcBef>
              <a:buClrTx/>
              <a:buSzTx/>
              <a:buFontTx/>
              <a:buNone/>
            </a:pPr>
            <a:r>
              <a:rPr lang="en-US" altLang="en-US" sz="2800" b="1" u="sng">
                <a:solidFill>
                  <a:srgbClr val="49711E"/>
                </a:solidFill>
                <a:latin typeface="Helvetica" pitchFamily="-106" charset="0"/>
                <a:cs typeface="Helvetica" pitchFamily="-106" charset="0"/>
              </a:rPr>
              <a:t>2nd Generation:</a:t>
            </a:r>
          </a:p>
        </p:txBody>
      </p:sp>
    </p:spTree>
    <p:extLst>
      <p:ext uri="{BB962C8B-B14F-4D97-AF65-F5344CB8AC3E}">
        <p14:creationId xmlns:p14="http://schemas.microsoft.com/office/powerpoint/2010/main" val="2059777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52227"/>
                                        </p:tgtEl>
                                        <p:attrNameLst>
                                          <p:attrName>style.visibility</p:attrName>
                                        </p:attrNameLst>
                                      </p:cBhvr>
                                      <p:to>
                                        <p:strVal val="visible"/>
                                      </p:to>
                                    </p:set>
                                    <p:anim calcmode="lin" valueType="num">
                                      <p:cBhvr additive="base">
                                        <p:cTn id="17" dur="5000" fill="hold"/>
                                        <p:tgtEl>
                                          <p:spTgt spid="52227"/>
                                        </p:tgtEl>
                                        <p:attrNameLst>
                                          <p:attrName>ppt_x</p:attrName>
                                        </p:attrNameLst>
                                      </p:cBhvr>
                                      <p:tavLst>
                                        <p:tav tm="0">
                                          <p:val>
                                            <p:strVal val="#ppt_x"/>
                                          </p:val>
                                        </p:tav>
                                        <p:tav tm="100000">
                                          <p:val>
                                            <p:strVal val="#ppt_x"/>
                                          </p:val>
                                        </p:tav>
                                      </p:tavLst>
                                    </p:anim>
                                    <p:anim calcmode="lin" valueType="num">
                                      <p:cBhvr additive="base">
                                        <p:cTn id="18" dur="5000" fill="hold"/>
                                        <p:tgtEl>
                                          <p:spTgt spid="5222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p:bldP spid="6" grpId="0"/>
      <p:bldP spid="7" grpId="0" animBg="1"/>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452438" y="2549525"/>
            <a:ext cx="8220075" cy="2474913"/>
          </a:xfrm>
          <a:prstGeom prst="rect">
            <a:avLst/>
          </a:prstGeom>
          <a:solidFill>
            <a:srgbClr val="CCECFF"/>
          </a:solidFill>
          <a:ln w="9525">
            <a:solidFill>
              <a:srgbClr val="000000"/>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lgn="ctr" eaLnBrk="1" hangingPunct="1">
              <a:spcBef>
                <a:spcPct val="0"/>
              </a:spcBef>
              <a:buClrTx/>
              <a:buSzTx/>
              <a:buFontTx/>
              <a:buNone/>
            </a:pPr>
            <a:endParaRPr kumimoji="1" lang="en-US" altLang="en-US" sz="2400">
              <a:ea typeface="MS PGothic" pitchFamily="34" charset="-128"/>
            </a:endParaRPr>
          </a:p>
        </p:txBody>
      </p:sp>
      <p:sp>
        <p:nvSpPr>
          <p:cNvPr id="1820675" name="Rectangle 3"/>
          <p:cNvSpPr>
            <a:spLocks noChangeArrowheads="1"/>
          </p:cNvSpPr>
          <p:nvPr/>
        </p:nvSpPr>
        <p:spPr bwMode="auto">
          <a:xfrm>
            <a:off x="452438" y="2428875"/>
            <a:ext cx="1974850" cy="120650"/>
          </a:xfrm>
          <a:prstGeom prst="rect">
            <a:avLst/>
          </a:prstGeom>
          <a:gradFill rotWithShape="0">
            <a:gsLst>
              <a:gs pos="0">
                <a:schemeClr val="accent2"/>
              </a:gs>
              <a:gs pos="50000">
                <a:schemeClr val="accent2">
                  <a:gamma/>
                  <a:tint val="33725"/>
                  <a:invGamma/>
                </a:schemeClr>
              </a:gs>
              <a:gs pos="100000">
                <a:schemeClr val="accent2"/>
              </a:gs>
            </a:gsLst>
            <a:lin ang="5400000" scaled="1"/>
          </a:gradFill>
          <a:ln w="9525">
            <a:solidFill>
              <a:srgbClr val="000080"/>
            </a:solidFill>
            <a:miter lim="800000"/>
            <a:headEnd/>
            <a:tailEnd/>
          </a:ln>
          <a:effectLst/>
        </p:spPr>
        <p:txBody>
          <a:bodyPr wrap="none" anchor="ctr"/>
          <a:lstStyle/>
          <a:p>
            <a:pPr fontAlgn="auto">
              <a:spcBef>
                <a:spcPts val="0"/>
              </a:spcBef>
              <a:spcAft>
                <a:spcPts val="0"/>
              </a:spcAft>
              <a:defRPr/>
            </a:pPr>
            <a:endParaRPr lang="en-US">
              <a:latin typeface="Arial" charset="0"/>
            </a:endParaRPr>
          </a:p>
        </p:txBody>
      </p:sp>
      <p:sp>
        <p:nvSpPr>
          <p:cNvPr id="86020" name="Freeform 4"/>
          <p:cNvSpPr>
            <a:spLocks/>
          </p:cNvSpPr>
          <p:nvPr/>
        </p:nvSpPr>
        <p:spPr bwMode="auto">
          <a:xfrm>
            <a:off x="2033588" y="4946650"/>
            <a:ext cx="815975" cy="644525"/>
          </a:xfrm>
          <a:custGeom>
            <a:avLst/>
            <a:gdLst>
              <a:gd name="T0" fmla="*/ 2147483647 w 453"/>
              <a:gd name="T1" fmla="*/ 2147483647 h 513"/>
              <a:gd name="T2" fmla="*/ 2147483647 w 453"/>
              <a:gd name="T3" fmla="*/ 2147483647 h 513"/>
              <a:gd name="T4" fmla="*/ 0 w 453"/>
              <a:gd name="T5" fmla="*/ 2147483647 h 513"/>
              <a:gd name="T6" fmla="*/ 2147483647 w 453"/>
              <a:gd name="T7" fmla="*/ 2147483647 h 513"/>
              <a:gd name="T8" fmla="*/ 2147483647 w 453"/>
              <a:gd name="T9" fmla="*/ 2147483647 h 513"/>
              <a:gd name="T10" fmla="*/ 2147483647 w 453"/>
              <a:gd name="T11" fmla="*/ 2147483647 h 513"/>
              <a:gd name="T12" fmla="*/ 2147483647 w 453"/>
              <a:gd name="T13" fmla="*/ 2147483647 h 513"/>
              <a:gd name="T14" fmla="*/ 2147483647 w 453"/>
              <a:gd name="T15" fmla="*/ 2147483647 h 513"/>
              <a:gd name="T16" fmla="*/ 2147483647 w 453"/>
              <a:gd name="T17" fmla="*/ 2147483647 h 513"/>
              <a:gd name="T18" fmla="*/ 2147483647 w 453"/>
              <a:gd name="T19" fmla="*/ 2147483647 h 513"/>
              <a:gd name="T20" fmla="*/ 2147483647 w 453"/>
              <a:gd name="T21" fmla="*/ 2147483647 h 513"/>
              <a:gd name="T22" fmla="*/ 2147483647 w 453"/>
              <a:gd name="T23" fmla="*/ 2147483647 h 513"/>
              <a:gd name="T24" fmla="*/ 2147483647 w 453"/>
              <a:gd name="T25" fmla="*/ 2147483647 h 5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
              <a:gd name="T40" fmla="*/ 0 h 513"/>
              <a:gd name="T41" fmla="*/ 453 w 453"/>
              <a:gd name="T42" fmla="*/ 513 h 5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 h="513">
                <a:moveTo>
                  <a:pt x="111" y="24"/>
                </a:moveTo>
                <a:cubicBezTo>
                  <a:pt x="88" y="93"/>
                  <a:pt x="58" y="155"/>
                  <a:pt x="34" y="224"/>
                </a:cubicBezTo>
                <a:cubicBezTo>
                  <a:pt x="22" y="257"/>
                  <a:pt x="0" y="324"/>
                  <a:pt x="0" y="324"/>
                </a:cubicBezTo>
                <a:cubicBezTo>
                  <a:pt x="4" y="372"/>
                  <a:pt x="1" y="421"/>
                  <a:pt x="11" y="468"/>
                </a:cubicBezTo>
                <a:cubicBezTo>
                  <a:pt x="18" y="501"/>
                  <a:pt x="100" y="513"/>
                  <a:pt x="100" y="513"/>
                </a:cubicBezTo>
                <a:cubicBezTo>
                  <a:pt x="193" y="509"/>
                  <a:pt x="286" y="512"/>
                  <a:pt x="378" y="502"/>
                </a:cubicBezTo>
                <a:cubicBezTo>
                  <a:pt x="389" y="501"/>
                  <a:pt x="395" y="489"/>
                  <a:pt x="400" y="479"/>
                </a:cubicBezTo>
                <a:cubicBezTo>
                  <a:pt x="428" y="422"/>
                  <a:pt x="433" y="352"/>
                  <a:pt x="445" y="291"/>
                </a:cubicBezTo>
                <a:cubicBezTo>
                  <a:pt x="436" y="167"/>
                  <a:pt x="453" y="122"/>
                  <a:pt x="356" y="57"/>
                </a:cubicBezTo>
                <a:cubicBezTo>
                  <a:pt x="349" y="46"/>
                  <a:pt x="347" y="28"/>
                  <a:pt x="334" y="24"/>
                </a:cubicBezTo>
                <a:cubicBezTo>
                  <a:pt x="298" y="12"/>
                  <a:pt x="259" y="18"/>
                  <a:pt x="222" y="13"/>
                </a:cubicBezTo>
                <a:cubicBezTo>
                  <a:pt x="203" y="11"/>
                  <a:pt x="186" y="0"/>
                  <a:pt x="167" y="2"/>
                </a:cubicBezTo>
                <a:cubicBezTo>
                  <a:pt x="147" y="4"/>
                  <a:pt x="130" y="17"/>
                  <a:pt x="111" y="24"/>
                </a:cubicBezTo>
                <a:close/>
              </a:path>
            </a:pathLst>
          </a:cu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6021" name="AutoShape 5"/>
          <p:cNvSpPr>
            <a:spLocks noChangeArrowheads="1"/>
          </p:cNvSpPr>
          <p:nvPr/>
        </p:nvSpPr>
        <p:spPr bwMode="auto">
          <a:xfrm rot="10602683">
            <a:off x="1924050" y="4964113"/>
            <a:ext cx="1039813" cy="7239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17609 h 21600"/>
            </a:gdLst>
            <a:ahLst/>
            <a:cxnLst>
              <a:cxn ang="T8">
                <a:pos x="T0" y="T1"/>
              </a:cxn>
              <a:cxn ang="T9">
                <a:pos x="T2" y="T3"/>
              </a:cxn>
              <a:cxn ang="T10">
                <a:pos x="T4" y="T5"/>
              </a:cxn>
              <a:cxn ang="T11">
                <a:pos x="T6" y="T7"/>
              </a:cxn>
            </a:cxnLst>
            <a:rect l="T12" t="T13" r="T14" b="T15"/>
            <a:pathLst>
              <a:path w="21600" h="21600">
                <a:moveTo>
                  <a:pt x="6352" y="16290"/>
                </a:moveTo>
                <a:cubicBezTo>
                  <a:pt x="4696" y="14948"/>
                  <a:pt x="3734" y="12931"/>
                  <a:pt x="3734" y="10800"/>
                </a:cubicBezTo>
                <a:cubicBezTo>
                  <a:pt x="3734" y="6897"/>
                  <a:pt x="6897" y="3734"/>
                  <a:pt x="10800" y="3734"/>
                </a:cubicBezTo>
                <a:cubicBezTo>
                  <a:pt x="14702" y="3734"/>
                  <a:pt x="17866" y="6897"/>
                  <a:pt x="17866" y="10800"/>
                </a:cubicBezTo>
                <a:cubicBezTo>
                  <a:pt x="17866" y="12931"/>
                  <a:pt x="16903" y="14948"/>
                  <a:pt x="15247" y="16290"/>
                </a:cubicBezTo>
                <a:lnTo>
                  <a:pt x="17598" y="19192"/>
                </a:lnTo>
                <a:cubicBezTo>
                  <a:pt x="20129" y="17141"/>
                  <a:pt x="21600" y="14057"/>
                  <a:pt x="21600" y="10800"/>
                </a:cubicBezTo>
                <a:cubicBezTo>
                  <a:pt x="21600" y="4835"/>
                  <a:pt x="16764" y="0"/>
                  <a:pt x="10800" y="0"/>
                </a:cubicBezTo>
                <a:cubicBezTo>
                  <a:pt x="4835" y="0"/>
                  <a:pt x="0" y="4835"/>
                  <a:pt x="0" y="10800"/>
                </a:cubicBezTo>
                <a:cubicBezTo>
                  <a:pt x="-1" y="14057"/>
                  <a:pt x="1470" y="17141"/>
                  <a:pt x="4001" y="19192"/>
                </a:cubicBezTo>
                <a:lnTo>
                  <a:pt x="6352" y="16290"/>
                </a:lnTo>
                <a:close/>
              </a:path>
            </a:pathLst>
          </a:custGeom>
          <a:solidFill>
            <a:schemeClr val="hlink"/>
          </a:solidFill>
          <a:ln w="9525">
            <a:solidFill>
              <a:schemeClr val="accent2"/>
            </a:solidFill>
            <a:miter lim="800000"/>
            <a:headEnd/>
            <a:tailEnd/>
          </a:ln>
        </p:spPr>
        <p:txBody>
          <a:bodyPr wrap="none" anchor="ctr"/>
          <a:lstStyle/>
          <a:p>
            <a:endParaRPr lang="en-US"/>
          </a:p>
        </p:txBody>
      </p:sp>
      <p:sp>
        <p:nvSpPr>
          <p:cNvPr id="1820678" name="Rectangle 6"/>
          <p:cNvSpPr>
            <a:spLocks noChangeArrowheads="1"/>
          </p:cNvSpPr>
          <p:nvPr/>
        </p:nvSpPr>
        <p:spPr bwMode="auto">
          <a:xfrm>
            <a:off x="2617788" y="5024438"/>
            <a:ext cx="1643062" cy="120650"/>
          </a:xfrm>
          <a:prstGeom prst="rect">
            <a:avLst/>
          </a:prstGeom>
          <a:gradFill rotWithShape="0">
            <a:gsLst>
              <a:gs pos="0">
                <a:schemeClr val="accent2"/>
              </a:gs>
              <a:gs pos="50000">
                <a:schemeClr val="accent2">
                  <a:gamma/>
                  <a:tint val="33725"/>
                  <a:invGamma/>
                </a:schemeClr>
              </a:gs>
              <a:gs pos="100000">
                <a:schemeClr val="accent2"/>
              </a:gs>
            </a:gsLst>
            <a:lin ang="5400000" scaled="1"/>
          </a:gradFill>
          <a:ln w="9525">
            <a:solidFill>
              <a:srgbClr val="000080"/>
            </a:solidFill>
            <a:miter lim="800000"/>
            <a:headEnd/>
            <a:tailEnd/>
          </a:ln>
          <a:effectLst/>
        </p:spPr>
        <p:txBody>
          <a:bodyPr wrap="none" anchor="ctr"/>
          <a:lstStyle/>
          <a:p>
            <a:pPr fontAlgn="auto">
              <a:spcBef>
                <a:spcPts val="0"/>
              </a:spcBef>
              <a:spcAft>
                <a:spcPts val="0"/>
              </a:spcAft>
              <a:defRPr/>
            </a:pPr>
            <a:endParaRPr lang="en-US">
              <a:latin typeface="Arial" charset="0"/>
            </a:endParaRPr>
          </a:p>
        </p:txBody>
      </p:sp>
      <p:sp>
        <p:nvSpPr>
          <p:cNvPr id="86023" name="Freeform 7"/>
          <p:cNvSpPr>
            <a:spLocks/>
          </p:cNvSpPr>
          <p:nvPr/>
        </p:nvSpPr>
        <p:spPr bwMode="auto">
          <a:xfrm>
            <a:off x="6251575" y="4903788"/>
            <a:ext cx="815975" cy="663575"/>
          </a:xfrm>
          <a:custGeom>
            <a:avLst/>
            <a:gdLst>
              <a:gd name="T0" fmla="*/ 2147483647 w 453"/>
              <a:gd name="T1" fmla="*/ 2147483647 h 513"/>
              <a:gd name="T2" fmla="*/ 2147483647 w 453"/>
              <a:gd name="T3" fmla="*/ 2147483647 h 513"/>
              <a:gd name="T4" fmla="*/ 0 w 453"/>
              <a:gd name="T5" fmla="*/ 2147483647 h 513"/>
              <a:gd name="T6" fmla="*/ 2147483647 w 453"/>
              <a:gd name="T7" fmla="*/ 2147483647 h 513"/>
              <a:gd name="T8" fmla="*/ 2147483647 w 453"/>
              <a:gd name="T9" fmla="*/ 2147483647 h 513"/>
              <a:gd name="T10" fmla="*/ 2147483647 w 453"/>
              <a:gd name="T11" fmla="*/ 2147483647 h 513"/>
              <a:gd name="T12" fmla="*/ 2147483647 w 453"/>
              <a:gd name="T13" fmla="*/ 2147483647 h 513"/>
              <a:gd name="T14" fmla="*/ 2147483647 w 453"/>
              <a:gd name="T15" fmla="*/ 2147483647 h 513"/>
              <a:gd name="T16" fmla="*/ 2147483647 w 453"/>
              <a:gd name="T17" fmla="*/ 2147483647 h 513"/>
              <a:gd name="T18" fmla="*/ 2147483647 w 453"/>
              <a:gd name="T19" fmla="*/ 2147483647 h 513"/>
              <a:gd name="T20" fmla="*/ 2147483647 w 453"/>
              <a:gd name="T21" fmla="*/ 2147483647 h 513"/>
              <a:gd name="T22" fmla="*/ 2147483647 w 453"/>
              <a:gd name="T23" fmla="*/ 2147483647 h 513"/>
              <a:gd name="T24" fmla="*/ 2147483647 w 453"/>
              <a:gd name="T25" fmla="*/ 2147483647 h 5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
              <a:gd name="T40" fmla="*/ 0 h 513"/>
              <a:gd name="T41" fmla="*/ 453 w 453"/>
              <a:gd name="T42" fmla="*/ 513 h 5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 h="513">
                <a:moveTo>
                  <a:pt x="111" y="24"/>
                </a:moveTo>
                <a:cubicBezTo>
                  <a:pt x="88" y="93"/>
                  <a:pt x="58" y="155"/>
                  <a:pt x="34" y="224"/>
                </a:cubicBezTo>
                <a:cubicBezTo>
                  <a:pt x="22" y="257"/>
                  <a:pt x="0" y="324"/>
                  <a:pt x="0" y="324"/>
                </a:cubicBezTo>
                <a:cubicBezTo>
                  <a:pt x="4" y="372"/>
                  <a:pt x="1" y="421"/>
                  <a:pt x="11" y="468"/>
                </a:cubicBezTo>
                <a:cubicBezTo>
                  <a:pt x="18" y="501"/>
                  <a:pt x="100" y="513"/>
                  <a:pt x="100" y="513"/>
                </a:cubicBezTo>
                <a:cubicBezTo>
                  <a:pt x="193" y="509"/>
                  <a:pt x="286" y="512"/>
                  <a:pt x="378" y="502"/>
                </a:cubicBezTo>
                <a:cubicBezTo>
                  <a:pt x="389" y="501"/>
                  <a:pt x="395" y="489"/>
                  <a:pt x="400" y="479"/>
                </a:cubicBezTo>
                <a:cubicBezTo>
                  <a:pt x="428" y="422"/>
                  <a:pt x="433" y="352"/>
                  <a:pt x="445" y="291"/>
                </a:cubicBezTo>
                <a:cubicBezTo>
                  <a:pt x="436" y="167"/>
                  <a:pt x="453" y="122"/>
                  <a:pt x="356" y="57"/>
                </a:cubicBezTo>
                <a:cubicBezTo>
                  <a:pt x="349" y="46"/>
                  <a:pt x="347" y="28"/>
                  <a:pt x="334" y="24"/>
                </a:cubicBezTo>
                <a:cubicBezTo>
                  <a:pt x="298" y="12"/>
                  <a:pt x="259" y="18"/>
                  <a:pt x="222" y="13"/>
                </a:cubicBezTo>
                <a:cubicBezTo>
                  <a:pt x="203" y="11"/>
                  <a:pt x="186" y="0"/>
                  <a:pt x="167" y="2"/>
                </a:cubicBezTo>
                <a:cubicBezTo>
                  <a:pt x="147" y="4"/>
                  <a:pt x="130" y="17"/>
                  <a:pt x="111" y="24"/>
                </a:cubicBezTo>
                <a:close/>
              </a:path>
            </a:pathLst>
          </a:cu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20680" name="Rectangle 8"/>
          <p:cNvSpPr>
            <a:spLocks noChangeArrowheads="1"/>
          </p:cNvSpPr>
          <p:nvPr/>
        </p:nvSpPr>
        <p:spPr bwMode="auto">
          <a:xfrm>
            <a:off x="2876550" y="2428875"/>
            <a:ext cx="5795963" cy="120650"/>
          </a:xfrm>
          <a:prstGeom prst="rect">
            <a:avLst/>
          </a:prstGeom>
          <a:gradFill rotWithShape="0">
            <a:gsLst>
              <a:gs pos="0">
                <a:schemeClr val="accent2"/>
              </a:gs>
              <a:gs pos="50000">
                <a:schemeClr val="accent2">
                  <a:gamma/>
                  <a:tint val="33725"/>
                  <a:invGamma/>
                </a:schemeClr>
              </a:gs>
              <a:gs pos="100000">
                <a:schemeClr val="accent2"/>
              </a:gs>
            </a:gsLst>
            <a:lin ang="5400000" scaled="1"/>
          </a:gradFill>
          <a:ln w="9525">
            <a:solidFill>
              <a:srgbClr val="000080"/>
            </a:solidFill>
            <a:miter lim="800000"/>
            <a:headEnd/>
            <a:tailEnd/>
          </a:ln>
          <a:effectLst/>
        </p:spPr>
        <p:txBody>
          <a:bodyPr wrap="none" anchor="ctr"/>
          <a:lstStyle/>
          <a:p>
            <a:pPr fontAlgn="auto">
              <a:spcBef>
                <a:spcPts val="0"/>
              </a:spcBef>
              <a:spcAft>
                <a:spcPts val="0"/>
              </a:spcAft>
              <a:defRPr/>
            </a:pPr>
            <a:endParaRPr lang="en-US">
              <a:latin typeface="Arial" charset="0"/>
            </a:endParaRPr>
          </a:p>
        </p:txBody>
      </p:sp>
      <p:sp>
        <p:nvSpPr>
          <p:cNvPr id="86025" name="Oval 9"/>
          <p:cNvSpPr>
            <a:spLocks noChangeArrowheads="1"/>
          </p:cNvSpPr>
          <p:nvPr/>
        </p:nvSpPr>
        <p:spPr bwMode="auto">
          <a:xfrm>
            <a:off x="2165350" y="1946275"/>
            <a:ext cx="865188" cy="422275"/>
          </a:xfrm>
          <a:prstGeom prst="ellipse">
            <a:avLst/>
          </a:prstGeom>
          <a:gradFill rotWithShape="0">
            <a:gsLst>
              <a:gs pos="0">
                <a:srgbClr val="FFFF99"/>
              </a:gs>
              <a:gs pos="100000">
                <a:srgbClr val="FF9900"/>
              </a:gs>
            </a:gsLst>
            <a:path path="shape">
              <a:fillToRect l="50000" t="50000" r="50000" b="50000"/>
            </a:path>
          </a:gradFill>
          <a:ln w="9525">
            <a:solidFill>
              <a:srgbClr val="FF9933"/>
            </a:solidFill>
            <a:round/>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26" name="Oval 10"/>
          <p:cNvSpPr>
            <a:spLocks noChangeArrowheads="1"/>
          </p:cNvSpPr>
          <p:nvPr/>
        </p:nvSpPr>
        <p:spPr bwMode="auto">
          <a:xfrm>
            <a:off x="2617788" y="2308225"/>
            <a:ext cx="346075" cy="422275"/>
          </a:xfrm>
          <a:prstGeom prst="ellipse">
            <a:avLst/>
          </a:prstGeom>
          <a:gradFill rotWithShape="0">
            <a:gsLst>
              <a:gs pos="0">
                <a:srgbClr val="99FFCC"/>
              </a:gs>
              <a:gs pos="100000">
                <a:srgbClr val="008000"/>
              </a:gs>
            </a:gsLst>
            <a:path path="shape">
              <a:fillToRect l="50000" t="50000" r="50000" b="50000"/>
            </a:path>
          </a:gradFill>
          <a:ln w="9525">
            <a:solidFill>
              <a:srgbClr val="008000"/>
            </a:solidFill>
            <a:round/>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27" name="Oval 11"/>
          <p:cNvSpPr>
            <a:spLocks noChangeArrowheads="1"/>
          </p:cNvSpPr>
          <p:nvPr/>
        </p:nvSpPr>
        <p:spPr bwMode="auto">
          <a:xfrm>
            <a:off x="2270125" y="2308225"/>
            <a:ext cx="347663" cy="422275"/>
          </a:xfrm>
          <a:prstGeom prst="ellipse">
            <a:avLst/>
          </a:prstGeom>
          <a:gradFill rotWithShape="0">
            <a:gsLst>
              <a:gs pos="0">
                <a:srgbClr val="99FFCC"/>
              </a:gs>
              <a:gs pos="100000">
                <a:srgbClr val="008000"/>
              </a:gs>
            </a:gsLst>
            <a:path path="shape">
              <a:fillToRect l="50000" t="50000" r="50000" b="50000"/>
            </a:path>
          </a:gradFill>
          <a:ln w="9525">
            <a:solidFill>
              <a:srgbClr val="008000"/>
            </a:solidFill>
            <a:round/>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28" name="Freeform 12"/>
          <p:cNvSpPr>
            <a:spLocks/>
          </p:cNvSpPr>
          <p:nvPr/>
        </p:nvSpPr>
        <p:spPr bwMode="auto">
          <a:xfrm>
            <a:off x="971550" y="1765300"/>
            <a:ext cx="2943225" cy="190500"/>
          </a:xfrm>
          <a:custGeom>
            <a:avLst/>
            <a:gdLst>
              <a:gd name="T0" fmla="*/ 0 w 1632"/>
              <a:gd name="T1" fmla="*/ 0 h 152"/>
              <a:gd name="T2" fmla="*/ 2147483647 w 1632"/>
              <a:gd name="T3" fmla="*/ 2147483647 h 152"/>
              <a:gd name="T4" fmla="*/ 2147483647 w 1632"/>
              <a:gd name="T5" fmla="*/ 2147483647 h 152"/>
              <a:gd name="T6" fmla="*/ 2147483647 w 1632"/>
              <a:gd name="T7" fmla="*/ 2147483647 h 152"/>
              <a:gd name="T8" fmla="*/ 0 60000 65536"/>
              <a:gd name="T9" fmla="*/ 0 60000 65536"/>
              <a:gd name="T10" fmla="*/ 0 60000 65536"/>
              <a:gd name="T11" fmla="*/ 0 60000 65536"/>
              <a:gd name="T12" fmla="*/ 0 w 1632"/>
              <a:gd name="T13" fmla="*/ 0 h 152"/>
              <a:gd name="T14" fmla="*/ 1632 w 1632"/>
              <a:gd name="T15" fmla="*/ 152 h 152"/>
            </a:gdLst>
            <a:ahLst/>
            <a:cxnLst>
              <a:cxn ang="T8">
                <a:pos x="T0" y="T1"/>
              </a:cxn>
              <a:cxn ang="T9">
                <a:pos x="T2" y="T3"/>
              </a:cxn>
              <a:cxn ang="T10">
                <a:pos x="T4" y="T5"/>
              </a:cxn>
              <a:cxn ang="T11">
                <a:pos x="T6" y="T7"/>
              </a:cxn>
            </a:cxnLst>
            <a:rect l="T12" t="T13" r="T14" b="T15"/>
            <a:pathLst>
              <a:path w="1632" h="152">
                <a:moveTo>
                  <a:pt x="0" y="0"/>
                </a:moveTo>
                <a:cubicBezTo>
                  <a:pt x="288" y="68"/>
                  <a:pt x="576" y="136"/>
                  <a:pt x="816" y="144"/>
                </a:cubicBezTo>
                <a:cubicBezTo>
                  <a:pt x="1056" y="152"/>
                  <a:pt x="1304" y="56"/>
                  <a:pt x="1440" y="48"/>
                </a:cubicBezTo>
                <a:cubicBezTo>
                  <a:pt x="1576" y="40"/>
                  <a:pt x="1604" y="68"/>
                  <a:pt x="1632" y="96"/>
                </a:cubicBezTo>
              </a:path>
            </a:pathLst>
          </a:custGeom>
          <a:noFill/>
          <a:ln w="50800">
            <a:solidFill>
              <a:srgbClr val="CC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9" name="Oval 13"/>
          <p:cNvSpPr>
            <a:spLocks noChangeArrowheads="1"/>
          </p:cNvSpPr>
          <p:nvPr/>
        </p:nvSpPr>
        <p:spPr bwMode="auto">
          <a:xfrm>
            <a:off x="2255838" y="1700213"/>
            <a:ext cx="608012" cy="241300"/>
          </a:xfrm>
          <a:prstGeom prst="ellipse">
            <a:avLst/>
          </a:prstGeom>
          <a:gradFill rotWithShape="0">
            <a:gsLst>
              <a:gs pos="0">
                <a:srgbClr val="FFFF99"/>
              </a:gs>
              <a:gs pos="100000">
                <a:srgbClr val="FF9900"/>
              </a:gs>
            </a:gsLst>
            <a:path path="shape">
              <a:fillToRect l="50000" t="50000" r="50000" b="50000"/>
            </a:path>
          </a:gradFill>
          <a:ln w="9525">
            <a:solidFill>
              <a:srgbClr val="FF9933"/>
            </a:solidFill>
            <a:round/>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30" name="Freeform 14"/>
          <p:cNvSpPr>
            <a:spLocks/>
          </p:cNvSpPr>
          <p:nvPr/>
        </p:nvSpPr>
        <p:spPr bwMode="auto">
          <a:xfrm>
            <a:off x="2355850" y="2368550"/>
            <a:ext cx="304800" cy="482600"/>
          </a:xfrm>
          <a:custGeom>
            <a:avLst/>
            <a:gdLst>
              <a:gd name="T0" fmla="*/ 2147483647 w 168"/>
              <a:gd name="T1" fmla="*/ 0 h 384"/>
              <a:gd name="T2" fmla="*/ 2147483647 w 168"/>
              <a:gd name="T3" fmla="*/ 2147483647 h 384"/>
              <a:gd name="T4" fmla="*/ 0 w 168"/>
              <a:gd name="T5" fmla="*/ 2147483647 h 384"/>
              <a:gd name="T6" fmla="*/ 0 60000 65536"/>
              <a:gd name="T7" fmla="*/ 0 60000 65536"/>
              <a:gd name="T8" fmla="*/ 0 60000 65536"/>
              <a:gd name="T9" fmla="*/ 0 w 168"/>
              <a:gd name="T10" fmla="*/ 0 h 384"/>
              <a:gd name="T11" fmla="*/ 168 w 168"/>
              <a:gd name="T12" fmla="*/ 384 h 384"/>
            </a:gdLst>
            <a:ahLst/>
            <a:cxnLst>
              <a:cxn ang="T6">
                <a:pos x="T0" y="T1"/>
              </a:cxn>
              <a:cxn ang="T7">
                <a:pos x="T2" y="T3"/>
              </a:cxn>
              <a:cxn ang="T8">
                <a:pos x="T4" y="T5"/>
              </a:cxn>
            </a:cxnLst>
            <a:rect l="T9" t="T10" r="T11" b="T12"/>
            <a:pathLst>
              <a:path w="168" h="384">
                <a:moveTo>
                  <a:pt x="144" y="0"/>
                </a:moveTo>
                <a:cubicBezTo>
                  <a:pt x="156" y="112"/>
                  <a:pt x="168" y="224"/>
                  <a:pt x="144" y="288"/>
                </a:cubicBezTo>
                <a:cubicBezTo>
                  <a:pt x="120" y="352"/>
                  <a:pt x="24" y="368"/>
                  <a:pt x="0" y="384"/>
                </a:cubicBezTo>
              </a:path>
            </a:pathLst>
          </a:custGeom>
          <a:noFill/>
          <a:ln w="635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20687" name="Rectangle 15"/>
          <p:cNvSpPr>
            <a:spLocks noChangeArrowheads="1"/>
          </p:cNvSpPr>
          <p:nvPr/>
        </p:nvSpPr>
        <p:spPr bwMode="auto">
          <a:xfrm>
            <a:off x="452438" y="5024438"/>
            <a:ext cx="1817687" cy="120650"/>
          </a:xfrm>
          <a:prstGeom prst="rect">
            <a:avLst/>
          </a:prstGeom>
          <a:gradFill rotWithShape="0">
            <a:gsLst>
              <a:gs pos="0">
                <a:schemeClr val="accent2"/>
              </a:gs>
              <a:gs pos="50000">
                <a:schemeClr val="accent2">
                  <a:gamma/>
                  <a:tint val="33725"/>
                  <a:invGamma/>
                </a:schemeClr>
              </a:gs>
              <a:gs pos="100000">
                <a:schemeClr val="accent2"/>
              </a:gs>
            </a:gsLst>
            <a:lin ang="5400000" scaled="1"/>
          </a:gradFill>
          <a:ln w="9525">
            <a:solidFill>
              <a:srgbClr val="000080"/>
            </a:solidFill>
            <a:miter lim="800000"/>
            <a:headEnd/>
            <a:tailEnd/>
          </a:ln>
          <a:effectLst/>
        </p:spPr>
        <p:txBody>
          <a:bodyPr wrap="none" anchor="ctr"/>
          <a:lstStyle/>
          <a:p>
            <a:pPr fontAlgn="auto">
              <a:spcBef>
                <a:spcPts val="0"/>
              </a:spcBef>
              <a:spcAft>
                <a:spcPts val="0"/>
              </a:spcAft>
              <a:defRPr/>
            </a:pPr>
            <a:endParaRPr lang="en-US">
              <a:latin typeface="Arial" charset="0"/>
            </a:endParaRPr>
          </a:p>
        </p:txBody>
      </p:sp>
      <p:sp>
        <p:nvSpPr>
          <p:cNvPr id="86032" name="Freeform 16"/>
          <p:cNvSpPr>
            <a:spLocks/>
          </p:cNvSpPr>
          <p:nvPr/>
        </p:nvSpPr>
        <p:spPr bwMode="auto">
          <a:xfrm>
            <a:off x="2274888" y="3259138"/>
            <a:ext cx="1587500" cy="279400"/>
          </a:xfrm>
          <a:custGeom>
            <a:avLst/>
            <a:gdLst>
              <a:gd name="T0" fmla="*/ 0 w 881"/>
              <a:gd name="T1" fmla="*/ 2147483647 h 222"/>
              <a:gd name="T2" fmla="*/ 2147483647 w 881"/>
              <a:gd name="T3" fmla="*/ 2147483647 h 222"/>
              <a:gd name="T4" fmla="*/ 2147483647 w 881"/>
              <a:gd name="T5" fmla="*/ 2147483647 h 222"/>
              <a:gd name="T6" fmla="*/ 2147483647 w 881"/>
              <a:gd name="T7" fmla="*/ 2147483647 h 222"/>
              <a:gd name="T8" fmla="*/ 2147483647 w 881"/>
              <a:gd name="T9" fmla="*/ 2147483647 h 222"/>
              <a:gd name="T10" fmla="*/ 2147483647 w 881"/>
              <a:gd name="T11" fmla="*/ 2147483647 h 222"/>
              <a:gd name="T12" fmla="*/ 2147483647 w 881"/>
              <a:gd name="T13" fmla="*/ 2147483647 h 222"/>
              <a:gd name="T14" fmla="*/ 2147483647 w 881"/>
              <a:gd name="T15" fmla="*/ 2147483647 h 222"/>
              <a:gd name="T16" fmla="*/ 2147483647 w 881"/>
              <a:gd name="T17" fmla="*/ 2147483647 h 222"/>
              <a:gd name="T18" fmla="*/ 2147483647 w 881"/>
              <a:gd name="T19" fmla="*/ 2147483647 h 222"/>
              <a:gd name="T20" fmla="*/ 2147483647 w 881"/>
              <a:gd name="T21" fmla="*/ 2147483647 h 222"/>
              <a:gd name="T22" fmla="*/ 2147483647 w 881"/>
              <a:gd name="T23" fmla="*/ 2147483647 h 222"/>
              <a:gd name="T24" fmla="*/ 2147483647 w 881"/>
              <a:gd name="T25" fmla="*/ 2147483647 h 222"/>
              <a:gd name="T26" fmla="*/ 2147483647 w 881"/>
              <a:gd name="T27" fmla="*/ 2147483647 h 222"/>
              <a:gd name="T28" fmla="*/ 2147483647 w 881"/>
              <a:gd name="T29" fmla="*/ 2147483647 h 222"/>
              <a:gd name="T30" fmla="*/ 2147483647 w 881"/>
              <a:gd name="T31" fmla="*/ 2147483647 h 222"/>
              <a:gd name="T32" fmla="*/ 2147483647 w 881"/>
              <a:gd name="T33" fmla="*/ 2147483647 h 222"/>
              <a:gd name="T34" fmla="*/ 2147483647 w 881"/>
              <a:gd name="T35" fmla="*/ 2147483647 h 222"/>
              <a:gd name="T36" fmla="*/ 2147483647 w 881"/>
              <a:gd name="T37" fmla="*/ 2147483647 h 2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1"/>
              <a:gd name="T58" fmla="*/ 0 h 222"/>
              <a:gd name="T59" fmla="*/ 881 w 881"/>
              <a:gd name="T60" fmla="*/ 222 h 2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1" h="222">
                <a:moveTo>
                  <a:pt x="0" y="77"/>
                </a:moveTo>
                <a:cubicBezTo>
                  <a:pt x="11" y="70"/>
                  <a:pt x="25" y="65"/>
                  <a:pt x="33" y="55"/>
                </a:cubicBezTo>
                <a:cubicBezTo>
                  <a:pt x="77" y="0"/>
                  <a:pt x="4" y="37"/>
                  <a:pt x="77" y="10"/>
                </a:cubicBezTo>
                <a:cubicBezTo>
                  <a:pt x="92" y="14"/>
                  <a:pt x="110" y="12"/>
                  <a:pt x="122" y="22"/>
                </a:cubicBezTo>
                <a:cubicBezTo>
                  <a:pt x="143" y="39"/>
                  <a:pt x="132" y="75"/>
                  <a:pt x="144" y="99"/>
                </a:cubicBezTo>
                <a:cubicBezTo>
                  <a:pt x="154" y="120"/>
                  <a:pt x="175" y="135"/>
                  <a:pt x="188" y="155"/>
                </a:cubicBezTo>
                <a:cubicBezTo>
                  <a:pt x="210" y="148"/>
                  <a:pt x="250" y="156"/>
                  <a:pt x="255" y="133"/>
                </a:cubicBezTo>
                <a:cubicBezTo>
                  <a:pt x="268" y="65"/>
                  <a:pt x="248" y="83"/>
                  <a:pt x="300" y="66"/>
                </a:cubicBezTo>
                <a:cubicBezTo>
                  <a:pt x="315" y="70"/>
                  <a:pt x="331" y="69"/>
                  <a:pt x="344" y="77"/>
                </a:cubicBezTo>
                <a:cubicBezTo>
                  <a:pt x="373" y="96"/>
                  <a:pt x="362" y="119"/>
                  <a:pt x="377" y="144"/>
                </a:cubicBezTo>
                <a:cubicBezTo>
                  <a:pt x="383" y="153"/>
                  <a:pt x="392" y="159"/>
                  <a:pt x="400" y="166"/>
                </a:cubicBezTo>
                <a:cubicBezTo>
                  <a:pt x="415" y="162"/>
                  <a:pt x="432" y="164"/>
                  <a:pt x="444" y="155"/>
                </a:cubicBezTo>
                <a:cubicBezTo>
                  <a:pt x="453" y="148"/>
                  <a:pt x="449" y="132"/>
                  <a:pt x="455" y="122"/>
                </a:cubicBezTo>
                <a:cubicBezTo>
                  <a:pt x="467" y="102"/>
                  <a:pt x="493" y="89"/>
                  <a:pt x="511" y="77"/>
                </a:cubicBezTo>
                <a:cubicBezTo>
                  <a:pt x="590" y="103"/>
                  <a:pt x="558" y="86"/>
                  <a:pt x="611" y="122"/>
                </a:cubicBezTo>
                <a:cubicBezTo>
                  <a:pt x="630" y="178"/>
                  <a:pt x="668" y="203"/>
                  <a:pt x="722" y="222"/>
                </a:cubicBezTo>
                <a:cubicBezTo>
                  <a:pt x="744" y="214"/>
                  <a:pt x="768" y="210"/>
                  <a:pt x="789" y="199"/>
                </a:cubicBezTo>
                <a:cubicBezTo>
                  <a:pt x="812" y="186"/>
                  <a:pt x="855" y="155"/>
                  <a:pt x="855" y="155"/>
                </a:cubicBezTo>
                <a:cubicBezTo>
                  <a:pt x="881" y="116"/>
                  <a:pt x="877" y="135"/>
                  <a:pt x="877" y="99"/>
                </a:cubicBezTo>
              </a:path>
            </a:pathLst>
          </a:custGeom>
          <a:noFill/>
          <a:ln w="635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33" name="Freeform 17"/>
          <p:cNvSpPr>
            <a:spLocks/>
          </p:cNvSpPr>
          <p:nvPr/>
        </p:nvSpPr>
        <p:spPr bwMode="auto">
          <a:xfrm>
            <a:off x="611188" y="3611563"/>
            <a:ext cx="1068387" cy="476250"/>
          </a:xfrm>
          <a:custGeom>
            <a:avLst/>
            <a:gdLst>
              <a:gd name="T0" fmla="*/ 2147483647 w 593"/>
              <a:gd name="T1" fmla="*/ 2147483647 h 378"/>
              <a:gd name="T2" fmla="*/ 2147483647 w 593"/>
              <a:gd name="T3" fmla="*/ 2147483647 h 378"/>
              <a:gd name="T4" fmla="*/ 2147483647 w 593"/>
              <a:gd name="T5" fmla="*/ 2147483647 h 378"/>
              <a:gd name="T6" fmla="*/ 2147483647 w 593"/>
              <a:gd name="T7" fmla="*/ 2147483647 h 378"/>
              <a:gd name="T8" fmla="*/ 2147483647 w 593"/>
              <a:gd name="T9" fmla="*/ 2147483647 h 378"/>
              <a:gd name="T10" fmla="*/ 2147483647 w 593"/>
              <a:gd name="T11" fmla="*/ 2147483647 h 378"/>
              <a:gd name="T12" fmla="*/ 2147483647 w 593"/>
              <a:gd name="T13" fmla="*/ 2147483647 h 378"/>
              <a:gd name="T14" fmla="*/ 2147483647 w 593"/>
              <a:gd name="T15" fmla="*/ 2147483647 h 378"/>
              <a:gd name="T16" fmla="*/ 2147483647 w 593"/>
              <a:gd name="T17" fmla="*/ 2147483647 h 378"/>
              <a:gd name="T18" fmla="*/ 2147483647 w 593"/>
              <a:gd name="T19" fmla="*/ 2147483647 h 378"/>
              <a:gd name="T20" fmla="*/ 2147483647 w 593"/>
              <a:gd name="T21" fmla="*/ 2147483647 h 378"/>
              <a:gd name="T22" fmla="*/ 2147483647 w 593"/>
              <a:gd name="T23" fmla="*/ 2147483647 h 378"/>
              <a:gd name="T24" fmla="*/ 2147483647 w 593"/>
              <a:gd name="T25" fmla="*/ 2147483647 h 378"/>
              <a:gd name="T26" fmla="*/ 2147483647 w 593"/>
              <a:gd name="T27" fmla="*/ 2147483647 h 378"/>
              <a:gd name="T28" fmla="*/ 2147483647 w 593"/>
              <a:gd name="T29" fmla="*/ 2147483647 h 378"/>
              <a:gd name="T30" fmla="*/ 2147483647 w 593"/>
              <a:gd name="T31" fmla="*/ 2147483647 h 378"/>
              <a:gd name="T32" fmla="*/ 2147483647 w 593"/>
              <a:gd name="T33" fmla="*/ 2147483647 h 3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3"/>
              <a:gd name="T52" fmla="*/ 0 h 378"/>
              <a:gd name="T53" fmla="*/ 593 w 593"/>
              <a:gd name="T54" fmla="*/ 378 h 3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3" h="378">
                <a:moveTo>
                  <a:pt x="22" y="141"/>
                </a:moveTo>
                <a:cubicBezTo>
                  <a:pt x="123" y="114"/>
                  <a:pt x="0" y="141"/>
                  <a:pt x="167" y="141"/>
                </a:cubicBezTo>
                <a:cubicBezTo>
                  <a:pt x="193" y="141"/>
                  <a:pt x="219" y="133"/>
                  <a:pt x="245" y="129"/>
                </a:cubicBezTo>
                <a:cubicBezTo>
                  <a:pt x="252" y="118"/>
                  <a:pt x="262" y="108"/>
                  <a:pt x="267" y="96"/>
                </a:cubicBezTo>
                <a:cubicBezTo>
                  <a:pt x="276" y="74"/>
                  <a:pt x="289" y="29"/>
                  <a:pt x="289" y="29"/>
                </a:cubicBezTo>
                <a:cubicBezTo>
                  <a:pt x="211" y="3"/>
                  <a:pt x="244" y="0"/>
                  <a:pt x="189" y="18"/>
                </a:cubicBezTo>
                <a:cubicBezTo>
                  <a:pt x="172" y="36"/>
                  <a:pt x="156" y="46"/>
                  <a:pt x="156" y="74"/>
                </a:cubicBezTo>
                <a:cubicBezTo>
                  <a:pt x="156" y="227"/>
                  <a:pt x="285" y="203"/>
                  <a:pt x="400" y="218"/>
                </a:cubicBezTo>
                <a:cubicBezTo>
                  <a:pt x="412" y="254"/>
                  <a:pt x="416" y="335"/>
                  <a:pt x="389" y="363"/>
                </a:cubicBezTo>
                <a:cubicBezTo>
                  <a:pt x="381" y="371"/>
                  <a:pt x="367" y="370"/>
                  <a:pt x="356" y="374"/>
                </a:cubicBezTo>
                <a:cubicBezTo>
                  <a:pt x="315" y="370"/>
                  <a:pt x="272" y="378"/>
                  <a:pt x="234" y="363"/>
                </a:cubicBezTo>
                <a:cubicBezTo>
                  <a:pt x="223" y="359"/>
                  <a:pt x="235" y="336"/>
                  <a:pt x="245" y="329"/>
                </a:cubicBezTo>
                <a:cubicBezTo>
                  <a:pt x="264" y="315"/>
                  <a:pt x="289" y="314"/>
                  <a:pt x="311" y="307"/>
                </a:cubicBezTo>
                <a:cubicBezTo>
                  <a:pt x="322" y="303"/>
                  <a:pt x="345" y="296"/>
                  <a:pt x="345" y="296"/>
                </a:cubicBezTo>
                <a:cubicBezTo>
                  <a:pt x="404" y="301"/>
                  <a:pt x="471" y="287"/>
                  <a:pt x="522" y="318"/>
                </a:cubicBezTo>
                <a:cubicBezTo>
                  <a:pt x="531" y="324"/>
                  <a:pt x="537" y="334"/>
                  <a:pt x="545" y="341"/>
                </a:cubicBezTo>
                <a:cubicBezTo>
                  <a:pt x="575" y="365"/>
                  <a:pt x="593" y="363"/>
                  <a:pt x="567" y="363"/>
                </a:cubicBezTo>
              </a:path>
            </a:pathLst>
          </a:custGeom>
          <a:noFill/>
          <a:ln w="635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34" name="Freeform 18"/>
          <p:cNvSpPr>
            <a:spLocks/>
          </p:cNvSpPr>
          <p:nvPr/>
        </p:nvSpPr>
        <p:spPr bwMode="auto">
          <a:xfrm>
            <a:off x="2182813" y="5145088"/>
            <a:ext cx="519112" cy="301625"/>
          </a:xfrm>
          <a:custGeom>
            <a:avLst/>
            <a:gdLst>
              <a:gd name="T0" fmla="*/ 2147483647 w 369"/>
              <a:gd name="T1" fmla="*/ 2147483647 h 332"/>
              <a:gd name="T2" fmla="*/ 2147483647 w 369"/>
              <a:gd name="T3" fmla="*/ 2147483647 h 332"/>
              <a:gd name="T4" fmla="*/ 2147483647 w 369"/>
              <a:gd name="T5" fmla="*/ 2147483647 h 332"/>
              <a:gd name="T6" fmla="*/ 2147483647 w 369"/>
              <a:gd name="T7" fmla="*/ 2147483647 h 332"/>
              <a:gd name="T8" fmla="*/ 2147483647 w 369"/>
              <a:gd name="T9" fmla="*/ 2147483647 h 332"/>
              <a:gd name="T10" fmla="*/ 2147483647 w 369"/>
              <a:gd name="T11" fmla="*/ 2147483647 h 332"/>
              <a:gd name="T12" fmla="*/ 2147483647 w 369"/>
              <a:gd name="T13" fmla="*/ 2147483647 h 332"/>
              <a:gd name="T14" fmla="*/ 2147483647 w 369"/>
              <a:gd name="T15" fmla="*/ 2147483647 h 332"/>
              <a:gd name="T16" fmla="*/ 2147483647 w 369"/>
              <a:gd name="T17" fmla="*/ 2147483647 h 332"/>
              <a:gd name="T18" fmla="*/ 2147483647 w 369"/>
              <a:gd name="T19" fmla="*/ 2147483647 h 332"/>
              <a:gd name="T20" fmla="*/ 2147483647 w 369"/>
              <a:gd name="T21" fmla="*/ 2147483647 h 332"/>
              <a:gd name="T22" fmla="*/ 2147483647 w 369"/>
              <a:gd name="T23" fmla="*/ 2147483647 h 332"/>
              <a:gd name="T24" fmla="*/ 2147483647 w 369"/>
              <a:gd name="T25" fmla="*/ 2147483647 h 332"/>
              <a:gd name="T26" fmla="*/ 2147483647 w 369"/>
              <a:gd name="T27" fmla="*/ 2147483647 h 332"/>
              <a:gd name="T28" fmla="*/ 2147483647 w 369"/>
              <a:gd name="T29" fmla="*/ 2147483647 h 332"/>
              <a:gd name="T30" fmla="*/ 2147483647 w 369"/>
              <a:gd name="T31" fmla="*/ 2147483647 h 332"/>
              <a:gd name="T32" fmla="*/ 2147483647 w 369"/>
              <a:gd name="T33" fmla="*/ 2147483647 h 332"/>
              <a:gd name="T34" fmla="*/ 2147483647 w 369"/>
              <a:gd name="T35" fmla="*/ 2147483647 h 332"/>
              <a:gd name="T36" fmla="*/ 2147483647 w 369"/>
              <a:gd name="T37" fmla="*/ 2147483647 h 3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9"/>
              <a:gd name="T58" fmla="*/ 0 h 332"/>
              <a:gd name="T59" fmla="*/ 369 w 369"/>
              <a:gd name="T60" fmla="*/ 332 h 3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9" h="332">
                <a:moveTo>
                  <a:pt x="110" y="281"/>
                </a:moveTo>
                <a:cubicBezTo>
                  <a:pt x="57" y="268"/>
                  <a:pt x="38" y="256"/>
                  <a:pt x="21" y="204"/>
                </a:cubicBezTo>
                <a:cubicBezTo>
                  <a:pt x="52" y="78"/>
                  <a:pt x="0" y="230"/>
                  <a:pt x="232" y="148"/>
                </a:cubicBezTo>
                <a:cubicBezTo>
                  <a:pt x="254" y="140"/>
                  <a:pt x="247" y="103"/>
                  <a:pt x="254" y="81"/>
                </a:cubicBezTo>
                <a:cubicBezTo>
                  <a:pt x="258" y="70"/>
                  <a:pt x="265" y="48"/>
                  <a:pt x="265" y="48"/>
                </a:cubicBezTo>
                <a:cubicBezTo>
                  <a:pt x="254" y="44"/>
                  <a:pt x="242" y="43"/>
                  <a:pt x="232" y="37"/>
                </a:cubicBezTo>
                <a:cubicBezTo>
                  <a:pt x="219" y="28"/>
                  <a:pt x="213" y="8"/>
                  <a:pt x="198" y="4"/>
                </a:cubicBezTo>
                <a:cubicBezTo>
                  <a:pt x="180" y="0"/>
                  <a:pt x="161" y="11"/>
                  <a:pt x="143" y="15"/>
                </a:cubicBezTo>
                <a:cubicBezTo>
                  <a:pt x="130" y="35"/>
                  <a:pt x="109" y="49"/>
                  <a:pt x="98" y="70"/>
                </a:cubicBezTo>
                <a:cubicBezTo>
                  <a:pt x="86" y="94"/>
                  <a:pt x="85" y="122"/>
                  <a:pt x="76" y="148"/>
                </a:cubicBezTo>
                <a:cubicBezTo>
                  <a:pt x="87" y="223"/>
                  <a:pt x="84" y="241"/>
                  <a:pt x="143" y="281"/>
                </a:cubicBezTo>
                <a:cubicBezTo>
                  <a:pt x="188" y="236"/>
                  <a:pt x="200" y="211"/>
                  <a:pt x="221" y="148"/>
                </a:cubicBezTo>
                <a:cubicBezTo>
                  <a:pt x="225" y="137"/>
                  <a:pt x="232" y="115"/>
                  <a:pt x="232" y="115"/>
                </a:cubicBezTo>
                <a:cubicBezTo>
                  <a:pt x="321" y="130"/>
                  <a:pt x="297" y="117"/>
                  <a:pt x="321" y="193"/>
                </a:cubicBezTo>
                <a:cubicBezTo>
                  <a:pt x="306" y="332"/>
                  <a:pt x="321" y="326"/>
                  <a:pt x="187" y="293"/>
                </a:cubicBezTo>
                <a:cubicBezTo>
                  <a:pt x="147" y="252"/>
                  <a:pt x="161" y="242"/>
                  <a:pt x="210" y="226"/>
                </a:cubicBezTo>
                <a:cubicBezTo>
                  <a:pt x="223" y="229"/>
                  <a:pt x="281" y="238"/>
                  <a:pt x="298" y="248"/>
                </a:cubicBezTo>
                <a:cubicBezTo>
                  <a:pt x="307" y="253"/>
                  <a:pt x="313" y="263"/>
                  <a:pt x="321" y="270"/>
                </a:cubicBezTo>
                <a:cubicBezTo>
                  <a:pt x="352" y="295"/>
                  <a:pt x="369" y="293"/>
                  <a:pt x="343" y="293"/>
                </a:cubicBezTo>
              </a:path>
            </a:pathLst>
          </a:custGeom>
          <a:noFill/>
          <a:ln w="635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35" name="Freeform 19"/>
          <p:cNvSpPr>
            <a:spLocks/>
          </p:cNvSpPr>
          <p:nvPr/>
        </p:nvSpPr>
        <p:spPr bwMode="auto">
          <a:xfrm>
            <a:off x="6423025" y="5145088"/>
            <a:ext cx="519113" cy="301625"/>
          </a:xfrm>
          <a:custGeom>
            <a:avLst/>
            <a:gdLst>
              <a:gd name="T0" fmla="*/ 2147483647 w 369"/>
              <a:gd name="T1" fmla="*/ 2147483647 h 332"/>
              <a:gd name="T2" fmla="*/ 2147483647 w 369"/>
              <a:gd name="T3" fmla="*/ 2147483647 h 332"/>
              <a:gd name="T4" fmla="*/ 2147483647 w 369"/>
              <a:gd name="T5" fmla="*/ 2147483647 h 332"/>
              <a:gd name="T6" fmla="*/ 2147483647 w 369"/>
              <a:gd name="T7" fmla="*/ 2147483647 h 332"/>
              <a:gd name="T8" fmla="*/ 2147483647 w 369"/>
              <a:gd name="T9" fmla="*/ 2147483647 h 332"/>
              <a:gd name="T10" fmla="*/ 2147483647 w 369"/>
              <a:gd name="T11" fmla="*/ 2147483647 h 332"/>
              <a:gd name="T12" fmla="*/ 2147483647 w 369"/>
              <a:gd name="T13" fmla="*/ 2147483647 h 332"/>
              <a:gd name="T14" fmla="*/ 2147483647 w 369"/>
              <a:gd name="T15" fmla="*/ 2147483647 h 332"/>
              <a:gd name="T16" fmla="*/ 2147483647 w 369"/>
              <a:gd name="T17" fmla="*/ 2147483647 h 332"/>
              <a:gd name="T18" fmla="*/ 2147483647 w 369"/>
              <a:gd name="T19" fmla="*/ 2147483647 h 332"/>
              <a:gd name="T20" fmla="*/ 2147483647 w 369"/>
              <a:gd name="T21" fmla="*/ 2147483647 h 332"/>
              <a:gd name="T22" fmla="*/ 2147483647 w 369"/>
              <a:gd name="T23" fmla="*/ 2147483647 h 332"/>
              <a:gd name="T24" fmla="*/ 2147483647 w 369"/>
              <a:gd name="T25" fmla="*/ 2147483647 h 332"/>
              <a:gd name="T26" fmla="*/ 2147483647 w 369"/>
              <a:gd name="T27" fmla="*/ 2147483647 h 332"/>
              <a:gd name="T28" fmla="*/ 2147483647 w 369"/>
              <a:gd name="T29" fmla="*/ 2147483647 h 332"/>
              <a:gd name="T30" fmla="*/ 2147483647 w 369"/>
              <a:gd name="T31" fmla="*/ 2147483647 h 332"/>
              <a:gd name="T32" fmla="*/ 2147483647 w 369"/>
              <a:gd name="T33" fmla="*/ 2147483647 h 332"/>
              <a:gd name="T34" fmla="*/ 2147483647 w 369"/>
              <a:gd name="T35" fmla="*/ 2147483647 h 332"/>
              <a:gd name="T36" fmla="*/ 2147483647 w 369"/>
              <a:gd name="T37" fmla="*/ 2147483647 h 3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9"/>
              <a:gd name="T58" fmla="*/ 0 h 332"/>
              <a:gd name="T59" fmla="*/ 369 w 369"/>
              <a:gd name="T60" fmla="*/ 332 h 3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9" h="332">
                <a:moveTo>
                  <a:pt x="110" y="281"/>
                </a:moveTo>
                <a:cubicBezTo>
                  <a:pt x="57" y="268"/>
                  <a:pt x="38" y="256"/>
                  <a:pt x="21" y="204"/>
                </a:cubicBezTo>
                <a:cubicBezTo>
                  <a:pt x="52" y="78"/>
                  <a:pt x="0" y="230"/>
                  <a:pt x="232" y="148"/>
                </a:cubicBezTo>
                <a:cubicBezTo>
                  <a:pt x="254" y="140"/>
                  <a:pt x="247" y="103"/>
                  <a:pt x="254" y="81"/>
                </a:cubicBezTo>
                <a:cubicBezTo>
                  <a:pt x="258" y="70"/>
                  <a:pt x="265" y="48"/>
                  <a:pt x="265" y="48"/>
                </a:cubicBezTo>
                <a:cubicBezTo>
                  <a:pt x="254" y="44"/>
                  <a:pt x="242" y="43"/>
                  <a:pt x="232" y="37"/>
                </a:cubicBezTo>
                <a:cubicBezTo>
                  <a:pt x="219" y="28"/>
                  <a:pt x="213" y="8"/>
                  <a:pt x="198" y="4"/>
                </a:cubicBezTo>
                <a:cubicBezTo>
                  <a:pt x="180" y="0"/>
                  <a:pt x="161" y="11"/>
                  <a:pt x="143" y="15"/>
                </a:cubicBezTo>
                <a:cubicBezTo>
                  <a:pt x="130" y="35"/>
                  <a:pt x="109" y="49"/>
                  <a:pt x="98" y="70"/>
                </a:cubicBezTo>
                <a:cubicBezTo>
                  <a:pt x="86" y="94"/>
                  <a:pt x="85" y="122"/>
                  <a:pt x="76" y="148"/>
                </a:cubicBezTo>
                <a:cubicBezTo>
                  <a:pt x="87" y="223"/>
                  <a:pt x="84" y="241"/>
                  <a:pt x="143" y="281"/>
                </a:cubicBezTo>
                <a:cubicBezTo>
                  <a:pt x="188" y="236"/>
                  <a:pt x="200" y="211"/>
                  <a:pt x="221" y="148"/>
                </a:cubicBezTo>
                <a:cubicBezTo>
                  <a:pt x="225" y="137"/>
                  <a:pt x="232" y="115"/>
                  <a:pt x="232" y="115"/>
                </a:cubicBezTo>
                <a:cubicBezTo>
                  <a:pt x="321" y="130"/>
                  <a:pt x="297" y="117"/>
                  <a:pt x="321" y="193"/>
                </a:cubicBezTo>
                <a:cubicBezTo>
                  <a:pt x="306" y="332"/>
                  <a:pt x="321" y="326"/>
                  <a:pt x="187" y="293"/>
                </a:cubicBezTo>
                <a:cubicBezTo>
                  <a:pt x="147" y="252"/>
                  <a:pt x="161" y="242"/>
                  <a:pt x="210" y="226"/>
                </a:cubicBezTo>
                <a:cubicBezTo>
                  <a:pt x="223" y="229"/>
                  <a:pt x="281" y="238"/>
                  <a:pt x="298" y="248"/>
                </a:cubicBezTo>
                <a:cubicBezTo>
                  <a:pt x="307" y="253"/>
                  <a:pt x="313" y="263"/>
                  <a:pt x="321" y="270"/>
                </a:cubicBezTo>
                <a:cubicBezTo>
                  <a:pt x="352" y="295"/>
                  <a:pt x="369" y="293"/>
                  <a:pt x="343" y="293"/>
                </a:cubicBezTo>
              </a:path>
            </a:pathLst>
          </a:custGeom>
          <a:noFill/>
          <a:ln w="635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36" name="Freeform 20"/>
          <p:cNvSpPr>
            <a:spLocks/>
          </p:cNvSpPr>
          <p:nvPr/>
        </p:nvSpPr>
        <p:spPr bwMode="auto">
          <a:xfrm>
            <a:off x="2182813" y="4481513"/>
            <a:ext cx="519112" cy="301625"/>
          </a:xfrm>
          <a:custGeom>
            <a:avLst/>
            <a:gdLst>
              <a:gd name="T0" fmla="*/ 2147483647 w 369"/>
              <a:gd name="T1" fmla="*/ 2147483647 h 332"/>
              <a:gd name="T2" fmla="*/ 2147483647 w 369"/>
              <a:gd name="T3" fmla="*/ 2147483647 h 332"/>
              <a:gd name="T4" fmla="*/ 2147483647 w 369"/>
              <a:gd name="T5" fmla="*/ 2147483647 h 332"/>
              <a:gd name="T6" fmla="*/ 2147483647 w 369"/>
              <a:gd name="T7" fmla="*/ 2147483647 h 332"/>
              <a:gd name="T8" fmla="*/ 2147483647 w 369"/>
              <a:gd name="T9" fmla="*/ 2147483647 h 332"/>
              <a:gd name="T10" fmla="*/ 2147483647 w 369"/>
              <a:gd name="T11" fmla="*/ 2147483647 h 332"/>
              <a:gd name="T12" fmla="*/ 2147483647 w 369"/>
              <a:gd name="T13" fmla="*/ 2147483647 h 332"/>
              <a:gd name="T14" fmla="*/ 2147483647 w 369"/>
              <a:gd name="T15" fmla="*/ 2147483647 h 332"/>
              <a:gd name="T16" fmla="*/ 2147483647 w 369"/>
              <a:gd name="T17" fmla="*/ 2147483647 h 332"/>
              <a:gd name="T18" fmla="*/ 2147483647 w 369"/>
              <a:gd name="T19" fmla="*/ 2147483647 h 332"/>
              <a:gd name="T20" fmla="*/ 2147483647 w 369"/>
              <a:gd name="T21" fmla="*/ 2147483647 h 332"/>
              <a:gd name="T22" fmla="*/ 2147483647 w 369"/>
              <a:gd name="T23" fmla="*/ 2147483647 h 332"/>
              <a:gd name="T24" fmla="*/ 2147483647 w 369"/>
              <a:gd name="T25" fmla="*/ 2147483647 h 332"/>
              <a:gd name="T26" fmla="*/ 2147483647 w 369"/>
              <a:gd name="T27" fmla="*/ 2147483647 h 332"/>
              <a:gd name="T28" fmla="*/ 2147483647 w 369"/>
              <a:gd name="T29" fmla="*/ 2147483647 h 332"/>
              <a:gd name="T30" fmla="*/ 2147483647 w 369"/>
              <a:gd name="T31" fmla="*/ 2147483647 h 332"/>
              <a:gd name="T32" fmla="*/ 2147483647 w 369"/>
              <a:gd name="T33" fmla="*/ 2147483647 h 332"/>
              <a:gd name="T34" fmla="*/ 2147483647 w 369"/>
              <a:gd name="T35" fmla="*/ 2147483647 h 332"/>
              <a:gd name="T36" fmla="*/ 2147483647 w 369"/>
              <a:gd name="T37" fmla="*/ 2147483647 h 3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9"/>
              <a:gd name="T58" fmla="*/ 0 h 332"/>
              <a:gd name="T59" fmla="*/ 369 w 369"/>
              <a:gd name="T60" fmla="*/ 332 h 3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9" h="332">
                <a:moveTo>
                  <a:pt x="110" y="281"/>
                </a:moveTo>
                <a:cubicBezTo>
                  <a:pt x="57" y="268"/>
                  <a:pt x="38" y="256"/>
                  <a:pt x="21" y="204"/>
                </a:cubicBezTo>
                <a:cubicBezTo>
                  <a:pt x="52" y="78"/>
                  <a:pt x="0" y="230"/>
                  <a:pt x="232" y="148"/>
                </a:cubicBezTo>
                <a:cubicBezTo>
                  <a:pt x="254" y="140"/>
                  <a:pt x="247" y="103"/>
                  <a:pt x="254" y="81"/>
                </a:cubicBezTo>
                <a:cubicBezTo>
                  <a:pt x="258" y="70"/>
                  <a:pt x="265" y="48"/>
                  <a:pt x="265" y="48"/>
                </a:cubicBezTo>
                <a:cubicBezTo>
                  <a:pt x="254" y="44"/>
                  <a:pt x="242" y="43"/>
                  <a:pt x="232" y="37"/>
                </a:cubicBezTo>
                <a:cubicBezTo>
                  <a:pt x="219" y="28"/>
                  <a:pt x="213" y="8"/>
                  <a:pt x="198" y="4"/>
                </a:cubicBezTo>
                <a:cubicBezTo>
                  <a:pt x="180" y="0"/>
                  <a:pt x="161" y="11"/>
                  <a:pt x="143" y="15"/>
                </a:cubicBezTo>
                <a:cubicBezTo>
                  <a:pt x="130" y="35"/>
                  <a:pt x="109" y="49"/>
                  <a:pt x="98" y="70"/>
                </a:cubicBezTo>
                <a:cubicBezTo>
                  <a:pt x="86" y="94"/>
                  <a:pt x="85" y="122"/>
                  <a:pt x="76" y="148"/>
                </a:cubicBezTo>
                <a:cubicBezTo>
                  <a:pt x="87" y="223"/>
                  <a:pt x="84" y="241"/>
                  <a:pt x="143" y="281"/>
                </a:cubicBezTo>
                <a:cubicBezTo>
                  <a:pt x="188" y="236"/>
                  <a:pt x="200" y="211"/>
                  <a:pt x="221" y="148"/>
                </a:cubicBezTo>
                <a:cubicBezTo>
                  <a:pt x="225" y="137"/>
                  <a:pt x="232" y="115"/>
                  <a:pt x="232" y="115"/>
                </a:cubicBezTo>
                <a:cubicBezTo>
                  <a:pt x="321" y="130"/>
                  <a:pt x="297" y="117"/>
                  <a:pt x="321" y="193"/>
                </a:cubicBezTo>
                <a:cubicBezTo>
                  <a:pt x="306" y="332"/>
                  <a:pt x="321" y="326"/>
                  <a:pt x="187" y="293"/>
                </a:cubicBezTo>
                <a:cubicBezTo>
                  <a:pt x="147" y="252"/>
                  <a:pt x="161" y="242"/>
                  <a:pt x="210" y="226"/>
                </a:cubicBezTo>
                <a:cubicBezTo>
                  <a:pt x="223" y="229"/>
                  <a:pt x="281" y="238"/>
                  <a:pt x="298" y="248"/>
                </a:cubicBezTo>
                <a:cubicBezTo>
                  <a:pt x="307" y="253"/>
                  <a:pt x="313" y="263"/>
                  <a:pt x="321" y="270"/>
                </a:cubicBezTo>
                <a:cubicBezTo>
                  <a:pt x="352" y="295"/>
                  <a:pt x="369" y="293"/>
                  <a:pt x="343" y="293"/>
                </a:cubicBezTo>
              </a:path>
            </a:pathLst>
          </a:custGeom>
          <a:noFill/>
          <a:ln w="635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37" name="Oval 21"/>
          <p:cNvSpPr>
            <a:spLocks noChangeArrowheads="1"/>
          </p:cNvSpPr>
          <p:nvPr/>
        </p:nvSpPr>
        <p:spPr bwMode="auto">
          <a:xfrm>
            <a:off x="4173538" y="4843463"/>
            <a:ext cx="346075" cy="422275"/>
          </a:xfrm>
          <a:prstGeom prst="ellipse">
            <a:avLst/>
          </a:prstGeom>
          <a:gradFill rotWithShape="0">
            <a:gsLst>
              <a:gs pos="0">
                <a:srgbClr val="99FFCC"/>
              </a:gs>
              <a:gs pos="100000">
                <a:srgbClr val="008000"/>
              </a:gs>
            </a:gsLst>
            <a:path path="shape">
              <a:fillToRect l="50000" t="50000" r="50000" b="50000"/>
            </a:path>
          </a:gradFill>
          <a:ln w="9525">
            <a:solidFill>
              <a:srgbClr val="008000"/>
            </a:solidFill>
            <a:round/>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38" name="AutoShape 22"/>
          <p:cNvSpPr>
            <a:spLocks noChangeArrowheads="1"/>
          </p:cNvSpPr>
          <p:nvPr/>
        </p:nvSpPr>
        <p:spPr bwMode="auto">
          <a:xfrm rot="10602683">
            <a:off x="6164263" y="4964113"/>
            <a:ext cx="1038225" cy="7239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17609 h 21600"/>
            </a:gdLst>
            <a:ahLst/>
            <a:cxnLst>
              <a:cxn ang="T8">
                <a:pos x="T0" y="T1"/>
              </a:cxn>
              <a:cxn ang="T9">
                <a:pos x="T2" y="T3"/>
              </a:cxn>
              <a:cxn ang="T10">
                <a:pos x="T4" y="T5"/>
              </a:cxn>
              <a:cxn ang="T11">
                <a:pos x="T6" y="T7"/>
              </a:cxn>
            </a:cxnLst>
            <a:rect l="T12" t="T13" r="T14" b="T15"/>
            <a:pathLst>
              <a:path w="21600" h="21600">
                <a:moveTo>
                  <a:pt x="6352" y="16290"/>
                </a:moveTo>
                <a:cubicBezTo>
                  <a:pt x="4696" y="14948"/>
                  <a:pt x="3734" y="12931"/>
                  <a:pt x="3734" y="10800"/>
                </a:cubicBezTo>
                <a:cubicBezTo>
                  <a:pt x="3734" y="6897"/>
                  <a:pt x="6897" y="3734"/>
                  <a:pt x="10800" y="3734"/>
                </a:cubicBezTo>
                <a:cubicBezTo>
                  <a:pt x="14702" y="3734"/>
                  <a:pt x="17866" y="6897"/>
                  <a:pt x="17866" y="10800"/>
                </a:cubicBezTo>
                <a:cubicBezTo>
                  <a:pt x="17866" y="12931"/>
                  <a:pt x="16903" y="14948"/>
                  <a:pt x="15247" y="16290"/>
                </a:cubicBezTo>
                <a:lnTo>
                  <a:pt x="17598" y="19192"/>
                </a:lnTo>
                <a:cubicBezTo>
                  <a:pt x="20129" y="17141"/>
                  <a:pt x="21600" y="14057"/>
                  <a:pt x="21600" y="10800"/>
                </a:cubicBezTo>
                <a:cubicBezTo>
                  <a:pt x="21600" y="4835"/>
                  <a:pt x="16764" y="0"/>
                  <a:pt x="10800" y="0"/>
                </a:cubicBezTo>
                <a:cubicBezTo>
                  <a:pt x="4835" y="0"/>
                  <a:pt x="0" y="4835"/>
                  <a:pt x="0" y="10800"/>
                </a:cubicBezTo>
                <a:cubicBezTo>
                  <a:pt x="-1" y="14057"/>
                  <a:pt x="1470" y="17141"/>
                  <a:pt x="4001" y="19192"/>
                </a:cubicBezTo>
                <a:lnTo>
                  <a:pt x="6352" y="16290"/>
                </a:lnTo>
                <a:close/>
              </a:path>
            </a:pathLst>
          </a:custGeom>
          <a:solidFill>
            <a:schemeClr val="hlink"/>
          </a:solidFill>
          <a:ln w="9525">
            <a:solidFill>
              <a:srgbClr val="000080"/>
            </a:solidFill>
            <a:miter lim="800000"/>
            <a:headEnd/>
            <a:tailEnd/>
          </a:ln>
        </p:spPr>
        <p:txBody>
          <a:bodyPr wrap="none" anchor="ctr"/>
          <a:lstStyle/>
          <a:p>
            <a:endParaRPr lang="en-US"/>
          </a:p>
        </p:txBody>
      </p:sp>
      <p:sp>
        <p:nvSpPr>
          <p:cNvPr id="1820695" name="Rectangle 23"/>
          <p:cNvSpPr>
            <a:spLocks noChangeArrowheads="1"/>
          </p:cNvSpPr>
          <p:nvPr/>
        </p:nvSpPr>
        <p:spPr bwMode="auto">
          <a:xfrm>
            <a:off x="4867275" y="5024438"/>
            <a:ext cx="1641475" cy="120650"/>
          </a:xfrm>
          <a:prstGeom prst="rect">
            <a:avLst/>
          </a:prstGeom>
          <a:gradFill rotWithShape="0">
            <a:gsLst>
              <a:gs pos="0">
                <a:schemeClr val="accent2"/>
              </a:gs>
              <a:gs pos="50000">
                <a:schemeClr val="accent2">
                  <a:gamma/>
                  <a:tint val="33725"/>
                  <a:invGamma/>
                </a:schemeClr>
              </a:gs>
              <a:gs pos="100000">
                <a:schemeClr val="accent2"/>
              </a:gs>
            </a:gsLst>
            <a:lin ang="5400000" scaled="1"/>
          </a:gradFill>
          <a:ln w="9525">
            <a:solidFill>
              <a:srgbClr val="000080"/>
            </a:solidFill>
            <a:miter lim="800000"/>
            <a:headEnd/>
            <a:tailEnd/>
          </a:ln>
          <a:effectLst/>
        </p:spPr>
        <p:txBody>
          <a:bodyPr wrap="none" anchor="ctr"/>
          <a:lstStyle/>
          <a:p>
            <a:pPr fontAlgn="auto">
              <a:spcBef>
                <a:spcPts val="0"/>
              </a:spcBef>
              <a:spcAft>
                <a:spcPts val="0"/>
              </a:spcAft>
              <a:defRPr/>
            </a:pPr>
            <a:endParaRPr lang="en-US">
              <a:latin typeface="Arial" charset="0"/>
            </a:endParaRPr>
          </a:p>
        </p:txBody>
      </p:sp>
      <p:sp>
        <p:nvSpPr>
          <p:cNvPr id="86040" name="Oval 24"/>
          <p:cNvSpPr>
            <a:spLocks noChangeArrowheads="1"/>
          </p:cNvSpPr>
          <p:nvPr/>
        </p:nvSpPr>
        <p:spPr bwMode="auto">
          <a:xfrm>
            <a:off x="4589463" y="4843463"/>
            <a:ext cx="344487" cy="422275"/>
          </a:xfrm>
          <a:prstGeom prst="ellipse">
            <a:avLst/>
          </a:prstGeom>
          <a:gradFill rotWithShape="0">
            <a:gsLst>
              <a:gs pos="0">
                <a:srgbClr val="99FFCC"/>
              </a:gs>
              <a:gs pos="100000">
                <a:srgbClr val="008000"/>
              </a:gs>
            </a:gsLst>
            <a:path path="shape">
              <a:fillToRect l="50000" t="50000" r="50000" b="50000"/>
            </a:path>
          </a:gradFill>
          <a:ln w="9525">
            <a:solidFill>
              <a:srgbClr val="008000"/>
            </a:solidFill>
            <a:round/>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1820697" name="Rectangle 25"/>
          <p:cNvSpPr>
            <a:spLocks noChangeArrowheads="1"/>
          </p:cNvSpPr>
          <p:nvPr/>
        </p:nvSpPr>
        <p:spPr bwMode="auto">
          <a:xfrm>
            <a:off x="6854825" y="5024438"/>
            <a:ext cx="1817688" cy="120650"/>
          </a:xfrm>
          <a:prstGeom prst="rect">
            <a:avLst/>
          </a:prstGeom>
          <a:gradFill rotWithShape="0">
            <a:gsLst>
              <a:gs pos="0">
                <a:schemeClr val="accent2"/>
              </a:gs>
              <a:gs pos="50000">
                <a:schemeClr val="accent2">
                  <a:gamma/>
                  <a:tint val="33725"/>
                  <a:invGamma/>
                </a:schemeClr>
              </a:gs>
              <a:gs pos="100000">
                <a:schemeClr val="accent2"/>
              </a:gs>
            </a:gsLst>
            <a:lin ang="5400000" scaled="1"/>
          </a:gradFill>
          <a:ln w="9525">
            <a:solidFill>
              <a:srgbClr val="000080"/>
            </a:solidFill>
            <a:miter lim="800000"/>
            <a:headEnd/>
            <a:tailEnd/>
          </a:ln>
          <a:effectLst/>
        </p:spPr>
        <p:txBody>
          <a:bodyPr wrap="none" anchor="ctr"/>
          <a:lstStyle/>
          <a:p>
            <a:pPr fontAlgn="auto">
              <a:spcBef>
                <a:spcPts val="0"/>
              </a:spcBef>
              <a:spcAft>
                <a:spcPts val="0"/>
              </a:spcAft>
              <a:defRPr/>
            </a:pPr>
            <a:endParaRPr lang="en-US">
              <a:latin typeface="Arial" charset="0"/>
            </a:endParaRPr>
          </a:p>
        </p:txBody>
      </p:sp>
      <p:sp>
        <p:nvSpPr>
          <p:cNvPr id="86042" name="Freeform 26"/>
          <p:cNvSpPr>
            <a:spLocks/>
          </p:cNvSpPr>
          <p:nvPr/>
        </p:nvSpPr>
        <p:spPr bwMode="auto">
          <a:xfrm>
            <a:off x="4857750" y="3579813"/>
            <a:ext cx="1260475" cy="474662"/>
          </a:xfrm>
          <a:custGeom>
            <a:avLst/>
            <a:gdLst>
              <a:gd name="T0" fmla="*/ 0 w 700"/>
              <a:gd name="T1" fmla="*/ 2147483647 h 378"/>
              <a:gd name="T2" fmla="*/ 2147483647 w 700"/>
              <a:gd name="T3" fmla="*/ 2147483647 h 378"/>
              <a:gd name="T4" fmla="*/ 2147483647 w 700"/>
              <a:gd name="T5" fmla="*/ 2147483647 h 378"/>
              <a:gd name="T6" fmla="*/ 2147483647 w 700"/>
              <a:gd name="T7" fmla="*/ 2147483647 h 378"/>
              <a:gd name="T8" fmla="*/ 2147483647 w 700"/>
              <a:gd name="T9" fmla="*/ 2147483647 h 378"/>
              <a:gd name="T10" fmla="*/ 2147483647 w 700"/>
              <a:gd name="T11" fmla="*/ 2147483647 h 378"/>
              <a:gd name="T12" fmla="*/ 2147483647 w 700"/>
              <a:gd name="T13" fmla="*/ 2147483647 h 378"/>
              <a:gd name="T14" fmla="*/ 2147483647 w 700"/>
              <a:gd name="T15" fmla="*/ 2147483647 h 378"/>
              <a:gd name="T16" fmla="*/ 2147483647 w 700"/>
              <a:gd name="T17" fmla="*/ 2147483647 h 378"/>
              <a:gd name="T18" fmla="*/ 2147483647 w 700"/>
              <a:gd name="T19" fmla="*/ 2147483647 h 378"/>
              <a:gd name="T20" fmla="*/ 2147483647 w 700"/>
              <a:gd name="T21" fmla="*/ 2147483647 h 378"/>
              <a:gd name="T22" fmla="*/ 2147483647 w 700"/>
              <a:gd name="T23" fmla="*/ 2147483647 h 378"/>
              <a:gd name="T24" fmla="*/ 2147483647 w 700"/>
              <a:gd name="T25" fmla="*/ 2147483647 h 378"/>
              <a:gd name="T26" fmla="*/ 2147483647 w 700"/>
              <a:gd name="T27" fmla="*/ 2147483647 h 378"/>
              <a:gd name="T28" fmla="*/ 2147483647 w 700"/>
              <a:gd name="T29" fmla="*/ 2147483647 h 378"/>
              <a:gd name="T30" fmla="*/ 2147483647 w 700"/>
              <a:gd name="T31" fmla="*/ 0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00"/>
              <a:gd name="T49" fmla="*/ 0 h 378"/>
              <a:gd name="T50" fmla="*/ 700 w 700"/>
              <a:gd name="T51" fmla="*/ 378 h 3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00" h="378">
                <a:moveTo>
                  <a:pt x="0" y="355"/>
                </a:moveTo>
                <a:cubicBezTo>
                  <a:pt x="11" y="344"/>
                  <a:pt x="24" y="335"/>
                  <a:pt x="33" y="322"/>
                </a:cubicBezTo>
                <a:cubicBezTo>
                  <a:pt x="40" y="312"/>
                  <a:pt x="34" y="292"/>
                  <a:pt x="45" y="289"/>
                </a:cubicBezTo>
                <a:cubicBezTo>
                  <a:pt x="70" y="283"/>
                  <a:pt x="96" y="296"/>
                  <a:pt x="122" y="300"/>
                </a:cubicBezTo>
                <a:cubicBezTo>
                  <a:pt x="145" y="333"/>
                  <a:pt x="172" y="349"/>
                  <a:pt x="200" y="378"/>
                </a:cubicBezTo>
                <a:cubicBezTo>
                  <a:pt x="203" y="376"/>
                  <a:pt x="254" y="343"/>
                  <a:pt x="256" y="333"/>
                </a:cubicBezTo>
                <a:cubicBezTo>
                  <a:pt x="291" y="171"/>
                  <a:pt x="223" y="229"/>
                  <a:pt x="300" y="178"/>
                </a:cubicBezTo>
                <a:cubicBezTo>
                  <a:pt x="325" y="186"/>
                  <a:pt x="341" y="186"/>
                  <a:pt x="356" y="211"/>
                </a:cubicBezTo>
                <a:cubicBezTo>
                  <a:pt x="362" y="221"/>
                  <a:pt x="360" y="235"/>
                  <a:pt x="367" y="244"/>
                </a:cubicBezTo>
                <a:cubicBezTo>
                  <a:pt x="383" y="265"/>
                  <a:pt x="422" y="300"/>
                  <a:pt x="422" y="300"/>
                </a:cubicBezTo>
                <a:cubicBezTo>
                  <a:pt x="467" y="296"/>
                  <a:pt x="516" y="309"/>
                  <a:pt x="556" y="289"/>
                </a:cubicBezTo>
                <a:cubicBezTo>
                  <a:pt x="577" y="278"/>
                  <a:pt x="571" y="244"/>
                  <a:pt x="578" y="222"/>
                </a:cubicBezTo>
                <a:cubicBezTo>
                  <a:pt x="582" y="211"/>
                  <a:pt x="589" y="189"/>
                  <a:pt x="589" y="189"/>
                </a:cubicBezTo>
                <a:cubicBezTo>
                  <a:pt x="582" y="156"/>
                  <a:pt x="552" y="88"/>
                  <a:pt x="578" y="55"/>
                </a:cubicBezTo>
                <a:cubicBezTo>
                  <a:pt x="586" y="45"/>
                  <a:pt x="671" y="34"/>
                  <a:pt x="678" y="33"/>
                </a:cubicBezTo>
                <a:cubicBezTo>
                  <a:pt x="685" y="22"/>
                  <a:pt x="700" y="0"/>
                  <a:pt x="700" y="0"/>
                </a:cubicBezTo>
              </a:path>
            </a:pathLst>
          </a:custGeom>
          <a:noFill/>
          <a:ln w="635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43" name="Freeform 27"/>
          <p:cNvSpPr>
            <a:spLocks/>
          </p:cNvSpPr>
          <p:nvPr/>
        </p:nvSpPr>
        <p:spPr bwMode="auto">
          <a:xfrm>
            <a:off x="6423025" y="4481513"/>
            <a:ext cx="519113" cy="301625"/>
          </a:xfrm>
          <a:custGeom>
            <a:avLst/>
            <a:gdLst>
              <a:gd name="T0" fmla="*/ 2147483647 w 369"/>
              <a:gd name="T1" fmla="*/ 2147483647 h 332"/>
              <a:gd name="T2" fmla="*/ 2147483647 w 369"/>
              <a:gd name="T3" fmla="*/ 2147483647 h 332"/>
              <a:gd name="T4" fmla="*/ 2147483647 w 369"/>
              <a:gd name="T5" fmla="*/ 2147483647 h 332"/>
              <a:gd name="T6" fmla="*/ 2147483647 w 369"/>
              <a:gd name="T7" fmla="*/ 2147483647 h 332"/>
              <a:gd name="T8" fmla="*/ 2147483647 w 369"/>
              <a:gd name="T9" fmla="*/ 2147483647 h 332"/>
              <a:gd name="T10" fmla="*/ 2147483647 w 369"/>
              <a:gd name="T11" fmla="*/ 2147483647 h 332"/>
              <a:gd name="T12" fmla="*/ 2147483647 w 369"/>
              <a:gd name="T13" fmla="*/ 2147483647 h 332"/>
              <a:gd name="T14" fmla="*/ 2147483647 w 369"/>
              <a:gd name="T15" fmla="*/ 2147483647 h 332"/>
              <a:gd name="T16" fmla="*/ 2147483647 w 369"/>
              <a:gd name="T17" fmla="*/ 2147483647 h 332"/>
              <a:gd name="T18" fmla="*/ 2147483647 w 369"/>
              <a:gd name="T19" fmla="*/ 2147483647 h 332"/>
              <a:gd name="T20" fmla="*/ 2147483647 w 369"/>
              <a:gd name="T21" fmla="*/ 2147483647 h 332"/>
              <a:gd name="T22" fmla="*/ 2147483647 w 369"/>
              <a:gd name="T23" fmla="*/ 2147483647 h 332"/>
              <a:gd name="T24" fmla="*/ 2147483647 w 369"/>
              <a:gd name="T25" fmla="*/ 2147483647 h 332"/>
              <a:gd name="T26" fmla="*/ 2147483647 w 369"/>
              <a:gd name="T27" fmla="*/ 2147483647 h 332"/>
              <a:gd name="T28" fmla="*/ 2147483647 w 369"/>
              <a:gd name="T29" fmla="*/ 2147483647 h 332"/>
              <a:gd name="T30" fmla="*/ 2147483647 w 369"/>
              <a:gd name="T31" fmla="*/ 2147483647 h 332"/>
              <a:gd name="T32" fmla="*/ 2147483647 w 369"/>
              <a:gd name="T33" fmla="*/ 2147483647 h 332"/>
              <a:gd name="T34" fmla="*/ 2147483647 w 369"/>
              <a:gd name="T35" fmla="*/ 2147483647 h 332"/>
              <a:gd name="T36" fmla="*/ 2147483647 w 369"/>
              <a:gd name="T37" fmla="*/ 2147483647 h 3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9"/>
              <a:gd name="T58" fmla="*/ 0 h 332"/>
              <a:gd name="T59" fmla="*/ 369 w 369"/>
              <a:gd name="T60" fmla="*/ 332 h 3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9" h="332">
                <a:moveTo>
                  <a:pt x="110" y="281"/>
                </a:moveTo>
                <a:cubicBezTo>
                  <a:pt x="57" y="268"/>
                  <a:pt x="38" y="256"/>
                  <a:pt x="21" y="204"/>
                </a:cubicBezTo>
                <a:cubicBezTo>
                  <a:pt x="52" y="78"/>
                  <a:pt x="0" y="230"/>
                  <a:pt x="232" y="148"/>
                </a:cubicBezTo>
                <a:cubicBezTo>
                  <a:pt x="254" y="140"/>
                  <a:pt x="247" y="103"/>
                  <a:pt x="254" y="81"/>
                </a:cubicBezTo>
                <a:cubicBezTo>
                  <a:pt x="258" y="70"/>
                  <a:pt x="265" y="48"/>
                  <a:pt x="265" y="48"/>
                </a:cubicBezTo>
                <a:cubicBezTo>
                  <a:pt x="254" y="44"/>
                  <a:pt x="242" y="43"/>
                  <a:pt x="232" y="37"/>
                </a:cubicBezTo>
                <a:cubicBezTo>
                  <a:pt x="219" y="28"/>
                  <a:pt x="213" y="8"/>
                  <a:pt x="198" y="4"/>
                </a:cubicBezTo>
                <a:cubicBezTo>
                  <a:pt x="180" y="0"/>
                  <a:pt x="161" y="11"/>
                  <a:pt x="143" y="15"/>
                </a:cubicBezTo>
                <a:cubicBezTo>
                  <a:pt x="130" y="35"/>
                  <a:pt x="109" y="49"/>
                  <a:pt x="98" y="70"/>
                </a:cubicBezTo>
                <a:cubicBezTo>
                  <a:pt x="86" y="94"/>
                  <a:pt x="85" y="122"/>
                  <a:pt x="76" y="148"/>
                </a:cubicBezTo>
                <a:cubicBezTo>
                  <a:pt x="87" y="223"/>
                  <a:pt x="84" y="241"/>
                  <a:pt x="143" y="281"/>
                </a:cubicBezTo>
                <a:cubicBezTo>
                  <a:pt x="188" y="236"/>
                  <a:pt x="200" y="211"/>
                  <a:pt x="221" y="148"/>
                </a:cubicBezTo>
                <a:cubicBezTo>
                  <a:pt x="225" y="137"/>
                  <a:pt x="232" y="115"/>
                  <a:pt x="232" y="115"/>
                </a:cubicBezTo>
                <a:cubicBezTo>
                  <a:pt x="321" y="130"/>
                  <a:pt x="297" y="117"/>
                  <a:pt x="321" y="193"/>
                </a:cubicBezTo>
                <a:cubicBezTo>
                  <a:pt x="306" y="332"/>
                  <a:pt x="321" y="326"/>
                  <a:pt x="187" y="293"/>
                </a:cubicBezTo>
                <a:cubicBezTo>
                  <a:pt x="147" y="252"/>
                  <a:pt x="161" y="242"/>
                  <a:pt x="210" y="226"/>
                </a:cubicBezTo>
                <a:cubicBezTo>
                  <a:pt x="223" y="229"/>
                  <a:pt x="281" y="238"/>
                  <a:pt x="298" y="248"/>
                </a:cubicBezTo>
                <a:cubicBezTo>
                  <a:pt x="307" y="253"/>
                  <a:pt x="313" y="263"/>
                  <a:pt x="321" y="270"/>
                </a:cubicBezTo>
                <a:cubicBezTo>
                  <a:pt x="352" y="295"/>
                  <a:pt x="369" y="293"/>
                  <a:pt x="343" y="293"/>
                </a:cubicBezTo>
              </a:path>
            </a:pathLst>
          </a:custGeom>
          <a:noFill/>
          <a:ln w="635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44" name="Freeform 28"/>
          <p:cNvSpPr>
            <a:spLocks/>
          </p:cNvSpPr>
          <p:nvPr/>
        </p:nvSpPr>
        <p:spPr bwMode="auto">
          <a:xfrm>
            <a:off x="3292475" y="5627688"/>
            <a:ext cx="1322388" cy="212725"/>
          </a:xfrm>
          <a:custGeom>
            <a:avLst/>
            <a:gdLst>
              <a:gd name="T0" fmla="*/ 0 w 734"/>
              <a:gd name="T1" fmla="*/ 2147483647 h 169"/>
              <a:gd name="T2" fmla="*/ 2147483647 w 734"/>
              <a:gd name="T3" fmla="*/ 2147483647 h 169"/>
              <a:gd name="T4" fmla="*/ 2147483647 w 734"/>
              <a:gd name="T5" fmla="*/ 2147483647 h 169"/>
              <a:gd name="T6" fmla="*/ 2147483647 w 734"/>
              <a:gd name="T7" fmla="*/ 2147483647 h 169"/>
              <a:gd name="T8" fmla="*/ 2147483647 w 734"/>
              <a:gd name="T9" fmla="*/ 2147483647 h 169"/>
              <a:gd name="T10" fmla="*/ 2147483647 w 734"/>
              <a:gd name="T11" fmla="*/ 2147483647 h 169"/>
              <a:gd name="T12" fmla="*/ 2147483647 w 734"/>
              <a:gd name="T13" fmla="*/ 2147483647 h 169"/>
              <a:gd name="T14" fmla="*/ 2147483647 w 734"/>
              <a:gd name="T15" fmla="*/ 2147483647 h 169"/>
              <a:gd name="T16" fmla="*/ 2147483647 w 734"/>
              <a:gd name="T17" fmla="*/ 2147483647 h 169"/>
              <a:gd name="T18" fmla="*/ 2147483647 w 734"/>
              <a:gd name="T19" fmla="*/ 2147483647 h 1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4"/>
              <a:gd name="T31" fmla="*/ 0 h 169"/>
              <a:gd name="T32" fmla="*/ 734 w 734"/>
              <a:gd name="T33" fmla="*/ 169 h 1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4" h="169">
                <a:moveTo>
                  <a:pt x="0" y="69"/>
                </a:moveTo>
                <a:cubicBezTo>
                  <a:pt x="4" y="59"/>
                  <a:pt x="20" y="6"/>
                  <a:pt x="34" y="3"/>
                </a:cubicBezTo>
                <a:cubicBezTo>
                  <a:pt x="47" y="0"/>
                  <a:pt x="56" y="18"/>
                  <a:pt x="67" y="25"/>
                </a:cubicBezTo>
                <a:cubicBezTo>
                  <a:pt x="83" y="74"/>
                  <a:pt x="81" y="49"/>
                  <a:pt x="67" y="114"/>
                </a:cubicBezTo>
                <a:cubicBezTo>
                  <a:pt x="64" y="129"/>
                  <a:pt x="43" y="150"/>
                  <a:pt x="56" y="158"/>
                </a:cubicBezTo>
                <a:cubicBezTo>
                  <a:pt x="75" y="169"/>
                  <a:pt x="101" y="151"/>
                  <a:pt x="123" y="147"/>
                </a:cubicBezTo>
                <a:cubicBezTo>
                  <a:pt x="133" y="118"/>
                  <a:pt x="128" y="103"/>
                  <a:pt x="167" y="103"/>
                </a:cubicBezTo>
                <a:cubicBezTo>
                  <a:pt x="220" y="103"/>
                  <a:pt x="274" y="131"/>
                  <a:pt x="323" y="147"/>
                </a:cubicBezTo>
                <a:cubicBezTo>
                  <a:pt x="391" y="169"/>
                  <a:pt x="572" y="168"/>
                  <a:pt x="589" y="169"/>
                </a:cubicBezTo>
                <a:cubicBezTo>
                  <a:pt x="727" y="158"/>
                  <a:pt x="678" y="158"/>
                  <a:pt x="734" y="158"/>
                </a:cubicBezTo>
              </a:path>
            </a:pathLst>
          </a:custGeom>
          <a:noFill/>
          <a:ln w="635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45" name="AutoShape 29"/>
          <p:cNvSpPr>
            <a:spLocks noChangeArrowheads="1"/>
          </p:cNvSpPr>
          <p:nvPr/>
        </p:nvSpPr>
        <p:spPr bwMode="auto">
          <a:xfrm>
            <a:off x="781050" y="3816350"/>
            <a:ext cx="174625" cy="122238"/>
          </a:xfrm>
          <a:prstGeom prst="flowChartConnector">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46" name="AutoShape 30"/>
          <p:cNvSpPr>
            <a:spLocks noChangeArrowheads="1"/>
          </p:cNvSpPr>
          <p:nvPr/>
        </p:nvSpPr>
        <p:spPr bwMode="auto">
          <a:xfrm>
            <a:off x="1146175" y="3636963"/>
            <a:ext cx="171450" cy="119062"/>
          </a:xfrm>
          <a:prstGeom prst="flowChartConnector">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47" name="AutoShape 31"/>
          <p:cNvSpPr>
            <a:spLocks noChangeArrowheads="1"/>
          </p:cNvSpPr>
          <p:nvPr/>
        </p:nvSpPr>
        <p:spPr bwMode="auto">
          <a:xfrm>
            <a:off x="539750" y="4602163"/>
            <a:ext cx="174625" cy="120650"/>
          </a:xfrm>
          <a:prstGeom prst="flowChartConnector">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48" name="AutoShape 32"/>
          <p:cNvSpPr>
            <a:spLocks noChangeArrowheads="1"/>
          </p:cNvSpPr>
          <p:nvPr/>
        </p:nvSpPr>
        <p:spPr bwMode="auto">
          <a:xfrm>
            <a:off x="2444750" y="3154363"/>
            <a:ext cx="173038" cy="119062"/>
          </a:xfrm>
          <a:prstGeom prst="flowChartConnector">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49" name="AutoShape 33"/>
          <p:cNvSpPr>
            <a:spLocks noChangeArrowheads="1"/>
          </p:cNvSpPr>
          <p:nvPr/>
        </p:nvSpPr>
        <p:spPr bwMode="auto">
          <a:xfrm>
            <a:off x="5973763" y="3636963"/>
            <a:ext cx="171450" cy="119062"/>
          </a:xfrm>
          <a:prstGeom prst="flowChartConnector">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50" name="AutoShape 34"/>
          <p:cNvSpPr>
            <a:spLocks noChangeArrowheads="1"/>
          </p:cNvSpPr>
          <p:nvPr/>
        </p:nvSpPr>
        <p:spPr bwMode="auto">
          <a:xfrm>
            <a:off x="5108575" y="3816350"/>
            <a:ext cx="171450" cy="122238"/>
          </a:xfrm>
          <a:prstGeom prst="flowChartConnector">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51" name="AutoShape 35"/>
          <p:cNvSpPr>
            <a:spLocks noChangeArrowheads="1"/>
          </p:cNvSpPr>
          <p:nvPr/>
        </p:nvSpPr>
        <p:spPr bwMode="auto">
          <a:xfrm>
            <a:off x="3308350" y="3516313"/>
            <a:ext cx="174625" cy="120650"/>
          </a:xfrm>
          <a:prstGeom prst="flowChartConnector">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52" name="AutoShape 36"/>
          <p:cNvSpPr>
            <a:spLocks noChangeArrowheads="1"/>
          </p:cNvSpPr>
          <p:nvPr/>
        </p:nvSpPr>
        <p:spPr bwMode="auto">
          <a:xfrm>
            <a:off x="798513" y="4421188"/>
            <a:ext cx="173037" cy="120650"/>
          </a:xfrm>
          <a:prstGeom prst="flowChartConnector">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53" name="AutoShape 37"/>
          <p:cNvSpPr>
            <a:spLocks noChangeArrowheads="1"/>
          </p:cNvSpPr>
          <p:nvPr/>
        </p:nvSpPr>
        <p:spPr bwMode="auto">
          <a:xfrm>
            <a:off x="3567113" y="2851150"/>
            <a:ext cx="173037" cy="120650"/>
          </a:xfrm>
          <a:prstGeom prst="flowChartConnector">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54" name="AutoShape 38"/>
          <p:cNvSpPr>
            <a:spLocks noChangeArrowheads="1"/>
          </p:cNvSpPr>
          <p:nvPr/>
        </p:nvSpPr>
        <p:spPr bwMode="auto">
          <a:xfrm>
            <a:off x="3221038" y="2730500"/>
            <a:ext cx="174625" cy="120650"/>
          </a:xfrm>
          <a:prstGeom prst="flowChartConnector">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55" name="AutoShape 39"/>
          <p:cNvSpPr>
            <a:spLocks noChangeArrowheads="1"/>
          </p:cNvSpPr>
          <p:nvPr/>
        </p:nvSpPr>
        <p:spPr bwMode="auto">
          <a:xfrm>
            <a:off x="3221038" y="2911475"/>
            <a:ext cx="174625" cy="122238"/>
          </a:xfrm>
          <a:prstGeom prst="diamond">
            <a:avLst/>
          </a:prstGeom>
          <a:gradFill rotWithShape="0">
            <a:gsLst>
              <a:gs pos="0">
                <a:srgbClr val="0000FF"/>
              </a:gs>
              <a:gs pos="100000">
                <a:srgbClr val="00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56" name="AutoShape 40"/>
          <p:cNvSpPr>
            <a:spLocks noChangeArrowheads="1"/>
          </p:cNvSpPr>
          <p:nvPr/>
        </p:nvSpPr>
        <p:spPr bwMode="auto">
          <a:xfrm>
            <a:off x="3482975" y="2730500"/>
            <a:ext cx="171450" cy="120650"/>
          </a:xfrm>
          <a:prstGeom prst="diamond">
            <a:avLst/>
          </a:prstGeom>
          <a:gradFill rotWithShape="0">
            <a:gsLst>
              <a:gs pos="0">
                <a:srgbClr val="0000FF"/>
              </a:gs>
              <a:gs pos="100000">
                <a:srgbClr val="00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57" name="AutoShape 41"/>
          <p:cNvSpPr>
            <a:spLocks noChangeArrowheads="1"/>
          </p:cNvSpPr>
          <p:nvPr/>
        </p:nvSpPr>
        <p:spPr bwMode="auto">
          <a:xfrm>
            <a:off x="2270125" y="3333750"/>
            <a:ext cx="174625" cy="122238"/>
          </a:xfrm>
          <a:prstGeom prst="diamond">
            <a:avLst/>
          </a:prstGeom>
          <a:gradFill rotWithShape="0">
            <a:gsLst>
              <a:gs pos="0">
                <a:srgbClr val="0000FF"/>
              </a:gs>
              <a:gs pos="100000">
                <a:srgbClr val="00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58" name="AutoShape 42"/>
          <p:cNvSpPr>
            <a:spLocks noChangeArrowheads="1"/>
          </p:cNvSpPr>
          <p:nvPr/>
        </p:nvSpPr>
        <p:spPr bwMode="auto">
          <a:xfrm>
            <a:off x="3117850" y="3214688"/>
            <a:ext cx="174625" cy="119062"/>
          </a:xfrm>
          <a:prstGeom prst="diamond">
            <a:avLst/>
          </a:prstGeom>
          <a:gradFill rotWithShape="0">
            <a:gsLst>
              <a:gs pos="0">
                <a:srgbClr val="0000FF"/>
              </a:gs>
              <a:gs pos="100000">
                <a:srgbClr val="00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59" name="AutoShape 43"/>
          <p:cNvSpPr>
            <a:spLocks noChangeArrowheads="1"/>
          </p:cNvSpPr>
          <p:nvPr/>
        </p:nvSpPr>
        <p:spPr bwMode="auto">
          <a:xfrm>
            <a:off x="798513" y="4602163"/>
            <a:ext cx="173037" cy="120650"/>
          </a:xfrm>
          <a:prstGeom prst="diamond">
            <a:avLst/>
          </a:prstGeom>
          <a:gradFill rotWithShape="0">
            <a:gsLst>
              <a:gs pos="0">
                <a:srgbClr val="0000FF"/>
              </a:gs>
              <a:gs pos="100000">
                <a:srgbClr val="00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60" name="AutoShape 44"/>
          <p:cNvSpPr>
            <a:spLocks noChangeArrowheads="1"/>
          </p:cNvSpPr>
          <p:nvPr/>
        </p:nvSpPr>
        <p:spPr bwMode="auto">
          <a:xfrm>
            <a:off x="781050" y="3576638"/>
            <a:ext cx="174625" cy="120650"/>
          </a:xfrm>
          <a:prstGeom prst="diamond">
            <a:avLst/>
          </a:prstGeom>
          <a:gradFill rotWithShape="0">
            <a:gsLst>
              <a:gs pos="0">
                <a:srgbClr val="0000FF"/>
              </a:gs>
              <a:gs pos="100000">
                <a:srgbClr val="00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61" name="AutoShape 45"/>
          <p:cNvSpPr>
            <a:spLocks noChangeArrowheads="1"/>
          </p:cNvSpPr>
          <p:nvPr/>
        </p:nvSpPr>
        <p:spPr bwMode="auto">
          <a:xfrm>
            <a:off x="5645150" y="3816350"/>
            <a:ext cx="173038" cy="122238"/>
          </a:xfrm>
          <a:prstGeom prst="diamond">
            <a:avLst/>
          </a:prstGeom>
          <a:gradFill rotWithShape="0">
            <a:gsLst>
              <a:gs pos="0">
                <a:srgbClr val="0000FF"/>
              </a:gs>
              <a:gs pos="100000">
                <a:srgbClr val="00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62" name="AutoShape 46"/>
          <p:cNvSpPr>
            <a:spLocks noChangeArrowheads="1"/>
          </p:cNvSpPr>
          <p:nvPr/>
        </p:nvSpPr>
        <p:spPr bwMode="auto">
          <a:xfrm>
            <a:off x="4848225" y="3998913"/>
            <a:ext cx="174625" cy="120650"/>
          </a:xfrm>
          <a:prstGeom prst="diamond">
            <a:avLst/>
          </a:prstGeom>
          <a:gradFill rotWithShape="0">
            <a:gsLst>
              <a:gs pos="0">
                <a:srgbClr val="0000FF"/>
              </a:gs>
              <a:gs pos="100000">
                <a:srgbClr val="00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63" name="AutoShape 47"/>
          <p:cNvSpPr>
            <a:spLocks noChangeArrowheads="1"/>
          </p:cNvSpPr>
          <p:nvPr/>
        </p:nvSpPr>
        <p:spPr bwMode="auto">
          <a:xfrm>
            <a:off x="1389063" y="3998913"/>
            <a:ext cx="171450" cy="120650"/>
          </a:xfrm>
          <a:prstGeom prst="diamond">
            <a:avLst/>
          </a:prstGeom>
          <a:gradFill rotWithShape="0">
            <a:gsLst>
              <a:gs pos="0">
                <a:srgbClr val="0000FF"/>
              </a:gs>
              <a:gs pos="100000">
                <a:srgbClr val="00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64" name="AutoShape 48"/>
          <p:cNvSpPr>
            <a:spLocks noChangeArrowheads="1"/>
          </p:cNvSpPr>
          <p:nvPr/>
        </p:nvSpPr>
        <p:spPr bwMode="auto">
          <a:xfrm>
            <a:off x="539750" y="4421188"/>
            <a:ext cx="174625" cy="120650"/>
          </a:xfrm>
          <a:prstGeom prst="diamond">
            <a:avLst/>
          </a:prstGeom>
          <a:gradFill rotWithShape="0">
            <a:gsLst>
              <a:gs pos="0">
                <a:srgbClr val="0000FF"/>
              </a:gs>
              <a:gs pos="100000">
                <a:srgbClr val="00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65" name="Line 49"/>
          <p:cNvSpPr>
            <a:spLocks noChangeShapeType="1"/>
          </p:cNvSpPr>
          <p:nvPr/>
        </p:nvSpPr>
        <p:spPr bwMode="auto">
          <a:xfrm flipH="1">
            <a:off x="1492250" y="3516313"/>
            <a:ext cx="777875" cy="239712"/>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66" name="Line 50"/>
          <p:cNvSpPr>
            <a:spLocks noChangeShapeType="1"/>
          </p:cNvSpPr>
          <p:nvPr/>
        </p:nvSpPr>
        <p:spPr bwMode="auto">
          <a:xfrm flipH="1">
            <a:off x="1127125" y="4298950"/>
            <a:ext cx="433388" cy="122238"/>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67" name="Line 51"/>
          <p:cNvSpPr>
            <a:spLocks noChangeShapeType="1"/>
          </p:cNvSpPr>
          <p:nvPr/>
        </p:nvSpPr>
        <p:spPr bwMode="auto">
          <a:xfrm rot="801996">
            <a:off x="1233488" y="4238625"/>
            <a:ext cx="949325" cy="242888"/>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68" name="Line 52"/>
          <p:cNvSpPr>
            <a:spLocks noChangeShapeType="1"/>
          </p:cNvSpPr>
          <p:nvPr/>
        </p:nvSpPr>
        <p:spPr bwMode="auto">
          <a:xfrm>
            <a:off x="4002088" y="3394075"/>
            <a:ext cx="1211262" cy="303213"/>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69" name="Line 53"/>
          <p:cNvSpPr>
            <a:spLocks noChangeShapeType="1"/>
          </p:cNvSpPr>
          <p:nvPr/>
        </p:nvSpPr>
        <p:spPr bwMode="auto">
          <a:xfrm flipH="1">
            <a:off x="4605338" y="4119563"/>
            <a:ext cx="519112" cy="36195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70" name="Line 54"/>
          <p:cNvSpPr>
            <a:spLocks noChangeShapeType="1"/>
          </p:cNvSpPr>
          <p:nvPr/>
        </p:nvSpPr>
        <p:spPr bwMode="auto">
          <a:xfrm>
            <a:off x="5903913" y="4059238"/>
            <a:ext cx="604837" cy="36195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71" name="Line 55"/>
          <p:cNvSpPr>
            <a:spLocks noChangeShapeType="1"/>
          </p:cNvSpPr>
          <p:nvPr/>
        </p:nvSpPr>
        <p:spPr bwMode="auto">
          <a:xfrm flipH="1">
            <a:off x="3983038" y="5446713"/>
            <a:ext cx="260350" cy="1809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72" name="Line 56"/>
          <p:cNvSpPr>
            <a:spLocks noChangeShapeType="1"/>
          </p:cNvSpPr>
          <p:nvPr/>
        </p:nvSpPr>
        <p:spPr bwMode="auto">
          <a:xfrm flipH="1">
            <a:off x="6251575" y="3998913"/>
            <a:ext cx="603250" cy="180975"/>
          </a:xfrm>
          <a:prstGeom prst="line">
            <a:avLst/>
          </a:prstGeom>
          <a:noFill/>
          <a:ln w="38100">
            <a:solidFill>
              <a:srgbClr val="3715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73" name="Line 57"/>
          <p:cNvSpPr>
            <a:spLocks noChangeShapeType="1"/>
          </p:cNvSpPr>
          <p:nvPr/>
        </p:nvSpPr>
        <p:spPr bwMode="auto">
          <a:xfrm>
            <a:off x="2701925" y="2790825"/>
            <a:ext cx="0" cy="363538"/>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74" name="Line 58"/>
          <p:cNvSpPr>
            <a:spLocks noChangeShapeType="1"/>
          </p:cNvSpPr>
          <p:nvPr/>
        </p:nvSpPr>
        <p:spPr bwMode="auto">
          <a:xfrm flipH="1">
            <a:off x="2701925" y="2911475"/>
            <a:ext cx="433388" cy="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75" name="Text Box 59"/>
          <p:cNvSpPr txBox="1">
            <a:spLocks noChangeArrowheads="1"/>
          </p:cNvSpPr>
          <p:nvPr/>
        </p:nvSpPr>
        <p:spPr bwMode="auto">
          <a:xfrm>
            <a:off x="1809750" y="5813425"/>
            <a:ext cx="1570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kumimoji="1" lang="en-US" altLang="ja-JP" sz="1400" b="1">
                <a:latin typeface="Helvetica" pitchFamily="-106" charset="0"/>
                <a:ea typeface="MS PGothic" pitchFamily="34" charset="-128"/>
              </a:rPr>
              <a:t>Golgi Apparatus</a:t>
            </a:r>
            <a:endParaRPr kumimoji="1" lang="en-US" altLang="ja-JP" sz="1400">
              <a:latin typeface="Helvetica" pitchFamily="-106" charset="0"/>
              <a:ea typeface="MS PGothic" pitchFamily="34" charset="-128"/>
            </a:endParaRPr>
          </a:p>
        </p:txBody>
      </p:sp>
      <p:sp>
        <p:nvSpPr>
          <p:cNvPr id="86076" name="Text Box 60"/>
          <p:cNvSpPr txBox="1">
            <a:spLocks noChangeArrowheads="1"/>
          </p:cNvSpPr>
          <p:nvPr/>
        </p:nvSpPr>
        <p:spPr bwMode="auto">
          <a:xfrm>
            <a:off x="6076950" y="5813425"/>
            <a:ext cx="1570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kumimoji="1" lang="en-US" altLang="ja-JP" sz="1400" b="1">
                <a:latin typeface="Helvetica" pitchFamily="-106" charset="0"/>
                <a:ea typeface="MS PGothic" pitchFamily="34" charset="-128"/>
              </a:rPr>
              <a:t>Golgi Apparatus</a:t>
            </a:r>
            <a:endParaRPr kumimoji="1" lang="en-US" altLang="ja-JP" sz="1400">
              <a:latin typeface="Helvetica" pitchFamily="-106" charset="0"/>
              <a:ea typeface="MS PGothic" pitchFamily="34" charset="-128"/>
            </a:endParaRPr>
          </a:p>
        </p:txBody>
      </p:sp>
      <p:sp>
        <p:nvSpPr>
          <p:cNvPr id="86077" name="Text Box 61"/>
          <p:cNvSpPr txBox="1">
            <a:spLocks noChangeArrowheads="1"/>
          </p:cNvSpPr>
          <p:nvPr/>
        </p:nvSpPr>
        <p:spPr bwMode="auto">
          <a:xfrm>
            <a:off x="4419600" y="6024563"/>
            <a:ext cx="1470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kumimoji="1" lang="en-US" altLang="ja-JP" sz="1400" b="1">
                <a:latin typeface="Helvetica" pitchFamily="-106" charset="0"/>
                <a:ea typeface="MS PGothic" pitchFamily="34" charset="-128"/>
              </a:rPr>
              <a:t>Degradation</a:t>
            </a:r>
            <a:endParaRPr kumimoji="1" lang="en-US" altLang="ja-JP" sz="1400">
              <a:latin typeface="Helvetica" pitchFamily="-106" charset="0"/>
              <a:ea typeface="MS PGothic" pitchFamily="34" charset="-128"/>
            </a:endParaRPr>
          </a:p>
        </p:txBody>
      </p:sp>
      <p:sp>
        <p:nvSpPr>
          <p:cNvPr id="86078" name="Line 62"/>
          <p:cNvSpPr>
            <a:spLocks noChangeShapeType="1"/>
          </p:cNvSpPr>
          <p:nvPr/>
        </p:nvSpPr>
        <p:spPr bwMode="auto">
          <a:xfrm>
            <a:off x="6683375" y="4843463"/>
            <a:ext cx="0" cy="24130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79" name="Line 63"/>
          <p:cNvSpPr>
            <a:spLocks noChangeShapeType="1"/>
          </p:cNvSpPr>
          <p:nvPr/>
        </p:nvSpPr>
        <p:spPr bwMode="auto">
          <a:xfrm>
            <a:off x="2444750" y="4843463"/>
            <a:ext cx="0" cy="24130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80" name="Line 64"/>
          <p:cNvSpPr>
            <a:spLocks noChangeShapeType="1"/>
          </p:cNvSpPr>
          <p:nvPr/>
        </p:nvSpPr>
        <p:spPr bwMode="auto">
          <a:xfrm>
            <a:off x="6686550" y="5638800"/>
            <a:ext cx="0" cy="2413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81" name="Line 65"/>
          <p:cNvSpPr>
            <a:spLocks noChangeShapeType="1"/>
          </p:cNvSpPr>
          <p:nvPr/>
        </p:nvSpPr>
        <p:spPr bwMode="auto">
          <a:xfrm>
            <a:off x="2444750" y="5638800"/>
            <a:ext cx="0" cy="2413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82" name="Text Box 66"/>
          <p:cNvSpPr txBox="1">
            <a:spLocks noChangeArrowheads="1"/>
          </p:cNvSpPr>
          <p:nvPr/>
        </p:nvSpPr>
        <p:spPr bwMode="auto">
          <a:xfrm>
            <a:off x="714375" y="1619250"/>
            <a:ext cx="35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kumimoji="1" lang="en-US" altLang="ja-JP" sz="1600" b="1">
                <a:ea typeface="MS PGothic" pitchFamily="34" charset="-128"/>
              </a:rPr>
              <a:t>3’</a:t>
            </a:r>
            <a:endParaRPr kumimoji="1" lang="en-US" altLang="ja-JP" sz="2800">
              <a:ea typeface="MS PGothic" pitchFamily="34" charset="-128"/>
            </a:endParaRPr>
          </a:p>
        </p:txBody>
      </p:sp>
      <p:sp>
        <p:nvSpPr>
          <p:cNvPr id="86083" name="Text Box 67"/>
          <p:cNvSpPr txBox="1">
            <a:spLocks noChangeArrowheads="1"/>
          </p:cNvSpPr>
          <p:nvPr/>
        </p:nvSpPr>
        <p:spPr bwMode="auto">
          <a:xfrm>
            <a:off x="3895725" y="1749425"/>
            <a:ext cx="35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kumimoji="1" lang="en-US" altLang="ja-JP" sz="1600" b="1">
                <a:ea typeface="MS PGothic" pitchFamily="34" charset="-128"/>
              </a:rPr>
              <a:t>5’</a:t>
            </a:r>
            <a:endParaRPr kumimoji="1" lang="en-US" altLang="ja-JP" sz="2800">
              <a:ea typeface="MS PGothic" pitchFamily="34" charset="-128"/>
            </a:endParaRPr>
          </a:p>
        </p:txBody>
      </p:sp>
      <p:sp>
        <p:nvSpPr>
          <p:cNvPr id="86084" name="AutoShape 68"/>
          <p:cNvSpPr>
            <a:spLocks noChangeArrowheads="1"/>
          </p:cNvSpPr>
          <p:nvPr/>
        </p:nvSpPr>
        <p:spPr bwMode="auto">
          <a:xfrm>
            <a:off x="7148513" y="3778250"/>
            <a:ext cx="225425" cy="160338"/>
          </a:xfrm>
          <a:prstGeom prst="triangle">
            <a:avLst>
              <a:gd name="adj" fmla="val 50000"/>
            </a:avLst>
          </a:prstGeom>
          <a:gradFill rotWithShape="0">
            <a:gsLst>
              <a:gs pos="0">
                <a:srgbClr val="FFFF00"/>
              </a:gs>
              <a:gs pos="100000">
                <a:srgbClr val="767600"/>
              </a:gs>
            </a:gsLst>
            <a:path path="shape">
              <a:fillToRect l="50000" t="50000" r="50000" b="50000"/>
            </a:path>
          </a:gradFill>
          <a:ln w="9525">
            <a:solidFill>
              <a:schemeClr val="bg2"/>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85" name="AutoShape 69"/>
          <p:cNvSpPr>
            <a:spLocks noChangeArrowheads="1"/>
          </p:cNvSpPr>
          <p:nvPr/>
        </p:nvSpPr>
        <p:spPr bwMode="auto">
          <a:xfrm>
            <a:off x="7061200" y="3960813"/>
            <a:ext cx="227013" cy="158750"/>
          </a:xfrm>
          <a:prstGeom prst="triangle">
            <a:avLst>
              <a:gd name="adj" fmla="val 50000"/>
            </a:avLst>
          </a:prstGeom>
          <a:gradFill rotWithShape="0">
            <a:gsLst>
              <a:gs pos="0">
                <a:srgbClr val="FFFF00"/>
              </a:gs>
              <a:gs pos="100000">
                <a:srgbClr val="767600"/>
              </a:gs>
            </a:gsLst>
            <a:path path="shape">
              <a:fillToRect l="50000" t="50000" r="50000" b="50000"/>
            </a:path>
          </a:gradFill>
          <a:ln w="9525">
            <a:solidFill>
              <a:schemeClr val="bg2"/>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86" name="AutoShape 70"/>
          <p:cNvSpPr>
            <a:spLocks noChangeArrowheads="1"/>
          </p:cNvSpPr>
          <p:nvPr/>
        </p:nvSpPr>
        <p:spPr bwMode="auto">
          <a:xfrm>
            <a:off x="6889750" y="3778250"/>
            <a:ext cx="227013" cy="160338"/>
          </a:xfrm>
          <a:prstGeom prst="triangle">
            <a:avLst>
              <a:gd name="adj" fmla="val 50000"/>
            </a:avLst>
          </a:prstGeom>
          <a:gradFill rotWithShape="0">
            <a:gsLst>
              <a:gs pos="0">
                <a:srgbClr val="FFFF00"/>
              </a:gs>
              <a:gs pos="100000">
                <a:srgbClr val="767600"/>
              </a:gs>
            </a:gsLst>
            <a:path path="shape">
              <a:fillToRect l="50000" t="50000" r="50000" b="50000"/>
            </a:path>
          </a:gradFill>
          <a:ln w="9525">
            <a:solidFill>
              <a:schemeClr val="bg2"/>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87" name="AutoShape 71"/>
          <p:cNvSpPr>
            <a:spLocks noChangeArrowheads="1"/>
          </p:cNvSpPr>
          <p:nvPr/>
        </p:nvSpPr>
        <p:spPr bwMode="auto">
          <a:xfrm>
            <a:off x="6508750" y="5326063"/>
            <a:ext cx="174625" cy="120650"/>
          </a:xfrm>
          <a:prstGeom prst="triangle">
            <a:avLst>
              <a:gd name="adj" fmla="val 50000"/>
            </a:avLst>
          </a:prstGeom>
          <a:gradFill rotWithShape="0">
            <a:gsLst>
              <a:gs pos="0">
                <a:srgbClr val="FFFF00"/>
              </a:gs>
              <a:gs pos="100000">
                <a:srgbClr val="7676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88" name="AutoShape 72"/>
          <p:cNvSpPr>
            <a:spLocks noChangeArrowheads="1"/>
          </p:cNvSpPr>
          <p:nvPr/>
        </p:nvSpPr>
        <p:spPr bwMode="auto">
          <a:xfrm>
            <a:off x="6508750" y="4662488"/>
            <a:ext cx="174625" cy="120650"/>
          </a:xfrm>
          <a:prstGeom prst="triangle">
            <a:avLst>
              <a:gd name="adj" fmla="val 50000"/>
            </a:avLst>
          </a:prstGeom>
          <a:gradFill rotWithShape="0">
            <a:gsLst>
              <a:gs pos="0">
                <a:srgbClr val="FFFF00"/>
              </a:gs>
              <a:gs pos="100000">
                <a:srgbClr val="7676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89" name="AutoShape 73"/>
          <p:cNvSpPr>
            <a:spLocks noChangeArrowheads="1"/>
          </p:cNvSpPr>
          <p:nvPr/>
        </p:nvSpPr>
        <p:spPr bwMode="auto">
          <a:xfrm>
            <a:off x="7319963" y="3960813"/>
            <a:ext cx="228600" cy="158750"/>
          </a:xfrm>
          <a:prstGeom prst="triangle">
            <a:avLst>
              <a:gd name="adj" fmla="val 50000"/>
            </a:avLst>
          </a:prstGeom>
          <a:gradFill rotWithShape="0">
            <a:gsLst>
              <a:gs pos="0">
                <a:srgbClr val="FFFF00"/>
              </a:gs>
              <a:gs pos="100000">
                <a:srgbClr val="767600"/>
              </a:gs>
            </a:gsLst>
            <a:path path="shape">
              <a:fillToRect l="50000" t="50000" r="50000" b="50000"/>
            </a:path>
          </a:gradFill>
          <a:ln w="9525">
            <a:solidFill>
              <a:schemeClr val="bg2"/>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090" name="Text Box 74"/>
          <p:cNvSpPr txBox="1">
            <a:spLocks noChangeArrowheads="1"/>
          </p:cNvSpPr>
          <p:nvPr/>
        </p:nvSpPr>
        <p:spPr bwMode="auto">
          <a:xfrm>
            <a:off x="6867525" y="2925763"/>
            <a:ext cx="1654175" cy="584200"/>
          </a:xfrm>
          <a:prstGeom prst="rect">
            <a:avLst/>
          </a:prstGeom>
          <a:solidFill>
            <a:srgbClr val="85E1FF"/>
          </a:solidFill>
          <a:ln w="38100">
            <a:solidFill>
              <a:srgbClr val="3715FF"/>
            </a:solidFill>
            <a:miter lim="800000"/>
            <a:headEnd/>
            <a:tailEnd/>
          </a:ln>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lgn="ctr" eaLnBrk="1" hangingPunct="1">
              <a:spcBef>
                <a:spcPct val="0"/>
              </a:spcBef>
              <a:buClrTx/>
              <a:buSzTx/>
              <a:buFontTx/>
              <a:buNone/>
            </a:pPr>
            <a:r>
              <a:rPr kumimoji="1" lang="en-US" altLang="ja-JP" sz="1600" b="1">
                <a:latin typeface="Constantia" pitchFamily="18" charset="0"/>
                <a:ea typeface="MS PGothic" pitchFamily="34" charset="-128"/>
              </a:rPr>
              <a:t>Pharmacologic</a:t>
            </a:r>
          </a:p>
          <a:p>
            <a:pPr algn="ctr" eaLnBrk="1" hangingPunct="1">
              <a:spcBef>
                <a:spcPct val="0"/>
              </a:spcBef>
              <a:buClrTx/>
              <a:buSzTx/>
              <a:buFontTx/>
              <a:buNone/>
            </a:pPr>
            <a:r>
              <a:rPr kumimoji="1" lang="en-US" altLang="ja-JP" sz="1600" b="1">
                <a:latin typeface="Constantia" pitchFamily="18" charset="0"/>
                <a:ea typeface="MS PGothic" pitchFamily="34" charset="-128"/>
              </a:rPr>
              <a:t>Chaperone</a:t>
            </a:r>
            <a:endParaRPr kumimoji="1" lang="en-US" altLang="ja-JP" sz="1600">
              <a:ea typeface="MS PGothic" pitchFamily="34" charset="-128"/>
            </a:endParaRPr>
          </a:p>
        </p:txBody>
      </p:sp>
      <p:sp>
        <p:nvSpPr>
          <p:cNvPr id="86091" name="Text Box 75"/>
          <p:cNvSpPr txBox="1">
            <a:spLocks noChangeArrowheads="1"/>
          </p:cNvSpPr>
          <p:nvPr/>
        </p:nvSpPr>
        <p:spPr bwMode="auto">
          <a:xfrm>
            <a:off x="2705100" y="2994025"/>
            <a:ext cx="2103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kumimoji="1" lang="en-US" altLang="ja-JP" sz="1400" b="1">
                <a:latin typeface="Constantia" pitchFamily="18" charset="0"/>
                <a:ea typeface="MS PGothic" pitchFamily="34" charset="-128"/>
              </a:rPr>
              <a:t>Molecular Chaperones</a:t>
            </a:r>
            <a:endParaRPr kumimoji="1" lang="en-US" altLang="ja-JP" sz="1400" b="1">
              <a:ea typeface="MS PGothic" pitchFamily="34" charset="-128"/>
            </a:endParaRPr>
          </a:p>
        </p:txBody>
      </p:sp>
      <p:sp>
        <p:nvSpPr>
          <p:cNvPr id="86092" name="Text Box 76"/>
          <p:cNvSpPr txBox="1">
            <a:spLocks noChangeArrowheads="1"/>
          </p:cNvSpPr>
          <p:nvPr/>
        </p:nvSpPr>
        <p:spPr bwMode="auto">
          <a:xfrm>
            <a:off x="1744663" y="3681413"/>
            <a:ext cx="1641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kumimoji="1" lang="en-US" altLang="ja-JP" sz="1600" b="1">
                <a:latin typeface="Constantia" pitchFamily="18" charset="0"/>
                <a:ea typeface="MS PGothic" pitchFamily="34" charset="-128"/>
              </a:rPr>
              <a:t>Correct</a:t>
            </a:r>
            <a:r>
              <a:rPr kumimoji="1" lang="en-US" altLang="ja-JP" sz="1200" b="1">
                <a:latin typeface="Constantia" pitchFamily="18" charset="0"/>
                <a:ea typeface="MS PGothic" pitchFamily="34" charset="-128"/>
              </a:rPr>
              <a:t> </a:t>
            </a:r>
            <a:r>
              <a:rPr kumimoji="1" lang="en-US" altLang="ja-JP" sz="1600" b="1">
                <a:latin typeface="Constantia" pitchFamily="18" charset="0"/>
                <a:ea typeface="MS PGothic" pitchFamily="34" charset="-128"/>
              </a:rPr>
              <a:t>folding</a:t>
            </a:r>
          </a:p>
          <a:p>
            <a:pPr eaLnBrk="1" hangingPunct="1">
              <a:spcBef>
                <a:spcPct val="0"/>
              </a:spcBef>
              <a:buClrTx/>
              <a:buSzTx/>
              <a:buFontTx/>
              <a:buNone/>
            </a:pPr>
            <a:r>
              <a:rPr kumimoji="1" lang="en-US" altLang="ja-JP" sz="1600" b="1">
                <a:latin typeface="Constantia" pitchFamily="18" charset="0"/>
                <a:ea typeface="MS PGothic" pitchFamily="34" charset="-128"/>
              </a:rPr>
              <a:t>and assembly</a:t>
            </a:r>
            <a:endParaRPr kumimoji="1" lang="en-US" altLang="ja-JP" sz="3200">
              <a:ea typeface="MS PGothic" pitchFamily="34" charset="-128"/>
            </a:endParaRPr>
          </a:p>
        </p:txBody>
      </p:sp>
      <p:sp>
        <p:nvSpPr>
          <p:cNvPr id="86093" name="Text Box 77"/>
          <p:cNvSpPr txBox="1">
            <a:spLocks noChangeArrowheads="1"/>
          </p:cNvSpPr>
          <p:nvPr/>
        </p:nvSpPr>
        <p:spPr bwMode="auto">
          <a:xfrm>
            <a:off x="436563" y="2527300"/>
            <a:ext cx="771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kumimoji="1" lang="en-US" altLang="ja-JP" sz="1400" b="1">
                <a:latin typeface="Constantia" pitchFamily="18" charset="0"/>
                <a:ea typeface="MS PGothic" pitchFamily="34" charset="-128"/>
              </a:rPr>
              <a:t>Lumen</a:t>
            </a:r>
            <a:endParaRPr kumimoji="1" lang="en-US" altLang="ja-JP" sz="1400" b="1">
              <a:ea typeface="MS PGothic" pitchFamily="34" charset="-128"/>
            </a:endParaRPr>
          </a:p>
        </p:txBody>
      </p:sp>
      <p:sp>
        <p:nvSpPr>
          <p:cNvPr id="86094" name="Line 78"/>
          <p:cNvSpPr>
            <a:spLocks noChangeShapeType="1"/>
          </p:cNvSpPr>
          <p:nvPr/>
        </p:nvSpPr>
        <p:spPr bwMode="auto">
          <a:xfrm rot="1155054">
            <a:off x="4002088" y="5989638"/>
            <a:ext cx="431800" cy="603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95" name="Text Box 79"/>
          <p:cNvSpPr txBox="1">
            <a:spLocks noChangeArrowheads="1"/>
          </p:cNvSpPr>
          <p:nvPr/>
        </p:nvSpPr>
        <p:spPr bwMode="auto">
          <a:xfrm>
            <a:off x="3076575" y="2055813"/>
            <a:ext cx="1109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kumimoji="1" lang="en-US" altLang="ja-JP" sz="1400" b="1">
                <a:latin typeface="Constantia" pitchFamily="18" charset="0"/>
                <a:ea typeface="MS PGothic" pitchFamily="34" charset="-128"/>
              </a:rPr>
              <a:t>Ribosome</a:t>
            </a:r>
            <a:endParaRPr kumimoji="1" lang="en-US" altLang="ja-JP" sz="2800">
              <a:ea typeface="MS PGothic" pitchFamily="34" charset="-128"/>
            </a:endParaRPr>
          </a:p>
        </p:txBody>
      </p:sp>
      <p:sp>
        <p:nvSpPr>
          <p:cNvPr id="86096" name="Text Box 80"/>
          <p:cNvSpPr txBox="1">
            <a:spLocks noChangeArrowheads="1"/>
          </p:cNvSpPr>
          <p:nvPr/>
        </p:nvSpPr>
        <p:spPr bwMode="auto">
          <a:xfrm>
            <a:off x="539750" y="1871663"/>
            <a:ext cx="1558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kumimoji="1" lang="en-US" altLang="ja-JP" sz="1400" b="1">
                <a:latin typeface="Helvetica" pitchFamily="-106" charset="0"/>
                <a:ea typeface="MS PGothic" pitchFamily="34" charset="-128"/>
              </a:rPr>
              <a:t>Messenger RNA</a:t>
            </a:r>
            <a:endParaRPr kumimoji="1" lang="en-US" altLang="ja-JP" sz="2800">
              <a:latin typeface="Helvetica" pitchFamily="-106" charset="0"/>
              <a:ea typeface="MS PGothic" pitchFamily="34" charset="-128"/>
            </a:endParaRPr>
          </a:p>
        </p:txBody>
      </p:sp>
      <p:sp>
        <p:nvSpPr>
          <p:cNvPr id="86097" name="Text Box 81"/>
          <p:cNvSpPr txBox="1">
            <a:spLocks noChangeArrowheads="1"/>
          </p:cNvSpPr>
          <p:nvPr/>
        </p:nvSpPr>
        <p:spPr bwMode="auto">
          <a:xfrm>
            <a:off x="5999163" y="2149475"/>
            <a:ext cx="3125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kumimoji="1" lang="en-US" altLang="ja-JP" sz="1400" b="1">
                <a:latin typeface="Helvetica" pitchFamily="-106" charset="0"/>
                <a:ea typeface="MS PGothic" pitchFamily="34" charset="-128"/>
              </a:rPr>
              <a:t>Endoplasmic Reticulum Membrane</a:t>
            </a:r>
            <a:endParaRPr kumimoji="1" lang="en-US" altLang="ja-JP" sz="2800">
              <a:latin typeface="Helvetica" pitchFamily="-106" charset="0"/>
              <a:ea typeface="MS PGothic" pitchFamily="34" charset="-128"/>
            </a:endParaRPr>
          </a:p>
        </p:txBody>
      </p:sp>
      <p:sp>
        <p:nvSpPr>
          <p:cNvPr id="86098" name="Freeform 82"/>
          <p:cNvSpPr>
            <a:spLocks/>
          </p:cNvSpPr>
          <p:nvPr/>
        </p:nvSpPr>
        <p:spPr bwMode="auto">
          <a:xfrm>
            <a:off x="4249738" y="4654550"/>
            <a:ext cx="687387" cy="806450"/>
          </a:xfrm>
          <a:custGeom>
            <a:avLst/>
            <a:gdLst>
              <a:gd name="T0" fmla="*/ 0 w 382"/>
              <a:gd name="T1" fmla="*/ 2147483647 h 642"/>
              <a:gd name="T2" fmla="*/ 2147483647 w 382"/>
              <a:gd name="T3" fmla="*/ 2147483647 h 642"/>
              <a:gd name="T4" fmla="*/ 2147483647 w 382"/>
              <a:gd name="T5" fmla="*/ 2147483647 h 642"/>
              <a:gd name="T6" fmla="*/ 2147483647 w 382"/>
              <a:gd name="T7" fmla="*/ 2147483647 h 642"/>
              <a:gd name="T8" fmla="*/ 2147483647 w 382"/>
              <a:gd name="T9" fmla="*/ 2147483647 h 642"/>
              <a:gd name="T10" fmla="*/ 2147483647 w 382"/>
              <a:gd name="T11" fmla="*/ 2147483647 h 642"/>
              <a:gd name="T12" fmla="*/ 2147483647 w 382"/>
              <a:gd name="T13" fmla="*/ 2147483647 h 642"/>
              <a:gd name="T14" fmla="*/ 2147483647 w 382"/>
              <a:gd name="T15" fmla="*/ 2147483647 h 642"/>
              <a:gd name="T16" fmla="*/ 2147483647 w 382"/>
              <a:gd name="T17" fmla="*/ 2147483647 h 642"/>
              <a:gd name="T18" fmla="*/ 2147483647 w 382"/>
              <a:gd name="T19" fmla="*/ 2147483647 h 642"/>
              <a:gd name="T20" fmla="*/ 2147483647 w 382"/>
              <a:gd name="T21" fmla="*/ 2147483647 h 6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2"/>
              <a:gd name="T34" fmla="*/ 0 h 642"/>
              <a:gd name="T35" fmla="*/ 382 w 382"/>
              <a:gd name="T36" fmla="*/ 642 h 6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2" h="642">
                <a:moveTo>
                  <a:pt x="0" y="56"/>
                </a:moveTo>
                <a:cubicBezTo>
                  <a:pt x="94" y="44"/>
                  <a:pt x="191" y="31"/>
                  <a:pt x="282" y="3"/>
                </a:cubicBezTo>
                <a:cubicBezTo>
                  <a:pt x="313" y="5"/>
                  <a:pt x="345" y="0"/>
                  <a:pt x="374" y="10"/>
                </a:cubicBezTo>
                <a:cubicBezTo>
                  <a:pt x="382" y="13"/>
                  <a:pt x="370" y="26"/>
                  <a:pt x="366" y="33"/>
                </a:cubicBezTo>
                <a:cubicBezTo>
                  <a:pt x="351" y="64"/>
                  <a:pt x="354" y="55"/>
                  <a:pt x="320" y="63"/>
                </a:cubicBezTo>
                <a:cubicBezTo>
                  <a:pt x="235" y="54"/>
                  <a:pt x="223" y="48"/>
                  <a:pt x="130" y="56"/>
                </a:cubicBezTo>
                <a:cubicBezTo>
                  <a:pt x="123" y="99"/>
                  <a:pt x="104" y="138"/>
                  <a:pt x="153" y="155"/>
                </a:cubicBezTo>
                <a:cubicBezTo>
                  <a:pt x="225" y="265"/>
                  <a:pt x="107" y="429"/>
                  <a:pt x="199" y="521"/>
                </a:cubicBezTo>
                <a:cubicBezTo>
                  <a:pt x="196" y="544"/>
                  <a:pt x="199" y="568"/>
                  <a:pt x="191" y="589"/>
                </a:cubicBezTo>
                <a:cubicBezTo>
                  <a:pt x="188" y="598"/>
                  <a:pt x="175" y="598"/>
                  <a:pt x="168" y="604"/>
                </a:cubicBezTo>
                <a:cubicBezTo>
                  <a:pt x="135" y="631"/>
                  <a:pt x="105" y="642"/>
                  <a:pt x="61" y="642"/>
                </a:cubicBezTo>
              </a:path>
            </a:pathLst>
          </a:custGeom>
          <a:noFill/>
          <a:ln w="635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99" name="AutoShape 83"/>
          <p:cNvSpPr>
            <a:spLocks noChangeArrowheads="1"/>
          </p:cNvSpPr>
          <p:nvPr/>
        </p:nvSpPr>
        <p:spPr bwMode="auto">
          <a:xfrm>
            <a:off x="4329113" y="4602163"/>
            <a:ext cx="173037" cy="120650"/>
          </a:xfrm>
          <a:prstGeom prst="diamond">
            <a:avLst/>
          </a:prstGeom>
          <a:gradFill rotWithShape="0">
            <a:gsLst>
              <a:gs pos="0">
                <a:srgbClr val="0000FF"/>
              </a:gs>
              <a:gs pos="100000">
                <a:srgbClr val="00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100" name="AutoShape 84"/>
          <p:cNvSpPr>
            <a:spLocks noChangeArrowheads="1"/>
          </p:cNvSpPr>
          <p:nvPr/>
        </p:nvSpPr>
        <p:spPr bwMode="auto">
          <a:xfrm>
            <a:off x="4933950" y="4602163"/>
            <a:ext cx="174625" cy="120650"/>
          </a:xfrm>
          <a:prstGeom prst="flowChartConnector">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101" name="Text Box 85"/>
          <p:cNvSpPr txBox="1">
            <a:spLocks noChangeArrowheads="1"/>
          </p:cNvSpPr>
          <p:nvPr/>
        </p:nvSpPr>
        <p:spPr bwMode="auto">
          <a:xfrm>
            <a:off x="4987925" y="2944813"/>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kumimoji="1" lang="en-US" altLang="ja-JP" sz="2800">
              <a:ea typeface="MS PGothic" pitchFamily="34" charset="-128"/>
            </a:endParaRPr>
          </a:p>
        </p:txBody>
      </p:sp>
      <p:sp>
        <p:nvSpPr>
          <p:cNvPr id="86102" name="Text Box 86"/>
          <p:cNvSpPr txBox="1">
            <a:spLocks noChangeArrowheads="1"/>
          </p:cNvSpPr>
          <p:nvPr/>
        </p:nvSpPr>
        <p:spPr bwMode="auto">
          <a:xfrm>
            <a:off x="457200" y="2835275"/>
            <a:ext cx="21002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kumimoji="1" lang="en-US" altLang="ja-JP" sz="1800" b="1">
                <a:latin typeface="Constantia" pitchFamily="18" charset="0"/>
                <a:ea typeface="MS PGothic" pitchFamily="34" charset="-128"/>
              </a:rPr>
              <a:t>Wild Type</a:t>
            </a:r>
            <a:r>
              <a:rPr kumimoji="1" lang="en-US" altLang="ja-JP" sz="1400" b="1">
                <a:latin typeface="Constantia" pitchFamily="18" charset="0"/>
                <a:ea typeface="MS PGothic" pitchFamily="34" charset="-128"/>
              </a:rPr>
              <a:t> </a:t>
            </a:r>
            <a:r>
              <a:rPr kumimoji="1" lang="en-US" altLang="ja-JP" sz="1800" b="1">
                <a:latin typeface="Constantia" pitchFamily="18" charset="0"/>
                <a:ea typeface="MS PGothic" pitchFamily="34" charset="-128"/>
              </a:rPr>
              <a:t>Protein</a:t>
            </a:r>
            <a:endParaRPr kumimoji="1" lang="en-US" altLang="ja-JP" sz="1600" b="1">
              <a:latin typeface="Constantia" pitchFamily="18" charset="0"/>
              <a:ea typeface="MS PGothic" pitchFamily="34" charset="-128"/>
            </a:endParaRPr>
          </a:p>
          <a:p>
            <a:pPr eaLnBrk="1" hangingPunct="1">
              <a:spcBef>
                <a:spcPct val="0"/>
              </a:spcBef>
              <a:buClrTx/>
              <a:buSzTx/>
              <a:buFontTx/>
              <a:buNone/>
            </a:pPr>
            <a:r>
              <a:rPr kumimoji="1" lang="en-US" altLang="ja-JP" sz="1400" b="1">
                <a:latin typeface="Constantia" pitchFamily="18" charset="0"/>
                <a:ea typeface="MS PGothic" pitchFamily="34" charset="-128"/>
              </a:rPr>
              <a:t> </a:t>
            </a:r>
            <a:endParaRPr kumimoji="1" lang="en-US" altLang="ja-JP" sz="2800">
              <a:ea typeface="MS PGothic" pitchFamily="34" charset="-128"/>
            </a:endParaRPr>
          </a:p>
        </p:txBody>
      </p:sp>
      <p:sp>
        <p:nvSpPr>
          <p:cNvPr id="86103" name="Text Box 87"/>
          <p:cNvSpPr txBox="1">
            <a:spLocks noChangeArrowheads="1"/>
          </p:cNvSpPr>
          <p:nvPr/>
        </p:nvSpPr>
        <p:spPr bwMode="auto">
          <a:xfrm>
            <a:off x="4746625" y="2947988"/>
            <a:ext cx="16541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kumimoji="1" lang="en-US" altLang="ja-JP" sz="1600" b="1">
                <a:latin typeface="Constantia" pitchFamily="18" charset="0"/>
                <a:ea typeface="MS PGothic" pitchFamily="34" charset="-128"/>
              </a:rPr>
              <a:t>    </a:t>
            </a:r>
            <a:r>
              <a:rPr kumimoji="1" lang="en-US" altLang="ja-JP" sz="1800" b="1">
                <a:latin typeface="Constantia" pitchFamily="18" charset="0"/>
                <a:ea typeface="MS PGothic" pitchFamily="34" charset="-128"/>
              </a:rPr>
              <a:t>Misfolded</a:t>
            </a:r>
            <a:endParaRPr kumimoji="1" lang="en-US" altLang="ja-JP" sz="1600" b="1">
              <a:latin typeface="Constantia" pitchFamily="18" charset="0"/>
              <a:ea typeface="MS PGothic" pitchFamily="34" charset="-128"/>
            </a:endParaRPr>
          </a:p>
          <a:p>
            <a:pPr eaLnBrk="1" hangingPunct="1">
              <a:spcBef>
                <a:spcPct val="0"/>
              </a:spcBef>
              <a:buClrTx/>
              <a:buSzTx/>
              <a:buFontTx/>
              <a:buNone/>
            </a:pPr>
            <a:r>
              <a:rPr kumimoji="1" lang="en-US" altLang="ja-JP" sz="1800" b="1">
                <a:latin typeface="Constantia" pitchFamily="18" charset="0"/>
                <a:ea typeface="MS PGothic" pitchFamily="34" charset="-128"/>
              </a:rPr>
              <a:t>Mutant Protein</a:t>
            </a:r>
            <a:endParaRPr kumimoji="1" lang="en-US" altLang="ja-JP" sz="2800">
              <a:ea typeface="MS PGothic" pitchFamily="34" charset="-128"/>
            </a:endParaRPr>
          </a:p>
        </p:txBody>
      </p:sp>
      <p:sp>
        <p:nvSpPr>
          <p:cNvPr id="86104" name="AutoShape 88"/>
          <p:cNvSpPr>
            <a:spLocks noChangeArrowheads="1"/>
          </p:cNvSpPr>
          <p:nvPr/>
        </p:nvSpPr>
        <p:spPr bwMode="auto">
          <a:xfrm rot="1962415">
            <a:off x="7681913" y="3687763"/>
            <a:ext cx="457200" cy="609600"/>
          </a:xfrm>
          <a:prstGeom prst="curvedLeftArrow">
            <a:avLst>
              <a:gd name="adj1" fmla="val 26667"/>
              <a:gd name="adj2" fmla="val 53333"/>
              <a:gd name="adj3" fmla="val 33333"/>
            </a:avLst>
          </a:prstGeom>
          <a:solidFill>
            <a:srgbClr val="3715FF"/>
          </a:solidFill>
          <a:ln w="9525">
            <a:solidFill>
              <a:srgbClr val="000000"/>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105" name="Text Box 89"/>
          <p:cNvSpPr txBox="1">
            <a:spLocks noChangeArrowheads="1"/>
          </p:cNvSpPr>
          <p:nvPr/>
        </p:nvSpPr>
        <p:spPr bwMode="auto">
          <a:xfrm>
            <a:off x="1962150" y="6477000"/>
            <a:ext cx="1063625" cy="307975"/>
          </a:xfrm>
          <a:prstGeom prst="rect">
            <a:avLst/>
          </a:prstGeom>
          <a:solidFill>
            <a:schemeClr val="bg2"/>
          </a:solidFill>
          <a:ln w="28575">
            <a:solidFill>
              <a:schemeClr val="tx1"/>
            </a:solidFill>
            <a:miter lim="800000"/>
            <a:headEnd/>
            <a:tailEnd/>
          </a:ln>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spcBef>
                <a:spcPct val="0"/>
              </a:spcBef>
              <a:buClrTx/>
              <a:buSzTx/>
              <a:buFontTx/>
              <a:buNone/>
            </a:pPr>
            <a:r>
              <a:rPr lang="en-US" altLang="en-US" sz="1400" b="1">
                <a:latin typeface="Constantia" pitchFamily="18" charset="0"/>
                <a:cs typeface="Arial" pitchFamily="34" charset="0"/>
              </a:rPr>
              <a:t>Lysosome</a:t>
            </a:r>
          </a:p>
        </p:txBody>
      </p:sp>
      <p:sp>
        <p:nvSpPr>
          <p:cNvPr id="86106" name="AutoShape 90"/>
          <p:cNvSpPr>
            <a:spLocks noChangeArrowheads="1"/>
          </p:cNvSpPr>
          <p:nvPr/>
        </p:nvSpPr>
        <p:spPr bwMode="auto">
          <a:xfrm>
            <a:off x="2362200" y="6096000"/>
            <a:ext cx="304800" cy="304800"/>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86107" name="Text Box 91"/>
          <p:cNvSpPr txBox="1">
            <a:spLocks noChangeArrowheads="1"/>
          </p:cNvSpPr>
          <p:nvPr/>
        </p:nvSpPr>
        <p:spPr bwMode="auto">
          <a:xfrm>
            <a:off x="6153150" y="6473825"/>
            <a:ext cx="1063625" cy="307975"/>
          </a:xfrm>
          <a:prstGeom prst="rect">
            <a:avLst/>
          </a:prstGeom>
          <a:solidFill>
            <a:schemeClr val="bg2"/>
          </a:solidFill>
          <a:ln w="28575">
            <a:solidFill>
              <a:schemeClr val="tx1"/>
            </a:solidFill>
            <a:miter lim="800000"/>
            <a:headEnd/>
            <a:tailEnd/>
          </a:ln>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spcBef>
                <a:spcPct val="0"/>
              </a:spcBef>
              <a:buClrTx/>
              <a:buSzTx/>
              <a:buFontTx/>
              <a:buNone/>
            </a:pPr>
            <a:r>
              <a:rPr lang="en-US" altLang="en-US" sz="1400" b="1">
                <a:latin typeface="Constantia" pitchFamily="18" charset="0"/>
                <a:cs typeface="Arial" pitchFamily="34" charset="0"/>
              </a:rPr>
              <a:t>Lysosome</a:t>
            </a:r>
          </a:p>
        </p:txBody>
      </p:sp>
      <p:sp>
        <p:nvSpPr>
          <p:cNvPr id="86108" name="AutoShape 92"/>
          <p:cNvSpPr>
            <a:spLocks noChangeArrowheads="1"/>
          </p:cNvSpPr>
          <p:nvPr/>
        </p:nvSpPr>
        <p:spPr bwMode="auto">
          <a:xfrm>
            <a:off x="6534150" y="6096000"/>
            <a:ext cx="304800" cy="304800"/>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Constantia" pitchFamily="18" charset="0"/>
            </a:endParaRPr>
          </a:p>
        </p:txBody>
      </p:sp>
      <p:sp>
        <p:nvSpPr>
          <p:cNvPr id="57437" name="Text Box 93"/>
          <p:cNvSpPr txBox="1">
            <a:spLocks noChangeArrowheads="1"/>
          </p:cNvSpPr>
          <p:nvPr/>
        </p:nvSpPr>
        <p:spPr bwMode="auto">
          <a:xfrm>
            <a:off x="261938" y="304800"/>
            <a:ext cx="7662862" cy="579438"/>
          </a:xfrm>
          <a:prstGeom prst="rect">
            <a:avLst/>
          </a:prstGeom>
          <a:noFill/>
          <a:ln w="9525">
            <a:noFill/>
            <a:miter lim="800000"/>
            <a:headEnd/>
            <a:tailEnd/>
          </a:ln>
        </p:spPr>
        <p:txBody>
          <a:bodyPr>
            <a:spAutoFit/>
          </a:bodyPr>
          <a:lstStyle/>
          <a:p>
            <a:pPr fontAlgn="auto">
              <a:spcBef>
                <a:spcPts val="0"/>
              </a:spcBef>
              <a:spcAft>
                <a:spcPts val="0"/>
              </a:spcAft>
              <a:defRPr/>
            </a:pPr>
            <a:r>
              <a:rPr kumimoji="1" lang="en-US" altLang="ja-JP" sz="3200" b="1" dirty="0">
                <a:solidFill>
                  <a:schemeClr val="bg2">
                    <a:lumMod val="50000"/>
                  </a:schemeClr>
                </a:solidFill>
                <a:latin typeface="Helvetica" pitchFamily="34" charset="0"/>
                <a:ea typeface="ＭＳ Ｐゴシック" charset="-128"/>
                <a:cs typeface="Helvetica" pitchFamily="34" charset="0"/>
              </a:rPr>
              <a:t>Enzyme Enhancement Therapy (EET)</a:t>
            </a:r>
            <a:endParaRPr kumimoji="1" lang="en-US" altLang="ja-JP" sz="3200" dirty="0">
              <a:solidFill>
                <a:schemeClr val="bg2">
                  <a:lumMod val="50000"/>
                </a:schemeClr>
              </a:solidFill>
              <a:latin typeface="Helvetica" pitchFamily="34" charset="0"/>
              <a:ea typeface="ＭＳ Ｐゴシック" charset="-128"/>
              <a:cs typeface="Helvetica" pitchFamily="34" charset="0"/>
            </a:endParaRPr>
          </a:p>
        </p:txBody>
      </p:sp>
      <p:sp>
        <p:nvSpPr>
          <p:cNvPr id="94" name="Rectangle 93"/>
          <p:cNvSpPr/>
          <p:nvPr/>
        </p:nvSpPr>
        <p:spPr>
          <a:xfrm>
            <a:off x="304800" y="1086731"/>
            <a:ext cx="8382000" cy="731837"/>
          </a:xfrm>
          <a:prstGeom prst="rect">
            <a:avLst/>
          </a:prstGeom>
        </p:spPr>
        <p:txBody>
          <a:bodyPr>
            <a:spAutoFit/>
          </a:bodyPr>
          <a:lstStyle/>
          <a:p>
            <a:pPr fontAlgn="auto">
              <a:spcBef>
                <a:spcPts val="0"/>
              </a:spcBef>
              <a:spcAft>
                <a:spcPts val="0"/>
              </a:spcAft>
              <a:defRPr/>
            </a:pPr>
            <a:r>
              <a:rPr lang="en-US" sz="2000" b="1" dirty="0">
                <a:solidFill>
                  <a:schemeClr val="accent4"/>
                </a:solidFill>
                <a:latin typeface="Helvetica" pitchFamily="34" charset="0"/>
                <a:cs typeface="Helvetica" pitchFamily="34" charset="0"/>
              </a:rPr>
              <a:t>(Rescue Of Misfolded </a:t>
            </a:r>
            <a:r>
              <a:rPr lang="en-US" sz="2000" b="1" dirty="0" smtClean="0">
                <a:solidFill>
                  <a:schemeClr val="accent4"/>
                </a:solidFill>
                <a:latin typeface="Helvetica" pitchFamily="34" charset="0"/>
                <a:cs typeface="Helvetica" pitchFamily="34" charset="0"/>
              </a:rPr>
              <a:t> LE </a:t>
            </a:r>
            <a:r>
              <a:rPr lang="en-US" sz="2000" b="1" dirty="0">
                <a:solidFill>
                  <a:schemeClr val="accent4"/>
                </a:solidFill>
                <a:latin typeface="Helvetica" pitchFamily="34" charset="0"/>
                <a:cs typeface="Helvetica" pitchFamily="34" charset="0"/>
              </a:rPr>
              <a:t>Molecule = </a:t>
            </a:r>
            <a:r>
              <a:rPr kumimoji="1" lang="en-US" altLang="ja-JP" sz="2000" b="1" dirty="0">
                <a:solidFill>
                  <a:schemeClr val="accent4"/>
                </a:solidFill>
                <a:latin typeface="Helvetica" pitchFamily="34" charset="0"/>
                <a:ea typeface="MS PGothic" pitchFamily="34" charset="-128"/>
                <a:cs typeface="Helvetica" pitchFamily="34" charset="0"/>
              </a:rPr>
              <a:t>Pharmacologic CHAPERONE)</a:t>
            </a:r>
          </a:p>
          <a:p>
            <a:pPr eaLnBrk="0" fontAlgn="auto" hangingPunct="0">
              <a:spcBef>
                <a:spcPct val="10000"/>
              </a:spcBef>
              <a:spcAft>
                <a:spcPts val="0"/>
              </a:spcAft>
              <a:defRPr/>
            </a:pPr>
            <a:endParaRPr lang="en-US" sz="2000" b="1" i="1" dirty="0">
              <a:solidFill>
                <a:schemeClr val="accent4"/>
              </a:solidFill>
              <a:latin typeface="Helvetica" pitchFamily="34" charset="0"/>
              <a:cs typeface="Helvetica" pitchFamily="34" charset="0"/>
            </a:endParaRPr>
          </a:p>
        </p:txBody>
      </p:sp>
    </p:spTree>
    <p:extLst>
      <p:ext uri="{BB962C8B-B14F-4D97-AF65-F5344CB8AC3E}">
        <p14:creationId xmlns:p14="http://schemas.microsoft.com/office/powerpoint/2010/main" val="23856263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3429000"/>
            <a:ext cx="9144000" cy="2273300"/>
          </a:xfrm>
          <a:prstGeom prst="rect">
            <a:avLst/>
          </a:prstGeom>
          <a:noFill/>
          <a:ln w="38100">
            <a:solidFill>
              <a:schemeClr val="bg2">
                <a:lumMod val="75000"/>
              </a:schemeClr>
            </a:solidFill>
            <a:miter lim="800000"/>
            <a:headEnd/>
            <a:tailEnd/>
          </a:ln>
        </p:spPr>
        <p:txBody>
          <a:bodyPr>
            <a:spAutoFit/>
          </a:bodyPr>
          <a:lstStyle/>
          <a:p>
            <a:pPr fontAlgn="auto">
              <a:spcBef>
                <a:spcPct val="50000"/>
              </a:spcBef>
              <a:spcAft>
                <a:spcPct val="50000"/>
              </a:spcAft>
              <a:buClr>
                <a:schemeClr val="tx2"/>
              </a:buClr>
              <a:buFont typeface="Wingdings" pitchFamily="2" charset="2"/>
              <a:buChar char="§"/>
              <a:tabLst>
                <a:tab pos="508000" algn="l"/>
              </a:tabLst>
              <a:defRPr/>
            </a:pPr>
            <a:r>
              <a:rPr lang="en-US">
                <a:latin typeface="Times New Roman" pitchFamily="18" charset="0"/>
              </a:rPr>
              <a:t>Pharmacologic chaperones are potent small molecule reversible competitive enzyme inhibitors. at sub-inhibitory concentrations (Nanomolar IC</a:t>
            </a:r>
            <a:r>
              <a:rPr lang="en-US" baseline="-25000">
                <a:latin typeface="Times New Roman" pitchFamily="18" charset="0"/>
              </a:rPr>
              <a:t>50</a:t>
            </a:r>
            <a:r>
              <a:rPr lang="en-US">
                <a:latin typeface="Times New Roman" pitchFamily="18" charset="0"/>
              </a:rPr>
              <a:t>), they bind &amp; induce/enhance conformational stability and enhance proper transit from the ER for processing and trafficking to site of function</a:t>
            </a:r>
          </a:p>
          <a:p>
            <a:pPr fontAlgn="auto">
              <a:spcBef>
                <a:spcPct val="40000"/>
              </a:spcBef>
              <a:spcAft>
                <a:spcPct val="50000"/>
              </a:spcAft>
              <a:buClr>
                <a:schemeClr val="tx2"/>
              </a:buClr>
              <a:buFont typeface="Wingdings" pitchFamily="2" charset="2"/>
              <a:buChar char="§"/>
              <a:tabLst>
                <a:tab pos="508000" algn="l"/>
              </a:tabLst>
              <a:defRPr/>
            </a:pPr>
            <a:r>
              <a:rPr lang="en-US">
                <a:latin typeface="Times New Roman" pitchFamily="18" charset="0"/>
              </a:rPr>
              <a:t> Increased enzymatic activity predicts clinical benefit. </a:t>
            </a:r>
          </a:p>
          <a:p>
            <a:pPr fontAlgn="auto">
              <a:spcBef>
                <a:spcPct val="40000"/>
              </a:spcBef>
              <a:spcAft>
                <a:spcPct val="50000"/>
              </a:spcAft>
              <a:buClr>
                <a:schemeClr val="tx2"/>
              </a:buClr>
              <a:buFont typeface="Wingdings" pitchFamily="2" charset="2"/>
              <a:buChar char="§"/>
              <a:tabLst>
                <a:tab pos="508000" algn="l"/>
              </a:tabLst>
              <a:defRPr/>
            </a:pPr>
            <a:r>
              <a:rPr lang="en-US">
                <a:latin typeface="Times New Roman" pitchFamily="18" charset="0"/>
              </a:rPr>
              <a:t> Orally administered;  biodistribution to sites inaccessible to other therapies,  e.g., crosses the blood-brain barrier??!</a:t>
            </a:r>
          </a:p>
        </p:txBody>
      </p:sp>
      <p:sp>
        <p:nvSpPr>
          <p:cNvPr id="4" name="Rectangle 3"/>
          <p:cNvSpPr txBox="1">
            <a:spLocks noChangeArrowheads="1"/>
          </p:cNvSpPr>
          <p:nvPr/>
        </p:nvSpPr>
        <p:spPr bwMode="auto">
          <a:xfrm>
            <a:off x="0" y="1219200"/>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lnSpc>
                <a:spcPct val="150000"/>
              </a:lnSpc>
              <a:buFont typeface="Wingdings" pitchFamily="2" charset="2"/>
              <a:buNone/>
            </a:pPr>
            <a:r>
              <a:rPr lang="en-US" altLang="en-US" sz="2000" b="1">
                <a:latin typeface="Helvetica" pitchFamily="-106" charset="0"/>
                <a:cs typeface="Helvetica" pitchFamily="-106" charset="0"/>
              </a:rPr>
              <a:t>Rescue catalytically active but unstable, misfolded/mistrafficked enzymes</a:t>
            </a:r>
          </a:p>
        </p:txBody>
      </p:sp>
      <p:sp>
        <p:nvSpPr>
          <p:cNvPr id="54277" name="Rectangle 5"/>
          <p:cNvSpPr>
            <a:spLocks noChangeArrowheads="1"/>
          </p:cNvSpPr>
          <p:nvPr/>
        </p:nvSpPr>
        <p:spPr bwMode="auto">
          <a:xfrm>
            <a:off x="152400" y="1905000"/>
            <a:ext cx="8915400" cy="1330325"/>
          </a:xfrm>
          <a:prstGeom prst="rect">
            <a:avLst/>
          </a:prstGeom>
          <a:solidFill>
            <a:schemeClr val="tx2">
              <a:lumMod val="20000"/>
              <a:lumOff val="80000"/>
            </a:schemeClr>
          </a:solidFill>
          <a:ln w="9525">
            <a:noFill/>
            <a:miter lim="800000"/>
            <a:headEnd/>
            <a:tailEnd/>
          </a:ln>
        </p:spPr>
        <p:txBody>
          <a:bodyPr>
            <a:spAutoFit/>
          </a:bodyPr>
          <a:lstStyle/>
          <a:p>
            <a:pPr fontAlgn="auto">
              <a:lnSpc>
                <a:spcPct val="150000"/>
              </a:lnSpc>
              <a:spcBef>
                <a:spcPts val="0"/>
              </a:spcBef>
              <a:spcAft>
                <a:spcPts val="0"/>
              </a:spcAft>
              <a:defRPr/>
            </a:pPr>
            <a:r>
              <a:rPr lang="en-US" b="1" dirty="0">
                <a:latin typeface="Helvetica" pitchFamily="34" charset="0"/>
                <a:cs typeface="Helvetica" pitchFamily="34" charset="0"/>
              </a:rPr>
              <a:t>Started at NYP as part of  Multi Center,  International, Open label: </a:t>
            </a:r>
          </a:p>
          <a:p>
            <a:pPr algn="ctr" fontAlgn="auto">
              <a:lnSpc>
                <a:spcPct val="150000"/>
              </a:lnSpc>
              <a:spcBef>
                <a:spcPts val="0"/>
              </a:spcBef>
              <a:spcAft>
                <a:spcPts val="0"/>
              </a:spcAft>
              <a:defRPr/>
            </a:pPr>
            <a:r>
              <a:rPr lang="en-US" b="1" dirty="0">
                <a:latin typeface="Helvetica" pitchFamily="34" charset="0"/>
                <a:cs typeface="Helvetica" pitchFamily="34" charset="0"/>
              </a:rPr>
              <a:t> “Phase 3 Clinical Trials of </a:t>
            </a:r>
            <a:r>
              <a:rPr lang="en-US" b="1" dirty="0" err="1">
                <a:latin typeface="Helvetica" pitchFamily="34" charset="0"/>
                <a:cs typeface="Helvetica" pitchFamily="34" charset="0"/>
              </a:rPr>
              <a:t>Amigal</a:t>
            </a:r>
            <a:r>
              <a:rPr lang="en-US" b="1" dirty="0">
                <a:latin typeface="Helvetica" pitchFamily="34" charset="0"/>
                <a:cs typeface="Helvetica" pitchFamily="34" charset="0"/>
              </a:rPr>
              <a:t> (TM) for Fabry Disease”</a:t>
            </a:r>
          </a:p>
          <a:p>
            <a:pPr algn="ctr" fontAlgn="auto">
              <a:lnSpc>
                <a:spcPct val="150000"/>
              </a:lnSpc>
              <a:spcBef>
                <a:spcPts val="0"/>
              </a:spcBef>
              <a:spcAft>
                <a:spcPts val="0"/>
              </a:spcAft>
              <a:defRPr/>
            </a:pPr>
            <a:r>
              <a:rPr lang="en-US" b="1" dirty="0">
                <a:latin typeface="Helvetica" pitchFamily="34" charset="0"/>
                <a:cs typeface="Helvetica" pitchFamily="34" charset="0"/>
              </a:rPr>
              <a:t>Columbia University, Dept of Pediatrics: </a:t>
            </a:r>
            <a:r>
              <a:rPr lang="en-US" b="1" dirty="0" err="1">
                <a:latin typeface="Helvetica" pitchFamily="34" charset="0"/>
                <a:cs typeface="Helvetica" pitchFamily="34" charset="0"/>
              </a:rPr>
              <a:t>Maryam</a:t>
            </a:r>
            <a:r>
              <a:rPr lang="en-US" b="1" dirty="0">
                <a:latin typeface="Helvetica" pitchFamily="34" charset="0"/>
                <a:cs typeface="Helvetica" pitchFamily="34" charset="0"/>
              </a:rPr>
              <a:t> </a:t>
            </a:r>
            <a:r>
              <a:rPr lang="en-US" b="1" dirty="0" err="1">
                <a:latin typeface="Helvetica" pitchFamily="34" charset="0"/>
                <a:cs typeface="Helvetica" pitchFamily="34" charset="0"/>
              </a:rPr>
              <a:t>Banikazemi</a:t>
            </a:r>
            <a:endParaRPr lang="en-US" b="1" dirty="0">
              <a:latin typeface="Helvetica" pitchFamily="34" charset="0"/>
              <a:cs typeface="Helvetica" pitchFamily="34" charset="0"/>
            </a:endParaRPr>
          </a:p>
        </p:txBody>
      </p:sp>
      <p:sp>
        <p:nvSpPr>
          <p:cNvPr id="58373" name="Text Box 93"/>
          <p:cNvSpPr txBox="1">
            <a:spLocks noChangeArrowheads="1"/>
          </p:cNvSpPr>
          <p:nvPr/>
        </p:nvSpPr>
        <p:spPr bwMode="auto">
          <a:xfrm>
            <a:off x="228600" y="228600"/>
            <a:ext cx="7662863" cy="584200"/>
          </a:xfrm>
          <a:prstGeom prst="rect">
            <a:avLst/>
          </a:prstGeom>
          <a:noFill/>
          <a:ln w="9525">
            <a:noFill/>
            <a:miter lim="800000"/>
            <a:headEnd/>
            <a:tailEnd/>
          </a:ln>
        </p:spPr>
        <p:txBody>
          <a:bodyPr>
            <a:spAutoFit/>
          </a:bodyPr>
          <a:lstStyle/>
          <a:p>
            <a:pPr fontAlgn="auto">
              <a:spcBef>
                <a:spcPts val="0"/>
              </a:spcBef>
              <a:spcAft>
                <a:spcPts val="0"/>
              </a:spcAft>
              <a:defRPr/>
            </a:pPr>
            <a:r>
              <a:rPr kumimoji="1" lang="en-US" altLang="ja-JP" sz="3200" b="1" dirty="0">
                <a:solidFill>
                  <a:schemeClr val="bg2">
                    <a:lumMod val="50000"/>
                  </a:schemeClr>
                </a:solidFill>
                <a:latin typeface="Times New Roman" pitchFamily="18" charset="0"/>
                <a:ea typeface="ＭＳ Ｐゴシック" charset="-128"/>
              </a:rPr>
              <a:t>Enzyme Enhancement Therapy (EET)</a:t>
            </a:r>
            <a:endParaRPr kumimoji="1" lang="en-US" altLang="ja-JP" sz="3200" dirty="0">
              <a:solidFill>
                <a:schemeClr val="bg2">
                  <a:lumMod val="50000"/>
                </a:schemeClr>
              </a:solidFill>
              <a:latin typeface="Times New Roman" pitchFamily="18" charset="0"/>
              <a:ea typeface="ＭＳ Ｐゴシック" charset="-128"/>
            </a:endParaRPr>
          </a:p>
        </p:txBody>
      </p:sp>
      <p:sp>
        <p:nvSpPr>
          <p:cNvPr id="7" name="Rectangle 6"/>
          <p:cNvSpPr/>
          <p:nvPr/>
        </p:nvSpPr>
        <p:spPr>
          <a:xfrm>
            <a:off x="2354263" y="838200"/>
            <a:ext cx="4351337" cy="396875"/>
          </a:xfrm>
          <a:prstGeom prst="rect">
            <a:avLst/>
          </a:prstGeom>
        </p:spPr>
        <p:txBody>
          <a:bodyPr wrap="none">
            <a:spAutoFit/>
          </a:bodyPr>
          <a:lstStyle/>
          <a:p>
            <a:pPr fontAlgn="auto">
              <a:spcBef>
                <a:spcPts val="0"/>
              </a:spcBef>
              <a:spcAft>
                <a:spcPts val="0"/>
              </a:spcAft>
              <a:defRPr/>
            </a:pPr>
            <a:r>
              <a:rPr kumimoji="1" lang="en-US" altLang="ja-JP" sz="2000" b="1" dirty="0">
                <a:solidFill>
                  <a:schemeClr val="accent4"/>
                </a:solidFill>
                <a:latin typeface="Helvetica" pitchFamily="34" charset="0"/>
                <a:ea typeface="MS PGothic" pitchFamily="34" charset="-128"/>
                <a:cs typeface="Helvetica" pitchFamily="34" charset="0"/>
              </a:rPr>
              <a:t>(PHARMACOLOGIC CHAPERONE)</a:t>
            </a:r>
            <a:endParaRPr lang="en-US" sz="2000" dirty="0">
              <a:latin typeface="Helvetica" pitchFamily="34" charset="0"/>
              <a:cs typeface="Helvetica" pitchFamily="34" charset="0"/>
            </a:endParaRPr>
          </a:p>
        </p:txBody>
      </p:sp>
    </p:spTree>
    <p:extLst>
      <p:ext uri="{BB962C8B-B14F-4D97-AF65-F5344CB8AC3E}">
        <p14:creationId xmlns:p14="http://schemas.microsoft.com/office/powerpoint/2010/main" val="114685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4274"/>
                                        </p:tgtEl>
                                        <p:attrNameLst>
                                          <p:attrName>style.visibility</p:attrName>
                                        </p:attrNameLst>
                                      </p:cBhvr>
                                      <p:to>
                                        <p:strVal val="visible"/>
                                      </p:to>
                                    </p:set>
                                    <p:animEffect transition="in" filter="blinds(horizontal)">
                                      <p:cBhvr>
                                        <p:cTn id="12" dur="500"/>
                                        <p:tgtEl>
                                          <p:spTgt spid="542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4277"/>
                                        </p:tgtEl>
                                        <p:attrNameLst>
                                          <p:attrName>style.visibility</p:attrName>
                                        </p:attrNameLst>
                                      </p:cBhvr>
                                      <p:to>
                                        <p:strVal val="visible"/>
                                      </p:to>
                                    </p:set>
                                    <p:animEffect transition="in" filter="blinds(horizontal)">
                                      <p:cBhvr>
                                        <p:cTn id="17" dur="500"/>
                                        <p:tgtEl>
                                          <p:spTgt spid="54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P spid="4" grpId="0"/>
      <p:bldP spid="5427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4"/>
          <p:cNvSpPr>
            <a:spLocks noGrp="1"/>
          </p:cNvSpPr>
          <p:nvPr>
            <p:ph type="ctrTitle"/>
          </p:nvPr>
        </p:nvSpPr>
        <p:spPr>
          <a:xfrm>
            <a:off x="304800" y="304800"/>
            <a:ext cx="8534400" cy="1470025"/>
          </a:xfrm>
          <a:ln>
            <a:miter lim="800000"/>
            <a:headEnd/>
            <a:tailEnd/>
          </a:ln>
          <a:extLst/>
        </p:spPr>
        <p:txBody>
          <a:bodyPr/>
          <a:lstStyle/>
          <a:p>
            <a:pPr algn="ctr">
              <a:defRPr/>
            </a:pPr>
            <a:r>
              <a:rPr lang="en-US" altLang="en-US" sz="4000" dirty="0" smtClean="0">
                <a:solidFill>
                  <a:schemeClr val="bg2">
                    <a:lumMod val="50000"/>
                  </a:schemeClr>
                </a:solidFill>
                <a:effectLst/>
              </a:rPr>
              <a:t>Diseases-specific Treatment</a:t>
            </a:r>
            <a:r>
              <a:rPr lang="en-US" sz="4000" dirty="0" smtClean="0">
                <a:solidFill>
                  <a:schemeClr val="bg2">
                    <a:lumMod val="50000"/>
                  </a:schemeClr>
                </a:solidFill>
                <a:effectLst/>
              </a:rPr>
              <a:t/>
            </a:r>
            <a:br>
              <a:rPr lang="en-US" sz="4000" dirty="0" smtClean="0">
                <a:solidFill>
                  <a:schemeClr val="bg2">
                    <a:lumMod val="50000"/>
                  </a:schemeClr>
                </a:solidFill>
                <a:effectLst/>
              </a:rPr>
            </a:br>
            <a:r>
              <a:rPr lang="en-US" sz="4000" dirty="0" smtClean="0">
                <a:solidFill>
                  <a:schemeClr val="bg2">
                    <a:lumMod val="50000"/>
                  </a:schemeClr>
                </a:solidFill>
                <a:effectLst/>
                <a:latin typeface="Helvetica"/>
              </a:rPr>
              <a:t>Development for the LSDs</a:t>
            </a:r>
          </a:p>
        </p:txBody>
      </p:sp>
      <p:sp>
        <p:nvSpPr>
          <p:cNvPr id="25603" name="Rectangle 5"/>
          <p:cNvSpPr>
            <a:spLocks noGrp="1"/>
          </p:cNvSpPr>
          <p:nvPr>
            <p:ph type="subTitle" idx="1"/>
          </p:nvPr>
        </p:nvSpPr>
        <p:spPr>
          <a:xfrm>
            <a:off x="304800" y="3962400"/>
            <a:ext cx="6400800" cy="2819400"/>
          </a:xfrm>
        </p:spPr>
        <p:txBody>
          <a:bodyPr/>
          <a:lstStyle/>
          <a:p>
            <a:pPr marL="571500" marR="0" indent="-571500" algn="l">
              <a:lnSpc>
                <a:spcPct val="150000"/>
              </a:lnSpc>
              <a:buClrTx/>
              <a:buFont typeface="Arial" charset="0"/>
              <a:buAutoNum type="romanUcPeriod"/>
            </a:pPr>
            <a:r>
              <a:rPr lang="en-US" altLang="en-US" smtClean="0">
                <a:latin typeface="Helvetica" pitchFamily="-106" charset="0"/>
              </a:rPr>
              <a:t>Enzyme Replacement Therapy (ERT)</a:t>
            </a:r>
          </a:p>
          <a:p>
            <a:pPr marL="571500" marR="0" indent="-571500" algn="l">
              <a:lnSpc>
                <a:spcPct val="150000"/>
              </a:lnSpc>
              <a:buClrTx/>
              <a:buFont typeface="Arial" charset="0"/>
              <a:buAutoNum type="romanUcPeriod"/>
            </a:pPr>
            <a:r>
              <a:rPr lang="en-US" altLang="en-US" smtClean="0">
                <a:latin typeface="Helvetica" pitchFamily="-106" charset="0"/>
              </a:rPr>
              <a:t>Substrate Deprivation Therapy (SDT)</a:t>
            </a:r>
          </a:p>
          <a:p>
            <a:pPr marL="571500" marR="0" indent="-571500" algn="l">
              <a:lnSpc>
                <a:spcPct val="150000"/>
              </a:lnSpc>
              <a:buClrTx/>
              <a:buFont typeface="Arial" charset="0"/>
              <a:buAutoNum type="romanUcPeriod"/>
            </a:pPr>
            <a:r>
              <a:rPr lang="en-US" altLang="en-US" smtClean="0">
                <a:latin typeface="Helvetica" pitchFamily="-106" charset="0"/>
              </a:rPr>
              <a:t>Enzyme Enhancement Therapy (EET)</a:t>
            </a:r>
          </a:p>
          <a:p>
            <a:pPr marL="571500" marR="0" indent="-571500" algn="l">
              <a:lnSpc>
                <a:spcPct val="150000"/>
              </a:lnSpc>
              <a:buClrTx/>
              <a:buFont typeface="Arial" charset="0"/>
              <a:buAutoNum type="romanUcPeriod"/>
            </a:pPr>
            <a:endParaRPr lang="en-US" altLang="en-US" smtClean="0"/>
          </a:p>
          <a:p>
            <a:pPr marL="571500" marR="0" indent="-571500">
              <a:lnSpc>
                <a:spcPct val="150000"/>
              </a:lnSpc>
              <a:buClrTx/>
              <a:buFont typeface="Arial" charset="0"/>
              <a:buAutoNum type="romanUcPeriod"/>
            </a:pPr>
            <a:endParaRPr lang="en-US" altLang="en-US" smtClean="0"/>
          </a:p>
        </p:txBody>
      </p:sp>
      <p:sp>
        <p:nvSpPr>
          <p:cNvPr id="4" name="Right Brace 3"/>
          <p:cNvSpPr/>
          <p:nvPr/>
        </p:nvSpPr>
        <p:spPr>
          <a:xfrm>
            <a:off x="6629400" y="4800600"/>
            <a:ext cx="685800" cy="1143000"/>
          </a:xfrm>
          <a:prstGeom prst="rightBrac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 name="Rectangle 4"/>
          <p:cNvSpPr/>
          <p:nvPr/>
        </p:nvSpPr>
        <p:spPr>
          <a:xfrm>
            <a:off x="7467600" y="4800600"/>
            <a:ext cx="1519238" cy="1292225"/>
          </a:xfrm>
          <a:prstGeom prst="rect">
            <a:avLst/>
          </a:prstGeom>
          <a:solidFill>
            <a:schemeClr val="accent3">
              <a:lumMod val="20000"/>
              <a:lumOff val="80000"/>
            </a:schemeClr>
          </a:solidFill>
          <a:ln>
            <a:solidFill>
              <a:schemeClr val="accent3">
                <a:lumMod val="75000"/>
              </a:schemeClr>
            </a:solidFill>
          </a:ln>
        </p:spPr>
        <p:txBody>
          <a:bodyPr wrap="none">
            <a:spAutoFit/>
          </a:bodyPr>
          <a:lstStyle/>
          <a:p>
            <a:pPr>
              <a:defRPr/>
            </a:pPr>
            <a:r>
              <a:rPr lang="en-US" sz="2600" dirty="0">
                <a:solidFill>
                  <a:prstClr val="black"/>
                </a:solidFill>
                <a:latin typeface="Helvetica"/>
              </a:rPr>
              <a:t>Small </a:t>
            </a:r>
          </a:p>
          <a:p>
            <a:pPr>
              <a:defRPr/>
            </a:pPr>
            <a:r>
              <a:rPr lang="en-US" sz="2600" dirty="0">
                <a:solidFill>
                  <a:prstClr val="black"/>
                </a:solidFill>
                <a:latin typeface="Helvetica"/>
              </a:rPr>
              <a:t>Molecule</a:t>
            </a:r>
          </a:p>
          <a:p>
            <a:pPr>
              <a:defRPr/>
            </a:pPr>
            <a:r>
              <a:rPr lang="en-US" sz="2600" dirty="0">
                <a:solidFill>
                  <a:prstClr val="black"/>
                </a:solidFill>
                <a:latin typeface="Helvetica"/>
              </a:rPr>
              <a:t>Therapy</a:t>
            </a:r>
            <a:endParaRPr lang="en-US" dirty="0">
              <a:latin typeface="Arial" pitchFamily="34" charset="0"/>
            </a:endParaRPr>
          </a:p>
        </p:txBody>
      </p:sp>
      <p:sp>
        <p:nvSpPr>
          <p:cNvPr id="25606" name="Rectangle 3"/>
          <p:cNvSpPr txBox="1">
            <a:spLocks noChangeArrowheads="1"/>
          </p:cNvSpPr>
          <p:nvPr/>
        </p:nvSpPr>
        <p:spPr bwMode="auto">
          <a:xfrm>
            <a:off x="304800" y="2057400"/>
            <a:ext cx="88392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18288"/>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25000"/>
              </a:lnSpc>
              <a:spcBef>
                <a:spcPct val="20000"/>
              </a:spcBef>
              <a:buClr>
                <a:srgbClr val="B8E08D"/>
              </a:buClr>
              <a:buSzPct val="95000"/>
            </a:pPr>
            <a:r>
              <a:rPr lang="en-US" altLang="en-US" sz="2600" i="1">
                <a:latin typeface="Times New Roman" pitchFamily="18" charset="0"/>
              </a:rPr>
              <a:t>To be effective, disease-specific treatment must:</a:t>
            </a:r>
            <a:endParaRPr lang="en-US" altLang="en-US" sz="2600">
              <a:latin typeface="Times New Roman" pitchFamily="18" charset="0"/>
            </a:endParaRPr>
          </a:p>
          <a:p>
            <a:pPr>
              <a:lnSpc>
                <a:spcPct val="125000"/>
              </a:lnSpc>
              <a:spcBef>
                <a:spcPct val="20000"/>
              </a:spcBef>
              <a:buClr>
                <a:srgbClr val="B8E08D"/>
              </a:buClr>
              <a:buSzPct val="95000"/>
            </a:pPr>
            <a:r>
              <a:rPr lang="en-US" altLang="en-US" sz="2600">
                <a:latin typeface="Times New Roman" pitchFamily="18" charset="0"/>
              </a:rPr>
              <a:t>      </a:t>
            </a:r>
            <a:r>
              <a:rPr lang="en-US" altLang="en-US" sz="2600" b="1">
                <a:latin typeface="Times New Roman" pitchFamily="18" charset="0"/>
              </a:rPr>
              <a:t>Directly address underlying cause of the disease </a:t>
            </a:r>
          </a:p>
          <a:p>
            <a:pPr>
              <a:lnSpc>
                <a:spcPct val="125000"/>
              </a:lnSpc>
              <a:spcBef>
                <a:spcPct val="20000"/>
              </a:spcBef>
              <a:buClr>
                <a:srgbClr val="B8E08D"/>
              </a:buClr>
              <a:buSzPct val="95000"/>
            </a:pPr>
            <a:r>
              <a:rPr lang="en-US" altLang="en-US" sz="2600" b="1">
                <a:latin typeface="Times New Roman" pitchFamily="18" charset="0"/>
              </a:rPr>
              <a:t>      curtail  or  prevent  accumulation  of  substrate</a:t>
            </a:r>
          </a:p>
          <a:p>
            <a:pPr>
              <a:lnSpc>
                <a:spcPct val="125000"/>
              </a:lnSpc>
              <a:spcBef>
                <a:spcPct val="20000"/>
              </a:spcBef>
              <a:buClr>
                <a:srgbClr val="B8E08D"/>
              </a:buClr>
              <a:buSzPct val="95000"/>
            </a:pPr>
            <a:endParaRPr lang="en-US" altLang="en-US" sz="2600" b="1">
              <a:latin typeface="Times New Roman" pitchFamily="18" charset="0"/>
            </a:endParaRPr>
          </a:p>
          <a:p>
            <a:pPr>
              <a:lnSpc>
                <a:spcPct val="125000"/>
              </a:lnSpc>
              <a:spcBef>
                <a:spcPct val="20000"/>
              </a:spcBef>
              <a:buClr>
                <a:srgbClr val="B8E08D"/>
              </a:buClr>
              <a:buSzPct val="95000"/>
            </a:pPr>
            <a:r>
              <a:rPr lang="en-US" altLang="en-US" sz="2600">
                <a:latin typeface="Times" charset="0"/>
              </a:rPr>
              <a:t>  </a:t>
            </a:r>
          </a:p>
        </p:txBody>
      </p:sp>
    </p:spTree>
    <p:extLst>
      <p:ext uri="{BB962C8B-B14F-4D97-AF65-F5344CB8AC3E}">
        <p14:creationId xmlns:p14="http://schemas.microsoft.com/office/powerpoint/2010/main" val="15159915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7" descr="FabrazymeHiRes"/>
          <p:cNvPicPr>
            <a:picLocks noChangeAspect="1" noChangeArrowheads="1"/>
          </p:cNvPicPr>
          <p:nvPr/>
        </p:nvPicPr>
        <p:blipFill>
          <a:blip r:embed="rId3">
            <a:extLst>
              <a:ext uri="{28A0092B-C50C-407E-A947-70E740481C1C}">
                <a14:useLocalDpi xmlns:a14="http://schemas.microsoft.com/office/drawing/2010/main" val="0"/>
              </a:ext>
            </a:extLst>
          </a:blip>
          <a:srcRect l="17500" t="30737" r="52499" b="14345"/>
          <a:stretch>
            <a:fillRect/>
          </a:stretch>
        </p:blipFill>
        <p:spPr bwMode="auto">
          <a:xfrm>
            <a:off x="4800600" y="2784475"/>
            <a:ext cx="1062038"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962400"/>
            <a:ext cx="2514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76200" y="5911850"/>
            <a:ext cx="4572000" cy="366713"/>
          </a:xfrm>
          <a:prstGeom prst="rect">
            <a:avLst/>
          </a:prstGeom>
          <a:noFill/>
          <a:ln w="12700" algn="ctr">
            <a:noFill/>
            <a:miter lim="800000"/>
            <a:headEnd/>
            <a:tailEnd/>
          </a:ln>
          <a:effectLst>
            <a:prstShdw prst="shdw18" dist="17961" dir="13500000">
              <a:schemeClr val="accent1">
                <a:gamma/>
                <a:shade val="60000"/>
                <a:invGamma/>
              </a:schemeClr>
            </a:prstShdw>
          </a:effectLst>
        </p:spPr>
        <p:txBody>
          <a:bodyPr lIns="90488" tIns="44450" rIns="90488" bIns="44450">
            <a:spAutoFit/>
          </a:bodyPr>
          <a:lstStyle/>
          <a:p>
            <a:pPr algn="ctr">
              <a:spcBef>
                <a:spcPct val="50000"/>
              </a:spcBef>
              <a:defRPr/>
            </a:pPr>
            <a:r>
              <a:rPr lang="en-US" dirty="0">
                <a:solidFill>
                  <a:schemeClr val="bg2">
                    <a:lumMod val="50000"/>
                  </a:schemeClr>
                </a:solidFill>
                <a:latin typeface="Arial" pitchFamily="34" charset="0"/>
              </a:rPr>
              <a:t>Human placenta Extracted Enzyme</a:t>
            </a:r>
          </a:p>
        </p:txBody>
      </p:sp>
      <p:sp>
        <p:nvSpPr>
          <p:cNvPr id="29701" name="Text Box 3"/>
          <p:cNvSpPr txBox="1">
            <a:spLocks noChangeArrowheads="1"/>
          </p:cNvSpPr>
          <p:nvPr/>
        </p:nvSpPr>
        <p:spPr bwMode="auto">
          <a:xfrm>
            <a:off x="228600" y="720201"/>
            <a:ext cx="5885597" cy="104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eaLnBrk="1" hangingPunct="1">
              <a:lnSpc>
                <a:spcPct val="110000"/>
              </a:lnSpc>
              <a:defRPr/>
            </a:pPr>
            <a:r>
              <a:rPr lang="en-US" altLang="en-US" sz="2800" b="1" dirty="0" smtClean="0">
                <a:solidFill>
                  <a:schemeClr val="bg2">
                    <a:lumMod val="50000"/>
                  </a:schemeClr>
                </a:solidFill>
              </a:rPr>
              <a:t>Supply E</a:t>
            </a:r>
            <a:r>
              <a:rPr lang="en-US" altLang="en-US" sz="2800" b="1" dirty="0" smtClean="0">
                <a:solidFill>
                  <a:schemeClr val="bg2">
                    <a:lumMod val="50000"/>
                  </a:schemeClr>
                </a:solidFill>
                <a:sym typeface="Symbol" pitchFamily="18" charset="2"/>
              </a:rPr>
              <a:t>nzyme</a:t>
            </a:r>
            <a:r>
              <a:rPr lang="en-US" altLang="en-US" sz="2800" b="1" dirty="0" smtClean="0">
                <a:solidFill>
                  <a:schemeClr val="bg2">
                    <a:lumMod val="50000"/>
                  </a:schemeClr>
                </a:solidFill>
              </a:rPr>
              <a:t> to the Patient </a:t>
            </a:r>
          </a:p>
          <a:p>
            <a:pPr lvl="1" eaLnBrk="1" hangingPunct="1">
              <a:lnSpc>
                <a:spcPct val="110000"/>
              </a:lnSpc>
              <a:defRPr/>
            </a:pPr>
            <a:r>
              <a:rPr lang="en-US" altLang="en-US" sz="2800" b="1" dirty="0" smtClean="0">
                <a:solidFill>
                  <a:schemeClr val="bg2">
                    <a:lumMod val="50000"/>
                  </a:schemeClr>
                </a:solidFill>
              </a:rPr>
              <a:t>by Infusion</a:t>
            </a:r>
            <a:endParaRPr lang="en-US" sz="2800" b="1" dirty="0" smtClean="0">
              <a:solidFill>
                <a:schemeClr val="bg2">
                  <a:lumMod val="50000"/>
                </a:schemeClr>
              </a:solidFill>
            </a:endParaRPr>
          </a:p>
        </p:txBody>
      </p:sp>
      <p:pic>
        <p:nvPicPr>
          <p:cNvPr id="3072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976313"/>
            <a:ext cx="2514600"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30727" name="Picture 2"/>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376238" y="2171700"/>
            <a:ext cx="358616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737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blinds(horizontal)">
                                      <p:cBhvr>
                                        <p:cTn id="12" dur="500"/>
                                        <p:tgtEl>
                                          <p:spTgt spid="2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055"/>
                                        </p:tgtEl>
                                        <p:attrNameLst>
                                          <p:attrName>style.visibility</p:attrName>
                                        </p:attrNameLst>
                                      </p:cBhvr>
                                      <p:to>
                                        <p:strVal val="visible"/>
                                      </p:to>
                                    </p:set>
                                    <p:animEffect transition="in" filter="blinds(horizontal)">
                                      <p:cBhvr>
                                        <p:cTn id="17"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p:cNvSpPr>
          <p:nvPr>
            <p:ph type="ctrTitle"/>
          </p:nvPr>
        </p:nvSpPr>
        <p:spPr>
          <a:xfrm>
            <a:off x="457200" y="0"/>
            <a:ext cx="7086600" cy="1470025"/>
          </a:xfrm>
        </p:spPr>
        <p:txBody>
          <a:bodyPr/>
          <a:lstStyle/>
          <a:p>
            <a:pPr>
              <a:defRPr/>
            </a:pPr>
            <a:r>
              <a:rPr lang="en-US" altLang="en-US" sz="3600" b="1" dirty="0" smtClean="0">
                <a:solidFill>
                  <a:schemeClr val="bg2">
                    <a:lumMod val="50000"/>
                  </a:schemeClr>
                </a:solidFill>
                <a:latin typeface="Helvetica" pitchFamily="-106" charset="0"/>
              </a:rPr>
              <a:t>Diseases-specific Treatment</a:t>
            </a:r>
            <a:r>
              <a:rPr lang="en-US" sz="3600" b="1" dirty="0" smtClean="0">
                <a:solidFill>
                  <a:schemeClr val="bg2">
                    <a:lumMod val="50000"/>
                  </a:schemeClr>
                </a:solidFill>
                <a:latin typeface="Helvetica" pitchFamily="-106" charset="0"/>
              </a:rPr>
              <a:t> </a:t>
            </a:r>
            <a:br>
              <a:rPr lang="en-US" sz="3600" b="1" dirty="0" smtClean="0">
                <a:solidFill>
                  <a:schemeClr val="bg2">
                    <a:lumMod val="50000"/>
                  </a:schemeClr>
                </a:solidFill>
                <a:latin typeface="Helvetica" pitchFamily="-106" charset="0"/>
              </a:rPr>
            </a:br>
            <a:r>
              <a:rPr lang="en-US" sz="3600" b="1" dirty="0" smtClean="0">
                <a:solidFill>
                  <a:schemeClr val="bg2">
                    <a:lumMod val="50000"/>
                  </a:schemeClr>
                </a:solidFill>
                <a:latin typeface="Helvetica" pitchFamily="-106" charset="0"/>
              </a:rPr>
              <a:t>for the LSDs</a:t>
            </a:r>
          </a:p>
        </p:txBody>
      </p:sp>
      <p:sp>
        <p:nvSpPr>
          <p:cNvPr id="31747" name="Rectangle 5"/>
          <p:cNvSpPr>
            <a:spLocks noGrp="1"/>
          </p:cNvSpPr>
          <p:nvPr>
            <p:ph type="subTitle" idx="1"/>
          </p:nvPr>
        </p:nvSpPr>
        <p:spPr>
          <a:xfrm>
            <a:off x="533400" y="1828800"/>
            <a:ext cx="6400800" cy="4763069"/>
          </a:xfrm>
        </p:spPr>
        <p:txBody>
          <a:bodyPr/>
          <a:lstStyle/>
          <a:p>
            <a:pPr marL="571500" indent="-571500" algn="l">
              <a:lnSpc>
                <a:spcPct val="150000"/>
              </a:lnSpc>
              <a:buClrTx/>
              <a:buFont typeface="Arial" charset="0"/>
              <a:buChar char="•"/>
            </a:pPr>
            <a:r>
              <a:rPr lang="en-US" altLang="en-US" sz="1800" dirty="0" smtClean="0">
                <a:solidFill>
                  <a:srgbClr val="4D7620"/>
                </a:solidFill>
                <a:latin typeface="Helvetica" pitchFamily="-106" charset="0"/>
              </a:rPr>
              <a:t>E</a:t>
            </a:r>
            <a:r>
              <a:rPr lang="en-US" altLang="en-US" sz="1800" dirty="0" smtClean="0">
                <a:latin typeface="Helvetica" pitchFamily="-106" charset="0"/>
              </a:rPr>
              <a:t>nzyme </a:t>
            </a:r>
            <a:r>
              <a:rPr lang="en-US" altLang="en-US" sz="1800" dirty="0" smtClean="0">
                <a:solidFill>
                  <a:srgbClr val="4D7620"/>
                </a:solidFill>
                <a:latin typeface="Helvetica" pitchFamily="-106" charset="0"/>
              </a:rPr>
              <a:t>R</a:t>
            </a:r>
            <a:r>
              <a:rPr lang="en-US" altLang="en-US" sz="1800" dirty="0" smtClean="0">
                <a:latin typeface="Helvetica" pitchFamily="-106" charset="0"/>
              </a:rPr>
              <a:t>eplacement </a:t>
            </a:r>
            <a:r>
              <a:rPr lang="en-US" altLang="en-US" sz="1800" dirty="0" smtClean="0">
                <a:solidFill>
                  <a:srgbClr val="4D7620"/>
                </a:solidFill>
                <a:latin typeface="Helvetica" pitchFamily="-106" charset="0"/>
              </a:rPr>
              <a:t>T</a:t>
            </a:r>
            <a:r>
              <a:rPr lang="en-US" altLang="en-US" sz="1800" dirty="0" smtClean="0">
                <a:latin typeface="Helvetica" pitchFamily="-106" charset="0"/>
              </a:rPr>
              <a:t>herapy </a:t>
            </a:r>
            <a:r>
              <a:rPr lang="en-US" altLang="en-US" sz="1800" dirty="0" smtClean="0">
                <a:solidFill>
                  <a:srgbClr val="4D7620"/>
                </a:solidFill>
                <a:latin typeface="Helvetica" pitchFamily="-106" charset="0"/>
              </a:rPr>
              <a:t>(ERT)</a:t>
            </a:r>
          </a:p>
          <a:p>
            <a:pPr marL="1200150" lvl="2" indent="-285750" algn="l" eaLnBrk="1" hangingPunct="1">
              <a:lnSpc>
                <a:spcPct val="150000"/>
              </a:lnSpc>
              <a:buFont typeface="Wingdings 2" pitchFamily="18" charset="2"/>
              <a:buChar char=""/>
            </a:pPr>
            <a:r>
              <a:rPr lang="en-US" altLang="en-US" sz="1800" b="1" dirty="0" err="1" smtClean="0">
                <a:solidFill>
                  <a:schemeClr val="accent2"/>
                </a:solidFill>
                <a:latin typeface="Helvetica" pitchFamily="-106" charset="0"/>
              </a:rPr>
              <a:t>Gaucher</a:t>
            </a:r>
            <a:r>
              <a:rPr lang="en-US" altLang="en-US" sz="1800" b="1" dirty="0" smtClean="0">
                <a:solidFill>
                  <a:schemeClr val="accent2"/>
                </a:solidFill>
                <a:latin typeface="Helvetica" pitchFamily="-106" charset="0"/>
              </a:rPr>
              <a:t> Disease Type I in 1991</a:t>
            </a:r>
          </a:p>
          <a:p>
            <a:pPr marL="1200150" lvl="2" indent="-285750" algn="l" eaLnBrk="1" hangingPunct="1">
              <a:lnSpc>
                <a:spcPct val="150000"/>
              </a:lnSpc>
              <a:buFont typeface="Wingdings 2" pitchFamily="18" charset="2"/>
              <a:buChar char=""/>
            </a:pPr>
            <a:r>
              <a:rPr lang="en-US" altLang="en-US" sz="1800" b="1" dirty="0" smtClean="0">
                <a:solidFill>
                  <a:schemeClr val="accent2"/>
                </a:solidFill>
                <a:latin typeface="Helvetica" pitchFamily="-106" charset="0"/>
              </a:rPr>
              <a:t>Fabry Disease in 2003</a:t>
            </a:r>
          </a:p>
          <a:p>
            <a:pPr marL="1200150" lvl="2" indent="-285750" algn="l" eaLnBrk="1" hangingPunct="1">
              <a:lnSpc>
                <a:spcPct val="150000"/>
              </a:lnSpc>
              <a:buFont typeface="Wingdings 2" pitchFamily="18" charset="2"/>
              <a:buChar char=""/>
            </a:pPr>
            <a:r>
              <a:rPr lang="en-US" altLang="en-US" sz="1800" b="1" dirty="0" err="1" smtClean="0">
                <a:solidFill>
                  <a:schemeClr val="accent2"/>
                </a:solidFill>
                <a:latin typeface="Helvetica" pitchFamily="-106" charset="0"/>
              </a:rPr>
              <a:t>Mucopolysaccharidosis</a:t>
            </a:r>
            <a:r>
              <a:rPr lang="en-US" altLang="en-US" sz="1800" b="1" dirty="0" smtClean="0">
                <a:solidFill>
                  <a:schemeClr val="accent2"/>
                </a:solidFill>
                <a:latin typeface="Helvetica" pitchFamily="-106" charset="0"/>
              </a:rPr>
              <a:t> I (MPS I) in 2003 </a:t>
            </a:r>
          </a:p>
          <a:p>
            <a:pPr marL="1200150" lvl="2" indent="-285750" algn="l" eaLnBrk="1" hangingPunct="1">
              <a:lnSpc>
                <a:spcPct val="150000"/>
              </a:lnSpc>
              <a:buFont typeface="Wingdings 2" pitchFamily="18" charset="2"/>
              <a:buChar char=""/>
            </a:pPr>
            <a:r>
              <a:rPr lang="en-US" altLang="en-US" sz="1800" b="1" dirty="0" err="1" smtClean="0">
                <a:solidFill>
                  <a:schemeClr val="accent2"/>
                </a:solidFill>
                <a:latin typeface="Helvetica" pitchFamily="-106" charset="0"/>
              </a:rPr>
              <a:t>Mucopolysaccharidosis</a:t>
            </a:r>
            <a:r>
              <a:rPr lang="en-US" altLang="en-US" sz="1800" b="1" dirty="0" smtClean="0">
                <a:solidFill>
                  <a:schemeClr val="accent2"/>
                </a:solidFill>
                <a:latin typeface="Helvetica" pitchFamily="-106" charset="0"/>
              </a:rPr>
              <a:t> II (MPS II) in 2005</a:t>
            </a:r>
          </a:p>
          <a:p>
            <a:pPr marL="1200150" lvl="2" indent="-285750" algn="l" eaLnBrk="1" hangingPunct="1">
              <a:lnSpc>
                <a:spcPct val="150000"/>
              </a:lnSpc>
              <a:buFont typeface="Wingdings 2" pitchFamily="18" charset="2"/>
              <a:buChar char=""/>
            </a:pPr>
            <a:r>
              <a:rPr lang="en-US" altLang="en-US" sz="1800" b="1" dirty="0" err="1" smtClean="0">
                <a:solidFill>
                  <a:schemeClr val="accent2"/>
                </a:solidFill>
                <a:latin typeface="Helvetica" pitchFamily="-106" charset="0"/>
              </a:rPr>
              <a:t>Mucopolysaccharidosis</a:t>
            </a:r>
            <a:r>
              <a:rPr lang="en-US" altLang="en-US" sz="1800" b="1" dirty="0" smtClean="0">
                <a:solidFill>
                  <a:schemeClr val="accent2"/>
                </a:solidFill>
                <a:latin typeface="Helvetica" pitchFamily="-106" charset="0"/>
              </a:rPr>
              <a:t> VI (MPS VI) in 2005</a:t>
            </a:r>
          </a:p>
          <a:p>
            <a:pPr marL="1200150" lvl="2" indent="-285750" algn="l" eaLnBrk="1" hangingPunct="1">
              <a:lnSpc>
                <a:spcPct val="150000"/>
              </a:lnSpc>
              <a:buFont typeface="Wingdings 2" pitchFamily="18" charset="2"/>
              <a:buChar char=""/>
            </a:pPr>
            <a:r>
              <a:rPr lang="en-US" altLang="en-US" sz="1800" b="1" dirty="0" err="1" smtClean="0">
                <a:solidFill>
                  <a:schemeClr val="accent2"/>
                </a:solidFill>
                <a:latin typeface="Helvetica" pitchFamily="-106" charset="0"/>
              </a:rPr>
              <a:t>Mucopolysaccharidosis</a:t>
            </a:r>
            <a:r>
              <a:rPr lang="en-US" altLang="en-US" sz="1800" b="1" dirty="0" smtClean="0">
                <a:solidFill>
                  <a:schemeClr val="accent2"/>
                </a:solidFill>
                <a:latin typeface="Helvetica" pitchFamily="-106" charset="0"/>
              </a:rPr>
              <a:t> IV </a:t>
            </a:r>
            <a:r>
              <a:rPr lang="en-US" altLang="en-US" sz="1800" b="1" dirty="0">
                <a:solidFill>
                  <a:schemeClr val="accent2"/>
                </a:solidFill>
                <a:latin typeface="Helvetica" pitchFamily="-106" charset="0"/>
              </a:rPr>
              <a:t>(MPS VI) in </a:t>
            </a:r>
            <a:r>
              <a:rPr lang="en-US" altLang="en-US" sz="1800" b="1" dirty="0" smtClean="0">
                <a:solidFill>
                  <a:schemeClr val="accent2"/>
                </a:solidFill>
                <a:latin typeface="Helvetica" pitchFamily="-106" charset="0"/>
              </a:rPr>
              <a:t>2014</a:t>
            </a:r>
          </a:p>
          <a:p>
            <a:pPr marL="1200150" lvl="2" indent="-285750" algn="l" eaLnBrk="1" hangingPunct="1">
              <a:lnSpc>
                <a:spcPct val="150000"/>
              </a:lnSpc>
              <a:buFont typeface="Wingdings 2" pitchFamily="18" charset="2"/>
              <a:buChar char=""/>
            </a:pPr>
            <a:r>
              <a:rPr lang="en-US" altLang="en-US" sz="1800" b="1" dirty="0" err="1" smtClean="0">
                <a:solidFill>
                  <a:schemeClr val="accent2"/>
                </a:solidFill>
                <a:latin typeface="Helvetica" pitchFamily="-106" charset="0"/>
              </a:rPr>
              <a:t>Pompe</a:t>
            </a:r>
            <a:r>
              <a:rPr lang="en-US" altLang="en-US" sz="1800" b="1" dirty="0" smtClean="0">
                <a:solidFill>
                  <a:schemeClr val="accent2"/>
                </a:solidFill>
                <a:latin typeface="Helvetica" pitchFamily="-106" charset="0"/>
              </a:rPr>
              <a:t> Disease (GSD II) in 2006</a:t>
            </a:r>
          </a:p>
          <a:p>
            <a:pPr marL="1200150" lvl="2" indent="-285750" algn="l" eaLnBrk="1" hangingPunct="1">
              <a:lnSpc>
                <a:spcPct val="150000"/>
              </a:lnSpc>
              <a:buFont typeface="Wingdings 2" pitchFamily="18" charset="2"/>
              <a:buChar char=""/>
            </a:pPr>
            <a:r>
              <a:rPr lang="en-US" altLang="en-US" sz="1800" b="1" dirty="0" smtClean="0">
                <a:solidFill>
                  <a:srgbClr val="FFC000"/>
                </a:solidFill>
                <a:latin typeface="Helvetica" pitchFamily="-106" charset="0"/>
              </a:rPr>
              <a:t>Ongoing Clinical Trial:  </a:t>
            </a:r>
            <a:r>
              <a:rPr lang="en-US" altLang="en-US" sz="1800" b="1" dirty="0" err="1" smtClean="0">
                <a:solidFill>
                  <a:srgbClr val="FFC000"/>
                </a:solidFill>
                <a:latin typeface="Helvetica" pitchFamily="-106" charset="0"/>
              </a:rPr>
              <a:t>Niemann</a:t>
            </a:r>
            <a:r>
              <a:rPr lang="en-US" altLang="en-US" sz="1800" b="1" dirty="0" smtClean="0">
                <a:solidFill>
                  <a:srgbClr val="FFC000"/>
                </a:solidFill>
                <a:latin typeface="Helvetica" pitchFamily="-106" charset="0"/>
              </a:rPr>
              <a:t>-Pick B Disease-Phase II (safety)</a:t>
            </a:r>
            <a:endParaRPr lang="en-US" altLang="en-US" sz="1800" dirty="0" smtClean="0">
              <a:solidFill>
                <a:srgbClr val="FFC000"/>
              </a:solidFill>
              <a:latin typeface="Helvetica" pitchFamily="-106" charset="0"/>
            </a:endParaRPr>
          </a:p>
          <a:p>
            <a:pPr marL="571500" indent="-571500">
              <a:lnSpc>
                <a:spcPct val="150000"/>
              </a:lnSpc>
              <a:buClrTx/>
              <a:buFont typeface="Arial" charset="0"/>
              <a:buAutoNum type="romanUcPeriod"/>
            </a:pPr>
            <a:endParaRPr lang="en-US" altLang="en-US" sz="1800" dirty="0" smtClean="0"/>
          </a:p>
        </p:txBody>
      </p:sp>
      <p:pic>
        <p:nvPicPr>
          <p:cNvPr id="3174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28600"/>
            <a:ext cx="1828800" cy="1905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5373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1009650"/>
            <a:ext cx="8229600" cy="1143000"/>
          </a:xfrm>
        </p:spPr>
        <p:txBody>
          <a:bodyPr/>
          <a:lstStyle/>
          <a:p>
            <a:r>
              <a:rPr lang="en-US" altLang="en-US" sz="2800" b="1" smtClean="0">
                <a:solidFill>
                  <a:schemeClr val="bg2">
                    <a:lumMod val="50000"/>
                  </a:schemeClr>
                </a:solidFill>
              </a:rPr>
              <a:t>Non-specific Treatment for Neuronopathic Lysosomal Storage Diseases-Cell Therapy / Gene Therapy</a:t>
            </a:r>
            <a:endParaRPr lang="en-US" altLang="en-US" sz="2800" smtClean="0">
              <a:solidFill>
                <a:schemeClr val="bg2">
                  <a:lumMod val="50000"/>
                </a:schemeClr>
              </a:solidFill>
            </a:endParaRPr>
          </a:p>
        </p:txBody>
      </p:sp>
      <p:sp>
        <p:nvSpPr>
          <p:cNvPr id="62467" name="Content Placeholder 2"/>
          <p:cNvSpPr>
            <a:spLocks noGrp="1"/>
          </p:cNvSpPr>
          <p:nvPr>
            <p:ph idx="1"/>
          </p:nvPr>
        </p:nvSpPr>
        <p:spPr>
          <a:xfrm>
            <a:off x="457200" y="2468563"/>
            <a:ext cx="8229600" cy="4389437"/>
          </a:xfrm>
        </p:spPr>
        <p:txBody>
          <a:bodyPr/>
          <a:lstStyle/>
          <a:p>
            <a:r>
              <a:rPr lang="en-US" altLang="en-US" smtClean="0"/>
              <a:t>Recent attempts to treat the neurological forms of LSD include </a:t>
            </a:r>
          </a:p>
          <a:p>
            <a:pPr lvl="1">
              <a:buClrTx/>
              <a:buFont typeface="Wingdings" pitchFamily="2" charset="2"/>
              <a:buChar char="Ø"/>
            </a:pPr>
            <a:r>
              <a:rPr lang="en-US" altLang="en-US" smtClean="0"/>
              <a:t>Neural stem cell therapy</a:t>
            </a:r>
          </a:p>
          <a:p>
            <a:pPr lvl="1">
              <a:buClrTx/>
              <a:buFont typeface="Wingdings" pitchFamily="2" charset="2"/>
              <a:buChar char="Ø"/>
            </a:pPr>
            <a:r>
              <a:rPr lang="en-US" altLang="en-US" smtClean="0"/>
              <a:t>Mesenchymal stem cell therapy </a:t>
            </a:r>
          </a:p>
          <a:p>
            <a:pPr lvl="1">
              <a:buClrTx/>
              <a:buFont typeface="Wingdings" pitchFamily="2" charset="2"/>
              <a:buChar char="Ø"/>
            </a:pPr>
            <a:r>
              <a:rPr lang="en-US" altLang="en-US" smtClean="0"/>
              <a:t>Hematopoietic stem cell therapy and </a:t>
            </a:r>
          </a:p>
          <a:p>
            <a:pPr lvl="1">
              <a:buClrTx/>
              <a:buFont typeface="Wingdings" pitchFamily="2" charset="2"/>
              <a:buChar char="Ø"/>
            </a:pPr>
            <a:r>
              <a:rPr lang="en-US" altLang="en-US" smtClean="0"/>
              <a:t>Gene therapy</a:t>
            </a:r>
          </a:p>
        </p:txBody>
      </p:sp>
      <p:sp>
        <p:nvSpPr>
          <p:cNvPr id="4" name="Slide Number Placeholder 3"/>
          <p:cNvSpPr>
            <a:spLocks noGrp="1"/>
          </p:cNvSpPr>
          <p:nvPr>
            <p:ph type="sldNum" sz="quarter" idx="12"/>
          </p:nvPr>
        </p:nvSpPr>
        <p:spPr/>
        <p:txBody>
          <a:bodyPr/>
          <a:lstStyle/>
          <a:p>
            <a:pPr>
              <a:defRPr/>
            </a:pPr>
            <a:fld id="{14B47971-592A-45CF-B28D-C736F6FFD02E}" type="slidenum">
              <a:rPr lang="en-US" smtClean="0"/>
              <a:pPr>
                <a:defRPr/>
              </a:pPr>
              <a:t>47</a:t>
            </a:fld>
            <a:endParaRPr lang="en-US"/>
          </a:p>
        </p:txBody>
      </p:sp>
    </p:spTree>
    <p:extLst>
      <p:ext uri="{BB962C8B-B14F-4D97-AF65-F5344CB8AC3E}">
        <p14:creationId xmlns:p14="http://schemas.microsoft.com/office/powerpoint/2010/main" val="2176291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0" name="Rectangle 30"/>
          <p:cNvSpPr>
            <a:spLocks noChangeArrowheads="1"/>
          </p:cNvSpPr>
          <p:nvPr/>
        </p:nvSpPr>
        <p:spPr bwMode="auto">
          <a:xfrm>
            <a:off x="1447800" y="1477963"/>
            <a:ext cx="3268663" cy="4086225"/>
          </a:xfrm>
          <a:prstGeom prst="rect">
            <a:avLst/>
          </a:prstGeom>
          <a:solidFill>
            <a:schemeClr val="bg2">
              <a:lumMod val="75000"/>
              <a:alpha val="50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sz="1400"/>
          </a:p>
        </p:txBody>
      </p:sp>
      <p:sp>
        <p:nvSpPr>
          <p:cNvPr id="92163" name="Rectangle 30"/>
          <p:cNvSpPr>
            <a:spLocks noChangeArrowheads="1"/>
          </p:cNvSpPr>
          <p:nvPr/>
        </p:nvSpPr>
        <p:spPr bwMode="auto">
          <a:xfrm>
            <a:off x="4716463" y="1476375"/>
            <a:ext cx="3268662" cy="4086225"/>
          </a:xfrm>
          <a:prstGeom prst="rect">
            <a:avLst/>
          </a:prstGeom>
          <a:solidFill>
            <a:srgbClr val="DDDDDD">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400">
              <a:latin typeface="Arial" pitchFamily="34" charset="0"/>
            </a:endParaRPr>
          </a:p>
        </p:txBody>
      </p:sp>
      <p:sp>
        <p:nvSpPr>
          <p:cNvPr id="296963" name="AutoShape 3"/>
          <p:cNvSpPr>
            <a:spLocks noChangeArrowheads="1"/>
          </p:cNvSpPr>
          <p:nvPr/>
        </p:nvSpPr>
        <p:spPr bwMode="auto">
          <a:xfrm rot="10800000" flipV="1">
            <a:off x="1447800" y="1828800"/>
            <a:ext cx="6553200" cy="3733800"/>
          </a:xfrm>
          <a:prstGeom prst="rtTriangle">
            <a:avLst/>
          </a:prstGeom>
          <a:solidFill>
            <a:schemeClr val="accent2">
              <a:lumMod val="40000"/>
              <a:lumOff val="60000"/>
            </a:schemeClr>
          </a:solidFill>
          <a:ln>
            <a:noFill/>
          </a:ln>
          <a:effectLst/>
          <a:extLst/>
        </p:spPr>
        <p:txBody>
          <a:bodyPr anchor="ctr">
            <a:spAutoFit/>
          </a:bodyPr>
          <a:lstStyle/>
          <a:p>
            <a:pPr>
              <a:defRPr/>
            </a:pPr>
            <a:endParaRPr lang="en-US"/>
          </a:p>
        </p:txBody>
      </p:sp>
      <p:sp>
        <p:nvSpPr>
          <p:cNvPr id="92165" name="Text Box 5"/>
          <p:cNvSpPr txBox="1">
            <a:spLocks noChangeArrowheads="1"/>
          </p:cNvSpPr>
          <p:nvPr/>
        </p:nvSpPr>
        <p:spPr bwMode="auto">
          <a:xfrm>
            <a:off x="-25400" y="5772150"/>
            <a:ext cx="13525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lgn="r" eaLnBrk="1" hangingPunct="1">
              <a:spcBef>
                <a:spcPct val="0"/>
              </a:spcBef>
              <a:buClrTx/>
              <a:buSzTx/>
              <a:buFontTx/>
              <a:buNone/>
            </a:pPr>
            <a:r>
              <a:rPr lang="en-US" altLang="en-US" sz="1800">
                <a:latin typeface="Arial" pitchFamily="34" charset="0"/>
                <a:cs typeface="Arial" pitchFamily="34" charset="0"/>
              </a:rPr>
              <a:t>Age (yrs)</a:t>
            </a:r>
          </a:p>
        </p:txBody>
      </p:sp>
      <p:grpSp>
        <p:nvGrpSpPr>
          <p:cNvPr id="92166" name="Group 50"/>
          <p:cNvGrpSpPr>
            <a:grpSpLocks/>
          </p:cNvGrpSpPr>
          <p:nvPr/>
        </p:nvGrpSpPr>
        <p:grpSpPr bwMode="auto">
          <a:xfrm>
            <a:off x="1508125" y="5635625"/>
            <a:ext cx="6492875" cy="155575"/>
            <a:chOff x="950" y="3550"/>
            <a:chExt cx="4090" cy="146"/>
          </a:xfrm>
        </p:grpSpPr>
        <p:sp>
          <p:nvSpPr>
            <p:cNvPr id="92191" name="Line 6"/>
            <p:cNvSpPr>
              <a:spLocks noChangeShapeType="1"/>
            </p:cNvSpPr>
            <p:nvPr/>
          </p:nvSpPr>
          <p:spPr bwMode="auto">
            <a:xfrm>
              <a:off x="950" y="3550"/>
              <a:ext cx="40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2" name="Line 7"/>
            <p:cNvSpPr>
              <a:spLocks noChangeShapeType="1"/>
            </p:cNvSpPr>
            <p:nvPr/>
          </p:nvSpPr>
          <p:spPr bwMode="auto">
            <a:xfrm>
              <a:off x="960" y="355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3" name="Line 8"/>
            <p:cNvSpPr>
              <a:spLocks noChangeShapeType="1"/>
            </p:cNvSpPr>
            <p:nvPr/>
          </p:nvSpPr>
          <p:spPr bwMode="auto">
            <a:xfrm>
              <a:off x="5040" y="355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4" name="Line 9"/>
            <p:cNvSpPr>
              <a:spLocks noChangeShapeType="1"/>
            </p:cNvSpPr>
            <p:nvPr/>
          </p:nvSpPr>
          <p:spPr bwMode="auto">
            <a:xfrm>
              <a:off x="2976" y="355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5" name="Line 10"/>
            <p:cNvSpPr>
              <a:spLocks noChangeShapeType="1"/>
            </p:cNvSpPr>
            <p:nvPr/>
          </p:nvSpPr>
          <p:spPr bwMode="auto">
            <a:xfrm>
              <a:off x="2304" y="355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6" name="Line 11"/>
            <p:cNvSpPr>
              <a:spLocks noChangeShapeType="1"/>
            </p:cNvSpPr>
            <p:nvPr/>
          </p:nvSpPr>
          <p:spPr bwMode="auto">
            <a:xfrm>
              <a:off x="1632" y="355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7" name="Line 12"/>
            <p:cNvSpPr>
              <a:spLocks noChangeShapeType="1"/>
            </p:cNvSpPr>
            <p:nvPr/>
          </p:nvSpPr>
          <p:spPr bwMode="auto">
            <a:xfrm>
              <a:off x="3648" y="355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8" name="Line 13"/>
            <p:cNvSpPr>
              <a:spLocks noChangeShapeType="1"/>
            </p:cNvSpPr>
            <p:nvPr/>
          </p:nvSpPr>
          <p:spPr bwMode="auto">
            <a:xfrm>
              <a:off x="4320" y="355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167" name="Text Box 14"/>
          <p:cNvSpPr txBox="1">
            <a:spLocks noChangeArrowheads="1"/>
          </p:cNvSpPr>
          <p:nvPr/>
        </p:nvSpPr>
        <p:spPr bwMode="auto">
          <a:xfrm>
            <a:off x="1346200" y="5788025"/>
            <a:ext cx="22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50000"/>
              </a:spcBef>
              <a:buClrTx/>
              <a:buSzTx/>
              <a:buFontTx/>
              <a:buNone/>
            </a:pPr>
            <a:r>
              <a:rPr lang="es-ES" altLang="en-US" sz="1800">
                <a:latin typeface="Arial" pitchFamily="34" charset="0"/>
                <a:cs typeface="Arial" pitchFamily="34" charset="0"/>
              </a:rPr>
              <a:t>0</a:t>
            </a:r>
          </a:p>
        </p:txBody>
      </p:sp>
      <p:sp>
        <p:nvSpPr>
          <p:cNvPr id="92168" name="Text Box 15"/>
          <p:cNvSpPr txBox="1">
            <a:spLocks noChangeArrowheads="1"/>
          </p:cNvSpPr>
          <p:nvPr/>
        </p:nvSpPr>
        <p:spPr bwMode="auto">
          <a:xfrm>
            <a:off x="7747000" y="5788025"/>
            <a:ext cx="6858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50000"/>
              </a:spcBef>
              <a:buClrTx/>
              <a:buSzTx/>
              <a:buFontTx/>
              <a:buNone/>
            </a:pPr>
            <a:r>
              <a:rPr lang="es-ES" altLang="en-US" sz="1800">
                <a:latin typeface="Arial" pitchFamily="34" charset="0"/>
                <a:cs typeface="Arial" pitchFamily="34" charset="0"/>
              </a:rPr>
              <a:t>60</a:t>
            </a:r>
          </a:p>
        </p:txBody>
      </p:sp>
      <p:sp>
        <p:nvSpPr>
          <p:cNvPr id="92169" name="Text Box 16"/>
          <p:cNvSpPr txBox="1">
            <a:spLocks noChangeArrowheads="1"/>
          </p:cNvSpPr>
          <p:nvPr/>
        </p:nvSpPr>
        <p:spPr bwMode="auto">
          <a:xfrm>
            <a:off x="2397125" y="5788025"/>
            <a:ext cx="4413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800">
                <a:latin typeface="Arial" pitchFamily="34" charset="0"/>
                <a:cs typeface="Arial" pitchFamily="34" charset="0"/>
              </a:rPr>
              <a:t>10</a:t>
            </a:r>
          </a:p>
        </p:txBody>
      </p:sp>
      <p:sp>
        <p:nvSpPr>
          <p:cNvPr id="92170" name="Text Box 17"/>
          <p:cNvSpPr txBox="1">
            <a:spLocks noChangeArrowheads="1"/>
          </p:cNvSpPr>
          <p:nvPr/>
        </p:nvSpPr>
        <p:spPr bwMode="auto">
          <a:xfrm>
            <a:off x="3403600" y="5788025"/>
            <a:ext cx="4413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800">
                <a:latin typeface="Arial" pitchFamily="34" charset="0"/>
                <a:cs typeface="Arial" pitchFamily="34" charset="0"/>
              </a:rPr>
              <a:t>20</a:t>
            </a:r>
          </a:p>
        </p:txBody>
      </p:sp>
      <p:sp>
        <p:nvSpPr>
          <p:cNvPr id="92171" name="Text Box 18"/>
          <p:cNvSpPr txBox="1">
            <a:spLocks noChangeArrowheads="1"/>
          </p:cNvSpPr>
          <p:nvPr/>
        </p:nvSpPr>
        <p:spPr bwMode="auto">
          <a:xfrm>
            <a:off x="4470400" y="5788025"/>
            <a:ext cx="4413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800">
                <a:latin typeface="Arial" pitchFamily="34" charset="0"/>
                <a:cs typeface="Arial" pitchFamily="34" charset="0"/>
              </a:rPr>
              <a:t>30</a:t>
            </a:r>
          </a:p>
        </p:txBody>
      </p:sp>
      <p:sp>
        <p:nvSpPr>
          <p:cNvPr id="92172" name="Text Box 19"/>
          <p:cNvSpPr txBox="1">
            <a:spLocks noChangeArrowheads="1"/>
          </p:cNvSpPr>
          <p:nvPr/>
        </p:nvSpPr>
        <p:spPr bwMode="auto">
          <a:xfrm>
            <a:off x="5537200" y="5788025"/>
            <a:ext cx="4413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800">
                <a:latin typeface="Arial" pitchFamily="34" charset="0"/>
                <a:cs typeface="Arial" pitchFamily="34" charset="0"/>
              </a:rPr>
              <a:t>40</a:t>
            </a:r>
          </a:p>
        </p:txBody>
      </p:sp>
      <p:sp>
        <p:nvSpPr>
          <p:cNvPr id="92173" name="Text Box 20"/>
          <p:cNvSpPr txBox="1">
            <a:spLocks noChangeArrowheads="1"/>
          </p:cNvSpPr>
          <p:nvPr/>
        </p:nvSpPr>
        <p:spPr bwMode="auto">
          <a:xfrm>
            <a:off x="6623050" y="5788025"/>
            <a:ext cx="4413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800">
                <a:latin typeface="Arial" pitchFamily="34" charset="0"/>
                <a:cs typeface="Arial" pitchFamily="34" charset="0"/>
              </a:rPr>
              <a:t>50</a:t>
            </a:r>
          </a:p>
        </p:txBody>
      </p:sp>
      <p:sp>
        <p:nvSpPr>
          <p:cNvPr id="92174" name="Rectangle 21"/>
          <p:cNvSpPr>
            <a:spLocks noGrp="1" noChangeArrowheads="1"/>
          </p:cNvSpPr>
          <p:nvPr>
            <p:ph type="title"/>
          </p:nvPr>
        </p:nvSpPr>
        <p:spPr>
          <a:xfrm>
            <a:off x="457200" y="292099"/>
            <a:ext cx="8839200" cy="990600"/>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en-US" altLang="en-US" sz="2800" b="1" smtClean="0">
                <a:solidFill>
                  <a:schemeClr val="bg2">
                    <a:lumMod val="75000"/>
                  </a:schemeClr>
                </a:solidFill>
              </a:rPr>
              <a:t>Progression of Fabry Disease to </a:t>
            </a:r>
            <a:br>
              <a:rPr lang="en-US" altLang="en-US" sz="2800" b="1" smtClean="0">
                <a:solidFill>
                  <a:schemeClr val="bg2">
                    <a:lumMod val="75000"/>
                  </a:schemeClr>
                </a:solidFill>
              </a:rPr>
            </a:br>
            <a:r>
              <a:rPr lang="en-US" altLang="en-US" sz="2800" b="1" smtClean="0">
                <a:solidFill>
                  <a:schemeClr val="bg2">
                    <a:lumMod val="75000"/>
                  </a:schemeClr>
                </a:solidFill>
              </a:rPr>
              <a:t>Major Clinical Events and Premature Death </a:t>
            </a:r>
          </a:p>
        </p:txBody>
      </p:sp>
      <p:sp>
        <p:nvSpPr>
          <p:cNvPr id="2" name="Slide Number Placeholder 1"/>
          <p:cNvSpPr>
            <a:spLocks noGrp="1"/>
          </p:cNvSpPr>
          <p:nvPr>
            <p:ph type="sldNum" sz="quarter" idx="12"/>
          </p:nvPr>
        </p:nvSpPr>
        <p:spPr>
          <a:xfrm>
            <a:off x="457200" y="6356350"/>
            <a:ext cx="2133600" cy="365125"/>
          </a:xfrm>
        </p:spPr>
        <p:txBody>
          <a:bodyPr/>
          <a:lstStyle/>
          <a:p>
            <a:pPr algn="l">
              <a:defRPr/>
            </a:pPr>
            <a:fld id="{15386491-F9CB-46BC-9717-8420D53388A6}" type="slidenum">
              <a:rPr lang="en-US" smtClean="0"/>
              <a:pPr algn="l">
                <a:defRPr/>
              </a:pPr>
              <a:t>48</a:t>
            </a:fld>
            <a:endParaRPr lang="en-US" dirty="0"/>
          </a:p>
        </p:txBody>
      </p:sp>
      <p:sp>
        <p:nvSpPr>
          <p:cNvPr id="92175" name="Freeform 24"/>
          <p:cNvSpPr>
            <a:spLocks/>
          </p:cNvSpPr>
          <p:nvPr/>
        </p:nvSpPr>
        <p:spPr bwMode="auto">
          <a:xfrm>
            <a:off x="1447800" y="1282700"/>
            <a:ext cx="5943600" cy="4279900"/>
          </a:xfrm>
          <a:custGeom>
            <a:avLst/>
            <a:gdLst>
              <a:gd name="T0" fmla="*/ 0 w 3648"/>
              <a:gd name="T1" fmla="*/ 745966250 h 2696"/>
              <a:gd name="T2" fmla="*/ 2147483647 w 3648"/>
              <a:gd name="T3" fmla="*/ 745966250 h 2696"/>
              <a:gd name="T4" fmla="*/ 2147483647 w 3648"/>
              <a:gd name="T5" fmla="*/ 745966250 h 2696"/>
              <a:gd name="T6" fmla="*/ 2147483647 w 3648"/>
              <a:gd name="T7" fmla="*/ 745966250 h 2696"/>
              <a:gd name="T8" fmla="*/ 2147483647 w 3648"/>
              <a:gd name="T9" fmla="*/ 866933750 h 2696"/>
              <a:gd name="T10" fmla="*/ 2147483647 w 3648"/>
              <a:gd name="T11" fmla="*/ 987901250 h 2696"/>
              <a:gd name="T12" fmla="*/ 2147483647 w 3648"/>
              <a:gd name="T13" fmla="*/ 2147483647 h 2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8" h="2696">
                <a:moveTo>
                  <a:pt x="0" y="296"/>
                </a:moveTo>
                <a:cubicBezTo>
                  <a:pt x="564" y="296"/>
                  <a:pt x="1128" y="296"/>
                  <a:pt x="1392" y="296"/>
                </a:cubicBezTo>
                <a:cubicBezTo>
                  <a:pt x="1656" y="296"/>
                  <a:pt x="1528" y="296"/>
                  <a:pt x="1584" y="296"/>
                </a:cubicBezTo>
                <a:cubicBezTo>
                  <a:pt x="1640" y="296"/>
                  <a:pt x="1688" y="288"/>
                  <a:pt x="1728" y="296"/>
                </a:cubicBezTo>
                <a:cubicBezTo>
                  <a:pt x="1768" y="304"/>
                  <a:pt x="1800" y="328"/>
                  <a:pt x="1824" y="344"/>
                </a:cubicBezTo>
                <a:cubicBezTo>
                  <a:pt x="1848" y="360"/>
                  <a:pt x="1568" y="0"/>
                  <a:pt x="1872" y="392"/>
                </a:cubicBezTo>
                <a:cubicBezTo>
                  <a:pt x="2176" y="784"/>
                  <a:pt x="2912" y="1740"/>
                  <a:pt x="3648" y="2696"/>
                </a:cubicBez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2176" name="Text Box 23"/>
          <p:cNvSpPr txBox="1">
            <a:spLocks noChangeArrowheads="1"/>
          </p:cNvSpPr>
          <p:nvPr/>
        </p:nvSpPr>
        <p:spPr bwMode="auto">
          <a:xfrm>
            <a:off x="4081463" y="4978400"/>
            <a:ext cx="194945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000" b="1">
                <a:latin typeface="Arial" pitchFamily="34" charset="0"/>
                <a:cs typeface="Arial" pitchFamily="34" charset="0"/>
              </a:rPr>
              <a:t>Clinical Status</a:t>
            </a:r>
          </a:p>
        </p:txBody>
      </p:sp>
      <p:sp>
        <p:nvSpPr>
          <p:cNvPr id="92177" name="Text Box 28"/>
          <p:cNvSpPr txBox="1">
            <a:spLocks noChangeArrowheads="1"/>
          </p:cNvSpPr>
          <p:nvPr/>
        </p:nvSpPr>
        <p:spPr bwMode="auto">
          <a:xfrm>
            <a:off x="4724400" y="1528763"/>
            <a:ext cx="1960563" cy="4572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b="1">
                <a:latin typeface="Arial" pitchFamily="34" charset="0"/>
                <a:cs typeface="Arial" pitchFamily="34" charset="0"/>
              </a:rPr>
              <a:t>MORTALITY</a:t>
            </a:r>
          </a:p>
        </p:txBody>
      </p:sp>
      <p:sp>
        <p:nvSpPr>
          <p:cNvPr id="92178" name="Text Box 31"/>
          <p:cNvSpPr txBox="1">
            <a:spLocks noChangeArrowheads="1"/>
          </p:cNvSpPr>
          <p:nvPr/>
        </p:nvSpPr>
        <p:spPr bwMode="auto">
          <a:xfrm>
            <a:off x="1508125" y="1528763"/>
            <a:ext cx="1978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b="1">
                <a:latin typeface="Arial" pitchFamily="34" charset="0"/>
                <a:cs typeface="Arial" pitchFamily="34" charset="0"/>
              </a:rPr>
              <a:t>MORBIDITY </a:t>
            </a:r>
          </a:p>
        </p:txBody>
      </p:sp>
      <p:sp>
        <p:nvSpPr>
          <p:cNvPr id="92179" name="Text Box 47"/>
          <p:cNvSpPr txBox="1">
            <a:spLocks noChangeArrowheads="1"/>
          </p:cNvSpPr>
          <p:nvPr/>
        </p:nvSpPr>
        <p:spPr bwMode="auto">
          <a:xfrm>
            <a:off x="2087563" y="6262135"/>
            <a:ext cx="6005512" cy="366713"/>
          </a:xfrm>
          <a:prstGeom prst="rect">
            <a:avLst/>
          </a:prstGeom>
          <a:noFill/>
          <a:ln>
            <a:noFill/>
          </a:ln>
          <a:effectLst/>
          <a:extLst>
            <a:ext uri="{909E8E84-426E-40DD-AFC4-6F175D3DCCD1}">
              <a14:hiddenFill xmlns:a14="http://schemas.microsoft.com/office/drawing/2010/main">
                <a:solidFill>
                  <a:schemeClr val="accent1">
                    <a:alpha val="47842"/>
                  </a:schemeClr>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lgn="ctr" eaLnBrk="1" hangingPunct="1">
              <a:spcBef>
                <a:spcPct val="50000"/>
              </a:spcBef>
              <a:buClrTx/>
              <a:buSzTx/>
              <a:buFontTx/>
              <a:buNone/>
            </a:pPr>
            <a:r>
              <a:rPr lang="en-US" altLang="en-US" sz="1800" dirty="0" smtClean="0">
                <a:latin typeface="Arial" pitchFamily="34" charset="0"/>
                <a:cs typeface="Arial" pitchFamily="34" charset="0"/>
              </a:rPr>
              <a:t> </a:t>
            </a:r>
            <a:r>
              <a:rPr lang="en-US" altLang="en-US" sz="1800" dirty="0">
                <a:latin typeface="Arial" pitchFamily="34" charset="0"/>
                <a:cs typeface="Arial" pitchFamily="34" charset="0"/>
              </a:rPr>
              <a:t>Progression of clinical disease</a:t>
            </a:r>
          </a:p>
        </p:txBody>
      </p:sp>
      <p:sp>
        <p:nvSpPr>
          <p:cNvPr id="92180" name="Text Box 49"/>
          <p:cNvSpPr txBox="1">
            <a:spLocks noChangeArrowheads="1"/>
          </p:cNvSpPr>
          <p:nvPr/>
        </p:nvSpPr>
        <p:spPr bwMode="auto">
          <a:xfrm>
            <a:off x="6451600" y="6583363"/>
            <a:ext cx="2692400" cy="274637"/>
          </a:xfrm>
          <a:prstGeom prst="rect">
            <a:avLst/>
          </a:prstGeom>
          <a:noFill/>
          <a:ln>
            <a:noFill/>
          </a:ln>
          <a:effectLst/>
          <a:extLst>
            <a:ext uri="{909E8E84-426E-40DD-AFC4-6F175D3DCCD1}">
              <a14:hiddenFill xmlns:a14="http://schemas.microsoft.com/office/drawing/2010/main">
                <a:solidFill>
                  <a:srgbClr val="660066">
                    <a:alpha val="47842"/>
                  </a:srgbClr>
                </a:solidFill>
              </a14:hiddenFill>
            </a:ext>
            <a:ext uri="{91240B29-F687-4F45-9708-019B960494DF}">
              <a14:hiddenLine xmlns:a14="http://schemas.microsoft.com/office/drawing/2010/main" w="25400" algn="ctr">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lr>
                <a:srgbClr val="B8E08D"/>
              </a:buClr>
              <a:buSzPct val="95000"/>
              <a:buFont typeface="Wingdings 2" pitchFamily="18" charset="2"/>
              <a:buChar char=""/>
              <a:defRPr sz="2600">
                <a:solidFill>
                  <a:schemeClr val="tx1"/>
                </a:solidFill>
                <a:latin typeface="Times New Roman"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Times New Roman" pitchFamily="18" charset="0"/>
              </a:defRPr>
            </a:lvl3pPr>
            <a:lvl4pPr marL="1600200" indent="-228600" eaLnBrk="0" hangingPunct="0">
              <a:spcBef>
                <a:spcPct val="20000"/>
              </a:spcBef>
              <a:buClr>
                <a:srgbClr val="B8E08D"/>
              </a:buClr>
              <a:buSzPct val="65000"/>
              <a:buFont typeface="Wingdings 2" pitchFamily="18" charset="2"/>
              <a:buChar char=""/>
              <a:defRPr sz="2000">
                <a:solidFill>
                  <a:schemeClr val="tx1"/>
                </a:solidFill>
                <a:latin typeface="Times New Roman" pitchFamily="18" charset="0"/>
              </a:defRPr>
            </a:lvl4pPr>
            <a:lvl5pPr marL="2057400" indent="-228600" eaLnBrk="0" hangingPunct="0">
              <a:spcBef>
                <a:spcPct val="20000"/>
              </a:spcBef>
              <a:buClr>
                <a:srgbClr val="4D7620"/>
              </a:buClr>
              <a:buSzPct val="65000"/>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4D7620"/>
              </a:buClr>
              <a:buSzPct val="65000"/>
              <a:buFont typeface="Wingdings 2" pitchFamily="18" charset="2"/>
              <a:buChar char=""/>
              <a:defRPr sz="2000">
                <a:solidFill>
                  <a:schemeClr val="tx1"/>
                </a:solidFill>
                <a:latin typeface="Times New Roman" pitchFamily="18" charset="0"/>
              </a:defRPr>
            </a:lvl9pPr>
          </a:lstStyle>
          <a:p>
            <a:pPr algn="r" eaLnBrk="1" hangingPunct="1">
              <a:spcBef>
                <a:spcPct val="50000"/>
              </a:spcBef>
              <a:buClrTx/>
              <a:buSzTx/>
              <a:buFontTx/>
              <a:buNone/>
            </a:pPr>
            <a:r>
              <a:rPr lang="en-US" altLang="en-US" sz="1200">
                <a:solidFill>
                  <a:schemeClr val="bg1"/>
                </a:solidFill>
                <a:latin typeface="Arial" pitchFamily="34" charset="0"/>
              </a:rPr>
              <a:t>Clinical Manifestations</a:t>
            </a:r>
          </a:p>
        </p:txBody>
      </p:sp>
      <p:sp>
        <p:nvSpPr>
          <p:cNvPr id="36" name="Oval 35"/>
          <p:cNvSpPr/>
          <p:nvPr/>
        </p:nvSpPr>
        <p:spPr>
          <a:xfrm>
            <a:off x="1125333" y="4525652"/>
            <a:ext cx="1365497" cy="1365497"/>
          </a:xfrm>
          <a:prstGeom prst="ellipse">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400" b="1" dirty="0">
                <a:latin typeface="Arial" pitchFamily="34" charset="0"/>
                <a:cs typeface="Arial" pitchFamily="34" charset="0"/>
              </a:rPr>
              <a:t>Early Clinical </a:t>
            </a:r>
          </a:p>
          <a:p>
            <a:pPr algn="ctr">
              <a:defRPr/>
            </a:pPr>
            <a:r>
              <a:rPr lang="en-US" sz="1400" b="1" dirty="0">
                <a:latin typeface="Arial" pitchFamily="34" charset="0"/>
                <a:cs typeface="Arial" pitchFamily="34" charset="0"/>
              </a:rPr>
              <a:t>Symptoms</a:t>
            </a:r>
          </a:p>
        </p:txBody>
      </p:sp>
      <p:sp>
        <p:nvSpPr>
          <p:cNvPr id="39" name="Oval 38"/>
          <p:cNvSpPr/>
          <p:nvPr/>
        </p:nvSpPr>
        <p:spPr>
          <a:xfrm>
            <a:off x="4188074" y="2904175"/>
            <a:ext cx="1365497" cy="1365497"/>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400" b="1" dirty="0">
                <a:latin typeface="Arial" pitchFamily="34" charset="0"/>
                <a:cs typeface="Arial" pitchFamily="34" charset="0"/>
              </a:rPr>
              <a:t>Major Clinical Events</a:t>
            </a:r>
          </a:p>
        </p:txBody>
      </p:sp>
      <p:sp>
        <p:nvSpPr>
          <p:cNvPr id="40" name="Oval 39"/>
          <p:cNvSpPr/>
          <p:nvPr/>
        </p:nvSpPr>
        <p:spPr>
          <a:xfrm>
            <a:off x="7250814" y="1282699"/>
            <a:ext cx="1365497" cy="1365497"/>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400" b="1" dirty="0">
                <a:latin typeface="Arial" pitchFamily="34" charset="0"/>
                <a:cs typeface="Arial" pitchFamily="34" charset="0"/>
              </a:rPr>
              <a:t>Premature Death</a:t>
            </a:r>
          </a:p>
        </p:txBody>
      </p:sp>
    </p:spTree>
    <p:extLst>
      <p:ext uri="{BB962C8B-B14F-4D97-AF65-F5344CB8AC3E}">
        <p14:creationId xmlns:p14="http://schemas.microsoft.com/office/powerpoint/2010/main" val="2004998432"/>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33400" y="-76200"/>
            <a:ext cx="8229600" cy="1143000"/>
          </a:xfrm>
        </p:spPr>
        <p:txBody>
          <a:bodyPr/>
          <a:lstStyle/>
          <a:p>
            <a:pPr>
              <a:defRPr/>
            </a:pPr>
            <a:r>
              <a:rPr lang="en-US" b="1" dirty="0" smtClean="0">
                <a:solidFill>
                  <a:schemeClr val="bg2">
                    <a:lumMod val="50000"/>
                  </a:schemeClr>
                </a:solidFill>
              </a:rPr>
              <a:t>Treatment</a:t>
            </a:r>
          </a:p>
        </p:txBody>
      </p:sp>
      <p:sp>
        <p:nvSpPr>
          <p:cNvPr id="3" name="Content Placeholder 2"/>
          <p:cNvSpPr>
            <a:spLocks noGrp="1"/>
          </p:cNvSpPr>
          <p:nvPr>
            <p:ph idx="1"/>
          </p:nvPr>
        </p:nvSpPr>
        <p:spPr>
          <a:xfrm>
            <a:off x="457200" y="1219200"/>
            <a:ext cx="8229600" cy="4389438"/>
          </a:xfrm>
        </p:spPr>
        <p:txBody>
          <a:bodyPr/>
          <a:lstStyle/>
          <a:p>
            <a:pPr eaLnBrk="1" hangingPunct="1">
              <a:lnSpc>
                <a:spcPct val="150000"/>
              </a:lnSpc>
              <a:defRPr/>
            </a:pPr>
            <a:r>
              <a:rPr lang="en-US" i="1" u="sng" dirty="0" smtClean="0">
                <a:solidFill>
                  <a:srgbClr val="990033"/>
                </a:solidFill>
                <a:effectLst>
                  <a:outerShdw blurRad="38100" dist="38100" dir="2700000" algn="tl">
                    <a:srgbClr val="000000">
                      <a:alpha val="43137"/>
                    </a:srgbClr>
                  </a:outerShdw>
                </a:effectLst>
              </a:rPr>
              <a:t>Treatments </a:t>
            </a:r>
            <a:r>
              <a:rPr lang="en-US" dirty="0"/>
              <a:t>e</a:t>
            </a:r>
            <a:r>
              <a:rPr lang="en-US" dirty="0" smtClean="0"/>
              <a:t>xist for some LSDs</a:t>
            </a:r>
          </a:p>
          <a:p>
            <a:pPr>
              <a:lnSpc>
                <a:spcPct val="120000"/>
              </a:lnSpc>
              <a:defRPr/>
            </a:pPr>
            <a:r>
              <a:rPr lang="en-US" dirty="0" smtClean="0"/>
              <a:t>Early diagnosis and intervention may make a significant difference</a:t>
            </a:r>
          </a:p>
          <a:p>
            <a:pPr>
              <a:lnSpc>
                <a:spcPct val="120000"/>
              </a:lnSpc>
              <a:defRPr/>
            </a:pPr>
            <a:r>
              <a:rPr lang="en-US" dirty="0" smtClean="0"/>
              <a:t>Important in family planning and reproduction decisions the CNS aspects of these disorders remains a formidable challenge. </a:t>
            </a:r>
          </a:p>
          <a:p>
            <a:pPr>
              <a:lnSpc>
                <a:spcPct val="120000"/>
              </a:lnSpc>
              <a:defRPr/>
            </a:pPr>
            <a:r>
              <a:rPr lang="en-US" dirty="0" smtClean="0"/>
              <a:t>Therapy of the central nervous system (CNS) manifestations of </a:t>
            </a:r>
            <a:r>
              <a:rPr lang="en-US" dirty="0" err="1" smtClean="0"/>
              <a:t>lysosomal</a:t>
            </a:r>
            <a:r>
              <a:rPr lang="en-US" dirty="0" smtClean="0"/>
              <a:t> storage diseases (</a:t>
            </a:r>
            <a:r>
              <a:rPr lang="en-US" dirty="0" err="1" smtClean="0"/>
              <a:t>lsds</a:t>
            </a:r>
            <a:r>
              <a:rPr lang="en-US" dirty="0" smtClean="0"/>
              <a:t>) has remained a major challenge because of its inability to deliver therapeutic agents efficiently across the intact blood-brain barrier.</a:t>
            </a:r>
            <a:endParaRPr lang="en-US" dirty="0"/>
          </a:p>
        </p:txBody>
      </p:sp>
      <p:sp>
        <p:nvSpPr>
          <p:cNvPr id="4" name="Slide Number Placeholder 3"/>
          <p:cNvSpPr>
            <a:spLocks noGrp="1"/>
          </p:cNvSpPr>
          <p:nvPr>
            <p:ph type="sldNum" sz="quarter" idx="12"/>
          </p:nvPr>
        </p:nvSpPr>
        <p:spPr/>
        <p:txBody>
          <a:bodyPr/>
          <a:lstStyle/>
          <a:p>
            <a:pPr>
              <a:defRPr/>
            </a:pPr>
            <a:fld id="{957F231B-1D40-4128-B27E-7DD6989A3A76}" type="slidenum">
              <a:rPr lang="en-US" smtClean="0"/>
              <a:pPr>
                <a:defRPr/>
              </a:pPr>
              <a:t>49</a:t>
            </a:fld>
            <a:endParaRPr lang="en-US"/>
          </a:p>
        </p:txBody>
      </p:sp>
    </p:spTree>
    <p:extLst>
      <p:ext uri="{BB962C8B-B14F-4D97-AF65-F5344CB8AC3E}">
        <p14:creationId xmlns:p14="http://schemas.microsoft.com/office/powerpoint/2010/main" val="3460253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320153"/>
            <a:ext cx="8229600" cy="1143000"/>
          </a:xfrm>
        </p:spPr>
        <p:txBody>
          <a:bodyPr/>
          <a:lstStyle/>
          <a:p>
            <a:pPr algn="ctr" eaLnBrk="1" hangingPunct="1"/>
            <a:r>
              <a:rPr lang="en-US" altLang="en-US" b="1" dirty="0" smtClean="0">
                <a:solidFill>
                  <a:schemeClr val="accent4"/>
                </a:solidFill>
              </a:rPr>
              <a:t>Common Conception</a:t>
            </a:r>
          </a:p>
        </p:txBody>
      </p:sp>
      <p:sp>
        <p:nvSpPr>
          <p:cNvPr id="7171" name="Rectangle 3"/>
          <p:cNvSpPr>
            <a:spLocks noGrp="1" noChangeArrowheads="1"/>
          </p:cNvSpPr>
          <p:nvPr>
            <p:ph type="body" idx="1"/>
          </p:nvPr>
        </p:nvSpPr>
        <p:spPr>
          <a:xfrm>
            <a:off x="607328" y="2841583"/>
            <a:ext cx="8229600" cy="4083511"/>
          </a:xfrm>
        </p:spPr>
        <p:txBody>
          <a:bodyPr/>
          <a:lstStyle/>
          <a:p>
            <a:pPr eaLnBrk="1" hangingPunct="1">
              <a:lnSpc>
                <a:spcPct val="150000"/>
              </a:lnSpc>
            </a:pPr>
            <a:r>
              <a:rPr lang="en-US" altLang="en-US" b="1" dirty="0" smtClean="0"/>
              <a:t>Biochemical pathway are impossible to remember</a:t>
            </a:r>
          </a:p>
          <a:p>
            <a:pPr lvl="1" eaLnBrk="1" hangingPunct="1">
              <a:lnSpc>
                <a:spcPct val="150000"/>
              </a:lnSpc>
              <a:buClr>
                <a:schemeClr val="accent5"/>
              </a:buClr>
            </a:pPr>
            <a:r>
              <a:rPr lang="en-US" altLang="en-US" dirty="0" smtClean="0"/>
              <a:t>This is true for expert</a:t>
            </a:r>
          </a:p>
          <a:p>
            <a:pPr lvl="1" eaLnBrk="1" hangingPunct="1">
              <a:lnSpc>
                <a:spcPct val="150000"/>
              </a:lnSpc>
              <a:buClr>
                <a:schemeClr val="accent5"/>
              </a:buClr>
            </a:pPr>
            <a:r>
              <a:rPr lang="en-US" altLang="en-US" dirty="0" smtClean="0"/>
              <a:t>Pathways are not the important part of the evaluation</a:t>
            </a:r>
          </a:p>
          <a:p>
            <a:pPr lvl="1" eaLnBrk="1" hangingPunct="1">
              <a:lnSpc>
                <a:spcPct val="150000"/>
              </a:lnSpc>
              <a:buClr>
                <a:schemeClr val="accent5"/>
              </a:buClr>
            </a:pPr>
            <a:r>
              <a:rPr lang="en-US" altLang="en-US" dirty="0" smtClean="0"/>
              <a:t> General approach is more important</a:t>
            </a:r>
          </a:p>
          <a:p>
            <a:pPr eaLnBrk="1" hangingPunct="1">
              <a:lnSpc>
                <a:spcPct val="150000"/>
              </a:lnSpc>
              <a:buClr>
                <a:schemeClr val="accent5"/>
              </a:buClr>
            </a:pPr>
            <a:r>
              <a:rPr lang="en-US" altLang="en-US" b="1" dirty="0" smtClean="0"/>
              <a:t>It is difficult to conduct diagnostic study</a:t>
            </a:r>
          </a:p>
          <a:p>
            <a:pPr lvl="1" eaLnBrk="1" hangingPunct="1">
              <a:lnSpc>
                <a:spcPct val="150000"/>
              </a:lnSpc>
              <a:buClr>
                <a:schemeClr val="accent5"/>
              </a:buClr>
            </a:pPr>
            <a:r>
              <a:rPr lang="en-US" altLang="en-US" dirty="0" smtClean="0"/>
              <a:t>Should progress from broad to specific </a:t>
            </a:r>
          </a:p>
        </p:txBody>
      </p:sp>
      <p:sp>
        <p:nvSpPr>
          <p:cNvPr id="5" name="Rectangle 4"/>
          <p:cNvSpPr/>
          <p:nvPr/>
        </p:nvSpPr>
        <p:spPr>
          <a:xfrm>
            <a:off x="607326" y="1622343"/>
            <a:ext cx="8229600" cy="1200329"/>
          </a:xfrm>
          <a:prstGeom prst="rect">
            <a:avLst/>
          </a:prstGeom>
          <a:ln w="19050">
            <a:solidFill>
              <a:schemeClr val="accent4"/>
            </a:solidFill>
          </a:ln>
        </p:spPr>
        <p:txBody>
          <a:bodyPr wrap="square">
            <a:spAutoFit/>
          </a:bodyPr>
          <a:lstStyle/>
          <a:p>
            <a:r>
              <a:rPr lang="en-US" altLang="en-US" sz="2400" dirty="0" smtClean="0">
                <a:solidFill>
                  <a:schemeClr val="tx1"/>
                </a:solidFill>
                <a:latin typeface="Times" panose="02020603050405020304" pitchFamily="18" charset="0"/>
                <a:cs typeface="Times" panose="02020603050405020304" pitchFamily="18" charset="0"/>
              </a:rPr>
              <a:t>IEM are a large group of hereditary biochemical diseases in which specific gene mutation cause abnormal or missing proteins that lead to alter function.</a:t>
            </a: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1360303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mary\AppData\Local\Temp\Aidelyn scan.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60310"/>
            <a:ext cx="8763000" cy="526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Grp="1" noChangeArrowheads="1"/>
          </p:cNvSpPr>
          <p:nvPr>
            <p:ph type="title"/>
          </p:nvPr>
        </p:nvSpPr>
        <p:spPr>
          <a:xfrm>
            <a:off x="495300" y="95250"/>
            <a:ext cx="8229600" cy="1143000"/>
          </a:xfrm>
        </p:spPr>
        <p:txBody>
          <a:bodyPr/>
          <a:lstStyle/>
          <a:p>
            <a:pPr algn="ctr" eaLnBrk="1" hangingPunct="1"/>
            <a:r>
              <a:rPr lang="en-US" altLang="en-US" b="1" dirty="0" smtClean="0"/>
              <a:t>Jonah has MPS IIIC</a:t>
            </a:r>
          </a:p>
        </p:txBody>
      </p:sp>
    </p:spTree>
    <p:extLst>
      <p:ext uri="{BB962C8B-B14F-4D97-AF65-F5344CB8AC3E}">
        <p14:creationId xmlns:p14="http://schemas.microsoft.com/office/powerpoint/2010/main" val="30208300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533400"/>
            <a:ext cx="8229600" cy="1143000"/>
          </a:xfrm>
        </p:spPr>
        <p:txBody>
          <a:bodyPr/>
          <a:lstStyle/>
          <a:p>
            <a:r>
              <a:rPr lang="en-US" altLang="en-US" sz="3600" b="1" dirty="0" smtClean="0"/>
              <a:t>Newborn Screening For Lysosomal Storage Disorders</a:t>
            </a:r>
            <a:endParaRPr lang="en-US" altLang="en-US" sz="3600" dirty="0" smtClean="0"/>
          </a:p>
        </p:txBody>
      </p:sp>
      <p:sp>
        <p:nvSpPr>
          <p:cNvPr id="58371" name="Content Placeholder 2"/>
          <p:cNvSpPr>
            <a:spLocks noGrp="1"/>
          </p:cNvSpPr>
          <p:nvPr>
            <p:ph idx="1"/>
          </p:nvPr>
        </p:nvSpPr>
        <p:spPr>
          <a:xfrm>
            <a:off x="457199" y="1935163"/>
            <a:ext cx="6107373" cy="4389437"/>
          </a:xfrm>
        </p:spPr>
        <p:txBody>
          <a:bodyPr/>
          <a:lstStyle/>
          <a:p>
            <a:pPr>
              <a:spcBef>
                <a:spcPts val="1200"/>
              </a:spcBef>
              <a:spcAft>
                <a:spcPts val="600"/>
              </a:spcAft>
            </a:pPr>
            <a:r>
              <a:rPr lang="en-US" altLang="en-US" sz="2400" dirty="0" smtClean="0"/>
              <a:t>NBS </a:t>
            </a:r>
            <a:r>
              <a:rPr lang="en-US" altLang="en-US" sz="2400" dirty="0"/>
              <a:t>for LSD relies on measuring enzyme activities, so the most severely affected individuals (usually patients with </a:t>
            </a:r>
            <a:r>
              <a:rPr lang="en-US" altLang="en-US" sz="2400" dirty="0" err="1"/>
              <a:t>neuronopathic</a:t>
            </a:r>
            <a:r>
              <a:rPr lang="en-US" altLang="en-US" sz="2400" dirty="0"/>
              <a:t> subtypes) will be detected together with patients with less severe </a:t>
            </a:r>
            <a:r>
              <a:rPr lang="en-US" altLang="en-US" sz="2400" dirty="0" smtClean="0"/>
              <a:t>disease</a:t>
            </a:r>
          </a:p>
          <a:p>
            <a:pPr>
              <a:spcBef>
                <a:spcPts val="1200"/>
              </a:spcBef>
              <a:spcAft>
                <a:spcPts val="600"/>
              </a:spcAft>
            </a:pPr>
            <a:r>
              <a:rPr lang="en-US" altLang="en-US" sz="2400" dirty="0"/>
              <a:t>NBS is </a:t>
            </a:r>
            <a:r>
              <a:rPr lang="en-US" altLang="en-US" sz="2400" dirty="0" smtClean="0"/>
              <a:t>available  </a:t>
            </a:r>
            <a:r>
              <a:rPr lang="en-US" altLang="en-US" sz="2400" dirty="0"/>
              <a:t>for </a:t>
            </a:r>
            <a:r>
              <a:rPr lang="en-US" altLang="en-US" sz="2400" dirty="0" smtClean="0"/>
              <a:t> </a:t>
            </a:r>
            <a:r>
              <a:rPr lang="en-US" altLang="en-US" sz="2400" b="1" dirty="0" err="1"/>
              <a:t>Gaucher</a:t>
            </a:r>
            <a:r>
              <a:rPr lang="en-US" altLang="en-US" sz="2400" b="1" dirty="0"/>
              <a:t>, </a:t>
            </a:r>
            <a:r>
              <a:rPr lang="en-US" altLang="en-US" sz="2400" b="1" dirty="0" err="1"/>
              <a:t>Niemann</a:t>
            </a:r>
            <a:r>
              <a:rPr lang="en-US" altLang="en-US" sz="2400" b="1" dirty="0"/>
              <a:t>-Pick A/B, </a:t>
            </a:r>
            <a:r>
              <a:rPr lang="en-US" altLang="en-US" sz="2400" b="1" dirty="0" err="1" smtClean="0"/>
              <a:t>Pompe</a:t>
            </a:r>
            <a:r>
              <a:rPr lang="en-US" altLang="en-US" sz="2400" b="1" dirty="0" smtClean="0"/>
              <a:t>, Fabry and </a:t>
            </a:r>
            <a:r>
              <a:rPr lang="en-US" altLang="en-US" sz="2400" b="1" dirty="0"/>
              <a:t>certain </a:t>
            </a:r>
            <a:r>
              <a:rPr lang="en-US" altLang="en-US" sz="2400" b="1" dirty="0" err="1"/>
              <a:t>mucopolysaccharidoses</a:t>
            </a:r>
            <a:endParaRPr lang="en-US" altLang="en-US" sz="2400" b="1" dirty="0"/>
          </a:p>
          <a:p>
            <a:pPr>
              <a:spcBef>
                <a:spcPts val="1200"/>
              </a:spcBef>
              <a:spcAft>
                <a:spcPts val="600"/>
              </a:spcAft>
            </a:pPr>
            <a:r>
              <a:rPr lang="en-US" altLang="en-US" sz="2400" b="1" dirty="0" err="1" smtClean="0"/>
              <a:t>Krabbe</a:t>
            </a:r>
            <a:r>
              <a:rPr lang="en-US" altLang="en-US" sz="2400" b="1" dirty="0" smtClean="0"/>
              <a:t> disease</a:t>
            </a:r>
            <a:r>
              <a:rPr lang="en-US" altLang="en-US" sz="2400" dirty="0" smtClean="0"/>
              <a:t>, in which hematopoietic stem cell transplantation before the onset of symptoms has benefits.</a:t>
            </a:r>
          </a:p>
        </p:txBody>
      </p:sp>
      <p:sp>
        <p:nvSpPr>
          <p:cNvPr id="4" name="Slide Number Placeholder 3"/>
          <p:cNvSpPr>
            <a:spLocks noGrp="1"/>
          </p:cNvSpPr>
          <p:nvPr>
            <p:ph type="sldNum" sz="quarter" idx="12"/>
          </p:nvPr>
        </p:nvSpPr>
        <p:spPr/>
        <p:txBody>
          <a:bodyPr/>
          <a:lstStyle/>
          <a:p>
            <a:pPr>
              <a:defRPr/>
            </a:pPr>
            <a:fld id="{9FDDE2EF-2705-4C7E-9DD0-80DE1C4D8305}" type="slidenum">
              <a:rPr lang="en-US" smtClean="0"/>
              <a:pPr>
                <a:defRPr/>
              </a:pPr>
              <a:t>51</a:t>
            </a:fld>
            <a:endParaRPr lang="en-US"/>
          </a:p>
        </p:txBody>
      </p:sp>
      <p:pic>
        <p:nvPicPr>
          <p:cNvPr id="5" name="Picture 6" descr="Gc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286000"/>
            <a:ext cx="2114550" cy="329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2625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495300" y="95250"/>
            <a:ext cx="8229600" cy="1143000"/>
          </a:xfrm>
        </p:spPr>
        <p:txBody>
          <a:bodyPr/>
          <a:lstStyle/>
          <a:p>
            <a:pPr eaLnBrk="1" hangingPunct="1"/>
            <a:r>
              <a:rPr lang="en-US" altLang="en-US" b="1" dirty="0" smtClean="0"/>
              <a:t>Biochemical Markers</a:t>
            </a:r>
          </a:p>
        </p:txBody>
      </p:sp>
      <p:sp>
        <p:nvSpPr>
          <p:cNvPr id="36867" name="Rectangle 5"/>
          <p:cNvSpPr>
            <a:spLocks noGrp="1" noChangeArrowheads="1"/>
          </p:cNvSpPr>
          <p:nvPr>
            <p:ph type="body" idx="1"/>
          </p:nvPr>
        </p:nvSpPr>
        <p:spPr>
          <a:xfrm>
            <a:off x="485633" y="2075931"/>
            <a:ext cx="8509000" cy="4221400"/>
          </a:xfrm>
        </p:spPr>
        <p:txBody>
          <a:bodyPr/>
          <a:lstStyle/>
          <a:p>
            <a:pPr eaLnBrk="1" hangingPunct="1">
              <a:spcAft>
                <a:spcPts val="600"/>
              </a:spcAft>
              <a:buFont typeface="Wingdings" pitchFamily="2" charset="2"/>
              <a:buNone/>
            </a:pPr>
            <a:r>
              <a:rPr lang="en-US" altLang="en-US" sz="2400" b="1" dirty="0" err="1" smtClean="0">
                <a:solidFill>
                  <a:schemeClr val="tx2"/>
                </a:solidFill>
              </a:rPr>
              <a:t>Gaucher</a:t>
            </a:r>
            <a:r>
              <a:rPr lang="en-US" altLang="en-US" sz="2400" b="1" dirty="0" smtClean="0">
                <a:solidFill>
                  <a:schemeClr val="tx2"/>
                </a:solidFill>
              </a:rPr>
              <a:t> Disease</a:t>
            </a:r>
          </a:p>
          <a:p>
            <a:pPr eaLnBrk="1" hangingPunct="1">
              <a:spcAft>
                <a:spcPts val="600"/>
              </a:spcAft>
            </a:pPr>
            <a:r>
              <a:rPr lang="en-US" altLang="en-US" sz="2000" b="1" dirty="0" err="1" smtClean="0"/>
              <a:t>Chitotriosidase</a:t>
            </a:r>
            <a:endParaRPr lang="en-US" altLang="en-US" sz="2000" b="1" dirty="0"/>
          </a:p>
          <a:p>
            <a:pPr eaLnBrk="1" hangingPunct="1">
              <a:spcAft>
                <a:spcPts val="600"/>
              </a:spcAft>
            </a:pPr>
            <a:r>
              <a:rPr lang="en-US" altLang="en-US" sz="2000" b="1" dirty="0" smtClean="0"/>
              <a:t>Angiotensin-converting enzyme  (ACE)</a:t>
            </a:r>
          </a:p>
          <a:p>
            <a:pPr eaLnBrk="1" hangingPunct="1">
              <a:spcAft>
                <a:spcPts val="600"/>
              </a:spcAft>
            </a:pPr>
            <a:r>
              <a:rPr lang="en-US" altLang="en-US" sz="2000" b="1" dirty="0" smtClean="0"/>
              <a:t>Tartrate-resistant acid phosphatase  (TRAP)</a:t>
            </a:r>
          </a:p>
          <a:p>
            <a:pPr marL="0" indent="0" eaLnBrk="1" hangingPunct="1">
              <a:spcAft>
                <a:spcPts val="600"/>
              </a:spcAft>
              <a:buNone/>
            </a:pPr>
            <a:r>
              <a:rPr lang="en-US" altLang="en-US" sz="2400" b="1" dirty="0" err="1" smtClean="0">
                <a:solidFill>
                  <a:schemeClr val="tx2"/>
                </a:solidFill>
              </a:rPr>
              <a:t>Pompe</a:t>
            </a:r>
            <a:r>
              <a:rPr lang="en-US" altLang="en-US" sz="2400" b="1" dirty="0" smtClean="0">
                <a:solidFill>
                  <a:schemeClr val="tx2"/>
                </a:solidFill>
              </a:rPr>
              <a:t> Disease</a:t>
            </a:r>
          </a:p>
          <a:p>
            <a:pPr eaLnBrk="1" hangingPunct="1">
              <a:spcAft>
                <a:spcPts val="600"/>
              </a:spcAft>
            </a:pPr>
            <a:r>
              <a:rPr lang="en-US" altLang="en-US" sz="2000" b="1" dirty="0">
                <a:latin typeface="Helvetica" pitchFamily="34" charset="0"/>
                <a:ea typeface="ＭＳ Ｐゴシック" pitchFamily="34" charset="-128"/>
                <a:cs typeface="Helvetica" pitchFamily="34" charset="0"/>
              </a:rPr>
              <a:t>Glucose </a:t>
            </a:r>
            <a:r>
              <a:rPr lang="en-US" altLang="en-US" sz="2000" b="1" dirty="0" err="1">
                <a:latin typeface="Helvetica" pitchFamily="34" charset="0"/>
                <a:ea typeface="ＭＳ Ｐゴシック" pitchFamily="34" charset="-128"/>
                <a:cs typeface="Helvetica" pitchFamily="34" charset="0"/>
              </a:rPr>
              <a:t>Tetrasaccharide</a:t>
            </a:r>
            <a:r>
              <a:rPr lang="en-US" altLang="en-US" sz="2000" b="1" dirty="0">
                <a:latin typeface="Helvetica" pitchFamily="34" charset="0"/>
                <a:ea typeface="ＭＳ Ｐゴシック" pitchFamily="34" charset="-128"/>
                <a:cs typeface="Helvetica" pitchFamily="34" charset="0"/>
              </a:rPr>
              <a:t> (GLc4) in Urine </a:t>
            </a:r>
            <a:endParaRPr lang="en-US" altLang="en-US" sz="2000" b="1" dirty="0" smtClean="0">
              <a:latin typeface="Helvetica" pitchFamily="34" charset="0"/>
              <a:ea typeface="ＭＳ Ｐゴシック" pitchFamily="34" charset="-128"/>
              <a:cs typeface="Helvetica" pitchFamily="34" charset="0"/>
            </a:endParaRPr>
          </a:p>
          <a:p>
            <a:pPr marL="0" indent="0" eaLnBrk="1" hangingPunct="1">
              <a:spcAft>
                <a:spcPts val="600"/>
              </a:spcAft>
              <a:buNone/>
            </a:pPr>
            <a:r>
              <a:rPr lang="en-US" altLang="en-US" sz="2400" b="1" dirty="0" smtClean="0">
                <a:solidFill>
                  <a:schemeClr val="accent4"/>
                </a:solidFill>
                <a:latin typeface="Helvetica" pitchFamily="34" charset="0"/>
                <a:ea typeface="ＭＳ Ｐゴシック" pitchFamily="34" charset="-128"/>
                <a:cs typeface="Helvetica" pitchFamily="34" charset="0"/>
              </a:rPr>
              <a:t>Fabry Disease</a:t>
            </a:r>
          </a:p>
          <a:p>
            <a:pPr eaLnBrk="1" hangingPunct="1">
              <a:spcAft>
                <a:spcPts val="600"/>
              </a:spcAft>
            </a:pPr>
            <a:r>
              <a:rPr lang="en-US" altLang="en-US" sz="2000" b="1" dirty="0" err="1" smtClean="0">
                <a:latin typeface="Helvetica" pitchFamily="34" charset="0"/>
                <a:ea typeface="ＭＳ Ｐゴシック" pitchFamily="34" charset="-128"/>
                <a:cs typeface="Helvetica" pitchFamily="34" charset="0"/>
              </a:rPr>
              <a:t>Urunery</a:t>
            </a:r>
            <a:r>
              <a:rPr lang="en-US" altLang="en-US" sz="2000" b="1" dirty="0" smtClean="0">
                <a:latin typeface="Helvetica" pitchFamily="34" charset="0"/>
                <a:ea typeface="ＭＳ Ｐゴシック" pitchFamily="34" charset="-128"/>
                <a:cs typeface="Helvetica" pitchFamily="34" charset="0"/>
              </a:rPr>
              <a:t> GL-3 or </a:t>
            </a:r>
            <a:r>
              <a:rPr lang="en-US" altLang="en-US" sz="2000" b="1" dirty="0" err="1" smtClean="0">
                <a:latin typeface="Helvetica" pitchFamily="34" charset="0"/>
                <a:ea typeface="ＭＳ Ｐゴシック" pitchFamily="34" charset="-128"/>
                <a:cs typeface="Helvetica" pitchFamily="34" charset="0"/>
              </a:rPr>
              <a:t>Lyso</a:t>
            </a:r>
            <a:r>
              <a:rPr lang="en-US" altLang="en-US" sz="2000" b="1" dirty="0" smtClean="0">
                <a:latin typeface="Helvetica" pitchFamily="34" charset="0"/>
                <a:ea typeface="ＭＳ Ｐゴシック" pitchFamily="34" charset="-128"/>
                <a:cs typeface="Helvetica" pitchFamily="34" charset="0"/>
              </a:rPr>
              <a:t> GL-3</a:t>
            </a:r>
          </a:p>
          <a:p>
            <a:pPr marL="0" indent="0" eaLnBrk="1" hangingPunct="1">
              <a:spcAft>
                <a:spcPts val="600"/>
              </a:spcAft>
              <a:buNone/>
            </a:pPr>
            <a:r>
              <a:rPr lang="en-US" altLang="en-US" sz="2400" b="1" dirty="0" err="1" smtClean="0">
                <a:solidFill>
                  <a:schemeClr val="accent4"/>
                </a:solidFill>
                <a:latin typeface="Helvetica" pitchFamily="34" charset="0"/>
                <a:ea typeface="ＭＳ Ｐゴシック" pitchFamily="34" charset="-128"/>
                <a:cs typeface="Helvetica" pitchFamily="34" charset="0"/>
              </a:rPr>
              <a:t>Mucopolysaccharidosis</a:t>
            </a:r>
            <a:endParaRPr lang="en-US" altLang="en-US" sz="2400" b="1" dirty="0" smtClean="0">
              <a:solidFill>
                <a:schemeClr val="accent4"/>
              </a:solidFill>
              <a:latin typeface="Helvetica" pitchFamily="34" charset="0"/>
              <a:ea typeface="ＭＳ Ｐゴシック" pitchFamily="34" charset="-128"/>
              <a:cs typeface="Helvetica" pitchFamily="34" charset="0"/>
            </a:endParaRPr>
          </a:p>
          <a:p>
            <a:pPr eaLnBrk="1" hangingPunct="1">
              <a:spcAft>
                <a:spcPts val="600"/>
              </a:spcAft>
            </a:pPr>
            <a:r>
              <a:rPr lang="en-US" altLang="en-US" sz="2000" b="1" dirty="0" smtClean="0">
                <a:latin typeface="Helvetica" pitchFamily="34" charset="0"/>
                <a:ea typeface="ＭＳ Ｐゴシック" pitchFamily="34" charset="-128"/>
                <a:cs typeface="Helvetica" pitchFamily="34" charset="0"/>
              </a:rPr>
              <a:t>Urinary GAG</a:t>
            </a:r>
            <a:endParaRPr lang="en-US" altLang="en-US" sz="2000" b="1" dirty="0">
              <a:latin typeface="Helvetica" pitchFamily="34" charset="0"/>
              <a:ea typeface="ＭＳ Ｐゴシック" pitchFamily="34" charset="-128"/>
              <a:cs typeface="Helvetica" pitchFamily="34" charset="0"/>
            </a:endParaRPr>
          </a:p>
          <a:p>
            <a:pPr eaLnBrk="1" hangingPunct="1">
              <a:spcAft>
                <a:spcPts val="600"/>
              </a:spcAft>
            </a:pPr>
            <a:endParaRPr lang="en-US" altLang="en-US" sz="2000" b="1" dirty="0" smtClean="0">
              <a:solidFill>
                <a:schemeClr val="tx2"/>
              </a:solidFill>
            </a:endParaRPr>
          </a:p>
          <a:p>
            <a:pPr eaLnBrk="1" hangingPunct="1">
              <a:spcAft>
                <a:spcPts val="600"/>
              </a:spcAft>
            </a:pPr>
            <a:endParaRPr lang="en-US" altLang="en-US" sz="2000" b="1" dirty="0" smtClean="0">
              <a:solidFill>
                <a:schemeClr val="tx2"/>
              </a:solidFill>
            </a:endParaRPr>
          </a:p>
          <a:p>
            <a:pPr eaLnBrk="1" hangingPunct="1">
              <a:spcAft>
                <a:spcPts val="600"/>
              </a:spcAft>
            </a:pPr>
            <a:endParaRPr lang="en-US" altLang="en-US" sz="2000" b="1" dirty="0">
              <a:solidFill>
                <a:schemeClr val="tx2"/>
              </a:solidFill>
            </a:endParaRPr>
          </a:p>
          <a:p>
            <a:pPr eaLnBrk="1" hangingPunct="1">
              <a:spcAft>
                <a:spcPts val="600"/>
              </a:spcAft>
            </a:pPr>
            <a:endParaRPr lang="en-US" altLang="en-US" sz="2000" b="1" dirty="0" smtClean="0">
              <a:solidFill>
                <a:schemeClr val="tx2"/>
              </a:solidFill>
            </a:endParaRPr>
          </a:p>
        </p:txBody>
      </p:sp>
      <p:sp>
        <p:nvSpPr>
          <p:cNvPr id="2" name="Rectangle 1"/>
          <p:cNvSpPr/>
          <p:nvPr/>
        </p:nvSpPr>
        <p:spPr>
          <a:xfrm>
            <a:off x="495300" y="1238250"/>
            <a:ext cx="7054827" cy="769441"/>
          </a:xfrm>
          <a:prstGeom prst="rect">
            <a:avLst/>
          </a:prstGeom>
          <a:ln>
            <a:solidFill>
              <a:schemeClr val="accent3"/>
            </a:solidFill>
          </a:ln>
        </p:spPr>
        <p:txBody>
          <a:bodyPr wrap="square">
            <a:spAutoFit/>
          </a:bodyPr>
          <a:lstStyle/>
          <a:p>
            <a:pPr marL="273050" lvl="0" indent="-273050" defTabSz="914400" fontAlgn="base">
              <a:spcBef>
                <a:spcPct val="20000"/>
              </a:spcBef>
              <a:spcAft>
                <a:spcPct val="0"/>
              </a:spcAft>
              <a:buClr>
                <a:srgbClr val="B8E08D"/>
              </a:buClr>
              <a:buSzPct val="95000"/>
              <a:buFont typeface="Wingdings 2" pitchFamily="18" charset="2"/>
              <a:buChar char=""/>
            </a:pPr>
            <a:r>
              <a:rPr lang="en-US" altLang="en-US" sz="2000" dirty="0">
                <a:solidFill>
                  <a:prstClr val="black"/>
                </a:solidFill>
              </a:rPr>
              <a:t>Interpreted in conjunction with clinical assessments</a:t>
            </a:r>
          </a:p>
          <a:p>
            <a:pPr marL="273050" lvl="0" indent="-273050" defTabSz="914400" fontAlgn="base">
              <a:spcBef>
                <a:spcPct val="20000"/>
              </a:spcBef>
              <a:spcAft>
                <a:spcPct val="0"/>
              </a:spcAft>
              <a:buClr>
                <a:srgbClr val="B8E08D"/>
              </a:buClr>
              <a:buSzPct val="95000"/>
              <a:buFont typeface="Wingdings 2" pitchFamily="18" charset="2"/>
              <a:buChar char=""/>
            </a:pPr>
            <a:r>
              <a:rPr lang="en-US" altLang="en-US" sz="2000" dirty="0">
                <a:solidFill>
                  <a:prstClr val="black"/>
                </a:solidFill>
              </a:rPr>
              <a:t>Consistent, serial monitoring of one or more </a:t>
            </a:r>
          </a:p>
        </p:txBody>
      </p:sp>
    </p:spTree>
    <p:extLst>
      <p:ext uri="{BB962C8B-B14F-4D97-AF65-F5344CB8AC3E}">
        <p14:creationId xmlns:p14="http://schemas.microsoft.com/office/powerpoint/2010/main" val="9783413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 y="284163"/>
            <a:ext cx="8031163" cy="645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87846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Pompe sched of assess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53081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sz="2400" b="1" smtClean="0"/>
              <a:t>Genistein Improves Neuropathology and Corrects Behaviour in a Mouse Model of Neurodegenerative Metabolic Disease</a:t>
            </a:r>
            <a:br>
              <a:rPr lang="en-US" altLang="en-US" sz="2400" b="1" smtClean="0"/>
            </a:br>
            <a:endParaRPr lang="en-US" altLang="en-US" sz="2400" smtClean="0"/>
          </a:p>
        </p:txBody>
      </p:sp>
      <p:sp>
        <p:nvSpPr>
          <p:cNvPr id="3" name="Content Placeholder 2"/>
          <p:cNvSpPr>
            <a:spLocks noGrp="1"/>
          </p:cNvSpPr>
          <p:nvPr>
            <p:ph idx="1"/>
          </p:nvPr>
        </p:nvSpPr>
        <p:spPr/>
        <p:txBody>
          <a:bodyPr>
            <a:normAutofit fontScale="77500" lnSpcReduction="20000"/>
          </a:bodyPr>
          <a:lstStyle/>
          <a:p>
            <a:pPr>
              <a:defRPr/>
            </a:pPr>
            <a:r>
              <a:rPr lang="en-US" dirty="0" smtClean="0"/>
              <a:t>Neurodegenerative metabolic disorders such as </a:t>
            </a:r>
            <a:r>
              <a:rPr lang="en-US" dirty="0" err="1" smtClean="0"/>
              <a:t>mucopolysaccharidosis</a:t>
            </a:r>
            <a:r>
              <a:rPr lang="en-US" dirty="0" smtClean="0"/>
              <a:t> IIIB (MPSIIIB or </a:t>
            </a:r>
            <a:r>
              <a:rPr lang="en-US" dirty="0" err="1" smtClean="0"/>
              <a:t>Sanfilippo</a:t>
            </a:r>
            <a:r>
              <a:rPr lang="en-US" dirty="0" smtClean="0"/>
              <a:t> disease) accumulate </a:t>
            </a:r>
            <a:r>
              <a:rPr lang="en-US" dirty="0" err="1" smtClean="0"/>
              <a:t>undegraded</a:t>
            </a:r>
            <a:r>
              <a:rPr lang="en-US" dirty="0" smtClean="0"/>
              <a:t> substrates in the brain and are often unresponsive to enzyme replacement treatments due to the impermeability of the blood brain barrier to enzyme. </a:t>
            </a:r>
          </a:p>
          <a:p>
            <a:pPr>
              <a:defRPr/>
            </a:pPr>
            <a:r>
              <a:rPr lang="en-US" dirty="0" smtClean="0"/>
              <a:t>Significant reductions of accumulated </a:t>
            </a:r>
            <a:r>
              <a:rPr lang="en-US" dirty="0" err="1" smtClean="0"/>
              <a:t>heparan</a:t>
            </a:r>
            <a:r>
              <a:rPr lang="en-US" dirty="0" smtClean="0"/>
              <a:t> </a:t>
            </a:r>
            <a:r>
              <a:rPr lang="en-US" dirty="0" err="1" smtClean="0"/>
              <a:t>sulphate</a:t>
            </a:r>
            <a:r>
              <a:rPr lang="en-US" dirty="0" smtClean="0"/>
              <a:t> substrate in liver of a mouse model of MPSIIIB using the </a:t>
            </a:r>
            <a:r>
              <a:rPr lang="en-US" dirty="0" smtClean="0">
                <a:solidFill>
                  <a:srgbClr val="FF0000"/>
                </a:solidFill>
              </a:rPr>
              <a:t>tyrosine kinase inhibitor, </a:t>
            </a:r>
            <a:r>
              <a:rPr lang="en-US" dirty="0" err="1" smtClean="0">
                <a:solidFill>
                  <a:srgbClr val="FF0000"/>
                </a:solidFill>
              </a:rPr>
              <a:t>genistein</a:t>
            </a:r>
            <a:r>
              <a:rPr lang="en-US" dirty="0" smtClean="0">
                <a:solidFill>
                  <a:srgbClr val="FF0000"/>
                </a:solidFill>
              </a:rPr>
              <a:t>.</a:t>
            </a:r>
            <a:endParaRPr lang="en-US" dirty="0"/>
          </a:p>
          <a:p>
            <a:pPr>
              <a:defRPr/>
            </a:pPr>
            <a:r>
              <a:rPr lang="en-US" dirty="0" smtClean="0">
                <a:solidFill>
                  <a:srgbClr val="FF0000"/>
                </a:solidFill>
              </a:rPr>
              <a:t>High doses</a:t>
            </a:r>
            <a:r>
              <a:rPr lang="en-US" dirty="0" smtClean="0"/>
              <a:t> of </a:t>
            </a:r>
            <a:r>
              <a:rPr lang="en-US" dirty="0" err="1" smtClean="0"/>
              <a:t>genistein</a:t>
            </a:r>
            <a:r>
              <a:rPr lang="en-US" dirty="0" smtClean="0"/>
              <a:t> </a:t>
            </a:r>
            <a:r>
              <a:rPr lang="en-US" dirty="0" err="1" smtClean="0"/>
              <a:t>aglycone</a:t>
            </a:r>
            <a:r>
              <a:rPr lang="en-US" dirty="0" smtClean="0"/>
              <a:t>, given continuously over a 9 month period to MPSIIIB mice, significantly reduce </a:t>
            </a:r>
            <a:r>
              <a:rPr lang="en-US" dirty="0" err="1" smtClean="0"/>
              <a:t>lysosomal</a:t>
            </a:r>
            <a:r>
              <a:rPr lang="en-US" dirty="0" smtClean="0"/>
              <a:t> storage, </a:t>
            </a:r>
            <a:r>
              <a:rPr lang="en-US" dirty="0" err="1" smtClean="0"/>
              <a:t>heparan</a:t>
            </a:r>
            <a:r>
              <a:rPr lang="en-US" dirty="0" smtClean="0"/>
              <a:t> </a:t>
            </a:r>
            <a:r>
              <a:rPr lang="en-US" dirty="0" err="1" smtClean="0"/>
              <a:t>sulphate</a:t>
            </a:r>
            <a:r>
              <a:rPr lang="en-US" dirty="0" smtClean="0"/>
              <a:t> substrate and </a:t>
            </a:r>
            <a:r>
              <a:rPr lang="en-US" dirty="0" err="1" smtClean="0"/>
              <a:t>neuroinflammation</a:t>
            </a:r>
            <a:r>
              <a:rPr lang="en-US" dirty="0" smtClean="0"/>
              <a:t> in the cerebral cortex and hippocampus, resulting in correction of the </a:t>
            </a:r>
            <a:r>
              <a:rPr lang="en-US" dirty="0" err="1" smtClean="0"/>
              <a:t>behavioural</a:t>
            </a:r>
            <a:r>
              <a:rPr lang="en-US" dirty="0" smtClean="0"/>
              <a:t> defects observed. Improvements in synaptic vesicle protein expression and secondary storage in the cerebral cortex were also observed. </a:t>
            </a:r>
          </a:p>
          <a:p>
            <a:pPr>
              <a:defRPr/>
            </a:pPr>
            <a:r>
              <a:rPr lang="en-US" dirty="0" smtClean="0"/>
              <a:t>Conclusion: </a:t>
            </a:r>
            <a:r>
              <a:rPr lang="en-US" dirty="0" err="1" smtClean="0"/>
              <a:t>Genistein</a:t>
            </a:r>
            <a:r>
              <a:rPr lang="en-US" dirty="0" smtClean="0"/>
              <a:t> may prove useful as a substrate reduction agent to delay clinical onset of MPSIIIB and, due to its multimodal action, may provide a treatment adjunct for several other neurodegenerative metabolic diseases.</a:t>
            </a:r>
          </a:p>
          <a:p>
            <a:pPr>
              <a:defRPr/>
            </a:pPr>
            <a:endParaRPr lang="en-US" dirty="0"/>
          </a:p>
        </p:txBody>
      </p:sp>
      <p:sp>
        <p:nvSpPr>
          <p:cNvPr id="60420" name="Rectangle 3"/>
          <p:cNvSpPr>
            <a:spLocks noChangeArrowheads="1"/>
          </p:cNvSpPr>
          <p:nvPr/>
        </p:nvSpPr>
        <p:spPr bwMode="auto">
          <a:xfrm>
            <a:off x="5988050" y="6248400"/>
            <a:ext cx="3155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Professor Grzegorz Wegrzyn</a:t>
            </a:r>
          </a:p>
        </p:txBody>
      </p:sp>
    </p:spTree>
    <p:extLst>
      <p:ext uri="{BB962C8B-B14F-4D97-AF65-F5344CB8AC3E}">
        <p14:creationId xmlns:p14="http://schemas.microsoft.com/office/powerpoint/2010/main" val="510718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444500" y="242888"/>
            <a:ext cx="8229600" cy="727075"/>
          </a:xfrm>
          <a:noFill/>
        </p:spPr>
        <p:txBody>
          <a:bodyPr/>
          <a:lstStyle/>
          <a:p>
            <a:pPr eaLnBrk="1" hangingPunct="1"/>
            <a:r>
              <a:rPr lang="en-US" altLang="en-US" sz="3200" b="1" smtClean="0"/>
              <a:t>Fabry Disease and Fabrazyme Time Line </a:t>
            </a:r>
          </a:p>
        </p:txBody>
      </p:sp>
      <p:sp>
        <p:nvSpPr>
          <p:cNvPr id="68611" name="Text Box 3"/>
          <p:cNvSpPr txBox="1">
            <a:spLocks noChangeArrowheads="1"/>
          </p:cNvSpPr>
          <p:nvPr/>
        </p:nvSpPr>
        <p:spPr bwMode="auto">
          <a:xfrm>
            <a:off x="0" y="2228850"/>
            <a:ext cx="163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b="1"/>
              <a:t>1898</a:t>
            </a:r>
            <a:r>
              <a:rPr lang="en-US" altLang="en-US" sz="1200"/>
              <a:t>-First Fabry patients described</a:t>
            </a:r>
          </a:p>
        </p:txBody>
      </p:sp>
      <p:sp>
        <p:nvSpPr>
          <p:cNvPr id="68612" name="Text Box 4"/>
          <p:cNvSpPr txBox="1">
            <a:spLocks noChangeArrowheads="1"/>
          </p:cNvSpPr>
          <p:nvPr/>
        </p:nvSpPr>
        <p:spPr bwMode="auto">
          <a:xfrm>
            <a:off x="4041775" y="1874838"/>
            <a:ext cx="16192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b="1"/>
              <a:t>1962-</a:t>
            </a:r>
            <a:r>
              <a:rPr lang="en-US" altLang="en-US" sz="1200"/>
              <a:t>Familial occurrence suggested</a:t>
            </a:r>
          </a:p>
        </p:txBody>
      </p:sp>
      <p:sp>
        <p:nvSpPr>
          <p:cNvPr id="68613" name="Text Box 5"/>
          <p:cNvSpPr txBox="1">
            <a:spLocks noChangeArrowheads="1"/>
          </p:cNvSpPr>
          <p:nvPr/>
        </p:nvSpPr>
        <p:spPr bwMode="auto">
          <a:xfrm>
            <a:off x="4424363" y="4510088"/>
            <a:ext cx="165893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b="1"/>
              <a:t>1967-</a:t>
            </a:r>
            <a:r>
              <a:rPr lang="en-US" altLang="en-US" sz="1200"/>
              <a:t>Enzymatic deficiency demonstrated</a:t>
            </a:r>
          </a:p>
        </p:txBody>
      </p:sp>
      <p:sp>
        <p:nvSpPr>
          <p:cNvPr id="68614" name="Text Box 6"/>
          <p:cNvSpPr txBox="1">
            <a:spLocks noChangeArrowheads="1"/>
          </p:cNvSpPr>
          <p:nvPr/>
        </p:nvSpPr>
        <p:spPr bwMode="auto">
          <a:xfrm>
            <a:off x="2852738" y="4821238"/>
            <a:ext cx="165893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b="1"/>
              <a:t>1955</a:t>
            </a:r>
            <a:r>
              <a:rPr lang="en-US" altLang="en-US" sz="1200"/>
              <a:t>-Lysosome discovered by de Duve</a:t>
            </a:r>
          </a:p>
        </p:txBody>
      </p:sp>
      <p:sp>
        <p:nvSpPr>
          <p:cNvPr id="68615" name="Text Box 7"/>
          <p:cNvSpPr txBox="1">
            <a:spLocks noChangeArrowheads="1"/>
          </p:cNvSpPr>
          <p:nvPr/>
        </p:nvSpPr>
        <p:spPr bwMode="auto">
          <a:xfrm>
            <a:off x="5426075" y="1771650"/>
            <a:ext cx="16716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1990s</a:t>
            </a:r>
            <a:r>
              <a:rPr lang="en-US" altLang="en-US" sz="1200"/>
              <a:t>-Recombinant α-galactosidase A produced, first pre-clinical studies</a:t>
            </a:r>
            <a:r>
              <a:rPr lang="en-US" altLang="en-US" sz="1200" b="1"/>
              <a:t> </a:t>
            </a:r>
          </a:p>
        </p:txBody>
      </p:sp>
      <p:sp>
        <p:nvSpPr>
          <p:cNvPr id="68616" name="Text Box 8"/>
          <p:cNvSpPr txBox="1">
            <a:spLocks noChangeArrowheads="1"/>
          </p:cNvSpPr>
          <p:nvPr/>
        </p:nvSpPr>
        <p:spPr bwMode="auto">
          <a:xfrm>
            <a:off x="7018338" y="4429125"/>
            <a:ext cx="143668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6 Clinical trials of Fabrazyme conducted</a:t>
            </a:r>
          </a:p>
        </p:txBody>
      </p:sp>
      <p:sp>
        <p:nvSpPr>
          <p:cNvPr id="68617" name="Line 9"/>
          <p:cNvSpPr>
            <a:spLocks noChangeShapeType="1"/>
          </p:cNvSpPr>
          <p:nvPr/>
        </p:nvSpPr>
        <p:spPr bwMode="auto">
          <a:xfrm>
            <a:off x="784225" y="2833688"/>
            <a:ext cx="0" cy="595312"/>
          </a:xfrm>
          <a:prstGeom prst="line">
            <a:avLst/>
          </a:prstGeom>
          <a:noFill/>
          <a:ln w="127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68618" name="Picture 11" descr="lysosomesfig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4803775"/>
            <a:ext cx="64452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Text Box 13"/>
          <p:cNvSpPr txBox="1">
            <a:spLocks noChangeArrowheads="1"/>
          </p:cNvSpPr>
          <p:nvPr/>
        </p:nvSpPr>
        <p:spPr bwMode="auto">
          <a:xfrm>
            <a:off x="2489200" y="1465263"/>
            <a:ext cx="143668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b="1"/>
              <a:t>1950</a:t>
            </a:r>
            <a:r>
              <a:rPr lang="en-US" altLang="en-US" sz="1200"/>
              <a:t>-Fatty nature of stored material discovered</a:t>
            </a:r>
          </a:p>
        </p:txBody>
      </p:sp>
      <p:sp>
        <p:nvSpPr>
          <p:cNvPr id="68620" name="AutoShape 15"/>
          <p:cNvSpPr>
            <a:spLocks/>
          </p:cNvSpPr>
          <p:nvPr/>
        </p:nvSpPr>
        <p:spPr bwMode="auto">
          <a:xfrm rot="5400000">
            <a:off x="7522369" y="3779044"/>
            <a:ext cx="328613" cy="542925"/>
          </a:xfrm>
          <a:prstGeom prst="rightBrace">
            <a:avLst>
              <a:gd name="adj1" fmla="val 13768"/>
              <a:gd name="adj2" fmla="val 50000"/>
            </a:avLst>
          </a:prstGeom>
          <a:noFill/>
          <a:ln w="1587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8621" name="Text Box 16"/>
          <p:cNvSpPr txBox="1">
            <a:spLocks noChangeArrowheads="1"/>
          </p:cNvSpPr>
          <p:nvPr/>
        </p:nvSpPr>
        <p:spPr bwMode="auto">
          <a:xfrm>
            <a:off x="6451600" y="6570663"/>
            <a:ext cx="2692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ltLang="en-US" sz="1200" b="1">
                <a:solidFill>
                  <a:schemeClr val="bg1"/>
                </a:solidFill>
              </a:rPr>
              <a:t>Background</a:t>
            </a:r>
          </a:p>
        </p:txBody>
      </p:sp>
      <p:graphicFrame>
        <p:nvGraphicFramePr>
          <p:cNvPr id="608388" name="Group 132"/>
          <p:cNvGraphicFramePr>
            <a:graphicFrameLocks noGrp="1"/>
          </p:cNvGraphicFramePr>
          <p:nvPr/>
        </p:nvGraphicFramePr>
        <p:xfrm>
          <a:off x="200025" y="3398838"/>
          <a:ext cx="8710613" cy="477837"/>
        </p:xfrm>
        <a:graphic>
          <a:graphicData uri="http://schemas.openxmlformats.org/drawingml/2006/table">
            <a:tbl>
              <a:tblPr/>
              <a:tblGrid>
                <a:gridCol w="698500"/>
                <a:gridCol w="663575"/>
                <a:gridCol w="682625"/>
                <a:gridCol w="614363"/>
                <a:gridCol w="631825"/>
                <a:gridCol w="682625"/>
                <a:gridCol w="681037"/>
                <a:gridCol w="615950"/>
                <a:gridCol w="730250"/>
                <a:gridCol w="665163"/>
                <a:gridCol w="665162"/>
                <a:gridCol w="631825"/>
                <a:gridCol w="747713"/>
              </a:tblGrid>
              <a:tr h="477837">
                <a:tc>
                  <a:txBody>
                    <a:bodyPr/>
                    <a:lstStyle/>
                    <a:p>
                      <a:pPr marL="0" marR="0" lvl="0" indent="0" algn="l" defTabSz="914400" rtl="0" eaLnBrk="1" fontAlgn="base" latinLnBrk="0" hangingPunct="1">
                        <a:lnSpc>
                          <a:spcPct val="100000"/>
                        </a:lnSpc>
                        <a:spcBef>
                          <a:spcPct val="20000"/>
                        </a:spcBef>
                        <a:spcAft>
                          <a:spcPct val="0"/>
                        </a:spcAft>
                        <a:buClr>
                          <a:srgbClr val="D88C02"/>
                        </a:buClr>
                        <a:buSzTx/>
                        <a:buFont typeface="Wingdings" pitchFamily="2" charset="2"/>
                        <a:buNone/>
                        <a:tabLst>
                          <a:tab pos="511175" algn="l"/>
                        </a:tabLst>
                      </a:pPr>
                      <a:r>
                        <a:rPr kumimoji="0" lang="en-US" sz="1500" b="0" i="0" u="none" strike="noStrike" cap="none" normalizeH="0" baseline="0" smtClean="0">
                          <a:ln>
                            <a:noFill/>
                          </a:ln>
                          <a:solidFill>
                            <a:schemeClr val="bg2"/>
                          </a:solidFill>
                          <a:effectLst/>
                          <a:latin typeface="Arial" pitchFamily="34" charset="0"/>
                        </a:rPr>
                        <a:t>1890</a:t>
                      </a:r>
                    </a:p>
                  </a:txBody>
                  <a:tcPr anchor="ctr" horzOverflow="overflow">
                    <a:lnL cap="flat">
                      <a:noFill/>
                    </a:lnL>
                    <a:lnR>
                      <a:noFill/>
                    </a:lnR>
                    <a:lnT cap="flat">
                      <a:noFill/>
                    </a:lnT>
                    <a:lnB cap="flat">
                      <a:noFill/>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
                          <a:srgbClr val="D88C02"/>
                        </a:buClr>
                        <a:buSzTx/>
                        <a:buFont typeface="Wingdings" pitchFamily="2" charset="2"/>
                        <a:buNone/>
                        <a:tabLst>
                          <a:tab pos="511175" algn="l"/>
                        </a:tabLst>
                      </a:pPr>
                      <a:r>
                        <a:rPr kumimoji="0" lang="en-US" sz="1500" b="0" i="0" u="none" strike="noStrike" cap="none" normalizeH="0" baseline="0" smtClean="0">
                          <a:ln>
                            <a:noFill/>
                          </a:ln>
                          <a:solidFill>
                            <a:schemeClr val="bg2"/>
                          </a:solidFill>
                          <a:effectLst/>
                          <a:latin typeface="Arial" pitchFamily="34" charset="0"/>
                        </a:rPr>
                        <a:t>1900</a:t>
                      </a:r>
                    </a:p>
                  </a:txBody>
                  <a:tcPr anchor="ctr" horzOverflow="overflow">
                    <a:lnL>
                      <a:noFill/>
                    </a:lnL>
                    <a:lnR>
                      <a:noFill/>
                    </a:lnR>
                    <a:lnT cap="flat">
                      <a:noFill/>
                    </a:lnT>
                    <a:lnB cap="flat">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
                          <a:srgbClr val="D88C02"/>
                        </a:buClr>
                        <a:buSzTx/>
                        <a:buFont typeface="Wingdings" pitchFamily="2" charset="2"/>
                        <a:buNone/>
                        <a:tabLst>
                          <a:tab pos="511175" algn="l"/>
                        </a:tabLst>
                      </a:pPr>
                      <a:r>
                        <a:rPr kumimoji="0" lang="en-US" sz="1500" b="0" i="0" u="none" strike="noStrike" cap="none" normalizeH="0" baseline="0" smtClean="0">
                          <a:ln>
                            <a:noFill/>
                          </a:ln>
                          <a:solidFill>
                            <a:schemeClr val="bg2"/>
                          </a:solidFill>
                          <a:effectLst/>
                          <a:latin typeface="Arial" pitchFamily="34" charset="0"/>
                        </a:rPr>
                        <a:t>1910</a:t>
                      </a:r>
                    </a:p>
                  </a:txBody>
                  <a:tcPr anchor="ctr" horzOverflow="overflow">
                    <a:lnL>
                      <a:noFill/>
                    </a:lnL>
                    <a:lnR>
                      <a:noFill/>
                    </a:lnR>
                    <a:lnT cap="flat">
                      <a:noFill/>
                    </a:lnT>
                    <a:lnB cap="flat">
                      <a:noFill/>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
                          <a:srgbClr val="D88C02"/>
                        </a:buClr>
                        <a:buSzTx/>
                        <a:buFont typeface="Wingdings" pitchFamily="2" charset="2"/>
                        <a:buNone/>
                        <a:tabLst>
                          <a:tab pos="511175" algn="l"/>
                        </a:tabLst>
                      </a:pPr>
                      <a:r>
                        <a:rPr kumimoji="0" lang="en-US" sz="1500" b="0" i="0" u="none" strike="noStrike" cap="none" normalizeH="0" baseline="0" smtClean="0">
                          <a:ln>
                            <a:noFill/>
                          </a:ln>
                          <a:solidFill>
                            <a:schemeClr val="bg2"/>
                          </a:solidFill>
                          <a:effectLst/>
                          <a:latin typeface="Arial" pitchFamily="34" charset="0"/>
                        </a:rPr>
                        <a:t>1920</a:t>
                      </a:r>
                    </a:p>
                  </a:txBody>
                  <a:tcPr anchor="ctr" horzOverflow="overflow">
                    <a:lnL>
                      <a:noFill/>
                    </a:lnL>
                    <a:lnR>
                      <a:noFill/>
                    </a:lnR>
                    <a:lnT cap="flat">
                      <a:noFill/>
                    </a:lnT>
                    <a:lnB cap="flat">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
                          <a:srgbClr val="D88C02"/>
                        </a:buClr>
                        <a:buSzTx/>
                        <a:buFont typeface="Wingdings" pitchFamily="2" charset="2"/>
                        <a:buNone/>
                        <a:tabLst>
                          <a:tab pos="511175" algn="l"/>
                        </a:tabLst>
                      </a:pPr>
                      <a:r>
                        <a:rPr kumimoji="0" lang="en-US" sz="1500" b="0" i="0" u="none" strike="noStrike" cap="none" normalizeH="0" baseline="0" smtClean="0">
                          <a:ln>
                            <a:noFill/>
                          </a:ln>
                          <a:solidFill>
                            <a:schemeClr val="bg2"/>
                          </a:solidFill>
                          <a:effectLst/>
                          <a:latin typeface="Arial" pitchFamily="34" charset="0"/>
                        </a:rPr>
                        <a:t>1930</a:t>
                      </a:r>
                    </a:p>
                  </a:txBody>
                  <a:tcPr anchor="ctr" horzOverflow="overflow">
                    <a:lnL>
                      <a:noFill/>
                    </a:lnL>
                    <a:lnR>
                      <a:noFill/>
                    </a:lnR>
                    <a:lnT cap="flat">
                      <a:noFill/>
                    </a:lnT>
                    <a:lnB cap="flat">
                      <a:noFill/>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
                          <a:srgbClr val="D88C02"/>
                        </a:buClr>
                        <a:buSzTx/>
                        <a:buFont typeface="Wingdings" pitchFamily="2" charset="2"/>
                        <a:buNone/>
                        <a:tabLst>
                          <a:tab pos="511175" algn="l"/>
                        </a:tabLst>
                      </a:pPr>
                      <a:r>
                        <a:rPr kumimoji="0" lang="en-US" sz="1500" b="0" i="0" u="none" strike="noStrike" cap="none" normalizeH="0" baseline="0" smtClean="0">
                          <a:ln>
                            <a:noFill/>
                          </a:ln>
                          <a:solidFill>
                            <a:schemeClr val="bg2"/>
                          </a:solidFill>
                          <a:effectLst/>
                          <a:latin typeface="Arial" pitchFamily="34" charset="0"/>
                        </a:rPr>
                        <a:t>1940</a:t>
                      </a:r>
                    </a:p>
                  </a:txBody>
                  <a:tcPr anchor="ctr" horzOverflow="overflow">
                    <a:lnL>
                      <a:noFill/>
                    </a:lnL>
                    <a:lnR>
                      <a:noFill/>
                    </a:lnR>
                    <a:lnT cap="flat">
                      <a:noFill/>
                    </a:lnT>
                    <a:lnB cap="flat">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
                          <a:srgbClr val="D88C02"/>
                        </a:buClr>
                        <a:buSzTx/>
                        <a:buFont typeface="Wingdings" pitchFamily="2" charset="2"/>
                        <a:buNone/>
                        <a:tabLst>
                          <a:tab pos="511175" algn="l"/>
                        </a:tabLst>
                      </a:pPr>
                      <a:r>
                        <a:rPr kumimoji="0" lang="en-US" sz="1500" b="0" i="0" u="none" strike="noStrike" cap="none" normalizeH="0" baseline="0" smtClean="0">
                          <a:ln>
                            <a:noFill/>
                          </a:ln>
                          <a:solidFill>
                            <a:schemeClr val="bg2"/>
                          </a:solidFill>
                          <a:effectLst/>
                          <a:latin typeface="Arial" pitchFamily="34" charset="0"/>
                        </a:rPr>
                        <a:t>1950</a:t>
                      </a:r>
                    </a:p>
                  </a:txBody>
                  <a:tcPr anchor="ctr" horzOverflow="overflow">
                    <a:lnL>
                      <a:noFill/>
                    </a:lnL>
                    <a:lnR>
                      <a:noFill/>
                    </a:lnR>
                    <a:lnT cap="flat">
                      <a:noFill/>
                    </a:lnT>
                    <a:lnB cap="flat">
                      <a:noFill/>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
                          <a:srgbClr val="D88C02"/>
                        </a:buClr>
                        <a:buSzTx/>
                        <a:buFont typeface="Wingdings" pitchFamily="2" charset="2"/>
                        <a:buNone/>
                        <a:tabLst>
                          <a:tab pos="511175" algn="l"/>
                        </a:tabLst>
                      </a:pPr>
                      <a:r>
                        <a:rPr kumimoji="0" lang="en-US" sz="1500" b="0" i="0" u="none" strike="noStrike" cap="none" normalizeH="0" baseline="0" smtClean="0">
                          <a:ln>
                            <a:noFill/>
                          </a:ln>
                          <a:solidFill>
                            <a:schemeClr val="bg2"/>
                          </a:solidFill>
                          <a:effectLst/>
                          <a:latin typeface="Arial" pitchFamily="34" charset="0"/>
                        </a:rPr>
                        <a:t>1960</a:t>
                      </a:r>
                    </a:p>
                  </a:txBody>
                  <a:tcPr anchor="ctr" horzOverflow="overflow">
                    <a:lnL>
                      <a:noFill/>
                    </a:lnL>
                    <a:lnR>
                      <a:noFill/>
                    </a:lnR>
                    <a:lnT cap="flat">
                      <a:noFill/>
                    </a:lnT>
                    <a:lnB cap="flat">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
                          <a:srgbClr val="D88C02"/>
                        </a:buClr>
                        <a:buSzTx/>
                        <a:buFont typeface="Wingdings" pitchFamily="2" charset="2"/>
                        <a:buNone/>
                        <a:tabLst>
                          <a:tab pos="511175" algn="l"/>
                        </a:tabLst>
                      </a:pPr>
                      <a:r>
                        <a:rPr kumimoji="0" lang="en-US" sz="1500" b="0" i="0" u="none" strike="noStrike" cap="none" normalizeH="0" baseline="0" smtClean="0">
                          <a:ln>
                            <a:noFill/>
                          </a:ln>
                          <a:solidFill>
                            <a:schemeClr val="bg2"/>
                          </a:solidFill>
                          <a:effectLst/>
                          <a:latin typeface="Arial" pitchFamily="34" charset="0"/>
                        </a:rPr>
                        <a:t>1970</a:t>
                      </a:r>
                    </a:p>
                  </a:txBody>
                  <a:tcPr anchor="ctr" horzOverflow="overflow">
                    <a:lnL>
                      <a:noFill/>
                    </a:lnL>
                    <a:lnR>
                      <a:noFill/>
                    </a:lnR>
                    <a:lnT cap="flat">
                      <a:noFill/>
                    </a:lnT>
                    <a:lnB cap="flat">
                      <a:noFill/>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
                          <a:srgbClr val="D88C02"/>
                        </a:buClr>
                        <a:buSzTx/>
                        <a:buFont typeface="Wingdings" pitchFamily="2" charset="2"/>
                        <a:buNone/>
                        <a:tabLst>
                          <a:tab pos="511175" algn="l"/>
                        </a:tabLst>
                      </a:pPr>
                      <a:r>
                        <a:rPr kumimoji="0" lang="en-US" sz="1500" b="0" i="0" u="none" strike="noStrike" cap="none" normalizeH="0" baseline="0" smtClean="0">
                          <a:ln>
                            <a:noFill/>
                          </a:ln>
                          <a:solidFill>
                            <a:schemeClr val="bg2"/>
                          </a:solidFill>
                          <a:effectLst/>
                          <a:latin typeface="Arial" pitchFamily="34" charset="0"/>
                        </a:rPr>
                        <a:t>1980</a:t>
                      </a:r>
                    </a:p>
                  </a:txBody>
                  <a:tcPr anchor="ctr" horzOverflow="overflow">
                    <a:lnL>
                      <a:noFill/>
                    </a:lnL>
                    <a:lnR>
                      <a:noFill/>
                    </a:lnR>
                    <a:lnT cap="flat">
                      <a:noFill/>
                    </a:lnT>
                    <a:lnB cap="flat">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
                          <a:srgbClr val="D88C02"/>
                        </a:buClr>
                        <a:buSzTx/>
                        <a:buFont typeface="Wingdings" pitchFamily="2" charset="2"/>
                        <a:buNone/>
                        <a:tabLst>
                          <a:tab pos="511175" algn="l"/>
                        </a:tabLst>
                      </a:pPr>
                      <a:r>
                        <a:rPr kumimoji="0" lang="en-US" sz="1500" b="0" i="0" u="none" strike="noStrike" cap="none" normalizeH="0" baseline="0" smtClean="0">
                          <a:ln>
                            <a:noFill/>
                          </a:ln>
                          <a:solidFill>
                            <a:schemeClr val="bg2"/>
                          </a:solidFill>
                          <a:effectLst/>
                          <a:latin typeface="Arial" pitchFamily="34" charset="0"/>
                        </a:rPr>
                        <a:t>1990</a:t>
                      </a:r>
                    </a:p>
                  </a:txBody>
                  <a:tcPr anchor="ctr" horzOverflow="overflow">
                    <a:lnL>
                      <a:noFill/>
                    </a:lnL>
                    <a:lnR>
                      <a:noFill/>
                    </a:lnR>
                    <a:lnT cap="flat">
                      <a:noFill/>
                    </a:lnT>
                    <a:lnB cap="flat">
                      <a:noFill/>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
                          <a:srgbClr val="D88C02"/>
                        </a:buClr>
                        <a:buSzTx/>
                        <a:buFont typeface="Wingdings" pitchFamily="2" charset="2"/>
                        <a:buNone/>
                        <a:tabLst>
                          <a:tab pos="511175" algn="l"/>
                        </a:tabLst>
                      </a:pPr>
                      <a:r>
                        <a:rPr kumimoji="0" lang="en-US" sz="1500" b="0" i="0" u="none" strike="noStrike" cap="none" normalizeH="0" baseline="0" smtClean="0">
                          <a:ln>
                            <a:noFill/>
                          </a:ln>
                          <a:solidFill>
                            <a:schemeClr val="bg2"/>
                          </a:solidFill>
                          <a:effectLst/>
                          <a:latin typeface="Arial" pitchFamily="34" charset="0"/>
                        </a:rPr>
                        <a:t>2000</a:t>
                      </a:r>
                    </a:p>
                  </a:txBody>
                  <a:tcPr anchor="ctr" horzOverflow="overflow">
                    <a:lnL>
                      <a:noFill/>
                    </a:lnL>
                    <a:lnR>
                      <a:noFill/>
                    </a:lnR>
                    <a:lnT cap="flat">
                      <a:noFill/>
                    </a:lnT>
                    <a:lnB cap="flat">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
                          <a:srgbClr val="D88C02"/>
                        </a:buClr>
                        <a:buSzTx/>
                        <a:buFont typeface="Wingdings" pitchFamily="2" charset="2"/>
                        <a:buNone/>
                        <a:tabLst>
                          <a:tab pos="511175" algn="l"/>
                        </a:tabLst>
                      </a:pPr>
                      <a:r>
                        <a:rPr kumimoji="0" lang="en-US" sz="1500" b="0" i="0" u="none" strike="noStrike" cap="none" normalizeH="0" baseline="0" smtClean="0">
                          <a:ln>
                            <a:noFill/>
                          </a:ln>
                          <a:solidFill>
                            <a:schemeClr val="bg2"/>
                          </a:solidFill>
                          <a:effectLst/>
                          <a:latin typeface="Arial" pitchFamily="34" charset="0"/>
                        </a:rPr>
                        <a:t>2010</a:t>
                      </a:r>
                    </a:p>
                  </a:txBody>
                  <a:tcPr anchor="ctr" horzOverflow="overflow">
                    <a:lnL>
                      <a:noFill/>
                    </a:lnL>
                    <a:lnR cap="flat">
                      <a:noFill/>
                    </a:lnR>
                    <a:lnT cap="flat">
                      <a:noFill/>
                    </a:lnT>
                    <a:lnB cap="flat">
                      <a:noFill/>
                    </a:lnB>
                    <a:lnTlToBr>
                      <a:noFill/>
                    </a:lnTlToBr>
                    <a:lnBlToTr>
                      <a:noFill/>
                    </a:lnBlToTr>
                    <a:solidFill>
                      <a:srgbClr val="C0C0C0"/>
                    </a:solidFill>
                  </a:tcPr>
                </a:tc>
              </a:tr>
            </a:tbl>
          </a:graphicData>
        </a:graphic>
      </p:graphicFrame>
      <p:cxnSp>
        <p:nvCxnSpPr>
          <p:cNvPr id="68636" name="AutoShape 54"/>
          <p:cNvCxnSpPr>
            <a:cxnSpLocks noChangeShapeType="1"/>
          </p:cNvCxnSpPr>
          <p:nvPr/>
        </p:nvCxnSpPr>
        <p:spPr bwMode="auto">
          <a:xfrm rot="5400000">
            <a:off x="4674394" y="2807494"/>
            <a:ext cx="817563" cy="365125"/>
          </a:xfrm>
          <a:prstGeom prst="bentConnector3">
            <a:avLst>
              <a:gd name="adj1" fmla="val 49903"/>
            </a:avLst>
          </a:prstGeom>
          <a:noFill/>
          <a:ln w="9525">
            <a:solidFill>
              <a:srgbClr val="FF9900"/>
            </a:solidFill>
            <a:miter lim="800000"/>
            <a:headEnd/>
            <a:tailEnd type="triangle" w="med" len="med"/>
          </a:ln>
          <a:extLst>
            <a:ext uri="{909E8E84-426E-40DD-AFC4-6F175D3DCCD1}">
              <a14:hiddenFill xmlns:a14="http://schemas.microsoft.com/office/drawing/2010/main">
                <a:noFill/>
              </a14:hiddenFill>
            </a:ext>
          </a:extLst>
        </p:spPr>
      </p:cxnSp>
      <p:cxnSp>
        <p:nvCxnSpPr>
          <p:cNvPr id="68637" name="AutoShape 55"/>
          <p:cNvCxnSpPr>
            <a:cxnSpLocks noChangeShapeType="1"/>
          </p:cNvCxnSpPr>
          <p:nvPr/>
        </p:nvCxnSpPr>
        <p:spPr bwMode="auto">
          <a:xfrm rot="16200000" flipH="1">
            <a:off x="6195218" y="2672557"/>
            <a:ext cx="766763" cy="654050"/>
          </a:xfrm>
          <a:prstGeom prst="bentConnector3">
            <a:avLst>
              <a:gd name="adj1" fmla="val 49898"/>
            </a:avLst>
          </a:prstGeom>
          <a:noFill/>
          <a:ln w="9525">
            <a:solidFill>
              <a:srgbClr val="FF9900"/>
            </a:solidFill>
            <a:miter lim="800000"/>
            <a:headEnd/>
            <a:tailEnd type="triangle" w="med" len="med"/>
          </a:ln>
          <a:extLst>
            <a:ext uri="{909E8E84-426E-40DD-AFC4-6F175D3DCCD1}">
              <a14:hiddenFill xmlns:a14="http://schemas.microsoft.com/office/drawing/2010/main">
                <a:noFill/>
              </a14:hiddenFill>
            </a:ext>
          </a:extLst>
        </p:spPr>
      </p:cxnSp>
      <p:cxnSp>
        <p:nvCxnSpPr>
          <p:cNvPr id="68638" name="AutoShape 56"/>
          <p:cNvCxnSpPr>
            <a:cxnSpLocks noChangeShapeType="1"/>
          </p:cNvCxnSpPr>
          <p:nvPr/>
        </p:nvCxnSpPr>
        <p:spPr bwMode="auto">
          <a:xfrm rot="-5400000">
            <a:off x="3284538" y="3535362"/>
            <a:ext cx="895350" cy="1577975"/>
          </a:xfrm>
          <a:prstGeom prst="bentConnector3">
            <a:avLst>
              <a:gd name="adj1" fmla="val 50000"/>
            </a:avLst>
          </a:prstGeom>
          <a:noFill/>
          <a:ln w="9525">
            <a:solidFill>
              <a:srgbClr val="FF9900"/>
            </a:solidFill>
            <a:miter lim="800000"/>
            <a:headEnd/>
            <a:tailEnd type="triangle" w="med" len="med"/>
          </a:ln>
          <a:extLst>
            <a:ext uri="{909E8E84-426E-40DD-AFC4-6F175D3DCCD1}">
              <a14:hiddenFill xmlns:a14="http://schemas.microsoft.com/office/drawing/2010/main">
                <a:noFill/>
              </a14:hiddenFill>
            </a:ext>
          </a:extLst>
        </p:spPr>
      </p:cxnSp>
      <p:cxnSp>
        <p:nvCxnSpPr>
          <p:cNvPr id="68639" name="AutoShape 57"/>
          <p:cNvCxnSpPr>
            <a:cxnSpLocks noChangeShapeType="1"/>
          </p:cNvCxnSpPr>
          <p:nvPr/>
        </p:nvCxnSpPr>
        <p:spPr bwMode="auto">
          <a:xfrm rot="16200000" flipH="1">
            <a:off x="3045619" y="2239169"/>
            <a:ext cx="1350963" cy="968375"/>
          </a:xfrm>
          <a:prstGeom prst="bentConnector3">
            <a:avLst>
              <a:gd name="adj1" fmla="val 50000"/>
            </a:avLst>
          </a:prstGeom>
          <a:noFill/>
          <a:ln w="9525">
            <a:solidFill>
              <a:srgbClr val="FF9900"/>
            </a:solidFill>
            <a:miter lim="800000"/>
            <a:headEnd/>
            <a:tailEnd type="triangle" w="med" len="med"/>
          </a:ln>
          <a:extLst>
            <a:ext uri="{909E8E84-426E-40DD-AFC4-6F175D3DCCD1}">
              <a14:hiddenFill xmlns:a14="http://schemas.microsoft.com/office/drawing/2010/main">
                <a:noFill/>
              </a14:hiddenFill>
            </a:ext>
          </a:extLst>
        </p:spPr>
      </p:cxnSp>
      <p:cxnSp>
        <p:nvCxnSpPr>
          <p:cNvPr id="68640" name="AutoShape 59"/>
          <p:cNvCxnSpPr>
            <a:cxnSpLocks noChangeShapeType="1"/>
          </p:cNvCxnSpPr>
          <p:nvPr/>
        </p:nvCxnSpPr>
        <p:spPr bwMode="auto">
          <a:xfrm rot="-5400000">
            <a:off x="4768057" y="4029869"/>
            <a:ext cx="633412" cy="260350"/>
          </a:xfrm>
          <a:prstGeom prst="bentConnector3">
            <a:avLst>
              <a:gd name="adj1" fmla="val 49875"/>
            </a:avLst>
          </a:prstGeom>
          <a:noFill/>
          <a:ln w="9525">
            <a:solidFill>
              <a:srgbClr val="FF9900"/>
            </a:solidFill>
            <a:miter lim="800000"/>
            <a:headEnd/>
            <a:tailEnd type="triangle" w="med" len="med"/>
          </a:ln>
          <a:extLst>
            <a:ext uri="{909E8E84-426E-40DD-AFC4-6F175D3DCCD1}">
              <a14:hiddenFill xmlns:a14="http://schemas.microsoft.com/office/drawing/2010/main">
                <a:noFill/>
              </a14:hiddenFill>
            </a:ext>
          </a:extLst>
        </p:spPr>
      </p:cxnSp>
      <p:sp>
        <p:nvSpPr>
          <p:cNvPr id="68641" name="Line 135"/>
          <p:cNvSpPr>
            <a:spLocks noChangeShapeType="1"/>
          </p:cNvSpPr>
          <p:nvPr/>
        </p:nvSpPr>
        <p:spPr bwMode="auto">
          <a:xfrm>
            <a:off x="7572375" y="2795588"/>
            <a:ext cx="0" cy="604837"/>
          </a:xfrm>
          <a:prstGeom prst="line">
            <a:avLst/>
          </a:prstGeom>
          <a:noFill/>
          <a:ln w="127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8642" name="Text Box 136"/>
          <p:cNvSpPr txBox="1">
            <a:spLocks noChangeArrowheads="1"/>
          </p:cNvSpPr>
          <p:nvPr/>
        </p:nvSpPr>
        <p:spPr bwMode="auto">
          <a:xfrm>
            <a:off x="6831013" y="1479550"/>
            <a:ext cx="12858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Fabrazyme approval under exceptional circumstances in EU (</a:t>
            </a:r>
            <a:r>
              <a:rPr lang="en-US" altLang="en-US" sz="1200" b="1"/>
              <a:t>2001</a:t>
            </a:r>
            <a:r>
              <a:rPr lang="en-US" altLang="en-US" sz="1200"/>
              <a:t>) and US (</a:t>
            </a:r>
            <a:r>
              <a:rPr lang="en-US" altLang="en-US" sz="1200" b="1"/>
              <a:t>2003</a:t>
            </a:r>
            <a:r>
              <a:rPr lang="en-US" altLang="en-US" sz="1200"/>
              <a:t>)</a:t>
            </a:r>
          </a:p>
        </p:txBody>
      </p:sp>
      <p:sp>
        <p:nvSpPr>
          <p:cNvPr id="68643" name="Line 138"/>
          <p:cNvSpPr>
            <a:spLocks noChangeShapeType="1"/>
          </p:cNvSpPr>
          <p:nvPr/>
        </p:nvSpPr>
        <p:spPr bwMode="auto">
          <a:xfrm>
            <a:off x="7726363" y="2795588"/>
            <a:ext cx="0" cy="628650"/>
          </a:xfrm>
          <a:prstGeom prst="line">
            <a:avLst/>
          </a:prstGeom>
          <a:noFill/>
          <a:ln w="127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68644" name="AutoShape 140"/>
          <p:cNvCxnSpPr>
            <a:cxnSpLocks noChangeShapeType="1"/>
          </p:cNvCxnSpPr>
          <p:nvPr/>
        </p:nvCxnSpPr>
        <p:spPr bwMode="auto">
          <a:xfrm rot="5400000">
            <a:off x="7787482" y="2828131"/>
            <a:ext cx="817562" cy="365125"/>
          </a:xfrm>
          <a:prstGeom prst="bentConnector3">
            <a:avLst>
              <a:gd name="adj1" fmla="val 49903"/>
            </a:avLst>
          </a:prstGeom>
          <a:noFill/>
          <a:ln w="9525">
            <a:solidFill>
              <a:srgbClr val="FF9900"/>
            </a:solidFill>
            <a:miter lim="800000"/>
            <a:headEnd/>
            <a:tailEnd type="triangle" w="med" len="med"/>
          </a:ln>
          <a:extLst>
            <a:ext uri="{909E8E84-426E-40DD-AFC4-6F175D3DCCD1}">
              <a14:hiddenFill xmlns:a14="http://schemas.microsoft.com/office/drawing/2010/main">
                <a:noFill/>
              </a14:hiddenFill>
            </a:ext>
          </a:extLst>
        </p:spPr>
      </p:cxnSp>
      <p:sp>
        <p:nvSpPr>
          <p:cNvPr id="68645" name="Text Box 141"/>
          <p:cNvSpPr txBox="1">
            <a:spLocks noChangeArrowheads="1"/>
          </p:cNvSpPr>
          <p:nvPr/>
        </p:nvSpPr>
        <p:spPr bwMode="auto">
          <a:xfrm>
            <a:off x="7908925" y="1774825"/>
            <a:ext cx="1235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EU approval lifted to full approval (</a:t>
            </a:r>
            <a:r>
              <a:rPr lang="en-US" altLang="en-US" sz="1200" b="1"/>
              <a:t>2008</a:t>
            </a:r>
            <a:r>
              <a:rPr lang="en-US" altLang="en-US" sz="1200"/>
              <a:t>)</a:t>
            </a:r>
          </a:p>
        </p:txBody>
      </p:sp>
      <p:pic>
        <p:nvPicPr>
          <p:cNvPr id="68646" name="Picture 1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525" y="5091113"/>
            <a:ext cx="77787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68647" name="Picture 13" descr="Mr Ander"/>
          <p:cNvPicPr>
            <a:picLocks noChangeAspect="1" noChangeArrowheads="1"/>
          </p:cNvPicPr>
          <p:nvPr/>
        </p:nvPicPr>
        <p:blipFill>
          <a:blip r:embed="rId5">
            <a:clrChange>
              <a:clrFrom>
                <a:srgbClr val="0F41A6"/>
              </a:clrFrom>
              <a:clrTo>
                <a:srgbClr val="0F41A6">
                  <a:alpha val="0"/>
                </a:srgbClr>
              </a:clrTo>
            </a:clrChange>
            <a:extLst>
              <a:ext uri="{28A0092B-C50C-407E-A947-70E740481C1C}">
                <a14:useLocalDpi xmlns:a14="http://schemas.microsoft.com/office/drawing/2010/main" val="0"/>
              </a:ext>
            </a:extLst>
          </a:blip>
          <a:srcRect/>
          <a:stretch>
            <a:fillRect/>
          </a:stretch>
        </p:blipFill>
        <p:spPr bwMode="auto">
          <a:xfrm>
            <a:off x="114300" y="1514475"/>
            <a:ext cx="50006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8" name="Picture 12" descr="mr fabry"/>
          <p:cNvPicPr>
            <a:picLocks noChangeAspect="1" noChangeArrowheads="1"/>
          </p:cNvPicPr>
          <p:nvPr/>
        </p:nvPicPr>
        <p:blipFill>
          <a:blip r:embed="rId6">
            <a:clrChange>
              <a:clrFrom>
                <a:srgbClr val="1140A6"/>
              </a:clrFrom>
              <a:clrTo>
                <a:srgbClr val="1140A6">
                  <a:alpha val="0"/>
                </a:srgbClr>
              </a:clrTo>
            </a:clrChange>
            <a:extLst>
              <a:ext uri="{28A0092B-C50C-407E-A947-70E740481C1C}">
                <a14:useLocalDpi xmlns:a14="http://schemas.microsoft.com/office/drawing/2010/main" val="0"/>
              </a:ext>
            </a:extLst>
          </a:blip>
          <a:srcRect/>
          <a:stretch>
            <a:fillRect/>
          </a:stretch>
        </p:blipFill>
        <p:spPr bwMode="auto">
          <a:xfrm>
            <a:off x="652463" y="1520825"/>
            <a:ext cx="512762"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5545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3" descr="Screen slide2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791200" y="1447800"/>
            <a:ext cx="1066800" cy="1225550"/>
          </a:xfrm>
          <a:ln w="19050">
            <a:solidFill>
              <a:schemeClr val="tx1"/>
            </a:solidFill>
            <a:miter lim="800000"/>
            <a:headEnd/>
            <a:tailEnd/>
          </a:ln>
        </p:spPr>
      </p:pic>
      <p:pic>
        <p:nvPicPr>
          <p:cNvPr id="67587" name="Picture 3" descr="screen slide5 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133600" y="1447800"/>
            <a:ext cx="1265238" cy="1141413"/>
          </a:xfrm>
          <a:ln w="28575">
            <a:solidFill>
              <a:schemeClr val="tx1"/>
            </a:solidFill>
            <a:miter lim="800000"/>
            <a:headEnd/>
            <a:tailEnd/>
          </a:ln>
        </p:spPr>
      </p:pic>
      <p:pic>
        <p:nvPicPr>
          <p:cNvPr id="67588" name="Picture 4" descr="Screen slide2"/>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52400" y="3810000"/>
            <a:ext cx="1049338" cy="1524000"/>
          </a:xfrm>
          <a:ln w="57150">
            <a:solidFill>
              <a:srgbClr val="7FB8CF"/>
            </a:solidFill>
            <a:miter lim="800000"/>
            <a:headEnd/>
            <a:tailEnd/>
          </a:ln>
        </p:spPr>
      </p:pic>
      <p:pic>
        <p:nvPicPr>
          <p:cNvPr id="67589" name="Picture 40" descr="Screen slide31 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7772400" y="1371600"/>
            <a:ext cx="1196975" cy="1676400"/>
          </a:xfrm>
          <a:ln w="19050">
            <a:solidFill>
              <a:schemeClr val="tx1"/>
            </a:solidFill>
            <a:miter lim="800000"/>
            <a:headEnd/>
            <a:tailEnd/>
          </a:ln>
        </p:spPr>
      </p:pic>
      <p:sp>
        <p:nvSpPr>
          <p:cNvPr id="12290" name="Slide Number Placeholder 6"/>
          <p:cNvSpPr>
            <a:spLocks noGrp="1"/>
          </p:cNvSpPr>
          <p:nvPr>
            <p:ph type="sldNum" sz="quarter" idx="10"/>
          </p:nvPr>
        </p:nvSpPr>
        <p:spPr/>
        <p:txBody>
          <a:bodyPr/>
          <a:lstStyle/>
          <a:p>
            <a:pPr>
              <a:defRPr/>
            </a:pPr>
            <a:fld id="{6EA08EE6-578B-47FB-8434-664A2EF708F3}" type="slidenum">
              <a:rPr lang="en-US" smtClean="0"/>
              <a:pPr>
                <a:defRPr/>
              </a:pPr>
              <a:t>57</a:t>
            </a:fld>
            <a:endParaRPr lang="en-US" smtClean="0"/>
          </a:p>
        </p:txBody>
      </p:sp>
      <p:sp>
        <p:nvSpPr>
          <p:cNvPr id="67591" name="Rectangle 5"/>
          <p:cNvSpPr>
            <a:spLocks noChangeArrowheads="1"/>
          </p:cNvSpPr>
          <p:nvPr/>
        </p:nvSpPr>
        <p:spPr bwMode="auto">
          <a:xfrm>
            <a:off x="1447800" y="2819400"/>
            <a:ext cx="405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FF00"/>
                </a:solidFill>
              </a:rPr>
              <a:t>Brady: Glucocerebrosidase Deficiency</a:t>
            </a:r>
          </a:p>
        </p:txBody>
      </p:sp>
      <p:sp>
        <p:nvSpPr>
          <p:cNvPr id="67592" name="Rectangle 6"/>
          <p:cNvSpPr>
            <a:spLocks noChangeArrowheads="1"/>
          </p:cNvSpPr>
          <p:nvPr/>
        </p:nvSpPr>
        <p:spPr bwMode="auto">
          <a:xfrm>
            <a:off x="2133600" y="3276600"/>
            <a:ext cx="4171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E63D"/>
                </a:solidFill>
              </a:rPr>
              <a:t>Beutler; Ginns: Glucocerebroside Gene</a:t>
            </a:r>
          </a:p>
        </p:txBody>
      </p:sp>
      <p:sp>
        <p:nvSpPr>
          <p:cNvPr id="60426" name="Rectangle 7"/>
          <p:cNvSpPr>
            <a:spLocks noChangeArrowheads="1"/>
          </p:cNvSpPr>
          <p:nvPr/>
        </p:nvSpPr>
        <p:spPr bwMode="auto">
          <a:xfrm>
            <a:off x="2971800" y="3733800"/>
            <a:ext cx="4522788" cy="369888"/>
          </a:xfrm>
          <a:prstGeom prst="rect">
            <a:avLst/>
          </a:prstGeom>
          <a:noFill/>
          <a:ln w="9525">
            <a:noFill/>
            <a:miter lim="800000"/>
            <a:headEnd/>
            <a:tailEnd/>
          </a:ln>
        </p:spPr>
        <p:txBody>
          <a:bodyPr wrap="none">
            <a:spAutoFit/>
          </a:bodyPr>
          <a:lstStyle/>
          <a:p>
            <a:pPr>
              <a:defRPr/>
            </a:pPr>
            <a:r>
              <a:rPr lang="en-US" dirty="0">
                <a:solidFill>
                  <a:schemeClr val="bg2">
                    <a:lumMod val="50000"/>
                  </a:schemeClr>
                </a:solidFill>
                <a:latin typeface="Arial" pitchFamily="34" charset="0"/>
              </a:rPr>
              <a:t>Barton; Brady: Placental ERT (</a:t>
            </a:r>
            <a:r>
              <a:rPr lang="en-US" dirty="0" err="1">
                <a:solidFill>
                  <a:schemeClr val="bg2">
                    <a:lumMod val="50000"/>
                  </a:schemeClr>
                </a:solidFill>
                <a:latin typeface="Arial" pitchFamily="34" charset="0"/>
              </a:rPr>
              <a:t>Ceredase</a:t>
            </a:r>
            <a:r>
              <a:rPr lang="en-US" baseline="30000" dirty="0">
                <a:solidFill>
                  <a:schemeClr val="bg2">
                    <a:lumMod val="50000"/>
                  </a:schemeClr>
                </a:solidFill>
                <a:latin typeface="Arial" pitchFamily="34" charset="0"/>
              </a:rPr>
              <a:t>®</a:t>
            </a:r>
            <a:r>
              <a:rPr lang="en-US" dirty="0">
                <a:solidFill>
                  <a:schemeClr val="bg2">
                    <a:lumMod val="50000"/>
                  </a:schemeClr>
                </a:solidFill>
                <a:latin typeface="Arial" pitchFamily="34" charset="0"/>
              </a:rPr>
              <a:t>)</a:t>
            </a:r>
          </a:p>
        </p:txBody>
      </p:sp>
      <p:sp>
        <p:nvSpPr>
          <p:cNvPr id="60427" name="Rectangle 8"/>
          <p:cNvSpPr>
            <a:spLocks noChangeArrowheads="1"/>
          </p:cNvSpPr>
          <p:nvPr/>
        </p:nvSpPr>
        <p:spPr bwMode="auto">
          <a:xfrm>
            <a:off x="3886200" y="4191000"/>
            <a:ext cx="3546475" cy="915988"/>
          </a:xfrm>
          <a:prstGeom prst="rect">
            <a:avLst/>
          </a:prstGeom>
          <a:noFill/>
          <a:ln w="9525">
            <a:noFill/>
            <a:miter lim="800000"/>
            <a:headEnd/>
            <a:tailEnd/>
          </a:ln>
        </p:spPr>
        <p:txBody>
          <a:bodyPr>
            <a:spAutoFit/>
          </a:bodyPr>
          <a:lstStyle/>
          <a:p>
            <a:pPr>
              <a:spcBef>
                <a:spcPct val="50000"/>
              </a:spcBef>
              <a:defRPr/>
            </a:pPr>
            <a:r>
              <a:rPr lang="en-US" dirty="0">
                <a:solidFill>
                  <a:schemeClr val="accent6">
                    <a:lumMod val="50000"/>
                  </a:schemeClr>
                </a:solidFill>
                <a:latin typeface="Arial" pitchFamily="34" charset="0"/>
              </a:rPr>
              <a:t>Grabowski, Barton, </a:t>
            </a:r>
            <a:r>
              <a:rPr lang="en-US" dirty="0" err="1">
                <a:solidFill>
                  <a:schemeClr val="accent6">
                    <a:lumMod val="50000"/>
                  </a:schemeClr>
                </a:solidFill>
                <a:latin typeface="Arial" pitchFamily="34" charset="0"/>
              </a:rPr>
              <a:t>Pastores</a:t>
            </a:r>
            <a:r>
              <a:rPr lang="en-US" dirty="0">
                <a:solidFill>
                  <a:schemeClr val="accent6">
                    <a:lumMod val="50000"/>
                  </a:schemeClr>
                </a:solidFill>
                <a:latin typeface="Arial" pitchFamily="34" charset="0"/>
              </a:rPr>
              <a:t>, Brady: Recombinant ERT</a:t>
            </a:r>
            <a:br>
              <a:rPr lang="en-US" dirty="0">
                <a:solidFill>
                  <a:schemeClr val="accent6">
                    <a:lumMod val="50000"/>
                  </a:schemeClr>
                </a:solidFill>
                <a:latin typeface="Arial" pitchFamily="34" charset="0"/>
              </a:rPr>
            </a:br>
            <a:r>
              <a:rPr lang="en-US" dirty="0">
                <a:solidFill>
                  <a:schemeClr val="accent6">
                    <a:lumMod val="50000"/>
                  </a:schemeClr>
                </a:solidFill>
                <a:latin typeface="Arial" pitchFamily="34" charset="0"/>
              </a:rPr>
              <a:t> (</a:t>
            </a:r>
            <a:r>
              <a:rPr lang="en-US" dirty="0" err="1">
                <a:solidFill>
                  <a:schemeClr val="accent6">
                    <a:lumMod val="50000"/>
                  </a:schemeClr>
                </a:solidFill>
                <a:latin typeface="Arial" pitchFamily="34" charset="0"/>
              </a:rPr>
              <a:t>Cerezyme</a:t>
            </a:r>
            <a:r>
              <a:rPr lang="en-US" baseline="30000" dirty="0">
                <a:solidFill>
                  <a:schemeClr val="accent6">
                    <a:lumMod val="50000"/>
                  </a:schemeClr>
                </a:solidFill>
                <a:latin typeface="Arial" pitchFamily="34" charset="0"/>
              </a:rPr>
              <a:t>®</a:t>
            </a:r>
            <a:r>
              <a:rPr lang="en-US" dirty="0">
                <a:solidFill>
                  <a:schemeClr val="accent6">
                    <a:lumMod val="50000"/>
                  </a:schemeClr>
                </a:solidFill>
                <a:latin typeface="Arial" pitchFamily="34" charset="0"/>
              </a:rPr>
              <a:t>)</a:t>
            </a:r>
          </a:p>
        </p:txBody>
      </p:sp>
      <p:grpSp>
        <p:nvGrpSpPr>
          <p:cNvPr id="67595" name="Group 9"/>
          <p:cNvGrpSpPr>
            <a:grpSpLocks/>
          </p:cNvGrpSpPr>
          <p:nvPr/>
        </p:nvGrpSpPr>
        <p:grpSpPr bwMode="auto">
          <a:xfrm>
            <a:off x="-1524000" y="5867400"/>
            <a:ext cx="6083300" cy="457200"/>
            <a:chOff x="276" y="3648"/>
            <a:chExt cx="3861" cy="288"/>
          </a:xfrm>
        </p:grpSpPr>
        <p:sp>
          <p:nvSpPr>
            <p:cNvPr id="1896458" name="Rectangle 10"/>
            <p:cNvSpPr>
              <a:spLocks noChangeArrowheads="1"/>
            </p:cNvSpPr>
            <p:nvPr/>
          </p:nvSpPr>
          <p:spPr bwMode="auto">
            <a:xfrm>
              <a:off x="276" y="3648"/>
              <a:ext cx="117" cy="288"/>
            </a:xfrm>
            <a:prstGeom prst="rect">
              <a:avLst/>
            </a:prstGeom>
            <a:noFill/>
            <a:ln w="9525">
              <a:noFill/>
              <a:miter lim="800000"/>
              <a:headEnd/>
              <a:tailEnd/>
            </a:ln>
            <a:effectLst/>
          </p:spPr>
          <p:txBody>
            <a:bodyPr wrap="none">
              <a:spAutoFit/>
            </a:bodyPr>
            <a:lstStyle/>
            <a:p>
              <a:pPr>
                <a:defRPr/>
              </a:pPr>
              <a:endParaRPr lang="en-US" sz="2400" b="1">
                <a:solidFill>
                  <a:srgbClr val="80C3C4"/>
                </a:solidFill>
                <a:effectLst>
                  <a:outerShdw blurRad="38100" dist="38100" dir="2700000" algn="tl">
                    <a:srgbClr val="000000"/>
                  </a:outerShdw>
                </a:effectLst>
                <a:latin typeface="Arial Narrow" pitchFamily="34" charset="0"/>
              </a:endParaRPr>
            </a:p>
          </p:txBody>
        </p:sp>
        <p:sp>
          <p:nvSpPr>
            <p:cNvPr id="1896459" name="Rectangle 11"/>
            <p:cNvSpPr>
              <a:spLocks noChangeArrowheads="1"/>
            </p:cNvSpPr>
            <p:nvPr/>
          </p:nvSpPr>
          <p:spPr bwMode="auto">
            <a:xfrm>
              <a:off x="840" y="3648"/>
              <a:ext cx="117" cy="288"/>
            </a:xfrm>
            <a:prstGeom prst="rect">
              <a:avLst/>
            </a:prstGeom>
            <a:noFill/>
            <a:ln w="9525">
              <a:noFill/>
              <a:miter lim="800000"/>
              <a:headEnd/>
              <a:tailEnd/>
            </a:ln>
            <a:effectLst/>
          </p:spPr>
          <p:txBody>
            <a:bodyPr wrap="none">
              <a:spAutoFit/>
            </a:bodyPr>
            <a:lstStyle/>
            <a:p>
              <a:pPr>
                <a:defRPr/>
              </a:pPr>
              <a:endParaRPr lang="en-US" sz="2400" b="1">
                <a:solidFill>
                  <a:srgbClr val="80C3C4"/>
                </a:solidFill>
                <a:effectLst>
                  <a:outerShdw blurRad="38100" dist="38100" dir="2700000" algn="tl">
                    <a:srgbClr val="000000"/>
                  </a:outerShdw>
                </a:effectLst>
                <a:latin typeface="Arial Narrow" pitchFamily="34" charset="0"/>
              </a:endParaRPr>
            </a:p>
          </p:txBody>
        </p:sp>
        <p:sp>
          <p:nvSpPr>
            <p:cNvPr id="1896460" name="Rectangle 12"/>
            <p:cNvSpPr>
              <a:spLocks noChangeArrowheads="1"/>
            </p:cNvSpPr>
            <p:nvPr/>
          </p:nvSpPr>
          <p:spPr bwMode="auto">
            <a:xfrm>
              <a:off x="1405" y="3648"/>
              <a:ext cx="117" cy="288"/>
            </a:xfrm>
            <a:prstGeom prst="rect">
              <a:avLst/>
            </a:prstGeom>
            <a:noFill/>
            <a:ln w="9525">
              <a:noFill/>
              <a:miter lim="800000"/>
              <a:headEnd/>
              <a:tailEnd/>
            </a:ln>
            <a:effectLst/>
          </p:spPr>
          <p:txBody>
            <a:bodyPr wrap="none">
              <a:spAutoFit/>
            </a:bodyPr>
            <a:lstStyle/>
            <a:p>
              <a:pPr>
                <a:defRPr/>
              </a:pPr>
              <a:endParaRPr lang="en-US" sz="2400" b="1">
                <a:solidFill>
                  <a:srgbClr val="80C3C4"/>
                </a:solidFill>
                <a:effectLst>
                  <a:outerShdw blurRad="38100" dist="38100" dir="2700000" algn="tl">
                    <a:srgbClr val="000000"/>
                  </a:outerShdw>
                </a:effectLst>
                <a:latin typeface="Arial Narrow" pitchFamily="34" charset="0"/>
              </a:endParaRPr>
            </a:p>
          </p:txBody>
        </p:sp>
        <p:sp>
          <p:nvSpPr>
            <p:cNvPr id="1896461" name="Rectangle 13"/>
            <p:cNvSpPr>
              <a:spLocks noChangeArrowheads="1"/>
            </p:cNvSpPr>
            <p:nvPr/>
          </p:nvSpPr>
          <p:spPr bwMode="auto">
            <a:xfrm>
              <a:off x="1970" y="3648"/>
              <a:ext cx="490" cy="288"/>
            </a:xfrm>
            <a:prstGeom prst="rect">
              <a:avLst/>
            </a:prstGeom>
            <a:noFill/>
            <a:ln w="9525">
              <a:noFill/>
              <a:miter lim="800000"/>
              <a:headEnd/>
              <a:tailEnd/>
            </a:ln>
            <a:effectLst/>
          </p:spPr>
          <p:txBody>
            <a:bodyPr wrap="none">
              <a:spAutoFit/>
            </a:bodyPr>
            <a:lstStyle/>
            <a:p>
              <a:pPr>
                <a:defRPr/>
              </a:pPr>
              <a:r>
                <a:rPr lang="en-US" sz="2400" b="1">
                  <a:solidFill>
                    <a:srgbClr val="80C3C4"/>
                  </a:solidFill>
                  <a:effectLst>
                    <a:outerShdw blurRad="38100" dist="38100" dir="2700000" algn="tl">
                      <a:srgbClr val="000000"/>
                    </a:outerShdw>
                  </a:effectLst>
                  <a:latin typeface="Arial Narrow" pitchFamily="34" charset="0"/>
                </a:rPr>
                <a:t>1965</a:t>
              </a:r>
            </a:p>
          </p:txBody>
        </p:sp>
        <p:sp>
          <p:nvSpPr>
            <p:cNvPr id="1896462" name="Rectangle 14"/>
            <p:cNvSpPr>
              <a:spLocks noChangeArrowheads="1"/>
            </p:cNvSpPr>
            <p:nvPr/>
          </p:nvSpPr>
          <p:spPr bwMode="auto">
            <a:xfrm>
              <a:off x="2535" y="3648"/>
              <a:ext cx="472" cy="288"/>
            </a:xfrm>
            <a:prstGeom prst="rect">
              <a:avLst/>
            </a:prstGeom>
            <a:noFill/>
            <a:ln w="9525">
              <a:noFill/>
              <a:miter lim="800000"/>
              <a:headEnd/>
              <a:tailEnd/>
            </a:ln>
            <a:effectLst/>
          </p:spPr>
          <p:txBody>
            <a:bodyPr wrap="none">
              <a:spAutoFit/>
            </a:bodyPr>
            <a:lstStyle/>
            <a:p>
              <a:pPr>
                <a:defRPr/>
              </a:pPr>
              <a:r>
                <a:rPr lang="en-US" sz="2400" b="1" dirty="0">
                  <a:solidFill>
                    <a:srgbClr val="80C3C4"/>
                  </a:solidFill>
                  <a:effectLst>
                    <a:outerShdw blurRad="38100" dist="38100" dir="2700000" algn="tl">
                      <a:srgbClr val="000000"/>
                    </a:outerShdw>
                  </a:effectLst>
                  <a:latin typeface="Arial Narrow" pitchFamily="34" charset="0"/>
                </a:rPr>
                <a:t>1985</a:t>
              </a:r>
            </a:p>
          </p:txBody>
        </p:sp>
        <p:sp>
          <p:nvSpPr>
            <p:cNvPr id="1896463" name="Rectangle 15"/>
            <p:cNvSpPr>
              <a:spLocks noChangeArrowheads="1"/>
            </p:cNvSpPr>
            <p:nvPr/>
          </p:nvSpPr>
          <p:spPr bwMode="auto">
            <a:xfrm>
              <a:off x="3100" y="3648"/>
              <a:ext cx="472" cy="288"/>
            </a:xfrm>
            <a:prstGeom prst="rect">
              <a:avLst/>
            </a:prstGeom>
            <a:noFill/>
            <a:ln w="9525">
              <a:noFill/>
              <a:miter lim="800000"/>
              <a:headEnd/>
              <a:tailEnd/>
            </a:ln>
            <a:effectLst/>
          </p:spPr>
          <p:txBody>
            <a:bodyPr wrap="none">
              <a:spAutoFit/>
            </a:bodyPr>
            <a:lstStyle/>
            <a:p>
              <a:pPr>
                <a:defRPr/>
              </a:pPr>
              <a:r>
                <a:rPr lang="en-US" sz="2400" b="1">
                  <a:solidFill>
                    <a:srgbClr val="80C3C4"/>
                  </a:solidFill>
                  <a:effectLst>
                    <a:outerShdw blurRad="38100" dist="38100" dir="2700000" algn="tl">
                      <a:srgbClr val="000000"/>
                    </a:outerShdw>
                  </a:effectLst>
                  <a:latin typeface="Arial Narrow" pitchFamily="34" charset="0"/>
                </a:rPr>
                <a:t>1991</a:t>
              </a:r>
            </a:p>
          </p:txBody>
        </p:sp>
        <p:sp>
          <p:nvSpPr>
            <p:cNvPr id="1896464" name="Rectangle 16"/>
            <p:cNvSpPr>
              <a:spLocks noChangeArrowheads="1"/>
            </p:cNvSpPr>
            <p:nvPr/>
          </p:nvSpPr>
          <p:spPr bwMode="auto">
            <a:xfrm>
              <a:off x="3665" y="3648"/>
              <a:ext cx="472" cy="288"/>
            </a:xfrm>
            <a:prstGeom prst="rect">
              <a:avLst/>
            </a:prstGeom>
            <a:noFill/>
            <a:ln w="9525">
              <a:noFill/>
              <a:miter lim="800000"/>
              <a:headEnd/>
              <a:tailEnd/>
            </a:ln>
            <a:effectLst/>
          </p:spPr>
          <p:txBody>
            <a:bodyPr wrap="none">
              <a:spAutoFit/>
            </a:bodyPr>
            <a:lstStyle/>
            <a:p>
              <a:pPr>
                <a:defRPr/>
              </a:pPr>
              <a:r>
                <a:rPr lang="en-US" sz="2400" b="1">
                  <a:solidFill>
                    <a:srgbClr val="80C3C4"/>
                  </a:solidFill>
                  <a:effectLst>
                    <a:outerShdw blurRad="38100" dist="38100" dir="2700000" algn="tl">
                      <a:srgbClr val="000000"/>
                    </a:outerShdw>
                  </a:effectLst>
                  <a:latin typeface="Arial Narrow" pitchFamily="34" charset="0"/>
                </a:rPr>
                <a:t>1994</a:t>
              </a:r>
            </a:p>
          </p:txBody>
        </p:sp>
      </p:grpSp>
      <p:sp>
        <p:nvSpPr>
          <p:cNvPr id="67596" name="Rectangle 17"/>
          <p:cNvSpPr>
            <a:spLocks noChangeArrowheads="1"/>
          </p:cNvSpPr>
          <p:nvPr/>
        </p:nvSpPr>
        <p:spPr bwMode="auto">
          <a:xfrm>
            <a:off x="-304800" y="5562600"/>
            <a:ext cx="8032750"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597" name="Line 18"/>
          <p:cNvSpPr>
            <a:spLocks noChangeShapeType="1"/>
          </p:cNvSpPr>
          <p:nvPr/>
        </p:nvSpPr>
        <p:spPr bwMode="auto">
          <a:xfrm>
            <a:off x="1524000" y="3276600"/>
            <a:ext cx="0" cy="2408238"/>
          </a:xfrm>
          <a:prstGeom prst="line">
            <a:avLst/>
          </a:prstGeom>
          <a:noFill/>
          <a:ln w="2857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8" name="Line 19"/>
          <p:cNvSpPr>
            <a:spLocks noChangeShapeType="1"/>
          </p:cNvSpPr>
          <p:nvPr/>
        </p:nvSpPr>
        <p:spPr bwMode="auto">
          <a:xfrm>
            <a:off x="2438400" y="3733800"/>
            <a:ext cx="0" cy="1893888"/>
          </a:xfrm>
          <a:prstGeom prst="line">
            <a:avLst/>
          </a:prstGeom>
          <a:noFill/>
          <a:ln w="28575">
            <a:solidFill>
              <a:srgbClr val="FFE63D"/>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9" name="Line 20"/>
          <p:cNvSpPr>
            <a:spLocks noChangeShapeType="1"/>
          </p:cNvSpPr>
          <p:nvPr/>
        </p:nvSpPr>
        <p:spPr bwMode="auto">
          <a:xfrm>
            <a:off x="3276600" y="4191000"/>
            <a:ext cx="0" cy="14906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00" name="Line 21"/>
          <p:cNvSpPr>
            <a:spLocks noChangeShapeType="1"/>
          </p:cNvSpPr>
          <p:nvPr/>
        </p:nvSpPr>
        <p:spPr bwMode="auto">
          <a:xfrm flipH="1">
            <a:off x="4114800" y="5105400"/>
            <a:ext cx="0" cy="5302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01" name="Rectangle 22"/>
          <p:cNvSpPr>
            <a:spLocks noChangeArrowheads="1"/>
          </p:cNvSpPr>
          <p:nvPr/>
        </p:nvSpPr>
        <p:spPr bwMode="auto">
          <a:xfrm>
            <a:off x="228600" y="5638800"/>
            <a:ext cx="7315200" cy="369888"/>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02" name="Rectangle 23"/>
          <p:cNvSpPr>
            <a:spLocks noChangeArrowheads="1"/>
          </p:cNvSpPr>
          <p:nvPr/>
        </p:nvSpPr>
        <p:spPr bwMode="auto">
          <a:xfrm>
            <a:off x="5029200" y="5638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03" name="Rectangle 24"/>
          <p:cNvSpPr>
            <a:spLocks noChangeArrowheads="1"/>
          </p:cNvSpPr>
          <p:nvPr/>
        </p:nvSpPr>
        <p:spPr bwMode="auto">
          <a:xfrm>
            <a:off x="1447800" y="5715000"/>
            <a:ext cx="6324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604" name="Text Box 25"/>
          <p:cNvSpPr txBox="1">
            <a:spLocks noChangeArrowheads="1"/>
          </p:cNvSpPr>
          <p:nvPr/>
        </p:nvSpPr>
        <p:spPr bwMode="auto">
          <a:xfrm>
            <a:off x="7070725" y="18129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600"/>
          </a:p>
        </p:txBody>
      </p:sp>
      <p:sp>
        <p:nvSpPr>
          <p:cNvPr id="1896474" name="Text Box 26"/>
          <p:cNvSpPr txBox="1">
            <a:spLocks noChangeArrowheads="1"/>
          </p:cNvSpPr>
          <p:nvPr/>
        </p:nvSpPr>
        <p:spPr bwMode="auto">
          <a:xfrm>
            <a:off x="5080000" y="5892800"/>
            <a:ext cx="742950" cy="457200"/>
          </a:xfrm>
          <a:prstGeom prst="rect">
            <a:avLst/>
          </a:prstGeom>
          <a:noFill/>
          <a:ln w="9525" algn="ctr">
            <a:noFill/>
            <a:miter lim="800000"/>
            <a:headEnd/>
            <a:tailEnd/>
          </a:ln>
          <a:effectLst/>
        </p:spPr>
        <p:txBody>
          <a:bodyPr wrap="none">
            <a:spAutoFit/>
          </a:bodyPr>
          <a:lstStyle/>
          <a:p>
            <a:pPr eaLnBrk="0" hangingPunct="0">
              <a:defRPr/>
            </a:pPr>
            <a:r>
              <a:rPr lang="en-US" sz="2400" b="1">
                <a:solidFill>
                  <a:srgbClr val="80C3C4"/>
                </a:solidFill>
                <a:effectLst>
                  <a:outerShdw blurRad="38100" dist="38100" dir="2700000" algn="tl">
                    <a:srgbClr val="000000"/>
                  </a:outerShdw>
                </a:effectLst>
                <a:latin typeface="Arial Narrow" pitchFamily="34" charset="0"/>
              </a:rPr>
              <a:t>2004</a:t>
            </a:r>
          </a:p>
        </p:txBody>
      </p:sp>
      <p:sp>
        <p:nvSpPr>
          <p:cNvPr id="67606" name="Text Box 27"/>
          <p:cNvSpPr txBox="1">
            <a:spLocks noChangeArrowheads="1"/>
          </p:cNvSpPr>
          <p:nvPr/>
        </p:nvSpPr>
        <p:spPr bwMode="auto">
          <a:xfrm>
            <a:off x="2651125" y="17367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600"/>
          </a:p>
        </p:txBody>
      </p:sp>
      <p:sp>
        <p:nvSpPr>
          <p:cNvPr id="67607" name="Text Box 28"/>
          <p:cNvSpPr txBox="1">
            <a:spLocks noChangeArrowheads="1"/>
          </p:cNvSpPr>
          <p:nvPr/>
        </p:nvSpPr>
        <p:spPr bwMode="auto">
          <a:xfrm>
            <a:off x="2346325" y="17367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600"/>
          </a:p>
        </p:txBody>
      </p:sp>
      <p:sp>
        <p:nvSpPr>
          <p:cNvPr id="67608" name="Text Box 29"/>
          <p:cNvSpPr txBox="1">
            <a:spLocks noChangeArrowheads="1"/>
          </p:cNvSpPr>
          <p:nvPr/>
        </p:nvSpPr>
        <p:spPr bwMode="auto">
          <a:xfrm>
            <a:off x="1889125" y="18129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600"/>
          </a:p>
        </p:txBody>
      </p:sp>
      <p:sp>
        <p:nvSpPr>
          <p:cNvPr id="67609" name="Text Box 30"/>
          <p:cNvSpPr txBox="1">
            <a:spLocks noChangeArrowheads="1"/>
          </p:cNvSpPr>
          <p:nvPr/>
        </p:nvSpPr>
        <p:spPr bwMode="auto">
          <a:xfrm>
            <a:off x="685800" y="121920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600"/>
          </a:p>
        </p:txBody>
      </p:sp>
      <p:sp>
        <p:nvSpPr>
          <p:cNvPr id="67610" name="Text Box 31"/>
          <p:cNvSpPr txBox="1">
            <a:spLocks noChangeArrowheads="1"/>
          </p:cNvSpPr>
          <p:nvPr/>
        </p:nvSpPr>
        <p:spPr bwMode="auto">
          <a:xfrm>
            <a:off x="593725" y="11271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600"/>
          </a:p>
        </p:txBody>
      </p:sp>
      <p:sp>
        <p:nvSpPr>
          <p:cNvPr id="67611" name="Text Box 32"/>
          <p:cNvSpPr txBox="1">
            <a:spLocks noChangeArrowheads="1"/>
          </p:cNvSpPr>
          <p:nvPr/>
        </p:nvSpPr>
        <p:spPr bwMode="auto">
          <a:xfrm>
            <a:off x="365125" y="34893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600"/>
          </a:p>
        </p:txBody>
      </p:sp>
      <p:sp>
        <p:nvSpPr>
          <p:cNvPr id="67612" name="Text Box 33"/>
          <p:cNvSpPr txBox="1">
            <a:spLocks noChangeArrowheads="1"/>
          </p:cNvSpPr>
          <p:nvPr/>
        </p:nvSpPr>
        <p:spPr bwMode="auto">
          <a:xfrm>
            <a:off x="152400" y="5867400"/>
            <a:ext cx="74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a:solidFill>
                  <a:schemeClr val="accent1"/>
                </a:solidFill>
                <a:latin typeface="Arial Narrow" pitchFamily="34" charset="0"/>
              </a:rPr>
              <a:t>1882</a:t>
            </a:r>
          </a:p>
        </p:txBody>
      </p:sp>
      <p:sp>
        <p:nvSpPr>
          <p:cNvPr id="67613" name="Text Box 34"/>
          <p:cNvSpPr txBox="1">
            <a:spLocks noChangeArrowheads="1"/>
          </p:cNvSpPr>
          <p:nvPr/>
        </p:nvSpPr>
        <p:spPr bwMode="auto">
          <a:xfrm>
            <a:off x="5775325" y="12795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600"/>
          </a:p>
        </p:txBody>
      </p:sp>
      <p:sp>
        <p:nvSpPr>
          <p:cNvPr id="67614" name="Text Box 35"/>
          <p:cNvSpPr txBox="1">
            <a:spLocks noChangeArrowheads="1"/>
          </p:cNvSpPr>
          <p:nvPr/>
        </p:nvSpPr>
        <p:spPr bwMode="auto">
          <a:xfrm>
            <a:off x="5562600" y="1828800"/>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altLang="en-US" sz="1200">
              <a:solidFill>
                <a:srgbClr val="FFE63D"/>
              </a:solidFill>
              <a:latin typeface="Times New Roman" pitchFamily="18" charset="0"/>
            </a:endParaRPr>
          </a:p>
        </p:txBody>
      </p:sp>
      <p:sp>
        <p:nvSpPr>
          <p:cNvPr id="67615" name="Text Box 36"/>
          <p:cNvSpPr txBox="1">
            <a:spLocks noChangeArrowheads="1"/>
          </p:cNvSpPr>
          <p:nvPr/>
        </p:nvSpPr>
        <p:spPr bwMode="auto">
          <a:xfrm>
            <a:off x="8137525" y="8985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600"/>
          </a:p>
        </p:txBody>
      </p:sp>
      <p:sp>
        <p:nvSpPr>
          <p:cNvPr id="1896485" name="Rectangle 37"/>
          <p:cNvSpPr>
            <a:spLocks noChangeArrowheads="1"/>
          </p:cNvSpPr>
          <p:nvPr/>
        </p:nvSpPr>
        <p:spPr bwMode="auto">
          <a:xfrm>
            <a:off x="7342188" y="2400300"/>
            <a:ext cx="180975" cy="301625"/>
          </a:xfrm>
          <a:prstGeom prst="rect">
            <a:avLst/>
          </a:prstGeom>
          <a:noFill/>
          <a:ln w="12700">
            <a:noFill/>
            <a:miter lim="800000"/>
            <a:headEnd/>
            <a:tailEnd/>
          </a:ln>
          <a:effectLst/>
        </p:spPr>
        <p:txBody>
          <a:bodyPr wrap="none" lIns="90487" tIns="44450" rIns="90487" bIns="44450">
            <a:spAutoFit/>
          </a:bodyPr>
          <a:lstStyle/>
          <a:p>
            <a:pPr eaLnBrk="0" hangingPunct="0">
              <a:defRPr/>
            </a:pPr>
            <a:endParaRPr lang="en-US" altLang="en-US" sz="1400" b="1">
              <a:solidFill>
                <a:schemeClr val="tx2"/>
              </a:solidFill>
              <a:effectLst>
                <a:outerShdw blurRad="38100" dist="38100" dir="2700000" algn="tl">
                  <a:srgbClr val="000000"/>
                </a:outerShdw>
              </a:effectLst>
              <a:latin typeface="Helvetica" pitchFamily="34" charset="0"/>
            </a:endParaRPr>
          </a:p>
        </p:txBody>
      </p:sp>
      <p:sp>
        <p:nvSpPr>
          <p:cNvPr id="67617" name="Text Box 38"/>
          <p:cNvSpPr txBox="1">
            <a:spLocks noChangeArrowheads="1"/>
          </p:cNvSpPr>
          <p:nvPr/>
        </p:nvSpPr>
        <p:spPr bwMode="auto">
          <a:xfrm>
            <a:off x="8518525" y="33369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600"/>
          </a:p>
        </p:txBody>
      </p:sp>
      <p:sp>
        <p:nvSpPr>
          <p:cNvPr id="67618" name="Text Box 39"/>
          <p:cNvSpPr txBox="1">
            <a:spLocks noChangeArrowheads="1"/>
          </p:cNvSpPr>
          <p:nvPr/>
        </p:nvSpPr>
        <p:spPr bwMode="auto">
          <a:xfrm>
            <a:off x="7772400" y="3048000"/>
            <a:ext cx="1158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600"/>
          </a:p>
        </p:txBody>
      </p:sp>
      <p:sp>
        <p:nvSpPr>
          <p:cNvPr id="67619" name="Text Box 41"/>
          <p:cNvSpPr txBox="1">
            <a:spLocks noChangeArrowheads="1"/>
          </p:cNvSpPr>
          <p:nvPr/>
        </p:nvSpPr>
        <p:spPr bwMode="auto">
          <a:xfrm>
            <a:off x="288925" y="7461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600"/>
          </a:p>
        </p:txBody>
      </p:sp>
      <p:pic>
        <p:nvPicPr>
          <p:cNvPr id="67620" name="Picture 42" descr="screen slide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447800"/>
            <a:ext cx="1066800" cy="1447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7621" name="Group 44"/>
          <p:cNvGrpSpPr>
            <a:grpSpLocks/>
          </p:cNvGrpSpPr>
          <p:nvPr/>
        </p:nvGrpSpPr>
        <p:grpSpPr bwMode="auto">
          <a:xfrm>
            <a:off x="4106863" y="1524000"/>
            <a:ext cx="685800" cy="1295400"/>
            <a:chOff x="1872" y="672"/>
            <a:chExt cx="432" cy="960"/>
          </a:xfrm>
        </p:grpSpPr>
        <p:grpSp>
          <p:nvGrpSpPr>
            <p:cNvPr id="67635" name="Group 45"/>
            <p:cNvGrpSpPr>
              <a:grpSpLocks/>
            </p:cNvGrpSpPr>
            <p:nvPr/>
          </p:nvGrpSpPr>
          <p:grpSpPr bwMode="auto">
            <a:xfrm>
              <a:off x="1872" y="672"/>
              <a:ext cx="432" cy="683"/>
              <a:chOff x="1872" y="672"/>
              <a:chExt cx="432" cy="683"/>
            </a:xfrm>
          </p:grpSpPr>
          <p:sp>
            <p:nvSpPr>
              <p:cNvPr id="67637" name="Freeform 46"/>
              <p:cNvSpPr>
                <a:spLocks/>
              </p:cNvSpPr>
              <p:nvPr/>
            </p:nvSpPr>
            <p:spPr bwMode="auto">
              <a:xfrm>
                <a:off x="2112" y="672"/>
                <a:ext cx="192" cy="683"/>
              </a:xfrm>
              <a:custGeom>
                <a:avLst/>
                <a:gdLst>
                  <a:gd name="T0" fmla="*/ 89839 w 125"/>
                  <a:gd name="T1" fmla="*/ 3481 h 589"/>
                  <a:gd name="T2" fmla="*/ 60740 w 125"/>
                  <a:gd name="T3" fmla="*/ 2738 h 589"/>
                  <a:gd name="T4" fmla="*/ 32556 w 125"/>
                  <a:gd name="T5" fmla="*/ 2177 h 589"/>
                  <a:gd name="T6" fmla="*/ 21195 w 125"/>
                  <a:gd name="T7" fmla="*/ 1322 h 589"/>
                  <a:gd name="T8" fmla="*/ 54804 w 125"/>
                  <a:gd name="T9" fmla="*/ 452 h 589"/>
                  <a:gd name="T10" fmla="*/ 89839 w 125"/>
                  <a:gd name="T11" fmla="*/ 2 h 589"/>
                  <a:gd name="T12" fmla="*/ 129299 w 125"/>
                  <a:gd name="T13" fmla="*/ 0 h 589"/>
                  <a:gd name="T14" fmla="*/ 159557 w 125"/>
                  <a:gd name="T15" fmla="*/ 101 h 589"/>
                  <a:gd name="T16" fmla="*/ 143304 w 125"/>
                  <a:gd name="T17" fmla="*/ 410 h 589"/>
                  <a:gd name="T18" fmla="*/ 117979 w 125"/>
                  <a:gd name="T19" fmla="*/ 930 h 589"/>
                  <a:gd name="T20" fmla="*/ 101752 w 125"/>
                  <a:gd name="T21" fmla="*/ 1448 h 589"/>
                  <a:gd name="T22" fmla="*/ 100138 w 125"/>
                  <a:gd name="T23" fmla="*/ 2036 h 589"/>
                  <a:gd name="T24" fmla="*/ 123590 w 125"/>
                  <a:gd name="T25" fmla="*/ 2822 h 589"/>
                  <a:gd name="T26" fmla="*/ 167995 w 125"/>
                  <a:gd name="T27" fmla="*/ 3025 h 589"/>
                  <a:gd name="T28" fmla="*/ 197304 w 125"/>
                  <a:gd name="T29" fmla="*/ 2259 h 589"/>
                  <a:gd name="T30" fmla="*/ 214925 w 125"/>
                  <a:gd name="T31" fmla="*/ 916 h 589"/>
                  <a:gd name="T32" fmla="*/ 228737 w 125"/>
                  <a:gd name="T33" fmla="*/ 250 h 589"/>
                  <a:gd name="T34" fmla="*/ 253658 w 125"/>
                  <a:gd name="T35" fmla="*/ 216 h 589"/>
                  <a:gd name="T36" fmla="*/ 275440 w 125"/>
                  <a:gd name="T37" fmla="*/ 285 h 589"/>
                  <a:gd name="T38" fmla="*/ 283163 w 125"/>
                  <a:gd name="T39" fmla="*/ 949 h 589"/>
                  <a:gd name="T40" fmla="*/ 253658 w 125"/>
                  <a:gd name="T41" fmla="*/ 2225 h 589"/>
                  <a:gd name="T42" fmla="*/ 198603 w 125"/>
                  <a:gd name="T43" fmla="*/ 3394 h 589"/>
                  <a:gd name="T44" fmla="*/ 189834 w 125"/>
                  <a:gd name="T45" fmla="*/ 3748 h 589"/>
                  <a:gd name="T46" fmla="*/ 204041 w 125"/>
                  <a:gd name="T47" fmla="*/ 4124 h 589"/>
                  <a:gd name="T48" fmla="*/ 206492 w 125"/>
                  <a:gd name="T49" fmla="*/ 4569 h 589"/>
                  <a:gd name="T50" fmla="*/ 204041 w 125"/>
                  <a:gd name="T51" fmla="*/ 5470 h 589"/>
                  <a:gd name="T52" fmla="*/ 216985 w 125"/>
                  <a:gd name="T53" fmla="*/ 6430 h 589"/>
                  <a:gd name="T54" fmla="*/ 241576 w 125"/>
                  <a:gd name="T55" fmla="*/ 6937 h 589"/>
                  <a:gd name="T56" fmla="*/ 258040 w 125"/>
                  <a:gd name="T57" fmla="*/ 7484 h 589"/>
                  <a:gd name="T58" fmla="*/ 236255 w 125"/>
                  <a:gd name="T59" fmla="*/ 8023 h 589"/>
                  <a:gd name="T60" fmla="*/ 204041 w 125"/>
                  <a:gd name="T61" fmla="*/ 8176 h 589"/>
                  <a:gd name="T62" fmla="*/ 163134 w 125"/>
                  <a:gd name="T63" fmla="*/ 8071 h 589"/>
                  <a:gd name="T64" fmla="*/ 144806 w 125"/>
                  <a:gd name="T65" fmla="*/ 7859 h 589"/>
                  <a:gd name="T66" fmla="*/ 159557 w 125"/>
                  <a:gd name="T67" fmla="*/ 6657 h 589"/>
                  <a:gd name="T68" fmla="*/ 151809 w 125"/>
                  <a:gd name="T69" fmla="*/ 5146 h 589"/>
                  <a:gd name="T70" fmla="*/ 151809 w 125"/>
                  <a:gd name="T71" fmla="*/ 4608 h 589"/>
                  <a:gd name="T72" fmla="*/ 148917 w 125"/>
                  <a:gd name="T73" fmla="*/ 4522 h 589"/>
                  <a:gd name="T74" fmla="*/ 137993 w 125"/>
                  <a:gd name="T75" fmla="*/ 4415 h 589"/>
                  <a:gd name="T76" fmla="*/ 119029 w 125"/>
                  <a:gd name="T77" fmla="*/ 4346 h 589"/>
                  <a:gd name="T78" fmla="*/ 106207 w 125"/>
                  <a:gd name="T79" fmla="*/ 4432 h 589"/>
                  <a:gd name="T80" fmla="*/ 101752 w 125"/>
                  <a:gd name="T81" fmla="*/ 4564 h 589"/>
                  <a:gd name="T82" fmla="*/ 89839 w 125"/>
                  <a:gd name="T83" fmla="*/ 5372 h 589"/>
                  <a:gd name="T84" fmla="*/ 104691 w 125"/>
                  <a:gd name="T85" fmla="*/ 6920 h 589"/>
                  <a:gd name="T86" fmla="*/ 68158 w 125"/>
                  <a:gd name="T87" fmla="*/ 8437 h 589"/>
                  <a:gd name="T88" fmla="*/ 54804 w 125"/>
                  <a:gd name="T89" fmla="*/ 8463 h 589"/>
                  <a:gd name="T90" fmla="*/ 16140 w 125"/>
                  <a:gd name="T91" fmla="*/ 8456 h 589"/>
                  <a:gd name="T92" fmla="*/ 0 w 125"/>
                  <a:gd name="T93" fmla="*/ 8370 h 589"/>
                  <a:gd name="T94" fmla="*/ 7382 w 125"/>
                  <a:gd name="T95" fmla="*/ 7581 h 589"/>
                  <a:gd name="T96" fmla="*/ 16140 w 125"/>
                  <a:gd name="T97" fmla="*/ 6822 h 589"/>
                  <a:gd name="T98" fmla="*/ 17417 w 125"/>
                  <a:gd name="T99" fmla="*/ 6161 h 589"/>
                  <a:gd name="T100" fmla="*/ 21195 w 125"/>
                  <a:gd name="T101" fmla="*/ 5313 h 589"/>
                  <a:gd name="T102" fmla="*/ 30181 w 125"/>
                  <a:gd name="T103" fmla="*/ 4681 h 589"/>
                  <a:gd name="T104" fmla="*/ 43128 w 125"/>
                  <a:gd name="T105" fmla="*/ 4491 h 589"/>
                  <a:gd name="T106" fmla="*/ 60740 w 125"/>
                  <a:gd name="T107" fmla="*/ 4295 h 589"/>
                  <a:gd name="T108" fmla="*/ 80462 w 125"/>
                  <a:gd name="T109" fmla="*/ 4083 h 58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
                  <a:gd name="T166" fmla="*/ 0 h 589"/>
                  <a:gd name="T167" fmla="*/ 125 w 125"/>
                  <a:gd name="T168" fmla="*/ 589 h 58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 h="589">
                    <a:moveTo>
                      <a:pt x="36" y="284"/>
                    </a:moveTo>
                    <a:lnTo>
                      <a:pt x="39" y="269"/>
                    </a:lnTo>
                    <a:lnTo>
                      <a:pt x="40" y="256"/>
                    </a:lnTo>
                    <a:lnTo>
                      <a:pt x="40" y="242"/>
                    </a:lnTo>
                    <a:lnTo>
                      <a:pt x="38" y="229"/>
                    </a:lnTo>
                    <a:lnTo>
                      <a:pt x="35" y="216"/>
                    </a:lnTo>
                    <a:lnTo>
                      <a:pt x="32" y="204"/>
                    </a:lnTo>
                    <a:lnTo>
                      <a:pt x="27" y="191"/>
                    </a:lnTo>
                    <a:lnTo>
                      <a:pt x="22" y="177"/>
                    </a:lnTo>
                    <a:lnTo>
                      <a:pt x="17" y="164"/>
                    </a:lnTo>
                    <a:lnTo>
                      <a:pt x="14" y="151"/>
                    </a:lnTo>
                    <a:lnTo>
                      <a:pt x="11" y="136"/>
                    </a:lnTo>
                    <a:lnTo>
                      <a:pt x="9" y="121"/>
                    </a:lnTo>
                    <a:lnTo>
                      <a:pt x="9" y="106"/>
                    </a:lnTo>
                    <a:lnTo>
                      <a:pt x="9" y="91"/>
                    </a:lnTo>
                    <a:lnTo>
                      <a:pt x="11" y="75"/>
                    </a:lnTo>
                    <a:lnTo>
                      <a:pt x="14" y="60"/>
                    </a:lnTo>
                    <a:lnTo>
                      <a:pt x="19" y="45"/>
                    </a:lnTo>
                    <a:lnTo>
                      <a:pt x="24" y="31"/>
                    </a:lnTo>
                    <a:lnTo>
                      <a:pt x="30" y="17"/>
                    </a:lnTo>
                    <a:lnTo>
                      <a:pt x="39" y="4"/>
                    </a:lnTo>
                    <a:lnTo>
                      <a:pt x="40" y="2"/>
                    </a:lnTo>
                    <a:lnTo>
                      <a:pt x="44" y="2"/>
                    </a:lnTo>
                    <a:lnTo>
                      <a:pt x="48" y="0"/>
                    </a:lnTo>
                    <a:lnTo>
                      <a:pt x="52" y="0"/>
                    </a:lnTo>
                    <a:lnTo>
                      <a:pt x="57" y="0"/>
                    </a:lnTo>
                    <a:lnTo>
                      <a:pt x="61" y="0"/>
                    </a:lnTo>
                    <a:lnTo>
                      <a:pt x="65" y="2"/>
                    </a:lnTo>
                    <a:lnTo>
                      <a:pt x="68" y="4"/>
                    </a:lnTo>
                    <a:lnTo>
                      <a:pt x="70" y="7"/>
                    </a:lnTo>
                    <a:lnTo>
                      <a:pt x="70" y="10"/>
                    </a:lnTo>
                    <a:lnTo>
                      <a:pt x="66" y="19"/>
                    </a:lnTo>
                    <a:lnTo>
                      <a:pt x="63" y="29"/>
                    </a:lnTo>
                    <a:lnTo>
                      <a:pt x="61" y="37"/>
                    </a:lnTo>
                    <a:lnTo>
                      <a:pt x="58" y="47"/>
                    </a:lnTo>
                    <a:lnTo>
                      <a:pt x="55" y="56"/>
                    </a:lnTo>
                    <a:lnTo>
                      <a:pt x="52" y="65"/>
                    </a:lnTo>
                    <a:lnTo>
                      <a:pt x="50" y="73"/>
                    </a:lnTo>
                    <a:lnTo>
                      <a:pt x="48" y="83"/>
                    </a:lnTo>
                    <a:lnTo>
                      <a:pt x="47" y="92"/>
                    </a:lnTo>
                    <a:lnTo>
                      <a:pt x="45" y="100"/>
                    </a:lnTo>
                    <a:lnTo>
                      <a:pt x="44" y="112"/>
                    </a:lnTo>
                    <a:lnTo>
                      <a:pt x="44" y="126"/>
                    </a:lnTo>
                    <a:lnTo>
                      <a:pt x="44" y="142"/>
                    </a:lnTo>
                    <a:lnTo>
                      <a:pt x="46" y="157"/>
                    </a:lnTo>
                    <a:lnTo>
                      <a:pt x="48" y="172"/>
                    </a:lnTo>
                    <a:lnTo>
                      <a:pt x="51" y="185"/>
                    </a:lnTo>
                    <a:lnTo>
                      <a:pt x="55" y="197"/>
                    </a:lnTo>
                    <a:lnTo>
                      <a:pt x="61" y="206"/>
                    </a:lnTo>
                    <a:lnTo>
                      <a:pt x="66" y="210"/>
                    </a:lnTo>
                    <a:lnTo>
                      <a:pt x="74" y="210"/>
                    </a:lnTo>
                    <a:lnTo>
                      <a:pt x="78" y="205"/>
                    </a:lnTo>
                    <a:lnTo>
                      <a:pt x="82" y="194"/>
                    </a:lnTo>
                    <a:lnTo>
                      <a:pt x="85" y="177"/>
                    </a:lnTo>
                    <a:lnTo>
                      <a:pt x="87" y="158"/>
                    </a:lnTo>
                    <a:lnTo>
                      <a:pt x="89" y="136"/>
                    </a:lnTo>
                    <a:lnTo>
                      <a:pt x="91" y="112"/>
                    </a:lnTo>
                    <a:lnTo>
                      <a:pt x="93" y="87"/>
                    </a:lnTo>
                    <a:lnTo>
                      <a:pt x="95" y="63"/>
                    </a:lnTo>
                    <a:lnTo>
                      <a:pt x="98" y="40"/>
                    </a:lnTo>
                    <a:lnTo>
                      <a:pt x="100" y="19"/>
                    </a:lnTo>
                    <a:lnTo>
                      <a:pt x="101" y="17"/>
                    </a:lnTo>
                    <a:lnTo>
                      <a:pt x="103" y="16"/>
                    </a:lnTo>
                    <a:lnTo>
                      <a:pt x="105" y="15"/>
                    </a:lnTo>
                    <a:lnTo>
                      <a:pt x="109" y="15"/>
                    </a:lnTo>
                    <a:lnTo>
                      <a:pt x="112" y="15"/>
                    </a:lnTo>
                    <a:lnTo>
                      <a:pt x="115" y="16"/>
                    </a:lnTo>
                    <a:lnTo>
                      <a:pt x="117" y="17"/>
                    </a:lnTo>
                    <a:lnTo>
                      <a:pt x="121" y="18"/>
                    </a:lnTo>
                    <a:lnTo>
                      <a:pt x="122" y="19"/>
                    </a:lnTo>
                    <a:lnTo>
                      <a:pt x="123" y="21"/>
                    </a:lnTo>
                    <a:lnTo>
                      <a:pt x="125" y="43"/>
                    </a:lnTo>
                    <a:lnTo>
                      <a:pt x="125" y="66"/>
                    </a:lnTo>
                    <a:lnTo>
                      <a:pt x="123" y="88"/>
                    </a:lnTo>
                    <a:lnTo>
                      <a:pt x="121" y="110"/>
                    </a:lnTo>
                    <a:lnTo>
                      <a:pt x="116" y="132"/>
                    </a:lnTo>
                    <a:lnTo>
                      <a:pt x="112" y="154"/>
                    </a:lnTo>
                    <a:lnTo>
                      <a:pt x="107" y="175"/>
                    </a:lnTo>
                    <a:lnTo>
                      <a:pt x="101" y="196"/>
                    </a:lnTo>
                    <a:lnTo>
                      <a:pt x="95" y="216"/>
                    </a:lnTo>
                    <a:lnTo>
                      <a:pt x="88" y="235"/>
                    </a:lnTo>
                    <a:lnTo>
                      <a:pt x="85" y="245"/>
                    </a:lnTo>
                    <a:lnTo>
                      <a:pt x="84" y="254"/>
                    </a:lnTo>
                    <a:lnTo>
                      <a:pt x="84" y="261"/>
                    </a:lnTo>
                    <a:lnTo>
                      <a:pt x="85" y="268"/>
                    </a:lnTo>
                    <a:lnTo>
                      <a:pt x="86" y="274"/>
                    </a:lnTo>
                    <a:lnTo>
                      <a:pt x="88" y="280"/>
                    </a:lnTo>
                    <a:lnTo>
                      <a:pt x="90" y="287"/>
                    </a:lnTo>
                    <a:lnTo>
                      <a:pt x="91" y="295"/>
                    </a:lnTo>
                    <a:lnTo>
                      <a:pt x="92" y="306"/>
                    </a:lnTo>
                    <a:lnTo>
                      <a:pt x="91" y="318"/>
                    </a:lnTo>
                    <a:lnTo>
                      <a:pt x="91" y="331"/>
                    </a:lnTo>
                    <a:lnTo>
                      <a:pt x="90" y="346"/>
                    </a:lnTo>
                    <a:lnTo>
                      <a:pt x="90" y="362"/>
                    </a:lnTo>
                    <a:lnTo>
                      <a:pt x="90" y="380"/>
                    </a:lnTo>
                    <a:lnTo>
                      <a:pt x="91" y="398"/>
                    </a:lnTo>
                    <a:lnTo>
                      <a:pt x="92" y="415"/>
                    </a:lnTo>
                    <a:lnTo>
                      <a:pt x="93" y="432"/>
                    </a:lnTo>
                    <a:lnTo>
                      <a:pt x="96" y="448"/>
                    </a:lnTo>
                    <a:lnTo>
                      <a:pt x="99" y="462"/>
                    </a:lnTo>
                    <a:lnTo>
                      <a:pt x="103" y="475"/>
                    </a:lnTo>
                    <a:lnTo>
                      <a:pt x="107" y="483"/>
                    </a:lnTo>
                    <a:lnTo>
                      <a:pt x="109" y="491"/>
                    </a:lnTo>
                    <a:lnTo>
                      <a:pt x="111" y="501"/>
                    </a:lnTo>
                    <a:lnTo>
                      <a:pt x="113" y="511"/>
                    </a:lnTo>
                    <a:lnTo>
                      <a:pt x="114" y="521"/>
                    </a:lnTo>
                    <a:lnTo>
                      <a:pt x="114" y="531"/>
                    </a:lnTo>
                    <a:lnTo>
                      <a:pt x="112" y="540"/>
                    </a:lnTo>
                    <a:lnTo>
                      <a:pt x="110" y="550"/>
                    </a:lnTo>
                    <a:lnTo>
                      <a:pt x="104" y="558"/>
                    </a:lnTo>
                    <a:lnTo>
                      <a:pt x="98" y="566"/>
                    </a:lnTo>
                    <a:lnTo>
                      <a:pt x="93" y="569"/>
                    </a:lnTo>
                    <a:lnTo>
                      <a:pt x="90" y="569"/>
                    </a:lnTo>
                    <a:lnTo>
                      <a:pt x="85" y="569"/>
                    </a:lnTo>
                    <a:lnTo>
                      <a:pt x="80" y="566"/>
                    </a:lnTo>
                    <a:lnTo>
                      <a:pt x="76" y="564"/>
                    </a:lnTo>
                    <a:lnTo>
                      <a:pt x="72" y="561"/>
                    </a:lnTo>
                    <a:lnTo>
                      <a:pt x="68" y="557"/>
                    </a:lnTo>
                    <a:lnTo>
                      <a:pt x="66" y="553"/>
                    </a:lnTo>
                    <a:lnTo>
                      <a:pt x="64" y="550"/>
                    </a:lnTo>
                    <a:lnTo>
                      <a:pt x="64" y="547"/>
                    </a:lnTo>
                    <a:lnTo>
                      <a:pt x="67" y="521"/>
                    </a:lnTo>
                    <a:lnTo>
                      <a:pt x="70" y="493"/>
                    </a:lnTo>
                    <a:lnTo>
                      <a:pt x="70" y="463"/>
                    </a:lnTo>
                    <a:lnTo>
                      <a:pt x="70" y="434"/>
                    </a:lnTo>
                    <a:lnTo>
                      <a:pt x="70" y="407"/>
                    </a:lnTo>
                    <a:lnTo>
                      <a:pt x="68" y="381"/>
                    </a:lnTo>
                    <a:lnTo>
                      <a:pt x="67" y="358"/>
                    </a:lnTo>
                    <a:lnTo>
                      <a:pt x="67" y="340"/>
                    </a:lnTo>
                    <a:lnTo>
                      <a:pt x="67" y="327"/>
                    </a:lnTo>
                    <a:lnTo>
                      <a:pt x="67" y="321"/>
                    </a:lnTo>
                    <a:lnTo>
                      <a:pt x="67" y="320"/>
                    </a:lnTo>
                    <a:lnTo>
                      <a:pt x="67" y="319"/>
                    </a:lnTo>
                    <a:lnTo>
                      <a:pt x="67" y="318"/>
                    </a:lnTo>
                    <a:lnTo>
                      <a:pt x="66" y="315"/>
                    </a:lnTo>
                    <a:lnTo>
                      <a:pt x="65" y="313"/>
                    </a:lnTo>
                    <a:lnTo>
                      <a:pt x="64" y="311"/>
                    </a:lnTo>
                    <a:lnTo>
                      <a:pt x="63" y="309"/>
                    </a:lnTo>
                    <a:lnTo>
                      <a:pt x="61" y="307"/>
                    </a:lnTo>
                    <a:lnTo>
                      <a:pt x="58" y="305"/>
                    </a:lnTo>
                    <a:lnTo>
                      <a:pt x="55" y="303"/>
                    </a:lnTo>
                    <a:lnTo>
                      <a:pt x="53" y="303"/>
                    </a:lnTo>
                    <a:lnTo>
                      <a:pt x="51" y="303"/>
                    </a:lnTo>
                    <a:lnTo>
                      <a:pt x="50" y="305"/>
                    </a:lnTo>
                    <a:lnTo>
                      <a:pt x="49" y="307"/>
                    </a:lnTo>
                    <a:lnTo>
                      <a:pt x="47" y="308"/>
                    </a:lnTo>
                    <a:lnTo>
                      <a:pt x="46" y="310"/>
                    </a:lnTo>
                    <a:lnTo>
                      <a:pt x="46" y="312"/>
                    </a:lnTo>
                    <a:lnTo>
                      <a:pt x="45" y="314"/>
                    </a:lnTo>
                    <a:lnTo>
                      <a:pt x="45" y="317"/>
                    </a:lnTo>
                    <a:lnTo>
                      <a:pt x="44" y="319"/>
                    </a:lnTo>
                    <a:lnTo>
                      <a:pt x="41" y="347"/>
                    </a:lnTo>
                    <a:lnTo>
                      <a:pt x="40" y="374"/>
                    </a:lnTo>
                    <a:lnTo>
                      <a:pt x="41" y="401"/>
                    </a:lnTo>
                    <a:lnTo>
                      <a:pt x="42" y="428"/>
                    </a:lnTo>
                    <a:lnTo>
                      <a:pt x="45" y="454"/>
                    </a:lnTo>
                    <a:lnTo>
                      <a:pt x="46" y="482"/>
                    </a:lnTo>
                    <a:lnTo>
                      <a:pt x="45" y="508"/>
                    </a:lnTo>
                    <a:lnTo>
                      <a:pt x="42" y="534"/>
                    </a:lnTo>
                    <a:lnTo>
                      <a:pt x="38" y="560"/>
                    </a:lnTo>
                    <a:lnTo>
                      <a:pt x="30" y="587"/>
                    </a:lnTo>
                    <a:lnTo>
                      <a:pt x="29" y="587"/>
                    </a:lnTo>
                    <a:lnTo>
                      <a:pt x="27" y="588"/>
                    </a:lnTo>
                    <a:lnTo>
                      <a:pt x="24" y="589"/>
                    </a:lnTo>
                    <a:lnTo>
                      <a:pt x="20" y="589"/>
                    </a:lnTo>
                    <a:lnTo>
                      <a:pt x="15" y="589"/>
                    </a:lnTo>
                    <a:lnTo>
                      <a:pt x="11" y="589"/>
                    </a:lnTo>
                    <a:lnTo>
                      <a:pt x="7" y="588"/>
                    </a:lnTo>
                    <a:lnTo>
                      <a:pt x="3" y="587"/>
                    </a:lnTo>
                    <a:lnTo>
                      <a:pt x="1" y="585"/>
                    </a:lnTo>
                    <a:lnTo>
                      <a:pt x="0" y="582"/>
                    </a:lnTo>
                    <a:lnTo>
                      <a:pt x="0" y="569"/>
                    </a:lnTo>
                    <a:lnTo>
                      <a:pt x="1" y="556"/>
                    </a:lnTo>
                    <a:lnTo>
                      <a:pt x="2" y="542"/>
                    </a:lnTo>
                    <a:lnTo>
                      <a:pt x="3" y="528"/>
                    </a:lnTo>
                    <a:lnTo>
                      <a:pt x="4" y="515"/>
                    </a:lnTo>
                    <a:lnTo>
                      <a:pt x="4" y="501"/>
                    </a:lnTo>
                    <a:lnTo>
                      <a:pt x="5" y="487"/>
                    </a:lnTo>
                    <a:lnTo>
                      <a:pt x="7" y="474"/>
                    </a:lnTo>
                    <a:lnTo>
                      <a:pt x="8" y="460"/>
                    </a:lnTo>
                    <a:lnTo>
                      <a:pt x="8" y="447"/>
                    </a:lnTo>
                    <a:lnTo>
                      <a:pt x="8" y="429"/>
                    </a:lnTo>
                    <a:lnTo>
                      <a:pt x="8" y="413"/>
                    </a:lnTo>
                    <a:lnTo>
                      <a:pt x="8" y="398"/>
                    </a:lnTo>
                    <a:lnTo>
                      <a:pt x="8" y="384"/>
                    </a:lnTo>
                    <a:lnTo>
                      <a:pt x="9" y="370"/>
                    </a:lnTo>
                    <a:lnTo>
                      <a:pt x="9" y="357"/>
                    </a:lnTo>
                    <a:lnTo>
                      <a:pt x="10" y="345"/>
                    </a:lnTo>
                    <a:lnTo>
                      <a:pt x="11" y="335"/>
                    </a:lnTo>
                    <a:lnTo>
                      <a:pt x="13" y="326"/>
                    </a:lnTo>
                    <a:lnTo>
                      <a:pt x="15" y="319"/>
                    </a:lnTo>
                    <a:lnTo>
                      <a:pt x="16" y="315"/>
                    </a:lnTo>
                    <a:lnTo>
                      <a:pt x="19" y="312"/>
                    </a:lnTo>
                    <a:lnTo>
                      <a:pt x="20" y="309"/>
                    </a:lnTo>
                    <a:lnTo>
                      <a:pt x="23" y="306"/>
                    </a:lnTo>
                    <a:lnTo>
                      <a:pt x="25" y="302"/>
                    </a:lnTo>
                    <a:lnTo>
                      <a:pt x="27" y="299"/>
                    </a:lnTo>
                    <a:lnTo>
                      <a:pt x="29" y="296"/>
                    </a:lnTo>
                    <a:lnTo>
                      <a:pt x="33" y="293"/>
                    </a:lnTo>
                    <a:lnTo>
                      <a:pt x="34" y="288"/>
                    </a:lnTo>
                    <a:lnTo>
                      <a:pt x="36" y="284"/>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638" name="Freeform 47"/>
              <p:cNvSpPr>
                <a:spLocks/>
              </p:cNvSpPr>
              <p:nvPr/>
            </p:nvSpPr>
            <p:spPr bwMode="auto">
              <a:xfrm>
                <a:off x="1872" y="672"/>
                <a:ext cx="240" cy="672"/>
              </a:xfrm>
              <a:custGeom>
                <a:avLst/>
                <a:gdLst>
                  <a:gd name="T0" fmla="*/ 153559 w 158"/>
                  <a:gd name="T1" fmla="*/ 6046 h 572"/>
                  <a:gd name="T2" fmla="*/ 171267 w 158"/>
                  <a:gd name="T3" fmla="*/ 6332 h 572"/>
                  <a:gd name="T4" fmla="*/ 178317 w 158"/>
                  <a:gd name="T5" fmla="*/ 6538 h 572"/>
                  <a:gd name="T6" fmla="*/ 199434 w 158"/>
                  <a:gd name="T7" fmla="*/ 7627 h 572"/>
                  <a:gd name="T8" fmla="*/ 221294 w 158"/>
                  <a:gd name="T9" fmla="*/ 8715 h 572"/>
                  <a:gd name="T10" fmla="*/ 246457 w 158"/>
                  <a:gd name="T11" fmla="*/ 9285 h 572"/>
                  <a:gd name="T12" fmla="*/ 253777 w 158"/>
                  <a:gd name="T13" fmla="*/ 9652 h 572"/>
                  <a:gd name="T14" fmla="*/ 239479 w 158"/>
                  <a:gd name="T15" fmla="*/ 9928 h 572"/>
                  <a:gd name="T16" fmla="*/ 221294 w 158"/>
                  <a:gd name="T17" fmla="*/ 10001 h 572"/>
                  <a:gd name="T18" fmla="*/ 199990 w 158"/>
                  <a:gd name="T19" fmla="*/ 10033 h 572"/>
                  <a:gd name="T20" fmla="*/ 188635 w 158"/>
                  <a:gd name="T21" fmla="*/ 9995 h 572"/>
                  <a:gd name="T22" fmla="*/ 157657 w 158"/>
                  <a:gd name="T23" fmla="*/ 8590 h 572"/>
                  <a:gd name="T24" fmla="*/ 133414 w 158"/>
                  <a:gd name="T25" fmla="*/ 6693 h 572"/>
                  <a:gd name="T26" fmla="*/ 102715 w 158"/>
                  <a:gd name="T27" fmla="*/ 6123 h 572"/>
                  <a:gd name="T28" fmla="*/ 68329 w 158"/>
                  <a:gd name="T29" fmla="*/ 7193 h 572"/>
                  <a:gd name="T30" fmla="*/ 103791 w 158"/>
                  <a:gd name="T31" fmla="*/ 9238 h 572"/>
                  <a:gd name="T32" fmla="*/ 111149 w 158"/>
                  <a:gd name="T33" fmla="*/ 10200 h 572"/>
                  <a:gd name="T34" fmla="*/ 77722 w 158"/>
                  <a:gd name="T35" fmla="*/ 10395 h 572"/>
                  <a:gd name="T36" fmla="*/ 44517 w 158"/>
                  <a:gd name="T37" fmla="*/ 10367 h 572"/>
                  <a:gd name="T38" fmla="*/ 16871 w 158"/>
                  <a:gd name="T39" fmla="*/ 9329 h 572"/>
                  <a:gd name="T40" fmla="*/ 2667 w 158"/>
                  <a:gd name="T41" fmla="*/ 7293 h 572"/>
                  <a:gd name="T42" fmla="*/ 47669 w 158"/>
                  <a:gd name="T43" fmla="*/ 5298 h 572"/>
                  <a:gd name="T44" fmla="*/ 56092 w 158"/>
                  <a:gd name="T45" fmla="*/ 5174 h 572"/>
                  <a:gd name="T46" fmla="*/ 65038 w 158"/>
                  <a:gd name="T47" fmla="*/ 4981 h 572"/>
                  <a:gd name="T48" fmla="*/ 65038 w 158"/>
                  <a:gd name="T49" fmla="*/ 4793 h 572"/>
                  <a:gd name="T50" fmla="*/ 57062 w 158"/>
                  <a:gd name="T51" fmla="*/ 4574 h 572"/>
                  <a:gd name="T52" fmla="*/ 49754 w 158"/>
                  <a:gd name="T53" fmla="*/ 4366 h 572"/>
                  <a:gd name="T54" fmla="*/ 31382 w 158"/>
                  <a:gd name="T55" fmla="*/ 3868 h 572"/>
                  <a:gd name="T56" fmla="*/ 32755 w 158"/>
                  <a:gd name="T57" fmla="*/ 2115 h 572"/>
                  <a:gd name="T58" fmla="*/ 106091 w 158"/>
                  <a:gd name="T59" fmla="*/ 434 h 572"/>
                  <a:gd name="T60" fmla="*/ 142761 w 158"/>
                  <a:gd name="T61" fmla="*/ 0 h 572"/>
                  <a:gd name="T62" fmla="*/ 171267 w 158"/>
                  <a:gd name="T63" fmla="*/ 2 h 572"/>
                  <a:gd name="T64" fmla="*/ 186386 w 158"/>
                  <a:gd name="T65" fmla="*/ 235 h 572"/>
                  <a:gd name="T66" fmla="*/ 164263 w 158"/>
                  <a:gd name="T67" fmla="*/ 918 h 572"/>
                  <a:gd name="T68" fmla="*/ 107901 w 158"/>
                  <a:gd name="T69" fmla="*/ 1747 h 572"/>
                  <a:gd name="T70" fmla="*/ 77722 w 158"/>
                  <a:gd name="T71" fmla="*/ 2411 h 572"/>
                  <a:gd name="T72" fmla="*/ 71035 w 158"/>
                  <a:gd name="T73" fmla="*/ 3214 h 572"/>
                  <a:gd name="T74" fmla="*/ 86676 w 158"/>
                  <a:gd name="T75" fmla="*/ 3804 h 572"/>
                  <a:gd name="T76" fmla="*/ 140749 w 158"/>
                  <a:gd name="T77" fmla="*/ 3637 h 572"/>
                  <a:gd name="T78" fmla="*/ 196590 w 158"/>
                  <a:gd name="T79" fmla="*/ 2319 h 572"/>
                  <a:gd name="T80" fmla="*/ 227945 w 158"/>
                  <a:gd name="T81" fmla="*/ 650 h 572"/>
                  <a:gd name="T82" fmla="*/ 246457 w 158"/>
                  <a:gd name="T83" fmla="*/ 210 h 572"/>
                  <a:gd name="T84" fmla="*/ 278237 w 158"/>
                  <a:gd name="T85" fmla="*/ 123 h 572"/>
                  <a:gd name="T86" fmla="*/ 293158 w 158"/>
                  <a:gd name="T87" fmla="*/ 369 h 572"/>
                  <a:gd name="T88" fmla="*/ 274317 w 158"/>
                  <a:gd name="T89" fmla="*/ 1711 h 572"/>
                  <a:gd name="T90" fmla="*/ 213796 w 158"/>
                  <a:gd name="T91" fmla="*/ 3443 h 572"/>
                  <a:gd name="T92" fmla="*/ 140749 w 158"/>
                  <a:gd name="T93" fmla="*/ 4659 h 572"/>
                  <a:gd name="T94" fmla="*/ 120589 w 158"/>
                  <a:gd name="T95" fmla="*/ 5123 h 572"/>
                  <a:gd name="T96" fmla="*/ 128133 w 158"/>
                  <a:gd name="T97" fmla="*/ 5631 h 5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8"/>
                  <a:gd name="T148" fmla="*/ 0 h 572"/>
                  <a:gd name="T149" fmla="*/ 158 w 158"/>
                  <a:gd name="T150" fmla="*/ 572 h 5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8" h="572">
                    <a:moveTo>
                      <a:pt x="76" y="322"/>
                    </a:moveTo>
                    <a:lnTo>
                      <a:pt x="78" y="327"/>
                    </a:lnTo>
                    <a:lnTo>
                      <a:pt x="80" y="330"/>
                    </a:lnTo>
                    <a:lnTo>
                      <a:pt x="83" y="333"/>
                    </a:lnTo>
                    <a:lnTo>
                      <a:pt x="86" y="338"/>
                    </a:lnTo>
                    <a:lnTo>
                      <a:pt x="88" y="341"/>
                    </a:lnTo>
                    <a:lnTo>
                      <a:pt x="90" y="345"/>
                    </a:lnTo>
                    <a:lnTo>
                      <a:pt x="92" y="348"/>
                    </a:lnTo>
                    <a:lnTo>
                      <a:pt x="94" y="352"/>
                    </a:lnTo>
                    <a:lnTo>
                      <a:pt x="95" y="356"/>
                    </a:lnTo>
                    <a:lnTo>
                      <a:pt x="96" y="359"/>
                    </a:lnTo>
                    <a:lnTo>
                      <a:pt x="100" y="375"/>
                    </a:lnTo>
                    <a:lnTo>
                      <a:pt x="103" y="390"/>
                    </a:lnTo>
                    <a:lnTo>
                      <a:pt x="105" y="405"/>
                    </a:lnTo>
                    <a:lnTo>
                      <a:pt x="107" y="420"/>
                    </a:lnTo>
                    <a:lnTo>
                      <a:pt x="111" y="435"/>
                    </a:lnTo>
                    <a:lnTo>
                      <a:pt x="113" y="450"/>
                    </a:lnTo>
                    <a:lnTo>
                      <a:pt x="116" y="465"/>
                    </a:lnTo>
                    <a:lnTo>
                      <a:pt x="120" y="479"/>
                    </a:lnTo>
                    <a:lnTo>
                      <a:pt x="126" y="494"/>
                    </a:lnTo>
                    <a:lnTo>
                      <a:pt x="131" y="508"/>
                    </a:lnTo>
                    <a:lnTo>
                      <a:pt x="133" y="511"/>
                    </a:lnTo>
                    <a:lnTo>
                      <a:pt x="135" y="516"/>
                    </a:lnTo>
                    <a:lnTo>
                      <a:pt x="136" y="520"/>
                    </a:lnTo>
                    <a:lnTo>
                      <a:pt x="137" y="524"/>
                    </a:lnTo>
                    <a:lnTo>
                      <a:pt x="137" y="530"/>
                    </a:lnTo>
                    <a:lnTo>
                      <a:pt x="137" y="534"/>
                    </a:lnTo>
                    <a:lnTo>
                      <a:pt x="136" y="539"/>
                    </a:lnTo>
                    <a:lnTo>
                      <a:pt x="133" y="543"/>
                    </a:lnTo>
                    <a:lnTo>
                      <a:pt x="129" y="546"/>
                    </a:lnTo>
                    <a:lnTo>
                      <a:pt x="125" y="549"/>
                    </a:lnTo>
                    <a:lnTo>
                      <a:pt x="123" y="549"/>
                    </a:lnTo>
                    <a:lnTo>
                      <a:pt x="120" y="551"/>
                    </a:lnTo>
                    <a:lnTo>
                      <a:pt x="117" y="551"/>
                    </a:lnTo>
                    <a:lnTo>
                      <a:pt x="114" y="552"/>
                    </a:lnTo>
                    <a:lnTo>
                      <a:pt x="112" y="552"/>
                    </a:lnTo>
                    <a:lnTo>
                      <a:pt x="108" y="552"/>
                    </a:lnTo>
                    <a:lnTo>
                      <a:pt x="106" y="551"/>
                    </a:lnTo>
                    <a:lnTo>
                      <a:pt x="104" y="551"/>
                    </a:lnTo>
                    <a:lnTo>
                      <a:pt x="103" y="549"/>
                    </a:lnTo>
                    <a:lnTo>
                      <a:pt x="102" y="549"/>
                    </a:lnTo>
                    <a:lnTo>
                      <a:pt x="94" y="527"/>
                    </a:lnTo>
                    <a:lnTo>
                      <a:pt x="89" y="501"/>
                    </a:lnTo>
                    <a:lnTo>
                      <a:pt x="85" y="473"/>
                    </a:lnTo>
                    <a:lnTo>
                      <a:pt x="81" y="444"/>
                    </a:lnTo>
                    <a:lnTo>
                      <a:pt x="78" y="416"/>
                    </a:lnTo>
                    <a:lnTo>
                      <a:pt x="75" y="391"/>
                    </a:lnTo>
                    <a:lnTo>
                      <a:pt x="72" y="368"/>
                    </a:lnTo>
                    <a:lnTo>
                      <a:pt x="67" y="351"/>
                    </a:lnTo>
                    <a:lnTo>
                      <a:pt x="62" y="340"/>
                    </a:lnTo>
                    <a:lnTo>
                      <a:pt x="55" y="337"/>
                    </a:lnTo>
                    <a:lnTo>
                      <a:pt x="43" y="342"/>
                    </a:lnTo>
                    <a:lnTo>
                      <a:pt x="37" y="354"/>
                    </a:lnTo>
                    <a:lnTo>
                      <a:pt x="36" y="372"/>
                    </a:lnTo>
                    <a:lnTo>
                      <a:pt x="37" y="396"/>
                    </a:lnTo>
                    <a:lnTo>
                      <a:pt x="41" y="422"/>
                    </a:lnTo>
                    <a:lnTo>
                      <a:pt x="45" y="451"/>
                    </a:lnTo>
                    <a:lnTo>
                      <a:pt x="52" y="480"/>
                    </a:lnTo>
                    <a:lnTo>
                      <a:pt x="56" y="508"/>
                    </a:lnTo>
                    <a:lnTo>
                      <a:pt x="60" y="535"/>
                    </a:lnTo>
                    <a:lnTo>
                      <a:pt x="61" y="558"/>
                    </a:lnTo>
                    <a:lnTo>
                      <a:pt x="60" y="562"/>
                    </a:lnTo>
                    <a:lnTo>
                      <a:pt x="56" y="566"/>
                    </a:lnTo>
                    <a:lnTo>
                      <a:pt x="53" y="569"/>
                    </a:lnTo>
                    <a:lnTo>
                      <a:pt x="48" y="571"/>
                    </a:lnTo>
                    <a:lnTo>
                      <a:pt x="42" y="572"/>
                    </a:lnTo>
                    <a:lnTo>
                      <a:pt x="37" y="572"/>
                    </a:lnTo>
                    <a:lnTo>
                      <a:pt x="32" y="572"/>
                    </a:lnTo>
                    <a:lnTo>
                      <a:pt x="27" y="571"/>
                    </a:lnTo>
                    <a:lnTo>
                      <a:pt x="24" y="570"/>
                    </a:lnTo>
                    <a:lnTo>
                      <a:pt x="23" y="567"/>
                    </a:lnTo>
                    <a:lnTo>
                      <a:pt x="15" y="541"/>
                    </a:lnTo>
                    <a:lnTo>
                      <a:pt x="9" y="513"/>
                    </a:lnTo>
                    <a:lnTo>
                      <a:pt x="4" y="485"/>
                    </a:lnTo>
                    <a:lnTo>
                      <a:pt x="1" y="457"/>
                    </a:lnTo>
                    <a:lnTo>
                      <a:pt x="0" y="429"/>
                    </a:lnTo>
                    <a:lnTo>
                      <a:pt x="1" y="401"/>
                    </a:lnTo>
                    <a:lnTo>
                      <a:pt x="3" y="372"/>
                    </a:lnTo>
                    <a:lnTo>
                      <a:pt x="9" y="345"/>
                    </a:lnTo>
                    <a:lnTo>
                      <a:pt x="16" y="318"/>
                    </a:lnTo>
                    <a:lnTo>
                      <a:pt x="26" y="292"/>
                    </a:lnTo>
                    <a:lnTo>
                      <a:pt x="27" y="290"/>
                    </a:lnTo>
                    <a:lnTo>
                      <a:pt x="29" y="287"/>
                    </a:lnTo>
                    <a:lnTo>
                      <a:pt x="30" y="284"/>
                    </a:lnTo>
                    <a:lnTo>
                      <a:pt x="31" y="282"/>
                    </a:lnTo>
                    <a:lnTo>
                      <a:pt x="32" y="280"/>
                    </a:lnTo>
                    <a:lnTo>
                      <a:pt x="33" y="277"/>
                    </a:lnTo>
                    <a:lnTo>
                      <a:pt x="35" y="275"/>
                    </a:lnTo>
                    <a:lnTo>
                      <a:pt x="35" y="271"/>
                    </a:lnTo>
                    <a:lnTo>
                      <a:pt x="35" y="267"/>
                    </a:lnTo>
                    <a:lnTo>
                      <a:pt x="35" y="264"/>
                    </a:lnTo>
                    <a:lnTo>
                      <a:pt x="33" y="259"/>
                    </a:lnTo>
                    <a:lnTo>
                      <a:pt x="32" y="256"/>
                    </a:lnTo>
                    <a:lnTo>
                      <a:pt x="31" y="253"/>
                    </a:lnTo>
                    <a:lnTo>
                      <a:pt x="31" y="251"/>
                    </a:lnTo>
                    <a:lnTo>
                      <a:pt x="30" y="247"/>
                    </a:lnTo>
                    <a:lnTo>
                      <a:pt x="29" y="245"/>
                    </a:lnTo>
                    <a:lnTo>
                      <a:pt x="28" y="243"/>
                    </a:lnTo>
                    <a:lnTo>
                      <a:pt x="27" y="241"/>
                    </a:lnTo>
                    <a:lnTo>
                      <a:pt x="26" y="238"/>
                    </a:lnTo>
                    <a:lnTo>
                      <a:pt x="25" y="236"/>
                    </a:lnTo>
                    <a:lnTo>
                      <a:pt x="17" y="213"/>
                    </a:lnTo>
                    <a:lnTo>
                      <a:pt x="14" y="189"/>
                    </a:lnTo>
                    <a:lnTo>
                      <a:pt x="13" y="165"/>
                    </a:lnTo>
                    <a:lnTo>
                      <a:pt x="14" y="141"/>
                    </a:lnTo>
                    <a:lnTo>
                      <a:pt x="18" y="116"/>
                    </a:lnTo>
                    <a:lnTo>
                      <a:pt x="25" y="92"/>
                    </a:lnTo>
                    <a:lnTo>
                      <a:pt x="33" y="68"/>
                    </a:lnTo>
                    <a:lnTo>
                      <a:pt x="44" y="44"/>
                    </a:lnTo>
                    <a:lnTo>
                      <a:pt x="57" y="23"/>
                    </a:lnTo>
                    <a:lnTo>
                      <a:pt x="73" y="1"/>
                    </a:lnTo>
                    <a:lnTo>
                      <a:pt x="74" y="0"/>
                    </a:lnTo>
                    <a:lnTo>
                      <a:pt x="77" y="0"/>
                    </a:lnTo>
                    <a:lnTo>
                      <a:pt x="80" y="0"/>
                    </a:lnTo>
                    <a:lnTo>
                      <a:pt x="83" y="0"/>
                    </a:lnTo>
                    <a:lnTo>
                      <a:pt x="88" y="1"/>
                    </a:lnTo>
                    <a:lnTo>
                      <a:pt x="92" y="2"/>
                    </a:lnTo>
                    <a:lnTo>
                      <a:pt x="95" y="4"/>
                    </a:lnTo>
                    <a:lnTo>
                      <a:pt x="99" y="6"/>
                    </a:lnTo>
                    <a:lnTo>
                      <a:pt x="100" y="8"/>
                    </a:lnTo>
                    <a:lnTo>
                      <a:pt x="101" y="13"/>
                    </a:lnTo>
                    <a:lnTo>
                      <a:pt x="99" y="26"/>
                    </a:lnTo>
                    <a:lnTo>
                      <a:pt x="94" y="39"/>
                    </a:lnTo>
                    <a:lnTo>
                      <a:pt x="89" y="51"/>
                    </a:lnTo>
                    <a:lnTo>
                      <a:pt x="82" y="63"/>
                    </a:lnTo>
                    <a:lnTo>
                      <a:pt x="74" y="74"/>
                    </a:lnTo>
                    <a:lnTo>
                      <a:pt x="66" y="86"/>
                    </a:lnTo>
                    <a:lnTo>
                      <a:pt x="58" y="96"/>
                    </a:lnTo>
                    <a:lnTo>
                      <a:pt x="52" y="108"/>
                    </a:lnTo>
                    <a:lnTo>
                      <a:pt x="47" y="120"/>
                    </a:lnTo>
                    <a:lnTo>
                      <a:pt x="42" y="133"/>
                    </a:lnTo>
                    <a:lnTo>
                      <a:pt x="41" y="143"/>
                    </a:lnTo>
                    <a:lnTo>
                      <a:pt x="39" y="154"/>
                    </a:lnTo>
                    <a:lnTo>
                      <a:pt x="38" y="165"/>
                    </a:lnTo>
                    <a:lnTo>
                      <a:pt x="38" y="177"/>
                    </a:lnTo>
                    <a:lnTo>
                      <a:pt x="38" y="188"/>
                    </a:lnTo>
                    <a:lnTo>
                      <a:pt x="39" y="196"/>
                    </a:lnTo>
                    <a:lnTo>
                      <a:pt x="42" y="204"/>
                    </a:lnTo>
                    <a:lnTo>
                      <a:pt x="47" y="209"/>
                    </a:lnTo>
                    <a:lnTo>
                      <a:pt x="52" y="212"/>
                    </a:lnTo>
                    <a:lnTo>
                      <a:pt x="61" y="209"/>
                    </a:lnTo>
                    <a:lnTo>
                      <a:pt x="76" y="200"/>
                    </a:lnTo>
                    <a:lnTo>
                      <a:pt x="88" y="186"/>
                    </a:lnTo>
                    <a:lnTo>
                      <a:pt x="96" y="169"/>
                    </a:lnTo>
                    <a:lnTo>
                      <a:pt x="102" y="150"/>
                    </a:lnTo>
                    <a:lnTo>
                      <a:pt x="106" y="128"/>
                    </a:lnTo>
                    <a:lnTo>
                      <a:pt x="111" y="105"/>
                    </a:lnTo>
                    <a:lnTo>
                      <a:pt x="114" y="81"/>
                    </a:lnTo>
                    <a:lnTo>
                      <a:pt x="117" y="58"/>
                    </a:lnTo>
                    <a:lnTo>
                      <a:pt x="123" y="36"/>
                    </a:lnTo>
                    <a:lnTo>
                      <a:pt x="130" y="15"/>
                    </a:lnTo>
                    <a:lnTo>
                      <a:pt x="131" y="14"/>
                    </a:lnTo>
                    <a:lnTo>
                      <a:pt x="133" y="12"/>
                    </a:lnTo>
                    <a:lnTo>
                      <a:pt x="138" y="11"/>
                    </a:lnTo>
                    <a:lnTo>
                      <a:pt x="141" y="10"/>
                    </a:lnTo>
                    <a:lnTo>
                      <a:pt x="145" y="8"/>
                    </a:lnTo>
                    <a:lnTo>
                      <a:pt x="150" y="7"/>
                    </a:lnTo>
                    <a:lnTo>
                      <a:pt x="153" y="8"/>
                    </a:lnTo>
                    <a:lnTo>
                      <a:pt x="156" y="11"/>
                    </a:lnTo>
                    <a:lnTo>
                      <a:pt x="158" y="15"/>
                    </a:lnTo>
                    <a:lnTo>
                      <a:pt x="158" y="20"/>
                    </a:lnTo>
                    <a:lnTo>
                      <a:pt x="155" y="45"/>
                    </a:lnTo>
                    <a:lnTo>
                      <a:pt x="152" y="70"/>
                    </a:lnTo>
                    <a:lnTo>
                      <a:pt x="148" y="94"/>
                    </a:lnTo>
                    <a:lnTo>
                      <a:pt x="141" y="119"/>
                    </a:lnTo>
                    <a:lnTo>
                      <a:pt x="133" y="143"/>
                    </a:lnTo>
                    <a:lnTo>
                      <a:pt x="125" y="167"/>
                    </a:lnTo>
                    <a:lnTo>
                      <a:pt x="115" y="190"/>
                    </a:lnTo>
                    <a:lnTo>
                      <a:pt x="104" y="213"/>
                    </a:lnTo>
                    <a:lnTo>
                      <a:pt x="90" y="234"/>
                    </a:lnTo>
                    <a:lnTo>
                      <a:pt x="76" y="256"/>
                    </a:lnTo>
                    <a:lnTo>
                      <a:pt x="72" y="263"/>
                    </a:lnTo>
                    <a:lnTo>
                      <a:pt x="68" y="269"/>
                    </a:lnTo>
                    <a:lnTo>
                      <a:pt x="66" y="276"/>
                    </a:lnTo>
                    <a:lnTo>
                      <a:pt x="65" y="282"/>
                    </a:lnTo>
                    <a:lnTo>
                      <a:pt x="65" y="290"/>
                    </a:lnTo>
                    <a:lnTo>
                      <a:pt x="65" y="296"/>
                    </a:lnTo>
                    <a:lnTo>
                      <a:pt x="67" y="303"/>
                    </a:lnTo>
                    <a:lnTo>
                      <a:pt x="69" y="310"/>
                    </a:lnTo>
                    <a:lnTo>
                      <a:pt x="72" y="317"/>
                    </a:lnTo>
                    <a:lnTo>
                      <a:pt x="76" y="322"/>
                    </a:ln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7636" name="Text Box 48"/>
            <p:cNvSpPr txBox="1">
              <a:spLocks noChangeArrowheads="1"/>
            </p:cNvSpPr>
            <p:nvPr/>
          </p:nvSpPr>
          <p:spPr bwMode="auto">
            <a:xfrm>
              <a:off x="1968" y="1344"/>
              <a:ext cx="19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a:solidFill>
                    <a:schemeClr val="bg1"/>
                  </a:solidFill>
                </a:rPr>
                <a:t>?</a:t>
              </a:r>
            </a:p>
          </p:txBody>
        </p:sp>
      </p:grpSp>
      <p:sp>
        <p:nvSpPr>
          <p:cNvPr id="67622" name="Text Box 49"/>
          <p:cNvSpPr txBox="1">
            <a:spLocks noChangeArrowheads="1"/>
          </p:cNvSpPr>
          <p:nvPr/>
        </p:nvSpPr>
        <p:spPr bwMode="auto">
          <a:xfrm>
            <a:off x="5851525" y="-17684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600"/>
          </a:p>
        </p:txBody>
      </p:sp>
      <p:sp>
        <p:nvSpPr>
          <p:cNvPr id="67623" name="Text Box 50"/>
          <p:cNvSpPr txBox="1">
            <a:spLocks noChangeArrowheads="1"/>
          </p:cNvSpPr>
          <p:nvPr/>
        </p:nvSpPr>
        <p:spPr bwMode="auto">
          <a:xfrm>
            <a:off x="5318125" y="22701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600"/>
          </a:p>
        </p:txBody>
      </p:sp>
      <p:sp>
        <p:nvSpPr>
          <p:cNvPr id="67624" name="Text Box 51"/>
          <p:cNvSpPr txBox="1">
            <a:spLocks noChangeArrowheads="1"/>
          </p:cNvSpPr>
          <p:nvPr/>
        </p:nvSpPr>
        <p:spPr bwMode="auto">
          <a:xfrm>
            <a:off x="5410200" y="4953000"/>
            <a:ext cx="1495425" cy="338138"/>
          </a:xfrm>
          <a:prstGeom prst="rect">
            <a:avLst/>
          </a:prstGeom>
          <a:solidFill>
            <a:srgbClr val="FFCC66"/>
          </a:solidFill>
          <a:ln w="9525">
            <a:solidFill>
              <a:srgbClr val="FFC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b="1">
                <a:solidFill>
                  <a:schemeClr val="tx2"/>
                </a:solidFill>
              </a:rPr>
              <a:t>Substrate Inh</a:t>
            </a:r>
          </a:p>
        </p:txBody>
      </p:sp>
      <p:sp>
        <p:nvSpPr>
          <p:cNvPr id="67625" name="Line 54"/>
          <p:cNvSpPr>
            <a:spLocks noChangeShapeType="1"/>
          </p:cNvSpPr>
          <p:nvPr/>
        </p:nvSpPr>
        <p:spPr bwMode="auto">
          <a:xfrm>
            <a:off x="5689600" y="5334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26" name="Rectangle 25"/>
          <p:cNvSpPr>
            <a:spLocks noChangeArrowheads="1"/>
          </p:cNvSpPr>
          <p:nvPr/>
        </p:nvSpPr>
        <p:spPr bwMode="auto">
          <a:xfrm>
            <a:off x="381000" y="0"/>
            <a:ext cx="77200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400" b="1">
                <a:solidFill>
                  <a:schemeClr val="tx2"/>
                </a:solidFill>
              </a:rPr>
              <a:t>Gaucher Disease </a:t>
            </a:r>
            <a:br>
              <a:rPr lang="en-US" altLang="en-US" sz="3400" b="1">
                <a:solidFill>
                  <a:schemeClr val="tx2"/>
                </a:solidFill>
              </a:rPr>
            </a:br>
            <a:r>
              <a:rPr lang="en-US" altLang="en-US" sz="4400" b="1">
                <a:solidFill>
                  <a:schemeClr val="tx2"/>
                </a:solidFill>
              </a:rPr>
              <a:t>History</a:t>
            </a:r>
          </a:p>
        </p:txBody>
      </p:sp>
      <p:sp>
        <p:nvSpPr>
          <p:cNvPr id="67627" name="Line 54"/>
          <p:cNvSpPr>
            <a:spLocks noChangeShapeType="1"/>
          </p:cNvSpPr>
          <p:nvPr/>
        </p:nvSpPr>
        <p:spPr bwMode="auto">
          <a:xfrm>
            <a:off x="6629400" y="5334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 name="Text Box 52"/>
          <p:cNvSpPr txBox="1">
            <a:spLocks noChangeArrowheads="1"/>
          </p:cNvSpPr>
          <p:nvPr/>
        </p:nvSpPr>
        <p:spPr bwMode="auto">
          <a:xfrm>
            <a:off x="6400800" y="5957888"/>
            <a:ext cx="692150" cy="366712"/>
          </a:xfrm>
          <a:prstGeom prst="rect">
            <a:avLst/>
          </a:prstGeom>
          <a:solidFill>
            <a:srgbClr val="FFCC66"/>
          </a:solidFill>
          <a:ln w="28575">
            <a:solidFill>
              <a:schemeClr val="tx1"/>
            </a:solidFill>
            <a:prstDash val="sysDash"/>
            <a:miter lim="800000"/>
            <a:headEnd/>
            <a:tailEnd/>
          </a:ln>
          <a:effectLst/>
        </p:spPr>
        <p:txBody>
          <a:bodyPr wrap="none">
            <a:spAutoFit/>
          </a:bodyPr>
          <a:lstStyle/>
          <a:p>
            <a:pPr>
              <a:defRPr/>
            </a:pPr>
            <a:r>
              <a:rPr lang="en-US" b="1" dirty="0">
                <a:solidFill>
                  <a:schemeClr val="tx2"/>
                </a:solidFill>
                <a:effectLst>
                  <a:outerShdw blurRad="38100" dist="38100" dir="2700000" algn="tl">
                    <a:srgbClr val="000000"/>
                  </a:outerShdw>
                </a:effectLst>
                <a:latin typeface="Arial" pitchFamily="34" charset="0"/>
              </a:rPr>
              <a:t>2006</a:t>
            </a:r>
          </a:p>
        </p:txBody>
      </p:sp>
      <p:sp>
        <p:nvSpPr>
          <p:cNvPr id="61" name="Text Box 52"/>
          <p:cNvSpPr txBox="1">
            <a:spLocks noChangeArrowheads="1"/>
          </p:cNvSpPr>
          <p:nvPr/>
        </p:nvSpPr>
        <p:spPr bwMode="auto">
          <a:xfrm>
            <a:off x="7543800" y="5943600"/>
            <a:ext cx="696913" cy="369888"/>
          </a:xfrm>
          <a:prstGeom prst="rect">
            <a:avLst/>
          </a:prstGeom>
          <a:solidFill>
            <a:srgbClr val="80C3C4"/>
          </a:solidFill>
          <a:ln w="28575">
            <a:solidFill>
              <a:schemeClr val="tx1"/>
            </a:solidFill>
            <a:prstDash val="sysDash"/>
            <a:miter lim="800000"/>
            <a:headEnd/>
            <a:tailEnd/>
          </a:ln>
          <a:effectLst/>
        </p:spPr>
        <p:txBody>
          <a:bodyPr wrap="none">
            <a:spAutoFit/>
          </a:bodyPr>
          <a:lstStyle/>
          <a:p>
            <a:pPr>
              <a:defRPr/>
            </a:pPr>
            <a:r>
              <a:rPr lang="en-US" b="1" dirty="0">
                <a:solidFill>
                  <a:schemeClr val="tx2"/>
                </a:solidFill>
                <a:effectLst>
                  <a:outerShdw blurRad="38100" dist="38100" dir="2700000" algn="tl">
                    <a:srgbClr val="000000"/>
                  </a:outerShdw>
                </a:effectLst>
                <a:latin typeface="Arial" pitchFamily="34" charset="0"/>
              </a:rPr>
              <a:t>2013</a:t>
            </a:r>
          </a:p>
        </p:txBody>
      </p:sp>
      <p:sp>
        <p:nvSpPr>
          <p:cNvPr id="67630" name="Text Box 74"/>
          <p:cNvSpPr txBox="1">
            <a:spLocks noChangeArrowheads="1"/>
          </p:cNvSpPr>
          <p:nvPr/>
        </p:nvSpPr>
        <p:spPr bwMode="auto">
          <a:xfrm>
            <a:off x="6934200" y="4962525"/>
            <a:ext cx="1468438" cy="523875"/>
          </a:xfrm>
          <a:prstGeom prst="rect">
            <a:avLst/>
          </a:prstGeom>
          <a:solidFill>
            <a:srgbClr val="85E1FF"/>
          </a:solidFill>
          <a:ln w="38100">
            <a:solidFill>
              <a:srgbClr val="3715FF"/>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kumimoji="1" lang="en-US" altLang="ja-JP" sz="1400" b="1">
                <a:ea typeface="ＭＳ Ｐゴシック" pitchFamily="34" charset="-128"/>
              </a:rPr>
              <a:t>Pharmacologic</a:t>
            </a:r>
          </a:p>
          <a:p>
            <a:pPr algn="ctr" eaLnBrk="1" hangingPunct="1"/>
            <a:r>
              <a:rPr kumimoji="1" lang="en-US" altLang="ja-JP" sz="1400" b="1">
                <a:ea typeface="ＭＳ Ｐゴシック" pitchFamily="34" charset="-128"/>
              </a:rPr>
              <a:t>Chaperone</a:t>
            </a:r>
            <a:endParaRPr kumimoji="1" lang="en-US" altLang="ja-JP" sz="1400">
              <a:latin typeface="Times New Roman" pitchFamily="18" charset="0"/>
              <a:ea typeface="ＭＳ Ｐゴシック" pitchFamily="34" charset="-128"/>
            </a:endParaRPr>
          </a:p>
        </p:txBody>
      </p:sp>
      <p:sp>
        <p:nvSpPr>
          <p:cNvPr id="67631" name="Line 54"/>
          <p:cNvSpPr>
            <a:spLocks noChangeShapeType="1"/>
          </p:cNvSpPr>
          <p:nvPr/>
        </p:nvSpPr>
        <p:spPr bwMode="auto">
          <a:xfrm>
            <a:off x="7848600" y="54864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32" name="Text Box 51"/>
          <p:cNvSpPr txBox="1">
            <a:spLocks noChangeArrowheads="1"/>
          </p:cNvSpPr>
          <p:nvPr/>
        </p:nvSpPr>
        <p:spPr bwMode="auto">
          <a:xfrm>
            <a:off x="7523163" y="4216400"/>
            <a:ext cx="1606550" cy="584200"/>
          </a:xfrm>
          <a:prstGeom prst="rect">
            <a:avLst/>
          </a:prstGeom>
          <a:solidFill>
            <a:srgbClr val="92D050"/>
          </a:solidFill>
          <a:ln w="9525">
            <a:solidFill>
              <a:schemeClr val="accent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b="1">
                <a:solidFill>
                  <a:schemeClr val="tx2"/>
                </a:solidFill>
              </a:rPr>
              <a:t>2</a:t>
            </a:r>
            <a:r>
              <a:rPr lang="en-US" altLang="en-US" sz="1600" b="1" baseline="30000">
                <a:solidFill>
                  <a:schemeClr val="tx2"/>
                </a:solidFill>
              </a:rPr>
              <a:t>nd</a:t>
            </a:r>
            <a:r>
              <a:rPr lang="en-US" altLang="en-US" sz="1600" b="1">
                <a:solidFill>
                  <a:schemeClr val="tx2"/>
                </a:solidFill>
              </a:rPr>
              <a:t> Generation</a:t>
            </a:r>
          </a:p>
          <a:p>
            <a:pPr algn="ctr" eaLnBrk="1" hangingPunct="1"/>
            <a:r>
              <a:rPr lang="en-US" altLang="en-US" sz="1600" b="1">
                <a:solidFill>
                  <a:schemeClr val="tx2"/>
                </a:solidFill>
              </a:rPr>
              <a:t>Substrate Inh</a:t>
            </a:r>
          </a:p>
        </p:txBody>
      </p:sp>
      <p:sp>
        <p:nvSpPr>
          <p:cNvPr id="62" name="Text Box 52"/>
          <p:cNvSpPr txBox="1">
            <a:spLocks noChangeArrowheads="1"/>
          </p:cNvSpPr>
          <p:nvPr/>
        </p:nvSpPr>
        <p:spPr bwMode="auto">
          <a:xfrm>
            <a:off x="8370888" y="5943600"/>
            <a:ext cx="696912" cy="369888"/>
          </a:xfrm>
          <a:prstGeom prst="rect">
            <a:avLst/>
          </a:prstGeom>
          <a:solidFill>
            <a:srgbClr val="92D050"/>
          </a:solidFill>
          <a:ln w="28575">
            <a:solidFill>
              <a:schemeClr val="accent1"/>
            </a:solidFill>
            <a:prstDash val="sysDash"/>
            <a:miter lim="800000"/>
            <a:headEnd/>
            <a:tailEnd/>
          </a:ln>
          <a:effectLst/>
        </p:spPr>
        <p:txBody>
          <a:bodyPr wrap="none">
            <a:spAutoFit/>
          </a:bodyPr>
          <a:lstStyle/>
          <a:p>
            <a:pPr>
              <a:defRPr/>
            </a:pPr>
            <a:r>
              <a:rPr lang="en-US" b="1" dirty="0">
                <a:solidFill>
                  <a:schemeClr val="tx2"/>
                </a:solidFill>
                <a:effectLst>
                  <a:outerShdw blurRad="38100" dist="38100" dir="2700000" algn="tl">
                    <a:srgbClr val="000000"/>
                  </a:outerShdw>
                </a:effectLst>
                <a:latin typeface="Arial" pitchFamily="34" charset="0"/>
              </a:rPr>
              <a:t>2013</a:t>
            </a:r>
          </a:p>
        </p:txBody>
      </p:sp>
      <p:sp>
        <p:nvSpPr>
          <p:cNvPr id="63" name="Line 19"/>
          <p:cNvSpPr>
            <a:spLocks noChangeShapeType="1"/>
          </p:cNvSpPr>
          <p:nvPr/>
        </p:nvSpPr>
        <p:spPr bwMode="auto">
          <a:xfrm>
            <a:off x="8610600" y="4845050"/>
            <a:ext cx="0" cy="1022350"/>
          </a:xfrm>
          <a:prstGeom prst="line">
            <a:avLst/>
          </a:prstGeom>
          <a:noFill/>
          <a:ln w="28575">
            <a:solidFill>
              <a:schemeClr val="accent3">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p>
        </p:txBody>
      </p:sp>
    </p:spTree>
    <p:extLst>
      <p:ext uri="{BB962C8B-B14F-4D97-AF65-F5344CB8AC3E}">
        <p14:creationId xmlns:p14="http://schemas.microsoft.com/office/powerpoint/2010/main" val="38641798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89"/>
          <p:cNvSpPr txBox="1">
            <a:spLocks noGrp="1" noChangeArrowheads="1"/>
          </p:cNvSpPr>
          <p:nvPr/>
        </p:nvSpPr>
        <p:spPr bwMode="auto">
          <a:xfrm>
            <a:off x="6019800" y="6400800"/>
            <a:ext cx="280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lgn="r" eaLnBrk="1" hangingPunct="1">
              <a:spcBef>
                <a:spcPct val="0"/>
              </a:spcBef>
              <a:buFontTx/>
              <a:buNone/>
            </a:pPr>
            <a:fld id="{BF880BCB-63B3-4EB9-8BAE-930CEC23EA69}" type="slidenum">
              <a:rPr lang="en-US" altLang="en-US" sz="1000"/>
              <a:pPr algn="r" eaLnBrk="1" hangingPunct="1">
                <a:spcBef>
                  <a:spcPct val="0"/>
                </a:spcBef>
                <a:buFontTx/>
                <a:buNone/>
              </a:pPr>
              <a:t>6</a:t>
            </a:fld>
            <a:endParaRPr lang="en-US" altLang="en-US" sz="1000"/>
          </a:p>
        </p:txBody>
      </p:sp>
      <p:sp>
        <p:nvSpPr>
          <p:cNvPr id="337923" name="Rectangle 3"/>
          <p:cNvSpPr>
            <a:spLocks noChangeArrowheads="1"/>
          </p:cNvSpPr>
          <p:nvPr/>
        </p:nvSpPr>
        <p:spPr bwMode="auto">
          <a:xfrm>
            <a:off x="388961" y="2219941"/>
            <a:ext cx="4401404" cy="4429125"/>
          </a:xfrm>
          <a:prstGeom prst="rect">
            <a:avLst/>
          </a:prstGeom>
          <a:noFill/>
          <a:ln w="9525">
            <a:noFill/>
            <a:miter lim="800000"/>
            <a:headEnd/>
            <a:tailEnd/>
          </a:ln>
          <a:effectLst/>
        </p:spPr>
        <p:txBody>
          <a:bodyPr/>
          <a:lstStyle/>
          <a:p>
            <a:pPr>
              <a:lnSpc>
                <a:spcPct val="90000"/>
              </a:lnSpc>
              <a:spcBef>
                <a:spcPct val="20000"/>
              </a:spcBef>
              <a:spcAft>
                <a:spcPts val="600"/>
              </a:spcAft>
              <a:buClr>
                <a:schemeClr val="hlink"/>
              </a:buClr>
              <a:buSzPct val="90000"/>
              <a:defRPr/>
            </a:pPr>
            <a:r>
              <a:rPr lang="en-US" sz="2400" dirty="0"/>
              <a:t>Group1</a:t>
            </a:r>
          </a:p>
          <a:p>
            <a:pPr marL="514350" lvl="1" indent="-173038">
              <a:lnSpc>
                <a:spcPct val="90000"/>
              </a:lnSpc>
              <a:spcBef>
                <a:spcPct val="20000"/>
              </a:spcBef>
              <a:spcAft>
                <a:spcPts val="600"/>
              </a:spcAft>
              <a:defRPr/>
            </a:pPr>
            <a:r>
              <a:rPr lang="en-US" sz="2000" dirty="0"/>
              <a:t>Predominantly </a:t>
            </a:r>
            <a:r>
              <a:rPr lang="en-US" sz="2000" dirty="0" err="1"/>
              <a:t>cytoplasmic</a:t>
            </a:r>
            <a:endParaRPr lang="en-US" sz="2000" dirty="0"/>
          </a:p>
          <a:p>
            <a:pPr marL="971550" lvl="2" indent="-342900">
              <a:lnSpc>
                <a:spcPct val="90000"/>
              </a:lnSpc>
              <a:spcBef>
                <a:spcPct val="20000"/>
              </a:spcBef>
              <a:spcAft>
                <a:spcPts val="600"/>
              </a:spcAft>
              <a:buClr>
                <a:schemeClr val="accent2"/>
              </a:buClr>
              <a:buSzPct val="90000"/>
              <a:buFont typeface="Arial" panose="020B0604020202020204" pitchFamily="34" charset="0"/>
              <a:buChar char="•"/>
              <a:defRPr/>
            </a:pPr>
            <a:r>
              <a:rPr lang="en-US" sz="2000" dirty="0"/>
              <a:t>Catabolism of organic acids, amino acids, fatty acids and carbohydrates</a:t>
            </a:r>
          </a:p>
          <a:p>
            <a:pPr marL="971550" lvl="2" indent="-342900">
              <a:lnSpc>
                <a:spcPct val="90000"/>
              </a:lnSpc>
              <a:spcBef>
                <a:spcPct val="20000"/>
              </a:spcBef>
              <a:spcAft>
                <a:spcPts val="600"/>
              </a:spcAft>
              <a:buClr>
                <a:schemeClr val="accent2"/>
              </a:buClr>
              <a:buSzPct val="90000"/>
              <a:buFont typeface="Arial" panose="020B0604020202020204" pitchFamily="34" charset="0"/>
              <a:buChar char="•"/>
              <a:defRPr/>
            </a:pPr>
            <a:r>
              <a:rPr lang="en-US" sz="2000" dirty="0"/>
              <a:t>Present </a:t>
            </a:r>
            <a:r>
              <a:rPr lang="en-US" sz="2000" b="1" dirty="0">
                <a:solidFill>
                  <a:srgbClr val="CC0000"/>
                </a:solidFill>
              </a:rPr>
              <a:t>acutely</a:t>
            </a:r>
            <a:r>
              <a:rPr lang="en-US" sz="2000" dirty="0"/>
              <a:t> after a brief asymptomatic </a:t>
            </a:r>
            <a:r>
              <a:rPr lang="en-US" sz="2000" dirty="0" smtClean="0"/>
              <a:t>period, </a:t>
            </a:r>
          </a:p>
          <a:p>
            <a:pPr marL="971550" lvl="2" indent="-342900">
              <a:lnSpc>
                <a:spcPct val="90000"/>
              </a:lnSpc>
              <a:spcBef>
                <a:spcPct val="20000"/>
              </a:spcBef>
              <a:spcAft>
                <a:spcPts val="600"/>
              </a:spcAft>
              <a:buClr>
                <a:schemeClr val="accent2"/>
              </a:buClr>
              <a:buSzPct val="90000"/>
              <a:buFont typeface="Arial" panose="020B0604020202020204" pitchFamily="34" charset="0"/>
              <a:buChar char="•"/>
              <a:defRPr/>
            </a:pPr>
            <a:r>
              <a:rPr lang="en-US" sz="2000" dirty="0" smtClean="0"/>
              <a:t>Presentation may </a:t>
            </a:r>
            <a:r>
              <a:rPr lang="en-US" sz="2000" dirty="0"/>
              <a:t>include </a:t>
            </a:r>
            <a:r>
              <a:rPr lang="en-US" sz="2000" b="1" dirty="0">
                <a:solidFill>
                  <a:srgbClr val="CC0000"/>
                </a:solidFill>
              </a:rPr>
              <a:t>coma</a:t>
            </a:r>
            <a:r>
              <a:rPr lang="en-US" sz="2000" dirty="0"/>
              <a:t>, respiratory distress, </a:t>
            </a:r>
            <a:r>
              <a:rPr lang="en-US" sz="2000" dirty="0" err="1"/>
              <a:t>hypotonia</a:t>
            </a:r>
            <a:r>
              <a:rPr lang="en-US" sz="2000" dirty="0"/>
              <a:t>, seizures, </a:t>
            </a:r>
            <a:r>
              <a:rPr lang="en-US" sz="2000" dirty="0" smtClean="0"/>
              <a:t>odor</a:t>
            </a:r>
          </a:p>
          <a:p>
            <a:pPr marL="971550" lvl="2" indent="-342900">
              <a:lnSpc>
                <a:spcPct val="90000"/>
              </a:lnSpc>
              <a:spcBef>
                <a:spcPct val="20000"/>
              </a:spcBef>
              <a:spcAft>
                <a:spcPts val="600"/>
              </a:spcAft>
              <a:buClr>
                <a:schemeClr val="accent2"/>
              </a:buClr>
              <a:buSzPct val="90000"/>
              <a:buFont typeface="Arial" panose="020B0604020202020204" pitchFamily="34" charset="0"/>
              <a:buChar char="•"/>
              <a:defRPr/>
            </a:pPr>
            <a:r>
              <a:rPr lang="en-US" sz="2000" dirty="0" smtClean="0"/>
              <a:t>Impact mostly hemostasis</a:t>
            </a:r>
          </a:p>
          <a:p>
            <a:pPr marL="971550" lvl="2" indent="-342900">
              <a:lnSpc>
                <a:spcPct val="90000"/>
              </a:lnSpc>
              <a:spcBef>
                <a:spcPct val="20000"/>
              </a:spcBef>
              <a:spcAft>
                <a:spcPts val="600"/>
              </a:spcAft>
              <a:buClr>
                <a:schemeClr val="accent2"/>
              </a:buClr>
              <a:buSzPct val="90000"/>
              <a:buFont typeface="Arial" panose="020B0604020202020204" pitchFamily="34" charset="0"/>
              <a:buChar char="•"/>
              <a:defRPr/>
            </a:pPr>
            <a:r>
              <a:rPr lang="en-US" sz="2000" dirty="0" smtClean="0"/>
              <a:t>Often not causing dysmorphic feature</a:t>
            </a:r>
            <a:endParaRPr lang="en-US" sz="2000" dirty="0"/>
          </a:p>
        </p:txBody>
      </p:sp>
      <p:sp>
        <p:nvSpPr>
          <p:cNvPr id="54277" name="Rectangle 5"/>
          <p:cNvSpPr>
            <a:spLocks noChangeArrowheads="1"/>
          </p:cNvSpPr>
          <p:nvPr/>
        </p:nvSpPr>
        <p:spPr bwMode="auto">
          <a:xfrm>
            <a:off x="388961" y="1573828"/>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lgn="ctr" eaLnBrk="1" hangingPunct="1">
              <a:spcBef>
                <a:spcPct val="0"/>
              </a:spcBef>
              <a:buFontTx/>
              <a:buNone/>
            </a:pPr>
            <a:r>
              <a:rPr lang="en-US" altLang="en-US" sz="1800" b="1" i="1" dirty="0">
                <a:solidFill>
                  <a:schemeClr val="accent5"/>
                </a:solidFill>
              </a:rPr>
              <a:t>Can Be Roughly Divided into Two Groups Based on Cellular Localization and Clinical Presentation</a:t>
            </a:r>
            <a:endParaRPr lang="en-US" altLang="en-US" sz="1800" b="1" dirty="0">
              <a:solidFill>
                <a:schemeClr val="accent5"/>
              </a:solidFill>
            </a:endParaRPr>
          </a:p>
        </p:txBody>
      </p:sp>
      <p:pic>
        <p:nvPicPr>
          <p:cNvPr id="8" name="Picture 3" descr="9"/>
          <p:cNvPicPr>
            <a:picLocks noChangeAspect="1" noChangeArrowheads="1"/>
          </p:cNvPicPr>
          <p:nvPr/>
        </p:nvPicPr>
        <p:blipFill>
          <a:blip r:embed="rId3">
            <a:extLst>
              <a:ext uri="{28A0092B-C50C-407E-A947-70E740481C1C}">
                <a14:useLocalDpi xmlns:a14="http://schemas.microsoft.com/office/drawing/2010/main" val="0"/>
              </a:ext>
            </a:extLst>
          </a:blip>
          <a:srcRect l="3334" t="1978" r="3941" b="4135"/>
          <a:stretch>
            <a:fillRect/>
          </a:stretch>
        </p:blipFill>
        <p:spPr bwMode="auto">
          <a:xfrm>
            <a:off x="5215744" y="2402933"/>
            <a:ext cx="3612344" cy="3948752"/>
          </a:xfrm>
          <a:prstGeom prst="rect">
            <a:avLst/>
          </a:prstGeom>
          <a:noFill/>
          <a:ln w="76200">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619284" y="622681"/>
            <a:ext cx="7772400" cy="783040"/>
          </a:xfrm>
          <a:prstGeom prst="rect">
            <a:avLst/>
          </a:prstGeom>
        </p:spPr>
        <p:txBody>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Arial" pitchFamily="34" charset="0"/>
              </a:defRPr>
            </a:lvl2pPr>
            <a:lvl3pPr algn="l" rtl="0" eaLnBrk="0" fontAlgn="base" hangingPunct="0">
              <a:spcBef>
                <a:spcPct val="0"/>
              </a:spcBef>
              <a:spcAft>
                <a:spcPct val="0"/>
              </a:spcAft>
              <a:defRPr sz="5000">
                <a:solidFill>
                  <a:schemeClr val="tx2"/>
                </a:solidFill>
                <a:latin typeface="Arial" pitchFamily="34" charset="0"/>
              </a:defRPr>
            </a:lvl3pPr>
            <a:lvl4pPr algn="l" rtl="0" eaLnBrk="0" fontAlgn="base" hangingPunct="0">
              <a:spcBef>
                <a:spcPct val="0"/>
              </a:spcBef>
              <a:spcAft>
                <a:spcPct val="0"/>
              </a:spcAft>
              <a:defRPr sz="5000">
                <a:solidFill>
                  <a:schemeClr val="tx2"/>
                </a:solidFill>
                <a:latin typeface="Arial" pitchFamily="34" charset="0"/>
              </a:defRPr>
            </a:lvl4pPr>
            <a:lvl5pPr algn="l" rtl="0" eaLnBrk="0" fontAlgn="base" hangingPunct="0">
              <a:spcBef>
                <a:spcPct val="0"/>
              </a:spcBef>
              <a:spcAft>
                <a:spcPct val="0"/>
              </a:spcAft>
              <a:defRPr sz="5000">
                <a:solidFill>
                  <a:schemeClr val="tx2"/>
                </a:solidFill>
                <a:latin typeface="Arial" pitchFamily="34" charset="0"/>
              </a:defRPr>
            </a:lvl5pPr>
            <a:lvl6pPr marL="457200" algn="l" rtl="0" fontAlgn="base">
              <a:spcBef>
                <a:spcPct val="0"/>
              </a:spcBef>
              <a:spcAft>
                <a:spcPct val="0"/>
              </a:spcAft>
              <a:defRPr sz="5000">
                <a:solidFill>
                  <a:schemeClr val="tx2"/>
                </a:solidFill>
                <a:latin typeface="Arial" pitchFamily="34" charset="0"/>
              </a:defRPr>
            </a:lvl6pPr>
            <a:lvl7pPr marL="914400" algn="l" rtl="0" fontAlgn="base">
              <a:spcBef>
                <a:spcPct val="0"/>
              </a:spcBef>
              <a:spcAft>
                <a:spcPct val="0"/>
              </a:spcAft>
              <a:defRPr sz="5000">
                <a:solidFill>
                  <a:schemeClr val="tx2"/>
                </a:solidFill>
                <a:latin typeface="Arial" pitchFamily="34" charset="0"/>
              </a:defRPr>
            </a:lvl7pPr>
            <a:lvl8pPr marL="1371600" algn="l" rtl="0" fontAlgn="base">
              <a:spcBef>
                <a:spcPct val="0"/>
              </a:spcBef>
              <a:spcAft>
                <a:spcPct val="0"/>
              </a:spcAft>
              <a:defRPr sz="5000">
                <a:solidFill>
                  <a:schemeClr val="tx2"/>
                </a:solidFill>
                <a:latin typeface="Arial" pitchFamily="34" charset="0"/>
              </a:defRPr>
            </a:lvl8pPr>
            <a:lvl9pPr marL="1828800" algn="l" rtl="0" fontAlgn="base">
              <a:spcBef>
                <a:spcPct val="0"/>
              </a:spcBef>
              <a:spcAft>
                <a:spcPct val="0"/>
              </a:spcAft>
              <a:defRPr sz="5000">
                <a:solidFill>
                  <a:schemeClr val="tx2"/>
                </a:solidFill>
                <a:latin typeface="Arial" pitchFamily="34" charset="0"/>
              </a:defRPr>
            </a:lvl9pPr>
          </a:lstStyle>
          <a:p>
            <a:pPr algn="ctr" defTabSz="914400"/>
            <a:r>
              <a:rPr lang="en-US" altLang="en-US" sz="3600" b="1" dirty="0" smtClean="0">
                <a:solidFill>
                  <a:schemeClr val="accent4"/>
                </a:solidFill>
                <a:latin typeface="Helvetica" pitchFamily="34" charset="0"/>
              </a:rPr>
              <a:t>Inborn Errors of Metabolism (IEM)</a:t>
            </a:r>
          </a:p>
        </p:txBody>
      </p:sp>
    </p:spTree>
    <p:extLst>
      <p:ext uri="{BB962C8B-B14F-4D97-AF65-F5344CB8AC3E}">
        <p14:creationId xmlns:p14="http://schemas.microsoft.com/office/powerpoint/2010/main" val="2860848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89"/>
          <p:cNvSpPr txBox="1">
            <a:spLocks noGrp="1" noChangeArrowheads="1"/>
          </p:cNvSpPr>
          <p:nvPr/>
        </p:nvSpPr>
        <p:spPr bwMode="auto">
          <a:xfrm>
            <a:off x="6019800" y="6400800"/>
            <a:ext cx="280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spcBef>
                <a:spcPct val="50000"/>
              </a:spcBef>
              <a:buChar char="•"/>
              <a:defRPr sz="2800">
                <a:solidFill>
                  <a:schemeClr val="tx1"/>
                </a:solidFill>
                <a:latin typeface="Arial" charset="0"/>
              </a:defRPr>
            </a:lvl1pPr>
            <a:lvl2pPr marL="742950" indent="-285750" eaLnBrk="0" hangingPunct="0">
              <a:spcBef>
                <a:spcPct val="10000"/>
              </a:spcBef>
              <a:buFont typeface="Arial" charset="0"/>
              <a:buChar char="–"/>
              <a:defRPr sz="2600">
                <a:solidFill>
                  <a:schemeClr val="tx1"/>
                </a:solidFill>
                <a:latin typeface="Arial" charset="0"/>
              </a:defRPr>
            </a:lvl2pPr>
            <a:lvl3pPr marL="1143000" indent="-228600" eaLnBrk="0" hangingPunct="0">
              <a:spcBef>
                <a:spcPct val="10000"/>
              </a:spcBef>
              <a:buChar char="•"/>
              <a:defRPr sz="2400">
                <a:solidFill>
                  <a:schemeClr val="tx1"/>
                </a:solidFill>
                <a:latin typeface="Arial" charset="0"/>
              </a:defRPr>
            </a:lvl3pPr>
            <a:lvl4pPr marL="1600200" indent="-228600" eaLnBrk="0" hangingPunct="0">
              <a:spcBef>
                <a:spcPct val="10000"/>
              </a:spcBef>
              <a:buFont typeface="Arial" charset="0"/>
              <a:buChar char="–"/>
              <a:defRPr sz="2200">
                <a:solidFill>
                  <a:schemeClr val="tx1"/>
                </a:solidFill>
                <a:latin typeface="Arial" charset="0"/>
              </a:defRPr>
            </a:lvl4pPr>
            <a:lvl5pPr marL="2057400" indent="-228600" eaLnBrk="0" hangingPunct="0">
              <a:spcBef>
                <a:spcPct val="10000"/>
              </a:spcBef>
              <a:buFont typeface="Arial" charset="0"/>
              <a:buChar char="–"/>
              <a:defRPr sz="2000">
                <a:solidFill>
                  <a:schemeClr val="tx1"/>
                </a:solidFill>
                <a:latin typeface="Arial" charset="0"/>
              </a:defRPr>
            </a:lvl5pPr>
            <a:lvl6pPr marL="2514600" indent="-228600" eaLnBrk="0" fontAlgn="base" hangingPunct="0">
              <a:spcBef>
                <a:spcPct val="10000"/>
              </a:spcBef>
              <a:spcAft>
                <a:spcPct val="0"/>
              </a:spcAft>
              <a:buFont typeface="Arial" charset="0"/>
              <a:buChar char="–"/>
              <a:defRPr sz="2000">
                <a:solidFill>
                  <a:schemeClr val="tx1"/>
                </a:solidFill>
                <a:latin typeface="Arial" charset="0"/>
              </a:defRPr>
            </a:lvl6pPr>
            <a:lvl7pPr marL="2971800" indent="-228600" eaLnBrk="0" fontAlgn="base" hangingPunct="0">
              <a:spcBef>
                <a:spcPct val="10000"/>
              </a:spcBef>
              <a:spcAft>
                <a:spcPct val="0"/>
              </a:spcAft>
              <a:buFont typeface="Arial" charset="0"/>
              <a:buChar char="–"/>
              <a:defRPr sz="2000">
                <a:solidFill>
                  <a:schemeClr val="tx1"/>
                </a:solidFill>
                <a:latin typeface="Arial" charset="0"/>
              </a:defRPr>
            </a:lvl7pPr>
            <a:lvl8pPr marL="3429000" indent="-228600" eaLnBrk="0" fontAlgn="base" hangingPunct="0">
              <a:spcBef>
                <a:spcPct val="10000"/>
              </a:spcBef>
              <a:spcAft>
                <a:spcPct val="0"/>
              </a:spcAft>
              <a:buFont typeface="Arial" charset="0"/>
              <a:buChar char="–"/>
              <a:defRPr sz="2000">
                <a:solidFill>
                  <a:schemeClr val="tx1"/>
                </a:solidFill>
                <a:latin typeface="Arial" charset="0"/>
              </a:defRPr>
            </a:lvl8pPr>
            <a:lvl9pPr marL="3886200" indent="-228600" eaLnBrk="0" fontAlgn="base" hangingPunct="0">
              <a:spcBef>
                <a:spcPct val="10000"/>
              </a:spcBef>
              <a:spcAft>
                <a:spcPct val="0"/>
              </a:spcAft>
              <a:buFont typeface="Arial" charset="0"/>
              <a:buChar char="–"/>
              <a:defRPr sz="2000">
                <a:solidFill>
                  <a:schemeClr val="tx1"/>
                </a:solidFill>
                <a:latin typeface="Arial" charset="0"/>
              </a:defRPr>
            </a:lvl9pPr>
          </a:lstStyle>
          <a:p>
            <a:pPr algn="r" eaLnBrk="1" hangingPunct="1">
              <a:spcBef>
                <a:spcPct val="0"/>
              </a:spcBef>
              <a:buFontTx/>
              <a:buNone/>
            </a:pPr>
            <a:fld id="{BF880BCB-63B3-4EB9-8BAE-930CEC23EA69}" type="slidenum">
              <a:rPr lang="en-US" altLang="en-US" sz="1000"/>
              <a:pPr algn="r" eaLnBrk="1" hangingPunct="1">
                <a:spcBef>
                  <a:spcPct val="0"/>
                </a:spcBef>
                <a:buFontTx/>
                <a:buNone/>
              </a:pPr>
              <a:t>7</a:t>
            </a:fld>
            <a:endParaRPr lang="en-US" altLang="en-US" sz="100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935" y="4275446"/>
            <a:ext cx="3123324" cy="246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143869" y="1310186"/>
            <a:ext cx="4401404" cy="2912966"/>
          </a:xfrm>
          <a:prstGeom prst="rect">
            <a:avLst/>
          </a:prstGeom>
          <a:noFill/>
          <a:ln w="9525">
            <a:noFill/>
            <a:miter lim="800000"/>
            <a:headEnd/>
            <a:tailEnd/>
          </a:ln>
          <a:effectLst/>
        </p:spPr>
        <p:txBody>
          <a:bodyPr/>
          <a:lstStyle/>
          <a:p>
            <a:pPr marL="342900" indent="-342900">
              <a:lnSpc>
                <a:spcPct val="90000"/>
              </a:lnSpc>
              <a:spcBef>
                <a:spcPct val="20000"/>
              </a:spcBef>
              <a:spcAft>
                <a:spcPts val="600"/>
              </a:spcAft>
              <a:buClr>
                <a:schemeClr val="accent5"/>
              </a:buClr>
              <a:buSzPct val="90000"/>
              <a:buFont typeface="Arial" panose="020B0604020202020204" pitchFamily="34" charset="0"/>
              <a:buChar char="•"/>
              <a:defRPr/>
            </a:pPr>
            <a:r>
              <a:rPr lang="en-US" sz="2400" dirty="0" smtClean="0"/>
              <a:t>Group 2</a:t>
            </a:r>
            <a:endParaRPr lang="en-US" sz="2400" dirty="0"/>
          </a:p>
          <a:p>
            <a:pPr marL="684212" lvl="1" indent="-342900">
              <a:lnSpc>
                <a:spcPct val="90000"/>
              </a:lnSpc>
              <a:spcBef>
                <a:spcPct val="20000"/>
              </a:spcBef>
              <a:spcAft>
                <a:spcPts val="600"/>
              </a:spcAft>
              <a:buClr>
                <a:schemeClr val="accent5"/>
              </a:buClr>
              <a:buFont typeface="Arial" panose="020B0604020202020204" pitchFamily="34" charset="0"/>
              <a:buChar char="•"/>
              <a:defRPr/>
            </a:pPr>
            <a:r>
              <a:rPr lang="en-US" sz="2000" dirty="0"/>
              <a:t>Predominantly </a:t>
            </a:r>
            <a:r>
              <a:rPr lang="en-US" sz="2000" dirty="0" err="1"/>
              <a:t>organellar</a:t>
            </a:r>
            <a:endParaRPr lang="en-US" sz="2000" dirty="0"/>
          </a:p>
          <a:p>
            <a:pPr marL="971550" lvl="2" indent="-342900">
              <a:lnSpc>
                <a:spcPct val="90000"/>
              </a:lnSpc>
              <a:spcBef>
                <a:spcPct val="20000"/>
              </a:spcBef>
              <a:spcAft>
                <a:spcPts val="600"/>
              </a:spcAft>
              <a:buClr>
                <a:schemeClr val="accent5"/>
              </a:buClr>
              <a:buSzPct val="90000"/>
              <a:buFont typeface="Arial" panose="020B0604020202020204" pitchFamily="34" charset="0"/>
              <a:buChar char="•"/>
              <a:defRPr/>
            </a:pPr>
            <a:r>
              <a:rPr lang="en-US" sz="2000" b="1" dirty="0"/>
              <a:t>Lysosomal storage </a:t>
            </a:r>
            <a:r>
              <a:rPr lang="en-US" sz="2000" dirty="0"/>
              <a:t>and </a:t>
            </a:r>
            <a:r>
              <a:rPr lang="en-US" sz="2000" dirty="0" err="1" smtClean="0"/>
              <a:t>Peroxisomal</a:t>
            </a:r>
            <a:r>
              <a:rPr lang="en-US" sz="2000" dirty="0" smtClean="0"/>
              <a:t> &amp; mitochondrial Disorders</a:t>
            </a:r>
            <a:endParaRPr lang="en-US" sz="2000" dirty="0"/>
          </a:p>
          <a:p>
            <a:pPr marL="971550" lvl="2" indent="-342900">
              <a:lnSpc>
                <a:spcPct val="90000"/>
              </a:lnSpc>
              <a:spcBef>
                <a:spcPct val="20000"/>
              </a:spcBef>
              <a:spcAft>
                <a:spcPts val="600"/>
              </a:spcAft>
              <a:buClr>
                <a:schemeClr val="accent5"/>
              </a:buClr>
              <a:buSzPct val="90000"/>
              <a:buFont typeface="Arial" panose="020B0604020202020204" pitchFamily="34" charset="0"/>
              <a:buChar char="•"/>
              <a:defRPr/>
            </a:pPr>
            <a:r>
              <a:rPr lang="en-US" sz="2000" dirty="0"/>
              <a:t>Have a more </a:t>
            </a:r>
            <a:r>
              <a:rPr lang="en-US" sz="2000" b="1" dirty="0">
                <a:solidFill>
                  <a:srgbClr val="CC0000"/>
                </a:solidFill>
              </a:rPr>
              <a:t>chronic</a:t>
            </a:r>
            <a:r>
              <a:rPr lang="en-US" sz="2000" dirty="0"/>
              <a:t> course</a:t>
            </a:r>
          </a:p>
          <a:p>
            <a:pPr marL="971550" lvl="2" indent="-342900">
              <a:lnSpc>
                <a:spcPct val="90000"/>
              </a:lnSpc>
              <a:spcBef>
                <a:spcPct val="20000"/>
              </a:spcBef>
              <a:spcAft>
                <a:spcPts val="600"/>
              </a:spcAft>
              <a:buClr>
                <a:schemeClr val="accent5"/>
              </a:buClr>
              <a:buSzPct val="90000"/>
              <a:buFont typeface="Arial" panose="020B0604020202020204" pitchFamily="34" charset="0"/>
              <a:buChar char="•"/>
              <a:defRPr/>
            </a:pPr>
            <a:r>
              <a:rPr lang="en-US" sz="2000" dirty="0"/>
              <a:t>Often do not present until </a:t>
            </a:r>
            <a:r>
              <a:rPr lang="en-US" sz="2000" b="1" dirty="0">
                <a:solidFill>
                  <a:srgbClr val="CC0000"/>
                </a:solidFill>
              </a:rPr>
              <a:t>late</a:t>
            </a:r>
            <a:r>
              <a:rPr lang="en-US" sz="2000" dirty="0"/>
              <a:t> childhood or adulthood</a:t>
            </a:r>
          </a:p>
        </p:txBody>
      </p:sp>
      <p:pic>
        <p:nvPicPr>
          <p:cNvPr id="8" name="Picture 13" descr="Joint def"/>
          <p:cNvPicPr>
            <a:picLocks noChangeAspect="1" noChangeArrowheads="1"/>
          </p:cNvPicPr>
          <p:nvPr/>
        </p:nvPicPr>
        <p:blipFill>
          <a:blip r:embed="rId4">
            <a:extLst>
              <a:ext uri="{28A0092B-C50C-407E-A947-70E740481C1C}">
                <a14:useLocalDpi xmlns:a14="http://schemas.microsoft.com/office/drawing/2010/main" val="0"/>
              </a:ext>
            </a:extLst>
          </a:blip>
          <a:srcRect l="2628" t="4189" r="2791" b="3665"/>
          <a:stretch>
            <a:fillRect/>
          </a:stretch>
        </p:blipFill>
        <p:spPr bwMode="auto">
          <a:xfrm>
            <a:off x="6715126" y="1559469"/>
            <a:ext cx="2112962"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Slide21AZ_Manifestations_Kakkis_Gibb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4801" y="3177653"/>
            <a:ext cx="1331912" cy="142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6" descr="Slide21AZ_Manifestations_HodderArnold_corne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1759304"/>
            <a:ext cx="1148687" cy="109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0" descr="Slide21short sta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7534" y="4831307"/>
            <a:ext cx="1352266" cy="172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0122" y="3059487"/>
            <a:ext cx="1264124" cy="1661669"/>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1907" y="3177654"/>
            <a:ext cx="1236828" cy="16536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6976" y="5070133"/>
            <a:ext cx="1266968" cy="148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0122" y="4889334"/>
            <a:ext cx="1429739" cy="170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p:cNvSpPr txBox="1">
            <a:spLocks noChangeArrowheads="1"/>
          </p:cNvSpPr>
          <p:nvPr/>
        </p:nvSpPr>
        <p:spPr>
          <a:xfrm>
            <a:off x="659073" y="580881"/>
            <a:ext cx="7772400" cy="571500"/>
          </a:xfrm>
          <a:prstGeom prst="rect">
            <a:avLst/>
          </a:prstGeom>
        </p:spPr>
        <p:txBody>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Arial" pitchFamily="34" charset="0"/>
              </a:defRPr>
            </a:lvl2pPr>
            <a:lvl3pPr algn="l" rtl="0" eaLnBrk="0" fontAlgn="base" hangingPunct="0">
              <a:spcBef>
                <a:spcPct val="0"/>
              </a:spcBef>
              <a:spcAft>
                <a:spcPct val="0"/>
              </a:spcAft>
              <a:defRPr sz="5000">
                <a:solidFill>
                  <a:schemeClr val="tx2"/>
                </a:solidFill>
                <a:latin typeface="Arial" pitchFamily="34" charset="0"/>
              </a:defRPr>
            </a:lvl3pPr>
            <a:lvl4pPr algn="l" rtl="0" eaLnBrk="0" fontAlgn="base" hangingPunct="0">
              <a:spcBef>
                <a:spcPct val="0"/>
              </a:spcBef>
              <a:spcAft>
                <a:spcPct val="0"/>
              </a:spcAft>
              <a:defRPr sz="5000">
                <a:solidFill>
                  <a:schemeClr val="tx2"/>
                </a:solidFill>
                <a:latin typeface="Arial" pitchFamily="34" charset="0"/>
              </a:defRPr>
            </a:lvl4pPr>
            <a:lvl5pPr algn="l" rtl="0" eaLnBrk="0" fontAlgn="base" hangingPunct="0">
              <a:spcBef>
                <a:spcPct val="0"/>
              </a:spcBef>
              <a:spcAft>
                <a:spcPct val="0"/>
              </a:spcAft>
              <a:defRPr sz="5000">
                <a:solidFill>
                  <a:schemeClr val="tx2"/>
                </a:solidFill>
                <a:latin typeface="Arial" pitchFamily="34" charset="0"/>
              </a:defRPr>
            </a:lvl5pPr>
            <a:lvl6pPr marL="457200" algn="l" rtl="0" fontAlgn="base">
              <a:spcBef>
                <a:spcPct val="0"/>
              </a:spcBef>
              <a:spcAft>
                <a:spcPct val="0"/>
              </a:spcAft>
              <a:defRPr sz="5000">
                <a:solidFill>
                  <a:schemeClr val="tx2"/>
                </a:solidFill>
                <a:latin typeface="Arial" pitchFamily="34" charset="0"/>
              </a:defRPr>
            </a:lvl6pPr>
            <a:lvl7pPr marL="914400" algn="l" rtl="0" fontAlgn="base">
              <a:spcBef>
                <a:spcPct val="0"/>
              </a:spcBef>
              <a:spcAft>
                <a:spcPct val="0"/>
              </a:spcAft>
              <a:defRPr sz="5000">
                <a:solidFill>
                  <a:schemeClr val="tx2"/>
                </a:solidFill>
                <a:latin typeface="Arial" pitchFamily="34" charset="0"/>
              </a:defRPr>
            </a:lvl7pPr>
            <a:lvl8pPr marL="1371600" algn="l" rtl="0" fontAlgn="base">
              <a:spcBef>
                <a:spcPct val="0"/>
              </a:spcBef>
              <a:spcAft>
                <a:spcPct val="0"/>
              </a:spcAft>
              <a:defRPr sz="5000">
                <a:solidFill>
                  <a:schemeClr val="tx2"/>
                </a:solidFill>
                <a:latin typeface="Arial" pitchFamily="34" charset="0"/>
              </a:defRPr>
            </a:lvl8pPr>
            <a:lvl9pPr marL="1828800" algn="l" rtl="0" fontAlgn="base">
              <a:spcBef>
                <a:spcPct val="0"/>
              </a:spcBef>
              <a:spcAft>
                <a:spcPct val="0"/>
              </a:spcAft>
              <a:defRPr sz="5000">
                <a:solidFill>
                  <a:schemeClr val="tx2"/>
                </a:solidFill>
                <a:latin typeface="Arial" pitchFamily="34" charset="0"/>
              </a:defRPr>
            </a:lvl9pPr>
          </a:lstStyle>
          <a:p>
            <a:pPr algn="ctr" defTabSz="914400"/>
            <a:r>
              <a:rPr lang="en-US" altLang="en-US" sz="3600" b="1" dirty="0" smtClean="0">
                <a:solidFill>
                  <a:schemeClr val="accent4"/>
                </a:solidFill>
                <a:latin typeface="Helvetica" pitchFamily="34" charset="0"/>
              </a:rPr>
              <a:t>Inborn Errors of Metabolism (IEM)</a:t>
            </a:r>
          </a:p>
        </p:txBody>
      </p:sp>
    </p:spTree>
    <p:extLst>
      <p:ext uri="{BB962C8B-B14F-4D97-AF65-F5344CB8AC3E}">
        <p14:creationId xmlns:p14="http://schemas.microsoft.com/office/powerpoint/2010/main" val="2027512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762000" y="1348854"/>
            <a:ext cx="7772400" cy="4572000"/>
          </a:xfrm>
        </p:spPr>
        <p:txBody>
          <a:bodyPr/>
          <a:lstStyle/>
          <a:p>
            <a:pPr>
              <a:lnSpc>
                <a:spcPct val="115000"/>
              </a:lnSpc>
              <a:spcAft>
                <a:spcPts val="1200"/>
              </a:spcAft>
            </a:pPr>
            <a:r>
              <a:rPr lang="en-US" altLang="en-US" dirty="0" smtClean="0">
                <a:latin typeface="Helvetica" pitchFamily="34" charset="0"/>
              </a:rPr>
              <a:t>More than 1400 IMD have been described to date</a:t>
            </a:r>
          </a:p>
          <a:p>
            <a:pPr>
              <a:lnSpc>
                <a:spcPct val="115000"/>
              </a:lnSpc>
              <a:spcAft>
                <a:spcPts val="1200"/>
              </a:spcAft>
            </a:pPr>
            <a:r>
              <a:rPr lang="en-US" altLang="en-US" dirty="0" smtClean="0">
                <a:latin typeface="Helvetica" pitchFamily="34" charset="0"/>
              </a:rPr>
              <a:t>Mostly are progressive and potentially fetal if not treated in a timely manner</a:t>
            </a:r>
          </a:p>
          <a:p>
            <a:pPr>
              <a:lnSpc>
                <a:spcPct val="110000"/>
              </a:lnSpc>
              <a:spcAft>
                <a:spcPts val="1200"/>
              </a:spcAft>
            </a:pPr>
            <a:r>
              <a:rPr lang="en-US" altLang="en-US" dirty="0">
                <a:latin typeface="Helvetica" pitchFamily="34" charset="0"/>
              </a:rPr>
              <a:t>Can present with a variety of signs and symptoms</a:t>
            </a:r>
          </a:p>
          <a:p>
            <a:pPr>
              <a:lnSpc>
                <a:spcPct val="110000"/>
              </a:lnSpc>
              <a:spcAft>
                <a:spcPts val="1200"/>
              </a:spcAft>
            </a:pPr>
            <a:r>
              <a:rPr lang="en-US" altLang="en-US" dirty="0">
                <a:latin typeface="Helvetica" pitchFamily="34" charset="0"/>
              </a:rPr>
              <a:t>Easily can mimic non-genetic or non-metabolic disorders</a:t>
            </a:r>
          </a:p>
          <a:p>
            <a:pPr>
              <a:lnSpc>
                <a:spcPct val="110000"/>
              </a:lnSpc>
              <a:spcAft>
                <a:spcPts val="1200"/>
              </a:spcAft>
            </a:pPr>
            <a:r>
              <a:rPr lang="en-US" altLang="en-US" dirty="0">
                <a:latin typeface="Helvetica" pitchFamily="34" charset="0"/>
              </a:rPr>
              <a:t>Variable symptom free periods and intervals</a:t>
            </a:r>
          </a:p>
          <a:p>
            <a:pPr>
              <a:lnSpc>
                <a:spcPct val="110000"/>
              </a:lnSpc>
              <a:spcAft>
                <a:spcPts val="1200"/>
              </a:spcAft>
            </a:pPr>
            <a:r>
              <a:rPr lang="en-US" altLang="en-US" dirty="0">
                <a:latin typeface="Helvetica" pitchFamily="34" charset="0"/>
              </a:rPr>
              <a:t>Decompensate often precipitate with common </a:t>
            </a:r>
            <a:r>
              <a:rPr lang="en-US" altLang="en-US" dirty="0" smtClean="0">
                <a:latin typeface="Helvetica" pitchFamily="34" charset="0"/>
              </a:rPr>
              <a:t>illnesses</a:t>
            </a:r>
            <a:endParaRPr lang="en-US" altLang="en-US" sz="3200" dirty="0" smtClean="0"/>
          </a:p>
        </p:txBody>
      </p:sp>
      <p:sp>
        <p:nvSpPr>
          <p:cNvPr id="6" name="Rectangle 2"/>
          <p:cNvSpPr>
            <a:spLocks noGrp="1" noChangeArrowheads="1"/>
          </p:cNvSpPr>
          <p:nvPr>
            <p:ph type="title"/>
          </p:nvPr>
        </p:nvSpPr>
        <p:spPr>
          <a:xfrm>
            <a:off x="619284" y="354842"/>
            <a:ext cx="7772400" cy="812042"/>
          </a:xfrm>
        </p:spPr>
        <p:txBody>
          <a:bodyPr/>
          <a:lstStyle/>
          <a:p>
            <a:pPr algn="ctr"/>
            <a:r>
              <a:rPr lang="en-US" altLang="en-US" sz="3600" b="1" dirty="0" smtClean="0">
                <a:solidFill>
                  <a:schemeClr val="accent4"/>
                </a:solidFill>
                <a:latin typeface="Helvetica" pitchFamily="34" charset="0"/>
              </a:rPr>
              <a:t>Inborn Errors of Metabolism (IEM)</a:t>
            </a:r>
          </a:p>
        </p:txBody>
      </p:sp>
    </p:spTree>
    <p:extLst>
      <p:ext uri="{BB962C8B-B14F-4D97-AF65-F5344CB8AC3E}">
        <p14:creationId xmlns:p14="http://schemas.microsoft.com/office/powerpoint/2010/main" val="4017470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685800" y="1692323"/>
            <a:ext cx="7772400" cy="4572000"/>
          </a:xfrm>
        </p:spPr>
        <p:txBody>
          <a:bodyPr/>
          <a:lstStyle/>
          <a:p>
            <a:pPr>
              <a:lnSpc>
                <a:spcPct val="115000"/>
              </a:lnSpc>
              <a:spcAft>
                <a:spcPts val="1200"/>
              </a:spcAft>
            </a:pPr>
            <a:r>
              <a:rPr lang="en-US" altLang="en-US" dirty="0">
                <a:latin typeface="Helvetica" pitchFamily="34" charset="0"/>
              </a:rPr>
              <a:t>Individual metabolic disorders are very rare</a:t>
            </a:r>
          </a:p>
          <a:p>
            <a:pPr>
              <a:lnSpc>
                <a:spcPct val="115000"/>
              </a:lnSpc>
              <a:spcAft>
                <a:spcPts val="1200"/>
              </a:spcAft>
            </a:pPr>
            <a:r>
              <a:rPr lang="en-US" altLang="en-US" dirty="0"/>
              <a:t>All genetic AND mostly </a:t>
            </a:r>
            <a:r>
              <a:rPr lang="en-US" altLang="en-US" b="1" dirty="0"/>
              <a:t>autosomal recessive</a:t>
            </a:r>
          </a:p>
          <a:p>
            <a:pPr>
              <a:lnSpc>
                <a:spcPct val="115000"/>
              </a:lnSpc>
              <a:spcAft>
                <a:spcPts val="1200"/>
              </a:spcAft>
            </a:pPr>
            <a:r>
              <a:rPr lang="en-US" altLang="en-US" dirty="0" smtClean="0">
                <a:latin typeface="Helvetica" pitchFamily="34" charset="0"/>
              </a:rPr>
              <a:t>Many </a:t>
            </a:r>
            <a:r>
              <a:rPr lang="en-US" altLang="en-US" dirty="0">
                <a:latin typeface="Helvetica" pitchFamily="34" charset="0"/>
              </a:rPr>
              <a:t>can be treated and/or improved via diet, supplements and/or drug therapy</a:t>
            </a:r>
          </a:p>
          <a:p>
            <a:pPr>
              <a:lnSpc>
                <a:spcPct val="115000"/>
              </a:lnSpc>
              <a:spcAft>
                <a:spcPts val="1200"/>
              </a:spcAft>
            </a:pPr>
            <a:r>
              <a:rPr lang="en-US" altLang="en-US" dirty="0">
                <a:latin typeface="Helvetica" pitchFamily="34" charset="0"/>
              </a:rPr>
              <a:t>The outcome is related to underlying metabolic defect as well as timing of the initiation of treatment</a:t>
            </a:r>
            <a:r>
              <a:rPr lang="en-US" altLang="en-US" sz="3200" dirty="0"/>
              <a:t> </a:t>
            </a:r>
          </a:p>
        </p:txBody>
      </p:sp>
      <p:sp>
        <p:nvSpPr>
          <p:cNvPr id="6" name="Rectangle 2"/>
          <p:cNvSpPr>
            <a:spLocks noGrp="1" noChangeArrowheads="1"/>
          </p:cNvSpPr>
          <p:nvPr>
            <p:ph type="title"/>
          </p:nvPr>
        </p:nvSpPr>
        <p:spPr>
          <a:xfrm>
            <a:off x="824000" y="777922"/>
            <a:ext cx="7772400" cy="593676"/>
          </a:xfrm>
        </p:spPr>
        <p:txBody>
          <a:bodyPr/>
          <a:lstStyle/>
          <a:p>
            <a:pPr algn="ctr"/>
            <a:r>
              <a:rPr lang="en-US" altLang="en-US" sz="3600" b="1" dirty="0" smtClean="0">
                <a:solidFill>
                  <a:schemeClr val="accent4"/>
                </a:solidFill>
                <a:latin typeface="Helvetica" pitchFamily="34" charset="0"/>
              </a:rPr>
              <a:t>Inborn Errors of Metabolism (IEM)</a:t>
            </a:r>
          </a:p>
        </p:txBody>
      </p:sp>
    </p:spTree>
    <p:extLst>
      <p:ext uri="{BB962C8B-B14F-4D97-AF65-F5344CB8AC3E}">
        <p14:creationId xmlns:p14="http://schemas.microsoft.com/office/powerpoint/2010/main" val="40666738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8">
      <a:dk1>
        <a:sysClr val="windowText" lastClr="000000"/>
      </a:dk1>
      <a:lt1>
        <a:sysClr val="window" lastClr="FFFFFF"/>
      </a:lt1>
      <a:dk2>
        <a:srgbClr val="49711E"/>
      </a:dk2>
      <a:lt2>
        <a:srgbClr val="F4E7ED"/>
      </a:lt2>
      <a:accent1>
        <a:srgbClr val="FFFFFF"/>
      </a:accent1>
      <a:accent2>
        <a:srgbClr val="6DAA2D"/>
      </a:accent2>
      <a:accent3>
        <a:srgbClr val="B8E08D"/>
      </a:accent3>
      <a:accent4>
        <a:srgbClr val="4D7620"/>
      </a:accent4>
      <a:accent5>
        <a:srgbClr val="92D050"/>
      </a:accent5>
      <a:accent6>
        <a:srgbClr val="F2F2F2"/>
      </a:accent6>
      <a:hlink>
        <a:srgbClr val="FFEBA3"/>
      </a:hlink>
      <a:folHlink>
        <a:srgbClr val="FFCA0C"/>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23923</TotalTime>
  <Words>6544</Words>
  <Application>Microsoft Office PowerPoint</Application>
  <PresentationFormat>On-screen Show (4:3)</PresentationFormat>
  <Paragraphs>791</Paragraphs>
  <Slides>57</Slides>
  <Notes>45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57</vt:i4>
      </vt:variant>
    </vt:vector>
  </HeadingPairs>
  <TitlesOfParts>
    <vt:vector size="60" baseType="lpstr">
      <vt:lpstr>Flow</vt:lpstr>
      <vt:lpstr>Photo Editor Photo</vt:lpstr>
      <vt:lpstr>Bitmap Image</vt:lpstr>
      <vt:lpstr>Lysosomal Storage Disorders</vt:lpstr>
      <vt:lpstr>PowerPoint Presentation</vt:lpstr>
      <vt:lpstr>Metabolic Pathways</vt:lpstr>
      <vt:lpstr>Inborn Errors of Metabolism (IEM)</vt:lpstr>
      <vt:lpstr>Common Conception</vt:lpstr>
      <vt:lpstr>PowerPoint Presentation</vt:lpstr>
      <vt:lpstr>PowerPoint Presentation</vt:lpstr>
      <vt:lpstr>Inborn Errors of Metabolism (IEM)</vt:lpstr>
      <vt:lpstr>Inborn Errors of Metabolism (IEM)</vt:lpstr>
      <vt:lpstr>PowerPoint Presentation</vt:lpstr>
      <vt:lpstr>PowerPoint Presentation</vt:lpstr>
      <vt:lpstr>Lysosomal Storage Disorder (LSD)</vt:lpstr>
      <vt:lpstr>PowerPoint Presentation</vt:lpstr>
      <vt:lpstr> Metabolic-Genetic Research Program</vt:lpstr>
      <vt:lpstr>PowerPoint Presentation</vt:lpstr>
      <vt:lpstr>PowerPoint Presentation</vt:lpstr>
      <vt:lpstr>After Diagnosis: Family Screening</vt:lpstr>
      <vt:lpstr>PowerPoint Presentation</vt:lpstr>
      <vt:lpstr>PowerPoint Presentation</vt:lpstr>
      <vt:lpstr>   Natural History </vt:lpstr>
      <vt:lpstr>PowerPoint Presentation</vt:lpstr>
      <vt:lpstr>Gaucher Disease – Type 1  Heterogeneous and Chronic </vt:lpstr>
      <vt:lpstr>PowerPoint Presentation</vt:lpstr>
      <vt:lpstr>PowerPoint Presentation</vt:lpstr>
      <vt:lpstr>Progressive Disorders</vt:lpstr>
      <vt:lpstr>MPS type 1</vt:lpstr>
      <vt:lpstr>MUCOPOLYSACCHARIDOSIS</vt:lpstr>
      <vt:lpstr>PowerPoint Presentation</vt:lpstr>
      <vt:lpstr>PowerPoint Presentation</vt:lpstr>
      <vt:lpstr>Lysosomal Storage Disorders Summary</vt:lpstr>
      <vt:lpstr> Path to Diagnosis</vt:lpstr>
      <vt:lpstr>Cellulose Acetate Electrophoresis</vt:lpstr>
      <vt:lpstr> </vt:lpstr>
      <vt:lpstr>PowerPoint Presentation</vt:lpstr>
      <vt:lpstr>Disease-specific  Treatment</vt:lpstr>
      <vt:lpstr>PowerPoint Presentation</vt:lpstr>
      <vt:lpstr>PowerPoint Presentation</vt:lpstr>
      <vt:lpstr>PowerPoint Presentation</vt:lpstr>
      <vt:lpstr>Primary Endpoint Result Histology:  Capillary Endothelium Clearance</vt:lpstr>
      <vt:lpstr>PowerPoint Presentation</vt:lpstr>
      <vt:lpstr>PowerPoint Presentation</vt:lpstr>
      <vt:lpstr>PowerPoint Presentation</vt:lpstr>
      <vt:lpstr>PowerPoint Presentation</vt:lpstr>
      <vt:lpstr>Diseases-specific Treatment Development for the LSDs</vt:lpstr>
      <vt:lpstr>PowerPoint Presentation</vt:lpstr>
      <vt:lpstr>Diseases-specific Treatment  for the LSDs</vt:lpstr>
      <vt:lpstr>Non-specific Treatment for Neuronopathic Lysosomal Storage Diseases-Cell Therapy / Gene Therapy</vt:lpstr>
      <vt:lpstr>Progression of Fabry Disease to  Major Clinical Events and Premature Death </vt:lpstr>
      <vt:lpstr>Treatment</vt:lpstr>
      <vt:lpstr>Jonah has MPS IIIC</vt:lpstr>
      <vt:lpstr>Newborn Screening For Lysosomal Storage Disorders</vt:lpstr>
      <vt:lpstr>Biochemical Markers</vt:lpstr>
      <vt:lpstr>PowerPoint Presentation</vt:lpstr>
      <vt:lpstr>PowerPoint Presentation</vt:lpstr>
      <vt:lpstr>Genistein Improves Neuropathology and Corrects Behaviour in a Mouse Model of Neurodegenerative Metabolic Disease </vt:lpstr>
      <vt:lpstr>Fabry Disease and Fabrazyme Time Line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Katz</dc:creator>
  <cp:lastModifiedBy>User</cp:lastModifiedBy>
  <cp:revision>323</cp:revision>
  <cp:lastPrinted>2011-12-06T03:05:51Z</cp:lastPrinted>
  <dcterms:created xsi:type="dcterms:W3CDTF">2011-10-03T20:23:21Z</dcterms:created>
  <dcterms:modified xsi:type="dcterms:W3CDTF">2015-01-05T05:25:05Z</dcterms:modified>
</cp:coreProperties>
</file>