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7" r:id="rId2"/>
    <p:sldId id="258" r:id="rId3"/>
    <p:sldId id="259" r:id="rId4"/>
    <p:sldId id="266" r:id="rId5"/>
    <p:sldId id="264" r:id="rId6"/>
    <p:sldId id="350" r:id="rId7"/>
    <p:sldId id="282" r:id="rId8"/>
    <p:sldId id="283" r:id="rId9"/>
    <p:sldId id="284" r:id="rId10"/>
    <p:sldId id="274" r:id="rId11"/>
    <p:sldId id="276" r:id="rId12"/>
    <p:sldId id="351" r:id="rId13"/>
    <p:sldId id="277" r:id="rId14"/>
    <p:sldId id="294" r:id="rId15"/>
    <p:sldId id="280" r:id="rId16"/>
    <p:sldId id="291" r:id="rId17"/>
    <p:sldId id="343" r:id="rId18"/>
    <p:sldId id="344" r:id="rId19"/>
    <p:sldId id="295" r:id="rId20"/>
    <p:sldId id="303" r:id="rId21"/>
    <p:sldId id="304" r:id="rId22"/>
    <p:sldId id="308" r:id="rId23"/>
    <p:sldId id="378" r:id="rId24"/>
    <p:sldId id="379" r:id="rId25"/>
    <p:sldId id="347" r:id="rId26"/>
    <p:sldId id="348" r:id="rId27"/>
    <p:sldId id="374" r:id="rId28"/>
    <p:sldId id="375" r:id="rId29"/>
    <p:sldId id="376" r:id="rId30"/>
    <p:sldId id="370" r:id="rId31"/>
    <p:sldId id="371" r:id="rId32"/>
    <p:sldId id="372" r:id="rId33"/>
    <p:sldId id="319" r:id="rId34"/>
    <p:sldId id="320" r:id="rId35"/>
    <p:sldId id="321" r:id="rId36"/>
    <p:sldId id="323" r:id="rId37"/>
    <p:sldId id="324" r:id="rId38"/>
    <p:sldId id="325" r:id="rId39"/>
    <p:sldId id="356" r:id="rId40"/>
    <p:sldId id="357" r:id="rId41"/>
    <p:sldId id="352" r:id="rId42"/>
    <p:sldId id="353" r:id="rId43"/>
    <p:sldId id="358" r:id="rId44"/>
    <p:sldId id="359" r:id="rId45"/>
    <p:sldId id="360" r:id="rId46"/>
    <p:sldId id="361" r:id="rId47"/>
    <p:sldId id="377" r:id="rId48"/>
    <p:sldId id="362" r:id="rId49"/>
    <p:sldId id="366" r:id="rId50"/>
    <p:sldId id="354" r:id="rId51"/>
    <p:sldId id="365" r:id="rId52"/>
    <p:sldId id="367" r:id="rId53"/>
    <p:sldId id="262" r:id="rId54"/>
    <p:sldId id="327"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FFFF00"/>
    <a:srgbClr val="0000B0"/>
    <a:srgbClr val="CC0099"/>
    <a:srgbClr val="000099"/>
    <a:srgbClr val="0000FF"/>
    <a:srgbClr val="66FF33"/>
    <a:srgbClr val="FF66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jan\Desktop\Figure1%2011.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Marjan\Desktop\Figure%202.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Marjan\Desktop\Figure%202.xls"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C:\Documents%20and%20Settings\F.Hosseini\Desktop\at%20risk%20overweight.xlsx"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F.Hosseini\Desktop\at%20risk%20overweigh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F.Hosseini\Desktop\at%20risk%20overweigh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F.Hosseini\Desktop\at%20risk%20overweigh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jan\Desktop\Figure1%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jan\Desktop\congress%202011\Figure1%20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jan\Desktop\Figure1%20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jan\Desktop\Figure1%20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jan\Desktop\Figure1%201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arjan\Desktop\Figure%202.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Marjan\Desktop\Figure%202.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Marjan\Desktop\Figure%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Sheet1!$A$42</c:f>
              <c:strCache>
                <c:ptCount val="1"/>
                <c:pt idx="0">
                  <c:v>Male</c:v>
                </c:pt>
              </c:strCache>
            </c:strRef>
          </c:tx>
          <c:spPr>
            <a:ln>
              <a:solidFill>
                <a:srgbClr val="FFFF00"/>
              </a:solidFill>
              <a:prstDash val="sysDash"/>
            </a:ln>
          </c:spPr>
          <c:marker>
            <c:symbol val="dot"/>
            <c:size val="6"/>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marker>
          <c:errBars>
            <c:errDir val="y"/>
            <c:errBarType val="both"/>
            <c:errValType val="cust"/>
            <c:plus>
              <c:numRef>
                <c:f>Sheet1!$B$44:$E$44</c:f>
                <c:numCache>
                  <c:formatCode>General</c:formatCode>
                  <c:ptCount val="4"/>
                  <c:pt idx="0">
                    <c:v>4.1099999999999985</c:v>
                  </c:pt>
                  <c:pt idx="1">
                    <c:v>4.24</c:v>
                  </c:pt>
                  <c:pt idx="2">
                    <c:v>4.26</c:v>
                  </c:pt>
                  <c:pt idx="3">
                    <c:v>4.2699999999999996</c:v>
                  </c:pt>
                </c:numCache>
              </c:numRef>
            </c:plus>
            <c:minus>
              <c:numRef>
                <c:f>Sheet1!$B$44:$E$44</c:f>
                <c:numCache>
                  <c:formatCode>General</c:formatCode>
                  <c:ptCount val="4"/>
                  <c:pt idx="0">
                    <c:v>4.1099999999999985</c:v>
                  </c:pt>
                  <c:pt idx="1">
                    <c:v>4.24</c:v>
                  </c:pt>
                  <c:pt idx="2">
                    <c:v>4.26</c:v>
                  </c:pt>
                  <c:pt idx="3">
                    <c:v>4.2699999999999996</c:v>
                  </c:pt>
                </c:numCache>
              </c:numRef>
            </c:minus>
            <c:spPr>
              <a:ln>
                <a:solidFill>
                  <a:srgbClr val="FFFF00"/>
                </a:solidFill>
                <a:prstDash val="sysDash"/>
              </a:ln>
            </c:spPr>
          </c:errBars>
          <c:cat>
            <c:strRef>
              <c:f>Sheet1!$B$41:$E$41</c:f>
              <c:strCache>
                <c:ptCount val="4"/>
                <c:pt idx="0">
                  <c:v>I</c:v>
                </c:pt>
                <c:pt idx="1">
                  <c:v>II</c:v>
                </c:pt>
                <c:pt idx="2">
                  <c:v>III</c:v>
                </c:pt>
                <c:pt idx="3">
                  <c:v>IV</c:v>
                </c:pt>
              </c:strCache>
            </c:strRef>
          </c:cat>
          <c:val>
            <c:numRef>
              <c:f>Sheet1!$B$42:$E$42</c:f>
              <c:numCache>
                <c:formatCode>General</c:formatCode>
                <c:ptCount val="4"/>
                <c:pt idx="0">
                  <c:v>25.779999999999987</c:v>
                </c:pt>
                <c:pt idx="1">
                  <c:v>26.25</c:v>
                </c:pt>
                <c:pt idx="2">
                  <c:v>26.59</c:v>
                </c:pt>
                <c:pt idx="3">
                  <c:v>26.9</c:v>
                </c:pt>
              </c:numCache>
            </c:numRef>
          </c:val>
        </c:ser>
        <c:ser>
          <c:idx val="1"/>
          <c:order val="1"/>
          <c:tx>
            <c:strRef>
              <c:f>Sheet1!$A$43</c:f>
              <c:strCache>
                <c:ptCount val="1"/>
                <c:pt idx="0">
                  <c:v>Female</c:v>
                </c:pt>
              </c:strCache>
            </c:strRef>
          </c:tx>
          <c:spPr>
            <a:ln>
              <a:solidFill>
                <a:srgbClr val="FF0000"/>
              </a:solidFill>
            </a:ln>
          </c:spPr>
          <c:marker>
            <c:symbol val="dot"/>
            <c:size val="6"/>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rker>
          <c:errBars>
            <c:errDir val="y"/>
            <c:errBarType val="both"/>
            <c:errValType val="cust"/>
            <c:plus>
              <c:numRef>
                <c:f>Sheet1!$B$45:$E$45</c:f>
                <c:numCache>
                  <c:formatCode>General</c:formatCode>
                  <c:ptCount val="4"/>
                  <c:pt idx="0">
                    <c:v>5.0430000000000001</c:v>
                  </c:pt>
                  <c:pt idx="1">
                    <c:v>5.14</c:v>
                  </c:pt>
                  <c:pt idx="2">
                    <c:v>5.2700000000000014</c:v>
                  </c:pt>
                  <c:pt idx="3">
                    <c:v>9.32</c:v>
                  </c:pt>
                </c:numCache>
              </c:numRef>
            </c:plus>
            <c:minus>
              <c:numRef>
                <c:f>Sheet1!$B$45:$E$45</c:f>
                <c:numCache>
                  <c:formatCode>General</c:formatCode>
                  <c:ptCount val="4"/>
                  <c:pt idx="0">
                    <c:v>5.0430000000000001</c:v>
                  </c:pt>
                  <c:pt idx="1">
                    <c:v>5.14</c:v>
                  </c:pt>
                  <c:pt idx="2">
                    <c:v>5.2700000000000014</c:v>
                  </c:pt>
                  <c:pt idx="3">
                    <c:v>9.32</c:v>
                  </c:pt>
                </c:numCache>
              </c:numRef>
            </c:minus>
            <c:spPr>
              <a:ln>
                <a:solidFill>
                  <a:srgbClr val="FF0000"/>
                </a:solidFill>
              </a:ln>
            </c:spPr>
          </c:errBars>
          <c:cat>
            <c:strRef>
              <c:f>Sheet1!$B$41:$E$41</c:f>
              <c:strCache>
                <c:ptCount val="4"/>
                <c:pt idx="0">
                  <c:v>I</c:v>
                </c:pt>
                <c:pt idx="1">
                  <c:v>II</c:v>
                </c:pt>
                <c:pt idx="2">
                  <c:v>III</c:v>
                </c:pt>
                <c:pt idx="3">
                  <c:v>IV</c:v>
                </c:pt>
              </c:strCache>
            </c:strRef>
          </c:cat>
          <c:val>
            <c:numRef>
              <c:f>Sheet1!$B$43:$E$43</c:f>
              <c:numCache>
                <c:formatCode>General</c:formatCode>
                <c:ptCount val="4"/>
                <c:pt idx="0">
                  <c:v>27.51</c:v>
                </c:pt>
                <c:pt idx="1">
                  <c:v>28.779999999999987</c:v>
                </c:pt>
                <c:pt idx="2">
                  <c:v>27.959999999999987</c:v>
                </c:pt>
                <c:pt idx="3">
                  <c:v>28.6</c:v>
                </c:pt>
              </c:numCache>
            </c:numRef>
          </c:val>
        </c:ser>
        <c:marker val="1"/>
        <c:axId val="174297856"/>
        <c:axId val="174342144"/>
      </c:lineChart>
      <c:catAx>
        <c:axId val="174297856"/>
        <c:scaling>
          <c:orientation val="minMax"/>
        </c:scaling>
        <c:axPos val="b"/>
        <c:title>
          <c:tx>
            <c:rich>
              <a:bodyPr/>
              <a:lstStyle/>
              <a:p>
                <a:pPr>
                  <a:defRPr sz="1100">
                    <a:solidFill>
                      <a:schemeClr val="bg1"/>
                    </a:solidFill>
                    <a:latin typeface="Times New Roman" pitchFamily="18" charset="0"/>
                    <a:cs typeface="Times New Roman" pitchFamily="18" charset="0"/>
                  </a:defRPr>
                </a:pPr>
                <a:r>
                  <a:rPr lang="en-US" sz="1100" dirty="0">
                    <a:solidFill>
                      <a:schemeClr val="bg1"/>
                    </a:solidFill>
                    <a:latin typeface="Times New Roman" pitchFamily="18" charset="0"/>
                    <a:cs typeface="Times New Roman" pitchFamily="18" charset="0"/>
                  </a:rPr>
                  <a:t>Study</a:t>
                </a:r>
                <a:r>
                  <a:rPr lang="en-US" sz="1100" baseline="0" dirty="0">
                    <a:solidFill>
                      <a:schemeClr val="bg1"/>
                    </a:solidFill>
                    <a:latin typeface="Times New Roman" pitchFamily="18" charset="0"/>
                    <a:cs typeface="Times New Roman" pitchFamily="18" charset="0"/>
                  </a:rPr>
                  <a:t> Phases</a:t>
                </a:r>
              </a:p>
              <a:p>
                <a:pPr>
                  <a:defRPr sz="1100">
                    <a:solidFill>
                      <a:schemeClr val="bg1"/>
                    </a:solidFill>
                    <a:latin typeface="Times New Roman" pitchFamily="18" charset="0"/>
                    <a:cs typeface="Times New Roman" pitchFamily="18" charset="0"/>
                  </a:defRPr>
                </a:pPr>
                <a:r>
                  <a:rPr lang="en-US" sz="1100" b="1" baseline="0" dirty="0">
                    <a:solidFill>
                      <a:schemeClr val="bg1"/>
                    </a:solidFill>
                    <a:latin typeface="Times New Roman" pitchFamily="18" charset="0"/>
                    <a:cs typeface="Times New Roman" pitchFamily="18" charset="0"/>
                  </a:rPr>
                  <a:t>BMI</a:t>
                </a:r>
                <a:endParaRPr lang="en-US" sz="1100" b="1" dirty="0">
                  <a:solidFill>
                    <a:schemeClr val="bg1"/>
                  </a:solidFill>
                  <a:latin typeface="Times New Roman" pitchFamily="18" charset="0"/>
                  <a:cs typeface="Times New Roman" pitchFamily="18" charset="0"/>
                </a:endParaRPr>
              </a:p>
            </c:rich>
          </c:tx>
          <c:layout/>
        </c:title>
        <c:numFmt formatCode="General" sourceLinked="1"/>
        <c:tickLblPos val="nextTo"/>
        <c:txPr>
          <a:bodyPr rot="0" vert="horz"/>
          <a:lstStyle/>
          <a:p>
            <a:pPr>
              <a:defRPr sz="1100" b="0" i="0" u="none" strike="noStrike" baseline="0">
                <a:solidFill>
                  <a:schemeClr val="bg1"/>
                </a:solidFill>
                <a:latin typeface="Times New Roman" pitchFamily="18" charset="0"/>
                <a:ea typeface="Calibri"/>
                <a:cs typeface="Times New Roman" pitchFamily="18" charset="0"/>
              </a:defRPr>
            </a:pPr>
            <a:endParaRPr lang="en-US"/>
          </a:p>
        </c:txPr>
        <c:crossAx val="174342144"/>
        <c:crosses val="autoZero"/>
        <c:auto val="1"/>
        <c:lblAlgn val="ctr"/>
        <c:lblOffset val="100"/>
        <c:noMultiLvlLbl val="1"/>
      </c:catAx>
      <c:valAx>
        <c:axId val="174342144"/>
        <c:scaling>
          <c:orientation val="minMax"/>
        </c:scaling>
        <c:axPos val="l"/>
        <c:title>
          <c:tx>
            <c:rich>
              <a:bodyPr/>
              <a:lstStyle/>
              <a:p>
                <a:pPr>
                  <a:defRPr sz="1000" b="1" i="0" u="none" strike="noStrike" baseline="0">
                    <a:solidFill>
                      <a:schemeClr val="bg1"/>
                    </a:solidFill>
                    <a:latin typeface="Times New Roman" pitchFamily="18" charset="0"/>
                    <a:ea typeface="Calibri"/>
                    <a:cs typeface="Times New Roman" pitchFamily="18" charset="0"/>
                  </a:defRPr>
                </a:pPr>
                <a:r>
                  <a:rPr lang="en-US">
                    <a:solidFill>
                      <a:schemeClr val="bg1"/>
                    </a:solidFill>
                    <a:latin typeface="Times New Roman" pitchFamily="18" charset="0"/>
                    <a:cs typeface="Times New Roman" pitchFamily="18" charset="0"/>
                  </a:rPr>
                  <a:t>Kg/m2</a:t>
                </a:r>
              </a:p>
            </c:rich>
          </c:tx>
          <c:layout/>
        </c:title>
        <c:numFmt formatCode="General" sourceLinked="1"/>
        <c:tickLblPos val="nextTo"/>
        <c:txPr>
          <a:bodyPr rot="0" vert="horz"/>
          <a:lstStyle/>
          <a:p>
            <a:pPr>
              <a:defRPr sz="1100" b="1" i="0" u="none" strike="noStrike" baseline="0">
                <a:solidFill>
                  <a:schemeClr val="bg1"/>
                </a:solidFill>
                <a:latin typeface="Times New Roman" pitchFamily="18" charset="0"/>
                <a:ea typeface="Calibri"/>
                <a:cs typeface="Times New Roman" pitchFamily="18" charset="0"/>
              </a:defRPr>
            </a:pPr>
            <a:endParaRPr lang="en-US"/>
          </a:p>
        </c:txPr>
        <c:crossAx val="174297856"/>
        <c:crosses val="autoZero"/>
        <c:crossBetween val="between"/>
      </c:valAx>
    </c:plotArea>
    <c:legend>
      <c:legendPos val="r"/>
      <c:layout/>
      <c:txPr>
        <a:bodyPr/>
        <a:lstStyle/>
        <a:p>
          <a:pPr>
            <a:defRPr sz="1100" b="1" i="0" u="none" strike="noStrike" baseline="0">
              <a:solidFill>
                <a:schemeClr val="bg1"/>
              </a:solidFill>
              <a:latin typeface="Times New Roman" pitchFamily="18" charset="0"/>
              <a:ea typeface="Calibri"/>
              <a:cs typeface="Times New Roman" pitchFamily="18" charset="0"/>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7602062335351227E-2"/>
          <c:y val="7.3648555124639276E-2"/>
          <c:w val="0.66474472641592985"/>
          <c:h val="0.67402685457964073"/>
        </c:manualLayout>
      </c:layout>
      <c:barChart>
        <c:barDir val="col"/>
        <c:grouping val="clustered"/>
        <c:ser>
          <c:idx val="0"/>
          <c:order val="0"/>
          <c:tx>
            <c:strRef>
              <c:f>Sheet1!$D$22</c:f>
              <c:strCache>
                <c:ptCount val="1"/>
                <c:pt idx="0">
                  <c:v>WC (phase I to III)</c:v>
                </c:pt>
              </c:strCache>
            </c:strRef>
          </c:tx>
          <c:spPr>
            <a:solidFill>
              <a:srgbClr val="99CC00"/>
            </a:solidFill>
            <a:ln>
              <a:solidFill>
                <a:schemeClr val="tx1"/>
              </a:solidFill>
            </a:ln>
          </c:spPr>
          <c:cat>
            <c:strRef>
              <c:f>Sheet1!$C$23:$C$38</c:f>
              <c:strCache>
                <c:ptCount val="16"/>
                <c:pt idx="0">
                  <c:v>20-29</c:v>
                </c:pt>
                <c:pt idx="1">
                  <c:v>30-39</c:v>
                </c:pt>
                <c:pt idx="2">
                  <c:v>40-49</c:v>
                </c:pt>
                <c:pt idx="3">
                  <c:v>50-59</c:v>
                </c:pt>
                <c:pt idx="4">
                  <c:v>60-69</c:v>
                </c:pt>
                <c:pt idx="5">
                  <c:v>≥70</c:v>
                </c:pt>
                <c:pt idx="6">
                  <c:v>Total</c:v>
                </c:pt>
                <c:pt idx="9">
                  <c:v>20-29</c:v>
                </c:pt>
                <c:pt idx="10">
                  <c:v>30-39</c:v>
                </c:pt>
                <c:pt idx="11">
                  <c:v>40-49</c:v>
                </c:pt>
                <c:pt idx="12">
                  <c:v>50-59</c:v>
                </c:pt>
                <c:pt idx="13">
                  <c:v>60-69</c:v>
                </c:pt>
                <c:pt idx="14">
                  <c:v>≥70</c:v>
                </c:pt>
                <c:pt idx="15">
                  <c:v>Total</c:v>
                </c:pt>
              </c:strCache>
            </c:strRef>
          </c:cat>
          <c:val>
            <c:numRef>
              <c:f>Sheet1!$D$23:$D$38</c:f>
              <c:numCache>
                <c:formatCode>0.00%</c:formatCode>
                <c:ptCount val="16"/>
                <c:pt idx="0">
                  <c:v>0.14500000000000021</c:v>
                </c:pt>
                <c:pt idx="1">
                  <c:v>8.9000000000000065E-2</c:v>
                </c:pt>
                <c:pt idx="2">
                  <c:v>6.8000000000000019E-2</c:v>
                </c:pt>
                <c:pt idx="3">
                  <c:v>5.8000000000000003E-2</c:v>
                </c:pt>
                <c:pt idx="4" formatCode="0%">
                  <c:v>0.05</c:v>
                </c:pt>
                <c:pt idx="5">
                  <c:v>5.5000000000000014E-2</c:v>
                </c:pt>
                <c:pt idx="6">
                  <c:v>7.8000000000000014E-2</c:v>
                </c:pt>
                <c:pt idx="9">
                  <c:v>4.3999999999999997E-2</c:v>
                </c:pt>
                <c:pt idx="10">
                  <c:v>4.1000000000000002E-2</c:v>
                </c:pt>
                <c:pt idx="11">
                  <c:v>3.7999999999999999E-2</c:v>
                </c:pt>
                <c:pt idx="12">
                  <c:v>3.500000000000001E-2</c:v>
                </c:pt>
                <c:pt idx="13">
                  <c:v>2.3E-2</c:v>
                </c:pt>
                <c:pt idx="14">
                  <c:v>1.7000000000000001E-2</c:v>
                </c:pt>
                <c:pt idx="15">
                  <c:v>3.5999999999999997E-2</c:v>
                </c:pt>
              </c:numCache>
            </c:numRef>
          </c:val>
        </c:ser>
        <c:gapWidth val="0"/>
        <c:overlap val="9"/>
        <c:axId val="87975424"/>
        <c:axId val="87984000"/>
      </c:barChart>
      <c:catAx>
        <c:axId val="87975424"/>
        <c:scaling>
          <c:orientation val="minMax"/>
        </c:scaling>
        <c:axPos val="b"/>
        <c:numFmt formatCode="General" sourceLinked="1"/>
        <c:tickLblPos val="low"/>
        <c:spPr>
          <a:ln>
            <a:solidFill>
              <a:prstClr val="white"/>
            </a:solidFill>
          </a:ln>
        </c:spPr>
        <c:txPr>
          <a:bodyPr rot="-5400000" vert="horz"/>
          <a:lstStyle/>
          <a:p>
            <a:pPr>
              <a:defRPr>
                <a:solidFill>
                  <a:schemeClr val="bg1"/>
                </a:solidFill>
                <a:latin typeface="Times New Roman" pitchFamily="18" charset="0"/>
                <a:cs typeface="Times New Roman" pitchFamily="18" charset="0"/>
              </a:defRPr>
            </a:pPr>
            <a:endParaRPr lang="en-US"/>
          </a:p>
        </c:txPr>
        <c:crossAx val="87984000"/>
        <c:crosses val="autoZero"/>
        <c:auto val="1"/>
        <c:lblAlgn val="ctr"/>
        <c:lblOffset val="100"/>
      </c:catAx>
      <c:valAx>
        <c:axId val="87984000"/>
        <c:scaling>
          <c:orientation val="minMax"/>
          <c:max val="0.15000000000000024"/>
        </c:scaling>
        <c:axPos val="l"/>
        <c:majorGridlines>
          <c:spPr>
            <a:ln>
              <a:solidFill>
                <a:prstClr val="white"/>
              </a:solidFill>
            </a:ln>
          </c:spPr>
        </c:majorGridlines>
        <c:title>
          <c:tx>
            <c:rich>
              <a:bodyPr rot="-5400000" vert="horz"/>
              <a:lstStyle/>
              <a:p>
                <a:pPr>
                  <a:defRPr b="1">
                    <a:solidFill>
                      <a:schemeClr val="bg1"/>
                    </a:solidFill>
                    <a:latin typeface="Times New Roman" pitchFamily="18" charset="0"/>
                    <a:cs typeface="Times New Roman" pitchFamily="18" charset="0"/>
                  </a:defRPr>
                </a:pPr>
                <a:r>
                  <a:rPr lang="en-US" b="1" dirty="0" smtClean="0">
                    <a:solidFill>
                      <a:schemeClr val="bg1"/>
                    </a:solidFill>
                    <a:latin typeface="Times New Roman" pitchFamily="18" charset="0"/>
                    <a:cs typeface="Times New Roman" pitchFamily="18" charset="0"/>
                  </a:rPr>
                  <a:t>(%)</a:t>
                </a:r>
                <a:endParaRPr lang="en-US" b="1" dirty="0">
                  <a:solidFill>
                    <a:schemeClr val="bg1"/>
                  </a:solidFill>
                  <a:latin typeface="Times New Roman" pitchFamily="18" charset="0"/>
                  <a:cs typeface="Times New Roman" pitchFamily="18" charset="0"/>
                </a:endParaRPr>
              </a:p>
            </c:rich>
          </c:tx>
          <c:layout/>
        </c:title>
        <c:numFmt formatCode="0%" sourceLinked="0"/>
        <c:tickLblPos val="nextTo"/>
        <c:txPr>
          <a:bodyPr/>
          <a:lstStyle/>
          <a:p>
            <a:pPr>
              <a:defRPr b="1">
                <a:solidFill>
                  <a:schemeClr val="bg1"/>
                </a:solidFill>
                <a:latin typeface="Times New Roman" pitchFamily="18" charset="0"/>
                <a:cs typeface="Times New Roman" pitchFamily="18" charset="0"/>
              </a:defRPr>
            </a:pPr>
            <a:endParaRPr lang="en-US"/>
          </a:p>
        </c:txPr>
        <c:crossAx val="87975424"/>
        <c:crosses val="autoZero"/>
        <c:crossBetween val="between"/>
      </c:valAx>
      <c:spPr>
        <a:noFill/>
        <a:ln w="25400">
          <a:noFill/>
        </a:ln>
      </c:spPr>
    </c:plotArea>
    <c:legend>
      <c:legendPos val="r"/>
      <c:layout>
        <c:manualLayout>
          <c:xMode val="edge"/>
          <c:yMode val="edge"/>
          <c:x val="0.78745673428299556"/>
          <c:y val="0.25373504958586729"/>
          <c:w val="0.19625669383271049"/>
          <c:h val="0.35985855061530486"/>
        </c:manualLayout>
      </c:layout>
      <c:txPr>
        <a:bodyPr/>
        <a:lstStyle/>
        <a:p>
          <a:pPr>
            <a:defRPr sz="1000" b="1">
              <a:solidFill>
                <a:schemeClr val="bg1"/>
              </a:solidFill>
              <a:latin typeface="Times New Roman" pitchFamily="18" charset="0"/>
              <a:cs typeface="Times New Roman" pitchFamily="18" charset="0"/>
            </a:defRPr>
          </a:pPr>
          <a:endParaRPr lang="en-US"/>
        </a:p>
      </c:txPr>
    </c:legend>
    <c:plotVisOnly val="1"/>
    <c:dispBlanksAs val="gap"/>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995850622406635"/>
          <c:y val="0.10759493670886076"/>
          <c:w val="0.61825726141078863"/>
          <c:h val="0.44936708860759494"/>
        </c:manualLayout>
      </c:layout>
      <c:barChart>
        <c:barDir val="col"/>
        <c:grouping val="clustered"/>
        <c:ser>
          <c:idx val="0"/>
          <c:order val="0"/>
          <c:tx>
            <c:strRef>
              <c:f>Sheet1!$D$87</c:f>
              <c:strCache>
                <c:ptCount val="1"/>
                <c:pt idx="0">
                  <c:v>%Abdominal obesity (phase I to III)</c:v>
                </c:pt>
              </c:strCache>
            </c:strRef>
          </c:tx>
          <c:spPr>
            <a:solidFill>
              <a:srgbClr val="99CC00"/>
            </a:solidFill>
            <a:ln>
              <a:solidFill>
                <a:prstClr val="black"/>
              </a:solidFill>
            </a:ln>
          </c:spPr>
          <c:cat>
            <c:strRef>
              <c:f>Sheet1!$C$88:$C$103</c:f>
              <c:strCache>
                <c:ptCount val="16"/>
                <c:pt idx="0">
                  <c:v>20-29</c:v>
                </c:pt>
                <c:pt idx="1">
                  <c:v>30-39</c:v>
                </c:pt>
                <c:pt idx="2">
                  <c:v>40-49</c:v>
                </c:pt>
                <c:pt idx="3">
                  <c:v>50-59</c:v>
                </c:pt>
                <c:pt idx="4">
                  <c:v>60-69</c:v>
                </c:pt>
                <c:pt idx="5">
                  <c:v>≥70</c:v>
                </c:pt>
                <c:pt idx="6">
                  <c:v>Total</c:v>
                </c:pt>
                <c:pt idx="9">
                  <c:v>20-29</c:v>
                </c:pt>
                <c:pt idx="10">
                  <c:v>30-39</c:v>
                </c:pt>
                <c:pt idx="11">
                  <c:v>40-49</c:v>
                </c:pt>
                <c:pt idx="12">
                  <c:v>50-59</c:v>
                </c:pt>
                <c:pt idx="13">
                  <c:v>60-69</c:v>
                </c:pt>
                <c:pt idx="14">
                  <c:v>≥70</c:v>
                </c:pt>
                <c:pt idx="15">
                  <c:v>Total</c:v>
                </c:pt>
              </c:strCache>
            </c:strRef>
          </c:cat>
          <c:val>
            <c:numRef>
              <c:f>Sheet1!$D$88:$D$103</c:f>
              <c:numCache>
                <c:formatCode>0.00%</c:formatCode>
                <c:ptCount val="16"/>
                <c:pt idx="0">
                  <c:v>2.3349999999999977</c:v>
                </c:pt>
                <c:pt idx="1">
                  <c:v>0.88300000000000001</c:v>
                </c:pt>
                <c:pt idx="2">
                  <c:v>0.72900000000000065</c:v>
                </c:pt>
                <c:pt idx="3">
                  <c:v>0.48100000000000032</c:v>
                </c:pt>
                <c:pt idx="4">
                  <c:v>0.42700000000000032</c:v>
                </c:pt>
                <c:pt idx="5">
                  <c:v>0.63500000000000134</c:v>
                </c:pt>
                <c:pt idx="6">
                  <c:v>0.71500000000000064</c:v>
                </c:pt>
                <c:pt idx="9">
                  <c:v>0.26</c:v>
                </c:pt>
                <c:pt idx="10">
                  <c:v>0.15800000000000033</c:v>
                </c:pt>
                <c:pt idx="11">
                  <c:v>7.1999999999999995E-2</c:v>
                </c:pt>
                <c:pt idx="12">
                  <c:v>2.1999999999999999E-2</c:v>
                </c:pt>
                <c:pt idx="13">
                  <c:v>3.4000000000000002E-2</c:v>
                </c:pt>
                <c:pt idx="14">
                  <c:v>0</c:v>
                </c:pt>
                <c:pt idx="15">
                  <c:v>9.0000000000000024E-2</c:v>
                </c:pt>
              </c:numCache>
            </c:numRef>
          </c:val>
        </c:ser>
        <c:gapWidth val="0"/>
        <c:overlap val="9"/>
        <c:axId val="88011904"/>
        <c:axId val="88057728"/>
      </c:barChart>
      <c:catAx>
        <c:axId val="88011904"/>
        <c:scaling>
          <c:orientation val="minMax"/>
        </c:scaling>
        <c:axPos val="b"/>
        <c:numFmt formatCode="General" sourceLinked="1"/>
        <c:tickLblPos val="low"/>
        <c:spPr>
          <a:ln>
            <a:solidFill>
              <a:schemeClr val="bg1"/>
            </a:solidFill>
          </a:ln>
        </c:spPr>
        <c:txPr>
          <a:bodyPr rot="-5400000" vert="horz"/>
          <a:lstStyle/>
          <a:p>
            <a:pPr>
              <a:defRPr/>
            </a:pPr>
            <a:endParaRPr lang="en-US"/>
          </a:p>
        </c:txPr>
        <c:crossAx val="88057728"/>
        <c:crosses val="autoZero"/>
        <c:auto val="1"/>
        <c:lblAlgn val="ctr"/>
        <c:lblOffset val="100"/>
      </c:catAx>
      <c:valAx>
        <c:axId val="88057728"/>
        <c:scaling>
          <c:orientation val="minMax"/>
        </c:scaling>
        <c:axPos val="l"/>
        <c:majorGridlines>
          <c:spPr>
            <a:ln>
              <a:solidFill>
                <a:prstClr val="white"/>
              </a:solidFill>
            </a:ln>
          </c:spPr>
        </c:majorGridlines>
        <c:title>
          <c:tx>
            <c:rich>
              <a:bodyPr rot="-5400000" vert="horz"/>
              <a:lstStyle/>
              <a:p>
                <a:pPr>
                  <a:defRPr/>
                </a:pPr>
                <a:r>
                  <a:rPr lang="en-US" dirty="0" smtClean="0"/>
                  <a:t>(%)</a:t>
                </a:r>
                <a:endParaRPr lang="en-US" dirty="0"/>
              </a:p>
            </c:rich>
          </c:tx>
          <c:layout/>
        </c:title>
        <c:numFmt formatCode="0%" sourceLinked="0"/>
        <c:tickLblPos val="nextTo"/>
        <c:spPr>
          <a:ln>
            <a:solidFill>
              <a:prstClr val="white"/>
            </a:solidFill>
          </a:ln>
        </c:spPr>
        <c:crossAx val="88011904"/>
        <c:crosses val="autoZero"/>
        <c:crossBetween val="between"/>
      </c:valAx>
    </c:plotArea>
    <c:legend>
      <c:legendPos val="r"/>
      <c:layout>
        <c:manualLayout>
          <c:xMode val="edge"/>
          <c:yMode val="edge"/>
          <c:x val="0.76253494582879422"/>
          <c:y val="0.17735049247876294"/>
          <c:w val="0.2211431802198105"/>
          <c:h val="0.46667964891485447"/>
        </c:manualLayout>
      </c:layout>
    </c:legend>
    <c:plotVisOnly val="1"/>
    <c:dispBlanksAs val="gap"/>
  </c:chart>
  <c:txPr>
    <a:bodyPr/>
    <a:lstStyle/>
    <a:p>
      <a:pPr>
        <a:defRPr>
          <a:solidFill>
            <a:schemeClr val="bg1"/>
          </a:solidFill>
          <a:latin typeface="Times New Roman" pitchFamily="18" charset="0"/>
          <a:cs typeface="Times New Roman" pitchFamily="18" charset="0"/>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921048454933667"/>
          <c:y val="8.6085077848493063E-2"/>
          <c:w val="0.75767674265701013"/>
          <c:h val="0.6273425968543177"/>
        </c:manualLayout>
      </c:layout>
      <c:barChart>
        <c:barDir val="col"/>
        <c:grouping val="clustered"/>
        <c:ser>
          <c:idx val="0"/>
          <c:order val="0"/>
          <c:tx>
            <c:v>Iranian cutoff</c:v>
          </c:tx>
          <c:spPr>
            <a:solidFill>
              <a:srgbClr val="FFFF00"/>
            </a:solidFill>
            <a:ln>
              <a:solidFill>
                <a:schemeClr val="tx1"/>
              </a:solidFill>
            </a:ln>
          </c:spPr>
          <c:cat>
            <c:strRef>
              <c:f>Sheet2!$A$1:$I$1</c:f>
              <c:strCache>
                <c:ptCount val="9"/>
                <c:pt idx="0">
                  <c:v>1999-2001</c:v>
                </c:pt>
                <c:pt idx="1">
                  <c:v>2002-2005</c:v>
                </c:pt>
                <c:pt idx="2">
                  <c:v>2005-2008</c:v>
                </c:pt>
                <c:pt idx="3">
                  <c:v>2008-2011</c:v>
                </c:pt>
                <c:pt idx="5">
                  <c:v>1999-2001</c:v>
                </c:pt>
                <c:pt idx="6">
                  <c:v>2002-2005</c:v>
                </c:pt>
                <c:pt idx="7">
                  <c:v>2005-2008</c:v>
                </c:pt>
                <c:pt idx="8">
                  <c:v>2008-2011</c:v>
                </c:pt>
              </c:strCache>
            </c:strRef>
          </c:cat>
          <c:val>
            <c:numRef>
              <c:f>Sheet2!$A$2:$I$2</c:f>
              <c:numCache>
                <c:formatCode>General</c:formatCode>
                <c:ptCount val="9"/>
                <c:pt idx="0">
                  <c:v>11.6</c:v>
                </c:pt>
                <c:pt idx="1">
                  <c:v>13.4</c:v>
                </c:pt>
                <c:pt idx="2">
                  <c:v>16.8</c:v>
                </c:pt>
                <c:pt idx="3">
                  <c:v>24.6</c:v>
                </c:pt>
                <c:pt idx="5">
                  <c:v>13.5</c:v>
                </c:pt>
                <c:pt idx="6">
                  <c:v>17.100000000000001</c:v>
                </c:pt>
                <c:pt idx="7">
                  <c:v>21</c:v>
                </c:pt>
                <c:pt idx="8">
                  <c:v>19</c:v>
                </c:pt>
              </c:numCache>
            </c:numRef>
          </c:val>
        </c:ser>
        <c:ser>
          <c:idx val="1"/>
          <c:order val="1"/>
          <c:tx>
            <c:v>IOTF cutoff</c:v>
          </c:tx>
          <c:spPr>
            <a:solidFill>
              <a:srgbClr val="EAA316"/>
            </a:solidFill>
            <a:ln>
              <a:solidFill>
                <a:schemeClr val="bg1">
                  <a:lumMod val="65000"/>
                </a:schemeClr>
              </a:solidFill>
            </a:ln>
          </c:spPr>
          <c:cat>
            <c:strRef>
              <c:f>Sheet2!$A$1:$I$1</c:f>
              <c:strCache>
                <c:ptCount val="9"/>
                <c:pt idx="0">
                  <c:v>1999-2001</c:v>
                </c:pt>
                <c:pt idx="1">
                  <c:v>2002-2005</c:v>
                </c:pt>
                <c:pt idx="2">
                  <c:v>2005-2008</c:v>
                </c:pt>
                <c:pt idx="3">
                  <c:v>2008-2011</c:v>
                </c:pt>
                <c:pt idx="5">
                  <c:v>1999-2001</c:v>
                </c:pt>
                <c:pt idx="6">
                  <c:v>2002-2005</c:v>
                </c:pt>
                <c:pt idx="7">
                  <c:v>2005-2008</c:v>
                </c:pt>
                <c:pt idx="8">
                  <c:v>2008-2011</c:v>
                </c:pt>
              </c:strCache>
            </c:strRef>
          </c:cat>
          <c:val>
            <c:numRef>
              <c:f>Sheet2!$A$3:$I$3</c:f>
              <c:numCache>
                <c:formatCode>General</c:formatCode>
                <c:ptCount val="9"/>
                <c:pt idx="0">
                  <c:v>14.9</c:v>
                </c:pt>
                <c:pt idx="1">
                  <c:v>19.899999999999999</c:v>
                </c:pt>
                <c:pt idx="2">
                  <c:v>24.1</c:v>
                </c:pt>
                <c:pt idx="3">
                  <c:v>31.1</c:v>
                </c:pt>
                <c:pt idx="5">
                  <c:v>15</c:v>
                </c:pt>
                <c:pt idx="6">
                  <c:v>18.399999999999999</c:v>
                </c:pt>
                <c:pt idx="7">
                  <c:v>20.6</c:v>
                </c:pt>
                <c:pt idx="8">
                  <c:v>20.100000000000001</c:v>
                </c:pt>
              </c:numCache>
            </c:numRef>
          </c:val>
        </c:ser>
        <c:axId val="88225280"/>
        <c:axId val="88226816"/>
      </c:barChart>
      <c:catAx>
        <c:axId val="88225280"/>
        <c:scaling>
          <c:orientation val="minMax"/>
        </c:scaling>
        <c:axPos val="b"/>
        <c:tickLblPos val="nextTo"/>
        <c:spPr>
          <a:ln>
            <a:solidFill>
              <a:schemeClr val="tx1"/>
            </a:solidFill>
          </a:ln>
        </c:spPr>
        <c:txPr>
          <a:bodyPr/>
          <a:lstStyle/>
          <a:p>
            <a:pPr>
              <a:defRPr sz="1050" b="1">
                <a:solidFill>
                  <a:schemeClr val="bg1"/>
                </a:solidFill>
                <a:latin typeface="Times New Roman" pitchFamily="18" charset="0"/>
                <a:cs typeface="Times New Roman" pitchFamily="18" charset="0"/>
              </a:defRPr>
            </a:pPr>
            <a:endParaRPr lang="en-US"/>
          </a:p>
        </c:txPr>
        <c:crossAx val="88226816"/>
        <c:crosses val="autoZero"/>
        <c:auto val="1"/>
        <c:lblAlgn val="ctr"/>
        <c:lblOffset val="100"/>
      </c:catAx>
      <c:valAx>
        <c:axId val="88226816"/>
        <c:scaling>
          <c:orientation val="minMax"/>
        </c:scaling>
        <c:axPos val="l"/>
        <c:title>
          <c:tx>
            <c:rich>
              <a:bodyPr rot="-5400000" vert="horz"/>
              <a:lstStyle/>
              <a:p>
                <a:pPr>
                  <a:defRPr sz="1400">
                    <a:solidFill>
                      <a:schemeClr val="bg1"/>
                    </a:solidFill>
                    <a:latin typeface="+mn-lt"/>
                  </a:defRPr>
                </a:pPr>
                <a:r>
                  <a:rPr lang="en-US" sz="1400" b="1" dirty="0">
                    <a:solidFill>
                      <a:schemeClr val="bg1"/>
                    </a:solidFill>
                    <a:latin typeface="Times New Roman" pitchFamily="18" charset="0"/>
                    <a:cs typeface="Times New Roman" pitchFamily="18" charset="0"/>
                  </a:rPr>
                  <a:t>Prevalence of at risk for </a:t>
                </a:r>
                <a:r>
                  <a:rPr lang="en-US" sz="1400" b="1" dirty="0" smtClean="0">
                    <a:solidFill>
                      <a:schemeClr val="bg1"/>
                    </a:solidFill>
                    <a:latin typeface="Times New Roman" pitchFamily="18" charset="0"/>
                    <a:cs typeface="Times New Roman" pitchFamily="18" charset="0"/>
                  </a:rPr>
                  <a:t>overweight (%)</a:t>
                </a:r>
                <a:endParaRPr lang="en-US" sz="1400" b="1" dirty="0">
                  <a:solidFill>
                    <a:schemeClr val="bg1"/>
                  </a:solidFill>
                  <a:latin typeface="Times New Roman" pitchFamily="18" charset="0"/>
                  <a:cs typeface="Times New Roman" pitchFamily="18" charset="0"/>
                </a:endParaRPr>
              </a:p>
            </c:rich>
          </c:tx>
          <c:layout>
            <c:manualLayout>
              <c:xMode val="edge"/>
              <c:yMode val="edge"/>
              <c:x val="1.4794576558888725E-2"/>
              <c:y val="8.4715426144277434E-2"/>
            </c:manualLayout>
          </c:layout>
        </c:title>
        <c:numFmt formatCode="General" sourceLinked="1"/>
        <c:tickLblPos val="nextTo"/>
        <c:spPr>
          <a:ln>
            <a:solidFill>
              <a:schemeClr val="tx1"/>
            </a:solidFill>
          </a:ln>
        </c:spPr>
        <c:txPr>
          <a:bodyPr/>
          <a:lstStyle/>
          <a:p>
            <a:pPr>
              <a:defRPr sz="1400">
                <a:solidFill>
                  <a:schemeClr val="bg1"/>
                </a:solidFill>
                <a:latin typeface="Times New Roman" pitchFamily="18" charset="0"/>
                <a:cs typeface="Times New Roman" pitchFamily="18" charset="0"/>
              </a:defRPr>
            </a:pPr>
            <a:endParaRPr lang="en-US"/>
          </a:p>
        </c:txPr>
        <c:crossAx val="88225280"/>
        <c:crosses val="autoZero"/>
        <c:crossBetween val="between"/>
      </c:valAx>
    </c:plotArea>
    <c:legend>
      <c:legendPos val="r"/>
      <c:layout>
        <c:manualLayout>
          <c:xMode val="edge"/>
          <c:yMode val="edge"/>
          <c:x val="0.23801566139917441"/>
          <c:y val="7.3571736795750547E-2"/>
          <c:w val="0.65707134544249302"/>
          <c:h val="7.9873572823631736E-2"/>
        </c:manualLayout>
      </c:layout>
      <c:txPr>
        <a:bodyPr/>
        <a:lstStyle/>
        <a:p>
          <a:pPr>
            <a:defRPr sz="1600">
              <a:solidFill>
                <a:schemeClr val="bg1"/>
              </a:solidFill>
              <a:latin typeface="Times New Roman" pitchFamily="18" charset="0"/>
              <a:cs typeface="Times New Roman" pitchFamily="18" charset="0"/>
            </a:defRPr>
          </a:pPr>
          <a:endParaRPr lang="en-US"/>
        </a:p>
      </c:txPr>
    </c:legend>
    <c:plotVisOnly val="1"/>
  </c:chart>
  <c:spPr>
    <a:ln>
      <a:noFill/>
    </a:ln>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329707618693752"/>
          <c:y val="3.4190889121481598E-2"/>
          <c:w val="0.79225823567496323"/>
          <c:h val="0.7723371867063491"/>
        </c:manualLayout>
      </c:layout>
      <c:barChart>
        <c:barDir val="col"/>
        <c:grouping val="clustered"/>
        <c:ser>
          <c:idx val="0"/>
          <c:order val="0"/>
          <c:tx>
            <c:v>Iranian Cutoff</c:v>
          </c:tx>
          <c:spPr>
            <a:solidFill>
              <a:srgbClr val="FF3300"/>
            </a:solidFill>
            <a:ln>
              <a:solidFill>
                <a:schemeClr val="tx1"/>
              </a:solidFill>
            </a:ln>
          </c:spPr>
          <c:cat>
            <c:strRef>
              <c:f>Sheet2!$A$25:$I$25</c:f>
              <c:strCache>
                <c:ptCount val="9"/>
                <c:pt idx="0">
                  <c:v>1999-2001</c:v>
                </c:pt>
                <c:pt idx="1">
                  <c:v>2002-2005</c:v>
                </c:pt>
                <c:pt idx="2">
                  <c:v>2005-2008</c:v>
                </c:pt>
                <c:pt idx="3">
                  <c:v>2008-2011</c:v>
                </c:pt>
                <c:pt idx="5">
                  <c:v>1999-2001</c:v>
                </c:pt>
                <c:pt idx="6">
                  <c:v>2002-2005</c:v>
                </c:pt>
                <c:pt idx="7">
                  <c:v>2005-2008</c:v>
                </c:pt>
                <c:pt idx="8">
                  <c:v>2008-2011</c:v>
                </c:pt>
              </c:strCache>
            </c:strRef>
          </c:cat>
          <c:val>
            <c:numRef>
              <c:f>Sheet2!$A$26:$I$26</c:f>
              <c:numCache>
                <c:formatCode>General</c:formatCode>
                <c:ptCount val="9"/>
                <c:pt idx="0">
                  <c:v>5.4</c:v>
                </c:pt>
                <c:pt idx="1">
                  <c:v>9.7000000000000011</c:v>
                </c:pt>
                <c:pt idx="2">
                  <c:v>14.5</c:v>
                </c:pt>
                <c:pt idx="3">
                  <c:v>10.6</c:v>
                </c:pt>
                <c:pt idx="5">
                  <c:v>8.6</c:v>
                </c:pt>
                <c:pt idx="6">
                  <c:v>10</c:v>
                </c:pt>
                <c:pt idx="7">
                  <c:v>12.5</c:v>
                </c:pt>
                <c:pt idx="8">
                  <c:v>13.8</c:v>
                </c:pt>
              </c:numCache>
            </c:numRef>
          </c:val>
        </c:ser>
        <c:ser>
          <c:idx val="1"/>
          <c:order val="1"/>
          <c:tx>
            <c:v>IOTF Cutoff</c:v>
          </c:tx>
          <c:spPr>
            <a:solidFill>
              <a:srgbClr val="CC0000"/>
            </a:solidFill>
            <a:ln>
              <a:solidFill>
                <a:schemeClr val="bg1">
                  <a:lumMod val="65000"/>
                </a:schemeClr>
              </a:solidFill>
            </a:ln>
          </c:spPr>
          <c:cat>
            <c:strRef>
              <c:f>Sheet2!$A$25:$I$25</c:f>
              <c:strCache>
                <c:ptCount val="9"/>
                <c:pt idx="0">
                  <c:v>1999-2001</c:v>
                </c:pt>
                <c:pt idx="1">
                  <c:v>2002-2005</c:v>
                </c:pt>
                <c:pt idx="2">
                  <c:v>2005-2008</c:v>
                </c:pt>
                <c:pt idx="3">
                  <c:v>2008-2011</c:v>
                </c:pt>
                <c:pt idx="5">
                  <c:v>1999-2001</c:v>
                </c:pt>
                <c:pt idx="6">
                  <c:v>2002-2005</c:v>
                </c:pt>
                <c:pt idx="7">
                  <c:v>2005-2008</c:v>
                </c:pt>
                <c:pt idx="8">
                  <c:v>2008-2011</c:v>
                </c:pt>
              </c:strCache>
            </c:strRef>
          </c:cat>
          <c:val>
            <c:numRef>
              <c:f>Sheet2!$A$27:$I$27</c:f>
              <c:numCache>
                <c:formatCode>General</c:formatCode>
                <c:ptCount val="9"/>
                <c:pt idx="0">
                  <c:v>3.3</c:v>
                </c:pt>
                <c:pt idx="1">
                  <c:v>4.3</c:v>
                </c:pt>
                <c:pt idx="2">
                  <c:v>7.7</c:v>
                </c:pt>
                <c:pt idx="3">
                  <c:v>4.8</c:v>
                </c:pt>
                <c:pt idx="5">
                  <c:v>4.7</c:v>
                </c:pt>
                <c:pt idx="6">
                  <c:v>4.4000000000000004</c:v>
                </c:pt>
                <c:pt idx="7">
                  <c:v>8.5</c:v>
                </c:pt>
                <c:pt idx="8">
                  <c:v>9.2000000000000011</c:v>
                </c:pt>
              </c:numCache>
            </c:numRef>
          </c:val>
        </c:ser>
        <c:axId val="88408832"/>
        <c:axId val="88410368"/>
      </c:barChart>
      <c:catAx>
        <c:axId val="88408832"/>
        <c:scaling>
          <c:orientation val="minMax"/>
        </c:scaling>
        <c:axPos val="b"/>
        <c:tickLblPos val="nextTo"/>
        <c:spPr>
          <a:ln>
            <a:solidFill>
              <a:schemeClr val="tx1"/>
            </a:solidFill>
          </a:ln>
        </c:spPr>
        <c:txPr>
          <a:bodyPr/>
          <a:lstStyle/>
          <a:p>
            <a:pPr>
              <a:defRPr sz="1050" b="1">
                <a:solidFill>
                  <a:schemeClr val="bg1"/>
                </a:solidFill>
                <a:latin typeface="Times New Roman" pitchFamily="18" charset="0"/>
                <a:cs typeface="Times New Roman" pitchFamily="18" charset="0"/>
              </a:defRPr>
            </a:pPr>
            <a:endParaRPr lang="en-US"/>
          </a:p>
        </c:txPr>
        <c:crossAx val="88410368"/>
        <c:crosses val="autoZero"/>
        <c:auto val="1"/>
        <c:lblAlgn val="ctr"/>
        <c:lblOffset val="100"/>
      </c:catAx>
      <c:valAx>
        <c:axId val="88410368"/>
        <c:scaling>
          <c:orientation val="minMax"/>
          <c:max val="30"/>
        </c:scaling>
        <c:axPos val="l"/>
        <c:title>
          <c:tx>
            <c:rich>
              <a:bodyPr rot="-5400000" vert="horz"/>
              <a:lstStyle/>
              <a:p>
                <a:pPr>
                  <a:defRPr sz="1400">
                    <a:solidFill>
                      <a:schemeClr val="bg1"/>
                    </a:solidFill>
                    <a:latin typeface="Times New Roman" pitchFamily="18" charset="0"/>
                    <a:cs typeface="Times New Roman" pitchFamily="18" charset="0"/>
                  </a:defRPr>
                </a:pPr>
                <a:r>
                  <a:rPr lang="en-US" sz="1400" dirty="0">
                    <a:solidFill>
                      <a:schemeClr val="bg1"/>
                    </a:solidFill>
                    <a:latin typeface="Times New Roman" pitchFamily="18" charset="0"/>
                    <a:cs typeface="Times New Roman" pitchFamily="18" charset="0"/>
                  </a:rPr>
                  <a:t>Prevalence of </a:t>
                </a:r>
                <a:r>
                  <a:rPr lang="en-US" sz="1400" dirty="0" smtClean="0">
                    <a:solidFill>
                      <a:schemeClr val="bg1"/>
                    </a:solidFill>
                    <a:latin typeface="Times New Roman" pitchFamily="18" charset="0"/>
                    <a:cs typeface="Times New Roman" pitchFamily="18" charset="0"/>
                  </a:rPr>
                  <a:t>overweight (%) </a:t>
                </a:r>
                <a:endParaRPr lang="en-US" sz="1400" dirty="0">
                  <a:solidFill>
                    <a:schemeClr val="bg1"/>
                  </a:solidFill>
                  <a:latin typeface="Times New Roman" pitchFamily="18" charset="0"/>
                  <a:cs typeface="Times New Roman" pitchFamily="18" charset="0"/>
                </a:endParaRPr>
              </a:p>
            </c:rich>
          </c:tx>
          <c:layout>
            <c:manualLayout>
              <c:xMode val="edge"/>
              <c:yMode val="edge"/>
              <c:x val="1.8245099203536806E-2"/>
              <c:y val="0.13619880442134139"/>
            </c:manualLayout>
          </c:layout>
        </c:title>
        <c:numFmt formatCode="General" sourceLinked="1"/>
        <c:tickLblPos val="nextTo"/>
        <c:spPr>
          <a:ln>
            <a:solidFill>
              <a:schemeClr val="tx1"/>
            </a:solidFill>
          </a:ln>
        </c:spPr>
        <c:txPr>
          <a:bodyPr/>
          <a:lstStyle/>
          <a:p>
            <a:pPr>
              <a:defRPr sz="1400">
                <a:solidFill>
                  <a:schemeClr val="bg1"/>
                </a:solidFill>
                <a:latin typeface="Times New Roman" pitchFamily="18" charset="0"/>
                <a:cs typeface="Times New Roman" pitchFamily="18" charset="0"/>
              </a:defRPr>
            </a:pPr>
            <a:endParaRPr lang="en-US"/>
          </a:p>
        </c:txPr>
        <c:crossAx val="88408832"/>
        <c:crosses val="autoZero"/>
        <c:crossBetween val="between"/>
      </c:valAx>
    </c:plotArea>
    <c:legend>
      <c:legendPos val="b"/>
      <c:layout>
        <c:manualLayout>
          <c:xMode val="edge"/>
          <c:yMode val="edge"/>
          <c:x val="0.241794972972352"/>
          <c:y val="6.7986597980341623E-2"/>
          <c:w val="0.71763956051666777"/>
          <c:h val="8.5834517412295322E-2"/>
        </c:manualLayout>
      </c:layout>
      <c:txPr>
        <a:bodyPr/>
        <a:lstStyle/>
        <a:p>
          <a:pPr>
            <a:defRPr sz="1600">
              <a:solidFill>
                <a:schemeClr val="bg1"/>
              </a:solidFill>
              <a:latin typeface="Times New Roman" pitchFamily="18" charset="0"/>
              <a:cs typeface="Times New Roman" pitchFamily="18" charset="0"/>
            </a:defRPr>
          </a:pPr>
          <a:endParaRPr lang="en-US"/>
        </a:p>
      </c:txPr>
    </c:legend>
    <c:plotVisOnly val="1"/>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018470395915069"/>
          <c:y val="2.3423410419688817E-2"/>
          <c:w val="0.78870187795225821"/>
          <c:h val="0.78652513719788864"/>
        </c:manualLayout>
      </c:layout>
      <c:barChart>
        <c:barDir val="col"/>
        <c:grouping val="clustered"/>
        <c:ser>
          <c:idx val="0"/>
          <c:order val="0"/>
          <c:tx>
            <c:v>Iranian Cutoff</c:v>
          </c:tx>
          <c:spPr>
            <a:solidFill>
              <a:srgbClr val="FFFF00"/>
            </a:solidFill>
            <a:ln>
              <a:solidFill>
                <a:schemeClr val="tx1"/>
              </a:solidFill>
            </a:ln>
          </c:spPr>
          <c:cat>
            <c:strRef>
              <c:f>Sheet1!$B$1:$J$1</c:f>
              <c:strCache>
                <c:ptCount val="9"/>
                <c:pt idx="0">
                  <c:v>1999-2001</c:v>
                </c:pt>
                <c:pt idx="1">
                  <c:v>2002-2005</c:v>
                </c:pt>
                <c:pt idx="2">
                  <c:v>2005-2008</c:v>
                </c:pt>
                <c:pt idx="3">
                  <c:v>2008-2011</c:v>
                </c:pt>
                <c:pt idx="5">
                  <c:v>1999-2001</c:v>
                </c:pt>
                <c:pt idx="6">
                  <c:v>2002-2005</c:v>
                </c:pt>
                <c:pt idx="7">
                  <c:v>2005-2008</c:v>
                </c:pt>
                <c:pt idx="8">
                  <c:v>2008-2011</c:v>
                </c:pt>
              </c:strCache>
            </c:strRef>
          </c:cat>
          <c:val>
            <c:numRef>
              <c:f>Sheet1!$B$2:$J$2</c:f>
              <c:numCache>
                <c:formatCode>General</c:formatCode>
                <c:ptCount val="9"/>
                <c:pt idx="0">
                  <c:v>13.5</c:v>
                </c:pt>
                <c:pt idx="1">
                  <c:v>20.5</c:v>
                </c:pt>
                <c:pt idx="2">
                  <c:v>24.2</c:v>
                </c:pt>
                <c:pt idx="3">
                  <c:v>21.4</c:v>
                </c:pt>
                <c:pt idx="5">
                  <c:v>11.3</c:v>
                </c:pt>
                <c:pt idx="6">
                  <c:v>13.7</c:v>
                </c:pt>
                <c:pt idx="7">
                  <c:v>14.8</c:v>
                </c:pt>
                <c:pt idx="8">
                  <c:v>18.2</c:v>
                </c:pt>
              </c:numCache>
            </c:numRef>
          </c:val>
        </c:ser>
        <c:ser>
          <c:idx val="1"/>
          <c:order val="1"/>
          <c:tx>
            <c:v>IOTF Cutoff</c:v>
          </c:tx>
          <c:spPr>
            <a:solidFill>
              <a:srgbClr val="FFC000"/>
            </a:solidFill>
            <a:ln>
              <a:solidFill>
                <a:schemeClr val="bg1">
                  <a:lumMod val="65000"/>
                </a:schemeClr>
              </a:solidFill>
            </a:ln>
          </c:spPr>
          <c:cat>
            <c:strRef>
              <c:f>Sheet1!$B$1:$J$1</c:f>
              <c:strCache>
                <c:ptCount val="9"/>
                <c:pt idx="0">
                  <c:v>1999-2001</c:v>
                </c:pt>
                <c:pt idx="1">
                  <c:v>2002-2005</c:v>
                </c:pt>
                <c:pt idx="2">
                  <c:v>2005-2008</c:v>
                </c:pt>
                <c:pt idx="3">
                  <c:v>2008-2011</c:v>
                </c:pt>
                <c:pt idx="5">
                  <c:v>1999-2001</c:v>
                </c:pt>
                <c:pt idx="6">
                  <c:v>2002-2005</c:v>
                </c:pt>
                <c:pt idx="7">
                  <c:v>2005-2008</c:v>
                </c:pt>
                <c:pt idx="8">
                  <c:v>2008-2011</c:v>
                </c:pt>
              </c:strCache>
            </c:strRef>
          </c:cat>
          <c:val>
            <c:numRef>
              <c:f>Sheet1!$B$3:$J$3</c:f>
              <c:numCache>
                <c:formatCode>General</c:formatCode>
                <c:ptCount val="9"/>
                <c:pt idx="0">
                  <c:v>14</c:v>
                </c:pt>
                <c:pt idx="1">
                  <c:v>21.6</c:v>
                </c:pt>
                <c:pt idx="2">
                  <c:v>25.6</c:v>
                </c:pt>
                <c:pt idx="3">
                  <c:v>23</c:v>
                </c:pt>
                <c:pt idx="5">
                  <c:v>15.3</c:v>
                </c:pt>
                <c:pt idx="6">
                  <c:v>18.2</c:v>
                </c:pt>
                <c:pt idx="7">
                  <c:v>22.8</c:v>
                </c:pt>
                <c:pt idx="8">
                  <c:v>25.6</c:v>
                </c:pt>
              </c:numCache>
            </c:numRef>
          </c:val>
        </c:ser>
        <c:axId val="88430464"/>
        <c:axId val="88432000"/>
      </c:barChart>
      <c:dateAx>
        <c:axId val="88430464"/>
        <c:scaling>
          <c:orientation val="minMax"/>
        </c:scaling>
        <c:axPos val="b"/>
        <c:numFmt formatCode="General" sourceLinked="1"/>
        <c:majorTickMark val="none"/>
        <c:tickLblPos val="nextTo"/>
        <c:txPr>
          <a:bodyPr/>
          <a:lstStyle/>
          <a:p>
            <a:pPr>
              <a:defRPr sz="1050" b="1">
                <a:solidFill>
                  <a:schemeClr val="bg1"/>
                </a:solidFill>
                <a:latin typeface="Times New Roman" pitchFamily="18" charset="0"/>
                <a:cs typeface="Times New Roman" pitchFamily="18" charset="0"/>
              </a:defRPr>
            </a:pPr>
            <a:endParaRPr lang="en-US"/>
          </a:p>
        </c:txPr>
        <c:crossAx val="88432000"/>
        <c:crosses val="autoZero"/>
        <c:lblOffset val="100"/>
        <c:baseTimeUnit val="days"/>
      </c:dateAx>
      <c:valAx>
        <c:axId val="88432000"/>
        <c:scaling>
          <c:orientation val="minMax"/>
        </c:scaling>
        <c:axPos val="l"/>
        <c:title>
          <c:tx>
            <c:rich>
              <a:bodyPr rot="-5400000" vert="horz"/>
              <a:lstStyle/>
              <a:p>
                <a:pPr>
                  <a:defRPr sz="1200">
                    <a:solidFill>
                      <a:schemeClr val="bg1"/>
                    </a:solidFill>
                    <a:latin typeface="Times New Roman" pitchFamily="18" charset="0"/>
                    <a:cs typeface="Times New Roman" pitchFamily="18" charset="0"/>
                  </a:defRPr>
                </a:pPr>
                <a:r>
                  <a:rPr lang="en-US" sz="1200" dirty="0">
                    <a:solidFill>
                      <a:schemeClr val="bg1"/>
                    </a:solidFill>
                    <a:latin typeface="Times New Roman" pitchFamily="18" charset="0"/>
                    <a:cs typeface="Times New Roman" pitchFamily="18" charset="0"/>
                  </a:rPr>
                  <a:t>Prevalence</a:t>
                </a:r>
                <a:r>
                  <a:rPr lang="en-US" sz="1200" baseline="0" dirty="0">
                    <a:solidFill>
                      <a:schemeClr val="bg1"/>
                    </a:solidFill>
                    <a:latin typeface="Times New Roman" pitchFamily="18" charset="0"/>
                    <a:cs typeface="Times New Roman" pitchFamily="18" charset="0"/>
                  </a:rPr>
                  <a:t> of at risk for overweight </a:t>
                </a:r>
                <a:r>
                  <a:rPr lang="en-US" sz="1200" baseline="0" dirty="0" smtClean="0">
                    <a:solidFill>
                      <a:schemeClr val="bg1"/>
                    </a:solidFill>
                    <a:latin typeface="Times New Roman" pitchFamily="18" charset="0"/>
                    <a:cs typeface="Times New Roman" pitchFamily="18" charset="0"/>
                  </a:rPr>
                  <a:t>(%)</a:t>
                </a:r>
                <a:endParaRPr lang="en-US" sz="1200" baseline="0" dirty="0">
                  <a:solidFill>
                    <a:schemeClr val="bg1"/>
                  </a:solidFill>
                  <a:latin typeface="Times New Roman" pitchFamily="18" charset="0"/>
                  <a:cs typeface="Times New Roman" pitchFamily="18" charset="0"/>
                </a:endParaRPr>
              </a:p>
            </c:rich>
          </c:tx>
          <c:layout>
            <c:manualLayout>
              <c:xMode val="edge"/>
              <c:yMode val="edge"/>
              <c:x val="1.8762522554965199E-2"/>
              <c:y val="7.1023479810506523E-2"/>
            </c:manualLayout>
          </c:layout>
        </c:title>
        <c:numFmt formatCode="General" sourceLinked="1"/>
        <c:tickLblPos val="nextTo"/>
        <c:txPr>
          <a:bodyPr/>
          <a:lstStyle/>
          <a:p>
            <a:pPr>
              <a:defRPr sz="1200">
                <a:solidFill>
                  <a:schemeClr val="bg1"/>
                </a:solidFill>
                <a:latin typeface="Times New Roman" pitchFamily="18" charset="0"/>
                <a:cs typeface="Times New Roman" pitchFamily="18" charset="0"/>
              </a:defRPr>
            </a:pPr>
            <a:endParaRPr lang="en-US"/>
          </a:p>
        </c:txPr>
        <c:crossAx val="88430464"/>
        <c:crosses val="autoZero"/>
        <c:crossBetween val="between"/>
      </c:valAx>
    </c:plotArea>
    <c:legend>
      <c:legendPos val="r"/>
      <c:legendEntry>
        <c:idx val="0"/>
        <c:txPr>
          <a:bodyPr/>
          <a:lstStyle/>
          <a:p>
            <a:pPr>
              <a:defRPr sz="1600">
                <a:solidFill>
                  <a:schemeClr val="bg1"/>
                </a:solidFill>
                <a:latin typeface="Times New Roman" pitchFamily="18" charset="0"/>
                <a:cs typeface="Times New Roman" pitchFamily="18" charset="0"/>
              </a:defRPr>
            </a:pPr>
            <a:endParaRPr lang="en-US"/>
          </a:p>
        </c:txPr>
      </c:legendEntry>
      <c:legendEntry>
        <c:idx val="1"/>
        <c:txPr>
          <a:bodyPr/>
          <a:lstStyle/>
          <a:p>
            <a:pPr>
              <a:defRPr sz="1600">
                <a:solidFill>
                  <a:schemeClr val="bg1"/>
                </a:solidFill>
                <a:latin typeface="Times New Roman" pitchFamily="18" charset="0"/>
                <a:cs typeface="Times New Roman" pitchFamily="18" charset="0"/>
              </a:defRPr>
            </a:pPr>
            <a:endParaRPr lang="en-US"/>
          </a:p>
        </c:txPr>
      </c:legendEntry>
      <c:layout>
        <c:manualLayout>
          <c:xMode val="edge"/>
          <c:yMode val="edge"/>
          <c:x val="0.25732749043209757"/>
          <c:y val="2.2514593856560413E-3"/>
          <c:w val="0.65489394856510386"/>
          <c:h val="0.11442561857663847"/>
        </c:manualLayout>
      </c:layout>
      <c:txPr>
        <a:bodyPr/>
        <a:lstStyle/>
        <a:p>
          <a:pPr>
            <a:defRPr sz="1600">
              <a:solidFill>
                <a:schemeClr val="bg1"/>
              </a:solidFill>
              <a:latin typeface="Times New Roman" pitchFamily="18" charset="0"/>
              <a:cs typeface="Times New Roman" pitchFamily="18" charset="0"/>
            </a:defRPr>
          </a:pPr>
          <a:endParaRPr lang="en-US"/>
        </a:p>
      </c:txPr>
    </c:legend>
    <c:plotVisOnly val="1"/>
  </c:chart>
  <c:spPr>
    <a:noFill/>
    <a:ln>
      <a:no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9138768531891517"/>
          <c:y val="5.3415443918929724E-2"/>
          <c:w val="0.77807999287557406"/>
          <c:h val="0.76140356832779899"/>
        </c:manualLayout>
      </c:layout>
      <c:barChart>
        <c:barDir val="col"/>
        <c:grouping val="clustered"/>
        <c:ser>
          <c:idx val="0"/>
          <c:order val="0"/>
          <c:tx>
            <c:v>Iranian Cutoff</c:v>
          </c:tx>
          <c:spPr>
            <a:solidFill>
              <a:srgbClr val="FF3300"/>
            </a:solidFill>
            <a:ln>
              <a:solidFill>
                <a:schemeClr val="tx1"/>
              </a:solidFill>
            </a:ln>
          </c:spPr>
          <c:cat>
            <c:strRef>
              <c:f>Sheet1!$B$25:$J$25</c:f>
              <c:strCache>
                <c:ptCount val="9"/>
                <c:pt idx="0">
                  <c:v>1999-2001</c:v>
                </c:pt>
                <c:pt idx="1">
                  <c:v>2002-2005</c:v>
                </c:pt>
                <c:pt idx="2">
                  <c:v>2005-2008</c:v>
                </c:pt>
                <c:pt idx="3">
                  <c:v>2008-2011</c:v>
                </c:pt>
                <c:pt idx="5">
                  <c:v>1999-2001</c:v>
                </c:pt>
                <c:pt idx="6">
                  <c:v>2002-2005</c:v>
                </c:pt>
                <c:pt idx="7">
                  <c:v>2005-2008</c:v>
                </c:pt>
                <c:pt idx="8">
                  <c:v>2008-2011</c:v>
                </c:pt>
              </c:strCache>
            </c:strRef>
          </c:cat>
          <c:val>
            <c:numRef>
              <c:f>Sheet1!$B$26:$J$26</c:f>
              <c:numCache>
                <c:formatCode>General</c:formatCode>
                <c:ptCount val="9"/>
                <c:pt idx="0">
                  <c:v>8.2000000000000011</c:v>
                </c:pt>
                <c:pt idx="1">
                  <c:v>16.5</c:v>
                </c:pt>
                <c:pt idx="2">
                  <c:v>13.2</c:v>
                </c:pt>
                <c:pt idx="3">
                  <c:v>14.5</c:v>
                </c:pt>
                <c:pt idx="5">
                  <c:v>10.7</c:v>
                </c:pt>
                <c:pt idx="6">
                  <c:v>14</c:v>
                </c:pt>
                <c:pt idx="7">
                  <c:v>20.7</c:v>
                </c:pt>
                <c:pt idx="8">
                  <c:v>21.2</c:v>
                </c:pt>
              </c:numCache>
            </c:numRef>
          </c:val>
        </c:ser>
        <c:ser>
          <c:idx val="1"/>
          <c:order val="1"/>
          <c:tx>
            <c:v>IOTF Cutoff</c:v>
          </c:tx>
          <c:spPr>
            <a:solidFill>
              <a:srgbClr val="CC0000"/>
            </a:solidFill>
            <a:ln>
              <a:solidFill>
                <a:schemeClr val="bg1">
                  <a:lumMod val="65000"/>
                </a:schemeClr>
              </a:solidFill>
            </a:ln>
          </c:spPr>
          <c:cat>
            <c:strRef>
              <c:f>Sheet1!$B$25:$J$25</c:f>
              <c:strCache>
                <c:ptCount val="9"/>
                <c:pt idx="0">
                  <c:v>1999-2001</c:v>
                </c:pt>
                <c:pt idx="1">
                  <c:v>2002-2005</c:v>
                </c:pt>
                <c:pt idx="2">
                  <c:v>2005-2008</c:v>
                </c:pt>
                <c:pt idx="3">
                  <c:v>2008-2011</c:v>
                </c:pt>
                <c:pt idx="5">
                  <c:v>1999-2001</c:v>
                </c:pt>
                <c:pt idx="6">
                  <c:v>2002-2005</c:v>
                </c:pt>
                <c:pt idx="7">
                  <c:v>2005-2008</c:v>
                </c:pt>
                <c:pt idx="8">
                  <c:v>2008-2011</c:v>
                </c:pt>
              </c:strCache>
            </c:strRef>
          </c:cat>
          <c:val>
            <c:numRef>
              <c:f>Sheet1!$B$27:$J$27</c:f>
              <c:numCache>
                <c:formatCode>General</c:formatCode>
                <c:ptCount val="9"/>
                <c:pt idx="0">
                  <c:v>5.0999999999999996</c:v>
                </c:pt>
                <c:pt idx="1">
                  <c:v>10.8</c:v>
                </c:pt>
                <c:pt idx="2">
                  <c:v>8.8000000000000007</c:v>
                </c:pt>
                <c:pt idx="3">
                  <c:v>7.3</c:v>
                </c:pt>
                <c:pt idx="5">
                  <c:v>5.7</c:v>
                </c:pt>
                <c:pt idx="6">
                  <c:v>7.6</c:v>
                </c:pt>
                <c:pt idx="7">
                  <c:v>11.8</c:v>
                </c:pt>
                <c:pt idx="8">
                  <c:v>12.2</c:v>
                </c:pt>
              </c:numCache>
            </c:numRef>
          </c:val>
        </c:ser>
        <c:axId val="88769280"/>
        <c:axId val="88770816"/>
      </c:barChart>
      <c:catAx>
        <c:axId val="88769280"/>
        <c:scaling>
          <c:orientation val="minMax"/>
        </c:scaling>
        <c:axPos val="b"/>
        <c:majorTickMark val="none"/>
        <c:tickLblPos val="nextTo"/>
        <c:txPr>
          <a:bodyPr/>
          <a:lstStyle/>
          <a:p>
            <a:pPr>
              <a:defRPr sz="1050" b="1">
                <a:solidFill>
                  <a:schemeClr val="bg1"/>
                </a:solidFill>
                <a:latin typeface="Times New Roman" pitchFamily="18" charset="0"/>
                <a:cs typeface="Times New Roman" pitchFamily="18" charset="0"/>
              </a:defRPr>
            </a:pPr>
            <a:endParaRPr lang="en-US"/>
          </a:p>
        </c:txPr>
        <c:crossAx val="88770816"/>
        <c:crosses val="autoZero"/>
        <c:auto val="1"/>
        <c:lblAlgn val="ctr"/>
        <c:lblOffset val="100"/>
      </c:catAx>
      <c:valAx>
        <c:axId val="88770816"/>
        <c:scaling>
          <c:orientation val="minMax"/>
          <c:max val="30"/>
        </c:scaling>
        <c:axPos val="l"/>
        <c:title>
          <c:tx>
            <c:rich>
              <a:bodyPr rot="-5400000" vert="horz"/>
              <a:lstStyle/>
              <a:p>
                <a:pPr>
                  <a:defRPr sz="1400">
                    <a:solidFill>
                      <a:schemeClr val="bg1"/>
                    </a:solidFill>
                    <a:latin typeface="Times New Roman" pitchFamily="18" charset="0"/>
                    <a:cs typeface="Times New Roman" pitchFamily="18" charset="0"/>
                  </a:defRPr>
                </a:pPr>
                <a:r>
                  <a:rPr lang="en-US" sz="1400" dirty="0">
                    <a:solidFill>
                      <a:schemeClr val="bg1"/>
                    </a:solidFill>
                    <a:latin typeface="Times New Roman" pitchFamily="18" charset="0"/>
                    <a:cs typeface="Times New Roman" pitchFamily="18" charset="0"/>
                  </a:rPr>
                  <a:t>Prevalence of overweight (%) </a:t>
                </a:r>
              </a:p>
            </c:rich>
          </c:tx>
          <c:layout>
            <c:manualLayout>
              <c:xMode val="edge"/>
              <c:yMode val="edge"/>
              <c:x val="5.4743476474395356E-2"/>
              <c:y val="0.13530118677289862"/>
            </c:manualLayout>
          </c:layout>
        </c:title>
        <c:numFmt formatCode="General" sourceLinked="1"/>
        <c:tickLblPos val="nextTo"/>
        <c:txPr>
          <a:bodyPr/>
          <a:lstStyle/>
          <a:p>
            <a:pPr>
              <a:defRPr sz="1200">
                <a:solidFill>
                  <a:schemeClr val="bg1"/>
                </a:solidFill>
                <a:latin typeface="Times New Roman" pitchFamily="18" charset="0"/>
                <a:cs typeface="Times New Roman" pitchFamily="18" charset="0"/>
              </a:defRPr>
            </a:pPr>
            <a:endParaRPr lang="en-US"/>
          </a:p>
        </c:txPr>
        <c:crossAx val="88769280"/>
        <c:crosses val="autoZero"/>
        <c:crossBetween val="between"/>
      </c:valAx>
    </c:plotArea>
    <c:legend>
      <c:legendPos val="b"/>
      <c:layout>
        <c:manualLayout>
          <c:xMode val="edge"/>
          <c:yMode val="edge"/>
          <c:x val="0.26913720345005759"/>
          <c:y val="5.2453791142548147E-2"/>
          <c:w val="0.63249586024833371"/>
          <c:h val="0.10734248773945751"/>
        </c:manualLayout>
      </c:layout>
      <c:txPr>
        <a:bodyPr/>
        <a:lstStyle/>
        <a:p>
          <a:pPr>
            <a:defRPr sz="1600">
              <a:solidFill>
                <a:schemeClr val="bg1"/>
              </a:solidFill>
              <a:latin typeface="Times New Roman" pitchFamily="18" charset="0"/>
              <a:cs typeface="Times New Roman" pitchFamily="18" charset="0"/>
            </a:defRPr>
          </a:pPr>
          <a:endParaRPr lang="en-US"/>
        </a:p>
      </c:txPr>
    </c:legend>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Sheet1!$G$50</c:f>
              <c:strCache>
                <c:ptCount val="1"/>
                <c:pt idx="0">
                  <c:v>Male</c:v>
                </c:pt>
              </c:strCache>
            </c:strRef>
          </c:tx>
          <c:spPr>
            <a:ln>
              <a:solidFill>
                <a:srgbClr val="FFFF00"/>
              </a:solidFill>
              <a:prstDash val="sysDash"/>
            </a:ln>
          </c:spPr>
          <c:marker>
            <c:symbol val="triangle"/>
            <c:size val="7"/>
            <c:spPr>
              <a:solidFill>
                <a:srgbClr val="FFFF00"/>
              </a:solidFill>
              <a:ln>
                <a:solidFill>
                  <a:srgbClr val="FFFF00"/>
                </a:solidFill>
              </a:ln>
            </c:spPr>
          </c:marker>
          <c:cat>
            <c:strRef>
              <c:f>Sheet1!$H$49:$K$49</c:f>
              <c:strCache>
                <c:ptCount val="4"/>
                <c:pt idx="0">
                  <c:v>I</c:v>
                </c:pt>
                <c:pt idx="1">
                  <c:v>II</c:v>
                </c:pt>
                <c:pt idx="2">
                  <c:v>III</c:v>
                </c:pt>
                <c:pt idx="3">
                  <c:v>IV</c:v>
                </c:pt>
              </c:strCache>
            </c:strRef>
          </c:cat>
          <c:val>
            <c:numRef>
              <c:f>Sheet1!$H$50:$K$50</c:f>
              <c:numCache>
                <c:formatCode>General</c:formatCode>
                <c:ptCount val="4"/>
                <c:pt idx="0">
                  <c:v>15.850000000000009</c:v>
                </c:pt>
                <c:pt idx="1">
                  <c:v>18.630000000000017</c:v>
                </c:pt>
                <c:pt idx="2">
                  <c:v>21.08</c:v>
                </c:pt>
                <c:pt idx="3">
                  <c:v>20.7</c:v>
                </c:pt>
              </c:numCache>
            </c:numRef>
          </c:val>
        </c:ser>
        <c:ser>
          <c:idx val="1"/>
          <c:order val="1"/>
          <c:tx>
            <c:strRef>
              <c:f>Sheet1!$G$51</c:f>
              <c:strCache>
                <c:ptCount val="1"/>
                <c:pt idx="0">
                  <c:v>Female</c:v>
                </c:pt>
              </c:strCache>
            </c:strRef>
          </c:tx>
          <c:spPr>
            <a:ln>
              <a:solidFill>
                <a:srgbClr val="FF0000"/>
              </a:solidFill>
            </a:ln>
          </c:spPr>
          <c:marker>
            <c:symbol val="square"/>
            <c:size val="7"/>
            <c:spPr>
              <a:solidFill>
                <a:srgbClr val="FF0000"/>
              </a:solidFill>
              <a:ln>
                <a:solidFill>
                  <a:srgbClr val="FF0000"/>
                </a:solidFill>
              </a:ln>
            </c:spPr>
          </c:marker>
          <c:cat>
            <c:strRef>
              <c:f>Sheet1!$H$49:$K$49</c:f>
              <c:strCache>
                <c:ptCount val="4"/>
                <c:pt idx="0">
                  <c:v>I</c:v>
                </c:pt>
                <c:pt idx="1">
                  <c:v>II</c:v>
                </c:pt>
                <c:pt idx="2">
                  <c:v>III</c:v>
                </c:pt>
                <c:pt idx="3">
                  <c:v>IV</c:v>
                </c:pt>
              </c:strCache>
            </c:strRef>
          </c:cat>
          <c:val>
            <c:numRef>
              <c:f>Sheet1!$H$51:$K$51</c:f>
              <c:numCache>
                <c:formatCode>General</c:formatCode>
                <c:ptCount val="4"/>
                <c:pt idx="0">
                  <c:v>31.35</c:v>
                </c:pt>
                <c:pt idx="1">
                  <c:v>37.78</c:v>
                </c:pt>
                <c:pt idx="2">
                  <c:v>38.6</c:v>
                </c:pt>
                <c:pt idx="3">
                  <c:v>35.1</c:v>
                </c:pt>
              </c:numCache>
            </c:numRef>
          </c:val>
        </c:ser>
        <c:marker val="1"/>
        <c:axId val="174645248"/>
        <c:axId val="174924928"/>
      </c:lineChart>
      <c:catAx>
        <c:axId val="174645248"/>
        <c:scaling>
          <c:orientation val="minMax"/>
        </c:scaling>
        <c:axPos val="b"/>
        <c:title>
          <c:tx>
            <c:rich>
              <a:bodyPr/>
              <a:lstStyle/>
              <a:p>
                <a:pPr>
                  <a:defRPr sz="1100">
                    <a:solidFill>
                      <a:schemeClr val="bg1"/>
                    </a:solidFill>
                  </a:defRPr>
                </a:pPr>
                <a:r>
                  <a:rPr lang="en-US" sz="1100" b="0">
                    <a:solidFill>
                      <a:schemeClr val="bg1"/>
                    </a:solidFill>
                    <a:latin typeface="Times New Roman" pitchFamily="18" charset="0"/>
                    <a:cs typeface="Times New Roman" pitchFamily="18" charset="0"/>
                  </a:rPr>
                  <a:t>Study Phases</a:t>
                </a:r>
              </a:p>
              <a:p>
                <a:pPr>
                  <a:defRPr sz="1100">
                    <a:solidFill>
                      <a:schemeClr val="bg1"/>
                    </a:solidFill>
                  </a:defRPr>
                </a:pPr>
                <a:r>
                  <a:rPr lang="en-US" sz="1100">
                    <a:solidFill>
                      <a:schemeClr val="bg1"/>
                    </a:solidFill>
                  </a:rPr>
                  <a:t>Obesity</a:t>
                </a:r>
              </a:p>
            </c:rich>
          </c:tx>
          <c:layout/>
        </c:title>
        <c:tickLblPos val="nextTo"/>
        <c:txPr>
          <a:bodyPr/>
          <a:lstStyle/>
          <a:p>
            <a:pPr>
              <a:defRPr sz="1100" b="1">
                <a:solidFill>
                  <a:schemeClr val="bg1"/>
                </a:solidFill>
                <a:latin typeface="Times New Roman" pitchFamily="18" charset="0"/>
                <a:cs typeface="Times New Roman" pitchFamily="18" charset="0"/>
              </a:defRPr>
            </a:pPr>
            <a:endParaRPr lang="en-US"/>
          </a:p>
        </c:txPr>
        <c:crossAx val="174924928"/>
        <c:crosses val="autoZero"/>
        <c:auto val="1"/>
        <c:lblAlgn val="ctr"/>
        <c:lblOffset val="100"/>
      </c:catAx>
      <c:valAx>
        <c:axId val="174924928"/>
        <c:scaling>
          <c:orientation val="minMax"/>
        </c:scaling>
        <c:axPos val="l"/>
        <c:title>
          <c:tx>
            <c:rich>
              <a:bodyPr rot="-5400000" vert="horz"/>
              <a:lstStyle/>
              <a:p>
                <a:pPr>
                  <a:defRPr sz="1100" b="1">
                    <a:solidFill>
                      <a:schemeClr val="bg1"/>
                    </a:solidFill>
                  </a:defRPr>
                </a:pPr>
                <a:r>
                  <a:rPr lang="en-US" sz="1100" b="1">
                    <a:solidFill>
                      <a:schemeClr val="bg1"/>
                    </a:solidFill>
                    <a:latin typeface="Times New Roman" pitchFamily="18" charset="0"/>
                    <a:cs typeface="Times New Roman" pitchFamily="18" charset="0"/>
                  </a:rPr>
                  <a:t>Prevalence (%)</a:t>
                </a:r>
              </a:p>
            </c:rich>
          </c:tx>
          <c:layout/>
        </c:title>
        <c:numFmt formatCode="General" sourceLinked="1"/>
        <c:tickLblPos val="nextTo"/>
        <c:txPr>
          <a:bodyPr/>
          <a:lstStyle/>
          <a:p>
            <a:pPr>
              <a:defRPr sz="1100" b="1">
                <a:solidFill>
                  <a:schemeClr val="bg1"/>
                </a:solidFill>
                <a:latin typeface="Times New Roman" pitchFamily="18" charset="0"/>
                <a:cs typeface="Times New Roman" pitchFamily="18" charset="0"/>
              </a:defRPr>
            </a:pPr>
            <a:endParaRPr lang="en-US"/>
          </a:p>
        </c:txPr>
        <c:crossAx val="174645248"/>
        <c:crosses val="autoZero"/>
        <c:crossBetween val="between"/>
      </c:valAx>
    </c:plotArea>
    <c:legend>
      <c:legendPos val="r"/>
      <c:layout/>
      <c:txPr>
        <a:bodyPr/>
        <a:lstStyle/>
        <a:p>
          <a:pPr>
            <a:defRPr>
              <a:solidFill>
                <a:schemeClr val="bg1"/>
              </a:solidFill>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Sheet1!$A$50</c:f>
              <c:strCache>
                <c:ptCount val="1"/>
                <c:pt idx="0">
                  <c:v>Male</c:v>
                </c:pt>
              </c:strCache>
            </c:strRef>
          </c:tx>
          <c:spPr>
            <a:ln>
              <a:solidFill>
                <a:srgbClr val="FFFF00"/>
              </a:solidFill>
              <a:prstDash val="sysDash"/>
            </a:ln>
          </c:spPr>
          <c:marker>
            <c:symbol val="triangle"/>
            <c:size val="7"/>
            <c:spPr>
              <a:solidFill>
                <a:srgbClr val="FFFF00"/>
              </a:solidFill>
              <a:ln>
                <a:solidFill>
                  <a:srgbClr val="FFFF00"/>
                </a:solidFill>
              </a:ln>
            </c:spPr>
          </c:marker>
          <c:cat>
            <c:strRef>
              <c:f>Sheet1!$B$49:$E$49</c:f>
              <c:strCache>
                <c:ptCount val="4"/>
                <c:pt idx="0">
                  <c:v>I</c:v>
                </c:pt>
                <c:pt idx="1">
                  <c:v>II</c:v>
                </c:pt>
                <c:pt idx="2">
                  <c:v>III</c:v>
                </c:pt>
                <c:pt idx="3">
                  <c:v>IV</c:v>
                </c:pt>
              </c:strCache>
            </c:strRef>
          </c:cat>
          <c:val>
            <c:numRef>
              <c:f>Sheet1!$B$50:$E$50</c:f>
              <c:numCache>
                <c:formatCode>General</c:formatCode>
                <c:ptCount val="4"/>
                <c:pt idx="0">
                  <c:v>42.5</c:v>
                </c:pt>
                <c:pt idx="1">
                  <c:v>44.2</c:v>
                </c:pt>
                <c:pt idx="2">
                  <c:v>45.7</c:v>
                </c:pt>
                <c:pt idx="3">
                  <c:v>46.4</c:v>
                </c:pt>
              </c:numCache>
            </c:numRef>
          </c:val>
        </c:ser>
        <c:ser>
          <c:idx val="1"/>
          <c:order val="1"/>
          <c:tx>
            <c:strRef>
              <c:f>Sheet1!$A$51</c:f>
              <c:strCache>
                <c:ptCount val="1"/>
                <c:pt idx="0">
                  <c:v>Female</c:v>
                </c:pt>
              </c:strCache>
            </c:strRef>
          </c:tx>
          <c:spPr>
            <a:ln>
              <a:solidFill>
                <a:srgbClr val="FF0000"/>
              </a:solidFill>
            </a:ln>
          </c:spPr>
          <c:marker>
            <c:symbol val="square"/>
            <c:size val="7"/>
            <c:spPr>
              <a:solidFill>
                <a:srgbClr val="FF0000"/>
              </a:solidFill>
              <a:ln>
                <a:solidFill>
                  <a:srgbClr val="FF0000"/>
                </a:solidFill>
              </a:ln>
            </c:spPr>
          </c:marker>
          <c:cat>
            <c:strRef>
              <c:f>Sheet1!$B$49:$E$49</c:f>
              <c:strCache>
                <c:ptCount val="4"/>
                <c:pt idx="0">
                  <c:v>I</c:v>
                </c:pt>
                <c:pt idx="1">
                  <c:v>II</c:v>
                </c:pt>
                <c:pt idx="2">
                  <c:v>III</c:v>
                </c:pt>
                <c:pt idx="3">
                  <c:v>IV</c:v>
                </c:pt>
              </c:strCache>
            </c:strRef>
          </c:cat>
          <c:val>
            <c:numRef>
              <c:f>Sheet1!$B$51:$E$51</c:f>
              <c:numCache>
                <c:formatCode>General</c:formatCode>
                <c:ptCount val="4"/>
                <c:pt idx="0">
                  <c:v>38.4</c:v>
                </c:pt>
                <c:pt idx="1">
                  <c:v>38.200000000000003</c:v>
                </c:pt>
                <c:pt idx="2">
                  <c:v>38.4</c:v>
                </c:pt>
                <c:pt idx="3">
                  <c:v>38.1</c:v>
                </c:pt>
              </c:numCache>
            </c:numRef>
          </c:val>
        </c:ser>
        <c:marker val="1"/>
        <c:axId val="175416064"/>
        <c:axId val="175527040"/>
      </c:lineChart>
      <c:catAx>
        <c:axId val="175416064"/>
        <c:scaling>
          <c:orientation val="minMax"/>
        </c:scaling>
        <c:axPos val="b"/>
        <c:title>
          <c:tx>
            <c:rich>
              <a:bodyPr/>
              <a:lstStyle/>
              <a:p>
                <a:pPr>
                  <a:defRPr>
                    <a:solidFill>
                      <a:schemeClr val="bg1"/>
                    </a:solidFill>
                    <a:latin typeface="Times New Roman" pitchFamily="18" charset="0"/>
                    <a:cs typeface="Times New Roman" pitchFamily="18" charset="0"/>
                  </a:defRPr>
                </a:pPr>
                <a:r>
                  <a:rPr lang="en-US" b="0" dirty="0">
                    <a:solidFill>
                      <a:schemeClr val="bg1"/>
                    </a:solidFill>
                    <a:latin typeface="Times New Roman" pitchFamily="18" charset="0"/>
                    <a:cs typeface="Times New Roman" pitchFamily="18" charset="0"/>
                  </a:rPr>
                  <a:t>Study Phases</a:t>
                </a:r>
              </a:p>
              <a:p>
                <a:pPr>
                  <a:defRPr>
                    <a:solidFill>
                      <a:schemeClr val="bg1"/>
                    </a:solidFill>
                    <a:latin typeface="Times New Roman" pitchFamily="18" charset="0"/>
                    <a:cs typeface="Times New Roman" pitchFamily="18" charset="0"/>
                  </a:defRPr>
                </a:pPr>
                <a:r>
                  <a:rPr lang="en-US" sz="1100" dirty="0">
                    <a:solidFill>
                      <a:schemeClr val="bg1"/>
                    </a:solidFill>
                    <a:latin typeface="Times New Roman" pitchFamily="18" charset="0"/>
                    <a:cs typeface="Times New Roman" pitchFamily="18" charset="0"/>
                  </a:rPr>
                  <a:t>Overweight</a:t>
                </a:r>
              </a:p>
            </c:rich>
          </c:tx>
          <c:layout/>
        </c:title>
        <c:tickLblPos val="nextTo"/>
        <c:txPr>
          <a:bodyPr/>
          <a:lstStyle/>
          <a:p>
            <a:pPr>
              <a:defRPr sz="1100" b="1">
                <a:solidFill>
                  <a:schemeClr val="bg1"/>
                </a:solidFill>
                <a:latin typeface="Times New Roman" pitchFamily="18" charset="0"/>
                <a:cs typeface="Times New Roman" pitchFamily="18" charset="0"/>
              </a:defRPr>
            </a:pPr>
            <a:endParaRPr lang="en-US"/>
          </a:p>
        </c:txPr>
        <c:crossAx val="175527040"/>
        <c:crosses val="autoZero"/>
        <c:auto val="1"/>
        <c:lblAlgn val="ctr"/>
        <c:lblOffset val="100"/>
      </c:catAx>
      <c:valAx>
        <c:axId val="175527040"/>
        <c:scaling>
          <c:orientation val="minMax"/>
        </c:scaling>
        <c:axPos val="l"/>
        <c:title>
          <c:tx>
            <c:rich>
              <a:bodyPr rot="-5400000" vert="horz"/>
              <a:lstStyle/>
              <a:p>
                <a:pPr>
                  <a:defRPr sz="1100">
                    <a:solidFill>
                      <a:schemeClr val="bg1"/>
                    </a:solidFill>
                    <a:latin typeface="Times New Roman" pitchFamily="18" charset="0"/>
                    <a:cs typeface="Times New Roman" pitchFamily="18" charset="0"/>
                  </a:defRPr>
                </a:pPr>
                <a:r>
                  <a:rPr lang="en-US" sz="1100">
                    <a:solidFill>
                      <a:schemeClr val="bg1"/>
                    </a:solidFill>
                    <a:latin typeface="Times New Roman" pitchFamily="18" charset="0"/>
                    <a:cs typeface="Times New Roman" pitchFamily="18" charset="0"/>
                  </a:rPr>
                  <a:t>Prevalence</a:t>
                </a:r>
                <a:r>
                  <a:rPr lang="en-US" sz="1100" baseline="0">
                    <a:solidFill>
                      <a:schemeClr val="bg1"/>
                    </a:solidFill>
                    <a:latin typeface="Times New Roman" pitchFamily="18" charset="0"/>
                    <a:cs typeface="Times New Roman" pitchFamily="18" charset="0"/>
                  </a:rPr>
                  <a:t> (%)</a:t>
                </a:r>
                <a:endParaRPr lang="en-US" sz="1100">
                  <a:solidFill>
                    <a:schemeClr val="bg1"/>
                  </a:solidFill>
                  <a:latin typeface="Times New Roman" pitchFamily="18" charset="0"/>
                  <a:cs typeface="Times New Roman" pitchFamily="18" charset="0"/>
                </a:endParaRPr>
              </a:p>
            </c:rich>
          </c:tx>
          <c:layout/>
        </c:title>
        <c:numFmt formatCode="General" sourceLinked="1"/>
        <c:tickLblPos val="nextTo"/>
        <c:txPr>
          <a:bodyPr/>
          <a:lstStyle/>
          <a:p>
            <a:pPr>
              <a:defRPr sz="1100">
                <a:solidFill>
                  <a:schemeClr val="bg1"/>
                </a:solidFill>
                <a:latin typeface="Times New Roman" pitchFamily="18" charset="0"/>
                <a:cs typeface="Times New Roman" pitchFamily="18" charset="0"/>
              </a:defRPr>
            </a:pPr>
            <a:endParaRPr lang="en-US"/>
          </a:p>
        </c:txPr>
        <c:crossAx val="175416064"/>
        <c:crosses val="autoZero"/>
        <c:crossBetween val="between"/>
      </c:valAx>
    </c:plotArea>
    <c:legend>
      <c:legendPos val="r"/>
      <c:layout/>
      <c:txPr>
        <a:bodyPr/>
        <a:lstStyle/>
        <a:p>
          <a:pPr>
            <a:defRPr sz="1100">
              <a:solidFill>
                <a:schemeClr val="bg1"/>
              </a:solidFill>
              <a:latin typeface="Times New Roman" pitchFamily="18" charset="0"/>
              <a:cs typeface="Times New Roman" pitchFamily="18" charset="0"/>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Sheet1!$N$42</c:f>
              <c:strCache>
                <c:ptCount val="1"/>
                <c:pt idx="0">
                  <c:v>Male</c:v>
                </c:pt>
              </c:strCache>
            </c:strRef>
          </c:tx>
          <c:spPr>
            <a:ln>
              <a:solidFill>
                <a:srgbClr val="FFFF00"/>
              </a:solidFill>
              <a:prstDash val="sysDash"/>
            </a:ln>
          </c:spPr>
          <c:marker>
            <c:symbol val="none"/>
          </c:marker>
          <c:errBars>
            <c:errDir val="y"/>
            <c:errBarType val="both"/>
            <c:errValType val="cust"/>
            <c:plus>
              <c:numRef>
                <c:f>Sheet1!$O$44:$R$44</c:f>
                <c:numCache>
                  <c:formatCode>General</c:formatCode>
                  <c:ptCount val="4"/>
                  <c:pt idx="0">
                    <c:v>11.42</c:v>
                  </c:pt>
                  <c:pt idx="1">
                    <c:v>11.207999999999998</c:v>
                  </c:pt>
                  <c:pt idx="2">
                    <c:v>11.085000000000004</c:v>
                  </c:pt>
                  <c:pt idx="3">
                    <c:v>11.43</c:v>
                  </c:pt>
                </c:numCache>
              </c:numRef>
            </c:plus>
            <c:minus>
              <c:numRef>
                <c:f>Sheet1!$O$44:$R$44</c:f>
                <c:numCache>
                  <c:formatCode>General</c:formatCode>
                  <c:ptCount val="4"/>
                  <c:pt idx="0">
                    <c:v>11.42</c:v>
                  </c:pt>
                  <c:pt idx="1">
                    <c:v>11.207999999999998</c:v>
                  </c:pt>
                  <c:pt idx="2">
                    <c:v>11.085000000000004</c:v>
                  </c:pt>
                  <c:pt idx="3">
                    <c:v>11.43</c:v>
                  </c:pt>
                </c:numCache>
              </c:numRef>
            </c:minus>
            <c:spPr>
              <a:ln w="3175">
                <a:solidFill>
                  <a:srgbClr val="FFFF00"/>
                </a:solidFill>
                <a:prstDash val="solid"/>
              </a:ln>
            </c:spPr>
          </c:errBars>
          <c:cat>
            <c:strRef>
              <c:f>Sheet1!$O$41:$R$41</c:f>
              <c:strCache>
                <c:ptCount val="4"/>
                <c:pt idx="0">
                  <c:v>I</c:v>
                </c:pt>
                <c:pt idx="1">
                  <c:v>II</c:v>
                </c:pt>
                <c:pt idx="2">
                  <c:v>III</c:v>
                </c:pt>
                <c:pt idx="3">
                  <c:v>IV</c:v>
                </c:pt>
              </c:strCache>
            </c:strRef>
          </c:cat>
          <c:val>
            <c:numRef>
              <c:f>Sheet1!$O$42:$R$42</c:f>
              <c:numCache>
                <c:formatCode>General</c:formatCode>
                <c:ptCount val="4"/>
                <c:pt idx="0">
                  <c:v>89.649999999999991</c:v>
                </c:pt>
                <c:pt idx="1">
                  <c:v>94.98</c:v>
                </c:pt>
                <c:pt idx="2">
                  <c:v>96.64</c:v>
                </c:pt>
                <c:pt idx="3">
                  <c:v>96.02</c:v>
                </c:pt>
              </c:numCache>
            </c:numRef>
          </c:val>
        </c:ser>
        <c:ser>
          <c:idx val="1"/>
          <c:order val="1"/>
          <c:tx>
            <c:strRef>
              <c:f>Sheet1!$N$43</c:f>
              <c:strCache>
                <c:ptCount val="1"/>
                <c:pt idx="0">
                  <c:v>Female</c:v>
                </c:pt>
              </c:strCache>
            </c:strRef>
          </c:tx>
          <c:spPr>
            <a:ln>
              <a:solidFill>
                <a:srgbClr val="FF0000"/>
              </a:solidFill>
            </a:ln>
          </c:spPr>
          <c:marker>
            <c:symbol val="none"/>
          </c:marker>
          <c:errBars>
            <c:errDir val="y"/>
            <c:errBarType val="both"/>
            <c:errValType val="cust"/>
            <c:plus>
              <c:numRef>
                <c:f>Sheet1!$O$45:$R$45</c:f>
                <c:numCache>
                  <c:formatCode>General</c:formatCode>
                  <c:ptCount val="4"/>
                  <c:pt idx="0">
                    <c:v>12.93</c:v>
                  </c:pt>
                  <c:pt idx="1">
                    <c:v>13.360000000000008</c:v>
                  </c:pt>
                  <c:pt idx="2">
                    <c:v>13.96</c:v>
                  </c:pt>
                  <c:pt idx="3">
                    <c:v>13.01</c:v>
                  </c:pt>
                </c:numCache>
              </c:numRef>
            </c:plus>
            <c:minus>
              <c:numRef>
                <c:f>Sheet1!$O$45:$R$45</c:f>
                <c:numCache>
                  <c:formatCode>General</c:formatCode>
                  <c:ptCount val="4"/>
                  <c:pt idx="0">
                    <c:v>12.93</c:v>
                  </c:pt>
                  <c:pt idx="1">
                    <c:v>13.360000000000008</c:v>
                  </c:pt>
                  <c:pt idx="2">
                    <c:v>13.96</c:v>
                  </c:pt>
                  <c:pt idx="3">
                    <c:v>13.01</c:v>
                  </c:pt>
                </c:numCache>
              </c:numRef>
            </c:minus>
            <c:spPr>
              <a:ln w="3175">
                <a:solidFill>
                  <a:srgbClr val="FF0000"/>
                </a:solidFill>
                <a:prstDash val="solid"/>
              </a:ln>
            </c:spPr>
          </c:errBars>
          <c:cat>
            <c:strRef>
              <c:f>Sheet1!$O$41:$R$41</c:f>
              <c:strCache>
                <c:ptCount val="4"/>
                <c:pt idx="0">
                  <c:v>I</c:v>
                </c:pt>
                <c:pt idx="1">
                  <c:v>II</c:v>
                </c:pt>
                <c:pt idx="2">
                  <c:v>III</c:v>
                </c:pt>
                <c:pt idx="3">
                  <c:v>IV</c:v>
                </c:pt>
              </c:strCache>
            </c:strRef>
          </c:cat>
          <c:val>
            <c:numRef>
              <c:f>Sheet1!$O$43:$R$43</c:f>
              <c:numCache>
                <c:formatCode>General</c:formatCode>
                <c:ptCount val="4"/>
                <c:pt idx="0">
                  <c:v>88.669999999999987</c:v>
                </c:pt>
                <c:pt idx="1">
                  <c:v>92.179999999999978</c:v>
                </c:pt>
                <c:pt idx="2">
                  <c:v>91.92</c:v>
                </c:pt>
                <c:pt idx="3">
                  <c:v>92.55</c:v>
                </c:pt>
              </c:numCache>
            </c:numRef>
          </c:val>
        </c:ser>
        <c:marker val="1"/>
        <c:axId val="176980352"/>
        <c:axId val="176982272"/>
      </c:lineChart>
      <c:catAx>
        <c:axId val="176980352"/>
        <c:scaling>
          <c:orientation val="minMax"/>
        </c:scaling>
        <c:axPos val="b"/>
        <c:title>
          <c:tx>
            <c:rich>
              <a:bodyPr/>
              <a:lstStyle/>
              <a:p>
                <a:pPr>
                  <a:defRPr sz="1100" b="1">
                    <a:solidFill>
                      <a:schemeClr val="bg1"/>
                    </a:solidFill>
                    <a:latin typeface="Times New Roman" pitchFamily="18" charset="0"/>
                    <a:cs typeface="Times New Roman" pitchFamily="18" charset="0"/>
                  </a:defRPr>
                </a:pPr>
                <a:r>
                  <a:rPr lang="en-US" sz="1100" b="0" dirty="0">
                    <a:solidFill>
                      <a:schemeClr val="bg1"/>
                    </a:solidFill>
                    <a:latin typeface="Times New Roman" pitchFamily="18" charset="0"/>
                    <a:cs typeface="Times New Roman" pitchFamily="18" charset="0"/>
                  </a:rPr>
                  <a:t>Study Phases</a:t>
                </a:r>
              </a:p>
              <a:p>
                <a:pPr>
                  <a:defRPr sz="1100" b="1">
                    <a:solidFill>
                      <a:schemeClr val="bg1"/>
                    </a:solidFill>
                    <a:latin typeface="Times New Roman" pitchFamily="18" charset="0"/>
                    <a:cs typeface="Times New Roman" pitchFamily="18" charset="0"/>
                  </a:defRPr>
                </a:pPr>
                <a:r>
                  <a:rPr lang="en-US" sz="1100" b="1" dirty="0">
                    <a:solidFill>
                      <a:schemeClr val="bg1"/>
                    </a:solidFill>
                    <a:latin typeface="Times New Roman" pitchFamily="18" charset="0"/>
                    <a:cs typeface="Times New Roman" pitchFamily="18" charset="0"/>
                  </a:rPr>
                  <a:t>WC</a:t>
                </a:r>
              </a:p>
            </c:rich>
          </c:tx>
          <c:layout/>
        </c:title>
        <c:numFmt formatCode="General" sourceLinked="1"/>
        <c:tickLblPos val="nextTo"/>
        <c:txPr>
          <a:bodyPr rot="0" vert="horz"/>
          <a:lstStyle/>
          <a:p>
            <a:pPr>
              <a:defRPr sz="1000" b="1" i="0" u="none" strike="noStrike" baseline="0">
                <a:solidFill>
                  <a:schemeClr val="bg1"/>
                </a:solidFill>
                <a:latin typeface="Times New Roman" pitchFamily="18" charset="0"/>
                <a:ea typeface="Calibri"/>
                <a:cs typeface="Times New Roman" pitchFamily="18" charset="0"/>
              </a:defRPr>
            </a:pPr>
            <a:endParaRPr lang="en-US"/>
          </a:p>
        </c:txPr>
        <c:crossAx val="176982272"/>
        <c:crosses val="autoZero"/>
        <c:auto val="1"/>
        <c:lblAlgn val="ctr"/>
        <c:lblOffset val="100"/>
      </c:catAx>
      <c:valAx>
        <c:axId val="176982272"/>
        <c:scaling>
          <c:orientation val="minMax"/>
        </c:scaling>
        <c:axPos val="l"/>
        <c:title>
          <c:tx>
            <c:rich>
              <a:bodyPr/>
              <a:lstStyle/>
              <a:p>
                <a:pPr>
                  <a:defRPr sz="1100" b="1" i="0" u="none" strike="noStrike" baseline="0">
                    <a:solidFill>
                      <a:schemeClr val="bg1"/>
                    </a:solidFill>
                    <a:latin typeface="Times New Roman" pitchFamily="18" charset="0"/>
                    <a:ea typeface="Calibri"/>
                    <a:cs typeface="Times New Roman" pitchFamily="18" charset="0"/>
                  </a:defRPr>
                </a:pPr>
                <a:r>
                  <a:rPr lang="en-US" sz="1100" b="1">
                    <a:solidFill>
                      <a:schemeClr val="bg1"/>
                    </a:solidFill>
                    <a:latin typeface="Times New Roman" pitchFamily="18" charset="0"/>
                    <a:cs typeface="Times New Roman" pitchFamily="18" charset="0"/>
                  </a:rPr>
                  <a:t>cm</a:t>
                </a:r>
              </a:p>
            </c:rich>
          </c:tx>
          <c:layout/>
        </c:title>
        <c:numFmt formatCode="General" sourceLinked="1"/>
        <c:tickLblPos val="nextTo"/>
        <c:txPr>
          <a:bodyPr rot="0" vert="horz"/>
          <a:lstStyle/>
          <a:p>
            <a:pPr>
              <a:defRPr sz="1100" b="1" i="0" u="none" strike="noStrike" baseline="0">
                <a:solidFill>
                  <a:schemeClr val="bg1"/>
                </a:solidFill>
                <a:latin typeface="Times New Roman" pitchFamily="18" charset="0"/>
                <a:ea typeface="Calibri"/>
                <a:cs typeface="Times New Roman" pitchFamily="18" charset="0"/>
              </a:defRPr>
            </a:pPr>
            <a:endParaRPr lang="en-US"/>
          </a:p>
        </c:txPr>
        <c:crossAx val="176980352"/>
        <c:crosses val="autoZero"/>
        <c:crossBetween val="between"/>
      </c:valAx>
    </c:plotArea>
    <c:legend>
      <c:legendPos val="r"/>
      <c:layout/>
      <c:txPr>
        <a:bodyPr/>
        <a:lstStyle/>
        <a:p>
          <a:pPr>
            <a:defRPr sz="1100" b="1" i="0" u="none" strike="noStrike" baseline="0">
              <a:solidFill>
                <a:schemeClr val="bg1"/>
              </a:solidFill>
              <a:latin typeface="Times New Roman" pitchFamily="18" charset="0"/>
              <a:ea typeface="Calibri"/>
              <a:cs typeface="Times New Roman" pitchFamily="18" charset="0"/>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Sheet1!$H$42</c:f>
              <c:strCache>
                <c:ptCount val="1"/>
                <c:pt idx="0">
                  <c:v>Male</c:v>
                </c:pt>
              </c:strCache>
            </c:strRef>
          </c:tx>
          <c:spPr>
            <a:ln>
              <a:solidFill>
                <a:srgbClr val="FFFF00"/>
              </a:solidFill>
              <a:prstDash val="sysDash"/>
            </a:ln>
          </c:spPr>
          <c:marker>
            <c:symbol val="none"/>
          </c:marker>
          <c:errBars>
            <c:errDir val="y"/>
            <c:errBarType val="both"/>
            <c:errValType val="cust"/>
            <c:plus>
              <c:numRef>
                <c:f>Sheet1!$I$44:$L$44</c:f>
                <c:numCache>
                  <c:formatCode>General</c:formatCode>
                  <c:ptCount val="4"/>
                  <c:pt idx="0">
                    <c:v>7.3999999999999996E-2</c:v>
                  </c:pt>
                  <c:pt idx="1">
                    <c:v>6.9000000000000034E-2</c:v>
                  </c:pt>
                  <c:pt idx="2">
                    <c:v>6.7000000000000004E-2</c:v>
                  </c:pt>
                  <c:pt idx="3">
                    <c:v>6.7000000000000004E-2</c:v>
                  </c:pt>
                </c:numCache>
              </c:numRef>
            </c:plus>
            <c:minus>
              <c:numRef>
                <c:f>Sheet1!$I$45:$L$45</c:f>
                <c:numCache>
                  <c:formatCode>General</c:formatCode>
                  <c:ptCount val="4"/>
                  <c:pt idx="0">
                    <c:v>8.7000000000000022E-2</c:v>
                  </c:pt>
                  <c:pt idx="1">
                    <c:v>8.5000000000000006E-2</c:v>
                  </c:pt>
                  <c:pt idx="2">
                    <c:v>9.0000000000000024E-2</c:v>
                  </c:pt>
                  <c:pt idx="3">
                    <c:v>8.7000000000000022E-2</c:v>
                  </c:pt>
                </c:numCache>
              </c:numRef>
            </c:minus>
            <c:spPr>
              <a:ln w="3175">
                <a:solidFill>
                  <a:srgbClr val="FFFF00"/>
                </a:solidFill>
                <a:prstDash val="solid"/>
              </a:ln>
            </c:spPr>
          </c:errBars>
          <c:cat>
            <c:strRef>
              <c:f>Sheet1!$I$41:$L$41</c:f>
              <c:strCache>
                <c:ptCount val="4"/>
                <c:pt idx="0">
                  <c:v>I</c:v>
                </c:pt>
                <c:pt idx="1">
                  <c:v>II</c:v>
                </c:pt>
                <c:pt idx="2">
                  <c:v>III</c:v>
                </c:pt>
                <c:pt idx="3">
                  <c:v>IV</c:v>
                </c:pt>
              </c:strCache>
            </c:strRef>
          </c:cat>
          <c:val>
            <c:numRef>
              <c:f>Sheet1!$I$42:$L$42</c:f>
              <c:numCache>
                <c:formatCode>General</c:formatCode>
                <c:ptCount val="4"/>
                <c:pt idx="0">
                  <c:v>0.92</c:v>
                </c:pt>
                <c:pt idx="1">
                  <c:v>0.95000000000000051</c:v>
                </c:pt>
                <c:pt idx="2">
                  <c:v>0.97000000000000053</c:v>
                </c:pt>
                <c:pt idx="3">
                  <c:v>0.96000000000000052</c:v>
                </c:pt>
              </c:numCache>
            </c:numRef>
          </c:val>
        </c:ser>
        <c:ser>
          <c:idx val="1"/>
          <c:order val="1"/>
          <c:tx>
            <c:strRef>
              <c:f>Sheet1!$H$43</c:f>
              <c:strCache>
                <c:ptCount val="1"/>
                <c:pt idx="0">
                  <c:v>Female</c:v>
                </c:pt>
              </c:strCache>
            </c:strRef>
          </c:tx>
          <c:spPr>
            <a:ln>
              <a:solidFill>
                <a:srgbClr val="FF0000"/>
              </a:solidFill>
            </a:ln>
          </c:spPr>
          <c:marker>
            <c:symbol val="none"/>
          </c:marker>
          <c:errBars>
            <c:errDir val="y"/>
            <c:errBarType val="both"/>
            <c:errValType val="cust"/>
            <c:plus>
              <c:numRef>
                <c:f>Sheet1!$I$45:$L$45</c:f>
                <c:numCache>
                  <c:formatCode>General</c:formatCode>
                  <c:ptCount val="4"/>
                  <c:pt idx="0">
                    <c:v>8.7000000000000022E-2</c:v>
                  </c:pt>
                  <c:pt idx="1">
                    <c:v>8.5000000000000006E-2</c:v>
                  </c:pt>
                  <c:pt idx="2">
                    <c:v>9.0000000000000024E-2</c:v>
                  </c:pt>
                  <c:pt idx="3">
                    <c:v>8.7000000000000022E-2</c:v>
                  </c:pt>
                </c:numCache>
              </c:numRef>
            </c:plus>
            <c:minus>
              <c:numRef>
                <c:f>Sheet1!$I$45:$L$45</c:f>
                <c:numCache>
                  <c:formatCode>General</c:formatCode>
                  <c:ptCount val="4"/>
                  <c:pt idx="0">
                    <c:v>8.7000000000000022E-2</c:v>
                  </c:pt>
                  <c:pt idx="1">
                    <c:v>8.5000000000000006E-2</c:v>
                  </c:pt>
                  <c:pt idx="2">
                    <c:v>9.0000000000000024E-2</c:v>
                  </c:pt>
                  <c:pt idx="3">
                    <c:v>8.7000000000000022E-2</c:v>
                  </c:pt>
                </c:numCache>
              </c:numRef>
            </c:minus>
            <c:spPr>
              <a:ln w="3175">
                <a:solidFill>
                  <a:srgbClr val="FF0000"/>
                </a:solidFill>
                <a:prstDash val="solid"/>
              </a:ln>
            </c:spPr>
          </c:errBars>
          <c:cat>
            <c:strRef>
              <c:f>Sheet1!$I$41:$L$41</c:f>
              <c:strCache>
                <c:ptCount val="4"/>
                <c:pt idx="0">
                  <c:v>I</c:v>
                </c:pt>
                <c:pt idx="1">
                  <c:v>II</c:v>
                </c:pt>
                <c:pt idx="2">
                  <c:v>III</c:v>
                </c:pt>
                <c:pt idx="3">
                  <c:v>IV</c:v>
                </c:pt>
              </c:strCache>
            </c:strRef>
          </c:cat>
          <c:val>
            <c:numRef>
              <c:f>Sheet1!$I$43:$L$43</c:f>
              <c:numCache>
                <c:formatCode>General</c:formatCode>
                <c:ptCount val="4"/>
                <c:pt idx="0">
                  <c:v>0.84000000000000052</c:v>
                </c:pt>
                <c:pt idx="1">
                  <c:v>0.87000000000000055</c:v>
                </c:pt>
                <c:pt idx="2">
                  <c:v>0.87000000000000055</c:v>
                </c:pt>
                <c:pt idx="3">
                  <c:v>0.91</c:v>
                </c:pt>
              </c:numCache>
            </c:numRef>
          </c:val>
        </c:ser>
        <c:marker val="1"/>
        <c:axId val="177462272"/>
        <c:axId val="177623808"/>
      </c:lineChart>
      <c:catAx>
        <c:axId val="177462272"/>
        <c:scaling>
          <c:orientation val="minMax"/>
        </c:scaling>
        <c:axPos val="b"/>
        <c:title>
          <c:tx>
            <c:rich>
              <a:bodyPr/>
              <a:lstStyle/>
              <a:p>
                <a:pPr>
                  <a:defRPr sz="1100">
                    <a:solidFill>
                      <a:schemeClr val="bg1"/>
                    </a:solidFill>
                    <a:latin typeface="Times New Roman" pitchFamily="18" charset="0"/>
                    <a:cs typeface="Times New Roman" pitchFamily="18" charset="0"/>
                  </a:defRPr>
                </a:pPr>
                <a:r>
                  <a:rPr lang="en-US" sz="1100">
                    <a:solidFill>
                      <a:schemeClr val="bg1"/>
                    </a:solidFill>
                    <a:latin typeface="Times New Roman" pitchFamily="18" charset="0"/>
                    <a:cs typeface="Times New Roman" pitchFamily="18" charset="0"/>
                  </a:rPr>
                  <a:t>Study Phases</a:t>
                </a:r>
              </a:p>
              <a:p>
                <a:pPr>
                  <a:defRPr sz="1100">
                    <a:solidFill>
                      <a:schemeClr val="bg1"/>
                    </a:solidFill>
                    <a:latin typeface="Times New Roman" pitchFamily="18" charset="0"/>
                    <a:cs typeface="Times New Roman" pitchFamily="18" charset="0"/>
                  </a:defRPr>
                </a:pPr>
                <a:r>
                  <a:rPr lang="en-US" sz="1100" b="1">
                    <a:solidFill>
                      <a:schemeClr val="bg1"/>
                    </a:solidFill>
                    <a:latin typeface="Times New Roman" pitchFamily="18" charset="0"/>
                    <a:cs typeface="Times New Roman" pitchFamily="18" charset="0"/>
                  </a:rPr>
                  <a:t>WHR</a:t>
                </a:r>
              </a:p>
            </c:rich>
          </c:tx>
          <c:layout/>
        </c:title>
        <c:numFmt formatCode="General" sourceLinked="1"/>
        <c:tickLblPos val="nextTo"/>
        <c:txPr>
          <a:bodyPr rot="0" vert="horz"/>
          <a:lstStyle/>
          <a:p>
            <a:pPr>
              <a:defRPr sz="1000" b="1" i="0" u="none" strike="noStrike" baseline="0">
                <a:solidFill>
                  <a:schemeClr val="bg1"/>
                </a:solidFill>
                <a:latin typeface="Times New Roman" pitchFamily="18" charset="0"/>
                <a:ea typeface="Calibri"/>
                <a:cs typeface="Times New Roman" pitchFamily="18" charset="0"/>
              </a:defRPr>
            </a:pPr>
            <a:endParaRPr lang="en-US"/>
          </a:p>
        </c:txPr>
        <c:crossAx val="177623808"/>
        <c:crosses val="autoZero"/>
        <c:auto val="1"/>
        <c:lblAlgn val="ctr"/>
        <c:lblOffset val="100"/>
      </c:catAx>
      <c:valAx>
        <c:axId val="177623808"/>
        <c:scaling>
          <c:orientation val="minMax"/>
        </c:scaling>
        <c:axPos val="l"/>
        <c:numFmt formatCode="General" sourceLinked="1"/>
        <c:tickLblPos val="nextTo"/>
        <c:txPr>
          <a:bodyPr rot="0" vert="horz"/>
          <a:lstStyle/>
          <a:p>
            <a:pPr>
              <a:defRPr sz="1000" b="1" i="0" u="none" strike="noStrike" baseline="0">
                <a:solidFill>
                  <a:schemeClr val="bg1"/>
                </a:solidFill>
                <a:latin typeface="Times New Roman" pitchFamily="18" charset="0"/>
                <a:ea typeface="Calibri"/>
                <a:cs typeface="Times New Roman" pitchFamily="18" charset="0"/>
              </a:defRPr>
            </a:pPr>
            <a:endParaRPr lang="en-US"/>
          </a:p>
        </c:txPr>
        <c:crossAx val="177462272"/>
        <c:crosses val="autoZero"/>
        <c:crossBetween val="between"/>
      </c:valAx>
    </c:plotArea>
    <c:legend>
      <c:legendPos val="r"/>
      <c:layout/>
      <c:txPr>
        <a:bodyPr/>
        <a:lstStyle/>
        <a:p>
          <a:pPr>
            <a:defRPr sz="1100" b="0" i="0" u="none" strike="noStrike" baseline="0">
              <a:solidFill>
                <a:schemeClr val="bg1"/>
              </a:solidFill>
              <a:latin typeface="Times New Roman" pitchFamily="18" charset="0"/>
              <a:ea typeface="Calibri"/>
              <a:cs typeface="Times New Roman" pitchFamily="18" charset="0"/>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Sheet1!$T$42</c:f>
              <c:strCache>
                <c:ptCount val="1"/>
                <c:pt idx="0">
                  <c:v>Male</c:v>
                </c:pt>
              </c:strCache>
            </c:strRef>
          </c:tx>
          <c:spPr>
            <a:ln>
              <a:solidFill>
                <a:srgbClr val="FFFF00"/>
              </a:solidFill>
              <a:prstDash val="sysDash"/>
            </a:ln>
          </c:spPr>
          <c:marker>
            <c:symbol val="triangle"/>
            <c:size val="7"/>
            <c:spPr>
              <a:solidFill>
                <a:srgbClr val="FFFF00"/>
              </a:solidFill>
              <a:ln>
                <a:solidFill>
                  <a:srgbClr val="FFFF00"/>
                </a:solidFill>
              </a:ln>
            </c:spPr>
          </c:marker>
          <c:cat>
            <c:strRef>
              <c:f>Sheet1!$U$40:$X$41</c:f>
              <c:strCache>
                <c:ptCount val="4"/>
                <c:pt idx="0">
                  <c:v>I</c:v>
                </c:pt>
                <c:pt idx="1">
                  <c:v>II</c:v>
                </c:pt>
                <c:pt idx="2">
                  <c:v>III</c:v>
                </c:pt>
                <c:pt idx="3">
                  <c:v>IV</c:v>
                </c:pt>
              </c:strCache>
            </c:strRef>
          </c:cat>
          <c:val>
            <c:numRef>
              <c:f>Sheet1!$U$42:$X$42</c:f>
              <c:numCache>
                <c:formatCode>General</c:formatCode>
                <c:ptCount val="4"/>
                <c:pt idx="0">
                  <c:v>13.56</c:v>
                </c:pt>
                <c:pt idx="1">
                  <c:v>25.39</c:v>
                </c:pt>
                <c:pt idx="2">
                  <c:v>30.35</c:v>
                </c:pt>
                <c:pt idx="3">
                  <c:v>30.2</c:v>
                </c:pt>
              </c:numCache>
            </c:numRef>
          </c:val>
        </c:ser>
        <c:ser>
          <c:idx val="1"/>
          <c:order val="1"/>
          <c:tx>
            <c:strRef>
              <c:f>Sheet1!$T$43</c:f>
              <c:strCache>
                <c:ptCount val="1"/>
                <c:pt idx="0">
                  <c:v>Female</c:v>
                </c:pt>
              </c:strCache>
            </c:strRef>
          </c:tx>
          <c:spPr>
            <a:ln>
              <a:solidFill>
                <a:srgbClr val="FF0000"/>
              </a:solidFill>
            </a:ln>
          </c:spPr>
          <c:marker>
            <c:symbol val="square"/>
            <c:size val="7"/>
            <c:spPr>
              <a:solidFill>
                <a:srgbClr val="FF0000"/>
              </a:solidFill>
              <a:ln>
                <a:solidFill>
                  <a:srgbClr val="FF0000"/>
                </a:solidFill>
              </a:ln>
            </c:spPr>
          </c:marker>
          <c:cat>
            <c:strRef>
              <c:f>Sheet1!$U$40:$X$41</c:f>
              <c:strCache>
                <c:ptCount val="4"/>
                <c:pt idx="0">
                  <c:v>I</c:v>
                </c:pt>
                <c:pt idx="1">
                  <c:v>II</c:v>
                </c:pt>
                <c:pt idx="2">
                  <c:v>III</c:v>
                </c:pt>
                <c:pt idx="3">
                  <c:v>IV</c:v>
                </c:pt>
              </c:strCache>
            </c:strRef>
          </c:cat>
          <c:val>
            <c:numRef>
              <c:f>Sheet1!$U$43:$X$43</c:f>
              <c:numCache>
                <c:formatCode>General</c:formatCode>
                <c:ptCount val="4"/>
                <c:pt idx="0">
                  <c:v>53.56</c:v>
                </c:pt>
                <c:pt idx="1">
                  <c:v>64.510000000000005</c:v>
                </c:pt>
                <c:pt idx="2">
                  <c:v>63.730000000000011</c:v>
                </c:pt>
                <c:pt idx="3">
                  <c:v>63</c:v>
                </c:pt>
              </c:numCache>
            </c:numRef>
          </c:val>
        </c:ser>
        <c:marker val="1"/>
        <c:axId val="177739648"/>
        <c:axId val="177776512"/>
      </c:lineChart>
      <c:catAx>
        <c:axId val="177739648"/>
        <c:scaling>
          <c:orientation val="minMax"/>
        </c:scaling>
        <c:axPos val="b"/>
        <c:title>
          <c:tx>
            <c:rich>
              <a:bodyPr/>
              <a:lstStyle/>
              <a:p>
                <a:pPr>
                  <a:defRPr sz="1100">
                    <a:solidFill>
                      <a:schemeClr val="bg1"/>
                    </a:solidFill>
                  </a:defRPr>
                </a:pPr>
                <a:r>
                  <a:rPr lang="en-US" sz="1100" b="0">
                    <a:solidFill>
                      <a:schemeClr val="bg1"/>
                    </a:solidFill>
                    <a:latin typeface="Times New Roman" pitchFamily="18" charset="0"/>
                    <a:cs typeface="Times New Roman" pitchFamily="18" charset="0"/>
                  </a:rPr>
                  <a:t>Study  Phases</a:t>
                </a:r>
              </a:p>
              <a:p>
                <a:pPr>
                  <a:defRPr sz="1100">
                    <a:solidFill>
                      <a:schemeClr val="bg1"/>
                    </a:solidFill>
                  </a:defRPr>
                </a:pPr>
                <a:r>
                  <a:rPr lang="en-US" sz="1100" b="1">
                    <a:solidFill>
                      <a:schemeClr val="bg1"/>
                    </a:solidFill>
                    <a:latin typeface="Times New Roman" pitchFamily="18" charset="0"/>
                    <a:cs typeface="Times New Roman" pitchFamily="18" charset="0"/>
                  </a:rPr>
                  <a:t>Abdominal Obesity</a:t>
                </a:r>
              </a:p>
            </c:rich>
          </c:tx>
          <c:layout/>
        </c:title>
        <c:tickLblPos val="nextTo"/>
        <c:txPr>
          <a:bodyPr/>
          <a:lstStyle/>
          <a:p>
            <a:pPr>
              <a:defRPr b="1">
                <a:solidFill>
                  <a:schemeClr val="bg1"/>
                </a:solidFill>
                <a:latin typeface="Times New Roman" pitchFamily="18" charset="0"/>
                <a:cs typeface="Times New Roman" pitchFamily="18" charset="0"/>
              </a:defRPr>
            </a:pPr>
            <a:endParaRPr lang="en-US"/>
          </a:p>
        </c:txPr>
        <c:crossAx val="177776512"/>
        <c:crosses val="autoZero"/>
        <c:auto val="1"/>
        <c:lblAlgn val="ctr"/>
        <c:lblOffset val="100"/>
      </c:catAx>
      <c:valAx>
        <c:axId val="177776512"/>
        <c:scaling>
          <c:orientation val="minMax"/>
        </c:scaling>
        <c:axPos val="l"/>
        <c:title>
          <c:tx>
            <c:rich>
              <a:bodyPr rot="-5400000" vert="horz"/>
              <a:lstStyle/>
              <a:p>
                <a:pPr>
                  <a:defRPr sz="1100">
                    <a:solidFill>
                      <a:schemeClr val="bg1"/>
                    </a:solidFill>
                  </a:defRPr>
                </a:pPr>
                <a:r>
                  <a:rPr lang="en-US" sz="1100">
                    <a:solidFill>
                      <a:schemeClr val="bg1"/>
                    </a:solidFill>
                    <a:latin typeface="Times New Roman" pitchFamily="18" charset="0"/>
                    <a:cs typeface="Times New Roman" pitchFamily="18" charset="0"/>
                  </a:rPr>
                  <a:t>Prevalance (%)</a:t>
                </a:r>
              </a:p>
            </c:rich>
          </c:tx>
          <c:layout/>
        </c:title>
        <c:numFmt formatCode="General" sourceLinked="1"/>
        <c:tickLblPos val="nextTo"/>
        <c:txPr>
          <a:bodyPr/>
          <a:lstStyle/>
          <a:p>
            <a:pPr>
              <a:defRPr sz="1100" b="1">
                <a:solidFill>
                  <a:schemeClr val="bg1"/>
                </a:solidFill>
                <a:latin typeface="Times New Roman" pitchFamily="18" charset="0"/>
                <a:cs typeface="Times New Roman" pitchFamily="18" charset="0"/>
              </a:defRPr>
            </a:pPr>
            <a:endParaRPr lang="en-US"/>
          </a:p>
        </c:txPr>
        <c:crossAx val="177739648"/>
        <c:crosses val="autoZero"/>
        <c:crossBetween val="between"/>
      </c:valAx>
    </c:plotArea>
    <c:legend>
      <c:legendPos val="r"/>
      <c:layout/>
      <c:txPr>
        <a:bodyPr/>
        <a:lstStyle/>
        <a:p>
          <a:pPr>
            <a:defRPr sz="1100">
              <a:solidFill>
                <a:schemeClr val="bg1"/>
              </a:solidFill>
              <a:latin typeface="Times New Roman" pitchFamily="18" charset="0"/>
              <a:cs typeface="Times New Roman" pitchFamily="18" charset="0"/>
            </a:defRPr>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80912863070538"/>
          <c:y val="0.11678832116788321"/>
          <c:w val="0.64522821576763489"/>
          <c:h val="0.56934306569343063"/>
        </c:manualLayout>
      </c:layout>
      <c:barChart>
        <c:barDir val="col"/>
        <c:grouping val="clustered"/>
        <c:ser>
          <c:idx val="0"/>
          <c:order val="0"/>
          <c:tx>
            <c:strRef>
              <c:f>Sheet1!$D$2</c:f>
              <c:strCache>
                <c:ptCount val="1"/>
                <c:pt idx="0">
                  <c:v>BMI (phase I to III)</c:v>
                </c:pt>
              </c:strCache>
            </c:strRef>
          </c:tx>
          <c:spPr>
            <a:solidFill>
              <a:srgbClr val="99CC00"/>
            </a:solidFill>
            <a:ln>
              <a:solidFill>
                <a:schemeClr val="tx1"/>
              </a:solidFill>
            </a:ln>
          </c:spPr>
          <c:cat>
            <c:strRef>
              <c:f>Sheet1!$C$3:$C$18</c:f>
              <c:strCache>
                <c:ptCount val="16"/>
                <c:pt idx="0">
                  <c:v>20-29</c:v>
                </c:pt>
                <c:pt idx="1">
                  <c:v>30-39</c:v>
                </c:pt>
                <c:pt idx="2">
                  <c:v>40-49</c:v>
                </c:pt>
                <c:pt idx="3">
                  <c:v>50-59</c:v>
                </c:pt>
                <c:pt idx="4">
                  <c:v>60-69</c:v>
                </c:pt>
                <c:pt idx="5">
                  <c:v>≥70</c:v>
                </c:pt>
                <c:pt idx="6">
                  <c:v>Total</c:v>
                </c:pt>
                <c:pt idx="9">
                  <c:v>20-29</c:v>
                </c:pt>
                <c:pt idx="10">
                  <c:v>30-39</c:v>
                </c:pt>
                <c:pt idx="11">
                  <c:v>40-49</c:v>
                </c:pt>
                <c:pt idx="12">
                  <c:v>50-59</c:v>
                </c:pt>
                <c:pt idx="13">
                  <c:v>60-69</c:v>
                </c:pt>
                <c:pt idx="14">
                  <c:v>≥70</c:v>
                </c:pt>
                <c:pt idx="15">
                  <c:v>Total</c:v>
                </c:pt>
              </c:strCache>
            </c:strRef>
          </c:cat>
          <c:val>
            <c:numRef>
              <c:f>Sheet1!$D$3:$D$18</c:f>
              <c:numCache>
                <c:formatCode>0.00%</c:formatCode>
                <c:ptCount val="16"/>
                <c:pt idx="0">
                  <c:v>0.10199999999999998</c:v>
                </c:pt>
                <c:pt idx="1">
                  <c:v>5.3000000000000012E-2</c:v>
                </c:pt>
                <c:pt idx="2" formatCode="0%">
                  <c:v>3.0000000000000002E-2</c:v>
                </c:pt>
                <c:pt idx="3">
                  <c:v>-4.0000000000000105E-3</c:v>
                </c:pt>
                <c:pt idx="4" formatCode="0%">
                  <c:v>0</c:v>
                </c:pt>
                <c:pt idx="5">
                  <c:v>4.0000000000000105E-3</c:v>
                </c:pt>
                <c:pt idx="6">
                  <c:v>3.7999999999999999E-2</c:v>
                </c:pt>
                <c:pt idx="9">
                  <c:v>8.2000000000000003E-2</c:v>
                </c:pt>
                <c:pt idx="10">
                  <c:v>5.5000000000000014E-2</c:v>
                </c:pt>
                <c:pt idx="11">
                  <c:v>1.7000000000000001E-2</c:v>
                </c:pt>
                <c:pt idx="12" formatCode="0%">
                  <c:v>3.0000000000000002E-2</c:v>
                </c:pt>
                <c:pt idx="13">
                  <c:v>1.7000000000000001E-2</c:v>
                </c:pt>
                <c:pt idx="14">
                  <c:v>1.4999999999999998E-2</c:v>
                </c:pt>
                <c:pt idx="15">
                  <c:v>4.3000000000000003E-2</c:v>
                </c:pt>
              </c:numCache>
            </c:numRef>
          </c:val>
        </c:ser>
        <c:gapWidth val="0"/>
        <c:axId val="87895040"/>
        <c:axId val="87921408"/>
      </c:barChart>
      <c:catAx>
        <c:axId val="87895040"/>
        <c:scaling>
          <c:orientation val="minMax"/>
        </c:scaling>
        <c:axPos val="b"/>
        <c:numFmt formatCode="yyyy/mm/dd" sourceLinked="0"/>
        <c:tickLblPos val="low"/>
        <c:spPr>
          <a:ln cap="flat">
            <a:solidFill>
              <a:schemeClr val="bg1"/>
            </a:solidFill>
          </a:ln>
        </c:spPr>
        <c:txPr>
          <a:bodyPr rot="-5400000" vert="horz" anchor="b" anchorCtr="1"/>
          <a:lstStyle/>
          <a:p>
            <a:pPr>
              <a:defRPr sz="1200" cap="all" baseline="0">
                <a:solidFill>
                  <a:schemeClr val="bg1"/>
                </a:solidFill>
                <a:latin typeface="Times New Roman" pitchFamily="18" charset="0"/>
                <a:cs typeface="Times New Roman" pitchFamily="18" charset="0"/>
              </a:defRPr>
            </a:pPr>
            <a:endParaRPr lang="en-US"/>
          </a:p>
        </c:txPr>
        <c:crossAx val="87921408"/>
        <c:crosses val="autoZero"/>
        <c:auto val="1"/>
        <c:lblAlgn val="ctr"/>
        <c:lblOffset val="100"/>
      </c:catAx>
      <c:valAx>
        <c:axId val="87921408"/>
        <c:scaling>
          <c:orientation val="minMax"/>
          <c:max val="0.1"/>
          <c:min val="-2.0000000000000011E-2"/>
        </c:scaling>
        <c:axPos val="l"/>
        <c:majorGridlines>
          <c:spPr>
            <a:ln>
              <a:solidFill>
                <a:prstClr val="white"/>
              </a:solidFill>
            </a:ln>
          </c:spPr>
        </c:majorGridlines>
        <c:title>
          <c:tx>
            <c:rich>
              <a:bodyPr rot="-5400000" vert="horz"/>
              <a:lstStyle/>
              <a:p>
                <a:pPr>
                  <a:defRPr>
                    <a:solidFill>
                      <a:schemeClr val="bg1"/>
                    </a:solidFill>
                    <a:latin typeface="Times New Roman" pitchFamily="18" charset="0"/>
                    <a:cs typeface="Times New Roman" pitchFamily="18" charset="0"/>
                  </a:defRPr>
                </a:pPr>
                <a:r>
                  <a:rPr lang="en-US" dirty="0" smtClean="0">
                    <a:solidFill>
                      <a:schemeClr val="bg1"/>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c:rich>
          </c:tx>
          <c:layout/>
        </c:title>
        <c:numFmt formatCode="0%" sourceLinked="0"/>
        <c:tickLblPos val="nextTo"/>
        <c:spPr>
          <a:ln>
            <a:solidFill>
              <a:schemeClr val="bg1"/>
            </a:solidFill>
          </a:ln>
        </c:spPr>
        <c:txPr>
          <a:bodyPr/>
          <a:lstStyle/>
          <a:p>
            <a:pPr>
              <a:defRPr sz="1200">
                <a:solidFill>
                  <a:schemeClr val="bg1"/>
                </a:solidFill>
                <a:latin typeface="Times New Roman" pitchFamily="18" charset="0"/>
                <a:cs typeface="Times New Roman" pitchFamily="18" charset="0"/>
              </a:defRPr>
            </a:pPr>
            <a:endParaRPr lang="en-US"/>
          </a:p>
        </c:txPr>
        <c:crossAx val="87895040"/>
        <c:crosses val="autoZero"/>
        <c:crossBetween val="between"/>
        <c:majorUnit val="2.0000000000000011E-2"/>
        <c:minorUnit val="4.0000000000000114E-3"/>
      </c:valAx>
      <c:spPr>
        <a:noFill/>
        <a:ln w="25400">
          <a:noFill/>
        </a:ln>
      </c:spPr>
    </c:plotArea>
    <c:legend>
      <c:legendPos val="r"/>
      <c:layout>
        <c:manualLayout>
          <c:xMode val="edge"/>
          <c:yMode val="edge"/>
          <c:x val="0.7787678291527047"/>
          <c:y val="0.21701048238535481"/>
          <c:w val="0.21399874052521106"/>
          <c:h val="0.42722811822435347"/>
        </c:manualLayout>
      </c:layout>
      <c:spPr>
        <a:noFill/>
      </c:spPr>
      <c:txPr>
        <a:bodyPr/>
        <a:lstStyle/>
        <a:p>
          <a:pPr>
            <a:defRPr sz="900">
              <a:solidFill>
                <a:schemeClr val="bg1"/>
              </a:solidFill>
              <a:latin typeface="Times New Roman" pitchFamily="18" charset="0"/>
              <a:cs typeface="Times New Roman" pitchFamily="18" charset="0"/>
            </a:defRPr>
          </a:pPr>
          <a:endParaRPr lang="en-US"/>
        </a:p>
      </c:txPr>
    </c:legend>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5435684647302899E-2"/>
          <c:y val="0.10666736111563227"/>
          <c:w val="0.65560165975103912"/>
          <c:h val="0.50666996529925257"/>
        </c:manualLayout>
      </c:layout>
      <c:barChart>
        <c:barDir val="col"/>
        <c:grouping val="clustered"/>
        <c:ser>
          <c:idx val="0"/>
          <c:order val="0"/>
          <c:tx>
            <c:strRef>
              <c:f>Sheet1!$D$44</c:f>
              <c:strCache>
                <c:ptCount val="1"/>
                <c:pt idx="0">
                  <c:v>%Overweight (phase I to III)</c:v>
                </c:pt>
              </c:strCache>
            </c:strRef>
          </c:tx>
          <c:spPr>
            <a:solidFill>
              <a:srgbClr val="99CC00"/>
            </a:solidFill>
            <a:ln>
              <a:solidFill>
                <a:prstClr val="black"/>
              </a:solidFill>
            </a:ln>
          </c:spPr>
          <c:cat>
            <c:strRef>
              <c:f>Sheet1!$C$45:$C$60</c:f>
              <c:strCache>
                <c:ptCount val="16"/>
                <c:pt idx="0">
                  <c:v>20-29</c:v>
                </c:pt>
                <c:pt idx="1">
                  <c:v>30-39</c:v>
                </c:pt>
                <c:pt idx="2">
                  <c:v>40-49</c:v>
                </c:pt>
                <c:pt idx="3">
                  <c:v>50-59</c:v>
                </c:pt>
                <c:pt idx="4">
                  <c:v>60-69</c:v>
                </c:pt>
                <c:pt idx="5">
                  <c:v>≥70</c:v>
                </c:pt>
                <c:pt idx="6">
                  <c:v>Total</c:v>
                </c:pt>
                <c:pt idx="9">
                  <c:v>20-29</c:v>
                </c:pt>
                <c:pt idx="10">
                  <c:v>30-39</c:v>
                </c:pt>
                <c:pt idx="11">
                  <c:v>40-49</c:v>
                </c:pt>
                <c:pt idx="12">
                  <c:v>50-59</c:v>
                </c:pt>
                <c:pt idx="13">
                  <c:v>60-69</c:v>
                </c:pt>
                <c:pt idx="14">
                  <c:v>≥70</c:v>
                </c:pt>
                <c:pt idx="15">
                  <c:v>Total</c:v>
                </c:pt>
              </c:strCache>
            </c:strRef>
          </c:cat>
          <c:val>
            <c:numRef>
              <c:f>Sheet1!$D$45:$D$60</c:f>
              <c:numCache>
                <c:formatCode>0.00%</c:formatCode>
                <c:ptCount val="16"/>
                <c:pt idx="0">
                  <c:v>0.65800000000000181</c:v>
                </c:pt>
                <c:pt idx="1">
                  <c:v>0.24000000000000021</c:v>
                </c:pt>
                <c:pt idx="2">
                  <c:v>0.113</c:v>
                </c:pt>
                <c:pt idx="3">
                  <c:v>6.0000000000000032E-2</c:v>
                </c:pt>
                <c:pt idx="4">
                  <c:v>-5.0000000000000105E-3</c:v>
                </c:pt>
                <c:pt idx="5">
                  <c:v>-6.1000000000000013E-2</c:v>
                </c:pt>
                <c:pt idx="6">
                  <c:v>0.15500000000000036</c:v>
                </c:pt>
                <c:pt idx="9">
                  <c:v>0.41100000000000031</c:v>
                </c:pt>
                <c:pt idx="10">
                  <c:v>0.16700000000000001</c:v>
                </c:pt>
                <c:pt idx="11">
                  <c:v>8.3000000000000046E-2</c:v>
                </c:pt>
                <c:pt idx="12">
                  <c:v>5.1000000000000004E-2</c:v>
                </c:pt>
                <c:pt idx="13">
                  <c:v>1.6000000000000021E-2</c:v>
                </c:pt>
                <c:pt idx="14">
                  <c:v>0</c:v>
                </c:pt>
                <c:pt idx="15">
                  <c:v>0.11700000000000002</c:v>
                </c:pt>
              </c:numCache>
            </c:numRef>
          </c:val>
        </c:ser>
        <c:gapWidth val="0"/>
        <c:axId val="87926656"/>
        <c:axId val="87947136"/>
      </c:barChart>
      <c:catAx>
        <c:axId val="87926656"/>
        <c:scaling>
          <c:orientation val="minMax"/>
        </c:scaling>
        <c:axPos val="b"/>
        <c:numFmt formatCode="General" sourceLinked="1"/>
        <c:tickLblPos val="low"/>
        <c:spPr>
          <a:ln>
            <a:solidFill>
              <a:schemeClr val="bg1"/>
            </a:solidFill>
          </a:ln>
        </c:spPr>
        <c:txPr>
          <a:bodyPr rot="-5400000" vert="horz"/>
          <a:lstStyle/>
          <a:p>
            <a:pPr>
              <a:defRPr b="1">
                <a:solidFill>
                  <a:schemeClr val="bg1"/>
                </a:solidFill>
                <a:latin typeface="Times New Roman" pitchFamily="18" charset="0"/>
                <a:cs typeface="Times New Roman" pitchFamily="18" charset="0"/>
              </a:defRPr>
            </a:pPr>
            <a:endParaRPr lang="en-US"/>
          </a:p>
        </c:txPr>
        <c:crossAx val="87947136"/>
        <c:crosses val="autoZero"/>
        <c:auto val="1"/>
        <c:lblAlgn val="ctr"/>
        <c:lblOffset val="100"/>
      </c:catAx>
      <c:valAx>
        <c:axId val="87947136"/>
        <c:scaling>
          <c:orientation val="minMax"/>
          <c:max val="0.70000000000000062"/>
          <c:min val="-0.15000000000000024"/>
        </c:scaling>
        <c:axPos val="l"/>
        <c:majorGridlines>
          <c:spPr>
            <a:ln>
              <a:solidFill>
                <a:schemeClr val="bg1"/>
              </a:solidFill>
            </a:ln>
          </c:spPr>
        </c:majorGridlines>
        <c:title>
          <c:tx>
            <c:rich>
              <a:bodyPr rot="-5400000" vert="horz"/>
              <a:lstStyle/>
              <a:p>
                <a:pPr>
                  <a:defRPr/>
                </a:pPr>
                <a:r>
                  <a:rPr lang="en-US" dirty="0" smtClean="0">
                    <a:solidFill>
                      <a:schemeClr val="bg1"/>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c:rich>
          </c:tx>
          <c:layout/>
        </c:title>
        <c:numFmt formatCode="0%" sourceLinked="0"/>
        <c:tickLblPos val="nextTo"/>
        <c:spPr>
          <a:ln>
            <a:solidFill>
              <a:schemeClr val="bg1"/>
            </a:solidFill>
          </a:ln>
        </c:spPr>
        <c:txPr>
          <a:bodyPr/>
          <a:lstStyle/>
          <a:p>
            <a:pPr>
              <a:defRPr b="1">
                <a:solidFill>
                  <a:schemeClr val="bg1"/>
                </a:solidFill>
                <a:latin typeface="Times New Roman" pitchFamily="18" charset="0"/>
                <a:cs typeface="Times New Roman" pitchFamily="18" charset="0"/>
              </a:defRPr>
            </a:pPr>
            <a:endParaRPr lang="en-US"/>
          </a:p>
        </c:txPr>
        <c:crossAx val="87926656"/>
        <c:crosses val="autoZero"/>
        <c:crossBetween val="between"/>
        <c:majorUnit val="0.5"/>
      </c:valAx>
      <c:spPr>
        <a:noFill/>
        <a:ln w="25400">
          <a:noFill/>
        </a:ln>
      </c:spPr>
    </c:plotArea>
    <c:legend>
      <c:legendPos val="r"/>
      <c:layout>
        <c:manualLayout>
          <c:xMode val="edge"/>
          <c:yMode val="edge"/>
          <c:x val="0.77798015178050262"/>
          <c:y val="0.19435635886423291"/>
          <c:w val="0.2080133853671102"/>
          <c:h val="0.48758410880458242"/>
        </c:manualLayout>
      </c:layout>
      <c:txPr>
        <a:bodyPr/>
        <a:lstStyle/>
        <a:p>
          <a:pPr>
            <a:defRPr sz="1000">
              <a:solidFill>
                <a:schemeClr val="bg1"/>
              </a:solidFill>
              <a:latin typeface="Times New Roman" pitchFamily="18" charset="0"/>
              <a:cs typeface="Times New Roman" pitchFamily="18" charset="0"/>
            </a:defRPr>
          </a:pPr>
          <a:endParaRPr lang="en-US"/>
        </a:p>
      </c:txPr>
    </c:legend>
    <c:plotVisOnly val="1"/>
    <c:dispBlanksAs val="gap"/>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995850622406635"/>
          <c:y val="0.10062954887448973"/>
          <c:w val="0.6514522821576767"/>
          <c:h val="0.62893468046556089"/>
        </c:manualLayout>
      </c:layout>
      <c:barChart>
        <c:barDir val="col"/>
        <c:grouping val="clustered"/>
        <c:ser>
          <c:idx val="0"/>
          <c:order val="0"/>
          <c:tx>
            <c:strRef>
              <c:f>Sheet1!$D$65</c:f>
              <c:strCache>
                <c:ptCount val="1"/>
                <c:pt idx="0">
                  <c:v>%Obesity (phase I to III)</c:v>
                </c:pt>
              </c:strCache>
            </c:strRef>
          </c:tx>
          <c:spPr>
            <a:solidFill>
              <a:srgbClr val="99CC00"/>
            </a:solidFill>
            <a:ln>
              <a:solidFill>
                <a:prstClr val="black"/>
              </a:solidFill>
            </a:ln>
          </c:spPr>
          <c:cat>
            <c:strRef>
              <c:f>Sheet1!$C$66:$C$81</c:f>
              <c:strCache>
                <c:ptCount val="16"/>
                <c:pt idx="0">
                  <c:v>20-29</c:v>
                </c:pt>
                <c:pt idx="1">
                  <c:v>30-39</c:v>
                </c:pt>
                <c:pt idx="2">
                  <c:v>40-49</c:v>
                </c:pt>
                <c:pt idx="3">
                  <c:v>50-59</c:v>
                </c:pt>
                <c:pt idx="4">
                  <c:v>60-69</c:v>
                </c:pt>
                <c:pt idx="5">
                  <c:v>≥70</c:v>
                </c:pt>
                <c:pt idx="6">
                  <c:v>Total</c:v>
                </c:pt>
                <c:pt idx="9">
                  <c:v>20-29</c:v>
                </c:pt>
                <c:pt idx="10">
                  <c:v>30-39</c:v>
                </c:pt>
                <c:pt idx="11">
                  <c:v>40-49</c:v>
                </c:pt>
                <c:pt idx="12">
                  <c:v>50-59</c:v>
                </c:pt>
                <c:pt idx="13">
                  <c:v>60-69</c:v>
                </c:pt>
                <c:pt idx="14">
                  <c:v>≥70</c:v>
                </c:pt>
                <c:pt idx="15">
                  <c:v>Total</c:v>
                </c:pt>
              </c:strCache>
            </c:strRef>
          </c:cat>
          <c:val>
            <c:numRef>
              <c:f>Sheet1!$D$66:$D$81</c:f>
              <c:numCache>
                <c:formatCode>0.00%</c:formatCode>
                <c:ptCount val="16"/>
                <c:pt idx="0">
                  <c:v>1.181</c:v>
                </c:pt>
                <c:pt idx="1">
                  <c:v>0.54700000000000004</c:v>
                </c:pt>
                <c:pt idx="2">
                  <c:v>0.5</c:v>
                </c:pt>
                <c:pt idx="3">
                  <c:v>-4.8000000000000001E-2</c:v>
                </c:pt>
                <c:pt idx="4">
                  <c:v>-1.7999999999999999E-2</c:v>
                </c:pt>
                <c:pt idx="5">
                  <c:v>-7.1999999999999995E-2</c:v>
                </c:pt>
                <c:pt idx="6">
                  <c:v>0.33500000000000091</c:v>
                </c:pt>
                <c:pt idx="9">
                  <c:v>0.53400000000000003</c:v>
                </c:pt>
                <c:pt idx="10">
                  <c:v>0.45300000000000001</c:v>
                </c:pt>
                <c:pt idx="11">
                  <c:v>0.21300000000000024</c:v>
                </c:pt>
                <c:pt idx="12">
                  <c:v>0.17100000000000001</c:v>
                </c:pt>
                <c:pt idx="13">
                  <c:v>7.0999999999999994E-2</c:v>
                </c:pt>
                <c:pt idx="14">
                  <c:v>0.53400000000000003</c:v>
                </c:pt>
                <c:pt idx="15">
                  <c:v>0.23300000000000001</c:v>
                </c:pt>
              </c:numCache>
            </c:numRef>
          </c:val>
        </c:ser>
        <c:gapWidth val="0"/>
        <c:overlap val="9"/>
        <c:axId val="88049920"/>
        <c:axId val="88055808"/>
      </c:barChart>
      <c:catAx>
        <c:axId val="88049920"/>
        <c:scaling>
          <c:orientation val="minMax"/>
        </c:scaling>
        <c:axPos val="b"/>
        <c:numFmt formatCode="General" sourceLinked="1"/>
        <c:tickLblPos val="low"/>
        <c:spPr>
          <a:ln>
            <a:solidFill>
              <a:prstClr val="white"/>
            </a:solidFill>
          </a:ln>
        </c:spPr>
        <c:txPr>
          <a:bodyPr rot="-5400000" vert="horz"/>
          <a:lstStyle/>
          <a:p>
            <a:pPr>
              <a:defRPr sz="900" baseline="0">
                <a:solidFill>
                  <a:schemeClr val="bg1"/>
                </a:solidFill>
                <a:latin typeface="Times New Roman" pitchFamily="18" charset="0"/>
                <a:cs typeface="Times New Roman" pitchFamily="18" charset="0"/>
              </a:defRPr>
            </a:pPr>
            <a:endParaRPr lang="en-US"/>
          </a:p>
        </c:txPr>
        <c:crossAx val="88055808"/>
        <c:crosses val="autoZero"/>
        <c:auto val="1"/>
        <c:lblAlgn val="ctr"/>
        <c:lblOffset val="100"/>
      </c:catAx>
      <c:valAx>
        <c:axId val="88055808"/>
        <c:scaling>
          <c:orientation val="minMax"/>
          <c:max val="2.5"/>
          <c:min val="-0.70000000000000062"/>
        </c:scaling>
        <c:axPos val="l"/>
        <c:majorGridlines>
          <c:spPr>
            <a:ln>
              <a:solidFill>
                <a:schemeClr val="bg1"/>
              </a:solidFill>
            </a:ln>
          </c:spPr>
        </c:majorGridlines>
        <c:title>
          <c:tx>
            <c:rich>
              <a:bodyPr rot="-5400000" vert="horz"/>
              <a:lstStyle/>
              <a:p>
                <a:pPr>
                  <a:defRPr>
                    <a:solidFill>
                      <a:schemeClr val="bg1"/>
                    </a:solidFill>
                    <a:latin typeface="Times New Roman" pitchFamily="18" charset="0"/>
                    <a:cs typeface="Times New Roman" pitchFamily="18" charset="0"/>
                  </a:defRPr>
                </a:pPr>
                <a:r>
                  <a:rPr lang="en-US" dirty="0" smtClean="0">
                    <a:solidFill>
                      <a:schemeClr val="bg1"/>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c:rich>
          </c:tx>
          <c:layout/>
        </c:title>
        <c:numFmt formatCode="0%" sourceLinked="0"/>
        <c:tickLblPos val="nextTo"/>
        <c:spPr>
          <a:ln>
            <a:solidFill>
              <a:schemeClr val="bg1"/>
            </a:solidFill>
          </a:ln>
        </c:spPr>
        <c:txPr>
          <a:bodyPr/>
          <a:lstStyle/>
          <a:p>
            <a:pPr>
              <a:defRPr b="1">
                <a:solidFill>
                  <a:schemeClr val="bg1"/>
                </a:solidFill>
                <a:latin typeface="Times New Roman" pitchFamily="18" charset="0"/>
                <a:cs typeface="Times New Roman" pitchFamily="18" charset="0"/>
              </a:defRPr>
            </a:pPr>
            <a:endParaRPr lang="en-US"/>
          </a:p>
        </c:txPr>
        <c:crossAx val="88049920"/>
        <c:crossesAt val="1"/>
        <c:crossBetween val="between"/>
      </c:valAx>
      <c:spPr>
        <a:noFill/>
        <a:ln w="25400">
          <a:noFill/>
        </a:ln>
      </c:spPr>
    </c:plotArea>
    <c:legend>
      <c:legendPos val="r"/>
      <c:layout>
        <c:manualLayout>
          <c:xMode val="edge"/>
          <c:yMode val="edge"/>
          <c:x val="0.78949781890223447"/>
          <c:y val="0.21706570101197287"/>
          <c:w val="0.19647255126384117"/>
          <c:h val="0.45957977177986642"/>
        </c:manualLayout>
      </c:layout>
      <c:txPr>
        <a:bodyPr/>
        <a:lstStyle/>
        <a:p>
          <a:pPr>
            <a:defRPr sz="900" baseline="0">
              <a:solidFill>
                <a:schemeClr val="bg1"/>
              </a:solidFill>
              <a:latin typeface="Times New Roman" pitchFamily="18" charset="0"/>
              <a:cs typeface="Times New Roman" pitchFamily="18" charset="0"/>
            </a:defRPr>
          </a:pPr>
          <a:endParaRPr lang="en-US"/>
        </a:p>
      </c:txPr>
    </c:legend>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0.47496</cdr:x>
      <cdr:y>0.01445</cdr:y>
    </cdr:from>
    <cdr:to>
      <cdr:x>0.55666</cdr:x>
      <cdr:y>0.17708</cdr:y>
    </cdr:to>
    <cdr:sp macro="" textlink="">
      <cdr:nvSpPr>
        <cdr:cNvPr id="2" name="TextBox 1"/>
        <cdr:cNvSpPr txBox="1"/>
      </cdr:nvSpPr>
      <cdr:spPr>
        <a:xfrm xmlns:a="http://schemas.openxmlformats.org/drawingml/2006/main">
          <a:off x="2532530" y="33618"/>
          <a:ext cx="454579" cy="23328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chemeClr val="bg1"/>
              </a:solidFill>
              <a:latin typeface="Times New Roman" pitchFamily="18" charset="0"/>
              <a:cs typeface="Times New Roman" pitchFamily="18" charset="0"/>
            </a:rPr>
            <a:t>Women</a:t>
          </a:r>
          <a:endParaRPr lang="fa-IR" sz="1100" b="1" dirty="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0.12491</cdr:x>
      <cdr:y>0.02643</cdr:y>
    </cdr:from>
    <cdr:to>
      <cdr:x>0.20686</cdr:x>
      <cdr:y>0.18368</cdr:y>
    </cdr:to>
    <cdr:sp macro="" textlink="">
      <cdr:nvSpPr>
        <cdr:cNvPr id="3" name="TextBox 1"/>
        <cdr:cNvSpPr txBox="1"/>
      </cdr:nvSpPr>
      <cdr:spPr>
        <a:xfrm xmlns:a="http://schemas.openxmlformats.org/drawingml/2006/main">
          <a:off x="593912" y="44824"/>
          <a:ext cx="454579" cy="23328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chemeClr val="bg1"/>
              </a:solidFill>
              <a:latin typeface="Times New Roman" pitchFamily="18" charset="0"/>
              <a:cs typeface="Times New Roman" pitchFamily="18" charset="0"/>
            </a:rPr>
            <a:t>Men</a:t>
          </a:r>
          <a:endParaRPr lang="fa-IR" sz="1100" b="1" dirty="0">
            <a:solidFill>
              <a:schemeClr val="bg1"/>
            </a:solidFill>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0.48401</cdr:x>
      <cdr:y>0.11951</cdr:y>
    </cdr:from>
    <cdr:to>
      <cdr:x>0.56618</cdr:x>
      <cdr:y>0.24411</cdr:y>
    </cdr:to>
    <cdr:sp macro="" textlink="">
      <cdr:nvSpPr>
        <cdr:cNvPr id="2" name="TextBox 1"/>
        <cdr:cNvSpPr txBox="1"/>
      </cdr:nvSpPr>
      <cdr:spPr>
        <a:xfrm xmlns:a="http://schemas.openxmlformats.org/drawingml/2006/main">
          <a:off x="2588558" y="190500"/>
          <a:ext cx="454579" cy="23328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chemeClr val="bg1"/>
              </a:solidFill>
              <a:latin typeface="Times New Roman" pitchFamily="18" charset="0"/>
              <a:cs typeface="Times New Roman" pitchFamily="18" charset="0"/>
            </a:rPr>
            <a:t>Women</a:t>
          </a:r>
          <a:endParaRPr lang="fa-IR" sz="1100" b="1" dirty="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0.12317</cdr:x>
      <cdr:y>0.10922</cdr:y>
    </cdr:from>
    <cdr:to>
      <cdr:x>0.20534</cdr:x>
      <cdr:y>0.24411</cdr:y>
    </cdr:to>
    <cdr:sp macro="" textlink="">
      <cdr:nvSpPr>
        <cdr:cNvPr id="3" name="TextBox 1"/>
        <cdr:cNvSpPr txBox="1"/>
      </cdr:nvSpPr>
      <cdr:spPr>
        <a:xfrm xmlns:a="http://schemas.openxmlformats.org/drawingml/2006/main">
          <a:off x="844706" y="214314"/>
          <a:ext cx="563526" cy="26466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chemeClr val="bg1"/>
              </a:solidFill>
              <a:latin typeface="Times New Roman" pitchFamily="18" charset="0"/>
              <a:cs typeface="Times New Roman" pitchFamily="18" charset="0"/>
            </a:rPr>
            <a:t>Men</a:t>
          </a:r>
          <a:endParaRPr lang="fa-IR" sz="1100" b="1" dirty="0">
            <a:solidFill>
              <a:schemeClr val="bg1"/>
            </a:solidFill>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0.48292</cdr:x>
      <cdr:y>0.07792</cdr:y>
    </cdr:from>
    <cdr:to>
      <cdr:x>0.56485</cdr:x>
      <cdr:y>0.19994</cdr:y>
    </cdr:to>
    <cdr:sp macro="" textlink="">
      <cdr:nvSpPr>
        <cdr:cNvPr id="2" name="TextBox 1"/>
        <cdr:cNvSpPr txBox="1"/>
      </cdr:nvSpPr>
      <cdr:spPr>
        <a:xfrm xmlns:a="http://schemas.openxmlformats.org/drawingml/2006/main">
          <a:off x="2577352" y="123264"/>
          <a:ext cx="454579" cy="23328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solidFill>
                <a:schemeClr val="bg1"/>
              </a:solidFill>
              <a:latin typeface="Times New Roman" pitchFamily="18" charset="0"/>
              <a:cs typeface="Times New Roman" pitchFamily="18" charset="0"/>
            </a:rPr>
            <a:t>Women</a:t>
          </a:r>
          <a:endParaRPr lang="fa-IR" sz="110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0.1277</cdr:x>
      <cdr:y>0.08375</cdr:y>
    </cdr:from>
    <cdr:to>
      <cdr:x>0.20938</cdr:x>
      <cdr:y>0.20576</cdr:y>
    </cdr:to>
    <cdr:sp macro="" textlink="">
      <cdr:nvSpPr>
        <cdr:cNvPr id="3" name="TextBox 1"/>
        <cdr:cNvSpPr txBox="1"/>
      </cdr:nvSpPr>
      <cdr:spPr>
        <a:xfrm xmlns:a="http://schemas.openxmlformats.org/drawingml/2006/main">
          <a:off x="605118" y="134471"/>
          <a:ext cx="454579" cy="23328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solidFill>
                <a:schemeClr val="bg1"/>
              </a:solidFill>
              <a:latin typeface="Times New Roman" pitchFamily="18" charset="0"/>
              <a:cs typeface="Times New Roman" pitchFamily="18" charset="0"/>
            </a:rPr>
            <a:t>Men</a:t>
          </a:r>
          <a:endParaRPr lang="fa-IR" sz="1100">
            <a:solidFill>
              <a:schemeClr val="bg1"/>
            </a:solidFill>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0.48889</cdr:x>
      <cdr:y>0.04</cdr:y>
    </cdr:from>
    <cdr:to>
      <cdr:x>0.5713</cdr:x>
      <cdr:y>0.17238</cdr:y>
    </cdr:to>
    <cdr:sp macro="" textlink="">
      <cdr:nvSpPr>
        <cdr:cNvPr id="2" name="TextBox 1"/>
        <cdr:cNvSpPr txBox="1"/>
      </cdr:nvSpPr>
      <cdr:spPr>
        <a:xfrm xmlns:a="http://schemas.openxmlformats.org/drawingml/2006/main">
          <a:off x="3143272" y="71438"/>
          <a:ext cx="529849" cy="236425"/>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chemeClr val="bg1"/>
              </a:solidFill>
              <a:latin typeface="Times New Roman" pitchFamily="18" charset="0"/>
              <a:cs typeface="Times New Roman" pitchFamily="18" charset="0"/>
            </a:rPr>
            <a:t>Women</a:t>
          </a:r>
          <a:endParaRPr lang="fa-IR" sz="1100" b="1" dirty="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0.11962</cdr:x>
      <cdr:y>0.03756</cdr:y>
    </cdr:from>
    <cdr:to>
      <cdr:x>0.20205</cdr:x>
      <cdr:y>0.18118</cdr:y>
    </cdr:to>
    <cdr:sp macro="" textlink="">
      <cdr:nvSpPr>
        <cdr:cNvPr id="3" name="TextBox 1"/>
        <cdr:cNvSpPr txBox="1"/>
      </cdr:nvSpPr>
      <cdr:spPr>
        <a:xfrm xmlns:a="http://schemas.openxmlformats.org/drawingml/2006/main">
          <a:off x="582706" y="56030"/>
          <a:ext cx="454579" cy="23328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chemeClr val="bg1"/>
              </a:solidFill>
              <a:latin typeface="Times New Roman" pitchFamily="18" charset="0"/>
              <a:cs typeface="Times New Roman" pitchFamily="18" charset="0"/>
            </a:rPr>
            <a:t>Men</a:t>
          </a:r>
          <a:endParaRPr lang="fa-IR" sz="1100" b="1" dirty="0">
            <a:solidFill>
              <a:schemeClr val="bg1"/>
            </a:solidFill>
            <a:latin typeface="Times New Roman" pitchFamily="18" charset="0"/>
            <a:cs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0.47559</cdr:x>
      <cdr:y>0.02479</cdr:y>
    </cdr:from>
    <cdr:to>
      <cdr:x>0.55631</cdr:x>
      <cdr:y>0.15437</cdr:y>
    </cdr:to>
    <cdr:sp macro="" textlink="">
      <cdr:nvSpPr>
        <cdr:cNvPr id="2" name="TextBox 1"/>
        <cdr:cNvSpPr txBox="1"/>
      </cdr:nvSpPr>
      <cdr:spPr>
        <a:xfrm xmlns:a="http://schemas.openxmlformats.org/drawingml/2006/main">
          <a:off x="2521324" y="44823"/>
          <a:ext cx="454579" cy="23328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solidFill>
                <a:schemeClr val="bg1"/>
              </a:solidFill>
              <a:latin typeface="Times New Roman" pitchFamily="18" charset="0"/>
              <a:cs typeface="Times New Roman" pitchFamily="18" charset="0"/>
            </a:rPr>
            <a:t>Women</a:t>
          </a:r>
          <a:endParaRPr lang="fa-IR" sz="110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0.13825</cdr:x>
      <cdr:y>0.05382</cdr:y>
    </cdr:from>
    <cdr:to>
      <cdr:x>0.21921</cdr:x>
      <cdr:y>0.17704</cdr:y>
    </cdr:to>
    <cdr:sp macro="" textlink="">
      <cdr:nvSpPr>
        <cdr:cNvPr id="3" name="TextBox 1"/>
        <cdr:cNvSpPr txBox="1"/>
      </cdr:nvSpPr>
      <cdr:spPr>
        <a:xfrm xmlns:a="http://schemas.openxmlformats.org/drawingml/2006/main">
          <a:off x="627529" y="89647"/>
          <a:ext cx="454579" cy="233287"/>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solidFill>
                <a:schemeClr val="bg1"/>
              </a:solidFill>
              <a:latin typeface="Times New Roman" pitchFamily="18" charset="0"/>
              <a:cs typeface="Times New Roman" pitchFamily="18" charset="0"/>
            </a:rPr>
            <a:t>Men</a:t>
          </a:r>
          <a:endParaRPr lang="fa-IR" sz="1100">
            <a:solidFill>
              <a:schemeClr val="bg1"/>
            </a:solidFill>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4E876A-5642-401A-BD8A-15F9FB1A58EE}" type="datetimeFigureOut">
              <a:rPr lang="en-US"/>
              <a:pPr>
                <a:defRPr/>
              </a:pPr>
              <a:t>11/14/2011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DA7D69-BEFD-48C6-8811-89285EF0DD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41C256-6A73-4330-968F-0D87AD3FB7CA}" type="datetimeFigureOut">
              <a:rPr lang="en-US"/>
              <a:pPr>
                <a:defRPr/>
              </a:pPr>
              <a:t>11/14/2011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0745B42-B770-48E3-9313-0572D49775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D677FB-BA4A-4192-8391-3B1A27384AF0}" type="slidenum">
              <a:rPr lang="en-US" smtClean="0"/>
              <a:pPr fontAlgn="base">
                <a:spcBef>
                  <a:spcPct val="0"/>
                </a:spcBef>
                <a:spcAft>
                  <a:spcPct val="0"/>
                </a:spcAft>
                <a:defRPr/>
              </a:pPr>
              <a:t>8</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EE98D2-A339-4321-AEBD-DE1065849F37}" type="slidenum">
              <a:rPr lang="en-US" smtClean="0"/>
              <a:pPr fontAlgn="base">
                <a:spcBef>
                  <a:spcPct val="0"/>
                </a:spcBef>
                <a:spcAft>
                  <a:spcPct val="0"/>
                </a:spcAft>
                <a:defRPr/>
              </a:pPr>
              <a:t>36</a:t>
            </a:fld>
            <a:endParaRPr lang="en-US" smtClean="0"/>
          </a:p>
        </p:txBody>
      </p:sp>
      <p:sp>
        <p:nvSpPr>
          <p:cNvPr id="78851" name="Rectangle 2"/>
          <p:cNvSpPr>
            <a:spLocks noGrp="1" noRot="1" noChangeAspect="1" noChangeArrowheads="1" noTextEdit="1"/>
          </p:cNvSpPr>
          <p:nvPr>
            <p:ph type="sldImg"/>
          </p:nvPr>
        </p:nvSpPr>
        <p:spPr bwMode="auto">
          <a:xfrm>
            <a:off x="1238250" y="717550"/>
            <a:ext cx="4387850" cy="3290888"/>
          </a:xfrm>
          <a:noFill/>
          <a:ln>
            <a:solidFill>
              <a:srgbClr val="000000"/>
            </a:solidFill>
            <a:miter lim="800000"/>
            <a:headEnd/>
            <a:tailEnd/>
          </a:ln>
        </p:spPr>
      </p:sp>
      <p:sp>
        <p:nvSpPr>
          <p:cNvPr id="78852" name="Rectangle 3"/>
          <p:cNvSpPr>
            <a:spLocks noGrp="1" noChangeArrowheads="1"/>
          </p:cNvSpPr>
          <p:nvPr>
            <p:ph type="body" idx="1"/>
          </p:nvPr>
        </p:nvSpPr>
        <p:spPr bwMode="auto">
          <a:xfrm>
            <a:off x="900113" y="4384675"/>
            <a:ext cx="5067300" cy="4087813"/>
          </a:xfrm>
          <a:noFill/>
        </p:spPr>
        <p:txBody>
          <a:bodyPr wrap="square" numCol="1" anchor="t" anchorCtr="0" compatLnSpc="1">
            <a:prstTxWarp prst="textNoShape">
              <a:avLst/>
            </a:prstTxWarp>
          </a:bodyPr>
          <a:lstStyle/>
          <a:p>
            <a:pPr marL="114300" indent="-114300" eaLnBrk="1" hangingPunct="1">
              <a:spcBef>
                <a:spcPct val="0"/>
              </a:spcBef>
              <a:tabLst>
                <a:tab pos="177800" algn="l"/>
              </a:tabLst>
            </a:pPr>
            <a:r>
              <a:rPr lang="en-US" b="1" smtClean="0"/>
              <a:t>Relation Between BMI and Comorbidities</a:t>
            </a:r>
          </a:p>
          <a:p>
            <a:pPr marL="114300" indent="-114300" eaLnBrk="1" hangingPunct="1">
              <a:spcBef>
                <a:spcPct val="0"/>
              </a:spcBef>
              <a:buFontTx/>
              <a:buChar char="•"/>
              <a:tabLst>
                <a:tab pos="177800" algn="l"/>
              </a:tabLst>
            </a:pPr>
            <a:endParaRPr lang="en-US" b="1" smtClean="0"/>
          </a:p>
          <a:p>
            <a:pPr marL="114300" indent="-114300" eaLnBrk="1" hangingPunct="1">
              <a:spcBef>
                <a:spcPct val="0"/>
              </a:spcBef>
              <a:buFontTx/>
              <a:buChar char="•"/>
              <a:tabLst>
                <a:tab pos="177800" algn="l"/>
              </a:tabLst>
            </a:pPr>
            <a:r>
              <a:rPr lang="en-US" smtClean="0"/>
              <a:t>Two large-scale studies, the Nurses’ Health Study and the Health Professionals Follow-up Study, followed large groups of subjects for several years. </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Among these subjects, the risk of various diseases was closely related to BMI. </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Cholelithiasis, hypertension and coronary heart disease all increased   at comparable rates—a person with a BMI of 30 had approximately   3</a:t>
            </a:r>
            <a:r>
              <a:rPr lang="en-US" sz="1000" smtClean="0"/>
              <a:t>–</a:t>
            </a:r>
            <a:r>
              <a:rPr lang="en-US" smtClean="0"/>
              <a:t>4 times the risk of a person with a BMI of 21. </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Risk of type 2 diabetes, however, increased much more sharply. </a:t>
            </a:r>
          </a:p>
          <a:p>
            <a:pPr marL="114300" indent="-114300" eaLnBrk="1" hangingPunct="1">
              <a:spcBef>
                <a:spcPct val="0"/>
              </a:spcBef>
              <a:buFontTx/>
              <a:buChar char="•"/>
              <a:tabLst>
                <a:tab pos="177800" algn="l"/>
              </a:tabLst>
            </a:pPr>
            <a:endParaRPr lang="en-US" smtClean="0"/>
          </a:p>
          <a:p>
            <a:pPr marL="114300" indent="-114300" eaLnBrk="1" hangingPunct="1">
              <a:spcBef>
                <a:spcPct val="0"/>
              </a:spcBef>
              <a:tabLst>
                <a:tab pos="177800" algn="l"/>
              </a:tabLst>
            </a:pPr>
            <a:endParaRPr lang="en-US" b="1" smtClean="0"/>
          </a:p>
          <a:p>
            <a:pPr marL="114300" indent="-114300" eaLnBrk="1" hangingPunct="1">
              <a:spcBef>
                <a:spcPct val="0"/>
              </a:spcBef>
              <a:tabLst>
                <a:tab pos="177800" algn="l"/>
              </a:tabLst>
            </a:pPr>
            <a:endParaRPr lang="en-US" b="1" smtClean="0"/>
          </a:p>
          <a:p>
            <a:pPr marL="114300" indent="-114300" eaLnBrk="1" hangingPunct="1">
              <a:spcBef>
                <a:spcPct val="0"/>
              </a:spcBef>
              <a:tabLst>
                <a:tab pos="177800" algn="l"/>
              </a:tabLst>
            </a:pPr>
            <a:r>
              <a:rPr lang="en-US" sz="1000" b="1" smtClean="0"/>
              <a:t>Reference:</a:t>
            </a:r>
            <a:endParaRPr lang="en-US" sz="1000" smtClean="0"/>
          </a:p>
          <a:p>
            <a:pPr marL="114300" indent="-114300" eaLnBrk="1" hangingPunct="1">
              <a:spcBef>
                <a:spcPct val="0"/>
              </a:spcBef>
              <a:tabLst>
                <a:tab pos="177800" algn="l"/>
              </a:tabLst>
            </a:pPr>
            <a:r>
              <a:rPr lang="en-US" sz="1000" smtClean="0"/>
              <a:t>Willett WC, Dietz WH, Colditz GA. Guidelines for healthy weight. </a:t>
            </a:r>
            <a:r>
              <a:rPr lang="en-US" sz="1000" i="1" smtClean="0"/>
              <a:t>N Engl J </a:t>
            </a:r>
          </a:p>
          <a:p>
            <a:pPr marL="114300" indent="-114300" eaLnBrk="1" hangingPunct="1">
              <a:spcBef>
                <a:spcPct val="0"/>
              </a:spcBef>
              <a:tabLst>
                <a:tab pos="177800" algn="l"/>
              </a:tabLst>
            </a:pPr>
            <a:r>
              <a:rPr lang="en-US" sz="1000" i="1" smtClean="0"/>
              <a:t>Med.</a:t>
            </a:r>
            <a:r>
              <a:rPr lang="en-US" sz="1000" smtClean="0"/>
              <a:t> 1999;341:427–434.</a:t>
            </a:r>
          </a:p>
          <a:p>
            <a:pPr marL="114300" indent="-114300" eaLnBrk="1" hangingPunct="1">
              <a:spcBef>
                <a:spcPct val="0"/>
              </a:spcBef>
              <a:tabLst>
                <a:tab pos="177800" algn="l"/>
              </a:tabLst>
            </a:pPr>
            <a:endParaRPr lang="en-US" smtClean="0"/>
          </a:p>
          <a:p>
            <a:pPr marL="114300" indent="-114300" eaLnBrk="1" hangingPunct="1">
              <a:spcBef>
                <a:spcPct val="0"/>
              </a:spcBef>
              <a:tabLst>
                <a:tab pos="177800" algn="l"/>
              </a:tabLst>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62245-77A1-4C13-96F3-7127480CCAE0}" type="slidenum">
              <a:rPr lang="en-US" smtClean="0"/>
              <a:pPr fontAlgn="base">
                <a:spcBef>
                  <a:spcPct val="0"/>
                </a:spcBef>
                <a:spcAft>
                  <a:spcPct val="0"/>
                </a:spcAft>
                <a:defRPr/>
              </a:pPr>
              <a:t>37</a:t>
            </a:fld>
            <a:endParaRPr lang="en-US" smtClean="0"/>
          </a:p>
        </p:txBody>
      </p:sp>
      <p:sp>
        <p:nvSpPr>
          <p:cNvPr id="79875" name="Rectangle 2"/>
          <p:cNvSpPr>
            <a:spLocks noGrp="1" noRot="1" noChangeAspect="1" noChangeArrowheads="1" noTextEdit="1"/>
          </p:cNvSpPr>
          <p:nvPr>
            <p:ph type="sldImg"/>
          </p:nvPr>
        </p:nvSpPr>
        <p:spPr bwMode="auto">
          <a:xfrm>
            <a:off x="1238250" y="717550"/>
            <a:ext cx="4387850" cy="3290888"/>
          </a:xfrm>
          <a:noFill/>
          <a:ln>
            <a:solidFill>
              <a:srgbClr val="000000"/>
            </a:solidFill>
            <a:miter lim="800000"/>
            <a:headEnd/>
            <a:tailEnd/>
          </a:ln>
        </p:spPr>
      </p:sp>
      <p:sp>
        <p:nvSpPr>
          <p:cNvPr id="79876" name="Rectangle 3"/>
          <p:cNvSpPr>
            <a:spLocks noGrp="1" noChangeArrowheads="1"/>
          </p:cNvSpPr>
          <p:nvPr>
            <p:ph type="body" idx="1"/>
          </p:nvPr>
        </p:nvSpPr>
        <p:spPr bwMode="auto">
          <a:xfrm>
            <a:off x="900113" y="4384675"/>
            <a:ext cx="5067300" cy="4087813"/>
          </a:xfrm>
          <a:noFill/>
        </p:spPr>
        <p:txBody>
          <a:bodyPr wrap="square" numCol="1" anchor="t" anchorCtr="0" compatLnSpc="1">
            <a:prstTxWarp prst="textNoShape">
              <a:avLst/>
            </a:prstTxWarp>
          </a:bodyPr>
          <a:lstStyle/>
          <a:p>
            <a:pPr marL="114300" indent="-114300" eaLnBrk="1" hangingPunct="1">
              <a:spcBef>
                <a:spcPct val="0"/>
              </a:spcBef>
              <a:tabLst>
                <a:tab pos="177800" algn="l"/>
              </a:tabLst>
            </a:pPr>
            <a:r>
              <a:rPr lang="en-US" b="1" smtClean="0"/>
              <a:t>Obesity and Mortality Risk</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Working from a database of 750,000 people, Gray found that mortality and BMI are correlated and that mortality is lowest at BMI 20-25. </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Note that, although at any given BMI women tend to have more body fat than men, their risk is virtually identical.</a:t>
            </a:r>
          </a:p>
          <a:p>
            <a:pPr marL="114300" indent="-114300" eaLnBrk="1" hangingPunct="1">
              <a:spcBef>
                <a:spcPct val="0"/>
              </a:spcBef>
              <a:tabLst>
                <a:tab pos="177800" algn="l"/>
              </a:tabLst>
            </a:pPr>
            <a:endParaRPr lang="en-US"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r>
              <a:rPr lang="en-US" sz="1000" b="1" smtClean="0"/>
              <a:t>Reference:</a:t>
            </a:r>
            <a:endParaRPr lang="en-US" sz="1000" smtClean="0"/>
          </a:p>
          <a:p>
            <a:pPr marL="114300" indent="-114300" eaLnBrk="1" hangingPunct="1">
              <a:spcBef>
                <a:spcPct val="0"/>
              </a:spcBef>
              <a:tabLst>
                <a:tab pos="177800" algn="l"/>
              </a:tabLst>
            </a:pPr>
            <a:r>
              <a:rPr lang="en-US" sz="1000" smtClean="0"/>
              <a:t>Gray DS. Diagnosis and prevalence of obesity. </a:t>
            </a:r>
            <a:r>
              <a:rPr lang="en-US" sz="1000" i="1" smtClean="0"/>
              <a:t>Med Clin North Am.</a:t>
            </a:r>
            <a:r>
              <a:rPr lang="en-US" sz="1000" smtClean="0"/>
              <a:t> 1989;73(1):1–13. </a:t>
            </a:r>
          </a:p>
          <a:p>
            <a:pPr marL="114300" indent="-114300" eaLnBrk="1" hangingPunct="1">
              <a:spcBef>
                <a:spcPct val="0"/>
              </a:spcBef>
              <a:tabLst>
                <a:tab pos="177800" algn="l"/>
              </a:tabLst>
            </a:pPr>
            <a:endParaRPr lang="en-US" sz="1000" smtClean="0"/>
          </a:p>
          <a:p>
            <a:pPr marL="114300" indent="-114300" eaLnBrk="1" hangingPunct="1">
              <a:spcBef>
                <a:spcPct val="0"/>
              </a:spcBef>
              <a:tabLst>
                <a:tab pos="177800" algn="l"/>
              </a:tabLst>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5DA88-EAD4-4861-A7A9-34D9B8667107}" type="slidenum">
              <a:rPr lang="en-US" smtClean="0"/>
              <a:pPr fontAlgn="base">
                <a:spcBef>
                  <a:spcPct val="0"/>
                </a:spcBef>
                <a:spcAft>
                  <a:spcPct val="0"/>
                </a:spcAft>
                <a:defRPr/>
              </a:pPr>
              <a:t>9</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8466B1-1D4C-4DD6-8DAD-88C34CFD9E4E}" type="slidenum">
              <a:rPr lang="en-US" smtClean="0"/>
              <a:pPr fontAlgn="base">
                <a:spcBef>
                  <a:spcPct val="0"/>
                </a:spcBef>
                <a:spcAft>
                  <a:spcPct val="0"/>
                </a:spcAft>
                <a:defRPr/>
              </a:pPr>
              <a:t>13</a:t>
            </a:fld>
            <a:endParaRPr lang="en-US" smtClean="0"/>
          </a:p>
        </p:txBody>
      </p:sp>
      <p:sp>
        <p:nvSpPr>
          <p:cNvPr id="66563" name="Rectangle 2"/>
          <p:cNvSpPr>
            <a:spLocks noGrp="1" noRot="1" noChangeAspect="1" noChangeArrowheads="1" noTextEdit="1"/>
          </p:cNvSpPr>
          <p:nvPr>
            <p:ph type="sldImg"/>
          </p:nvPr>
        </p:nvSpPr>
        <p:spPr bwMode="auto">
          <a:xfrm>
            <a:off x="1238250" y="717550"/>
            <a:ext cx="4387850" cy="3290888"/>
          </a:xfrm>
          <a:noFill/>
          <a:ln>
            <a:solidFill>
              <a:srgbClr val="000000"/>
            </a:solidFill>
            <a:miter lim="800000"/>
            <a:headEnd/>
            <a:tailEnd/>
          </a:ln>
        </p:spPr>
      </p:sp>
      <p:sp>
        <p:nvSpPr>
          <p:cNvPr id="66564" name="Rectangle 3"/>
          <p:cNvSpPr>
            <a:spLocks noGrp="1" noChangeArrowheads="1"/>
          </p:cNvSpPr>
          <p:nvPr>
            <p:ph type="body" idx="1"/>
          </p:nvPr>
        </p:nvSpPr>
        <p:spPr bwMode="auto">
          <a:xfrm>
            <a:off x="901700" y="4389438"/>
            <a:ext cx="5018088" cy="4090987"/>
          </a:xfrm>
          <a:noFill/>
        </p:spPr>
        <p:txBody>
          <a:bodyPr wrap="square" lIns="90204" tIns="45102" rIns="90204" bIns="45102" numCol="1" anchor="t" anchorCtr="0" compatLnSpc="1">
            <a:prstTxWarp prst="textNoShape">
              <a:avLst/>
            </a:prstTxWarp>
          </a:bodyPr>
          <a:lstStyle/>
          <a:p>
            <a:pPr marL="114300" indent="-114300" eaLnBrk="1" hangingPunct="1">
              <a:spcBef>
                <a:spcPts val="1200"/>
              </a:spcBef>
              <a:spcAft>
                <a:spcPts val="300"/>
              </a:spcAft>
              <a:tabLst>
                <a:tab pos="177800" algn="l"/>
              </a:tabLst>
            </a:pPr>
            <a:r>
              <a:rPr lang="en-US" b="1" smtClean="0"/>
              <a:t>Etiology of Obesity</a:t>
            </a:r>
            <a:endParaRPr lang="en-US" smtClean="0"/>
          </a:p>
          <a:p>
            <a:pPr marL="114300" indent="-114300" eaLnBrk="1" hangingPunct="1">
              <a:spcBef>
                <a:spcPct val="0"/>
              </a:spcBef>
              <a:buFontTx/>
              <a:buChar char="•"/>
              <a:tabLst>
                <a:tab pos="177800" algn="l"/>
              </a:tabLst>
            </a:pPr>
            <a:endParaRPr lang="en-US" smtClean="0"/>
          </a:p>
          <a:p>
            <a:pPr marL="114300" indent="-114300" eaLnBrk="1" hangingPunct="1">
              <a:spcBef>
                <a:spcPct val="0"/>
              </a:spcBef>
              <a:buFontTx/>
              <a:buChar char="•"/>
              <a:tabLst>
                <a:tab pos="177800" algn="l"/>
              </a:tabLst>
            </a:pPr>
            <a:r>
              <a:rPr lang="en-US" smtClean="0"/>
              <a:t>Obesity occurs when the body’s energy intake is out of balance with its expenditure over an extended period.</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The balance can be upset either by increased intake (eg, through a high-fat, high-calorie diet) or decreased expenditure (eg, through a sedentary lifestyle). A genetic predisposition to obesity accelerates the process.</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Treating obesity involves shifting the balance so that expenditure exceeds intake.</a:t>
            </a:r>
          </a:p>
          <a:p>
            <a:pPr marL="114300" indent="-114300" eaLnBrk="1" hangingPunct="1">
              <a:spcBef>
                <a:spcPct val="0"/>
              </a:spcBef>
              <a:tabLst>
                <a:tab pos="177800" algn="l"/>
              </a:tabLst>
            </a:pPr>
            <a:endParaRPr lang="en-US" smtClean="0"/>
          </a:p>
          <a:p>
            <a:pPr marL="114300" indent="-114300" eaLnBrk="1" hangingPunct="1">
              <a:spcBef>
                <a:spcPct val="0"/>
              </a:spcBef>
              <a:tabLst>
                <a:tab pos="177800" algn="l"/>
              </a:tabLst>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B006C4-49E4-41EC-8FCD-67305DA5B58C}" type="slidenum">
              <a:rPr lang="en-US" smtClean="0">
                <a:latin typeface="Arial" charset="0"/>
                <a:cs typeface="Arial" charset="0"/>
              </a:rPr>
              <a:pPr fontAlgn="base">
                <a:spcBef>
                  <a:spcPct val="0"/>
                </a:spcBef>
                <a:spcAft>
                  <a:spcPct val="0"/>
                </a:spcAft>
              </a:pPr>
              <a:t>14</a:t>
            </a:fld>
            <a:endParaRPr lang="en-US" smtClean="0">
              <a:latin typeface="Arial" charset="0"/>
              <a:cs typeface="Arial" charset="0"/>
            </a:endParaRPr>
          </a:p>
        </p:txBody>
      </p:sp>
      <p:sp>
        <p:nvSpPr>
          <p:cNvPr id="7168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1684" name="Rectangle 3"/>
          <p:cNvSpPr>
            <a:spLocks noGrp="1" noChangeArrowheads="1"/>
          </p:cNvSpPr>
          <p:nvPr>
            <p:ph type="body" idx="1"/>
          </p:nvPr>
        </p:nvSpPr>
        <p:spPr bwMode="auto">
          <a:xfrm>
            <a:off x="684213" y="4344988"/>
            <a:ext cx="5489575" cy="4113212"/>
          </a:xfrm>
          <a:noFill/>
        </p:spPr>
        <p:txBody>
          <a:bodyPr wrap="square" numCol="1" anchor="t" anchorCtr="0" compatLnSpc="1">
            <a:prstTxWarp prst="textNoShape">
              <a:avLst/>
            </a:prstTxWarp>
          </a:bodyPr>
          <a:lstStyle/>
          <a:p>
            <a:pPr algn="just" eaLnBrk="1" hangingPunct="1">
              <a:spcBef>
                <a:spcPct val="0"/>
              </a:spcBef>
            </a:pPr>
            <a:r>
              <a:rPr lang="en-GB" sz="1500" b="1" smtClean="0">
                <a:latin typeface="Arial" charset="0"/>
                <a:cs typeface="Arial" charset="0"/>
              </a:rPr>
              <a:t>Health threat from abdominal obesity is largely due to intra-abdominal adiposity</a:t>
            </a:r>
          </a:p>
          <a:p>
            <a:pPr algn="just" eaLnBrk="1" hangingPunct="1">
              <a:spcBef>
                <a:spcPct val="0"/>
              </a:spcBef>
            </a:pPr>
            <a:r>
              <a:rPr lang="en-GB" smtClean="0">
                <a:latin typeface="Arial" charset="0"/>
                <a:cs typeface="Arial" charset="0"/>
              </a:rPr>
              <a:t>This slide summarises the relationships between intra-abdominal adiposity and increased cardiometabolic risk.</a:t>
            </a:r>
          </a:p>
          <a:p>
            <a:pPr algn="just" eaLnBrk="1" hangingPunct="1">
              <a:spcBef>
                <a:spcPct val="0"/>
              </a:spcBef>
            </a:pPr>
            <a:r>
              <a:rPr lang="en-GB" smtClean="0">
                <a:latin typeface="Arial" charset="0"/>
                <a:cs typeface="Arial" charset="0"/>
              </a:rPr>
              <a:t>Intra-abdominal adiposity drives the progression of multiple risk factors directly, through the secretion of excess free fatty acids and inflammatory adipokines, and decreased secretion of adiponectin.  The important contributions of intra-abdominal adiposity to dyslipidaemia and insulin resistance provide an indirect, though clinically important, link to the genesis and progression of atherosclerosis and cardiovascular disease.</a:t>
            </a:r>
          </a:p>
          <a:p>
            <a:pPr algn="just" eaLnBrk="1" hangingPunct="1">
              <a:spcBef>
                <a:spcPct val="0"/>
              </a:spcBef>
            </a:pPr>
            <a:endParaRPr lang="en-GB" smtClean="0">
              <a:latin typeface="Arial" charset="0"/>
              <a:cs typeface="Arial" charset="0"/>
            </a:endParaRPr>
          </a:p>
          <a:p>
            <a:pPr algn="just" eaLnBrk="1" hangingPunct="1">
              <a:spcBef>
                <a:spcPct val="0"/>
              </a:spcBef>
            </a:pPr>
            <a:endParaRPr lang="en-GB" smtClean="0">
              <a:latin typeface="Arial" charset="0"/>
              <a:cs typeface="Arial" charset="0"/>
            </a:endParaRPr>
          </a:p>
          <a:p>
            <a:pPr algn="just" eaLnBrk="1" hangingPunct="1">
              <a:spcBef>
                <a:spcPct val="0"/>
              </a:spcBef>
            </a:pPr>
            <a:endParaRPr lang="en-GB" smtClean="0">
              <a:latin typeface="Arial" charset="0"/>
              <a:cs typeface="Arial" charset="0"/>
            </a:endParaRPr>
          </a:p>
          <a:p>
            <a:pPr algn="just" eaLnBrk="1" hangingPunct="1">
              <a:spcBef>
                <a:spcPct val="0"/>
              </a:spcBef>
            </a:pPr>
            <a:endParaRPr lang="en-GB" smtClean="0">
              <a:latin typeface="Arial" charset="0"/>
              <a:cs typeface="Arial" charset="0"/>
            </a:endParaRPr>
          </a:p>
          <a:p>
            <a:pPr algn="just" eaLnBrk="1" hangingPunct="1">
              <a:spcBef>
                <a:spcPct val="0"/>
              </a:spcBef>
            </a:pPr>
            <a:endParaRPr lang="en-GB" smtClean="0">
              <a:latin typeface="Arial" charset="0"/>
              <a:cs typeface="Arial" charset="0"/>
            </a:endParaRPr>
          </a:p>
          <a:p>
            <a:pPr algn="just" eaLnBrk="1" hangingPunct="1">
              <a:spcBef>
                <a:spcPct val="0"/>
              </a:spcBef>
            </a:pPr>
            <a:endParaRPr lang="en-GB" smtClean="0">
              <a:latin typeface="Arial" charset="0"/>
              <a:cs typeface="Arial" charset="0"/>
            </a:endParaRPr>
          </a:p>
          <a:p>
            <a:pPr algn="just" eaLnBrk="1" hangingPunct="1">
              <a:spcBef>
                <a:spcPct val="0"/>
              </a:spcBef>
            </a:pPr>
            <a:endParaRPr lang="en-GB" smtClean="0">
              <a:latin typeface="Arial" charset="0"/>
              <a:cs typeface="Arial" charset="0"/>
            </a:endParaRPr>
          </a:p>
          <a:p>
            <a:pPr algn="just" eaLnBrk="1" hangingPunct="1">
              <a:spcBef>
                <a:spcPct val="0"/>
              </a:spcBef>
            </a:pPr>
            <a:endParaRPr lang="en-GB" smtClean="0">
              <a:latin typeface="Arial" charset="0"/>
              <a:cs typeface="Arial" charset="0"/>
            </a:endParaRPr>
          </a:p>
          <a:p>
            <a:pPr algn="just" eaLnBrk="1" hangingPunct="1">
              <a:spcBef>
                <a:spcPct val="0"/>
              </a:spcBef>
            </a:pPr>
            <a:endParaRPr lang="en-GB" smtClean="0">
              <a:latin typeface="Arial" charset="0"/>
              <a:cs typeface="Arial" charset="0"/>
            </a:endParaRPr>
          </a:p>
          <a:p>
            <a:pPr algn="just" eaLnBrk="1" hangingPunct="1">
              <a:spcBef>
                <a:spcPct val="0"/>
              </a:spcBef>
            </a:pPr>
            <a:r>
              <a:rPr lang="en-GB" sz="1100" smtClean="0">
                <a:latin typeface="Arial" charset="0"/>
                <a:cs typeface="Arial" charset="0"/>
              </a:rPr>
              <a:t>Eckel RH, Grundy SM, Zimmet PZ. The metabolic syndrome.  Lancet. 2005;365:1415-28.</a:t>
            </a:r>
          </a:p>
          <a:p>
            <a:pPr algn="just" eaLnBrk="1" hangingPunct="1">
              <a:spcBef>
                <a:spcPct val="0"/>
              </a:spcBef>
            </a:pPr>
            <a:endParaRPr lang="en-GB"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7F1320-ACCE-48A3-A8E2-B1B6139D556D}" type="slidenum">
              <a:rPr lang="en-US" smtClean="0"/>
              <a:pPr fontAlgn="base">
                <a:spcBef>
                  <a:spcPct val="0"/>
                </a:spcBef>
                <a:spcAft>
                  <a:spcPct val="0"/>
                </a:spcAft>
                <a:defRPr/>
              </a:pPr>
              <a:t>16</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xfrm>
            <a:off x="915988" y="4343400"/>
            <a:ext cx="5026025" cy="4114800"/>
          </a:xfrm>
          <a:noFill/>
        </p:spPr>
        <p:txBody>
          <a:bodyPr wrap="square" numCol="1" anchor="t" anchorCtr="0" compatLnSpc="1">
            <a:prstTxWarp prst="textNoShape">
              <a:avLst/>
            </a:prstTxWarp>
          </a:bodyPr>
          <a:lstStyle/>
          <a:p>
            <a:pPr eaLnBrk="1" hangingPunct="1">
              <a:spcBef>
                <a:spcPct val="0"/>
              </a:spcBef>
            </a:pPr>
            <a:r>
              <a:rPr lang="en-US" smtClean="0"/>
              <a:t>http://www.idf.org/home/index.cfm?unode=32EF2063-B966-468F-928C-A5682A4E3910  Numbers converted from cm.</a:t>
            </a:r>
          </a:p>
          <a:p>
            <a:pPr eaLnBrk="1" hangingPunct="1">
              <a:spcBef>
                <a:spcPct val="0"/>
              </a:spcBef>
            </a:pPr>
            <a:endParaRPr lang="en-US" smtClean="0"/>
          </a:p>
          <a:p>
            <a:pPr eaLnBrk="1" hangingPunct="1">
              <a:spcBef>
                <a:spcPct val="0"/>
              </a:spcBef>
            </a:pPr>
            <a:r>
              <a:rPr lang="en-US" smtClean="0"/>
              <a:t>South and Central Americans to use South Asian criteria</a:t>
            </a:r>
          </a:p>
          <a:p>
            <a:pPr eaLnBrk="1" hangingPunct="1">
              <a:spcBef>
                <a:spcPct val="0"/>
              </a:spcBef>
            </a:pPr>
            <a:r>
              <a:rPr lang="en-US" smtClean="0"/>
              <a:t>SubSaharan Africans and Middle Eastern populations use European data</a:t>
            </a:r>
          </a:p>
          <a:p>
            <a:pPr eaLnBrk="1" hangingPunct="1">
              <a:spcBef>
                <a:spcPct val="0"/>
              </a:spcBef>
            </a:pPr>
            <a:endParaRPr lang="en-US" smtClean="0"/>
          </a:p>
          <a:p>
            <a:pPr eaLnBrk="1" hangingPunct="1">
              <a:spcBef>
                <a:spcPct val="0"/>
              </a:spcBef>
            </a:pPr>
            <a:r>
              <a:rPr lang="en-US" smtClean="0"/>
              <a:t>ATP = adult treatment panel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B008BA-0FA8-4C01-A7F3-A5C227E5CAE5}" type="slidenum">
              <a:rPr lang="en-US" smtClean="0"/>
              <a:pPr fontAlgn="base">
                <a:spcBef>
                  <a:spcPct val="0"/>
                </a:spcBef>
                <a:spcAft>
                  <a:spcPct val="0"/>
                </a:spcAft>
                <a:defRPr/>
              </a:pPr>
              <a:t>19</a:t>
            </a:fld>
            <a:endParaRPr lang="en-US" smtClean="0"/>
          </a:p>
        </p:txBody>
      </p:sp>
      <p:sp>
        <p:nvSpPr>
          <p:cNvPr id="72707" name="Rectangle 2"/>
          <p:cNvSpPr>
            <a:spLocks noGrp="1" noRot="1" noChangeAspect="1" noChangeArrowheads="1" noTextEdit="1"/>
          </p:cNvSpPr>
          <p:nvPr>
            <p:ph type="sldImg"/>
          </p:nvPr>
        </p:nvSpPr>
        <p:spPr bwMode="auto">
          <a:xfrm>
            <a:off x="1143000" y="684213"/>
            <a:ext cx="4576763" cy="3432175"/>
          </a:xfrm>
          <a:noFill/>
          <a:ln>
            <a:solidFill>
              <a:srgbClr val="000000"/>
            </a:solidFill>
            <a:miter lim="800000"/>
            <a:headEnd/>
            <a:tailEnd/>
          </a:ln>
        </p:spPr>
      </p:sp>
      <p:sp>
        <p:nvSpPr>
          <p:cNvPr id="72708" name="Rectangle 3"/>
          <p:cNvSpPr>
            <a:spLocks noGrp="1" noChangeArrowheads="1"/>
          </p:cNvSpPr>
          <p:nvPr>
            <p:ph type="body" idx="1"/>
          </p:nvPr>
        </p:nvSpPr>
        <p:spPr bwMode="auto">
          <a:xfrm>
            <a:off x="912813" y="4343400"/>
            <a:ext cx="5032375" cy="4116388"/>
          </a:xfrm>
          <a:noFill/>
        </p:spPr>
        <p:txBody>
          <a:bodyPr wrap="square" lIns="93521" tIns="46761" rIns="93521" bIns="46761"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EACDDB-596B-4A10-844D-E82412D27343}" type="slidenum">
              <a:rPr lang="en-US" smtClean="0"/>
              <a:pPr fontAlgn="base">
                <a:spcBef>
                  <a:spcPct val="0"/>
                </a:spcBef>
                <a:spcAft>
                  <a:spcPct val="0"/>
                </a:spcAft>
                <a:defRPr/>
              </a:pPr>
              <a:t>20</a:t>
            </a:fld>
            <a:endParaRPr lang="en-US" smtClean="0"/>
          </a:p>
        </p:txBody>
      </p:sp>
      <p:sp>
        <p:nvSpPr>
          <p:cNvPr id="74755"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74756" name="Rectangle 3"/>
          <p:cNvSpPr>
            <a:spLocks noGrp="1" noChangeArrowheads="1"/>
          </p:cNvSpPr>
          <p:nvPr>
            <p:ph type="body" idx="1"/>
          </p:nvPr>
        </p:nvSpPr>
        <p:spPr bwMode="auto">
          <a:xfrm>
            <a:off x="914400" y="4367213"/>
            <a:ext cx="5027613" cy="4064000"/>
          </a:xfrm>
          <a:noFill/>
        </p:spPr>
        <p:txBody>
          <a:bodyPr wrap="square" lIns="91431" tIns="45716" rIns="91431" bIns="45716" numCol="1" anchor="t" anchorCtr="0" compatLnSpc="1">
            <a:prstTxWarp prst="textNoShape">
              <a:avLst/>
            </a:prstTxWarp>
          </a:bodyPr>
          <a:lstStyle/>
          <a:p>
            <a:pPr eaLnBrk="1" hangingPunct="1">
              <a:spcBef>
                <a:spcPct val="0"/>
              </a:spcBef>
            </a:pPr>
            <a:r>
              <a:rPr lang="en-GB" altLang="en-GB" smtClean="0">
                <a:latin typeface="Futura" pitchFamily="34" charset="0"/>
              </a:rPr>
              <a:t>Obesity Rates Could Double in 30 Years</a:t>
            </a:r>
            <a:r>
              <a:rPr lang="en-GB" altLang="en-GB" baseline="30000" smtClean="0">
                <a:latin typeface="Futura" pitchFamily="34" charset="0"/>
              </a:rPr>
              <a:t>1</a:t>
            </a:r>
            <a:endParaRPr lang="en-GB" altLang="en-GB" smtClean="0">
              <a:latin typeface="Futura" pitchFamily="34" charset="0"/>
            </a:endParaRPr>
          </a:p>
          <a:p>
            <a:pPr eaLnBrk="1" hangingPunct="1">
              <a:spcBef>
                <a:spcPct val="0"/>
              </a:spcBef>
            </a:pPr>
            <a:endParaRPr lang="en-GB" altLang="en-GB" smtClean="0">
              <a:latin typeface="Futura" pitchFamily="34" charset="0"/>
            </a:endParaRPr>
          </a:p>
          <a:p>
            <a:pPr eaLnBrk="1" hangingPunct="1">
              <a:spcBef>
                <a:spcPct val="0"/>
              </a:spcBef>
              <a:buFontTx/>
              <a:buChar char="•"/>
            </a:pPr>
            <a:r>
              <a:rPr lang="en-GB" altLang="en-GB" smtClean="0">
                <a:latin typeface="Futura" pitchFamily="34" charset="0"/>
              </a:rPr>
              <a:t> </a:t>
            </a:r>
            <a:r>
              <a:rPr lang="en-GB" altLang="en-GB" b="1" smtClean="0">
                <a:latin typeface="Futura" pitchFamily="34" charset="0"/>
              </a:rPr>
              <a:t>This graph (International Obesity Task Force research team projection 1998) provides a crude prediction based on trends since 1980; even these very conservative estimates suggest that close to half the US population will have a BMI of &gt;30 by the year 2025</a:t>
            </a:r>
          </a:p>
          <a:p>
            <a:pPr eaLnBrk="1" hangingPunct="1">
              <a:spcBef>
                <a:spcPct val="0"/>
              </a:spcBef>
            </a:pPr>
            <a:endParaRPr lang="en-GB" altLang="en-GB" b="1" smtClean="0">
              <a:latin typeface="Futura" pitchFamily="34" charset="0"/>
            </a:endParaRPr>
          </a:p>
          <a:p>
            <a:pPr eaLnBrk="1" hangingPunct="1">
              <a:spcBef>
                <a:spcPct val="0"/>
              </a:spcBef>
              <a:buFontTx/>
              <a:buChar char="•"/>
            </a:pPr>
            <a:r>
              <a:rPr lang="en-GB" altLang="en-GB" b="1" smtClean="0">
                <a:latin typeface="Futura" pitchFamily="34" charset="0"/>
              </a:rPr>
              <a:t> England could see its obesity rate double again within the next 30 years, while countries as diverse as Mauritius, Australia, and Brazil provide interesting examples of how widespread the growth in obesity levels is around the world</a:t>
            </a:r>
          </a:p>
          <a:p>
            <a:pPr eaLnBrk="1" hangingPunct="1">
              <a:spcBef>
                <a:spcPct val="0"/>
              </a:spcBef>
            </a:pPr>
            <a:endParaRPr lang="en-GB" b="1" smtClean="0">
              <a:latin typeface="Futur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682680-2468-4B1D-95AA-156B65E30B3F}" type="slidenum">
              <a:rPr lang="en-US" smtClean="0"/>
              <a:pPr fontAlgn="base">
                <a:spcBef>
                  <a:spcPct val="0"/>
                </a:spcBef>
                <a:spcAft>
                  <a:spcPct val="0"/>
                </a:spcAft>
                <a:defRPr/>
              </a:pPr>
              <a:t>33</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rtl="1" eaLnBrk="1" hangingPunct="1">
              <a:spcBef>
                <a:spcPct val="0"/>
              </a:spcBef>
            </a:pPr>
            <a:r>
              <a:rPr lang="ar-SA" sz="900" b="1" smtClean="0">
                <a:solidFill>
                  <a:schemeClr val="bg1"/>
                </a:solidFill>
                <a:cs typeface="Mitra" pitchFamily="2" charset="-78"/>
              </a:rPr>
              <a:t>اضافه وزن</a:t>
            </a:r>
            <a:endParaRPr lang="en-US" sz="900" b="1" smtClean="0">
              <a:solidFill>
                <a:schemeClr val="bg1"/>
              </a:solidFill>
              <a:cs typeface="Mitra" pitchFamily="2" charset="-78"/>
            </a:endParaRPr>
          </a:p>
          <a:p>
            <a:pPr algn="ctr" eaLnBrk="1" hangingPunct="1">
              <a:spcBef>
                <a:spcPct val="0"/>
              </a:spcBef>
            </a:pPr>
            <a:r>
              <a:rPr lang="en-US" sz="900" b="1" smtClean="0">
                <a:solidFill>
                  <a:schemeClr val="bg1"/>
                </a:solidFill>
              </a:rPr>
              <a:t>(BMI 25-29.9 kg/m2)</a:t>
            </a:r>
          </a:p>
          <a:p>
            <a:pPr algn="ctr" eaLnBrk="1" hangingPunct="1">
              <a:spcBef>
                <a:spcPct val="0"/>
              </a:spcBef>
            </a:pPr>
            <a:endParaRPr lang="en-US" sz="900" b="1" smtClean="0">
              <a:solidFill>
                <a:schemeClr val="bg1"/>
              </a:solidFill>
            </a:endParaRPr>
          </a:p>
          <a:p>
            <a:pPr algn="ctr" rtl="1" eaLnBrk="1" hangingPunct="1">
              <a:spcBef>
                <a:spcPct val="0"/>
              </a:spcBef>
            </a:pPr>
            <a:r>
              <a:rPr lang="ar-SA" sz="900" b="1" smtClean="0">
                <a:solidFill>
                  <a:schemeClr val="bg1"/>
                </a:solidFill>
                <a:cs typeface="Mitra" pitchFamily="2" charset="-78"/>
              </a:rPr>
              <a:t>چاقي</a:t>
            </a:r>
          </a:p>
          <a:p>
            <a:pPr algn="ctr" eaLnBrk="1" hangingPunct="1">
              <a:spcBef>
                <a:spcPct val="0"/>
              </a:spcBef>
            </a:pPr>
            <a:r>
              <a:rPr lang="en-US" sz="900" b="1" smtClean="0">
                <a:solidFill>
                  <a:schemeClr val="bg1"/>
                </a:solidFill>
              </a:rPr>
              <a:t>(BMI &gt;30 kg/m2)</a:t>
            </a:r>
          </a:p>
          <a:p>
            <a:pPr algn="ctr" eaLnBrk="1" hangingPunct="1">
              <a:spcBef>
                <a:spcPct val="0"/>
              </a:spcBef>
            </a:pPr>
            <a:endParaRPr lang="en-US" sz="900" b="1" smtClean="0">
              <a:solidFill>
                <a:schemeClr val="bg1"/>
              </a:solidFill>
            </a:endParaRPr>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FF161-08B9-4EB3-9E52-82204F5B8B22}" type="slidenum">
              <a:rPr lang="en-US" smtClean="0"/>
              <a:pPr fontAlgn="base">
                <a:spcBef>
                  <a:spcPct val="0"/>
                </a:spcBef>
                <a:spcAft>
                  <a:spcPct val="0"/>
                </a:spcAft>
                <a:defRPr/>
              </a:pPr>
              <a:t>35</a:t>
            </a:fld>
            <a:endParaRPr lang="en-US" smtClean="0"/>
          </a:p>
        </p:txBody>
      </p:sp>
      <p:sp>
        <p:nvSpPr>
          <p:cNvPr id="77827" name="Rectangle 2"/>
          <p:cNvSpPr>
            <a:spLocks noChangeArrowheads="1"/>
          </p:cNvSpPr>
          <p:nvPr/>
        </p:nvSpPr>
        <p:spPr bwMode="auto">
          <a:xfrm>
            <a:off x="3908425" y="-1588"/>
            <a:ext cx="2941638" cy="406401"/>
          </a:xfrm>
          <a:prstGeom prst="rect">
            <a:avLst/>
          </a:prstGeom>
          <a:noFill/>
          <a:ln w="9525">
            <a:noFill/>
            <a:miter lim="800000"/>
            <a:headEnd/>
            <a:tailEnd/>
          </a:ln>
        </p:spPr>
        <p:txBody>
          <a:bodyPr wrap="none" anchor="ctr"/>
          <a:lstStyle/>
          <a:p>
            <a:endParaRPr lang="en-US">
              <a:latin typeface="Calibri" pitchFamily="34" charset="0"/>
            </a:endParaRPr>
          </a:p>
        </p:txBody>
      </p:sp>
      <p:sp>
        <p:nvSpPr>
          <p:cNvPr id="77828" name="Rectangle 3"/>
          <p:cNvSpPr>
            <a:spLocks noChangeArrowheads="1"/>
          </p:cNvSpPr>
          <p:nvPr/>
        </p:nvSpPr>
        <p:spPr bwMode="auto">
          <a:xfrm>
            <a:off x="6350" y="8636000"/>
            <a:ext cx="2941638" cy="50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77829" name="Rectangle 4"/>
          <p:cNvSpPr>
            <a:spLocks noChangeArrowheads="1"/>
          </p:cNvSpPr>
          <p:nvPr/>
        </p:nvSpPr>
        <p:spPr bwMode="auto">
          <a:xfrm>
            <a:off x="6350" y="-1588"/>
            <a:ext cx="2941638" cy="406401"/>
          </a:xfrm>
          <a:prstGeom prst="rect">
            <a:avLst/>
          </a:prstGeom>
          <a:noFill/>
          <a:ln w="9525">
            <a:noFill/>
            <a:miter lim="800000"/>
            <a:headEnd/>
            <a:tailEnd/>
          </a:ln>
        </p:spPr>
        <p:txBody>
          <a:bodyPr wrap="none" anchor="ctr"/>
          <a:lstStyle/>
          <a:p>
            <a:endParaRPr lang="en-US">
              <a:latin typeface="Calibri" pitchFamily="34" charset="0"/>
            </a:endParaRPr>
          </a:p>
        </p:txBody>
      </p:sp>
      <p:sp>
        <p:nvSpPr>
          <p:cNvPr id="77830" name="Rectangle 5"/>
          <p:cNvSpPr>
            <a:spLocks noGrp="1" noRot="1" noChangeAspect="1" noChangeArrowheads="1" noTextEdit="1"/>
          </p:cNvSpPr>
          <p:nvPr>
            <p:ph type="sldImg"/>
          </p:nvPr>
        </p:nvSpPr>
        <p:spPr bwMode="auto">
          <a:xfrm>
            <a:off x="1250950" y="717550"/>
            <a:ext cx="4387850" cy="3290888"/>
          </a:xfrm>
          <a:noFill/>
          <a:ln>
            <a:solidFill>
              <a:srgbClr val="000000"/>
            </a:solidFill>
            <a:miter lim="800000"/>
            <a:headEnd/>
            <a:tailEnd/>
          </a:ln>
        </p:spPr>
      </p:sp>
      <p:sp>
        <p:nvSpPr>
          <p:cNvPr id="77831" name="Rectangle 6"/>
          <p:cNvSpPr>
            <a:spLocks noGrp="1" noChangeArrowheads="1"/>
          </p:cNvSpPr>
          <p:nvPr>
            <p:ph type="body" idx="1"/>
          </p:nvPr>
        </p:nvSpPr>
        <p:spPr bwMode="auto">
          <a:xfrm>
            <a:off x="900113" y="4384675"/>
            <a:ext cx="5067300" cy="4087813"/>
          </a:xfrm>
          <a:noFill/>
        </p:spPr>
        <p:txBody>
          <a:bodyPr wrap="square" numCol="1" anchor="t" anchorCtr="0" compatLnSpc="1">
            <a:prstTxWarp prst="textNoShape">
              <a:avLst/>
            </a:prstTxWarp>
          </a:bodyPr>
          <a:lstStyle/>
          <a:p>
            <a:pPr marL="114300" indent="-114300" eaLnBrk="1" hangingPunct="1">
              <a:spcBef>
                <a:spcPct val="0"/>
              </a:spcBef>
              <a:tabLst>
                <a:tab pos="177800" algn="l"/>
              </a:tabLst>
            </a:pPr>
            <a:r>
              <a:rPr lang="en-US" b="1" smtClean="0"/>
              <a:t>Comorbid Conditions and BMI </a:t>
            </a:r>
          </a:p>
          <a:p>
            <a:pPr marL="114300" indent="-114300" eaLnBrk="1" hangingPunct="1">
              <a:spcBef>
                <a:spcPct val="0"/>
              </a:spcBef>
              <a:buFontTx/>
              <a:buChar char="•"/>
              <a:tabLst>
                <a:tab pos="177800" algn="l"/>
              </a:tabLst>
            </a:pPr>
            <a:endParaRPr lang="en-US" b="1" smtClean="0"/>
          </a:p>
          <a:p>
            <a:pPr marL="114300" indent="-114300" eaLnBrk="1" hangingPunct="1">
              <a:spcBef>
                <a:spcPct val="0"/>
              </a:spcBef>
              <a:buFontTx/>
              <a:buChar char="•"/>
              <a:tabLst>
                <a:tab pos="177800" algn="l"/>
              </a:tabLst>
            </a:pPr>
            <a:r>
              <a:rPr lang="en-US" smtClean="0"/>
              <a:t>As BMI increases, the prevalence of comorbid conditions such as hypertension, dyslipidemia and type 2 diabetes also increases.</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Fully 65% of patients age 25 or older with a BMI </a:t>
            </a:r>
            <a:r>
              <a:rPr lang="en-US" smtClean="0">
                <a:sym typeface="Symbol" pitchFamily="18" charset="2"/>
              </a:rPr>
              <a:t></a:t>
            </a:r>
            <a:r>
              <a:rPr lang="en-US" smtClean="0"/>
              <a:t>27 have at least     one comorbidity. </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56% of patients with hypertension, 47% of patients with dyslipidemia and 70% of patients with type 2 diabetes have a BMI </a:t>
            </a:r>
            <a:r>
              <a:rPr lang="en-US" smtClean="0">
                <a:sym typeface="Symbol" pitchFamily="18" charset="2"/>
              </a:rPr>
              <a:t></a:t>
            </a:r>
            <a:r>
              <a:rPr lang="en-US" smtClean="0"/>
              <a:t>27. </a:t>
            </a:r>
          </a:p>
          <a:p>
            <a:pPr marL="114300" indent="-114300" eaLnBrk="1" hangingPunct="1">
              <a:spcBef>
                <a:spcPct val="0"/>
              </a:spcBef>
              <a:buFontTx/>
              <a:buChar char="•"/>
              <a:tabLst>
                <a:tab pos="177800" algn="l"/>
              </a:tabLst>
            </a:pPr>
            <a:endParaRPr lang="en-US"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endParaRPr lang="en-US" sz="1000" b="1" smtClean="0"/>
          </a:p>
          <a:p>
            <a:pPr marL="114300" indent="-114300" eaLnBrk="1" hangingPunct="1">
              <a:spcBef>
                <a:spcPct val="0"/>
              </a:spcBef>
              <a:tabLst>
                <a:tab pos="177800" algn="l"/>
              </a:tabLst>
            </a:pPr>
            <a:r>
              <a:rPr lang="en-US" sz="1000" b="1" smtClean="0"/>
              <a:t>Reference:</a:t>
            </a:r>
          </a:p>
          <a:p>
            <a:pPr marL="114300" indent="-114300" eaLnBrk="1" hangingPunct="1">
              <a:spcBef>
                <a:spcPct val="0"/>
              </a:spcBef>
              <a:tabLst>
                <a:tab pos="177800" algn="l"/>
              </a:tabLst>
            </a:pPr>
            <a:r>
              <a:rPr lang="en-US" sz="1000" smtClean="0"/>
              <a:t>Data on file (Reference 038-014). Analysis of data from the National Center for Health </a:t>
            </a:r>
          </a:p>
          <a:p>
            <a:pPr marL="114300" indent="-114300" eaLnBrk="1" hangingPunct="1">
              <a:spcBef>
                <a:spcPct val="0"/>
              </a:spcBef>
              <a:tabLst>
                <a:tab pos="177800" algn="l"/>
              </a:tabLst>
            </a:pPr>
            <a:r>
              <a:rPr lang="en-US" sz="1000" smtClean="0"/>
              <a:t>Statistics NHANES III (National Health and Nutrition Examination Survey III),</a:t>
            </a:r>
          </a:p>
          <a:p>
            <a:pPr marL="114300" indent="-114300" eaLnBrk="1" hangingPunct="1">
              <a:spcBef>
                <a:spcPct val="0"/>
              </a:spcBef>
              <a:tabLst>
                <a:tab pos="177800" algn="l"/>
              </a:tabLst>
            </a:pPr>
            <a:r>
              <a:rPr lang="en-US" sz="1000" smtClean="0"/>
              <a:t>1988–1994.</a:t>
            </a:r>
          </a:p>
          <a:p>
            <a:pPr marL="114300" indent="-114300" eaLnBrk="1" hangingPunct="1">
              <a:spcBef>
                <a:spcPct val="0"/>
              </a:spcBef>
              <a:buFontTx/>
              <a:buChar char="•"/>
              <a:tabLst>
                <a:tab pos="177800" algn="l"/>
              </a:tabLst>
            </a:pPr>
            <a:endParaRPr lang="en-US" sz="1000" smtClean="0"/>
          </a:p>
          <a:p>
            <a:pPr marL="114300" indent="-114300" eaLnBrk="1" hangingPunct="1">
              <a:spcBef>
                <a:spcPct val="0"/>
              </a:spcBef>
              <a:buFontTx/>
              <a:buChar char="•"/>
              <a:tabLst>
                <a:tab pos="177800" algn="l"/>
              </a:tabLst>
            </a:pPr>
            <a:endParaRPr lang="en-US" sz="1000" smtClean="0"/>
          </a:p>
          <a:p>
            <a:pPr marL="114300" indent="-114300" eaLnBrk="1" hangingPunct="1">
              <a:spcBef>
                <a:spcPct val="0"/>
              </a:spcBef>
              <a:buFontTx/>
              <a:buChar char="•"/>
              <a:tabLst>
                <a:tab pos="177800" algn="l"/>
              </a:tabLst>
            </a:pPr>
            <a:endParaRPr lang="en-US" smtClean="0"/>
          </a:p>
          <a:p>
            <a:pPr marL="114300" indent="-114300" eaLnBrk="1" hangingPunct="1">
              <a:spcBef>
                <a:spcPct val="0"/>
              </a:spcBef>
              <a:buFontTx/>
              <a:buChar char="•"/>
              <a:tabLst>
                <a:tab pos="177800" algn="l"/>
              </a:tabLst>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8538E7-5B49-4C11-9525-E841466E78A6}" type="datetimeFigureOut">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5A944-4306-47A8-A55C-6456246658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175532-4497-4BC3-A49C-35FE7DD13519}" type="datetimeFigureOut">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ED5E0-E18B-45F8-9DAA-3BC7D57CDC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D20A19-A6CB-4697-A25E-AF4CC54D45C9}" type="datetimeFigureOut">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ECDE74-5D56-45F0-BB3F-5283D6D79E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71969555-1BAC-4E6C-8176-E4F8FBCC9C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9AD68019-5805-4FEA-A00B-680A4D9187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FD1E940C-B170-43FD-A9DE-7F8F23B25DF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13556F7-6D89-4C21-B9E3-9560095B2C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36517-3DCE-4CBC-A2BB-F0F64E3A6A5C}" type="datetimeFigureOut">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95357F-ECE1-4057-9AEE-7E9EB5E89A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6992F2-0773-4673-A5AA-87C31BE932B2}" type="datetimeFigureOut">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C70AA-0DE4-41C6-9D0D-F6BD7F44C8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DA7D3A-A522-43D9-AA73-29708085528E}" type="datetimeFigureOut">
              <a:rPr lang="en-US"/>
              <a:pPr>
                <a:defRPr/>
              </a:pPr>
              <a:t>11/14/2011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4F673-A53F-482D-A92F-5D06DEBAD1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15F97C-B4E3-4EA0-8B91-B90513E0FCBA}" type="datetimeFigureOut">
              <a:rPr lang="en-US"/>
              <a:pPr>
                <a:defRPr/>
              </a:pPr>
              <a:t>11/14/2011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5E633B-3400-4DDB-B5F6-33FF692D4A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FB56B2-99C1-4C2C-A4D0-D804169DA27A}" type="datetimeFigureOut">
              <a:rPr lang="en-US"/>
              <a:pPr>
                <a:defRPr/>
              </a:pPr>
              <a:t>11/14/2011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A1E078-0692-4B55-A0E8-2DF5D7150E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4E6E46-1E3F-4E70-AAD2-FBC01B8B0861}" type="datetimeFigureOut">
              <a:rPr lang="en-US"/>
              <a:pPr>
                <a:defRPr/>
              </a:pPr>
              <a:t>11/14/2011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433475-D0F9-442F-8759-831B92CADE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7C30A1-E9F4-4E23-8607-467E1097697A}" type="datetimeFigureOut">
              <a:rPr lang="en-US"/>
              <a:pPr>
                <a:defRPr/>
              </a:pPr>
              <a:t>11/14/2011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9979CB-07F3-4919-A59B-12803363B0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3B6B39-6853-47AA-ACED-04DD94604715}" type="datetimeFigureOut">
              <a:rPr lang="en-US"/>
              <a:pPr>
                <a:defRPr/>
              </a:pPr>
              <a:t>11/14/2011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D58AA3-5080-4598-BC97-6FA022BB61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B0"/>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3BDBBCE-DA16-4839-A02D-BF376EFF6362}" type="datetimeFigureOut">
              <a:rPr lang="en-US"/>
              <a:pPr>
                <a:defRPr/>
              </a:pPr>
              <a:t>11/14/2011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40D8FE4-BD73-4E38-A132-AF0EA2C15D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7" r:id="rId12"/>
    <p:sldLayoutId id="2147483788" r:id="rId13"/>
    <p:sldLayoutId id="2147483789" r:id="rId14"/>
    <p:sldLayoutId id="2147483790"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graphicFrame>
        <p:nvGraphicFramePr>
          <p:cNvPr id="1026" name="Object 2"/>
          <p:cNvGraphicFramePr>
            <a:graphicFrameLocks noChangeAspect="1"/>
          </p:cNvGraphicFramePr>
          <p:nvPr/>
        </p:nvGraphicFramePr>
        <p:xfrm>
          <a:off x="250825" y="188913"/>
          <a:ext cx="8675688" cy="6508750"/>
        </p:xfrm>
        <a:graphic>
          <a:graphicData uri="http://schemas.openxmlformats.org/presentationml/2006/ole">
            <p:oleObj spid="_x0000_s1026"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ph/>
          </p:nvPr>
        </p:nvGraphicFramePr>
        <p:xfrm>
          <a:off x="827088" y="1268413"/>
          <a:ext cx="7416800" cy="5834827"/>
        </p:xfrm>
        <a:graphic>
          <a:graphicData uri="http://schemas.openxmlformats.org/drawingml/2006/table">
            <a:tbl>
              <a:tblPr/>
              <a:tblGrid>
                <a:gridCol w="2592387"/>
                <a:gridCol w="2808288"/>
                <a:gridCol w="2016125"/>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charset="0"/>
                          <a:cs typeface="Mitra" pitchFamily="2" charset="-78"/>
                        </a:rPr>
                        <a:t>رتبه چاقي</a:t>
                      </a:r>
                      <a:endParaRPr kumimoji="0" lang="en-US" sz="2400" b="1" i="0" u="none" strike="noStrike" cap="none" normalizeH="0" baseline="0" dirty="0" smtClean="0">
                        <a:ln>
                          <a:noFill/>
                        </a:ln>
                        <a:solidFill>
                          <a:schemeClr val="bg1"/>
                        </a:solidFill>
                        <a:effectLst/>
                        <a:latin typeface="Arial" charset="0"/>
                        <a:cs typeface="Mitra" pitchFamily="2" charset="-78"/>
                      </a:endParaRPr>
                    </a:p>
                  </a:txBody>
                  <a:tcPr horzOverflow="overflow">
                    <a:lnL cap="flat">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chemeClr val="bg1"/>
                          </a:solidFill>
                          <a:effectLst/>
                          <a:latin typeface="Arial" charset="0"/>
                          <a:cs typeface="Mitra" pitchFamily="2" charset="-78"/>
                        </a:rPr>
                        <a:t>نمايه توده بدني</a:t>
                      </a:r>
                      <a:endParaRPr kumimoji="0" lang="en-US" sz="2400" b="1" i="0" u="none" strike="noStrike" cap="none" normalizeH="0" baseline="0" smtClean="0">
                        <a:ln>
                          <a:noFill/>
                        </a:ln>
                        <a:solidFill>
                          <a:schemeClr val="bg1"/>
                        </a:solidFill>
                        <a:effectLst/>
                        <a:latin typeface="Arial" charset="0"/>
                        <a:cs typeface="Mitra"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chemeClr val="bg1"/>
                          </a:solidFill>
                          <a:effectLst/>
                          <a:latin typeface="Arial" charset="0"/>
                          <a:cs typeface="Mitra" pitchFamily="2" charset="-78"/>
                        </a:rPr>
                        <a:t>(كيلوگرم بر مترمربع)</a:t>
                      </a:r>
                      <a:endParaRPr kumimoji="0" lang="en-US" sz="24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chemeClr val="bg1"/>
                          </a:solidFill>
                          <a:effectLst/>
                          <a:latin typeface="Arial" charset="0"/>
                          <a:cs typeface="Mitra" pitchFamily="2" charset="-78"/>
                        </a:rPr>
                        <a:t>وضعيت</a:t>
                      </a:r>
                      <a:r>
                        <a:rPr kumimoji="0" lang="en-US" sz="2400" b="1" i="0" u="none" strike="noStrike" cap="none" normalizeH="0" baseline="0" smtClean="0">
                          <a:ln>
                            <a:noFill/>
                          </a:ln>
                          <a:solidFill>
                            <a:schemeClr val="bg1"/>
                          </a:solidFill>
                          <a:effectLst/>
                          <a:latin typeface="Arial" charset="0"/>
                          <a:cs typeface="Mitra" pitchFamily="2" charset="-78"/>
                        </a:rPr>
                        <a:t> </a:t>
                      </a:r>
                    </a:p>
                  </a:txBody>
                  <a:tcPr horzOverflow="overflow">
                    <a:lnL>
                      <a:noFill/>
                    </a:lnL>
                    <a:lnR cap="flat">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cs typeface="Mitra" pitchFamily="2" charset="-78"/>
                      </a:endParaRPr>
                    </a:p>
                  </a:txBody>
                  <a:tcPr horzOverflow="overflow">
                    <a:lnL cap="flat">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bg1"/>
                          </a:solidFill>
                          <a:effectLst/>
                          <a:latin typeface="Arial" charset="0"/>
                          <a:cs typeface="Mitra" pitchFamily="2" charset="-78"/>
                        </a:rPr>
                        <a:t>18/5</a:t>
                      </a:r>
                      <a:r>
                        <a:rPr kumimoji="0" lang="en-US" sz="2400" b="1" i="0" u="none" strike="noStrike" cap="none" normalizeH="0" baseline="0" dirty="0" smtClean="0">
                          <a:ln>
                            <a:noFill/>
                          </a:ln>
                          <a:solidFill>
                            <a:schemeClr val="bg1"/>
                          </a:solidFill>
                          <a:effectLst/>
                          <a:latin typeface="Arial" charset="0"/>
                          <a:cs typeface="Mitra" pitchFamily="2" charset="-78"/>
                        </a:rPr>
                        <a:t>&lt;</a:t>
                      </a:r>
                    </a:p>
                  </a:txBody>
                  <a:tcPr horzOverflow="overflow">
                    <a:lnL>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charset="0"/>
                          <a:cs typeface="Mitra" pitchFamily="2" charset="-78"/>
                        </a:rPr>
                        <a:t>كم وزن</a:t>
                      </a:r>
                      <a:endParaRPr kumimoji="0" lang="en-US" sz="2400" b="1" i="0" u="none" strike="noStrike" cap="none" normalizeH="0" baseline="0" dirty="0" smtClean="0">
                        <a:ln>
                          <a:noFill/>
                        </a:ln>
                        <a:solidFill>
                          <a:schemeClr val="bg1"/>
                        </a:solidFill>
                        <a:effectLst/>
                        <a:latin typeface="Arial" charset="0"/>
                        <a:cs typeface="Mitra" pitchFamily="2" charset="-78"/>
                      </a:endParaRPr>
                    </a:p>
                  </a:txBody>
                  <a:tcPr horzOverflow="overflow">
                    <a:lnL>
                      <a:noFill/>
                    </a:lnL>
                    <a:lnR cap="flat">
                      <a:noFill/>
                    </a:lnR>
                    <a:lnT w="28575" cap="flat" cmpd="sng" algn="ctr">
                      <a:solidFill>
                        <a:srgbClr val="FF3300"/>
                      </a:solidFill>
                      <a:prstDash val="solid"/>
                      <a:round/>
                      <a:headEnd type="none" w="med" len="med"/>
                      <a:tailEnd type="none" w="med" len="med"/>
                    </a:lnT>
                    <a:lnB>
                      <a:noFill/>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cs typeface="Mitra" pitchFamily="2" charset="-78"/>
                      </a:endParaRPr>
                    </a:p>
                  </a:txBody>
                  <a:tcPr horzOverflow="overflow">
                    <a:lnL cap="flat">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bg1"/>
                          </a:solidFill>
                          <a:effectLst/>
                          <a:latin typeface="Arial" charset="0"/>
                          <a:cs typeface="Mitra" pitchFamily="2" charset="-78"/>
                        </a:rPr>
                        <a:t>22/0&gt;</a:t>
                      </a:r>
                      <a:endParaRPr kumimoji="0" lang="en-US" sz="2400" b="1" i="0" u="none" strike="noStrike" cap="none" normalizeH="0" baseline="0" dirty="0" smtClean="0">
                        <a:ln>
                          <a:noFill/>
                        </a:ln>
                        <a:solidFill>
                          <a:schemeClr val="bg1"/>
                        </a:solidFill>
                        <a:effectLst/>
                        <a:latin typeface="Arial" charset="0"/>
                        <a:cs typeface="Mitra" pitchFamily="2" charset="-78"/>
                      </a:endParaRPr>
                    </a:p>
                  </a:txBody>
                  <a:tcPr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bg1"/>
                          </a:solidFill>
                          <a:effectLst/>
                          <a:latin typeface="Arial" charset="0"/>
                          <a:cs typeface="Mitra" pitchFamily="2" charset="-78"/>
                        </a:rPr>
                        <a:t>خيلي پير</a:t>
                      </a:r>
                      <a:endParaRPr kumimoji="0" lang="en-US" sz="2400" b="1" i="0" u="none" strike="noStrike" cap="none" normalizeH="0" baseline="0" dirty="0" smtClean="0">
                        <a:ln>
                          <a:noFill/>
                        </a:ln>
                        <a:solidFill>
                          <a:schemeClr val="bg1"/>
                        </a:solidFill>
                        <a:effectLst/>
                        <a:latin typeface="Arial" charset="0"/>
                        <a:cs typeface="Mitra" pitchFamily="2" charset="-78"/>
                      </a:endParaRPr>
                    </a:p>
                  </a:txBody>
                  <a:tcPr horzOverflow="overflow">
                    <a:lnL>
                      <a:noFill/>
                    </a:lnL>
                    <a:lnR cap="flat">
                      <a:noFill/>
                    </a:lnR>
                    <a:lnT w="28575" cap="flat" cmpd="sng" algn="ctr">
                      <a:noFill/>
                      <a:prstDash val="solid"/>
                      <a:round/>
                      <a:headEnd type="none" w="med" len="med"/>
                      <a:tailEnd type="none" w="med" len="med"/>
                    </a:lnT>
                    <a:lnB>
                      <a:noFill/>
                    </a:lnB>
                    <a:lnTlToBr>
                      <a:noFill/>
                    </a:lnTlToBr>
                    <a:lnBlToTr>
                      <a:noFill/>
                    </a:lnBlToTr>
                    <a:noFill/>
                  </a:tcPr>
                </a:tc>
              </a:tr>
              <a:tr h="790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charset="0"/>
                        <a:cs typeface="Mitra" pitchFamily="2" charset="-78"/>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bg1"/>
                          </a:solidFill>
                          <a:effectLst/>
                          <a:latin typeface="Arial" charset="0"/>
                          <a:cs typeface="Mitra" pitchFamily="2" charset="-78"/>
                        </a:rPr>
                        <a:t>18/5-24/9</a:t>
                      </a:r>
                      <a:endParaRPr kumimoji="0" lang="en-US" sz="2400" b="1" i="0" u="none" strike="noStrike" cap="none" normalizeH="0" baseline="0" dirty="0" smtClean="0">
                        <a:ln>
                          <a:noFill/>
                        </a:ln>
                        <a:solidFill>
                          <a:schemeClr val="bg1"/>
                        </a:solidFill>
                        <a:effectLst/>
                        <a:latin typeface="Arial" charset="0"/>
                        <a:cs typeface="Mitra" pitchFamily="2" charset="-7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charset="0"/>
                          <a:cs typeface="Mitra" pitchFamily="2" charset="-78"/>
                        </a:rPr>
                        <a:t>طبيعي</a:t>
                      </a:r>
                      <a:r>
                        <a:rPr kumimoji="0" lang="en-US" sz="2400" b="1" i="0" u="none" strike="noStrike" cap="none" normalizeH="0" baseline="0" dirty="0" smtClean="0">
                          <a:ln>
                            <a:noFill/>
                          </a:ln>
                          <a:solidFill>
                            <a:schemeClr val="bg1"/>
                          </a:solidFill>
                          <a:effectLst/>
                          <a:latin typeface="Arial" charset="0"/>
                          <a:cs typeface="Mitra" pitchFamily="2" charset="-78"/>
                        </a:rPr>
                        <a:t> </a:t>
                      </a:r>
                    </a:p>
                  </a:txBody>
                  <a:tcPr horzOverflow="overflow">
                    <a:lnL>
                      <a:noFill/>
                    </a:lnL>
                    <a:lnR cap="flat">
                      <a:noFill/>
                    </a:lnR>
                    <a:lnT>
                      <a:noFill/>
                    </a:lnT>
                    <a:lnB>
                      <a:noFill/>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cs typeface="Mitra" pitchFamily="2" charset="-78"/>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FFFF00"/>
                          </a:solidFill>
                          <a:effectLst/>
                          <a:latin typeface="Arial" charset="0"/>
                          <a:cs typeface="Mitra" pitchFamily="2" charset="-78"/>
                        </a:rPr>
                        <a:t>25-29/9</a:t>
                      </a:r>
                      <a:endParaRPr kumimoji="0" lang="en-US" sz="2400" b="1" i="0" u="none" strike="noStrike" cap="none" normalizeH="0" baseline="0" dirty="0" smtClean="0">
                        <a:ln>
                          <a:noFill/>
                        </a:ln>
                        <a:solidFill>
                          <a:srgbClr val="FFFF00"/>
                        </a:solidFill>
                        <a:effectLst/>
                        <a:latin typeface="Arial" charset="0"/>
                        <a:cs typeface="Mitra" pitchFamily="2" charset="-7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rgbClr val="FFFF00"/>
                          </a:solidFill>
                          <a:effectLst/>
                          <a:latin typeface="Arial" charset="0"/>
                          <a:cs typeface="Mitra" pitchFamily="2" charset="-78"/>
                        </a:rPr>
                        <a:t>وزن اضافي</a:t>
                      </a:r>
                      <a:endParaRPr kumimoji="0" lang="en-US" sz="2400" b="1" i="0" u="none" strike="noStrike" cap="none" normalizeH="0" baseline="0" smtClean="0">
                        <a:ln>
                          <a:noFill/>
                        </a:ln>
                        <a:solidFill>
                          <a:srgbClr val="FFFF00"/>
                        </a:solidFill>
                        <a:effectLst/>
                        <a:latin typeface="Arial" charset="0"/>
                        <a:cs typeface="Mitra" pitchFamily="2" charset="-78"/>
                      </a:endParaRPr>
                    </a:p>
                  </a:txBody>
                  <a:tcPr horzOverflow="overflow">
                    <a:lnL>
                      <a:noFill/>
                    </a:lnL>
                    <a:lnR cap="flat">
                      <a:noFill/>
                    </a:lnR>
                    <a:lnT>
                      <a:noFill/>
                    </a:lnT>
                    <a:lnB>
                      <a:noFill/>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rgbClr val="FF9933"/>
                          </a:solidFill>
                          <a:effectLst/>
                          <a:latin typeface="Arial" charset="0"/>
                          <a:cs typeface="Mitra" pitchFamily="2" charset="-78"/>
                        </a:rPr>
                        <a:t>يك</a:t>
                      </a:r>
                      <a:endParaRPr kumimoji="0" lang="fa-IR" sz="2400" b="1" i="0" u="none" strike="noStrike" cap="none" normalizeH="0" baseline="0" smtClean="0">
                        <a:ln>
                          <a:noFill/>
                        </a:ln>
                        <a:solidFill>
                          <a:srgbClr val="FF9933"/>
                        </a:solidFill>
                        <a:effectLst/>
                        <a:latin typeface="Arial" charset="0"/>
                        <a:cs typeface="Mitra"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rgbClr val="FF9933"/>
                          </a:solidFill>
                          <a:effectLst/>
                          <a:latin typeface="Arial" charset="0"/>
                          <a:cs typeface="Mitra" pitchFamily="2" charset="-78"/>
                        </a:rPr>
                        <a:t>دو</a:t>
                      </a:r>
                      <a:r>
                        <a:rPr kumimoji="0" lang="en-US" sz="2400" b="1" i="0" u="none" strike="noStrike" cap="none" normalizeH="0" baseline="0" smtClean="0">
                          <a:ln>
                            <a:noFill/>
                          </a:ln>
                          <a:solidFill>
                            <a:srgbClr val="FF9933"/>
                          </a:solidFill>
                          <a:effectLst/>
                          <a:latin typeface="Arial" charset="0"/>
                          <a:cs typeface="Mitra" pitchFamily="2" charset="-78"/>
                        </a:rPr>
                        <a:t>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FF9933"/>
                          </a:solidFill>
                          <a:effectLst/>
                          <a:latin typeface="Arial" charset="0"/>
                          <a:cs typeface="Mitra" pitchFamily="2" charset="-78"/>
                        </a:rPr>
                        <a:t>34/9-30</a:t>
                      </a:r>
                      <a:endParaRPr kumimoji="0" lang="ar-SA" sz="2400" b="1" i="0" u="none" strike="noStrike" cap="none" normalizeH="0" baseline="0" dirty="0" smtClean="0">
                        <a:ln>
                          <a:noFill/>
                        </a:ln>
                        <a:solidFill>
                          <a:srgbClr val="FF9933"/>
                        </a:solidFill>
                        <a:effectLst/>
                        <a:latin typeface="Arial" charset="0"/>
                        <a:cs typeface="Mitra"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FF9933"/>
                          </a:solidFill>
                          <a:effectLst/>
                          <a:latin typeface="Arial" charset="0"/>
                          <a:cs typeface="Mitra" pitchFamily="2" charset="-78"/>
                        </a:rPr>
                        <a:t>39/9</a:t>
                      </a:r>
                      <a:r>
                        <a:rPr kumimoji="0" lang="ar-SA" sz="2400" b="1" i="0" u="none" strike="noStrike" cap="none" normalizeH="0" baseline="0" dirty="0" smtClean="0">
                          <a:ln>
                            <a:noFill/>
                          </a:ln>
                          <a:solidFill>
                            <a:srgbClr val="FF9933"/>
                          </a:solidFill>
                          <a:effectLst/>
                          <a:latin typeface="Arial" charset="0"/>
                          <a:cs typeface="Mitra" pitchFamily="2" charset="-78"/>
                        </a:rPr>
                        <a:t>-35</a:t>
                      </a:r>
                      <a:r>
                        <a:rPr kumimoji="0" lang="en-US" sz="2400" b="1" i="0" u="none" strike="noStrike" cap="none" normalizeH="0" baseline="0" dirty="0" smtClean="0">
                          <a:ln>
                            <a:noFill/>
                          </a:ln>
                          <a:solidFill>
                            <a:srgbClr val="FF9933"/>
                          </a:solidFill>
                          <a:effectLst/>
                          <a:latin typeface="Arial" charset="0"/>
                          <a:cs typeface="Mitra" pitchFamily="2" charset="-78"/>
                        </a:rPr>
                        <a:t>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rgbClr val="FF9933"/>
                          </a:solidFill>
                          <a:effectLst/>
                          <a:latin typeface="Arial" charset="0"/>
                          <a:cs typeface="Mitra" pitchFamily="2" charset="-78"/>
                        </a:rPr>
                        <a:t>چاق</a:t>
                      </a:r>
                      <a:r>
                        <a:rPr kumimoji="0" lang="en-US" sz="2400" b="1" i="0" u="none" strike="noStrike" cap="none" normalizeH="0" baseline="0" smtClean="0">
                          <a:ln>
                            <a:noFill/>
                          </a:ln>
                          <a:solidFill>
                            <a:srgbClr val="FF9933"/>
                          </a:solidFill>
                          <a:effectLst/>
                          <a:latin typeface="Arial" charset="0"/>
                          <a:cs typeface="Mitra" pitchFamily="2" charset="-78"/>
                        </a:rPr>
                        <a:t> </a:t>
                      </a:r>
                    </a:p>
                  </a:txBody>
                  <a:tcPr horzOverflow="overflow">
                    <a:lnL>
                      <a:noFill/>
                    </a:lnL>
                    <a:lnR cap="flat">
                      <a:noFill/>
                    </a:lnR>
                    <a:lnT>
                      <a:noFill/>
                    </a:lnT>
                    <a:lnB>
                      <a:noFill/>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rgbClr val="66FFFF"/>
                          </a:solidFill>
                          <a:effectLst/>
                          <a:latin typeface="Arial" charset="0"/>
                          <a:cs typeface="Mitra" pitchFamily="2" charset="-78"/>
                        </a:rPr>
                        <a:t>سه</a:t>
                      </a:r>
                      <a:r>
                        <a:rPr kumimoji="0" lang="en-US" sz="2400" b="0" i="0" u="none" strike="noStrike" cap="none" normalizeH="0" baseline="0" smtClean="0">
                          <a:ln>
                            <a:noFill/>
                          </a:ln>
                          <a:solidFill>
                            <a:srgbClr val="66FFFF"/>
                          </a:solidFill>
                          <a:effectLst/>
                          <a:latin typeface="Arial" charset="0"/>
                          <a:cs typeface="Mitra" pitchFamily="2" charset="-78"/>
                        </a:rPr>
                        <a:t> </a:t>
                      </a:r>
                    </a:p>
                  </a:txBody>
                  <a:tcPr horzOverflow="overflow">
                    <a:lnL cap="flat">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rgbClr val="66FFFF"/>
                          </a:solidFill>
                          <a:effectLst/>
                          <a:latin typeface="Arial" charset="0"/>
                          <a:cs typeface="Arial" charset="0"/>
                        </a:rPr>
                        <a:t>40</a:t>
                      </a:r>
                      <a:r>
                        <a:rPr kumimoji="0" lang="en-US" sz="2400" b="1" i="0" u="none" strike="noStrike" cap="none" normalizeH="0" baseline="0" smtClean="0">
                          <a:ln>
                            <a:noFill/>
                          </a:ln>
                          <a:solidFill>
                            <a:srgbClr val="66FFFF"/>
                          </a:solidFill>
                          <a:effectLst/>
                          <a:latin typeface="Arial" charset="0"/>
                          <a:cs typeface="Arial" charset="0"/>
                        </a:rPr>
                        <a:t>≥ </a:t>
                      </a:r>
                      <a:r>
                        <a:rPr kumimoji="0" lang="fa-IR" sz="2400" b="1" i="0" u="none" strike="noStrike" cap="none" normalizeH="0" baseline="0" smtClean="0">
                          <a:ln>
                            <a:noFill/>
                          </a:ln>
                          <a:solidFill>
                            <a:srgbClr val="66FFFF"/>
                          </a:solidFill>
                          <a:effectLst/>
                          <a:latin typeface="Arial" charset="0"/>
                          <a:cs typeface="Arial" charset="0"/>
                        </a:rPr>
                        <a:t> </a:t>
                      </a:r>
                      <a:endParaRPr kumimoji="0" lang="en-US" sz="2400" b="1" i="0" u="none" strike="noStrike" cap="none" normalizeH="0" baseline="0" smtClean="0">
                        <a:ln>
                          <a:noFill/>
                        </a:ln>
                        <a:solidFill>
                          <a:srgbClr val="66FFFF"/>
                        </a:solidFill>
                        <a:effectLst/>
                        <a:latin typeface="Arial" charset="0"/>
                        <a:cs typeface="Times New Roman" pitchFamily="18" charset="0"/>
                      </a:endParaRPr>
                    </a:p>
                  </a:txBody>
                  <a:tcPr horzOverflow="overflow">
                    <a:lnL>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rgbClr val="66FFFF"/>
                          </a:solidFill>
                          <a:effectLst/>
                          <a:latin typeface="Arial" charset="0"/>
                          <a:cs typeface="Mitra" pitchFamily="2" charset="-78"/>
                        </a:rPr>
                        <a:t>چاقي مفرط</a:t>
                      </a:r>
                      <a:endParaRPr kumimoji="0" lang="en-US" sz="2400" b="1" i="0" u="none" strike="noStrike" cap="none" normalizeH="0" baseline="0" dirty="0" smtClean="0">
                        <a:ln>
                          <a:noFill/>
                        </a:ln>
                        <a:solidFill>
                          <a:srgbClr val="66FFFF"/>
                        </a:solidFill>
                        <a:effectLst/>
                        <a:latin typeface="Arial" charset="0"/>
                        <a:cs typeface="Mitra" pitchFamily="2" charset="-78"/>
                      </a:endParaRPr>
                    </a:p>
                  </a:txBody>
                  <a:tcPr horzOverflow="overflow">
                    <a:lnL>
                      <a:noFill/>
                    </a:lnL>
                    <a:lnR cap="flat">
                      <a:noFill/>
                    </a:lnR>
                    <a:lnT>
                      <a:noFill/>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32792" name="Text Box 34"/>
          <p:cNvSpPr txBox="1">
            <a:spLocks noChangeArrowheads="1"/>
          </p:cNvSpPr>
          <p:nvPr/>
        </p:nvSpPr>
        <p:spPr bwMode="auto">
          <a:xfrm>
            <a:off x="1258888" y="549275"/>
            <a:ext cx="6454775" cy="579438"/>
          </a:xfrm>
          <a:prstGeom prst="rect">
            <a:avLst/>
          </a:prstGeom>
          <a:noFill/>
          <a:ln w="9525">
            <a:noFill/>
            <a:miter lim="800000"/>
            <a:headEnd/>
            <a:tailEnd/>
          </a:ln>
        </p:spPr>
        <p:txBody>
          <a:bodyPr wrap="none">
            <a:spAutoFit/>
          </a:bodyPr>
          <a:lstStyle/>
          <a:p>
            <a:r>
              <a:rPr lang="ar-SA" sz="3200" b="1">
                <a:solidFill>
                  <a:srgbClr val="FFFF00"/>
                </a:solidFill>
                <a:latin typeface="Verdana" pitchFamily="34" charset="0"/>
                <a:cs typeface="Mitra" pitchFamily="2" charset="-78"/>
              </a:rPr>
              <a:t>طبقه‌بندي نمايه توده بدني طبيعي و غيرطبيعي </a:t>
            </a:r>
            <a:endParaRPr lang="en-US" sz="3200" b="1">
              <a:solidFill>
                <a:srgbClr val="FFFF00"/>
              </a:solidFill>
              <a:latin typeface="Verdana" pitchFamily="34" charset="0"/>
              <a:cs typeface="Mitra"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01613"/>
            <a:ext cx="8229600" cy="490537"/>
          </a:xfrm>
        </p:spPr>
        <p:txBody>
          <a:bodyPr rtlCol="0">
            <a:normAutofit fontScale="90000"/>
          </a:bodyPr>
          <a:lstStyle/>
          <a:p>
            <a:pPr eaLnBrk="1" fontAlgn="auto" hangingPunct="1">
              <a:spcAft>
                <a:spcPts val="0"/>
              </a:spcAft>
              <a:defRPr/>
            </a:pPr>
            <a:r>
              <a:rPr lang="en-US" sz="2000" b="1">
                <a:solidFill>
                  <a:srgbClr val="66FF33"/>
                </a:solidFill>
                <a:latin typeface="Times New Roman" pitchFamily="18" charset="0"/>
                <a:cs typeface="Times New Roman" pitchFamily="18" charset="0"/>
              </a:rPr>
              <a:t>International cut-off points for body mass index for overweight and obesity by sex between </a:t>
            </a:r>
            <a:r>
              <a:rPr lang="en-US" sz="2000" b="1">
                <a:solidFill>
                  <a:srgbClr val="FF66CC"/>
                </a:solidFill>
                <a:latin typeface="Times New Roman" pitchFamily="18" charset="0"/>
                <a:cs typeface="Times New Roman" pitchFamily="18" charset="0"/>
              </a:rPr>
              <a:t>10 and 18 years</a:t>
            </a:r>
          </a:p>
        </p:txBody>
      </p:sp>
      <p:graphicFrame>
        <p:nvGraphicFramePr>
          <p:cNvPr id="79240" name="Group 392"/>
          <p:cNvGraphicFramePr>
            <a:graphicFrameLocks noGrp="1"/>
          </p:cNvGraphicFramePr>
          <p:nvPr>
            <p:ph idx="1"/>
          </p:nvPr>
        </p:nvGraphicFramePr>
        <p:xfrm>
          <a:off x="828675" y="836613"/>
          <a:ext cx="7056438" cy="5524818"/>
        </p:xfrm>
        <a:graphic>
          <a:graphicData uri="http://schemas.openxmlformats.org/drawingml/2006/table">
            <a:tbl>
              <a:tblPr/>
              <a:tblGrid>
                <a:gridCol w="1439863"/>
                <a:gridCol w="1727200"/>
                <a:gridCol w="903287"/>
                <a:gridCol w="1833563"/>
                <a:gridCol w="1152525"/>
              </a:tblGrid>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Males</a:t>
                      </a: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Females</a:t>
                      </a: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Males</a:t>
                      </a: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Females</a:t>
                      </a:r>
                    </a:p>
                  </a:txBody>
                  <a:tcP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10</a:t>
                      </a:r>
                    </a:p>
                  </a:txBody>
                  <a:tcP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19.84</a:t>
                      </a: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19.86</a:t>
                      </a: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24.00</a:t>
                      </a: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24.11</a:t>
                      </a:r>
                    </a:p>
                  </a:txBody>
                  <a:tcP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10.5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20.20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20.29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24.57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24.77</a:t>
                      </a:r>
                    </a:p>
                  </a:txBody>
                  <a:tcPr horzOverflow="overflow">
                    <a:lnL>
                      <a:noFill/>
                    </a:lnL>
                    <a:lnR cap="flat">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20.55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20.74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25.10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25.42</a:t>
                      </a:r>
                    </a:p>
                  </a:txBody>
                  <a:tcPr horzOverflow="overflow">
                    <a:lnL>
                      <a:noFill/>
                    </a:lnL>
                    <a:lnR cap="flat">
                      <a:noFill/>
                    </a:lnR>
                    <a:lnT>
                      <a:noFill/>
                    </a:lnT>
                    <a:lnB>
                      <a:noFill/>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11.5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20.89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21.20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25.58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26.05</a:t>
                      </a:r>
                    </a:p>
                  </a:txBody>
                  <a:tcPr horzOverflow="overflow">
                    <a:lnL>
                      <a:noFill/>
                    </a:lnL>
                    <a:lnR cap="flat">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21.22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21.68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26.02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26.67</a:t>
                      </a:r>
                    </a:p>
                  </a:txBody>
                  <a:tcPr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12.5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21.56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22.14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26.43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27.24</a:t>
                      </a: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21.91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22.58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26.84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27.76</a:t>
                      </a:r>
                    </a:p>
                  </a:txBody>
                  <a:tcPr horzOverflow="overflow">
                    <a:lnL>
                      <a:noFill/>
                    </a:lnL>
                    <a:lnR cap="flat">
                      <a:noFill/>
                    </a:lnR>
                    <a:ln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13.5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22.27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22.98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27.25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28.20</a:t>
                      </a:r>
                    </a:p>
                  </a:txBody>
                  <a:tcPr horzOverflow="overflow">
                    <a:lnL>
                      <a:noFill/>
                    </a:lnL>
                    <a:lnR cap="flat">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22.62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23.34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27.63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28.57</a:t>
                      </a:r>
                    </a:p>
                  </a:txBody>
                  <a:tcPr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14.5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22.96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23.66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27.98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28.87</a:t>
                      </a:r>
                    </a:p>
                  </a:txBody>
                  <a:tcPr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23.29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23.94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28.30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29.11</a:t>
                      </a:r>
                    </a:p>
                  </a:txBody>
                  <a:tcPr horzOverflow="overflow">
                    <a:lnL>
                      <a:noFill/>
                    </a:lnL>
                    <a:lnR cap="flat">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15.5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23.60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24.17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28.60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29.29</a:t>
                      </a: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23.90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24.37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28.88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29.43</a:t>
                      </a: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16.5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24.19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24.54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29.14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29.56</a:t>
                      </a: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24.46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29.41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29.69</a:t>
                      </a: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17.5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24.73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24.85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bg1"/>
                          </a:solidFill>
                          <a:effectLst/>
                          <a:latin typeface="Times New Roman" pitchFamily="18" charset="0"/>
                          <a:cs typeface="Times New Roman" pitchFamily="18" charset="0"/>
                        </a:rPr>
                        <a:t>29.84</a:t>
                      </a:r>
                    </a:p>
                  </a:txBody>
                  <a:tcPr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18</a:t>
                      </a:r>
                    </a:p>
                  </a:txBody>
                  <a:tcP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25</a:t>
                      </a: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25</a:t>
                      </a: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30</a:t>
                      </a: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FFFF00"/>
                          </a:solidFill>
                          <a:effectLst/>
                          <a:latin typeface="Times New Roman" pitchFamily="18" charset="0"/>
                          <a:cs typeface="Times New Roman" pitchFamily="18" charset="0"/>
                        </a:rPr>
                        <a:t>30</a:t>
                      </a:r>
                    </a:p>
                  </a:txBody>
                  <a:tcP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34918" name="Text Box 373"/>
          <p:cNvSpPr txBox="1">
            <a:spLocks noChangeArrowheads="1"/>
          </p:cNvSpPr>
          <p:nvPr/>
        </p:nvSpPr>
        <p:spPr bwMode="auto">
          <a:xfrm>
            <a:off x="827088" y="908050"/>
            <a:ext cx="1366837" cy="549275"/>
          </a:xfrm>
          <a:prstGeom prst="rect">
            <a:avLst/>
          </a:prstGeom>
          <a:noFill/>
          <a:ln w="9525">
            <a:noFill/>
            <a:miter lim="800000"/>
            <a:headEnd/>
            <a:tailEnd/>
          </a:ln>
        </p:spPr>
        <p:txBody>
          <a:bodyPr>
            <a:spAutoFit/>
          </a:bodyPr>
          <a:lstStyle/>
          <a:p>
            <a:r>
              <a:rPr lang="en-US" sz="1500" b="1">
                <a:solidFill>
                  <a:schemeClr val="bg1"/>
                </a:solidFill>
                <a:latin typeface="Times New Roman" pitchFamily="18" charset="0"/>
                <a:cs typeface="Times New Roman" pitchFamily="18" charset="0"/>
              </a:rPr>
              <a:t>Age( years)</a:t>
            </a:r>
          </a:p>
          <a:p>
            <a:endParaRPr lang="en-US" sz="1500">
              <a:latin typeface="Times New Roman" pitchFamily="18" charset="0"/>
              <a:cs typeface="Times New Roman" pitchFamily="18" charset="0"/>
            </a:endParaRPr>
          </a:p>
        </p:txBody>
      </p:sp>
      <p:sp>
        <p:nvSpPr>
          <p:cNvPr id="34919" name="Text Box 378"/>
          <p:cNvSpPr txBox="1">
            <a:spLocks noChangeArrowheads="1"/>
          </p:cNvSpPr>
          <p:nvPr/>
        </p:nvSpPr>
        <p:spPr bwMode="auto">
          <a:xfrm>
            <a:off x="3149600" y="822325"/>
            <a:ext cx="1135063" cy="549275"/>
          </a:xfrm>
          <a:prstGeom prst="rect">
            <a:avLst/>
          </a:prstGeom>
          <a:noFill/>
          <a:ln w="9525">
            <a:noFill/>
            <a:miter lim="800000"/>
            <a:headEnd/>
            <a:tailEnd/>
          </a:ln>
        </p:spPr>
        <p:txBody>
          <a:bodyPr wrap="none">
            <a:spAutoFit/>
          </a:bodyPr>
          <a:lstStyle/>
          <a:p>
            <a:r>
              <a:rPr lang="en-US" sz="1500" b="1">
                <a:solidFill>
                  <a:schemeClr val="bg1"/>
                </a:solidFill>
                <a:latin typeface="Times New Roman" pitchFamily="18" charset="0"/>
                <a:cs typeface="Times New Roman" pitchFamily="18" charset="0"/>
              </a:rPr>
              <a:t>Overweight</a:t>
            </a:r>
          </a:p>
          <a:p>
            <a:endParaRPr lang="en-US" sz="1500">
              <a:latin typeface="Times New Roman" pitchFamily="18" charset="0"/>
              <a:cs typeface="Times New Roman" pitchFamily="18" charset="0"/>
            </a:endParaRPr>
          </a:p>
        </p:txBody>
      </p:sp>
      <p:sp>
        <p:nvSpPr>
          <p:cNvPr id="34920" name="Text Box 379"/>
          <p:cNvSpPr txBox="1">
            <a:spLocks noChangeArrowheads="1"/>
          </p:cNvSpPr>
          <p:nvPr/>
        </p:nvSpPr>
        <p:spPr bwMode="auto">
          <a:xfrm>
            <a:off x="6084888" y="792163"/>
            <a:ext cx="808037" cy="549275"/>
          </a:xfrm>
          <a:prstGeom prst="rect">
            <a:avLst/>
          </a:prstGeom>
          <a:noFill/>
          <a:ln w="9525">
            <a:noFill/>
            <a:miter lim="800000"/>
            <a:headEnd/>
            <a:tailEnd/>
          </a:ln>
        </p:spPr>
        <p:txBody>
          <a:bodyPr wrap="none">
            <a:spAutoFit/>
          </a:bodyPr>
          <a:lstStyle/>
          <a:p>
            <a:r>
              <a:rPr lang="en-US" sz="1500" b="1">
                <a:solidFill>
                  <a:schemeClr val="bg1"/>
                </a:solidFill>
                <a:latin typeface="Times New Roman" pitchFamily="18" charset="0"/>
                <a:cs typeface="Times New Roman" pitchFamily="18" charset="0"/>
              </a:rPr>
              <a:t>Obesity</a:t>
            </a:r>
          </a:p>
          <a:p>
            <a:endParaRPr lang="en-US" sz="1500">
              <a:latin typeface="Times New Roman" pitchFamily="18" charset="0"/>
              <a:cs typeface="Times New Roman" pitchFamily="18" charset="0"/>
            </a:endParaRPr>
          </a:p>
        </p:txBody>
      </p:sp>
      <p:sp>
        <p:nvSpPr>
          <p:cNvPr id="34921" name="Text Box 393"/>
          <p:cNvSpPr txBox="1">
            <a:spLocks noChangeArrowheads="1"/>
          </p:cNvSpPr>
          <p:nvPr/>
        </p:nvSpPr>
        <p:spPr bwMode="auto">
          <a:xfrm>
            <a:off x="812800" y="6381750"/>
            <a:ext cx="3376613" cy="304800"/>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Source: Cole et al. BMJ 2000; 320: 1240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rgbClr val="99CC00"/>
                </a:solidFill>
                <a:latin typeface="Times New Roman" pitchFamily="18" charset="0"/>
                <a:cs typeface="Times New Roman" pitchFamily="18" charset="0"/>
              </a:rPr>
              <a:t>Risk factors and influences</a:t>
            </a:r>
          </a:p>
        </p:txBody>
      </p:sp>
      <p:pic>
        <p:nvPicPr>
          <p:cNvPr id="5123" name="Picture 2"/>
          <p:cNvPicPr>
            <a:picLocks noGrp="1" noChangeAspect="1" noChangeArrowheads="1"/>
          </p:cNvPicPr>
          <p:nvPr>
            <p:ph idx="1"/>
          </p:nvPr>
        </p:nvPicPr>
        <p:blipFill>
          <a:blip r:embed="rId2" cstate="print"/>
          <a:srcRect/>
          <a:stretch>
            <a:fillRect/>
          </a:stretch>
        </p:blipFill>
        <p:spPr>
          <a:xfrm>
            <a:off x="1382713" y="1773238"/>
            <a:ext cx="6069012" cy="431958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rot="-900000">
            <a:off x="2068513" y="2178050"/>
            <a:ext cx="5067300" cy="307975"/>
            <a:chOff x="1490" y="1132"/>
            <a:chExt cx="3591" cy="194"/>
          </a:xfrm>
        </p:grpSpPr>
        <p:sp>
          <p:nvSpPr>
            <p:cNvPr id="35891" name="Freeform 3"/>
            <p:cNvSpPr>
              <a:spLocks/>
            </p:cNvSpPr>
            <p:nvPr/>
          </p:nvSpPr>
          <p:spPr bwMode="auto">
            <a:xfrm>
              <a:off x="1492" y="1134"/>
              <a:ext cx="3589" cy="192"/>
            </a:xfrm>
            <a:custGeom>
              <a:avLst/>
              <a:gdLst>
                <a:gd name="T0" fmla="*/ 1843 w 3589"/>
                <a:gd name="T1" fmla="*/ 192 h 192"/>
                <a:gd name="T2" fmla="*/ 1843 w 3589"/>
                <a:gd name="T3" fmla="*/ 77 h 192"/>
                <a:gd name="T4" fmla="*/ 3475 w 3589"/>
                <a:gd name="T5" fmla="*/ 77 h 192"/>
                <a:gd name="T6" fmla="*/ 3486 w 3589"/>
                <a:gd name="T7" fmla="*/ 77 h 192"/>
                <a:gd name="T8" fmla="*/ 3500 w 3589"/>
                <a:gd name="T9" fmla="*/ 75 h 192"/>
                <a:gd name="T10" fmla="*/ 3513 w 3589"/>
                <a:gd name="T11" fmla="*/ 75 h 192"/>
                <a:gd name="T12" fmla="*/ 3524 w 3589"/>
                <a:gd name="T13" fmla="*/ 73 h 192"/>
                <a:gd name="T14" fmla="*/ 3537 w 3589"/>
                <a:gd name="T15" fmla="*/ 71 h 192"/>
                <a:gd name="T16" fmla="*/ 3548 w 3589"/>
                <a:gd name="T17" fmla="*/ 69 h 192"/>
                <a:gd name="T18" fmla="*/ 3559 w 3589"/>
                <a:gd name="T19" fmla="*/ 66 h 192"/>
                <a:gd name="T20" fmla="*/ 3567 w 3589"/>
                <a:gd name="T21" fmla="*/ 62 h 192"/>
                <a:gd name="T22" fmla="*/ 3575 w 3589"/>
                <a:gd name="T23" fmla="*/ 58 h 192"/>
                <a:gd name="T24" fmla="*/ 3581 w 3589"/>
                <a:gd name="T25" fmla="*/ 53 h 192"/>
                <a:gd name="T26" fmla="*/ 3586 w 3589"/>
                <a:gd name="T27" fmla="*/ 47 h 192"/>
                <a:gd name="T28" fmla="*/ 3589 w 3589"/>
                <a:gd name="T29" fmla="*/ 40 h 192"/>
                <a:gd name="T30" fmla="*/ 3589 w 3589"/>
                <a:gd name="T31" fmla="*/ 31 h 192"/>
                <a:gd name="T32" fmla="*/ 3589 w 3589"/>
                <a:gd name="T33" fmla="*/ 22 h 192"/>
                <a:gd name="T34" fmla="*/ 3583 w 3589"/>
                <a:gd name="T35" fmla="*/ 11 h 192"/>
                <a:gd name="T36" fmla="*/ 3575 w 3589"/>
                <a:gd name="T37" fmla="*/ 0 h 192"/>
                <a:gd name="T38" fmla="*/ 3573 w 3589"/>
                <a:gd name="T39" fmla="*/ 20 h 192"/>
                <a:gd name="T40" fmla="*/ 3564 w 3589"/>
                <a:gd name="T41" fmla="*/ 34 h 192"/>
                <a:gd name="T42" fmla="*/ 3554 w 3589"/>
                <a:gd name="T43" fmla="*/ 42 h 192"/>
                <a:gd name="T44" fmla="*/ 3540 w 3589"/>
                <a:gd name="T45" fmla="*/ 45 h 192"/>
                <a:gd name="T46" fmla="*/ 3521 w 3589"/>
                <a:gd name="T47" fmla="*/ 45 h 192"/>
                <a:gd name="T48" fmla="*/ 3505 w 3589"/>
                <a:gd name="T49" fmla="*/ 44 h 192"/>
                <a:gd name="T50" fmla="*/ 3489 w 3589"/>
                <a:gd name="T51" fmla="*/ 40 h 192"/>
                <a:gd name="T52" fmla="*/ 3473 w 3589"/>
                <a:gd name="T53" fmla="*/ 40 h 192"/>
                <a:gd name="T54" fmla="*/ 117 w 3589"/>
                <a:gd name="T55" fmla="*/ 40 h 192"/>
                <a:gd name="T56" fmla="*/ 103 w 3589"/>
                <a:gd name="T57" fmla="*/ 40 h 192"/>
                <a:gd name="T58" fmla="*/ 84 w 3589"/>
                <a:gd name="T59" fmla="*/ 44 h 192"/>
                <a:gd name="T60" fmla="*/ 68 w 3589"/>
                <a:gd name="T61" fmla="*/ 45 h 192"/>
                <a:gd name="T62" fmla="*/ 52 w 3589"/>
                <a:gd name="T63" fmla="*/ 45 h 192"/>
                <a:gd name="T64" fmla="*/ 36 w 3589"/>
                <a:gd name="T65" fmla="*/ 42 h 192"/>
                <a:gd name="T66" fmla="*/ 25 w 3589"/>
                <a:gd name="T67" fmla="*/ 34 h 192"/>
                <a:gd name="T68" fmla="*/ 17 w 3589"/>
                <a:gd name="T69" fmla="*/ 20 h 192"/>
                <a:gd name="T70" fmla="*/ 14 w 3589"/>
                <a:gd name="T71" fmla="*/ 0 h 192"/>
                <a:gd name="T72" fmla="*/ 6 w 3589"/>
                <a:gd name="T73" fmla="*/ 11 h 192"/>
                <a:gd name="T74" fmla="*/ 3 w 3589"/>
                <a:gd name="T75" fmla="*/ 22 h 192"/>
                <a:gd name="T76" fmla="*/ 0 w 3589"/>
                <a:gd name="T77" fmla="*/ 31 h 192"/>
                <a:gd name="T78" fmla="*/ 0 w 3589"/>
                <a:gd name="T79" fmla="*/ 40 h 192"/>
                <a:gd name="T80" fmla="*/ 3 w 3589"/>
                <a:gd name="T81" fmla="*/ 47 h 192"/>
                <a:gd name="T82" fmla="*/ 9 w 3589"/>
                <a:gd name="T83" fmla="*/ 53 h 192"/>
                <a:gd name="T84" fmla="*/ 14 w 3589"/>
                <a:gd name="T85" fmla="*/ 58 h 192"/>
                <a:gd name="T86" fmla="*/ 22 w 3589"/>
                <a:gd name="T87" fmla="*/ 62 h 192"/>
                <a:gd name="T88" fmla="*/ 30 w 3589"/>
                <a:gd name="T89" fmla="*/ 66 h 192"/>
                <a:gd name="T90" fmla="*/ 41 w 3589"/>
                <a:gd name="T91" fmla="*/ 69 h 192"/>
                <a:gd name="T92" fmla="*/ 54 w 3589"/>
                <a:gd name="T93" fmla="*/ 71 h 192"/>
                <a:gd name="T94" fmla="*/ 65 w 3589"/>
                <a:gd name="T95" fmla="*/ 73 h 192"/>
                <a:gd name="T96" fmla="*/ 79 w 3589"/>
                <a:gd name="T97" fmla="*/ 75 h 192"/>
                <a:gd name="T98" fmla="*/ 90 w 3589"/>
                <a:gd name="T99" fmla="*/ 75 h 192"/>
                <a:gd name="T100" fmla="*/ 103 w 3589"/>
                <a:gd name="T101" fmla="*/ 77 h 192"/>
                <a:gd name="T102" fmla="*/ 117 w 3589"/>
                <a:gd name="T103" fmla="*/ 77 h 192"/>
                <a:gd name="T104" fmla="*/ 1746 w 3589"/>
                <a:gd name="T105" fmla="*/ 77 h 192"/>
                <a:gd name="T106" fmla="*/ 1746 w 3589"/>
                <a:gd name="T107" fmla="*/ 192 h 192"/>
                <a:gd name="T108" fmla="*/ 1843 w 3589"/>
                <a:gd name="T109" fmla="*/ 192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9"/>
                <a:gd name="T166" fmla="*/ 0 h 192"/>
                <a:gd name="T167" fmla="*/ 3589 w 3589"/>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9" h="192">
                  <a:moveTo>
                    <a:pt x="1843" y="192"/>
                  </a:moveTo>
                  <a:lnTo>
                    <a:pt x="1843" y="77"/>
                  </a:lnTo>
                  <a:lnTo>
                    <a:pt x="3475" y="77"/>
                  </a:lnTo>
                  <a:lnTo>
                    <a:pt x="3486" y="77"/>
                  </a:lnTo>
                  <a:lnTo>
                    <a:pt x="3500" y="75"/>
                  </a:lnTo>
                  <a:lnTo>
                    <a:pt x="3513" y="75"/>
                  </a:lnTo>
                  <a:lnTo>
                    <a:pt x="3524" y="73"/>
                  </a:lnTo>
                  <a:lnTo>
                    <a:pt x="3537" y="71"/>
                  </a:lnTo>
                  <a:lnTo>
                    <a:pt x="3548" y="69"/>
                  </a:lnTo>
                  <a:lnTo>
                    <a:pt x="3559" y="66"/>
                  </a:lnTo>
                  <a:lnTo>
                    <a:pt x="3567" y="62"/>
                  </a:lnTo>
                  <a:lnTo>
                    <a:pt x="3575" y="58"/>
                  </a:lnTo>
                  <a:lnTo>
                    <a:pt x="3581" y="53"/>
                  </a:lnTo>
                  <a:lnTo>
                    <a:pt x="3586" y="47"/>
                  </a:lnTo>
                  <a:lnTo>
                    <a:pt x="3589" y="40"/>
                  </a:lnTo>
                  <a:lnTo>
                    <a:pt x="3589" y="31"/>
                  </a:lnTo>
                  <a:lnTo>
                    <a:pt x="3589" y="22"/>
                  </a:lnTo>
                  <a:lnTo>
                    <a:pt x="3583" y="11"/>
                  </a:lnTo>
                  <a:lnTo>
                    <a:pt x="3575" y="0"/>
                  </a:lnTo>
                  <a:lnTo>
                    <a:pt x="3573" y="20"/>
                  </a:lnTo>
                  <a:lnTo>
                    <a:pt x="3564" y="34"/>
                  </a:lnTo>
                  <a:lnTo>
                    <a:pt x="3554" y="42"/>
                  </a:lnTo>
                  <a:lnTo>
                    <a:pt x="3540" y="45"/>
                  </a:lnTo>
                  <a:lnTo>
                    <a:pt x="3521" y="45"/>
                  </a:lnTo>
                  <a:lnTo>
                    <a:pt x="3505" y="44"/>
                  </a:lnTo>
                  <a:lnTo>
                    <a:pt x="3489" y="40"/>
                  </a:lnTo>
                  <a:lnTo>
                    <a:pt x="3473" y="40"/>
                  </a:lnTo>
                  <a:lnTo>
                    <a:pt x="117" y="40"/>
                  </a:lnTo>
                  <a:lnTo>
                    <a:pt x="103" y="40"/>
                  </a:lnTo>
                  <a:lnTo>
                    <a:pt x="84" y="44"/>
                  </a:lnTo>
                  <a:lnTo>
                    <a:pt x="68" y="45"/>
                  </a:lnTo>
                  <a:lnTo>
                    <a:pt x="52" y="45"/>
                  </a:lnTo>
                  <a:lnTo>
                    <a:pt x="36" y="42"/>
                  </a:lnTo>
                  <a:lnTo>
                    <a:pt x="25" y="34"/>
                  </a:lnTo>
                  <a:lnTo>
                    <a:pt x="17" y="20"/>
                  </a:lnTo>
                  <a:lnTo>
                    <a:pt x="14" y="0"/>
                  </a:lnTo>
                  <a:lnTo>
                    <a:pt x="6" y="11"/>
                  </a:lnTo>
                  <a:lnTo>
                    <a:pt x="3" y="22"/>
                  </a:lnTo>
                  <a:lnTo>
                    <a:pt x="0" y="31"/>
                  </a:lnTo>
                  <a:lnTo>
                    <a:pt x="0" y="40"/>
                  </a:lnTo>
                  <a:lnTo>
                    <a:pt x="3" y="47"/>
                  </a:lnTo>
                  <a:lnTo>
                    <a:pt x="9" y="53"/>
                  </a:lnTo>
                  <a:lnTo>
                    <a:pt x="14" y="58"/>
                  </a:lnTo>
                  <a:lnTo>
                    <a:pt x="22" y="62"/>
                  </a:lnTo>
                  <a:lnTo>
                    <a:pt x="30" y="66"/>
                  </a:lnTo>
                  <a:lnTo>
                    <a:pt x="41" y="69"/>
                  </a:lnTo>
                  <a:lnTo>
                    <a:pt x="54" y="71"/>
                  </a:lnTo>
                  <a:lnTo>
                    <a:pt x="65" y="73"/>
                  </a:lnTo>
                  <a:lnTo>
                    <a:pt x="79" y="75"/>
                  </a:lnTo>
                  <a:lnTo>
                    <a:pt x="90" y="75"/>
                  </a:lnTo>
                  <a:lnTo>
                    <a:pt x="103" y="77"/>
                  </a:lnTo>
                  <a:lnTo>
                    <a:pt x="117" y="77"/>
                  </a:lnTo>
                  <a:lnTo>
                    <a:pt x="1746" y="77"/>
                  </a:lnTo>
                  <a:lnTo>
                    <a:pt x="1746" y="192"/>
                  </a:lnTo>
                  <a:lnTo>
                    <a:pt x="1843" y="192"/>
                  </a:lnTo>
                  <a:close/>
                </a:path>
              </a:pathLst>
            </a:custGeom>
            <a:solidFill>
              <a:srgbClr val="000000"/>
            </a:solidFill>
            <a:ln w="9525">
              <a:noFill/>
              <a:round/>
              <a:headEnd/>
              <a:tailEnd/>
            </a:ln>
          </p:spPr>
          <p:txBody>
            <a:bodyPr/>
            <a:lstStyle/>
            <a:p>
              <a:endParaRPr lang="en-US">
                <a:latin typeface="Calibri" pitchFamily="34" charset="0"/>
              </a:endParaRPr>
            </a:p>
          </p:txBody>
        </p:sp>
        <p:grpSp>
          <p:nvGrpSpPr>
            <p:cNvPr id="35892" name="Group 4"/>
            <p:cNvGrpSpPr>
              <a:grpSpLocks/>
            </p:cNvGrpSpPr>
            <p:nvPr/>
          </p:nvGrpSpPr>
          <p:grpSpPr bwMode="auto">
            <a:xfrm>
              <a:off x="1490" y="1132"/>
              <a:ext cx="3588" cy="192"/>
              <a:chOff x="1490" y="1132"/>
              <a:chExt cx="3588" cy="192"/>
            </a:xfrm>
          </p:grpSpPr>
          <p:sp>
            <p:nvSpPr>
              <p:cNvPr id="35893" name="Freeform 5"/>
              <p:cNvSpPr>
                <a:spLocks/>
              </p:cNvSpPr>
              <p:nvPr/>
            </p:nvSpPr>
            <p:spPr bwMode="auto">
              <a:xfrm>
                <a:off x="1568" y="1205"/>
                <a:ext cx="11" cy="6"/>
              </a:xfrm>
              <a:custGeom>
                <a:avLst/>
                <a:gdLst>
                  <a:gd name="T0" fmla="*/ 11 w 11"/>
                  <a:gd name="T1" fmla="*/ 2 h 6"/>
                  <a:gd name="T2" fmla="*/ 5 w 11"/>
                  <a:gd name="T3" fmla="*/ 0 h 6"/>
                  <a:gd name="T4" fmla="*/ 3 w 11"/>
                  <a:gd name="T5" fmla="*/ 0 h 6"/>
                  <a:gd name="T6" fmla="*/ 0 w 11"/>
                  <a:gd name="T7" fmla="*/ 4 h 6"/>
                  <a:gd name="T8" fmla="*/ 0 w 11"/>
                  <a:gd name="T9" fmla="*/ 6 h 6"/>
                  <a:gd name="T10" fmla="*/ 11 w 11"/>
                  <a:gd name="T11" fmla="*/ 2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2"/>
                    </a:moveTo>
                    <a:lnTo>
                      <a:pt x="5" y="0"/>
                    </a:lnTo>
                    <a:lnTo>
                      <a:pt x="3" y="0"/>
                    </a:lnTo>
                    <a:lnTo>
                      <a:pt x="0" y="4"/>
                    </a:lnTo>
                    <a:lnTo>
                      <a:pt x="0" y="6"/>
                    </a:lnTo>
                    <a:lnTo>
                      <a:pt x="11"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94" name="Freeform 6"/>
              <p:cNvSpPr>
                <a:spLocks/>
              </p:cNvSpPr>
              <p:nvPr/>
            </p:nvSpPr>
            <p:spPr bwMode="auto">
              <a:xfrm>
                <a:off x="1552" y="1198"/>
                <a:ext cx="11" cy="3"/>
              </a:xfrm>
              <a:custGeom>
                <a:avLst/>
                <a:gdLst>
                  <a:gd name="T0" fmla="*/ 11 w 11"/>
                  <a:gd name="T1" fmla="*/ 3 h 3"/>
                  <a:gd name="T2" fmla="*/ 8 w 11"/>
                  <a:gd name="T3" fmla="*/ 0 h 3"/>
                  <a:gd name="T4" fmla="*/ 5 w 11"/>
                  <a:gd name="T5" fmla="*/ 0 h 3"/>
                  <a:gd name="T6" fmla="*/ 0 w 11"/>
                  <a:gd name="T7" fmla="*/ 0 h 3"/>
                  <a:gd name="T8" fmla="*/ 0 w 11"/>
                  <a:gd name="T9" fmla="*/ 3 h 3"/>
                  <a:gd name="T10" fmla="*/ 11 w 11"/>
                  <a:gd name="T11" fmla="*/ 3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1" y="3"/>
                    </a:moveTo>
                    <a:lnTo>
                      <a:pt x="8" y="0"/>
                    </a:lnTo>
                    <a:lnTo>
                      <a:pt x="5" y="0"/>
                    </a:lnTo>
                    <a:lnTo>
                      <a:pt x="0" y="0"/>
                    </a:lnTo>
                    <a:lnTo>
                      <a:pt x="0" y="3"/>
                    </a:lnTo>
                    <a:lnTo>
                      <a:pt x="1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95" name="Freeform 7"/>
              <p:cNvSpPr>
                <a:spLocks/>
              </p:cNvSpPr>
              <p:nvPr/>
            </p:nvSpPr>
            <p:spPr bwMode="auto">
              <a:xfrm>
                <a:off x="1541" y="1176"/>
                <a:ext cx="11" cy="5"/>
              </a:xfrm>
              <a:custGeom>
                <a:avLst/>
                <a:gdLst>
                  <a:gd name="T0" fmla="*/ 11 w 11"/>
                  <a:gd name="T1" fmla="*/ 5 h 5"/>
                  <a:gd name="T2" fmla="*/ 11 w 11"/>
                  <a:gd name="T3" fmla="*/ 2 h 5"/>
                  <a:gd name="T4" fmla="*/ 8 w 11"/>
                  <a:gd name="T5" fmla="*/ 0 h 5"/>
                  <a:gd name="T6" fmla="*/ 3 w 11"/>
                  <a:gd name="T7" fmla="*/ 2 h 5"/>
                  <a:gd name="T8" fmla="*/ 0 w 11"/>
                  <a:gd name="T9" fmla="*/ 3 h 5"/>
                  <a:gd name="T10" fmla="*/ 11 w 11"/>
                  <a:gd name="T11" fmla="*/ 5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11" y="5"/>
                    </a:moveTo>
                    <a:lnTo>
                      <a:pt x="11" y="2"/>
                    </a:lnTo>
                    <a:lnTo>
                      <a:pt x="8" y="0"/>
                    </a:lnTo>
                    <a:lnTo>
                      <a:pt x="3" y="2"/>
                    </a:lnTo>
                    <a:lnTo>
                      <a:pt x="0" y="3"/>
                    </a:lnTo>
                    <a:lnTo>
                      <a:pt x="11"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96" name="Freeform 8"/>
              <p:cNvSpPr>
                <a:spLocks/>
              </p:cNvSpPr>
              <p:nvPr/>
            </p:nvSpPr>
            <p:spPr bwMode="auto">
              <a:xfrm>
                <a:off x="5024" y="1205"/>
                <a:ext cx="11" cy="6"/>
              </a:xfrm>
              <a:custGeom>
                <a:avLst/>
                <a:gdLst>
                  <a:gd name="T0" fmla="*/ 11 w 11"/>
                  <a:gd name="T1" fmla="*/ 2 h 6"/>
                  <a:gd name="T2" fmla="*/ 8 w 11"/>
                  <a:gd name="T3" fmla="*/ 0 h 6"/>
                  <a:gd name="T4" fmla="*/ 3 w 11"/>
                  <a:gd name="T5" fmla="*/ 0 h 6"/>
                  <a:gd name="T6" fmla="*/ 0 w 11"/>
                  <a:gd name="T7" fmla="*/ 4 h 6"/>
                  <a:gd name="T8" fmla="*/ 0 w 11"/>
                  <a:gd name="T9" fmla="*/ 6 h 6"/>
                  <a:gd name="T10" fmla="*/ 11 w 11"/>
                  <a:gd name="T11" fmla="*/ 2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2"/>
                    </a:moveTo>
                    <a:lnTo>
                      <a:pt x="8" y="0"/>
                    </a:lnTo>
                    <a:lnTo>
                      <a:pt x="3" y="0"/>
                    </a:lnTo>
                    <a:lnTo>
                      <a:pt x="0" y="4"/>
                    </a:lnTo>
                    <a:lnTo>
                      <a:pt x="0" y="6"/>
                    </a:lnTo>
                    <a:lnTo>
                      <a:pt x="11"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97" name="Freeform 9"/>
              <p:cNvSpPr>
                <a:spLocks/>
              </p:cNvSpPr>
              <p:nvPr/>
            </p:nvSpPr>
            <p:spPr bwMode="auto">
              <a:xfrm>
                <a:off x="5008" y="1198"/>
                <a:ext cx="11" cy="3"/>
              </a:xfrm>
              <a:custGeom>
                <a:avLst/>
                <a:gdLst>
                  <a:gd name="T0" fmla="*/ 11 w 11"/>
                  <a:gd name="T1" fmla="*/ 3 h 3"/>
                  <a:gd name="T2" fmla="*/ 8 w 11"/>
                  <a:gd name="T3" fmla="*/ 0 h 3"/>
                  <a:gd name="T4" fmla="*/ 5 w 11"/>
                  <a:gd name="T5" fmla="*/ 0 h 3"/>
                  <a:gd name="T6" fmla="*/ 0 w 11"/>
                  <a:gd name="T7" fmla="*/ 0 h 3"/>
                  <a:gd name="T8" fmla="*/ 0 w 11"/>
                  <a:gd name="T9" fmla="*/ 3 h 3"/>
                  <a:gd name="T10" fmla="*/ 11 w 11"/>
                  <a:gd name="T11" fmla="*/ 3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1" y="3"/>
                    </a:moveTo>
                    <a:lnTo>
                      <a:pt x="8" y="0"/>
                    </a:lnTo>
                    <a:lnTo>
                      <a:pt x="5" y="0"/>
                    </a:lnTo>
                    <a:lnTo>
                      <a:pt x="0" y="0"/>
                    </a:lnTo>
                    <a:lnTo>
                      <a:pt x="0" y="3"/>
                    </a:lnTo>
                    <a:lnTo>
                      <a:pt x="1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98" name="Freeform 10"/>
              <p:cNvSpPr>
                <a:spLocks/>
              </p:cNvSpPr>
              <p:nvPr/>
            </p:nvSpPr>
            <p:spPr bwMode="auto">
              <a:xfrm>
                <a:off x="4997" y="1176"/>
                <a:ext cx="11" cy="5"/>
              </a:xfrm>
              <a:custGeom>
                <a:avLst/>
                <a:gdLst>
                  <a:gd name="T0" fmla="*/ 11 w 11"/>
                  <a:gd name="T1" fmla="*/ 5 h 5"/>
                  <a:gd name="T2" fmla="*/ 11 w 11"/>
                  <a:gd name="T3" fmla="*/ 2 h 5"/>
                  <a:gd name="T4" fmla="*/ 8 w 11"/>
                  <a:gd name="T5" fmla="*/ 0 h 5"/>
                  <a:gd name="T6" fmla="*/ 3 w 11"/>
                  <a:gd name="T7" fmla="*/ 2 h 5"/>
                  <a:gd name="T8" fmla="*/ 0 w 11"/>
                  <a:gd name="T9" fmla="*/ 3 h 5"/>
                  <a:gd name="T10" fmla="*/ 11 w 11"/>
                  <a:gd name="T11" fmla="*/ 5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11" y="5"/>
                    </a:moveTo>
                    <a:lnTo>
                      <a:pt x="11" y="2"/>
                    </a:lnTo>
                    <a:lnTo>
                      <a:pt x="8" y="0"/>
                    </a:lnTo>
                    <a:lnTo>
                      <a:pt x="3" y="2"/>
                    </a:lnTo>
                    <a:lnTo>
                      <a:pt x="0" y="3"/>
                    </a:lnTo>
                    <a:lnTo>
                      <a:pt x="11"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99" name="Freeform 11"/>
              <p:cNvSpPr>
                <a:spLocks/>
              </p:cNvSpPr>
              <p:nvPr/>
            </p:nvSpPr>
            <p:spPr bwMode="auto">
              <a:xfrm>
                <a:off x="3249" y="1200"/>
                <a:ext cx="8" cy="1"/>
              </a:xfrm>
              <a:custGeom>
                <a:avLst/>
                <a:gdLst>
                  <a:gd name="T0" fmla="*/ 8 w 8"/>
                  <a:gd name="T1" fmla="*/ 1 h 1"/>
                  <a:gd name="T2" fmla="*/ 5 w 8"/>
                  <a:gd name="T3" fmla="*/ 0 h 1"/>
                  <a:gd name="T4" fmla="*/ 2 w 8"/>
                  <a:gd name="T5" fmla="*/ 0 h 1"/>
                  <a:gd name="T6" fmla="*/ 0 w 8"/>
                  <a:gd name="T7" fmla="*/ 0 h 1"/>
                  <a:gd name="T8" fmla="*/ 0 w 8"/>
                  <a:gd name="T9" fmla="*/ 1 h 1"/>
                  <a:gd name="T10" fmla="*/ 8 w 8"/>
                  <a:gd name="T11" fmla="*/ 1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8" y="1"/>
                    </a:moveTo>
                    <a:lnTo>
                      <a:pt x="5" y="0"/>
                    </a:lnTo>
                    <a:lnTo>
                      <a:pt x="2" y="0"/>
                    </a:lnTo>
                    <a:lnTo>
                      <a:pt x="0" y="0"/>
                    </a:lnTo>
                    <a:lnTo>
                      <a:pt x="0" y="1"/>
                    </a:lnTo>
                    <a:lnTo>
                      <a:pt x="8" y="1"/>
                    </a:lnTo>
                    <a:close/>
                  </a:path>
                </a:pathLst>
              </a:custGeom>
              <a:solidFill>
                <a:srgbClr val="FFCC00"/>
              </a:solidFill>
              <a:ln w="9525">
                <a:noFill/>
                <a:round/>
                <a:headEnd/>
                <a:tailEnd/>
              </a:ln>
            </p:spPr>
            <p:txBody>
              <a:bodyPr/>
              <a:lstStyle/>
              <a:p>
                <a:endParaRPr lang="en-US">
                  <a:latin typeface="Calibri" pitchFamily="34" charset="0"/>
                </a:endParaRPr>
              </a:p>
            </p:txBody>
          </p:sp>
          <p:sp>
            <p:nvSpPr>
              <p:cNvPr id="35900" name="Freeform 12"/>
              <p:cNvSpPr>
                <a:spLocks/>
              </p:cNvSpPr>
              <p:nvPr/>
            </p:nvSpPr>
            <p:spPr bwMode="auto">
              <a:xfrm>
                <a:off x="1628" y="1178"/>
                <a:ext cx="5" cy="5"/>
              </a:xfrm>
              <a:custGeom>
                <a:avLst/>
                <a:gdLst>
                  <a:gd name="T0" fmla="*/ 5 w 5"/>
                  <a:gd name="T1" fmla="*/ 0 h 5"/>
                  <a:gd name="T2" fmla="*/ 2 w 5"/>
                  <a:gd name="T3" fmla="*/ 1 h 5"/>
                  <a:gd name="T4" fmla="*/ 0 w 5"/>
                  <a:gd name="T5" fmla="*/ 3 h 5"/>
                  <a:gd name="T6" fmla="*/ 2 w 5"/>
                  <a:gd name="T7" fmla="*/ 5 h 5"/>
                  <a:gd name="T8" fmla="*/ 5 w 5"/>
                  <a:gd name="T9" fmla="*/ 5 h 5"/>
                  <a:gd name="T10" fmla="*/ 5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0"/>
                    </a:moveTo>
                    <a:lnTo>
                      <a:pt x="2" y="1"/>
                    </a:lnTo>
                    <a:lnTo>
                      <a:pt x="0" y="3"/>
                    </a:lnTo>
                    <a:lnTo>
                      <a:pt x="2" y="5"/>
                    </a:lnTo>
                    <a:lnTo>
                      <a:pt x="5" y="5"/>
                    </a:lnTo>
                    <a:lnTo>
                      <a:pt x="5" y="0"/>
                    </a:lnTo>
                    <a:close/>
                  </a:path>
                </a:pathLst>
              </a:custGeom>
              <a:solidFill>
                <a:srgbClr val="FFCC00"/>
              </a:solidFill>
              <a:ln w="9525">
                <a:noFill/>
                <a:round/>
                <a:headEnd/>
                <a:tailEnd/>
              </a:ln>
            </p:spPr>
            <p:txBody>
              <a:bodyPr/>
              <a:lstStyle/>
              <a:p>
                <a:endParaRPr lang="en-US">
                  <a:latin typeface="Calibri" pitchFamily="34" charset="0"/>
                </a:endParaRPr>
              </a:p>
            </p:txBody>
          </p:sp>
          <p:sp>
            <p:nvSpPr>
              <p:cNvPr id="35901" name="Freeform 13"/>
              <p:cNvSpPr>
                <a:spLocks/>
              </p:cNvSpPr>
              <p:nvPr/>
            </p:nvSpPr>
            <p:spPr bwMode="auto">
              <a:xfrm>
                <a:off x="1633" y="1178"/>
                <a:ext cx="3310" cy="5"/>
              </a:xfrm>
              <a:custGeom>
                <a:avLst/>
                <a:gdLst>
                  <a:gd name="T0" fmla="*/ 3310 w 3310"/>
                  <a:gd name="T1" fmla="*/ 3 h 5"/>
                  <a:gd name="T2" fmla="*/ 3310 w 3310"/>
                  <a:gd name="T3" fmla="*/ 0 h 5"/>
                  <a:gd name="T4" fmla="*/ 0 w 3310"/>
                  <a:gd name="T5" fmla="*/ 0 h 5"/>
                  <a:gd name="T6" fmla="*/ 0 w 3310"/>
                  <a:gd name="T7" fmla="*/ 5 h 5"/>
                  <a:gd name="T8" fmla="*/ 3310 w 3310"/>
                  <a:gd name="T9" fmla="*/ 5 h 5"/>
                  <a:gd name="T10" fmla="*/ 3310 w 3310"/>
                  <a:gd name="T11" fmla="*/ 3 h 5"/>
                  <a:gd name="T12" fmla="*/ 0 60000 65536"/>
                  <a:gd name="T13" fmla="*/ 0 60000 65536"/>
                  <a:gd name="T14" fmla="*/ 0 60000 65536"/>
                  <a:gd name="T15" fmla="*/ 0 60000 65536"/>
                  <a:gd name="T16" fmla="*/ 0 60000 65536"/>
                  <a:gd name="T17" fmla="*/ 0 60000 65536"/>
                  <a:gd name="T18" fmla="*/ 0 w 3310"/>
                  <a:gd name="T19" fmla="*/ 0 h 5"/>
                  <a:gd name="T20" fmla="*/ 3310 w 33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3310" h="5">
                    <a:moveTo>
                      <a:pt x="3310" y="3"/>
                    </a:moveTo>
                    <a:lnTo>
                      <a:pt x="3310" y="0"/>
                    </a:lnTo>
                    <a:lnTo>
                      <a:pt x="0" y="0"/>
                    </a:lnTo>
                    <a:lnTo>
                      <a:pt x="0" y="5"/>
                    </a:lnTo>
                    <a:lnTo>
                      <a:pt x="3310" y="5"/>
                    </a:lnTo>
                    <a:lnTo>
                      <a:pt x="3310" y="3"/>
                    </a:lnTo>
                    <a:close/>
                  </a:path>
                </a:pathLst>
              </a:custGeom>
              <a:solidFill>
                <a:srgbClr val="FFCC00"/>
              </a:solidFill>
              <a:ln w="9525">
                <a:noFill/>
                <a:round/>
                <a:headEnd/>
                <a:tailEnd/>
              </a:ln>
            </p:spPr>
            <p:txBody>
              <a:bodyPr/>
              <a:lstStyle/>
              <a:p>
                <a:endParaRPr lang="en-US">
                  <a:latin typeface="Calibri" pitchFamily="34" charset="0"/>
                </a:endParaRPr>
              </a:p>
            </p:txBody>
          </p:sp>
          <p:sp>
            <p:nvSpPr>
              <p:cNvPr id="35902" name="Freeform 14"/>
              <p:cNvSpPr>
                <a:spLocks/>
              </p:cNvSpPr>
              <p:nvPr/>
            </p:nvSpPr>
            <p:spPr bwMode="auto">
              <a:xfrm>
                <a:off x="4943" y="1178"/>
                <a:ext cx="5" cy="5"/>
              </a:xfrm>
              <a:custGeom>
                <a:avLst/>
                <a:gdLst>
                  <a:gd name="T0" fmla="*/ 0 w 5"/>
                  <a:gd name="T1" fmla="*/ 5 h 5"/>
                  <a:gd name="T2" fmla="*/ 3 w 5"/>
                  <a:gd name="T3" fmla="*/ 5 h 5"/>
                  <a:gd name="T4" fmla="*/ 5 w 5"/>
                  <a:gd name="T5" fmla="*/ 3 h 5"/>
                  <a:gd name="T6" fmla="*/ 3 w 5"/>
                  <a:gd name="T7" fmla="*/ 1 h 5"/>
                  <a:gd name="T8" fmla="*/ 0 w 5"/>
                  <a:gd name="T9" fmla="*/ 0 h 5"/>
                  <a:gd name="T10" fmla="*/ 0 w 5"/>
                  <a:gd name="T11" fmla="*/ 5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5"/>
                    </a:moveTo>
                    <a:lnTo>
                      <a:pt x="3" y="5"/>
                    </a:lnTo>
                    <a:lnTo>
                      <a:pt x="5" y="3"/>
                    </a:lnTo>
                    <a:lnTo>
                      <a:pt x="3" y="1"/>
                    </a:lnTo>
                    <a:lnTo>
                      <a:pt x="0" y="0"/>
                    </a:lnTo>
                    <a:lnTo>
                      <a:pt x="0" y="5"/>
                    </a:lnTo>
                    <a:close/>
                  </a:path>
                </a:pathLst>
              </a:custGeom>
              <a:solidFill>
                <a:srgbClr val="FFCC00"/>
              </a:solidFill>
              <a:ln w="9525">
                <a:noFill/>
                <a:round/>
                <a:headEnd/>
                <a:tailEnd/>
              </a:ln>
            </p:spPr>
            <p:txBody>
              <a:bodyPr/>
              <a:lstStyle/>
              <a:p>
                <a:endParaRPr lang="en-US">
                  <a:latin typeface="Calibri" pitchFamily="34" charset="0"/>
                </a:endParaRPr>
              </a:p>
            </p:txBody>
          </p:sp>
          <p:sp>
            <p:nvSpPr>
              <p:cNvPr id="35903" name="Freeform 15"/>
              <p:cNvSpPr>
                <a:spLocks/>
              </p:cNvSpPr>
              <p:nvPr/>
            </p:nvSpPr>
            <p:spPr bwMode="auto">
              <a:xfrm>
                <a:off x="1490" y="1132"/>
                <a:ext cx="3588" cy="192"/>
              </a:xfrm>
              <a:custGeom>
                <a:avLst/>
                <a:gdLst>
                  <a:gd name="T0" fmla="*/ 1843 w 3588"/>
                  <a:gd name="T1" fmla="*/ 192 h 192"/>
                  <a:gd name="T2" fmla="*/ 1843 w 3588"/>
                  <a:gd name="T3" fmla="*/ 77 h 192"/>
                  <a:gd name="T4" fmla="*/ 3475 w 3588"/>
                  <a:gd name="T5" fmla="*/ 77 h 192"/>
                  <a:gd name="T6" fmla="*/ 3485 w 3588"/>
                  <a:gd name="T7" fmla="*/ 77 h 192"/>
                  <a:gd name="T8" fmla="*/ 3499 w 3588"/>
                  <a:gd name="T9" fmla="*/ 75 h 192"/>
                  <a:gd name="T10" fmla="*/ 3512 w 3588"/>
                  <a:gd name="T11" fmla="*/ 75 h 192"/>
                  <a:gd name="T12" fmla="*/ 3523 w 3588"/>
                  <a:gd name="T13" fmla="*/ 73 h 192"/>
                  <a:gd name="T14" fmla="*/ 3537 w 3588"/>
                  <a:gd name="T15" fmla="*/ 71 h 192"/>
                  <a:gd name="T16" fmla="*/ 3547 w 3588"/>
                  <a:gd name="T17" fmla="*/ 69 h 192"/>
                  <a:gd name="T18" fmla="*/ 3558 w 3588"/>
                  <a:gd name="T19" fmla="*/ 66 h 192"/>
                  <a:gd name="T20" fmla="*/ 3566 w 3588"/>
                  <a:gd name="T21" fmla="*/ 62 h 192"/>
                  <a:gd name="T22" fmla="*/ 3575 w 3588"/>
                  <a:gd name="T23" fmla="*/ 58 h 192"/>
                  <a:gd name="T24" fmla="*/ 3580 w 3588"/>
                  <a:gd name="T25" fmla="*/ 53 h 192"/>
                  <a:gd name="T26" fmla="*/ 3585 w 3588"/>
                  <a:gd name="T27" fmla="*/ 47 h 192"/>
                  <a:gd name="T28" fmla="*/ 3588 w 3588"/>
                  <a:gd name="T29" fmla="*/ 40 h 192"/>
                  <a:gd name="T30" fmla="*/ 3588 w 3588"/>
                  <a:gd name="T31" fmla="*/ 31 h 192"/>
                  <a:gd name="T32" fmla="*/ 3588 w 3588"/>
                  <a:gd name="T33" fmla="*/ 22 h 192"/>
                  <a:gd name="T34" fmla="*/ 3583 w 3588"/>
                  <a:gd name="T35" fmla="*/ 11 h 192"/>
                  <a:gd name="T36" fmla="*/ 3575 w 3588"/>
                  <a:gd name="T37" fmla="*/ 0 h 192"/>
                  <a:gd name="T38" fmla="*/ 3572 w 3588"/>
                  <a:gd name="T39" fmla="*/ 20 h 192"/>
                  <a:gd name="T40" fmla="*/ 3564 w 3588"/>
                  <a:gd name="T41" fmla="*/ 35 h 192"/>
                  <a:gd name="T42" fmla="*/ 3553 w 3588"/>
                  <a:gd name="T43" fmla="*/ 42 h 192"/>
                  <a:gd name="T44" fmla="*/ 3539 w 3588"/>
                  <a:gd name="T45" fmla="*/ 46 h 192"/>
                  <a:gd name="T46" fmla="*/ 3520 w 3588"/>
                  <a:gd name="T47" fmla="*/ 46 h 192"/>
                  <a:gd name="T48" fmla="*/ 3504 w 3588"/>
                  <a:gd name="T49" fmla="*/ 44 h 192"/>
                  <a:gd name="T50" fmla="*/ 3488 w 3588"/>
                  <a:gd name="T51" fmla="*/ 40 h 192"/>
                  <a:gd name="T52" fmla="*/ 3472 w 3588"/>
                  <a:gd name="T53" fmla="*/ 40 h 192"/>
                  <a:gd name="T54" fmla="*/ 116 w 3588"/>
                  <a:gd name="T55" fmla="*/ 40 h 192"/>
                  <a:gd name="T56" fmla="*/ 102 w 3588"/>
                  <a:gd name="T57" fmla="*/ 40 h 192"/>
                  <a:gd name="T58" fmla="*/ 83 w 3588"/>
                  <a:gd name="T59" fmla="*/ 44 h 192"/>
                  <a:gd name="T60" fmla="*/ 67 w 3588"/>
                  <a:gd name="T61" fmla="*/ 46 h 192"/>
                  <a:gd name="T62" fmla="*/ 51 w 3588"/>
                  <a:gd name="T63" fmla="*/ 46 h 192"/>
                  <a:gd name="T64" fmla="*/ 35 w 3588"/>
                  <a:gd name="T65" fmla="*/ 42 h 192"/>
                  <a:gd name="T66" fmla="*/ 24 w 3588"/>
                  <a:gd name="T67" fmla="*/ 35 h 192"/>
                  <a:gd name="T68" fmla="*/ 16 w 3588"/>
                  <a:gd name="T69" fmla="*/ 20 h 192"/>
                  <a:gd name="T70" fmla="*/ 13 w 3588"/>
                  <a:gd name="T71" fmla="*/ 0 h 192"/>
                  <a:gd name="T72" fmla="*/ 5 w 3588"/>
                  <a:gd name="T73" fmla="*/ 11 h 192"/>
                  <a:gd name="T74" fmla="*/ 2 w 3588"/>
                  <a:gd name="T75" fmla="*/ 22 h 192"/>
                  <a:gd name="T76" fmla="*/ 0 w 3588"/>
                  <a:gd name="T77" fmla="*/ 31 h 192"/>
                  <a:gd name="T78" fmla="*/ 0 w 3588"/>
                  <a:gd name="T79" fmla="*/ 40 h 192"/>
                  <a:gd name="T80" fmla="*/ 2 w 3588"/>
                  <a:gd name="T81" fmla="*/ 47 h 192"/>
                  <a:gd name="T82" fmla="*/ 8 w 3588"/>
                  <a:gd name="T83" fmla="*/ 53 h 192"/>
                  <a:gd name="T84" fmla="*/ 13 w 3588"/>
                  <a:gd name="T85" fmla="*/ 58 h 192"/>
                  <a:gd name="T86" fmla="*/ 21 w 3588"/>
                  <a:gd name="T87" fmla="*/ 62 h 192"/>
                  <a:gd name="T88" fmla="*/ 29 w 3588"/>
                  <a:gd name="T89" fmla="*/ 66 h 192"/>
                  <a:gd name="T90" fmla="*/ 40 w 3588"/>
                  <a:gd name="T91" fmla="*/ 69 h 192"/>
                  <a:gd name="T92" fmla="*/ 54 w 3588"/>
                  <a:gd name="T93" fmla="*/ 71 h 192"/>
                  <a:gd name="T94" fmla="*/ 65 w 3588"/>
                  <a:gd name="T95" fmla="*/ 73 h 192"/>
                  <a:gd name="T96" fmla="*/ 78 w 3588"/>
                  <a:gd name="T97" fmla="*/ 75 h 192"/>
                  <a:gd name="T98" fmla="*/ 89 w 3588"/>
                  <a:gd name="T99" fmla="*/ 75 h 192"/>
                  <a:gd name="T100" fmla="*/ 102 w 3588"/>
                  <a:gd name="T101" fmla="*/ 77 h 192"/>
                  <a:gd name="T102" fmla="*/ 116 w 3588"/>
                  <a:gd name="T103" fmla="*/ 77 h 192"/>
                  <a:gd name="T104" fmla="*/ 1745 w 3588"/>
                  <a:gd name="T105" fmla="*/ 77 h 192"/>
                  <a:gd name="T106" fmla="*/ 1745 w 3588"/>
                  <a:gd name="T107" fmla="*/ 192 h 192"/>
                  <a:gd name="T108" fmla="*/ 1843 w 3588"/>
                  <a:gd name="T109" fmla="*/ 192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8"/>
                  <a:gd name="T166" fmla="*/ 0 h 192"/>
                  <a:gd name="T167" fmla="*/ 3588 w 3588"/>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8" h="192">
                    <a:moveTo>
                      <a:pt x="1843" y="192"/>
                    </a:moveTo>
                    <a:lnTo>
                      <a:pt x="1843" y="77"/>
                    </a:lnTo>
                    <a:lnTo>
                      <a:pt x="3475" y="77"/>
                    </a:lnTo>
                    <a:lnTo>
                      <a:pt x="3485" y="77"/>
                    </a:lnTo>
                    <a:lnTo>
                      <a:pt x="3499" y="75"/>
                    </a:lnTo>
                    <a:lnTo>
                      <a:pt x="3512" y="75"/>
                    </a:lnTo>
                    <a:lnTo>
                      <a:pt x="3523" y="73"/>
                    </a:lnTo>
                    <a:lnTo>
                      <a:pt x="3537" y="71"/>
                    </a:lnTo>
                    <a:lnTo>
                      <a:pt x="3547" y="69"/>
                    </a:lnTo>
                    <a:lnTo>
                      <a:pt x="3558" y="66"/>
                    </a:lnTo>
                    <a:lnTo>
                      <a:pt x="3566" y="62"/>
                    </a:lnTo>
                    <a:lnTo>
                      <a:pt x="3575" y="58"/>
                    </a:lnTo>
                    <a:lnTo>
                      <a:pt x="3580" y="53"/>
                    </a:lnTo>
                    <a:lnTo>
                      <a:pt x="3585" y="47"/>
                    </a:lnTo>
                    <a:lnTo>
                      <a:pt x="3588" y="40"/>
                    </a:lnTo>
                    <a:lnTo>
                      <a:pt x="3588" y="31"/>
                    </a:lnTo>
                    <a:lnTo>
                      <a:pt x="3588" y="22"/>
                    </a:lnTo>
                    <a:lnTo>
                      <a:pt x="3583" y="11"/>
                    </a:lnTo>
                    <a:lnTo>
                      <a:pt x="3575" y="0"/>
                    </a:lnTo>
                    <a:lnTo>
                      <a:pt x="3572" y="20"/>
                    </a:lnTo>
                    <a:lnTo>
                      <a:pt x="3564" y="35"/>
                    </a:lnTo>
                    <a:lnTo>
                      <a:pt x="3553" y="42"/>
                    </a:lnTo>
                    <a:lnTo>
                      <a:pt x="3539" y="46"/>
                    </a:lnTo>
                    <a:lnTo>
                      <a:pt x="3520" y="46"/>
                    </a:lnTo>
                    <a:lnTo>
                      <a:pt x="3504" y="44"/>
                    </a:lnTo>
                    <a:lnTo>
                      <a:pt x="3488" y="40"/>
                    </a:lnTo>
                    <a:lnTo>
                      <a:pt x="3472" y="40"/>
                    </a:lnTo>
                    <a:lnTo>
                      <a:pt x="116" y="40"/>
                    </a:lnTo>
                    <a:lnTo>
                      <a:pt x="102" y="40"/>
                    </a:lnTo>
                    <a:lnTo>
                      <a:pt x="83" y="44"/>
                    </a:lnTo>
                    <a:lnTo>
                      <a:pt x="67" y="46"/>
                    </a:lnTo>
                    <a:lnTo>
                      <a:pt x="51" y="46"/>
                    </a:lnTo>
                    <a:lnTo>
                      <a:pt x="35" y="42"/>
                    </a:lnTo>
                    <a:lnTo>
                      <a:pt x="24" y="35"/>
                    </a:lnTo>
                    <a:lnTo>
                      <a:pt x="16" y="20"/>
                    </a:lnTo>
                    <a:lnTo>
                      <a:pt x="13" y="0"/>
                    </a:lnTo>
                    <a:lnTo>
                      <a:pt x="5" y="11"/>
                    </a:lnTo>
                    <a:lnTo>
                      <a:pt x="2" y="22"/>
                    </a:lnTo>
                    <a:lnTo>
                      <a:pt x="0" y="31"/>
                    </a:lnTo>
                    <a:lnTo>
                      <a:pt x="0" y="40"/>
                    </a:lnTo>
                    <a:lnTo>
                      <a:pt x="2" y="47"/>
                    </a:lnTo>
                    <a:lnTo>
                      <a:pt x="8" y="53"/>
                    </a:lnTo>
                    <a:lnTo>
                      <a:pt x="13" y="58"/>
                    </a:lnTo>
                    <a:lnTo>
                      <a:pt x="21" y="62"/>
                    </a:lnTo>
                    <a:lnTo>
                      <a:pt x="29" y="66"/>
                    </a:lnTo>
                    <a:lnTo>
                      <a:pt x="40" y="69"/>
                    </a:lnTo>
                    <a:lnTo>
                      <a:pt x="54" y="71"/>
                    </a:lnTo>
                    <a:lnTo>
                      <a:pt x="65" y="73"/>
                    </a:lnTo>
                    <a:lnTo>
                      <a:pt x="78" y="75"/>
                    </a:lnTo>
                    <a:lnTo>
                      <a:pt x="89" y="75"/>
                    </a:lnTo>
                    <a:lnTo>
                      <a:pt x="102" y="77"/>
                    </a:lnTo>
                    <a:lnTo>
                      <a:pt x="116" y="77"/>
                    </a:lnTo>
                    <a:lnTo>
                      <a:pt x="1745" y="77"/>
                    </a:lnTo>
                    <a:lnTo>
                      <a:pt x="1745" y="192"/>
                    </a:lnTo>
                    <a:lnTo>
                      <a:pt x="1843" y="192"/>
                    </a:lnTo>
                    <a:close/>
                  </a:path>
                </a:pathLst>
              </a:custGeom>
              <a:noFill/>
              <a:ln w="7938">
                <a:solidFill>
                  <a:srgbClr val="000000"/>
                </a:solidFill>
                <a:round/>
                <a:headEnd/>
                <a:tailEnd/>
              </a:ln>
            </p:spPr>
            <p:txBody>
              <a:bodyPr/>
              <a:lstStyle/>
              <a:p>
                <a:endParaRPr lang="en-US">
                  <a:latin typeface="Calibri" pitchFamily="34" charset="0"/>
                </a:endParaRPr>
              </a:p>
            </p:txBody>
          </p:sp>
        </p:grpSp>
      </p:grpSp>
      <p:sp>
        <p:nvSpPr>
          <p:cNvPr id="35843" name="Freeform 16"/>
          <p:cNvSpPr>
            <a:spLocks/>
          </p:cNvSpPr>
          <p:nvPr/>
        </p:nvSpPr>
        <p:spPr bwMode="auto">
          <a:xfrm>
            <a:off x="3371850" y="5216525"/>
            <a:ext cx="12700" cy="9525"/>
          </a:xfrm>
          <a:custGeom>
            <a:avLst/>
            <a:gdLst>
              <a:gd name="T0" fmla="*/ 0 w 9"/>
              <a:gd name="T1" fmla="*/ 2147483647 h 6"/>
              <a:gd name="T2" fmla="*/ 2147483647 w 9"/>
              <a:gd name="T3" fmla="*/ 2147483647 h 6"/>
              <a:gd name="T4" fmla="*/ 2147483647 w 9"/>
              <a:gd name="T5" fmla="*/ 2147483647 h 6"/>
              <a:gd name="T6" fmla="*/ 2147483647 w 9"/>
              <a:gd name="T7" fmla="*/ 2147483647 h 6"/>
              <a:gd name="T8" fmla="*/ 2147483647 w 9"/>
              <a:gd name="T9" fmla="*/ 0 h 6"/>
              <a:gd name="T10" fmla="*/ 0 w 9"/>
              <a:gd name="T11" fmla="*/ 2147483647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6" y="4"/>
                </a:lnTo>
                <a:lnTo>
                  <a:pt x="9" y="2"/>
                </a:lnTo>
                <a:lnTo>
                  <a:pt x="9" y="0"/>
                </a:lnTo>
                <a:lnTo>
                  <a:pt x="0"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44" name="Freeform 17"/>
          <p:cNvSpPr>
            <a:spLocks/>
          </p:cNvSpPr>
          <p:nvPr/>
        </p:nvSpPr>
        <p:spPr bwMode="auto">
          <a:xfrm>
            <a:off x="2224088" y="3008313"/>
            <a:ext cx="1160462" cy="2214562"/>
          </a:xfrm>
          <a:custGeom>
            <a:avLst/>
            <a:gdLst>
              <a:gd name="T0" fmla="*/ 2147483647 w 822"/>
              <a:gd name="T1" fmla="*/ 2147483647 h 1395"/>
              <a:gd name="T2" fmla="*/ 0 w 822"/>
              <a:gd name="T3" fmla="*/ 2147483647 h 1395"/>
              <a:gd name="T4" fmla="*/ 2147483647 w 822"/>
              <a:gd name="T5" fmla="*/ 2147483647 h 1395"/>
              <a:gd name="T6" fmla="*/ 2147483647 w 822"/>
              <a:gd name="T7" fmla="*/ 2147483647 h 1395"/>
              <a:gd name="T8" fmla="*/ 2147483647 w 822"/>
              <a:gd name="T9" fmla="*/ 0 h 1395"/>
              <a:gd name="T10" fmla="*/ 2147483647 w 822"/>
              <a:gd name="T11" fmla="*/ 2147483647 h 1395"/>
              <a:gd name="T12" fmla="*/ 0 60000 65536"/>
              <a:gd name="T13" fmla="*/ 0 60000 65536"/>
              <a:gd name="T14" fmla="*/ 0 60000 65536"/>
              <a:gd name="T15" fmla="*/ 0 60000 65536"/>
              <a:gd name="T16" fmla="*/ 0 60000 65536"/>
              <a:gd name="T17" fmla="*/ 0 60000 65536"/>
              <a:gd name="T18" fmla="*/ 0 w 822"/>
              <a:gd name="T19" fmla="*/ 0 h 1395"/>
              <a:gd name="T20" fmla="*/ 822 w 822"/>
              <a:gd name="T21" fmla="*/ 1395 h 1395"/>
            </a:gdLst>
            <a:ahLst/>
            <a:cxnLst>
              <a:cxn ang="T12">
                <a:pos x="T0" y="T1"/>
              </a:cxn>
              <a:cxn ang="T13">
                <a:pos x="T2" y="T3"/>
              </a:cxn>
              <a:cxn ang="T14">
                <a:pos x="T4" y="T5"/>
              </a:cxn>
              <a:cxn ang="T15">
                <a:pos x="T6" y="T7"/>
              </a:cxn>
              <a:cxn ang="T16">
                <a:pos x="T8" y="T9"/>
              </a:cxn>
              <a:cxn ang="T17">
                <a:pos x="T10" y="T11"/>
              </a:cxn>
            </a:cxnLst>
            <a:rect l="T18" t="T19" r="T20" b="T21"/>
            <a:pathLst>
              <a:path w="822" h="1395">
                <a:moveTo>
                  <a:pt x="5" y="2"/>
                </a:moveTo>
                <a:lnTo>
                  <a:pt x="0" y="4"/>
                </a:lnTo>
                <a:lnTo>
                  <a:pt x="811" y="1395"/>
                </a:lnTo>
                <a:lnTo>
                  <a:pt x="822" y="1391"/>
                </a:lnTo>
                <a:lnTo>
                  <a:pt x="11" y="0"/>
                </a:lnTo>
                <a:lnTo>
                  <a:pt x="5"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45" name="Freeform 18"/>
          <p:cNvSpPr>
            <a:spLocks/>
          </p:cNvSpPr>
          <p:nvPr/>
        </p:nvSpPr>
        <p:spPr bwMode="auto">
          <a:xfrm>
            <a:off x="2201863" y="5216525"/>
            <a:ext cx="14287" cy="6350"/>
          </a:xfrm>
          <a:custGeom>
            <a:avLst/>
            <a:gdLst>
              <a:gd name="T0" fmla="*/ 0 w 11"/>
              <a:gd name="T1" fmla="*/ 0 h 4"/>
              <a:gd name="T2" fmla="*/ 0 w 11"/>
              <a:gd name="T3" fmla="*/ 2147483647 h 4"/>
              <a:gd name="T4" fmla="*/ 2147483647 w 11"/>
              <a:gd name="T5" fmla="*/ 2147483647 h 4"/>
              <a:gd name="T6" fmla="*/ 2147483647 w 11"/>
              <a:gd name="T7" fmla="*/ 2147483647 h 4"/>
              <a:gd name="T8" fmla="*/ 2147483647 w 11"/>
              <a:gd name="T9" fmla="*/ 0 h 4"/>
              <a:gd name="T10" fmla="*/ 0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0" y="0"/>
                </a:moveTo>
                <a:lnTo>
                  <a:pt x="0" y="4"/>
                </a:lnTo>
                <a:lnTo>
                  <a:pt x="5" y="4"/>
                </a:lnTo>
                <a:lnTo>
                  <a:pt x="8" y="4"/>
                </a:lnTo>
                <a:lnTo>
                  <a:pt x="11"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46" name="Freeform 19"/>
          <p:cNvSpPr>
            <a:spLocks/>
          </p:cNvSpPr>
          <p:nvPr/>
        </p:nvSpPr>
        <p:spPr bwMode="auto">
          <a:xfrm>
            <a:off x="1119188" y="5216525"/>
            <a:ext cx="14287" cy="9525"/>
          </a:xfrm>
          <a:custGeom>
            <a:avLst/>
            <a:gdLst>
              <a:gd name="T0" fmla="*/ 0 w 10"/>
              <a:gd name="T1" fmla="*/ 0 h 6"/>
              <a:gd name="T2" fmla="*/ 0 w 10"/>
              <a:gd name="T3" fmla="*/ 2147483647 h 6"/>
              <a:gd name="T4" fmla="*/ 2147483647 w 10"/>
              <a:gd name="T5" fmla="*/ 2147483647 h 6"/>
              <a:gd name="T6" fmla="*/ 2147483647 w 10"/>
              <a:gd name="T7" fmla="*/ 2147483647 h 6"/>
              <a:gd name="T8" fmla="*/ 2147483647 w 10"/>
              <a:gd name="T9" fmla="*/ 2147483647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4"/>
                </a:lnTo>
                <a:lnTo>
                  <a:pt x="5" y="6"/>
                </a:lnTo>
                <a:lnTo>
                  <a:pt x="8" y="4"/>
                </a:lnTo>
                <a:lnTo>
                  <a:pt x="10" y="2"/>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47" name="Freeform 20"/>
          <p:cNvSpPr>
            <a:spLocks/>
          </p:cNvSpPr>
          <p:nvPr/>
        </p:nvSpPr>
        <p:spPr bwMode="auto">
          <a:xfrm>
            <a:off x="1119188" y="2963863"/>
            <a:ext cx="1082675" cy="2255837"/>
          </a:xfrm>
          <a:custGeom>
            <a:avLst/>
            <a:gdLst>
              <a:gd name="T0" fmla="*/ 2147483647 w 767"/>
              <a:gd name="T1" fmla="*/ 0 h 1421"/>
              <a:gd name="T2" fmla="*/ 2147483647 w 767"/>
              <a:gd name="T3" fmla="*/ 0 h 1421"/>
              <a:gd name="T4" fmla="*/ 0 w 767"/>
              <a:gd name="T5" fmla="*/ 2147483647 h 1421"/>
              <a:gd name="T6" fmla="*/ 2147483647 w 767"/>
              <a:gd name="T7" fmla="*/ 2147483647 h 1421"/>
              <a:gd name="T8" fmla="*/ 2147483647 w 767"/>
              <a:gd name="T9" fmla="*/ 2147483647 h 1421"/>
              <a:gd name="T10" fmla="*/ 2147483647 w 767"/>
              <a:gd name="T11" fmla="*/ 0 h 1421"/>
              <a:gd name="T12" fmla="*/ 0 60000 65536"/>
              <a:gd name="T13" fmla="*/ 0 60000 65536"/>
              <a:gd name="T14" fmla="*/ 0 60000 65536"/>
              <a:gd name="T15" fmla="*/ 0 60000 65536"/>
              <a:gd name="T16" fmla="*/ 0 60000 65536"/>
              <a:gd name="T17" fmla="*/ 0 60000 65536"/>
              <a:gd name="T18" fmla="*/ 0 w 767"/>
              <a:gd name="T19" fmla="*/ 0 h 1421"/>
              <a:gd name="T20" fmla="*/ 767 w 767"/>
              <a:gd name="T21" fmla="*/ 1421 h 1421"/>
            </a:gdLst>
            <a:ahLst/>
            <a:cxnLst>
              <a:cxn ang="T12">
                <a:pos x="T0" y="T1"/>
              </a:cxn>
              <a:cxn ang="T13">
                <a:pos x="T2" y="T3"/>
              </a:cxn>
              <a:cxn ang="T14">
                <a:pos x="T4" y="T5"/>
              </a:cxn>
              <a:cxn ang="T15">
                <a:pos x="T6" y="T7"/>
              </a:cxn>
              <a:cxn ang="T16">
                <a:pos x="T8" y="T9"/>
              </a:cxn>
              <a:cxn ang="T17">
                <a:pos x="T10" y="T11"/>
              </a:cxn>
            </a:cxnLst>
            <a:rect l="T18" t="T19" r="T20" b="T21"/>
            <a:pathLst>
              <a:path w="767" h="1421">
                <a:moveTo>
                  <a:pt x="761" y="0"/>
                </a:moveTo>
                <a:lnTo>
                  <a:pt x="756" y="0"/>
                </a:lnTo>
                <a:lnTo>
                  <a:pt x="0" y="1419"/>
                </a:lnTo>
                <a:lnTo>
                  <a:pt x="10" y="1421"/>
                </a:lnTo>
                <a:lnTo>
                  <a:pt x="767" y="2"/>
                </a:lnTo>
                <a:lnTo>
                  <a:pt x="761"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48" name="Freeform 21"/>
          <p:cNvSpPr>
            <a:spLocks/>
          </p:cNvSpPr>
          <p:nvPr/>
        </p:nvSpPr>
        <p:spPr bwMode="auto">
          <a:xfrm>
            <a:off x="8147050" y="3768725"/>
            <a:ext cx="11113" cy="9525"/>
          </a:xfrm>
          <a:custGeom>
            <a:avLst/>
            <a:gdLst>
              <a:gd name="T0" fmla="*/ 0 w 8"/>
              <a:gd name="T1" fmla="*/ 2147483647 h 6"/>
              <a:gd name="T2" fmla="*/ 2147483647 w 8"/>
              <a:gd name="T3" fmla="*/ 2147483647 h 6"/>
              <a:gd name="T4" fmla="*/ 2147483647 w 8"/>
              <a:gd name="T5" fmla="*/ 2147483647 h 6"/>
              <a:gd name="T6" fmla="*/ 2147483647 w 8"/>
              <a:gd name="T7" fmla="*/ 2147483647 h 6"/>
              <a:gd name="T8" fmla="*/ 2147483647 w 8"/>
              <a:gd name="T9" fmla="*/ 0 h 6"/>
              <a:gd name="T10" fmla="*/ 0 w 8"/>
              <a:gd name="T11" fmla="*/ 2147483647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0" y="4"/>
                </a:moveTo>
                <a:lnTo>
                  <a:pt x="3" y="6"/>
                </a:lnTo>
                <a:lnTo>
                  <a:pt x="6" y="4"/>
                </a:lnTo>
                <a:lnTo>
                  <a:pt x="8" y="2"/>
                </a:lnTo>
                <a:lnTo>
                  <a:pt x="8" y="0"/>
                </a:lnTo>
                <a:lnTo>
                  <a:pt x="0"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49" name="Freeform 22"/>
          <p:cNvSpPr>
            <a:spLocks/>
          </p:cNvSpPr>
          <p:nvPr/>
        </p:nvSpPr>
        <p:spPr bwMode="auto">
          <a:xfrm>
            <a:off x="6999288" y="1560513"/>
            <a:ext cx="1162050" cy="2214562"/>
          </a:xfrm>
          <a:custGeom>
            <a:avLst/>
            <a:gdLst>
              <a:gd name="T0" fmla="*/ 2147483647 w 824"/>
              <a:gd name="T1" fmla="*/ 2147483647 h 1395"/>
              <a:gd name="T2" fmla="*/ 0 w 824"/>
              <a:gd name="T3" fmla="*/ 2147483647 h 1395"/>
              <a:gd name="T4" fmla="*/ 2147483647 w 824"/>
              <a:gd name="T5" fmla="*/ 2147483647 h 1395"/>
              <a:gd name="T6" fmla="*/ 2147483647 w 824"/>
              <a:gd name="T7" fmla="*/ 2147483647 h 1395"/>
              <a:gd name="T8" fmla="*/ 2147483647 w 824"/>
              <a:gd name="T9" fmla="*/ 0 h 1395"/>
              <a:gd name="T10" fmla="*/ 2147483647 w 824"/>
              <a:gd name="T11" fmla="*/ 2147483647 h 1395"/>
              <a:gd name="T12" fmla="*/ 0 60000 65536"/>
              <a:gd name="T13" fmla="*/ 0 60000 65536"/>
              <a:gd name="T14" fmla="*/ 0 60000 65536"/>
              <a:gd name="T15" fmla="*/ 0 60000 65536"/>
              <a:gd name="T16" fmla="*/ 0 60000 65536"/>
              <a:gd name="T17" fmla="*/ 0 60000 65536"/>
              <a:gd name="T18" fmla="*/ 0 w 824"/>
              <a:gd name="T19" fmla="*/ 0 h 1395"/>
              <a:gd name="T20" fmla="*/ 824 w 824"/>
              <a:gd name="T21" fmla="*/ 1395 h 1395"/>
            </a:gdLst>
            <a:ahLst/>
            <a:cxnLst>
              <a:cxn ang="T12">
                <a:pos x="T0" y="T1"/>
              </a:cxn>
              <a:cxn ang="T13">
                <a:pos x="T2" y="T3"/>
              </a:cxn>
              <a:cxn ang="T14">
                <a:pos x="T4" y="T5"/>
              </a:cxn>
              <a:cxn ang="T15">
                <a:pos x="T6" y="T7"/>
              </a:cxn>
              <a:cxn ang="T16">
                <a:pos x="T8" y="T9"/>
              </a:cxn>
              <a:cxn ang="T17">
                <a:pos x="T10" y="T11"/>
              </a:cxn>
            </a:cxnLst>
            <a:rect l="T18" t="T19" r="T20" b="T21"/>
            <a:pathLst>
              <a:path w="824" h="1395">
                <a:moveTo>
                  <a:pt x="5" y="2"/>
                </a:moveTo>
                <a:lnTo>
                  <a:pt x="0" y="4"/>
                </a:lnTo>
                <a:lnTo>
                  <a:pt x="811" y="1395"/>
                </a:lnTo>
                <a:lnTo>
                  <a:pt x="824" y="1391"/>
                </a:lnTo>
                <a:lnTo>
                  <a:pt x="11" y="0"/>
                </a:lnTo>
                <a:lnTo>
                  <a:pt x="5"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50" name="Freeform 23"/>
          <p:cNvSpPr>
            <a:spLocks/>
          </p:cNvSpPr>
          <p:nvPr/>
        </p:nvSpPr>
        <p:spPr bwMode="auto">
          <a:xfrm>
            <a:off x="6977063" y="3768725"/>
            <a:ext cx="14287" cy="6350"/>
          </a:xfrm>
          <a:custGeom>
            <a:avLst/>
            <a:gdLst>
              <a:gd name="T0" fmla="*/ 0 w 11"/>
              <a:gd name="T1" fmla="*/ 0 h 4"/>
              <a:gd name="T2" fmla="*/ 0 w 11"/>
              <a:gd name="T3" fmla="*/ 2147483647 h 4"/>
              <a:gd name="T4" fmla="*/ 2147483647 w 11"/>
              <a:gd name="T5" fmla="*/ 2147483647 h 4"/>
              <a:gd name="T6" fmla="*/ 2147483647 w 11"/>
              <a:gd name="T7" fmla="*/ 2147483647 h 4"/>
              <a:gd name="T8" fmla="*/ 2147483647 w 11"/>
              <a:gd name="T9" fmla="*/ 0 h 4"/>
              <a:gd name="T10" fmla="*/ 0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0" y="0"/>
                </a:moveTo>
                <a:lnTo>
                  <a:pt x="0" y="4"/>
                </a:lnTo>
                <a:lnTo>
                  <a:pt x="5" y="4"/>
                </a:lnTo>
                <a:lnTo>
                  <a:pt x="8" y="4"/>
                </a:lnTo>
                <a:lnTo>
                  <a:pt x="11"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51" name="Freeform 24"/>
          <p:cNvSpPr>
            <a:spLocks/>
          </p:cNvSpPr>
          <p:nvPr/>
        </p:nvSpPr>
        <p:spPr bwMode="auto">
          <a:xfrm>
            <a:off x="5892800" y="3768725"/>
            <a:ext cx="15875" cy="9525"/>
          </a:xfrm>
          <a:custGeom>
            <a:avLst/>
            <a:gdLst>
              <a:gd name="T0" fmla="*/ 0 w 11"/>
              <a:gd name="T1" fmla="*/ 0 h 6"/>
              <a:gd name="T2" fmla="*/ 0 w 11"/>
              <a:gd name="T3" fmla="*/ 2147483647 h 6"/>
              <a:gd name="T4" fmla="*/ 2147483647 w 11"/>
              <a:gd name="T5" fmla="*/ 2147483647 h 6"/>
              <a:gd name="T6" fmla="*/ 2147483647 w 11"/>
              <a:gd name="T7" fmla="*/ 2147483647 h 6"/>
              <a:gd name="T8" fmla="*/ 2147483647 w 11"/>
              <a:gd name="T9" fmla="*/ 2147483647 h 6"/>
              <a:gd name="T10" fmla="*/ 0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0" y="0"/>
                </a:moveTo>
                <a:lnTo>
                  <a:pt x="0" y="4"/>
                </a:lnTo>
                <a:lnTo>
                  <a:pt x="6" y="6"/>
                </a:lnTo>
                <a:lnTo>
                  <a:pt x="8" y="4"/>
                </a:lnTo>
                <a:lnTo>
                  <a:pt x="11" y="2"/>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52" name="Freeform 25"/>
          <p:cNvSpPr>
            <a:spLocks/>
          </p:cNvSpPr>
          <p:nvPr/>
        </p:nvSpPr>
        <p:spPr bwMode="auto">
          <a:xfrm>
            <a:off x="5892800" y="1516063"/>
            <a:ext cx="1084263" cy="2255837"/>
          </a:xfrm>
          <a:custGeom>
            <a:avLst/>
            <a:gdLst>
              <a:gd name="T0" fmla="*/ 2147483647 w 768"/>
              <a:gd name="T1" fmla="*/ 0 h 1421"/>
              <a:gd name="T2" fmla="*/ 2147483647 w 768"/>
              <a:gd name="T3" fmla="*/ 0 h 1421"/>
              <a:gd name="T4" fmla="*/ 0 w 768"/>
              <a:gd name="T5" fmla="*/ 2147483647 h 1421"/>
              <a:gd name="T6" fmla="*/ 2147483647 w 768"/>
              <a:gd name="T7" fmla="*/ 2147483647 h 1421"/>
              <a:gd name="T8" fmla="*/ 2147483647 w 768"/>
              <a:gd name="T9" fmla="*/ 2147483647 h 1421"/>
              <a:gd name="T10" fmla="*/ 2147483647 w 768"/>
              <a:gd name="T11" fmla="*/ 0 h 1421"/>
              <a:gd name="T12" fmla="*/ 0 60000 65536"/>
              <a:gd name="T13" fmla="*/ 0 60000 65536"/>
              <a:gd name="T14" fmla="*/ 0 60000 65536"/>
              <a:gd name="T15" fmla="*/ 0 60000 65536"/>
              <a:gd name="T16" fmla="*/ 0 60000 65536"/>
              <a:gd name="T17" fmla="*/ 0 60000 65536"/>
              <a:gd name="T18" fmla="*/ 0 w 768"/>
              <a:gd name="T19" fmla="*/ 0 h 1421"/>
              <a:gd name="T20" fmla="*/ 768 w 768"/>
              <a:gd name="T21" fmla="*/ 1421 h 1421"/>
            </a:gdLst>
            <a:ahLst/>
            <a:cxnLst>
              <a:cxn ang="T12">
                <a:pos x="T0" y="T1"/>
              </a:cxn>
              <a:cxn ang="T13">
                <a:pos x="T2" y="T3"/>
              </a:cxn>
              <a:cxn ang="T14">
                <a:pos x="T4" y="T5"/>
              </a:cxn>
              <a:cxn ang="T15">
                <a:pos x="T6" y="T7"/>
              </a:cxn>
              <a:cxn ang="T16">
                <a:pos x="T8" y="T9"/>
              </a:cxn>
              <a:cxn ang="T17">
                <a:pos x="T10" y="T11"/>
              </a:cxn>
            </a:cxnLst>
            <a:rect l="T18" t="T19" r="T20" b="T21"/>
            <a:pathLst>
              <a:path w="768" h="1421">
                <a:moveTo>
                  <a:pt x="762" y="0"/>
                </a:moveTo>
                <a:lnTo>
                  <a:pt x="757" y="0"/>
                </a:lnTo>
                <a:lnTo>
                  <a:pt x="0" y="1419"/>
                </a:lnTo>
                <a:lnTo>
                  <a:pt x="11" y="1421"/>
                </a:lnTo>
                <a:lnTo>
                  <a:pt x="768" y="2"/>
                </a:lnTo>
                <a:lnTo>
                  <a:pt x="76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53" name="Freeform 26"/>
          <p:cNvSpPr>
            <a:spLocks/>
          </p:cNvSpPr>
          <p:nvPr/>
        </p:nvSpPr>
        <p:spPr bwMode="auto">
          <a:xfrm>
            <a:off x="5881688" y="3771900"/>
            <a:ext cx="2295525" cy="93663"/>
          </a:xfrm>
          <a:custGeom>
            <a:avLst/>
            <a:gdLst>
              <a:gd name="T0" fmla="*/ 0 w 1627"/>
              <a:gd name="T1" fmla="*/ 0 h 59"/>
              <a:gd name="T2" fmla="*/ 2147483647 w 1627"/>
              <a:gd name="T3" fmla="*/ 0 h 59"/>
              <a:gd name="T4" fmla="*/ 2147483647 w 1627"/>
              <a:gd name="T5" fmla="*/ 2147483647 h 59"/>
              <a:gd name="T6" fmla="*/ 2147483647 w 1627"/>
              <a:gd name="T7" fmla="*/ 2147483647 h 59"/>
              <a:gd name="T8" fmla="*/ 0 w 1627"/>
              <a:gd name="T9" fmla="*/ 0 h 59"/>
              <a:gd name="T10" fmla="*/ 0 60000 65536"/>
              <a:gd name="T11" fmla="*/ 0 60000 65536"/>
              <a:gd name="T12" fmla="*/ 0 60000 65536"/>
              <a:gd name="T13" fmla="*/ 0 60000 65536"/>
              <a:gd name="T14" fmla="*/ 0 60000 65536"/>
              <a:gd name="T15" fmla="*/ 0 w 1627"/>
              <a:gd name="T16" fmla="*/ 0 h 59"/>
              <a:gd name="T17" fmla="*/ 1627 w 1627"/>
              <a:gd name="T18" fmla="*/ 59 h 59"/>
            </a:gdLst>
            <a:ahLst/>
            <a:cxnLst>
              <a:cxn ang="T10">
                <a:pos x="T0" y="T1"/>
              </a:cxn>
              <a:cxn ang="T11">
                <a:pos x="T2" y="T3"/>
              </a:cxn>
              <a:cxn ang="T12">
                <a:pos x="T4" y="T5"/>
              </a:cxn>
              <a:cxn ang="T13">
                <a:pos x="T6" y="T7"/>
              </a:cxn>
              <a:cxn ang="T14">
                <a:pos x="T8" y="T9"/>
              </a:cxn>
            </a:cxnLst>
            <a:rect l="T15" t="T16" r="T17" b="T18"/>
            <a:pathLst>
              <a:path w="1627" h="59">
                <a:moveTo>
                  <a:pt x="0" y="0"/>
                </a:moveTo>
                <a:lnTo>
                  <a:pt x="1627" y="0"/>
                </a:lnTo>
                <a:lnTo>
                  <a:pt x="1554" y="59"/>
                </a:lnTo>
                <a:lnTo>
                  <a:pt x="81" y="59"/>
                </a:lnTo>
                <a:lnTo>
                  <a:pt x="0" y="0"/>
                </a:lnTo>
                <a:close/>
              </a:path>
            </a:pathLst>
          </a:custGeom>
          <a:solidFill>
            <a:srgbClr val="DC8800"/>
          </a:solidFill>
          <a:ln w="12700" cap="rnd">
            <a:solidFill>
              <a:srgbClr val="DC8800"/>
            </a:solidFill>
            <a:round/>
            <a:headEnd type="none" w="sm" len="sm"/>
            <a:tailEnd type="none" w="sm" len="sm"/>
          </a:ln>
        </p:spPr>
        <p:txBody>
          <a:bodyPr/>
          <a:lstStyle/>
          <a:p>
            <a:endParaRPr lang="en-US">
              <a:latin typeface="Calibri" pitchFamily="34" charset="0"/>
            </a:endParaRPr>
          </a:p>
        </p:txBody>
      </p:sp>
      <p:sp>
        <p:nvSpPr>
          <p:cNvPr id="35854" name="Freeform 27"/>
          <p:cNvSpPr>
            <a:spLocks/>
          </p:cNvSpPr>
          <p:nvPr/>
        </p:nvSpPr>
        <p:spPr bwMode="auto">
          <a:xfrm>
            <a:off x="1106488" y="5219700"/>
            <a:ext cx="2295525" cy="93663"/>
          </a:xfrm>
          <a:custGeom>
            <a:avLst/>
            <a:gdLst>
              <a:gd name="T0" fmla="*/ 0 w 1627"/>
              <a:gd name="T1" fmla="*/ 0 h 59"/>
              <a:gd name="T2" fmla="*/ 2147483647 w 1627"/>
              <a:gd name="T3" fmla="*/ 0 h 59"/>
              <a:gd name="T4" fmla="*/ 2147483647 w 1627"/>
              <a:gd name="T5" fmla="*/ 2147483647 h 59"/>
              <a:gd name="T6" fmla="*/ 2147483647 w 1627"/>
              <a:gd name="T7" fmla="*/ 2147483647 h 59"/>
              <a:gd name="T8" fmla="*/ 0 w 1627"/>
              <a:gd name="T9" fmla="*/ 0 h 59"/>
              <a:gd name="T10" fmla="*/ 0 60000 65536"/>
              <a:gd name="T11" fmla="*/ 0 60000 65536"/>
              <a:gd name="T12" fmla="*/ 0 60000 65536"/>
              <a:gd name="T13" fmla="*/ 0 60000 65536"/>
              <a:gd name="T14" fmla="*/ 0 60000 65536"/>
              <a:gd name="T15" fmla="*/ 0 w 1627"/>
              <a:gd name="T16" fmla="*/ 0 h 59"/>
              <a:gd name="T17" fmla="*/ 1627 w 1627"/>
              <a:gd name="T18" fmla="*/ 59 h 59"/>
            </a:gdLst>
            <a:ahLst/>
            <a:cxnLst>
              <a:cxn ang="T10">
                <a:pos x="T0" y="T1"/>
              </a:cxn>
              <a:cxn ang="T11">
                <a:pos x="T2" y="T3"/>
              </a:cxn>
              <a:cxn ang="T12">
                <a:pos x="T4" y="T5"/>
              </a:cxn>
              <a:cxn ang="T13">
                <a:pos x="T6" y="T7"/>
              </a:cxn>
              <a:cxn ang="T14">
                <a:pos x="T8" y="T9"/>
              </a:cxn>
            </a:cxnLst>
            <a:rect l="T15" t="T16" r="T17" b="T18"/>
            <a:pathLst>
              <a:path w="1627" h="59">
                <a:moveTo>
                  <a:pt x="0" y="0"/>
                </a:moveTo>
                <a:lnTo>
                  <a:pt x="1627" y="0"/>
                </a:lnTo>
                <a:lnTo>
                  <a:pt x="1554" y="59"/>
                </a:lnTo>
                <a:lnTo>
                  <a:pt x="81" y="59"/>
                </a:lnTo>
                <a:lnTo>
                  <a:pt x="0" y="0"/>
                </a:lnTo>
                <a:close/>
              </a:path>
            </a:pathLst>
          </a:custGeom>
          <a:solidFill>
            <a:srgbClr val="DC8800"/>
          </a:solidFill>
          <a:ln w="12700" cap="rnd">
            <a:noFill/>
            <a:round/>
            <a:headEnd type="none" w="sm" len="sm"/>
            <a:tailEnd type="none" w="sm" len="sm"/>
          </a:ln>
        </p:spPr>
        <p:txBody>
          <a:bodyPr/>
          <a:lstStyle/>
          <a:p>
            <a:endParaRPr lang="en-US">
              <a:latin typeface="Calibri" pitchFamily="34" charset="0"/>
            </a:endParaRPr>
          </a:p>
        </p:txBody>
      </p:sp>
      <p:sp>
        <p:nvSpPr>
          <p:cNvPr id="35855" name="Freeform 28"/>
          <p:cNvSpPr>
            <a:spLocks/>
          </p:cNvSpPr>
          <p:nvPr/>
        </p:nvSpPr>
        <p:spPr bwMode="auto">
          <a:xfrm>
            <a:off x="5881688" y="3765550"/>
            <a:ext cx="2306637" cy="12700"/>
          </a:xfrm>
          <a:custGeom>
            <a:avLst/>
            <a:gdLst>
              <a:gd name="T0" fmla="*/ 2147483647 w 1635"/>
              <a:gd name="T1" fmla="*/ 2147483647 h 8"/>
              <a:gd name="T2" fmla="*/ 2147483647 w 1635"/>
              <a:gd name="T3" fmla="*/ 0 h 8"/>
              <a:gd name="T4" fmla="*/ 0 w 1635"/>
              <a:gd name="T5" fmla="*/ 0 h 8"/>
              <a:gd name="T6" fmla="*/ 0 w 1635"/>
              <a:gd name="T7" fmla="*/ 2147483647 h 8"/>
              <a:gd name="T8" fmla="*/ 2147483647 w 1635"/>
              <a:gd name="T9" fmla="*/ 2147483647 h 8"/>
              <a:gd name="T10" fmla="*/ 2147483647 w 1635"/>
              <a:gd name="T11" fmla="*/ 0 h 8"/>
              <a:gd name="T12" fmla="*/ 2147483647 w 1635"/>
              <a:gd name="T13" fmla="*/ 2147483647 h 8"/>
              <a:gd name="T14" fmla="*/ 2147483647 w 1635"/>
              <a:gd name="T15" fmla="*/ 2147483647 h 8"/>
              <a:gd name="T16" fmla="*/ 2147483647 w 1635"/>
              <a:gd name="T17" fmla="*/ 2147483647 h 8"/>
              <a:gd name="T18" fmla="*/ 2147483647 w 1635"/>
              <a:gd name="T19" fmla="*/ 0 h 8"/>
              <a:gd name="T20" fmla="*/ 2147483647 w 1635"/>
              <a:gd name="T21" fmla="*/ 0 h 8"/>
              <a:gd name="T22" fmla="*/ 2147483647 w 1635"/>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5"/>
              <a:gd name="T37" fmla="*/ 0 h 8"/>
              <a:gd name="T38" fmla="*/ 1635 w 163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5" h="8">
                <a:moveTo>
                  <a:pt x="1632" y="6"/>
                </a:moveTo>
                <a:lnTo>
                  <a:pt x="1627" y="0"/>
                </a:lnTo>
                <a:lnTo>
                  <a:pt x="0" y="0"/>
                </a:lnTo>
                <a:lnTo>
                  <a:pt x="0" y="8"/>
                </a:lnTo>
                <a:lnTo>
                  <a:pt x="1627" y="8"/>
                </a:lnTo>
                <a:lnTo>
                  <a:pt x="1624" y="0"/>
                </a:lnTo>
                <a:lnTo>
                  <a:pt x="1627" y="8"/>
                </a:lnTo>
                <a:lnTo>
                  <a:pt x="1632" y="6"/>
                </a:lnTo>
                <a:lnTo>
                  <a:pt x="1635" y="4"/>
                </a:lnTo>
                <a:lnTo>
                  <a:pt x="1632" y="0"/>
                </a:lnTo>
                <a:lnTo>
                  <a:pt x="1627" y="0"/>
                </a:lnTo>
                <a:lnTo>
                  <a:pt x="1632" y="6"/>
                </a:lnTo>
                <a:close/>
              </a:path>
            </a:pathLst>
          </a:custGeom>
          <a:solidFill>
            <a:srgbClr val="FFCC00"/>
          </a:solidFill>
          <a:ln w="9525">
            <a:solidFill>
              <a:srgbClr val="DC8800"/>
            </a:solidFill>
            <a:round/>
            <a:headEnd/>
            <a:tailEnd/>
          </a:ln>
        </p:spPr>
        <p:txBody>
          <a:bodyPr/>
          <a:lstStyle/>
          <a:p>
            <a:endParaRPr lang="en-US">
              <a:latin typeface="Calibri" pitchFamily="34" charset="0"/>
            </a:endParaRPr>
          </a:p>
        </p:txBody>
      </p:sp>
      <p:sp>
        <p:nvSpPr>
          <p:cNvPr id="35856" name="Freeform 29"/>
          <p:cNvSpPr>
            <a:spLocks/>
          </p:cNvSpPr>
          <p:nvPr/>
        </p:nvSpPr>
        <p:spPr bwMode="auto">
          <a:xfrm>
            <a:off x="8067675" y="3765550"/>
            <a:ext cx="117475" cy="104775"/>
          </a:xfrm>
          <a:custGeom>
            <a:avLst/>
            <a:gdLst>
              <a:gd name="T0" fmla="*/ 2147483647 w 83"/>
              <a:gd name="T1" fmla="*/ 2147483647 h 66"/>
              <a:gd name="T2" fmla="*/ 2147483647 w 83"/>
              <a:gd name="T3" fmla="*/ 2147483647 h 66"/>
              <a:gd name="T4" fmla="*/ 2147483647 w 83"/>
              <a:gd name="T5" fmla="*/ 2147483647 h 66"/>
              <a:gd name="T6" fmla="*/ 2147483647 w 83"/>
              <a:gd name="T7" fmla="*/ 0 h 66"/>
              <a:gd name="T8" fmla="*/ 2147483647 w 83"/>
              <a:gd name="T9" fmla="*/ 2147483647 h 66"/>
              <a:gd name="T10" fmla="*/ 2147483647 w 83"/>
              <a:gd name="T11" fmla="*/ 2147483647 h 66"/>
              <a:gd name="T12" fmla="*/ 2147483647 w 83"/>
              <a:gd name="T13" fmla="*/ 2147483647 h 66"/>
              <a:gd name="T14" fmla="*/ 0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66"/>
              <a:gd name="T38" fmla="*/ 83 w 83"/>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66">
                <a:moveTo>
                  <a:pt x="5" y="66"/>
                </a:moveTo>
                <a:lnTo>
                  <a:pt x="10" y="65"/>
                </a:lnTo>
                <a:lnTo>
                  <a:pt x="83" y="6"/>
                </a:lnTo>
                <a:lnTo>
                  <a:pt x="75" y="0"/>
                </a:lnTo>
                <a:lnTo>
                  <a:pt x="2" y="59"/>
                </a:lnTo>
                <a:lnTo>
                  <a:pt x="5" y="59"/>
                </a:lnTo>
                <a:lnTo>
                  <a:pt x="2" y="59"/>
                </a:lnTo>
                <a:lnTo>
                  <a:pt x="0" y="63"/>
                </a:lnTo>
                <a:lnTo>
                  <a:pt x="2" y="65"/>
                </a:lnTo>
                <a:lnTo>
                  <a:pt x="5" y="66"/>
                </a:lnTo>
                <a:lnTo>
                  <a:pt x="10" y="65"/>
                </a:lnTo>
                <a:lnTo>
                  <a:pt x="5" y="66"/>
                </a:lnTo>
                <a:close/>
              </a:path>
            </a:pathLst>
          </a:custGeom>
          <a:solidFill>
            <a:srgbClr val="FFCC00"/>
          </a:solidFill>
          <a:ln w="9525">
            <a:noFill/>
            <a:round/>
            <a:headEnd/>
            <a:tailEnd/>
          </a:ln>
        </p:spPr>
        <p:txBody>
          <a:bodyPr/>
          <a:lstStyle/>
          <a:p>
            <a:endParaRPr lang="en-US">
              <a:latin typeface="Calibri" pitchFamily="34" charset="0"/>
            </a:endParaRPr>
          </a:p>
        </p:txBody>
      </p:sp>
      <p:sp>
        <p:nvSpPr>
          <p:cNvPr id="35857" name="Freeform 30"/>
          <p:cNvSpPr>
            <a:spLocks/>
          </p:cNvSpPr>
          <p:nvPr/>
        </p:nvSpPr>
        <p:spPr bwMode="auto">
          <a:xfrm>
            <a:off x="5988050" y="3859213"/>
            <a:ext cx="2085975" cy="11112"/>
          </a:xfrm>
          <a:custGeom>
            <a:avLst/>
            <a:gdLst>
              <a:gd name="T0" fmla="*/ 0 w 1478"/>
              <a:gd name="T1" fmla="*/ 2147483647 h 7"/>
              <a:gd name="T2" fmla="*/ 2147483647 w 1478"/>
              <a:gd name="T3" fmla="*/ 2147483647 h 7"/>
              <a:gd name="T4" fmla="*/ 2147483647 w 1478"/>
              <a:gd name="T5" fmla="*/ 2147483647 h 7"/>
              <a:gd name="T6" fmla="*/ 2147483647 w 1478"/>
              <a:gd name="T7" fmla="*/ 0 h 7"/>
              <a:gd name="T8" fmla="*/ 2147483647 w 1478"/>
              <a:gd name="T9" fmla="*/ 0 h 7"/>
              <a:gd name="T10" fmla="*/ 2147483647 w 1478"/>
              <a:gd name="T11" fmla="*/ 0 h 7"/>
              <a:gd name="T12" fmla="*/ 2147483647 w 1478"/>
              <a:gd name="T13" fmla="*/ 0 h 7"/>
              <a:gd name="T14" fmla="*/ 0 w 1478"/>
              <a:gd name="T15" fmla="*/ 0 h 7"/>
              <a:gd name="T16" fmla="*/ 0 w 1478"/>
              <a:gd name="T17" fmla="*/ 2147483647 h 7"/>
              <a:gd name="T18" fmla="*/ 0 w 1478"/>
              <a:gd name="T19" fmla="*/ 2147483647 h 7"/>
              <a:gd name="T20" fmla="*/ 2147483647 w 1478"/>
              <a:gd name="T21" fmla="*/ 2147483647 h 7"/>
              <a:gd name="T22" fmla="*/ 0 w 147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8"/>
              <a:gd name="T37" fmla="*/ 0 h 7"/>
              <a:gd name="T38" fmla="*/ 1478 w 147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8" h="7">
                <a:moveTo>
                  <a:pt x="0" y="6"/>
                </a:moveTo>
                <a:lnTo>
                  <a:pt x="5" y="7"/>
                </a:lnTo>
                <a:lnTo>
                  <a:pt x="1478" y="7"/>
                </a:lnTo>
                <a:lnTo>
                  <a:pt x="1478" y="0"/>
                </a:lnTo>
                <a:lnTo>
                  <a:pt x="5" y="0"/>
                </a:lnTo>
                <a:lnTo>
                  <a:pt x="8" y="0"/>
                </a:lnTo>
                <a:lnTo>
                  <a:pt x="5" y="0"/>
                </a:lnTo>
                <a:lnTo>
                  <a:pt x="0" y="0"/>
                </a:lnTo>
                <a:lnTo>
                  <a:pt x="0" y="4"/>
                </a:lnTo>
                <a:lnTo>
                  <a:pt x="0" y="6"/>
                </a:lnTo>
                <a:lnTo>
                  <a:pt x="5" y="7"/>
                </a:lnTo>
                <a:lnTo>
                  <a:pt x="0" y="6"/>
                </a:lnTo>
                <a:close/>
              </a:path>
            </a:pathLst>
          </a:custGeom>
          <a:solidFill>
            <a:srgbClr val="FFCC00"/>
          </a:solidFill>
          <a:ln w="9525">
            <a:solidFill>
              <a:srgbClr val="DC8800"/>
            </a:solidFill>
            <a:round/>
            <a:headEnd/>
            <a:tailEnd/>
          </a:ln>
        </p:spPr>
        <p:txBody>
          <a:bodyPr/>
          <a:lstStyle/>
          <a:p>
            <a:endParaRPr lang="en-US">
              <a:latin typeface="Calibri" pitchFamily="34" charset="0"/>
            </a:endParaRPr>
          </a:p>
        </p:txBody>
      </p:sp>
      <p:sp>
        <p:nvSpPr>
          <p:cNvPr id="35858" name="Freeform 31"/>
          <p:cNvSpPr>
            <a:spLocks/>
          </p:cNvSpPr>
          <p:nvPr/>
        </p:nvSpPr>
        <p:spPr bwMode="auto">
          <a:xfrm>
            <a:off x="5873750" y="3765550"/>
            <a:ext cx="127000" cy="103188"/>
          </a:xfrm>
          <a:custGeom>
            <a:avLst/>
            <a:gdLst>
              <a:gd name="T0" fmla="*/ 2147483647 w 89"/>
              <a:gd name="T1" fmla="*/ 0 h 65"/>
              <a:gd name="T2" fmla="*/ 2147483647 w 89"/>
              <a:gd name="T3" fmla="*/ 2147483647 h 65"/>
              <a:gd name="T4" fmla="*/ 2147483647 w 89"/>
              <a:gd name="T5" fmla="*/ 2147483647 h 65"/>
              <a:gd name="T6" fmla="*/ 2147483647 w 89"/>
              <a:gd name="T7" fmla="*/ 2147483647 h 65"/>
              <a:gd name="T8" fmla="*/ 2147483647 w 89"/>
              <a:gd name="T9" fmla="*/ 0 h 65"/>
              <a:gd name="T10" fmla="*/ 2147483647 w 89"/>
              <a:gd name="T11" fmla="*/ 2147483647 h 65"/>
              <a:gd name="T12" fmla="*/ 2147483647 w 89"/>
              <a:gd name="T13" fmla="*/ 0 h 65"/>
              <a:gd name="T14" fmla="*/ 2147483647 w 89"/>
              <a:gd name="T15" fmla="*/ 0 h 65"/>
              <a:gd name="T16" fmla="*/ 2147483647 w 89"/>
              <a:gd name="T17" fmla="*/ 0 h 65"/>
              <a:gd name="T18" fmla="*/ 0 w 89"/>
              <a:gd name="T19" fmla="*/ 2147483647 h 65"/>
              <a:gd name="T20" fmla="*/ 2147483647 w 89"/>
              <a:gd name="T21" fmla="*/ 2147483647 h 65"/>
              <a:gd name="T22" fmla="*/ 2147483647 w 8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65"/>
              <a:gd name="T38" fmla="*/ 89 w 8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65">
                <a:moveTo>
                  <a:pt x="5" y="0"/>
                </a:moveTo>
                <a:lnTo>
                  <a:pt x="3" y="6"/>
                </a:lnTo>
                <a:lnTo>
                  <a:pt x="81" y="65"/>
                </a:lnTo>
                <a:lnTo>
                  <a:pt x="89" y="59"/>
                </a:lnTo>
                <a:lnTo>
                  <a:pt x="11" y="0"/>
                </a:lnTo>
                <a:lnTo>
                  <a:pt x="5" y="8"/>
                </a:lnTo>
                <a:lnTo>
                  <a:pt x="11" y="0"/>
                </a:lnTo>
                <a:lnTo>
                  <a:pt x="5" y="0"/>
                </a:lnTo>
                <a:lnTo>
                  <a:pt x="3" y="0"/>
                </a:lnTo>
                <a:lnTo>
                  <a:pt x="0" y="4"/>
                </a:lnTo>
                <a:lnTo>
                  <a:pt x="3" y="6"/>
                </a:lnTo>
                <a:lnTo>
                  <a:pt x="5" y="0"/>
                </a:lnTo>
                <a:close/>
              </a:path>
            </a:pathLst>
          </a:custGeom>
          <a:solidFill>
            <a:srgbClr val="DC8800"/>
          </a:solidFill>
          <a:ln w="9525">
            <a:solidFill>
              <a:srgbClr val="DC8800"/>
            </a:solidFill>
            <a:round/>
            <a:headEnd/>
            <a:tailEnd/>
          </a:ln>
        </p:spPr>
        <p:txBody>
          <a:bodyPr/>
          <a:lstStyle/>
          <a:p>
            <a:endParaRPr lang="en-US">
              <a:latin typeface="Calibri" pitchFamily="34" charset="0"/>
            </a:endParaRPr>
          </a:p>
        </p:txBody>
      </p:sp>
      <p:sp>
        <p:nvSpPr>
          <p:cNvPr id="35859" name="Freeform 32"/>
          <p:cNvSpPr>
            <a:spLocks/>
          </p:cNvSpPr>
          <p:nvPr/>
        </p:nvSpPr>
        <p:spPr bwMode="auto">
          <a:xfrm>
            <a:off x="1106488" y="5213350"/>
            <a:ext cx="2303462" cy="12700"/>
          </a:xfrm>
          <a:custGeom>
            <a:avLst/>
            <a:gdLst>
              <a:gd name="T0" fmla="*/ 2147483647 w 1632"/>
              <a:gd name="T1" fmla="*/ 2147483647 h 8"/>
              <a:gd name="T2" fmla="*/ 2147483647 w 1632"/>
              <a:gd name="T3" fmla="*/ 0 h 8"/>
              <a:gd name="T4" fmla="*/ 0 w 1632"/>
              <a:gd name="T5" fmla="*/ 0 h 8"/>
              <a:gd name="T6" fmla="*/ 0 w 1632"/>
              <a:gd name="T7" fmla="*/ 2147483647 h 8"/>
              <a:gd name="T8" fmla="*/ 2147483647 w 1632"/>
              <a:gd name="T9" fmla="*/ 2147483647 h 8"/>
              <a:gd name="T10" fmla="*/ 2147483647 w 1632"/>
              <a:gd name="T11" fmla="*/ 0 h 8"/>
              <a:gd name="T12" fmla="*/ 2147483647 w 1632"/>
              <a:gd name="T13" fmla="*/ 2147483647 h 8"/>
              <a:gd name="T14" fmla="*/ 2147483647 w 1632"/>
              <a:gd name="T15" fmla="*/ 2147483647 h 8"/>
              <a:gd name="T16" fmla="*/ 2147483647 w 1632"/>
              <a:gd name="T17" fmla="*/ 2147483647 h 8"/>
              <a:gd name="T18" fmla="*/ 2147483647 w 1632"/>
              <a:gd name="T19" fmla="*/ 0 h 8"/>
              <a:gd name="T20" fmla="*/ 2147483647 w 1632"/>
              <a:gd name="T21" fmla="*/ 0 h 8"/>
              <a:gd name="T22" fmla="*/ 2147483647 w 163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2"/>
              <a:gd name="T37" fmla="*/ 0 h 8"/>
              <a:gd name="T38" fmla="*/ 1632 w 163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2" h="8">
                <a:moveTo>
                  <a:pt x="1632" y="6"/>
                </a:moveTo>
                <a:lnTo>
                  <a:pt x="1627" y="0"/>
                </a:lnTo>
                <a:lnTo>
                  <a:pt x="0" y="0"/>
                </a:lnTo>
                <a:lnTo>
                  <a:pt x="0" y="8"/>
                </a:lnTo>
                <a:lnTo>
                  <a:pt x="1627" y="8"/>
                </a:lnTo>
                <a:lnTo>
                  <a:pt x="1624" y="0"/>
                </a:lnTo>
                <a:lnTo>
                  <a:pt x="1627" y="8"/>
                </a:lnTo>
                <a:lnTo>
                  <a:pt x="1632" y="6"/>
                </a:lnTo>
                <a:lnTo>
                  <a:pt x="1632" y="4"/>
                </a:lnTo>
                <a:lnTo>
                  <a:pt x="1632" y="0"/>
                </a:lnTo>
                <a:lnTo>
                  <a:pt x="1627" y="0"/>
                </a:lnTo>
                <a:lnTo>
                  <a:pt x="1632" y="6"/>
                </a:lnTo>
                <a:close/>
              </a:path>
            </a:pathLst>
          </a:custGeom>
          <a:solidFill>
            <a:srgbClr val="FFCC00"/>
          </a:solidFill>
          <a:ln w="9525">
            <a:solidFill>
              <a:srgbClr val="DC8800"/>
            </a:solidFill>
            <a:round/>
            <a:headEnd/>
            <a:tailEnd/>
          </a:ln>
        </p:spPr>
        <p:txBody>
          <a:bodyPr/>
          <a:lstStyle/>
          <a:p>
            <a:endParaRPr lang="en-US">
              <a:latin typeface="Calibri" pitchFamily="34" charset="0"/>
            </a:endParaRPr>
          </a:p>
        </p:txBody>
      </p:sp>
      <p:sp>
        <p:nvSpPr>
          <p:cNvPr id="35860" name="Freeform 33"/>
          <p:cNvSpPr>
            <a:spLocks/>
          </p:cNvSpPr>
          <p:nvPr/>
        </p:nvSpPr>
        <p:spPr bwMode="auto">
          <a:xfrm>
            <a:off x="3292475" y="5213350"/>
            <a:ext cx="117475" cy="104775"/>
          </a:xfrm>
          <a:custGeom>
            <a:avLst/>
            <a:gdLst>
              <a:gd name="T0" fmla="*/ 2147483647 w 83"/>
              <a:gd name="T1" fmla="*/ 2147483647 h 66"/>
              <a:gd name="T2" fmla="*/ 2147483647 w 83"/>
              <a:gd name="T3" fmla="*/ 2147483647 h 66"/>
              <a:gd name="T4" fmla="*/ 2147483647 w 83"/>
              <a:gd name="T5" fmla="*/ 2147483647 h 66"/>
              <a:gd name="T6" fmla="*/ 2147483647 w 83"/>
              <a:gd name="T7" fmla="*/ 0 h 66"/>
              <a:gd name="T8" fmla="*/ 2147483647 w 83"/>
              <a:gd name="T9" fmla="*/ 2147483647 h 66"/>
              <a:gd name="T10" fmla="*/ 2147483647 w 83"/>
              <a:gd name="T11" fmla="*/ 2147483647 h 66"/>
              <a:gd name="T12" fmla="*/ 2147483647 w 83"/>
              <a:gd name="T13" fmla="*/ 2147483647 h 66"/>
              <a:gd name="T14" fmla="*/ 0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66"/>
              <a:gd name="T38" fmla="*/ 83 w 83"/>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66">
                <a:moveTo>
                  <a:pt x="5" y="66"/>
                </a:moveTo>
                <a:lnTo>
                  <a:pt x="10" y="65"/>
                </a:lnTo>
                <a:lnTo>
                  <a:pt x="83" y="6"/>
                </a:lnTo>
                <a:lnTo>
                  <a:pt x="75" y="0"/>
                </a:lnTo>
                <a:lnTo>
                  <a:pt x="2" y="59"/>
                </a:lnTo>
                <a:lnTo>
                  <a:pt x="5" y="59"/>
                </a:lnTo>
                <a:lnTo>
                  <a:pt x="2" y="59"/>
                </a:lnTo>
                <a:lnTo>
                  <a:pt x="0" y="63"/>
                </a:lnTo>
                <a:lnTo>
                  <a:pt x="2" y="65"/>
                </a:lnTo>
                <a:lnTo>
                  <a:pt x="5" y="66"/>
                </a:lnTo>
                <a:lnTo>
                  <a:pt x="10" y="65"/>
                </a:lnTo>
                <a:lnTo>
                  <a:pt x="5" y="66"/>
                </a:lnTo>
                <a:close/>
              </a:path>
            </a:pathLst>
          </a:custGeom>
          <a:solidFill>
            <a:srgbClr val="FFCC00"/>
          </a:solidFill>
          <a:ln w="9525">
            <a:noFill/>
            <a:round/>
            <a:headEnd/>
            <a:tailEnd/>
          </a:ln>
        </p:spPr>
        <p:txBody>
          <a:bodyPr/>
          <a:lstStyle/>
          <a:p>
            <a:endParaRPr lang="en-US">
              <a:latin typeface="Calibri" pitchFamily="34" charset="0"/>
            </a:endParaRPr>
          </a:p>
        </p:txBody>
      </p:sp>
      <p:sp>
        <p:nvSpPr>
          <p:cNvPr id="35861" name="Freeform 34"/>
          <p:cNvSpPr>
            <a:spLocks/>
          </p:cNvSpPr>
          <p:nvPr/>
        </p:nvSpPr>
        <p:spPr bwMode="auto">
          <a:xfrm>
            <a:off x="1209675" y="5307013"/>
            <a:ext cx="2089150" cy="11112"/>
          </a:xfrm>
          <a:custGeom>
            <a:avLst/>
            <a:gdLst>
              <a:gd name="T0" fmla="*/ 2147483647 w 1481"/>
              <a:gd name="T1" fmla="*/ 2147483647 h 7"/>
              <a:gd name="T2" fmla="*/ 2147483647 w 1481"/>
              <a:gd name="T3" fmla="*/ 2147483647 h 7"/>
              <a:gd name="T4" fmla="*/ 2147483647 w 1481"/>
              <a:gd name="T5" fmla="*/ 2147483647 h 7"/>
              <a:gd name="T6" fmla="*/ 2147483647 w 1481"/>
              <a:gd name="T7" fmla="*/ 0 h 7"/>
              <a:gd name="T8" fmla="*/ 2147483647 w 1481"/>
              <a:gd name="T9" fmla="*/ 0 h 7"/>
              <a:gd name="T10" fmla="*/ 2147483647 w 1481"/>
              <a:gd name="T11" fmla="*/ 0 h 7"/>
              <a:gd name="T12" fmla="*/ 2147483647 w 1481"/>
              <a:gd name="T13" fmla="*/ 0 h 7"/>
              <a:gd name="T14" fmla="*/ 2147483647 w 1481"/>
              <a:gd name="T15" fmla="*/ 0 h 7"/>
              <a:gd name="T16" fmla="*/ 0 w 1481"/>
              <a:gd name="T17" fmla="*/ 2147483647 h 7"/>
              <a:gd name="T18" fmla="*/ 2147483647 w 1481"/>
              <a:gd name="T19" fmla="*/ 2147483647 h 7"/>
              <a:gd name="T20" fmla="*/ 2147483647 w 1481"/>
              <a:gd name="T21" fmla="*/ 2147483647 h 7"/>
              <a:gd name="T22" fmla="*/ 2147483647 w 1481"/>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1"/>
              <a:gd name="T37" fmla="*/ 0 h 7"/>
              <a:gd name="T38" fmla="*/ 1481 w 148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1" h="7">
                <a:moveTo>
                  <a:pt x="3" y="6"/>
                </a:moveTo>
                <a:lnTo>
                  <a:pt x="8" y="7"/>
                </a:lnTo>
                <a:lnTo>
                  <a:pt x="1481" y="7"/>
                </a:lnTo>
                <a:lnTo>
                  <a:pt x="1481" y="0"/>
                </a:lnTo>
                <a:lnTo>
                  <a:pt x="8" y="0"/>
                </a:lnTo>
                <a:lnTo>
                  <a:pt x="11" y="0"/>
                </a:lnTo>
                <a:lnTo>
                  <a:pt x="8" y="0"/>
                </a:lnTo>
                <a:lnTo>
                  <a:pt x="3" y="0"/>
                </a:lnTo>
                <a:lnTo>
                  <a:pt x="0" y="4"/>
                </a:lnTo>
                <a:lnTo>
                  <a:pt x="3" y="6"/>
                </a:lnTo>
                <a:lnTo>
                  <a:pt x="8" y="7"/>
                </a:lnTo>
                <a:lnTo>
                  <a:pt x="3" y="6"/>
                </a:lnTo>
                <a:close/>
              </a:path>
            </a:pathLst>
          </a:custGeom>
          <a:solidFill>
            <a:srgbClr val="FFCC00"/>
          </a:solidFill>
          <a:ln w="9525">
            <a:solidFill>
              <a:srgbClr val="DC8800"/>
            </a:solidFill>
            <a:round/>
            <a:headEnd/>
            <a:tailEnd/>
          </a:ln>
        </p:spPr>
        <p:txBody>
          <a:bodyPr/>
          <a:lstStyle/>
          <a:p>
            <a:endParaRPr lang="en-US">
              <a:latin typeface="Calibri" pitchFamily="34" charset="0"/>
            </a:endParaRPr>
          </a:p>
        </p:txBody>
      </p:sp>
      <p:sp>
        <p:nvSpPr>
          <p:cNvPr id="35862" name="Freeform 35"/>
          <p:cNvSpPr>
            <a:spLocks/>
          </p:cNvSpPr>
          <p:nvPr/>
        </p:nvSpPr>
        <p:spPr bwMode="auto">
          <a:xfrm>
            <a:off x="1098550" y="5213350"/>
            <a:ext cx="127000" cy="103188"/>
          </a:xfrm>
          <a:custGeom>
            <a:avLst/>
            <a:gdLst>
              <a:gd name="T0" fmla="*/ 2147483647 w 89"/>
              <a:gd name="T1" fmla="*/ 0 h 65"/>
              <a:gd name="T2" fmla="*/ 2147483647 w 89"/>
              <a:gd name="T3" fmla="*/ 2147483647 h 65"/>
              <a:gd name="T4" fmla="*/ 2147483647 w 89"/>
              <a:gd name="T5" fmla="*/ 2147483647 h 65"/>
              <a:gd name="T6" fmla="*/ 2147483647 w 89"/>
              <a:gd name="T7" fmla="*/ 2147483647 h 65"/>
              <a:gd name="T8" fmla="*/ 2147483647 w 89"/>
              <a:gd name="T9" fmla="*/ 0 h 65"/>
              <a:gd name="T10" fmla="*/ 2147483647 w 89"/>
              <a:gd name="T11" fmla="*/ 2147483647 h 65"/>
              <a:gd name="T12" fmla="*/ 2147483647 w 89"/>
              <a:gd name="T13" fmla="*/ 0 h 65"/>
              <a:gd name="T14" fmla="*/ 2147483647 w 89"/>
              <a:gd name="T15" fmla="*/ 0 h 65"/>
              <a:gd name="T16" fmla="*/ 2147483647 w 89"/>
              <a:gd name="T17" fmla="*/ 0 h 65"/>
              <a:gd name="T18" fmla="*/ 0 w 89"/>
              <a:gd name="T19" fmla="*/ 2147483647 h 65"/>
              <a:gd name="T20" fmla="*/ 2147483647 w 89"/>
              <a:gd name="T21" fmla="*/ 2147483647 h 65"/>
              <a:gd name="T22" fmla="*/ 2147483647 w 8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65"/>
              <a:gd name="T38" fmla="*/ 89 w 8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65">
                <a:moveTo>
                  <a:pt x="5" y="0"/>
                </a:moveTo>
                <a:lnTo>
                  <a:pt x="3" y="6"/>
                </a:lnTo>
                <a:lnTo>
                  <a:pt x="81" y="65"/>
                </a:lnTo>
                <a:lnTo>
                  <a:pt x="89" y="59"/>
                </a:lnTo>
                <a:lnTo>
                  <a:pt x="11" y="0"/>
                </a:lnTo>
                <a:lnTo>
                  <a:pt x="5" y="8"/>
                </a:lnTo>
                <a:lnTo>
                  <a:pt x="11" y="0"/>
                </a:lnTo>
                <a:lnTo>
                  <a:pt x="5" y="0"/>
                </a:lnTo>
                <a:lnTo>
                  <a:pt x="3" y="0"/>
                </a:lnTo>
                <a:lnTo>
                  <a:pt x="0" y="4"/>
                </a:lnTo>
                <a:lnTo>
                  <a:pt x="3" y="6"/>
                </a:lnTo>
                <a:lnTo>
                  <a:pt x="5" y="0"/>
                </a:lnTo>
                <a:close/>
              </a:path>
            </a:pathLst>
          </a:custGeom>
          <a:solidFill>
            <a:srgbClr val="DC8800"/>
          </a:solidFill>
          <a:ln w="9525">
            <a:solidFill>
              <a:srgbClr val="DC8800"/>
            </a:solidFill>
            <a:round/>
            <a:headEnd/>
            <a:tailEnd/>
          </a:ln>
        </p:spPr>
        <p:txBody>
          <a:bodyPr/>
          <a:lstStyle/>
          <a:p>
            <a:endParaRPr lang="en-US">
              <a:latin typeface="Calibri" pitchFamily="34" charset="0"/>
            </a:endParaRPr>
          </a:p>
        </p:txBody>
      </p:sp>
      <p:sp>
        <p:nvSpPr>
          <p:cNvPr id="35863" name="Freeform 36"/>
          <p:cNvSpPr>
            <a:spLocks/>
          </p:cNvSpPr>
          <p:nvPr/>
        </p:nvSpPr>
        <p:spPr bwMode="auto">
          <a:xfrm>
            <a:off x="6545263" y="3778250"/>
            <a:ext cx="1609725" cy="80963"/>
          </a:xfrm>
          <a:custGeom>
            <a:avLst/>
            <a:gdLst>
              <a:gd name="T0" fmla="*/ 0 w 1141"/>
              <a:gd name="T1" fmla="*/ 0 h 51"/>
              <a:gd name="T2" fmla="*/ 2147483647 w 1141"/>
              <a:gd name="T3" fmla="*/ 0 h 51"/>
              <a:gd name="T4" fmla="*/ 2147483647 w 1141"/>
              <a:gd name="T5" fmla="*/ 2147483647 h 51"/>
              <a:gd name="T6" fmla="*/ 2147483647 w 1141"/>
              <a:gd name="T7" fmla="*/ 2147483647 h 51"/>
              <a:gd name="T8" fmla="*/ 2147483647 w 1141"/>
              <a:gd name="T9" fmla="*/ 2147483647 h 51"/>
              <a:gd name="T10" fmla="*/ 2147483647 w 1141"/>
              <a:gd name="T11" fmla="*/ 2147483647 h 51"/>
              <a:gd name="T12" fmla="*/ 2147483647 w 1141"/>
              <a:gd name="T13" fmla="*/ 2147483647 h 51"/>
              <a:gd name="T14" fmla="*/ 2147483647 w 1141"/>
              <a:gd name="T15" fmla="*/ 2147483647 h 51"/>
              <a:gd name="T16" fmla="*/ 2147483647 w 1141"/>
              <a:gd name="T17" fmla="*/ 2147483647 h 51"/>
              <a:gd name="T18" fmla="*/ 2147483647 w 1141"/>
              <a:gd name="T19" fmla="*/ 2147483647 h 51"/>
              <a:gd name="T20" fmla="*/ 2147483647 w 1141"/>
              <a:gd name="T21" fmla="*/ 2147483647 h 51"/>
              <a:gd name="T22" fmla="*/ 2147483647 w 1141"/>
              <a:gd name="T23" fmla="*/ 2147483647 h 51"/>
              <a:gd name="T24" fmla="*/ 2147483647 w 1141"/>
              <a:gd name="T25" fmla="*/ 2147483647 h 51"/>
              <a:gd name="T26" fmla="*/ 2147483647 w 1141"/>
              <a:gd name="T27" fmla="*/ 2147483647 h 51"/>
              <a:gd name="T28" fmla="*/ 2147483647 w 1141"/>
              <a:gd name="T29" fmla="*/ 2147483647 h 51"/>
              <a:gd name="T30" fmla="*/ 2147483647 w 1141"/>
              <a:gd name="T31" fmla="*/ 2147483647 h 51"/>
              <a:gd name="T32" fmla="*/ 2147483647 w 1141"/>
              <a:gd name="T33" fmla="*/ 2147483647 h 51"/>
              <a:gd name="T34" fmla="*/ 2147483647 w 1141"/>
              <a:gd name="T35" fmla="*/ 2147483647 h 51"/>
              <a:gd name="T36" fmla="*/ 2147483647 w 1141"/>
              <a:gd name="T37" fmla="*/ 2147483647 h 51"/>
              <a:gd name="T38" fmla="*/ 2147483647 w 1141"/>
              <a:gd name="T39" fmla="*/ 2147483647 h 51"/>
              <a:gd name="T40" fmla="*/ 2147483647 w 1141"/>
              <a:gd name="T41" fmla="*/ 2147483647 h 51"/>
              <a:gd name="T42" fmla="*/ 2147483647 w 1141"/>
              <a:gd name="T43" fmla="*/ 2147483647 h 51"/>
              <a:gd name="T44" fmla="*/ 2147483647 w 1141"/>
              <a:gd name="T45" fmla="*/ 2147483647 h 51"/>
              <a:gd name="T46" fmla="*/ 2147483647 w 1141"/>
              <a:gd name="T47" fmla="*/ 2147483647 h 51"/>
              <a:gd name="T48" fmla="*/ 2147483647 w 1141"/>
              <a:gd name="T49" fmla="*/ 2147483647 h 51"/>
              <a:gd name="T50" fmla="*/ 2147483647 w 1141"/>
              <a:gd name="T51" fmla="*/ 2147483647 h 51"/>
              <a:gd name="T52" fmla="*/ 2147483647 w 1141"/>
              <a:gd name="T53" fmla="*/ 2147483647 h 51"/>
              <a:gd name="T54" fmla="*/ 2147483647 w 1141"/>
              <a:gd name="T55" fmla="*/ 2147483647 h 51"/>
              <a:gd name="T56" fmla="*/ 2147483647 w 1141"/>
              <a:gd name="T57" fmla="*/ 2147483647 h 51"/>
              <a:gd name="T58" fmla="*/ 2147483647 w 1141"/>
              <a:gd name="T59" fmla="*/ 2147483647 h 51"/>
              <a:gd name="T60" fmla="*/ 2147483647 w 1141"/>
              <a:gd name="T61" fmla="*/ 2147483647 h 51"/>
              <a:gd name="T62" fmla="*/ 2147483647 w 1141"/>
              <a:gd name="T63" fmla="*/ 2147483647 h 51"/>
              <a:gd name="T64" fmla="*/ 2147483647 w 1141"/>
              <a:gd name="T65" fmla="*/ 2147483647 h 51"/>
              <a:gd name="T66" fmla="*/ 2147483647 w 1141"/>
              <a:gd name="T67" fmla="*/ 2147483647 h 51"/>
              <a:gd name="T68" fmla="*/ 2147483647 w 1141"/>
              <a:gd name="T69" fmla="*/ 0 h 51"/>
              <a:gd name="T70" fmla="*/ 0 w 1141"/>
              <a:gd name="T71" fmla="*/ 0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1"/>
              <a:gd name="T109" fmla="*/ 0 h 51"/>
              <a:gd name="T110" fmla="*/ 1141 w 1141"/>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1" h="51">
                <a:moveTo>
                  <a:pt x="0" y="0"/>
                </a:moveTo>
                <a:lnTo>
                  <a:pt x="1141" y="0"/>
                </a:lnTo>
                <a:lnTo>
                  <a:pt x="1079" y="51"/>
                </a:lnTo>
                <a:lnTo>
                  <a:pt x="17" y="51"/>
                </a:lnTo>
                <a:lnTo>
                  <a:pt x="81" y="49"/>
                </a:lnTo>
                <a:lnTo>
                  <a:pt x="141" y="47"/>
                </a:lnTo>
                <a:lnTo>
                  <a:pt x="195" y="46"/>
                </a:lnTo>
                <a:lnTo>
                  <a:pt x="246" y="44"/>
                </a:lnTo>
                <a:lnTo>
                  <a:pt x="292" y="42"/>
                </a:lnTo>
                <a:lnTo>
                  <a:pt x="333" y="40"/>
                </a:lnTo>
                <a:lnTo>
                  <a:pt x="371" y="38"/>
                </a:lnTo>
                <a:lnTo>
                  <a:pt x="406" y="36"/>
                </a:lnTo>
                <a:lnTo>
                  <a:pt x="435" y="35"/>
                </a:lnTo>
                <a:lnTo>
                  <a:pt x="460" y="33"/>
                </a:lnTo>
                <a:lnTo>
                  <a:pt x="481" y="31"/>
                </a:lnTo>
                <a:lnTo>
                  <a:pt x="498" y="29"/>
                </a:lnTo>
                <a:lnTo>
                  <a:pt x="511" y="25"/>
                </a:lnTo>
                <a:lnTo>
                  <a:pt x="519" y="24"/>
                </a:lnTo>
                <a:lnTo>
                  <a:pt x="525" y="22"/>
                </a:lnTo>
                <a:lnTo>
                  <a:pt x="525" y="20"/>
                </a:lnTo>
                <a:lnTo>
                  <a:pt x="522" y="18"/>
                </a:lnTo>
                <a:lnTo>
                  <a:pt x="517" y="16"/>
                </a:lnTo>
                <a:lnTo>
                  <a:pt x="503" y="14"/>
                </a:lnTo>
                <a:lnTo>
                  <a:pt x="489" y="13"/>
                </a:lnTo>
                <a:lnTo>
                  <a:pt x="468" y="11"/>
                </a:lnTo>
                <a:lnTo>
                  <a:pt x="446" y="9"/>
                </a:lnTo>
                <a:lnTo>
                  <a:pt x="419" y="9"/>
                </a:lnTo>
                <a:lnTo>
                  <a:pt x="387" y="7"/>
                </a:lnTo>
                <a:lnTo>
                  <a:pt x="354" y="5"/>
                </a:lnTo>
                <a:lnTo>
                  <a:pt x="314" y="5"/>
                </a:lnTo>
                <a:lnTo>
                  <a:pt x="273" y="3"/>
                </a:lnTo>
                <a:lnTo>
                  <a:pt x="225" y="3"/>
                </a:lnTo>
                <a:lnTo>
                  <a:pt x="176" y="2"/>
                </a:lnTo>
                <a:lnTo>
                  <a:pt x="122" y="2"/>
                </a:lnTo>
                <a:lnTo>
                  <a:pt x="63" y="0"/>
                </a:lnTo>
                <a:lnTo>
                  <a:pt x="0" y="0"/>
                </a:lnTo>
                <a:close/>
              </a:path>
            </a:pathLst>
          </a:custGeom>
          <a:solidFill>
            <a:srgbClr val="000000"/>
          </a:solidFill>
          <a:ln w="9525">
            <a:solidFill>
              <a:srgbClr val="DC8800"/>
            </a:solidFill>
            <a:round/>
            <a:headEnd/>
            <a:tailEnd/>
          </a:ln>
        </p:spPr>
        <p:txBody>
          <a:bodyPr/>
          <a:lstStyle/>
          <a:p>
            <a:endParaRPr lang="en-US">
              <a:latin typeface="Calibri" pitchFamily="34" charset="0"/>
            </a:endParaRPr>
          </a:p>
        </p:txBody>
      </p:sp>
      <p:sp>
        <p:nvSpPr>
          <p:cNvPr id="35864" name="Freeform 37"/>
          <p:cNvSpPr>
            <a:spLocks/>
          </p:cNvSpPr>
          <p:nvPr/>
        </p:nvSpPr>
        <p:spPr bwMode="auto">
          <a:xfrm>
            <a:off x="1771650" y="5226050"/>
            <a:ext cx="1608138" cy="80963"/>
          </a:xfrm>
          <a:custGeom>
            <a:avLst/>
            <a:gdLst>
              <a:gd name="T0" fmla="*/ 0 w 1140"/>
              <a:gd name="T1" fmla="*/ 0 h 51"/>
              <a:gd name="T2" fmla="*/ 2147483647 w 1140"/>
              <a:gd name="T3" fmla="*/ 0 h 51"/>
              <a:gd name="T4" fmla="*/ 2147483647 w 1140"/>
              <a:gd name="T5" fmla="*/ 2147483647 h 51"/>
              <a:gd name="T6" fmla="*/ 2147483647 w 1140"/>
              <a:gd name="T7" fmla="*/ 2147483647 h 51"/>
              <a:gd name="T8" fmla="*/ 2147483647 w 1140"/>
              <a:gd name="T9" fmla="*/ 2147483647 h 51"/>
              <a:gd name="T10" fmla="*/ 2147483647 w 1140"/>
              <a:gd name="T11" fmla="*/ 2147483647 h 51"/>
              <a:gd name="T12" fmla="*/ 2147483647 w 1140"/>
              <a:gd name="T13" fmla="*/ 2147483647 h 51"/>
              <a:gd name="T14" fmla="*/ 2147483647 w 1140"/>
              <a:gd name="T15" fmla="*/ 2147483647 h 51"/>
              <a:gd name="T16" fmla="*/ 2147483647 w 1140"/>
              <a:gd name="T17" fmla="*/ 2147483647 h 51"/>
              <a:gd name="T18" fmla="*/ 2147483647 w 1140"/>
              <a:gd name="T19" fmla="*/ 2147483647 h 51"/>
              <a:gd name="T20" fmla="*/ 2147483647 w 1140"/>
              <a:gd name="T21" fmla="*/ 2147483647 h 51"/>
              <a:gd name="T22" fmla="*/ 2147483647 w 1140"/>
              <a:gd name="T23" fmla="*/ 2147483647 h 51"/>
              <a:gd name="T24" fmla="*/ 2147483647 w 1140"/>
              <a:gd name="T25" fmla="*/ 2147483647 h 51"/>
              <a:gd name="T26" fmla="*/ 2147483647 w 1140"/>
              <a:gd name="T27" fmla="*/ 2147483647 h 51"/>
              <a:gd name="T28" fmla="*/ 2147483647 w 1140"/>
              <a:gd name="T29" fmla="*/ 2147483647 h 51"/>
              <a:gd name="T30" fmla="*/ 2147483647 w 1140"/>
              <a:gd name="T31" fmla="*/ 2147483647 h 51"/>
              <a:gd name="T32" fmla="*/ 2147483647 w 1140"/>
              <a:gd name="T33" fmla="*/ 2147483647 h 51"/>
              <a:gd name="T34" fmla="*/ 2147483647 w 1140"/>
              <a:gd name="T35" fmla="*/ 2147483647 h 51"/>
              <a:gd name="T36" fmla="*/ 2147483647 w 1140"/>
              <a:gd name="T37" fmla="*/ 2147483647 h 51"/>
              <a:gd name="T38" fmla="*/ 2147483647 w 1140"/>
              <a:gd name="T39" fmla="*/ 2147483647 h 51"/>
              <a:gd name="T40" fmla="*/ 2147483647 w 1140"/>
              <a:gd name="T41" fmla="*/ 2147483647 h 51"/>
              <a:gd name="T42" fmla="*/ 2147483647 w 1140"/>
              <a:gd name="T43" fmla="*/ 2147483647 h 51"/>
              <a:gd name="T44" fmla="*/ 2147483647 w 1140"/>
              <a:gd name="T45" fmla="*/ 2147483647 h 51"/>
              <a:gd name="T46" fmla="*/ 2147483647 w 1140"/>
              <a:gd name="T47" fmla="*/ 2147483647 h 51"/>
              <a:gd name="T48" fmla="*/ 2147483647 w 1140"/>
              <a:gd name="T49" fmla="*/ 2147483647 h 51"/>
              <a:gd name="T50" fmla="*/ 2147483647 w 1140"/>
              <a:gd name="T51" fmla="*/ 2147483647 h 51"/>
              <a:gd name="T52" fmla="*/ 2147483647 w 1140"/>
              <a:gd name="T53" fmla="*/ 2147483647 h 51"/>
              <a:gd name="T54" fmla="*/ 2147483647 w 1140"/>
              <a:gd name="T55" fmla="*/ 2147483647 h 51"/>
              <a:gd name="T56" fmla="*/ 2147483647 w 1140"/>
              <a:gd name="T57" fmla="*/ 2147483647 h 51"/>
              <a:gd name="T58" fmla="*/ 2147483647 w 1140"/>
              <a:gd name="T59" fmla="*/ 2147483647 h 51"/>
              <a:gd name="T60" fmla="*/ 2147483647 w 1140"/>
              <a:gd name="T61" fmla="*/ 2147483647 h 51"/>
              <a:gd name="T62" fmla="*/ 2147483647 w 1140"/>
              <a:gd name="T63" fmla="*/ 2147483647 h 51"/>
              <a:gd name="T64" fmla="*/ 2147483647 w 1140"/>
              <a:gd name="T65" fmla="*/ 2147483647 h 51"/>
              <a:gd name="T66" fmla="*/ 2147483647 w 1140"/>
              <a:gd name="T67" fmla="*/ 2147483647 h 51"/>
              <a:gd name="T68" fmla="*/ 2147483647 w 1140"/>
              <a:gd name="T69" fmla="*/ 0 h 51"/>
              <a:gd name="T70" fmla="*/ 0 w 1140"/>
              <a:gd name="T71" fmla="*/ 0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0"/>
              <a:gd name="T109" fmla="*/ 0 h 51"/>
              <a:gd name="T110" fmla="*/ 1140 w 1140"/>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0" h="51">
                <a:moveTo>
                  <a:pt x="0" y="0"/>
                </a:moveTo>
                <a:lnTo>
                  <a:pt x="1140" y="0"/>
                </a:lnTo>
                <a:lnTo>
                  <a:pt x="1078" y="51"/>
                </a:lnTo>
                <a:lnTo>
                  <a:pt x="16" y="51"/>
                </a:lnTo>
                <a:lnTo>
                  <a:pt x="81" y="49"/>
                </a:lnTo>
                <a:lnTo>
                  <a:pt x="137" y="47"/>
                </a:lnTo>
                <a:lnTo>
                  <a:pt x="194" y="46"/>
                </a:lnTo>
                <a:lnTo>
                  <a:pt x="243" y="44"/>
                </a:lnTo>
                <a:lnTo>
                  <a:pt x="291" y="42"/>
                </a:lnTo>
                <a:lnTo>
                  <a:pt x="332" y="40"/>
                </a:lnTo>
                <a:lnTo>
                  <a:pt x="370" y="38"/>
                </a:lnTo>
                <a:lnTo>
                  <a:pt x="405" y="36"/>
                </a:lnTo>
                <a:lnTo>
                  <a:pt x="432" y="35"/>
                </a:lnTo>
                <a:lnTo>
                  <a:pt x="459" y="33"/>
                </a:lnTo>
                <a:lnTo>
                  <a:pt x="481" y="31"/>
                </a:lnTo>
                <a:lnTo>
                  <a:pt x="497" y="29"/>
                </a:lnTo>
                <a:lnTo>
                  <a:pt x="510" y="25"/>
                </a:lnTo>
                <a:lnTo>
                  <a:pt x="518" y="24"/>
                </a:lnTo>
                <a:lnTo>
                  <a:pt x="524" y="22"/>
                </a:lnTo>
                <a:lnTo>
                  <a:pt x="524" y="20"/>
                </a:lnTo>
                <a:lnTo>
                  <a:pt x="521" y="18"/>
                </a:lnTo>
                <a:lnTo>
                  <a:pt x="513" y="16"/>
                </a:lnTo>
                <a:lnTo>
                  <a:pt x="502" y="14"/>
                </a:lnTo>
                <a:lnTo>
                  <a:pt x="486" y="13"/>
                </a:lnTo>
                <a:lnTo>
                  <a:pt x="467" y="11"/>
                </a:lnTo>
                <a:lnTo>
                  <a:pt x="445" y="9"/>
                </a:lnTo>
                <a:lnTo>
                  <a:pt x="418" y="9"/>
                </a:lnTo>
                <a:lnTo>
                  <a:pt x="386" y="7"/>
                </a:lnTo>
                <a:lnTo>
                  <a:pt x="351" y="5"/>
                </a:lnTo>
                <a:lnTo>
                  <a:pt x="313" y="5"/>
                </a:lnTo>
                <a:lnTo>
                  <a:pt x="270" y="3"/>
                </a:lnTo>
                <a:lnTo>
                  <a:pt x="224" y="3"/>
                </a:lnTo>
                <a:lnTo>
                  <a:pt x="172" y="2"/>
                </a:lnTo>
                <a:lnTo>
                  <a:pt x="121" y="2"/>
                </a:lnTo>
                <a:lnTo>
                  <a:pt x="62"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65" name="Freeform 38"/>
          <p:cNvSpPr>
            <a:spLocks/>
          </p:cNvSpPr>
          <p:nvPr/>
        </p:nvSpPr>
        <p:spPr bwMode="auto">
          <a:xfrm>
            <a:off x="6545263" y="3771900"/>
            <a:ext cx="1616075" cy="11113"/>
          </a:xfrm>
          <a:custGeom>
            <a:avLst/>
            <a:gdLst>
              <a:gd name="T0" fmla="*/ 2147483647 w 1146"/>
              <a:gd name="T1" fmla="*/ 2147483647 h 7"/>
              <a:gd name="T2" fmla="*/ 2147483647 w 1146"/>
              <a:gd name="T3" fmla="*/ 0 h 7"/>
              <a:gd name="T4" fmla="*/ 0 w 1146"/>
              <a:gd name="T5" fmla="*/ 0 h 7"/>
              <a:gd name="T6" fmla="*/ 0 w 1146"/>
              <a:gd name="T7" fmla="*/ 2147483647 h 7"/>
              <a:gd name="T8" fmla="*/ 2147483647 w 1146"/>
              <a:gd name="T9" fmla="*/ 2147483647 h 7"/>
              <a:gd name="T10" fmla="*/ 2147483647 w 1146"/>
              <a:gd name="T11" fmla="*/ 2147483647 h 7"/>
              <a:gd name="T12" fmla="*/ 2147483647 w 1146"/>
              <a:gd name="T13" fmla="*/ 2147483647 h 7"/>
              <a:gd name="T14" fmla="*/ 2147483647 w 1146"/>
              <a:gd name="T15" fmla="*/ 2147483647 h 7"/>
              <a:gd name="T16" fmla="*/ 2147483647 w 1146"/>
              <a:gd name="T17" fmla="*/ 2147483647 h 7"/>
              <a:gd name="T18" fmla="*/ 2147483647 w 1146"/>
              <a:gd name="T19" fmla="*/ 2147483647 h 7"/>
              <a:gd name="T20" fmla="*/ 2147483647 w 1146"/>
              <a:gd name="T21" fmla="*/ 0 h 7"/>
              <a:gd name="T22" fmla="*/ 2147483647 w 1146"/>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6"/>
              <a:gd name="T37" fmla="*/ 0 h 7"/>
              <a:gd name="T38" fmla="*/ 1146 w 1146"/>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6" h="7">
                <a:moveTo>
                  <a:pt x="1143" y="6"/>
                </a:moveTo>
                <a:lnTo>
                  <a:pt x="1141" y="0"/>
                </a:lnTo>
                <a:lnTo>
                  <a:pt x="0" y="0"/>
                </a:lnTo>
                <a:lnTo>
                  <a:pt x="0" y="7"/>
                </a:lnTo>
                <a:lnTo>
                  <a:pt x="1141" y="7"/>
                </a:lnTo>
                <a:lnTo>
                  <a:pt x="1135" y="2"/>
                </a:lnTo>
                <a:lnTo>
                  <a:pt x="1141" y="7"/>
                </a:lnTo>
                <a:lnTo>
                  <a:pt x="1143" y="7"/>
                </a:lnTo>
                <a:lnTo>
                  <a:pt x="1146" y="4"/>
                </a:lnTo>
                <a:lnTo>
                  <a:pt x="1143" y="2"/>
                </a:lnTo>
                <a:lnTo>
                  <a:pt x="1141" y="0"/>
                </a:lnTo>
                <a:lnTo>
                  <a:pt x="1143"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66" name="Freeform 39"/>
          <p:cNvSpPr>
            <a:spLocks/>
          </p:cNvSpPr>
          <p:nvPr/>
        </p:nvSpPr>
        <p:spPr bwMode="auto">
          <a:xfrm>
            <a:off x="8062913" y="3775075"/>
            <a:ext cx="95250" cy="90488"/>
          </a:xfrm>
          <a:custGeom>
            <a:avLst/>
            <a:gdLst>
              <a:gd name="T0" fmla="*/ 2147483647 w 67"/>
              <a:gd name="T1" fmla="*/ 2147483647 h 57"/>
              <a:gd name="T2" fmla="*/ 2147483647 w 67"/>
              <a:gd name="T3" fmla="*/ 2147483647 h 57"/>
              <a:gd name="T4" fmla="*/ 2147483647 w 67"/>
              <a:gd name="T5" fmla="*/ 2147483647 h 57"/>
              <a:gd name="T6" fmla="*/ 2147483647 w 67"/>
              <a:gd name="T7" fmla="*/ 0 h 57"/>
              <a:gd name="T8" fmla="*/ 0 w 67"/>
              <a:gd name="T9" fmla="*/ 2147483647 h 57"/>
              <a:gd name="T10" fmla="*/ 2147483647 w 67"/>
              <a:gd name="T11" fmla="*/ 2147483647 h 57"/>
              <a:gd name="T12" fmla="*/ 0 w 67"/>
              <a:gd name="T13" fmla="*/ 2147483647 h 57"/>
              <a:gd name="T14" fmla="*/ 0 w 67"/>
              <a:gd name="T15" fmla="*/ 2147483647 h 57"/>
              <a:gd name="T16" fmla="*/ 0 w 67"/>
              <a:gd name="T17" fmla="*/ 2147483647 h 57"/>
              <a:gd name="T18" fmla="*/ 2147483647 w 67"/>
              <a:gd name="T19" fmla="*/ 2147483647 h 57"/>
              <a:gd name="T20" fmla="*/ 2147483647 w 67"/>
              <a:gd name="T21" fmla="*/ 2147483647 h 57"/>
              <a:gd name="T22" fmla="*/ 2147483647 w 67"/>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57"/>
              <a:gd name="T38" fmla="*/ 67 w 67"/>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57">
                <a:moveTo>
                  <a:pt x="3" y="57"/>
                </a:moveTo>
                <a:lnTo>
                  <a:pt x="8" y="55"/>
                </a:lnTo>
                <a:lnTo>
                  <a:pt x="67" y="4"/>
                </a:lnTo>
                <a:lnTo>
                  <a:pt x="59" y="0"/>
                </a:lnTo>
                <a:lnTo>
                  <a:pt x="0" y="49"/>
                </a:lnTo>
                <a:lnTo>
                  <a:pt x="3" y="49"/>
                </a:lnTo>
                <a:lnTo>
                  <a:pt x="0" y="49"/>
                </a:lnTo>
                <a:lnTo>
                  <a:pt x="0" y="53"/>
                </a:lnTo>
                <a:lnTo>
                  <a:pt x="0" y="55"/>
                </a:lnTo>
                <a:lnTo>
                  <a:pt x="5" y="55"/>
                </a:lnTo>
                <a:lnTo>
                  <a:pt x="8" y="55"/>
                </a:lnTo>
                <a:lnTo>
                  <a:pt x="3" y="57"/>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67" name="Freeform 40"/>
          <p:cNvSpPr>
            <a:spLocks/>
          </p:cNvSpPr>
          <p:nvPr/>
        </p:nvSpPr>
        <p:spPr bwMode="auto">
          <a:xfrm>
            <a:off x="6559550" y="3852863"/>
            <a:ext cx="1508125" cy="12700"/>
          </a:xfrm>
          <a:custGeom>
            <a:avLst/>
            <a:gdLst>
              <a:gd name="T0" fmla="*/ 2147483647 w 1068"/>
              <a:gd name="T1" fmla="*/ 0 h 8"/>
              <a:gd name="T2" fmla="*/ 2147483647 w 1068"/>
              <a:gd name="T3" fmla="*/ 2147483647 h 8"/>
              <a:gd name="T4" fmla="*/ 2147483647 w 1068"/>
              <a:gd name="T5" fmla="*/ 2147483647 h 8"/>
              <a:gd name="T6" fmla="*/ 2147483647 w 1068"/>
              <a:gd name="T7" fmla="*/ 0 h 8"/>
              <a:gd name="T8" fmla="*/ 2147483647 w 1068"/>
              <a:gd name="T9" fmla="*/ 0 h 8"/>
              <a:gd name="T10" fmla="*/ 2147483647 w 1068"/>
              <a:gd name="T11" fmla="*/ 2147483647 h 8"/>
              <a:gd name="T12" fmla="*/ 2147483647 w 1068"/>
              <a:gd name="T13" fmla="*/ 0 h 8"/>
              <a:gd name="T14" fmla="*/ 2147483647 w 1068"/>
              <a:gd name="T15" fmla="*/ 0 h 8"/>
              <a:gd name="T16" fmla="*/ 0 w 1068"/>
              <a:gd name="T17" fmla="*/ 2147483647 h 8"/>
              <a:gd name="T18" fmla="*/ 2147483647 w 1068"/>
              <a:gd name="T19" fmla="*/ 2147483647 h 8"/>
              <a:gd name="T20" fmla="*/ 2147483647 w 1068"/>
              <a:gd name="T21" fmla="*/ 2147483647 h 8"/>
              <a:gd name="T22" fmla="*/ 2147483647 w 106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8"/>
              <a:gd name="T37" fmla="*/ 0 h 8"/>
              <a:gd name="T38" fmla="*/ 1068 w 106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8" h="8">
                <a:moveTo>
                  <a:pt x="6" y="0"/>
                </a:moveTo>
                <a:lnTo>
                  <a:pt x="6" y="8"/>
                </a:lnTo>
                <a:lnTo>
                  <a:pt x="1068" y="8"/>
                </a:lnTo>
                <a:lnTo>
                  <a:pt x="1068" y="0"/>
                </a:lnTo>
                <a:lnTo>
                  <a:pt x="6" y="0"/>
                </a:lnTo>
                <a:lnTo>
                  <a:pt x="6" y="8"/>
                </a:lnTo>
                <a:lnTo>
                  <a:pt x="6" y="0"/>
                </a:lnTo>
                <a:lnTo>
                  <a:pt x="3" y="0"/>
                </a:lnTo>
                <a:lnTo>
                  <a:pt x="0" y="4"/>
                </a:lnTo>
                <a:lnTo>
                  <a:pt x="3" y="6"/>
                </a:lnTo>
                <a:lnTo>
                  <a:pt x="6" y="8"/>
                </a:lnTo>
                <a:lnTo>
                  <a:pt x="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68" name="Freeform 41"/>
          <p:cNvSpPr>
            <a:spLocks/>
          </p:cNvSpPr>
          <p:nvPr/>
        </p:nvSpPr>
        <p:spPr bwMode="auto">
          <a:xfrm>
            <a:off x="6537325" y="3771900"/>
            <a:ext cx="755650" cy="93663"/>
          </a:xfrm>
          <a:custGeom>
            <a:avLst/>
            <a:gdLst>
              <a:gd name="T0" fmla="*/ 2147483647 w 535"/>
              <a:gd name="T1" fmla="*/ 2147483647 h 59"/>
              <a:gd name="T2" fmla="*/ 2147483647 w 535"/>
              <a:gd name="T3" fmla="*/ 2147483647 h 59"/>
              <a:gd name="T4" fmla="*/ 2147483647 w 535"/>
              <a:gd name="T5" fmla="*/ 2147483647 h 59"/>
              <a:gd name="T6" fmla="*/ 2147483647 w 535"/>
              <a:gd name="T7" fmla="*/ 2147483647 h 59"/>
              <a:gd name="T8" fmla="*/ 2147483647 w 535"/>
              <a:gd name="T9" fmla="*/ 2147483647 h 59"/>
              <a:gd name="T10" fmla="*/ 2147483647 w 535"/>
              <a:gd name="T11" fmla="*/ 2147483647 h 59"/>
              <a:gd name="T12" fmla="*/ 2147483647 w 535"/>
              <a:gd name="T13" fmla="*/ 2147483647 h 59"/>
              <a:gd name="T14" fmla="*/ 2147483647 w 535"/>
              <a:gd name="T15" fmla="*/ 2147483647 h 59"/>
              <a:gd name="T16" fmla="*/ 2147483647 w 535"/>
              <a:gd name="T17" fmla="*/ 2147483647 h 59"/>
              <a:gd name="T18" fmla="*/ 2147483647 w 535"/>
              <a:gd name="T19" fmla="*/ 2147483647 h 59"/>
              <a:gd name="T20" fmla="*/ 2147483647 w 535"/>
              <a:gd name="T21" fmla="*/ 2147483647 h 59"/>
              <a:gd name="T22" fmla="*/ 2147483647 w 535"/>
              <a:gd name="T23" fmla="*/ 2147483647 h 59"/>
              <a:gd name="T24" fmla="*/ 2147483647 w 535"/>
              <a:gd name="T25" fmla="*/ 2147483647 h 59"/>
              <a:gd name="T26" fmla="*/ 2147483647 w 535"/>
              <a:gd name="T27" fmla="*/ 2147483647 h 59"/>
              <a:gd name="T28" fmla="*/ 2147483647 w 535"/>
              <a:gd name="T29" fmla="*/ 2147483647 h 59"/>
              <a:gd name="T30" fmla="*/ 2147483647 w 535"/>
              <a:gd name="T31" fmla="*/ 2147483647 h 59"/>
              <a:gd name="T32" fmla="*/ 2147483647 w 535"/>
              <a:gd name="T33" fmla="*/ 2147483647 h 59"/>
              <a:gd name="T34" fmla="*/ 2147483647 w 535"/>
              <a:gd name="T35" fmla="*/ 2147483647 h 59"/>
              <a:gd name="T36" fmla="*/ 2147483647 w 535"/>
              <a:gd name="T37" fmla="*/ 2147483647 h 59"/>
              <a:gd name="T38" fmla="*/ 2147483647 w 535"/>
              <a:gd name="T39" fmla="*/ 2147483647 h 59"/>
              <a:gd name="T40" fmla="*/ 2147483647 w 535"/>
              <a:gd name="T41" fmla="*/ 2147483647 h 59"/>
              <a:gd name="T42" fmla="*/ 2147483647 w 535"/>
              <a:gd name="T43" fmla="*/ 2147483647 h 59"/>
              <a:gd name="T44" fmla="*/ 2147483647 w 535"/>
              <a:gd name="T45" fmla="*/ 2147483647 h 59"/>
              <a:gd name="T46" fmla="*/ 2147483647 w 535"/>
              <a:gd name="T47" fmla="*/ 2147483647 h 59"/>
              <a:gd name="T48" fmla="*/ 2147483647 w 535"/>
              <a:gd name="T49" fmla="*/ 2147483647 h 59"/>
              <a:gd name="T50" fmla="*/ 2147483647 w 535"/>
              <a:gd name="T51" fmla="*/ 2147483647 h 59"/>
              <a:gd name="T52" fmla="*/ 2147483647 w 535"/>
              <a:gd name="T53" fmla="*/ 2147483647 h 59"/>
              <a:gd name="T54" fmla="*/ 2147483647 w 535"/>
              <a:gd name="T55" fmla="*/ 2147483647 h 59"/>
              <a:gd name="T56" fmla="*/ 2147483647 w 535"/>
              <a:gd name="T57" fmla="*/ 2147483647 h 59"/>
              <a:gd name="T58" fmla="*/ 2147483647 w 535"/>
              <a:gd name="T59" fmla="*/ 2147483647 h 59"/>
              <a:gd name="T60" fmla="*/ 2147483647 w 535"/>
              <a:gd name="T61" fmla="*/ 2147483647 h 59"/>
              <a:gd name="T62" fmla="*/ 2147483647 w 535"/>
              <a:gd name="T63" fmla="*/ 2147483647 h 59"/>
              <a:gd name="T64" fmla="*/ 2147483647 w 535"/>
              <a:gd name="T65" fmla="*/ 0 h 59"/>
              <a:gd name="T66" fmla="*/ 2147483647 w 535"/>
              <a:gd name="T67" fmla="*/ 2147483647 h 59"/>
              <a:gd name="T68" fmla="*/ 2147483647 w 535"/>
              <a:gd name="T69" fmla="*/ 2147483647 h 59"/>
              <a:gd name="T70" fmla="*/ 2147483647 w 535"/>
              <a:gd name="T71" fmla="*/ 2147483647 h 59"/>
              <a:gd name="T72" fmla="*/ 2147483647 w 535"/>
              <a:gd name="T73" fmla="*/ 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5"/>
              <a:gd name="T112" fmla="*/ 0 h 59"/>
              <a:gd name="T113" fmla="*/ 535 w 535"/>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5" h="59">
                <a:moveTo>
                  <a:pt x="5" y="0"/>
                </a:moveTo>
                <a:lnTo>
                  <a:pt x="5" y="7"/>
                </a:lnTo>
                <a:lnTo>
                  <a:pt x="68" y="7"/>
                </a:lnTo>
                <a:lnTo>
                  <a:pt x="127" y="9"/>
                </a:lnTo>
                <a:lnTo>
                  <a:pt x="181" y="9"/>
                </a:lnTo>
                <a:lnTo>
                  <a:pt x="230" y="11"/>
                </a:lnTo>
                <a:lnTo>
                  <a:pt x="278" y="11"/>
                </a:lnTo>
                <a:lnTo>
                  <a:pt x="319" y="13"/>
                </a:lnTo>
                <a:lnTo>
                  <a:pt x="359" y="13"/>
                </a:lnTo>
                <a:lnTo>
                  <a:pt x="392" y="15"/>
                </a:lnTo>
                <a:lnTo>
                  <a:pt x="424" y="17"/>
                </a:lnTo>
                <a:lnTo>
                  <a:pt x="451" y="18"/>
                </a:lnTo>
                <a:lnTo>
                  <a:pt x="473" y="18"/>
                </a:lnTo>
                <a:lnTo>
                  <a:pt x="492" y="20"/>
                </a:lnTo>
                <a:lnTo>
                  <a:pt x="508" y="22"/>
                </a:lnTo>
                <a:lnTo>
                  <a:pt x="519" y="24"/>
                </a:lnTo>
                <a:lnTo>
                  <a:pt x="524" y="26"/>
                </a:lnTo>
                <a:lnTo>
                  <a:pt x="527" y="26"/>
                </a:lnTo>
                <a:lnTo>
                  <a:pt x="527" y="24"/>
                </a:lnTo>
                <a:lnTo>
                  <a:pt x="522" y="24"/>
                </a:lnTo>
                <a:lnTo>
                  <a:pt x="513" y="26"/>
                </a:lnTo>
                <a:lnTo>
                  <a:pt x="503" y="29"/>
                </a:lnTo>
                <a:lnTo>
                  <a:pt x="486" y="29"/>
                </a:lnTo>
                <a:lnTo>
                  <a:pt x="465" y="33"/>
                </a:lnTo>
                <a:lnTo>
                  <a:pt x="438" y="35"/>
                </a:lnTo>
                <a:lnTo>
                  <a:pt x="408" y="37"/>
                </a:lnTo>
                <a:lnTo>
                  <a:pt x="376" y="39"/>
                </a:lnTo>
                <a:lnTo>
                  <a:pt x="338" y="40"/>
                </a:lnTo>
                <a:lnTo>
                  <a:pt x="297" y="42"/>
                </a:lnTo>
                <a:lnTo>
                  <a:pt x="251" y="44"/>
                </a:lnTo>
                <a:lnTo>
                  <a:pt x="200" y="46"/>
                </a:lnTo>
                <a:lnTo>
                  <a:pt x="146" y="48"/>
                </a:lnTo>
                <a:lnTo>
                  <a:pt x="86" y="50"/>
                </a:lnTo>
                <a:lnTo>
                  <a:pt x="22" y="51"/>
                </a:lnTo>
                <a:lnTo>
                  <a:pt x="22" y="59"/>
                </a:lnTo>
                <a:lnTo>
                  <a:pt x="86" y="57"/>
                </a:lnTo>
                <a:lnTo>
                  <a:pt x="146" y="55"/>
                </a:lnTo>
                <a:lnTo>
                  <a:pt x="200" y="53"/>
                </a:lnTo>
                <a:lnTo>
                  <a:pt x="251" y="51"/>
                </a:lnTo>
                <a:lnTo>
                  <a:pt x="297" y="50"/>
                </a:lnTo>
                <a:lnTo>
                  <a:pt x="338" y="48"/>
                </a:lnTo>
                <a:lnTo>
                  <a:pt x="376" y="46"/>
                </a:lnTo>
                <a:lnTo>
                  <a:pt x="411" y="44"/>
                </a:lnTo>
                <a:lnTo>
                  <a:pt x="440" y="42"/>
                </a:lnTo>
                <a:lnTo>
                  <a:pt x="465" y="40"/>
                </a:lnTo>
                <a:lnTo>
                  <a:pt x="486" y="39"/>
                </a:lnTo>
                <a:lnTo>
                  <a:pt x="505" y="37"/>
                </a:lnTo>
                <a:lnTo>
                  <a:pt x="519" y="35"/>
                </a:lnTo>
                <a:lnTo>
                  <a:pt x="527" y="31"/>
                </a:lnTo>
                <a:lnTo>
                  <a:pt x="535" y="29"/>
                </a:lnTo>
                <a:lnTo>
                  <a:pt x="535" y="22"/>
                </a:lnTo>
                <a:lnTo>
                  <a:pt x="530" y="18"/>
                </a:lnTo>
                <a:lnTo>
                  <a:pt x="522" y="17"/>
                </a:lnTo>
                <a:lnTo>
                  <a:pt x="511" y="15"/>
                </a:lnTo>
                <a:lnTo>
                  <a:pt x="494" y="13"/>
                </a:lnTo>
                <a:lnTo>
                  <a:pt x="476" y="11"/>
                </a:lnTo>
                <a:lnTo>
                  <a:pt x="451" y="9"/>
                </a:lnTo>
                <a:lnTo>
                  <a:pt x="424" y="9"/>
                </a:lnTo>
                <a:lnTo>
                  <a:pt x="392" y="7"/>
                </a:lnTo>
                <a:lnTo>
                  <a:pt x="359" y="6"/>
                </a:lnTo>
                <a:lnTo>
                  <a:pt x="319" y="6"/>
                </a:lnTo>
                <a:lnTo>
                  <a:pt x="278" y="4"/>
                </a:lnTo>
                <a:lnTo>
                  <a:pt x="230" y="2"/>
                </a:lnTo>
                <a:lnTo>
                  <a:pt x="181" y="2"/>
                </a:lnTo>
                <a:lnTo>
                  <a:pt x="127" y="2"/>
                </a:lnTo>
                <a:lnTo>
                  <a:pt x="68" y="0"/>
                </a:lnTo>
                <a:lnTo>
                  <a:pt x="5" y="0"/>
                </a:lnTo>
                <a:lnTo>
                  <a:pt x="5" y="7"/>
                </a:lnTo>
                <a:lnTo>
                  <a:pt x="5" y="0"/>
                </a:lnTo>
                <a:lnTo>
                  <a:pt x="3" y="2"/>
                </a:lnTo>
                <a:lnTo>
                  <a:pt x="0" y="4"/>
                </a:lnTo>
                <a:lnTo>
                  <a:pt x="3" y="7"/>
                </a:lnTo>
                <a:lnTo>
                  <a:pt x="5" y="7"/>
                </a:lnTo>
                <a:lnTo>
                  <a:pt x="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69" name="Freeform 42"/>
          <p:cNvSpPr>
            <a:spLocks/>
          </p:cNvSpPr>
          <p:nvPr/>
        </p:nvSpPr>
        <p:spPr bwMode="auto">
          <a:xfrm>
            <a:off x="1771650" y="5219700"/>
            <a:ext cx="1614488" cy="11113"/>
          </a:xfrm>
          <a:custGeom>
            <a:avLst/>
            <a:gdLst>
              <a:gd name="T0" fmla="*/ 2147483647 w 1145"/>
              <a:gd name="T1" fmla="*/ 2147483647 h 7"/>
              <a:gd name="T2" fmla="*/ 2147483647 w 1145"/>
              <a:gd name="T3" fmla="*/ 0 h 7"/>
              <a:gd name="T4" fmla="*/ 0 w 1145"/>
              <a:gd name="T5" fmla="*/ 0 h 7"/>
              <a:gd name="T6" fmla="*/ 0 w 1145"/>
              <a:gd name="T7" fmla="*/ 2147483647 h 7"/>
              <a:gd name="T8" fmla="*/ 2147483647 w 1145"/>
              <a:gd name="T9" fmla="*/ 2147483647 h 7"/>
              <a:gd name="T10" fmla="*/ 2147483647 w 1145"/>
              <a:gd name="T11" fmla="*/ 2147483647 h 7"/>
              <a:gd name="T12" fmla="*/ 2147483647 w 1145"/>
              <a:gd name="T13" fmla="*/ 2147483647 h 7"/>
              <a:gd name="T14" fmla="*/ 2147483647 w 1145"/>
              <a:gd name="T15" fmla="*/ 2147483647 h 7"/>
              <a:gd name="T16" fmla="*/ 2147483647 w 1145"/>
              <a:gd name="T17" fmla="*/ 2147483647 h 7"/>
              <a:gd name="T18" fmla="*/ 2147483647 w 1145"/>
              <a:gd name="T19" fmla="*/ 2147483647 h 7"/>
              <a:gd name="T20" fmla="*/ 2147483647 w 1145"/>
              <a:gd name="T21" fmla="*/ 0 h 7"/>
              <a:gd name="T22" fmla="*/ 2147483647 w 1145"/>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5"/>
              <a:gd name="T37" fmla="*/ 0 h 7"/>
              <a:gd name="T38" fmla="*/ 1145 w 114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5" h="7">
                <a:moveTo>
                  <a:pt x="1143" y="6"/>
                </a:moveTo>
                <a:lnTo>
                  <a:pt x="1140" y="0"/>
                </a:lnTo>
                <a:lnTo>
                  <a:pt x="0" y="0"/>
                </a:lnTo>
                <a:lnTo>
                  <a:pt x="0" y="7"/>
                </a:lnTo>
                <a:lnTo>
                  <a:pt x="1140" y="7"/>
                </a:lnTo>
                <a:lnTo>
                  <a:pt x="1134" y="2"/>
                </a:lnTo>
                <a:lnTo>
                  <a:pt x="1140" y="7"/>
                </a:lnTo>
                <a:lnTo>
                  <a:pt x="1143" y="7"/>
                </a:lnTo>
                <a:lnTo>
                  <a:pt x="1145" y="4"/>
                </a:lnTo>
                <a:lnTo>
                  <a:pt x="1143" y="2"/>
                </a:lnTo>
                <a:lnTo>
                  <a:pt x="1140" y="0"/>
                </a:lnTo>
                <a:lnTo>
                  <a:pt x="1143"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70" name="Freeform 43"/>
          <p:cNvSpPr>
            <a:spLocks/>
          </p:cNvSpPr>
          <p:nvPr/>
        </p:nvSpPr>
        <p:spPr bwMode="auto">
          <a:xfrm>
            <a:off x="3282950" y="5222875"/>
            <a:ext cx="101600" cy="90488"/>
          </a:xfrm>
          <a:custGeom>
            <a:avLst/>
            <a:gdLst>
              <a:gd name="T0" fmla="*/ 2147483647 w 71"/>
              <a:gd name="T1" fmla="*/ 2147483647 h 57"/>
              <a:gd name="T2" fmla="*/ 2147483647 w 71"/>
              <a:gd name="T3" fmla="*/ 2147483647 h 57"/>
              <a:gd name="T4" fmla="*/ 2147483647 w 71"/>
              <a:gd name="T5" fmla="*/ 2147483647 h 57"/>
              <a:gd name="T6" fmla="*/ 2147483647 w 71"/>
              <a:gd name="T7" fmla="*/ 0 h 57"/>
              <a:gd name="T8" fmla="*/ 2147483647 w 71"/>
              <a:gd name="T9" fmla="*/ 2147483647 h 57"/>
              <a:gd name="T10" fmla="*/ 2147483647 w 71"/>
              <a:gd name="T11" fmla="*/ 2147483647 h 57"/>
              <a:gd name="T12" fmla="*/ 2147483647 w 71"/>
              <a:gd name="T13" fmla="*/ 2147483647 h 57"/>
              <a:gd name="T14" fmla="*/ 0 w 71"/>
              <a:gd name="T15" fmla="*/ 2147483647 h 57"/>
              <a:gd name="T16" fmla="*/ 2147483647 w 71"/>
              <a:gd name="T17" fmla="*/ 2147483647 h 57"/>
              <a:gd name="T18" fmla="*/ 2147483647 w 71"/>
              <a:gd name="T19" fmla="*/ 2147483647 h 57"/>
              <a:gd name="T20" fmla="*/ 2147483647 w 71"/>
              <a:gd name="T21" fmla="*/ 2147483647 h 57"/>
              <a:gd name="T22" fmla="*/ 2147483647 w 71"/>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57"/>
              <a:gd name="T38" fmla="*/ 71 w 7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57">
                <a:moveTo>
                  <a:pt x="6" y="57"/>
                </a:moveTo>
                <a:lnTo>
                  <a:pt x="11" y="55"/>
                </a:lnTo>
                <a:lnTo>
                  <a:pt x="71" y="4"/>
                </a:lnTo>
                <a:lnTo>
                  <a:pt x="62" y="0"/>
                </a:lnTo>
                <a:lnTo>
                  <a:pt x="3" y="49"/>
                </a:lnTo>
                <a:lnTo>
                  <a:pt x="6" y="49"/>
                </a:lnTo>
                <a:lnTo>
                  <a:pt x="3" y="49"/>
                </a:lnTo>
                <a:lnTo>
                  <a:pt x="0" y="53"/>
                </a:lnTo>
                <a:lnTo>
                  <a:pt x="3" y="55"/>
                </a:lnTo>
                <a:lnTo>
                  <a:pt x="6" y="55"/>
                </a:lnTo>
                <a:lnTo>
                  <a:pt x="11" y="55"/>
                </a:lnTo>
                <a:lnTo>
                  <a:pt x="6" y="57"/>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71" name="Freeform 44"/>
          <p:cNvSpPr>
            <a:spLocks/>
          </p:cNvSpPr>
          <p:nvPr/>
        </p:nvSpPr>
        <p:spPr bwMode="auto">
          <a:xfrm>
            <a:off x="1784350" y="5300663"/>
            <a:ext cx="1508125" cy="12700"/>
          </a:xfrm>
          <a:custGeom>
            <a:avLst/>
            <a:gdLst>
              <a:gd name="T0" fmla="*/ 2147483647 w 1068"/>
              <a:gd name="T1" fmla="*/ 0 h 8"/>
              <a:gd name="T2" fmla="*/ 2147483647 w 1068"/>
              <a:gd name="T3" fmla="*/ 2147483647 h 8"/>
              <a:gd name="T4" fmla="*/ 2147483647 w 1068"/>
              <a:gd name="T5" fmla="*/ 2147483647 h 8"/>
              <a:gd name="T6" fmla="*/ 2147483647 w 1068"/>
              <a:gd name="T7" fmla="*/ 0 h 8"/>
              <a:gd name="T8" fmla="*/ 2147483647 w 1068"/>
              <a:gd name="T9" fmla="*/ 0 h 8"/>
              <a:gd name="T10" fmla="*/ 2147483647 w 1068"/>
              <a:gd name="T11" fmla="*/ 2147483647 h 8"/>
              <a:gd name="T12" fmla="*/ 2147483647 w 1068"/>
              <a:gd name="T13" fmla="*/ 0 h 8"/>
              <a:gd name="T14" fmla="*/ 2147483647 w 1068"/>
              <a:gd name="T15" fmla="*/ 0 h 8"/>
              <a:gd name="T16" fmla="*/ 0 w 1068"/>
              <a:gd name="T17" fmla="*/ 2147483647 h 8"/>
              <a:gd name="T18" fmla="*/ 2147483647 w 1068"/>
              <a:gd name="T19" fmla="*/ 2147483647 h 8"/>
              <a:gd name="T20" fmla="*/ 2147483647 w 1068"/>
              <a:gd name="T21" fmla="*/ 2147483647 h 8"/>
              <a:gd name="T22" fmla="*/ 2147483647 w 106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8"/>
              <a:gd name="T37" fmla="*/ 0 h 8"/>
              <a:gd name="T38" fmla="*/ 1068 w 106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8" h="8">
                <a:moveTo>
                  <a:pt x="6" y="0"/>
                </a:moveTo>
                <a:lnTo>
                  <a:pt x="6" y="8"/>
                </a:lnTo>
                <a:lnTo>
                  <a:pt x="1068" y="8"/>
                </a:lnTo>
                <a:lnTo>
                  <a:pt x="1068" y="0"/>
                </a:lnTo>
                <a:lnTo>
                  <a:pt x="6" y="0"/>
                </a:lnTo>
                <a:lnTo>
                  <a:pt x="6" y="8"/>
                </a:lnTo>
                <a:lnTo>
                  <a:pt x="6" y="0"/>
                </a:lnTo>
                <a:lnTo>
                  <a:pt x="3" y="0"/>
                </a:lnTo>
                <a:lnTo>
                  <a:pt x="0" y="4"/>
                </a:lnTo>
                <a:lnTo>
                  <a:pt x="3" y="6"/>
                </a:lnTo>
                <a:lnTo>
                  <a:pt x="6" y="8"/>
                </a:lnTo>
                <a:lnTo>
                  <a:pt x="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72" name="Freeform 45"/>
          <p:cNvSpPr>
            <a:spLocks/>
          </p:cNvSpPr>
          <p:nvPr/>
        </p:nvSpPr>
        <p:spPr bwMode="auto">
          <a:xfrm>
            <a:off x="1762125" y="5219700"/>
            <a:ext cx="755650" cy="93663"/>
          </a:xfrm>
          <a:custGeom>
            <a:avLst/>
            <a:gdLst>
              <a:gd name="T0" fmla="*/ 2147483647 w 535"/>
              <a:gd name="T1" fmla="*/ 2147483647 h 59"/>
              <a:gd name="T2" fmla="*/ 2147483647 w 535"/>
              <a:gd name="T3" fmla="*/ 2147483647 h 59"/>
              <a:gd name="T4" fmla="*/ 2147483647 w 535"/>
              <a:gd name="T5" fmla="*/ 2147483647 h 59"/>
              <a:gd name="T6" fmla="*/ 2147483647 w 535"/>
              <a:gd name="T7" fmla="*/ 2147483647 h 59"/>
              <a:gd name="T8" fmla="*/ 2147483647 w 535"/>
              <a:gd name="T9" fmla="*/ 2147483647 h 59"/>
              <a:gd name="T10" fmla="*/ 2147483647 w 535"/>
              <a:gd name="T11" fmla="*/ 2147483647 h 59"/>
              <a:gd name="T12" fmla="*/ 2147483647 w 535"/>
              <a:gd name="T13" fmla="*/ 2147483647 h 59"/>
              <a:gd name="T14" fmla="*/ 2147483647 w 535"/>
              <a:gd name="T15" fmla="*/ 2147483647 h 59"/>
              <a:gd name="T16" fmla="*/ 2147483647 w 535"/>
              <a:gd name="T17" fmla="*/ 2147483647 h 59"/>
              <a:gd name="T18" fmla="*/ 2147483647 w 535"/>
              <a:gd name="T19" fmla="*/ 2147483647 h 59"/>
              <a:gd name="T20" fmla="*/ 2147483647 w 535"/>
              <a:gd name="T21" fmla="*/ 2147483647 h 59"/>
              <a:gd name="T22" fmla="*/ 2147483647 w 535"/>
              <a:gd name="T23" fmla="*/ 2147483647 h 59"/>
              <a:gd name="T24" fmla="*/ 2147483647 w 535"/>
              <a:gd name="T25" fmla="*/ 2147483647 h 59"/>
              <a:gd name="T26" fmla="*/ 2147483647 w 535"/>
              <a:gd name="T27" fmla="*/ 2147483647 h 59"/>
              <a:gd name="T28" fmla="*/ 2147483647 w 535"/>
              <a:gd name="T29" fmla="*/ 2147483647 h 59"/>
              <a:gd name="T30" fmla="*/ 2147483647 w 535"/>
              <a:gd name="T31" fmla="*/ 2147483647 h 59"/>
              <a:gd name="T32" fmla="*/ 2147483647 w 535"/>
              <a:gd name="T33" fmla="*/ 2147483647 h 59"/>
              <a:gd name="T34" fmla="*/ 2147483647 w 535"/>
              <a:gd name="T35" fmla="*/ 2147483647 h 59"/>
              <a:gd name="T36" fmla="*/ 2147483647 w 535"/>
              <a:gd name="T37" fmla="*/ 2147483647 h 59"/>
              <a:gd name="T38" fmla="*/ 2147483647 w 535"/>
              <a:gd name="T39" fmla="*/ 2147483647 h 59"/>
              <a:gd name="T40" fmla="*/ 2147483647 w 535"/>
              <a:gd name="T41" fmla="*/ 2147483647 h 59"/>
              <a:gd name="T42" fmla="*/ 2147483647 w 535"/>
              <a:gd name="T43" fmla="*/ 2147483647 h 59"/>
              <a:gd name="T44" fmla="*/ 2147483647 w 535"/>
              <a:gd name="T45" fmla="*/ 2147483647 h 59"/>
              <a:gd name="T46" fmla="*/ 2147483647 w 535"/>
              <a:gd name="T47" fmla="*/ 2147483647 h 59"/>
              <a:gd name="T48" fmla="*/ 2147483647 w 535"/>
              <a:gd name="T49" fmla="*/ 2147483647 h 59"/>
              <a:gd name="T50" fmla="*/ 2147483647 w 535"/>
              <a:gd name="T51" fmla="*/ 2147483647 h 59"/>
              <a:gd name="T52" fmla="*/ 2147483647 w 535"/>
              <a:gd name="T53" fmla="*/ 2147483647 h 59"/>
              <a:gd name="T54" fmla="*/ 2147483647 w 535"/>
              <a:gd name="T55" fmla="*/ 2147483647 h 59"/>
              <a:gd name="T56" fmla="*/ 2147483647 w 535"/>
              <a:gd name="T57" fmla="*/ 2147483647 h 59"/>
              <a:gd name="T58" fmla="*/ 2147483647 w 535"/>
              <a:gd name="T59" fmla="*/ 2147483647 h 59"/>
              <a:gd name="T60" fmla="*/ 2147483647 w 535"/>
              <a:gd name="T61" fmla="*/ 2147483647 h 59"/>
              <a:gd name="T62" fmla="*/ 2147483647 w 535"/>
              <a:gd name="T63" fmla="*/ 2147483647 h 59"/>
              <a:gd name="T64" fmla="*/ 2147483647 w 535"/>
              <a:gd name="T65" fmla="*/ 0 h 59"/>
              <a:gd name="T66" fmla="*/ 2147483647 w 535"/>
              <a:gd name="T67" fmla="*/ 0 h 59"/>
              <a:gd name="T68" fmla="*/ 0 w 535"/>
              <a:gd name="T69" fmla="*/ 2147483647 h 59"/>
              <a:gd name="T70" fmla="*/ 2147483647 w 535"/>
              <a:gd name="T71" fmla="*/ 2147483647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5"/>
              <a:gd name="T109" fmla="*/ 0 h 59"/>
              <a:gd name="T110" fmla="*/ 535 w 535"/>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5" h="59">
                <a:moveTo>
                  <a:pt x="6" y="0"/>
                </a:moveTo>
                <a:lnTo>
                  <a:pt x="6" y="7"/>
                </a:lnTo>
                <a:lnTo>
                  <a:pt x="68" y="7"/>
                </a:lnTo>
                <a:lnTo>
                  <a:pt x="127" y="9"/>
                </a:lnTo>
                <a:lnTo>
                  <a:pt x="178" y="9"/>
                </a:lnTo>
                <a:lnTo>
                  <a:pt x="230" y="11"/>
                </a:lnTo>
                <a:lnTo>
                  <a:pt x="276" y="11"/>
                </a:lnTo>
                <a:lnTo>
                  <a:pt x="319" y="13"/>
                </a:lnTo>
                <a:lnTo>
                  <a:pt x="357" y="13"/>
                </a:lnTo>
                <a:lnTo>
                  <a:pt x="392" y="15"/>
                </a:lnTo>
                <a:lnTo>
                  <a:pt x="424" y="17"/>
                </a:lnTo>
                <a:lnTo>
                  <a:pt x="451" y="18"/>
                </a:lnTo>
                <a:lnTo>
                  <a:pt x="473" y="18"/>
                </a:lnTo>
                <a:lnTo>
                  <a:pt x="492" y="20"/>
                </a:lnTo>
                <a:lnTo>
                  <a:pt x="508" y="22"/>
                </a:lnTo>
                <a:lnTo>
                  <a:pt x="519" y="24"/>
                </a:lnTo>
                <a:lnTo>
                  <a:pt x="524" y="26"/>
                </a:lnTo>
                <a:lnTo>
                  <a:pt x="524" y="24"/>
                </a:lnTo>
                <a:lnTo>
                  <a:pt x="522" y="24"/>
                </a:lnTo>
                <a:lnTo>
                  <a:pt x="514" y="26"/>
                </a:lnTo>
                <a:lnTo>
                  <a:pt x="503" y="29"/>
                </a:lnTo>
                <a:lnTo>
                  <a:pt x="484" y="29"/>
                </a:lnTo>
                <a:lnTo>
                  <a:pt x="462" y="33"/>
                </a:lnTo>
                <a:lnTo>
                  <a:pt x="438" y="35"/>
                </a:lnTo>
                <a:lnTo>
                  <a:pt x="408" y="37"/>
                </a:lnTo>
                <a:lnTo>
                  <a:pt x="376" y="39"/>
                </a:lnTo>
                <a:lnTo>
                  <a:pt x="338" y="40"/>
                </a:lnTo>
                <a:lnTo>
                  <a:pt x="297" y="42"/>
                </a:lnTo>
                <a:lnTo>
                  <a:pt x="249" y="44"/>
                </a:lnTo>
                <a:lnTo>
                  <a:pt x="200" y="46"/>
                </a:lnTo>
                <a:lnTo>
                  <a:pt x="143" y="48"/>
                </a:lnTo>
                <a:lnTo>
                  <a:pt x="87" y="50"/>
                </a:lnTo>
                <a:lnTo>
                  <a:pt x="22" y="51"/>
                </a:lnTo>
                <a:lnTo>
                  <a:pt x="22" y="59"/>
                </a:lnTo>
                <a:lnTo>
                  <a:pt x="87" y="57"/>
                </a:lnTo>
                <a:lnTo>
                  <a:pt x="143" y="55"/>
                </a:lnTo>
                <a:lnTo>
                  <a:pt x="200" y="53"/>
                </a:lnTo>
                <a:lnTo>
                  <a:pt x="249" y="51"/>
                </a:lnTo>
                <a:lnTo>
                  <a:pt x="297" y="50"/>
                </a:lnTo>
                <a:lnTo>
                  <a:pt x="338" y="48"/>
                </a:lnTo>
                <a:lnTo>
                  <a:pt x="376" y="46"/>
                </a:lnTo>
                <a:lnTo>
                  <a:pt x="411" y="44"/>
                </a:lnTo>
                <a:lnTo>
                  <a:pt x="441" y="42"/>
                </a:lnTo>
                <a:lnTo>
                  <a:pt x="465" y="40"/>
                </a:lnTo>
                <a:lnTo>
                  <a:pt x="487" y="39"/>
                </a:lnTo>
                <a:lnTo>
                  <a:pt x="503" y="37"/>
                </a:lnTo>
                <a:lnTo>
                  <a:pt x="516" y="35"/>
                </a:lnTo>
                <a:lnTo>
                  <a:pt x="527" y="31"/>
                </a:lnTo>
                <a:lnTo>
                  <a:pt x="532" y="29"/>
                </a:lnTo>
                <a:lnTo>
                  <a:pt x="535" y="22"/>
                </a:lnTo>
                <a:lnTo>
                  <a:pt x="530" y="18"/>
                </a:lnTo>
                <a:lnTo>
                  <a:pt x="522" y="17"/>
                </a:lnTo>
                <a:lnTo>
                  <a:pt x="508" y="15"/>
                </a:lnTo>
                <a:lnTo>
                  <a:pt x="495" y="13"/>
                </a:lnTo>
                <a:lnTo>
                  <a:pt x="476" y="11"/>
                </a:lnTo>
                <a:lnTo>
                  <a:pt x="451" y="9"/>
                </a:lnTo>
                <a:lnTo>
                  <a:pt x="424" y="9"/>
                </a:lnTo>
                <a:lnTo>
                  <a:pt x="392" y="7"/>
                </a:lnTo>
                <a:lnTo>
                  <a:pt x="357" y="6"/>
                </a:lnTo>
                <a:lnTo>
                  <a:pt x="319" y="6"/>
                </a:lnTo>
                <a:lnTo>
                  <a:pt x="276" y="4"/>
                </a:lnTo>
                <a:lnTo>
                  <a:pt x="230" y="2"/>
                </a:lnTo>
                <a:lnTo>
                  <a:pt x="178" y="2"/>
                </a:lnTo>
                <a:lnTo>
                  <a:pt x="127" y="2"/>
                </a:lnTo>
                <a:lnTo>
                  <a:pt x="68" y="0"/>
                </a:lnTo>
                <a:lnTo>
                  <a:pt x="6" y="0"/>
                </a:lnTo>
                <a:lnTo>
                  <a:pt x="6" y="7"/>
                </a:lnTo>
                <a:lnTo>
                  <a:pt x="6" y="0"/>
                </a:lnTo>
                <a:lnTo>
                  <a:pt x="3" y="2"/>
                </a:lnTo>
                <a:lnTo>
                  <a:pt x="0" y="4"/>
                </a:lnTo>
                <a:lnTo>
                  <a:pt x="3" y="7"/>
                </a:lnTo>
                <a:lnTo>
                  <a:pt x="6" y="7"/>
                </a:lnTo>
                <a:lnTo>
                  <a:pt x="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73" name="Freeform 46"/>
          <p:cNvSpPr>
            <a:spLocks/>
          </p:cNvSpPr>
          <p:nvPr/>
        </p:nvSpPr>
        <p:spPr bwMode="auto">
          <a:xfrm>
            <a:off x="3005138" y="2414588"/>
            <a:ext cx="3214687" cy="3124200"/>
          </a:xfrm>
          <a:custGeom>
            <a:avLst/>
            <a:gdLst>
              <a:gd name="T0" fmla="*/ 2147483647 w 2278"/>
              <a:gd name="T1" fmla="*/ 2147483647 h 1968"/>
              <a:gd name="T2" fmla="*/ 2147483647 w 2278"/>
              <a:gd name="T3" fmla="*/ 2147483647 h 1968"/>
              <a:gd name="T4" fmla="*/ 2147483647 w 2278"/>
              <a:gd name="T5" fmla="*/ 2147483647 h 1968"/>
              <a:gd name="T6" fmla="*/ 2147483647 w 2278"/>
              <a:gd name="T7" fmla="*/ 2147483647 h 1968"/>
              <a:gd name="T8" fmla="*/ 2147483647 w 2278"/>
              <a:gd name="T9" fmla="*/ 2147483647 h 1968"/>
              <a:gd name="T10" fmla="*/ 2147483647 w 2278"/>
              <a:gd name="T11" fmla="*/ 2147483647 h 1968"/>
              <a:gd name="T12" fmla="*/ 2147483647 w 2278"/>
              <a:gd name="T13" fmla="*/ 2147483647 h 1968"/>
              <a:gd name="T14" fmla="*/ 2147483647 w 2278"/>
              <a:gd name="T15" fmla="*/ 2147483647 h 1968"/>
              <a:gd name="T16" fmla="*/ 2147483647 w 2278"/>
              <a:gd name="T17" fmla="*/ 2147483647 h 1968"/>
              <a:gd name="T18" fmla="*/ 2147483647 w 2278"/>
              <a:gd name="T19" fmla="*/ 2147483647 h 1968"/>
              <a:gd name="T20" fmla="*/ 2147483647 w 2278"/>
              <a:gd name="T21" fmla="*/ 2147483647 h 1968"/>
              <a:gd name="T22" fmla="*/ 2147483647 w 2278"/>
              <a:gd name="T23" fmla="*/ 2147483647 h 1968"/>
              <a:gd name="T24" fmla="*/ 2147483647 w 2278"/>
              <a:gd name="T25" fmla="*/ 2147483647 h 1968"/>
              <a:gd name="T26" fmla="*/ 2147483647 w 2278"/>
              <a:gd name="T27" fmla="*/ 2147483647 h 1968"/>
              <a:gd name="T28" fmla="*/ 2147483647 w 2278"/>
              <a:gd name="T29" fmla="*/ 2147483647 h 1968"/>
              <a:gd name="T30" fmla="*/ 2147483647 w 2278"/>
              <a:gd name="T31" fmla="*/ 2147483647 h 1968"/>
              <a:gd name="T32" fmla="*/ 2147483647 w 2278"/>
              <a:gd name="T33" fmla="*/ 2147483647 h 1968"/>
              <a:gd name="T34" fmla="*/ 2147483647 w 2278"/>
              <a:gd name="T35" fmla="*/ 2147483647 h 1968"/>
              <a:gd name="T36" fmla="*/ 2147483647 w 2278"/>
              <a:gd name="T37" fmla="*/ 2147483647 h 1968"/>
              <a:gd name="T38" fmla="*/ 2147483647 w 2278"/>
              <a:gd name="T39" fmla="*/ 2147483647 h 1968"/>
              <a:gd name="T40" fmla="*/ 2147483647 w 2278"/>
              <a:gd name="T41" fmla="*/ 2147483647 h 1968"/>
              <a:gd name="T42" fmla="*/ 2147483647 w 2278"/>
              <a:gd name="T43" fmla="*/ 2147483647 h 1968"/>
              <a:gd name="T44" fmla="*/ 2147483647 w 2278"/>
              <a:gd name="T45" fmla="*/ 2147483647 h 1968"/>
              <a:gd name="T46" fmla="*/ 2147483647 w 2278"/>
              <a:gd name="T47" fmla="*/ 2147483647 h 1968"/>
              <a:gd name="T48" fmla="*/ 2147483647 w 2278"/>
              <a:gd name="T49" fmla="*/ 2147483647 h 1968"/>
              <a:gd name="T50" fmla="*/ 2147483647 w 2278"/>
              <a:gd name="T51" fmla="*/ 2147483647 h 1968"/>
              <a:gd name="T52" fmla="*/ 2147483647 w 2278"/>
              <a:gd name="T53" fmla="*/ 2147483647 h 1968"/>
              <a:gd name="T54" fmla="*/ 2147483647 w 2278"/>
              <a:gd name="T55" fmla="*/ 2147483647 h 1968"/>
              <a:gd name="T56" fmla="*/ 2147483647 w 2278"/>
              <a:gd name="T57" fmla="*/ 2147483647 h 1968"/>
              <a:gd name="T58" fmla="*/ 2147483647 w 2278"/>
              <a:gd name="T59" fmla="*/ 2147483647 h 1968"/>
              <a:gd name="T60" fmla="*/ 2147483647 w 2278"/>
              <a:gd name="T61" fmla="*/ 2147483647 h 1968"/>
              <a:gd name="T62" fmla="*/ 2147483647 w 2278"/>
              <a:gd name="T63" fmla="*/ 2147483647 h 1968"/>
              <a:gd name="T64" fmla="*/ 2147483647 w 2278"/>
              <a:gd name="T65" fmla="*/ 2147483647 h 1968"/>
              <a:gd name="T66" fmla="*/ 2147483647 w 2278"/>
              <a:gd name="T67" fmla="*/ 2147483647 h 1968"/>
              <a:gd name="T68" fmla="*/ 2147483647 w 2278"/>
              <a:gd name="T69" fmla="*/ 2147483647 h 1968"/>
              <a:gd name="T70" fmla="*/ 2147483647 w 2278"/>
              <a:gd name="T71" fmla="*/ 2147483647 h 1968"/>
              <a:gd name="T72" fmla="*/ 2147483647 w 2278"/>
              <a:gd name="T73" fmla="*/ 2147483647 h 1968"/>
              <a:gd name="T74" fmla="*/ 2147483647 w 2278"/>
              <a:gd name="T75" fmla="*/ 2147483647 h 1968"/>
              <a:gd name="T76" fmla="*/ 2147483647 w 2278"/>
              <a:gd name="T77" fmla="*/ 2147483647 h 1968"/>
              <a:gd name="T78" fmla="*/ 2147483647 w 2278"/>
              <a:gd name="T79" fmla="*/ 2147483647 h 1968"/>
              <a:gd name="T80" fmla="*/ 2147483647 w 2278"/>
              <a:gd name="T81" fmla="*/ 2147483647 h 1968"/>
              <a:gd name="T82" fmla="*/ 2147483647 w 2278"/>
              <a:gd name="T83" fmla="*/ 2147483647 h 1968"/>
              <a:gd name="T84" fmla="*/ 2147483647 w 2278"/>
              <a:gd name="T85" fmla="*/ 2147483647 h 1968"/>
              <a:gd name="T86" fmla="*/ 2147483647 w 2278"/>
              <a:gd name="T87" fmla="*/ 2147483647 h 1968"/>
              <a:gd name="T88" fmla="*/ 2147483647 w 2278"/>
              <a:gd name="T89" fmla="*/ 2147483647 h 1968"/>
              <a:gd name="T90" fmla="*/ 2147483647 w 2278"/>
              <a:gd name="T91" fmla="*/ 2147483647 h 1968"/>
              <a:gd name="T92" fmla="*/ 2147483647 w 2278"/>
              <a:gd name="T93" fmla="*/ 2147483647 h 1968"/>
              <a:gd name="T94" fmla="*/ 2147483647 w 2278"/>
              <a:gd name="T95" fmla="*/ 2147483647 h 1968"/>
              <a:gd name="T96" fmla="*/ 2147483647 w 2278"/>
              <a:gd name="T97" fmla="*/ 2147483647 h 1968"/>
              <a:gd name="T98" fmla="*/ 2147483647 w 2278"/>
              <a:gd name="T99" fmla="*/ 2147483647 h 1968"/>
              <a:gd name="T100" fmla="*/ 2147483647 w 2278"/>
              <a:gd name="T101" fmla="*/ 2147483647 h 1968"/>
              <a:gd name="T102" fmla="*/ 2147483647 w 2278"/>
              <a:gd name="T103" fmla="*/ 2147483647 h 1968"/>
              <a:gd name="T104" fmla="*/ 2147483647 w 2278"/>
              <a:gd name="T105" fmla="*/ 2147483647 h 1968"/>
              <a:gd name="T106" fmla="*/ 2147483647 w 2278"/>
              <a:gd name="T107" fmla="*/ 2147483647 h 1968"/>
              <a:gd name="T108" fmla="*/ 2147483647 w 2278"/>
              <a:gd name="T109" fmla="*/ 2147483647 h 1968"/>
              <a:gd name="T110" fmla="*/ 2147483647 w 2278"/>
              <a:gd name="T111" fmla="*/ 2147483647 h 1968"/>
              <a:gd name="T112" fmla="*/ 2147483647 w 2278"/>
              <a:gd name="T113" fmla="*/ 2147483647 h 1968"/>
              <a:gd name="T114" fmla="*/ 2147483647 w 2278"/>
              <a:gd name="T115" fmla="*/ 2147483647 h 1968"/>
              <a:gd name="T116" fmla="*/ 2147483647 w 2278"/>
              <a:gd name="T117" fmla="*/ 2147483647 h 1968"/>
              <a:gd name="T118" fmla="*/ 2147483647 w 2278"/>
              <a:gd name="T119" fmla="*/ 0 h 19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8"/>
              <a:gd name="T181" fmla="*/ 0 h 1968"/>
              <a:gd name="T182" fmla="*/ 2278 w 2278"/>
              <a:gd name="T183" fmla="*/ 1968 h 19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8" h="1968">
                <a:moveTo>
                  <a:pt x="1273" y="0"/>
                </a:moveTo>
                <a:lnTo>
                  <a:pt x="1273" y="319"/>
                </a:lnTo>
                <a:lnTo>
                  <a:pt x="1305" y="341"/>
                </a:lnTo>
                <a:lnTo>
                  <a:pt x="1324" y="368"/>
                </a:lnTo>
                <a:lnTo>
                  <a:pt x="1338" y="396"/>
                </a:lnTo>
                <a:lnTo>
                  <a:pt x="1340" y="423"/>
                </a:lnTo>
                <a:lnTo>
                  <a:pt x="1335" y="452"/>
                </a:lnTo>
                <a:lnTo>
                  <a:pt x="1321" y="480"/>
                </a:lnTo>
                <a:lnTo>
                  <a:pt x="1302" y="506"/>
                </a:lnTo>
                <a:lnTo>
                  <a:pt x="1273" y="528"/>
                </a:lnTo>
                <a:lnTo>
                  <a:pt x="1273" y="1176"/>
                </a:lnTo>
                <a:lnTo>
                  <a:pt x="1308" y="1200"/>
                </a:lnTo>
                <a:lnTo>
                  <a:pt x="1330" y="1230"/>
                </a:lnTo>
                <a:lnTo>
                  <a:pt x="1340" y="1259"/>
                </a:lnTo>
                <a:lnTo>
                  <a:pt x="1340" y="1290"/>
                </a:lnTo>
                <a:lnTo>
                  <a:pt x="1332" y="1319"/>
                </a:lnTo>
                <a:lnTo>
                  <a:pt x="1319" y="1345"/>
                </a:lnTo>
                <a:lnTo>
                  <a:pt x="1297" y="1367"/>
                </a:lnTo>
                <a:lnTo>
                  <a:pt x="1273" y="1382"/>
                </a:lnTo>
                <a:lnTo>
                  <a:pt x="1273" y="1517"/>
                </a:lnTo>
                <a:lnTo>
                  <a:pt x="1305" y="1525"/>
                </a:lnTo>
                <a:lnTo>
                  <a:pt x="1335" y="1532"/>
                </a:lnTo>
                <a:lnTo>
                  <a:pt x="1365" y="1541"/>
                </a:lnTo>
                <a:lnTo>
                  <a:pt x="1394" y="1552"/>
                </a:lnTo>
                <a:lnTo>
                  <a:pt x="1421" y="1563"/>
                </a:lnTo>
                <a:lnTo>
                  <a:pt x="1448" y="1576"/>
                </a:lnTo>
                <a:lnTo>
                  <a:pt x="1475" y="1589"/>
                </a:lnTo>
                <a:lnTo>
                  <a:pt x="1502" y="1602"/>
                </a:lnTo>
                <a:lnTo>
                  <a:pt x="1529" y="1615"/>
                </a:lnTo>
                <a:lnTo>
                  <a:pt x="1556" y="1629"/>
                </a:lnTo>
                <a:lnTo>
                  <a:pt x="1581" y="1644"/>
                </a:lnTo>
                <a:lnTo>
                  <a:pt x="1608" y="1659"/>
                </a:lnTo>
                <a:lnTo>
                  <a:pt x="1635" y="1673"/>
                </a:lnTo>
                <a:lnTo>
                  <a:pt x="1659" y="1688"/>
                </a:lnTo>
                <a:lnTo>
                  <a:pt x="1686" y="1704"/>
                </a:lnTo>
                <a:lnTo>
                  <a:pt x="1710" y="1719"/>
                </a:lnTo>
                <a:lnTo>
                  <a:pt x="1738" y="1734"/>
                </a:lnTo>
                <a:lnTo>
                  <a:pt x="1765" y="1748"/>
                </a:lnTo>
                <a:lnTo>
                  <a:pt x="1792" y="1761"/>
                </a:lnTo>
                <a:lnTo>
                  <a:pt x="1819" y="1776"/>
                </a:lnTo>
                <a:lnTo>
                  <a:pt x="1848" y="1787"/>
                </a:lnTo>
                <a:lnTo>
                  <a:pt x="1875" y="1800"/>
                </a:lnTo>
                <a:lnTo>
                  <a:pt x="1905" y="1813"/>
                </a:lnTo>
                <a:lnTo>
                  <a:pt x="1935" y="1822"/>
                </a:lnTo>
                <a:lnTo>
                  <a:pt x="1964" y="1833"/>
                </a:lnTo>
                <a:lnTo>
                  <a:pt x="1997" y="1842"/>
                </a:lnTo>
                <a:lnTo>
                  <a:pt x="2029" y="1849"/>
                </a:lnTo>
                <a:lnTo>
                  <a:pt x="2062" y="1855"/>
                </a:lnTo>
                <a:lnTo>
                  <a:pt x="2097" y="1860"/>
                </a:lnTo>
                <a:lnTo>
                  <a:pt x="2132" y="1864"/>
                </a:lnTo>
                <a:lnTo>
                  <a:pt x="2170" y="1868"/>
                </a:lnTo>
                <a:lnTo>
                  <a:pt x="2208" y="1868"/>
                </a:lnTo>
                <a:lnTo>
                  <a:pt x="2237" y="1873"/>
                </a:lnTo>
                <a:lnTo>
                  <a:pt x="2259" y="1884"/>
                </a:lnTo>
                <a:lnTo>
                  <a:pt x="2273" y="1899"/>
                </a:lnTo>
                <a:lnTo>
                  <a:pt x="2278" y="1917"/>
                </a:lnTo>
                <a:lnTo>
                  <a:pt x="2275" y="1935"/>
                </a:lnTo>
                <a:lnTo>
                  <a:pt x="2264" y="1952"/>
                </a:lnTo>
                <a:lnTo>
                  <a:pt x="2240" y="1963"/>
                </a:lnTo>
                <a:lnTo>
                  <a:pt x="2208" y="1967"/>
                </a:lnTo>
                <a:lnTo>
                  <a:pt x="87" y="1968"/>
                </a:lnTo>
                <a:lnTo>
                  <a:pt x="49" y="1963"/>
                </a:lnTo>
                <a:lnTo>
                  <a:pt x="22" y="1952"/>
                </a:lnTo>
                <a:lnTo>
                  <a:pt x="6" y="1935"/>
                </a:lnTo>
                <a:lnTo>
                  <a:pt x="0" y="1919"/>
                </a:lnTo>
                <a:lnTo>
                  <a:pt x="3" y="1901"/>
                </a:lnTo>
                <a:lnTo>
                  <a:pt x="19" y="1884"/>
                </a:lnTo>
                <a:lnTo>
                  <a:pt x="46" y="1873"/>
                </a:lnTo>
                <a:lnTo>
                  <a:pt x="87" y="1868"/>
                </a:lnTo>
                <a:lnTo>
                  <a:pt x="119" y="1868"/>
                </a:lnTo>
                <a:lnTo>
                  <a:pt x="151" y="1866"/>
                </a:lnTo>
                <a:lnTo>
                  <a:pt x="181" y="1862"/>
                </a:lnTo>
                <a:lnTo>
                  <a:pt x="214" y="1857"/>
                </a:lnTo>
                <a:lnTo>
                  <a:pt x="243" y="1851"/>
                </a:lnTo>
                <a:lnTo>
                  <a:pt x="276" y="1844"/>
                </a:lnTo>
                <a:lnTo>
                  <a:pt x="305" y="1836"/>
                </a:lnTo>
                <a:lnTo>
                  <a:pt x="335" y="1825"/>
                </a:lnTo>
                <a:lnTo>
                  <a:pt x="365" y="1816"/>
                </a:lnTo>
                <a:lnTo>
                  <a:pt x="392" y="1805"/>
                </a:lnTo>
                <a:lnTo>
                  <a:pt x="422" y="1794"/>
                </a:lnTo>
                <a:lnTo>
                  <a:pt x="449" y="1781"/>
                </a:lnTo>
                <a:lnTo>
                  <a:pt x="478" y="1769"/>
                </a:lnTo>
                <a:lnTo>
                  <a:pt x="505" y="1756"/>
                </a:lnTo>
                <a:lnTo>
                  <a:pt x="535" y="1743"/>
                </a:lnTo>
                <a:lnTo>
                  <a:pt x="562" y="1728"/>
                </a:lnTo>
                <a:lnTo>
                  <a:pt x="589" y="1714"/>
                </a:lnTo>
                <a:lnTo>
                  <a:pt x="616" y="1699"/>
                </a:lnTo>
                <a:lnTo>
                  <a:pt x="643" y="1684"/>
                </a:lnTo>
                <a:lnTo>
                  <a:pt x="670" y="1670"/>
                </a:lnTo>
                <a:lnTo>
                  <a:pt x="697" y="1655"/>
                </a:lnTo>
                <a:lnTo>
                  <a:pt x="724" y="1640"/>
                </a:lnTo>
                <a:lnTo>
                  <a:pt x="754" y="1626"/>
                </a:lnTo>
                <a:lnTo>
                  <a:pt x="781" y="1611"/>
                </a:lnTo>
                <a:lnTo>
                  <a:pt x="808" y="1596"/>
                </a:lnTo>
                <a:lnTo>
                  <a:pt x="835" y="1583"/>
                </a:lnTo>
                <a:lnTo>
                  <a:pt x="862" y="1571"/>
                </a:lnTo>
                <a:lnTo>
                  <a:pt x="892" y="1558"/>
                </a:lnTo>
                <a:lnTo>
                  <a:pt x="919" y="1545"/>
                </a:lnTo>
                <a:lnTo>
                  <a:pt x="949" y="1534"/>
                </a:lnTo>
                <a:lnTo>
                  <a:pt x="976" y="1523"/>
                </a:lnTo>
                <a:lnTo>
                  <a:pt x="1005" y="1514"/>
                </a:lnTo>
                <a:lnTo>
                  <a:pt x="1005" y="1384"/>
                </a:lnTo>
                <a:lnTo>
                  <a:pt x="973" y="1360"/>
                </a:lnTo>
                <a:lnTo>
                  <a:pt x="954" y="1334"/>
                </a:lnTo>
                <a:lnTo>
                  <a:pt x="940" y="1305"/>
                </a:lnTo>
                <a:lnTo>
                  <a:pt x="935" y="1277"/>
                </a:lnTo>
                <a:lnTo>
                  <a:pt x="940" y="1250"/>
                </a:lnTo>
                <a:lnTo>
                  <a:pt x="954" y="1222"/>
                </a:lnTo>
                <a:lnTo>
                  <a:pt x="976" y="1198"/>
                </a:lnTo>
                <a:lnTo>
                  <a:pt x="1005" y="1176"/>
                </a:lnTo>
                <a:lnTo>
                  <a:pt x="1005" y="524"/>
                </a:lnTo>
                <a:lnTo>
                  <a:pt x="973" y="496"/>
                </a:lnTo>
                <a:lnTo>
                  <a:pt x="951" y="469"/>
                </a:lnTo>
                <a:lnTo>
                  <a:pt x="940" y="441"/>
                </a:lnTo>
                <a:lnTo>
                  <a:pt x="938" y="414"/>
                </a:lnTo>
                <a:lnTo>
                  <a:pt x="943" y="388"/>
                </a:lnTo>
                <a:lnTo>
                  <a:pt x="957" y="363"/>
                </a:lnTo>
                <a:lnTo>
                  <a:pt x="978" y="339"/>
                </a:lnTo>
                <a:lnTo>
                  <a:pt x="1005" y="319"/>
                </a:lnTo>
                <a:lnTo>
                  <a:pt x="1005" y="0"/>
                </a:lnTo>
                <a:lnTo>
                  <a:pt x="1273" y="0"/>
                </a:lnTo>
                <a:close/>
              </a:path>
            </a:pathLst>
          </a:custGeom>
          <a:solidFill>
            <a:srgbClr val="DC8800"/>
          </a:solidFill>
          <a:ln w="12700" cap="rnd">
            <a:noFill/>
            <a:round/>
            <a:headEnd type="none" w="sm" len="sm"/>
            <a:tailEnd type="none" w="sm" len="sm"/>
          </a:ln>
        </p:spPr>
        <p:txBody>
          <a:bodyPr/>
          <a:lstStyle/>
          <a:p>
            <a:endParaRPr lang="en-US">
              <a:latin typeface="Calibri" pitchFamily="34" charset="0"/>
            </a:endParaRPr>
          </a:p>
        </p:txBody>
      </p:sp>
      <p:sp>
        <p:nvSpPr>
          <p:cNvPr id="35874" name="Freeform 47"/>
          <p:cNvSpPr>
            <a:spLocks/>
          </p:cNvSpPr>
          <p:nvPr/>
        </p:nvSpPr>
        <p:spPr bwMode="auto">
          <a:xfrm>
            <a:off x="3001963" y="2411413"/>
            <a:ext cx="3214687" cy="3125787"/>
          </a:xfrm>
          <a:custGeom>
            <a:avLst/>
            <a:gdLst>
              <a:gd name="T0" fmla="*/ 2147483647 w 2278"/>
              <a:gd name="T1" fmla="*/ 2147483647 h 1969"/>
              <a:gd name="T2" fmla="*/ 2147483647 w 2278"/>
              <a:gd name="T3" fmla="*/ 2147483647 h 1969"/>
              <a:gd name="T4" fmla="*/ 2147483647 w 2278"/>
              <a:gd name="T5" fmla="*/ 2147483647 h 1969"/>
              <a:gd name="T6" fmla="*/ 2147483647 w 2278"/>
              <a:gd name="T7" fmla="*/ 2147483647 h 1969"/>
              <a:gd name="T8" fmla="*/ 2147483647 w 2278"/>
              <a:gd name="T9" fmla="*/ 2147483647 h 1969"/>
              <a:gd name="T10" fmla="*/ 2147483647 w 2278"/>
              <a:gd name="T11" fmla="*/ 2147483647 h 1969"/>
              <a:gd name="T12" fmla="*/ 2147483647 w 2278"/>
              <a:gd name="T13" fmla="*/ 2147483647 h 1969"/>
              <a:gd name="T14" fmla="*/ 2147483647 w 2278"/>
              <a:gd name="T15" fmla="*/ 2147483647 h 1969"/>
              <a:gd name="T16" fmla="*/ 2147483647 w 2278"/>
              <a:gd name="T17" fmla="*/ 2147483647 h 1969"/>
              <a:gd name="T18" fmla="*/ 2147483647 w 2278"/>
              <a:gd name="T19" fmla="*/ 2147483647 h 1969"/>
              <a:gd name="T20" fmla="*/ 2147483647 w 2278"/>
              <a:gd name="T21" fmla="*/ 2147483647 h 1969"/>
              <a:gd name="T22" fmla="*/ 2147483647 w 2278"/>
              <a:gd name="T23" fmla="*/ 2147483647 h 1969"/>
              <a:gd name="T24" fmla="*/ 2147483647 w 2278"/>
              <a:gd name="T25" fmla="*/ 2147483647 h 1969"/>
              <a:gd name="T26" fmla="*/ 2147483647 w 2278"/>
              <a:gd name="T27" fmla="*/ 2147483647 h 1969"/>
              <a:gd name="T28" fmla="*/ 2147483647 w 2278"/>
              <a:gd name="T29" fmla="*/ 2147483647 h 1969"/>
              <a:gd name="T30" fmla="*/ 2147483647 w 2278"/>
              <a:gd name="T31" fmla="*/ 2147483647 h 1969"/>
              <a:gd name="T32" fmla="*/ 2147483647 w 2278"/>
              <a:gd name="T33" fmla="*/ 2147483647 h 1969"/>
              <a:gd name="T34" fmla="*/ 2147483647 w 2278"/>
              <a:gd name="T35" fmla="*/ 2147483647 h 1969"/>
              <a:gd name="T36" fmla="*/ 2147483647 w 2278"/>
              <a:gd name="T37" fmla="*/ 2147483647 h 1969"/>
              <a:gd name="T38" fmla="*/ 2147483647 w 2278"/>
              <a:gd name="T39" fmla="*/ 2147483647 h 1969"/>
              <a:gd name="T40" fmla="*/ 2147483647 w 2278"/>
              <a:gd name="T41" fmla="*/ 2147483647 h 1969"/>
              <a:gd name="T42" fmla="*/ 2147483647 w 2278"/>
              <a:gd name="T43" fmla="*/ 2147483647 h 1969"/>
              <a:gd name="T44" fmla="*/ 2147483647 w 2278"/>
              <a:gd name="T45" fmla="*/ 2147483647 h 1969"/>
              <a:gd name="T46" fmla="*/ 2147483647 w 2278"/>
              <a:gd name="T47" fmla="*/ 2147483647 h 1969"/>
              <a:gd name="T48" fmla="*/ 2147483647 w 2278"/>
              <a:gd name="T49" fmla="*/ 2147483647 h 1969"/>
              <a:gd name="T50" fmla="*/ 2147483647 w 2278"/>
              <a:gd name="T51" fmla="*/ 2147483647 h 1969"/>
              <a:gd name="T52" fmla="*/ 2147483647 w 2278"/>
              <a:gd name="T53" fmla="*/ 2147483647 h 1969"/>
              <a:gd name="T54" fmla="*/ 2147483647 w 2278"/>
              <a:gd name="T55" fmla="*/ 2147483647 h 1969"/>
              <a:gd name="T56" fmla="*/ 2147483647 w 2278"/>
              <a:gd name="T57" fmla="*/ 2147483647 h 1969"/>
              <a:gd name="T58" fmla="*/ 2147483647 w 2278"/>
              <a:gd name="T59" fmla="*/ 2147483647 h 1969"/>
              <a:gd name="T60" fmla="*/ 2147483647 w 2278"/>
              <a:gd name="T61" fmla="*/ 2147483647 h 1969"/>
              <a:gd name="T62" fmla="*/ 2147483647 w 2278"/>
              <a:gd name="T63" fmla="*/ 2147483647 h 1969"/>
              <a:gd name="T64" fmla="*/ 2147483647 w 2278"/>
              <a:gd name="T65" fmla="*/ 2147483647 h 1969"/>
              <a:gd name="T66" fmla="*/ 2147483647 w 2278"/>
              <a:gd name="T67" fmla="*/ 2147483647 h 1969"/>
              <a:gd name="T68" fmla="*/ 2147483647 w 2278"/>
              <a:gd name="T69" fmla="*/ 2147483647 h 1969"/>
              <a:gd name="T70" fmla="*/ 2147483647 w 2278"/>
              <a:gd name="T71" fmla="*/ 2147483647 h 1969"/>
              <a:gd name="T72" fmla="*/ 2147483647 w 2278"/>
              <a:gd name="T73" fmla="*/ 2147483647 h 1969"/>
              <a:gd name="T74" fmla="*/ 2147483647 w 2278"/>
              <a:gd name="T75" fmla="*/ 2147483647 h 1969"/>
              <a:gd name="T76" fmla="*/ 2147483647 w 2278"/>
              <a:gd name="T77" fmla="*/ 2147483647 h 1969"/>
              <a:gd name="T78" fmla="*/ 2147483647 w 2278"/>
              <a:gd name="T79" fmla="*/ 2147483647 h 1969"/>
              <a:gd name="T80" fmla="*/ 2147483647 w 2278"/>
              <a:gd name="T81" fmla="*/ 2147483647 h 1969"/>
              <a:gd name="T82" fmla="*/ 2147483647 w 2278"/>
              <a:gd name="T83" fmla="*/ 2147483647 h 1969"/>
              <a:gd name="T84" fmla="*/ 2147483647 w 2278"/>
              <a:gd name="T85" fmla="*/ 2147483647 h 1969"/>
              <a:gd name="T86" fmla="*/ 2147483647 w 2278"/>
              <a:gd name="T87" fmla="*/ 2147483647 h 1969"/>
              <a:gd name="T88" fmla="*/ 2147483647 w 2278"/>
              <a:gd name="T89" fmla="*/ 2147483647 h 1969"/>
              <a:gd name="T90" fmla="*/ 2147483647 w 2278"/>
              <a:gd name="T91" fmla="*/ 2147483647 h 1969"/>
              <a:gd name="T92" fmla="*/ 2147483647 w 2278"/>
              <a:gd name="T93" fmla="*/ 2147483647 h 1969"/>
              <a:gd name="T94" fmla="*/ 2147483647 w 2278"/>
              <a:gd name="T95" fmla="*/ 2147483647 h 1969"/>
              <a:gd name="T96" fmla="*/ 2147483647 w 2278"/>
              <a:gd name="T97" fmla="*/ 2147483647 h 1969"/>
              <a:gd name="T98" fmla="*/ 2147483647 w 2278"/>
              <a:gd name="T99" fmla="*/ 2147483647 h 1969"/>
              <a:gd name="T100" fmla="*/ 2147483647 w 2278"/>
              <a:gd name="T101" fmla="*/ 2147483647 h 1969"/>
              <a:gd name="T102" fmla="*/ 2147483647 w 2278"/>
              <a:gd name="T103" fmla="*/ 2147483647 h 1969"/>
              <a:gd name="T104" fmla="*/ 2147483647 w 2278"/>
              <a:gd name="T105" fmla="*/ 2147483647 h 1969"/>
              <a:gd name="T106" fmla="*/ 2147483647 w 2278"/>
              <a:gd name="T107" fmla="*/ 2147483647 h 1969"/>
              <a:gd name="T108" fmla="*/ 2147483647 w 2278"/>
              <a:gd name="T109" fmla="*/ 2147483647 h 1969"/>
              <a:gd name="T110" fmla="*/ 2147483647 w 2278"/>
              <a:gd name="T111" fmla="*/ 2147483647 h 1969"/>
              <a:gd name="T112" fmla="*/ 2147483647 w 2278"/>
              <a:gd name="T113" fmla="*/ 2147483647 h 1969"/>
              <a:gd name="T114" fmla="*/ 2147483647 w 2278"/>
              <a:gd name="T115" fmla="*/ 2147483647 h 1969"/>
              <a:gd name="T116" fmla="*/ 2147483647 w 2278"/>
              <a:gd name="T117" fmla="*/ 2147483647 h 1969"/>
              <a:gd name="T118" fmla="*/ 2147483647 w 2278"/>
              <a:gd name="T119" fmla="*/ 0 h 19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8"/>
              <a:gd name="T181" fmla="*/ 0 h 1969"/>
              <a:gd name="T182" fmla="*/ 2278 w 2278"/>
              <a:gd name="T183" fmla="*/ 1969 h 19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8" h="1969">
                <a:moveTo>
                  <a:pt x="1273" y="0"/>
                </a:moveTo>
                <a:lnTo>
                  <a:pt x="1273" y="319"/>
                </a:lnTo>
                <a:lnTo>
                  <a:pt x="1305" y="341"/>
                </a:lnTo>
                <a:lnTo>
                  <a:pt x="1324" y="368"/>
                </a:lnTo>
                <a:lnTo>
                  <a:pt x="1338" y="396"/>
                </a:lnTo>
                <a:lnTo>
                  <a:pt x="1341" y="423"/>
                </a:lnTo>
                <a:lnTo>
                  <a:pt x="1335" y="453"/>
                </a:lnTo>
                <a:lnTo>
                  <a:pt x="1322" y="480"/>
                </a:lnTo>
                <a:lnTo>
                  <a:pt x="1303" y="506"/>
                </a:lnTo>
                <a:lnTo>
                  <a:pt x="1273" y="528"/>
                </a:lnTo>
                <a:lnTo>
                  <a:pt x="1273" y="1177"/>
                </a:lnTo>
                <a:lnTo>
                  <a:pt x="1308" y="1200"/>
                </a:lnTo>
                <a:lnTo>
                  <a:pt x="1330" y="1230"/>
                </a:lnTo>
                <a:lnTo>
                  <a:pt x="1341" y="1259"/>
                </a:lnTo>
                <a:lnTo>
                  <a:pt x="1341" y="1290"/>
                </a:lnTo>
                <a:lnTo>
                  <a:pt x="1333" y="1320"/>
                </a:lnTo>
                <a:lnTo>
                  <a:pt x="1319" y="1345"/>
                </a:lnTo>
                <a:lnTo>
                  <a:pt x="1297" y="1367"/>
                </a:lnTo>
                <a:lnTo>
                  <a:pt x="1273" y="1382"/>
                </a:lnTo>
                <a:lnTo>
                  <a:pt x="1273" y="1518"/>
                </a:lnTo>
                <a:lnTo>
                  <a:pt x="1305" y="1525"/>
                </a:lnTo>
                <a:lnTo>
                  <a:pt x="1335" y="1532"/>
                </a:lnTo>
                <a:lnTo>
                  <a:pt x="1365" y="1541"/>
                </a:lnTo>
                <a:lnTo>
                  <a:pt x="1395" y="1552"/>
                </a:lnTo>
                <a:lnTo>
                  <a:pt x="1422" y="1563"/>
                </a:lnTo>
                <a:lnTo>
                  <a:pt x="1449" y="1576"/>
                </a:lnTo>
                <a:lnTo>
                  <a:pt x="1476" y="1589"/>
                </a:lnTo>
                <a:lnTo>
                  <a:pt x="1503" y="1602"/>
                </a:lnTo>
                <a:lnTo>
                  <a:pt x="1530" y="1615"/>
                </a:lnTo>
                <a:lnTo>
                  <a:pt x="1557" y="1629"/>
                </a:lnTo>
                <a:lnTo>
                  <a:pt x="1581" y="1644"/>
                </a:lnTo>
                <a:lnTo>
                  <a:pt x="1608" y="1659"/>
                </a:lnTo>
                <a:lnTo>
                  <a:pt x="1635" y="1673"/>
                </a:lnTo>
                <a:lnTo>
                  <a:pt x="1659" y="1688"/>
                </a:lnTo>
                <a:lnTo>
                  <a:pt x="1686" y="1705"/>
                </a:lnTo>
                <a:lnTo>
                  <a:pt x="1711" y="1719"/>
                </a:lnTo>
                <a:lnTo>
                  <a:pt x="1738" y="1734"/>
                </a:lnTo>
                <a:lnTo>
                  <a:pt x="1765" y="1749"/>
                </a:lnTo>
                <a:lnTo>
                  <a:pt x="1792" y="1761"/>
                </a:lnTo>
                <a:lnTo>
                  <a:pt x="1819" y="1776"/>
                </a:lnTo>
                <a:lnTo>
                  <a:pt x="1849" y="1787"/>
                </a:lnTo>
                <a:lnTo>
                  <a:pt x="1876" y="1800"/>
                </a:lnTo>
                <a:lnTo>
                  <a:pt x="1905" y="1813"/>
                </a:lnTo>
                <a:lnTo>
                  <a:pt x="1935" y="1822"/>
                </a:lnTo>
                <a:lnTo>
                  <a:pt x="1965" y="1833"/>
                </a:lnTo>
                <a:lnTo>
                  <a:pt x="1997" y="1842"/>
                </a:lnTo>
                <a:lnTo>
                  <a:pt x="2030" y="1849"/>
                </a:lnTo>
                <a:lnTo>
                  <a:pt x="2062" y="1855"/>
                </a:lnTo>
                <a:lnTo>
                  <a:pt x="2097" y="1860"/>
                </a:lnTo>
                <a:lnTo>
                  <a:pt x="2132" y="1864"/>
                </a:lnTo>
                <a:lnTo>
                  <a:pt x="2170" y="1868"/>
                </a:lnTo>
                <a:lnTo>
                  <a:pt x="2208" y="1868"/>
                </a:lnTo>
                <a:lnTo>
                  <a:pt x="2238" y="1873"/>
                </a:lnTo>
                <a:lnTo>
                  <a:pt x="2259" y="1884"/>
                </a:lnTo>
                <a:lnTo>
                  <a:pt x="2273" y="1899"/>
                </a:lnTo>
                <a:lnTo>
                  <a:pt x="2278" y="1917"/>
                </a:lnTo>
                <a:lnTo>
                  <a:pt x="2276" y="1936"/>
                </a:lnTo>
                <a:lnTo>
                  <a:pt x="2265" y="1952"/>
                </a:lnTo>
                <a:lnTo>
                  <a:pt x="2240" y="1963"/>
                </a:lnTo>
                <a:lnTo>
                  <a:pt x="2208" y="1967"/>
                </a:lnTo>
                <a:lnTo>
                  <a:pt x="87" y="1969"/>
                </a:lnTo>
                <a:lnTo>
                  <a:pt x="49" y="1963"/>
                </a:lnTo>
                <a:lnTo>
                  <a:pt x="22" y="1952"/>
                </a:lnTo>
                <a:lnTo>
                  <a:pt x="6" y="1936"/>
                </a:lnTo>
                <a:lnTo>
                  <a:pt x="0" y="1919"/>
                </a:lnTo>
                <a:lnTo>
                  <a:pt x="3" y="1901"/>
                </a:lnTo>
                <a:lnTo>
                  <a:pt x="19" y="1884"/>
                </a:lnTo>
                <a:lnTo>
                  <a:pt x="46" y="1873"/>
                </a:lnTo>
                <a:lnTo>
                  <a:pt x="87" y="1868"/>
                </a:lnTo>
                <a:lnTo>
                  <a:pt x="119" y="1868"/>
                </a:lnTo>
                <a:lnTo>
                  <a:pt x="152" y="1866"/>
                </a:lnTo>
                <a:lnTo>
                  <a:pt x="181" y="1862"/>
                </a:lnTo>
                <a:lnTo>
                  <a:pt x="214" y="1857"/>
                </a:lnTo>
                <a:lnTo>
                  <a:pt x="244" y="1851"/>
                </a:lnTo>
                <a:lnTo>
                  <a:pt x="276" y="1844"/>
                </a:lnTo>
                <a:lnTo>
                  <a:pt x="306" y="1837"/>
                </a:lnTo>
                <a:lnTo>
                  <a:pt x="335" y="1826"/>
                </a:lnTo>
                <a:lnTo>
                  <a:pt x="365" y="1816"/>
                </a:lnTo>
                <a:lnTo>
                  <a:pt x="392" y="1805"/>
                </a:lnTo>
                <a:lnTo>
                  <a:pt x="422" y="1794"/>
                </a:lnTo>
                <a:lnTo>
                  <a:pt x="449" y="1782"/>
                </a:lnTo>
                <a:lnTo>
                  <a:pt x="479" y="1769"/>
                </a:lnTo>
                <a:lnTo>
                  <a:pt x="506" y="1756"/>
                </a:lnTo>
                <a:lnTo>
                  <a:pt x="535" y="1743"/>
                </a:lnTo>
                <a:lnTo>
                  <a:pt x="562" y="1728"/>
                </a:lnTo>
                <a:lnTo>
                  <a:pt x="589" y="1714"/>
                </a:lnTo>
                <a:lnTo>
                  <a:pt x="616" y="1699"/>
                </a:lnTo>
                <a:lnTo>
                  <a:pt x="643" y="1684"/>
                </a:lnTo>
                <a:lnTo>
                  <a:pt x="671" y="1670"/>
                </a:lnTo>
                <a:lnTo>
                  <a:pt x="698" y="1655"/>
                </a:lnTo>
                <a:lnTo>
                  <a:pt x="725" y="1640"/>
                </a:lnTo>
                <a:lnTo>
                  <a:pt x="754" y="1626"/>
                </a:lnTo>
                <a:lnTo>
                  <a:pt x="781" y="1611"/>
                </a:lnTo>
                <a:lnTo>
                  <a:pt x="808" y="1596"/>
                </a:lnTo>
                <a:lnTo>
                  <a:pt x="835" y="1584"/>
                </a:lnTo>
                <a:lnTo>
                  <a:pt x="862" y="1571"/>
                </a:lnTo>
                <a:lnTo>
                  <a:pt x="892" y="1558"/>
                </a:lnTo>
                <a:lnTo>
                  <a:pt x="919" y="1545"/>
                </a:lnTo>
                <a:lnTo>
                  <a:pt x="949" y="1534"/>
                </a:lnTo>
                <a:lnTo>
                  <a:pt x="976" y="1523"/>
                </a:lnTo>
                <a:lnTo>
                  <a:pt x="1006" y="1514"/>
                </a:lnTo>
                <a:lnTo>
                  <a:pt x="1006" y="1384"/>
                </a:lnTo>
                <a:lnTo>
                  <a:pt x="973" y="1360"/>
                </a:lnTo>
                <a:lnTo>
                  <a:pt x="954" y="1334"/>
                </a:lnTo>
                <a:lnTo>
                  <a:pt x="941" y="1305"/>
                </a:lnTo>
                <a:lnTo>
                  <a:pt x="935" y="1277"/>
                </a:lnTo>
                <a:lnTo>
                  <a:pt x="941" y="1250"/>
                </a:lnTo>
                <a:lnTo>
                  <a:pt x="954" y="1222"/>
                </a:lnTo>
                <a:lnTo>
                  <a:pt x="976" y="1199"/>
                </a:lnTo>
                <a:lnTo>
                  <a:pt x="1006" y="1177"/>
                </a:lnTo>
                <a:lnTo>
                  <a:pt x="1006" y="524"/>
                </a:lnTo>
                <a:lnTo>
                  <a:pt x="973" y="497"/>
                </a:lnTo>
                <a:lnTo>
                  <a:pt x="952" y="469"/>
                </a:lnTo>
                <a:lnTo>
                  <a:pt x="941" y="442"/>
                </a:lnTo>
                <a:lnTo>
                  <a:pt x="938" y="414"/>
                </a:lnTo>
                <a:lnTo>
                  <a:pt x="943" y="388"/>
                </a:lnTo>
                <a:lnTo>
                  <a:pt x="957" y="363"/>
                </a:lnTo>
                <a:lnTo>
                  <a:pt x="979" y="339"/>
                </a:lnTo>
                <a:lnTo>
                  <a:pt x="1006" y="319"/>
                </a:lnTo>
                <a:lnTo>
                  <a:pt x="1006" y="0"/>
                </a:lnTo>
                <a:lnTo>
                  <a:pt x="1273" y="0"/>
                </a:lnTo>
                <a:close/>
              </a:path>
            </a:pathLst>
          </a:custGeom>
          <a:noFill/>
          <a:ln w="7938">
            <a:solidFill>
              <a:srgbClr val="000000"/>
            </a:solidFill>
            <a:round/>
            <a:headEnd/>
            <a:tailEnd/>
          </a:ln>
        </p:spPr>
        <p:txBody>
          <a:bodyPr/>
          <a:lstStyle/>
          <a:p>
            <a:endParaRPr lang="en-US">
              <a:latin typeface="Calibri" pitchFamily="34" charset="0"/>
            </a:endParaRPr>
          </a:p>
        </p:txBody>
      </p:sp>
      <p:sp>
        <p:nvSpPr>
          <p:cNvPr id="35875" name="Freeform 48"/>
          <p:cNvSpPr>
            <a:spLocks/>
          </p:cNvSpPr>
          <p:nvPr/>
        </p:nvSpPr>
        <p:spPr bwMode="auto">
          <a:xfrm>
            <a:off x="4618038" y="2414588"/>
            <a:ext cx="1601787" cy="3122612"/>
          </a:xfrm>
          <a:custGeom>
            <a:avLst/>
            <a:gdLst>
              <a:gd name="T0" fmla="*/ 2147483647 w 1135"/>
              <a:gd name="T1" fmla="*/ 0 h 1967"/>
              <a:gd name="T2" fmla="*/ 2147483647 w 1135"/>
              <a:gd name="T3" fmla="*/ 2147483647 h 1967"/>
              <a:gd name="T4" fmla="*/ 2147483647 w 1135"/>
              <a:gd name="T5" fmla="*/ 2147483647 h 1967"/>
              <a:gd name="T6" fmla="*/ 2147483647 w 1135"/>
              <a:gd name="T7" fmla="*/ 2147483647 h 1967"/>
              <a:gd name="T8" fmla="*/ 2147483647 w 1135"/>
              <a:gd name="T9" fmla="*/ 2147483647 h 1967"/>
              <a:gd name="T10" fmla="*/ 2147483647 w 1135"/>
              <a:gd name="T11" fmla="*/ 2147483647 h 1967"/>
              <a:gd name="T12" fmla="*/ 2147483647 w 1135"/>
              <a:gd name="T13" fmla="*/ 2147483647 h 1967"/>
              <a:gd name="T14" fmla="*/ 2147483647 w 1135"/>
              <a:gd name="T15" fmla="*/ 2147483647 h 1967"/>
              <a:gd name="T16" fmla="*/ 2147483647 w 1135"/>
              <a:gd name="T17" fmla="*/ 2147483647 h 1967"/>
              <a:gd name="T18" fmla="*/ 2147483647 w 1135"/>
              <a:gd name="T19" fmla="*/ 2147483647 h 1967"/>
              <a:gd name="T20" fmla="*/ 2147483647 w 1135"/>
              <a:gd name="T21" fmla="*/ 2147483647 h 1967"/>
              <a:gd name="T22" fmla="*/ 2147483647 w 1135"/>
              <a:gd name="T23" fmla="*/ 2147483647 h 1967"/>
              <a:gd name="T24" fmla="*/ 2147483647 w 1135"/>
              <a:gd name="T25" fmla="*/ 2147483647 h 1967"/>
              <a:gd name="T26" fmla="*/ 2147483647 w 1135"/>
              <a:gd name="T27" fmla="*/ 2147483647 h 1967"/>
              <a:gd name="T28" fmla="*/ 2147483647 w 1135"/>
              <a:gd name="T29" fmla="*/ 2147483647 h 1967"/>
              <a:gd name="T30" fmla="*/ 2147483647 w 1135"/>
              <a:gd name="T31" fmla="*/ 2147483647 h 1967"/>
              <a:gd name="T32" fmla="*/ 2147483647 w 1135"/>
              <a:gd name="T33" fmla="*/ 2147483647 h 1967"/>
              <a:gd name="T34" fmla="*/ 2147483647 w 1135"/>
              <a:gd name="T35" fmla="*/ 2147483647 h 1967"/>
              <a:gd name="T36" fmla="*/ 2147483647 w 1135"/>
              <a:gd name="T37" fmla="*/ 2147483647 h 1967"/>
              <a:gd name="T38" fmla="*/ 2147483647 w 1135"/>
              <a:gd name="T39" fmla="*/ 2147483647 h 1967"/>
              <a:gd name="T40" fmla="*/ 2147483647 w 1135"/>
              <a:gd name="T41" fmla="*/ 2147483647 h 1967"/>
              <a:gd name="T42" fmla="*/ 2147483647 w 1135"/>
              <a:gd name="T43" fmla="*/ 2147483647 h 1967"/>
              <a:gd name="T44" fmla="*/ 2147483647 w 1135"/>
              <a:gd name="T45" fmla="*/ 2147483647 h 1967"/>
              <a:gd name="T46" fmla="*/ 2147483647 w 1135"/>
              <a:gd name="T47" fmla="*/ 2147483647 h 1967"/>
              <a:gd name="T48" fmla="*/ 2147483647 w 1135"/>
              <a:gd name="T49" fmla="*/ 2147483647 h 1967"/>
              <a:gd name="T50" fmla="*/ 2147483647 w 1135"/>
              <a:gd name="T51" fmla="*/ 2147483647 h 1967"/>
              <a:gd name="T52" fmla="*/ 2147483647 w 1135"/>
              <a:gd name="T53" fmla="*/ 2147483647 h 1967"/>
              <a:gd name="T54" fmla="*/ 2147483647 w 1135"/>
              <a:gd name="T55" fmla="*/ 2147483647 h 1967"/>
              <a:gd name="T56" fmla="*/ 2147483647 w 1135"/>
              <a:gd name="T57" fmla="*/ 2147483647 h 1967"/>
              <a:gd name="T58" fmla="*/ 2147483647 w 1135"/>
              <a:gd name="T59" fmla="*/ 2147483647 h 1967"/>
              <a:gd name="T60" fmla="*/ 2147483647 w 1135"/>
              <a:gd name="T61" fmla="*/ 2147483647 h 1967"/>
              <a:gd name="T62" fmla="*/ 2147483647 w 1135"/>
              <a:gd name="T63" fmla="*/ 2147483647 h 1967"/>
              <a:gd name="T64" fmla="*/ 2147483647 w 1135"/>
              <a:gd name="T65" fmla="*/ 2147483647 h 1967"/>
              <a:gd name="T66" fmla="*/ 2147483647 w 1135"/>
              <a:gd name="T67" fmla="*/ 2147483647 h 1967"/>
              <a:gd name="T68" fmla="*/ 2147483647 w 1135"/>
              <a:gd name="T69" fmla="*/ 2147483647 h 1967"/>
              <a:gd name="T70" fmla="*/ 2147483647 w 1135"/>
              <a:gd name="T71" fmla="*/ 2147483647 h 1967"/>
              <a:gd name="T72" fmla="*/ 2147483647 w 1135"/>
              <a:gd name="T73" fmla="*/ 2147483647 h 1967"/>
              <a:gd name="T74" fmla="*/ 2147483647 w 1135"/>
              <a:gd name="T75" fmla="*/ 2147483647 h 1967"/>
              <a:gd name="T76" fmla="*/ 2147483647 w 1135"/>
              <a:gd name="T77" fmla="*/ 2147483647 h 1967"/>
              <a:gd name="T78" fmla="*/ 2147483647 w 1135"/>
              <a:gd name="T79" fmla="*/ 2147483647 h 1967"/>
              <a:gd name="T80" fmla="*/ 2147483647 w 1135"/>
              <a:gd name="T81" fmla="*/ 2147483647 h 1967"/>
              <a:gd name="T82" fmla="*/ 2147483647 w 1135"/>
              <a:gd name="T83" fmla="*/ 2147483647 h 1967"/>
              <a:gd name="T84" fmla="*/ 0 w 1135"/>
              <a:gd name="T85" fmla="*/ 2147483647 h 1967"/>
              <a:gd name="T86" fmla="*/ 2147483647 w 1135"/>
              <a:gd name="T87" fmla="*/ 2147483647 h 1967"/>
              <a:gd name="T88" fmla="*/ 2147483647 w 1135"/>
              <a:gd name="T89" fmla="*/ 2147483647 h 1967"/>
              <a:gd name="T90" fmla="*/ 2147483647 w 1135"/>
              <a:gd name="T91" fmla="*/ 2147483647 h 1967"/>
              <a:gd name="T92" fmla="*/ 2147483647 w 1135"/>
              <a:gd name="T93" fmla="*/ 2147483647 h 1967"/>
              <a:gd name="T94" fmla="*/ 0 w 1135"/>
              <a:gd name="T95" fmla="*/ 2147483647 h 1967"/>
              <a:gd name="T96" fmla="*/ 2147483647 w 1135"/>
              <a:gd name="T97" fmla="*/ 2147483647 h 1967"/>
              <a:gd name="T98" fmla="*/ 2147483647 w 1135"/>
              <a:gd name="T99" fmla="*/ 2147483647 h 1967"/>
              <a:gd name="T100" fmla="*/ 2147483647 w 1135"/>
              <a:gd name="T101" fmla="*/ 2147483647 h 1967"/>
              <a:gd name="T102" fmla="*/ 0 w 1135"/>
              <a:gd name="T103" fmla="*/ 2147483647 h 19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5"/>
              <a:gd name="T157" fmla="*/ 0 h 1967"/>
              <a:gd name="T158" fmla="*/ 1135 w 1135"/>
              <a:gd name="T159" fmla="*/ 1967 h 19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5" h="1967">
                <a:moveTo>
                  <a:pt x="0" y="0"/>
                </a:moveTo>
                <a:lnTo>
                  <a:pt x="130" y="0"/>
                </a:lnTo>
                <a:lnTo>
                  <a:pt x="130" y="319"/>
                </a:lnTo>
                <a:lnTo>
                  <a:pt x="162" y="341"/>
                </a:lnTo>
                <a:lnTo>
                  <a:pt x="181" y="368"/>
                </a:lnTo>
                <a:lnTo>
                  <a:pt x="195" y="396"/>
                </a:lnTo>
                <a:lnTo>
                  <a:pt x="197" y="423"/>
                </a:lnTo>
                <a:lnTo>
                  <a:pt x="192" y="452"/>
                </a:lnTo>
                <a:lnTo>
                  <a:pt x="178" y="480"/>
                </a:lnTo>
                <a:lnTo>
                  <a:pt x="159" y="506"/>
                </a:lnTo>
                <a:lnTo>
                  <a:pt x="130" y="528"/>
                </a:lnTo>
                <a:lnTo>
                  <a:pt x="130" y="1176"/>
                </a:lnTo>
                <a:lnTo>
                  <a:pt x="165" y="1200"/>
                </a:lnTo>
                <a:lnTo>
                  <a:pt x="187" y="1230"/>
                </a:lnTo>
                <a:lnTo>
                  <a:pt x="197" y="1259"/>
                </a:lnTo>
                <a:lnTo>
                  <a:pt x="197" y="1290"/>
                </a:lnTo>
                <a:lnTo>
                  <a:pt x="189" y="1319"/>
                </a:lnTo>
                <a:lnTo>
                  <a:pt x="176" y="1345"/>
                </a:lnTo>
                <a:lnTo>
                  <a:pt x="154" y="1367"/>
                </a:lnTo>
                <a:lnTo>
                  <a:pt x="130" y="1382"/>
                </a:lnTo>
                <a:lnTo>
                  <a:pt x="130" y="1517"/>
                </a:lnTo>
                <a:lnTo>
                  <a:pt x="162" y="1525"/>
                </a:lnTo>
                <a:lnTo>
                  <a:pt x="192" y="1532"/>
                </a:lnTo>
                <a:lnTo>
                  <a:pt x="222" y="1541"/>
                </a:lnTo>
                <a:lnTo>
                  <a:pt x="251" y="1552"/>
                </a:lnTo>
                <a:lnTo>
                  <a:pt x="278" y="1563"/>
                </a:lnTo>
                <a:lnTo>
                  <a:pt x="305" y="1576"/>
                </a:lnTo>
                <a:lnTo>
                  <a:pt x="332" y="1589"/>
                </a:lnTo>
                <a:lnTo>
                  <a:pt x="359" y="1602"/>
                </a:lnTo>
                <a:lnTo>
                  <a:pt x="386" y="1615"/>
                </a:lnTo>
                <a:lnTo>
                  <a:pt x="413" y="1629"/>
                </a:lnTo>
                <a:lnTo>
                  <a:pt x="438" y="1644"/>
                </a:lnTo>
                <a:lnTo>
                  <a:pt x="465" y="1659"/>
                </a:lnTo>
                <a:lnTo>
                  <a:pt x="492" y="1673"/>
                </a:lnTo>
                <a:lnTo>
                  <a:pt x="516" y="1688"/>
                </a:lnTo>
                <a:lnTo>
                  <a:pt x="543" y="1704"/>
                </a:lnTo>
                <a:lnTo>
                  <a:pt x="567" y="1719"/>
                </a:lnTo>
                <a:lnTo>
                  <a:pt x="595" y="1734"/>
                </a:lnTo>
                <a:lnTo>
                  <a:pt x="622" y="1748"/>
                </a:lnTo>
                <a:lnTo>
                  <a:pt x="649" y="1761"/>
                </a:lnTo>
                <a:lnTo>
                  <a:pt x="676" y="1776"/>
                </a:lnTo>
                <a:lnTo>
                  <a:pt x="705" y="1787"/>
                </a:lnTo>
                <a:lnTo>
                  <a:pt x="732" y="1800"/>
                </a:lnTo>
                <a:lnTo>
                  <a:pt x="762" y="1813"/>
                </a:lnTo>
                <a:lnTo>
                  <a:pt x="792" y="1822"/>
                </a:lnTo>
                <a:lnTo>
                  <a:pt x="821" y="1833"/>
                </a:lnTo>
                <a:lnTo>
                  <a:pt x="854" y="1842"/>
                </a:lnTo>
                <a:lnTo>
                  <a:pt x="886" y="1849"/>
                </a:lnTo>
                <a:lnTo>
                  <a:pt x="919" y="1855"/>
                </a:lnTo>
                <a:lnTo>
                  <a:pt x="954" y="1860"/>
                </a:lnTo>
                <a:lnTo>
                  <a:pt x="989" y="1864"/>
                </a:lnTo>
                <a:lnTo>
                  <a:pt x="1027" y="1868"/>
                </a:lnTo>
                <a:lnTo>
                  <a:pt x="1065" y="1868"/>
                </a:lnTo>
                <a:lnTo>
                  <a:pt x="1094" y="1873"/>
                </a:lnTo>
                <a:lnTo>
                  <a:pt x="1116" y="1884"/>
                </a:lnTo>
                <a:lnTo>
                  <a:pt x="1130" y="1899"/>
                </a:lnTo>
                <a:lnTo>
                  <a:pt x="1135" y="1917"/>
                </a:lnTo>
                <a:lnTo>
                  <a:pt x="1132" y="1935"/>
                </a:lnTo>
                <a:lnTo>
                  <a:pt x="1121" y="1952"/>
                </a:lnTo>
                <a:lnTo>
                  <a:pt x="1097" y="1963"/>
                </a:lnTo>
                <a:lnTo>
                  <a:pt x="1065" y="1967"/>
                </a:lnTo>
                <a:lnTo>
                  <a:pt x="330" y="1967"/>
                </a:lnTo>
                <a:lnTo>
                  <a:pt x="354" y="1957"/>
                </a:lnTo>
                <a:lnTo>
                  <a:pt x="373" y="1946"/>
                </a:lnTo>
                <a:lnTo>
                  <a:pt x="384" y="1932"/>
                </a:lnTo>
                <a:lnTo>
                  <a:pt x="386" y="1917"/>
                </a:lnTo>
                <a:lnTo>
                  <a:pt x="384" y="1902"/>
                </a:lnTo>
                <a:lnTo>
                  <a:pt x="373" y="1888"/>
                </a:lnTo>
                <a:lnTo>
                  <a:pt x="357" y="1877"/>
                </a:lnTo>
                <a:lnTo>
                  <a:pt x="332" y="1868"/>
                </a:lnTo>
                <a:lnTo>
                  <a:pt x="300" y="1855"/>
                </a:lnTo>
                <a:lnTo>
                  <a:pt x="276" y="1838"/>
                </a:lnTo>
                <a:lnTo>
                  <a:pt x="257" y="1816"/>
                </a:lnTo>
                <a:lnTo>
                  <a:pt x="241" y="1794"/>
                </a:lnTo>
                <a:lnTo>
                  <a:pt x="227" y="1767"/>
                </a:lnTo>
                <a:lnTo>
                  <a:pt x="219" y="1739"/>
                </a:lnTo>
                <a:lnTo>
                  <a:pt x="211" y="1712"/>
                </a:lnTo>
                <a:lnTo>
                  <a:pt x="200" y="1682"/>
                </a:lnTo>
                <a:lnTo>
                  <a:pt x="189" y="1653"/>
                </a:lnTo>
                <a:lnTo>
                  <a:pt x="178" y="1624"/>
                </a:lnTo>
                <a:lnTo>
                  <a:pt x="162" y="1596"/>
                </a:lnTo>
                <a:lnTo>
                  <a:pt x="143" y="1571"/>
                </a:lnTo>
                <a:lnTo>
                  <a:pt x="119" y="1547"/>
                </a:lnTo>
                <a:lnTo>
                  <a:pt x="87" y="1527"/>
                </a:lnTo>
                <a:lnTo>
                  <a:pt x="49" y="1508"/>
                </a:lnTo>
                <a:lnTo>
                  <a:pt x="0" y="1495"/>
                </a:lnTo>
                <a:lnTo>
                  <a:pt x="0" y="1417"/>
                </a:lnTo>
                <a:lnTo>
                  <a:pt x="30" y="1384"/>
                </a:lnTo>
                <a:lnTo>
                  <a:pt x="49" y="1347"/>
                </a:lnTo>
                <a:lnTo>
                  <a:pt x="57" y="1308"/>
                </a:lnTo>
                <a:lnTo>
                  <a:pt x="60" y="1270"/>
                </a:lnTo>
                <a:lnTo>
                  <a:pt x="54" y="1233"/>
                </a:lnTo>
                <a:lnTo>
                  <a:pt x="41" y="1198"/>
                </a:lnTo>
                <a:lnTo>
                  <a:pt x="24" y="1167"/>
                </a:lnTo>
                <a:lnTo>
                  <a:pt x="0" y="1142"/>
                </a:lnTo>
                <a:lnTo>
                  <a:pt x="0" y="559"/>
                </a:lnTo>
                <a:lnTo>
                  <a:pt x="24" y="528"/>
                </a:lnTo>
                <a:lnTo>
                  <a:pt x="43" y="493"/>
                </a:lnTo>
                <a:lnTo>
                  <a:pt x="57" y="456"/>
                </a:lnTo>
                <a:lnTo>
                  <a:pt x="62" y="419"/>
                </a:lnTo>
                <a:lnTo>
                  <a:pt x="57" y="383"/>
                </a:lnTo>
                <a:lnTo>
                  <a:pt x="49" y="348"/>
                </a:lnTo>
                <a:lnTo>
                  <a:pt x="30" y="315"/>
                </a:lnTo>
                <a:lnTo>
                  <a:pt x="0" y="286"/>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35876" name="Freeform 49"/>
          <p:cNvSpPr>
            <a:spLocks/>
          </p:cNvSpPr>
          <p:nvPr/>
        </p:nvSpPr>
        <p:spPr bwMode="auto">
          <a:xfrm>
            <a:off x="4614863" y="2411413"/>
            <a:ext cx="1601787" cy="3122612"/>
          </a:xfrm>
          <a:custGeom>
            <a:avLst/>
            <a:gdLst>
              <a:gd name="T0" fmla="*/ 2147483647 w 1135"/>
              <a:gd name="T1" fmla="*/ 0 h 1967"/>
              <a:gd name="T2" fmla="*/ 2147483647 w 1135"/>
              <a:gd name="T3" fmla="*/ 2147483647 h 1967"/>
              <a:gd name="T4" fmla="*/ 2147483647 w 1135"/>
              <a:gd name="T5" fmla="*/ 2147483647 h 1967"/>
              <a:gd name="T6" fmla="*/ 2147483647 w 1135"/>
              <a:gd name="T7" fmla="*/ 2147483647 h 1967"/>
              <a:gd name="T8" fmla="*/ 2147483647 w 1135"/>
              <a:gd name="T9" fmla="*/ 2147483647 h 1967"/>
              <a:gd name="T10" fmla="*/ 2147483647 w 1135"/>
              <a:gd name="T11" fmla="*/ 2147483647 h 1967"/>
              <a:gd name="T12" fmla="*/ 2147483647 w 1135"/>
              <a:gd name="T13" fmla="*/ 2147483647 h 1967"/>
              <a:gd name="T14" fmla="*/ 2147483647 w 1135"/>
              <a:gd name="T15" fmla="*/ 2147483647 h 1967"/>
              <a:gd name="T16" fmla="*/ 2147483647 w 1135"/>
              <a:gd name="T17" fmla="*/ 2147483647 h 1967"/>
              <a:gd name="T18" fmla="*/ 2147483647 w 1135"/>
              <a:gd name="T19" fmla="*/ 2147483647 h 1967"/>
              <a:gd name="T20" fmla="*/ 2147483647 w 1135"/>
              <a:gd name="T21" fmla="*/ 2147483647 h 1967"/>
              <a:gd name="T22" fmla="*/ 2147483647 w 1135"/>
              <a:gd name="T23" fmla="*/ 2147483647 h 1967"/>
              <a:gd name="T24" fmla="*/ 2147483647 w 1135"/>
              <a:gd name="T25" fmla="*/ 2147483647 h 1967"/>
              <a:gd name="T26" fmla="*/ 2147483647 w 1135"/>
              <a:gd name="T27" fmla="*/ 2147483647 h 1967"/>
              <a:gd name="T28" fmla="*/ 2147483647 w 1135"/>
              <a:gd name="T29" fmla="*/ 2147483647 h 1967"/>
              <a:gd name="T30" fmla="*/ 2147483647 w 1135"/>
              <a:gd name="T31" fmla="*/ 2147483647 h 1967"/>
              <a:gd name="T32" fmla="*/ 2147483647 w 1135"/>
              <a:gd name="T33" fmla="*/ 2147483647 h 1967"/>
              <a:gd name="T34" fmla="*/ 2147483647 w 1135"/>
              <a:gd name="T35" fmla="*/ 2147483647 h 1967"/>
              <a:gd name="T36" fmla="*/ 2147483647 w 1135"/>
              <a:gd name="T37" fmla="*/ 2147483647 h 1967"/>
              <a:gd name="T38" fmla="*/ 2147483647 w 1135"/>
              <a:gd name="T39" fmla="*/ 2147483647 h 1967"/>
              <a:gd name="T40" fmla="*/ 2147483647 w 1135"/>
              <a:gd name="T41" fmla="*/ 2147483647 h 1967"/>
              <a:gd name="T42" fmla="*/ 2147483647 w 1135"/>
              <a:gd name="T43" fmla="*/ 2147483647 h 1967"/>
              <a:gd name="T44" fmla="*/ 2147483647 w 1135"/>
              <a:gd name="T45" fmla="*/ 2147483647 h 1967"/>
              <a:gd name="T46" fmla="*/ 2147483647 w 1135"/>
              <a:gd name="T47" fmla="*/ 2147483647 h 1967"/>
              <a:gd name="T48" fmla="*/ 2147483647 w 1135"/>
              <a:gd name="T49" fmla="*/ 2147483647 h 1967"/>
              <a:gd name="T50" fmla="*/ 2147483647 w 1135"/>
              <a:gd name="T51" fmla="*/ 2147483647 h 1967"/>
              <a:gd name="T52" fmla="*/ 2147483647 w 1135"/>
              <a:gd name="T53" fmla="*/ 2147483647 h 1967"/>
              <a:gd name="T54" fmla="*/ 2147483647 w 1135"/>
              <a:gd name="T55" fmla="*/ 2147483647 h 1967"/>
              <a:gd name="T56" fmla="*/ 2147483647 w 1135"/>
              <a:gd name="T57" fmla="*/ 2147483647 h 1967"/>
              <a:gd name="T58" fmla="*/ 2147483647 w 1135"/>
              <a:gd name="T59" fmla="*/ 2147483647 h 1967"/>
              <a:gd name="T60" fmla="*/ 2147483647 w 1135"/>
              <a:gd name="T61" fmla="*/ 2147483647 h 1967"/>
              <a:gd name="T62" fmla="*/ 2147483647 w 1135"/>
              <a:gd name="T63" fmla="*/ 2147483647 h 1967"/>
              <a:gd name="T64" fmla="*/ 2147483647 w 1135"/>
              <a:gd name="T65" fmla="*/ 2147483647 h 1967"/>
              <a:gd name="T66" fmla="*/ 2147483647 w 1135"/>
              <a:gd name="T67" fmla="*/ 2147483647 h 1967"/>
              <a:gd name="T68" fmla="*/ 2147483647 w 1135"/>
              <a:gd name="T69" fmla="*/ 2147483647 h 1967"/>
              <a:gd name="T70" fmla="*/ 2147483647 w 1135"/>
              <a:gd name="T71" fmla="*/ 2147483647 h 1967"/>
              <a:gd name="T72" fmla="*/ 2147483647 w 1135"/>
              <a:gd name="T73" fmla="*/ 2147483647 h 1967"/>
              <a:gd name="T74" fmla="*/ 2147483647 w 1135"/>
              <a:gd name="T75" fmla="*/ 2147483647 h 1967"/>
              <a:gd name="T76" fmla="*/ 2147483647 w 1135"/>
              <a:gd name="T77" fmla="*/ 2147483647 h 1967"/>
              <a:gd name="T78" fmla="*/ 2147483647 w 1135"/>
              <a:gd name="T79" fmla="*/ 2147483647 h 1967"/>
              <a:gd name="T80" fmla="*/ 2147483647 w 1135"/>
              <a:gd name="T81" fmla="*/ 2147483647 h 1967"/>
              <a:gd name="T82" fmla="*/ 2147483647 w 1135"/>
              <a:gd name="T83" fmla="*/ 2147483647 h 1967"/>
              <a:gd name="T84" fmla="*/ 0 w 1135"/>
              <a:gd name="T85" fmla="*/ 2147483647 h 1967"/>
              <a:gd name="T86" fmla="*/ 2147483647 w 1135"/>
              <a:gd name="T87" fmla="*/ 2147483647 h 1967"/>
              <a:gd name="T88" fmla="*/ 2147483647 w 1135"/>
              <a:gd name="T89" fmla="*/ 2147483647 h 1967"/>
              <a:gd name="T90" fmla="*/ 2147483647 w 1135"/>
              <a:gd name="T91" fmla="*/ 2147483647 h 1967"/>
              <a:gd name="T92" fmla="*/ 2147483647 w 1135"/>
              <a:gd name="T93" fmla="*/ 2147483647 h 1967"/>
              <a:gd name="T94" fmla="*/ 0 w 1135"/>
              <a:gd name="T95" fmla="*/ 2147483647 h 1967"/>
              <a:gd name="T96" fmla="*/ 2147483647 w 1135"/>
              <a:gd name="T97" fmla="*/ 2147483647 h 1967"/>
              <a:gd name="T98" fmla="*/ 2147483647 w 1135"/>
              <a:gd name="T99" fmla="*/ 2147483647 h 1967"/>
              <a:gd name="T100" fmla="*/ 2147483647 w 1135"/>
              <a:gd name="T101" fmla="*/ 2147483647 h 1967"/>
              <a:gd name="T102" fmla="*/ 0 w 1135"/>
              <a:gd name="T103" fmla="*/ 2147483647 h 19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5"/>
              <a:gd name="T157" fmla="*/ 0 h 1967"/>
              <a:gd name="T158" fmla="*/ 1135 w 1135"/>
              <a:gd name="T159" fmla="*/ 1967 h 19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5" h="1967">
                <a:moveTo>
                  <a:pt x="0" y="0"/>
                </a:moveTo>
                <a:lnTo>
                  <a:pt x="130" y="0"/>
                </a:lnTo>
                <a:lnTo>
                  <a:pt x="130" y="319"/>
                </a:lnTo>
                <a:lnTo>
                  <a:pt x="162" y="341"/>
                </a:lnTo>
                <a:lnTo>
                  <a:pt x="181" y="368"/>
                </a:lnTo>
                <a:lnTo>
                  <a:pt x="195" y="396"/>
                </a:lnTo>
                <a:lnTo>
                  <a:pt x="198" y="423"/>
                </a:lnTo>
                <a:lnTo>
                  <a:pt x="192" y="453"/>
                </a:lnTo>
                <a:lnTo>
                  <a:pt x="179" y="480"/>
                </a:lnTo>
                <a:lnTo>
                  <a:pt x="160" y="506"/>
                </a:lnTo>
                <a:lnTo>
                  <a:pt x="130" y="528"/>
                </a:lnTo>
                <a:lnTo>
                  <a:pt x="130" y="1177"/>
                </a:lnTo>
                <a:lnTo>
                  <a:pt x="165" y="1200"/>
                </a:lnTo>
                <a:lnTo>
                  <a:pt x="187" y="1230"/>
                </a:lnTo>
                <a:lnTo>
                  <a:pt x="198" y="1259"/>
                </a:lnTo>
                <a:lnTo>
                  <a:pt x="198" y="1290"/>
                </a:lnTo>
                <a:lnTo>
                  <a:pt x="190" y="1320"/>
                </a:lnTo>
                <a:lnTo>
                  <a:pt x="176" y="1345"/>
                </a:lnTo>
                <a:lnTo>
                  <a:pt x="154" y="1367"/>
                </a:lnTo>
                <a:lnTo>
                  <a:pt x="130" y="1382"/>
                </a:lnTo>
                <a:lnTo>
                  <a:pt x="130" y="1518"/>
                </a:lnTo>
                <a:lnTo>
                  <a:pt x="162" y="1525"/>
                </a:lnTo>
                <a:lnTo>
                  <a:pt x="192" y="1532"/>
                </a:lnTo>
                <a:lnTo>
                  <a:pt x="222" y="1541"/>
                </a:lnTo>
                <a:lnTo>
                  <a:pt x="252" y="1552"/>
                </a:lnTo>
                <a:lnTo>
                  <a:pt x="279" y="1563"/>
                </a:lnTo>
                <a:lnTo>
                  <a:pt x="306" y="1576"/>
                </a:lnTo>
                <a:lnTo>
                  <a:pt x="333" y="1589"/>
                </a:lnTo>
                <a:lnTo>
                  <a:pt x="360" y="1602"/>
                </a:lnTo>
                <a:lnTo>
                  <a:pt x="387" y="1615"/>
                </a:lnTo>
                <a:lnTo>
                  <a:pt x="414" y="1629"/>
                </a:lnTo>
                <a:lnTo>
                  <a:pt x="438" y="1644"/>
                </a:lnTo>
                <a:lnTo>
                  <a:pt x="465" y="1659"/>
                </a:lnTo>
                <a:lnTo>
                  <a:pt x="492" y="1673"/>
                </a:lnTo>
                <a:lnTo>
                  <a:pt x="516" y="1688"/>
                </a:lnTo>
                <a:lnTo>
                  <a:pt x="543" y="1705"/>
                </a:lnTo>
                <a:lnTo>
                  <a:pt x="568" y="1719"/>
                </a:lnTo>
                <a:lnTo>
                  <a:pt x="595" y="1734"/>
                </a:lnTo>
                <a:lnTo>
                  <a:pt x="622" y="1749"/>
                </a:lnTo>
                <a:lnTo>
                  <a:pt x="649" y="1761"/>
                </a:lnTo>
                <a:lnTo>
                  <a:pt x="676" y="1776"/>
                </a:lnTo>
                <a:lnTo>
                  <a:pt x="706" y="1787"/>
                </a:lnTo>
                <a:lnTo>
                  <a:pt x="733" y="1800"/>
                </a:lnTo>
                <a:lnTo>
                  <a:pt x="762" y="1813"/>
                </a:lnTo>
                <a:lnTo>
                  <a:pt x="792" y="1822"/>
                </a:lnTo>
                <a:lnTo>
                  <a:pt x="822" y="1833"/>
                </a:lnTo>
                <a:lnTo>
                  <a:pt x="854" y="1842"/>
                </a:lnTo>
                <a:lnTo>
                  <a:pt x="887" y="1849"/>
                </a:lnTo>
                <a:lnTo>
                  <a:pt x="919" y="1855"/>
                </a:lnTo>
                <a:lnTo>
                  <a:pt x="954" y="1860"/>
                </a:lnTo>
                <a:lnTo>
                  <a:pt x="989" y="1864"/>
                </a:lnTo>
                <a:lnTo>
                  <a:pt x="1027" y="1868"/>
                </a:lnTo>
                <a:lnTo>
                  <a:pt x="1065" y="1868"/>
                </a:lnTo>
                <a:lnTo>
                  <a:pt x="1095" y="1873"/>
                </a:lnTo>
                <a:lnTo>
                  <a:pt x="1116" y="1884"/>
                </a:lnTo>
                <a:lnTo>
                  <a:pt x="1130" y="1899"/>
                </a:lnTo>
                <a:lnTo>
                  <a:pt x="1135" y="1917"/>
                </a:lnTo>
                <a:lnTo>
                  <a:pt x="1133" y="1936"/>
                </a:lnTo>
                <a:lnTo>
                  <a:pt x="1122" y="1952"/>
                </a:lnTo>
                <a:lnTo>
                  <a:pt x="1097" y="1963"/>
                </a:lnTo>
                <a:lnTo>
                  <a:pt x="1065" y="1967"/>
                </a:lnTo>
                <a:lnTo>
                  <a:pt x="330" y="1967"/>
                </a:lnTo>
                <a:lnTo>
                  <a:pt x="354" y="1958"/>
                </a:lnTo>
                <a:lnTo>
                  <a:pt x="373" y="1947"/>
                </a:lnTo>
                <a:lnTo>
                  <a:pt x="384" y="1932"/>
                </a:lnTo>
                <a:lnTo>
                  <a:pt x="387" y="1917"/>
                </a:lnTo>
                <a:lnTo>
                  <a:pt x="384" y="1903"/>
                </a:lnTo>
                <a:lnTo>
                  <a:pt x="373" y="1888"/>
                </a:lnTo>
                <a:lnTo>
                  <a:pt x="357" y="1877"/>
                </a:lnTo>
                <a:lnTo>
                  <a:pt x="333" y="1868"/>
                </a:lnTo>
                <a:lnTo>
                  <a:pt x="300" y="1855"/>
                </a:lnTo>
                <a:lnTo>
                  <a:pt x="276" y="1838"/>
                </a:lnTo>
                <a:lnTo>
                  <a:pt x="257" y="1816"/>
                </a:lnTo>
                <a:lnTo>
                  <a:pt x="241" y="1794"/>
                </a:lnTo>
                <a:lnTo>
                  <a:pt x="227" y="1767"/>
                </a:lnTo>
                <a:lnTo>
                  <a:pt x="219" y="1739"/>
                </a:lnTo>
                <a:lnTo>
                  <a:pt x="211" y="1712"/>
                </a:lnTo>
                <a:lnTo>
                  <a:pt x="200" y="1683"/>
                </a:lnTo>
                <a:lnTo>
                  <a:pt x="190" y="1653"/>
                </a:lnTo>
                <a:lnTo>
                  <a:pt x="179" y="1624"/>
                </a:lnTo>
                <a:lnTo>
                  <a:pt x="162" y="1596"/>
                </a:lnTo>
                <a:lnTo>
                  <a:pt x="144" y="1571"/>
                </a:lnTo>
                <a:lnTo>
                  <a:pt x="119" y="1547"/>
                </a:lnTo>
                <a:lnTo>
                  <a:pt x="87" y="1527"/>
                </a:lnTo>
                <a:lnTo>
                  <a:pt x="49" y="1508"/>
                </a:lnTo>
                <a:lnTo>
                  <a:pt x="0" y="1496"/>
                </a:lnTo>
                <a:lnTo>
                  <a:pt x="0" y="1417"/>
                </a:lnTo>
                <a:lnTo>
                  <a:pt x="30" y="1384"/>
                </a:lnTo>
                <a:lnTo>
                  <a:pt x="49" y="1347"/>
                </a:lnTo>
                <a:lnTo>
                  <a:pt x="57" y="1309"/>
                </a:lnTo>
                <a:lnTo>
                  <a:pt x="60" y="1270"/>
                </a:lnTo>
                <a:lnTo>
                  <a:pt x="54" y="1233"/>
                </a:lnTo>
                <a:lnTo>
                  <a:pt x="41" y="1199"/>
                </a:lnTo>
                <a:lnTo>
                  <a:pt x="25" y="1167"/>
                </a:lnTo>
                <a:lnTo>
                  <a:pt x="0" y="1142"/>
                </a:lnTo>
                <a:lnTo>
                  <a:pt x="0" y="559"/>
                </a:lnTo>
                <a:lnTo>
                  <a:pt x="25" y="528"/>
                </a:lnTo>
                <a:lnTo>
                  <a:pt x="44" y="493"/>
                </a:lnTo>
                <a:lnTo>
                  <a:pt x="57" y="456"/>
                </a:lnTo>
                <a:lnTo>
                  <a:pt x="63" y="420"/>
                </a:lnTo>
                <a:lnTo>
                  <a:pt x="57" y="383"/>
                </a:lnTo>
                <a:lnTo>
                  <a:pt x="49" y="348"/>
                </a:lnTo>
                <a:lnTo>
                  <a:pt x="30" y="315"/>
                </a:lnTo>
                <a:lnTo>
                  <a:pt x="0" y="286"/>
                </a:lnTo>
                <a:lnTo>
                  <a:pt x="0" y="0"/>
                </a:lnTo>
                <a:close/>
              </a:path>
            </a:pathLst>
          </a:custGeom>
          <a:noFill/>
          <a:ln w="7938">
            <a:solidFill>
              <a:srgbClr val="000000"/>
            </a:solidFill>
            <a:round/>
            <a:headEnd/>
            <a:tailEnd/>
          </a:ln>
        </p:spPr>
        <p:txBody>
          <a:bodyPr/>
          <a:lstStyle/>
          <a:p>
            <a:endParaRPr lang="en-US">
              <a:latin typeface="Calibri" pitchFamily="34" charset="0"/>
            </a:endParaRPr>
          </a:p>
        </p:txBody>
      </p:sp>
      <p:sp>
        <p:nvSpPr>
          <p:cNvPr id="35877" name="Line 50"/>
          <p:cNvSpPr>
            <a:spLocks noChangeShapeType="1"/>
          </p:cNvSpPr>
          <p:nvPr/>
        </p:nvSpPr>
        <p:spPr bwMode="auto">
          <a:xfrm>
            <a:off x="3265488" y="5380038"/>
            <a:ext cx="2709862" cy="1587"/>
          </a:xfrm>
          <a:prstGeom prst="line">
            <a:avLst/>
          </a:prstGeom>
          <a:noFill/>
          <a:ln w="7938">
            <a:solidFill>
              <a:srgbClr val="000000"/>
            </a:solidFill>
            <a:round/>
            <a:headEnd/>
            <a:tailEnd/>
          </a:ln>
        </p:spPr>
        <p:txBody>
          <a:bodyPr/>
          <a:lstStyle/>
          <a:p>
            <a:endParaRPr lang="en-US"/>
          </a:p>
        </p:txBody>
      </p:sp>
      <p:sp>
        <p:nvSpPr>
          <p:cNvPr id="35878" name="Freeform 51"/>
          <p:cNvSpPr>
            <a:spLocks/>
          </p:cNvSpPr>
          <p:nvPr/>
        </p:nvSpPr>
        <p:spPr bwMode="auto">
          <a:xfrm>
            <a:off x="4424363" y="2862263"/>
            <a:ext cx="198437" cy="52387"/>
          </a:xfrm>
          <a:custGeom>
            <a:avLst/>
            <a:gdLst>
              <a:gd name="T0" fmla="*/ 0 w 141"/>
              <a:gd name="T1" fmla="*/ 2147483647 h 33"/>
              <a:gd name="T2" fmla="*/ 2147483647 w 141"/>
              <a:gd name="T3" fmla="*/ 2147483647 h 33"/>
              <a:gd name="T4" fmla="*/ 2147483647 w 141"/>
              <a:gd name="T5" fmla="*/ 2147483647 h 33"/>
              <a:gd name="T6" fmla="*/ 2147483647 w 141"/>
              <a:gd name="T7" fmla="*/ 2147483647 h 33"/>
              <a:gd name="T8" fmla="*/ 2147483647 w 141"/>
              <a:gd name="T9" fmla="*/ 2147483647 h 33"/>
              <a:gd name="T10" fmla="*/ 2147483647 w 141"/>
              <a:gd name="T11" fmla="*/ 2147483647 h 33"/>
              <a:gd name="T12" fmla="*/ 2147483647 w 141"/>
              <a:gd name="T13" fmla="*/ 2147483647 h 33"/>
              <a:gd name="T14" fmla="*/ 2147483647 w 141"/>
              <a:gd name="T15" fmla="*/ 2147483647 h 33"/>
              <a:gd name="T16" fmla="*/ 2147483647 w 141"/>
              <a:gd name="T17" fmla="*/ 2147483647 h 33"/>
              <a:gd name="T18" fmla="*/ 2147483647 w 141"/>
              <a:gd name="T19" fmla="*/ 2147483647 h 33"/>
              <a:gd name="T20" fmla="*/ 2147483647 w 141"/>
              <a:gd name="T21" fmla="*/ 2147483647 h 33"/>
              <a:gd name="T22" fmla="*/ 2147483647 w 141"/>
              <a:gd name="T23" fmla="*/ 2147483647 h 33"/>
              <a:gd name="T24" fmla="*/ 2147483647 w 141"/>
              <a:gd name="T25" fmla="*/ 2147483647 h 33"/>
              <a:gd name="T26" fmla="*/ 2147483647 w 141"/>
              <a:gd name="T27" fmla="*/ 0 h 33"/>
              <a:gd name="T28" fmla="*/ 2147483647 w 141"/>
              <a:gd name="T29" fmla="*/ 0 h 33"/>
              <a:gd name="T30" fmla="*/ 2147483647 w 141"/>
              <a:gd name="T31" fmla="*/ 0 h 33"/>
              <a:gd name="T32" fmla="*/ 2147483647 w 14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33"/>
              <a:gd name="T53" fmla="*/ 141 w 1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33">
                <a:moveTo>
                  <a:pt x="0" y="33"/>
                </a:moveTo>
                <a:lnTo>
                  <a:pt x="8" y="29"/>
                </a:lnTo>
                <a:lnTo>
                  <a:pt x="16" y="24"/>
                </a:lnTo>
                <a:lnTo>
                  <a:pt x="25" y="20"/>
                </a:lnTo>
                <a:lnTo>
                  <a:pt x="33" y="18"/>
                </a:lnTo>
                <a:lnTo>
                  <a:pt x="43" y="15"/>
                </a:lnTo>
                <a:lnTo>
                  <a:pt x="52" y="13"/>
                </a:lnTo>
                <a:lnTo>
                  <a:pt x="60" y="9"/>
                </a:lnTo>
                <a:lnTo>
                  <a:pt x="68" y="7"/>
                </a:lnTo>
                <a:lnTo>
                  <a:pt x="79" y="5"/>
                </a:lnTo>
                <a:lnTo>
                  <a:pt x="87" y="4"/>
                </a:lnTo>
                <a:lnTo>
                  <a:pt x="95" y="2"/>
                </a:lnTo>
                <a:lnTo>
                  <a:pt x="103" y="2"/>
                </a:lnTo>
                <a:lnTo>
                  <a:pt x="111" y="0"/>
                </a:lnTo>
                <a:lnTo>
                  <a:pt x="122" y="0"/>
                </a:lnTo>
                <a:lnTo>
                  <a:pt x="130" y="0"/>
                </a:lnTo>
                <a:lnTo>
                  <a:pt x="141" y="0"/>
                </a:lnTo>
              </a:path>
            </a:pathLst>
          </a:custGeom>
          <a:noFill/>
          <a:ln w="7938">
            <a:solidFill>
              <a:srgbClr val="000000"/>
            </a:solidFill>
            <a:round/>
            <a:headEnd/>
            <a:tailEnd/>
          </a:ln>
        </p:spPr>
        <p:txBody>
          <a:bodyPr/>
          <a:lstStyle/>
          <a:p>
            <a:endParaRPr lang="en-US">
              <a:latin typeface="Calibri" pitchFamily="34" charset="0"/>
            </a:endParaRPr>
          </a:p>
        </p:txBody>
      </p:sp>
      <p:sp>
        <p:nvSpPr>
          <p:cNvPr id="35879" name="Freeform 52"/>
          <p:cNvSpPr>
            <a:spLocks/>
          </p:cNvSpPr>
          <p:nvPr/>
        </p:nvSpPr>
        <p:spPr bwMode="auto">
          <a:xfrm>
            <a:off x="4427538" y="3246438"/>
            <a:ext cx="190500" cy="49212"/>
          </a:xfrm>
          <a:custGeom>
            <a:avLst/>
            <a:gdLst>
              <a:gd name="T0" fmla="*/ 0 w 135"/>
              <a:gd name="T1" fmla="*/ 0 h 31"/>
              <a:gd name="T2" fmla="*/ 2147483647 w 135"/>
              <a:gd name="T3" fmla="*/ 2147483647 h 31"/>
              <a:gd name="T4" fmla="*/ 2147483647 w 135"/>
              <a:gd name="T5" fmla="*/ 2147483647 h 31"/>
              <a:gd name="T6" fmla="*/ 2147483647 w 135"/>
              <a:gd name="T7" fmla="*/ 2147483647 h 31"/>
              <a:gd name="T8" fmla="*/ 2147483647 w 135"/>
              <a:gd name="T9" fmla="*/ 2147483647 h 31"/>
              <a:gd name="T10" fmla="*/ 2147483647 w 135"/>
              <a:gd name="T11" fmla="*/ 2147483647 h 31"/>
              <a:gd name="T12" fmla="*/ 2147483647 w 135"/>
              <a:gd name="T13" fmla="*/ 2147483647 h 31"/>
              <a:gd name="T14" fmla="*/ 2147483647 w 135"/>
              <a:gd name="T15" fmla="*/ 2147483647 h 31"/>
              <a:gd name="T16" fmla="*/ 2147483647 w 135"/>
              <a:gd name="T17" fmla="*/ 2147483647 h 31"/>
              <a:gd name="T18" fmla="*/ 2147483647 w 135"/>
              <a:gd name="T19" fmla="*/ 2147483647 h 31"/>
              <a:gd name="T20" fmla="*/ 2147483647 w 135"/>
              <a:gd name="T21" fmla="*/ 2147483647 h 31"/>
              <a:gd name="T22" fmla="*/ 2147483647 w 135"/>
              <a:gd name="T23" fmla="*/ 2147483647 h 31"/>
              <a:gd name="T24" fmla="*/ 2147483647 w 135"/>
              <a:gd name="T25" fmla="*/ 2147483647 h 31"/>
              <a:gd name="T26" fmla="*/ 2147483647 w 135"/>
              <a:gd name="T27" fmla="*/ 2147483647 h 31"/>
              <a:gd name="T28" fmla="*/ 2147483647 w 135"/>
              <a:gd name="T29" fmla="*/ 2147483647 h 31"/>
              <a:gd name="T30" fmla="*/ 2147483647 w 135"/>
              <a:gd name="T31" fmla="*/ 2147483647 h 31"/>
              <a:gd name="T32" fmla="*/ 2147483647 w 135"/>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31"/>
              <a:gd name="T53" fmla="*/ 135 w 13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31">
                <a:moveTo>
                  <a:pt x="0" y="0"/>
                </a:moveTo>
                <a:lnTo>
                  <a:pt x="5" y="4"/>
                </a:lnTo>
                <a:lnTo>
                  <a:pt x="11" y="7"/>
                </a:lnTo>
                <a:lnTo>
                  <a:pt x="19" y="11"/>
                </a:lnTo>
                <a:lnTo>
                  <a:pt x="27" y="13"/>
                </a:lnTo>
                <a:lnTo>
                  <a:pt x="35" y="16"/>
                </a:lnTo>
                <a:lnTo>
                  <a:pt x="43" y="18"/>
                </a:lnTo>
                <a:lnTo>
                  <a:pt x="51" y="22"/>
                </a:lnTo>
                <a:lnTo>
                  <a:pt x="59" y="24"/>
                </a:lnTo>
                <a:lnTo>
                  <a:pt x="68" y="26"/>
                </a:lnTo>
                <a:lnTo>
                  <a:pt x="76" y="27"/>
                </a:lnTo>
                <a:lnTo>
                  <a:pt x="86" y="29"/>
                </a:lnTo>
                <a:lnTo>
                  <a:pt x="95" y="29"/>
                </a:lnTo>
                <a:lnTo>
                  <a:pt x="105" y="31"/>
                </a:lnTo>
                <a:lnTo>
                  <a:pt x="116" y="31"/>
                </a:lnTo>
                <a:lnTo>
                  <a:pt x="124" y="31"/>
                </a:lnTo>
                <a:lnTo>
                  <a:pt x="135" y="31"/>
                </a:lnTo>
              </a:path>
            </a:pathLst>
          </a:custGeom>
          <a:noFill/>
          <a:ln w="7938">
            <a:solidFill>
              <a:srgbClr val="000000"/>
            </a:solidFill>
            <a:round/>
            <a:headEnd/>
            <a:tailEnd/>
          </a:ln>
        </p:spPr>
        <p:txBody>
          <a:bodyPr/>
          <a:lstStyle/>
          <a:p>
            <a:endParaRPr lang="en-US">
              <a:latin typeface="Calibri" pitchFamily="34" charset="0"/>
            </a:endParaRPr>
          </a:p>
        </p:txBody>
      </p:sp>
      <p:sp>
        <p:nvSpPr>
          <p:cNvPr id="35880" name="Freeform 53"/>
          <p:cNvSpPr>
            <a:spLocks/>
          </p:cNvSpPr>
          <p:nvPr/>
        </p:nvSpPr>
        <p:spPr bwMode="auto">
          <a:xfrm>
            <a:off x="4427538" y="4224338"/>
            <a:ext cx="187325" cy="52387"/>
          </a:xfrm>
          <a:custGeom>
            <a:avLst/>
            <a:gdLst>
              <a:gd name="T0" fmla="*/ 0 w 132"/>
              <a:gd name="T1" fmla="*/ 2147483647 h 33"/>
              <a:gd name="T2" fmla="*/ 2147483647 w 132"/>
              <a:gd name="T3" fmla="*/ 2147483647 h 33"/>
              <a:gd name="T4" fmla="*/ 2147483647 w 132"/>
              <a:gd name="T5" fmla="*/ 2147483647 h 33"/>
              <a:gd name="T6" fmla="*/ 2147483647 w 132"/>
              <a:gd name="T7" fmla="*/ 2147483647 h 33"/>
              <a:gd name="T8" fmla="*/ 2147483647 w 132"/>
              <a:gd name="T9" fmla="*/ 2147483647 h 33"/>
              <a:gd name="T10" fmla="*/ 2147483647 w 132"/>
              <a:gd name="T11" fmla="*/ 2147483647 h 33"/>
              <a:gd name="T12" fmla="*/ 2147483647 w 132"/>
              <a:gd name="T13" fmla="*/ 2147483647 h 33"/>
              <a:gd name="T14" fmla="*/ 2147483647 w 132"/>
              <a:gd name="T15" fmla="*/ 2147483647 h 33"/>
              <a:gd name="T16" fmla="*/ 2147483647 w 132"/>
              <a:gd name="T17" fmla="*/ 2147483647 h 33"/>
              <a:gd name="T18" fmla="*/ 2147483647 w 132"/>
              <a:gd name="T19" fmla="*/ 2147483647 h 33"/>
              <a:gd name="T20" fmla="*/ 2147483647 w 132"/>
              <a:gd name="T21" fmla="*/ 2147483647 h 33"/>
              <a:gd name="T22" fmla="*/ 2147483647 w 132"/>
              <a:gd name="T23" fmla="*/ 2147483647 h 33"/>
              <a:gd name="T24" fmla="*/ 2147483647 w 132"/>
              <a:gd name="T25" fmla="*/ 2147483647 h 33"/>
              <a:gd name="T26" fmla="*/ 2147483647 w 132"/>
              <a:gd name="T27" fmla="*/ 2147483647 h 33"/>
              <a:gd name="T28" fmla="*/ 2147483647 w 132"/>
              <a:gd name="T29" fmla="*/ 0 h 33"/>
              <a:gd name="T30" fmla="*/ 2147483647 w 132"/>
              <a:gd name="T31" fmla="*/ 0 h 33"/>
              <a:gd name="T32" fmla="*/ 2147483647 w 1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33"/>
              <a:gd name="T53" fmla="*/ 132 w 1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33">
                <a:moveTo>
                  <a:pt x="0" y="33"/>
                </a:moveTo>
                <a:lnTo>
                  <a:pt x="5" y="29"/>
                </a:lnTo>
                <a:lnTo>
                  <a:pt x="13" y="24"/>
                </a:lnTo>
                <a:lnTo>
                  <a:pt x="22" y="20"/>
                </a:lnTo>
                <a:lnTo>
                  <a:pt x="30" y="18"/>
                </a:lnTo>
                <a:lnTo>
                  <a:pt x="38" y="14"/>
                </a:lnTo>
                <a:lnTo>
                  <a:pt x="43" y="13"/>
                </a:lnTo>
                <a:lnTo>
                  <a:pt x="54" y="9"/>
                </a:lnTo>
                <a:lnTo>
                  <a:pt x="62" y="7"/>
                </a:lnTo>
                <a:lnTo>
                  <a:pt x="70" y="5"/>
                </a:lnTo>
                <a:lnTo>
                  <a:pt x="78" y="3"/>
                </a:lnTo>
                <a:lnTo>
                  <a:pt x="86" y="2"/>
                </a:lnTo>
                <a:lnTo>
                  <a:pt x="97" y="2"/>
                </a:lnTo>
                <a:lnTo>
                  <a:pt x="105" y="2"/>
                </a:lnTo>
                <a:lnTo>
                  <a:pt x="113" y="0"/>
                </a:lnTo>
                <a:lnTo>
                  <a:pt x="122" y="0"/>
                </a:lnTo>
                <a:lnTo>
                  <a:pt x="132" y="0"/>
                </a:lnTo>
              </a:path>
            </a:pathLst>
          </a:custGeom>
          <a:noFill/>
          <a:ln w="7938">
            <a:solidFill>
              <a:srgbClr val="000000"/>
            </a:solidFill>
            <a:round/>
            <a:headEnd/>
            <a:tailEnd/>
          </a:ln>
        </p:spPr>
        <p:txBody>
          <a:bodyPr/>
          <a:lstStyle/>
          <a:p>
            <a:endParaRPr lang="en-US">
              <a:latin typeface="Calibri" pitchFamily="34" charset="0"/>
            </a:endParaRPr>
          </a:p>
        </p:txBody>
      </p:sp>
      <p:sp>
        <p:nvSpPr>
          <p:cNvPr id="35881" name="Freeform 54"/>
          <p:cNvSpPr>
            <a:spLocks/>
          </p:cNvSpPr>
          <p:nvPr/>
        </p:nvSpPr>
        <p:spPr bwMode="auto">
          <a:xfrm>
            <a:off x="4424363" y="4611688"/>
            <a:ext cx="190500" cy="49212"/>
          </a:xfrm>
          <a:custGeom>
            <a:avLst/>
            <a:gdLst>
              <a:gd name="T0" fmla="*/ 0 w 135"/>
              <a:gd name="T1" fmla="*/ 0 h 31"/>
              <a:gd name="T2" fmla="*/ 2147483647 w 135"/>
              <a:gd name="T3" fmla="*/ 2147483647 h 31"/>
              <a:gd name="T4" fmla="*/ 2147483647 w 135"/>
              <a:gd name="T5" fmla="*/ 2147483647 h 31"/>
              <a:gd name="T6" fmla="*/ 2147483647 w 135"/>
              <a:gd name="T7" fmla="*/ 2147483647 h 31"/>
              <a:gd name="T8" fmla="*/ 2147483647 w 135"/>
              <a:gd name="T9" fmla="*/ 2147483647 h 31"/>
              <a:gd name="T10" fmla="*/ 2147483647 w 135"/>
              <a:gd name="T11" fmla="*/ 2147483647 h 31"/>
              <a:gd name="T12" fmla="*/ 2147483647 w 135"/>
              <a:gd name="T13" fmla="*/ 2147483647 h 31"/>
              <a:gd name="T14" fmla="*/ 2147483647 w 135"/>
              <a:gd name="T15" fmla="*/ 2147483647 h 31"/>
              <a:gd name="T16" fmla="*/ 2147483647 w 135"/>
              <a:gd name="T17" fmla="*/ 2147483647 h 31"/>
              <a:gd name="T18" fmla="*/ 2147483647 w 135"/>
              <a:gd name="T19" fmla="*/ 2147483647 h 31"/>
              <a:gd name="T20" fmla="*/ 2147483647 w 135"/>
              <a:gd name="T21" fmla="*/ 2147483647 h 31"/>
              <a:gd name="T22" fmla="*/ 2147483647 w 135"/>
              <a:gd name="T23" fmla="*/ 2147483647 h 31"/>
              <a:gd name="T24" fmla="*/ 2147483647 w 135"/>
              <a:gd name="T25" fmla="*/ 2147483647 h 31"/>
              <a:gd name="T26" fmla="*/ 2147483647 w 135"/>
              <a:gd name="T27" fmla="*/ 2147483647 h 31"/>
              <a:gd name="T28" fmla="*/ 2147483647 w 135"/>
              <a:gd name="T29" fmla="*/ 2147483647 h 31"/>
              <a:gd name="T30" fmla="*/ 2147483647 w 135"/>
              <a:gd name="T31" fmla="*/ 2147483647 h 31"/>
              <a:gd name="T32" fmla="*/ 2147483647 w 135"/>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31"/>
              <a:gd name="T53" fmla="*/ 135 w 13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31">
                <a:moveTo>
                  <a:pt x="0" y="0"/>
                </a:moveTo>
                <a:lnTo>
                  <a:pt x="6" y="3"/>
                </a:lnTo>
                <a:lnTo>
                  <a:pt x="14" y="7"/>
                </a:lnTo>
                <a:lnTo>
                  <a:pt x="22" y="11"/>
                </a:lnTo>
                <a:lnTo>
                  <a:pt x="30" y="12"/>
                </a:lnTo>
                <a:lnTo>
                  <a:pt x="38" y="16"/>
                </a:lnTo>
                <a:lnTo>
                  <a:pt x="46" y="18"/>
                </a:lnTo>
                <a:lnTo>
                  <a:pt x="54" y="20"/>
                </a:lnTo>
                <a:lnTo>
                  <a:pt x="62" y="22"/>
                </a:lnTo>
                <a:lnTo>
                  <a:pt x="71" y="23"/>
                </a:lnTo>
                <a:lnTo>
                  <a:pt x="79" y="25"/>
                </a:lnTo>
                <a:lnTo>
                  <a:pt x="87" y="27"/>
                </a:lnTo>
                <a:lnTo>
                  <a:pt x="98" y="27"/>
                </a:lnTo>
                <a:lnTo>
                  <a:pt x="106" y="29"/>
                </a:lnTo>
                <a:lnTo>
                  <a:pt x="116" y="29"/>
                </a:lnTo>
                <a:lnTo>
                  <a:pt x="127" y="31"/>
                </a:lnTo>
                <a:lnTo>
                  <a:pt x="135" y="31"/>
                </a:lnTo>
              </a:path>
            </a:pathLst>
          </a:custGeom>
          <a:noFill/>
          <a:ln w="7938">
            <a:solidFill>
              <a:srgbClr val="000000"/>
            </a:solidFill>
            <a:round/>
            <a:headEnd/>
            <a:tailEnd/>
          </a:ln>
        </p:spPr>
        <p:txBody>
          <a:bodyPr/>
          <a:lstStyle/>
          <a:p>
            <a:endParaRPr lang="en-US">
              <a:latin typeface="Calibri" pitchFamily="34" charset="0"/>
            </a:endParaRPr>
          </a:p>
        </p:txBody>
      </p:sp>
      <p:sp>
        <p:nvSpPr>
          <p:cNvPr id="35882" name="Freeform 55"/>
          <p:cNvSpPr>
            <a:spLocks/>
          </p:cNvSpPr>
          <p:nvPr/>
        </p:nvSpPr>
        <p:spPr bwMode="auto">
          <a:xfrm>
            <a:off x="4424363" y="4786313"/>
            <a:ext cx="190500" cy="25400"/>
          </a:xfrm>
          <a:custGeom>
            <a:avLst/>
            <a:gdLst>
              <a:gd name="T0" fmla="*/ 0 w 135"/>
              <a:gd name="T1" fmla="*/ 2147483647 h 16"/>
              <a:gd name="T2" fmla="*/ 2147483647 w 135"/>
              <a:gd name="T3" fmla="*/ 2147483647 h 16"/>
              <a:gd name="T4" fmla="*/ 2147483647 w 135"/>
              <a:gd name="T5" fmla="*/ 2147483647 h 16"/>
              <a:gd name="T6" fmla="*/ 2147483647 w 135"/>
              <a:gd name="T7" fmla="*/ 2147483647 h 16"/>
              <a:gd name="T8" fmla="*/ 2147483647 w 135"/>
              <a:gd name="T9" fmla="*/ 2147483647 h 16"/>
              <a:gd name="T10" fmla="*/ 2147483647 w 135"/>
              <a:gd name="T11" fmla="*/ 2147483647 h 16"/>
              <a:gd name="T12" fmla="*/ 2147483647 w 135"/>
              <a:gd name="T13" fmla="*/ 2147483647 h 16"/>
              <a:gd name="T14" fmla="*/ 2147483647 w 135"/>
              <a:gd name="T15" fmla="*/ 2147483647 h 16"/>
              <a:gd name="T16" fmla="*/ 2147483647 w 135"/>
              <a:gd name="T17" fmla="*/ 2147483647 h 16"/>
              <a:gd name="T18" fmla="*/ 2147483647 w 135"/>
              <a:gd name="T19" fmla="*/ 2147483647 h 16"/>
              <a:gd name="T20" fmla="*/ 2147483647 w 135"/>
              <a:gd name="T21" fmla="*/ 2147483647 h 16"/>
              <a:gd name="T22" fmla="*/ 2147483647 w 135"/>
              <a:gd name="T23" fmla="*/ 2147483647 h 16"/>
              <a:gd name="T24" fmla="*/ 2147483647 w 135"/>
              <a:gd name="T25" fmla="*/ 2147483647 h 16"/>
              <a:gd name="T26" fmla="*/ 2147483647 w 135"/>
              <a:gd name="T27" fmla="*/ 2147483647 h 16"/>
              <a:gd name="T28" fmla="*/ 2147483647 w 135"/>
              <a:gd name="T29" fmla="*/ 2147483647 h 16"/>
              <a:gd name="T30" fmla="*/ 2147483647 w 135"/>
              <a:gd name="T31" fmla="*/ 2147483647 h 16"/>
              <a:gd name="T32" fmla="*/ 2147483647 w 135"/>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6"/>
              <a:gd name="T53" fmla="*/ 135 w 1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6">
                <a:moveTo>
                  <a:pt x="0" y="16"/>
                </a:moveTo>
                <a:lnTo>
                  <a:pt x="8" y="14"/>
                </a:lnTo>
                <a:lnTo>
                  <a:pt x="16" y="12"/>
                </a:lnTo>
                <a:lnTo>
                  <a:pt x="25" y="11"/>
                </a:lnTo>
                <a:lnTo>
                  <a:pt x="35" y="9"/>
                </a:lnTo>
                <a:lnTo>
                  <a:pt x="43" y="9"/>
                </a:lnTo>
                <a:lnTo>
                  <a:pt x="52" y="7"/>
                </a:lnTo>
                <a:lnTo>
                  <a:pt x="60" y="5"/>
                </a:lnTo>
                <a:lnTo>
                  <a:pt x="71" y="5"/>
                </a:lnTo>
                <a:lnTo>
                  <a:pt x="79" y="5"/>
                </a:lnTo>
                <a:lnTo>
                  <a:pt x="87" y="3"/>
                </a:lnTo>
                <a:lnTo>
                  <a:pt x="95" y="3"/>
                </a:lnTo>
                <a:lnTo>
                  <a:pt x="103" y="3"/>
                </a:lnTo>
                <a:lnTo>
                  <a:pt x="111" y="1"/>
                </a:lnTo>
                <a:lnTo>
                  <a:pt x="119" y="1"/>
                </a:lnTo>
                <a:lnTo>
                  <a:pt x="127" y="1"/>
                </a:lnTo>
                <a:lnTo>
                  <a:pt x="135" y="0"/>
                </a:lnTo>
              </a:path>
            </a:pathLst>
          </a:custGeom>
          <a:noFill/>
          <a:ln w="7938">
            <a:solidFill>
              <a:srgbClr val="000000"/>
            </a:solidFill>
            <a:round/>
            <a:headEnd/>
            <a:tailEnd/>
          </a:ln>
        </p:spPr>
        <p:txBody>
          <a:bodyPr/>
          <a:lstStyle/>
          <a:p>
            <a:endParaRPr lang="en-US">
              <a:latin typeface="Calibri" pitchFamily="34" charset="0"/>
            </a:endParaRPr>
          </a:p>
        </p:txBody>
      </p:sp>
      <p:sp>
        <p:nvSpPr>
          <p:cNvPr id="117816" name="Rectangle 56"/>
          <p:cNvSpPr>
            <a:spLocks noChangeArrowheads="1"/>
          </p:cNvSpPr>
          <p:nvPr/>
        </p:nvSpPr>
        <p:spPr bwMode="auto">
          <a:xfrm>
            <a:off x="1550988" y="4352925"/>
            <a:ext cx="1247775" cy="688975"/>
          </a:xfrm>
          <a:prstGeom prst="rect">
            <a:avLst/>
          </a:prstGeom>
          <a:noFill/>
          <a:ln w="9525">
            <a:noFill/>
            <a:miter lim="800000"/>
            <a:headEnd/>
            <a:tailEnd/>
          </a:ln>
          <a:effectLst/>
        </p:spPr>
        <p:txBody>
          <a:bodyPr lIns="77784" tIns="39686" rIns="77784" bIns="39686">
            <a:spAutoFit/>
          </a:bodyPr>
          <a:lstStyle/>
          <a:p>
            <a:pPr algn="ctr" defTabSz="661988"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mn-lt"/>
                <a:cs typeface="+mn-cs"/>
              </a:rPr>
              <a:t>Energy </a:t>
            </a:r>
          </a:p>
          <a:p>
            <a:pPr algn="ctr" defTabSz="661988"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mn-lt"/>
                <a:cs typeface="+mn-cs"/>
              </a:rPr>
              <a:t>Intake</a:t>
            </a:r>
          </a:p>
        </p:txBody>
      </p:sp>
      <p:sp>
        <p:nvSpPr>
          <p:cNvPr id="117817" name="Rectangle 57"/>
          <p:cNvSpPr>
            <a:spLocks noChangeArrowheads="1"/>
          </p:cNvSpPr>
          <p:nvPr/>
        </p:nvSpPr>
        <p:spPr bwMode="auto">
          <a:xfrm>
            <a:off x="6067425" y="2846388"/>
            <a:ext cx="1962150" cy="688975"/>
          </a:xfrm>
          <a:prstGeom prst="rect">
            <a:avLst/>
          </a:prstGeom>
          <a:noFill/>
          <a:ln w="9525">
            <a:noFill/>
            <a:miter lim="800000"/>
            <a:headEnd/>
            <a:tailEnd/>
          </a:ln>
          <a:effectLst/>
        </p:spPr>
        <p:txBody>
          <a:bodyPr lIns="77784" tIns="39686" rIns="77784" bIns="39686">
            <a:spAutoFit/>
          </a:bodyPr>
          <a:lstStyle/>
          <a:p>
            <a:pPr algn="ctr" defTabSz="661988"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mn-lt"/>
                <a:cs typeface="+mn-cs"/>
              </a:rPr>
              <a:t>Energy</a:t>
            </a:r>
          </a:p>
          <a:p>
            <a:pPr algn="ctr" defTabSz="661988"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mn-lt"/>
                <a:cs typeface="+mn-cs"/>
              </a:rPr>
              <a:t>Expenditure</a:t>
            </a:r>
          </a:p>
        </p:txBody>
      </p:sp>
      <p:sp>
        <p:nvSpPr>
          <p:cNvPr id="117818" name="Rectangle 58"/>
          <p:cNvSpPr>
            <a:spLocks noChangeArrowheads="1"/>
          </p:cNvSpPr>
          <p:nvPr/>
        </p:nvSpPr>
        <p:spPr bwMode="auto">
          <a:xfrm>
            <a:off x="936625" y="5397500"/>
            <a:ext cx="2535238" cy="822325"/>
          </a:xfrm>
          <a:prstGeom prst="rect">
            <a:avLst/>
          </a:prstGeom>
          <a:noFill/>
          <a:ln w="9525">
            <a:noFill/>
            <a:miter lim="800000"/>
            <a:headEnd/>
            <a:tailEnd/>
          </a:ln>
          <a:effectLst/>
        </p:spPr>
        <p:txBody>
          <a:bodyPr wrap="none" lIns="92071" tIns="46036" rIns="92071" bIns="46036">
            <a:spAutoFit/>
          </a:bodyPr>
          <a:lstStyle/>
          <a:p>
            <a:pPr algn="ctr" defTabSz="912813" eaLnBrk="0" fontAlgn="auto" hangingPunct="0">
              <a:spcBef>
                <a:spcPts val="0"/>
              </a:spcBef>
              <a:spcAft>
                <a:spcPts val="0"/>
              </a:spcAft>
              <a:defRPr/>
            </a:pPr>
            <a:r>
              <a:rPr lang="en-US" sz="2400" b="1">
                <a:solidFill>
                  <a:schemeClr val="bg1"/>
                </a:solidFill>
                <a:effectLst>
                  <a:outerShdw blurRad="38100" dist="38100" dir="2700000" algn="tl">
                    <a:srgbClr val="000000"/>
                  </a:outerShdw>
                </a:effectLst>
                <a:latin typeface="+mn-lt"/>
                <a:cs typeface="+mn-cs"/>
              </a:rPr>
              <a:t>High fat, </a:t>
            </a:r>
          </a:p>
          <a:p>
            <a:pPr algn="ctr" defTabSz="912813" eaLnBrk="0" fontAlgn="auto" hangingPunct="0">
              <a:spcBef>
                <a:spcPts val="0"/>
              </a:spcBef>
              <a:spcAft>
                <a:spcPts val="0"/>
              </a:spcAft>
              <a:defRPr/>
            </a:pPr>
            <a:r>
              <a:rPr lang="en-US" sz="2400" b="1">
                <a:solidFill>
                  <a:schemeClr val="bg1"/>
                </a:solidFill>
                <a:effectLst>
                  <a:outerShdw blurRad="38100" dist="38100" dir="2700000" algn="tl">
                    <a:srgbClr val="000000"/>
                  </a:outerShdw>
                </a:effectLst>
                <a:latin typeface="+mn-lt"/>
                <a:cs typeface="+mn-cs"/>
              </a:rPr>
              <a:t>high-calorie diet</a:t>
            </a:r>
          </a:p>
        </p:txBody>
      </p:sp>
      <p:sp>
        <p:nvSpPr>
          <p:cNvPr id="117819" name="Rectangle 59"/>
          <p:cNvSpPr>
            <a:spLocks noChangeArrowheads="1"/>
          </p:cNvSpPr>
          <p:nvPr/>
        </p:nvSpPr>
        <p:spPr bwMode="auto">
          <a:xfrm>
            <a:off x="3638550" y="5616575"/>
            <a:ext cx="1947863" cy="1006475"/>
          </a:xfrm>
          <a:prstGeom prst="rect">
            <a:avLst/>
          </a:prstGeom>
          <a:noFill/>
          <a:ln w="9525">
            <a:noFill/>
            <a:miter lim="800000"/>
            <a:headEnd/>
            <a:tailEnd/>
          </a:ln>
          <a:effectLst/>
        </p:spPr>
        <p:txBody>
          <a:bodyPr wrap="none" lIns="92071" tIns="46036" rIns="92071" bIns="46036">
            <a:spAutoFit/>
          </a:bodyPr>
          <a:lstStyle/>
          <a:p>
            <a:pPr algn="ctr" defTabSz="912813"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mn-lt"/>
                <a:cs typeface="+mn-cs"/>
              </a:rPr>
              <a:t>Genetic</a:t>
            </a:r>
            <a:br>
              <a:rPr lang="en-US" sz="2000" b="1">
                <a:solidFill>
                  <a:schemeClr val="bg1"/>
                </a:solidFill>
                <a:effectLst>
                  <a:outerShdw blurRad="38100" dist="38100" dir="2700000" algn="tl">
                    <a:srgbClr val="000000"/>
                  </a:outerShdw>
                </a:effectLst>
                <a:latin typeface="+mn-lt"/>
                <a:cs typeface="+mn-cs"/>
              </a:rPr>
            </a:br>
            <a:r>
              <a:rPr lang="en-US" sz="2000" b="1">
                <a:solidFill>
                  <a:schemeClr val="bg1"/>
                </a:solidFill>
                <a:effectLst>
                  <a:outerShdw blurRad="38100" dist="38100" dir="2700000" algn="tl">
                    <a:srgbClr val="000000"/>
                  </a:outerShdw>
                </a:effectLst>
                <a:latin typeface="+mn-lt"/>
                <a:cs typeface="+mn-cs"/>
              </a:rPr>
              <a:t>Predisposition</a:t>
            </a:r>
          </a:p>
          <a:p>
            <a:pPr algn="ctr" defTabSz="912813" eaLnBrk="0" fontAlgn="auto" hangingPunct="0">
              <a:spcBef>
                <a:spcPts val="0"/>
              </a:spcBef>
              <a:spcAft>
                <a:spcPts val="0"/>
              </a:spcAft>
              <a:defRPr/>
            </a:pPr>
            <a:endParaRPr lang="en-US" sz="2000" b="1">
              <a:solidFill>
                <a:schemeClr val="bg1"/>
              </a:solidFill>
              <a:effectLst>
                <a:outerShdw blurRad="38100" dist="38100" dir="2700000" algn="tl">
                  <a:srgbClr val="000000"/>
                </a:outerShdw>
              </a:effectLst>
              <a:latin typeface="+mn-lt"/>
              <a:cs typeface="+mn-cs"/>
            </a:endParaRPr>
          </a:p>
        </p:txBody>
      </p:sp>
      <p:sp>
        <p:nvSpPr>
          <p:cNvPr id="117820" name="Text Box 60"/>
          <p:cNvSpPr txBox="1">
            <a:spLocks noChangeArrowheads="1"/>
          </p:cNvSpPr>
          <p:nvPr/>
        </p:nvSpPr>
        <p:spPr bwMode="auto">
          <a:xfrm>
            <a:off x="6119813" y="3992563"/>
            <a:ext cx="1743075" cy="822325"/>
          </a:xfrm>
          <a:prstGeom prst="rect">
            <a:avLst/>
          </a:prstGeom>
          <a:noFill/>
          <a:ln w="12700">
            <a:noFill/>
            <a:miter lim="800000"/>
            <a:headEnd type="none" w="sm" len="sm"/>
            <a:tailEnd type="none" w="sm" len="sm"/>
          </a:ln>
          <a:effectLst/>
        </p:spPr>
        <p:txBody>
          <a:bodyPr wrap="none" lIns="91436" tIns="45718" rIns="91436" bIns="45718">
            <a:spAutoFit/>
          </a:bodyPr>
          <a:lstStyle/>
          <a:p>
            <a:pPr algn="ctr" defTabSz="912813" eaLnBrk="0" fontAlgn="auto" hangingPunct="0">
              <a:spcBef>
                <a:spcPts val="0"/>
              </a:spcBef>
              <a:spcAft>
                <a:spcPts val="0"/>
              </a:spcAft>
              <a:defRPr/>
            </a:pPr>
            <a:r>
              <a:rPr lang="en-US" sz="2400" b="1">
                <a:solidFill>
                  <a:schemeClr val="bg1"/>
                </a:solidFill>
                <a:effectLst>
                  <a:outerShdw blurRad="38100" dist="38100" dir="2700000" algn="tl">
                    <a:srgbClr val="000000"/>
                  </a:outerShdw>
                </a:effectLst>
                <a:latin typeface="+mn-lt"/>
                <a:cs typeface="+mn-cs"/>
              </a:rPr>
              <a:t>Sedentary </a:t>
            </a:r>
          </a:p>
          <a:p>
            <a:pPr algn="ctr" defTabSz="912813" eaLnBrk="0" fontAlgn="auto" hangingPunct="0">
              <a:spcBef>
                <a:spcPts val="0"/>
              </a:spcBef>
              <a:spcAft>
                <a:spcPts val="0"/>
              </a:spcAft>
              <a:defRPr/>
            </a:pPr>
            <a:r>
              <a:rPr lang="en-US" sz="2400" b="1">
                <a:solidFill>
                  <a:schemeClr val="bg1"/>
                </a:solidFill>
                <a:effectLst>
                  <a:outerShdw blurRad="38100" dist="38100" dir="2700000" algn="tl">
                    <a:srgbClr val="000000"/>
                  </a:outerShdw>
                </a:effectLst>
                <a:latin typeface="+mn-lt"/>
                <a:cs typeface="+mn-cs"/>
              </a:rPr>
              <a:t>lifestyle </a:t>
            </a:r>
          </a:p>
        </p:txBody>
      </p:sp>
      <p:sp>
        <p:nvSpPr>
          <p:cNvPr id="117821" name="Rectangle 61"/>
          <p:cNvSpPr>
            <a:spLocks noGrp="1" noChangeArrowheads="1"/>
          </p:cNvSpPr>
          <p:nvPr>
            <p:ph type="title"/>
          </p:nvPr>
        </p:nvSpPr>
        <p:spPr>
          <a:xfrm>
            <a:off x="850900" y="577850"/>
            <a:ext cx="7723188" cy="496888"/>
          </a:xfrm>
        </p:spPr>
        <p:txBody>
          <a:bodyPr rtlCol="0">
            <a:normAutofit fontScale="90000"/>
          </a:bodyPr>
          <a:lstStyle/>
          <a:p>
            <a:pPr eaLnBrk="1" fontAlgn="auto" hangingPunct="1">
              <a:spcAft>
                <a:spcPts val="0"/>
              </a:spcAft>
              <a:defRPr/>
            </a:pPr>
            <a:r>
              <a:rPr lang="en-US">
                <a:solidFill>
                  <a:srgbClr val="FFFF00"/>
                </a:solidFill>
              </a:rPr>
              <a:t>Etiology of Obesity</a:t>
            </a:r>
          </a:p>
        </p:txBody>
      </p:sp>
      <p:sp>
        <p:nvSpPr>
          <p:cNvPr id="35889" name="Line 62"/>
          <p:cNvSpPr>
            <a:spLocks noChangeShapeType="1"/>
          </p:cNvSpPr>
          <p:nvPr/>
        </p:nvSpPr>
        <p:spPr bwMode="auto">
          <a:xfrm>
            <a:off x="2192338" y="2987675"/>
            <a:ext cx="0" cy="1227138"/>
          </a:xfrm>
          <a:prstGeom prst="line">
            <a:avLst/>
          </a:prstGeom>
          <a:noFill/>
          <a:ln w="17526">
            <a:solidFill>
              <a:schemeClr val="accent2"/>
            </a:solidFill>
            <a:round/>
            <a:headEnd/>
            <a:tailEnd/>
          </a:ln>
        </p:spPr>
        <p:txBody>
          <a:bodyPr wrap="none" anchor="ctr"/>
          <a:lstStyle/>
          <a:p>
            <a:endParaRPr lang="en-US"/>
          </a:p>
        </p:txBody>
      </p:sp>
      <p:sp>
        <p:nvSpPr>
          <p:cNvPr id="35890" name="Line 63"/>
          <p:cNvSpPr>
            <a:spLocks noChangeShapeType="1"/>
          </p:cNvSpPr>
          <p:nvPr/>
        </p:nvSpPr>
        <p:spPr bwMode="auto">
          <a:xfrm flipH="1">
            <a:off x="6991350" y="1558925"/>
            <a:ext cx="0" cy="1317625"/>
          </a:xfrm>
          <a:prstGeom prst="line">
            <a:avLst/>
          </a:prstGeom>
          <a:noFill/>
          <a:ln w="17526">
            <a:solidFill>
              <a:srgbClr val="00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2875" y="214313"/>
            <a:ext cx="9144000" cy="1296987"/>
          </a:xfrm>
        </p:spPr>
        <p:txBody>
          <a:bodyPr/>
          <a:lstStyle/>
          <a:p>
            <a:pPr defTabSz="881063" eaLnBrk="1" hangingPunct="1"/>
            <a:r>
              <a:rPr lang="en-GB" sz="2000" b="1" smtClean="0">
                <a:solidFill>
                  <a:srgbClr val="66FF33"/>
                </a:solidFill>
              </a:rPr>
              <a:t>Health threat from abdominal obesity is largely due to intra-abdominal obesity</a:t>
            </a:r>
          </a:p>
        </p:txBody>
      </p:sp>
      <p:sp>
        <p:nvSpPr>
          <p:cNvPr id="46083" name="Oval 3"/>
          <p:cNvSpPr>
            <a:spLocks noChangeArrowheads="1"/>
          </p:cNvSpPr>
          <p:nvPr/>
        </p:nvSpPr>
        <p:spPr bwMode="auto">
          <a:xfrm>
            <a:off x="3392488" y="3341688"/>
            <a:ext cx="2090737" cy="1031875"/>
          </a:xfrm>
          <a:prstGeom prst="ellipse">
            <a:avLst/>
          </a:prstGeom>
          <a:solidFill>
            <a:srgbClr val="0066FF"/>
          </a:solidFill>
          <a:ln w="25400">
            <a:solidFill>
              <a:schemeClr val="bg1"/>
            </a:solidFill>
            <a:round/>
            <a:headEnd/>
            <a:tailEnd/>
          </a:ln>
        </p:spPr>
        <p:txBody>
          <a:bodyPr wrap="none" lIns="88258" tIns="44129" rIns="88258" bIns="44129" anchor="ctr"/>
          <a:lstStyle/>
          <a:p>
            <a:pPr algn="ctr" defTabSz="882650"/>
            <a:r>
              <a:rPr lang="en-US" sz="1700" b="1"/>
              <a:t>Abdominal</a:t>
            </a:r>
          </a:p>
          <a:p>
            <a:pPr algn="ctr" defTabSz="882650"/>
            <a:r>
              <a:rPr lang="en-US" sz="1700" b="1"/>
              <a:t>Obesity</a:t>
            </a:r>
            <a:endParaRPr lang="en-US" sz="1400" b="1"/>
          </a:p>
        </p:txBody>
      </p:sp>
      <p:sp>
        <p:nvSpPr>
          <p:cNvPr id="46084" name="Oval 4"/>
          <p:cNvSpPr>
            <a:spLocks noChangeArrowheads="1"/>
          </p:cNvSpPr>
          <p:nvPr/>
        </p:nvSpPr>
        <p:spPr bwMode="auto">
          <a:xfrm>
            <a:off x="106363" y="3484563"/>
            <a:ext cx="2568575" cy="1098550"/>
          </a:xfrm>
          <a:prstGeom prst="ellipse">
            <a:avLst/>
          </a:prstGeom>
          <a:solidFill>
            <a:srgbClr val="0066FF"/>
          </a:solidFill>
          <a:ln w="25400" algn="ctr">
            <a:solidFill>
              <a:schemeClr val="bg1"/>
            </a:solidFill>
            <a:round/>
            <a:headEnd/>
            <a:tailEnd/>
          </a:ln>
        </p:spPr>
        <p:txBody>
          <a:bodyPr wrap="none" lIns="88258" tIns="44129" rIns="88258" bIns="44129" anchor="ctr"/>
          <a:lstStyle/>
          <a:p>
            <a:pPr algn="ctr" defTabSz="882650"/>
            <a:r>
              <a:rPr lang="en-US" sz="1700" b="1"/>
              <a:t>Dyslipidemia</a:t>
            </a:r>
          </a:p>
          <a:p>
            <a:pPr algn="ctr" defTabSz="882650"/>
            <a:r>
              <a:rPr lang="en-US" sz="1700" b="1"/>
              <a:t>Hypertension</a:t>
            </a:r>
          </a:p>
        </p:txBody>
      </p:sp>
      <p:sp>
        <p:nvSpPr>
          <p:cNvPr id="46085" name="Oval 5"/>
          <p:cNvSpPr>
            <a:spLocks noChangeArrowheads="1"/>
          </p:cNvSpPr>
          <p:nvPr/>
        </p:nvSpPr>
        <p:spPr bwMode="auto">
          <a:xfrm>
            <a:off x="6162675" y="3484563"/>
            <a:ext cx="2570163" cy="1098550"/>
          </a:xfrm>
          <a:prstGeom prst="ellipse">
            <a:avLst/>
          </a:prstGeom>
          <a:solidFill>
            <a:srgbClr val="0066FF"/>
          </a:solidFill>
          <a:ln w="25400">
            <a:solidFill>
              <a:schemeClr val="bg1"/>
            </a:solidFill>
            <a:round/>
            <a:headEnd/>
            <a:tailEnd/>
          </a:ln>
        </p:spPr>
        <p:txBody>
          <a:bodyPr wrap="none" lIns="88258" tIns="44129" rIns="88258" bIns="44129" anchor="ctr"/>
          <a:lstStyle/>
          <a:p>
            <a:pPr algn="ctr" defTabSz="882650"/>
            <a:r>
              <a:rPr lang="en-US" sz="1700" b="1"/>
              <a:t>Glucose Intolerance</a:t>
            </a:r>
          </a:p>
          <a:p>
            <a:pPr algn="ctr" defTabSz="882650"/>
            <a:r>
              <a:rPr lang="en-US" sz="1700" b="1"/>
              <a:t>Insulin Resistance</a:t>
            </a:r>
            <a:endParaRPr lang="en-US" sz="1200" b="1" i="1"/>
          </a:p>
        </p:txBody>
      </p:sp>
      <p:sp>
        <p:nvSpPr>
          <p:cNvPr id="46086" name="Oval 6"/>
          <p:cNvSpPr>
            <a:spLocks noChangeArrowheads="1"/>
          </p:cNvSpPr>
          <p:nvPr/>
        </p:nvSpPr>
        <p:spPr bwMode="auto">
          <a:xfrm>
            <a:off x="1219200" y="1828800"/>
            <a:ext cx="6553200" cy="839788"/>
          </a:xfrm>
          <a:prstGeom prst="ellipse">
            <a:avLst/>
          </a:prstGeom>
          <a:solidFill>
            <a:srgbClr val="0066FF"/>
          </a:solidFill>
          <a:ln w="25400">
            <a:solidFill>
              <a:schemeClr val="bg1"/>
            </a:solidFill>
            <a:round/>
            <a:headEnd/>
            <a:tailEnd/>
          </a:ln>
        </p:spPr>
        <p:txBody>
          <a:bodyPr wrap="none" lIns="88258" tIns="44129" rIns="88258" bIns="44129" anchor="ctr"/>
          <a:lstStyle/>
          <a:p>
            <a:pPr algn="ctr" defTabSz="882650"/>
            <a:r>
              <a:rPr lang="en-US" b="1"/>
              <a:t>Increased Cardiometabolic Risk</a:t>
            </a:r>
          </a:p>
        </p:txBody>
      </p:sp>
      <p:sp>
        <p:nvSpPr>
          <p:cNvPr id="46087" name="Line 7"/>
          <p:cNvSpPr>
            <a:spLocks noChangeShapeType="1"/>
          </p:cNvSpPr>
          <p:nvPr/>
        </p:nvSpPr>
        <p:spPr bwMode="auto">
          <a:xfrm flipH="1">
            <a:off x="1905000" y="2667000"/>
            <a:ext cx="939800" cy="715963"/>
          </a:xfrm>
          <a:prstGeom prst="line">
            <a:avLst/>
          </a:prstGeom>
          <a:noFill/>
          <a:ln w="101600">
            <a:solidFill>
              <a:srgbClr val="00CCFF"/>
            </a:solidFill>
            <a:round/>
            <a:headEnd type="triangle" w="med" len="med"/>
            <a:tailEnd/>
          </a:ln>
        </p:spPr>
        <p:txBody>
          <a:bodyPr/>
          <a:lstStyle/>
          <a:p>
            <a:endParaRPr lang="en-US"/>
          </a:p>
        </p:txBody>
      </p:sp>
      <p:sp>
        <p:nvSpPr>
          <p:cNvPr id="46088" name="Line 8"/>
          <p:cNvSpPr>
            <a:spLocks noChangeShapeType="1"/>
          </p:cNvSpPr>
          <p:nvPr/>
        </p:nvSpPr>
        <p:spPr bwMode="auto">
          <a:xfrm>
            <a:off x="6096000" y="2819400"/>
            <a:ext cx="968375" cy="690563"/>
          </a:xfrm>
          <a:prstGeom prst="line">
            <a:avLst/>
          </a:prstGeom>
          <a:noFill/>
          <a:ln w="101600">
            <a:solidFill>
              <a:srgbClr val="00CCFF"/>
            </a:solidFill>
            <a:round/>
            <a:headEnd type="triangle" w="med" len="med"/>
            <a:tailEnd/>
          </a:ln>
        </p:spPr>
        <p:txBody>
          <a:bodyPr/>
          <a:lstStyle/>
          <a:p>
            <a:endParaRPr lang="en-US"/>
          </a:p>
        </p:txBody>
      </p:sp>
      <p:sp>
        <p:nvSpPr>
          <p:cNvPr id="46089" name="Line 9"/>
          <p:cNvSpPr>
            <a:spLocks noChangeShapeType="1"/>
          </p:cNvSpPr>
          <p:nvPr/>
        </p:nvSpPr>
        <p:spPr bwMode="auto">
          <a:xfrm flipH="1">
            <a:off x="4495800" y="2667000"/>
            <a:ext cx="0" cy="681038"/>
          </a:xfrm>
          <a:prstGeom prst="line">
            <a:avLst/>
          </a:prstGeom>
          <a:noFill/>
          <a:ln w="101600">
            <a:solidFill>
              <a:srgbClr val="00CCFF"/>
            </a:solidFill>
            <a:round/>
            <a:headEnd type="triangle" w="med" len="med"/>
            <a:tailEnd/>
          </a:ln>
        </p:spPr>
        <p:txBody>
          <a:bodyPr/>
          <a:lstStyle/>
          <a:p>
            <a:endParaRPr lang="en-US"/>
          </a:p>
        </p:txBody>
      </p:sp>
      <p:sp>
        <p:nvSpPr>
          <p:cNvPr id="46090" name="Oval 10"/>
          <p:cNvSpPr>
            <a:spLocks noChangeArrowheads="1"/>
          </p:cNvSpPr>
          <p:nvPr/>
        </p:nvSpPr>
        <p:spPr bwMode="auto">
          <a:xfrm>
            <a:off x="3379788" y="5205413"/>
            <a:ext cx="2090737" cy="1001712"/>
          </a:xfrm>
          <a:prstGeom prst="ellipse">
            <a:avLst/>
          </a:prstGeom>
          <a:solidFill>
            <a:srgbClr val="FFFF00"/>
          </a:solidFill>
          <a:ln w="25400">
            <a:solidFill>
              <a:schemeClr val="bg1"/>
            </a:solidFill>
            <a:round/>
            <a:headEnd/>
            <a:tailEnd/>
          </a:ln>
        </p:spPr>
        <p:txBody>
          <a:bodyPr wrap="none" lIns="88258" tIns="44129" rIns="88258" bIns="44129" anchor="ctr"/>
          <a:lstStyle/>
          <a:p>
            <a:pPr algn="ctr" defTabSz="882650"/>
            <a:r>
              <a:rPr lang="en-US" sz="1700" b="1"/>
              <a:t>Intra-Abdominal</a:t>
            </a:r>
          </a:p>
          <a:p>
            <a:pPr algn="ctr" defTabSz="882650"/>
            <a:r>
              <a:rPr lang="en-US" sz="1700" b="1"/>
              <a:t>Adiposity</a:t>
            </a:r>
            <a:endParaRPr lang="en-US" sz="1400" b="1"/>
          </a:p>
        </p:txBody>
      </p:sp>
      <p:sp>
        <p:nvSpPr>
          <p:cNvPr id="46091" name="Line 11"/>
          <p:cNvSpPr>
            <a:spLocks noChangeShapeType="1"/>
          </p:cNvSpPr>
          <p:nvPr/>
        </p:nvSpPr>
        <p:spPr bwMode="auto">
          <a:xfrm>
            <a:off x="4437063" y="4521200"/>
            <a:ext cx="3175" cy="514350"/>
          </a:xfrm>
          <a:prstGeom prst="line">
            <a:avLst/>
          </a:prstGeom>
          <a:noFill/>
          <a:ln w="101600">
            <a:solidFill>
              <a:srgbClr val="FFFF00"/>
            </a:solidFill>
            <a:round/>
            <a:headEnd type="triangle" w="med" len="med"/>
            <a:tailEnd/>
          </a:ln>
        </p:spPr>
        <p:txBody>
          <a:bodyPr/>
          <a:lstStyle/>
          <a:p>
            <a:endParaRPr lang="en-US"/>
          </a:p>
        </p:txBody>
      </p:sp>
      <p:sp>
        <p:nvSpPr>
          <p:cNvPr id="46092" name="Line 12"/>
          <p:cNvSpPr>
            <a:spLocks noChangeShapeType="1"/>
          </p:cNvSpPr>
          <p:nvPr/>
        </p:nvSpPr>
        <p:spPr bwMode="auto">
          <a:xfrm flipV="1">
            <a:off x="5437188" y="4708525"/>
            <a:ext cx="746125" cy="566738"/>
          </a:xfrm>
          <a:prstGeom prst="line">
            <a:avLst/>
          </a:prstGeom>
          <a:noFill/>
          <a:ln w="101600">
            <a:solidFill>
              <a:srgbClr val="FFFF00"/>
            </a:solidFill>
            <a:round/>
            <a:headEnd/>
            <a:tailEnd type="triangle" w="med" len="med"/>
          </a:ln>
        </p:spPr>
        <p:txBody>
          <a:bodyPr/>
          <a:lstStyle/>
          <a:p>
            <a:endParaRPr lang="en-US"/>
          </a:p>
        </p:txBody>
      </p:sp>
      <p:sp>
        <p:nvSpPr>
          <p:cNvPr id="46093" name="Line 13"/>
          <p:cNvSpPr>
            <a:spLocks noChangeShapeType="1"/>
          </p:cNvSpPr>
          <p:nvPr/>
        </p:nvSpPr>
        <p:spPr bwMode="auto">
          <a:xfrm flipH="1" flipV="1">
            <a:off x="2532063" y="4708525"/>
            <a:ext cx="887412" cy="566738"/>
          </a:xfrm>
          <a:prstGeom prst="line">
            <a:avLst/>
          </a:prstGeom>
          <a:noFill/>
          <a:ln w="101600">
            <a:solidFill>
              <a:srgbClr val="FFFF00"/>
            </a:solidFill>
            <a:round/>
            <a:headEnd/>
            <a:tailEnd type="triangle" w="med" len="med"/>
          </a:ln>
        </p:spPr>
        <p:txBody>
          <a:bodyPr/>
          <a:lstStyle/>
          <a:p>
            <a:endParaRPr lang="en-US"/>
          </a:p>
        </p:txBody>
      </p:sp>
      <p:sp>
        <p:nvSpPr>
          <p:cNvPr id="46094" name="Rectangle 14"/>
          <p:cNvSpPr>
            <a:spLocks noChangeArrowheads="1"/>
          </p:cNvSpPr>
          <p:nvPr/>
        </p:nvSpPr>
        <p:spPr bwMode="auto">
          <a:xfrm>
            <a:off x="914400" y="6521450"/>
            <a:ext cx="3151188" cy="338138"/>
          </a:xfrm>
          <a:prstGeom prst="rect">
            <a:avLst/>
          </a:prstGeom>
          <a:noFill/>
          <a:ln w="9525">
            <a:noFill/>
            <a:miter lim="800000"/>
            <a:headEnd/>
            <a:tailEnd/>
          </a:ln>
        </p:spPr>
        <p:txBody>
          <a:bodyPr wrap="none">
            <a:spAutoFit/>
          </a:bodyPr>
          <a:lstStyle/>
          <a:p>
            <a:pPr eaLnBrk="0" hangingPunct="0"/>
            <a:r>
              <a:rPr lang="en-US" sz="1600" b="1" i="1">
                <a:solidFill>
                  <a:schemeClr val="bg1"/>
                </a:solidFill>
              </a:rPr>
              <a:t>Adapted from Eckel et al 2005</a:t>
            </a:r>
            <a:r>
              <a:rPr lang="en-US" sz="1600">
                <a:solidFill>
                  <a:schemeClr val="bg1"/>
                </a:solidFill>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539750" y="404813"/>
            <a:ext cx="7772400" cy="720725"/>
          </a:xfrm>
        </p:spPr>
        <p:txBody>
          <a:bodyPr/>
          <a:lstStyle/>
          <a:p>
            <a:pPr eaLnBrk="1" hangingPunct="1"/>
            <a:r>
              <a:rPr lang="ar-SA" sz="4000" b="1" smtClean="0">
                <a:solidFill>
                  <a:srgbClr val="FF3300"/>
                </a:solidFill>
                <a:cs typeface="Titr" pitchFamily="2" charset="-78"/>
              </a:rPr>
              <a:t>اندازه دور كمر</a:t>
            </a:r>
            <a:r>
              <a:rPr lang="en-US" sz="4000" smtClean="0">
                <a:solidFill>
                  <a:srgbClr val="FF3300"/>
                </a:solidFill>
                <a:cs typeface="Titr" pitchFamily="2" charset="-78"/>
              </a:rPr>
              <a:t> </a:t>
            </a:r>
          </a:p>
        </p:txBody>
      </p:sp>
      <p:sp>
        <p:nvSpPr>
          <p:cNvPr id="10243" name="Rectangle 3"/>
          <p:cNvSpPr>
            <a:spLocks noGrp="1" noChangeArrowheads="1"/>
          </p:cNvSpPr>
          <p:nvPr>
            <p:ph type="subTitle" idx="1"/>
          </p:nvPr>
        </p:nvSpPr>
        <p:spPr>
          <a:xfrm>
            <a:off x="323850" y="1412875"/>
            <a:ext cx="8640763" cy="4679950"/>
          </a:xfrm>
        </p:spPr>
        <p:txBody>
          <a:bodyPr rtlCol="0">
            <a:normAutofit/>
          </a:bodyPr>
          <a:lstStyle/>
          <a:p>
            <a:pPr algn="just" rtl="1" eaLnBrk="1" fontAlgn="auto" hangingPunct="1">
              <a:lnSpc>
                <a:spcPct val="150000"/>
              </a:lnSpc>
              <a:spcAft>
                <a:spcPts val="0"/>
              </a:spcAft>
              <a:buFont typeface="Arial" pitchFamily="34" charset="0"/>
              <a:buNone/>
              <a:defRPr/>
            </a:pPr>
            <a:r>
              <a:rPr lang="ar-SA" sz="3000" b="1" dirty="0">
                <a:solidFill>
                  <a:schemeClr val="bg1"/>
                </a:solidFill>
                <a:cs typeface="Mitra" pitchFamily="2" charset="-78"/>
              </a:rPr>
              <a:t>وجود چربي در شكم كه با چربي تمام بدن غيرمتناسب باشد، يك پيش‌بيني كننده مستقل براي عوامل خطر و عوارض است.</a:t>
            </a:r>
            <a:endParaRPr lang="fa-IR" sz="3000" b="1" dirty="0">
              <a:solidFill>
                <a:schemeClr val="bg1"/>
              </a:solidFill>
              <a:cs typeface="Mitra" pitchFamily="2" charset="-78"/>
            </a:endParaRPr>
          </a:p>
          <a:p>
            <a:pPr algn="just" rtl="1" eaLnBrk="1" fontAlgn="auto" hangingPunct="1">
              <a:lnSpc>
                <a:spcPct val="150000"/>
              </a:lnSpc>
              <a:spcAft>
                <a:spcPts val="0"/>
              </a:spcAft>
              <a:buFont typeface="Arial" pitchFamily="34" charset="0"/>
              <a:buNone/>
              <a:defRPr/>
            </a:pPr>
            <a:r>
              <a:rPr lang="ar-SA" sz="3000" b="1" dirty="0">
                <a:cs typeface="Mitra" pitchFamily="2" charset="-78"/>
              </a:rPr>
              <a:t> </a:t>
            </a:r>
            <a:r>
              <a:rPr lang="ar-SA" sz="3000" b="1" dirty="0">
                <a:solidFill>
                  <a:srgbClr val="FFFF00"/>
                </a:solidFill>
                <a:cs typeface="Mitra" pitchFamily="2" charset="-78"/>
              </a:rPr>
              <a:t>اندازه دور كمر</a:t>
            </a:r>
            <a:r>
              <a:rPr lang="ar-SA" sz="3000" b="1" dirty="0">
                <a:cs typeface="Mitra" pitchFamily="2" charset="-78"/>
              </a:rPr>
              <a:t> </a:t>
            </a:r>
            <a:r>
              <a:rPr lang="ar-SA" sz="3000" b="1" dirty="0">
                <a:solidFill>
                  <a:schemeClr val="bg1"/>
                </a:solidFill>
                <a:cs typeface="Mitra" pitchFamily="2" charset="-78"/>
              </a:rPr>
              <a:t>با ميزان چربي شكم ارتباط مستقيم دارد و شاخص قابل قبولي براي ارزيابي ميزان چربي شكم بيمار قبل و هنگام درمان براي كاهش وزن مي‌باشد.</a:t>
            </a:r>
            <a:endParaRPr lang="en-US" sz="3000" b="1" dirty="0">
              <a:solidFill>
                <a:schemeClr val="bg1"/>
              </a:solidFill>
              <a:cs typeface="Mitra" pitchFamily="2" charset="-78"/>
            </a:endParaRPr>
          </a:p>
          <a:p>
            <a:pPr algn="just" rtl="1" eaLnBrk="1" fontAlgn="auto" hangingPunct="1">
              <a:lnSpc>
                <a:spcPct val="150000"/>
              </a:lnSpc>
              <a:spcAft>
                <a:spcPts val="0"/>
              </a:spcAft>
              <a:buFont typeface="Arial" pitchFamily="34" charset="0"/>
              <a:buNone/>
              <a:defRPr/>
            </a:pPr>
            <a:r>
              <a:rPr lang="ar-SA" sz="3000" b="1" dirty="0">
                <a:solidFill>
                  <a:schemeClr val="bg1"/>
                </a:solidFill>
                <a:cs typeface="Mitra" pitchFamily="2" charset="-78"/>
              </a:rPr>
              <a:t> </a:t>
            </a:r>
            <a:r>
              <a:rPr lang="fa-IR" sz="3000" b="1" dirty="0" smtClean="0">
                <a:solidFill>
                  <a:schemeClr val="bg1"/>
                </a:solidFill>
                <a:cs typeface="Mitra" pitchFamily="2" charset="-78"/>
              </a:rPr>
              <a:t>حدود طبيعي دور كمر در مليت ها متفاوت است.</a:t>
            </a:r>
            <a:endParaRPr lang="en-US" sz="3000" b="1" dirty="0">
              <a:solidFill>
                <a:srgbClr val="FFFF00"/>
              </a:solidFill>
              <a:cs typeface="Mitra"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title"/>
          </p:nvPr>
        </p:nvSpPr>
        <p:spPr>
          <a:xfrm>
            <a:off x="950913" y="57150"/>
            <a:ext cx="7345362" cy="1066800"/>
          </a:xfrm>
        </p:spPr>
        <p:txBody>
          <a:bodyPr rtlCol="0">
            <a:normAutofit fontScale="90000"/>
          </a:bodyPr>
          <a:lstStyle/>
          <a:p>
            <a:pPr eaLnBrk="1" fontAlgn="auto" hangingPunct="1">
              <a:spcAft>
                <a:spcPts val="0"/>
              </a:spcAft>
              <a:defRPr/>
            </a:pPr>
            <a:r>
              <a:rPr lang="en-US" dirty="0" smtClean="0">
                <a:solidFill>
                  <a:srgbClr val="66FF33"/>
                </a:solidFill>
              </a:rPr>
              <a:t>Various Criteria for Metabolic Syndrome</a:t>
            </a:r>
            <a:endParaRPr lang="en-US" dirty="0">
              <a:solidFill>
                <a:srgbClr val="66FF33"/>
              </a:solidFill>
            </a:endParaRPr>
          </a:p>
        </p:txBody>
      </p:sp>
      <p:sp>
        <p:nvSpPr>
          <p:cNvPr id="1470467" name="Rectangle 3"/>
          <p:cNvSpPr>
            <a:spLocks noGrp="1" noChangeArrowheads="1"/>
          </p:cNvSpPr>
          <p:nvPr>
            <p:ph type="body" idx="1"/>
          </p:nvPr>
        </p:nvSpPr>
        <p:spPr>
          <a:xfrm>
            <a:off x="622300" y="1304925"/>
            <a:ext cx="8148638" cy="5097463"/>
          </a:xfrm>
        </p:spPr>
        <p:txBody>
          <a:bodyPr rtlCol="0">
            <a:normAutofit lnSpcReduction="10000"/>
          </a:bodyPr>
          <a:lstStyle/>
          <a:p>
            <a:pPr marL="0" indent="0" eaLnBrk="1" fontAlgn="auto" hangingPunct="1">
              <a:spcAft>
                <a:spcPts val="0"/>
              </a:spcAft>
              <a:buFont typeface="Wingdings" pitchFamily="2" charset="2"/>
              <a:buNone/>
              <a:defRPr/>
            </a:pPr>
            <a:r>
              <a:rPr lang="en-US" sz="2400" dirty="0">
                <a:solidFill>
                  <a:schemeClr val="bg1"/>
                </a:solidFill>
                <a:latin typeface="Times New Roman" pitchFamily="18" charset="0"/>
                <a:cs typeface="Times New Roman" pitchFamily="18" charset="0"/>
              </a:rPr>
              <a:t>  </a:t>
            </a:r>
            <a:r>
              <a:rPr lang="en-US" sz="2400" dirty="0">
                <a:solidFill>
                  <a:srgbClr val="FFFF00"/>
                </a:solidFill>
                <a:latin typeface="Times New Roman" pitchFamily="18" charset="0"/>
                <a:cs typeface="Times New Roman" pitchFamily="18" charset="0"/>
              </a:rPr>
              <a:t>Population Group                    Waist Circumference 					               </a:t>
            </a:r>
            <a:r>
              <a:rPr lang="en-US" sz="2400" dirty="0" smtClean="0">
                <a:solidFill>
                  <a:srgbClr val="FFFF00"/>
                </a:solidFill>
                <a:latin typeface="Times New Roman" pitchFamily="18" charset="0"/>
                <a:cs typeface="Times New Roman" pitchFamily="18" charset="0"/>
              </a:rPr>
              <a:t>(cm)</a:t>
            </a:r>
            <a:endParaRPr lang="en-US" sz="2400" dirty="0">
              <a:solidFill>
                <a:srgbClr val="FFFF00"/>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r>
              <a:rPr lang="en-US" sz="2400" dirty="0">
                <a:solidFill>
                  <a:srgbClr val="FFFF00"/>
                </a:solidFill>
                <a:latin typeface="Times New Roman" pitchFamily="18" charset="0"/>
                <a:cs typeface="Times New Roman" pitchFamily="18" charset="0"/>
              </a:rPr>
              <a:t>			     Men	</a:t>
            </a:r>
            <a:r>
              <a:rPr lang="en-US" sz="2400" dirty="0" smtClean="0">
                <a:solidFill>
                  <a:srgbClr val="FFFF00"/>
                </a:solidFill>
                <a:latin typeface="Times New Roman" pitchFamily="18" charset="0"/>
                <a:cs typeface="Times New Roman" pitchFamily="18" charset="0"/>
              </a:rPr>
              <a:t>Women</a:t>
            </a:r>
            <a:endParaRPr lang="en-US" sz="2400" dirty="0">
              <a:solidFill>
                <a:srgbClr val="FFFF00"/>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endParaRPr lang="en-US" sz="2400" dirty="0">
              <a:solidFill>
                <a:schemeClr val="bg1"/>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r>
              <a:rPr lang="en-US" sz="2400" dirty="0">
                <a:solidFill>
                  <a:schemeClr val="bg1"/>
                </a:solidFill>
                <a:latin typeface="Times New Roman" pitchFamily="18" charset="0"/>
                <a:cs typeface="Times New Roman" pitchFamily="18" charset="0"/>
              </a:rPr>
              <a:t>USA  (NCEP ATP III)	     </a:t>
            </a:r>
            <a:r>
              <a:rPr lang="en-US" sz="2400" dirty="0" smtClean="0">
                <a:solidFill>
                  <a:schemeClr val="bg1"/>
                </a:solidFill>
                <a:latin typeface="Times New Roman" pitchFamily="18" charset="0"/>
                <a:cs typeface="Times New Roman" pitchFamily="18" charset="0"/>
              </a:rPr>
              <a:t>&gt;102</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            &gt;88</a:t>
            </a:r>
            <a:endParaRPr lang="en-US" sz="2400" dirty="0">
              <a:solidFill>
                <a:schemeClr val="bg1"/>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endParaRPr lang="en-US" sz="2400" dirty="0">
              <a:solidFill>
                <a:schemeClr val="bg1"/>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r>
              <a:rPr lang="en-US" sz="2400" dirty="0">
                <a:solidFill>
                  <a:srgbClr val="66FF33"/>
                </a:solidFill>
                <a:latin typeface="Times New Roman" pitchFamily="18" charset="0"/>
                <a:cs typeface="Times New Roman" pitchFamily="18" charset="0"/>
              </a:rPr>
              <a:t>European			   </a:t>
            </a:r>
            <a:r>
              <a:rPr lang="en-US" sz="2400" dirty="0" smtClean="0">
                <a:solidFill>
                  <a:srgbClr val="66FF33"/>
                </a:solidFill>
                <a:latin typeface="Times New Roman" pitchFamily="18" charset="0"/>
                <a:cs typeface="Times New Roman" pitchFamily="18" charset="0"/>
              </a:rPr>
              <a:t>  &gt;94</a:t>
            </a:r>
            <a:r>
              <a:rPr lang="en-US" sz="2400" dirty="0">
                <a:solidFill>
                  <a:srgbClr val="66FF33"/>
                </a:solidFill>
                <a:latin typeface="Times New Roman" pitchFamily="18" charset="0"/>
                <a:cs typeface="Times New Roman" pitchFamily="18" charset="0"/>
              </a:rPr>
              <a:t>		</a:t>
            </a:r>
            <a:r>
              <a:rPr lang="en-US" sz="2400" dirty="0" smtClean="0">
                <a:solidFill>
                  <a:srgbClr val="66FF33"/>
                </a:solidFill>
                <a:latin typeface="Times New Roman" pitchFamily="18" charset="0"/>
                <a:cs typeface="Times New Roman" pitchFamily="18" charset="0"/>
              </a:rPr>
              <a:t>  &gt;80</a:t>
            </a:r>
            <a:endParaRPr lang="en-US" sz="2400" dirty="0">
              <a:solidFill>
                <a:srgbClr val="66FF33"/>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endParaRPr lang="en-US" sz="2400" dirty="0">
              <a:solidFill>
                <a:schemeClr val="bg1"/>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r>
              <a:rPr lang="en-US" sz="2400" dirty="0">
                <a:solidFill>
                  <a:srgbClr val="FF9900"/>
                </a:solidFill>
                <a:latin typeface="Times New Roman" pitchFamily="18" charset="0"/>
                <a:cs typeface="Times New Roman" pitchFamily="18" charset="0"/>
              </a:rPr>
              <a:t>South Asian/		  </a:t>
            </a:r>
            <a:r>
              <a:rPr lang="en-US" sz="2400" dirty="0" smtClean="0">
                <a:solidFill>
                  <a:srgbClr val="FF9900"/>
                </a:solidFill>
                <a:latin typeface="Times New Roman" pitchFamily="18" charset="0"/>
                <a:cs typeface="Times New Roman" pitchFamily="18" charset="0"/>
              </a:rPr>
              <a:t>               &gt;90               &gt;80</a:t>
            </a:r>
            <a:endParaRPr lang="en-US" sz="2400" dirty="0">
              <a:solidFill>
                <a:srgbClr val="FF9900"/>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r>
              <a:rPr lang="en-US" sz="2400" dirty="0">
                <a:solidFill>
                  <a:srgbClr val="FF9900"/>
                </a:solidFill>
                <a:latin typeface="Times New Roman" pitchFamily="18" charset="0"/>
                <a:cs typeface="Times New Roman" pitchFamily="18" charset="0"/>
              </a:rPr>
              <a:t>Chinese</a:t>
            </a:r>
          </a:p>
          <a:p>
            <a:pPr lvl="4" indent="-1600200" eaLnBrk="1" fontAlgn="auto" hangingPunct="1">
              <a:spcAft>
                <a:spcPts val="0"/>
              </a:spcAft>
              <a:buFont typeface="Wingdings" pitchFamily="2" charset="2"/>
              <a:buNone/>
              <a:defRPr/>
            </a:pPr>
            <a:endParaRPr lang="en-US" sz="2400" dirty="0">
              <a:solidFill>
                <a:schemeClr val="bg1"/>
              </a:solidFill>
              <a:latin typeface="Times New Roman" pitchFamily="18" charset="0"/>
              <a:cs typeface="Times New Roman" pitchFamily="18" charset="0"/>
            </a:endParaRPr>
          </a:p>
          <a:p>
            <a:pPr lvl="4" indent="-1600200" eaLnBrk="1" fontAlgn="auto" hangingPunct="1">
              <a:spcAft>
                <a:spcPts val="0"/>
              </a:spcAft>
              <a:buFont typeface="Wingdings" pitchFamily="2" charset="2"/>
              <a:buNone/>
              <a:defRPr/>
            </a:pPr>
            <a:r>
              <a:rPr lang="en-US" sz="2400" dirty="0">
                <a:solidFill>
                  <a:srgbClr val="FF66FF"/>
                </a:solidFill>
                <a:latin typeface="Times New Roman" pitchFamily="18" charset="0"/>
                <a:cs typeface="Times New Roman" pitchFamily="18" charset="0"/>
              </a:rPr>
              <a:t>Japanese			 </a:t>
            </a:r>
            <a:r>
              <a:rPr lang="en-US" sz="2400" dirty="0" smtClean="0">
                <a:solidFill>
                  <a:srgbClr val="FF66FF"/>
                </a:solidFill>
                <a:latin typeface="Times New Roman" pitchFamily="18" charset="0"/>
                <a:cs typeface="Times New Roman" pitchFamily="18" charset="0"/>
              </a:rPr>
              <a:t>    &gt;90     </a:t>
            </a:r>
            <a:r>
              <a:rPr lang="en-US" sz="2400" dirty="0">
                <a:solidFill>
                  <a:srgbClr val="FF66FF"/>
                </a:solidFill>
                <a:latin typeface="Times New Roman" pitchFamily="18" charset="0"/>
                <a:cs typeface="Times New Roman" pitchFamily="18" charset="0"/>
              </a:rPr>
              <a:t>	</a:t>
            </a:r>
            <a:r>
              <a:rPr lang="en-US" sz="2400" dirty="0" smtClean="0">
                <a:solidFill>
                  <a:srgbClr val="FF66FF"/>
                </a:solidFill>
                <a:latin typeface="Times New Roman" pitchFamily="18" charset="0"/>
                <a:cs typeface="Times New Roman" pitchFamily="18" charset="0"/>
              </a:rPr>
              <a:t>  &gt;85</a:t>
            </a:r>
            <a:endParaRPr lang="en-US" sz="2400" dirty="0">
              <a:solidFill>
                <a:srgbClr val="FF66FF"/>
              </a:solidFill>
              <a:latin typeface="Times New Roman" pitchFamily="18" charset="0"/>
              <a:cs typeface="Times New Roman" pitchFamily="18" charset="0"/>
            </a:endParaRPr>
          </a:p>
        </p:txBody>
      </p:sp>
      <p:sp>
        <p:nvSpPr>
          <p:cNvPr id="43012" name="Line 4"/>
          <p:cNvSpPr>
            <a:spLocks noChangeShapeType="1"/>
          </p:cNvSpPr>
          <p:nvPr/>
        </p:nvSpPr>
        <p:spPr bwMode="auto">
          <a:xfrm>
            <a:off x="1455738" y="2590800"/>
            <a:ext cx="6570662" cy="0"/>
          </a:xfrm>
          <a:prstGeom prst="line">
            <a:avLst/>
          </a:prstGeom>
          <a:noFill/>
          <a:ln w="28575">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cstate="print"/>
          <a:srcRect/>
          <a:stretch>
            <a:fillRect/>
          </a:stretch>
        </p:blipFill>
        <p:spPr bwMode="auto">
          <a:xfrm>
            <a:off x="714375" y="285750"/>
            <a:ext cx="7643813" cy="928688"/>
          </a:xfrm>
          <a:prstGeom prst="rect">
            <a:avLst/>
          </a:prstGeom>
          <a:noFill/>
          <a:ln w="9525">
            <a:noFill/>
            <a:miter lim="800000"/>
            <a:headEnd/>
            <a:tailEnd/>
          </a:ln>
        </p:spPr>
      </p:pic>
      <p:pic>
        <p:nvPicPr>
          <p:cNvPr id="44035" name="Picture 2"/>
          <p:cNvPicPr>
            <a:picLocks noGrp="1" noChangeAspect="1" noChangeArrowheads="1"/>
          </p:cNvPicPr>
          <p:nvPr>
            <p:ph idx="1"/>
          </p:nvPr>
        </p:nvPicPr>
        <p:blipFill>
          <a:blip r:embed="rId3" cstate="print"/>
          <a:srcRect/>
          <a:stretch>
            <a:fillRect/>
          </a:stretch>
        </p:blipFill>
        <p:spPr>
          <a:xfrm>
            <a:off x="642938" y="1285875"/>
            <a:ext cx="7842250" cy="5429250"/>
          </a:xfrm>
        </p:spPr>
      </p:pic>
      <p:sp>
        <p:nvSpPr>
          <p:cNvPr id="5" name="Rounded Rectangle 4"/>
          <p:cNvSpPr/>
          <p:nvPr/>
        </p:nvSpPr>
        <p:spPr>
          <a:xfrm>
            <a:off x="3071813" y="5357813"/>
            <a:ext cx="1285875" cy="35718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1143000" y="5357813"/>
            <a:ext cx="1285875" cy="35718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071813" y="5857875"/>
            <a:ext cx="1214437" cy="428625"/>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4438" y="5857875"/>
            <a:ext cx="1214437" cy="428625"/>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3" y="357188"/>
            <a:ext cx="8715375" cy="1470025"/>
          </a:xfrm>
        </p:spPr>
        <p:txBody>
          <a:bodyPr>
            <a:normAutofit/>
          </a:bodyPr>
          <a:lstStyle/>
          <a:p>
            <a:pPr rtl="1">
              <a:defRPr/>
            </a:pPr>
            <a:r>
              <a:rPr lang="fa-IR" dirty="0" smtClean="0">
                <a:solidFill>
                  <a:srgbClr val="FFFF00"/>
                </a:solidFill>
                <a:cs typeface="Mitra Bold Mazar" pitchFamily="2" charset="-78"/>
              </a:rPr>
              <a:t>اجلاس كشوري تعيين شاخص هاي چاقي مركزي</a:t>
            </a:r>
            <a:br>
              <a:rPr lang="fa-IR" dirty="0" smtClean="0">
                <a:solidFill>
                  <a:srgbClr val="FFFF00"/>
                </a:solidFill>
                <a:cs typeface="Mitra Bold Mazar" pitchFamily="2" charset="-78"/>
              </a:rPr>
            </a:br>
            <a:r>
              <a:rPr lang="fa-IR" dirty="0" smtClean="0">
                <a:solidFill>
                  <a:srgbClr val="FFFF00"/>
                </a:solidFill>
                <a:cs typeface="Mitra Bold Mazar" pitchFamily="2" charset="-78"/>
              </a:rPr>
              <a:t>1388/7/15</a:t>
            </a:r>
            <a:endParaRPr lang="en-US" dirty="0">
              <a:solidFill>
                <a:srgbClr val="FFFF00"/>
              </a:solidFill>
              <a:cs typeface="Mitra Bold Mazar" pitchFamily="2" charset="-78"/>
            </a:endParaRPr>
          </a:p>
        </p:txBody>
      </p:sp>
      <p:sp>
        <p:nvSpPr>
          <p:cNvPr id="3" name="Subtitle 2"/>
          <p:cNvSpPr>
            <a:spLocks noGrp="1"/>
          </p:cNvSpPr>
          <p:nvPr>
            <p:ph type="subTitle" idx="1"/>
          </p:nvPr>
        </p:nvSpPr>
        <p:spPr>
          <a:xfrm>
            <a:off x="500063" y="2071688"/>
            <a:ext cx="8072437" cy="4286250"/>
          </a:xfrm>
        </p:spPr>
        <p:txBody>
          <a:bodyPr>
            <a:normAutofit fontScale="92500" lnSpcReduction="20000"/>
          </a:bodyPr>
          <a:lstStyle/>
          <a:p>
            <a:pPr algn="just" rtl="1">
              <a:buClr>
                <a:srgbClr val="FF0000"/>
              </a:buClr>
              <a:buSzPct val="133000"/>
              <a:defRPr/>
            </a:pPr>
            <a:r>
              <a:rPr lang="fa-IR" sz="3500" dirty="0">
                <a:solidFill>
                  <a:schemeClr val="bg1"/>
                </a:solidFill>
                <a:latin typeface="+mj-lt"/>
                <a:ea typeface="+mj-ea"/>
                <a:cs typeface="Mitra Bold Mazar" pitchFamily="2" charset="-78"/>
              </a:rPr>
              <a:t>اندازه دور كمر </a:t>
            </a:r>
            <a:r>
              <a:rPr lang="fa-IR" sz="3500" u="sng" dirty="0">
                <a:solidFill>
                  <a:schemeClr val="bg1"/>
                </a:solidFill>
                <a:latin typeface="+mj-lt"/>
                <a:ea typeface="+mj-ea"/>
                <a:cs typeface="Mitra Bold Mazar" pitchFamily="2" charset="-78"/>
              </a:rPr>
              <a:t>مردان و زنان </a:t>
            </a:r>
            <a:r>
              <a:rPr lang="fa-IR" sz="3500" dirty="0">
                <a:solidFill>
                  <a:schemeClr val="bg1"/>
                </a:solidFill>
                <a:latin typeface="+mj-lt"/>
                <a:ea typeface="+mj-ea"/>
                <a:cs typeface="Mitra Bold Mazar" pitchFamily="2" charset="-78"/>
              </a:rPr>
              <a:t>بالغ 30≤ سال</a:t>
            </a:r>
          </a:p>
          <a:p>
            <a:pPr algn="just" rtl="1">
              <a:buClr>
                <a:srgbClr val="FF0000"/>
              </a:buClr>
              <a:buSzPct val="133000"/>
              <a:defRPr/>
            </a:pPr>
            <a:endParaRPr lang="fa-IR" sz="4000" dirty="0">
              <a:solidFill>
                <a:schemeClr val="bg1"/>
              </a:solidFill>
              <a:latin typeface="+mj-lt"/>
              <a:ea typeface="+mj-ea"/>
              <a:cs typeface="Mitra Bold Mazar" pitchFamily="2" charset="-78"/>
            </a:endParaRPr>
          </a:p>
          <a:p>
            <a:pPr algn="just" rtl="1">
              <a:buClr>
                <a:srgbClr val="FF0000"/>
              </a:buClr>
              <a:buSzPct val="133000"/>
              <a:buFont typeface="Arial" pitchFamily="34" charset="0"/>
              <a:buChar char="•"/>
              <a:defRPr/>
            </a:pPr>
            <a:r>
              <a:rPr lang="fa-IR" sz="4000" dirty="0">
                <a:solidFill>
                  <a:schemeClr val="bg1"/>
                </a:solidFill>
                <a:latin typeface="+mj-lt"/>
                <a:ea typeface="+mj-ea"/>
                <a:cs typeface="Mitra Bold Mazar" pitchFamily="2" charset="-78"/>
              </a:rPr>
              <a:t> </a:t>
            </a:r>
            <a:r>
              <a:rPr lang="fa-IR" sz="3500" dirty="0">
                <a:solidFill>
                  <a:schemeClr val="bg1"/>
                </a:solidFill>
                <a:latin typeface="+mj-lt"/>
                <a:ea typeface="+mj-ea"/>
                <a:cs typeface="Mitra Bold Mazar" pitchFamily="2" charset="-78"/>
              </a:rPr>
              <a:t>براي شروع اقدامات </a:t>
            </a:r>
            <a:r>
              <a:rPr lang="fa-IR" sz="3500" dirty="0" smtClean="0">
                <a:solidFill>
                  <a:schemeClr val="bg1"/>
                </a:solidFill>
                <a:latin typeface="+mj-lt"/>
                <a:ea typeface="+mj-ea"/>
                <a:cs typeface="Mitra Bold Mazar" pitchFamily="2" charset="-78"/>
              </a:rPr>
              <a:t>پيشگيري (هر دو جنس)</a:t>
            </a:r>
            <a:endParaRPr lang="fa-IR" sz="3500" dirty="0">
              <a:solidFill>
                <a:schemeClr val="bg1"/>
              </a:solidFill>
              <a:latin typeface="+mj-lt"/>
              <a:ea typeface="+mj-ea"/>
              <a:cs typeface="Mitra Bold Mazar" pitchFamily="2" charset="-78"/>
            </a:endParaRPr>
          </a:p>
          <a:p>
            <a:pPr lvl="2" algn="just" rtl="1">
              <a:buClr>
                <a:srgbClr val="FF0000"/>
              </a:buClr>
              <a:buSzPct val="133000"/>
              <a:defRPr/>
            </a:pPr>
            <a:r>
              <a:rPr lang="en-US" sz="4300" dirty="0" smtClean="0">
                <a:solidFill>
                  <a:srgbClr val="66FF33"/>
                </a:solidFill>
                <a:latin typeface="+mj-lt"/>
                <a:ea typeface="+mj-ea"/>
                <a:cs typeface="Mitra Bold Mazar" pitchFamily="2" charset="-78"/>
              </a:rPr>
              <a:t>       </a:t>
            </a:r>
            <a:r>
              <a:rPr lang="fa-IR" sz="4300" dirty="0" smtClean="0">
                <a:solidFill>
                  <a:srgbClr val="66FF33"/>
                </a:solidFill>
                <a:latin typeface="+mj-lt"/>
                <a:ea typeface="+mj-ea"/>
                <a:cs typeface="Mitra Bold Mazar" pitchFamily="2" charset="-78"/>
              </a:rPr>
              <a:t>90 </a:t>
            </a:r>
            <a:r>
              <a:rPr lang="fa-IR" sz="4300" dirty="0">
                <a:solidFill>
                  <a:srgbClr val="66FF33"/>
                </a:solidFill>
                <a:latin typeface="+mj-lt"/>
                <a:ea typeface="+mj-ea"/>
                <a:cs typeface="Mitra Bold Mazar" pitchFamily="2" charset="-78"/>
              </a:rPr>
              <a:t>سانتيمتر</a:t>
            </a:r>
          </a:p>
          <a:p>
            <a:pPr lvl="2" algn="just" rtl="1">
              <a:buClr>
                <a:srgbClr val="FF0000"/>
              </a:buClr>
              <a:buSzPct val="133000"/>
              <a:defRPr/>
            </a:pPr>
            <a:endParaRPr lang="fa-IR" sz="4000" dirty="0">
              <a:solidFill>
                <a:schemeClr val="bg1"/>
              </a:solidFill>
              <a:latin typeface="+mj-lt"/>
              <a:ea typeface="+mj-ea"/>
              <a:cs typeface="Mitra Bold Mazar" pitchFamily="2" charset="-78"/>
            </a:endParaRPr>
          </a:p>
          <a:p>
            <a:pPr algn="just" rtl="1">
              <a:buClr>
                <a:srgbClr val="FF0000"/>
              </a:buClr>
              <a:buSzPct val="133000"/>
              <a:buFont typeface="Arial" pitchFamily="34" charset="0"/>
              <a:buChar char="•"/>
              <a:defRPr/>
            </a:pPr>
            <a:r>
              <a:rPr lang="fa-IR" sz="4000" dirty="0">
                <a:solidFill>
                  <a:schemeClr val="bg1"/>
                </a:solidFill>
                <a:latin typeface="+mj-lt"/>
                <a:ea typeface="+mj-ea"/>
                <a:cs typeface="Mitra Bold Mazar" pitchFamily="2" charset="-78"/>
              </a:rPr>
              <a:t> </a:t>
            </a:r>
            <a:r>
              <a:rPr lang="fa-IR" sz="3500" dirty="0">
                <a:solidFill>
                  <a:schemeClr val="bg1"/>
                </a:solidFill>
                <a:latin typeface="+mj-lt"/>
                <a:ea typeface="+mj-ea"/>
                <a:cs typeface="Mitra Bold Mazar" pitchFamily="2" charset="-78"/>
              </a:rPr>
              <a:t>براي انجام اقدامات </a:t>
            </a:r>
            <a:r>
              <a:rPr lang="fa-IR" sz="3500" dirty="0" smtClean="0">
                <a:solidFill>
                  <a:schemeClr val="bg1"/>
                </a:solidFill>
                <a:latin typeface="+mj-lt"/>
                <a:ea typeface="+mj-ea"/>
                <a:cs typeface="Mitra Bold Mazar" pitchFamily="2" charset="-78"/>
              </a:rPr>
              <a:t>جدي </a:t>
            </a:r>
            <a:r>
              <a:rPr lang="fa-IR" sz="3500" dirty="0" smtClean="0">
                <a:solidFill>
                  <a:schemeClr val="bg1"/>
                </a:solidFill>
                <a:cs typeface="Mitra Bold Mazar" pitchFamily="2" charset="-78"/>
              </a:rPr>
              <a:t>(هر دو جنس)</a:t>
            </a:r>
            <a:endParaRPr lang="fa-IR" sz="3500" dirty="0">
              <a:solidFill>
                <a:schemeClr val="bg1"/>
              </a:solidFill>
              <a:latin typeface="+mj-lt"/>
              <a:ea typeface="+mj-ea"/>
              <a:cs typeface="Mitra Bold Mazar" pitchFamily="2" charset="-78"/>
            </a:endParaRPr>
          </a:p>
          <a:p>
            <a:pPr lvl="2" algn="just" rtl="1">
              <a:buClr>
                <a:srgbClr val="FF0000"/>
              </a:buClr>
              <a:buSzPct val="133000"/>
              <a:defRPr/>
            </a:pPr>
            <a:r>
              <a:rPr lang="en-US" sz="4300" dirty="0" smtClean="0">
                <a:solidFill>
                  <a:srgbClr val="66FF33"/>
                </a:solidFill>
                <a:latin typeface="+mj-lt"/>
                <a:ea typeface="+mj-ea"/>
                <a:cs typeface="Mitra Bold Mazar" pitchFamily="2" charset="-78"/>
              </a:rPr>
              <a:t>      </a:t>
            </a:r>
            <a:r>
              <a:rPr lang="fa-IR" sz="4300" dirty="0" smtClean="0">
                <a:solidFill>
                  <a:srgbClr val="66FF33"/>
                </a:solidFill>
                <a:latin typeface="+mj-lt"/>
                <a:ea typeface="+mj-ea"/>
                <a:cs typeface="Mitra Bold Mazar" pitchFamily="2" charset="-78"/>
              </a:rPr>
              <a:t>95 </a:t>
            </a:r>
            <a:r>
              <a:rPr lang="fa-IR" sz="4300" dirty="0">
                <a:solidFill>
                  <a:srgbClr val="66FF33"/>
                </a:solidFill>
                <a:latin typeface="+mj-lt"/>
                <a:ea typeface="+mj-ea"/>
                <a:cs typeface="Mitra Bold Mazar" pitchFamily="2" charset="-78"/>
              </a:rPr>
              <a:t>سانتيمتر</a:t>
            </a:r>
          </a:p>
          <a:p>
            <a:pPr algn="just" rtl="1">
              <a:buClr>
                <a:srgbClr val="FF0000"/>
              </a:buClr>
              <a:buSzPct val="133000"/>
              <a:defRPr/>
            </a:pPr>
            <a:endParaRPr lang="fa-IR" dirty="0" smtClean="0">
              <a:solidFill>
                <a:schemeClr val="bg1"/>
              </a:solidFill>
              <a:cs typeface="Mitra Bold Mazar" pitchFamily="2" charset="-78"/>
            </a:endParaRPr>
          </a:p>
          <a:p>
            <a:pPr algn="just" rtl="1">
              <a:buClr>
                <a:srgbClr val="FF0000"/>
              </a:buClr>
              <a:buSzPct val="133000"/>
              <a:buFont typeface="Arial" pitchFamily="34" charset="0"/>
              <a:buChar char="•"/>
              <a:defRPr/>
            </a:pPr>
            <a:endParaRPr lang="en-US" dirty="0">
              <a:solidFill>
                <a:schemeClr val="bg1"/>
              </a:solidFill>
              <a:cs typeface="Mitra Bold Mazar" pitchFamily="2" charset="-78"/>
            </a:endParaRPr>
          </a:p>
        </p:txBody>
      </p:sp>
      <p:cxnSp>
        <p:nvCxnSpPr>
          <p:cNvPr id="8" name="Straight Connector 7"/>
          <p:cNvCxnSpPr/>
          <p:nvPr/>
        </p:nvCxnSpPr>
        <p:spPr>
          <a:xfrm>
            <a:off x="714375" y="1714500"/>
            <a:ext cx="7643813" cy="1588"/>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0" y="152400"/>
            <a:ext cx="9144000" cy="914400"/>
          </a:xfrm>
        </p:spPr>
        <p:txBody>
          <a:bodyPr/>
          <a:lstStyle/>
          <a:p>
            <a:pPr eaLnBrk="1" hangingPunct="1"/>
            <a:r>
              <a:rPr lang="en-US" sz="2400" b="1" smtClean="0">
                <a:solidFill>
                  <a:srgbClr val="FFFF00"/>
                </a:solidFill>
              </a:rPr>
              <a:t>Global  Prevalence of Underweight and Obesity in Adults </a:t>
            </a:r>
            <a:br>
              <a:rPr lang="en-US" sz="2400" b="1" smtClean="0">
                <a:solidFill>
                  <a:srgbClr val="FFFF00"/>
                </a:solidFill>
              </a:rPr>
            </a:br>
            <a:r>
              <a:rPr lang="en-US" sz="2400" b="1" smtClean="0">
                <a:solidFill>
                  <a:srgbClr val="FFFF00"/>
                </a:solidFill>
              </a:rPr>
              <a:t>(by level of development, 2000)</a:t>
            </a:r>
            <a:endParaRPr lang="en-US" b="1" smtClean="0">
              <a:solidFill>
                <a:srgbClr val="FFFF00"/>
              </a:solidFill>
            </a:endParaRPr>
          </a:p>
        </p:txBody>
      </p:sp>
      <p:graphicFrame>
        <p:nvGraphicFramePr>
          <p:cNvPr id="2050" name="Object 2"/>
          <p:cNvGraphicFramePr>
            <a:graphicFrameLocks noChangeAspect="1"/>
          </p:cNvGraphicFramePr>
          <p:nvPr/>
        </p:nvGraphicFramePr>
        <p:xfrm>
          <a:off x="5275263" y="1371600"/>
          <a:ext cx="474662" cy="215900"/>
        </p:xfrm>
        <a:graphic>
          <a:graphicData uri="http://schemas.openxmlformats.org/presentationml/2006/ole">
            <p:oleObj spid="_x0000_s2050" name="Equation" r:id="rId4" imgW="114120" imgH="215640" progId="Equation.3">
              <p:embed/>
            </p:oleObj>
          </a:graphicData>
        </a:graphic>
      </p:graphicFrame>
      <p:sp>
        <p:nvSpPr>
          <p:cNvPr id="2053" name="Text Box 5"/>
          <p:cNvSpPr txBox="1">
            <a:spLocks noChangeArrowheads="1"/>
          </p:cNvSpPr>
          <p:nvPr/>
        </p:nvSpPr>
        <p:spPr bwMode="auto">
          <a:xfrm rot="26429">
            <a:off x="1219200" y="1371600"/>
            <a:ext cx="1989138" cy="396875"/>
          </a:xfrm>
          <a:prstGeom prst="rect">
            <a:avLst/>
          </a:prstGeom>
          <a:noFill/>
          <a:ln w="9525">
            <a:noFill/>
            <a:miter lim="800000"/>
            <a:headEnd/>
            <a:tailEnd/>
          </a:ln>
        </p:spPr>
        <p:txBody>
          <a:bodyPr wrap="none">
            <a:spAutoFit/>
          </a:bodyPr>
          <a:lstStyle/>
          <a:p>
            <a:pPr eaLnBrk="0" hangingPunct="0"/>
            <a:r>
              <a:rPr lang="en-US" sz="2000" b="1">
                <a:solidFill>
                  <a:schemeClr val="bg1"/>
                </a:solidFill>
                <a:latin typeface="Calibri" pitchFamily="34" charset="0"/>
              </a:rPr>
              <a:t>Prevalence (%)</a:t>
            </a:r>
          </a:p>
        </p:txBody>
      </p:sp>
      <p:sp>
        <p:nvSpPr>
          <p:cNvPr id="2054" name="Text Box 6"/>
          <p:cNvSpPr txBox="1">
            <a:spLocks noChangeArrowheads="1"/>
          </p:cNvSpPr>
          <p:nvPr/>
        </p:nvSpPr>
        <p:spPr bwMode="auto">
          <a:xfrm>
            <a:off x="3402013" y="6248400"/>
            <a:ext cx="2998787" cy="336550"/>
          </a:xfrm>
          <a:prstGeom prst="rect">
            <a:avLst/>
          </a:prstGeom>
          <a:noFill/>
          <a:ln w="9525">
            <a:noFill/>
            <a:miter lim="800000"/>
            <a:headEnd/>
            <a:tailEnd/>
          </a:ln>
        </p:spPr>
        <p:txBody>
          <a:bodyPr>
            <a:spAutoFit/>
          </a:bodyPr>
          <a:lstStyle/>
          <a:p>
            <a:pPr eaLnBrk="0" hangingPunct="0"/>
            <a:r>
              <a:rPr lang="en-US" sz="1600" b="1">
                <a:solidFill>
                  <a:schemeClr val="bg1"/>
                </a:solidFill>
                <a:latin typeface="Calibri" pitchFamily="34" charset="0"/>
              </a:rPr>
              <a:t>BMI = Body Mass Index</a:t>
            </a:r>
          </a:p>
        </p:txBody>
      </p:sp>
      <p:sp>
        <p:nvSpPr>
          <p:cNvPr id="2055" name="Rectangle 7"/>
          <p:cNvSpPr>
            <a:spLocks noChangeArrowheads="1"/>
          </p:cNvSpPr>
          <p:nvPr/>
        </p:nvSpPr>
        <p:spPr bwMode="auto">
          <a:xfrm>
            <a:off x="7019925" y="6237288"/>
            <a:ext cx="1922463" cy="228600"/>
          </a:xfrm>
          <a:prstGeom prst="rect">
            <a:avLst/>
          </a:prstGeom>
          <a:solidFill>
            <a:srgbClr val="0099FF"/>
          </a:solidFill>
          <a:ln w="9525">
            <a:noFill/>
            <a:miter lim="800000"/>
            <a:headEnd/>
            <a:tailEnd/>
          </a:ln>
        </p:spPr>
        <p:txBody>
          <a:bodyPr wrap="none" lIns="87462" tIns="43731" rIns="87462" bIns="43731" anchor="ctr"/>
          <a:lstStyle/>
          <a:p>
            <a:pPr algn="r" defTabSz="874713" eaLnBrk="0" hangingPunct="0"/>
            <a:r>
              <a:rPr lang="en-US" sz="1400" i="1">
                <a:solidFill>
                  <a:schemeClr val="bg1"/>
                </a:solidFill>
                <a:latin typeface="Calibri" pitchFamily="34" charset="0"/>
              </a:rPr>
              <a:t>Source:</a:t>
            </a:r>
            <a:r>
              <a:rPr lang="en-US" sz="1400">
                <a:latin typeface="Calibri" pitchFamily="34" charset="0"/>
              </a:rPr>
              <a:t> </a:t>
            </a:r>
            <a:r>
              <a:rPr lang="en-US" sz="1400">
                <a:solidFill>
                  <a:schemeClr val="bg1"/>
                </a:solidFill>
                <a:latin typeface="Calibri" pitchFamily="34" charset="0"/>
              </a:rPr>
              <a:t>WHO, SDE/NHD, 2000</a:t>
            </a:r>
          </a:p>
        </p:txBody>
      </p:sp>
      <p:graphicFrame>
        <p:nvGraphicFramePr>
          <p:cNvPr id="2051" name="Object 3"/>
          <p:cNvGraphicFramePr>
            <a:graphicFrameLocks noChangeAspect="1"/>
          </p:cNvGraphicFramePr>
          <p:nvPr>
            <p:ph type="chart" idx="1"/>
          </p:nvPr>
        </p:nvGraphicFramePr>
        <p:xfrm>
          <a:off x="76200" y="1143000"/>
          <a:ext cx="8991600" cy="4953000"/>
        </p:xfrm>
        <a:graphic>
          <a:graphicData uri="http://schemas.openxmlformats.org/presentationml/2006/ole">
            <p:oleObj spid="_x0000_s2051" name="Chart" r:id="rId5" imgW="7772400" imgH="4114800" progId="MSGraph.Chart.8">
              <p:embed followColorScheme="full"/>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357313" y="2276872"/>
            <a:ext cx="6400800" cy="4357687"/>
          </a:xfrm>
        </p:spPr>
        <p:txBody>
          <a:bodyPr rtlCol="0">
            <a:normAutofit/>
          </a:bodyPr>
          <a:lstStyle/>
          <a:p>
            <a:pPr rtl="1" eaLnBrk="1" fontAlgn="auto" hangingPunct="1">
              <a:lnSpc>
                <a:spcPct val="90000"/>
              </a:lnSpc>
              <a:spcAft>
                <a:spcPts val="0"/>
              </a:spcAft>
              <a:defRPr/>
            </a:pPr>
            <a:r>
              <a:rPr lang="fa-IR" sz="3500" dirty="0" smtClean="0">
                <a:solidFill>
                  <a:srgbClr val="00CCFF"/>
                </a:solidFill>
                <a:effectLst>
                  <a:outerShdw blurRad="38100" dist="38100" dir="2700000" algn="tl">
                    <a:srgbClr val="000000"/>
                  </a:outerShdw>
                </a:effectLst>
                <a:cs typeface="Mitra Bold Mazar" pitchFamily="2" charset="-78"/>
              </a:rPr>
              <a:t>دکتر فريدون عزيزي</a:t>
            </a:r>
            <a:r>
              <a:rPr lang="fa-IR" sz="3500" dirty="0" smtClean="0">
                <a:solidFill>
                  <a:srgbClr val="00FF00"/>
                </a:solidFill>
                <a:cs typeface="Mitra Bold Mazar" pitchFamily="2" charset="-78"/>
              </a:rPr>
              <a:t> </a:t>
            </a:r>
          </a:p>
          <a:p>
            <a:pPr rtl="1" eaLnBrk="1" fontAlgn="auto" hangingPunct="1">
              <a:lnSpc>
                <a:spcPct val="90000"/>
              </a:lnSpc>
              <a:spcAft>
                <a:spcPts val="0"/>
              </a:spcAft>
              <a:buFont typeface="Arial" pitchFamily="34" charset="0"/>
              <a:buNone/>
              <a:defRPr/>
            </a:pPr>
            <a:endParaRPr lang="en-US" sz="3000" dirty="0" smtClean="0">
              <a:solidFill>
                <a:srgbClr val="00FF00"/>
              </a:solidFill>
              <a:cs typeface="Mitra" pitchFamily="2" charset="-78"/>
            </a:endParaRPr>
          </a:p>
          <a:p>
            <a:pPr rtl="1" eaLnBrk="1" fontAlgn="auto" hangingPunct="1">
              <a:lnSpc>
                <a:spcPct val="90000"/>
              </a:lnSpc>
              <a:spcAft>
                <a:spcPts val="0"/>
              </a:spcAft>
              <a:buFont typeface="Arial" pitchFamily="34" charset="0"/>
              <a:buNone/>
              <a:defRPr/>
            </a:pPr>
            <a:r>
              <a:rPr lang="fa-IR" sz="3000" dirty="0" smtClean="0">
                <a:solidFill>
                  <a:schemeClr val="bg1"/>
                </a:solidFill>
                <a:effectLst>
                  <a:outerShdw blurRad="38100" dist="38100" dir="2700000" algn="tl">
                    <a:srgbClr val="000000"/>
                  </a:outerShdw>
                </a:effectLst>
                <a:cs typeface="Mitra" pitchFamily="2" charset="-78"/>
              </a:rPr>
              <a:t>پژوهشكده </a:t>
            </a:r>
            <a:r>
              <a:rPr lang="fa-IR" sz="3000" dirty="0">
                <a:solidFill>
                  <a:schemeClr val="bg1"/>
                </a:solidFill>
                <a:effectLst>
                  <a:outerShdw blurRad="38100" dist="38100" dir="2700000" algn="tl">
                    <a:srgbClr val="000000"/>
                  </a:outerShdw>
                </a:effectLst>
                <a:cs typeface="Mitra" pitchFamily="2" charset="-78"/>
              </a:rPr>
              <a:t>علوم غدد درون ريز و متابوليسم</a:t>
            </a:r>
          </a:p>
          <a:p>
            <a:pPr rtl="1" eaLnBrk="1" fontAlgn="auto" hangingPunct="1">
              <a:lnSpc>
                <a:spcPct val="90000"/>
              </a:lnSpc>
              <a:spcAft>
                <a:spcPts val="0"/>
              </a:spcAft>
              <a:buFont typeface="Arial" pitchFamily="34" charset="0"/>
              <a:buNone/>
              <a:defRPr/>
            </a:pPr>
            <a:r>
              <a:rPr lang="fa-IR" sz="3000" dirty="0">
                <a:solidFill>
                  <a:schemeClr val="bg1"/>
                </a:solidFill>
                <a:effectLst>
                  <a:outerShdw blurRad="38100" dist="38100" dir="2700000" algn="tl">
                    <a:srgbClr val="000000"/>
                  </a:outerShdw>
                </a:effectLst>
                <a:cs typeface="Mitra" pitchFamily="2" charset="-78"/>
              </a:rPr>
              <a:t>دانشگاه علوم پزشکي شهيد بهشتي</a:t>
            </a:r>
          </a:p>
          <a:p>
            <a:pPr rtl="1" eaLnBrk="1" fontAlgn="auto" hangingPunct="1">
              <a:lnSpc>
                <a:spcPct val="90000"/>
              </a:lnSpc>
              <a:spcAft>
                <a:spcPts val="0"/>
              </a:spcAft>
              <a:buFont typeface="Arial" pitchFamily="34" charset="0"/>
              <a:buNone/>
              <a:defRPr/>
            </a:pPr>
            <a:endParaRPr lang="en-US" sz="2800" dirty="0" smtClean="0">
              <a:solidFill>
                <a:schemeClr val="bg1"/>
              </a:solidFill>
              <a:effectLst>
                <a:outerShdw blurRad="38100" dist="38100" dir="2700000" algn="tl">
                  <a:srgbClr val="000000"/>
                </a:outerShdw>
              </a:effectLst>
              <a:cs typeface="Mitra" pitchFamily="2" charset="-78"/>
            </a:endParaRPr>
          </a:p>
          <a:p>
            <a:pPr rtl="1" eaLnBrk="1" fontAlgn="auto" hangingPunct="1">
              <a:lnSpc>
                <a:spcPct val="90000"/>
              </a:lnSpc>
              <a:spcAft>
                <a:spcPts val="0"/>
              </a:spcAft>
              <a:buFont typeface="Arial" pitchFamily="34" charset="0"/>
              <a:buNone/>
              <a:defRPr/>
            </a:pPr>
            <a:endParaRPr lang="fa-IR" sz="2800" dirty="0">
              <a:solidFill>
                <a:schemeClr val="bg1"/>
              </a:solidFill>
              <a:effectLst>
                <a:outerShdw blurRad="38100" dist="38100" dir="2700000" algn="tl">
                  <a:srgbClr val="000000"/>
                </a:outerShdw>
              </a:effectLst>
              <a:cs typeface="Mitra" pitchFamily="2" charset="-78"/>
            </a:endParaRPr>
          </a:p>
          <a:p>
            <a:pPr rtl="1" eaLnBrk="1" fontAlgn="auto" hangingPunct="1">
              <a:lnSpc>
                <a:spcPct val="90000"/>
              </a:lnSpc>
              <a:spcAft>
                <a:spcPts val="0"/>
              </a:spcAft>
              <a:buFont typeface="Arial" pitchFamily="34" charset="0"/>
              <a:buNone/>
              <a:defRPr/>
            </a:pPr>
            <a:r>
              <a:rPr lang="fa-IR" sz="2300" b="1" i="1" dirty="0" smtClean="0">
                <a:solidFill>
                  <a:srgbClr val="FF0066"/>
                </a:solidFill>
                <a:effectLst>
                  <a:outerShdw blurRad="38100" dist="38100" dir="2700000" algn="tl">
                    <a:srgbClr val="000000"/>
                  </a:outerShdw>
                </a:effectLst>
                <a:latin typeface="Times New Roman" pitchFamily="18" charset="0"/>
                <a:cs typeface="Mitra" pitchFamily="2" charset="-78"/>
              </a:rPr>
              <a:t>سومين كنگره پيشگيري و درمان چاقي ايران</a:t>
            </a:r>
          </a:p>
          <a:p>
            <a:pPr rtl="1" eaLnBrk="1" fontAlgn="auto" hangingPunct="1">
              <a:lnSpc>
                <a:spcPct val="90000"/>
              </a:lnSpc>
              <a:spcAft>
                <a:spcPts val="0"/>
              </a:spcAft>
              <a:buFont typeface="Arial" pitchFamily="34" charset="0"/>
              <a:buNone/>
              <a:defRPr/>
            </a:pPr>
            <a:r>
              <a:rPr lang="fa-IR" sz="2300" b="1" i="1" dirty="0" smtClean="0">
                <a:solidFill>
                  <a:srgbClr val="FF0066"/>
                </a:solidFill>
                <a:effectLst>
                  <a:outerShdw blurRad="38100" dist="38100" dir="2700000" algn="tl">
                    <a:srgbClr val="000000"/>
                  </a:outerShdw>
                </a:effectLst>
                <a:latin typeface="Times New Roman" pitchFamily="18" charset="0"/>
                <a:cs typeface="Mitra" pitchFamily="2" charset="-78"/>
              </a:rPr>
              <a:t>27-25 آبان ماه 1390</a:t>
            </a:r>
            <a:endParaRPr lang="en-US" sz="2300" b="1" dirty="0">
              <a:solidFill>
                <a:srgbClr val="FF0066"/>
              </a:solidFill>
              <a:effectLst>
                <a:outerShdw blurRad="38100" dist="38100" dir="2700000" algn="tl">
                  <a:srgbClr val="000000"/>
                </a:outerShdw>
              </a:effectLst>
              <a:cs typeface="Mitra" pitchFamily="2" charset="-78"/>
            </a:endParaRPr>
          </a:p>
        </p:txBody>
      </p:sp>
      <p:sp>
        <p:nvSpPr>
          <p:cNvPr id="16387" name="Rectangle 2"/>
          <p:cNvSpPr>
            <a:spLocks noGrp="1" noChangeArrowheads="1"/>
          </p:cNvSpPr>
          <p:nvPr>
            <p:ph type="ctrTitle"/>
          </p:nvPr>
        </p:nvSpPr>
        <p:spPr>
          <a:xfrm>
            <a:off x="0" y="857250"/>
            <a:ext cx="8604250" cy="1089025"/>
          </a:xfrm>
        </p:spPr>
        <p:txBody>
          <a:bodyPr/>
          <a:lstStyle/>
          <a:p>
            <a:pPr rtl="1" eaLnBrk="1" hangingPunct="1"/>
            <a:r>
              <a:rPr lang="en-US" b="1" dirty="0" smtClean="0">
                <a:solidFill>
                  <a:srgbClr val="00FF00"/>
                </a:solidFill>
                <a:cs typeface="Mitra" pitchFamily="2" charset="-78"/>
              </a:rPr>
              <a:t> </a:t>
            </a:r>
            <a:r>
              <a:rPr lang="fa-IR" b="1" dirty="0" smtClean="0">
                <a:solidFill>
                  <a:srgbClr val="00FF00"/>
                </a:solidFill>
                <a:cs typeface="Mitra" pitchFamily="2" charset="-78"/>
              </a:rPr>
              <a:t>چاقي، اپيدمي</a:t>
            </a:r>
            <a:r>
              <a:rPr lang="en-US" b="1" dirty="0" smtClean="0">
                <a:solidFill>
                  <a:srgbClr val="00FF00"/>
                </a:solidFill>
                <a:cs typeface="Mitra" pitchFamily="2" charset="-78"/>
              </a:rPr>
              <a:t> </a:t>
            </a:r>
            <a:r>
              <a:rPr lang="fa-IR" b="1" dirty="0" smtClean="0">
                <a:solidFill>
                  <a:srgbClr val="00FF00"/>
                </a:solidFill>
                <a:cs typeface="Mitra" pitchFamily="2" charset="-78"/>
              </a:rPr>
              <a:t>قرن</a:t>
            </a:r>
            <a:br>
              <a:rPr lang="fa-IR" b="1" dirty="0" smtClean="0">
                <a:solidFill>
                  <a:srgbClr val="00FF00"/>
                </a:solidFill>
                <a:cs typeface="Mitra" pitchFamily="2" charset="-78"/>
              </a:rPr>
            </a:br>
            <a:endParaRPr lang="en-US" b="1" dirty="0" smtClean="0">
              <a:solidFill>
                <a:srgbClr val="00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5222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52228"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52229"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52230" name="Rectangle 6"/>
          <p:cNvSpPr>
            <a:spLocks noChangeArrowheads="1"/>
          </p:cNvSpPr>
          <p:nvPr/>
        </p:nvSpPr>
        <p:spPr bwMode="auto">
          <a:xfrm>
            <a:off x="2000250" y="1571625"/>
            <a:ext cx="5915025" cy="3848100"/>
          </a:xfrm>
          <a:prstGeom prst="rect">
            <a:avLst/>
          </a:prstGeom>
          <a:solidFill>
            <a:srgbClr val="33CCCC"/>
          </a:solidFill>
          <a:ln w="12700">
            <a:solidFill>
              <a:schemeClr val="bg2"/>
            </a:solidFill>
            <a:miter lim="800000"/>
            <a:headEnd/>
            <a:tailEnd/>
          </a:ln>
        </p:spPr>
        <p:txBody>
          <a:bodyPr wrap="none" anchor="ctr"/>
          <a:lstStyle/>
          <a:p>
            <a:endParaRPr lang="en-US">
              <a:latin typeface="Calibri" pitchFamily="34" charset="0"/>
            </a:endParaRPr>
          </a:p>
        </p:txBody>
      </p:sp>
      <p:sp>
        <p:nvSpPr>
          <p:cNvPr id="52231" name="Freeform 7"/>
          <p:cNvSpPr>
            <a:spLocks/>
          </p:cNvSpPr>
          <p:nvPr/>
        </p:nvSpPr>
        <p:spPr bwMode="auto">
          <a:xfrm>
            <a:off x="3679825" y="4699000"/>
            <a:ext cx="712788" cy="280988"/>
          </a:xfrm>
          <a:custGeom>
            <a:avLst/>
            <a:gdLst>
              <a:gd name="T0" fmla="*/ 0 w 449"/>
              <a:gd name="T1" fmla="*/ 2147483647 h 177"/>
              <a:gd name="T2" fmla="*/ 2147483647 w 449"/>
              <a:gd name="T3" fmla="*/ 2147483647 h 177"/>
              <a:gd name="T4" fmla="*/ 2147483647 w 449"/>
              <a:gd name="T5" fmla="*/ 0 h 177"/>
              <a:gd name="T6" fmla="*/ 0 60000 65536"/>
              <a:gd name="T7" fmla="*/ 0 60000 65536"/>
              <a:gd name="T8" fmla="*/ 0 60000 65536"/>
              <a:gd name="T9" fmla="*/ 0 w 449"/>
              <a:gd name="T10" fmla="*/ 0 h 177"/>
              <a:gd name="T11" fmla="*/ 449 w 449"/>
              <a:gd name="T12" fmla="*/ 177 h 177"/>
            </a:gdLst>
            <a:ahLst/>
            <a:cxnLst>
              <a:cxn ang="T6">
                <a:pos x="T0" y="T1"/>
              </a:cxn>
              <a:cxn ang="T7">
                <a:pos x="T2" y="T3"/>
              </a:cxn>
              <a:cxn ang="T8">
                <a:pos x="T4" y="T5"/>
              </a:cxn>
            </a:cxnLst>
            <a:rect l="T9" t="T10" r="T11" b="T12"/>
            <a:pathLst>
              <a:path w="449" h="177">
                <a:moveTo>
                  <a:pt x="0" y="176"/>
                </a:moveTo>
                <a:lnTo>
                  <a:pt x="156" y="120"/>
                </a:lnTo>
                <a:lnTo>
                  <a:pt x="448" y="0"/>
                </a:lnTo>
              </a:path>
            </a:pathLst>
          </a:custGeom>
          <a:noFill/>
          <a:ln w="12700" cap="rnd">
            <a:solidFill>
              <a:srgbClr val="00FF00"/>
            </a:solidFill>
            <a:round/>
            <a:headEnd/>
            <a:tailEnd/>
          </a:ln>
        </p:spPr>
        <p:txBody>
          <a:bodyPr/>
          <a:lstStyle/>
          <a:p>
            <a:endParaRPr lang="en-US">
              <a:latin typeface="Calibri" pitchFamily="34" charset="0"/>
            </a:endParaRPr>
          </a:p>
        </p:txBody>
      </p:sp>
      <p:sp>
        <p:nvSpPr>
          <p:cNvPr id="52232" name="Freeform 8"/>
          <p:cNvSpPr>
            <a:spLocks/>
          </p:cNvSpPr>
          <p:nvPr/>
        </p:nvSpPr>
        <p:spPr bwMode="auto">
          <a:xfrm>
            <a:off x="4402138" y="3556000"/>
            <a:ext cx="2914650" cy="1131888"/>
          </a:xfrm>
          <a:custGeom>
            <a:avLst/>
            <a:gdLst>
              <a:gd name="T0" fmla="*/ 0 w 1836"/>
              <a:gd name="T1" fmla="*/ 2147483647 h 713"/>
              <a:gd name="T2" fmla="*/ 2147483647 w 1836"/>
              <a:gd name="T3" fmla="*/ 0 h 713"/>
              <a:gd name="T4" fmla="*/ 0 60000 65536"/>
              <a:gd name="T5" fmla="*/ 0 60000 65536"/>
              <a:gd name="T6" fmla="*/ 0 w 1836"/>
              <a:gd name="T7" fmla="*/ 0 h 713"/>
              <a:gd name="T8" fmla="*/ 1836 w 1836"/>
              <a:gd name="T9" fmla="*/ 713 h 713"/>
            </a:gdLst>
            <a:ahLst/>
            <a:cxnLst>
              <a:cxn ang="T4">
                <a:pos x="T0" y="T1"/>
              </a:cxn>
              <a:cxn ang="T5">
                <a:pos x="T2" y="T3"/>
              </a:cxn>
            </a:cxnLst>
            <a:rect l="T6" t="T7" r="T8" b="T9"/>
            <a:pathLst>
              <a:path w="1836" h="713">
                <a:moveTo>
                  <a:pt x="0" y="712"/>
                </a:moveTo>
                <a:lnTo>
                  <a:pt x="1835" y="0"/>
                </a:lnTo>
              </a:path>
            </a:pathLst>
          </a:custGeom>
          <a:noFill/>
          <a:ln w="12700" cap="rnd">
            <a:solidFill>
              <a:srgbClr val="00FF00"/>
            </a:solidFill>
            <a:prstDash val="sysDot"/>
            <a:round/>
            <a:headEnd/>
            <a:tailEnd/>
          </a:ln>
        </p:spPr>
        <p:txBody>
          <a:bodyPr/>
          <a:lstStyle/>
          <a:p>
            <a:endParaRPr lang="en-US">
              <a:latin typeface="Calibri" pitchFamily="34" charset="0"/>
            </a:endParaRPr>
          </a:p>
        </p:txBody>
      </p:sp>
      <p:sp>
        <p:nvSpPr>
          <p:cNvPr id="52233" name="Rectangle 9"/>
          <p:cNvSpPr>
            <a:spLocks noChangeArrowheads="1"/>
          </p:cNvSpPr>
          <p:nvPr/>
        </p:nvSpPr>
        <p:spPr bwMode="auto">
          <a:xfrm>
            <a:off x="4351338" y="4641850"/>
            <a:ext cx="90487" cy="101600"/>
          </a:xfrm>
          <a:prstGeom prst="rect">
            <a:avLst/>
          </a:prstGeom>
          <a:solidFill>
            <a:schemeClr val="bg2"/>
          </a:solidFill>
          <a:ln w="12700">
            <a:solidFill>
              <a:srgbClr val="00FF00"/>
            </a:solidFill>
            <a:miter lim="800000"/>
            <a:headEnd/>
            <a:tailEnd/>
          </a:ln>
        </p:spPr>
        <p:txBody>
          <a:bodyPr wrap="none" anchor="ctr"/>
          <a:lstStyle/>
          <a:p>
            <a:endParaRPr lang="en-US">
              <a:latin typeface="Calibri" pitchFamily="34" charset="0"/>
            </a:endParaRPr>
          </a:p>
        </p:txBody>
      </p:sp>
      <p:sp>
        <p:nvSpPr>
          <p:cNvPr id="52234" name="Rectangle 10"/>
          <p:cNvSpPr>
            <a:spLocks noGrp="1" noChangeArrowheads="1"/>
          </p:cNvSpPr>
          <p:nvPr>
            <p:ph type="title"/>
          </p:nvPr>
        </p:nvSpPr>
        <p:spPr>
          <a:xfrm>
            <a:off x="684213" y="125413"/>
            <a:ext cx="7772400" cy="1143000"/>
          </a:xfrm>
          <a:solidFill>
            <a:srgbClr val="33CCCC"/>
          </a:solidFill>
          <a:ln w="12700">
            <a:solidFill>
              <a:srgbClr val="00007A"/>
            </a:solidFill>
          </a:ln>
        </p:spPr>
        <p:txBody>
          <a:bodyPr lIns="90488" tIns="44450" rIns="90488" bIns="44450"/>
          <a:lstStyle/>
          <a:p>
            <a:pPr eaLnBrk="1" hangingPunct="1">
              <a:lnSpc>
                <a:spcPct val="90000"/>
              </a:lnSpc>
            </a:pPr>
            <a:r>
              <a:rPr lang="en-GB" sz="3500" b="1" smtClean="0">
                <a:solidFill>
                  <a:srgbClr val="FFFF00"/>
                </a:solidFill>
                <a:latin typeface="Times New Roman" pitchFamily="18" charset="0"/>
                <a:cs typeface="Times New Roman" pitchFamily="18" charset="0"/>
              </a:rPr>
              <a:t>OBESITY RATES COULD DOUBLE IN 30 YEARS</a:t>
            </a:r>
          </a:p>
        </p:txBody>
      </p:sp>
      <p:sp>
        <p:nvSpPr>
          <p:cNvPr id="52235" name="Freeform 11"/>
          <p:cNvSpPr>
            <a:spLocks/>
          </p:cNvSpPr>
          <p:nvPr/>
        </p:nvSpPr>
        <p:spPr bwMode="auto">
          <a:xfrm>
            <a:off x="2111375" y="3721100"/>
            <a:ext cx="2800350" cy="941388"/>
          </a:xfrm>
          <a:custGeom>
            <a:avLst/>
            <a:gdLst>
              <a:gd name="T0" fmla="*/ 0 w 1764"/>
              <a:gd name="T1" fmla="*/ 2147483647 h 593"/>
              <a:gd name="T2" fmla="*/ 2147483647 w 1764"/>
              <a:gd name="T3" fmla="*/ 2147483647 h 593"/>
              <a:gd name="T4" fmla="*/ 2147483647 w 1764"/>
              <a:gd name="T5" fmla="*/ 2147483647 h 593"/>
              <a:gd name="T6" fmla="*/ 2147483647 w 1764"/>
              <a:gd name="T7" fmla="*/ 2147483647 h 593"/>
              <a:gd name="T8" fmla="*/ 2147483647 w 1764"/>
              <a:gd name="T9" fmla="*/ 0 h 593"/>
              <a:gd name="T10" fmla="*/ 0 60000 65536"/>
              <a:gd name="T11" fmla="*/ 0 60000 65536"/>
              <a:gd name="T12" fmla="*/ 0 60000 65536"/>
              <a:gd name="T13" fmla="*/ 0 60000 65536"/>
              <a:gd name="T14" fmla="*/ 0 60000 65536"/>
              <a:gd name="T15" fmla="*/ 0 w 1764"/>
              <a:gd name="T16" fmla="*/ 0 h 593"/>
              <a:gd name="T17" fmla="*/ 1764 w 1764"/>
              <a:gd name="T18" fmla="*/ 593 h 593"/>
            </a:gdLst>
            <a:ahLst/>
            <a:cxnLst>
              <a:cxn ang="T10">
                <a:pos x="T0" y="T1"/>
              </a:cxn>
              <a:cxn ang="T11">
                <a:pos x="T2" y="T3"/>
              </a:cxn>
              <a:cxn ang="T12">
                <a:pos x="T4" y="T5"/>
              </a:cxn>
              <a:cxn ang="T13">
                <a:pos x="T6" y="T7"/>
              </a:cxn>
              <a:cxn ang="T14">
                <a:pos x="T8" y="T9"/>
              </a:cxn>
            </a:cxnLst>
            <a:rect l="T15" t="T16" r="T17" b="T18"/>
            <a:pathLst>
              <a:path w="1764" h="593">
                <a:moveTo>
                  <a:pt x="0" y="592"/>
                </a:moveTo>
                <a:lnTo>
                  <a:pt x="647" y="536"/>
                </a:lnTo>
                <a:lnTo>
                  <a:pt x="903" y="560"/>
                </a:lnTo>
                <a:lnTo>
                  <a:pt x="1543" y="136"/>
                </a:lnTo>
                <a:lnTo>
                  <a:pt x="1763" y="0"/>
                </a:lnTo>
              </a:path>
            </a:pathLst>
          </a:custGeom>
          <a:noFill/>
          <a:ln w="12700" cap="rnd">
            <a:solidFill>
              <a:srgbClr val="FAFD00"/>
            </a:solidFill>
            <a:round/>
            <a:headEnd/>
            <a:tailEnd/>
          </a:ln>
        </p:spPr>
        <p:txBody>
          <a:bodyPr/>
          <a:lstStyle/>
          <a:p>
            <a:endParaRPr lang="en-US">
              <a:latin typeface="Calibri" pitchFamily="34" charset="0"/>
            </a:endParaRPr>
          </a:p>
        </p:txBody>
      </p:sp>
      <p:sp>
        <p:nvSpPr>
          <p:cNvPr id="52236" name="Freeform 12"/>
          <p:cNvSpPr>
            <a:spLocks/>
          </p:cNvSpPr>
          <p:nvPr/>
        </p:nvSpPr>
        <p:spPr bwMode="auto">
          <a:xfrm>
            <a:off x="4921250" y="2146300"/>
            <a:ext cx="2417763" cy="1576388"/>
          </a:xfrm>
          <a:custGeom>
            <a:avLst/>
            <a:gdLst>
              <a:gd name="T0" fmla="*/ 0 w 1523"/>
              <a:gd name="T1" fmla="*/ 2147483647 h 993"/>
              <a:gd name="T2" fmla="*/ 2147483647 w 1523"/>
              <a:gd name="T3" fmla="*/ 0 h 993"/>
              <a:gd name="T4" fmla="*/ 0 60000 65536"/>
              <a:gd name="T5" fmla="*/ 0 60000 65536"/>
              <a:gd name="T6" fmla="*/ 0 w 1523"/>
              <a:gd name="T7" fmla="*/ 0 h 993"/>
              <a:gd name="T8" fmla="*/ 1523 w 1523"/>
              <a:gd name="T9" fmla="*/ 993 h 993"/>
            </a:gdLst>
            <a:ahLst/>
            <a:cxnLst>
              <a:cxn ang="T4">
                <a:pos x="T0" y="T1"/>
              </a:cxn>
              <a:cxn ang="T5">
                <a:pos x="T2" y="T3"/>
              </a:cxn>
            </a:cxnLst>
            <a:rect l="T6" t="T7" r="T8" b="T9"/>
            <a:pathLst>
              <a:path w="1523" h="993">
                <a:moveTo>
                  <a:pt x="0" y="992"/>
                </a:moveTo>
                <a:lnTo>
                  <a:pt x="1522" y="0"/>
                </a:lnTo>
              </a:path>
            </a:pathLst>
          </a:custGeom>
          <a:noFill/>
          <a:ln w="12700" cap="rnd">
            <a:solidFill>
              <a:srgbClr val="FAFD00"/>
            </a:solidFill>
            <a:prstDash val="sysDot"/>
            <a:round/>
            <a:headEnd/>
            <a:tailEnd/>
          </a:ln>
        </p:spPr>
        <p:txBody>
          <a:bodyPr/>
          <a:lstStyle/>
          <a:p>
            <a:endParaRPr lang="en-US">
              <a:latin typeface="Calibri" pitchFamily="34" charset="0"/>
            </a:endParaRPr>
          </a:p>
        </p:txBody>
      </p:sp>
      <p:sp>
        <p:nvSpPr>
          <p:cNvPr id="52237" name="Freeform 13"/>
          <p:cNvSpPr>
            <a:spLocks/>
          </p:cNvSpPr>
          <p:nvPr/>
        </p:nvSpPr>
        <p:spPr bwMode="auto">
          <a:xfrm>
            <a:off x="3284538" y="4902200"/>
            <a:ext cx="1130300" cy="306388"/>
          </a:xfrm>
          <a:custGeom>
            <a:avLst/>
            <a:gdLst>
              <a:gd name="T0" fmla="*/ 0 w 712"/>
              <a:gd name="T1" fmla="*/ 2147483647 h 193"/>
              <a:gd name="T2" fmla="*/ 2147483647 w 712"/>
              <a:gd name="T3" fmla="*/ 0 h 193"/>
              <a:gd name="T4" fmla="*/ 0 60000 65536"/>
              <a:gd name="T5" fmla="*/ 0 60000 65536"/>
              <a:gd name="T6" fmla="*/ 0 w 712"/>
              <a:gd name="T7" fmla="*/ 0 h 193"/>
              <a:gd name="T8" fmla="*/ 712 w 712"/>
              <a:gd name="T9" fmla="*/ 193 h 193"/>
            </a:gdLst>
            <a:ahLst/>
            <a:cxnLst>
              <a:cxn ang="T4">
                <a:pos x="T0" y="T1"/>
              </a:cxn>
              <a:cxn ang="T5">
                <a:pos x="T2" y="T3"/>
              </a:cxn>
            </a:cxnLst>
            <a:rect l="T6" t="T7" r="T8" b="T9"/>
            <a:pathLst>
              <a:path w="712" h="193">
                <a:moveTo>
                  <a:pt x="0" y="192"/>
                </a:moveTo>
                <a:lnTo>
                  <a:pt x="711" y="0"/>
                </a:lnTo>
              </a:path>
            </a:pathLst>
          </a:custGeom>
          <a:noFill/>
          <a:ln w="12700" cap="rnd">
            <a:solidFill>
              <a:srgbClr val="CCA4E4"/>
            </a:solidFill>
            <a:round/>
            <a:headEnd/>
            <a:tailEnd/>
          </a:ln>
        </p:spPr>
        <p:txBody>
          <a:bodyPr/>
          <a:lstStyle/>
          <a:p>
            <a:endParaRPr lang="en-US">
              <a:latin typeface="Calibri" pitchFamily="34" charset="0"/>
            </a:endParaRPr>
          </a:p>
        </p:txBody>
      </p:sp>
      <p:sp>
        <p:nvSpPr>
          <p:cNvPr id="52238" name="Freeform 14"/>
          <p:cNvSpPr>
            <a:spLocks/>
          </p:cNvSpPr>
          <p:nvPr/>
        </p:nvSpPr>
        <p:spPr bwMode="auto">
          <a:xfrm>
            <a:off x="4402138" y="4127500"/>
            <a:ext cx="2914650" cy="776288"/>
          </a:xfrm>
          <a:custGeom>
            <a:avLst/>
            <a:gdLst>
              <a:gd name="T0" fmla="*/ 0 w 1836"/>
              <a:gd name="T1" fmla="*/ 2147483647 h 489"/>
              <a:gd name="T2" fmla="*/ 2147483647 w 1836"/>
              <a:gd name="T3" fmla="*/ 0 h 489"/>
              <a:gd name="T4" fmla="*/ 0 60000 65536"/>
              <a:gd name="T5" fmla="*/ 0 60000 65536"/>
              <a:gd name="T6" fmla="*/ 0 w 1836"/>
              <a:gd name="T7" fmla="*/ 0 h 489"/>
              <a:gd name="T8" fmla="*/ 1836 w 1836"/>
              <a:gd name="T9" fmla="*/ 489 h 489"/>
            </a:gdLst>
            <a:ahLst/>
            <a:cxnLst>
              <a:cxn ang="T4">
                <a:pos x="T0" y="T1"/>
              </a:cxn>
              <a:cxn ang="T5">
                <a:pos x="T2" y="T3"/>
              </a:cxn>
            </a:cxnLst>
            <a:rect l="T6" t="T7" r="T8" b="T9"/>
            <a:pathLst>
              <a:path w="1836" h="489">
                <a:moveTo>
                  <a:pt x="0" y="488"/>
                </a:moveTo>
                <a:lnTo>
                  <a:pt x="1835" y="0"/>
                </a:lnTo>
              </a:path>
            </a:pathLst>
          </a:custGeom>
          <a:noFill/>
          <a:ln w="12700" cap="rnd">
            <a:solidFill>
              <a:srgbClr val="CCA4E4"/>
            </a:solidFill>
            <a:prstDash val="sysDot"/>
            <a:round/>
            <a:headEnd/>
            <a:tailEnd/>
          </a:ln>
        </p:spPr>
        <p:txBody>
          <a:bodyPr/>
          <a:lstStyle/>
          <a:p>
            <a:endParaRPr lang="en-US">
              <a:latin typeface="Calibri" pitchFamily="34" charset="0"/>
            </a:endParaRPr>
          </a:p>
        </p:txBody>
      </p:sp>
      <p:sp>
        <p:nvSpPr>
          <p:cNvPr id="52239" name="Freeform 15"/>
          <p:cNvSpPr>
            <a:spLocks/>
          </p:cNvSpPr>
          <p:nvPr/>
        </p:nvSpPr>
        <p:spPr bwMode="auto">
          <a:xfrm>
            <a:off x="4244975" y="4851400"/>
            <a:ext cx="419100" cy="255588"/>
          </a:xfrm>
          <a:custGeom>
            <a:avLst/>
            <a:gdLst>
              <a:gd name="T0" fmla="*/ 0 w 264"/>
              <a:gd name="T1" fmla="*/ 2147483647 h 161"/>
              <a:gd name="T2" fmla="*/ 2147483647 w 264"/>
              <a:gd name="T3" fmla="*/ 0 h 161"/>
              <a:gd name="T4" fmla="*/ 0 60000 65536"/>
              <a:gd name="T5" fmla="*/ 0 60000 65536"/>
              <a:gd name="T6" fmla="*/ 0 w 264"/>
              <a:gd name="T7" fmla="*/ 0 h 161"/>
              <a:gd name="T8" fmla="*/ 264 w 264"/>
              <a:gd name="T9" fmla="*/ 161 h 161"/>
            </a:gdLst>
            <a:ahLst/>
            <a:cxnLst>
              <a:cxn ang="T4">
                <a:pos x="T0" y="T1"/>
              </a:cxn>
              <a:cxn ang="T5">
                <a:pos x="T2" y="T3"/>
              </a:cxn>
            </a:cxnLst>
            <a:rect l="T6" t="T7" r="T8" b="T9"/>
            <a:pathLst>
              <a:path w="264" h="161">
                <a:moveTo>
                  <a:pt x="0" y="160"/>
                </a:moveTo>
                <a:lnTo>
                  <a:pt x="263" y="0"/>
                </a:lnTo>
              </a:path>
            </a:pathLst>
          </a:custGeom>
          <a:noFill/>
          <a:ln w="12700" cap="rnd">
            <a:solidFill>
              <a:schemeClr val="hlink"/>
            </a:solidFill>
            <a:round/>
            <a:headEnd/>
            <a:tailEnd/>
          </a:ln>
        </p:spPr>
        <p:txBody>
          <a:bodyPr/>
          <a:lstStyle/>
          <a:p>
            <a:endParaRPr lang="en-US">
              <a:latin typeface="Calibri" pitchFamily="34" charset="0"/>
            </a:endParaRPr>
          </a:p>
        </p:txBody>
      </p:sp>
      <p:sp>
        <p:nvSpPr>
          <p:cNvPr id="52240" name="Freeform 16"/>
          <p:cNvSpPr>
            <a:spLocks/>
          </p:cNvSpPr>
          <p:nvPr/>
        </p:nvSpPr>
        <p:spPr bwMode="auto">
          <a:xfrm>
            <a:off x="4662488" y="3187700"/>
            <a:ext cx="2643187" cy="1665288"/>
          </a:xfrm>
          <a:custGeom>
            <a:avLst/>
            <a:gdLst>
              <a:gd name="T0" fmla="*/ 0 w 1665"/>
              <a:gd name="T1" fmla="*/ 2147483647 h 1049"/>
              <a:gd name="T2" fmla="*/ 2147483647 w 1665"/>
              <a:gd name="T3" fmla="*/ 0 h 1049"/>
              <a:gd name="T4" fmla="*/ 0 60000 65536"/>
              <a:gd name="T5" fmla="*/ 0 60000 65536"/>
              <a:gd name="T6" fmla="*/ 0 w 1665"/>
              <a:gd name="T7" fmla="*/ 0 h 1049"/>
              <a:gd name="T8" fmla="*/ 1665 w 1665"/>
              <a:gd name="T9" fmla="*/ 1049 h 1049"/>
            </a:gdLst>
            <a:ahLst/>
            <a:cxnLst>
              <a:cxn ang="T4">
                <a:pos x="T0" y="T1"/>
              </a:cxn>
              <a:cxn ang="T5">
                <a:pos x="T2" y="T3"/>
              </a:cxn>
            </a:cxnLst>
            <a:rect l="T6" t="T7" r="T8" b="T9"/>
            <a:pathLst>
              <a:path w="1665" h="1049">
                <a:moveTo>
                  <a:pt x="0" y="1048"/>
                </a:moveTo>
                <a:lnTo>
                  <a:pt x="1664" y="0"/>
                </a:lnTo>
              </a:path>
            </a:pathLst>
          </a:custGeom>
          <a:noFill/>
          <a:ln w="12700" cap="rnd">
            <a:solidFill>
              <a:schemeClr val="hlink"/>
            </a:solidFill>
            <a:prstDash val="sysDot"/>
            <a:round/>
            <a:headEnd/>
            <a:tailEnd/>
          </a:ln>
        </p:spPr>
        <p:txBody>
          <a:bodyPr/>
          <a:lstStyle/>
          <a:p>
            <a:endParaRPr lang="en-US">
              <a:latin typeface="Calibri" pitchFamily="34" charset="0"/>
            </a:endParaRPr>
          </a:p>
        </p:txBody>
      </p:sp>
      <p:sp>
        <p:nvSpPr>
          <p:cNvPr id="52241" name="Freeform 17"/>
          <p:cNvSpPr>
            <a:spLocks/>
          </p:cNvSpPr>
          <p:nvPr/>
        </p:nvSpPr>
        <p:spPr bwMode="auto">
          <a:xfrm>
            <a:off x="3679825" y="4419600"/>
            <a:ext cx="1243013" cy="687388"/>
          </a:xfrm>
          <a:custGeom>
            <a:avLst/>
            <a:gdLst>
              <a:gd name="T0" fmla="*/ 0 w 783"/>
              <a:gd name="T1" fmla="*/ 2147483647 h 433"/>
              <a:gd name="T2" fmla="*/ 2147483647 w 783"/>
              <a:gd name="T3" fmla="*/ 2147483647 h 433"/>
              <a:gd name="T4" fmla="*/ 2147483647 w 783"/>
              <a:gd name="T5" fmla="*/ 2147483647 h 433"/>
              <a:gd name="T6" fmla="*/ 2147483647 w 783"/>
              <a:gd name="T7" fmla="*/ 2147483647 h 433"/>
              <a:gd name="T8" fmla="*/ 2147483647 w 783"/>
              <a:gd name="T9" fmla="*/ 2147483647 h 433"/>
              <a:gd name="T10" fmla="*/ 2147483647 w 783"/>
              <a:gd name="T11" fmla="*/ 0 h 433"/>
              <a:gd name="T12" fmla="*/ 0 60000 65536"/>
              <a:gd name="T13" fmla="*/ 0 60000 65536"/>
              <a:gd name="T14" fmla="*/ 0 60000 65536"/>
              <a:gd name="T15" fmla="*/ 0 60000 65536"/>
              <a:gd name="T16" fmla="*/ 0 60000 65536"/>
              <a:gd name="T17" fmla="*/ 0 60000 65536"/>
              <a:gd name="T18" fmla="*/ 0 w 783"/>
              <a:gd name="T19" fmla="*/ 0 h 433"/>
              <a:gd name="T20" fmla="*/ 783 w 783"/>
              <a:gd name="T21" fmla="*/ 433 h 433"/>
            </a:gdLst>
            <a:ahLst/>
            <a:cxnLst>
              <a:cxn ang="T12">
                <a:pos x="T0" y="T1"/>
              </a:cxn>
              <a:cxn ang="T13">
                <a:pos x="T2" y="T3"/>
              </a:cxn>
              <a:cxn ang="T14">
                <a:pos x="T4" y="T5"/>
              </a:cxn>
              <a:cxn ang="T15">
                <a:pos x="T6" y="T7"/>
              </a:cxn>
              <a:cxn ang="T16">
                <a:pos x="T8" y="T9"/>
              </a:cxn>
              <a:cxn ang="T17">
                <a:pos x="T10" y="T11"/>
              </a:cxn>
            </a:cxnLst>
            <a:rect l="T18" t="T19" r="T20" b="T21"/>
            <a:pathLst>
              <a:path w="783" h="433">
                <a:moveTo>
                  <a:pt x="0" y="432"/>
                </a:moveTo>
                <a:lnTo>
                  <a:pt x="306" y="304"/>
                </a:lnTo>
                <a:lnTo>
                  <a:pt x="455" y="168"/>
                </a:lnTo>
                <a:lnTo>
                  <a:pt x="555" y="88"/>
                </a:lnTo>
                <a:lnTo>
                  <a:pt x="718" y="56"/>
                </a:lnTo>
                <a:lnTo>
                  <a:pt x="782" y="0"/>
                </a:lnTo>
              </a:path>
            </a:pathLst>
          </a:custGeom>
          <a:noFill/>
          <a:ln w="12700" cap="rnd">
            <a:solidFill>
              <a:srgbClr val="FF557C"/>
            </a:solidFill>
            <a:round/>
            <a:headEnd/>
            <a:tailEnd/>
          </a:ln>
        </p:spPr>
        <p:txBody>
          <a:bodyPr/>
          <a:lstStyle/>
          <a:p>
            <a:endParaRPr lang="en-US">
              <a:latin typeface="Calibri" pitchFamily="34" charset="0"/>
            </a:endParaRPr>
          </a:p>
        </p:txBody>
      </p:sp>
      <p:sp>
        <p:nvSpPr>
          <p:cNvPr id="52242" name="Freeform 18"/>
          <p:cNvSpPr>
            <a:spLocks/>
          </p:cNvSpPr>
          <p:nvPr/>
        </p:nvSpPr>
        <p:spPr bwMode="auto">
          <a:xfrm>
            <a:off x="4899025" y="3073400"/>
            <a:ext cx="2428875" cy="1347788"/>
          </a:xfrm>
          <a:custGeom>
            <a:avLst/>
            <a:gdLst>
              <a:gd name="T0" fmla="*/ 0 w 1530"/>
              <a:gd name="T1" fmla="*/ 2147483647 h 849"/>
              <a:gd name="T2" fmla="*/ 2147483647 w 1530"/>
              <a:gd name="T3" fmla="*/ 0 h 849"/>
              <a:gd name="T4" fmla="*/ 0 60000 65536"/>
              <a:gd name="T5" fmla="*/ 0 60000 65536"/>
              <a:gd name="T6" fmla="*/ 0 w 1530"/>
              <a:gd name="T7" fmla="*/ 0 h 849"/>
              <a:gd name="T8" fmla="*/ 1530 w 1530"/>
              <a:gd name="T9" fmla="*/ 849 h 849"/>
            </a:gdLst>
            <a:ahLst/>
            <a:cxnLst>
              <a:cxn ang="T4">
                <a:pos x="T0" y="T1"/>
              </a:cxn>
              <a:cxn ang="T5">
                <a:pos x="T2" y="T3"/>
              </a:cxn>
            </a:cxnLst>
            <a:rect l="T6" t="T7" r="T8" b="T9"/>
            <a:pathLst>
              <a:path w="1530" h="849">
                <a:moveTo>
                  <a:pt x="0" y="848"/>
                </a:moveTo>
                <a:lnTo>
                  <a:pt x="1529" y="0"/>
                </a:lnTo>
              </a:path>
            </a:pathLst>
          </a:custGeom>
          <a:noFill/>
          <a:ln w="12700" cap="rnd">
            <a:solidFill>
              <a:srgbClr val="FF557C"/>
            </a:solidFill>
            <a:prstDash val="sysDot"/>
            <a:round/>
            <a:headEnd/>
            <a:tailEnd/>
          </a:ln>
        </p:spPr>
        <p:txBody>
          <a:bodyPr/>
          <a:lstStyle/>
          <a:p>
            <a:endParaRPr lang="en-US">
              <a:latin typeface="Calibri" pitchFamily="34" charset="0"/>
            </a:endParaRPr>
          </a:p>
        </p:txBody>
      </p:sp>
      <p:sp>
        <p:nvSpPr>
          <p:cNvPr id="52243" name="Rectangle 19"/>
          <p:cNvSpPr>
            <a:spLocks noChangeArrowheads="1"/>
          </p:cNvSpPr>
          <p:nvPr/>
        </p:nvSpPr>
        <p:spPr bwMode="auto">
          <a:xfrm>
            <a:off x="1987550" y="4535488"/>
            <a:ext cx="274638"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AFD00"/>
                </a:solidFill>
                <a:latin typeface="ReductilSansBook" pitchFamily="2" charset="0"/>
              </a:rPr>
              <a:t>n</a:t>
            </a:r>
          </a:p>
        </p:txBody>
      </p:sp>
      <p:sp>
        <p:nvSpPr>
          <p:cNvPr id="52244" name="Rectangle 20"/>
          <p:cNvSpPr>
            <a:spLocks noChangeArrowheads="1"/>
          </p:cNvSpPr>
          <p:nvPr/>
        </p:nvSpPr>
        <p:spPr bwMode="auto">
          <a:xfrm>
            <a:off x="3003550" y="4446588"/>
            <a:ext cx="274638"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AFD00"/>
                </a:solidFill>
                <a:latin typeface="ReductilSansBook" pitchFamily="2" charset="0"/>
              </a:rPr>
              <a:t>n</a:t>
            </a:r>
          </a:p>
        </p:txBody>
      </p:sp>
      <p:sp>
        <p:nvSpPr>
          <p:cNvPr id="52245" name="Rectangle 21"/>
          <p:cNvSpPr>
            <a:spLocks noChangeArrowheads="1"/>
          </p:cNvSpPr>
          <p:nvPr/>
        </p:nvSpPr>
        <p:spPr bwMode="auto">
          <a:xfrm>
            <a:off x="3409950" y="4484688"/>
            <a:ext cx="274638"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AFD00"/>
                </a:solidFill>
                <a:latin typeface="ReductilSansBook" pitchFamily="2" charset="0"/>
              </a:rPr>
              <a:t>n</a:t>
            </a:r>
          </a:p>
        </p:txBody>
      </p:sp>
      <p:sp>
        <p:nvSpPr>
          <p:cNvPr id="52246" name="Rectangle 22"/>
          <p:cNvSpPr>
            <a:spLocks noChangeArrowheads="1"/>
          </p:cNvSpPr>
          <p:nvPr/>
        </p:nvSpPr>
        <p:spPr bwMode="auto">
          <a:xfrm>
            <a:off x="4448175" y="3811588"/>
            <a:ext cx="274638"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AFD00"/>
                </a:solidFill>
                <a:latin typeface="ReductilSansBook" pitchFamily="2" charset="0"/>
              </a:rPr>
              <a:t>n</a:t>
            </a:r>
          </a:p>
        </p:txBody>
      </p:sp>
      <p:sp>
        <p:nvSpPr>
          <p:cNvPr id="52247" name="Rectangle 23"/>
          <p:cNvSpPr>
            <a:spLocks noChangeArrowheads="1"/>
          </p:cNvSpPr>
          <p:nvPr/>
        </p:nvSpPr>
        <p:spPr bwMode="auto">
          <a:xfrm>
            <a:off x="4775200" y="3595688"/>
            <a:ext cx="274638"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AFD00"/>
                </a:solidFill>
                <a:latin typeface="ReductilSansBook" pitchFamily="2" charset="0"/>
              </a:rPr>
              <a:t>n</a:t>
            </a:r>
          </a:p>
        </p:txBody>
      </p:sp>
      <p:sp>
        <p:nvSpPr>
          <p:cNvPr id="52248" name="Rectangle 24"/>
          <p:cNvSpPr>
            <a:spLocks noChangeArrowheads="1"/>
          </p:cNvSpPr>
          <p:nvPr/>
        </p:nvSpPr>
        <p:spPr bwMode="auto">
          <a:xfrm>
            <a:off x="7181850" y="2020888"/>
            <a:ext cx="274638"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AFD00"/>
                </a:solidFill>
                <a:latin typeface="ReductilSansBook" pitchFamily="2" charset="0"/>
              </a:rPr>
              <a:t>n</a:t>
            </a:r>
          </a:p>
        </p:txBody>
      </p:sp>
      <p:sp>
        <p:nvSpPr>
          <p:cNvPr id="52249" name="Rectangle 25"/>
          <p:cNvSpPr>
            <a:spLocks noChangeArrowheads="1"/>
          </p:cNvSpPr>
          <p:nvPr/>
        </p:nvSpPr>
        <p:spPr bwMode="auto">
          <a:xfrm>
            <a:off x="7208838" y="2947988"/>
            <a:ext cx="220662"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F557C"/>
                </a:solidFill>
                <a:latin typeface="ReductilSansBook" pitchFamily="2" charset="0"/>
              </a:rPr>
              <a:t>l</a:t>
            </a:r>
          </a:p>
        </p:txBody>
      </p:sp>
      <p:sp>
        <p:nvSpPr>
          <p:cNvPr id="52250" name="Rectangle 26"/>
          <p:cNvSpPr>
            <a:spLocks noChangeArrowheads="1"/>
          </p:cNvSpPr>
          <p:nvPr/>
        </p:nvSpPr>
        <p:spPr bwMode="auto">
          <a:xfrm>
            <a:off x="4897438" y="3986213"/>
            <a:ext cx="230187"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F557C"/>
                </a:solidFill>
                <a:latin typeface="ReductilSansBook" pitchFamily="2" charset="0"/>
              </a:rPr>
              <a:t>l</a:t>
            </a:r>
          </a:p>
        </p:txBody>
      </p:sp>
      <p:sp>
        <p:nvSpPr>
          <p:cNvPr id="52251" name="Rectangle 27"/>
          <p:cNvSpPr>
            <a:spLocks noChangeArrowheads="1"/>
          </p:cNvSpPr>
          <p:nvPr/>
        </p:nvSpPr>
        <p:spPr bwMode="auto">
          <a:xfrm>
            <a:off x="4700588" y="4395788"/>
            <a:ext cx="220662"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F557C"/>
                </a:solidFill>
                <a:latin typeface="ReductilSansBook" pitchFamily="2" charset="0"/>
              </a:rPr>
              <a:t>l</a:t>
            </a:r>
          </a:p>
        </p:txBody>
      </p:sp>
      <p:sp>
        <p:nvSpPr>
          <p:cNvPr id="52252" name="Rectangle 28"/>
          <p:cNvSpPr>
            <a:spLocks noChangeArrowheads="1"/>
          </p:cNvSpPr>
          <p:nvPr/>
        </p:nvSpPr>
        <p:spPr bwMode="auto">
          <a:xfrm>
            <a:off x="4464050" y="4433888"/>
            <a:ext cx="220663"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F557C"/>
                </a:solidFill>
                <a:latin typeface="ReductilSansBook" pitchFamily="2" charset="0"/>
              </a:rPr>
              <a:t>l</a:t>
            </a:r>
          </a:p>
        </p:txBody>
      </p:sp>
      <p:sp>
        <p:nvSpPr>
          <p:cNvPr id="52253" name="Rectangle 29"/>
          <p:cNvSpPr>
            <a:spLocks noChangeArrowheads="1"/>
          </p:cNvSpPr>
          <p:nvPr/>
        </p:nvSpPr>
        <p:spPr bwMode="auto">
          <a:xfrm>
            <a:off x="4294188" y="4573588"/>
            <a:ext cx="220662"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F557C"/>
                </a:solidFill>
                <a:latin typeface="ReductilSansBook" pitchFamily="2" charset="0"/>
              </a:rPr>
              <a:t>l</a:t>
            </a:r>
          </a:p>
        </p:txBody>
      </p:sp>
      <p:sp>
        <p:nvSpPr>
          <p:cNvPr id="52254" name="Rectangle 30"/>
          <p:cNvSpPr>
            <a:spLocks noChangeArrowheads="1"/>
          </p:cNvSpPr>
          <p:nvPr/>
        </p:nvSpPr>
        <p:spPr bwMode="auto">
          <a:xfrm>
            <a:off x="4057650" y="4776788"/>
            <a:ext cx="220663"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F557C"/>
                </a:solidFill>
                <a:latin typeface="ReductilSansBook" pitchFamily="2" charset="0"/>
              </a:rPr>
              <a:t>l</a:t>
            </a:r>
          </a:p>
        </p:txBody>
      </p:sp>
      <p:sp>
        <p:nvSpPr>
          <p:cNvPr id="52255" name="Rectangle 31"/>
          <p:cNvSpPr>
            <a:spLocks noChangeArrowheads="1"/>
          </p:cNvSpPr>
          <p:nvPr/>
        </p:nvSpPr>
        <p:spPr bwMode="auto">
          <a:xfrm>
            <a:off x="7207250" y="3049588"/>
            <a:ext cx="223838"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chemeClr val="hlink"/>
                </a:solidFill>
                <a:latin typeface="ReductilSansBook" pitchFamily="2" charset="0"/>
              </a:rPr>
              <a:t>t</a:t>
            </a:r>
          </a:p>
        </p:txBody>
      </p:sp>
      <p:sp>
        <p:nvSpPr>
          <p:cNvPr id="52256" name="Rectangle 32"/>
          <p:cNvSpPr>
            <a:spLocks noChangeArrowheads="1"/>
          </p:cNvSpPr>
          <p:nvPr/>
        </p:nvSpPr>
        <p:spPr bwMode="auto">
          <a:xfrm>
            <a:off x="4513263" y="4725988"/>
            <a:ext cx="280987"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chemeClr val="hlink"/>
                </a:solidFill>
                <a:latin typeface="ReductilSansBook" pitchFamily="2" charset="0"/>
              </a:rPr>
              <a:t>o</a:t>
            </a:r>
          </a:p>
        </p:txBody>
      </p:sp>
      <p:sp>
        <p:nvSpPr>
          <p:cNvPr id="52257" name="Rectangle 33"/>
          <p:cNvSpPr>
            <a:spLocks noChangeArrowheads="1"/>
          </p:cNvSpPr>
          <p:nvPr/>
        </p:nvSpPr>
        <p:spPr bwMode="auto">
          <a:xfrm>
            <a:off x="4094163" y="4992688"/>
            <a:ext cx="280987"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chemeClr val="hlink"/>
                </a:solidFill>
                <a:latin typeface="ReductilSansBook" pitchFamily="2" charset="0"/>
              </a:rPr>
              <a:t>o</a:t>
            </a:r>
          </a:p>
        </p:txBody>
      </p:sp>
      <p:sp>
        <p:nvSpPr>
          <p:cNvPr id="52258" name="Rectangle 34"/>
          <p:cNvSpPr>
            <a:spLocks noChangeArrowheads="1"/>
          </p:cNvSpPr>
          <p:nvPr/>
        </p:nvSpPr>
        <p:spPr bwMode="auto">
          <a:xfrm>
            <a:off x="7183438" y="3989388"/>
            <a:ext cx="271462"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CCA4E4"/>
                </a:solidFill>
                <a:latin typeface="ReductilSansBook" pitchFamily="2" charset="0"/>
              </a:rPr>
              <a:t>u</a:t>
            </a:r>
          </a:p>
        </p:txBody>
      </p:sp>
      <p:sp>
        <p:nvSpPr>
          <p:cNvPr id="52259" name="Rectangle 35"/>
          <p:cNvSpPr>
            <a:spLocks noChangeArrowheads="1"/>
          </p:cNvSpPr>
          <p:nvPr/>
        </p:nvSpPr>
        <p:spPr bwMode="auto">
          <a:xfrm>
            <a:off x="4268788" y="4776788"/>
            <a:ext cx="271462"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CCA4E4"/>
                </a:solidFill>
                <a:latin typeface="ReductilSansBook" pitchFamily="2" charset="0"/>
              </a:rPr>
              <a:t>u</a:t>
            </a:r>
          </a:p>
        </p:txBody>
      </p:sp>
      <p:sp>
        <p:nvSpPr>
          <p:cNvPr id="52260" name="Rectangle 36"/>
          <p:cNvSpPr>
            <a:spLocks noChangeArrowheads="1"/>
          </p:cNvSpPr>
          <p:nvPr/>
        </p:nvSpPr>
        <p:spPr bwMode="auto">
          <a:xfrm>
            <a:off x="3746500" y="5068888"/>
            <a:ext cx="269875"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CCA4E4"/>
                </a:solidFill>
                <a:latin typeface="ReductilSansBook" pitchFamily="2" charset="0"/>
              </a:rPr>
              <a:t>u</a:t>
            </a:r>
          </a:p>
        </p:txBody>
      </p:sp>
      <p:sp>
        <p:nvSpPr>
          <p:cNvPr id="52261" name="Rectangle 37"/>
          <p:cNvSpPr>
            <a:spLocks noChangeArrowheads="1"/>
          </p:cNvSpPr>
          <p:nvPr/>
        </p:nvSpPr>
        <p:spPr bwMode="auto">
          <a:xfrm>
            <a:off x="3543300" y="4986338"/>
            <a:ext cx="271463"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CCA4E4"/>
                </a:solidFill>
                <a:latin typeface="ReductilSansBook" pitchFamily="2" charset="0"/>
              </a:rPr>
              <a:t>u</a:t>
            </a:r>
          </a:p>
        </p:txBody>
      </p:sp>
      <p:sp>
        <p:nvSpPr>
          <p:cNvPr id="52262" name="Rectangle 38"/>
          <p:cNvSpPr>
            <a:spLocks noChangeArrowheads="1"/>
          </p:cNvSpPr>
          <p:nvPr/>
        </p:nvSpPr>
        <p:spPr bwMode="auto">
          <a:xfrm>
            <a:off x="7273925" y="3498850"/>
            <a:ext cx="90488" cy="101600"/>
          </a:xfrm>
          <a:prstGeom prst="rect">
            <a:avLst/>
          </a:prstGeom>
          <a:solidFill>
            <a:schemeClr val="bg2"/>
          </a:solidFill>
          <a:ln w="12700">
            <a:solidFill>
              <a:srgbClr val="00FF00"/>
            </a:solidFill>
            <a:miter lim="800000"/>
            <a:headEnd/>
            <a:tailEnd/>
          </a:ln>
        </p:spPr>
        <p:txBody>
          <a:bodyPr wrap="none" anchor="ctr"/>
          <a:lstStyle/>
          <a:p>
            <a:endParaRPr lang="en-US">
              <a:latin typeface="Calibri" pitchFamily="34" charset="0"/>
            </a:endParaRPr>
          </a:p>
        </p:txBody>
      </p:sp>
      <p:sp>
        <p:nvSpPr>
          <p:cNvPr id="52263" name="Rectangle 39"/>
          <p:cNvSpPr>
            <a:spLocks noChangeArrowheads="1"/>
          </p:cNvSpPr>
          <p:nvPr/>
        </p:nvSpPr>
        <p:spPr bwMode="auto">
          <a:xfrm>
            <a:off x="3889375" y="4832350"/>
            <a:ext cx="90488" cy="101600"/>
          </a:xfrm>
          <a:prstGeom prst="rect">
            <a:avLst/>
          </a:prstGeom>
          <a:solidFill>
            <a:schemeClr val="bg2"/>
          </a:solidFill>
          <a:ln w="12700">
            <a:solidFill>
              <a:srgbClr val="00FF00"/>
            </a:solidFill>
            <a:miter lim="800000"/>
            <a:headEnd/>
            <a:tailEnd/>
          </a:ln>
        </p:spPr>
        <p:txBody>
          <a:bodyPr wrap="none" anchor="ctr"/>
          <a:lstStyle/>
          <a:p>
            <a:endParaRPr lang="en-US">
              <a:latin typeface="Calibri" pitchFamily="34" charset="0"/>
            </a:endParaRPr>
          </a:p>
        </p:txBody>
      </p:sp>
      <p:sp>
        <p:nvSpPr>
          <p:cNvPr id="52264" name="Rectangle 40"/>
          <p:cNvSpPr>
            <a:spLocks noChangeArrowheads="1"/>
          </p:cNvSpPr>
          <p:nvPr/>
        </p:nvSpPr>
        <p:spPr bwMode="auto">
          <a:xfrm>
            <a:off x="3651250" y="4921250"/>
            <a:ext cx="90488" cy="101600"/>
          </a:xfrm>
          <a:prstGeom prst="rect">
            <a:avLst/>
          </a:prstGeom>
          <a:solidFill>
            <a:schemeClr val="bg2"/>
          </a:solidFill>
          <a:ln w="12700">
            <a:solidFill>
              <a:srgbClr val="00FF00"/>
            </a:solidFill>
            <a:miter lim="800000"/>
            <a:headEnd/>
            <a:tailEnd/>
          </a:ln>
        </p:spPr>
        <p:txBody>
          <a:bodyPr wrap="none" anchor="ctr"/>
          <a:lstStyle/>
          <a:p>
            <a:endParaRPr lang="en-US">
              <a:latin typeface="Calibri" pitchFamily="34" charset="0"/>
            </a:endParaRPr>
          </a:p>
        </p:txBody>
      </p:sp>
      <p:grpSp>
        <p:nvGrpSpPr>
          <p:cNvPr id="52265" name="Group 41"/>
          <p:cNvGrpSpPr>
            <a:grpSpLocks/>
          </p:cNvGrpSpPr>
          <p:nvPr/>
        </p:nvGrpSpPr>
        <p:grpSpPr bwMode="auto">
          <a:xfrm>
            <a:off x="2100263" y="5386388"/>
            <a:ext cx="4770437" cy="58737"/>
            <a:chOff x="1323" y="3393"/>
            <a:chExt cx="3005" cy="37"/>
          </a:xfrm>
        </p:grpSpPr>
        <p:sp>
          <p:nvSpPr>
            <p:cNvPr id="52310" name="Line 42"/>
            <p:cNvSpPr>
              <a:spLocks noChangeShapeType="1"/>
            </p:cNvSpPr>
            <p:nvPr/>
          </p:nvSpPr>
          <p:spPr bwMode="auto">
            <a:xfrm>
              <a:off x="1323" y="3393"/>
              <a:ext cx="0" cy="37"/>
            </a:xfrm>
            <a:prstGeom prst="line">
              <a:avLst/>
            </a:prstGeom>
            <a:noFill/>
            <a:ln w="12700">
              <a:solidFill>
                <a:srgbClr val="007A31"/>
              </a:solidFill>
              <a:round/>
              <a:headEnd/>
              <a:tailEnd/>
            </a:ln>
          </p:spPr>
          <p:txBody>
            <a:bodyPr wrap="none" anchor="ctr"/>
            <a:lstStyle/>
            <a:p>
              <a:endParaRPr lang="en-US"/>
            </a:p>
          </p:txBody>
        </p:sp>
        <p:sp>
          <p:nvSpPr>
            <p:cNvPr id="52311" name="Line 43"/>
            <p:cNvSpPr>
              <a:spLocks noChangeShapeType="1"/>
            </p:cNvSpPr>
            <p:nvPr/>
          </p:nvSpPr>
          <p:spPr bwMode="auto">
            <a:xfrm>
              <a:off x="1823" y="3393"/>
              <a:ext cx="0" cy="37"/>
            </a:xfrm>
            <a:prstGeom prst="line">
              <a:avLst/>
            </a:prstGeom>
            <a:noFill/>
            <a:ln w="12700">
              <a:solidFill>
                <a:srgbClr val="007A31"/>
              </a:solidFill>
              <a:round/>
              <a:headEnd/>
              <a:tailEnd/>
            </a:ln>
          </p:spPr>
          <p:txBody>
            <a:bodyPr wrap="none" anchor="ctr"/>
            <a:lstStyle/>
            <a:p>
              <a:endParaRPr lang="en-US"/>
            </a:p>
          </p:txBody>
        </p:sp>
        <p:sp>
          <p:nvSpPr>
            <p:cNvPr id="52312" name="Line 44"/>
            <p:cNvSpPr>
              <a:spLocks noChangeShapeType="1"/>
            </p:cNvSpPr>
            <p:nvPr/>
          </p:nvSpPr>
          <p:spPr bwMode="auto">
            <a:xfrm>
              <a:off x="2325" y="3393"/>
              <a:ext cx="0" cy="37"/>
            </a:xfrm>
            <a:prstGeom prst="line">
              <a:avLst/>
            </a:prstGeom>
            <a:noFill/>
            <a:ln w="12700">
              <a:solidFill>
                <a:srgbClr val="007A31"/>
              </a:solidFill>
              <a:round/>
              <a:headEnd/>
              <a:tailEnd/>
            </a:ln>
          </p:spPr>
          <p:txBody>
            <a:bodyPr wrap="none" anchor="ctr"/>
            <a:lstStyle/>
            <a:p>
              <a:endParaRPr lang="en-US"/>
            </a:p>
          </p:txBody>
        </p:sp>
        <p:sp>
          <p:nvSpPr>
            <p:cNvPr id="52313" name="Line 45"/>
            <p:cNvSpPr>
              <a:spLocks noChangeShapeType="1"/>
            </p:cNvSpPr>
            <p:nvPr/>
          </p:nvSpPr>
          <p:spPr bwMode="auto">
            <a:xfrm>
              <a:off x="2825" y="3393"/>
              <a:ext cx="0" cy="37"/>
            </a:xfrm>
            <a:prstGeom prst="line">
              <a:avLst/>
            </a:prstGeom>
            <a:noFill/>
            <a:ln w="12700">
              <a:solidFill>
                <a:srgbClr val="007A31"/>
              </a:solidFill>
              <a:round/>
              <a:headEnd/>
              <a:tailEnd/>
            </a:ln>
          </p:spPr>
          <p:txBody>
            <a:bodyPr wrap="none" anchor="ctr"/>
            <a:lstStyle/>
            <a:p>
              <a:endParaRPr lang="en-US"/>
            </a:p>
          </p:txBody>
        </p:sp>
        <p:sp>
          <p:nvSpPr>
            <p:cNvPr id="52314" name="Line 46"/>
            <p:cNvSpPr>
              <a:spLocks noChangeShapeType="1"/>
            </p:cNvSpPr>
            <p:nvPr/>
          </p:nvSpPr>
          <p:spPr bwMode="auto">
            <a:xfrm>
              <a:off x="3326" y="3393"/>
              <a:ext cx="0" cy="37"/>
            </a:xfrm>
            <a:prstGeom prst="line">
              <a:avLst/>
            </a:prstGeom>
            <a:noFill/>
            <a:ln w="12700">
              <a:solidFill>
                <a:srgbClr val="007A31"/>
              </a:solidFill>
              <a:round/>
              <a:headEnd/>
              <a:tailEnd/>
            </a:ln>
          </p:spPr>
          <p:txBody>
            <a:bodyPr wrap="none" anchor="ctr"/>
            <a:lstStyle/>
            <a:p>
              <a:endParaRPr lang="en-US"/>
            </a:p>
          </p:txBody>
        </p:sp>
        <p:sp>
          <p:nvSpPr>
            <p:cNvPr id="52315" name="Line 47"/>
            <p:cNvSpPr>
              <a:spLocks noChangeShapeType="1"/>
            </p:cNvSpPr>
            <p:nvPr/>
          </p:nvSpPr>
          <p:spPr bwMode="auto">
            <a:xfrm>
              <a:off x="3827" y="3393"/>
              <a:ext cx="0" cy="37"/>
            </a:xfrm>
            <a:prstGeom prst="line">
              <a:avLst/>
            </a:prstGeom>
            <a:noFill/>
            <a:ln w="12700">
              <a:solidFill>
                <a:srgbClr val="007A31"/>
              </a:solidFill>
              <a:round/>
              <a:headEnd/>
              <a:tailEnd/>
            </a:ln>
          </p:spPr>
          <p:txBody>
            <a:bodyPr wrap="none" anchor="ctr"/>
            <a:lstStyle/>
            <a:p>
              <a:endParaRPr lang="en-US"/>
            </a:p>
          </p:txBody>
        </p:sp>
        <p:sp>
          <p:nvSpPr>
            <p:cNvPr id="52316" name="Line 48"/>
            <p:cNvSpPr>
              <a:spLocks noChangeShapeType="1"/>
            </p:cNvSpPr>
            <p:nvPr/>
          </p:nvSpPr>
          <p:spPr bwMode="auto">
            <a:xfrm>
              <a:off x="4328" y="3393"/>
              <a:ext cx="0" cy="37"/>
            </a:xfrm>
            <a:prstGeom prst="line">
              <a:avLst/>
            </a:prstGeom>
            <a:noFill/>
            <a:ln w="12700">
              <a:solidFill>
                <a:srgbClr val="007A31"/>
              </a:solidFill>
              <a:round/>
              <a:headEnd/>
              <a:tailEnd/>
            </a:ln>
          </p:spPr>
          <p:txBody>
            <a:bodyPr wrap="none" anchor="ctr"/>
            <a:lstStyle/>
            <a:p>
              <a:endParaRPr lang="en-US"/>
            </a:p>
          </p:txBody>
        </p:sp>
      </p:grpSp>
      <p:grpSp>
        <p:nvGrpSpPr>
          <p:cNvPr id="52266" name="Group 49"/>
          <p:cNvGrpSpPr>
            <a:grpSpLocks/>
          </p:cNvGrpSpPr>
          <p:nvPr/>
        </p:nvGrpSpPr>
        <p:grpSpPr bwMode="auto">
          <a:xfrm>
            <a:off x="1763713" y="2384425"/>
            <a:ext cx="60325" cy="2317750"/>
            <a:chOff x="1111" y="1502"/>
            <a:chExt cx="38" cy="1460"/>
          </a:xfrm>
        </p:grpSpPr>
        <p:sp>
          <p:nvSpPr>
            <p:cNvPr id="52306" name="Line 50"/>
            <p:cNvSpPr>
              <a:spLocks noChangeShapeType="1"/>
            </p:cNvSpPr>
            <p:nvPr/>
          </p:nvSpPr>
          <p:spPr bwMode="auto">
            <a:xfrm>
              <a:off x="1111" y="1502"/>
              <a:ext cx="38" cy="0"/>
            </a:xfrm>
            <a:prstGeom prst="line">
              <a:avLst/>
            </a:prstGeom>
            <a:noFill/>
            <a:ln w="12700">
              <a:solidFill>
                <a:srgbClr val="007A31"/>
              </a:solidFill>
              <a:round/>
              <a:headEnd/>
              <a:tailEnd/>
            </a:ln>
          </p:spPr>
          <p:txBody>
            <a:bodyPr wrap="none" anchor="ctr"/>
            <a:lstStyle/>
            <a:p>
              <a:endParaRPr lang="en-US"/>
            </a:p>
          </p:txBody>
        </p:sp>
        <p:sp>
          <p:nvSpPr>
            <p:cNvPr id="52307" name="Line 51"/>
            <p:cNvSpPr>
              <a:spLocks noChangeShapeType="1"/>
            </p:cNvSpPr>
            <p:nvPr/>
          </p:nvSpPr>
          <p:spPr bwMode="auto">
            <a:xfrm>
              <a:off x="1111" y="1989"/>
              <a:ext cx="38" cy="0"/>
            </a:xfrm>
            <a:prstGeom prst="line">
              <a:avLst/>
            </a:prstGeom>
            <a:noFill/>
            <a:ln w="12700">
              <a:solidFill>
                <a:srgbClr val="007A31"/>
              </a:solidFill>
              <a:round/>
              <a:headEnd/>
              <a:tailEnd/>
            </a:ln>
          </p:spPr>
          <p:txBody>
            <a:bodyPr wrap="none" anchor="ctr"/>
            <a:lstStyle/>
            <a:p>
              <a:endParaRPr lang="en-US"/>
            </a:p>
          </p:txBody>
        </p:sp>
        <p:sp>
          <p:nvSpPr>
            <p:cNvPr id="52308" name="Line 52"/>
            <p:cNvSpPr>
              <a:spLocks noChangeShapeType="1"/>
            </p:cNvSpPr>
            <p:nvPr/>
          </p:nvSpPr>
          <p:spPr bwMode="auto">
            <a:xfrm>
              <a:off x="1111" y="2475"/>
              <a:ext cx="38" cy="0"/>
            </a:xfrm>
            <a:prstGeom prst="line">
              <a:avLst/>
            </a:prstGeom>
            <a:noFill/>
            <a:ln w="12700">
              <a:solidFill>
                <a:srgbClr val="007A31"/>
              </a:solidFill>
              <a:round/>
              <a:headEnd/>
              <a:tailEnd/>
            </a:ln>
          </p:spPr>
          <p:txBody>
            <a:bodyPr wrap="none" anchor="ctr"/>
            <a:lstStyle/>
            <a:p>
              <a:endParaRPr lang="en-US"/>
            </a:p>
          </p:txBody>
        </p:sp>
        <p:sp>
          <p:nvSpPr>
            <p:cNvPr id="52309" name="Line 53"/>
            <p:cNvSpPr>
              <a:spLocks noChangeShapeType="1"/>
            </p:cNvSpPr>
            <p:nvPr/>
          </p:nvSpPr>
          <p:spPr bwMode="auto">
            <a:xfrm>
              <a:off x="1111" y="2962"/>
              <a:ext cx="38" cy="0"/>
            </a:xfrm>
            <a:prstGeom prst="line">
              <a:avLst/>
            </a:prstGeom>
            <a:noFill/>
            <a:ln w="12700">
              <a:solidFill>
                <a:srgbClr val="007A31"/>
              </a:solidFill>
              <a:round/>
              <a:headEnd/>
              <a:tailEnd/>
            </a:ln>
          </p:spPr>
          <p:txBody>
            <a:bodyPr wrap="none" anchor="ctr"/>
            <a:lstStyle/>
            <a:p>
              <a:endParaRPr lang="en-US"/>
            </a:p>
          </p:txBody>
        </p:sp>
      </p:grpSp>
      <p:grpSp>
        <p:nvGrpSpPr>
          <p:cNvPr id="52267" name="Group 54"/>
          <p:cNvGrpSpPr>
            <a:grpSpLocks/>
          </p:cNvGrpSpPr>
          <p:nvPr/>
        </p:nvGrpSpPr>
        <p:grpSpPr bwMode="auto">
          <a:xfrm>
            <a:off x="2413000" y="1881188"/>
            <a:ext cx="274638" cy="280987"/>
            <a:chOff x="1520" y="1185"/>
            <a:chExt cx="173" cy="177"/>
          </a:xfrm>
        </p:grpSpPr>
        <p:sp>
          <p:nvSpPr>
            <p:cNvPr id="52304" name="Line 55"/>
            <p:cNvSpPr>
              <a:spLocks noChangeShapeType="1"/>
            </p:cNvSpPr>
            <p:nvPr/>
          </p:nvSpPr>
          <p:spPr bwMode="auto">
            <a:xfrm>
              <a:off x="1529" y="1273"/>
              <a:ext cx="159" cy="0"/>
            </a:xfrm>
            <a:prstGeom prst="line">
              <a:avLst/>
            </a:prstGeom>
            <a:noFill/>
            <a:ln w="12700">
              <a:solidFill>
                <a:srgbClr val="FAFD00"/>
              </a:solidFill>
              <a:round/>
              <a:headEnd/>
              <a:tailEnd/>
            </a:ln>
          </p:spPr>
          <p:txBody>
            <a:bodyPr wrap="none" anchor="ctr"/>
            <a:lstStyle/>
            <a:p>
              <a:endParaRPr lang="en-US"/>
            </a:p>
          </p:txBody>
        </p:sp>
        <p:sp>
          <p:nvSpPr>
            <p:cNvPr id="52305" name="Rectangle 56"/>
            <p:cNvSpPr>
              <a:spLocks noChangeArrowheads="1"/>
            </p:cNvSpPr>
            <p:nvPr/>
          </p:nvSpPr>
          <p:spPr bwMode="auto">
            <a:xfrm>
              <a:off x="1520" y="1185"/>
              <a:ext cx="173" cy="17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AFD00"/>
                  </a:solidFill>
                  <a:latin typeface="ReductilSansBook" pitchFamily="2" charset="0"/>
                </a:rPr>
                <a:t>n</a:t>
              </a:r>
            </a:p>
          </p:txBody>
        </p:sp>
      </p:grpSp>
      <p:grpSp>
        <p:nvGrpSpPr>
          <p:cNvPr id="52268" name="Group 57"/>
          <p:cNvGrpSpPr>
            <a:grpSpLocks/>
          </p:cNvGrpSpPr>
          <p:nvPr/>
        </p:nvGrpSpPr>
        <p:grpSpPr bwMode="auto">
          <a:xfrm>
            <a:off x="2427288" y="2312988"/>
            <a:ext cx="252412" cy="280987"/>
            <a:chOff x="1529" y="1457"/>
            <a:chExt cx="159" cy="177"/>
          </a:xfrm>
        </p:grpSpPr>
        <p:sp>
          <p:nvSpPr>
            <p:cNvPr id="52302" name="Line 58"/>
            <p:cNvSpPr>
              <a:spLocks noChangeShapeType="1"/>
            </p:cNvSpPr>
            <p:nvPr/>
          </p:nvSpPr>
          <p:spPr bwMode="auto">
            <a:xfrm>
              <a:off x="1529" y="1545"/>
              <a:ext cx="159" cy="0"/>
            </a:xfrm>
            <a:prstGeom prst="line">
              <a:avLst/>
            </a:prstGeom>
            <a:noFill/>
            <a:ln w="12700">
              <a:solidFill>
                <a:srgbClr val="FF557C"/>
              </a:solidFill>
              <a:round/>
              <a:headEnd/>
              <a:tailEnd/>
            </a:ln>
          </p:spPr>
          <p:txBody>
            <a:bodyPr wrap="none" anchor="ctr"/>
            <a:lstStyle/>
            <a:p>
              <a:endParaRPr lang="en-US"/>
            </a:p>
          </p:txBody>
        </p:sp>
        <p:sp>
          <p:nvSpPr>
            <p:cNvPr id="52303" name="Rectangle 59"/>
            <p:cNvSpPr>
              <a:spLocks noChangeArrowheads="1"/>
            </p:cNvSpPr>
            <p:nvPr/>
          </p:nvSpPr>
          <p:spPr bwMode="auto">
            <a:xfrm>
              <a:off x="1537" y="1457"/>
              <a:ext cx="139" cy="17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F557C"/>
                  </a:solidFill>
                  <a:latin typeface="ReductilSansBook" pitchFamily="2" charset="0"/>
                </a:rPr>
                <a:t>l</a:t>
              </a:r>
            </a:p>
          </p:txBody>
        </p:sp>
      </p:grpSp>
      <p:grpSp>
        <p:nvGrpSpPr>
          <p:cNvPr id="52269" name="Group 60"/>
          <p:cNvGrpSpPr>
            <a:grpSpLocks/>
          </p:cNvGrpSpPr>
          <p:nvPr/>
        </p:nvGrpSpPr>
        <p:grpSpPr bwMode="auto">
          <a:xfrm>
            <a:off x="2409825" y="3189288"/>
            <a:ext cx="280988" cy="280987"/>
            <a:chOff x="1518" y="2009"/>
            <a:chExt cx="177" cy="177"/>
          </a:xfrm>
        </p:grpSpPr>
        <p:sp>
          <p:nvSpPr>
            <p:cNvPr id="52300" name="Line 61"/>
            <p:cNvSpPr>
              <a:spLocks noChangeShapeType="1"/>
            </p:cNvSpPr>
            <p:nvPr/>
          </p:nvSpPr>
          <p:spPr bwMode="auto">
            <a:xfrm>
              <a:off x="1529" y="2097"/>
              <a:ext cx="159" cy="0"/>
            </a:xfrm>
            <a:prstGeom prst="line">
              <a:avLst/>
            </a:prstGeom>
            <a:noFill/>
            <a:ln w="12700">
              <a:solidFill>
                <a:schemeClr val="hlink"/>
              </a:solidFill>
              <a:round/>
              <a:headEnd/>
              <a:tailEnd/>
            </a:ln>
          </p:spPr>
          <p:txBody>
            <a:bodyPr wrap="none" anchor="ctr"/>
            <a:lstStyle/>
            <a:p>
              <a:endParaRPr lang="en-US"/>
            </a:p>
          </p:txBody>
        </p:sp>
        <p:sp>
          <p:nvSpPr>
            <p:cNvPr id="52301" name="Rectangle 62"/>
            <p:cNvSpPr>
              <a:spLocks noChangeArrowheads="1"/>
            </p:cNvSpPr>
            <p:nvPr/>
          </p:nvSpPr>
          <p:spPr bwMode="auto">
            <a:xfrm>
              <a:off x="1518" y="2009"/>
              <a:ext cx="177" cy="17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chemeClr val="hlink"/>
                  </a:solidFill>
                  <a:latin typeface="ReductilSansBook" pitchFamily="2" charset="0"/>
                </a:rPr>
                <a:t>o</a:t>
              </a:r>
            </a:p>
          </p:txBody>
        </p:sp>
      </p:grpSp>
      <p:grpSp>
        <p:nvGrpSpPr>
          <p:cNvPr id="52270" name="Group 63"/>
          <p:cNvGrpSpPr>
            <a:grpSpLocks/>
          </p:cNvGrpSpPr>
          <p:nvPr/>
        </p:nvGrpSpPr>
        <p:grpSpPr bwMode="auto">
          <a:xfrm>
            <a:off x="2427288" y="2838450"/>
            <a:ext cx="252412" cy="101600"/>
            <a:chOff x="1529" y="1788"/>
            <a:chExt cx="159" cy="64"/>
          </a:xfrm>
        </p:grpSpPr>
        <p:sp>
          <p:nvSpPr>
            <p:cNvPr id="52298" name="Line 64"/>
            <p:cNvSpPr>
              <a:spLocks noChangeShapeType="1"/>
            </p:cNvSpPr>
            <p:nvPr/>
          </p:nvSpPr>
          <p:spPr bwMode="auto">
            <a:xfrm>
              <a:off x="1529" y="1820"/>
              <a:ext cx="159" cy="0"/>
            </a:xfrm>
            <a:prstGeom prst="line">
              <a:avLst/>
            </a:prstGeom>
            <a:noFill/>
            <a:ln w="12700">
              <a:solidFill>
                <a:srgbClr val="00FF00"/>
              </a:solidFill>
              <a:round/>
              <a:headEnd/>
              <a:tailEnd/>
            </a:ln>
          </p:spPr>
          <p:txBody>
            <a:bodyPr wrap="none" anchor="ctr"/>
            <a:lstStyle/>
            <a:p>
              <a:endParaRPr lang="en-US"/>
            </a:p>
          </p:txBody>
        </p:sp>
        <p:sp>
          <p:nvSpPr>
            <p:cNvPr id="52299" name="Rectangle 65"/>
            <p:cNvSpPr>
              <a:spLocks noChangeArrowheads="1"/>
            </p:cNvSpPr>
            <p:nvPr/>
          </p:nvSpPr>
          <p:spPr bwMode="auto">
            <a:xfrm>
              <a:off x="1579" y="1788"/>
              <a:ext cx="57" cy="64"/>
            </a:xfrm>
            <a:prstGeom prst="rect">
              <a:avLst/>
            </a:prstGeom>
            <a:solidFill>
              <a:schemeClr val="bg2"/>
            </a:solidFill>
            <a:ln w="12700">
              <a:solidFill>
                <a:srgbClr val="00FF00"/>
              </a:solidFill>
              <a:miter lim="800000"/>
              <a:headEnd/>
              <a:tailEnd/>
            </a:ln>
          </p:spPr>
          <p:txBody>
            <a:bodyPr wrap="none" anchor="ctr"/>
            <a:lstStyle/>
            <a:p>
              <a:endParaRPr lang="en-US">
                <a:latin typeface="Calibri" pitchFamily="34" charset="0"/>
              </a:endParaRPr>
            </a:p>
          </p:txBody>
        </p:sp>
      </p:grpSp>
      <p:sp>
        <p:nvSpPr>
          <p:cNvPr id="52271" name="Line 66"/>
          <p:cNvSpPr>
            <a:spLocks noChangeShapeType="1"/>
          </p:cNvSpPr>
          <p:nvPr/>
        </p:nvSpPr>
        <p:spPr bwMode="auto">
          <a:xfrm>
            <a:off x="2427288" y="3760788"/>
            <a:ext cx="252412" cy="0"/>
          </a:xfrm>
          <a:prstGeom prst="line">
            <a:avLst/>
          </a:prstGeom>
          <a:noFill/>
          <a:ln w="12700">
            <a:solidFill>
              <a:srgbClr val="CCA4E4"/>
            </a:solidFill>
            <a:round/>
            <a:headEnd/>
            <a:tailEnd/>
          </a:ln>
        </p:spPr>
        <p:txBody>
          <a:bodyPr wrap="none" anchor="ctr"/>
          <a:lstStyle/>
          <a:p>
            <a:endParaRPr lang="en-US"/>
          </a:p>
        </p:txBody>
      </p:sp>
      <p:sp>
        <p:nvSpPr>
          <p:cNvPr id="52272" name="Rectangle 67"/>
          <p:cNvSpPr>
            <a:spLocks noChangeArrowheads="1"/>
          </p:cNvSpPr>
          <p:nvPr/>
        </p:nvSpPr>
        <p:spPr bwMode="auto">
          <a:xfrm>
            <a:off x="1271588" y="1568450"/>
            <a:ext cx="434975" cy="336550"/>
          </a:xfrm>
          <a:prstGeom prst="rect">
            <a:avLst/>
          </a:prstGeom>
          <a:noFill/>
          <a:ln w="12700">
            <a:noFill/>
            <a:miter lim="800000"/>
            <a:headEnd/>
            <a:tailEnd/>
          </a:ln>
        </p:spPr>
        <p:txBody>
          <a:bodyPr wrap="none" lIns="90488" tIns="44450" rIns="90488" bIns="44450">
            <a:spAutoFit/>
          </a:bodyPr>
          <a:lstStyle/>
          <a:p>
            <a:pPr algn="r" eaLnBrk="0" hangingPunct="0">
              <a:lnSpc>
                <a:spcPct val="90000"/>
              </a:lnSpc>
              <a:spcBef>
                <a:spcPct val="10000"/>
              </a:spcBef>
            </a:pPr>
            <a:r>
              <a:rPr lang="en-GB">
                <a:solidFill>
                  <a:schemeClr val="bg1"/>
                </a:solidFill>
                <a:latin typeface="ReductilSansBook" pitchFamily="2" charset="0"/>
              </a:rPr>
              <a:t>50</a:t>
            </a:r>
          </a:p>
        </p:txBody>
      </p:sp>
      <p:sp>
        <p:nvSpPr>
          <p:cNvPr id="52273" name="Rectangle 68"/>
          <p:cNvSpPr>
            <a:spLocks noChangeArrowheads="1"/>
          </p:cNvSpPr>
          <p:nvPr/>
        </p:nvSpPr>
        <p:spPr bwMode="auto">
          <a:xfrm>
            <a:off x="1271588" y="2220913"/>
            <a:ext cx="434975" cy="336550"/>
          </a:xfrm>
          <a:prstGeom prst="rect">
            <a:avLst/>
          </a:prstGeom>
          <a:noFill/>
          <a:ln w="12700">
            <a:noFill/>
            <a:miter lim="800000"/>
            <a:headEnd/>
            <a:tailEnd/>
          </a:ln>
        </p:spPr>
        <p:txBody>
          <a:bodyPr wrap="none" lIns="90488" tIns="44450" rIns="90488" bIns="44450">
            <a:spAutoFit/>
          </a:bodyPr>
          <a:lstStyle/>
          <a:p>
            <a:pPr algn="r" eaLnBrk="0" hangingPunct="0">
              <a:lnSpc>
                <a:spcPct val="90000"/>
              </a:lnSpc>
              <a:spcBef>
                <a:spcPct val="10000"/>
              </a:spcBef>
            </a:pPr>
            <a:r>
              <a:rPr lang="en-GB">
                <a:solidFill>
                  <a:schemeClr val="bg1"/>
                </a:solidFill>
                <a:latin typeface="ReductilSansBook" pitchFamily="2" charset="0"/>
              </a:rPr>
              <a:t>40</a:t>
            </a:r>
          </a:p>
        </p:txBody>
      </p:sp>
      <p:sp>
        <p:nvSpPr>
          <p:cNvPr id="52274" name="Rectangle 69"/>
          <p:cNvSpPr>
            <a:spLocks noChangeArrowheads="1"/>
          </p:cNvSpPr>
          <p:nvPr/>
        </p:nvSpPr>
        <p:spPr bwMode="auto">
          <a:xfrm>
            <a:off x="1271588" y="2995613"/>
            <a:ext cx="434975" cy="336550"/>
          </a:xfrm>
          <a:prstGeom prst="rect">
            <a:avLst/>
          </a:prstGeom>
          <a:noFill/>
          <a:ln w="12700">
            <a:noFill/>
            <a:miter lim="800000"/>
            <a:headEnd/>
            <a:tailEnd/>
          </a:ln>
        </p:spPr>
        <p:txBody>
          <a:bodyPr wrap="none" lIns="90488" tIns="44450" rIns="90488" bIns="44450">
            <a:spAutoFit/>
          </a:bodyPr>
          <a:lstStyle/>
          <a:p>
            <a:pPr algn="r" eaLnBrk="0" hangingPunct="0">
              <a:lnSpc>
                <a:spcPct val="90000"/>
              </a:lnSpc>
              <a:spcBef>
                <a:spcPct val="10000"/>
              </a:spcBef>
            </a:pPr>
            <a:r>
              <a:rPr lang="en-GB">
                <a:solidFill>
                  <a:schemeClr val="bg1"/>
                </a:solidFill>
                <a:latin typeface="ReductilSansBook" pitchFamily="2" charset="0"/>
              </a:rPr>
              <a:t>30</a:t>
            </a:r>
          </a:p>
        </p:txBody>
      </p:sp>
      <p:sp>
        <p:nvSpPr>
          <p:cNvPr id="52275" name="Rectangle 70"/>
          <p:cNvSpPr>
            <a:spLocks noChangeArrowheads="1"/>
          </p:cNvSpPr>
          <p:nvPr/>
        </p:nvSpPr>
        <p:spPr bwMode="auto">
          <a:xfrm>
            <a:off x="1271588" y="3757613"/>
            <a:ext cx="434975" cy="336550"/>
          </a:xfrm>
          <a:prstGeom prst="rect">
            <a:avLst/>
          </a:prstGeom>
          <a:noFill/>
          <a:ln w="12700">
            <a:noFill/>
            <a:miter lim="800000"/>
            <a:headEnd/>
            <a:tailEnd/>
          </a:ln>
        </p:spPr>
        <p:txBody>
          <a:bodyPr wrap="none" lIns="90488" tIns="44450" rIns="90488" bIns="44450">
            <a:spAutoFit/>
          </a:bodyPr>
          <a:lstStyle/>
          <a:p>
            <a:pPr algn="r" eaLnBrk="0" hangingPunct="0">
              <a:lnSpc>
                <a:spcPct val="90000"/>
              </a:lnSpc>
              <a:spcBef>
                <a:spcPct val="10000"/>
              </a:spcBef>
            </a:pPr>
            <a:r>
              <a:rPr lang="en-GB">
                <a:solidFill>
                  <a:schemeClr val="bg1"/>
                </a:solidFill>
                <a:latin typeface="ReductilSansBook" pitchFamily="2" charset="0"/>
              </a:rPr>
              <a:t>20</a:t>
            </a:r>
          </a:p>
        </p:txBody>
      </p:sp>
      <p:sp>
        <p:nvSpPr>
          <p:cNvPr id="52276" name="Rectangle 71"/>
          <p:cNvSpPr>
            <a:spLocks noChangeArrowheads="1"/>
          </p:cNvSpPr>
          <p:nvPr/>
        </p:nvSpPr>
        <p:spPr bwMode="auto">
          <a:xfrm>
            <a:off x="1271588" y="4519613"/>
            <a:ext cx="434975" cy="336550"/>
          </a:xfrm>
          <a:prstGeom prst="rect">
            <a:avLst/>
          </a:prstGeom>
          <a:noFill/>
          <a:ln w="12700">
            <a:noFill/>
            <a:miter lim="800000"/>
            <a:headEnd/>
            <a:tailEnd/>
          </a:ln>
        </p:spPr>
        <p:txBody>
          <a:bodyPr wrap="none" lIns="90488" tIns="44450" rIns="90488" bIns="44450">
            <a:spAutoFit/>
          </a:bodyPr>
          <a:lstStyle/>
          <a:p>
            <a:pPr algn="r" eaLnBrk="0" hangingPunct="0">
              <a:lnSpc>
                <a:spcPct val="90000"/>
              </a:lnSpc>
              <a:spcBef>
                <a:spcPct val="10000"/>
              </a:spcBef>
            </a:pPr>
            <a:r>
              <a:rPr lang="en-GB">
                <a:solidFill>
                  <a:schemeClr val="bg1"/>
                </a:solidFill>
                <a:latin typeface="ReductilSansBook" pitchFamily="2" charset="0"/>
              </a:rPr>
              <a:t>10</a:t>
            </a:r>
          </a:p>
        </p:txBody>
      </p:sp>
      <p:sp>
        <p:nvSpPr>
          <p:cNvPr id="52277" name="Rectangle 72"/>
          <p:cNvSpPr>
            <a:spLocks noChangeArrowheads="1"/>
          </p:cNvSpPr>
          <p:nvPr/>
        </p:nvSpPr>
        <p:spPr bwMode="auto">
          <a:xfrm>
            <a:off x="1398588" y="5281613"/>
            <a:ext cx="307975" cy="336550"/>
          </a:xfrm>
          <a:prstGeom prst="rect">
            <a:avLst/>
          </a:prstGeom>
          <a:noFill/>
          <a:ln w="12700">
            <a:noFill/>
            <a:miter lim="800000"/>
            <a:headEnd/>
            <a:tailEnd/>
          </a:ln>
        </p:spPr>
        <p:txBody>
          <a:bodyPr wrap="none" lIns="90488" tIns="44450" rIns="90488" bIns="44450">
            <a:spAutoFit/>
          </a:bodyPr>
          <a:lstStyle/>
          <a:p>
            <a:pPr algn="r" eaLnBrk="0" hangingPunct="0">
              <a:lnSpc>
                <a:spcPct val="90000"/>
              </a:lnSpc>
              <a:spcBef>
                <a:spcPct val="10000"/>
              </a:spcBef>
            </a:pPr>
            <a:r>
              <a:rPr lang="en-GB">
                <a:solidFill>
                  <a:schemeClr val="bg1"/>
                </a:solidFill>
                <a:latin typeface="ReductilSansBook" pitchFamily="2" charset="0"/>
              </a:rPr>
              <a:t>0</a:t>
            </a:r>
          </a:p>
        </p:txBody>
      </p:sp>
      <p:sp>
        <p:nvSpPr>
          <p:cNvPr id="52278" name="Rectangle 73"/>
          <p:cNvSpPr>
            <a:spLocks noChangeArrowheads="1"/>
          </p:cNvSpPr>
          <p:nvPr/>
        </p:nvSpPr>
        <p:spPr bwMode="auto">
          <a:xfrm rot="-5400000">
            <a:off x="-110331" y="3180557"/>
            <a:ext cx="1895475" cy="6111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b="1">
                <a:solidFill>
                  <a:schemeClr val="bg1"/>
                </a:solidFill>
                <a:latin typeface="ReductilSansBook" pitchFamily="2" charset="0"/>
              </a:rPr>
              <a:t>% of population</a:t>
            </a:r>
          </a:p>
          <a:p>
            <a:pPr algn="ctr" eaLnBrk="0" hangingPunct="0">
              <a:lnSpc>
                <a:spcPct val="90000"/>
              </a:lnSpc>
              <a:spcBef>
                <a:spcPct val="10000"/>
              </a:spcBef>
            </a:pPr>
            <a:r>
              <a:rPr lang="en-GB" b="1">
                <a:solidFill>
                  <a:schemeClr val="bg1"/>
                </a:solidFill>
                <a:latin typeface="ReductilSansBook" pitchFamily="2" charset="0"/>
              </a:rPr>
              <a:t>BMI &gt;30</a:t>
            </a:r>
          </a:p>
        </p:txBody>
      </p:sp>
      <p:sp>
        <p:nvSpPr>
          <p:cNvPr id="52279" name="Rectangle 74"/>
          <p:cNvSpPr>
            <a:spLocks noChangeArrowheads="1"/>
          </p:cNvSpPr>
          <p:nvPr/>
        </p:nvSpPr>
        <p:spPr bwMode="auto">
          <a:xfrm>
            <a:off x="1744663" y="5510213"/>
            <a:ext cx="6889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a:solidFill>
                  <a:schemeClr val="bg1"/>
                </a:solidFill>
                <a:latin typeface="ReductilSansBook" pitchFamily="2" charset="0"/>
              </a:rPr>
              <a:t>1960</a:t>
            </a:r>
          </a:p>
        </p:txBody>
      </p:sp>
      <p:sp>
        <p:nvSpPr>
          <p:cNvPr id="52280" name="Rectangle 75"/>
          <p:cNvSpPr>
            <a:spLocks noChangeArrowheads="1"/>
          </p:cNvSpPr>
          <p:nvPr/>
        </p:nvSpPr>
        <p:spPr bwMode="auto">
          <a:xfrm>
            <a:off x="2544763" y="5510213"/>
            <a:ext cx="6889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a:solidFill>
                  <a:schemeClr val="bg1"/>
                </a:solidFill>
                <a:latin typeface="ReductilSansBook" pitchFamily="2" charset="0"/>
              </a:rPr>
              <a:t>1970</a:t>
            </a:r>
          </a:p>
        </p:txBody>
      </p:sp>
      <p:sp>
        <p:nvSpPr>
          <p:cNvPr id="52281" name="Rectangle 76"/>
          <p:cNvSpPr>
            <a:spLocks noChangeArrowheads="1"/>
          </p:cNvSpPr>
          <p:nvPr/>
        </p:nvSpPr>
        <p:spPr bwMode="auto">
          <a:xfrm>
            <a:off x="3346450" y="5510213"/>
            <a:ext cx="6889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a:solidFill>
                  <a:schemeClr val="bg1"/>
                </a:solidFill>
                <a:latin typeface="ReductilSansBook" pitchFamily="2" charset="0"/>
              </a:rPr>
              <a:t>1980</a:t>
            </a:r>
          </a:p>
        </p:txBody>
      </p:sp>
      <p:sp>
        <p:nvSpPr>
          <p:cNvPr id="52282" name="Rectangle 77"/>
          <p:cNvSpPr>
            <a:spLocks noChangeArrowheads="1"/>
          </p:cNvSpPr>
          <p:nvPr/>
        </p:nvSpPr>
        <p:spPr bwMode="auto">
          <a:xfrm>
            <a:off x="4137025" y="5510213"/>
            <a:ext cx="6889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a:solidFill>
                  <a:schemeClr val="bg1"/>
                </a:solidFill>
                <a:latin typeface="ReductilSansBook" pitchFamily="2" charset="0"/>
              </a:rPr>
              <a:t>1990</a:t>
            </a:r>
          </a:p>
        </p:txBody>
      </p:sp>
      <p:sp>
        <p:nvSpPr>
          <p:cNvPr id="52283" name="Rectangle 78"/>
          <p:cNvSpPr>
            <a:spLocks noChangeArrowheads="1"/>
          </p:cNvSpPr>
          <p:nvPr/>
        </p:nvSpPr>
        <p:spPr bwMode="auto">
          <a:xfrm>
            <a:off x="4938713" y="5510213"/>
            <a:ext cx="6889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a:solidFill>
                  <a:schemeClr val="bg1"/>
                </a:solidFill>
                <a:latin typeface="ReductilSansBook" pitchFamily="2" charset="0"/>
              </a:rPr>
              <a:t>2000</a:t>
            </a:r>
          </a:p>
        </p:txBody>
      </p:sp>
      <p:sp>
        <p:nvSpPr>
          <p:cNvPr id="52284" name="Rectangle 79"/>
          <p:cNvSpPr>
            <a:spLocks noChangeArrowheads="1"/>
          </p:cNvSpPr>
          <p:nvPr/>
        </p:nvSpPr>
        <p:spPr bwMode="auto">
          <a:xfrm>
            <a:off x="5729288" y="5510213"/>
            <a:ext cx="6889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a:solidFill>
                  <a:schemeClr val="bg1"/>
                </a:solidFill>
                <a:latin typeface="ReductilSansBook" pitchFamily="2" charset="0"/>
              </a:rPr>
              <a:t>2010</a:t>
            </a:r>
          </a:p>
        </p:txBody>
      </p:sp>
      <p:sp>
        <p:nvSpPr>
          <p:cNvPr id="52285" name="Rectangle 80"/>
          <p:cNvSpPr>
            <a:spLocks noChangeArrowheads="1"/>
          </p:cNvSpPr>
          <p:nvPr/>
        </p:nvSpPr>
        <p:spPr bwMode="auto">
          <a:xfrm>
            <a:off x="6519863" y="5510213"/>
            <a:ext cx="6889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a:solidFill>
                  <a:schemeClr val="bg1"/>
                </a:solidFill>
                <a:latin typeface="ReductilSansBook" pitchFamily="2" charset="0"/>
              </a:rPr>
              <a:t>2020</a:t>
            </a:r>
          </a:p>
        </p:txBody>
      </p:sp>
      <p:sp>
        <p:nvSpPr>
          <p:cNvPr id="52286" name="Rectangle 81"/>
          <p:cNvSpPr>
            <a:spLocks noChangeArrowheads="1"/>
          </p:cNvSpPr>
          <p:nvPr/>
        </p:nvSpPr>
        <p:spPr bwMode="auto">
          <a:xfrm>
            <a:off x="7308850" y="5510213"/>
            <a:ext cx="6889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a:solidFill>
                  <a:schemeClr val="bg1"/>
                </a:solidFill>
                <a:latin typeface="ReductilSansBook" pitchFamily="2" charset="0"/>
              </a:rPr>
              <a:t>2030</a:t>
            </a:r>
          </a:p>
        </p:txBody>
      </p:sp>
      <p:sp>
        <p:nvSpPr>
          <p:cNvPr id="52287" name="Rectangle 82"/>
          <p:cNvSpPr>
            <a:spLocks noChangeArrowheads="1"/>
          </p:cNvSpPr>
          <p:nvPr/>
        </p:nvSpPr>
        <p:spPr bwMode="auto">
          <a:xfrm>
            <a:off x="4391025" y="5802313"/>
            <a:ext cx="676275" cy="336550"/>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b="1">
                <a:solidFill>
                  <a:schemeClr val="bg1"/>
                </a:solidFill>
                <a:latin typeface="ReductilSansBook" pitchFamily="2" charset="0"/>
              </a:rPr>
              <a:t>Year</a:t>
            </a:r>
          </a:p>
        </p:txBody>
      </p:sp>
      <p:sp>
        <p:nvSpPr>
          <p:cNvPr id="52288" name="Rectangle 83"/>
          <p:cNvSpPr>
            <a:spLocks noChangeArrowheads="1"/>
          </p:cNvSpPr>
          <p:nvPr/>
        </p:nvSpPr>
        <p:spPr bwMode="auto">
          <a:xfrm>
            <a:off x="2708275" y="1878013"/>
            <a:ext cx="625475" cy="336550"/>
          </a:xfrm>
          <a:prstGeom prst="rect">
            <a:avLst/>
          </a:prstGeom>
          <a:noFill/>
          <a:ln w="12700">
            <a:noFill/>
            <a:miter lim="800000"/>
            <a:headEnd/>
            <a:tailEnd/>
          </a:ln>
        </p:spPr>
        <p:txBody>
          <a:bodyPr wrap="none" lIns="90488" tIns="44450" rIns="90488" bIns="44450">
            <a:spAutoFit/>
          </a:bodyPr>
          <a:lstStyle/>
          <a:p>
            <a:pPr eaLnBrk="0" hangingPunct="0">
              <a:lnSpc>
                <a:spcPct val="90000"/>
              </a:lnSpc>
              <a:spcBef>
                <a:spcPct val="10000"/>
              </a:spcBef>
            </a:pPr>
            <a:r>
              <a:rPr lang="en-GB">
                <a:solidFill>
                  <a:srgbClr val="FFFFFF"/>
                </a:solidFill>
                <a:latin typeface="ReductilSansBook" pitchFamily="2" charset="0"/>
              </a:rPr>
              <a:t>USA</a:t>
            </a:r>
          </a:p>
        </p:txBody>
      </p:sp>
      <p:sp>
        <p:nvSpPr>
          <p:cNvPr id="52289" name="Rectangle 84"/>
          <p:cNvSpPr>
            <a:spLocks noChangeArrowheads="1"/>
          </p:cNvSpPr>
          <p:nvPr/>
        </p:nvSpPr>
        <p:spPr bwMode="auto">
          <a:xfrm>
            <a:off x="2708275" y="2309813"/>
            <a:ext cx="993775" cy="336550"/>
          </a:xfrm>
          <a:prstGeom prst="rect">
            <a:avLst/>
          </a:prstGeom>
          <a:noFill/>
          <a:ln w="12700">
            <a:noFill/>
            <a:miter lim="800000"/>
            <a:headEnd/>
            <a:tailEnd/>
          </a:ln>
        </p:spPr>
        <p:txBody>
          <a:bodyPr wrap="none" lIns="90488" tIns="44450" rIns="90488" bIns="44450">
            <a:spAutoFit/>
          </a:bodyPr>
          <a:lstStyle/>
          <a:p>
            <a:pPr eaLnBrk="0" hangingPunct="0">
              <a:lnSpc>
                <a:spcPct val="90000"/>
              </a:lnSpc>
              <a:spcBef>
                <a:spcPct val="10000"/>
              </a:spcBef>
            </a:pPr>
            <a:r>
              <a:rPr lang="en-GB">
                <a:solidFill>
                  <a:srgbClr val="FFFFFF"/>
                </a:solidFill>
                <a:latin typeface="ReductilSansBook" pitchFamily="2" charset="0"/>
              </a:rPr>
              <a:t>England</a:t>
            </a:r>
          </a:p>
        </p:txBody>
      </p:sp>
      <p:sp>
        <p:nvSpPr>
          <p:cNvPr id="52290" name="Rectangle 85"/>
          <p:cNvSpPr>
            <a:spLocks noChangeArrowheads="1"/>
          </p:cNvSpPr>
          <p:nvPr/>
        </p:nvSpPr>
        <p:spPr bwMode="auto">
          <a:xfrm>
            <a:off x="2708275" y="2741613"/>
            <a:ext cx="1057275" cy="336550"/>
          </a:xfrm>
          <a:prstGeom prst="rect">
            <a:avLst/>
          </a:prstGeom>
          <a:noFill/>
          <a:ln w="12700">
            <a:noFill/>
            <a:miter lim="800000"/>
            <a:headEnd/>
            <a:tailEnd/>
          </a:ln>
        </p:spPr>
        <p:txBody>
          <a:bodyPr wrap="none" lIns="90488" tIns="44450" rIns="90488" bIns="44450">
            <a:spAutoFit/>
          </a:bodyPr>
          <a:lstStyle/>
          <a:p>
            <a:pPr eaLnBrk="0" hangingPunct="0">
              <a:lnSpc>
                <a:spcPct val="90000"/>
              </a:lnSpc>
              <a:spcBef>
                <a:spcPct val="10000"/>
              </a:spcBef>
            </a:pPr>
            <a:r>
              <a:rPr lang="en-GB">
                <a:solidFill>
                  <a:srgbClr val="FFFFFF"/>
                </a:solidFill>
                <a:latin typeface="ReductilSansBook" pitchFamily="2" charset="0"/>
              </a:rPr>
              <a:t>Australia</a:t>
            </a:r>
          </a:p>
        </p:txBody>
      </p:sp>
      <p:sp>
        <p:nvSpPr>
          <p:cNvPr id="52291" name="Rectangle 86"/>
          <p:cNvSpPr>
            <a:spLocks noChangeArrowheads="1"/>
          </p:cNvSpPr>
          <p:nvPr/>
        </p:nvSpPr>
        <p:spPr bwMode="auto">
          <a:xfrm>
            <a:off x="2708275" y="3173413"/>
            <a:ext cx="1095375" cy="336550"/>
          </a:xfrm>
          <a:prstGeom prst="rect">
            <a:avLst/>
          </a:prstGeom>
          <a:noFill/>
          <a:ln w="12700">
            <a:noFill/>
            <a:miter lim="800000"/>
            <a:headEnd/>
            <a:tailEnd/>
          </a:ln>
        </p:spPr>
        <p:txBody>
          <a:bodyPr wrap="none" lIns="90488" tIns="44450" rIns="90488" bIns="44450">
            <a:spAutoFit/>
          </a:bodyPr>
          <a:lstStyle/>
          <a:p>
            <a:pPr eaLnBrk="0" hangingPunct="0">
              <a:lnSpc>
                <a:spcPct val="90000"/>
              </a:lnSpc>
              <a:spcBef>
                <a:spcPct val="10000"/>
              </a:spcBef>
            </a:pPr>
            <a:r>
              <a:rPr lang="en-GB">
                <a:solidFill>
                  <a:srgbClr val="FFFFFF"/>
                </a:solidFill>
                <a:latin typeface="ReductilSansBook" pitchFamily="2" charset="0"/>
              </a:rPr>
              <a:t>Mauritius</a:t>
            </a:r>
          </a:p>
        </p:txBody>
      </p:sp>
      <p:sp>
        <p:nvSpPr>
          <p:cNvPr id="52292" name="Rectangle 87"/>
          <p:cNvSpPr>
            <a:spLocks noChangeArrowheads="1"/>
          </p:cNvSpPr>
          <p:nvPr/>
        </p:nvSpPr>
        <p:spPr bwMode="auto">
          <a:xfrm>
            <a:off x="2708275" y="3605213"/>
            <a:ext cx="750888" cy="336550"/>
          </a:xfrm>
          <a:prstGeom prst="rect">
            <a:avLst/>
          </a:prstGeom>
          <a:noFill/>
          <a:ln w="12700">
            <a:noFill/>
            <a:miter lim="800000"/>
            <a:headEnd/>
            <a:tailEnd/>
          </a:ln>
        </p:spPr>
        <p:txBody>
          <a:bodyPr wrap="none" lIns="90488" tIns="44450" rIns="90488" bIns="44450">
            <a:spAutoFit/>
          </a:bodyPr>
          <a:lstStyle/>
          <a:p>
            <a:pPr eaLnBrk="0" hangingPunct="0">
              <a:lnSpc>
                <a:spcPct val="90000"/>
              </a:lnSpc>
              <a:spcBef>
                <a:spcPct val="10000"/>
              </a:spcBef>
            </a:pPr>
            <a:r>
              <a:rPr lang="en-GB">
                <a:solidFill>
                  <a:srgbClr val="FFFFFF"/>
                </a:solidFill>
                <a:latin typeface="ReductilSansBook" pitchFamily="2" charset="0"/>
              </a:rPr>
              <a:t>Brazil</a:t>
            </a:r>
          </a:p>
        </p:txBody>
      </p:sp>
      <p:sp>
        <p:nvSpPr>
          <p:cNvPr id="52293" name="Rectangle 88"/>
          <p:cNvSpPr>
            <a:spLocks noChangeArrowheads="1"/>
          </p:cNvSpPr>
          <p:nvPr/>
        </p:nvSpPr>
        <p:spPr bwMode="auto">
          <a:xfrm>
            <a:off x="368300" y="6135688"/>
            <a:ext cx="8432800" cy="334962"/>
          </a:xfrm>
          <a:prstGeom prst="rect">
            <a:avLst/>
          </a:prstGeom>
          <a:noFill/>
          <a:ln w="12700">
            <a:noFill/>
            <a:miter lim="800000"/>
            <a:headEnd/>
            <a:tailEnd/>
          </a:ln>
        </p:spPr>
        <p:txBody>
          <a:bodyPr wrap="none" lIns="19050" tIns="26988" rIns="19050" bIns="26988"/>
          <a:lstStyle/>
          <a:p>
            <a:pPr defTabSz="933450" eaLnBrk="0" hangingPunct="0">
              <a:lnSpc>
                <a:spcPts val="1600"/>
              </a:lnSpc>
              <a:tabLst>
                <a:tab pos="582613" algn="l"/>
                <a:tab pos="933450" algn="l"/>
                <a:tab pos="1398588" algn="l"/>
              </a:tabLst>
            </a:pPr>
            <a:r>
              <a:rPr lang="en-GB" sz="1400">
                <a:solidFill>
                  <a:schemeClr val="bg1"/>
                </a:solidFill>
                <a:latin typeface="ReductilSansBook" pitchFamily="2" charset="0"/>
              </a:rPr>
              <a:t>Adapted from International Obesity Task Force Web site. Available at: http://www.rri.sari.ac.uk/iotf/slides/</a:t>
            </a:r>
          </a:p>
          <a:p>
            <a:pPr defTabSz="933450" eaLnBrk="0" hangingPunct="0">
              <a:lnSpc>
                <a:spcPts val="1600"/>
              </a:lnSpc>
              <a:tabLst>
                <a:tab pos="582613" algn="l"/>
                <a:tab pos="933450" algn="l"/>
                <a:tab pos="1398588" algn="l"/>
              </a:tabLst>
            </a:pPr>
            <a:r>
              <a:rPr lang="en-GB" sz="1400">
                <a:solidFill>
                  <a:schemeClr val="bg1"/>
                </a:solidFill>
                <a:latin typeface="ReductilSansBook" pitchFamily="2" charset="0"/>
              </a:rPr>
              <a:t>graph12.gif.Accessed August 11, 1998.</a:t>
            </a:r>
          </a:p>
        </p:txBody>
      </p:sp>
      <p:sp>
        <p:nvSpPr>
          <p:cNvPr id="52294" name="Rectangle 89"/>
          <p:cNvSpPr>
            <a:spLocks noChangeArrowheads="1"/>
          </p:cNvSpPr>
          <p:nvPr/>
        </p:nvSpPr>
        <p:spPr bwMode="auto">
          <a:xfrm>
            <a:off x="3571875" y="4992688"/>
            <a:ext cx="220663"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FF557C"/>
                </a:solidFill>
                <a:latin typeface="ReductilSansBook" pitchFamily="2" charset="0"/>
              </a:rPr>
              <a:t>l</a:t>
            </a:r>
          </a:p>
        </p:txBody>
      </p:sp>
      <p:sp>
        <p:nvSpPr>
          <p:cNvPr id="52295" name="Rectangle 90"/>
          <p:cNvSpPr>
            <a:spLocks noChangeArrowheads="1"/>
          </p:cNvSpPr>
          <p:nvPr/>
        </p:nvSpPr>
        <p:spPr bwMode="auto">
          <a:xfrm>
            <a:off x="2414588" y="3621088"/>
            <a:ext cx="271462" cy="280987"/>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spcBef>
                <a:spcPct val="10000"/>
              </a:spcBef>
            </a:pPr>
            <a:r>
              <a:rPr lang="en-GB" sz="1400">
                <a:solidFill>
                  <a:srgbClr val="CCA4E4"/>
                </a:solidFill>
                <a:latin typeface="ReductilSansBook" pitchFamily="2" charset="0"/>
              </a:rPr>
              <a:t>u</a:t>
            </a:r>
          </a:p>
        </p:txBody>
      </p:sp>
      <p:sp>
        <p:nvSpPr>
          <p:cNvPr id="52296" name="Line 91"/>
          <p:cNvSpPr>
            <a:spLocks noChangeShapeType="1"/>
          </p:cNvSpPr>
          <p:nvPr/>
        </p:nvSpPr>
        <p:spPr bwMode="auto">
          <a:xfrm flipH="1">
            <a:off x="4935538" y="4589463"/>
            <a:ext cx="12700" cy="12700"/>
          </a:xfrm>
          <a:prstGeom prst="line">
            <a:avLst/>
          </a:prstGeom>
          <a:noFill/>
          <a:ln w="12700">
            <a:solidFill>
              <a:srgbClr val="00BE00"/>
            </a:solidFill>
            <a:round/>
            <a:headEnd/>
            <a:tailEnd/>
          </a:ln>
        </p:spPr>
        <p:txBody>
          <a:bodyPr wrap="none" anchor="ctr"/>
          <a:lstStyle/>
          <a:p>
            <a:endParaRPr lang="en-US"/>
          </a:p>
        </p:txBody>
      </p:sp>
      <p:sp>
        <p:nvSpPr>
          <p:cNvPr id="52297" name="Line 92"/>
          <p:cNvSpPr>
            <a:spLocks noChangeShapeType="1"/>
          </p:cNvSpPr>
          <p:nvPr/>
        </p:nvSpPr>
        <p:spPr bwMode="auto">
          <a:xfrm>
            <a:off x="4960938" y="4576763"/>
            <a:ext cx="0" cy="0"/>
          </a:xfrm>
          <a:prstGeom prst="line">
            <a:avLst/>
          </a:prstGeom>
          <a:noFill/>
          <a:ln w="12700">
            <a:solidFill>
              <a:srgbClr val="00BE00"/>
            </a:solidFill>
            <a:round/>
            <a:headEnd/>
            <a:tailEnd/>
          </a:ln>
        </p:spPr>
        <p:txBody>
          <a:bodyPr wrap="none" anchor="ctr"/>
          <a:lstStyle/>
          <a:p>
            <a:endParaRPr lang="en-US"/>
          </a:p>
        </p:txBody>
      </p:sp>
    </p:spTree>
  </p:cSld>
  <p:clrMapOvr>
    <a:masterClrMapping/>
  </p:clrMapOvr>
  <p:transition spd="med">
    <p:pull dir="ld"/>
    <p:sndAc>
      <p:stSnd>
        <p:snd r:embed="rId3" name="PILESK1.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obr_133_f1"/>
          <p:cNvPicPr>
            <a:picLocks noChangeAspect="1" noChangeArrowheads="1"/>
          </p:cNvPicPr>
          <p:nvPr/>
        </p:nvPicPr>
        <p:blipFill>
          <a:blip r:embed="rId2" cstate="print"/>
          <a:srcRect/>
          <a:stretch>
            <a:fillRect/>
          </a:stretch>
        </p:blipFill>
        <p:spPr bwMode="auto">
          <a:xfrm>
            <a:off x="1835150" y="790575"/>
            <a:ext cx="5749925" cy="6094413"/>
          </a:xfrm>
          <a:prstGeom prst="rect">
            <a:avLst/>
          </a:prstGeom>
          <a:noFill/>
          <a:ln w="9525">
            <a:noFill/>
            <a:miter lim="800000"/>
            <a:headEnd/>
            <a:tailEnd/>
          </a:ln>
        </p:spPr>
      </p:pic>
      <p:sp>
        <p:nvSpPr>
          <p:cNvPr id="53251" name="Text Box 3"/>
          <p:cNvSpPr txBox="1">
            <a:spLocks noChangeArrowheads="1"/>
          </p:cNvSpPr>
          <p:nvPr/>
        </p:nvSpPr>
        <p:spPr bwMode="auto">
          <a:xfrm>
            <a:off x="539750" y="68263"/>
            <a:ext cx="8083550" cy="549275"/>
          </a:xfrm>
          <a:prstGeom prst="rect">
            <a:avLst/>
          </a:prstGeom>
          <a:noFill/>
          <a:ln w="9525">
            <a:noFill/>
            <a:miter lim="800000"/>
            <a:headEnd/>
            <a:tailEnd/>
          </a:ln>
        </p:spPr>
        <p:txBody>
          <a:bodyPr wrap="none">
            <a:spAutoFit/>
          </a:bodyPr>
          <a:lstStyle/>
          <a:p>
            <a:r>
              <a:rPr lang="en-US" sz="3000" b="1">
                <a:solidFill>
                  <a:srgbClr val="FFFF00"/>
                </a:solidFill>
                <a:latin typeface="Times New Roman" pitchFamily="18" charset="0"/>
                <a:cs typeface="Times New Roman" pitchFamily="18" charset="0"/>
              </a:rPr>
              <a:t>Prevalence of overweight and obesity in children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06" name="Group 114"/>
          <p:cNvGraphicFramePr>
            <a:graphicFrameLocks noGrp="1"/>
          </p:cNvGraphicFramePr>
          <p:nvPr>
            <p:ph/>
          </p:nvPr>
        </p:nvGraphicFramePr>
        <p:xfrm>
          <a:off x="395288" y="1484313"/>
          <a:ext cx="7993062" cy="4360866"/>
        </p:xfrm>
        <a:graphic>
          <a:graphicData uri="http://schemas.openxmlformats.org/drawingml/2006/table">
            <a:tbl>
              <a:tblPr/>
              <a:tblGrid>
                <a:gridCol w="1181100"/>
                <a:gridCol w="1482725"/>
                <a:gridCol w="1422400"/>
                <a:gridCol w="1997075"/>
                <a:gridCol w="1909762"/>
              </a:tblGrid>
              <a:tr h="81438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dirty="0" smtClean="0">
                          <a:ln>
                            <a:noFill/>
                          </a:ln>
                          <a:solidFill>
                            <a:schemeClr val="bg1"/>
                          </a:solidFill>
                          <a:effectLst/>
                          <a:latin typeface="Arial" charset="0"/>
                          <a:cs typeface="Mitra" pitchFamily="2" charset="-78"/>
                        </a:rPr>
                        <a:t>درصد نمايه توده بدن</a:t>
                      </a:r>
                      <a:endParaRPr kumimoji="0" lang="en-US" sz="2100" b="1" i="0" u="none" strike="noStrike" cap="none" normalizeH="0" baseline="0" dirty="0" smtClean="0">
                        <a:ln>
                          <a:noFill/>
                        </a:ln>
                        <a:solidFill>
                          <a:schemeClr val="bg1"/>
                        </a:solidFill>
                        <a:effectLst/>
                        <a:latin typeface="Arial" charset="0"/>
                        <a:cs typeface="Mitra" pitchFamily="2" charset="-78"/>
                      </a:endParaRPr>
                    </a:p>
                  </a:txBody>
                  <a:tcPr horzOverflow="overflow">
                    <a:lnL cap="flat">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charset="0"/>
                          <a:cs typeface="Mitra" pitchFamily="2" charset="-78"/>
                        </a:rPr>
                        <a:t>جنس</a:t>
                      </a:r>
                      <a:endParaRPr kumimoji="0" lang="en-US" sz="21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charset="0"/>
                          <a:cs typeface="Mitra" pitchFamily="2" charset="-78"/>
                        </a:rPr>
                        <a:t>جمعيت مورد مطالعه</a:t>
                      </a:r>
                      <a:endParaRPr kumimoji="0" lang="en-US" sz="21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cap="flat">
                      <a:noFill/>
                    </a:lnR>
                    <a:lnT w="28575" cap="flat" cmpd="sng" algn="ctr">
                      <a:solidFill>
                        <a:srgbClr val="FF3300"/>
                      </a:solidFill>
                      <a:prstDash val="solid"/>
                      <a:round/>
                      <a:headEnd type="none" w="med" len="med"/>
                      <a:tailEnd type="none" w="med" len="med"/>
                    </a:lnT>
                    <a:lnB>
                      <a:noFill/>
                    </a:lnB>
                    <a:lnTlToBr>
                      <a:noFill/>
                    </a:lnTlToBr>
                    <a:lnBlToTr>
                      <a:noFill/>
                    </a:lnBlToTr>
                    <a:noFill/>
                  </a:tcPr>
                </a:tc>
              </a:tr>
              <a:tr h="4619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Mitra" pitchFamily="2" charset="-78"/>
                        </a:rPr>
                        <a:t> </a:t>
                      </a:r>
                      <a:r>
                        <a:rPr kumimoji="0" lang="fa-IR" sz="2100" b="1" i="0" u="none" strike="noStrike" cap="none" normalizeH="0" baseline="0" smtClean="0">
                          <a:ln>
                            <a:noFill/>
                          </a:ln>
                          <a:solidFill>
                            <a:schemeClr val="bg1"/>
                          </a:solidFill>
                          <a:effectLst/>
                          <a:latin typeface="Arial" charset="0"/>
                          <a:cs typeface="Mitra" pitchFamily="2" charset="-78"/>
                        </a:rPr>
                        <a:t>30 </a:t>
                      </a:r>
                      <a:r>
                        <a:rPr kumimoji="0" lang="en-US" sz="2100" b="1" i="0" u="none" strike="noStrike" cap="none" normalizeH="0" baseline="0" smtClean="0">
                          <a:ln>
                            <a:noFill/>
                          </a:ln>
                          <a:solidFill>
                            <a:schemeClr val="bg1"/>
                          </a:solidFill>
                          <a:effectLst/>
                          <a:latin typeface="Arial" charset="0"/>
                          <a:cs typeface="Arial" charset="0"/>
                        </a:rPr>
                        <a:t>≥</a:t>
                      </a:r>
                      <a:endParaRPr kumimoji="0" lang="en-US" sz="2100" b="1" i="0" u="none" strike="noStrike" cap="none" normalizeH="0" baseline="0" smtClean="0">
                        <a:ln>
                          <a:noFill/>
                        </a:ln>
                        <a:solidFill>
                          <a:schemeClr val="bg1"/>
                        </a:solidFill>
                        <a:effectLst/>
                        <a:latin typeface="Arial" charset="0"/>
                        <a:cs typeface="Times New Roman" pitchFamily="18" charset="0"/>
                      </a:endParaRPr>
                    </a:p>
                  </a:txBody>
                  <a:tcPr horzOverflow="overflow">
                    <a:lnL cap="flat">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dirty="0" smtClean="0">
                          <a:ln>
                            <a:noFill/>
                          </a:ln>
                          <a:solidFill>
                            <a:schemeClr val="bg1"/>
                          </a:solidFill>
                          <a:effectLst/>
                          <a:latin typeface="Arial" charset="0"/>
                          <a:cs typeface="Mitra" pitchFamily="2" charset="-78"/>
                        </a:rPr>
                        <a:t>25-29/9</a:t>
                      </a:r>
                      <a:r>
                        <a:rPr kumimoji="0" lang="en-US" sz="2100" b="1" i="0" u="none" strike="noStrike" cap="none" normalizeH="0" baseline="0" dirty="0" smtClean="0">
                          <a:ln>
                            <a:noFill/>
                          </a:ln>
                          <a:solidFill>
                            <a:schemeClr val="bg1"/>
                          </a:solidFill>
                          <a:effectLst/>
                          <a:latin typeface="Arial" charset="0"/>
                          <a:cs typeface="Mitra" pitchFamily="2" charset="-78"/>
                        </a:rPr>
                        <a:t> </a:t>
                      </a:r>
                    </a:p>
                  </a:txBody>
                  <a:tcPr horzOverflow="overflow">
                    <a:lnL>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Mitra" pitchFamily="2" charset="-78"/>
                        </a:rPr>
                        <a:t> </a:t>
                      </a:r>
                      <a:r>
                        <a:rPr kumimoji="0" lang="fa-IR" sz="2100" b="1" i="0" u="none" strike="noStrike" cap="none" normalizeH="0" baseline="0" smtClean="0">
                          <a:ln>
                            <a:noFill/>
                          </a:ln>
                          <a:solidFill>
                            <a:schemeClr val="bg1"/>
                          </a:solidFill>
                          <a:effectLst/>
                          <a:latin typeface="Arial" charset="0"/>
                          <a:cs typeface="Mitra" pitchFamily="2" charset="-78"/>
                        </a:rPr>
                        <a:t>25 </a:t>
                      </a:r>
                      <a:r>
                        <a:rPr kumimoji="0" lang="en-US" sz="2100" b="1" i="0" u="none" strike="noStrike" cap="none" normalizeH="0" baseline="0" smtClean="0">
                          <a:ln>
                            <a:noFill/>
                          </a:ln>
                          <a:solidFill>
                            <a:schemeClr val="bg1"/>
                          </a:solidFill>
                          <a:effectLst/>
                          <a:latin typeface="Times New Roman" pitchFamily="18" charset="0"/>
                          <a:cs typeface="Times New Roman" pitchFamily="18" charset="0"/>
                        </a:rPr>
                        <a:t>&gt;</a:t>
                      </a:r>
                    </a:p>
                  </a:txBody>
                  <a:tcPr horzOverflow="overflow">
                    <a:lnL>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charset="0"/>
                          <a:cs typeface="Mitra" pitchFamily="2" charset="-78"/>
                        </a:rPr>
                        <a:t>(تعداد)</a:t>
                      </a:r>
                      <a:r>
                        <a:rPr kumimoji="0" lang="en-US" sz="2100" b="1" i="0" u="none" strike="noStrike" cap="none" normalizeH="0" baseline="0" smtClean="0">
                          <a:ln>
                            <a:noFill/>
                          </a:ln>
                          <a:solidFill>
                            <a:schemeClr val="bg1"/>
                          </a:solidFill>
                          <a:effectLst/>
                          <a:latin typeface="Arial" charset="0"/>
                          <a:cs typeface="Mitra" pitchFamily="2" charset="-78"/>
                        </a:rPr>
                        <a:t> </a:t>
                      </a:r>
                    </a:p>
                  </a:txBody>
                  <a:tcPr horzOverflow="overflow">
                    <a:lnL>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cap="flat">
                      <a:noFill/>
                    </a:lnR>
                    <a:lnT>
                      <a:noFill/>
                    </a:lnT>
                    <a:lnB w="28575" cap="flat" cmpd="sng" algn="ctr">
                      <a:solidFill>
                        <a:srgbClr val="FF33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9900"/>
                          </a:solidFill>
                          <a:effectLst/>
                          <a:latin typeface="Arial" charset="0"/>
                          <a:cs typeface="Mitra" pitchFamily="2" charset="-78"/>
                        </a:rPr>
                        <a:t>35</a:t>
                      </a:r>
                      <a:endParaRPr kumimoji="0" lang="en-US" sz="2100" b="1" i="0" u="none" strike="noStrike" cap="none" normalizeH="0" baseline="0" smtClean="0">
                        <a:ln>
                          <a:noFill/>
                        </a:ln>
                        <a:solidFill>
                          <a:srgbClr val="FF9900"/>
                        </a:solidFill>
                        <a:effectLst/>
                        <a:latin typeface="Arial" charset="0"/>
                        <a:cs typeface="Mitra" pitchFamily="2" charset="-78"/>
                      </a:endParaRPr>
                    </a:p>
                  </a:txBody>
                  <a:tcPr horzOverflow="overflow">
                    <a:lnL cap="flat">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9900"/>
                          </a:solidFill>
                          <a:effectLst/>
                          <a:latin typeface="Arial" charset="0"/>
                          <a:cs typeface="Mitra" pitchFamily="2" charset="-78"/>
                        </a:rPr>
                        <a:t>47</a:t>
                      </a:r>
                      <a:endParaRPr kumimoji="0" lang="en-US" sz="2100" b="1" i="0" u="none" strike="noStrike" cap="none" normalizeH="0" baseline="0" smtClean="0">
                        <a:ln>
                          <a:noFill/>
                        </a:ln>
                        <a:solidFill>
                          <a:srgbClr val="FF9900"/>
                        </a:solidFill>
                        <a:effectLst/>
                        <a:latin typeface="Arial" charset="0"/>
                        <a:cs typeface="Mitra" pitchFamily="2" charset="-78"/>
                      </a:endParaRPr>
                    </a:p>
                  </a:txBody>
                  <a:tcPr horzOverflow="overflow">
                    <a:lnL>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9900"/>
                          </a:solidFill>
                          <a:effectLst/>
                          <a:latin typeface="Arial" charset="0"/>
                          <a:cs typeface="Mitra" pitchFamily="2" charset="-78"/>
                        </a:rPr>
                        <a:t>18</a:t>
                      </a:r>
                      <a:endParaRPr kumimoji="0" lang="en-US" sz="2100" b="1" i="0" u="none" strike="noStrike" cap="none" normalizeH="0" baseline="0" smtClean="0">
                        <a:ln>
                          <a:noFill/>
                        </a:ln>
                        <a:solidFill>
                          <a:srgbClr val="FF9900"/>
                        </a:solidFill>
                        <a:effectLst/>
                        <a:latin typeface="Arial" charset="0"/>
                        <a:cs typeface="Mitra" pitchFamily="2" charset="-78"/>
                      </a:endParaRPr>
                    </a:p>
                  </a:txBody>
                  <a:tcPr horzOverflow="overflow">
                    <a:lnL>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9900"/>
                          </a:solidFill>
                          <a:effectLst/>
                          <a:latin typeface="Arial" charset="0"/>
                          <a:cs typeface="Mitra" pitchFamily="2" charset="-78"/>
                        </a:rPr>
                        <a:t>زن (582)</a:t>
                      </a:r>
                      <a:endParaRPr kumimoji="0" lang="en-US" sz="2100" b="1" i="0" u="none" strike="noStrike" cap="none" normalizeH="0" baseline="0" smtClean="0">
                        <a:ln>
                          <a:noFill/>
                        </a:ln>
                        <a:solidFill>
                          <a:srgbClr val="FF9900"/>
                        </a:solidFill>
                        <a:effectLst/>
                        <a:latin typeface="Arial" charset="0"/>
                        <a:cs typeface="Mitra" pitchFamily="2" charset="-78"/>
                      </a:endParaRPr>
                    </a:p>
                  </a:txBody>
                  <a:tcPr horzOverflow="overflow">
                    <a:lnL>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9900"/>
                          </a:solidFill>
                          <a:effectLst/>
                          <a:latin typeface="Arial" charset="0"/>
                          <a:cs typeface="Mitra" pitchFamily="2" charset="-78"/>
                        </a:rPr>
                        <a:t>حكيميه</a:t>
                      </a:r>
                      <a:r>
                        <a:rPr kumimoji="0" lang="en-US" sz="2100" b="1" i="0" u="none" strike="noStrike" cap="none" normalizeH="0" baseline="0" smtClean="0">
                          <a:ln>
                            <a:noFill/>
                          </a:ln>
                          <a:solidFill>
                            <a:srgbClr val="FF9900"/>
                          </a:solidFill>
                          <a:effectLst/>
                          <a:latin typeface="Arial" charset="0"/>
                          <a:cs typeface="Mitra" pitchFamily="2" charset="-78"/>
                        </a:rPr>
                        <a:t> </a:t>
                      </a:r>
                    </a:p>
                  </a:txBody>
                  <a:tcPr horzOverflow="overflow">
                    <a:lnL>
                      <a:noFill/>
                    </a:lnL>
                    <a:lnR cap="flat">
                      <a:noFill/>
                    </a:lnR>
                    <a:lnT w="28575" cap="flat" cmpd="sng" algn="ctr">
                      <a:solidFill>
                        <a:srgbClr val="FF3300"/>
                      </a:solidFill>
                      <a:prstDash val="solid"/>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9900"/>
                          </a:solidFill>
                          <a:effectLst/>
                          <a:latin typeface="Arial" charset="0"/>
                          <a:cs typeface="Mitra" pitchFamily="2" charset="-78"/>
                        </a:rPr>
                        <a:t>15</a:t>
                      </a:r>
                      <a:r>
                        <a:rPr kumimoji="0" lang="en-US" sz="2100" b="1" i="0" u="none" strike="noStrike" cap="none" normalizeH="0" baseline="0" smtClean="0">
                          <a:ln>
                            <a:noFill/>
                          </a:ln>
                          <a:solidFill>
                            <a:srgbClr val="FF9900"/>
                          </a:solidFill>
                          <a:effectLst/>
                          <a:latin typeface="Arial" charset="0"/>
                          <a:cs typeface="Mitra" pitchFamily="2" charset="-78"/>
                        </a:rPr>
                        <a:t> </a:t>
                      </a:r>
                    </a:p>
                  </a:txBody>
                  <a:tcPr horzOverflow="overflow">
                    <a:lnL cap="flat">
                      <a:noFill/>
                    </a:lnL>
                    <a:lnR>
                      <a:noFill/>
                    </a:lnR>
                    <a:lnT>
                      <a:noFill/>
                    </a:lnT>
                    <a:lnB w="28575" cap="flat" cmpd="sng" algn="ctr">
                      <a:solidFill>
                        <a:srgbClr val="FF0000"/>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9900"/>
                          </a:solidFill>
                          <a:effectLst/>
                          <a:latin typeface="Arial" charset="0"/>
                          <a:cs typeface="Mitra" pitchFamily="2" charset="-78"/>
                        </a:rPr>
                        <a:t>51</a:t>
                      </a:r>
                      <a:r>
                        <a:rPr kumimoji="0" lang="en-US" sz="2100" b="1" i="0" u="none" strike="noStrike" cap="none" normalizeH="0" baseline="0" smtClean="0">
                          <a:ln>
                            <a:noFill/>
                          </a:ln>
                          <a:solidFill>
                            <a:srgbClr val="FF9900"/>
                          </a:solidFill>
                          <a:effectLst/>
                          <a:latin typeface="Arial" charset="0"/>
                          <a:cs typeface="Mitra" pitchFamily="2" charset="-78"/>
                        </a:rPr>
                        <a:t> </a:t>
                      </a:r>
                    </a:p>
                  </a:txBody>
                  <a:tcPr horzOverflow="overflow">
                    <a:lnL>
                      <a:noFill/>
                    </a:lnL>
                    <a:lnR>
                      <a:noFill/>
                    </a:lnR>
                    <a:lnT>
                      <a:noFill/>
                    </a:lnT>
                    <a:lnB w="28575" cap="flat" cmpd="sng" algn="ctr">
                      <a:solidFill>
                        <a:srgbClr val="FF0000"/>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9900"/>
                          </a:solidFill>
                          <a:effectLst/>
                          <a:latin typeface="Arial" charset="0"/>
                          <a:cs typeface="Mitra" pitchFamily="2" charset="-78"/>
                        </a:rPr>
                        <a:t>34</a:t>
                      </a:r>
                      <a:r>
                        <a:rPr kumimoji="0" lang="en-US" sz="2100" b="1" i="0" u="none" strike="noStrike" cap="none" normalizeH="0" baseline="0" smtClean="0">
                          <a:ln>
                            <a:noFill/>
                          </a:ln>
                          <a:solidFill>
                            <a:srgbClr val="FF9900"/>
                          </a:solidFill>
                          <a:effectLst/>
                          <a:latin typeface="Arial" charset="0"/>
                          <a:cs typeface="Mitra" pitchFamily="2" charset="-78"/>
                        </a:rPr>
                        <a:t> </a:t>
                      </a:r>
                    </a:p>
                  </a:txBody>
                  <a:tcPr horzOverflow="overflow">
                    <a:lnL>
                      <a:noFill/>
                    </a:lnL>
                    <a:lnR>
                      <a:noFill/>
                    </a:lnR>
                    <a:lnT>
                      <a:noFill/>
                    </a:lnT>
                    <a:lnB w="28575" cap="flat" cmpd="sng" algn="ctr">
                      <a:solidFill>
                        <a:srgbClr val="FF0000"/>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9900"/>
                          </a:solidFill>
                          <a:effectLst/>
                          <a:latin typeface="Arial" charset="0"/>
                          <a:cs typeface="Mitra" pitchFamily="2" charset="-78"/>
                        </a:rPr>
                        <a:t>مرد (427)</a:t>
                      </a:r>
                      <a:r>
                        <a:rPr kumimoji="0" lang="en-US" sz="2100" b="1" i="0" u="none" strike="noStrike" cap="none" normalizeH="0" baseline="0" smtClean="0">
                          <a:ln>
                            <a:noFill/>
                          </a:ln>
                          <a:solidFill>
                            <a:srgbClr val="FF9900"/>
                          </a:solidFill>
                          <a:effectLst/>
                          <a:latin typeface="Arial" charset="0"/>
                          <a:cs typeface="Mitra" pitchFamily="2" charset="-78"/>
                        </a:rPr>
                        <a:t> </a:t>
                      </a:r>
                    </a:p>
                  </a:txBody>
                  <a:tcPr horzOverflow="overflow">
                    <a:lnL>
                      <a:noFill/>
                    </a:lnL>
                    <a:lnR>
                      <a:noFill/>
                    </a:lnR>
                    <a:lnT>
                      <a:noFill/>
                    </a:lnT>
                    <a:lnB w="28575" cap="flat" cmpd="sng" algn="ctr">
                      <a:solidFill>
                        <a:srgbClr val="FF0000"/>
                      </a:solidFill>
                      <a:prstDash val="sysDash"/>
                      <a:round/>
                      <a:headEnd type="none" w="med" len="med"/>
                      <a:tailEnd type="none" w="med" len="med"/>
                    </a:lnB>
                    <a:lnTlToBr>
                      <a:noFill/>
                    </a:lnTlToBr>
                    <a:lnBlToTr>
                      <a:noFill/>
                    </a:lnBlToTr>
                    <a:noFill/>
                  </a:tcPr>
                </a:tc>
                <a:tc vMerge="1">
                  <a:txBody>
                    <a:bodyPr/>
                    <a:lstStyle/>
                    <a:p>
                      <a:endParaRPr lang="en-US"/>
                    </a:p>
                  </a:txBody>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66FF33"/>
                          </a:solidFill>
                          <a:effectLst/>
                          <a:latin typeface="Arial" charset="0"/>
                          <a:cs typeface="Mitra" pitchFamily="2" charset="-78"/>
                        </a:rPr>
                        <a:t>35</a:t>
                      </a:r>
                      <a:endParaRPr kumimoji="0" lang="en-US" sz="2100" b="1" i="0" u="none" strike="noStrike" cap="none" normalizeH="0" baseline="0" smtClean="0">
                        <a:ln>
                          <a:noFill/>
                        </a:ln>
                        <a:solidFill>
                          <a:srgbClr val="66FF33"/>
                        </a:solidFill>
                        <a:effectLst/>
                        <a:latin typeface="Arial" charset="0"/>
                        <a:cs typeface="Mitra" pitchFamily="2" charset="-78"/>
                      </a:endParaRPr>
                    </a:p>
                  </a:txBody>
                  <a:tcPr horzOverflow="overflow">
                    <a:lnL cap="flat">
                      <a:noFill/>
                    </a:lnL>
                    <a:lnR>
                      <a:noFill/>
                    </a:lnR>
                    <a:lnT w="28575" cap="flat" cmpd="sng" algn="ctr">
                      <a:solidFill>
                        <a:srgbClr val="FF0000"/>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rgbClr val="66FF33"/>
                          </a:solidFill>
                          <a:effectLst/>
                          <a:latin typeface="Arial" charset="0"/>
                          <a:cs typeface="Mitra" pitchFamily="2" charset="-78"/>
                        </a:rPr>
                        <a:t> </a:t>
                      </a:r>
                      <a:r>
                        <a:rPr kumimoji="0" lang="fa-IR" sz="2100" b="1" i="0" u="none" strike="noStrike" cap="none" normalizeH="0" baseline="0" smtClean="0">
                          <a:ln>
                            <a:noFill/>
                          </a:ln>
                          <a:solidFill>
                            <a:srgbClr val="66FF33"/>
                          </a:solidFill>
                          <a:effectLst/>
                          <a:latin typeface="Arial" charset="0"/>
                          <a:cs typeface="Mitra" pitchFamily="2" charset="-78"/>
                        </a:rPr>
                        <a:t>37</a:t>
                      </a:r>
                      <a:endParaRPr kumimoji="0" lang="en-US" sz="2100" b="1" i="0" u="none" strike="noStrike" cap="none" normalizeH="0" baseline="0" smtClean="0">
                        <a:ln>
                          <a:noFill/>
                        </a:ln>
                        <a:solidFill>
                          <a:srgbClr val="66FF33"/>
                        </a:solidFill>
                        <a:effectLst/>
                        <a:latin typeface="Arial" charset="0"/>
                        <a:cs typeface="Mitra" pitchFamily="2" charset="-78"/>
                      </a:endParaRPr>
                    </a:p>
                  </a:txBody>
                  <a:tcPr horzOverflow="overflow">
                    <a:lnL>
                      <a:noFill/>
                    </a:lnL>
                    <a:lnR>
                      <a:noFill/>
                    </a:lnR>
                    <a:lnT w="28575" cap="flat" cmpd="sng" algn="ctr">
                      <a:solidFill>
                        <a:srgbClr val="FF0000"/>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66FF33"/>
                          </a:solidFill>
                          <a:effectLst/>
                          <a:latin typeface="Arial" charset="0"/>
                          <a:cs typeface="Mitra" pitchFamily="2" charset="-78"/>
                        </a:rPr>
                        <a:t>27</a:t>
                      </a:r>
                      <a:endParaRPr kumimoji="0" lang="en-US" sz="2100" b="1" i="0" u="none" strike="noStrike" cap="none" normalizeH="0" baseline="0" smtClean="0">
                        <a:ln>
                          <a:noFill/>
                        </a:ln>
                        <a:solidFill>
                          <a:srgbClr val="66FF33"/>
                        </a:solidFill>
                        <a:effectLst/>
                        <a:latin typeface="Arial" charset="0"/>
                        <a:cs typeface="Mitra" pitchFamily="2" charset="-78"/>
                      </a:endParaRPr>
                    </a:p>
                  </a:txBody>
                  <a:tcPr horzOverflow="overflow">
                    <a:lnL>
                      <a:noFill/>
                    </a:lnL>
                    <a:lnR>
                      <a:noFill/>
                    </a:lnR>
                    <a:lnT w="28575" cap="flat" cmpd="sng" algn="ctr">
                      <a:solidFill>
                        <a:srgbClr val="FF0000"/>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66FF33"/>
                          </a:solidFill>
                          <a:effectLst/>
                          <a:latin typeface="Arial" charset="0"/>
                          <a:cs typeface="Mitra" pitchFamily="2" charset="-78"/>
                        </a:rPr>
                        <a:t>زن (1409)</a:t>
                      </a:r>
                      <a:endParaRPr kumimoji="0" lang="en-US" sz="2100" b="1" i="0" u="none" strike="noStrike" cap="none" normalizeH="0" baseline="0" smtClean="0">
                        <a:ln>
                          <a:noFill/>
                        </a:ln>
                        <a:solidFill>
                          <a:srgbClr val="66FF33"/>
                        </a:solidFill>
                        <a:effectLst/>
                        <a:latin typeface="Arial" charset="0"/>
                        <a:cs typeface="Mitra" pitchFamily="2" charset="-78"/>
                      </a:endParaRPr>
                    </a:p>
                  </a:txBody>
                  <a:tcPr horzOverflow="overflow">
                    <a:lnL>
                      <a:noFill/>
                    </a:lnL>
                    <a:lnR>
                      <a:noFill/>
                    </a:lnR>
                    <a:lnT w="28575" cap="flat" cmpd="sng" algn="ctr">
                      <a:solidFill>
                        <a:srgbClr val="FF0000"/>
                      </a:solidFill>
                      <a:prstDash val="sysDash"/>
                      <a:round/>
                      <a:headEnd type="none" w="med" len="med"/>
                      <a:tailEnd type="none" w="med" len="med"/>
                    </a:lnT>
                    <a:lnB>
                      <a:noFill/>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66FF33"/>
                          </a:solidFill>
                          <a:effectLst/>
                          <a:latin typeface="Arial" charset="0"/>
                          <a:cs typeface="Mitra" pitchFamily="2" charset="-78"/>
                        </a:rPr>
                        <a:t>روستاهاي استان تهران</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smtClean="0">
                        <a:ln>
                          <a:noFill/>
                        </a:ln>
                        <a:solidFill>
                          <a:srgbClr val="66FF33"/>
                        </a:solidFill>
                        <a:effectLst/>
                        <a:latin typeface="Arial" charset="0"/>
                        <a:cs typeface="Mitra" pitchFamily="2" charset="-78"/>
                      </a:endParaRPr>
                    </a:p>
                  </a:txBody>
                  <a:tcPr horzOverflow="overflow">
                    <a:lnL>
                      <a:noFill/>
                    </a:lnL>
                    <a:lnR cap="flat">
                      <a:noFill/>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lnTlToBr>
                      <a:noFill/>
                    </a:lnTlToBr>
                    <a:lnBlToTr>
                      <a:noFill/>
                    </a:lnBlToTr>
                    <a:noFill/>
                  </a:tcPr>
                </a:tc>
              </a:tr>
              <a:tr h="774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66FF33"/>
                          </a:solidFill>
                          <a:effectLst/>
                          <a:latin typeface="Arial" charset="0"/>
                          <a:cs typeface="Mitra" pitchFamily="2" charset="-78"/>
                        </a:rPr>
                        <a:t>15</a:t>
                      </a:r>
                      <a:r>
                        <a:rPr kumimoji="0" lang="en-US" sz="2100" b="1" i="0" u="none" strike="noStrike" cap="none" normalizeH="0" baseline="0" smtClean="0">
                          <a:ln>
                            <a:noFill/>
                          </a:ln>
                          <a:solidFill>
                            <a:srgbClr val="66FF33"/>
                          </a:solidFill>
                          <a:effectLst/>
                          <a:latin typeface="Arial" charset="0"/>
                          <a:cs typeface="Mitra" pitchFamily="2" charset="-78"/>
                        </a:rPr>
                        <a:t> </a:t>
                      </a:r>
                    </a:p>
                  </a:txBody>
                  <a:tcPr horzOverflow="overflow">
                    <a:lnL cap="flat">
                      <a:noFill/>
                    </a:lnL>
                    <a:lnR>
                      <a:noFill/>
                    </a:lnR>
                    <a:lnT>
                      <a:noFill/>
                    </a:lnT>
                    <a:lnB w="28575" cap="flat" cmpd="sng" algn="ctr">
                      <a:solidFill>
                        <a:srgbClr val="FF0000"/>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66FF33"/>
                          </a:solidFill>
                          <a:effectLst/>
                          <a:latin typeface="Arial" charset="0"/>
                          <a:cs typeface="Mitra" pitchFamily="2" charset="-78"/>
                        </a:rPr>
                        <a:t>39</a:t>
                      </a:r>
                      <a:r>
                        <a:rPr kumimoji="0" lang="en-US" sz="2100" b="1" i="0" u="none" strike="noStrike" cap="none" normalizeH="0" baseline="0" smtClean="0">
                          <a:ln>
                            <a:noFill/>
                          </a:ln>
                          <a:solidFill>
                            <a:srgbClr val="66FF33"/>
                          </a:solidFill>
                          <a:effectLst/>
                          <a:latin typeface="Arial" charset="0"/>
                          <a:cs typeface="Mitra" pitchFamily="2" charset="-78"/>
                        </a:rPr>
                        <a:t> </a:t>
                      </a:r>
                    </a:p>
                  </a:txBody>
                  <a:tcPr horzOverflow="overflow">
                    <a:lnL>
                      <a:noFill/>
                    </a:lnL>
                    <a:lnR>
                      <a:noFill/>
                    </a:lnR>
                    <a:lnT>
                      <a:noFill/>
                    </a:lnT>
                    <a:lnB w="28575" cap="flat" cmpd="sng" algn="ctr">
                      <a:solidFill>
                        <a:srgbClr val="FF0000"/>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66FF33"/>
                          </a:solidFill>
                          <a:effectLst/>
                          <a:latin typeface="Arial" charset="0"/>
                          <a:cs typeface="Mitra" pitchFamily="2" charset="-78"/>
                        </a:rPr>
                        <a:t>49</a:t>
                      </a:r>
                      <a:r>
                        <a:rPr kumimoji="0" lang="en-US" sz="2100" b="1" i="0" u="none" strike="noStrike" cap="none" normalizeH="0" baseline="0" smtClean="0">
                          <a:ln>
                            <a:noFill/>
                          </a:ln>
                          <a:solidFill>
                            <a:srgbClr val="66FF33"/>
                          </a:solidFill>
                          <a:effectLst/>
                          <a:latin typeface="Arial" charset="0"/>
                          <a:cs typeface="Mitra" pitchFamily="2" charset="-78"/>
                        </a:rPr>
                        <a:t> </a:t>
                      </a:r>
                    </a:p>
                  </a:txBody>
                  <a:tcPr horzOverflow="overflow">
                    <a:lnL>
                      <a:noFill/>
                    </a:lnL>
                    <a:lnR>
                      <a:noFill/>
                    </a:lnR>
                    <a:lnT>
                      <a:noFill/>
                    </a:lnT>
                    <a:lnB w="28575" cap="flat" cmpd="sng" algn="ctr">
                      <a:solidFill>
                        <a:srgbClr val="FF0000"/>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66FF33"/>
                          </a:solidFill>
                          <a:effectLst/>
                          <a:latin typeface="Arial" charset="0"/>
                          <a:cs typeface="Mitra" pitchFamily="2" charset="-78"/>
                        </a:rPr>
                        <a:t>مرد (1294)</a:t>
                      </a:r>
                      <a:r>
                        <a:rPr kumimoji="0" lang="en-US" sz="2100" b="1" i="0" u="none" strike="noStrike" cap="none" normalizeH="0" baseline="0" smtClean="0">
                          <a:ln>
                            <a:noFill/>
                          </a:ln>
                          <a:solidFill>
                            <a:srgbClr val="66FF33"/>
                          </a:solidFill>
                          <a:effectLst/>
                          <a:latin typeface="Arial" charset="0"/>
                          <a:cs typeface="Mitra" pitchFamily="2" charset="-78"/>
                        </a:rPr>
                        <a:t> </a:t>
                      </a:r>
                    </a:p>
                  </a:txBody>
                  <a:tcPr horzOverflow="overflow">
                    <a:lnL>
                      <a:noFill/>
                    </a:lnL>
                    <a:lnR>
                      <a:noFill/>
                    </a:lnR>
                    <a:lnT>
                      <a:noFill/>
                    </a:lnT>
                    <a:lnB w="28575" cap="flat" cmpd="sng" algn="ctr">
                      <a:solidFill>
                        <a:srgbClr val="FF0000"/>
                      </a:solidFill>
                      <a:prstDash val="sysDash"/>
                      <a:round/>
                      <a:headEnd type="none" w="med" len="med"/>
                      <a:tailEnd type="none" w="med" len="med"/>
                    </a:lnB>
                    <a:lnTlToBr>
                      <a:noFill/>
                    </a:lnTlToBr>
                    <a:lnBlToTr>
                      <a:noFill/>
                    </a:lnBlToTr>
                    <a:noFill/>
                  </a:tcPr>
                </a:tc>
                <a:tc vMerge="1">
                  <a:txBody>
                    <a:bodyPr/>
                    <a:lstStyle/>
                    <a:p>
                      <a:endParaRPr lang="en-US"/>
                    </a:p>
                  </a:txBody>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FF00"/>
                          </a:solidFill>
                          <a:effectLst/>
                          <a:latin typeface="Arial" charset="0"/>
                          <a:cs typeface="Mitra" pitchFamily="2" charset="-78"/>
                        </a:rPr>
                        <a:t>10</a:t>
                      </a:r>
                      <a:endParaRPr kumimoji="0" lang="en-US" sz="2100" b="1" i="0" u="none" strike="noStrike" cap="none" normalizeH="0" baseline="0" smtClean="0">
                        <a:ln>
                          <a:noFill/>
                        </a:ln>
                        <a:solidFill>
                          <a:srgbClr val="FFFF00"/>
                        </a:solidFill>
                        <a:effectLst/>
                        <a:latin typeface="Arial" charset="0"/>
                        <a:cs typeface="Mitra" pitchFamily="2" charset="-78"/>
                      </a:endParaRPr>
                    </a:p>
                  </a:txBody>
                  <a:tcPr horzOverflow="overflow">
                    <a:lnL cap="flat">
                      <a:noFill/>
                    </a:lnL>
                    <a:lnR>
                      <a:noFill/>
                    </a:lnR>
                    <a:lnT w="28575" cap="flat" cmpd="sng" algn="ctr">
                      <a:solidFill>
                        <a:srgbClr val="FF0000"/>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FF00"/>
                          </a:solidFill>
                          <a:effectLst/>
                          <a:latin typeface="Arial" charset="0"/>
                          <a:cs typeface="Mitra" pitchFamily="2" charset="-78"/>
                        </a:rPr>
                        <a:t>34</a:t>
                      </a:r>
                      <a:endParaRPr kumimoji="0" lang="en-US" sz="2100" b="1" i="0" u="none" strike="noStrike" cap="none" normalizeH="0" baseline="0" smtClean="0">
                        <a:ln>
                          <a:noFill/>
                        </a:ln>
                        <a:solidFill>
                          <a:srgbClr val="FFFF00"/>
                        </a:solidFill>
                        <a:effectLst/>
                        <a:latin typeface="Arial" charset="0"/>
                        <a:cs typeface="Mitra" pitchFamily="2" charset="-78"/>
                      </a:endParaRPr>
                    </a:p>
                  </a:txBody>
                  <a:tcPr horzOverflow="overflow">
                    <a:lnL>
                      <a:noFill/>
                    </a:lnL>
                    <a:lnR>
                      <a:noFill/>
                    </a:lnR>
                    <a:lnT w="28575" cap="flat" cmpd="sng" algn="ctr">
                      <a:solidFill>
                        <a:srgbClr val="FF0000"/>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FF00"/>
                          </a:solidFill>
                          <a:effectLst/>
                          <a:latin typeface="Arial" charset="0"/>
                          <a:cs typeface="Mitra" pitchFamily="2" charset="-78"/>
                        </a:rPr>
                        <a:t>56</a:t>
                      </a:r>
                      <a:endParaRPr kumimoji="0" lang="en-US" sz="2100" b="1" i="0" u="none" strike="noStrike" cap="none" normalizeH="0" baseline="0" smtClean="0">
                        <a:ln>
                          <a:noFill/>
                        </a:ln>
                        <a:solidFill>
                          <a:srgbClr val="FFFF00"/>
                        </a:solidFill>
                        <a:effectLst/>
                        <a:latin typeface="Arial" charset="0"/>
                        <a:cs typeface="Mitra" pitchFamily="2" charset="-78"/>
                      </a:endParaRPr>
                    </a:p>
                  </a:txBody>
                  <a:tcPr horzOverflow="overflow">
                    <a:lnL>
                      <a:noFill/>
                    </a:lnL>
                    <a:lnR>
                      <a:noFill/>
                    </a:lnR>
                    <a:lnT w="28575" cap="flat" cmpd="sng" algn="ctr">
                      <a:solidFill>
                        <a:srgbClr val="FF0000"/>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FF00"/>
                          </a:solidFill>
                          <a:effectLst/>
                          <a:latin typeface="Arial" charset="0"/>
                          <a:cs typeface="Mitra" pitchFamily="2" charset="-78"/>
                        </a:rPr>
                        <a:t>زن (1083)</a:t>
                      </a:r>
                      <a:endParaRPr kumimoji="0" lang="en-US" sz="2100" b="1" i="0" u="none" strike="noStrike" cap="none" normalizeH="0" baseline="0" smtClean="0">
                        <a:ln>
                          <a:noFill/>
                        </a:ln>
                        <a:solidFill>
                          <a:srgbClr val="FFFF00"/>
                        </a:solidFill>
                        <a:effectLst/>
                        <a:latin typeface="Arial" charset="0"/>
                        <a:cs typeface="Mitra" pitchFamily="2" charset="-78"/>
                      </a:endParaRPr>
                    </a:p>
                  </a:txBody>
                  <a:tcPr horzOverflow="overflow">
                    <a:lnL>
                      <a:noFill/>
                    </a:lnL>
                    <a:lnR>
                      <a:noFill/>
                    </a:lnR>
                    <a:lnT w="28575" cap="flat" cmpd="sng" algn="ctr">
                      <a:solidFill>
                        <a:srgbClr val="FF0000"/>
                      </a:solidFill>
                      <a:prstDash val="sysDash"/>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FF00"/>
                          </a:solidFill>
                          <a:effectLst/>
                          <a:latin typeface="Arial" charset="0"/>
                          <a:cs typeface="Mitra" pitchFamily="2" charset="-78"/>
                        </a:rPr>
                        <a:t>روستاهاي استان زنجان</a:t>
                      </a:r>
                      <a:endParaRPr kumimoji="0" lang="en-US" sz="2100" b="1" i="0" u="none" strike="noStrike" cap="none" normalizeH="0" baseline="0" smtClean="0">
                        <a:ln>
                          <a:noFill/>
                        </a:ln>
                        <a:solidFill>
                          <a:srgbClr val="FFFF00"/>
                        </a:solidFill>
                        <a:effectLst/>
                        <a:latin typeface="Arial" charset="0"/>
                        <a:cs typeface="Mitra" pitchFamily="2" charset="-78"/>
                      </a:endParaRPr>
                    </a:p>
                  </a:txBody>
                  <a:tcPr horzOverflow="overflow">
                    <a:lnL>
                      <a:noFill/>
                    </a:lnL>
                    <a:lnR cap="flat">
                      <a:noFill/>
                    </a:lnR>
                    <a:lnT w="28575" cap="flat" cmpd="sng" algn="ctr">
                      <a:solidFill>
                        <a:srgbClr val="FF0000"/>
                      </a:solidFill>
                      <a:prstDash val="sysDash"/>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FF00"/>
                          </a:solidFill>
                          <a:effectLst/>
                          <a:latin typeface="Arial" charset="0"/>
                          <a:cs typeface="Mitra" pitchFamily="2" charset="-78"/>
                        </a:rPr>
                        <a:t>11</a:t>
                      </a:r>
                      <a:r>
                        <a:rPr kumimoji="0" lang="en-US" sz="2100" b="1" i="0" u="none" strike="noStrike" cap="none" normalizeH="0" baseline="0" smtClean="0">
                          <a:ln>
                            <a:noFill/>
                          </a:ln>
                          <a:solidFill>
                            <a:srgbClr val="FFFF00"/>
                          </a:solidFill>
                          <a:effectLst/>
                          <a:latin typeface="Arial" charset="0"/>
                          <a:cs typeface="Mitra" pitchFamily="2" charset="-78"/>
                        </a:rPr>
                        <a:t> </a:t>
                      </a:r>
                    </a:p>
                  </a:txBody>
                  <a:tcPr horzOverflow="overflow">
                    <a:lnL cap="flat">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FF00"/>
                          </a:solidFill>
                          <a:effectLst/>
                          <a:latin typeface="Arial" charset="0"/>
                          <a:cs typeface="Mitra" pitchFamily="2" charset="-78"/>
                        </a:rPr>
                        <a:t>33</a:t>
                      </a:r>
                      <a:r>
                        <a:rPr kumimoji="0" lang="en-US" sz="2100" b="1" i="0" u="none" strike="noStrike" cap="none" normalizeH="0" baseline="0" smtClean="0">
                          <a:ln>
                            <a:noFill/>
                          </a:ln>
                          <a:solidFill>
                            <a:srgbClr val="FFFF00"/>
                          </a:solidFill>
                          <a:effectLst/>
                          <a:latin typeface="Arial" charset="0"/>
                          <a:cs typeface="Mitra" pitchFamily="2" charset="-78"/>
                        </a:rPr>
                        <a:t> </a:t>
                      </a:r>
                    </a:p>
                  </a:txBody>
                  <a:tcPr horzOverflow="overflow">
                    <a:lnL>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100" b="1" i="0" u="none" strike="noStrike" cap="none" normalizeH="0" baseline="0" smtClean="0">
                          <a:ln>
                            <a:noFill/>
                          </a:ln>
                          <a:solidFill>
                            <a:srgbClr val="FFFF00"/>
                          </a:solidFill>
                          <a:effectLst/>
                          <a:latin typeface="Arial" charset="0"/>
                          <a:cs typeface="Mitra" pitchFamily="2" charset="-78"/>
                        </a:rPr>
                        <a:t>56</a:t>
                      </a:r>
                      <a:r>
                        <a:rPr kumimoji="0" lang="en-US" sz="2100" b="1" i="0" u="none" strike="noStrike" cap="none" normalizeH="0" baseline="0" smtClean="0">
                          <a:ln>
                            <a:noFill/>
                          </a:ln>
                          <a:solidFill>
                            <a:srgbClr val="FFFF00"/>
                          </a:solidFill>
                          <a:effectLst/>
                          <a:latin typeface="Arial" charset="0"/>
                          <a:cs typeface="Mitra" pitchFamily="2" charset="-78"/>
                        </a:rPr>
                        <a:t> </a:t>
                      </a:r>
                    </a:p>
                  </a:txBody>
                  <a:tcPr horzOverflow="overflow">
                    <a:lnL>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FF00"/>
                          </a:solidFill>
                          <a:effectLst/>
                          <a:latin typeface="Arial" charset="0"/>
                          <a:cs typeface="Mitra" pitchFamily="2" charset="-78"/>
                        </a:rPr>
                        <a:t>مرد (605)</a:t>
                      </a:r>
                      <a:r>
                        <a:rPr kumimoji="0" lang="en-US" sz="2100" b="1" i="0" u="none" strike="noStrike" cap="none" normalizeH="0" baseline="0" smtClean="0">
                          <a:ln>
                            <a:noFill/>
                          </a:ln>
                          <a:solidFill>
                            <a:srgbClr val="FFFF00"/>
                          </a:solidFill>
                          <a:effectLst/>
                          <a:latin typeface="Arial" charset="0"/>
                          <a:cs typeface="Mitra" pitchFamily="2" charset="-78"/>
                        </a:rPr>
                        <a:t> </a:t>
                      </a:r>
                    </a:p>
                  </a:txBody>
                  <a:tcPr horzOverflow="overflow">
                    <a:lnL>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54316" name="Text Box 55"/>
          <p:cNvSpPr txBox="1">
            <a:spLocks noChangeArrowheads="1"/>
          </p:cNvSpPr>
          <p:nvPr/>
        </p:nvSpPr>
        <p:spPr bwMode="auto">
          <a:xfrm>
            <a:off x="595313" y="817563"/>
            <a:ext cx="7450137" cy="488950"/>
          </a:xfrm>
          <a:prstGeom prst="rect">
            <a:avLst/>
          </a:prstGeom>
          <a:noFill/>
          <a:ln w="9525">
            <a:noFill/>
            <a:miter lim="800000"/>
            <a:headEnd/>
            <a:tailEnd/>
          </a:ln>
        </p:spPr>
        <p:txBody>
          <a:bodyPr wrap="none">
            <a:spAutoFit/>
          </a:bodyPr>
          <a:lstStyle/>
          <a:p>
            <a:pPr algn="ctr"/>
            <a:r>
              <a:rPr lang="ar-SA" sz="2600" b="1">
                <a:solidFill>
                  <a:srgbClr val="FFFF00"/>
                </a:solidFill>
                <a:latin typeface="Verdana" pitchFamily="34" charset="0"/>
                <a:cs typeface="Mitra" pitchFamily="2" charset="-78"/>
              </a:rPr>
              <a:t>افزايش وزن و چاقي در برخي از بررسي‌هاي اپيدميولوژي در ايران </a:t>
            </a:r>
            <a:endParaRPr lang="en-US" sz="2600" b="1">
              <a:solidFill>
                <a:srgbClr val="FFFF00"/>
              </a:solidFill>
              <a:latin typeface="Verdana" pitchFamily="34" charset="0"/>
              <a:cs typeface="Mitra"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457200" y="216943"/>
            <a:ext cx="8686800" cy="769441"/>
          </a:xfrm>
          <a:prstGeom prst="rect">
            <a:avLst/>
          </a:prstGeom>
          <a:noFill/>
        </p:spPr>
        <p:txBody>
          <a:bodyPr wrap="square" rtlCol="0">
            <a:spAutoFit/>
          </a:bodyPr>
          <a:lstStyle/>
          <a:p>
            <a:pPr algn="ctr"/>
            <a:r>
              <a:rPr lang="en-US" sz="2200" b="1" dirty="0" smtClean="0">
                <a:solidFill>
                  <a:srgbClr val="FFFF00"/>
                </a:solidFill>
                <a:latin typeface="Times New Roman" pitchFamily="18" charset="0"/>
                <a:cs typeface="Times New Roman" pitchFamily="18" charset="0"/>
              </a:rPr>
              <a:t>Changes in BMI (A) and prevalence of overweight (B) and obesity (C) in </a:t>
            </a:r>
            <a:r>
              <a:rPr lang="en-US" sz="2200" b="1" dirty="0" err="1">
                <a:solidFill>
                  <a:srgbClr val="FFFF00"/>
                </a:solidFill>
                <a:latin typeface="Times New Roman" pitchFamily="18" charset="0"/>
                <a:cs typeface="Times New Roman" pitchFamily="18" charset="0"/>
              </a:rPr>
              <a:t>T</a:t>
            </a:r>
            <a:r>
              <a:rPr lang="en-US" sz="2200" b="1" dirty="0" err="1" smtClean="0">
                <a:solidFill>
                  <a:srgbClr val="FFFF00"/>
                </a:solidFill>
                <a:latin typeface="Times New Roman" pitchFamily="18" charset="0"/>
                <a:cs typeface="Times New Roman" pitchFamily="18" charset="0"/>
              </a:rPr>
              <a:t>ehranian</a:t>
            </a:r>
            <a:r>
              <a:rPr lang="en-US" sz="2200" b="1" dirty="0" smtClean="0">
                <a:solidFill>
                  <a:srgbClr val="FFFF00"/>
                </a:solidFill>
                <a:latin typeface="Times New Roman" pitchFamily="18" charset="0"/>
                <a:cs typeface="Times New Roman" pitchFamily="18" charset="0"/>
              </a:rPr>
              <a:t> population during 6.6 years: TLGS, 1999-2011</a:t>
            </a:r>
            <a:endParaRPr lang="en-US" sz="2200" b="1" dirty="0">
              <a:solidFill>
                <a:srgbClr val="FFFF00"/>
              </a:solidFill>
              <a:latin typeface="Times New Roman" pitchFamily="18" charset="0"/>
              <a:cs typeface="Times New Roman" pitchFamily="18" charset="0"/>
            </a:endParaRPr>
          </a:p>
        </p:txBody>
      </p:sp>
      <p:sp>
        <p:nvSpPr>
          <p:cNvPr id="9" name="Rectangle 8"/>
          <p:cNvSpPr/>
          <p:nvPr/>
        </p:nvSpPr>
        <p:spPr>
          <a:xfrm>
            <a:off x="5072066" y="1571612"/>
            <a:ext cx="142876" cy="2071702"/>
          </a:xfrm>
          <a:prstGeom prst="rect">
            <a:avLst/>
          </a:prstGeom>
          <a:solidFill>
            <a:srgbClr val="0000B0"/>
          </a:solidFill>
          <a:ln>
            <a:solidFill>
              <a:srgbClr val="00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28728" y="1043444"/>
            <a:ext cx="351378" cy="369332"/>
          </a:xfrm>
          <a:prstGeom prst="rect">
            <a:avLst/>
          </a:prstGeom>
          <a:noFill/>
        </p:spPr>
        <p:txBody>
          <a:bodyPr wrap="none" rtlCol="0">
            <a:spAutoFit/>
          </a:bodyPr>
          <a:lstStyle/>
          <a:p>
            <a:r>
              <a:rPr lang="en-US" b="1" dirty="0" smtClean="0">
                <a:solidFill>
                  <a:schemeClr val="bg1"/>
                </a:solidFill>
              </a:rPr>
              <a:t>A</a:t>
            </a:r>
            <a:endParaRPr lang="en-US" b="1" dirty="0">
              <a:solidFill>
                <a:schemeClr val="bg1"/>
              </a:solidFill>
            </a:endParaRPr>
          </a:p>
        </p:txBody>
      </p:sp>
      <p:sp>
        <p:nvSpPr>
          <p:cNvPr id="11" name="TextBox 10"/>
          <p:cNvSpPr txBox="1"/>
          <p:nvPr/>
        </p:nvSpPr>
        <p:spPr>
          <a:xfrm>
            <a:off x="5572132" y="1052736"/>
            <a:ext cx="351378" cy="369332"/>
          </a:xfrm>
          <a:prstGeom prst="rect">
            <a:avLst/>
          </a:prstGeom>
          <a:noFill/>
        </p:spPr>
        <p:txBody>
          <a:bodyPr wrap="none" rtlCol="0">
            <a:spAutoFit/>
          </a:bodyPr>
          <a:lstStyle/>
          <a:p>
            <a:r>
              <a:rPr lang="en-US" b="1" dirty="0" smtClean="0">
                <a:solidFill>
                  <a:schemeClr val="bg1"/>
                </a:solidFill>
              </a:rPr>
              <a:t>B</a:t>
            </a:r>
            <a:endParaRPr lang="en-US" b="1" dirty="0">
              <a:solidFill>
                <a:schemeClr val="bg1"/>
              </a:solidFill>
            </a:endParaRPr>
          </a:p>
        </p:txBody>
      </p:sp>
      <p:sp>
        <p:nvSpPr>
          <p:cNvPr id="12" name="TextBox 11"/>
          <p:cNvSpPr txBox="1"/>
          <p:nvPr/>
        </p:nvSpPr>
        <p:spPr>
          <a:xfrm>
            <a:off x="4148614" y="3861048"/>
            <a:ext cx="351378" cy="369332"/>
          </a:xfrm>
          <a:prstGeom prst="rect">
            <a:avLst/>
          </a:prstGeom>
          <a:noFill/>
        </p:spPr>
        <p:txBody>
          <a:bodyPr wrap="none" rtlCol="0">
            <a:spAutoFit/>
          </a:bodyPr>
          <a:lstStyle/>
          <a:p>
            <a:r>
              <a:rPr lang="en-US" b="1" dirty="0" smtClean="0">
                <a:solidFill>
                  <a:schemeClr val="bg1"/>
                </a:solidFill>
              </a:rPr>
              <a:t>C</a:t>
            </a:r>
            <a:endParaRPr lang="en-US" b="1" dirty="0">
              <a:solidFill>
                <a:schemeClr val="bg1"/>
              </a:solidFill>
            </a:endParaRPr>
          </a:p>
        </p:txBody>
      </p:sp>
      <p:graphicFrame>
        <p:nvGraphicFramePr>
          <p:cNvPr id="13" name="Chart 12"/>
          <p:cNvGraphicFramePr>
            <a:graphicFrameLocks/>
          </p:cNvGraphicFramePr>
          <p:nvPr/>
        </p:nvGraphicFramePr>
        <p:xfrm>
          <a:off x="107504" y="1268760"/>
          <a:ext cx="4752528" cy="3031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4572000" y="134076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2339752"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1462"/>
            <a:ext cx="8229600" cy="1143000"/>
          </a:xfrm>
        </p:spPr>
        <p:txBody>
          <a:bodyPr>
            <a:noAutofit/>
          </a:bodyPr>
          <a:lstStyle/>
          <a:p>
            <a:r>
              <a:rPr lang="en-US" sz="2300" dirty="0" smtClean="0">
                <a:solidFill>
                  <a:srgbClr val="FFFF00"/>
                </a:solidFill>
                <a:latin typeface="Times New Roman" pitchFamily="18" charset="0"/>
                <a:cs typeface="Times New Roman" pitchFamily="18" charset="0"/>
              </a:rPr>
              <a:t>Changes in  WC(A), WHR (B) and prevalence of abdominal obesity (C ) in </a:t>
            </a:r>
            <a:r>
              <a:rPr lang="en-US" sz="2300" dirty="0" err="1" smtClean="0">
                <a:solidFill>
                  <a:srgbClr val="FFFF00"/>
                </a:solidFill>
                <a:latin typeface="Times New Roman" pitchFamily="18" charset="0"/>
                <a:cs typeface="Times New Roman" pitchFamily="18" charset="0"/>
              </a:rPr>
              <a:t>Tehranian</a:t>
            </a:r>
            <a:r>
              <a:rPr lang="en-US" sz="2300" dirty="0" smtClean="0">
                <a:solidFill>
                  <a:srgbClr val="FFFF00"/>
                </a:solidFill>
                <a:latin typeface="Times New Roman" pitchFamily="18" charset="0"/>
                <a:cs typeface="Times New Roman" pitchFamily="18" charset="0"/>
              </a:rPr>
              <a:t> population during 6.6 years: TLGS, 1999-2011</a:t>
            </a:r>
            <a:endParaRPr lang="en-US" sz="2300" dirty="0">
              <a:solidFill>
                <a:srgbClr val="FFFF00"/>
              </a:solidFill>
              <a:latin typeface="Times New Roman" pitchFamily="18" charset="0"/>
              <a:cs typeface="Times New Roman" pitchFamily="18" charset="0"/>
            </a:endParaRPr>
          </a:p>
        </p:txBody>
      </p:sp>
      <p:sp>
        <p:nvSpPr>
          <p:cNvPr id="6" name="Rectangle 5"/>
          <p:cNvSpPr/>
          <p:nvPr/>
        </p:nvSpPr>
        <p:spPr>
          <a:xfrm>
            <a:off x="2786050" y="4143380"/>
            <a:ext cx="142876" cy="2071702"/>
          </a:xfrm>
          <a:prstGeom prst="rect">
            <a:avLst/>
          </a:prstGeom>
          <a:solidFill>
            <a:srgbClr val="0000B0"/>
          </a:solidFill>
          <a:ln>
            <a:solidFill>
              <a:srgbClr val="00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23928" y="3789040"/>
            <a:ext cx="351378" cy="369332"/>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C</a:t>
            </a:r>
            <a:endParaRPr lang="en-US" b="1" dirty="0">
              <a:solidFill>
                <a:schemeClr val="bg1"/>
              </a:solidFill>
              <a:latin typeface="Times New Roman" pitchFamily="18" charset="0"/>
              <a:cs typeface="Times New Roman" pitchFamily="18" charset="0"/>
            </a:endParaRPr>
          </a:p>
        </p:txBody>
      </p:sp>
      <p:sp>
        <p:nvSpPr>
          <p:cNvPr id="11" name="TextBox 10"/>
          <p:cNvSpPr txBox="1"/>
          <p:nvPr/>
        </p:nvSpPr>
        <p:spPr>
          <a:xfrm>
            <a:off x="1000100" y="980728"/>
            <a:ext cx="351378" cy="369332"/>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A</a:t>
            </a:r>
            <a:endParaRPr lang="en-US" b="1" dirty="0">
              <a:solidFill>
                <a:schemeClr val="bg1"/>
              </a:solidFill>
              <a:latin typeface="Times New Roman" pitchFamily="18" charset="0"/>
              <a:cs typeface="Times New Roman" pitchFamily="18" charset="0"/>
            </a:endParaRPr>
          </a:p>
        </p:txBody>
      </p:sp>
      <p:sp>
        <p:nvSpPr>
          <p:cNvPr id="12" name="TextBox 11"/>
          <p:cNvSpPr txBox="1"/>
          <p:nvPr/>
        </p:nvSpPr>
        <p:spPr>
          <a:xfrm>
            <a:off x="5429256" y="980728"/>
            <a:ext cx="351378" cy="369332"/>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B</a:t>
            </a:r>
            <a:endParaRPr lang="en-US" b="1" dirty="0">
              <a:solidFill>
                <a:schemeClr val="bg1"/>
              </a:solidFill>
              <a:latin typeface="Times New Roman" pitchFamily="18" charset="0"/>
              <a:cs typeface="Times New Roman" pitchFamily="18" charset="0"/>
            </a:endParaRPr>
          </a:p>
        </p:txBody>
      </p:sp>
      <p:graphicFrame>
        <p:nvGraphicFramePr>
          <p:cNvPr id="13" name="Chart 12"/>
          <p:cNvGraphicFramePr>
            <a:graphicFrameLocks/>
          </p:cNvGraphicFramePr>
          <p:nvPr/>
        </p:nvGraphicFramePr>
        <p:xfrm>
          <a:off x="0" y="134076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nvGraphicFramePr>
        <p:xfrm>
          <a:off x="4572000" y="134076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2267744"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582594"/>
          </a:xfrm>
        </p:spPr>
        <p:txBody>
          <a:bodyPr/>
          <a:lstStyle/>
          <a:p>
            <a:r>
              <a:rPr lang="en-US" sz="2000" dirty="0" smtClean="0">
                <a:solidFill>
                  <a:srgbClr val="FFFF00"/>
                </a:solidFill>
                <a:latin typeface="Times New Roman" pitchFamily="18" charset="0"/>
                <a:cs typeface="Times New Roman" pitchFamily="18" charset="0"/>
              </a:rPr>
              <a:t>Percent changes in BMI, Overweight and Obesity in various age group of </a:t>
            </a:r>
            <a:r>
              <a:rPr lang="en-US" sz="2000" dirty="0" err="1" smtClean="0">
                <a:solidFill>
                  <a:srgbClr val="FFFF00"/>
                </a:solidFill>
                <a:latin typeface="Times New Roman" pitchFamily="18" charset="0"/>
                <a:cs typeface="Times New Roman" pitchFamily="18" charset="0"/>
              </a:rPr>
              <a:t>Tehranian</a:t>
            </a:r>
            <a:r>
              <a:rPr lang="en-US" sz="2000" dirty="0" smtClean="0">
                <a:solidFill>
                  <a:srgbClr val="FFFF00"/>
                </a:solidFill>
                <a:latin typeface="Times New Roman" pitchFamily="18" charset="0"/>
                <a:cs typeface="Times New Roman" pitchFamily="18" charset="0"/>
              </a:rPr>
              <a:t> adults during 6.6 years: TLGS, 1999-2008</a:t>
            </a:r>
            <a:endParaRPr lang="en-US" sz="2000" dirty="0">
              <a:solidFill>
                <a:srgbClr val="FFFF00"/>
              </a:solidFill>
              <a:latin typeface="Times New Roman" pitchFamily="18" charset="0"/>
              <a:cs typeface="Times New Roman" pitchFamily="18" charset="0"/>
            </a:endParaRPr>
          </a:p>
        </p:txBody>
      </p:sp>
      <p:graphicFrame>
        <p:nvGraphicFramePr>
          <p:cNvPr id="3" name="Chart 2"/>
          <p:cNvGraphicFramePr>
            <a:graphicFrameLocks/>
          </p:cNvGraphicFramePr>
          <p:nvPr/>
        </p:nvGraphicFramePr>
        <p:xfrm>
          <a:off x="1428728" y="1000108"/>
          <a:ext cx="7072362" cy="21764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1285852" y="3071810"/>
          <a:ext cx="7858148" cy="1962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1285852" y="5076825"/>
          <a:ext cx="7358114" cy="178117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857620" y="857232"/>
            <a:ext cx="607859" cy="369332"/>
          </a:xfrm>
          <a:prstGeom prst="rect">
            <a:avLst/>
          </a:prstGeom>
          <a:noFill/>
        </p:spPr>
        <p:txBody>
          <a:bodyPr wrap="none" rtlCol="0">
            <a:spAutoFit/>
          </a:bodyPr>
          <a:lstStyle/>
          <a:p>
            <a:r>
              <a:rPr lang="en-US" b="1" dirty="0" smtClean="0">
                <a:solidFill>
                  <a:srgbClr val="FFFF00"/>
                </a:solidFill>
              </a:rPr>
              <a:t>BMI</a:t>
            </a:r>
            <a:endParaRPr lang="en-US" b="1" dirty="0">
              <a:solidFill>
                <a:srgbClr val="FFFF00"/>
              </a:solidFill>
            </a:endParaRPr>
          </a:p>
        </p:txBody>
      </p:sp>
      <p:sp>
        <p:nvSpPr>
          <p:cNvPr id="7" name="TextBox 6"/>
          <p:cNvSpPr txBox="1"/>
          <p:nvPr/>
        </p:nvSpPr>
        <p:spPr>
          <a:xfrm>
            <a:off x="3630646" y="3071810"/>
            <a:ext cx="1441420" cy="369332"/>
          </a:xfrm>
          <a:prstGeom prst="rect">
            <a:avLst/>
          </a:prstGeom>
          <a:noFill/>
        </p:spPr>
        <p:txBody>
          <a:bodyPr wrap="none" rtlCol="0">
            <a:spAutoFit/>
          </a:bodyPr>
          <a:lstStyle/>
          <a:p>
            <a:r>
              <a:rPr lang="en-US" b="1" dirty="0" smtClean="0">
                <a:solidFill>
                  <a:srgbClr val="FFFF00"/>
                </a:solidFill>
              </a:rPr>
              <a:t>Overweight</a:t>
            </a:r>
            <a:endParaRPr lang="en-US" b="1" dirty="0">
              <a:solidFill>
                <a:srgbClr val="FFFF00"/>
              </a:solidFill>
            </a:endParaRPr>
          </a:p>
        </p:txBody>
      </p:sp>
      <p:sp>
        <p:nvSpPr>
          <p:cNvPr id="8" name="TextBox 7"/>
          <p:cNvSpPr txBox="1"/>
          <p:nvPr/>
        </p:nvSpPr>
        <p:spPr>
          <a:xfrm>
            <a:off x="3755263" y="4857760"/>
            <a:ext cx="1031051" cy="369332"/>
          </a:xfrm>
          <a:prstGeom prst="rect">
            <a:avLst/>
          </a:prstGeom>
          <a:noFill/>
        </p:spPr>
        <p:txBody>
          <a:bodyPr wrap="none" rtlCol="0">
            <a:spAutoFit/>
          </a:bodyPr>
          <a:lstStyle/>
          <a:p>
            <a:r>
              <a:rPr lang="en-US" b="1" dirty="0" smtClean="0">
                <a:solidFill>
                  <a:srgbClr val="FFFF00"/>
                </a:solidFill>
              </a:rPr>
              <a:t>Obesity</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lstStyle/>
          <a:p>
            <a:r>
              <a:rPr lang="en-US" sz="2000" dirty="0" smtClean="0">
                <a:solidFill>
                  <a:srgbClr val="FFFF00"/>
                </a:solidFill>
                <a:latin typeface="Times New Roman" pitchFamily="18" charset="0"/>
                <a:cs typeface="Times New Roman" pitchFamily="18" charset="0"/>
              </a:rPr>
              <a:t>Percent changes in </a:t>
            </a:r>
            <a:r>
              <a:rPr lang="en-US" sz="2000" smtClean="0">
                <a:solidFill>
                  <a:srgbClr val="FFFF00"/>
                </a:solidFill>
                <a:latin typeface="Times New Roman" pitchFamily="18" charset="0"/>
                <a:cs typeface="Times New Roman" pitchFamily="18" charset="0"/>
              </a:rPr>
              <a:t>WC and abdominal </a:t>
            </a:r>
            <a:r>
              <a:rPr lang="en-US" sz="2000" dirty="0" smtClean="0">
                <a:solidFill>
                  <a:srgbClr val="FFFF00"/>
                </a:solidFill>
                <a:latin typeface="Times New Roman" pitchFamily="18" charset="0"/>
                <a:cs typeface="Times New Roman" pitchFamily="18" charset="0"/>
              </a:rPr>
              <a:t>obesity in various age group of </a:t>
            </a:r>
            <a:r>
              <a:rPr lang="en-US" sz="2000" dirty="0" err="1" smtClean="0">
                <a:solidFill>
                  <a:srgbClr val="FFFF00"/>
                </a:solidFill>
                <a:latin typeface="Times New Roman" pitchFamily="18" charset="0"/>
                <a:cs typeface="Times New Roman" pitchFamily="18" charset="0"/>
              </a:rPr>
              <a:t>Tehranian</a:t>
            </a:r>
            <a:r>
              <a:rPr lang="en-US" sz="2000" dirty="0" smtClean="0">
                <a:solidFill>
                  <a:srgbClr val="FFFF00"/>
                </a:solidFill>
                <a:latin typeface="Times New Roman" pitchFamily="18" charset="0"/>
                <a:cs typeface="Times New Roman" pitchFamily="18" charset="0"/>
              </a:rPr>
              <a:t> adults during 6.6 years: TLGS, 1999-2008</a:t>
            </a:r>
            <a:endParaRPr lang="en-US" sz="2000" dirty="0"/>
          </a:p>
        </p:txBody>
      </p:sp>
      <p:graphicFrame>
        <p:nvGraphicFramePr>
          <p:cNvPr id="3" name="Chart 2"/>
          <p:cNvGraphicFramePr>
            <a:graphicFrameLocks/>
          </p:cNvGraphicFramePr>
          <p:nvPr/>
        </p:nvGraphicFramePr>
        <p:xfrm>
          <a:off x="1357290" y="1571612"/>
          <a:ext cx="7215238" cy="2071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1214414" y="4286232"/>
          <a:ext cx="7286676" cy="25717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000496" y="1214422"/>
            <a:ext cx="569387" cy="369332"/>
          </a:xfrm>
          <a:prstGeom prst="rect">
            <a:avLst/>
          </a:prstGeom>
          <a:noFill/>
        </p:spPr>
        <p:txBody>
          <a:bodyPr wrap="none" rtlCol="0">
            <a:spAutoFit/>
          </a:bodyPr>
          <a:lstStyle/>
          <a:p>
            <a:r>
              <a:rPr lang="en-US" b="1" dirty="0" smtClean="0">
                <a:solidFill>
                  <a:srgbClr val="FFFF00"/>
                </a:solidFill>
              </a:rPr>
              <a:t>WC</a:t>
            </a:r>
            <a:endParaRPr lang="en-US" b="1" dirty="0">
              <a:solidFill>
                <a:srgbClr val="FFFF00"/>
              </a:solidFill>
            </a:endParaRPr>
          </a:p>
        </p:txBody>
      </p:sp>
      <p:sp>
        <p:nvSpPr>
          <p:cNvPr id="6" name="TextBox 5"/>
          <p:cNvSpPr txBox="1"/>
          <p:nvPr/>
        </p:nvSpPr>
        <p:spPr>
          <a:xfrm>
            <a:off x="3214678" y="4000504"/>
            <a:ext cx="2313454" cy="369332"/>
          </a:xfrm>
          <a:prstGeom prst="rect">
            <a:avLst/>
          </a:prstGeom>
          <a:noFill/>
        </p:spPr>
        <p:txBody>
          <a:bodyPr wrap="none" rtlCol="0">
            <a:spAutoFit/>
          </a:bodyPr>
          <a:lstStyle/>
          <a:p>
            <a:r>
              <a:rPr lang="en-US" b="1" smtClean="0">
                <a:solidFill>
                  <a:srgbClr val="FFFF00"/>
                </a:solidFill>
              </a:rPr>
              <a:t>Abdominal  </a:t>
            </a:r>
            <a:r>
              <a:rPr lang="en-US" b="1" dirty="0" smtClean="0">
                <a:solidFill>
                  <a:srgbClr val="FFFF00"/>
                </a:solidFill>
              </a:rPr>
              <a:t>obesity</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95536" y="1268760"/>
          <a:ext cx="4536504"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87624" y="5394702"/>
            <a:ext cx="108012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10-14 year</a:t>
            </a:r>
            <a:endParaRPr lang="en-US" sz="1600" dirty="0">
              <a:solidFill>
                <a:schemeClr val="bg1"/>
              </a:solidFill>
              <a:latin typeface="Times New Roman" pitchFamily="18" charset="0"/>
              <a:cs typeface="Times New Roman" pitchFamily="18" charset="0"/>
            </a:endParaRPr>
          </a:p>
        </p:txBody>
      </p:sp>
      <p:sp>
        <p:nvSpPr>
          <p:cNvPr id="7" name="TextBox 6"/>
          <p:cNvSpPr txBox="1"/>
          <p:nvPr/>
        </p:nvSpPr>
        <p:spPr>
          <a:xfrm>
            <a:off x="5436096" y="5445224"/>
            <a:ext cx="108012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10-14 year</a:t>
            </a:r>
            <a:endParaRPr lang="en-US" sz="1600" dirty="0">
              <a:solidFill>
                <a:schemeClr val="bg1"/>
              </a:solidFill>
              <a:latin typeface="Times New Roman" pitchFamily="18" charset="0"/>
              <a:cs typeface="Times New Roman" pitchFamily="18" charset="0"/>
            </a:endParaRPr>
          </a:p>
        </p:txBody>
      </p:sp>
      <p:sp>
        <p:nvSpPr>
          <p:cNvPr id="8" name="TextBox 7"/>
          <p:cNvSpPr txBox="1"/>
          <p:nvPr/>
        </p:nvSpPr>
        <p:spPr>
          <a:xfrm>
            <a:off x="7164288" y="5445224"/>
            <a:ext cx="108012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15-19 year</a:t>
            </a:r>
          </a:p>
        </p:txBody>
      </p:sp>
      <p:sp>
        <p:nvSpPr>
          <p:cNvPr id="9" name="TextBox 8"/>
          <p:cNvSpPr txBox="1"/>
          <p:nvPr/>
        </p:nvSpPr>
        <p:spPr>
          <a:xfrm>
            <a:off x="2915816" y="5445224"/>
            <a:ext cx="1224136"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15-19 year</a:t>
            </a:r>
            <a:endParaRPr lang="en-US" sz="1600" dirty="0">
              <a:solidFill>
                <a:schemeClr val="bg1"/>
              </a:solidFill>
              <a:latin typeface="Times New Roman" pitchFamily="18" charset="0"/>
              <a:cs typeface="Times New Roman" pitchFamily="18" charset="0"/>
            </a:endParaRPr>
          </a:p>
        </p:txBody>
      </p:sp>
      <p:graphicFrame>
        <p:nvGraphicFramePr>
          <p:cNvPr id="13" name="Chart 12"/>
          <p:cNvGraphicFramePr/>
          <p:nvPr/>
        </p:nvGraphicFramePr>
        <p:xfrm>
          <a:off x="4716016" y="1556792"/>
          <a:ext cx="4176464"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395536" y="116632"/>
            <a:ext cx="8424936" cy="1323439"/>
          </a:xfrm>
          <a:prstGeom prst="rect">
            <a:avLst/>
          </a:prstGeom>
        </p:spPr>
        <p:txBody>
          <a:bodyPr wrap="square">
            <a:spAutoFit/>
          </a:bodyPr>
          <a:lstStyle/>
          <a:p>
            <a:pPr algn="just"/>
            <a:r>
              <a:rPr lang="en-US" sz="2000" dirty="0" smtClean="0">
                <a:solidFill>
                  <a:srgbClr val="FFFF00"/>
                </a:solidFill>
                <a:latin typeface="Times New Roman" pitchFamily="18" charset="0"/>
                <a:cs typeface="Times New Roman" pitchFamily="18" charset="0"/>
              </a:rPr>
              <a:t>Adjusted prevalence and trend of </a:t>
            </a:r>
            <a:r>
              <a:rPr lang="en-US" sz="2000" b="1" i="1" dirty="0" smtClean="0">
                <a:solidFill>
                  <a:srgbClr val="FFFF00"/>
                </a:solidFill>
                <a:latin typeface="Times New Roman" pitchFamily="18" charset="0"/>
                <a:cs typeface="Times New Roman" pitchFamily="18" charset="0"/>
              </a:rPr>
              <a:t>at risk for overweight</a:t>
            </a:r>
            <a:r>
              <a:rPr lang="en-US" sz="2000" dirty="0" smtClean="0">
                <a:solidFill>
                  <a:srgbClr val="FFFF00"/>
                </a:solidFill>
                <a:latin typeface="Times New Roman" pitchFamily="18" charset="0"/>
                <a:cs typeface="Times New Roman" pitchFamily="18" charset="0"/>
              </a:rPr>
              <a:t> and  </a:t>
            </a:r>
            <a:r>
              <a:rPr lang="en-US" sz="2000" b="1" i="1" dirty="0" smtClean="0">
                <a:solidFill>
                  <a:srgbClr val="FFFF00"/>
                </a:solidFill>
                <a:latin typeface="Times New Roman" pitchFamily="18" charset="0"/>
                <a:cs typeface="Times New Roman" pitchFamily="18" charset="0"/>
              </a:rPr>
              <a:t>overweight</a:t>
            </a:r>
            <a:r>
              <a:rPr lang="en-US" sz="2000" dirty="0" smtClean="0">
                <a:solidFill>
                  <a:srgbClr val="FFFF00"/>
                </a:solidFill>
                <a:latin typeface="Times New Roman" pitchFamily="18" charset="0"/>
                <a:cs typeface="Times New Roman" pitchFamily="18" charset="0"/>
              </a:rPr>
              <a:t> in adolescent </a:t>
            </a:r>
            <a:r>
              <a:rPr lang="en-US" sz="2000" b="1" dirty="0" smtClean="0">
                <a:solidFill>
                  <a:srgbClr val="FFFF00"/>
                </a:solidFill>
                <a:latin typeface="Times New Roman" pitchFamily="18" charset="0"/>
                <a:cs typeface="Times New Roman" pitchFamily="18" charset="0"/>
              </a:rPr>
              <a:t>girls</a:t>
            </a:r>
            <a:r>
              <a:rPr lang="en-US" sz="2000" dirty="0" smtClean="0">
                <a:solidFill>
                  <a:srgbClr val="FFFF00"/>
                </a:solidFill>
                <a:latin typeface="Times New Roman" pitchFamily="18" charset="0"/>
                <a:cs typeface="Times New Roman" pitchFamily="18" charset="0"/>
              </a:rPr>
              <a:t>, according to </a:t>
            </a:r>
            <a:r>
              <a:rPr lang="en-US" sz="2000" b="1" dirty="0" smtClean="0">
                <a:solidFill>
                  <a:srgbClr val="FFFF00"/>
                </a:solidFill>
                <a:latin typeface="Times New Roman" pitchFamily="18" charset="0"/>
                <a:cs typeface="Times New Roman" pitchFamily="18" charset="0"/>
              </a:rPr>
              <a:t>Iranian BMI</a:t>
            </a:r>
            <a:r>
              <a:rPr lang="en-US" sz="2000" dirty="0" smtClean="0">
                <a:solidFill>
                  <a:srgbClr val="FFFF00"/>
                </a:solidFill>
                <a:latin typeface="Times New Roman" pitchFamily="18" charset="0"/>
                <a:cs typeface="Times New Roman" pitchFamily="18" charset="0"/>
              </a:rPr>
              <a:t> (body mass index) percentiles and </a:t>
            </a:r>
            <a:r>
              <a:rPr lang="en-US" sz="2000" b="1" dirty="0" smtClean="0">
                <a:solidFill>
                  <a:srgbClr val="FFFF00"/>
                </a:solidFill>
                <a:latin typeface="Times New Roman" pitchFamily="18" charset="0"/>
                <a:cs typeface="Times New Roman" pitchFamily="18" charset="0"/>
              </a:rPr>
              <a:t>IOTF</a:t>
            </a:r>
            <a:r>
              <a:rPr lang="en-US" sz="2000" dirty="0" smtClean="0">
                <a:solidFill>
                  <a:srgbClr val="FFFF00"/>
                </a:solidFill>
                <a:latin typeface="Times New Roman" pitchFamily="18" charset="0"/>
                <a:cs typeface="Times New Roman" pitchFamily="18" charset="0"/>
              </a:rPr>
              <a:t> (International Obesity Task Force) cutoffs in 2 age groups during 4 time periods (1999–2011).</a:t>
            </a:r>
            <a:endParaRPr lang="en-US" sz="2000" dirty="0">
              <a:solidFill>
                <a:srgbClr val="FFFF00"/>
              </a:solidFill>
              <a:latin typeface="Times New Roman" pitchFamily="18" charset="0"/>
              <a:cs typeface="Times New Roman" pitchFamily="18" charset="0"/>
            </a:endParaRPr>
          </a:p>
        </p:txBody>
      </p:sp>
      <p:sp>
        <p:nvSpPr>
          <p:cNvPr id="16" name="Rectangle 15"/>
          <p:cNvSpPr/>
          <p:nvPr/>
        </p:nvSpPr>
        <p:spPr>
          <a:xfrm>
            <a:off x="179512" y="6135687"/>
            <a:ext cx="8784976" cy="461665"/>
          </a:xfrm>
          <a:prstGeom prst="rect">
            <a:avLst/>
          </a:prstGeom>
        </p:spPr>
        <p:txBody>
          <a:bodyPr wrap="square">
            <a:spAutoFit/>
          </a:bodyPr>
          <a:lstStyle/>
          <a:p>
            <a:pPr algn="just"/>
            <a:r>
              <a:rPr lang="en-US" sz="1200" i="1" dirty="0" err="1" smtClean="0">
                <a:solidFill>
                  <a:srgbClr val="99CC00"/>
                </a:solidFill>
                <a:latin typeface="Times New Roman" pitchFamily="18" charset="0"/>
                <a:cs typeface="Times New Roman" pitchFamily="18" charset="0"/>
              </a:rPr>
              <a:t>Hosseini-Esfahani</a:t>
            </a:r>
            <a:r>
              <a:rPr lang="en-US" sz="1200" i="1" dirty="0" smtClean="0">
                <a:solidFill>
                  <a:srgbClr val="99CC00"/>
                </a:solidFill>
                <a:latin typeface="Times New Roman" pitchFamily="18" charset="0"/>
                <a:cs typeface="Times New Roman" pitchFamily="18" charset="0"/>
              </a:rPr>
              <a:t> F, </a:t>
            </a:r>
            <a:r>
              <a:rPr lang="en-US" sz="1200" i="1" dirty="0" err="1" smtClean="0">
                <a:solidFill>
                  <a:srgbClr val="99CC00"/>
                </a:solidFill>
                <a:latin typeface="Times New Roman" pitchFamily="18" charset="0"/>
                <a:cs typeface="Times New Roman" pitchFamily="18" charset="0"/>
              </a:rPr>
              <a:t>Mousavi</a:t>
            </a:r>
            <a:r>
              <a:rPr lang="en-US" sz="1200" i="1" dirty="0" smtClean="0">
                <a:solidFill>
                  <a:srgbClr val="99CC00"/>
                </a:solidFill>
                <a:latin typeface="Times New Roman" pitchFamily="18" charset="0"/>
                <a:cs typeface="Times New Roman" pitchFamily="18" charset="0"/>
              </a:rPr>
              <a:t> </a:t>
            </a:r>
            <a:r>
              <a:rPr lang="en-US" sz="1200" i="1" dirty="0" err="1" smtClean="0">
                <a:solidFill>
                  <a:srgbClr val="99CC00"/>
                </a:solidFill>
                <a:latin typeface="Times New Roman" pitchFamily="18" charset="0"/>
                <a:cs typeface="Times New Roman" pitchFamily="18" charset="0"/>
              </a:rPr>
              <a:t>Nasl</a:t>
            </a:r>
            <a:r>
              <a:rPr lang="en-US" sz="1200" i="1" dirty="0" smtClean="0">
                <a:solidFill>
                  <a:srgbClr val="99CC00"/>
                </a:solidFill>
                <a:latin typeface="Times New Roman" pitchFamily="18" charset="0"/>
                <a:cs typeface="Times New Roman" pitchFamily="18" charset="0"/>
              </a:rPr>
              <a:t> </a:t>
            </a:r>
            <a:r>
              <a:rPr lang="en-US" sz="1200" i="1" dirty="0" err="1" smtClean="0">
                <a:solidFill>
                  <a:srgbClr val="99CC00"/>
                </a:solidFill>
                <a:latin typeface="Times New Roman" pitchFamily="18" charset="0"/>
                <a:cs typeface="Times New Roman" pitchFamily="18" charset="0"/>
              </a:rPr>
              <a:t>Khameneh</a:t>
            </a:r>
            <a:r>
              <a:rPr lang="en-US" sz="1200" i="1" dirty="0" smtClean="0">
                <a:solidFill>
                  <a:srgbClr val="99CC00"/>
                </a:solidFill>
                <a:latin typeface="Times New Roman" pitchFamily="18" charset="0"/>
                <a:cs typeface="Times New Roman" pitchFamily="18" charset="0"/>
              </a:rPr>
              <a:t> A, </a:t>
            </a:r>
            <a:r>
              <a:rPr lang="en-US" sz="1200" i="1" dirty="0" err="1" smtClean="0">
                <a:solidFill>
                  <a:srgbClr val="99CC00"/>
                </a:solidFill>
                <a:latin typeface="Times New Roman" pitchFamily="18" charset="0"/>
                <a:cs typeface="Times New Roman" pitchFamily="18" charset="0"/>
              </a:rPr>
              <a:t>Mirmiran</a:t>
            </a:r>
            <a:r>
              <a:rPr lang="en-US" sz="1200" i="1" dirty="0" smtClean="0">
                <a:solidFill>
                  <a:srgbClr val="99CC00"/>
                </a:solidFill>
                <a:latin typeface="Times New Roman" pitchFamily="18" charset="0"/>
                <a:cs typeface="Times New Roman" pitchFamily="18" charset="0"/>
              </a:rPr>
              <a:t> P, </a:t>
            </a:r>
            <a:r>
              <a:rPr lang="en-US" sz="1200" i="1" dirty="0" err="1" smtClean="0">
                <a:solidFill>
                  <a:srgbClr val="99CC00"/>
                </a:solidFill>
                <a:latin typeface="Times New Roman" pitchFamily="18" charset="0"/>
                <a:cs typeface="Times New Roman" pitchFamily="18" charset="0"/>
              </a:rPr>
              <a:t>Ghanbarian</a:t>
            </a:r>
            <a:r>
              <a:rPr lang="en-US" sz="1200" i="1" dirty="0" smtClean="0">
                <a:solidFill>
                  <a:srgbClr val="99CC00"/>
                </a:solidFill>
                <a:latin typeface="Times New Roman" pitchFamily="18" charset="0"/>
                <a:cs typeface="Times New Roman" pitchFamily="18" charset="0"/>
              </a:rPr>
              <a:t> A, </a:t>
            </a:r>
            <a:r>
              <a:rPr lang="en-US" sz="1200" i="1" dirty="0" err="1" smtClean="0">
                <a:solidFill>
                  <a:srgbClr val="99CC00"/>
                </a:solidFill>
                <a:latin typeface="Times New Roman" pitchFamily="18" charset="0"/>
                <a:cs typeface="Times New Roman" pitchFamily="18" charset="0"/>
              </a:rPr>
              <a:t>Azizi</a:t>
            </a:r>
            <a:r>
              <a:rPr lang="en-US" sz="1200" i="1" dirty="0" smtClean="0">
                <a:solidFill>
                  <a:srgbClr val="99CC00"/>
                </a:solidFill>
                <a:latin typeface="Times New Roman" pitchFamily="18" charset="0"/>
                <a:cs typeface="Times New Roman" pitchFamily="18" charset="0"/>
              </a:rPr>
              <a:t> F. Trends in Cardiovascular Disease Risk Factors among Adolescents: Tehran Lipid and Glucose Study, 1999-2008. J </a:t>
            </a:r>
            <a:r>
              <a:rPr lang="en-US" sz="1200" i="1" dirty="0" err="1" smtClean="0">
                <a:solidFill>
                  <a:srgbClr val="99CC00"/>
                </a:solidFill>
                <a:latin typeface="Times New Roman" pitchFamily="18" charset="0"/>
                <a:cs typeface="Times New Roman" pitchFamily="18" charset="0"/>
              </a:rPr>
              <a:t>Epidemiol</a:t>
            </a:r>
            <a:r>
              <a:rPr lang="en-US" sz="1200" i="1" dirty="0" smtClean="0">
                <a:solidFill>
                  <a:srgbClr val="99CC00"/>
                </a:solidFill>
                <a:latin typeface="Times New Roman" pitchFamily="18" charset="0"/>
                <a:cs typeface="Times New Roman" pitchFamily="18" charset="0"/>
              </a:rPr>
              <a:t> 2011; 21(5):319-28.</a:t>
            </a:r>
            <a:endParaRPr lang="en-US" sz="1200" i="1" dirty="0">
              <a:solidFill>
                <a:srgbClr val="99CC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95536" y="1700808"/>
          <a:ext cx="4176464" cy="37411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355976" y="1556792"/>
          <a:ext cx="453650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71600" y="5301208"/>
            <a:ext cx="108012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10-14 </a:t>
            </a:r>
            <a:r>
              <a:rPr lang="en-US" sz="1400" dirty="0" smtClean="0">
                <a:solidFill>
                  <a:schemeClr val="bg1"/>
                </a:solidFill>
                <a:latin typeface="Times New Roman" pitchFamily="18" charset="0"/>
                <a:cs typeface="Times New Roman" pitchFamily="18" charset="0"/>
              </a:rPr>
              <a:t>year</a:t>
            </a:r>
            <a:endParaRPr lang="en-US" sz="1400" dirty="0">
              <a:solidFill>
                <a:schemeClr val="bg1"/>
              </a:solidFill>
              <a:latin typeface="Times New Roman" pitchFamily="18" charset="0"/>
              <a:cs typeface="Times New Roman" pitchFamily="18" charset="0"/>
            </a:endParaRPr>
          </a:p>
        </p:txBody>
      </p:sp>
      <p:sp>
        <p:nvSpPr>
          <p:cNvPr id="8" name="TextBox 7"/>
          <p:cNvSpPr txBox="1"/>
          <p:nvPr/>
        </p:nvSpPr>
        <p:spPr>
          <a:xfrm>
            <a:off x="2771800" y="5301208"/>
            <a:ext cx="1224136"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15-19 year</a:t>
            </a:r>
            <a:endParaRPr lang="en-US" sz="1600" dirty="0">
              <a:solidFill>
                <a:schemeClr val="bg1"/>
              </a:solidFill>
              <a:latin typeface="Times New Roman" pitchFamily="18" charset="0"/>
              <a:cs typeface="Times New Roman" pitchFamily="18" charset="0"/>
            </a:endParaRPr>
          </a:p>
        </p:txBody>
      </p:sp>
      <p:sp>
        <p:nvSpPr>
          <p:cNvPr id="9" name="TextBox 8"/>
          <p:cNvSpPr txBox="1"/>
          <p:nvPr/>
        </p:nvSpPr>
        <p:spPr>
          <a:xfrm>
            <a:off x="7020272" y="5301208"/>
            <a:ext cx="1224136"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15-19 year</a:t>
            </a:r>
            <a:endParaRPr lang="en-US" sz="1600" dirty="0">
              <a:solidFill>
                <a:schemeClr val="bg1"/>
              </a:solidFill>
              <a:latin typeface="Times New Roman" pitchFamily="18" charset="0"/>
              <a:cs typeface="Times New Roman" pitchFamily="18" charset="0"/>
            </a:endParaRPr>
          </a:p>
        </p:txBody>
      </p:sp>
      <p:sp>
        <p:nvSpPr>
          <p:cNvPr id="10" name="TextBox 9"/>
          <p:cNvSpPr txBox="1"/>
          <p:nvPr/>
        </p:nvSpPr>
        <p:spPr>
          <a:xfrm>
            <a:off x="5292080" y="5301208"/>
            <a:ext cx="108012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10-14 </a:t>
            </a:r>
            <a:r>
              <a:rPr lang="en-US" sz="1400" dirty="0" smtClean="0">
                <a:solidFill>
                  <a:schemeClr val="bg1"/>
                </a:solidFill>
                <a:latin typeface="Times New Roman" pitchFamily="18" charset="0"/>
                <a:cs typeface="Times New Roman" pitchFamily="18" charset="0"/>
              </a:rPr>
              <a:t>year</a:t>
            </a:r>
            <a:endParaRPr lang="en-US" sz="1400" dirty="0">
              <a:solidFill>
                <a:schemeClr val="bg1"/>
              </a:solidFill>
              <a:latin typeface="Times New Roman" pitchFamily="18" charset="0"/>
              <a:cs typeface="Times New Roman" pitchFamily="18" charset="0"/>
            </a:endParaRPr>
          </a:p>
        </p:txBody>
      </p:sp>
      <p:sp>
        <p:nvSpPr>
          <p:cNvPr id="11" name="Rectangle 10"/>
          <p:cNvSpPr/>
          <p:nvPr/>
        </p:nvSpPr>
        <p:spPr>
          <a:xfrm>
            <a:off x="395536" y="188641"/>
            <a:ext cx="8424936" cy="1323439"/>
          </a:xfrm>
          <a:prstGeom prst="rect">
            <a:avLst/>
          </a:prstGeom>
        </p:spPr>
        <p:txBody>
          <a:bodyPr wrap="square">
            <a:spAutoFit/>
          </a:bodyPr>
          <a:lstStyle/>
          <a:p>
            <a:pPr algn="just"/>
            <a:r>
              <a:rPr lang="en-US" sz="2000" smtClean="0">
                <a:solidFill>
                  <a:srgbClr val="FFFF00"/>
                </a:solidFill>
                <a:latin typeface="Times New Roman" pitchFamily="18" charset="0"/>
                <a:cs typeface="Times New Roman" pitchFamily="18" charset="0"/>
              </a:rPr>
              <a:t>Adjusted </a:t>
            </a:r>
            <a:r>
              <a:rPr lang="en-US" sz="2000" dirty="0" smtClean="0">
                <a:solidFill>
                  <a:srgbClr val="FFFF00"/>
                </a:solidFill>
                <a:latin typeface="Times New Roman" pitchFamily="18" charset="0"/>
                <a:cs typeface="Times New Roman" pitchFamily="18" charset="0"/>
              </a:rPr>
              <a:t>prevalence and trend of </a:t>
            </a:r>
            <a:r>
              <a:rPr lang="en-US" sz="2000" b="1" i="1" dirty="0" smtClean="0">
                <a:solidFill>
                  <a:srgbClr val="FFFF00"/>
                </a:solidFill>
                <a:latin typeface="Times New Roman" pitchFamily="18" charset="0"/>
                <a:cs typeface="Times New Roman" pitchFamily="18" charset="0"/>
              </a:rPr>
              <a:t>at risk for overweight </a:t>
            </a:r>
            <a:r>
              <a:rPr lang="en-US" sz="2000" dirty="0" smtClean="0">
                <a:solidFill>
                  <a:srgbClr val="FFFF00"/>
                </a:solidFill>
                <a:latin typeface="Times New Roman" pitchFamily="18" charset="0"/>
                <a:cs typeface="Times New Roman" pitchFamily="18" charset="0"/>
              </a:rPr>
              <a:t>and  </a:t>
            </a:r>
            <a:r>
              <a:rPr lang="en-US" sz="2000" b="1" i="1" dirty="0" smtClean="0">
                <a:solidFill>
                  <a:srgbClr val="FFFF00"/>
                </a:solidFill>
                <a:latin typeface="Times New Roman" pitchFamily="18" charset="0"/>
                <a:cs typeface="Times New Roman" pitchFamily="18" charset="0"/>
              </a:rPr>
              <a:t>overweight</a:t>
            </a:r>
            <a:r>
              <a:rPr lang="en-US" sz="2000" dirty="0" smtClean="0">
                <a:solidFill>
                  <a:srgbClr val="FFFF00"/>
                </a:solidFill>
                <a:latin typeface="Times New Roman" pitchFamily="18" charset="0"/>
                <a:cs typeface="Times New Roman" pitchFamily="18" charset="0"/>
              </a:rPr>
              <a:t> in adolescent </a:t>
            </a:r>
            <a:r>
              <a:rPr lang="en-US" sz="2000" b="1" dirty="0" smtClean="0">
                <a:solidFill>
                  <a:srgbClr val="FFFF00"/>
                </a:solidFill>
                <a:latin typeface="Times New Roman" pitchFamily="18" charset="0"/>
                <a:cs typeface="Times New Roman" pitchFamily="18" charset="0"/>
              </a:rPr>
              <a:t>boys</a:t>
            </a:r>
            <a:r>
              <a:rPr lang="en-US" sz="2000" dirty="0" smtClean="0">
                <a:solidFill>
                  <a:srgbClr val="FFFF00"/>
                </a:solidFill>
                <a:latin typeface="Times New Roman" pitchFamily="18" charset="0"/>
                <a:cs typeface="Times New Roman" pitchFamily="18" charset="0"/>
              </a:rPr>
              <a:t>, according to </a:t>
            </a:r>
            <a:r>
              <a:rPr lang="en-US" sz="2000" b="1" dirty="0" smtClean="0">
                <a:solidFill>
                  <a:srgbClr val="FFFF00"/>
                </a:solidFill>
                <a:latin typeface="Times New Roman" pitchFamily="18" charset="0"/>
                <a:cs typeface="Times New Roman" pitchFamily="18" charset="0"/>
              </a:rPr>
              <a:t>Iranian BMI </a:t>
            </a:r>
            <a:r>
              <a:rPr lang="en-US" sz="2000" dirty="0" smtClean="0">
                <a:solidFill>
                  <a:srgbClr val="FFFF00"/>
                </a:solidFill>
                <a:latin typeface="Times New Roman" pitchFamily="18" charset="0"/>
                <a:cs typeface="Times New Roman" pitchFamily="18" charset="0"/>
              </a:rPr>
              <a:t>(body mass index) percentiles and </a:t>
            </a:r>
            <a:r>
              <a:rPr lang="en-US" sz="2000" b="1" dirty="0" smtClean="0">
                <a:solidFill>
                  <a:srgbClr val="FFFF00"/>
                </a:solidFill>
                <a:latin typeface="Times New Roman" pitchFamily="18" charset="0"/>
                <a:cs typeface="Times New Roman" pitchFamily="18" charset="0"/>
              </a:rPr>
              <a:t>IOTF</a:t>
            </a:r>
            <a:r>
              <a:rPr lang="en-US" sz="2000" dirty="0" smtClean="0">
                <a:solidFill>
                  <a:srgbClr val="FFFF00"/>
                </a:solidFill>
                <a:latin typeface="Times New Roman" pitchFamily="18" charset="0"/>
                <a:cs typeface="Times New Roman" pitchFamily="18" charset="0"/>
              </a:rPr>
              <a:t> (International Obesity Task Force) cutoffs in 2 age groups during 4 time periods (1999–2011).</a:t>
            </a:r>
            <a:endParaRPr lang="en-US" sz="2000" dirty="0">
              <a:solidFill>
                <a:srgbClr val="FFFF00"/>
              </a:solidFill>
              <a:latin typeface="Times New Roman" pitchFamily="18" charset="0"/>
              <a:cs typeface="Times New Roman" pitchFamily="18" charset="0"/>
            </a:endParaRPr>
          </a:p>
        </p:txBody>
      </p:sp>
      <p:sp>
        <p:nvSpPr>
          <p:cNvPr id="12" name="Rectangle 11"/>
          <p:cNvSpPr/>
          <p:nvPr/>
        </p:nvSpPr>
        <p:spPr>
          <a:xfrm>
            <a:off x="179512" y="6021288"/>
            <a:ext cx="8712968" cy="461665"/>
          </a:xfrm>
          <a:prstGeom prst="rect">
            <a:avLst/>
          </a:prstGeom>
        </p:spPr>
        <p:txBody>
          <a:bodyPr wrap="square">
            <a:spAutoFit/>
          </a:bodyPr>
          <a:lstStyle/>
          <a:p>
            <a:pPr algn="just"/>
            <a:r>
              <a:rPr lang="en-US" sz="1200" i="1" dirty="0" err="1" smtClean="0">
                <a:solidFill>
                  <a:srgbClr val="99CC00"/>
                </a:solidFill>
                <a:latin typeface="Times New Roman" pitchFamily="18" charset="0"/>
                <a:cs typeface="Times New Roman" pitchFamily="18" charset="0"/>
              </a:rPr>
              <a:t>Hosseini-Esfahani</a:t>
            </a:r>
            <a:r>
              <a:rPr lang="en-US" sz="1200" i="1" dirty="0" smtClean="0">
                <a:solidFill>
                  <a:srgbClr val="99CC00"/>
                </a:solidFill>
                <a:latin typeface="Times New Roman" pitchFamily="18" charset="0"/>
                <a:cs typeface="Times New Roman" pitchFamily="18" charset="0"/>
              </a:rPr>
              <a:t> F, </a:t>
            </a:r>
            <a:r>
              <a:rPr lang="en-US" sz="1200" i="1" dirty="0" err="1" smtClean="0">
                <a:solidFill>
                  <a:srgbClr val="99CC00"/>
                </a:solidFill>
                <a:latin typeface="Times New Roman" pitchFamily="18" charset="0"/>
                <a:cs typeface="Times New Roman" pitchFamily="18" charset="0"/>
              </a:rPr>
              <a:t>Mousavi</a:t>
            </a:r>
            <a:r>
              <a:rPr lang="en-US" sz="1200" i="1" dirty="0" smtClean="0">
                <a:solidFill>
                  <a:srgbClr val="99CC00"/>
                </a:solidFill>
                <a:latin typeface="Times New Roman" pitchFamily="18" charset="0"/>
                <a:cs typeface="Times New Roman" pitchFamily="18" charset="0"/>
              </a:rPr>
              <a:t> </a:t>
            </a:r>
            <a:r>
              <a:rPr lang="en-US" sz="1200" i="1" dirty="0" err="1" smtClean="0">
                <a:solidFill>
                  <a:srgbClr val="99CC00"/>
                </a:solidFill>
                <a:latin typeface="Times New Roman" pitchFamily="18" charset="0"/>
                <a:cs typeface="Times New Roman" pitchFamily="18" charset="0"/>
              </a:rPr>
              <a:t>Nasl</a:t>
            </a:r>
            <a:r>
              <a:rPr lang="en-US" sz="1200" i="1" dirty="0" smtClean="0">
                <a:solidFill>
                  <a:srgbClr val="99CC00"/>
                </a:solidFill>
                <a:latin typeface="Times New Roman" pitchFamily="18" charset="0"/>
                <a:cs typeface="Times New Roman" pitchFamily="18" charset="0"/>
              </a:rPr>
              <a:t> </a:t>
            </a:r>
            <a:r>
              <a:rPr lang="en-US" sz="1200" i="1" dirty="0" err="1" smtClean="0">
                <a:solidFill>
                  <a:srgbClr val="99CC00"/>
                </a:solidFill>
                <a:latin typeface="Times New Roman" pitchFamily="18" charset="0"/>
                <a:cs typeface="Times New Roman" pitchFamily="18" charset="0"/>
              </a:rPr>
              <a:t>Khameneh</a:t>
            </a:r>
            <a:r>
              <a:rPr lang="en-US" sz="1200" i="1" dirty="0" smtClean="0">
                <a:solidFill>
                  <a:srgbClr val="99CC00"/>
                </a:solidFill>
                <a:latin typeface="Times New Roman" pitchFamily="18" charset="0"/>
                <a:cs typeface="Times New Roman" pitchFamily="18" charset="0"/>
              </a:rPr>
              <a:t> A, </a:t>
            </a:r>
            <a:r>
              <a:rPr lang="en-US" sz="1200" i="1" dirty="0" err="1" smtClean="0">
                <a:solidFill>
                  <a:srgbClr val="99CC00"/>
                </a:solidFill>
                <a:latin typeface="Times New Roman" pitchFamily="18" charset="0"/>
                <a:cs typeface="Times New Roman" pitchFamily="18" charset="0"/>
              </a:rPr>
              <a:t>Mirmiran</a:t>
            </a:r>
            <a:r>
              <a:rPr lang="en-US" sz="1200" i="1" dirty="0" smtClean="0">
                <a:solidFill>
                  <a:srgbClr val="99CC00"/>
                </a:solidFill>
                <a:latin typeface="Times New Roman" pitchFamily="18" charset="0"/>
                <a:cs typeface="Times New Roman" pitchFamily="18" charset="0"/>
              </a:rPr>
              <a:t> P, </a:t>
            </a:r>
            <a:r>
              <a:rPr lang="en-US" sz="1200" i="1" dirty="0" err="1" smtClean="0">
                <a:solidFill>
                  <a:srgbClr val="99CC00"/>
                </a:solidFill>
                <a:latin typeface="Times New Roman" pitchFamily="18" charset="0"/>
                <a:cs typeface="Times New Roman" pitchFamily="18" charset="0"/>
              </a:rPr>
              <a:t>Ghanbarian</a:t>
            </a:r>
            <a:r>
              <a:rPr lang="en-US" sz="1200" i="1" dirty="0" smtClean="0">
                <a:solidFill>
                  <a:srgbClr val="99CC00"/>
                </a:solidFill>
                <a:latin typeface="Times New Roman" pitchFamily="18" charset="0"/>
                <a:cs typeface="Times New Roman" pitchFamily="18" charset="0"/>
              </a:rPr>
              <a:t> A, </a:t>
            </a:r>
            <a:r>
              <a:rPr lang="en-US" sz="1200" i="1" dirty="0" err="1" smtClean="0">
                <a:solidFill>
                  <a:srgbClr val="99CC00"/>
                </a:solidFill>
                <a:latin typeface="Times New Roman" pitchFamily="18" charset="0"/>
                <a:cs typeface="Times New Roman" pitchFamily="18" charset="0"/>
              </a:rPr>
              <a:t>Azizi</a:t>
            </a:r>
            <a:r>
              <a:rPr lang="en-US" sz="1200" i="1" dirty="0" smtClean="0">
                <a:solidFill>
                  <a:srgbClr val="99CC00"/>
                </a:solidFill>
                <a:latin typeface="Times New Roman" pitchFamily="18" charset="0"/>
                <a:cs typeface="Times New Roman" pitchFamily="18" charset="0"/>
              </a:rPr>
              <a:t> F. Trends in Cardiovascular Disease Risk Factors among Adolescents: Tehran Lipid and Glucose Study, 1999-2008. J </a:t>
            </a:r>
            <a:r>
              <a:rPr lang="en-US" sz="1200" i="1" dirty="0" err="1" smtClean="0">
                <a:solidFill>
                  <a:srgbClr val="99CC00"/>
                </a:solidFill>
                <a:latin typeface="Times New Roman" pitchFamily="18" charset="0"/>
                <a:cs typeface="Times New Roman" pitchFamily="18" charset="0"/>
              </a:rPr>
              <a:t>Epidemiol</a:t>
            </a:r>
            <a:r>
              <a:rPr lang="en-US" sz="1200" i="1" dirty="0" smtClean="0">
                <a:solidFill>
                  <a:srgbClr val="99CC00"/>
                </a:solidFill>
                <a:latin typeface="Times New Roman" pitchFamily="18" charset="0"/>
                <a:cs typeface="Times New Roman" pitchFamily="18" charset="0"/>
              </a:rPr>
              <a:t> 2011; 21(5):319-28.</a:t>
            </a:r>
            <a:endParaRPr lang="en-US" sz="1200" i="1" dirty="0">
              <a:solidFill>
                <a:srgbClr val="99CC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011344" cy="950346"/>
          </a:xfrm>
        </p:spPr>
        <p:txBody>
          <a:bodyPr>
            <a:noAutofit/>
          </a:bodyPr>
          <a:lstStyle/>
          <a:p>
            <a:r>
              <a:rPr lang="en-US" sz="2500" b="1" dirty="0" smtClean="0">
                <a:solidFill>
                  <a:srgbClr val="FFFF00"/>
                </a:solidFill>
                <a:latin typeface="Times New Roman" pitchFamily="18" charset="0"/>
                <a:cs typeface="Times New Roman" pitchFamily="18" charset="0"/>
              </a:rPr>
              <a:t>Mean age-standardized levels of metabolic risk factors in relation to per-capita gross domestic product (GDP)</a:t>
            </a:r>
            <a:endParaRPr lang="en-US" sz="2500" b="1" dirty="0">
              <a:solidFill>
                <a:srgbClr val="FFFF00"/>
              </a:solidFill>
              <a:latin typeface="Times New Roman" pitchFamily="18" charset="0"/>
              <a:cs typeface="Times New Roman" pitchFamily="18" charset="0"/>
            </a:endParaRPr>
          </a:p>
        </p:txBody>
      </p:sp>
      <p:pic>
        <p:nvPicPr>
          <p:cNvPr id="57346" name="Picture 2"/>
          <p:cNvPicPr>
            <a:picLocks noChangeAspect="1" noChangeArrowheads="1"/>
          </p:cNvPicPr>
          <p:nvPr/>
        </p:nvPicPr>
        <p:blipFill>
          <a:blip r:embed="rId2" cstate="print"/>
          <a:srcRect/>
          <a:stretch>
            <a:fillRect/>
          </a:stretch>
        </p:blipFill>
        <p:spPr bwMode="auto">
          <a:xfrm>
            <a:off x="251520" y="1471761"/>
            <a:ext cx="6408712" cy="4981575"/>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6660232" y="2204864"/>
            <a:ext cx="2232248" cy="3640088"/>
          </a:xfrm>
          <a:prstGeom prst="rect">
            <a:avLst/>
          </a:prstGeom>
          <a:noFill/>
          <a:ln w="9525">
            <a:noFill/>
            <a:miter lim="800000"/>
            <a:headEnd/>
            <a:tailEnd/>
          </a:ln>
        </p:spPr>
      </p:pic>
      <p:sp>
        <p:nvSpPr>
          <p:cNvPr id="5" name="TextBox 4"/>
          <p:cNvSpPr txBox="1"/>
          <p:nvPr/>
        </p:nvSpPr>
        <p:spPr>
          <a:xfrm>
            <a:off x="107504" y="6536377"/>
            <a:ext cx="7632848" cy="276999"/>
          </a:xfrm>
          <a:prstGeom prst="rect">
            <a:avLst/>
          </a:prstGeom>
          <a:noFill/>
        </p:spPr>
        <p:txBody>
          <a:bodyPr wrap="square" rtlCol="0">
            <a:spAutoFit/>
          </a:bodyPr>
          <a:lstStyle/>
          <a:p>
            <a:r>
              <a:rPr lang="en-US" sz="1200" dirty="0" err="1" smtClean="0">
                <a:solidFill>
                  <a:srgbClr val="99CC00"/>
                </a:solidFill>
              </a:rPr>
              <a:t>Danaei</a:t>
            </a:r>
            <a:r>
              <a:rPr lang="en-US" sz="1200" dirty="0" smtClean="0">
                <a:solidFill>
                  <a:srgbClr val="99CC00"/>
                </a:solidFill>
              </a:rPr>
              <a:t> G, et al. (Global Burden of Metabolic Risk Factors of Chronic Diseases Collaborating Group), In press.</a:t>
            </a:r>
            <a:endParaRPr lang="en-US" sz="1200" dirty="0">
              <a:solidFill>
                <a:srgbClr val="99CC00"/>
              </a:solidFill>
            </a:endParaRPr>
          </a:p>
        </p:txBody>
      </p:sp>
      <p:pic>
        <p:nvPicPr>
          <p:cNvPr id="1028" name="Picture 4"/>
          <p:cNvPicPr>
            <a:picLocks noChangeAspect="1" noChangeArrowheads="1"/>
          </p:cNvPicPr>
          <p:nvPr/>
        </p:nvPicPr>
        <p:blipFill>
          <a:blip r:embed="rId4" cstate="print"/>
          <a:srcRect/>
          <a:stretch>
            <a:fillRect/>
          </a:stretch>
        </p:blipFill>
        <p:spPr bwMode="auto">
          <a:xfrm>
            <a:off x="251520" y="1052736"/>
            <a:ext cx="6408711" cy="427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103188"/>
            <a:ext cx="8229600" cy="661987"/>
          </a:xfrm>
        </p:spPr>
        <p:txBody>
          <a:bodyPr rtlCol="0">
            <a:normAutofit fontScale="90000"/>
          </a:bodyPr>
          <a:lstStyle/>
          <a:p>
            <a:pPr eaLnBrk="1" fontAlgn="auto" hangingPunct="1">
              <a:spcAft>
                <a:spcPts val="0"/>
              </a:spcAft>
              <a:defRPr/>
            </a:pPr>
            <a:r>
              <a:rPr lang="en-US" sz="4000" b="1" i="1">
                <a:solidFill>
                  <a:srgbClr val="FFFF00"/>
                </a:solidFill>
                <a:latin typeface="Times New Roman" pitchFamily="18" charset="0"/>
                <a:cs typeface="Times New Roman" pitchFamily="18" charset="0"/>
              </a:rPr>
              <a:t>Obesity</a:t>
            </a:r>
          </a:p>
        </p:txBody>
      </p:sp>
      <p:sp>
        <p:nvSpPr>
          <p:cNvPr id="156675" name="Rectangle 3"/>
          <p:cNvSpPr>
            <a:spLocks noGrp="1" noChangeArrowheads="1"/>
          </p:cNvSpPr>
          <p:nvPr>
            <p:ph type="body" idx="1"/>
          </p:nvPr>
        </p:nvSpPr>
        <p:spPr>
          <a:xfrm>
            <a:off x="396875" y="1197223"/>
            <a:ext cx="7920038" cy="4968081"/>
          </a:xfrm>
        </p:spPr>
        <p:txBody>
          <a:bodyPr rtlCol="0">
            <a:normAutofit/>
          </a:bodyPr>
          <a:lstStyle/>
          <a:p>
            <a:pPr eaLnBrk="1" fontAlgn="auto" hangingPunct="1">
              <a:lnSpc>
                <a:spcPct val="110000"/>
              </a:lnSpc>
              <a:spcAft>
                <a:spcPts val="0"/>
              </a:spcAft>
              <a:buClr>
                <a:srgbClr val="FF0000"/>
              </a:buClr>
              <a:buSzPct val="115000"/>
              <a:buFont typeface="Arial" pitchFamily="34" charset="0"/>
              <a:buChar char="•"/>
              <a:defRPr/>
            </a:pPr>
            <a:r>
              <a:rPr lang="en-US" sz="3000" b="1" dirty="0" smtClean="0">
                <a:solidFill>
                  <a:schemeClr val="bg1"/>
                </a:solidFill>
                <a:latin typeface="Times New Roman" pitchFamily="18" charset="0"/>
                <a:cs typeface="Times New Roman" pitchFamily="18" charset="0"/>
              </a:rPr>
              <a:t>Definition &amp; History</a:t>
            </a:r>
          </a:p>
          <a:p>
            <a:pPr eaLnBrk="1" fontAlgn="auto" hangingPunct="1">
              <a:lnSpc>
                <a:spcPct val="110000"/>
              </a:lnSpc>
              <a:spcAft>
                <a:spcPts val="0"/>
              </a:spcAft>
              <a:buClr>
                <a:srgbClr val="FF0000"/>
              </a:buClr>
              <a:buSzPct val="115000"/>
              <a:buFont typeface="Arial" pitchFamily="34" charset="0"/>
              <a:buChar char="•"/>
              <a:defRPr/>
            </a:pPr>
            <a:r>
              <a:rPr lang="en-US" sz="3000" b="1" dirty="0" smtClean="0">
                <a:solidFill>
                  <a:schemeClr val="bg1"/>
                </a:solidFill>
                <a:latin typeface="Times New Roman" pitchFamily="18" charset="0"/>
                <a:cs typeface="Times New Roman" pitchFamily="18" charset="0"/>
              </a:rPr>
              <a:t>Etiology </a:t>
            </a:r>
            <a:r>
              <a:rPr lang="en-US" sz="3000" b="1" dirty="0">
                <a:solidFill>
                  <a:schemeClr val="bg1"/>
                </a:solidFill>
                <a:latin typeface="Times New Roman" pitchFamily="18" charset="0"/>
                <a:cs typeface="Times New Roman" pitchFamily="18" charset="0"/>
              </a:rPr>
              <a:t>and pathogenesis</a:t>
            </a:r>
          </a:p>
          <a:p>
            <a:pPr eaLnBrk="1" fontAlgn="auto" hangingPunct="1">
              <a:lnSpc>
                <a:spcPct val="110000"/>
              </a:lnSpc>
              <a:spcAft>
                <a:spcPts val="0"/>
              </a:spcAft>
              <a:buClr>
                <a:srgbClr val="FF0000"/>
              </a:buClr>
              <a:buSzPct val="115000"/>
              <a:buFont typeface="Arial" pitchFamily="34" charset="0"/>
              <a:buChar char="•"/>
              <a:defRPr/>
            </a:pPr>
            <a:r>
              <a:rPr lang="en-US" sz="3000" b="1" dirty="0">
                <a:solidFill>
                  <a:schemeClr val="bg1"/>
                </a:solidFill>
                <a:latin typeface="Times New Roman" pitchFamily="18" charset="0"/>
                <a:cs typeface="Times New Roman" pitchFamily="18" charset="0"/>
              </a:rPr>
              <a:t>Prevalence: </a:t>
            </a:r>
          </a:p>
          <a:p>
            <a:pPr eaLnBrk="1" fontAlgn="auto" hangingPunct="1">
              <a:lnSpc>
                <a:spcPct val="110000"/>
              </a:lnSpc>
              <a:spcAft>
                <a:spcPts val="0"/>
              </a:spcAft>
              <a:buClr>
                <a:srgbClr val="FF0000"/>
              </a:buClr>
              <a:buSzPct val="115000"/>
              <a:buFontTx/>
              <a:buNone/>
              <a:defRPr/>
            </a:pPr>
            <a:r>
              <a:rPr lang="en-US" sz="3000" b="1" dirty="0">
                <a:solidFill>
                  <a:schemeClr val="bg1"/>
                </a:solidFill>
                <a:latin typeface="Times New Roman" pitchFamily="18" charset="0"/>
                <a:cs typeface="Times New Roman" pitchFamily="18" charset="0"/>
              </a:rPr>
              <a:t>		- Global, regional, national</a:t>
            </a:r>
          </a:p>
          <a:p>
            <a:pPr eaLnBrk="1" fontAlgn="auto" hangingPunct="1">
              <a:lnSpc>
                <a:spcPct val="110000"/>
              </a:lnSpc>
              <a:spcAft>
                <a:spcPts val="0"/>
              </a:spcAft>
              <a:buClr>
                <a:srgbClr val="FF0000"/>
              </a:buClr>
              <a:buSzPct val="115000"/>
              <a:buFontTx/>
              <a:buNone/>
              <a:defRPr/>
            </a:pPr>
            <a:r>
              <a:rPr lang="en-US" sz="3000" b="1" dirty="0">
                <a:solidFill>
                  <a:schemeClr val="bg1"/>
                </a:solidFill>
                <a:latin typeface="Times New Roman" pitchFamily="18" charset="0"/>
                <a:cs typeface="Times New Roman" pitchFamily="18" charset="0"/>
              </a:rPr>
              <a:t>		- Childhood and adolescent </a:t>
            </a:r>
          </a:p>
          <a:p>
            <a:pPr eaLnBrk="1" fontAlgn="auto" hangingPunct="1">
              <a:lnSpc>
                <a:spcPct val="110000"/>
              </a:lnSpc>
              <a:spcAft>
                <a:spcPts val="0"/>
              </a:spcAft>
              <a:buClr>
                <a:srgbClr val="FF0000"/>
              </a:buClr>
              <a:buSzPct val="115000"/>
              <a:buFontTx/>
              <a:buNone/>
              <a:defRPr/>
            </a:pPr>
            <a:r>
              <a:rPr lang="en-US" sz="3000" b="1" dirty="0">
                <a:solidFill>
                  <a:schemeClr val="bg1"/>
                </a:solidFill>
                <a:latin typeface="Times New Roman" pitchFamily="18" charset="0"/>
                <a:cs typeface="Times New Roman" pitchFamily="18" charset="0"/>
              </a:rPr>
              <a:t>		- Trends; </a:t>
            </a:r>
            <a:r>
              <a:rPr lang="en-US" sz="3000" b="1" dirty="0" err="1">
                <a:solidFill>
                  <a:schemeClr val="bg1"/>
                </a:solidFill>
                <a:latin typeface="Times New Roman" pitchFamily="18" charset="0"/>
                <a:cs typeface="Times New Roman" pitchFamily="18" charset="0"/>
              </a:rPr>
              <a:t>epidemy</a:t>
            </a:r>
            <a:endParaRPr lang="en-US" sz="3000" b="1" dirty="0">
              <a:solidFill>
                <a:schemeClr val="bg1"/>
              </a:solidFill>
              <a:latin typeface="Times New Roman" pitchFamily="18" charset="0"/>
              <a:cs typeface="Times New Roman" pitchFamily="18" charset="0"/>
            </a:endParaRPr>
          </a:p>
          <a:p>
            <a:pPr eaLnBrk="1" fontAlgn="auto" hangingPunct="1">
              <a:lnSpc>
                <a:spcPct val="110000"/>
              </a:lnSpc>
              <a:spcAft>
                <a:spcPts val="0"/>
              </a:spcAft>
              <a:buClr>
                <a:srgbClr val="FF0000"/>
              </a:buClr>
              <a:buSzPct val="115000"/>
              <a:buFont typeface="Arial" pitchFamily="34" charset="0"/>
              <a:buChar char="•"/>
              <a:defRPr/>
            </a:pPr>
            <a:r>
              <a:rPr lang="en-US" sz="3000" b="1" dirty="0">
                <a:solidFill>
                  <a:schemeClr val="bg1"/>
                </a:solidFill>
                <a:latin typeface="Times New Roman" pitchFamily="18" charset="0"/>
                <a:cs typeface="Times New Roman" pitchFamily="18" charset="0"/>
              </a:rPr>
              <a:t>Complications and </a:t>
            </a:r>
            <a:r>
              <a:rPr lang="en-US" sz="3000" b="1" dirty="0" err="1">
                <a:solidFill>
                  <a:schemeClr val="bg1"/>
                </a:solidFill>
                <a:latin typeface="Times New Roman" pitchFamily="18" charset="0"/>
                <a:cs typeface="Times New Roman" pitchFamily="18" charset="0"/>
              </a:rPr>
              <a:t>comorbid</a:t>
            </a:r>
            <a:r>
              <a:rPr lang="en-US" sz="3000" b="1" dirty="0">
                <a:solidFill>
                  <a:schemeClr val="bg1"/>
                </a:solidFill>
                <a:latin typeface="Times New Roman" pitchFamily="18" charset="0"/>
                <a:cs typeface="Times New Roman" pitchFamily="18" charset="0"/>
              </a:rPr>
              <a:t> conditions</a:t>
            </a:r>
          </a:p>
          <a:p>
            <a:pPr eaLnBrk="1" fontAlgn="auto" hangingPunct="1">
              <a:lnSpc>
                <a:spcPct val="110000"/>
              </a:lnSpc>
              <a:spcAft>
                <a:spcPts val="0"/>
              </a:spcAft>
              <a:buClr>
                <a:srgbClr val="FF0000"/>
              </a:buClr>
              <a:buSzPct val="115000"/>
              <a:buFont typeface="Arial" pitchFamily="34" charset="0"/>
              <a:buChar char="•"/>
              <a:defRPr/>
            </a:pPr>
            <a:r>
              <a:rPr lang="en-US" sz="3000" b="1" dirty="0" smtClean="0">
                <a:solidFill>
                  <a:schemeClr val="bg1"/>
                </a:solidFill>
                <a:latin typeface="Times New Roman" pitchFamily="18" charset="0"/>
                <a:cs typeface="Times New Roman" pitchFamily="18" charset="0"/>
              </a:rPr>
              <a:t>Prevention</a:t>
            </a:r>
            <a:endParaRPr lang="en-US" sz="3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792088"/>
          </a:xfrm>
        </p:spPr>
        <p:txBody>
          <a:bodyPr/>
          <a:lstStyle/>
          <a:p>
            <a:pPr algn="ctr"/>
            <a:r>
              <a:rPr lang="en-US" sz="3000" b="1" dirty="0" smtClean="0">
                <a:solidFill>
                  <a:srgbClr val="FFFF00"/>
                </a:solidFill>
                <a:latin typeface="Times New Roman" pitchFamily="18" charset="0"/>
                <a:cs typeface="Times New Roman" pitchFamily="18" charset="0"/>
              </a:rPr>
              <a:t>Mean age-standardized SBP, TC, and FPG in relation to mean age-standardized BMI</a:t>
            </a:r>
          </a:p>
        </p:txBody>
      </p:sp>
      <p:pic>
        <p:nvPicPr>
          <p:cNvPr id="63490" name="Picture 2"/>
          <p:cNvPicPr>
            <a:picLocks noGrp="1" noChangeAspect="1" noChangeArrowheads="1"/>
          </p:cNvPicPr>
          <p:nvPr>
            <p:ph idx="1"/>
          </p:nvPr>
        </p:nvPicPr>
        <p:blipFill>
          <a:blip r:embed="rId2" cstate="print"/>
          <a:srcRect/>
          <a:stretch>
            <a:fillRect/>
          </a:stretch>
        </p:blipFill>
        <p:spPr bwMode="auto">
          <a:xfrm>
            <a:off x="611560" y="1124744"/>
            <a:ext cx="7704856" cy="5256585"/>
          </a:xfrm>
          <a:prstGeom prst="rect">
            <a:avLst/>
          </a:prstGeom>
          <a:noFill/>
          <a:ln w="9525">
            <a:noFill/>
            <a:miter lim="800000"/>
            <a:headEnd/>
            <a:tailEnd/>
          </a:ln>
        </p:spPr>
      </p:pic>
      <p:sp>
        <p:nvSpPr>
          <p:cNvPr id="4" name="TextBox 3"/>
          <p:cNvSpPr txBox="1"/>
          <p:nvPr/>
        </p:nvSpPr>
        <p:spPr>
          <a:xfrm>
            <a:off x="539552" y="6536377"/>
            <a:ext cx="7632848" cy="276999"/>
          </a:xfrm>
          <a:prstGeom prst="rect">
            <a:avLst/>
          </a:prstGeom>
          <a:noFill/>
        </p:spPr>
        <p:txBody>
          <a:bodyPr wrap="square" rtlCol="0">
            <a:spAutoFit/>
          </a:bodyPr>
          <a:lstStyle/>
          <a:p>
            <a:r>
              <a:rPr lang="en-US" sz="1200" dirty="0" err="1" smtClean="0"/>
              <a:t>Danaei</a:t>
            </a:r>
            <a:r>
              <a:rPr lang="en-US" sz="1200" dirty="0" smtClean="0"/>
              <a:t> G, et al. (Global Burden of Metabolic Risk Factors of Chronic Diseases Collaborating Group), In press.</a:t>
            </a:r>
            <a:endParaRPr lang="en-US" sz="1200" dirty="0"/>
          </a:p>
        </p:txBody>
      </p:sp>
      <p:pic>
        <p:nvPicPr>
          <p:cNvPr id="8194" name="Picture 2"/>
          <p:cNvPicPr>
            <a:picLocks noChangeAspect="1" noChangeArrowheads="1"/>
          </p:cNvPicPr>
          <p:nvPr/>
        </p:nvPicPr>
        <p:blipFill>
          <a:blip r:embed="rId3" cstate="print"/>
          <a:srcRect/>
          <a:stretch>
            <a:fillRect/>
          </a:stretch>
        </p:blipFill>
        <p:spPr bwMode="auto">
          <a:xfrm>
            <a:off x="611560" y="908720"/>
            <a:ext cx="758190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011344" cy="648072"/>
          </a:xfrm>
        </p:spPr>
        <p:txBody>
          <a:bodyPr>
            <a:noAutofit/>
          </a:bodyPr>
          <a:lstStyle/>
          <a:p>
            <a:pPr algn="ctr"/>
            <a:r>
              <a:rPr lang="en-US" sz="2300" b="1" dirty="0" smtClean="0">
                <a:solidFill>
                  <a:srgbClr val="FFFF00"/>
                </a:solidFill>
                <a:latin typeface="Times New Roman" pitchFamily="18" charset="0"/>
                <a:cs typeface="Times New Roman" pitchFamily="18" charset="0"/>
              </a:rPr>
              <a:t>Mean age-standardized levels of metabolic risk factors in relation to western diet. See Methods for how percentiles were calculated</a:t>
            </a:r>
          </a:p>
        </p:txBody>
      </p:sp>
      <p:pic>
        <p:nvPicPr>
          <p:cNvPr id="61442" name="Picture 2"/>
          <p:cNvPicPr>
            <a:picLocks noChangeAspect="1" noChangeArrowheads="1"/>
          </p:cNvPicPr>
          <p:nvPr/>
        </p:nvPicPr>
        <p:blipFill>
          <a:blip r:embed="rId2" cstate="print"/>
          <a:srcRect/>
          <a:stretch>
            <a:fillRect/>
          </a:stretch>
        </p:blipFill>
        <p:spPr bwMode="auto">
          <a:xfrm>
            <a:off x="539552" y="1485478"/>
            <a:ext cx="7848600" cy="4895850"/>
          </a:xfrm>
          <a:prstGeom prst="rect">
            <a:avLst/>
          </a:prstGeom>
          <a:noFill/>
          <a:ln w="9525">
            <a:noFill/>
            <a:miter lim="800000"/>
            <a:headEnd/>
            <a:tailEnd/>
          </a:ln>
        </p:spPr>
      </p:pic>
      <p:sp>
        <p:nvSpPr>
          <p:cNvPr id="4" name="TextBox 3"/>
          <p:cNvSpPr txBox="1"/>
          <p:nvPr/>
        </p:nvSpPr>
        <p:spPr>
          <a:xfrm>
            <a:off x="611560" y="6392361"/>
            <a:ext cx="7632848" cy="276999"/>
          </a:xfrm>
          <a:prstGeom prst="rect">
            <a:avLst/>
          </a:prstGeom>
          <a:noFill/>
        </p:spPr>
        <p:txBody>
          <a:bodyPr wrap="square" rtlCol="0">
            <a:spAutoFit/>
          </a:bodyPr>
          <a:lstStyle/>
          <a:p>
            <a:r>
              <a:rPr lang="en-US" sz="1200" dirty="0" err="1" smtClean="0">
                <a:solidFill>
                  <a:srgbClr val="99CC00"/>
                </a:solidFill>
              </a:rPr>
              <a:t>Danaei</a:t>
            </a:r>
            <a:r>
              <a:rPr lang="en-US" sz="1200" dirty="0" smtClean="0">
                <a:solidFill>
                  <a:srgbClr val="99CC00"/>
                </a:solidFill>
              </a:rPr>
              <a:t> G, et al. (Global Burden of Metabolic Risk Factors of Chronic Diseases Collaborating Group), In press.</a:t>
            </a:r>
            <a:endParaRPr lang="en-US" sz="1200" dirty="0">
              <a:solidFill>
                <a:srgbClr val="99CC00"/>
              </a:solidFill>
            </a:endParaRPr>
          </a:p>
        </p:txBody>
      </p:sp>
      <p:pic>
        <p:nvPicPr>
          <p:cNvPr id="6146" name="Picture 2"/>
          <p:cNvPicPr>
            <a:picLocks noChangeAspect="1" noChangeArrowheads="1"/>
          </p:cNvPicPr>
          <p:nvPr/>
        </p:nvPicPr>
        <p:blipFill>
          <a:blip r:embed="rId3" cstate="print"/>
          <a:srcRect/>
          <a:stretch>
            <a:fillRect/>
          </a:stretch>
        </p:blipFill>
        <p:spPr bwMode="auto">
          <a:xfrm>
            <a:off x="539552" y="875184"/>
            <a:ext cx="7848872"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011344" cy="792088"/>
          </a:xfrm>
        </p:spPr>
        <p:txBody>
          <a:bodyPr>
            <a:noAutofit/>
          </a:bodyPr>
          <a:lstStyle/>
          <a:p>
            <a:pPr algn="ctr"/>
            <a:r>
              <a:rPr lang="en-US" sz="2300" b="1" dirty="0" smtClean="0">
                <a:solidFill>
                  <a:srgbClr val="FFFF00"/>
                </a:solidFill>
                <a:latin typeface="Times New Roman" pitchFamily="18" charset="0"/>
                <a:cs typeface="Times New Roman" pitchFamily="18" charset="0"/>
              </a:rPr>
              <a:t>Mean age-standardized levels of metabolic risk factors in relation to the proportion of a country’s population that lived in urban areas</a:t>
            </a:r>
          </a:p>
        </p:txBody>
      </p:sp>
      <p:pic>
        <p:nvPicPr>
          <p:cNvPr id="59394" name="Picture 2"/>
          <p:cNvPicPr>
            <a:picLocks noChangeAspect="1" noChangeArrowheads="1"/>
          </p:cNvPicPr>
          <p:nvPr/>
        </p:nvPicPr>
        <p:blipFill>
          <a:blip r:embed="rId2" cstate="print"/>
          <a:srcRect/>
          <a:stretch>
            <a:fillRect/>
          </a:stretch>
        </p:blipFill>
        <p:spPr bwMode="auto">
          <a:xfrm>
            <a:off x="539552" y="1395561"/>
            <a:ext cx="8280920" cy="5057775"/>
          </a:xfrm>
          <a:prstGeom prst="rect">
            <a:avLst/>
          </a:prstGeom>
          <a:noFill/>
          <a:ln w="9525">
            <a:noFill/>
            <a:miter lim="800000"/>
            <a:headEnd/>
            <a:tailEnd/>
          </a:ln>
        </p:spPr>
      </p:pic>
      <p:sp>
        <p:nvSpPr>
          <p:cNvPr id="4" name="TextBox 3"/>
          <p:cNvSpPr txBox="1"/>
          <p:nvPr/>
        </p:nvSpPr>
        <p:spPr>
          <a:xfrm>
            <a:off x="395536" y="6536377"/>
            <a:ext cx="7632848" cy="276999"/>
          </a:xfrm>
          <a:prstGeom prst="rect">
            <a:avLst/>
          </a:prstGeom>
          <a:noFill/>
        </p:spPr>
        <p:txBody>
          <a:bodyPr wrap="square" rtlCol="0">
            <a:spAutoFit/>
          </a:bodyPr>
          <a:lstStyle/>
          <a:p>
            <a:r>
              <a:rPr lang="en-US" sz="1200" dirty="0" err="1" smtClean="0">
                <a:solidFill>
                  <a:srgbClr val="99CC00"/>
                </a:solidFill>
              </a:rPr>
              <a:t>Danaei</a:t>
            </a:r>
            <a:r>
              <a:rPr lang="en-US" sz="1200" dirty="0" smtClean="0">
                <a:solidFill>
                  <a:srgbClr val="99CC00"/>
                </a:solidFill>
              </a:rPr>
              <a:t> G, et al. (Global Burden of Metabolic Risk Factors of Chronic Diseases Collaborating Group), In press.</a:t>
            </a:r>
            <a:endParaRPr lang="en-US" sz="1200" dirty="0">
              <a:solidFill>
                <a:srgbClr val="99CC00"/>
              </a:solidFill>
            </a:endParaRPr>
          </a:p>
        </p:txBody>
      </p:sp>
      <p:pic>
        <p:nvPicPr>
          <p:cNvPr id="3074" name="Picture 2"/>
          <p:cNvPicPr>
            <a:picLocks noChangeAspect="1" noChangeArrowheads="1"/>
          </p:cNvPicPr>
          <p:nvPr/>
        </p:nvPicPr>
        <p:blipFill>
          <a:blip r:embed="rId3" cstate="print"/>
          <a:srcRect/>
          <a:stretch>
            <a:fillRect/>
          </a:stretch>
        </p:blipFill>
        <p:spPr bwMode="auto">
          <a:xfrm>
            <a:off x="539552" y="908720"/>
            <a:ext cx="828092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57200" y="609600"/>
            <a:ext cx="8305800" cy="1143000"/>
          </a:xfrm>
          <a:prstGeom prst="rect">
            <a:avLst/>
          </a:prstGeom>
          <a:noFill/>
          <a:ln w="9525">
            <a:noFill/>
            <a:miter lim="800000"/>
            <a:headEnd/>
            <a:tailEnd/>
          </a:ln>
        </p:spPr>
        <p:txBody>
          <a:bodyPr anchor="ctr"/>
          <a:lstStyle/>
          <a:p>
            <a:pPr algn="ctr" rtl="1"/>
            <a:r>
              <a:rPr lang="ar-SA" sz="3000" b="1">
                <a:solidFill>
                  <a:srgbClr val="FFFF00"/>
                </a:solidFill>
                <a:latin typeface="Tahoma" pitchFamily="34" charset="0"/>
                <a:cs typeface="Mitra" pitchFamily="2" charset="-78"/>
              </a:rPr>
              <a:t>شيوع اضافه وزن و چاقي در ايران (</a:t>
            </a:r>
            <a:r>
              <a:rPr lang="en-US" sz="3000" b="1">
                <a:solidFill>
                  <a:srgbClr val="FFFF00"/>
                </a:solidFill>
                <a:latin typeface="Tahoma" pitchFamily="34" charset="0"/>
                <a:cs typeface="Mitra" pitchFamily="2" charset="-78"/>
              </a:rPr>
              <a:t> </a:t>
            </a:r>
            <a:r>
              <a:rPr lang="ar-SA" sz="3000" b="1">
                <a:solidFill>
                  <a:srgbClr val="FFFF00"/>
                </a:solidFill>
                <a:latin typeface="Tahoma" pitchFamily="34" charset="0"/>
                <a:cs typeface="Mitra" pitchFamily="2" charset="-78"/>
              </a:rPr>
              <a:t>20 </a:t>
            </a:r>
            <a:r>
              <a:rPr lang="en-US" sz="3600" b="1">
                <a:solidFill>
                  <a:srgbClr val="FFFF00"/>
                </a:solidFill>
                <a:latin typeface="Times New Roman" pitchFamily="18" charset="0"/>
                <a:ea typeface="SimSun" pitchFamily="2" charset="-122"/>
                <a:cs typeface="Times New Roman" pitchFamily="18" charset="0"/>
              </a:rPr>
              <a:t>≥</a:t>
            </a:r>
            <a:r>
              <a:rPr lang="en-US" sz="3000" b="1">
                <a:solidFill>
                  <a:srgbClr val="FFFF00"/>
                </a:solidFill>
                <a:latin typeface="Tahoma" pitchFamily="34" charset="0"/>
              </a:rPr>
              <a:t> </a:t>
            </a:r>
            <a:r>
              <a:rPr lang="ar-SA" sz="3000" b="1">
                <a:solidFill>
                  <a:srgbClr val="FFFF00"/>
                </a:solidFill>
                <a:latin typeface="Tahoma" pitchFamily="34" charset="0"/>
                <a:cs typeface="Mitra" pitchFamily="2" charset="-78"/>
              </a:rPr>
              <a:t>سال)</a:t>
            </a:r>
            <a:endParaRPr lang="en-US" sz="3000" b="1">
              <a:solidFill>
                <a:srgbClr val="FFFF00"/>
              </a:solidFill>
              <a:latin typeface="Tahoma" pitchFamily="34" charset="0"/>
              <a:cs typeface="Mitra" pitchFamily="2" charset="-78"/>
            </a:endParaRPr>
          </a:p>
        </p:txBody>
      </p:sp>
      <p:graphicFrame>
        <p:nvGraphicFramePr>
          <p:cNvPr id="42011" name="Group 27"/>
          <p:cNvGraphicFramePr>
            <a:graphicFrameLocks noGrp="1"/>
          </p:cNvGraphicFramePr>
          <p:nvPr/>
        </p:nvGraphicFramePr>
        <p:xfrm>
          <a:off x="369888" y="1916113"/>
          <a:ext cx="8305800" cy="3889376"/>
        </p:xfrm>
        <a:graphic>
          <a:graphicData uri="http://schemas.openxmlformats.org/drawingml/2006/table">
            <a:tbl>
              <a:tblPr/>
              <a:tblGrid>
                <a:gridCol w="2768600"/>
                <a:gridCol w="2768600"/>
                <a:gridCol w="2768600"/>
              </a:tblGrid>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bg1"/>
                          </a:solidFill>
                          <a:effectLst/>
                          <a:latin typeface="Arial" charset="0"/>
                          <a:cs typeface="Mitra" pitchFamily="2" charset="-78"/>
                        </a:rPr>
                        <a:t>روستا</a:t>
                      </a:r>
                      <a:endParaRPr kumimoji="0" lang="en-US" sz="2800" b="1" i="0" u="none" strike="noStrike" cap="none" normalizeH="0" baseline="0" smtClean="0">
                        <a:ln>
                          <a:noFill/>
                        </a:ln>
                        <a:solidFill>
                          <a:schemeClr val="bg1"/>
                        </a:solidFill>
                        <a:effectLst/>
                        <a:latin typeface="Arial" charset="0"/>
                        <a:cs typeface="Mitra" pitchFamily="2" charset="-78"/>
                      </a:endParaRPr>
                    </a:p>
                  </a:txBody>
                  <a:tcPr horzOverflow="overflow">
                    <a:lnL cap="flat">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bg1"/>
                          </a:solidFill>
                          <a:effectLst/>
                          <a:latin typeface="Arial" charset="0"/>
                          <a:cs typeface="Mitra" pitchFamily="2" charset="-78"/>
                        </a:rPr>
                        <a:t>شهر</a:t>
                      </a:r>
                      <a:endParaRPr kumimoji="0" lang="en-US" sz="28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2303463">
                <a:tc>
                  <a:txBody>
                    <a:bodyPr/>
                    <a:lstStyle/>
                    <a:p>
                      <a:pPr marL="0" marR="0" lvl="0" indent="0" algn="ctr" defTabSz="914400" rtl="0" eaLnBrk="1" fontAlgn="base" latinLnBrk="0" hangingPunct="1">
                        <a:lnSpc>
                          <a:spcPct val="170000"/>
                        </a:lnSpc>
                        <a:spcBef>
                          <a:spcPct val="20000"/>
                        </a:spcBef>
                        <a:spcAft>
                          <a:spcPct val="0"/>
                        </a:spcAft>
                        <a:buClrTx/>
                        <a:buSzTx/>
                        <a:buFontTx/>
                        <a:buNone/>
                        <a:tabLst/>
                      </a:pPr>
                      <a:r>
                        <a:rPr kumimoji="0" lang="fa-IR" sz="2800" b="1" i="0" u="none" strike="noStrike" cap="none" normalizeH="0" baseline="0" smtClean="0">
                          <a:ln>
                            <a:noFill/>
                          </a:ln>
                          <a:solidFill>
                            <a:srgbClr val="FF9900"/>
                          </a:solidFill>
                          <a:effectLst/>
                          <a:latin typeface="Arial" charset="0"/>
                          <a:cs typeface="Mitra" pitchFamily="2" charset="-78"/>
                        </a:rPr>
                        <a:t>35</a:t>
                      </a:r>
                      <a:endParaRPr kumimoji="0" lang="en-US" sz="2800" b="1" i="0" u="none" strike="noStrike" cap="none" normalizeH="0" baseline="0" smtClean="0">
                        <a:ln>
                          <a:noFill/>
                        </a:ln>
                        <a:solidFill>
                          <a:srgbClr val="FF9900"/>
                        </a:solidFill>
                        <a:effectLst/>
                        <a:latin typeface="Arial" charset="0"/>
                        <a:cs typeface="Mitra" pitchFamily="2" charset="-78"/>
                      </a:endParaRPr>
                    </a:p>
                  </a:txBody>
                  <a:tcP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70000"/>
                        </a:lnSpc>
                        <a:spcBef>
                          <a:spcPct val="20000"/>
                        </a:spcBef>
                        <a:spcAft>
                          <a:spcPct val="0"/>
                        </a:spcAft>
                        <a:buClrTx/>
                        <a:buSzTx/>
                        <a:buFontTx/>
                        <a:buNone/>
                        <a:tabLst/>
                      </a:pPr>
                      <a:r>
                        <a:rPr kumimoji="0" lang="fa-IR" sz="2800" b="1" i="0" u="none" strike="noStrike" cap="none" normalizeH="0" baseline="0" smtClean="0">
                          <a:ln>
                            <a:noFill/>
                          </a:ln>
                          <a:solidFill>
                            <a:srgbClr val="FF9900"/>
                          </a:solidFill>
                          <a:effectLst/>
                          <a:latin typeface="Arial" charset="0"/>
                          <a:cs typeface="Mitra" pitchFamily="2" charset="-78"/>
                        </a:rPr>
                        <a:t>40</a:t>
                      </a:r>
                    </a:p>
                    <a:p>
                      <a:pPr marL="0" marR="0" lvl="0" indent="0" algn="ctr" defTabSz="914400" rtl="0" eaLnBrk="1" fontAlgn="base" latinLnBrk="0" hangingPunct="1">
                        <a:lnSpc>
                          <a:spcPct val="170000"/>
                        </a:lnSpc>
                        <a:spcBef>
                          <a:spcPct val="20000"/>
                        </a:spcBef>
                        <a:spcAft>
                          <a:spcPct val="0"/>
                        </a:spcAft>
                        <a:buClrTx/>
                        <a:buSzTx/>
                        <a:buFontTx/>
                        <a:buNone/>
                        <a:tabLst/>
                      </a:pPr>
                      <a:endParaRPr kumimoji="0" lang="en-US" sz="2800" b="1" i="0" u="none" strike="noStrike" cap="none" normalizeH="0" baseline="0" smtClean="0">
                        <a:ln>
                          <a:noFill/>
                        </a:ln>
                        <a:solidFill>
                          <a:srgbClr val="FF9900"/>
                        </a:solidFill>
                        <a:effectLst/>
                        <a:latin typeface="Arial" charset="0"/>
                        <a:cs typeface="Mitra" pitchFamily="2" charset="-78"/>
                      </a:endParaRP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70000"/>
                        </a:lnSpc>
                        <a:spcBef>
                          <a:spcPct val="20000"/>
                        </a:spcBef>
                        <a:spcAft>
                          <a:spcPct val="0"/>
                        </a:spcAft>
                        <a:buClrTx/>
                        <a:buSzTx/>
                        <a:buFontTx/>
                        <a:buNone/>
                        <a:tabLst/>
                      </a:pPr>
                      <a:r>
                        <a:rPr kumimoji="0" lang="ar-SA" sz="2000" b="1" i="0" u="none" strike="noStrike" cap="none" normalizeH="0" baseline="0" smtClean="0">
                          <a:ln>
                            <a:noFill/>
                          </a:ln>
                          <a:solidFill>
                            <a:srgbClr val="FF9900"/>
                          </a:solidFill>
                          <a:effectLst/>
                          <a:latin typeface="Arial" charset="0"/>
                          <a:cs typeface="Mitra" pitchFamily="2" charset="-78"/>
                        </a:rPr>
                        <a:t>اضافه وزن</a:t>
                      </a:r>
                      <a:endParaRPr kumimoji="0" lang="en-US" sz="2000" b="1" i="0" u="none" strike="noStrike" cap="none" normalizeH="0" baseline="0" smtClean="0">
                        <a:ln>
                          <a:noFill/>
                        </a:ln>
                        <a:solidFill>
                          <a:srgbClr val="FF9900"/>
                        </a:solidFill>
                        <a:effectLst/>
                        <a:latin typeface="Arial" charset="0"/>
                        <a:cs typeface="Mitra" pitchFamily="2" charset="-78"/>
                      </a:endParaRPr>
                    </a:p>
                    <a:p>
                      <a:pPr marL="0" marR="0" lvl="0" indent="0" algn="ctr" defTabSz="914400" rtl="0" eaLnBrk="1" fontAlgn="base" latinLnBrk="0" hangingPunct="1">
                        <a:lnSpc>
                          <a:spcPct val="170000"/>
                        </a:lnSpc>
                        <a:spcBef>
                          <a:spcPct val="20000"/>
                        </a:spcBef>
                        <a:spcAft>
                          <a:spcPct val="0"/>
                        </a:spcAft>
                        <a:buClrTx/>
                        <a:buSzTx/>
                        <a:buFontTx/>
                        <a:buNone/>
                        <a:tabLst/>
                      </a:pPr>
                      <a:r>
                        <a:rPr kumimoji="0" lang="en-US" sz="2000" b="1" i="0" u="none" strike="noStrike" cap="none" normalizeH="0" baseline="0" smtClean="0">
                          <a:ln>
                            <a:noFill/>
                          </a:ln>
                          <a:solidFill>
                            <a:srgbClr val="FF9900"/>
                          </a:solidFill>
                          <a:effectLst/>
                          <a:latin typeface="Times New Roman" pitchFamily="18" charset="0"/>
                          <a:cs typeface="Times New Roman" pitchFamily="18" charset="0"/>
                        </a:rPr>
                        <a:t>(BMI 25-29.9 kg/m2)</a:t>
                      </a:r>
                    </a:p>
                    <a:p>
                      <a:pPr marL="0" marR="0" lvl="0" indent="0" algn="ctr" defTabSz="914400" rtl="0" eaLnBrk="1" fontAlgn="base" latinLnBrk="0" hangingPunct="1">
                        <a:lnSpc>
                          <a:spcPct val="170000"/>
                        </a:lnSpc>
                        <a:spcBef>
                          <a:spcPct val="20000"/>
                        </a:spcBef>
                        <a:spcAft>
                          <a:spcPct val="0"/>
                        </a:spcAft>
                        <a:buClrTx/>
                        <a:buSzTx/>
                        <a:buFontTx/>
                        <a:buNone/>
                        <a:tabLst/>
                      </a:pPr>
                      <a:endParaRPr kumimoji="0" lang="en-US" sz="2800" b="1" i="0" u="none" strike="noStrike" cap="none" normalizeH="0" baseline="0" smtClean="0">
                        <a:ln>
                          <a:noFill/>
                        </a:ln>
                        <a:solidFill>
                          <a:srgbClr val="FF9900"/>
                        </a:solidFill>
                        <a:effectLst/>
                        <a:latin typeface="Times New Roman" pitchFamily="18" charset="0"/>
                        <a:cs typeface="Times New Roman" pitchFamily="18" charset="0"/>
                      </a:endParaRPr>
                    </a:p>
                  </a:txBody>
                  <a:tcP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rgbClr val="FF99FF"/>
                          </a:solidFill>
                          <a:effectLst/>
                          <a:latin typeface="Arial" charset="0"/>
                          <a:cs typeface="Mitra" pitchFamily="2" charset="-78"/>
                        </a:rPr>
                        <a:t>15</a:t>
                      </a:r>
                      <a:endParaRPr kumimoji="0" lang="en-US" sz="2800" b="1" i="0" u="none" strike="noStrike" cap="none" normalizeH="0" baseline="0" smtClean="0">
                        <a:ln>
                          <a:noFill/>
                        </a:ln>
                        <a:solidFill>
                          <a:srgbClr val="FF99FF"/>
                        </a:solidFill>
                        <a:effectLst/>
                        <a:latin typeface="Arial" charset="0"/>
                        <a:cs typeface="Mitra" pitchFamily="2" charset="-78"/>
                      </a:endParaRPr>
                    </a:p>
                  </a:txBody>
                  <a:tcP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rgbClr val="FF99FF"/>
                          </a:solidFill>
                          <a:effectLst/>
                          <a:latin typeface="Arial" charset="0"/>
                          <a:cs typeface="Mitra" pitchFamily="2" charset="-78"/>
                        </a:rPr>
                        <a:t>21</a:t>
                      </a:r>
                      <a:endParaRPr kumimoji="0" lang="en-US" sz="2800" b="1" i="0" u="none" strike="noStrike" cap="none" normalizeH="0" baseline="0" smtClean="0">
                        <a:ln>
                          <a:noFill/>
                        </a:ln>
                        <a:solidFill>
                          <a:srgbClr val="FF99FF"/>
                        </a:solidFill>
                        <a:effectLst/>
                        <a:latin typeface="Arial" charset="0"/>
                        <a:cs typeface="Mitra" pitchFamily="2" charset="-78"/>
                      </a:endParaRP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rgbClr val="FF99FF"/>
                          </a:solidFill>
                          <a:effectLst/>
                          <a:latin typeface="Arial" charset="0"/>
                          <a:cs typeface="Mitra" pitchFamily="2" charset="-78"/>
                        </a:rPr>
                        <a:t>چاقي</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99FF"/>
                          </a:solidFill>
                          <a:effectLst/>
                          <a:latin typeface="Times New Roman" pitchFamily="18" charset="0"/>
                          <a:cs typeface="Times New Roman" pitchFamily="18" charset="0"/>
                        </a:rPr>
                        <a:t>(BMI </a:t>
                      </a:r>
                      <a:r>
                        <a:rPr kumimoji="0" lang="en-US" sz="2000" b="1" i="0" u="none" strike="noStrike" cap="none" normalizeH="0" baseline="0" smtClean="0">
                          <a:ln>
                            <a:noFill/>
                          </a:ln>
                          <a:solidFill>
                            <a:srgbClr val="FF99FF"/>
                          </a:solidFill>
                          <a:effectLst/>
                          <a:latin typeface="Times New Roman" pitchFamily="18" charset="0"/>
                          <a:cs typeface="Arial" charset="0"/>
                        </a:rPr>
                        <a:t>≥</a:t>
                      </a:r>
                      <a:r>
                        <a:rPr kumimoji="0" lang="en-US" sz="2000" b="1" i="0" u="none" strike="noStrike" cap="none" normalizeH="0" baseline="0" smtClean="0">
                          <a:ln>
                            <a:noFill/>
                          </a:ln>
                          <a:solidFill>
                            <a:srgbClr val="FF99FF"/>
                          </a:solidFill>
                          <a:effectLst/>
                          <a:latin typeface="Times New Roman" pitchFamily="18" charset="0"/>
                          <a:cs typeface="Times New Roman" pitchFamily="18" charset="0"/>
                        </a:rPr>
                        <a:t>30 kg/m2)</a:t>
                      </a:r>
                    </a:p>
                  </a:txBody>
                  <a:tcP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685800"/>
            <a:ext cx="8458200" cy="990600"/>
          </a:xfrm>
        </p:spPr>
        <p:txBody>
          <a:bodyPr/>
          <a:lstStyle/>
          <a:p>
            <a:pPr rtl="1" eaLnBrk="1" hangingPunct="1"/>
            <a:r>
              <a:rPr lang="ar-SA" sz="3300" smtClean="0">
                <a:solidFill>
                  <a:srgbClr val="FFFF00"/>
                </a:solidFill>
                <a:cs typeface="Mitra" pitchFamily="2" charset="-78"/>
              </a:rPr>
              <a:t>تعداد افراد 20 </a:t>
            </a:r>
            <a:r>
              <a:rPr lang="en-US" sz="3300" b="1" smtClean="0">
                <a:solidFill>
                  <a:srgbClr val="FFFF00"/>
                </a:solidFill>
                <a:ea typeface="SimSun" pitchFamily="2" charset="-122"/>
              </a:rPr>
              <a:t>≥</a:t>
            </a:r>
            <a:r>
              <a:rPr lang="ar-SA" sz="3300" smtClean="0">
                <a:solidFill>
                  <a:srgbClr val="FFFF00"/>
                </a:solidFill>
                <a:cs typeface="Mitra" pitchFamily="2" charset="-78"/>
              </a:rPr>
              <a:t> ساله با اضافه وزن و چاقي</a:t>
            </a:r>
            <a:r>
              <a:rPr lang="fa-IR" sz="3300" smtClean="0">
                <a:solidFill>
                  <a:srgbClr val="FFFF00"/>
                </a:solidFill>
                <a:cs typeface="Mitra" pitchFamily="2" charset="-78"/>
              </a:rPr>
              <a:t> در ايران</a:t>
            </a:r>
            <a:endParaRPr lang="en-US" sz="3300" smtClean="0">
              <a:solidFill>
                <a:srgbClr val="FFFF00"/>
              </a:solidFill>
              <a:cs typeface="Mitra" pitchFamily="2" charset="-78"/>
            </a:endParaRPr>
          </a:p>
        </p:txBody>
      </p:sp>
      <p:graphicFrame>
        <p:nvGraphicFramePr>
          <p:cNvPr id="44064" name="Group 32"/>
          <p:cNvGraphicFramePr>
            <a:graphicFrameLocks noGrp="1"/>
          </p:cNvGraphicFramePr>
          <p:nvPr>
            <p:ph type="tbl" idx="1"/>
          </p:nvPr>
        </p:nvGraphicFramePr>
        <p:xfrm>
          <a:off x="468313" y="1765300"/>
          <a:ext cx="7826375" cy="3733800"/>
        </p:xfrm>
        <a:graphic>
          <a:graphicData uri="http://schemas.openxmlformats.org/drawingml/2006/table">
            <a:tbl>
              <a:tblPr/>
              <a:tblGrid>
                <a:gridCol w="1957387"/>
                <a:gridCol w="1955800"/>
                <a:gridCol w="1957388"/>
                <a:gridCol w="1955800"/>
              </a:tblGrid>
              <a:tr h="9334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Mitra" pitchFamily="2" charset="-78"/>
                        </a:rPr>
                        <a:t>كل</a:t>
                      </a:r>
                      <a:endParaRPr kumimoji="0" lang="en-US" sz="2800" b="1" i="0" u="none" strike="noStrike" cap="none" normalizeH="0" baseline="0" dirty="0" smtClean="0">
                        <a:ln>
                          <a:noFill/>
                        </a:ln>
                        <a:solidFill>
                          <a:schemeClr val="bg1"/>
                        </a:solidFill>
                        <a:effectLst/>
                        <a:latin typeface="Arial" charset="0"/>
                        <a:cs typeface="Mitra" pitchFamily="2" charset="-78"/>
                      </a:endParaRPr>
                    </a:p>
                  </a:txBody>
                  <a:tcPr horzOverflow="overflow">
                    <a:lnL cap="flat">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Mitra" pitchFamily="2" charset="-78"/>
                        </a:rPr>
                        <a:t>روستا</a:t>
                      </a:r>
                      <a:endParaRPr kumimoji="0" lang="en-US" sz="28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Mitra" pitchFamily="2" charset="-78"/>
                        </a:rPr>
                        <a:t>شهر</a:t>
                      </a:r>
                      <a:endParaRPr kumimoji="0" lang="en-US" sz="28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bg1"/>
                        </a:solidFill>
                        <a:effectLst/>
                        <a:latin typeface="Arial" charset="0"/>
                        <a:cs typeface="Mitra" pitchFamily="2" charset="-78"/>
                      </a:endParaRPr>
                    </a:p>
                  </a:txBody>
                  <a:tcP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9334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FFFF00"/>
                          </a:solidFill>
                          <a:effectLst/>
                          <a:latin typeface="Arial" charset="0"/>
                          <a:cs typeface="Mitra" pitchFamily="2" charset="-78"/>
                        </a:rPr>
                        <a:t>16/4</a:t>
                      </a:r>
                      <a:endParaRPr kumimoji="0" lang="en-US" sz="2800" b="1" i="0" u="none" strike="noStrike" cap="none" normalizeH="0" baseline="0" dirty="0" smtClean="0">
                        <a:ln>
                          <a:noFill/>
                        </a:ln>
                        <a:solidFill>
                          <a:srgbClr val="FFFF00"/>
                        </a:solidFill>
                        <a:effectLst/>
                        <a:latin typeface="Arial" charset="0"/>
                        <a:cs typeface="Mitra" pitchFamily="2" charset="-78"/>
                      </a:endParaRPr>
                    </a:p>
                  </a:txBody>
                  <a:tcP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FFFF00"/>
                          </a:solidFill>
                          <a:effectLst/>
                          <a:latin typeface="Arial" charset="0"/>
                          <a:cs typeface="Mitra" pitchFamily="2" charset="-78"/>
                        </a:rPr>
                        <a:t>5/2</a:t>
                      </a:r>
                      <a:endParaRPr kumimoji="0" lang="en-US" sz="2800" b="1" i="0" u="none" strike="noStrike" cap="none" normalizeH="0" baseline="0" dirty="0" smtClean="0">
                        <a:ln>
                          <a:noFill/>
                        </a:ln>
                        <a:solidFill>
                          <a:srgbClr val="FFFF00"/>
                        </a:solidFill>
                        <a:effectLst/>
                        <a:latin typeface="Arial" charset="0"/>
                        <a:cs typeface="Mitra" pitchFamily="2" charset="-78"/>
                      </a:endParaRP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30000" dirty="0" smtClean="0">
                          <a:ln>
                            <a:noFill/>
                          </a:ln>
                          <a:solidFill>
                            <a:srgbClr val="FFFF00"/>
                          </a:solidFill>
                          <a:effectLst/>
                          <a:latin typeface="Arial" charset="0"/>
                          <a:cs typeface="Times New Roman" pitchFamily="18" charset="0"/>
                        </a:rPr>
                        <a:t>*</a:t>
                      </a:r>
                      <a:r>
                        <a:rPr kumimoji="0" lang="fa-IR" sz="2800" b="1" i="0" u="none" strike="noStrike" cap="none" normalizeH="0" baseline="0" dirty="0" smtClean="0">
                          <a:ln>
                            <a:noFill/>
                          </a:ln>
                          <a:solidFill>
                            <a:srgbClr val="FFFF00"/>
                          </a:solidFill>
                          <a:effectLst/>
                          <a:latin typeface="Arial" charset="0"/>
                          <a:cs typeface="Mitra" pitchFamily="2" charset="-78"/>
                        </a:rPr>
                        <a:t>11/2</a:t>
                      </a:r>
                      <a:endParaRPr kumimoji="0" lang="en-US" sz="2800" b="1" i="0" u="none" strike="noStrike" cap="none" normalizeH="0" baseline="0" dirty="0" smtClean="0">
                        <a:ln>
                          <a:noFill/>
                        </a:ln>
                        <a:solidFill>
                          <a:srgbClr val="FFFF00"/>
                        </a:solidFill>
                        <a:effectLst/>
                        <a:latin typeface="Arial" charset="0"/>
                        <a:cs typeface="Mitra" pitchFamily="2" charset="-78"/>
                      </a:endParaRP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FF00"/>
                          </a:solidFill>
                          <a:effectLst/>
                          <a:latin typeface="Arial" charset="0"/>
                          <a:cs typeface="Mitra" pitchFamily="2" charset="-78"/>
                        </a:rPr>
                        <a:t>اضافه وزن</a:t>
                      </a:r>
                      <a:endParaRPr kumimoji="0" lang="en-US" sz="2800" b="1" i="0" u="none" strike="noStrike" cap="none" normalizeH="0" baseline="0" smtClean="0">
                        <a:ln>
                          <a:noFill/>
                        </a:ln>
                        <a:solidFill>
                          <a:srgbClr val="FFFF00"/>
                        </a:solidFill>
                        <a:effectLst/>
                        <a:latin typeface="Arial" charset="0"/>
                        <a:cs typeface="Mitra" pitchFamily="2" charset="-78"/>
                      </a:endParaRPr>
                    </a:p>
                  </a:txBody>
                  <a:tcP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9334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FF9900"/>
                          </a:solidFill>
                          <a:effectLst/>
                          <a:latin typeface="Arial" charset="0"/>
                          <a:cs typeface="Mitra" pitchFamily="2" charset="-78"/>
                        </a:rPr>
                        <a:t>8/1</a:t>
                      </a:r>
                      <a:endParaRPr kumimoji="0" lang="en-US" sz="2800" b="1" i="0" u="none" strike="noStrike" cap="none" normalizeH="0" baseline="0" dirty="0" smtClean="0">
                        <a:ln>
                          <a:noFill/>
                        </a:ln>
                        <a:solidFill>
                          <a:srgbClr val="FF9900"/>
                        </a:solidFill>
                        <a:effectLst/>
                        <a:latin typeface="Arial" charset="0"/>
                        <a:cs typeface="Mitra" pitchFamily="2" charset="-78"/>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9900"/>
                          </a:solidFill>
                          <a:effectLst/>
                          <a:latin typeface="Arial" charset="0"/>
                          <a:cs typeface="Mitra" pitchFamily="2" charset="-78"/>
                        </a:rPr>
                        <a:t>2/2</a:t>
                      </a:r>
                      <a:endParaRPr kumimoji="0" lang="en-US" sz="2800" b="1" i="0" u="none" strike="noStrike" cap="none" normalizeH="0" baseline="0" smtClean="0">
                        <a:ln>
                          <a:noFill/>
                        </a:ln>
                        <a:solidFill>
                          <a:srgbClr val="FF9900"/>
                        </a:solidFill>
                        <a:effectLst/>
                        <a:latin typeface="Arial" charset="0"/>
                        <a:cs typeface="Mitra" pitchFamily="2" charset="-7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FF9900"/>
                          </a:solidFill>
                          <a:effectLst/>
                          <a:latin typeface="Arial" charset="0"/>
                          <a:cs typeface="Mitra" pitchFamily="2" charset="-78"/>
                        </a:rPr>
                        <a:t>5/9</a:t>
                      </a:r>
                      <a:endParaRPr kumimoji="0" lang="en-US" sz="2800" b="1" i="0" u="none" strike="noStrike" cap="none" normalizeH="0" baseline="0" dirty="0" smtClean="0">
                        <a:ln>
                          <a:noFill/>
                        </a:ln>
                        <a:solidFill>
                          <a:srgbClr val="FF9900"/>
                        </a:solidFill>
                        <a:effectLst/>
                        <a:latin typeface="Arial" charset="0"/>
                        <a:cs typeface="Mitra" pitchFamily="2" charset="-78"/>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9900"/>
                          </a:solidFill>
                          <a:effectLst/>
                          <a:latin typeface="Arial" charset="0"/>
                          <a:cs typeface="Mitra" pitchFamily="2" charset="-78"/>
                        </a:rPr>
                        <a:t>چاق</a:t>
                      </a:r>
                      <a:endParaRPr kumimoji="0" lang="en-US" sz="2800" b="1" i="0" u="none" strike="noStrike" cap="none" normalizeH="0" baseline="0" smtClean="0">
                        <a:ln>
                          <a:noFill/>
                        </a:ln>
                        <a:solidFill>
                          <a:srgbClr val="FF9900"/>
                        </a:solidFill>
                        <a:effectLst/>
                        <a:latin typeface="Arial" charset="0"/>
                        <a:cs typeface="Mitra" pitchFamily="2" charset="-78"/>
                      </a:endParaRPr>
                    </a:p>
                  </a:txBody>
                  <a:tcPr horzOverflow="overflow">
                    <a:lnL>
                      <a:noFill/>
                    </a:lnL>
                    <a:lnR cap="flat">
                      <a:noFill/>
                    </a:lnR>
                    <a:lnT>
                      <a:noFill/>
                    </a:lnT>
                    <a:lnB>
                      <a:noFill/>
                    </a:lnB>
                    <a:lnTlToBr>
                      <a:noFill/>
                    </a:lnTlToBr>
                    <a:lnBlToTr>
                      <a:noFill/>
                    </a:lnBlToTr>
                    <a:noFill/>
                  </a:tcPr>
                </a:tc>
              </a:tr>
              <a:tr h="9334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66FF33"/>
                          </a:solidFill>
                          <a:effectLst/>
                          <a:latin typeface="Arial" charset="0"/>
                          <a:cs typeface="Mitra" pitchFamily="2" charset="-78"/>
                        </a:rPr>
                        <a:t>24/5</a:t>
                      </a:r>
                      <a:endParaRPr kumimoji="0" lang="en-US" sz="2800" b="1" i="0" u="none" strike="noStrike" cap="none" normalizeH="0" baseline="0" dirty="0" smtClean="0">
                        <a:ln>
                          <a:noFill/>
                        </a:ln>
                        <a:solidFill>
                          <a:srgbClr val="66FF33"/>
                        </a:solidFill>
                        <a:effectLst/>
                        <a:latin typeface="Arial" charset="0"/>
                        <a:cs typeface="Mitra" pitchFamily="2" charset="-78"/>
                      </a:endParaRPr>
                    </a:p>
                  </a:txBody>
                  <a:tcP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66FF33"/>
                          </a:solidFill>
                          <a:effectLst/>
                          <a:latin typeface="Arial" charset="0"/>
                          <a:cs typeface="Mitra" pitchFamily="2" charset="-78"/>
                        </a:rPr>
                        <a:t>7/4</a:t>
                      </a:r>
                      <a:endParaRPr kumimoji="0" lang="en-US" sz="2800" b="1" i="0" u="none" strike="noStrike" cap="none" normalizeH="0" baseline="0" dirty="0" smtClean="0">
                        <a:ln>
                          <a:noFill/>
                        </a:ln>
                        <a:solidFill>
                          <a:srgbClr val="66FF33"/>
                        </a:solidFill>
                        <a:effectLst/>
                        <a:latin typeface="Arial" charset="0"/>
                        <a:cs typeface="Mitra" pitchFamily="2" charset="-78"/>
                      </a:endParaRP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66FF33"/>
                          </a:solidFill>
                          <a:effectLst/>
                          <a:latin typeface="Arial" charset="0"/>
                          <a:cs typeface="Mitra" pitchFamily="2" charset="-78"/>
                        </a:rPr>
                        <a:t>17/1</a:t>
                      </a:r>
                      <a:endParaRPr kumimoji="0" lang="en-US" sz="2800" b="1" i="0" u="none" strike="noStrike" cap="none" normalizeH="0" baseline="0" dirty="0" smtClean="0">
                        <a:ln>
                          <a:noFill/>
                        </a:ln>
                        <a:solidFill>
                          <a:srgbClr val="66FF33"/>
                        </a:solidFill>
                        <a:effectLst/>
                        <a:latin typeface="Arial" charset="0"/>
                        <a:cs typeface="Mitra" pitchFamily="2" charset="-78"/>
                      </a:endParaRP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rgbClr val="66FF33"/>
                          </a:solidFill>
                          <a:effectLst/>
                          <a:latin typeface="Arial" charset="0"/>
                          <a:cs typeface="Mitra" pitchFamily="2" charset="-78"/>
                        </a:rPr>
                        <a:t>جمع</a:t>
                      </a:r>
                      <a:endParaRPr kumimoji="0" lang="en-US" sz="2800" b="1" i="0" u="none" strike="noStrike" cap="none" normalizeH="0" baseline="0" dirty="0" smtClean="0">
                        <a:ln>
                          <a:noFill/>
                        </a:ln>
                        <a:solidFill>
                          <a:srgbClr val="66FF33"/>
                        </a:solidFill>
                        <a:effectLst/>
                        <a:latin typeface="Arial" charset="0"/>
                        <a:cs typeface="Mitra" pitchFamily="2" charset="-78"/>
                      </a:endParaRPr>
                    </a:p>
                  </a:txBody>
                  <a:tcP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57367" name="Text Box 31"/>
          <p:cNvSpPr txBox="1">
            <a:spLocks noChangeArrowheads="1"/>
          </p:cNvSpPr>
          <p:nvPr/>
        </p:nvSpPr>
        <p:spPr bwMode="auto">
          <a:xfrm>
            <a:off x="3902075" y="5805488"/>
            <a:ext cx="4327525" cy="396875"/>
          </a:xfrm>
          <a:prstGeom prst="rect">
            <a:avLst/>
          </a:prstGeom>
          <a:noFill/>
          <a:ln w="9525">
            <a:noFill/>
            <a:miter lim="800000"/>
            <a:headEnd/>
            <a:tailEnd/>
          </a:ln>
        </p:spPr>
        <p:txBody>
          <a:bodyPr wrap="none">
            <a:spAutoFit/>
          </a:bodyPr>
          <a:lstStyle/>
          <a:p>
            <a:pPr algn="r" rtl="1"/>
            <a:r>
              <a:rPr lang="ar-SA" sz="2000" b="1">
                <a:solidFill>
                  <a:srgbClr val="FF0000"/>
                </a:solidFill>
                <a:latin typeface="Tahoma" pitchFamily="34" charset="0"/>
                <a:cs typeface="Times New Roman" pitchFamily="18" charset="0"/>
              </a:rPr>
              <a:t>*</a:t>
            </a:r>
            <a:r>
              <a:rPr kumimoji="1" lang="ar-SA" sz="2000" b="1">
                <a:latin typeface="Symbol" pitchFamily="18" charset="2"/>
                <a:cs typeface="Mitra" pitchFamily="2" charset="-78"/>
              </a:rPr>
              <a:t> </a:t>
            </a:r>
            <a:r>
              <a:rPr kumimoji="1" lang="fa-IR" sz="1600" b="1">
                <a:solidFill>
                  <a:srgbClr val="66FFFF"/>
                </a:solidFill>
                <a:latin typeface="Times New Roman" pitchFamily="18" charset="0"/>
                <a:cs typeface="Mitra" pitchFamily="2" charset="-78"/>
              </a:rPr>
              <a:t>ميليون نفر( کل جمعيت 70 ميليون و 65%، 20 سال و بالاتر</a:t>
            </a:r>
            <a:endParaRPr kumimoji="1" lang="en-US" sz="1600" b="1">
              <a:solidFill>
                <a:srgbClr val="66FFFF"/>
              </a:solidFill>
              <a:latin typeface="Times New Roman" pitchFamily="18" charset="0"/>
              <a:cs typeface="Mitra"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315913" y="1778000"/>
          <a:ext cx="6099176" cy="4573588"/>
        </p:xfrm>
        <a:graphic>
          <a:graphicData uri="http://schemas.openxmlformats.org/presentationml/2006/ole">
            <p:oleObj spid="_x0000_s9218" name="Chart" r:id="rId4" imgW="6858000" imgH="4572000" progId="MSGraph.Chart.8">
              <p:embed followColorScheme="full"/>
            </p:oleObj>
          </a:graphicData>
        </a:graphic>
      </p:graphicFrame>
      <p:sp>
        <p:nvSpPr>
          <p:cNvPr id="130051" name="Rectangle 3"/>
          <p:cNvSpPr>
            <a:spLocks noChangeArrowheads="1"/>
          </p:cNvSpPr>
          <p:nvPr/>
        </p:nvSpPr>
        <p:spPr bwMode="auto">
          <a:xfrm>
            <a:off x="844550" y="6462713"/>
            <a:ext cx="184150" cy="304800"/>
          </a:xfrm>
          <a:prstGeom prst="rect">
            <a:avLst/>
          </a:prstGeom>
          <a:noFill/>
          <a:ln w="9525">
            <a:noFill/>
            <a:miter lim="800000"/>
            <a:headEnd/>
            <a:tailEnd/>
          </a:ln>
          <a:effectLst/>
        </p:spPr>
        <p:txBody>
          <a:bodyPr wrap="none" lIns="92071" tIns="46036" rIns="92071" bIns="46036">
            <a:spAutoFit/>
          </a:bodyPr>
          <a:lstStyle/>
          <a:p>
            <a:pPr defTabSz="912813" eaLnBrk="0" fontAlgn="auto" hangingPunct="0">
              <a:spcBef>
                <a:spcPts val="0"/>
              </a:spcBef>
              <a:spcAft>
                <a:spcPts val="0"/>
              </a:spcAft>
              <a:defRPr/>
            </a:pPr>
            <a:endParaRPr lang="en-US" sz="1400">
              <a:solidFill>
                <a:srgbClr val="FFFFFF"/>
              </a:solidFill>
              <a:effectLst>
                <a:outerShdw blurRad="38100" dist="38100" dir="2700000" algn="tl">
                  <a:srgbClr val="000000"/>
                </a:outerShdw>
              </a:effectLst>
              <a:latin typeface="+mn-lt"/>
              <a:cs typeface="+mn-cs"/>
            </a:endParaRPr>
          </a:p>
        </p:txBody>
      </p:sp>
      <p:sp>
        <p:nvSpPr>
          <p:cNvPr id="130052" name="Rectangle 4"/>
          <p:cNvSpPr>
            <a:spLocks noChangeArrowheads="1"/>
          </p:cNvSpPr>
          <p:nvPr/>
        </p:nvSpPr>
        <p:spPr bwMode="auto">
          <a:xfrm>
            <a:off x="552450" y="1566863"/>
            <a:ext cx="4200525" cy="454025"/>
          </a:xfrm>
          <a:prstGeom prst="rect">
            <a:avLst/>
          </a:prstGeom>
          <a:noFill/>
          <a:ln w="9525">
            <a:noFill/>
            <a:miter lim="800000"/>
            <a:headEnd/>
            <a:tailEnd/>
          </a:ln>
          <a:effectLst/>
        </p:spPr>
        <p:txBody>
          <a:bodyPr lIns="90484" tIns="44448" rIns="90484" bIns="44448">
            <a:spAutoFit/>
          </a:bodyPr>
          <a:lstStyle/>
          <a:p>
            <a:pPr algn="ctr" defTabSz="762000" eaLnBrk="0" fontAlgn="auto" hangingPunct="0">
              <a:spcBef>
                <a:spcPts val="0"/>
              </a:spcBef>
              <a:spcAft>
                <a:spcPts val="0"/>
              </a:spcAft>
              <a:defRPr/>
            </a:pPr>
            <a:r>
              <a:rPr lang="en-US" sz="2400" b="1">
                <a:solidFill>
                  <a:schemeClr val="bg1"/>
                </a:solidFill>
                <a:effectLst>
                  <a:outerShdw blurRad="38100" dist="38100" dir="2700000" algn="tl">
                    <a:srgbClr val="000000"/>
                  </a:outerShdw>
                </a:effectLst>
                <a:latin typeface="+mn-lt"/>
                <a:cs typeface="+mn-cs"/>
              </a:rPr>
              <a:t>Patients With BMI </a:t>
            </a:r>
            <a:r>
              <a:rPr lang="en-US" sz="2400" b="1">
                <a:solidFill>
                  <a:schemeClr val="bg1"/>
                </a:solidFill>
                <a:effectLst>
                  <a:outerShdw blurRad="38100" dist="38100" dir="2700000" algn="tl">
                    <a:srgbClr val="000000"/>
                  </a:outerShdw>
                </a:effectLst>
                <a:latin typeface="+mn-lt"/>
                <a:cs typeface="+mn-cs"/>
                <a:sym typeface="Symbol" pitchFamily="18" charset="2"/>
              </a:rPr>
              <a:t></a:t>
            </a:r>
            <a:r>
              <a:rPr lang="en-US" sz="2400" b="1">
                <a:solidFill>
                  <a:schemeClr val="bg1"/>
                </a:solidFill>
                <a:effectLst>
                  <a:outerShdw blurRad="38100" dist="38100" dir="2700000" algn="tl">
                    <a:srgbClr val="000000"/>
                  </a:outerShdw>
                </a:effectLst>
                <a:latin typeface="+mn-lt"/>
                <a:cs typeface="+mn-cs"/>
              </a:rPr>
              <a:t>27</a:t>
            </a:r>
          </a:p>
        </p:txBody>
      </p:sp>
      <p:sp>
        <p:nvSpPr>
          <p:cNvPr id="130053" name="Rectangle 5"/>
          <p:cNvSpPr>
            <a:spLocks noChangeArrowheads="1"/>
          </p:cNvSpPr>
          <p:nvPr/>
        </p:nvSpPr>
        <p:spPr bwMode="auto">
          <a:xfrm>
            <a:off x="1754188" y="4475163"/>
            <a:ext cx="2025650" cy="946150"/>
          </a:xfrm>
          <a:prstGeom prst="rect">
            <a:avLst/>
          </a:prstGeom>
          <a:noFill/>
          <a:ln w="9525">
            <a:noFill/>
            <a:miter lim="800000"/>
            <a:headEnd/>
            <a:tailEnd/>
          </a:ln>
          <a:effectLst/>
        </p:spPr>
        <p:txBody>
          <a:bodyPr wrap="none" lIns="92071" tIns="46036" rIns="92071" bIns="46036">
            <a:spAutoFit/>
          </a:bodyPr>
          <a:lstStyle/>
          <a:p>
            <a:pPr algn="ctr" defTabSz="912813" eaLnBrk="0" fontAlgn="auto" hangingPunct="0">
              <a:spcBef>
                <a:spcPts val="0"/>
              </a:spcBef>
              <a:spcAft>
                <a:spcPts val="0"/>
              </a:spcAft>
              <a:defRPr/>
            </a:pPr>
            <a:r>
              <a:rPr lang="en-US" sz="2800" b="1">
                <a:solidFill>
                  <a:schemeClr val="bg1"/>
                </a:solidFill>
                <a:effectLst>
                  <a:outerShdw blurRad="38100" dist="38100" dir="2700000" algn="tl">
                    <a:srgbClr val="000000"/>
                  </a:outerShdw>
                </a:effectLst>
                <a:latin typeface="+mn-lt"/>
                <a:cs typeface="+mn-cs"/>
              </a:rPr>
              <a:t>Comorbidity</a:t>
            </a:r>
            <a:br>
              <a:rPr lang="en-US" sz="2800" b="1">
                <a:solidFill>
                  <a:schemeClr val="bg1"/>
                </a:solidFill>
                <a:effectLst>
                  <a:outerShdw blurRad="38100" dist="38100" dir="2700000" algn="tl">
                    <a:srgbClr val="000000"/>
                  </a:outerShdw>
                </a:effectLst>
                <a:latin typeface="+mn-lt"/>
                <a:cs typeface="+mn-cs"/>
              </a:rPr>
            </a:br>
            <a:r>
              <a:rPr lang="en-US" sz="2800" b="1">
                <a:solidFill>
                  <a:schemeClr val="bg1"/>
                </a:solidFill>
                <a:effectLst>
                  <a:outerShdw blurRad="38100" dist="38100" dir="2700000" algn="tl">
                    <a:srgbClr val="000000"/>
                  </a:outerShdw>
                </a:effectLst>
                <a:latin typeface="+mn-lt"/>
                <a:cs typeface="+mn-cs"/>
              </a:rPr>
              <a:t>65%</a:t>
            </a:r>
          </a:p>
        </p:txBody>
      </p:sp>
      <p:sp>
        <p:nvSpPr>
          <p:cNvPr id="130054" name="Rectangle 6"/>
          <p:cNvSpPr>
            <a:spLocks noChangeArrowheads="1"/>
          </p:cNvSpPr>
          <p:nvPr/>
        </p:nvSpPr>
        <p:spPr bwMode="auto">
          <a:xfrm>
            <a:off x="1628775" y="2344738"/>
            <a:ext cx="2279650" cy="1373187"/>
          </a:xfrm>
          <a:prstGeom prst="rect">
            <a:avLst/>
          </a:prstGeom>
          <a:noFill/>
          <a:ln w="9525">
            <a:noFill/>
            <a:miter lim="800000"/>
            <a:headEnd/>
            <a:tailEnd/>
          </a:ln>
          <a:effectLst/>
        </p:spPr>
        <p:txBody>
          <a:bodyPr wrap="none" lIns="92071" tIns="46036" rIns="92071" bIns="46036">
            <a:spAutoFit/>
          </a:bodyPr>
          <a:lstStyle/>
          <a:p>
            <a:pPr algn="ctr" defTabSz="912813" eaLnBrk="0" fontAlgn="auto" hangingPunct="0">
              <a:spcBef>
                <a:spcPts val="0"/>
              </a:spcBef>
              <a:spcAft>
                <a:spcPts val="0"/>
              </a:spcAft>
              <a:defRPr/>
            </a:pPr>
            <a:r>
              <a:rPr lang="en-US" sz="2800" b="1">
                <a:effectLst>
                  <a:outerShdw blurRad="38100" dist="38100" dir="2700000" algn="tl">
                    <a:srgbClr val="FFFFFF"/>
                  </a:outerShdw>
                </a:effectLst>
                <a:latin typeface="+mn-lt"/>
                <a:cs typeface="+mn-cs"/>
              </a:rPr>
              <a:t>No</a:t>
            </a:r>
          </a:p>
          <a:p>
            <a:pPr algn="ctr" defTabSz="912813" eaLnBrk="0" fontAlgn="auto" hangingPunct="0">
              <a:spcBef>
                <a:spcPts val="0"/>
              </a:spcBef>
              <a:spcAft>
                <a:spcPts val="0"/>
              </a:spcAft>
              <a:defRPr/>
            </a:pPr>
            <a:r>
              <a:rPr lang="en-US" sz="2800" b="1">
                <a:effectLst>
                  <a:outerShdw blurRad="38100" dist="38100" dir="2700000" algn="tl">
                    <a:srgbClr val="FFFFFF"/>
                  </a:outerShdw>
                </a:effectLst>
                <a:latin typeface="+mn-lt"/>
                <a:cs typeface="+mn-cs"/>
              </a:rPr>
              <a:t>Comorbidity</a:t>
            </a:r>
            <a:br>
              <a:rPr lang="en-US" sz="2800" b="1">
                <a:effectLst>
                  <a:outerShdw blurRad="38100" dist="38100" dir="2700000" algn="tl">
                    <a:srgbClr val="FFFFFF"/>
                  </a:outerShdw>
                </a:effectLst>
                <a:latin typeface="+mn-lt"/>
                <a:cs typeface="+mn-cs"/>
              </a:rPr>
            </a:br>
            <a:r>
              <a:rPr lang="en-US" sz="2800" b="1">
                <a:effectLst>
                  <a:outerShdw blurRad="38100" dist="38100" dir="2700000" algn="tl">
                    <a:srgbClr val="FFFFFF"/>
                  </a:outerShdw>
                </a:effectLst>
                <a:latin typeface="+mn-lt"/>
                <a:cs typeface="+mn-cs"/>
              </a:rPr>
              <a:t> 35%</a:t>
            </a:r>
          </a:p>
        </p:txBody>
      </p:sp>
      <p:sp>
        <p:nvSpPr>
          <p:cNvPr id="130055" name="Rectangle 7"/>
          <p:cNvSpPr>
            <a:spLocks noGrp="1" noChangeArrowheads="1"/>
          </p:cNvSpPr>
          <p:nvPr>
            <p:ph type="title"/>
          </p:nvPr>
        </p:nvSpPr>
        <p:spPr>
          <a:xfrm>
            <a:off x="835025" y="573088"/>
            <a:ext cx="7723188" cy="496887"/>
          </a:xfrm>
        </p:spPr>
        <p:txBody>
          <a:bodyPr rtlCol="0">
            <a:normAutofit fontScale="90000"/>
          </a:bodyPr>
          <a:lstStyle/>
          <a:p>
            <a:pPr eaLnBrk="1" fontAlgn="auto" hangingPunct="1">
              <a:spcAft>
                <a:spcPts val="0"/>
              </a:spcAft>
              <a:defRPr/>
            </a:pPr>
            <a:r>
              <a:rPr lang="en-US">
                <a:solidFill>
                  <a:srgbClr val="FFFF00"/>
                </a:solidFill>
              </a:rPr>
              <a:t>Comorbid Conditions and BMI</a:t>
            </a:r>
          </a:p>
        </p:txBody>
      </p:sp>
      <p:sp>
        <p:nvSpPr>
          <p:cNvPr id="130056" name="Rectangle 8"/>
          <p:cNvSpPr>
            <a:spLocks noGrp="1" noChangeArrowheads="1"/>
          </p:cNvSpPr>
          <p:nvPr>
            <p:ph type="body" idx="1"/>
          </p:nvPr>
        </p:nvSpPr>
        <p:spPr>
          <a:xfrm>
            <a:off x="4705350" y="2378075"/>
            <a:ext cx="4403725" cy="3067050"/>
          </a:xfrm>
        </p:spPr>
        <p:txBody>
          <a:bodyPr rtlCol="0">
            <a:normAutofit lnSpcReduction="10000"/>
          </a:bodyPr>
          <a:lstStyle/>
          <a:p>
            <a:pPr marL="0" indent="0" defTabSz="1027113" eaLnBrk="1" fontAlgn="auto" hangingPunct="1">
              <a:spcAft>
                <a:spcPts val="0"/>
              </a:spcAft>
              <a:buFont typeface="Arial" pitchFamily="34" charset="0"/>
              <a:buChar char="•"/>
              <a:defRPr/>
            </a:pPr>
            <a:r>
              <a:rPr lang="en-US">
                <a:solidFill>
                  <a:schemeClr val="bg1"/>
                </a:solidFill>
              </a:rPr>
              <a:t>Comorbid conditions </a:t>
            </a:r>
            <a:br>
              <a:rPr lang="en-US">
                <a:solidFill>
                  <a:schemeClr val="bg1"/>
                </a:solidFill>
              </a:rPr>
            </a:br>
            <a:r>
              <a:rPr lang="en-US">
                <a:solidFill>
                  <a:schemeClr val="bg1"/>
                </a:solidFill>
              </a:rPr>
              <a:t>that increase as BMI </a:t>
            </a:r>
            <a:br>
              <a:rPr lang="en-US">
                <a:solidFill>
                  <a:schemeClr val="bg1"/>
                </a:solidFill>
              </a:rPr>
            </a:br>
            <a:r>
              <a:rPr lang="en-US">
                <a:solidFill>
                  <a:schemeClr val="bg1"/>
                </a:solidFill>
              </a:rPr>
              <a:t>increases</a:t>
            </a:r>
          </a:p>
          <a:p>
            <a:pPr marL="455613" lvl="1" indent="-341313" defTabSz="1027113" eaLnBrk="1" fontAlgn="auto" hangingPunct="1">
              <a:spcAft>
                <a:spcPts val="0"/>
              </a:spcAft>
              <a:buFont typeface="Arial" pitchFamily="34" charset="0"/>
              <a:buChar char="–"/>
              <a:defRPr/>
            </a:pPr>
            <a:r>
              <a:rPr lang="en-US">
                <a:solidFill>
                  <a:schemeClr val="bg1"/>
                </a:solidFill>
              </a:rPr>
              <a:t>Hypertension (56%) </a:t>
            </a:r>
          </a:p>
          <a:p>
            <a:pPr marL="455613" lvl="1" indent="-341313" defTabSz="1027113" eaLnBrk="1" fontAlgn="auto" hangingPunct="1">
              <a:spcAft>
                <a:spcPts val="0"/>
              </a:spcAft>
              <a:buFont typeface="Arial" pitchFamily="34" charset="0"/>
              <a:buChar char="–"/>
              <a:defRPr/>
            </a:pPr>
            <a:r>
              <a:rPr lang="en-US">
                <a:solidFill>
                  <a:schemeClr val="bg1"/>
                </a:solidFill>
              </a:rPr>
              <a:t>Dyslipidemia (47%)</a:t>
            </a:r>
          </a:p>
          <a:p>
            <a:pPr marL="455613" lvl="1" indent="-341313" defTabSz="1027113" eaLnBrk="1" fontAlgn="auto" hangingPunct="1">
              <a:spcAft>
                <a:spcPts val="0"/>
              </a:spcAft>
              <a:buFont typeface="Arial" pitchFamily="34" charset="0"/>
              <a:buChar char="–"/>
              <a:defRPr/>
            </a:pPr>
            <a:r>
              <a:rPr lang="en-US">
                <a:solidFill>
                  <a:schemeClr val="bg1"/>
                </a:solidFill>
              </a:rPr>
              <a:t>Type 2 diabetes (70%)</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reeform 2"/>
          <p:cNvSpPr>
            <a:spLocks/>
          </p:cNvSpPr>
          <p:nvPr/>
        </p:nvSpPr>
        <p:spPr bwMode="auto">
          <a:xfrm>
            <a:off x="1612900" y="3681413"/>
            <a:ext cx="2755900" cy="938212"/>
          </a:xfrm>
          <a:custGeom>
            <a:avLst/>
            <a:gdLst>
              <a:gd name="T0" fmla="*/ 0 w 1953"/>
              <a:gd name="T1" fmla="*/ 2147483647 h 591"/>
              <a:gd name="T2" fmla="*/ 2147483647 w 1953"/>
              <a:gd name="T3" fmla="*/ 2147483647 h 591"/>
              <a:gd name="T4" fmla="*/ 2147483647 w 1953"/>
              <a:gd name="T5" fmla="*/ 2147483647 h 591"/>
              <a:gd name="T6" fmla="*/ 2147483647 w 1953"/>
              <a:gd name="T7" fmla="*/ 2147483647 h 591"/>
              <a:gd name="T8" fmla="*/ 2147483647 w 1953"/>
              <a:gd name="T9" fmla="*/ 2147483647 h 591"/>
              <a:gd name="T10" fmla="*/ 2147483647 w 1953"/>
              <a:gd name="T11" fmla="*/ 2147483647 h 591"/>
              <a:gd name="T12" fmla="*/ 2147483647 w 1953"/>
              <a:gd name="T13" fmla="*/ 0 h 591"/>
              <a:gd name="T14" fmla="*/ 0 60000 65536"/>
              <a:gd name="T15" fmla="*/ 0 60000 65536"/>
              <a:gd name="T16" fmla="*/ 0 60000 65536"/>
              <a:gd name="T17" fmla="*/ 0 60000 65536"/>
              <a:gd name="T18" fmla="*/ 0 60000 65536"/>
              <a:gd name="T19" fmla="*/ 0 60000 65536"/>
              <a:gd name="T20" fmla="*/ 0 60000 65536"/>
              <a:gd name="T21" fmla="*/ 0 w 1953"/>
              <a:gd name="T22" fmla="*/ 0 h 591"/>
              <a:gd name="T23" fmla="*/ 1953 w 1953"/>
              <a:gd name="T24" fmla="*/ 591 h 5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3" h="591">
                <a:moveTo>
                  <a:pt x="0" y="591"/>
                </a:moveTo>
                <a:lnTo>
                  <a:pt x="219" y="489"/>
                </a:lnTo>
                <a:lnTo>
                  <a:pt x="453" y="519"/>
                </a:lnTo>
                <a:lnTo>
                  <a:pt x="672" y="477"/>
                </a:lnTo>
                <a:lnTo>
                  <a:pt x="1029" y="201"/>
                </a:lnTo>
                <a:lnTo>
                  <a:pt x="1491" y="102"/>
                </a:lnTo>
                <a:lnTo>
                  <a:pt x="1953" y="0"/>
                </a:lnTo>
              </a:path>
            </a:pathLst>
          </a:custGeom>
          <a:noFill/>
          <a:ln w="26035">
            <a:solidFill>
              <a:srgbClr val="FF0000"/>
            </a:solidFill>
            <a:round/>
            <a:headEnd/>
            <a:tailEnd/>
          </a:ln>
        </p:spPr>
        <p:txBody>
          <a:bodyPr wrap="none" anchor="ctr"/>
          <a:lstStyle/>
          <a:p>
            <a:endParaRPr lang="en-US">
              <a:latin typeface="Calibri" pitchFamily="34" charset="0"/>
            </a:endParaRPr>
          </a:p>
        </p:txBody>
      </p:sp>
      <p:sp>
        <p:nvSpPr>
          <p:cNvPr id="58371" name="Rectangle 3"/>
          <p:cNvSpPr>
            <a:spLocks noChangeArrowheads="1"/>
          </p:cNvSpPr>
          <p:nvPr/>
        </p:nvSpPr>
        <p:spPr bwMode="auto">
          <a:xfrm>
            <a:off x="1862138" y="4410075"/>
            <a:ext cx="93662" cy="114300"/>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grpSp>
        <p:nvGrpSpPr>
          <p:cNvPr id="58372" name="Group 4"/>
          <p:cNvGrpSpPr>
            <a:grpSpLocks/>
          </p:cNvGrpSpPr>
          <p:nvPr/>
        </p:nvGrpSpPr>
        <p:grpSpPr bwMode="auto">
          <a:xfrm>
            <a:off x="1889125" y="4371975"/>
            <a:ext cx="74613" cy="103188"/>
            <a:chOff x="1861" y="2076"/>
            <a:chExt cx="47" cy="89"/>
          </a:xfrm>
        </p:grpSpPr>
        <p:sp>
          <p:nvSpPr>
            <p:cNvPr id="58555" name="AutoShape 5"/>
            <p:cNvSpPr>
              <a:spLocks noChangeArrowheads="1"/>
            </p:cNvSpPr>
            <p:nvPr/>
          </p:nvSpPr>
          <p:spPr bwMode="auto">
            <a:xfrm>
              <a:off x="1861" y="2118"/>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56" name="AutoShape 6"/>
            <p:cNvSpPr>
              <a:spLocks noChangeArrowheads="1"/>
            </p:cNvSpPr>
            <p:nvPr/>
          </p:nvSpPr>
          <p:spPr bwMode="auto">
            <a:xfrm flipV="1">
              <a:off x="1861" y="2076"/>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sp>
        <p:nvSpPr>
          <p:cNvPr id="58373" name="Rectangle 7"/>
          <p:cNvSpPr>
            <a:spLocks noChangeArrowheads="1"/>
          </p:cNvSpPr>
          <p:nvPr/>
        </p:nvSpPr>
        <p:spPr bwMode="auto">
          <a:xfrm>
            <a:off x="3027363" y="3933825"/>
            <a:ext cx="92075" cy="114300"/>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grpSp>
        <p:nvGrpSpPr>
          <p:cNvPr id="58374" name="Group 8"/>
          <p:cNvGrpSpPr>
            <a:grpSpLocks/>
          </p:cNvGrpSpPr>
          <p:nvPr/>
        </p:nvGrpSpPr>
        <p:grpSpPr bwMode="auto">
          <a:xfrm>
            <a:off x="5546725" y="4594225"/>
            <a:ext cx="74613" cy="103188"/>
            <a:chOff x="2179" y="1725"/>
            <a:chExt cx="53" cy="65"/>
          </a:xfrm>
        </p:grpSpPr>
        <p:sp>
          <p:nvSpPr>
            <p:cNvPr id="58553" name="AutoShape 9"/>
            <p:cNvSpPr>
              <a:spLocks noChangeArrowheads="1"/>
            </p:cNvSpPr>
            <p:nvPr/>
          </p:nvSpPr>
          <p:spPr bwMode="auto">
            <a:xfrm>
              <a:off x="2179" y="1756"/>
              <a:ext cx="53" cy="34"/>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54" name="AutoShape 10"/>
            <p:cNvSpPr>
              <a:spLocks noChangeArrowheads="1"/>
            </p:cNvSpPr>
            <p:nvPr/>
          </p:nvSpPr>
          <p:spPr bwMode="auto">
            <a:xfrm flipV="1">
              <a:off x="2179" y="1725"/>
              <a:ext cx="53" cy="34"/>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sp>
        <p:nvSpPr>
          <p:cNvPr id="58375" name="Rectangle 11"/>
          <p:cNvSpPr>
            <a:spLocks noChangeArrowheads="1"/>
          </p:cNvSpPr>
          <p:nvPr/>
        </p:nvSpPr>
        <p:spPr bwMode="auto">
          <a:xfrm>
            <a:off x="1541463" y="4557713"/>
            <a:ext cx="92075" cy="114300"/>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376" name="Rectangle 12"/>
          <p:cNvSpPr>
            <a:spLocks noChangeArrowheads="1"/>
          </p:cNvSpPr>
          <p:nvPr/>
        </p:nvSpPr>
        <p:spPr bwMode="auto">
          <a:xfrm>
            <a:off x="2532063" y="4376738"/>
            <a:ext cx="92075" cy="114300"/>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377" name="Rectangle 13"/>
          <p:cNvSpPr>
            <a:spLocks noChangeArrowheads="1"/>
          </p:cNvSpPr>
          <p:nvPr/>
        </p:nvSpPr>
        <p:spPr bwMode="auto">
          <a:xfrm>
            <a:off x="2205038" y="4457700"/>
            <a:ext cx="93662" cy="114300"/>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378" name="Freeform 14"/>
          <p:cNvSpPr>
            <a:spLocks/>
          </p:cNvSpPr>
          <p:nvPr/>
        </p:nvSpPr>
        <p:spPr bwMode="auto">
          <a:xfrm>
            <a:off x="5237163" y="4286250"/>
            <a:ext cx="2141537" cy="366713"/>
          </a:xfrm>
          <a:custGeom>
            <a:avLst/>
            <a:gdLst>
              <a:gd name="T0" fmla="*/ 0 w 1518"/>
              <a:gd name="T1" fmla="*/ 2147483647 h 231"/>
              <a:gd name="T2" fmla="*/ 2147483647 w 1518"/>
              <a:gd name="T3" fmla="*/ 2147483647 h 231"/>
              <a:gd name="T4" fmla="*/ 2147483647 w 1518"/>
              <a:gd name="T5" fmla="*/ 2147483647 h 231"/>
              <a:gd name="T6" fmla="*/ 2147483647 w 1518"/>
              <a:gd name="T7" fmla="*/ 0 h 231"/>
              <a:gd name="T8" fmla="*/ 0 60000 65536"/>
              <a:gd name="T9" fmla="*/ 0 60000 65536"/>
              <a:gd name="T10" fmla="*/ 0 60000 65536"/>
              <a:gd name="T11" fmla="*/ 0 60000 65536"/>
              <a:gd name="T12" fmla="*/ 0 w 1518"/>
              <a:gd name="T13" fmla="*/ 0 h 231"/>
              <a:gd name="T14" fmla="*/ 1518 w 1518"/>
              <a:gd name="T15" fmla="*/ 231 h 231"/>
            </a:gdLst>
            <a:ahLst/>
            <a:cxnLst>
              <a:cxn ang="T8">
                <a:pos x="T0" y="T1"/>
              </a:cxn>
              <a:cxn ang="T9">
                <a:pos x="T2" y="T3"/>
              </a:cxn>
              <a:cxn ang="T10">
                <a:pos x="T4" y="T5"/>
              </a:cxn>
              <a:cxn ang="T11">
                <a:pos x="T6" y="T7"/>
              </a:cxn>
            </a:cxnLst>
            <a:rect l="T12" t="T13" r="T14" b="T15"/>
            <a:pathLst>
              <a:path w="1518" h="231">
                <a:moveTo>
                  <a:pt x="0" y="231"/>
                </a:moveTo>
                <a:lnTo>
                  <a:pt x="252" y="222"/>
                </a:lnTo>
                <a:lnTo>
                  <a:pt x="711" y="174"/>
                </a:lnTo>
                <a:lnTo>
                  <a:pt x="1518" y="0"/>
                </a:lnTo>
              </a:path>
            </a:pathLst>
          </a:custGeom>
          <a:noFill/>
          <a:ln w="26035">
            <a:solidFill>
              <a:srgbClr val="FF0000"/>
            </a:solidFill>
            <a:round/>
            <a:headEnd/>
            <a:tailEnd/>
          </a:ln>
        </p:spPr>
        <p:txBody>
          <a:bodyPr wrap="none" anchor="ctr"/>
          <a:lstStyle/>
          <a:p>
            <a:endParaRPr lang="en-US">
              <a:latin typeface="Calibri" pitchFamily="34" charset="0"/>
            </a:endParaRPr>
          </a:p>
        </p:txBody>
      </p:sp>
      <p:sp>
        <p:nvSpPr>
          <p:cNvPr id="58379" name="Rectangle 15"/>
          <p:cNvSpPr>
            <a:spLocks noChangeArrowheads="1"/>
          </p:cNvSpPr>
          <p:nvPr/>
        </p:nvSpPr>
        <p:spPr bwMode="auto">
          <a:xfrm>
            <a:off x="7335838" y="4248150"/>
            <a:ext cx="85725" cy="104775"/>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132112" name="Text Box 16"/>
          <p:cNvSpPr txBox="1">
            <a:spLocks noChangeArrowheads="1"/>
          </p:cNvSpPr>
          <p:nvPr/>
        </p:nvSpPr>
        <p:spPr bwMode="auto">
          <a:xfrm>
            <a:off x="360363" y="476250"/>
            <a:ext cx="8532812" cy="625475"/>
          </a:xfrm>
          <a:prstGeom prst="rect">
            <a:avLst/>
          </a:prstGeom>
          <a:noFill/>
          <a:ln w="12700">
            <a:noFill/>
            <a:miter lim="800000"/>
            <a:headEnd/>
            <a:tailEnd/>
          </a:ln>
          <a:effectLst/>
        </p:spPr>
        <p:txBody>
          <a:bodyPr>
            <a:spAutoFit/>
          </a:bodyPr>
          <a:lstStyle/>
          <a:p>
            <a:pPr eaLnBrk="0" fontAlgn="auto" hangingPunct="0">
              <a:spcBef>
                <a:spcPts val="0"/>
              </a:spcBef>
              <a:spcAft>
                <a:spcPts val="0"/>
              </a:spcAft>
              <a:defRPr/>
            </a:pPr>
            <a:r>
              <a:rPr lang="en-US" sz="3500">
                <a:solidFill>
                  <a:srgbClr val="FFFF00"/>
                </a:solidFill>
                <a:effectLst>
                  <a:outerShdw blurRad="38100" dist="38100" dir="2700000" algn="tl">
                    <a:srgbClr val="000000"/>
                  </a:outerShdw>
                </a:effectLst>
                <a:latin typeface="+mn-lt"/>
                <a:cs typeface="+mn-cs"/>
              </a:rPr>
              <a:t>Relation Between BMI and Co morbidities</a:t>
            </a:r>
          </a:p>
        </p:txBody>
      </p:sp>
      <p:sp>
        <p:nvSpPr>
          <p:cNvPr id="132113" name="Text Box 17"/>
          <p:cNvSpPr txBox="1">
            <a:spLocks noChangeArrowheads="1"/>
          </p:cNvSpPr>
          <p:nvPr/>
        </p:nvSpPr>
        <p:spPr bwMode="auto">
          <a:xfrm>
            <a:off x="1149350" y="3343275"/>
            <a:ext cx="179388" cy="304800"/>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400">
                <a:effectLst>
                  <a:outerShdw blurRad="38100" dist="38100" dir="2700000" algn="tl">
                    <a:srgbClr val="FFFFFF"/>
                  </a:outerShdw>
                </a:effectLst>
                <a:latin typeface="+mn-lt"/>
                <a:cs typeface="+mn-cs"/>
              </a:rPr>
              <a:t>4</a:t>
            </a:r>
            <a:endParaRPr lang="en-US" sz="1100" b="1">
              <a:effectLst>
                <a:outerShdw blurRad="38100" dist="38100" dir="2700000" algn="tl">
                  <a:srgbClr val="FFFFFF"/>
                </a:outerShdw>
              </a:effectLst>
              <a:latin typeface="Helvetica" pitchFamily="34" charset="0"/>
              <a:cs typeface="+mn-cs"/>
            </a:endParaRPr>
          </a:p>
        </p:txBody>
      </p:sp>
      <p:grpSp>
        <p:nvGrpSpPr>
          <p:cNvPr id="58382" name="Group 18"/>
          <p:cNvGrpSpPr>
            <a:grpSpLocks/>
          </p:cNvGrpSpPr>
          <p:nvPr/>
        </p:nvGrpSpPr>
        <p:grpSpPr bwMode="auto">
          <a:xfrm>
            <a:off x="1136650" y="2547938"/>
            <a:ext cx="217488" cy="2665412"/>
            <a:chOff x="806" y="1605"/>
            <a:chExt cx="154" cy="1679"/>
          </a:xfrm>
        </p:grpSpPr>
        <p:sp>
          <p:nvSpPr>
            <p:cNvPr id="58540" name="Line 19"/>
            <p:cNvSpPr>
              <a:spLocks noChangeShapeType="1"/>
            </p:cNvSpPr>
            <p:nvPr/>
          </p:nvSpPr>
          <p:spPr bwMode="auto">
            <a:xfrm flipH="1">
              <a:off x="951" y="1686"/>
              <a:ext cx="3" cy="1500"/>
            </a:xfrm>
            <a:prstGeom prst="line">
              <a:avLst/>
            </a:prstGeom>
            <a:noFill/>
            <a:ln w="17526">
              <a:solidFill>
                <a:schemeClr val="tx1"/>
              </a:solidFill>
              <a:round/>
              <a:headEnd/>
              <a:tailEnd/>
            </a:ln>
          </p:spPr>
          <p:txBody>
            <a:bodyPr wrap="none" anchor="ctr"/>
            <a:lstStyle/>
            <a:p>
              <a:endParaRPr lang="en-US"/>
            </a:p>
          </p:txBody>
        </p:sp>
        <p:sp>
          <p:nvSpPr>
            <p:cNvPr id="58541" name="Line 20"/>
            <p:cNvSpPr>
              <a:spLocks noChangeShapeType="1"/>
            </p:cNvSpPr>
            <p:nvPr/>
          </p:nvSpPr>
          <p:spPr bwMode="auto">
            <a:xfrm>
              <a:off x="915" y="2940"/>
              <a:ext cx="39" cy="0"/>
            </a:xfrm>
            <a:prstGeom prst="line">
              <a:avLst/>
            </a:prstGeom>
            <a:noFill/>
            <a:ln w="17526">
              <a:solidFill>
                <a:schemeClr val="tx1"/>
              </a:solidFill>
              <a:round/>
              <a:headEnd/>
              <a:tailEnd/>
            </a:ln>
          </p:spPr>
          <p:txBody>
            <a:bodyPr wrap="none" anchor="ctr"/>
            <a:lstStyle/>
            <a:p>
              <a:endParaRPr lang="en-US"/>
            </a:p>
          </p:txBody>
        </p:sp>
        <p:sp>
          <p:nvSpPr>
            <p:cNvPr id="58542" name="Line 21"/>
            <p:cNvSpPr>
              <a:spLocks noChangeShapeType="1"/>
            </p:cNvSpPr>
            <p:nvPr/>
          </p:nvSpPr>
          <p:spPr bwMode="auto">
            <a:xfrm>
              <a:off x="921" y="2691"/>
              <a:ext cx="39" cy="0"/>
            </a:xfrm>
            <a:prstGeom prst="line">
              <a:avLst/>
            </a:prstGeom>
            <a:noFill/>
            <a:ln w="17526">
              <a:solidFill>
                <a:schemeClr val="tx1"/>
              </a:solidFill>
              <a:round/>
              <a:headEnd/>
              <a:tailEnd/>
            </a:ln>
          </p:spPr>
          <p:txBody>
            <a:bodyPr wrap="none" anchor="ctr"/>
            <a:lstStyle/>
            <a:p>
              <a:endParaRPr lang="en-US"/>
            </a:p>
          </p:txBody>
        </p:sp>
        <p:sp>
          <p:nvSpPr>
            <p:cNvPr id="58543" name="Line 22"/>
            <p:cNvSpPr>
              <a:spLocks noChangeShapeType="1"/>
            </p:cNvSpPr>
            <p:nvPr/>
          </p:nvSpPr>
          <p:spPr bwMode="auto">
            <a:xfrm>
              <a:off x="915" y="2439"/>
              <a:ext cx="39" cy="0"/>
            </a:xfrm>
            <a:prstGeom prst="line">
              <a:avLst/>
            </a:prstGeom>
            <a:noFill/>
            <a:ln w="17526">
              <a:solidFill>
                <a:schemeClr val="tx1"/>
              </a:solidFill>
              <a:round/>
              <a:headEnd/>
              <a:tailEnd/>
            </a:ln>
          </p:spPr>
          <p:txBody>
            <a:bodyPr wrap="none" anchor="ctr"/>
            <a:lstStyle/>
            <a:p>
              <a:endParaRPr lang="en-US"/>
            </a:p>
          </p:txBody>
        </p:sp>
        <p:sp>
          <p:nvSpPr>
            <p:cNvPr id="58544" name="Line 23"/>
            <p:cNvSpPr>
              <a:spLocks noChangeShapeType="1"/>
            </p:cNvSpPr>
            <p:nvPr/>
          </p:nvSpPr>
          <p:spPr bwMode="auto">
            <a:xfrm>
              <a:off x="921" y="2190"/>
              <a:ext cx="39" cy="0"/>
            </a:xfrm>
            <a:prstGeom prst="line">
              <a:avLst/>
            </a:prstGeom>
            <a:noFill/>
            <a:ln w="17526">
              <a:solidFill>
                <a:schemeClr val="tx1"/>
              </a:solidFill>
              <a:round/>
              <a:headEnd/>
              <a:tailEnd/>
            </a:ln>
          </p:spPr>
          <p:txBody>
            <a:bodyPr wrap="none" anchor="ctr"/>
            <a:lstStyle/>
            <a:p>
              <a:endParaRPr lang="en-US"/>
            </a:p>
          </p:txBody>
        </p:sp>
        <p:sp>
          <p:nvSpPr>
            <p:cNvPr id="58545" name="Line 24"/>
            <p:cNvSpPr>
              <a:spLocks noChangeShapeType="1"/>
            </p:cNvSpPr>
            <p:nvPr/>
          </p:nvSpPr>
          <p:spPr bwMode="auto">
            <a:xfrm>
              <a:off x="915" y="1941"/>
              <a:ext cx="39" cy="0"/>
            </a:xfrm>
            <a:prstGeom prst="line">
              <a:avLst/>
            </a:prstGeom>
            <a:noFill/>
            <a:ln w="17526">
              <a:solidFill>
                <a:schemeClr val="tx1"/>
              </a:solidFill>
              <a:round/>
              <a:headEnd/>
              <a:tailEnd/>
            </a:ln>
          </p:spPr>
          <p:txBody>
            <a:bodyPr wrap="none" anchor="ctr"/>
            <a:lstStyle/>
            <a:p>
              <a:endParaRPr lang="en-US"/>
            </a:p>
          </p:txBody>
        </p:sp>
        <p:sp>
          <p:nvSpPr>
            <p:cNvPr id="58546" name="Line 25"/>
            <p:cNvSpPr>
              <a:spLocks noChangeShapeType="1"/>
            </p:cNvSpPr>
            <p:nvPr/>
          </p:nvSpPr>
          <p:spPr bwMode="auto">
            <a:xfrm>
              <a:off x="921" y="1689"/>
              <a:ext cx="39" cy="0"/>
            </a:xfrm>
            <a:prstGeom prst="line">
              <a:avLst/>
            </a:prstGeom>
            <a:noFill/>
            <a:ln w="17526">
              <a:solidFill>
                <a:schemeClr val="tx1"/>
              </a:solidFill>
              <a:round/>
              <a:headEnd/>
              <a:tailEnd/>
            </a:ln>
          </p:spPr>
          <p:txBody>
            <a:bodyPr wrap="none" anchor="ctr"/>
            <a:lstStyle/>
            <a:p>
              <a:endParaRPr lang="en-US"/>
            </a:p>
          </p:txBody>
        </p:sp>
        <p:sp>
          <p:nvSpPr>
            <p:cNvPr id="132122" name="Text Box 26"/>
            <p:cNvSpPr txBox="1">
              <a:spLocks noChangeArrowheads="1"/>
            </p:cNvSpPr>
            <p:nvPr/>
          </p:nvSpPr>
          <p:spPr bwMode="auto">
            <a:xfrm>
              <a:off x="809" y="1605"/>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6</a:t>
              </a:r>
              <a:endParaRPr lang="en-US" sz="1100" b="1">
                <a:effectLst>
                  <a:outerShdw blurRad="38100" dist="38100" dir="2700000" algn="tl">
                    <a:srgbClr val="FFFFFF"/>
                  </a:outerShdw>
                </a:effectLst>
                <a:latin typeface="Helvetica" pitchFamily="34" charset="0"/>
                <a:cs typeface="+mn-cs"/>
              </a:endParaRPr>
            </a:p>
          </p:txBody>
        </p:sp>
        <p:sp>
          <p:nvSpPr>
            <p:cNvPr id="132123" name="Text Box 27"/>
            <p:cNvSpPr txBox="1">
              <a:spLocks noChangeArrowheads="1"/>
            </p:cNvSpPr>
            <p:nvPr/>
          </p:nvSpPr>
          <p:spPr bwMode="auto">
            <a:xfrm>
              <a:off x="815" y="1857"/>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5</a:t>
              </a:r>
              <a:endParaRPr lang="en-US" sz="1100" b="1">
                <a:effectLst>
                  <a:outerShdw blurRad="38100" dist="38100" dir="2700000" algn="tl">
                    <a:srgbClr val="FFFFFF"/>
                  </a:outerShdw>
                </a:effectLst>
                <a:latin typeface="Helvetica" pitchFamily="34" charset="0"/>
                <a:cs typeface="+mn-cs"/>
              </a:endParaRPr>
            </a:p>
          </p:txBody>
        </p:sp>
        <p:sp>
          <p:nvSpPr>
            <p:cNvPr id="132124" name="Text Box 28"/>
            <p:cNvSpPr txBox="1">
              <a:spLocks noChangeArrowheads="1"/>
            </p:cNvSpPr>
            <p:nvPr/>
          </p:nvSpPr>
          <p:spPr bwMode="auto">
            <a:xfrm>
              <a:off x="806" y="2358"/>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3</a:t>
              </a:r>
              <a:endParaRPr lang="en-US" sz="1100" b="1">
                <a:effectLst>
                  <a:outerShdw blurRad="38100" dist="38100" dir="2700000" algn="tl">
                    <a:srgbClr val="FFFFFF"/>
                  </a:outerShdw>
                </a:effectLst>
                <a:latin typeface="Helvetica" pitchFamily="34" charset="0"/>
                <a:cs typeface="+mn-cs"/>
              </a:endParaRPr>
            </a:p>
          </p:txBody>
        </p:sp>
        <p:sp>
          <p:nvSpPr>
            <p:cNvPr id="132125" name="Text Box 29"/>
            <p:cNvSpPr txBox="1">
              <a:spLocks noChangeArrowheads="1"/>
            </p:cNvSpPr>
            <p:nvPr/>
          </p:nvSpPr>
          <p:spPr bwMode="auto">
            <a:xfrm>
              <a:off x="809" y="2610"/>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a:t>
              </a:r>
              <a:endParaRPr lang="en-US" sz="1100" b="1">
                <a:effectLst>
                  <a:outerShdw blurRad="38100" dist="38100" dir="2700000" algn="tl">
                    <a:srgbClr val="FFFFFF"/>
                  </a:outerShdw>
                </a:effectLst>
                <a:latin typeface="Helvetica" pitchFamily="34" charset="0"/>
                <a:cs typeface="+mn-cs"/>
              </a:endParaRPr>
            </a:p>
          </p:txBody>
        </p:sp>
        <p:sp>
          <p:nvSpPr>
            <p:cNvPr id="132126" name="Text Box 30"/>
            <p:cNvSpPr txBox="1">
              <a:spLocks noChangeArrowheads="1"/>
            </p:cNvSpPr>
            <p:nvPr/>
          </p:nvSpPr>
          <p:spPr bwMode="auto">
            <a:xfrm>
              <a:off x="809" y="2856"/>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1</a:t>
              </a:r>
              <a:endParaRPr lang="en-US" sz="1100" b="1">
                <a:effectLst>
                  <a:outerShdw blurRad="38100" dist="38100" dir="2700000" algn="tl">
                    <a:srgbClr val="FFFFFF"/>
                  </a:outerShdw>
                </a:effectLst>
                <a:latin typeface="Helvetica" pitchFamily="34" charset="0"/>
                <a:cs typeface="+mn-cs"/>
              </a:endParaRPr>
            </a:p>
          </p:txBody>
        </p:sp>
        <p:sp>
          <p:nvSpPr>
            <p:cNvPr id="132127" name="Text Box 31"/>
            <p:cNvSpPr txBox="1">
              <a:spLocks noChangeArrowheads="1"/>
            </p:cNvSpPr>
            <p:nvPr/>
          </p:nvSpPr>
          <p:spPr bwMode="auto">
            <a:xfrm>
              <a:off x="809" y="3111"/>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0</a:t>
              </a:r>
              <a:endParaRPr lang="en-US" sz="1100" b="1">
                <a:effectLst>
                  <a:outerShdw blurRad="38100" dist="38100" dir="2700000" algn="tl">
                    <a:srgbClr val="FFFFFF"/>
                  </a:outerShdw>
                </a:effectLst>
                <a:latin typeface="Helvetica" pitchFamily="34" charset="0"/>
                <a:cs typeface="+mn-cs"/>
              </a:endParaRPr>
            </a:p>
          </p:txBody>
        </p:sp>
      </p:grpSp>
      <p:sp>
        <p:nvSpPr>
          <p:cNvPr id="132128" name="Text Box 32"/>
          <p:cNvSpPr txBox="1">
            <a:spLocks noChangeArrowheads="1"/>
          </p:cNvSpPr>
          <p:nvPr/>
        </p:nvSpPr>
        <p:spPr bwMode="auto">
          <a:xfrm>
            <a:off x="1570038" y="5334000"/>
            <a:ext cx="2257425" cy="396875"/>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2000" b="1">
                <a:solidFill>
                  <a:schemeClr val="bg1"/>
                </a:solidFill>
                <a:effectLst>
                  <a:outerShdw blurRad="38100" dist="38100" dir="2700000" algn="tl">
                    <a:srgbClr val="000000"/>
                  </a:outerShdw>
                </a:effectLst>
                <a:latin typeface="Helvetica" pitchFamily="34" charset="0"/>
                <a:cs typeface="+mn-cs"/>
              </a:rPr>
              <a:t>BMI </a:t>
            </a:r>
            <a:r>
              <a:rPr lang="en-US" b="1">
                <a:solidFill>
                  <a:schemeClr val="bg1"/>
                </a:solidFill>
                <a:effectLst>
                  <a:outerShdw blurRad="38100" dist="38100" dir="2700000" algn="tl">
                    <a:srgbClr val="000000"/>
                  </a:outerShdw>
                </a:effectLst>
                <a:latin typeface="+mn-lt"/>
                <a:cs typeface="+mn-cs"/>
              </a:rPr>
              <a:t>(kg/m2)</a:t>
            </a:r>
          </a:p>
        </p:txBody>
      </p:sp>
      <p:sp>
        <p:nvSpPr>
          <p:cNvPr id="132129" name="Text Box 33"/>
          <p:cNvSpPr txBox="1">
            <a:spLocks noChangeArrowheads="1"/>
          </p:cNvSpPr>
          <p:nvPr/>
        </p:nvSpPr>
        <p:spPr bwMode="auto">
          <a:xfrm rot="-8773">
            <a:off x="128588" y="3506788"/>
            <a:ext cx="1062037" cy="641350"/>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b="1">
                <a:solidFill>
                  <a:schemeClr val="bg1"/>
                </a:solidFill>
                <a:effectLst>
                  <a:outerShdw blurRad="38100" dist="38100" dir="2700000" algn="tl">
                    <a:srgbClr val="000000"/>
                  </a:outerShdw>
                </a:effectLst>
                <a:latin typeface="+mn-lt"/>
                <a:cs typeface="+mn-cs"/>
              </a:rPr>
              <a:t>Relative Risk</a:t>
            </a:r>
            <a:endParaRPr lang="en-US">
              <a:solidFill>
                <a:schemeClr val="bg1"/>
              </a:solidFill>
              <a:effectLst>
                <a:outerShdw blurRad="38100" dist="38100" dir="2700000" algn="tl">
                  <a:srgbClr val="000000"/>
                </a:outerShdw>
              </a:effectLst>
              <a:latin typeface="+mn-lt"/>
              <a:cs typeface="+mn-cs"/>
            </a:endParaRPr>
          </a:p>
        </p:txBody>
      </p:sp>
      <p:sp>
        <p:nvSpPr>
          <p:cNvPr id="132130" name="Text Box 34"/>
          <p:cNvSpPr txBox="1">
            <a:spLocks noChangeArrowheads="1"/>
          </p:cNvSpPr>
          <p:nvPr/>
        </p:nvSpPr>
        <p:spPr bwMode="auto">
          <a:xfrm>
            <a:off x="842963" y="1943100"/>
            <a:ext cx="1511300" cy="396875"/>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2000" b="1">
                <a:solidFill>
                  <a:schemeClr val="bg1"/>
                </a:solidFill>
                <a:effectLst>
                  <a:outerShdw blurRad="38100" dist="38100" dir="2700000" algn="tl">
                    <a:srgbClr val="000000"/>
                  </a:outerShdw>
                </a:effectLst>
                <a:latin typeface="+mn-lt"/>
                <a:cs typeface="+mn-cs"/>
              </a:rPr>
              <a:t>Women</a:t>
            </a:r>
            <a:endParaRPr lang="en-US" sz="2000" b="1">
              <a:solidFill>
                <a:schemeClr val="bg1"/>
              </a:solidFill>
              <a:effectLst>
                <a:outerShdw blurRad="38100" dist="38100" dir="2700000" algn="tl">
                  <a:srgbClr val="000000"/>
                </a:outerShdw>
              </a:effectLst>
              <a:latin typeface="Helvetica" pitchFamily="34" charset="0"/>
              <a:cs typeface="+mn-cs"/>
            </a:endParaRPr>
          </a:p>
        </p:txBody>
      </p:sp>
      <p:sp>
        <p:nvSpPr>
          <p:cNvPr id="132131" name="Text Box 35"/>
          <p:cNvSpPr txBox="1">
            <a:spLocks noChangeArrowheads="1"/>
          </p:cNvSpPr>
          <p:nvPr/>
        </p:nvSpPr>
        <p:spPr bwMode="auto">
          <a:xfrm>
            <a:off x="4398963" y="1951038"/>
            <a:ext cx="1511300" cy="396875"/>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2000" b="1">
                <a:solidFill>
                  <a:schemeClr val="bg1"/>
                </a:solidFill>
                <a:effectLst>
                  <a:outerShdw blurRad="38100" dist="38100" dir="2700000" algn="tl">
                    <a:srgbClr val="000000"/>
                  </a:outerShdw>
                </a:effectLst>
                <a:latin typeface="+mn-lt"/>
                <a:cs typeface="+mn-cs"/>
              </a:rPr>
              <a:t>Men</a:t>
            </a:r>
            <a:endParaRPr lang="en-US" sz="2000" b="1">
              <a:solidFill>
                <a:schemeClr val="bg1"/>
              </a:solidFill>
              <a:effectLst>
                <a:outerShdw blurRad="38100" dist="38100" dir="2700000" algn="tl">
                  <a:srgbClr val="000000"/>
                </a:outerShdw>
              </a:effectLst>
              <a:latin typeface="Helvetica" pitchFamily="34" charset="0"/>
              <a:cs typeface="+mn-cs"/>
            </a:endParaRPr>
          </a:p>
        </p:txBody>
      </p:sp>
      <p:sp>
        <p:nvSpPr>
          <p:cNvPr id="132132" name="Text Box 36"/>
          <p:cNvSpPr txBox="1">
            <a:spLocks noChangeArrowheads="1"/>
          </p:cNvSpPr>
          <p:nvPr/>
        </p:nvSpPr>
        <p:spPr bwMode="auto">
          <a:xfrm>
            <a:off x="5667375" y="5327650"/>
            <a:ext cx="2103438" cy="396875"/>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2000" b="1">
                <a:solidFill>
                  <a:schemeClr val="bg1"/>
                </a:solidFill>
                <a:effectLst>
                  <a:outerShdw blurRad="38100" dist="38100" dir="2700000" algn="tl">
                    <a:srgbClr val="000000"/>
                  </a:outerShdw>
                </a:effectLst>
                <a:latin typeface="+mn-lt"/>
                <a:cs typeface="+mn-cs"/>
              </a:rPr>
              <a:t>BMI </a:t>
            </a:r>
            <a:r>
              <a:rPr lang="en-US" b="1">
                <a:solidFill>
                  <a:schemeClr val="bg1"/>
                </a:solidFill>
                <a:effectLst>
                  <a:outerShdw blurRad="38100" dist="38100" dir="2700000" algn="tl">
                    <a:srgbClr val="000000"/>
                  </a:outerShdw>
                </a:effectLst>
                <a:latin typeface="+mn-lt"/>
                <a:cs typeface="+mn-cs"/>
              </a:rPr>
              <a:t>(kg/m2)</a:t>
            </a:r>
          </a:p>
        </p:txBody>
      </p:sp>
      <p:grpSp>
        <p:nvGrpSpPr>
          <p:cNvPr id="58388" name="Group 37"/>
          <p:cNvGrpSpPr>
            <a:grpSpLocks/>
          </p:cNvGrpSpPr>
          <p:nvPr/>
        </p:nvGrpSpPr>
        <p:grpSpPr bwMode="auto">
          <a:xfrm>
            <a:off x="4959350" y="2614613"/>
            <a:ext cx="236538" cy="2603500"/>
            <a:chOff x="3515" y="1647"/>
            <a:chExt cx="151" cy="1640"/>
          </a:xfrm>
        </p:grpSpPr>
        <p:sp>
          <p:nvSpPr>
            <p:cNvPr id="58527" name="Line 38"/>
            <p:cNvSpPr>
              <a:spLocks noChangeShapeType="1"/>
            </p:cNvSpPr>
            <p:nvPr/>
          </p:nvSpPr>
          <p:spPr bwMode="auto">
            <a:xfrm flipH="1">
              <a:off x="3660" y="1716"/>
              <a:ext cx="0" cy="1473"/>
            </a:xfrm>
            <a:prstGeom prst="line">
              <a:avLst/>
            </a:prstGeom>
            <a:noFill/>
            <a:ln w="17526">
              <a:solidFill>
                <a:schemeClr val="tx1"/>
              </a:solidFill>
              <a:round/>
              <a:headEnd/>
              <a:tailEnd/>
            </a:ln>
          </p:spPr>
          <p:txBody>
            <a:bodyPr wrap="none" anchor="ctr"/>
            <a:lstStyle/>
            <a:p>
              <a:endParaRPr lang="en-US"/>
            </a:p>
          </p:txBody>
        </p:sp>
        <p:sp>
          <p:nvSpPr>
            <p:cNvPr id="58528" name="Line 39"/>
            <p:cNvSpPr>
              <a:spLocks noChangeShapeType="1"/>
            </p:cNvSpPr>
            <p:nvPr/>
          </p:nvSpPr>
          <p:spPr bwMode="auto">
            <a:xfrm>
              <a:off x="3624" y="2943"/>
              <a:ext cx="39" cy="0"/>
            </a:xfrm>
            <a:prstGeom prst="line">
              <a:avLst/>
            </a:prstGeom>
            <a:noFill/>
            <a:ln w="17526">
              <a:solidFill>
                <a:schemeClr val="tx1"/>
              </a:solidFill>
              <a:round/>
              <a:headEnd/>
              <a:tailEnd/>
            </a:ln>
          </p:spPr>
          <p:txBody>
            <a:bodyPr wrap="none" anchor="ctr"/>
            <a:lstStyle/>
            <a:p>
              <a:endParaRPr lang="en-US"/>
            </a:p>
          </p:txBody>
        </p:sp>
        <p:sp>
          <p:nvSpPr>
            <p:cNvPr id="58529" name="Line 40"/>
            <p:cNvSpPr>
              <a:spLocks noChangeShapeType="1"/>
            </p:cNvSpPr>
            <p:nvPr/>
          </p:nvSpPr>
          <p:spPr bwMode="auto">
            <a:xfrm>
              <a:off x="3627" y="2694"/>
              <a:ext cx="39" cy="0"/>
            </a:xfrm>
            <a:prstGeom prst="line">
              <a:avLst/>
            </a:prstGeom>
            <a:noFill/>
            <a:ln w="17526">
              <a:solidFill>
                <a:schemeClr val="tx1"/>
              </a:solidFill>
              <a:round/>
              <a:headEnd/>
              <a:tailEnd/>
            </a:ln>
          </p:spPr>
          <p:txBody>
            <a:bodyPr wrap="none" anchor="ctr"/>
            <a:lstStyle/>
            <a:p>
              <a:endParaRPr lang="en-US"/>
            </a:p>
          </p:txBody>
        </p:sp>
        <p:sp>
          <p:nvSpPr>
            <p:cNvPr id="58530" name="Line 41"/>
            <p:cNvSpPr>
              <a:spLocks noChangeShapeType="1"/>
            </p:cNvSpPr>
            <p:nvPr/>
          </p:nvSpPr>
          <p:spPr bwMode="auto">
            <a:xfrm>
              <a:off x="3624" y="2454"/>
              <a:ext cx="39" cy="0"/>
            </a:xfrm>
            <a:prstGeom prst="line">
              <a:avLst/>
            </a:prstGeom>
            <a:noFill/>
            <a:ln w="17526">
              <a:solidFill>
                <a:schemeClr val="tx1"/>
              </a:solidFill>
              <a:round/>
              <a:headEnd/>
              <a:tailEnd/>
            </a:ln>
          </p:spPr>
          <p:txBody>
            <a:bodyPr wrap="none" anchor="ctr"/>
            <a:lstStyle/>
            <a:p>
              <a:endParaRPr lang="en-US"/>
            </a:p>
          </p:txBody>
        </p:sp>
        <p:sp>
          <p:nvSpPr>
            <p:cNvPr id="58531" name="Line 42"/>
            <p:cNvSpPr>
              <a:spLocks noChangeShapeType="1"/>
            </p:cNvSpPr>
            <p:nvPr/>
          </p:nvSpPr>
          <p:spPr bwMode="auto">
            <a:xfrm>
              <a:off x="3627" y="2211"/>
              <a:ext cx="39" cy="0"/>
            </a:xfrm>
            <a:prstGeom prst="line">
              <a:avLst/>
            </a:prstGeom>
            <a:noFill/>
            <a:ln w="17526">
              <a:solidFill>
                <a:schemeClr val="tx1"/>
              </a:solidFill>
              <a:round/>
              <a:headEnd/>
              <a:tailEnd/>
            </a:ln>
          </p:spPr>
          <p:txBody>
            <a:bodyPr wrap="none" anchor="ctr"/>
            <a:lstStyle/>
            <a:p>
              <a:endParaRPr lang="en-US"/>
            </a:p>
          </p:txBody>
        </p:sp>
        <p:sp>
          <p:nvSpPr>
            <p:cNvPr id="58532" name="Line 43"/>
            <p:cNvSpPr>
              <a:spLocks noChangeShapeType="1"/>
            </p:cNvSpPr>
            <p:nvPr/>
          </p:nvSpPr>
          <p:spPr bwMode="auto">
            <a:xfrm>
              <a:off x="3624" y="1977"/>
              <a:ext cx="39" cy="0"/>
            </a:xfrm>
            <a:prstGeom prst="line">
              <a:avLst/>
            </a:prstGeom>
            <a:noFill/>
            <a:ln w="17526">
              <a:solidFill>
                <a:schemeClr val="tx1"/>
              </a:solidFill>
              <a:round/>
              <a:headEnd/>
              <a:tailEnd/>
            </a:ln>
          </p:spPr>
          <p:txBody>
            <a:bodyPr wrap="none" anchor="ctr"/>
            <a:lstStyle/>
            <a:p>
              <a:endParaRPr lang="en-US"/>
            </a:p>
          </p:txBody>
        </p:sp>
        <p:sp>
          <p:nvSpPr>
            <p:cNvPr id="58533" name="Line 44"/>
            <p:cNvSpPr>
              <a:spLocks noChangeShapeType="1"/>
            </p:cNvSpPr>
            <p:nvPr/>
          </p:nvSpPr>
          <p:spPr bwMode="auto">
            <a:xfrm>
              <a:off x="3627" y="1722"/>
              <a:ext cx="39" cy="0"/>
            </a:xfrm>
            <a:prstGeom prst="line">
              <a:avLst/>
            </a:prstGeom>
            <a:noFill/>
            <a:ln w="17526">
              <a:solidFill>
                <a:schemeClr val="tx1"/>
              </a:solidFill>
              <a:round/>
              <a:headEnd/>
              <a:tailEnd/>
            </a:ln>
          </p:spPr>
          <p:txBody>
            <a:bodyPr wrap="none" anchor="ctr"/>
            <a:lstStyle/>
            <a:p>
              <a:endParaRPr lang="en-US"/>
            </a:p>
          </p:txBody>
        </p:sp>
        <p:sp>
          <p:nvSpPr>
            <p:cNvPr id="132141" name="Text Box 45"/>
            <p:cNvSpPr txBox="1">
              <a:spLocks noChangeArrowheads="1"/>
            </p:cNvSpPr>
            <p:nvPr/>
          </p:nvSpPr>
          <p:spPr bwMode="auto">
            <a:xfrm>
              <a:off x="3518" y="1647"/>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solidFill>
                    <a:schemeClr val="bg1"/>
                  </a:solidFill>
                  <a:effectLst>
                    <a:outerShdw blurRad="38100" dist="38100" dir="2700000" algn="tl">
                      <a:srgbClr val="000000"/>
                    </a:outerShdw>
                  </a:effectLst>
                  <a:latin typeface="+mn-lt"/>
                  <a:cs typeface="+mn-cs"/>
                </a:rPr>
                <a:t>6</a:t>
              </a:r>
              <a:endParaRPr lang="en-US" sz="1100" b="1">
                <a:solidFill>
                  <a:schemeClr val="bg1"/>
                </a:solidFill>
                <a:effectLst>
                  <a:outerShdw blurRad="38100" dist="38100" dir="2700000" algn="tl">
                    <a:srgbClr val="000000"/>
                  </a:outerShdw>
                </a:effectLst>
                <a:latin typeface="Helvetica" pitchFamily="34" charset="0"/>
                <a:cs typeface="+mn-cs"/>
              </a:endParaRPr>
            </a:p>
          </p:txBody>
        </p:sp>
        <p:sp>
          <p:nvSpPr>
            <p:cNvPr id="132142" name="Text Box 46"/>
            <p:cNvSpPr txBox="1">
              <a:spLocks noChangeArrowheads="1"/>
            </p:cNvSpPr>
            <p:nvPr/>
          </p:nvSpPr>
          <p:spPr bwMode="auto">
            <a:xfrm>
              <a:off x="3524" y="1893"/>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solidFill>
                    <a:schemeClr val="bg1"/>
                  </a:solidFill>
                  <a:effectLst>
                    <a:outerShdw blurRad="38100" dist="38100" dir="2700000" algn="tl">
                      <a:srgbClr val="000000"/>
                    </a:outerShdw>
                  </a:effectLst>
                  <a:latin typeface="+mn-lt"/>
                  <a:cs typeface="+mn-cs"/>
                </a:rPr>
                <a:t>5</a:t>
              </a:r>
              <a:endParaRPr lang="en-US" sz="1100" b="1">
                <a:solidFill>
                  <a:schemeClr val="bg1"/>
                </a:solidFill>
                <a:effectLst>
                  <a:outerShdw blurRad="38100" dist="38100" dir="2700000" algn="tl">
                    <a:srgbClr val="000000"/>
                  </a:outerShdw>
                </a:effectLst>
                <a:latin typeface="Helvetica" pitchFamily="34" charset="0"/>
                <a:cs typeface="+mn-cs"/>
              </a:endParaRPr>
            </a:p>
          </p:txBody>
        </p:sp>
        <p:sp>
          <p:nvSpPr>
            <p:cNvPr id="132143" name="Text Box 47"/>
            <p:cNvSpPr txBox="1">
              <a:spLocks noChangeArrowheads="1"/>
            </p:cNvSpPr>
            <p:nvPr/>
          </p:nvSpPr>
          <p:spPr bwMode="auto">
            <a:xfrm>
              <a:off x="3515" y="2373"/>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solidFill>
                    <a:schemeClr val="bg1"/>
                  </a:solidFill>
                  <a:effectLst>
                    <a:outerShdw blurRad="38100" dist="38100" dir="2700000" algn="tl">
                      <a:srgbClr val="000000"/>
                    </a:outerShdw>
                  </a:effectLst>
                  <a:latin typeface="+mn-lt"/>
                  <a:cs typeface="+mn-cs"/>
                </a:rPr>
                <a:t>3</a:t>
              </a:r>
              <a:endParaRPr lang="en-US" sz="1100" b="1">
                <a:solidFill>
                  <a:schemeClr val="bg1"/>
                </a:solidFill>
                <a:effectLst>
                  <a:outerShdw blurRad="38100" dist="38100" dir="2700000" algn="tl">
                    <a:srgbClr val="000000"/>
                  </a:outerShdw>
                </a:effectLst>
                <a:latin typeface="Helvetica" pitchFamily="34" charset="0"/>
                <a:cs typeface="+mn-cs"/>
              </a:endParaRPr>
            </a:p>
          </p:txBody>
        </p:sp>
        <p:sp>
          <p:nvSpPr>
            <p:cNvPr id="132144" name="Text Box 48"/>
            <p:cNvSpPr txBox="1">
              <a:spLocks noChangeArrowheads="1"/>
            </p:cNvSpPr>
            <p:nvPr/>
          </p:nvSpPr>
          <p:spPr bwMode="auto">
            <a:xfrm>
              <a:off x="3518" y="2613"/>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solidFill>
                    <a:schemeClr val="bg1"/>
                  </a:solidFill>
                  <a:effectLst>
                    <a:outerShdw blurRad="38100" dist="38100" dir="2700000" algn="tl">
                      <a:srgbClr val="000000"/>
                    </a:outerShdw>
                  </a:effectLst>
                  <a:latin typeface="+mn-lt"/>
                  <a:cs typeface="+mn-cs"/>
                </a:rPr>
                <a:t>2</a:t>
              </a:r>
              <a:endParaRPr lang="en-US" sz="1100" b="1">
                <a:solidFill>
                  <a:schemeClr val="bg1"/>
                </a:solidFill>
                <a:effectLst>
                  <a:outerShdw blurRad="38100" dist="38100" dir="2700000" algn="tl">
                    <a:srgbClr val="000000"/>
                  </a:outerShdw>
                </a:effectLst>
                <a:latin typeface="Helvetica" pitchFamily="34" charset="0"/>
                <a:cs typeface="+mn-cs"/>
              </a:endParaRPr>
            </a:p>
          </p:txBody>
        </p:sp>
        <p:sp>
          <p:nvSpPr>
            <p:cNvPr id="132145" name="Text Box 49"/>
            <p:cNvSpPr txBox="1">
              <a:spLocks noChangeArrowheads="1"/>
            </p:cNvSpPr>
            <p:nvPr/>
          </p:nvSpPr>
          <p:spPr bwMode="auto">
            <a:xfrm>
              <a:off x="3518" y="2859"/>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solidFill>
                    <a:schemeClr val="bg1"/>
                  </a:solidFill>
                  <a:effectLst>
                    <a:outerShdw blurRad="38100" dist="38100" dir="2700000" algn="tl">
                      <a:srgbClr val="000000"/>
                    </a:outerShdw>
                  </a:effectLst>
                  <a:latin typeface="+mn-lt"/>
                  <a:cs typeface="+mn-cs"/>
                </a:rPr>
                <a:t>1</a:t>
              </a:r>
              <a:endParaRPr lang="en-US" sz="1100" b="1">
                <a:solidFill>
                  <a:schemeClr val="bg1"/>
                </a:solidFill>
                <a:effectLst>
                  <a:outerShdw blurRad="38100" dist="38100" dir="2700000" algn="tl">
                    <a:srgbClr val="000000"/>
                  </a:outerShdw>
                </a:effectLst>
                <a:latin typeface="Helvetica" pitchFamily="34" charset="0"/>
                <a:cs typeface="+mn-cs"/>
              </a:endParaRPr>
            </a:p>
          </p:txBody>
        </p:sp>
        <p:sp>
          <p:nvSpPr>
            <p:cNvPr id="132146" name="Text Box 50"/>
            <p:cNvSpPr txBox="1">
              <a:spLocks noChangeArrowheads="1"/>
            </p:cNvSpPr>
            <p:nvPr/>
          </p:nvSpPr>
          <p:spPr bwMode="auto">
            <a:xfrm>
              <a:off x="3518" y="3114"/>
              <a:ext cx="127" cy="173"/>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b="1">
                  <a:effectLst>
                    <a:outerShdw blurRad="38100" dist="38100" dir="2700000" algn="tl">
                      <a:srgbClr val="FFFFFF"/>
                    </a:outerShdw>
                  </a:effectLst>
                  <a:latin typeface="+mn-lt"/>
                  <a:cs typeface="+mn-cs"/>
                </a:rPr>
                <a:t>0</a:t>
              </a:r>
              <a:endParaRPr lang="en-US" sz="1100" b="1">
                <a:effectLst>
                  <a:outerShdw blurRad="38100" dist="38100" dir="2700000" algn="tl">
                    <a:srgbClr val="FFFFFF"/>
                  </a:outerShdw>
                </a:effectLst>
                <a:latin typeface="Helvetica" pitchFamily="34" charset="0"/>
                <a:cs typeface="+mn-cs"/>
              </a:endParaRPr>
            </a:p>
          </p:txBody>
        </p:sp>
      </p:grpSp>
      <p:sp>
        <p:nvSpPr>
          <p:cNvPr id="132147" name="Text Box 51"/>
          <p:cNvSpPr txBox="1">
            <a:spLocks noChangeArrowheads="1"/>
          </p:cNvSpPr>
          <p:nvPr/>
        </p:nvSpPr>
        <p:spPr bwMode="auto">
          <a:xfrm>
            <a:off x="4972050" y="3386138"/>
            <a:ext cx="179388" cy="274637"/>
          </a:xfrm>
          <a:prstGeom prst="rect">
            <a:avLst/>
          </a:prstGeom>
          <a:noFill/>
          <a:ln w="17526">
            <a:noFill/>
            <a:miter lim="800000"/>
            <a:headEnd/>
            <a:tailEnd/>
          </a:ln>
          <a:effectLst/>
        </p:spPr>
        <p:txBody>
          <a:bodyPr>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4</a:t>
            </a:r>
            <a:endParaRPr lang="en-US" sz="1100" b="1">
              <a:effectLst>
                <a:outerShdw blurRad="38100" dist="38100" dir="2700000" algn="tl">
                  <a:srgbClr val="FFFFFF"/>
                </a:outerShdw>
              </a:effectLst>
              <a:latin typeface="Helvetica" pitchFamily="34" charset="0"/>
              <a:cs typeface="+mn-cs"/>
            </a:endParaRPr>
          </a:p>
        </p:txBody>
      </p:sp>
      <p:sp>
        <p:nvSpPr>
          <p:cNvPr id="58390" name="Freeform 52"/>
          <p:cNvSpPr>
            <a:spLocks/>
          </p:cNvSpPr>
          <p:nvPr/>
        </p:nvSpPr>
        <p:spPr bwMode="auto">
          <a:xfrm>
            <a:off x="1343025" y="2562225"/>
            <a:ext cx="1450975" cy="2206625"/>
          </a:xfrm>
          <a:custGeom>
            <a:avLst/>
            <a:gdLst>
              <a:gd name="T0" fmla="*/ 2147483647 w 1028"/>
              <a:gd name="T1" fmla="*/ 2147483647 h 1390"/>
              <a:gd name="T2" fmla="*/ 2147483647 w 1028"/>
              <a:gd name="T3" fmla="*/ 2147483647 h 1390"/>
              <a:gd name="T4" fmla="*/ 2147483647 w 1028"/>
              <a:gd name="T5" fmla="*/ 2147483647 h 1390"/>
              <a:gd name="T6" fmla="*/ 2147483647 w 1028"/>
              <a:gd name="T7" fmla="*/ 2147483647 h 1390"/>
              <a:gd name="T8" fmla="*/ 2147483647 w 1028"/>
              <a:gd name="T9" fmla="*/ 2147483647 h 1390"/>
              <a:gd name="T10" fmla="*/ 2147483647 w 1028"/>
              <a:gd name="T11" fmla="*/ 0 h 1390"/>
              <a:gd name="T12" fmla="*/ 0 60000 65536"/>
              <a:gd name="T13" fmla="*/ 0 60000 65536"/>
              <a:gd name="T14" fmla="*/ 0 60000 65536"/>
              <a:gd name="T15" fmla="*/ 0 60000 65536"/>
              <a:gd name="T16" fmla="*/ 0 60000 65536"/>
              <a:gd name="T17" fmla="*/ 0 60000 65536"/>
              <a:gd name="T18" fmla="*/ 0 w 1028"/>
              <a:gd name="T19" fmla="*/ 0 h 1390"/>
              <a:gd name="T20" fmla="*/ 1028 w 1028"/>
              <a:gd name="T21" fmla="*/ 1390 h 1390"/>
            </a:gdLst>
            <a:ahLst/>
            <a:cxnLst>
              <a:cxn ang="T12">
                <a:pos x="T0" y="T1"/>
              </a:cxn>
              <a:cxn ang="T13">
                <a:pos x="T2" y="T3"/>
              </a:cxn>
              <a:cxn ang="T14">
                <a:pos x="T4" y="T5"/>
              </a:cxn>
              <a:cxn ang="T15">
                <a:pos x="T6" y="T7"/>
              </a:cxn>
              <a:cxn ang="T16">
                <a:pos x="T8" y="T9"/>
              </a:cxn>
              <a:cxn ang="T17">
                <a:pos x="T10" y="T11"/>
              </a:cxn>
            </a:cxnLst>
            <a:rect l="T18" t="T19" r="T20" b="T21"/>
            <a:pathLst>
              <a:path w="1028" h="1390">
                <a:moveTo>
                  <a:pt x="53" y="1326"/>
                </a:moveTo>
                <a:cubicBezTo>
                  <a:pt x="55" y="1320"/>
                  <a:pt x="0" y="1390"/>
                  <a:pt x="59" y="1311"/>
                </a:cubicBezTo>
                <a:lnTo>
                  <a:pt x="407" y="849"/>
                </a:lnTo>
                <a:lnTo>
                  <a:pt x="641" y="501"/>
                </a:lnTo>
                <a:lnTo>
                  <a:pt x="872" y="330"/>
                </a:lnTo>
                <a:lnTo>
                  <a:pt x="1028" y="0"/>
                </a:lnTo>
              </a:path>
            </a:pathLst>
          </a:custGeom>
          <a:noFill/>
          <a:ln w="17526">
            <a:solidFill>
              <a:schemeClr val="bg1"/>
            </a:solidFill>
            <a:round/>
            <a:headEnd/>
            <a:tailEnd/>
          </a:ln>
        </p:spPr>
        <p:txBody>
          <a:bodyPr wrap="none" anchor="ctr"/>
          <a:lstStyle/>
          <a:p>
            <a:endParaRPr lang="en-US">
              <a:latin typeface="Calibri" pitchFamily="34" charset="0"/>
            </a:endParaRPr>
          </a:p>
        </p:txBody>
      </p:sp>
      <p:sp>
        <p:nvSpPr>
          <p:cNvPr id="58391" name="Line 53"/>
          <p:cNvSpPr>
            <a:spLocks noChangeShapeType="1"/>
          </p:cNvSpPr>
          <p:nvPr/>
        </p:nvSpPr>
        <p:spPr bwMode="auto">
          <a:xfrm>
            <a:off x="2716213" y="2520950"/>
            <a:ext cx="185737" cy="122238"/>
          </a:xfrm>
          <a:prstGeom prst="line">
            <a:avLst/>
          </a:prstGeom>
          <a:noFill/>
          <a:ln w="17526">
            <a:solidFill>
              <a:schemeClr val="bg1"/>
            </a:solidFill>
            <a:round/>
            <a:headEnd/>
            <a:tailEnd/>
          </a:ln>
        </p:spPr>
        <p:txBody>
          <a:bodyPr wrap="none" anchor="ctr"/>
          <a:lstStyle/>
          <a:p>
            <a:endParaRPr lang="en-US"/>
          </a:p>
        </p:txBody>
      </p:sp>
      <p:sp>
        <p:nvSpPr>
          <p:cNvPr id="58392" name="Line 54"/>
          <p:cNvSpPr>
            <a:spLocks noChangeShapeType="1"/>
          </p:cNvSpPr>
          <p:nvPr/>
        </p:nvSpPr>
        <p:spPr bwMode="auto">
          <a:xfrm>
            <a:off x="2743200" y="2471738"/>
            <a:ext cx="131763" cy="104775"/>
          </a:xfrm>
          <a:prstGeom prst="line">
            <a:avLst/>
          </a:prstGeom>
          <a:noFill/>
          <a:ln w="17526">
            <a:solidFill>
              <a:schemeClr val="bg1"/>
            </a:solidFill>
            <a:round/>
            <a:headEnd/>
            <a:tailEnd/>
          </a:ln>
        </p:spPr>
        <p:txBody>
          <a:bodyPr wrap="none" anchor="ctr"/>
          <a:lstStyle/>
          <a:p>
            <a:endParaRPr lang="en-US"/>
          </a:p>
        </p:txBody>
      </p:sp>
      <p:sp>
        <p:nvSpPr>
          <p:cNvPr id="58393" name="Line 55"/>
          <p:cNvSpPr>
            <a:spLocks noChangeShapeType="1"/>
          </p:cNvSpPr>
          <p:nvPr/>
        </p:nvSpPr>
        <p:spPr bwMode="auto">
          <a:xfrm flipH="1">
            <a:off x="2811463" y="2347913"/>
            <a:ext cx="53975" cy="171450"/>
          </a:xfrm>
          <a:prstGeom prst="line">
            <a:avLst/>
          </a:prstGeom>
          <a:noFill/>
          <a:ln w="17526">
            <a:solidFill>
              <a:schemeClr val="bg1"/>
            </a:solidFill>
            <a:round/>
            <a:headEnd/>
            <a:tailEnd/>
          </a:ln>
        </p:spPr>
        <p:txBody>
          <a:bodyPr wrap="none" anchor="ctr"/>
          <a:lstStyle/>
          <a:p>
            <a:endParaRPr lang="en-US"/>
          </a:p>
        </p:txBody>
      </p:sp>
      <p:sp>
        <p:nvSpPr>
          <p:cNvPr id="58394" name="Oval 56"/>
          <p:cNvSpPr>
            <a:spLocks noChangeArrowheads="1"/>
          </p:cNvSpPr>
          <p:nvPr/>
        </p:nvSpPr>
        <p:spPr bwMode="auto">
          <a:xfrm>
            <a:off x="2532063" y="3043238"/>
            <a:ext cx="92075" cy="104775"/>
          </a:xfrm>
          <a:prstGeom prst="ellipse">
            <a:avLst/>
          </a:prstGeom>
          <a:solidFill>
            <a:schemeClr val="bg1"/>
          </a:solidFill>
          <a:ln w="17526">
            <a:solidFill>
              <a:schemeClr val="bg1"/>
            </a:solidFill>
            <a:round/>
            <a:headEnd/>
            <a:tailEnd/>
          </a:ln>
        </p:spPr>
        <p:txBody>
          <a:bodyPr wrap="none" anchor="ctr"/>
          <a:lstStyle/>
          <a:p>
            <a:endParaRPr lang="en-US">
              <a:latin typeface="Calibri" pitchFamily="34" charset="0"/>
            </a:endParaRPr>
          </a:p>
        </p:txBody>
      </p:sp>
      <p:sp>
        <p:nvSpPr>
          <p:cNvPr id="58395" name="Oval 57"/>
          <p:cNvSpPr>
            <a:spLocks noChangeArrowheads="1"/>
          </p:cNvSpPr>
          <p:nvPr/>
        </p:nvSpPr>
        <p:spPr bwMode="auto">
          <a:xfrm>
            <a:off x="2209800" y="3309938"/>
            <a:ext cx="93663" cy="104775"/>
          </a:xfrm>
          <a:prstGeom prst="ellipse">
            <a:avLst/>
          </a:prstGeom>
          <a:solidFill>
            <a:schemeClr val="bg1"/>
          </a:solidFill>
          <a:ln w="17526">
            <a:solidFill>
              <a:schemeClr val="bg1"/>
            </a:solidFill>
            <a:round/>
            <a:headEnd/>
            <a:tailEnd/>
          </a:ln>
        </p:spPr>
        <p:txBody>
          <a:bodyPr wrap="none" anchor="ctr"/>
          <a:lstStyle/>
          <a:p>
            <a:endParaRPr lang="en-US">
              <a:latin typeface="Calibri" pitchFamily="34" charset="0"/>
            </a:endParaRPr>
          </a:p>
        </p:txBody>
      </p:sp>
      <p:sp>
        <p:nvSpPr>
          <p:cNvPr id="58396" name="Oval 58"/>
          <p:cNvSpPr>
            <a:spLocks noChangeArrowheads="1"/>
          </p:cNvSpPr>
          <p:nvPr/>
        </p:nvSpPr>
        <p:spPr bwMode="auto">
          <a:xfrm>
            <a:off x="1871663" y="3852863"/>
            <a:ext cx="92075" cy="104775"/>
          </a:xfrm>
          <a:prstGeom prst="ellipse">
            <a:avLst/>
          </a:prstGeom>
          <a:solidFill>
            <a:schemeClr val="bg1"/>
          </a:solidFill>
          <a:ln w="17526">
            <a:solidFill>
              <a:schemeClr val="bg1"/>
            </a:solidFill>
            <a:round/>
            <a:headEnd/>
            <a:tailEnd/>
          </a:ln>
        </p:spPr>
        <p:txBody>
          <a:bodyPr wrap="none" anchor="ctr"/>
          <a:lstStyle/>
          <a:p>
            <a:endParaRPr lang="en-US">
              <a:latin typeface="Calibri" pitchFamily="34" charset="0"/>
            </a:endParaRPr>
          </a:p>
        </p:txBody>
      </p:sp>
      <p:sp>
        <p:nvSpPr>
          <p:cNvPr id="58397" name="Freeform 59"/>
          <p:cNvSpPr>
            <a:spLocks/>
          </p:cNvSpPr>
          <p:nvPr/>
        </p:nvSpPr>
        <p:spPr bwMode="auto">
          <a:xfrm>
            <a:off x="1414463" y="3400425"/>
            <a:ext cx="2797175" cy="1266825"/>
          </a:xfrm>
          <a:custGeom>
            <a:avLst/>
            <a:gdLst>
              <a:gd name="T0" fmla="*/ 0 w 1983"/>
              <a:gd name="T1" fmla="*/ 2147483647 h 798"/>
              <a:gd name="T2" fmla="*/ 2147483647 w 1983"/>
              <a:gd name="T3" fmla="*/ 2147483647 h 798"/>
              <a:gd name="T4" fmla="*/ 2147483647 w 1983"/>
              <a:gd name="T5" fmla="*/ 2147483647 h 798"/>
              <a:gd name="T6" fmla="*/ 2147483647 w 1983"/>
              <a:gd name="T7" fmla="*/ 2147483647 h 798"/>
              <a:gd name="T8" fmla="*/ 2147483647 w 1983"/>
              <a:gd name="T9" fmla="*/ 2147483647 h 798"/>
              <a:gd name="T10" fmla="*/ 2147483647 w 1983"/>
              <a:gd name="T11" fmla="*/ 2147483647 h 798"/>
              <a:gd name="T12" fmla="*/ 2147483647 w 1983"/>
              <a:gd name="T13" fmla="*/ 2147483647 h 798"/>
              <a:gd name="T14" fmla="*/ 2147483647 w 1983"/>
              <a:gd name="T15" fmla="*/ 2147483647 h 798"/>
              <a:gd name="T16" fmla="*/ 2147483647 w 1983"/>
              <a:gd name="T17" fmla="*/ 2147483647 h 798"/>
              <a:gd name="T18" fmla="*/ 2147483647 w 1983"/>
              <a:gd name="T19" fmla="*/ 0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3"/>
              <a:gd name="T31" fmla="*/ 0 h 798"/>
              <a:gd name="T32" fmla="*/ 1983 w 1983"/>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3" h="798">
                <a:moveTo>
                  <a:pt x="0" y="798"/>
                </a:moveTo>
                <a:cubicBezTo>
                  <a:pt x="3" y="794"/>
                  <a:pt x="6" y="790"/>
                  <a:pt x="9" y="786"/>
                </a:cubicBezTo>
                <a:cubicBezTo>
                  <a:pt x="12" y="783"/>
                  <a:pt x="18" y="777"/>
                  <a:pt x="18" y="777"/>
                </a:cubicBezTo>
                <a:lnTo>
                  <a:pt x="132" y="702"/>
                </a:lnTo>
                <a:lnTo>
                  <a:pt x="360" y="654"/>
                </a:lnTo>
                <a:lnTo>
                  <a:pt x="603" y="588"/>
                </a:lnTo>
                <a:lnTo>
                  <a:pt x="828" y="507"/>
                </a:lnTo>
                <a:lnTo>
                  <a:pt x="1056" y="411"/>
                </a:lnTo>
                <a:lnTo>
                  <a:pt x="1410" y="213"/>
                </a:lnTo>
                <a:lnTo>
                  <a:pt x="1983" y="0"/>
                </a:lnTo>
              </a:path>
            </a:pathLst>
          </a:custGeom>
          <a:noFill/>
          <a:ln w="17526">
            <a:solidFill>
              <a:srgbClr val="00FF00"/>
            </a:solidFill>
            <a:round/>
            <a:headEnd/>
            <a:tailEnd/>
          </a:ln>
        </p:spPr>
        <p:txBody>
          <a:bodyPr wrap="none" anchor="ctr"/>
          <a:lstStyle/>
          <a:p>
            <a:endParaRPr lang="en-US">
              <a:latin typeface="Calibri" pitchFamily="34" charset="0"/>
            </a:endParaRPr>
          </a:p>
        </p:txBody>
      </p:sp>
      <p:sp>
        <p:nvSpPr>
          <p:cNvPr id="58398" name="Rectangle 60"/>
          <p:cNvSpPr>
            <a:spLocks noChangeArrowheads="1"/>
          </p:cNvSpPr>
          <p:nvPr/>
        </p:nvSpPr>
        <p:spPr bwMode="auto">
          <a:xfrm>
            <a:off x="3675063" y="3781425"/>
            <a:ext cx="92075" cy="114300"/>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399" name="Rectangle 61"/>
          <p:cNvSpPr>
            <a:spLocks noChangeArrowheads="1"/>
          </p:cNvSpPr>
          <p:nvPr/>
        </p:nvSpPr>
        <p:spPr bwMode="auto">
          <a:xfrm>
            <a:off x="4313238" y="3629025"/>
            <a:ext cx="93662" cy="114300"/>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400" name="AutoShape 62"/>
          <p:cNvSpPr>
            <a:spLocks noChangeArrowheads="1"/>
          </p:cNvSpPr>
          <p:nvPr/>
        </p:nvSpPr>
        <p:spPr bwMode="auto">
          <a:xfrm>
            <a:off x="1709738" y="4538663"/>
            <a:ext cx="84137" cy="95250"/>
          </a:xfrm>
          <a:prstGeom prst="triangle">
            <a:avLst>
              <a:gd name="adj" fmla="val 57449"/>
            </a:avLst>
          </a:prstGeom>
          <a:solidFill>
            <a:schemeClr val="bg1"/>
          </a:solidFill>
          <a:ln w="17526">
            <a:solidFill>
              <a:schemeClr val="bg1"/>
            </a:solidFill>
            <a:miter lim="800000"/>
            <a:headEnd/>
            <a:tailEnd/>
          </a:ln>
        </p:spPr>
        <p:txBody>
          <a:bodyPr wrap="none" anchor="ctr"/>
          <a:lstStyle/>
          <a:p>
            <a:endParaRPr lang="en-US">
              <a:latin typeface="Calibri" pitchFamily="34" charset="0"/>
            </a:endParaRPr>
          </a:p>
        </p:txBody>
      </p:sp>
      <p:sp>
        <p:nvSpPr>
          <p:cNvPr id="58401" name="AutoShape 63"/>
          <p:cNvSpPr>
            <a:spLocks noChangeArrowheads="1"/>
          </p:cNvSpPr>
          <p:nvPr/>
        </p:nvSpPr>
        <p:spPr bwMode="auto">
          <a:xfrm>
            <a:off x="2366963" y="4438650"/>
            <a:ext cx="82550" cy="95250"/>
          </a:xfrm>
          <a:prstGeom prst="triangle">
            <a:avLst>
              <a:gd name="adj" fmla="val 57449"/>
            </a:avLst>
          </a:prstGeom>
          <a:solidFill>
            <a:schemeClr val="bg1"/>
          </a:solidFill>
          <a:ln w="17526">
            <a:solidFill>
              <a:schemeClr val="bg1"/>
            </a:solidFill>
            <a:miter lim="800000"/>
            <a:headEnd/>
            <a:tailEnd/>
          </a:ln>
        </p:spPr>
        <p:txBody>
          <a:bodyPr wrap="none" anchor="ctr"/>
          <a:lstStyle/>
          <a:p>
            <a:endParaRPr lang="en-US">
              <a:latin typeface="Calibri" pitchFamily="34" charset="0"/>
            </a:endParaRPr>
          </a:p>
        </p:txBody>
      </p:sp>
      <p:sp>
        <p:nvSpPr>
          <p:cNvPr id="58402" name="AutoShape 64"/>
          <p:cNvSpPr>
            <a:spLocks noChangeArrowheads="1"/>
          </p:cNvSpPr>
          <p:nvPr/>
        </p:nvSpPr>
        <p:spPr bwMode="auto">
          <a:xfrm>
            <a:off x="3678238" y="4195763"/>
            <a:ext cx="84137" cy="95250"/>
          </a:xfrm>
          <a:prstGeom prst="triangle">
            <a:avLst>
              <a:gd name="adj" fmla="val 57449"/>
            </a:avLst>
          </a:prstGeom>
          <a:solidFill>
            <a:schemeClr val="bg1"/>
          </a:solidFill>
          <a:ln w="28575">
            <a:solidFill>
              <a:schemeClr val="bg1"/>
            </a:solidFill>
            <a:miter lim="800000"/>
            <a:headEnd/>
            <a:tailEnd/>
          </a:ln>
        </p:spPr>
        <p:txBody>
          <a:bodyPr wrap="none" anchor="ctr"/>
          <a:lstStyle/>
          <a:p>
            <a:endParaRPr lang="en-US">
              <a:latin typeface="Calibri" pitchFamily="34" charset="0"/>
            </a:endParaRPr>
          </a:p>
        </p:txBody>
      </p:sp>
      <p:sp>
        <p:nvSpPr>
          <p:cNvPr id="58403" name="AutoShape 65"/>
          <p:cNvSpPr>
            <a:spLocks noChangeArrowheads="1"/>
          </p:cNvSpPr>
          <p:nvPr/>
        </p:nvSpPr>
        <p:spPr bwMode="auto">
          <a:xfrm>
            <a:off x="4157663" y="3619500"/>
            <a:ext cx="82550" cy="95250"/>
          </a:xfrm>
          <a:prstGeom prst="triangle">
            <a:avLst>
              <a:gd name="adj" fmla="val 57449"/>
            </a:avLst>
          </a:prstGeom>
          <a:solidFill>
            <a:schemeClr val="bg1"/>
          </a:solidFill>
          <a:ln w="17526">
            <a:solidFill>
              <a:schemeClr val="bg1"/>
            </a:solidFill>
            <a:miter lim="800000"/>
            <a:headEnd/>
            <a:tailEnd/>
          </a:ln>
        </p:spPr>
        <p:txBody>
          <a:bodyPr wrap="none" anchor="ctr"/>
          <a:lstStyle/>
          <a:p>
            <a:endParaRPr lang="en-US">
              <a:latin typeface="Calibri" pitchFamily="34" charset="0"/>
            </a:endParaRPr>
          </a:p>
        </p:txBody>
      </p:sp>
      <p:grpSp>
        <p:nvGrpSpPr>
          <p:cNvPr id="58404" name="Group 66"/>
          <p:cNvGrpSpPr>
            <a:grpSpLocks/>
          </p:cNvGrpSpPr>
          <p:nvPr/>
        </p:nvGrpSpPr>
        <p:grpSpPr bwMode="auto">
          <a:xfrm>
            <a:off x="1550988" y="4467225"/>
            <a:ext cx="74612" cy="103188"/>
            <a:chOff x="1861" y="2076"/>
            <a:chExt cx="47" cy="89"/>
          </a:xfrm>
        </p:grpSpPr>
        <p:sp>
          <p:nvSpPr>
            <p:cNvPr id="58525" name="AutoShape 67"/>
            <p:cNvSpPr>
              <a:spLocks noChangeArrowheads="1"/>
            </p:cNvSpPr>
            <p:nvPr/>
          </p:nvSpPr>
          <p:spPr bwMode="auto">
            <a:xfrm>
              <a:off x="1861" y="2118"/>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26" name="AutoShape 68"/>
            <p:cNvSpPr>
              <a:spLocks noChangeArrowheads="1"/>
            </p:cNvSpPr>
            <p:nvPr/>
          </p:nvSpPr>
          <p:spPr bwMode="auto">
            <a:xfrm flipV="1">
              <a:off x="1861" y="2076"/>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grpSp>
        <p:nvGrpSpPr>
          <p:cNvPr id="58405" name="Group 69"/>
          <p:cNvGrpSpPr>
            <a:grpSpLocks/>
          </p:cNvGrpSpPr>
          <p:nvPr/>
        </p:nvGrpSpPr>
        <p:grpSpPr bwMode="auto">
          <a:xfrm>
            <a:off x="2224088" y="4286250"/>
            <a:ext cx="74612" cy="103188"/>
            <a:chOff x="1861" y="2076"/>
            <a:chExt cx="47" cy="89"/>
          </a:xfrm>
        </p:grpSpPr>
        <p:sp>
          <p:nvSpPr>
            <p:cNvPr id="58523" name="AutoShape 70"/>
            <p:cNvSpPr>
              <a:spLocks noChangeArrowheads="1"/>
            </p:cNvSpPr>
            <p:nvPr/>
          </p:nvSpPr>
          <p:spPr bwMode="auto">
            <a:xfrm>
              <a:off x="1861" y="2118"/>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24" name="AutoShape 71"/>
            <p:cNvSpPr>
              <a:spLocks noChangeArrowheads="1"/>
            </p:cNvSpPr>
            <p:nvPr/>
          </p:nvSpPr>
          <p:spPr bwMode="auto">
            <a:xfrm flipV="1">
              <a:off x="1861" y="2076"/>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grpSp>
        <p:nvGrpSpPr>
          <p:cNvPr id="58406" name="Group 72"/>
          <p:cNvGrpSpPr>
            <a:grpSpLocks/>
          </p:cNvGrpSpPr>
          <p:nvPr/>
        </p:nvGrpSpPr>
        <p:grpSpPr bwMode="auto">
          <a:xfrm>
            <a:off x="2541588" y="4148138"/>
            <a:ext cx="74612" cy="103187"/>
            <a:chOff x="1861" y="2076"/>
            <a:chExt cx="47" cy="89"/>
          </a:xfrm>
        </p:grpSpPr>
        <p:sp>
          <p:nvSpPr>
            <p:cNvPr id="58521" name="AutoShape 73"/>
            <p:cNvSpPr>
              <a:spLocks noChangeArrowheads="1"/>
            </p:cNvSpPr>
            <p:nvPr/>
          </p:nvSpPr>
          <p:spPr bwMode="auto">
            <a:xfrm>
              <a:off x="1861" y="2118"/>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22" name="AutoShape 74"/>
            <p:cNvSpPr>
              <a:spLocks noChangeArrowheads="1"/>
            </p:cNvSpPr>
            <p:nvPr/>
          </p:nvSpPr>
          <p:spPr bwMode="auto">
            <a:xfrm flipV="1">
              <a:off x="1861" y="2076"/>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grpSp>
        <p:nvGrpSpPr>
          <p:cNvPr id="58407" name="Group 75"/>
          <p:cNvGrpSpPr>
            <a:grpSpLocks/>
          </p:cNvGrpSpPr>
          <p:nvPr/>
        </p:nvGrpSpPr>
        <p:grpSpPr bwMode="auto">
          <a:xfrm>
            <a:off x="2859088" y="3995738"/>
            <a:ext cx="74612" cy="103187"/>
            <a:chOff x="1861" y="2076"/>
            <a:chExt cx="47" cy="89"/>
          </a:xfrm>
        </p:grpSpPr>
        <p:sp>
          <p:nvSpPr>
            <p:cNvPr id="58519" name="AutoShape 76"/>
            <p:cNvSpPr>
              <a:spLocks noChangeArrowheads="1"/>
            </p:cNvSpPr>
            <p:nvPr/>
          </p:nvSpPr>
          <p:spPr bwMode="auto">
            <a:xfrm>
              <a:off x="1861" y="2118"/>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20" name="AutoShape 77"/>
            <p:cNvSpPr>
              <a:spLocks noChangeArrowheads="1"/>
            </p:cNvSpPr>
            <p:nvPr/>
          </p:nvSpPr>
          <p:spPr bwMode="auto">
            <a:xfrm flipV="1">
              <a:off x="1861" y="2076"/>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grpSp>
        <p:nvGrpSpPr>
          <p:cNvPr id="58408" name="Group 78"/>
          <p:cNvGrpSpPr>
            <a:grpSpLocks/>
          </p:cNvGrpSpPr>
          <p:nvPr/>
        </p:nvGrpSpPr>
        <p:grpSpPr bwMode="auto">
          <a:xfrm>
            <a:off x="3359150" y="3695700"/>
            <a:ext cx="74613" cy="103188"/>
            <a:chOff x="1861" y="2076"/>
            <a:chExt cx="47" cy="89"/>
          </a:xfrm>
        </p:grpSpPr>
        <p:sp>
          <p:nvSpPr>
            <p:cNvPr id="58517" name="AutoShape 79"/>
            <p:cNvSpPr>
              <a:spLocks noChangeArrowheads="1"/>
            </p:cNvSpPr>
            <p:nvPr/>
          </p:nvSpPr>
          <p:spPr bwMode="auto">
            <a:xfrm>
              <a:off x="1861" y="2118"/>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18" name="AutoShape 80"/>
            <p:cNvSpPr>
              <a:spLocks noChangeArrowheads="1"/>
            </p:cNvSpPr>
            <p:nvPr/>
          </p:nvSpPr>
          <p:spPr bwMode="auto">
            <a:xfrm flipV="1">
              <a:off x="1861" y="2076"/>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grpSp>
        <p:nvGrpSpPr>
          <p:cNvPr id="58409" name="Group 81"/>
          <p:cNvGrpSpPr>
            <a:grpSpLocks/>
          </p:cNvGrpSpPr>
          <p:nvPr/>
        </p:nvGrpSpPr>
        <p:grpSpPr bwMode="auto">
          <a:xfrm>
            <a:off x="4167188" y="3352800"/>
            <a:ext cx="74612" cy="103188"/>
            <a:chOff x="1861" y="2076"/>
            <a:chExt cx="47" cy="89"/>
          </a:xfrm>
        </p:grpSpPr>
        <p:sp>
          <p:nvSpPr>
            <p:cNvPr id="58515" name="AutoShape 82"/>
            <p:cNvSpPr>
              <a:spLocks noChangeArrowheads="1"/>
            </p:cNvSpPr>
            <p:nvPr/>
          </p:nvSpPr>
          <p:spPr bwMode="auto">
            <a:xfrm>
              <a:off x="1861" y="2118"/>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16" name="AutoShape 83"/>
            <p:cNvSpPr>
              <a:spLocks noChangeArrowheads="1"/>
            </p:cNvSpPr>
            <p:nvPr/>
          </p:nvSpPr>
          <p:spPr bwMode="auto">
            <a:xfrm flipV="1">
              <a:off x="1861" y="2076"/>
              <a:ext cx="47" cy="47"/>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sp>
        <p:nvSpPr>
          <p:cNvPr id="58410" name="Oval 84"/>
          <p:cNvSpPr>
            <a:spLocks noChangeArrowheads="1"/>
          </p:cNvSpPr>
          <p:nvPr/>
        </p:nvSpPr>
        <p:spPr bwMode="auto">
          <a:xfrm>
            <a:off x="6197600" y="4114800"/>
            <a:ext cx="93663" cy="104775"/>
          </a:xfrm>
          <a:prstGeom prst="ellipse">
            <a:avLst/>
          </a:prstGeom>
          <a:solidFill>
            <a:schemeClr val="bg1"/>
          </a:solidFill>
          <a:ln w="17526">
            <a:solidFill>
              <a:schemeClr val="bg1"/>
            </a:solidFill>
            <a:round/>
            <a:headEnd/>
            <a:tailEnd/>
          </a:ln>
        </p:spPr>
        <p:txBody>
          <a:bodyPr wrap="none" anchor="ctr"/>
          <a:lstStyle/>
          <a:p>
            <a:endParaRPr lang="en-US">
              <a:latin typeface="Calibri" pitchFamily="34" charset="0"/>
            </a:endParaRPr>
          </a:p>
        </p:txBody>
      </p:sp>
      <p:sp>
        <p:nvSpPr>
          <p:cNvPr id="58411" name="Oval 85"/>
          <p:cNvSpPr>
            <a:spLocks noChangeArrowheads="1"/>
          </p:cNvSpPr>
          <p:nvPr/>
        </p:nvSpPr>
        <p:spPr bwMode="auto">
          <a:xfrm>
            <a:off x="7335838" y="3038475"/>
            <a:ext cx="93662" cy="104775"/>
          </a:xfrm>
          <a:prstGeom prst="ellipse">
            <a:avLst/>
          </a:prstGeom>
          <a:solidFill>
            <a:schemeClr val="bg1"/>
          </a:solidFill>
          <a:ln w="17526">
            <a:solidFill>
              <a:schemeClr val="bg1"/>
            </a:solidFill>
            <a:round/>
            <a:headEnd/>
            <a:tailEnd/>
          </a:ln>
        </p:spPr>
        <p:txBody>
          <a:bodyPr wrap="none" anchor="ctr"/>
          <a:lstStyle/>
          <a:p>
            <a:endParaRPr lang="en-US">
              <a:latin typeface="Calibri" pitchFamily="34" charset="0"/>
            </a:endParaRPr>
          </a:p>
        </p:txBody>
      </p:sp>
      <p:grpSp>
        <p:nvGrpSpPr>
          <p:cNvPr id="58412" name="Group 86"/>
          <p:cNvGrpSpPr>
            <a:grpSpLocks/>
          </p:cNvGrpSpPr>
          <p:nvPr/>
        </p:nvGrpSpPr>
        <p:grpSpPr bwMode="auto">
          <a:xfrm>
            <a:off x="7346950" y="4071938"/>
            <a:ext cx="74613" cy="103187"/>
            <a:chOff x="2179" y="1725"/>
            <a:chExt cx="53" cy="65"/>
          </a:xfrm>
        </p:grpSpPr>
        <p:sp>
          <p:nvSpPr>
            <p:cNvPr id="58513" name="AutoShape 87"/>
            <p:cNvSpPr>
              <a:spLocks noChangeArrowheads="1"/>
            </p:cNvSpPr>
            <p:nvPr/>
          </p:nvSpPr>
          <p:spPr bwMode="auto">
            <a:xfrm>
              <a:off x="2179" y="1756"/>
              <a:ext cx="53" cy="34"/>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14" name="AutoShape 88"/>
            <p:cNvSpPr>
              <a:spLocks noChangeArrowheads="1"/>
            </p:cNvSpPr>
            <p:nvPr/>
          </p:nvSpPr>
          <p:spPr bwMode="auto">
            <a:xfrm flipV="1">
              <a:off x="2179" y="1725"/>
              <a:ext cx="53" cy="34"/>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grpSp>
        <p:nvGrpSpPr>
          <p:cNvPr id="58413" name="Group 89"/>
          <p:cNvGrpSpPr>
            <a:grpSpLocks/>
          </p:cNvGrpSpPr>
          <p:nvPr/>
        </p:nvGrpSpPr>
        <p:grpSpPr bwMode="auto">
          <a:xfrm>
            <a:off x="6203950" y="4419600"/>
            <a:ext cx="74613" cy="103188"/>
            <a:chOff x="2179" y="1725"/>
            <a:chExt cx="53" cy="65"/>
          </a:xfrm>
        </p:grpSpPr>
        <p:sp>
          <p:nvSpPr>
            <p:cNvPr id="58511" name="AutoShape 90"/>
            <p:cNvSpPr>
              <a:spLocks noChangeArrowheads="1"/>
            </p:cNvSpPr>
            <p:nvPr/>
          </p:nvSpPr>
          <p:spPr bwMode="auto">
            <a:xfrm>
              <a:off x="2179" y="1756"/>
              <a:ext cx="53" cy="34"/>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12" name="AutoShape 91"/>
            <p:cNvSpPr>
              <a:spLocks noChangeArrowheads="1"/>
            </p:cNvSpPr>
            <p:nvPr/>
          </p:nvSpPr>
          <p:spPr bwMode="auto">
            <a:xfrm flipV="1">
              <a:off x="2179" y="1725"/>
              <a:ext cx="53" cy="34"/>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grpSp>
        <p:nvGrpSpPr>
          <p:cNvPr id="58414" name="Group 92"/>
          <p:cNvGrpSpPr>
            <a:grpSpLocks/>
          </p:cNvGrpSpPr>
          <p:nvPr/>
        </p:nvGrpSpPr>
        <p:grpSpPr bwMode="auto">
          <a:xfrm>
            <a:off x="8162925" y="3752850"/>
            <a:ext cx="74613" cy="103188"/>
            <a:chOff x="2179" y="1725"/>
            <a:chExt cx="53" cy="65"/>
          </a:xfrm>
        </p:grpSpPr>
        <p:sp>
          <p:nvSpPr>
            <p:cNvPr id="58509" name="AutoShape 93"/>
            <p:cNvSpPr>
              <a:spLocks noChangeArrowheads="1"/>
            </p:cNvSpPr>
            <p:nvPr/>
          </p:nvSpPr>
          <p:spPr bwMode="auto">
            <a:xfrm>
              <a:off x="2179" y="1756"/>
              <a:ext cx="53" cy="34"/>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sp>
          <p:nvSpPr>
            <p:cNvPr id="58510" name="AutoShape 94"/>
            <p:cNvSpPr>
              <a:spLocks noChangeArrowheads="1"/>
            </p:cNvSpPr>
            <p:nvPr/>
          </p:nvSpPr>
          <p:spPr bwMode="auto">
            <a:xfrm flipV="1">
              <a:off x="2179" y="1725"/>
              <a:ext cx="53" cy="34"/>
            </a:xfrm>
            <a:prstGeom prst="triangle">
              <a:avLst>
                <a:gd name="adj" fmla="val 57449"/>
              </a:avLst>
            </a:prstGeom>
            <a:solidFill>
              <a:schemeClr val="hlink"/>
            </a:solidFill>
            <a:ln w="17526">
              <a:solidFill>
                <a:schemeClr val="hlink"/>
              </a:solidFill>
              <a:miter lim="800000"/>
              <a:headEnd/>
              <a:tailEnd/>
            </a:ln>
          </p:spPr>
          <p:txBody>
            <a:bodyPr wrap="none" anchor="ctr"/>
            <a:lstStyle/>
            <a:p>
              <a:endParaRPr lang="en-US">
                <a:latin typeface="Calibri" pitchFamily="34" charset="0"/>
              </a:endParaRPr>
            </a:p>
          </p:txBody>
        </p:sp>
      </p:grpSp>
      <p:sp>
        <p:nvSpPr>
          <p:cNvPr id="58415" name="AutoShape 95"/>
          <p:cNvSpPr>
            <a:spLocks noChangeArrowheads="1"/>
          </p:cNvSpPr>
          <p:nvPr/>
        </p:nvSpPr>
        <p:spPr bwMode="auto">
          <a:xfrm>
            <a:off x="8158163" y="3881438"/>
            <a:ext cx="82550" cy="95250"/>
          </a:xfrm>
          <a:prstGeom prst="triangle">
            <a:avLst>
              <a:gd name="adj" fmla="val 57449"/>
            </a:avLst>
          </a:prstGeom>
          <a:solidFill>
            <a:schemeClr val="bg1"/>
          </a:solidFill>
          <a:ln w="17526">
            <a:solidFill>
              <a:schemeClr val="bg1"/>
            </a:solidFill>
            <a:miter lim="800000"/>
            <a:headEnd/>
            <a:tailEnd/>
          </a:ln>
        </p:spPr>
        <p:txBody>
          <a:bodyPr wrap="none" anchor="ctr"/>
          <a:lstStyle/>
          <a:p>
            <a:endParaRPr lang="en-US">
              <a:latin typeface="Calibri" pitchFamily="34" charset="0"/>
            </a:endParaRPr>
          </a:p>
        </p:txBody>
      </p:sp>
      <p:sp>
        <p:nvSpPr>
          <p:cNvPr id="58416" name="Rectangle 96"/>
          <p:cNvSpPr>
            <a:spLocks noChangeArrowheads="1"/>
          </p:cNvSpPr>
          <p:nvPr/>
        </p:nvSpPr>
        <p:spPr bwMode="auto">
          <a:xfrm>
            <a:off x="6192838" y="4510088"/>
            <a:ext cx="85725" cy="104775"/>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417" name="Rectangle 97"/>
          <p:cNvSpPr>
            <a:spLocks noChangeArrowheads="1"/>
          </p:cNvSpPr>
          <p:nvPr/>
        </p:nvSpPr>
        <p:spPr bwMode="auto">
          <a:xfrm>
            <a:off x="7827963" y="3967163"/>
            <a:ext cx="84137" cy="104775"/>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418" name="Line 98"/>
          <p:cNvSpPr>
            <a:spLocks noChangeShapeType="1"/>
          </p:cNvSpPr>
          <p:nvPr/>
        </p:nvSpPr>
        <p:spPr bwMode="auto">
          <a:xfrm>
            <a:off x="7424738" y="2705100"/>
            <a:ext cx="139700" cy="109538"/>
          </a:xfrm>
          <a:prstGeom prst="line">
            <a:avLst/>
          </a:prstGeom>
          <a:noFill/>
          <a:ln w="17526">
            <a:solidFill>
              <a:schemeClr val="tx1"/>
            </a:solidFill>
            <a:round/>
            <a:headEnd/>
            <a:tailEnd/>
          </a:ln>
        </p:spPr>
        <p:txBody>
          <a:bodyPr wrap="none" anchor="ctr"/>
          <a:lstStyle/>
          <a:p>
            <a:endParaRPr lang="en-US"/>
          </a:p>
        </p:txBody>
      </p:sp>
      <p:sp>
        <p:nvSpPr>
          <p:cNvPr id="58419" name="Line 99"/>
          <p:cNvSpPr>
            <a:spLocks noChangeShapeType="1"/>
          </p:cNvSpPr>
          <p:nvPr/>
        </p:nvSpPr>
        <p:spPr bwMode="auto">
          <a:xfrm>
            <a:off x="7400925" y="2705100"/>
            <a:ext cx="139700" cy="114300"/>
          </a:xfrm>
          <a:prstGeom prst="line">
            <a:avLst/>
          </a:prstGeom>
          <a:noFill/>
          <a:ln w="17526">
            <a:solidFill>
              <a:schemeClr val="bg1"/>
            </a:solidFill>
            <a:round/>
            <a:headEnd/>
            <a:tailEnd/>
          </a:ln>
        </p:spPr>
        <p:txBody>
          <a:bodyPr wrap="none" anchor="ctr"/>
          <a:lstStyle/>
          <a:p>
            <a:endParaRPr lang="en-US"/>
          </a:p>
        </p:txBody>
      </p:sp>
      <p:sp>
        <p:nvSpPr>
          <p:cNvPr id="58420" name="Line 100"/>
          <p:cNvSpPr>
            <a:spLocks noChangeShapeType="1"/>
          </p:cNvSpPr>
          <p:nvPr/>
        </p:nvSpPr>
        <p:spPr bwMode="auto">
          <a:xfrm>
            <a:off x="7442200" y="2663825"/>
            <a:ext cx="131763" cy="109538"/>
          </a:xfrm>
          <a:prstGeom prst="line">
            <a:avLst/>
          </a:prstGeom>
          <a:noFill/>
          <a:ln w="17526">
            <a:solidFill>
              <a:schemeClr val="bg1"/>
            </a:solidFill>
            <a:round/>
            <a:headEnd/>
            <a:tailEnd/>
          </a:ln>
        </p:spPr>
        <p:txBody>
          <a:bodyPr wrap="none" anchor="ctr"/>
          <a:lstStyle/>
          <a:p>
            <a:endParaRPr lang="en-US"/>
          </a:p>
        </p:txBody>
      </p:sp>
      <p:sp>
        <p:nvSpPr>
          <p:cNvPr id="58421" name="Line 101"/>
          <p:cNvSpPr>
            <a:spLocks noChangeShapeType="1"/>
          </p:cNvSpPr>
          <p:nvPr/>
        </p:nvSpPr>
        <p:spPr bwMode="auto">
          <a:xfrm flipV="1">
            <a:off x="7510463" y="2578100"/>
            <a:ext cx="31750" cy="136525"/>
          </a:xfrm>
          <a:prstGeom prst="line">
            <a:avLst/>
          </a:prstGeom>
          <a:noFill/>
          <a:ln w="17526">
            <a:solidFill>
              <a:schemeClr val="bg1"/>
            </a:solidFill>
            <a:round/>
            <a:headEnd/>
            <a:tailEnd/>
          </a:ln>
        </p:spPr>
        <p:txBody>
          <a:bodyPr wrap="none" anchor="ctr"/>
          <a:lstStyle/>
          <a:p>
            <a:endParaRPr lang="en-US"/>
          </a:p>
        </p:txBody>
      </p:sp>
      <p:grpSp>
        <p:nvGrpSpPr>
          <p:cNvPr id="58422" name="Group 102"/>
          <p:cNvGrpSpPr>
            <a:grpSpLocks/>
          </p:cNvGrpSpPr>
          <p:nvPr/>
        </p:nvGrpSpPr>
        <p:grpSpPr bwMode="auto">
          <a:xfrm>
            <a:off x="6834188" y="1412875"/>
            <a:ext cx="1998662" cy="1052513"/>
            <a:chOff x="4843" y="956"/>
            <a:chExt cx="1417" cy="663"/>
          </a:xfrm>
        </p:grpSpPr>
        <p:sp>
          <p:nvSpPr>
            <p:cNvPr id="132199" name="Text Box 103"/>
            <p:cNvSpPr txBox="1">
              <a:spLocks noChangeArrowheads="1"/>
            </p:cNvSpPr>
            <p:nvPr/>
          </p:nvSpPr>
          <p:spPr bwMode="auto">
            <a:xfrm>
              <a:off x="4913" y="956"/>
              <a:ext cx="1347" cy="663"/>
            </a:xfrm>
            <a:prstGeom prst="rect">
              <a:avLst/>
            </a:prstGeom>
            <a:noFill/>
            <a:ln w="17526">
              <a:noFill/>
              <a:miter lim="800000"/>
              <a:headEnd/>
              <a:tailEnd/>
            </a:ln>
            <a:effectLst/>
          </p:spPr>
          <p:txBody>
            <a:bodyPr>
              <a:spAutoFit/>
            </a:bodyPr>
            <a:lstStyle/>
            <a:p>
              <a:pPr eaLnBrk="0" fontAlgn="auto" hangingPunct="0">
                <a:lnSpc>
                  <a:spcPct val="90000"/>
                </a:lnSpc>
                <a:spcBef>
                  <a:spcPts val="0"/>
                </a:spcBef>
                <a:spcAft>
                  <a:spcPts val="0"/>
                </a:spcAft>
                <a:defRPr/>
              </a:pPr>
              <a:r>
                <a:rPr lang="en-US" sz="1400">
                  <a:solidFill>
                    <a:schemeClr val="bg1"/>
                  </a:solidFill>
                  <a:effectLst>
                    <a:outerShdw blurRad="38100" dist="38100" dir="2700000" algn="tl">
                      <a:srgbClr val="000000"/>
                    </a:outerShdw>
                  </a:effectLst>
                  <a:latin typeface="+mn-lt"/>
                  <a:cs typeface="+mn-cs"/>
                </a:rPr>
                <a:t>Type 2 diabetes</a:t>
              </a:r>
            </a:p>
            <a:p>
              <a:pPr eaLnBrk="0" fontAlgn="auto" hangingPunct="0">
                <a:lnSpc>
                  <a:spcPct val="90000"/>
                </a:lnSpc>
                <a:spcBef>
                  <a:spcPts val="0"/>
                </a:spcBef>
                <a:spcAft>
                  <a:spcPts val="0"/>
                </a:spcAft>
                <a:defRPr/>
              </a:pPr>
              <a:r>
                <a:rPr lang="en-US" sz="1400">
                  <a:solidFill>
                    <a:schemeClr val="bg1"/>
                  </a:solidFill>
                  <a:effectLst>
                    <a:outerShdw blurRad="38100" dist="38100" dir="2700000" algn="tl">
                      <a:srgbClr val="000000"/>
                    </a:outerShdw>
                  </a:effectLst>
                  <a:latin typeface="+mn-lt"/>
                  <a:cs typeface="+mn-cs"/>
                </a:rPr>
                <a:t>Cholelithiasis</a:t>
              </a:r>
            </a:p>
            <a:p>
              <a:pPr eaLnBrk="0" fontAlgn="auto" hangingPunct="0">
                <a:lnSpc>
                  <a:spcPct val="90000"/>
                </a:lnSpc>
                <a:spcBef>
                  <a:spcPts val="0"/>
                </a:spcBef>
                <a:spcAft>
                  <a:spcPts val="0"/>
                </a:spcAft>
                <a:defRPr/>
              </a:pPr>
              <a:r>
                <a:rPr lang="en-US" sz="1400">
                  <a:solidFill>
                    <a:schemeClr val="bg1"/>
                  </a:solidFill>
                  <a:effectLst>
                    <a:outerShdw blurRad="38100" dist="38100" dir="2700000" algn="tl">
                      <a:srgbClr val="000000"/>
                    </a:outerShdw>
                  </a:effectLst>
                  <a:latin typeface="+mn-lt"/>
                  <a:cs typeface="+mn-cs"/>
                </a:rPr>
                <a:t>Hypertension</a:t>
              </a:r>
            </a:p>
            <a:p>
              <a:pPr eaLnBrk="0" fontAlgn="auto" hangingPunct="0">
                <a:lnSpc>
                  <a:spcPct val="90000"/>
                </a:lnSpc>
                <a:spcBef>
                  <a:spcPts val="0"/>
                </a:spcBef>
                <a:spcAft>
                  <a:spcPts val="0"/>
                </a:spcAft>
                <a:defRPr/>
              </a:pPr>
              <a:r>
                <a:rPr lang="en-US" sz="1400">
                  <a:solidFill>
                    <a:schemeClr val="bg1"/>
                  </a:solidFill>
                  <a:effectLst>
                    <a:outerShdw blurRad="38100" dist="38100" dir="2700000" algn="tl">
                      <a:srgbClr val="000000"/>
                    </a:outerShdw>
                  </a:effectLst>
                  <a:latin typeface="+mn-lt"/>
                  <a:cs typeface="+mn-cs"/>
                </a:rPr>
                <a:t>Coronary heart disease</a:t>
              </a:r>
              <a:endParaRPr lang="en-US" sz="1100">
                <a:solidFill>
                  <a:schemeClr val="bg1"/>
                </a:solidFill>
                <a:effectLst>
                  <a:outerShdw blurRad="38100" dist="38100" dir="2700000" algn="tl">
                    <a:srgbClr val="000000"/>
                  </a:outerShdw>
                </a:effectLst>
                <a:latin typeface="+mn-lt"/>
                <a:cs typeface="+mn-cs"/>
              </a:endParaRPr>
            </a:p>
          </p:txBody>
        </p:sp>
        <p:grpSp>
          <p:nvGrpSpPr>
            <p:cNvPr id="58502" name="Group 104"/>
            <p:cNvGrpSpPr>
              <a:grpSpLocks/>
            </p:cNvGrpSpPr>
            <p:nvPr/>
          </p:nvGrpSpPr>
          <p:grpSpPr bwMode="auto">
            <a:xfrm>
              <a:off x="4843" y="1013"/>
              <a:ext cx="76" cy="423"/>
              <a:chOff x="4843" y="1013"/>
              <a:chExt cx="76" cy="423"/>
            </a:xfrm>
          </p:grpSpPr>
          <p:sp>
            <p:nvSpPr>
              <p:cNvPr id="58503" name="Oval 105"/>
              <p:cNvSpPr>
                <a:spLocks noChangeArrowheads="1"/>
              </p:cNvSpPr>
              <p:nvPr/>
            </p:nvSpPr>
            <p:spPr bwMode="auto">
              <a:xfrm>
                <a:off x="4848" y="1013"/>
                <a:ext cx="71" cy="66"/>
              </a:xfrm>
              <a:prstGeom prst="ellipse">
                <a:avLst/>
              </a:prstGeom>
              <a:solidFill>
                <a:schemeClr val="bg1"/>
              </a:solidFill>
              <a:ln w="17526">
                <a:solidFill>
                  <a:schemeClr val="bg1"/>
                </a:solidFill>
                <a:round/>
                <a:headEnd/>
                <a:tailEnd/>
              </a:ln>
            </p:spPr>
            <p:txBody>
              <a:bodyPr wrap="none" anchor="ctr"/>
              <a:lstStyle/>
              <a:p>
                <a:endParaRPr lang="en-US">
                  <a:latin typeface="Calibri" pitchFamily="34" charset="0"/>
                </a:endParaRPr>
              </a:p>
            </p:txBody>
          </p:sp>
          <p:sp>
            <p:nvSpPr>
              <p:cNvPr id="58504" name="Rectangle 106"/>
              <p:cNvSpPr>
                <a:spLocks noChangeArrowheads="1"/>
              </p:cNvSpPr>
              <p:nvPr/>
            </p:nvSpPr>
            <p:spPr bwMode="auto">
              <a:xfrm>
                <a:off x="4855" y="1124"/>
                <a:ext cx="61" cy="63"/>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505" name="AutoShape 107"/>
              <p:cNvSpPr>
                <a:spLocks noChangeArrowheads="1"/>
              </p:cNvSpPr>
              <p:nvPr/>
            </p:nvSpPr>
            <p:spPr bwMode="auto">
              <a:xfrm>
                <a:off x="4852" y="1376"/>
                <a:ext cx="63" cy="60"/>
              </a:xfrm>
              <a:prstGeom prst="triangle">
                <a:avLst>
                  <a:gd name="adj" fmla="val 52542"/>
                </a:avLst>
              </a:prstGeom>
              <a:solidFill>
                <a:schemeClr val="bg1"/>
              </a:solidFill>
              <a:ln w="17526">
                <a:solidFill>
                  <a:schemeClr val="bg1"/>
                </a:solidFill>
                <a:miter lim="800000"/>
                <a:headEnd/>
                <a:tailEnd/>
              </a:ln>
            </p:spPr>
            <p:txBody>
              <a:bodyPr wrap="none" anchor="ctr"/>
              <a:lstStyle/>
              <a:p>
                <a:endParaRPr lang="en-US">
                  <a:latin typeface="Calibri" pitchFamily="34" charset="0"/>
                </a:endParaRPr>
              </a:p>
            </p:txBody>
          </p:sp>
          <p:grpSp>
            <p:nvGrpSpPr>
              <p:cNvPr id="58506" name="Group 108"/>
              <p:cNvGrpSpPr>
                <a:grpSpLocks/>
              </p:cNvGrpSpPr>
              <p:nvPr/>
            </p:nvGrpSpPr>
            <p:grpSpPr bwMode="auto">
              <a:xfrm>
                <a:off x="4843" y="1256"/>
                <a:ext cx="76" cy="65"/>
                <a:chOff x="4843" y="1256"/>
                <a:chExt cx="76" cy="65"/>
              </a:xfrm>
            </p:grpSpPr>
            <p:sp>
              <p:nvSpPr>
                <p:cNvPr id="58507" name="AutoShape 109"/>
                <p:cNvSpPr>
                  <a:spLocks noChangeArrowheads="1"/>
                </p:cNvSpPr>
                <p:nvPr/>
              </p:nvSpPr>
              <p:spPr bwMode="auto">
                <a:xfrm flipV="1">
                  <a:off x="4846" y="1256"/>
                  <a:ext cx="70" cy="47"/>
                </a:xfrm>
                <a:prstGeom prst="triangle">
                  <a:avLst>
                    <a:gd name="adj" fmla="val 43074"/>
                  </a:avLst>
                </a:prstGeom>
                <a:solidFill>
                  <a:srgbClr val="00FF00"/>
                </a:solidFill>
                <a:ln w="17526">
                  <a:solidFill>
                    <a:srgbClr val="00FF00"/>
                  </a:solidFill>
                  <a:miter lim="800000"/>
                  <a:headEnd/>
                  <a:tailEnd/>
                </a:ln>
              </p:spPr>
              <p:txBody>
                <a:bodyPr wrap="none" anchor="ctr"/>
                <a:lstStyle/>
                <a:p>
                  <a:endParaRPr lang="en-US">
                    <a:latin typeface="Calibri" pitchFamily="34" charset="0"/>
                  </a:endParaRPr>
                </a:p>
              </p:txBody>
            </p:sp>
            <p:sp>
              <p:nvSpPr>
                <p:cNvPr id="58508" name="AutoShape 110"/>
                <p:cNvSpPr>
                  <a:spLocks noChangeArrowheads="1"/>
                </p:cNvSpPr>
                <p:nvPr/>
              </p:nvSpPr>
              <p:spPr bwMode="auto">
                <a:xfrm>
                  <a:off x="4843" y="1274"/>
                  <a:ext cx="76" cy="47"/>
                </a:xfrm>
                <a:prstGeom prst="triangle">
                  <a:avLst>
                    <a:gd name="adj" fmla="val 43074"/>
                  </a:avLst>
                </a:prstGeom>
                <a:solidFill>
                  <a:srgbClr val="00FF00"/>
                </a:solidFill>
                <a:ln w="17526">
                  <a:solidFill>
                    <a:srgbClr val="00FF00"/>
                  </a:solidFill>
                  <a:miter lim="800000"/>
                  <a:headEnd/>
                  <a:tailEnd/>
                </a:ln>
              </p:spPr>
              <p:txBody>
                <a:bodyPr wrap="none" anchor="ctr"/>
                <a:lstStyle/>
                <a:p>
                  <a:endParaRPr lang="en-US">
                    <a:latin typeface="Calibri" pitchFamily="34" charset="0"/>
                  </a:endParaRPr>
                </a:p>
              </p:txBody>
            </p:sp>
          </p:grpSp>
        </p:grpSp>
      </p:grpSp>
      <p:sp>
        <p:nvSpPr>
          <p:cNvPr id="58423" name="Freeform 111"/>
          <p:cNvSpPr>
            <a:spLocks/>
          </p:cNvSpPr>
          <p:nvPr/>
        </p:nvSpPr>
        <p:spPr bwMode="auto">
          <a:xfrm>
            <a:off x="5580063" y="3776663"/>
            <a:ext cx="2624137" cy="881062"/>
          </a:xfrm>
          <a:custGeom>
            <a:avLst/>
            <a:gdLst>
              <a:gd name="T0" fmla="*/ 0 w 1860"/>
              <a:gd name="T1" fmla="*/ 2147483647 h 543"/>
              <a:gd name="T2" fmla="*/ 2147483647 w 1860"/>
              <a:gd name="T3" fmla="*/ 2147483647 h 543"/>
              <a:gd name="T4" fmla="*/ 2147483647 w 1860"/>
              <a:gd name="T5" fmla="*/ 2147483647 h 543"/>
              <a:gd name="T6" fmla="*/ 2147483647 w 1860"/>
              <a:gd name="T7" fmla="*/ 0 h 543"/>
              <a:gd name="T8" fmla="*/ 0 60000 65536"/>
              <a:gd name="T9" fmla="*/ 0 60000 65536"/>
              <a:gd name="T10" fmla="*/ 0 60000 65536"/>
              <a:gd name="T11" fmla="*/ 0 60000 65536"/>
              <a:gd name="T12" fmla="*/ 0 w 1860"/>
              <a:gd name="T13" fmla="*/ 0 h 543"/>
              <a:gd name="T14" fmla="*/ 1860 w 1860"/>
              <a:gd name="T15" fmla="*/ 543 h 543"/>
            </a:gdLst>
            <a:ahLst/>
            <a:cxnLst>
              <a:cxn ang="T8">
                <a:pos x="T0" y="T1"/>
              </a:cxn>
              <a:cxn ang="T9">
                <a:pos x="T2" y="T3"/>
              </a:cxn>
              <a:cxn ang="T10">
                <a:pos x="T4" y="T5"/>
              </a:cxn>
              <a:cxn ang="T11">
                <a:pos x="T6" y="T7"/>
              </a:cxn>
            </a:cxnLst>
            <a:rect l="T12" t="T13" r="T14" b="T15"/>
            <a:pathLst>
              <a:path w="1860" h="543">
                <a:moveTo>
                  <a:pt x="0" y="543"/>
                </a:moveTo>
                <a:lnTo>
                  <a:pt x="477" y="423"/>
                </a:lnTo>
                <a:lnTo>
                  <a:pt x="1281" y="207"/>
                </a:lnTo>
                <a:lnTo>
                  <a:pt x="1860" y="0"/>
                </a:lnTo>
              </a:path>
            </a:pathLst>
          </a:custGeom>
          <a:noFill/>
          <a:ln w="26035">
            <a:solidFill>
              <a:schemeClr val="hlink"/>
            </a:solidFill>
            <a:round/>
            <a:headEnd/>
            <a:tailEnd/>
          </a:ln>
        </p:spPr>
        <p:txBody>
          <a:bodyPr wrap="none" anchor="ctr"/>
          <a:lstStyle/>
          <a:p>
            <a:endParaRPr lang="en-US">
              <a:latin typeface="Calibri" pitchFamily="34" charset="0"/>
            </a:endParaRPr>
          </a:p>
        </p:txBody>
      </p:sp>
      <p:sp>
        <p:nvSpPr>
          <p:cNvPr id="58424" name="Oval 112"/>
          <p:cNvSpPr>
            <a:spLocks noChangeArrowheads="1"/>
          </p:cNvSpPr>
          <p:nvPr/>
        </p:nvSpPr>
        <p:spPr bwMode="auto">
          <a:xfrm>
            <a:off x="5537200" y="4587875"/>
            <a:ext cx="93663" cy="104775"/>
          </a:xfrm>
          <a:prstGeom prst="ellipse">
            <a:avLst/>
          </a:prstGeom>
          <a:solidFill>
            <a:schemeClr val="bg1"/>
          </a:solidFill>
          <a:ln w="17526">
            <a:solidFill>
              <a:schemeClr val="bg1"/>
            </a:solidFill>
            <a:round/>
            <a:headEnd/>
            <a:tailEnd/>
          </a:ln>
        </p:spPr>
        <p:txBody>
          <a:bodyPr wrap="none" anchor="ctr"/>
          <a:lstStyle/>
          <a:p>
            <a:endParaRPr lang="en-US">
              <a:latin typeface="Calibri" pitchFamily="34" charset="0"/>
            </a:endParaRPr>
          </a:p>
        </p:txBody>
      </p:sp>
      <p:sp>
        <p:nvSpPr>
          <p:cNvPr id="58425" name="Line 113"/>
          <p:cNvSpPr>
            <a:spLocks noChangeShapeType="1"/>
          </p:cNvSpPr>
          <p:nvPr/>
        </p:nvSpPr>
        <p:spPr bwMode="auto">
          <a:xfrm flipV="1">
            <a:off x="7392988" y="4016375"/>
            <a:ext cx="487362" cy="269875"/>
          </a:xfrm>
          <a:prstGeom prst="line">
            <a:avLst/>
          </a:prstGeom>
          <a:noFill/>
          <a:ln w="17526">
            <a:solidFill>
              <a:srgbClr val="FF0000"/>
            </a:solidFill>
            <a:round/>
            <a:headEnd/>
            <a:tailEnd/>
          </a:ln>
        </p:spPr>
        <p:txBody>
          <a:bodyPr wrap="none" anchor="ctr"/>
          <a:lstStyle/>
          <a:p>
            <a:endParaRPr lang="en-US"/>
          </a:p>
        </p:txBody>
      </p:sp>
      <p:sp>
        <p:nvSpPr>
          <p:cNvPr id="58426" name="AutoShape 114"/>
          <p:cNvSpPr>
            <a:spLocks noChangeArrowheads="1"/>
          </p:cNvSpPr>
          <p:nvPr/>
        </p:nvSpPr>
        <p:spPr bwMode="auto">
          <a:xfrm>
            <a:off x="6194425" y="4406900"/>
            <a:ext cx="84138" cy="74613"/>
          </a:xfrm>
          <a:prstGeom prst="triangle">
            <a:avLst>
              <a:gd name="adj" fmla="val 57449"/>
            </a:avLst>
          </a:prstGeom>
          <a:solidFill>
            <a:schemeClr val="bg1"/>
          </a:solidFill>
          <a:ln w="17526">
            <a:solidFill>
              <a:schemeClr val="bg1"/>
            </a:solidFill>
            <a:miter lim="800000"/>
            <a:headEnd/>
            <a:tailEnd/>
          </a:ln>
        </p:spPr>
        <p:txBody>
          <a:bodyPr wrap="none" anchor="ctr"/>
          <a:lstStyle/>
          <a:p>
            <a:endParaRPr lang="en-US">
              <a:latin typeface="Calibri" pitchFamily="34" charset="0"/>
            </a:endParaRPr>
          </a:p>
        </p:txBody>
      </p:sp>
      <p:sp>
        <p:nvSpPr>
          <p:cNvPr id="58427" name="Freeform 115"/>
          <p:cNvSpPr>
            <a:spLocks/>
          </p:cNvSpPr>
          <p:nvPr/>
        </p:nvSpPr>
        <p:spPr bwMode="auto">
          <a:xfrm>
            <a:off x="6243638" y="3933825"/>
            <a:ext cx="1935162" cy="514350"/>
          </a:xfrm>
          <a:custGeom>
            <a:avLst/>
            <a:gdLst>
              <a:gd name="T0" fmla="*/ 0 w 1371"/>
              <a:gd name="T1" fmla="*/ 2147483647 h 324"/>
              <a:gd name="T2" fmla="*/ 2147483647 w 1371"/>
              <a:gd name="T3" fmla="*/ 2147483647 h 324"/>
              <a:gd name="T4" fmla="*/ 2147483647 w 1371"/>
              <a:gd name="T5" fmla="*/ 0 h 324"/>
              <a:gd name="T6" fmla="*/ 0 60000 65536"/>
              <a:gd name="T7" fmla="*/ 0 60000 65536"/>
              <a:gd name="T8" fmla="*/ 0 60000 65536"/>
              <a:gd name="T9" fmla="*/ 0 w 1371"/>
              <a:gd name="T10" fmla="*/ 0 h 324"/>
              <a:gd name="T11" fmla="*/ 1371 w 1371"/>
              <a:gd name="T12" fmla="*/ 324 h 324"/>
            </a:gdLst>
            <a:ahLst/>
            <a:cxnLst>
              <a:cxn ang="T6">
                <a:pos x="T0" y="T1"/>
              </a:cxn>
              <a:cxn ang="T7">
                <a:pos x="T2" y="T3"/>
              </a:cxn>
              <a:cxn ang="T8">
                <a:pos x="T4" y="T5"/>
              </a:cxn>
            </a:cxnLst>
            <a:rect l="T9" t="T10" r="T11" b="T12"/>
            <a:pathLst>
              <a:path w="1371" h="324">
                <a:moveTo>
                  <a:pt x="0" y="324"/>
                </a:moveTo>
                <a:lnTo>
                  <a:pt x="810" y="261"/>
                </a:lnTo>
                <a:lnTo>
                  <a:pt x="1371" y="0"/>
                </a:lnTo>
              </a:path>
            </a:pathLst>
          </a:custGeom>
          <a:noFill/>
          <a:ln w="26035">
            <a:solidFill>
              <a:schemeClr val="bg1"/>
            </a:solidFill>
            <a:round/>
            <a:headEnd/>
            <a:tailEnd/>
          </a:ln>
        </p:spPr>
        <p:txBody>
          <a:bodyPr wrap="none" anchor="ctr"/>
          <a:lstStyle/>
          <a:p>
            <a:endParaRPr lang="en-US">
              <a:latin typeface="Calibri" pitchFamily="34" charset="0"/>
            </a:endParaRPr>
          </a:p>
        </p:txBody>
      </p:sp>
      <p:sp>
        <p:nvSpPr>
          <p:cNvPr id="58428" name="AutoShape 116"/>
          <p:cNvSpPr>
            <a:spLocks noChangeArrowheads="1"/>
          </p:cNvSpPr>
          <p:nvPr/>
        </p:nvSpPr>
        <p:spPr bwMode="auto">
          <a:xfrm>
            <a:off x="7335838" y="4310063"/>
            <a:ext cx="84137" cy="95250"/>
          </a:xfrm>
          <a:prstGeom prst="triangle">
            <a:avLst>
              <a:gd name="adj" fmla="val 57449"/>
            </a:avLst>
          </a:prstGeom>
          <a:solidFill>
            <a:schemeClr val="bg1"/>
          </a:solidFill>
          <a:ln w="17526">
            <a:solidFill>
              <a:schemeClr val="bg1"/>
            </a:solidFill>
            <a:miter lim="800000"/>
            <a:headEnd/>
            <a:tailEnd/>
          </a:ln>
        </p:spPr>
        <p:txBody>
          <a:bodyPr wrap="none" anchor="ctr"/>
          <a:lstStyle/>
          <a:p>
            <a:endParaRPr lang="en-US">
              <a:latin typeface="Calibri" pitchFamily="34" charset="0"/>
            </a:endParaRPr>
          </a:p>
        </p:txBody>
      </p:sp>
      <p:sp>
        <p:nvSpPr>
          <p:cNvPr id="58429" name="Rectangle 117"/>
          <p:cNvSpPr>
            <a:spLocks noChangeArrowheads="1"/>
          </p:cNvSpPr>
          <p:nvPr/>
        </p:nvSpPr>
        <p:spPr bwMode="auto">
          <a:xfrm>
            <a:off x="5202238" y="4610100"/>
            <a:ext cx="85725" cy="104775"/>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430" name="Line 118"/>
          <p:cNvSpPr>
            <a:spLocks noChangeShapeType="1"/>
          </p:cNvSpPr>
          <p:nvPr/>
        </p:nvSpPr>
        <p:spPr bwMode="auto">
          <a:xfrm flipV="1">
            <a:off x="5584825" y="4168775"/>
            <a:ext cx="663575" cy="468313"/>
          </a:xfrm>
          <a:prstGeom prst="line">
            <a:avLst/>
          </a:prstGeom>
          <a:noFill/>
          <a:ln w="17526">
            <a:solidFill>
              <a:schemeClr val="bg1"/>
            </a:solidFill>
            <a:round/>
            <a:headEnd/>
            <a:tailEnd/>
          </a:ln>
        </p:spPr>
        <p:txBody>
          <a:bodyPr wrap="none" anchor="ctr"/>
          <a:lstStyle/>
          <a:p>
            <a:endParaRPr lang="en-US"/>
          </a:p>
        </p:txBody>
      </p:sp>
      <p:sp>
        <p:nvSpPr>
          <p:cNvPr id="58431" name="Line 119"/>
          <p:cNvSpPr>
            <a:spLocks noChangeShapeType="1"/>
          </p:cNvSpPr>
          <p:nvPr/>
        </p:nvSpPr>
        <p:spPr bwMode="auto">
          <a:xfrm flipV="1">
            <a:off x="6245225" y="3068638"/>
            <a:ext cx="1139825" cy="1082675"/>
          </a:xfrm>
          <a:prstGeom prst="line">
            <a:avLst/>
          </a:prstGeom>
          <a:noFill/>
          <a:ln w="17526">
            <a:solidFill>
              <a:schemeClr val="bg1"/>
            </a:solidFill>
            <a:round/>
            <a:headEnd/>
            <a:tailEnd/>
          </a:ln>
        </p:spPr>
        <p:txBody>
          <a:bodyPr wrap="none" anchor="ctr"/>
          <a:lstStyle/>
          <a:p>
            <a:endParaRPr lang="en-US"/>
          </a:p>
        </p:txBody>
      </p:sp>
      <p:sp>
        <p:nvSpPr>
          <p:cNvPr id="58432" name="Line 120"/>
          <p:cNvSpPr>
            <a:spLocks noChangeShapeType="1"/>
          </p:cNvSpPr>
          <p:nvPr/>
        </p:nvSpPr>
        <p:spPr bwMode="auto">
          <a:xfrm flipV="1">
            <a:off x="7389813" y="2781300"/>
            <a:ext cx="134937" cy="312738"/>
          </a:xfrm>
          <a:prstGeom prst="line">
            <a:avLst/>
          </a:prstGeom>
          <a:noFill/>
          <a:ln w="17526">
            <a:solidFill>
              <a:schemeClr val="bg1"/>
            </a:solidFill>
            <a:round/>
            <a:headEnd/>
            <a:tailEnd/>
          </a:ln>
        </p:spPr>
        <p:txBody>
          <a:bodyPr wrap="none" anchor="ctr"/>
          <a:lstStyle/>
          <a:p>
            <a:endParaRPr lang="en-US"/>
          </a:p>
        </p:txBody>
      </p:sp>
      <p:sp>
        <p:nvSpPr>
          <p:cNvPr id="58433" name="Rectangle 121"/>
          <p:cNvSpPr>
            <a:spLocks noChangeArrowheads="1"/>
          </p:cNvSpPr>
          <p:nvPr/>
        </p:nvSpPr>
        <p:spPr bwMode="auto">
          <a:xfrm>
            <a:off x="1376363" y="4610100"/>
            <a:ext cx="92075" cy="114300"/>
          </a:xfrm>
          <a:prstGeom prst="rect">
            <a:avLst/>
          </a:prstGeom>
          <a:solidFill>
            <a:srgbClr val="FF0000"/>
          </a:solidFill>
          <a:ln w="17526">
            <a:solidFill>
              <a:srgbClr val="FF0000"/>
            </a:solidFill>
            <a:miter lim="800000"/>
            <a:headEnd/>
            <a:tailEnd/>
          </a:ln>
        </p:spPr>
        <p:txBody>
          <a:bodyPr wrap="none" anchor="ctr"/>
          <a:lstStyle/>
          <a:p>
            <a:endParaRPr lang="en-US">
              <a:latin typeface="Calibri" pitchFamily="34" charset="0"/>
            </a:endParaRPr>
          </a:p>
        </p:txBody>
      </p:sp>
      <p:sp>
        <p:nvSpPr>
          <p:cNvPr id="58434" name="AutoShape 122"/>
          <p:cNvSpPr>
            <a:spLocks noChangeArrowheads="1"/>
          </p:cNvSpPr>
          <p:nvPr/>
        </p:nvSpPr>
        <p:spPr bwMode="auto">
          <a:xfrm>
            <a:off x="1377950" y="4592638"/>
            <a:ext cx="84138" cy="95250"/>
          </a:xfrm>
          <a:prstGeom prst="triangle">
            <a:avLst>
              <a:gd name="adj" fmla="val 57449"/>
            </a:avLst>
          </a:prstGeom>
          <a:solidFill>
            <a:schemeClr val="bg1"/>
          </a:solidFill>
          <a:ln w="17526">
            <a:solidFill>
              <a:schemeClr val="bg1"/>
            </a:solidFill>
            <a:miter lim="800000"/>
            <a:headEnd/>
            <a:tailEnd/>
          </a:ln>
        </p:spPr>
        <p:txBody>
          <a:bodyPr wrap="none" anchor="ctr"/>
          <a:lstStyle/>
          <a:p>
            <a:endParaRPr lang="en-US">
              <a:latin typeface="Calibri" pitchFamily="34" charset="0"/>
            </a:endParaRPr>
          </a:p>
        </p:txBody>
      </p:sp>
      <p:sp>
        <p:nvSpPr>
          <p:cNvPr id="58435" name="Freeform 123"/>
          <p:cNvSpPr>
            <a:spLocks/>
          </p:cNvSpPr>
          <p:nvPr/>
        </p:nvSpPr>
        <p:spPr bwMode="auto">
          <a:xfrm>
            <a:off x="1401763" y="3716338"/>
            <a:ext cx="2746375" cy="904875"/>
          </a:xfrm>
          <a:custGeom>
            <a:avLst/>
            <a:gdLst>
              <a:gd name="T0" fmla="*/ 0 w 1947"/>
              <a:gd name="T1" fmla="*/ 2147483647 h 570"/>
              <a:gd name="T2" fmla="*/ 2147483647 w 1947"/>
              <a:gd name="T3" fmla="*/ 2147483647 h 570"/>
              <a:gd name="T4" fmla="*/ 2147483647 w 1947"/>
              <a:gd name="T5" fmla="*/ 2147483647 h 570"/>
              <a:gd name="T6" fmla="*/ 2147483647 w 1947"/>
              <a:gd name="T7" fmla="*/ 0 h 570"/>
              <a:gd name="T8" fmla="*/ 0 60000 65536"/>
              <a:gd name="T9" fmla="*/ 0 60000 65536"/>
              <a:gd name="T10" fmla="*/ 0 60000 65536"/>
              <a:gd name="T11" fmla="*/ 0 60000 65536"/>
              <a:gd name="T12" fmla="*/ 0 w 1947"/>
              <a:gd name="T13" fmla="*/ 0 h 570"/>
              <a:gd name="T14" fmla="*/ 1947 w 1947"/>
              <a:gd name="T15" fmla="*/ 570 h 570"/>
            </a:gdLst>
            <a:ahLst/>
            <a:cxnLst>
              <a:cxn ang="T8">
                <a:pos x="T0" y="T1"/>
              </a:cxn>
              <a:cxn ang="T9">
                <a:pos x="T2" y="T3"/>
              </a:cxn>
              <a:cxn ang="T10">
                <a:pos x="T4" y="T5"/>
              </a:cxn>
              <a:cxn ang="T11">
                <a:pos x="T6" y="T7"/>
              </a:cxn>
            </a:cxnLst>
            <a:rect l="T12" t="T13" r="T14" b="T15"/>
            <a:pathLst>
              <a:path w="1947" h="570">
                <a:moveTo>
                  <a:pt x="0" y="570"/>
                </a:moveTo>
                <a:lnTo>
                  <a:pt x="843" y="447"/>
                </a:lnTo>
                <a:lnTo>
                  <a:pt x="1647" y="315"/>
                </a:lnTo>
                <a:lnTo>
                  <a:pt x="1947" y="0"/>
                </a:lnTo>
              </a:path>
            </a:pathLst>
          </a:custGeom>
          <a:noFill/>
          <a:ln w="26035">
            <a:solidFill>
              <a:schemeClr val="bg1"/>
            </a:solidFill>
            <a:round/>
            <a:headEnd/>
            <a:tailEnd/>
          </a:ln>
        </p:spPr>
        <p:txBody>
          <a:bodyPr wrap="none" anchor="ctr"/>
          <a:lstStyle/>
          <a:p>
            <a:endParaRPr lang="en-US">
              <a:latin typeface="Calibri" pitchFamily="34" charset="0"/>
            </a:endParaRPr>
          </a:p>
        </p:txBody>
      </p:sp>
      <p:grpSp>
        <p:nvGrpSpPr>
          <p:cNvPr id="58436" name="Group 124"/>
          <p:cNvGrpSpPr>
            <a:grpSpLocks/>
          </p:cNvGrpSpPr>
          <p:nvPr/>
        </p:nvGrpSpPr>
        <p:grpSpPr bwMode="auto">
          <a:xfrm>
            <a:off x="1287463" y="5053013"/>
            <a:ext cx="3213100" cy="247650"/>
            <a:chOff x="912" y="3183"/>
            <a:chExt cx="2277" cy="156"/>
          </a:xfrm>
        </p:grpSpPr>
        <p:sp>
          <p:nvSpPr>
            <p:cNvPr id="58471" name="Line 125"/>
            <p:cNvSpPr>
              <a:spLocks noChangeShapeType="1"/>
            </p:cNvSpPr>
            <p:nvPr/>
          </p:nvSpPr>
          <p:spPr bwMode="auto">
            <a:xfrm flipV="1">
              <a:off x="915" y="3186"/>
              <a:ext cx="2190" cy="3"/>
            </a:xfrm>
            <a:prstGeom prst="line">
              <a:avLst/>
            </a:prstGeom>
            <a:noFill/>
            <a:ln w="17526">
              <a:solidFill>
                <a:schemeClr val="tx1"/>
              </a:solidFill>
              <a:round/>
              <a:headEnd/>
              <a:tailEnd/>
            </a:ln>
          </p:spPr>
          <p:txBody>
            <a:bodyPr wrap="none" anchor="ctr"/>
            <a:lstStyle/>
            <a:p>
              <a:endParaRPr lang="en-US"/>
            </a:p>
          </p:txBody>
        </p:sp>
        <p:sp>
          <p:nvSpPr>
            <p:cNvPr id="58472" name="Line 126"/>
            <p:cNvSpPr>
              <a:spLocks noChangeShapeType="1"/>
            </p:cNvSpPr>
            <p:nvPr/>
          </p:nvSpPr>
          <p:spPr bwMode="auto">
            <a:xfrm flipH="1">
              <a:off x="998" y="3186"/>
              <a:ext cx="1" cy="45"/>
            </a:xfrm>
            <a:prstGeom prst="line">
              <a:avLst/>
            </a:prstGeom>
            <a:noFill/>
            <a:ln w="17526">
              <a:solidFill>
                <a:schemeClr val="tx1"/>
              </a:solidFill>
              <a:round/>
              <a:headEnd/>
              <a:tailEnd/>
            </a:ln>
          </p:spPr>
          <p:txBody>
            <a:bodyPr wrap="none" anchor="ctr"/>
            <a:lstStyle/>
            <a:p>
              <a:endParaRPr lang="en-US"/>
            </a:p>
          </p:txBody>
        </p:sp>
        <p:sp>
          <p:nvSpPr>
            <p:cNvPr id="58473" name="Line 127"/>
            <p:cNvSpPr>
              <a:spLocks noChangeShapeType="1"/>
            </p:cNvSpPr>
            <p:nvPr/>
          </p:nvSpPr>
          <p:spPr bwMode="auto">
            <a:xfrm flipH="1">
              <a:off x="1235" y="3188"/>
              <a:ext cx="1" cy="41"/>
            </a:xfrm>
            <a:prstGeom prst="line">
              <a:avLst/>
            </a:prstGeom>
            <a:noFill/>
            <a:ln w="17526">
              <a:solidFill>
                <a:schemeClr val="tx1"/>
              </a:solidFill>
              <a:round/>
              <a:headEnd/>
              <a:tailEnd/>
            </a:ln>
          </p:spPr>
          <p:txBody>
            <a:bodyPr wrap="none" anchor="ctr"/>
            <a:lstStyle/>
            <a:p>
              <a:endParaRPr lang="en-US"/>
            </a:p>
          </p:txBody>
        </p:sp>
        <p:sp>
          <p:nvSpPr>
            <p:cNvPr id="58474" name="Line 128"/>
            <p:cNvSpPr>
              <a:spLocks noChangeShapeType="1"/>
            </p:cNvSpPr>
            <p:nvPr/>
          </p:nvSpPr>
          <p:spPr bwMode="auto">
            <a:xfrm flipH="1">
              <a:off x="1467" y="3189"/>
              <a:ext cx="0" cy="39"/>
            </a:xfrm>
            <a:prstGeom prst="line">
              <a:avLst/>
            </a:prstGeom>
            <a:noFill/>
            <a:ln w="17526">
              <a:solidFill>
                <a:schemeClr val="tx1"/>
              </a:solidFill>
              <a:round/>
              <a:headEnd/>
              <a:tailEnd/>
            </a:ln>
          </p:spPr>
          <p:txBody>
            <a:bodyPr wrap="none" anchor="ctr"/>
            <a:lstStyle/>
            <a:p>
              <a:endParaRPr lang="en-US"/>
            </a:p>
          </p:txBody>
        </p:sp>
        <p:sp>
          <p:nvSpPr>
            <p:cNvPr id="58475" name="Line 129"/>
            <p:cNvSpPr>
              <a:spLocks noChangeShapeType="1"/>
            </p:cNvSpPr>
            <p:nvPr/>
          </p:nvSpPr>
          <p:spPr bwMode="auto">
            <a:xfrm flipH="1">
              <a:off x="1704" y="3189"/>
              <a:ext cx="0" cy="39"/>
            </a:xfrm>
            <a:prstGeom prst="line">
              <a:avLst/>
            </a:prstGeom>
            <a:noFill/>
            <a:ln w="17526">
              <a:solidFill>
                <a:schemeClr val="tx1"/>
              </a:solidFill>
              <a:round/>
              <a:headEnd/>
              <a:tailEnd/>
            </a:ln>
          </p:spPr>
          <p:txBody>
            <a:bodyPr wrap="none" anchor="ctr"/>
            <a:lstStyle/>
            <a:p>
              <a:endParaRPr lang="en-US"/>
            </a:p>
          </p:txBody>
        </p:sp>
        <p:sp>
          <p:nvSpPr>
            <p:cNvPr id="58476" name="Line 130"/>
            <p:cNvSpPr>
              <a:spLocks noChangeShapeType="1"/>
            </p:cNvSpPr>
            <p:nvPr/>
          </p:nvSpPr>
          <p:spPr bwMode="auto">
            <a:xfrm flipH="1">
              <a:off x="1935" y="3188"/>
              <a:ext cx="0" cy="39"/>
            </a:xfrm>
            <a:prstGeom prst="line">
              <a:avLst/>
            </a:prstGeom>
            <a:noFill/>
            <a:ln w="17526">
              <a:solidFill>
                <a:schemeClr val="tx1"/>
              </a:solidFill>
              <a:round/>
              <a:headEnd/>
              <a:tailEnd/>
            </a:ln>
          </p:spPr>
          <p:txBody>
            <a:bodyPr wrap="none" anchor="ctr"/>
            <a:lstStyle/>
            <a:p>
              <a:endParaRPr lang="en-US"/>
            </a:p>
          </p:txBody>
        </p:sp>
        <p:sp>
          <p:nvSpPr>
            <p:cNvPr id="58477" name="Line 131"/>
            <p:cNvSpPr>
              <a:spLocks noChangeShapeType="1"/>
            </p:cNvSpPr>
            <p:nvPr/>
          </p:nvSpPr>
          <p:spPr bwMode="auto">
            <a:xfrm>
              <a:off x="2169" y="3189"/>
              <a:ext cx="1" cy="39"/>
            </a:xfrm>
            <a:prstGeom prst="line">
              <a:avLst/>
            </a:prstGeom>
            <a:noFill/>
            <a:ln w="17526">
              <a:solidFill>
                <a:schemeClr val="tx1"/>
              </a:solidFill>
              <a:round/>
              <a:headEnd/>
              <a:tailEnd/>
            </a:ln>
          </p:spPr>
          <p:txBody>
            <a:bodyPr wrap="none" anchor="ctr"/>
            <a:lstStyle/>
            <a:p>
              <a:endParaRPr lang="en-US"/>
            </a:p>
          </p:txBody>
        </p:sp>
        <p:sp>
          <p:nvSpPr>
            <p:cNvPr id="58478" name="Line 132"/>
            <p:cNvSpPr>
              <a:spLocks noChangeShapeType="1"/>
            </p:cNvSpPr>
            <p:nvPr/>
          </p:nvSpPr>
          <p:spPr bwMode="auto">
            <a:xfrm>
              <a:off x="2403" y="3187"/>
              <a:ext cx="1" cy="39"/>
            </a:xfrm>
            <a:prstGeom prst="line">
              <a:avLst/>
            </a:prstGeom>
            <a:noFill/>
            <a:ln w="17526">
              <a:solidFill>
                <a:schemeClr val="tx1"/>
              </a:solidFill>
              <a:round/>
              <a:headEnd/>
              <a:tailEnd/>
            </a:ln>
          </p:spPr>
          <p:txBody>
            <a:bodyPr wrap="none" anchor="ctr"/>
            <a:lstStyle/>
            <a:p>
              <a:endParaRPr lang="en-US"/>
            </a:p>
          </p:txBody>
        </p:sp>
        <p:sp>
          <p:nvSpPr>
            <p:cNvPr id="58479" name="Line 133"/>
            <p:cNvSpPr>
              <a:spLocks noChangeShapeType="1"/>
            </p:cNvSpPr>
            <p:nvPr/>
          </p:nvSpPr>
          <p:spPr bwMode="auto">
            <a:xfrm flipH="1">
              <a:off x="2631" y="3186"/>
              <a:ext cx="0" cy="36"/>
            </a:xfrm>
            <a:prstGeom prst="line">
              <a:avLst/>
            </a:prstGeom>
            <a:noFill/>
            <a:ln w="17526">
              <a:solidFill>
                <a:schemeClr val="tx1"/>
              </a:solidFill>
              <a:round/>
              <a:headEnd/>
              <a:tailEnd/>
            </a:ln>
          </p:spPr>
          <p:txBody>
            <a:bodyPr wrap="none" anchor="ctr"/>
            <a:lstStyle/>
            <a:p>
              <a:endParaRPr lang="en-US"/>
            </a:p>
          </p:txBody>
        </p:sp>
        <p:sp>
          <p:nvSpPr>
            <p:cNvPr id="58480" name="Line 134"/>
            <p:cNvSpPr>
              <a:spLocks noChangeShapeType="1"/>
            </p:cNvSpPr>
            <p:nvPr/>
          </p:nvSpPr>
          <p:spPr bwMode="auto">
            <a:xfrm>
              <a:off x="2865" y="3187"/>
              <a:ext cx="1" cy="39"/>
            </a:xfrm>
            <a:prstGeom prst="line">
              <a:avLst/>
            </a:prstGeom>
            <a:noFill/>
            <a:ln w="17526">
              <a:solidFill>
                <a:schemeClr val="tx1"/>
              </a:solidFill>
              <a:round/>
              <a:headEnd/>
              <a:tailEnd/>
            </a:ln>
          </p:spPr>
          <p:txBody>
            <a:bodyPr wrap="none" anchor="ctr"/>
            <a:lstStyle/>
            <a:p>
              <a:endParaRPr lang="en-US"/>
            </a:p>
          </p:txBody>
        </p:sp>
        <p:sp>
          <p:nvSpPr>
            <p:cNvPr id="58481" name="Line 135"/>
            <p:cNvSpPr>
              <a:spLocks noChangeShapeType="1"/>
            </p:cNvSpPr>
            <p:nvPr/>
          </p:nvSpPr>
          <p:spPr bwMode="auto">
            <a:xfrm flipH="1">
              <a:off x="3099" y="3189"/>
              <a:ext cx="0" cy="33"/>
            </a:xfrm>
            <a:prstGeom prst="line">
              <a:avLst/>
            </a:prstGeom>
            <a:noFill/>
            <a:ln w="17526">
              <a:solidFill>
                <a:schemeClr val="tx1"/>
              </a:solidFill>
              <a:round/>
              <a:headEnd/>
              <a:tailEnd/>
            </a:ln>
          </p:spPr>
          <p:txBody>
            <a:bodyPr wrap="none" anchor="ctr"/>
            <a:lstStyle/>
            <a:p>
              <a:endParaRPr lang="en-US"/>
            </a:p>
          </p:txBody>
        </p:sp>
        <p:sp>
          <p:nvSpPr>
            <p:cNvPr id="58482" name="Line 136"/>
            <p:cNvSpPr>
              <a:spLocks noChangeShapeType="1"/>
            </p:cNvSpPr>
            <p:nvPr/>
          </p:nvSpPr>
          <p:spPr bwMode="auto">
            <a:xfrm flipH="1">
              <a:off x="1350" y="3188"/>
              <a:ext cx="0" cy="37"/>
            </a:xfrm>
            <a:prstGeom prst="line">
              <a:avLst/>
            </a:prstGeom>
            <a:noFill/>
            <a:ln w="12700">
              <a:solidFill>
                <a:schemeClr val="tx1"/>
              </a:solidFill>
              <a:round/>
              <a:headEnd/>
              <a:tailEnd/>
            </a:ln>
          </p:spPr>
          <p:txBody>
            <a:bodyPr wrap="none" anchor="ctr"/>
            <a:lstStyle/>
            <a:p>
              <a:endParaRPr lang="en-US"/>
            </a:p>
          </p:txBody>
        </p:sp>
        <p:sp>
          <p:nvSpPr>
            <p:cNvPr id="58483" name="Line 137"/>
            <p:cNvSpPr>
              <a:spLocks noChangeShapeType="1"/>
            </p:cNvSpPr>
            <p:nvPr/>
          </p:nvSpPr>
          <p:spPr bwMode="auto">
            <a:xfrm flipH="1">
              <a:off x="1584" y="3186"/>
              <a:ext cx="0" cy="39"/>
            </a:xfrm>
            <a:prstGeom prst="line">
              <a:avLst/>
            </a:prstGeom>
            <a:noFill/>
            <a:ln w="12700">
              <a:solidFill>
                <a:schemeClr val="tx1"/>
              </a:solidFill>
              <a:round/>
              <a:headEnd/>
              <a:tailEnd/>
            </a:ln>
          </p:spPr>
          <p:txBody>
            <a:bodyPr wrap="none" anchor="ctr"/>
            <a:lstStyle/>
            <a:p>
              <a:endParaRPr lang="en-US"/>
            </a:p>
          </p:txBody>
        </p:sp>
        <p:sp>
          <p:nvSpPr>
            <p:cNvPr id="58484" name="Line 138"/>
            <p:cNvSpPr>
              <a:spLocks noChangeShapeType="1"/>
            </p:cNvSpPr>
            <p:nvPr/>
          </p:nvSpPr>
          <p:spPr bwMode="auto">
            <a:xfrm flipH="1">
              <a:off x="1818" y="3189"/>
              <a:ext cx="0" cy="39"/>
            </a:xfrm>
            <a:prstGeom prst="line">
              <a:avLst/>
            </a:prstGeom>
            <a:noFill/>
            <a:ln w="12700">
              <a:solidFill>
                <a:schemeClr val="tx1"/>
              </a:solidFill>
              <a:round/>
              <a:headEnd/>
              <a:tailEnd/>
            </a:ln>
          </p:spPr>
          <p:txBody>
            <a:bodyPr wrap="none" anchor="ctr"/>
            <a:lstStyle/>
            <a:p>
              <a:endParaRPr lang="en-US"/>
            </a:p>
          </p:txBody>
        </p:sp>
        <p:sp>
          <p:nvSpPr>
            <p:cNvPr id="58485" name="Line 139"/>
            <p:cNvSpPr>
              <a:spLocks noChangeShapeType="1"/>
            </p:cNvSpPr>
            <p:nvPr/>
          </p:nvSpPr>
          <p:spPr bwMode="auto">
            <a:xfrm flipH="1">
              <a:off x="2046" y="3183"/>
              <a:ext cx="0" cy="39"/>
            </a:xfrm>
            <a:prstGeom prst="line">
              <a:avLst/>
            </a:prstGeom>
            <a:noFill/>
            <a:ln w="12700">
              <a:solidFill>
                <a:schemeClr val="tx1"/>
              </a:solidFill>
              <a:round/>
              <a:headEnd/>
              <a:tailEnd/>
            </a:ln>
          </p:spPr>
          <p:txBody>
            <a:bodyPr wrap="none" anchor="ctr"/>
            <a:lstStyle/>
            <a:p>
              <a:endParaRPr lang="en-US"/>
            </a:p>
          </p:txBody>
        </p:sp>
        <p:sp>
          <p:nvSpPr>
            <p:cNvPr id="58486" name="Line 140"/>
            <p:cNvSpPr>
              <a:spLocks noChangeShapeType="1"/>
            </p:cNvSpPr>
            <p:nvPr/>
          </p:nvSpPr>
          <p:spPr bwMode="auto">
            <a:xfrm flipH="1">
              <a:off x="2280" y="3183"/>
              <a:ext cx="0" cy="39"/>
            </a:xfrm>
            <a:prstGeom prst="line">
              <a:avLst/>
            </a:prstGeom>
            <a:noFill/>
            <a:ln w="12700">
              <a:solidFill>
                <a:schemeClr val="tx1"/>
              </a:solidFill>
              <a:round/>
              <a:headEnd/>
              <a:tailEnd/>
            </a:ln>
          </p:spPr>
          <p:txBody>
            <a:bodyPr wrap="none" anchor="ctr"/>
            <a:lstStyle/>
            <a:p>
              <a:endParaRPr lang="en-US"/>
            </a:p>
          </p:txBody>
        </p:sp>
        <p:sp>
          <p:nvSpPr>
            <p:cNvPr id="58487" name="Line 141"/>
            <p:cNvSpPr>
              <a:spLocks noChangeShapeType="1"/>
            </p:cNvSpPr>
            <p:nvPr/>
          </p:nvSpPr>
          <p:spPr bwMode="auto">
            <a:xfrm flipH="1">
              <a:off x="2517" y="3183"/>
              <a:ext cx="0" cy="42"/>
            </a:xfrm>
            <a:prstGeom prst="line">
              <a:avLst/>
            </a:prstGeom>
            <a:noFill/>
            <a:ln w="12700">
              <a:solidFill>
                <a:schemeClr val="tx1"/>
              </a:solidFill>
              <a:round/>
              <a:headEnd/>
              <a:tailEnd/>
            </a:ln>
          </p:spPr>
          <p:txBody>
            <a:bodyPr wrap="none" anchor="ctr"/>
            <a:lstStyle/>
            <a:p>
              <a:endParaRPr lang="en-US"/>
            </a:p>
          </p:txBody>
        </p:sp>
        <p:sp>
          <p:nvSpPr>
            <p:cNvPr id="58488" name="Line 142"/>
            <p:cNvSpPr>
              <a:spLocks noChangeShapeType="1"/>
            </p:cNvSpPr>
            <p:nvPr/>
          </p:nvSpPr>
          <p:spPr bwMode="auto">
            <a:xfrm flipH="1">
              <a:off x="2751" y="3186"/>
              <a:ext cx="0" cy="39"/>
            </a:xfrm>
            <a:prstGeom prst="line">
              <a:avLst/>
            </a:prstGeom>
            <a:noFill/>
            <a:ln w="12700">
              <a:solidFill>
                <a:schemeClr val="tx1"/>
              </a:solidFill>
              <a:round/>
              <a:headEnd/>
              <a:tailEnd/>
            </a:ln>
          </p:spPr>
          <p:txBody>
            <a:bodyPr wrap="none" anchor="ctr"/>
            <a:lstStyle/>
            <a:p>
              <a:endParaRPr lang="en-US"/>
            </a:p>
          </p:txBody>
        </p:sp>
        <p:sp>
          <p:nvSpPr>
            <p:cNvPr id="58489" name="Line 143"/>
            <p:cNvSpPr>
              <a:spLocks noChangeShapeType="1"/>
            </p:cNvSpPr>
            <p:nvPr/>
          </p:nvSpPr>
          <p:spPr bwMode="auto">
            <a:xfrm>
              <a:off x="2982" y="3186"/>
              <a:ext cx="0" cy="39"/>
            </a:xfrm>
            <a:prstGeom prst="line">
              <a:avLst/>
            </a:prstGeom>
            <a:noFill/>
            <a:ln w="12700">
              <a:solidFill>
                <a:schemeClr val="tx1"/>
              </a:solidFill>
              <a:round/>
              <a:headEnd/>
              <a:tailEnd/>
            </a:ln>
          </p:spPr>
          <p:txBody>
            <a:bodyPr wrap="none" anchor="ctr"/>
            <a:lstStyle/>
            <a:p>
              <a:endParaRPr lang="en-US"/>
            </a:p>
          </p:txBody>
        </p:sp>
        <p:sp>
          <p:nvSpPr>
            <p:cNvPr id="132240" name="Text Box 144"/>
            <p:cNvSpPr txBox="1">
              <a:spLocks noChangeArrowheads="1"/>
            </p:cNvSpPr>
            <p:nvPr/>
          </p:nvSpPr>
          <p:spPr bwMode="auto">
            <a:xfrm>
              <a:off x="912" y="3231"/>
              <a:ext cx="174"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Helvetica" pitchFamily="34" charset="0"/>
                  <a:cs typeface="+mn-cs"/>
                </a:rPr>
                <a:t>&lt;21</a:t>
              </a:r>
            </a:p>
          </p:txBody>
        </p:sp>
        <p:sp>
          <p:nvSpPr>
            <p:cNvPr id="132241" name="Text Box 145"/>
            <p:cNvSpPr txBox="1">
              <a:spLocks noChangeArrowheads="1"/>
            </p:cNvSpPr>
            <p:nvPr/>
          </p:nvSpPr>
          <p:spPr bwMode="auto">
            <a:xfrm>
              <a:off x="1152" y="3230"/>
              <a:ext cx="174"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mn-lt"/>
                  <a:cs typeface="+mn-cs"/>
                </a:rPr>
                <a:t>22</a:t>
              </a:r>
              <a:endParaRPr lang="en-US" sz="1100" b="1">
                <a:effectLst>
                  <a:outerShdw blurRad="38100" dist="38100" dir="2700000" algn="tl">
                    <a:srgbClr val="FFFFFF"/>
                  </a:outerShdw>
                </a:effectLst>
                <a:latin typeface="Helvetica" pitchFamily="34" charset="0"/>
                <a:cs typeface="+mn-cs"/>
              </a:endParaRPr>
            </a:p>
          </p:txBody>
        </p:sp>
        <p:sp>
          <p:nvSpPr>
            <p:cNvPr id="132242" name="Text Box 146"/>
            <p:cNvSpPr txBox="1">
              <a:spLocks noChangeArrowheads="1"/>
            </p:cNvSpPr>
            <p:nvPr/>
          </p:nvSpPr>
          <p:spPr bwMode="auto">
            <a:xfrm>
              <a:off x="1380" y="3230"/>
              <a:ext cx="174"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mn-lt"/>
                  <a:cs typeface="+mn-cs"/>
                </a:rPr>
                <a:t>23</a:t>
              </a:r>
              <a:endParaRPr lang="en-US" sz="1100">
                <a:effectLst>
                  <a:outerShdw blurRad="38100" dist="38100" dir="2700000" algn="tl">
                    <a:srgbClr val="FFFFFF"/>
                  </a:outerShdw>
                </a:effectLst>
                <a:latin typeface="Helvetica" pitchFamily="34" charset="0"/>
                <a:cs typeface="+mn-cs"/>
              </a:endParaRPr>
            </a:p>
          </p:txBody>
        </p:sp>
        <p:sp>
          <p:nvSpPr>
            <p:cNvPr id="132243" name="Text Box 147"/>
            <p:cNvSpPr txBox="1">
              <a:spLocks noChangeArrowheads="1"/>
            </p:cNvSpPr>
            <p:nvPr/>
          </p:nvSpPr>
          <p:spPr bwMode="auto">
            <a:xfrm>
              <a:off x="1617" y="3233"/>
              <a:ext cx="172"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Helvetica" pitchFamily="34" charset="0"/>
                  <a:cs typeface="+mn-cs"/>
                </a:rPr>
                <a:t>24</a:t>
              </a:r>
              <a:endParaRPr lang="en-US" sz="1100" b="1">
                <a:effectLst>
                  <a:outerShdw blurRad="38100" dist="38100" dir="2700000" algn="tl">
                    <a:srgbClr val="FFFFFF"/>
                  </a:outerShdw>
                </a:effectLst>
                <a:latin typeface="Helvetica" pitchFamily="34" charset="0"/>
                <a:cs typeface="+mn-cs"/>
              </a:endParaRPr>
            </a:p>
          </p:txBody>
        </p:sp>
        <p:sp>
          <p:nvSpPr>
            <p:cNvPr id="132244" name="Text Box 148"/>
            <p:cNvSpPr txBox="1">
              <a:spLocks noChangeArrowheads="1"/>
            </p:cNvSpPr>
            <p:nvPr/>
          </p:nvSpPr>
          <p:spPr bwMode="auto">
            <a:xfrm>
              <a:off x="1848" y="3233"/>
              <a:ext cx="174"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mn-lt"/>
                  <a:cs typeface="+mn-cs"/>
                </a:rPr>
                <a:t>25</a:t>
              </a:r>
              <a:endParaRPr lang="en-US" sz="1100" b="1">
                <a:effectLst>
                  <a:outerShdw blurRad="38100" dist="38100" dir="2700000" algn="tl">
                    <a:srgbClr val="FFFFFF"/>
                  </a:outerShdw>
                </a:effectLst>
                <a:latin typeface="Helvetica" pitchFamily="34" charset="0"/>
                <a:cs typeface="+mn-cs"/>
              </a:endParaRPr>
            </a:p>
          </p:txBody>
        </p:sp>
        <p:sp>
          <p:nvSpPr>
            <p:cNvPr id="132245" name="Text Box 149"/>
            <p:cNvSpPr txBox="1">
              <a:spLocks noChangeArrowheads="1"/>
            </p:cNvSpPr>
            <p:nvPr/>
          </p:nvSpPr>
          <p:spPr bwMode="auto">
            <a:xfrm>
              <a:off x="2079" y="3233"/>
              <a:ext cx="174"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Helvetica" pitchFamily="34" charset="0"/>
                  <a:cs typeface="+mn-cs"/>
                </a:rPr>
                <a:t>26</a:t>
              </a:r>
              <a:endParaRPr lang="en-US" sz="1100" b="1">
                <a:effectLst>
                  <a:outerShdw blurRad="38100" dist="38100" dir="2700000" algn="tl">
                    <a:srgbClr val="FFFFFF"/>
                  </a:outerShdw>
                </a:effectLst>
                <a:latin typeface="Helvetica" pitchFamily="34" charset="0"/>
                <a:cs typeface="+mn-cs"/>
              </a:endParaRPr>
            </a:p>
          </p:txBody>
        </p:sp>
        <p:sp>
          <p:nvSpPr>
            <p:cNvPr id="132246" name="Text Box 150"/>
            <p:cNvSpPr txBox="1">
              <a:spLocks noChangeArrowheads="1"/>
            </p:cNvSpPr>
            <p:nvPr/>
          </p:nvSpPr>
          <p:spPr bwMode="auto">
            <a:xfrm>
              <a:off x="2316" y="3227"/>
              <a:ext cx="174"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mn-lt"/>
                  <a:cs typeface="+mn-cs"/>
                </a:rPr>
                <a:t>27</a:t>
              </a:r>
              <a:endParaRPr lang="en-US" sz="1100">
                <a:effectLst>
                  <a:outerShdw blurRad="38100" dist="38100" dir="2700000" algn="tl">
                    <a:srgbClr val="FFFFFF"/>
                  </a:outerShdw>
                </a:effectLst>
                <a:latin typeface="Helvetica" pitchFamily="34" charset="0"/>
                <a:cs typeface="+mn-cs"/>
              </a:endParaRPr>
            </a:p>
          </p:txBody>
        </p:sp>
        <p:sp>
          <p:nvSpPr>
            <p:cNvPr id="132247" name="Text Box 151"/>
            <p:cNvSpPr txBox="1">
              <a:spLocks noChangeArrowheads="1"/>
            </p:cNvSpPr>
            <p:nvPr/>
          </p:nvSpPr>
          <p:spPr bwMode="auto">
            <a:xfrm>
              <a:off x="2550" y="3233"/>
              <a:ext cx="174"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mn-lt"/>
                  <a:cs typeface="+mn-cs"/>
                </a:rPr>
                <a:t>28</a:t>
              </a:r>
              <a:endParaRPr lang="en-US" sz="1100" b="1">
                <a:effectLst>
                  <a:outerShdw blurRad="38100" dist="38100" dir="2700000" algn="tl">
                    <a:srgbClr val="FFFFFF"/>
                  </a:outerShdw>
                </a:effectLst>
                <a:latin typeface="Helvetica" pitchFamily="34" charset="0"/>
                <a:cs typeface="+mn-cs"/>
              </a:endParaRPr>
            </a:p>
          </p:txBody>
        </p:sp>
        <p:sp>
          <p:nvSpPr>
            <p:cNvPr id="132248" name="Text Box 152"/>
            <p:cNvSpPr txBox="1">
              <a:spLocks noChangeArrowheads="1"/>
            </p:cNvSpPr>
            <p:nvPr/>
          </p:nvSpPr>
          <p:spPr bwMode="auto">
            <a:xfrm>
              <a:off x="2778" y="3230"/>
              <a:ext cx="172"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mn-lt"/>
                  <a:cs typeface="+mn-cs"/>
                </a:rPr>
                <a:t>29</a:t>
              </a:r>
              <a:endParaRPr lang="en-US" sz="1100" b="1">
                <a:effectLst>
                  <a:outerShdw blurRad="38100" dist="38100" dir="2700000" algn="tl">
                    <a:srgbClr val="FFFFFF"/>
                  </a:outerShdw>
                </a:effectLst>
                <a:latin typeface="Helvetica" pitchFamily="34" charset="0"/>
                <a:cs typeface="+mn-cs"/>
              </a:endParaRPr>
            </a:p>
          </p:txBody>
        </p:sp>
        <p:sp>
          <p:nvSpPr>
            <p:cNvPr id="132249" name="Text Box 153"/>
            <p:cNvSpPr txBox="1">
              <a:spLocks noChangeArrowheads="1"/>
            </p:cNvSpPr>
            <p:nvPr/>
          </p:nvSpPr>
          <p:spPr bwMode="auto">
            <a:xfrm>
              <a:off x="3015" y="3230"/>
              <a:ext cx="174" cy="106"/>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100">
                  <a:effectLst>
                    <a:outerShdw blurRad="38100" dist="38100" dir="2700000" algn="tl">
                      <a:srgbClr val="FFFFFF"/>
                    </a:outerShdw>
                  </a:effectLst>
                  <a:latin typeface="Helvetica" pitchFamily="34" charset="0"/>
                  <a:cs typeface="+mn-cs"/>
                </a:rPr>
                <a:t>30</a:t>
              </a:r>
              <a:endParaRPr lang="en-US" sz="1100" b="1">
                <a:effectLst>
                  <a:outerShdw blurRad="38100" dist="38100" dir="2700000" algn="tl">
                    <a:srgbClr val="FFFFFF"/>
                  </a:outerShdw>
                </a:effectLst>
                <a:latin typeface="Helvetica" pitchFamily="34" charset="0"/>
                <a:cs typeface="+mn-cs"/>
              </a:endParaRPr>
            </a:p>
          </p:txBody>
        </p:sp>
        <p:sp>
          <p:nvSpPr>
            <p:cNvPr id="58500" name="Line 154"/>
            <p:cNvSpPr>
              <a:spLocks noChangeShapeType="1"/>
            </p:cNvSpPr>
            <p:nvPr/>
          </p:nvSpPr>
          <p:spPr bwMode="auto">
            <a:xfrm flipH="1">
              <a:off x="1126" y="3190"/>
              <a:ext cx="0" cy="37"/>
            </a:xfrm>
            <a:prstGeom prst="line">
              <a:avLst/>
            </a:prstGeom>
            <a:noFill/>
            <a:ln w="12700">
              <a:solidFill>
                <a:schemeClr val="tx1"/>
              </a:solidFill>
              <a:round/>
              <a:headEnd/>
              <a:tailEnd/>
            </a:ln>
          </p:spPr>
          <p:txBody>
            <a:bodyPr wrap="none" anchor="ctr"/>
            <a:lstStyle/>
            <a:p>
              <a:endParaRPr lang="en-US"/>
            </a:p>
          </p:txBody>
        </p:sp>
      </p:grpSp>
      <p:grpSp>
        <p:nvGrpSpPr>
          <p:cNvPr id="58437" name="Group 155"/>
          <p:cNvGrpSpPr>
            <a:grpSpLocks/>
          </p:cNvGrpSpPr>
          <p:nvPr/>
        </p:nvGrpSpPr>
        <p:grpSpPr bwMode="auto">
          <a:xfrm>
            <a:off x="5154613" y="5043488"/>
            <a:ext cx="3213100" cy="261937"/>
            <a:chOff x="912" y="3183"/>
            <a:chExt cx="2277" cy="165"/>
          </a:xfrm>
        </p:grpSpPr>
        <p:sp>
          <p:nvSpPr>
            <p:cNvPr id="58441" name="Line 156"/>
            <p:cNvSpPr>
              <a:spLocks noChangeShapeType="1"/>
            </p:cNvSpPr>
            <p:nvPr/>
          </p:nvSpPr>
          <p:spPr bwMode="auto">
            <a:xfrm flipV="1">
              <a:off x="915" y="3186"/>
              <a:ext cx="2190" cy="3"/>
            </a:xfrm>
            <a:prstGeom prst="line">
              <a:avLst/>
            </a:prstGeom>
            <a:noFill/>
            <a:ln w="17526">
              <a:solidFill>
                <a:schemeClr val="tx1"/>
              </a:solidFill>
              <a:round/>
              <a:headEnd/>
              <a:tailEnd/>
            </a:ln>
          </p:spPr>
          <p:txBody>
            <a:bodyPr wrap="none" anchor="ctr"/>
            <a:lstStyle/>
            <a:p>
              <a:endParaRPr lang="en-US"/>
            </a:p>
          </p:txBody>
        </p:sp>
        <p:sp>
          <p:nvSpPr>
            <p:cNvPr id="58442" name="Line 157"/>
            <p:cNvSpPr>
              <a:spLocks noChangeShapeType="1"/>
            </p:cNvSpPr>
            <p:nvPr/>
          </p:nvSpPr>
          <p:spPr bwMode="auto">
            <a:xfrm flipH="1">
              <a:off x="998" y="3186"/>
              <a:ext cx="1" cy="45"/>
            </a:xfrm>
            <a:prstGeom prst="line">
              <a:avLst/>
            </a:prstGeom>
            <a:noFill/>
            <a:ln w="17526">
              <a:solidFill>
                <a:schemeClr val="tx1"/>
              </a:solidFill>
              <a:round/>
              <a:headEnd/>
              <a:tailEnd/>
            </a:ln>
          </p:spPr>
          <p:txBody>
            <a:bodyPr wrap="none" anchor="ctr"/>
            <a:lstStyle/>
            <a:p>
              <a:endParaRPr lang="en-US"/>
            </a:p>
          </p:txBody>
        </p:sp>
        <p:sp>
          <p:nvSpPr>
            <p:cNvPr id="58443" name="Line 158"/>
            <p:cNvSpPr>
              <a:spLocks noChangeShapeType="1"/>
            </p:cNvSpPr>
            <p:nvPr/>
          </p:nvSpPr>
          <p:spPr bwMode="auto">
            <a:xfrm flipH="1">
              <a:off x="1235" y="3188"/>
              <a:ext cx="1" cy="41"/>
            </a:xfrm>
            <a:prstGeom prst="line">
              <a:avLst/>
            </a:prstGeom>
            <a:noFill/>
            <a:ln w="17526">
              <a:solidFill>
                <a:schemeClr val="tx1"/>
              </a:solidFill>
              <a:round/>
              <a:headEnd/>
              <a:tailEnd/>
            </a:ln>
          </p:spPr>
          <p:txBody>
            <a:bodyPr wrap="none" anchor="ctr"/>
            <a:lstStyle/>
            <a:p>
              <a:endParaRPr lang="en-US"/>
            </a:p>
          </p:txBody>
        </p:sp>
        <p:sp>
          <p:nvSpPr>
            <p:cNvPr id="58444" name="Line 159"/>
            <p:cNvSpPr>
              <a:spLocks noChangeShapeType="1"/>
            </p:cNvSpPr>
            <p:nvPr/>
          </p:nvSpPr>
          <p:spPr bwMode="auto">
            <a:xfrm flipH="1">
              <a:off x="1467" y="3189"/>
              <a:ext cx="0" cy="39"/>
            </a:xfrm>
            <a:prstGeom prst="line">
              <a:avLst/>
            </a:prstGeom>
            <a:noFill/>
            <a:ln w="17526">
              <a:solidFill>
                <a:schemeClr val="tx1"/>
              </a:solidFill>
              <a:round/>
              <a:headEnd/>
              <a:tailEnd/>
            </a:ln>
          </p:spPr>
          <p:txBody>
            <a:bodyPr wrap="none" anchor="ctr"/>
            <a:lstStyle/>
            <a:p>
              <a:endParaRPr lang="en-US"/>
            </a:p>
          </p:txBody>
        </p:sp>
        <p:sp>
          <p:nvSpPr>
            <p:cNvPr id="58445" name="Line 160"/>
            <p:cNvSpPr>
              <a:spLocks noChangeShapeType="1"/>
            </p:cNvSpPr>
            <p:nvPr/>
          </p:nvSpPr>
          <p:spPr bwMode="auto">
            <a:xfrm flipH="1">
              <a:off x="1704" y="3189"/>
              <a:ext cx="0" cy="39"/>
            </a:xfrm>
            <a:prstGeom prst="line">
              <a:avLst/>
            </a:prstGeom>
            <a:noFill/>
            <a:ln w="17526">
              <a:solidFill>
                <a:schemeClr val="tx1"/>
              </a:solidFill>
              <a:round/>
              <a:headEnd/>
              <a:tailEnd/>
            </a:ln>
          </p:spPr>
          <p:txBody>
            <a:bodyPr wrap="none" anchor="ctr"/>
            <a:lstStyle/>
            <a:p>
              <a:endParaRPr lang="en-US"/>
            </a:p>
          </p:txBody>
        </p:sp>
        <p:sp>
          <p:nvSpPr>
            <p:cNvPr id="58446" name="Line 161"/>
            <p:cNvSpPr>
              <a:spLocks noChangeShapeType="1"/>
            </p:cNvSpPr>
            <p:nvPr/>
          </p:nvSpPr>
          <p:spPr bwMode="auto">
            <a:xfrm flipH="1">
              <a:off x="1935" y="3188"/>
              <a:ext cx="0" cy="39"/>
            </a:xfrm>
            <a:prstGeom prst="line">
              <a:avLst/>
            </a:prstGeom>
            <a:noFill/>
            <a:ln w="17526">
              <a:solidFill>
                <a:schemeClr val="tx1"/>
              </a:solidFill>
              <a:round/>
              <a:headEnd/>
              <a:tailEnd/>
            </a:ln>
          </p:spPr>
          <p:txBody>
            <a:bodyPr wrap="none" anchor="ctr"/>
            <a:lstStyle/>
            <a:p>
              <a:endParaRPr lang="en-US"/>
            </a:p>
          </p:txBody>
        </p:sp>
        <p:sp>
          <p:nvSpPr>
            <p:cNvPr id="58447" name="Line 162"/>
            <p:cNvSpPr>
              <a:spLocks noChangeShapeType="1"/>
            </p:cNvSpPr>
            <p:nvPr/>
          </p:nvSpPr>
          <p:spPr bwMode="auto">
            <a:xfrm>
              <a:off x="2169" y="3189"/>
              <a:ext cx="1" cy="39"/>
            </a:xfrm>
            <a:prstGeom prst="line">
              <a:avLst/>
            </a:prstGeom>
            <a:noFill/>
            <a:ln w="17526">
              <a:solidFill>
                <a:schemeClr val="tx1"/>
              </a:solidFill>
              <a:round/>
              <a:headEnd/>
              <a:tailEnd/>
            </a:ln>
          </p:spPr>
          <p:txBody>
            <a:bodyPr wrap="none" anchor="ctr"/>
            <a:lstStyle/>
            <a:p>
              <a:endParaRPr lang="en-US"/>
            </a:p>
          </p:txBody>
        </p:sp>
        <p:sp>
          <p:nvSpPr>
            <p:cNvPr id="58448" name="Line 163"/>
            <p:cNvSpPr>
              <a:spLocks noChangeShapeType="1"/>
            </p:cNvSpPr>
            <p:nvPr/>
          </p:nvSpPr>
          <p:spPr bwMode="auto">
            <a:xfrm>
              <a:off x="2403" y="3187"/>
              <a:ext cx="1" cy="39"/>
            </a:xfrm>
            <a:prstGeom prst="line">
              <a:avLst/>
            </a:prstGeom>
            <a:noFill/>
            <a:ln w="17526">
              <a:solidFill>
                <a:schemeClr val="tx1"/>
              </a:solidFill>
              <a:round/>
              <a:headEnd/>
              <a:tailEnd/>
            </a:ln>
          </p:spPr>
          <p:txBody>
            <a:bodyPr wrap="none" anchor="ctr"/>
            <a:lstStyle/>
            <a:p>
              <a:endParaRPr lang="en-US"/>
            </a:p>
          </p:txBody>
        </p:sp>
        <p:sp>
          <p:nvSpPr>
            <p:cNvPr id="58449" name="Line 164"/>
            <p:cNvSpPr>
              <a:spLocks noChangeShapeType="1"/>
            </p:cNvSpPr>
            <p:nvPr/>
          </p:nvSpPr>
          <p:spPr bwMode="auto">
            <a:xfrm flipH="1">
              <a:off x="2631" y="3186"/>
              <a:ext cx="0" cy="36"/>
            </a:xfrm>
            <a:prstGeom prst="line">
              <a:avLst/>
            </a:prstGeom>
            <a:noFill/>
            <a:ln w="17526">
              <a:solidFill>
                <a:schemeClr val="tx1"/>
              </a:solidFill>
              <a:round/>
              <a:headEnd/>
              <a:tailEnd/>
            </a:ln>
          </p:spPr>
          <p:txBody>
            <a:bodyPr wrap="none" anchor="ctr"/>
            <a:lstStyle/>
            <a:p>
              <a:endParaRPr lang="en-US"/>
            </a:p>
          </p:txBody>
        </p:sp>
        <p:sp>
          <p:nvSpPr>
            <p:cNvPr id="58450" name="Line 165"/>
            <p:cNvSpPr>
              <a:spLocks noChangeShapeType="1"/>
            </p:cNvSpPr>
            <p:nvPr/>
          </p:nvSpPr>
          <p:spPr bwMode="auto">
            <a:xfrm>
              <a:off x="2865" y="3187"/>
              <a:ext cx="1" cy="39"/>
            </a:xfrm>
            <a:prstGeom prst="line">
              <a:avLst/>
            </a:prstGeom>
            <a:noFill/>
            <a:ln w="17526">
              <a:solidFill>
                <a:schemeClr val="tx1"/>
              </a:solidFill>
              <a:round/>
              <a:headEnd/>
              <a:tailEnd/>
            </a:ln>
          </p:spPr>
          <p:txBody>
            <a:bodyPr wrap="none" anchor="ctr"/>
            <a:lstStyle/>
            <a:p>
              <a:endParaRPr lang="en-US"/>
            </a:p>
          </p:txBody>
        </p:sp>
        <p:sp>
          <p:nvSpPr>
            <p:cNvPr id="58451" name="Line 166"/>
            <p:cNvSpPr>
              <a:spLocks noChangeShapeType="1"/>
            </p:cNvSpPr>
            <p:nvPr/>
          </p:nvSpPr>
          <p:spPr bwMode="auto">
            <a:xfrm flipH="1">
              <a:off x="3099" y="3189"/>
              <a:ext cx="0" cy="33"/>
            </a:xfrm>
            <a:prstGeom prst="line">
              <a:avLst/>
            </a:prstGeom>
            <a:noFill/>
            <a:ln w="17526">
              <a:solidFill>
                <a:schemeClr val="tx1"/>
              </a:solidFill>
              <a:round/>
              <a:headEnd/>
              <a:tailEnd/>
            </a:ln>
          </p:spPr>
          <p:txBody>
            <a:bodyPr wrap="none" anchor="ctr"/>
            <a:lstStyle/>
            <a:p>
              <a:endParaRPr lang="en-US"/>
            </a:p>
          </p:txBody>
        </p:sp>
        <p:sp>
          <p:nvSpPr>
            <p:cNvPr id="58452" name="Line 167"/>
            <p:cNvSpPr>
              <a:spLocks noChangeShapeType="1"/>
            </p:cNvSpPr>
            <p:nvPr/>
          </p:nvSpPr>
          <p:spPr bwMode="auto">
            <a:xfrm flipH="1">
              <a:off x="1350" y="3188"/>
              <a:ext cx="0" cy="37"/>
            </a:xfrm>
            <a:prstGeom prst="line">
              <a:avLst/>
            </a:prstGeom>
            <a:noFill/>
            <a:ln w="12700">
              <a:solidFill>
                <a:schemeClr val="tx1"/>
              </a:solidFill>
              <a:round/>
              <a:headEnd/>
              <a:tailEnd/>
            </a:ln>
          </p:spPr>
          <p:txBody>
            <a:bodyPr wrap="none" anchor="ctr"/>
            <a:lstStyle/>
            <a:p>
              <a:endParaRPr lang="en-US"/>
            </a:p>
          </p:txBody>
        </p:sp>
        <p:sp>
          <p:nvSpPr>
            <p:cNvPr id="58453" name="Line 168"/>
            <p:cNvSpPr>
              <a:spLocks noChangeShapeType="1"/>
            </p:cNvSpPr>
            <p:nvPr/>
          </p:nvSpPr>
          <p:spPr bwMode="auto">
            <a:xfrm flipH="1">
              <a:off x="1584" y="3186"/>
              <a:ext cx="0" cy="39"/>
            </a:xfrm>
            <a:prstGeom prst="line">
              <a:avLst/>
            </a:prstGeom>
            <a:noFill/>
            <a:ln w="12700">
              <a:solidFill>
                <a:schemeClr val="tx1"/>
              </a:solidFill>
              <a:round/>
              <a:headEnd/>
              <a:tailEnd/>
            </a:ln>
          </p:spPr>
          <p:txBody>
            <a:bodyPr wrap="none" anchor="ctr"/>
            <a:lstStyle/>
            <a:p>
              <a:endParaRPr lang="en-US"/>
            </a:p>
          </p:txBody>
        </p:sp>
        <p:sp>
          <p:nvSpPr>
            <p:cNvPr id="58454" name="Line 169"/>
            <p:cNvSpPr>
              <a:spLocks noChangeShapeType="1"/>
            </p:cNvSpPr>
            <p:nvPr/>
          </p:nvSpPr>
          <p:spPr bwMode="auto">
            <a:xfrm flipH="1">
              <a:off x="1818" y="3189"/>
              <a:ext cx="0" cy="39"/>
            </a:xfrm>
            <a:prstGeom prst="line">
              <a:avLst/>
            </a:prstGeom>
            <a:noFill/>
            <a:ln w="12700">
              <a:solidFill>
                <a:schemeClr val="tx1"/>
              </a:solidFill>
              <a:round/>
              <a:headEnd/>
              <a:tailEnd/>
            </a:ln>
          </p:spPr>
          <p:txBody>
            <a:bodyPr wrap="none" anchor="ctr"/>
            <a:lstStyle/>
            <a:p>
              <a:endParaRPr lang="en-US"/>
            </a:p>
          </p:txBody>
        </p:sp>
        <p:sp>
          <p:nvSpPr>
            <p:cNvPr id="58455" name="Line 170"/>
            <p:cNvSpPr>
              <a:spLocks noChangeShapeType="1"/>
            </p:cNvSpPr>
            <p:nvPr/>
          </p:nvSpPr>
          <p:spPr bwMode="auto">
            <a:xfrm flipH="1">
              <a:off x="2046" y="3183"/>
              <a:ext cx="0" cy="39"/>
            </a:xfrm>
            <a:prstGeom prst="line">
              <a:avLst/>
            </a:prstGeom>
            <a:noFill/>
            <a:ln w="12700">
              <a:solidFill>
                <a:schemeClr val="tx1"/>
              </a:solidFill>
              <a:round/>
              <a:headEnd/>
              <a:tailEnd/>
            </a:ln>
          </p:spPr>
          <p:txBody>
            <a:bodyPr wrap="none" anchor="ctr"/>
            <a:lstStyle/>
            <a:p>
              <a:endParaRPr lang="en-US"/>
            </a:p>
          </p:txBody>
        </p:sp>
        <p:sp>
          <p:nvSpPr>
            <p:cNvPr id="58456" name="Line 171"/>
            <p:cNvSpPr>
              <a:spLocks noChangeShapeType="1"/>
            </p:cNvSpPr>
            <p:nvPr/>
          </p:nvSpPr>
          <p:spPr bwMode="auto">
            <a:xfrm flipH="1">
              <a:off x="2280" y="3183"/>
              <a:ext cx="0" cy="39"/>
            </a:xfrm>
            <a:prstGeom prst="line">
              <a:avLst/>
            </a:prstGeom>
            <a:noFill/>
            <a:ln w="12700">
              <a:solidFill>
                <a:schemeClr val="tx1"/>
              </a:solidFill>
              <a:round/>
              <a:headEnd/>
              <a:tailEnd/>
            </a:ln>
          </p:spPr>
          <p:txBody>
            <a:bodyPr wrap="none" anchor="ctr"/>
            <a:lstStyle/>
            <a:p>
              <a:endParaRPr lang="en-US"/>
            </a:p>
          </p:txBody>
        </p:sp>
        <p:sp>
          <p:nvSpPr>
            <p:cNvPr id="58457" name="Line 172"/>
            <p:cNvSpPr>
              <a:spLocks noChangeShapeType="1"/>
            </p:cNvSpPr>
            <p:nvPr/>
          </p:nvSpPr>
          <p:spPr bwMode="auto">
            <a:xfrm flipH="1">
              <a:off x="2517" y="3183"/>
              <a:ext cx="0" cy="42"/>
            </a:xfrm>
            <a:prstGeom prst="line">
              <a:avLst/>
            </a:prstGeom>
            <a:noFill/>
            <a:ln w="12700">
              <a:solidFill>
                <a:schemeClr val="tx1"/>
              </a:solidFill>
              <a:round/>
              <a:headEnd/>
              <a:tailEnd/>
            </a:ln>
          </p:spPr>
          <p:txBody>
            <a:bodyPr wrap="none" anchor="ctr"/>
            <a:lstStyle/>
            <a:p>
              <a:endParaRPr lang="en-US"/>
            </a:p>
          </p:txBody>
        </p:sp>
        <p:sp>
          <p:nvSpPr>
            <p:cNvPr id="58458" name="Line 173"/>
            <p:cNvSpPr>
              <a:spLocks noChangeShapeType="1"/>
            </p:cNvSpPr>
            <p:nvPr/>
          </p:nvSpPr>
          <p:spPr bwMode="auto">
            <a:xfrm flipH="1">
              <a:off x="2751" y="3186"/>
              <a:ext cx="0" cy="39"/>
            </a:xfrm>
            <a:prstGeom prst="line">
              <a:avLst/>
            </a:prstGeom>
            <a:noFill/>
            <a:ln w="12700">
              <a:solidFill>
                <a:schemeClr val="tx1"/>
              </a:solidFill>
              <a:round/>
              <a:headEnd/>
              <a:tailEnd/>
            </a:ln>
          </p:spPr>
          <p:txBody>
            <a:bodyPr wrap="none" anchor="ctr"/>
            <a:lstStyle/>
            <a:p>
              <a:endParaRPr lang="en-US"/>
            </a:p>
          </p:txBody>
        </p:sp>
        <p:sp>
          <p:nvSpPr>
            <p:cNvPr id="58459" name="Line 174"/>
            <p:cNvSpPr>
              <a:spLocks noChangeShapeType="1"/>
            </p:cNvSpPr>
            <p:nvPr/>
          </p:nvSpPr>
          <p:spPr bwMode="auto">
            <a:xfrm>
              <a:off x="2982" y="3186"/>
              <a:ext cx="0" cy="39"/>
            </a:xfrm>
            <a:prstGeom prst="line">
              <a:avLst/>
            </a:prstGeom>
            <a:noFill/>
            <a:ln w="12700">
              <a:solidFill>
                <a:schemeClr val="tx1"/>
              </a:solidFill>
              <a:round/>
              <a:headEnd/>
              <a:tailEnd/>
            </a:ln>
          </p:spPr>
          <p:txBody>
            <a:bodyPr wrap="none" anchor="ctr"/>
            <a:lstStyle/>
            <a:p>
              <a:endParaRPr lang="en-US"/>
            </a:p>
          </p:txBody>
        </p:sp>
        <p:sp>
          <p:nvSpPr>
            <p:cNvPr id="132271" name="Text Box 175"/>
            <p:cNvSpPr txBox="1">
              <a:spLocks noChangeArrowheads="1"/>
            </p:cNvSpPr>
            <p:nvPr/>
          </p:nvSpPr>
          <p:spPr bwMode="auto">
            <a:xfrm>
              <a:off x="912" y="3231"/>
              <a:ext cx="174"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&lt;21</a:t>
              </a:r>
            </a:p>
          </p:txBody>
        </p:sp>
        <p:sp>
          <p:nvSpPr>
            <p:cNvPr id="132272" name="Text Box 176"/>
            <p:cNvSpPr txBox="1">
              <a:spLocks noChangeArrowheads="1"/>
            </p:cNvSpPr>
            <p:nvPr/>
          </p:nvSpPr>
          <p:spPr bwMode="auto">
            <a:xfrm>
              <a:off x="1152" y="3230"/>
              <a:ext cx="174"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22</a:t>
              </a:r>
              <a:endParaRPr lang="en-US" sz="1100" b="1">
                <a:effectLst>
                  <a:outerShdw blurRad="38100" dist="38100" dir="2700000" algn="tl">
                    <a:srgbClr val="FFFFFF"/>
                  </a:outerShdw>
                </a:effectLst>
                <a:latin typeface="Helvetica" pitchFamily="34" charset="0"/>
                <a:cs typeface="+mn-cs"/>
              </a:endParaRPr>
            </a:p>
          </p:txBody>
        </p:sp>
        <p:sp>
          <p:nvSpPr>
            <p:cNvPr id="132273" name="Text Box 177"/>
            <p:cNvSpPr txBox="1">
              <a:spLocks noChangeArrowheads="1"/>
            </p:cNvSpPr>
            <p:nvPr/>
          </p:nvSpPr>
          <p:spPr bwMode="auto">
            <a:xfrm>
              <a:off x="1380" y="3230"/>
              <a:ext cx="174"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23</a:t>
              </a:r>
              <a:endParaRPr lang="en-US" sz="1100" b="1">
                <a:effectLst>
                  <a:outerShdw blurRad="38100" dist="38100" dir="2700000" algn="tl">
                    <a:srgbClr val="FFFFFF"/>
                  </a:outerShdw>
                </a:effectLst>
                <a:latin typeface="Helvetica" pitchFamily="34" charset="0"/>
                <a:cs typeface="+mn-cs"/>
              </a:endParaRPr>
            </a:p>
          </p:txBody>
        </p:sp>
        <p:sp>
          <p:nvSpPr>
            <p:cNvPr id="132274" name="Text Box 178"/>
            <p:cNvSpPr txBox="1">
              <a:spLocks noChangeArrowheads="1"/>
            </p:cNvSpPr>
            <p:nvPr/>
          </p:nvSpPr>
          <p:spPr bwMode="auto">
            <a:xfrm>
              <a:off x="1617" y="3233"/>
              <a:ext cx="172"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24</a:t>
              </a:r>
              <a:endParaRPr lang="en-US" sz="1100" b="1">
                <a:effectLst>
                  <a:outerShdw blurRad="38100" dist="38100" dir="2700000" algn="tl">
                    <a:srgbClr val="FFFFFF"/>
                  </a:outerShdw>
                </a:effectLst>
                <a:latin typeface="Helvetica" pitchFamily="34" charset="0"/>
                <a:cs typeface="+mn-cs"/>
              </a:endParaRPr>
            </a:p>
          </p:txBody>
        </p:sp>
        <p:sp>
          <p:nvSpPr>
            <p:cNvPr id="132275" name="Text Box 179"/>
            <p:cNvSpPr txBox="1">
              <a:spLocks noChangeArrowheads="1"/>
            </p:cNvSpPr>
            <p:nvPr/>
          </p:nvSpPr>
          <p:spPr bwMode="auto">
            <a:xfrm>
              <a:off x="1848" y="3233"/>
              <a:ext cx="174"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25</a:t>
              </a:r>
              <a:endParaRPr lang="en-US" sz="1100" b="1">
                <a:effectLst>
                  <a:outerShdw blurRad="38100" dist="38100" dir="2700000" algn="tl">
                    <a:srgbClr val="FFFFFF"/>
                  </a:outerShdw>
                </a:effectLst>
                <a:latin typeface="Helvetica" pitchFamily="34" charset="0"/>
                <a:cs typeface="+mn-cs"/>
              </a:endParaRPr>
            </a:p>
          </p:txBody>
        </p:sp>
        <p:sp>
          <p:nvSpPr>
            <p:cNvPr id="132276" name="Text Box 180"/>
            <p:cNvSpPr txBox="1">
              <a:spLocks noChangeArrowheads="1"/>
            </p:cNvSpPr>
            <p:nvPr/>
          </p:nvSpPr>
          <p:spPr bwMode="auto">
            <a:xfrm>
              <a:off x="2079" y="3233"/>
              <a:ext cx="174"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26</a:t>
              </a:r>
              <a:endParaRPr lang="en-US" sz="1100" b="1">
                <a:effectLst>
                  <a:outerShdw blurRad="38100" dist="38100" dir="2700000" algn="tl">
                    <a:srgbClr val="FFFFFF"/>
                  </a:outerShdw>
                </a:effectLst>
                <a:latin typeface="Helvetica" pitchFamily="34" charset="0"/>
                <a:cs typeface="+mn-cs"/>
              </a:endParaRPr>
            </a:p>
          </p:txBody>
        </p:sp>
        <p:sp>
          <p:nvSpPr>
            <p:cNvPr id="132277" name="Text Box 181"/>
            <p:cNvSpPr txBox="1">
              <a:spLocks noChangeArrowheads="1"/>
            </p:cNvSpPr>
            <p:nvPr/>
          </p:nvSpPr>
          <p:spPr bwMode="auto">
            <a:xfrm>
              <a:off x="2316" y="3227"/>
              <a:ext cx="174"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27</a:t>
              </a:r>
              <a:endParaRPr lang="en-US" sz="1100" b="1">
                <a:effectLst>
                  <a:outerShdw blurRad="38100" dist="38100" dir="2700000" algn="tl">
                    <a:srgbClr val="FFFFFF"/>
                  </a:outerShdw>
                </a:effectLst>
                <a:latin typeface="Helvetica" pitchFamily="34" charset="0"/>
                <a:cs typeface="+mn-cs"/>
              </a:endParaRPr>
            </a:p>
          </p:txBody>
        </p:sp>
        <p:sp>
          <p:nvSpPr>
            <p:cNvPr id="132278" name="Text Box 182"/>
            <p:cNvSpPr txBox="1">
              <a:spLocks noChangeArrowheads="1"/>
            </p:cNvSpPr>
            <p:nvPr/>
          </p:nvSpPr>
          <p:spPr bwMode="auto">
            <a:xfrm>
              <a:off x="2550" y="3233"/>
              <a:ext cx="174"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28</a:t>
              </a:r>
              <a:endParaRPr lang="en-US" sz="1200" b="1">
                <a:effectLst>
                  <a:outerShdw blurRad="38100" dist="38100" dir="2700000" algn="tl">
                    <a:srgbClr val="FFFFFF"/>
                  </a:outerShdw>
                </a:effectLst>
                <a:latin typeface="+mn-lt"/>
                <a:cs typeface="+mn-cs"/>
              </a:endParaRPr>
            </a:p>
          </p:txBody>
        </p:sp>
        <p:sp>
          <p:nvSpPr>
            <p:cNvPr id="132279" name="Text Box 183"/>
            <p:cNvSpPr txBox="1">
              <a:spLocks noChangeArrowheads="1"/>
            </p:cNvSpPr>
            <p:nvPr/>
          </p:nvSpPr>
          <p:spPr bwMode="auto">
            <a:xfrm>
              <a:off x="2778" y="3230"/>
              <a:ext cx="172"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29</a:t>
              </a:r>
              <a:endParaRPr lang="en-US" sz="1100" b="1">
                <a:effectLst>
                  <a:outerShdw blurRad="38100" dist="38100" dir="2700000" algn="tl">
                    <a:srgbClr val="FFFFFF"/>
                  </a:outerShdw>
                </a:effectLst>
                <a:latin typeface="Helvetica" pitchFamily="34" charset="0"/>
                <a:cs typeface="+mn-cs"/>
              </a:endParaRPr>
            </a:p>
          </p:txBody>
        </p:sp>
        <p:sp>
          <p:nvSpPr>
            <p:cNvPr id="132280" name="Text Box 184"/>
            <p:cNvSpPr txBox="1">
              <a:spLocks noChangeArrowheads="1"/>
            </p:cNvSpPr>
            <p:nvPr/>
          </p:nvSpPr>
          <p:spPr bwMode="auto">
            <a:xfrm>
              <a:off x="3015" y="3230"/>
              <a:ext cx="174" cy="115"/>
            </a:xfrm>
            <a:prstGeom prst="rect">
              <a:avLst/>
            </a:prstGeom>
            <a:noFill/>
            <a:ln w="17526">
              <a:noFill/>
              <a:miter lim="800000"/>
              <a:headEnd/>
              <a:tailEnd/>
            </a:ln>
            <a:effectLst/>
          </p:spPr>
          <p:txBody>
            <a:bodyPr lIns="0" tIns="0" rIns="0" bIns="0">
              <a:spAutoFit/>
            </a:bodyPr>
            <a:lstStyle/>
            <a:p>
              <a:pPr algn="ctr" eaLnBrk="0" fontAlgn="auto" hangingPunct="0">
                <a:spcBef>
                  <a:spcPct val="50000"/>
                </a:spcBef>
                <a:spcAft>
                  <a:spcPts val="0"/>
                </a:spcAft>
                <a:defRPr/>
              </a:pPr>
              <a:r>
                <a:rPr lang="en-US" sz="1200">
                  <a:effectLst>
                    <a:outerShdw blurRad="38100" dist="38100" dir="2700000" algn="tl">
                      <a:srgbClr val="FFFFFF"/>
                    </a:outerShdw>
                  </a:effectLst>
                  <a:latin typeface="+mn-lt"/>
                  <a:cs typeface="+mn-cs"/>
                </a:rPr>
                <a:t>30</a:t>
              </a:r>
              <a:endParaRPr lang="en-US" sz="1100">
                <a:effectLst>
                  <a:outerShdw blurRad="38100" dist="38100" dir="2700000" algn="tl">
                    <a:srgbClr val="FFFFFF"/>
                  </a:outerShdw>
                </a:effectLst>
                <a:latin typeface="Helvetica" pitchFamily="34" charset="0"/>
                <a:cs typeface="+mn-cs"/>
              </a:endParaRPr>
            </a:p>
          </p:txBody>
        </p:sp>
        <p:sp>
          <p:nvSpPr>
            <p:cNvPr id="58470" name="Line 185"/>
            <p:cNvSpPr>
              <a:spLocks noChangeShapeType="1"/>
            </p:cNvSpPr>
            <p:nvPr/>
          </p:nvSpPr>
          <p:spPr bwMode="auto">
            <a:xfrm flipH="1">
              <a:off x="1126" y="3190"/>
              <a:ext cx="0" cy="37"/>
            </a:xfrm>
            <a:prstGeom prst="line">
              <a:avLst/>
            </a:prstGeom>
            <a:noFill/>
            <a:ln w="12700">
              <a:solidFill>
                <a:schemeClr val="tx1"/>
              </a:solidFill>
              <a:round/>
              <a:headEnd/>
              <a:tailEnd/>
            </a:ln>
          </p:spPr>
          <p:txBody>
            <a:bodyPr wrap="none" anchor="ctr"/>
            <a:lstStyle/>
            <a:p>
              <a:endParaRPr lang="en-US"/>
            </a:p>
          </p:txBody>
        </p:sp>
      </p:grpSp>
      <p:grpSp>
        <p:nvGrpSpPr>
          <p:cNvPr id="58438" name="Group 186"/>
          <p:cNvGrpSpPr>
            <a:grpSpLocks/>
          </p:cNvGrpSpPr>
          <p:nvPr/>
        </p:nvGrpSpPr>
        <p:grpSpPr bwMode="auto">
          <a:xfrm>
            <a:off x="971550" y="5711825"/>
            <a:ext cx="4294188" cy="396875"/>
            <a:chOff x="1528" y="3613"/>
            <a:chExt cx="3042" cy="250"/>
          </a:xfrm>
        </p:grpSpPr>
        <p:sp>
          <p:nvSpPr>
            <p:cNvPr id="132283" name="Text Box 187"/>
            <p:cNvSpPr txBox="1">
              <a:spLocks noChangeArrowheads="1"/>
            </p:cNvSpPr>
            <p:nvPr/>
          </p:nvSpPr>
          <p:spPr bwMode="auto">
            <a:xfrm>
              <a:off x="1528" y="3628"/>
              <a:ext cx="130" cy="231"/>
            </a:xfrm>
            <a:prstGeom prst="rect">
              <a:avLst/>
            </a:prstGeom>
            <a:noFill/>
            <a:ln w="9525">
              <a:noFill/>
              <a:miter lim="800000"/>
              <a:headEnd/>
              <a:tailEnd/>
            </a:ln>
            <a:effectLst/>
          </p:spPr>
          <p:txBody>
            <a:bodyPr wrap="none">
              <a:spAutoFit/>
            </a:bodyPr>
            <a:lstStyle/>
            <a:p>
              <a:pPr eaLnBrk="0" fontAlgn="auto" hangingPunct="0">
                <a:spcBef>
                  <a:spcPct val="50000"/>
                </a:spcBef>
                <a:spcAft>
                  <a:spcPts val="0"/>
                </a:spcAft>
                <a:defRPr/>
              </a:pPr>
              <a:endParaRPr lang="en-US" b="1">
                <a:effectLst>
                  <a:outerShdw blurRad="38100" dist="38100" dir="2700000" algn="tl">
                    <a:srgbClr val="FFFFFF"/>
                  </a:outerShdw>
                </a:effectLst>
                <a:latin typeface="Times" pitchFamily="18" charset="0"/>
                <a:cs typeface="+mn-cs"/>
                <a:sym typeface="Symbol" pitchFamily="18" charset="2"/>
              </a:endParaRPr>
            </a:p>
          </p:txBody>
        </p:sp>
        <p:sp>
          <p:nvSpPr>
            <p:cNvPr id="132284" name="Text Box 188"/>
            <p:cNvSpPr txBox="1">
              <a:spLocks noChangeArrowheads="1"/>
            </p:cNvSpPr>
            <p:nvPr/>
          </p:nvSpPr>
          <p:spPr bwMode="auto">
            <a:xfrm>
              <a:off x="4440" y="3613"/>
              <a:ext cx="130" cy="250"/>
            </a:xfrm>
            <a:prstGeom prst="rect">
              <a:avLst/>
            </a:prstGeom>
            <a:noFill/>
            <a:ln w="9525">
              <a:noFill/>
              <a:miter lim="800000"/>
              <a:headEnd/>
              <a:tailEnd/>
            </a:ln>
            <a:effectLst/>
          </p:spPr>
          <p:txBody>
            <a:bodyPr wrap="none">
              <a:spAutoFit/>
            </a:bodyPr>
            <a:lstStyle/>
            <a:p>
              <a:pPr eaLnBrk="0" fontAlgn="auto" hangingPunct="0">
                <a:spcBef>
                  <a:spcPct val="50000"/>
                </a:spcBef>
                <a:spcAft>
                  <a:spcPts val="0"/>
                </a:spcAft>
                <a:defRPr/>
              </a:pPr>
              <a:endParaRPr lang="en-US" sz="2000" b="1">
                <a:effectLst>
                  <a:outerShdw blurRad="38100" dist="38100" dir="2700000" algn="tl">
                    <a:srgbClr val="FFFFFF"/>
                  </a:outerShdw>
                </a:effectLst>
                <a:latin typeface="Times" pitchFamily="18" charset="0"/>
                <a:cs typeface="+mn-cs"/>
                <a:sym typeface="Symbol" pitchFamily="18" charset="2"/>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reeform 2"/>
          <p:cNvSpPr>
            <a:spLocks/>
          </p:cNvSpPr>
          <p:nvPr/>
        </p:nvSpPr>
        <p:spPr bwMode="auto">
          <a:xfrm flipH="1">
            <a:off x="2965450" y="4275138"/>
            <a:ext cx="257175" cy="1139825"/>
          </a:xfrm>
          <a:custGeom>
            <a:avLst/>
            <a:gdLst>
              <a:gd name="T0" fmla="*/ 0 w 643"/>
              <a:gd name="T1" fmla="*/ 2147483647 h 1140"/>
              <a:gd name="T2" fmla="*/ 0 w 643"/>
              <a:gd name="T3" fmla="*/ 2147483647 h 1140"/>
              <a:gd name="T4" fmla="*/ 2147483647 w 643"/>
              <a:gd name="T5" fmla="*/ 2147483647 h 1140"/>
              <a:gd name="T6" fmla="*/ 2147483647 w 643"/>
              <a:gd name="T7" fmla="*/ 0 h 1140"/>
              <a:gd name="T8" fmla="*/ 2147483647 w 643"/>
              <a:gd name="T9" fmla="*/ 2147483647 h 1140"/>
              <a:gd name="T10" fmla="*/ 2147483647 w 643"/>
              <a:gd name="T11" fmla="*/ 2147483647 h 1140"/>
              <a:gd name="T12" fmla="*/ 2147483647 w 643"/>
              <a:gd name="T13" fmla="*/ 2147483647 h 1140"/>
              <a:gd name="T14" fmla="*/ 2147483647 w 643"/>
              <a:gd name="T15" fmla="*/ 2147483647 h 1140"/>
              <a:gd name="T16" fmla="*/ 0 60000 65536"/>
              <a:gd name="T17" fmla="*/ 0 60000 65536"/>
              <a:gd name="T18" fmla="*/ 0 60000 65536"/>
              <a:gd name="T19" fmla="*/ 0 60000 65536"/>
              <a:gd name="T20" fmla="*/ 0 60000 65536"/>
              <a:gd name="T21" fmla="*/ 0 60000 65536"/>
              <a:gd name="T22" fmla="*/ 0 60000 65536"/>
              <a:gd name="T23" fmla="*/ 0 60000 65536"/>
              <a:gd name="T24" fmla="*/ 0 w 643"/>
              <a:gd name="T25" fmla="*/ 0 h 1140"/>
              <a:gd name="T26" fmla="*/ 643 w 643"/>
              <a:gd name="T27" fmla="*/ 1140 h 1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3" h="1140">
                <a:moveTo>
                  <a:pt x="0" y="439"/>
                </a:moveTo>
                <a:lnTo>
                  <a:pt x="0" y="1139"/>
                </a:lnTo>
                <a:lnTo>
                  <a:pt x="642" y="1139"/>
                </a:lnTo>
                <a:lnTo>
                  <a:pt x="642" y="0"/>
                </a:lnTo>
                <a:lnTo>
                  <a:pt x="496" y="122"/>
                </a:lnTo>
                <a:lnTo>
                  <a:pt x="333" y="244"/>
                </a:lnTo>
                <a:lnTo>
                  <a:pt x="179" y="350"/>
                </a:lnTo>
                <a:lnTo>
                  <a:pt x="8" y="439"/>
                </a:lnTo>
              </a:path>
            </a:pathLst>
          </a:custGeom>
          <a:solidFill>
            <a:srgbClr val="00D5C6"/>
          </a:solidFill>
          <a:ln w="12700" cap="rnd">
            <a:solidFill>
              <a:srgbClr val="000000"/>
            </a:solidFill>
            <a:round/>
            <a:headEnd/>
            <a:tailEnd/>
          </a:ln>
        </p:spPr>
        <p:txBody>
          <a:bodyPr/>
          <a:lstStyle/>
          <a:p>
            <a:endParaRPr lang="en-US">
              <a:latin typeface="Calibri" pitchFamily="34" charset="0"/>
            </a:endParaRPr>
          </a:p>
        </p:txBody>
      </p:sp>
      <p:sp>
        <p:nvSpPr>
          <p:cNvPr id="59395" name="Rectangle 3"/>
          <p:cNvSpPr>
            <a:spLocks noChangeArrowheads="1"/>
          </p:cNvSpPr>
          <p:nvPr/>
        </p:nvSpPr>
        <p:spPr bwMode="auto">
          <a:xfrm>
            <a:off x="6818313" y="2406650"/>
            <a:ext cx="892175" cy="2997200"/>
          </a:xfrm>
          <a:prstGeom prst="rect">
            <a:avLst/>
          </a:prstGeom>
          <a:solidFill>
            <a:srgbClr val="008080"/>
          </a:solidFill>
          <a:ln w="17526">
            <a:solidFill>
              <a:srgbClr val="000000"/>
            </a:solidFill>
            <a:miter lim="800000"/>
            <a:headEnd/>
            <a:tailEnd/>
          </a:ln>
        </p:spPr>
        <p:txBody>
          <a:bodyPr wrap="none" anchor="ctr"/>
          <a:lstStyle/>
          <a:p>
            <a:endParaRPr lang="en-US">
              <a:latin typeface="Calibri" pitchFamily="34" charset="0"/>
            </a:endParaRPr>
          </a:p>
        </p:txBody>
      </p:sp>
      <p:sp>
        <p:nvSpPr>
          <p:cNvPr id="59396" name="Freeform 4"/>
          <p:cNvSpPr>
            <a:spLocks/>
          </p:cNvSpPr>
          <p:nvPr/>
        </p:nvSpPr>
        <p:spPr bwMode="auto">
          <a:xfrm>
            <a:off x="3213100" y="4637088"/>
            <a:ext cx="908050" cy="763587"/>
          </a:xfrm>
          <a:custGeom>
            <a:avLst/>
            <a:gdLst>
              <a:gd name="T0" fmla="*/ 0 w 643"/>
              <a:gd name="T1" fmla="*/ 2147483647 h 481"/>
              <a:gd name="T2" fmla="*/ 2147483647 w 643"/>
              <a:gd name="T3" fmla="*/ 2147483647 h 481"/>
              <a:gd name="T4" fmla="*/ 2147483647 w 643"/>
              <a:gd name="T5" fmla="*/ 2147483647 h 481"/>
              <a:gd name="T6" fmla="*/ 2147483647 w 643"/>
              <a:gd name="T7" fmla="*/ 2147483647 h 481"/>
              <a:gd name="T8" fmla="*/ 2147483647 w 643"/>
              <a:gd name="T9" fmla="*/ 2147483647 h 481"/>
              <a:gd name="T10" fmla="*/ 2147483647 w 643"/>
              <a:gd name="T11" fmla="*/ 2147483647 h 481"/>
              <a:gd name="T12" fmla="*/ 2147483647 w 643"/>
              <a:gd name="T13" fmla="*/ 2147483647 h 481"/>
              <a:gd name="T14" fmla="*/ 2147483647 w 643"/>
              <a:gd name="T15" fmla="*/ 2147483647 h 481"/>
              <a:gd name="T16" fmla="*/ 2147483647 w 643"/>
              <a:gd name="T17" fmla="*/ 2147483647 h 481"/>
              <a:gd name="T18" fmla="*/ 0 w 643"/>
              <a:gd name="T19" fmla="*/ 0 h 481"/>
              <a:gd name="T20" fmla="*/ 0 w 643"/>
              <a:gd name="T21" fmla="*/ 2147483647 h 4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3"/>
              <a:gd name="T34" fmla="*/ 0 h 481"/>
              <a:gd name="T35" fmla="*/ 643 w 643"/>
              <a:gd name="T36" fmla="*/ 481 h 4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3" h="481">
                <a:moveTo>
                  <a:pt x="0" y="480"/>
                </a:moveTo>
                <a:lnTo>
                  <a:pt x="642" y="480"/>
                </a:lnTo>
                <a:lnTo>
                  <a:pt x="642" y="57"/>
                </a:lnTo>
                <a:lnTo>
                  <a:pt x="569" y="65"/>
                </a:lnTo>
                <a:lnTo>
                  <a:pt x="479" y="81"/>
                </a:lnTo>
                <a:lnTo>
                  <a:pt x="398" y="89"/>
                </a:lnTo>
                <a:lnTo>
                  <a:pt x="293" y="81"/>
                </a:lnTo>
                <a:lnTo>
                  <a:pt x="187" y="65"/>
                </a:lnTo>
                <a:lnTo>
                  <a:pt x="106" y="41"/>
                </a:lnTo>
                <a:lnTo>
                  <a:pt x="0" y="0"/>
                </a:lnTo>
                <a:lnTo>
                  <a:pt x="0" y="480"/>
                </a:lnTo>
              </a:path>
            </a:pathLst>
          </a:custGeom>
          <a:solidFill>
            <a:srgbClr val="2AFFF1"/>
          </a:solidFill>
          <a:ln w="12700" cap="rnd">
            <a:solidFill>
              <a:srgbClr val="000000"/>
            </a:solidFill>
            <a:round/>
            <a:headEnd/>
            <a:tailEnd/>
          </a:ln>
        </p:spPr>
        <p:txBody>
          <a:bodyPr/>
          <a:lstStyle/>
          <a:p>
            <a:endParaRPr lang="en-US">
              <a:latin typeface="Calibri" pitchFamily="34" charset="0"/>
            </a:endParaRPr>
          </a:p>
        </p:txBody>
      </p:sp>
      <p:sp>
        <p:nvSpPr>
          <p:cNvPr id="59397" name="Freeform 5"/>
          <p:cNvSpPr>
            <a:spLocks/>
          </p:cNvSpPr>
          <p:nvPr/>
        </p:nvSpPr>
        <p:spPr bwMode="auto">
          <a:xfrm>
            <a:off x="4119563" y="4300538"/>
            <a:ext cx="906462" cy="1100137"/>
          </a:xfrm>
          <a:custGeom>
            <a:avLst/>
            <a:gdLst>
              <a:gd name="T0" fmla="*/ 0 w 643"/>
              <a:gd name="T1" fmla="*/ 2147483647 h 693"/>
              <a:gd name="T2" fmla="*/ 0 w 643"/>
              <a:gd name="T3" fmla="*/ 2147483647 h 693"/>
              <a:gd name="T4" fmla="*/ 2147483647 w 643"/>
              <a:gd name="T5" fmla="*/ 2147483647 h 693"/>
              <a:gd name="T6" fmla="*/ 2147483647 w 643"/>
              <a:gd name="T7" fmla="*/ 0 h 693"/>
              <a:gd name="T8" fmla="*/ 2147483647 w 643"/>
              <a:gd name="T9" fmla="*/ 2147483647 h 693"/>
              <a:gd name="T10" fmla="*/ 2147483647 w 643"/>
              <a:gd name="T11" fmla="*/ 2147483647 h 693"/>
              <a:gd name="T12" fmla="*/ 2147483647 w 643"/>
              <a:gd name="T13" fmla="*/ 2147483647 h 693"/>
              <a:gd name="T14" fmla="*/ 2147483647 w 643"/>
              <a:gd name="T15" fmla="*/ 2147483647 h 693"/>
              <a:gd name="T16" fmla="*/ 0 w 643"/>
              <a:gd name="T17" fmla="*/ 2147483647 h 6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3"/>
              <a:gd name="T28" fmla="*/ 0 h 693"/>
              <a:gd name="T29" fmla="*/ 643 w 643"/>
              <a:gd name="T30" fmla="*/ 693 h 6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3" h="693">
                <a:moveTo>
                  <a:pt x="0" y="261"/>
                </a:moveTo>
                <a:lnTo>
                  <a:pt x="0" y="692"/>
                </a:lnTo>
                <a:lnTo>
                  <a:pt x="642" y="692"/>
                </a:lnTo>
                <a:lnTo>
                  <a:pt x="642" y="0"/>
                </a:lnTo>
                <a:lnTo>
                  <a:pt x="544" y="57"/>
                </a:lnTo>
                <a:lnTo>
                  <a:pt x="390" y="138"/>
                </a:lnTo>
                <a:lnTo>
                  <a:pt x="211" y="212"/>
                </a:lnTo>
                <a:lnTo>
                  <a:pt x="73" y="252"/>
                </a:lnTo>
                <a:lnTo>
                  <a:pt x="0" y="261"/>
                </a:lnTo>
              </a:path>
            </a:pathLst>
          </a:custGeom>
          <a:solidFill>
            <a:srgbClr val="00FFFF"/>
          </a:solidFill>
          <a:ln w="12700" cap="rnd">
            <a:solidFill>
              <a:srgbClr val="000000"/>
            </a:solidFill>
            <a:round/>
            <a:headEnd/>
            <a:tailEnd/>
          </a:ln>
        </p:spPr>
        <p:txBody>
          <a:bodyPr/>
          <a:lstStyle/>
          <a:p>
            <a:endParaRPr lang="en-US">
              <a:latin typeface="Calibri" pitchFamily="34" charset="0"/>
            </a:endParaRPr>
          </a:p>
        </p:txBody>
      </p:sp>
      <p:sp>
        <p:nvSpPr>
          <p:cNvPr id="59398" name="Freeform 6"/>
          <p:cNvSpPr>
            <a:spLocks/>
          </p:cNvSpPr>
          <p:nvPr/>
        </p:nvSpPr>
        <p:spPr bwMode="auto">
          <a:xfrm>
            <a:off x="5024438" y="3590925"/>
            <a:ext cx="908050" cy="1809750"/>
          </a:xfrm>
          <a:custGeom>
            <a:avLst/>
            <a:gdLst>
              <a:gd name="T0" fmla="*/ 0 w 643"/>
              <a:gd name="T1" fmla="*/ 2147483647 h 1140"/>
              <a:gd name="T2" fmla="*/ 0 w 643"/>
              <a:gd name="T3" fmla="*/ 2147483647 h 1140"/>
              <a:gd name="T4" fmla="*/ 2147483647 w 643"/>
              <a:gd name="T5" fmla="*/ 2147483647 h 1140"/>
              <a:gd name="T6" fmla="*/ 2147483647 w 643"/>
              <a:gd name="T7" fmla="*/ 0 h 1140"/>
              <a:gd name="T8" fmla="*/ 2147483647 w 643"/>
              <a:gd name="T9" fmla="*/ 2147483647 h 1140"/>
              <a:gd name="T10" fmla="*/ 2147483647 w 643"/>
              <a:gd name="T11" fmla="*/ 2147483647 h 1140"/>
              <a:gd name="T12" fmla="*/ 2147483647 w 643"/>
              <a:gd name="T13" fmla="*/ 2147483647 h 1140"/>
              <a:gd name="T14" fmla="*/ 2147483647 w 643"/>
              <a:gd name="T15" fmla="*/ 2147483647 h 1140"/>
              <a:gd name="T16" fmla="*/ 0 60000 65536"/>
              <a:gd name="T17" fmla="*/ 0 60000 65536"/>
              <a:gd name="T18" fmla="*/ 0 60000 65536"/>
              <a:gd name="T19" fmla="*/ 0 60000 65536"/>
              <a:gd name="T20" fmla="*/ 0 60000 65536"/>
              <a:gd name="T21" fmla="*/ 0 60000 65536"/>
              <a:gd name="T22" fmla="*/ 0 60000 65536"/>
              <a:gd name="T23" fmla="*/ 0 60000 65536"/>
              <a:gd name="T24" fmla="*/ 0 w 643"/>
              <a:gd name="T25" fmla="*/ 0 h 1140"/>
              <a:gd name="T26" fmla="*/ 643 w 643"/>
              <a:gd name="T27" fmla="*/ 1140 h 1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3" h="1140">
                <a:moveTo>
                  <a:pt x="0" y="439"/>
                </a:moveTo>
                <a:lnTo>
                  <a:pt x="0" y="1139"/>
                </a:lnTo>
                <a:lnTo>
                  <a:pt x="642" y="1139"/>
                </a:lnTo>
                <a:lnTo>
                  <a:pt x="642" y="0"/>
                </a:lnTo>
                <a:lnTo>
                  <a:pt x="496" y="122"/>
                </a:lnTo>
                <a:lnTo>
                  <a:pt x="333" y="244"/>
                </a:lnTo>
                <a:lnTo>
                  <a:pt x="179" y="350"/>
                </a:lnTo>
                <a:lnTo>
                  <a:pt x="8" y="439"/>
                </a:lnTo>
              </a:path>
            </a:pathLst>
          </a:custGeom>
          <a:solidFill>
            <a:srgbClr val="00D5C6"/>
          </a:solidFill>
          <a:ln w="12700" cap="rnd">
            <a:solidFill>
              <a:srgbClr val="000000"/>
            </a:solidFill>
            <a:round/>
            <a:headEnd/>
            <a:tailEnd/>
          </a:ln>
        </p:spPr>
        <p:txBody>
          <a:bodyPr/>
          <a:lstStyle/>
          <a:p>
            <a:endParaRPr lang="en-US">
              <a:latin typeface="Calibri" pitchFamily="34" charset="0"/>
            </a:endParaRPr>
          </a:p>
        </p:txBody>
      </p:sp>
      <p:sp>
        <p:nvSpPr>
          <p:cNvPr id="59399" name="Freeform 7"/>
          <p:cNvSpPr>
            <a:spLocks/>
          </p:cNvSpPr>
          <p:nvPr/>
        </p:nvSpPr>
        <p:spPr bwMode="auto">
          <a:xfrm>
            <a:off x="5930900" y="2454275"/>
            <a:ext cx="908050" cy="2946400"/>
          </a:xfrm>
          <a:custGeom>
            <a:avLst/>
            <a:gdLst>
              <a:gd name="T0" fmla="*/ 0 w 644"/>
              <a:gd name="T1" fmla="*/ 2147483647 h 1856"/>
              <a:gd name="T2" fmla="*/ 0 w 644"/>
              <a:gd name="T3" fmla="*/ 2147483647 h 1856"/>
              <a:gd name="T4" fmla="*/ 2147483647 w 644"/>
              <a:gd name="T5" fmla="*/ 2147483647 h 1856"/>
              <a:gd name="T6" fmla="*/ 2147483647 w 644"/>
              <a:gd name="T7" fmla="*/ 0 h 1856"/>
              <a:gd name="T8" fmla="*/ 2147483647 w 644"/>
              <a:gd name="T9" fmla="*/ 2147483647 h 1856"/>
              <a:gd name="T10" fmla="*/ 2147483647 w 644"/>
              <a:gd name="T11" fmla="*/ 2147483647 h 1856"/>
              <a:gd name="T12" fmla="*/ 2147483647 w 644"/>
              <a:gd name="T13" fmla="*/ 2147483647 h 1856"/>
              <a:gd name="T14" fmla="*/ 2147483647 w 644"/>
              <a:gd name="T15" fmla="*/ 2147483647 h 1856"/>
              <a:gd name="T16" fmla="*/ 2147483647 w 644"/>
              <a:gd name="T17" fmla="*/ 2147483647 h 1856"/>
              <a:gd name="T18" fmla="*/ 2147483647 w 644"/>
              <a:gd name="T19" fmla="*/ 2147483647 h 1856"/>
              <a:gd name="T20" fmla="*/ 0 w 644"/>
              <a:gd name="T21" fmla="*/ 2147483647 h 18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4"/>
              <a:gd name="T34" fmla="*/ 0 h 1856"/>
              <a:gd name="T35" fmla="*/ 644 w 644"/>
              <a:gd name="T36" fmla="*/ 1856 h 18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4" h="1856">
                <a:moveTo>
                  <a:pt x="0" y="716"/>
                </a:moveTo>
                <a:lnTo>
                  <a:pt x="0" y="1855"/>
                </a:lnTo>
                <a:lnTo>
                  <a:pt x="643" y="1855"/>
                </a:lnTo>
                <a:lnTo>
                  <a:pt x="643" y="0"/>
                </a:lnTo>
                <a:lnTo>
                  <a:pt x="578" y="98"/>
                </a:lnTo>
                <a:lnTo>
                  <a:pt x="488" y="212"/>
                </a:lnTo>
                <a:lnTo>
                  <a:pt x="391" y="334"/>
                </a:lnTo>
                <a:lnTo>
                  <a:pt x="293" y="439"/>
                </a:lnTo>
                <a:lnTo>
                  <a:pt x="171" y="553"/>
                </a:lnTo>
                <a:lnTo>
                  <a:pt x="73" y="651"/>
                </a:lnTo>
                <a:lnTo>
                  <a:pt x="0" y="708"/>
                </a:lnTo>
              </a:path>
            </a:pathLst>
          </a:custGeom>
          <a:solidFill>
            <a:srgbClr val="00AA9E"/>
          </a:solidFill>
          <a:ln w="12700" cap="rnd">
            <a:solidFill>
              <a:srgbClr val="000000"/>
            </a:solidFill>
            <a:round/>
            <a:headEnd/>
            <a:tailEnd/>
          </a:ln>
        </p:spPr>
        <p:txBody>
          <a:bodyPr/>
          <a:lstStyle/>
          <a:p>
            <a:endParaRPr lang="en-US">
              <a:latin typeface="Calibri" pitchFamily="34" charset="0"/>
            </a:endParaRPr>
          </a:p>
        </p:txBody>
      </p:sp>
      <p:sp>
        <p:nvSpPr>
          <p:cNvPr id="59400" name="Freeform 8"/>
          <p:cNvSpPr>
            <a:spLocks/>
          </p:cNvSpPr>
          <p:nvPr/>
        </p:nvSpPr>
        <p:spPr bwMode="auto">
          <a:xfrm>
            <a:off x="2994025" y="2476500"/>
            <a:ext cx="3836988" cy="2303463"/>
          </a:xfrm>
          <a:custGeom>
            <a:avLst/>
            <a:gdLst>
              <a:gd name="T0" fmla="*/ 0 w 2719"/>
              <a:gd name="T1" fmla="*/ 2147483647 h 1451"/>
              <a:gd name="T2" fmla="*/ 2147483647 w 2719"/>
              <a:gd name="T3" fmla="*/ 2147483647 h 1451"/>
              <a:gd name="T4" fmla="*/ 2147483647 w 2719"/>
              <a:gd name="T5" fmla="*/ 2147483647 h 1451"/>
              <a:gd name="T6" fmla="*/ 2147483647 w 2719"/>
              <a:gd name="T7" fmla="*/ 2147483647 h 1451"/>
              <a:gd name="T8" fmla="*/ 2147483647 w 2719"/>
              <a:gd name="T9" fmla="*/ 2147483647 h 1451"/>
              <a:gd name="T10" fmla="*/ 2147483647 w 2719"/>
              <a:gd name="T11" fmla="*/ 2147483647 h 1451"/>
              <a:gd name="T12" fmla="*/ 2147483647 w 2719"/>
              <a:gd name="T13" fmla="*/ 2147483647 h 1451"/>
              <a:gd name="T14" fmla="*/ 2147483647 w 2719"/>
              <a:gd name="T15" fmla="*/ 2147483647 h 1451"/>
              <a:gd name="T16" fmla="*/ 2147483647 w 2719"/>
              <a:gd name="T17" fmla="*/ 2147483647 h 1451"/>
              <a:gd name="T18" fmla="*/ 2147483647 w 2719"/>
              <a:gd name="T19" fmla="*/ 2147483647 h 1451"/>
              <a:gd name="T20" fmla="*/ 2147483647 w 2719"/>
              <a:gd name="T21" fmla="*/ 2147483647 h 1451"/>
              <a:gd name="T22" fmla="*/ 2147483647 w 2719"/>
              <a:gd name="T23" fmla="*/ 2147483647 h 1451"/>
              <a:gd name="T24" fmla="*/ 2147483647 w 2719"/>
              <a:gd name="T25" fmla="*/ 2147483647 h 1451"/>
              <a:gd name="T26" fmla="*/ 2147483647 w 2719"/>
              <a:gd name="T27" fmla="*/ 2147483647 h 1451"/>
              <a:gd name="T28" fmla="*/ 2147483647 w 2719"/>
              <a:gd name="T29" fmla="*/ 2147483647 h 1451"/>
              <a:gd name="T30" fmla="*/ 2147483647 w 2719"/>
              <a:gd name="T31" fmla="*/ 2147483647 h 1451"/>
              <a:gd name="T32" fmla="*/ 2147483647 w 2719"/>
              <a:gd name="T33" fmla="*/ 2147483647 h 1451"/>
              <a:gd name="T34" fmla="*/ 2147483647 w 2719"/>
              <a:gd name="T35" fmla="*/ 2147483647 h 1451"/>
              <a:gd name="T36" fmla="*/ 2147483647 w 2719"/>
              <a:gd name="T37" fmla="*/ 2147483647 h 1451"/>
              <a:gd name="T38" fmla="*/ 2147483647 w 2719"/>
              <a:gd name="T39" fmla="*/ 2147483647 h 1451"/>
              <a:gd name="T40" fmla="*/ 2147483647 w 2719"/>
              <a:gd name="T41" fmla="*/ 2147483647 h 1451"/>
              <a:gd name="T42" fmla="*/ 2147483647 w 2719"/>
              <a:gd name="T43" fmla="*/ 2147483647 h 1451"/>
              <a:gd name="T44" fmla="*/ 2147483647 w 2719"/>
              <a:gd name="T45" fmla="*/ 2147483647 h 1451"/>
              <a:gd name="T46" fmla="*/ 2147483647 w 2719"/>
              <a:gd name="T47" fmla="*/ 0 h 14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19"/>
              <a:gd name="T73" fmla="*/ 0 h 1451"/>
              <a:gd name="T74" fmla="*/ 2719 w 2719"/>
              <a:gd name="T75" fmla="*/ 1451 h 14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19" h="1451">
                <a:moveTo>
                  <a:pt x="0" y="1196"/>
                </a:moveTo>
                <a:lnTo>
                  <a:pt x="73" y="1287"/>
                </a:lnTo>
                <a:lnTo>
                  <a:pt x="162" y="1362"/>
                </a:lnTo>
                <a:lnTo>
                  <a:pt x="244" y="1393"/>
                </a:lnTo>
                <a:lnTo>
                  <a:pt x="304" y="1418"/>
                </a:lnTo>
                <a:lnTo>
                  <a:pt x="386" y="1436"/>
                </a:lnTo>
                <a:lnTo>
                  <a:pt x="464" y="1448"/>
                </a:lnTo>
                <a:lnTo>
                  <a:pt x="554" y="1450"/>
                </a:lnTo>
                <a:lnTo>
                  <a:pt x="664" y="1440"/>
                </a:lnTo>
                <a:lnTo>
                  <a:pt x="794" y="1419"/>
                </a:lnTo>
                <a:lnTo>
                  <a:pt x="900" y="1392"/>
                </a:lnTo>
                <a:lnTo>
                  <a:pt x="1032" y="1353"/>
                </a:lnTo>
                <a:lnTo>
                  <a:pt x="1150" y="1304"/>
                </a:lnTo>
                <a:lnTo>
                  <a:pt x="1272" y="1244"/>
                </a:lnTo>
                <a:lnTo>
                  <a:pt x="1426" y="1160"/>
                </a:lnTo>
                <a:lnTo>
                  <a:pt x="1558" y="1088"/>
                </a:lnTo>
                <a:lnTo>
                  <a:pt x="1684" y="1012"/>
                </a:lnTo>
                <a:lnTo>
                  <a:pt x="1842" y="898"/>
                </a:lnTo>
                <a:lnTo>
                  <a:pt x="2018" y="760"/>
                </a:lnTo>
                <a:lnTo>
                  <a:pt x="2146" y="646"/>
                </a:lnTo>
                <a:lnTo>
                  <a:pt x="2314" y="486"/>
                </a:lnTo>
                <a:lnTo>
                  <a:pt x="2490" y="296"/>
                </a:lnTo>
                <a:lnTo>
                  <a:pt x="2630" y="124"/>
                </a:lnTo>
                <a:lnTo>
                  <a:pt x="2718" y="0"/>
                </a:lnTo>
              </a:path>
            </a:pathLst>
          </a:custGeom>
          <a:noFill/>
          <a:ln w="25400" cap="rnd">
            <a:solidFill>
              <a:srgbClr val="FFFF80"/>
            </a:solidFill>
            <a:round/>
            <a:headEnd/>
            <a:tailEnd/>
          </a:ln>
        </p:spPr>
        <p:txBody>
          <a:bodyPr/>
          <a:lstStyle/>
          <a:p>
            <a:endParaRPr lang="en-US">
              <a:latin typeface="Calibri" pitchFamily="34" charset="0"/>
            </a:endParaRPr>
          </a:p>
        </p:txBody>
      </p:sp>
      <p:sp>
        <p:nvSpPr>
          <p:cNvPr id="59401" name="Freeform 9"/>
          <p:cNvSpPr>
            <a:spLocks/>
          </p:cNvSpPr>
          <p:nvPr/>
        </p:nvSpPr>
        <p:spPr bwMode="auto">
          <a:xfrm>
            <a:off x="2978150" y="2763838"/>
            <a:ext cx="3838575" cy="2073275"/>
          </a:xfrm>
          <a:custGeom>
            <a:avLst/>
            <a:gdLst>
              <a:gd name="T0" fmla="*/ 0 w 2721"/>
              <a:gd name="T1" fmla="*/ 2147483647 h 1306"/>
              <a:gd name="T2" fmla="*/ 2147483647 w 2721"/>
              <a:gd name="T3" fmla="*/ 2147483647 h 1306"/>
              <a:gd name="T4" fmla="*/ 2147483647 w 2721"/>
              <a:gd name="T5" fmla="*/ 2147483647 h 1306"/>
              <a:gd name="T6" fmla="*/ 2147483647 w 2721"/>
              <a:gd name="T7" fmla="*/ 2147483647 h 1306"/>
              <a:gd name="T8" fmla="*/ 2147483647 w 2721"/>
              <a:gd name="T9" fmla="*/ 2147483647 h 1306"/>
              <a:gd name="T10" fmla="*/ 2147483647 w 2721"/>
              <a:gd name="T11" fmla="*/ 2147483647 h 1306"/>
              <a:gd name="T12" fmla="*/ 2147483647 w 2721"/>
              <a:gd name="T13" fmla="*/ 2147483647 h 1306"/>
              <a:gd name="T14" fmla="*/ 2147483647 w 2721"/>
              <a:gd name="T15" fmla="*/ 2147483647 h 1306"/>
              <a:gd name="T16" fmla="*/ 2147483647 w 2721"/>
              <a:gd name="T17" fmla="*/ 2147483647 h 1306"/>
              <a:gd name="T18" fmla="*/ 2147483647 w 2721"/>
              <a:gd name="T19" fmla="*/ 2147483647 h 1306"/>
              <a:gd name="T20" fmla="*/ 2147483647 w 2721"/>
              <a:gd name="T21" fmla="*/ 2147483647 h 1306"/>
              <a:gd name="T22" fmla="*/ 2147483647 w 2721"/>
              <a:gd name="T23" fmla="*/ 2147483647 h 1306"/>
              <a:gd name="T24" fmla="*/ 2147483647 w 2721"/>
              <a:gd name="T25" fmla="*/ 2147483647 h 1306"/>
              <a:gd name="T26" fmla="*/ 2147483647 w 2721"/>
              <a:gd name="T27" fmla="*/ 2147483647 h 1306"/>
              <a:gd name="T28" fmla="*/ 2147483647 w 2721"/>
              <a:gd name="T29" fmla="*/ 2147483647 h 1306"/>
              <a:gd name="T30" fmla="*/ 2147483647 w 2721"/>
              <a:gd name="T31" fmla="*/ 2147483647 h 1306"/>
              <a:gd name="T32" fmla="*/ 2147483647 w 2721"/>
              <a:gd name="T33" fmla="*/ 2147483647 h 1306"/>
              <a:gd name="T34" fmla="*/ 2147483647 w 2721"/>
              <a:gd name="T35" fmla="*/ 2147483647 h 1306"/>
              <a:gd name="T36" fmla="*/ 2147483647 w 2721"/>
              <a:gd name="T37" fmla="*/ 2147483647 h 1306"/>
              <a:gd name="T38" fmla="*/ 2147483647 w 2721"/>
              <a:gd name="T39" fmla="*/ 2147483647 h 1306"/>
              <a:gd name="T40" fmla="*/ 2147483647 w 2721"/>
              <a:gd name="T41" fmla="*/ 2147483647 h 1306"/>
              <a:gd name="T42" fmla="*/ 2147483647 w 2721"/>
              <a:gd name="T43" fmla="*/ 2147483647 h 1306"/>
              <a:gd name="T44" fmla="*/ 2147483647 w 2721"/>
              <a:gd name="T45" fmla="*/ 0 h 13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21"/>
              <a:gd name="T70" fmla="*/ 0 h 1306"/>
              <a:gd name="T71" fmla="*/ 2721 w 2721"/>
              <a:gd name="T72" fmla="*/ 1306 h 13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21" h="1306">
                <a:moveTo>
                  <a:pt x="0" y="1009"/>
                </a:moveTo>
                <a:lnTo>
                  <a:pt x="126" y="1155"/>
                </a:lnTo>
                <a:lnTo>
                  <a:pt x="196" y="1213"/>
                </a:lnTo>
                <a:lnTo>
                  <a:pt x="264" y="1239"/>
                </a:lnTo>
                <a:lnTo>
                  <a:pt x="321" y="1261"/>
                </a:lnTo>
                <a:lnTo>
                  <a:pt x="394" y="1279"/>
                </a:lnTo>
                <a:lnTo>
                  <a:pt x="466" y="1295"/>
                </a:lnTo>
                <a:lnTo>
                  <a:pt x="552" y="1305"/>
                </a:lnTo>
                <a:lnTo>
                  <a:pt x="636" y="1305"/>
                </a:lnTo>
                <a:lnTo>
                  <a:pt x="732" y="1297"/>
                </a:lnTo>
                <a:lnTo>
                  <a:pt x="804" y="1291"/>
                </a:lnTo>
                <a:lnTo>
                  <a:pt x="972" y="1253"/>
                </a:lnTo>
                <a:lnTo>
                  <a:pt x="1064" y="1229"/>
                </a:lnTo>
                <a:lnTo>
                  <a:pt x="1159" y="1204"/>
                </a:lnTo>
                <a:lnTo>
                  <a:pt x="1260" y="1169"/>
                </a:lnTo>
                <a:lnTo>
                  <a:pt x="1362" y="1123"/>
                </a:lnTo>
                <a:lnTo>
                  <a:pt x="1573" y="1025"/>
                </a:lnTo>
                <a:lnTo>
                  <a:pt x="1752" y="911"/>
                </a:lnTo>
                <a:lnTo>
                  <a:pt x="1907" y="797"/>
                </a:lnTo>
                <a:lnTo>
                  <a:pt x="2078" y="651"/>
                </a:lnTo>
                <a:lnTo>
                  <a:pt x="2289" y="456"/>
                </a:lnTo>
                <a:lnTo>
                  <a:pt x="2549" y="195"/>
                </a:lnTo>
                <a:lnTo>
                  <a:pt x="2720" y="0"/>
                </a:lnTo>
              </a:path>
            </a:pathLst>
          </a:custGeom>
          <a:noFill/>
          <a:ln w="25400" cap="rnd">
            <a:solidFill>
              <a:srgbClr val="379901"/>
            </a:solidFill>
            <a:round/>
            <a:headEnd/>
            <a:tailEnd/>
          </a:ln>
        </p:spPr>
        <p:txBody>
          <a:bodyPr/>
          <a:lstStyle/>
          <a:p>
            <a:endParaRPr lang="en-US">
              <a:latin typeface="Calibri" pitchFamily="34" charset="0"/>
            </a:endParaRPr>
          </a:p>
        </p:txBody>
      </p:sp>
      <p:sp>
        <p:nvSpPr>
          <p:cNvPr id="134154" name="Rectangle 10"/>
          <p:cNvSpPr>
            <a:spLocks noChangeArrowheads="1"/>
          </p:cNvSpPr>
          <p:nvPr/>
        </p:nvSpPr>
        <p:spPr bwMode="auto">
          <a:xfrm>
            <a:off x="2890838" y="4249738"/>
            <a:ext cx="228600" cy="334962"/>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FFFF80"/>
                </a:solidFill>
                <a:effectLst>
                  <a:outerShdw blurRad="38100" dist="38100" dir="2700000" algn="tl">
                    <a:srgbClr val="000000"/>
                  </a:outerShdw>
                </a:effectLst>
                <a:latin typeface="Wingdings" pitchFamily="2" charset="2"/>
                <a:cs typeface="+mn-cs"/>
              </a:rPr>
              <a:t></a:t>
            </a:r>
          </a:p>
        </p:txBody>
      </p:sp>
      <p:sp>
        <p:nvSpPr>
          <p:cNvPr id="134155" name="Rectangle 11"/>
          <p:cNvSpPr>
            <a:spLocks noChangeArrowheads="1"/>
          </p:cNvSpPr>
          <p:nvPr/>
        </p:nvSpPr>
        <p:spPr bwMode="auto">
          <a:xfrm>
            <a:off x="3189288" y="4533900"/>
            <a:ext cx="230187" cy="334963"/>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FFFF80"/>
                </a:solidFill>
                <a:effectLst>
                  <a:outerShdw blurRad="38100" dist="38100" dir="2700000" algn="tl">
                    <a:srgbClr val="000000"/>
                  </a:outerShdw>
                </a:effectLst>
                <a:latin typeface="Wingdings" pitchFamily="2" charset="2"/>
                <a:cs typeface="+mn-cs"/>
              </a:rPr>
              <a:t></a:t>
            </a:r>
          </a:p>
        </p:txBody>
      </p:sp>
      <p:sp>
        <p:nvSpPr>
          <p:cNvPr id="134156" name="Rectangle 12"/>
          <p:cNvSpPr>
            <a:spLocks noChangeArrowheads="1"/>
          </p:cNvSpPr>
          <p:nvPr/>
        </p:nvSpPr>
        <p:spPr bwMode="auto">
          <a:xfrm>
            <a:off x="3808413" y="4610100"/>
            <a:ext cx="230187" cy="3365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FFFF80"/>
                </a:solidFill>
                <a:effectLst>
                  <a:outerShdw blurRad="38100" dist="38100" dir="2700000" algn="tl">
                    <a:srgbClr val="000000"/>
                  </a:outerShdw>
                </a:effectLst>
                <a:latin typeface="Wingdings" pitchFamily="2" charset="2"/>
                <a:cs typeface="+mn-cs"/>
              </a:rPr>
              <a:t></a:t>
            </a:r>
          </a:p>
        </p:txBody>
      </p:sp>
      <p:sp>
        <p:nvSpPr>
          <p:cNvPr id="134157" name="Rectangle 13"/>
          <p:cNvSpPr>
            <a:spLocks noChangeArrowheads="1"/>
          </p:cNvSpPr>
          <p:nvPr/>
        </p:nvSpPr>
        <p:spPr bwMode="auto">
          <a:xfrm>
            <a:off x="4464050" y="4378325"/>
            <a:ext cx="228600" cy="334963"/>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FFFF80"/>
                </a:solidFill>
                <a:effectLst>
                  <a:outerShdw blurRad="38100" dist="38100" dir="2700000" algn="tl">
                    <a:srgbClr val="000000"/>
                  </a:outerShdw>
                </a:effectLst>
                <a:latin typeface="Wingdings" pitchFamily="2" charset="2"/>
                <a:cs typeface="+mn-cs"/>
              </a:rPr>
              <a:t></a:t>
            </a:r>
          </a:p>
        </p:txBody>
      </p:sp>
      <p:sp>
        <p:nvSpPr>
          <p:cNvPr id="134158" name="Rectangle 14"/>
          <p:cNvSpPr>
            <a:spLocks noChangeArrowheads="1"/>
          </p:cNvSpPr>
          <p:nvPr/>
        </p:nvSpPr>
        <p:spPr bwMode="auto">
          <a:xfrm>
            <a:off x="4899025" y="4210050"/>
            <a:ext cx="228600" cy="3365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FFFF80"/>
                </a:solidFill>
                <a:effectLst>
                  <a:outerShdw blurRad="38100" dist="38100" dir="2700000" algn="tl">
                    <a:srgbClr val="000000"/>
                  </a:outerShdw>
                </a:effectLst>
                <a:latin typeface="Wingdings" pitchFamily="2" charset="2"/>
                <a:cs typeface="+mn-cs"/>
              </a:rPr>
              <a:t></a:t>
            </a:r>
          </a:p>
        </p:txBody>
      </p:sp>
      <p:sp>
        <p:nvSpPr>
          <p:cNvPr id="134159" name="Rectangle 15"/>
          <p:cNvSpPr>
            <a:spLocks noChangeArrowheads="1"/>
          </p:cNvSpPr>
          <p:nvPr/>
        </p:nvSpPr>
        <p:spPr bwMode="auto">
          <a:xfrm>
            <a:off x="5357813" y="3900488"/>
            <a:ext cx="230187" cy="334962"/>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FFFF80"/>
                </a:solidFill>
                <a:effectLst>
                  <a:outerShdw blurRad="38100" dist="38100" dir="2700000" algn="tl">
                    <a:srgbClr val="000000"/>
                  </a:outerShdw>
                </a:effectLst>
                <a:latin typeface="Wingdings" pitchFamily="2" charset="2"/>
                <a:cs typeface="+mn-cs"/>
              </a:rPr>
              <a:t></a:t>
            </a:r>
          </a:p>
        </p:txBody>
      </p:sp>
      <p:sp>
        <p:nvSpPr>
          <p:cNvPr id="134160" name="Rectangle 16"/>
          <p:cNvSpPr>
            <a:spLocks noChangeArrowheads="1"/>
          </p:cNvSpPr>
          <p:nvPr/>
        </p:nvSpPr>
        <p:spPr bwMode="auto">
          <a:xfrm>
            <a:off x="5827713" y="3241675"/>
            <a:ext cx="230187" cy="3365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FFFF80"/>
                </a:solidFill>
                <a:effectLst>
                  <a:outerShdw blurRad="38100" dist="38100" dir="2700000" algn="tl">
                    <a:srgbClr val="000000"/>
                  </a:outerShdw>
                </a:effectLst>
                <a:latin typeface="Wingdings" pitchFamily="2" charset="2"/>
                <a:cs typeface="+mn-cs"/>
              </a:rPr>
              <a:t></a:t>
            </a:r>
          </a:p>
        </p:txBody>
      </p:sp>
      <p:sp>
        <p:nvSpPr>
          <p:cNvPr id="134161" name="Rectangle 17"/>
          <p:cNvSpPr>
            <a:spLocks noChangeArrowheads="1"/>
          </p:cNvSpPr>
          <p:nvPr/>
        </p:nvSpPr>
        <p:spPr bwMode="auto">
          <a:xfrm>
            <a:off x="3005138" y="4378325"/>
            <a:ext cx="230187" cy="334963"/>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379901"/>
                </a:solidFill>
                <a:effectLst>
                  <a:outerShdw blurRad="38100" dist="38100" dir="2700000" algn="tl">
                    <a:srgbClr val="000000"/>
                  </a:outerShdw>
                </a:effectLst>
                <a:latin typeface="Wingdings" pitchFamily="2" charset="2"/>
                <a:cs typeface="+mn-cs"/>
              </a:rPr>
              <a:t></a:t>
            </a:r>
            <a:endParaRPr lang="en-US" sz="1400">
              <a:solidFill>
                <a:srgbClr val="FF557C"/>
              </a:solidFill>
              <a:effectLst>
                <a:outerShdw blurRad="38100" dist="38100" dir="2700000" algn="tl">
                  <a:srgbClr val="000000"/>
                </a:outerShdw>
              </a:effectLst>
              <a:latin typeface="Wingdings" pitchFamily="2" charset="2"/>
              <a:cs typeface="+mn-cs"/>
            </a:endParaRPr>
          </a:p>
        </p:txBody>
      </p:sp>
      <p:sp>
        <p:nvSpPr>
          <p:cNvPr id="134162" name="Rectangle 18"/>
          <p:cNvSpPr>
            <a:spLocks noChangeArrowheads="1"/>
          </p:cNvSpPr>
          <p:nvPr/>
        </p:nvSpPr>
        <p:spPr bwMode="auto">
          <a:xfrm>
            <a:off x="3349625" y="4675188"/>
            <a:ext cx="230188" cy="3365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379901"/>
                </a:solidFill>
                <a:effectLst>
                  <a:outerShdw blurRad="38100" dist="38100" dir="2700000" algn="tl">
                    <a:srgbClr val="000000"/>
                  </a:outerShdw>
                </a:effectLst>
                <a:latin typeface="Wingdings" pitchFamily="2" charset="2"/>
                <a:cs typeface="+mn-cs"/>
              </a:rPr>
              <a:t></a:t>
            </a:r>
            <a:endParaRPr lang="en-US" sz="1400">
              <a:solidFill>
                <a:srgbClr val="FF557C"/>
              </a:solidFill>
              <a:effectLst>
                <a:outerShdw blurRad="38100" dist="38100" dir="2700000" algn="tl">
                  <a:srgbClr val="000000"/>
                </a:outerShdw>
              </a:effectLst>
              <a:latin typeface="Wingdings" pitchFamily="2" charset="2"/>
              <a:cs typeface="+mn-cs"/>
            </a:endParaRPr>
          </a:p>
        </p:txBody>
      </p:sp>
      <p:sp>
        <p:nvSpPr>
          <p:cNvPr id="134163" name="Rectangle 19"/>
          <p:cNvSpPr>
            <a:spLocks noChangeArrowheads="1"/>
          </p:cNvSpPr>
          <p:nvPr/>
        </p:nvSpPr>
        <p:spPr bwMode="auto">
          <a:xfrm>
            <a:off x="4083050" y="4649788"/>
            <a:ext cx="230188" cy="334962"/>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379901"/>
                </a:solidFill>
                <a:effectLst>
                  <a:outerShdw blurRad="38100" dist="38100" dir="2700000" algn="tl">
                    <a:srgbClr val="000000"/>
                  </a:outerShdw>
                </a:effectLst>
                <a:latin typeface="Wingdings" pitchFamily="2" charset="2"/>
                <a:cs typeface="+mn-cs"/>
              </a:rPr>
              <a:t></a:t>
            </a:r>
            <a:endParaRPr lang="en-US" sz="1400">
              <a:solidFill>
                <a:srgbClr val="FF557C"/>
              </a:solidFill>
              <a:effectLst>
                <a:outerShdw blurRad="38100" dist="38100" dir="2700000" algn="tl">
                  <a:srgbClr val="000000"/>
                </a:outerShdw>
              </a:effectLst>
              <a:latin typeface="Wingdings" pitchFamily="2" charset="2"/>
              <a:cs typeface="+mn-cs"/>
            </a:endParaRPr>
          </a:p>
        </p:txBody>
      </p:sp>
      <p:sp>
        <p:nvSpPr>
          <p:cNvPr id="134164" name="Rectangle 20"/>
          <p:cNvSpPr>
            <a:spLocks noChangeArrowheads="1"/>
          </p:cNvSpPr>
          <p:nvPr/>
        </p:nvSpPr>
        <p:spPr bwMode="auto">
          <a:xfrm>
            <a:off x="4819650" y="4378325"/>
            <a:ext cx="228600" cy="334963"/>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379901"/>
                </a:solidFill>
                <a:effectLst>
                  <a:outerShdw blurRad="38100" dist="38100" dir="2700000" algn="tl">
                    <a:srgbClr val="000000"/>
                  </a:outerShdw>
                </a:effectLst>
                <a:latin typeface="Wingdings" pitchFamily="2" charset="2"/>
                <a:cs typeface="+mn-cs"/>
              </a:rPr>
              <a:t></a:t>
            </a:r>
            <a:endParaRPr lang="en-US" sz="1400">
              <a:solidFill>
                <a:srgbClr val="FF557C"/>
              </a:solidFill>
              <a:effectLst>
                <a:outerShdw blurRad="38100" dist="38100" dir="2700000" algn="tl">
                  <a:srgbClr val="000000"/>
                </a:outerShdw>
              </a:effectLst>
              <a:latin typeface="Wingdings" pitchFamily="2" charset="2"/>
              <a:cs typeface="+mn-cs"/>
            </a:endParaRPr>
          </a:p>
        </p:txBody>
      </p:sp>
      <p:sp>
        <p:nvSpPr>
          <p:cNvPr id="134165" name="Rectangle 21"/>
          <p:cNvSpPr>
            <a:spLocks noChangeArrowheads="1"/>
          </p:cNvSpPr>
          <p:nvPr/>
        </p:nvSpPr>
        <p:spPr bwMode="auto">
          <a:xfrm>
            <a:off x="5265738" y="4197350"/>
            <a:ext cx="230187" cy="3365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379901"/>
                </a:solidFill>
                <a:effectLst>
                  <a:outerShdw blurRad="38100" dist="38100" dir="2700000" algn="tl">
                    <a:srgbClr val="000000"/>
                  </a:outerShdw>
                </a:effectLst>
                <a:latin typeface="Wingdings" pitchFamily="2" charset="2"/>
                <a:cs typeface="+mn-cs"/>
              </a:rPr>
              <a:t></a:t>
            </a:r>
          </a:p>
        </p:txBody>
      </p:sp>
      <p:sp>
        <p:nvSpPr>
          <p:cNvPr id="134166" name="Rectangle 22"/>
          <p:cNvSpPr>
            <a:spLocks noChangeArrowheads="1"/>
          </p:cNvSpPr>
          <p:nvPr/>
        </p:nvSpPr>
        <p:spPr bwMode="auto">
          <a:xfrm>
            <a:off x="5735638" y="3875088"/>
            <a:ext cx="230187" cy="334962"/>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379901"/>
                </a:solidFill>
                <a:effectLst>
                  <a:outerShdw blurRad="38100" dist="38100" dir="2700000" algn="tl">
                    <a:srgbClr val="000000"/>
                  </a:outerShdw>
                </a:effectLst>
                <a:latin typeface="Wingdings" pitchFamily="2" charset="2"/>
                <a:cs typeface="+mn-cs"/>
              </a:rPr>
              <a:t></a:t>
            </a:r>
            <a:endParaRPr lang="en-US" sz="1400">
              <a:solidFill>
                <a:srgbClr val="FF557C"/>
              </a:solidFill>
              <a:effectLst>
                <a:outerShdw blurRad="38100" dist="38100" dir="2700000" algn="tl">
                  <a:srgbClr val="000000"/>
                </a:outerShdw>
              </a:effectLst>
              <a:latin typeface="Wingdings" pitchFamily="2" charset="2"/>
              <a:cs typeface="+mn-cs"/>
            </a:endParaRPr>
          </a:p>
        </p:txBody>
      </p:sp>
      <p:sp>
        <p:nvSpPr>
          <p:cNvPr id="134167" name="Rectangle 23"/>
          <p:cNvSpPr>
            <a:spLocks noChangeArrowheads="1"/>
          </p:cNvSpPr>
          <p:nvPr/>
        </p:nvSpPr>
        <p:spPr bwMode="auto">
          <a:xfrm>
            <a:off x="6115050" y="3241675"/>
            <a:ext cx="228600" cy="3365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379901"/>
                </a:solidFill>
                <a:effectLst>
                  <a:outerShdw blurRad="38100" dist="38100" dir="2700000" algn="tl">
                    <a:srgbClr val="000000"/>
                  </a:outerShdw>
                </a:effectLst>
                <a:latin typeface="Wingdings" pitchFamily="2" charset="2"/>
                <a:cs typeface="+mn-cs"/>
              </a:rPr>
              <a:t></a:t>
            </a:r>
            <a:endParaRPr lang="en-US" sz="1400">
              <a:solidFill>
                <a:srgbClr val="FF557C"/>
              </a:solidFill>
              <a:effectLst>
                <a:outerShdw blurRad="38100" dist="38100" dir="2700000" algn="tl">
                  <a:srgbClr val="000000"/>
                </a:outerShdw>
              </a:effectLst>
              <a:latin typeface="Wingdings" pitchFamily="2" charset="2"/>
              <a:cs typeface="+mn-cs"/>
            </a:endParaRPr>
          </a:p>
        </p:txBody>
      </p:sp>
      <p:sp>
        <p:nvSpPr>
          <p:cNvPr id="134168" name="Rectangle 24"/>
          <p:cNvSpPr>
            <a:spLocks noChangeArrowheads="1"/>
          </p:cNvSpPr>
          <p:nvPr/>
        </p:nvSpPr>
        <p:spPr bwMode="auto">
          <a:xfrm>
            <a:off x="1593850" y="2233613"/>
            <a:ext cx="677863" cy="401637"/>
          </a:xfrm>
          <a:prstGeom prst="rect">
            <a:avLst/>
          </a:prstGeom>
          <a:noFill/>
          <a:ln w="12700">
            <a:noFill/>
            <a:miter lim="800000"/>
            <a:headEnd/>
            <a:tailEnd/>
          </a:ln>
          <a:effectLst/>
        </p:spPr>
        <p:txBody>
          <a:bodyPr wrap="none" lIns="19050" tIns="26988" rIns="19050" bIns="26988"/>
          <a:lstStyle/>
          <a:p>
            <a:pPr algn="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2.5</a:t>
            </a:r>
          </a:p>
        </p:txBody>
      </p:sp>
      <p:sp>
        <p:nvSpPr>
          <p:cNvPr id="134169" name="Rectangle 25"/>
          <p:cNvSpPr>
            <a:spLocks noChangeArrowheads="1"/>
          </p:cNvSpPr>
          <p:nvPr/>
        </p:nvSpPr>
        <p:spPr bwMode="auto">
          <a:xfrm>
            <a:off x="1593850" y="2995613"/>
            <a:ext cx="677863" cy="401637"/>
          </a:xfrm>
          <a:prstGeom prst="rect">
            <a:avLst/>
          </a:prstGeom>
          <a:noFill/>
          <a:ln w="12700">
            <a:noFill/>
            <a:miter lim="800000"/>
            <a:headEnd/>
            <a:tailEnd/>
          </a:ln>
          <a:effectLst/>
        </p:spPr>
        <p:txBody>
          <a:bodyPr wrap="none" lIns="19050" tIns="26988" rIns="19050" bIns="26988"/>
          <a:lstStyle/>
          <a:p>
            <a:pPr algn="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2.0</a:t>
            </a:r>
          </a:p>
        </p:txBody>
      </p:sp>
      <p:sp>
        <p:nvSpPr>
          <p:cNvPr id="134170" name="Rectangle 26"/>
          <p:cNvSpPr>
            <a:spLocks noChangeArrowheads="1"/>
          </p:cNvSpPr>
          <p:nvPr/>
        </p:nvSpPr>
        <p:spPr bwMode="auto">
          <a:xfrm>
            <a:off x="1593850" y="3732213"/>
            <a:ext cx="677863" cy="400050"/>
          </a:xfrm>
          <a:prstGeom prst="rect">
            <a:avLst/>
          </a:prstGeom>
          <a:noFill/>
          <a:ln w="12700">
            <a:noFill/>
            <a:miter lim="800000"/>
            <a:headEnd/>
            <a:tailEnd/>
          </a:ln>
          <a:effectLst/>
        </p:spPr>
        <p:txBody>
          <a:bodyPr wrap="none" lIns="19050" tIns="26988" rIns="19050" bIns="26988"/>
          <a:lstStyle/>
          <a:p>
            <a:pPr algn="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1.5</a:t>
            </a:r>
          </a:p>
        </p:txBody>
      </p:sp>
      <p:sp>
        <p:nvSpPr>
          <p:cNvPr id="134171" name="Rectangle 27"/>
          <p:cNvSpPr>
            <a:spLocks noChangeArrowheads="1"/>
          </p:cNvSpPr>
          <p:nvPr/>
        </p:nvSpPr>
        <p:spPr bwMode="auto">
          <a:xfrm>
            <a:off x="1593850" y="4506913"/>
            <a:ext cx="677863" cy="401637"/>
          </a:xfrm>
          <a:prstGeom prst="rect">
            <a:avLst/>
          </a:prstGeom>
          <a:noFill/>
          <a:ln w="12700">
            <a:noFill/>
            <a:miter lim="800000"/>
            <a:headEnd/>
            <a:tailEnd/>
          </a:ln>
          <a:effectLst/>
        </p:spPr>
        <p:txBody>
          <a:bodyPr wrap="none" lIns="19050" tIns="26988" rIns="19050" bIns="26988"/>
          <a:lstStyle/>
          <a:p>
            <a:pPr algn="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1.0</a:t>
            </a:r>
          </a:p>
        </p:txBody>
      </p:sp>
      <p:sp>
        <p:nvSpPr>
          <p:cNvPr id="134172" name="Rectangle 28"/>
          <p:cNvSpPr>
            <a:spLocks noChangeArrowheads="1"/>
          </p:cNvSpPr>
          <p:nvPr/>
        </p:nvSpPr>
        <p:spPr bwMode="auto">
          <a:xfrm>
            <a:off x="1593850" y="5268913"/>
            <a:ext cx="677863" cy="401637"/>
          </a:xfrm>
          <a:prstGeom prst="rect">
            <a:avLst/>
          </a:prstGeom>
          <a:noFill/>
          <a:ln w="12700">
            <a:noFill/>
            <a:miter lim="800000"/>
            <a:headEnd/>
            <a:tailEnd/>
          </a:ln>
          <a:effectLst/>
        </p:spPr>
        <p:txBody>
          <a:bodyPr wrap="none" lIns="19050" tIns="26988" rIns="19050" bIns="26988"/>
          <a:lstStyle/>
          <a:p>
            <a:pPr algn="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0</a:t>
            </a:r>
          </a:p>
        </p:txBody>
      </p:sp>
      <p:sp>
        <p:nvSpPr>
          <p:cNvPr id="134173" name="Rectangle 29"/>
          <p:cNvSpPr>
            <a:spLocks noChangeArrowheads="1"/>
          </p:cNvSpPr>
          <p:nvPr/>
        </p:nvSpPr>
        <p:spPr bwMode="auto">
          <a:xfrm>
            <a:off x="2879725" y="5437188"/>
            <a:ext cx="688975" cy="4000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20</a:t>
            </a:r>
          </a:p>
        </p:txBody>
      </p:sp>
      <p:sp>
        <p:nvSpPr>
          <p:cNvPr id="134174" name="Rectangle 30"/>
          <p:cNvSpPr>
            <a:spLocks noChangeArrowheads="1"/>
          </p:cNvSpPr>
          <p:nvPr/>
        </p:nvSpPr>
        <p:spPr bwMode="auto">
          <a:xfrm>
            <a:off x="3786188" y="5437188"/>
            <a:ext cx="688975" cy="4000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25</a:t>
            </a:r>
          </a:p>
        </p:txBody>
      </p:sp>
      <p:sp>
        <p:nvSpPr>
          <p:cNvPr id="134175" name="Rectangle 31"/>
          <p:cNvSpPr>
            <a:spLocks noChangeArrowheads="1"/>
          </p:cNvSpPr>
          <p:nvPr/>
        </p:nvSpPr>
        <p:spPr bwMode="auto">
          <a:xfrm>
            <a:off x="4705350" y="5437188"/>
            <a:ext cx="674688" cy="4000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30</a:t>
            </a:r>
          </a:p>
        </p:txBody>
      </p:sp>
      <p:sp>
        <p:nvSpPr>
          <p:cNvPr id="134176" name="Rectangle 32"/>
          <p:cNvSpPr>
            <a:spLocks noChangeArrowheads="1"/>
          </p:cNvSpPr>
          <p:nvPr/>
        </p:nvSpPr>
        <p:spPr bwMode="auto">
          <a:xfrm>
            <a:off x="5610225" y="5437188"/>
            <a:ext cx="688975" cy="4000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35</a:t>
            </a:r>
          </a:p>
        </p:txBody>
      </p:sp>
      <p:sp>
        <p:nvSpPr>
          <p:cNvPr id="134177" name="Rectangle 33"/>
          <p:cNvSpPr>
            <a:spLocks noChangeArrowheads="1"/>
          </p:cNvSpPr>
          <p:nvPr/>
        </p:nvSpPr>
        <p:spPr bwMode="auto">
          <a:xfrm>
            <a:off x="6516688" y="5437188"/>
            <a:ext cx="688975" cy="4000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2100"/>
              </a:lnSpc>
              <a:spcBef>
                <a:spcPts val="0"/>
              </a:spcBef>
              <a:spcAft>
                <a:spcPts val="0"/>
              </a:spcAft>
              <a:tabLst>
                <a:tab pos="582613" algn="l"/>
                <a:tab pos="933450" algn="l"/>
                <a:tab pos="1398588" algn="l"/>
              </a:tabLst>
              <a:defRPr/>
            </a:pPr>
            <a:r>
              <a:rPr lang="en-US">
                <a:solidFill>
                  <a:srgbClr val="FFFFFF"/>
                </a:solidFill>
                <a:effectLst>
                  <a:outerShdw blurRad="38100" dist="38100" dir="2700000" algn="tl">
                    <a:srgbClr val="000000"/>
                  </a:outerShdw>
                </a:effectLst>
                <a:latin typeface="+mn-lt"/>
                <a:cs typeface="+mn-cs"/>
              </a:rPr>
              <a:t>40</a:t>
            </a:r>
          </a:p>
        </p:txBody>
      </p:sp>
      <p:sp>
        <p:nvSpPr>
          <p:cNvPr id="134178" name="Rectangle 34"/>
          <p:cNvSpPr>
            <a:spLocks noChangeArrowheads="1"/>
          </p:cNvSpPr>
          <p:nvPr/>
        </p:nvSpPr>
        <p:spPr bwMode="auto">
          <a:xfrm>
            <a:off x="3005138" y="5773738"/>
            <a:ext cx="4005262" cy="4000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2100"/>
              </a:lnSpc>
              <a:spcBef>
                <a:spcPts val="0"/>
              </a:spcBef>
              <a:spcAft>
                <a:spcPts val="0"/>
              </a:spcAft>
              <a:tabLst>
                <a:tab pos="582613" algn="l"/>
                <a:tab pos="933450" algn="l"/>
                <a:tab pos="1398588" algn="l"/>
              </a:tabLst>
              <a:defRPr/>
            </a:pPr>
            <a:r>
              <a:rPr lang="en-US" b="1">
                <a:solidFill>
                  <a:srgbClr val="FFFF80"/>
                </a:solidFill>
                <a:effectLst>
                  <a:outerShdw blurRad="38100" dist="38100" dir="2700000" algn="tl">
                    <a:srgbClr val="000000"/>
                  </a:outerShdw>
                </a:effectLst>
                <a:latin typeface="+mn-lt"/>
                <a:cs typeface="+mn-cs"/>
              </a:rPr>
              <a:t>BMI</a:t>
            </a:r>
            <a:endParaRPr lang="en-US">
              <a:solidFill>
                <a:srgbClr val="FFFF80"/>
              </a:solidFill>
              <a:effectLst>
                <a:outerShdw blurRad="38100" dist="38100" dir="2700000" algn="tl">
                  <a:srgbClr val="000000"/>
                </a:outerShdw>
              </a:effectLst>
              <a:latin typeface="+mn-lt"/>
              <a:cs typeface="+mn-cs"/>
            </a:endParaRPr>
          </a:p>
        </p:txBody>
      </p:sp>
      <p:sp>
        <p:nvSpPr>
          <p:cNvPr id="134179" name="Rectangle 35"/>
          <p:cNvSpPr>
            <a:spLocks noChangeArrowheads="1"/>
          </p:cNvSpPr>
          <p:nvPr/>
        </p:nvSpPr>
        <p:spPr bwMode="auto">
          <a:xfrm>
            <a:off x="731838" y="3525838"/>
            <a:ext cx="1158875" cy="671512"/>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2100"/>
              </a:lnSpc>
              <a:spcBef>
                <a:spcPts val="0"/>
              </a:spcBef>
              <a:spcAft>
                <a:spcPts val="0"/>
              </a:spcAft>
              <a:tabLst>
                <a:tab pos="582613" algn="l"/>
                <a:tab pos="933450" algn="l"/>
                <a:tab pos="1398588" algn="l"/>
              </a:tabLst>
              <a:defRPr/>
            </a:pPr>
            <a:r>
              <a:rPr lang="en-US" b="1">
                <a:solidFill>
                  <a:srgbClr val="FFFF80"/>
                </a:solidFill>
                <a:effectLst>
                  <a:outerShdw blurRad="38100" dist="38100" dir="2700000" algn="tl">
                    <a:srgbClr val="000000"/>
                  </a:outerShdw>
                </a:effectLst>
                <a:latin typeface="+mn-lt"/>
                <a:cs typeface="+mn-cs"/>
              </a:rPr>
              <a:t>Mortality</a:t>
            </a:r>
            <a:br>
              <a:rPr lang="en-US" b="1">
                <a:solidFill>
                  <a:srgbClr val="FFFF80"/>
                </a:solidFill>
                <a:effectLst>
                  <a:outerShdw blurRad="38100" dist="38100" dir="2700000" algn="tl">
                    <a:srgbClr val="000000"/>
                  </a:outerShdw>
                </a:effectLst>
                <a:latin typeface="+mn-lt"/>
                <a:cs typeface="+mn-cs"/>
              </a:rPr>
            </a:br>
            <a:r>
              <a:rPr lang="en-US" b="1">
                <a:solidFill>
                  <a:srgbClr val="FFFF80"/>
                </a:solidFill>
                <a:effectLst>
                  <a:outerShdw blurRad="38100" dist="38100" dir="2700000" algn="tl">
                    <a:srgbClr val="000000"/>
                  </a:outerShdw>
                </a:effectLst>
                <a:latin typeface="+mn-lt"/>
                <a:cs typeface="+mn-cs"/>
              </a:rPr>
              <a:t>Ratio</a:t>
            </a:r>
            <a:endParaRPr lang="en-US">
              <a:solidFill>
                <a:srgbClr val="FFFF80"/>
              </a:solidFill>
              <a:effectLst>
                <a:outerShdw blurRad="38100" dist="38100" dir="2700000" algn="tl">
                  <a:srgbClr val="000000"/>
                </a:outerShdw>
              </a:effectLst>
              <a:latin typeface="+mn-lt"/>
              <a:cs typeface="+mn-cs"/>
            </a:endParaRPr>
          </a:p>
        </p:txBody>
      </p:sp>
      <p:sp>
        <p:nvSpPr>
          <p:cNvPr id="134180" name="Rectangle 36"/>
          <p:cNvSpPr>
            <a:spLocks noChangeArrowheads="1"/>
          </p:cNvSpPr>
          <p:nvPr/>
        </p:nvSpPr>
        <p:spPr bwMode="auto">
          <a:xfrm>
            <a:off x="2374900" y="4984750"/>
            <a:ext cx="768350" cy="3365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endParaRPr lang="en-US" sz="1600">
              <a:solidFill>
                <a:srgbClr val="FFFFFF"/>
              </a:solidFill>
              <a:effectLst>
                <a:outerShdw blurRad="38100" dist="38100" dir="2700000" algn="tl">
                  <a:srgbClr val="000000"/>
                </a:outerShdw>
              </a:effectLst>
              <a:latin typeface="+mn-lt"/>
              <a:cs typeface="+mn-cs"/>
            </a:endParaRPr>
          </a:p>
        </p:txBody>
      </p:sp>
      <p:sp>
        <p:nvSpPr>
          <p:cNvPr id="59429" name="Rectangle 37"/>
          <p:cNvSpPr>
            <a:spLocks noChangeArrowheads="1"/>
          </p:cNvSpPr>
          <p:nvPr/>
        </p:nvSpPr>
        <p:spPr bwMode="auto">
          <a:xfrm>
            <a:off x="3292475" y="4881563"/>
            <a:ext cx="768350" cy="542925"/>
          </a:xfrm>
          <a:prstGeom prst="rect">
            <a:avLst/>
          </a:prstGeom>
          <a:noFill/>
          <a:ln w="12700">
            <a:noFill/>
            <a:miter lim="800000"/>
            <a:headEnd/>
            <a:tailEnd/>
          </a:ln>
        </p:spPr>
        <p:txBody>
          <a:bodyPr wrap="none" lIns="19050" tIns="26988" rIns="19050" bIns="26988"/>
          <a:lstStyle/>
          <a:p>
            <a:pPr algn="ctr" defTabSz="933450" eaLnBrk="0" hangingPunct="0">
              <a:lnSpc>
                <a:spcPts val="1600"/>
              </a:lnSpc>
              <a:tabLst>
                <a:tab pos="582613" algn="l"/>
                <a:tab pos="933450" algn="l"/>
                <a:tab pos="1398588" algn="l"/>
              </a:tabLst>
            </a:pPr>
            <a:r>
              <a:rPr lang="en-US" sz="1600">
                <a:solidFill>
                  <a:srgbClr val="000000"/>
                </a:solidFill>
                <a:latin typeface="Calibri" pitchFamily="34" charset="0"/>
              </a:rPr>
              <a:t>Very</a:t>
            </a:r>
            <a:br>
              <a:rPr lang="en-US" sz="1600">
                <a:solidFill>
                  <a:srgbClr val="000000"/>
                </a:solidFill>
                <a:latin typeface="Calibri" pitchFamily="34" charset="0"/>
              </a:rPr>
            </a:br>
            <a:r>
              <a:rPr lang="en-US" sz="1600">
                <a:solidFill>
                  <a:srgbClr val="000000"/>
                </a:solidFill>
                <a:latin typeface="Calibri" pitchFamily="34" charset="0"/>
              </a:rPr>
              <a:t>Low</a:t>
            </a:r>
          </a:p>
        </p:txBody>
      </p:sp>
      <p:sp>
        <p:nvSpPr>
          <p:cNvPr id="59430" name="Rectangle 38"/>
          <p:cNvSpPr>
            <a:spLocks noChangeArrowheads="1"/>
          </p:cNvSpPr>
          <p:nvPr/>
        </p:nvSpPr>
        <p:spPr bwMode="auto">
          <a:xfrm>
            <a:off x="4210050" y="4984750"/>
            <a:ext cx="723900" cy="336550"/>
          </a:xfrm>
          <a:prstGeom prst="rect">
            <a:avLst/>
          </a:prstGeom>
          <a:noFill/>
          <a:ln w="12700">
            <a:noFill/>
            <a:miter lim="800000"/>
            <a:headEnd/>
            <a:tailEnd/>
          </a:ln>
        </p:spPr>
        <p:txBody>
          <a:bodyPr wrap="none" lIns="19050" tIns="26988" rIns="19050" bIns="26988"/>
          <a:lstStyle/>
          <a:p>
            <a:pPr algn="ctr" defTabSz="933450" eaLnBrk="0" hangingPunct="0">
              <a:lnSpc>
                <a:spcPts val="1600"/>
              </a:lnSpc>
              <a:tabLst>
                <a:tab pos="582613" algn="l"/>
                <a:tab pos="933450" algn="l"/>
                <a:tab pos="1398588" algn="l"/>
              </a:tabLst>
            </a:pPr>
            <a:r>
              <a:rPr lang="en-US" sz="1600">
                <a:solidFill>
                  <a:srgbClr val="000000"/>
                </a:solidFill>
                <a:latin typeface="Calibri" pitchFamily="34" charset="0"/>
              </a:rPr>
              <a:t>Low</a:t>
            </a:r>
          </a:p>
        </p:txBody>
      </p:sp>
      <p:sp>
        <p:nvSpPr>
          <p:cNvPr id="59431" name="Rectangle 39"/>
          <p:cNvSpPr>
            <a:spLocks noChangeArrowheads="1"/>
          </p:cNvSpPr>
          <p:nvPr/>
        </p:nvSpPr>
        <p:spPr bwMode="auto">
          <a:xfrm>
            <a:off x="4979988" y="4984750"/>
            <a:ext cx="985837" cy="336550"/>
          </a:xfrm>
          <a:prstGeom prst="rect">
            <a:avLst/>
          </a:prstGeom>
          <a:noFill/>
          <a:ln w="12700">
            <a:noFill/>
            <a:miter lim="800000"/>
            <a:headEnd/>
            <a:tailEnd/>
          </a:ln>
        </p:spPr>
        <p:txBody>
          <a:bodyPr wrap="none" lIns="19050" tIns="26988" rIns="19050" bIns="26988"/>
          <a:lstStyle/>
          <a:p>
            <a:pPr algn="ctr" defTabSz="933450" eaLnBrk="0" hangingPunct="0">
              <a:lnSpc>
                <a:spcPts val="1600"/>
              </a:lnSpc>
              <a:tabLst>
                <a:tab pos="582613" algn="l"/>
                <a:tab pos="933450" algn="l"/>
                <a:tab pos="1398588" algn="l"/>
              </a:tabLst>
            </a:pPr>
            <a:r>
              <a:rPr lang="en-US" sz="1600">
                <a:solidFill>
                  <a:srgbClr val="000000"/>
                </a:solidFill>
                <a:latin typeface="Calibri" pitchFamily="34" charset="0"/>
              </a:rPr>
              <a:t>Moderate</a:t>
            </a:r>
          </a:p>
        </p:txBody>
      </p:sp>
      <p:sp>
        <p:nvSpPr>
          <p:cNvPr id="59432" name="Rectangle 40"/>
          <p:cNvSpPr>
            <a:spLocks noChangeArrowheads="1"/>
          </p:cNvSpPr>
          <p:nvPr/>
        </p:nvSpPr>
        <p:spPr bwMode="auto">
          <a:xfrm>
            <a:off x="6011863" y="4984750"/>
            <a:ext cx="768350" cy="336550"/>
          </a:xfrm>
          <a:prstGeom prst="rect">
            <a:avLst/>
          </a:prstGeom>
          <a:noFill/>
          <a:ln w="12700">
            <a:noFill/>
            <a:miter lim="800000"/>
            <a:headEnd/>
            <a:tailEnd/>
          </a:ln>
        </p:spPr>
        <p:txBody>
          <a:bodyPr wrap="none" lIns="19050" tIns="26988" rIns="19050" bIns="26988"/>
          <a:lstStyle/>
          <a:p>
            <a:pPr algn="ctr" defTabSz="933450" eaLnBrk="0" hangingPunct="0">
              <a:lnSpc>
                <a:spcPts val="1600"/>
              </a:lnSpc>
              <a:tabLst>
                <a:tab pos="582613" algn="l"/>
                <a:tab pos="933450" algn="l"/>
                <a:tab pos="1398588" algn="l"/>
              </a:tabLst>
            </a:pPr>
            <a:r>
              <a:rPr lang="en-US" sz="1600">
                <a:solidFill>
                  <a:srgbClr val="000000"/>
                </a:solidFill>
                <a:latin typeface="Calibri" pitchFamily="34" charset="0"/>
              </a:rPr>
              <a:t>High</a:t>
            </a:r>
          </a:p>
        </p:txBody>
      </p:sp>
      <p:sp>
        <p:nvSpPr>
          <p:cNvPr id="59433" name="Rectangle 41"/>
          <p:cNvSpPr>
            <a:spLocks noChangeArrowheads="1"/>
          </p:cNvSpPr>
          <p:nvPr/>
        </p:nvSpPr>
        <p:spPr bwMode="auto">
          <a:xfrm>
            <a:off x="6894513" y="4881563"/>
            <a:ext cx="769937" cy="542925"/>
          </a:xfrm>
          <a:prstGeom prst="rect">
            <a:avLst/>
          </a:prstGeom>
          <a:noFill/>
          <a:ln w="12700">
            <a:noFill/>
            <a:miter lim="800000"/>
            <a:headEnd/>
            <a:tailEnd/>
          </a:ln>
        </p:spPr>
        <p:txBody>
          <a:bodyPr wrap="none" lIns="19050" tIns="26988" rIns="19050" bIns="26988"/>
          <a:lstStyle/>
          <a:p>
            <a:pPr algn="ctr" defTabSz="933450" eaLnBrk="0" hangingPunct="0">
              <a:lnSpc>
                <a:spcPts val="1600"/>
              </a:lnSpc>
              <a:tabLst>
                <a:tab pos="582613" algn="l"/>
                <a:tab pos="933450" algn="l"/>
                <a:tab pos="1398588" algn="l"/>
              </a:tabLst>
            </a:pPr>
            <a:r>
              <a:rPr lang="en-US" sz="1600">
                <a:solidFill>
                  <a:srgbClr val="000000"/>
                </a:solidFill>
                <a:latin typeface="Calibri" pitchFamily="34" charset="0"/>
              </a:rPr>
              <a:t>Very</a:t>
            </a:r>
            <a:br>
              <a:rPr lang="en-US" sz="1600">
                <a:solidFill>
                  <a:srgbClr val="000000"/>
                </a:solidFill>
                <a:latin typeface="Calibri" pitchFamily="34" charset="0"/>
              </a:rPr>
            </a:br>
            <a:r>
              <a:rPr lang="en-US" sz="1600">
                <a:solidFill>
                  <a:srgbClr val="000000"/>
                </a:solidFill>
                <a:latin typeface="Calibri" pitchFamily="34" charset="0"/>
              </a:rPr>
              <a:t>High</a:t>
            </a:r>
          </a:p>
        </p:txBody>
      </p:sp>
      <p:sp>
        <p:nvSpPr>
          <p:cNvPr id="134186" name="Rectangle 42"/>
          <p:cNvSpPr>
            <a:spLocks noChangeArrowheads="1"/>
          </p:cNvSpPr>
          <p:nvPr/>
        </p:nvSpPr>
        <p:spPr bwMode="auto">
          <a:xfrm>
            <a:off x="1352550" y="5424488"/>
            <a:ext cx="838200" cy="619125"/>
          </a:xfrm>
          <a:prstGeom prst="rect">
            <a:avLst/>
          </a:prstGeom>
          <a:noFill/>
          <a:ln w="12700">
            <a:noFill/>
            <a:miter lim="800000"/>
            <a:headEnd/>
            <a:tailEnd/>
          </a:ln>
          <a:effectLst/>
        </p:spPr>
        <p:txBody>
          <a:bodyPr wrap="none" lIns="19050" tIns="26988" rIns="19050" bIns="26988"/>
          <a:lstStyle/>
          <a:p>
            <a:pPr defTabSz="933450" eaLnBrk="0" fontAlgn="auto" hangingPunct="0">
              <a:lnSpc>
                <a:spcPts val="1900"/>
              </a:lnSpc>
              <a:spcBef>
                <a:spcPts val="0"/>
              </a:spcBef>
              <a:spcAft>
                <a:spcPts val="0"/>
              </a:spcAft>
              <a:tabLst>
                <a:tab pos="582613" algn="l"/>
                <a:tab pos="933450" algn="l"/>
                <a:tab pos="1398588" algn="l"/>
              </a:tabLst>
              <a:defRPr/>
            </a:pPr>
            <a:r>
              <a:rPr lang="en-US" sz="1600">
                <a:solidFill>
                  <a:srgbClr val="FFFFFF"/>
                </a:solidFill>
                <a:effectLst>
                  <a:outerShdw blurRad="38100" dist="38100" dir="2700000" algn="tl">
                    <a:srgbClr val="000000"/>
                  </a:outerShdw>
                </a:effectLst>
                <a:latin typeface="+mn-lt"/>
                <a:cs typeface="+mn-cs"/>
              </a:rPr>
              <a:t>Men</a:t>
            </a:r>
            <a:br>
              <a:rPr lang="en-US" sz="1600">
                <a:solidFill>
                  <a:srgbClr val="FFFFFF"/>
                </a:solidFill>
                <a:effectLst>
                  <a:outerShdw blurRad="38100" dist="38100" dir="2700000" algn="tl">
                    <a:srgbClr val="000000"/>
                  </a:outerShdw>
                </a:effectLst>
                <a:latin typeface="+mn-lt"/>
                <a:cs typeface="+mn-cs"/>
              </a:rPr>
            </a:br>
            <a:r>
              <a:rPr lang="en-US" sz="1600">
                <a:solidFill>
                  <a:srgbClr val="FFFFFF"/>
                </a:solidFill>
                <a:effectLst>
                  <a:outerShdw blurRad="38100" dist="38100" dir="2700000" algn="tl">
                    <a:srgbClr val="000000"/>
                  </a:outerShdw>
                </a:effectLst>
                <a:latin typeface="+mn-lt"/>
                <a:cs typeface="+mn-cs"/>
              </a:rPr>
              <a:t>Women</a:t>
            </a:r>
          </a:p>
        </p:txBody>
      </p:sp>
      <p:sp>
        <p:nvSpPr>
          <p:cNvPr id="134187" name="Rectangle 43"/>
          <p:cNvSpPr>
            <a:spLocks noChangeArrowheads="1"/>
          </p:cNvSpPr>
          <p:nvPr/>
        </p:nvSpPr>
        <p:spPr bwMode="auto">
          <a:xfrm>
            <a:off x="1158875" y="5683250"/>
            <a:ext cx="230188" cy="334963"/>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379901"/>
                </a:solidFill>
                <a:effectLst>
                  <a:outerShdw blurRad="38100" dist="38100" dir="2700000" algn="tl">
                    <a:srgbClr val="000000"/>
                  </a:outerShdw>
                </a:effectLst>
                <a:latin typeface="Wingdings" pitchFamily="2" charset="2"/>
                <a:cs typeface="+mn-cs"/>
              </a:rPr>
              <a:t></a:t>
            </a:r>
            <a:endParaRPr lang="en-US" sz="1400">
              <a:solidFill>
                <a:srgbClr val="FF557C"/>
              </a:solidFill>
              <a:effectLst>
                <a:outerShdw blurRad="38100" dist="38100" dir="2700000" algn="tl">
                  <a:srgbClr val="000000"/>
                </a:outerShdw>
              </a:effectLst>
              <a:latin typeface="Wingdings" pitchFamily="2" charset="2"/>
              <a:cs typeface="+mn-cs"/>
            </a:endParaRPr>
          </a:p>
        </p:txBody>
      </p:sp>
      <p:sp>
        <p:nvSpPr>
          <p:cNvPr id="134188" name="Rectangle 44"/>
          <p:cNvSpPr>
            <a:spLocks noChangeArrowheads="1"/>
          </p:cNvSpPr>
          <p:nvPr/>
        </p:nvSpPr>
        <p:spPr bwMode="auto">
          <a:xfrm>
            <a:off x="1158875" y="5437188"/>
            <a:ext cx="230188" cy="336550"/>
          </a:xfrm>
          <a:prstGeom prst="rect">
            <a:avLst/>
          </a:prstGeom>
          <a:noFill/>
          <a:ln w="12700">
            <a:noFill/>
            <a:miter lim="800000"/>
            <a:headEnd/>
            <a:tailEnd/>
          </a:ln>
          <a:effectLst/>
        </p:spPr>
        <p:txBody>
          <a:bodyPr wrap="none" lIns="19050" tIns="26988" rIns="19050" bIns="26988"/>
          <a:lstStyle/>
          <a:p>
            <a:pPr algn="ctr" defTabSz="933450" eaLnBrk="0" fontAlgn="auto" hangingPunct="0">
              <a:lnSpc>
                <a:spcPts val="1600"/>
              </a:lnSpc>
              <a:spcBef>
                <a:spcPts val="0"/>
              </a:spcBef>
              <a:spcAft>
                <a:spcPts val="0"/>
              </a:spcAft>
              <a:tabLst>
                <a:tab pos="582613" algn="l"/>
                <a:tab pos="933450" algn="l"/>
                <a:tab pos="1398588" algn="l"/>
              </a:tabLst>
              <a:defRPr/>
            </a:pPr>
            <a:r>
              <a:rPr lang="en-US" sz="1400">
                <a:solidFill>
                  <a:srgbClr val="FFFF80"/>
                </a:solidFill>
                <a:effectLst>
                  <a:outerShdw blurRad="38100" dist="38100" dir="2700000" algn="tl">
                    <a:srgbClr val="000000"/>
                  </a:outerShdw>
                </a:effectLst>
                <a:latin typeface="Wingdings" pitchFamily="2" charset="2"/>
                <a:cs typeface="+mn-cs"/>
              </a:rPr>
              <a:t></a:t>
            </a:r>
          </a:p>
        </p:txBody>
      </p:sp>
      <p:sp>
        <p:nvSpPr>
          <p:cNvPr id="134189" name="Rectangle 45"/>
          <p:cNvSpPr>
            <a:spLocks noChangeArrowheads="1"/>
          </p:cNvSpPr>
          <p:nvPr/>
        </p:nvSpPr>
        <p:spPr bwMode="auto">
          <a:xfrm>
            <a:off x="908050" y="6303963"/>
            <a:ext cx="8121650" cy="336550"/>
          </a:xfrm>
          <a:prstGeom prst="rect">
            <a:avLst/>
          </a:prstGeom>
          <a:noFill/>
          <a:ln w="12700">
            <a:noFill/>
            <a:miter lim="800000"/>
            <a:headEnd/>
            <a:tailEnd/>
          </a:ln>
          <a:effectLst/>
        </p:spPr>
        <p:txBody>
          <a:bodyPr wrap="none" lIns="19050" tIns="26988" rIns="19050" bIns="26988"/>
          <a:lstStyle/>
          <a:p>
            <a:pPr defTabSz="933450" eaLnBrk="0" fontAlgn="auto" hangingPunct="0">
              <a:lnSpc>
                <a:spcPts val="1600"/>
              </a:lnSpc>
              <a:spcBef>
                <a:spcPts val="0"/>
              </a:spcBef>
              <a:spcAft>
                <a:spcPts val="0"/>
              </a:spcAft>
              <a:tabLst>
                <a:tab pos="582613" algn="l"/>
                <a:tab pos="933450" algn="l"/>
                <a:tab pos="1398588" algn="l"/>
              </a:tabLst>
              <a:defRPr/>
            </a:pPr>
            <a:endParaRPr lang="en-US" sz="1400">
              <a:solidFill>
                <a:srgbClr val="FFFFFF"/>
              </a:solidFill>
              <a:effectLst>
                <a:outerShdw blurRad="38100" dist="38100" dir="2700000" algn="tl">
                  <a:srgbClr val="000000"/>
                </a:outerShdw>
              </a:effectLst>
              <a:latin typeface="+mn-lt"/>
              <a:cs typeface="+mn-cs"/>
            </a:endParaRPr>
          </a:p>
        </p:txBody>
      </p:sp>
      <p:grpSp>
        <p:nvGrpSpPr>
          <p:cNvPr id="59438" name="Group 46"/>
          <p:cNvGrpSpPr>
            <a:grpSpLocks/>
          </p:cNvGrpSpPr>
          <p:nvPr/>
        </p:nvGrpSpPr>
        <p:grpSpPr bwMode="auto">
          <a:xfrm>
            <a:off x="2312988" y="3151188"/>
            <a:ext cx="90487" cy="1498600"/>
            <a:chOff x="1639" y="1985"/>
            <a:chExt cx="64" cy="944"/>
          </a:xfrm>
        </p:grpSpPr>
        <p:sp>
          <p:nvSpPr>
            <p:cNvPr id="59441" name="Line 47"/>
            <p:cNvSpPr>
              <a:spLocks noChangeShapeType="1"/>
            </p:cNvSpPr>
            <p:nvPr/>
          </p:nvSpPr>
          <p:spPr bwMode="auto">
            <a:xfrm>
              <a:off x="1639" y="1985"/>
              <a:ext cx="64" cy="0"/>
            </a:xfrm>
            <a:prstGeom prst="line">
              <a:avLst/>
            </a:prstGeom>
            <a:noFill/>
            <a:ln w="12700">
              <a:solidFill>
                <a:srgbClr val="00FFFF"/>
              </a:solidFill>
              <a:round/>
              <a:headEnd/>
              <a:tailEnd/>
            </a:ln>
          </p:spPr>
          <p:txBody>
            <a:bodyPr wrap="none" anchor="ctr"/>
            <a:lstStyle/>
            <a:p>
              <a:endParaRPr lang="en-US"/>
            </a:p>
          </p:txBody>
        </p:sp>
        <p:sp>
          <p:nvSpPr>
            <p:cNvPr id="59442" name="Line 48"/>
            <p:cNvSpPr>
              <a:spLocks noChangeShapeType="1"/>
            </p:cNvSpPr>
            <p:nvPr/>
          </p:nvSpPr>
          <p:spPr bwMode="auto">
            <a:xfrm>
              <a:off x="1639" y="2465"/>
              <a:ext cx="64" cy="0"/>
            </a:xfrm>
            <a:prstGeom prst="line">
              <a:avLst/>
            </a:prstGeom>
            <a:noFill/>
            <a:ln w="12700">
              <a:solidFill>
                <a:srgbClr val="00FFFF"/>
              </a:solidFill>
              <a:round/>
              <a:headEnd/>
              <a:tailEnd/>
            </a:ln>
          </p:spPr>
          <p:txBody>
            <a:bodyPr wrap="none" anchor="ctr"/>
            <a:lstStyle/>
            <a:p>
              <a:endParaRPr lang="en-US"/>
            </a:p>
          </p:txBody>
        </p:sp>
        <p:sp>
          <p:nvSpPr>
            <p:cNvPr id="59443" name="Line 49"/>
            <p:cNvSpPr>
              <a:spLocks noChangeShapeType="1"/>
            </p:cNvSpPr>
            <p:nvPr/>
          </p:nvSpPr>
          <p:spPr bwMode="auto">
            <a:xfrm>
              <a:off x="1639" y="2929"/>
              <a:ext cx="64" cy="0"/>
            </a:xfrm>
            <a:prstGeom prst="line">
              <a:avLst/>
            </a:prstGeom>
            <a:noFill/>
            <a:ln w="12700">
              <a:solidFill>
                <a:srgbClr val="00FFFF"/>
              </a:solidFill>
              <a:round/>
              <a:headEnd/>
              <a:tailEnd/>
            </a:ln>
          </p:spPr>
          <p:txBody>
            <a:bodyPr wrap="none" anchor="ctr"/>
            <a:lstStyle/>
            <a:p>
              <a:endParaRPr lang="en-US"/>
            </a:p>
          </p:txBody>
        </p:sp>
      </p:grpSp>
      <p:sp>
        <p:nvSpPr>
          <p:cNvPr id="59439" name="Rectangle 50"/>
          <p:cNvSpPr>
            <a:spLocks noGrp="1" noChangeArrowheads="1"/>
          </p:cNvSpPr>
          <p:nvPr>
            <p:ph type="title"/>
          </p:nvPr>
        </p:nvSpPr>
        <p:spPr>
          <a:xfrm>
            <a:off x="811213" y="434975"/>
            <a:ext cx="7721600" cy="787400"/>
          </a:xfrm>
        </p:spPr>
        <p:txBody>
          <a:bodyPr lIns="90488" tIns="44450" rIns="90488" bIns="44450"/>
          <a:lstStyle/>
          <a:p>
            <a:pPr eaLnBrk="1" hangingPunct="1">
              <a:lnSpc>
                <a:spcPct val="90000"/>
              </a:lnSpc>
            </a:pPr>
            <a:r>
              <a:rPr lang="en-US" sz="4000" smtClean="0">
                <a:solidFill>
                  <a:srgbClr val="FFFF00"/>
                </a:solidFill>
                <a:latin typeface="Times New Roman" pitchFamily="18" charset="0"/>
                <a:cs typeface="Times New Roman" pitchFamily="18" charset="0"/>
              </a:rPr>
              <a:t>Obesity and Mortality Risk</a:t>
            </a:r>
          </a:p>
        </p:txBody>
      </p:sp>
      <p:sp>
        <p:nvSpPr>
          <p:cNvPr id="59440" name="Rectangle 51"/>
          <p:cNvSpPr>
            <a:spLocks noChangeArrowheads="1"/>
          </p:cNvSpPr>
          <p:nvPr/>
        </p:nvSpPr>
        <p:spPr bwMode="auto">
          <a:xfrm>
            <a:off x="2300288" y="2408238"/>
            <a:ext cx="5414962" cy="2995612"/>
          </a:xfrm>
          <a:prstGeom prst="rect">
            <a:avLst/>
          </a:prstGeom>
          <a:noFill/>
          <a:ln w="12700">
            <a:solidFill>
              <a:srgbClr val="00FFFF"/>
            </a:solidFill>
            <a:miter lim="800000"/>
            <a:headEnd/>
            <a:tailEnd/>
          </a:ln>
        </p:spPr>
        <p:txBody>
          <a:bodyPr wrap="none" anchor="ctr"/>
          <a:lstStyle/>
          <a:p>
            <a:endParaRPr lang="en-US">
              <a:latin typeface="Calibri" pitchFamily="34" charset="0"/>
            </a:endParaRPr>
          </a:p>
        </p:txBody>
      </p:sp>
    </p:spTree>
  </p:cSld>
  <p:clrMapOvr>
    <a:masterClrMapping/>
  </p:clrMapOvr>
  <p:transition advTm="2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sz="half" idx="1"/>
          </p:nvPr>
        </p:nvSpPr>
        <p:spPr>
          <a:xfrm>
            <a:off x="468313" y="692150"/>
            <a:ext cx="8675687" cy="865188"/>
          </a:xfrm>
        </p:spPr>
        <p:txBody>
          <a:bodyPr/>
          <a:lstStyle/>
          <a:p>
            <a:pPr marL="346075" indent="-346075" algn="ctr" eaLnBrk="1" hangingPunct="1">
              <a:buFontTx/>
              <a:buNone/>
            </a:pPr>
            <a:r>
              <a:rPr lang="en-US" sz="2800" b="1" smtClean="0">
                <a:solidFill>
                  <a:srgbClr val="00FF00"/>
                </a:solidFill>
                <a:latin typeface="Times New Roman" pitchFamily="18" charset="0"/>
                <a:cs typeface="Times New Roman" pitchFamily="18" charset="0"/>
              </a:rPr>
              <a:t>Annual per-person medical costs, survival adjusted</a:t>
            </a:r>
          </a:p>
        </p:txBody>
      </p:sp>
      <p:pic>
        <p:nvPicPr>
          <p:cNvPr id="60419" name="Picture 4"/>
          <p:cNvPicPr>
            <a:picLocks noGrp="1" noChangeAspect="1" noChangeArrowheads="1"/>
          </p:cNvPicPr>
          <p:nvPr>
            <p:ph sz="half" idx="2"/>
          </p:nvPr>
        </p:nvPicPr>
        <p:blipFill>
          <a:blip r:embed="rId2" cstate="print"/>
          <a:srcRect/>
          <a:stretch>
            <a:fillRect/>
          </a:stretch>
        </p:blipFill>
        <p:spPr>
          <a:xfrm>
            <a:off x="952500" y="1628775"/>
            <a:ext cx="7148513" cy="4518025"/>
          </a:xfrm>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0"/>
            <a:ext cx="8229600" cy="1139825"/>
          </a:xfrm>
        </p:spPr>
        <p:txBody>
          <a:bodyPr/>
          <a:lstStyle/>
          <a:p>
            <a:pPr rtl="1" eaLnBrk="1" hangingPunct="1">
              <a:defRPr/>
            </a:pPr>
            <a:r>
              <a:rPr lang="fa-IR" b="1" dirty="0" smtClean="0">
                <a:solidFill>
                  <a:srgbClr val="FF66FF"/>
                </a:solidFill>
                <a:cs typeface="Mitra Bold Mazar" pitchFamily="2" charset="-78"/>
              </a:rPr>
              <a:t>سير چاقي در جهان</a:t>
            </a:r>
            <a:endParaRPr lang="en-US" b="1" dirty="0" smtClean="0">
              <a:solidFill>
                <a:srgbClr val="FF66FF"/>
              </a:solidFill>
              <a:cs typeface="Mitra Bold Mazar" pitchFamily="2" charset="-78"/>
            </a:endParaRPr>
          </a:p>
        </p:txBody>
      </p:sp>
      <p:sp>
        <p:nvSpPr>
          <p:cNvPr id="20483" name="Rectangle 3"/>
          <p:cNvSpPr>
            <a:spLocks noGrp="1" noChangeArrowheads="1"/>
          </p:cNvSpPr>
          <p:nvPr>
            <p:ph type="body" idx="1"/>
          </p:nvPr>
        </p:nvSpPr>
        <p:spPr>
          <a:xfrm>
            <a:off x="250825" y="1341438"/>
            <a:ext cx="8713788" cy="5327650"/>
          </a:xfrm>
        </p:spPr>
        <p:txBody>
          <a:bodyPr/>
          <a:lstStyle/>
          <a:p>
            <a:pPr algn="r" rtl="1" eaLnBrk="1" hangingPunct="1">
              <a:lnSpc>
                <a:spcPct val="150000"/>
              </a:lnSpc>
            </a:pPr>
            <a:r>
              <a:rPr lang="fa-IR" sz="3500" b="1" smtClean="0">
                <a:solidFill>
                  <a:srgbClr val="00FFCC"/>
                </a:solidFill>
                <a:effectLst/>
                <a:cs typeface="Mitra" pitchFamily="2" charset="-78"/>
              </a:rPr>
              <a:t>اضافه وزن و چاقي چگونه سلامت جسمي و رواني كودكان و نوجوانان را در دهه هاي بعد مختل مي كند؟</a:t>
            </a:r>
          </a:p>
          <a:p>
            <a:pPr algn="r" rtl="1" eaLnBrk="1" hangingPunct="1">
              <a:lnSpc>
                <a:spcPct val="150000"/>
              </a:lnSpc>
            </a:pPr>
            <a:r>
              <a:rPr lang="fa-IR" sz="3500" b="1" smtClean="0">
                <a:solidFill>
                  <a:srgbClr val="00FFCC"/>
                </a:solidFill>
                <a:effectLst/>
                <a:cs typeface="Mitra" pitchFamily="2" charset="-78"/>
              </a:rPr>
              <a:t>اضافه وزن و چاقي كودكان و نوجوانان چه اثري بر طول عمر خواهد داشت؟</a:t>
            </a:r>
          </a:p>
          <a:p>
            <a:pPr algn="r" rtl="1" eaLnBrk="1" hangingPunct="1">
              <a:lnSpc>
                <a:spcPct val="150000"/>
              </a:lnSpc>
            </a:pPr>
            <a:r>
              <a:rPr lang="fa-IR" sz="3500" b="1" smtClean="0">
                <a:solidFill>
                  <a:srgbClr val="FFFF00"/>
                </a:solidFill>
                <a:effectLst/>
                <a:cs typeface="Mitra" pitchFamily="2" charset="-78"/>
              </a:rPr>
              <a:t>اضافه وزن و چاقي كودكان و نوجوانان چه اثري بر اقتصاد كشورها و مسائل اجتماعي خواهد داشت؟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20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466725" y="1557338"/>
            <a:ext cx="8208963" cy="4968006"/>
          </a:xfrm>
        </p:spPr>
        <p:txBody>
          <a:bodyPr rtlCol="0">
            <a:noAutofit/>
          </a:bodyPr>
          <a:lstStyle/>
          <a:p>
            <a:pPr algn="just" rtl="1" eaLnBrk="1" fontAlgn="auto" hangingPunct="1">
              <a:lnSpc>
                <a:spcPct val="160000"/>
              </a:lnSpc>
              <a:spcAft>
                <a:spcPts val="0"/>
              </a:spcAft>
              <a:buFont typeface="Arial" pitchFamily="34" charset="0"/>
              <a:buNone/>
              <a:defRPr/>
            </a:pPr>
            <a:r>
              <a:rPr lang="ar-SA" sz="2800" b="1" dirty="0">
                <a:solidFill>
                  <a:srgbClr val="FFFF00"/>
                </a:solidFill>
                <a:cs typeface="Mitra" pitchFamily="2" charset="-78"/>
              </a:rPr>
              <a:t>افزايش وزن و چربي </a:t>
            </a:r>
            <a:r>
              <a:rPr lang="ar-SA" sz="2800" b="1" dirty="0">
                <a:solidFill>
                  <a:schemeClr val="bg1"/>
                </a:solidFill>
                <a:cs typeface="Mitra" pitchFamily="2" charset="-78"/>
              </a:rPr>
              <a:t>بدن را كه در اثر عوامل محيطي و مساعد بودن ساختمان ژنتيك فرد ايجاد مي‌شود، چاقي مي‌گويند. افزايش وزن و چاقي را مي‌توان با استفاده از جدول‌هاي قد و وزن كه براي گروه‌هاي با جثه‌هاي كوچك، متوسط و بزرگ تهيه شده‌اند، مشخص نمود، ولي معياري كه امروزه به طور وسيع براي تعريف چاقي به كار مي‌رود </a:t>
            </a:r>
            <a:r>
              <a:rPr lang="ar-SA" sz="2800" b="1" dirty="0">
                <a:solidFill>
                  <a:srgbClr val="FFFF00"/>
                </a:solidFill>
                <a:cs typeface="Mitra" pitchFamily="2" charset="-78"/>
              </a:rPr>
              <a:t>"نمايه توده بدني“</a:t>
            </a:r>
            <a:r>
              <a:rPr lang="fa-IR" sz="2800" b="1" dirty="0">
                <a:solidFill>
                  <a:srgbClr val="FFFF00"/>
                </a:solidFill>
                <a:cs typeface="Mitra" pitchFamily="2" charset="-78"/>
              </a:rPr>
              <a:t> </a:t>
            </a:r>
            <a:r>
              <a:rPr lang="en-US" sz="2800" b="1" dirty="0">
                <a:solidFill>
                  <a:srgbClr val="FFFF00"/>
                </a:solidFill>
                <a:latin typeface="Times New Roman" pitchFamily="18" charset="0"/>
                <a:cs typeface="Times New Roman" pitchFamily="18" charset="0"/>
              </a:rPr>
              <a:t>Body mass index= BMI</a:t>
            </a:r>
            <a:r>
              <a:rPr lang="ar-SA" sz="2800" b="1" dirty="0">
                <a:cs typeface="Mitra" pitchFamily="2" charset="-78"/>
              </a:rPr>
              <a:t> </a:t>
            </a:r>
            <a:r>
              <a:rPr lang="ar-SA" sz="2800" b="1" dirty="0">
                <a:solidFill>
                  <a:schemeClr val="bg1"/>
                </a:solidFill>
                <a:cs typeface="Mitra" pitchFamily="2" charset="-78"/>
              </a:rPr>
              <a:t>است. اين معيار از تقسيم وزن (كيلوگرم) به مجذور قد (مترمربع) حاصل مي‌شود.</a:t>
            </a:r>
            <a:endParaRPr lang="en-US" sz="2800" b="1" dirty="0">
              <a:solidFill>
                <a:schemeClr val="bg1"/>
              </a:solidFill>
              <a:cs typeface="Mitra" pitchFamily="2" charset="-78"/>
            </a:endParaRPr>
          </a:p>
        </p:txBody>
      </p:sp>
      <p:sp>
        <p:nvSpPr>
          <p:cNvPr id="7171" name="Text Box 3"/>
          <p:cNvSpPr txBox="1">
            <a:spLocks noChangeArrowheads="1"/>
          </p:cNvSpPr>
          <p:nvPr/>
        </p:nvSpPr>
        <p:spPr bwMode="auto">
          <a:xfrm>
            <a:off x="3708400" y="260350"/>
            <a:ext cx="1952625" cy="78483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fa-IR" sz="4500" dirty="0">
                <a:solidFill>
                  <a:srgbClr val="FF3300"/>
                </a:solidFill>
                <a:effectLst>
                  <a:outerShdw blurRad="38100" dist="38100" dir="2700000" algn="tl">
                    <a:srgbClr val="000000"/>
                  </a:outerShdw>
                </a:effectLst>
                <a:latin typeface="Verdana" pitchFamily="34" charset="0"/>
                <a:cs typeface="Titr Mazar" pitchFamily="2" charset="-78"/>
              </a:rPr>
              <a:t>تعريف</a:t>
            </a:r>
            <a:endParaRPr lang="en-US" sz="4500" dirty="0">
              <a:solidFill>
                <a:srgbClr val="FF3300"/>
              </a:solidFill>
              <a:effectLst>
                <a:outerShdw blurRad="38100" dist="38100" dir="2700000" algn="tl">
                  <a:srgbClr val="000000"/>
                </a:outerShdw>
              </a:effectLst>
              <a:latin typeface="Verdana" pitchFamily="34" charset="0"/>
              <a:cs typeface="Titr Maza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a:xfrm>
            <a:off x="827088" y="549275"/>
            <a:ext cx="7632700" cy="575945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5888"/>
            <a:ext cx="8640763" cy="720725"/>
          </a:xfrm>
        </p:spPr>
        <p:txBody>
          <a:bodyPr/>
          <a:lstStyle/>
          <a:p>
            <a:pPr eaLnBrk="1" hangingPunct="1">
              <a:defRPr/>
            </a:pPr>
            <a:r>
              <a:rPr lang="en-US" sz="4000" b="1" dirty="0" smtClean="0">
                <a:solidFill>
                  <a:srgbClr val="FF66FF"/>
                </a:solidFill>
                <a:latin typeface="Times New Roman" pitchFamily="18" charset="0"/>
                <a:cs typeface="Times New Roman" pitchFamily="18" charset="0"/>
              </a:rPr>
              <a:t>Complications</a:t>
            </a:r>
            <a:r>
              <a:rPr lang="fa-IR" sz="4000" b="1" dirty="0" smtClean="0">
                <a:solidFill>
                  <a:srgbClr val="FF66FF"/>
                </a:solidFill>
                <a:latin typeface="Times New Roman" pitchFamily="18" charset="0"/>
                <a:cs typeface="Times New Roman" pitchFamily="18" charset="0"/>
              </a:rPr>
              <a:t> </a:t>
            </a:r>
            <a:r>
              <a:rPr lang="en-US" sz="4000" b="1" dirty="0" smtClean="0">
                <a:solidFill>
                  <a:srgbClr val="FF66FF"/>
                </a:solidFill>
                <a:latin typeface="Times New Roman" pitchFamily="18" charset="0"/>
                <a:cs typeface="Times New Roman" pitchFamily="18" charset="0"/>
              </a:rPr>
              <a:t>of</a:t>
            </a:r>
            <a:r>
              <a:rPr lang="fa-IR" sz="4000" b="1" dirty="0" smtClean="0">
                <a:solidFill>
                  <a:srgbClr val="FF66FF"/>
                </a:solidFill>
                <a:latin typeface="Times New Roman" pitchFamily="18" charset="0"/>
                <a:cs typeface="Times New Roman" pitchFamily="18" charset="0"/>
              </a:rPr>
              <a:t> </a:t>
            </a:r>
            <a:r>
              <a:rPr lang="en-US" sz="4000" b="1" dirty="0" smtClean="0">
                <a:solidFill>
                  <a:srgbClr val="FF66FF"/>
                </a:solidFill>
                <a:latin typeface="Times New Roman" pitchFamily="18" charset="0"/>
                <a:cs typeface="Times New Roman" pitchFamily="18" charset="0"/>
              </a:rPr>
              <a:t>Childhood</a:t>
            </a:r>
            <a:r>
              <a:rPr lang="fa-IR" sz="4000" b="1" dirty="0" smtClean="0">
                <a:solidFill>
                  <a:srgbClr val="FF66FF"/>
                </a:solidFill>
                <a:latin typeface="Times New Roman" pitchFamily="18" charset="0"/>
                <a:cs typeface="Times New Roman" pitchFamily="18" charset="0"/>
              </a:rPr>
              <a:t> </a:t>
            </a:r>
            <a:r>
              <a:rPr lang="en-US" sz="4000" b="1" dirty="0" smtClean="0">
                <a:solidFill>
                  <a:srgbClr val="FF66FF"/>
                </a:solidFill>
                <a:latin typeface="Times New Roman" pitchFamily="18" charset="0"/>
                <a:cs typeface="Times New Roman" pitchFamily="18" charset="0"/>
              </a:rPr>
              <a:t>Obesity</a:t>
            </a:r>
            <a:endParaRPr lang="en-US" sz="4000" dirty="0" smtClean="0">
              <a:solidFill>
                <a:srgbClr val="FF66FF"/>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323850" y="1058863"/>
          <a:ext cx="8568952" cy="5394039"/>
        </p:xfrm>
        <a:graphic>
          <a:graphicData uri="http://schemas.openxmlformats.org/drawingml/2006/table">
            <a:tbl>
              <a:tblPr firstRow="1" bandRow="1">
                <a:tableStyleId>{F5AB1C69-6EDB-4FF4-983F-18BD219EF322}</a:tableStyleId>
              </a:tblPr>
              <a:tblGrid>
                <a:gridCol w="4284476"/>
                <a:gridCol w="4284476"/>
              </a:tblGrid>
              <a:tr h="1950124">
                <a:tc>
                  <a:txBody>
                    <a:bodyPr/>
                    <a:lstStyle/>
                    <a:p>
                      <a:r>
                        <a:rPr lang="en-US" sz="1800" kern="1200" baseline="0" dirty="0" smtClean="0">
                          <a:solidFill>
                            <a:srgbClr val="FFFF00"/>
                          </a:solidFill>
                        </a:rPr>
                        <a:t>Psychosocial</a:t>
                      </a:r>
                      <a:endParaRPr lang="en-US" sz="1800" b="1" dirty="0">
                        <a:solidFill>
                          <a:srgbClr val="FFFF00"/>
                        </a:solidFill>
                        <a:latin typeface="Times New Roman" pitchFamily="18" charset="0"/>
                        <a:cs typeface="Times New Roman" pitchFamily="18" charset="0"/>
                      </a:endParaRPr>
                    </a:p>
                  </a:txBody>
                  <a:tcPr/>
                </a:tc>
                <a:tc>
                  <a:txBody>
                    <a:bodyPr/>
                    <a:lstStyle/>
                    <a:p>
                      <a:r>
                        <a:rPr lang="en-US" sz="1800" kern="1200" baseline="0" dirty="0" smtClean="0">
                          <a:solidFill>
                            <a:srgbClr val="FFFF00"/>
                          </a:solidFill>
                        </a:rPr>
                        <a:t>Poor self-esteem</a:t>
                      </a:r>
                    </a:p>
                    <a:p>
                      <a:r>
                        <a:rPr lang="en-US" sz="1800" kern="1200" baseline="0" dirty="0" smtClean="0">
                          <a:solidFill>
                            <a:srgbClr val="FFFF00"/>
                          </a:solidFill>
                        </a:rPr>
                        <a:t>Anxiety</a:t>
                      </a:r>
                    </a:p>
                    <a:p>
                      <a:r>
                        <a:rPr lang="en-US" sz="1800" kern="1200" baseline="0" dirty="0" smtClean="0">
                          <a:solidFill>
                            <a:srgbClr val="FFFF00"/>
                          </a:solidFill>
                        </a:rPr>
                        <a:t>Depression</a:t>
                      </a:r>
                    </a:p>
                    <a:p>
                      <a:r>
                        <a:rPr lang="en-US" sz="1800" kern="1200" baseline="0" dirty="0" smtClean="0">
                          <a:solidFill>
                            <a:srgbClr val="FFFF00"/>
                          </a:solidFill>
                        </a:rPr>
                        <a:t>Eating disorders</a:t>
                      </a:r>
                    </a:p>
                    <a:p>
                      <a:r>
                        <a:rPr lang="en-US" sz="1800" kern="1200" baseline="0" dirty="0" smtClean="0">
                          <a:solidFill>
                            <a:srgbClr val="FFFF00"/>
                          </a:solidFill>
                        </a:rPr>
                        <a:t>Social isolation</a:t>
                      </a:r>
                    </a:p>
                    <a:p>
                      <a:r>
                        <a:rPr lang="en-US" sz="1800" kern="1200" baseline="0" dirty="0" smtClean="0">
                          <a:solidFill>
                            <a:srgbClr val="FFFF00"/>
                          </a:solidFill>
                        </a:rPr>
                        <a:t>Lower educational</a:t>
                      </a:r>
                      <a:r>
                        <a:rPr lang="fa-IR" sz="1800" kern="1200" baseline="0" dirty="0" smtClean="0">
                          <a:solidFill>
                            <a:srgbClr val="FFFF00"/>
                          </a:solidFill>
                        </a:rPr>
                        <a:t>    </a:t>
                      </a:r>
                      <a:endParaRPr lang="en-US" sz="1800" kern="1200" baseline="0" dirty="0" smtClean="0">
                        <a:solidFill>
                          <a:srgbClr val="FFFF00"/>
                        </a:solidFill>
                      </a:endParaRPr>
                    </a:p>
                    <a:p>
                      <a:r>
                        <a:rPr lang="en-US" sz="1800" kern="1200" baseline="0" dirty="0" smtClean="0">
                          <a:solidFill>
                            <a:srgbClr val="FFFF00"/>
                          </a:solidFill>
                        </a:rPr>
                        <a:t>attainment</a:t>
                      </a:r>
                      <a:endParaRPr lang="en-US" sz="1800" b="1" dirty="0">
                        <a:solidFill>
                          <a:srgbClr val="FFFF00"/>
                        </a:solidFill>
                        <a:latin typeface="Times New Roman" pitchFamily="18" charset="0"/>
                        <a:cs typeface="Times New Roman" pitchFamily="18" charset="0"/>
                      </a:endParaRPr>
                    </a:p>
                  </a:txBody>
                  <a:tcPr/>
                </a:tc>
              </a:tr>
              <a:tr h="456279">
                <a:tc>
                  <a:txBody>
                    <a:bodyPr/>
                    <a:lstStyle/>
                    <a:p>
                      <a:r>
                        <a:rPr lang="en-US" sz="1800" kern="1200" baseline="0" dirty="0" smtClean="0">
                          <a:solidFill>
                            <a:srgbClr val="C09200"/>
                          </a:solidFill>
                        </a:rPr>
                        <a:t>Neurologic</a:t>
                      </a:r>
                      <a:endParaRPr lang="en-US" sz="1800" b="1" dirty="0">
                        <a:solidFill>
                          <a:srgbClr val="C09200"/>
                        </a:solidFill>
                        <a:latin typeface="Times New Roman" pitchFamily="18" charset="0"/>
                        <a:cs typeface="Times New Roman" pitchFamily="18" charset="0"/>
                      </a:endParaRPr>
                    </a:p>
                  </a:txBody>
                  <a:tcPr/>
                </a:tc>
                <a:tc>
                  <a:txBody>
                    <a:bodyPr/>
                    <a:lstStyle/>
                    <a:p>
                      <a:r>
                        <a:rPr lang="en-US" sz="1800" kern="1200" baseline="0" dirty="0" err="1" smtClean="0">
                          <a:solidFill>
                            <a:srgbClr val="C09200"/>
                          </a:solidFill>
                        </a:rPr>
                        <a:t>Pseudotumor</a:t>
                      </a:r>
                      <a:r>
                        <a:rPr lang="en-US" sz="1800" kern="1200" baseline="0" dirty="0" smtClean="0">
                          <a:solidFill>
                            <a:srgbClr val="C09200"/>
                          </a:solidFill>
                        </a:rPr>
                        <a:t> </a:t>
                      </a:r>
                      <a:r>
                        <a:rPr lang="en-US" sz="1800" kern="1200" baseline="0" dirty="0" err="1" smtClean="0">
                          <a:solidFill>
                            <a:srgbClr val="C09200"/>
                          </a:solidFill>
                        </a:rPr>
                        <a:t>cerebri</a:t>
                      </a:r>
                      <a:endParaRPr lang="en-US" sz="1800" b="1" dirty="0">
                        <a:solidFill>
                          <a:srgbClr val="C09200"/>
                        </a:solidFill>
                        <a:latin typeface="Times New Roman" pitchFamily="18" charset="0"/>
                        <a:cs typeface="Times New Roman" pitchFamily="18" charset="0"/>
                      </a:endParaRPr>
                    </a:p>
                  </a:txBody>
                  <a:tcPr/>
                </a:tc>
              </a:tr>
              <a:tr h="1425091">
                <a:tc>
                  <a:txBody>
                    <a:bodyPr/>
                    <a:lstStyle/>
                    <a:p>
                      <a:r>
                        <a:rPr lang="en-US" sz="1800" kern="1200" baseline="0" dirty="0" smtClean="0">
                          <a:solidFill>
                            <a:srgbClr val="C09200"/>
                          </a:solidFill>
                        </a:rPr>
                        <a:t>Endocrine</a:t>
                      </a:r>
                      <a:endParaRPr lang="en-US" sz="1800" b="1" dirty="0">
                        <a:solidFill>
                          <a:srgbClr val="C09200"/>
                        </a:solidFill>
                        <a:latin typeface="Times New Roman" pitchFamily="18" charset="0"/>
                        <a:cs typeface="Times New Roman" pitchFamily="18" charset="0"/>
                      </a:endParaRPr>
                    </a:p>
                  </a:txBody>
                  <a:tcPr/>
                </a:tc>
                <a:tc>
                  <a:txBody>
                    <a:bodyPr/>
                    <a:lstStyle/>
                    <a:p>
                      <a:r>
                        <a:rPr lang="en-US" sz="1800" kern="1200" baseline="0" dirty="0" smtClean="0">
                          <a:solidFill>
                            <a:srgbClr val="C09200"/>
                          </a:solidFill>
                        </a:rPr>
                        <a:t>Insulin resistance</a:t>
                      </a:r>
                    </a:p>
                    <a:p>
                      <a:r>
                        <a:rPr lang="en-US" sz="1800" kern="1200" baseline="0" dirty="0" smtClean="0">
                          <a:solidFill>
                            <a:srgbClr val="C09200"/>
                          </a:solidFill>
                        </a:rPr>
                        <a:t>Type 2 diabetes</a:t>
                      </a:r>
                    </a:p>
                    <a:p>
                      <a:r>
                        <a:rPr lang="en-US" sz="1800" kern="1200" baseline="0" dirty="0" smtClean="0">
                          <a:solidFill>
                            <a:srgbClr val="C09200"/>
                          </a:solidFill>
                        </a:rPr>
                        <a:t>Precocious puberty</a:t>
                      </a:r>
                    </a:p>
                    <a:p>
                      <a:r>
                        <a:rPr lang="en-US" sz="1800" kern="1200" baseline="0" dirty="0" smtClean="0">
                          <a:solidFill>
                            <a:srgbClr val="C09200"/>
                          </a:solidFill>
                        </a:rPr>
                        <a:t>Polycystic ovaries (girls)</a:t>
                      </a:r>
                    </a:p>
                    <a:p>
                      <a:r>
                        <a:rPr lang="en-US" sz="1800" kern="1200" baseline="0" dirty="0" err="1" smtClean="0">
                          <a:solidFill>
                            <a:srgbClr val="C09200"/>
                          </a:solidFill>
                        </a:rPr>
                        <a:t>Hypogonadism</a:t>
                      </a:r>
                      <a:r>
                        <a:rPr lang="en-US" sz="1800" kern="1200" baseline="0" dirty="0" smtClean="0">
                          <a:solidFill>
                            <a:srgbClr val="C09200"/>
                          </a:solidFill>
                        </a:rPr>
                        <a:t> (boys)</a:t>
                      </a:r>
                      <a:endParaRPr lang="en-US" sz="1800" b="1" dirty="0">
                        <a:solidFill>
                          <a:srgbClr val="C09200"/>
                        </a:solidFill>
                        <a:latin typeface="Times New Roman" pitchFamily="18" charset="0"/>
                        <a:cs typeface="Times New Roman" pitchFamily="18" charset="0"/>
                      </a:endParaRPr>
                    </a:p>
                  </a:txBody>
                  <a:tcPr/>
                </a:tc>
              </a:tr>
              <a:tr h="1425091">
                <a:tc>
                  <a:txBody>
                    <a:bodyPr/>
                    <a:lstStyle/>
                    <a:p>
                      <a:r>
                        <a:rPr lang="en-US" sz="1800" kern="1200" baseline="0" dirty="0" smtClean="0">
                          <a:solidFill>
                            <a:srgbClr val="FF0000"/>
                          </a:solidFill>
                        </a:rPr>
                        <a:t>Cardiovascular</a:t>
                      </a:r>
                      <a:endParaRPr lang="en-US" sz="1800" b="1" dirty="0">
                        <a:solidFill>
                          <a:srgbClr val="FF0000"/>
                        </a:solidFill>
                        <a:latin typeface="Times New Roman" pitchFamily="18" charset="0"/>
                        <a:cs typeface="Times New Roman" pitchFamily="18" charset="0"/>
                      </a:endParaRPr>
                    </a:p>
                  </a:txBody>
                  <a:tcPr/>
                </a:tc>
                <a:tc>
                  <a:txBody>
                    <a:bodyPr/>
                    <a:lstStyle/>
                    <a:p>
                      <a:r>
                        <a:rPr lang="en-US" sz="1800" kern="1200" baseline="0" dirty="0" err="1" smtClean="0">
                          <a:solidFill>
                            <a:srgbClr val="FF0000"/>
                          </a:solidFill>
                        </a:rPr>
                        <a:t>Dyslipidemia</a:t>
                      </a:r>
                      <a:endParaRPr lang="en-US" sz="1800" kern="1200" baseline="0" dirty="0" smtClean="0">
                        <a:solidFill>
                          <a:srgbClr val="FF0000"/>
                        </a:solidFill>
                      </a:endParaRPr>
                    </a:p>
                    <a:p>
                      <a:r>
                        <a:rPr lang="en-US" sz="1800" kern="1200" baseline="0" dirty="0" smtClean="0">
                          <a:solidFill>
                            <a:srgbClr val="FF0000"/>
                          </a:solidFill>
                        </a:rPr>
                        <a:t>Hypertension</a:t>
                      </a:r>
                    </a:p>
                    <a:p>
                      <a:r>
                        <a:rPr lang="en-US" sz="1800" kern="1200" baseline="0" dirty="0" err="1" smtClean="0">
                          <a:solidFill>
                            <a:srgbClr val="FF0000"/>
                          </a:solidFill>
                        </a:rPr>
                        <a:t>Coagulopathy</a:t>
                      </a:r>
                      <a:endParaRPr lang="en-US" sz="1800" kern="1200" baseline="0" dirty="0" smtClean="0">
                        <a:solidFill>
                          <a:srgbClr val="FF0000"/>
                        </a:solidFill>
                      </a:endParaRPr>
                    </a:p>
                    <a:p>
                      <a:r>
                        <a:rPr lang="en-US" sz="1800" kern="1200" baseline="0" dirty="0" smtClean="0">
                          <a:solidFill>
                            <a:srgbClr val="FF0000"/>
                          </a:solidFill>
                        </a:rPr>
                        <a:t>Chronic inflammation</a:t>
                      </a:r>
                    </a:p>
                    <a:p>
                      <a:r>
                        <a:rPr lang="en-US" sz="1800" kern="1200" baseline="0" dirty="0" smtClean="0">
                          <a:solidFill>
                            <a:srgbClr val="FF0000"/>
                          </a:solidFill>
                        </a:rPr>
                        <a:t>Endothelial dysfunction</a:t>
                      </a:r>
                      <a:endParaRPr lang="en-US" sz="1800" b="1" dirty="0">
                        <a:solidFill>
                          <a:srgbClr val="FF000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5888"/>
            <a:ext cx="8640763" cy="720725"/>
          </a:xfrm>
        </p:spPr>
        <p:txBody>
          <a:bodyPr/>
          <a:lstStyle/>
          <a:p>
            <a:pPr eaLnBrk="1" hangingPunct="1">
              <a:defRPr/>
            </a:pPr>
            <a:r>
              <a:rPr lang="en-US" sz="4000" b="1" dirty="0" smtClean="0">
                <a:solidFill>
                  <a:srgbClr val="FF66FF"/>
                </a:solidFill>
                <a:latin typeface="Times New Roman" pitchFamily="18" charset="0"/>
                <a:cs typeface="Times New Roman" pitchFamily="18" charset="0"/>
              </a:rPr>
              <a:t>Complications</a:t>
            </a:r>
            <a:r>
              <a:rPr lang="fa-IR" sz="4000" b="1" dirty="0" smtClean="0">
                <a:solidFill>
                  <a:srgbClr val="FF66FF"/>
                </a:solidFill>
                <a:latin typeface="Times New Roman" pitchFamily="18" charset="0"/>
                <a:cs typeface="Times New Roman" pitchFamily="18" charset="0"/>
              </a:rPr>
              <a:t> </a:t>
            </a:r>
            <a:r>
              <a:rPr lang="en-US" sz="4000" b="1" dirty="0" smtClean="0">
                <a:solidFill>
                  <a:srgbClr val="FF66FF"/>
                </a:solidFill>
                <a:latin typeface="Times New Roman" pitchFamily="18" charset="0"/>
                <a:cs typeface="Times New Roman" pitchFamily="18" charset="0"/>
              </a:rPr>
              <a:t>of</a:t>
            </a:r>
            <a:r>
              <a:rPr lang="fa-IR" sz="4000" b="1" dirty="0" smtClean="0">
                <a:solidFill>
                  <a:srgbClr val="FF66FF"/>
                </a:solidFill>
                <a:latin typeface="Times New Roman" pitchFamily="18" charset="0"/>
                <a:cs typeface="Times New Roman" pitchFamily="18" charset="0"/>
              </a:rPr>
              <a:t> </a:t>
            </a:r>
            <a:r>
              <a:rPr lang="en-US" sz="4000" b="1" dirty="0" smtClean="0">
                <a:solidFill>
                  <a:srgbClr val="FF66FF"/>
                </a:solidFill>
                <a:latin typeface="Times New Roman" pitchFamily="18" charset="0"/>
                <a:cs typeface="Times New Roman" pitchFamily="18" charset="0"/>
              </a:rPr>
              <a:t>Childhood</a:t>
            </a:r>
            <a:r>
              <a:rPr lang="fa-IR" sz="4000" b="1" dirty="0" smtClean="0">
                <a:solidFill>
                  <a:srgbClr val="FF66FF"/>
                </a:solidFill>
                <a:latin typeface="Times New Roman" pitchFamily="18" charset="0"/>
                <a:cs typeface="Times New Roman" pitchFamily="18" charset="0"/>
              </a:rPr>
              <a:t> </a:t>
            </a:r>
            <a:r>
              <a:rPr lang="en-US" sz="4000" b="1" dirty="0" smtClean="0">
                <a:solidFill>
                  <a:srgbClr val="FF66FF"/>
                </a:solidFill>
                <a:latin typeface="Times New Roman" pitchFamily="18" charset="0"/>
                <a:cs typeface="Times New Roman" pitchFamily="18" charset="0"/>
              </a:rPr>
              <a:t>Obesity</a:t>
            </a:r>
            <a:endParaRPr lang="en-US" sz="4000" dirty="0" smtClean="0">
              <a:solidFill>
                <a:srgbClr val="FF66FF"/>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68313" y="1404938"/>
          <a:ext cx="8229600" cy="4761110"/>
        </p:xfrm>
        <a:graphic>
          <a:graphicData uri="http://schemas.openxmlformats.org/drawingml/2006/table">
            <a:tbl>
              <a:tblPr firstRow="1" bandRow="1">
                <a:tableStyleId>{00A15C55-8517-42AA-B614-E9B94910E393}</a:tableStyleId>
              </a:tblPr>
              <a:tblGrid>
                <a:gridCol w="4114800"/>
                <a:gridCol w="4114800"/>
              </a:tblGrid>
              <a:tr h="826103">
                <a:tc>
                  <a:txBody>
                    <a:bodyPr/>
                    <a:lstStyle/>
                    <a:p>
                      <a:pPr>
                        <a:lnSpc>
                          <a:spcPct val="100000"/>
                        </a:lnSpc>
                      </a:pPr>
                      <a:r>
                        <a:rPr lang="en-US" sz="1800" kern="1200" baseline="0" dirty="0" smtClean="0">
                          <a:solidFill>
                            <a:srgbClr val="FFFF00"/>
                          </a:solidFill>
                        </a:rPr>
                        <a:t>Pulmonary</a:t>
                      </a:r>
                      <a:endParaRPr lang="en-US" sz="1800" b="1" kern="1200" baseline="0" dirty="0" smtClean="0">
                        <a:solidFill>
                          <a:srgbClr val="FFFF00"/>
                        </a:solidFill>
                        <a:latin typeface="Times New Roman" pitchFamily="18" charset="0"/>
                        <a:ea typeface="+mn-ea"/>
                        <a:cs typeface="Times New Roman" pitchFamily="18" charset="0"/>
                      </a:endParaRPr>
                    </a:p>
                  </a:txBody>
                  <a:tcPr/>
                </a:tc>
                <a:tc>
                  <a:txBody>
                    <a:bodyPr/>
                    <a:lstStyle/>
                    <a:p>
                      <a:pPr>
                        <a:lnSpc>
                          <a:spcPct val="100000"/>
                        </a:lnSpc>
                      </a:pPr>
                      <a:r>
                        <a:rPr lang="en-US" sz="1800" kern="1200" baseline="0" dirty="0" smtClean="0">
                          <a:solidFill>
                            <a:srgbClr val="FFFF00"/>
                          </a:solidFill>
                        </a:rPr>
                        <a:t>Sleep apnea</a:t>
                      </a:r>
                    </a:p>
                    <a:p>
                      <a:pPr>
                        <a:lnSpc>
                          <a:spcPct val="100000"/>
                        </a:lnSpc>
                      </a:pPr>
                      <a:r>
                        <a:rPr lang="en-US" sz="1800" kern="1200" baseline="0" dirty="0" smtClean="0">
                          <a:solidFill>
                            <a:srgbClr val="FFFF00"/>
                          </a:solidFill>
                        </a:rPr>
                        <a:t>Asthma</a:t>
                      </a:r>
                    </a:p>
                    <a:p>
                      <a:pPr>
                        <a:lnSpc>
                          <a:spcPct val="100000"/>
                        </a:lnSpc>
                      </a:pPr>
                      <a:r>
                        <a:rPr lang="en-US" sz="1800" kern="1200" baseline="0" dirty="0" smtClean="0">
                          <a:solidFill>
                            <a:srgbClr val="FFFF00"/>
                          </a:solidFill>
                        </a:rPr>
                        <a:t>Exercise intolerance</a:t>
                      </a:r>
                      <a:endParaRPr lang="en-US" sz="1800" b="1" kern="1200" baseline="0" dirty="0" smtClean="0">
                        <a:solidFill>
                          <a:srgbClr val="FFFF00"/>
                        </a:solidFill>
                        <a:latin typeface="Times New Roman" pitchFamily="18" charset="0"/>
                        <a:ea typeface="+mn-ea"/>
                        <a:cs typeface="Times New Roman" pitchFamily="18" charset="0"/>
                      </a:endParaRPr>
                    </a:p>
                  </a:txBody>
                  <a:tcPr/>
                </a:tc>
              </a:tr>
              <a:tr h="1073934">
                <a:tc>
                  <a:txBody>
                    <a:bodyPr/>
                    <a:lstStyle/>
                    <a:p>
                      <a:pPr>
                        <a:lnSpc>
                          <a:spcPct val="100000"/>
                        </a:lnSpc>
                      </a:pPr>
                      <a:r>
                        <a:rPr lang="en-US" sz="1800" kern="1200" baseline="0" dirty="0" smtClean="0">
                          <a:solidFill>
                            <a:srgbClr val="C09200"/>
                          </a:solidFill>
                        </a:rPr>
                        <a:t>Gastrointestinal</a:t>
                      </a:r>
                      <a:endParaRPr lang="en-US" sz="1800" b="1" kern="1200" baseline="0" dirty="0" smtClean="0">
                        <a:solidFill>
                          <a:srgbClr val="C09200"/>
                        </a:solidFill>
                        <a:latin typeface="Times New Roman" pitchFamily="18" charset="0"/>
                        <a:ea typeface="+mn-ea"/>
                        <a:cs typeface="Times New Roman" pitchFamily="18" charset="0"/>
                      </a:endParaRPr>
                    </a:p>
                  </a:txBody>
                  <a:tcPr/>
                </a:tc>
                <a:tc>
                  <a:txBody>
                    <a:bodyPr/>
                    <a:lstStyle/>
                    <a:p>
                      <a:pPr>
                        <a:lnSpc>
                          <a:spcPct val="100000"/>
                        </a:lnSpc>
                      </a:pPr>
                      <a:r>
                        <a:rPr lang="en-US" sz="1800" kern="1200" baseline="0" dirty="0" err="1" smtClean="0">
                          <a:solidFill>
                            <a:srgbClr val="C09200"/>
                          </a:solidFill>
                        </a:rPr>
                        <a:t>Gastroesophageal</a:t>
                      </a:r>
                      <a:r>
                        <a:rPr lang="en-US" sz="1800" kern="1200" baseline="0" dirty="0" smtClean="0">
                          <a:solidFill>
                            <a:srgbClr val="C09200"/>
                          </a:solidFill>
                        </a:rPr>
                        <a:t> reflux</a:t>
                      </a:r>
                    </a:p>
                    <a:p>
                      <a:pPr>
                        <a:lnSpc>
                          <a:spcPct val="100000"/>
                        </a:lnSpc>
                      </a:pPr>
                      <a:r>
                        <a:rPr lang="en-US" sz="1800" kern="1200" baseline="0" dirty="0" err="1" smtClean="0">
                          <a:solidFill>
                            <a:srgbClr val="C09200"/>
                          </a:solidFill>
                        </a:rPr>
                        <a:t>Steatohepatitis</a:t>
                      </a:r>
                      <a:endParaRPr lang="en-US" sz="1800" kern="1200" baseline="0" dirty="0" smtClean="0">
                        <a:solidFill>
                          <a:srgbClr val="C09200"/>
                        </a:solidFill>
                      </a:endParaRPr>
                    </a:p>
                    <a:p>
                      <a:pPr>
                        <a:lnSpc>
                          <a:spcPct val="100000"/>
                        </a:lnSpc>
                      </a:pPr>
                      <a:r>
                        <a:rPr lang="en-US" sz="1800" kern="1200" baseline="0" dirty="0" smtClean="0">
                          <a:solidFill>
                            <a:srgbClr val="C09200"/>
                          </a:solidFill>
                        </a:rPr>
                        <a:t>Gallstones</a:t>
                      </a:r>
                    </a:p>
                    <a:p>
                      <a:pPr>
                        <a:lnSpc>
                          <a:spcPct val="100000"/>
                        </a:lnSpc>
                      </a:pPr>
                      <a:r>
                        <a:rPr lang="en-US" sz="1800" kern="1200" baseline="0" dirty="0" smtClean="0">
                          <a:solidFill>
                            <a:srgbClr val="C09200"/>
                          </a:solidFill>
                        </a:rPr>
                        <a:t>Constipation</a:t>
                      </a:r>
                      <a:endParaRPr lang="en-US" sz="1800" b="1" kern="1200" baseline="0" dirty="0" smtClean="0">
                        <a:solidFill>
                          <a:srgbClr val="C09200"/>
                        </a:solidFill>
                        <a:latin typeface="Times New Roman" pitchFamily="18" charset="0"/>
                        <a:ea typeface="+mn-ea"/>
                        <a:cs typeface="Times New Roman" pitchFamily="18" charset="0"/>
                      </a:endParaRPr>
                    </a:p>
                  </a:txBody>
                  <a:tcPr/>
                </a:tc>
              </a:tr>
              <a:tr h="330441">
                <a:tc>
                  <a:txBody>
                    <a:bodyPr/>
                    <a:lstStyle/>
                    <a:p>
                      <a:pPr>
                        <a:lnSpc>
                          <a:spcPct val="100000"/>
                        </a:lnSpc>
                      </a:pPr>
                      <a:r>
                        <a:rPr lang="en-US" sz="1800" kern="1200" baseline="0" dirty="0" smtClean="0"/>
                        <a:t>Renal</a:t>
                      </a:r>
                      <a:endParaRPr lang="en-US" sz="1800" b="1" kern="1200" baseline="0" dirty="0" smtClean="0">
                        <a:solidFill>
                          <a:srgbClr val="C00000"/>
                        </a:solidFill>
                        <a:latin typeface="Times New Roman" pitchFamily="18" charset="0"/>
                        <a:ea typeface="+mn-ea"/>
                        <a:cs typeface="Times New Roman" pitchFamily="18" charset="0"/>
                      </a:endParaRPr>
                    </a:p>
                  </a:txBody>
                  <a:tcPr/>
                </a:tc>
                <a:tc>
                  <a:txBody>
                    <a:bodyPr/>
                    <a:lstStyle/>
                    <a:p>
                      <a:pPr>
                        <a:lnSpc>
                          <a:spcPct val="100000"/>
                        </a:lnSpc>
                      </a:pPr>
                      <a:r>
                        <a:rPr lang="en-US" sz="1800" kern="1200" baseline="0" dirty="0" err="1" smtClean="0"/>
                        <a:t>Glomerulosclerosis</a:t>
                      </a:r>
                      <a:endParaRPr lang="en-US" sz="1800" b="1" kern="1200" baseline="0" dirty="0" smtClean="0">
                        <a:solidFill>
                          <a:srgbClr val="C00000"/>
                        </a:solidFill>
                        <a:latin typeface="Times New Roman" pitchFamily="18" charset="0"/>
                        <a:ea typeface="+mn-ea"/>
                        <a:cs typeface="Times New Roman" pitchFamily="18" charset="0"/>
                      </a:endParaRPr>
                    </a:p>
                  </a:txBody>
                  <a:tcPr/>
                </a:tc>
              </a:tr>
              <a:tr h="1569595">
                <a:tc>
                  <a:txBody>
                    <a:bodyPr/>
                    <a:lstStyle/>
                    <a:p>
                      <a:pPr>
                        <a:lnSpc>
                          <a:spcPct val="100000"/>
                        </a:lnSpc>
                      </a:pPr>
                      <a:r>
                        <a:rPr lang="en-US" sz="1800" kern="1200" baseline="0" dirty="0" smtClean="0">
                          <a:solidFill>
                            <a:srgbClr val="FF0000"/>
                          </a:solidFill>
                        </a:rPr>
                        <a:t>Musculoskeletal</a:t>
                      </a:r>
                      <a:endParaRPr lang="en-US" sz="1800" b="1" kern="1200" baseline="0" dirty="0" smtClean="0">
                        <a:solidFill>
                          <a:srgbClr val="FF0000"/>
                        </a:solidFill>
                        <a:latin typeface="Times New Roman" pitchFamily="18" charset="0"/>
                        <a:ea typeface="+mn-ea"/>
                        <a:cs typeface="Times New Roman" pitchFamily="18" charset="0"/>
                      </a:endParaRPr>
                    </a:p>
                  </a:txBody>
                  <a:tcPr/>
                </a:tc>
                <a:tc>
                  <a:txBody>
                    <a:bodyPr/>
                    <a:lstStyle/>
                    <a:p>
                      <a:pPr>
                        <a:lnSpc>
                          <a:spcPct val="100000"/>
                        </a:lnSpc>
                      </a:pPr>
                      <a:r>
                        <a:rPr lang="en-US" sz="1800" kern="1200" baseline="0" dirty="0" smtClean="0">
                          <a:solidFill>
                            <a:srgbClr val="FF0000"/>
                          </a:solidFill>
                        </a:rPr>
                        <a:t>Slipped capital femoral</a:t>
                      </a:r>
                    </a:p>
                    <a:p>
                      <a:pPr>
                        <a:lnSpc>
                          <a:spcPct val="100000"/>
                        </a:lnSpc>
                      </a:pPr>
                      <a:r>
                        <a:rPr lang="en-US" sz="1800" kern="1200" baseline="0" dirty="0" smtClean="0">
                          <a:solidFill>
                            <a:srgbClr val="FF0000"/>
                          </a:solidFill>
                        </a:rPr>
                        <a:t>epiphysis</a:t>
                      </a:r>
                    </a:p>
                    <a:p>
                      <a:pPr>
                        <a:lnSpc>
                          <a:spcPct val="100000"/>
                        </a:lnSpc>
                      </a:pPr>
                      <a:r>
                        <a:rPr lang="en-US" sz="1800" kern="1200" baseline="0" dirty="0" smtClean="0">
                          <a:solidFill>
                            <a:srgbClr val="FF0000"/>
                          </a:solidFill>
                        </a:rPr>
                        <a:t>Blount’s disease*</a:t>
                      </a:r>
                    </a:p>
                    <a:p>
                      <a:pPr>
                        <a:lnSpc>
                          <a:spcPct val="100000"/>
                        </a:lnSpc>
                      </a:pPr>
                      <a:r>
                        <a:rPr lang="en-US" sz="1800" kern="1200" baseline="0" dirty="0" smtClean="0">
                          <a:solidFill>
                            <a:srgbClr val="FF0000"/>
                          </a:solidFill>
                        </a:rPr>
                        <a:t>Forearm fracture</a:t>
                      </a:r>
                    </a:p>
                    <a:p>
                      <a:pPr>
                        <a:lnSpc>
                          <a:spcPct val="100000"/>
                        </a:lnSpc>
                      </a:pPr>
                      <a:r>
                        <a:rPr lang="en-US" sz="1800" kern="1200" baseline="0" dirty="0" smtClean="0">
                          <a:solidFill>
                            <a:srgbClr val="FF0000"/>
                          </a:solidFill>
                        </a:rPr>
                        <a:t>Back pain</a:t>
                      </a:r>
                    </a:p>
                    <a:p>
                      <a:pPr>
                        <a:lnSpc>
                          <a:spcPct val="100000"/>
                        </a:lnSpc>
                      </a:pPr>
                      <a:r>
                        <a:rPr lang="en-US" sz="1800" kern="1200" baseline="0" dirty="0" smtClean="0">
                          <a:solidFill>
                            <a:srgbClr val="FF0000"/>
                          </a:solidFill>
                        </a:rPr>
                        <a:t>Flat feet</a:t>
                      </a:r>
                      <a:endParaRPr lang="en-US" sz="1800" b="1" kern="1200" baseline="0" dirty="0" smtClean="0">
                        <a:solidFill>
                          <a:srgbClr val="FF0000"/>
                        </a:solidFill>
                        <a:latin typeface="Times New Roman" pitchFamily="18" charset="0"/>
                        <a:ea typeface="+mn-ea"/>
                        <a:cs typeface="Times New Roman" pitchFamily="18" charset="0"/>
                      </a:endParaRPr>
                    </a:p>
                  </a:txBody>
                  <a:tcPr/>
                </a:tc>
              </a:tr>
              <a:tr h="554870">
                <a:tc gridSpan="2">
                  <a:txBody>
                    <a:bodyPr/>
                    <a:lstStyle/>
                    <a:p>
                      <a:r>
                        <a:rPr lang="en-US" sz="1400" kern="1200" baseline="0" dirty="0" smtClean="0">
                          <a:solidFill>
                            <a:schemeClr val="bg1">
                              <a:lumMod val="50000"/>
                            </a:schemeClr>
                          </a:solidFill>
                        </a:rPr>
                        <a:t>* Blount’s disease is a growth disorder of the tibia that causes the lower leg to angle inward (tibia </a:t>
                      </a:r>
                      <a:r>
                        <a:rPr lang="en-US" sz="1400" kern="1200" baseline="0" dirty="0" err="1" smtClean="0">
                          <a:solidFill>
                            <a:schemeClr val="bg1">
                              <a:lumMod val="50000"/>
                            </a:schemeClr>
                          </a:solidFill>
                        </a:rPr>
                        <a:t>vara</a:t>
                      </a:r>
                      <a:r>
                        <a:rPr lang="en-US" sz="1400" kern="1200" baseline="0" dirty="0" smtClean="0">
                          <a:solidFill>
                            <a:schemeClr val="bg1">
                              <a:lumMod val="50000"/>
                            </a:schemeClr>
                          </a:solidFill>
                        </a:rPr>
                        <a:t>).</a:t>
                      </a:r>
                      <a:endParaRPr lang="en-US" sz="1400" b="0" kern="1200" baseline="0" dirty="0" smtClean="0">
                        <a:solidFill>
                          <a:schemeClr val="bg1">
                            <a:lumMod val="50000"/>
                          </a:schemeClr>
                        </a:solidFill>
                        <a:latin typeface="Times New Roman" pitchFamily="18" charset="0"/>
                        <a:ea typeface="+mn-ea"/>
                        <a:cs typeface="Times New Roman" pitchFamily="18" charset="0"/>
                      </a:endParaRPr>
                    </a:p>
                  </a:txBody>
                  <a:tcPr/>
                </a:tc>
                <a:tc hMerge="1">
                  <a:txBody>
                    <a:bodyPr/>
                    <a:lstStyle/>
                    <a:p>
                      <a:pPr>
                        <a:lnSpc>
                          <a:spcPct val="100000"/>
                        </a:lnSpc>
                      </a:pPr>
                      <a:endParaRPr lang="en-US" sz="1800" b="1" kern="1200" baseline="0" dirty="0" smtClean="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26988"/>
            <a:ext cx="8229600" cy="1139826"/>
          </a:xfrm>
        </p:spPr>
        <p:txBody>
          <a:bodyPr/>
          <a:lstStyle/>
          <a:p>
            <a:pPr rtl="1" eaLnBrk="1" hangingPunct="1">
              <a:defRPr/>
            </a:pPr>
            <a:r>
              <a:rPr lang="fa-IR" b="1" dirty="0" smtClean="0">
                <a:solidFill>
                  <a:srgbClr val="FF66FF"/>
                </a:solidFill>
                <a:cs typeface="Mitra Bold Mazar" pitchFamily="2" charset="-78"/>
              </a:rPr>
              <a:t>سير چاقي در جهان</a:t>
            </a:r>
            <a:endParaRPr lang="en-US" b="1" dirty="0" smtClean="0">
              <a:solidFill>
                <a:srgbClr val="FF66FF"/>
              </a:solidFill>
              <a:cs typeface="Mitra Bold Mazar" pitchFamily="2" charset="-78"/>
            </a:endParaRPr>
          </a:p>
        </p:txBody>
      </p:sp>
      <p:sp>
        <p:nvSpPr>
          <p:cNvPr id="20483" name="Rectangle 3"/>
          <p:cNvSpPr>
            <a:spLocks noGrp="1" noChangeArrowheads="1"/>
          </p:cNvSpPr>
          <p:nvPr>
            <p:ph type="body" idx="1"/>
          </p:nvPr>
        </p:nvSpPr>
        <p:spPr>
          <a:xfrm>
            <a:off x="250825" y="1341438"/>
            <a:ext cx="8713788" cy="5327650"/>
          </a:xfrm>
        </p:spPr>
        <p:txBody>
          <a:bodyPr/>
          <a:lstStyle/>
          <a:p>
            <a:pPr algn="r" rtl="1" eaLnBrk="1" hangingPunct="1">
              <a:lnSpc>
                <a:spcPct val="150000"/>
              </a:lnSpc>
              <a:buFont typeface="Wingdings" pitchFamily="2" charset="2"/>
              <a:buNone/>
            </a:pPr>
            <a:r>
              <a:rPr lang="fa-IR" sz="3500" b="1" smtClean="0">
                <a:solidFill>
                  <a:srgbClr val="FFCCFF"/>
                </a:solidFill>
                <a:effectLst/>
                <a:cs typeface="Mitra" pitchFamily="2" charset="-78"/>
              </a:rPr>
              <a:t>چشم انداز چاقي  را مي توان در چهار مرحله خلاصه كرد:</a:t>
            </a:r>
          </a:p>
          <a:p>
            <a:pPr algn="r" rtl="1" eaLnBrk="1" hangingPunct="1">
              <a:lnSpc>
                <a:spcPct val="150000"/>
              </a:lnSpc>
              <a:buFont typeface="Wingdings" pitchFamily="2" charset="2"/>
              <a:buNone/>
            </a:pPr>
            <a:r>
              <a:rPr lang="fa-IR" sz="3500" b="1" smtClean="0">
                <a:solidFill>
                  <a:srgbClr val="66FF33"/>
                </a:solidFill>
                <a:effectLst/>
                <a:cs typeface="Mitra" pitchFamily="2" charset="-78"/>
              </a:rPr>
              <a:t>مرحله 1- آغاز از 40 سال پيش: افزايش اضافه وزن و چاقي كودكان و نوجوانان در اكثر نقاط جهان.</a:t>
            </a:r>
          </a:p>
          <a:p>
            <a:pPr algn="r" rtl="1" eaLnBrk="1" hangingPunct="1">
              <a:lnSpc>
                <a:spcPct val="150000"/>
              </a:lnSpc>
              <a:buFont typeface="Wingdings" pitchFamily="2" charset="2"/>
              <a:buNone/>
            </a:pPr>
            <a:r>
              <a:rPr lang="fa-IR" sz="3500" b="1" smtClean="0">
                <a:solidFill>
                  <a:srgbClr val="FFFF00"/>
                </a:solidFill>
                <a:effectLst/>
                <a:cs typeface="Mitra" pitchFamily="2" charset="-78"/>
              </a:rPr>
              <a:t>مرحله 2- زمان حال: عوارض شديد اضافه وزن و چاقي (افزايش ديابت نوع 2، كبد چرب، عوارض ارتوپديك آپنه خواب، اثرات اجتماعي و رواني 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20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26988"/>
            <a:ext cx="8229600" cy="1139826"/>
          </a:xfrm>
        </p:spPr>
        <p:txBody>
          <a:bodyPr/>
          <a:lstStyle/>
          <a:p>
            <a:pPr rtl="1" eaLnBrk="1" hangingPunct="1">
              <a:defRPr/>
            </a:pPr>
            <a:r>
              <a:rPr lang="fa-IR" b="1" dirty="0" smtClean="0">
                <a:solidFill>
                  <a:srgbClr val="FF66FF"/>
                </a:solidFill>
                <a:cs typeface="Mitra Bold Mazar" pitchFamily="2" charset="-78"/>
              </a:rPr>
              <a:t>سير چاقي در جهان</a:t>
            </a:r>
            <a:endParaRPr lang="en-US" b="1" dirty="0" smtClean="0">
              <a:solidFill>
                <a:srgbClr val="FF66FF"/>
              </a:solidFill>
              <a:cs typeface="Mitra Bold Mazar" pitchFamily="2" charset="-78"/>
            </a:endParaRPr>
          </a:p>
        </p:txBody>
      </p:sp>
      <p:sp>
        <p:nvSpPr>
          <p:cNvPr id="20483" name="Rectangle 3"/>
          <p:cNvSpPr>
            <a:spLocks noGrp="1" noChangeArrowheads="1"/>
          </p:cNvSpPr>
          <p:nvPr>
            <p:ph type="body" idx="1"/>
          </p:nvPr>
        </p:nvSpPr>
        <p:spPr>
          <a:xfrm>
            <a:off x="250825" y="1341438"/>
            <a:ext cx="8713788" cy="5327650"/>
          </a:xfrm>
        </p:spPr>
        <p:txBody>
          <a:bodyPr/>
          <a:lstStyle/>
          <a:p>
            <a:pPr algn="r" rtl="1" eaLnBrk="1" hangingPunct="1">
              <a:lnSpc>
                <a:spcPct val="150000"/>
              </a:lnSpc>
              <a:buFont typeface="Wingdings" pitchFamily="2" charset="2"/>
              <a:buNone/>
            </a:pPr>
            <a:r>
              <a:rPr lang="fa-IR" sz="3000" b="1" smtClean="0">
                <a:solidFill>
                  <a:srgbClr val="FFC000"/>
                </a:solidFill>
                <a:effectLst/>
                <a:cs typeface="Mitra" pitchFamily="2" charset="-78"/>
              </a:rPr>
              <a:t>مرحله 3- در آينده نزديك: عوارض شديد منجر به مرگ (افزايش </a:t>
            </a:r>
            <a:r>
              <a:rPr lang="en-US" sz="3000" b="1" smtClean="0">
                <a:solidFill>
                  <a:srgbClr val="FFC000"/>
                </a:solidFill>
                <a:effectLst/>
                <a:latin typeface="Times New Roman" pitchFamily="18" charset="0"/>
                <a:cs typeface="Times New Roman" pitchFamily="18" charset="0"/>
              </a:rPr>
              <a:t>CHD</a:t>
            </a:r>
            <a:r>
              <a:rPr lang="fa-IR" sz="3000" b="1" smtClean="0">
                <a:solidFill>
                  <a:srgbClr val="FFC000"/>
                </a:solidFill>
                <a:effectLst/>
                <a:latin typeface="Times New Roman" pitchFamily="18" charset="0"/>
                <a:cs typeface="Times New Roman" pitchFamily="18" charset="0"/>
              </a:rPr>
              <a:t>، </a:t>
            </a:r>
            <a:r>
              <a:rPr lang="en-US" sz="3000" b="1" smtClean="0">
                <a:solidFill>
                  <a:srgbClr val="FFC000"/>
                </a:solidFill>
                <a:effectLst/>
                <a:latin typeface="Times New Roman" pitchFamily="18" charset="0"/>
                <a:cs typeface="Times New Roman" pitchFamily="18" charset="0"/>
              </a:rPr>
              <a:t>CRF</a:t>
            </a:r>
            <a:r>
              <a:rPr lang="fa-IR" sz="3000" b="1" smtClean="0">
                <a:solidFill>
                  <a:srgbClr val="FFC000"/>
                </a:solidFill>
                <a:effectLst/>
                <a:latin typeface="Times New Roman" pitchFamily="18" charset="0"/>
                <a:cs typeface="Times New Roman" pitchFamily="18" charset="0"/>
              </a:rPr>
              <a:t> و ...)</a:t>
            </a:r>
          </a:p>
          <a:p>
            <a:pPr algn="r" rtl="1" eaLnBrk="1" hangingPunct="1">
              <a:lnSpc>
                <a:spcPct val="150000"/>
              </a:lnSpc>
              <a:buFont typeface="Wingdings" pitchFamily="2" charset="2"/>
              <a:buNone/>
            </a:pPr>
            <a:r>
              <a:rPr lang="fa-IR" sz="3000" b="1" smtClean="0">
                <a:solidFill>
                  <a:srgbClr val="C00000"/>
                </a:solidFill>
                <a:effectLst/>
                <a:cs typeface="Mitra" pitchFamily="2" charset="-78"/>
              </a:rPr>
              <a:t>مرحله 4- در آينده اي نه چندان دور: تسريع چاقي از طريق مكانيسم هاي بين نسلي </a:t>
            </a:r>
            <a:r>
              <a:rPr lang="en-US" sz="3000" b="1" smtClean="0">
                <a:solidFill>
                  <a:srgbClr val="C00000"/>
                </a:solidFill>
                <a:effectLst/>
                <a:latin typeface="Times New Roman" pitchFamily="18" charset="0"/>
                <a:cs typeface="Times New Roman" pitchFamily="18" charset="0"/>
              </a:rPr>
              <a:t>(Transgeneration)</a:t>
            </a:r>
            <a:r>
              <a:rPr lang="fa-IR" sz="3000" b="1" smtClean="0">
                <a:solidFill>
                  <a:srgbClr val="C00000"/>
                </a:solidFill>
                <a:effectLst/>
                <a:cs typeface="Mitra" pitchFamily="2" charset="-78"/>
              </a:rPr>
              <a:t>- تغييرات در سلولهاي چربي، مغز و هورمون ها به علت چاقي كودكي و اثرات انتقالي آن در فرزندان</a:t>
            </a:r>
          </a:p>
          <a:p>
            <a:pPr eaLnBrk="1" hangingPunct="1">
              <a:lnSpc>
                <a:spcPct val="150000"/>
              </a:lnSpc>
              <a:buFont typeface="Wingdings" pitchFamily="2" charset="2"/>
              <a:buNone/>
            </a:pPr>
            <a:r>
              <a:rPr lang="en-US" sz="1400" b="1" smtClean="0">
                <a:solidFill>
                  <a:srgbClr val="FFCCFF"/>
                </a:solidFill>
                <a:effectLst/>
                <a:latin typeface="Times New Roman" pitchFamily="18" charset="0"/>
                <a:cs typeface="Times New Roman" pitchFamily="18" charset="0"/>
              </a:rPr>
              <a:t>Ludwig DS. N Engl J Med 2007; 357: 2325-7</a:t>
            </a:r>
          </a:p>
          <a:p>
            <a:pPr eaLnBrk="1" hangingPunct="1">
              <a:lnSpc>
                <a:spcPct val="150000"/>
              </a:lnSpc>
              <a:buFont typeface="Wingdings" pitchFamily="2" charset="2"/>
              <a:buNone/>
            </a:pPr>
            <a:r>
              <a:rPr lang="en-US" sz="1400" b="1" smtClean="0">
                <a:solidFill>
                  <a:srgbClr val="FFCCFF"/>
                </a:solidFill>
                <a:effectLst/>
                <a:latin typeface="Times New Roman" pitchFamily="18" charset="0"/>
                <a:cs typeface="Times New Roman" pitchFamily="18" charset="0"/>
              </a:rPr>
              <a:t>Barker , et al. N Engl J Med 2007; 357: 2329-37</a:t>
            </a:r>
            <a:endParaRPr lang="fa-IR" sz="1400" b="1" smtClean="0">
              <a:solidFill>
                <a:srgbClr val="FFCC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20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20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amond(in)">
                                      <p:cBhvr>
                                        <p:cTn id="22"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5888"/>
            <a:ext cx="8821738" cy="1139825"/>
          </a:xfrm>
        </p:spPr>
        <p:txBody>
          <a:bodyPr/>
          <a:lstStyle/>
          <a:p>
            <a:pPr algn="just">
              <a:defRPr/>
            </a:pPr>
            <a:r>
              <a:rPr lang="en-US" sz="2000" b="1" dirty="0" smtClean="0">
                <a:solidFill>
                  <a:srgbClr val="FF66FF"/>
                </a:solidFill>
                <a:effectLst>
                  <a:outerShdw blurRad="38100" dist="38100" dir="2700000" algn="tl">
                    <a:srgbClr val="000000">
                      <a:alpha val="43137"/>
                    </a:srgbClr>
                  </a:outerShdw>
                </a:effectLst>
                <a:latin typeface="Times New Roman" pitchFamily="18" charset="0"/>
                <a:cs typeface="Times New Roman" pitchFamily="18" charset="0"/>
              </a:rPr>
              <a:t>Prevalence of Coronary Heart Disease (CHD) Associated with Three Projections of Future Adult Obesity. High rates of current adolescent overweight are expected to increase the excess prevalence of CHD (Panel A) and to increase the overall population prevalence of CHD (Panel B).</a:t>
            </a:r>
          </a:p>
        </p:txBody>
      </p:sp>
      <p:pic>
        <p:nvPicPr>
          <p:cNvPr id="29699" name="Picture 2"/>
          <p:cNvPicPr>
            <a:picLocks noGrp="1" noChangeAspect="1" noChangeArrowheads="1"/>
          </p:cNvPicPr>
          <p:nvPr>
            <p:ph idx="1"/>
          </p:nvPr>
        </p:nvPicPr>
        <p:blipFill>
          <a:blip r:embed="rId2" cstate="print"/>
          <a:srcRect/>
          <a:stretch>
            <a:fillRect/>
          </a:stretch>
        </p:blipFill>
        <p:spPr>
          <a:xfrm>
            <a:off x="676275" y="1628775"/>
            <a:ext cx="7791450" cy="4392613"/>
          </a:xfrm>
          <a:noFill/>
        </p:spPr>
      </p:pic>
      <p:sp>
        <p:nvSpPr>
          <p:cNvPr id="29700" name="TextBox 4"/>
          <p:cNvSpPr txBox="1">
            <a:spLocks noChangeArrowheads="1"/>
          </p:cNvSpPr>
          <p:nvPr/>
        </p:nvSpPr>
        <p:spPr bwMode="auto">
          <a:xfrm>
            <a:off x="684213" y="6165850"/>
            <a:ext cx="5040312" cy="338138"/>
          </a:xfrm>
          <a:prstGeom prst="rect">
            <a:avLst/>
          </a:prstGeom>
          <a:noFill/>
          <a:ln w="9525">
            <a:noFill/>
            <a:miter lim="800000"/>
            <a:headEnd/>
            <a:tailEnd/>
          </a:ln>
        </p:spPr>
        <p:txBody>
          <a:bodyPr>
            <a:spAutoFit/>
          </a:bodyPr>
          <a:lstStyle/>
          <a:p>
            <a:r>
              <a:rPr lang="en-US" sz="1600">
                <a:solidFill>
                  <a:srgbClr val="00FFCC"/>
                </a:solidFill>
                <a:latin typeface="Times New Roman" pitchFamily="18" charset="0"/>
                <a:cs typeface="Times New Roman" pitchFamily="18" charset="0"/>
              </a:rPr>
              <a:t>Bibbins-Domingo K, et al. N Engl J Med 2007; 357: 2371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obese-baby.jpg"/>
          <p:cNvPicPr>
            <a:picLocks noGrp="1" noChangeAspect="1"/>
          </p:cNvPicPr>
          <p:nvPr>
            <p:ph idx="1"/>
          </p:nvPr>
        </p:nvPicPr>
        <p:blipFill>
          <a:blip r:embed="rId2" cstate="print"/>
          <a:srcRect/>
          <a:stretch>
            <a:fillRect/>
          </a:stretch>
        </p:blipFill>
        <p:spPr>
          <a:xfrm>
            <a:off x="4427538" y="3721100"/>
            <a:ext cx="4508500" cy="3136900"/>
          </a:xfrm>
        </p:spPr>
      </p:pic>
      <p:pic>
        <p:nvPicPr>
          <p:cNvPr id="30723" name="Content Placeholder 7" descr="heart-attack-453250.jpg"/>
          <p:cNvPicPr>
            <a:picLocks noChangeAspect="1"/>
          </p:cNvPicPr>
          <p:nvPr/>
        </p:nvPicPr>
        <p:blipFill>
          <a:blip r:embed="rId3" cstate="print"/>
          <a:srcRect/>
          <a:stretch>
            <a:fillRect/>
          </a:stretch>
        </p:blipFill>
        <p:spPr bwMode="auto">
          <a:xfrm>
            <a:off x="4500563" y="765175"/>
            <a:ext cx="2530475" cy="2133600"/>
          </a:xfrm>
          <a:prstGeom prst="rect">
            <a:avLst/>
          </a:prstGeom>
          <a:noFill/>
          <a:ln w="9525">
            <a:noFill/>
            <a:miter lim="800000"/>
            <a:headEnd/>
            <a:tailEnd/>
          </a:ln>
        </p:spPr>
      </p:pic>
      <p:pic>
        <p:nvPicPr>
          <p:cNvPr id="30724" name="Content Placeholder 3" descr="Obese-234x300.jpg"/>
          <p:cNvPicPr>
            <a:picLocks noChangeAspect="1"/>
          </p:cNvPicPr>
          <p:nvPr/>
        </p:nvPicPr>
        <p:blipFill>
          <a:blip r:embed="rId4" cstate="print"/>
          <a:srcRect/>
          <a:stretch>
            <a:fillRect/>
          </a:stretch>
        </p:blipFill>
        <p:spPr bwMode="auto">
          <a:xfrm>
            <a:off x="0" y="765175"/>
            <a:ext cx="2228850" cy="3959225"/>
          </a:xfrm>
          <a:prstGeom prst="rect">
            <a:avLst/>
          </a:prstGeom>
          <a:noFill/>
          <a:ln w="9525">
            <a:noFill/>
            <a:miter lim="800000"/>
            <a:headEnd/>
            <a:tailEnd/>
          </a:ln>
        </p:spPr>
      </p:pic>
      <p:pic>
        <p:nvPicPr>
          <p:cNvPr id="30725" name="Content Placeholder 8" descr="obesity2-300x205.jpg"/>
          <p:cNvPicPr>
            <a:picLocks noChangeAspect="1"/>
          </p:cNvPicPr>
          <p:nvPr/>
        </p:nvPicPr>
        <p:blipFill>
          <a:blip r:embed="rId5" cstate="print"/>
          <a:srcRect/>
          <a:stretch>
            <a:fillRect/>
          </a:stretch>
        </p:blipFill>
        <p:spPr bwMode="auto">
          <a:xfrm>
            <a:off x="2195513" y="765175"/>
            <a:ext cx="2305050" cy="2447925"/>
          </a:xfrm>
          <a:prstGeom prst="rect">
            <a:avLst/>
          </a:prstGeom>
          <a:noFill/>
          <a:ln w="9525">
            <a:noFill/>
            <a:miter lim="800000"/>
            <a:headEnd/>
            <a:tailEnd/>
          </a:ln>
        </p:spPr>
      </p:pic>
      <p:pic>
        <p:nvPicPr>
          <p:cNvPr id="30726" name="Content Placeholder 6" descr="fatty-liver-disease-300x214.jpg"/>
          <p:cNvPicPr>
            <a:picLocks noChangeAspect="1"/>
          </p:cNvPicPr>
          <p:nvPr/>
        </p:nvPicPr>
        <p:blipFill>
          <a:blip r:embed="rId6" cstate="print"/>
          <a:srcRect/>
          <a:stretch>
            <a:fillRect/>
          </a:stretch>
        </p:blipFill>
        <p:spPr bwMode="auto">
          <a:xfrm>
            <a:off x="2051050" y="3213100"/>
            <a:ext cx="2449513" cy="2519363"/>
          </a:xfrm>
          <a:prstGeom prst="rect">
            <a:avLst/>
          </a:prstGeom>
          <a:noFill/>
          <a:ln w="9525">
            <a:noFill/>
            <a:miter lim="800000"/>
            <a:headEnd/>
            <a:tailEnd/>
          </a:ln>
        </p:spPr>
      </p:pic>
      <p:sp>
        <p:nvSpPr>
          <p:cNvPr id="9" name="Oval 8"/>
          <p:cNvSpPr/>
          <p:nvPr/>
        </p:nvSpPr>
        <p:spPr>
          <a:xfrm>
            <a:off x="250825" y="5562600"/>
            <a:ext cx="187325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66FF33"/>
                </a:solidFill>
              </a:rPr>
              <a:t>Obese</a:t>
            </a:r>
          </a:p>
          <a:p>
            <a:pPr algn="ctr">
              <a:defRPr/>
            </a:pPr>
            <a:r>
              <a:rPr lang="en-US" dirty="0">
                <a:solidFill>
                  <a:srgbClr val="66FF33"/>
                </a:solidFill>
              </a:rPr>
              <a:t>Adolescent</a:t>
            </a:r>
          </a:p>
          <a:p>
            <a:pPr algn="ctr">
              <a:defRPr/>
            </a:pPr>
            <a:r>
              <a:rPr lang="en-US" sz="2000" b="1" dirty="0">
                <a:solidFill>
                  <a:srgbClr val="FFFF00"/>
                </a:solidFill>
              </a:rPr>
              <a:t>1</a:t>
            </a:r>
          </a:p>
        </p:txBody>
      </p:sp>
      <p:sp>
        <p:nvSpPr>
          <p:cNvPr id="10" name="Oval 9"/>
          <p:cNvSpPr/>
          <p:nvPr/>
        </p:nvSpPr>
        <p:spPr>
          <a:xfrm>
            <a:off x="2268538" y="5516563"/>
            <a:ext cx="1943100" cy="13414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66FF33"/>
                </a:solidFill>
              </a:rPr>
              <a:t>Diabetes</a:t>
            </a:r>
          </a:p>
          <a:p>
            <a:pPr algn="ctr">
              <a:defRPr/>
            </a:pPr>
            <a:r>
              <a:rPr lang="en-US" dirty="0">
                <a:solidFill>
                  <a:srgbClr val="66FF33"/>
                </a:solidFill>
              </a:rPr>
              <a:t>Fatty liver         In   Adolescent</a:t>
            </a:r>
          </a:p>
        </p:txBody>
      </p:sp>
      <p:sp>
        <p:nvSpPr>
          <p:cNvPr id="11" name="Oval 10"/>
          <p:cNvSpPr/>
          <p:nvPr/>
        </p:nvSpPr>
        <p:spPr>
          <a:xfrm>
            <a:off x="5076825" y="2420938"/>
            <a:ext cx="1798638" cy="12239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66FF33"/>
                </a:solidFill>
              </a:rPr>
              <a:t>CHD </a:t>
            </a:r>
          </a:p>
          <a:p>
            <a:pPr algn="ctr">
              <a:defRPr/>
            </a:pPr>
            <a:r>
              <a:rPr lang="en-US" dirty="0">
                <a:solidFill>
                  <a:srgbClr val="66FF33"/>
                </a:solidFill>
              </a:rPr>
              <a:t>In</a:t>
            </a:r>
            <a:endParaRPr lang="en-US" sz="2000" dirty="0">
              <a:solidFill>
                <a:srgbClr val="66FF33"/>
              </a:solidFill>
            </a:endParaRPr>
          </a:p>
          <a:p>
            <a:pPr algn="ctr">
              <a:defRPr/>
            </a:pPr>
            <a:r>
              <a:rPr lang="en-US" dirty="0">
                <a:solidFill>
                  <a:srgbClr val="66FF33"/>
                </a:solidFill>
              </a:rPr>
              <a:t>Adolescent </a:t>
            </a:r>
          </a:p>
        </p:txBody>
      </p:sp>
      <p:sp>
        <p:nvSpPr>
          <p:cNvPr id="12" name="Oval 11"/>
          <p:cNvSpPr/>
          <p:nvPr/>
        </p:nvSpPr>
        <p:spPr>
          <a:xfrm>
            <a:off x="7415213" y="4005263"/>
            <a:ext cx="1728787" cy="13684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A child who has born obese</a:t>
            </a:r>
          </a:p>
        </p:txBody>
      </p:sp>
      <p:sp>
        <p:nvSpPr>
          <p:cNvPr id="30731" name="TextBox 12"/>
          <p:cNvSpPr txBox="1">
            <a:spLocks noChangeArrowheads="1"/>
          </p:cNvSpPr>
          <p:nvPr/>
        </p:nvSpPr>
        <p:spPr bwMode="auto">
          <a:xfrm>
            <a:off x="8604250" y="4652963"/>
            <a:ext cx="539750" cy="400050"/>
          </a:xfrm>
          <a:prstGeom prst="rect">
            <a:avLst/>
          </a:prstGeom>
          <a:noFill/>
          <a:ln w="9525">
            <a:noFill/>
            <a:miter lim="800000"/>
            <a:headEnd/>
            <a:tailEnd/>
          </a:ln>
        </p:spPr>
        <p:txBody>
          <a:bodyPr>
            <a:spAutoFit/>
          </a:bodyPr>
          <a:lstStyle/>
          <a:p>
            <a:r>
              <a:rPr lang="en-US" sz="2000" b="1">
                <a:solidFill>
                  <a:srgbClr val="FFFF00"/>
                </a:solidFill>
              </a:rPr>
              <a:t>4</a:t>
            </a:r>
          </a:p>
        </p:txBody>
      </p:sp>
      <p:sp>
        <p:nvSpPr>
          <p:cNvPr id="30732" name="TextBox 13"/>
          <p:cNvSpPr txBox="1">
            <a:spLocks noChangeArrowheads="1"/>
          </p:cNvSpPr>
          <p:nvPr/>
        </p:nvSpPr>
        <p:spPr bwMode="auto">
          <a:xfrm>
            <a:off x="6227763" y="2636838"/>
            <a:ext cx="539750" cy="400050"/>
          </a:xfrm>
          <a:prstGeom prst="rect">
            <a:avLst/>
          </a:prstGeom>
          <a:noFill/>
          <a:ln w="9525">
            <a:noFill/>
            <a:miter lim="800000"/>
            <a:headEnd/>
            <a:tailEnd/>
          </a:ln>
        </p:spPr>
        <p:txBody>
          <a:bodyPr>
            <a:spAutoFit/>
          </a:bodyPr>
          <a:lstStyle/>
          <a:p>
            <a:r>
              <a:rPr lang="en-US" sz="2000" b="1">
                <a:solidFill>
                  <a:srgbClr val="FFFF00"/>
                </a:solidFill>
              </a:rPr>
              <a:t>3</a:t>
            </a:r>
          </a:p>
        </p:txBody>
      </p:sp>
      <p:sp>
        <p:nvSpPr>
          <p:cNvPr id="30733" name="TextBox 14"/>
          <p:cNvSpPr txBox="1">
            <a:spLocks noChangeArrowheads="1"/>
          </p:cNvSpPr>
          <p:nvPr/>
        </p:nvSpPr>
        <p:spPr bwMode="auto">
          <a:xfrm>
            <a:off x="3635375" y="6092825"/>
            <a:ext cx="539750" cy="400050"/>
          </a:xfrm>
          <a:prstGeom prst="rect">
            <a:avLst/>
          </a:prstGeom>
          <a:noFill/>
          <a:ln w="9525">
            <a:noFill/>
            <a:miter lim="800000"/>
            <a:headEnd/>
            <a:tailEnd/>
          </a:ln>
        </p:spPr>
        <p:txBody>
          <a:bodyPr>
            <a:spAutoFit/>
          </a:bodyPr>
          <a:lstStyle/>
          <a:p>
            <a:r>
              <a:rPr lang="en-US" sz="2000" b="1">
                <a:solidFill>
                  <a:srgbClr val="FFFF00"/>
                </a:solidFill>
              </a:rPr>
              <a:t>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0"/>
            <a:ext cx="8229600" cy="1139825"/>
          </a:xfrm>
        </p:spPr>
        <p:txBody>
          <a:bodyPr/>
          <a:lstStyle/>
          <a:p>
            <a:pPr rtl="1" eaLnBrk="1" hangingPunct="1">
              <a:defRPr/>
            </a:pPr>
            <a:r>
              <a:rPr lang="fa-IR" b="1" dirty="0" smtClean="0">
                <a:solidFill>
                  <a:srgbClr val="FF66FF"/>
                </a:solidFill>
                <a:cs typeface="Mitra Bold Mazar" pitchFamily="2" charset="-78"/>
              </a:rPr>
              <a:t>عوامل موثر در اضافه وزن و چاقي كودكان</a:t>
            </a:r>
            <a:endParaRPr lang="en-US" b="1" dirty="0" smtClean="0">
              <a:solidFill>
                <a:srgbClr val="FF66FF"/>
              </a:solidFill>
              <a:cs typeface="Mitra Bold Mazar" pitchFamily="2" charset="-78"/>
            </a:endParaRPr>
          </a:p>
        </p:txBody>
      </p:sp>
      <p:sp>
        <p:nvSpPr>
          <p:cNvPr id="20483" name="Rectangle 3"/>
          <p:cNvSpPr>
            <a:spLocks noGrp="1" noChangeArrowheads="1"/>
          </p:cNvSpPr>
          <p:nvPr>
            <p:ph type="body" idx="1"/>
          </p:nvPr>
        </p:nvSpPr>
        <p:spPr>
          <a:xfrm>
            <a:off x="250825" y="1341438"/>
            <a:ext cx="8713788" cy="5327650"/>
          </a:xfrm>
        </p:spPr>
        <p:txBody>
          <a:bodyPr/>
          <a:lstStyle/>
          <a:p>
            <a:pPr algn="r" rtl="1" eaLnBrk="1" hangingPunct="1">
              <a:lnSpc>
                <a:spcPct val="150000"/>
              </a:lnSpc>
            </a:pPr>
            <a:r>
              <a:rPr lang="fa-IR" sz="3500" b="1" smtClean="0">
                <a:solidFill>
                  <a:srgbClr val="FFFF00"/>
                </a:solidFill>
                <a:effectLst/>
                <a:cs typeface="Mitra" pitchFamily="2" charset="-78"/>
              </a:rPr>
              <a:t>افزايش وزن بيش از حد در زمان بارداري</a:t>
            </a:r>
          </a:p>
          <a:p>
            <a:pPr algn="r" rtl="1" eaLnBrk="1" hangingPunct="1">
              <a:lnSpc>
                <a:spcPct val="150000"/>
              </a:lnSpc>
            </a:pPr>
            <a:r>
              <a:rPr lang="fa-IR" sz="3500" b="1" smtClean="0">
                <a:solidFill>
                  <a:srgbClr val="FFFF00"/>
                </a:solidFill>
                <a:effectLst/>
                <a:cs typeface="Mitra" pitchFamily="2" charset="-78"/>
              </a:rPr>
              <a:t>وزن كم هنگام تولد</a:t>
            </a:r>
          </a:p>
          <a:p>
            <a:pPr algn="r" rtl="1" eaLnBrk="1" hangingPunct="1">
              <a:lnSpc>
                <a:spcPct val="150000"/>
              </a:lnSpc>
            </a:pPr>
            <a:r>
              <a:rPr lang="fa-IR" sz="3500" b="1" smtClean="0">
                <a:solidFill>
                  <a:srgbClr val="FFFF00"/>
                </a:solidFill>
                <a:effectLst/>
                <a:cs typeface="Mitra" pitchFamily="2" charset="-78"/>
              </a:rPr>
              <a:t>عدم استفاده كافي از شير مادر</a:t>
            </a:r>
          </a:p>
          <a:p>
            <a:pPr algn="r" rtl="1" eaLnBrk="1" hangingPunct="1">
              <a:lnSpc>
                <a:spcPct val="150000"/>
              </a:lnSpc>
            </a:pPr>
            <a:r>
              <a:rPr lang="fa-IR" sz="3500" b="1" smtClean="0">
                <a:solidFill>
                  <a:srgbClr val="FFFF00"/>
                </a:solidFill>
                <a:effectLst/>
                <a:cs typeface="Mitra" pitchFamily="2" charset="-78"/>
              </a:rPr>
              <a:t>كاهش ميزان خواب در دوران كودكي</a:t>
            </a:r>
          </a:p>
          <a:p>
            <a:pPr algn="r" rtl="1" eaLnBrk="1" hangingPunct="1">
              <a:lnSpc>
                <a:spcPct val="150000"/>
              </a:lnSpc>
              <a:buFont typeface="Wingdings" pitchFamily="2" charset="2"/>
              <a:buNone/>
            </a:pPr>
            <a:endParaRPr lang="fa-IR" sz="1800" b="1" smtClean="0">
              <a:solidFill>
                <a:srgbClr val="FFFF00"/>
              </a:solidFill>
              <a:effectLst/>
              <a:cs typeface="Mitra" pitchFamily="2" charset="-78"/>
            </a:endParaRPr>
          </a:p>
          <a:p>
            <a:pPr algn="r" rtl="1" eaLnBrk="1" hangingPunct="1">
              <a:lnSpc>
                <a:spcPct val="150000"/>
              </a:lnSpc>
              <a:buFont typeface="Wingdings" pitchFamily="2" charset="2"/>
              <a:buNone/>
            </a:pPr>
            <a:r>
              <a:rPr lang="fa-IR" sz="2000" b="1" smtClean="0">
                <a:solidFill>
                  <a:srgbClr val="FFFF00"/>
                </a:solidFill>
                <a:effectLst/>
                <a:cs typeface="Mitra" pitchFamily="2" charset="-78"/>
              </a:rPr>
              <a:t>* اين عوامل احتمالا از طريق هيپوتالاموس، لوزالمعده و تاثير در نسبت چربي بدن اثر مي گذارند.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20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20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amond(in)">
                                      <p:cBhvr>
                                        <p:cTn id="22" dur="20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diamond(in)">
                                      <p:cBhvr>
                                        <p:cTn id="27" dur="20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0"/>
            <a:ext cx="8229600" cy="1139825"/>
          </a:xfrm>
        </p:spPr>
        <p:txBody>
          <a:bodyPr/>
          <a:lstStyle/>
          <a:p>
            <a:pPr rtl="1" eaLnBrk="1" hangingPunct="1">
              <a:defRPr/>
            </a:pPr>
            <a:r>
              <a:rPr lang="fa-IR" sz="4000" b="1" dirty="0" smtClean="0">
                <a:solidFill>
                  <a:srgbClr val="FF66FF"/>
                </a:solidFill>
                <a:cs typeface="Mitra Bold Mazar" pitchFamily="2" charset="-78"/>
              </a:rPr>
              <a:t>براي پيشگيري چاقي چه موقع بايد شروع كرد؟</a:t>
            </a:r>
            <a:endParaRPr lang="en-US" sz="4000" b="1" dirty="0" smtClean="0">
              <a:solidFill>
                <a:srgbClr val="FF66FF"/>
              </a:solidFill>
              <a:cs typeface="Mitra Bold Mazar" pitchFamily="2" charset="-78"/>
            </a:endParaRPr>
          </a:p>
        </p:txBody>
      </p:sp>
      <p:sp>
        <p:nvSpPr>
          <p:cNvPr id="20483" name="Rectangle 3"/>
          <p:cNvSpPr>
            <a:spLocks noGrp="1" noChangeArrowheads="1"/>
          </p:cNvSpPr>
          <p:nvPr>
            <p:ph type="body" idx="1"/>
          </p:nvPr>
        </p:nvSpPr>
        <p:spPr>
          <a:xfrm>
            <a:off x="107950" y="1341438"/>
            <a:ext cx="8964613" cy="5327650"/>
          </a:xfrm>
        </p:spPr>
        <p:txBody>
          <a:bodyPr/>
          <a:lstStyle/>
          <a:p>
            <a:pPr algn="r" rtl="1" eaLnBrk="1" hangingPunct="1">
              <a:lnSpc>
                <a:spcPct val="150000"/>
              </a:lnSpc>
            </a:pPr>
            <a:r>
              <a:rPr lang="fa-IR" sz="3500" b="1" smtClean="0">
                <a:solidFill>
                  <a:srgbClr val="FFFF00"/>
                </a:solidFill>
                <a:effectLst/>
                <a:cs typeface="Mitra" pitchFamily="2" charset="-78"/>
              </a:rPr>
              <a:t>موفقيت هاي مختصر در مداخله هاي تغذيه اي و نگرشي در مدارس</a:t>
            </a:r>
          </a:p>
          <a:p>
            <a:pPr algn="r" rtl="1" eaLnBrk="1" hangingPunct="1">
              <a:lnSpc>
                <a:spcPct val="150000"/>
              </a:lnSpc>
            </a:pPr>
            <a:r>
              <a:rPr lang="fa-IR" sz="3500" b="1" smtClean="0">
                <a:solidFill>
                  <a:srgbClr val="FFC000"/>
                </a:solidFill>
                <a:effectLst/>
                <a:cs typeface="Mitra" pitchFamily="2" charset="-78"/>
              </a:rPr>
              <a:t>شواهد موجود در كودكان سه ساله</a:t>
            </a:r>
          </a:p>
          <a:p>
            <a:pPr lvl="1" algn="r" rtl="1" eaLnBrk="1" hangingPunct="1">
              <a:lnSpc>
                <a:spcPct val="150000"/>
              </a:lnSpc>
              <a:buFont typeface="Wingdings" pitchFamily="2" charset="2"/>
              <a:buNone/>
            </a:pPr>
            <a:r>
              <a:rPr lang="fa-IR" sz="2500" b="1" smtClean="0">
                <a:solidFill>
                  <a:srgbClr val="FFCCFF"/>
                </a:solidFill>
                <a:effectLst/>
                <a:cs typeface="Mitra" pitchFamily="2" charset="-78"/>
              </a:rPr>
              <a:t>- افزايش غلظت ماركرهاي التهابي مرتبط با بيماري هاي قلبي در كودكان چاق</a:t>
            </a:r>
            <a:endParaRPr lang="fa-IR" sz="2500" b="1" smtClean="0">
              <a:solidFill>
                <a:srgbClr val="FFFF00"/>
              </a:solidFill>
              <a:effectLst/>
              <a:cs typeface="Mitra" pitchFamily="2" charset="-78"/>
            </a:endParaRPr>
          </a:p>
          <a:p>
            <a:pPr algn="r" rtl="1" eaLnBrk="1" hangingPunct="1">
              <a:lnSpc>
                <a:spcPct val="150000"/>
              </a:lnSpc>
            </a:pPr>
            <a:r>
              <a:rPr lang="fa-IR" sz="3500" b="1" smtClean="0">
                <a:solidFill>
                  <a:srgbClr val="66FF33"/>
                </a:solidFill>
                <a:effectLst/>
                <a:cs typeface="Mitra" pitchFamily="2" charset="-78"/>
              </a:rPr>
              <a:t>پيشگيري چاقي بايد قبل از سنين مهد كودك آغاز شود.</a:t>
            </a:r>
          </a:p>
          <a:p>
            <a:pPr algn="r" rtl="1" eaLnBrk="1" hangingPunct="1">
              <a:lnSpc>
                <a:spcPct val="150000"/>
              </a:lnSpc>
              <a:buFont typeface="Wingdings" pitchFamily="2" charset="2"/>
              <a:buNone/>
            </a:pPr>
            <a:endParaRPr lang="fa-IR" sz="3500" b="1" smtClean="0">
              <a:solidFill>
                <a:srgbClr val="FFFF00"/>
              </a:solidFill>
              <a:effectLst/>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20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20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amond(in)">
                                      <p:cBhvr>
                                        <p:cTn id="22"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77813"/>
            <a:ext cx="8713788" cy="1495425"/>
          </a:xfrm>
        </p:spPr>
        <p:txBody>
          <a:bodyPr/>
          <a:lstStyle/>
          <a:p>
            <a:pPr algn="just">
              <a:defRPr/>
            </a:pPr>
            <a:r>
              <a:rPr lang="en-US" sz="2500" b="1" dirty="0" smtClean="0">
                <a:solidFill>
                  <a:srgbClr val="FF66FF"/>
                </a:solidFill>
                <a:effectLst>
                  <a:outerShdw blurRad="38100" dist="38100" dir="2700000" algn="tl">
                    <a:srgbClr val="000000">
                      <a:alpha val="43137"/>
                    </a:srgbClr>
                  </a:outerShdw>
                </a:effectLst>
                <a:latin typeface="Times New Roman" pitchFamily="18" charset="0"/>
                <a:cs typeface="Times New Roman" pitchFamily="18" charset="0"/>
              </a:rPr>
              <a:t>Overall summary of meta-analyses results of randomized trials of treatments for pediatric obesity. Plot shows </a:t>
            </a:r>
            <a:r>
              <a:rPr lang="en-US" sz="2500" b="1" dirty="0" err="1" smtClean="0">
                <a:solidFill>
                  <a:srgbClr val="FF66FF"/>
                </a:solidFill>
                <a:effectLst>
                  <a:outerShdw blurRad="38100" dist="38100" dir="2700000" algn="tl">
                    <a:srgbClr val="000000">
                      <a:alpha val="43137"/>
                    </a:srgbClr>
                  </a:outerShdw>
                </a:effectLst>
                <a:latin typeface="Times New Roman" pitchFamily="18" charset="0"/>
                <a:cs typeface="Times New Roman" pitchFamily="18" charset="0"/>
              </a:rPr>
              <a:t>metaanalytic</a:t>
            </a:r>
            <a:r>
              <a:rPr lang="en-US" sz="2500" b="1" dirty="0" smtClean="0">
                <a:solidFill>
                  <a:srgbClr val="FF66FF"/>
                </a:solidFill>
                <a:effectLst>
                  <a:outerShdw blurRad="38100" dist="38100" dir="2700000" algn="tl">
                    <a:srgbClr val="000000">
                      <a:alpha val="43137"/>
                    </a:srgbClr>
                  </a:outerShdw>
                </a:effectLst>
                <a:latin typeface="Times New Roman" pitchFamily="18" charset="0"/>
                <a:cs typeface="Times New Roman" pitchFamily="18" charset="0"/>
              </a:rPr>
              <a:t> point estimates (f) and 95% CI</a:t>
            </a:r>
            <a:br>
              <a:rPr lang="en-US" sz="2500" b="1" dirty="0" smtClean="0">
                <a:solidFill>
                  <a:srgbClr val="FF66FF"/>
                </a:solidFill>
                <a:effectLst>
                  <a:outerShdw blurRad="38100" dist="38100" dir="2700000" algn="tl">
                    <a:srgbClr val="000000">
                      <a:alpha val="43137"/>
                    </a:srgbClr>
                  </a:outerShdw>
                </a:effectLst>
                <a:latin typeface="Times New Roman" pitchFamily="18" charset="0"/>
                <a:cs typeface="Times New Roman" pitchFamily="18" charset="0"/>
              </a:rPr>
            </a:br>
            <a:r>
              <a:rPr lang="en-US" sz="2500" b="1" dirty="0" smtClean="0">
                <a:solidFill>
                  <a:srgbClr val="FF66FF"/>
                </a:solidFill>
                <a:effectLst>
                  <a:outerShdw blurRad="38100" dist="38100" dir="2700000" algn="tl">
                    <a:srgbClr val="000000">
                      <a:alpha val="43137"/>
                    </a:srgbClr>
                  </a:outerShdw>
                </a:effectLst>
                <a:latin typeface="Times New Roman" pitchFamily="18" charset="0"/>
                <a:cs typeface="Times New Roman" pitchFamily="18" charset="0"/>
              </a:rPr>
              <a:t>(horizontal lines). SMD, Standardized mean differences.</a:t>
            </a:r>
          </a:p>
        </p:txBody>
      </p:sp>
      <p:pic>
        <p:nvPicPr>
          <p:cNvPr id="31747" name="Picture 2"/>
          <p:cNvPicPr>
            <a:picLocks noGrp="1" noChangeAspect="1" noChangeArrowheads="1"/>
          </p:cNvPicPr>
          <p:nvPr>
            <p:ph idx="1"/>
          </p:nvPr>
        </p:nvPicPr>
        <p:blipFill>
          <a:blip r:embed="rId2" cstate="print"/>
          <a:srcRect/>
          <a:stretch>
            <a:fillRect/>
          </a:stretch>
        </p:blipFill>
        <p:spPr>
          <a:xfrm>
            <a:off x="1116013" y="1844675"/>
            <a:ext cx="6840537" cy="4321175"/>
          </a:xfrm>
          <a:noFill/>
        </p:spPr>
      </p:pic>
      <p:sp>
        <p:nvSpPr>
          <p:cNvPr id="31748" name="TextBox 4"/>
          <p:cNvSpPr txBox="1">
            <a:spLocks noChangeArrowheads="1"/>
          </p:cNvSpPr>
          <p:nvPr/>
        </p:nvSpPr>
        <p:spPr bwMode="auto">
          <a:xfrm>
            <a:off x="1116013" y="6186488"/>
            <a:ext cx="7127875" cy="338137"/>
          </a:xfrm>
          <a:prstGeom prst="rect">
            <a:avLst/>
          </a:prstGeom>
          <a:noFill/>
          <a:ln w="9525">
            <a:noFill/>
            <a:miter lim="800000"/>
            <a:headEnd/>
            <a:tailEnd/>
          </a:ln>
        </p:spPr>
        <p:txBody>
          <a:bodyPr>
            <a:spAutoFit/>
          </a:bodyPr>
          <a:lstStyle/>
          <a:p>
            <a:r>
              <a:rPr lang="en-US" sz="1600">
                <a:solidFill>
                  <a:srgbClr val="00FFCC"/>
                </a:solidFill>
                <a:latin typeface="Times New Roman" pitchFamily="18" charset="0"/>
                <a:cs typeface="Times New Roman" pitchFamily="18" charset="0"/>
              </a:rPr>
              <a:t>McGovern L, et al. J Clin </a:t>
            </a:r>
            <a:r>
              <a:rPr lang="it-IT" sz="1600">
                <a:solidFill>
                  <a:srgbClr val="00FFCC"/>
                </a:solidFill>
                <a:latin typeface="Times New Roman" pitchFamily="18" charset="0"/>
                <a:cs typeface="Times New Roman" pitchFamily="18" charset="0"/>
              </a:rPr>
              <a:t>Endocrinol Metab 2008; 93: 4600–4605.</a:t>
            </a:r>
            <a:endParaRPr lang="en-US" sz="1600">
              <a:solidFill>
                <a:srgbClr val="00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215900"/>
            <a:ext cx="8229600" cy="1052513"/>
          </a:xfrm>
        </p:spPr>
        <p:txBody>
          <a:bodyPr/>
          <a:lstStyle/>
          <a:p>
            <a:pPr rtl="1" eaLnBrk="1" hangingPunct="1"/>
            <a:r>
              <a:rPr lang="fa-IR" sz="3600" b="1" smtClean="0">
                <a:solidFill>
                  <a:srgbClr val="FFFF00"/>
                </a:solidFill>
                <a:cs typeface="Mitra" pitchFamily="2" charset="-78"/>
              </a:rPr>
              <a:t>تاريخچه چاقي</a:t>
            </a:r>
            <a:endParaRPr lang="en-US" sz="3600" b="1" smtClean="0">
              <a:solidFill>
                <a:srgbClr val="FFFF00"/>
              </a:solidFill>
              <a:latin typeface="Times New Roman" pitchFamily="18" charset="0"/>
              <a:cs typeface="Times New Roman" pitchFamily="18" charset="0"/>
            </a:endParaRPr>
          </a:p>
        </p:txBody>
      </p:sp>
      <p:sp>
        <p:nvSpPr>
          <p:cNvPr id="23555" name="Rectangle 3"/>
          <p:cNvSpPr>
            <a:spLocks noGrp="1" noChangeArrowheads="1"/>
          </p:cNvSpPr>
          <p:nvPr>
            <p:ph type="body" idx="1"/>
          </p:nvPr>
        </p:nvSpPr>
        <p:spPr>
          <a:xfrm>
            <a:off x="250825" y="1412875"/>
            <a:ext cx="8447088" cy="5445125"/>
          </a:xfrm>
        </p:spPr>
        <p:txBody>
          <a:bodyPr/>
          <a:lstStyle/>
          <a:p>
            <a:pPr algn="r" rtl="1" eaLnBrk="1" hangingPunct="1">
              <a:lnSpc>
                <a:spcPct val="110000"/>
              </a:lnSpc>
              <a:buClr>
                <a:srgbClr val="FF0000"/>
              </a:buClr>
              <a:buSzPct val="120000"/>
            </a:pPr>
            <a:r>
              <a:rPr lang="fa-IR" sz="2600" smtClean="0">
                <a:solidFill>
                  <a:schemeClr val="bg1"/>
                </a:solidFill>
                <a:latin typeface="Times New Roman" pitchFamily="18" charset="0"/>
                <a:cs typeface="Mitra" pitchFamily="2" charset="-78"/>
              </a:rPr>
              <a:t>يوناني</a:t>
            </a:r>
            <a:r>
              <a:rPr lang="en-US" sz="2600" smtClean="0">
                <a:solidFill>
                  <a:schemeClr val="bg1"/>
                </a:solidFill>
                <a:latin typeface="Times New Roman" pitchFamily="18" charset="0"/>
                <a:cs typeface="Mitra" pitchFamily="2" charset="-78"/>
              </a:rPr>
              <a:t> </a:t>
            </a:r>
            <a:r>
              <a:rPr lang="fa-IR" sz="2600" smtClean="0">
                <a:solidFill>
                  <a:schemeClr val="bg1"/>
                </a:solidFill>
                <a:latin typeface="Times New Roman" pitchFamily="18" charset="0"/>
                <a:cs typeface="Mitra" pitchFamily="2" charset="-78"/>
              </a:rPr>
              <a:t>ها و به ويژه سقراط برخي ويژه گي هاي غذاي سالم را دانسته و به خطرات چاقـــــي و همراهي آن با بيماري اشاره داشته اند </a:t>
            </a:r>
            <a:r>
              <a:rPr lang="en-US" sz="2600" smtClean="0">
                <a:solidFill>
                  <a:schemeClr val="bg1"/>
                </a:solidFill>
                <a:latin typeface="Times New Roman" pitchFamily="18" charset="0"/>
                <a:cs typeface="Mitra" pitchFamily="2" charset="-78"/>
              </a:rPr>
              <a:t>(Hippocrates 400 BC)</a:t>
            </a:r>
            <a:endParaRPr lang="fa-IR" sz="2600" smtClean="0">
              <a:solidFill>
                <a:schemeClr val="bg1"/>
              </a:solidFill>
              <a:latin typeface="Times New Roman" pitchFamily="18" charset="0"/>
              <a:cs typeface="Mitra" pitchFamily="2" charset="-78"/>
            </a:endParaRPr>
          </a:p>
          <a:p>
            <a:pPr algn="r" rtl="1" eaLnBrk="1" hangingPunct="1">
              <a:lnSpc>
                <a:spcPct val="110000"/>
              </a:lnSpc>
              <a:buClr>
                <a:srgbClr val="FF0000"/>
              </a:buClr>
              <a:buSzPct val="120000"/>
            </a:pPr>
            <a:r>
              <a:rPr lang="fa-IR" sz="2600" smtClean="0">
                <a:solidFill>
                  <a:schemeClr val="bg1"/>
                </a:solidFill>
                <a:latin typeface="Times New Roman" pitchFamily="18" charset="0"/>
                <a:cs typeface="Mitra" pitchFamily="2" charset="-78"/>
              </a:rPr>
              <a:t>مصريان قديم نيز به كميت و كيفيت غذا هر دو اهميت مي دادند </a:t>
            </a:r>
            <a:endParaRPr lang="en-US" sz="2600" smtClean="0">
              <a:solidFill>
                <a:schemeClr val="bg1"/>
              </a:solidFill>
              <a:latin typeface="Times New Roman" pitchFamily="18" charset="0"/>
              <a:cs typeface="Mitra" pitchFamily="2" charset="-78"/>
            </a:endParaRPr>
          </a:p>
          <a:p>
            <a:pPr algn="r" rtl="1" eaLnBrk="1" hangingPunct="1">
              <a:lnSpc>
                <a:spcPct val="110000"/>
              </a:lnSpc>
              <a:buClr>
                <a:srgbClr val="FF0000"/>
              </a:buClr>
              <a:buSzPct val="120000"/>
              <a:buFontTx/>
              <a:buNone/>
            </a:pPr>
            <a:r>
              <a:rPr lang="en-US" sz="2600" smtClean="0">
                <a:solidFill>
                  <a:schemeClr val="bg1"/>
                </a:solidFill>
                <a:latin typeface="Times New Roman" pitchFamily="18" charset="0"/>
                <a:cs typeface="Mitra" pitchFamily="2" charset="-78"/>
              </a:rPr>
              <a:t>(Siculus 90 BC)</a:t>
            </a:r>
            <a:r>
              <a:rPr lang="fa-IR" sz="2600" smtClean="0">
                <a:solidFill>
                  <a:schemeClr val="bg1"/>
                </a:solidFill>
                <a:latin typeface="Times New Roman" pitchFamily="18" charset="0"/>
                <a:cs typeface="Mitra" pitchFamily="2" charset="-78"/>
              </a:rPr>
              <a:t> </a:t>
            </a:r>
          </a:p>
          <a:p>
            <a:pPr algn="r" rtl="1" eaLnBrk="1" hangingPunct="1">
              <a:lnSpc>
                <a:spcPct val="110000"/>
              </a:lnSpc>
              <a:buClr>
                <a:srgbClr val="FF0000"/>
              </a:buClr>
              <a:buSzPct val="120000"/>
            </a:pPr>
            <a:r>
              <a:rPr lang="fa-IR" sz="2600" smtClean="0">
                <a:solidFill>
                  <a:schemeClr val="bg1"/>
                </a:solidFill>
                <a:latin typeface="Times New Roman" pitchFamily="18" charset="0"/>
                <a:cs typeface="Mitra" pitchFamily="2" charset="-78"/>
              </a:rPr>
              <a:t>موارد بسيار نادري از چاقي و نحوه درمان آن در نوشته هاي قديمي وجود دارد </a:t>
            </a:r>
            <a:r>
              <a:rPr lang="en-US" sz="2600" smtClean="0">
                <a:solidFill>
                  <a:schemeClr val="bg1"/>
                </a:solidFill>
                <a:latin typeface="Times New Roman" pitchFamily="18" charset="0"/>
                <a:cs typeface="Mitra" pitchFamily="2" charset="-78"/>
              </a:rPr>
              <a:t>(Galen, 160 AD)</a:t>
            </a:r>
            <a:endParaRPr lang="fa-IR" sz="2600" smtClean="0">
              <a:solidFill>
                <a:schemeClr val="bg1"/>
              </a:solidFill>
              <a:latin typeface="Times New Roman" pitchFamily="18" charset="0"/>
              <a:cs typeface="Mitra" pitchFamily="2" charset="-78"/>
            </a:endParaRPr>
          </a:p>
          <a:p>
            <a:pPr algn="r" rtl="1" eaLnBrk="1" hangingPunct="1">
              <a:lnSpc>
                <a:spcPct val="110000"/>
              </a:lnSpc>
              <a:buClr>
                <a:srgbClr val="FF0000"/>
              </a:buClr>
              <a:buSzPct val="120000"/>
            </a:pPr>
            <a:r>
              <a:rPr lang="fa-IR" sz="2600" smtClean="0">
                <a:solidFill>
                  <a:srgbClr val="FFFF00"/>
                </a:solidFill>
                <a:latin typeface="Times New Roman" pitchFamily="18" charset="0"/>
                <a:cs typeface="Mitra" pitchFamily="2" charset="-78"/>
              </a:rPr>
              <a:t>دستورات پيامبر عظيم الشان اسلام و ائمه اطهار در پيشگيري از اضافه وزن و چاقي </a:t>
            </a:r>
            <a:r>
              <a:rPr lang="en-US" sz="2600" smtClean="0">
                <a:solidFill>
                  <a:srgbClr val="FFFF00"/>
                </a:solidFill>
                <a:latin typeface="Times New Roman" pitchFamily="18" charset="0"/>
                <a:cs typeface="Mitra" pitchFamily="2" charset="-78"/>
              </a:rPr>
              <a:t>(Mohammad (PBUH)621 AD)</a:t>
            </a:r>
          </a:p>
          <a:p>
            <a:pPr algn="r" rtl="1" eaLnBrk="1" hangingPunct="1">
              <a:lnSpc>
                <a:spcPct val="110000"/>
              </a:lnSpc>
              <a:buClr>
                <a:srgbClr val="FF0000"/>
              </a:buClr>
              <a:buSzPct val="120000"/>
            </a:pPr>
            <a:r>
              <a:rPr lang="fa-IR" sz="2600" smtClean="0">
                <a:solidFill>
                  <a:srgbClr val="FFFF00"/>
                </a:solidFill>
                <a:latin typeface="Times New Roman" pitchFamily="18" charset="0"/>
                <a:cs typeface="Mitra" pitchFamily="2" charset="-78"/>
              </a:rPr>
              <a:t>نوشته هاي پزشكان ايراني و به ويژه ابوعلي سينا (</a:t>
            </a:r>
            <a:r>
              <a:rPr lang="en-US" sz="2600" smtClean="0">
                <a:solidFill>
                  <a:srgbClr val="FFFF00"/>
                </a:solidFill>
                <a:latin typeface="Times New Roman" pitchFamily="18" charset="0"/>
                <a:cs typeface="Mitra" pitchFamily="2" charset="-78"/>
              </a:rPr>
              <a:t>900-1400 AD</a:t>
            </a:r>
            <a:r>
              <a:rPr lang="fa-IR" sz="2600" smtClean="0">
                <a:solidFill>
                  <a:srgbClr val="FFFF00"/>
                </a:solidFill>
                <a:latin typeface="Times New Roman" pitchFamily="18" charset="0"/>
                <a:cs typeface="Mitra" pitchFamily="2" charset="-78"/>
              </a:rPr>
              <a:t>)</a:t>
            </a:r>
            <a:endParaRPr lang="en-US" sz="2600" smtClean="0">
              <a:solidFill>
                <a:srgbClr val="FFFF00"/>
              </a:solidFill>
              <a:latin typeface="Times New Roman" pitchFamily="18" charset="0"/>
              <a:cs typeface="Mitra" pitchFamily="2" charset="-78"/>
            </a:endParaRPr>
          </a:p>
          <a:p>
            <a:pPr algn="r" rtl="1" eaLnBrk="1" hangingPunct="1">
              <a:lnSpc>
                <a:spcPct val="110000"/>
              </a:lnSpc>
              <a:buClr>
                <a:srgbClr val="FF0000"/>
              </a:buClr>
              <a:buSzPct val="120000"/>
            </a:pPr>
            <a:r>
              <a:rPr lang="fa-IR" sz="2600" smtClean="0">
                <a:solidFill>
                  <a:srgbClr val="66FF33"/>
                </a:solidFill>
                <a:latin typeface="Times New Roman" pitchFamily="18" charset="0"/>
                <a:cs typeface="Mitra" pitchFamily="2" charset="-78"/>
              </a:rPr>
              <a:t>در نوشته هاي پـــزشكان اروپايي از قرن شانزدهم ميلادي به بعد </a:t>
            </a:r>
            <a:r>
              <a:rPr lang="en-US" sz="2600" smtClean="0">
                <a:solidFill>
                  <a:srgbClr val="66FF33"/>
                </a:solidFill>
                <a:latin typeface="Times New Roman" pitchFamily="18" charset="0"/>
                <a:cs typeface="Mitra" pitchFamily="2" charset="-78"/>
              </a:rPr>
              <a:t>(Cogan, 1584; Eliot, 1539)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79388" y="188913"/>
            <a:ext cx="8964612" cy="1368425"/>
          </a:xfrm>
        </p:spPr>
        <p:txBody>
          <a:bodyPr/>
          <a:lstStyle/>
          <a:p>
            <a:pPr algn="just"/>
            <a:r>
              <a:rPr lang="en-US" sz="2500" b="1" smtClean="0">
                <a:solidFill>
                  <a:srgbClr val="FF66FF"/>
                </a:solidFill>
                <a:effectLst/>
                <a:latin typeface="Times New Roman" pitchFamily="18" charset="0"/>
                <a:cs typeface="Times New Roman" pitchFamily="18" charset="0"/>
              </a:rPr>
              <a:t>Mean (±SE) Weight Loss at One Year in the Combined-Therapy Group and the Group Treated by Lifestyle Modification Alone among Subjects in the Lowest and Highest Thirds of Adherence for Completing Food-Intake Records during the First 18 Weeks</a:t>
            </a:r>
          </a:p>
        </p:txBody>
      </p:sp>
      <p:pic>
        <p:nvPicPr>
          <p:cNvPr id="18435" name="Picture 2"/>
          <p:cNvPicPr>
            <a:picLocks noGrp="1" noChangeAspect="1" noChangeArrowheads="1"/>
          </p:cNvPicPr>
          <p:nvPr>
            <p:ph idx="1"/>
          </p:nvPr>
        </p:nvPicPr>
        <p:blipFill>
          <a:blip r:embed="rId2" cstate="print"/>
          <a:srcRect/>
          <a:stretch>
            <a:fillRect/>
          </a:stretch>
        </p:blipFill>
        <p:spPr>
          <a:xfrm>
            <a:off x="1835150" y="1989138"/>
            <a:ext cx="5473700" cy="4319587"/>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4000" b="1" smtClean="0">
                <a:solidFill>
                  <a:srgbClr val="FF66FF"/>
                </a:solidFill>
                <a:effectLst/>
                <a:latin typeface="Times New Roman" pitchFamily="18" charset="0"/>
                <a:cs typeface="Times New Roman" pitchFamily="18" charset="0"/>
              </a:rPr>
              <a:t>Change in bodyweight</a:t>
            </a:r>
          </a:p>
        </p:txBody>
      </p:sp>
      <p:pic>
        <p:nvPicPr>
          <p:cNvPr id="24579" name="Picture 2"/>
          <p:cNvPicPr>
            <a:picLocks noGrp="1" noChangeAspect="1" noChangeArrowheads="1"/>
          </p:cNvPicPr>
          <p:nvPr>
            <p:ph idx="1"/>
          </p:nvPr>
        </p:nvPicPr>
        <p:blipFill>
          <a:blip r:embed="rId2" cstate="print"/>
          <a:srcRect/>
          <a:stretch>
            <a:fillRect/>
          </a:stretch>
        </p:blipFill>
        <p:spPr>
          <a:xfrm>
            <a:off x="1692275" y="1412875"/>
            <a:ext cx="6480175" cy="4248150"/>
          </a:xfrm>
          <a:noFill/>
        </p:spPr>
      </p:pic>
      <p:sp>
        <p:nvSpPr>
          <p:cNvPr id="24580" name="TextBox 4"/>
          <p:cNvSpPr txBox="1">
            <a:spLocks noChangeArrowheads="1"/>
          </p:cNvSpPr>
          <p:nvPr/>
        </p:nvSpPr>
        <p:spPr bwMode="auto">
          <a:xfrm>
            <a:off x="1692275" y="5949950"/>
            <a:ext cx="5040313" cy="338138"/>
          </a:xfrm>
          <a:prstGeom prst="rect">
            <a:avLst/>
          </a:prstGeom>
          <a:noFill/>
          <a:ln w="9525">
            <a:noFill/>
            <a:miter lim="800000"/>
            <a:headEnd/>
            <a:tailEnd/>
          </a:ln>
        </p:spPr>
        <p:txBody>
          <a:bodyPr>
            <a:spAutoFit/>
          </a:bodyPr>
          <a:lstStyle/>
          <a:p>
            <a:r>
              <a:rPr lang="en-US" sz="1600">
                <a:solidFill>
                  <a:srgbClr val="00FFCC"/>
                </a:solidFill>
                <a:latin typeface="Times New Roman" pitchFamily="18" charset="0"/>
                <a:cs typeface="Times New Roman" pitchFamily="18" charset="0"/>
              </a:rPr>
              <a:t>Astrup A, et al. Lancet 2009; 379: 1606</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79388" y="333375"/>
            <a:ext cx="8713787" cy="6003925"/>
          </a:xfrm>
        </p:spPr>
        <p:txBody>
          <a:bodyPr/>
          <a:lstStyle/>
          <a:p>
            <a:pPr algn="just">
              <a:lnSpc>
                <a:spcPct val="150000"/>
              </a:lnSpc>
              <a:buFont typeface="Wingdings" pitchFamily="2" charset="2"/>
              <a:buNone/>
            </a:pPr>
            <a:r>
              <a:rPr lang="en-US" sz="2000" b="1" smtClean="0">
                <a:solidFill>
                  <a:srgbClr val="66FF33"/>
                </a:solidFill>
                <a:effectLst/>
                <a:latin typeface="Times New Roman" pitchFamily="18" charset="0"/>
                <a:cs typeface="Times New Roman" pitchFamily="18" charset="0"/>
              </a:rPr>
              <a:t> </a:t>
            </a:r>
            <a:r>
              <a:rPr lang="en-US" sz="2300" b="1" smtClean="0">
                <a:solidFill>
                  <a:srgbClr val="66FF33"/>
                </a:solidFill>
                <a:effectLst/>
                <a:latin typeface="Times New Roman" pitchFamily="18" charset="0"/>
                <a:cs typeface="Times New Roman" pitchFamily="18" charset="0"/>
              </a:rPr>
              <a:t>    The main task of country programs must focus on the primary prevention with structured programs of lifestyle modifications. Parents must take responsibility for their children’s health by modifying their own lifestyle and ensuring healthy lifestyles for their children, encouraging more physical activity and less television and computer viewing. These family efforts should be accompanied by the initiation of government and private sectors to provide high -quality food in the market and to curtail ever-increasing manufacturers of fast or junk foods. Without serious and adequate interventions, a catastrophe looms ahead.</a:t>
            </a:r>
          </a:p>
        </p:txBody>
      </p:sp>
      <p:sp>
        <p:nvSpPr>
          <p:cNvPr id="34819" name="TextBox 3"/>
          <p:cNvSpPr txBox="1">
            <a:spLocks noChangeArrowheads="1"/>
          </p:cNvSpPr>
          <p:nvPr/>
        </p:nvSpPr>
        <p:spPr bwMode="auto">
          <a:xfrm>
            <a:off x="539750" y="5876925"/>
            <a:ext cx="5761038" cy="338138"/>
          </a:xfrm>
          <a:prstGeom prst="rect">
            <a:avLst/>
          </a:prstGeom>
          <a:noFill/>
          <a:ln w="9525">
            <a:noFill/>
            <a:miter lim="800000"/>
            <a:headEnd/>
            <a:tailEnd/>
          </a:ln>
        </p:spPr>
        <p:txBody>
          <a:bodyPr>
            <a:spAutoFit/>
          </a:bodyPr>
          <a:lstStyle/>
          <a:p>
            <a:r>
              <a:rPr lang="en-US" sz="1600">
                <a:solidFill>
                  <a:srgbClr val="00FFCC"/>
                </a:solidFill>
                <a:latin typeface="Times New Roman" pitchFamily="18" charset="0"/>
                <a:cs typeface="Times New Roman" pitchFamily="18" charset="0"/>
              </a:rPr>
              <a:t>Azizi F, et al. AIM 2008; 11: 242-4</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57200" y="404813"/>
            <a:ext cx="8291513" cy="5903912"/>
          </a:xfrm>
        </p:spPr>
        <p:txBody>
          <a:bodyPr/>
          <a:lstStyle/>
          <a:p>
            <a:pPr algn="just" rtl="1" eaLnBrk="1" hangingPunct="1">
              <a:lnSpc>
                <a:spcPct val="130000"/>
              </a:lnSpc>
              <a:buFontTx/>
              <a:buNone/>
            </a:pPr>
            <a:r>
              <a:rPr lang="fa-IR" sz="2800" smtClean="0">
                <a:solidFill>
                  <a:schemeClr val="bg1"/>
                </a:solidFill>
                <a:cs typeface="Mitra Bold Mazar" pitchFamily="2" charset="-78"/>
              </a:rPr>
              <a:t>يكي از ملوك عجم، طبيبي حاذق به خدمت مصطفي (ص)، فرستاد. سالي در ديار عرب بود و كسي تجربه پيش او نياورد، و معالجه از وي درنخواست. پيش پيغمبر آمد، و گله كرد كه مرين بنده را براي معالجت اصحاب فرستاده اند، و درين مدت كسي التفاتي نكرد. تا خدمتي كه بر بنده معين است به جاي آورد. رسول (ص) گفت:</a:t>
            </a:r>
            <a:r>
              <a:rPr lang="fa-IR" sz="2800" smtClean="0">
                <a:solidFill>
                  <a:schemeClr val="tx2"/>
                </a:solidFill>
                <a:cs typeface="Mitra Bold Mazar" pitchFamily="2" charset="-78"/>
              </a:rPr>
              <a:t> </a:t>
            </a:r>
            <a:r>
              <a:rPr lang="fa-IR" sz="2800" smtClean="0">
                <a:solidFill>
                  <a:srgbClr val="FFFF00"/>
                </a:solidFill>
                <a:cs typeface="Mitra Bold Mazar" pitchFamily="2" charset="-78"/>
              </a:rPr>
              <a:t>اين طايفه را طريقتي است كه تا اشتها غالب نشود نخورند، و هنوز اشتها باقي بود كه دست از طعام بدارند.</a:t>
            </a:r>
            <a:r>
              <a:rPr lang="fa-IR" sz="2800" smtClean="0">
                <a:solidFill>
                  <a:schemeClr val="bg1"/>
                </a:solidFill>
                <a:cs typeface="Mitra Bold Mazar" pitchFamily="2" charset="-78"/>
              </a:rPr>
              <a:t> حكيم گفت: </a:t>
            </a:r>
            <a:r>
              <a:rPr lang="fa-IR" sz="2800" smtClean="0">
                <a:solidFill>
                  <a:srgbClr val="FF0000"/>
                </a:solidFill>
                <a:cs typeface="Mitra Bold Mazar" pitchFamily="2" charset="-78"/>
              </a:rPr>
              <a:t>اين است موجب تندرستي. </a:t>
            </a:r>
            <a:r>
              <a:rPr lang="fa-IR" sz="2800" smtClean="0">
                <a:solidFill>
                  <a:schemeClr val="bg1"/>
                </a:solidFill>
                <a:cs typeface="Mitra Bold Mazar" pitchFamily="2" charset="-78"/>
              </a:rPr>
              <a:t>زمين ببوسيد و برفت.</a:t>
            </a:r>
            <a:endParaRPr lang="en-US" sz="2800" smtClean="0">
              <a:solidFill>
                <a:schemeClr val="bg1"/>
              </a:solidFill>
              <a:cs typeface="Mitra Bold Mazar" pitchFamily="2" charset="-78"/>
            </a:endParaRPr>
          </a:p>
          <a:p>
            <a:pPr algn="just" rtl="1" eaLnBrk="1" hangingPunct="1">
              <a:lnSpc>
                <a:spcPct val="130000"/>
              </a:lnSpc>
              <a:buFontTx/>
              <a:buNone/>
            </a:pPr>
            <a:endParaRPr lang="fa-IR" sz="2800" smtClean="0">
              <a:solidFill>
                <a:schemeClr val="bg1"/>
              </a:solidFill>
              <a:cs typeface="Mitra Bold Mazar" pitchFamily="2" charset="-78"/>
            </a:endParaRPr>
          </a:p>
          <a:p>
            <a:pPr algn="r" rtl="1" eaLnBrk="1" hangingPunct="1">
              <a:lnSpc>
                <a:spcPct val="130000"/>
              </a:lnSpc>
              <a:buFontTx/>
              <a:buNone/>
            </a:pPr>
            <a:r>
              <a:rPr lang="fa-IR" sz="1200" b="1" smtClean="0">
                <a:solidFill>
                  <a:srgbClr val="66FF33"/>
                </a:solidFill>
                <a:cs typeface="Mitra Bold Mazar" pitchFamily="2" charset="-78"/>
              </a:rPr>
              <a:t>شرف الدين مصلح (سعدي) شيرازي؛ افصح المتكلمين (شيواترين سخنور) 690-606 هـ.ق (</a:t>
            </a:r>
            <a:r>
              <a:rPr lang="en-US" sz="1200" b="1" smtClean="0">
                <a:solidFill>
                  <a:srgbClr val="66FF33"/>
                </a:solidFill>
                <a:cs typeface="Mitra Bold Mazar" pitchFamily="2" charset="-78"/>
              </a:rPr>
              <a:t>Saedi 1247 AD</a:t>
            </a:r>
            <a:r>
              <a:rPr lang="fa-IR" sz="1200" b="1" smtClean="0">
                <a:solidFill>
                  <a:srgbClr val="66FF33"/>
                </a:solidFill>
                <a:cs typeface="Mitra Bold Mazar" pitchFamily="2" charset="-78"/>
              </a:rPr>
              <a:t>)</a:t>
            </a:r>
            <a:endParaRPr lang="en-US" sz="1200" b="1" smtClean="0">
              <a:solidFill>
                <a:srgbClr val="66FF33"/>
              </a:solidFill>
              <a:cs typeface="Mitra Bold Mazar"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42-18998833"/>
          <p:cNvPicPr>
            <a:picLocks noChangeAspect="1" noChangeArrowheads="1"/>
          </p:cNvPicPr>
          <p:nvPr/>
        </p:nvPicPr>
        <p:blipFill>
          <a:blip r:embed="rId2" cstate="print">
            <a:lum bright="22000" contrast="-44000"/>
          </a:blip>
          <a:srcRect/>
          <a:stretch>
            <a:fillRect/>
          </a:stretch>
        </p:blipFill>
        <p:spPr bwMode="auto">
          <a:xfrm>
            <a:off x="0" y="0"/>
            <a:ext cx="9144000" cy="6865938"/>
          </a:xfrm>
          <a:prstGeom prst="rect">
            <a:avLst/>
          </a:prstGeom>
          <a:noFill/>
          <a:ln w="9525">
            <a:noFill/>
            <a:miter lim="800000"/>
            <a:headEnd/>
            <a:tailEnd/>
          </a:ln>
        </p:spPr>
      </p:pic>
      <p:pic>
        <p:nvPicPr>
          <p:cNvPr id="62467" name="Picture 13" descr="Untitled-11"/>
          <p:cNvPicPr>
            <a:picLocks noChangeAspect="1" noChangeArrowheads="1"/>
          </p:cNvPicPr>
          <p:nvPr/>
        </p:nvPicPr>
        <p:blipFill>
          <a:blip r:embed="rId3" cstate="print"/>
          <a:srcRect/>
          <a:stretch>
            <a:fillRect/>
          </a:stretch>
        </p:blipFill>
        <p:spPr bwMode="auto">
          <a:xfrm>
            <a:off x="2409825" y="631825"/>
            <a:ext cx="4178300" cy="596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4213" y="260350"/>
            <a:ext cx="7772400" cy="865188"/>
          </a:xfrm>
        </p:spPr>
        <p:txBody>
          <a:bodyPr/>
          <a:lstStyle/>
          <a:p>
            <a:pPr eaLnBrk="1" hangingPunct="1"/>
            <a:r>
              <a:rPr lang="fa-IR" sz="4800" b="1" smtClean="0">
                <a:solidFill>
                  <a:srgbClr val="FFFF00"/>
                </a:solidFill>
                <a:cs typeface="Mitra" pitchFamily="2" charset="-78"/>
              </a:rPr>
              <a:t>زيان چاقي زياد</a:t>
            </a:r>
            <a:endParaRPr lang="en-US" sz="9200" b="1" smtClean="0">
              <a:solidFill>
                <a:srgbClr val="FFFF00"/>
              </a:solidFill>
              <a:cs typeface="Mitra" pitchFamily="2" charset="-78"/>
            </a:endParaRPr>
          </a:p>
        </p:txBody>
      </p:sp>
      <p:sp>
        <p:nvSpPr>
          <p:cNvPr id="61443" name="Rectangle 3"/>
          <p:cNvSpPr>
            <a:spLocks noGrp="1" noChangeArrowheads="1"/>
          </p:cNvSpPr>
          <p:nvPr>
            <p:ph type="subTitle" idx="1"/>
          </p:nvPr>
        </p:nvSpPr>
        <p:spPr>
          <a:xfrm>
            <a:off x="357188" y="1268413"/>
            <a:ext cx="8462962" cy="4537075"/>
          </a:xfrm>
        </p:spPr>
        <p:txBody>
          <a:bodyPr/>
          <a:lstStyle/>
          <a:p>
            <a:pPr algn="just" rtl="1" eaLnBrk="1" hangingPunct="1">
              <a:lnSpc>
                <a:spcPct val="130000"/>
              </a:lnSpc>
            </a:pPr>
            <a:r>
              <a:rPr lang="fa-IR" b="1" smtClean="0">
                <a:solidFill>
                  <a:schemeClr val="bg1"/>
                </a:solidFill>
                <a:cs typeface="Mitra" pitchFamily="2" charset="-78"/>
              </a:rPr>
              <a:t>روي هم رفته چاق بيش از حد كه به سن رشد رسيده باشد براي مرگ نابهنگام آماده تر از غير خودشانند. به ويژه اگر هم از اوايل زندگي چاق پرورده شده باشند و به جواني و سن رشد برسند مرگ در انتظارشان است ... </a:t>
            </a:r>
            <a:r>
              <a:rPr lang="fa-IR" b="1" smtClean="0">
                <a:solidFill>
                  <a:srgbClr val="66FF33"/>
                </a:solidFill>
                <a:cs typeface="Mitra" pitchFamily="2" charset="-78"/>
              </a:rPr>
              <a:t>رگهايشان نازك و باريك و زير فشار واقع شده اند. بسا آسان سكته، فلج، خفقان، فساد معده و روده، سوء تنفس، غش كردن و تبهاي بغرنج و شديد مهمان اين بدن چاق مي شوند.</a:t>
            </a:r>
            <a:endParaRPr lang="en-US" b="1" smtClean="0">
              <a:solidFill>
                <a:srgbClr val="66FF33"/>
              </a:solidFill>
              <a:cs typeface="Mitra" pitchFamily="2" charset="-78"/>
            </a:endParaRPr>
          </a:p>
        </p:txBody>
      </p:sp>
      <p:sp>
        <p:nvSpPr>
          <p:cNvPr id="61444" name="Text Box 4"/>
          <p:cNvSpPr txBox="1">
            <a:spLocks noChangeArrowheads="1"/>
          </p:cNvSpPr>
          <p:nvPr/>
        </p:nvSpPr>
        <p:spPr bwMode="auto">
          <a:xfrm>
            <a:off x="179388" y="6238875"/>
            <a:ext cx="8639175" cy="274638"/>
          </a:xfrm>
          <a:prstGeom prst="rect">
            <a:avLst/>
          </a:prstGeom>
          <a:noFill/>
          <a:ln w="9525">
            <a:noFill/>
            <a:miter lim="800000"/>
            <a:headEnd/>
            <a:tailEnd/>
          </a:ln>
        </p:spPr>
        <p:txBody>
          <a:bodyPr wrap="none">
            <a:spAutoFit/>
          </a:bodyPr>
          <a:lstStyle/>
          <a:p>
            <a:pPr algn="r" rtl="1"/>
            <a:r>
              <a:rPr lang="fa-IR" sz="1200" b="1">
                <a:solidFill>
                  <a:srgbClr val="66FFFF"/>
                </a:solidFill>
                <a:latin typeface="Calibri" pitchFamily="34" charset="0"/>
              </a:rPr>
              <a:t>شيخ الرئيس ابوعلي سينا، قانون در طب، كتاب اول، ترجمه عبدالرحمن شرفكندي </a:t>
            </a:r>
            <a:r>
              <a:rPr lang="en-US" sz="1200" b="1">
                <a:solidFill>
                  <a:srgbClr val="66FFFF"/>
                </a:solidFill>
                <a:latin typeface="Calibri" pitchFamily="34" charset="0"/>
              </a:rPr>
              <a:t>Medicine                     </a:t>
            </a:r>
            <a:r>
              <a:rPr lang="fa-IR" sz="1200" b="1">
                <a:solidFill>
                  <a:srgbClr val="66FFFF"/>
                </a:solidFill>
                <a:latin typeface="Calibri" pitchFamily="34" charset="0"/>
              </a:rPr>
              <a:t> </a:t>
            </a:r>
            <a:r>
              <a:rPr lang="en-US" sz="1200" b="1">
                <a:solidFill>
                  <a:srgbClr val="66FFFF"/>
                </a:solidFill>
                <a:latin typeface="Calibri" pitchFamily="34" charset="0"/>
              </a:rPr>
              <a:t>Avicenna (980-1037 AD), The Canon of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357188"/>
            <a:ext cx="9144000" cy="650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7813"/>
            <a:ext cx="9144000" cy="1139825"/>
          </a:xfrm>
        </p:spPr>
        <p:txBody>
          <a:bodyPr/>
          <a:lstStyle/>
          <a:p>
            <a:pPr eaLnBrk="1" hangingPunct="1"/>
            <a:r>
              <a:rPr lang="en-US" sz="3600" b="1" smtClean="0">
                <a:solidFill>
                  <a:srgbClr val="66FF33"/>
                </a:solidFill>
                <a:latin typeface="Times New Roman" pitchFamily="18" charset="0"/>
                <a:cs typeface="Times New Roman" pitchFamily="18" charset="0"/>
              </a:rPr>
              <a:t>ADVANTAGES OF ANTHROPOMETRY</a:t>
            </a:r>
          </a:p>
        </p:txBody>
      </p:sp>
      <p:sp>
        <p:nvSpPr>
          <p:cNvPr id="28675" name="Rectangle 3"/>
          <p:cNvSpPr>
            <a:spLocks noGrp="1" noChangeArrowheads="1"/>
          </p:cNvSpPr>
          <p:nvPr>
            <p:ph type="body" idx="1"/>
          </p:nvPr>
        </p:nvSpPr>
        <p:spPr>
          <a:xfrm>
            <a:off x="304800" y="1984375"/>
            <a:ext cx="8686800" cy="4302125"/>
          </a:xfrm>
        </p:spPr>
        <p:txBody>
          <a:bodyPr/>
          <a:lstStyle/>
          <a:p>
            <a:pPr eaLnBrk="1" hangingPunct="1">
              <a:lnSpc>
                <a:spcPct val="150000"/>
              </a:lnSpc>
              <a:buClr>
                <a:srgbClr val="FF0000"/>
              </a:buClr>
              <a:buSzPct val="102000"/>
            </a:pPr>
            <a:r>
              <a:rPr lang="en-US" b="1" smtClean="0">
                <a:solidFill>
                  <a:schemeClr val="bg1"/>
                </a:solidFill>
                <a:latin typeface="Times New Roman" pitchFamily="18" charset="0"/>
                <a:cs typeface="Times New Roman" pitchFamily="18" charset="0"/>
              </a:rPr>
              <a:t>Objective with high specificity &amp; sensitivity</a:t>
            </a:r>
          </a:p>
          <a:p>
            <a:pPr eaLnBrk="1" hangingPunct="1">
              <a:lnSpc>
                <a:spcPct val="150000"/>
              </a:lnSpc>
              <a:buClr>
                <a:srgbClr val="FF0000"/>
              </a:buClr>
              <a:buSzPct val="102000"/>
            </a:pPr>
            <a:r>
              <a:rPr lang="en-US" b="1" smtClean="0">
                <a:solidFill>
                  <a:schemeClr val="bg1"/>
                </a:solidFill>
                <a:latin typeface="Times New Roman" pitchFamily="18" charset="0"/>
                <a:cs typeface="Times New Roman" pitchFamily="18" charset="0"/>
              </a:rPr>
              <a:t>Readings are numerical &amp; gradable on</a:t>
            </a:r>
          </a:p>
          <a:p>
            <a:pPr eaLnBrk="1" hangingPunct="1">
              <a:lnSpc>
                <a:spcPct val="150000"/>
              </a:lnSpc>
              <a:buClr>
                <a:srgbClr val="FF0000"/>
              </a:buClr>
              <a:buSzPct val="102000"/>
              <a:buFont typeface="Arial" charset="0"/>
              <a:buNone/>
            </a:pPr>
            <a:r>
              <a:rPr lang="en-US" b="1" smtClean="0">
                <a:solidFill>
                  <a:schemeClr val="bg1"/>
                </a:solidFill>
                <a:latin typeface="Times New Roman" pitchFamily="18" charset="0"/>
                <a:cs typeface="Times New Roman" pitchFamily="18" charset="0"/>
              </a:rPr>
              <a:t>      standard growth charts</a:t>
            </a:r>
          </a:p>
          <a:p>
            <a:pPr eaLnBrk="1" hangingPunct="1">
              <a:lnSpc>
                <a:spcPct val="150000"/>
              </a:lnSpc>
              <a:buClr>
                <a:srgbClr val="FF0000"/>
              </a:buClr>
              <a:buSzPct val="102000"/>
            </a:pPr>
            <a:r>
              <a:rPr lang="en-US" b="1" smtClean="0">
                <a:solidFill>
                  <a:schemeClr val="bg1"/>
                </a:solidFill>
                <a:latin typeface="Times New Roman" pitchFamily="18" charset="0"/>
                <a:cs typeface="Times New Roman" pitchFamily="18" charset="0"/>
              </a:rPr>
              <a:t>Readings are reproducible. </a:t>
            </a:r>
          </a:p>
          <a:p>
            <a:pPr eaLnBrk="1" hangingPunct="1">
              <a:lnSpc>
                <a:spcPct val="150000"/>
              </a:lnSpc>
              <a:buClr>
                <a:srgbClr val="FF0000"/>
              </a:buClr>
              <a:buSzPct val="102000"/>
            </a:pPr>
            <a:r>
              <a:rPr lang="en-US" b="1" smtClean="0">
                <a:solidFill>
                  <a:schemeClr val="bg1"/>
                </a:solidFill>
                <a:latin typeface="Times New Roman" pitchFamily="18" charset="0"/>
                <a:cs typeface="Times New Roman" pitchFamily="18" charset="0"/>
              </a:rPr>
              <a:t>Non-expensive &amp; need minimal training</a:t>
            </a:r>
            <a:endParaRPr lang="en-US" smtClean="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28600" y="1836738"/>
            <a:ext cx="8686800" cy="4378325"/>
          </a:xfrm>
        </p:spPr>
        <p:txBody>
          <a:bodyPr/>
          <a:lstStyle/>
          <a:p>
            <a:pPr lvl="1" eaLnBrk="1" hangingPunct="1">
              <a:lnSpc>
                <a:spcPct val="90000"/>
              </a:lnSpc>
              <a:buClr>
                <a:srgbClr val="FF0000"/>
              </a:buClr>
              <a:buFont typeface="Wingdings" pitchFamily="2" charset="2"/>
              <a:buChar char="v"/>
            </a:pPr>
            <a:r>
              <a:rPr lang="en-US" sz="3200" b="1" smtClean="0">
                <a:solidFill>
                  <a:schemeClr val="bg1"/>
                </a:solidFill>
                <a:latin typeface="Times New Roman" pitchFamily="18" charset="0"/>
                <a:cs typeface="Times New Roman" pitchFamily="18" charset="0"/>
              </a:rPr>
              <a:t>Inter-observers errors in measurement</a:t>
            </a:r>
          </a:p>
          <a:p>
            <a:pPr lvl="1" eaLnBrk="1" hangingPunct="1">
              <a:lnSpc>
                <a:spcPct val="60000"/>
              </a:lnSpc>
              <a:buClr>
                <a:srgbClr val="FF0000"/>
              </a:buClr>
              <a:buFont typeface="Wingdings" pitchFamily="2" charset="2"/>
              <a:buNone/>
            </a:pPr>
            <a:endParaRPr lang="en-US" sz="3200" b="1" smtClean="0">
              <a:solidFill>
                <a:schemeClr val="bg1"/>
              </a:solidFill>
              <a:latin typeface="Times New Roman" pitchFamily="18" charset="0"/>
              <a:cs typeface="Times New Roman" pitchFamily="18" charset="0"/>
            </a:endParaRPr>
          </a:p>
          <a:p>
            <a:pPr lvl="1" eaLnBrk="1" hangingPunct="1">
              <a:lnSpc>
                <a:spcPct val="90000"/>
              </a:lnSpc>
              <a:buClr>
                <a:srgbClr val="FF0000"/>
              </a:buClr>
              <a:buFont typeface="Wingdings" pitchFamily="2" charset="2"/>
              <a:buChar char="v"/>
            </a:pPr>
            <a:r>
              <a:rPr lang="en-US" sz="3200" b="1" smtClean="0">
                <a:solidFill>
                  <a:schemeClr val="bg1"/>
                </a:solidFill>
                <a:latin typeface="Times New Roman" pitchFamily="18" charset="0"/>
                <a:cs typeface="Times New Roman" pitchFamily="18" charset="0"/>
              </a:rPr>
              <a:t>Problems with reference standards, i.e. local versus international standards.</a:t>
            </a:r>
          </a:p>
          <a:p>
            <a:pPr lvl="1" eaLnBrk="1" hangingPunct="1">
              <a:lnSpc>
                <a:spcPct val="60000"/>
              </a:lnSpc>
              <a:buClr>
                <a:srgbClr val="FF0000"/>
              </a:buClr>
              <a:buFont typeface="Wingdings" pitchFamily="2" charset="2"/>
              <a:buNone/>
            </a:pPr>
            <a:endParaRPr lang="en-US" sz="3200" b="1" smtClean="0">
              <a:solidFill>
                <a:schemeClr val="bg1"/>
              </a:solidFill>
              <a:latin typeface="Times New Roman" pitchFamily="18" charset="0"/>
              <a:cs typeface="Times New Roman" pitchFamily="18" charset="0"/>
            </a:endParaRPr>
          </a:p>
          <a:p>
            <a:pPr lvl="1" eaLnBrk="1" hangingPunct="1">
              <a:lnSpc>
                <a:spcPct val="90000"/>
              </a:lnSpc>
              <a:buClr>
                <a:srgbClr val="FF0000"/>
              </a:buClr>
              <a:buFont typeface="Wingdings" pitchFamily="2" charset="2"/>
              <a:buChar char="v"/>
            </a:pPr>
            <a:r>
              <a:rPr lang="en-US" sz="3200" b="1" smtClean="0">
                <a:solidFill>
                  <a:schemeClr val="bg1"/>
                </a:solidFill>
                <a:latin typeface="Times New Roman" pitchFamily="18" charset="0"/>
                <a:cs typeface="Times New Roman" pitchFamily="18" charset="0"/>
              </a:rPr>
              <a:t>Arbitrary statistical cut-off levels for what considered as abnormal values.</a:t>
            </a:r>
            <a:endParaRPr lang="en-US" sz="1800" b="1" smtClean="0">
              <a:solidFill>
                <a:schemeClr val="bg1"/>
              </a:solidFill>
              <a:latin typeface="Times New Roman" pitchFamily="18" charset="0"/>
              <a:cs typeface="Times New Roman" pitchFamily="18" charset="0"/>
            </a:endParaRPr>
          </a:p>
          <a:p>
            <a:pPr lvl="1" eaLnBrk="1" hangingPunct="1">
              <a:lnSpc>
                <a:spcPct val="80000"/>
              </a:lnSpc>
              <a:buClr>
                <a:srgbClr val="FF0000"/>
              </a:buClr>
              <a:buFont typeface="Wingdings" pitchFamily="2" charset="2"/>
              <a:buNone/>
            </a:pPr>
            <a:r>
              <a:rPr lang="en-US" sz="1800" smtClean="0">
                <a:latin typeface="Times New Roman" pitchFamily="18" charset="0"/>
                <a:cs typeface="Times New Roman" pitchFamily="18" charset="0"/>
              </a:rPr>
              <a:t>  </a:t>
            </a:r>
          </a:p>
        </p:txBody>
      </p:sp>
      <p:sp>
        <p:nvSpPr>
          <p:cNvPr id="5" name="Rectangle 2"/>
          <p:cNvSpPr txBox="1">
            <a:spLocks noChangeArrowheads="1"/>
          </p:cNvSpPr>
          <p:nvPr/>
        </p:nvSpPr>
        <p:spPr bwMode="auto">
          <a:xfrm>
            <a:off x="685800" y="381000"/>
            <a:ext cx="8001000" cy="1143000"/>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4000" b="1" kern="0" dirty="0">
                <a:solidFill>
                  <a:srgbClr val="66FF33"/>
                </a:solidFill>
                <a:latin typeface="Times New Roman" pitchFamily="18" charset="0"/>
                <a:ea typeface="+mj-ea"/>
                <a:cs typeface="Times New Roman" pitchFamily="18" charset="0"/>
              </a:rPr>
              <a:t>Limitations of Anthropometry</a:t>
            </a:r>
            <a:endParaRPr lang="en-US" sz="4400" b="1" kern="0" dirty="0">
              <a:solidFill>
                <a:srgbClr val="66FF33"/>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603</TotalTime>
  <Words>3128</Words>
  <Application>Microsoft Office PowerPoint</Application>
  <PresentationFormat>On-screen Show (4:3)</PresentationFormat>
  <Paragraphs>676</Paragraphs>
  <Slides>54</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Office Theme</vt:lpstr>
      <vt:lpstr>Slide</vt:lpstr>
      <vt:lpstr>Equation</vt:lpstr>
      <vt:lpstr>Chart</vt:lpstr>
      <vt:lpstr>Slide 1</vt:lpstr>
      <vt:lpstr> چاقي، اپيدمي قرن </vt:lpstr>
      <vt:lpstr>Obesity</vt:lpstr>
      <vt:lpstr>Slide 4</vt:lpstr>
      <vt:lpstr>تاريخچه چاقي</vt:lpstr>
      <vt:lpstr>زيان چاقي زياد</vt:lpstr>
      <vt:lpstr>Slide 7</vt:lpstr>
      <vt:lpstr>ADVANTAGES OF ANTHROPOMETRY</vt:lpstr>
      <vt:lpstr>Slide 9</vt:lpstr>
      <vt:lpstr>Slide 10</vt:lpstr>
      <vt:lpstr>International cut-off points for body mass index for overweight and obesity by sex between 10 and 18 years</vt:lpstr>
      <vt:lpstr>Risk factors and influences</vt:lpstr>
      <vt:lpstr>Etiology of Obesity</vt:lpstr>
      <vt:lpstr>Health threat from abdominal obesity is largely due to intra-abdominal obesity</vt:lpstr>
      <vt:lpstr>اندازه دور كمر </vt:lpstr>
      <vt:lpstr>Various Criteria for Metabolic Syndrome</vt:lpstr>
      <vt:lpstr>Slide 17</vt:lpstr>
      <vt:lpstr>اجلاس كشوري تعيين شاخص هاي چاقي مركزي 1388/7/15</vt:lpstr>
      <vt:lpstr>Global  Prevalence of Underweight and Obesity in Adults  (by level of development, 2000)</vt:lpstr>
      <vt:lpstr>OBESITY RATES COULD DOUBLE IN 30 YEARS</vt:lpstr>
      <vt:lpstr>Slide 21</vt:lpstr>
      <vt:lpstr>Slide 22</vt:lpstr>
      <vt:lpstr>Changes in BMI (A) and prevalence of overweight (B) and obesity (C) in Tehranian population during 6.6 years: TLGS, 1999-2011</vt:lpstr>
      <vt:lpstr>Changes in  WC(A), WHR (B) and prevalence of abdominal obesity (C ) in Tehranian population during 6.6 years: TLGS, 1999-2011</vt:lpstr>
      <vt:lpstr>Percent changes in BMI, Overweight and Obesity in various age group of Tehranian adults during 6.6 years: TLGS, 1999-2008</vt:lpstr>
      <vt:lpstr>Percent changes in WC and abdominal obesity in various age group of Tehranian adults during 6.6 years: TLGS, 1999-2008</vt:lpstr>
      <vt:lpstr>Slide 27</vt:lpstr>
      <vt:lpstr>Slide 28</vt:lpstr>
      <vt:lpstr>Mean age-standardized levels of metabolic risk factors in relation to per-capita gross domestic product (GDP)</vt:lpstr>
      <vt:lpstr>Mean age-standardized SBP, TC, and FPG in relation to mean age-standardized BMI</vt:lpstr>
      <vt:lpstr>Mean age-standardized levels of metabolic risk factors in relation to western diet. See Methods for how percentiles were calculated</vt:lpstr>
      <vt:lpstr>Mean age-standardized levels of metabolic risk factors in relation to the proportion of a country’s population that lived in urban areas</vt:lpstr>
      <vt:lpstr>Slide 33</vt:lpstr>
      <vt:lpstr>تعداد افراد 20 ≥ ساله با اضافه وزن و چاقي در ايران</vt:lpstr>
      <vt:lpstr>Comorbid Conditions and BMI</vt:lpstr>
      <vt:lpstr>Slide 36</vt:lpstr>
      <vt:lpstr>Obesity and Mortality Risk</vt:lpstr>
      <vt:lpstr>Slide 38</vt:lpstr>
      <vt:lpstr>سير چاقي در جهان</vt:lpstr>
      <vt:lpstr>Slide 40</vt:lpstr>
      <vt:lpstr>Complications of Childhood Obesity</vt:lpstr>
      <vt:lpstr>Complications of Childhood Obesity</vt:lpstr>
      <vt:lpstr>سير چاقي در جهان</vt:lpstr>
      <vt:lpstr>سير چاقي در جهان</vt:lpstr>
      <vt:lpstr>Prevalence of Coronary Heart Disease (CHD) Associated with Three Projections of Future Adult Obesity. High rates of current adolescent overweight are expected to increase the excess prevalence of CHD (Panel A) and to increase the overall population prevalence of CHD (Panel B).</vt:lpstr>
      <vt:lpstr>Slide 46</vt:lpstr>
      <vt:lpstr>عوامل موثر در اضافه وزن و چاقي كودكان</vt:lpstr>
      <vt:lpstr>براي پيشگيري چاقي چه موقع بايد شروع كرد؟</vt:lpstr>
      <vt:lpstr>Overall summary of meta-analyses results of randomized trials of treatments for pediatric obesity. Plot shows metaanalytic point estimates (f) and 95% CI (horizontal lines). SMD, Standardized mean differences.</vt:lpstr>
      <vt:lpstr>Mean (±SE) Weight Loss at One Year in the Combined-Therapy Group and the Group Treated by Lifestyle Modification Alone among Subjects in the Lowest and Highest Thirds of Adherence for Completing Food-Intake Records during the First 18 Weeks</vt:lpstr>
      <vt:lpstr>Change in bodyweight</vt:lpstr>
      <vt:lpstr>Slide 52</vt:lpstr>
      <vt:lpstr>Slide 53</vt:lpstr>
      <vt:lpstr>Slide 54</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Pourzargar</dc:creator>
  <cp:lastModifiedBy>PARAND</cp:lastModifiedBy>
  <cp:revision>183</cp:revision>
  <dcterms:created xsi:type="dcterms:W3CDTF">2009-02-07T06:43:13Z</dcterms:created>
  <dcterms:modified xsi:type="dcterms:W3CDTF">2011-11-14T09:28:11Z</dcterms:modified>
</cp:coreProperties>
</file>