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6" r:id="rId27"/>
    <p:sldId id="280" r:id="rId28"/>
    <p:sldId id="287" r:id="rId29"/>
    <p:sldId id="288" r:id="rId30"/>
    <p:sldId id="289" r:id="rId31"/>
    <p:sldId id="302" r:id="rId32"/>
    <p:sldId id="303" r:id="rId33"/>
    <p:sldId id="304" r:id="rId34"/>
    <p:sldId id="305" r:id="rId35"/>
    <p:sldId id="306"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84"/>
      </p:cViewPr>
      <p:guideLst>
        <p:guide orient="horz" pos="2160"/>
        <p:guide pos="2880"/>
      </p:guideLst>
    </p:cSldViewPr>
  </p:slideViewPr>
  <p:notesTextViewPr>
    <p:cViewPr>
      <p:scale>
        <a:sx n="1" d="1"/>
        <a:sy n="1" d="1"/>
      </p:scale>
      <p:origin x="0" y="0"/>
    </p:cViewPr>
  </p:notesTextViewPr>
  <p:sorterViewPr>
    <p:cViewPr>
      <p:scale>
        <a:sx n="100" d="100"/>
        <a:sy n="100" d="100"/>
      </p:scale>
      <p:origin x="0" y="36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867300-4A19-4527-9A09-A2E4EF6B3B95}"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1366153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67300-4A19-4527-9A09-A2E4EF6B3B95}"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404210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67300-4A19-4527-9A09-A2E4EF6B3B95}"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48577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2867300-4A19-4527-9A09-A2E4EF6B3B95}"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863522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867300-4A19-4527-9A09-A2E4EF6B3B95}" type="datetimeFigureOut">
              <a:rPr lang="en-US" smtClean="0"/>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42059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2867300-4A19-4527-9A09-A2E4EF6B3B95}"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387160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2867300-4A19-4527-9A09-A2E4EF6B3B95}" type="datetimeFigureOut">
              <a:rPr lang="en-US" smtClean="0"/>
              <a:t>6/12/2014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2384209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2867300-4A19-4527-9A09-A2E4EF6B3B95}" type="datetimeFigureOut">
              <a:rPr lang="en-US" smtClean="0"/>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373548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867300-4A19-4527-9A09-A2E4EF6B3B95}" type="datetimeFigureOut">
              <a:rPr lang="en-US" smtClean="0"/>
              <a:t>6/12/2014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774547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67300-4A19-4527-9A09-A2E4EF6B3B95}"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349032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867300-4A19-4527-9A09-A2E4EF6B3B95}" type="datetimeFigureOut">
              <a:rPr lang="en-US" smtClean="0"/>
              <a:t>6/12/2014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D944F6-77D1-4CFF-BFFA-77A505BB601C}" type="slidenum">
              <a:rPr lang="en-US" smtClean="0"/>
              <a:t>‹#›</a:t>
            </a:fld>
            <a:endParaRPr lang="en-US"/>
          </a:p>
        </p:txBody>
      </p:sp>
    </p:spTree>
    <p:extLst>
      <p:ext uri="{BB962C8B-B14F-4D97-AF65-F5344CB8AC3E}">
        <p14:creationId xmlns:p14="http://schemas.microsoft.com/office/powerpoint/2010/main" val="2472924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67300-4A19-4527-9A09-A2E4EF6B3B95}" type="datetimeFigureOut">
              <a:rPr lang="en-US" smtClean="0"/>
              <a:t>6/12/2014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944F6-77D1-4CFF-BFFA-77A505BB601C}" type="slidenum">
              <a:rPr lang="en-US" smtClean="0"/>
              <a:t>‹#›</a:t>
            </a:fld>
            <a:endParaRPr lang="en-US"/>
          </a:p>
        </p:txBody>
      </p:sp>
    </p:spTree>
    <p:extLst>
      <p:ext uri="{BB962C8B-B14F-4D97-AF65-F5344CB8AC3E}">
        <p14:creationId xmlns:p14="http://schemas.microsoft.com/office/powerpoint/2010/main" val="90897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Case presentation</a:t>
            </a:r>
            <a:endParaRPr lang="en-US" b="1" dirty="0"/>
          </a:p>
        </p:txBody>
      </p:sp>
      <p:sp>
        <p:nvSpPr>
          <p:cNvPr id="3" name="Subtitle 2"/>
          <p:cNvSpPr>
            <a:spLocks noGrp="1"/>
          </p:cNvSpPr>
          <p:nvPr>
            <p:ph type="subTitle" idx="1"/>
          </p:nvPr>
        </p:nvSpPr>
        <p:spPr/>
        <p:txBody>
          <a:bodyPr>
            <a:normAutofit/>
          </a:bodyPr>
          <a:lstStyle/>
          <a:p>
            <a:r>
              <a:rPr lang="en-US" sz="1800" dirty="0" smtClean="0">
                <a:solidFill>
                  <a:srgbClr val="FF0000"/>
                </a:solidFill>
              </a:rPr>
              <a:t>A.Amouzegar MD</a:t>
            </a:r>
          </a:p>
          <a:p>
            <a:r>
              <a:rPr lang="en-US" sz="1800" dirty="0" smtClean="0">
                <a:solidFill>
                  <a:srgbClr val="FF0000"/>
                </a:solidFill>
              </a:rPr>
              <a:t>Endocrine Research Center</a:t>
            </a:r>
          </a:p>
          <a:p>
            <a:r>
              <a:rPr lang="en-US" sz="1800" dirty="0" smtClean="0">
                <a:solidFill>
                  <a:srgbClr val="FF0000"/>
                </a:solidFill>
              </a:rPr>
              <a:t>Research Institute For Endocrine Sciences</a:t>
            </a:r>
          </a:p>
          <a:p>
            <a:r>
              <a:rPr lang="en-US" sz="1800" dirty="0" smtClean="0">
                <a:solidFill>
                  <a:srgbClr val="FF0000"/>
                </a:solidFill>
              </a:rPr>
              <a:t>Tehran</a:t>
            </a:r>
          </a:p>
          <a:p>
            <a:endParaRPr lang="en-US" sz="1800" dirty="0" smtClean="0">
              <a:solidFill>
                <a:srgbClr val="FF0000"/>
              </a:solidFill>
            </a:endParaRPr>
          </a:p>
          <a:p>
            <a:endParaRPr lang="en-US" sz="1800" dirty="0" smtClean="0">
              <a:solidFill>
                <a:srgbClr val="FF0000"/>
              </a:solidFill>
            </a:endParaRPr>
          </a:p>
          <a:p>
            <a:endParaRPr lang="en-US" sz="1800" dirty="0">
              <a:solidFill>
                <a:srgbClr val="FF0000"/>
              </a:solidFill>
            </a:endParaRPr>
          </a:p>
        </p:txBody>
      </p:sp>
    </p:spTree>
    <p:extLst>
      <p:ext uri="{BB962C8B-B14F-4D97-AF65-F5344CB8AC3E}">
        <p14:creationId xmlns:p14="http://schemas.microsoft.com/office/powerpoint/2010/main" val="1294784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6050"/>
          </a:xfrm>
        </p:spPr>
        <p:txBody>
          <a:bodyPr>
            <a:normAutofit fontScale="90000"/>
          </a:bodyPr>
          <a:lstStyle/>
          <a:p>
            <a:endParaRPr lang="en-US" dirty="0"/>
          </a:p>
        </p:txBody>
      </p:sp>
      <p:sp>
        <p:nvSpPr>
          <p:cNvPr id="3" name="Content Placeholder 2"/>
          <p:cNvSpPr>
            <a:spLocks noGrp="1"/>
          </p:cNvSpPr>
          <p:nvPr>
            <p:ph idx="1"/>
          </p:nvPr>
        </p:nvSpPr>
        <p:spPr>
          <a:xfrm>
            <a:off x="395536" y="836712"/>
            <a:ext cx="8424936" cy="5289451"/>
          </a:xfrm>
        </p:spPr>
        <p:txBody>
          <a:bodyPr>
            <a:normAutofit/>
          </a:bodyPr>
          <a:lstStyle/>
          <a:p>
            <a:r>
              <a:rPr lang="en-US" dirty="0" smtClean="0"/>
              <a:t>9 days later, on a repeat examination, the thyroid had increased in greatest dimension to 6 cm on the right and 7 cm on the left and was firm to palpation </a:t>
            </a:r>
          </a:p>
          <a:p>
            <a:r>
              <a:rPr lang="en-US" dirty="0" smtClean="0"/>
              <a:t>Small cervical lymph nodes were palpable </a:t>
            </a:r>
          </a:p>
          <a:p>
            <a:r>
              <a:rPr lang="en-US" dirty="0" smtClean="0"/>
              <a:t>The patient had pain during swallowing but reported no weight change, hoarseness, or difficulty breathing</a:t>
            </a:r>
            <a:endParaRPr lang="en-US" dirty="0"/>
          </a:p>
        </p:txBody>
      </p:sp>
    </p:spTree>
    <p:extLst>
      <p:ext uri="{BB962C8B-B14F-4D97-AF65-F5344CB8AC3E}">
        <p14:creationId xmlns:p14="http://schemas.microsoft.com/office/powerpoint/2010/main" val="244132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brief:</a:t>
            </a:r>
            <a:endParaRPr lang="en-US" dirty="0"/>
          </a:p>
        </p:txBody>
      </p:sp>
      <p:sp>
        <p:nvSpPr>
          <p:cNvPr id="3" name="Content Placeholder 2"/>
          <p:cNvSpPr>
            <a:spLocks noGrp="1"/>
          </p:cNvSpPr>
          <p:nvPr>
            <p:ph idx="1"/>
          </p:nvPr>
        </p:nvSpPr>
        <p:spPr>
          <a:xfrm>
            <a:off x="457200" y="1600200"/>
            <a:ext cx="8435280" cy="4525963"/>
          </a:xfrm>
        </p:spPr>
        <p:txBody>
          <a:bodyPr/>
          <a:lstStyle/>
          <a:p>
            <a:r>
              <a:rPr lang="en-US" dirty="0" smtClean="0"/>
              <a:t>This teenage girl presented with rapid thyroid enlargement (goiter), mild hypothyroidism,</a:t>
            </a:r>
          </a:p>
          <a:p>
            <a:pPr marL="0" indent="0">
              <a:buNone/>
            </a:pPr>
            <a:r>
              <a:rPr lang="en-US" dirty="0" smtClean="0"/>
              <a:t>    and serologic evidence of autoimmune    thyroiditis</a:t>
            </a:r>
            <a:endParaRPr lang="en-US" dirty="0"/>
          </a:p>
        </p:txBody>
      </p:sp>
    </p:spTree>
    <p:extLst>
      <p:ext uri="{BB962C8B-B14F-4D97-AF65-F5344CB8AC3E}">
        <p14:creationId xmlns:p14="http://schemas.microsoft.com/office/powerpoint/2010/main" val="4148261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Questions:</a:t>
            </a:r>
            <a:br>
              <a:rPr lang="en-US" dirty="0" smtClean="0"/>
            </a:br>
            <a:endParaRPr lang="en-US" dirty="0"/>
          </a:p>
        </p:txBody>
      </p:sp>
      <p:sp>
        <p:nvSpPr>
          <p:cNvPr id="3" name="Content Placeholder 2"/>
          <p:cNvSpPr>
            <a:spLocks noGrp="1"/>
          </p:cNvSpPr>
          <p:nvPr>
            <p:ph idx="1"/>
          </p:nvPr>
        </p:nvSpPr>
        <p:spPr/>
        <p:txBody>
          <a:bodyPr/>
          <a:lstStyle/>
          <a:p>
            <a:r>
              <a:rPr lang="en-US" dirty="0" smtClean="0"/>
              <a:t>1-What are the differential diagnosis of the case?</a:t>
            </a:r>
          </a:p>
          <a:p>
            <a:r>
              <a:rPr lang="en-US" dirty="0" smtClean="0"/>
              <a:t>2-What is the next step in this case?</a:t>
            </a:r>
          </a:p>
          <a:p>
            <a:endParaRPr lang="en-US" dirty="0"/>
          </a:p>
        </p:txBody>
      </p:sp>
    </p:spTree>
    <p:extLst>
      <p:ext uri="{BB962C8B-B14F-4D97-AF65-F5344CB8AC3E}">
        <p14:creationId xmlns:p14="http://schemas.microsoft.com/office/powerpoint/2010/main" val="3543271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lstStyle/>
          <a:p>
            <a:r>
              <a:rPr lang="en-US" dirty="0" smtClean="0"/>
              <a:t>Goiter</a:t>
            </a:r>
          </a:p>
          <a:p>
            <a:r>
              <a:rPr lang="en-US" dirty="0" smtClean="0"/>
              <a:t>Thyroiditis</a:t>
            </a:r>
          </a:p>
          <a:p>
            <a:r>
              <a:rPr lang="en-US" dirty="0" smtClean="0"/>
              <a:t>Benign thyroid nodule(s)</a:t>
            </a:r>
          </a:p>
          <a:p>
            <a:r>
              <a:rPr lang="en-US" dirty="0" smtClean="0"/>
              <a:t>Thyroid cancers</a:t>
            </a:r>
          </a:p>
          <a:p>
            <a:endParaRPr lang="en-US" dirty="0"/>
          </a:p>
        </p:txBody>
      </p:sp>
    </p:spTree>
    <p:extLst>
      <p:ext uri="{BB962C8B-B14F-4D97-AF65-F5344CB8AC3E}">
        <p14:creationId xmlns:p14="http://schemas.microsoft.com/office/powerpoint/2010/main" val="3607198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Causes of goiter in a child</a:t>
            </a:r>
            <a:endParaRPr lang="en-US" dirty="0"/>
          </a:p>
        </p:txBody>
      </p:sp>
      <p:sp>
        <p:nvSpPr>
          <p:cNvPr id="3" name="Content Placeholder 2"/>
          <p:cNvSpPr>
            <a:spLocks noGrp="1"/>
          </p:cNvSpPr>
          <p:nvPr>
            <p:ph idx="1"/>
          </p:nvPr>
        </p:nvSpPr>
        <p:spPr/>
        <p:txBody>
          <a:bodyPr/>
          <a:lstStyle/>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9" y="-8586"/>
            <a:ext cx="7767296" cy="69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95536" y="116632"/>
            <a:ext cx="51217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04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en-US"/>
          </a:p>
        </p:txBody>
      </p:sp>
      <p:sp>
        <p:nvSpPr>
          <p:cNvPr id="3" name="Content Placeholder 2"/>
          <p:cNvSpPr>
            <a:spLocks noGrp="1"/>
          </p:cNvSpPr>
          <p:nvPr>
            <p:ph idx="1"/>
          </p:nvPr>
        </p:nvSpPr>
        <p:spPr>
          <a:xfrm>
            <a:off x="457200" y="764704"/>
            <a:ext cx="8363272" cy="5361459"/>
          </a:xfrm>
        </p:spPr>
        <p:txBody>
          <a:bodyPr>
            <a:normAutofit fontScale="70000" lnSpcReduction="20000"/>
          </a:bodyPr>
          <a:lstStyle/>
          <a:p>
            <a:r>
              <a:rPr lang="en-US" dirty="0" smtClean="0"/>
              <a:t>When </a:t>
            </a:r>
            <a:r>
              <a:rPr lang="en-US" dirty="0" err="1" smtClean="0"/>
              <a:t>thyroglossal</a:t>
            </a:r>
            <a:r>
              <a:rPr lang="en-US" dirty="0" smtClean="0"/>
              <a:t>-duct cysts become infected, the patient typically presents with cystic swelling in the midline of the neck</a:t>
            </a:r>
          </a:p>
          <a:p>
            <a:r>
              <a:rPr lang="en-US" dirty="0" smtClean="0"/>
              <a:t> Patients with mild forms of </a:t>
            </a:r>
            <a:r>
              <a:rPr lang="en-US" dirty="0" err="1" smtClean="0"/>
              <a:t>dyshormonogenesis</a:t>
            </a:r>
            <a:r>
              <a:rPr lang="en-US" dirty="0" smtClean="0"/>
              <a:t> may sometimes present in late childhood with hypothyroidism and goiter</a:t>
            </a:r>
          </a:p>
          <a:p>
            <a:r>
              <a:rPr lang="en-US" dirty="0" smtClean="0"/>
              <a:t>However, rapid enlargement of the thyroid, is not a feature of either condition</a:t>
            </a:r>
          </a:p>
          <a:p>
            <a:r>
              <a:rPr lang="en-US" dirty="0" smtClean="0"/>
              <a:t>Also, neither condition is associated with serologic evidence of autoimmune thyroiditis</a:t>
            </a:r>
          </a:p>
          <a:p>
            <a:r>
              <a:rPr lang="en-US" dirty="0" smtClean="0"/>
              <a:t>This patient had a firm thyroid mass that was enlarging rapidly, and tests for antibodies were  strongly positive, making these diagnoses unlikely</a:t>
            </a:r>
          </a:p>
          <a:p>
            <a:r>
              <a:rPr lang="en-US" dirty="0" smtClean="0"/>
              <a:t>This patient had no history of ingestion of </a:t>
            </a:r>
            <a:r>
              <a:rPr lang="en-US" dirty="0" err="1" smtClean="0"/>
              <a:t>goitrogenic</a:t>
            </a:r>
            <a:r>
              <a:rPr lang="en-US" dirty="0"/>
              <a:t> </a:t>
            </a:r>
            <a:r>
              <a:rPr lang="en-US" dirty="0" smtClean="0"/>
              <a:t> substances that would suggest iodine deficiency</a:t>
            </a:r>
          </a:p>
          <a:p>
            <a:r>
              <a:rPr lang="en-US" dirty="0" smtClean="0"/>
              <a:t>Colloid goiters commonly occur in adolescent girls but are not associated with rapid thyroid enlargement or autoantibodies</a:t>
            </a:r>
            <a:endParaRPr lang="en-US" dirty="0"/>
          </a:p>
        </p:txBody>
      </p:sp>
    </p:spTree>
    <p:extLst>
      <p:ext uri="{BB962C8B-B14F-4D97-AF65-F5344CB8AC3E}">
        <p14:creationId xmlns:p14="http://schemas.microsoft.com/office/powerpoint/2010/main" val="661089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Thyroiditis:</a:t>
            </a:r>
            <a:endParaRPr lang="en-US" dirty="0"/>
          </a:p>
        </p:txBody>
      </p:sp>
      <p:sp>
        <p:nvSpPr>
          <p:cNvPr id="3" name="Content Placeholder 2"/>
          <p:cNvSpPr>
            <a:spLocks noGrp="1"/>
          </p:cNvSpPr>
          <p:nvPr>
            <p:ph idx="1"/>
          </p:nvPr>
        </p:nvSpPr>
        <p:spPr>
          <a:xfrm>
            <a:off x="457200" y="836712"/>
            <a:ext cx="8229600" cy="5289451"/>
          </a:xfrm>
        </p:spPr>
        <p:txBody>
          <a:bodyPr>
            <a:normAutofit fontScale="85000" lnSpcReduction="20000"/>
          </a:bodyPr>
          <a:lstStyle/>
          <a:p>
            <a:r>
              <a:rPr lang="en-US" dirty="0" smtClean="0"/>
              <a:t>Among inflammatory conditions, an absence of tenderness, fever, or fatigue made acute </a:t>
            </a:r>
            <a:r>
              <a:rPr lang="en-US" dirty="0" err="1" smtClean="0"/>
              <a:t>suppurative</a:t>
            </a:r>
            <a:r>
              <a:rPr lang="en-US" dirty="0"/>
              <a:t> </a:t>
            </a:r>
            <a:r>
              <a:rPr lang="en-US" dirty="0" smtClean="0"/>
              <a:t>or </a:t>
            </a:r>
            <a:r>
              <a:rPr lang="en-US" dirty="0" err="1" smtClean="0"/>
              <a:t>subacute</a:t>
            </a:r>
            <a:r>
              <a:rPr lang="en-US" dirty="0" smtClean="0"/>
              <a:t> granulomatous thyroiditis unlikely in this patient</a:t>
            </a:r>
          </a:p>
          <a:p>
            <a:r>
              <a:rPr lang="en-US" dirty="0" smtClean="0"/>
              <a:t>In chronic autoimmune thyroiditis, the goiter is firm and diffuse, although it may sometimes be irregular or even nodular</a:t>
            </a:r>
          </a:p>
          <a:p>
            <a:r>
              <a:rPr lang="en-US" dirty="0" smtClean="0"/>
              <a:t>This patient had a firm goiter, positive antibody tests, and a slightly elevated </a:t>
            </a:r>
            <a:r>
              <a:rPr lang="en-US" dirty="0" err="1" smtClean="0"/>
              <a:t>thyrotropin</a:t>
            </a:r>
            <a:r>
              <a:rPr lang="en-US" dirty="0" smtClean="0"/>
              <a:t> level, features that are indicative of this condition</a:t>
            </a:r>
          </a:p>
          <a:p>
            <a:r>
              <a:rPr lang="en-US" dirty="0" smtClean="0"/>
              <a:t> However, the dysphagia and rapid enlargement of the thyroid were of concern since neither of these features is typical of chronic autoimmune thyroiditis</a:t>
            </a:r>
          </a:p>
          <a:p>
            <a:r>
              <a:rPr lang="en-US" dirty="0" smtClean="0"/>
              <a:t>The possibility of nodules was also of concern</a:t>
            </a:r>
            <a:endParaRPr lang="en-US" dirty="0"/>
          </a:p>
        </p:txBody>
      </p:sp>
    </p:spTree>
    <p:extLst>
      <p:ext uri="{BB962C8B-B14F-4D97-AF65-F5344CB8AC3E}">
        <p14:creationId xmlns:p14="http://schemas.microsoft.com/office/powerpoint/2010/main" val="3976719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smtClean="0"/>
              <a:t>Thyroid nodules</a:t>
            </a:r>
            <a:endParaRPr lang="en-US" dirty="0"/>
          </a:p>
        </p:txBody>
      </p:sp>
      <p:sp>
        <p:nvSpPr>
          <p:cNvPr id="3" name="Content Placeholder 2"/>
          <p:cNvSpPr>
            <a:spLocks noGrp="1"/>
          </p:cNvSpPr>
          <p:nvPr>
            <p:ph idx="1"/>
          </p:nvPr>
        </p:nvSpPr>
        <p:spPr>
          <a:xfrm>
            <a:off x="457200" y="980728"/>
            <a:ext cx="8229600" cy="5145435"/>
          </a:xfrm>
        </p:spPr>
        <p:txBody>
          <a:bodyPr>
            <a:normAutofit fontScale="92500" lnSpcReduction="10000"/>
          </a:bodyPr>
          <a:lstStyle/>
          <a:p>
            <a:r>
              <a:rPr lang="en-US" dirty="0" smtClean="0"/>
              <a:t>Chronic autoimmune thyroiditis may have a nodular appearance as a result of </a:t>
            </a:r>
            <a:r>
              <a:rPr lang="en-US" dirty="0" err="1" smtClean="0"/>
              <a:t>thyrotropin</a:t>
            </a:r>
            <a:r>
              <a:rPr lang="en-US" dirty="0" smtClean="0"/>
              <a:t>-induced hyperplasia of follicular tissue or focal lymphocytic infiltrates, but true nodules may also occur</a:t>
            </a:r>
          </a:p>
          <a:p>
            <a:r>
              <a:rPr lang="en-US" dirty="0" smtClean="0"/>
              <a:t>This patient’s thyroid increased in size after the administration of levothyroxine was begun</a:t>
            </a:r>
          </a:p>
          <a:p>
            <a:r>
              <a:rPr lang="en-US" dirty="0" smtClean="0"/>
              <a:t>Rapid enlargement of the thyroid can occur when there is hemorrhage within a cystic nodule, hemorrhagic degeneration of a nodule, or associated cancer</a:t>
            </a:r>
            <a:endParaRPr lang="en-US" dirty="0"/>
          </a:p>
        </p:txBody>
      </p:sp>
    </p:spTree>
    <p:extLst>
      <p:ext uri="{BB962C8B-B14F-4D97-AF65-F5344CB8AC3E}">
        <p14:creationId xmlns:p14="http://schemas.microsoft.com/office/powerpoint/2010/main" val="3344613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76064"/>
          </a:xfrm>
        </p:spPr>
        <p:txBody>
          <a:bodyPr>
            <a:normAutofit fontScale="90000"/>
          </a:bodyPr>
          <a:lstStyle/>
          <a:p>
            <a:r>
              <a:rPr lang="en-US" dirty="0" err="1" smtClean="0"/>
              <a:t>Cont</a:t>
            </a:r>
            <a:endParaRPr lang="en-US" dirty="0"/>
          </a:p>
        </p:txBody>
      </p:sp>
      <p:sp>
        <p:nvSpPr>
          <p:cNvPr id="3" name="Content Placeholder 2"/>
          <p:cNvSpPr>
            <a:spLocks noGrp="1"/>
          </p:cNvSpPr>
          <p:nvPr>
            <p:ph idx="1"/>
          </p:nvPr>
        </p:nvSpPr>
        <p:spPr>
          <a:xfrm>
            <a:off x="457200" y="764704"/>
            <a:ext cx="8229600" cy="5361459"/>
          </a:xfrm>
        </p:spPr>
        <p:txBody>
          <a:bodyPr>
            <a:normAutofit fontScale="92500" lnSpcReduction="20000"/>
          </a:bodyPr>
          <a:lstStyle/>
          <a:p>
            <a:r>
              <a:rPr lang="en-US" dirty="0" smtClean="0"/>
              <a:t>Approximately 20% of thyroid nodules in pediatric patients are cancers (reported range, 2 to 40%)</a:t>
            </a:r>
          </a:p>
          <a:p>
            <a:r>
              <a:rPr lang="en-US" dirty="0" smtClean="0"/>
              <a:t> This patient had additional risk factors for cancer, including chronic autoimmune thyroiditis, an elevated </a:t>
            </a:r>
            <a:r>
              <a:rPr lang="en-US" dirty="0" err="1" smtClean="0"/>
              <a:t>thyrotropin</a:t>
            </a:r>
            <a:r>
              <a:rPr lang="en-US" dirty="0" smtClean="0"/>
              <a:t> level (associated with a 10-fold increase in cancer risk), rapid growth, an abnormal cervical lymph node</a:t>
            </a:r>
          </a:p>
          <a:p>
            <a:r>
              <a:rPr lang="en-US" dirty="0" smtClean="0"/>
              <a:t>On the basis of the history of a rapidly enlarging gland and dysphagia and the continued growth of the thyroid while the patient was being treated with levothyroxine, we were very concerned about the presence of cancer</a:t>
            </a:r>
            <a:endParaRPr lang="en-US" dirty="0"/>
          </a:p>
        </p:txBody>
      </p:sp>
    </p:spTree>
    <p:extLst>
      <p:ext uri="{BB962C8B-B14F-4D97-AF65-F5344CB8AC3E}">
        <p14:creationId xmlns:p14="http://schemas.microsoft.com/office/powerpoint/2010/main" val="25436877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Thyroid cancers</a:t>
            </a:r>
            <a:endParaRPr lang="en-US" dirty="0"/>
          </a:p>
        </p:txBody>
      </p:sp>
      <p:sp>
        <p:nvSpPr>
          <p:cNvPr id="3" name="Content Placeholder 2"/>
          <p:cNvSpPr>
            <a:spLocks noGrp="1"/>
          </p:cNvSpPr>
          <p:nvPr>
            <p:ph idx="1"/>
          </p:nvPr>
        </p:nvSpPr>
        <p:spPr>
          <a:xfrm>
            <a:off x="457200" y="980728"/>
            <a:ext cx="8229600" cy="5145435"/>
          </a:xfrm>
        </p:spPr>
        <p:txBody>
          <a:bodyPr>
            <a:normAutofit fontScale="92500" lnSpcReduction="20000"/>
          </a:bodyPr>
          <a:lstStyle/>
          <a:p>
            <a:r>
              <a:rPr lang="en-US" dirty="0" smtClean="0"/>
              <a:t>PTC is the most common type of thyroid cancer in children, followed by follicular and medullary thyroid cancers</a:t>
            </a:r>
          </a:p>
          <a:p>
            <a:r>
              <a:rPr lang="en-US" dirty="0" smtClean="0"/>
              <a:t>Anaplastic cancers, primary thyroid lymphomas, and metastatic cancer are typically seen in older adults and rarely in children </a:t>
            </a:r>
          </a:p>
          <a:p>
            <a:r>
              <a:rPr lang="en-US" dirty="0" smtClean="0"/>
              <a:t>Among papillary cancers, the well-differentiated and follicular variants are most common and are associated with an excellent prognosis (20-year survival, &gt;90%), but they typically present as slow enlargement of a nodule, rather than rapid, diffuse enlargement </a:t>
            </a:r>
            <a:r>
              <a:rPr lang="en-US" smtClean="0"/>
              <a:t>of the thyroid</a:t>
            </a:r>
            <a:endParaRPr lang="en-US" dirty="0"/>
          </a:p>
        </p:txBody>
      </p:sp>
    </p:spTree>
    <p:extLst>
      <p:ext uri="{BB962C8B-B14F-4D97-AF65-F5344CB8AC3E}">
        <p14:creationId xmlns:p14="http://schemas.microsoft.com/office/powerpoint/2010/main" val="20112186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endParaRPr lang="en-US" b="0" i="0" u="none" strike="noStrike" baseline="0" dirty="0" smtClean="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588" y="695325"/>
            <a:ext cx="10163176" cy="546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5847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fontScale="90000"/>
          </a:bodyPr>
          <a:lstStyle/>
          <a:p>
            <a:endParaRPr lang="en-US" dirty="0"/>
          </a:p>
        </p:txBody>
      </p:sp>
      <p:sp>
        <p:nvSpPr>
          <p:cNvPr id="3" name="Content Placeholder 2"/>
          <p:cNvSpPr>
            <a:spLocks noGrp="1"/>
          </p:cNvSpPr>
          <p:nvPr>
            <p:ph idx="1"/>
          </p:nvPr>
        </p:nvSpPr>
        <p:spPr>
          <a:xfrm>
            <a:off x="395536" y="908720"/>
            <a:ext cx="8291264" cy="5217443"/>
          </a:xfrm>
        </p:spPr>
        <p:txBody>
          <a:bodyPr>
            <a:normAutofit fontScale="92500" lnSpcReduction="20000"/>
          </a:bodyPr>
          <a:lstStyle/>
          <a:p>
            <a:r>
              <a:rPr lang="en-US" dirty="0" smtClean="0"/>
              <a:t>However, the diffuse sclerosing variant is associated with larger and more aggressive tumors and higher rates of local and distant metastases than is the common type of papillary cancer</a:t>
            </a:r>
          </a:p>
          <a:p>
            <a:r>
              <a:rPr lang="en-US" dirty="0" smtClean="0"/>
              <a:t>A rapidly enlarging mass is also more common in anaplastic carcinoma and large B-cell lymphoma</a:t>
            </a:r>
          </a:p>
          <a:p>
            <a:pPr marL="0" indent="0">
              <a:buNone/>
            </a:pPr>
            <a:r>
              <a:rPr lang="en-US" dirty="0" smtClean="0"/>
              <a:t>    than in typical papillary carcinoma</a:t>
            </a:r>
          </a:p>
          <a:p>
            <a:r>
              <a:rPr lang="en-US" dirty="0" smtClean="0"/>
              <a:t>Positive</a:t>
            </a:r>
            <a:r>
              <a:rPr lang="en-US" dirty="0"/>
              <a:t> </a:t>
            </a:r>
            <a:r>
              <a:rPr lang="en-US" dirty="0" smtClean="0"/>
              <a:t>tests for antithyroid antibodies have been reported in up to 75% of </a:t>
            </a:r>
            <a:r>
              <a:rPr lang="en-US" dirty="0" err="1" smtClean="0"/>
              <a:t>pts</a:t>
            </a:r>
            <a:r>
              <a:rPr lang="en-US" dirty="0" smtClean="0"/>
              <a:t> with the diffuse sclerosing</a:t>
            </a:r>
            <a:r>
              <a:rPr lang="en-US" dirty="0"/>
              <a:t> </a:t>
            </a:r>
            <a:r>
              <a:rPr lang="en-US" dirty="0" smtClean="0"/>
              <a:t>variant of PTC and in 50 to 90% of </a:t>
            </a:r>
            <a:r>
              <a:rPr lang="en-US" dirty="0" err="1" smtClean="0"/>
              <a:t>pts</a:t>
            </a:r>
            <a:r>
              <a:rPr lang="en-US" dirty="0" smtClean="0"/>
              <a:t> with primary thyroid lymphomas</a:t>
            </a:r>
            <a:endParaRPr lang="en-US" dirty="0"/>
          </a:p>
        </p:txBody>
      </p:sp>
    </p:spTree>
    <p:extLst>
      <p:ext uri="{BB962C8B-B14F-4D97-AF65-F5344CB8AC3E}">
        <p14:creationId xmlns:p14="http://schemas.microsoft.com/office/powerpoint/2010/main" val="2738393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In view of this patient’s age, the presence of antithyroid antibodies, and the history of rapid enlargement, the most likely diagnosis was the diffuse sclerosing variant of PTC, with primary thyroid lymphoma and anaplastic carcinoma being less likely because of her age</a:t>
            </a:r>
            <a:endParaRPr lang="en-US" dirty="0"/>
          </a:p>
        </p:txBody>
      </p:sp>
    </p:spTree>
    <p:extLst>
      <p:ext uri="{BB962C8B-B14F-4D97-AF65-F5344CB8AC3E}">
        <p14:creationId xmlns:p14="http://schemas.microsoft.com/office/powerpoint/2010/main" val="2600734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88640"/>
            <a:ext cx="6637113" cy="59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6237312"/>
            <a:ext cx="792088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A transverse image of the right lobe of the </a:t>
            </a:r>
            <a:r>
              <a:rPr lang="en-US" dirty="0" smtClean="0"/>
              <a:t>thyroid gland</a:t>
            </a:r>
            <a:endParaRPr lang="en-US" dirty="0"/>
          </a:p>
        </p:txBody>
      </p:sp>
    </p:spTree>
    <p:extLst>
      <p:ext uri="{BB962C8B-B14F-4D97-AF65-F5344CB8AC3E}">
        <p14:creationId xmlns:p14="http://schemas.microsoft.com/office/powerpoint/2010/main" val="2882318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3" y="404664"/>
            <a:ext cx="7073389" cy="59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547664" y="6296542"/>
            <a:ext cx="554461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sagittal image of the left lobe</a:t>
            </a:r>
          </a:p>
        </p:txBody>
      </p:sp>
    </p:spTree>
    <p:extLst>
      <p:ext uri="{BB962C8B-B14F-4D97-AF65-F5344CB8AC3E}">
        <p14:creationId xmlns:p14="http://schemas.microsoft.com/office/powerpoint/2010/main" val="23032542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6957902" cy="608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403648" y="6309320"/>
            <a:ext cx="676875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sagittal </a:t>
            </a:r>
            <a:r>
              <a:rPr lang="en-US" dirty="0" smtClean="0"/>
              <a:t>image shows a lymph node</a:t>
            </a:r>
            <a:endParaRPr lang="en-US" dirty="0"/>
          </a:p>
        </p:txBody>
      </p:sp>
    </p:spTree>
    <p:extLst>
      <p:ext uri="{BB962C8B-B14F-4D97-AF65-F5344CB8AC3E}">
        <p14:creationId xmlns:p14="http://schemas.microsoft.com/office/powerpoint/2010/main" val="3180446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Ultrasound examination of the thyroid </a:t>
            </a:r>
            <a:br>
              <a:rPr lang="en-US" sz="3200" dirty="0" smtClean="0"/>
            </a:br>
            <a:endParaRPr lang="en-US" sz="3200" dirty="0"/>
          </a:p>
        </p:txBody>
      </p:sp>
      <p:sp>
        <p:nvSpPr>
          <p:cNvPr id="3" name="Content Placeholder 2"/>
          <p:cNvSpPr>
            <a:spLocks noGrp="1"/>
          </p:cNvSpPr>
          <p:nvPr>
            <p:ph idx="1"/>
          </p:nvPr>
        </p:nvSpPr>
        <p:spPr>
          <a:xfrm>
            <a:off x="323528" y="1124744"/>
            <a:ext cx="8496944" cy="5001419"/>
          </a:xfrm>
        </p:spPr>
        <p:txBody>
          <a:bodyPr>
            <a:normAutofit/>
          </a:bodyPr>
          <a:lstStyle/>
          <a:p>
            <a:r>
              <a:rPr lang="en-US" dirty="0" smtClean="0"/>
              <a:t>Showed diffuse enlargement of both lobes, with abnormal heterogeneous </a:t>
            </a:r>
            <a:r>
              <a:rPr lang="en-US" dirty="0" err="1" smtClean="0"/>
              <a:t>echotexture</a:t>
            </a:r>
            <a:r>
              <a:rPr lang="en-US" dirty="0"/>
              <a:t> </a:t>
            </a:r>
            <a:r>
              <a:rPr lang="en-US" dirty="0" smtClean="0"/>
              <a:t>and numerous </a:t>
            </a:r>
            <a:r>
              <a:rPr lang="en-US" dirty="0" err="1" smtClean="0"/>
              <a:t>hyperechoic</a:t>
            </a:r>
            <a:r>
              <a:rPr lang="en-US" dirty="0" smtClean="0"/>
              <a:t> foci, features that were</a:t>
            </a:r>
          </a:p>
          <a:p>
            <a:pPr marL="0" indent="0">
              <a:buNone/>
            </a:pPr>
            <a:r>
              <a:rPr lang="en-US" dirty="0" smtClean="0"/>
              <a:t>     consistent with microcalcifications </a:t>
            </a:r>
          </a:p>
          <a:p>
            <a:r>
              <a:rPr lang="en-US" dirty="0" smtClean="0"/>
              <a:t>An abnormal-appearing LN with</a:t>
            </a:r>
            <a:r>
              <a:rPr lang="en-US" dirty="0"/>
              <a:t> </a:t>
            </a:r>
            <a:r>
              <a:rPr lang="en-US" dirty="0" err="1" smtClean="0"/>
              <a:t>echotexture</a:t>
            </a:r>
            <a:r>
              <a:rPr lang="en-US" dirty="0" smtClean="0"/>
              <a:t> similar to the thyroid was present lateral to the left lobe of the thyroid </a:t>
            </a:r>
          </a:p>
          <a:p>
            <a:r>
              <a:rPr lang="en-US" dirty="0" smtClean="0"/>
              <a:t> A small complex cystic nodule was present in the isthmus </a:t>
            </a:r>
            <a:endParaRPr lang="en-US" dirty="0"/>
          </a:p>
        </p:txBody>
      </p:sp>
    </p:spTree>
    <p:extLst>
      <p:ext uri="{BB962C8B-B14F-4D97-AF65-F5344CB8AC3E}">
        <p14:creationId xmlns:p14="http://schemas.microsoft.com/office/powerpoint/2010/main" val="81677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4704"/>
            <a:ext cx="8229600" cy="5361459"/>
          </a:xfrm>
        </p:spPr>
        <p:txBody>
          <a:bodyPr>
            <a:normAutofit fontScale="92500" lnSpcReduction="10000"/>
          </a:bodyPr>
          <a:lstStyle/>
          <a:p>
            <a:r>
              <a:rPr lang="en-US" dirty="0" smtClean="0"/>
              <a:t>Most cases of thyroid cancer are manifested as a suspicious nodule, which was not present in this case</a:t>
            </a:r>
          </a:p>
          <a:p>
            <a:r>
              <a:rPr lang="en-US" dirty="0" smtClean="0"/>
              <a:t>The presence of microcalcifications</a:t>
            </a:r>
            <a:r>
              <a:rPr lang="en-US" dirty="0"/>
              <a:t> </a:t>
            </a:r>
            <a:r>
              <a:rPr lang="en-US" dirty="0" smtClean="0"/>
              <a:t>in a diffusely heterogeneous thyroid gland and the presence of a regional lymph node with an appearance similar to that of the thyroid (suggesting involvement by the same process) raise concerns about thyroid cancer</a:t>
            </a:r>
          </a:p>
          <a:p>
            <a:r>
              <a:rPr lang="en-US" dirty="0" smtClean="0"/>
              <a:t> PTC may present with microcalcifications</a:t>
            </a:r>
            <a:r>
              <a:rPr lang="en-US" dirty="0"/>
              <a:t> </a:t>
            </a:r>
            <a:r>
              <a:rPr lang="en-US" dirty="0" smtClean="0"/>
              <a:t> and without an associated mass</a:t>
            </a:r>
          </a:p>
          <a:p>
            <a:r>
              <a:rPr lang="en-US" dirty="0" smtClean="0"/>
              <a:t> </a:t>
            </a:r>
            <a:r>
              <a:rPr lang="en-US" dirty="0"/>
              <a:t>A</a:t>
            </a:r>
            <a:r>
              <a:rPr lang="en-US" dirty="0" smtClean="0"/>
              <a:t> biopsy was recommended</a:t>
            </a:r>
            <a:endParaRPr lang="en-US" dirty="0"/>
          </a:p>
        </p:txBody>
      </p:sp>
    </p:spTree>
    <p:extLst>
      <p:ext uri="{BB962C8B-B14F-4D97-AF65-F5344CB8AC3E}">
        <p14:creationId xmlns:p14="http://schemas.microsoft.com/office/powerpoint/2010/main" val="1878391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568952" cy="850106"/>
          </a:xfrm>
        </p:spPr>
        <p:txBody>
          <a:bodyPr>
            <a:normAutofit fontScale="90000"/>
          </a:bodyPr>
          <a:lstStyle/>
          <a:p>
            <a:pPr algn="l"/>
            <a:r>
              <a:rPr lang="en-US" sz="2800" dirty="0" smtClean="0"/>
              <a:t>Preoperative fine-needle aspiration (</a:t>
            </a:r>
            <a:r>
              <a:rPr lang="en-US" sz="2800" dirty="0" err="1" smtClean="0"/>
              <a:t>Papanicolaou</a:t>
            </a:r>
            <a:r>
              <a:rPr lang="en-US" sz="2800" dirty="0" smtClean="0"/>
              <a:t> stain) of a lymph node</a:t>
            </a:r>
            <a:endParaRPr lang="en-US" sz="28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052737"/>
            <a:ext cx="8028000" cy="5735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200" dirty="0" smtClean="0"/>
              <a:t>Discussion of Management</a:t>
            </a:r>
            <a:endParaRPr lang="en-US" sz="3200" dirty="0"/>
          </a:p>
        </p:txBody>
      </p:sp>
      <p:sp>
        <p:nvSpPr>
          <p:cNvPr id="3" name="Content Placeholder 2"/>
          <p:cNvSpPr>
            <a:spLocks noGrp="1"/>
          </p:cNvSpPr>
          <p:nvPr>
            <p:ph idx="1"/>
          </p:nvPr>
        </p:nvSpPr>
        <p:spPr>
          <a:xfrm>
            <a:off x="457200" y="1052736"/>
            <a:ext cx="8229600" cy="5073427"/>
          </a:xfrm>
        </p:spPr>
        <p:txBody>
          <a:bodyPr>
            <a:normAutofit/>
          </a:bodyPr>
          <a:lstStyle/>
          <a:p>
            <a:r>
              <a:rPr lang="en-US" dirty="0" smtClean="0"/>
              <a:t>The initial goal of the endocrine surgeon is to remove the entire primary tumor and affected lymph nodes with minimal complications, reducing the risk for recurrence</a:t>
            </a:r>
          </a:p>
          <a:p>
            <a:r>
              <a:rPr lang="en-US" dirty="0" smtClean="0"/>
              <a:t>Surgical removal of the tumor and any normal surrounding thyroid tissue also allows for radioactive iodine therapy if needed, as well as permitting long-term surveillance</a:t>
            </a:r>
            <a:endParaRPr lang="en-US" dirty="0"/>
          </a:p>
        </p:txBody>
      </p:sp>
    </p:spTree>
    <p:extLst>
      <p:ext uri="{BB962C8B-B14F-4D97-AF65-F5344CB8AC3E}">
        <p14:creationId xmlns:p14="http://schemas.microsoft.com/office/powerpoint/2010/main" val="13633930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Preoperative evaluation</a:t>
            </a:r>
            <a:endParaRPr lang="en-US" dirty="0"/>
          </a:p>
        </p:txBody>
      </p:sp>
      <p:sp>
        <p:nvSpPr>
          <p:cNvPr id="3" name="Content Placeholder 2"/>
          <p:cNvSpPr>
            <a:spLocks noGrp="1"/>
          </p:cNvSpPr>
          <p:nvPr>
            <p:ph idx="1"/>
          </p:nvPr>
        </p:nvSpPr>
        <p:spPr>
          <a:xfrm>
            <a:off x="457200" y="1268760"/>
            <a:ext cx="8229600" cy="4857403"/>
          </a:xfrm>
        </p:spPr>
        <p:txBody>
          <a:bodyPr>
            <a:normAutofit fontScale="85000" lnSpcReduction="10000"/>
          </a:bodyPr>
          <a:lstStyle/>
          <a:p>
            <a:r>
              <a:rPr lang="en-US" dirty="0" smtClean="0"/>
              <a:t>The management of this patient’s condition began with ultrasonography</a:t>
            </a:r>
          </a:p>
          <a:p>
            <a:r>
              <a:rPr lang="en-US" dirty="0" smtClean="0"/>
              <a:t>Us is used to carefully assess the extent of the tumor and any involved lymph-node basins and has been shown to alter surgical treatment in up to 40% of pts.</a:t>
            </a:r>
          </a:p>
          <a:p>
            <a:r>
              <a:rPr lang="en-US" dirty="0" smtClean="0"/>
              <a:t> In this case, ultrasound examination confirmed the presence of bilateral thyroid enlargement, with microcalcifications throughout the gland; there were multiple enlarged central nodes bilaterally, low in the neck, as well as lymph nodes bilaterally along both internal jugular veins, that raised suspicion.</a:t>
            </a:r>
            <a:endParaRPr lang="en-US" dirty="0"/>
          </a:p>
        </p:txBody>
      </p:sp>
    </p:spTree>
    <p:extLst>
      <p:ext uri="{BB962C8B-B14F-4D97-AF65-F5344CB8AC3E}">
        <p14:creationId xmlns:p14="http://schemas.microsoft.com/office/powerpoint/2010/main" val="140816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4704"/>
            <a:ext cx="8496944" cy="5361459"/>
          </a:xfrm>
        </p:spPr>
        <p:txBody>
          <a:bodyPr>
            <a:normAutofit lnSpcReduction="10000"/>
          </a:bodyPr>
          <a:lstStyle/>
          <a:p>
            <a:r>
              <a:rPr lang="en-US" dirty="0" smtClean="0"/>
              <a:t>A 13-year-old girl was seen in the endocrinology clinic because of an enlarging neck mass</a:t>
            </a:r>
          </a:p>
          <a:p>
            <a:r>
              <a:rPr lang="en-US" dirty="0" smtClean="0"/>
              <a:t>8 days earlier, the patient noted swelling of her neck and pain on swallowing</a:t>
            </a:r>
          </a:p>
          <a:p>
            <a:r>
              <a:rPr lang="en-US" dirty="0" smtClean="0"/>
              <a:t>2 days later, her primary care provider noted that the patient had an enlarged thyroid gland</a:t>
            </a:r>
          </a:p>
          <a:p>
            <a:r>
              <a:rPr lang="en-US" dirty="0" smtClean="0"/>
              <a:t>The level of serum TSH was 5.59 </a:t>
            </a:r>
            <a:r>
              <a:rPr lang="en-US" dirty="0" err="1" smtClean="0"/>
              <a:t>μIU</a:t>
            </a:r>
            <a:r>
              <a:rPr lang="en-US" dirty="0" smtClean="0"/>
              <a:t> /mL</a:t>
            </a:r>
          </a:p>
          <a:p>
            <a:r>
              <a:rPr lang="en-US" dirty="0" smtClean="0"/>
              <a:t>(reference range, 0.28 to 3.89)</a:t>
            </a:r>
          </a:p>
          <a:p>
            <a:r>
              <a:rPr lang="en-US" dirty="0" smtClean="0"/>
              <a:t> FT4 0.88 ng /</a:t>
            </a:r>
            <a:r>
              <a:rPr lang="en-US" dirty="0" err="1" smtClean="0"/>
              <a:t>dL</a:t>
            </a:r>
            <a:r>
              <a:rPr lang="en-US" dirty="0" smtClean="0"/>
              <a:t>(reference range,0.58 to 1.64)</a:t>
            </a:r>
          </a:p>
          <a:p>
            <a:r>
              <a:rPr lang="en-US" dirty="0" smtClean="0"/>
              <a:t> TT3 159 ng /</a:t>
            </a:r>
            <a:r>
              <a:rPr lang="en-US" dirty="0" err="1" smtClean="0"/>
              <a:t>dL</a:t>
            </a:r>
            <a:r>
              <a:rPr lang="en-US" dirty="0" smtClean="0"/>
              <a:t>(reference range, 87 to178)</a:t>
            </a:r>
            <a:endParaRPr lang="en-US" dirty="0"/>
          </a:p>
        </p:txBody>
      </p:sp>
    </p:spTree>
    <p:extLst>
      <p:ext uri="{BB962C8B-B14F-4D97-AF65-F5344CB8AC3E}">
        <p14:creationId xmlns:p14="http://schemas.microsoft.com/office/powerpoint/2010/main" val="34737794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Operative management</a:t>
            </a:r>
            <a:endParaRPr lang="en-US" dirty="0"/>
          </a:p>
        </p:txBody>
      </p:sp>
      <p:sp>
        <p:nvSpPr>
          <p:cNvPr id="3" name="Content Placeholder 2"/>
          <p:cNvSpPr>
            <a:spLocks noGrp="1"/>
          </p:cNvSpPr>
          <p:nvPr>
            <p:ph idx="1"/>
          </p:nvPr>
        </p:nvSpPr>
        <p:spPr>
          <a:xfrm>
            <a:off x="457200" y="1340768"/>
            <a:ext cx="8229600" cy="4785395"/>
          </a:xfrm>
        </p:spPr>
        <p:txBody>
          <a:bodyPr>
            <a:normAutofit/>
          </a:bodyPr>
          <a:lstStyle/>
          <a:p>
            <a:r>
              <a:rPr lang="en-US" dirty="0" smtClean="0"/>
              <a:t>The American Thyroid Association consensus guidelines</a:t>
            </a:r>
            <a:r>
              <a:rPr lang="en-US" dirty="0"/>
              <a:t> </a:t>
            </a:r>
            <a:r>
              <a:rPr lang="en-US" dirty="0" smtClean="0"/>
              <a:t>recommend a total thyroidectomy for patients with papillary cancers that are larger than 1 to 1.5 cm</a:t>
            </a:r>
          </a:p>
          <a:p>
            <a:endParaRPr lang="en-US" dirty="0"/>
          </a:p>
        </p:txBody>
      </p:sp>
    </p:spTree>
    <p:extLst>
      <p:ext uri="{BB962C8B-B14F-4D97-AF65-F5344CB8AC3E}">
        <p14:creationId xmlns:p14="http://schemas.microsoft.com/office/powerpoint/2010/main" val="20331409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pPr algn="l"/>
            <a:r>
              <a:rPr lang="en-US" sz="2400" dirty="0"/>
              <a:t>A </a:t>
            </a:r>
            <a:r>
              <a:rPr lang="en-US" sz="2400" dirty="0" smtClean="0"/>
              <a:t>low-magnification image </a:t>
            </a:r>
            <a:r>
              <a:rPr lang="en-US" sz="2400" dirty="0"/>
              <a:t>of the left lobe of the thyroid </a:t>
            </a:r>
            <a:r>
              <a:rPr lang="en-US" sz="2400" dirty="0" smtClean="0"/>
              <a:t>(H&amp;E</a:t>
            </a:r>
            <a:r>
              <a:rPr lang="en-US" sz="2800" dirty="0" smtClean="0"/>
              <a:t>)</a:t>
            </a:r>
            <a:endParaRPr lang="en-US" sz="2800"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598" y="836712"/>
            <a:ext cx="8002974" cy="6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5476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US" sz="2800" dirty="0"/>
              <a:t>At higher magnification </a:t>
            </a:r>
            <a:r>
              <a:rPr lang="en-US" sz="2800" dirty="0" smtClean="0"/>
              <a:t>(H&amp;E)</a:t>
            </a:r>
            <a:endParaRPr lang="en-US" sz="28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980728"/>
            <a:ext cx="7519072" cy="57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4336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634082"/>
          </a:xfrm>
        </p:spPr>
        <p:txBody>
          <a:bodyPr>
            <a:normAutofit/>
          </a:bodyPr>
          <a:lstStyle/>
          <a:p>
            <a:r>
              <a:rPr lang="en-US" sz="2400" dirty="0"/>
              <a:t>The right lobe </a:t>
            </a:r>
            <a:r>
              <a:rPr lang="en-US" sz="2400" dirty="0" smtClean="0"/>
              <a:t>(H&amp;E )</a:t>
            </a:r>
            <a:endParaRPr lang="en-US"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1600" y="692696"/>
            <a:ext cx="7775276" cy="59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289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US" dirty="0"/>
              <a:t>lymph node </a:t>
            </a:r>
            <a:r>
              <a:rPr lang="en-US" dirty="0" smtClean="0"/>
              <a:t>(H&amp; E)</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124744"/>
            <a:ext cx="4142319" cy="57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68940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a:bodyPr>
          <a:lstStyle/>
          <a:p>
            <a:r>
              <a:rPr lang="en-US" sz="3600" dirty="0" err="1"/>
              <a:t>Extrathyroid</a:t>
            </a:r>
            <a:r>
              <a:rPr lang="en-US" sz="3600" dirty="0"/>
              <a:t> </a:t>
            </a:r>
            <a:r>
              <a:rPr lang="en-US" sz="3600" dirty="0" smtClean="0"/>
              <a:t>tissue</a:t>
            </a:r>
            <a:endParaRPr lang="en-US" sz="36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4094" y="965650"/>
            <a:ext cx="7833178" cy="590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6747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endParaRPr lang="en-US" dirty="0"/>
          </a:p>
        </p:txBody>
      </p:sp>
      <p:sp>
        <p:nvSpPr>
          <p:cNvPr id="3" name="Content Placeholder 2"/>
          <p:cNvSpPr>
            <a:spLocks noGrp="1"/>
          </p:cNvSpPr>
          <p:nvPr>
            <p:ph idx="1"/>
          </p:nvPr>
        </p:nvSpPr>
        <p:spPr>
          <a:xfrm>
            <a:off x="323528" y="1124744"/>
            <a:ext cx="8496944" cy="5001419"/>
          </a:xfrm>
        </p:spPr>
        <p:txBody>
          <a:bodyPr>
            <a:normAutofit/>
          </a:bodyPr>
          <a:lstStyle/>
          <a:p>
            <a:r>
              <a:rPr lang="en-US" dirty="0" smtClean="0"/>
              <a:t>PTC typically spreads first to the central nodes (closest to the thyroid, also known as level VI), then to the </a:t>
            </a:r>
            <a:r>
              <a:rPr lang="en-US" dirty="0" err="1" smtClean="0"/>
              <a:t>ipsilateral</a:t>
            </a:r>
            <a:r>
              <a:rPr lang="en-US" dirty="0"/>
              <a:t> </a:t>
            </a:r>
            <a:r>
              <a:rPr lang="en-US" dirty="0" smtClean="0"/>
              <a:t>lateral nodes surrounding the internal jugular vein (levels II, III, and IV), and subsequently to the nodes in the contralateral lateral compartments</a:t>
            </a:r>
          </a:p>
          <a:p>
            <a:r>
              <a:rPr lang="en-US" dirty="0" smtClean="0"/>
              <a:t>The ATA consensus statement recommends that the central lymph nodes be considered for removal</a:t>
            </a:r>
            <a:endParaRPr lang="en-US" dirty="0"/>
          </a:p>
        </p:txBody>
      </p:sp>
    </p:spTree>
    <p:extLst>
      <p:ext uri="{BB962C8B-B14F-4D97-AF65-F5344CB8AC3E}">
        <p14:creationId xmlns:p14="http://schemas.microsoft.com/office/powerpoint/2010/main" val="7376328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lymph nodes in the central and lateral neck compartments needed to be addressed in this patient, since ultrasound examination showed that both compartments had tumor involvement</a:t>
            </a:r>
            <a:endParaRPr lang="en-US" dirty="0"/>
          </a:p>
        </p:txBody>
      </p:sp>
    </p:spTree>
    <p:extLst>
      <p:ext uri="{BB962C8B-B14F-4D97-AF65-F5344CB8AC3E}">
        <p14:creationId xmlns:p14="http://schemas.microsoft.com/office/powerpoint/2010/main" val="4165278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The pathological features of this case are characteristic of the diffuse sclerosing variant of papillary thyroid carcinoma. </a:t>
            </a:r>
          </a:p>
          <a:p>
            <a:r>
              <a:rPr lang="en-US" dirty="0" smtClean="0"/>
              <a:t>This cancer often presents in young women, typically involves either the entire thyroid gland or one lobe, without a dominant mass, and produces diffuse fibrosis with scattered foci of tumor. </a:t>
            </a:r>
          </a:p>
          <a:p>
            <a:r>
              <a:rPr lang="en-US" dirty="0" smtClean="0"/>
              <a:t>Extrathyroidal extension and metastasis to lymph nodes are often present at the time of diagnosis</a:t>
            </a:r>
            <a:endParaRPr lang="en-US" dirty="0"/>
          </a:p>
        </p:txBody>
      </p:sp>
    </p:spTree>
    <p:extLst>
      <p:ext uri="{BB962C8B-B14F-4D97-AF65-F5344CB8AC3E}">
        <p14:creationId xmlns:p14="http://schemas.microsoft.com/office/powerpoint/2010/main" val="3498277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Discussion of Management</a:t>
            </a:r>
            <a:endParaRPr lang="en-US" dirty="0"/>
          </a:p>
        </p:txBody>
      </p:sp>
      <p:sp>
        <p:nvSpPr>
          <p:cNvPr id="3" name="Content Placeholder 2"/>
          <p:cNvSpPr>
            <a:spLocks noGrp="1"/>
          </p:cNvSpPr>
          <p:nvPr>
            <p:ph idx="1"/>
          </p:nvPr>
        </p:nvSpPr>
        <p:spPr/>
        <p:txBody>
          <a:bodyPr>
            <a:normAutofit/>
          </a:bodyPr>
          <a:lstStyle/>
          <a:p>
            <a:r>
              <a:rPr lang="en-US" dirty="0" smtClean="0"/>
              <a:t>Although she had a large tumor, extrathyroidal invasion, focally positive surgical margins, and cervical-node metastases, the cancer is stage I  in the TNM staging system, which recognizes age as the dominant prognostic factor</a:t>
            </a:r>
          </a:p>
          <a:p>
            <a:endParaRPr lang="en-US" dirty="0"/>
          </a:p>
        </p:txBody>
      </p:sp>
    </p:spTree>
    <p:extLst>
      <p:ext uri="{BB962C8B-B14F-4D97-AF65-F5344CB8AC3E}">
        <p14:creationId xmlns:p14="http://schemas.microsoft.com/office/powerpoint/2010/main" val="2713097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404664"/>
            <a:ext cx="8435280" cy="5721499"/>
          </a:xfrm>
        </p:spPr>
        <p:txBody>
          <a:bodyPr>
            <a:normAutofit/>
          </a:bodyPr>
          <a:lstStyle/>
          <a:p>
            <a:r>
              <a:rPr lang="en-US" dirty="0" smtClean="0"/>
              <a:t>The TPOAb level was 244 IU /mL(reference range, &lt;35), and the </a:t>
            </a:r>
            <a:r>
              <a:rPr lang="en-US" dirty="0" err="1" smtClean="0"/>
              <a:t>antithyroglobulin</a:t>
            </a:r>
            <a:r>
              <a:rPr lang="en-US" dirty="0" smtClean="0"/>
              <a:t> antibody level was greater than 3000 IU /mL</a:t>
            </a:r>
          </a:p>
          <a:p>
            <a:pPr marL="0" indent="0">
              <a:buNone/>
            </a:pPr>
            <a:r>
              <a:rPr lang="en-US" dirty="0" smtClean="0"/>
              <a:t> (reference range, &lt;40</a:t>
            </a:r>
          </a:p>
          <a:p>
            <a:r>
              <a:rPr lang="en-US" dirty="0" smtClean="0"/>
              <a:t>Complete blood count and electrolyte levels were normal</a:t>
            </a:r>
          </a:p>
          <a:p>
            <a:r>
              <a:rPr lang="en-US" dirty="0" smtClean="0"/>
              <a:t>The patient was referred to the endocrinology unit at this hospital, where she was seen 5 days later</a:t>
            </a:r>
            <a:endParaRPr lang="en-US" dirty="0"/>
          </a:p>
        </p:txBody>
      </p:sp>
    </p:spTree>
    <p:extLst>
      <p:ext uri="{BB962C8B-B14F-4D97-AF65-F5344CB8AC3E}">
        <p14:creationId xmlns:p14="http://schemas.microsoft.com/office/powerpoint/2010/main" val="11580728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t>Radioiodine treatment</a:t>
            </a:r>
            <a:endParaRPr lang="en-US" dirty="0"/>
          </a:p>
        </p:txBody>
      </p:sp>
      <p:sp>
        <p:nvSpPr>
          <p:cNvPr id="3" name="Content Placeholder 2"/>
          <p:cNvSpPr>
            <a:spLocks noGrp="1"/>
          </p:cNvSpPr>
          <p:nvPr>
            <p:ph idx="1"/>
          </p:nvPr>
        </p:nvSpPr>
        <p:spPr>
          <a:xfrm>
            <a:off x="251520" y="1196752"/>
            <a:ext cx="8640960" cy="4929411"/>
          </a:xfrm>
        </p:spPr>
        <p:txBody>
          <a:bodyPr>
            <a:normAutofit/>
          </a:bodyPr>
          <a:lstStyle/>
          <a:p>
            <a:r>
              <a:rPr lang="en-US" dirty="0" smtClean="0"/>
              <a:t>This patient’s pathological findings indicated the need for radioiodine scanning and ablation of any remaining thyroid tissue to complete the staging and facilitate long-term monitoring</a:t>
            </a:r>
          </a:p>
          <a:p>
            <a:r>
              <a:rPr lang="en-US" dirty="0" smtClean="0"/>
              <a:t> Since young patients with the diffuse sclerosing variant of papillary cancer are at increased risk for pulmonary metastases, </a:t>
            </a:r>
            <a:r>
              <a:rPr lang="en-US" dirty="0"/>
              <a:t>a chest CT </a:t>
            </a:r>
            <a:r>
              <a:rPr lang="en-US" dirty="0" smtClean="0"/>
              <a:t> was obtained without the administration of contrast material</a:t>
            </a:r>
            <a:endParaRPr lang="en-US" dirty="0"/>
          </a:p>
        </p:txBody>
      </p:sp>
    </p:spTree>
    <p:extLst>
      <p:ext uri="{BB962C8B-B14F-4D97-AF65-F5344CB8AC3E}">
        <p14:creationId xmlns:p14="http://schemas.microsoft.com/office/powerpoint/2010/main" val="5805215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95536" y="1600200"/>
            <a:ext cx="8496944" cy="4525963"/>
          </a:xfrm>
        </p:spPr>
        <p:txBody>
          <a:bodyPr>
            <a:normAutofit/>
          </a:bodyPr>
          <a:lstStyle/>
          <a:p>
            <a:r>
              <a:rPr lang="en-US" dirty="0" smtClean="0"/>
              <a:t>This patient’s CT scan of the chest did not show metastatic disease, but many young patients have pulmonary metastases that are detectable only on radioiodine scans, reflecting a </a:t>
            </a:r>
            <a:r>
              <a:rPr lang="en-US" dirty="0" err="1" smtClean="0"/>
              <a:t>micronodular</a:t>
            </a:r>
            <a:r>
              <a:rPr lang="en-US" dirty="0" smtClean="0"/>
              <a:t> pattern of metastases below the sensitivity of CT imaging</a:t>
            </a:r>
            <a:endParaRPr lang="en-US" dirty="0"/>
          </a:p>
        </p:txBody>
      </p:sp>
    </p:spTree>
    <p:extLst>
      <p:ext uri="{BB962C8B-B14F-4D97-AF65-F5344CB8AC3E}">
        <p14:creationId xmlns:p14="http://schemas.microsoft.com/office/powerpoint/2010/main" val="33940376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000" dirty="0"/>
              <a:t>High levels of serum </a:t>
            </a:r>
            <a:r>
              <a:rPr lang="en-US" sz="3000" dirty="0" err="1"/>
              <a:t>thyrotropin</a:t>
            </a:r>
            <a:r>
              <a:rPr lang="en-US" sz="3000" dirty="0"/>
              <a:t> are desirable before radioiodine </a:t>
            </a:r>
            <a:r>
              <a:rPr lang="en-US" sz="3000" dirty="0" smtClean="0"/>
              <a:t>treatment</a:t>
            </a:r>
          </a:p>
          <a:p>
            <a:pPr marL="0" indent="0">
              <a:buNone/>
            </a:pPr>
            <a:endParaRPr lang="en-US" sz="3000" dirty="0"/>
          </a:p>
          <a:p>
            <a:r>
              <a:rPr lang="en-US" sz="3000" dirty="0"/>
              <a:t>Radioiodine administration is equally efficacious at destroying thyroid tissue after the administration of recombinant human </a:t>
            </a:r>
            <a:r>
              <a:rPr lang="en-US" sz="3000" dirty="0" err="1"/>
              <a:t>thyrotropin</a:t>
            </a:r>
            <a:r>
              <a:rPr lang="en-US" sz="3000" dirty="0"/>
              <a:t> or after the withdrawal of thyroid hormone</a:t>
            </a:r>
          </a:p>
        </p:txBody>
      </p:sp>
    </p:spTree>
    <p:extLst>
      <p:ext uri="{BB962C8B-B14F-4D97-AF65-F5344CB8AC3E}">
        <p14:creationId xmlns:p14="http://schemas.microsoft.com/office/powerpoint/2010/main" val="12239618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52736"/>
            <a:ext cx="8229600" cy="5073427"/>
          </a:xfrm>
        </p:spPr>
        <p:txBody>
          <a:bodyPr>
            <a:normAutofit fontScale="92500" lnSpcReduction="10000"/>
          </a:bodyPr>
          <a:lstStyle/>
          <a:p>
            <a:r>
              <a:rPr lang="en-US" dirty="0" smtClean="0"/>
              <a:t>Taking into account this patient’s extensive local disease, the focally positive surgical margin, her “adult” stature, and the apparent absence of metastatic disease, she was given 100 </a:t>
            </a:r>
            <a:r>
              <a:rPr lang="en-US" dirty="0" err="1" smtClean="0"/>
              <a:t>mCi</a:t>
            </a:r>
            <a:r>
              <a:rPr lang="en-US" dirty="0" smtClean="0"/>
              <a:t> of radioiodine to ablate remnants</a:t>
            </a:r>
          </a:p>
          <a:p>
            <a:r>
              <a:rPr lang="en-US" dirty="0" smtClean="0"/>
              <a:t>A post-treatment scan confirmed the absence of</a:t>
            </a:r>
          </a:p>
          <a:p>
            <a:pPr marL="0" indent="0">
              <a:buNone/>
            </a:pPr>
            <a:r>
              <a:rPr lang="en-US" dirty="0" smtClean="0"/>
              <a:t>    iodine-avid metastases</a:t>
            </a:r>
          </a:p>
          <a:p>
            <a:r>
              <a:rPr lang="en-US" dirty="0" smtClean="0"/>
              <a:t>Although not all thyroid cancer metastases concentrate iodine, iodine-avid pulmonary metastases are reported with the diffuse sclerosing variant of papillary cancer</a:t>
            </a:r>
            <a:endParaRPr lang="en-US" dirty="0"/>
          </a:p>
        </p:txBody>
      </p:sp>
    </p:spTree>
    <p:extLst>
      <p:ext uri="{BB962C8B-B14F-4D97-AF65-F5344CB8AC3E}">
        <p14:creationId xmlns:p14="http://schemas.microsoft.com/office/powerpoint/2010/main" val="194314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endParaRPr lang="en-US" dirty="0"/>
          </a:p>
        </p:txBody>
      </p:sp>
      <p:sp>
        <p:nvSpPr>
          <p:cNvPr id="3" name="Content Placeholder 2"/>
          <p:cNvSpPr>
            <a:spLocks noGrp="1"/>
          </p:cNvSpPr>
          <p:nvPr>
            <p:ph idx="1"/>
          </p:nvPr>
        </p:nvSpPr>
        <p:spPr>
          <a:xfrm>
            <a:off x="395536" y="980728"/>
            <a:ext cx="8568952" cy="5102027"/>
          </a:xfrm>
        </p:spPr>
        <p:txBody>
          <a:bodyPr>
            <a:noAutofit/>
          </a:bodyPr>
          <a:lstStyle/>
          <a:p>
            <a:r>
              <a:rPr lang="en-US" sz="2800" dirty="0"/>
              <a:t>After the administration of radioiodine, slightly  </a:t>
            </a:r>
            <a:r>
              <a:rPr lang="en-US" sz="2800" dirty="0" err="1"/>
              <a:t>supraphysiologic</a:t>
            </a:r>
            <a:r>
              <a:rPr lang="en-US" sz="2800" dirty="0"/>
              <a:t> doses of thyroid hormone are  administered to suppress serum </a:t>
            </a:r>
            <a:r>
              <a:rPr lang="en-US" sz="2800" dirty="0" smtClean="0"/>
              <a:t>TSH levels</a:t>
            </a:r>
            <a:r>
              <a:rPr lang="en-US" sz="2800" dirty="0"/>
              <a:t>, since </a:t>
            </a:r>
            <a:r>
              <a:rPr lang="en-US" sz="2800" dirty="0" err="1"/>
              <a:t>thyrotropin</a:t>
            </a:r>
            <a:r>
              <a:rPr lang="en-US" sz="2800" dirty="0"/>
              <a:t> is a growth factor for persistent </a:t>
            </a:r>
            <a:r>
              <a:rPr lang="en-US" sz="2800" dirty="0" smtClean="0"/>
              <a:t>disease</a:t>
            </a:r>
            <a:endParaRPr lang="en-US" sz="2800" dirty="0"/>
          </a:p>
          <a:p>
            <a:pPr marL="0" indent="0">
              <a:buNone/>
            </a:pPr>
            <a:endParaRPr lang="en-US" sz="2800" dirty="0"/>
          </a:p>
          <a:p>
            <a:r>
              <a:rPr lang="en-US" sz="2800" dirty="0"/>
              <a:t>The suppression of </a:t>
            </a:r>
            <a:r>
              <a:rPr lang="en-US" sz="2800" dirty="0" err="1"/>
              <a:t>thyrotropin</a:t>
            </a:r>
            <a:r>
              <a:rPr lang="en-US" sz="2800" dirty="0"/>
              <a:t> levels is associated with better outcomes in young patients, such as this one, who have tumors that are larger than 4 cm in greatest dimension or who have extrathyroidal extension and in patients with stage II, III, or IV cancer</a:t>
            </a:r>
          </a:p>
        </p:txBody>
      </p:sp>
    </p:spTree>
    <p:extLst>
      <p:ext uri="{BB962C8B-B14F-4D97-AF65-F5344CB8AC3E}">
        <p14:creationId xmlns:p14="http://schemas.microsoft.com/office/powerpoint/2010/main" val="2894443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t>Follow up</a:t>
            </a:r>
            <a:endParaRPr lang="en-US" dirty="0"/>
          </a:p>
        </p:txBody>
      </p:sp>
      <p:sp>
        <p:nvSpPr>
          <p:cNvPr id="3" name="Content Placeholder 2"/>
          <p:cNvSpPr>
            <a:spLocks noGrp="1"/>
          </p:cNvSpPr>
          <p:nvPr>
            <p:ph idx="1"/>
          </p:nvPr>
        </p:nvSpPr>
        <p:spPr>
          <a:xfrm>
            <a:off x="323528" y="836712"/>
            <a:ext cx="8568952" cy="5289451"/>
          </a:xfrm>
        </p:spPr>
        <p:txBody>
          <a:bodyPr>
            <a:normAutofit/>
          </a:bodyPr>
          <a:lstStyle/>
          <a:p>
            <a:r>
              <a:rPr lang="en-US" dirty="0" smtClean="0"/>
              <a:t>US is the most sensitive imaging technique for detecting the recurrence of thyroid cancer in the anterior neck</a:t>
            </a:r>
          </a:p>
          <a:p>
            <a:r>
              <a:rPr lang="en-US" dirty="0" smtClean="0"/>
              <a:t>It is also the primary imaging technique for long-term f/p</a:t>
            </a:r>
          </a:p>
          <a:p>
            <a:r>
              <a:rPr lang="en-US" dirty="0" smtClean="0"/>
              <a:t> If this patient’s titer of </a:t>
            </a:r>
            <a:r>
              <a:rPr lang="en-US" dirty="0" err="1" smtClean="0"/>
              <a:t>antithyroglobulin</a:t>
            </a:r>
            <a:r>
              <a:rPr lang="en-US" dirty="0" smtClean="0"/>
              <a:t> </a:t>
            </a:r>
            <a:r>
              <a:rPr lang="en-US" dirty="0" err="1" smtClean="0"/>
              <a:t>Ab</a:t>
            </a:r>
            <a:r>
              <a:rPr lang="en-US" dirty="0" smtClean="0"/>
              <a:t> falls to negligible levels, measurement of Tg levels after stimulation with rhTSH will also provide critical information on the status of her cancer</a:t>
            </a:r>
            <a:endParaRPr lang="en-US" dirty="0"/>
          </a:p>
        </p:txBody>
      </p:sp>
    </p:spTree>
    <p:extLst>
      <p:ext uri="{BB962C8B-B14F-4D97-AF65-F5344CB8AC3E}">
        <p14:creationId xmlns:p14="http://schemas.microsoft.com/office/powerpoint/2010/main" val="26890089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548680"/>
            <a:ext cx="8517632" cy="5112568"/>
          </a:xfrm>
        </p:spPr>
        <p:txBody>
          <a:bodyPr>
            <a:noAutofit/>
          </a:bodyPr>
          <a:lstStyle/>
          <a:p>
            <a:r>
              <a:rPr lang="en-US" dirty="0"/>
              <a:t>Almost 2 </a:t>
            </a:r>
            <a:r>
              <a:rPr lang="en-US" dirty="0" smtClean="0"/>
              <a:t>y </a:t>
            </a:r>
            <a:r>
              <a:rPr lang="en-US" dirty="0"/>
              <a:t>after the operation, the patient is asymptomatic and is being treated with 150 μg of </a:t>
            </a:r>
            <a:r>
              <a:rPr lang="en-US" dirty="0" smtClean="0"/>
              <a:t>LT4 </a:t>
            </a:r>
            <a:endParaRPr lang="en-US" dirty="0"/>
          </a:p>
          <a:p>
            <a:r>
              <a:rPr lang="en-US" dirty="0" smtClean="0"/>
              <a:t>15 </a:t>
            </a:r>
            <a:r>
              <a:rPr lang="en-US" dirty="0"/>
              <a:t>months after the operation, the </a:t>
            </a:r>
            <a:r>
              <a:rPr lang="en-US" dirty="0" err="1"/>
              <a:t>antithyroglobulin</a:t>
            </a:r>
            <a:r>
              <a:rPr lang="en-US" dirty="0"/>
              <a:t> antibody level was 22 IU </a:t>
            </a:r>
            <a:r>
              <a:rPr lang="en-US" dirty="0" smtClean="0"/>
              <a:t>/mL  </a:t>
            </a:r>
            <a:r>
              <a:rPr lang="en-US" dirty="0"/>
              <a:t>and the thyroglobulin level was undetectable (&lt;0.2 </a:t>
            </a:r>
            <a:r>
              <a:rPr lang="en-US" dirty="0" err="1"/>
              <a:t>pg</a:t>
            </a:r>
            <a:r>
              <a:rPr lang="en-US" dirty="0"/>
              <a:t>/mL; reference range, 4 to 40)</a:t>
            </a:r>
          </a:p>
          <a:p>
            <a:r>
              <a:rPr lang="en-US" dirty="0"/>
              <a:t>The patient has </a:t>
            </a:r>
            <a:r>
              <a:rPr lang="en-US" dirty="0" smtClean="0"/>
              <a:t>no </a:t>
            </a:r>
            <a:r>
              <a:rPr lang="en-US" dirty="0"/>
              <a:t>evidence of cancer recurrence on ultrasonography or radioactive iodine scans</a:t>
            </a:r>
          </a:p>
        </p:txBody>
      </p:sp>
    </p:spTree>
    <p:extLst>
      <p:ext uri="{BB962C8B-B14F-4D97-AF65-F5344CB8AC3E}">
        <p14:creationId xmlns:p14="http://schemas.microsoft.com/office/powerpoint/2010/main" val="366888346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US" dirty="0" smtClean="0"/>
              <a:t>Anatomical Diagnosis</a:t>
            </a:r>
            <a:br>
              <a:rPr lang="en-US" dirty="0" smtClean="0"/>
            </a:br>
            <a:endParaRPr lang="en-US" dirty="0"/>
          </a:p>
        </p:txBody>
      </p:sp>
      <p:sp>
        <p:nvSpPr>
          <p:cNvPr id="3" name="Content Placeholder 2"/>
          <p:cNvSpPr>
            <a:spLocks noGrp="1"/>
          </p:cNvSpPr>
          <p:nvPr>
            <p:ph idx="1"/>
          </p:nvPr>
        </p:nvSpPr>
        <p:spPr>
          <a:xfrm>
            <a:off x="323528" y="1340768"/>
            <a:ext cx="8496944" cy="4785395"/>
          </a:xfrm>
        </p:spPr>
        <p:txBody>
          <a:bodyPr>
            <a:normAutofit/>
          </a:bodyPr>
          <a:lstStyle/>
          <a:p>
            <a:r>
              <a:rPr lang="en-US" sz="3600" dirty="0" smtClean="0">
                <a:solidFill>
                  <a:srgbClr val="C00000"/>
                </a:solidFill>
                <a:effectLst>
                  <a:outerShdw blurRad="38100" dist="38100" dir="2700000" algn="tl">
                    <a:srgbClr val="000000">
                      <a:alpha val="43137"/>
                    </a:srgbClr>
                  </a:outerShdw>
                </a:effectLst>
              </a:rPr>
              <a:t>PTC, diffuse sclerosing</a:t>
            </a:r>
            <a:r>
              <a:rPr lang="en-US" sz="3600" dirty="0">
                <a:solidFill>
                  <a:srgbClr val="C00000"/>
                </a:solidFill>
                <a:effectLst>
                  <a:outerShdw blurRad="38100" dist="38100" dir="2700000" algn="tl">
                    <a:srgbClr val="000000">
                      <a:alpha val="43137"/>
                    </a:srgbClr>
                  </a:outerShdw>
                </a:effectLst>
              </a:rPr>
              <a:t> </a:t>
            </a:r>
            <a:r>
              <a:rPr lang="en-US" sz="3600" dirty="0" smtClean="0">
                <a:solidFill>
                  <a:srgbClr val="C00000"/>
                </a:solidFill>
                <a:effectLst>
                  <a:outerShdw blurRad="38100" dist="38100" dir="2700000" algn="tl">
                    <a:srgbClr val="000000">
                      <a:alpha val="43137"/>
                    </a:srgbClr>
                  </a:outerShdw>
                </a:effectLst>
              </a:rPr>
              <a:t>variant (≥12cm), associated with chronic autoimmune thyroiditis</a:t>
            </a:r>
            <a:endParaRPr lang="en-US" sz="3600"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430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3568" y="476672"/>
            <a:ext cx="8280920" cy="5649491"/>
          </a:xfrm>
        </p:spPr>
        <p:txBody>
          <a:bodyPr>
            <a:normAutofit/>
          </a:bodyPr>
          <a:lstStyle/>
          <a:p>
            <a:r>
              <a:rPr lang="en-US" dirty="0" smtClean="0"/>
              <a:t>The patient reported tightness in her neck and occasional nausea but no difficulty breathing or swallowing </a:t>
            </a:r>
          </a:p>
          <a:p>
            <a:r>
              <a:rPr lang="en-US" dirty="0" smtClean="0"/>
              <a:t>She did not have a sensation of feeling hot or cold; changes in weight, appetite, degree of thirst, energy level, hair, or skin; palpitations;</a:t>
            </a:r>
          </a:p>
          <a:p>
            <a:pPr marL="0" indent="0">
              <a:buNone/>
            </a:pPr>
            <a:r>
              <a:rPr lang="en-US" dirty="0" smtClean="0"/>
              <a:t>    diarrhea; constipation; abdominal pain; </a:t>
            </a:r>
          </a:p>
          <a:p>
            <a:pPr marL="0" indent="0">
              <a:buNone/>
            </a:pPr>
            <a:r>
              <a:rPr lang="en-US" dirty="0"/>
              <a:t> </a:t>
            </a:r>
            <a:r>
              <a:rPr lang="en-US" dirty="0" smtClean="0"/>
              <a:t>   vomiting; urinary frequency; skin lesions; or</a:t>
            </a:r>
          </a:p>
          <a:p>
            <a:pPr marL="0" indent="0">
              <a:buNone/>
            </a:pPr>
            <a:r>
              <a:rPr lang="en-US" dirty="0"/>
              <a:t> </a:t>
            </a:r>
            <a:r>
              <a:rPr lang="en-US" dirty="0" smtClean="0"/>
              <a:t>   musculoskeletal symptoms</a:t>
            </a:r>
          </a:p>
          <a:p>
            <a:pPr marL="0" indent="0">
              <a:buNone/>
            </a:pPr>
            <a:r>
              <a:rPr lang="en-US" dirty="0" smtClean="0"/>
              <a:t> </a:t>
            </a:r>
            <a:endParaRPr lang="en-US" dirty="0"/>
          </a:p>
        </p:txBody>
      </p:sp>
    </p:spTree>
    <p:extLst>
      <p:ext uri="{BB962C8B-B14F-4D97-AF65-F5344CB8AC3E}">
        <p14:creationId xmlns:p14="http://schemas.microsoft.com/office/powerpoint/2010/main" val="1908781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6712"/>
            <a:ext cx="8229600" cy="5289451"/>
          </a:xfrm>
        </p:spPr>
        <p:txBody>
          <a:bodyPr>
            <a:normAutofit/>
          </a:bodyPr>
          <a:lstStyle/>
          <a:p>
            <a:r>
              <a:rPr lang="en-US" dirty="0" smtClean="0"/>
              <a:t>She took over-the counter analgesics as needed for headaches and had no known allergies</a:t>
            </a:r>
          </a:p>
          <a:p>
            <a:r>
              <a:rPr lang="en-US" dirty="0" smtClean="0"/>
              <a:t>She lived with her parents and two younger siblings and did well in school </a:t>
            </a:r>
          </a:p>
          <a:p>
            <a:r>
              <a:rPr lang="en-US" dirty="0" smtClean="0"/>
              <a:t>Her mother, maternal grandmother, maternal aunt, and cousin had hypothyroidism, and a thyroid</a:t>
            </a:r>
            <a:r>
              <a:rPr lang="en-US" dirty="0"/>
              <a:t> </a:t>
            </a:r>
            <a:r>
              <a:rPr lang="en-US" dirty="0" smtClean="0"/>
              <a:t>nodule that had recently developed in her mother was being evaluated</a:t>
            </a:r>
            <a:endParaRPr lang="en-US" dirty="0"/>
          </a:p>
        </p:txBody>
      </p:sp>
    </p:spTree>
    <p:extLst>
      <p:ext uri="{BB962C8B-B14F-4D97-AF65-F5344CB8AC3E}">
        <p14:creationId xmlns:p14="http://schemas.microsoft.com/office/powerpoint/2010/main" val="2758206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en-US" dirty="0" smtClean="0"/>
              <a:t>On examination</a:t>
            </a:r>
            <a:endParaRPr lang="en-US" dirty="0"/>
          </a:p>
        </p:txBody>
      </p:sp>
      <p:sp>
        <p:nvSpPr>
          <p:cNvPr id="3" name="Content Placeholder 2"/>
          <p:cNvSpPr>
            <a:spLocks noGrp="1"/>
          </p:cNvSpPr>
          <p:nvPr>
            <p:ph idx="1"/>
          </p:nvPr>
        </p:nvSpPr>
        <p:spPr>
          <a:xfrm>
            <a:off x="457200" y="1196752"/>
            <a:ext cx="8229600" cy="4929411"/>
          </a:xfrm>
        </p:spPr>
        <p:txBody>
          <a:bodyPr>
            <a:normAutofit lnSpcReduction="10000"/>
          </a:bodyPr>
          <a:lstStyle/>
          <a:p>
            <a:r>
              <a:rPr lang="en-US" dirty="0" smtClean="0"/>
              <a:t>The patient appeared well </a:t>
            </a:r>
          </a:p>
          <a:p>
            <a:r>
              <a:rPr lang="en-US" dirty="0" smtClean="0"/>
              <a:t>The height was 162 cm (77th percentile for age), the weight 59.4 kg (88th percentile), and the 22.6 (86th percentile)</a:t>
            </a:r>
          </a:p>
          <a:p>
            <a:r>
              <a:rPr lang="en-US" dirty="0" smtClean="0"/>
              <a:t>The BP was 126/66 mm Hg, and the pulse 79 beats /min</a:t>
            </a:r>
          </a:p>
          <a:p>
            <a:r>
              <a:rPr lang="en-US" dirty="0" smtClean="0"/>
              <a:t>There was no exophthalmos, and </a:t>
            </a:r>
            <a:r>
              <a:rPr lang="en-US" dirty="0" err="1" smtClean="0"/>
              <a:t>extraocular</a:t>
            </a:r>
            <a:r>
              <a:rPr lang="en-US" dirty="0" smtClean="0"/>
              <a:t> movements were normal</a:t>
            </a:r>
          </a:p>
          <a:p>
            <a:r>
              <a:rPr lang="en-US" dirty="0" smtClean="0"/>
              <a:t>The thyroid was firm and possibly had an ill-defined mass on the left</a:t>
            </a:r>
            <a:endParaRPr lang="en-US" dirty="0"/>
          </a:p>
        </p:txBody>
      </p:sp>
    </p:spTree>
    <p:extLst>
      <p:ext uri="{BB962C8B-B14F-4D97-AF65-F5344CB8AC3E}">
        <p14:creationId xmlns:p14="http://schemas.microsoft.com/office/powerpoint/2010/main" val="1533836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The right lobe measured 4.5 cm and the left lobe 6.5 cm in greatest dimension</a:t>
            </a:r>
          </a:p>
          <a:p>
            <a:pPr marL="0" indent="0">
              <a:buNone/>
            </a:pPr>
            <a:r>
              <a:rPr lang="en-US" dirty="0" smtClean="0"/>
              <a:t> </a:t>
            </a:r>
          </a:p>
          <a:p>
            <a:r>
              <a:rPr lang="en-US" dirty="0" smtClean="0"/>
              <a:t>There were no enlarged cervical lymph nodes</a:t>
            </a:r>
          </a:p>
          <a:p>
            <a:r>
              <a:rPr lang="en-US" dirty="0" smtClean="0"/>
              <a:t> The administration of levothyroxine (50 μg daily) was begun, and ultrasonography of the thyroid gland was scheduled</a:t>
            </a:r>
          </a:p>
          <a:p>
            <a:r>
              <a:rPr lang="en-US" dirty="0" smtClean="0"/>
              <a:t>15 days after the patient’s initial evaluation, her mother called to report that the thyroid gland was increasing in size</a:t>
            </a:r>
            <a:endParaRPr lang="en-US" dirty="0"/>
          </a:p>
        </p:txBody>
      </p:sp>
    </p:spTree>
    <p:extLst>
      <p:ext uri="{BB962C8B-B14F-4D97-AF65-F5344CB8AC3E}">
        <p14:creationId xmlns:p14="http://schemas.microsoft.com/office/powerpoint/2010/main" val="1703828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fontScale="90000"/>
          </a:bodyPr>
          <a:lstStyle/>
          <a:p>
            <a:r>
              <a:rPr lang="en-US" dirty="0" smtClean="0"/>
              <a:t>Ultrasonography</a:t>
            </a:r>
            <a:br>
              <a:rPr lang="en-US" dirty="0" smtClean="0"/>
            </a:br>
            <a:endParaRPr lang="en-US" dirty="0"/>
          </a:p>
        </p:txBody>
      </p:sp>
      <p:sp>
        <p:nvSpPr>
          <p:cNvPr id="3" name="Content Placeholder 2"/>
          <p:cNvSpPr>
            <a:spLocks noGrp="1"/>
          </p:cNvSpPr>
          <p:nvPr>
            <p:ph idx="1"/>
          </p:nvPr>
        </p:nvSpPr>
        <p:spPr>
          <a:xfrm>
            <a:off x="467544" y="692696"/>
            <a:ext cx="8229600" cy="5289451"/>
          </a:xfrm>
        </p:spPr>
        <p:txBody>
          <a:bodyPr>
            <a:normAutofit fontScale="77500" lnSpcReduction="20000"/>
          </a:bodyPr>
          <a:lstStyle/>
          <a:p>
            <a:r>
              <a:rPr lang="en-US" dirty="0" smtClean="0"/>
              <a:t>Of the thyroid revealed a diffusely enlarged thyroid, with the left lobe (5.9  by 3.6  by 2.7 cm) larger than the right (5.1 by 2.1  by 1.9 ) </a:t>
            </a:r>
          </a:p>
          <a:p>
            <a:r>
              <a:rPr lang="en-US" dirty="0" smtClean="0"/>
              <a:t>The parenchyma was heterogeneous</a:t>
            </a:r>
          </a:p>
          <a:p>
            <a:r>
              <a:rPr lang="en-US" dirty="0" smtClean="0"/>
              <a:t>A predominantly cystic lesion in the right isthmus had a </a:t>
            </a:r>
            <a:r>
              <a:rPr lang="en-US" dirty="0" err="1" smtClean="0"/>
              <a:t>hyperechoic</a:t>
            </a:r>
            <a:r>
              <a:rPr lang="en-US" dirty="0" smtClean="0"/>
              <a:t> component and showed minimal Doppler flow</a:t>
            </a:r>
          </a:p>
          <a:p>
            <a:r>
              <a:rPr lang="en-US" dirty="0" smtClean="0"/>
              <a:t> Multiple punctate, </a:t>
            </a:r>
            <a:r>
              <a:rPr lang="en-US" dirty="0" err="1" smtClean="0"/>
              <a:t>hyperechoic</a:t>
            </a:r>
            <a:r>
              <a:rPr lang="en-US" dirty="0"/>
              <a:t> </a:t>
            </a:r>
            <a:r>
              <a:rPr lang="en-US" dirty="0" smtClean="0"/>
              <a:t>foci were present diffusely in the thyroid gland</a:t>
            </a:r>
          </a:p>
          <a:p>
            <a:r>
              <a:rPr lang="en-US" dirty="0" smtClean="0"/>
              <a:t>Numerous lymph nodes lay on either side of the thyroid gland, lateral to both common carotid arteries and posterior to the left </a:t>
            </a:r>
            <a:r>
              <a:rPr lang="en-US" dirty="0" err="1" smtClean="0"/>
              <a:t>clavicular</a:t>
            </a:r>
            <a:r>
              <a:rPr lang="en-US" dirty="0" smtClean="0"/>
              <a:t> head</a:t>
            </a:r>
          </a:p>
          <a:p>
            <a:r>
              <a:rPr lang="en-US" dirty="0" smtClean="0"/>
              <a:t>Lateral to the left common carotid artery, there was an enlarged lymph node (1.2  by 1.9  by 0.5 cm), with </a:t>
            </a:r>
            <a:r>
              <a:rPr lang="en-US" dirty="0" err="1" smtClean="0"/>
              <a:t>echotexture</a:t>
            </a:r>
            <a:r>
              <a:rPr lang="en-US" dirty="0" smtClean="0"/>
              <a:t> resembling that of the thyroid</a:t>
            </a:r>
          </a:p>
        </p:txBody>
      </p:sp>
    </p:spTree>
    <p:extLst>
      <p:ext uri="{BB962C8B-B14F-4D97-AF65-F5344CB8AC3E}">
        <p14:creationId xmlns:p14="http://schemas.microsoft.com/office/powerpoint/2010/main" val="37277636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610</TotalTime>
  <Words>2258</Words>
  <Application>Microsoft Office PowerPoint</Application>
  <PresentationFormat>On-screen Show (4:3)</PresentationFormat>
  <Paragraphs>147</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Case presentation</vt:lpstr>
      <vt:lpstr>PowerPoint Presentation</vt:lpstr>
      <vt:lpstr>PowerPoint Presentation</vt:lpstr>
      <vt:lpstr>PowerPoint Presentation</vt:lpstr>
      <vt:lpstr>PowerPoint Presentation</vt:lpstr>
      <vt:lpstr>PowerPoint Presentation</vt:lpstr>
      <vt:lpstr>On examination</vt:lpstr>
      <vt:lpstr>PowerPoint Presentation</vt:lpstr>
      <vt:lpstr>Ultrasonography </vt:lpstr>
      <vt:lpstr>PowerPoint Presentation</vt:lpstr>
      <vt:lpstr>In brief:</vt:lpstr>
      <vt:lpstr>Questions: </vt:lpstr>
      <vt:lpstr>Differential Diagnosis</vt:lpstr>
      <vt:lpstr>Causes of goiter in a child</vt:lpstr>
      <vt:lpstr>PowerPoint Presentation</vt:lpstr>
      <vt:lpstr>Thyroiditis:</vt:lpstr>
      <vt:lpstr>Thyroid nodules</vt:lpstr>
      <vt:lpstr>Cont</vt:lpstr>
      <vt:lpstr>Thyroid cancers</vt:lpstr>
      <vt:lpstr>PowerPoint Presentation</vt:lpstr>
      <vt:lpstr>PowerPoint Presentation</vt:lpstr>
      <vt:lpstr>PowerPoint Presentation</vt:lpstr>
      <vt:lpstr>PowerPoint Presentation</vt:lpstr>
      <vt:lpstr>PowerPoint Presentation</vt:lpstr>
      <vt:lpstr>Ultrasound examination of the thyroid  </vt:lpstr>
      <vt:lpstr>PowerPoint Presentation</vt:lpstr>
      <vt:lpstr>Preoperative fine-needle aspiration (Papanicolaou stain) of a lymph node</vt:lpstr>
      <vt:lpstr>Discussion of Management</vt:lpstr>
      <vt:lpstr>Preoperative evaluation</vt:lpstr>
      <vt:lpstr>Operative management</vt:lpstr>
      <vt:lpstr>A low-magnification image of the left lobe of the thyroid (H&amp;E)</vt:lpstr>
      <vt:lpstr>At higher magnification (H&amp;E)</vt:lpstr>
      <vt:lpstr>The right lobe (H&amp;E )</vt:lpstr>
      <vt:lpstr>lymph node (H&amp; E)</vt:lpstr>
      <vt:lpstr>Extrathyroid tissue</vt:lpstr>
      <vt:lpstr>PowerPoint Presentation</vt:lpstr>
      <vt:lpstr>PowerPoint Presentation</vt:lpstr>
      <vt:lpstr>PowerPoint Presentation</vt:lpstr>
      <vt:lpstr>Discussion of Management</vt:lpstr>
      <vt:lpstr>Radioiodine treatment</vt:lpstr>
      <vt:lpstr>PowerPoint Presentation</vt:lpstr>
      <vt:lpstr>PowerPoint Presentation</vt:lpstr>
      <vt:lpstr>PowerPoint Presentation</vt:lpstr>
      <vt:lpstr>PowerPoint Presentation</vt:lpstr>
      <vt:lpstr>Follow up</vt:lpstr>
      <vt:lpstr>PowerPoint Presentation</vt:lpstr>
      <vt:lpstr>Anatomical Diagnosis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Dr.Amoozgar</dc:creator>
  <cp:lastModifiedBy>Dr.Amoozgar</cp:lastModifiedBy>
  <cp:revision>131</cp:revision>
  <dcterms:created xsi:type="dcterms:W3CDTF">2014-05-31T05:49:29Z</dcterms:created>
  <dcterms:modified xsi:type="dcterms:W3CDTF">2014-06-12T03:08:19Z</dcterms:modified>
</cp:coreProperties>
</file>