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Default Extension="ppt" ContentType="application/vnd.ms-powerpoint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257" r:id="rId2"/>
    <p:sldId id="258" r:id="rId3"/>
    <p:sldId id="259" r:id="rId4"/>
    <p:sldId id="276" r:id="rId5"/>
    <p:sldId id="274" r:id="rId6"/>
    <p:sldId id="323" r:id="rId7"/>
    <p:sldId id="284" r:id="rId8"/>
    <p:sldId id="307" r:id="rId9"/>
    <p:sldId id="308" r:id="rId10"/>
    <p:sldId id="309" r:id="rId11"/>
    <p:sldId id="310" r:id="rId12"/>
    <p:sldId id="311" r:id="rId13"/>
    <p:sldId id="312" r:id="rId14"/>
    <p:sldId id="313" r:id="rId15"/>
    <p:sldId id="314" r:id="rId16"/>
    <p:sldId id="324" r:id="rId17"/>
    <p:sldId id="264" r:id="rId18"/>
    <p:sldId id="265" r:id="rId19"/>
    <p:sldId id="297" r:id="rId20"/>
    <p:sldId id="316" r:id="rId21"/>
    <p:sldId id="317" r:id="rId22"/>
    <p:sldId id="318" r:id="rId23"/>
    <p:sldId id="319" r:id="rId24"/>
    <p:sldId id="320" r:id="rId25"/>
    <p:sldId id="321" r:id="rId26"/>
    <p:sldId id="322" r:id="rId27"/>
    <p:sldId id="267" r:id="rId28"/>
    <p:sldId id="268" r:id="rId29"/>
    <p:sldId id="269" r:id="rId30"/>
    <p:sldId id="272" r:id="rId31"/>
    <p:sldId id="299" r:id="rId32"/>
    <p:sldId id="270" r:id="rId33"/>
    <p:sldId id="271" r:id="rId34"/>
    <p:sldId id="273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00"/>
    <a:srgbClr val="3399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32" autoAdjust="0"/>
    <p:restoredTop sz="94660"/>
  </p:normalViewPr>
  <p:slideViewPr>
    <p:cSldViewPr>
      <p:cViewPr varScale="1">
        <p:scale>
          <a:sx n="78" d="100"/>
          <a:sy n="78" d="100"/>
        </p:scale>
        <p:origin x="-94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1164D3-9ED3-4CB3-82DD-ABEB1DDEEBDD}" type="datetimeFigureOut">
              <a:rPr lang="en-US" smtClean="0"/>
              <a:pPr/>
              <a:t>6/8/2014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5AE7CC-A2ED-4A2C-B533-6DF9DC5C865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F1313A-A2D4-4872-AF63-1BD4A76D0662}" type="datetimeFigureOut">
              <a:rPr lang="en-US" smtClean="0"/>
              <a:pPr/>
              <a:t>6/8/2014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CA7934-AC74-472A-94C0-43ECDCDA816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7388"/>
            <a:ext cx="4572000" cy="3429000"/>
          </a:xfrm>
          <a:ln/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2BDF1E17-A69D-4C19-8ED4-348A02FC28AD}" type="datetime1">
              <a:rPr lang="en-US" smtClean="0"/>
              <a:pPr>
                <a:defRPr/>
              </a:pPr>
              <a:t>6/8/2014</a:t>
            </a:fld>
            <a:endParaRPr lang="en-US" dirty="0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R Michael Tuttle, MD                   Memorial Sloan Kettering Cancer Center  New York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545FC8-C7EB-4703-9AFC-92B34C0D0E5E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7388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0DC6D0-876D-4B61-929A-C01CD521E642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7388"/>
            <a:ext cx="4572000" cy="3429000"/>
          </a:xfrm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343704"/>
            <a:ext cx="5030391" cy="4113892"/>
          </a:xfrm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AB8C5918-1491-4961-B2D6-7689183F1CE0}" type="datetime1">
              <a:rPr lang="en-US" smtClean="0"/>
              <a:pPr>
                <a:defRPr/>
              </a:pPr>
              <a:t>6/8/2014</a:t>
            </a:fld>
            <a:endParaRPr lang="en-US" dirty="0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R Michael Tuttle, MD                   Memorial Sloan Kettering Cancer Center  New York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545FC8-C7EB-4703-9AFC-92B34C0D0E5E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D3614-0EFC-4A6C-980A-13EC9DB044BE}" type="datetimeFigureOut">
              <a:rPr lang="en-US" smtClean="0"/>
              <a:pPr/>
              <a:t>6/8/2014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E187B-D8C3-4A0E-8B4C-3A1CD3EB2B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D3614-0EFC-4A6C-980A-13EC9DB044BE}" type="datetimeFigureOut">
              <a:rPr lang="en-US" smtClean="0"/>
              <a:pPr/>
              <a:t>6/8/2014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E187B-D8C3-4A0E-8B4C-3A1CD3EB2B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D3614-0EFC-4A6C-980A-13EC9DB044BE}" type="datetimeFigureOut">
              <a:rPr lang="en-US" smtClean="0"/>
              <a:pPr/>
              <a:t>6/8/2014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E187B-D8C3-4A0E-8B4C-3A1CD3EB2B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28600" y="6401238"/>
            <a:ext cx="8458200" cy="3206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kern="1200" dirty="0">
              <a:solidFill>
                <a:srgbClr val="FFFFFF"/>
              </a:solidFill>
              <a:latin typeface="Times New Roman"/>
              <a:ea typeface="+mn-ea"/>
              <a:cs typeface="+mn-cs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D3614-0EFC-4A6C-980A-13EC9DB044BE}" type="datetimeFigureOut">
              <a:rPr lang="en-US" smtClean="0"/>
              <a:pPr/>
              <a:t>6/8/2014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E187B-D8C3-4A0E-8B4C-3A1CD3EB2B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D3614-0EFC-4A6C-980A-13EC9DB044BE}" type="datetimeFigureOut">
              <a:rPr lang="en-US" smtClean="0"/>
              <a:pPr/>
              <a:t>6/8/2014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E187B-D8C3-4A0E-8B4C-3A1CD3EB2B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D3614-0EFC-4A6C-980A-13EC9DB044BE}" type="datetimeFigureOut">
              <a:rPr lang="en-US" smtClean="0"/>
              <a:pPr/>
              <a:t>6/8/2014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E187B-D8C3-4A0E-8B4C-3A1CD3EB2B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D3614-0EFC-4A6C-980A-13EC9DB044BE}" type="datetimeFigureOut">
              <a:rPr lang="en-US" smtClean="0"/>
              <a:pPr/>
              <a:t>6/8/2014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E187B-D8C3-4A0E-8B4C-3A1CD3EB2B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D3614-0EFC-4A6C-980A-13EC9DB044BE}" type="datetimeFigureOut">
              <a:rPr lang="en-US" smtClean="0"/>
              <a:pPr/>
              <a:t>6/8/2014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E187B-D8C3-4A0E-8B4C-3A1CD3EB2B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D3614-0EFC-4A6C-980A-13EC9DB044BE}" type="datetimeFigureOut">
              <a:rPr lang="en-US" smtClean="0"/>
              <a:pPr/>
              <a:t>6/8/2014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E187B-D8C3-4A0E-8B4C-3A1CD3EB2B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D3614-0EFC-4A6C-980A-13EC9DB044BE}" type="datetimeFigureOut">
              <a:rPr lang="en-US" smtClean="0"/>
              <a:pPr/>
              <a:t>6/8/2014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E187B-D8C3-4A0E-8B4C-3A1CD3EB2B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D3614-0EFC-4A6C-980A-13EC9DB044BE}" type="datetimeFigureOut">
              <a:rPr lang="en-US" smtClean="0"/>
              <a:pPr/>
              <a:t>6/8/2014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E187B-D8C3-4A0E-8B4C-3A1CD3EB2B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1D3614-0EFC-4A6C-980A-13EC9DB044BE}" type="datetimeFigureOut">
              <a:rPr lang="en-US" smtClean="0"/>
              <a:pPr/>
              <a:t>6/8/2014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EE187B-D8C3-4A0E-8B4C-3A1CD3EB2B8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PowerPoint_97-2003_Presentation1.ppt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3"/>
          <p:cNvGraphicFramePr>
            <a:graphicFrameLocks noChangeAspect="1"/>
          </p:cNvGraphicFramePr>
          <p:nvPr/>
        </p:nvGraphicFramePr>
        <p:xfrm>
          <a:off x="0" y="0"/>
          <a:ext cx="9296400" cy="6996113"/>
        </p:xfrm>
        <a:graphic>
          <a:graphicData uri="http://schemas.openxmlformats.org/presentationml/2006/ole">
            <p:oleObj spid="_x0000_s1026" name="Presentation" r:id="rId3" imgW="4572180" imgH="3428932" progId="PowerPoint.Show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5720" y="214291"/>
            <a:ext cx="8572560" cy="642941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rgbClr val="C00000"/>
                </a:solidFill>
                <a:latin typeface="Albertus" pitchFamily="34" charset="0"/>
              </a:rPr>
              <a:t/>
            </a:r>
            <a:br>
              <a:rPr lang="en-US" sz="2800" dirty="0" smtClean="0">
                <a:solidFill>
                  <a:srgbClr val="C00000"/>
                </a:solidFill>
                <a:latin typeface="Albertus" pitchFamily="34" charset="0"/>
              </a:rPr>
            </a:br>
            <a:r>
              <a:rPr lang="en-US" sz="2800" dirty="0" smtClean="0">
                <a:solidFill>
                  <a:srgbClr val="C00000"/>
                </a:solidFill>
                <a:latin typeface="Albertus" pitchFamily="34" charset="0"/>
              </a:rPr>
              <a:t>Inter- observer Variability in FNA Cytology:</a:t>
            </a:r>
            <a:r>
              <a:rPr lang="en-US" sz="2800" dirty="0" smtClean="0">
                <a:latin typeface="Times New Roman"/>
                <a:cs typeface="Times New Roman"/>
              </a:rPr>
              <a:t/>
            </a:r>
            <a:br>
              <a:rPr lang="en-US" sz="2800" dirty="0" smtClean="0">
                <a:latin typeface="Times New Roman"/>
                <a:cs typeface="Times New Roman"/>
              </a:rPr>
            </a:br>
            <a:endParaRPr lang="en-US" sz="2800" dirty="0">
              <a:solidFill>
                <a:srgbClr val="C00000"/>
              </a:solidFill>
              <a:latin typeface="Albertus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7158" y="928670"/>
            <a:ext cx="8501090" cy="936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lnSpc>
                <a:spcPct val="150000"/>
              </a:lnSpc>
              <a:spcBef>
                <a:spcPts val="97"/>
              </a:spcBef>
              <a:buFont typeface="Arial" pitchFamily="34" charset="0"/>
              <a:buChar char="•"/>
            </a:pPr>
            <a:r>
              <a:rPr lang="en-US" b="1" dirty="0" smtClean="0">
                <a:solidFill>
                  <a:srgbClr val="3333CC"/>
                </a:solidFill>
                <a:latin typeface="Arial"/>
                <a:cs typeface="Arial"/>
              </a:rPr>
              <a:t> 253 aspirations re-read by same blinded experts (EC, ZB, SR)</a:t>
            </a:r>
          </a:p>
          <a:p>
            <a:pPr marL="12700">
              <a:lnSpc>
                <a:spcPct val="150000"/>
              </a:lnSpc>
              <a:spcBef>
                <a:spcPts val="97"/>
              </a:spcBef>
              <a:buFont typeface="Arial" pitchFamily="34" charset="0"/>
              <a:buChar char="•"/>
            </a:pPr>
            <a:r>
              <a:rPr lang="en-US" b="1" dirty="0" smtClean="0">
                <a:solidFill>
                  <a:srgbClr val="3333CC"/>
                </a:solidFill>
                <a:latin typeface="Arial"/>
                <a:cs typeface="Arial"/>
              </a:rPr>
              <a:t>Identical slides re-labeled &amp; sent to blinded expert &gt;30 days after 1st read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929190" y="6345816"/>
            <a:ext cx="38576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pc="-4" baseline="1913" dirty="0" err="1" smtClean="0">
                <a:solidFill>
                  <a:srgbClr val="002060"/>
                </a:solidFill>
                <a:latin typeface="Comic Sans MS"/>
                <a:cs typeface="Comic Sans MS"/>
              </a:rPr>
              <a:t>Cibas</a:t>
            </a:r>
            <a:r>
              <a:rPr lang="en-US" b="1" spc="-4" baseline="1913" dirty="0" smtClean="0">
                <a:solidFill>
                  <a:srgbClr val="002060"/>
                </a:solidFill>
                <a:latin typeface="Comic Sans MS"/>
                <a:cs typeface="Comic Sans MS"/>
              </a:rPr>
              <a:t> ES, et al. Annals </a:t>
            </a:r>
            <a:r>
              <a:rPr lang="en-US" b="1" spc="-4" baseline="1913" dirty="0" err="1" smtClean="0">
                <a:solidFill>
                  <a:srgbClr val="002060"/>
                </a:solidFill>
                <a:latin typeface="Comic Sans MS"/>
                <a:cs typeface="Comic Sans MS"/>
              </a:rPr>
              <a:t>Int</a:t>
            </a:r>
            <a:r>
              <a:rPr lang="en-US" b="1" spc="-4" baseline="1913" dirty="0" smtClean="0">
                <a:solidFill>
                  <a:srgbClr val="002060"/>
                </a:solidFill>
                <a:latin typeface="Comic Sans MS"/>
                <a:cs typeface="Comic Sans MS"/>
              </a:rPr>
              <a:t> Med 2013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8" name="object 22"/>
          <p:cNvSpPr/>
          <p:nvPr/>
        </p:nvSpPr>
        <p:spPr>
          <a:xfrm>
            <a:off x="428596" y="1714500"/>
            <a:ext cx="8058150" cy="4648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5720" y="214291"/>
            <a:ext cx="8572560" cy="1285883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3500" dirty="0" err="1" smtClean="0">
                <a:solidFill>
                  <a:srgbClr val="C00000"/>
                </a:solidFill>
                <a:latin typeface="Albertus" pitchFamily="34" charset="0"/>
              </a:rPr>
              <a:t>Adressing</a:t>
            </a:r>
            <a:r>
              <a:rPr lang="en-US" sz="3500" dirty="0" smtClean="0">
                <a:solidFill>
                  <a:srgbClr val="C00000"/>
                </a:solidFill>
                <a:latin typeface="Albertus" pitchFamily="34" charset="0"/>
              </a:rPr>
              <a:t> the need …</a:t>
            </a:r>
            <a:br>
              <a:rPr lang="en-US" sz="3500" dirty="0" smtClean="0">
                <a:solidFill>
                  <a:srgbClr val="C00000"/>
                </a:solidFill>
                <a:latin typeface="Albertus" pitchFamily="34" charset="0"/>
              </a:rPr>
            </a:br>
            <a:r>
              <a:rPr lang="en-US" sz="3500" dirty="0" smtClean="0">
                <a:solidFill>
                  <a:srgbClr val="C00000"/>
                </a:solidFill>
                <a:latin typeface="Albertus" pitchFamily="34" charset="0"/>
              </a:rPr>
              <a:t>Molecular Diagnostic Targets:</a:t>
            </a:r>
            <a:endParaRPr lang="en-US" sz="3500" dirty="0">
              <a:solidFill>
                <a:srgbClr val="C00000"/>
              </a:solidFill>
              <a:latin typeface="Albertus" pitchFamily="34" charset="0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871559" y="1800236"/>
            <a:ext cx="6772275" cy="3200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3"/>
          <p:cNvSpPr txBox="1"/>
          <p:nvPr/>
        </p:nvSpPr>
        <p:spPr>
          <a:xfrm>
            <a:off x="1500166" y="5142973"/>
            <a:ext cx="4767768" cy="17150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3375"/>
              </a:lnSpc>
              <a:spcBef>
                <a:spcPts val="168"/>
              </a:spcBef>
            </a:pPr>
            <a:r>
              <a:rPr sz="3200" i="1" spc="0" dirty="0" smtClean="0">
                <a:latin typeface="Arial"/>
                <a:cs typeface="Arial"/>
              </a:rPr>
              <a:t>Critical C</a:t>
            </a:r>
            <a:r>
              <a:rPr sz="3200" i="1" spc="-9" dirty="0" smtClean="0">
                <a:latin typeface="Arial"/>
                <a:cs typeface="Arial"/>
              </a:rPr>
              <a:t>o</a:t>
            </a:r>
            <a:r>
              <a:rPr sz="3200" i="1" spc="0" dirty="0" smtClean="0">
                <a:latin typeface="Arial"/>
                <a:cs typeface="Arial"/>
              </a:rPr>
              <a:t>nsid</a:t>
            </a:r>
            <a:r>
              <a:rPr sz="3200" i="1" spc="-9" dirty="0" smtClean="0">
                <a:latin typeface="Arial"/>
                <a:cs typeface="Arial"/>
              </a:rPr>
              <a:t>e</a:t>
            </a:r>
            <a:r>
              <a:rPr sz="3200" i="1" spc="0" dirty="0" smtClean="0">
                <a:latin typeface="Arial"/>
                <a:cs typeface="Arial"/>
              </a:rPr>
              <a:t>rati</a:t>
            </a:r>
            <a:r>
              <a:rPr sz="3200" i="1" spc="-14" dirty="0" smtClean="0">
                <a:latin typeface="Arial"/>
                <a:cs typeface="Arial"/>
              </a:rPr>
              <a:t>o</a:t>
            </a:r>
            <a:r>
              <a:rPr sz="3200" i="1" spc="0" dirty="0" smtClean="0">
                <a:latin typeface="Arial"/>
                <a:cs typeface="Arial"/>
              </a:rPr>
              <a:t>ns:</a:t>
            </a:r>
            <a:endParaRPr sz="3200">
              <a:latin typeface="Arial"/>
              <a:cs typeface="Arial"/>
            </a:endParaRPr>
          </a:p>
          <a:p>
            <a:pPr marL="520484" marR="554249" algn="ctr">
              <a:lnSpc>
                <a:spcPct val="95825"/>
              </a:lnSpc>
            </a:pPr>
            <a:r>
              <a:rPr sz="2800" spc="0" dirty="0" smtClean="0">
                <a:solidFill>
                  <a:srgbClr val="0000FF"/>
                </a:solidFill>
                <a:latin typeface="Arial"/>
                <a:cs typeface="Arial"/>
              </a:rPr>
              <a:t>•</a:t>
            </a:r>
            <a:r>
              <a:rPr sz="2800" spc="-169" dirty="0" smtClean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800" spc="0" dirty="0" smtClean="0">
                <a:solidFill>
                  <a:srgbClr val="0000FF"/>
                </a:solidFill>
                <a:latin typeface="Arial"/>
                <a:cs typeface="Arial"/>
              </a:rPr>
              <a:t>An</a:t>
            </a:r>
            <a:r>
              <a:rPr sz="2800" spc="9" dirty="0" smtClean="0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sz="2800" spc="0" dirty="0" smtClean="0">
                <a:solidFill>
                  <a:srgbClr val="0000FF"/>
                </a:solidFill>
                <a:latin typeface="Arial"/>
                <a:cs typeface="Arial"/>
              </a:rPr>
              <a:t>l</a:t>
            </a:r>
            <a:r>
              <a:rPr sz="2800" spc="9" dirty="0" smtClean="0">
                <a:solidFill>
                  <a:srgbClr val="0000FF"/>
                </a:solidFill>
                <a:latin typeface="Arial"/>
                <a:cs typeface="Arial"/>
              </a:rPr>
              <a:t>y</a:t>
            </a:r>
            <a:r>
              <a:rPr sz="2800" spc="0" dirty="0" smtClean="0">
                <a:solidFill>
                  <a:srgbClr val="0000FF"/>
                </a:solidFill>
                <a:latin typeface="Arial"/>
                <a:cs typeface="Arial"/>
              </a:rPr>
              <a:t>tic</a:t>
            </a:r>
            <a:r>
              <a:rPr sz="2800" spc="-97" dirty="0" smtClean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800" spc="-204" dirty="0" smtClean="0">
                <a:solidFill>
                  <a:srgbClr val="0000FF"/>
                </a:solidFill>
                <a:latin typeface="Arial"/>
                <a:cs typeface="Arial"/>
              </a:rPr>
              <a:t>V</a:t>
            </a:r>
            <a:r>
              <a:rPr sz="2800" spc="0" dirty="0" smtClean="0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sz="2800" spc="9" dirty="0" smtClean="0">
                <a:solidFill>
                  <a:srgbClr val="0000FF"/>
                </a:solidFill>
                <a:latin typeface="Arial"/>
                <a:cs typeface="Arial"/>
              </a:rPr>
              <a:t>l</a:t>
            </a:r>
            <a:r>
              <a:rPr sz="2800" spc="0" dirty="0" smtClean="0">
                <a:solidFill>
                  <a:srgbClr val="0000FF"/>
                </a:solidFill>
                <a:latin typeface="Arial"/>
                <a:cs typeface="Arial"/>
              </a:rPr>
              <a:t>i</a:t>
            </a:r>
            <a:r>
              <a:rPr sz="2800" spc="9" dirty="0" smtClean="0">
                <a:solidFill>
                  <a:srgbClr val="0000FF"/>
                </a:solidFill>
                <a:latin typeface="Arial"/>
                <a:cs typeface="Arial"/>
              </a:rPr>
              <a:t>d</a:t>
            </a:r>
            <a:r>
              <a:rPr sz="2800" spc="0" dirty="0" smtClean="0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sz="2800" spc="9" dirty="0" smtClean="0">
                <a:solidFill>
                  <a:srgbClr val="0000FF"/>
                </a:solidFill>
                <a:latin typeface="Arial"/>
                <a:cs typeface="Arial"/>
              </a:rPr>
              <a:t>t</a:t>
            </a:r>
            <a:r>
              <a:rPr sz="2800" spc="0" dirty="0" smtClean="0">
                <a:solidFill>
                  <a:srgbClr val="0000FF"/>
                </a:solidFill>
                <a:latin typeface="Arial"/>
                <a:cs typeface="Arial"/>
              </a:rPr>
              <a:t>i</a:t>
            </a:r>
            <a:r>
              <a:rPr sz="2800" spc="9" dirty="0" smtClean="0">
                <a:solidFill>
                  <a:srgbClr val="0000FF"/>
                </a:solidFill>
                <a:latin typeface="Arial"/>
                <a:cs typeface="Arial"/>
              </a:rPr>
              <a:t>o</a:t>
            </a:r>
            <a:r>
              <a:rPr sz="2800" spc="0" dirty="0" smtClean="0">
                <a:solidFill>
                  <a:srgbClr val="0000FF"/>
                </a:solidFill>
                <a:latin typeface="Arial"/>
                <a:cs typeface="Arial"/>
              </a:rPr>
              <a:t>n</a:t>
            </a:r>
            <a:endParaRPr sz="2800">
              <a:latin typeface="Arial"/>
              <a:cs typeface="Arial"/>
            </a:endParaRPr>
          </a:p>
          <a:p>
            <a:pPr marL="558584" marR="594343" algn="ctr">
              <a:lnSpc>
                <a:spcPct val="95825"/>
              </a:lnSpc>
              <a:spcBef>
                <a:spcPts val="140"/>
              </a:spcBef>
            </a:pPr>
            <a:r>
              <a:rPr sz="2800" spc="0" dirty="0" smtClean="0">
                <a:solidFill>
                  <a:srgbClr val="0000FF"/>
                </a:solidFill>
                <a:latin typeface="Arial"/>
                <a:cs typeface="Arial"/>
              </a:rPr>
              <a:t>•</a:t>
            </a:r>
            <a:r>
              <a:rPr sz="2800" spc="-9" dirty="0" smtClean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800" spc="0" dirty="0" smtClean="0">
                <a:solidFill>
                  <a:srgbClr val="0000FF"/>
                </a:solidFill>
                <a:latin typeface="Arial"/>
                <a:cs typeface="Arial"/>
              </a:rPr>
              <a:t>Cli</a:t>
            </a:r>
            <a:r>
              <a:rPr sz="2800" spc="9" dirty="0" smtClean="0">
                <a:solidFill>
                  <a:srgbClr val="0000FF"/>
                </a:solidFill>
                <a:latin typeface="Arial"/>
                <a:cs typeface="Arial"/>
              </a:rPr>
              <a:t>n</a:t>
            </a:r>
            <a:r>
              <a:rPr sz="2800" spc="0" dirty="0" smtClean="0">
                <a:solidFill>
                  <a:srgbClr val="0000FF"/>
                </a:solidFill>
                <a:latin typeface="Arial"/>
                <a:cs typeface="Arial"/>
              </a:rPr>
              <a:t>i</a:t>
            </a:r>
            <a:r>
              <a:rPr sz="2800" spc="9" dirty="0" smtClean="0">
                <a:solidFill>
                  <a:srgbClr val="0000FF"/>
                </a:solidFill>
                <a:latin typeface="Arial"/>
                <a:cs typeface="Arial"/>
              </a:rPr>
              <a:t>c</a:t>
            </a:r>
            <a:r>
              <a:rPr sz="2800" spc="0" dirty="0" smtClean="0">
                <a:solidFill>
                  <a:srgbClr val="0000FF"/>
                </a:solidFill>
                <a:latin typeface="Arial"/>
                <a:cs typeface="Arial"/>
              </a:rPr>
              <a:t>al</a:t>
            </a:r>
            <a:r>
              <a:rPr sz="2800" spc="-80" dirty="0" smtClean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800" spc="-204" dirty="0" smtClean="0">
                <a:solidFill>
                  <a:srgbClr val="0000FF"/>
                </a:solidFill>
                <a:latin typeface="Arial"/>
                <a:cs typeface="Arial"/>
              </a:rPr>
              <a:t>V</a:t>
            </a:r>
            <a:r>
              <a:rPr sz="2800" spc="0" dirty="0" smtClean="0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sz="2800" spc="9" dirty="0" smtClean="0">
                <a:solidFill>
                  <a:srgbClr val="0000FF"/>
                </a:solidFill>
                <a:latin typeface="Arial"/>
                <a:cs typeface="Arial"/>
              </a:rPr>
              <a:t>l</a:t>
            </a:r>
            <a:r>
              <a:rPr sz="2800" spc="0" dirty="0" smtClean="0">
                <a:solidFill>
                  <a:srgbClr val="0000FF"/>
                </a:solidFill>
                <a:latin typeface="Arial"/>
                <a:cs typeface="Arial"/>
              </a:rPr>
              <a:t>i</a:t>
            </a:r>
            <a:r>
              <a:rPr sz="2800" spc="9" dirty="0" smtClean="0">
                <a:solidFill>
                  <a:srgbClr val="0000FF"/>
                </a:solidFill>
                <a:latin typeface="Arial"/>
                <a:cs typeface="Arial"/>
              </a:rPr>
              <a:t>d</a:t>
            </a:r>
            <a:r>
              <a:rPr sz="2800" spc="0" dirty="0" smtClean="0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sz="2800" spc="9" dirty="0" smtClean="0">
                <a:solidFill>
                  <a:srgbClr val="0000FF"/>
                </a:solidFill>
                <a:latin typeface="Arial"/>
                <a:cs typeface="Arial"/>
              </a:rPr>
              <a:t>t</a:t>
            </a:r>
            <a:r>
              <a:rPr sz="2800" spc="0" dirty="0" smtClean="0">
                <a:solidFill>
                  <a:srgbClr val="0000FF"/>
                </a:solidFill>
                <a:latin typeface="Arial"/>
                <a:cs typeface="Arial"/>
              </a:rPr>
              <a:t>i</a:t>
            </a:r>
            <a:r>
              <a:rPr sz="2800" spc="9" dirty="0" smtClean="0">
                <a:solidFill>
                  <a:srgbClr val="0000FF"/>
                </a:solidFill>
                <a:latin typeface="Arial"/>
                <a:cs typeface="Arial"/>
              </a:rPr>
              <a:t>o</a:t>
            </a:r>
            <a:r>
              <a:rPr sz="2800" spc="0" dirty="0" smtClean="0">
                <a:solidFill>
                  <a:srgbClr val="0000FF"/>
                </a:solidFill>
                <a:latin typeface="Arial"/>
                <a:cs typeface="Arial"/>
              </a:rPr>
              <a:t>n</a:t>
            </a:r>
            <a:endParaRPr sz="2800">
              <a:latin typeface="Arial"/>
              <a:cs typeface="Arial"/>
            </a:endParaRPr>
          </a:p>
          <a:p>
            <a:pPr marL="892340" marR="928870" algn="ctr">
              <a:lnSpc>
                <a:spcPct val="95825"/>
              </a:lnSpc>
              <a:spcBef>
                <a:spcPts val="140"/>
              </a:spcBef>
            </a:pPr>
            <a:r>
              <a:rPr sz="2800" spc="0" dirty="0" smtClean="0">
                <a:solidFill>
                  <a:srgbClr val="0000FF"/>
                </a:solidFill>
                <a:latin typeface="Arial"/>
                <a:cs typeface="Arial"/>
              </a:rPr>
              <a:t>•</a:t>
            </a:r>
            <a:r>
              <a:rPr sz="2800" spc="-9" dirty="0" smtClean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800" spc="0" dirty="0" smtClean="0">
                <a:solidFill>
                  <a:srgbClr val="0000FF"/>
                </a:solidFill>
                <a:latin typeface="Arial"/>
                <a:cs typeface="Arial"/>
              </a:rPr>
              <a:t>Cli</a:t>
            </a:r>
            <a:r>
              <a:rPr sz="2800" spc="9" dirty="0" smtClean="0">
                <a:solidFill>
                  <a:srgbClr val="0000FF"/>
                </a:solidFill>
                <a:latin typeface="Arial"/>
                <a:cs typeface="Arial"/>
              </a:rPr>
              <a:t>n</a:t>
            </a:r>
            <a:r>
              <a:rPr sz="2800" spc="0" dirty="0" smtClean="0">
                <a:solidFill>
                  <a:srgbClr val="0000FF"/>
                </a:solidFill>
                <a:latin typeface="Arial"/>
                <a:cs typeface="Arial"/>
              </a:rPr>
              <a:t>i</a:t>
            </a:r>
            <a:r>
              <a:rPr sz="2800" spc="9" dirty="0" smtClean="0">
                <a:solidFill>
                  <a:srgbClr val="0000FF"/>
                </a:solidFill>
                <a:latin typeface="Arial"/>
                <a:cs typeface="Arial"/>
              </a:rPr>
              <a:t>c</a:t>
            </a:r>
            <a:r>
              <a:rPr sz="2800" spc="0" dirty="0" smtClean="0">
                <a:solidFill>
                  <a:srgbClr val="0000FF"/>
                </a:solidFill>
                <a:latin typeface="Arial"/>
                <a:cs typeface="Arial"/>
              </a:rPr>
              <a:t>al</a:t>
            </a:r>
            <a:r>
              <a:rPr sz="2800" spc="-80" dirty="0" smtClean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800" spc="0" dirty="0" smtClean="0">
                <a:solidFill>
                  <a:srgbClr val="0000FF"/>
                </a:solidFill>
                <a:latin typeface="Arial"/>
                <a:cs typeface="Arial"/>
              </a:rPr>
              <a:t>Ut</a:t>
            </a:r>
            <a:r>
              <a:rPr sz="2800" spc="4" dirty="0" smtClean="0">
                <a:solidFill>
                  <a:srgbClr val="0000FF"/>
                </a:solidFill>
                <a:latin typeface="Arial"/>
                <a:cs typeface="Arial"/>
              </a:rPr>
              <a:t>i</a:t>
            </a:r>
            <a:r>
              <a:rPr sz="2800" spc="0" dirty="0" smtClean="0">
                <a:solidFill>
                  <a:srgbClr val="0000FF"/>
                </a:solidFill>
                <a:latin typeface="Arial"/>
                <a:cs typeface="Arial"/>
              </a:rPr>
              <a:t>li</a:t>
            </a:r>
            <a:r>
              <a:rPr sz="2800" spc="4" dirty="0" smtClean="0">
                <a:solidFill>
                  <a:srgbClr val="0000FF"/>
                </a:solidFill>
                <a:latin typeface="Arial"/>
                <a:cs typeface="Arial"/>
              </a:rPr>
              <a:t>t</a:t>
            </a:r>
            <a:r>
              <a:rPr sz="2800" spc="0" dirty="0" smtClean="0">
                <a:solidFill>
                  <a:srgbClr val="0000FF"/>
                </a:solidFill>
                <a:latin typeface="Arial"/>
                <a:cs typeface="Arial"/>
              </a:rPr>
              <a:t>y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5720" y="214291"/>
            <a:ext cx="8572560" cy="857255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4500" dirty="0" smtClean="0">
                <a:solidFill>
                  <a:srgbClr val="C00000"/>
                </a:solidFill>
                <a:latin typeface="Albertus" pitchFamily="34" charset="0"/>
              </a:rPr>
              <a:t>DNA: Single Gene Mutations</a:t>
            </a:r>
            <a:endParaRPr lang="en-US" sz="4500" dirty="0">
              <a:solidFill>
                <a:srgbClr val="C00000"/>
              </a:solidFill>
              <a:latin typeface="Albertus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263" y="1142984"/>
            <a:ext cx="9007475" cy="366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object 6"/>
          <p:cNvSpPr txBox="1"/>
          <p:nvPr/>
        </p:nvSpPr>
        <p:spPr>
          <a:xfrm>
            <a:off x="71438" y="5053034"/>
            <a:ext cx="9001156" cy="144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R="79458">
              <a:lnSpc>
                <a:spcPts val="800"/>
              </a:lnSpc>
              <a:spcBef>
                <a:spcPts val="17"/>
              </a:spcBef>
            </a:pPr>
            <a:endParaRPr sz="800"/>
          </a:p>
          <a:p>
            <a:pPr marL="115823">
              <a:lnSpc>
                <a:spcPct val="95825"/>
              </a:lnSpc>
            </a:pPr>
            <a:r>
              <a:rPr sz="2800" spc="0" dirty="0" smtClean="0">
                <a:latin typeface="Arial"/>
                <a:cs typeface="Arial"/>
              </a:rPr>
              <a:t>•   </a:t>
            </a:r>
            <a:r>
              <a:rPr sz="2800" spc="710" dirty="0" smtClean="0">
                <a:latin typeface="Arial"/>
                <a:cs typeface="Arial"/>
              </a:rPr>
              <a:t> </a:t>
            </a:r>
            <a:r>
              <a:rPr sz="2800" spc="0" dirty="0" smtClean="0">
                <a:latin typeface="Arial"/>
                <a:cs typeface="Arial"/>
              </a:rPr>
              <a:t>1</a:t>
            </a:r>
            <a:r>
              <a:rPr sz="2800" spc="-15" dirty="0" smtClean="0">
                <a:latin typeface="Arial"/>
                <a:cs typeface="Arial"/>
              </a:rPr>
              <a:t> </a:t>
            </a:r>
            <a:r>
              <a:rPr sz="2800" spc="9" dirty="0" smtClean="0">
                <a:latin typeface="Arial"/>
                <a:cs typeface="Arial"/>
              </a:rPr>
              <a:t>o</a:t>
            </a:r>
            <a:r>
              <a:rPr sz="2800" spc="0" dirty="0" smtClean="0">
                <a:latin typeface="Arial"/>
                <a:cs typeface="Arial"/>
              </a:rPr>
              <a:t>f</a:t>
            </a:r>
            <a:r>
              <a:rPr sz="2800" spc="-15" dirty="0" smtClean="0">
                <a:latin typeface="Arial"/>
                <a:cs typeface="Arial"/>
              </a:rPr>
              <a:t> </a:t>
            </a:r>
            <a:r>
              <a:rPr sz="2800" spc="0" dirty="0" smtClean="0">
                <a:latin typeface="Arial"/>
                <a:cs typeface="Arial"/>
              </a:rPr>
              <a:t>4</a:t>
            </a:r>
            <a:r>
              <a:rPr sz="2800" spc="-15" dirty="0" smtClean="0">
                <a:latin typeface="Arial"/>
                <a:cs typeface="Arial"/>
              </a:rPr>
              <a:t> </a:t>
            </a:r>
            <a:r>
              <a:rPr sz="2800" spc="0" dirty="0" smtClean="0">
                <a:latin typeface="Arial"/>
                <a:cs typeface="Arial"/>
              </a:rPr>
              <a:t>mu</a:t>
            </a:r>
            <a:r>
              <a:rPr sz="2800" spc="4" dirty="0" smtClean="0">
                <a:latin typeface="Arial"/>
                <a:cs typeface="Arial"/>
              </a:rPr>
              <a:t>t</a:t>
            </a:r>
            <a:r>
              <a:rPr sz="2800" spc="0" dirty="0" smtClean="0">
                <a:latin typeface="Arial"/>
                <a:cs typeface="Arial"/>
              </a:rPr>
              <a:t>at</a:t>
            </a:r>
            <a:r>
              <a:rPr sz="2800" spc="9" dirty="0" smtClean="0">
                <a:latin typeface="Arial"/>
                <a:cs typeface="Arial"/>
              </a:rPr>
              <a:t>i</a:t>
            </a:r>
            <a:r>
              <a:rPr sz="2800" spc="0" dirty="0" smtClean="0">
                <a:latin typeface="Arial"/>
                <a:cs typeface="Arial"/>
              </a:rPr>
              <a:t>o</a:t>
            </a:r>
            <a:r>
              <a:rPr sz="2800" spc="9" dirty="0" smtClean="0">
                <a:latin typeface="Arial"/>
                <a:cs typeface="Arial"/>
              </a:rPr>
              <a:t>n</a:t>
            </a:r>
            <a:r>
              <a:rPr sz="2800" spc="0" dirty="0" smtClean="0">
                <a:latin typeface="Arial"/>
                <a:cs typeface="Arial"/>
              </a:rPr>
              <a:t>s</a:t>
            </a:r>
            <a:r>
              <a:rPr sz="2800" spc="-96" dirty="0" smtClean="0">
                <a:latin typeface="Arial"/>
                <a:cs typeface="Arial"/>
              </a:rPr>
              <a:t> </a:t>
            </a:r>
            <a:r>
              <a:rPr sz="2800" spc="0" dirty="0" smtClean="0">
                <a:solidFill>
                  <a:srgbClr val="0033CC"/>
                </a:solidFill>
                <a:latin typeface="Arial"/>
                <a:cs typeface="Arial"/>
              </a:rPr>
              <a:t>in</a:t>
            </a:r>
            <a:r>
              <a:rPr sz="2800" spc="-21" dirty="0" smtClean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2800" spc="0" dirty="0" smtClean="0">
                <a:solidFill>
                  <a:srgbClr val="0033CC"/>
                </a:solidFill>
                <a:latin typeface="Arial"/>
                <a:cs typeface="Arial"/>
              </a:rPr>
              <a:t>ma</a:t>
            </a:r>
            <a:r>
              <a:rPr sz="2800" spc="9" dirty="0" smtClean="0">
                <a:solidFill>
                  <a:srgbClr val="0033CC"/>
                </a:solidFill>
                <a:latin typeface="Arial"/>
                <a:cs typeface="Arial"/>
              </a:rPr>
              <a:t>j</a:t>
            </a:r>
            <a:r>
              <a:rPr sz="2800" spc="0" dirty="0" smtClean="0">
                <a:solidFill>
                  <a:srgbClr val="0033CC"/>
                </a:solidFill>
                <a:latin typeface="Arial"/>
                <a:cs typeface="Arial"/>
              </a:rPr>
              <a:t>o</a:t>
            </a:r>
            <a:r>
              <a:rPr sz="2800" spc="9" dirty="0" smtClean="0">
                <a:solidFill>
                  <a:srgbClr val="0033CC"/>
                </a:solidFill>
                <a:latin typeface="Arial"/>
                <a:cs typeface="Arial"/>
              </a:rPr>
              <a:t>r</a:t>
            </a:r>
            <a:r>
              <a:rPr sz="2800" spc="0" dirty="0" smtClean="0">
                <a:solidFill>
                  <a:srgbClr val="0033CC"/>
                </a:solidFill>
                <a:latin typeface="Arial"/>
                <a:cs typeface="Arial"/>
              </a:rPr>
              <a:t>ity</a:t>
            </a:r>
            <a:r>
              <a:rPr sz="2800" spc="-72" dirty="0" smtClean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2800" spc="4" dirty="0" smtClean="0">
                <a:latin typeface="Arial"/>
                <a:cs typeface="Arial"/>
              </a:rPr>
              <a:t>o</a:t>
            </a:r>
            <a:r>
              <a:rPr sz="2800" spc="0" dirty="0" smtClean="0">
                <a:latin typeface="Arial"/>
                <a:cs typeface="Arial"/>
              </a:rPr>
              <a:t>f</a:t>
            </a:r>
            <a:r>
              <a:rPr sz="2800" spc="-23" dirty="0" smtClean="0">
                <a:latin typeface="Arial"/>
                <a:cs typeface="Arial"/>
              </a:rPr>
              <a:t> </a:t>
            </a:r>
            <a:r>
              <a:rPr sz="2800" spc="0" dirty="0" smtClean="0">
                <a:latin typeface="Arial"/>
                <a:cs typeface="Arial"/>
              </a:rPr>
              <a:t>th</a:t>
            </a:r>
            <a:r>
              <a:rPr sz="2800" spc="9" dirty="0" smtClean="0">
                <a:latin typeface="Arial"/>
                <a:cs typeface="Arial"/>
              </a:rPr>
              <a:t>y</a:t>
            </a:r>
            <a:r>
              <a:rPr sz="2800" spc="0" dirty="0" smtClean="0">
                <a:latin typeface="Arial"/>
                <a:cs typeface="Arial"/>
              </a:rPr>
              <a:t>r</a:t>
            </a:r>
            <a:r>
              <a:rPr sz="2800" spc="9" dirty="0" smtClean="0">
                <a:latin typeface="Arial"/>
                <a:cs typeface="Arial"/>
              </a:rPr>
              <a:t>o</a:t>
            </a:r>
            <a:r>
              <a:rPr sz="2800" spc="0" dirty="0" smtClean="0">
                <a:latin typeface="Arial"/>
                <a:cs typeface="Arial"/>
              </a:rPr>
              <a:t>id</a:t>
            </a:r>
            <a:r>
              <a:rPr sz="2800" spc="-83" dirty="0" smtClean="0">
                <a:latin typeface="Arial"/>
                <a:cs typeface="Arial"/>
              </a:rPr>
              <a:t> </a:t>
            </a:r>
            <a:r>
              <a:rPr sz="2800" spc="0" dirty="0" smtClean="0">
                <a:latin typeface="Arial"/>
                <a:cs typeface="Arial"/>
              </a:rPr>
              <a:t>c</a:t>
            </a:r>
            <a:r>
              <a:rPr sz="2800" spc="9" dirty="0" smtClean="0">
                <a:latin typeface="Arial"/>
                <a:cs typeface="Arial"/>
              </a:rPr>
              <a:t>a</a:t>
            </a:r>
            <a:r>
              <a:rPr sz="2800" spc="0" dirty="0" smtClean="0">
                <a:latin typeface="Arial"/>
                <a:cs typeface="Arial"/>
              </a:rPr>
              <a:t>r</a:t>
            </a:r>
            <a:r>
              <a:rPr sz="2800" spc="9" dirty="0" smtClean="0">
                <a:latin typeface="Arial"/>
                <a:cs typeface="Arial"/>
              </a:rPr>
              <a:t>c</a:t>
            </a:r>
            <a:r>
              <a:rPr sz="2800" spc="0" dirty="0" smtClean="0">
                <a:latin typeface="Arial"/>
                <a:cs typeface="Arial"/>
              </a:rPr>
              <a:t>i</a:t>
            </a:r>
            <a:r>
              <a:rPr sz="2800" spc="4" dirty="0" smtClean="0">
                <a:latin typeface="Arial"/>
                <a:cs typeface="Arial"/>
              </a:rPr>
              <a:t>n</a:t>
            </a:r>
            <a:r>
              <a:rPr sz="2800" spc="0" dirty="0" smtClean="0">
                <a:latin typeface="Arial"/>
                <a:cs typeface="Arial"/>
              </a:rPr>
              <a:t>om</a:t>
            </a:r>
            <a:r>
              <a:rPr sz="2800" spc="4" dirty="0" smtClean="0">
                <a:latin typeface="Arial"/>
                <a:cs typeface="Arial"/>
              </a:rPr>
              <a:t>a</a:t>
            </a:r>
            <a:r>
              <a:rPr sz="2800" spc="0" dirty="0" smtClean="0">
                <a:latin typeface="Arial"/>
                <a:cs typeface="Arial"/>
              </a:rPr>
              <a:t>s.</a:t>
            </a:r>
            <a:endParaRPr sz="2800">
              <a:latin typeface="Arial"/>
              <a:cs typeface="Arial"/>
            </a:endParaRPr>
          </a:p>
          <a:p>
            <a:pPr marL="115823" marR="79458">
              <a:lnSpc>
                <a:spcPct val="95825"/>
              </a:lnSpc>
              <a:spcBef>
                <a:spcPts val="270"/>
              </a:spcBef>
            </a:pPr>
            <a:r>
              <a:rPr sz="2800" spc="0" dirty="0" smtClean="0">
                <a:solidFill>
                  <a:srgbClr val="0000FF"/>
                </a:solidFill>
                <a:latin typeface="Arial"/>
                <a:cs typeface="Arial"/>
              </a:rPr>
              <a:t>•   </a:t>
            </a:r>
            <a:r>
              <a:rPr sz="2800" spc="765" dirty="0" smtClean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800" u="heavy" spc="0" dirty="0" smtClean="0">
                <a:solidFill>
                  <a:srgbClr val="0000FF"/>
                </a:solidFill>
                <a:latin typeface="Arial"/>
                <a:cs typeface="Arial"/>
              </a:rPr>
              <a:t>Hy</a:t>
            </a:r>
            <a:r>
              <a:rPr sz="2800" u="heavy" spc="4" dirty="0" smtClean="0">
                <a:solidFill>
                  <a:srgbClr val="0000FF"/>
                </a:solidFill>
                <a:latin typeface="Arial"/>
                <a:cs typeface="Arial"/>
              </a:rPr>
              <a:t>p</a:t>
            </a:r>
            <a:r>
              <a:rPr sz="2800" u="heavy" spc="0" dirty="0" smtClean="0">
                <a:solidFill>
                  <a:srgbClr val="0000FF"/>
                </a:solidFill>
                <a:latin typeface="Arial"/>
                <a:cs typeface="Arial"/>
              </a:rPr>
              <a:t>ot</a:t>
            </a:r>
            <a:r>
              <a:rPr sz="2800" u="heavy" spc="9" dirty="0" smtClean="0">
                <a:solidFill>
                  <a:srgbClr val="0000FF"/>
                </a:solidFill>
                <a:latin typeface="Arial"/>
                <a:cs typeface="Arial"/>
              </a:rPr>
              <a:t>h</a:t>
            </a:r>
            <a:r>
              <a:rPr sz="2800" u="heavy" spc="0" dirty="0" smtClean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sz="2800" u="heavy" spc="9" dirty="0" smtClean="0">
                <a:solidFill>
                  <a:srgbClr val="0000FF"/>
                </a:solidFill>
                <a:latin typeface="Arial"/>
                <a:cs typeface="Arial"/>
              </a:rPr>
              <a:t>s</a:t>
            </a:r>
            <a:r>
              <a:rPr sz="2800" u="heavy" spc="0" dirty="0" smtClean="0">
                <a:solidFill>
                  <a:srgbClr val="0000FF"/>
                </a:solidFill>
                <a:latin typeface="Arial"/>
                <a:cs typeface="Arial"/>
              </a:rPr>
              <a:t>i</a:t>
            </a:r>
            <a:r>
              <a:rPr sz="2800" u="heavy" spc="19" dirty="0" smtClean="0">
                <a:solidFill>
                  <a:srgbClr val="0000FF"/>
                </a:solidFill>
                <a:latin typeface="Arial"/>
                <a:cs typeface="Arial"/>
              </a:rPr>
              <a:t>s</a:t>
            </a:r>
            <a:r>
              <a:rPr sz="2800" spc="0" dirty="0" smtClean="0">
                <a:latin typeface="Arial"/>
                <a:cs typeface="Arial"/>
              </a:rPr>
              <a:t>:</a:t>
            </a:r>
            <a:r>
              <a:rPr sz="2800" spc="-138" dirty="0" smtClean="0">
                <a:latin typeface="Arial"/>
                <a:cs typeface="Arial"/>
              </a:rPr>
              <a:t> </a:t>
            </a:r>
            <a:r>
              <a:rPr sz="2800" spc="0" dirty="0" smtClean="0">
                <a:latin typeface="Arial"/>
                <a:cs typeface="Arial"/>
              </a:rPr>
              <a:t>Muta</a:t>
            </a:r>
            <a:r>
              <a:rPr sz="2800" spc="4" dirty="0" smtClean="0">
                <a:latin typeface="Arial"/>
                <a:cs typeface="Arial"/>
              </a:rPr>
              <a:t>t</a:t>
            </a:r>
            <a:r>
              <a:rPr sz="2800" spc="0" dirty="0" smtClean="0">
                <a:latin typeface="Arial"/>
                <a:cs typeface="Arial"/>
              </a:rPr>
              <a:t>i</a:t>
            </a:r>
            <a:r>
              <a:rPr sz="2800" spc="4" dirty="0" smtClean="0">
                <a:latin typeface="Arial"/>
                <a:cs typeface="Arial"/>
              </a:rPr>
              <a:t>o</a:t>
            </a:r>
            <a:r>
              <a:rPr sz="2800" spc="0" dirty="0" smtClean="0">
                <a:latin typeface="Arial"/>
                <a:cs typeface="Arial"/>
              </a:rPr>
              <a:t>ns</a:t>
            </a:r>
            <a:r>
              <a:rPr sz="2800" spc="-101" dirty="0" smtClean="0">
                <a:latin typeface="Arial"/>
                <a:cs typeface="Arial"/>
              </a:rPr>
              <a:t> </a:t>
            </a:r>
            <a:r>
              <a:rPr sz="2800" spc="0" dirty="0" smtClean="0">
                <a:latin typeface="Arial"/>
                <a:cs typeface="Arial"/>
              </a:rPr>
              <a:t>a</a:t>
            </a:r>
            <a:r>
              <a:rPr sz="2800" spc="9" dirty="0" smtClean="0">
                <a:latin typeface="Arial"/>
                <a:cs typeface="Arial"/>
              </a:rPr>
              <a:t>r</a:t>
            </a:r>
            <a:r>
              <a:rPr sz="2800" spc="0" dirty="0" smtClean="0">
                <a:latin typeface="Arial"/>
                <a:cs typeface="Arial"/>
              </a:rPr>
              <a:t>e</a:t>
            </a:r>
            <a:r>
              <a:rPr sz="2800" spc="-40" dirty="0" smtClean="0">
                <a:latin typeface="Arial"/>
                <a:cs typeface="Arial"/>
              </a:rPr>
              <a:t> </a:t>
            </a:r>
            <a:r>
              <a:rPr sz="2800" spc="9" dirty="0" smtClean="0">
                <a:latin typeface="Arial"/>
                <a:cs typeface="Arial"/>
              </a:rPr>
              <a:t>l</a:t>
            </a:r>
            <a:r>
              <a:rPr sz="2800" spc="0" dirty="0" smtClean="0">
                <a:latin typeface="Arial"/>
                <a:cs typeface="Arial"/>
              </a:rPr>
              <a:t>i</a:t>
            </a:r>
            <a:r>
              <a:rPr sz="2800" spc="4" dirty="0" smtClean="0">
                <a:latin typeface="Arial"/>
                <a:cs typeface="Arial"/>
              </a:rPr>
              <a:t>k</a:t>
            </a:r>
            <a:r>
              <a:rPr sz="2800" spc="0" dirty="0" smtClean="0">
                <a:latin typeface="Arial"/>
                <a:cs typeface="Arial"/>
              </a:rPr>
              <a:t>e</a:t>
            </a:r>
            <a:r>
              <a:rPr sz="2800" spc="4" dirty="0" smtClean="0">
                <a:latin typeface="Arial"/>
                <a:cs typeface="Arial"/>
              </a:rPr>
              <a:t>l</a:t>
            </a:r>
            <a:r>
              <a:rPr sz="2800" spc="0" dirty="0" smtClean="0">
                <a:latin typeface="Arial"/>
                <a:cs typeface="Arial"/>
              </a:rPr>
              <a:t>y</a:t>
            </a:r>
            <a:r>
              <a:rPr sz="2800" spc="-62" dirty="0" smtClean="0">
                <a:latin typeface="Arial"/>
                <a:cs typeface="Arial"/>
              </a:rPr>
              <a:t> </a:t>
            </a:r>
            <a:r>
              <a:rPr sz="2800" spc="0" dirty="0" smtClean="0">
                <a:latin typeface="Arial"/>
                <a:cs typeface="Arial"/>
              </a:rPr>
              <a:t>on</a:t>
            </a:r>
            <a:r>
              <a:rPr sz="2800" spc="9" dirty="0" smtClean="0">
                <a:latin typeface="Arial"/>
                <a:cs typeface="Arial"/>
              </a:rPr>
              <a:t>c</a:t>
            </a:r>
            <a:r>
              <a:rPr sz="2800" spc="0" dirty="0" smtClean="0">
                <a:latin typeface="Arial"/>
                <a:cs typeface="Arial"/>
              </a:rPr>
              <a:t>o</a:t>
            </a:r>
            <a:r>
              <a:rPr sz="2800" spc="9" dirty="0" smtClean="0">
                <a:latin typeface="Arial"/>
                <a:cs typeface="Arial"/>
              </a:rPr>
              <a:t>g</a:t>
            </a:r>
            <a:r>
              <a:rPr sz="2800" spc="0" dirty="0" smtClean="0">
                <a:latin typeface="Arial"/>
                <a:cs typeface="Arial"/>
              </a:rPr>
              <a:t>e</a:t>
            </a:r>
            <a:r>
              <a:rPr sz="2800" spc="9" dirty="0" smtClean="0">
                <a:latin typeface="Arial"/>
                <a:cs typeface="Arial"/>
              </a:rPr>
              <a:t>n</a:t>
            </a:r>
            <a:r>
              <a:rPr sz="2800" spc="0" dirty="0" smtClean="0">
                <a:latin typeface="Arial"/>
                <a:cs typeface="Arial"/>
              </a:rPr>
              <a:t>i</a:t>
            </a:r>
            <a:r>
              <a:rPr sz="2800" spc="4" dirty="0" smtClean="0">
                <a:latin typeface="Arial"/>
                <a:cs typeface="Arial"/>
              </a:rPr>
              <a:t>c</a:t>
            </a:r>
            <a:r>
              <a:rPr sz="2800" spc="0" dirty="0" smtClean="0">
                <a:latin typeface="Arial"/>
                <a:cs typeface="Arial"/>
              </a:rPr>
              <a:t>;</a:t>
            </a:r>
            <a:endParaRPr sz="2800">
              <a:latin typeface="Arial"/>
              <a:cs typeface="Arial"/>
            </a:endParaRPr>
          </a:p>
          <a:p>
            <a:pPr marL="686386" marR="1645070" algn="ctr">
              <a:lnSpc>
                <a:spcPct val="95825"/>
              </a:lnSpc>
              <a:spcBef>
                <a:spcPts val="140"/>
              </a:spcBef>
            </a:pPr>
            <a:r>
              <a:rPr sz="2800" spc="0" dirty="0" smtClean="0">
                <a:solidFill>
                  <a:srgbClr val="0000FF"/>
                </a:solidFill>
                <a:latin typeface="Arial"/>
                <a:cs typeface="Arial"/>
              </a:rPr>
              <a:t>if pr</a:t>
            </a:r>
            <a:r>
              <a:rPr sz="2800" spc="9" dirty="0" smtClean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sz="2800" spc="0" dirty="0" smtClean="0">
                <a:solidFill>
                  <a:srgbClr val="0000FF"/>
                </a:solidFill>
                <a:latin typeface="Arial"/>
                <a:cs typeface="Arial"/>
              </a:rPr>
              <a:t>s</a:t>
            </a:r>
            <a:r>
              <a:rPr sz="2800" spc="9" dirty="0" smtClean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sz="2800" spc="0" dirty="0" smtClean="0">
                <a:solidFill>
                  <a:srgbClr val="0000FF"/>
                </a:solidFill>
                <a:latin typeface="Arial"/>
                <a:cs typeface="Arial"/>
              </a:rPr>
              <a:t>nt</a:t>
            </a:r>
            <a:r>
              <a:rPr sz="2800" spc="-73" dirty="0" smtClean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800" spc="0" dirty="0" smtClean="0">
                <a:solidFill>
                  <a:srgbClr val="0000FF"/>
                </a:solidFill>
                <a:latin typeface="Wingdings"/>
                <a:cs typeface="Wingdings"/>
              </a:rPr>
              <a:t></a:t>
            </a:r>
            <a:r>
              <a:rPr sz="2800" spc="0" dirty="0" smtClean="0">
                <a:solidFill>
                  <a:srgbClr val="0000FF"/>
                </a:solidFill>
                <a:latin typeface="Arial"/>
                <a:cs typeface="Arial"/>
              </a:rPr>
              <a:t>c</a:t>
            </a:r>
            <a:r>
              <a:rPr sz="2800" spc="9" dirty="0" smtClean="0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sz="2800" spc="0" dirty="0" smtClean="0">
                <a:solidFill>
                  <a:srgbClr val="0000FF"/>
                </a:solidFill>
                <a:latin typeface="Arial"/>
                <a:cs typeface="Arial"/>
              </a:rPr>
              <a:t>n</a:t>
            </a:r>
            <a:r>
              <a:rPr sz="2800" spc="9" dirty="0" smtClean="0">
                <a:solidFill>
                  <a:srgbClr val="0000FF"/>
                </a:solidFill>
                <a:latin typeface="Arial"/>
                <a:cs typeface="Arial"/>
              </a:rPr>
              <a:t>c</a:t>
            </a:r>
            <a:r>
              <a:rPr sz="2800" spc="0" dirty="0" smtClean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sz="2800" spc="-144" dirty="0" smtClean="0">
                <a:solidFill>
                  <a:srgbClr val="0000FF"/>
                </a:solidFill>
                <a:latin typeface="Arial"/>
                <a:cs typeface="Arial"/>
              </a:rPr>
              <a:t>r</a:t>
            </a:r>
            <a:r>
              <a:rPr sz="2800" spc="0" dirty="0" smtClean="0">
                <a:solidFill>
                  <a:srgbClr val="0000FF"/>
                </a:solidFill>
                <a:latin typeface="Arial"/>
                <a:cs typeface="Arial"/>
              </a:rPr>
              <a:t>. </a:t>
            </a:r>
            <a:r>
              <a:rPr sz="2800" spc="664" dirty="0" smtClean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800" spc="0" dirty="0" smtClean="0">
                <a:solidFill>
                  <a:srgbClr val="0000FF"/>
                </a:solidFill>
                <a:latin typeface="Arial"/>
                <a:cs typeface="Arial"/>
              </a:rPr>
              <a:t>if ab</a:t>
            </a:r>
            <a:r>
              <a:rPr sz="2800" spc="9" dirty="0" smtClean="0">
                <a:solidFill>
                  <a:srgbClr val="0000FF"/>
                </a:solidFill>
                <a:latin typeface="Arial"/>
                <a:cs typeface="Arial"/>
              </a:rPr>
              <a:t>s</a:t>
            </a:r>
            <a:r>
              <a:rPr sz="2800" spc="0" dirty="0" smtClean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sz="2800" spc="9" dirty="0" smtClean="0">
                <a:solidFill>
                  <a:srgbClr val="0000FF"/>
                </a:solidFill>
                <a:latin typeface="Arial"/>
                <a:cs typeface="Arial"/>
              </a:rPr>
              <a:t>n</a:t>
            </a:r>
            <a:r>
              <a:rPr sz="2800" spc="0" dirty="0" smtClean="0">
                <a:solidFill>
                  <a:srgbClr val="0000FF"/>
                </a:solidFill>
                <a:latin typeface="Arial"/>
                <a:cs typeface="Arial"/>
              </a:rPr>
              <a:t>t</a:t>
            </a:r>
            <a:r>
              <a:rPr sz="2800" spc="-56" dirty="0" smtClean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800" spc="0" dirty="0" smtClean="0">
                <a:solidFill>
                  <a:srgbClr val="0000FF"/>
                </a:solidFill>
                <a:latin typeface="Wingdings"/>
                <a:cs typeface="Wingdings"/>
              </a:rPr>
              <a:t></a:t>
            </a:r>
            <a:r>
              <a:rPr sz="2800" spc="0" dirty="0" smtClean="0">
                <a:solidFill>
                  <a:srgbClr val="0000FF"/>
                </a:solidFill>
                <a:latin typeface="Arial"/>
                <a:cs typeface="Arial"/>
              </a:rPr>
              <a:t>b</a:t>
            </a:r>
            <a:r>
              <a:rPr sz="2800" spc="9" dirty="0" smtClean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sz="2800" spc="0" dirty="0" smtClean="0">
                <a:solidFill>
                  <a:srgbClr val="0000FF"/>
                </a:solidFill>
                <a:latin typeface="Arial"/>
                <a:cs typeface="Arial"/>
              </a:rPr>
              <a:t>n</a:t>
            </a:r>
            <a:r>
              <a:rPr sz="2800" spc="4" dirty="0" smtClean="0">
                <a:solidFill>
                  <a:srgbClr val="0000FF"/>
                </a:solidFill>
                <a:latin typeface="Arial"/>
                <a:cs typeface="Arial"/>
              </a:rPr>
              <a:t>i</a:t>
            </a:r>
            <a:r>
              <a:rPr sz="2800" spc="0" dirty="0" smtClean="0">
                <a:solidFill>
                  <a:srgbClr val="0000FF"/>
                </a:solidFill>
                <a:latin typeface="Arial"/>
                <a:cs typeface="Arial"/>
              </a:rPr>
              <a:t>gn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511156"/>
          </a:xfrm>
        </p:spPr>
        <p:txBody>
          <a:bodyPr>
            <a:normAutofit fontScale="90000"/>
          </a:bodyPr>
          <a:lstStyle/>
          <a:p>
            <a:r>
              <a:rPr lang="en-US" sz="4000" dirty="0" smtClean="0">
                <a:solidFill>
                  <a:srgbClr val="C00000"/>
                </a:solidFill>
                <a:latin typeface="Albertus" pitchFamily="34" charset="0"/>
              </a:rPr>
              <a:t>Translational Studies: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876" y="1000108"/>
            <a:ext cx="8929718" cy="2643206"/>
          </a:xfrm>
        </p:spPr>
        <p:txBody>
          <a:bodyPr>
            <a:normAutofit/>
          </a:bodyPr>
          <a:lstStyle/>
          <a:p>
            <a:pPr marR="681308" algn="just">
              <a:spcBef>
                <a:spcPts val="0"/>
              </a:spcBef>
              <a:buNone/>
            </a:pPr>
            <a:r>
              <a:rPr lang="en-US" sz="2300" b="1" dirty="0" err="1" smtClean="0">
                <a:solidFill>
                  <a:srgbClr val="00B0F0"/>
                </a:solidFill>
              </a:rPr>
              <a:t>Cantara</a:t>
            </a:r>
            <a:r>
              <a:rPr lang="en-US" sz="2300" b="1" dirty="0" smtClean="0">
                <a:solidFill>
                  <a:srgbClr val="00B0F0"/>
                </a:solidFill>
              </a:rPr>
              <a:t> (Italy): </a:t>
            </a:r>
            <a:r>
              <a:rPr lang="en-US" sz="1600" b="1" dirty="0" smtClean="0">
                <a:latin typeface="Times New Roman"/>
                <a:cs typeface="Times New Roman"/>
              </a:rPr>
              <a:t>P</a:t>
            </a:r>
            <a:r>
              <a:rPr lang="en-US" sz="1600" b="1" spc="4" dirty="0" smtClean="0">
                <a:latin typeface="Times New Roman"/>
                <a:cs typeface="Times New Roman"/>
              </a:rPr>
              <a:t>r</a:t>
            </a:r>
            <a:r>
              <a:rPr lang="en-US" sz="1600" b="1" dirty="0" smtClean="0">
                <a:latin typeface="Times New Roman"/>
                <a:cs typeface="Times New Roman"/>
              </a:rPr>
              <a:t>o</a:t>
            </a:r>
            <a:r>
              <a:rPr lang="en-US" sz="1600" b="1" spc="4" dirty="0" smtClean="0">
                <a:latin typeface="Times New Roman"/>
                <a:cs typeface="Times New Roman"/>
              </a:rPr>
              <a:t>s</a:t>
            </a:r>
            <a:r>
              <a:rPr lang="en-US" sz="1600" b="1" dirty="0" smtClean="0">
                <a:latin typeface="Times New Roman"/>
                <a:cs typeface="Times New Roman"/>
              </a:rPr>
              <a:t>pect</a:t>
            </a:r>
            <a:r>
              <a:rPr lang="en-US" sz="1600" b="1" spc="-9" dirty="0" smtClean="0">
                <a:latin typeface="Times New Roman"/>
                <a:cs typeface="Times New Roman"/>
              </a:rPr>
              <a:t>i</a:t>
            </a:r>
            <a:r>
              <a:rPr lang="en-US" sz="1600" b="1" dirty="0" smtClean="0">
                <a:latin typeface="Times New Roman"/>
                <a:cs typeface="Times New Roman"/>
              </a:rPr>
              <a:t>ve</a:t>
            </a:r>
            <a:r>
              <a:rPr lang="en-US" sz="1600" b="1" spc="-89" dirty="0" smtClean="0">
                <a:latin typeface="Times New Roman"/>
                <a:cs typeface="Times New Roman"/>
              </a:rPr>
              <a:t> </a:t>
            </a:r>
            <a:r>
              <a:rPr lang="en-US" sz="1600" b="1" dirty="0" smtClean="0">
                <a:latin typeface="Times New Roman"/>
                <a:cs typeface="Times New Roman"/>
              </a:rPr>
              <a:t>Study of</a:t>
            </a:r>
            <a:r>
              <a:rPr lang="en-US" sz="1600" b="1" spc="-4" dirty="0" smtClean="0">
                <a:latin typeface="Times New Roman"/>
                <a:cs typeface="Times New Roman"/>
              </a:rPr>
              <a:t> </a:t>
            </a:r>
            <a:r>
              <a:rPr lang="en-US" sz="1600" b="1" dirty="0" smtClean="0">
                <a:latin typeface="Times New Roman"/>
                <a:cs typeface="Times New Roman"/>
              </a:rPr>
              <a:t>174 pts</a:t>
            </a:r>
            <a:r>
              <a:rPr lang="en-US" sz="1600" b="1" spc="-4" dirty="0" smtClean="0">
                <a:latin typeface="Times New Roman"/>
                <a:cs typeface="Times New Roman"/>
              </a:rPr>
              <a:t> </a:t>
            </a:r>
            <a:r>
              <a:rPr lang="en-US" sz="1600" b="1" dirty="0" smtClean="0">
                <a:latin typeface="Times New Roman"/>
                <a:cs typeface="Times New Roman"/>
              </a:rPr>
              <a:t>(235</a:t>
            </a:r>
            <a:r>
              <a:rPr lang="en-US" sz="1600" b="1" spc="4" dirty="0" smtClean="0">
                <a:latin typeface="Times New Roman"/>
                <a:cs typeface="Times New Roman"/>
              </a:rPr>
              <a:t> </a:t>
            </a:r>
            <a:r>
              <a:rPr lang="en-US" sz="1600" b="1" dirty="0" smtClean="0">
                <a:latin typeface="Times New Roman"/>
                <a:cs typeface="Times New Roman"/>
              </a:rPr>
              <a:t>nodul</a:t>
            </a:r>
            <a:r>
              <a:rPr lang="en-US" sz="1600" b="1" spc="4" dirty="0" smtClean="0">
                <a:latin typeface="Times New Roman"/>
                <a:cs typeface="Times New Roman"/>
              </a:rPr>
              <a:t>e</a:t>
            </a:r>
            <a:r>
              <a:rPr lang="en-US" sz="1600" b="1" dirty="0" smtClean="0">
                <a:latin typeface="Times New Roman"/>
                <a:cs typeface="Times New Roman"/>
              </a:rPr>
              <a:t>s)</a:t>
            </a:r>
            <a:r>
              <a:rPr lang="en-US" sz="1600" b="1" spc="-9" dirty="0" smtClean="0">
                <a:latin typeface="Times New Roman"/>
                <a:cs typeface="Times New Roman"/>
              </a:rPr>
              <a:t> </a:t>
            </a:r>
            <a:r>
              <a:rPr lang="en-US" sz="1600" b="1" dirty="0" smtClean="0">
                <a:latin typeface="Times New Roman"/>
                <a:cs typeface="Times New Roman"/>
              </a:rPr>
              <a:t>unde</a:t>
            </a:r>
            <a:r>
              <a:rPr lang="en-US" sz="1600" b="1" spc="-29" dirty="0" smtClean="0">
                <a:latin typeface="Times New Roman"/>
                <a:cs typeface="Times New Roman"/>
              </a:rPr>
              <a:t>r</a:t>
            </a:r>
            <a:r>
              <a:rPr lang="en-US" sz="1600" b="1" dirty="0" smtClean="0">
                <a:latin typeface="Times New Roman"/>
                <a:cs typeface="Times New Roman"/>
              </a:rPr>
              <a:t>going th</a:t>
            </a:r>
            <a:r>
              <a:rPr lang="en-US" sz="1600" b="1" spc="25" dirty="0" smtClean="0">
                <a:latin typeface="Times New Roman"/>
                <a:cs typeface="Times New Roman"/>
              </a:rPr>
              <a:t>y</a:t>
            </a:r>
            <a:r>
              <a:rPr lang="en-US" sz="1600" b="1" dirty="0" smtClean="0">
                <a:latin typeface="Times New Roman"/>
                <a:cs typeface="Times New Roman"/>
              </a:rPr>
              <a:t>roid</a:t>
            </a:r>
            <a:r>
              <a:rPr lang="en-US" sz="1600" b="1" spc="-25" dirty="0" smtClean="0">
                <a:latin typeface="Times New Roman"/>
                <a:cs typeface="Times New Roman"/>
              </a:rPr>
              <a:t> </a:t>
            </a:r>
            <a:r>
              <a:rPr lang="en-US" sz="1600" b="1" dirty="0" smtClean="0">
                <a:latin typeface="Times New Roman"/>
                <a:cs typeface="Times New Roman"/>
              </a:rPr>
              <a:t>su</a:t>
            </a:r>
            <a:r>
              <a:rPr lang="en-US" sz="1600" b="1" spc="-39" dirty="0" smtClean="0">
                <a:latin typeface="Times New Roman"/>
                <a:cs typeface="Times New Roman"/>
              </a:rPr>
              <a:t>r</a:t>
            </a:r>
            <a:r>
              <a:rPr lang="en-US" sz="1600" b="1" dirty="0" smtClean="0">
                <a:latin typeface="Times New Roman"/>
                <a:cs typeface="Times New Roman"/>
              </a:rPr>
              <a:t>ge</a:t>
            </a:r>
            <a:r>
              <a:rPr lang="en-US" sz="1600" b="1" spc="4" dirty="0" smtClean="0">
                <a:latin typeface="Times New Roman"/>
                <a:cs typeface="Times New Roman"/>
              </a:rPr>
              <a:t>r</a:t>
            </a:r>
            <a:r>
              <a:rPr lang="en-US" sz="1600" b="1" dirty="0" smtClean="0">
                <a:latin typeface="Times New Roman"/>
                <a:cs typeface="Times New Roman"/>
              </a:rPr>
              <a:t>y </a:t>
            </a:r>
          </a:p>
          <a:p>
            <a:pPr marR="681308" algn="just">
              <a:spcBef>
                <a:spcPts val="0"/>
              </a:spcBef>
              <a:buNone/>
            </a:pPr>
            <a:r>
              <a:rPr lang="en-US" sz="1600" b="1" dirty="0" smtClean="0">
                <a:latin typeface="Times New Roman"/>
                <a:cs typeface="Times New Roman"/>
              </a:rPr>
              <a:t>			(Mal</a:t>
            </a:r>
            <a:r>
              <a:rPr lang="en-US" sz="1600" b="1" spc="4" dirty="0" smtClean="0">
                <a:latin typeface="Times New Roman"/>
                <a:cs typeface="Times New Roman"/>
              </a:rPr>
              <a:t>i</a:t>
            </a:r>
            <a:r>
              <a:rPr lang="en-US" sz="1600" b="1" dirty="0" smtClean="0">
                <a:latin typeface="Times New Roman"/>
                <a:cs typeface="Times New Roman"/>
              </a:rPr>
              <a:t>gnan</a:t>
            </a:r>
            <a:r>
              <a:rPr lang="en-US" sz="1600" b="1" spc="4" dirty="0" smtClean="0">
                <a:latin typeface="Times New Roman"/>
                <a:cs typeface="Times New Roman"/>
              </a:rPr>
              <a:t>c</a:t>
            </a:r>
            <a:r>
              <a:rPr lang="en-US" sz="1600" b="1" dirty="0" smtClean="0">
                <a:latin typeface="Times New Roman"/>
                <a:cs typeface="Times New Roman"/>
              </a:rPr>
              <a:t>y</a:t>
            </a:r>
            <a:r>
              <a:rPr lang="en-US" sz="1600" b="1" spc="-19" dirty="0" smtClean="0">
                <a:latin typeface="Times New Roman"/>
                <a:cs typeface="Times New Roman"/>
              </a:rPr>
              <a:t> </a:t>
            </a:r>
            <a:r>
              <a:rPr lang="en-US" sz="1600" b="1" dirty="0" err="1" smtClean="0">
                <a:latin typeface="Times New Roman"/>
                <a:cs typeface="Times New Roman"/>
              </a:rPr>
              <a:t>Prev</a:t>
            </a:r>
            <a:r>
              <a:rPr lang="en-US" sz="1600" b="1" spc="4" dirty="0" smtClean="0">
                <a:latin typeface="Times New Roman"/>
                <a:cs typeface="Times New Roman"/>
              </a:rPr>
              <a:t> </a:t>
            </a:r>
            <a:r>
              <a:rPr lang="en-US" sz="1600" b="1" dirty="0" smtClean="0">
                <a:latin typeface="Times New Roman"/>
                <a:cs typeface="Times New Roman"/>
              </a:rPr>
              <a:t>56%</a:t>
            </a:r>
            <a:r>
              <a:rPr lang="en-US" sz="1600" b="1" spc="4" dirty="0" smtClean="0">
                <a:latin typeface="Times New Roman"/>
                <a:cs typeface="Times New Roman"/>
              </a:rPr>
              <a:t> </a:t>
            </a:r>
            <a:r>
              <a:rPr lang="en-US" sz="1600" b="1" dirty="0" smtClean="0">
                <a:latin typeface="Times New Roman"/>
                <a:cs typeface="Times New Roman"/>
              </a:rPr>
              <a:t>in </a:t>
            </a:r>
            <a:r>
              <a:rPr lang="en-US" sz="1600" b="1" dirty="0" err="1" smtClean="0">
                <a:latin typeface="Times New Roman"/>
                <a:cs typeface="Times New Roman"/>
              </a:rPr>
              <a:t>c</a:t>
            </a:r>
            <a:r>
              <a:rPr lang="en-US" sz="1600" b="1" spc="25" dirty="0" err="1" smtClean="0">
                <a:latin typeface="Times New Roman"/>
                <a:cs typeface="Times New Roman"/>
              </a:rPr>
              <a:t>y</a:t>
            </a:r>
            <a:r>
              <a:rPr lang="en-US" sz="1600" b="1" dirty="0" err="1" smtClean="0">
                <a:latin typeface="Times New Roman"/>
                <a:cs typeface="Times New Roman"/>
              </a:rPr>
              <a:t>to</a:t>
            </a:r>
            <a:r>
              <a:rPr lang="en-US" sz="1600" b="1" spc="-25" dirty="0" smtClean="0">
                <a:latin typeface="Times New Roman"/>
                <a:cs typeface="Times New Roman"/>
              </a:rPr>
              <a:t> </a:t>
            </a:r>
            <a:r>
              <a:rPr lang="en-US" sz="1600" b="1" dirty="0" smtClean="0">
                <a:latin typeface="Times New Roman"/>
                <a:cs typeface="Times New Roman"/>
              </a:rPr>
              <a:t>ind</a:t>
            </a:r>
            <a:r>
              <a:rPr lang="en-US" sz="1600" b="1" spc="4" dirty="0" smtClean="0">
                <a:latin typeface="Times New Roman"/>
                <a:cs typeface="Times New Roman"/>
              </a:rPr>
              <a:t>e</a:t>
            </a:r>
            <a:r>
              <a:rPr lang="en-US" sz="1600" b="1" dirty="0" smtClean="0">
                <a:latin typeface="Times New Roman"/>
                <a:cs typeface="Times New Roman"/>
              </a:rPr>
              <a:t>t</a:t>
            </a:r>
            <a:r>
              <a:rPr lang="en-US" sz="1600" b="1" spc="4" dirty="0" smtClean="0">
                <a:latin typeface="Times New Roman"/>
                <a:cs typeface="Times New Roman"/>
              </a:rPr>
              <a:t>e</a:t>
            </a:r>
            <a:r>
              <a:rPr lang="en-US" sz="1600" b="1" dirty="0" smtClean="0">
                <a:latin typeface="Times New Roman"/>
                <a:cs typeface="Times New Roman"/>
              </a:rPr>
              <a:t>r</a:t>
            </a:r>
            <a:r>
              <a:rPr lang="en-US" sz="1600" b="1" spc="-4" dirty="0" smtClean="0">
                <a:latin typeface="Times New Roman"/>
                <a:cs typeface="Times New Roman"/>
              </a:rPr>
              <a:t>m</a:t>
            </a:r>
            <a:r>
              <a:rPr lang="en-US" sz="1600" b="1" dirty="0" smtClean="0">
                <a:latin typeface="Times New Roman"/>
                <a:cs typeface="Times New Roman"/>
              </a:rPr>
              <a:t>in</a:t>
            </a:r>
            <a:r>
              <a:rPr lang="en-US" sz="1600" b="1" spc="4" dirty="0" smtClean="0">
                <a:latin typeface="Times New Roman"/>
                <a:cs typeface="Times New Roman"/>
              </a:rPr>
              <a:t>a</a:t>
            </a:r>
            <a:r>
              <a:rPr lang="en-US" sz="1600" b="1" dirty="0" smtClean="0">
                <a:latin typeface="Times New Roman"/>
                <a:cs typeface="Times New Roman"/>
              </a:rPr>
              <a:t>te</a:t>
            </a:r>
            <a:r>
              <a:rPr lang="en-US" sz="1600" b="1" spc="-9" dirty="0" smtClean="0">
                <a:latin typeface="Times New Roman"/>
                <a:cs typeface="Times New Roman"/>
              </a:rPr>
              <a:t> </a:t>
            </a:r>
            <a:r>
              <a:rPr lang="en-US" sz="1600" b="1" dirty="0" smtClean="0">
                <a:latin typeface="Times New Roman"/>
                <a:cs typeface="Times New Roman"/>
              </a:rPr>
              <a:t>+ </a:t>
            </a:r>
            <a:r>
              <a:rPr lang="en-US" sz="1600" b="1" dirty="0" err="1" smtClean="0">
                <a:latin typeface="Times New Roman"/>
                <a:cs typeface="Times New Roman"/>
              </a:rPr>
              <a:t>c</a:t>
            </a:r>
            <a:r>
              <a:rPr lang="en-US" sz="1600" b="1" spc="25" dirty="0" err="1" smtClean="0">
                <a:latin typeface="Times New Roman"/>
                <a:cs typeface="Times New Roman"/>
              </a:rPr>
              <a:t>y</a:t>
            </a:r>
            <a:r>
              <a:rPr lang="en-US" sz="1600" b="1" dirty="0" err="1" smtClean="0">
                <a:latin typeface="Times New Roman"/>
                <a:cs typeface="Times New Roman"/>
              </a:rPr>
              <a:t>to</a:t>
            </a:r>
            <a:r>
              <a:rPr lang="en-US" sz="1600" b="1" spc="-39" dirty="0" smtClean="0">
                <a:latin typeface="Times New Roman"/>
                <a:cs typeface="Times New Roman"/>
              </a:rPr>
              <a:t> </a:t>
            </a:r>
            <a:r>
              <a:rPr lang="en-US" sz="1600" b="1" dirty="0" smtClean="0">
                <a:latin typeface="Times New Roman"/>
                <a:cs typeface="Times New Roman"/>
              </a:rPr>
              <a:t>Su</a:t>
            </a:r>
            <a:r>
              <a:rPr lang="en-US" sz="1600" b="1" spc="-9" dirty="0" smtClean="0">
                <a:latin typeface="Times New Roman"/>
                <a:cs typeface="Times New Roman"/>
              </a:rPr>
              <a:t>s</a:t>
            </a:r>
            <a:r>
              <a:rPr lang="en-US" sz="1600" b="1" dirty="0" smtClean="0">
                <a:latin typeface="Times New Roman"/>
                <a:cs typeface="Times New Roman"/>
              </a:rPr>
              <a:t>pi</a:t>
            </a:r>
            <a:r>
              <a:rPr lang="en-US" sz="1600" b="1" spc="4" dirty="0" smtClean="0">
                <a:latin typeface="Times New Roman"/>
                <a:cs typeface="Times New Roman"/>
              </a:rPr>
              <a:t>c</a:t>
            </a:r>
            <a:r>
              <a:rPr lang="en-US" sz="1600" b="1" dirty="0" smtClean="0">
                <a:latin typeface="Times New Roman"/>
                <a:cs typeface="Times New Roman"/>
              </a:rPr>
              <a:t>ious </a:t>
            </a:r>
            <a:r>
              <a:rPr lang="en-US" sz="1600" b="1" spc="4" dirty="0" smtClean="0">
                <a:latin typeface="Times New Roman"/>
                <a:cs typeface="Times New Roman"/>
              </a:rPr>
              <a:t>)</a:t>
            </a:r>
            <a:r>
              <a:rPr lang="en-US" sz="1600" b="1" dirty="0" smtClean="0">
                <a:latin typeface="Times New Roman"/>
                <a:cs typeface="Times New Roman"/>
              </a:rPr>
              <a:t>.</a:t>
            </a:r>
          </a:p>
          <a:p>
            <a:pPr marR="681308" algn="just">
              <a:spcBef>
                <a:spcPts val="0"/>
              </a:spcBef>
              <a:buNone/>
            </a:pPr>
            <a:endParaRPr lang="en-US" sz="1600" b="1" dirty="0" smtClean="0">
              <a:latin typeface="Times New Roman"/>
              <a:cs typeface="Times New Roman"/>
            </a:endParaRPr>
          </a:p>
          <a:p>
            <a:pPr marL="12700">
              <a:lnSpc>
                <a:spcPct val="95825"/>
              </a:lnSpc>
              <a:spcBef>
                <a:spcPts val="945"/>
              </a:spcBef>
              <a:buNone/>
            </a:pPr>
            <a:r>
              <a:rPr lang="en-US" sz="2300" b="1" dirty="0" err="1" smtClean="0">
                <a:solidFill>
                  <a:srgbClr val="00B0F0"/>
                </a:solidFill>
              </a:rPr>
              <a:t>Nikiforov</a:t>
            </a:r>
            <a:r>
              <a:rPr lang="en-US" sz="2300" b="1" dirty="0" smtClean="0">
                <a:solidFill>
                  <a:srgbClr val="00B0F0"/>
                </a:solidFill>
              </a:rPr>
              <a:t> (U.S.): </a:t>
            </a:r>
            <a:r>
              <a:rPr lang="en-US" sz="1600" b="1" dirty="0" smtClean="0">
                <a:latin typeface="Times New Roman"/>
                <a:cs typeface="Times New Roman"/>
              </a:rPr>
              <a:t>Retrospective, Non-blinded Study of 479 pts w/ </a:t>
            </a:r>
            <a:r>
              <a:rPr lang="en-US" sz="1600" b="1" dirty="0" err="1" smtClean="0">
                <a:latin typeface="Times New Roman"/>
                <a:cs typeface="Times New Roman"/>
              </a:rPr>
              <a:t>cyto</a:t>
            </a:r>
            <a:r>
              <a:rPr lang="en-US" sz="1600" b="1" dirty="0" smtClean="0">
                <a:latin typeface="Times New Roman"/>
                <a:cs typeface="Times New Roman"/>
              </a:rPr>
              <a:t> indeterminate nodules </a:t>
            </a:r>
          </a:p>
          <a:p>
            <a:pPr marL="12700">
              <a:lnSpc>
                <a:spcPct val="95825"/>
              </a:lnSpc>
              <a:spcBef>
                <a:spcPts val="945"/>
              </a:spcBef>
              <a:buNone/>
            </a:pPr>
            <a:r>
              <a:rPr lang="en-US" sz="1600" b="1" dirty="0" smtClean="0">
                <a:latin typeface="Times New Roman"/>
                <a:cs typeface="Times New Roman"/>
              </a:rPr>
              <a:t>			   (Malignancy </a:t>
            </a:r>
            <a:r>
              <a:rPr lang="en-US" sz="1600" b="1" dirty="0" err="1" smtClean="0">
                <a:latin typeface="Times New Roman"/>
                <a:cs typeface="Times New Roman"/>
              </a:rPr>
              <a:t>Prev</a:t>
            </a:r>
            <a:r>
              <a:rPr lang="en-US" sz="1600" b="1" dirty="0" smtClean="0">
                <a:latin typeface="Times New Roman"/>
                <a:cs typeface="Times New Roman"/>
              </a:rPr>
              <a:t> 24% in Bethesda </a:t>
            </a:r>
            <a:r>
              <a:rPr lang="en-US" sz="1600" b="1" dirty="0" err="1" smtClean="0">
                <a:latin typeface="Times New Roman"/>
                <a:cs typeface="Times New Roman"/>
              </a:rPr>
              <a:t>indeterminates</a:t>
            </a:r>
            <a:r>
              <a:rPr lang="en-US" sz="1600" b="1" dirty="0" smtClean="0">
                <a:latin typeface="Times New Roman"/>
                <a:cs typeface="Times New Roman"/>
              </a:rPr>
              <a:t>).</a:t>
            </a:r>
          </a:p>
          <a:p>
            <a:pPr marL="14224" marR="39430" algn="just">
              <a:lnSpc>
                <a:spcPct val="95825"/>
              </a:lnSpc>
              <a:spcBef>
                <a:spcPts val="1157"/>
              </a:spcBef>
              <a:buNone/>
            </a:pPr>
            <a:r>
              <a:rPr lang="en-US" sz="2300" b="1" dirty="0" smtClean="0">
                <a:solidFill>
                  <a:srgbClr val="00B0F0"/>
                </a:solidFill>
              </a:rPr>
              <a:t>Moses (U.S.): </a:t>
            </a:r>
            <a:r>
              <a:rPr lang="en-US" sz="1600" b="1" dirty="0" smtClean="0">
                <a:latin typeface="Times New Roman"/>
                <a:cs typeface="Times New Roman"/>
              </a:rPr>
              <a:t>Prospective, blinded Study of 438 patients ; 110 </a:t>
            </a:r>
            <a:r>
              <a:rPr lang="en-US" sz="1600" b="1" dirty="0" err="1" smtClean="0">
                <a:latin typeface="Times New Roman"/>
                <a:cs typeface="Times New Roman"/>
              </a:rPr>
              <a:t>Cyto</a:t>
            </a:r>
            <a:r>
              <a:rPr lang="en-US" sz="1600" b="1" dirty="0" smtClean="0">
                <a:latin typeface="Times New Roman"/>
                <a:cs typeface="Times New Roman"/>
              </a:rPr>
              <a:t> indeterminate</a:t>
            </a:r>
          </a:p>
          <a:p>
            <a:pPr marL="386079" marR="39430" algn="just">
              <a:lnSpc>
                <a:spcPts val="1855"/>
              </a:lnSpc>
              <a:spcBef>
                <a:spcPts val="92"/>
              </a:spcBef>
              <a:buNone/>
            </a:pPr>
            <a:r>
              <a:rPr lang="en-US" sz="1600" b="1" dirty="0" smtClean="0">
                <a:latin typeface="Times New Roman"/>
                <a:cs typeface="Times New Roman"/>
              </a:rPr>
              <a:t>		              (Malignancy </a:t>
            </a:r>
            <a:r>
              <a:rPr lang="en-US" sz="1600" b="1" dirty="0" err="1" smtClean="0">
                <a:latin typeface="Times New Roman"/>
                <a:cs typeface="Times New Roman"/>
              </a:rPr>
              <a:t>Prev</a:t>
            </a:r>
            <a:r>
              <a:rPr lang="en-US" sz="1600" b="1" dirty="0" smtClean="0">
                <a:latin typeface="Times New Roman"/>
                <a:cs typeface="Times New Roman"/>
              </a:rPr>
              <a:t> 32% in </a:t>
            </a:r>
            <a:r>
              <a:rPr lang="en-US" sz="1600" b="1" dirty="0" err="1" smtClean="0">
                <a:latin typeface="Times New Roman"/>
                <a:cs typeface="Times New Roman"/>
              </a:rPr>
              <a:t>cyto</a:t>
            </a:r>
            <a:r>
              <a:rPr lang="en-US" sz="1600" b="1" dirty="0" smtClean="0">
                <a:latin typeface="Times New Roman"/>
                <a:cs typeface="Times New Roman"/>
              </a:rPr>
              <a:t> indeterminate + </a:t>
            </a:r>
            <a:r>
              <a:rPr lang="en-US" sz="1600" b="1" dirty="0" err="1" smtClean="0">
                <a:latin typeface="Times New Roman"/>
                <a:cs typeface="Times New Roman"/>
              </a:rPr>
              <a:t>cyto</a:t>
            </a:r>
            <a:r>
              <a:rPr lang="en-US" sz="1600" b="1" dirty="0" smtClean="0">
                <a:latin typeface="Times New Roman"/>
                <a:cs typeface="Times New Roman"/>
              </a:rPr>
              <a:t> Suspicious).</a:t>
            </a:r>
          </a:p>
          <a:p>
            <a:pPr marL="12700">
              <a:lnSpc>
                <a:spcPct val="95825"/>
              </a:lnSpc>
              <a:spcBef>
                <a:spcPts val="945"/>
              </a:spcBef>
              <a:buNone/>
            </a:pPr>
            <a:endParaRPr lang="en-US" sz="1600" b="1" dirty="0" smtClean="0">
              <a:latin typeface="Times New Roman"/>
              <a:cs typeface="Times New Roman"/>
            </a:endParaRPr>
          </a:p>
          <a:p>
            <a:pPr>
              <a:spcBef>
                <a:spcPts val="0"/>
              </a:spcBef>
              <a:buNone/>
            </a:pPr>
            <a:endParaRPr lang="en-US" sz="2800" b="1" dirty="0">
              <a:solidFill>
                <a:srgbClr val="00B0F0"/>
              </a:solidFill>
            </a:endParaRPr>
          </a:p>
        </p:txBody>
      </p:sp>
      <p:sp>
        <p:nvSpPr>
          <p:cNvPr id="4" name="object 8"/>
          <p:cNvSpPr txBox="1"/>
          <p:nvPr/>
        </p:nvSpPr>
        <p:spPr>
          <a:xfrm>
            <a:off x="714348" y="3548074"/>
            <a:ext cx="7858180" cy="152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14350" indent="-514350" algn="just">
              <a:lnSpc>
                <a:spcPts val="1400"/>
              </a:lnSpc>
              <a:spcBef>
                <a:spcPts val="81"/>
              </a:spcBef>
              <a:buFont typeface="+mj-lt"/>
              <a:buAutoNum type="romanUcPeriod"/>
            </a:pPr>
            <a:endParaRPr sz="2000" b="1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706373" marR="328959" indent="-514350" algn="just">
              <a:lnSpc>
                <a:spcPts val="2759"/>
              </a:lnSpc>
              <a:buFont typeface="+mj-lt"/>
              <a:buAutoNum type="romanUcPeriod"/>
            </a:pPr>
            <a:r>
              <a:rPr sz="2000" b="1" spc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In </a:t>
            </a:r>
            <a:r>
              <a:rPr sz="2000" b="1" spc="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sz="2000" b="1" spc="4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sz="2000" b="1" spc="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sz="2000" b="1" spc="4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sz="2000" b="1" spc="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sz="2000" b="1" spc="4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sz="2000" b="1" spc="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ous</a:t>
            </a:r>
            <a:r>
              <a:rPr sz="2000" b="1" spc="-14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b="1" spc="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no</a:t>
            </a:r>
            <a:r>
              <a:rPr sz="2000" b="1" spc="4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sz="2000" b="1" spc="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ul</a:t>
            </a:r>
            <a:r>
              <a:rPr sz="2000" b="1" spc="9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sz="2000" b="1" spc="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s,</a:t>
            </a:r>
            <a:r>
              <a:rPr sz="2000" b="1" spc="-25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b="1" spc="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34%</a:t>
            </a:r>
            <a:r>
              <a:rPr sz="2000" b="1" spc="4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sz="2000" b="1" spc="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78%</a:t>
            </a:r>
            <a:r>
              <a:rPr sz="2000" b="1" spc="-9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b="1" spc="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sz="2000" b="1" spc="4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sz="2000" b="1" spc="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ve</a:t>
            </a:r>
            <a:r>
              <a:rPr sz="2000" b="1" spc="-4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b="1" spc="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sz="2000" b="1" spc="4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sz="2000" b="1" spc="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sz="2000" b="1" spc="4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sz="2000" b="1" spc="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sz="2000" b="1" spc="4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sz="2000" b="1" spc="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sz="2000" b="1" spc="-29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b="1" spc="-14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sz="2000" b="1" spc="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ut</a:t>
            </a:r>
            <a:r>
              <a:rPr sz="2000" b="1" spc="9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sz="2000" b="1" spc="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sz="2000" b="1" spc="4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sz="2000" b="1" spc="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on</a:t>
            </a:r>
            <a:r>
              <a:rPr sz="2000" b="1" spc="4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sz="2000" b="1" spc="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sz="2000" b="1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706373" marR="328959" indent="-514350" algn="just">
              <a:lnSpc>
                <a:spcPts val="2759"/>
              </a:lnSpc>
              <a:spcBef>
                <a:spcPts val="229"/>
              </a:spcBef>
              <a:buFont typeface="+mj-lt"/>
              <a:buAutoNum type="romanUcPeriod"/>
            </a:pPr>
            <a:r>
              <a:rPr sz="2000" b="1" spc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In </a:t>
            </a:r>
            <a:r>
              <a:rPr sz="2000" b="1" spc="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sz="2000" b="1" spc="4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sz="2000" b="1" spc="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sz="2000" b="1" spc="4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sz="2000" b="1" spc="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sz="2000" b="1" spc="4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sz="2000" b="1" spc="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gi</a:t>
            </a:r>
            <a:r>
              <a:rPr sz="2000" b="1" spc="9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sz="2000" b="1" spc="-4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sz="2000" b="1" spc="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lly</a:t>
            </a:r>
            <a:r>
              <a:rPr sz="2000" b="1" spc="-39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b="1" spc="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sz="2000" b="1" spc="4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sz="2000" b="1" spc="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sz="2000" b="1" spc="4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sz="2000" b="1" spc="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sz="2000" b="1" spc="4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sz="2000" b="1" spc="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sz="2000" b="1" spc="-9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sz="2000" b="1" spc="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sz="2000" b="1" spc="4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sz="2000" b="1" spc="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ate</a:t>
            </a:r>
            <a:r>
              <a:rPr sz="2000" b="1" spc="-39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b="1" spc="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no</a:t>
            </a:r>
            <a:r>
              <a:rPr sz="2000" b="1" spc="4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sz="2000" b="1" spc="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ul</a:t>
            </a:r>
            <a:r>
              <a:rPr sz="2000" b="1" spc="9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sz="2000" b="1" spc="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s,</a:t>
            </a:r>
            <a:r>
              <a:rPr sz="2000" b="1" spc="-19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b="1" spc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when</a:t>
            </a:r>
            <a:r>
              <a:rPr sz="2000" b="1" spc="14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b="1" spc="-14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sz="2000" b="1" spc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ut</a:t>
            </a:r>
            <a:r>
              <a:rPr sz="2000" b="1" spc="9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sz="2000" b="1" spc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sz="2000" b="1" spc="4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sz="2000" b="1" spc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on</a:t>
            </a:r>
            <a:r>
              <a:rPr lang="en-US" sz="2000" b="1" spc="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b="1" spc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pr</a:t>
            </a:r>
            <a:r>
              <a:rPr sz="2000" b="1" spc="9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sz="2000" b="1" spc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sz="2000" b="1" spc="4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sz="2000" b="1" spc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nt</a:t>
            </a:r>
            <a:r>
              <a:rPr sz="2000" b="1" spc="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sz="2000" b="1" spc="-25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b="1" spc="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78</a:t>
            </a:r>
            <a:r>
              <a:rPr sz="2000" b="1" spc="4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sz="2000" b="1" spc="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91%</a:t>
            </a:r>
            <a:r>
              <a:rPr sz="2000" b="1" spc="-4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b="1" spc="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pr</a:t>
            </a:r>
            <a:r>
              <a:rPr sz="2000" b="1" spc="9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sz="2000" b="1" spc="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di</a:t>
            </a:r>
            <a:r>
              <a:rPr sz="2000" b="1" spc="9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sz="2000" b="1" spc="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sz="2000" b="1" spc="4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sz="2000" b="1" spc="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ve</a:t>
            </a:r>
            <a:r>
              <a:rPr sz="2000" b="1" spc="-39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b="1" spc="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of t</a:t>
            </a:r>
            <a:r>
              <a:rPr sz="2000" b="1" spc="4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sz="2000" b="1" spc="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yr</a:t>
            </a:r>
            <a:r>
              <a:rPr sz="2000" b="1" spc="4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sz="2000" b="1" spc="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id</a:t>
            </a:r>
            <a:r>
              <a:rPr sz="2000" b="1" spc="-19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b="1" spc="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sz="2000" b="1" spc="4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sz="2000" b="1" spc="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sz="2000" b="1" spc="4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sz="2000" b="1" spc="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sz="2000" b="1" spc="-134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sz="2000" b="1" spc="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sz="2000" b="1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object 16"/>
          <p:cNvSpPr txBox="1"/>
          <p:nvPr/>
        </p:nvSpPr>
        <p:spPr>
          <a:xfrm>
            <a:off x="1000100" y="5161686"/>
            <a:ext cx="1428760" cy="69620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5719">
              <a:lnSpc>
                <a:spcPts val="2555"/>
              </a:lnSpc>
              <a:spcBef>
                <a:spcPts val="127"/>
              </a:spcBef>
            </a:pPr>
            <a:r>
              <a:rPr sz="2400" spc="0" dirty="0" smtClean="0">
                <a:solidFill>
                  <a:srgbClr val="00B050"/>
                </a:solidFill>
                <a:latin typeface="Arial"/>
                <a:cs typeface="Arial"/>
              </a:rPr>
              <a:t>A</a:t>
            </a:r>
            <a:r>
              <a:rPr sz="2400" spc="-9" dirty="0" smtClean="0">
                <a:solidFill>
                  <a:srgbClr val="00B050"/>
                </a:solidFill>
                <a:latin typeface="Arial"/>
                <a:cs typeface="Arial"/>
              </a:rPr>
              <a:t>n</a:t>
            </a:r>
            <a:r>
              <a:rPr sz="2400" spc="0" dirty="0" smtClean="0">
                <a:solidFill>
                  <a:srgbClr val="00B050"/>
                </a:solidFill>
                <a:latin typeface="Arial"/>
                <a:cs typeface="Arial"/>
              </a:rPr>
              <a:t>a</a:t>
            </a:r>
            <a:r>
              <a:rPr sz="2400" spc="-9" dirty="0" smtClean="0">
                <a:solidFill>
                  <a:srgbClr val="00B050"/>
                </a:solidFill>
                <a:latin typeface="Arial"/>
                <a:cs typeface="Arial"/>
              </a:rPr>
              <a:t>l</a:t>
            </a:r>
            <a:r>
              <a:rPr sz="2400" spc="0" dirty="0" smtClean="0">
                <a:solidFill>
                  <a:srgbClr val="00B050"/>
                </a:solidFill>
                <a:latin typeface="Arial"/>
                <a:cs typeface="Arial"/>
              </a:rPr>
              <a:t>ytic</a:t>
            </a:r>
            <a:endParaRPr sz="2400">
              <a:solidFill>
                <a:srgbClr val="00B050"/>
              </a:solidFill>
              <a:latin typeface="Arial"/>
              <a:cs typeface="Arial"/>
            </a:endParaRPr>
          </a:p>
          <a:p>
            <a:pPr marL="12700">
              <a:lnSpc>
                <a:spcPct val="95825"/>
              </a:lnSpc>
            </a:pPr>
            <a:r>
              <a:rPr sz="2400" spc="-184" dirty="0" smtClean="0">
                <a:solidFill>
                  <a:srgbClr val="00B050"/>
                </a:solidFill>
                <a:latin typeface="Arial"/>
                <a:cs typeface="Arial"/>
              </a:rPr>
              <a:t>V</a:t>
            </a:r>
            <a:r>
              <a:rPr sz="2400" spc="0" dirty="0" smtClean="0">
                <a:solidFill>
                  <a:srgbClr val="00B050"/>
                </a:solidFill>
                <a:latin typeface="Arial"/>
                <a:cs typeface="Arial"/>
              </a:rPr>
              <a:t>al</a:t>
            </a:r>
            <a:r>
              <a:rPr sz="2400" spc="-9" dirty="0" smtClean="0">
                <a:solidFill>
                  <a:srgbClr val="00B050"/>
                </a:solidFill>
                <a:latin typeface="Arial"/>
                <a:cs typeface="Arial"/>
              </a:rPr>
              <a:t>i</a:t>
            </a:r>
            <a:r>
              <a:rPr sz="2400" spc="0" dirty="0" smtClean="0">
                <a:solidFill>
                  <a:srgbClr val="00B050"/>
                </a:solidFill>
                <a:latin typeface="Arial"/>
                <a:cs typeface="Arial"/>
              </a:rPr>
              <a:t>dati</a:t>
            </a:r>
            <a:r>
              <a:rPr sz="2400" spc="-4" dirty="0" smtClean="0">
                <a:solidFill>
                  <a:srgbClr val="00B050"/>
                </a:solidFill>
                <a:latin typeface="Arial"/>
                <a:cs typeface="Arial"/>
              </a:rPr>
              <a:t>o</a:t>
            </a:r>
            <a:r>
              <a:rPr sz="2400" spc="0" dirty="0" smtClean="0">
                <a:solidFill>
                  <a:srgbClr val="00B050"/>
                </a:solidFill>
                <a:latin typeface="Arial"/>
                <a:cs typeface="Arial"/>
              </a:rPr>
              <a:t>n:</a:t>
            </a:r>
            <a:endParaRPr sz="2400">
              <a:solidFill>
                <a:srgbClr val="00B050"/>
              </a:solidFill>
              <a:latin typeface="Arial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5984" y="5000636"/>
            <a:ext cx="85725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dirty="0" smtClean="0">
                <a:solidFill>
                  <a:srgbClr val="FF0000"/>
                </a:solidFill>
                <a:sym typeface="Wingdings"/>
              </a:rPr>
              <a:t></a:t>
            </a:r>
            <a:endParaRPr lang="en-US" sz="5000" dirty="0">
              <a:solidFill>
                <a:srgbClr val="FF0000"/>
              </a:solidFill>
            </a:endParaRPr>
          </a:p>
        </p:txBody>
      </p:sp>
      <p:sp>
        <p:nvSpPr>
          <p:cNvPr id="7" name="object 16"/>
          <p:cNvSpPr txBox="1"/>
          <p:nvPr/>
        </p:nvSpPr>
        <p:spPr>
          <a:xfrm>
            <a:off x="3143240" y="5214950"/>
            <a:ext cx="1651863" cy="69620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5719">
              <a:lnSpc>
                <a:spcPts val="2555"/>
              </a:lnSpc>
              <a:spcBef>
                <a:spcPts val="127"/>
              </a:spcBef>
            </a:pPr>
            <a:r>
              <a:rPr sz="2400" spc="0" dirty="0" smtClean="0">
                <a:solidFill>
                  <a:srgbClr val="00B050"/>
                </a:solidFill>
                <a:latin typeface="Arial"/>
                <a:cs typeface="Arial"/>
              </a:rPr>
              <a:t>A</a:t>
            </a:r>
            <a:r>
              <a:rPr sz="2400" spc="-9" dirty="0" smtClean="0">
                <a:solidFill>
                  <a:srgbClr val="00B050"/>
                </a:solidFill>
                <a:latin typeface="Arial"/>
                <a:cs typeface="Arial"/>
              </a:rPr>
              <a:t>n</a:t>
            </a:r>
            <a:r>
              <a:rPr sz="2400" spc="0" dirty="0" smtClean="0">
                <a:solidFill>
                  <a:srgbClr val="00B050"/>
                </a:solidFill>
                <a:latin typeface="Arial"/>
                <a:cs typeface="Arial"/>
              </a:rPr>
              <a:t>a</a:t>
            </a:r>
            <a:r>
              <a:rPr sz="2400" spc="-9" dirty="0" smtClean="0">
                <a:solidFill>
                  <a:srgbClr val="00B050"/>
                </a:solidFill>
                <a:latin typeface="Arial"/>
                <a:cs typeface="Arial"/>
              </a:rPr>
              <a:t>l</a:t>
            </a:r>
            <a:r>
              <a:rPr sz="2400" spc="0" dirty="0" smtClean="0">
                <a:solidFill>
                  <a:srgbClr val="00B050"/>
                </a:solidFill>
                <a:latin typeface="Arial"/>
                <a:cs typeface="Arial"/>
              </a:rPr>
              <a:t>ytic</a:t>
            </a:r>
            <a:endParaRPr sz="2400">
              <a:solidFill>
                <a:srgbClr val="00B050"/>
              </a:solidFill>
              <a:latin typeface="Arial"/>
              <a:cs typeface="Arial"/>
            </a:endParaRPr>
          </a:p>
          <a:p>
            <a:pPr marL="12700">
              <a:lnSpc>
                <a:spcPct val="95825"/>
              </a:lnSpc>
            </a:pPr>
            <a:r>
              <a:rPr sz="2400" spc="-184" dirty="0" smtClean="0">
                <a:solidFill>
                  <a:srgbClr val="00B050"/>
                </a:solidFill>
                <a:latin typeface="Arial"/>
                <a:cs typeface="Arial"/>
              </a:rPr>
              <a:t>V</a:t>
            </a:r>
            <a:r>
              <a:rPr sz="2400" spc="0" dirty="0" smtClean="0">
                <a:solidFill>
                  <a:srgbClr val="00B050"/>
                </a:solidFill>
                <a:latin typeface="Arial"/>
                <a:cs typeface="Arial"/>
              </a:rPr>
              <a:t>al</a:t>
            </a:r>
            <a:r>
              <a:rPr sz="2400" spc="-9" dirty="0" smtClean="0">
                <a:solidFill>
                  <a:srgbClr val="00B050"/>
                </a:solidFill>
                <a:latin typeface="Arial"/>
                <a:cs typeface="Arial"/>
              </a:rPr>
              <a:t>i</a:t>
            </a:r>
            <a:r>
              <a:rPr sz="2400" spc="0" dirty="0" smtClean="0">
                <a:solidFill>
                  <a:srgbClr val="00B050"/>
                </a:solidFill>
                <a:latin typeface="Arial"/>
                <a:cs typeface="Arial"/>
              </a:rPr>
              <a:t>dati</a:t>
            </a:r>
            <a:r>
              <a:rPr sz="2400" spc="-4" dirty="0" smtClean="0">
                <a:solidFill>
                  <a:srgbClr val="00B050"/>
                </a:solidFill>
                <a:latin typeface="Arial"/>
                <a:cs typeface="Arial"/>
              </a:rPr>
              <a:t>o</a:t>
            </a:r>
            <a:r>
              <a:rPr sz="2400" spc="0" dirty="0" smtClean="0">
                <a:solidFill>
                  <a:srgbClr val="00B050"/>
                </a:solidFill>
                <a:latin typeface="Arial"/>
                <a:cs typeface="Arial"/>
              </a:rPr>
              <a:t>n:</a:t>
            </a:r>
            <a:endParaRPr sz="2400">
              <a:solidFill>
                <a:srgbClr val="00B050"/>
              </a:solidFill>
              <a:latin typeface="Arial"/>
              <a:cs typeface="Arial"/>
            </a:endParaRPr>
          </a:p>
        </p:txBody>
      </p:sp>
      <p:sp>
        <p:nvSpPr>
          <p:cNvPr id="8" name="object 32"/>
          <p:cNvSpPr/>
          <p:nvPr/>
        </p:nvSpPr>
        <p:spPr>
          <a:xfrm>
            <a:off x="4561432" y="5178099"/>
            <a:ext cx="653510" cy="608355"/>
          </a:xfrm>
          <a:custGeom>
            <a:avLst/>
            <a:gdLst/>
            <a:ahLst/>
            <a:cxnLst/>
            <a:rect l="l" t="t" r="r" b="b"/>
            <a:pathLst>
              <a:path w="580898" h="608355">
                <a:moveTo>
                  <a:pt x="0" y="475106"/>
                </a:moveTo>
                <a:lnTo>
                  <a:pt x="145287" y="608355"/>
                </a:lnTo>
                <a:lnTo>
                  <a:pt x="290449" y="450087"/>
                </a:lnTo>
                <a:lnTo>
                  <a:pt x="435610" y="608355"/>
                </a:lnTo>
                <a:lnTo>
                  <a:pt x="580898" y="475106"/>
                </a:lnTo>
                <a:lnTo>
                  <a:pt x="424179" y="304164"/>
                </a:lnTo>
                <a:lnTo>
                  <a:pt x="580898" y="133222"/>
                </a:lnTo>
                <a:lnTo>
                  <a:pt x="435610" y="0"/>
                </a:lnTo>
                <a:lnTo>
                  <a:pt x="290449" y="158241"/>
                </a:lnTo>
                <a:lnTo>
                  <a:pt x="145287" y="0"/>
                </a:lnTo>
                <a:lnTo>
                  <a:pt x="0" y="133222"/>
                </a:lnTo>
                <a:lnTo>
                  <a:pt x="156718" y="304164"/>
                </a:lnTo>
                <a:lnTo>
                  <a:pt x="0" y="475106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14"/>
          <p:cNvSpPr txBox="1"/>
          <p:nvPr/>
        </p:nvSpPr>
        <p:spPr>
          <a:xfrm>
            <a:off x="5786446" y="5143512"/>
            <a:ext cx="1182900" cy="69620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 smtClean="0">
                <a:solidFill>
                  <a:srgbClr val="00B050"/>
                </a:solidFill>
                <a:latin typeface="Arial"/>
                <a:cs typeface="Arial"/>
              </a:rPr>
              <a:t>C</a:t>
            </a:r>
            <a:r>
              <a:rPr sz="2400" spc="-9" dirty="0" smtClean="0">
                <a:solidFill>
                  <a:srgbClr val="00B050"/>
                </a:solidFill>
                <a:latin typeface="Arial"/>
                <a:cs typeface="Arial"/>
              </a:rPr>
              <a:t>l</a:t>
            </a:r>
            <a:r>
              <a:rPr sz="2400" spc="0" dirty="0" smtClean="0">
                <a:solidFill>
                  <a:srgbClr val="00B050"/>
                </a:solidFill>
                <a:latin typeface="Arial"/>
                <a:cs typeface="Arial"/>
              </a:rPr>
              <a:t>in</a:t>
            </a:r>
            <a:r>
              <a:rPr sz="2400" spc="-9" dirty="0" smtClean="0">
                <a:solidFill>
                  <a:srgbClr val="00B050"/>
                </a:solidFill>
                <a:latin typeface="Arial"/>
                <a:cs typeface="Arial"/>
              </a:rPr>
              <a:t>i</a:t>
            </a:r>
            <a:r>
              <a:rPr sz="2400" spc="0" dirty="0" smtClean="0">
                <a:solidFill>
                  <a:srgbClr val="00B050"/>
                </a:solidFill>
                <a:latin typeface="Arial"/>
                <a:cs typeface="Arial"/>
              </a:rPr>
              <a:t>cal</a:t>
            </a:r>
            <a:endParaRPr sz="2400">
              <a:solidFill>
                <a:srgbClr val="00B050"/>
              </a:solidFill>
              <a:latin typeface="Arial"/>
              <a:cs typeface="Arial"/>
            </a:endParaRPr>
          </a:p>
          <a:p>
            <a:pPr marL="12700" marR="45765">
              <a:lnSpc>
                <a:spcPct val="95825"/>
              </a:lnSpc>
            </a:pPr>
            <a:r>
              <a:rPr sz="2400" spc="0" dirty="0" smtClean="0">
                <a:solidFill>
                  <a:srgbClr val="00B050"/>
                </a:solidFill>
                <a:latin typeface="Arial"/>
                <a:cs typeface="Arial"/>
              </a:rPr>
              <a:t>Util</a:t>
            </a:r>
            <a:r>
              <a:rPr sz="2400" spc="-9" dirty="0" smtClean="0">
                <a:solidFill>
                  <a:srgbClr val="00B050"/>
                </a:solidFill>
                <a:latin typeface="Arial"/>
                <a:cs typeface="Arial"/>
              </a:rPr>
              <a:t>i</a:t>
            </a:r>
            <a:r>
              <a:rPr sz="2400" spc="0" dirty="0" smtClean="0">
                <a:solidFill>
                  <a:srgbClr val="00B050"/>
                </a:solidFill>
                <a:latin typeface="Arial"/>
                <a:cs typeface="Arial"/>
              </a:rPr>
              <a:t>t</a:t>
            </a:r>
            <a:r>
              <a:rPr sz="2400" spc="4" dirty="0" smtClean="0">
                <a:solidFill>
                  <a:srgbClr val="00B050"/>
                </a:solidFill>
                <a:latin typeface="Arial"/>
                <a:cs typeface="Arial"/>
              </a:rPr>
              <a:t>y</a:t>
            </a:r>
            <a:r>
              <a:rPr sz="2400" spc="0" dirty="0" smtClean="0">
                <a:solidFill>
                  <a:srgbClr val="00B050"/>
                </a:solidFill>
                <a:latin typeface="Arial"/>
                <a:cs typeface="Arial"/>
              </a:rPr>
              <a:t>:</a:t>
            </a:r>
            <a:endParaRPr sz="2400">
              <a:solidFill>
                <a:srgbClr val="00B050"/>
              </a:solidFill>
              <a:latin typeface="Arial"/>
              <a:cs typeface="Arial"/>
            </a:endParaRPr>
          </a:p>
        </p:txBody>
      </p:sp>
      <p:sp>
        <p:nvSpPr>
          <p:cNvPr id="10" name="object 13"/>
          <p:cNvSpPr txBox="1"/>
          <p:nvPr/>
        </p:nvSpPr>
        <p:spPr>
          <a:xfrm>
            <a:off x="7143768" y="5214950"/>
            <a:ext cx="941626" cy="6353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5000"/>
              </a:lnSpc>
              <a:spcBef>
                <a:spcPts val="250"/>
              </a:spcBef>
            </a:pPr>
            <a:r>
              <a:rPr sz="4800" b="1" spc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+/-</a:t>
            </a:r>
            <a:endParaRPr sz="480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1" name="object 12"/>
          <p:cNvSpPr txBox="1"/>
          <p:nvPr/>
        </p:nvSpPr>
        <p:spPr>
          <a:xfrm>
            <a:off x="357158" y="5929330"/>
            <a:ext cx="8429684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 smtClean="0">
                <a:solidFill>
                  <a:srgbClr val="0070C0"/>
                </a:solidFill>
                <a:latin typeface="Arial"/>
                <a:cs typeface="Arial"/>
              </a:rPr>
              <a:t>In</a:t>
            </a:r>
            <a:r>
              <a:rPr sz="2800" spc="9" dirty="0" smtClean="0">
                <a:solidFill>
                  <a:srgbClr val="0070C0"/>
                </a:solidFill>
                <a:latin typeface="Arial"/>
                <a:cs typeface="Arial"/>
              </a:rPr>
              <a:t>t</a:t>
            </a:r>
            <a:r>
              <a:rPr sz="2800" spc="0" dirty="0" smtClean="0">
                <a:solidFill>
                  <a:srgbClr val="0070C0"/>
                </a:solidFill>
                <a:latin typeface="Arial"/>
                <a:cs typeface="Arial"/>
              </a:rPr>
              <a:t>o</a:t>
            </a:r>
            <a:r>
              <a:rPr sz="2800" spc="-15" dirty="0" smtClean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sz="2800" spc="0" dirty="0" smtClean="0">
                <a:solidFill>
                  <a:srgbClr val="0070C0"/>
                </a:solidFill>
                <a:latin typeface="Arial"/>
                <a:cs typeface="Arial"/>
              </a:rPr>
              <a:t>the</a:t>
            </a:r>
            <a:r>
              <a:rPr sz="2800" spc="-43" dirty="0" smtClean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sz="2800" spc="0" smtClean="0">
                <a:solidFill>
                  <a:srgbClr val="0070C0"/>
                </a:solidFill>
                <a:latin typeface="Arial"/>
                <a:cs typeface="Arial"/>
              </a:rPr>
              <a:t>c</a:t>
            </a:r>
            <a:r>
              <a:rPr sz="2800" spc="4" smtClean="0">
                <a:solidFill>
                  <a:srgbClr val="0070C0"/>
                </a:solidFill>
                <a:latin typeface="Arial"/>
                <a:cs typeface="Arial"/>
              </a:rPr>
              <a:t>l</a:t>
            </a:r>
            <a:r>
              <a:rPr sz="2800" spc="0" smtClean="0">
                <a:solidFill>
                  <a:srgbClr val="0070C0"/>
                </a:solidFill>
                <a:latin typeface="Arial"/>
                <a:cs typeface="Arial"/>
              </a:rPr>
              <a:t>i</a:t>
            </a:r>
            <a:r>
              <a:rPr sz="2800" spc="4" smtClean="0">
                <a:solidFill>
                  <a:srgbClr val="0070C0"/>
                </a:solidFill>
                <a:latin typeface="Arial"/>
                <a:cs typeface="Arial"/>
              </a:rPr>
              <a:t>n</a:t>
            </a:r>
            <a:r>
              <a:rPr sz="2800" spc="0" smtClean="0">
                <a:solidFill>
                  <a:srgbClr val="0070C0"/>
                </a:solidFill>
                <a:latin typeface="Arial"/>
                <a:cs typeface="Arial"/>
              </a:rPr>
              <a:t>ic</a:t>
            </a:r>
            <a:r>
              <a:rPr sz="2800" spc="-60" smtClean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sz="2800" spc="-752" smtClean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lang="en-US" sz="2800" dirty="0" smtClean="0">
                <a:solidFill>
                  <a:srgbClr val="0070C0"/>
                </a:solidFill>
                <a:latin typeface="Arial"/>
                <a:cs typeface="Arial"/>
              </a:rPr>
              <a:t>- high PPV modifies surgical planning</a:t>
            </a:r>
            <a:endParaRPr sz="2800">
              <a:solidFill>
                <a:srgbClr val="0070C0"/>
              </a:solidFill>
              <a:latin typeface="Arial"/>
              <a:cs typeface="Arial"/>
            </a:endParaRPr>
          </a:p>
        </p:txBody>
      </p:sp>
      <p:sp>
        <p:nvSpPr>
          <p:cNvPr id="12" name="object 9"/>
          <p:cNvSpPr txBox="1"/>
          <p:nvPr/>
        </p:nvSpPr>
        <p:spPr>
          <a:xfrm>
            <a:off x="285720" y="6572272"/>
            <a:ext cx="8549811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lang="en-US" sz="1400" b="1" spc="-4" baseline="1913" dirty="0" err="1" smtClean="0">
                <a:solidFill>
                  <a:srgbClr val="002060"/>
                </a:solidFill>
                <a:latin typeface="Comic Sans MS"/>
                <a:cs typeface="Comic Sans MS"/>
              </a:rPr>
              <a:t>Cantara</a:t>
            </a:r>
            <a:r>
              <a:rPr lang="en-US" sz="1400" b="1" spc="-4" baseline="1913" dirty="0" smtClean="0">
                <a:solidFill>
                  <a:srgbClr val="002060"/>
                </a:solidFill>
                <a:latin typeface="Comic Sans MS"/>
                <a:cs typeface="Comic Sans MS"/>
              </a:rPr>
              <a:t> et al. JCEM 2010;95:1365. Moses et al. World J </a:t>
            </a:r>
            <a:r>
              <a:rPr lang="en-US" sz="1400" b="1" spc="-4" baseline="1913" dirty="0" err="1" smtClean="0">
                <a:solidFill>
                  <a:srgbClr val="002060"/>
                </a:solidFill>
                <a:latin typeface="Comic Sans MS"/>
                <a:cs typeface="Comic Sans MS"/>
              </a:rPr>
              <a:t>Surg</a:t>
            </a:r>
            <a:r>
              <a:rPr lang="en-US" sz="1400" b="1" spc="-4" baseline="1913" dirty="0" smtClean="0">
                <a:solidFill>
                  <a:srgbClr val="002060"/>
                </a:solidFill>
                <a:latin typeface="Comic Sans MS"/>
                <a:cs typeface="Comic Sans MS"/>
              </a:rPr>
              <a:t> 2010;34:2589. </a:t>
            </a:r>
            <a:r>
              <a:rPr lang="en-US" sz="1400" b="1" spc="-4" baseline="1913" dirty="0" err="1" smtClean="0">
                <a:solidFill>
                  <a:srgbClr val="002060"/>
                </a:solidFill>
                <a:latin typeface="Comic Sans MS"/>
                <a:cs typeface="Comic Sans MS"/>
              </a:rPr>
              <a:t>Nikiforov</a:t>
            </a:r>
            <a:r>
              <a:rPr lang="en-US" sz="1400" b="1" spc="-4" baseline="1913" dirty="0" smtClean="0">
                <a:solidFill>
                  <a:srgbClr val="002060"/>
                </a:solidFill>
                <a:latin typeface="Comic Sans MS"/>
                <a:cs typeface="Comic Sans MS"/>
              </a:rPr>
              <a:t>, et al. JCEM 2011;96:1</a:t>
            </a:r>
            <a:endParaRPr lang="en-US" sz="1400" b="1" spc="-4" baseline="1913" dirty="0">
              <a:solidFill>
                <a:srgbClr val="002060"/>
              </a:solidFill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511156"/>
          </a:xfrm>
        </p:spPr>
        <p:txBody>
          <a:bodyPr>
            <a:normAutofit fontScale="90000"/>
          </a:bodyPr>
          <a:lstStyle/>
          <a:p>
            <a:r>
              <a:rPr lang="en-US" sz="4000" dirty="0" smtClean="0">
                <a:solidFill>
                  <a:srgbClr val="C00000"/>
                </a:solidFill>
                <a:latin typeface="Albertus" pitchFamily="34" charset="0"/>
              </a:rPr>
              <a:t>Translational Studies: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876" y="1000108"/>
            <a:ext cx="8929718" cy="1571636"/>
          </a:xfrm>
        </p:spPr>
        <p:txBody>
          <a:bodyPr>
            <a:norm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  <a:buNone/>
            </a:pPr>
            <a:r>
              <a:rPr lang="en-US" sz="2300" b="1" dirty="0" err="1" smtClean="0">
                <a:solidFill>
                  <a:srgbClr val="00B0F0"/>
                </a:solidFill>
              </a:rPr>
              <a:t>Afirma</a:t>
            </a:r>
            <a:r>
              <a:rPr lang="en-US" sz="2300" b="1" dirty="0" smtClean="0">
                <a:solidFill>
                  <a:srgbClr val="00B0F0"/>
                </a:solidFill>
              </a:rPr>
              <a:t> Gene Expression Classifier</a:t>
            </a:r>
            <a:r>
              <a:rPr lang="fa-IR" sz="2300" b="1" dirty="0" smtClean="0">
                <a:solidFill>
                  <a:srgbClr val="00B0F0"/>
                </a:solidFill>
              </a:rPr>
              <a:t> </a:t>
            </a:r>
            <a:r>
              <a:rPr lang="en-US" sz="2300" b="1" dirty="0" smtClean="0">
                <a:solidFill>
                  <a:srgbClr val="00B0F0"/>
                </a:solidFill>
              </a:rPr>
              <a:t>- 164 genes; High NPV.</a:t>
            </a:r>
          </a:p>
          <a:p>
            <a:pPr marL="812800" lvl="2">
              <a:lnSpc>
                <a:spcPts val="2555"/>
              </a:lnSpc>
              <a:spcBef>
                <a:spcPts val="127"/>
              </a:spcBef>
            </a:pPr>
            <a:r>
              <a:rPr lang="en-US" sz="1600" b="1" dirty="0" smtClean="0">
                <a:latin typeface="Times New Roman"/>
                <a:cs typeface="Times New Roman"/>
              </a:rPr>
              <a:t>Prospective, blinded, 49-center study; &gt;3,700 patients with nodules &gt;1 cm.</a:t>
            </a:r>
          </a:p>
          <a:p>
            <a:pPr marL="812800" lvl="2">
              <a:lnSpc>
                <a:spcPts val="2555"/>
              </a:lnSpc>
              <a:spcBef>
                <a:spcPts val="127"/>
              </a:spcBef>
            </a:pPr>
            <a:r>
              <a:rPr lang="en-US" sz="1500" b="1" dirty="0" smtClean="0">
                <a:latin typeface="Times New Roman"/>
                <a:cs typeface="Times New Roman"/>
              </a:rPr>
              <a:t>1-2 additional samples after FNA. “Standard of  Care Approach”</a:t>
            </a:r>
          </a:p>
          <a:p>
            <a:pPr marL="812800" lvl="2">
              <a:lnSpc>
                <a:spcPts val="2555"/>
              </a:lnSpc>
              <a:spcBef>
                <a:spcPts val="127"/>
              </a:spcBef>
            </a:pPr>
            <a:r>
              <a:rPr lang="en-US" sz="1500" b="1" dirty="0" smtClean="0">
                <a:latin typeface="Times New Roman"/>
                <a:cs typeface="Times New Roman"/>
              </a:rPr>
              <a:t>Comparison to 2-expert, blinded, gold-standard Histopathology</a:t>
            </a:r>
          </a:p>
          <a:p>
            <a:pPr marR="681308" algn="just">
              <a:spcBef>
                <a:spcPts val="0"/>
              </a:spcBef>
              <a:buNone/>
            </a:pPr>
            <a:endParaRPr lang="en-US" sz="2300" b="1" dirty="0" smtClean="0">
              <a:solidFill>
                <a:srgbClr val="00B0F0"/>
              </a:solidFill>
            </a:endParaRPr>
          </a:p>
          <a:p>
            <a:pPr marL="12700">
              <a:lnSpc>
                <a:spcPct val="95825"/>
              </a:lnSpc>
              <a:spcBef>
                <a:spcPts val="945"/>
              </a:spcBef>
              <a:buNone/>
            </a:pPr>
            <a:endParaRPr lang="en-US" sz="1600" b="1" dirty="0" smtClean="0">
              <a:latin typeface="Times New Roman"/>
              <a:cs typeface="Times New Roman"/>
            </a:endParaRPr>
          </a:p>
          <a:p>
            <a:pPr>
              <a:spcBef>
                <a:spcPts val="0"/>
              </a:spcBef>
              <a:buNone/>
            </a:pPr>
            <a:endParaRPr lang="en-US" sz="2800" b="1" dirty="0">
              <a:solidFill>
                <a:srgbClr val="00B0F0"/>
              </a:solidFill>
            </a:endParaRPr>
          </a:p>
        </p:txBody>
      </p:sp>
      <p:sp>
        <p:nvSpPr>
          <p:cNvPr id="4" name="object 8"/>
          <p:cNvSpPr txBox="1"/>
          <p:nvPr/>
        </p:nvSpPr>
        <p:spPr>
          <a:xfrm>
            <a:off x="500034" y="3000372"/>
            <a:ext cx="7858180" cy="152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14350" indent="-514350" algn="just">
              <a:lnSpc>
                <a:spcPts val="1400"/>
              </a:lnSpc>
              <a:spcBef>
                <a:spcPts val="81"/>
              </a:spcBef>
            </a:pPr>
            <a:endParaRPr sz="2000" b="1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object 16"/>
          <p:cNvSpPr txBox="1"/>
          <p:nvPr/>
        </p:nvSpPr>
        <p:spPr>
          <a:xfrm>
            <a:off x="1000100" y="5161686"/>
            <a:ext cx="1428760" cy="69620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5719">
              <a:lnSpc>
                <a:spcPts val="2555"/>
              </a:lnSpc>
              <a:spcBef>
                <a:spcPts val="127"/>
              </a:spcBef>
            </a:pPr>
            <a:r>
              <a:rPr sz="2400" spc="0" dirty="0" smtClean="0">
                <a:solidFill>
                  <a:srgbClr val="00B050"/>
                </a:solidFill>
                <a:latin typeface="Arial"/>
                <a:cs typeface="Arial"/>
              </a:rPr>
              <a:t>A</a:t>
            </a:r>
            <a:r>
              <a:rPr sz="2400" spc="-9" dirty="0" smtClean="0">
                <a:solidFill>
                  <a:srgbClr val="00B050"/>
                </a:solidFill>
                <a:latin typeface="Arial"/>
                <a:cs typeface="Arial"/>
              </a:rPr>
              <a:t>n</a:t>
            </a:r>
            <a:r>
              <a:rPr sz="2400" spc="0" dirty="0" smtClean="0">
                <a:solidFill>
                  <a:srgbClr val="00B050"/>
                </a:solidFill>
                <a:latin typeface="Arial"/>
                <a:cs typeface="Arial"/>
              </a:rPr>
              <a:t>a</a:t>
            </a:r>
            <a:r>
              <a:rPr sz="2400" spc="-9" dirty="0" smtClean="0">
                <a:solidFill>
                  <a:srgbClr val="00B050"/>
                </a:solidFill>
                <a:latin typeface="Arial"/>
                <a:cs typeface="Arial"/>
              </a:rPr>
              <a:t>l</a:t>
            </a:r>
            <a:r>
              <a:rPr sz="2400" spc="0" dirty="0" smtClean="0">
                <a:solidFill>
                  <a:srgbClr val="00B050"/>
                </a:solidFill>
                <a:latin typeface="Arial"/>
                <a:cs typeface="Arial"/>
              </a:rPr>
              <a:t>ytic</a:t>
            </a:r>
            <a:endParaRPr sz="2400">
              <a:solidFill>
                <a:srgbClr val="00B050"/>
              </a:solidFill>
              <a:latin typeface="Arial"/>
              <a:cs typeface="Arial"/>
            </a:endParaRPr>
          </a:p>
          <a:p>
            <a:pPr marL="12700">
              <a:lnSpc>
                <a:spcPct val="95825"/>
              </a:lnSpc>
            </a:pPr>
            <a:r>
              <a:rPr sz="2400" spc="-184" dirty="0" smtClean="0">
                <a:solidFill>
                  <a:srgbClr val="00B050"/>
                </a:solidFill>
                <a:latin typeface="Arial"/>
                <a:cs typeface="Arial"/>
              </a:rPr>
              <a:t>V</a:t>
            </a:r>
            <a:r>
              <a:rPr sz="2400" spc="0" dirty="0" smtClean="0">
                <a:solidFill>
                  <a:srgbClr val="00B050"/>
                </a:solidFill>
                <a:latin typeface="Arial"/>
                <a:cs typeface="Arial"/>
              </a:rPr>
              <a:t>al</a:t>
            </a:r>
            <a:r>
              <a:rPr sz="2400" spc="-9" dirty="0" smtClean="0">
                <a:solidFill>
                  <a:srgbClr val="00B050"/>
                </a:solidFill>
                <a:latin typeface="Arial"/>
                <a:cs typeface="Arial"/>
              </a:rPr>
              <a:t>i</a:t>
            </a:r>
            <a:r>
              <a:rPr sz="2400" spc="0" dirty="0" smtClean="0">
                <a:solidFill>
                  <a:srgbClr val="00B050"/>
                </a:solidFill>
                <a:latin typeface="Arial"/>
                <a:cs typeface="Arial"/>
              </a:rPr>
              <a:t>dati</a:t>
            </a:r>
            <a:r>
              <a:rPr sz="2400" spc="-4" dirty="0" smtClean="0">
                <a:solidFill>
                  <a:srgbClr val="00B050"/>
                </a:solidFill>
                <a:latin typeface="Arial"/>
                <a:cs typeface="Arial"/>
              </a:rPr>
              <a:t>o</a:t>
            </a:r>
            <a:r>
              <a:rPr sz="2400" spc="0" dirty="0" smtClean="0">
                <a:solidFill>
                  <a:srgbClr val="00B050"/>
                </a:solidFill>
                <a:latin typeface="Arial"/>
                <a:cs typeface="Arial"/>
              </a:rPr>
              <a:t>n:</a:t>
            </a:r>
            <a:endParaRPr sz="2400">
              <a:solidFill>
                <a:srgbClr val="00B050"/>
              </a:solidFill>
              <a:latin typeface="Arial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5984" y="5000636"/>
            <a:ext cx="85725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dirty="0" smtClean="0">
                <a:solidFill>
                  <a:srgbClr val="FF0000"/>
                </a:solidFill>
                <a:sym typeface="Wingdings"/>
              </a:rPr>
              <a:t></a:t>
            </a:r>
            <a:endParaRPr lang="en-US" sz="5000" dirty="0">
              <a:solidFill>
                <a:srgbClr val="FF0000"/>
              </a:solidFill>
            </a:endParaRPr>
          </a:p>
        </p:txBody>
      </p:sp>
      <p:sp>
        <p:nvSpPr>
          <p:cNvPr id="7" name="object 16"/>
          <p:cNvSpPr txBox="1"/>
          <p:nvPr/>
        </p:nvSpPr>
        <p:spPr>
          <a:xfrm>
            <a:off x="3143240" y="5214950"/>
            <a:ext cx="1651863" cy="69620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5719">
              <a:lnSpc>
                <a:spcPts val="2555"/>
              </a:lnSpc>
              <a:spcBef>
                <a:spcPts val="127"/>
              </a:spcBef>
            </a:pPr>
            <a:r>
              <a:rPr sz="2400" spc="0" dirty="0" smtClean="0">
                <a:solidFill>
                  <a:srgbClr val="00B050"/>
                </a:solidFill>
                <a:latin typeface="Arial"/>
                <a:cs typeface="Arial"/>
              </a:rPr>
              <a:t>A</a:t>
            </a:r>
            <a:r>
              <a:rPr sz="2400" spc="-9" dirty="0" smtClean="0">
                <a:solidFill>
                  <a:srgbClr val="00B050"/>
                </a:solidFill>
                <a:latin typeface="Arial"/>
                <a:cs typeface="Arial"/>
              </a:rPr>
              <a:t>n</a:t>
            </a:r>
            <a:r>
              <a:rPr sz="2400" spc="0" dirty="0" smtClean="0">
                <a:solidFill>
                  <a:srgbClr val="00B050"/>
                </a:solidFill>
                <a:latin typeface="Arial"/>
                <a:cs typeface="Arial"/>
              </a:rPr>
              <a:t>a</a:t>
            </a:r>
            <a:r>
              <a:rPr sz="2400" spc="-9" dirty="0" smtClean="0">
                <a:solidFill>
                  <a:srgbClr val="00B050"/>
                </a:solidFill>
                <a:latin typeface="Arial"/>
                <a:cs typeface="Arial"/>
              </a:rPr>
              <a:t>l</a:t>
            </a:r>
            <a:r>
              <a:rPr sz="2400" spc="0" dirty="0" smtClean="0">
                <a:solidFill>
                  <a:srgbClr val="00B050"/>
                </a:solidFill>
                <a:latin typeface="Arial"/>
                <a:cs typeface="Arial"/>
              </a:rPr>
              <a:t>ytic</a:t>
            </a:r>
            <a:endParaRPr sz="2400">
              <a:solidFill>
                <a:srgbClr val="00B050"/>
              </a:solidFill>
              <a:latin typeface="Arial"/>
              <a:cs typeface="Arial"/>
            </a:endParaRPr>
          </a:p>
          <a:p>
            <a:pPr marL="12700">
              <a:lnSpc>
                <a:spcPct val="95825"/>
              </a:lnSpc>
            </a:pPr>
            <a:r>
              <a:rPr sz="2400" spc="-184" dirty="0" smtClean="0">
                <a:solidFill>
                  <a:srgbClr val="00B050"/>
                </a:solidFill>
                <a:latin typeface="Arial"/>
                <a:cs typeface="Arial"/>
              </a:rPr>
              <a:t>V</a:t>
            </a:r>
            <a:r>
              <a:rPr sz="2400" spc="0" dirty="0" smtClean="0">
                <a:solidFill>
                  <a:srgbClr val="00B050"/>
                </a:solidFill>
                <a:latin typeface="Arial"/>
                <a:cs typeface="Arial"/>
              </a:rPr>
              <a:t>al</a:t>
            </a:r>
            <a:r>
              <a:rPr sz="2400" spc="-9" dirty="0" smtClean="0">
                <a:solidFill>
                  <a:srgbClr val="00B050"/>
                </a:solidFill>
                <a:latin typeface="Arial"/>
                <a:cs typeface="Arial"/>
              </a:rPr>
              <a:t>i</a:t>
            </a:r>
            <a:r>
              <a:rPr sz="2400" spc="0" dirty="0" smtClean="0">
                <a:solidFill>
                  <a:srgbClr val="00B050"/>
                </a:solidFill>
                <a:latin typeface="Arial"/>
                <a:cs typeface="Arial"/>
              </a:rPr>
              <a:t>dati</a:t>
            </a:r>
            <a:r>
              <a:rPr sz="2400" spc="-4" dirty="0" smtClean="0">
                <a:solidFill>
                  <a:srgbClr val="00B050"/>
                </a:solidFill>
                <a:latin typeface="Arial"/>
                <a:cs typeface="Arial"/>
              </a:rPr>
              <a:t>o</a:t>
            </a:r>
            <a:r>
              <a:rPr sz="2400" spc="0" dirty="0" smtClean="0">
                <a:solidFill>
                  <a:srgbClr val="00B050"/>
                </a:solidFill>
                <a:latin typeface="Arial"/>
                <a:cs typeface="Arial"/>
              </a:rPr>
              <a:t>n:</a:t>
            </a:r>
            <a:endParaRPr sz="2400">
              <a:solidFill>
                <a:srgbClr val="00B050"/>
              </a:solidFill>
              <a:latin typeface="Arial"/>
              <a:cs typeface="Arial"/>
            </a:endParaRPr>
          </a:p>
        </p:txBody>
      </p:sp>
      <p:sp>
        <p:nvSpPr>
          <p:cNvPr id="8" name="object 32"/>
          <p:cNvSpPr/>
          <p:nvPr/>
        </p:nvSpPr>
        <p:spPr>
          <a:xfrm>
            <a:off x="4561432" y="5178099"/>
            <a:ext cx="653510" cy="608355"/>
          </a:xfrm>
          <a:custGeom>
            <a:avLst/>
            <a:gdLst/>
            <a:ahLst/>
            <a:cxnLst/>
            <a:rect l="l" t="t" r="r" b="b"/>
            <a:pathLst>
              <a:path w="580898" h="608355">
                <a:moveTo>
                  <a:pt x="0" y="475106"/>
                </a:moveTo>
                <a:lnTo>
                  <a:pt x="145287" y="608355"/>
                </a:lnTo>
                <a:lnTo>
                  <a:pt x="290449" y="450087"/>
                </a:lnTo>
                <a:lnTo>
                  <a:pt x="435610" y="608355"/>
                </a:lnTo>
                <a:lnTo>
                  <a:pt x="580898" y="475106"/>
                </a:lnTo>
                <a:lnTo>
                  <a:pt x="424179" y="304164"/>
                </a:lnTo>
                <a:lnTo>
                  <a:pt x="580898" y="133222"/>
                </a:lnTo>
                <a:lnTo>
                  <a:pt x="435610" y="0"/>
                </a:lnTo>
                <a:lnTo>
                  <a:pt x="290449" y="158241"/>
                </a:lnTo>
                <a:lnTo>
                  <a:pt x="145287" y="0"/>
                </a:lnTo>
                <a:lnTo>
                  <a:pt x="0" y="133222"/>
                </a:lnTo>
                <a:lnTo>
                  <a:pt x="156718" y="304164"/>
                </a:lnTo>
                <a:lnTo>
                  <a:pt x="0" y="475106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14"/>
          <p:cNvSpPr txBox="1"/>
          <p:nvPr/>
        </p:nvSpPr>
        <p:spPr>
          <a:xfrm>
            <a:off x="5786446" y="5143512"/>
            <a:ext cx="1182900" cy="69620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 smtClean="0">
                <a:solidFill>
                  <a:srgbClr val="00B050"/>
                </a:solidFill>
                <a:latin typeface="Arial"/>
                <a:cs typeface="Arial"/>
              </a:rPr>
              <a:t>C</a:t>
            </a:r>
            <a:r>
              <a:rPr sz="2400" spc="-9" dirty="0" smtClean="0">
                <a:solidFill>
                  <a:srgbClr val="00B050"/>
                </a:solidFill>
                <a:latin typeface="Arial"/>
                <a:cs typeface="Arial"/>
              </a:rPr>
              <a:t>l</a:t>
            </a:r>
            <a:r>
              <a:rPr sz="2400" spc="0" dirty="0" smtClean="0">
                <a:solidFill>
                  <a:srgbClr val="00B050"/>
                </a:solidFill>
                <a:latin typeface="Arial"/>
                <a:cs typeface="Arial"/>
              </a:rPr>
              <a:t>in</a:t>
            </a:r>
            <a:r>
              <a:rPr sz="2400" spc="-9" dirty="0" smtClean="0">
                <a:solidFill>
                  <a:srgbClr val="00B050"/>
                </a:solidFill>
                <a:latin typeface="Arial"/>
                <a:cs typeface="Arial"/>
              </a:rPr>
              <a:t>i</a:t>
            </a:r>
            <a:r>
              <a:rPr sz="2400" spc="0" dirty="0" smtClean="0">
                <a:solidFill>
                  <a:srgbClr val="00B050"/>
                </a:solidFill>
                <a:latin typeface="Arial"/>
                <a:cs typeface="Arial"/>
              </a:rPr>
              <a:t>cal</a:t>
            </a:r>
            <a:endParaRPr sz="2400">
              <a:solidFill>
                <a:srgbClr val="00B050"/>
              </a:solidFill>
              <a:latin typeface="Arial"/>
              <a:cs typeface="Arial"/>
            </a:endParaRPr>
          </a:p>
          <a:p>
            <a:pPr marL="12700" marR="45765">
              <a:lnSpc>
                <a:spcPct val="95825"/>
              </a:lnSpc>
            </a:pPr>
            <a:r>
              <a:rPr sz="2400" spc="0" dirty="0" smtClean="0">
                <a:solidFill>
                  <a:srgbClr val="00B050"/>
                </a:solidFill>
                <a:latin typeface="Arial"/>
                <a:cs typeface="Arial"/>
              </a:rPr>
              <a:t>Util</a:t>
            </a:r>
            <a:r>
              <a:rPr sz="2400" spc="-9" dirty="0" smtClean="0">
                <a:solidFill>
                  <a:srgbClr val="00B050"/>
                </a:solidFill>
                <a:latin typeface="Arial"/>
                <a:cs typeface="Arial"/>
              </a:rPr>
              <a:t>i</a:t>
            </a:r>
            <a:r>
              <a:rPr sz="2400" spc="0" dirty="0" smtClean="0">
                <a:solidFill>
                  <a:srgbClr val="00B050"/>
                </a:solidFill>
                <a:latin typeface="Arial"/>
                <a:cs typeface="Arial"/>
              </a:rPr>
              <a:t>t</a:t>
            </a:r>
            <a:r>
              <a:rPr sz="2400" spc="4" dirty="0" smtClean="0">
                <a:solidFill>
                  <a:srgbClr val="00B050"/>
                </a:solidFill>
                <a:latin typeface="Arial"/>
                <a:cs typeface="Arial"/>
              </a:rPr>
              <a:t>y</a:t>
            </a:r>
            <a:r>
              <a:rPr sz="2400" spc="0" dirty="0" smtClean="0">
                <a:solidFill>
                  <a:srgbClr val="00B050"/>
                </a:solidFill>
                <a:latin typeface="Arial"/>
                <a:cs typeface="Arial"/>
              </a:rPr>
              <a:t>:</a:t>
            </a:r>
            <a:endParaRPr sz="2400">
              <a:solidFill>
                <a:srgbClr val="00B050"/>
              </a:solidFill>
              <a:latin typeface="Arial"/>
              <a:cs typeface="Arial"/>
            </a:endParaRPr>
          </a:p>
        </p:txBody>
      </p:sp>
      <p:sp>
        <p:nvSpPr>
          <p:cNvPr id="10" name="object 13"/>
          <p:cNvSpPr txBox="1"/>
          <p:nvPr/>
        </p:nvSpPr>
        <p:spPr>
          <a:xfrm>
            <a:off x="7143768" y="5214950"/>
            <a:ext cx="941626" cy="6353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5000"/>
              </a:lnSpc>
              <a:spcBef>
                <a:spcPts val="250"/>
              </a:spcBef>
            </a:pPr>
            <a:r>
              <a:rPr sz="4800" b="1" spc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+/-</a:t>
            </a:r>
            <a:endParaRPr sz="480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1" name="object 12"/>
          <p:cNvSpPr txBox="1"/>
          <p:nvPr/>
        </p:nvSpPr>
        <p:spPr>
          <a:xfrm>
            <a:off x="357158" y="5929330"/>
            <a:ext cx="8429684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600" spc="0" dirty="0" smtClean="0">
                <a:solidFill>
                  <a:srgbClr val="0070C0"/>
                </a:solidFill>
                <a:latin typeface="Arial"/>
                <a:cs typeface="Arial"/>
              </a:rPr>
              <a:t>In</a:t>
            </a:r>
            <a:r>
              <a:rPr sz="2600" spc="9" dirty="0" smtClean="0">
                <a:solidFill>
                  <a:srgbClr val="0070C0"/>
                </a:solidFill>
                <a:latin typeface="Arial"/>
                <a:cs typeface="Arial"/>
              </a:rPr>
              <a:t>t</a:t>
            </a:r>
            <a:r>
              <a:rPr sz="2600" spc="0" dirty="0" smtClean="0">
                <a:solidFill>
                  <a:srgbClr val="0070C0"/>
                </a:solidFill>
                <a:latin typeface="Arial"/>
                <a:cs typeface="Arial"/>
              </a:rPr>
              <a:t>o</a:t>
            </a:r>
            <a:r>
              <a:rPr sz="2600" spc="-15" dirty="0" smtClean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sz="2600" spc="0" dirty="0" smtClean="0">
                <a:solidFill>
                  <a:srgbClr val="0070C0"/>
                </a:solidFill>
                <a:latin typeface="Arial"/>
                <a:cs typeface="Arial"/>
              </a:rPr>
              <a:t>the</a:t>
            </a:r>
            <a:r>
              <a:rPr sz="2600" spc="-43" dirty="0" smtClean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sz="2600" spc="0" smtClean="0">
                <a:solidFill>
                  <a:srgbClr val="0070C0"/>
                </a:solidFill>
                <a:latin typeface="Arial"/>
                <a:cs typeface="Arial"/>
              </a:rPr>
              <a:t>c</a:t>
            </a:r>
            <a:r>
              <a:rPr sz="2600" spc="4" smtClean="0">
                <a:solidFill>
                  <a:srgbClr val="0070C0"/>
                </a:solidFill>
                <a:latin typeface="Arial"/>
                <a:cs typeface="Arial"/>
              </a:rPr>
              <a:t>l</a:t>
            </a:r>
            <a:r>
              <a:rPr sz="2600" spc="0" smtClean="0">
                <a:solidFill>
                  <a:srgbClr val="0070C0"/>
                </a:solidFill>
                <a:latin typeface="Arial"/>
                <a:cs typeface="Arial"/>
              </a:rPr>
              <a:t>i</a:t>
            </a:r>
            <a:r>
              <a:rPr sz="2600" spc="4" smtClean="0">
                <a:solidFill>
                  <a:srgbClr val="0070C0"/>
                </a:solidFill>
                <a:latin typeface="Arial"/>
                <a:cs typeface="Arial"/>
              </a:rPr>
              <a:t>n</a:t>
            </a:r>
            <a:r>
              <a:rPr sz="2600" spc="0" smtClean="0">
                <a:solidFill>
                  <a:srgbClr val="0070C0"/>
                </a:solidFill>
                <a:latin typeface="Arial"/>
                <a:cs typeface="Arial"/>
              </a:rPr>
              <a:t>ic</a:t>
            </a:r>
            <a:r>
              <a:rPr sz="2600" spc="-60" smtClean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sz="2600" spc="-752" smtClean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lang="en-US" sz="2600" dirty="0" smtClean="0">
                <a:solidFill>
                  <a:srgbClr val="0070C0"/>
                </a:solidFill>
                <a:latin typeface="Arial"/>
                <a:cs typeface="Arial"/>
              </a:rPr>
              <a:t>- high NPV Prevent unnecessary surgery</a:t>
            </a:r>
            <a:endParaRPr sz="2600">
              <a:solidFill>
                <a:srgbClr val="0070C0"/>
              </a:solidFill>
              <a:latin typeface="Arial"/>
              <a:cs typeface="Arial"/>
            </a:endParaRPr>
          </a:p>
        </p:txBody>
      </p:sp>
      <p:sp>
        <p:nvSpPr>
          <p:cNvPr id="12" name="object 9"/>
          <p:cNvSpPr txBox="1"/>
          <p:nvPr/>
        </p:nvSpPr>
        <p:spPr>
          <a:xfrm>
            <a:off x="285720" y="6572272"/>
            <a:ext cx="8549811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lang="en-US" sz="1400" b="1" spc="-4" baseline="1913" dirty="0" smtClean="0">
                <a:solidFill>
                  <a:srgbClr val="002060"/>
                </a:solidFill>
                <a:latin typeface="Comic Sans MS"/>
                <a:cs typeface="Comic Sans MS"/>
              </a:rPr>
              <a:t>Alexander, NEJM 2012</a:t>
            </a:r>
            <a:endParaRPr lang="en-US" sz="1400" b="1" spc="-4" baseline="1913" dirty="0">
              <a:solidFill>
                <a:srgbClr val="002060"/>
              </a:solidFill>
              <a:latin typeface="Comic Sans MS"/>
              <a:cs typeface="Comic Sans MS"/>
            </a:endParaRPr>
          </a:p>
        </p:txBody>
      </p:sp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428597" y="2857496"/>
          <a:ext cx="8215368" cy="2057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38456"/>
                <a:gridCol w="2738456"/>
                <a:gridCol w="2738456"/>
              </a:tblGrid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en-US" sz="2300" b="1" kern="1200" spc="0" dirty="0" smtClean="0">
                          <a:solidFill>
                            <a:srgbClr val="7030A0"/>
                          </a:solidFill>
                          <a:latin typeface="Arial"/>
                          <a:ea typeface="+mn-ea"/>
                          <a:cs typeface="Arial"/>
                        </a:rPr>
                        <a:t>Performance on all indeterminate: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300" b="1" kern="1200" spc="0" dirty="0" smtClean="0">
                          <a:solidFill>
                            <a:srgbClr val="7030A0"/>
                          </a:solidFill>
                          <a:latin typeface="Arial"/>
                          <a:ea typeface="+mn-ea"/>
                          <a:cs typeface="Arial"/>
                        </a:rPr>
                        <a:t>Cytology</a:t>
                      </a:r>
                    </a:p>
                    <a:p>
                      <a:pPr algn="ctr" rtl="0"/>
                      <a:r>
                        <a:rPr lang="en-US" sz="2300" b="1" kern="1200" spc="0" dirty="0" smtClean="0">
                          <a:solidFill>
                            <a:srgbClr val="7030A0"/>
                          </a:solidFill>
                          <a:latin typeface="Arial"/>
                          <a:ea typeface="+mn-ea"/>
                          <a:cs typeface="Arial"/>
                        </a:rPr>
                        <a:t>AUS/FLUS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300" b="1" kern="1200" spc="0" dirty="0" smtClean="0">
                          <a:solidFill>
                            <a:srgbClr val="7030A0"/>
                          </a:solidFill>
                          <a:latin typeface="Arial"/>
                          <a:ea typeface="+mn-ea"/>
                          <a:cs typeface="Arial"/>
                        </a:rPr>
                        <a:t>Cytology</a:t>
                      </a:r>
                    </a:p>
                    <a:p>
                      <a:pPr algn="ctr" rtl="0"/>
                      <a:r>
                        <a:rPr lang="en-US" sz="2300" b="1" kern="1200" spc="0" dirty="0" smtClean="0">
                          <a:solidFill>
                            <a:srgbClr val="7030A0"/>
                          </a:solidFill>
                          <a:latin typeface="Arial"/>
                          <a:ea typeface="+mn-ea"/>
                          <a:cs typeface="Arial"/>
                        </a:rPr>
                        <a:t>FN/SNF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en-US" sz="2300" b="1" dirty="0" smtClean="0">
                          <a:solidFill>
                            <a:schemeClr val="tx1"/>
                          </a:solidFill>
                          <a:cs typeface="A  Mitra_1 (MRT)" pitchFamily="2" charset="-78"/>
                        </a:rPr>
                        <a:t>N=265</a:t>
                      </a:r>
                      <a:endParaRPr lang="en-US" sz="2300" b="1" dirty="0">
                        <a:solidFill>
                          <a:schemeClr val="tx1"/>
                        </a:solidFill>
                        <a:cs typeface="A  Mitra_1 (MRT)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300" b="1" dirty="0" smtClean="0">
                          <a:solidFill>
                            <a:schemeClr val="tx1"/>
                          </a:solidFill>
                          <a:cs typeface="A  Mitra_1 (MRT)" pitchFamily="2" charset="-78"/>
                        </a:rPr>
                        <a:t>N=129</a:t>
                      </a:r>
                      <a:endParaRPr lang="en-US" sz="2300" b="1" dirty="0">
                        <a:solidFill>
                          <a:schemeClr val="tx1"/>
                        </a:solidFill>
                        <a:cs typeface="A  Mitra_1 (MRT)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300" b="1" dirty="0" smtClean="0">
                          <a:solidFill>
                            <a:schemeClr val="tx1"/>
                          </a:solidFill>
                          <a:cs typeface="A  Mitra_1 (MRT)" pitchFamily="2" charset="-78"/>
                        </a:rPr>
                        <a:t>N=81</a:t>
                      </a:r>
                    </a:p>
                    <a:p>
                      <a:pPr algn="ctr" rtl="0"/>
                      <a:endParaRPr lang="en-US" sz="2300" b="1" dirty="0">
                        <a:solidFill>
                          <a:schemeClr val="tx1"/>
                        </a:solidFill>
                        <a:cs typeface="A  Mitra_1 (MRT)" pitchFamily="2" charset="-78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en-US" sz="2500" b="1" dirty="0" smtClean="0">
                          <a:solidFill>
                            <a:srgbClr val="7030A0"/>
                          </a:solidFill>
                          <a:cs typeface="A  Mitra_1 (MRT)" pitchFamily="2" charset="-78"/>
                        </a:rPr>
                        <a:t>NPV: 93%</a:t>
                      </a:r>
                      <a:endParaRPr lang="en-US" sz="2500" b="1" dirty="0">
                        <a:solidFill>
                          <a:srgbClr val="7030A0"/>
                        </a:solidFill>
                        <a:cs typeface="A  Mitra_1 (MRT)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500" b="1" dirty="0" smtClean="0">
                          <a:solidFill>
                            <a:srgbClr val="7030A0"/>
                          </a:solidFill>
                          <a:cs typeface="A  Mitra_1 (MRT)" pitchFamily="2" charset="-78"/>
                        </a:rPr>
                        <a:t>NPV: 95%</a:t>
                      </a:r>
                      <a:endParaRPr lang="en-US" sz="2500" b="1" dirty="0">
                        <a:solidFill>
                          <a:srgbClr val="7030A0"/>
                        </a:solidFill>
                        <a:cs typeface="A  Mitra_1 (MRT)" pitchFamily="2" charset="-78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500" b="1" dirty="0" smtClean="0">
                          <a:solidFill>
                            <a:srgbClr val="7030A0"/>
                          </a:solidFill>
                          <a:cs typeface="A  Mitra_1 (MRT)" pitchFamily="2" charset="-78"/>
                        </a:rPr>
                        <a:t>NPV: 94%</a:t>
                      </a:r>
                      <a:endParaRPr lang="en-US" sz="2500" b="1" dirty="0">
                        <a:solidFill>
                          <a:srgbClr val="7030A0"/>
                        </a:solidFill>
                        <a:cs typeface="A  Mitra_1 (MRT)" pitchFamily="2" charset="-78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16" name="Straight Connector 15"/>
          <p:cNvCxnSpPr/>
          <p:nvPr/>
        </p:nvCxnSpPr>
        <p:spPr>
          <a:xfrm>
            <a:off x="1142976" y="4214818"/>
            <a:ext cx="1214446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3929058" y="4214818"/>
            <a:ext cx="1214446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643702" y="4214818"/>
            <a:ext cx="1214446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511156"/>
          </a:xfrm>
        </p:spPr>
        <p:txBody>
          <a:bodyPr>
            <a:normAutofit fontScale="90000"/>
          </a:bodyPr>
          <a:lstStyle/>
          <a:p>
            <a:r>
              <a:rPr lang="en-US" sz="4000" dirty="0" smtClean="0">
                <a:solidFill>
                  <a:srgbClr val="C00000"/>
                </a:solidFill>
                <a:latin typeface="Albertus" pitchFamily="34" charset="0"/>
              </a:rPr>
              <a:t>Translational Studies: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876" y="785794"/>
            <a:ext cx="8929718" cy="1785950"/>
          </a:xfrm>
        </p:spPr>
        <p:txBody>
          <a:bodyPr>
            <a:normAutofit lnSpcReduction="10000"/>
          </a:bodyPr>
          <a:lstStyle/>
          <a:p>
            <a:pPr marL="210769" indent="-457200">
              <a:lnSpc>
                <a:spcPct val="95825"/>
              </a:lnSpc>
              <a:spcBef>
                <a:spcPts val="2153"/>
              </a:spcBef>
              <a:buFont typeface="+mj-lt"/>
              <a:buAutoNum type="arabicPeriod"/>
            </a:pPr>
            <a:r>
              <a:rPr lang="en-US" sz="2300" b="1" dirty="0" smtClean="0">
                <a:solidFill>
                  <a:srgbClr val="00B0F0"/>
                </a:solidFill>
              </a:rPr>
              <a:t>Galectin-3 </a:t>
            </a:r>
            <a:r>
              <a:rPr lang="en-US" sz="2300" b="1" dirty="0" err="1" smtClean="0">
                <a:solidFill>
                  <a:srgbClr val="00B0F0"/>
                </a:solidFill>
              </a:rPr>
              <a:t>immunostaining</a:t>
            </a:r>
            <a:r>
              <a:rPr lang="en-US" sz="2300" b="1" dirty="0" smtClean="0">
                <a:solidFill>
                  <a:srgbClr val="00B0F0"/>
                </a:solidFill>
              </a:rPr>
              <a:t> (&gt;5%) of FNA specimens predicts an increased risk a nodule is cancerous:</a:t>
            </a:r>
          </a:p>
          <a:p>
            <a:pPr marL="210769" indent="-45720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100" b="1" u="sng" dirty="0" smtClean="0">
                <a:solidFill>
                  <a:srgbClr val="FF0000"/>
                </a:solidFill>
                <a:latin typeface="Times New Roman"/>
                <a:cs typeface="Times New Roman"/>
              </a:rPr>
              <a:t>Study: </a:t>
            </a:r>
          </a:p>
          <a:p>
            <a:pPr marL="1010869" lvl="2" indent="-457200">
              <a:lnSpc>
                <a:spcPct val="120000"/>
              </a:lnSpc>
              <a:spcBef>
                <a:spcPts val="0"/>
              </a:spcBef>
            </a:pPr>
            <a:r>
              <a:rPr lang="en-US" sz="1800" b="1" dirty="0" smtClean="0">
                <a:latin typeface="Times New Roman"/>
                <a:cs typeface="Times New Roman"/>
              </a:rPr>
              <a:t>Prospective, multicenter study of 465 pts. w/ indeterminate cytology.</a:t>
            </a:r>
          </a:p>
          <a:p>
            <a:pPr marL="1010869" lvl="2" indent="-457200">
              <a:lnSpc>
                <a:spcPct val="120000"/>
              </a:lnSpc>
              <a:spcBef>
                <a:spcPts val="0"/>
              </a:spcBef>
            </a:pPr>
            <a:r>
              <a:rPr lang="en-US" sz="1800" b="1" dirty="0" smtClean="0">
                <a:latin typeface="Times New Roman"/>
                <a:cs typeface="Times New Roman"/>
              </a:rPr>
              <a:t>Cytology Assessment PLUS </a:t>
            </a:r>
            <a:r>
              <a:rPr lang="en-US" sz="1800" b="1" dirty="0" err="1" smtClean="0">
                <a:latin typeface="Times New Roman"/>
                <a:cs typeface="Times New Roman"/>
              </a:rPr>
              <a:t>immunostaining</a:t>
            </a:r>
            <a:r>
              <a:rPr lang="en-US" sz="1800" b="1" dirty="0" smtClean="0">
                <a:latin typeface="Times New Roman"/>
                <a:cs typeface="Times New Roman"/>
              </a:rPr>
              <a:t> of cell block</a:t>
            </a:r>
          </a:p>
          <a:p>
            <a:pPr marL="1010869" lvl="2" indent="-457200">
              <a:lnSpc>
                <a:spcPct val="120000"/>
              </a:lnSpc>
              <a:spcBef>
                <a:spcPts val="0"/>
              </a:spcBef>
            </a:pPr>
            <a:endParaRPr lang="en-US" sz="1800" b="1" dirty="0" smtClean="0">
              <a:latin typeface="Times New Roman"/>
              <a:cs typeface="Times New Roman"/>
            </a:endParaRPr>
          </a:p>
          <a:p>
            <a:pPr marL="210769" indent="-457200">
              <a:lnSpc>
                <a:spcPct val="95825"/>
              </a:lnSpc>
              <a:spcBef>
                <a:spcPts val="2153"/>
              </a:spcBef>
              <a:buNone/>
            </a:pPr>
            <a:endParaRPr lang="en-US" sz="2800" dirty="0" smtClean="0">
              <a:latin typeface="Arial"/>
              <a:cs typeface="Arial"/>
            </a:endParaRPr>
          </a:p>
          <a:p>
            <a:pPr marL="210769" indent="-457200">
              <a:lnSpc>
                <a:spcPct val="95825"/>
              </a:lnSpc>
              <a:spcBef>
                <a:spcPts val="2153"/>
              </a:spcBef>
              <a:buNone/>
            </a:pPr>
            <a:endParaRPr lang="en-US" sz="2800" b="1" dirty="0">
              <a:solidFill>
                <a:srgbClr val="00B0F0"/>
              </a:solidFill>
            </a:endParaRPr>
          </a:p>
        </p:txBody>
      </p:sp>
      <p:sp>
        <p:nvSpPr>
          <p:cNvPr id="4" name="object 8"/>
          <p:cNvSpPr txBox="1"/>
          <p:nvPr/>
        </p:nvSpPr>
        <p:spPr>
          <a:xfrm>
            <a:off x="500034" y="3000372"/>
            <a:ext cx="7858180" cy="152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14350" indent="-514350" algn="just">
              <a:lnSpc>
                <a:spcPts val="1400"/>
              </a:lnSpc>
              <a:spcBef>
                <a:spcPts val="81"/>
              </a:spcBef>
            </a:pPr>
            <a:endParaRPr sz="2000" b="1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object 16"/>
          <p:cNvSpPr txBox="1"/>
          <p:nvPr/>
        </p:nvSpPr>
        <p:spPr>
          <a:xfrm>
            <a:off x="1000100" y="5161686"/>
            <a:ext cx="1428760" cy="69620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5719">
              <a:lnSpc>
                <a:spcPts val="2555"/>
              </a:lnSpc>
              <a:spcBef>
                <a:spcPts val="127"/>
              </a:spcBef>
            </a:pPr>
            <a:r>
              <a:rPr sz="2400" spc="0" dirty="0" smtClean="0">
                <a:solidFill>
                  <a:srgbClr val="00B050"/>
                </a:solidFill>
                <a:latin typeface="Arial"/>
                <a:cs typeface="Arial"/>
              </a:rPr>
              <a:t>A</a:t>
            </a:r>
            <a:r>
              <a:rPr sz="2400" spc="-9" dirty="0" smtClean="0">
                <a:solidFill>
                  <a:srgbClr val="00B050"/>
                </a:solidFill>
                <a:latin typeface="Arial"/>
                <a:cs typeface="Arial"/>
              </a:rPr>
              <a:t>n</a:t>
            </a:r>
            <a:r>
              <a:rPr sz="2400" spc="0" dirty="0" smtClean="0">
                <a:solidFill>
                  <a:srgbClr val="00B050"/>
                </a:solidFill>
                <a:latin typeface="Arial"/>
                <a:cs typeface="Arial"/>
              </a:rPr>
              <a:t>a</a:t>
            </a:r>
            <a:r>
              <a:rPr sz="2400" spc="-9" dirty="0" smtClean="0">
                <a:solidFill>
                  <a:srgbClr val="00B050"/>
                </a:solidFill>
                <a:latin typeface="Arial"/>
                <a:cs typeface="Arial"/>
              </a:rPr>
              <a:t>l</a:t>
            </a:r>
            <a:r>
              <a:rPr sz="2400" spc="0" dirty="0" smtClean="0">
                <a:solidFill>
                  <a:srgbClr val="00B050"/>
                </a:solidFill>
                <a:latin typeface="Arial"/>
                <a:cs typeface="Arial"/>
              </a:rPr>
              <a:t>ytic</a:t>
            </a:r>
            <a:endParaRPr sz="2400">
              <a:solidFill>
                <a:srgbClr val="00B050"/>
              </a:solidFill>
              <a:latin typeface="Arial"/>
              <a:cs typeface="Arial"/>
            </a:endParaRPr>
          </a:p>
          <a:p>
            <a:pPr marL="12700">
              <a:lnSpc>
                <a:spcPct val="95825"/>
              </a:lnSpc>
            </a:pPr>
            <a:r>
              <a:rPr sz="2400" spc="-184" dirty="0" smtClean="0">
                <a:solidFill>
                  <a:srgbClr val="00B050"/>
                </a:solidFill>
                <a:latin typeface="Arial"/>
                <a:cs typeface="Arial"/>
              </a:rPr>
              <a:t>V</a:t>
            </a:r>
            <a:r>
              <a:rPr sz="2400" spc="0" dirty="0" smtClean="0">
                <a:solidFill>
                  <a:srgbClr val="00B050"/>
                </a:solidFill>
                <a:latin typeface="Arial"/>
                <a:cs typeface="Arial"/>
              </a:rPr>
              <a:t>al</a:t>
            </a:r>
            <a:r>
              <a:rPr sz="2400" spc="-9" dirty="0" smtClean="0">
                <a:solidFill>
                  <a:srgbClr val="00B050"/>
                </a:solidFill>
                <a:latin typeface="Arial"/>
                <a:cs typeface="Arial"/>
              </a:rPr>
              <a:t>i</a:t>
            </a:r>
            <a:r>
              <a:rPr sz="2400" spc="0" dirty="0" smtClean="0">
                <a:solidFill>
                  <a:srgbClr val="00B050"/>
                </a:solidFill>
                <a:latin typeface="Arial"/>
                <a:cs typeface="Arial"/>
              </a:rPr>
              <a:t>dati</a:t>
            </a:r>
            <a:r>
              <a:rPr sz="2400" spc="-4" dirty="0" smtClean="0">
                <a:solidFill>
                  <a:srgbClr val="00B050"/>
                </a:solidFill>
                <a:latin typeface="Arial"/>
                <a:cs typeface="Arial"/>
              </a:rPr>
              <a:t>o</a:t>
            </a:r>
            <a:r>
              <a:rPr sz="2400" spc="0" dirty="0" smtClean="0">
                <a:solidFill>
                  <a:srgbClr val="00B050"/>
                </a:solidFill>
                <a:latin typeface="Arial"/>
                <a:cs typeface="Arial"/>
              </a:rPr>
              <a:t>n:</a:t>
            </a:r>
            <a:endParaRPr sz="2400">
              <a:solidFill>
                <a:srgbClr val="00B050"/>
              </a:solidFill>
              <a:latin typeface="Arial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5984" y="5000636"/>
            <a:ext cx="85725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dirty="0" smtClean="0">
                <a:solidFill>
                  <a:srgbClr val="FF0000"/>
                </a:solidFill>
                <a:sym typeface="Wingdings"/>
              </a:rPr>
              <a:t></a:t>
            </a:r>
            <a:endParaRPr lang="en-US" sz="5000" dirty="0">
              <a:solidFill>
                <a:srgbClr val="FF0000"/>
              </a:solidFill>
            </a:endParaRPr>
          </a:p>
        </p:txBody>
      </p:sp>
      <p:sp>
        <p:nvSpPr>
          <p:cNvPr id="7" name="object 16"/>
          <p:cNvSpPr txBox="1"/>
          <p:nvPr/>
        </p:nvSpPr>
        <p:spPr>
          <a:xfrm>
            <a:off x="3143240" y="5214950"/>
            <a:ext cx="1651863" cy="69620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5719">
              <a:lnSpc>
                <a:spcPts val="2555"/>
              </a:lnSpc>
              <a:spcBef>
                <a:spcPts val="127"/>
              </a:spcBef>
            </a:pPr>
            <a:r>
              <a:rPr sz="2400" spc="0" dirty="0" smtClean="0">
                <a:solidFill>
                  <a:srgbClr val="00B050"/>
                </a:solidFill>
                <a:latin typeface="Arial"/>
                <a:cs typeface="Arial"/>
              </a:rPr>
              <a:t>A</a:t>
            </a:r>
            <a:r>
              <a:rPr sz="2400" spc="-9" dirty="0" smtClean="0">
                <a:solidFill>
                  <a:srgbClr val="00B050"/>
                </a:solidFill>
                <a:latin typeface="Arial"/>
                <a:cs typeface="Arial"/>
              </a:rPr>
              <a:t>n</a:t>
            </a:r>
            <a:r>
              <a:rPr sz="2400" spc="0" dirty="0" smtClean="0">
                <a:solidFill>
                  <a:srgbClr val="00B050"/>
                </a:solidFill>
                <a:latin typeface="Arial"/>
                <a:cs typeface="Arial"/>
              </a:rPr>
              <a:t>a</a:t>
            </a:r>
            <a:r>
              <a:rPr sz="2400" spc="-9" dirty="0" smtClean="0">
                <a:solidFill>
                  <a:srgbClr val="00B050"/>
                </a:solidFill>
                <a:latin typeface="Arial"/>
                <a:cs typeface="Arial"/>
              </a:rPr>
              <a:t>l</a:t>
            </a:r>
            <a:r>
              <a:rPr sz="2400" spc="0" dirty="0" smtClean="0">
                <a:solidFill>
                  <a:srgbClr val="00B050"/>
                </a:solidFill>
                <a:latin typeface="Arial"/>
                <a:cs typeface="Arial"/>
              </a:rPr>
              <a:t>ytic</a:t>
            </a:r>
            <a:endParaRPr sz="2400">
              <a:solidFill>
                <a:srgbClr val="00B050"/>
              </a:solidFill>
              <a:latin typeface="Arial"/>
              <a:cs typeface="Arial"/>
            </a:endParaRPr>
          </a:p>
          <a:p>
            <a:pPr marL="12700">
              <a:lnSpc>
                <a:spcPct val="95825"/>
              </a:lnSpc>
            </a:pPr>
            <a:r>
              <a:rPr sz="2400" spc="-184" dirty="0" smtClean="0">
                <a:solidFill>
                  <a:srgbClr val="00B050"/>
                </a:solidFill>
                <a:latin typeface="Arial"/>
                <a:cs typeface="Arial"/>
              </a:rPr>
              <a:t>V</a:t>
            </a:r>
            <a:r>
              <a:rPr sz="2400" spc="0" dirty="0" smtClean="0">
                <a:solidFill>
                  <a:srgbClr val="00B050"/>
                </a:solidFill>
                <a:latin typeface="Arial"/>
                <a:cs typeface="Arial"/>
              </a:rPr>
              <a:t>al</a:t>
            </a:r>
            <a:r>
              <a:rPr sz="2400" spc="-9" dirty="0" smtClean="0">
                <a:solidFill>
                  <a:srgbClr val="00B050"/>
                </a:solidFill>
                <a:latin typeface="Arial"/>
                <a:cs typeface="Arial"/>
              </a:rPr>
              <a:t>i</a:t>
            </a:r>
            <a:r>
              <a:rPr sz="2400" spc="0" dirty="0" smtClean="0">
                <a:solidFill>
                  <a:srgbClr val="00B050"/>
                </a:solidFill>
                <a:latin typeface="Arial"/>
                <a:cs typeface="Arial"/>
              </a:rPr>
              <a:t>dati</a:t>
            </a:r>
            <a:r>
              <a:rPr sz="2400" spc="-4" dirty="0" smtClean="0">
                <a:solidFill>
                  <a:srgbClr val="00B050"/>
                </a:solidFill>
                <a:latin typeface="Arial"/>
                <a:cs typeface="Arial"/>
              </a:rPr>
              <a:t>o</a:t>
            </a:r>
            <a:r>
              <a:rPr sz="2400" spc="0" dirty="0" smtClean="0">
                <a:solidFill>
                  <a:srgbClr val="00B050"/>
                </a:solidFill>
                <a:latin typeface="Arial"/>
                <a:cs typeface="Arial"/>
              </a:rPr>
              <a:t>n:</a:t>
            </a:r>
            <a:endParaRPr sz="2400">
              <a:solidFill>
                <a:srgbClr val="00B050"/>
              </a:solidFill>
              <a:latin typeface="Arial"/>
              <a:cs typeface="Arial"/>
            </a:endParaRPr>
          </a:p>
        </p:txBody>
      </p:sp>
      <p:sp>
        <p:nvSpPr>
          <p:cNvPr id="8" name="object 32"/>
          <p:cNvSpPr/>
          <p:nvPr/>
        </p:nvSpPr>
        <p:spPr>
          <a:xfrm>
            <a:off x="4561432" y="5178099"/>
            <a:ext cx="653510" cy="608355"/>
          </a:xfrm>
          <a:custGeom>
            <a:avLst/>
            <a:gdLst/>
            <a:ahLst/>
            <a:cxnLst/>
            <a:rect l="l" t="t" r="r" b="b"/>
            <a:pathLst>
              <a:path w="580898" h="608355">
                <a:moveTo>
                  <a:pt x="0" y="475106"/>
                </a:moveTo>
                <a:lnTo>
                  <a:pt x="145287" y="608355"/>
                </a:lnTo>
                <a:lnTo>
                  <a:pt x="290449" y="450087"/>
                </a:lnTo>
                <a:lnTo>
                  <a:pt x="435610" y="608355"/>
                </a:lnTo>
                <a:lnTo>
                  <a:pt x="580898" y="475106"/>
                </a:lnTo>
                <a:lnTo>
                  <a:pt x="424179" y="304164"/>
                </a:lnTo>
                <a:lnTo>
                  <a:pt x="580898" y="133222"/>
                </a:lnTo>
                <a:lnTo>
                  <a:pt x="435610" y="0"/>
                </a:lnTo>
                <a:lnTo>
                  <a:pt x="290449" y="158241"/>
                </a:lnTo>
                <a:lnTo>
                  <a:pt x="145287" y="0"/>
                </a:lnTo>
                <a:lnTo>
                  <a:pt x="0" y="133222"/>
                </a:lnTo>
                <a:lnTo>
                  <a:pt x="156718" y="304164"/>
                </a:lnTo>
                <a:lnTo>
                  <a:pt x="0" y="475106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14"/>
          <p:cNvSpPr txBox="1"/>
          <p:nvPr/>
        </p:nvSpPr>
        <p:spPr>
          <a:xfrm>
            <a:off x="5786446" y="5143512"/>
            <a:ext cx="1182900" cy="69620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 smtClean="0">
                <a:solidFill>
                  <a:srgbClr val="00B050"/>
                </a:solidFill>
                <a:latin typeface="Arial"/>
                <a:cs typeface="Arial"/>
              </a:rPr>
              <a:t>C</a:t>
            </a:r>
            <a:r>
              <a:rPr sz="2400" spc="-9" dirty="0" smtClean="0">
                <a:solidFill>
                  <a:srgbClr val="00B050"/>
                </a:solidFill>
                <a:latin typeface="Arial"/>
                <a:cs typeface="Arial"/>
              </a:rPr>
              <a:t>l</a:t>
            </a:r>
            <a:r>
              <a:rPr sz="2400" spc="0" dirty="0" smtClean="0">
                <a:solidFill>
                  <a:srgbClr val="00B050"/>
                </a:solidFill>
                <a:latin typeface="Arial"/>
                <a:cs typeface="Arial"/>
              </a:rPr>
              <a:t>in</a:t>
            </a:r>
            <a:r>
              <a:rPr sz="2400" spc="-9" dirty="0" smtClean="0">
                <a:solidFill>
                  <a:srgbClr val="00B050"/>
                </a:solidFill>
                <a:latin typeface="Arial"/>
                <a:cs typeface="Arial"/>
              </a:rPr>
              <a:t>i</a:t>
            </a:r>
            <a:r>
              <a:rPr sz="2400" spc="0" dirty="0" smtClean="0">
                <a:solidFill>
                  <a:srgbClr val="00B050"/>
                </a:solidFill>
                <a:latin typeface="Arial"/>
                <a:cs typeface="Arial"/>
              </a:rPr>
              <a:t>cal</a:t>
            </a:r>
            <a:endParaRPr sz="2400">
              <a:solidFill>
                <a:srgbClr val="00B050"/>
              </a:solidFill>
              <a:latin typeface="Arial"/>
              <a:cs typeface="Arial"/>
            </a:endParaRPr>
          </a:p>
          <a:p>
            <a:pPr marL="12700" marR="45765">
              <a:lnSpc>
                <a:spcPct val="95825"/>
              </a:lnSpc>
            </a:pPr>
            <a:r>
              <a:rPr sz="2400" spc="0" dirty="0" smtClean="0">
                <a:solidFill>
                  <a:srgbClr val="00B050"/>
                </a:solidFill>
                <a:latin typeface="Arial"/>
                <a:cs typeface="Arial"/>
              </a:rPr>
              <a:t>Util</a:t>
            </a:r>
            <a:r>
              <a:rPr sz="2400" spc="-9" dirty="0" smtClean="0">
                <a:solidFill>
                  <a:srgbClr val="00B050"/>
                </a:solidFill>
                <a:latin typeface="Arial"/>
                <a:cs typeface="Arial"/>
              </a:rPr>
              <a:t>i</a:t>
            </a:r>
            <a:r>
              <a:rPr sz="2400" spc="0" dirty="0" smtClean="0">
                <a:solidFill>
                  <a:srgbClr val="00B050"/>
                </a:solidFill>
                <a:latin typeface="Arial"/>
                <a:cs typeface="Arial"/>
              </a:rPr>
              <a:t>t</a:t>
            </a:r>
            <a:r>
              <a:rPr sz="2400" spc="4" dirty="0" smtClean="0">
                <a:solidFill>
                  <a:srgbClr val="00B050"/>
                </a:solidFill>
                <a:latin typeface="Arial"/>
                <a:cs typeface="Arial"/>
              </a:rPr>
              <a:t>y</a:t>
            </a:r>
            <a:r>
              <a:rPr sz="2400" spc="0" dirty="0" smtClean="0">
                <a:solidFill>
                  <a:srgbClr val="00B050"/>
                </a:solidFill>
                <a:latin typeface="Arial"/>
                <a:cs typeface="Arial"/>
              </a:rPr>
              <a:t>:</a:t>
            </a:r>
            <a:endParaRPr sz="2400">
              <a:solidFill>
                <a:srgbClr val="00B050"/>
              </a:solidFill>
              <a:latin typeface="Arial"/>
              <a:cs typeface="Arial"/>
            </a:endParaRPr>
          </a:p>
        </p:txBody>
      </p:sp>
      <p:sp>
        <p:nvSpPr>
          <p:cNvPr id="10" name="object 13"/>
          <p:cNvSpPr txBox="1"/>
          <p:nvPr/>
        </p:nvSpPr>
        <p:spPr>
          <a:xfrm>
            <a:off x="7143768" y="5214950"/>
            <a:ext cx="941626" cy="6353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5000"/>
              </a:lnSpc>
              <a:spcBef>
                <a:spcPts val="250"/>
              </a:spcBef>
            </a:pPr>
            <a:r>
              <a:rPr sz="4800" b="1" spc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+/-</a:t>
            </a:r>
            <a:endParaRPr sz="480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1" name="object 12"/>
          <p:cNvSpPr txBox="1"/>
          <p:nvPr/>
        </p:nvSpPr>
        <p:spPr>
          <a:xfrm>
            <a:off x="357158" y="5929330"/>
            <a:ext cx="8429684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600" spc="0" dirty="0" smtClean="0">
                <a:solidFill>
                  <a:srgbClr val="0070C0"/>
                </a:solidFill>
                <a:latin typeface="Arial"/>
                <a:cs typeface="Arial"/>
              </a:rPr>
              <a:t>In</a:t>
            </a:r>
            <a:r>
              <a:rPr sz="2600" spc="9" dirty="0" smtClean="0">
                <a:solidFill>
                  <a:srgbClr val="0070C0"/>
                </a:solidFill>
                <a:latin typeface="Arial"/>
                <a:cs typeface="Arial"/>
              </a:rPr>
              <a:t>t</a:t>
            </a:r>
            <a:r>
              <a:rPr sz="2600" spc="0" dirty="0" smtClean="0">
                <a:solidFill>
                  <a:srgbClr val="0070C0"/>
                </a:solidFill>
                <a:latin typeface="Arial"/>
                <a:cs typeface="Arial"/>
              </a:rPr>
              <a:t>o</a:t>
            </a:r>
            <a:r>
              <a:rPr sz="2600" spc="-15" dirty="0" smtClean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sz="2600" spc="0" dirty="0" smtClean="0">
                <a:solidFill>
                  <a:srgbClr val="0070C0"/>
                </a:solidFill>
                <a:latin typeface="Arial"/>
                <a:cs typeface="Arial"/>
              </a:rPr>
              <a:t>the</a:t>
            </a:r>
            <a:r>
              <a:rPr sz="2600" spc="-43" dirty="0" smtClean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sz="2600" spc="0" smtClean="0">
                <a:solidFill>
                  <a:srgbClr val="0070C0"/>
                </a:solidFill>
                <a:latin typeface="Arial"/>
                <a:cs typeface="Arial"/>
              </a:rPr>
              <a:t>c</a:t>
            </a:r>
            <a:r>
              <a:rPr sz="2600" spc="4" smtClean="0">
                <a:solidFill>
                  <a:srgbClr val="0070C0"/>
                </a:solidFill>
                <a:latin typeface="Arial"/>
                <a:cs typeface="Arial"/>
              </a:rPr>
              <a:t>l</a:t>
            </a:r>
            <a:r>
              <a:rPr sz="2600" spc="0" smtClean="0">
                <a:solidFill>
                  <a:srgbClr val="0070C0"/>
                </a:solidFill>
                <a:latin typeface="Arial"/>
                <a:cs typeface="Arial"/>
              </a:rPr>
              <a:t>i</a:t>
            </a:r>
            <a:r>
              <a:rPr sz="2600" spc="4" smtClean="0">
                <a:solidFill>
                  <a:srgbClr val="0070C0"/>
                </a:solidFill>
                <a:latin typeface="Arial"/>
                <a:cs typeface="Arial"/>
              </a:rPr>
              <a:t>n</a:t>
            </a:r>
            <a:r>
              <a:rPr sz="2600" spc="0" smtClean="0">
                <a:solidFill>
                  <a:srgbClr val="0070C0"/>
                </a:solidFill>
                <a:latin typeface="Arial"/>
                <a:cs typeface="Arial"/>
              </a:rPr>
              <a:t>ic</a:t>
            </a:r>
            <a:r>
              <a:rPr sz="2600" spc="-60" smtClean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sz="2600" spc="-752" smtClean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lang="en-US" sz="2600" dirty="0" smtClean="0">
                <a:solidFill>
                  <a:srgbClr val="0070C0"/>
                </a:solidFill>
                <a:latin typeface="Arial"/>
                <a:cs typeface="Arial"/>
              </a:rPr>
              <a:t>- </a:t>
            </a:r>
            <a:r>
              <a:rPr lang="en-US" sz="2600" dirty="0" err="1" smtClean="0">
                <a:solidFill>
                  <a:srgbClr val="0070C0"/>
                </a:solidFill>
                <a:latin typeface="Arial"/>
                <a:cs typeface="Arial"/>
              </a:rPr>
              <a:t>Usefulf</a:t>
            </a:r>
            <a:r>
              <a:rPr lang="en-US" sz="2600" dirty="0" smtClean="0">
                <a:solidFill>
                  <a:srgbClr val="0070C0"/>
                </a:solidFill>
                <a:latin typeface="Arial"/>
                <a:cs typeface="Arial"/>
              </a:rPr>
              <a:t> for Histology &gt; Cytology</a:t>
            </a:r>
            <a:endParaRPr sz="2600">
              <a:solidFill>
                <a:srgbClr val="0070C0"/>
              </a:solidFill>
              <a:latin typeface="Arial"/>
              <a:cs typeface="Arial"/>
            </a:endParaRPr>
          </a:p>
        </p:txBody>
      </p:sp>
      <p:sp>
        <p:nvSpPr>
          <p:cNvPr id="12" name="object 9"/>
          <p:cNvSpPr txBox="1"/>
          <p:nvPr/>
        </p:nvSpPr>
        <p:spPr>
          <a:xfrm>
            <a:off x="285720" y="6572272"/>
            <a:ext cx="8549811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lang="en-US" sz="1400" b="1" spc="-4" baseline="1913" dirty="0" err="1" smtClean="0">
                <a:solidFill>
                  <a:srgbClr val="002060"/>
                </a:solidFill>
                <a:latin typeface="Comic Sans MS"/>
                <a:cs typeface="Comic Sans MS"/>
              </a:rPr>
              <a:t>Bartolazzi</a:t>
            </a:r>
            <a:r>
              <a:rPr lang="en-US" sz="1400" b="1" spc="-4" baseline="1913" dirty="0" smtClean="0">
                <a:solidFill>
                  <a:srgbClr val="002060"/>
                </a:solidFill>
                <a:latin typeface="Comic Sans MS"/>
                <a:cs typeface="Comic Sans MS"/>
              </a:rPr>
              <a:t>, Lancet </a:t>
            </a:r>
            <a:r>
              <a:rPr lang="en-US" sz="1400" b="1" spc="-4" baseline="1913" dirty="0" err="1" smtClean="0">
                <a:solidFill>
                  <a:srgbClr val="002060"/>
                </a:solidFill>
                <a:latin typeface="Comic Sans MS"/>
                <a:cs typeface="Comic Sans MS"/>
              </a:rPr>
              <a:t>Onc</a:t>
            </a:r>
            <a:r>
              <a:rPr lang="en-US" sz="1400" b="1" spc="-4" baseline="1913" dirty="0" smtClean="0">
                <a:solidFill>
                  <a:srgbClr val="002060"/>
                </a:solidFill>
                <a:latin typeface="Comic Sans MS"/>
                <a:cs typeface="Comic Sans MS"/>
              </a:rPr>
              <a:t> 2008; 9: 543</a:t>
            </a:r>
            <a:endParaRPr lang="en-US" sz="1400" b="1" spc="-4" baseline="1913" dirty="0">
              <a:solidFill>
                <a:srgbClr val="002060"/>
              </a:solidFill>
              <a:latin typeface="Comic Sans MS"/>
              <a:cs typeface="Comic Sans MS"/>
            </a:endParaRPr>
          </a:p>
        </p:txBody>
      </p:sp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785786" y="2857496"/>
          <a:ext cx="7072362" cy="13258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36181"/>
                <a:gridCol w="3536181"/>
              </a:tblGrid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en-US" sz="2300" b="1" kern="1200" spc="0" dirty="0" err="1" smtClean="0">
                          <a:solidFill>
                            <a:srgbClr val="7030A0"/>
                          </a:solidFill>
                          <a:latin typeface="Arial"/>
                          <a:ea typeface="+mn-ea"/>
                          <a:cs typeface="Arial"/>
                        </a:rPr>
                        <a:t>Galectin</a:t>
                      </a:r>
                      <a:r>
                        <a:rPr lang="en-US" sz="2300" b="1" kern="1200" spc="0" dirty="0" smtClean="0">
                          <a:solidFill>
                            <a:srgbClr val="7030A0"/>
                          </a:solidFill>
                          <a:latin typeface="Arial"/>
                          <a:ea typeface="+mn-ea"/>
                          <a:cs typeface="Arial"/>
                        </a:rPr>
                        <a:t>- 3 Status: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300" b="1" kern="1200" spc="0" dirty="0" smtClean="0">
                          <a:solidFill>
                            <a:srgbClr val="7030A0"/>
                          </a:solidFill>
                          <a:latin typeface="Arial"/>
                          <a:ea typeface="+mn-ea"/>
                          <a:cs typeface="Arial"/>
                        </a:rPr>
                        <a:t>% Nodules Cancer: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en-US" sz="23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  Mitra_1 (MRT)" pitchFamily="2" charset="-78"/>
                        </a:rPr>
                        <a:t>Positive (&gt;5%)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3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  Mitra_1 (MRT)" pitchFamily="2" charset="-78"/>
                        </a:rPr>
                        <a:t>75-85%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en-US" sz="23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  Mitra_1 (MRT)" pitchFamily="2" charset="-78"/>
                        </a:rPr>
                        <a:t>Negative (&lt;5%)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3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  Mitra_1 (MRT)" pitchFamily="2" charset="-78"/>
                        </a:rPr>
                        <a:t>~ 5-7%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876" y="214291"/>
            <a:ext cx="8858280" cy="1071570"/>
          </a:xfrm>
        </p:spPr>
        <p:txBody>
          <a:bodyPr>
            <a:noAutofit/>
          </a:bodyPr>
          <a:lstStyle/>
          <a:p>
            <a:pPr marL="2171994" marR="2192163" algn="just">
              <a:lnSpc>
                <a:spcPct val="150000"/>
              </a:lnSpc>
              <a:spcBef>
                <a:spcPts val="0"/>
              </a:spcBef>
            </a:pPr>
            <a:r>
              <a:rPr lang="en-US" sz="2500" dirty="0" smtClean="0">
                <a:latin typeface="Arial"/>
                <a:cs typeface="Arial"/>
              </a:rPr>
              <a:t/>
            </a:r>
            <a:br>
              <a:rPr lang="en-US" sz="2500" dirty="0" smtClean="0">
                <a:latin typeface="Arial"/>
                <a:cs typeface="Arial"/>
              </a:rPr>
            </a:br>
            <a:r>
              <a:rPr lang="en-US" sz="2500" dirty="0" smtClean="0">
                <a:latin typeface="Arial"/>
                <a:cs typeface="Arial"/>
              </a:rPr>
              <a:t/>
            </a:r>
            <a:br>
              <a:rPr lang="en-US" sz="2500" dirty="0" smtClean="0">
                <a:latin typeface="Arial"/>
                <a:cs typeface="Arial"/>
              </a:rPr>
            </a:br>
            <a:r>
              <a:rPr lang="en-US" sz="2500" dirty="0" smtClean="0">
                <a:solidFill>
                  <a:srgbClr val="C00000"/>
                </a:solidFill>
                <a:latin typeface="Albertus" pitchFamily="34" charset="0"/>
              </a:rPr>
              <a:t>Conclusions:</a:t>
            </a:r>
            <a:r>
              <a:rPr lang="en-US" sz="2500" dirty="0" smtClean="0">
                <a:latin typeface="Arial"/>
                <a:cs typeface="Arial"/>
              </a:rPr>
              <a:t/>
            </a:r>
            <a:br>
              <a:rPr lang="en-US" sz="2500" dirty="0" smtClean="0">
                <a:latin typeface="Arial"/>
                <a:cs typeface="Arial"/>
              </a:rPr>
            </a:br>
            <a:r>
              <a:rPr lang="en-US" sz="1200" b="1" dirty="0" smtClean="0">
                <a:latin typeface="Lucida Sans" pitchFamily="34" charset="0"/>
                <a:cs typeface="Lucida Sans" pitchFamily="34" charset="0"/>
              </a:rPr>
              <a:t> Optimizing the Care of Indeterminate Nodules:</a:t>
            </a:r>
            <a:r>
              <a:rPr lang="en-US" sz="1200" dirty="0" smtClean="0">
                <a:latin typeface="Lucida Sans" pitchFamily="34" charset="0"/>
                <a:cs typeface="Lucida Sans" pitchFamily="34" charset="0"/>
              </a:rPr>
              <a:t/>
            </a:r>
            <a:br>
              <a:rPr lang="en-US" sz="1200" dirty="0" smtClean="0">
                <a:latin typeface="Lucida Sans" pitchFamily="34" charset="0"/>
                <a:cs typeface="Lucida Sans" pitchFamily="34" charset="0"/>
              </a:rPr>
            </a:br>
            <a:r>
              <a:rPr lang="en-US" sz="2500" dirty="0" smtClean="0">
                <a:latin typeface="Arial"/>
                <a:cs typeface="Arial"/>
              </a:rPr>
              <a:t/>
            </a:r>
            <a:br>
              <a:rPr lang="en-US" sz="2500" dirty="0" smtClean="0">
                <a:latin typeface="Arial"/>
                <a:cs typeface="Arial"/>
              </a:rPr>
            </a:br>
            <a:endParaRPr lang="en-US" sz="25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4282" y="1285860"/>
            <a:ext cx="8715436" cy="5357850"/>
          </a:xfrm>
        </p:spPr>
        <p:txBody>
          <a:bodyPr>
            <a:normAutofit/>
          </a:bodyPr>
          <a:lstStyle/>
          <a:p>
            <a:pPr marL="12700" marR="45720" algn="just">
              <a:lnSpc>
                <a:spcPct val="150000"/>
              </a:lnSpc>
              <a:spcBef>
                <a:spcPts val="127"/>
              </a:spcBef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Cytol</a:t>
            </a:r>
            <a:r>
              <a:rPr lang="en-US" sz="2000" b="1" spc="-9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gic</a:t>
            </a:r>
            <a:r>
              <a:rPr lang="en-US" sz="2000" b="1" spc="-9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2000" b="1" spc="-9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2000" b="1" spc="54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Indeter</a:t>
            </a:r>
            <a:r>
              <a:rPr lang="en-US" sz="2000" b="1" spc="4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000" b="1" spc="-4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ate nodu</a:t>
            </a:r>
            <a:r>
              <a:rPr lang="en-US" sz="2000" b="1" spc="-9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es</a:t>
            </a:r>
            <a:r>
              <a:rPr lang="en-US" sz="2000" b="1" spc="39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are</a:t>
            </a:r>
            <a:r>
              <a:rPr lang="en-US" sz="2000" b="1" spc="9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com</a:t>
            </a:r>
            <a:r>
              <a:rPr lang="en-US" sz="2000" b="1" spc="4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on.</a:t>
            </a:r>
          </a:p>
          <a:p>
            <a:pPr marL="12700" marR="45720" algn="just">
              <a:lnSpc>
                <a:spcPct val="150000"/>
              </a:lnSpc>
              <a:spcBef>
                <a:spcPts val="127"/>
              </a:spcBef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Traditi</a:t>
            </a:r>
            <a:r>
              <a:rPr lang="en-US" sz="2000" b="1" spc="-9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na</a:t>
            </a:r>
            <a:r>
              <a:rPr lang="en-US" sz="2000" b="1" spc="-9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2000" b="1" spc="-4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000" b="1" spc="44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bec</a:t>
            </a:r>
            <a:r>
              <a:rPr lang="en-US" sz="2000" b="1" spc="-4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use</a:t>
            </a:r>
            <a:r>
              <a:rPr lang="en-US" sz="2000" b="1" spc="9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malignancy cannot be excluded,  diagnostic surgery has been recommended.</a:t>
            </a:r>
          </a:p>
          <a:p>
            <a:pPr marL="12700" marR="45720" algn="just">
              <a:lnSpc>
                <a:spcPct val="150000"/>
              </a:lnSpc>
              <a:spcBef>
                <a:spcPts val="127"/>
              </a:spcBef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This approach is suboptimal, as surgery is unnecessary in ~50% of patients, yet carries risk, morbidity &amp; cost.</a:t>
            </a:r>
          </a:p>
          <a:p>
            <a:pPr marL="12700" marR="45720" algn="just">
              <a:lnSpc>
                <a:spcPct val="150000"/>
              </a:lnSpc>
              <a:spcBef>
                <a:spcPts val="127"/>
              </a:spcBef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Molecular analysis of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cytologically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indeterminate nodules is the new standard – golden era of Discovery &amp; Development.</a:t>
            </a:r>
          </a:p>
          <a:p>
            <a:pPr marL="12700" marR="45720" algn="just">
              <a:lnSpc>
                <a:spcPct val="150000"/>
              </a:lnSpc>
              <a:spcBef>
                <a:spcPts val="127"/>
              </a:spcBef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As we translate into the clinic, results from high-quality, clinical validation studies are critical.</a:t>
            </a:r>
          </a:p>
          <a:p>
            <a:pPr marL="12700" marR="45720" algn="just">
              <a:lnSpc>
                <a:spcPct val="150000"/>
              </a:lnSpc>
              <a:spcBef>
                <a:spcPts val="127"/>
              </a:spcBef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When choosing the ‘best’ diagnostic option, consider:</a:t>
            </a:r>
          </a:p>
          <a:p>
            <a:pPr marL="469900" marR="45720" lvl="1" algn="just">
              <a:lnSpc>
                <a:spcPct val="150000"/>
              </a:lnSpc>
              <a:spcBef>
                <a:spcPts val="127"/>
              </a:spcBef>
            </a:pPr>
            <a:r>
              <a:rPr lang="en-US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1) Test parameters &amp; validation, and 2) patient desires.</a:t>
            </a:r>
          </a:p>
          <a:p>
            <a:pPr marL="12700" marR="45720" algn="just">
              <a:lnSpc>
                <a:spcPct val="150000"/>
              </a:lnSpc>
              <a:spcBef>
                <a:spcPts val="127"/>
              </a:spcBef>
              <a:buFont typeface="Arial" pitchFamily="34" charset="0"/>
              <a:buChar char="•"/>
            </a:pPr>
            <a:endParaRPr lang="en-US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24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4599" y="-130052"/>
            <a:ext cx="8770938" cy="1143000"/>
          </a:xfrm>
        </p:spPr>
        <p:txBody>
          <a:bodyPr/>
          <a:lstStyle/>
          <a:p>
            <a:r>
              <a:rPr lang="en-US" sz="2400" b="1" dirty="0" smtClean="0">
                <a:solidFill>
                  <a:srgbClr val="FF0000"/>
                </a:solidFill>
                <a:effectLst/>
                <a:latin typeface="Comic Sans MS" pitchFamily="66" charset="0"/>
              </a:rPr>
              <a:t>Changing Paradigms in the Management of Thyroid Cancer</a:t>
            </a:r>
            <a:endParaRPr lang="en-US" sz="2400" b="1" dirty="0">
              <a:solidFill>
                <a:srgbClr val="FF0000"/>
              </a:solidFill>
              <a:effectLst/>
              <a:latin typeface="Comic Sans MS" pitchFamily="66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607402" y="4164341"/>
            <a:ext cx="3819098" cy="1631216"/>
          </a:xfrm>
          <a:prstGeom prst="rect">
            <a:avLst/>
          </a:prstGeom>
          <a:solidFill>
            <a:schemeClr val="bg1">
              <a:lumMod val="50000"/>
            </a:schemeClr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latin typeface="Comic Sans MS" pitchFamily="66" charset="0"/>
              </a:rPr>
              <a:t>Increased Emphasis</a:t>
            </a:r>
          </a:p>
          <a:p>
            <a:pPr algn="ctr"/>
            <a:r>
              <a:rPr lang="en-US" sz="2000" b="1" dirty="0" smtClean="0">
                <a:solidFill>
                  <a:schemeClr val="tx2"/>
                </a:solidFill>
                <a:latin typeface="Comic Sans MS" pitchFamily="66" charset="0"/>
              </a:rPr>
              <a:t>Risk of death</a:t>
            </a:r>
          </a:p>
          <a:p>
            <a:pPr algn="ctr"/>
            <a:r>
              <a:rPr lang="en-US" sz="2000" b="1" dirty="0" smtClean="0">
                <a:solidFill>
                  <a:schemeClr val="tx2"/>
                </a:solidFill>
                <a:latin typeface="Comic Sans MS" pitchFamily="66" charset="0"/>
              </a:rPr>
              <a:t>Risk of recurrence</a:t>
            </a:r>
          </a:p>
          <a:p>
            <a:pPr algn="ctr"/>
            <a:r>
              <a:rPr lang="en-US" sz="2000" b="1" dirty="0" smtClean="0">
                <a:solidFill>
                  <a:schemeClr val="tx2"/>
                </a:solidFill>
                <a:latin typeface="Comic Sans MS" pitchFamily="66" charset="0"/>
              </a:rPr>
              <a:t>Risk of persistent disease</a:t>
            </a:r>
          </a:p>
          <a:p>
            <a:pPr algn="ctr"/>
            <a:r>
              <a:rPr lang="en-US" sz="2000" b="1" dirty="0" smtClean="0">
                <a:solidFill>
                  <a:schemeClr val="tx2"/>
                </a:solidFill>
                <a:latin typeface="Comic Sans MS" pitchFamily="66" charset="0"/>
              </a:rPr>
              <a:t>Risk of failing initial therapy</a:t>
            </a:r>
            <a:endParaRPr lang="en-US" sz="2000" b="1" dirty="0">
              <a:solidFill>
                <a:schemeClr val="tx2"/>
              </a:solidFill>
              <a:latin typeface="Comic Sans MS" pitchFamily="66" charset="0"/>
            </a:endParaRPr>
          </a:p>
        </p:txBody>
      </p:sp>
      <p:grpSp>
        <p:nvGrpSpPr>
          <p:cNvPr id="2" name="Group 13"/>
          <p:cNvGrpSpPr/>
          <p:nvPr/>
        </p:nvGrpSpPr>
        <p:grpSpPr>
          <a:xfrm>
            <a:off x="491320" y="1994848"/>
            <a:ext cx="8163637" cy="1653964"/>
            <a:chOff x="491320" y="1994848"/>
            <a:chExt cx="8163637" cy="1653964"/>
          </a:xfrm>
        </p:grpSpPr>
        <p:sp>
          <p:nvSpPr>
            <p:cNvPr id="8" name="Rectangle 7"/>
            <p:cNvSpPr/>
            <p:nvPr/>
          </p:nvSpPr>
          <p:spPr>
            <a:xfrm>
              <a:off x="491320" y="2017596"/>
              <a:ext cx="3807725" cy="1631216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effectLst>
              <a:glow rad="228600">
                <a:schemeClr val="accent1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>
              <a:spAutoFit/>
            </a:bodyPr>
            <a:lstStyle/>
            <a:p>
              <a:pPr algn="ctr"/>
              <a:r>
                <a:rPr lang="en-US" sz="2000" b="1" dirty="0" smtClean="0">
                  <a:latin typeface="Comic Sans MS" pitchFamily="66" charset="0"/>
                </a:rPr>
                <a:t>“Traditional Paradigm”</a:t>
              </a:r>
            </a:p>
            <a:p>
              <a:pPr algn="ctr"/>
              <a:r>
                <a:rPr lang="en-US" sz="2000" b="1" dirty="0" smtClean="0">
                  <a:solidFill>
                    <a:schemeClr val="tx2"/>
                  </a:solidFill>
                  <a:latin typeface="Comic Sans MS" pitchFamily="66" charset="0"/>
                </a:rPr>
                <a:t>One Size Fits All </a:t>
              </a:r>
            </a:p>
            <a:p>
              <a:pPr algn="ctr"/>
              <a:r>
                <a:rPr lang="en-US" sz="2000" b="1" dirty="0" smtClean="0">
                  <a:solidFill>
                    <a:schemeClr val="tx2"/>
                  </a:solidFill>
                  <a:latin typeface="Comic Sans MS" pitchFamily="66" charset="0"/>
                </a:rPr>
                <a:t>Total thyroidectomy</a:t>
              </a:r>
            </a:p>
            <a:p>
              <a:pPr algn="ctr"/>
              <a:r>
                <a:rPr lang="en-US" sz="2000" b="1" dirty="0" smtClean="0">
                  <a:solidFill>
                    <a:schemeClr val="tx2"/>
                  </a:solidFill>
                  <a:latin typeface="Comic Sans MS" pitchFamily="66" charset="0"/>
                </a:rPr>
                <a:t>RAI remnant ablation</a:t>
              </a:r>
            </a:p>
            <a:p>
              <a:pPr algn="ctr"/>
              <a:r>
                <a:rPr lang="en-US" sz="2000" b="1" dirty="0" smtClean="0">
                  <a:solidFill>
                    <a:schemeClr val="tx2"/>
                  </a:solidFill>
                  <a:latin typeface="Comic Sans MS" pitchFamily="66" charset="0"/>
                </a:rPr>
                <a:t>All with same follow up</a:t>
              </a:r>
              <a:endParaRPr lang="en-US" sz="2000" b="1" dirty="0">
                <a:solidFill>
                  <a:schemeClr val="tx2"/>
                </a:solidFill>
                <a:latin typeface="Comic Sans MS" pitchFamily="66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835859" y="1994848"/>
              <a:ext cx="3819098" cy="1631216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effectLst>
              <a:glow rad="228600">
                <a:schemeClr val="accent1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>
              <a:spAutoFit/>
            </a:bodyPr>
            <a:lstStyle/>
            <a:p>
              <a:pPr algn="ctr"/>
              <a:r>
                <a:rPr lang="en-US" sz="2000" b="1" dirty="0" smtClean="0">
                  <a:latin typeface="Comic Sans MS" pitchFamily="66" charset="0"/>
                </a:rPr>
                <a:t>“Risk Adapted Paradigm”</a:t>
              </a:r>
            </a:p>
            <a:p>
              <a:pPr algn="ctr"/>
              <a:r>
                <a:rPr lang="en-US" sz="2000" b="1" dirty="0" smtClean="0">
                  <a:solidFill>
                    <a:schemeClr val="tx2"/>
                  </a:solidFill>
                  <a:latin typeface="Comic Sans MS" pitchFamily="66" charset="0"/>
                </a:rPr>
                <a:t>Management recommendations based individualized risk assessment</a:t>
              </a:r>
              <a:endParaRPr lang="en-US" sz="2000" b="1" dirty="0">
                <a:solidFill>
                  <a:schemeClr val="tx2"/>
                </a:solidFill>
                <a:latin typeface="Comic Sans MS" pitchFamily="66" charset="0"/>
              </a:endParaRPr>
            </a:p>
          </p:txBody>
        </p:sp>
        <p:sp>
          <p:nvSpPr>
            <p:cNvPr id="12" name="Right Arrow 11"/>
            <p:cNvSpPr/>
            <p:nvPr/>
          </p:nvSpPr>
          <p:spPr bwMode="auto">
            <a:xfrm>
              <a:off x="4503761" y="2634018"/>
              <a:ext cx="286603" cy="395785"/>
            </a:xfrm>
            <a:prstGeom prst="rightArrow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lg" len="lg"/>
            </a:ln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0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3108" y="1857364"/>
            <a:ext cx="4057521" cy="769441"/>
          </a:xfrm>
          <a:prstGeom prst="rect">
            <a:avLst/>
          </a:prstGeom>
          <a:solidFill>
            <a:schemeClr val="bg2">
              <a:lumMod val="5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latin typeface="Comic Sans MS" pitchFamily="66" charset="0"/>
              </a:rPr>
              <a:t>Systemic Therapies</a:t>
            </a:r>
          </a:p>
          <a:p>
            <a:pPr algn="ctr"/>
            <a:r>
              <a:rPr lang="en-US" sz="2000" b="1" i="1" dirty="0" smtClean="0">
                <a:solidFill>
                  <a:schemeClr val="tx1"/>
                </a:solidFill>
                <a:latin typeface="Comic Sans MS" pitchFamily="66" charset="0"/>
              </a:rPr>
              <a:t>Chemotherapy/Novel Therapies</a:t>
            </a:r>
          </a:p>
        </p:txBody>
      </p:sp>
      <p:sp>
        <p:nvSpPr>
          <p:cNvPr id="4" name="Title 3"/>
          <p:cNvSpPr txBox="1">
            <a:spLocks noGrp="1"/>
          </p:cNvSpPr>
          <p:nvPr>
            <p:ph type="title"/>
          </p:nvPr>
        </p:nvSpPr>
        <p:spPr>
          <a:xfrm>
            <a:off x="443552" y="47624"/>
            <a:ext cx="822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Targeted Therapies</a:t>
            </a:r>
            <a:b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What are our options?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85786" y="3857628"/>
            <a:ext cx="1358065" cy="461665"/>
          </a:xfrm>
          <a:prstGeom prst="rect">
            <a:avLst/>
          </a:prstGeom>
          <a:solidFill>
            <a:schemeClr val="bg2">
              <a:lumMod val="5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latin typeface="Comic Sans MS" pitchFamily="66" charset="0"/>
              </a:rPr>
              <a:t>Surgery</a:t>
            </a:r>
            <a:endParaRPr lang="en-US" sz="2400" b="1" dirty="0">
              <a:solidFill>
                <a:srgbClr val="FFFFFF"/>
              </a:solidFill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28860" y="3857628"/>
            <a:ext cx="3844322" cy="461665"/>
          </a:xfrm>
          <a:prstGeom prst="rect">
            <a:avLst/>
          </a:prstGeom>
          <a:solidFill>
            <a:schemeClr val="bg2">
              <a:lumMod val="5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latin typeface="Comic Sans MS" pitchFamily="66" charset="0"/>
              </a:rPr>
              <a:t>External Beam Radiation</a:t>
            </a:r>
            <a:endParaRPr lang="en-US" sz="2400" b="1" dirty="0">
              <a:solidFill>
                <a:srgbClr val="FFFFFF"/>
              </a:solidFill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23957" y="3824591"/>
            <a:ext cx="2023311" cy="461665"/>
          </a:xfrm>
          <a:prstGeom prst="rect">
            <a:avLst/>
          </a:prstGeom>
          <a:solidFill>
            <a:schemeClr val="bg2">
              <a:lumMod val="5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err="1" smtClean="0">
                <a:latin typeface="Comic Sans MS" pitchFamily="66" charset="0"/>
              </a:rPr>
              <a:t>Embolization</a:t>
            </a:r>
            <a:endParaRPr lang="en-US" sz="2400" b="1" dirty="0">
              <a:solidFill>
                <a:srgbClr val="FFFFFF"/>
              </a:solidFill>
              <a:latin typeface="Comic Sans MS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57488" y="3071810"/>
            <a:ext cx="2929007" cy="461665"/>
          </a:xfrm>
          <a:prstGeom prst="rect">
            <a:avLst/>
          </a:prstGeom>
          <a:solidFill>
            <a:schemeClr val="bg2">
              <a:lumMod val="5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latin typeface="Comic Sans MS" pitchFamily="66" charset="0"/>
              </a:rPr>
              <a:t>Radioactive Iodine</a:t>
            </a:r>
            <a:endParaRPr lang="en-US" sz="2400" b="1" dirty="0">
              <a:solidFill>
                <a:srgbClr val="FFFFFF"/>
              </a:solidFill>
              <a:latin typeface="Comic Sans MS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05218" y="5086191"/>
            <a:ext cx="7779223" cy="1200329"/>
          </a:xfrm>
          <a:prstGeom prst="rect">
            <a:avLst/>
          </a:prstGeom>
          <a:solidFill>
            <a:schemeClr val="bg2">
              <a:lumMod val="5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C000"/>
                </a:solidFill>
                <a:latin typeface="Comic Sans MS" pitchFamily="66" charset="0"/>
              </a:rPr>
              <a:t>Often, multiple “targeted therapies” are used over the life time of a patient with advanced thyroid cancer</a:t>
            </a:r>
            <a:endParaRPr lang="en-US" sz="2400" b="1" dirty="0">
              <a:solidFill>
                <a:srgbClr val="FFC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68487"/>
          </a:xfrm>
        </p:spPr>
        <p:txBody>
          <a:bodyPr/>
          <a:lstStyle/>
          <a:p>
            <a:r>
              <a:rPr lang="en-US" sz="2200" b="1" smtClean="0">
                <a:solidFill>
                  <a:srgbClr val="C00000"/>
                </a:solidFill>
              </a:rPr>
              <a:t>Risk stratification for the likelihood of clinically evident thyroid cancer recurrence following complete resection of primary tumor in patients with no evidence of distant metastases at initial evaluation</a:t>
            </a:r>
          </a:p>
        </p:txBody>
      </p:sp>
      <p:pic>
        <p:nvPicPr>
          <p:cNvPr id="4608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214438" y="2357438"/>
            <a:ext cx="6643687" cy="39290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026" descr="00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98425"/>
            <a:ext cx="4814888" cy="668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7158" y="71414"/>
            <a:ext cx="8572560" cy="1357322"/>
          </a:xfrm>
        </p:spPr>
        <p:txBody>
          <a:bodyPr>
            <a:noAutofit/>
          </a:bodyPr>
          <a:lstStyle/>
          <a:p>
            <a:r>
              <a:rPr lang="en-US" sz="3500" dirty="0" smtClean="0">
                <a:solidFill>
                  <a:srgbClr val="C00000"/>
                </a:solidFill>
                <a:latin typeface="Albertus" pitchFamily="34" charset="0"/>
              </a:rPr>
              <a:t>ATA risk stratification for the assessment of risk of recurrence</a:t>
            </a:r>
            <a:endParaRPr lang="en-US" sz="3500" dirty="0">
              <a:solidFill>
                <a:srgbClr val="C00000"/>
              </a:solidFill>
              <a:latin typeface="Albertus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357159" y="1500175"/>
          <a:ext cx="8429682" cy="49292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9894"/>
                <a:gridCol w="2809894"/>
                <a:gridCol w="2809894"/>
              </a:tblGrid>
              <a:tr h="985844"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Low</a:t>
                      </a:r>
                      <a:endParaRPr lang="en-US" sz="2500" b="1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Intermediate</a:t>
                      </a:r>
                      <a:endParaRPr lang="en-US" sz="2500" b="1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High</a:t>
                      </a:r>
                      <a:endParaRPr lang="en-US" sz="2500" b="1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985844">
                <a:tc>
                  <a:txBody>
                    <a:bodyPr/>
                    <a:lstStyle/>
                    <a:p>
                      <a:r>
                        <a:rPr lang="en-US" sz="2000" b="1" spc="-4" dirty="0" smtClean="0">
                          <a:solidFill>
                            <a:srgbClr val="002060"/>
                          </a:solidFill>
                          <a:latin typeface="Book Antiqua"/>
                          <a:cs typeface="Book Antiqua"/>
                        </a:rPr>
                        <a:t>T</a:t>
                      </a:r>
                      <a:r>
                        <a:rPr lang="en-US" sz="2000" b="1" spc="4" dirty="0" smtClean="0">
                          <a:solidFill>
                            <a:srgbClr val="002060"/>
                          </a:solidFill>
                          <a:latin typeface="Book Antiqua"/>
                          <a:cs typeface="Book Antiqua"/>
                        </a:rPr>
                        <a:t>1-</a:t>
                      </a:r>
                      <a:r>
                        <a:rPr lang="en-US" sz="2000" b="1" spc="0" dirty="0" smtClean="0">
                          <a:solidFill>
                            <a:srgbClr val="002060"/>
                          </a:solidFill>
                          <a:latin typeface="Book Antiqua"/>
                          <a:cs typeface="Book Antiqua"/>
                        </a:rPr>
                        <a:t>2N</a:t>
                      </a:r>
                      <a:r>
                        <a:rPr lang="en-US" sz="2000" b="1" spc="9" dirty="0" smtClean="0">
                          <a:solidFill>
                            <a:srgbClr val="002060"/>
                          </a:solidFill>
                          <a:latin typeface="Book Antiqua"/>
                          <a:cs typeface="Book Antiqua"/>
                        </a:rPr>
                        <a:t>0</a:t>
                      </a:r>
                      <a:r>
                        <a:rPr lang="en-US" sz="2000" b="1" spc="0" dirty="0" smtClean="0">
                          <a:solidFill>
                            <a:srgbClr val="002060"/>
                          </a:solidFill>
                          <a:latin typeface="Book Antiqua"/>
                          <a:cs typeface="Book Antiqua"/>
                        </a:rPr>
                        <a:t>M0 </a:t>
                      </a:r>
                      <a:endParaRPr lang="en-US" sz="20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T3</a:t>
                      </a:r>
                    </a:p>
                    <a:p>
                      <a:r>
                        <a:rPr lang="en-US" sz="20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N1</a:t>
                      </a:r>
                      <a:endParaRPr lang="en-US" sz="20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T4</a:t>
                      </a:r>
                    </a:p>
                    <a:p>
                      <a:r>
                        <a:rPr lang="en-US" sz="20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985844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All macroscopic tumor reacted</a:t>
                      </a:r>
                      <a:endParaRPr lang="en-US" sz="20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0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Incomplete tumor</a:t>
                      </a:r>
                      <a:r>
                        <a:rPr lang="en-US" sz="2000" b="1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resection</a:t>
                      </a:r>
                      <a:endParaRPr lang="en-US" sz="20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985844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No aggressive histology</a:t>
                      </a:r>
                      <a:endParaRPr lang="en-US" sz="20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Aggressive histology or vascular invasion</a:t>
                      </a:r>
                      <a:endParaRPr lang="en-US" sz="20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0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985844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No 131-I uptake outside the thyroid bed</a:t>
                      </a:r>
                      <a:endParaRPr lang="en-US" sz="20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N1 and/or M1 AT</a:t>
                      </a:r>
                      <a:r>
                        <a:rPr lang="en-US" sz="2000" b="1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WBS</a:t>
                      </a:r>
                      <a:endParaRPr lang="en-US" sz="20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Low 131-I uptake of distant metastases</a:t>
                      </a:r>
                      <a:endParaRPr lang="en-US" sz="20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7158" y="71414"/>
            <a:ext cx="8572560" cy="1143008"/>
          </a:xfrm>
        </p:spPr>
        <p:txBody>
          <a:bodyPr>
            <a:noAutofit/>
          </a:bodyPr>
          <a:lstStyle/>
          <a:p>
            <a:r>
              <a:rPr lang="en-US" sz="1800" dirty="0" smtClean="0">
                <a:solidFill>
                  <a:srgbClr val="C00000"/>
                </a:solidFill>
                <a:latin typeface="Albertus" pitchFamily="34" charset="0"/>
              </a:rPr>
              <a:t>Estimating risk of recurrent in differentiated thyroid cancer after total </a:t>
            </a:r>
            <a:r>
              <a:rPr lang="en-US" sz="1800" dirty="0" err="1" smtClean="0">
                <a:solidFill>
                  <a:srgbClr val="C00000"/>
                </a:solidFill>
                <a:latin typeface="Albertus" pitchFamily="34" charset="0"/>
              </a:rPr>
              <a:t>thyroidectomy</a:t>
            </a:r>
            <a:r>
              <a:rPr lang="en-US" sz="1800" dirty="0" smtClean="0">
                <a:solidFill>
                  <a:srgbClr val="C00000"/>
                </a:solidFill>
                <a:latin typeface="Albertus" pitchFamily="34" charset="0"/>
              </a:rPr>
              <a:t> and </a:t>
            </a:r>
            <a:r>
              <a:rPr lang="en-US" sz="1800" u="sng" dirty="0" smtClean="0">
                <a:solidFill>
                  <a:srgbClr val="C00000"/>
                </a:solidFill>
                <a:latin typeface="Albertus" pitchFamily="34" charset="0"/>
              </a:rPr>
              <a:t>radioactive iodine remnant ablation:</a:t>
            </a:r>
            <a:r>
              <a:rPr lang="en-US" sz="1800" dirty="0" smtClean="0">
                <a:solidFill>
                  <a:srgbClr val="C00000"/>
                </a:solidFill>
                <a:latin typeface="Albertus" pitchFamily="34" charset="0"/>
              </a:rPr>
              <a:t> using response to therapy variables to modify the initial risk estimates predicted by the new American Thyroid Association Staging System. Tuttle M, et al. Thyroid 2010</a:t>
            </a:r>
            <a:endParaRPr lang="en-US" sz="1800" dirty="0">
              <a:solidFill>
                <a:srgbClr val="C00000"/>
              </a:solidFill>
              <a:latin typeface="Albertus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79513" y="3274430"/>
          <a:ext cx="8607331" cy="3369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77189"/>
                <a:gridCol w="1020628"/>
                <a:gridCol w="1823587"/>
                <a:gridCol w="1385927"/>
              </a:tblGrid>
              <a:tr h="4654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Risk</a:t>
                      </a:r>
                      <a:r>
                        <a:rPr lang="en-US" sz="2000" b="1" baseline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stratification</a:t>
                      </a:r>
                      <a:endParaRPr lang="en-US" sz="2000" b="1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Low</a:t>
                      </a:r>
                      <a:endParaRPr lang="en-US" sz="2000" b="1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Intermediate</a:t>
                      </a:r>
                      <a:endParaRPr lang="en-US" sz="2000" b="1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High</a:t>
                      </a:r>
                      <a:endParaRPr lang="en-US" sz="2000" b="1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65440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ATA</a:t>
                      </a:r>
                      <a:endParaRPr lang="en-US" sz="18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3%</a:t>
                      </a:r>
                      <a:endParaRPr lang="en-US" sz="18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21%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68%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857302">
                <a:tc>
                  <a:txBody>
                    <a:bodyPr/>
                    <a:lstStyle/>
                    <a:p>
                      <a:r>
                        <a:rPr lang="en-US" sz="2000" b="1" kern="1200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Excellent</a:t>
                      </a:r>
                      <a:r>
                        <a:rPr lang="en-US" sz="18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lvl="1"/>
                      <a:r>
                        <a:rPr lang="en-US" sz="18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T4 withdrawal</a:t>
                      </a:r>
                      <a:r>
                        <a:rPr lang="en-US" sz="1800" b="1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or </a:t>
                      </a:r>
                      <a:r>
                        <a:rPr lang="en-US" sz="1800" b="1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rhTSH-Tg</a:t>
                      </a:r>
                      <a:r>
                        <a:rPr lang="en-US" sz="18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&lt;1 </a:t>
                      </a:r>
                      <a:r>
                        <a:rPr lang="en-US" sz="1800" b="1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</a:t>
                      </a:r>
                      <a:r>
                        <a:rPr lang="en-US" sz="18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/ml, no structural disease</a:t>
                      </a:r>
                      <a:endParaRPr lang="en-US" sz="18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18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2%</a:t>
                      </a:r>
                      <a:endParaRPr lang="en-US" sz="18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18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2%</a:t>
                      </a:r>
                      <a:endParaRPr lang="en-US" sz="18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18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14%</a:t>
                      </a:r>
                      <a:endParaRPr lang="en-US" sz="18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355090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Incomplete</a:t>
                      </a:r>
                    </a:p>
                    <a:p>
                      <a:pPr lvl="1"/>
                      <a:r>
                        <a:rPr lang="en-US" sz="18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LT4 </a:t>
                      </a:r>
                      <a:r>
                        <a:rPr lang="en-US" sz="1800" b="1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Tg</a:t>
                      </a:r>
                      <a:r>
                        <a:rPr lang="en-US" sz="18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&gt;1 </a:t>
                      </a:r>
                      <a:r>
                        <a:rPr lang="en-US" sz="1800" b="1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</a:t>
                      </a:r>
                      <a:r>
                        <a:rPr lang="en-US" sz="18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/ml,</a:t>
                      </a:r>
                    </a:p>
                    <a:p>
                      <a:pPr lvl="1"/>
                      <a:r>
                        <a:rPr lang="en-US" sz="18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T4 withdrawal</a:t>
                      </a:r>
                      <a:r>
                        <a:rPr lang="en-US" sz="1800" b="1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or  </a:t>
                      </a:r>
                      <a:r>
                        <a:rPr lang="en-US" sz="1800" b="1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rhTSH-Tg</a:t>
                      </a:r>
                      <a:r>
                        <a:rPr lang="en-US" sz="1800" b="1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1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&gt;10 </a:t>
                      </a:r>
                      <a:r>
                        <a:rPr lang="en-US" sz="1800" b="1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</a:t>
                      </a:r>
                      <a:r>
                        <a:rPr lang="en-US" sz="1800" b="1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/ml,</a:t>
                      </a:r>
                    </a:p>
                    <a:p>
                      <a:pPr lvl="1"/>
                      <a:r>
                        <a:rPr lang="en-US" sz="18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Rising </a:t>
                      </a:r>
                      <a:r>
                        <a:rPr lang="en-US" sz="1800" b="1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Tg</a:t>
                      </a:r>
                      <a:r>
                        <a:rPr lang="en-US" sz="18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values, or structural disease</a:t>
                      </a:r>
                      <a:endParaRPr lang="en-US" sz="18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en-US" sz="1800" b="1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18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13%</a:t>
                      </a:r>
                      <a:endParaRPr lang="en-US" sz="18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en-US" sz="1800" b="1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18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41%</a:t>
                      </a:r>
                      <a:endParaRPr lang="en-US" sz="18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en-US" sz="1800" b="1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18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79%</a:t>
                      </a:r>
                      <a:endParaRPr lang="en-US" sz="18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42845" y="1428736"/>
            <a:ext cx="88582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7030A0"/>
                </a:solidFill>
              </a:rPr>
              <a:t>588 DTC restaged according to the result of serum </a:t>
            </a:r>
            <a:r>
              <a:rPr lang="en-US" sz="2000" b="1" dirty="0" err="1" smtClean="0">
                <a:solidFill>
                  <a:srgbClr val="7030A0"/>
                </a:solidFill>
              </a:rPr>
              <a:t>Tg</a:t>
            </a:r>
            <a:r>
              <a:rPr lang="en-US" sz="2000" b="1" dirty="0" smtClean="0">
                <a:solidFill>
                  <a:srgbClr val="7030A0"/>
                </a:solidFill>
              </a:rPr>
              <a:t> (basal and /or stimulated) and imaging 2 yrs after initial treatment</a:t>
            </a:r>
          </a:p>
          <a:p>
            <a:pPr algn="ctr"/>
            <a:endParaRPr lang="en-US" sz="2000" b="1" dirty="0">
              <a:solidFill>
                <a:srgbClr val="7030A0"/>
              </a:solidFill>
            </a:endParaRPr>
          </a:p>
          <a:p>
            <a:pPr algn="ctr"/>
            <a:r>
              <a:rPr lang="en-US" sz="2000" b="1" dirty="0" smtClean="0">
                <a:solidFill>
                  <a:srgbClr val="7030A0"/>
                </a:solidFill>
              </a:rPr>
              <a:t>% of cases with persistent or recurrent disease after a mean follow up of 7 years (range 1-15 yrs)</a:t>
            </a:r>
          </a:p>
          <a:p>
            <a:pPr algn="ctr"/>
            <a:endParaRPr lang="en-US" sz="2000" b="1" dirty="0">
              <a:solidFill>
                <a:srgbClr val="7030A0"/>
              </a:solidFill>
            </a:endParaRPr>
          </a:p>
        </p:txBody>
      </p:sp>
      <p:sp>
        <p:nvSpPr>
          <p:cNvPr id="5" name="Curved Right Arrow 4"/>
          <p:cNvSpPr/>
          <p:nvPr/>
        </p:nvSpPr>
        <p:spPr>
          <a:xfrm>
            <a:off x="571472" y="1785926"/>
            <a:ext cx="214314" cy="928694"/>
          </a:xfrm>
          <a:prstGeom prst="curvedRightArrow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bject 22"/>
          <p:cNvSpPr/>
          <p:nvPr/>
        </p:nvSpPr>
        <p:spPr>
          <a:xfrm>
            <a:off x="155222" y="333341"/>
            <a:ext cx="8638732" cy="24385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38291" y="314325"/>
            <a:ext cx="8698089" cy="2476500"/>
          </a:xfrm>
          <a:custGeom>
            <a:avLst/>
            <a:gdLst/>
            <a:ahLst/>
            <a:cxnLst/>
            <a:rect l="l" t="t" r="r" b="b"/>
            <a:pathLst>
              <a:path w="9785350" h="2476500">
                <a:moveTo>
                  <a:pt x="0" y="2476500"/>
                </a:moveTo>
                <a:lnTo>
                  <a:pt x="9785350" y="2476500"/>
                </a:lnTo>
                <a:lnTo>
                  <a:pt x="9785350" y="0"/>
                </a:lnTo>
                <a:lnTo>
                  <a:pt x="0" y="0"/>
                </a:lnTo>
                <a:lnTo>
                  <a:pt x="0" y="2476500"/>
                </a:lnTo>
                <a:close/>
              </a:path>
            </a:pathLst>
          </a:custGeom>
          <a:ln w="38100">
            <a:solidFill>
              <a:srgbClr val="EB011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574722" y="3994404"/>
            <a:ext cx="3328415" cy="5699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599680" y="3994404"/>
            <a:ext cx="441621" cy="5699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737859" y="3994404"/>
            <a:ext cx="1228683" cy="56997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8663098" y="3994404"/>
            <a:ext cx="400980" cy="56997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574709" y="4895088"/>
            <a:ext cx="3092704" cy="56997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363968" y="4895088"/>
            <a:ext cx="441621" cy="56997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7502147" y="4895088"/>
            <a:ext cx="1464395" cy="56997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8663098" y="4895088"/>
            <a:ext cx="400980" cy="56997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732332" y="4315739"/>
            <a:ext cx="839668" cy="454533"/>
          </a:xfrm>
          <a:custGeom>
            <a:avLst/>
            <a:gdLst/>
            <a:ahLst/>
            <a:cxnLst/>
            <a:rect l="l" t="t" r="r" b="b"/>
            <a:pathLst>
              <a:path w="944626" h="454533">
                <a:moveTo>
                  <a:pt x="0" y="419988"/>
                </a:moveTo>
                <a:lnTo>
                  <a:pt x="16001" y="454533"/>
                </a:lnTo>
                <a:lnTo>
                  <a:pt x="848880" y="69199"/>
                </a:lnTo>
                <a:lnTo>
                  <a:pt x="866139" y="61213"/>
                </a:lnTo>
                <a:lnTo>
                  <a:pt x="864870" y="103759"/>
                </a:lnTo>
                <a:lnTo>
                  <a:pt x="944626" y="3810"/>
                </a:lnTo>
                <a:lnTo>
                  <a:pt x="850138" y="26543"/>
                </a:lnTo>
                <a:lnTo>
                  <a:pt x="832847" y="34545"/>
                </a:lnTo>
                <a:lnTo>
                  <a:pt x="0" y="419988"/>
                </a:lnTo>
                <a:close/>
              </a:path>
              <a:path w="944626" h="454533">
                <a:moveTo>
                  <a:pt x="850138" y="26543"/>
                </a:moveTo>
                <a:lnTo>
                  <a:pt x="944626" y="3810"/>
                </a:lnTo>
                <a:lnTo>
                  <a:pt x="816863" y="0"/>
                </a:lnTo>
                <a:lnTo>
                  <a:pt x="832847" y="34545"/>
                </a:lnTo>
                <a:lnTo>
                  <a:pt x="850138" y="26543"/>
                </a:lnTo>
                <a:close/>
              </a:path>
              <a:path w="944626" h="454533">
                <a:moveTo>
                  <a:pt x="864870" y="103759"/>
                </a:moveTo>
                <a:lnTo>
                  <a:pt x="866139" y="61213"/>
                </a:lnTo>
                <a:lnTo>
                  <a:pt x="848880" y="69199"/>
                </a:lnTo>
                <a:lnTo>
                  <a:pt x="864870" y="103759"/>
                </a:lnTo>
                <a:close/>
              </a:path>
            </a:pathLst>
          </a:custGeom>
          <a:solidFill>
            <a:srgbClr val="EB011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732332" y="4734077"/>
            <a:ext cx="839668" cy="454533"/>
          </a:xfrm>
          <a:custGeom>
            <a:avLst/>
            <a:gdLst/>
            <a:ahLst/>
            <a:cxnLst/>
            <a:rect l="l" t="t" r="r" b="b"/>
            <a:pathLst>
              <a:path w="944626" h="454533">
                <a:moveTo>
                  <a:pt x="850138" y="427990"/>
                </a:moveTo>
                <a:lnTo>
                  <a:pt x="832862" y="419997"/>
                </a:lnTo>
                <a:lnTo>
                  <a:pt x="816863" y="454533"/>
                </a:lnTo>
                <a:lnTo>
                  <a:pt x="944626" y="450723"/>
                </a:lnTo>
                <a:lnTo>
                  <a:pt x="850138" y="427990"/>
                </a:lnTo>
                <a:close/>
              </a:path>
              <a:path w="944626" h="454533">
                <a:moveTo>
                  <a:pt x="866139" y="393446"/>
                </a:moveTo>
                <a:lnTo>
                  <a:pt x="864870" y="350900"/>
                </a:lnTo>
                <a:lnTo>
                  <a:pt x="848865" y="385451"/>
                </a:lnTo>
                <a:lnTo>
                  <a:pt x="866139" y="393446"/>
                </a:lnTo>
                <a:close/>
              </a:path>
              <a:path w="944626" h="454533">
                <a:moveTo>
                  <a:pt x="16001" y="0"/>
                </a:moveTo>
                <a:lnTo>
                  <a:pt x="0" y="34671"/>
                </a:lnTo>
                <a:lnTo>
                  <a:pt x="832862" y="419997"/>
                </a:lnTo>
                <a:lnTo>
                  <a:pt x="850138" y="427990"/>
                </a:lnTo>
                <a:lnTo>
                  <a:pt x="944626" y="450723"/>
                </a:lnTo>
                <a:lnTo>
                  <a:pt x="864870" y="350900"/>
                </a:lnTo>
                <a:lnTo>
                  <a:pt x="866139" y="393446"/>
                </a:lnTo>
                <a:lnTo>
                  <a:pt x="848865" y="385451"/>
                </a:lnTo>
                <a:lnTo>
                  <a:pt x="16001" y="0"/>
                </a:lnTo>
                <a:close/>
              </a:path>
            </a:pathLst>
          </a:custGeom>
          <a:solidFill>
            <a:srgbClr val="EB011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83635" y="4202137"/>
            <a:ext cx="3455755" cy="935037"/>
          </a:xfrm>
          <a:custGeom>
            <a:avLst/>
            <a:gdLst/>
            <a:ahLst/>
            <a:cxnLst/>
            <a:rect l="l" t="t" r="r" b="b"/>
            <a:pathLst>
              <a:path w="3887724" h="935037">
                <a:moveTo>
                  <a:pt x="0" y="935037"/>
                </a:moveTo>
                <a:lnTo>
                  <a:pt x="3887724" y="935037"/>
                </a:lnTo>
                <a:lnTo>
                  <a:pt x="3887724" y="0"/>
                </a:lnTo>
                <a:lnTo>
                  <a:pt x="0" y="0"/>
                </a:lnTo>
                <a:lnTo>
                  <a:pt x="0" y="935037"/>
                </a:lnTo>
                <a:close/>
              </a:path>
            </a:pathLst>
          </a:custGeom>
          <a:ln w="38100">
            <a:solidFill>
              <a:srgbClr val="EB011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251734" y="5589649"/>
            <a:ext cx="4313808" cy="120653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234801" y="5570537"/>
            <a:ext cx="4358866" cy="1244600"/>
          </a:xfrm>
          <a:custGeom>
            <a:avLst/>
            <a:gdLst/>
            <a:ahLst/>
            <a:cxnLst/>
            <a:rect l="l" t="t" r="r" b="b"/>
            <a:pathLst>
              <a:path w="4903724" h="1244600">
                <a:moveTo>
                  <a:pt x="0" y="1244600"/>
                </a:moveTo>
                <a:lnTo>
                  <a:pt x="4903724" y="1244600"/>
                </a:lnTo>
                <a:lnTo>
                  <a:pt x="4903724" y="0"/>
                </a:lnTo>
                <a:lnTo>
                  <a:pt x="0" y="0"/>
                </a:lnTo>
                <a:lnTo>
                  <a:pt x="0" y="1244600"/>
                </a:lnTo>
                <a:close/>
              </a:path>
            </a:pathLst>
          </a:custGeom>
          <a:ln w="38100">
            <a:solidFill>
              <a:srgbClr val="FFFF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963168" y="5823204"/>
            <a:ext cx="2443818" cy="67970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046646" y="5823204"/>
            <a:ext cx="478197" cy="679704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900906" y="6335343"/>
            <a:ext cx="0" cy="216293"/>
          </a:xfrm>
          <a:custGeom>
            <a:avLst/>
            <a:gdLst/>
            <a:ahLst/>
            <a:cxnLst/>
            <a:rect l="l" t="t" r="r" b="b"/>
            <a:pathLst>
              <a:path h="216293">
                <a:moveTo>
                  <a:pt x="0" y="216293"/>
                </a:moveTo>
                <a:lnTo>
                  <a:pt x="0" y="0"/>
                </a:lnTo>
              </a:path>
            </a:pathLst>
          </a:custGeom>
          <a:ln w="38100">
            <a:solidFill>
              <a:srgbClr val="FFFF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028712" y="6335318"/>
            <a:ext cx="1872205" cy="0"/>
          </a:xfrm>
          <a:custGeom>
            <a:avLst/>
            <a:gdLst/>
            <a:ahLst/>
            <a:cxnLst/>
            <a:rect l="l" t="t" r="r" b="b"/>
            <a:pathLst>
              <a:path w="2106231">
                <a:moveTo>
                  <a:pt x="2106231" y="0"/>
                </a:moveTo>
                <a:lnTo>
                  <a:pt x="0" y="0"/>
                </a:lnTo>
              </a:path>
            </a:pathLst>
          </a:custGeom>
          <a:ln w="38100">
            <a:solidFill>
              <a:srgbClr val="FFFF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028700" y="5902718"/>
            <a:ext cx="0" cy="432600"/>
          </a:xfrm>
          <a:custGeom>
            <a:avLst/>
            <a:gdLst/>
            <a:ahLst/>
            <a:cxnLst/>
            <a:rect l="l" t="t" r="r" b="b"/>
            <a:pathLst>
              <a:path h="432600">
                <a:moveTo>
                  <a:pt x="0" y="432600"/>
                </a:moveTo>
                <a:lnTo>
                  <a:pt x="0" y="0"/>
                </a:lnTo>
              </a:path>
            </a:pathLst>
          </a:custGeom>
          <a:ln w="38100">
            <a:solidFill>
              <a:srgbClr val="FFFF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028712" y="5902718"/>
            <a:ext cx="1872205" cy="0"/>
          </a:xfrm>
          <a:custGeom>
            <a:avLst/>
            <a:gdLst/>
            <a:ahLst/>
            <a:cxnLst/>
            <a:rect l="l" t="t" r="r" b="b"/>
            <a:pathLst>
              <a:path w="2106231">
                <a:moveTo>
                  <a:pt x="0" y="0"/>
                </a:moveTo>
                <a:lnTo>
                  <a:pt x="2106231" y="0"/>
                </a:lnTo>
              </a:path>
            </a:pathLst>
          </a:custGeom>
          <a:ln w="38100">
            <a:solidFill>
              <a:srgbClr val="FFFF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2900906" y="5686450"/>
            <a:ext cx="0" cy="216293"/>
          </a:xfrm>
          <a:custGeom>
            <a:avLst/>
            <a:gdLst/>
            <a:ahLst/>
            <a:cxnLst/>
            <a:rect l="l" t="t" r="r" b="b"/>
            <a:pathLst>
              <a:path h="216293">
                <a:moveTo>
                  <a:pt x="0" y="216293"/>
                </a:moveTo>
                <a:lnTo>
                  <a:pt x="0" y="0"/>
                </a:lnTo>
              </a:path>
            </a:pathLst>
          </a:custGeom>
          <a:ln w="38100">
            <a:solidFill>
              <a:srgbClr val="FFFF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214282" y="3211666"/>
            <a:ext cx="8761464" cy="717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algn="ctr">
              <a:lnSpc>
                <a:spcPts val="2205"/>
              </a:lnSpc>
              <a:spcBef>
                <a:spcPts val="110"/>
              </a:spcBef>
            </a:pPr>
            <a:r>
              <a:rPr sz="3000" b="1" spc="0" baseline="2391" dirty="0" smtClean="0">
                <a:latin typeface="Times New Roman" pitchFamily="18" charset="0"/>
                <a:cs typeface="Times New Roman" pitchFamily="18" charset="0"/>
              </a:rPr>
              <a:t>Retros</a:t>
            </a:r>
            <a:r>
              <a:rPr sz="3000" b="1" spc="-4" baseline="2391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sz="3000" b="1" spc="0" baseline="2391" dirty="0" smtClean="0">
                <a:latin typeface="Times New Roman" pitchFamily="18" charset="0"/>
                <a:cs typeface="Times New Roman" pitchFamily="18" charset="0"/>
              </a:rPr>
              <a:t>ective</a:t>
            </a:r>
            <a:r>
              <a:rPr sz="3000" b="1" spc="-39" baseline="239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3000" b="1" spc="0" baseline="2391" dirty="0" smtClean="0">
                <a:latin typeface="Times New Roman" pitchFamily="18" charset="0"/>
                <a:cs typeface="Times New Roman" pitchFamily="18" charset="0"/>
              </a:rPr>
              <a:t>study:</a:t>
            </a:r>
            <a:r>
              <a:rPr sz="3000" b="1" spc="-34" baseline="239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3000" b="1" spc="0" baseline="2391" dirty="0" smtClean="0">
                <a:latin typeface="Times New Roman" pitchFamily="18" charset="0"/>
                <a:cs typeface="Times New Roman" pitchFamily="18" charset="0"/>
              </a:rPr>
              <a:t>278 DTC</a:t>
            </a:r>
            <a:r>
              <a:rPr sz="3000" b="1" spc="-24" baseline="239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3000" b="1" spc="0" baseline="2391" dirty="0" smtClean="0">
                <a:latin typeface="Times New Roman" pitchFamily="18" charset="0"/>
                <a:cs typeface="Times New Roman" pitchFamily="18" charset="0"/>
              </a:rPr>
              <a:t>patients</a:t>
            </a:r>
            <a:r>
              <a:rPr sz="3000" b="1" spc="-19" baseline="239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3000" b="1" spc="0" baseline="2391" dirty="0" smtClean="0">
                <a:latin typeface="Times New Roman" pitchFamily="18" charset="0"/>
                <a:cs typeface="Times New Roman" pitchFamily="18" charset="0"/>
              </a:rPr>
              <a:t>w</a:t>
            </a:r>
            <a:r>
              <a:rPr sz="3000" b="1" spc="-9" baseline="2391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sz="3000" b="1" spc="0" baseline="2391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sz="3000" b="1" spc="-9" baseline="239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3000" b="1" spc="-4" baseline="2391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sz="3000" b="1" spc="0" baseline="2391" dirty="0" smtClean="0">
                <a:latin typeface="Times New Roman" pitchFamily="18" charset="0"/>
                <a:cs typeface="Times New Roman" pitchFamily="18" charset="0"/>
              </a:rPr>
              <a:t>ad</a:t>
            </a:r>
            <a:r>
              <a:rPr sz="3000" b="1" spc="-9" baseline="239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3000" b="1" spc="0" baseline="2391" dirty="0" smtClean="0">
                <a:latin typeface="Times New Roman" pitchFamily="18" charset="0"/>
                <a:cs typeface="Times New Roman" pitchFamily="18" charset="0"/>
              </a:rPr>
              <a:t>a 1</a:t>
            </a:r>
            <a:r>
              <a:rPr sz="3000" b="1" spc="-4" baseline="2391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sz="3000" b="1" spc="0" baseline="239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sz="3000" b="1" spc="-9" baseline="239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3000" b="1" spc="0" baseline="239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sz="3000" b="1" spc="-9" baseline="2391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sz="3000" b="1" spc="0" baseline="2391" dirty="0" smtClean="0">
                <a:latin typeface="Times New Roman" pitchFamily="18" charset="0"/>
                <a:cs typeface="Times New Roman" pitchFamily="18" charset="0"/>
              </a:rPr>
              <a:t>ga</a:t>
            </a:r>
            <a:r>
              <a:rPr sz="3000" b="1" spc="9" baseline="239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sz="3000" b="1" spc="0" baseline="2391" dirty="0" smtClean="0">
                <a:latin typeface="Times New Roman" pitchFamily="18" charset="0"/>
                <a:cs typeface="Times New Roman" pitchFamily="18" charset="0"/>
              </a:rPr>
              <a:t>ive</a:t>
            </a:r>
            <a:r>
              <a:rPr sz="3000" b="1" spc="-29" baseline="239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3000" b="1" spc="0" baseline="2391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sz="3000" b="1" spc="-9" baseline="2391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sz="3000" b="1" spc="0" baseline="2391" smtClean="0">
                <a:latin typeface="Times New Roman" pitchFamily="18" charset="0"/>
                <a:cs typeface="Times New Roman" pitchFamily="18" charset="0"/>
              </a:rPr>
              <a:t>TS</a:t>
            </a:r>
            <a:r>
              <a:rPr sz="3000" b="1" spc="4" baseline="2391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sz="3000" b="1" spc="0" baseline="2391" smtClean="0">
                <a:latin typeface="Times New Roman" pitchFamily="18" charset="0"/>
                <a:cs typeface="Times New Roman" pitchFamily="18" charset="0"/>
              </a:rPr>
              <a:t>-Tg</a:t>
            </a:r>
            <a:r>
              <a:rPr sz="3000" b="1" spc="-9" baseline="239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3000" b="1" spc="0" baseline="2391" smtClean="0">
                <a:latin typeface="Times New Roman" pitchFamily="18" charset="0"/>
                <a:cs typeface="Times New Roman" pitchFamily="18" charset="0"/>
              </a:rPr>
              <a:t>test</a:t>
            </a:r>
            <a:r>
              <a:rPr lang="en-US" sz="3000" b="1" spc="0" baseline="2391" dirty="0" smtClean="0">
                <a:latin typeface="Times New Roman" pitchFamily="18" charset="0"/>
                <a:cs typeface="Times New Roman" pitchFamily="18" charset="0"/>
              </a:rPr>
              <a:t> all patients had at least a second (up to seven) </a:t>
            </a:r>
            <a:r>
              <a:rPr lang="en-US" sz="3000" b="1" spc="0" baseline="2391" dirty="0" err="1" smtClean="0">
                <a:latin typeface="Times New Roman" pitchFamily="18" charset="0"/>
                <a:cs typeface="Times New Roman" pitchFamily="18" charset="0"/>
              </a:rPr>
              <a:t>rhTSH-Tg</a:t>
            </a:r>
            <a:r>
              <a:rPr lang="en-US" sz="3000" b="1" spc="0" baseline="2391" dirty="0" smtClean="0">
                <a:latin typeface="Times New Roman" pitchFamily="18" charset="0"/>
                <a:cs typeface="Times New Roman" pitchFamily="18" charset="0"/>
              </a:rPr>
              <a:t> test</a:t>
            </a:r>
            <a:endParaRPr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28712" y="5686450"/>
            <a:ext cx="1872205" cy="21629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5" name="object 5"/>
          <p:cNvSpPr txBox="1"/>
          <p:nvPr/>
        </p:nvSpPr>
        <p:spPr>
          <a:xfrm>
            <a:off x="1028712" y="6335343"/>
            <a:ext cx="1872205" cy="21629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" name="object 4"/>
          <p:cNvSpPr txBox="1"/>
          <p:nvPr/>
        </p:nvSpPr>
        <p:spPr>
          <a:xfrm>
            <a:off x="4234801" y="5570537"/>
            <a:ext cx="4358866" cy="1244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" name="object 3"/>
          <p:cNvSpPr txBox="1"/>
          <p:nvPr/>
        </p:nvSpPr>
        <p:spPr>
          <a:xfrm>
            <a:off x="283635" y="4202137"/>
            <a:ext cx="3455755" cy="93503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200"/>
              </a:lnSpc>
              <a:spcBef>
                <a:spcPts val="68"/>
              </a:spcBef>
            </a:pPr>
            <a:endParaRPr sz="1200"/>
          </a:p>
          <a:p>
            <a:pPr marL="163410" marR="211432" indent="499872">
              <a:lnSpc>
                <a:spcPts val="2160"/>
              </a:lnSpc>
              <a:spcBef>
                <a:spcPts val="108"/>
              </a:spcBef>
            </a:pPr>
            <a:r>
              <a:rPr sz="1800" b="1" spc="4" dirty="0" smtClean="0">
                <a:latin typeface="Comic Sans MS"/>
                <a:cs typeface="Comic Sans MS"/>
              </a:rPr>
              <a:t>10</a:t>
            </a:r>
            <a:r>
              <a:rPr sz="1800" b="1" spc="0" dirty="0" smtClean="0">
                <a:latin typeface="Comic Sans MS"/>
                <a:cs typeface="Comic Sans MS"/>
              </a:rPr>
              <a:t>/</a:t>
            </a:r>
            <a:r>
              <a:rPr sz="1800" b="1" spc="4" dirty="0" smtClean="0">
                <a:latin typeface="Comic Sans MS"/>
                <a:cs typeface="Comic Sans MS"/>
              </a:rPr>
              <a:t>27</a:t>
            </a:r>
            <a:r>
              <a:rPr sz="1800" b="1" spc="0" dirty="0" smtClean="0">
                <a:latin typeface="Comic Sans MS"/>
                <a:cs typeface="Comic Sans MS"/>
              </a:rPr>
              <a:t>8</a:t>
            </a:r>
            <a:r>
              <a:rPr sz="1800" b="1" spc="-19" dirty="0" smtClean="0">
                <a:latin typeface="Comic Sans MS"/>
                <a:cs typeface="Comic Sans MS"/>
              </a:rPr>
              <a:t> </a:t>
            </a:r>
            <a:r>
              <a:rPr sz="1800" b="1" spc="0" dirty="0" smtClean="0">
                <a:latin typeface="Comic Sans MS"/>
                <a:cs typeface="Comic Sans MS"/>
              </a:rPr>
              <a:t>(</a:t>
            </a:r>
            <a:r>
              <a:rPr sz="1800" b="1" spc="4" dirty="0" smtClean="0">
                <a:latin typeface="Comic Sans MS"/>
                <a:cs typeface="Comic Sans MS"/>
              </a:rPr>
              <a:t>3</a:t>
            </a:r>
            <a:r>
              <a:rPr sz="1800" b="1" spc="0" dirty="0" smtClean="0">
                <a:latin typeface="Comic Sans MS"/>
                <a:cs typeface="Comic Sans MS"/>
              </a:rPr>
              <a:t>.6%)</a:t>
            </a:r>
            <a:r>
              <a:rPr sz="1800" b="1" spc="-9" dirty="0" smtClean="0">
                <a:latin typeface="Comic Sans MS"/>
                <a:cs typeface="Comic Sans MS"/>
              </a:rPr>
              <a:t> </a:t>
            </a:r>
            <a:r>
              <a:rPr sz="1800" b="1" spc="0" dirty="0" smtClean="0">
                <a:latin typeface="Comic Sans MS"/>
                <a:cs typeface="Comic Sans MS"/>
              </a:rPr>
              <a:t>had a seco</a:t>
            </a:r>
            <a:r>
              <a:rPr sz="1800" b="1" spc="4" dirty="0" smtClean="0">
                <a:latin typeface="Comic Sans MS"/>
                <a:cs typeface="Comic Sans MS"/>
              </a:rPr>
              <a:t>n</a:t>
            </a:r>
            <a:r>
              <a:rPr sz="1800" b="1" spc="0" dirty="0" smtClean="0">
                <a:latin typeface="Comic Sans MS"/>
                <a:cs typeface="Comic Sans MS"/>
              </a:rPr>
              <a:t>d positive</a:t>
            </a:r>
            <a:r>
              <a:rPr sz="1800" b="1" spc="-9" dirty="0" smtClean="0">
                <a:latin typeface="Comic Sans MS"/>
                <a:cs typeface="Comic Sans MS"/>
              </a:rPr>
              <a:t> </a:t>
            </a:r>
            <a:r>
              <a:rPr sz="1800" b="1" spc="0" dirty="0" smtClean="0">
                <a:latin typeface="Comic Sans MS"/>
                <a:cs typeface="Comic Sans MS"/>
              </a:rPr>
              <a:t>rhTSH</a:t>
            </a:r>
            <a:r>
              <a:rPr sz="1800" b="1" spc="4" dirty="0" smtClean="0">
                <a:latin typeface="Comic Sans MS"/>
                <a:cs typeface="Comic Sans MS"/>
              </a:rPr>
              <a:t>-</a:t>
            </a:r>
            <a:r>
              <a:rPr sz="1800" b="1" spc="0" dirty="0" smtClean="0">
                <a:latin typeface="Comic Sans MS"/>
                <a:cs typeface="Comic Sans MS"/>
              </a:rPr>
              <a:t>Tg</a:t>
            </a:r>
            <a:r>
              <a:rPr sz="1800" b="1" spc="-9" dirty="0" smtClean="0">
                <a:latin typeface="Comic Sans MS"/>
                <a:cs typeface="Comic Sans MS"/>
              </a:rPr>
              <a:t> </a:t>
            </a:r>
            <a:r>
              <a:rPr sz="1800" b="1" spc="0" dirty="0" smtClean="0">
                <a:latin typeface="Comic Sans MS"/>
                <a:cs typeface="Comic Sans MS"/>
              </a:rPr>
              <a:t>t</a:t>
            </a:r>
            <a:r>
              <a:rPr sz="1800" b="1" spc="4" dirty="0" smtClean="0">
                <a:latin typeface="Comic Sans MS"/>
                <a:cs typeface="Comic Sans MS"/>
              </a:rPr>
              <a:t>e</a:t>
            </a:r>
            <a:r>
              <a:rPr sz="1800" b="1" spc="0" dirty="0" smtClean="0">
                <a:latin typeface="Comic Sans MS"/>
                <a:cs typeface="Comic Sans MS"/>
              </a:rPr>
              <a:t>st</a:t>
            </a:r>
            <a:endParaRPr sz="1800">
              <a:latin typeface="Comic Sans MS"/>
              <a:cs typeface="Comic Sans MS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38291" y="314325"/>
            <a:ext cx="8698089" cy="24765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7158" y="285729"/>
            <a:ext cx="8572560" cy="107157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000" dirty="0" smtClean="0">
                <a:solidFill>
                  <a:srgbClr val="C00000"/>
                </a:solidFill>
                <a:latin typeface="Albertus" pitchFamily="34" charset="0"/>
              </a:rPr>
              <a:t>10 years follow up of 138 DTC patients with a </a:t>
            </a:r>
            <a:r>
              <a:rPr lang="en-US" sz="2000" dirty="0" err="1" smtClean="0">
                <a:solidFill>
                  <a:srgbClr val="C00000"/>
                </a:solidFill>
                <a:latin typeface="Albertus" pitchFamily="34" charset="0"/>
              </a:rPr>
              <a:t>negarive</a:t>
            </a:r>
            <a:r>
              <a:rPr lang="en-US" sz="2000" dirty="0" smtClean="0">
                <a:solidFill>
                  <a:srgbClr val="C00000"/>
                </a:solidFill>
                <a:latin typeface="Albertus" pitchFamily="34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Albertus" pitchFamily="34" charset="0"/>
              </a:rPr>
              <a:t>rhTSH-Tg</a:t>
            </a:r>
            <a:r>
              <a:rPr lang="en-US" sz="2000" dirty="0" smtClean="0">
                <a:solidFill>
                  <a:srgbClr val="C00000"/>
                </a:solidFill>
                <a:latin typeface="Albertus" pitchFamily="34" charset="0"/>
              </a:rPr>
              <a:t> test (and negative imaging) at any time of follow up</a:t>
            </a:r>
            <a:endParaRPr lang="en-US" sz="2000" dirty="0">
              <a:solidFill>
                <a:srgbClr val="C00000"/>
              </a:solidFill>
              <a:latin typeface="Albertus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51" y="1643050"/>
            <a:ext cx="6286500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1848556" y="2636909"/>
            <a:ext cx="5514622" cy="40051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835913" y="2622613"/>
            <a:ext cx="5540022" cy="4033774"/>
          </a:xfrm>
          <a:custGeom>
            <a:avLst/>
            <a:gdLst/>
            <a:ahLst/>
            <a:cxnLst/>
            <a:rect l="l" t="t" r="r" b="b"/>
            <a:pathLst>
              <a:path w="6232525" h="4033774">
                <a:moveTo>
                  <a:pt x="0" y="4033774"/>
                </a:moveTo>
                <a:lnTo>
                  <a:pt x="6232525" y="4033774"/>
                </a:lnTo>
                <a:lnTo>
                  <a:pt x="6232525" y="0"/>
                </a:lnTo>
                <a:lnTo>
                  <a:pt x="0" y="0"/>
                </a:lnTo>
                <a:lnTo>
                  <a:pt x="0" y="4033774"/>
                </a:lnTo>
                <a:close/>
              </a:path>
            </a:pathLst>
          </a:custGeom>
          <a:ln w="28575">
            <a:solidFill>
              <a:srgbClr val="FF33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51556" y="188976"/>
            <a:ext cx="8369244" cy="23033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38858" y="174625"/>
            <a:ext cx="8394644" cy="2331974"/>
          </a:xfrm>
          <a:custGeom>
            <a:avLst/>
            <a:gdLst/>
            <a:ahLst/>
            <a:cxnLst/>
            <a:rect l="l" t="t" r="r" b="b"/>
            <a:pathLst>
              <a:path w="9443974" h="2331974">
                <a:moveTo>
                  <a:pt x="0" y="2331974"/>
                </a:moveTo>
                <a:lnTo>
                  <a:pt x="9443974" y="2331974"/>
                </a:lnTo>
                <a:lnTo>
                  <a:pt x="9443974" y="0"/>
                </a:lnTo>
                <a:lnTo>
                  <a:pt x="0" y="0"/>
                </a:lnTo>
                <a:lnTo>
                  <a:pt x="0" y="2331974"/>
                </a:lnTo>
                <a:close/>
              </a:path>
            </a:pathLst>
          </a:custGeom>
          <a:ln w="28575">
            <a:solidFill>
              <a:srgbClr val="FF33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835913" y="2622613"/>
            <a:ext cx="5540022" cy="403377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" name="object 2"/>
          <p:cNvSpPr txBox="1"/>
          <p:nvPr/>
        </p:nvSpPr>
        <p:spPr>
          <a:xfrm>
            <a:off x="438858" y="174625"/>
            <a:ext cx="8394644" cy="233197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7158" y="285729"/>
            <a:ext cx="8572560" cy="107157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000" dirty="0" smtClean="0">
                <a:solidFill>
                  <a:srgbClr val="C00000"/>
                </a:solidFill>
                <a:latin typeface="Albertus" pitchFamily="34" charset="0"/>
              </a:rPr>
              <a:t>Serum Basal </a:t>
            </a:r>
            <a:r>
              <a:rPr lang="en-US" sz="2000" dirty="0" err="1" smtClean="0">
                <a:solidFill>
                  <a:srgbClr val="C00000"/>
                </a:solidFill>
                <a:latin typeface="Albertus" pitchFamily="34" charset="0"/>
              </a:rPr>
              <a:t>Tg</a:t>
            </a:r>
            <a:r>
              <a:rPr lang="en-US" sz="2000" dirty="0" smtClean="0">
                <a:solidFill>
                  <a:srgbClr val="C00000"/>
                </a:solidFill>
                <a:latin typeface="Albertus" pitchFamily="34" charset="0"/>
              </a:rPr>
              <a:t> measured by a second –generation assay correlates with the </a:t>
            </a:r>
            <a:r>
              <a:rPr lang="en-US" sz="2000" dirty="0" err="1" smtClean="0">
                <a:solidFill>
                  <a:srgbClr val="C00000"/>
                </a:solidFill>
                <a:latin typeface="Albertus" pitchFamily="34" charset="0"/>
              </a:rPr>
              <a:t>rhTSH</a:t>
            </a:r>
            <a:r>
              <a:rPr lang="en-US" sz="2000" dirty="0" smtClean="0">
                <a:solidFill>
                  <a:srgbClr val="C00000"/>
                </a:solidFill>
                <a:latin typeface="Albertus" pitchFamily="34" charset="0"/>
              </a:rPr>
              <a:t> stimulated </a:t>
            </a:r>
            <a:r>
              <a:rPr lang="en-US" sz="2000" dirty="0" err="1" smtClean="0">
                <a:solidFill>
                  <a:srgbClr val="C00000"/>
                </a:solidFill>
                <a:latin typeface="Albertus" pitchFamily="34" charset="0"/>
              </a:rPr>
              <a:t>Tg</a:t>
            </a:r>
            <a:r>
              <a:rPr lang="en-US" sz="2000" dirty="0" smtClean="0">
                <a:solidFill>
                  <a:srgbClr val="C00000"/>
                </a:solidFill>
                <a:latin typeface="Albertus" pitchFamily="34" charset="0"/>
              </a:rPr>
              <a:t> in patients treated for DTC</a:t>
            </a:r>
            <a:endParaRPr lang="en-US" sz="2000" dirty="0">
              <a:solidFill>
                <a:srgbClr val="C00000"/>
              </a:solidFill>
              <a:latin typeface="Albertus" pitchFamily="34" charset="0"/>
            </a:endParaRPr>
          </a:p>
        </p:txBody>
      </p:sp>
      <p:sp>
        <p:nvSpPr>
          <p:cNvPr id="5" name="object 21"/>
          <p:cNvSpPr/>
          <p:nvPr/>
        </p:nvSpPr>
        <p:spPr>
          <a:xfrm>
            <a:off x="214282" y="1733550"/>
            <a:ext cx="8612124" cy="4000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TextBox 5"/>
          <p:cNvSpPr txBox="1"/>
          <p:nvPr/>
        </p:nvSpPr>
        <p:spPr>
          <a:xfrm>
            <a:off x="714348" y="6143646"/>
            <a:ext cx="38576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spc="4" baseline="1913" dirty="0" smtClean="0">
                <a:solidFill>
                  <a:srgbClr val="002060"/>
                </a:solidFill>
                <a:latin typeface="Comic Sans MS"/>
                <a:cs typeface="Comic Sans MS"/>
              </a:rPr>
              <a:t>(</a:t>
            </a:r>
            <a:r>
              <a:rPr lang="da-DK" b="1" spc="-4" baseline="1913" dirty="0" smtClean="0">
                <a:solidFill>
                  <a:srgbClr val="002060"/>
                </a:solidFill>
                <a:latin typeface="Comic Sans MS"/>
                <a:cs typeface="Comic Sans MS"/>
              </a:rPr>
              <a:t>Spencer C, et al. Thyroid 2010</a:t>
            </a:r>
            <a:r>
              <a:rPr lang="da-DK" b="1" spc="0" baseline="1913" dirty="0" smtClean="0">
                <a:solidFill>
                  <a:srgbClr val="002060"/>
                </a:solidFill>
                <a:latin typeface="Comic Sans MS"/>
                <a:cs typeface="Comic Sans MS"/>
              </a:rPr>
              <a:t>)</a:t>
            </a:r>
            <a:endParaRPr lang="da-DK" sz="1200" dirty="0" smtClean="0">
              <a:solidFill>
                <a:srgbClr val="002060"/>
              </a:solidFill>
              <a:latin typeface="Comic Sans MS"/>
              <a:cs typeface="Comic Sans MS"/>
            </a:endParaRPr>
          </a:p>
          <a:p>
            <a:endParaRPr lang="en-US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282" y="71414"/>
            <a:ext cx="8229600" cy="654032"/>
          </a:xfrm>
        </p:spPr>
        <p:txBody>
          <a:bodyPr>
            <a:normAutofit/>
          </a:bodyPr>
          <a:lstStyle/>
          <a:p>
            <a:r>
              <a:rPr lang="en-US" sz="3500" dirty="0" smtClean="0">
                <a:solidFill>
                  <a:srgbClr val="C00000"/>
                </a:solidFill>
                <a:latin typeface="Albertus" pitchFamily="34" charset="0"/>
              </a:rPr>
              <a:t>Conclusions and Remarks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714357"/>
            <a:ext cx="8715436" cy="5857916"/>
          </a:xfrm>
        </p:spPr>
        <p:txBody>
          <a:bodyPr>
            <a:normAutofit fontScale="77500" lnSpcReduction="20000"/>
          </a:bodyPr>
          <a:lstStyle/>
          <a:p>
            <a:pPr marL="12700" marR="38176" algn="just">
              <a:lnSpc>
                <a:spcPct val="150000"/>
              </a:lnSpc>
              <a:spcBef>
                <a:spcPts val="113"/>
              </a:spcBef>
              <a:buNone/>
            </a:pPr>
            <a:r>
              <a:rPr lang="en-US" b="1" baseline="3587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b="1" spc="-9" baseline="3587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b="1" baseline="3587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b="1" spc="-19" baseline="358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baseline="3587" dirty="0" smtClean="0">
                <a:latin typeface="Times New Roman" pitchFamily="18" charset="0"/>
                <a:cs typeface="Times New Roman" pitchFamily="18" charset="0"/>
              </a:rPr>
              <a:t>be</a:t>
            </a:r>
            <a:r>
              <a:rPr lang="en-US" b="1" spc="-9" baseline="3587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b="1" baseline="3587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b="1" spc="-9" baseline="358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baseline="3587" dirty="0" smtClean="0">
                <a:latin typeface="Times New Roman" pitchFamily="18" charset="0"/>
                <a:cs typeface="Times New Roman" pitchFamily="18" charset="0"/>
              </a:rPr>
              <a:t>risk strat</a:t>
            </a:r>
            <a:r>
              <a:rPr lang="en-US" b="1" spc="4" baseline="3587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b="1" baseline="3587" dirty="0" smtClean="0">
                <a:latin typeface="Times New Roman" pitchFamily="18" charset="0"/>
                <a:cs typeface="Times New Roman" pitchFamily="18" charset="0"/>
              </a:rPr>
              <a:t>fi</a:t>
            </a:r>
            <a:r>
              <a:rPr lang="en-US" b="1" spc="4" baseline="3587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b="1" spc="-9" baseline="3587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b="1" baseline="3587" dirty="0" smtClean="0">
                <a:latin typeface="Times New Roman" pitchFamily="18" charset="0"/>
                <a:cs typeface="Times New Roman" pitchFamily="18" charset="0"/>
              </a:rPr>
              <a:t>tion</a:t>
            </a:r>
            <a:r>
              <a:rPr lang="en-US" b="1" spc="-49" baseline="358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baseline="3587" dirty="0" smtClean="0"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b="1" spc="-9" baseline="358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baseline="3587" dirty="0" smtClean="0">
                <a:latin typeface="Times New Roman" pitchFamily="18" charset="0"/>
                <a:cs typeface="Times New Roman" pitchFamily="18" charset="0"/>
              </a:rPr>
              <a:t>DTC</a:t>
            </a:r>
            <a:r>
              <a:rPr lang="en-US" b="1" spc="-24" baseline="358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baseline="3587" dirty="0" smtClean="0">
                <a:latin typeface="Times New Roman" pitchFamily="18" charset="0"/>
                <a:cs typeface="Times New Roman" pitchFamily="18" charset="0"/>
              </a:rPr>
              <a:t>to p</a:t>
            </a:r>
            <a:r>
              <a:rPr lang="en-US" b="1" spc="-4" baseline="3587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b="1" baseline="3587" dirty="0" smtClean="0">
                <a:latin typeface="Times New Roman" pitchFamily="18" charset="0"/>
                <a:cs typeface="Times New Roman" pitchFamily="18" charset="0"/>
              </a:rPr>
              <a:t>edict</a:t>
            </a:r>
            <a:r>
              <a:rPr lang="en-US" b="1" spc="-9" baseline="358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b="1" baseline="1195" dirty="0" smtClean="0">
                <a:latin typeface="Times New Roman" pitchFamily="18" charset="0"/>
                <a:cs typeface="Times New Roman" pitchFamily="18" charset="0"/>
              </a:rPr>
              <a:t>recurrences should take into account the results of first T4 withdrawal or </a:t>
            </a:r>
            <a:r>
              <a:rPr lang="en-US" sz="3100" b="1" baseline="1195" dirty="0" err="1" smtClean="0">
                <a:latin typeface="Times New Roman" pitchFamily="18" charset="0"/>
                <a:cs typeface="Times New Roman" pitchFamily="18" charset="0"/>
              </a:rPr>
              <a:t>rhTSH-Tg</a:t>
            </a:r>
            <a:r>
              <a:rPr lang="en-US" sz="3100" b="1" baseline="1195" dirty="0" smtClean="0">
                <a:latin typeface="Times New Roman" pitchFamily="18" charset="0"/>
                <a:cs typeface="Times New Roman" pitchFamily="18" charset="0"/>
              </a:rPr>
              <a:t> test, neck US and post ablation WBS</a:t>
            </a:r>
          </a:p>
          <a:p>
            <a:pPr marL="12700" marR="38176" algn="just">
              <a:lnSpc>
                <a:spcPct val="150000"/>
              </a:lnSpc>
              <a:spcBef>
                <a:spcPts val="113"/>
              </a:spcBef>
              <a:buNone/>
            </a:pPr>
            <a:endParaRPr lang="en-US" b="1" baseline="1195" dirty="0" smtClean="0">
              <a:latin typeface="Times New Roman" pitchFamily="18" charset="0"/>
              <a:cs typeface="Times New Roman" pitchFamily="18" charset="0"/>
            </a:endParaRPr>
          </a:p>
          <a:p>
            <a:pPr marL="12700" algn="just">
              <a:lnSpc>
                <a:spcPct val="150000"/>
              </a:lnSpc>
              <a:spcBef>
                <a:spcPts val="113"/>
              </a:spcBef>
              <a:buNone/>
            </a:pPr>
            <a:r>
              <a:rPr lang="en-US" b="1" baseline="1195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b="1" baseline="1195" dirty="0" err="1" smtClean="0">
                <a:latin typeface="Times New Roman" pitchFamily="18" charset="0"/>
                <a:cs typeface="Times New Roman" pitchFamily="18" charset="0"/>
              </a:rPr>
              <a:t>neative</a:t>
            </a:r>
            <a:r>
              <a:rPr lang="en-US" b="1" baseline="11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baseline="1195" dirty="0" smtClean="0">
                <a:latin typeface="Times New Roman" pitchFamily="18" charset="0"/>
                <a:cs typeface="Times New Roman" pitchFamily="18" charset="0"/>
              </a:rPr>
              <a:t>T4 withdrawal or </a:t>
            </a:r>
            <a:r>
              <a:rPr lang="en-US" b="1" baseline="1195" dirty="0" err="1" smtClean="0">
                <a:latin typeface="Times New Roman" pitchFamily="18" charset="0"/>
                <a:cs typeface="Times New Roman" pitchFamily="18" charset="0"/>
              </a:rPr>
              <a:t>rhTSH-Tg</a:t>
            </a:r>
            <a:r>
              <a:rPr lang="en-US" b="1" baseline="11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baseline="1195" dirty="0" smtClean="0">
                <a:latin typeface="Times New Roman" pitchFamily="18" charset="0"/>
                <a:cs typeface="Times New Roman" pitchFamily="18" charset="0"/>
              </a:rPr>
              <a:t>test has a very high </a:t>
            </a:r>
            <a:r>
              <a:rPr lang="en-US" b="1" baseline="1195" dirty="0" err="1" smtClean="0">
                <a:latin typeface="Times New Roman" pitchFamily="18" charset="0"/>
                <a:cs typeface="Times New Roman" pitchFamily="18" charset="0"/>
              </a:rPr>
              <a:t>negarive</a:t>
            </a:r>
            <a:r>
              <a:rPr lang="en-US" b="1" baseline="1195" dirty="0" smtClean="0">
                <a:latin typeface="Times New Roman" pitchFamily="18" charset="0"/>
                <a:cs typeface="Times New Roman" pitchFamily="18" charset="0"/>
              </a:rPr>
              <a:t> predictive values especially when associated with a negative imaging: in our experience the risk of recurrence is 3% when the test is negative after initial treatment and 8% when the </a:t>
            </a:r>
            <a:r>
              <a:rPr lang="en-US" b="1" baseline="1195" dirty="0" err="1" smtClean="0">
                <a:latin typeface="Times New Roman" pitchFamily="18" charset="0"/>
                <a:cs typeface="Times New Roman" pitchFamily="18" charset="0"/>
              </a:rPr>
              <a:t>negarive</a:t>
            </a:r>
            <a:r>
              <a:rPr lang="en-US" b="1" baseline="1195" dirty="0" smtClean="0">
                <a:latin typeface="Times New Roman" pitchFamily="18" charset="0"/>
                <a:cs typeface="Times New Roman" pitchFamily="18" charset="0"/>
              </a:rPr>
              <a:t> test is after multiple treatment of 131-I</a:t>
            </a:r>
          </a:p>
          <a:p>
            <a:pPr marL="12700" algn="just">
              <a:lnSpc>
                <a:spcPct val="150000"/>
              </a:lnSpc>
              <a:spcBef>
                <a:spcPts val="113"/>
              </a:spcBef>
              <a:buNone/>
            </a:pPr>
            <a:endParaRPr lang="en-US" b="1" baseline="1195" dirty="0" smtClean="0">
              <a:latin typeface="Times New Roman" pitchFamily="18" charset="0"/>
              <a:cs typeface="Times New Roman" pitchFamily="18" charset="0"/>
            </a:endParaRPr>
          </a:p>
          <a:p>
            <a:pPr marL="12700" algn="just">
              <a:lnSpc>
                <a:spcPct val="150000"/>
              </a:lnSpc>
              <a:spcBef>
                <a:spcPts val="113"/>
              </a:spcBef>
              <a:buNone/>
            </a:pPr>
            <a:r>
              <a:rPr lang="en-US" b="1" baseline="1195" dirty="0" smtClean="0">
                <a:latin typeface="Times New Roman" pitchFamily="18" charset="0"/>
                <a:cs typeface="Times New Roman" pitchFamily="18" charset="0"/>
              </a:rPr>
              <a:t>The need to repeat the test after a </a:t>
            </a:r>
            <a:r>
              <a:rPr lang="en-US" b="1" baseline="1195" dirty="0" err="1" smtClean="0">
                <a:latin typeface="Times New Roman" pitchFamily="18" charset="0"/>
                <a:cs typeface="Times New Roman" pitchFamily="18" charset="0"/>
              </a:rPr>
              <a:t>negarive</a:t>
            </a:r>
            <a:r>
              <a:rPr lang="en-US" b="1" baseline="11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baseline="1195" dirty="0" smtClean="0">
                <a:latin typeface="Times New Roman" pitchFamily="18" charset="0"/>
                <a:cs typeface="Times New Roman" pitchFamily="18" charset="0"/>
              </a:rPr>
              <a:t>T4 withdrawal or </a:t>
            </a:r>
            <a:r>
              <a:rPr lang="en-US" b="1" baseline="1195" dirty="0" err="1" smtClean="0">
                <a:latin typeface="Times New Roman" pitchFamily="18" charset="0"/>
                <a:cs typeface="Times New Roman" pitchFamily="18" charset="0"/>
              </a:rPr>
              <a:t>rhTSH-Tg</a:t>
            </a:r>
            <a:r>
              <a:rPr lang="en-US" b="1" baseline="11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baseline="1195" dirty="0" smtClean="0">
                <a:latin typeface="Times New Roman" pitchFamily="18" charset="0"/>
                <a:cs typeface="Times New Roman" pitchFamily="18" charset="0"/>
              </a:rPr>
              <a:t>is debated while the test must be repeated every 3-6 years in borderline cases (peak </a:t>
            </a:r>
            <a:r>
              <a:rPr lang="en-US" b="1" baseline="1195" dirty="0" err="1" smtClean="0">
                <a:latin typeface="Times New Roman" pitchFamily="18" charset="0"/>
                <a:cs typeface="Times New Roman" pitchFamily="18" charset="0"/>
              </a:rPr>
              <a:t>Tg</a:t>
            </a:r>
            <a:r>
              <a:rPr lang="en-US" b="1" baseline="1195" dirty="0" smtClean="0">
                <a:latin typeface="Times New Roman" pitchFamily="18" charset="0"/>
                <a:cs typeface="Times New Roman" pitchFamily="18" charset="0"/>
              </a:rPr>
              <a:t> 0.5-2 </a:t>
            </a:r>
            <a:r>
              <a:rPr lang="en-US" b="1" baseline="1195" dirty="0" err="1" smtClean="0">
                <a:latin typeface="Times New Roman" pitchFamily="18" charset="0"/>
                <a:cs typeface="Times New Roman" pitchFamily="18" charset="0"/>
              </a:rPr>
              <a:t>ng</a:t>
            </a:r>
            <a:r>
              <a:rPr lang="en-US" b="1" baseline="1195" dirty="0" smtClean="0">
                <a:latin typeface="Times New Roman" pitchFamily="18" charset="0"/>
                <a:cs typeface="Times New Roman" pitchFamily="18" charset="0"/>
              </a:rPr>
              <a:t>/ml)</a:t>
            </a:r>
          </a:p>
          <a:p>
            <a:pPr marL="12700" algn="just">
              <a:lnSpc>
                <a:spcPct val="150000"/>
              </a:lnSpc>
              <a:spcBef>
                <a:spcPts val="113"/>
              </a:spcBef>
              <a:buNone/>
            </a:pPr>
            <a:endParaRPr lang="en-US" b="1" baseline="1195" dirty="0" err="1" smtClean="0">
              <a:latin typeface="Times New Roman" pitchFamily="18" charset="0"/>
              <a:cs typeface="Times New Roman" pitchFamily="18" charset="0"/>
            </a:endParaRPr>
          </a:p>
          <a:p>
            <a:pPr marL="12700" algn="just">
              <a:lnSpc>
                <a:spcPct val="150000"/>
              </a:lnSpc>
              <a:spcBef>
                <a:spcPts val="113"/>
              </a:spcBef>
              <a:buNone/>
            </a:pPr>
            <a:r>
              <a:rPr lang="en-US" b="1" baseline="1195" dirty="0" smtClean="0">
                <a:latin typeface="Times New Roman" pitchFamily="18" charset="0"/>
                <a:cs typeface="Times New Roman" pitchFamily="18" charset="0"/>
              </a:rPr>
              <a:t>An undetectable level of </a:t>
            </a:r>
            <a:r>
              <a:rPr lang="en-US" b="1" baseline="1195" dirty="0" err="1" smtClean="0">
                <a:latin typeface="Times New Roman" pitchFamily="18" charset="0"/>
                <a:cs typeface="Times New Roman" pitchFamily="18" charset="0"/>
              </a:rPr>
              <a:t>USTg</a:t>
            </a:r>
            <a:r>
              <a:rPr lang="en-US" b="1" baseline="1195" dirty="0" smtClean="0">
                <a:latin typeface="Times New Roman" pitchFamily="18" charset="0"/>
                <a:cs typeface="Times New Roman" pitchFamily="18" charset="0"/>
              </a:rPr>
              <a:t> (&lt;0.1 </a:t>
            </a:r>
            <a:r>
              <a:rPr lang="en-US" b="1" baseline="1195" dirty="0" err="1" smtClean="0">
                <a:latin typeface="Times New Roman" pitchFamily="18" charset="0"/>
                <a:cs typeface="Times New Roman" pitchFamily="18" charset="0"/>
              </a:rPr>
              <a:t>ng</a:t>
            </a:r>
            <a:r>
              <a:rPr lang="en-US" b="1" baseline="1195" dirty="0" smtClean="0">
                <a:latin typeface="Times New Roman" pitchFamily="18" charset="0"/>
                <a:cs typeface="Times New Roman" pitchFamily="18" charset="0"/>
              </a:rPr>
              <a:t>/ml) can be considered equivalent to a </a:t>
            </a:r>
            <a:r>
              <a:rPr lang="en-US" b="1" baseline="1195" dirty="0" err="1" smtClean="0">
                <a:latin typeface="Times New Roman" pitchFamily="18" charset="0"/>
                <a:cs typeface="Times New Roman" pitchFamily="18" charset="0"/>
              </a:rPr>
              <a:t>negarive</a:t>
            </a:r>
            <a:r>
              <a:rPr lang="en-US" b="1" baseline="11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baseline="1195" dirty="0" smtClean="0">
                <a:latin typeface="Times New Roman" pitchFamily="18" charset="0"/>
                <a:cs typeface="Times New Roman" pitchFamily="18" charset="0"/>
              </a:rPr>
              <a:t>T4 withdrawal or </a:t>
            </a:r>
            <a:r>
              <a:rPr lang="en-US" b="1" baseline="1195" dirty="0" err="1" smtClean="0">
                <a:latin typeface="Times New Roman" pitchFamily="18" charset="0"/>
                <a:cs typeface="Times New Roman" pitchFamily="18" charset="0"/>
              </a:rPr>
              <a:t>rhTSH-Tg</a:t>
            </a:r>
            <a:r>
              <a:rPr lang="en-US" b="1" baseline="11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baseline="1195" dirty="0" smtClean="0">
                <a:latin typeface="Times New Roman" pitchFamily="18" charset="0"/>
                <a:cs typeface="Times New Roman" pitchFamily="18" charset="0"/>
              </a:rPr>
              <a:t>test although no data at 10 years are yet available.</a:t>
            </a:r>
          </a:p>
          <a:p>
            <a:pPr marL="12700" algn="just">
              <a:lnSpc>
                <a:spcPct val="150000"/>
              </a:lnSpc>
              <a:spcBef>
                <a:spcPts val="113"/>
              </a:spcBef>
              <a:buNone/>
            </a:pPr>
            <a:endParaRPr lang="en-US" b="1" baseline="1195" dirty="0" smtClean="0">
              <a:latin typeface="Times New Roman" pitchFamily="18" charset="0"/>
              <a:cs typeface="Times New Roman" pitchFamily="18" charset="0"/>
            </a:endParaRPr>
          </a:p>
          <a:p>
            <a:pPr marL="12700" algn="just">
              <a:lnSpc>
                <a:spcPct val="150000"/>
              </a:lnSpc>
              <a:spcBef>
                <a:spcPts val="113"/>
              </a:spcBef>
              <a:buNone/>
            </a:pPr>
            <a:r>
              <a:rPr lang="en-US" b="1" baseline="1195" dirty="0" smtClean="0">
                <a:latin typeface="Times New Roman" pitchFamily="18" charset="0"/>
                <a:cs typeface="Times New Roman" pitchFamily="18" charset="0"/>
              </a:rPr>
              <a:t>Borderline </a:t>
            </a:r>
            <a:r>
              <a:rPr lang="en-US" b="1" baseline="1195" dirty="0" err="1" smtClean="0">
                <a:latin typeface="Times New Roman" pitchFamily="18" charset="0"/>
                <a:cs typeface="Times New Roman" pitchFamily="18" charset="0"/>
              </a:rPr>
              <a:t>USTg</a:t>
            </a:r>
            <a:r>
              <a:rPr lang="en-US" b="1" baseline="1195" dirty="0" smtClean="0">
                <a:latin typeface="Times New Roman" pitchFamily="18" charset="0"/>
                <a:cs typeface="Times New Roman" pitchFamily="18" charset="0"/>
              </a:rPr>
              <a:t> values (0.2-1 </a:t>
            </a:r>
            <a:r>
              <a:rPr lang="en-US" b="1" baseline="1195" dirty="0" err="1" smtClean="0">
                <a:latin typeface="Times New Roman" pitchFamily="18" charset="0"/>
                <a:cs typeface="Times New Roman" pitchFamily="18" charset="0"/>
              </a:rPr>
              <a:t>ng</a:t>
            </a:r>
            <a:r>
              <a:rPr lang="en-US" b="1" baseline="1195" dirty="0" smtClean="0">
                <a:latin typeface="Times New Roman" pitchFamily="18" charset="0"/>
                <a:cs typeface="Times New Roman" pitchFamily="18" charset="0"/>
              </a:rPr>
              <a:t>/ml) cannot be used for planning therapy and must be retested with a </a:t>
            </a:r>
            <a:r>
              <a:rPr lang="en-US" b="1" baseline="1195" dirty="0" smtClean="0">
                <a:latin typeface="Times New Roman" pitchFamily="18" charset="0"/>
                <a:cs typeface="Times New Roman" pitchFamily="18" charset="0"/>
              </a:rPr>
              <a:t>T4 withdrawal or </a:t>
            </a:r>
            <a:r>
              <a:rPr lang="en-US" b="1" baseline="1195" dirty="0" err="1" smtClean="0">
                <a:latin typeface="Times New Roman" pitchFamily="18" charset="0"/>
                <a:cs typeface="Times New Roman" pitchFamily="18" charset="0"/>
              </a:rPr>
              <a:t>rhTSH</a:t>
            </a:r>
            <a:r>
              <a:rPr lang="en-US" b="1" baseline="11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baseline="1195" dirty="0" smtClean="0">
                <a:latin typeface="Times New Roman" pitchFamily="18" charset="0"/>
                <a:cs typeface="Times New Roman" pitchFamily="18" charset="0"/>
              </a:rPr>
              <a:t>stimulation test or their trend of increase should be considered over the time</a:t>
            </a:r>
          </a:p>
          <a:p>
            <a:pPr marL="12700" algn="just">
              <a:lnSpc>
                <a:spcPct val="150000"/>
              </a:lnSpc>
              <a:spcBef>
                <a:spcPts val="113"/>
              </a:spcBef>
              <a:buNone/>
            </a:pPr>
            <a:endParaRPr lang="en-US" b="1" baseline="1195" dirty="0" smtClean="0">
              <a:latin typeface="Times New Roman" pitchFamily="18" charset="0"/>
              <a:cs typeface="Times New Roman" pitchFamily="18" charset="0"/>
            </a:endParaRPr>
          </a:p>
          <a:p>
            <a:pPr marL="12700" marR="38176" algn="just">
              <a:lnSpc>
                <a:spcPct val="150000"/>
              </a:lnSpc>
              <a:spcBef>
                <a:spcPts val="113"/>
              </a:spcBef>
              <a:buNone/>
            </a:pP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buNone/>
            </a:pP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343167" y="5497027"/>
            <a:ext cx="193809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Low Risk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600" b="1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Intrathyroidal</a:t>
            </a:r>
            <a:r>
              <a:rPr lang="en-US" sz="16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DTC</a:t>
            </a:r>
            <a:endParaRPr lang="en-US" sz="1600" b="1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3468" y="3276602"/>
            <a:ext cx="3337484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Intermediate Risk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6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N1 disease,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6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minor </a:t>
            </a:r>
            <a:r>
              <a:rPr lang="en-US" sz="1600" b="1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extrathyroidal</a:t>
            </a:r>
            <a:r>
              <a:rPr lang="en-US" sz="16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extension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6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vascular invasion,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6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or aggressive histology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96954" y="1600203"/>
            <a:ext cx="3430516" cy="10772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High Risk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6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Gross </a:t>
            </a:r>
            <a:r>
              <a:rPr lang="en-US" sz="1600" b="1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extrathyroidal</a:t>
            </a:r>
            <a:r>
              <a:rPr lang="en-US" sz="16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extension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6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incomplete tumor resection,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6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or distant metastases</a:t>
            </a:r>
          </a:p>
        </p:txBody>
      </p:sp>
      <p:sp>
        <p:nvSpPr>
          <p:cNvPr id="13" name="Down Arrow 12"/>
          <p:cNvSpPr/>
          <p:nvPr/>
        </p:nvSpPr>
        <p:spPr>
          <a:xfrm flipV="1">
            <a:off x="2083609" y="2743200"/>
            <a:ext cx="457200" cy="381000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4" name="Down Arrow 13"/>
          <p:cNvSpPr/>
          <p:nvPr/>
        </p:nvSpPr>
        <p:spPr>
          <a:xfrm flipV="1">
            <a:off x="2083609" y="4876800"/>
            <a:ext cx="457200" cy="381000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 flipH="1">
            <a:off x="4769392" y="6245423"/>
            <a:ext cx="30480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5077301" y="6093473"/>
            <a:ext cx="1867819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Unifocal</a:t>
            </a:r>
            <a:r>
              <a:rPr lang="en-US" sz="1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PMC (1-2%)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068795" y="5410650"/>
            <a:ext cx="2016899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Multifocal PMC (4-6%)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023558" y="5105850"/>
            <a:ext cx="2831160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Intrathyroidal</a:t>
            </a:r>
            <a:r>
              <a:rPr lang="en-US" sz="1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2-4 cm PTC (5-6%)</a:t>
            </a:r>
          </a:p>
        </p:txBody>
      </p:sp>
      <p:cxnSp>
        <p:nvCxnSpPr>
          <p:cNvPr id="44" name="Straight Arrow Connector 43"/>
          <p:cNvCxnSpPr/>
          <p:nvPr/>
        </p:nvCxnSpPr>
        <p:spPr>
          <a:xfrm flipH="1">
            <a:off x="4769392" y="5260777"/>
            <a:ext cx="30480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H="1">
            <a:off x="4769392" y="5565577"/>
            <a:ext cx="30480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49"/>
          <p:cNvGrpSpPr/>
          <p:nvPr/>
        </p:nvGrpSpPr>
        <p:grpSpPr>
          <a:xfrm>
            <a:off x="4006702" y="1084521"/>
            <a:ext cx="762000" cy="5334000"/>
            <a:chOff x="5986130" y="769227"/>
            <a:chExt cx="762000" cy="5555373"/>
          </a:xfrm>
        </p:grpSpPr>
        <p:grpSp>
          <p:nvGrpSpPr>
            <p:cNvPr id="3" name="Group 19"/>
            <p:cNvGrpSpPr/>
            <p:nvPr/>
          </p:nvGrpSpPr>
          <p:grpSpPr>
            <a:xfrm>
              <a:off x="5986130" y="769227"/>
              <a:ext cx="762000" cy="5555373"/>
              <a:chOff x="6290930" y="769227"/>
              <a:chExt cx="762000" cy="5555373"/>
            </a:xfrm>
          </p:grpSpPr>
          <p:sp>
            <p:nvSpPr>
              <p:cNvPr id="15" name="Down Arrow 14"/>
              <p:cNvSpPr/>
              <p:nvPr/>
            </p:nvSpPr>
            <p:spPr>
              <a:xfrm flipV="1">
                <a:off x="6290930" y="769227"/>
                <a:ext cx="762000" cy="762000"/>
              </a:xfrm>
              <a:prstGeom prst="downArrow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6405230" y="1143000"/>
                <a:ext cx="533400" cy="5181600"/>
              </a:xfrm>
              <a:prstGeom prst="rect">
                <a:avLst/>
              </a:prstGeom>
              <a:gradFill flip="none" rotWithShape="1">
                <a:gsLst>
                  <a:gs pos="12000">
                    <a:schemeClr val="tx1">
                      <a:lumMod val="95000"/>
                      <a:lumOff val="5000"/>
                    </a:schemeClr>
                  </a:gs>
                  <a:gs pos="88000">
                    <a:srgbClr val="B2B2B2"/>
                  </a:gs>
                  <a:gs pos="85000">
                    <a:srgbClr val="B2B2B2"/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white"/>
                  </a:solidFill>
                </a:endParaRPr>
              </a:p>
            </p:txBody>
          </p:sp>
        </p:grpSp>
        <p:cxnSp>
          <p:nvCxnSpPr>
            <p:cNvPr id="48" name="Straight Connector 47"/>
            <p:cNvCxnSpPr/>
            <p:nvPr/>
          </p:nvCxnSpPr>
          <p:spPr>
            <a:xfrm>
              <a:off x="6096000" y="4982271"/>
              <a:ext cx="533400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6094228" y="2576107"/>
              <a:ext cx="533400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TextBox 51"/>
          <p:cNvSpPr txBox="1"/>
          <p:nvPr/>
        </p:nvSpPr>
        <p:spPr>
          <a:xfrm>
            <a:off x="5056015" y="4798073"/>
            <a:ext cx="2250937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pN1, &lt; 5 LN involved (4%)</a:t>
            </a:r>
          </a:p>
        </p:txBody>
      </p:sp>
      <p:cxnSp>
        <p:nvCxnSpPr>
          <p:cNvPr id="53" name="Straight Arrow Connector 52"/>
          <p:cNvCxnSpPr/>
          <p:nvPr/>
        </p:nvCxnSpPr>
        <p:spPr>
          <a:xfrm flipH="1">
            <a:off x="4769392" y="4953000"/>
            <a:ext cx="30480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5050805" y="3505200"/>
            <a:ext cx="2340705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pN1, &gt; 5 LN involved (19%)</a:t>
            </a:r>
          </a:p>
        </p:txBody>
      </p:sp>
      <p:cxnSp>
        <p:nvCxnSpPr>
          <p:cNvPr id="56" name="Straight Arrow Connector 55"/>
          <p:cNvCxnSpPr/>
          <p:nvPr/>
        </p:nvCxnSpPr>
        <p:spPr>
          <a:xfrm flipH="1">
            <a:off x="4769392" y="3660577"/>
            <a:ext cx="30480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5093642" y="3200850"/>
            <a:ext cx="1569660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Clinical N1 (22%)</a:t>
            </a:r>
          </a:p>
        </p:txBody>
      </p:sp>
      <p:cxnSp>
        <p:nvCxnSpPr>
          <p:cNvPr id="58" name="Straight Arrow Connector 57"/>
          <p:cNvCxnSpPr/>
          <p:nvPr/>
        </p:nvCxnSpPr>
        <p:spPr>
          <a:xfrm flipH="1">
            <a:off x="4769392" y="3355777"/>
            <a:ext cx="30480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5058555" y="4569473"/>
            <a:ext cx="2201244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pN1, all LN &lt; 0.2 cm (5%)</a:t>
            </a:r>
          </a:p>
        </p:txBody>
      </p:sp>
      <p:cxnSp>
        <p:nvCxnSpPr>
          <p:cNvPr id="60" name="Straight Arrow Connector 59"/>
          <p:cNvCxnSpPr/>
          <p:nvPr/>
        </p:nvCxnSpPr>
        <p:spPr>
          <a:xfrm flipH="1">
            <a:off x="4769392" y="4721423"/>
            <a:ext cx="30480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5056060" y="2969273"/>
            <a:ext cx="2246128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pN1, any LN &gt; 3 cm (27%)</a:t>
            </a:r>
          </a:p>
        </p:txBody>
      </p:sp>
      <p:cxnSp>
        <p:nvCxnSpPr>
          <p:cNvPr id="62" name="Straight Arrow Connector 61"/>
          <p:cNvCxnSpPr/>
          <p:nvPr/>
        </p:nvCxnSpPr>
        <p:spPr>
          <a:xfrm flipH="1">
            <a:off x="4769392" y="3124200"/>
            <a:ext cx="30480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5070223" y="4112183"/>
            <a:ext cx="1991187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pT3 minor ETE (3-8%)</a:t>
            </a:r>
          </a:p>
        </p:txBody>
      </p:sp>
      <p:cxnSp>
        <p:nvCxnSpPr>
          <p:cNvPr id="66" name="Straight Arrow Connector 65"/>
          <p:cNvCxnSpPr/>
          <p:nvPr/>
        </p:nvCxnSpPr>
        <p:spPr>
          <a:xfrm flipH="1">
            <a:off x="4769392" y="4267200"/>
            <a:ext cx="30480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5059003" y="2359673"/>
            <a:ext cx="2193164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pT4a gross ETE (23-40%)</a:t>
            </a:r>
          </a:p>
        </p:txBody>
      </p:sp>
      <p:cxnSp>
        <p:nvCxnSpPr>
          <p:cNvPr id="68" name="Straight Arrow Connector 67"/>
          <p:cNvCxnSpPr/>
          <p:nvPr/>
        </p:nvCxnSpPr>
        <p:spPr>
          <a:xfrm flipH="1">
            <a:off x="4769392" y="2514600"/>
            <a:ext cx="30480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Rectangle 68"/>
          <p:cNvSpPr/>
          <p:nvPr/>
        </p:nvSpPr>
        <p:spPr>
          <a:xfrm>
            <a:off x="778934" y="876301"/>
            <a:ext cx="34487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Risk stratification by category</a:t>
            </a:r>
            <a:endParaRPr lang="en-US" sz="18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4876800" y="876479"/>
            <a:ext cx="34205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Risk stratification within categories*</a:t>
            </a:r>
            <a:endParaRPr lang="en-US" sz="18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2286000" y="152752"/>
            <a:ext cx="52045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Risk of Structural Disease Recurrence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4988203" y="1981553"/>
            <a:ext cx="3467552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FTC, extensive vascular invasion (30-55%)</a:t>
            </a:r>
          </a:p>
        </p:txBody>
      </p:sp>
      <p:cxnSp>
        <p:nvCxnSpPr>
          <p:cNvPr id="46" name="Straight Arrow Connector 45"/>
          <p:cNvCxnSpPr/>
          <p:nvPr/>
        </p:nvCxnSpPr>
        <p:spPr>
          <a:xfrm flipH="1">
            <a:off x="4769392" y="2139554"/>
            <a:ext cx="30480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/>
          <p:cNvSpPr txBox="1"/>
          <p:nvPr/>
        </p:nvSpPr>
        <p:spPr>
          <a:xfrm>
            <a:off x="5034686" y="5715450"/>
            <a:ext cx="2630848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Minimally invasive FTC (0-7%)</a:t>
            </a:r>
          </a:p>
        </p:txBody>
      </p:sp>
      <p:cxnSp>
        <p:nvCxnSpPr>
          <p:cNvPr id="74" name="Straight Arrow Connector 73"/>
          <p:cNvCxnSpPr/>
          <p:nvPr/>
        </p:nvCxnSpPr>
        <p:spPr>
          <a:xfrm flipH="1">
            <a:off x="4769392" y="5873354"/>
            <a:ext cx="30480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5029672" y="2743650"/>
            <a:ext cx="2723759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PTC, vascular invasion (16-30%)</a:t>
            </a:r>
          </a:p>
        </p:txBody>
      </p:sp>
      <p:cxnSp>
        <p:nvCxnSpPr>
          <p:cNvPr id="50" name="Straight Arrow Connector 49"/>
          <p:cNvCxnSpPr/>
          <p:nvPr/>
        </p:nvCxnSpPr>
        <p:spPr>
          <a:xfrm flipH="1">
            <a:off x="4781152" y="2898577"/>
            <a:ext cx="30480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8" grpId="0"/>
      <p:bldP spid="30" grpId="0"/>
      <p:bldP spid="52" grpId="0"/>
      <p:bldP spid="55" grpId="0"/>
      <p:bldP spid="57" grpId="0"/>
      <p:bldP spid="59" grpId="0"/>
      <p:bldP spid="61" grpId="0"/>
      <p:bldP spid="65" grpId="0"/>
      <p:bldP spid="67" grpId="0"/>
      <p:bldP spid="43" grpId="0"/>
      <p:bldP spid="73" grpId="0"/>
      <p:bldP spid="4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20996" y="1386185"/>
            <a:ext cx="526311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latin typeface="Comic Sans MS" pitchFamily="66" charset="0"/>
              </a:rPr>
              <a:t>32 yr old male</a:t>
            </a:r>
          </a:p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Comic Sans MS" pitchFamily="66" charset="0"/>
              </a:rPr>
              <a:t>Total </a:t>
            </a:r>
            <a:r>
              <a:rPr lang="en-US" sz="2400" b="1" dirty="0" err="1" smtClean="0">
                <a:solidFill>
                  <a:schemeClr val="tx1"/>
                </a:solidFill>
                <a:latin typeface="Comic Sans MS" pitchFamily="66" charset="0"/>
              </a:rPr>
              <a:t>thyroidectomy</a:t>
            </a:r>
            <a:r>
              <a:rPr lang="en-US" sz="2400" b="1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</a:p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Comic Sans MS" pitchFamily="66" charset="0"/>
              </a:rPr>
              <a:t>1.9 cm </a:t>
            </a:r>
            <a:r>
              <a:rPr lang="en-US" sz="2400" b="1" dirty="0" err="1" smtClean="0">
                <a:solidFill>
                  <a:schemeClr val="tx1"/>
                </a:solidFill>
                <a:latin typeface="Comic Sans MS" pitchFamily="66" charset="0"/>
              </a:rPr>
              <a:t>unifocal</a:t>
            </a:r>
            <a:endParaRPr lang="en-US" sz="2400" b="1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algn="ctr"/>
            <a:r>
              <a:rPr lang="en-US" sz="2400" b="1" dirty="0" err="1" smtClean="0">
                <a:solidFill>
                  <a:schemeClr val="tx1"/>
                </a:solidFill>
                <a:latin typeface="Comic Sans MS" pitchFamily="66" charset="0"/>
              </a:rPr>
              <a:t>Intrathyroidal</a:t>
            </a:r>
            <a:r>
              <a:rPr lang="en-US" sz="2400" b="1" dirty="0" smtClean="0">
                <a:solidFill>
                  <a:schemeClr val="tx1"/>
                </a:solidFill>
                <a:latin typeface="Comic Sans MS" pitchFamily="66" charset="0"/>
              </a:rPr>
              <a:t> PTC</a:t>
            </a:r>
          </a:p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Comic Sans MS" pitchFamily="66" charset="0"/>
              </a:rPr>
              <a:t>No lymph nodes were sampled</a:t>
            </a:r>
          </a:p>
          <a:p>
            <a:pPr algn="ctr"/>
            <a:endParaRPr lang="en-US" sz="2400" b="1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Comic Sans MS" pitchFamily="66" charset="0"/>
              </a:rPr>
              <a:t>2-3 months post-op: </a:t>
            </a:r>
            <a:r>
              <a:rPr lang="en-US" sz="2400" b="1" dirty="0" err="1" smtClean="0">
                <a:solidFill>
                  <a:schemeClr val="tx1"/>
                </a:solidFill>
                <a:latin typeface="Comic Sans MS" pitchFamily="66" charset="0"/>
              </a:rPr>
              <a:t>Tg</a:t>
            </a:r>
            <a:r>
              <a:rPr lang="en-US" sz="2400" b="1" dirty="0" smtClean="0">
                <a:solidFill>
                  <a:schemeClr val="tx1"/>
                </a:solidFill>
                <a:latin typeface="Comic Sans MS" pitchFamily="66" charset="0"/>
              </a:rPr>
              <a:t> 1 </a:t>
            </a:r>
            <a:r>
              <a:rPr lang="en-US" sz="2400" b="1" dirty="0" err="1" smtClean="0">
                <a:solidFill>
                  <a:schemeClr val="tx1"/>
                </a:solidFill>
                <a:latin typeface="Comic Sans MS" pitchFamily="66" charset="0"/>
              </a:rPr>
              <a:t>ng</a:t>
            </a:r>
            <a:r>
              <a:rPr lang="en-US" sz="2400" b="1" dirty="0" smtClean="0">
                <a:solidFill>
                  <a:schemeClr val="tx1"/>
                </a:solidFill>
                <a:latin typeface="Comic Sans MS" pitchFamily="66" charset="0"/>
              </a:rPr>
              <a:t>/</a:t>
            </a:r>
            <a:r>
              <a:rPr lang="en-US" sz="2400" b="1" dirty="0" err="1" smtClean="0">
                <a:solidFill>
                  <a:schemeClr val="tx1"/>
                </a:solidFill>
                <a:latin typeface="Comic Sans MS" pitchFamily="66" charset="0"/>
              </a:rPr>
              <a:t>mL</a:t>
            </a:r>
            <a:endParaRPr lang="en-US" sz="2400" b="1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Comic Sans MS" pitchFamily="66" charset="0"/>
              </a:rPr>
              <a:t>TSH was 1 </a:t>
            </a:r>
            <a:r>
              <a:rPr lang="en-US" sz="2400" b="1" dirty="0" err="1" smtClean="0">
                <a:solidFill>
                  <a:schemeClr val="tx1"/>
                </a:solidFill>
                <a:latin typeface="Comic Sans MS" pitchFamily="66" charset="0"/>
              </a:rPr>
              <a:t>mIU</a:t>
            </a:r>
            <a:r>
              <a:rPr lang="en-US" sz="2400" b="1" dirty="0" smtClean="0">
                <a:solidFill>
                  <a:schemeClr val="tx1"/>
                </a:solidFill>
                <a:latin typeface="Comic Sans MS" pitchFamily="66" charset="0"/>
              </a:rPr>
              <a:t>/</a:t>
            </a:r>
            <a:r>
              <a:rPr lang="en-US" sz="2400" b="1" dirty="0" err="1" smtClean="0">
                <a:solidFill>
                  <a:schemeClr val="tx1"/>
                </a:solidFill>
                <a:latin typeface="Comic Sans MS" pitchFamily="66" charset="0"/>
              </a:rPr>
              <a:t>mL</a:t>
            </a:r>
            <a:endParaRPr lang="en-US" sz="2400" b="1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algn="ctr"/>
            <a:r>
              <a:rPr lang="en-US" sz="2400" b="1" dirty="0" err="1" smtClean="0">
                <a:solidFill>
                  <a:schemeClr val="tx1"/>
                </a:solidFill>
                <a:latin typeface="Comic Sans MS" pitchFamily="66" charset="0"/>
              </a:rPr>
              <a:t>Tg</a:t>
            </a:r>
            <a:r>
              <a:rPr lang="en-US" sz="2400" b="1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Comic Sans MS" pitchFamily="66" charset="0"/>
              </a:rPr>
              <a:t>Ab</a:t>
            </a:r>
            <a:r>
              <a:rPr lang="en-US" sz="2400" b="1" dirty="0" smtClean="0">
                <a:solidFill>
                  <a:schemeClr val="tx1"/>
                </a:solidFill>
                <a:latin typeface="Comic Sans MS" pitchFamily="66" charset="0"/>
              </a:rPr>
              <a:t> negative </a:t>
            </a:r>
          </a:p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Comic Sans MS" pitchFamily="66" charset="0"/>
              </a:rPr>
              <a:t>Neck US is normal</a:t>
            </a:r>
            <a:endParaRPr lang="en-US" sz="24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28794" y="285728"/>
            <a:ext cx="4222631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000" b="1" dirty="0" smtClean="0">
                <a:solidFill>
                  <a:srgbClr val="FF0000"/>
                </a:solidFill>
                <a:latin typeface="Comic Sans MS" pitchFamily="66" charset="0"/>
              </a:rPr>
              <a:t>First Example Patient</a:t>
            </a:r>
            <a:endParaRPr lang="en-US" sz="3000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996778" y="1453039"/>
            <a:ext cx="2169028" cy="707886"/>
          </a:xfrm>
          <a:prstGeom prst="rect">
            <a:avLst/>
          </a:prstGeom>
          <a:solidFill>
            <a:schemeClr val="bg1">
              <a:lumMod val="50000"/>
            </a:schemeClr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latin typeface="Comic Sans MS" pitchFamily="66" charset="0"/>
              </a:rPr>
              <a:t>RAI Ablation</a:t>
            </a:r>
          </a:p>
          <a:p>
            <a:pPr algn="ctr"/>
            <a:r>
              <a:rPr lang="en-US" sz="2000" b="1" dirty="0" smtClean="0">
                <a:solidFill>
                  <a:schemeClr val="tx2"/>
                </a:solidFill>
                <a:latin typeface="Comic Sans MS" pitchFamily="66" charset="0"/>
              </a:rPr>
              <a:t>Yes or No?</a:t>
            </a:r>
            <a:endParaRPr lang="en-US" sz="2000" b="1" dirty="0">
              <a:solidFill>
                <a:schemeClr val="tx2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69857" y="127599"/>
            <a:ext cx="783619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Comic Sans MS" pitchFamily="66" charset="0"/>
              </a:rPr>
              <a:t>32 yr old male</a:t>
            </a:r>
          </a:p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Comic Sans MS" pitchFamily="66" charset="0"/>
              </a:rPr>
              <a:t>Total </a:t>
            </a:r>
            <a:r>
              <a:rPr lang="en-US" sz="2400" b="1" dirty="0" err="1" smtClean="0">
                <a:solidFill>
                  <a:srgbClr val="FF0000"/>
                </a:solidFill>
                <a:latin typeface="Comic Sans MS" pitchFamily="66" charset="0"/>
              </a:rPr>
              <a:t>thyroidectomy</a:t>
            </a:r>
            <a:r>
              <a:rPr lang="en-US" sz="2400" b="1" dirty="0" smtClean="0">
                <a:solidFill>
                  <a:srgbClr val="FF0000"/>
                </a:solidFill>
                <a:latin typeface="Comic Sans MS" pitchFamily="66" charset="0"/>
              </a:rPr>
              <a:t>, 1.9 cm </a:t>
            </a:r>
            <a:r>
              <a:rPr lang="en-US" sz="2400" b="1" dirty="0" err="1" smtClean="0">
                <a:solidFill>
                  <a:srgbClr val="FF0000"/>
                </a:solidFill>
                <a:latin typeface="Comic Sans MS" pitchFamily="66" charset="0"/>
              </a:rPr>
              <a:t>intrathyroidal</a:t>
            </a:r>
            <a:r>
              <a:rPr lang="en-US" sz="2400" b="1" dirty="0" smtClean="0">
                <a:solidFill>
                  <a:srgbClr val="FF0000"/>
                </a:solidFill>
                <a:latin typeface="Comic Sans MS" pitchFamily="66" charset="0"/>
              </a:rPr>
              <a:t> PTC</a:t>
            </a:r>
          </a:p>
        </p:txBody>
      </p:sp>
      <p:sp>
        <p:nvSpPr>
          <p:cNvPr id="4" name="Rectangle 3"/>
          <p:cNvSpPr/>
          <p:nvPr/>
        </p:nvSpPr>
        <p:spPr>
          <a:xfrm>
            <a:off x="2488026" y="1251022"/>
            <a:ext cx="4795283" cy="1323439"/>
          </a:xfrm>
          <a:prstGeom prst="rect">
            <a:avLst/>
          </a:prstGeom>
          <a:solidFill>
            <a:schemeClr val="bg1">
              <a:lumMod val="50000"/>
            </a:schemeClr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latin typeface="Comic Sans MS" pitchFamily="66" charset="0"/>
              </a:rPr>
              <a:t>Risk Without RRA</a:t>
            </a:r>
          </a:p>
          <a:p>
            <a:pPr algn="ctr"/>
            <a:r>
              <a:rPr lang="en-US" sz="2000" b="1" dirty="0" smtClean="0">
                <a:solidFill>
                  <a:schemeClr val="tx2"/>
                </a:solidFill>
                <a:latin typeface="Comic Sans MS" pitchFamily="66" charset="0"/>
              </a:rPr>
              <a:t>Recurrence 2-4%</a:t>
            </a:r>
          </a:p>
          <a:p>
            <a:pPr algn="ctr"/>
            <a:r>
              <a:rPr lang="en-US" sz="2000" b="1" dirty="0" smtClean="0">
                <a:solidFill>
                  <a:schemeClr val="tx2"/>
                </a:solidFill>
                <a:latin typeface="Comic Sans MS" pitchFamily="66" charset="0"/>
              </a:rPr>
              <a:t>Disease Specific Mortality &lt; 1%</a:t>
            </a:r>
          </a:p>
          <a:p>
            <a:pPr algn="ctr"/>
            <a:r>
              <a:rPr lang="en-US" sz="2000" b="1" dirty="0" smtClean="0">
                <a:solidFill>
                  <a:schemeClr val="tx2"/>
                </a:solidFill>
                <a:latin typeface="Comic Sans MS" pitchFamily="66" charset="0"/>
              </a:rPr>
              <a:t>Distant Metastases about 1%</a:t>
            </a:r>
            <a:endParaRPr lang="en-US" sz="2000" b="1" dirty="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33648" y="3125871"/>
            <a:ext cx="3817088" cy="1323439"/>
          </a:xfrm>
          <a:prstGeom prst="rect">
            <a:avLst/>
          </a:prstGeom>
          <a:solidFill>
            <a:schemeClr val="bg1">
              <a:lumMod val="50000"/>
            </a:schemeClr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latin typeface="Comic Sans MS" pitchFamily="66" charset="0"/>
              </a:rPr>
              <a:t>Risks of RAI</a:t>
            </a:r>
          </a:p>
          <a:p>
            <a:pPr algn="ctr"/>
            <a:r>
              <a:rPr lang="en-US" sz="2000" b="1" dirty="0" smtClean="0">
                <a:solidFill>
                  <a:schemeClr val="tx2"/>
                </a:solidFill>
                <a:latin typeface="Comic Sans MS" pitchFamily="66" charset="0"/>
              </a:rPr>
              <a:t>Permanent dry mouth 1-2%</a:t>
            </a:r>
          </a:p>
          <a:p>
            <a:pPr algn="ctr"/>
            <a:r>
              <a:rPr lang="en-US" sz="2000" b="1" dirty="0" smtClean="0">
                <a:solidFill>
                  <a:schemeClr val="tx2"/>
                </a:solidFill>
                <a:latin typeface="Comic Sans MS" pitchFamily="66" charset="0"/>
              </a:rPr>
              <a:t>Blocked tear duct 1%</a:t>
            </a:r>
          </a:p>
          <a:p>
            <a:pPr algn="ctr"/>
            <a:r>
              <a:rPr lang="en-US" sz="2000" b="1" dirty="0" smtClean="0">
                <a:solidFill>
                  <a:schemeClr val="tx2"/>
                </a:solidFill>
                <a:latin typeface="Comic Sans MS" pitchFamily="66" charset="0"/>
              </a:rPr>
              <a:t>Second cancer &lt; 1%</a:t>
            </a:r>
            <a:endParaRPr lang="en-US" sz="2000" b="1" dirty="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135526" y="3140050"/>
            <a:ext cx="3817088" cy="1323439"/>
          </a:xfrm>
          <a:prstGeom prst="rect">
            <a:avLst/>
          </a:prstGeom>
          <a:solidFill>
            <a:schemeClr val="bg1">
              <a:lumMod val="50000"/>
            </a:schemeClr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latin typeface="Comic Sans MS" pitchFamily="66" charset="0"/>
              </a:rPr>
              <a:t>Potential Benefits of RAI</a:t>
            </a:r>
          </a:p>
          <a:p>
            <a:pPr algn="ctr"/>
            <a:r>
              <a:rPr lang="en-US" sz="2000" b="1" dirty="0" smtClean="0">
                <a:solidFill>
                  <a:schemeClr val="tx2"/>
                </a:solidFill>
                <a:latin typeface="Comic Sans MS" pitchFamily="66" charset="0"/>
              </a:rPr>
              <a:t>Facilitate Staging/Follow-up</a:t>
            </a:r>
          </a:p>
          <a:p>
            <a:pPr algn="ctr"/>
            <a:r>
              <a:rPr lang="en-US" sz="2000" b="1" dirty="0" smtClean="0">
                <a:solidFill>
                  <a:schemeClr val="tx2"/>
                </a:solidFill>
                <a:latin typeface="Comic Sans MS" pitchFamily="66" charset="0"/>
              </a:rPr>
              <a:t>+/- Recurrence</a:t>
            </a:r>
          </a:p>
          <a:p>
            <a:pPr algn="ctr"/>
            <a:r>
              <a:rPr lang="en-US" sz="2000" b="1" dirty="0" smtClean="0">
                <a:solidFill>
                  <a:schemeClr val="tx2"/>
                </a:solidFill>
                <a:latin typeface="Comic Sans MS" pitchFamily="66" charset="0"/>
              </a:rPr>
              <a:t>No impact on mortality</a:t>
            </a:r>
            <a:endParaRPr lang="en-US" sz="2000" b="1" dirty="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317899" y="4993681"/>
            <a:ext cx="5369442" cy="1631216"/>
          </a:xfrm>
          <a:prstGeom prst="rect">
            <a:avLst/>
          </a:prstGeom>
          <a:solidFill>
            <a:schemeClr val="bg1">
              <a:lumMod val="50000"/>
            </a:schemeClr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latin typeface="Comic Sans MS" pitchFamily="66" charset="0"/>
              </a:rPr>
              <a:t>Tilting the Balance Toward Benefit</a:t>
            </a:r>
          </a:p>
          <a:p>
            <a:pPr algn="ctr"/>
            <a:r>
              <a:rPr lang="en-US" sz="2000" b="1" dirty="0" smtClean="0">
                <a:solidFill>
                  <a:schemeClr val="tx2"/>
                </a:solidFill>
                <a:latin typeface="Comic Sans MS" pitchFamily="66" charset="0"/>
              </a:rPr>
              <a:t>Selective Use</a:t>
            </a:r>
          </a:p>
          <a:p>
            <a:pPr algn="ctr"/>
            <a:r>
              <a:rPr lang="en-US" sz="2000" b="1" dirty="0" smtClean="0">
                <a:solidFill>
                  <a:schemeClr val="tx2"/>
                </a:solidFill>
                <a:latin typeface="Comic Sans MS" pitchFamily="66" charset="0"/>
              </a:rPr>
              <a:t>Lower administered activities (30 </a:t>
            </a:r>
            <a:r>
              <a:rPr lang="en-US" sz="2000" b="1" dirty="0" err="1" smtClean="0">
                <a:solidFill>
                  <a:schemeClr val="tx2"/>
                </a:solidFill>
                <a:latin typeface="Comic Sans MS" pitchFamily="66" charset="0"/>
              </a:rPr>
              <a:t>mCi</a:t>
            </a:r>
            <a:r>
              <a:rPr lang="en-US" sz="2000" b="1" dirty="0" smtClean="0">
                <a:solidFill>
                  <a:schemeClr val="tx2"/>
                </a:solidFill>
                <a:latin typeface="Comic Sans MS" pitchFamily="66" charset="0"/>
              </a:rPr>
              <a:t>)</a:t>
            </a:r>
          </a:p>
          <a:p>
            <a:pPr algn="ctr"/>
            <a:r>
              <a:rPr lang="en-US" sz="2000" b="1" dirty="0" err="1" smtClean="0">
                <a:solidFill>
                  <a:schemeClr val="tx2"/>
                </a:solidFill>
                <a:latin typeface="Comic Sans MS" pitchFamily="66" charset="0"/>
              </a:rPr>
              <a:t>rhTSH</a:t>
            </a:r>
            <a:r>
              <a:rPr lang="en-US" sz="2000" b="1" dirty="0" smtClean="0">
                <a:solidFill>
                  <a:schemeClr val="tx2"/>
                </a:solidFill>
                <a:latin typeface="Comic Sans MS" pitchFamily="66" charset="0"/>
              </a:rPr>
              <a:t> preparation</a:t>
            </a:r>
          </a:p>
          <a:p>
            <a:pPr algn="ctr"/>
            <a:r>
              <a:rPr lang="en-US" sz="2000" b="1" dirty="0" smtClean="0">
                <a:solidFill>
                  <a:schemeClr val="tx2"/>
                </a:solidFill>
                <a:latin typeface="Comic Sans MS" pitchFamily="66" charset="0"/>
              </a:rPr>
              <a:t>Using RAI as salvage therapy</a:t>
            </a:r>
            <a:endParaRPr lang="en-US" sz="2000" b="1" dirty="0">
              <a:solidFill>
                <a:schemeClr val="tx2"/>
              </a:solidFill>
              <a:latin typeface="Comic Sans MS" pitchFamily="66" charset="0"/>
            </a:endParaRPr>
          </a:p>
        </p:txBody>
      </p:sp>
      <p:pic>
        <p:nvPicPr>
          <p:cNvPr id="279554" name="Picture 2" descr="C:\Users\tuttler\AppData\Local\Microsoft\Windows\Temporary Internet Files\Content.IE5\HEU4GZY4\MC900391748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6322" y="1239282"/>
            <a:ext cx="1143744" cy="1140871"/>
          </a:xfrm>
          <a:prstGeom prst="rect">
            <a:avLst/>
          </a:prstGeom>
          <a:noFill/>
        </p:spPr>
      </p:pic>
      <p:pic>
        <p:nvPicPr>
          <p:cNvPr id="12" name="Picture 2" descr="C:\Users\tuttler\AppData\Local\Microsoft\Windows\Temporary Internet Files\Content.IE5\HEU4GZY4\MC900391748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63559" y="1285355"/>
            <a:ext cx="1143744" cy="11408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9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857224" y="428604"/>
            <a:ext cx="7929618" cy="6143668"/>
          </a:xfrm>
          <a:effectLst>
            <a:outerShdw blurRad="50800" dist="50800" dir="5400000" algn="ctr" rotWithShape="0">
              <a:srgbClr val="000000"/>
            </a:outerShdw>
          </a:effectLst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n-US" sz="3900" b="1" dirty="0" smtClean="0">
                <a:solidFill>
                  <a:srgbClr val="C00000"/>
                </a:solidFill>
                <a:effectLst/>
                <a:latin typeface="Comic Sans MS" pitchFamily="66" charset="0"/>
              </a:rPr>
              <a:t/>
            </a:r>
            <a:br>
              <a:rPr lang="en-US" sz="3900" b="1" dirty="0" smtClean="0">
                <a:solidFill>
                  <a:srgbClr val="C00000"/>
                </a:solidFill>
                <a:effectLst/>
                <a:latin typeface="Comic Sans MS" pitchFamily="66" charset="0"/>
              </a:rPr>
            </a:br>
            <a:r>
              <a:rPr lang="en-US" sz="3900" b="1" dirty="0" smtClean="0">
                <a:solidFill>
                  <a:srgbClr val="C00000"/>
                </a:solidFill>
                <a:effectLst/>
                <a:latin typeface="Comic Sans MS" pitchFamily="66" charset="0"/>
              </a:rPr>
              <a:t>Application of the Risk Based </a:t>
            </a:r>
            <a:br>
              <a:rPr lang="en-US" sz="3900" b="1" dirty="0" smtClean="0">
                <a:solidFill>
                  <a:srgbClr val="C00000"/>
                </a:solidFill>
                <a:effectLst/>
                <a:latin typeface="Comic Sans MS" pitchFamily="66" charset="0"/>
              </a:rPr>
            </a:br>
            <a:r>
              <a:rPr lang="en-US" sz="3900" b="1" dirty="0" smtClean="0">
                <a:solidFill>
                  <a:srgbClr val="C00000"/>
                </a:solidFill>
                <a:effectLst/>
                <a:latin typeface="Comic Sans MS" pitchFamily="66" charset="0"/>
              </a:rPr>
              <a:t>Management Approach</a:t>
            </a:r>
            <a:r>
              <a:rPr lang="en-US" sz="3000" b="1" dirty="0" smtClean="0">
                <a:latin typeface="Comic Sans MS" pitchFamily="66" charset="0"/>
              </a:rPr>
              <a:t/>
            </a:r>
            <a:br>
              <a:rPr lang="en-US" sz="3000" b="1" dirty="0" smtClean="0">
                <a:latin typeface="Comic Sans MS" pitchFamily="66" charset="0"/>
              </a:rPr>
            </a:br>
            <a:r>
              <a:rPr lang="en-US" sz="3000" b="1" dirty="0" smtClean="0">
                <a:latin typeface="Comic Sans MS" pitchFamily="66" charset="0"/>
              </a:rPr>
              <a:t/>
            </a:r>
            <a:br>
              <a:rPr lang="en-US" sz="3000" b="1" dirty="0" smtClean="0">
                <a:latin typeface="Comic Sans MS" pitchFamily="66" charset="0"/>
              </a:rPr>
            </a:b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Fereidoun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Azizi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000" b="1" dirty="0" smtClean="0">
                <a:latin typeface="Comic Sans MS" pitchFamily="66" charset="0"/>
              </a:rPr>
              <a:t/>
            </a:r>
            <a:br>
              <a:rPr lang="en-US" sz="3000" b="1" dirty="0" smtClean="0">
                <a:latin typeface="Comic Sans MS" pitchFamily="66" charset="0"/>
              </a:rPr>
            </a:br>
            <a:r>
              <a:rPr lang="en-US" sz="2200" i="1" dirty="0" smtClean="0"/>
              <a:t>Research Institute for Endocrine Sciences</a:t>
            </a:r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en-US" sz="2200" i="1" dirty="0" err="1" smtClean="0"/>
              <a:t>Shahid</a:t>
            </a:r>
            <a:r>
              <a:rPr lang="en-US" sz="2200" i="1" dirty="0" smtClean="0"/>
              <a:t> </a:t>
            </a:r>
            <a:r>
              <a:rPr lang="en-US" sz="2200" i="1" dirty="0" err="1" smtClean="0"/>
              <a:t>Beheshti</a:t>
            </a:r>
            <a:r>
              <a:rPr lang="en-US" sz="2200" i="1" dirty="0" smtClean="0"/>
              <a:t> University of Medical Sciences</a:t>
            </a: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b="1" i="1" dirty="0">
              <a:solidFill>
                <a:srgbClr val="0070C0"/>
              </a:solidFill>
              <a:effectLst/>
              <a:latin typeface="Comic Sans MS" pitchFamily="66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Straight Arrow Connector 24"/>
          <p:cNvCxnSpPr/>
          <p:nvPr/>
        </p:nvCxnSpPr>
        <p:spPr>
          <a:xfrm flipH="1">
            <a:off x="4769392" y="6245423"/>
            <a:ext cx="30480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5077298" y="6093467"/>
            <a:ext cx="1867819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Unifocal</a:t>
            </a:r>
            <a:r>
              <a:rPr lang="en-US" sz="1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PMC (1-2%)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068795" y="5410644"/>
            <a:ext cx="2016899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Multifocal PMC (4-6%)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023558" y="5105844"/>
            <a:ext cx="2831160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Intrathyroidal</a:t>
            </a:r>
            <a:r>
              <a:rPr lang="en-US" sz="1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2-4 cm PTC (5-6%)</a:t>
            </a:r>
          </a:p>
        </p:txBody>
      </p:sp>
      <p:cxnSp>
        <p:nvCxnSpPr>
          <p:cNvPr id="44" name="Straight Arrow Connector 43"/>
          <p:cNvCxnSpPr/>
          <p:nvPr/>
        </p:nvCxnSpPr>
        <p:spPr>
          <a:xfrm flipH="1">
            <a:off x="4769392" y="5260777"/>
            <a:ext cx="30480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H="1">
            <a:off x="4769392" y="5565577"/>
            <a:ext cx="30480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49"/>
          <p:cNvGrpSpPr/>
          <p:nvPr/>
        </p:nvGrpSpPr>
        <p:grpSpPr>
          <a:xfrm>
            <a:off x="4006702" y="1084521"/>
            <a:ext cx="762000" cy="5334000"/>
            <a:chOff x="5986130" y="769227"/>
            <a:chExt cx="762000" cy="5555373"/>
          </a:xfrm>
        </p:grpSpPr>
        <p:grpSp>
          <p:nvGrpSpPr>
            <p:cNvPr id="3" name="Group 19"/>
            <p:cNvGrpSpPr/>
            <p:nvPr/>
          </p:nvGrpSpPr>
          <p:grpSpPr>
            <a:xfrm>
              <a:off x="5986130" y="769227"/>
              <a:ext cx="762000" cy="5555373"/>
              <a:chOff x="6290930" y="769227"/>
              <a:chExt cx="762000" cy="5555373"/>
            </a:xfrm>
          </p:grpSpPr>
          <p:sp>
            <p:nvSpPr>
              <p:cNvPr id="15" name="Down Arrow 14"/>
              <p:cNvSpPr/>
              <p:nvPr/>
            </p:nvSpPr>
            <p:spPr>
              <a:xfrm flipV="1">
                <a:off x="6290930" y="769227"/>
                <a:ext cx="762000" cy="762000"/>
              </a:xfrm>
              <a:prstGeom prst="downArrow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6405230" y="1143000"/>
                <a:ext cx="533400" cy="5181600"/>
              </a:xfrm>
              <a:prstGeom prst="rect">
                <a:avLst/>
              </a:prstGeom>
              <a:gradFill flip="none" rotWithShape="1">
                <a:gsLst>
                  <a:gs pos="12000">
                    <a:schemeClr val="tx1">
                      <a:lumMod val="95000"/>
                      <a:lumOff val="5000"/>
                    </a:schemeClr>
                  </a:gs>
                  <a:gs pos="88000">
                    <a:srgbClr val="B2B2B2"/>
                  </a:gs>
                  <a:gs pos="85000">
                    <a:srgbClr val="B2B2B2"/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white"/>
                  </a:solidFill>
                </a:endParaRPr>
              </a:p>
            </p:txBody>
          </p:sp>
        </p:grpSp>
        <p:cxnSp>
          <p:nvCxnSpPr>
            <p:cNvPr id="48" name="Straight Connector 47"/>
            <p:cNvCxnSpPr/>
            <p:nvPr/>
          </p:nvCxnSpPr>
          <p:spPr>
            <a:xfrm>
              <a:off x="6096000" y="4982271"/>
              <a:ext cx="533400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6094228" y="2576107"/>
              <a:ext cx="533400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TextBox 51"/>
          <p:cNvSpPr txBox="1"/>
          <p:nvPr/>
        </p:nvSpPr>
        <p:spPr>
          <a:xfrm>
            <a:off x="5056012" y="4798067"/>
            <a:ext cx="2250937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pN1, &lt; 5 LN involved (4%)</a:t>
            </a:r>
          </a:p>
        </p:txBody>
      </p:sp>
      <p:cxnSp>
        <p:nvCxnSpPr>
          <p:cNvPr id="53" name="Straight Arrow Connector 52"/>
          <p:cNvCxnSpPr/>
          <p:nvPr/>
        </p:nvCxnSpPr>
        <p:spPr>
          <a:xfrm flipH="1">
            <a:off x="4769392" y="4953000"/>
            <a:ext cx="30480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5050805" y="3505200"/>
            <a:ext cx="2340705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pN1, &gt; 5 LN involved (19%)</a:t>
            </a:r>
          </a:p>
        </p:txBody>
      </p:sp>
      <p:cxnSp>
        <p:nvCxnSpPr>
          <p:cNvPr id="56" name="Straight Arrow Connector 55"/>
          <p:cNvCxnSpPr/>
          <p:nvPr/>
        </p:nvCxnSpPr>
        <p:spPr>
          <a:xfrm flipH="1">
            <a:off x="4769392" y="3660577"/>
            <a:ext cx="30480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5093642" y="3200844"/>
            <a:ext cx="1569660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Clinical N1 (22%)</a:t>
            </a:r>
          </a:p>
        </p:txBody>
      </p:sp>
      <p:cxnSp>
        <p:nvCxnSpPr>
          <p:cNvPr id="58" name="Straight Arrow Connector 57"/>
          <p:cNvCxnSpPr/>
          <p:nvPr/>
        </p:nvCxnSpPr>
        <p:spPr>
          <a:xfrm flipH="1">
            <a:off x="4769392" y="3355777"/>
            <a:ext cx="30480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5058555" y="4569467"/>
            <a:ext cx="2201244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pN1, all LN &lt; 0.2 cm (5%)</a:t>
            </a:r>
          </a:p>
        </p:txBody>
      </p:sp>
      <p:cxnSp>
        <p:nvCxnSpPr>
          <p:cNvPr id="60" name="Straight Arrow Connector 59"/>
          <p:cNvCxnSpPr/>
          <p:nvPr/>
        </p:nvCxnSpPr>
        <p:spPr>
          <a:xfrm flipH="1">
            <a:off x="4769392" y="4721423"/>
            <a:ext cx="30480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5056060" y="2969267"/>
            <a:ext cx="2246128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pN1, any LN &gt; 3 cm (27%)</a:t>
            </a:r>
          </a:p>
        </p:txBody>
      </p:sp>
      <p:cxnSp>
        <p:nvCxnSpPr>
          <p:cNvPr id="62" name="Straight Arrow Connector 61"/>
          <p:cNvCxnSpPr/>
          <p:nvPr/>
        </p:nvCxnSpPr>
        <p:spPr>
          <a:xfrm flipH="1">
            <a:off x="4769392" y="3124200"/>
            <a:ext cx="30480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5070223" y="4112177"/>
            <a:ext cx="1991187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pT3 minor ETE (3-8%)</a:t>
            </a:r>
          </a:p>
        </p:txBody>
      </p:sp>
      <p:cxnSp>
        <p:nvCxnSpPr>
          <p:cNvPr id="66" name="Straight Arrow Connector 65"/>
          <p:cNvCxnSpPr/>
          <p:nvPr/>
        </p:nvCxnSpPr>
        <p:spPr>
          <a:xfrm flipH="1">
            <a:off x="4769392" y="4267200"/>
            <a:ext cx="30480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5059003" y="2359667"/>
            <a:ext cx="2193164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pT4a gross ETE (23-40%)</a:t>
            </a:r>
          </a:p>
        </p:txBody>
      </p:sp>
      <p:cxnSp>
        <p:nvCxnSpPr>
          <p:cNvPr id="68" name="Straight Arrow Connector 67"/>
          <p:cNvCxnSpPr/>
          <p:nvPr/>
        </p:nvCxnSpPr>
        <p:spPr>
          <a:xfrm flipH="1">
            <a:off x="4769392" y="2514600"/>
            <a:ext cx="30480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Rectangle 68"/>
          <p:cNvSpPr/>
          <p:nvPr/>
        </p:nvSpPr>
        <p:spPr>
          <a:xfrm>
            <a:off x="778934" y="876301"/>
            <a:ext cx="34487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Risk stratification by category</a:t>
            </a:r>
            <a:endParaRPr lang="en-US" sz="18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4876800" y="876476"/>
            <a:ext cx="34205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Risk stratification within categories*</a:t>
            </a:r>
            <a:endParaRPr lang="en-US" sz="18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2286000" y="152746"/>
            <a:ext cx="520450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Risk of Structural Disease Recurrence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My personal practice as of Jan 2014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4988203" y="1981547"/>
            <a:ext cx="3467552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FTC, extensive vascular invasion (30-55%)</a:t>
            </a:r>
          </a:p>
        </p:txBody>
      </p:sp>
      <p:cxnSp>
        <p:nvCxnSpPr>
          <p:cNvPr id="46" name="Straight Arrow Connector 45"/>
          <p:cNvCxnSpPr/>
          <p:nvPr/>
        </p:nvCxnSpPr>
        <p:spPr>
          <a:xfrm flipH="1">
            <a:off x="4769392" y="2139554"/>
            <a:ext cx="30480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/>
          <p:cNvSpPr txBox="1"/>
          <p:nvPr/>
        </p:nvSpPr>
        <p:spPr>
          <a:xfrm>
            <a:off x="5034686" y="5715444"/>
            <a:ext cx="2630848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Minimally invasive FTC (0-7%)</a:t>
            </a:r>
          </a:p>
        </p:txBody>
      </p:sp>
      <p:cxnSp>
        <p:nvCxnSpPr>
          <p:cNvPr id="74" name="Straight Arrow Connector 73"/>
          <p:cNvCxnSpPr/>
          <p:nvPr/>
        </p:nvCxnSpPr>
        <p:spPr>
          <a:xfrm flipH="1">
            <a:off x="4769392" y="5873354"/>
            <a:ext cx="30480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5029672" y="2743644"/>
            <a:ext cx="2723759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PTC, vascular invasion (16-30%)</a:t>
            </a:r>
          </a:p>
        </p:txBody>
      </p:sp>
      <p:cxnSp>
        <p:nvCxnSpPr>
          <p:cNvPr id="50" name="Straight Arrow Connector 49"/>
          <p:cNvCxnSpPr/>
          <p:nvPr/>
        </p:nvCxnSpPr>
        <p:spPr>
          <a:xfrm flipH="1">
            <a:off x="4781152" y="2898577"/>
            <a:ext cx="30480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77"/>
          <p:cNvGrpSpPr/>
          <p:nvPr/>
        </p:nvGrpSpPr>
        <p:grpSpPr>
          <a:xfrm>
            <a:off x="169530" y="1447806"/>
            <a:ext cx="3793503" cy="4904715"/>
            <a:chOff x="287114" y="1515195"/>
            <a:chExt cx="4267691" cy="4904715"/>
          </a:xfrm>
        </p:grpSpPr>
        <p:sp>
          <p:nvSpPr>
            <p:cNvPr id="51" name="TextBox 50"/>
            <p:cNvSpPr txBox="1"/>
            <p:nvPr/>
          </p:nvSpPr>
          <p:spPr>
            <a:xfrm>
              <a:off x="856282" y="5496580"/>
              <a:ext cx="3129294" cy="92333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800" b="1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Low Risk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800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Usually no RAI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800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If given, 30 </a:t>
              </a:r>
              <a:r>
                <a:rPr lang="en-US" sz="1800" dirty="0" err="1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mCi</a:t>
              </a:r>
              <a:r>
                <a:rPr lang="en-US" sz="1800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800" dirty="0" err="1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rhTSH</a:t>
              </a:r>
              <a:endParaRPr lang="en-US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5" name="Group 49"/>
            <p:cNvGrpSpPr/>
            <p:nvPr/>
          </p:nvGrpSpPr>
          <p:grpSpPr>
            <a:xfrm>
              <a:off x="478412" y="1515195"/>
              <a:ext cx="3885023" cy="1683495"/>
              <a:chOff x="552894" y="1515136"/>
              <a:chExt cx="3453354" cy="1683495"/>
            </a:xfrm>
          </p:grpSpPr>
          <p:sp>
            <p:nvSpPr>
              <p:cNvPr id="63" name="TextBox 62"/>
              <p:cNvSpPr txBox="1"/>
              <p:nvPr/>
            </p:nvSpPr>
            <p:spPr>
              <a:xfrm>
                <a:off x="552894" y="1515136"/>
                <a:ext cx="3453354" cy="120032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800" b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High Risk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800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RAI given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800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Probably withdrawal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800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150 </a:t>
                </a:r>
                <a:r>
                  <a:rPr lang="en-US" sz="1800" dirty="0" err="1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mCi</a:t>
                </a:r>
                <a:endParaRPr lang="en-US" sz="1800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4" name="Down Arrow 63"/>
              <p:cNvSpPr/>
              <p:nvPr/>
            </p:nvSpPr>
            <p:spPr>
              <a:xfrm flipV="1">
                <a:off x="2117357" y="2817631"/>
                <a:ext cx="457200" cy="381000"/>
              </a:xfrm>
              <a:prstGeom prst="downArrow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6" name="Group 46"/>
            <p:cNvGrpSpPr/>
            <p:nvPr/>
          </p:nvGrpSpPr>
          <p:grpSpPr>
            <a:xfrm>
              <a:off x="287114" y="3351091"/>
              <a:ext cx="4267691" cy="1906769"/>
              <a:chOff x="255181" y="3351031"/>
              <a:chExt cx="3793503" cy="1906769"/>
            </a:xfrm>
          </p:grpSpPr>
          <p:sp>
            <p:nvSpPr>
              <p:cNvPr id="76" name="TextBox 75"/>
              <p:cNvSpPr txBox="1"/>
              <p:nvPr/>
            </p:nvSpPr>
            <p:spPr>
              <a:xfrm>
                <a:off x="255181" y="3351031"/>
                <a:ext cx="3793503" cy="120032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800" b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Intermediate Risk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800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Selective use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800" dirty="0" err="1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rhTSH</a:t>
                </a:r>
                <a:r>
                  <a:rPr lang="en-US" sz="1800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or withdrawal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800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0  to 30 to 150 </a:t>
                </a:r>
                <a:r>
                  <a:rPr lang="en-US" sz="1800" dirty="0" err="1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mCi</a:t>
                </a:r>
                <a:r>
                  <a:rPr lang="en-US" sz="1800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depending on risk</a:t>
                </a:r>
              </a:p>
            </p:txBody>
          </p:sp>
          <p:sp>
            <p:nvSpPr>
              <p:cNvPr id="77" name="Down Arrow 76"/>
              <p:cNvSpPr/>
              <p:nvPr/>
            </p:nvSpPr>
            <p:spPr>
              <a:xfrm flipV="1">
                <a:off x="2133581" y="4876800"/>
                <a:ext cx="457200" cy="381000"/>
              </a:xfrm>
              <a:prstGeom prst="downArrow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white"/>
                  </a:solidFill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Content Placeholder 2"/>
          <p:cNvSpPr>
            <a:spLocks noGrp="1"/>
          </p:cNvSpPr>
          <p:nvPr>
            <p:ph idx="1"/>
          </p:nvPr>
        </p:nvSpPr>
        <p:spPr>
          <a:xfrm>
            <a:off x="457200" y="285750"/>
            <a:ext cx="8229600" cy="6215063"/>
          </a:xfrm>
        </p:spPr>
        <p:txBody>
          <a:bodyPr/>
          <a:lstStyle/>
          <a:p>
            <a:pPr>
              <a:buFontTx/>
              <a:buNone/>
            </a:pPr>
            <a:r>
              <a:rPr lang="en-US" sz="2800" b="1" smtClean="0">
                <a:solidFill>
                  <a:srgbClr val="FF0000"/>
                </a:solidFill>
              </a:rPr>
              <a:t>RAI ablation is recommended for: </a:t>
            </a:r>
          </a:p>
          <a:p>
            <a:r>
              <a:rPr lang="en-US" sz="2400" b="1" smtClean="0">
                <a:solidFill>
                  <a:srgbClr val="000099"/>
                </a:solidFill>
              </a:rPr>
              <a:t>All patients with known distant metastases, gross extrathyroidal extension of the tumor regardless of the rumor regardless of tumor size, or primary tumor size &gt;4 cm even in the absence of other higher risk features. </a:t>
            </a:r>
          </a:p>
          <a:p>
            <a:r>
              <a:rPr lang="en-US" sz="2400" b="1" smtClean="0">
                <a:solidFill>
                  <a:srgbClr val="000099"/>
                </a:solidFill>
              </a:rPr>
              <a:t>Selected patients with 1-4 cm thyroid cancers confined to the thyroid, who have documented lymph node metastases, or other higher risk features.</a:t>
            </a:r>
          </a:p>
          <a:p>
            <a:endParaRPr lang="en-US" sz="2400" b="1" smtClean="0">
              <a:solidFill>
                <a:srgbClr val="000099"/>
              </a:solidFill>
            </a:endParaRPr>
          </a:p>
          <a:p>
            <a:pPr>
              <a:buFontTx/>
              <a:buNone/>
            </a:pPr>
            <a:r>
              <a:rPr lang="en-US" sz="2400" b="1" smtClean="0">
                <a:solidFill>
                  <a:srgbClr val="FF0000"/>
                </a:solidFill>
              </a:rPr>
              <a:t>RAI ablation is not recommended for: </a:t>
            </a:r>
          </a:p>
          <a:p>
            <a:r>
              <a:rPr lang="en-US" sz="2000" b="1" smtClean="0">
                <a:solidFill>
                  <a:srgbClr val="000099"/>
                </a:solidFill>
              </a:rPr>
              <a:t>For patients with univocal cancer &lt;1 cm without other higher risk features.</a:t>
            </a:r>
            <a:endParaRPr lang="en-US" sz="2400" b="1" smtClean="0">
              <a:solidFill>
                <a:srgbClr val="000099"/>
              </a:solidFill>
            </a:endParaRPr>
          </a:p>
        </p:txBody>
      </p:sp>
      <p:sp>
        <p:nvSpPr>
          <p:cNvPr id="4813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DFD9571-FA1E-4889-97F6-B9FE65B7BBAE}" type="slidenum">
              <a:rPr lang="es-ES" smtClean="0"/>
              <a:pPr/>
              <a:t>31</a:t>
            </a:fld>
            <a:endParaRPr lang="es-ES" smtClean="0"/>
          </a:p>
        </p:txBody>
      </p:sp>
      <p:sp>
        <p:nvSpPr>
          <p:cNvPr id="48132" name="TextBox 3"/>
          <p:cNvSpPr txBox="1">
            <a:spLocks noChangeArrowheads="1"/>
          </p:cNvSpPr>
          <p:nvPr/>
        </p:nvSpPr>
        <p:spPr bwMode="auto">
          <a:xfrm>
            <a:off x="571500" y="6215063"/>
            <a:ext cx="64484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The American Thyroid Association Guideline. Thyroid 2009; 19: 1167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Second Example Patient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33920" y="2472320"/>
            <a:ext cx="8550592" cy="2477815"/>
          </a:xfrm>
        </p:spPr>
        <p:txBody>
          <a:bodyPr>
            <a:normAutofit lnSpcReduction="10000"/>
          </a:bodyPr>
          <a:lstStyle/>
          <a:p>
            <a:r>
              <a:rPr lang="en-US" sz="2400" b="1" dirty="0" smtClean="0">
                <a:effectLst/>
                <a:latin typeface="Comic Sans MS" pitchFamily="66" charset="0"/>
              </a:rPr>
              <a:t>22 year old female</a:t>
            </a:r>
          </a:p>
          <a:p>
            <a:r>
              <a:rPr lang="en-US" sz="2400" b="1" dirty="0" smtClean="0">
                <a:effectLst/>
                <a:latin typeface="Comic Sans MS" pitchFamily="66" charset="0"/>
              </a:rPr>
              <a:t>Total thyroidectomy &amp; left MRN dissection</a:t>
            </a:r>
          </a:p>
          <a:p>
            <a:r>
              <a:rPr lang="en-US" sz="2400" b="1" dirty="0" smtClean="0">
                <a:effectLst/>
                <a:latin typeface="Comic Sans MS" pitchFamily="66" charset="0"/>
              </a:rPr>
              <a:t>2.5 cm, multifocal, well differentiated PTC</a:t>
            </a:r>
          </a:p>
          <a:p>
            <a:r>
              <a:rPr lang="en-US" sz="2400" b="1" dirty="0" smtClean="0">
                <a:effectLst/>
                <a:latin typeface="Comic Sans MS" pitchFamily="66" charset="0"/>
              </a:rPr>
              <a:t>20/32 lymph nodes positive</a:t>
            </a:r>
          </a:p>
          <a:p>
            <a:r>
              <a:rPr lang="en-US" sz="2400" b="1" dirty="0" smtClean="0">
                <a:effectLst/>
                <a:latin typeface="Comic Sans MS" pitchFamily="66" charset="0"/>
              </a:rPr>
              <a:t>No extrathyroidal extension</a:t>
            </a:r>
          </a:p>
          <a:p>
            <a:r>
              <a:rPr lang="en-US" sz="2400" b="1" dirty="0" smtClean="0">
                <a:effectLst/>
                <a:latin typeface="Comic Sans MS" pitchFamily="66" charset="0"/>
              </a:rPr>
              <a:t>No vascular invasion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5996778" y="1453039"/>
            <a:ext cx="2169028" cy="707886"/>
          </a:xfrm>
          <a:prstGeom prst="rect">
            <a:avLst/>
          </a:prstGeom>
          <a:solidFill>
            <a:schemeClr val="bg1">
              <a:lumMod val="50000"/>
            </a:schemeClr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latin typeface="Comic Sans MS" pitchFamily="66" charset="0"/>
              </a:rPr>
              <a:t>RAI Ablation</a:t>
            </a:r>
          </a:p>
          <a:p>
            <a:pPr algn="ctr"/>
            <a:r>
              <a:rPr lang="en-US" sz="2000" b="1" dirty="0" smtClean="0">
                <a:solidFill>
                  <a:schemeClr val="tx2"/>
                </a:solidFill>
                <a:latin typeface="Comic Sans MS" pitchFamily="66" charset="0"/>
              </a:rPr>
              <a:t>Yes or No?</a:t>
            </a:r>
            <a:endParaRPr lang="en-US" sz="2000" b="1" dirty="0">
              <a:solidFill>
                <a:schemeClr val="tx2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7080" y="127599"/>
            <a:ext cx="85273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Comic Sans MS" pitchFamily="66" charset="0"/>
              </a:rPr>
              <a:t>22yr old female</a:t>
            </a:r>
          </a:p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Comic Sans MS" pitchFamily="66" charset="0"/>
              </a:rPr>
              <a:t>Total </a:t>
            </a:r>
            <a:r>
              <a:rPr lang="en-US" sz="2400" b="1" dirty="0" err="1" smtClean="0">
                <a:solidFill>
                  <a:srgbClr val="FF0000"/>
                </a:solidFill>
                <a:latin typeface="Comic Sans MS" pitchFamily="66" charset="0"/>
              </a:rPr>
              <a:t>thyroidectomy</a:t>
            </a:r>
            <a:r>
              <a:rPr lang="en-US" sz="2400" b="1" dirty="0" smtClean="0">
                <a:solidFill>
                  <a:srgbClr val="FF0000"/>
                </a:solidFill>
                <a:latin typeface="Comic Sans MS" pitchFamily="66" charset="0"/>
              </a:rPr>
              <a:t>, 2.5 cm </a:t>
            </a:r>
            <a:r>
              <a:rPr lang="en-US" sz="2400" b="1" dirty="0" err="1" smtClean="0">
                <a:solidFill>
                  <a:srgbClr val="FF0000"/>
                </a:solidFill>
                <a:latin typeface="Comic Sans MS" pitchFamily="66" charset="0"/>
              </a:rPr>
              <a:t>intrathyroidal</a:t>
            </a:r>
            <a:r>
              <a:rPr lang="en-US" sz="2400" b="1" dirty="0" smtClean="0">
                <a:solidFill>
                  <a:srgbClr val="FF0000"/>
                </a:solidFill>
                <a:latin typeface="Comic Sans MS" pitchFamily="66" charset="0"/>
              </a:rPr>
              <a:t> PTC, N1b</a:t>
            </a:r>
          </a:p>
        </p:txBody>
      </p:sp>
      <p:sp>
        <p:nvSpPr>
          <p:cNvPr id="4" name="Rectangle 3"/>
          <p:cNvSpPr/>
          <p:nvPr/>
        </p:nvSpPr>
        <p:spPr>
          <a:xfrm>
            <a:off x="2488026" y="1251022"/>
            <a:ext cx="4795283" cy="1323439"/>
          </a:xfrm>
          <a:prstGeom prst="rect">
            <a:avLst/>
          </a:prstGeom>
          <a:solidFill>
            <a:schemeClr val="bg1">
              <a:lumMod val="50000"/>
            </a:schemeClr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latin typeface="Comic Sans MS" pitchFamily="66" charset="0"/>
              </a:rPr>
              <a:t>Risk Without RRA</a:t>
            </a:r>
          </a:p>
          <a:p>
            <a:pPr algn="ctr"/>
            <a:r>
              <a:rPr lang="en-US" sz="2000" b="1" dirty="0" smtClean="0">
                <a:solidFill>
                  <a:schemeClr val="tx2"/>
                </a:solidFill>
                <a:latin typeface="Comic Sans MS" pitchFamily="66" charset="0"/>
              </a:rPr>
              <a:t>Recurrence 25-30%</a:t>
            </a:r>
          </a:p>
          <a:p>
            <a:pPr algn="ctr"/>
            <a:r>
              <a:rPr lang="en-US" sz="2000" b="1" dirty="0" smtClean="0">
                <a:solidFill>
                  <a:schemeClr val="tx2"/>
                </a:solidFill>
                <a:latin typeface="Comic Sans MS" pitchFamily="66" charset="0"/>
              </a:rPr>
              <a:t>Disease Specific Mortality &lt; 1%</a:t>
            </a:r>
          </a:p>
          <a:p>
            <a:pPr algn="ctr"/>
            <a:r>
              <a:rPr lang="en-US" sz="2000" b="1" dirty="0" smtClean="0">
                <a:solidFill>
                  <a:schemeClr val="tx2"/>
                </a:solidFill>
                <a:latin typeface="Comic Sans MS" pitchFamily="66" charset="0"/>
              </a:rPr>
              <a:t>Distant Metastases about 5-10%</a:t>
            </a:r>
            <a:endParaRPr lang="en-US" sz="2000" b="1" dirty="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33648" y="3125871"/>
            <a:ext cx="3817088" cy="1323439"/>
          </a:xfrm>
          <a:prstGeom prst="rect">
            <a:avLst/>
          </a:prstGeom>
          <a:solidFill>
            <a:schemeClr val="bg1">
              <a:lumMod val="50000"/>
            </a:schemeClr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latin typeface="Comic Sans MS" pitchFamily="66" charset="0"/>
              </a:rPr>
              <a:t>Risks of RAI</a:t>
            </a:r>
          </a:p>
          <a:p>
            <a:pPr algn="ctr"/>
            <a:r>
              <a:rPr lang="en-US" sz="2000" b="1" dirty="0" smtClean="0">
                <a:solidFill>
                  <a:schemeClr val="tx2"/>
                </a:solidFill>
                <a:latin typeface="Comic Sans MS" pitchFamily="66" charset="0"/>
              </a:rPr>
              <a:t>Permanent dry mouth 1-2%</a:t>
            </a:r>
          </a:p>
          <a:p>
            <a:pPr algn="ctr"/>
            <a:r>
              <a:rPr lang="en-US" sz="2000" b="1" dirty="0" smtClean="0">
                <a:solidFill>
                  <a:schemeClr val="tx2"/>
                </a:solidFill>
                <a:latin typeface="Comic Sans MS" pitchFamily="66" charset="0"/>
              </a:rPr>
              <a:t>Blocked tear duct 1%</a:t>
            </a:r>
          </a:p>
          <a:p>
            <a:pPr algn="ctr"/>
            <a:r>
              <a:rPr lang="en-US" sz="2000" b="1" dirty="0" smtClean="0">
                <a:solidFill>
                  <a:schemeClr val="tx2"/>
                </a:solidFill>
                <a:latin typeface="Comic Sans MS" pitchFamily="66" charset="0"/>
              </a:rPr>
              <a:t>Second cancer &lt; 1%</a:t>
            </a:r>
            <a:endParaRPr lang="en-US" sz="2000" b="1" dirty="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135526" y="3140050"/>
            <a:ext cx="3817088" cy="1323439"/>
          </a:xfrm>
          <a:prstGeom prst="rect">
            <a:avLst/>
          </a:prstGeom>
          <a:solidFill>
            <a:schemeClr val="bg1">
              <a:lumMod val="50000"/>
            </a:schemeClr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latin typeface="Comic Sans MS" pitchFamily="66" charset="0"/>
              </a:rPr>
              <a:t>Potential Benefits of RAI</a:t>
            </a:r>
          </a:p>
          <a:p>
            <a:pPr algn="ctr"/>
            <a:r>
              <a:rPr lang="en-US" sz="2000" b="1" dirty="0" smtClean="0">
                <a:solidFill>
                  <a:schemeClr val="tx2"/>
                </a:solidFill>
                <a:latin typeface="Comic Sans MS" pitchFamily="66" charset="0"/>
              </a:rPr>
              <a:t>Facilitate Staging/Follow-up</a:t>
            </a:r>
          </a:p>
          <a:p>
            <a:pPr algn="ctr"/>
            <a:r>
              <a:rPr lang="en-US" sz="2000" b="1" dirty="0" smtClean="0">
                <a:solidFill>
                  <a:schemeClr val="tx2"/>
                </a:solidFill>
                <a:latin typeface="Comic Sans MS" pitchFamily="66" charset="0"/>
              </a:rPr>
              <a:t>+/- Recurrence</a:t>
            </a:r>
          </a:p>
          <a:p>
            <a:pPr algn="ctr"/>
            <a:r>
              <a:rPr lang="en-US" sz="2000" b="1" dirty="0" smtClean="0">
                <a:solidFill>
                  <a:schemeClr val="tx2"/>
                </a:solidFill>
                <a:latin typeface="Comic Sans MS" pitchFamily="66" charset="0"/>
              </a:rPr>
              <a:t>No impact on mortality</a:t>
            </a:r>
            <a:endParaRPr lang="en-US" sz="2000" b="1" dirty="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480929" y="4993695"/>
            <a:ext cx="4813005" cy="1323439"/>
          </a:xfrm>
          <a:prstGeom prst="rect">
            <a:avLst/>
          </a:prstGeom>
          <a:solidFill>
            <a:schemeClr val="bg1">
              <a:lumMod val="50000"/>
            </a:schemeClr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latin typeface="Comic Sans MS" pitchFamily="66" charset="0"/>
              </a:rPr>
              <a:t>Tilting the Balance Toward Benefit</a:t>
            </a:r>
          </a:p>
          <a:p>
            <a:pPr algn="ctr"/>
            <a:r>
              <a:rPr lang="en-US" sz="2000" b="1" dirty="0" smtClean="0">
                <a:solidFill>
                  <a:schemeClr val="tx2"/>
                </a:solidFill>
                <a:latin typeface="Comic Sans MS" pitchFamily="66" charset="0"/>
              </a:rPr>
              <a:t>Selective Use</a:t>
            </a:r>
          </a:p>
          <a:p>
            <a:pPr algn="ctr"/>
            <a:r>
              <a:rPr lang="en-US" sz="2000" b="1" dirty="0" smtClean="0">
                <a:solidFill>
                  <a:schemeClr val="tx2"/>
                </a:solidFill>
                <a:latin typeface="Comic Sans MS" pitchFamily="66" charset="0"/>
              </a:rPr>
              <a:t>100 </a:t>
            </a:r>
            <a:r>
              <a:rPr lang="en-US" sz="2000" b="1" dirty="0" err="1" smtClean="0">
                <a:solidFill>
                  <a:schemeClr val="tx2"/>
                </a:solidFill>
                <a:latin typeface="Comic Sans MS" pitchFamily="66" charset="0"/>
              </a:rPr>
              <a:t>mCi</a:t>
            </a:r>
            <a:endParaRPr lang="en-US" sz="2000" b="1" dirty="0" smtClean="0">
              <a:solidFill>
                <a:schemeClr val="tx2"/>
              </a:solidFill>
              <a:latin typeface="Comic Sans MS" pitchFamily="66" charset="0"/>
            </a:endParaRPr>
          </a:p>
          <a:p>
            <a:pPr algn="ctr"/>
            <a:r>
              <a:rPr lang="en-US" sz="2000" b="1" dirty="0" err="1" smtClean="0">
                <a:solidFill>
                  <a:schemeClr val="tx2"/>
                </a:solidFill>
                <a:latin typeface="Comic Sans MS" pitchFamily="66" charset="0"/>
              </a:rPr>
              <a:t>rhTSH</a:t>
            </a:r>
            <a:r>
              <a:rPr lang="en-US" sz="2000" b="1" dirty="0" smtClean="0">
                <a:solidFill>
                  <a:schemeClr val="tx2"/>
                </a:solidFill>
                <a:latin typeface="Comic Sans MS" pitchFamily="66" charset="0"/>
              </a:rPr>
              <a:t>?</a:t>
            </a:r>
            <a:endParaRPr lang="en-US" sz="2000" b="1" dirty="0">
              <a:solidFill>
                <a:schemeClr val="tx2"/>
              </a:solidFill>
              <a:latin typeface="Comic Sans MS" pitchFamily="66" charset="0"/>
            </a:endParaRPr>
          </a:p>
        </p:txBody>
      </p:sp>
      <p:pic>
        <p:nvPicPr>
          <p:cNvPr id="279554" name="Picture 2" descr="C:\Users\tuttler\AppData\Local\Microsoft\Windows\Temporary Internet Files\Content.IE5\HEU4GZY4\MC900391748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6322" y="1239282"/>
            <a:ext cx="1143744" cy="1140871"/>
          </a:xfrm>
          <a:prstGeom prst="rect">
            <a:avLst/>
          </a:prstGeom>
          <a:noFill/>
        </p:spPr>
      </p:pic>
      <p:pic>
        <p:nvPicPr>
          <p:cNvPr id="12" name="Picture 2" descr="C:\Users\tuttler\AppData\Local\Microsoft\Windows\Temporary Internet Files\Content.IE5\HEU4GZY4\MC900391748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63559" y="1285355"/>
            <a:ext cx="1143744" cy="1140871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106334" y="2668695"/>
            <a:ext cx="8793125" cy="338554"/>
          </a:xfrm>
          <a:prstGeom prst="rect">
            <a:avLst/>
          </a:prstGeom>
          <a:solidFill>
            <a:schemeClr val="bg1">
              <a:lumMod val="50000"/>
            </a:schemeClr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  <a:latin typeface="Comic Sans MS" pitchFamily="66" charset="0"/>
              </a:rPr>
              <a:t>What if her post-operative </a:t>
            </a:r>
            <a:r>
              <a:rPr lang="en-US" sz="1600" b="1" dirty="0" err="1" smtClean="0">
                <a:solidFill>
                  <a:schemeClr val="tx1"/>
                </a:solidFill>
                <a:latin typeface="Comic Sans MS" pitchFamily="66" charset="0"/>
              </a:rPr>
              <a:t>Tg</a:t>
            </a:r>
            <a:r>
              <a:rPr lang="en-US" sz="1600" b="1" dirty="0" smtClean="0">
                <a:solidFill>
                  <a:schemeClr val="tx1"/>
                </a:solidFill>
                <a:latin typeface="Comic Sans MS" pitchFamily="66" charset="0"/>
              </a:rPr>
              <a:t> was &lt;0.2 </a:t>
            </a:r>
            <a:r>
              <a:rPr lang="en-US" sz="1600" b="1" dirty="0" err="1" smtClean="0">
                <a:solidFill>
                  <a:schemeClr val="tx1"/>
                </a:solidFill>
                <a:latin typeface="Comic Sans MS" pitchFamily="66" charset="0"/>
              </a:rPr>
              <a:t>ng</a:t>
            </a:r>
            <a:r>
              <a:rPr lang="en-US" sz="1600" b="1" dirty="0" smtClean="0">
                <a:solidFill>
                  <a:schemeClr val="tx1"/>
                </a:solidFill>
                <a:latin typeface="Comic Sans MS" pitchFamily="66" charset="0"/>
              </a:rPr>
              <a:t>/</a:t>
            </a:r>
            <a:r>
              <a:rPr lang="en-US" sz="1600" b="1" dirty="0" err="1" smtClean="0">
                <a:solidFill>
                  <a:schemeClr val="tx1"/>
                </a:solidFill>
                <a:latin typeface="Comic Sans MS" pitchFamily="66" charset="0"/>
              </a:rPr>
              <a:t>mL</a:t>
            </a:r>
            <a:r>
              <a:rPr lang="en-US" sz="1600" b="1" dirty="0" smtClean="0">
                <a:solidFill>
                  <a:schemeClr val="tx1"/>
                </a:solidFill>
                <a:latin typeface="Comic Sans MS" pitchFamily="66" charset="0"/>
              </a:rPr>
              <a:t> (TSH of 56 </a:t>
            </a:r>
            <a:r>
              <a:rPr lang="en-US" sz="1600" b="1" dirty="0" err="1" smtClean="0">
                <a:solidFill>
                  <a:schemeClr val="tx1"/>
                </a:solidFill>
                <a:latin typeface="Comic Sans MS" pitchFamily="66" charset="0"/>
              </a:rPr>
              <a:t>mU</a:t>
            </a:r>
            <a:r>
              <a:rPr lang="en-US" sz="1600" b="1" dirty="0" smtClean="0">
                <a:solidFill>
                  <a:schemeClr val="tx1"/>
                </a:solidFill>
                <a:latin typeface="Comic Sans MS" pitchFamily="66" charset="0"/>
              </a:rPr>
              <a:t>/L, no </a:t>
            </a:r>
            <a:r>
              <a:rPr lang="en-US" sz="1600" b="1" dirty="0" err="1" smtClean="0">
                <a:solidFill>
                  <a:schemeClr val="tx1"/>
                </a:solidFill>
                <a:latin typeface="Comic Sans MS" pitchFamily="66" charset="0"/>
              </a:rPr>
              <a:t>Tg</a:t>
            </a:r>
            <a:r>
              <a:rPr lang="en-US" sz="1600" b="1" dirty="0" smtClean="0">
                <a:solidFill>
                  <a:schemeClr val="tx1"/>
                </a:solidFill>
                <a:latin typeface="Comic Sans MS" pitchFamily="66" charset="0"/>
              </a:rPr>
              <a:t> antibodies)?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9" grpId="0" animBg="1"/>
      <p:bldP spid="10" grpId="0" animBg="1"/>
      <p:bldP spid="11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42-1579971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60363"/>
            <a:ext cx="9144000" cy="6237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1"/>
            <a:r>
              <a:rPr lang="fa-IR" sz="4500" b="1" smtClean="0">
                <a:solidFill>
                  <a:srgbClr val="C00000"/>
                </a:solidFill>
                <a:cs typeface="A  Mitra_2 (MRT)" pitchFamily="2" charset="-78"/>
              </a:rPr>
              <a:t>روش های تشخیصی</a:t>
            </a:r>
            <a:endParaRPr lang="en-US" sz="4500" b="1" smtClean="0">
              <a:solidFill>
                <a:srgbClr val="C00000"/>
              </a:solidFill>
              <a:cs typeface="A  Mitra_2 (MRT)" pitchFamily="2" charset="-78"/>
            </a:endParaRP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>
          <a:xfrm>
            <a:off x="1600200" y="1957388"/>
            <a:ext cx="5614988" cy="3686175"/>
          </a:xfrm>
        </p:spPr>
        <p:txBody>
          <a:bodyPr/>
          <a:lstStyle/>
          <a:p>
            <a:pPr marL="514350" indent="-514350" algn="r" rtl="1">
              <a:lnSpc>
                <a:spcPct val="200000"/>
              </a:lnSpc>
              <a:buFontTx/>
              <a:buAutoNum type="arabicPeriod"/>
            </a:pPr>
            <a:r>
              <a:rPr lang="en-US" sz="3500" smtClean="0">
                <a:solidFill>
                  <a:srgbClr val="000099"/>
                </a:solidFill>
                <a:cs typeface="A  Mitra_2 (MRT)" pitchFamily="2" charset="-78"/>
              </a:rPr>
              <a:t>TSH</a:t>
            </a:r>
            <a:r>
              <a:rPr lang="fa-IR" sz="3500" smtClean="0">
                <a:solidFill>
                  <a:srgbClr val="000099"/>
                </a:solidFill>
                <a:cs typeface="A  Mitra_2 (MRT)" pitchFamily="2" charset="-78"/>
              </a:rPr>
              <a:t>، </a:t>
            </a:r>
            <a:r>
              <a:rPr lang="en-US" sz="3500" smtClean="0">
                <a:solidFill>
                  <a:srgbClr val="000099"/>
                </a:solidFill>
                <a:cs typeface="A  Mitra_2 (MRT)" pitchFamily="2" charset="-78"/>
              </a:rPr>
              <a:t>FT4</a:t>
            </a:r>
            <a:endParaRPr lang="fa-IR" sz="3500" smtClean="0">
              <a:solidFill>
                <a:srgbClr val="000099"/>
              </a:solidFill>
              <a:cs typeface="A  Mitra_2 (MRT)" pitchFamily="2" charset="-78"/>
            </a:endParaRPr>
          </a:p>
          <a:p>
            <a:pPr marL="514350" indent="-514350" algn="r" rtl="1">
              <a:lnSpc>
                <a:spcPct val="200000"/>
              </a:lnSpc>
              <a:buFontTx/>
              <a:buAutoNum type="arabicPeriod"/>
            </a:pPr>
            <a:r>
              <a:rPr lang="fa-IR" sz="3500" smtClean="0">
                <a:solidFill>
                  <a:srgbClr val="000099"/>
                </a:solidFill>
                <a:cs typeface="A  Mitra_2 (MRT)" pitchFamily="2" charset="-78"/>
              </a:rPr>
              <a:t>سونوگرافی</a:t>
            </a:r>
          </a:p>
          <a:p>
            <a:pPr marL="514350" indent="-514350" algn="r" rtl="1">
              <a:lnSpc>
                <a:spcPct val="200000"/>
              </a:lnSpc>
              <a:buFontTx/>
              <a:buAutoNum type="arabicPeriod"/>
            </a:pPr>
            <a:r>
              <a:rPr lang="en-US" sz="3500" smtClean="0">
                <a:solidFill>
                  <a:srgbClr val="000099"/>
                </a:solidFill>
                <a:cs typeface="A  Mitra_2 (MRT)" pitchFamily="2" charset="-78"/>
              </a:rPr>
              <a:t>FNA</a:t>
            </a:r>
            <a:endParaRPr lang="fa-IR" sz="3500" smtClean="0">
              <a:solidFill>
                <a:srgbClr val="000099"/>
              </a:solidFill>
              <a:cs typeface="A  Mitra_2 (MRT)" pitchFamily="2" charset="-78"/>
            </a:endParaRPr>
          </a:p>
          <a:p>
            <a:pPr marL="514350" indent="-514350" algn="r" rtl="1">
              <a:lnSpc>
                <a:spcPct val="200000"/>
              </a:lnSpc>
              <a:buFontTx/>
              <a:buAutoNum type="arabicPeriod"/>
            </a:pPr>
            <a:endParaRPr lang="en-US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47E8A08-CF81-4E45-B16E-BE706556F042}" type="slidenum">
              <a:rPr lang="es-ES" smtClean="0"/>
              <a:pPr/>
              <a:t>4</a:t>
            </a:fld>
            <a:endParaRPr lang="es-E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3"/>
          <p:cNvSpPr txBox="1">
            <a:spLocks noChangeArrowheads="1"/>
          </p:cNvSpPr>
          <p:nvPr/>
        </p:nvSpPr>
        <p:spPr bwMode="auto">
          <a:xfrm>
            <a:off x="3000375" y="3175"/>
            <a:ext cx="27241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200" b="1" dirty="0">
                <a:solidFill>
                  <a:srgbClr val="990000"/>
                </a:solidFill>
              </a:rPr>
              <a:t>Third generation TSH </a:t>
            </a:r>
          </a:p>
          <a:p>
            <a:pPr algn="ctr"/>
            <a:r>
              <a:rPr lang="en-US" sz="2200" b="1" dirty="0">
                <a:solidFill>
                  <a:srgbClr val="990000"/>
                </a:solidFill>
              </a:rPr>
              <a:t>Free T4</a:t>
            </a:r>
          </a:p>
        </p:txBody>
      </p:sp>
      <p:sp>
        <p:nvSpPr>
          <p:cNvPr id="16387" name="Text Box 4"/>
          <p:cNvSpPr txBox="1">
            <a:spLocks noChangeArrowheads="1"/>
          </p:cNvSpPr>
          <p:nvPr/>
        </p:nvSpPr>
        <p:spPr bwMode="auto">
          <a:xfrm>
            <a:off x="4003675" y="1052513"/>
            <a:ext cx="627351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200" dirty="0">
                <a:solidFill>
                  <a:srgbClr val="7030A0"/>
                </a:solidFill>
              </a:rPr>
              <a:t>TSH</a:t>
            </a:r>
          </a:p>
        </p:txBody>
      </p:sp>
      <p:sp>
        <p:nvSpPr>
          <p:cNvPr id="16388" name="Text Box 5"/>
          <p:cNvSpPr txBox="1">
            <a:spLocks noChangeArrowheads="1"/>
          </p:cNvSpPr>
          <p:nvPr/>
        </p:nvSpPr>
        <p:spPr bwMode="auto">
          <a:xfrm>
            <a:off x="682625" y="1936750"/>
            <a:ext cx="61266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High</a:t>
            </a:r>
          </a:p>
        </p:txBody>
      </p:sp>
      <p:sp>
        <p:nvSpPr>
          <p:cNvPr id="16389" name="Text Box 6"/>
          <p:cNvSpPr txBox="1">
            <a:spLocks noChangeArrowheads="1"/>
          </p:cNvSpPr>
          <p:nvPr/>
        </p:nvSpPr>
        <p:spPr bwMode="auto">
          <a:xfrm>
            <a:off x="3817938" y="1892300"/>
            <a:ext cx="8835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Normal</a:t>
            </a:r>
          </a:p>
        </p:txBody>
      </p:sp>
      <p:sp>
        <p:nvSpPr>
          <p:cNvPr id="16390" name="Text Box 7"/>
          <p:cNvSpPr txBox="1">
            <a:spLocks noChangeArrowheads="1"/>
          </p:cNvSpPr>
          <p:nvPr/>
        </p:nvSpPr>
        <p:spPr bwMode="auto">
          <a:xfrm>
            <a:off x="6300788" y="1989138"/>
            <a:ext cx="56848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Low</a:t>
            </a:r>
          </a:p>
        </p:txBody>
      </p:sp>
      <p:sp>
        <p:nvSpPr>
          <p:cNvPr id="16391" name="Text Box 8"/>
          <p:cNvSpPr txBox="1">
            <a:spLocks noChangeArrowheads="1"/>
          </p:cNvSpPr>
          <p:nvPr/>
        </p:nvSpPr>
        <p:spPr bwMode="auto">
          <a:xfrm>
            <a:off x="-180975" y="3716338"/>
            <a:ext cx="360045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200" dirty="0">
                <a:solidFill>
                  <a:srgbClr val="7030A0"/>
                </a:solidFill>
              </a:rPr>
              <a:t>Workup and treatment of  hypothyroidism if there is single dominant nodule</a:t>
            </a:r>
          </a:p>
        </p:txBody>
      </p:sp>
      <p:sp>
        <p:nvSpPr>
          <p:cNvPr id="16392" name="Text Box 9"/>
          <p:cNvSpPr txBox="1">
            <a:spLocks noChangeArrowheads="1"/>
          </p:cNvSpPr>
          <p:nvPr/>
        </p:nvSpPr>
        <p:spPr bwMode="auto">
          <a:xfrm>
            <a:off x="4638675" y="3500438"/>
            <a:ext cx="1804988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200" dirty="0">
                <a:solidFill>
                  <a:srgbClr val="0070C0"/>
                </a:solidFill>
              </a:rPr>
              <a:t>“Cold” nodule</a:t>
            </a:r>
          </a:p>
        </p:txBody>
      </p:sp>
      <p:sp>
        <p:nvSpPr>
          <p:cNvPr id="16393" name="Text Box 10"/>
          <p:cNvSpPr txBox="1">
            <a:spLocks noChangeArrowheads="1"/>
          </p:cNvSpPr>
          <p:nvPr/>
        </p:nvSpPr>
        <p:spPr bwMode="auto">
          <a:xfrm>
            <a:off x="6707188" y="3486150"/>
            <a:ext cx="171252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200">
                <a:solidFill>
                  <a:srgbClr val="0070C0"/>
                </a:solidFill>
              </a:rPr>
              <a:t>“Hot” nodule</a:t>
            </a:r>
          </a:p>
        </p:txBody>
      </p:sp>
      <p:sp>
        <p:nvSpPr>
          <p:cNvPr id="16394" name="Text Box 11"/>
          <p:cNvSpPr txBox="1">
            <a:spLocks noChangeArrowheads="1"/>
          </p:cNvSpPr>
          <p:nvPr/>
        </p:nvSpPr>
        <p:spPr bwMode="auto">
          <a:xfrm>
            <a:off x="7119938" y="4168775"/>
            <a:ext cx="692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FFFF"/>
                </a:solidFill>
              </a:rPr>
              <a:t>FT4</a:t>
            </a:r>
          </a:p>
        </p:txBody>
      </p:sp>
      <p:sp>
        <p:nvSpPr>
          <p:cNvPr id="16395" name="Text Box 12"/>
          <p:cNvSpPr txBox="1">
            <a:spLocks noChangeArrowheads="1"/>
          </p:cNvSpPr>
          <p:nvPr/>
        </p:nvSpPr>
        <p:spPr bwMode="auto">
          <a:xfrm>
            <a:off x="6246813" y="4894263"/>
            <a:ext cx="557212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200">
                <a:solidFill>
                  <a:srgbClr val="00FFFF"/>
                </a:solidFill>
              </a:rPr>
              <a:t>NL</a:t>
            </a:r>
          </a:p>
        </p:txBody>
      </p:sp>
      <p:sp>
        <p:nvSpPr>
          <p:cNvPr id="16396" name="Text Box 13"/>
          <p:cNvSpPr txBox="1">
            <a:spLocks noChangeArrowheads="1"/>
          </p:cNvSpPr>
          <p:nvPr/>
        </p:nvSpPr>
        <p:spPr bwMode="auto">
          <a:xfrm>
            <a:off x="7862888" y="4892675"/>
            <a:ext cx="74295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200">
                <a:solidFill>
                  <a:srgbClr val="00FFFF"/>
                </a:solidFill>
              </a:rPr>
              <a:t>High</a:t>
            </a:r>
          </a:p>
        </p:txBody>
      </p:sp>
      <p:sp>
        <p:nvSpPr>
          <p:cNvPr id="16397" name="Text Box 14"/>
          <p:cNvSpPr txBox="1">
            <a:spLocks noChangeArrowheads="1"/>
          </p:cNvSpPr>
          <p:nvPr/>
        </p:nvSpPr>
        <p:spPr bwMode="auto">
          <a:xfrm>
            <a:off x="5795963" y="5753100"/>
            <a:ext cx="1114425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200">
                <a:solidFill>
                  <a:srgbClr val="00FFFF"/>
                </a:solidFill>
              </a:rPr>
              <a:t>Observe</a:t>
            </a:r>
          </a:p>
        </p:txBody>
      </p:sp>
      <p:sp>
        <p:nvSpPr>
          <p:cNvPr id="16398" name="Text Box 15"/>
          <p:cNvSpPr txBox="1">
            <a:spLocks noChangeArrowheads="1"/>
          </p:cNvSpPr>
          <p:nvPr/>
        </p:nvSpPr>
        <p:spPr bwMode="auto">
          <a:xfrm>
            <a:off x="7864475" y="5805488"/>
            <a:ext cx="1042988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100">
                <a:solidFill>
                  <a:srgbClr val="00FFFF"/>
                </a:solidFill>
              </a:rPr>
              <a:t>I </a:t>
            </a:r>
            <a:r>
              <a:rPr lang="en-US" sz="2100" baseline="30000">
                <a:solidFill>
                  <a:srgbClr val="00FFFF"/>
                </a:solidFill>
              </a:rPr>
              <a:t>131</a:t>
            </a:r>
            <a:r>
              <a:rPr lang="en-US" sz="2100">
                <a:solidFill>
                  <a:srgbClr val="00FFFF"/>
                </a:solidFill>
              </a:rPr>
              <a:t> RX</a:t>
            </a:r>
          </a:p>
          <a:p>
            <a:pPr algn="ctr"/>
            <a:r>
              <a:rPr lang="en-US" sz="2100">
                <a:solidFill>
                  <a:srgbClr val="00FFFF"/>
                </a:solidFill>
              </a:rPr>
              <a:t>Or</a:t>
            </a:r>
          </a:p>
          <a:p>
            <a:pPr algn="ctr"/>
            <a:r>
              <a:rPr lang="en-US" sz="2100">
                <a:solidFill>
                  <a:srgbClr val="00FFFF"/>
                </a:solidFill>
              </a:rPr>
              <a:t>Surgery</a:t>
            </a:r>
          </a:p>
        </p:txBody>
      </p:sp>
      <p:sp>
        <p:nvSpPr>
          <p:cNvPr id="16399" name="Line 16"/>
          <p:cNvSpPr>
            <a:spLocks noChangeShapeType="1"/>
          </p:cNvSpPr>
          <p:nvPr/>
        </p:nvSpPr>
        <p:spPr bwMode="auto">
          <a:xfrm>
            <a:off x="4356100" y="765175"/>
            <a:ext cx="0" cy="28733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6400" name="Line 17"/>
          <p:cNvSpPr>
            <a:spLocks noChangeShapeType="1"/>
          </p:cNvSpPr>
          <p:nvPr/>
        </p:nvSpPr>
        <p:spPr bwMode="auto">
          <a:xfrm>
            <a:off x="4356100" y="1484313"/>
            <a:ext cx="0" cy="5048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6401" name="Line 18"/>
          <p:cNvSpPr>
            <a:spLocks noChangeShapeType="1"/>
          </p:cNvSpPr>
          <p:nvPr/>
        </p:nvSpPr>
        <p:spPr bwMode="auto">
          <a:xfrm flipH="1">
            <a:off x="1582738" y="1504950"/>
            <a:ext cx="2736850" cy="431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6402" name="Line 19"/>
          <p:cNvSpPr>
            <a:spLocks noChangeShapeType="1"/>
          </p:cNvSpPr>
          <p:nvPr/>
        </p:nvSpPr>
        <p:spPr bwMode="auto">
          <a:xfrm>
            <a:off x="4375150" y="1522413"/>
            <a:ext cx="2089150" cy="431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6403" name="Line 20"/>
          <p:cNvSpPr>
            <a:spLocks noChangeShapeType="1"/>
          </p:cNvSpPr>
          <p:nvPr/>
        </p:nvSpPr>
        <p:spPr bwMode="auto">
          <a:xfrm>
            <a:off x="971550" y="2420938"/>
            <a:ext cx="0" cy="122396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6404" name="Text Box 21"/>
          <p:cNvSpPr txBox="1">
            <a:spLocks noChangeArrowheads="1"/>
          </p:cNvSpPr>
          <p:nvPr/>
        </p:nvSpPr>
        <p:spPr bwMode="auto">
          <a:xfrm>
            <a:off x="5867400" y="2708275"/>
            <a:ext cx="1698625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200" dirty="0">
                <a:solidFill>
                  <a:srgbClr val="0070C0"/>
                </a:solidFill>
              </a:rPr>
              <a:t>Thyroid Scan</a:t>
            </a:r>
          </a:p>
        </p:txBody>
      </p:sp>
      <p:sp>
        <p:nvSpPr>
          <p:cNvPr id="16405" name="Line 22"/>
          <p:cNvSpPr>
            <a:spLocks noChangeShapeType="1"/>
          </p:cNvSpPr>
          <p:nvPr/>
        </p:nvSpPr>
        <p:spPr bwMode="auto">
          <a:xfrm>
            <a:off x="6659563" y="2401888"/>
            <a:ext cx="0" cy="3587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6406" name="Line 23"/>
          <p:cNvSpPr>
            <a:spLocks noChangeShapeType="1"/>
          </p:cNvSpPr>
          <p:nvPr/>
        </p:nvSpPr>
        <p:spPr bwMode="auto">
          <a:xfrm flipH="1">
            <a:off x="5940425" y="3141663"/>
            <a:ext cx="647700" cy="3587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6407" name="Line 24"/>
          <p:cNvSpPr>
            <a:spLocks noChangeShapeType="1"/>
          </p:cNvSpPr>
          <p:nvPr/>
        </p:nvSpPr>
        <p:spPr bwMode="auto">
          <a:xfrm>
            <a:off x="6605588" y="3141663"/>
            <a:ext cx="647700" cy="3587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6408" name="Line 25"/>
          <p:cNvSpPr>
            <a:spLocks noChangeShapeType="1"/>
          </p:cNvSpPr>
          <p:nvPr/>
        </p:nvSpPr>
        <p:spPr bwMode="auto">
          <a:xfrm>
            <a:off x="7451725" y="3933825"/>
            <a:ext cx="0" cy="28733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6409" name="Line 26"/>
          <p:cNvSpPr>
            <a:spLocks noChangeShapeType="1"/>
          </p:cNvSpPr>
          <p:nvPr/>
        </p:nvSpPr>
        <p:spPr bwMode="auto">
          <a:xfrm flipH="1">
            <a:off x="6804025" y="4581525"/>
            <a:ext cx="647700" cy="28733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6410" name="Line 27"/>
          <p:cNvSpPr>
            <a:spLocks noChangeShapeType="1"/>
          </p:cNvSpPr>
          <p:nvPr/>
        </p:nvSpPr>
        <p:spPr bwMode="auto">
          <a:xfrm>
            <a:off x="7524750" y="4581525"/>
            <a:ext cx="503238" cy="28733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6411" name="Line 28"/>
          <p:cNvSpPr>
            <a:spLocks noChangeShapeType="1"/>
          </p:cNvSpPr>
          <p:nvPr/>
        </p:nvSpPr>
        <p:spPr bwMode="auto">
          <a:xfrm>
            <a:off x="8172450" y="5373688"/>
            <a:ext cx="0" cy="50323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6412" name="Line 29"/>
          <p:cNvSpPr>
            <a:spLocks noChangeShapeType="1"/>
          </p:cNvSpPr>
          <p:nvPr/>
        </p:nvSpPr>
        <p:spPr bwMode="auto">
          <a:xfrm flipH="1">
            <a:off x="6372225" y="5300663"/>
            <a:ext cx="144463" cy="5048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6413" name="Line 30"/>
          <p:cNvSpPr>
            <a:spLocks noChangeShapeType="1"/>
          </p:cNvSpPr>
          <p:nvPr/>
        </p:nvSpPr>
        <p:spPr bwMode="auto">
          <a:xfrm>
            <a:off x="6516688" y="5300663"/>
            <a:ext cx="1655762" cy="5048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6414" name="Text Box 31"/>
          <p:cNvSpPr txBox="1">
            <a:spLocks noChangeArrowheads="1"/>
          </p:cNvSpPr>
          <p:nvPr/>
        </p:nvSpPr>
        <p:spPr bwMode="auto">
          <a:xfrm>
            <a:off x="3976688" y="5964238"/>
            <a:ext cx="58221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FNA</a:t>
            </a:r>
          </a:p>
        </p:txBody>
      </p:sp>
      <p:sp>
        <p:nvSpPr>
          <p:cNvPr id="16415" name="Line 32"/>
          <p:cNvSpPr>
            <a:spLocks noChangeShapeType="1"/>
          </p:cNvSpPr>
          <p:nvPr/>
        </p:nvSpPr>
        <p:spPr bwMode="auto">
          <a:xfrm>
            <a:off x="1619250" y="4797425"/>
            <a:ext cx="2376488" cy="122396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6416" name="Line 33"/>
          <p:cNvSpPr>
            <a:spLocks noChangeShapeType="1"/>
          </p:cNvSpPr>
          <p:nvPr/>
        </p:nvSpPr>
        <p:spPr bwMode="auto">
          <a:xfrm>
            <a:off x="4356100" y="2349500"/>
            <a:ext cx="0" cy="35274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6417" name="Line 34"/>
          <p:cNvSpPr>
            <a:spLocks noChangeShapeType="1"/>
          </p:cNvSpPr>
          <p:nvPr/>
        </p:nvSpPr>
        <p:spPr bwMode="auto">
          <a:xfrm flipH="1">
            <a:off x="4572000" y="3933825"/>
            <a:ext cx="1152525" cy="19431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000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2275" y="533400"/>
            <a:ext cx="8264525" cy="608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1" eaLnBrk="1" hangingPunct="1"/>
            <a:r>
              <a:rPr lang="fa-IR" b="1" smtClean="0">
                <a:solidFill>
                  <a:srgbClr val="C00000"/>
                </a:solidFill>
                <a:cs typeface="Mitra" pitchFamily="2" charset="-78"/>
              </a:rPr>
              <a:t>عوامل تاثير گذار در موفقيت </a:t>
            </a:r>
            <a:r>
              <a:rPr lang="en-US" b="1" smtClean="0">
                <a:solidFill>
                  <a:srgbClr val="C00000"/>
                </a:solidFill>
                <a:cs typeface="Mitra" pitchFamily="2" charset="-78"/>
              </a:rPr>
              <a:t>FNA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r" rtl="1" eaLnBrk="1" hangingPunct="1">
              <a:buClr>
                <a:srgbClr val="FF0000"/>
              </a:buClr>
              <a:buSzPct val="120000"/>
            </a:pPr>
            <a:r>
              <a:rPr lang="fa-IR" sz="4000" b="1" smtClean="0">
                <a:solidFill>
                  <a:srgbClr val="000099"/>
                </a:solidFill>
                <a:cs typeface="Mitra" pitchFamily="2" charset="-78"/>
              </a:rPr>
              <a:t>مهارت كافي فرد نمونه گير( </a:t>
            </a:r>
            <a:r>
              <a:rPr lang="fa-IR" sz="5000" b="1" smtClean="0">
                <a:solidFill>
                  <a:srgbClr val="000099"/>
                </a:solidFill>
                <a:cs typeface="Mitra" pitchFamily="2" charset="-78"/>
              </a:rPr>
              <a:t>+</a:t>
            </a:r>
            <a:r>
              <a:rPr lang="fa-IR" sz="4000" b="1" smtClean="0">
                <a:solidFill>
                  <a:srgbClr val="000099"/>
                </a:solidFill>
                <a:cs typeface="Mitra" pitchFamily="2" charset="-78"/>
              </a:rPr>
              <a:t> )</a:t>
            </a:r>
          </a:p>
          <a:p>
            <a:pPr algn="r" rtl="1" eaLnBrk="1" hangingPunct="1">
              <a:buClr>
                <a:srgbClr val="FF0000"/>
              </a:buClr>
              <a:buSzPct val="120000"/>
            </a:pPr>
            <a:r>
              <a:rPr lang="fa-IR" sz="4000" b="1" smtClean="0">
                <a:solidFill>
                  <a:srgbClr val="000099"/>
                </a:solidFill>
                <a:cs typeface="Mitra" pitchFamily="2" charset="-78"/>
              </a:rPr>
              <a:t>پر عروق بودن گره( </a:t>
            </a:r>
            <a:r>
              <a:rPr lang="fa-IR" sz="5000" b="1" smtClean="0">
                <a:solidFill>
                  <a:srgbClr val="000099"/>
                </a:solidFill>
                <a:cs typeface="Mitra" pitchFamily="2" charset="-78"/>
              </a:rPr>
              <a:t>-</a:t>
            </a:r>
            <a:r>
              <a:rPr lang="fa-IR" sz="4000" b="1" smtClean="0">
                <a:solidFill>
                  <a:srgbClr val="000099"/>
                </a:solidFill>
                <a:cs typeface="Mitra" pitchFamily="2" charset="-78"/>
              </a:rPr>
              <a:t> )</a:t>
            </a:r>
          </a:p>
          <a:p>
            <a:pPr algn="r" rtl="1" eaLnBrk="1" hangingPunct="1">
              <a:buClr>
                <a:srgbClr val="FF0000"/>
              </a:buClr>
              <a:buSzPct val="120000"/>
            </a:pPr>
            <a:r>
              <a:rPr lang="fa-IR" sz="4000" b="1" smtClean="0">
                <a:solidFill>
                  <a:srgbClr val="000099"/>
                </a:solidFill>
                <a:cs typeface="Mitra" pitchFamily="2" charset="-78"/>
              </a:rPr>
              <a:t>خيلي كوچك يا خيلي بزرگ بودن گره(</a:t>
            </a:r>
            <a:r>
              <a:rPr lang="fa-IR" sz="5000" b="1" smtClean="0">
                <a:solidFill>
                  <a:srgbClr val="000099"/>
                </a:solidFill>
                <a:cs typeface="Mitra" pitchFamily="2" charset="-78"/>
              </a:rPr>
              <a:t> -</a:t>
            </a:r>
            <a:r>
              <a:rPr lang="fa-IR" sz="4000" b="1" smtClean="0">
                <a:solidFill>
                  <a:srgbClr val="000099"/>
                </a:solidFill>
                <a:cs typeface="Mitra" pitchFamily="2" charset="-78"/>
              </a:rPr>
              <a:t> )</a:t>
            </a:r>
          </a:p>
          <a:p>
            <a:pPr algn="r" rtl="1" eaLnBrk="1" hangingPunct="1">
              <a:buClr>
                <a:srgbClr val="FF0000"/>
              </a:buClr>
              <a:buSzPct val="120000"/>
            </a:pPr>
            <a:r>
              <a:rPr lang="fa-IR" sz="4000" b="1" smtClean="0">
                <a:solidFill>
                  <a:srgbClr val="000099"/>
                </a:solidFill>
                <a:cs typeface="Mitra" pitchFamily="2" charset="-78"/>
              </a:rPr>
              <a:t>سيتولوژيست مجرب( </a:t>
            </a:r>
            <a:r>
              <a:rPr lang="fa-IR" sz="5000" b="1" smtClean="0">
                <a:solidFill>
                  <a:srgbClr val="000099"/>
                </a:solidFill>
                <a:cs typeface="Mitra" pitchFamily="2" charset="-78"/>
              </a:rPr>
              <a:t>+</a:t>
            </a:r>
            <a:r>
              <a:rPr lang="fa-IR" sz="4000" b="1" smtClean="0">
                <a:solidFill>
                  <a:srgbClr val="000099"/>
                </a:solidFill>
                <a:cs typeface="Mitra" pitchFamily="2" charset="-78"/>
              </a:rPr>
              <a:t> )</a:t>
            </a:r>
            <a:endParaRPr lang="en-US" sz="4000" b="1" smtClean="0">
              <a:solidFill>
                <a:srgbClr val="000099"/>
              </a:solidFill>
              <a:cs typeface="Mitra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7158" y="71414"/>
            <a:ext cx="8572560" cy="785818"/>
          </a:xfrm>
        </p:spPr>
        <p:txBody>
          <a:bodyPr>
            <a:noAutofit/>
          </a:bodyPr>
          <a:lstStyle/>
          <a:p>
            <a:r>
              <a:rPr lang="en-US" sz="3000" dirty="0" smtClean="0">
                <a:solidFill>
                  <a:srgbClr val="C00000"/>
                </a:solidFill>
                <a:latin typeface="Albertus" pitchFamily="34" charset="0"/>
              </a:rPr>
              <a:t>The Problem: Indeterminate FNA Cytology</a:t>
            </a:r>
            <a:endParaRPr lang="en-US" sz="3000" dirty="0">
              <a:solidFill>
                <a:srgbClr val="C00000"/>
              </a:solidFill>
              <a:latin typeface="Albertus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357158" y="2571744"/>
          <a:ext cx="8501122" cy="19435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15040"/>
                <a:gridCol w="2786082"/>
              </a:tblGrid>
              <a:tr h="746235"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FNA Cytology</a:t>
                      </a:r>
                      <a:endParaRPr lang="en-US" sz="2000" b="1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Proportion</a:t>
                      </a:r>
                      <a:r>
                        <a:rPr lang="en-US" sz="2000" b="1" baseline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Cancer on Histopathology</a:t>
                      </a:r>
                      <a:endParaRPr lang="en-US" sz="2000" b="1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45311">
                <a:tc>
                  <a:txBody>
                    <a:bodyPr/>
                    <a:lstStyle/>
                    <a:p>
                      <a:r>
                        <a:rPr lang="en-US" sz="18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Suspicious for Papillary Carcinoma</a:t>
                      </a:r>
                      <a:endParaRPr lang="en-US" sz="1800" b="1" kern="1200" dirty="0">
                        <a:solidFill>
                          <a:srgbClr val="00206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70%</a:t>
                      </a:r>
                      <a:endParaRPr lang="en-US" sz="18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14350">
                <a:tc>
                  <a:txBody>
                    <a:bodyPr/>
                    <a:lstStyle/>
                    <a:p>
                      <a:r>
                        <a:rPr lang="en-US" sz="18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Follicular Neoplasm (FN/SFN)</a:t>
                      </a:r>
                      <a:endParaRPr lang="en-US" sz="1800" b="1" kern="1200" dirty="0">
                        <a:solidFill>
                          <a:srgbClr val="00206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27%</a:t>
                      </a:r>
                      <a:endParaRPr lang="en-US" sz="18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17212">
                <a:tc>
                  <a:txBody>
                    <a:bodyPr/>
                    <a:lstStyle/>
                    <a:p>
                      <a:r>
                        <a:rPr lang="en-US" sz="18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Atypical of an undetermined significance (AUS/FLUS)</a:t>
                      </a:r>
                      <a:endParaRPr lang="en-US" sz="1800" b="1" kern="1200" dirty="0">
                        <a:solidFill>
                          <a:srgbClr val="00206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24%</a:t>
                      </a:r>
                      <a:endParaRPr lang="en-US" sz="18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214414" y="1214422"/>
            <a:ext cx="7000924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00" b="1" dirty="0" smtClean="0">
                <a:solidFill>
                  <a:srgbClr val="7030A0"/>
                </a:solidFill>
              </a:rPr>
              <a:t>~9,350 consecutive thyroid nodules evaluated with US and UG-FNA over a 13-year period</a:t>
            </a:r>
            <a:endParaRPr lang="en-US" sz="2300" b="1" dirty="0">
              <a:solidFill>
                <a:srgbClr val="7030A0"/>
              </a:solidFill>
            </a:endParaRPr>
          </a:p>
          <a:p>
            <a:pPr algn="ctr"/>
            <a:endParaRPr lang="en-US" sz="2300" b="1" dirty="0">
              <a:solidFill>
                <a:srgbClr val="7030A0"/>
              </a:solidFill>
            </a:endParaRPr>
          </a:p>
        </p:txBody>
      </p:sp>
      <p:sp>
        <p:nvSpPr>
          <p:cNvPr id="7" name="object 10"/>
          <p:cNvSpPr txBox="1"/>
          <p:nvPr/>
        </p:nvSpPr>
        <p:spPr>
          <a:xfrm>
            <a:off x="571472" y="5000636"/>
            <a:ext cx="7996788" cy="11430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algn="ctr">
              <a:lnSpc>
                <a:spcPts val="2970"/>
              </a:lnSpc>
              <a:spcBef>
                <a:spcPts val="148"/>
              </a:spcBef>
            </a:pPr>
            <a:r>
              <a:rPr sz="2500" b="1" spc="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sz="2500" b="1" spc="4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sz="2500" b="1" spc="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spite</a:t>
            </a:r>
            <a:r>
              <a:rPr sz="2500" b="1" spc="-93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500" b="1" spc="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recomme</a:t>
            </a:r>
            <a:r>
              <a:rPr sz="2500" b="1" spc="4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sz="2500" b="1" spc="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dat</a:t>
            </a:r>
            <a:r>
              <a:rPr sz="2500" b="1" spc="-9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sz="2500" b="1" spc="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sz="2500" b="1" spc="4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sz="2500" b="1" spc="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sz="2500" b="1" spc="-203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500" b="1" spc="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for</a:t>
            </a:r>
            <a:r>
              <a:rPr sz="2500" b="1" spc="-25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500" b="1" spc="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surg</a:t>
            </a:r>
            <a:r>
              <a:rPr sz="2500" b="1" spc="4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sz="2500" b="1" spc="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ry,</a:t>
            </a:r>
            <a:r>
              <a:rPr sz="2500" b="1" spc="-1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500" b="1" spc="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&gt;</a:t>
            </a:r>
            <a:r>
              <a:rPr sz="2500" b="1" spc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50%</a:t>
            </a:r>
            <a:r>
              <a:rPr lang="en-US" sz="2500" b="1" spc="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of patients with “abnormal’ cytology prove to have </a:t>
            </a:r>
            <a:r>
              <a:rPr lang="en-US" sz="2500" b="1" u="sng" spc="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benign disease</a:t>
            </a:r>
            <a:r>
              <a:rPr lang="en-US" sz="2500" b="1" spc="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sz="2500" b="1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29190" y="6215082"/>
            <a:ext cx="38576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pc="-4" baseline="1913" dirty="0" err="1" smtClean="0">
                <a:solidFill>
                  <a:srgbClr val="002060"/>
                </a:solidFill>
                <a:latin typeface="Comic Sans MS"/>
                <a:cs typeface="Comic Sans MS"/>
              </a:rPr>
              <a:t>Yassa</a:t>
            </a:r>
            <a:r>
              <a:rPr lang="en-US" b="1" spc="-4" baseline="1913" dirty="0" smtClean="0">
                <a:solidFill>
                  <a:srgbClr val="002060"/>
                </a:solidFill>
                <a:latin typeface="Comic Sans MS"/>
                <a:cs typeface="Comic Sans MS"/>
              </a:rPr>
              <a:t>, et al. Cancer </a:t>
            </a:r>
            <a:r>
              <a:rPr lang="en-US" b="1" spc="-4" baseline="1913" dirty="0" err="1" smtClean="0">
                <a:solidFill>
                  <a:srgbClr val="002060"/>
                </a:solidFill>
                <a:latin typeface="Comic Sans MS"/>
                <a:cs typeface="Comic Sans MS"/>
              </a:rPr>
              <a:t>Cytopath</a:t>
            </a:r>
            <a:r>
              <a:rPr lang="en-US" b="1" spc="-4" baseline="1913" dirty="0" smtClean="0">
                <a:solidFill>
                  <a:srgbClr val="002060"/>
                </a:solidFill>
                <a:latin typeface="Comic Sans MS"/>
                <a:cs typeface="Comic Sans MS"/>
              </a:rPr>
              <a:t>. 2007</a:t>
            </a:r>
            <a:endParaRPr lang="en-US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5720" y="214291"/>
            <a:ext cx="8572560" cy="642941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rgbClr val="C00000"/>
                </a:solidFill>
                <a:latin typeface="Albertus" pitchFamily="34" charset="0"/>
              </a:rPr>
              <a:t/>
            </a:r>
            <a:br>
              <a:rPr lang="en-US" sz="2800" dirty="0" smtClean="0">
                <a:solidFill>
                  <a:srgbClr val="C00000"/>
                </a:solidFill>
                <a:latin typeface="Albertus" pitchFamily="34" charset="0"/>
              </a:rPr>
            </a:br>
            <a:r>
              <a:rPr lang="en-US" sz="2800" dirty="0" smtClean="0">
                <a:solidFill>
                  <a:srgbClr val="C00000"/>
                </a:solidFill>
                <a:latin typeface="Albertus" pitchFamily="34" charset="0"/>
              </a:rPr>
              <a:t>Inter- observer Variability in FNA Cytology:</a:t>
            </a:r>
            <a:r>
              <a:rPr lang="en-US" sz="2800" dirty="0" smtClean="0">
                <a:latin typeface="Times New Roman"/>
                <a:cs typeface="Times New Roman"/>
              </a:rPr>
              <a:t/>
            </a:r>
            <a:br>
              <a:rPr lang="en-US" sz="2800" dirty="0" smtClean="0">
                <a:latin typeface="Times New Roman"/>
                <a:cs typeface="Times New Roman"/>
              </a:rPr>
            </a:br>
            <a:endParaRPr lang="en-US" sz="2800" dirty="0">
              <a:solidFill>
                <a:srgbClr val="C00000"/>
              </a:solidFill>
              <a:latin typeface="Albertus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7158" y="928670"/>
            <a:ext cx="8501090" cy="936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lnSpc>
                <a:spcPct val="150000"/>
              </a:lnSpc>
              <a:spcBef>
                <a:spcPts val="97"/>
              </a:spcBef>
              <a:buFont typeface="Arial" pitchFamily="34" charset="0"/>
              <a:buChar char="•"/>
            </a:pPr>
            <a:r>
              <a:rPr lang="en-US" b="1" dirty="0" smtClean="0">
                <a:solidFill>
                  <a:srgbClr val="3333CC"/>
                </a:solidFill>
                <a:latin typeface="Arial"/>
                <a:cs typeface="Arial"/>
              </a:rPr>
              <a:t> 336</a:t>
            </a:r>
            <a:r>
              <a:rPr lang="en-US" b="1" spc="-4" dirty="0" smtClean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lang="en-US" b="1" dirty="0" smtClean="0">
                <a:solidFill>
                  <a:srgbClr val="3333CC"/>
                </a:solidFill>
                <a:latin typeface="Arial"/>
                <a:cs typeface="Arial"/>
              </a:rPr>
              <a:t>prospectiv</a:t>
            </a:r>
            <a:r>
              <a:rPr lang="en-US" b="1" spc="-4" dirty="0" smtClean="0">
                <a:solidFill>
                  <a:srgbClr val="3333CC"/>
                </a:solidFill>
                <a:latin typeface="Arial"/>
                <a:cs typeface="Arial"/>
              </a:rPr>
              <a:t>e</a:t>
            </a:r>
            <a:r>
              <a:rPr lang="en-US" b="1" dirty="0" smtClean="0">
                <a:solidFill>
                  <a:srgbClr val="3333CC"/>
                </a:solidFill>
                <a:latin typeface="Arial"/>
                <a:cs typeface="Arial"/>
              </a:rPr>
              <a:t>ly</a:t>
            </a:r>
            <a:r>
              <a:rPr lang="en-US" b="1" spc="24" dirty="0" smtClean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lang="en-US" b="1" dirty="0" smtClean="0">
                <a:solidFill>
                  <a:srgbClr val="3333CC"/>
                </a:solidFill>
                <a:latin typeface="Arial"/>
                <a:cs typeface="Arial"/>
              </a:rPr>
              <a:t>enr</a:t>
            </a:r>
            <a:r>
              <a:rPr lang="en-US" b="1" spc="-4" dirty="0" smtClean="0">
                <a:solidFill>
                  <a:srgbClr val="3333CC"/>
                </a:solidFill>
                <a:latin typeface="Arial"/>
                <a:cs typeface="Arial"/>
              </a:rPr>
              <a:t>o</a:t>
            </a:r>
            <a:r>
              <a:rPr lang="en-US" b="1" dirty="0" smtClean="0">
                <a:solidFill>
                  <a:srgbClr val="3333CC"/>
                </a:solidFill>
                <a:latin typeface="Arial"/>
                <a:cs typeface="Arial"/>
              </a:rPr>
              <a:t>l</a:t>
            </a:r>
            <a:r>
              <a:rPr lang="en-US" b="1" spc="-4" dirty="0" smtClean="0">
                <a:solidFill>
                  <a:srgbClr val="3333CC"/>
                </a:solidFill>
                <a:latin typeface="Arial"/>
                <a:cs typeface="Arial"/>
              </a:rPr>
              <a:t>l</a:t>
            </a:r>
            <a:r>
              <a:rPr lang="en-US" b="1" dirty="0" smtClean="0">
                <a:solidFill>
                  <a:srgbClr val="3333CC"/>
                </a:solidFill>
                <a:latin typeface="Arial"/>
                <a:cs typeface="Arial"/>
              </a:rPr>
              <a:t>ed</a:t>
            </a:r>
            <a:r>
              <a:rPr lang="en-US" b="1" spc="24" dirty="0" smtClean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lang="en-US" b="1" dirty="0" smtClean="0">
                <a:solidFill>
                  <a:srgbClr val="3333CC"/>
                </a:solidFill>
                <a:latin typeface="Arial"/>
                <a:cs typeface="Arial"/>
              </a:rPr>
              <a:t>pati</a:t>
            </a:r>
            <a:r>
              <a:rPr lang="en-US" b="1" spc="-4" dirty="0" smtClean="0">
                <a:solidFill>
                  <a:srgbClr val="3333CC"/>
                </a:solidFill>
                <a:latin typeface="Arial"/>
                <a:cs typeface="Arial"/>
              </a:rPr>
              <a:t>e</a:t>
            </a:r>
            <a:r>
              <a:rPr lang="en-US" b="1" dirty="0" smtClean="0">
                <a:solidFill>
                  <a:srgbClr val="3333CC"/>
                </a:solidFill>
                <a:latin typeface="Arial"/>
                <a:cs typeface="Arial"/>
              </a:rPr>
              <a:t>nts. </a:t>
            </a:r>
            <a:r>
              <a:rPr lang="en-US" b="1" spc="9" dirty="0" smtClean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lang="en-US" b="1" spc="4" dirty="0" smtClean="0">
                <a:solidFill>
                  <a:srgbClr val="3333CC"/>
                </a:solidFill>
                <a:latin typeface="Arial"/>
                <a:cs typeface="Arial"/>
              </a:rPr>
              <a:t>B</a:t>
            </a:r>
            <a:r>
              <a:rPr lang="en-US" b="1" dirty="0" smtClean="0">
                <a:solidFill>
                  <a:srgbClr val="3333CC"/>
                </a:solidFill>
                <a:latin typeface="Arial"/>
                <a:cs typeface="Arial"/>
              </a:rPr>
              <a:t>l</a:t>
            </a:r>
            <a:r>
              <a:rPr lang="en-US" b="1" spc="-4" dirty="0" smtClean="0">
                <a:solidFill>
                  <a:srgbClr val="3333CC"/>
                </a:solidFill>
                <a:latin typeface="Arial"/>
                <a:cs typeface="Arial"/>
              </a:rPr>
              <a:t>i</a:t>
            </a:r>
            <a:r>
              <a:rPr lang="en-US" b="1" dirty="0" smtClean="0">
                <a:solidFill>
                  <a:srgbClr val="3333CC"/>
                </a:solidFill>
                <a:latin typeface="Arial"/>
                <a:cs typeface="Arial"/>
              </a:rPr>
              <a:t>nd</a:t>
            </a:r>
            <a:r>
              <a:rPr lang="en-US" b="1" spc="-4" dirty="0" smtClean="0">
                <a:solidFill>
                  <a:srgbClr val="3333CC"/>
                </a:solidFill>
                <a:latin typeface="Arial"/>
                <a:cs typeface="Arial"/>
              </a:rPr>
              <a:t>e</a:t>
            </a:r>
            <a:r>
              <a:rPr lang="en-US" b="1" dirty="0" smtClean="0">
                <a:solidFill>
                  <a:srgbClr val="3333CC"/>
                </a:solidFill>
                <a:latin typeface="Arial"/>
                <a:cs typeface="Arial"/>
              </a:rPr>
              <a:t>d</a:t>
            </a:r>
            <a:r>
              <a:rPr lang="en-US" b="1" spc="24" dirty="0" smtClean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lang="en-US" b="1" dirty="0" smtClean="0">
                <a:solidFill>
                  <a:srgbClr val="3333CC"/>
                </a:solidFill>
                <a:latin typeface="Arial"/>
                <a:cs typeface="Arial"/>
              </a:rPr>
              <a:t>read</a:t>
            </a:r>
            <a:r>
              <a:rPr lang="en-US" b="1" spc="-4" dirty="0" smtClean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lang="en-US" b="1" dirty="0" smtClean="0">
                <a:solidFill>
                  <a:srgbClr val="3333CC"/>
                </a:solidFill>
                <a:latin typeface="Arial"/>
                <a:cs typeface="Arial"/>
              </a:rPr>
              <a:t>by e</a:t>
            </a:r>
            <a:r>
              <a:rPr lang="en-US" b="1" spc="-14" dirty="0" smtClean="0">
                <a:solidFill>
                  <a:srgbClr val="3333CC"/>
                </a:solidFill>
                <a:latin typeface="Arial"/>
                <a:cs typeface="Arial"/>
              </a:rPr>
              <a:t>x</a:t>
            </a:r>
            <a:r>
              <a:rPr lang="en-US" b="1" dirty="0" smtClean="0">
                <a:solidFill>
                  <a:srgbClr val="3333CC"/>
                </a:solidFill>
                <a:latin typeface="Arial"/>
                <a:cs typeface="Arial"/>
              </a:rPr>
              <a:t>perts</a:t>
            </a:r>
            <a:r>
              <a:rPr lang="en-US" b="1" spc="24" dirty="0" smtClean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lang="en-US" b="1" dirty="0" smtClean="0">
                <a:solidFill>
                  <a:srgbClr val="3333CC"/>
                </a:solidFill>
                <a:latin typeface="Arial"/>
                <a:cs typeface="Arial"/>
              </a:rPr>
              <a:t>(EC, ZB, SR)</a:t>
            </a:r>
          </a:p>
          <a:p>
            <a:pPr marL="12700">
              <a:lnSpc>
                <a:spcPct val="150000"/>
              </a:lnSpc>
              <a:spcBef>
                <a:spcPts val="97"/>
              </a:spcBef>
              <a:buFont typeface="Arial" pitchFamily="34" charset="0"/>
              <a:buChar char="•"/>
            </a:pPr>
            <a:r>
              <a:rPr lang="en-US" b="1" dirty="0" smtClean="0">
                <a:solidFill>
                  <a:srgbClr val="3333CC"/>
                </a:solidFill>
                <a:latin typeface="Arial"/>
                <a:cs typeface="Arial"/>
              </a:rPr>
              <a:t>“Local </a:t>
            </a:r>
            <a:r>
              <a:rPr lang="en-US" b="1" dirty="0" err="1" smtClean="0">
                <a:solidFill>
                  <a:srgbClr val="3333CC"/>
                </a:solidFill>
                <a:latin typeface="Arial"/>
                <a:cs typeface="Arial"/>
              </a:rPr>
              <a:t>Cytopathology</a:t>
            </a:r>
            <a:r>
              <a:rPr lang="en-US" b="1" dirty="0" smtClean="0">
                <a:solidFill>
                  <a:srgbClr val="3333CC"/>
                </a:solidFill>
                <a:latin typeface="Arial"/>
                <a:cs typeface="Arial"/>
              </a:rPr>
              <a:t>” report compared to “</a:t>
            </a:r>
            <a:r>
              <a:rPr lang="en-US" b="1" dirty="0" err="1" smtClean="0">
                <a:solidFill>
                  <a:srgbClr val="3333CC"/>
                </a:solidFill>
                <a:latin typeface="Arial"/>
                <a:cs typeface="Arial"/>
              </a:rPr>
              <a:t>Bilnded</a:t>
            </a:r>
            <a:r>
              <a:rPr lang="en-US" b="1" dirty="0" smtClean="0">
                <a:solidFill>
                  <a:srgbClr val="3333CC"/>
                </a:solidFill>
                <a:latin typeface="Arial"/>
                <a:cs typeface="Arial"/>
              </a:rPr>
              <a:t> Expert” report</a:t>
            </a:r>
            <a:endParaRPr lang="en-US" b="1" dirty="0">
              <a:latin typeface="Arial"/>
              <a:cs typeface="Arial"/>
            </a:endParaRPr>
          </a:p>
        </p:txBody>
      </p:sp>
      <p:sp>
        <p:nvSpPr>
          <p:cNvPr id="6" name="object 18"/>
          <p:cNvSpPr/>
          <p:nvPr/>
        </p:nvSpPr>
        <p:spPr>
          <a:xfrm>
            <a:off x="71406" y="1828800"/>
            <a:ext cx="9001125" cy="4495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TextBox 6"/>
          <p:cNvSpPr txBox="1"/>
          <p:nvPr/>
        </p:nvSpPr>
        <p:spPr>
          <a:xfrm>
            <a:off x="4929190" y="6345816"/>
            <a:ext cx="38576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pc="-4" baseline="1913" dirty="0" err="1" smtClean="0">
                <a:solidFill>
                  <a:srgbClr val="002060"/>
                </a:solidFill>
                <a:latin typeface="Comic Sans MS"/>
                <a:cs typeface="Comic Sans MS"/>
              </a:rPr>
              <a:t>Cibas</a:t>
            </a:r>
            <a:r>
              <a:rPr lang="en-US" b="1" spc="-4" baseline="1913" dirty="0" smtClean="0">
                <a:solidFill>
                  <a:srgbClr val="002060"/>
                </a:solidFill>
                <a:latin typeface="Comic Sans MS"/>
                <a:cs typeface="Comic Sans MS"/>
              </a:rPr>
              <a:t> ES, et al. Annals </a:t>
            </a:r>
            <a:r>
              <a:rPr lang="en-US" b="1" spc="-4" baseline="1913" dirty="0" err="1" smtClean="0">
                <a:solidFill>
                  <a:srgbClr val="002060"/>
                </a:solidFill>
                <a:latin typeface="Comic Sans MS"/>
                <a:cs typeface="Comic Sans MS"/>
              </a:rPr>
              <a:t>Int</a:t>
            </a:r>
            <a:r>
              <a:rPr lang="en-US" b="1" spc="-4" baseline="1913" dirty="0" smtClean="0">
                <a:solidFill>
                  <a:srgbClr val="002060"/>
                </a:solidFill>
                <a:latin typeface="Comic Sans MS"/>
                <a:cs typeface="Comic Sans MS"/>
              </a:rPr>
              <a:t> Med 2013</a:t>
            </a:r>
            <a:endParaRPr lang="en-US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1935</Words>
  <Application>Microsoft Office PowerPoint</Application>
  <PresentationFormat>On-screen Show (4:3)</PresentationFormat>
  <Paragraphs>355</Paragraphs>
  <Slides>34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6" baseType="lpstr">
      <vt:lpstr>Office Theme</vt:lpstr>
      <vt:lpstr>Presentation</vt:lpstr>
      <vt:lpstr>Slide 1</vt:lpstr>
      <vt:lpstr>Slide 2</vt:lpstr>
      <vt:lpstr> Application of the Risk Based  Management Approach  Fereidoun Azizi  Research Institute for Endocrine Sciences Shahid Beheshti University of Medical Sciences </vt:lpstr>
      <vt:lpstr>روش های تشخیصی</vt:lpstr>
      <vt:lpstr>Slide 5</vt:lpstr>
      <vt:lpstr>Slide 6</vt:lpstr>
      <vt:lpstr>عوامل تاثير گذار در موفقيت FNA</vt:lpstr>
      <vt:lpstr>The Problem: Indeterminate FNA Cytology</vt:lpstr>
      <vt:lpstr> Inter- observer Variability in FNA Cytology: </vt:lpstr>
      <vt:lpstr> Inter- observer Variability in FNA Cytology: </vt:lpstr>
      <vt:lpstr>Adressing the need … Molecular Diagnostic Targets:</vt:lpstr>
      <vt:lpstr>DNA: Single Gene Mutations</vt:lpstr>
      <vt:lpstr>Translational Studies:</vt:lpstr>
      <vt:lpstr>Translational Studies:</vt:lpstr>
      <vt:lpstr>Translational Studies:</vt:lpstr>
      <vt:lpstr>  Conclusions:  Optimizing the Care of Indeterminate Nodules:  </vt:lpstr>
      <vt:lpstr>Changing Paradigms in the Management of Thyroid Cancer</vt:lpstr>
      <vt:lpstr>Targeted Therapies What are our options?</vt:lpstr>
      <vt:lpstr>Risk stratification for the likelihood of clinically evident thyroid cancer recurrence following complete resection of primary tumor in patients with no evidence of distant metastases at initial evaluation</vt:lpstr>
      <vt:lpstr>ATA risk stratification for the assessment of risk of recurrence</vt:lpstr>
      <vt:lpstr>Estimating risk of recurrent in differentiated thyroid cancer after total thyroidectomy and radioactive iodine remnant ablation: using response to therapy variables to modify the initial risk estimates predicted by the new American Thyroid Association Staging System. Tuttle M, et al. Thyroid 2010</vt:lpstr>
      <vt:lpstr>Slide 22</vt:lpstr>
      <vt:lpstr>10 years follow up of 138 DTC patients with a negarive rhTSH-Tg test (and negative imaging) at any time of follow up</vt:lpstr>
      <vt:lpstr>Slide 24</vt:lpstr>
      <vt:lpstr>Serum Basal Tg measured by a second –generation assay correlates with the rhTSH stimulated Tg in patients treated for DTC</vt:lpstr>
      <vt:lpstr>Conclusions and Remarks</vt:lpstr>
      <vt:lpstr>Slide 27</vt:lpstr>
      <vt:lpstr>Slide 28</vt:lpstr>
      <vt:lpstr>Slide 29</vt:lpstr>
      <vt:lpstr>Slide 30</vt:lpstr>
      <vt:lpstr>Slide 31</vt:lpstr>
      <vt:lpstr>Second Example Patient</vt:lpstr>
      <vt:lpstr>Slide 33</vt:lpstr>
      <vt:lpstr>Slide 34</vt:lpstr>
    </vt:vector>
  </TitlesOfParts>
  <Company>ries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ri-f507c014-f</dc:creator>
  <cp:lastModifiedBy>PARAND</cp:lastModifiedBy>
  <cp:revision>17</cp:revision>
  <dcterms:created xsi:type="dcterms:W3CDTF">2014-01-01T05:34:58Z</dcterms:created>
  <dcterms:modified xsi:type="dcterms:W3CDTF">2014-06-08T07:55:06Z</dcterms:modified>
</cp:coreProperties>
</file>