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7"/>
  </p:notesMasterIdLst>
  <p:sldIdLst>
    <p:sldId id="256" r:id="rId2"/>
    <p:sldId id="335" r:id="rId3"/>
    <p:sldId id="336" r:id="rId4"/>
    <p:sldId id="337" r:id="rId5"/>
    <p:sldId id="338" r:id="rId6"/>
    <p:sldId id="339" r:id="rId7"/>
    <p:sldId id="340" r:id="rId8"/>
    <p:sldId id="341" r:id="rId9"/>
    <p:sldId id="346" r:id="rId10"/>
    <p:sldId id="330" r:id="rId11"/>
    <p:sldId id="343" r:id="rId12"/>
    <p:sldId id="344" r:id="rId13"/>
    <p:sldId id="349" r:id="rId14"/>
    <p:sldId id="348" r:id="rId15"/>
    <p:sldId id="34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948" autoAdjust="0"/>
    <p:restoredTop sz="86441" autoAdjust="0"/>
  </p:normalViewPr>
  <p:slideViewPr>
    <p:cSldViewPr>
      <p:cViewPr>
        <p:scale>
          <a:sx n="80" d="100"/>
          <a:sy n="80" d="100"/>
        </p:scale>
        <p:origin x="-1122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751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1F0946D-259E-495C-8D92-5BAD7074B106}" type="datetimeFigureOut">
              <a:rPr lang="en-US"/>
              <a:pPr>
                <a:defRPr/>
              </a:pPr>
              <a:t>2/15/2016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35D540-00FA-42CA-9CA6-97BF1DC29F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776880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9054B9-EFC7-466B-A74D-E3939ECCD438}" type="datetimeFigureOut">
              <a:rPr lang="en-US"/>
              <a:pPr>
                <a:defRPr/>
              </a:pPr>
              <a:t>2/15/2016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D8D9E-49BF-4E78-82DF-5BB6883239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49469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93D9A-7458-40AF-99A2-9C8FB3CC0C03}" type="datetimeFigureOut">
              <a:rPr lang="en-US"/>
              <a:pPr>
                <a:defRPr/>
              </a:pPr>
              <a:t>2/15/2016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919E3-54B5-4381-A03A-E5DE2EBFA8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04581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92331-B177-43CF-9090-33E8517C5D84}" type="datetimeFigureOut">
              <a:rPr lang="en-US"/>
              <a:pPr>
                <a:defRPr/>
              </a:pPr>
              <a:t>2/15/2016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4BFD8-19B3-4068-8010-36C0FFC497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90526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CCA1B-3817-406C-96EC-BD73971DF6B7}" type="datetimeFigureOut">
              <a:rPr lang="en-US"/>
              <a:pPr>
                <a:defRPr/>
              </a:pPr>
              <a:t>2/15/2016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1570F-1A05-4D21-A42C-AAD23CB57B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62176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6D216B-D178-45ED-8238-BCF79C44C7B5}" type="datetimeFigureOut">
              <a:rPr lang="en-US"/>
              <a:pPr>
                <a:defRPr/>
              </a:pPr>
              <a:t>2/15/2016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CFD7F-C090-4D83-86F4-1B3E790215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504508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F0662-2CE5-4166-ACCC-3D9FC523B7BE}" type="datetimeFigureOut">
              <a:rPr lang="en-US"/>
              <a:pPr>
                <a:defRPr/>
              </a:pPr>
              <a:t>2/15/2016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C46DA-67B5-484E-B9D1-D3BCEC3C15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481097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D5065D-053B-4281-9FCE-DD88613E5803}" type="datetimeFigureOut">
              <a:rPr lang="en-US"/>
              <a:pPr>
                <a:defRPr/>
              </a:pPr>
              <a:t>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11C68-2D7D-4F7E-AD6F-D3915E37E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05269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13C72-7A7E-450A-B030-7BC0BCAFD97B}" type="datetimeFigureOut">
              <a:rPr lang="en-US"/>
              <a:pPr>
                <a:defRPr/>
              </a:pPr>
              <a:t>2/15/2016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3B355-38AD-4392-8A8E-376A299BB9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8941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65899C-1EDB-4F6D-8E0A-E05D1DA15777}" type="datetimeFigureOut">
              <a:rPr lang="en-US"/>
              <a:pPr>
                <a:defRPr/>
              </a:pPr>
              <a:t>2/15/2016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1B5D6F-4245-47F7-ACD7-F30341E871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4913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2FD899-AD25-4787-8551-44E06A5A5A11}" type="datetimeFigureOut">
              <a:rPr lang="en-US"/>
              <a:pPr>
                <a:defRPr/>
              </a:pPr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02D56-8E99-4FDB-9CEB-9AECCB8BE4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84078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EC5964-D7B6-4940-BC53-E18503179D9B}" type="datetimeFigureOut">
              <a:rPr lang="en-US"/>
              <a:pPr>
                <a:defRPr/>
              </a:pPr>
              <a:t>2/15/2016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83764-5ECA-4A05-8D60-C60C4ECC7E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10024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B635F511-3084-4064-BC70-DF6B80C29B03}" type="datetimeFigureOut">
              <a:rPr lang="en-US"/>
              <a:pPr>
                <a:defRPr/>
              </a:pPr>
              <a:t>2/15/2016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</a:defRPr>
            </a:lvl1pPr>
          </a:lstStyle>
          <a:p>
            <a:fld id="{20F109CA-548E-480F-8063-D2F2F3467D7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42" r:id="rId2"/>
    <p:sldLayoutId id="2147484148" r:id="rId3"/>
    <p:sldLayoutId id="2147484143" r:id="rId4"/>
    <p:sldLayoutId id="2147484149" r:id="rId5"/>
    <p:sldLayoutId id="2147484144" r:id="rId6"/>
    <p:sldLayoutId id="2147484150" r:id="rId7"/>
    <p:sldLayoutId id="2147484151" r:id="rId8"/>
    <p:sldLayoutId id="2147484152" r:id="rId9"/>
    <p:sldLayoutId id="2147484145" r:id="rId10"/>
    <p:sldLayoutId id="21474841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971800"/>
            <a:ext cx="7406640" cy="1472184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Case Report</a:t>
            </a:r>
            <a:r>
              <a:rPr lang="fa-IR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fa-IR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2700" dirty="0">
                <a:solidFill>
                  <a:schemeClr val="tx1"/>
                </a:solidFill>
              </a:rPr>
              <a:t>A </a:t>
            </a:r>
            <a:r>
              <a:rPr lang="en-US" sz="2700" dirty="0" smtClean="0">
                <a:solidFill>
                  <a:schemeClr val="tx1"/>
                </a:solidFill>
              </a:rPr>
              <a:t>23 </a:t>
            </a:r>
            <a:r>
              <a:rPr lang="en-US" sz="2700" dirty="0">
                <a:solidFill>
                  <a:schemeClr val="tx1"/>
                </a:solidFill>
              </a:rPr>
              <a:t>Years Old Pregnant Woman</a:t>
            </a:r>
            <a:br>
              <a:rPr lang="en-US" sz="2700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with </a:t>
            </a:r>
            <a:r>
              <a:rPr lang="en-US" sz="2700" dirty="0" err="1">
                <a:solidFill>
                  <a:schemeClr val="tx1"/>
                </a:solidFill>
              </a:rPr>
              <a:t>Hypercalcemia</a:t>
            </a:r>
            <a:endParaRPr lang="en-US" sz="3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609600"/>
            <a:ext cx="274320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ECG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en-US" sz="2400" dirty="0" smtClean="0"/>
              <a:t>short QT interval (0.32) in the ECG, No arrhythmia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03570" y="2632710"/>
            <a:ext cx="2674620" cy="35661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82040" y="2804160"/>
            <a:ext cx="4145280" cy="3108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تصویربرداری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4800600"/>
          </a:xfrm>
        </p:spPr>
        <p:txBody>
          <a:bodyPr/>
          <a:lstStyle/>
          <a:p>
            <a:pPr marL="82550" indent="0" algn="r" rtl="1">
              <a:buNone/>
            </a:pPr>
            <a:r>
              <a:rPr lang="fa-IR" altLang="en-US" sz="1800" dirty="0" smtClean="0">
                <a:latin typeface="Calibri" panose="020F0502020204030204" pitchFamily="34" charset="0"/>
                <a:cs typeface="B Nazanin" panose="00000400000000000000" pitchFamily="2" charset="-78"/>
              </a:rPr>
              <a:t>در بررسی انجام شده، توده هایپواکو به دیامتر 7*4*9 میلی متر در پل تحتانی لوب چپ تیروئید رویت می شود که در بررسی کالرداپلر، فلوی پریفرال در آن رویت شد که ادنوم پاراتیروئید می تواند مطرح باشد.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0000"/>
          <a:stretch/>
        </p:blipFill>
        <p:spPr>
          <a:xfrm>
            <a:off x="1600200" y="2209800"/>
            <a:ext cx="6849436" cy="4572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68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تصویربرداری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4800600"/>
          </a:xfrm>
        </p:spPr>
        <p:txBody>
          <a:bodyPr/>
          <a:lstStyle/>
          <a:p>
            <a:pPr marL="82550" indent="0" algn="r" rtl="1">
              <a:buNone/>
            </a:pPr>
            <a:r>
              <a:rPr lang="fa-IR" altLang="en-US" sz="1800" dirty="0" smtClean="0">
                <a:latin typeface="Calibri" panose="020F0502020204030204" pitchFamily="34" charset="0"/>
                <a:cs typeface="B Nazanin" panose="00000400000000000000" pitchFamily="2" charset="-78"/>
              </a:rPr>
              <a:t>در بررسی انجام شده، توده هایپواکو به دیامتر 7*4*9 میلی متر در پل تحتانی لوب چپ تیروئید رویت می شود که در بررسی کالرداپلر، فلوی پریفرال در آن رویت شد که ادنوم پاراتیروئید می تواند مطرح باشد.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0000"/>
          <a:stretch/>
        </p:blipFill>
        <p:spPr>
          <a:xfrm>
            <a:off x="-155827" y="304800"/>
            <a:ext cx="9452227" cy="63093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980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تصویربرداری</a:t>
            </a:r>
            <a:endParaRPr lang="en-US" dirty="0">
              <a:cs typeface="B Titr" panose="00000700000000000000" pitchFamily="2" charset="-78"/>
            </a:endParaRPr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2">
            <a:lum bright="10000" contrast="2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986" t="11095" r="16180" b="24374"/>
          <a:stretch>
            <a:fillRect/>
          </a:stretch>
        </p:blipFill>
        <p:spPr bwMode="auto">
          <a:xfrm>
            <a:off x="1905000" y="381000"/>
            <a:ext cx="4114800" cy="5840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3163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Calculi Analysis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28141613"/>
              </p:ext>
            </p:extLst>
          </p:nvPr>
        </p:nvGraphicFramePr>
        <p:xfrm>
          <a:off x="3048000" y="1676400"/>
          <a:ext cx="4038600" cy="337319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81200"/>
                <a:gridCol w="2057400"/>
              </a:tblGrid>
              <a:tr h="37089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Calculi Analysis</a:t>
                      </a:r>
                      <a:endParaRPr lang="en-US" sz="1800" dirty="0"/>
                    </a:p>
                  </a:txBody>
                  <a:tcPr marL="68593" marR="68593"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Result</a:t>
                      </a:r>
                      <a:endParaRPr lang="en-US" sz="1800" dirty="0"/>
                    </a:p>
                  </a:txBody>
                  <a:tcPr marL="68593" marR="68593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Pieces of calculi</a:t>
                      </a:r>
                      <a:endParaRPr lang="en-US" sz="1800" dirty="0"/>
                    </a:p>
                  </a:txBody>
                  <a:tcPr marL="68593" marR="68593"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L="68593" marR="68593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Weight</a:t>
                      </a:r>
                      <a:endParaRPr lang="en-US" sz="1800" dirty="0"/>
                    </a:p>
                  </a:txBody>
                  <a:tcPr marL="68593" marR="68593"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 mg</a:t>
                      </a:r>
                      <a:endParaRPr lang="en-US" sz="1800" dirty="0"/>
                    </a:p>
                  </a:txBody>
                  <a:tcPr marL="68593" marR="68593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Size</a:t>
                      </a:r>
                      <a:endParaRPr lang="en-US" sz="1800" dirty="0"/>
                    </a:p>
                  </a:txBody>
                  <a:tcPr marL="68593" marR="68593"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1*1.5 mm</a:t>
                      </a:r>
                      <a:endParaRPr lang="en-US" sz="1800" dirty="0"/>
                    </a:p>
                  </a:txBody>
                  <a:tcPr marL="68593" marR="68593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Color</a:t>
                      </a:r>
                      <a:endParaRPr lang="en-US" sz="1800" dirty="0"/>
                    </a:p>
                  </a:txBody>
                  <a:tcPr marL="68593" marR="68593"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Cream</a:t>
                      </a:r>
                      <a:endParaRPr lang="en-US" sz="1800" dirty="0"/>
                    </a:p>
                  </a:txBody>
                  <a:tcPr marL="68593" marR="68593" marT="45727" marB="45727"/>
                </a:tc>
              </a:tr>
              <a:tr h="50771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Surface Appearance</a:t>
                      </a:r>
                      <a:endParaRPr lang="en-US" sz="1800" dirty="0"/>
                    </a:p>
                  </a:txBody>
                  <a:tcPr marL="68593" marR="68593"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Irregular</a:t>
                      </a:r>
                      <a:endParaRPr lang="en-US" sz="1800" dirty="0"/>
                    </a:p>
                  </a:txBody>
                  <a:tcPr marL="68593" marR="68593" marT="45727" marB="45727"/>
                </a:tc>
              </a:tr>
              <a:tr h="62953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Chemical Analysis</a:t>
                      </a:r>
                      <a:endParaRPr lang="en-US" sz="1800" dirty="0"/>
                    </a:p>
                  </a:txBody>
                  <a:tcPr marL="68593" marR="68593"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Ca-Oxalate:</a:t>
                      </a:r>
                      <a:r>
                        <a:rPr lang="en-US" sz="1800" baseline="0" dirty="0" smtClean="0"/>
                        <a:t> 60%</a:t>
                      </a:r>
                    </a:p>
                    <a:p>
                      <a:r>
                        <a:rPr lang="en-US" sz="1800" baseline="0" dirty="0" smtClean="0"/>
                        <a:t>Ca-Carbonate: 40% </a:t>
                      </a:r>
                      <a:endParaRPr lang="en-US" sz="1800" dirty="0"/>
                    </a:p>
                  </a:txBody>
                  <a:tcPr marL="68593" marR="68593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Consistency</a:t>
                      </a:r>
                      <a:endParaRPr lang="en-US" sz="1800" dirty="0"/>
                    </a:p>
                  </a:txBody>
                  <a:tcPr marL="68593" marR="68593"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Hard</a:t>
                      </a:r>
                      <a:endParaRPr lang="en-US" sz="1800" dirty="0"/>
                    </a:p>
                  </a:txBody>
                  <a:tcPr marL="68593" marR="68593" marT="45727" marB="45727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2196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914400"/>
            <a:ext cx="777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fa-IR" dirty="0" smtClean="0"/>
          </a:p>
          <a:p>
            <a:pPr algn="r"/>
            <a:r>
              <a:rPr lang="fa-IR" dirty="0" smtClean="0"/>
              <a:t> 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7925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معرفی بیمار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</a:t>
            </a:r>
            <a:r>
              <a:rPr lang="fa-IR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:</a:t>
            </a:r>
            <a:r>
              <a:rPr lang="fa-I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 </a:t>
            </a: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خانم معصومه حسين </a:t>
            </a:r>
            <a:r>
              <a:rPr lang="fa-I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زاده، 23 ساله، متاهل، فوق </a:t>
            </a: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ديپلم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IT</a:t>
            </a:r>
            <a:r>
              <a:rPr lang="fa-I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، خانه دار، اهل </a:t>
            </a:r>
            <a:r>
              <a:rPr lang="fa-I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و ساكن </a:t>
            </a:r>
            <a:r>
              <a:rPr lang="fa-I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تهران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>
              <a:latin typeface="Times New Roman" pitchFamily="18" charset="0"/>
              <a:cs typeface="B Nazanin" panose="00000400000000000000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1600" dirty="0">
                <a:latin typeface="Times New Roman" pitchFamily="18" charset="0"/>
                <a:cs typeface="B Nazanin" panose="00000400000000000000" pitchFamily="2" charset="-78"/>
              </a:rPr>
              <a:t>‍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CC</a:t>
            </a:r>
            <a:r>
              <a:rPr lang="fa-IR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:</a:t>
            </a:r>
            <a:r>
              <a:rPr lang="fa-I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 </a:t>
            </a:r>
            <a:r>
              <a:rPr lang="fa-IR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كلسيم </a:t>
            </a:r>
            <a:r>
              <a:rPr lang="fa-IR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بالا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>
              <a:latin typeface="Times New Roman" pitchFamily="18" charset="0"/>
              <a:cs typeface="B Nazanin" panose="00000400000000000000" pitchFamily="2" charset="-78"/>
            </a:endParaRPr>
          </a:p>
          <a:p>
            <a:pPr marL="82550" indent="0" algn="r" rtl="1">
              <a:buNone/>
              <a:defRPr/>
            </a:pP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:PI</a:t>
            </a:r>
            <a:endParaRPr lang="fa-IR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r" rtl="1">
              <a:defRPr/>
            </a:pPr>
            <a:r>
              <a:rPr lang="fa-IR" sz="1600" dirty="0" smtClean="0">
                <a:cs typeface="B Nazanin" panose="00000400000000000000" pitchFamily="2" charset="-78"/>
              </a:rPr>
              <a:t>بيمار </a:t>
            </a:r>
            <a:r>
              <a:rPr lang="fa-IR" sz="1600" dirty="0">
                <a:cs typeface="B Nazanin" panose="00000400000000000000" pitchFamily="2" charset="-78"/>
              </a:rPr>
              <a:t>خانم 23 </a:t>
            </a:r>
            <a:r>
              <a:rPr lang="fa-IR" sz="1600" dirty="0" smtClean="0">
                <a:cs typeface="B Nazanin" panose="00000400000000000000" pitchFamily="2" charset="-78"/>
              </a:rPr>
              <a:t>ساله، هفته 26 </a:t>
            </a:r>
            <a:r>
              <a:rPr lang="fa-IR" sz="1600" dirty="0">
                <a:cs typeface="B Nazanin" panose="00000400000000000000" pitchFamily="2" charset="-78"/>
              </a:rPr>
              <a:t>بارداري </a:t>
            </a:r>
            <a:r>
              <a:rPr lang="fa-IR" sz="1600" dirty="0" smtClean="0">
                <a:cs typeface="B Nazanin" panose="00000400000000000000" pitchFamily="2" charset="-78"/>
              </a:rPr>
              <a:t>اول، که 50 روز قبل به دنبال </a:t>
            </a:r>
            <a:r>
              <a:rPr lang="fa-IR" sz="1600" dirty="0">
                <a:cs typeface="B Nazanin" panose="00000400000000000000" pitchFamily="2" charset="-78"/>
              </a:rPr>
              <a:t>تغيير متخصص </a:t>
            </a:r>
            <a:r>
              <a:rPr lang="fa-IR" sz="1600" dirty="0" smtClean="0">
                <a:cs typeface="B Nazanin" panose="00000400000000000000" pitchFamily="2" charset="-78"/>
              </a:rPr>
              <a:t>زنان، قرص </a:t>
            </a:r>
            <a:r>
              <a:rPr lang="en-US" sz="1600" dirty="0" err="1" smtClean="0">
                <a:cs typeface="B Nazanin" panose="00000400000000000000" pitchFamily="2" charset="-78"/>
              </a:rPr>
              <a:t>CalciCare</a:t>
            </a:r>
            <a:r>
              <a:rPr lang="fa-IR" sz="1600" dirty="0" smtClean="0">
                <a:cs typeface="B Nazanin" panose="00000400000000000000" pitchFamily="2" charset="-78"/>
              </a:rPr>
              <a:t> برای ایشان شروع شده است و در آزمايشات </a:t>
            </a:r>
            <a:r>
              <a:rPr lang="fa-IR" sz="1600" dirty="0">
                <a:cs typeface="B Nazanin" panose="00000400000000000000" pitchFamily="2" charset="-78"/>
              </a:rPr>
              <a:t>دو هفته پس از </a:t>
            </a:r>
            <a:r>
              <a:rPr lang="fa-IR" sz="1600" dirty="0" smtClean="0">
                <a:cs typeface="B Nazanin" panose="00000400000000000000" pitchFamily="2" charset="-78"/>
              </a:rPr>
              <a:t>شروع </a:t>
            </a:r>
            <a:r>
              <a:rPr lang="en-US" sz="1600" dirty="0" err="1" smtClean="0">
                <a:cs typeface="B Nazanin" panose="00000400000000000000" pitchFamily="2" charset="-78"/>
              </a:rPr>
              <a:t>CalciCare</a:t>
            </a:r>
            <a:r>
              <a:rPr lang="fa-IR" sz="1600" dirty="0" smtClean="0">
                <a:cs typeface="B Nazanin" panose="00000400000000000000" pitchFamily="2" charset="-78"/>
              </a:rPr>
              <a:t>، </a:t>
            </a:r>
            <a:r>
              <a:rPr lang="en-US" sz="1600" dirty="0" smtClean="0">
                <a:cs typeface="B Nazanin" panose="00000400000000000000" pitchFamily="2" charset="-78"/>
              </a:rPr>
              <a:t>Ca</a:t>
            </a:r>
            <a:r>
              <a:rPr lang="en-US" sz="1600" dirty="0">
                <a:cs typeface="B Nazanin" panose="00000400000000000000" pitchFamily="2" charset="-78"/>
              </a:rPr>
              <a:t>: 13.4  , P : 2.7</a:t>
            </a:r>
            <a:r>
              <a:rPr lang="fa-IR" sz="1600" dirty="0">
                <a:cs typeface="B Nazanin" panose="00000400000000000000" pitchFamily="2" charset="-78"/>
              </a:rPr>
              <a:t> داشته است</a:t>
            </a:r>
            <a:r>
              <a:rPr lang="fa-IR" sz="1600" dirty="0" smtClean="0">
                <a:cs typeface="B Nazanin" panose="00000400000000000000" pitchFamily="2" charset="-78"/>
              </a:rPr>
              <a:t>. سپس </a:t>
            </a:r>
            <a:r>
              <a:rPr lang="en-US" sz="1600" dirty="0" err="1" smtClean="0">
                <a:cs typeface="B Nazanin" panose="00000400000000000000" pitchFamily="2" charset="-78"/>
              </a:rPr>
              <a:t>CalciCare</a:t>
            </a:r>
            <a:r>
              <a:rPr lang="fa-IR" sz="1600" dirty="0" smtClean="0">
                <a:cs typeface="B Nazanin" panose="00000400000000000000" pitchFamily="2" charset="-78"/>
              </a:rPr>
              <a:t> براي </a:t>
            </a:r>
            <a:r>
              <a:rPr lang="fa-IR" sz="1600" dirty="0">
                <a:cs typeface="B Nazanin" panose="00000400000000000000" pitchFamily="2" charset="-78"/>
              </a:rPr>
              <a:t>سه هفته </a:t>
            </a:r>
            <a:r>
              <a:rPr lang="fa-IR" sz="1600" dirty="0" smtClean="0">
                <a:cs typeface="B Nazanin" panose="00000400000000000000" pitchFamily="2" charset="-78"/>
              </a:rPr>
              <a:t>قطع شده و در </a:t>
            </a:r>
            <a:r>
              <a:rPr lang="fa-IR" sz="1600" dirty="0">
                <a:cs typeface="B Nazanin" panose="00000400000000000000" pitchFamily="2" charset="-78"/>
              </a:rPr>
              <a:t>چك </a:t>
            </a:r>
            <a:r>
              <a:rPr lang="fa-IR" sz="1600" dirty="0" smtClean="0">
                <a:cs typeface="B Nazanin" panose="00000400000000000000" pitchFamily="2" charset="-78"/>
              </a:rPr>
              <a:t>مجدد آزمايشات، </a:t>
            </a:r>
            <a:r>
              <a:rPr lang="en-US" sz="1600" dirty="0">
                <a:cs typeface="B Nazanin" panose="00000400000000000000" pitchFamily="2" charset="-78"/>
              </a:rPr>
              <a:t>Ca: </a:t>
            </a:r>
            <a:r>
              <a:rPr lang="en-US" sz="1600" dirty="0" smtClean="0">
                <a:cs typeface="B Nazanin" panose="00000400000000000000" pitchFamily="2" charset="-78"/>
              </a:rPr>
              <a:t>13.5 , </a:t>
            </a:r>
            <a:r>
              <a:rPr lang="en-US" sz="1600" dirty="0">
                <a:cs typeface="B Nazanin" panose="00000400000000000000" pitchFamily="2" charset="-78"/>
              </a:rPr>
              <a:t>P : 2.7</a:t>
            </a:r>
            <a:r>
              <a:rPr lang="fa-IR" sz="1600" dirty="0">
                <a:cs typeface="B Nazanin" panose="00000400000000000000" pitchFamily="2" charset="-78"/>
              </a:rPr>
              <a:t> وجود داشته است وبيمار به اندوكرينولوژست ارجاع شده </a:t>
            </a:r>
            <a:r>
              <a:rPr lang="fa-IR" sz="1600" dirty="0" smtClean="0">
                <a:cs typeface="B Nazanin" panose="00000400000000000000" pitchFamily="2" charset="-78"/>
              </a:rPr>
              <a:t>است.</a:t>
            </a:r>
            <a:endParaRPr lang="en-US" sz="1600" dirty="0" smtClean="0">
              <a:cs typeface="B Nazanin" panose="00000400000000000000" pitchFamily="2" charset="-78"/>
            </a:endParaRPr>
          </a:p>
          <a:p>
            <a:pPr algn="r" rtl="1">
              <a:defRPr/>
            </a:pPr>
            <a:endParaRPr lang="fa-IR" sz="1600" dirty="0" smtClean="0">
              <a:cs typeface="B Nazanin" panose="00000400000000000000" pitchFamily="2" charset="-78"/>
            </a:endParaRPr>
          </a:p>
          <a:p>
            <a:pPr algn="r" rtl="1">
              <a:defRPr/>
            </a:pPr>
            <a:r>
              <a:rPr lang="fa-IR" sz="1600" dirty="0" smtClean="0">
                <a:cs typeface="B Nazanin" panose="00000400000000000000" pitchFamily="2" charset="-78"/>
              </a:rPr>
              <a:t>در </a:t>
            </a:r>
            <a:r>
              <a:rPr lang="fa-IR" sz="1600" dirty="0">
                <a:cs typeface="B Nazanin" panose="00000400000000000000" pitchFamily="2" charset="-78"/>
              </a:rPr>
              <a:t>بررسيهاي </a:t>
            </a:r>
            <a:r>
              <a:rPr lang="fa-IR" sz="1600" dirty="0" smtClean="0">
                <a:cs typeface="B Nazanin" panose="00000400000000000000" pitchFamily="2" charset="-78"/>
              </a:rPr>
              <a:t>تكميلي </a:t>
            </a:r>
            <a:r>
              <a:rPr lang="en-US" sz="1600" dirty="0" err="1" smtClean="0">
                <a:cs typeface="B Nazanin" panose="00000400000000000000" pitchFamily="2" charset="-78"/>
              </a:rPr>
              <a:t>Alb</a:t>
            </a:r>
            <a:r>
              <a:rPr lang="en-US" sz="1600" dirty="0" smtClean="0">
                <a:cs typeface="B Nazanin" panose="00000400000000000000" pitchFamily="2" charset="-78"/>
              </a:rPr>
              <a:t> </a:t>
            </a:r>
            <a:r>
              <a:rPr lang="en-US" sz="1600" dirty="0">
                <a:cs typeface="B Nazanin" panose="00000400000000000000" pitchFamily="2" charset="-78"/>
              </a:rPr>
              <a:t>: 3.8,Ca: 13.9  , P: 2.3, PTH : 95.6</a:t>
            </a:r>
            <a:r>
              <a:rPr lang="fa-IR" sz="1600" dirty="0">
                <a:cs typeface="B Nazanin" panose="00000400000000000000" pitchFamily="2" charset="-78"/>
              </a:rPr>
              <a:t> بدست </a:t>
            </a:r>
            <a:r>
              <a:rPr lang="fa-IR" sz="1600" dirty="0" smtClean="0">
                <a:cs typeface="B Nazanin" panose="00000400000000000000" pitchFamily="2" charset="-78"/>
              </a:rPr>
              <a:t>آمده </a:t>
            </a:r>
            <a:r>
              <a:rPr lang="fa-IR" sz="1600" dirty="0">
                <a:cs typeface="B Nazanin" panose="00000400000000000000" pitchFamily="2" charset="-78"/>
              </a:rPr>
              <a:t>است و بيمار جهت اصلاح </a:t>
            </a:r>
            <a:r>
              <a:rPr lang="fa-IR" sz="1600" dirty="0" smtClean="0">
                <a:cs typeface="B Nazanin" panose="00000400000000000000" pitchFamily="2" charset="-78"/>
              </a:rPr>
              <a:t>هايپركلسمي </a:t>
            </a:r>
            <a:r>
              <a:rPr lang="fa-IR" sz="1600" dirty="0">
                <a:cs typeface="B Nazanin" panose="00000400000000000000" pitchFamily="2" charset="-78"/>
              </a:rPr>
              <a:t>در اين مركز بستري شده است</a:t>
            </a:r>
            <a:r>
              <a:rPr lang="fa-IR" sz="1600" dirty="0" smtClean="0">
                <a:cs typeface="B Nazanin" panose="00000400000000000000" pitchFamily="2" charset="-78"/>
              </a:rPr>
              <a:t>.</a:t>
            </a:r>
            <a:endParaRPr lang="en-US" sz="1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705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معرفی بیمار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8" algn="r" rtl="1" eaLnBrk="1" hangingPunct="1">
              <a:buFont typeface="Arial" panose="020B0604020202020204" pitchFamily="34" charset="0"/>
              <a:buNone/>
            </a:pPr>
            <a:r>
              <a:rPr lang="en-US" altLang="en-US" sz="2400" b="1" dirty="0" smtClean="0">
                <a:solidFill>
                  <a:srgbClr val="C065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PMH</a:t>
            </a:r>
            <a:endParaRPr lang="en-US" altLang="en-US" sz="1600" b="1" dirty="0" smtClean="0">
              <a:solidFill>
                <a:srgbClr val="C0654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163" indent="-285750" algn="r" rtl="1" eaLnBrk="1" hangingPunct="1"/>
            <a:r>
              <a:rPr lang="en-US" altLang="en-US" sz="1600" dirty="0" smtClean="0">
                <a:solidFill>
                  <a:srgbClr val="320E04"/>
                </a:solidFill>
                <a:cs typeface="B Nazanin" panose="00000400000000000000" pitchFamily="2" charset="-78"/>
              </a:rPr>
              <a:t>renal stone</a:t>
            </a:r>
            <a:r>
              <a:rPr lang="fa-IR" altLang="en-US" sz="1600" dirty="0" smtClean="0">
                <a:solidFill>
                  <a:srgbClr val="320E04"/>
                </a:solidFill>
                <a:ea typeface="Majalla UI"/>
                <a:cs typeface="B Nazanin" panose="00000400000000000000" pitchFamily="2" charset="-78"/>
              </a:rPr>
              <a:t> دو نوبت دفع سنگ چهار سال و هفت ماه قبل</a:t>
            </a:r>
          </a:p>
          <a:p>
            <a:pPr marL="30163" indent="-285750" algn="r" rtl="1" eaLnBrk="1" hangingPunct="1"/>
            <a:r>
              <a:rPr lang="en-US" altLang="en-US" sz="1600" dirty="0" smtClean="0">
                <a:solidFill>
                  <a:srgbClr val="320E04"/>
                </a:solidFill>
                <a:cs typeface="B Nazanin" panose="00000400000000000000" pitchFamily="2" charset="-78"/>
              </a:rPr>
              <a:t>Hypothyroidism</a:t>
            </a:r>
            <a:r>
              <a:rPr lang="fa-IR" altLang="en-US" sz="1600" dirty="0" smtClean="0">
                <a:solidFill>
                  <a:srgbClr val="320E04"/>
                </a:solidFill>
                <a:ea typeface="Majalla UI"/>
                <a:cs typeface="B Nazanin" panose="00000400000000000000" pitchFamily="2" charset="-78"/>
              </a:rPr>
              <a:t> از شش سال قبل</a:t>
            </a:r>
            <a:endParaRPr lang="en-US" altLang="en-US" sz="1600" dirty="0" smtClean="0">
              <a:solidFill>
                <a:srgbClr val="320E04"/>
              </a:solidFill>
              <a:cs typeface="B Nazanin" panose="00000400000000000000" pitchFamily="2" charset="-78"/>
            </a:endParaRPr>
          </a:p>
          <a:p>
            <a:pPr marL="30163" indent="-285750" algn="r" rtl="1" eaLnBrk="1" hangingPunct="1"/>
            <a:r>
              <a:rPr lang="fa-IR" altLang="en-US" sz="1600" dirty="0" smtClean="0">
                <a:solidFill>
                  <a:schemeClr val="tx1"/>
                </a:solidFill>
                <a:ea typeface="Majalla UI"/>
                <a:cs typeface="B Nazanin" panose="00000400000000000000" pitchFamily="2" charset="-78"/>
              </a:rPr>
              <a:t>سيستكتومي كيست تخمدان پنج سال قبل</a:t>
            </a:r>
            <a:endParaRPr lang="en-US" altLang="en-US" sz="1600" dirty="0">
              <a:ea typeface="Majalla UI"/>
              <a:cs typeface="B Nazanin" panose="00000400000000000000" pitchFamily="2" charset="-78"/>
            </a:endParaRPr>
          </a:p>
          <a:p>
            <a:pPr marL="30163" indent="-285750" algn="r" rtl="1" eaLnBrk="1" hangingPunct="1"/>
            <a:r>
              <a:rPr lang="en-US" altLang="en-US" sz="1600" dirty="0" smtClean="0">
                <a:solidFill>
                  <a:schemeClr val="tx1"/>
                </a:solidFill>
                <a:cs typeface="B Nazanin" panose="00000400000000000000" pitchFamily="2" charset="-78"/>
              </a:rPr>
              <a:t>HTN</a:t>
            </a:r>
            <a:r>
              <a:rPr lang="fa-IR" altLang="en-US" sz="1600" dirty="0" smtClean="0">
                <a:solidFill>
                  <a:schemeClr val="tx1"/>
                </a:solidFill>
                <a:ea typeface="Majalla UI"/>
                <a:cs typeface="B Nazanin" panose="00000400000000000000" pitchFamily="2" charset="-78"/>
              </a:rPr>
              <a:t> نداشته است.</a:t>
            </a:r>
            <a:endParaRPr lang="en-US" altLang="en-US" sz="1600" dirty="0" smtClean="0">
              <a:solidFill>
                <a:schemeClr val="tx1"/>
              </a:solidFill>
              <a:ea typeface="Majalla UI"/>
              <a:cs typeface="B Nazanin" panose="00000400000000000000" pitchFamily="2" charset="-78"/>
            </a:endParaRPr>
          </a:p>
          <a:p>
            <a:pPr marL="30163" indent="-285750" algn="r" rtl="1" eaLnBrk="1" hangingPunct="1"/>
            <a:r>
              <a:rPr lang="fa-IR" altLang="en-US" sz="1600" dirty="0" smtClean="0">
                <a:cs typeface="B Nazanin" panose="00000400000000000000" pitchFamily="2" charset="-78"/>
              </a:rPr>
              <a:t>سابقه زخم معده نداشته است.</a:t>
            </a:r>
            <a:endParaRPr lang="en-US" altLang="en-US" sz="1600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26988" algn="r" rtl="1" eaLnBrk="1" hangingPunct="1">
              <a:buFont typeface="Arial" panose="020B0604020202020204" pitchFamily="34" charset="0"/>
              <a:buNone/>
            </a:pPr>
            <a:endParaRPr lang="en-US" altLang="en-US" sz="1600" dirty="0" smtClean="0">
              <a:solidFill>
                <a:srgbClr val="C0654C"/>
              </a:solidFill>
              <a:cs typeface="B Nazanin" panose="00000400000000000000" pitchFamily="2" charset="-78"/>
            </a:endParaRPr>
          </a:p>
          <a:p>
            <a:pPr marL="26988" algn="r" rtl="1" eaLnBrk="1" hangingPunct="1">
              <a:buFont typeface="Arial" panose="020B0604020202020204" pitchFamily="34" charset="0"/>
              <a:buNone/>
            </a:pPr>
            <a:r>
              <a:rPr lang="en-US" altLang="en-US" sz="2400" b="1" dirty="0">
                <a:solidFill>
                  <a:srgbClr val="C065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PDH</a:t>
            </a:r>
            <a:endParaRPr lang="fa-IR" altLang="en-US" sz="2400" b="1" dirty="0">
              <a:solidFill>
                <a:srgbClr val="C0654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8" algn="r" rtl="1" eaLnBrk="1" hangingPunct="1"/>
            <a:r>
              <a:rPr lang="fa-IR" altLang="en-US" sz="1600" dirty="0" smtClean="0">
                <a:solidFill>
                  <a:schemeClr val="tx1"/>
                </a:solidFill>
                <a:ea typeface="Majalla UI"/>
                <a:cs typeface="B Nazanin" panose="00000400000000000000" pitchFamily="2" charset="-78"/>
              </a:rPr>
              <a:t>لووتيروكسين</a:t>
            </a:r>
            <a:r>
              <a:rPr lang="en-US" altLang="en-US" sz="1600" dirty="0" smtClean="0">
                <a:solidFill>
                  <a:schemeClr val="tx1"/>
                </a:solidFill>
                <a:cs typeface="B Nazanin" panose="00000400000000000000" pitchFamily="2" charset="-78"/>
              </a:rPr>
              <a:t>/ </a:t>
            </a:r>
            <a:r>
              <a:rPr lang="en-US" altLang="en-US" sz="1600" dirty="0" err="1" smtClean="0">
                <a:solidFill>
                  <a:schemeClr val="tx1"/>
                </a:solidFill>
                <a:cs typeface="B Nazanin" panose="00000400000000000000" pitchFamily="2" charset="-78"/>
              </a:rPr>
              <a:t>wk</a:t>
            </a:r>
            <a:r>
              <a:rPr lang="en-US" altLang="en-US" sz="1600" dirty="0" smtClean="0">
                <a:solidFill>
                  <a:schemeClr val="tx1"/>
                </a:solidFill>
                <a:cs typeface="B Nazanin" panose="00000400000000000000" pitchFamily="2" charset="-78"/>
              </a:rPr>
              <a:t>  </a:t>
            </a:r>
            <a:r>
              <a:rPr lang="fa-IR" altLang="en-US" sz="1600" dirty="0" smtClean="0">
                <a:solidFill>
                  <a:schemeClr val="tx1"/>
                </a:solidFill>
                <a:ea typeface="Majalla UI"/>
                <a:cs typeface="B Nazanin" panose="00000400000000000000" pitchFamily="2" charset="-78"/>
              </a:rPr>
              <a:t> </a:t>
            </a:r>
            <a:r>
              <a:rPr lang="el-GR" altLang="en-US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μ</a:t>
            </a:r>
            <a:r>
              <a:rPr lang="en-US" altLang="en-US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g</a:t>
            </a:r>
            <a:r>
              <a:rPr lang="fa-IR" altLang="en-US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altLang="en-US" sz="1600" dirty="0" smtClean="0">
                <a:solidFill>
                  <a:schemeClr val="tx1"/>
                </a:solidFill>
                <a:ea typeface="Majalla UI"/>
                <a:cs typeface="B Nazanin" panose="00000400000000000000" pitchFamily="2" charset="-78"/>
              </a:rPr>
              <a:t>700 </a:t>
            </a:r>
            <a:endParaRPr lang="en-US" altLang="en-US" sz="1600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26988" algn="r" rtl="1" eaLnBrk="1" hangingPunct="1"/>
            <a:r>
              <a:rPr lang="fa-IR" altLang="en-US" sz="1600" dirty="0" smtClean="0">
                <a:solidFill>
                  <a:schemeClr val="tx1"/>
                </a:solidFill>
                <a:ea typeface="Majalla UI"/>
                <a:cs typeface="B Nazanin" panose="00000400000000000000" pitchFamily="2" charset="-78"/>
              </a:rPr>
              <a:t>يك عدد روزانه </a:t>
            </a:r>
            <a:r>
              <a:rPr lang="en-US" altLang="en-US" sz="1600" dirty="0" err="1" smtClean="0">
                <a:solidFill>
                  <a:schemeClr val="tx1"/>
                </a:solidFill>
                <a:cs typeface="B Nazanin" panose="00000400000000000000" pitchFamily="2" charset="-78"/>
              </a:rPr>
              <a:t>fefol</a:t>
            </a:r>
            <a:endParaRPr lang="fa-IR" altLang="en-US" sz="1600" dirty="0" smtClean="0">
              <a:solidFill>
                <a:schemeClr val="tx1"/>
              </a:solidFill>
              <a:ea typeface="Majalla UI"/>
              <a:cs typeface="B Nazanin" panose="00000400000000000000" pitchFamily="2" charset="-78"/>
            </a:endParaRPr>
          </a:p>
          <a:p>
            <a:pPr marL="26988" algn="r" rtl="1" eaLnBrk="1" hangingPunct="1"/>
            <a:r>
              <a:rPr lang="en-US" altLang="en-US" sz="1600" dirty="0" err="1" smtClean="0">
                <a:solidFill>
                  <a:schemeClr val="tx1"/>
                </a:solidFill>
                <a:cs typeface="B Nazanin" panose="00000400000000000000" pitchFamily="2" charset="-78"/>
              </a:rPr>
              <a:t>CalciCare</a:t>
            </a:r>
            <a:r>
              <a:rPr lang="en-US" altLang="en-US" sz="1600" dirty="0" smtClean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altLang="en-US" sz="1600" dirty="0" smtClean="0">
                <a:solidFill>
                  <a:schemeClr val="tx1"/>
                </a:solidFill>
                <a:cs typeface="B Nazanin" panose="00000400000000000000" pitchFamily="2" charset="-78"/>
              </a:rPr>
              <a:t> دو عدد روزانه</a:t>
            </a:r>
            <a:endParaRPr lang="en-US" altLang="en-US" sz="1600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26988" algn="r" rtl="1" eaLnBrk="1" hangingPunct="1"/>
            <a:r>
              <a:rPr lang="fa-IR" altLang="en-US" sz="1600" dirty="0" smtClean="0">
                <a:cs typeface="B Nazanin" panose="00000400000000000000" pitchFamily="2" charset="-78"/>
              </a:rPr>
              <a:t>پرل ویتامین </a:t>
            </a:r>
            <a:r>
              <a:rPr lang="en-US" altLang="en-US" sz="1600" dirty="0" smtClean="0">
                <a:cs typeface="B Nazanin" panose="00000400000000000000" pitchFamily="2" charset="-78"/>
              </a:rPr>
              <a:t>D3</a:t>
            </a:r>
            <a:endParaRPr lang="fa-IR" altLang="en-US" sz="1600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26988" algn="r" rtl="1" eaLnBrk="1" hangingPunct="1"/>
            <a:r>
              <a:rPr lang="fa-IR" altLang="en-US" sz="1600" dirty="0" smtClean="0">
                <a:cs typeface="B Nazanin" panose="00000400000000000000" pitchFamily="2" charset="-78"/>
              </a:rPr>
              <a:t>سابقه مصرف تیازید، ویتامین آ و داروهای گیاهی را نمی‌دهد.</a:t>
            </a:r>
            <a:endParaRPr lang="en-US" altLang="en-US" sz="1600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17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معرفی بیمار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654C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HH</a:t>
            </a:r>
            <a:endParaRPr lang="en-US" sz="2400" b="1" dirty="0">
              <a:solidFill>
                <a:srgbClr val="C0654C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fa-IR" sz="1600" dirty="0">
                <a:cs typeface="B Nazanin" panose="00000400000000000000" pitchFamily="2" charset="-78"/>
              </a:rPr>
              <a:t>مصرف </a:t>
            </a:r>
            <a:r>
              <a:rPr lang="fa-IR" sz="1600" dirty="0" smtClean="0">
                <a:cs typeface="B Nazanin" panose="00000400000000000000" pitchFamily="2" charset="-78"/>
              </a:rPr>
              <a:t>دخانيات (-)</a:t>
            </a:r>
            <a:endParaRPr lang="en-US" sz="1600" dirty="0" smtClean="0">
              <a:cs typeface="B Nazanin" panose="00000400000000000000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cs typeface="B Nazanin" panose="00000400000000000000" pitchFamily="2" charset="-78"/>
              </a:rPr>
              <a:t>substance </a:t>
            </a:r>
            <a:r>
              <a:rPr lang="en-US" sz="1600" dirty="0">
                <a:cs typeface="B Nazanin" panose="00000400000000000000" pitchFamily="2" charset="-78"/>
              </a:rPr>
              <a:t>use</a:t>
            </a:r>
            <a:r>
              <a:rPr lang="fa-IR" sz="1600" dirty="0">
                <a:cs typeface="B Nazanin" panose="00000400000000000000" pitchFamily="2" charset="-78"/>
              </a:rPr>
              <a:t> (-)</a:t>
            </a:r>
            <a:endParaRPr lang="en-US" sz="1600" dirty="0">
              <a:cs typeface="B Nazanin" panose="00000400000000000000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>
              <a:cs typeface="B Nazanin" panose="00000400000000000000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654C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FH</a:t>
            </a:r>
            <a:endParaRPr lang="fa-IR" sz="2400" b="1" dirty="0">
              <a:solidFill>
                <a:srgbClr val="C0654C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fa-IR" sz="1600" dirty="0">
                <a:cs typeface="B Nazanin" panose="00000400000000000000" pitchFamily="2" charset="-78"/>
              </a:rPr>
              <a:t>تنها فرزند خانواده</a:t>
            </a: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fa-IR" sz="1600" dirty="0">
                <a:cs typeface="B Nazanin" panose="00000400000000000000" pitchFamily="2" charset="-78"/>
              </a:rPr>
              <a:t>سابقه سنگ كليه در مادربزرگ مادري (</a:t>
            </a:r>
            <a:r>
              <a:rPr lang="en-US" sz="1600" dirty="0" smtClean="0">
                <a:cs typeface="B Nazanin" panose="00000400000000000000" pitchFamily="2" charset="-78"/>
              </a:rPr>
              <a:t>Ca: </a:t>
            </a:r>
            <a:r>
              <a:rPr lang="en-US" sz="1600" dirty="0">
                <a:cs typeface="B Nazanin" panose="00000400000000000000" pitchFamily="2" charset="-78"/>
              </a:rPr>
              <a:t>9.4</a:t>
            </a:r>
            <a:r>
              <a:rPr lang="fa-IR" sz="1600" dirty="0">
                <a:cs typeface="B Nazanin" panose="00000400000000000000" pitchFamily="2" charset="-78"/>
              </a:rPr>
              <a:t>) و خاله </a:t>
            </a:r>
            <a:r>
              <a:rPr lang="fa-IR" sz="1600" dirty="0" smtClean="0">
                <a:cs typeface="B Nazanin" panose="00000400000000000000" pitchFamily="2" charset="-78"/>
              </a:rPr>
              <a:t>بيمار</a:t>
            </a:r>
            <a:r>
              <a:rPr lang="fa-IR" sz="1600" dirty="0">
                <a:cs typeface="B Nazanin" panose="00000400000000000000" pitchFamily="2" charset="-78"/>
              </a:rPr>
              <a:t> </a:t>
            </a:r>
            <a:r>
              <a:rPr lang="en-US" sz="1600" dirty="0" smtClean="0">
                <a:cs typeface="B Nazanin" panose="00000400000000000000" pitchFamily="2" charset="-78"/>
              </a:rPr>
              <a:t>(Ca: 9.6, P: 2.9)</a:t>
            </a:r>
            <a:endParaRPr lang="en-US" sz="1600" dirty="0">
              <a:cs typeface="B Nazanin" panose="00000400000000000000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fa-IR" sz="1600" dirty="0">
                <a:cs typeface="B Nazanin" panose="00000400000000000000" pitchFamily="2" charset="-78"/>
              </a:rPr>
              <a:t>سابقه </a:t>
            </a:r>
            <a:r>
              <a:rPr lang="fa-IR" sz="1600" dirty="0" smtClean="0">
                <a:cs typeface="B Nazanin" panose="00000400000000000000" pitchFamily="2" charset="-78"/>
              </a:rPr>
              <a:t>دیابت </a:t>
            </a:r>
            <a:r>
              <a:rPr lang="fa-IR" sz="1600" dirty="0">
                <a:cs typeface="B Nazanin" panose="00000400000000000000" pitchFamily="2" charset="-78"/>
              </a:rPr>
              <a:t>در پدر که تحت درمان با متفورمین </a:t>
            </a:r>
            <a:r>
              <a:rPr lang="fa-IR" sz="1600" dirty="0" smtClean="0">
                <a:cs typeface="B Nazanin" panose="00000400000000000000" pitchFamily="2" charset="-78"/>
              </a:rPr>
              <a:t>است</a:t>
            </a:r>
            <a:r>
              <a:rPr lang="fa-IR" sz="1600" dirty="0"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4864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معرفی بیمار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0" y="1447800"/>
            <a:ext cx="7410450" cy="4800600"/>
          </a:xfrm>
        </p:spPr>
        <p:txBody>
          <a:bodyPr/>
          <a:lstStyle/>
          <a:p>
            <a:pPr marL="82550" indent="0" algn="r" rtl="1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 smtClean="0">
                <a:solidFill>
                  <a:srgbClr val="C0654C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ROS</a:t>
            </a:r>
          </a:p>
          <a:p>
            <a:pPr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2000" dirty="0" smtClean="0">
                <a:cs typeface="B Nazanin" panose="00000400000000000000" pitchFamily="2" charset="-78"/>
              </a:rPr>
              <a:t>عمومي</a:t>
            </a:r>
          </a:p>
          <a:p>
            <a:pPr lvl="1"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1600" dirty="0" smtClean="0">
                <a:cs typeface="B Nazanin" panose="00000400000000000000" pitchFamily="2" charset="-78"/>
              </a:rPr>
              <a:t>ضعف </a:t>
            </a:r>
            <a:r>
              <a:rPr lang="fa-IR" sz="1600" dirty="0">
                <a:cs typeface="B Nazanin" panose="00000400000000000000" pitchFamily="2" charset="-78"/>
              </a:rPr>
              <a:t>وبيحالي و بي اشتهايي وجود نداشته است</a:t>
            </a:r>
            <a:r>
              <a:rPr lang="fa-IR" sz="1600" dirty="0" smtClean="0">
                <a:cs typeface="B Nazanin" panose="00000400000000000000" pitchFamily="2" charset="-78"/>
              </a:rPr>
              <a:t>.</a:t>
            </a:r>
          </a:p>
          <a:p>
            <a:pPr lvl="1"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1600" dirty="0" smtClean="0">
                <a:cs typeface="B Nazanin" panose="00000400000000000000" pitchFamily="2" charset="-78"/>
              </a:rPr>
              <a:t>تغييرات </a:t>
            </a:r>
            <a:r>
              <a:rPr lang="fa-IR" sz="1600" dirty="0">
                <a:cs typeface="B Nazanin" panose="00000400000000000000" pitchFamily="2" charset="-78"/>
              </a:rPr>
              <a:t>خلقي و تغيير حافظه وجود ندارد</a:t>
            </a:r>
            <a:endParaRPr lang="en-US" sz="1600" dirty="0">
              <a:cs typeface="B Nazanin" panose="00000400000000000000" pitchFamily="2" charset="-78"/>
            </a:endParaRPr>
          </a:p>
          <a:p>
            <a:pPr marL="82550" indent="0" algn="r" rtl="1" eaLnBrk="1" fontAlgn="auto" hangingPunct="1">
              <a:lnSpc>
                <a:spcPts val="1500"/>
              </a:lnSpc>
              <a:spcAft>
                <a:spcPts val="0"/>
              </a:spcAft>
              <a:buNone/>
              <a:defRPr/>
            </a:pPr>
            <a:r>
              <a:rPr lang="fa-IR" sz="2000" dirty="0">
                <a:cs typeface="B Nazanin" panose="00000400000000000000" pitchFamily="2" charset="-78"/>
              </a:rPr>
              <a:t> </a:t>
            </a:r>
            <a:endParaRPr lang="en-US" sz="2000" dirty="0">
              <a:cs typeface="B Nazanin" panose="00000400000000000000" pitchFamily="2" charset="-78"/>
            </a:endParaRPr>
          </a:p>
          <a:p>
            <a:pPr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endParaRPr lang="en-US" sz="2000" dirty="0">
              <a:cs typeface="B Nazanin" panose="00000400000000000000" pitchFamily="2" charset="-78"/>
            </a:endParaRPr>
          </a:p>
          <a:p>
            <a:pPr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2000" dirty="0">
                <a:cs typeface="B Nazanin" panose="00000400000000000000" pitchFamily="2" charset="-78"/>
              </a:rPr>
              <a:t>سر و </a:t>
            </a:r>
            <a:r>
              <a:rPr lang="fa-IR" sz="2000" dirty="0" smtClean="0">
                <a:cs typeface="B Nazanin" panose="00000400000000000000" pitchFamily="2" charset="-78"/>
              </a:rPr>
              <a:t>گردن</a:t>
            </a:r>
          </a:p>
          <a:p>
            <a:pPr lvl="1"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1600" dirty="0" smtClean="0">
                <a:cs typeface="B Nazanin" panose="00000400000000000000" pitchFamily="2" charset="-78"/>
              </a:rPr>
              <a:t>ريزش </a:t>
            </a:r>
            <a:r>
              <a:rPr lang="fa-IR" sz="1600" dirty="0">
                <a:cs typeface="B Nazanin" panose="00000400000000000000" pitchFamily="2" charset="-78"/>
              </a:rPr>
              <a:t>مو وجود نداشته است</a:t>
            </a:r>
            <a:r>
              <a:rPr lang="fa-IR" sz="1600" dirty="0" smtClean="0">
                <a:cs typeface="B Nazanin" panose="00000400000000000000" pitchFamily="2" charset="-78"/>
              </a:rPr>
              <a:t>.</a:t>
            </a:r>
          </a:p>
          <a:p>
            <a:pPr lvl="1"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1600" dirty="0" smtClean="0">
                <a:cs typeface="B Nazanin" panose="00000400000000000000" pitchFamily="2" charset="-78"/>
              </a:rPr>
              <a:t>ادم </a:t>
            </a:r>
            <a:r>
              <a:rPr lang="fa-IR" sz="1600" dirty="0">
                <a:cs typeface="B Nazanin" panose="00000400000000000000" pitchFamily="2" charset="-78"/>
              </a:rPr>
              <a:t>پره اربيتال وجود نداشته است</a:t>
            </a:r>
            <a:r>
              <a:rPr lang="fa-IR" sz="1600" dirty="0" smtClean="0">
                <a:cs typeface="B Nazanin" panose="00000400000000000000" pitchFamily="2" charset="-78"/>
              </a:rPr>
              <a:t>.</a:t>
            </a:r>
          </a:p>
          <a:p>
            <a:pPr lvl="1"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1600" dirty="0" smtClean="0">
                <a:cs typeface="B Nazanin" panose="00000400000000000000" pitchFamily="2" charset="-78"/>
              </a:rPr>
              <a:t>سردرد </a:t>
            </a:r>
            <a:r>
              <a:rPr lang="fa-IR" sz="1600" dirty="0">
                <a:cs typeface="B Nazanin" panose="00000400000000000000" pitchFamily="2" charset="-78"/>
              </a:rPr>
              <a:t>و گيجي وجود نداشته است.</a:t>
            </a:r>
            <a:endParaRPr lang="en-US" sz="1600" dirty="0">
              <a:cs typeface="B Nazanin" panose="00000400000000000000" pitchFamily="2" charset="-78"/>
            </a:endParaRPr>
          </a:p>
          <a:p>
            <a:pPr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endParaRPr lang="en-US" sz="2000" dirty="0">
              <a:cs typeface="B Nazanin" panose="00000400000000000000" pitchFamily="2" charset="-78"/>
            </a:endParaRPr>
          </a:p>
          <a:p>
            <a:pPr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endParaRPr lang="fa-IR" sz="2000" dirty="0" smtClean="0">
              <a:cs typeface="B Nazanin" panose="00000400000000000000" pitchFamily="2" charset="-78"/>
            </a:endParaRPr>
          </a:p>
          <a:p>
            <a:pPr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2000" dirty="0">
                <a:cs typeface="B Nazanin" panose="00000400000000000000" pitchFamily="2" charset="-78"/>
              </a:rPr>
              <a:t>سيستم </a:t>
            </a:r>
            <a:r>
              <a:rPr lang="fa-IR" sz="2000" dirty="0" smtClean="0">
                <a:cs typeface="B Nazanin" panose="00000400000000000000" pitchFamily="2" charset="-78"/>
              </a:rPr>
              <a:t>تنفسي</a:t>
            </a:r>
          </a:p>
          <a:p>
            <a:pPr lvl="1"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1600" dirty="0" smtClean="0">
                <a:cs typeface="B Nazanin" panose="00000400000000000000" pitchFamily="2" charset="-78"/>
              </a:rPr>
              <a:t>شكايتي </a:t>
            </a:r>
            <a:r>
              <a:rPr lang="fa-IR" sz="1600" dirty="0">
                <a:cs typeface="B Nazanin" panose="00000400000000000000" pitchFamily="2" charset="-78"/>
              </a:rPr>
              <a:t>وجود ندارد.</a:t>
            </a:r>
          </a:p>
        </p:txBody>
      </p:sp>
    </p:spTree>
    <p:extLst>
      <p:ext uri="{BB962C8B-B14F-4D97-AF65-F5344CB8AC3E}">
        <p14:creationId xmlns="" xmlns:p14="http://schemas.microsoft.com/office/powerpoint/2010/main" val="285585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معرفی بیمار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0" y="1447800"/>
            <a:ext cx="7410450" cy="4800600"/>
          </a:xfrm>
        </p:spPr>
        <p:txBody>
          <a:bodyPr/>
          <a:lstStyle/>
          <a:p>
            <a:pPr marL="82550" indent="0" algn="r" rtl="1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 smtClean="0">
                <a:solidFill>
                  <a:srgbClr val="C0654C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ROS</a:t>
            </a:r>
          </a:p>
          <a:p>
            <a:pPr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2000" dirty="0" smtClean="0">
                <a:cs typeface="B Nazanin" panose="00000400000000000000" pitchFamily="2" charset="-78"/>
              </a:rPr>
              <a:t>گوارش</a:t>
            </a:r>
            <a:endParaRPr lang="en-US" sz="2000" dirty="0">
              <a:cs typeface="B Nazanin" panose="00000400000000000000" pitchFamily="2" charset="-78"/>
            </a:endParaRPr>
          </a:p>
          <a:p>
            <a:pPr lvl="1"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1600" dirty="0">
                <a:cs typeface="B Nazanin" panose="00000400000000000000" pitchFamily="2" charset="-78"/>
              </a:rPr>
              <a:t>تهوع و استفراغ وجود نداشته </a:t>
            </a:r>
            <a:r>
              <a:rPr lang="fa-IR" sz="1600" dirty="0" smtClean="0">
                <a:cs typeface="B Nazanin" panose="00000400000000000000" pitchFamily="2" charset="-78"/>
              </a:rPr>
              <a:t>است.</a:t>
            </a:r>
          </a:p>
          <a:p>
            <a:pPr lvl="1"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1600" dirty="0" smtClean="0">
                <a:cs typeface="B Nazanin" panose="00000400000000000000" pitchFamily="2" charset="-78"/>
              </a:rPr>
              <a:t>يبوست </a:t>
            </a:r>
            <a:r>
              <a:rPr lang="fa-IR" sz="1600" dirty="0">
                <a:cs typeface="B Nazanin" panose="00000400000000000000" pitchFamily="2" charset="-78"/>
              </a:rPr>
              <a:t>و درد شكم در حال حاضر وجود ندارد.</a:t>
            </a:r>
            <a:endParaRPr lang="en-US" sz="1600" dirty="0">
              <a:cs typeface="B Nazanin" panose="00000400000000000000" pitchFamily="2" charset="-78"/>
            </a:endParaRPr>
          </a:p>
          <a:p>
            <a:pPr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endParaRPr lang="fa-IR" sz="2000" dirty="0">
              <a:cs typeface="B Nazanin" panose="00000400000000000000" pitchFamily="2" charset="-78"/>
            </a:endParaRPr>
          </a:p>
          <a:p>
            <a:pPr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2000" dirty="0" smtClean="0">
                <a:cs typeface="B Nazanin" panose="00000400000000000000" pitchFamily="2" charset="-78"/>
              </a:rPr>
              <a:t>ادراري</a:t>
            </a:r>
            <a:endParaRPr lang="fa-IR" sz="2000" dirty="0">
              <a:cs typeface="B Nazanin" panose="00000400000000000000" pitchFamily="2" charset="-78"/>
            </a:endParaRPr>
          </a:p>
          <a:p>
            <a:pPr lvl="1"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1600" dirty="0" smtClean="0">
                <a:cs typeface="B Nazanin" panose="00000400000000000000" pitchFamily="2" charset="-78"/>
              </a:rPr>
              <a:t>پلي </a:t>
            </a:r>
            <a:r>
              <a:rPr lang="fa-IR" sz="1600" dirty="0">
                <a:cs typeface="B Nazanin" panose="00000400000000000000" pitchFamily="2" charset="-78"/>
              </a:rPr>
              <a:t>اوري و ناكچوري و پلي </a:t>
            </a:r>
            <a:r>
              <a:rPr lang="fa-IR" sz="1600" dirty="0" smtClean="0">
                <a:cs typeface="B Nazanin" panose="00000400000000000000" pitchFamily="2" charset="-78"/>
              </a:rPr>
              <a:t>ديپسي وجود </a:t>
            </a:r>
            <a:r>
              <a:rPr lang="fa-IR" sz="1600" dirty="0">
                <a:cs typeface="B Nazanin" panose="00000400000000000000" pitchFamily="2" charset="-78"/>
              </a:rPr>
              <a:t>دارد</a:t>
            </a:r>
            <a:r>
              <a:rPr lang="fa-IR" sz="1600" dirty="0" smtClean="0">
                <a:cs typeface="B Nazanin" panose="00000400000000000000" pitchFamily="2" charset="-78"/>
              </a:rPr>
              <a:t>.</a:t>
            </a:r>
          </a:p>
          <a:p>
            <a:pPr lvl="1"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1600" dirty="0" smtClean="0">
                <a:cs typeface="B Nazanin" panose="00000400000000000000" pitchFamily="2" charset="-78"/>
              </a:rPr>
              <a:t>عفونت </a:t>
            </a:r>
            <a:r>
              <a:rPr lang="fa-IR" sz="1600" dirty="0">
                <a:cs typeface="B Nazanin" panose="00000400000000000000" pitchFamily="2" charset="-78"/>
              </a:rPr>
              <a:t>مكرر ادراري وجود ندارد.</a:t>
            </a:r>
            <a:endParaRPr lang="en-US" sz="1600" dirty="0">
              <a:cs typeface="B Nazanin" panose="00000400000000000000" pitchFamily="2" charset="-78"/>
            </a:endParaRPr>
          </a:p>
          <a:p>
            <a:pPr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endParaRPr lang="en-US" sz="2000" dirty="0">
              <a:cs typeface="B Nazanin" panose="00000400000000000000" pitchFamily="2" charset="-78"/>
            </a:endParaRPr>
          </a:p>
          <a:p>
            <a:pPr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2000" dirty="0" smtClean="0">
                <a:cs typeface="B Nazanin" panose="00000400000000000000" pitchFamily="2" charset="-78"/>
              </a:rPr>
              <a:t>تناسلي</a:t>
            </a:r>
            <a:endParaRPr lang="fa-IR" sz="2000" dirty="0">
              <a:cs typeface="B Nazanin" panose="00000400000000000000" pitchFamily="2" charset="-78"/>
            </a:endParaRPr>
          </a:p>
          <a:p>
            <a:pPr lvl="1"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1600" dirty="0">
                <a:cs typeface="B Nazanin" panose="00000400000000000000" pitchFamily="2" charset="-78"/>
              </a:rPr>
              <a:t>شروع منارك در سن </a:t>
            </a:r>
            <a:r>
              <a:rPr lang="fa-IR" sz="1600" dirty="0" smtClean="0">
                <a:cs typeface="B Nazanin" panose="00000400000000000000" pitchFamily="2" charset="-78"/>
              </a:rPr>
              <a:t>13 سالگي</a:t>
            </a:r>
          </a:p>
          <a:p>
            <a:pPr lvl="1"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1600" dirty="0" smtClean="0">
                <a:cs typeface="B Nazanin" panose="00000400000000000000" pitchFamily="2" charset="-78"/>
              </a:rPr>
              <a:t>رخداد </a:t>
            </a:r>
            <a:r>
              <a:rPr lang="fa-IR" sz="1600" dirty="0">
                <a:cs typeface="B Nazanin" panose="00000400000000000000" pitchFamily="2" charset="-78"/>
              </a:rPr>
              <a:t>منظم و بروز بارداري سه سال پس از </a:t>
            </a:r>
            <a:r>
              <a:rPr lang="fa-IR" sz="1600" dirty="0" smtClean="0">
                <a:cs typeface="B Nazanin" panose="00000400000000000000" pitchFamily="2" charset="-78"/>
              </a:rPr>
              <a:t>ازدواج</a:t>
            </a:r>
            <a:r>
              <a:rPr lang="fa-IR" sz="1600" dirty="0">
                <a:cs typeface="B Nazanin" panose="00000400000000000000" pitchFamily="2" charset="-78"/>
              </a:rPr>
              <a:t> </a:t>
            </a:r>
            <a:r>
              <a:rPr lang="en-US" sz="1200" dirty="0" smtClean="0">
                <a:cs typeface="B Nazanin" panose="00000400000000000000" pitchFamily="2" charset="-78"/>
              </a:rPr>
              <a:t>(Pregnancy </a:t>
            </a:r>
            <a:r>
              <a:rPr lang="en-US" sz="1200" dirty="0">
                <a:cs typeface="B Nazanin" panose="00000400000000000000" pitchFamily="2" charset="-78"/>
              </a:rPr>
              <a:t>with normal fetus)</a:t>
            </a:r>
            <a:endParaRPr lang="fa-IR" sz="1600" dirty="0">
              <a:cs typeface="B Nazanin" panose="00000400000000000000" pitchFamily="2" charset="-78"/>
            </a:endParaRPr>
          </a:p>
          <a:p>
            <a:pPr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endParaRPr lang="fa-IR" sz="2000" dirty="0">
              <a:cs typeface="B Nazanin" panose="00000400000000000000" pitchFamily="2" charset="-78"/>
            </a:endParaRPr>
          </a:p>
          <a:p>
            <a:pPr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2000" dirty="0">
                <a:cs typeface="B Nazanin" panose="00000400000000000000" pitchFamily="2" charset="-78"/>
              </a:rPr>
              <a:t>عضلاني </a:t>
            </a:r>
            <a:r>
              <a:rPr lang="fa-IR" sz="2000" dirty="0" smtClean="0">
                <a:cs typeface="B Nazanin" panose="00000400000000000000" pitchFamily="2" charset="-78"/>
              </a:rPr>
              <a:t>اسكلتي</a:t>
            </a:r>
            <a:endParaRPr lang="fa-IR" sz="2000" dirty="0">
              <a:cs typeface="B Nazanin" panose="00000400000000000000" pitchFamily="2" charset="-78"/>
            </a:endParaRPr>
          </a:p>
          <a:p>
            <a:pPr lvl="1" algn="r" rtl="1" eaLnBrk="1" fontAlgn="auto" hangingPunct="1">
              <a:lnSpc>
                <a:spcPts val="1500"/>
              </a:lnSpc>
              <a:spcAft>
                <a:spcPts val="0"/>
              </a:spcAft>
              <a:defRPr/>
            </a:pPr>
            <a:r>
              <a:rPr lang="fa-IR" sz="1600" dirty="0">
                <a:cs typeface="B Nazanin" panose="00000400000000000000" pitchFamily="2" charset="-78"/>
              </a:rPr>
              <a:t>ضعف عضلاني و درد استخواني وجود ندارد.</a:t>
            </a:r>
            <a:endParaRPr lang="en-US" sz="1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549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معرفی بیمار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400" b="1" dirty="0">
                <a:solidFill>
                  <a:srgbClr val="C0654C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 </a:t>
            </a:r>
            <a:r>
              <a:rPr lang="en-US" sz="2400" b="1" dirty="0" err="1" smtClean="0">
                <a:solidFill>
                  <a:srgbClr val="C0654C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Ph</a:t>
            </a:r>
            <a:r>
              <a:rPr lang="en-US" sz="2400" b="1" dirty="0" smtClean="0">
                <a:solidFill>
                  <a:srgbClr val="C0654C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/Ex</a:t>
            </a:r>
            <a:endParaRPr lang="en-US" sz="2400" b="1" dirty="0">
              <a:solidFill>
                <a:srgbClr val="C0654C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fa-IR" sz="1800" dirty="0">
                <a:cs typeface="B Nazanin" panose="00000400000000000000" pitchFamily="2" charset="-78"/>
              </a:rPr>
              <a:t>علائم </a:t>
            </a:r>
            <a:r>
              <a:rPr lang="fa-IR" sz="1800" dirty="0" smtClean="0">
                <a:cs typeface="B Nazanin" panose="00000400000000000000" pitchFamily="2" charset="-78"/>
              </a:rPr>
              <a:t>حياتي</a:t>
            </a:r>
            <a:endParaRPr lang="en-US" sz="1800" dirty="0">
              <a:cs typeface="B Nazanin" panose="00000400000000000000" pitchFamily="2" charset="-78"/>
            </a:endParaRPr>
          </a:p>
          <a:p>
            <a:pPr lvl="1" algn="r" rtl="1" eaLnBrk="1" fontAlgn="auto" hangingPunct="1">
              <a:spcAft>
                <a:spcPts val="0"/>
              </a:spcAft>
              <a:defRPr/>
            </a:pPr>
            <a:r>
              <a:rPr lang="en-US" sz="1400" dirty="0" smtClean="0">
                <a:cs typeface="B Nazanin" panose="00000400000000000000" pitchFamily="2" charset="-78"/>
              </a:rPr>
              <a:t>BP</a:t>
            </a:r>
            <a:r>
              <a:rPr lang="fa-IR" sz="1400" dirty="0">
                <a:cs typeface="B Nazanin" panose="00000400000000000000" pitchFamily="2" charset="-78"/>
              </a:rPr>
              <a:t>: </a:t>
            </a:r>
            <a:r>
              <a:rPr lang="fa-IR" sz="1400" dirty="0" smtClean="0">
                <a:cs typeface="B Nazanin" panose="00000400000000000000" pitchFamily="2" charset="-78"/>
              </a:rPr>
              <a:t>110/70</a:t>
            </a:r>
            <a:endParaRPr lang="en-US" sz="1400" dirty="0">
              <a:cs typeface="B Nazanin" panose="00000400000000000000" pitchFamily="2" charset="-78"/>
            </a:endParaRPr>
          </a:p>
          <a:p>
            <a:pPr lvl="1" algn="r" rtl="1" eaLnBrk="1" fontAlgn="auto" hangingPunct="1">
              <a:spcAft>
                <a:spcPts val="0"/>
              </a:spcAft>
              <a:defRPr/>
            </a:pPr>
            <a:r>
              <a:rPr lang="en-US" sz="1400" dirty="0">
                <a:cs typeface="B Nazanin" panose="00000400000000000000" pitchFamily="2" charset="-78"/>
              </a:rPr>
              <a:t>PR</a:t>
            </a:r>
            <a:r>
              <a:rPr lang="fa-IR" sz="1400" dirty="0">
                <a:cs typeface="B Nazanin" panose="00000400000000000000" pitchFamily="2" charset="-78"/>
              </a:rPr>
              <a:t>: </a:t>
            </a:r>
            <a:r>
              <a:rPr lang="en-US" sz="1400" dirty="0">
                <a:cs typeface="B Nazanin" panose="00000400000000000000" pitchFamily="2" charset="-78"/>
              </a:rPr>
              <a:t>80/min</a:t>
            </a:r>
          </a:p>
          <a:p>
            <a:pPr lvl="1" algn="r" rtl="1" eaLnBrk="1" fontAlgn="auto" hangingPunct="1">
              <a:spcAft>
                <a:spcPts val="0"/>
              </a:spcAft>
              <a:defRPr/>
            </a:pPr>
            <a:r>
              <a:rPr lang="en-US" sz="1400" dirty="0">
                <a:cs typeface="B Nazanin" panose="00000400000000000000" pitchFamily="2" charset="-78"/>
              </a:rPr>
              <a:t>RR</a:t>
            </a:r>
            <a:r>
              <a:rPr lang="fa-IR" sz="1400" dirty="0">
                <a:cs typeface="B Nazanin" panose="00000400000000000000" pitchFamily="2" charset="-78"/>
              </a:rPr>
              <a:t>: </a:t>
            </a:r>
            <a:r>
              <a:rPr lang="en-US" sz="1400" dirty="0">
                <a:cs typeface="B Nazanin" panose="00000400000000000000" pitchFamily="2" charset="-78"/>
              </a:rPr>
              <a:t>17/min</a:t>
            </a:r>
          </a:p>
          <a:p>
            <a:pPr lvl="1" algn="r" rtl="1" eaLnBrk="1" fontAlgn="auto" hangingPunct="1">
              <a:spcAft>
                <a:spcPts val="0"/>
              </a:spcAft>
              <a:defRPr/>
            </a:pPr>
            <a:r>
              <a:rPr lang="en-US" sz="1400" dirty="0">
                <a:cs typeface="B Nazanin" panose="00000400000000000000" pitchFamily="2" charset="-78"/>
              </a:rPr>
              <a:t>T</a:t>
            </a:r>
            <a:r>
              <a:rPr lang="fa-IR" sz="1400" dirty="0">
                <a:cs typeface="B Nazanin" panose="00000400000000000000" pitchFamily="2" charset="-78"/>
              </a:rPr>
              <a:t>: </a:t>
            </a:r>
            <a:r>
              <a:rPr lang="en-US" sz="1400" dirty="0">
                <a:cs typeface="B Nazanin" panose="00000400000000000000" pitchFamily="2" charset="-78"/>
              </a:rPr>
              <a:t>36.5 ◦</a:t>
            </a:r>
            <a:r>
              <a:rPr lang="en-US" sz="1400" dirty="0" smtClean="0">
                <a:cs typeface="B Nazanin" panose="00000400000000000000" pitchFamily="2" charset="-78"/>
              </a:rPr>
              <a:t>C</a:t>
            </a:r>
            <a:endParaRPr lang="en-US" sz="1400" dirty="0">
              <a:cs typeface="B Nazanin" panose="00000400000000000000" pitchFamily="2" charset="-78"/>
            </a:endParaRPr>
          </a:p>
          <a:p>
            <a:pPr lvl="1" algn="r" rtl="1" eaLnBrk="1" fontAlgn="auto" hangingPunct="1">
              <a:spcAft>
                <a:spcPts val="0"/>
              </a:spcAft>
              <a:defRPr/>
            </a:pPr>
            <a:r>
              <a:rPr lang="en-US" sz="1400" dirty="0">
                <a:cs typeface="B Nazanin" panose="00000400000000000000" pitchFamily="2" charset="-78"/>
              </a:rPr>
              <a:t>BW</a:t>
            </a:r>
            <a:r>
              <a:rPr lang="fa-IR" sz="1400" dirty="0">
                <a:cs typeface="B Nazanin" panose="00000400000000000000" pitchFamily="2" charset="-78"/>
              </a:rPr>
              <a:t>: </a:t>
            </a:r>
            <a:r>
              <a:rPr lang="en-US" sz="1400" dirty="0" smtClean="0">
                <a:cs typeface="B Nazanin" panose="00000400000000000000" pitchFamily="2" charset="-78"/>
              </a:rPr>
              <a:t>Kg</a:t>
            </a:r>
            <a:r>
              <a:rPr lang="fa-IR" sz="1400" dirty="0" smtClean="0">
                <a:cs typeface="B Nazanin" panose="00000400000000000000" pitchFamily="2" charset="-78"/>
              </a:rPr>
              <a:t> </a:t>
            </a:r>
            <a:r>
              <a:rPr lang="fa-IR" sz="1400" dirty="0">
                <a:cs typeface="B Nazanin" panose="00000400000000000000" pitchFamily="2" charset="-78"/>
              </a:rPr>
              <a:t>90</a:t>
            </a:r>
            <a:endParaRPr lang="en-US" sz="1400" dirty="0">
              <a:cs typeface="B Nazanin" panose="00000400000000000000" pitchFamily="2" charset="-78"/>
            </a:endParaRPr>
          </a:p>
          <a:p>
            <a:pPr lvl="1" algn="r" rtl="1" eaLnBrk="1" fontAlgn="auto" hangingPunct="1">
              <a:spcAft>
                <a:spcPts val="0"/>
              </a:spcAft>
              <a:defRPr/>
            </a:pPr>
            <a:r>
              <a:rPr lang="en-US" sz="1400" dirty="0">
                <a:cs typeface="B Nazanin" panose="00000400000000000000" pitchFamily="2" charset="-78"/>
              </a:rPr>
              <a:t>Height</a:t>
            </a:r>
            <a:r>
              <a:rPr lang="fa-IR" sz="1400" dirty="0" smtClean="0">
                <a:cs typeface="B Nazanin" panose="00000400000000000000" pitchFamily="2" charset="-78"/>
              </a:rPr>
              <a:t>:</a:t>
            </a:r>
            <a:r>
              <a:rPr lang="en-US" sz="1400" dirty="0" smtClean="0">
                <a:cs typeface="B Nazanin" panose="00000400000000000000" pitchFamily="2" charset="-78"/>
              </a:rPr>
              <a:t> </a:t>
            </a:r>
            <a:r>
              <a:rPr lang="en-US" sz="1400" dirty="0">
                <a:cs typeface="B Nazanin" panose="00000400000000000000" pitchFamily="2" charset="-78"/>
              </a:rPr>
              <a:t>cm</a:t>
            </a:r>
            <a:r>
              <a:rPr lang="fa-IR" sz="1400" dirty="0">
                <a:cs typeface="B Nazanin" panose="00000400000000000000" pitchFamily="2" charset="-78"/>
              </a:rPr>
              <a:t>165 </a:t>
            </a:r>
            <a:endParaRPr lang="en-US" sz="1400" dirty="0">
              <a:cs typeface="B Nazanin" panose="00000400000000000000" pitchFamily="2" charset="-78"/>
            </a:endParaRPr>
          </a:p>
          <a:p>
            <a:pPr lvl="1" algn="r" rtl="1" eaLnBrk="1" fontAlgn="auto" hangingPunct="1">
              <a:spcAft>
                <a:spcPts val="0"/>
              </a:spcAft>
              <a:defRPr/>
            </a:pPr>
            <a:r>
              <a:rPr lang="en-US" sz="1400" dirty="0">
                <a:cs typeface="B Nazanin" panose="00000400000000000000" pitchFamily="2" charset="-78"/>
              </a:rPr>
              <a:t>BMI</a:t>
            </a:r>
            <a:r>
              <a:rPr lang="fa-IR" sz="1400" dirty="0">
                <a:cs typeface="B Nazanin" panose="00000400000000000000" pitchFamily="2" charset="-78"/>
              </a:rPr>
              <a:t>:</a:t>
            </a:r>
            <a:r>
              <a:rPr lang="en-US" sz="1400" dirty="0">
                <a:cs typeface="B Nazanin" panose="00000400000000000000" pitchFamily="2" charset="-78"/>
              </a:rPr>
              <a:t> 33</a:t>
            </a: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fa-IR" sz="1800" dirty="0" smtClean="0">
                <a:cs typeface="B Nazanin" panose="00000400000000000000" pitchFamily="2" charset="-78"/>
              </a:rPr>
              <a:t>پوست</a:t>
            </a:r>
            <a:endParaRPr lang="en-US" sz="1800" dirty="0" smtClean="0">
              <a:cs typeface="B Nazanin" panose="00000400000000000000" pitchFamily="2" charset="-78"/>
            </a:endParaRPr>
          </a:p>
          <a:p>
            <a:pPr lvl="1" algn="r" rtl="1" eaLnBrk="1" fontAlgn="auto" hangingPunct="1">
              <a:spcAft>
                <a:spcPts val="0"/>
              </a:spcAft>
              <a:defRPr/>
            </a:pPr>
            <a:r>
              <a:rPr lang="fa-IR" sz="1400" dirty="0" smtClean="0">
                <a:cs typeface="B Nazanin" panose="00000400000000000000" pitchFamily="2" charset="-78"/>
              </a:rPr>
              <a:t>مشكلي  </a:t>
            </a:r>
            <a:r>
              <a:rPr lang="fa-IR" sz="1400" dirty="0">
                <a:cs typeface="B Nazanin" panose="00000400000000000000" pitchFamily="2" charset="-78"/>
              </a:rPr>
              <a:t>نداشت. </a:t>
            </a:r>
            <a:endParaRPr lang="en-US" sz="1400" dirty="0">
              <a:cs typeface="B Nazanin" panose="00000400000000000000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fa-IR" sz="1800" dirty="0">
                <a:cs typeface="B Nazanin" panose="00000400000000000000" pitchFamily="2" charset="-78"/>
              </a:rPr>
              <a:t>سر و </a:t>
            </a:r>
            <a:r>
              <a:rPr lang="fa-IR" sz="1800" dirty="0" smtClean="0">
                <a:cs typeface="B Nazanin" panose="00000400000000000000" pitchFamily="2" charset="-78"/>
              </a:rPr>
              <a:t>گردن</a:t>
            </a:r>
            <a:endParaRPr lang="en-US" sz="1800" dirty="0" smtClean="0">
              <a:cs typeface="B Nazanin" panose="00000400000000000000" pitchFamily="2" charset="-78"/>
            </a:endParaRPr>
          </a:p>
          <a:p>
            <a:pPr lvl="1" algn="r" rtl="1" eaLnBrk="1" fontAlgn="auto" hangingPunct="1">
              <a:spcAft>
                <a:spcPts val="0"/>
              </a:spcAft>
              <a:defRPr/>
            </a:pPr>
            <a:r>
              <a:rPr lang="fa-IR" sz="1400" dirty="0" smtClean="0">
                <a:cs typeface="B Nazanin" panose="00000400000000000000" pitchFamily="2" charset="-78"/>
              </a:rPr>
              <a:t>لنفادنوپاتي </a:t>
            </a:r>
            <a:r>
              <a:rPr lang="fa-IR" sz="1400" dirty="0">
                <a:cs typeface="B Nazanin" panose="00000400000000000000" pitchFamily="2" charset="-78"/>
              </a:rPr>
              <a:t>وجود نداشت</a:t>
            </a:r>
            <a:r>
              <a:rPr lang="fa-IR" sz="1400" dirty="0" smtClean="0">
                <a:cs typeface="B Nazanin" panose="00000400000000000000" pitchFamily="2" charset="-78"/>
              </a:rPr>
              <a:t>.</a:t>
            </a:r>
            <a:endParaRPr lang="en-US" sz="1400" dirty="0" smtClean="0">
              <a:cs typeface="B Nazanin" panose="00000400000000000000" pitchFamily="2" charset="-78"/>
            </a:endParaRPr>
          </a:p>
          <a:p>
            <a:pPr lvl="1" algn="r" rtl="1" eaLnBrk="1" fontAlgn="auto" hangingPunct="1">
              <a:spcAft>
                <a:spcPts val="0"/>
              </a:spcAft>
              <a:defRPr/>
            </a:pPr>
            <a:r>
              <a:rPr lang="fa-IR" sz="1400" dirty="0" smtClean="0">
                <a:cs typeface="B Nazanin" panose="00000400000000000000" pitchFamily="2" charset="-78"/>
              </a:rPr>
              <a:t>تيروتئد </a:t>
            </a:r>
            <a:r>
              <a:rPr lang="fa-IR" sz="1400" dirty="0">
                <a:cs typeface="B Nazanin" panose="00000400000000000000" pitchFamily="2" charset="-78"/>
              </a:rPr>
              <a:t>سايز و قوام طبيعي دارد.</a:t>
            </a:r>
            <a:endParaRPr lang="en-US" sz="1400" dirty="0">
              <a:cs typeface="B Nazanin" panose="00000400000000000000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fa-IR" sz="1800" dirty="0" smtClean="0">
                <a:cs typeface="B Nazanin" panose="00000400000000000000" pitchFamily="2" charset="-78"/>
              </a:rPr>
              <a:t>چشم</a:t>
            </a:r>
            <a:endParaRPr lang="en-US" sz="1800" dirty="0" smtClean="0">
              <a:cs typeface="B Nazanin" panose="00000400000000000000" pitchFamily="2" charset="-78"/>
            </a:endParaRPr>
          </a:p>
          <a:p>
            <a:pPr lvl="1" algn="r" rtl="1" eaLnBrk="1" fontAlgn="auto" hangingPunct="1">
              <a:spcAft>
                <a:spcPts val="0"/>
              </a:spcAft>
              <a:defRPr/>
            </a:pPr>
            <a:r>
              <a:rPr lang="fa-IR" sz="1400" dirty="0" smtClean="0">
                <a:cs typeface="B Nazanin" panose="00000400000000000000" pitchFamily="2" charset="-78"/>
              </a:rPr>
              <a:t>ادم </a:t>
            </a:r>
            <a:r>
              <a:rPr lang="fa-IR" sz="1400" dirty="0">
                <a:cs typeface="B Nazanin" panose="00000400000000000000" pitchFamily="2" charset="-78"/>
              </a:rPr>
              <a:t>پره اربيتال وجود نداشت</a:t>
            </a:r>
            <a:r>
              <a:rPr lang="fa-IR" sz="1400" dirty="0" smtClean="0">
                <a:cs typeface="B Nazanin" panose="00000400000000000000" pitchFamily="2" charset="-78"/>
              </a:rPr>
              <a:t>.</a:t>
            </a:r>
            <a:endParaRPr lang="en-US" sz="1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726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معرفی بیمار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400" b="1" dirty="0">
                <a:solidFill>
                  <a:srgbClr val="C0654C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 </a:t>
            </a:r>
            <a:r>
              <a:rPr lang="en-US" sz="2400" b="1" dirty="0" err="1" smtClean="0">
                <a:solidFill>
                  <a:srgbClr val="C0654C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Ph</a:t>
            </a:r>
            <a:r>
              <a:rPr lang="en-US" sz="2400" b="1" dirty="0" smtClean="0">
                <a:solidFill>
                  <a:srgbClr val="C0654C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/Ex</a:t>
            </a:r>
            <a:endParaRPr lang="en-US" sz="2400" b="1" dirty="0">
              <a:solidFill>
                <a:srgbClr val="C0654C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 eaLnBrk="1" hangingPunct="1"/>
            <a:r>
              <a:rPr lang="fa-IR" altLang="en-US" sz="1800" dirty="0" smtClean="0">
                <a:latin typeface="Calibri" panose="020F0502020204030204" pitchFamily="34" charset="0"/>
                <a:cs typeface="B Nazanin" panose="00000400000000000000" pitchFamily="2" charset="-78"/>
              </a:rPr>
              <a:t>قفسه سينه:</a:t>
            </a:r>
            <a:r>
              <a:rPr lang="en-US" altLang="en-US" sz="1800" dirty="0" smtClean="0">
                <a:latin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altLang="en-US" sz="1800" dirty="0" smtClean="0">
                <a:cs typeface="B Nazanin" panose="00000400000000000000" pitchFamily="2" charset="-78"/>
              </a:rPr>
              <a:t>طبيعي بود.</a:t>
            </a:r>
          </a:p>
          <a:p>
            <a:pPr algn="r" rtl="1" eaLnBrk="1" hangingPunct="1"/>
            <a:endParaRPr lang="en-US" altLang="en-US" sz="1800" dirty="0" smtClean="0"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 eaLnBrk="1" hangingPunct="1"/>
            <a:r>
              <a:rPr lang="fa-IR" altLang="en-US" sz="1800" dirty="0" smtClean="0">
                <a:latin typeface="Calibri" panose="020F0502020204030204" pitchFamily="34" charset="0"/>
                <a:cs typeface="B Nazanin" panose="00000400000000000000" pitchFamily="2" charset="-78"/>
              </a:rPr>
              <a:t>ريه: سمع و دق طبيعي بود.</a:t>
            </a:r>
            <a:endParaRPr lang="en-US" altLang="en-US" sz="1800" dirty="0" smtClean="0"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/>
            <a:endParaRPr lang="en-US" altLang="en-US" sz="18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altLang="en-US" sz="1800" dirty="0" smtClean="0">
                <a:latin typeface="Calibri" panose="020F0502020204030204" pitchFamily="34" charset="0"/>
                <a:cs typeface="B Nazanin" panose="00000400000000000000" pitchFamily="2" charset="-78"/>
              </a:rPr>
              <a:t>قلب: سمع </a:t>
            </a:r>
            <a:r>
              <a:rPr lang="en-US" altLang="en-US" sz="1800" dirty="0" smtClean="0">
                <a:cs typeface="B Nazanin" panose="00000400000000000000" pitchFamily="2" charset="-78"/>
              </a:rPr>
              <a:t>S1</a:t>
            </a:r>
            <a:r>
              <a:rPr lang="fa-IR" altLang="en-US" sz="1800" dirty="0" smtClean="0">
                <a:latin typeface="Calibri" panose="020F0502020204030204" pitchFamily="34" charset="0"/>
                <a:cs typeface="B Nazanin" panose="00000400000000000000" pitchFamily="2" charset="-78"/>
              </a:rPr>
              <a:t> و </a:t>
            </a:r>
            <a:r>
              <a:rPr lang="en-US" altLang="en-US" sz="1800" dirty="0" smtClean="0">
                <a:cs typeface="B Nazanin" panose="00000400000000000000" pitchFamily="2" charset="-78"/>
              </a:rPr>
              <a:t>S2</a:t>
            </a:r>
            <a:r>
              <a:rPr lang="fa-IR" altLang="en-US" sz="1800" dirty="0" smtClean="0">
                <a:latin typeface="Calibri" panose="020F0502020204030204" pitchFamily="34" charset="0"/>
                <a:cs typeface="B Nazanin" panose="00000400000000000000" pitchFamily="2" charset="-78"/>
              </a:rPr>
              <a:t> طبيعي بود و سوفلي سمع نشد. </a:t>
            </a:r>
            <a:endParaRPr lang="en-US" altLang="en-US" sz="1800" dirty="0" smtClean="0"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/>
            <a:endParaRPr lang="en-US" altLang="en-US" sz="18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altLang="en-US" sz="1800" dirty="0" smtClean="0">
                <a:latin typeface="Calibri" panose="020F0502020204030204" pitchFamily="34" charset="0"/>
                <a:cs typeface="B Nazanin" panose="00000400000000000000" pitchFamily="2" charset="-78"/>
              </a:rPr>
              <a:t>شكم: ظاهر و سمع طبيعي داشت.</a:t>
            </a:r>
          </a:p>
          <a:p>
            <a:pPr algn="r" rtl="1"/>
            <a:endParaRPr lang="fa-IR" altLang="en-US" sz="1800" dirty="0" smtClean="0"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/>
            <a:r>
              <a:rPr lang="fa-IR" altLang="en-US" sz="1800" dirty="0" smtClean="0">
                <a:latin typeface="Calibri" panose="020F0502020204030204" pitchFamily="34" charset="0"/>
                <a:cs typeface="B Nazanin" panose="00000400000000000000" pitchFamily="2" charset="-78"/>
              </a:rPr>
              <a:t>عضلاني اسكلتي:</a:t>
            </a:r>
          </a:p>
          <a:p>
            <a:pPr lvl="1" algn="r" rtl="1"/>
            <a:r>
              <a:rPr lang="fa-IR" altLang="en-US" sz="1800" dirty="0" smtClean="0">
                <a:latin typeface="Calibri" panose="020F0502020204030204" pitchFamily="34" charset="0"/>
                <a:cs typeface="B Nazanin" panose="00000400000000000000" pitchFamily="2" charset="-78"/>
              </a:rPr>
              <a:t>تندرنس ودرد استخواني وجود نداشت.</a:t>
            </a:r>
          </a:p>
          <a:p>
            <a:pPr lvl="1" algn="r" rtl="1"/>
            <a:r>
              <a:rPr lang="fa-IR" altLang="en-US" sz="1800" dirty="0" smtClean="0">
                <a:latin typeface="Calibri" panose="020F0502020204030204" pitchFamily="34" charset="0"/>
                <a:cs typeface="B Nazanin" panose="00000400000000000000" pitchFamily="2" charset="-78"/>
              </a:rPr>
              <a:t>ضعف واتروفي عضلاني وجود نداشت.</a:t>
            </a:r>
            <a:endParaRPr lang="en-US" altLang="en-US" sz="1800" dirty="0" smtClean="0"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marL="82550" indent="0" algn="r" rtl="1">
              <a:buNone/>
            </a:pPr>
            <a:endParaRPr lang="fa-IR" altLang="en-US" sz="1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235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31766418"/>
              </p:ext>
            </p:extLst>
          </p:nvPr>
        </p:nvGraphicFramePr>
        <p:xfrm>
          <a:off x="1404231" y="1354059"/>
          <a:ext cx="7358769" cy="550394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0312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775089"/>
              </a:tblGrid>
              <a:tr h="341326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Lab data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Result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 range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</a:tr>
              <a:tr h="3899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a-I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26.7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14.10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12.11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12.11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7.11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21.11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</a:t>
                      </a:r>
                      <a:r>
                        <a:rPr lang="fa-IR" sz="1600" dirty="0" smtClean="0"/>
                        <a:t>4</a:t>
                      </a:r>
                      <a:r>
                        <a:rPr lang="en-US" sz="1600" dirty="0" smtClean="0"/>
                        <a:t>.11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89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Calcium (mg/dl)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13.4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13.7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13.9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13.5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10.4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a-I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13.2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8.6-10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</a:tr>
              <a:tr h="4778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Phosphorus (mg/dl)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a-I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2.5-4.5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</a:tr>
              <a:tr h="5335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24 </a:t>
                      </a:r>
                      <a:r>
                        <a:rPr lang="en-US" sz="1600" dirty="0" err="1" smtClean="0"/>
                        <a:t>hrs</a:t>
                      </a:r>
                      <a:r>
                        <a:rPr lang="en-US" sz="1600" dirty="0" smtClean="0"/>
                        <a:t> urine calcium (mg/24hrs)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50-300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</a:tr>
              <a:tr h="3089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PTH (</a:t>
                      </a:r>
                      <a:r>
                        <a:rPr lang="en-US" sz="1600" dirty="0" err="1" smtClean="0"/>
                        <a:t>pg</a:t>
                      </a:r>
                      <a:r>
                        <a:rPr lang="en-US" sz="1600" dirty="0" smtClean="0"/>
                        <a:t>/ml)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73.2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95.6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15-68.3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</a:tr>
              <a:tr h="53359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 </a:t>
                      </a:r>
                      <a:r>
                        <a:rPr lang="en-US" sz="1600" dirty="0" err="1" smtClean="0"/>
                        <a:t>hrs</a:t>
                      </a:r>
                      <a:r>
                        <a:rPr lang="en-US" sz="1600" dirty="0" smtClean="0"/>
                        <a:t> urine volume (ml/24hrs)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1850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</a:tr>
              <a:tr h="6826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 </a:t>
                      </a:r>
                      <a:r>
                        <a:rPr lang="en-US" sz="1600" dirty="0" err="1" smtClean="0"/>
                        <a:t>hrs</a:t>
                      </a:r>
                      <a:r>
                        <a:rPr lang="en-US" sz="1600" dirty="0" smtClean="0"/>
                        <a:t> urine creatinine (mg/24hrs)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925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</a:tr>
              <a:tr h="53359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Serum albumin (gr/dl)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3.5-5.2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</a:tr>
              <a:tr h="3089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TSH (</a:t>
                      </a:r>
                      <a:r>
                        <a:rPr lang="en-US" sz="1600" dirty="0" err="1" smtClean="0"/>
                        <a:t>uIU</a:t>
                      </a:r>
                      <a:r>
                        <a:rPr lang="en-US" sz="1600" dirty="0" smtClean="0"/>
                        <a:t>/ml)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a-I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2.40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0.2-4.2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</a:tr>
              <a:tr h="3089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Free T4 (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pmol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/lit)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17.5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10-22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</a:tr>
              <a:tr h="53359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Vitamin D3(25-oH) (ng/ml)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kumimoji="0"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25.5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30-100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45722" marB="45722" anchor="ctr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داده های آزمایشگاهی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491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2081</TotalTime>
  <Words>657</Words>
  <Application>Microsoft Office PowerPoint</Application>
  <PresentationFormat>On-screen Show (4:3)</PresentationFormat>
  <Paragraphs>220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Case Report A 23 Years Old Pregnant Woman with Hypercalcemia</vt:lpstr>
      <vt:lpstr>معرفی بیمار</vt:lpstr>
      <vt:lpstr>معرفی بیمار</vt:lpstr>
      <vt:lpstr>معرفی بیمار</vt:lpstr>
      <vt:lpstr>معرفی بیمار</vt:lpstr>
      <vt:lpstr>معرفی بیمار</vt:lpstr>
      <vt:lpstr>معرفی بیمار</vt:lpstr>
      <vt:lpstr>معرفی بیمار</vt:lpstr>
      <vt:lpstr>داده های آزمایشگاهی</vt:lpstr>
      <vt:lpstr>ECG</vt:lpstr>
      <vt:lpstr>تصویربرداری</vt:lpstr>
      <vt:lpstr>تصویربرداری</vt:lpstr>
      <vt:lpstr>تصویربرداری</vt:lpstr>
      <vt:lpstr>Calculi Analysis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Report</dc:title>
  <dc:creator>ok</dc:creator>
  <cp:lastModifiedBy>ok</cp:lastModifiedBy>
  <cp:revision>111</cp:revision>
  <dcterms:created xsi:type="dcterms:W3CDTF">2015-10-09T18:51:43Z</dcterms:created>
  <dcterms:modified xsi:type="dcterms:W3CDTF">2016-02-15T03:05:24Z</dcterms:modified>
</cp:coreProperties>
</file>