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86" r:id="rId3"/>
    <p:sldId id="257" r:id="rId4"/>
    <p:sldId id="288" r:id="rId5"/>
    <p:sldId id="287" r:id="rId6"/>
    <p:sldId id="285" r:id="rId7"/>
    <p:sldId id="258" r:id="rId8"/>
    <p:sldId id="260" r:id="rId9"/>
    <p:sldId id="261" r:id="rId10"/>
    <p:sldId id="291" r:id="rId11"/>
    <p:sldId id="262" r:id="rId12"/>
    <p:sldId id="264" r:id="rId13"/>
    <p:sldId id="268" r:id="rId14"/>
    <p:sldId id="269" r:id="rId15"/>
    <p:sldId id="271" r:id="rId16"/>
    <p:sldId id="272" r:id="rId17"/>
    <p:sldId id="289" r:id="rId18"/>
    <p:sldId id="290" r:id="rId19"/>
    <p:sldId id="274" r:id="rId20"/>
    <p:sldId id="27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9EF"/>
    <a:srgbClr val="139173"/>
    <a:srgbClr val="9188D4"/>
    <a:srgbClr val="094D67"/>
    <a:srgbClr val="093867"/>
    <a:srgbClr val="091267"/>
    <a:srgbClr val="315884"/>
    <a:srgbClr val="041E92"/>
    <a:srgbClr val="132E83"/>
    <a:srgbClr val="215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FB564B-69BC-43F3-9B0A-AF9017D41FF3}">
  <a:tblStyle styleId="{3CFB564B-69BC-43F3-9B0A-AF9017D41F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94660"/>
  </p:normalViewPr>
  <p:slideViewPr>
    <p:cSldViewPr>
      <p:cViewPr varScale="1">
        <p:scale>
          <a:sx n="88" d="100"/>
          <a:sy n="88" d="100"/>
        </p:scale>
        <p:origin x="6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4D150-50F1-46A5-9CAA-B5A2E38BE60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3D9D8E86-18C5-4B59-99A6-6545C7D29077}">
      <dgm:prSet phldrT="[Text]" custT="1"/>
      <dgm:spPr/>
      <dgm:t>
        <a:bodyPr/>
        <a:lstStyle/>
        <a:p>
          <a:pPr rtl="1"/>
          <a:r>
            <a:rPr lang="en-US" sz="1800" b="1" dirty="0" smtClean="0"/>
            <a:t>Epidemiology</a:t>
          </a:r>
          <a:endParaRPr lang="fa-IR" sz="1800" b="1" dirty="0"/>
        </a:p>
      </dgm:t>
    </dgm:pt>
    <dgm:pt modelId="{421B545C-2BB4-4096-9C95-F205C1E650C0}" type="parTrans" cxnId="{774A9C10-7575-48AA-919A-A6781FD4308B}">
      <dgm:prSet/>
      <dgm:spPr/>
      <dgm:t>
        <a:bodyPr/>
        <a:lstStyle/>
        <a:p>
          <a:pPr rtl="1"/>
          <a:endParaRPr lang="fa-IR"/>
        </a:p>
      </dgm:t>
    </dgm:pt>
    <dgm:pt modelId="{001F158F-6CFC-4EC4-8709-3C9DEE8848D6}" type="sibTrans" cxnId="{774A9C10-7575-48AA-919A-A6781FD4308B}">
      <dgm:prSet/>
      <dgm:spPr/>
      <dgm:t>
        <a:bodyPr/>
        <a:lstStyle/>
        <a:p>
          <a:pPr rtl="1"/>
          <a:endParaRPr lang="fa-IR"/>
        </a:p>
      </dgm:t>
    </dgm:pt>
    <dgm:pt modelId="{ADD2EF39-F53D-4612-839B-4DBD8CBA9C27}" type="asst">
      <dgm:prSet phldrT="[Text]"/>
      <dgm:spPr/>
      <dgm:t>
        <a:bodyPr/>
        <a:lstStyle/>
        <a:p>
          <a:pPr rtl="1"/>
          <a:r>
            <a:rPr lang="en-US" b="1" dirty="0" smtClean="0"/>
            <a:t>Worldwide</a:t>
          </a:r>
          <a:endParaRPr lang="fa-IR" b="1" dirty="0"/>
        </a:p>
      </dgm:t>
    </dgm:pt>
    <dgm:pt modelId="{BAA03AB1-5DA2-4DE0-99F6-5D7A46A83966}" type="parTrans" cxnId="{D63EA048-4B79-4F27-9B70-916FFE5B6982}">
      <dgm:prSet/>
      <dgm:spPr/>
      <dgm:t>
        <a:bodyPr/>
        <a:lstStyle/>
        <a:p>
          <a:pPr rtl="1"/>
          <a:endParaRPr lang="fa-IR"/>
        </a:p>
      </dgm:t>
    </dgm:pt>
    <dgm:pt modelId="{6C67D3DE-C669-465F-B29D-DB3BC36CDA0A}" type="sibTrans" cxnId="{D63EA048-4B79-4F27-9B70-916FFE5B6982}">
      <dgm:prSet/>
      <dgm:spPr/>
      <dgm:t>
        <a:bodyPr/>
        <a:lstStyle/>
        <a:p>
          <a:pPr rtl="1"/>
          <a:endParaRPr lang="fa-IR"/>
        </a:p>
      </dgm:t>
    </dgm:pt>
    <dgm:pt modelId="{8DF7C334-F626-49E2-A438-256E6983B6E4}" type="asst">
      <dgm:prSet/>
      <dgm:spPr/>
      <dgm:t>
        <a:bodyPr/>
        <a:lstStyle/>
        <a:p>
          <a:pPr rtl="1"/>
          <a:r>
            <a:rPr lang="en-US" b="1" dirty="0" smtClean="0"/>
            <a:t>Iran</a:t>
          </a:r>
          <a:endParaRPr lang="fa-IR" b="1" dirty="0"/>
        </a:p>
      </dgm:t>
    </dgm:pt>
    <dgm:pt modelId="{F4196642-D54D-466C-94B5-75A1E36C6082}" type="parTrans" cxnId="{44D5C57D-CA70-4468-8E72-D5D82A599BBA}">
      <dgm:prSet/>
      <dgm:spPr/>
      <dgm:t>
        <a:bodyPr/>
        <a:lstStyle/>
        <a:p>
          <a:pPr rtl="1"/>
          <a:endParaRPr lang="fa-IR"/>
        </a:p>
      </dgm:t>
    </dgm:pt>
    <dgm:pt modelId="{C169F18B-1196-44AB-8165-838265238398}" type="sibTrans" cxnId="{44D5C57D-CA70-4468-8E72-D5D82A599BBA}">
      <dgm:prSet/>
      <dgm:spPr/>
      <dgm:t>
        <a:bodyPr/>
        <a:lstStyle/>
        <a:p>
          <a:pPr rtl="1"/>
          <a:endParaRPr lang="fa-IR"/>
        </a:p>
      </dgm:t>
    </dgm:pt>
    <dgm:pt modelId="{A0828435-646D-4A99-B88C-26D6E36454D1}">
      <dgm:prSet/>
      <dgm:spPr/>
      <dgm:t>
        <a:bodyPr/>
        <a:lstStyle/>
        <a:p>
          <a:pPr rtl="1"/>
          <a:r>
            <a:rPr lang="en-US" dirty="0" smtClean="0"/>
            <a:t>Middle East and North Africa: 64000 children</a:t>
          </a:r>
          <a:endParaRPr lang="fa-IR" dirty="0"/>
        </a:p>
      </dgm:t>
    </dgm:pt>
    <dgm:pt modelId="{DE28806B-649E-4513-A06D-4629CDAF62F5}" type="parTrans" cxnId="{54D861F8-8406-4737-9C30-6C6953E7D062}">
      <dgm:prSet/>
      <dgm:spPr/>
      <dgm:t>
        <a:bodyPr/>
        <a:lstStyle/>
        <a:p>
          <a:pPr rtl="1"/>
          <a:endParaRPr lang="fa-IR"/>
        </a:p>
      </dgm:t>
    </dgm:pt>
    <dgm:pt modelId="{FD792B7A-4D1D-48CA-8D64-FE5B7D76603B}" type="sibTrans" cxnId="{54D861F8-8406-4737-9C30-6C6953E7D062}">
      <dgm:prSet/>
      <dgm:spPr/>
      <dgm:t>
        <a:bodyPr/>
        <a:lstStyle/>
        <a:p>
          <a:pPr rtl="1"/>
          <a:endParaRPr lang="fa-IR"/>
        </a:p>
      </dgm:t>
    </dgm:pt>
    <dgm:pt modelId="{91EAD3B3-F5FC-41BE-9739-E13FF715F8C3}">
      <dgm:prSet/>
      <dgm:spPr/>
      <dgm:t>
        <a:bodyPr/>
        <a:lstStyle/>
        <a:p>
          <a:pPr rtl="1"/>
          <a:r>
            <a:rPr lang="en-US" dirty="0" smtClean="0"/>
            <a:t>497100 children</a:t>
          </a:r>
          <a:endParaRPr lang="fa-IR" dirty="0"/>
        </a:p>
      </dgm:t>
    </dgm:pt>
    <dgm:pt modelId="{D0CC1BE0-93E3-4B8C-803F-365FBF7CF46A}" type="parTrans" cxnId="{05DBA7C9-5D82-4CC9-82E6-96AD2C463F93}">
      <dgm:prSet/>
      <dgm:spPr/>
      <dgm:t>
        <a:bodyPr/>
        <a:lstStyle/>
        <a:p>
          <a:pPr rtl="1"/>
          <a:endParaRPr lang="fa-IR"/>
        </a:p>
      </dgm:t>
    </dgm:pt>
    <dgm:pt modelId="{6A56C186-D6E7-4179-8D5D-4D3C780AE272}" type="sibTrans" cxnId="{05DBA7C9-5D82-4CC9-82E6-96AD2C463F93}">
      <dgm:prSet/>
      <dgm:spPr/>
      <dgm:t>
        <a:bodyPr/>
        <a:lstStyle/>
        <a:p>
          <a:pPr rtl="1"/>
          <a:endParaRPr lang="fa-IR"/>
        </a:p>
      </dgm:t>
    </dgm:pt>
    <dgm:pt modelId="{E5FE5B52-B085-47F6-974D-E8FCCA357E75}">
      <dgm:prSet/>
      <dgm:spPr/>
      <dgm:t>
        <a:bodyPr/>
        <a:lstStyle/>
        <a:p>
          <a:pPr rtl="1"/>
          <a:r>
            <a:rPr lang="en-US" dirty="0" smtClean="0"/>
            <a:t>Annual incidence: 3.7 per 100,000 people </a:t>
          </a:r>
          <a:endParaRPr lang="fa-IR" dirty="0"/>
        </a:p>
      </dgm:t>
    </dgm:pt>
    <dgm:pt modelId="{8849F3E6-0DE1-4743-BBA9-8E060A33DDF8}" type="parTrans" cxnId="{2975F7F4-13BD-4A5E-9CF6-2119D9F98A7D}">
      <dgm:prSet/>
      <dgm:spPr/>
      <dgm:t>
        <a:bodyPr/>
        <a:lstStyle/>
        <a:p>
          <a:pPr rtl="1"/>
          <a:endParaRPr lang="fa-IR"/>
        </a:p>
      </dgm:t>
    </dgm:pt>
    <dgm:pt modelId="{A3202072-DD5C-49D8-92F2-7607058347F4}" type="sibTrans" cxnId="{2975F7F4-13BD-4A5E-9CF6-2119D9F98A7D}">
      <dgm:prSet/>
      <dgm:spPr/>
      <dgm:t>
        <a:bodyPr/>
        <a:lstStyle/>
        <a:p>
          <a:pPr rtl="1"/>
          <a:endParaRPr lang="fa-IR"/>
        </a:p>
      </dgm:t>
    </dgm:pt>
    <dgm:pt modelId="{F35DA120-2321-40E7-B367-50E19FA45926}">
      <dgm:prSet/>
      <dgm:spPr/>
      <dgm:t>
        <a:bodyPr/>
        <a:lstStyle/>
        <a:p>
          <a:pPr rtl="1"/>
          <a:r>
            <a:rPr lang="en-US" dirty="0" smtClean="0"/>
            <a:t>Peak: 10-14 years of age</a:t>
          </a:r>
          <a:endParaRPr lang="fa-IR" dirty="0"/>
        </a:p>
      </dgm:t>
    </dgm:pt>
    <dgm:pt modelId="{DE376C06-71DF-4972-B4DE-A71253D615A4}" type="parTrans" cxnId="{5EBCA0C0-7DE6-4ABF-B67F-2B187E06FD3D}">
      <dgm:prSet/>
      <dgm:spPr/>
      <dgm:t>
        <a:bodyPr/>
        <a:lstStyle/>
        <a:p>
          <a:pPr rtl="1"/>
          <a:endParaRPr lang="fa-IR"/>
        </a:p>
      </dgm:t>
    </dgm:pt>
    <dgm:pt modelId="{3881F7FC-368E-4017-B578-46504BF7B469}" type="sibTrans" cxnId="{5EBCA0C0-7DE6-4ABF-B67F-2B187E06FD3D}">
      <dgm:prSet/>
      <dgm:spPr/>
      <dgm:t>
        <a:bodyPr/>
        <a:lstStyle/>
        <a:p>
          <a:pPr rtl="1"/>
          <a:endParaRPr lang="fa-IR"/>
        </a:p>
      </dgm:t>
    </dgm:pt>
    <dgm:pt modelId="{5582B9A0-7024-4AD9-87F2-F90CB229256A}" type="pres">
      <dgm:prSet presAssocID="{4F84D150-50F1-46A5-9CAA-B5A2E38BE6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515C3A-22C4-4CCC-AF60-ABFE768802BF}" type="pres">
      <dgm:prSet presAssocID="{3D9D8E86-18C5-4B59-99A6-6545C7D29077}" presName="hierRoot1" presStyleCnt="0"/>
      <dgm:spPr/>
    </dgm:pt>
    <dgm:pt modelId="{B6DD78ED-1317-4208-9DAF-185E46AEFDF6}" type="pres">
      <dgm:prSet presAssocID="{3D9D8E86-18C5-4B59-99A6-6545C7D29077}" presName="composite" presStyleCnt="0"/>
      <dgm:spPr/>
    </dgm:pt>
    <dgm:pt modelId="{BE1C72DD-9596-4226-BCE3-DF9580378EFD}" type="pres">
      <dgm:prSet presAssocID="{3D9D8E86-18C5-4B59-99A6-6545C7D29077}" presName="background" presStyleLbl="node0" presStyleIdx="0" presStyleCnt="1"/>
      <dgm:spPr/>
    </dgm:pt>
    <dgm:pt modelId="{92D70193-17A0-46EE-A643-607EA88FEED3}" type="pres">
      <dgm:prSet presAssocID="{3D9D8E86-18C5-4B59-99A6-6545C7D29077}" presName="text" presStyleLbl="fgAcc0" presStyleIdx="0" presStyleCnt="1" custScaleX="1373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033609-93C5-4B1C-B0F7-5A2CA8A4F92E}" type="pres">
      <dgm:prSet presAssocID="{3D9D8E86-18C5-4B59-99A6-6545C7D29077}" presName="hierChild2" presStyleCnt="0"/>
      <dgm:spPr/>
    </dgm:pt>
    <dgm:pt modelId="{3949DB8E-6897-45D4-80CD-5E4D270E5672}" type="pres">
      <dgm:prSet presAssocID="{BAA03AB1-5DA2-4DE0-99F6-5D7A46A8396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8265A43-BC48-4E20-B70A-CE644B39E6BD}" type="pres">
      <dgm:prSet presAssocID="{ADD2EF39-F53D-4612-839B-4DBD8CBA9C27}" presName="hierRoot2" presStyleCnt="0"/>
      <dgm:spPr/>
    </dgm:pt>
    <dgm:pt modelId="{FB1CBC3F-5306-47A3-8656-F1D52DEFAA48}" type="pres">
      <dgm:prSet presAssocID="{ADD2EF39-F53D-4612-839B-4DBD8CBA9C27}" presName="composite2" presStyleCnt="0"/>
      <dgm:spPr/>
    </dgm:pt>
    <dgm:pt modelId="{0855F92A-9001-4C4C-9127-3B99EB2DB327}" type="pres">
      <dgm:prSet presAssocID="{ADD2EF39-F53D-4612-839B-4DBD8CBA9C27}" presName="background2" presStyleLbl="asst1" presStyleIdx="0" presStyleCnt="2"/>
      <dgm:spPr/>
    </dgm:pt>
    <dgm:pt modelId="{1156DF7B-A60F-4918-9AD1-23B3B230895F}" type="pres">
      <dgm:prSet presAssocID="{ADD2EF39-F53D-4612-839B-4DBD8CBA9C27}" presName="text2" presStyleLbl="fgAcc2" presStyleIdx="0" presStyleCnt="2" custScaleX="12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B51D5-4B3A-4C21-B887-CC63A9DA4BF2}" type="pres">
      <dgm:prSet presAssocID="{ADD2EF39-F53D-4612-839B-4DBD8CBA9C27}" presName="hierChild3" presStyleCnt="0"/>
      <dgm:spPr/>
    </dgm:pt>
    <dgm:pt modelId="{34A8F35C-09C3-47A6-BE8D-758F706CAE98}" type="pres">
      <dgm:prSet presAssocID="{D0CC1BE0-93E3-4B8C-803F-365FBF7CF46A}" presName="Name17" presStyleLbl="parChTrans1D3" presStyleIdx="0" presStyleCnt="2"/>
      <dgm:spPr/>
      <dgm:t>
        <a:bodyPr/>
        <a:lstStyle/>
        <a:p>
          <a:endParaRPr lang="en-US"/>
        </a:p>
      </dgm:t>
    </dgm:pt>
    <dgm:pt modelId="{694C1473-7B2F-4A65-B7F7-0D84D78D8D96}" type="pres">
      <dgm:prSet presAssocID="{91EAD3B3-F5FC-41BE-9739-E13FF715F8C3}" presName="hierRoot3" presStyleCnt="0"/>
      <dgm:spPr/>
    </dgm:pt>
    <dgm:pt modelId="{FEB78820-94D0-4E62-B3C2-BCB22024E7DB}" type="pres">
      <dgm:prSet presAssocID="{91EAD3B3-F5FC-41BE-9739-E13FF715F8C3}" presName="composite3" presStyleCnt="0"/>
      <dgm:spPr/>
    </dgm:pt>
    <dgm:pt modelId="{30103B59-A487-46E4-B678-4CDDCD34F28D}" type="pres">
      <dgm:prSet presAssocID="{91EAD3B3-F5FC-41BE-9739-E13FF715F8C3}" presName="background3" presStyleLbl="node3" presStyleIdx="0" presStyleCnt="2"/>
      <dgm:spPr/>
    </dgm:pt>
    <dgm:pt modelId="{2F09CCCF-312A-4F6E-8F26-2278D3B2C08B}" type="pres">
      <dgm:prSet presAssocID="{91EAD3B3-F5FC-41BE-9739-E13FF715F8C3}" presName="text3" presStyleLbl="fgAcc3" presStyleIdx="0" presStyleCnt="2" custScaleX="12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292A5-F2F8-4393-A5D9-325C1869C0E6}" type="pres">
      <dgm:prSet presAssocID="{91EAD3B3-F5FC-41BE-9739-E13FF715F8C3}" presName="hierChild4" presStyleCnt="0"/>
      <dgm:spPr/>
    </dgm:pt>
    <dgm:pt modelId="{9990BE85-714D-4BEA-84C4-3FD03AC0FF6B}" type="pres">
      <dgm:prSet presAssocID="{DE28806B-649E-4513-A06D-4629CDAF62F5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1B1FE91-D2E2-4B62-AF2C-06735FC4F6CE}" type="pres">
      <dgm:prSet presAssocID="{A0828435-646D-4A99-B88C-26D6E36454D1}" presName="hierRoot4" presStyleCnt="0"/>
      <dgm:spPr/>
    </dgm:pt>
    <dgm:pt modelId="{316CA2CF-B1FB-430E-A9E6-B47E52204D00}" type="pres">
      <dgm:prSet presAssocID="{A0828435-646D-4A99-B88C-26D6E36454D1}" presName="composite4" presStyleCnt="0"/>
      <dgm:spPr/>
    </dgm:pt>
    <dgm:pt modelId="{8E25A01F-A136-4717-9B61-9E88672E289A}" type="pres">
      <dgm:prSet presAssocID="{A0828435-646D-4A99-B88C-26D6E36454D1}" presName="background4" presStyleLbl="node4" presStyleIdx="0" presStyleCnt="2"/>
      <dgm:spPr/>
    </dgm:pt>
    <dgm:pt modelId="{FDCD8813-D982-45BA-B73E-AFE43245E2A1}" type="pres">
      <dgm:prSet presAssocID="{A0828435-646D-4A99-B88C-26D6E36454D1}" presName="text4" presStyleLbl="fgAcc4" presStyleIdx="0" presStyleCnt="2" custScaleX="12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B51363-DF09-4FFA-A376-AB02C4072F8D}" type="pres">
      <dgm:prSet presAssocID="{A0828435-646D-4A99-B88C-26D6E36454D1}" presName="hierChild5" presStyleCnt="0"/>
      <dgm:spPr/>
    </dgm:pt>
    <dgm:pt modelId="{7A3BD32F-BE08-481D-AD20-8B68847608E0}" type="pres">
      <dgm:prSet presAssocID="{F4196642-D54D-466C-94B5-75A1E36C608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81C05AF-4367-4DEB-8201-CC12F469D924}" type="pres">
      <dgm:prSet presAssocID="{8DF7C334-F626-49E2-A438-256E6983B6E4}" presName="hierRoot2" presStyleCnt="0"/>
      <dgm:spPr/>
    </dgm:pt>
    <dgm:pt modelId="{A60CEFC3-21A5-4366-A80A-630724E450A0}" type="pres">
      <dgm:prSet presAssocID="{8DF7C334-F626-49E2-A438-256E6983B6E4}" presName="composite2" presStyleCnt="0"/>
      <dgm:spPr/>
    </dgm:pt>
    <dgm:pt modelId="{284EC758-B58C-4E49-97A5-CCCC987DF42A}" type="pres">
      <dgm:prSet presAssocID="{8DF7C334-F626-49E2-A438-256E6983B6E4}" presName="background2" presStyleLbl="asst1" presStyleIdx="1" presStyleCnt="2"/>
      <dgm:spPr/>
    </dgm:pt>
    <dgm:pt modelId="{53161001-82C8-49F3-8DD5-F5BC35CE1FD7}" type="pres">
      <dgm:prSet presAssocID="{8DF7C334-F626-49E2-A438-256E6983B6E4}" presName="text2" presStyleLbl="fgAcc2" presStyleIdx="1" presStyleCnt="2" custScaleX="12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EE49CA-AC44-4AD6-8655-BAF73B8FD154}" type="pres">
      <dgm:prSet presAssocID="{8DF7C334-F626-49E2-A438-256E6983B6E4}" presName="hierChild3" presStyleCnt="0"/>
      <dgm:spPr/>
    </dgm:pt>
    <dgm:pt modelId="{406658D9-F410-4AD4-AE93-309C3A94AC55}" type="pres">
      <dgm:prSet presAssocID="{8849F3E6-0DE1-4743-BBA9-8E060A33DDF8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C1D5D95-AD3B-4ED2-8F5E-FCB1E897FEFD}" type="pres">
      <dgm:prSet presAssocID="{E5FE5B52-B085-47F6-974D-E8FCCA357E75}" presName="hierRoot3" presStyleCnt="0"/>
      <dgm:spPr/>
    </dgm:pt>
    <dgm:pt modelId="{A6F60D50-AF88-4BD7-B339-069599166592}" type="pres">
      <dgm:prSet presAssocID="{E5FE5B52-B085-47F6-974D-E8FCCA357E75}" presName="composite3" presStyleCnt="0"/>
      <dgm:spPr/>
    </dgm:pt>
    <dgm:pt modelId="{0C385994-7355-437F-BB3F-0A51001F4349}" type="pres">
      <dgm:prSet presAssocID="{E5FE5B52-B085-47F6-974D-E8FCCA357E75}" presName="background3" presStyleLbl="node3" presStyleIdx="1" presStyleCnt="2"/>
      <dgm:spPr/>
    </dgm:pt>
    <dgm:pt modelId="{C8976385-A4BF-43F6-BEAE-5D5F3C5AEAF7}" type="pres">
      <dgm:prSet presAssocID="{E5FE5B52-B085-47F6-974D-E8FCCA357E75}" presName="text3" presStyleLbl="fgAcc3" presStyleIdx="1" presStyleCnt="2" custScaleX="12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6FEB75-02BA-447C-B654-AF3DF1A4DB0D}" type="pres">
      <dgm:prSet presAssocID="{E5FE5B52-B085-47F6-974D-E8FCCA357E75}" presName="hierChild4" presStyleCnt="0"/>
      <dgm:spPr/>
    </dgm:pt>
    <dgm:pt modelId="{CCC8E5E5-AF7D-48BC-8344-5AA090AA53AA}" type="pres">
      <dgm:prSet presAssocID="{DE376C06-71DF-4972-B4DE-A71253D615A4}" presName="Name23" presStyleLbl="parChTrans1D4" presStyleIdx="1" presStyleCnt="2"/>
      <dgm:spPr/>
      <dgm:t>
        <a:bodyPr/>
        <a:lstStyle/>
        <a:p>
          <a:endParaRPr lang="en-US"/>
        </a:p>
      </dgm:t>
    </dgm:pt>
    <dgm:pt modelId="{93A3B25C-8277-44DE-BA04-7B77164EDC3D}" type="pres">
      <dgm:prSet presAssocID="{F35DA120-2321-40E7-B367-50E19FA45926}" presName="hierRoot4" presStyleCnt="0"/>
      <dgm:spPr/>
    </dgm:pt>
    <dgm:pt modelId="{F08C1A18-DDAB-4164-BA15-345ADADAB8C4}" type="pres">
      <dgm:prSet presAssocID="{F35DA120-2321-40E7-B367-50E19FA45926}" presName="composite4" presStyleCnt="0"/>
      <dgm:spPr/>
    </dgm:pt>
    <dgm:pt modelId="{17A17980-3E29-441A-AB1E-7E133E73E7FB}" type="pres">
      <dgm:prSet presAssocID="{F35DA120-2321-40E7-B367-50E19FA45926}" presName="background4" presStyleLbl="node4" presStyleIdx="1" presStyleCnt="2"/>
      <dgm:spPr/>
    </dgm:pt>
    <dgm:pt modelId="{764A3330-CCAB-4B18-AE1D-268DE13F1202}" type="pres">
      <dgm:prSet presAssocID="{F35DA120-2321-40E7-B367-50E19FA45926}" presName="text4" presStyleLbl="fgAcc4" presStyleIdx="1" presStyleCnt="2" custScaleX="12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CC6E7-4D0E-424B-B19F-C23E3B3EA5DF}" type="pres">
      <dgm:prSet presAssocID="{F35DA120-2321-40E7-B367-50E19FA45926}" presName="hierChild5" presStyleCnt="0"/>
      <dgm:spPr/>
    </dgm:pt>
  </dgm:ptLst>
  <dgm:cxnLst>
    <dgm:cxn modelId="{774A9C10-7575-48AA-919A-A6781FD4308B}" srcId="{4F84D150-50F1-46A5-9CAA-B5A2E38BE60D}" destId="{3D9D8E86-18C5-4B59-99A6-6545C7D29077}" srcOrd="0" destOrd="0" parTransId="{421B545C-2BB4-4096-9C95-F205C1E650C0}" sibTransId="{001F158F-6CFC-4EC4-8709-3C9DEE8848D6}"/>
    <dgm:cxn modelId="{5993CB9C-03A7-4CCB-9A6A-97509C087D06}" type="presOf" srcId="{BAA03AB1-5DA2-4DE0-99F6-5D7A46A83966}" destId="{3949DB8E-6897-45D4-80CD-5E4D270E5672}" srcOrd="0" destOrd="0" presId="urn:microsoft.com/office/officeart/2005/8/layout/hierarchy1"/>
    <dgm:cxn modelId="{7452EA52-308D-4831-B909-704A27C5959F}" type="presOf" srcId="{DE376C06-71DF-4972-B4DE-A71253D615A4}" destId="{CCC8E5E5-AF7D-48BC-8344-5AA090AA53AA}" srcOrd="0" destOrd="0" presId="urn:microsoft.com/office/officeart/2005/8/layout/hierarchy1"/>
    <dgm:cxn modelId="{F4BF690C-2830-4A2B-9348-D02078ACB650}" type="presOf" srcId="{8DF7C334-F626-49E2-A438-256E6983B6E4}" destId="{53161001-82C8-49F3-8DD5-F5BC35CE1FD7}" srcOrd="0" destOrd="0" presId="urn:microsoft.com/office/officeart/2005/8/layout/hierarchy1"/>
    <dgm:cxn modelId="{D13C7095-8CDB-47D6-9003-8672F539C7B5}" type="presOf" srcId="{A0828435-646D-4A99-B88C-26D6E36454D1}" destId="{FDCD8813-D982-45BA-B73E-AFE43245E2A1}" srcOrd="0" destOrd="0" presId="urn:microsoft.com/office/officeart/2005/8/layout/hierarchy1"/>
    <dgm:cxn modelId="{05DBA7C9-5D82-4CC9-82E6-96AD2C463F93}" srcId="{ADD2EF39-F53D-4612-839B-4DBD8CBA9C27}" destId="{91EAD3B3-F5FC-41BE-9739-E13FF715F8C3}" srcOrd="0" destOrd="0" parTransId="{D0CC1BE0-93E3-4B8C-803F-365FBF7CF46A}" sibTransId="{6A56C186-D6E7-4179-8D5D-4D3C780AE272}"/>
    <dgm:cxn modelId="{5EBCA0C0-7DE6-4ABF-B67F-2B187E06FD3D}" srcId="{E5FE5B52-B085-47F6-974D-E8FCCA357E75}" destId="{F35DA120-2321-40E7-B367-50E19FA45926}" srcOrd="0" destOrd="0" parTransId="{DE376C06-71DF-4972-B4DE-A71253D615A4}" sibTransId="{3881F7FC-368E-4017-B578-46504BF7B469}"/>
    <dgm:cxn modelId="{D63EA048-4B79-4F27-9B70-916FFE5B6982}" srcId="{3D9D8E86-18C5-4B59-99A6-6545C7D29077}" destId="{ADD2EF39-F53D-4612-839B-4DBD8CBA9C27}" srcOrd="0" destOrd="0" parTransId="{BAA03AB1-5DA2-4DE0-99F6-5D7A46A83966}" sibTransId="{6C67D3DE-C669-465F-B29D-DB3BC36CDA0A}"/>
    <dgm:cxn modelId="{3DFB02C2-7D8E-4772-A6C0-139FB95504F1}" type="presOf" srcId="{3D9D8E86-18C5-4B59-99A6-6545C7D29077}" destId="{92D70193-17A0-46EE-A643-607EA88FEED3}" srcOrd="0" destOrd="0" presId="urn:microsoft.com/office/officeart/2005/8/layout/hierarchy1"/>
    <dgm:cxn modelId="{2621AA01-6032-4C3F-8470-71C6B4866BC1}" type="presOf" srcId="{91EAD3B3-F5FC-41BE-9739-E13FF715F8C3}" destId="{2F09CCCF-312A-4F6E-8F26-2278D3B2C08B}" srcOrd="0" destOrd="0" presId="urn:microsoft.com/office/officeart/2005/8/layout/hierarchy1"/>
    <dgm:cxn modelId="{B534F736-4964-4A63-AA5A-574F43E2DF5F}" type="presOf" srcId="{F4196642-D54D-466C-94B5-75A1E36C6082}" destId="{7A3BD32F-BE08-481D-AD20-8B68847608E0}" srcOrd="0" destOrd="0" presId="urn:microsoft.com/office/officeart/2005/8/layout/hierarchy1"/>
    <dgm:cxn modelId="{2975F7F4-13BD-4A5E-9CF6-2119D9F98A7D}" srcId="{8DF7C334-F626-49E2-A438-256E6983B6E4}" destId="{E5FE5B52-B085-47F6-974D-E8FCCA357E75}" srcOrd="0" destOrd="0" parTransId="{8849F3E6-0DE1-4743-BBA9-8E060A33DDF8}" sibTransId="{A3202072-DD5C-49D8-92F2-7607058347F4}"/>
    <dgm:cxn modelId="{92A17CEB-11CB-4DD6-89EA-BC5A1C68CD20}" type="presOf" srcId="{ADD2EF39-F53D-4612-839B-4DBD8CBA9C27}" destId="{1156DF7B-A60F-4918-9AD1-23B3B230895F}" srcOrd="0" destOrd="0" presId="urn:microsoft.com/office/officeart/2005/8/layout/hierarchy1"/>
    <dgm:cxn modelId="{F006C088-CA4F-498D-9096-2945B6A29411}" type="presOf" srcId="{DE28806B-649E-4513-A06D-4629CDAF62F5}" destId="{9990BE85-714D-4BEA-84C4-3FD03AC0FF6B}" srcOrd="0" destOrd="0" presId="urn:microsoft.com/office/officeart/2005/8/layout/hierarchy1"/>
    <dgm:cxn modelId="{E9ACE3F3-5211-4345-BA1D-3513022D963A}" type="presOf" srcId="{D0CC1BE0-93E3-4B8C-803F-365FBF7CF46A}" destId="{34A8F35C-09C3-47A6-BE8D-758F706CAE98}" srcOrd="0" destOrd="0" presId="urn:microsoft.com/office/officeart/2005/8/layout/hierarchy1"/>
    <dgm:cxn modelId="{241A4CD7-51EE-4F8D-8E85-AAAB17923944}" type="presOf" srcId="{4F84D150-50F1-46A5-9CAA-B5A2E38BE60D}" destId="{5582B9A0-7024-4AD9-87F2-F90CB229256A}" srcOrd="0" destOrd="0" presId="urn:microsoft.com/office/officeart/2005/8/layout/hierarchy1"/>
    <dgm:cxn modelId="{D1487CBF-73BD-475C-B828-8BBE30C68302}" type="presOf" srcId="{8849F3E6-0DE1-4743-BBA9-8E060A33DDF8}" destId="{406658D9-F410-4AD4-AE93-309C3A94AC55}" srcOrd="0" destOrd="0" presId="urn:microsoft.com/office/officeart/2005/8/layout/hierarchy1"/>
    <dgm:cxn modelId="{44D5C57D-CA70-4468-8E72-D5D82A599BBA}" srcId="{3D9D8E86-18C5-4B59-99A6-6545C7D29077}" destId="{8DF7C334-F626-49E2-A438-256E6983B6E4}" srcOrd="1" destOrd="0" parTransId="{F4196642-D54D-466C-94B5-75A1E36C6082}" sibTransId="{C169F18B-1196-44AB-8165-838265238398}"/>
    <dgm:cxn modelId="{AB3AE348-98E7-44E1-9F29-39FD1A525B1B}" type="presOf" srcId="{E5FE5B52-B085-47F6-974D-E8FCCA357E75}" destId="{C8976385-A4BF-43F6-BEAE-5D5F3C5AEAF7}" srcOrd="0" destOrd="0" presId="urn:microsoft.com/office/officeart/2005/8/layout/hierarchy1"/>
    <dgm:cxn modelId="{ED5DDF10-C600-437F-BBC8-22FC5EB1C76E}" type="presOf" srcId="{F35DA120-2321-40E7-B367-50E19FA45926}" destId="{764A3330-CCAB-4B18-AE1D-268DE13F1202}" srcOrd="0" destOrd="0" presId="urn:microsoft.com/office/officeart/2005/8/layout/hierarchy1"/>
    <dgm:cxn modelId="{54D861F8-8406-4737-9C30-6C6953E7D062}" srcId="{91EAD3B3-F5FC-41BE-9739-E13FF715F8C3}" destId="{A0828435-646D-4A99-B88C-26D6E36454D1}" srcOrd="0" destOrd="0" parTransId="{DE28806B-649E-4513-A06D-4629CDAF62F5}" sibTransId="{FD792B7A-4D1D-48CA-8D64-FE5B7D76603B}"/>
    <dgm:cxn modelId="{4C45C511-0847-4CD8-8640-B82B6F3D4996}" type="presParOf" srcId="{5582B9A0-7024-4AD9-87F2-F90CB229256A}" destId="{1D515C3A-22C4-4CCC-AF60-ABFE768802BF}" srcOrd="0" destOrd="0" presId="urn:microsoft.com/office/officeart/2005/8/layout/hierarchy1"/>
    <dgm:cxn modelId="{778ED8C0-6552-4B6E-9253-EDF9D10252B9}" type="presParOf" srcId="{1D515C3A-22C4-4CCC-AF60-ABFE768802BF}" destId="{B6DD78ED-1317-4208-9DAF-185E46AEFDF6}" srcOrd="0" destOrd="0" presId="urn:microsoft.com/office/officeart/2005/8/layout/hierarchy1"/>
    <dgm:cxn modelId="{5A35C84F-8A3E-4E9A-9850-A85062396ADE}" type="presParOf" srcId="{B6DD78ED-1317-4208-9DAF-185E46AEFDF6}" destId="{BE1C72DD-9596-4226-BCE3-DF9580378EFD}" srcOrd="0" destOrd="0" presId="urn:microsoft.com/office/officeart/2005/8/layout/hierarchy1"/>
    <dgm:cxn modelId="{A92144AE-EBF3-4A97-8E7A-43AA6E276864}" type="presParOf" srcId="{B6DD78ED-1317-4208-9DAF-185E46AEFDF6}" destId="{92D70193-17A0-46EE-A643-607EA88FEED3}" srcOrd="1" destOrd="0" presId="urn:microsoft.com/office/officeart/2005/8/layout/hierarchy1"/>
    <dgm:cxn modelId="{EB1E267B-4D9F-4CA9-9CCB-445E00E12146}" type="presParOf" srcId="{1D515C3A-22C4-4CCC-AF60-ABFE768802BF}" destId="{5B033609-93C5-4B1C-B0F7-5A2CA8A4F92E}" srcOrd="1" destOrd="0" presId="urn:microsoft.com/office/officeart/2005/8/layout/hierarchy1"/>
    <dgm:cxn modelId="{DF644786-5373-42C8-922B-44A09FAF5DC3}" type="presParOf" srcId="{5B033609-93C5-4B1C-B0F7-5A2CA8A4F92E}" destId="{3949DB8E-6897-45D4-80CD-5E4D270E5672}" srcOrd="0" destOrd="0" presId="urn:microsoft.com/office/officeart/2005/8/layout/hierarchy1"/>
    <dgm:cxn modelId="{263AE92E-E82E-483D-AF45-13C42F2B216E}" type="presParOf" srcId="{5B033609-93C5-4B1C-B0F7-5A2CA8A4F92E}" destId="{F8265A43-BC48-4E20-B70A-CE644B39E6BD}" srcOrd="1" destOrd="0" presId="urn:microsoft.com/office/officeart/2005/8/layout/hierarchy1"/>
    <dgm:cxn modelId="{FA56EC36-A36F-45ED-9C3E-3DB3B28A315B}" type="presParOf" srcId="{F8265A43-BC48-4E20-B70A-CE644B39E6BD}" destId="{FB1CBC3F-5306-47A3-8656-F1D52DEFAA48}" srcOrd="0" destOrd="0" presId="urn:microsoft.com/office/officeart/2005/8/layout/hierarchy1"/>
    <dgm:cxn modelId="{52A43C2A-CA62-4928-B9CE-971E2163668E}" type="presParOf" srcId="{FB1CBC3F-5306-47A3-8656-F1D52DEFAA48}" destId="{0855F92A-9001-4C4C-9127-3B99EB2DB327}" srcOrd="0" destOrd="0" presId="urn:microsoft.com/office/officeart/2005/8/layout/hierarchy1"/>
    <dgm:cxn modelId="{06D01BC8-C628-4A05-895D-B4E5925E9F0E}" type="presParOf" srcId="{FB1CBC3F-5306-47A3-8656-F1D52DEFAA48}" destId="{1156DF7B-A60F-4918-9AD1-23B3B230895F}" srcOrd="1" destOrd="0" presId="urn:microsoft.com/office/officeart/2005/8/layout/hierarchy1"/>
    <dgm:cxn modelId="{4AE1EA2B-C91F-45A0-8ECF-CA9D8DF18E83}" type="presParOf" srcId="{F8265A43-BC48-4E20-B70A-CE644B39E6BD}" destId="{455B51D5-4B3A-4C21-B887-CC63A9DA4BF2}" srcOrd="1" destOrd="0" presId="urn:microsoft.com/office/officeart/2005/8/layout/hierarchy1"/>
    <dgm:cxn modelId="{AAA6BFD2-72B5-4B26-9004-3B28BBBE6BCD}" type="presParOf" srcId="{455B51D5-4B3A-4C21-B887-CC63A9DA4BF2}" destId="{34A8F35C-09C3-47A6-BE8D-758F706CAE98}" srcOrd="0" destOrd="0" presId="urn:microsoft.com/office/officeart/2005/8/layout/hierarchy1"/>
    <dgm:cxn modelId="{17EEDFC9-FFF2-4C45-ADBE-7F512ABA4D4E}" type="presParOf" srcId="{455B51D5-4B3A-4C21-B887-CC63A9DA4BF2}" destId="{694C1473-7B2F-4A65-B7F7-0D84D78D8D96}" srcOrd="1" destOrd="0" presId="urn:microsoft.com/office/officeart/2005/8/layout/hierarchy1"/>
    <dgm:cxn modelId="{D7C3C11B-8F21-4764-8767-688B52ACF3E5}" type="presParOf" srcId="{694C1473-7B2F-4A65-B7F7-0D84D78D8D96}" destId="{FEB78820-94D0-4E62-B3C2-BCB22024E7DB}" srcOrd="0" destOrd="0" presId="urn:microsoft.com/office/officeart/2005/8/layout/hierarchy1"/>
    <dgm:cxn modelId="{D210833E-A8E4-4E90-8D3C-211334931D18}" type="presParOf" srcId="{FEB78820-94D0-4E62-B3C2-BCB22024E7DB}" destId="{30103B59-A487-46E4-B678-4CDDCD34F28D}" srcOrd="0" destOrd="0" presId="urn:microsoft.com/office/officeart/2005/8/layout/hierarchy1"/>
    <dgm:cxn modelId="{A7F33C71-3ACF-4251-AE4F-BE9FA65B13A4}" type="presParOf" srcId="{FEB78820-94D0-4E62-B3C2-BCB22024E7DB}" destId="{2F09CCCF-312A-4F6E-8F26-2278D3B2C08B}" srcOrd="1" destOrd="0" presId="urn:microsoft.com/office/officeart/2005/8/layout/hierarchy1"/>
    <dgm:cxn modelId="{DBC5A923-909A-499A-B9F0-C4DD4B3A9B2B}" type="presParOf" srcId="{694C1473-7B2F-4A65-B7F7-0D84D78D8D96}" destId="{DE2292A5-F2F8-4393-A5D9-325C1869C0E6}" srcOrd="1" destOrd="0" presId="urn:microsoft.com/office/officeart/2005/8/layout/hierarchy1"/>
    <dgm:cxn modelId="{B084DC4B-2F27-4966-A83C-70BBB56F16C1}" type="presParOf" srcId="{DE2292A5-F2F8-4393-A5D9-325C1869C0E6}" destId="{9990BE85-714D-4BEA-84C4-3FD03AC0FF6B}" srcOrd="0" destOrd="0" presId="urn:microsoft.com/office/officeart/2005/8/layout/hierarchy1"/>
    <dgm:cxn modelId="{52A7B306-978A-4007-BEA8-5C0FB9AC6065}" type="presParOf" srcId="{DE2292A5-F2F8-4393-A5D9-325C1869C0E6}" destId="{31B1FE91-D2E2-4B62-AF2C-06735FC4F6CE}" srcOrd="1" destOrd="0" presId="urn:microsoft.com/office/officeart/2005/8/layout/hierarchy1"/>
    <dgm:cxn modelId="{DCBE9E9F-EC24-4DCB-9D67-1B911CA5EA2A}" type="presParOf" srcId="{31B1FE91-D2E2-4B62-AF2C-06735FC4F6CE}" destId="{316CA2CF-B1FB-430E-A9E6-B47E52204D00}" srcOrd="0" destOrd="0" presId="urn:microsoft.com/office/officeart/2005/8/layout/hierarchy1"/>
    <dgm:cxn modelId="{9A868F1D-AC43-4DF9-BF0E-56C4C24F1178}" type="presParOf" srcId="{316CA2CF-B1FB-430E-A9E6-B47E52204D00}" destId="{8E25A01F-A136-4717-9B61-9E88672E289A}" srcOrd="0" destOrd="0" presId="urn:microsoft.com/office/officeart/2005/8/layout/hierarchy1"/>
    <dgm:cxn modelId="{206784AF-A11A-487E-8AAD-2999875C35CE}" type="presParOf" srcId="{316CA2CF-B1FB-430E-A9E6-B47E52204D00}" destId="{FDCD8813-D982-45BA-B73E-AFE43245E2A1}" srcOrd="1" destOrd="0" presId="urn:microsoft.com/office/officeart/2005/8/layout/hierarchy1"/>
    <dgm:cxn modelId="{862332AF-53E5-41B5-8459-7943C712CABC}" type="presParOf" srcId="{31B1FE91-D2E2-4B62-AF2C-06735FC4F6CE}" destId="{6AB51363-DF09-4FFA-A376-AB02C4072F8D}" srcOrd="1" destOrd="0" presId="urn:microsoft.com/office/officeart/2005/8/layout/hierarchy1"/>
    <dgm:cxn modelId="{E4BA164B-AE5D-4E12-AEB9-0D469CE0D4AF}" type="presParOf" srcId="{5B033609-93C5-4B1C-B0F7-5A2CA8A4F92E}" destId="{7A3BD32F-BE08-481D-AD20-8B68847608E0}" srcOrd="2" destOrd="0" presId="urn:microsoft.com/office/officeart/2005/8/layout/hierarchy1"/>
    <dgm:cxn modelId="{CFE1A5BB-CFB0-41A5-B3FC-16F54739E9E2}" type="presParOf" srcId="{5B033609-93C5-4B1C-B0F7-5A2CA8A4F92E}" destId="{E81C05AF-4367-4DEB-8201-CC12F469D924}" srcOrd="3" destOrd="0" presId="urn:microsoft.com/office/officeart/2005/8/layout/hierarchy1"/>
    <dgm:cxn modelId="{9643C016-BD11-4358-82CE-A1463C9207DE}" type="presParOf" srcId="{E81C05AF-4367-4DEB-8201-CC12F469D924}" destId="{A60CEFC3-21A5-4366-A80A-630724E450A0}" srcOrd="0" destOrd="0" presId="urn:microsoft.com/office/officeart/2005/8/layout/hierarchy1"/>
    <dgm:cxn modelId="{7D4826F6-9670-480D-824B-F7B3236D4A42}" type="presParOf" srcId="{A60CEFC3-21A5-4366-A80A-630724E450A0}" destId="{284EC758-B58C-4E49-97A5-CCCC987DF42A}" srcOrd="0" destOrd="0" presId="urn:microsoft.com/office/officeart/2005/8/layout/hierarchy1"/>
    <dgm:cxn modelId="{CFEA8255-FA9C-4B1D-9F01-E5F82054BC30}" type="presParOf" srcId="{A60CEFC3-21A5-4366-A80A-630724E450A0}" destId="{53161001-82C8-49F3-8DD5-F5BC35CE1FD7}" srcOrd="1" destOrd="0" presId="urn:microsoft.com/office/officeart/2005/8/layout/hierarchy1"/>
    <dgm:cxn modelId="{58CF20D9-D31A-4BB0-ABCA-C25B344EF432}" type="presParOf" srcId="{E81C05AF-4367-4DEB-8201-CC12F469D924}" destId="{FAEE49CA-AC44-4AD6-8655-BAF73B8FD154}" srcOrd="1" destOrd="0" presId="urn:microsoft.com/office/officeart/2005/8/layout/hierarchy1"/>
    <dgm:cxn modelId="{DA40B2F5-522B-4EB1-B6B4-543D56EDFECF}" type="presParOf" srcId="{FAEE49CA-AC44-4AD6-8655-BAF73B8FD154}" destId="{406658D9-F410-4AD4-AE93-309C3A94AC55}" srcOrd="0" destOrd="0" presId="urn:microsoft.com/office/officeart/2005/8/layout/hierarchy1"/>
    <dgm:cxn modelId="{B70EF1B1-B001-4114-B771-EA82A45DD957}" type="presParOf" srcId="{FAEE49CA-AC44-4AD6-8655-BAF73B8FD154}" destId="{7C1D5D95-AD3B-4ED2-8F5E-FCB1E897FEFD}" srcOrd="1" destOrd="0" presId="urn:microsoft.com/office/officeart/2005/8/layout/hierarchy1"/>
    <dgm:cxn modelId="{64C7E2C2-6EA8-45FD-A431-222F744B6030}" type="presParOf" srcId="{7C1D5D95-AD3B-4ED2-8F5E-FCB1E897FEFD}" destId="{A6F60D50-AF88-4BD7-B339-069599166592}" srcOrd="0" destOrd="0" presId="urn:microsoft.com/office/officeart/2005/8/layout/hierarchy1"/>
    <dgm:cxn modelId="{D8E59CDD-DDEE-4183-8284-897495E7A6CC}" type="presParOf" srcId="{A6F60D50-AF88-4BD7-B339-069599166592}" destId="{0C385994-7355-437F-BB3F-0A51001F4349}" srcOrd="0" destOrd="0" presId="urn:microsoft.com/office/officeart/2005/8/layout/hierarchy1"/>
    <dgm:cxn modelId="{22D82094-00C4-40CF-ABD2-92B16B7BFC21}" type="presParOf" srcId="{A6F60D50-AF88-4BD7-B339-069599166592}" destId="{C8976385-A4BF-43F6-BEAE-5D5F3C5AEAF7}" srcOrd="1" destOrd="0" presId="urn:microsoft.com/office/officeart/2005/8/layout/hierarchy1"/>
    <dgm:cxn modelId="{70CDAE82-B55A-4D7F-92CF-4BCC39765954}" type="presParOf" srcId="{7C1D5D95-AD3B-4ED2-8F5E-FCB1E897FEFD}" destId="{906FEB75-02BA-447C-B654-AF3DF1A4DB0D}" srcOrd="1" destOrd="0" presId="urn:microsoft.com/office/officeart/2005/8/layout/hierarchy1"/>
    <dgm:cxn modelId="{3DDBA068-6C0A-4010-895B-442A166CAEA7}" type="presParOf" srcId="{906FEB75-02BA-447C-B654-AF3DF1A4DB0D}" destId="{CCC8E5E5-AF7D-48BC-8344-5AA090AA53AA}" srcOrd="0" destOrd="0" presId="urn:microsoft.com/office/officeart/2005/8/layout/hierarchy1"/>
    <dgm:cxn modelId="{DF707A03-761B-4EA8-BABE-4321116D68A4}" type="presParOf" srcId="{906FEB75-02BA-447C-B654-AF3DF1A4DB0D}" destId="{93A3B25C-8277-44DE-BA04-7B77164EDC3D}" srcOrd="1" destOrd="0" presId="urn:microsoft.com/office/officeart/2005/8/layout/hierarchy1"/>
    <dgm:cxn modelId="{42AD9071-3F26-416B-A0AF-7A1CB89946D2}" type="presParOf" srcId="{93A3B25C-8277-44DE-BA04-7B77164EDC3D}" destId="{F08C1A18-DDAB-4164-BA15-345ADADAB8C4}" srcOrd="0" destOrd="0" presId="urn:microsoft.com/office/officeart/2005/8/layout/hierarchy1"/>
    <dgm:cxn modelId="{81985692-1E6D-4D28-8881-25AA33761AC7}" type="presParOf" srcId="{F08C1A18-DDAB-4164-BA15-345ADADAB8C4}" destId="{17A17980-3E29-441A-AB1E-7E133E73E7FB}" srcOrd="0" destOrd="0" presId="urn:microsoft.com/office/officeart/2005/8/layout/hierarchy1"/>
    <dgm:cxn modelId="{EE8128F7-A91A-4BD0-899C-540D1DAFB33C}" type="presParOf" srcId="{F08C1A18-DDAB-4164-BA15-345ADADAB8C4}" destId="{764A3330-CCAB-4B18-AE1D-268DE13F1202}" srcOrd="1" destOrd="0" presId="urn:microsoft.com/office/officeart/2005/8/layout/hierarchy1"/>
    <dgm:cxn modelId="{20612945-13CC-474F-A7FF-C3E7CE8350F1}" type="presParOf" srcId="{93A3B25C-8277-44DE-BA04-7B77164EDC3D}" destId="{8A7CC6E7-4D0E-424B-B19F-C23E3B3EA5DF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4D150-50F1-46A5-9CAA-B5A2E38BE60D}" type="doc">
      <dgm:prSet loTypeId="urn:microsoft.com/office/officeart/2005/8/layout/hierarchy2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3D9D8E86-18C5-4B59-99A6-6545C7D29077}">
      <dgm:prSet phldrT="[Text]" custT="1"/>
      <dgm:spPr/>
      <dgm:t>
        <a:bodyPr/>
        <a:lstStyle/>
        <a:p>
          <a:pPr rtl="1"/>
          <a:r>
            <a:rPr lang="en-US" sz="1400" dirty="0" smtClean="0">
              <a:latin typeface="Times New Roman" panose="02020603050405020304" pitchFamily="18" charset="0"/>
              <a:cs typeface="+mj-cs"/>
            </a:rPr>
            <a:t>Poor metabolic control in adolescence</a:t>
          </a:r>
          <a:endParaRPr lang="fa-IR" sz="1400" dirty="0">
            <a:latin typeface="Times New Roman" panose="02020603050405020304" pitchFamily="18" charset="0"/>
            <a:cs typeface="+mj-cs"/>
          </a:endParaRPr>
        </a:p>
      </dgm:t>
    </dgm:pt>
    <dgm:pt modelId="{421B545C-2BB4-4096-9C95-F205C1E650C0}" type="parTrans" cxnId="{774A9C10-7575-48AA-919A-A6781FD4308B}">
      <dgm:prSet/>
      <dgm:spPr/>
      <dgm:t>
        <a:bodyPr/>
        <a:lstStyle/>
        <a:p>
          <a:pPr rtl="1"/>
          <a:endParaRPr lang="fa-IR">
            <a:cs typeface="+mj-cs"/>
          </a:endParaRPr>
        </a:p>
      </dgm:t>
    </dgm:pt>
    <dgm:pt modelId="{001F158F-6CFC-4EC4-8709-3C9DEE8848D6}" type="sibTrans" cxnId="{774A9C10-7575-48AA-919A-A6781FD4308B}">
      <dgm:prSet/>
      <dgm:spPr/>
      <dgm:t>
        <a:bodyPr/>
        <a:lstStyle/>
        <a:p>
          <a:pPr rtl="1"/>
          <a:endParaRPr lang="fa-IR">
            <a:cs typeface="+mj-cs"/>
          </a:endParaRPr>
        </a:p>
      </dgm:t>
    </dgm:pt>
    <dgm:pt modelId="{4D04DD6A-F654-452A-AF2E-6B0ACB192F15}">
      <dgm:prSet/>
      <dgm:spPr/>
      <dgm:t>
        <a:bodyPr/>
        <a:lstStyle/>
        <a:p>
          <a:pPr rtl="1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Spending longer periods with diabetes</a:t>
          </a:r>
          <a:endParaRPr lang="fa-I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FBB42-5CDB-4DAA-BA49-F1AF42A0AC73}" type="parTrans" cxnId="{99FDEACF-A3D4-4032-8510-D1329C30FA94}">
      <dgm:prSet/>
      <dgm:spPr/>
      <dgm:t>
        <a:bodyPr/>
        <a:lstStyle/>
        <a:p>
          <a:endParaRPr lang="en-US"/>
        </a:p>
      </dgm:t>
    </dgm:pt>
    <dgm:pt modelId="{2F9DE4D7-F266-4E0C-BAB1-F11769ADC236}" type="sibTrans" cxnId="{99FDEACF-A3D4-4032-8510-D1329C30FA94}">
      <dgm:prSet/>
      <dgm:spPr/>
      <dgm:t>
        <a:bodyPr/>
        <a:lstStyle/>
        <a:p>
          <a:endParaRPr lang="en-US"/>
        </a:p>
      </dgm:t>
    </dgm:pt>
    <dgm:pt modelId="{A3AC8061-A5E0-491D-B9C3-8E0D234A7179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Passing responsibility from parents to adolescents</a:t>
          </a:r>
          <a:endParaRPr lang="en-US" dirty="0"/>
        </a:p>
      </dgm:t>
    </dgm:pt>
    <dgm:pt modelId="{E873180C-D649-4C5F-ACE5-CB3B46F39DEA}" type="parTrans" cxnId="{B813D008-E0B0-408C-B294-EF3A11BB04F9}">
      <dgm:prSet/>
      <dgm:spPr/>
      <dgm:t>
        <a:bodyPr/>
        <a:lstStyle/>
        <a:p>
          <a:endParaRPr lang="en-US"/>
        </a:p>
      </dgm:t>
    </dgm:pt>
    <dgm:pt modelId="{DA65B72A-E753-486B-8B8D-D28D1ECB3A62}" type="sibTrans" cxnId="{B813D008-E0B0-408C-B294-EF3A11BB04F9}">
      <dgm:prSet/>
      <dgm:spPr/>
      <dgm:t>
        <a:bodyPr/>
        <a:lstStyle/>
        <a:p>
          <a:endParaRPr lang="en-US"/>
        </a:p>
      </dgm:t>
    </dgm:pt>
    <dgm:pt modelId="{E58AD7E4-3029-4CF5-AED1-46826AAA8784}">
      <dgm:prSet/>
      <dgm:spPr/>
      <dgm:t>
        <a:bodyPr/>
        <a:lstStyle/>
        <a:p>
          <a:pPr rtl="1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Cognitive and psychological development </a:t>
          </a:r>
          <a:endParaRPr lang="fa-I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291DE-BED9-497B-9F31-28D78F0DE43F}" type="parTrans" cxnId="{6F41EDB1-AF89-4560-8159-F22DB5D574CE}">
      <dgm:prSet/>
      <dgm:spPr/>
      <dgm:t>
        <a:bodyPr/>
        <a:lstStyle/>
        <a:p>
          <a:endParaRPr lang="en-US"/>
        </a:p>
      </dgm:t>
    </dgm:pt>
    <dgm:pt modelId="{C8FECA3D-7F94-4ED3-BA75-ECA3A1DAD8FE}" type="sibTrans" cxnId="{6F41EDB1-AF89-4560-8159-F22DB5D574CE}">
      <dgm:prSet/>
      <dgm:spPr/>
      <dgm:t>
        <a:bodyPr/>
        <a:lstStyle/>
        <a:p>
          <a:endParaRPr lang="en-US"/>
        </a:p>
      </dgm:t>
    </dgm:pt>
    <dgm:pt modelId="{E4A5B691-0882-4F05-8978-FE256FF1971D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High distress in adolescence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C50BC-B98D-4549-84B3-8909EA20C42F}" type="parTrans" cxnId="{15376B61-D913-405C-A7B3-5F3833EFB042}">
      <dgm:prSet/>
      <dgm:spPr/>
      <dgm:t>
        <a:bodyPr/>
        <a:lstStyle/>
        <a:p>
          <a:endParaRPr lang="en-US"/>
        </a:p>
      </dgm:t>
    </dgm:pt>
    <dgm:pt modelId="{D5DE552B-842B-49B5-B389-9C466ADD1CCC}" type="sibTrans" cxnId="{15376B61-D913-405C-A7B3-5F3833EFB042}">
      <dgm:prSet/>
      <dgm:spPr/>
      <dgm:t>
        <a:bodyPr/>
        <a:lstStyle/>
        <a:p>
          <a:endParaRPr lang="en-US"/>
        </a:p>
      </dgm:t>
    </dgm:pt>
    <dgm:pt modelId="{CFD5065D-B90D-427F-8B12-941E8942334B}" type="pres">
      <dgm:prSet presAssocID="{4F84D150-50F1-46A5-9CAA-B5A2E38BE6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EA6B5-BD52-437D-A71E-196C0CEB9A42}" type="pres">
      <dgm:prSet presAssocID="{3D9D8E86-18C5-4B59-99A6-6545C7D29077}" presName="root1" presStyleCnt="0"/>
      <dgm:spPr/>
    </dgm:pt>
    <dgm:pt modelId="{C843D16F-D23E-4608-8B45-20E38AA0B4E5}" type="pres">
      <dgm:prSet presAssocID="{3D9D8E86-18C5-4B59-99A6-6545C7D29077}" presName="LevelOneTextNode" presStyleLbl="node0" presStyleIdx="0" presStyleCnt="1" custScaleX="123435" custLinFactNeighborX="-582" custLinFactNeighborY="1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9B063-DC41-4AF0-A4B5-53548AC43954}" type="pres">
      <dgm:prSet presAssocID="{3D9D8E86-18C5-4B59-99A6-6545C7D29077}" presName="level2hierChild" presStyleCnt="0"/>
      <dgm:spPr/>
    </dgm:pt>
    <dgm:pt modelId="{3D002389-3180-4C26-AF06-1CD167F59641}" type="pres">
      <dgm:prSet presAssocID="{926291DE-BED9-497B-9F31-28D78F0DE43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77018A-E5A7-46A7-81D6-D5A6DBB2AA2B}" type="pres">
      <dgm:prSet presAssocID="{926291DE-BED9-497B-9F31-28D78F0DE43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F3DCD04-0EE3-4D72-9C00-F307111071FC}" type="pres">
      <dgm:prSet presAssocID="{E58AD7E4-3029-4CF5-AED1-46826AAA8784}" presName="root2" presStyleCnt="0"/>
      <dgm:spPr/>
    </dgm:pt>
    <dgm:pt modelId="{482268B1-D57B-4FFA-B391-B0D1AE286575}" type="pres">
      <dgm:prSet presAssocID="{E58AD7E4-3029-4CF5-AED1-46826AAA878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1E2114-4962-4D72-8C24-B7282AD75B54}" type="pres">
      <dgm:prSet presAssocID="{E58AD7E4-3029-4CF5-AED1-46826AAA8784}" presName="level3hierChild" presStyleCnt="0"/>
      <dgm:spPr/>
    </dgm:pt>
    <dgm:pt modelId="{5D4C0CF8-B7E1-4D3C-9A0E-AD58CFF89FDC}" type="pres">
      <dgm:prSet presAssocID="{950FBB42-5CDB-4DAA-BA49-F1AF42A0AC73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E13FD9D-B19B-4750-95EC-3DBE60583DE8}" type="pres">
      <dgm:prSet presAssocID="{950FBB42-5CDB-4DAA-BA49-F1AF42A0AC7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0592839-CA64-4048-9111-B4421A91EDFE}" type="pres">
      <dgm:prSet presAssocID="{4D04DD6A-F654-452A-AF2E-6B0ACB192F15}" presName="root2" presStyleCnt="0"/>
      <dgm:spPr/>
    </dgm:pt>
    <dgm:pt modelId="{803571D7-6B81-494D-A5B5-14CB932FE65B}" type="pres">
      <dgm:prSet presAssocID="{4D04DD6A-F654-452A-AF2E-6B0ACB192F1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CA82A7-00FD-45A8-937A-9415FC9BA34E}" type="pres">
      <dgm:prSet presAssocID="{4D04DD6A-F654-452A-AF2E-6B0ACB192F15}" presName="level3hierChild" presStyleCnt="0"/>
      <dgm:spPr/>
    </dgm:pt>
    <dgm:pt modelId="{06BB194B-1FF4-4FAC-957C-45C9C617FC19}" type="pres">
      <dgm:prSet presAssocID="{E873180C-D649-4C5F-ACE5-CB3B46F39DE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DF64C24-4B9A-48D1-930B-C388404AB490}" type="pres">
      <dgm:prSet presAssocID="{E873180C-D649-4C5F-ACE5-CB3B46F39DE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D274F4D-1792-46D4-957D-D843D838B6E4}" type="pres">
      <dgm:prSet presAssocID="{A3AC8061-A5E0-491D-B9C3-8E0D234A7179}" presName="root2" presStyleCnt="0"/>
      <dgm:spPr/>
    </dgm:pt>
    <dgm:pt modelId="{A0AC0096-94D4-4FAF-8AEA-5E5D8A1F79C5}" type="pres">
      <dgm:prSet presAssocID="{A3AC8061-A5E0-491D-B9C3-8E0D234A717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C7BEC-A395-4BA9-A463-F4399FE4AD37}" type="pres">
      <dgm:prSet presAssocID="{A3AC8061-A5E0-491D-B9C3-8E0D234A7179}" presName="level3hierChild" presStyleCnt="0"/>
      <dgm:spPr/>
    </dgm:pt>
    <dgm:pt modelId="{5D670C57-A4BE-4B72-9268-7C8CF514C4D0}" type="pres">
      <dgm:prSet presAssocID="{610C50BC-B98D-4549-84B3-8909EA20C42F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9A59B39F-A479-47ED-960A-67EE2BE8B0C9}" type="pres">
      <dgm:prSet presAssocID="{610C50BC-B98D-4549-84B3-8909EA20C42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8E8F57B-F4BB-469A-A4BE-97168FC0AA20}" type="pres">
      <dgm:prSet presAssocID="{E4A5B691-0882-4F05-8978-FE256FF1971D}" presName="root2" presStyleCnt="0"/>
      <dgm:spPr/>
    </dgm:pt>
    <dgm:pt modelId="{F1EDAFE0-7552-4B99-8C41-AA2F5637B407}" type="pres">
      <dgm:prSet presAssocID="{E4A5B691-0882-4F05-8978-FE256FF1971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6842AE-C211-4892-A7E3-F952DAB553E2}" type="pres">
      <dgm:prSet presAssocID="{E4A5B691-0882-4F05-8978-FE256FF1971D}" presName="level3hierChild" presStyleCnt="0"/>
      <dgm:spPr/>
    </dgm:pt>
  </dgm:ptLst>
  <dgm:cxnLst>
    <dgm:cxn modelId="{B813D008-E0B0-408C-B294-EF3A11BB04F9}" srcId="{3D9D8E86-18C5-4B59-99A6-6545C7D29077}" destId="{A3AC8061-A5E0-491D-B9C3-8E0D234A7179}" srcOrd="2" destOrd="0" parTransId="{E873180C-D649-4C5F-ACE5-CB3B46F39DEA}" sibTransId="{DA65B72A-E753-486B-8B8D-D28D1ECB3A62}"/>
    <dgm:cxn modelId="{84B43979-FEA0-47FF-8094-7D32AF92145C}" type="presOf" srcId="{950FBB42-5CDB-4DAA-BA49-F1AF42A0AC73}" destId="{5D4C0CF8-B7E1-4D3C-9A0E-AD58CFF89FDC}" srcOrd="0" destOrd="0" presId="urn:microsoft.com/office/officeart/2005/8/layout/hierarchy2"/>
    <dgm:cxn modelId="{774A9C10-7575-48AA-919A-A6781FD4308B}" srcId="{4F84D150-50F1-46A5-9CAA-B5A2E38BE60D}" destId="{3D9D8E86-18C5-4B59-99A6-6545C7D29077}" srcOrd="0" destOrd="0" parTransId="{421B545C-2BB4-4096-9C95-F205C1E650C0}" sibTransId="{001F158F-6CFC-4EC4-8709-3C9DEE8848D6}"/>
    <dgm:cxn modelId="{163ACC92-AFF6-40E7-9C51-D3274793E5C8}" type="presOf" srcId="{3D9D8E86-18C5-4B59-99A6-6545C7D29077}" destId="{C843D16F-D23E-4608-8B45-20E38AA0B4E5}" srcOrd="0" destOrd="0" presId="urn:microsoft.com/office/officeart/2005/8/layout/hierarchy2"/>
    <dgm:cxn modelId="{5C9F30C6-B7B2-45A5-9D3F-64F4868D495D}" type="presOf" srcId="{E873180C-D649-4C5F-ACE5-CB3B46F39DEA}" destId="{06BB194B-1FF4-4FAC-957C-45C9C617FC19}" srcOrd="0" destOrd="0" presId="urn:microsoft.com/office/officeart/2005/8/layout/hierarchy2"/>
    <dgm:cxn modelId="{CE60893F-7054-4C41-8ED9-CA7332878E0F}" type="presOf" srcId="{926291DE-BED9-497B-9F31-28D78F0DE43F}" destId="{3D002389-3180-4C26-AF06-1CD167F59641}" srcOrd="0" destOrd="0" presId="urn:microsoft.com/office/officeart/2005/8/layout/hierarchy2"/>
    <dgm:cxn modelId="{4358DFA9-CF1B-4B05-ACA0-053F61AB41FB}" type="presOf" srcId="{610C50BC-B98D-4549-84B3-8909EA20C42F}" destId="{5D670C57-A4BE-4B72-9268-7C8CF514C4D0}" srcOrd="0" destOrd="0" presId="urn:microsoft.com/office/officeart/2005/8/layout/hierarchy2"/>
    <dgm:cxn modelId="{05906395-FA2F-404E-80DD-DD0826E6B9A3}" type="presOf" srcId="{A3AC8061-A5E0-491D-B9C3-8E0D234A7179}" destId="{A0AC0096-94D4-4FAF-8AEA-5E5D8A1F79C5}" srcOrd="0" destOrd="0" presId="urn:microsoft.com/office/officeart/2005/8/layout/hierarchy2"/>
    <dgm:cxn modelId="{51872BB6-BFE8-4EB2-90DA-0F3DBFB15F6C}" type="presOf" srcId="{4F84D150-50F1-46A5-9CAA-B5A2E38BE60D}" destId="{CFD5065D-B90D-427F-8B12-941E8942334B}" srcOrd="0" destOrd="0" presId="urn:microsoft.com/office/officeart/2005/8/layout/hierarchy2"/>
    <dgm:cxn modelId="{99FDEACF-A3D4-4032-8510-D1329C30FA94}" srcId="{3D9D8E86-18C5-4B59-99A6-6545C7D29077}" destId="{4D04DD6A-F654-452A-AF2E-6B0ACB192F15}" srcOrd="1" destOrd="0" parTransId="{950FBB42-5CDB-4DAA-BA49-F1AF42A0AC73}" sibTransId="{2F9DE4D7-F266-4E0C-BAB1-F11769ADC236}"/>
    <dgm:cxn modelId="{B65B139A-7EC4-4353-B8FF-37C0A623AD76}" type="presOf" srcId="{950FBB42-5CDB-4DAA-BA49-F1AF42A0AC73}" destId="{7E13FD9D-B19B-4750-95EC-3DBE60583DE8}" srcOrd="1" destOrd="0" presId="urn:microsoft.com/office/officeart/2005/8/layout/hierarchy2"/>
    <dgm:cxn modelId="{369FE538-1F01-4189-B2C8-DA91F66566E5}" type="presOf" srcId="{610C50BC-B98D-4549-84B3-8909EA20C42F}" destId="{9A59B39F-A479-47ED-960A-67EE2BE8B0C9}" srcOrd="1" destOrd="0" presId="urn:microsoft.com/office/officeart/2005/8/layout/hierarchy2"/>
    <dgm:cxn modelId="{33DDAA37-5F98-4996-8E32-5EB64D403CC4}" type="presOf" srcId="{4D04DD6A-F654-452A-AF2E-6B0ACB192F15}" destId="{803571D7-6B81-494D-A5B5-14CB932FE65B}" srcOrd="0" destOrd="0" presId="urn:microsoft.com/office/officeart/2005/8/layout/hierarchy2"/>
    <dgm:cxn modelId="{4645EBD0-B020-476A-917F-9A034FB2EA6C}" type="presOf" srcId="{E58AD7E4-3029-4CF5-AED1-46826AAA8784}" destId="{482268B1-D57B-4FFA-B391-B0D1AE286575}" srcOrd="0" destOrd="0" presId="urn:microsoft.com/office/officeart/2005/8/layout/hierarchy2"/>
    <dgm:cxn modelId="{6F41EDB1-AF89-4560-8159-F22DB5D574CE}" srcId="{3D9D8E86-18C5-4B59-99A6-6545C7D29077}" destId="{E58AD7E4-3029-4CF5-AED1-46826AAA8784}" srcOrd="0" destOrd="0" parTransId="{926291DE-BED9-497B-9F31-28D78F0DE43F}" sibTransId="{C8FECA3D-7F94-4ED3-BA75-ECA3A1DAD8FE}"/>
    <dgm:cxn modelId="{2AC9CF82-952F-42E9-80E3-F3C30EB387C0}" type="presOf" srcId="{E873180C-D649-4C5F-ACE5-CB3B46F39DEA}" destId="{DDF64C24-4B9A-48D1-930B-C388404AB490}" srcOrd="1" destOrd="0" presId="urn:microsoft.com/office/officeart/2005/8/layout/hierarchy2"/>
    <dgm:cxn modelId="{58E2EBFB-E5B3-404B-A3F9-414B9C1718BE}" type="presOf" srcId="{E4A5B691-0882-4F05-8978-FE256FF1971D}" destId="{F1EDAFE0-7552-4B99-8C41-AA2F5637B407}" srcOrd="0" destOrd="0" presId="urn:microsoft.com/office/officeart/2005/8/layout/hierarchy2"/>
    <dgm:cxn modelId="{AB8335C3-9D9E-4968-B540-1FBD2C9FDF85}" type="presOf" srcId="{926291DE-BED9-497B-9F31-28D78F0DE43F}" destId="{3C77018A-E5A7-46A7-81D6-D5A6DBB2AA2B}" srcOrd="1" destOrd="0" presId="urn:microsoft.com/office/officeart/2005/8/layout/hierarchy2"/>
    <dgm:cxn modelId="{15376B61-D913-405C-A7B3-5F3833EFB042}" srcId="{3D9D8E86-18C5-4B59-99A6-6545C7D29077}" destId="{E4A5B691-0882-4F05-8978-FE256FF1971D}" srcOrd="3" destOrd="0" parTransId="{610C50BC-B98D-4549-84B3-8909EA20C42F}" sibTransId="{D5DE552B-842B-49B5-B389-9C466ADD1CCC}"/>
    <dgm:cxn modelId="{1B22BEBF-DFB3-422E-8D52-5E8B405B985E}" type="presParOf" srcId="{CFD5065D-B90D-427F-8B12-941E8942334B}" destId="{933EA6B5-BD52-437D-A71E-196C0CEB9A42}" srcOrd="0" destOrd="0" presId="urn:microsoft.com/office/officeart/2005/8/layout/hierarchy2"/>
    <dgm:cxn modelId="{CEE70D41-E1AA-488C-8D78-BDE77D9BDCDF}" type="presParOf" srcId="{933EA6B5-BD52-437D-A71E-196C0CEB9A42}" destId="{C843D16F-D23E-4608-8B45-20E38AA0B4E5}" srcOrd="0" destOrd="0" presId="urn:microsoft.com/office/officeart/2005/8/layout/hierarchy2"/>
    <dgm:cxn modelId="{2C28BA4D-5CBC-4A8A-BE9A-86ED1397F5A2}" type="presParOf" srcId="{933EA6B5-BD52-437D-A71E-196C0CEB9A42}" destId="{B109B063-DC41-4AF0-A4B5-53548AC43954}" srcOrd="1" destOrd="0" presId="urn:microsoft.com/office/officeart/2005/8/layout/hierarchy2"/>
    <dgm:cxn modelId="{20253F7A-9713-480E-A825-DF5E7EB3AFDE}" type="presParOf" srcId="{B109B063-DC41-4AF0-A4B5-53548AC43954}" destId="{3D002389-3180-4C26-AF06-1CD167F59641}" srcOrd="0" destOrd="0" presId="urn:microsoft.com/office/officeart/2005/8/layout/hierarchy2"/>
    <dgm:cxn modelId="{3E2F51AC-B59E-4120-A2BA-4BE8FC46901F}" type="presParOf" srcId="{3D002389-3180-4C26-AF06-1CD167F59641}" destId="{3C77018A-E5A7-46A7-81D6-D5A6DBB2AA2B}" srcOrd="0" destOrd="0" presId="urn:microsoft.com/office/officeart/2005/8/layout/hierarchy2"/>
    <dgm:cxn modelId="{C59ECEEA-0A32-40E1-B492-4DE43953DC66}" type="presParOf" srcId="{B109B063-DC41-4AF0-A4B5-53548AC43954}" destId="{7F3DCD04-0EE3-4D72-9C00-F307111071FC}" srcOrd="1" destOrd="0" presId="urn:microsoft.com/office/officeart/2005/8/layout/hierarchy2"/>
    <dgm:cxn modelId="{6900FFE6-6A13-49A7-87B2-08BAE5B0620E}" type="presParOf" srcId="{7F3DCD04-0EE3-4D72-9C00-F307111071FC}" destId="{482268B1-D57B-4FFA-B391-B0D1AE286575}" srcOrd="0" destOrd="0" presId="urn:microsoft.com/office/officeart/2005/8/layout/hierarchy2"/>
    <dgm:cxn modelId="{440281C7-E5AC-4350-B8DA-C6C90DE06900}" type="presParOf" srcId="{7F3DCD04-0EE3-4D72-9C00-F307111071FC}" destId="{EE1E2114-4962-4D72-8C24-B7282AD75B54}" srcOrd="1" destOrd="0" presId="urn:microsoft.com/office/officeart/2005/8/layout/hierarchy2"/>
    <dgm:cxn modelId="{B1ECDD96-BD9E-4710-98A8-B9C0F67EF5F3}" type="presParOf" srcId="{B109B063-DC41-4AF0-A4B5-53548AC43954}" destId="{5D4C0CF8-B7E1-4D3C-9A0E-AD58CFF89FDC}" srcOrd="2" destOrd="0" presId="urn:microsoft.com/office/officeart/2005/8/layout/hierarchy2"/>
    <dgm:cxn modelId="{9E6F3F02-0829-4B5F-AAE7-FF4E53C8283B}" type="presParOf" srcId="{5D4C0CF8-B7E1-4D3C-9A0E-AD58CFF89FDC}" destId="{7E13FD9D-B19B-4750-95EC-3DBE60583DE8}" srcOrd="0" destOrd="0" presId="urn:microsoft.com/office/officeart/2005/8/layout/hierarchy2"/>
    <dgm:cxn modelId="{9A293D75-5666-4412-A51F-2465BA364690}" type="presParOf" srcId="{B109B063-DC41-4AF0-A4B5-53548AC43954}" destId="{50592839-CA64-4048-9111-B4421A91EDFE}" srcOrd="3" destOrd="0" presId="urn:microsoft.com/office/officeart/2005/8/layout/hierarchy2"/>
    <dgm:cxn modelId="{5AC16CBC-5F24-4A44-A056-64C4B0E4FD52}" type="presParOf" srcId="{50592839-CA64-4048-9111-B4421A91EDFE}" destId="{803571D7-6B81-494D-A5B5-14CB932FE65B}" srcOrd="0" destOrd="0" presId="urn:microsoft.com/office/officeart/2005/8/layout/hierarchy2"/>
    <dgm:cxn modelId="{247E890B-3593-4411-89F4-D4614ABE9DEC}" type="presParOf" srcId="{50592839-CA64-4048-9111-B4421A91EDFE}" destId="{6FCA82A7-00FD-45A8-937A-9415FC9BA34E}" srcOrd="1" destOrd="0" presId="urn:microsoft.com/office/officeart/2005/8/layout/hierarchy2"/>
    <dgm:cxn modelId="{DACA8D2A-9B28-4111-BB21-88621BE8DC67}" type="presParOf" srcId="{B109B063-DC41-4AF0-A4B5-53548AC43954}" destId="{06BB194B-1FF4-4FAC-957C-45C9C617FC19}" srcOrd="4" destOrd="0" presId="urn:microsoft.com/office/officeart/2005/8/layout/hierarchy2"/>
    <dgm:cxn modelId="{F2F5320E-3F67-4BCF-A424-4407F1CFC61A}" type="presParOf" srcId="{06BB194B-1FF4-4FAC-957C-45C9C617FC19}" destId="{DDF64C24-4B9A-48D1-930B-C388404AB490}" srcOrd="0" destOrd="0" presId="urn:microsoft.com/office/officeart/2005/8/layout/hierarchy2"/>
    <dgm:cxn modelId="{4F2F499C-72B7-4D7B-96A2-3628598BB241}" type="presParOf" srcId="{B109B063-DC41-4AF0-A4B5-53548AC43954}" destId="{4D274F4D-1792-46D4-957D-D843D838B6E4}" srcOrd="5" destOrd="0" presId="urn:microsoft.com/office/officeart/2005/8/layout/hierarchy2"/>
    <dgm:cxn modelId="{662799F5-5AD0-436A-9418-93FC8A581777}" type="presParOf" srcId="{4D274F4D-1792-46D4-957D-D843D838B6E4}" destId="{A0AC0096-94D4-4FAF-8AEA-5E5D8A1F79C5}" srcOrd="0" destOrd="0" presId="urn:microsoft.com/office/officeart/2005/8/layout/hierarchy2"/>
    <dgm:cxn modelId="{CD13C626-D486-4B33-89E9-0CA33FF05DC0}" type="presParOf" srcId="{4D274F4D-1792-46D4-957D-D843D838B6E4}" destId="{DDCC7BEC-A395-4BA9-A463-F4399FE4AD37}" srcOrd="1" destOrd="0" presId="urn:microsoft.com/office/officeart/2005/8/layout/hierarchy2"/>
    <dgm:cxn modelId="{B41A7CE5-5297-4CCB-AB34-57E118ADAB7D}" type="presParOf" srcId="{B109B063-DC41-4AF0-A4B5-53548AC43954}" destId="{5D670C57-A4BE-4B72-9268-7C8CF514C4D0}" srcOrd="6" destOrd="0" presId="urn:microsoft.com/office/officeart/2005/8/layout/hierarchy2"/>
    <dgm:cxn modelId="{EE1D1D7D-924C-43B3-B34E-BBFB801D3450}" type="presParOf" srcId="{5D670C57-A4BE-4B72-9268-7C8CF514C4D0}" destId="{9A59B39F-A479-47ED-960A-67EE2BE8B0C9}" srcOrd="0" destOrd="0" presId="urn:microsoft.com/office/officeart/2005/8/layout/hierarchy2"/>
    <dgm:cxn modelId="{1BFB6A81-74C7-4D67-8EBB-7C60F67D2393}" type="presParOf" srcId="{B109B063-DC41-4AF0-A4B5-53548AC43954}" destId="{A8E8F57B-F4BB-469A-A4BE-97168FC0AA20}" srcOrd="7" destOrd="0" presId="urn:microsoft.com/office/officeart/2005/8/layout/hierarchy2"/>
    <dgm:cxn modelId="{25A42C69-F0D8-4C60-B1D0-469EA7575533}" type="presParOf" srcId="{A8E8F57B-F4BB-469A-A4BE-97168FC0AA20}" destId="{F1EDAFE0-7552-4B99-8C41-AA2F5637B407}" srcOrd="0" destOrd="0" presId="urn:microsoft.com/office/officeart/2005/8/layout/hierarchy2"/>
    <dgm:cxn modelId="{F4D27875-50F5-4C2E-AB59-2C18D501476F}" type="presParOf" srcId="{A8E8F57B-F4BB-469A-A4BE-97168FC0AA20}" destId="{2A6842AE-C211-4892-A7E3-F952DAB553E2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6115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34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926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138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09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5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093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50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834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55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72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تفکر متمرکز بر تجارب بیرونی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1932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91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14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87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مدل رگرسیونی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0881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65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8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867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152400" y="3333750"/>
            <a:ext cx="4044268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</a:pPr>
            <a:r>
              <a:rPr lang="en-US" sz="1600" b="0" dirty="0" smtClean="0">
                <a:solidFill>
                  <a:schemeClr val="tx1"/>
                </a:solidFill>
                <a:latin typeface="Gill Sans MT Condensed" panose="020B0506020104020203" pitchFamily="34" charset="0"/>
                <a:ea typeface="Arial"/>
                <a:cs typeface="Arial"/>
                <a:sym typeface="Arial"/>
              </a:rPr>
              <a:t>Research </a:t>
            </a:r>
            <a:r>
              <a:rPr lang="en-US" sz="1600" b="0" dirty="0">
                <a:solidFill>
                  <a:schemeClr val="tx1"/>
                </a:solidFill>
                <a:latin typeface="Gill Sans MT Condensed" panose="020B0506020104020203" pitchFamily="34" charset="0"/>
                <a:ea typeface="Arial"/>
                <a:cs typeface="Arial"/>
                <a:sym typeface="Arial"/>
              </a:rPr>
              <a:t>Center for Social Determinants of Health, Research Institute for Endocrine Sciences, </a:t>
            </a:r>
            <a:r>
              <a:rPr lang="en-US" sz="1600" b="0" dirty="0" err="1">
                <a:solidFill>
                  <a:schemeClr val="tx1"/>
                </a:solidFill>
                <a:latin typeface="Gill Sans MT Condensed" panose="020B0506020104020203" pitchFamily="34" charset="0"/>
                <a:ea typeface="Arial"/>
                <a:cs typeface="Arial"/>
                <a:sym typeface="Arial"/>
              </a:rPr>
              <a:t>Shahid</a:t>
            </a:r>
            <a:r>
              <a:rPr lang="en-US" sz="1600" b="0" dirty="0">
                <a:solidFill>
                  <a:schemeClr val="tx1"/>
                </a:solidFill>
                <a:latin typeface="Gill Sans MT Condensed" panose="020B0506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Gill Sans MT Condensed" panose="020B0506020104020203" pitchFamily="34" charset="0"/>
                <a:ea typeface="Arial"/>
                <a:cs typeface="Arial"/>
                <a:sym typeface="Arial"/>
              </a:rPr>
              <a:t>Beheshti</a:t>
            </a:r>
            <a:r>
              <a:rPr lang="en-US" sz="1600" b="0" dirty="0">
                <a:solidFill>
                  <a:schemeClr val="tx1"/>
                </a:solidFill>
                <a:latin typeface="Gill Sans MT Condensed" panose="020B0506020104020203" pitchFamily="34" charset="0"/>
                <a:ea typeface="Arial"/>
                <a:cs typeface="Arial"/>
                <a:sym typeface="Arial"/>
              </a:rPr>
              <a:t> University of Medical Sciences, Tehran, Iran.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8191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74674"/>
            <a:ext cx="3968068" cy="132343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of alexithymia and attachment with HbA1C and self-care in adolescents with type1 diabetes: A sex-specific analysis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65" y="22669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658130"/>
            <a:ext cx="404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Parisa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Amiri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, Mina </a:t>
            </a:r>
            <a:r>
              <a:rPr lang="en-US" sz="1600" dirty="0" err="1" smtClean="0">
                <a:solidFill>
                  <a:schemeClr val="tx1"/>
                </a:solidFill>
                <a:latin typeface="Gill Sans MT Condensed" panose="020B0506020104020203" pitchFamily="34" charset="0"/>
              </a:rPr>
              <a:t>Moein</a:t>
            </a:r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-</a:t>
            </a:r>
            <a:r>
              <a:rPr lang="en-US" sz="1600" dirty="0" err="1" smtClean="0">
                <a:solidFill>
                  <a:schemeClr val="tx1"/>
                </a:solidFill>
                <a:latin typeface="Gill Sans MT Condensed" panose="020B0506020104020203" pitchFamily="34" charset="0"/>
              </a:rPr>
              <a:t>Eslam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Zeinab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Shayeghian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Elnaz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Hajati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Golshan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Amirshekari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Gill Sans MT Condensed" panose="020B0506020104020203" pitchFamily="34" charset="0"/>
              </a:rPr>
              <a:t>Mehrdad</a:t>
            </a:r>
            <a:r>
              <a:rPr lang="en-US" sz="1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Gill Sans MT Condensed" panose="020B0506020104020203" pitchFamily="34" charset="0"/>
              </a:rPr>
              <a:t>Karimi</a:t>
            </a:r>
            <a:endParaRPr lang="en-US" sz="1600" dirty="0">
              <a:latin typeface="Gill Sans MT Condensed" panose="020B0506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75" y="514350"/>
            <a:ext cx="419232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75" y="562050"/>
            <a:ext cx="5324100" cy="485700"/>
          </a:xfrm>
        </p:spPr>
        <p:txBody>
          <a:bodyPr/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cxnSp>
        <p:nvCxnSpPr>
          <p:cNvPr id="7" name="Straight Arrow Connector 6"/>
          <p:cNvCxnSpPr>
            <a:endCxn id="19" idx="2"/>
          </p:cNvCxnSpPr>
          <p:nvPr/>
        </p:nvCxnSpPr>
        <p:spPr>
          <a:xfrm>
            <a:off x="4905375" y="1808940"/>
            <a:ext cx="1038225" cy="670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52600" y="2924175"/>
            <a:ext cx="1219201" cy="4095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Calibri"/>
                <a:cs typeface="Arial"/>
              </a:rPr>
              <a:t>Attachment to mother</a:t>
            </a:r>
            <a:endParaRPr lang="en-US" sz="12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07073" y="3257550"/>
            <a:ext cx="1428750" cy="73152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Attachment</a:t>
            </a:r>
            <a:endParaRPr lang="en-US" sz="16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3381375"/>
            <a:ext cx="1219201" cy="4095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effectLst/>
              <a:latin typeface="Times New Roman"/>
              <a:ea typeface="Calibri"/>
              <a:cs typeface="Arial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/>
                <a:ea typeface="Calibri"/>
                <a:cs typeface="Arial"/>
              </a:rPr>
              <a:t>Attachment </a:t>
            </a:r>
            <a:r>
              <a:rPr lang="en-US" sz="1200" dirty="0">
                <a:effectLst/>
                <a:latin typeface="Times New Roman"/>
                <a:ea typeface="Calibri"/>
                <a:cs typeface="Arial"/>
              </a:rPr>
              <a:t>to father</a:t>
            </a:r>
            <a:endParaRPr lang="en-US" sz="1200" dirty="0">
              <a:effectLst/>
              <a:latin typeface="Calibri"/>
              <a:ea typeface="Calibri"/>
              <a:cs typeface="Arial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838575"/>
            <a:ext cx="1219201" cy="4095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effectLst/>
              <a:latin typeface="Times New Roman"/>
              <a:ea typeface="Calibri"/>
              <a:cs typeface="Arial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/>
                <a:ea typeface="Calibri"/>
                <a:cs typeface="Arial"/>
              </a:rPr>
              <a:t>Attachment </a:t>
            </a:r>
            <a:r>
              <a:rPr lang="en-US" sz="1200" dirty="0">
                <a:effectLst/>
                <a:latin typeface="Times New Roman"/>
                <a:ea typeface="Calibri"/>
                <a:cs typeface="Arial"/>
              </a:rPr>
              <a:t>to peer</a:t>
            </a:r>
            <a:endParaRPr lang="en-US" sz="1200" dirty="0">
              <a:effectLst/>
              <a:latin typeface="Calibri"/>
              <a:ea typeface="Calibri"/>
              <a:cs typeface="Arial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16" name="Straight Arrow Connector 15"/>
          <p:cNvCxnSpPr>
            <a:stCxn id="12" idx="2"/>
            <a:endCxn id="10" idx="3"/>
          </p:cNvCxnSpPr>
          <p:nvPr/>
        </p:nvCxnSpPr>
        <p:spPr>
          <a:xfrm flipH="1" flipV="1">
            <a:off x="2971801" y="3128963"/>
            <a:ext cx="435272" cy="494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  <a:endCxn id="13" idx="3"/>
          </p:cNvCxnSpPr>
          <p:nvPr/>
        </p:nvCxnSpPr>
        <p:spPr>
          <a:xfrm flipH="1" flipV="1">
            <a:off x="2971801" y="3586163"/>
            <a:ext cx="435272" cy="37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  <a:endCxn id="14" idx="3"/>
          </p:cNvCxnSpPr>
          <p:nvPr/>
        </p:nvCxnSpPr>
        <p:spPr>
          <a:xfrm flipH="1">
            <a:off x="2971801" y="3623310"/>
            <a:ext cx="435272" cy="420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943600" y="2317180"/>
            <a:ext cx="1371600" cy="32385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Self-Care</a:t>
            </a:r>
            <a:endParaRPr lang="en-US" sz="11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61766" y="1123950"/>
            <a:ext cx="1219201" cy="4095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/>
                <a:ea typeface="Calibri"/>
                <a:cs typeface="Arial"/>
              </a:rPr>
              <a:t>DIF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01067" y="1412502"/>
            <a:ext cx="1428750" cy="73152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Times New Roman"/>
                <a:ea typeface="Calibri"/>
                <a:cs typeface="Arial"/>
              </a:rPr>
              <a:t>Alexithymia</a:t>
            </a:r>
            <a:endParaRPr lang="en-US" sz="11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65493" y="1581150"/>
            <a:ext cx="1206307" cy="4095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effectLst/>
              <a:latin typeface="Times New Roman"/>
              <a:ea typeface="Calibri"/>
              <a:cs typeface="Arial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/>
                <a:ea typeface="Calibri"/>
                <a:cs typeface="Arial"/>
              </a:rPr>
              <a:t>DDF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65493" y="2038350"/>
            <a:ext cx="1206307" cy="4095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effectLst/>
              <a:latin typeface="Times New Roman"/>
              <a:ea typeface="Calibri"/>
              <a:cs typeface="Arial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/>
                <a:ea typeface="Calibri"/>
                <a:cs typeface="Arial"/>
              </a:rPr>
              <a:t>EOT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34" name="Straight Arrow Connector 33"/>
          <p:cNvCxnSpPr>
            <a:stCxn id="31" idx="2"/>
            <a:endCxn id="30" idx="3"/>
          </p:cNvCxnSpPr>
          <p:nvPr/>
        </p:nvCxnSpPr>
        <p:spPr>
          <a:xfrm flipH="1" flipV="1">
            <a:off x="2980967" y="1328738"/>
            <a:ext cx="520100" cy="449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980967" y="1805077"/>
            <a:ext cx="495659" cy="46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3" idx="3"/>
          </p:cNvCxnSpPr>
          <p:nvPr/>
        </p:nvCxnSpPr>
        <p:spPr>
          <a:xfrm flipH="1">
            <a:off x="2971800" y="1808940"/>
            <a:ext cx="513991" cy="4341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839329" y="2918961"/>
            <a:ext cx="1104271" cy="703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943600" y="2757036"/>
            <a:ext cx="1371600" cy="32385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 smtClean="0">
                <a:effectLst/>
                <a:latin typeface="Times New Roman"/>
                <a:ea typeface="Calibri"/>
                <a:cs typeface="Arial"/>
              </a:rPr>
              <a:t>HbA1C</a:t>
            </a:r>
            <a:endParaRPr lang="en-US" sz="1200" b="1" dirty="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4838700" y="2479105"/>
            <a:ext cx="1104900" cy="1127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55" idx="2"/>
          </p:cNvCxnSpPr>
          <p:nvPr/>
        </p:nvCxnSpPr>
        <p:spPr>
          <a:xfrm>
            <a:off x="4929817" y="1829205"/>
            <a:ext cx="1013783" cy="1089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54324" y="2751488"/>
            <a:ext cx="990601" cy="1392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800" b="1" dirty="0" smtClean="0"/>
              <a:t>Trust</a:t>
            </a:r>
            <a:endParaRPr lang="en-US" sz="900" b="1" dirty="0">
              <a:latin typeface="Calibri"/>
              <a:ea typeface="Calibri"/>
            </a:endParaRPr>
          </a:p>
        </p:txBody>
      </p:sp>
      <p:cxnSp>
        <p:nvCxnSpPr>
          <p:cNvPr id="88" name="Straight Arrow Connector 87"/>
          <p:cNvCxnSpPr>
            <a:stCxn id="10" idx="1"/>
            <a:endCxn id="87" idx="3"/>
          </p:cNvCxnSpPr>
          <p:nvPr/>
        </p:nvCxnSpPr>
        <p:spPr>
          <a:xfrm flipH="1" flipV="1">
            <a:off x="1444925" y="2821136"/>
            <a:ext cx="307675" cy="30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0" idx="1"/>
            <a:endCxn id="101" idx="3"/>
          </p:cNvCxnSpPr>
          <p:nvPr/>
        </p:nvCxnSpPr>
        <p:spPr>
          <a:xfrm flipH="1" flipV="1">
            <a:off x="1453010" y="3016098"/>
            <a:ext cx="299590" cy="112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0" idx="1"/>
            <a:endCxn id="102" idx="3"/>
          </p:cNvCxnSpPr>
          <p:nvPr/>
        </p:nvCxnSpPr>
        <p:spPr>
          <a:xfrm flipH="1">
            <a:off x="1457324" y="3128963"/>
            <a:ext cx="295276" cy="64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454324" y="2932163"/>
            <a:ext cx="998686" cy="1678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800" b="1" dirty="0" smtClean="0"/>
              <a:t>Communication</a:t>
            </a:r>
            <a:endParaRPr lang="en-US" sz="900" b="1" dirty="0">
              <a:latin typeface="Calibri"/>
              <a:ea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54326" y="3128963"/>
            <a:ext cx="1002998" cy="128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800" b="1" dirty="0" smtClean="0">
                <a:ea typeface="Calibri"/>
              </a:rPr>
              <a:t>Alienation</a:t>
            </a:r>
            <a:endParaRPr lang="en-US" sz="900" b="1" dirty="0">
              <a:latin typeface="Calibri"/>
              <a:ea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57201" y="3284888"/>
            <a:ext cx="1002010" cy="1392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800" b="1" dirty="0" smtClean="0"/>
              <a:t>Trust</a:t>
            </a:r>
            <a:endParaRPr lang="en-US" sz="900" b="1" dirty="0">
              <a:latin typeface="Calibri"/>
              <a:ea typeface="Calibri"/>
            </a:endParaRPr>
          </a:p>
        </p:txBody>
      </p:sp>
      <p:cxnSp>
        <p:nvCxnSpPr>
          <p:cNvPr id="116" name="Straight Arrow Connector 115"/>
          <p:cNvCxnSpPr>
            <a:stCxn id="13" idx="1"/>
            <a:endCxn id="115" idx="3"/>
          </p:cNvCxnSpPr>
          <p:nvPr/>
        </p:nvCxnSpPr>
        <p:spPr>
          <a:xfrm flipH="1" flipV="1">
            <a:off x="1459211" y="3354536"/>
            <a:ext cx="293389" cy="231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3" idx="1"/>
            <a:endCxn id="119" idx="3"/>
          </p:cNvCxnSpPr>
          <p:nvPr/>
        </p:nvCxnSpPr>
        <p:spPr>
          <a:xfrm flipH="1" flipV="1">
            <a:off x="1459210" y="3549498"/>
            <a:ext cx="293390" cy="36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3" idx="1"/>
            <a:endCxn id="120" idx="3"/>
          </p:cNvCxnSpPr>
          <p:nvPr/>
        </p:nvCxnSpPr>
        <p:spPr>
          <a:xfrm flipH="1">
            <a:off x="1460198" y="3586163"/>
            <a:ext cx="292402" cy="140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60524" y="3465563"/>
            <a:ext cx="998686" cy="1678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800" b="1" dirty="0" smtClean="0"/>
              <a:t>Communication</a:t>
            </a:r>
            <a:endParaRPr lang="en-US" sz="900" b="1" dirty="0">
              <a:latin typeface="Calibri"/>
              <a:ea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57200" y="3662363"/>
            <a:ext cx="1002998" cy="128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800" b="1" dirty="0" smtClean="0">
                <a:ea typeface="Calibri"/>
              </a:rPr>
              <a:t>Alienation</a:t>
            </a:r>
            <a:endParaRPr lang="en-US" sz="900" b="1" dirty="0">
              <a:latin typeface="Calibri"/>
              <a:ea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57200" y="3808882"/>
            <a:ext cx="1002998" cy="1392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800" b="1" dirty="0" smtClean="0"/>
              <a:t>Trust</a:t>
            </a:r>
            <a:endParaRPr lang="en-US" sz="900" b="1" dirty="0">
              <a:latin typeface="Calibri"/>
              <a:ea typeface="Calibri"/>
            </a:endParaRPr>
          </a:p>
        </p:txBody>
      </p:sp>
      <p:cxnSp>
        <p:nvCxnSpPr>
          <p:cNvPr id="122" name="Straight Arrow Connector 121"/>
          <p:cNvCxnSpPr>
            <a:stCxn id="14" idx="1"/>
            <a:endCxn id="121" idx="3"/>
          </p:cNvCxnSpPr>
          <p:nvPr/>
        </p:nvCxnSpPr>
        <p:spPr>
          <a:xfrm flipH="1" flipV="1">
            <a:off x="1460198" y="3878530"/>
            <a:ext cx="292402" cy="164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4" idx="1"/>
            <a:endCxn id="125" idx="3"/>
          </p:cNvCxnSpPr>
          <p:nvPr/>
        </p:nvCxnSpPr>
        <p:spPr>
          <a:xfrm flipH="1">
            <a:off x="1444924" y="4043363"/>
            <a:ext cx="307676" cy="24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1"/>
            <a:endCxn id="126" idx="3"/>
          </p:cNvCxnSpPr>
          <p:nvPr/>
        </p:nvCxnSpPr>
        <p:spPr>
          <a:xfrm flipH="1">
            <a:off x="1444924" y="4043363"/>
            <a:ext cx="307676" cy="216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457199" y="3983840"/>
            <a:ext cx="987725" cy="1678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800" b="1" dirty="0" smtClean="0"/>
              <a:t>Communication</a:t>
            </a:r>
            <a:endParaRPr lang="en-US" sz="900" b="1" dirty="0">
              <a:latin typeface="Calibri"/>
              <a:ea typeface="Calibri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60523" y="4195763"/>
            <a:ext cx="984401" cy="128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800" b="1" dirty="0" smtClean="0">
                <a:ea typeface="Calibri"/>
              </a:rPr>
              <a:t>Alienation</a:t>
            </a:r>
            <a:endParaRPr lang="en-US" sz="900" b="1" dirty="0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6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50" y="1504949"/>
            <a:ext cx="6095950" cy="3244901"/>
          </a:xfrm>
        </p:spPr>
        <p:txBody>
          <a:bodyPr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Descriptive statistics: the </a:t>
            </a:r>
            <a:r>
              <a:rPr lang="en-US" sz="1400" dirty="0">
                <a:solidFill>
                  <a:schemeClr val="tx1"/>
                </a:solidFill>
              </a:rPr>
              <a:t>frequencies (%) for categorical data and mean ± SD for continuous </a:t>
            </a:r>
            <a:r>
              <a:rPr lang="en-US" sz="1400" dirty="0" smtClean="0">
                <a:solidFill>
                  <a:schemeClr val="tx1"/>
                </a:solidFill>
              </a:rPr>
              <a:t>variables</a:t>
            </a:r>
          </a:p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Independent </a:t>
            </a:r>
            <a:r>
              <a:rPr lang="en-US" sz="1400" dirty="0">
                <a:solidFill>
                  <a:schemeClr val="tx1"/>
                </a:solidFill>
              </a:rPr>
              <a:t>samples t-test </a:t>
            </a:r>
            <a:r>
              <a:rPr lang="en-US" sz="1400" dirty="0" smtClean="0">
                <a:solidFill>
                  <a:schemeClr val="tx1"/>
                </a:solidFill>
              </a:rPr>
              <a:t>for comparing </a:t>
            </a:r>
            <a:r>
              <a:rPr lang="en-US" sz="1400" dirty="0">
                <a:solidFill>
                  <a:schemeClr val="tx1"/>
                </a:solidFill>
              </a:rPr>
              <a:t>the mean between girls and </a:t>
            </a:r>
            <a:r>
              <a:rPr lang="en-US" sz="1400" dirty="0" smtClean="0">
                <a:solidFill>
                  <a:schemeClr val="tx1"/>
                </a:solidFill>
              </a:rPr>
              <a:t>boys</a:t>
            </a:r>
          </a:p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Simple </a:t>
            </a:r>
            <a:r>
              <a:rPr lang="en-US" sz="1400" dirty="0">
                <a:solidFill>
                  <a:schemeClr val="tx1"/>
                </a:solidFill>
              </a:rPr>
              <a:t>and multiple regression </a:t>
            </a:r>
            <a:r>
              <a:rPr lang="en-US" sz="1400" dirty="0" smtClean="0">
                <a:solidFill>
                  <a:schemeClr val="tx1"/>
                </a:solidFill>
              </a:rPr>
              <a:t>analysis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for evaluating </a:t>
            </a:r>
            <a:r>
              <a:rPr lang="en-US" sz="1400" dirty="0">
                <a:solidFill>
                  <a:schemeClr val="tx1"/>
                </a:solidFill>
              </a:rPr>
              <a:t>the relationship between HbA1c and SCSDA (as dependent variables) with alexithymia and attachment (as independent variables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Software: IBM </a:t>
            </a:r>
            <a:r>
              <a:rPr lang="en-US" sz="1400" dirty="0">
                <a:solidFill>
                  <a:schemeClr val="tx1"/>
                </a:solidFill>
              </a:rPr>
              <a:t>SPSS Statistics 23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41000" y="59055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Results</a:t>
            </a:r>
            <a:endParaRPr dirty="0">
              <a:solidFill>
                <a:srgbClr val="9C27B0"/>
              </a:solidFill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67477"/>
              </p:ext>
            </p:extLst>
          </p:nvPr>
        </p:nvGraphicFramePr>
        <p:xfrm>
          <a:off x="762000" y="1240029"/>
          <a:ext cx="6324599" cy="2752931"/>
        </p:xfrm>
        <a:graphic>
          <a:graphicData uri="http://schemas.openxmlformats.org/drawingml/2006/table">
            <a:tbl>
              <a:tblPr firstRow="1" firstCol="1" bandRow="1">
                <a:tableStyleId>{3CFB564B-69BC-43F3-9B0A-AF9017D41FF3}</a:tableStyleId>
              </a:tblPr>
              <a:tblGrid>
                <a:gridCol w="1828800"/>
                <a:gridCol w="1828800"/>
                <a:gridCol w="1981200"/>
                <a:gridCol w="685799"/>
              </a:tblGrid>
              <a:tr h="390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Variable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Girl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N=86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Boy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N=64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P-value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Age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14.99±2.42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14.95±2.38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0.93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Familial history of diabetes(yes</a:t>
                      </a:r>
                      <a:r>
                        <a:rPr lang="en-US" sz="900" b="1" dirty="0">
                          <a:effectLst/>
                        </a:rPr>
                        <a:t>)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43(51.2)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32(52.5)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0.88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Illness(yes)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18(22)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12(19)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0.82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Diabetes </a:t>
                      </a:r>
                      <a:r>
                        <a:rPr lang="en-US" sz="900" b="1" dirty="0" smtClean="0">
                          <a:effectLst/>
                        </a:rPr>
                        <a:t>duration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63.41±45.43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63.60±51.68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0.79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A1C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8.48±1.94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8.09±1.87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0.22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SCSDA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19.82±5.85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21.31±5.35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0.11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   Diet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3.38±1.24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3.65±1.20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0.18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   Exercise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2.70±2.02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3.68±2.00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0.04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   Blood Sugar Testing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4.74±2.57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4.57±2.60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0.69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   Foot Care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2.76±1.77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3.00±1.82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0.42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   Medications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6.17±1.63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6.39±1.26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0.38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   Smoking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0.92±0.40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0.93±0.35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0.89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4890" marR="3489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23" y="971550"/>
            <a:ext cx="5048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Table 1. Socio-demographic and clinical characteristics of patients with T1DM (n=150)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38350" y="51435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Results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3867150"/>
            <a:ext cx="6781800" cy="990600"/>
          </a:xfrm>
        </p:spPr>
        <p:txBody>
          <a:bodyPr/>
          <a:lstStyle/>
          <a:p>
            <a:pPr marL="101600" indent="0">
              <a:buNone/>
            </a:pPr>
            <a:r>
              <a:rPr lang="en-US" sz="800" i="1" dirty="0" smtClean="0">
                <a:solidFill>
                  <a:schemeClr val="tx1"/>
                </a:solidFill>
              </a:rPr>
              <a:t>P&lt;0.01</a:t>
            </a:r>
            <a:r>
              <a:rPr lang="en-US" sz="800" i="1" dirty="0">
                <a:solidFill>
                  <a:schemeClr val="tx1"/>
                </a:solidFill>
              </a:rPr>
              <a:t>, ** </a:t>
            </a:r>
            <a:r>
              <a:rPr lang="en-US" sz="800" i="1" dirty="0" smtClean="0">
                <a:solidFill>
                  <a:schemeClr val="tx1"/>
                </a:solidFill>
              </a:rPr>
              <a:t>p&lt;0.05</a:t>
            </a:r>
            <a:endParaRPr lang="en-US" sz="800" dirty="0">
              <a:solidFill>
                <a:schemeClr val="tx1"/>
              </a:solidFill>
            </a:endParaRPr>
          </a:p>
          <a:p>
            <a:pPr marL="101600" indent="0" algn="ctr">
              <a:buNone/>
            </a:pPr>
            <a:r>
              <a:rPr lang="en-US" sz="1400" b="1" dirty="0">
                <a:solidFill>
                  <a:schemeClr val="tx1"/>
                </a:solidFill>
              </a:rPr>
              <a:t>Figure1. comparison of two genders on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attachment (mother, father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</a:rPr>
              <a:t>and peer)</a:t>
            </a:r>
          </a:p>
          <a:p>
            <a:endParaRPr lang="en-US" sz="1000" dirty="0"/>
          </a:p>
        </p:txBody>
      </p:sp>
      <p:sp>
        <p:nvSpPr>
          <p:cNvPr id="274" name="Google Shape;27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7" name="Picture 66" descr="graph Attachmen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5943600" cy="288131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878586" y="1123950"/>
            <a:ext cx="379214" cy="10715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**</a:t>
            </a:r>
            <a:endParaRPr lang="en-US" sz="105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4038600" y="2190750"/>
            <a:ext cx="272415" cy="18478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*</a:t>
            </a: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5684159" y="2190750"/>
            <a:ext cx="389255" cy="21399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**</a:t>
            </a:r>
          </a:p>
        </p:txBody>
      </p:sp>
      <p:sp>
        <p:nvSpPr>
          <p:cNvPr id="5" name="Oval 4"/>
          <p:cNvSpPr/>
          <p:nvPr/>
        </p:nvSpPr>
        <p:spPr>
          <a:xfrm rot="1994575">
            <a:off x="4880187" y="3252152"/>
            <a:ext cx="74835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994575">
            <a:off x="5702963" y="3293074"/>
            <a:ext cx="914226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994575">
            <a:off x="4024621" y="3322258"/>
            <a:ext cx="1004126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99935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Attachment to mother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99935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Attachment to father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7035" y="99935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Attachment to peer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4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841000" y="59055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Results</a:t>
            </a:r>
            <a:endParaRPr dirty="0"/>
          </a:p>
        </p:txBody>
      </p:sp>
      <p:sp>
        <p:nvSpPr>
          <p:cNvPr id="289" name="Google Shape;289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3" name="Picture 12" descr="graph Alexithym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71550"/>
            <a:ext cx="3267075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24000" y="4171950"/>
            <a:ext cx="458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Figure2. Comparison of two genders on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alexithymia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9F4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50" y="438150"/>
            <a:ext cx="5324100" cy="4857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50" y="666750"/>
            <a:ext cx="6248350" cy="228600"/>
          </a:xfrm>
        </p:spPr>
        <p:txBody>
          <a:bodyPr/>
          <a:lstStyle/>
          <a:p>
            <a:pPr marL="101600" indent="0" algn="just">
              <a:buNone/>
            </a:pPr>
            <a:r>
              <a:rPr lang="en-US" sz="1000" dirty="0">
                <a:solidFill>
                  <a:schemeClr val="tx1"/>
                </a:solidFill>
              </a:rPr>
              <a:t>Table </a:t>
            </a:r>
            <a:r>
              <a:rPr lang="en-US" sz="1000" dirty="0" smtClean="0">
                <a:solidFill>
                  <a:schemeClr val="tx1"/>
                </a:solidFill>
              </a:rPr>
              <a:t>1. </a:t>
            </a:r>
            <a:r>
              <a:rPr lang="en-US" sz="1000" dirty="0">
                <a:solidFill>
                  <a:schemeClr val="tx1"/>
                </a:solidFill>
              </a:rPr>
              <a:t>Simple and multiple linear regression results (β (SE)) for predicting of </a:t>
            </a:r>
            <a:r>
              <a:rPr lang="en-US" sz="1000" b="1" dirty="0" smtClean="0">
                <a:solidFill>
                  <a:srgbClr val="FF0000"/>
                </a:solidFill>
              </a:rPr>
              <a:t>HbA1C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by </a:t>
            </a:r>
            <a:r>
              <a:rPr lang="en-US" sz="1000" dirty="0" smtClean="0">
                <a:solidFill>
                  <a:schemeClr val="tx1"/>
                </a:solidFill>
              </a:rPr>
              <a:t>attachment </a:t>
            </a:r>
            <a:r>
              <a:rPr lang="en-US" sz="1000" dirty="0">
                <a:solidFill>
                  <a:schemeClr val="tx1"/>
                </a:solidFill>
              </a:rPr>
              <a:t>(mother, father and peer</a:t>
            </a:r>
            <a:r>
              <a:rPr lang="en-US" sz="1000" dirty="0" smtClean="0">
                <a:solidFill>
                  <a:schemeClr val="tx1"/>
                </a:solidFill>
              </a:rPr>
              <a:t>).</a:t>
            </a:r>
            <a:endParaRPr lang="en-US" sz="1000" b="1" dirty="0"/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29731"/>
              </p:ext>
            </p:extLst>
          </p:nvPr>
        </p:nvGraphicFramePr>
        <p:xfrm>
          <a:off x="762000" y="1135348"/>
          <a:ext cx="6326642" cy="3352800"/>
        </p:xfrm>
        <a:graphic>
          <a:graphicData uri="http://schemas.openxmlformats.org/drawingml/2006/table">
            <a:tbl>
              <a:tblPr firstRow="1" firstCol="1" bandRow="1">
                <a:tableStyleId>{3CFB564B-69BC-43F3-9B0A-AF9017D41FF3}</a:tableStyleId>
              </a:tblPr>
              <a:tblGrid>
                <a:gridCol w="1600200"/>
                <a:gridCol w="838200"/>
                <a:gridCol w="331069"/>
                <a:gridCol w="742231"/>
                <a:gridCol w="345433"/>
                <a:gridCol w="107308"/>
                <a:gridCol w="762000"/>
                <a:gridCol w="434204"/>
                <a:gridCol w="756356"/>
                <a:gridCol w="409641"/>
              </a:tblGrid>
              <a:tr h="17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girl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boy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unadjusted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adjusted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unadjusted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adjusted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Predictors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β (SE)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β (SE)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β (SE)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β (SE)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Mother Attachment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Mother-Trust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-0.02 (0.03)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-0.03 (0.03)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0.31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-0.01 (0.04)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 (0.05)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Mother-Communication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-0.07 (0.03)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-0.08 (0.04)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 (0.04)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-0.02 (0.05)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Mother-Alienation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 (0.04)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0.07 (0.05)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-0.02 (0.05)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 (0.07)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-0.03 (0.02)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-0.03 (0.02)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0.001 (0.03)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0.98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0.001 (0.04)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0.99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Father Attachment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Father-trust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-0.02 (0.02)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-0.02 (0.03)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-0.02 (0.03)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 (0.04)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Father-communication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 (0.02)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 (0.03)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-0.05 (0.03)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 (0.04)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   Father-Alienation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0.06 (0.04)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0.07 (0.05)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0.002 (0.04)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 (0.06)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-0.01 (0.02)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0.43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-0.02 (0.02)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0.30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-0.03 (0.02)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-0.02 (0.02)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0.37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Peer attachment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Peer-Trust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-0.05 (0.03)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 (0.04)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0.004 (0.03)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 (0.04)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Peer-communication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-0.05 (0.03)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 (0.03)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0.49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-0.03 (0.04)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 (0.04)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Peer – Alienation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-0.06 (0.05)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-0.10 (0.06)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0.10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 (0.06)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 (0.09)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-0.04 (0.02)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-0.04 (0.03)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0.001 (0.02)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0.97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0.01 (0.03)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0.57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2961" y="4534585"/>
            <a:ext cx="4350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* P&lt;0.01, ** p&lt;0.05, adjustment was conducted by age, BMI and parent history of diabetes.</a:t>
            </a:r>
            <a:endParaRPr lang="en-US" sz="800" dirty="0"/>
          </a:p>
          <a:p>
            <a:endParaRPr lang="en-US" sz="700" dirty="0"/>
          </a:p>
        </p:txBody>
      </p:sp>
      <p:sp>
        <p:nvSpPr>
          <p:cNvPr id="17" name="Oval 16"/>
          <p:cNvSpPr/>
          <p:nvPr/>
        </p:nvSpPr>
        <p:spPr>
          <a:xfrm>
            <a:off x="4267200" y="2013549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50" y="438150"/>
            <a:ext cx="5324100" cy="4857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666750"/>
            <a:ext cx="6172200" cy="304800"/>
          </a:xfrm>
        </p:spPr>
        <p:txBody>
          <a:bodyPr/>
          <a:lstStyle/>
          <a:p>
            <a:pPr marL="101600" indent="0" algn="just">
              <a:buNone/>
            </a:pPr>
            <a:r>
              <a:rPr lang="en-US" sz="1000" dirty="0">
                <a:solidFill>
                  <a:schemeClr val="tx1"/>
                </a:solidFill>
              </a:rPr>
              <a:t>Table </a:t>
            </a:r>
            <a:r>
              <a:rPr lang="en-US" sz="1000" dirty="0" smtClean="0">
                <a:solidFill>
                  <a:schemeClr val="tx1"/>
                </a:solidFill>
              </a:rPr>
              <a:t>2. </a:t>
            </a:r>
            <a:r>
              <a:rPr lang="en-US" sz="1000" dirty="0">
                <a:solidFill>
                  <a:schemeClr val="tx1"/>
                </a:solidFill>
              </a:rPr>
              <a:t>Simple and multiple regression results (β (SE)) for predicting of </a:t>
            </a:r>
            <a:r>
              <a:rPr lang="en-US" sz="1000" b="1" dirty="0">
                <a:solidFill>
                  <a:srgbClr val="FF0000"/>
                </a:solidFill>
              </a:rPr>
              <a:t>SCSDA</a:t>
            </a:r>
            <a:r>
              <a:rPr lang="en-US" sz="1000" dirty="0">
                <a:solidFill>
                  <a:schemeClr val="tx1"/>
                </a:solidFill>
              </a:rPr>
              <a:t> by </a:t>
            </a:r>
            <a:r>
              <a:rPr lang="en-US" sz="1000" dirty="0" smtClean="0">
                <a:solidFill>
                  <a:schemeClr val="tx1"/>
                </a:solidFill>
              </a:rPr>
              <a:t>attachment </a:t>
            </a:r>
            <a:r>
              <a:rPr lang="en-US" sz="1000" dirty="0">
                <a:solidFill>
                  <a:schemeClr val="tx1"/>
                </a:solidFill>
              </a:rPr>
              <a:t>(mother, father and peer)</a:t>
            </a:r>
          </a:p>
          <a:p>
            <a:endParaRPr lang="en-US" dirty="0"/>
          </a:p>
        </p:txBody>
      </p:sp>
      <p:sp>
        <p:nvSpPr>
          <p:cNvPr id="331" name="Google Shape;331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88688"/>
              </p:ext>
            </p:extLst>
          </p:nvPr>
        </p:nvGraphicFramePr>
        <p:xfrm>
          <a:off x="609600" y="1123950"/>
          <a:ext cx="6400802" cy="3680460"/>
        </p:xfrm>
        <a:graphic>
          <a:graphicData uri="http://schemas.openxmlformats.org/drawingml/2006/table">
            <a:tbl>
              <a:tblPr firstRow="1" firstCol="1" bandRow="1">
                <a:tableStyleId>{3CFB564B-69BC-43F3-9B0A-AF9017D41FF3}</a:tableStyleId>
              </a:tblPr>
              <a:tblGrid>
                <a:gridCol w="1507074"/>
                <a:gridCol w="785615"/>
                <a:gridCol w="422923"/>
                <a:gridCol w="769904"/>
                <a:gridCol w="356799"/>
                <a:gridCol w="174143"/>
                <a:gridCol w="813767"/>
                <a:gridCol w="362039"/>
                <a:gridCol w="785615"/>
                <a:gridCol w="422923"/>
              </a:tblGrid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girl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boy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unadjusted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adjusted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unadjusted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adjusted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Predictors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β (SE)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β (SE)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β (SE)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β (SE)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Mother Attachment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Mother-Trust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 (0.01)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0.001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Mother-Communication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Mother-Alienation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-0.06 (0.03)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0.002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-0.01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0.49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0.01 (0.02)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0.44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Father Attachment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Father-trust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 (0.01)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 (0.01)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Father-communication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 (0.01)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 (0.01)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Father-Alienation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 (0.03)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-0.05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-0.06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 (0.01)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0.01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0.60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Peer attachment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   Peer-Trust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 (0.01)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Peer-communication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0.002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-0.004 (0.02)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Peer – Alienation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-0.004 (0.03)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-0.02 (0.03)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 (0.03)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-0.09 (0.04)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0.01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-0.01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0.58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-0.01 (0.01)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0.39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884063"/>
            <a:ext cx="4350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* P&lt;0.01, ** p&lt;0.05, adjustment was conducted by age, BMI and parent history of diabetes.</a:t>
            </a:r>
            <a:endParaRPr lang="en-US" sz="800" dirty="0"/>
          </a:p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629400" y="2000250"/>
            <a:ext cx="381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29400" y="2343150"/>
            <a:ext cx="381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3371850"/>
            <a:ext cx="381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04210" y="4362450"/>
            <a:ext cx="381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88D4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50" y="438150"/>
            <a:ext cx="5324100" cy="4857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82398"/>
              </p:ext>
            </p:extLst>
          </p:nvPr>
        </p:nvGraphicFramePr>
        <p:xfrm>
          <a:off x="914400" y="1276351"/>
          <a:ext cx="6096000" cy="2667002"/>
        </p:xfrm>
        <a:graphic>
          <a:graphicData uri="http://schemas.openxmlformats.org/drawingml/2006/table">
            <a:tbl>
              <a:tblPr firstRow="1" firstCol="1" bandRow="1">
                <a:tableStyleId>{3CFB564B-69BC-43F3-9B0A-AF9017D41FF3}</a:tableStyleId>
              </a:tblPr>
              <a:tblGrid>
                <a:gridCol w="914400"/>
                <a:gridCol w="838200"/>
                <a:gridCol w="609600"/>
                <a:gridCol w="762000"/>
                <a:gridCol w="381000"/>
                <a:gridCol w="76200"/>
                <a:gridCol w="762000"/>
                <a:gridCol w="457200"/>
                <a:gridCol w="890817"/>
                <a:gridCol w="404583"/>
              </a:tblGrid>
              <a:tr h="3247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girl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boy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7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unadjusted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adjusted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unadjusted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adjusted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7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Predictors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β (SE)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β (SE)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β (SE)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β (SE)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7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Alexithymia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   DIF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0.16 (0.06) 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0.01   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0.15 (0.07) 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0.03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 (0.07)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0.37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 (0.10)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0.48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3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   DDF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0.17 (0.08)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0.04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0.10 (0.09)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0.26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 (0.11)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0.35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 (0.14)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0.48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7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   EOT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0.20 (0.10)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0.03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0.19 (0.11)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0.07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0.22 (0.12)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0.06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0.22 (0.13)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3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total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0.12 (0.04) 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0.001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0.10 (0.04) 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-0.01 (0.04) 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0.83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0.001 (0.06) 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0.99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904" marR="21904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399" y="4019550"/>
            <a:ext cx="44085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* P&lt;0.01, </a:t>
            </a:r>
            <a:r>
              <a:rPr lang="en-US" sz="800" i="1" dirty="0" smtClean="0"/>
              <a:t> ** </a:t>
            </a:r>
            <a:r>
              <a:rPr lang="en-US" sz="800" i="1" dirty="0"/>
              <a:t>p&lt;0.05, </a:t>
            </a:r>
            <a:r>
              <a:rPr lang="en-US" sz="800" i="1" dirty="0" smtClean="0"/>
              <a:t> adjustment </a:t>
            </a:r>
            <a:r>
              <a:rPr lang="en-US" sz="800" i="1" dirty="0"/>
              <a:t>was conducted by age, BMI and parent history of diabetes.</a:t>
            </a:r>
            <a:endParaRPr lang="en-US" sz="800" dirty="0"/>
          </a:p>
          <a:p>
            <a:endParaRPr lang="en-US" sz="700" dirty="0"/>
          </a:p>
        </p:txBody>
      </p:sp>
      <p:sp>
        <p:nvSpPr>
          <p:cNvPr id="7" name="Oval 6"/>
          <p:cNvSpPr/>
          <p:nvPr/>
        </p:nvSpPr>
        <p:spPr>
          <a:xfrm>
            <a:off x="4038600" y="253365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38600" y="356235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756" y="944746"/>
            <a:ext cx="5878532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Table </a:t>
            </a:r>
            <a:r>
              <a:rPr lang="en-US" sz="1000" dirty="0" smtClean="0">
                <a:solidFill>
                  <a:schemeClr val="tx1"/>
                </a:solidFill>
              </a:rPr>
              <a:t>3. </a:t>
            </a:r>
            <a:r>
              <a:rPr lang="en-US" sz="1000" dirty="0">
                <a:solidFill>
                  <a:schemeClr val="tx1"/>
                </a:solidFill>
              </a:rPr>
              <a:t>Simple and multiple linear regression results (β (SE)) for predicting of </a:t>
            </a:r>
            <a:r>
              <a:rPr lang="en-US" sz="1000" b="1" dirty="0">
                <a:solidFill>
                  <a:srgbClr val="FF0000"/>
                </a:solidFill>
              </a:rPr>
              <a:t>HbA1C</a:t>
            </a:r>
            <a:r>
              <a:rPr lang="en-US" sz="1000" dirty="0">
                <a:solidFill>
                  <a:schemeClr val="tx1"/>
                </a:solidFill>
              </a:rPr>
              <a:t> by alexithymia</a:t>
            </a:r>
            <a:endParaRPr lang="en-US" sz="1000" b="1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92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50" y="438150"/>
            <a:ext cx="5324100" cy="4857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19150"/>
            <a:ext cx="6172200" cy="304800"/>
          </a:xfrm>
        </p:spPr>
        <p:txBody>
          <a:bodyPr/>
          <a:lstStyle/>
          <a:p>
            <a:pPr marL="101600" indent="0" algn="just">
              <a:buNone/>
            </a:pPr>
            <a:r>
              <a:rPr lang="en-US" sz="1000" dirty="0">
                <a:solidFill>
                  <a:schemeClr val="tx1"/>
                </a:solidFill>
              </a:rPr>
              <a:t>Table </a:t>
            </a:r>
            <a:r>
              <a:rPr lang="en-US" sz="1000" dirty="0" smtClean="0">
                <a:solidFill>
                  <a:schemeClr val="tx1"/>
                </a:solidFill>
              </a:rPr>
              <a:t>4. </a:t>
            </a:r>
            <a:r>
              <a:rPr lang="en-US" sz="1000" dirty="0">
                <a:solidFill>
                  <a:schemeClr val="tx1"/>
                </a:solidFill>
              </a:rPr>
              <a:t>Simple and multiple regression results (β (SE)) for predicting of </a:t>
            </a:r>
            <a:r>
              <a:rPr lang="en-US" sz="1000" b="1" dirty="0">
                <a:solidFill>
                  <a:srgbClr val="FF0000"/>
                </a:solidFill>
              </a:rPr>
              <a:t>SCSDA</a:t>
            </a:r>
            <a:r>
              <a:rPr lang="en-US" sz="1000" dirty="0">
                <a:solidFill>
                  <a:schemeClr val="tx1"/>
                </a:solidFill>
              </a:rPr>
              <a:t> by </a:t>
            </a:r>
            <a:r>
              <a:rPr lang="en-US" sz="1000" dirty="0" smtClean="0">
                <a:solidFill>
                  <a:schemeClr val="tx1"/>
                </a:solidFill>
              </a:rPr>
              <a:t>alexithymia</a:t>
            </a:r>
            <a:endParaRPr lang="en-US" dirty="0"/>
          </a:p>
        </p:txBody>
      </p:sp>
      <p:sp>
        <p:nvSpPr>
          <p:cNvPr id="331" name="Google Shape;331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61676"/>
              </p:ext>
            </p:extLst>
          </p:nvPr>
        </p:nvGraphicFramePr>
        <p:xfrm>
          <a:off x="990600" y="1352550"/>
          <a:ext cx="5867400" cy="2590800"/>
        </p:xfrm>
        <a:graphic>
          <a:graphicData uri="http://schemas.openxmlformats.org/drawingml/2006/table">
            <a:tbl>
              <a:tblPr firstRow="1" firstCol="1" bandRow="1">
                <a:tableStyleId>{3CFB564B-69BC-43F3-9B0A-AF9017D41FF3}</a:tableStyleId>
              </a:tblPr>
              <a:tblGrid>
                <a:gridCol w="838200"/>
                <a:gridCol w="914400"/>
                <a:gridCol w="381000"/>
                <a:gridCol w="838200"/>
                <a:gridCol w="381000"/>
                <a:gridCol w="76200"/>
                <a:gridCol w="914400"/>
                <a:gridCol w="381000"/>
                <a:gridCol w="762000"/>
                <a:gridCol w="381000"/>
              </a:tblGrid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girl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boy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unadjusted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adjusted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unadjusted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adjusted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Predictors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β (SE)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β (SE)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β (SE)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β (SE)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Alexithymia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   DIF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 (0.03)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0.02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-0.06 (0.03)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0.04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 (0.03)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-0.11 (0.04)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0.01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   DDF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-0.09 (0.04)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 (0.04)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0.13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-0.02 (0.05)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0.66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-0.16 (0.06)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0.02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   EOT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-0.08 (0.05)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0.11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-0.08 (0.05)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0.11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 (0.06)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0.61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 (0.06)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0.63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total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-0.05 (0.02)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0.003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-0.04 (0.02)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0.02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-0.02 (0.02)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0.40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-0.07 (0.02)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0.006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1012" marR="21012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019550"/>
            <a:ext cx="4350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* P&lt;0.01, ** p&lt;0.05, adjustment was conducted by age, BMI and parent history of diabetes.</a:t>
            </a:r>
            <a:endParaRPr lang="en-US" sz="800" dirty="0"/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62400" y="2629619"/>
            <a:ext cx="381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62400" y="3610874"/>
            <a:ext cx="381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7000" y="2647950"/>
            <a:ext cx="381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77000" y="2972519"/>
            <a:ext cx="381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7000" y="3610874"/>
            <a:ext cx="381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17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438150"/>
            <a:ext cx="5324100" cy="4857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60" name="Google Shape;360;p32"/>
          <p:cNvSpPr txBox="1">
            <a:spLocks noGrp="1"/>
          </p:cNvSpPr>
          <p:nvPr>
            <p:ph type="body" idx="1"/>
          </p:nvPr>
        </p:nvSpPr>
        <p:spPr>
          <a:xfrm>
            <a:off x="838200" y="895350"/>
            <a:ext cx="60960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/>
            <a:r>
              <a:rPr lang="en-US" sz="1200" dirty="0" smtClean="0"/>
              <a:t>Blood </a:t>
            </a:r>
            <a:r>
              <a:rPr lang="en-US" sz="1200" dirty="0"/>
              <a:t>glucose levels in girls are associated with their psychological status; this association in boys was just indirect via their self-care</a:t>
            </a:r>
            <a:r>
              <a:rPr lang="en-US" sz="1200" dirty="0" smtClean="0"/>
              <a:t>.</a:t>
            </a:r>
          </a:p>
          <a:p>
            <a:pPr marL="171450" indent="-171450" algn="just"/>
            <a:endParaRPr lang="en-US" sz="1200" dirty="0" smtClean="0"/>
          </a:p>
          <a:p>
            <a:pPr marL="171450" indent="-171450" algn="just"/>
            <a:r>
              <a:rPr lang="en-US" sz="1200" dirty="0" smtClean="0"/>
              <a:t>The </a:t>
            </a:r>
            <a:r>
              <a:rPr lang="en-US" sz="1200" dirty="0"/>
              <a:t>key role of mothers in predicting </a:t>
            </a:r>
            <a:r>
              <a:rPr lang="en-US" sz="1200" dirty="0" smtClean="0"/>
              <a:t>metabolic control and </a:t>
            </a:r>
            <a:r>
              <a:rPr lang="en-US" sz="1200" dirty="0"/>
              <a:t>predicting role of alexithymia in self-care of </a:t>
            </a:r>
            <a:r>
              <a:rPr lang="en-US" sz="1200" dirty="0" smtClean="0"/>
              <a:t>adolescents of both genders </a:t>
            </a:r>
            <a:r>
              <a:rPr lang="en-US" sz="1200" dirty="0"/>
              <a:t>are consistent with those documented in existing </a:t>
            </a:r>
            <a:r>
              <a:rPr lang="en-US" sz="1200" dirty="0" smtClean="0"/>
              <a:t>literature.</a:t>
            </a:r>
          </a:p>
          <a:p>
            <a:pPr marL="171450" indent="-171450" algn="just"/>
            <a:endParaRPr lang="en-US" sz="1200" dirty="0" smtClean="0"/>
          </a:p>
          <a:p>
            <a:pPr marL="171450" indent="-171450" algn="just"/>
            <a:r>
              <a:rPr lang="en-US" sz="1200" dirty="0" smtClean="0"/>
              <a:t>Boys </a:t>
            </a:r>
            <a:r>
              <a:rPr lang="en-US" sz="1200" dirty="0"/>
              <a:t>need more support resources and girls are more independent in their responsibilities to control </a:t>
            </a:r>
            <a:r>
              <a:rPr lang="en-US" sz="1200" dirty="0" smtClean="0"/>
              <a:t>diabetes.</a:t>
            </a:r>
          </a:p>
          <a:p>
            <a:pPr marL="171450" indent="-171450" algn="just"/>
            <a:endParaRPr lang="en-US" sz="1200" dirty="0" smtClean="0"/>
          </a:p>
          <a:p>
            <a:pPr marL="171450" indent="-171450" algn="just"/>
            <a:r>
              <a:rPr lang="en-US" sz="1200" dirty="0" smtClean="0"/>
              <a:t>Alexithymia </a:t>
            </a:r>
            <a:r>
              <a:rPr lang="en-US" sz="1200" dirty="0"/>
              <a:t>may interfere with self-care and blood glucose levels in adolescents with type 1 diabetes via a gender-specific pattern</a:t>
            </a:r>
            <a:r>
              <a:rPr lang="en-US" sz="1200" dirty="0" smtClean="0"/>
              <a:t>.</a:t>
            </a:r>
          </a:p>
          <a:p>
            <a:pPr marL="171450" indent="-171450" algn="just"/>
            <a:endParaRPr lang="en-US" sz="1200" dirty="0" smtClean="0"/>
          </a:p>
          <a:p>
            <a:pPr marL="171450" indent="-171450" algn="just"/>
            <a:r>
              <a:rPr lang="en-US" sz="1200" dirty="0" smtClean="0"/>
              <a:t>Providing </a:t>
            </a:r>
            <a:r>
              <a:rPr lang="en-US" sz="1200" dirty="0"/>
              <a:t>a gender-tailored relationship with parents and friends may result in better management of diabetes in this age group and could be useful for designing future health promotion strategies and programs.</a:t>
            </a:r>
            <a:endParaRPr sz="1200" dirty="0"/>
          </a:p>
        </p:txBody>
      </p:sp>
      <p:sp>
        <p:nvSpPr>
          <p:cNvPr id="370" name="Google Shape;370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7516911"/>
              </p:ext>
            </p:extLst>
          </p:nvPr>
        </p:nvGraphicFramePr>
        <p:xfrm>
          <a:off x="457200" y="590550"/>
          <a:ext cx="6477000" cy="433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61950"/>
            <a:ext cx="19800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Back</a:t>
            </a:r>
            <a:r>
              <a:rPr lang="en-US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ground</a:t>
            </a:r>
            <a:endParaRPr lang="fa-IR" sz="2400" b="1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801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1C72DD-9596-4226-BCE3-DF958037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BE1C72DD-9596-4226-BCE3-DF9580378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BE1C72DD-9596-4226-BCE3-DF958037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BE1C72DD-9596-4226-BCE3-DF9580378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D70193-17A0-46EE-A643-607EA88FE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92D70193-17A0-46EE-A643-607EA88FE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92D70193-17A0-46EE-A643-607EA88FE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92D70193-17A0-46EE-A643-607EA88FE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49DB8E-6897-45D4-80CD-5E4D270E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3949DB8E-6897-45D4-80CD-5E4D270E5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3949DB8E-6897-45D4-80CD-5E4D270E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3949DB8E-6897-45D4-80CD-5E4D270E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55F92A-9001-4C4C-9127-3B99EB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0855F92A-9001-4C4C-9127-3B99EB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0855F92A-9001-4C4C-9127-3B99EB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0855F92A-9001-4C4C-9127-3B99EB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56DF7B-A60F-4918-9AD1-23B3B2308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1156DF7B-A60F-4918-9AD1-23B3B2308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1156DF7B-A60F-4918-9AD1-23B3B2308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1156DF7B-A60F-4918-9AD1-23B3B2308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A8F35C-09C3-47A6-BE8D-758F706CA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34A8F35C-09C3-47A6-BE8D-758F706CA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34A8F35C-09C3-47A6-BE8D-758F706CA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34A8F35C-09C3-47A6-BE8D-758F706CA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103B59-A487-46E4-B678-4CDDCD34F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30103B59-A487-46E4-B678-4CDDCD34F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30103B59-A487-46E4-B678-4CDDCD34F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30103B59-A487-46E4-B678-4CDDCD34F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09CCCF-312A-4F6E-8F26-2278D3B2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graphicEl>
                                              <a:dgm id="{2F09CCCF-312A-4F6E-8F26-2278D3B2C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2F09CCCF-312A-4F6E-8F26-2278D3B2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2F09CCCF-312A-4F6E-8F26-2278D3B2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90BE85-714D-4BEA-84C4-3FD03AC0F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9990BE85-714D-4BEA-84C4-3FD03AC0F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9990BE85-714D-4BEA-84C4-3FD03AC0F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9990BE85-714D-4BEA-84C4-3FD03AC0F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25A01F-A136-4717-9B61-9E88672E2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graphicEl>
                                              <a:dgm id="{8E25A01F-A136-4717-9B61-9E88672E2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graphicEl>
                                              <a:dgm id="{8E25A01F-A136-4717-9B61-9E88672E2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8E25A01F-A136-4717-9B61-9E88672E2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CD8813-D982-45BA-B73E-AFE43245E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FDCD8813-D982-45BA-B73E-AFE43245E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FDCD8813-D982-45BA-B73E-AFE43245E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FDCD8813-D982-45BA-B73E-AFE43245E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3BD32F-BE08-481D-AD20-8B6884760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7A3BD32F-BE08-481D-AD20-8B6884760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7A3BD32F-BE08-481D-AD20-8B6884760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7A3BD32F-BE08-481D-AD20-8B6884760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EC758-B58C-4E49-97A5-CCCC987DF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284EC758-B58C-4E49-97A5-CCCC987DF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284EC758-B58C-4E49-97A5-CCCC987DF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284EC758-B58C-4E49-97A5-CCCC987DF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61001-82C8-49F3-8DD5-F5BC35CE1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53161001-82C8-49F3-8DD5-F5BC35CE1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53161001-82C8-49F3-8DD5-F5BC35CE1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53161001-82C8-49F3-8DD5-F5BC35CE1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6658D9-F410-4AD4-AE93-309C3A94A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06658D9-F410-4AD4-AE93-309C3A94A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06658D9-F410-4AD4-AE93-309C3A94A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06658D9-F410-4AD4-AE93-309C3A94A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385994-7355-437F-BB3F-0A51001F4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0C385994-7355-437F-BB3F-0A51001F4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0C385994-7355-437F-BB3F-0A51001F4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0C385994-7355-437F-BB3F-0A51001F4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76385-A4BF-43F6-BEAE-5D5F3C5AE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C8976385-A4BF-43F6-BEAE-5D5F3C5AE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C8976385-A4BF-43F6-BEAE-5D5F3C5AE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C8976385-A4BF-43F6-BEAE-5D5F3C5AE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C8E5E5-AF7D-48BC-8344-5AA090AA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CCC8E5E5-AF7D-48BC-8344-5AA090AA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CCC8E5E5-AF7D-48BC-8344-5AA090AA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CCC8E5E5-AF7D-48BC-8344-5AA090AA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A17980-3E29-441A-AB1E-7E133E73E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>
                                            <p:graphicEl>
                                              <a:dgm id="{17A17980-3E29-441A-AB1E-7E133E73E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graphicEl>
                                              <a:dgm id="{17A17980-3E29-441A-AB1E-7E133E73E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graphicEl>
                                              <a:dgm id="{17A17980-3E29-441A-AB1E-7E133E73E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A3330-CCAB-4B18-AE1D-268DE13F1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>
                                            <p:graphicEl>
                                              <a:dgm id="{764A3330-CCAB-4B18-AE1D-268DE13F1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graphicEl>
                                              <a:dgm id="{764A3330-CCAB-4B18-AE1D-268DE13F1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graphicEl>
                                              <a:dgm id="{764A3330-CCAB-4B18-AE1D-268DE13F1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257173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Thanks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48878920"/>
              </p:ext>
            </p:extLst>
          </p:nvPr>
        </p:nvGraphicFramePr>
        <p:xfrm>
          <a:off x="304800" y="59055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4801500" cy="4095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43D16F-D23E-4608-8B45-20E38AA0B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C843D16F-D23E-4608-8B45-20E38AA0B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C843D16F-D23E-4608-8B45-20E38AA0B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C843D16F-D23E-4608-8B45-20E38AA0B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002389-3180-4C26-AF06-1CD167F59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3D002389-3180-4C26-AF06-1CD167F59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3D002389-3180-4C26-AF06-1CD167F59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3D002389-3180-4C26-AF06-1CD167F59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2268B1-D57B-4FFA-B391-B0D1AE286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482268B1-D57B-4FFA-B391-B0D1AE286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482268B1-D57B-4FFA-B391-B0D1AE286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482268B1-D57B-4FFA-B391-B0D1AE286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4C0CF8-B7E1-4D3C-9A0E-AD58CFF89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5D4C0CF8-B7E1-4D3C-9A0E-AD58CFF89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5D4C0CF8-B7E1-4D3C-9A0E-AD58CFF89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5D4C0CF8-B7E1-4D3C-9A0E-AD58CFF89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3571D7-6B81-494D-A5B5-14CB932FE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803571D7-6B81-494D-A5B5-14CB932FE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803571D7-6B81-494D-A5B5-14CB932FE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803571D7-6B81-494D-A5B5-14CB932FE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BB194B-1FF4-4FAC-957C-45C9C617F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06BB194B-1FF4-4FAC-957C-45C9C617F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06BB194B-1FF4-4FAC-957C-45C9C617F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06BB194B-1FF4-4FAC-957C-45C9C617F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AC0096-94D4-4FAF-8AEA-5E5D8A1F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A0AC0096-94D4-4FAF-8AEA-5E5D8A1F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A0AC0096-94D4-4FAF-8AEA-5E5D8A1F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A0AC0096-94D4-4FAF-8AEA-5E5D8A1F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670C57-A4BE-4B72-9268-7C8CF514C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5D670C57-A4BE-4B72-9268-7C8CF514C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5D670C57-A4BE-4B72-9268-7C8CF514C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5D670C57-A4BE-4B72-9268-7C8CF514C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EDAFE0-7552-4B99-8C41-AA2F5637B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F1EDAFE0-7552-4B99-8C41-AA2F5637B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F1EDAFE0-7552-4B99-8C41-AA2F5637B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F1EDAFE0-7552-4B99-8C41-AA2F5637B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26582"/>
            <a:ext cx="5029200" cy="344968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Psychological factors </a:t>
            </a:r>
            <a:r>
              <a:rPr lang="en-US" sz="1400" dirty="0" smtClean="0">
                <a:solidFill>
                  <a:schemeClr val="tx1"/>
                </a:solidFill>
              </a:rPr>
              <a:t>and self-care in adolescents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3" name="Freeform 12"/>
          <p:cNvSpPr/>
          <p:nvPr/>
        </p:nvSpPr>
        <p:spPr>
          <a:xfrm>
            <a:off x="3549080" y="946293"/>
            <a:ext cx="1310631" cy="150647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46150" tIns="276669" rIns="246151" bIns="27666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Expectation of positive outcomes </a:t>
            </a:r>
            <a:endParaRPr lang="en-US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5602426" y="841115"/>
            <a:ext cx="1681222" cy="903882"/>
          </a:xfrm>
          <a:custGeom>
            <a:avLst/>
            <a:gdLst>
              <a:gd name="connsiteX0" fmla="*/ 0 w 1681222"/>
              <a:gd name="connsiteY0" fmla="*/ 0 h 903882"/>
              <a:gd name="connsiteX1" fmla="*/ 1681222 w 1681222"/>
              <a:gd name="connsiteY1" fmla="*/ 0 h 903882"/>
              <a:gd name="connsiteX2" fmla="*/ 1681222 w 1681222"/>
              <a:gd name="connsiteY2" fmla="*/ 903882 h 903882"/>
              <a:gd name="connsiteX3" fmla="*/ 0 w 1681222"/>
              <a:gd name="connsiteY3" fmla="*/ 903882 h 903882"/>
              <a:gd name="connsiteX4" fmla="*/ 0 w 1681222"/>
              <a:gd name="connsiteY4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222" h="903882">
                <a:moveTo>
                  <a:pt x="0" y="0"/>
                </a:moveTo>
                <a:lnTo>
                  <a:pt x="1681222" y="0"/>
                </a:lnTo>
                <a:lnTo>
                  <a:pt x="1681222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5" name="Freeform 14"/>
          <p:cNvSpPr/>
          <p:nvPr/>
        </p:nvSpPr>
        <p:spPr>
          <a:xfrm>
            <a:off x="2133600" y="946293"/>
            <a:ext cx="1310631" cy="150647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6" name="Freeform 15"/>
          <p:cNvSpPr/>
          <p:nvPr/>
        </p:nvSpPr>
        <p:spPr>
          <a:xfrm>
            <a:off x="2838628" y="2224985"/>
            <a:ext cx="1310631" cy="150647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46150" tIns="276669" rIns="246151" bIns="27666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Self-efficacy</a:t>
            </a:r>
            <a:endParaRPr lang="en-US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860351" y="2119808"/>
            <a:ext cx="1626989" cy="903882"/>
          </a:xfrm>
          <a:custGeom>
            <a:avLst/>
            <a:gdLst>
              <a:gd name="connsiteX0" fmla="*/ 0 w 1626989"/>
              <a:gd name="connsiteY0" fmla="*/ 0 h 903882"/>
              <a:gd name="connsiteX1" fmla="*/ 1626989 w 1626989"/>
              <a:gd name="connsiteY1" fmla="*/ 0 h 903882"/>
              <a:gd name="connsiteX2" fmla="*/ 1626989 w 1626989"/>
              <a:gd name="connsiteY2" fmla="*/ 903882 h 903882"/>
              <a:gd name="connsiteX3" fmla="*/ 0 w 1626989"/>
              <a:gd name="connsiteY3" fmla="*/ 903882 h 903882"/>
              <a:gd name="connsiteX4" fmla="*/ 0 w 1626989"/>
              <a:gd name="connsiteY4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989" h="903882">
                <a:moveTo>
                  <a:pt x="0" y="0"/>
                </a:moveTo>
                <a:lnTo>
                  <a:pt x="1626989" y="0"/>
                </a:lnTo>
                <a:lnTo>
                  <a:pt x="1626989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18" name="Freeform 17"/>
          <p:cNvSpPr/>
          <p:nvPr/>
        </p:nvSpPr>
        <p:spPr>
          <a:xfrm>
            <a:off x="4267200" y="2224985"/>
            <a:ext cx="1310631" cy="150647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9" name="Freeform 18"/>
          <p:cNvSpPr/>
          <p:nvPr/>
        </p:nvSpPr>
        <p:spPr>
          <a:xfrm>
            <a:off x="3549080" y="3503678"/>
            <a:ext cx="1310631" cy="150647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46150" tIns="276669" rIns="246151" bIns="27666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Family functioning</a:t>
            </a:r>
            <a:endParaRPr lang="en-US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602426" y="3398501"/>
            <a:ext cx="1681222" cy="903882"/>
          </a:xfrm>
          <a:custGeom>
            <a:avLst/>
            <a:gdLst>
              <a:gd name="connsiteX0" fmla="*/ 0 w 1681222"/>
              <a:gd name="connsiteY0" fmla="*/ 0 h 903882"/>
              <a:gd name="connsiteX1" fmla="*/ 1681222 w 1681222"/>
              <a:gd name="connsiteY1" fmla="*/ 0 h 903882"/>
              <a:gd name="connsiteX2" fmla="*/ 1681222 w 1681222"/>
              <a:gd name="connsiteY2" fmla="*/ 903882 h 903882"/>
              <a:gd name="connsiteX3" fmla="*/ 0 w 1681222"/>
              <a:gd name="connsiteY3" fmla="*/ 903882 h 903882"/>
              <a:gd name="connsiteX4" fmla="*/ 0 w 1681222"/>
              <a:gd name="connsiteY4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222" h="903882">
                <a:moveTo>
                  <a:pt x="0" y="0"/>
                </a:moveTo>
                <a:lnTo>
                  <a:pt x="1681222" y="0"/>
                </a:lnTo>
                <a:lnTo>
                  <a:pt x="1681222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21" name="Freeform 20"/>
          <p:cNvSpPr/>
          <p:nvPr/>
        </p:nvSpPr>
        <p:spPr>
          <a:xfrm>
            <a:off x="2133600" y="3503678"/>
            <a:ext cx="1310631" cy="150647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9" name="TextBox 8"/>
          <p:cNvSpPr txBox="1"/>
          <p:nvPr/>
        </p:nvSpPr>
        <p:spPr>
          <a:xfrm>
            <a:off x="2192656" y="1528933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Effective </a:t>
            </a:r>
            <a:r>
              <a:rPr lang="en-US" sz="1200" dirty="0">
                <a:solidFill>
                  <a:schemeClr val="tx1"/>
                </a:solidFill>
              </a:rPr>
              <a:t>coping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8077" y="2822845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Attachment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8856" y="4119733"/>
            <a:ext cx="968535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Alexithymia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85800" y="33345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14350"/>
            <a:ext cx="5324100" cy="4857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11" name="Rounded Rectangle 10"/>
          <p:cNvSpPr/>
          <p:nvPr/>
        </p:nvSpPr>
        <p:spPr>
          <a:xfrm>
            <a:off x="763963" y="1008857"/>
            <a:ext cx="2900929" cy="199874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63963" y="3007597"/>
            <a:ext cx="2900929" cy="1076244"/>
          </a:xfrm>
          <a:custGeom>
            <a:avLst/>
            <a:gdLst>
              <a:gd name="connsiteX0" fmla="*/ 0 w 2900929"/>
              <a:gd name="connsiteY0" fmla="*/ 0 h 1076244"/>
              <a:gd name="connsiteX1" fmla="*/ 2900929 w 2900929"/>
              <a:gd name="connsiteY1" fmla="*/ 0 h 1076244"/>
              <a:gd name="connsiteX2" fmla="*/ 2900929 w 2900929"/>
              <a:gd name="connsiteY2" fmla="*/ 1076244 h 1076244"/>
              <a:gd name="connsiteX3" fmla="*/ 0 w 2900929"/>
              <a:gd name="connsiteY3" fmla="*/ 1076244 h 1076244"/>
              <a:gd name="connsiteX4" fmla="*/ 0 w 2900929"/>
              <a:gd name="connsiteY4" fmla="*/ 0 h 107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929" h="1076244">
                <a:moveTo>
                  <a:pt x="0" y="0"/>
                </a:moveTo>
                <a:lnTo>
                  <a:pt x="2900929" y="0"/>
                </a:lnTo>
                <a:lnTo>
                  <a:pt x="2900929" y="1076244"/>
                </a:lnTo>
                <a:lnTo>
                  <a:pt x="0" y="10762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56032" rIns="256032" bIns="0" numCol="1" spcCol="1270" anchor="t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Alexithymia</a:t>
            </a:r>
            <a:endParaRPr lang="fa-IR" sz="3600" kern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3955107" y="1008857"/>
            <a:ext cx="2900929" cy="1998740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3955107" y="3007597"/>
            <a:ext cx="2900929" cy="1076244"/>
          </a:xfrm>
          <a:custGeom>
            <a:avLst/>
            <a:gdLst>
              <a:gd name="connsiteX0" fmla="*/ 0 w 2900929"/>
              <a:gd name="connsiteY0" fmla="*/ 0 h 1076244"/>
              <a:gd name="connsiteX1" fmla="*/ 2900929 w 2900929"/>
              <a:gd name="connsiteY1" fmla="*/ 0 h 1076244"/>
              <a:gd name="connsiteX2" fmla="*/ 2900929 w 2900929"/>
              <a:gd name="connsiteY2" fmla="*/ 1076244 h 1076244"/>
              <a:gd name="connsiteX3" fmla="*/ 0 w 2900929"/>
              <a:gd name="connsiteY3" fmla="*/ 1076244 h 1076244"/>
              <a:gd name="connsiteX4" fmla="*/ 0 w 2900929"/>
              <a:gd name="connsiteY4" fmla="*/ 0 h 107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929" h="1076244">
                <a:moveTo>
                  <a:pt x="0" y="0"/>
                </a:moveTo>
                <a:lnTo>
                  <a:pt x="2900929" y="0"/>
                </a:lnTo>
                <a:lnTo>
                  <a:pt x="2900929" y="1076244"/>
                </a:lnTo>
                <a:lnTo>
                  <a:pt x="0" y="10762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56032" rIns="256032" bIns="0" numCol="1" spcCol="1270" anchor="t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Attachment</a:t>
            </a:r>
            <a:endParaRPr lang="fa-IR" sz="6100" kern="1200" dirty="0"/>
          </a:p>
        </p:txBody>
      </p:sp>
      <p:sp>
        <p:nvSpPr>
          <p:cNvPr id="4" name="Oval 3"/>
          <p:cNvSpPr/>
          <p:nvPr/>
        </p:nvSpPr>
        <p:spPr>
          <a:xfrm>
            <a:off x="594360" y="3867150"/>
            <a:ext cx="10058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difficulty </a:t>
            </a:r>
            <a:r>
              <a:rPr lang="en-US" sz="900" dirty="0" smtClean="0"/>
              <a:t>identifying </a:t>
            </a:r>
            <a:r>
              <a:rPr lang="en-US" sz="900" dirty="0"/>
              <a:t>feelings (DIF</a:t>
            </a:r>
            <a:r>
              <a:rPr lang="en-US" sz="900" dirty="0" smtClean="0"/>
              <a:t>)</a:t>
            </a:r>
            <a:endParaRPr lang="en-US" sz="900" dirty="0"/>
          </a:p>
        </p:txBody>
      </p:sp>
      <p:sp>
        <p:nvSpPr>
          <p:cNvPr id="8" name="Oval 7"/>
          <p:cNvSpPr/>
          <p:nvPr/>
        </p:nvSpPr>
        <p:spPr>
          <a:xfrm>
            <a:off x="1661160" y="3867150"/>
            <a:ext cx="100584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difficulty </a:t>
            </a:r>
            <a:r>
              <a:rPr lang="en-US" sz="900" dirty="0" smtClean="0"/>
              <a:t>describing </a:t>
            </a:r>
            <a:r>
              <a:rPr lang="en-US" sz="900" dirty="0"/>
              <a:t>feelings (DDF</a:t>
            </a:r>
            <a:r>
              <a:rPr lang="en-US" sz="900" dirty="0" smtClean="0"/>
              <a:t>)</a:t>
            </a:r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2727960" y="3867150"/>
            <a:ext cx="100584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externally oriented thinking (EOT</a:t>
            </a:r>
            <a:r>
              <a:rPr lang="en-US" sz="900" dirty="0" smtClean="0"/>
              <a:t>)</a:t>
            </a:r>
            <a:endParaRPr lang="en-US" sz="900" dirty="0"/>
          </a:p>
        </p:txBody>
      </p:sp>
      <p:sp>
        <p:nvSpPr>
          <p:cNvPr id="15" name="Oval 14"/>
          <p:cNvSpPr/>
          <p:nvPr/>
        </p:nvSpPr>
        <p:spPr>
          <a:xfrm>
            <a:off x="4480560" y="3843787"/>
            <a:ext cx="1005840" cy="914400"/>
          </a:xfrm>
          <a:prstGeom prst="ellipse">
            <a:avLst/>
          </a:prstGeom>
          <a:solidFill>
            <a:srgbClr val="E0BE0A"/>
          </a:solidFill>
          <a:ln>
            <a:solidFill>
              <a:srgbClr val="E0BE0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</a:t>
            </a:r>
            <a:r>
              <a:rPr lang="en-US" sz="1000" b="1" dirty="0" smtClean="0">
                <a:solidFill>
                  <a:schemeClr val="tx1"/>
                </a:solidFill>
              </a:rPr>
              <a:t>ecure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23560" y="3843787"/>
            <a:ext cx="1005840" cy="914400"/>
          </a:xfrm>
          <a:prstGeom prst="ellipse">
            <a:avLst/>
          </a:prstGeom>
          <a:solidFill>
            <a:srgbClr val="969565"/>
          </a:solidFill>
          <a:ln>
            <a:solidFill>
              <a:srgbClr val="96956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i</a:t>
            </a:r>
            <a:r>
              <a:rPr lang="en-US" sz="1000" b="1" dirty="0" smtClean="0">
                <a:solidFill>
                  <a:schemeClr val="tx1"/>
                </a:solidFill>
              </a:rPr>
              <a:t>nsecure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4" grpId="0" animBg="1"/>
      <p:bldP spid="8" grpId="0" animBg="1"/>
      <p:bldP spid="10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06" y="485850"/>
            <a:ext cx="4801500" cy="4095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895350"/>
            <a:ext cx="6321799" cy="2433300"/>
          </a:xfrm>
        </p:spPr>
        <p:txBody>
          <a:bodyPr/>
          <a:lstStyle/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The effect of alexithymia and attachment on self-care in </a:t>
            </a:r>
            <a:r>
              <a:rPr lang="en-US" sz="1600" dirty="0">
                <a:solidFill>
                  <a:schemeClr val="tx1"/>
                </a:solidFill>
              </a:rPr>
              <a:t>chronic diseases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chemeClr val="tx1"/>
                </a:solidFill>
              </a:rPr>
              <a:t>it </a:t>
            </a:r>
            <a:r>
              <a:rPr lang="en-US" sz="1600" dirty="0">
                <a:solidFill>
                  <a:schemeClr val="tx1"/>
                </a:solidFill>
              </a:rPr>
              <a:t>seems reasonable that type 1 diabetes can be affected by these two </a:t>
            </a:r>
            <a:r>
              <a:rPr lang="en-US" sz="1600" dirty="0" smtClean="0">
                <a:solidFill>
                  <a:schemeClr val="tx1"/>
                </a:solidFill>
              </a:rPr>
              <a:t>factors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Fewer studies conducted on alexithymia and attachment in type 1 diabetes management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Poorer adherence </a:t>
            </a:r>
            <a:r>
              <a:rPr lang="en-US" sz="1600" dirty="0">
                <a:solidFill>
                  <a:schemeClr val="tx1"/>
                </a:solidFill>
              </a:rPr>
              <a:t>and metabolic control </a:t>
            </a:r>
            <a:r>
              <a:rPr lang="en-US" sz="1600" dirty="0" smtClean="0">
                <a:solidFill>
                  <a:schemeClr val="tx1"/>
                </a:solidFill>
              </a:rPr>
              <a:t>in girls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0" y="2724150"/>
            <a:ext cx="29713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24151"/>
            <a:ext cx="2971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450"/>
            <a:ext cx="5324100" cy="485700"/>
          </a:xfrm>
        </p:spPr>
        <p:txBody>
          <a:bodyPr/>
          <a:lstStyle/>
          <a:p>
            <a:r>
              <a:rPr lang="en-US" dirty="0" smtClean="0"/>
              <a:t>Gap </a:t>
            </a:r>
            <a:r>
              <a:rPr lang="en-US" dirty="0"/>
              <a:t>of </a:t>
            </a:r>
            <a:r>
              <a:rPr lang="en-US" dirty="0" smtClean="0"/>
              <a:t>the literature and purpose</a:t>
            </a:r>
            <a:endParaRPr lang="en-US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1618878" y="1180968"/>
            <a:ext cx="1828800" cy="1314582"/>
          </a:xfrm>
          <a:custGeom>
            <a:avLst/>
            <a:gdLst>
              <a:gd name="connsiteX0" fmla="*/ 0 w 1314582"/>
              <a:gd name="connsiteY0" fmla="*/ 219101 h 1314582"/>
              <a:gd name="connsiteX1" fmla="*/ 219101 w 1314582"/>
              <a:gd name="connsiteY1" fmla="*/ 0 h 1314582"/>
              <a:gd name="connsiteX2" fmla="*/ 1095481 w 1314582"/>
              <a:gd name="connsiteY2" fmla="*/ 0 h 1314582"/>
              <a:gd name="connsiteX3" fmla="*/ 1314582 w 1314582"/>
              <a:gd name="connsiteY3" fmla="*/ 219101 h 1314582"/>
              <a:gd name="connsiteX4" fmla="*/ 1314582 w 1314582"/>
              <a:gd name="connsiteY4" fmla="*/ 1095481 h 1314582"/>
              <a:gd name="connsiteX5" fmla="*/ 1095481 w 1314582"/>
              <a:gd name="connsiteY5" fmla="*/ 1314582 h 1314582"/>
              <a:gd name="connsiteX6" fmla="*/ 219101 w 1314582"/>
              <a:gd name="connsiteY6" fmla="*/ 1314582 h 1314582"/>
              <a:gd name="connsiteX7" fmla="*/ 0 w 1314582"/>
              <a:gd name="connsiteY7" fmla="*/ 1095481 h 1314582"/>
              <a:gd name="connsiteX8" fmla="*/ 0 w 1314582"/>
              <a:gd name="connsiteY8" fmla="*/ 219101 h 13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582" h="1314582">
                <a:moveTo>
                  <a:pt x="0" y="219101"/>
                </a:moveTo>
                <a:cubicBezTo>
                  <a:pt x="0" y="98095"/>
                  <a:pt x="98095" y="0"/>
                  <a:pt x="219101" y="0"/>
                </a:cubicBezTo>
                <a:lnTo>
                  <a:pt x="1095481" y="0"/>
                </a:lnTo>
                <a:cubicBezTo>
                  <a:pt x="1216487" y="0"/>
                  <a:pt x="1314582" y="98095"/>
                  <a:pt x="1314582" y="219101"/>
                </a:cubicBezTo>
                <a:lnTo>
                  <a:pt x="1314582" y="1095481"/>
                </a:lnTo>
                <a:cubicBezTo>
                  <a:pt x="1314582" y="1216487"/>
                  <a:pt x="1216487" y="1314582"/>
                  <a:pt x="1095481" y="1314582"/>
                </a:cubicBezTo>
                <a:lnTo>
                  <a:pt x="219101" y="1314582"/>
                </a:lnTo>
                <a:cubicBezTo>
                  <a:pt x="98095" y="1314582"/>
                  <a:pt x="0" y="1216487"/>
                  <a:pt x="0" y="1095481"/>
                </a:cubicBezTo>
                <a:lnTo>
                  <a:pt x="0" y="21910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78143" tIns="78143" rIns="78143" bIns="78143" numCol="1" spcCol="1270" anchor="ctr" anchorCtr="0">
            <a:noAutofit/>
          </a:bodyPr>
          <a:lstStyle/>
          <a:p>
            <a:pPr lvl="0" algn="ctr"/>
            <a:r>
              <a:rPr lang="en-US" sz="1100" kern="1200" dirty="0" smtClean="0">
                <a:solidFill>
                  <a:schemeClr val="tx1"/>
                </a:solidFill>
              </a:rPr>
              <a:t>Lack </a:t>
            </a:r>
            <a:r>
              <a:rPr lang="en-US" sz="1100" kern="1200" dirty="0">
                <a:solidFill>
                  <a:schemeClr val="tx1"/>
                </a:solidFill>
              </a:rPr>
              <a:t>of </a:t>
            </a:r>
            <a:r>
              <a:rPr lang="en-US" sz="1100" kern="1200" dirty="0" smtClean="0">
                <a:solidFill>
                  <a:schemeClr val="tx1"/>
                </a:solidFill>
              </a:rPr>
              <a:t>studies (specially gender-specific)</a:t>
            </a:r>
            <a:endParaRPr lang="en-US" sz="1100" kern="1200" dirty="0">
              <a:solidFill>
                <a:schemeClr val="tx1"/>
              </a:solidFill>
            </a:endParaRPr>
          </a:p>
          <a:p>
            <a:pPr algn="ctr"/>
            <a:r>
              <a:rPr lang="en-US" sz="1100" kern="1200" dirty="0" smtClean="0">
                <a:solidFill>
                  <a:schemeClr val="tx1"/>
                </a:solidFill>
              </a:rPr>
              <a:t>on alexithymia </a:t>
            </a:r>
            <a:r>
              <a:rPr lang="en-US" sz="1100" kern="1200" dirty="0">
                <a:solidFill>
                  <a:schemeClr val="tx1"/>
                </a:solidFill>
              </a:rPr>
              <a:t>and attachment </a:t>
            </a:r>
            <a:r>
              <a:rPr lang="en-US" sz="1100" kern="1200" dirty="0" smtClean="0">
                <a:solidFill>
                  <a:schemeClr val="tx1"/>
                </a:solidFill>
              </a:rPr>
              <a:t>with </a:t>
            </a:r>
            <a:r>
              <a:rPr lang="en-US" sz="1100" kern="1200" dirty="0">
                <a:solidFill>
                  <a:schemeClr val="tx1"/>
                </a:solidFill>
              </a:rPr>
              <a:t>type 1 diabetes management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38400" y="2675771"/>
            <a:ext cx="200779" cy="200779"/>
          </a:xfrm>
          <a:custGeom>
            <a:avLst/>
            <a:gdLst>
              <a:gd name="connsiteX0" fmla="*/ 26613 w 200779"/>
              <a:gd name="connsiteY0" fmla="*/ 76778 h 200779"/>
              <a:gd name="connsiteX1" fmla="*/ 76778 w 200779"/>
              <a:gd name="connsiteY1" fmla="*/ 76778 h 200779"/>
              <a:gd name="connsiteX2" fmla="*/ 76778 w 200779"/>
              <a:gd name="connsiteY2" fmla="*/ 26613 h 200779"/>
              <a:gd name="connsiteX3" fmla="*/ 124001 w 200779"/>
              <a:gd name="connsiteY3" fmla="*/ 26613 h 200779"/>
              <a:gd name="connsiteX4" fmla="*/ 124001 w 200779"/>
              <a:gd name="connsiteY4" fmla="*/ 76778 h 200779"/>
              <a:gd name="connsiteX5" fmla="*/ 174166 w 200779"/>
              <a:gd name="connsiteY5" fmla="*/ 76778 h 200779"/>
              <a:gd name="connsiteX6" fmla="*/ 174166 w 200779"/>
              <a:gd name="connsiteY6" fmla="*/ 124001 h 200779"/>
              <a:gd name="connsiteX7" fmla="*/ 124001 w 200779"/>
              <a:gd name="connsiteY7" fmla="*/ 124001 h 200779"/>
              <a:gd name="connsiteX8" fmla="*/ 124001 w 200779"/>
              <a:gd name="connsiteY8" fmla="*/ 174166 h 200779"/>
              <a:gd name="connsiteX9" fmla="*/ 76778 w 200779"/>
              <a:gd name="connsiteY9" fmla="*/ 174166 h 200779"/>
              <a:gd name="connsiteX10" fmla="*/ 76778 w 200779"/>
              <a:gd name="connsiteY10" fmla="*/ 124001 h 200779"/>
              <a:gd name="connsiteX11" fmla="*/ 26613 w 200779"/>
              <a:gd name="connsiteY11" fmla="*/ 124001 h 200779"/>
              <a:gd name="connsiteX12" fmla="*/ 26613 w 200779"/>
              <a:gd name="connsiteY12" fmla="*/ 76778 h 20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79" h="200779">
                <a:moveTo>
                  <a:pt x="26613" y="76778"/>
                </a:moveTo>
                <a:lnTo>
                  <a:pt x="76778" y="76778"/>
                </a:lnTo>
                <a:lnTo>
                  <a:pt x="76778" y="26613"/>
                </a:lnTo>
                <a:lnTo>
                  <a:pt x="124001" y="26613"/>
                </a:lnTo>
                <a:lnTo>
                  <a:pt x="124001" y="76778"/>
                </a:lnTo>
                <a:lnTo>
                  <a:pt x="174166" y="76778"/>
                </a:lnTo>
                <a:lnTo>
                  <a:pt x="174166" y="124001"/>
                </a:lnTo>
                <a:lnTo>
                  <a:pt x="124001" y="124001"/>
                </a:lnTo>
                <a:lnTo>
                  <a:pt x="124001" y="174166"/>
                </a:lnTo>
                <a:lnTo>
                  <a:pt x="76778" y="174166"/>
                </a:lnTo>
                <a:lnTo>
                  <a:pt x="76778" y="124001"/>
                </a:lnTo>
                <a:lnTo>
                  <a:pt x="26613" y="124001"/>
                </a:lnTo>
                <a:lnTo>
                  <a:pt x="26613" y="76778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6613" tIns="76778" rIns="26613" bIns="7677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0" name="Freeform 9"/>
          <p:cNvSpPr/>
          <p:nvPr/>
        </p:nvSpPr>
        <p:spPr>
          <a:xfrm>
            <a:off x="1600200" y="3085968"/>
            <a:ext cx="1828800" cy="1314582"/>
          </a:xfrm>
          <a:custGeom>
            <a:avLst/>
            <a:gdLst>
              <a:gd name="connsiteX0" fmla="*/ 0 w 1314582"/>
              <a:gd name="connsiteY0" fmla="*/ 219101 h 1314582"/>
              <a:gd name="connsiteX1" fmla="*/ 219101 w 1314582"/>
              <a:gd name="connsiteY1" fmla="*/ 0 h 1314582"/>
              <a:gd name="connsiteX2" fmla="*/ 1095481 w 1314582"/>
              <a:gd name="connsiteY2" fmla="*/ 0 h 1314582"/>
              <a:gd name="connsiteX3" fmla="*/ 1314582 w 1314582"/>
              <a:gd name="connsiteY3" fmla="*/ 219101 h 1314582"/>
              <a:gd name="connsiteX4" fmla="*/ 1314582 w 1314582"/>
              <a:gd name="connsiteY4" fmla="*/ 1095481 h 1314582"/>
              <a:gd name="connsiteX5" fmla="*/ 1095481 w 1314582"/>
              <a:gd name="connsiteY5" fmla="*/ 1314582 h 1314582"/>
              <a:gd name="connsiteX6" fmla="*/ 219101 w 1314582"/>
              <a:gd name="connsiteY6" fmla="*/ 1314582 h 1314582"/>
              <a:gd name="connsiteX7" fmla="*/ 0 w 1314582"/>
              <a:gd name="connsiteY7" fmla="*/ 1095481 h 1314582"/>
              <a:gd name="connsiteX8" fmla="*/ 0 w 1314582"/>
              <a:gd name="connsiteY8" fmla="*/ 219101 h 13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582" h="1314582">
                <a:moveTo>
                  <a:pt x="0" y="219101"/>
                </a:moveTo>
                <a:cubicBezTo>
                  <a:pt x="0" y="98095"/>
                  <a:pt x="98095" y="0"/>
                  <a:pt x="219101" y="0"/>
                </a:cubicBezTo>
                <a:lnTo>
                  <a:pt x="1095481" y="0"/>
                </a:lnTo>
                <a:cubicBezTo>
                  <a:pt x="1216487" y="0"/>
                  <a:pt x="1314582" y="98095"/>
                  <a:pt x="1314582" y="219101"/>
                </a:cubicBezTo>
                <a:lnTo>
                  <a:pt x="1314582" y="1095481"/>
                </a:lnTo>
                <a:cubicBezTo>
                  <a:pt x="1314582" y="1216487"/>
                  <a:pt x="1216487" y="1314582"/>
                  <a:pt x="1095481" y="1314582"/>
                </a:cubicBezTo>
                <a:lnTo>
                  <a:pt x="219101" y="1314582"/>
                </a:lnTo>
                <a:cubicBezTo>
                  <a:pt x="98095" y="1314582"/>
                  <a:pt x="0" y="1216487"/>
                  <a:pt x="0" y="1095481"/>
                </a:cubicBezTo>
                <a:lnTo>
                  <a:pt x="0" y="21910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78143" tIns="78143" rIns="78143" bIns="7814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smtClean="0">
                <a:solidFill>
                  <a:schemeClr val="tx1"/>
                </a:solidFill>
              </a:rPr>
              <a:t>Lack of studies on clarifying psychological dimensions of the managing of diabetes type 1 in a Eastern-Mediterranean population</a:t>
            </a:r>
            <a:endParaRPr lang="en-US" sz="11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581400" y="2678430"/>
            <a:ext cx="548640" cy="274320"/>
          </a:xfrm>
          <a:custGeom>
            <a:avLst/>
            <a:gdLst>
              <a:gd name="connsiteX0" fmla="*/ 0 w 177288"/>
              <a:gd name="connsiteY0" fmla="*/ 41479 h 207394"/>
              <a:gd name="connsiteX1" fmla="*/ 88644 w 177288"/>
              <a:gd name="connsiteY1" fmla="*/ 41479 h 207394"/>
              <a:gd name="connsiteX2" fmla="*/ 88644 w 177288"/>
              <a:gd name="connsiteY2" fmla="*/ 0 h 207394"/>
              <a:gd name="connsiteX3" fmla="*/ 177288 w 177288"/>
              <a:gd name="connsiteY3" fmla="*/ 103697 h 207394"/>
              <a:gd name="connsiteX4" fmla="*/ 88644 w 177288"/>
              <a:gd name="connsiteY4" fmla="*/ 207394 h 207394"/>
              <a:gd name="connsiteX5" fmla="*/ 88644 w 177288"/>
              <a:gd name="connsiteY5" fmla="*/ 165915 h 207394"/>
              <a:gd name="connsiteX6" fmla="*/ 0 w 177288"/>
              <a:gd name="connsiteY6" fmla="*/ 165915 h 207394"/>
              <a:gd name="connsiteX7" fmla="*/ 0 w 177288"/>
              <a:gd name="connsiteY7" fmla="*/ 41479 h 20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88" h="207394">
                <a:moveTo>
                  <a:pt x="0" y="41479"/>
                </a:moveTo>
                <a:lnTo>
                  <a:pt x="88644" y="41479"/>
                </a:lnTo>
                <a:lnTo>
                  <a:pt x="88644" y="0"/>
                </a:lnTo>
                <a:lnTo>
                  <a:pt x="177288" y="103697"/>
                </a:lnTo>
                <a:lnTo>
                  <a:pt x="88644" y="207394"/>
                </a:lnTo>
                <a:lnTo>
                  <a:pt x="88644" y="165915"/>
                </a:lnTo>
                <a:lnTo>
                  <a:pt x="0" y="165915"/>
                </a:lnTo>
                <a:lnTo>
                  <a:pt x="0" y="4147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0" tIns="41479" rIns="53186" bIns="41479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12" name="Freeform 11"/>
          <p:cNvSpPr/>
          <p:nvPr/>
        </p:nvSpPr>
        <p:spPr>
          <a:xfrm>
            <a:off x="4283543" y="1790118"/>
            <a:ext cx="2172862" cy="2172862"/>
          </a:xfrm>
          <a:custGeom>
            <a:avLst/>
            <a:gdLst>
              <a:gd name="connsiteX0" fmla="*/ 0 w 2172862"/>
              <a:gd name="connsiteY0" fmla="*/ 362151 h 2172862"/>
              <a:gd name="connsiteX1" fmla="*/ 362151 w 2172862"/>
              <a:gd name="connsiteY1" fmla="*/ 0 h 2172862"/>
              <a:gd name="connsiteX2" fmla="*/ 1810711 w 2172862"/>
              <a:gd name="connsiteY2" fmla="*/ 0 h 2172862"/>
              <a:gd name="connsiteX3" fmla="*/ 2172862 w 2172862"/>
              <a:gd name="connsiteY3" fmla="*/ 362151 h 2172862"/>
              <a:gd name="connsiteX4" fmla="*/ 2172862 w 2172862"/>
              <a:gd name="connsiteY4" fmla="*/ 1810711 h 2172862"/>
              <a:gd name="connsiteX5" fmla="*/ 1810711 w 2172862"/>
              <a:gd name="connsiteY5" fmla="*/ 2172862 h 2172862"/>
              <a:gd name="connsiteX6" fmla="*/ 362151 w 2172862"/>
              <a:gd name="connsiteY6" fmla="*/ 2172862 h 2172862"/>
              <a:gd name="connsiteX7" fmla="*/ 0 w 2172862"/>
              <a:gd name="connsiteY7" fmla="*/ 1810711 h 2172862"/>
              <a:gd name="connsiteX8" fmla="*/ 0 w 2172862"/>
              <a:gd name="connsiteY8" fmla="*/ 362151 h 217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862" h="2172862">
                <a:moveTo>
                  <a:pt x="0" y="362151"/>
                </a:moveTo>
                <a:cubicBezTo>
                  <a:pt x="0" y="162141"/>
                  <a:pt x="162141" y="0"/>
                  <a:pt x="362151" y="0"/>
                </a:cubicBezTo>
                <a:lnTo>
                  <a:pt x="1810711" y="0"/>
                </a:lnTo>
                <a:cubicBezTo>
                  <a:pt x="2010721" y="0"/>
                  <a:pt x="2172862" y="162141"/>
                  <a:pt x="2172862" y="362151"/>
                </a:cubicBezTo>
                <a:lnTo>
                  <a:pt x="2172862" y="1810711"/>
                </a:lnTo>
                <a:cubicBezTo>
                  <a:pt x="2172862" y="2010721"/>
                  <a:pt x="2010721" y="2172862"/>
                  <a:pt x="1810711" y="2172862"/>
                </a:cubicBezTo>
                <a:lnTo>
                  <a:pt x="362151" y="2172862"/>
                </a:lnTo>
                <a:cubicBezTo>
                  <a:pt x="162141" y="2172862"/>
                  <a:pt x="0" y="2010721"/>
                  <a:pt x="0" y="1810711"/>
                </a:cubicBezTo>
                <a:lnTo>
                  <a:pt x="0" y="36215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20040" tIns="120040" rIns="120040" bIns="12004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chemeClr val="tx1"/>
                </a:solidFill>
              </a:rPr>
              <a:t>Investigating the gender-specific relationship between alexithymia and attachment with self-care and blood glucose level in a sample of </a:t>
            </a:r>
            <a:r>
              <a:rPr lang="en-US" sz="1200" b="1" kern="1200" dirty="0" err="1" smtClean="0">
                <a:solidFill>
                  <a:schemeClr val="tx1"/>
                </a:solidFill>
              </a:rPr>
              <a:t>Tehranian</a:t>
            </a:r>
            <a:r>
              <a:rPr lang="en-US" sz="1200" b="1" kern="1200" dirty="0" smtClean="0">
                <a:solidFill>
                  <a:schemeClr val="tx1"/>
                </a:solidFill>
              </a:rPr>
              <a:t> adolescents</a:t>
            </a:r>
            <a:endParaRPr lang="en-US" sz="12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50" y="1581150"/>
            <a:ext cx="6248350" cy="2255700"/>
          </a:xfrm>
        </p:spPr>
        <p:txBody>
          <a:bodyPr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Adolescents</a:t>
            </a:r>
            <a:r>
              <a:rPr lang="en-US" sz="1400" dirty="0">
                <a:solidFill>
                  <a:schemeClr val="tx1"/>
                </a:solidFill>
              </a:rPr>
              <a:t>, aged 12-18 years, with type 1 </a:t>
            </a:r>
            <a:r>
              <a:rPr lang="en-US" sz="1400" dirty="0" smtClean="0">
                <a:solidFill>
                  <a:schemeClr val="tx1"/>
                </a:solidFill>
              </a:rPr>
              <a:t>diabetes</a:t>
            </a:r>
          </a:p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From </a:t>
            </a:r>
            <a:r>
              <a:rPr lang="en-US" sz="1400" dirty="0">
                <a:solidFill>
                  <a:schemeClr val="tx1"/>
                </a:solidFill>
              </a:rPr>
              <a:t>diabetes clinics in Tehran and the Iranian Diabetes </a:t>
            </a:r>
            <a:r>
              <a:rPr lang="en-US" sz="1400" dirty="0" smtClean="0">
                <a:solidFill>
                  <a:schemeClr val="tx1"/>
                </a:solidFill>
              </a:rPr>
              <a:t>Society</a:t>
            </a:r>
          </a:p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Between </a:t>
            </a:r>
            <a:r>
              <a:rPr lang="en-US" sz="1400" dirty="0">
                <a:solidFill>
                  <a:schemeClr val="tx1"/>
                </a:solidFill>
              </a:rPr>
              <a:t>February 2015 and January </a:t>
            </a:r>
            <a:r>
              <a:rPr lang="en-US" sz="1400" dirty="0" smtClean="0">
                <a:solidFill>
                  <a:schemeClr val="tx1"/>
                </a:solidFill>
              </a:rPr>
              <a:t>2016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00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-907"/>
            <a:ext cx="1982273" cy="2647950"/>
          </a:xfrm>
          <a:prstGeom prst="rect">
            <a:avLst/>
          </a:prstGeom>
        </p:spPr>
      </p:pic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2286000" y="89535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Measures</a:t>
            </a: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224972" y="1657349"/>
            <a:ext cx="7014028" cy="3092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600" b="1" u="sng" dirty="0" smtClean="0">
                <a:solidFill>
                  <a:schemeClr val="tx1"/>
                </a:solidFill>
              </a:rPr>
              <a:t>Alexithymia</a:t>
            </a:r>
            <a:r>
              <a:rPr lang="en-US" sz="1600" dirty="0" smtClean="0">
                <a:solidFill>
                  <a:schemeClr val="tx1"/>
                </a:solidFill>
              </a:rPr>
              <a:t>: the Iranian version of Toronto </a:t>
            </a:r>
            <a:r>
              <a:rPr lang="en-US" sz="1600" dirty="0">
                <a:solidFill>
                  <a:schemeClr val="tx1"/>
                </a:solidFill>
              </a:rPr>
              <a:t>alexithymia </a:t>
            </a:r>
            <a:r>
              <a:rPr lang="en-US" sz="1600" dirty="0" smtClean="0">
                <a:solidFill>
                  <a:schemeClr val="tx1"/>
                </a:solidFill>
              </a:rPr>
              <a:t>scale </a:t>
            </a:r>
            <a:r>
              <a:rPr lang="en-US" sz="1600" dirty="0">
                <a:solidFill>
                  <a:schemeClr val="tx1"/>
                </a:solidFill>
              </a:rPr>
              <a:t>(TAS-20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en-US" sz="1600" b="1" u="sng" dirty="0" smtClean="0">
                <a:solidFill>
                  <a:schemeClr val="tx1"/>
                </a:solidFill>
              </a:rPr>
              <a:t>Attachment</a:t>
            </a:r>
            <a:r>
              <a:rPr lang="en-US" sz="1600" dirty="0" smtClean="0">
                <a:solidFill>
                  <a:schemeClr val="tx1"/>
                </a:solidFill>
              </a:rPr>
              <a:t>: the Iranian version of Inventory </a:t>
            </a:r>
            <a:r>
              <a:rPr lang="en-US" sz="1600" dirty="0">
                <a:solidFill>
                  <a:schemeClr val="tx1"/>
                </a:solidFill>
              </a:rPr>
              <a:t>of parent and peer attachment (IPPA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en-US" sz="1600" b="1" u="sng" dirty="0" smtClean="0">
                <a:solidFill>
                  <a:schemeClr val="tx1"/>
                </a:solidFill>
              </a:rPr>
              <a:t>Diabetes management</a:t>
            </a:r>
            <a:r>
              <a:rPr lang="en-US" sz="1600" dirty="0" smtClean="0">
                <a:solidFill>
                  <a:schemeClr val="tx1"/>
                </a:solidFill>
              </a:rPr>
              <a:t>: Farsi version of Summary </a:t>
            </a:r>
            <a:r>
              <a:rPr lang="en-US" sz="1600" dirty="0">
                <a:solidFill>
                  <a:schemeClr val="tx1"/>
                </a:solidFill>
              </a:rPr>
              <a:t>of Diabetes Self-Care Activities Scale (SDSCA</a:t>
            </a:r>
            <a:r>
              <a:rPr lang="en-US" sz="1600" dirty="0" smtClean="0">
                <a:solidFill>
                  <a:schemeClr val="tx1"/>
                </a:solidFill>
              </a:rPr>
              <a:t>) and Glycated </a:t>
            </a:r>
            <a:r>
              <a:rPr lang="en-US" sz="1600" dirty="0">
                <a:solidFill>
                  <a:schemeClr val="tx1"/>
                </a:solidFill>
              </a:rPr>
              <a:t>Hemoglobin Measurement (HbA1c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1775</Words>
  <Application>Microsoft Office PowerPoint</Application>
  <PresentationFormat>On-screen Show (16:9)</PresentationFormat>
  <Paragraphs>682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Gill Sans MT Condensed</vt:lpstr>
      <vt:lpstr>Karla</vt:lpstr>
      <vt:lpstr>Mongolian Baiti</vt:lpstr>
      <vt:lpstr>Montserrat</vt:lpstr>
      <vt:lpstr>Times New Roman</vt:lpstr>
      <vt:lpstr>Wingdings</vt:lpstr>
      <vt:lpstr>Arviragus template</vt:lpstr>
      <vt:lpstr>Research Center for Social Determinants of Health, Research Institute for Endocrine Sciences, Shahid Beheshti University of Medical Sciences, Tehran, Iran.</vt:lpstr>
      <vt:lpstr>PowerPoint Presentation</vt:lpstr>
      <vt:lpstr>Background</vt:lpstr>
      <vt:lpstr>Psychological factors and self-care in adolescents</vt:lpstr>
      <vt:lpstr>Background</vt:lpstr>
      <vt:lpstr>Background</vt:lpstr>
      <vt:lpstr>Gap of the literature and purpose</vt:lpstr>
      <vt:lpstr>Materials and Methods</vt:lpstr>
      <vt:lpstr>Measures</vt:lpstr>
      <vt:lpstr>Conceptual framework</vt:lpstr>
      <vt:lpstr>Statistical analysis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Research Center for Social Determinants of Health, Research Institute for Endocrine Sciences, Shahid Beheshti University of Medical Sciences, Tehran, Iran.</dc:title>
  <cp:lastModifiedBy>Mina</cp:lastModifiedBy>
  <cp:revision>87</cp:revision>
  <dcterms:modified xsi:type="dcterms:W3CDTF">2018-11-15T09:19:00Z</dcterms:modified>
</cp:coreProperties>
</file>