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4" r:id="rId4"/>
    <p:sldId id="266" r:id="rId5"/>
    <p:sldId id="267" r:id="rId6"/>
    <p:sldId id="268" r:id="rId7"/>
    <p:sldId id="269" r:id="rId8"/>
    <p:sldId id="270" r:id="rId9"/>
    <p:sldId id="263" r:id="rId10"/>
    <p:sldId id="262" r:id="rId11"/>
    <p:sldId id="264" r:id="rId12"/>
    <p:sldId id="265" r:id="rId13"/>
    <p:sldId id="271" r:id="rId14"/>
    <p:sldId id="272" r:id="rId15"/>
    <p:sldId id="273" r:id="rId16"/>
    <p:sldId id="276" r:id="rId17"/>
    <p:sldId id="277" r:id="rId18"/>
    <p:sldId id="278" r:id="rId19"/>
    <p:sldId id="279" r:id="rId20"/>
    <p:sldId id="283" r:id="rId21"/>
    <p:sldId id="286" r:id="rId22"/>
    <p:sldId id="287" r:id="rId23"/>
    <p:sldId id="280" r:id="rId24"/>
    <p:sldId id="281" r:id="rId25"/>
    <p:sldId id="284" r:id="rId26"/>
    <p:sldId id="285" r:id="rId27"/>
    <p:sldId id="288" r:id="rId28"/>
    <p:sldId id="290" r:id="rId29"/>
    <p:sldId id="291" r:id="rId30"/>
    <p:sldId id="292" r:id="rId31"/>
    <p:sldId id="289" r:id="rId32"/>
    <p:sldId id="293" r:id="rId33"/>
    <p:sldId id="294" r:id="rId34"/>
    <p:sldId id="296" r:id="rId35"/>
    <p:sldId id="323" r:id="rId36"/>
    <p:sldId id="309" r:id="rId37"/>
    <p:sldId id="318" r:id="rId38"/>
    <p:sldId id="297" r:id="rId39"/>
    <p:sldId id="317" r:id="rId40"/>
    <p:sldId id="319" r:id="rId41"/>
    <p:sldId id="298" r:id="rId42"/>
    <p:sldId id="299" r:id="rId43"/>
    <p:sldId id="300" r:id="rId44"/>
    <p:sldId id="301" r:id="rId45"/>
    <p:sldId id="302" r:id="rId46"/>
    <p:sldId id="303" r:id="rId47"/>
    <p:sldId id="304" r:id="rId48"/>
    <p:sldId id="305" r:id="rId49"/>
    <p:sldId id="306" r:id="rId50"/>
    <p:sldId id="307" r:id="rId51"/>
    <p:sldId id="311" r:id="rId52"/>
    <p:sldId id="312" r:id="rId53"/>
    <p:sldId id="313" r:id="rId54"/>
    <p:sldId id="314" r:id="rId55"/>
    <p:sldId id="315" r:id="rId56"/>
    <p:sldId id="310" r:id="rId57"/>
    <p:sldId id="320" r:id="rId58"/>
    <p:sldId id="321" r:id="rId59"/>
    <p:sldId id="3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4" d="100"/>
          <a:sy n="74"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BB545-0DBA-4A6A-8D70-1D096F656A9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6E598B5-90DE-4B87-9F40-5FB7F9AED738}">
      <dgm:prSet phldrT="[Text]"/>
      <dgm:spPr/>
      <dgm:t>
        <a:bodyPr/>
        <a:lstStyle/>
        <a:p>
          <a:r>
            <a:rPr lang="en-US" dirty="0" smtClean="0"/>
            <a:t>Drug Holiday</a:t>
          </a:r>
          <a:endParaRPr lang="en-US" dirty="0"/>
        </a:p>
      </dgm:t>
    </dgm:pt>
    <dgm:pt modelId="{28DE3783-E1FE-4C42-9DC3-9B2554864C2E}" type="parTrans" cxnId="{CD5B87EE-4729-4F91-A726-43467AD05DD4}">
      <dgm:prSet/>
      <dgm:spPr/>
      <dgm:t>
        <a:bodyPr/>
        <a:lstStyle/>
        <a:p>
          <a:endParaRPr lang="en-US"/>
        </a:p>
      </dgm:t>
    </dgm:pt>
    <dgm:pt modelId="{55A77A44-64F5-429A-BFB3-918D50CAC2CA}" type="sibTrans" cxnId="{CD5B87EE-4729-4F91-A726-43467AD05DD4}">
      <dgm:prSet/>
      <dgm:spPr/>
      <dgm:t>
        <a:bodyPr/>
        <a:lstStyle/>
        <a:p>
          <a:endParaRPr lang="en-US"/>
        </a:p>
      </dgm:t>
    </dgm:pt>
    <dgm:pt modelId="{7A1414BB-19D3-4371-9B69-73AA9C603E2D}">
      <dgm:prSet phldrT="[Text]"/>
      <dgm:spPr/>
      <dgm:t>
        <a:bodyPr/>
        <a:lstStyle/>
        <a:p>
          <a:r>
            <a:rPr lang="en-US" dirty="0" smtClean="0"/>
            <a:t>Less protection on long term use</a:t>
          </a:r>
          <a:endParaRPr lang="en-US" dirty="0"/>
        </a:p>
      </dgm:t>
    </dgm:pt>
    <dgm:pt modelId="{A5AC93DC-1AD8-4A77-B482-BD7C84305F93}" type="parTrans" cxnId="{7CFE5940-F501-4EEE-AC96-18658FD965A0}">
      <dgm:prSet/>
      <dgm:spPr/>
      <dgm:t>
        <a:bodyPr/>
        <a:lstStyle/>
        <a:p>
          <a:endParaRPr lang="en-US"/>
        </a:p>
      </dgm:t>
    </dgm:pt>
    <dgm:pt modelId="{B4EC1496-41CA-4A13-9717-F83AAFC6B068}" type="sibTrans" cxnId="{7CFE5940-F501-4EEE-AC96-18658FD965A0}">
      <dgm:prSet/>
      <dgm:spPr/>
      <dgm:t>
        <a:bodyPr/>
        <a:lstStyle/>
        <a:p>
          <a:endParaRPr lang="en-US"/>
        </a:p>
      </dgm:t>
    </dgm:pt>
    <dgm:pt modelId="{E79058C8-DCDF-48E4-8113-7115AFCE9813}">
      <dgm:prSet phldrT="[Text]"/>
      <dgm:spPr/>
      <dgm:t>
        <a:bodyPr/>
        <a:lstStyle/>
        <a:p>
          <a:r>
            <a:rPr lang="en-US" dirty="0" smtClean="0"/>
            <a:t>Long term residency time in bone after discontinuance</a:t>
          </a:r>
          <a:endParaRPr lang="en-US" dirty="0"/>
        </a:p>
      </dgm:t>
    </dgm:pt>
    <dgm:pt modelId="{6F6B348C-D536-4691-811B-CD77EB0A3597}" type="parTrans" cxnId="{61E51F58-E3BD-47AA-A392-F6F305BEDBC9}">
      <dgm:prSet/>
      <dgm:spPr/>
      <dgm:t>
        <a:bodyPr/>
        <a:lstStyle/>
        <a:p>
          <a:endParaRPr lang="en-US"/>
        </a:p>
      </dgm:t>
    </dgm:pt>
    <dgm:pt modelId="{7B03729B-D09F-4AB6-ABBB-841E09EEC163}" type="sibTrans" cxnId="{61E51F58-E3BD-47AA-A392-F6F305BEDBC9}">
      <dgm:prSet/>
      <dgm:spPr/>
      <dgm:t>
        <a:bodyPr/>
        <a:lstStyle/>
        <a:p>
          <a:endParaRPr lang="en-US"/>
        </a:p>
      </dgm:t>
    </dgm:pt>
    <dgm:pt modelId="{86EF828A-F76C-488F-97E1-821307FFC772}">
      <dgm:prSet phldrT="[Text]"/>
      <dgm:spPr/>
      <dgm:t>
        <a:bodyPr/>
        <a:lstStyle/>
        <a:p>
          <a:r>
            <a:rPr lang="en-US" smtClean="0"/>
            <a:t>Serious concern regarding long term safety</a:t>
          </a:r>
          <a:endParaRPr lang="en-US" dirty="0"/>
        </a:p>
      </dgm:t>
    </dgm:pt>
    <dgm:pt modelId="{195DBAC3-1DAA-4A25-AC25-2FEEEC0DF607}" type="parTrans" cxnId="{F7D4FE6E-ADB6-42B5-82C2-F8CF225CD144}">
      <dgm:prSet/>
      <dgm:spPr/>
      <dgm:t>
        <a:bodyPr/>
        <a:lstStyle/>
        <a:p>
          <a:endParaRPr lang="en-US"/>
        </a:p>
      </dgm:t>
    </dgm:pt>
    <dgm:pt modelId="{1E5BD68E-87F5-4C86-8608-9F7CCA6443E8}" type="sibTrans" cxnId="{F7D4FE6E-ADB6-42B5-82C2-F8CF225CD144}">
      <dgm:prSet/>
      <dgm:spPr/>
      <dgm:t>
        <a:bodyPr/>
        <a:lstStyle/>
        <a:p>
          <a:endParaRPr lang="en-US"/>
        </a:p>
      </dgm:t>
    </dgm:pt>
    <dgm:pt modelId="{8330240D-A030-46DF-BD94-4DD130663170}" type="pres">
      <dgm:prSet presAssocID="{1A7BB545-0DBA-4A6A-8D70-1D096F656A93}" presName="cycle" presStyleCnt="0">
        <dgm:presLayoutVars>
          <dgm:chMax val="1"/>
          <dgm:dir/>
          <dgm:animLvl val="ctr"/>
          <dgm:resizeHandles val="exact"/>
        </dgm:presLayoutVars>
      </dgm:prSet>
      <dgm:spPr/>
      <dgm:t>
        <a:bodyPr/>
        <a:lstStyle/>
        <a:p>
          <a:endParaRPr lang="en-US"/>
        </a:p>
      </dgm:t>
    </dgm:pt>
    <dgm:pt modelId="{17F9B214-251B-45B2-A68C-60F84DF80CFE}" type="pres">
      <dgm:prSet presAssocID="{B6E598B5-90DE-4B87-9F40-5FB7F9AED738}" presName="centerShape" presStyleLbl="node0" presStyleIdx="0" presStyleCnt="1"/>
      <dgm:spPr/>
      <dgm:t>
        <a:bodyPr/>
        <a:lstStyle/>
        <a:p>
          <a:endParaRPr lang="en-US"/>
        </a:p>
      </dgm:t>
    </dgm:pt>
    <dgm:pt modelId="{3FD85534-1DA5-4141-B4CF-BCB63BA3638F}" type="pres">
      <dgm:prSet presAssocID="{A5AC93DC-1AD8-4A77-B482-BD7C84305F93}" presName="parTrans" presStyleLbl="bgSibTrans2D1" presStyleIdx="0" presStyleCnt="3"/>
      <dgm:spPr/>
      <dgm:t>
        <a:bodyPr/>
        <a:lstStyle/>
        <a:p>
          <a:endParaRPr lang="en-US"/>
        </a:p>
      </dgm:t>
    </dgm:pt>
    <dgm:pt modelId="{55BDAE08-9DEE-4AF3-9D0D-C7BAD225EC04}" type="pres">
      <dgm:prSet presAssocID="{7A1414BB-19D3-4371-9B69-73AA9C603E2D}" presName="node" presStyleLbl="node1" presStyleIdx="0" presStyleCnt="3">
        <dgm:presLayoutVars>
          <dgm:bulletEnabled val="1"/>
        </dgm:presLayoutVars>
      </dgm:prSet>
      <dgm:spPr/>
      <dgm:t>
        <a:bodyPr/>
        <a:lstStyle/>
        <a:p>
          <a:endParaRPr lang="en-US"/>
        </a:p>
      </dgm:t>
    </dgm:pt>
    <dgm:pt modelId="{2B783211-8001-4822-8F7D-B41E7388572A}" type="pres">
      <dgm:prSet presAssocID="{6F6B348C-D536-4691-811B-CD77EB0A3597}" presName="parTrans" presStyleLbl="bgSibTrans2D1" presStyleIdx="1" presStyleCnt="3"/>
      <dgm:spPr/>
      <dgm:t>
        <a:bodyPr/>
        <a:lstStyle/>
        <a:p>
          <a:endParaRPr lang="en-US"/>
        </a:p>
      </dgm:t>
    </dgm:pt>
    <dgm:pt modelId="{0ED3BEC1-4B48-474C-8EE4-BA08166EAA45}" type="pres">
      <dgm:prSet presAssocID="{E79058C8-DCDF-48E4-8113-7115AFCE9813}" presName="node" presStyleLbl="node1" presStyleIdx="1" presStyleCnt="3">
        <dgm:presLayoutVars>
          <dgm:bulletEnabled val="1"/>
        </dgm:presLayoutVars>
      </dgm:prSet>
      <dgm:spPr/>
      <dgm:t>
        <a:bodyPr/>
        <a:lstStyle/>
        <a:p>
          <a:endParaRPr lang="en-US"/>
        </a:p>
      </dgm:t>
    </dgm:pt>
    <dgm:pt modelId="{9E17F798-B0D4-4492-A149-559A1C6EAE86}" type="pres">
      <dgm:prSet presAssocID="{195DBAC3-1DAA-4A25-AC25-2FEEEC0DF607}" presName="parTrans" presStyleLbl="bgSibTrans2D1" presStyleIdx="2" presStyleCnt="3"/>
      <dgm:spPr/>
      <dgm:t>
        <a:bodyPr/>
        <a:lstStyle/>
        <a:p>
          <a:endParaRPr lang="en-US"/>
        </a:p>
      </dgm:t>
    </dgm:pt>
    <dgm:pt modelId="{681D4978-2C43-4BC1-A969-2EFB5328393F}" type="pres">
      <dgm:prSet presAssocID="{86EF828A-F76C-488F-97E1-821307FFC772}" presName="node" presStyleLbl="node1" presStyleIdx="2" presStyleCnt="3">
        <dgm:presLayoutVars>
          <dgm:bulletEnabled val="1"/>
        </dgm:presLayoutVars>
      </dgm:prSet>
      <dgm:spPr/>
      <dgm:t>
        <a:bodyPr/>
        <a:lstStyle/>
        <a:p>
          <a:endParaRPr lang="en-US"/>
        </a:p>
      </dgm:t>
    </dgm:pt>
  </dgm:ptLst>
  <dgm:cxnLst>
    <dgm:cxn modelId="{61E51F58-E3BD-47AA-A392-F6F305BEDBC9}" srcId="{B6E598B5-90DE-4B87-9F40-5FB7F9AED738}" destId="{E79058C8-DCDF-48E4-8113-7115AFCE9813}" srcOrd="1" destOrd="0" parTransId="{6F6B348C-D536-4691-811B-CD77EB0A3597}" sibTransId="{7B03729B-D09F-4AB6-ABBB-841E09EEC163}"/>
    <dgm:cxn modelId="{671972EB-867D-450F-97B8-FE979CCFC810}" type="presOf" srcId="{195DBAC3-1DAA-4A25-AC25-2FEEEC0DF607}" destId="{9E17F798-B0D4-4492-A149-559A1C6EAE86}" srcOrd="0" destOrd="0" presId="urn:microsoft.com/office/officeart/2005/8/layout/radial4"/>
    <dgm:cxn modelId="{F7D4FE6E-ADB6-42B5-82C2-F8CF225CD144}" srcId="{B6E598B5-90DE-4B87-9F40-5FB7F9AED738}" destId="{86EF828A-F76C-488F-97E1-821307FFC772}" srcOrd="2" destOrd="0" parTransId="{195DBAC3-1DAA-4A25-AC25-2FEEEC0DF607}" sibTransId="{1E5BD68E-87F5-4C86-8608-9F7CCA6443E8}"/>
    <dgm:cxn modelId="{0C3B118F-5DD3-4374-93A8-C50C239998E6}" type="presOf" srcId="{A5AC93DC-1AD8-4A77-B482-BD7C84305F93}" destId="{3FD85534-1DA5-4141-B4CF-BCB63BA3638F}" srcOrd="0" destOrd="0" presId="urn:microsoft.com/office/officeart/2005/8/layout/radial4"/>
    <dgm:cxn modelId="{29D4A30A-3223-4E40-8C96-000EB0EB13CA}" type="presOf" srcId="{86EF828A-F76C-488F-97E1-821307FFC772}" destId="{681D4978-2C43-4BC1-A969-2EFB5328393F}" srcOrd="0" destOrd="0" presId="urn:microsoft.com/office/officeart/2005/8/layout/radial4"/>
    <dgm:cxn modelId="{BDC69A52-A0F9-4F80-8FC2-9471C61EA009}" type="presOf" srcId="{1A7BB545-0DBA-4A6A-8D70-1D096F656A93}" destId="{8330240D-A030-46DF-BD94-4DD130663170}" srcOrd="0" destOrd="0" presId="urn:microsoft.com/office/officeart/2005/8/layout/radial4"/>
    <dgm:cxn modelId="{14D577D7-A783-46AD-B61D-56A05DE90609}" type="presOf" srcId="{E79058C8-DCDF-48E4-8113-7115AFCE9813}" destId="{0ED3BEC1-4B48-474C-8EE4-BA08166EAA45}" srcOrd="0" destOrd="0" presId="urn:microsoft.com/office/officeart/2005/8/layout/radial4"/>
    <dgm:cxn modelId="{7CFE5940-F501-4EEE-AC96-18658FD965A0}" srcId="{B6E598B5-90DE-4B87-9F40-5FB7F9AED738}" destId="{7A1414BB-19D3-4371-9B69-73AA9C603E2D}" srcOrd="0" destOrd="0" parTransId="{A5AC93DC-1AD8-4A77-B482-BD7C84305F93}" sibTransId="{B4EC1496-41CA-4A13-9717-F83AAFC6B068}"/>
    <dgm:cxn modelId="{C5F22BB8-E6D7-4401-99E2-4B7DD2A199E9}" type="presOf" srcId="{7A1414BB-19D3-4371-9B69-73AA9C603E2D}" destId="{55BDAE08-9DEE-4AF3-9D0D-C7BAD225EC04}" srcOrd="0" destOrd="0" presId="urn:microsoft.com/office/officeart/2005/8/layout/radial4"/>
    <dgm:cxn modelId="{24628B7A-BF38-4A8A-BD60-424E812BCB00}" type="presOf" srcId="{6F6B348C-D536-4691-811B-CD77EB0A3597}" destId="{2B783211-8001-4822-8F7D-B41E7388572A}" srcOrd="0" destOrd="0" presId="urn:microsoft.com/office/officeart/2005/8/layout/radial4"/>
    <dgm:cxn modelId="{CD5B87EE-4729-4F91-A726-43467AD05DD4}" srcId="{1A7BB545-0DBA-4A6A-8D70-1D096F656A93}" destId="{B6E598B5-90DE-4B87-9F40-5FB7F9AED738}" srcOrd="0" destOrd="0" parTransId="{28DE3783-E1FE-4C42-9DC3-9B2554864C2E}" sibTransId="{55A77A44-64F5-429A-BFB3-918D50CAC2CA}"/>
    <dgm:cxn modelId="{76D0F16E-9B33-49BB-BB36-E97556BC608A}" type="presOf" srcId="{B6E598B5-90DE-4B87-9F40-5FB7F9AED738}" destId="{17F9B214-251B-45B2-A68C-60F84DF80CFE}" srcOrd="0" destOrd="0" presId="urn:microsoft.com/office/officeart/2005/8/layout/radial4"/>
    <dgm:cxn modelId="{C79EF7EC-C948-4BBE-AFF1-09C73F49C2F2}" type="presParOf" srcId="{8330240D-A030-46DF-BD94-4DD130663170}" destId="{17F9B214-251B-45B2-A68C-60F84DF80CFE}" srcOrd="0" destOrd="0" presId="urn:microsoft.com/office/officeart/2005/8/layout/radial4"/>
    <dgm:cxn modelId="{59FD18B8-84D6-428D-AA9E-09E4865BE55C}" type="presParOf" srcId="{8330240D-A030-46DF-BD94-4DD130663170}" destId="{3FD85534-1DA5-4141-B4CF-BCB63BA3638F}" srcOrd="1" destOrd="0" presId="urn:microsoft.com/office/officeart/2005/8/layout/radial4"/>
    <dgm:cxn modelId="{C6D3968E-D001-49CC-8918-5CAF1225019F}" type="presParOf" srcId="{8330240D-A030-46DF-BD94-4DD130663170}" destId="{55BDAE08-9DEE-4AF3-9D0D-C7BAD225EC04}" srcOrd="2" destOrd="0" presId="urn:microsoft.com/office/officeart/2005/8/layout/radial4"/>
    <dgm:cxn modelId="{F478C4CA-A978-4047-84D1-7689C9275A3D}" type="presParOf" srcId="{8330240D-A030-46DF-BD94-4DD130663170}" destId="{2B783211-8001-4822-8F7D-B41E7388572A}" srcOrd="3" destOrd="0" presId="urn:microsoft.com/office/officeart/2005/8/layout/radial4"/>
    <dgm:cxn modelId="{394F982B-EDA3-4977-B991-1844042D1A8B}" type="presParOf" srcId="{8330240D-A030-46DF-BD94-4DD130663170}" destId="{0ED3BEC1-4B48-474C-8EE4-BA08166EAA45}" srcOrd="4" destOrd="0" presId="urn:microsoft.com/office/officeart/2005/8/layout/radial4"/>
    <dgm:cxn modelId="{0E3D2390-36BC-4193-91F6-56E24575B8DC}" type="presParOf" srcId="{8330240D-A030-46DF-BD94-4DD130663170}" destId="{9E17F798-B0D4-4492-A149-559A1C6EAE86}" srcOrd="5" destOrd="0" presId="urn:microsoft.com/office/officeart/2005/8/layout/radial4"/>
    <dgm:cxn modelId="{13442A60-1980-41F3-AC09-2CF65E8EE6D2}" type="presParOf" srcId="{8330240D-A030-46DF-BD94-4DD130663170}" destId="{681D4978-2C43-4BC1-A969-2EFB5328393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B214-251B-45B2-A68C-60F84DF80CFE}">
      <dsp:nvSpPr>
        <dsp:cNvPr id="0" name=""/>
        <dsp:cNvSpPr/>
      </dsp:nvSpPr>
      <dsp:spPr>
        <a:xfrm>
          <a:off x="3299953" y="2976814"/>
          <a:ext cx="2441061" cy="24410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Drug Holiday</a:t>
          </a:r>
          <a:endParaRPr lang="en-US" sz="4300" kern="1200" dirty="0"/>
        </a:p>
      </dsp:txBody>
      <dsp:txXfrm>
        <a:off x="3657438" y="3334299"/>
        <a:ext cx="1726091" cy="1726091"/>
      </dsp:txXfrm>
    </dsp:sp>
    <dsp:sp modelId="{3FD85534-1DA5-4141-B4CF-BCB63BA3638F}">
      <dsp:nvSpPr>
        <dsp:cNvPr id="0" name=""/>
        <dsp:cNvSpPr/>
      </dsp:nvSpPr>
      <dsp:spPr>
        <a:xfrm rot="12900000">
          <a:off x="1667677" y="2529653"/>
          <a:ext cx="1935756" cy="6957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BDAE08-9DEE-4AF3-9D0D-C7BAD225EC04}">
      <dsp:nvSpPr>
        <dsp:cNvPr id="0" name=""/>
        <dsp:cNvSpPr/>
      </dsp:nvSpPr>
      <dsp:spPr>
        <a:xfrm>
          <a:off x="683212" y="1394748"/>
          <a:ext cx="2319008" cy="1855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Less protection on long term use</a:t>
          </a:r>
          <a:endParaRPr lang="en-US" sz="2700" kern="1200" dirty="0"/>
        </a:p>
      </dsp:txBody>
      <dsp:txXfrm>
        <a:off x="737549" y="1449085"/>
        <a:ext cx="2210334" cy="1746532"/>
      </dsp:txXfrm>
    </dsp:sp>
    <dsp:sp modelId="{2B783211-8001-4822-8F7D-B41E7388572A}">
      <dsp:nvSpPr>
        <dsp:cNvPr id="0" name=""/>
        <dsp:cNvSpPr/>
      </dsp:nvSpPr>
      <dsp:spPr>
        <a:xfrm rot="16200000">
          <a:off x="3552605" y="1548421"/>
          <a:ext cx="1935756" cy="6957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D3BEC1-4B48-474C-8EE4-BA08166EAA45}">
      <dsp:nvSpPr>
        <dsp:cNvPr id="0" name=""/>
        <dsp:cNvSpPr/>
      </dsp:nvSpPr>
      <dsp:spPr>
        <a:xfrm>
          <a:off x="3360979" y="791"/>
          <a:ext cx="2319008" cy="1855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Long term residency time in bone after discontinuance</a:t>
          </a:r>
          <a:endParaRPr lang="en-US" sz="2700" kern="1200" dirty="0"/>
        </a:p>
      </dsp:txBody>
      <dsp:txXfrm>
        <a:off x="3415316" y="55128"/>
        <a:ext cx="2210334" cy="1746532"/>
      </dsp:txXfrm>
    </dsp:sp>
    <dsp:sp modelId="{9E17F798-B0D4-4492-A149-559A1C6EAE86}">
      <dsp:nvSpPr>
        <dsp:cNvPr id="0" name=""/>
        <dsp:cNvSpPr/>
      </dsp:nvSpPr>
      <dsp:spPr>
        <a:xfrm rot="19500000">
          <a:off x="5437533" y="2529653"/>
          <a:ext cx="1935756" cy="6957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D4978-2C43-4BC1-A969-2EFB5328393F}">
      <dsp:nvSpPr>
        <dsp:cNvPr id="0" name=""/>
        <dsp:cNvSpPr/>
      </dsp:nvSpPr>
      <dsp:spPr>
        <a:xfrm>
          <a:off x="6038747" y="1394748"/>
          <a:ext cx="2319008" cy="1855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smtClean="0"/>
            <a:t>Serious concern regarding long term safety</a:t>
          </a:r>
          <a:endParaRPr lang="en-US" sz="2700" kern="1200" dirty="0"/>
        </a:p>
      </dsp:txBody>
      <dsp:txXfrm>
        <a:off x="6093084" y="1449085"/>
        <a:ext cx="2210334" cy="174653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8A400-CF21-4F2C-BDFC-0AAD842D6F55}"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28599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8A400-CF21-4F2C-BDFC-0AAD842D6F55}"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414273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8A400-CF21-4F2C-BDFC-0AAD842D6F55}"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658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8A400-CF21-4F2C-BDFC-0AAD842D6F55}"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31539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78A400-CF21-4F2C-BDFC-0AAD842D6F55}"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345724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8A400-CF21-4F2C-BDFC-0AAD842D6F55}"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282419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8A400-CF21-4F2C-BDFC-0AAD842D6F55}"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132711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8A400-CF21-4F2C-BDFC-0AAD842D6F55}"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4895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8A400-CF21-4F2C-BDFC-0AAD842D6F55}"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421241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78A400-CF21-4F2C-BDFC-0AAD842D6F55}"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70243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78A400-CF21-4F2C-BDFC-0AAD842D6F55}"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CAEE8-A3A5-4D77-BFD9-B88E7CD78AB4}" type="slidenum">
              <a:rPr lang="en-US" smtClean="0"/>
              <a:t>‹#›</a:t>
            </a:fld>
            <a:endParaRPr lang="en-US"/>
          </a:p>
        </p:txBody>
      </p:sp>
    </p:spTree>
    <p:extLst>
      <p:ext uri="{BB962C8B-B14F-4D97-AF65-F5344CB8AC3E}">
        <p14:creationId xmlns:p14="http://schemas.microsoft.com/office/powerpoint/2010/main" val="3501845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8A400-CF21-4F2C-BDFC-0AAD842D6F55}"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CAEE8-A3A5-4D77-BFD9-B88E7CD78AB4}" type="slidenum">
              <a:rPr lang="en-US" smtClean="0"/>
              <a:t>‹#›</a:t>
            </a:fld>
            <a:endParaRPr lang="en-US"/>
          </a:p>
        </p:txBody>
      </p:sp>
    </p:spTree>
    <p:extLst>
      <p:ext uri="{BB962C8B-B14F-4D97-AF65-F5344CB8AC3E}">
        <p14:creationId xmlns:p14="http://schemas.microsoft.com/office/powerpoint/2010/main" val="112959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In The Name Of GOD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7794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51101"/>
            <a:ext cx="3181350" cy="7239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8499" y="2889889"/>
            <a:ext cx="10515600" cy="4351338"/>
          </a:xfrm>
        </p:spPr>
        <p:txBody>
          <a:bodyPr/>
          <a:lstStyle/>
          <a:p>
            <a:pPr marL="0" indent="0">
              <a:buNone/>
            </a:pPr>
            <a:r>
              <a:rPr lang="en-US" dirty="0">
                <a:solidFill>
                  <a:srgbClr val="FF0000"/>
                </a:solidFill>
              </a:rPr>
              <a:t>MRONJ Definition 1:</a:t>
            </a:r>
            <a:endParaRPr lang="en-US" dirty="0" smtClean="0">
              <a:solidFill>
                <a:srgbClr val="FF0000"/>
              </a:solidFill>
            </a:endParaRPr>
          </a:p>
          <a:p>
            <a:pPr marL="0" indent="0">
              <a:buNone/>
            </a:pPr>
            <a:r>
              <a:rPr lang="en-US" dirty="0" smtClean="0"/>
              <a:t>presence </a:t>
            </a:r>
            <a:r>
              <a:rPr lang="en-US" dirty="0"/>
              <a:t>of exposed bone in the maxillofacial region that did not heal within 8 </a:t>
            </a:r>
            <a:r>
              <a:rPr lang="en-US" dirty="0" err="1"/>
              <a:t>wk</a:t>
            </a:r>
            <a:r>
              <a:rPr lang="en-US" dirty="0"/>
              <a:t> after identification by a health care provider</a:t>
            </a:r>
          </a:p>
        </p:txBody>
      </p:sp>
    </p:spTree>
    <p:extLst>
      <p:ext uri="{BB962C8B-B14F-4D97-AF65-F5344CB8AC3E}">
        <p14:creationId xmlns:p14="http://schemas.microsoft.com/office/powerpoint/2010/main" val="4098233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12890" y="528034"/>
            <a:ext cx="8332630" cy="4065420"/>
          </a:xfrm>
          <a:prstGeom prst="rect">
            <a:avLst/>
          </a:prstGeom>
        </p:spPr>
      </p:pic>
    </p:spTree>
    <p:extLst>
      <p:ext uri="{BB962C8B-B14F-4D97-AF65-F5344CB8AC3E}">
        <p14:creationId xmlns:p14="http://schemas.microsoft.com/office/powerpoint/2010/main" val="2516642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476048" y="817663"/>
            <a:ext cx="5495925" cy="873025"/>
          </a:xfrm>
          <a:prstGeom prst="rect">
            <a:avLst/>
          </a:prstGeom>
        </p:spPr>
      </p:pic>
      <p:sp>
        <p:nvSpPr>
          <p:cNvPr id="10" name="Rectangle 9"/>
          <p:cNvSpPr/>
          <p:nvPr/>
        </p:nvSpPr>
        <p:spPr>
          <a:xfrm>
            <a:off x="838199" y="2274838"/>
            <a:ext cx="10379299" cy="3908762"/>
          </a:xfrm>
          <a:prstGeom prst="rect">
            <a:avLst/>
          </a:prstGeom>
        </p:spPr>
        <p:txBody>
          <a:bodyPr wrap="square">
            <a:spAutoFit/>
          </a:bodyPr>
          <a:lstStyle/>
          <a:p>
            <a:r>
              <a:rPr lang="en-US" sz="2800" b="1" dirty="0" smtClean="0">
                <a:solidFill>
                  <a:srgbClr val="FF0000"/>
                </a:solidFill>
              </a:rPr>
              <a:t>   MRONJ Definition2:</a:t>
            </a:r>
          </a:p>
          <a:p>
            <a:endParaRPr lang="en-US" sz="2800" b="1" dirty="0" smtClean="0">
              <a:solidFill>
                <a:srgbClr val="FF0000"/>
              </a:solidFill>
              <a:latin typeface="AdvP4C4E74"/>
            </a:endParaRPr>
          </a:p>
          <a:p>
            <a:pPr marL="342900" indent="-342900">
              <a:buFont typeface="Wingdings" panose="05000000000000000000" pitchFamily="2" charset="2"/>
              <a:buChar char="§"/>
            </a:pPr>
            <a:r>
              <a:rPr lang="en-US" sz="2400" dirty="0" smtClean="0">
                <a:latin typeface="AdvPS7C81"/>
              </a:rPr>
              <a:t>Current </a:t>
            </a:r>
            <a:r>
              <a:rPr lang="en-US" sz="2400" dirty="0">
                <a:latin typeface="AdvPS7C81"/>
              </a:rPr>
              <a:t>or previous </a:t>
            </a:r>
            <a:r>
              <a:rPr lang="en-US" sz="2400" dirty="0" err="1">
                <a:latin typeface="AdvPS7C81"/>
              </a:rPr>
              <a:t>treatmentwith</a:t>
            </a:r>
            <a:r>
              <a:rPr lang="en-US" sz="2400" dirty="0">
                <a:latin typeface="AdvPS7C81"/>
              </a:rPr>
              <a:t> </a:t>
            </a:r>
            <a:r>
              <a:rPr lang="en-US" sz="2400" dirty="0" err="1" smtClean="0">
                <a:latin typeface="AdvPS7C81"/>
              </a:rPr>
              <a:t>antiresorptive</a:t>
            </a:r>
            <a:r>
              <a:rPr lang="en-US" sz="2400" dirty="0" smtClean="0">
                <a:latin typeface="AdvPS7C81"/>
              </a:rPr>
              <a:t> or antiangiogenic agent </a:t>
            </a:r>
          </a:p>
          <a:p>
            <a:endParaRPr lang="en-US" sz="2400" dirty="0">
              <a:latin typeface="AdvPS7C81"/>
            </a:endParaRPr>
          </a:p>
          <a:p>
            <a:pPr marL="342900" indent="-342900">
              <a:buFont typeface="Wingdings" panose="05000000000000000000" pitchFamily="2" charset="2"/>
              <a:buChar char="§"/>
            </a:pPr>
            <a:r>
              <a:rPr lang="en-US" sz="2400" dirty="0" smtClean="0">
                <a:latin typeface="AdvPS7C81"/>
              </a:rPr>
              <a:t>Exposed </a:t>
            </a:r>
            <a:r>
              <a:rPr lang="en-US" sz="2400" dirty="0">
                <a:latin typeface="AdvPS7C81"/>
              </a:rPr>
              <a:t>bone or bone that can be </a:t>
            </a:r>
            <a:r>
              <a:rPr lang="en-US" sz="2400" dirty="0" smtClean="0">
                <a:latin typeface="AdvPS7C81"/>
              </a:rPr>
              <a:t>probed through </a:t>
            </a:r>
            <a:r>
              <a:rPr lang="en-US" sz="2400" dirty="0">
                <a:latin typeface="AdvPS7C81"/>
              </a:rPr>
              <a:t>an intraoral or </a:t>
            </a:r>
            <a:r>
              <a:rPr lang="en-US" sz="2400" dirty="0" err="1">
                <a:latin typeface="AdvPS7C81"/>
              </a:rPr>
              <a:t>extraoral</a:t>
            </a:r>
            <a:r>
              <a:rPr lang="en-US" sz="2400" dirty="0">
                <a:latin typeface="AdvPS7C81"/>
              </a:rPr>
              <a:t> fistula in </a:t>
            </a:r>
            <a:r>
              <a:rPr lang="en-US" sz="2400" dirty="0" smtClean="0">
                <a:latin typeface="AdvPS7C81"/>
              </a:rPr>
              <a:t>the maxillofacial </a:t>
            </a:r>
            <a:r>
              <a:rPr lang="en-US" sz="2400" dirty="0">
                <a:latin typeface="AdvPS7C81"/>
              </a:rPr>
              <a:t>region that has persisted for </a:t>
            </a:r>
            <a:r>
              <a:rPr lang="en-US" sz="2400" dirty="0" smtClean="0">
                <a:latin typeface="AdvPS7C81"/>
              </a:rPr>
              <a:t>longer than </a:t>
            </a:r>
            <a:r>
              <a:rPr lang="en-US" sz="2400" dirty="0">
                <a:latin typeface="AdvPS7C81"/>
              </a:rPr>
              <a:t>8 </a:t>
            </a:r>
            <a:r>
              <a:rPr lang="en-US" sz="2400" dirty="0" smtClean="0">
                <a:latin typeface="AdvPS7C81"/>
              </a:rPr>
              <a:t>weeks</a:t>
            </a:r>
          </a:p>
          <a:p>
            <a:endParaRPr lang="en-US" sz="2400" dirty="0">
              <a:latin typeface="AdvPS7C81"/>
            </a:endParaRPr>
          </a:p>
          <a:p>
            <a:pPr marL="342900" indent="-342900">
              <a:buFont typeface="Wingdings" panose="05000000000000000000" pitchFamily="2" charset="2"/>
              <a:buChar char="§"/>
            </a:pPr>
            <a:r>
              <a:rPr lang="en-US" sz="2400" dirty="0" smtClean="0">
                <a:latin typeface="AdvPS7C81"/>
              </a:rPr>
              <a:t>No </a:t>
            </a:r>
            <a:r>
              <a:rPr lang="en-US" sz="2400" dirty="0">
                <a:latin typeface="AdvPS7C81"/>
              </a:rPr>
              <a:t>history of radiation therapy to the jaws </a:t>
            </a:r>
            <a:r>
              <a:rPr lang="en-US" sz="2400" dirty="0" smtClean="0">
                <a:latin typeface="AdvPS7C81"/>
              </a:rPr>
              <a:t>or obvious </a:t>
            </a:r>
            <a:r>
              <a:rPr lang="en-US" sz="2400" dirty="0">
                <a:latin typeface="AdvPS7C81"/>
              </a:rPr>
              <a:t>metastatic disease to the jaws</a:t>
            </a:r>
            <a:endParaRPr lang="en-US" sz="2400" dirty="0"/>
          </a:p>
        </p:txBody>
      </p:sp>
    </p:spTree>
    <p:extLst>
      <p:ext uri="{BB962C8B-B14F-4D97-AF65-F5344CB8AC3E}">
        <p14:creationId xmlns:p14="http://schemas.microsoft.com/office/powerpoint/2010/main" val="340522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dvPSFUTB"/>
              </a:rPr>
              <a:t>Pathophysiology:</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Although the first MRONJ case was reported </a:t>
            </a:r>
            <a:r>
              <a:rPr lang="en-US" dirty="0" smtClean="0"/>
              <a:t>over a </a:t>
            </a:r>
            <a:r>
              <a:rPr lang="en-US" dirty="0"/>
              <a:t>decade </a:t>
            </a:r>
            <a:r>
              <a:rPr lang="en-US" dirty="0" smtClean="0"/>
              <a:t>ago (in </a:t>
            </a:r>
            <a:r>
              <a:rPr lang="en-US" b="1" i="1" dirty="0" smtClean="0"/>
              <a:t>2002 and first publication by Max in 2003 in the Journal of Oral and Maxillofacial Surgery(JOMS) with 36 case associated with IV bisphosphonates(</a:t>
            </a:r>
            <a:r>
              <a:rPr lang="en-US" b="1" i="1" dirty="0" err="1" smtClean="0"/>
              <a:t>pamidronate</a:t>
            </a:r>
            <a:r>
              <a:rPr lang="en-US" b="1" i="1" dirty="0" smtClean="0"/>
              <a:t> or </a:t>
            </a:r>
            <a:r>
              <a:rPr lang="en-US" b="1" i="1" dirty="0" err="1" smtClean="0"/>
              <a:t>zoledronic</a:t>
            </a:r>
            <a:r>
              <a:rPr lang="en-US" b="1" i="1" dirty="0" smtClean="0"/>
              <a:t> acid)</a:t>
            </a:r>
            <a:r>
              <a:rPr lang="en-US" dirty="0" smtClean="0"/>
              <a:t> , the</a:t>
            </a:r>
          </a:p>
          <a:p>
            <a:pPr marL="0" indent="0">
              <a:buNone/>
            </a:pPr>
            <a:r>
              <a:rPr lang="en-US" dirty="0" smtClean="0"/>
              <a:t>pathophysiology of the disease </a:t>
            </a:r>
            <a:r>
              <a:rPr lang="en-US" b="1" dirty="0" smtClean="0"/>
              <a:t>has </a:t>
            </a:r>
            <a:r>
              <a:rPr lang="en-US" b="1" dirty="0"/>
              <a:t>not been fully </a:t>
            </a:r>
            <a:r>
              <a:rPr lang="en-US" b="1" dirty="0" smtClean="0"/>
              <a:t>elucidated </a:t>
            </a:r>
            <a:r>
              <a:rPr lang="en-US" dirty="0" smtClean="0"/>
              <a:t>Proposed</a:t>
            </a:r>
          </a:p>
          <a:p>
            <a:pPr marL="0" indent="0">
              <a:buNone/>
            </a:pPr>
            <a:r>
              <a:rPr lang="en-US" dirty="0" smtClean="0"/>
              <a:t>hypotheses that attempt </a:t>
            </a:r>
            <a:r>
              <a:rPr lang="en-US" dirty="0"/>
              <a:t>to explain the unique localization of MRONJ</a:t>
            </a:r>
          </a:p>
          <a:p>
            <a:pPr marL="0" indent="0">
              <a:buNone/>
            </a:pPr>
            <a:r>
              <a:rPr lang="en-US" dirty="0"/>
              <a:t>exclusively to the jaws include </a:t>
            </a:r>
            <a:r>
              <a:rPr lang="en-US" b="1" dirty="0"/>
              <a:t>altered </a:t>
            </a:r>
            <a:r>
              <a:rPr lang="en-US" b="1" dirty="0" smtClean="0"/>
              <a:t>bone remodeling </a:t>
            </a:r>
            <a:r>
              <a:rPr lang="en-US" b="1" dirty="0"/>
              <a:t>or </a:t>
            </a:r>
            <a:endParaRPr lang="en-US" b="1" dirty="0" smtClean="0"/>
          </a:p>
          <a:p>
            <a:pPr marL="0" indent="0">
              <a:buNone/>
            </a:pPr>
            <a:r>
              <a:rPr lang="en-US" b="1" dirty="0" err="1" smtClean="0"/>
              <a:t>oversuppression</a:t>
            </a:r>
            <a:r>
              <a:rPr lang="en-US" b="1" dirty="0" smtClean="0"/>
              <a:t> </a:t>
            </a:r>
            <a:r>
              <a:rPr lang="en-US" b="1" dirty="0"/>
              <a:t>of bone </a:t>
            </a:r>
            <a:r>
              <a:rPr lang="en-US" b="1" dirty="0" smtClean="0"/>
              <a:t>resorption</a:t>
            </a:r>
            <a:r>
              <a:rPr lang="en-US" dirty="0" smtClean="0"/>
              <a:t>, </a:t>
            </a:r>
            <a:r>
              <a:rPr lang="en-US" b="1" dirty="0" smtClean="0"/>
              <a:t>angiogenesis </a:t>
            </a:r>
            <a:r>
              <a:rPr lang="en-US" b="1" dirty="0"/>
              <a:t>inhibition, </a:t>
            </a:r>
            <a:r>
              <a:rPr lang="en-US" b="1" dirty="0" smtClean="0"/>
              <a:t>constant</a:t>
            </a:r>
          </a:p>
          <a:p>
            <a:pPr marL="0" indent="0">
              <a:buNone/>
            </a:pPr>
            <a:r>
              <a:rPr lang="en-US" b="1" dirty="0" err="1" smtClean="0"/>
              <a:t>microtrauma</a:t>
            </a:r>
            <a:r>
              <a:rPr lang="en-US" b="1" dirty="0"/>
              <a:t>, </a:t>
            </a:r>
            <a:r>
              <a:rPr lang="en-US" b="1" dirty="0" smtClean="0"/>
              <a:t>suppression of </a:t>
            </a:r>
            <a:r>
              <a:rPr lang="en-US" b="1" dirty="0"/>
              <a:t>innate or acquired immunity, vitamin D</a:t>
            </a:r>
          </a:p>
          <a:p>
            <a:pPr marL="0" indent="0">
              <a:buNone/>
            </a:pPr>
            <a:r>
              <a:rPr lang="en-US" b="1" dirty="0"/>
              <a:t>deficiency, soft tissue BP toxicity, and </a:t>
            </a:r>
            <a:r>
              <a:rPr lang="en-US" b="1" dirty="0" smtClean="0"/>
              <a:t>inflammation or </a:t>
            </a:r>
            <a:r>
              <a:rPr lang="en-US" b="1" dirty="0"/>
              <a:t>infection</a:t>
            </a:r>
          </a:p>
        </p:txBody>
      </p:sp>
    </p:spTree>
    <p:extLst>
      <p:ext uri="{BB962C8B-B14F-4D97-AF65-F5344CB8AC3E}">
        <p14:creationId xmlns:p14="http://schemas.microsoft.com/office/powerpoint/2010/main" val="372430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B0F0"/>
                </a:solidFill>
              </a:rPr>
              <a:t>INHIBITION OF OSTEOCLASTIC BONE </a:t>
            </a:r>
            <a:r>
              <a:rPr lang="en-US" sz="2400" dirty="0" smtClean="0">
                <a:solidFill>
                  <a:srgbClr val="00B0F0"/>
                </a:solidFill>
              </a:rPr>
              <a:t>RESORPTION AND REMODELING</a:t>
            </a:r>
            <a:r>
              <a:rPr lang="en-US" sz="2400" dirty="0" smtClean="0"/>
              <a:t>:</a:t>
            </a:r>
            <a:endParaRPr lang="en-US" sz="2400" dirty="0"/>
          </a:p>
        </p:txBody>
      </p:sp>
      <p:sp>
        <p:nvSpPr>
          <p:cNvPr id="3" name="Content Placeholder 2"/>
          <p:cNvSpPr>
            <a:spLocks noGrp="1"/>
          </p:cNvSpPr>
          <p:nvPr>
            <p:ph idx="1"/>
          </p:nvPr>
        </p:nvSpPr>
        <p:spPr>
          <a:xfrm>
            <a:off x="838200" y="1532586"/>
            <a:ext cx="10515600" cy="4644377"/>
          </a:xfrm>
        </p:spPr>
        <p:txBody>
          <a:bodyPr>
            <a:normAutofit fontScale="70000" lnSpcReduction="20000"/>
          </a:bodyPr>
          <a:lstStyle/>
          <a:p>
            <a:pPr marL="0" indent="0">
              <a:buNone/>
            </a:pPr>
            <a:r>
              <a:rPr lang="en-US" dirty="0"/>
              <a:t>BPs and other </a:t>
            </a:r>
            <a:r>
              <a:rPr lang="en-US" dirty="0" err="1"/>
              <a:t>antiresorptive</a:t>
            </a:r>
            <a:r>
              <a:rPr lang="en-US" dirty="0"/>
              <a:t> drugs, such as </a:t>
            </a:r>
            <a:r>
              <a:rPr lang="en-US" dirty="0" err="1" smtClean="0"/>
              <a:t>denosumab</a:t>
            </a:r>
            <a:r>
              <a:rPr lang="en-US" b="1" dirty="0" smtClean="0"/>
              <a:t>, inhibit </a:t>
            </a:r>
            <a:r>
              <a:rPr lang="en-US" b="1" dirty="0"/>
              <a:t>osteoclast differentiation </a:t>
            </a:r>
            <a:r>
              <a:rPr lang="en-US" dirty="0"/>
              <a:t>and </a:t>
            </a:r>
            <a:endParaRPr lang="en-US" dirty="0" smtClean="0"/>
          </a:p>
          <a:p>
            <a:pPr marL="0" indent="0">
              <a:buNone/>
            </a:pPr>
            <a:r>
              <a:rPr lang="en-US" dirty="0" smtClean="0"/>
              <a:t>function and   increase </a:t>
            </a:r>
            <a:r>
              <a:rPr lang="en-US" b="1" dirty="0"/>
              <a:t>apoptosis</a:t>
            </a:r>
            <a:r>
              <a:rPr lang="en-US" dirty="0"/>
              <a:t>, all leading to </a:t>
            </a:r>
            <a:r>
              <a:rPr lang="en-US" dirty="0" smtClean="0"/>
              <a:t>decreased bone </a:t>
            </a:r>
            <a:r>
              <a:rPr lang="en-US" dirty="0"/>
              <a:t>resorption and </a:t>
            </a:r>
            <a:r>
              <a:rPr lang="en-US" dirty="0" smtClean="0"/>
              <a:t>remodeling. </a:t>
            </a:r>
          </a:p>
          <a:p>
            <a:pPr marL="0" indent="0">
              <a:buNone/>
            </a:pPr>
            <a:r>
              <a:rPr lang="en-US" dirty="0" smtClean="0"/>
              <a:t>Osteoclast differentiation and function </a:t>
            </a:r>
            <a:r>
              <a:rPr lang="en-US" dirty="0"/>
              <a:t>play a vital role in </a:t>
            </a:r>
            <a:r>
              <a:rPr lang="en-US" dirty="0" smtClean="0"/>
              <a:t>bone healing </a:t>
            </a:r>
            <a:r>
              <a:rPr lang="en-US" dirty="0"/>
              <a:t>and remodeling in all </a:t>
            </a:r>
            <a:r>
              <a:rPr lang="en-US" dirty="0" smtClean="0"/>
              <a:t>skeletal</a:t>
            </a:r>
          </a:p>
          <a:p>
            <a:pPr marL="0" indent="0">
              <a:buNone/>
            </a:pPr>
            <a:r>
              <a:rPr lang="en-US" dirty="0" smtClean="0"/>
              <a:t> </a:t>
            </a:r>
            <a:r>
              <a:rPr lang="en-US" dirty="0"/>
              <a:t>sites, but </a:t>
            </a:r>
            <a:r>
              <a:rPr lang="en-US" dirty="0" smtClean="0"/>
              <a:t>ONJ occurs only primarily within the alveolar bone of the maxilla </a:t>
            </a:r>
            <a:r>
              <a:rPr lang="en-US" dirty="0"/>
              <a:t>and </a:t>
            </a:r>
            <a:r>
              <a:rPr lang="en-US" dirty="0" smtClean="0"/>
              <a:t>mandible. </a:t>
            </a:r>
            <a:r>
              <a:rPr lang="en-US" b="1" dirty="0" smtClean="0"/>
              <a:t>An</a:t>
            </a:r>
          </a:p>
          <a:p>
            <a:pPr marL="0" indent="0">
              <a:buNone/>
            </a:pPr>
            <a:r>
              <a:rPr lang="en-US" b="1" dirty="0" smtClean="0"/>
              <a:t> </a:t>
            </a:r>
            <a:r>
              <a:rPr lang="en-US" b="1" dirty="0"/>
              <a:t>increased </a:t>
            </a:r>
            <a:r>
              <a:rPr lang="en-US" b="1" dirty="0" smtClean="0"/>
              <a:t>remodeling rate </a:t>
            </a:r>
            <a:r>
              <a:rPr lang="en-US" b="1" dirty="0"/>
              <a:t>in the </a:t>
            </a:r>
            <a:r>
              <a:rPr lang="en-US" b="1" dirty="0" smtClean="0"/>
              <a:t>jaws and prone to </a:t>
            </a:r>
            <a:r>
              <a:rPr lang="en-US" b="1" dirty="0" err="1" smtClean="0"/>
              <a:t>traum</a:t>
            </a:r>
            <a:r>
              <a:rPr lang="en-US" b="1" dirty="0" smtClean="0"/>
              <a:t> and exposure may </a:t>
            </a:r>
            <a:r>
              <a:rPr lang="en-US" b="1" dirty="0"/>
              <a:t>explain </a:t>
            </a:r>
            <a:r>
              <a:rPr lang="en-US" b="1" dirty="0" smtClean="0"/>
              <a:t>the </a:t>
            </a:r>
          </a:p>
          <a:p>
            <a:pPr marL="0" indent="0">
              <a:buNone/>
            </a:pPr>
            <a:r>
              <a:rPr lang="en-US" b="1" dirty="0" smtClean="0"/>
              <a:t>differential predisposition to </a:t>
            </a:r>
            <a:r>
              <a:rPr lang="en-US" b="1" dirty="0"/>
              <a:t>ONJ to </a:t>
            </a:r>
            <a:r>
              <a:rPr lang="en-US" b="1" dirty="0" smtClean="0"/>
              <a:t>occur</a:t>
            </a:r>
          </a:p>
          <a:p>
            <a:pPr marL="0" indent="0">
              <a:buNone/>
            </a:pPr>
            <a:r>
              <a:rPr lang="en-US" b="1" dirty="0" smtClean="0"/>
              <a:t> in the jaws compared with other bones in the axial or appendicular skeleton</a:t>
            </a:r>
            <a:r>
              <a:rPr lang="en-US" dirty="0" smtClean="0"/>
              <a:t>. Long-term studies in</a:t>
            </a:r>
          </a:p>
          <a:p>
            <a:pPr marL="0" indent="0">
              <a:buNone/>
            </a:pPr>
            <a:r>
              <a:rPr lang="en-US" dirty="0" smtClean="0"/>
              <a:t> </a:t>
            </a:r>
            <a:r>
              <a:rPr lang="en-US" dirty="0"/>
              <a:t>a large animal model have </a:t>
            </a:r>
            <a:r>
              <a:rPr lang="en-US" dirty="0" smtClean="0"/>
              <a:t>shown </a:t>
            </a:r>
            <a:r>
              <a:rPr lang="en-US" b="1" dirty="0" smtClean="0"/>
              <a:t>decreased </a:t>
            </a:r>
            <a:r>
              <a:rPr lang="en-US" b="1" dirty="0" err="1" smtClean="0"/>
              <a:t>intracortical</a:t>
            </a:r>
            <a:r>
              <a:rPr lang="en-US" b="1" dirty="0" smtClean="0"/>
              <a:t> </a:t>
            </a:r>
            <a:r>
              <a:rPr lang="en-US" b="1" dirty="0"/>
              <a:t>bone turnover </a:t>
            </a:r>
            <a:r>
              <a:rPr lang="en-US" dirty="0"/>
              <a:t>with </a:t>
            </a:r>
            <a:r>
              <a:rPr lang="en-US" dirty="0" smtClean="0"/>
              <a:t>dynamic</a:t>
            </a:r>
          </a:p>
          <a:p>
            <a:pPr marL="0" indent="0">
              <a:buNone/>
            </a:pPr>
            <a:r>
              <a:rPr lang="en-US" dirty="0" smtClean="0"/>
              <a:t> </a:t>
            </a:r>
            <a:r>
              <a:rPr lang="en-US" dirty="0" err="1" smtClean="0"/>
              <a:t>histomorphometry.The</a:t>
            </a:r>
            <a:r>
              <a:rPr lang="en-US" dirty="0" smtClean="0"/>
              <a:t> </a:t>
            </a:r>
            <a:r>
              <a:rPr lang="en-US" dirty="0"/>
              <a:t>central role of bone </a:t>
            </a:r>
            <a:r>
              <a:rPr lang="en-US" dirty="0" smtClean="0"/>
              <a:t>Remodeling inhibition </a:t>
            </a:r>
            <a:r>
              <a:rPr lang="en-US" dirty="0"/>
              <a:t>has been further corroborated </a:t>
            </a:r>
            <a:endParaRPr lang="en-US" dirty="0" smtClean="0"/>
          </a:p>
          <a:p>
            <a:pPr marL="0" indent="0">
              <a:buNone/>
            </a:pPr>
            <a:r>
              <a:rPr lang="en-US" dirty="0" smtClean="0"/>
              <a:t>by </a:t>
            </a:r>
            <a:r>
              <a:rPr lang="en-US" dirty="0"/>
              <a:t>a </a:t>
            </a:r>
            <a:r>
              <a:rPr lang="en-US" dirty="0" smtClean="0"/>
              <a:t>similar incidence </a:t>
            </a:r>
            <a:r>
              <a:rPr lang="en-US" dirty="0"/>
              <a:t>of ONJ observed with </a:t>
            </a:r>
            <a:r>
              <a:rPr lang="en-US" dirty="0" smtClean="0"/>
              <a:t>other </a:t>
            </a:r>
            <a:r>
              <a:rPr lang="en-US" dirty="0" err="1"/>
              <a:t>antiresorptive</a:t>
            </a:r>
            <a:endParaRPr lang="en-US" dirty="0"/>
          </a:p>
        </p:txBody>
      </p:sp>
    </p:spTree>
    <p:extLst>
      <p:ext uri="{BB962C8B-B14F-4D97-AF65-F5344CB8AC3E}">
        <p14:creationId xmlns:p14="http://schemas.microsoft.com/office/powerpoint/2010/main" val="1205442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B0F0"/>
                </a:solidFill>
                <a:latin typeface="AdvPSA0C6"/>
              </a:rPr>
              <a:t>INFLAMMATION  </a:t>
            </a:r>
            <a:r>
              <a:rPr lang="en-US" sz="2800" dirty="0">
                <a:solidFill>
                  <a:srgbClr val="00B0F0"/>
                </a:solidFill>
                <a:latin typeface="AdvPSA0C6"/>
              </a:rPr>
              <a:t>AND </a:t>
            </a:r>
            <a:r>
              <a:rPr lang="en-US" sz="2800" dirty="0" smtClean="0">
                <a:solidFill>
                  <a:srgbClr val="00B0F0"/>
                </a:solidFill>
                <a:latin typeface="AdvPSA0C6"/>
              </a:rPr>
              <a:t>INFECTION:</a:t>
            </a:r>
            <a:endParaRPr lang="en-US" sz="2800"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sz="3200" dirty="0"/>
              <a:t>Systemic and local oral risk factors have been </a:t>
            </a:r>
            <a:r>
              <a:rPr lang="en-US" sz="3200" dirty="0" smtClean="0"/>
              <a:t>implicated in </a:t>
            </a:r>
            <a:r>
              <a:rPr lang="en-US" sz="3200" dirty="0"/>
              <a:t>ONJ pathogenesis, in which several </a:t>
            </a:r>
            <a:r>
              <a:rPr lang="en-US" sz="3200" dirty="0" smtClean="0"/>
              <a:t>human studies </a:t>
            </a:r>
            <a:r>
              <a:rPr lang="en-US" sz="3200" dirty="0"/>
              <a:t>have implicated dental disease or </a:t>
            </a:r>
            <a:r>
              <a:rPr lang="en-US" sz="3200" dirty="0" smtClean="0"/>
              <a:t>bacterial Infection</a:t>
            </a:r>
            <a:r>
              <a:rPr lang="en-US" sz="3200" dirty="0"/>
              <a:t> </a:t>
            </a:r>
            <a:r>
              <a:rPr lang="en-US" sz="3200" b="1" dirty="0" smtClean="0"/>
              <a:t>Early </a:t>
            </a:r>
            <a:r>
              <a:rPr lang="en-US" sz="3200" b="1" dirty="0"/>
              <a:t>studies </a:t>
            </a:r>
            <a:r>
              <a:rPr lang="en-US" sz="3200" b="1" dirty="0" smtClean="0"/>
              <a:t>identified bacteria</a:t>
            </a:r>
            <a:r>
              <a:rPr lang="en-US" sz="3200" b="1" dirty="0"/>
              <a:t>, especially </a:t>
            </a:r>
            <a:r>
              <a:rPr lang="en-US" sz="3200" b="1" dirty="0" err="1"/>
              <a:t>Actinomyces</a:t>
            </a:r>
            <a:r>
              <a:rPr lang="en-US" sz="3200" b="1" dirty="0"/>
              <a:t> species</a:t>
            </a:r>
            <a:r>
              <a:rPr lang="en-US" sz="3200" dirty="0"/>
              <a:t>, in </a:t>
            </a:r>
            <a:r>
              <a:rPr lang="en-US" sz="3200" dirty="0" smtClean="0"/>
              <a:t>biopsied specimens of necrotic bone removed from patients </a:t>
            </a:r>
            <a:r>
              <a:rPr lang="en-US" sz="3200" dirty="0"/>
              <a:t>with </a:t>
            </a:r>
            <a:r>
              <a:rPr lang="en-US" sz="3200" dirty="0" smtClean="0"/>
              <a:t>ONJ. </a:t>
            </a:r>
            <a:r>
              <a:rPr lang="en-US" sz="3200" b="1" dirty="0" smtClean="0"/>
              <a:t>more studies have identified </a:t>
            </a:r>
            <a:r>
              <a:rPr lang="en-US" sz="3200" b="1" dirty="0"/>
              <a:t>bacteria in combination with fungi and </a:t>
            </a:r>
            <a:r>
              <a:rPr lang="en-US" sz="3200" b="1" dirty="0" smtClean="0"/>
              <a:t>viruses</a:t>
            </a:r>
          </a:p>
          <a:p>
            <a:pPr marL="0" indent="0">
              <a:buNone/>
            </a:pPr>
            <a:r>
              <a:rPr lang="en-US" dirty="0" smtClean="0"/>
              <a:t>A study in patients with MRONJ has shown that even after treatment with doxycycline and metronidazole ,total bacterial level at the site of the jaw lesion was higher than that observed in a control population of orally healthy individuals</a:t>
            </a:r>
            <a:endParaRPr lang="en-US" sz="3200" b="1" dirty="0"/>
          </a:p>
        </p:txBody>
      </p:sp>
    </p:spTree>
    <p:extLst>
      <p:ext uri="{BB962C8B-B14F-4D97-AF65-F5344CB8AC3E}">
        <p14:creationId xmlns:p14="http://schemas.microsoft.com/office/powerpoint/2010/main" val="418494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B0F0"/>
                </a:solidFill>
                <a:latin typeface="AdvPSA0C6"/>
              </a:rPr>
              <a:t>INHIBITION OF ANGIOGENESIS</a:t>
            </a:r>
            <a:endParaRPr lang="en-US" sz="2800"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a:t>Osteonecrosis is classically considered an </a:t>
            </a:r>
            <a:r>
              <a:rPr lang="en-US" i="1" u="sng" dirty="0" smtClean="0"/>
              <a:t>interruption in vascular </a:t>
            </a:r>
          </a:p>
          <a:p>
            <a:pPr marL="0" indent="0">
              <a:buNone/>
            </a:pPr>
            <a:r>
              <a:rPr lang="en-US" i="1" u="sng" dirty="0" smtClean="0"/>
              <a:t>supply or avascular necrosis.</a:t>
            </a:r>
          </a:p>
          <a:p>
            <a:pPr marL="0" indent="0">
              <a:buNone/>
            </a:pPr>
            <a:r>
              <a:rPr lang="en-US" b="1" dirty="0" smtClean="0"/>
              <a:t>In </a:t>
            </a:r>
            <a:r>
              <a:rPr lang="en-US" b="1" dirty="0"/>
              <a:t>vitro </a:t>
            </a:r>
            <a:r>
              <a:rPr lang="en-US" dirty="0"/>
              <a:t>experiments </a:t>
            </a:r>
            <a:r>
              <a:rPr lang="en-US" dirty="0" smtClean="0"/>
              <a:t>have consistently </a:t>
            </a:r>
            <a:r>
              <a:rPr lang="en-US" dirty="0"/>
              <a:t>shown a </a:t>
            </a:r>
            <a:r>
              <a:rPr lang="en-US" b="1" dirty="0"/>
              <a:t>decrease </a:t>
            </a:r>
            <a:r>
              <a:rPr lang="en-US" b="1" dirty="0" smtClean="0"/>
              <a:t>in</a:t>
            </a:r>
          </a:p>
          <a:p>
            <a:pPr marL="0" indent="0">
              <a:buNone/>
            </a:pPr>
            <a:r>
              <a:rPr lang="en-US" b="1" dirty="0" smtClean="0"/>
              <a:t>angiogenesis in response </a:t>
            </a:r>
            <a:r>
              <a:rPr lang="en-US" b="1" dirty="0"/>
              <a:t>to </a:t>
            </a:r>
            <a:r>
              <a:rPr lang="en-US" b="1" dirty="0" err="1" smtClean="0"/>
              <a:t>zoledronic</a:t>
            </a:r>
            <a:r>
              <a:rPr lang="en-US" b="1" dirty="0" smtClean="0"/>
              <a:t> acid</a:t>
            </a:r>
            <a:r>
              <a:rPr lang="en-US" dirty="0" smtClean="0"/>
              <a:t>. Studies </a:t>
            </a:r>
            <a:r>
              <a:rPr lang="en-US" dirty="0"/>
              <a:t>in </a:t>
            </a:r>
            <a:r>
              <a:rPr lang="en-US" dirty="0" smtClean="0"/>
              <a:t>patients with</a:t>
            </a:r>
          </a:p>
          <a:p>
            <a:pPr marL="0" indent="0">
              <a:buNone/>
            </a:pPr>
            <a:r>
              <a:rPr lang="en-US" dirty="0" smtClean="0"/>
              <a:t>cancer </a:t>
            </a:r>
            <a:r>
              <a:rPr lang="en-US" dirty="0"/>
              <a:t>treated with </a:t>
            </a:r>
            <a:r>
              <a:rPr lang="en-US" dirty="0" err="1" smtClean="0"/>
              <a:t>zoledronic</a:t>
            </a:r>
            <a:r>
              <a:rPr lang="en-US" dirty="0" smtClean="0"/>
              <a:t> </a:t>
            </a:r>
            <a:r>
              <a:rPr lang="en-US" dirty="0"/>
              <a:t>acid </a:t>
            </a:r>
            <a:r>
              <a:rPr lang="en-US" dirty="0" smtClean="0"/>
              <a:t>have </a:t>
            </a:r>
            <a:r>
              <a:rPr lang="en-US" b="1" dirty="0" smtClean="0"/>
              <a:t>supported </a:t>
            </a:r>
            <a:r>
              <a:rPr lang="en-US" b="1" dirty="0"/>
              <a:t>these data </a:t>
            </a:r>
            <a:r>
              <a:rPr lang="en-US" b="1" dirty="0" smtClean="0"/>
              <a:t>by</a:t>
            </a:r>
          </a:p>
          <a:p>
            <a:pPr marL="0" indent="0">
              <a:buNone/>
            </a:pPr>
            <a:r>
              <a:rPr lang="en-US" b="1" dirty="0" smtClean="0"/>
              <a:t>reporting decreased circulating VEGF levels.</a:t>
            </a:r>
          </a:p>
          <a:p>
            <a:pPr marL="0" indent="0">
              <a:buNone/>
            </a:pPr>
            <a:endParaRPr lang="en-US" b="1" dirty="0" smtClean="0"/>
          </a:p>
          <a:p>
            <a:pPr marL="0" indent="0">
              <a:buNone/>
            </a:pPr>
            <a:r>
              <a:rPr lang="en-US" dirty="0" smtClean="0"/>
              <a:t>inhibition </a:t>
            </a:r>
            <a:r>
              <a:rPr lang="en-US" dirty="0"/>
              <a:t>of </a:t>
            </a:r>
            <a:r>
              <a:rPr lang="en-US" dirty="0" smtClean="0"/>
              <a:t>angiogenesis has </a:t>
            </a:r>
            <a:r>
              <a:rPr lang="en-US" b="1" dirty="0"/>
              <a:t>not been </a:t>
            </a:r>
            <a:r>
              <a:rPr lang="en-US" b="1" dirty="0" smtClean="0"/>
              <a:t>reported with </a:t>
            </a:r>
            <a:r>
              <a:rPr lang="en-US" b="1" dirty="0" err="1"/>
              <a:t>denosumab</a:t>
            </a:r>
            <a:r>
              <a:rPr lang="en-US" dirty="0"/>
              <a:t>.</a:t>
            </a:r>
          </a:p>
        </p:txBody>
      </p:sp>
    </p:spTree>
    <p:extLst>
      <p:ext uri="{BB962C8B-B14F-4D97-AF65-F5344CB8AC3E}">
        <p14:creationId xmlns:p14="http://schemas.microsoft.com/office/powerpoint/2010/main" val="1705167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B0F0"/>
                </a:solidFill>
              </a:rPr>
              <a:t>OTHER </a:t>
            </a:r>
            <a:r>
              <a:rPr lang="en-US" sz="3200" b="1" dirty="0" smtClean="0">
                <a:solidFill>
                  <a:srgbClr val="00B0F0"/>
                </a:solidFill>
              </a:rPr>
              <a:t>HYPOTHESES:</a:t>
            </a:r>
            <a:endParaRPr lang="en-US" sz="3200" b="1" dirty="0">
              <a:solidFill>
                <a:srgbClr val="00B0F0"/>
              </a:solidFill>
            </a:endParaRPr>
          </a:p>
        </p:txBody>
      </p:sp>
      <p:sp>
        <p:nvSpPr>
          <p:cNvPr id="3" name="Content Placeholder 2"/>
          <p:cNvSpPr>
            <a:spLocks noGrp="1"/>
          </p:cNvSpPr>
          <p:nvPr>
            <p:ph idx="1"/>
          </p:nvPr>
        </p:nvSpPr>
        <p:spPr/>
        <p:txBody>
          <a:bodyPr/>
          <a:lstStyle/>
          <a:p>
            <a:r>
              <a:rPr lang="en-US" dirty="0" smtClean="0"/>
              <a:t>soft </a:t>
            </a:r>
            <a:r>
              <a:rPr lang="en-US" dirty="0"/>
              <a:t>tissue </a:t>
            </a:r>
            <a:r>
              <a:rPr lang="en-US" dirty="0" smtClean="0"/>
              <a:t>toxicity with BPs</a:t>
            </a:r>
          </a:p>
          <a:p>
            <a:r>
              <a:rPr lang="en-US" dirty="0" smtClean="0"/>
              <a:t> Immune Dysfunction</a:t>
            </a:r>
          </a:p>
          <a:p>
            <a:pPr marL="0" indent="0">
              <a:buNone/>
            </a:pPr>
            <a:r>
              <a:rPr lang="en-US" sz="2000" dirty="0" smtClean="0"/>
              <a:t>Many studies </a:t>
            </a:r>
            <a:r>
              <a:rPr lang="en-US" sz="2000" dirty="0"/>
              <a:t>have shown </a:t>
            </a:r>
            <a:r>
              <a:rPr lang="en-US" sz="2000" b="1" dirty="0"/>
              <a:t>mucosal ulceration, delayed </a:t>
            </a:r>
            <a:r>
              <a:rPr lang="en-US" sz="2000" b="1" dirty="0" smtClean="0"/>
              <a:t>healing, </a:t>
            </a:r>
            <a:r>
              <a:rPr lang="en-US" sz="2000" dirty="0" smtClean="0"/>
              <a:t>exposed </a:t>
            </a:r>
            <a:r>
              <a:rPr lang="en-US" sz="2000" dirty="0"/>
              <a:t>bone, and histologic necrosis and </a:t>
            </a:r>
            <a:r>
              <a:rPr lang="en-US" sz="2000" dirty="0" smtClean="0"/>
              <a:t>inflammation when </a:t>
            </a:r>
            <a:r>
              <a:rPr lang="en-US" sz="2000" b="1" dirty="0"/>
              <a:t>BPs and </a:t>
            </a:r>
            <a:r>
              <a:rPr lang="en-US" sz="2000" b="1" dirty="0" smtClean="0"/>
              <a:t>chemotherapy or steroids</a:t>
            </a:r>
            <a:r>
              <a:rPr lang="en-US" sz="2000" dirty="0" smtClean="0"/>
              <a:t> </a:t>
            </a:r>
            <a:r>
              <a:rPr lang="en-US" sz="2000" dirty="0"/>
              <a:t>are </a:t>
            </a:r>
            <a:r>
              <a:rPr lang="en-US" sz="2000" dirty="0" smtClean="0"/>
              <a:t>administered in </a:t>
            </a:r>
            <a:r>
              <a:rPr lang="en-US" sz="2000" dirty="0"/>
              <a:t>rodents undergoing extractions</a:t>
            </a:r>
          </a:p>
        </p:txBody>
      </p:sp>
    </p:spTree>
    <p:extLst>
      <p:ext uri="{BB962C8B-B14F-4D97-AF65-F5344CB8AC3E}">
        <p14:creationId xmlns:p14="http://schemas.microsoft.com/office/powerpoint/2010/main" val="258182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Risk Factors for </a:t>
            </a:r>
            <a:r>
              <a:rPr lang="en-US" sz="4000" b="1" dirty="0" smtClean="0">
                <a:solidFill>
                  <a:srgbClr val="FF0000"/>
                </a:solidFill>
              </a:rPr>
              <a:t>MRONJ:</a:t>
            </a:r>
            <a:endParaRPr lang="en-US" sz="4000"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Medication related risk factor:</a:t>
            </a:r>
          </a:p>
          <a:p>
            <a:pPr marL="0" indent="0">
              <a:buNone/>
            </a:pPr>
            <a:endParaRPr lang="en-US" dirty="0" smtClean="0"/>
          </a:p>
          <a:p>
            <a:pPr marL="0" indent="0">
              <a:buNone/>
            </a:pPr>
            <a:r>
              <a:rPr lang="en-US" dirty="0" smtClean="0"/>
              <a:t>                  therapeutic indications                         types of medication   </a:t>
            </a:r>
          </a:p>
          <a:p>
            <a:pPr marL="0" indent="0">
              <a:buNone/>
            </a:pPr>
            <a:endParaRPr lang="en-US" dirty="0" smtClean="0"/>
          </a:p>
          <a:p>
            <a:pPr marL="0" indent="0">
              <a:buNone/>
            </a:pPr>
            <a:endParaRPr lang="en-US" dirty="0"/>
          </a:p>
          <a:p>
            <a:pPr marL="0" indent="0">
              <a:buNone/>
            </a:pPr>
            <a:r>
              <a:rPr lang="en-US" dirty="0"/>
              <a:t>osteoporosis /osteopenia     </a:t>
            </a:r>
            <a:r>
              <a:rPr lang="en-US" b="1" dirty="0"/>
              <a:t>malignancy</a:t>
            </a:r>
            <a:r>
              <a:rPr lang="en-US" dirty="0"/>
              <a:t>                  BP    </a:t>
            </a:r>
            <a:r>
              <a:rPr lang="en-US" dirty="0" smtClean="0"/>
              <a:t>         non-BP</a:t>
            </a:r>
            <a:endParaRPr lang="en-US" dirty="0"/>
          </a:p>
        </p:txBody>
      </p:sp>
      <p:sp>
        <p:nvSpPr>
          <p:cNvPr id="15" name="Down Arrow 14"/>
          <p:cNvSpPr/>
          <p:nvPr/>
        </p:nvSpPr>
        <p:spPr>
          <a:xfrm>
            <a:off x="5228822" y="343078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2785292" y="340886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048995" y="340886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9861760" y="343078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503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1" y="-958996"/>
            <a:ext cx="10515600" cy="1325563"/>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rot="5400000">
            <a:off x="1616298" y="-122344"/>
            <a:ext cx="5074277" cy="7328082"/>
          </a:xfrm>
          <a:prstGeom prst="rect">
            <a:avLst/>
          </a:prstGeom>
        </p:spPr>
      </p:pic>
      <p:pic>
        <p:nvPicPr>
          <p:cNvPr id="5" name="Picture 4"/>
          <p:cNvPicPr>
            <a:picLocks noChangeAspect="1"/>
          </p:cNvPicPr>
          <p:nvPr/>
        </p:nvPicPr>
        <p:blipFill>
          <a:blip r:embed="rId3"/>
          <a:stretch>
            <a:fillRect/>
          </a:stretch>
        </p:blipFill>
        <p:spPr>
          <a:xfrm rot="5400000">
            <a:off x="7096258" y="1674262"/>
            <a:ext cx="5125794" cy="3683355"/>
          </a:xfrm>
          <a:prstGeom prst="rect">
            <a:avLst/>
          </a:prstGeom>
        </p:spPr>
      </p:pic>
      <p:pic>
        <p:nvPicPr>
          <p:cNvPr id="3" name="Picture 2"/>
          <p:cNvPicPr>
            <a:picLocks noChangeAspect="1"/>
          </p:cNvPicPr>
          <p:nvPr/>
        </p:nvPicPr>
        <p:blipFill>
          <a:blip r:embed="rId4"/>
          <a:stretch>
            <a:fillRect/>
          </a:stretch>
        </p:blipFill>
        <p:spPr>
          <a:xfrm>
            <a:off x="3219719" y="272004"/>
            <a:ext cx="5434884" cy="655280"/>
          </a:xfrm>
          <a:prstGeom prst="rect">
            <a:avLst/>
          </a:prstGeom>
        </p:spPr>
      </p:pic>
    </p:spTree>
    <p:extLst>
      <p:ext uri="{BB962C8B-B14F-4D97-AF65-F5344CB8AC3E}">
        <p14:creationId xmlns:p14="http://schemas.microsoft.com/office/powerpoint/2010/main" val="951142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325563"/>
          </a:xfrm>
        </p:spPr>
        <p:txBody>
          <a:bodyPr/>
          <a:lstStyle/>
          <a:p>
            <a:endParaRPr lang="en-US" dirty="0"/>
          </a:p>
        </p:txBody>
      </p:sp>
      <p:sp>
        <p:nvSpPr>
          <p:cNvPr id="3" name="Content Placeholder 2"/>
          <p:cNvSpPr>
            <a:spLocks noGrp="1"/>
          </p:cNvSpPr>
          <p:nvPr>
            <p:ph idx="1"/>
          </p:nvPr>
        </p:nvSpPr>
        <p:spPr>
          <a:xfrm>
            <a:off x="838200" y="566827"/>
            <a:ext cx="10515600" cy="4351338"/>
          </a:xfrm>
        </p:spPr>
        <p:txBody>
          <a:bodyPr>
            <a:normAutofit/>
          </a:bodyPr>
          <a:lstStyle/>
          <a:p>
            <a:pPr marL="0" indent="0">
              <a:buNone/>
            </a:pPr>
            <a:r>
              <a:rPr lang="en-US" sz="4000" b="1" i="1" dirty="0" smtClean="0"/>
              <a:t>     Medication-related osteonecrosis of the jaw </a:t>
            </a:r>
          </a:p>
          <a:p>
            <a:pPr marL="0" indent="0">
              <a:buNone/>
            </a:pPr>
            <a:endParaRPr lang="en-US" sz="4000" b="1" i="1" dirty="0"/>
          </a:p>
          <a:p>
            <a:pPr marL="0" indent="0">
              <a:buNone/>
            </a:pPr>
            <a:r>
              <a:rPr lang="en-US" sz="4000" b="1" i="1" dirty="0" smtClean="0"/>
              <a:t>                                      </a:t>
            </a:r>
            <a:r>
              <a:rPr lang="en-US" sz="1800" dirty="0" err="1" smtClean="0"/>
              <a:t>meysam</a:t>
            </a:r>
            <a:r>
              <a:rPr lang="en-US" sz="1800" dirty="0" smtClean="0"/>
              <a:t> </a:t>
            </a:r>
            <a:r>
              <a:rPr lang="en-US" sz="1800" dirty="0" err="1" smtClean="0"/>
              <a:t>orangi</a:t>
            </a:r>
            <a:endParaRPr lang="en-US" sz="1800" b="1" i="1" dirty="0"/>
          </a:p>
        </p:txBody>
      </p:sp>
      <p:pic>
        <p:nvPicPr>
          <p:cNvPr id="5" name="Picture 4"/>
          <p:cNvPicPr>
            <a:picLocks noChangeAspect="1"/>
          </p:cNvPicPr>
          <p:nvPr/>
        </p:nvPicPr>
        <p:blipFill>
          <a:blip r:embed="rId2"/>
          <a:stretch>
            <a:fillRect/>
          </a:stretch>
        </p:blipFill>
        <p:spPr>
          <a:xfrm>
            <a:off x="1794456" y="2613707"/>
            <a:ext cx="8603087" cy="3543098"/>
          </a:xfrm>
          <a:prstGeom prst="rect">
            <a:avLst/>
          </a:prstGeom>
        </p:spPr>
      </p:pic>
    </p:spTree>
    <p:extLst>
      <p:ext uri="{BB962C8B-B14F-4D97-AF65-F5344CB8AC3E}">
        <p14:creationId xmlns:p14="http://schemas.microsoft.com/office/powerpoint/2010/main" val="582581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6220" y="1236372"/>
            <a:ext cx="9800822" cy="5177307"/>
          </a:xfrm>
          <a:prstGeom prst="rect">
            <a:avLst/>
          </a:prstGeom>
        </p:spPr>
      </p:pic>
    </p:spTree>
    <p:extLst>
      <p:ext uri="{BB962C8B-B14F-4D97-AF65-F5344CB8AC3E}">
        <p14:creationId xmlns:p14="http://schemas.microsoft.com/office/powerpoint/2010/main" val="2309894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solidFill>
                  <a:srgbClr val="0070C0"/>
                </a:solidFill>
              </a:rPr>
              <a:t>DEMOGRAPHIC, SYSTEMIC, AND </a:t>
            </a:r>
            <a:r>
              <a:rPr lang="en-US" sz="2000" dirty="0" smtClean="0">
                <a:solidFill>
                  <a:srgbClr val="0070C0"/>
                </a:solidFill>
              </a:rPr>
              <a:t>OTHER MEDICATION </a:t>
            </a:r>
            <a:r>
              <a:rPr lang="en-US" sz="2000" dirty="0">
                <a:solidFill>
                  <a:srgbClr val="0070C0"/>
                </a:solidFill>
              </a:rPr>
              <a:t>FACTORS</a:t>
            </a:r>
          </a:p>
        </p:txBody>
      </p:sp>
      <p:sp>
        <p:nvSpPr>
          <p:cNvPr id="3" name="Content Placeholder 2"/>
          <p:cNvSpPr>
            <a:spLocks noGrp="1"/>
          </p:cNvSpPr>
          <p:nvPr>
            <p:ph idx="1"/>
          </p:nvPr>
        </p:nvSpPr>
        <p:spPr/>
        <p:txBody>
          <a:bodyPr/>
          <a:lstStyle/>
          <a:p>
            <a:r>
              <a:rPr lang="en-US" dirty="0"/>
              <a:t>Age and gender are variably reported as risk </a:t>
            </a:r>
            <a:r>
              <a:rPr lang="en-US" dirty="0" smtClean="0"/>
              <a:t>factors for MRONJ</a:t>
            </a:r>
          </a:p>
          <a:p>
            <a:pPr marL="0" indent="0">
              <a:buNone/>
            </a:pPr>
            <a:r>
              <a:rPr lang="en-US" dirty="0" smtClean="0"/>
              <a:t> </a:t>
            </a:r>
            <a:r>
              <a:rPr lang="en-US" sz="2400" dirty="0" smtClean="0"/>
              <a:t>higher </a:t>
            </a:r>
            <a:r>
              <a:rPr lang="en-US" sz="2400" dirty="0"/>
              <a:t>prevalence </a:t>
            </a:r>
            <a:r>
              <a:rPr lang="en-US" sz="2400" dirty="0" smtClean="0"/>
              <a:t>of this </a:t>
            </a:r>
            <a:r>
              <a:rPr lang="en-US" sz="2400" dirty="0"/>
              <a:t>complication in the female population is likely </a:t>
            </a:r>
            <a:r>
              <a:rPr lang="en-US" sz="2400" dirty="0" smtClean="0"/>
              <a:t>      </a:t>
            </a:r>
            <a:r>
              <a:rPr lang="en-US" sz="2400" dirty="0" err="1" smtClean="0"/>
              <a:t>areflection</a:t>
            </a:r>
            <a:r>
              <a:rPr lang="en-US" sz="2400" dirty="0" smtClean="0"/>
              <a:t> </a:t>
            </a:r>
            <a:r>
              <a:rPr lang="en-US" sz="2400" dirty="0"/>
              <a:t>of the underlying disease for which </a:t>
            </a:r>
            <a:r>
              <a:rPr lang="en-US" sz="2400" dirty="0" smtClean="0"/>
              <a:t>the agents </a:t>
            </a:r>
            <a:r>
              <a:rPr lang="en-US" sz="2400" dirty="0"/>
              <a:t>are being </a:t>
            </a:r>
            <a:r>
              <a:rPr lang="en-US" sz="2400" dirty="0" smtClean="0"/>
              <a:t>  prescribed </a:t>
            </a:r>
            <a:r>
              <a:rPr lang="en-US" sz="2400" dirty="0"/>
              <a:t>(</a:t>
            </a:r>
            <a:r>
              <a:rPr lang="en-US" sz="2400" dirty="0" err="1"/>
              <a:t>ie</a:t>
            </a:r>
            <a:r>
              <a:rPr lang="en-US" sz="2400" dirty="0"/>
              <a:t>, </a:t>
            </a:r>
            <a:r>
              <a:rPr lang="en-US" sz="2400" dirty="0" smtClean="0"/>
              <a:t> osteoporosis</a:t>
            </a:r>
            <a:r>
              <a:rPr lang="en-US" sz="2400" dirty="0"/>
              <a:t>, </a:t>
            </a:r>
            <a:r>
              <a:rPr lang="en-US" sz="2400" dirty="0" smtClean="0"/>
              <a:t>breast cancer</a:t>
            </a:r>
            <a:r>
              <a:rPr lang="en-US" sz="2400" dirty="0"/>
              <a:t>).</a:t>
            </a:r>
            <a:r>
              <a:rPr lang="en-US" sz="2400" dirty="0" smtClean="0"/>
              <a:t> </a:t>
            </a:r>
          </a:p>
          <a:p>
            <a:r>
              <a:rPr lang="en-US" dirty="0" smtClean="0"/>
              <a:t>  Corticosteroids use/</a:t>
            </a:r>
            <a:r>
              <a:rPr lang="en-US" dirty="0"/>
              <a:t>Antiangiogenic agents, </a:t>
            </a:r>
            <a:r>
              <a:rPr lang="en-US" dirty="0" smtClean="0"/>
              <a:t>when given </a:t>
            </a:r>
            <a:r>
              <a:rPr lang="en-US" dirty="0"/>
              <a:t>in addition to </a:t>
            </a:r>
            <a:r>
              <a:rPr lang="en-US" dirty="0" err="1"/>
              <a:t>antiresorptive</a:t>
            </a:r>
            <a:r>
              <a:rPr lang="en-US" dirty="0"/>
              <a:t> </a:t>
            </a:r>
            <a:r>
              <a:rPr lang="en-US" dirty="0" smtClean="0"/>
              <a:t>medications</a:t>
            </a:r>
          </a:p>
          <a:p>
            <a:r>
              <a:rPr lang="en-US" sz="2400" dirty="0"/>
              <a:t> </a:t>
            </a:r>
            <a:r>
              <a:rPr lang="en-US" dirty="0"/>
              <a:t>Comorbid </a:t>
            </a:r>
            <a:r>
              <a:rPr lang="en-US" dirty="0" smtClean="0"/>
              <a:t>conditions(hemoglobin &lt;10 </a:t>
            </a:r>
            <a:r>
              <a:rPr lang="en-US" dirty="0"/>
              <a:t>g/</a:t>
            </a:r>
            <a:r>
              <a:rPr lang="en-US" dirty="0" err="1"/>
              <a:t>dL</a:t>
            </a:r>
            <a:r>
              <a:rPr lang="en-US" dirty="0"/>
              <a:t>) and </a:t>
            </a:r>
            <a:r>
              <a:rPr lang="en-US" dirty="0" smtClean="0"/>
              <a:t>diabetes </a:t>
            </a:r>
            <a:r>
              <a:rPr lang="en-US" dirty="0" err="1" smtClean="0"/>
              <a:t>melitus</a:t>
            </a:r>
            <a:endParaRPr lang="en-US" dirty="0" smtClean="0"/>
          </a:p>
          <a:p>
            <a:r>
              <a:rPr lang="en-US" sz="2400" dirty="0"/>
              <a:t> </a:t>
            </a:r>
            <a:r>
              <a:rPr lang="en-US" dirty="0"/>
              <a:t>Tobacco </a:t>
            </a:r>
            <a:r>
              <a:rPr lang="en-US" dirty="0" smtClean="0"/>
              <a:t>use</a:t>
            </a:r>
          </a:p>
          <a:p>
            <a:pPr marL="0" indent="0">
              <a:buNone/>
            </a:pPr>
            <a:endParaRPr lang="en-US" sz="2400" dirty="0"/>
          </a:p>
        </p:txBody>
      </p:sp>
    </p:spTree>
    <p:extLst>
      <p:ext uri="{BB962C8B-B14F-4D97-AF65-F5344CB8AC3E}">
        <p14:creationId xmlns:p14="http://schemas.microsoft.com/office/powerpoint/2010/main" val="67162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t>
            </a:r>
            <a:r>
              <a:rPr lang="en-US" dirty="0">
                <a:solidFill>
                  <a:srgbClr val="0070C0"/>
                </a:solidFill>
              </a:rPr>
              <a:t>Anatomic </a:t>
            </a:r>
            <a:r>
              <a:rPr lang="en-US" dirty="0" smtClean="0">
                <a:solidFill>
                  <a:srgbClr val="0070C0"/>
                </a:solidFill>
              </a:rPr>
              <a:t>Factors: </a:t>
            </a:r>
            <a:r>
              <a:rPr lang="en-US" dirty="0"/>
              <a:t>more </a:t>
            </a:r>
            <a:r>
              <a:rPr lang="en-US" dirty="0" smtClean="0"/>
              <a:t>likely to </a:t>
            </a:r>
            <a:r>
              <a:rPr lang="en-US" dirty="0"/>
              <a:t>appear in the </a:t>
            </a:r>
            <a:r>
              <a:rPr lang="en-US" b="1" dirty="0"/>
              <a:t>mandible (73%)</a:t>
            </a:r>
            <a:r>
              <a:rPr lang="en-US" dirty="0"/>
              <a:t> than in the </a:t>
            </a:r>
            <a:r>
              <a:rPr lang="en-US" dirty="0" smtClean="0"/>
              <a:t>maxilla (22.5</a:t>
            </a:r>
            <a:r>
              <a:rPr lang="en-US" dirty="0"/>
              <a:t>), but can appear in the 2 jaws (4.5</a:t>
            </a:r>
            <a:r>
              <a:rPr lang="en-US" dirty="0" smtClean="0"/>
              <a:t>%)</a:t>
            </a:r>
          </a:p>
          <a:p>
            <a:pPr marL="0" indent="0">
              <a:buNone/>
            </a:pPr>
            <a:r>
              <a:rPr lang="en-US" dirty="0">
                <a:solidFill>
                  <a:srgbClr val="0070C0"/>
                </a:solidFill>
              </a:rPr>
              <a:t> </a:t>
            </a:r>
            <a:r>
              <a:rPr lang="en-US" dirty="0" smtClean="0">
                <a:solidFill>
                  <a:srgbClr val="0070C0"/>
                </a:solidFill>
              </a:rPr>
              <a:t>   </a:t>
            </a:r>
            <a:r>
              <a:rPr lang="en-US" dirty="0" smtClean="0"/>
              <a:t>Denture use</a:t>
            </a:r>
          </a:p>
          <a:p>
            <a:r>
              <a:rPr lang="en-US" dirty="0">
                <a:solidFill>
                  <a:srgbClr val="0070C0"/>
                </a:solidFill>
              </a:rPr>
              <a:t> </a:t>
            </a:r>
            <a:r>
              <a:rPr lang="en-US" dirty="0" smtClean="0">
                <a:solidFill>
                  <a:srgbClr val="0070C0"/>
                </a:solidFill>
              </a:rPr>
              <a:t> Genetic </a:t>
            </a:r>
            <a:r>
              <a:rPr lang="en-US" dirty="0" err="1" smtClean="0">
                <a:solidFill>
                  <a:srgbClr val="0070C0"/>
                </a:solidFill>
              </a:rPr>
              <a:t>facrors</a:t>
            </a:r>
            <a:r>
              <a:rPr lang="en-US" dirty="0" smtClean="0">
                <a:solidFill>
                  <a:srgbClr val="0070C0"/>
                </a:solidFill>
              </a:rPr>
              <a:t>: </a:t>
            </a:r>
            <a:r>
              <a:rPr lang="en-US" dirty="0"/>
              <a:t>single nucleotide </a:t>
            </a:r>
            <a:r>
              <a:rPr lang="en-US" dirty="0" smtClean="0"/>
              <a:t>polymorphisms (</a:t>
            </a:r>
            <a:r>
              <a:rPr lang="en-US" b="1" dirty="0" smtClean="0"/>
              <a:t>SNPs</a:t>
            </a:r>
            <a:r>
              <a:rPr lang="en-US" dirty="0"/>
              <a:t>) that were associated with the </a:t>
            </a:r>
            <a:r>
              <a:rPr lang="en-US" dirty="0" smtClean="0"/>
              <a:t>development MRONJ</a:t>
            </a:r>
          </a:p>
          <a:p>
            <a:r>
              <a:rPr lang="en-US" dirty="0">
                <a:solidFill>
                  <a:srgbClr val="0070C0"/>
                </a:solidFill>
              </a:rPr>
              <a:t> </a:t>
            </a:r>
            <a:r>
              <a:rPr lang="en-US" dirty="0" smtClean="0">
                <a:solidFill>
                  <a:srgbClr val="0070C0"/>
                </a:solidFill>
              </a:rPr>
              <a:t>other</a:t>
            </a:r>
            <a:r>
              <a:rPr lang="en-US" dirty="0">
                <a:solidFill>
                  <a:srgbClr val="0070C0"/>
                </a:solidFill>
              </a:rPr>
              <a:t>: </a:t>
            </a:r>
            <a:r>
              <a:rPr lang="en-US" dirty="0"/>
              <a:t>poor oral hygiene, smoking, diabetes mellitus, concomitant </a:t>
            </a:r>
            <a:r>
              <a:rPr lang="en-US" dirty="0" smtClean="0"/>
              <a:t>    glucocorticoid </a:t>
            </a:r>
            <a:r>
              <a:rPr lang="en-US" dirty="0"/>
              <a:t>and/or chemotherapy use, and invasive dental </a:t>
            </a:r>
            <a:r>
              <a:rPr lang="en-US" dirty="0" smtClean="0"/>
              <a:t>  procedures</a:t>
            </a:r>
            <a:r>
              <a:rPr lang="en-US" dirty="0"/>
              <a:t>, such as dental extractions or implants</a:t>
            </a:r>
          </a:p>
        </p:txBody>
      </p:sp>
    </p:spTree>
    <p:extLst>
      <p:ext uri="{BB962C8B-B14F-4D97-AF65-F5344CB8AC3E}">
        <p14:creationId xmlns:p14="http://schemas.microsoft.com/office/powerpoint/2010/main" val="4049059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Data from the </a:t>
            </a:r>
            <a:r>
              <a:rPr lang="en-US" dirty="0" err="1" smtClean="0"/>
              <a:t>eosteoporosis</a:t>
            </a:r>
            <a:r>
              <a:rPr lang="en-US" dirty="0" smtClean="0"/>
              <a:t> setting showed that the </a:t>
            </a:r>
            <a:r>
              <a:rPr lang="en-US" b="1" dirty="0" smtClean="0"/>
              <a:t>effects of</a:t>
            </a:r>
          </a:p>
          <a:p>
            <a:pPr marL="0" indent="0">
              <a:buNone/>
            </a:pPr>
            <a:r>
              <a:rPr lang="en-US" dirty="0" smtClean="0"/>
              <a:t> </a:t>
            </a:r>
            <a:r>
              <a:rPr lang="en-US" b="1" dirty="0" smtClean="0"/>
              <a:t>bisphosphonates </a:t>
            </a:r>
            <a:r>
              <a:rPr lang="en-US" dirty="0" smtClean="0"/>
              <a:t>on bone </a:t>
            </a:r>
            <a:r>
              <a:rPr lang="en-US" b="1" dirty="0" err="1" smtClean="0"/>
              <a:t>cancontinue</a:t>
            </a:r>
            <a:r>
              <a:rPr lang="en-US" b="1" dirty="0" smtClean="0"/>
              <a:t> for up to 3 years</a:t>
            </a:r>
            <a:r>
              <a:rPr lang="en-US" dirty="0" smtClean="0"/>
              <a:t> after the last </a:t>
            </a:r>
          </a:p>
          <a:p>
            <a:pPr marL="0" indent="0">
              <a:buNone/>
            </a:pPr>
            <a:r>
              <a:rPr lang="en-US" dirty="0" smtClean="0"/>
              <a:t>administration because of accumulation in the </a:t>
            </a:r>
            <a:r>
              <a:rPr lang="en-US" dirty="0" err="1" smtClean="0"/>
              <a:t>bonematrix</a:t>
            </a:r>
            <a:r>
              <a:rPr lang="en-US" dirty="0" smtClean="0"/>
              <a:t>.</a:t>
            </a:r>
          </a:p>
          <a:p>
            <a:pPr marL="0" indent="0">
              <a:buNone/>
            </a:pPr>
            <a:endParaRPr lang="en-US" dirty="0" smtClean="0"/>
          </a:p>
          <a:p>
            <a:pPr marL="0" indent="0">
              <a:buNone/>
            </a:pPr>
            <a:r>
              <a:rPr lang="en-US" dirty="0" smtClean="0"/>
              <a:t> </a:t>
            </a:r>
            <a:r>
              <a:rPr lang="en-US" dirty="0" err="1" smtClean="0"/>
              <a:t>Incontrast,</a:t>
            </a:r>
            <a:r>
              <a:rPr lang="en-US" b="1" dirty="0" err="1" smtClean="0"/>
              <a:t>denosumab</a:t>
            </a:r>
            <a:r>
              <a:rPr lang="en-US" b="1" dirty="0" smtClean="0"/>
              <a:t> does not accumulate in bone </a:t>
            </a:r>
            <a:r>
              <a:rPr lang="en-US" dirty="0" smtClean="0"/>
              <a:t>and exerts a </a:t>
            </a:r>
          </a:p>
          <a:p>
            <a:pPr marL="0" indent="0">
              <a:buNone/>
            </a:pPr>
            <a:r>
              <a:rPr lang="en-US" dirty="0" smtClean="0"/>
              <a:t> more transient effect on the inhibition of bone resorption</a:t>
            </a:r>
            <a:endParaRPr lang="en-US" dirty="0"/>
          </a:p>
        </p:txBody>
      </p:sp>
    </p:spTree>
    <p:extLst>
      <p:ext uri="{BB962C8B-B14F-4D97-AF65-F5344CB8AC3E}">
        <p14:creationId xmlns:p14="http://schemas.microsoft.com/office/powerpoint/2010/main" val="1875405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This is reflected in the elimination </a:t>
            </a:r>
            <a:r>
              <a:rPr lang="en-US" b="1" dirty="0" smtClean="0"/>
              <a:t>half-life of </a:t>
            </a:r>
            <a:r>
              <a:rPr lang="en-US" b="1" dirty="0" err="1" smtClean="0"/>
              <a:t>denosumab</a:t>
            </a:r>
            <a:r>
              <a:rPr lang="en-US" b="1" dirty="0" smtClean="0"/>
              <a:t> </a:t>
            </a:r>
            <a:r>
              <a:rPr lang="en-US" dirty="0" smtClean="0"/>
              <a:t>and may rationalize the numerically </a:t>
            </a:r>
            <a:r>
              <a:rPr lang="en-US" b="1" dirty="0" smtClean="0"/>
              <a:t>shorter time to MRONJ resolution </a:t>
            </a:r>
            <a:r>
              <a:rPr lang="en-US" dirty="0" smtClean="0"/>
              <a:t>among patients with bone metastases from solid tumors or bone lesions caused by MM observed for </a:t>
            </a:r>
            <a:r>
              <a:rPr lang="en-US" b="1" dirty="0" err="1" smtClean="0"/>
              <a:t>denosumab</a:t>
            </a:r>
            <a:r>
              <a:rPr lang="en-US" b="1" dirty="0" smtClean="0"/>
              <a:t> compared with </a:t>
            </a:r>
            <a:r>
              <a:rPr lang="en-US" b="1" dirty="0" err="1" smtClean="0"/>
              <a:t>zoledronic</a:t>
            </a:r>
            <a:r>
              <a:rPr lang="en-US" b="1" dirty="0" smtClean="0"/>
              <a:t> acid in </a:t>
            </a:r>
            <a:r>
              <a:rPr lang="en-US" b="1" dirty="0" err="1" smtClean="0"/>
              <a:t>threephase</a:t>
            </a:r>
            <a:r>
              <a:rPr lang="en-US" b="1" dirty="0" smtClean="0"/>
              <a:t> III trials (median 8.0 vs 8.7months)</a:t>
            </a:r>
          </a:p>
          <a:p>
            <a:pPr marL="0" indent="0">
              <a:buNone/>
            </a:pPr>
            <a:endParaRPr lang="en-US" dirty="0"/>
          </a:p>
          <a:p>
            <a:pPr marL="0" indent="0">
              <a:buNone/>
            </a:pPr>
            <a:r>
              <a:rPr lang="en-US" dirty="0" smtClean="0"/>
              <a:t>The mean </a:t>
            </a:r>
            <a:r>
              <a:rPr lang="en-US" b="1" dirty="0" err="1" smtClean="0"/>
              <a:t>denosumab</a:t>
            </a:r>
            <a:r>
              <a:rPr lang="en-US" b="1" dirty="0" smtClean="0"/>
              <a:t> elimination half life was 28 days  for doses of 120mg every 4weeks (</a:t>
            </a:r>
            <a:r>
              <a:rPr lang="en-US" b="1" dirty="0" err="1" smtClean="0"/>
              <a:t>highdose</a:t>
            </a:r>
            <a:r>
              <a:rPr lang="en-US" b="1" dirty="0" smtClean="0"/>
              <a:t>) and 26days for a dose approximating to 60mg every 6months (</a:t>
            </a:r>
            <a:r>
              <a:rPr lang="en-US" b="1" dirty="0" err="1" smtClean="0"/>
              <a:t>lowdose</a:t>
            </a:r>
            <a:r>
              <a:rPr lang="en-US" dirty="0"/>
              <a:t>)</a:t>
            </a:r>
          </a:p>
        </p:txBody>
      </p:sp>
    </p:spTree>
    <p:extLst>
      <p:ext uri="{BB962C8B-B14F-4D97-AF65-F5344CB8AC3E}">
        <p14:creationId xmlns:p14="http://schemas.microsoft.com/office/powerpoint/2010/main" val="1025457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5307" y="759854"/>
            <a:ext cx="10586434" cy="5602309"/>
          </a:xfrm>
          <a:prstGeom prst="rect">
            <a:avLst/>
          </a:prstGeom>
        </p:spPr>
      </p:pic>
    </p:spTree>
    <p:extLst>
      <p:ext uri="{BB962C8B-B14F-4D97-AF65-F5344CB8AC3E}">
        <p14:creationId xmlns:p14="http://schemas.microsoft.com/office/powerpoint/2010/main" val="4209561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7730" y="643944"/>
            <a:ext cx="10740980" cy="5885645"/>
          </a:xfrm>
          <a:prstGeom prst="rect">
            <a:avLst/>
          </a:prstGeom>
        </p:spPr>
      </p:pic>
    </p:spTree>
    <p:extLst>
      <p:ext uri="{BB962C8B-B14F-4D97-AF65-F5344CB8AC3E}">
        <p14:creationId xmlns:p14="http://schemas.microsoft.com/office/powerpoint/2010/main" val="549668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Incidence of MRONJ with bisphosphonates or </a:t>
            </a:r>
            <a:r>
              <a:rPr lang="en-US" sz="2800" b="1" dirty="0" err="1" smtClean="0">
                <a:solidFill>
                  <a:srgbClr val="FF0000"/>
                </a:solidFill>
              </a:rPr>
              <a:t>denosumab</a:t>
            </a:r>
            <a:r>
              <a:rPr lang="en-US" sz="2800" b="1" dirty="0" smtClean="0">
                <a:solidFill>
                  <a:srgbClr val="FF0000"/>
                </a:solidFill>
              </a:rPr>
              <a:t> therapy</a:t>
            </a:r>
            <a:endParaRPr lang="en-US" sz="2800" b="1" dirty="0">
              <a:solidFill>
                <a:srgbClr val="FF0000"/>
              </a:solidFill>
            </a:endParaRPr>
          </a:p>
        </p:txBody>
      </p:sp>
      <p:sp>
        <p:nvSpPr>
          <p:cNvPr id="3" name="Content Placeholder 2"/>
          <p:cNvSpPr>
            <a:spLocks noGrp="1"/>
          </p:cNvSpPr>
          <p:nvPr>
            <p:ph idx="1"/>
          </p:nvPr>
        </p:nvSpPr>
        <p:spPr/>
        <p:txBody>
          <a:bodyPr/>
          <a:lstStyle/>
          <a:p>
            <a:r>
              <a:rPr lang="en-US" dirty="0" smtClean="0"/>
              <a:t>Low-dose therapy :</a:t>
            </a:r>
          </a:p>
          <a:p>
            <a:pPr marL="0" indent="0">
              <a:buNone/>
            </a:pPr>
            <a:r>
              <a:rPr lang="en-US" sz="2000" dirty="0" smtClean="0"/>
              <a:t>In the HORIZON (Health Outcomes and Reduced Incidence with </a:t>
            </a:r>
            <a:r>
              <a:rPr lang="en-US" sz="2000" dirty="0" err="1" smtClean="0"/>
              <a:t>ZoledronicAcid</a:t>
            </a:r>
            <a:r>
              <a:rPr lang="en-US" sz="2000" dirty="0" smtClean="0"/>
              <a:t> Once Yearly)(</a:t>
            </a:r>
            <a:r>
              <a:rPr lang="en-US" sz="2000" b="1" dirty="0" smtClean="0"/>
              <a:t>N </a:t>
            </a:r>
            <a:r>
              <a:rPr lang="en-US" sz="2000" b="1" dirty="0" err="1" smtClean="0"/>
              <a:t>Engl</a:t>
            </a:r>
            <a:r>
              <a:rPr lang="en-US" sz="2000" b="1" dirty="0" smtClean="0"/>
              <a:t> j </a:t>
            </a:r>
            <a:r>
              <a:rPr lang="en-US" sz="2000" dirty="0" smtClean="0"/>
              <a:t>2007 on 3889 patients) pivotal fracture trial ,there were </a:t>
            </a:r>
            <a:r>
              <a:rPr lang="en-US" sz="2000" b="1" dirty="0" smtClean="0"/>
              <a:t>no reports </a:t>
            </a:r>
            <a:r>
              <a:rPr lang="en-US" sz="2000" dirty="0" smtClean="0"/>
              <a:t>of spontaneous MRONJ after 3years of treatment with </a:t>
            </a:r>
            <a:r>
              <a:rPr lang="en-US" sz="2000" dirty="0" err="1" smtClean="0"/>
              <a:t>zoledronicacid</a:t>
            </a:r>
            <a:r>
              <a:rPr lang="en-US" sz="2000" dirty="0" smtClean="0"/>
              <a:t> (5mg,annually).</a:t>
            </a:r>
          </a:p>
          <a:p>
            <a:pPr marL="0" indent="0">
              <a:buNone/>
            </a:pPr>
            <a:endParaRPr lang="en-US" sz="2000" dirty="0"/>
          </a:p>
        </p:txBody>
      </p:sp>
    </p:spTree>
    <p:extLst>
      <p:ext uri="{BB962C8B-B14F-4D97-AF65-F5344CB8AC3E}">
        <p14:creationId xmlns:p14="http://schemas.microsoft.com/office/powerpoint/2010/main" val="4109571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515156"/>
            <a:ext cx="9710670" cy="3822130"/>
          </a:xfrm>
          <a:prstGeom prst="rect">
            <a:avLst/>
          </a:prstGeom>
        </p:spPr>
      </p:pic>
    </p:spTree>
    <p:extLst>
      <p:ext uri="{BB962C8B-B14F-4D97-AF65-F5344CB8AC3E}">
        <p14:creationId xmlns:p14="http://schemas.microsoft.com/office/powerpoint/2010/main" val="3151282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Thirteen cases of MRONJ </a:t>
            </a:r>
            <a:r>
              <a:rPr lang="en-US" dirty="0" smtClean="0"/>
              <a:t>were reported in an open label extension of the </a:t>
            </a:r>
            <a:r>
              <a:rPr lang="en-US" dirty="0" err="1" smtClean="0"/>
              <a:t>phaseIII</a:t>
            </a:r>
            <a:r>
              <a:rPr lang="en-US" dirty="0" smtClean="0"/>
              <a:t> FREEDOM(</a:t>
            </a:r>
            <a:r>
              <a:rPr lang="en-US" dirty="0" err="1" smtClean="0"/>
              <a:t>FractureReduction</a:t>
            </a:r>
            <a:r>
              <a:rPr lang="en-US" dirty="0" smtClean="0"/>
              <a:t> Evaluation of </a:t>
            </a:r>
            <a:r>
              <a:rPr lang="en-US" dirty="0" err="1" smtClean="0"/>
              <a:t>Denosumab</a:t>
            </a:r>
            <a:r>
              <a:rPr lang="en-US" dirty="0" smtClean="0"/>
              <a:t> in Osteoporosis Every 6 Months) study, which included </a:t>
            </a:r>
            <a:r>
              <a:rPr lang="en-US" b="1" dirty="0" smtClean="0"/>
              <a:t>4550</a:t>
            </a:r>
            <a:r>
              <a:rPr lang="en-US" dirty="0" smtClean="0"/>
              <a:t> </a:t>
            </a:r>
            <a:r>
              <a:rPr lang="en-US" b="1" dirty="0" smtClean="0"/>
              <a:t>postmenopausal</a:t>
            </a:r>
            <a:r>
              <a:rPr lang="en-US" dirty="0" smtClean="0"/>
              <a:t> women with osteoporosis receiving treatment with </a:t>
            </a:r>
            <a:r>
              <a:rPr lang="en-US" b="1" dirty="0" smtClean="0"/>
              <a:t>low dose </a:t>
            </a:r>
            <a:r>
              <a:rPr lang="en-US" b="1" dirty="0" err="1" smtClean="0"/>
              <a:t>denosumab</a:t>
            </a:r>
            <a:r>
              <a:rPr lang="en-US" b="1" dirty="0" smtClean="0"/>
              <a:t> (60mg every 6months) for up to 10 years</a:t>
            </a:r>
            <a:r>
              <a:rPr lang="en-US" dirty="0" smtClean="0"/>
              <a:t>. The risk of MRONJ increased with duration of exposure to </a:t>
            </a:r>
            <a:r>
              <a:rPr lang="en-US" dirty="0" err="1" smtClean="0"/>
              <a:t>denosumab</a:t>
            </a:r>
            <a:r>
              <a:rPr lang="en-US" dirty="0" smtClean="0"/>
              <a:t> (</a:t>
            </a:r>
            <a:r>
              <a:rPr lang="en-US" b="1" dirty="0" smtClean="0"/>
              <a:t>0.04% at 3years, 0.06% at 5years,and 0.44% at 10 years</a:t>
            </a:r>
            <a:r>
              <a:rPr lang="en-US" dirty="0"/>
              <a:t>)</a:t>
            </a:r>
          </a:p>
        </p:txBody>
      </p:sp>
    </p:spTree>
    <p:extLst>
      <p:ext uri="{BB962C8B-B14F-4D97-AF65-F5344CB8AC3E}">
        <p14:creationId xmlns:p14="http://schemas.microsoft.com/office/powerpoint/2010/main" val="2996244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agenda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Definition and pathophysiology </a:t>
            </a:r>
          </a:p>
          <a:p>
            <a:r>
              <a:rPr lang="en-US" dirty="0">
                <a:solidFill>
                  <a:srgbClr val="FF0000"/>
                </a:solidFill>
              </a:rPr>
              <a:t> </a:t>
            </a:r>
            <a:r>
              <a:rPr lang="en-US" dirty="0" smtClean="0">
                <a:solidFill>
                  <a:srgbClr val="FF0000"/>
                </a:solidFill>
              </a:rPr>
              <a:t>Incidence and risk factors</a:t>
            </a:r>
          </a:p>
          <a:p>
            <a:r>
              <a:rPr lang="en-US" dirty="0">
                <a:solidFill>
                  <a:srgbClr val="FF0000"/>
                </a:solidFill>
              </a:rPr>
              <a:t> </a:t>
            </a:r>
            <a:r>
              <a:rPr lang="en-US" dirty="0" smtClean="0">
                <a:solidFill>
                  <a:srgbClr val="FF0000"/>
                </a:solidFill>
              </a:rPr>
              <a:t>risk assessment</a:t>
            </a:r>
          </a:p>
          <a:p>
            <a:r>
              <a:rPr lang="en-US" dirty="0">
                <a:solidFill>
                  <a:srgbClr val="FF0000"/>
                </a:solidFill>
              </a:rPr>
              <a:t> </a:t>
            </a:r>
            <a:r>
              <a:rPr lang="en-US" dirty="0" smtClean="0">
                <a:solidFill>
                  <a:srgbClr val="FF0000"/>
                </a:solidFill>
              </a:rPr>
              <a:t>drug holiday?</a:t>
            </a:r>
          </a:p>
          <a:p>
            <a:r>
              <a:rPr lang="en-US" dirty="0">
                <a:solidFill>
                  <a:srgbClr val="FF0000"/>
                </a:solidFill>
              </a:rPr>
              <a:t> </a:t>
            </a:r>
            <a:r>
              <a:rPr lang="en-US" dirty="0" smtClean="0">
                <a:solidFill>
                  <a:srgbClr val="FF0000"/>
                </a:solidFill>
              </a:rPr>
              <a:t>staging and treatment</a:t>
            </a:r>
          </a:p>
        </p:txBody>
      </p:sp>
    </p:spTree>
    <p:extLst>
      <p:ext uri="{BB962C8B-B14F-4D97-AF65-F5344CB8AC3E}">
        <p14:creationId xmlns:p14="http://schemas.microsoft.com/office/powerpoint/2010/main" val="3970788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High-</a:t>
            </a:r>
            <a:r>
              <a:rPr lang="en-US" dirty="0" err="1" smtClean="0"/>
              <a:t>dosetherapy</a:t>
            </a:r>
            <a:r>
              <a:rPr lang="en-US" dirty="0" smtClean="0"/>
              <a:t>:</a:t>
            </a:r>
          </a:p>
          <a:p>
            <a:pPr marL="0" indent="0">
              <a:buNone/>
            </a:pPr>
            <a:r>
              <a:rPr lang="en-US" dirty="0" smtClean="0"/>
              <a:t>Greater than 90% of cases of MRONJ occur in patients with cancer receiving high doses of IV bisphosphonates or SC </a:t>
            </a:r>
            <a:r>
              <a:rPr lang="en-US" dirty="0" err="1" smtClean="0"/>
              <a:t>denosumab</a:t>
            </a:r>
            <a:r>
              <a:rPr lang="en-US" dirty="0" smtClean="0"/>
              <a:t> (120mgevery4weeks</a:t>
            </a:r>
            <a:r>
              <a:rPr lang="en-US" dirty="0"/>
              <a:t>).</a:t>
            </a:r>
          </a:p>
        </p:txBody>
      </p:sp>
    </p:spTree>
    <p:extLst>
      <p:ext uri="{BB962C8B-B14F-4D97-AF65-F5344CB8AC3E}">
        <p14:creationId xmlns:p14="http://schemas.microsoft.com/office/powerpoint/2010/main" val="3807304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61726" y="793515"/>
            <a:ext cx="6734175" cy="1238250"/>
          </a:xfrm>
          <a:prstGeom prst="rect">
            <a:avLst/>
          </a:prstGeom>
        </p:spPr>
      </p:pic>
      <p:pic>
        <p:nvPicPr>
          <p:cNvPr id="5" name="Picture 4"/>
          <p:cNvPicPr>
            <a:picLocks noChangeAspect="1"/>
          </p:cNvPicPr>
          <p:nvPr/>
        </p:nvPicPr>
        <p:blipFill>
          <a:blip r:embed="rId3"/>
          <a:stretch>
            <a:fillRect/>
          </a:stretch>
        </p:blipFill>
        <p:spPr>
          <a:xfrm>
            <a:off x="1841679" y="1916068"/>
            <a:ext cx="8448541" cy="2977904"/>
          </a:xfrm>
          <a:prstGeom prst="rect">
            <a:avLst/>
          </a:prstGeom>
        </p:spPr>
      </p:pic>
      <p:sp>
        <p:nvSpPr>
          <p:cNvPr id="6" name="Rectangle 5"/>
          <p:cNvSpPr/>
          <p:nvPr/>
        </p:nvSpPr>
        <p:spPr>
          <a:xfrm>
            <a:off x="1651030" y="4893972"/>
            <a:ext cx="3377784" cy="369332"/>
          </a:xfrm>
          <a:prstGeom prst="rect">
            <a:avLst/>
          </a:prstGeom>
        </p:spPr>
        <p:txBody>
          <a:bodyPr wrap="none">
            <a:spAutoFit/>
          </a:bodyPr>
          <a:lstStyle/>
          <a:p>
            <a:r>
              <a:rPr lang="en-US" dirty="0">
                <a:solidFill>
                  <a:srgbClr val="0070C0"/>
                </a:solidFill>
                <a:latin typeface="NBFEC O+ Adv P 6 F 0 B"/>
              </a:rPr>
              <a:t>JClinOncol</a:t>
            </a:r>
            <a:r>
              <a:rPr lang="en-US" dirty="0">
                <a:solidFill>
                  <a:srgbClr val="0070C0"/>
                </a:solidFill>
                <a:latin typeface="NBFEB H+ Adv P 6 F 00"/>
              </a:rPr>
              <a:t>.2011;29:1125-1132.</a:t>
            </a:r>
            <a:endParaRPr lang="en-US" dirty="0">
              <a:solidFill>
                <a:srgbClr val="0070C0"/>
              </a:solidFill>
            </a:endParaRPr>
          </a:p>
        </p:txBody>
      </p:sp>
    </p:spTree>
    <p:extLst>
      <p:ext uri="{BB962C8B-B14F-4D97-AF65-F5344CB8AC3E}">
        <p14:creationId xmlns:p14="http://schemas.microsoft.com/office/powerpoint/2010/main" val="3471474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 A phase III study compared the use of </a:t>
            </a:r>
            <a:r>
              <a:rPr lang="en-US" b="1" dirty="0" err="1"/>
              <a:t>zoledronic</a:t>
            </a:r>
            <a:r>
              <a:rPr lang="en-US" b="1" dirty="0"/>
              <a:t> acid (4 mg every 4 weeks) with that of </a:t>
            </a:r>
            <a:r>
              <a:rPr lang="en-US" b="1" dirty="0" err="1"/>
              <a:t>denosumab</a:t>
            </a:r>
            <a:r>
              <a:rPr lang="en-US" b="1" dirty="0"/>
              <a:t> (120 mg every 4 weeks) for the treatment of bone metastases in 1776 patients</a:t>
            </a:r>
            <a:r>
              <a:rPr lang="en-US" dirty="0"/>
              <a:t> </a:t>
            </a:r>
            <a:r>
              <a:rPr lang="en-US" b="1" dirty="0"/>
              <a:t>with advanced cancers </a:t>
            </a:r>
            <a:r>
              <a:rPr lang="en-US" dirty="0"/>
              <a:t>(other than prostate or breast cancers). Treatment was received for a median duration of 7 months. Results showed that positively adjudicated MRONJ occurred at rates of </a:t>
            </a:r>
            <a:r>
              <a:rPr lang="en-US" b="1" dirty="0"/>
              <a:t>1.3% in patients treated with </a:t>
            </a:r>
            <a:r>
              <a:rPr lang="en-US" b="1" dirty="0" err="1"/>
              <a:t>zoledronic</a:t>
            </a:r>
            <a:r>
              <a:rPr lang="en-US" b="1" dirty="0"/>
              <a:t> acid and 1.1% in those treated with </a:t>
            </a:r>
            <a:r>
              <a:rPr lang="en-US" b="1" dirty="0" err="1"/>
              <a:t>denosumab</a:t>
            </a:r>
            <a:r>
              <a:rPr lang="en-US" b="1" dirty="0"/>
              <a:t> (high dose). </a:t>
            </a:r>
            <a:r>
              <a:rPr lang="en-US" dirty="0"/>
              <a:t>The authors noted that among those who experienced ONJ, </a:t>
            </a:r>
            <a:r>
              <a:rPr lang="en-US" b="1" dirty="0"/>
              <a:t>81% were exposed to ONJ risk factors during the study</a:t>
            </a:r>
          </a:p>
        </p:txBody>
      </p:sp>
    </p:spTree>
    <p:extLst>
      <p:ext uri="{BB962C8B-B14F-4D97-AF65-F5344CB8AC3E}">
        <p14:creationId xmlns:p14="http://schemas.microsoft.com/office/powerpoint/2010/main" val="3029198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7896" y="3865584"/>
            <a:ext cx="10515600" cy="4351338"/>
          </a:xfrm>
        </p:spPr>
        <p:txBody>
          <a:bodyPr/>
          <a:lstStyle/>
          <a:p>
            <a:pPr marL="0" indent="0">
              <a:buNone/>
            </a:pPr>
            <a:r>
              <a:rPr lang="en-US" dirty="0"/>
              <a:t>The incidences of MRONJ in patients with metastatic castration-resistant prostate cancer in year 1 and year 2 were 1% and 1% in the </a:t>
            </a:r>
            <a:r>
              <a:rPr lang="en-US" dirty="0" err="1"/>
              <a:t>zoledronic</a:t>
            </a:r>
            <a:r>
              <a:rPr lang="en-US" dirty="0"/>
              <a:t> acid group (median duration on study 11.2 months), and 1% and 2% in the </a:t>
            </a:r>
            <a:r>
              <a:rPr lang="en-US" dirty="0" err="1"/>
              <a:t>denosumab</a:t>
            </a:r>
            <a:r>
              <a:rPr lang="en-US" dirty="0"/>
              <a:t> group (median duration on study 12.2 months)</a:t>
            </a:r>
          </a:p>
        </p:txBody>
      </p:sp>
      <p:pic>
        <p:nvPicPr>
          <p:cNvPr id="4" name="Picture 3"/>
          <p:cNvPicPr>
            <a:picLocks noChangeAspect="1"/>
          </p:cNvPicPr>
          <p:nvPr/>
        </p:nvPicPr>
        <p:blipFill>
          <a:blip r:embed="rId2"/>
          <a:stretch>
            <a:fillRect/>
          </a:stretch>
        </p:blipFill>
        <p:spPr>
          <a:xfrm>
            <a:off x="1043189" y="590080"/>
            <a:ext cx="8937938" cy="2638425"/>
          </a:xfrm>
          <a:prstGeom prst="rect">
            <a:avLst/>
          </a:prstGeom>
        </p:spPr>
      </p:pic>
    </p:spTree>
    <p:extLst>
      <p:ext uri="{BB962C8B-B14F-4D97-AF65-F5344CB8AC3E}">
        <p14:creationId xmlns:p14="http://schemas.microsoft.com/office/powerpoint/2010/main" val="261407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Among patients with advanced breast cancer, the incidence of MRONJ </a:t>
            </a:r>
            <a:endParaRPr lang="en-US" dirty="0" smtClean="0"/>
          </a:p>
          <a:p>
            <a:pPr marL="0" indent="0">
              <a:buNone/>
            </a:pPr>
            <a:r>
              <a:rPr lang="en-US" dirty="0" smtClean="0"/>
              <a:t>at </a:t>
            </a:r>
            <a:r>
              <a:rPr lang="en-US" dirty="0"/>
              <a:t>years 1, 2, and 3, were 0.5%, 1.2%, and 1.4%, respectively, in the </a:t>
            </a:r>
            <a:endParaRPr lang="en-US" dirty="0" smtClean="0"/>
          </a:p>
          <a:p>
            <a:pPr marL="0" indent="0">
              <a:buNone/>
            </a:pPr>
            <a:r>
              <a:rPr lang="en-US" b="1" dirty="0" err="1" smtClean="0"/>
              <a:t>zoledronic</a:t>
            </a:r>
            <a:r>
              <a:rPr lang="en-US" b="1" dirty="0" smtClean="0"/>
              <a:t> </a:t>
            </a:r>
            <a:r>
              <a:rPr lang="en-US" b="1" dirty="0"/>
              <a:t>acid</a:t>
            </a:r>
            <a:r>
              <a:rPr lang="en-US" dirty="0"/>
              <a:t> group and 0.8%, 1.9%, and 2.0%, respectively, in </a:t>
            </a:r>
            <a:r>
              <a:rPr lang="en-US" dirty="0" smtClean="0"/>
              <a:t>the</a:t>
            </a:r>
          </a:p>
          <a:p>
            <a:pPr marL="0" indent="0">
              <a:buNone/>
            </a:pPr>
            <a:r>
              <a:rPr lang="en-US" b="1" dirty="0" err="1" smtClean="0"/>
              <a:t>denosumab</a:t>
            </a:r>
            <a:r>
              <a:rPr lang="en-US" b="1" dirty="0" smtClean="0"/>
              <a:t> </a:t>
            </a:r>
            <a:r>
              <a:rPr lang="en-US" dirty="0"/>
              <a:t>group</a:t>
            </a:r>
          </a:p>
        </p:txBody>
      </p:sp>
      <p:pic>
        <p:nvPicPr>
          <p:cNvPr id="4" name="Picture 3"/>
          <p:cNvPicPr>
            <a:picLocks noChangeAspect="1"/>
          </p:cNvPicPr>
          <p:nvPr/>
        </p:nvPicPr>
        <p:blipFill>
          <a:blip r:embed="rId2"/>
          <a:stretch>
            <a:fillRect/>
          </a:stretch>
        </p:blipFill>
        <p:spPr>
          <a:xfrm>
            <a:off x="838200" y="442118"/>
            <a:ext cx="4488354" cy="1171575"/>
          </a:xfrm>
          <a:prstGeom prst="rect">
            <a:avLst/>
          </a:prstGeom>
        </p:spPr>
      </p:pic>
    </p:spTree>
    <p:extLst>
      <p:ext uri="{BB962C8B-B14F-4D97-AF65-F5344CB8AC3E}">
        <p14:creationId xmlns:p14="http://schemas.microsoft.com/office/powerpoint/2010/main" val="3895639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700011" y="1690688"/>
            <a:ext cx="7405352" cy="3391693"/>
          </a:xfrm>
          <a:prstGeom prst="rect">
            <a:avLst/>
          </a:prstGeom>
        </p:spPr>
      </p:pic>
    </p:spTree>
    <p:extLst>
      <p:ext uri="{BB962C8B-B14F-4D97-AF65-F5344CB8AC3E}">
        <p14:creationId xmlns:p14="http://schemas.microsoft.com/office/powerpoint/2010/main" val="1160825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In an observational chart review of </a:t>
            </a:r>
            <a:r>
              <a:rPr lang="en-US" b="1" dirty="0"/>
              <a:t>327 patients with cancer </a:t>
            </a:r>
            <a:r>
              <a:rPr lang="en-US" dirty="0"/>
              <a:t>who were deemed to have </a:t>
            </a:r>
            <a:r>
              <a:rPr lang="en-US" b="1" dirty="0"/>
              <a:t>MRONJ</a:t>
            </a:r>
            <a:r>
              <a:rPr lang="en-US" dirty="0"/>
              <a:t>, </a:t>
            </a:r>
            <a:r>
              <a:rPr lang="en-US" b="1" dirty="0"/>
              <a:t>97% had received bisphosphonates and/or </a:t>
            </a:r>
            <a:r>
              <a:rPr lang="en-US" b="1" dirty="0" err="1"/>
              <a:t>denosumab</a:t>
            </a:r>
            <a:r>
              <a:rPr lang="en-US" dirty="0"/>
              <a:t>, </a:t>
            </a:r>
            <a:r>
              <a:rPr lang="en-US" b="1" dirty="0"/>
              <a:t>92% had received medication to treat the condition, and 31% had undergone surgery</a:t>
            </a:r>
            <a:r>
              <a:rPr lang="en-US" dirty="0"/>
              <a:t>. </a:t>
            </a:r>
            <a:r>
              <a:rPr lang="en-US" b="1" dirty="0"/>
              <a:t>Resolution</a:t>
            </a:r>
            <a:r>
              <a:rPr lang="en-US" dirty="0"/>
              <a:t> of MRONJ during the study (as judged by the AAOMS criteria) was observed </a:t>
            </a:r>
            <a:r>
              <a:rPr lang="en-US" b="1" dirty="0"/>
              <a:t>in 43% </a:t>
            </a:r>
            <a:r>
              <a:rPr lang="en-US" dirty="0"/>
              <a:t>of evaluable patients, and improvement in MRONJ was reported in 19% of patients. </a:t>
            </a:r>
            <a:r>
              <a:rPr lang="en-US" b="1" dirty="0"/>
              <a:t>The median time to MRONJ resolution was 7.3 months</a:t>
            </a:r>
            <a:r>
              <a:rPr lang="en-US" dirty="0"/>
              <a:t>. Of note, almost half (47%) the patients in the study had undergone a tooth extraction during the study.</a:t>
            </a:r>
          </a:p>
        </p:txBody>
      </p:sp>
    </p:spTree>
    <p:extLst>
      <p:ext uri="{BB962C8B-B14F-4D97-AF65-F5344CB8AC3E}">
        <p14:creationId xmlns:p14="http://schemas.microsoft.com/office/powerpoint/2010/main" val="1417506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5307" y="1825625"/>
            <a:ext cx="10748493" cy="4351338"/>
          </a:xfrm>
        </p:spPr>
        <p:txBody>
          <a:bodyPr/>
          <a:lstStyle/>
          <a:p>
            <a:r>
              <a:rPr lang="en-US" dirty="0" smtClean="0"/>
              <a:t>In </a:t>
            </a:r>
            <a:r>
              <a:rPr lang="en-US" dirty="0"/>
              <a:t>patients receiving BP therapy for osteoporosis, current estimates of the </a:t>
            </a:r>
            <a:r>
              <a:rPr lang="en-US" b="1" dirty="0"/>
              <a:t>incidence of ONJ range </a:t>
            </a:r>
            <a:r>
              <a:rPr lang="en-US" dirty="0"/>
              <a:t>from approximately 1/10,000 </a:t>
            </a:r>
            <a:r>
              <a:rPr lang="en-US" dirty="0" smtClean="0"/>
              <a:t>to 1/100,000 </a:t>
            </a:r>
            <a:r>
              <a:rPr lang="en-US" dirty="0"/>
              <a:t>patient treatment years. </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65" y="5061397"/>
            <a:ext cx="5038725" cy="34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45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Drug holidays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2400" dirty="0"/>
              <a:t>The increased risk of SREs </a:t>
            </a:r>
            <a:r>
              <a:rPr lang="en-US" sz="2400" dirty="0" smtClean="0"/>
              <a:t>during drug holidays</a:t>
            </a:r>
            <a:r>
              <a:rPr lang="en-US" sz="2400" dirty="0"/>
              <a:t> must be </a:t>
            </a:r>
            <a:r>
              <a:rPr lang="en-US" sz="2400" b="1" dirty="0"/>
              <a:t>balanced</a:t>
            </a:r>
            <a:r>
              <a:rPr lang="en-US" sz="2400" dirty="0"/>
              <a:t> with the reduced risk of development of MRONJ on a case-by-case basis and should be discussed by a </a:t>
            </a:r>
            <a:r>
              <a:rPr lang="en-US" sz="2400" dirty="0" err="1"/>
              <a:t>multiprofessional</a:t>
            </a:r>
            <a:r>
              <a:rPr lang="en-US" sz="2400" dirty="0"/>
              <a:t> team. </a:t>
            </a:r>
            <a:endParaRPr lang="en-US" sz="2400" dirty="0" smtClean="0"/>
          </a:p>
          <a:p>
            <a:r>
              <a:rPr lang="en-US" sz="2400" dirty="0" smtClean="0"/>
              <a:t>Evidence </a:t>
            </a:r>
            <a:r>
              <a:rPr lang="en-US" sz="2400" dirty="0"/>
              <a:t>to support the benefit of drug holidays is lacking; however, </a:t>
            </a:r>
            <a:r>
              <a:rPr lang="en-US" sz="2400" b="1" dirty="0"/>
              <a:t>a recent Japanese study</a:t>
            </a:r>
            <a:r>
              <a:rPr lang="en-US" sz="2400" dirty="0"/>
              <a:t> found that treatment holidays before dental extraction </a:t>
            </a:r>
            <a:r>
              <a:rPr lang="en-US" sz="2400" b="1" dirty="0"/>
              <a:t>did not</a:t>
            </a:r>
            <a:r>
              <a:rPr lang="en-US" sz="2400" dirty="0"/>
              <a:t> </a:t>
            </a:r>
            <a:r>
              <a:rPr lang="en-US" sz="2400" b="1" dirty="0"/>
              <a:t>reduce the risk of MRONJ</a:t>
            </a:r>
            <a:r>
              <a:rPr lang="en-US" sz="2400" dirty="0"/>
              <a:t> in patients receiving oral </a:t>
            </a:r>
            <a:r>
              <a:rPr lang="en-US" sz="2400" dirty="0" smtClean="0"/>
              <a:t>bisphosphonates.</a:t>
            </a:r>
            <a:r>
              <a:rPr lang="en-US" sz="2400" dirty="0"/>
              <a:t> An American Association of </a:t>
            </a:r>
            <a:r>
              <a:rPr lang="en-US" sz="2400" dirty="0" smtClean="0"/>
              <a:t>Oral and Maxillofacial surgeons</a:t>
            </a:r>
            <a:r>
              <a:rPr lang="en-US" sz="2400" b="1" dirty="0" smtClean="0"/>
              <a:t>(AAOMS</a:t>
            </a:r>
            <a:r>
              <a:rPr lang="en-US" sz="2400" b="1" dirty="0"/>
              <a:t>) </a:t>
            </a:r>
            <a:r>
              <a:rPr lang="en-US" sz="2400" dirty="0"/>
              <a:t>position paper on MRONJ</a:t>
            </a:r>
            <a:r>
              <a:rPr lang="en-US" sz="2400" b="1" dirty="0"/>
              <a:t> stated that a 2-month drug holiday before and after dental surgery in patients receiving oral bisphosphonates </a:t>
            </a:r>
            <a:r>
              <a:rPr lang="en-US" sz="2400" dirty="0"/>
              <a:t>may be prudent, and an international ONJ task force recommended that treatment should be withheld after invasive dental surgery in patients receiving high-dose bisphosphonates or </a:t>
            </a:r>
            <a:r>
              <a:rPr lang="en-US" sz="2400" dirty="0" err="1" smtClean="0"/>
              <a:t>denosumab</a:t>
            </a:r>
            <a:r>
              <a:rPr lang="en-US" sz="2400" dirty="0" smtClean="0"/>
              <a:t>.</a:t>
            </a:r>
            <a:r>
              <a:rPr lang="en-US" sz="2400" dirty="0"/>
              <a:t> Of note, the authors of both sets of guidelines acknowledged that there is little evidence to support their recommendations, and the concept of drug holidays, thus, remains a contentious issue.</a:t>
            </a:r>
          </a:p>
          <a:p>
            <a:r>
              <a:rPr lang="en-US" sz="2400" dirty="0"/>
              <a:t/>
            </a:r>
            <a:br>
              <a:rPr lang="en-US" sz="2400" dirty="0"/>
            </a:br>
            <a:endParaRPr lang="en-US" sz="2400" dirty="0"/>
          </a:p>
        </p:txBody>
      </p:sp>
    </p:spTree>
    <p:extLst>
      <p:ext uri="{BB962C8B-B14F-4D97-AF65-F5344CB8AC3E}">
        <p14:creationId xmlns:p14="http://schemas.microsoft.com/office/powerpoint/2010/main" val="894462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48497" y="719666"/>
          <a:ext cx="90409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330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Introduction:</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a:p>
            <a:r>
              <a:rPr lang="en-US" dirty="0" smtClean="0"/>
              <a:t>Medication related osteonecrosis of the jaw(</a:t>
            </a:r>
            <a:r>
              <a:rPr lang="en-US" b="1" i="1" dirty="0" smtClean="0"/>
              <a:t>MRONJ</a:t>
            </a:r>
            <a:r>
              <a:rPr lang="en-US" dirty="0" smtClean="0"/>
              <a:t>) is an uncommon condition that can occur </a:t>
            </a:r>
            <a:r>
              <a:rPr lang="en-US" dirty="0" err="1" smtClean="0"/>
              <a:t>aftere</a:t>
            </a:r>
            <a:r>
              <a:rPr lang="en-US" dirty="0" smtClean="0"/>
              <a:t> </a:t>
            </a:r>
            <a:r>
              <a:rPr lang="en-US" dirty="0" err="1" smtClean="0"/>
              <a:t>xposure</a:t>
            </a:r>
            <a:r>
              <a:rPr lang="en-US" dirty="0" smtClean="0"/>
              <a:t> to agents used to prevent bone </a:t>
            </a:r>
            <a:r>
              <a:rPr lang="en-US" dirty="0" err="1" smtClean="0"/>
              <a:t>complications,such</a:t>
            </a:r>
            <a:r>
              <a:rPr lang="en-US" dirty="0" smtClean="0"/>
              <a:t> as </a:t>
            </a:r>
            <a:r>
              <a:rPr lang="en-US" b="1" dirty="0" smtClean="0"/>
              <a:t>bisphosphonates</a:t>
            </a:r>
            <a:r>
              <a:rPr lang="en-US" dirty="0" smtClean="0"/>
              <a:t> or </a:t>
            </a:r>
            <a:r>
              <a:rPr lang="en-US" b="1" dirty="0" err="1" smtClean="0"/>
              <a:t>denosumab</a:t>
            </a:r>
            <a:r>
              <a:rPr lang="en-US" dirty="0" err="1" smtClean="0"/>
              <a:t>,or</a:t>
            </a:r>
            <a:r>
              <a:rPr lang="en-US" dirty="0" smtClean="0"/>
              <a:t> treatment with other agents , such as </a:t>
            </a:r>
            <a:r>
              <a:rPr lang="en-US" b="1" dirty="0" err="1" smtClean="0"/>
              <a:t>angiogenesisin</a:t>
            </a:r>
            <a:r>
              <a:rPr lang="en-US" b="1" dirty="0" smtClean="0"/>
              <a:t> </a:t>
            </a:r>
            <a:r>
              <a:rPr lang="en-US" b="1" dirty="0" err="1" smtClean="0"/>
              <a:t>hibitors</a:t>
            </a:r>
            <a:r>
              <a:rPr lang="en-US" dirty="0" smtClean="0"/>
              <a:t>. In the majority of </a:t>
            </a:r>
            <a:r>
              <a:rPr lang="en-US" dirty="0" err="1" smtClean="0"/>
              <a:t>cases,MRONJ</a:t>
            </a:r>
            <a:r>
              <a:rPr lang="en-US" dirty="0" smtClean="0"/>
              <a:t> manifests as </a:t>
            </a:r>
            <a:r>
              <a:rPr lang="en-US" u="sng" dirty="0" smtClean="0"/>
              <a:t>exposed bone </a:t>
            </a:r>
            <a:r>
              <a:rPr lang="en-US" dirty="0" smtClean="0"/>
              <a:t>in the maxillofacial region, although non-exposed MRONJ has also been recognized</a:t>
            </a:r>
            <a:endParaRPr lang="en-US" dirty="0"/>
          </a:p>
        </p:txBody>
      </p:sp>
    </p:spTree>
    <p:extLst>
      <p:ext uri="{BB962C8B-B14F-4D97-AF65-F5344CB8AC3E}">
        <p14:creationId xmlns:p14="http://schemas.microsoft.com/office/powerpoint/2010/main" val="1471534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4702" y="-283334"/>
            <a:ext cx="10252161" cy="1674254"/>
          </a:xfrm>
          <a:prstGeom prst="rect">
            <a:avLst/>
          </a:prstGeom>
        </p:spPr>
      </p:pic>
      <p:sp>
        <p:nvSpPr>
          <p:cNvPr id="4" name="Rectangle 3"/>
          <p:cNvSpPr/>
          <p:nvPr/>
        </p:nvSpPr>
        <p:spPr>
          <a:xfrm>
            <a:off x="1249249" y="1519708"/>
            <a:ext cx="9749310" cy="4893647"/>
          </a:xfrm>
          <a:prstGeom prst="rect">
            <a:avLst/>
          </a:prstGeom>
        </p:spPr>
        <p:txBody>
          <a:bodyPr wrap="square">
            <a:spAutoFit/>
          </a:bodyPr>
          <a:lstStyle/>
          <a:p>
            <a:pPr marL="342900" indent="-342900">
              <a:buFont typeface="Wingdings" panose="05000000000000000000" pitchFamily="2" charset="2"/>
              <a:buChar char="§"/>
            </a:pPr>
            <a:r>
              <a:rPr lang="en-US" sz="2400" b="1" dirty="0"/>
              <a:t>Postponing initiation of bisphosphonates until after completion of invasive dental treatments</a:t>
            </a:r>
            <a:r>
              <a:rPr lang="en-US" sz="2400" b="1" dirty="0" smtClean="0"/>
              <a:t>.</a:t>
            </a:r>
          </a:p>
          <a:p>
            <a:r>
              <a:rPr lang="en-US" sz="2400" b="1" dirty="0" smtClean="0"/>
              <a:t> </a:t>
            </a:r>
            <a:endParaRPr lang="en-US" sz="2400" b="1" dirty="0"/>
          </a:p>
          <a:p>
            <a:pPr marL="342900" indent="-342900">
              <a:buFont typeface="Wingdings" panose="05000000000000000000" pitchFamily="2" charset="2"/>
              <a:buChar char="§"/>
            </a:pPr>
            <a:r>
              <a:rPr lang="en-US" sz="2400" b="1" dirty="0"/>
              <a:t>If already on a bisphosphonate, a drug holiday of 2 months before the procedure is recommended for patients who have been on bisphosphonates for longer than 4 years regardless of other risk factors</a:t>
            </a:r>
            <a:r>
              <a:rPr lang="en-US" sz="2400" b="1" dirty="0" smtClean="0"/>
              <a:t>.</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t> If patients are at high risk (concomitant corticosteroid or antiangiogenic cancer treatment medications) then consider a drug holiday even if bisphosphonate use is less than 4 years</a:t>
            </a:r>
            <a:r>
              <a:rPr lang="en-US" sz="2400" b="1" dirty="0" smtClean="0"/>
              <a:t>.</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t>In most cases the bisphosphonate should not be restarted until osseous healing has occurred</a:t>
            </a:r>
          </a:p>
        </p:txBody>
      </p:sp>
    </p:spTree>
    <p:extLst>
      <p:ext uri="{BB962C8B-B14F-4D97-AF65-F5344CB8AC3E}">
        <p14:creationId xmlns:p14="http://schemas.microsoft.com/office/powerpoint/2010/main" val="588491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Grp="1" noChangeArrowheads="1"/>
          </p:cNvSpPr>
          <p:nvPr>
            <p:ph idx="1"/>
          </p:nvPr>
        </p:nvSpPr>
        <p:spPr bwMode="auto">
          <a:xfrm>
            <a:off x="838200" y="1369805"/>
            <a:ext cx="1101569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To assess MRONJ risk accurately, the </a:t>
            </a:r>
            <a:r>
              <a:rPr kumimoji="0" lang="en-US" altLang="en-US"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dentist</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should ascertain the following information during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initial discussions with the </a:t>
            </a:r>
            <a:r>
              <a:rPr kumimoji="0" lang="en-US" altLang="en-US"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physician</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a:t>
            </a: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Indication</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of bisphosphonate or </a:t>
            </a:r>
            <a:r>
              <a:rPr kumimoji="0" lang="en-US" altLang="en-US" sz="1800" b="0" i="0" u="none" strike="noStrike" cap="none" normalizeH="0" baseline="0" dirty="0" err="1" smtClean="0">
                <a:ln>
                  <a:noFill/>
                </a:ln>
                <a:solidFill>
                  <a:srgbClr val="505050"/>
                </a:solidFill>
                <a:effectLst/>
                <a:latin typeface="Arial" panose="020B0604020202020204" pitchFamily="34" charset="0"/>
                <a:cs typeface="Arial" panose="020B0604020202020204" pitchFamily="34" charset="0"/>
              </a:rPr>
              <a:t>denosumab</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therapy (osteoporosis or malignancy)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Prior exposure</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to bisphosphonates or </a:t>
            </a:r>
            <a:r>
              <a:rPr kumimoji="0" lang="en-US" altLang="en-US" sz="1800" b="0" i="0" u="none" strike="noStrike" cap="none" normalizeH="0" baseline="0" dirty="0" err="1" smtClean="0">
                <a:ln>
                  <a:noFill/>
                </a:ln>
                <a:solidFill>
                  <a:srgbClr val="505050"/>
                </a:solidFill>
                <a:effectLst/>
                <a:latin typeface="Arial" panose="020B0604020202020204" pitchFamily="34" charset="0"/>
                <a:cs typeface="Arial" panose="020B0604020202020204" pitchFamily="34" charset="0"/>
              </a:rPr>
              <a:t>denosumab</a:t>
            </a: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Time frame for </a:t>
            </a: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initiating</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bisphosphonate or </a:t>
            </a:r>
            <a:r>
              <a:rPr kumimoji="0" lang="en-US" altLang="en-US" sz="1800" b="0" i="0" u="none" strike="noStrike" cap="none" normalizeH="0" baseline="0" dirty="0" err="1" smtClean="0">
                <a:ln>
                  <a:noFill/>
                </a:ln>
                <a:solidFill>
                  <a:srgbClr val="505050"/>
                </a:solidFill>
                <a:effectLst/>
                <a:latin typeface="Arial" panose="020B0604020202020204" pitchFamily="34" charset="0"/>
                <a:cs typeface="Arial" panose="020B0604020202020204" pitchFamily="34" charset="0"/>
              </a:rPr>
              <a:t>denosumab</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(Is there a window of opportunity for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the dentist to perform dental procedures or is there a need to start therapy immediately?)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Patient's prognosis </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(months or years) and general health status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If any other agents with potential oral side effects are being used (</a:t>
            </a:r>
            <a:r>
              <a:rPr kumimoji="0" lang="en-US" altLang="en-US" sz="1800" b="0" i="0" u="none" strike="noStrike" cap="none" normalizeH="0" baseline="0" dirty="0" err="1" smtClean="0">
                <a:ln>
                  <a:noFill/>
                </a:ln>
                <a:solidFill>
                  <a:srgbClr val="505050"/>
                </a:solidFill>
                <a:effectLst/>
                <a:latin typeface="Arial" panose="020B0604020202020204" pitchFamily="34" charset="0"/>
                <a:cs typeface="Arial" panose="020B0604020202020204" pitchFamily="34" charset="0"/>
              </a:rPr>
              <a:t>e.g.,</a:t>
            </a:r>
            <a:r>
              <a:rPr kumimoji="0" lang="en-US" altLang="en-US" sz="1800" b="1" i="0" u="none" strike="noStrike" cap="none" normalizeH="0" baseline="0" dirty="0" err="1" smtClean="0">
                <a:ln>
                  <a:noFill/>
                </a:ln>
                <a:solidFill>
                  <a:srgbClr val="505050"/>
                </a:solidFill>
                <a:effectLst/>
                <a:latin typeface="Arial" panose="020B0604020202020204" pitchFamily="34" charset="0"/>
                <a:cs typeface="Arial" panose="020B0604020202020204" pitchFamily="34" charset="0"/>
              </a:rPr>
              <a:t>chemotherapy</a:t>
            </a: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angiogenesis inhibitors, mammalian target of rapamycin inhibitors, TKIs, or corticosteroids)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Who will discuss the </a:t>
            </a: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risks of developing MRONJ </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with the patient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Who will coordinate the </a:t>
            </a:r>
            <a:r>
              <a:rPr kumimoji="0" lang="en-US" altLang="en-US" sz="1800" b="1"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follow-up</a:t>
            </a:r>
            <a:r>
              <a:rPr kumimoji="0" lang="en-US" altLang="en-US" sz="1800" b="0" i="0" u="none" strike="noStrike" cap="none" normalizeH="0" baseline="0" dirty="0" smtClean="0">
                <a:ln>
                  <a:noFill/>
                </a:ln>
                <a:solidFill>
                  <a:srgbClr val="505050"/>
                </a:solidFill>
                <a:effectLst/>
                <a:latin typeface="Arial" panose="020B0604020202020204" pitchFamily="34" charset="0"/>
                <a:cs typeface="Arial" panose="020B0604020202020204" pitchFamily="34" charset="0"/>
              </a:rPr>
              <a:t> of oral care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9823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Prophylactic</a:t>
            </a:r>
            <a:r>
              <a:rPr lang="en-US" sz="3200" dirty="0" smtClean="0">
                <a:solidFill>
                  <a:srgbClr val="FF0000"/>
                </a:solidFill>
              </a:rPr>
              <a:t> dental care before in </a:t>
            </a:r>
            <a:r>
              <a:rPr lang="en-US" sz="3200" dirty="0" err="1" smtClean="0">
                <a:solidFill>
                  <a:srgbClr val="FF0000"/>
                </a:solidFill>
              </a:rPr>
              <a:t>itiation</a:t>
            </a:r>
            <a:r>
              <a:rPr lang="en-US" sz="3200" dirty="0" smtClean="0">
                <a:solidFill>
                  <a:srgbClr val="FF0000"/>
                </a:solidFill>
              </a:rPr>
              <a:t> of bisphosphonate or </a:t>
            </a:r>
            <a:r>
              <a:rPr lang="en-US" sz="3200" dirty="0" err="1" smtClean="0">
                <a:solidFill>
                  <a:srgbClr val="FF0000"/>
                </a:solidFill>
              </a:rPr>
              <a:t>denosumab</a:t>
            </a:r>
            <a:r>
              <a:rPr lang="en-US" sz="3200" dirty="0" smtClean="0">
                <a:solidFill>
                  <a:srgbClr val="FF0000"/>
                </a:solidFill>
              </a:rPr>
              <a:t> treatment</a:t>
            </a:r>
            <a:endParaRPr lang="en-US" sz="32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Prophylactic dental treatment should be carried out </a:t>
            </a:r>
            <a:r>
              <a:rPr lang="en-US" b="1" dirty="0"/>
              <a:t>on all high-risk patients</a:t>
            </a:r>
            <a:r>
              <a:rPr lang="en-US" dirty="0"/>
              <a:t> to minimize the probability of its development. Treatment should include </a:t>
            </a:r>
            <a:r>
              <a:rPr lang="en-US" b="1" dirty="0"/>
              <a:t>extraction of partially </a:t>
            </a:r>
            <a:r>
              <a:rPr lang="en-US" b="1" dirty="0" smtClean="0"/>
              <a:t>embedded teeth</a:t>
            </a:r>
            <a:r>
              <a:rPr lang="en-US" dirty="0" smtClean="0"/>
              <a:t>; </a:t>
            </a:r>
            <a:r>
              <a:rPr lang="en-US" b="1" dirty="0" smtClean="0"/>
              <a:t>conservative</a:t>
            </a:r>
            <a:r>
              <a:rPr lang="en-US" dirty="0" smtClean="0"/>
              <a:t> endodontic</a:t>
            </a:r>
            <a:r>
              <a:rPr lang="en-US" dirty="0"/>
              <a:t> and </a:t>
            </a:r>
            <a:r>
              <a:rPr lang="en-US" dirty="0" smtClean="0"/>
              <a:t>prosthodontic therapies </a:t>
            </a:r>
            <a:r>
              <a:rPr lang="en-US" dirty="0"/>
              <a:t>of teeth with good prognosis; </a:t>
            </a:r>
            <a:r>
              <a:rPr lang="en-US" b="1" dirty="0" smtClean="0"/>
              <a:t>periodontal</a:t>
            </a:r>
            <a:r>
              <a:rPr lang="en-US" b="1" dirty="0"/>
              <a:t> stabilization splints</a:t>
            </a:r>
            <a:r>
              <a:rPr lang="en-US" dirty="0"/>
              <a:t> </a:t>
            </a:r>
            <a:r>
              <a:rPr lang="en-US" b="1" dirty="0"/>
              <a:t>for teeth with grade 1 or 2 mobility in patients with </a:t>
            </a:r>
            <a:r>
              <a:rPr lang="en-US" b="1" dirty="0" smtClean="0"/>
              <a:t>good dental hygiene, </a:t>
            </a:r>
            <a:r>
              <a:rPr lang="en-US" b="1" dirty="0"/>
              <a:t>and extraction of such teeth in patients whose dental hygiene is poor</a:t>
            </a:r>
            <a:r>
              <a:rPr lang="en-US" dirty="0"/>
              <a:t>; and the identification and treatment of </a:t>
            </a:r>
            <a:r>
              <a:rPr lang="en-US" b="1" dirty="0"/>
              <a:t>occult pockets of </a:t>
            </a:r>
            <a:r>
              <a:rPr lang="en-US" b="1" dirty="0" smtClean="0"/>
              <a:t>infection</a:t>
            </a:r>
            <a:r>
              <a:rPr lang="en-US" dirty="0"/>
              <a:t> All necessary oral surgery should be completed before initiation of treatment with bisphosphonates or </a:t>
            </a:r>
            <a:r>
              <a:rPr lang="en-US" dirty="0" err="1"/>
              <a:t>denosumab</a:t>
            </a:r>
            <a:r>
              <a:rPr lang="en-US" dirty="0"/>
              <a:t>.</a:t>
            </a:r>
          </a:p>
        </p:txBody>
      </p:sp>
    </p:spTree>
    <p:extLst>
      <p:ext uri="{BB962C8B-B14F-4D97-AF65-F5344CB8AC3E}">
        <p14:creationId xmlns:p14="http://schemas.microsoft.com/office/powerpoint/2010/main" val="2506645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34603" y="-476518"/>
            <a:ext cx="10122793" cy="7012546"/>
          </a:xfrm>
          <a:prstGeom prst="rect">
            <a:avLst/>
          </a:prstGeom>
        </p:spPr>
      </p:pic>
    </p:spTree>
    <p:extLst>
      <p:ext uri="{BB962C8B-B14F-4D97-AF65-F5344CB8AC3E}">
        <p14:creationId xmlns:p14="http://schemas.microsoft.com/office/powerpoint/2010/main" val="1191275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solidFill>
                  <a:srgbClr val="FF0000"/>
                </a:solidFill>
              </a:rPr>
              <a:t>During bisphosphonate or </a:t>
            </a:r>
            <a:r>
              <a:rPr lang="en-US" sz="3100" dirty="0" err="1">
                <a:solidFill>
                  <a:srgbClr val="FF0000"/>
                </a:solidFill>
              </a:rPr>
              <a:t>denosumab</a:t>
            </a:r>
            <a:r>
              <a:rPr lang="en-US" sz="3100" dirty="0">
                <a:solidFill>
                  <a:srgbClr val="FF0000"/>
                </a:solidFill>
              </a:rPr>
              <a:t> treatment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I</a:t>
            </a:r>
            <a:r>
              <a:rPr lang="en-US" b="1" dirty="0" smtClean="0"/>
              <a:t>nvasive </a:t>
            </a:r>
            <a:r>
              <a:rPr lang="en-US" b="1" dirty="0"/>
              <a:t>dental procedures should be avoided in high-risk patients </a:t>
            </a:r>
            <a:r>
              <a:rPr lang="en-US" b="1" dirty="0" smtClean="0"/>
              <a:t>unless dental infections</a:t>
            </a:r>
            <a:r>
              <a:rPr lang="en-US" b="1" dirty="0"/>
              <a:t> </a:t>
            </a:r>
            <a:r>
              <a:rPr lang="en-US" b="1" dirty="0" smtClean="0"/>
              <a:t>are </a:t>
            </a:r>
            <a:r>
              <a:rPr lang="en-US" b="1" dirty="0"/>
              <a:t>present that cannot be controlled using standard therapies</a:t>
            </a:r>
            <a:r>
              <a:rPr lang="en-US" dirty="0"/>
              <a:t>. Elective </a:t>
            </a:r>
            <a:r>
              <a:rPr lang="en-US" dirty="0" err="1"/>
              <a:t>dentoalveolar</a:t>
            </a:r>
            <a:r>
              <a:rPr lang="en-US" dirty="0"/>
              <a:t> </a:t>
            </a:r>
            <a:r>
              <a:rPr lang="en-US" dirty="0" smtClean="0"/>
              <a:t>surgery , </a:t>
            </a:r>
            <a:r>
              <a:rPr lang="en-US" dirty="0"/>
              <a:t>however, is not </a:t>
            </a:r>
            <a:r>
              <a:rPr lang="en-US" dirty="0" smtClean="0"/>
              <a:t>contraindicated</a:t>
            </a:r>
            <a:r>
              <a:rPr lang="en-US" dirty="0"/>
              <a:t> </a:t>
            </a:r>
            <a:r>
              <a:rPr lang="en-US" dirty="0" smtClean="0"/>
              <a:t>in </a:t>
            </a:r>
            <a:r>
              <a:rPr lang="en-US" dirty="0"/>
              <a:t>low-risk patients. Simple extractions and surgeries that do not involve </a:t>
            </a:r>
            <a:r>
              <a:rPr lang="en-US" dirty="0" smtClean="0"/>
              <a:t>osteotomy</a:t>
            </a:r>
            <a:r>
              <a:rPr lang="en-US" dirty="0"/>
              <a:t> </a:t>
            </a:r>
            <a:r>
              <a:rPr lang="en-US" dirty="0" smtClean="0"/>
              <a:t>can </a:t>
            </a:r>
            <a:r>
              <a:rPr lang="en-US" dirty="0"/>
              <a:t>be carried out on low-risk patients in the primary care </a:t>
            </a:r>
            <a:r>
              <a:rPr lang="en-US" dirty="0" smtClean="0"/>
              <a:t>setting</a:t>
            </a:r>
          </a:p>
          <a:p>
            <a:pPr marL="0" indent="0">
              <a:buNone/>
            </a:pPr>
            <a:r>
              <a:rPr lang="en-US" b="1" dirty="0"/>
              <a:t>If invasive dental procedures are </a:t>
            </a:r>
            <a:r>
              <a:rPr lang="en-US" b="1" dirty="0" smtClean="0"/>
              <a:t>unavoidable </a:t>
            </a:r>
            <a:r>
              <a:rPr lang="en-US" b="1" dirty="0"/>
              <a:t>use of an </a:t>
            </a:r>
            <a:r>
              <a:rPr lang="en-US" b="1" dirty="0" smtClean="0"/>
              <a:t>antimicrobial</a:t>
            </a:r>
            <a:r>
              <a:rPr lang="en-US" b="1" dirty="0"/>
              <a:t> </a:t>
            </a:r>
            <a:r>
              <a:rPr lang="en-US" b="1" dirty="0" smtClean="0"/>
              <a:t>mouthwash </a:t>
            </a:r>
            <a:r>
              <a:rPr lang="en-US" b="1" dirty="0"/>
              <a:t>should be recommended, and the use of systemic </a:t>
            </a:r>
            <a:r>
              <a:rPr lang="en-US" b="1" dirty="0" smtClean="0"/>
              <a:t>antibiotics</a:t>
            </a:r>
            <a:r>
              <a:rPr lang="en-US" b="1" dirty="0"/>
              <a:t> </a:t>
            </a:r>
            <a:r>
              <a:rPr lang="en-US" b="1" dirty="0" smtClean="0"/>
              <a:t>before </a:t>
            </a:r>
            <a:r>
              <a:rPr lang="en-US" b="1" dirty="0"/>
              <a:t>and/or after the procedure should be considered</a:t>
            </a:r>
            <a:r>
              <a:rPr lang="en-US" dirty="0"/>
              <a:t>. </a:t>
            </a:r>
          </a:p>
        </p:txBody>
      </p:sp>
    </p:spTree>
    <p:extLst>
      <p:ext uri="{BB962C8B-B14F-4D97-AF65-F5344CB8AC3E}">
        <p14:creationId xmlns:p14="http://schemas.microsoft.com/office/powerpoint/2010/main" val="2966870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choice of an antibiotic capable of penetrating bone is prudent, and </a:t>
            </a:r>
            <a:r>
              <a:rPr lang="en-US" b="1" dirty="0"/>
              <a:t>penicillin, amoxicillin</a:t>
            </a:r>
            <a:r>
              <a:rPr lang="en-US" dirty="0"/>
              <a:t> (with or without clavulanic acid), and </a:t>
            </a:r>
            <a:r>
              <a:rPr lang="en-US" b="1" dirty="0"/>
              <a:t>metronidazole</a:t>
            </a:r>
            <a:r>
              <a:rPr lang="en-US" dirty="0"/>
              <a:t> are the commonly used agents</a:t>
            </a:r>
          </a:p>
        </p:txBody>
      </p:sp>
    </p:spTree>
    <p:extLst>
      <p:ext uri="{BB962C8B-B14F-4D97-AF65-F5344CB8AC3E}">
        <p14:creationId xmlns:p14="http://schemas.microsoft.com/office/powerpoint/2010/main" val="4018092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Diagnosis of MRONJ</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solidFill>
                  <a:srgbClr val="FF0000"/>
                </a:solidFill>
              </a:rPr>
              <a:t>Key signs and </a:t>
            </a:r>
            <a:r>
              <a:rPr lang="en-US" dirty="0" smtClean="0">
                <a:solidFill>
                  <a:srgbClr val="FF0000"/>
                </a:solidFill>
              </a:rPr>
              <a:t>symptoms:</a:t>
            </a:r>
          </a:p>
          <a:p>
            <a:pPr marL="0" indent="0">
              <a:buNone/>
            </a:pPr>
            <a:r>
              <a:rPr lang="en-US" b="1" dirty="0" smtClean="0"/>
              <a:t>Jaw Pain</a:t>
            </a:r>
            <a:r>
              <a:rPr lang="en-US" dirty="0" smtClean="0"/>
              <a:t> </a:t>
            </a:r>
            <a:r>
              <a:rPr lang="en-US" dirty="0"/>
              <a:t>and signs of infection are the most frequent symptoms reported by </a:t>
            </a:r>
            <a:r>
              <a:rPr lang="en-US" dirty="0" smtClean="0"/>
              <a:t>patients/tooth </a:t>
            </a:r>
            <a:r>
              <a:rPr lang="en-US" dirty="0" err="1" smtClean="0"/>
              <a:t>mobility,bone</a:t>
            </a:r>
            <a:r>
              <a:rPr lang="en-US" dirty="0" smtClean="0"/>
              <a:t> </a:t>
            </a:r>
            <a:r>
              <a:rPr lang="en-US" dirty="0" err="1" smtClean="0"/>
              <a:t>enlargement,gingival</a:t>
            </a:r>
            <a:r>
              <a:rPr lang="en-US" dirty="0" smtClean="0"/>
              <a:t> </a:t>
            </a:r>
            <a:r>
              <a:rPr lang="en-US" dirty="0" err="1" smtClean="0"/>
              <a:t>swelling,erythema</a:t>
            </a:r>
            <a:r>
              <a:rPr lang="en-US" dirty="0" smtClean="0"/>
              <a:t> and ulceration/ </a:t>
            </a:r>
            <a:r>
              <a:rPr lang="en-US" dirty="0"/>
              <a:t>but MRONJ can be </a:t>
            </a:r>
            <a:r>
              <a:rPr lang="en-US" b="1" dirty="0"/>
              <a:t>asymptomatic</a:t>
            </a:r>
            <a:r>
              <a:rPr lang="en-US" dirty="0" smtClean="0"/>
              <a:t>.</a:t>
            </a:r>
          </a:p>
          <a:p>
            <a:pPr marL="0" indent="0">
              <a:buNone/>
            </a:pPr>
            <a:r>
              <a:rPr lang="en-US" dirty="0" err="1" smtClean="0">
                <a:solidFill>
                  <a:srgbClr val="FF0000"/>
                </a:solidFill>
              </a:rPr>
              <a:t>DDx</a:t>
            </a:r>
            <a:r>
              <a:rPr lang="en-US" dirty="0" smtClean="0">
                <a:solidFill>
                  <a:srgbClr val="FF0000"/>
                </a:solidFill>
              </a:rPr>
              <a:t>:</a:t>
            </a:r>
          </a:p>
          <a:p>
            <a:pPr marL="0" indent="0">
              <a:buNone/>
            </a:pPr>
            <a:r>
              <a:rPr lang="en-US" dirty="0"/>
              <a:t>alveolar </a:t>
            </a:r>
            <a:r>
              <a:rPr lang="en-US" dirty="0" err="1"/>
              <a:t>osteitis</a:t>
            </a:r>
            <a:r>
              <a:rPr lang="en-US" dirty="0"/>
              <a:t>, sinusitis, gingivitis and </a:t>
            </a:r>
            <a:r>
              <a:rPr lang="en-US" dirty="0" smtClean="0"/>
              <a:t>periodontitis, periapical pathology</a:t>
            </a:r>
            <a:r>
              <a:rPr lang="en-US" dirty="0"/>
              <a:t>, </a:t>
            </a:r>
            <a:r>
              <a:rPr lang="en-US" dirty="0" err="1"/>
              <a:t>odontalgia</a:t>
            </a:r>
            <a:r>
              <a:rPr lang="en-US" dirty="0"/>
              <a:t>, atypical neuralgias, sarcoma, and chronic </a:t>
            </a:r>
            <a:r>
              <a:rPr lang="en-US" dirty="0" err="1" smtClean="0"/>
              <a:t>sclerosing</a:t>
            </a:r>
            <a:r>
              <a:rPr lang="en-US" dirty="0"/>
              <a:t> </a:t>
            </a:r>
            <a:r>
              <a:rPr lang="en-US" dirty="0" smtClean="0"/>
              <a:t>osteomyelitis,</a:t>
            </a:r>
            <a:r>
              <a:rPr lang="en-US" dirty="0"/>
              <a:t> </a:t>
            </a:r>
            <a:r>
              <a:rPr lang="en-US" dirty="0" err="1"/>
              <a:t>nonexposed</a:t>
            </a:r>
            <a:r>
              <a:rPr lang="en-US" dirty="0"/>
              <a:t> forms of osteonecrosis</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4121993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In </a:t>
            </a:r>
            <a:r>
              <a:rPr lang="en-US" dirty="0"/>
              <a:t>most cases, a </a:t>
            </a:r>
            <a:r>
              <a:rPr lang="en-US" dirty="0">
                <a:solidFill>
                  <a:srgbClr val="FF0000"/>
                </a:solidFill>
              </a:rPr>
              <a:t>diagnosis</a:t>
            </a:r>
            <a:r>
              <a:rPr lang="en-US" dirty="0"/>
              <a:t> of MRONJ requires the </a:t>
            </a:r>
            <a:r>
              <a:rPr lang="en-US" dirty="0" smtClean="0"/>
              <a:t>following:</a:t>
            </a:r>
          </a:p>
          <a:p>
            <a:pPr>
              <a:buFont typeface="Wingdings" panose="05000000000000000000" pitchFamily="2" charset="2"/>
              <a:buChar char="§"/>
            </a:pPr>
            <a:r>
              <a:rPr lang="en-US" dirty="0" smtClean="0"/>
              <a:t> Current </a:t>
            </a:r>
            <a:r>
              <a:rPr lang="en-US" dirty="0"/>
              <a:t>or previous treatment with bisphosphonates, </a:t>
            </a:r>
            <a:r>
              <a:rPr lang="en-US" dirty="0" err="1"/>
              <a:t>denosumab</a:t>
            </a:r>
            <a:r>
              <a:rPr lang="en-US" dirty="0"/>
              <a:t>, or </a:t>
            </a:r>
            <a:r>
              <a:rPr lang="en-US" dirty="0" smtClean="0"/>
              <a:t> antiangiogenic </a:t>
            </a:r>
            <a:r>
              <a:rPr lang="en-US" dirty="0"/>
              <a:t>therapy</a:t>
            </a:r>
          </a:p>
          <a:p>
            <a:endParaRPr lang="en-US" dirty="0"/>
          </a:p>
          <a:p>
            <a:pPr>
              <a:buFont typeface="Wingdings" panose="05000000000000000000" pitchFamily="2" charset="2"/>
              <a:buChar char="§"/>
            </a:pPr>
            <a:r>
              <a:rPr lang="en-US" dirty="0"/>
              <a:t> </a:t>
            </a:r>
            <a:r>
              <a:rPr lang="en-US" dirty="0" smtClean="0"/>
              <a:t>  An </a:t>
            </a:r>
            <a:r>
              <a:rPr lang="en-US" dirty="0"/>
              <a:t>area of exposed bone, or bone that can be probed through an intraoral or </a:t>
            </a:r>
            <a:r>
              <a:rPr lang="en-US" dirty="0" err="1"/>
              <a:t>extraoral</a:t>
            </a:r>
            <a:r>
              <a:rPr lang="en-US" dirty="0"/>
              <a:t> fistula and has persisted for greater than 8 weeks</a:t>
            </a:r>
          </a:p>
          <a:p>
            <a:endParaRPr lang="en-US" dirty="0"/>
          </a:p>
          <a:p>
            <a:pPr>
              <a:buFont typeface="Wingdings" panose="05000000000000000000" pitchFamily="2" charset="2"/>
              <a:buChar char="§"/>
            </a:pPr>
            <a:r>
              <a:rPr lang="en-US" dirty="0" smtClean="0"/>
              <a:t> No </a:t>
            </a:r>
            <a:r>
              <a:rPr lang="en-US" dirty="0"/>
              <a:t>history of radiation therapy to the jaw or obvious metastatic disease of the jaw</a:t>
            </a:r>
          </a:p>
        </p:txBody>
      </p:sp>
    </p:spTree>
    <p:extLst>
      <p:ext uri="{BB962C8B-B14F-4D97-AF65-F5344CB8AC3E}">
        <p14:creationId xmlns:p14="http://schemas.microsoft.com/office/powerpoint/2010/main" val="35878861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AAOMS has defined the stages of MRONJ to describe disease presentation and to facilitate the appropriate stratification of </a:t>
            </a:r>
            <a:r>
              <a:rPr lang="en-US" dirty="0" smtClean="0"/>
              <a:t>patients</a:t>
            </a:r>
          </a:p>
          <a:p>
            <a:pPr marL="0" indent="0">
              <a:buNone/>
            </a:pPr>
            <a:r>
              <a:rPr lang="en-US" dirty="0">
                <a:solidFill>
                  <a:srgbClr val="FF0000"/>
                </a:solidFill>
              </a:rPr>
              <a:t>Stage 0</a:t>
            </a:r>
            <a:r>
              <a:rPr lang="en-US" dirty="0"/>
              <a:t>—</a:t>
            </a:r>
            <a:r>
              <a:rPr lang="en-US" b="1" dirty="0"/>
              <a:t>no</a:t>
            </a:r>
            <a:r>
              <a:rPr lang="en-US" dirty="0"/>
              <a:t> clinical evidence of necrotic bone, but nonspecific clinical findings, radiographic changes, and symptoms</a:t>
            </a:r>
          </a:p>
          <a:p>
            <a:pPr marL="0" indent="0">
              <a:buNone/>
            </a:pPr>
            <a:endParaRPr lang="en-US" dirty="0"/>
          </a:p>
          <a:p>
            <a:pPr marL="0" indent="0">
              <a:buNone/>
            </a:pPr>
            <a:r>
              <a:rPr lang="en-US" dirty="0">
                <a:solidFill>
                  <a:srgbClr val="FF0000"/>
                </a:solidFill>
              </a:rPr>
              <a:t>Stage 1</a:t>
            </a:r>
            <a:r>
              <a:rPr lang="en-US" dirty="0"/>
              <a:t>—</a:t>
            </a:r>
            <a:r>
              <a:rPr lang="en-US" b="1" dirty="0"/>
              <a:t>exposed and necrotic bone/fistulae </a:t>
            </a:r>
            <a:r>
              <a:rPr lang="en-US" dirty="0"/>
              <a:t>that can be probed to bone, asymptomatic, no evidence of infection</a:t>
            </a:r>
          </a:p>
          <a:p>
            <a:pPr marL="0" indent="0">
              <a:buNone/>
            </a:pPr>
            <a:endParaRPr lang="en-US" dirty="0"/>
          </a:p>
          <a:p>
            <a:pPr marL="0" indent="0">
              <a:buNone/>
            </a:pPr>
            <a:r>
              <a:rPr lang="en-US" dirty="0">
                <a:solidFill>
                  <a:srgbClr val="FF0000"/>
                </a:solidFill>
              </a:rPr>
              <a:t>Stage 2</a:t>
            </a:r>
            <a:r>
              <a:rPr lang="en-US" dirty="0"/>
              <a:t>—exposed and necrotic bone/fistulae that can be probed to bone, associated with </a:t>
            </a:r>
            <a:r>
              <a:rPr lang="en-US" b="1" dirty="0"/>
              <a:t>infection</a:t>
            </a:r>
          </a:p>
          <a:p>
            <a:pPr marL="0" indent="0">
              <a:buNone/>
            </a:pPr>
            <a:endParaRPr lang="en-US" dirty="0"/>
          </a:p>
          <a:p>
            <a:pPr marL="0" indent="0">
              <a:buNone/>
            </a:pPr>
            <a:r>
              <a:rPr lang="en-US" dirty="0">
                <a:solidFill>
                  <a:srgbClr val="FF0000"/>
                </a:solidFill>
              </a:rPr>
              <a:t>Stage 3</a:t>
            </a:r>
            <a:r>
              <a:rPr lang="en-US" dirty="0"/>
              <a:t>—exposed and necrotic bone/fistulae that can be probed to bone, associated with </a:t>
            </a:r>
            <a:r>
              <a:rPr lang="en-US" b="1" dirty="0"/>
              <a:t>infection and additional complications</a:t>
            </a:r>
          </a:p>
        </p:txBody>
      </p:sp>
    </p:spTree>
    <p:extLst>
      <p:ext uri="{BB962C8B-B14F-4D97-AF65-F5344CB8AC3E}">
        <p14:creationId xmlns:p14="http://schemas.microsoft.com/office/powerpoint/2010/main" val="1728878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Treatment of MRONJ</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The </a:t>
            </a:r>
            <a:r>
              <a:rPr lang="en-US" b="1" dirty="0"/>
              <a:t>goal</a:t>
            </a:r>
            <a:r>
              <a:rPr lang="en-US" dirty="0"/>
              <a:t> of MRONJ management should be </a:t>
            </a:r>
            <a:r>
              <a:rPr lang="en-US" u="sng" dirty="0"/>
              <a:t>control of infection, progression of bone </a:t>
            </a:r>
            <a:r>
              <a:rPr lang="en-US" u="sng" dirty="0" smtClean="0"/>
              <a:t>necrosis, </a:t>
            </a:r>
            <a:r>
              <a:rPr lang="en-US" u="sng" dirty="0"/>
              <a:t>and </a:t>
            </a:r>
            <a:r>
              <a:rPr lang="en-US" u="sng" dirty="0" smtClean="0"/>
              <a:t>pain</a:t>
            </a:r>
          </a:p>
          <a:p>
            <a:pPr marL="0" indent="0">
              <a:buNone/>
            </a:pPr>
            <a:r>
              <a:rPr lang="en-US" dirty="0">
                <a:solidFill>
                  <a:srgbClr val="FF0000"/>
                </a:solidFill>
              </a:rPr>
              <a:t>Conservative </a:t>
            </a:r>
            <a:r>
              <a:rPr lang="en-US" dirty="0" smtClean="0">
                <a:solidFill>
                  <a:srgbClr val="FF0000"/>
                </a:solidFill>
              </a:rPr>
              <a:t>management:</a:t>
            </a:r>
            <a:endParaRPr lang="en-US" dirty="0">
              <a:solidFill>
                <a:srgbClr val="FF0000"/>
              </a:solidFill>
            </a:endParaRPr>
          </a:p>
          <a:p>
            <a:pPr marL="0" indent="0">
              <a:buNone/>
            </a:pPr>
            <a:r>
              <a:rPr lang="en-US" dirty="0" smtClean="0"/>
              <a:t>Conservative </a:t>
            </a:r>
            <a:r>
              <a:rPr lang="en-US" dirty="0"/>
              <a:t>management approaches include maintaining optimal </a:t>
            </a:r>
            <a:r>
              <a:rPr lang="en-US" b="1" dirty="0"/>
              <a:t>oral hygiene</a:t>
            </a:r>
            <a:r>
              <a:rPr lang="en-US" dirty="0"/>
              <a:t>, eliminating active dental and periodontal diseases, and application of </a:t>
            </a:r>
            <a:r>
              <a:rPr lang="en-US" b="1" dirty="0"/>
              <a:t>topical antibacterial mouth rinses and systemic antibiotic </a:t>
            </a:r>
            <a:r>
              <a:rPr lang="en-US" dirty="0"/>
              <a:t>therapy, as indicated by local </a:t>
            </a:r>
            <a:r>
              <a:rPr lang="en-US" dirty="0" smtClean="0"/>
              <a:t>guidelines.</a:t>
            </a:r>
            <a:r>
              <a:rPr lang="en-US" baseline="30000" dirty="0"/>
              <a:t> </a:t>
            </a:r>
            <a:r>
              <a:rPr lang="en-US" dirty="0" smtClean="0"/>
              <a:t>Such </a:t>
            </a:r>
            <a:r>
              <a:rPr lang="en-US" dirty="0"/>
              <a:t>strategies may be used in cases where there is no obvious disease progression, uncontrolled pain, or </a:t>
            </a:r>
            <a:r>
              <a:rPr lang="en-US" b="1" dirty="0"/>
              <a:t>discontinuation</a:t>
            </a:r>
            <a:r>
              <a:rPr lang="en-US" dirty="0"/>
              <a:t> of bisphosphonate or </a:t>
            </a:r>
            <a:r>
              <a:rPr lang="en-US" dirty="0" err="1"/>
              <a:t>denosumab</a:t>
            </a:r>
            <a:r>
              <a:rPr lang="en-US" dirty="0"/>
              <a:t> therapy as a result of MRONJ.</a:t>
            </a:r>
          </a:p>
          <a:p>
            <a:pPr marL="0" indent="0">
              <a:buNone/>
            </a:pPr>
            <a:endParaRPr lang="en-US" dirty="0"/>
          </a:p>
        </p:txBody>
      </p:sp>
    </p:spTree>
    <p:extLst>
      <p:ext uri="{BB962C8B-B14F-4D97-AF65-F5344CB8AC3E}">
        <p14:creationId xmlns:p14="http://schemas.microsoft.com/office/powerpoint/2010/main" val="242536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a:t>Bisphosphonates</a:t>
            </a:r>
            <a:r>
              <a:rPr lang="en-US" dirty="0"/>
              <a:t> are small molecules that dock in </a:t>
            </a:r>
            <a:r>
              <a:rPr lang="en-US" u="sng" dirty="0"/>
              <a:t>hydroxyapatite-binding</a:t>
            </a:r>
            <a:r>
              <a:rPr lang="en-US" dirty="0"/>
              <a:t> </a:t>
            </a:r>
            <a:r>
              <a:rPr lang="en-US" u="sng" dirty="0"/>
              <a:t>sites on bone surfaces</a:t>
            </a:r>
            <a:r>
              <a:rPr lang="en-US" dirty="0"/>
              <a:t>. When </a:t>
            </a:r>
            <a:r>
              <a:rPr lang="en-US" dirty="0" smtClean="0"/>
              <a:t>osteoclasts</a:t>
            </a:r>
            <a:r>
              <a:rPr lang="en-US" dirty="0"/>
              <a:t> begin to resorb bisphosphonate-impregnated </a:t>
            </a:r>
            <a:r>
              <a:rPr lang="en-US" dirty="0" smtClean="0"/>
              <a:t>bone</a:t>
            </a:r>
            <a:r>
              <a:rPr lang="en-US" dirty="0"/>
              <a:t>, the liberated bisphosphonates </a:t>
            </a:r>
            <a:r>
              <a:rPr lang="en-US" dirty="0" smtClean="0"/>
              <a:t>bind to</a:t>
            </a:r>
            <a:r>
              <a:rPr lang="en-US" dirty="0"/>
              <a:t> </a:t>
            </a:r>
            <a:r>
              <a:rPr lang="en-US" dirty="0" err="1" smtClean="0"/>
              <a:t>farnesil</a:t>
            </a:r>
            <a:r>
              <a:rPr lang="en-US" dirty="0"/>
              <a:t> </a:t>
            </a:r>
            <a:r>
              <a:rPr lang="en-US" dirty="0" smtClean="0"/>
              <a:t>pyrophosphate</a:t>
            </a:r>
            <a:r>
              <a:rPr lang="en-US" dirty="0"/>
              <a:t> synthase inside </a:t>
            </a:r>
            <a:r>
              <a:rPr lang="en-US" dirty="0" smtClean="0"/>
              <a:t>the </a:t>
            </a:r>
            <a:r>
              <a:rPr lang="en-US" u="sng" dirty="0" smtClean="0"/>
              <a:t>osteoclasts</a:t>
            </a:r>
            <a:r>
              <a:rPr lang="en-US" dirty="0" smtClean="0"/>
              <a:t>, </a:t>
            </a:r>
            <a:r>
              <a:rPr lang="en-US" dirty="0"/>
              <a:t>ultimately leading to </a:t>
            </a:r>
            <a:r>
              <a:rPr lang="en-US" u="sng" dirty="0" smtClean="0"/>
              <a:t>apoptosis</a:t>
            </a:r>
            <a:r>
              <a:rPr lang="en-US" dirty="0" smtClean="0"/>
              <a:t>.</a:t>
            </a:r>
          </a:p>
          <a:p>
            <a:endParaRPr lang="en-US" dirty="0" smtClean="0"/>
          </a:p>
          <a:p>
            <a:r>
              <a:rPr lang="en-US" dirty="0"/>
              <a:t> </a:t>
            </a:r>
            <a:r>
              <a:rPr lang="en-US" b="1" dirty="0" err="1"/>
              <a:t>Denosumab</a:t>
            </a:r>
            <a:r>
              <a:rPr lang="en-US" dirty="0"/>
              <a:t> is a fully </a:t>
            </a:r>
            <a:r>
              <a:rPr lang="en-US" dirty="0" smtClean="0"/>
              <a:t>human </a:t>
            </a:r>
            <a:r>
              <a:rPr lang="en-US" u="sng" dirty="0" smtClean="0"/>
              <a:t>monoclonal antibody</a:t>
            </a:r>
            <a:r>
              <a:rPr lang="en-US" dirty="0" smtClean="0"/>
              <a:t>, </a:t>
            </a:r>
            <a:r>
              <a:rPr lang="en-US" dirty="0"/>
              <a:t>which has a different mode of action from that of bisphosphonates. It targets and </a:t>
            </a:r>
            <a:r>
              <a:rPr lang="en-US" u="sng" dirty="0"/>
              <a:t>binds to </a:t>
            </a:r>
            <a:r>
              <a:rPr lang="en-US" dirty="0"/>
              <a:t>the </a:t>
            </a:r>
            <a:r>
              <a:rPr lang="en-US" dirty="0" err="1" smtClean="0"/>
              <a:t>receptot</a:t>
            </a:r>
            <a:r>
              <a:rPr lang="en-US" dirty="0" smtClean="0"/>
              <a:t> activator of nuclear factor k-B</a:t>
            </a:r>
            <a:r>
              <a:rPr lang="en-US" dirty="0"/>
              <a:t> </a:t>
            </a:r>
            <a:r>
              <a:rPr lang="en-US" u="sng" dirty="0" smtClean="0"/>
              <a:t>(RANK</a:t>
            </a:r>
            <a:r>
              <a:rPr lang="en-US" u="sng" dirty="0"/>
              <a:t>) ligand </a:t>
            </a:r>
            <a:r>
              <a:rPr lang="en-US" dirty="0"/>
              <a:t>(RANKL); in doing so it prevents the activation of RANK on the surface of osteoclasts and osteoclast precursors. Inhibition of the RANKL–RANK interaction </a:t>
            </a:r>
            <a:r>
              <a:rPr lang="en-US" u="sng" dirty="0"/>
              <a:t>impedes</a:t>
            </a:r>
            <a:r>
              <a:rPr lang="en-US" dirty="0"/>
              <a:t> </a:t>
            </a:r>
            <a:r>
              <a:rPr lang="en-US" u="sng" dirty="0"/>
              <a:t>osteoclast formation</a:t>
            </a:r>
            <a:r>
              <a:rPr lang="en-US" dirty="0"/>
              <a:t>, function, and survival, thereby decreasing bone resorption.</a:t>
            </a:r>
          </a:p>
        </p:txBody>
      </p:sp>
    </p:spTree>
    <p:extLst>
      <p:ext uri="{BB962C8B-B14F-4D97-AF65-F5344CB8AC3E}">
        <p14:creationId xmlns:p14="http://schemas.microsoft.com/office/powerpoint/2010/main" val="730390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0000"/>
                </a:solidFill>
              </a:rPr>
              <a:t>Surgical </a:t>
            </a:r>
            <a:r>
              <a:rPr lang="en-US" dirty="0" smtClean="0">
                <a:solidFill>
                  <a:srgbClr val="FF0000"/>
                </a:solidFill>
              </a:rPr>
              <a:t>management:</a:t>
            </a:r>
          </a:p>
          <a:p>
            <a:pPr marL="0" indent="0">
              <a:buNone/>
            </a:pPr>
            <a:r>
              <a:rPr lang="en-US" dirty="0"/>
              <a:t>indicated for patients with MRONJ whose </a:t>
            </a:r>
            <a:r>
              <a:rPr lang="en-US" b="1" dirty="0"/>
              <a:t>disease does not respond </a:t>
            </a:r>
            <a:r>
              <a:rPr lang="en-US" dirty="0"/>
              <a:t>to</a:t>
            </a:r>
            <a:r>
              <a:rPr lang="en-US" b="1" dirty="0"/>
              <a:t> </a:t>
            </a:r>
            <a:r>
              <a:rPr lang="en-US" dirty="0"/>
              <a:t>or is deemed unlikely to respond to conservative </a:t>
            </a:r>
            <a:r>
              <a:rPr lang="en-US" dirty="0" smtClean="0"/>
              <a:t>approaches.</a:t>
            </a:r>
            <a:r>
              <a:rPr lang="en-US" dirty="0"/>
              <a:t> The following surgical principles have been proposed for the removal of necrotic bone in this patient group: “A full-thickness </a:t>
            </a:r>
            <a:r>
              <a:rPr lang="en-US" b="1" dirty="0" err="1"/>
              <a:t>mucoperiosteal</a:t>
            </a:r>
            <a:r>
              <a:rPr lang="en-US" b="1" dirty="0"/>
              <a:t> flap</a:t>
            </a:r>
            <a:r>
              <a:rPr lang="en-US" dirty="0"/>
              <a:t> should be high and extended to reveal the entire area of exposed bone and beyond to disease-free margins; </a:t>
            </a:r>
            <a:r>
              <a:rPr lang="en-US" b="1" dirty="0"/>
              <a:t>resection of the affected bone </a:t>
            </a:r>
            <a:r>
              <a:rPr lang="en-US" dirty="0"/>
              <a:t>should be extended horizontally and inferiorly to reach healthy-appearing, bleeding bone; sharp edges should be smoothed; and primary </a:t>
            </a:r>
            <a:r>
              <a:rPr lang="en-US" b="1" dirty="0"/>
              <a:t>soft tissue closure </a:t>
            </a:r>
            <a:r>
              <a:rPr lang="en-US" dirty="0"/>
              <a:t>achieved” through appropriate </a:t>
            </a:r>
            <a:r>
              <a:rPr lang="en-US" dirty="0" smtClean="0"/>
              <a:t>mobilization</a:t>
            </a:r>
            <a:r>
              <a:rPr lang="en-US" dirty="0"/>
              <a:t> </a:t>
            </a:r>
            <a:r>
              <a:rPr lang="en-US" dirty="0" smtClean="0"/>
              <a:t>and</a:t>
            </a:r>
            <a:r>
              <a:rPr lang="en-US" dirty="0"/>
              <a:t> </a:t>
            </a:r>
            <a:r>
              <a:rPr lang="en-US" dirty="0" smtClean="0"/>
              <a:t>suturing</a:t>
            </a:r>
            <a:r>
              <a:rPr lang="en-US" dirty="0"/>
              <a:t> </a:t>
            </a:r>
            <a:r>
              <a:rPr lang="en-US" dirty="0" smtClean="0"/>
              <a:t>to </a:t>
            </a:r>
            <a:r>
              <a:rPr lang="en-US" dirty="0"/>
              <a:t>facilitate tension-free mucosal healing</a:t>
            </a:r>
            <a:endParaRPr lang="en-US" dirty="0">
              <a:solidFill>
                <a:srgbClr val="FF0000"/>
              </a:solidFill>
            </a:endParaRPr>
          </a:p>
          <a:p>
            <a:endParaRPr lang="en-US" dirty="0"/>
          </a:p>
        </p:txBody>
      </p:sp>
    </p:spTree>
    <p:extLst>
      <p:ext uri="{BB962C8B-B14F-4D97-AF65-F5344CB8AC3E}">
        <p14:creationId xmlns:p14="http://schemas.microsoft.com/office/powerpoint/2010/main" val="875502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STAGE-SPECIFIC TREATMENT </a:t>
            </a:r>
            <a:r>
              <a:rPr lang="en-US" dirty="0" smtClean="0">
                <a:solidFill>
                  <a:srgbClr val="FF0000"/>
                </a:solidFill>
              </a:rPr>
              <a:t>STRATEGIES:</a:t>
            </a:r>
            <a:endParaRPr lang="en-US" dirty="0">
              <a:solidFill>
                <a:srgbClr val="FF0000"/>
              </a:solidFill>
            </a:endParaRPr>
          </a:p>
          <a:p>
            <a:pPr marL="0" indent="0">
              <a:buNone/>
            </a:pPr>
            <a:r>
              <a:rPr lang="en-US" dirty="0">
                <a:solidFill>
                  <a:srgbClr val="FF0000"/>
                </a:solidFill>
              </a:rPr>
              <a:t>At Risk</a:t>
            </a:r>
          </a:p>
          <a:p>
            <a:pPr marL="0" indent="0">
              <a:buNone/>
            </a:pPr>
            <a:r>
              <a:rPr lang="en-US" dirty="0"/>
              <a:t>These patients are at risk of developing </a:t>
            </a:r>
            <a:r>
              <a:rPr lang="en-US" dirty="0" smtClean="0"/>
              <a:t>MRONJ owing </a:t>
            </a:r>
            <a:r>
              <a:rPr lang="en-US" dirty="0"/>
              <a:t>to an </a:t>
            </a:r>
            <a:r>
              <a:rPr lang="en-US" dirty="0" smtClean="0"/>
              <a:t>exposure</a:t>
            </a:r>
          </a:p>
          <a:p>
            <a:pPr marL="0" indent="0">
              <a:buNone/>
            </a:pPr>
            <a:r>
              <a:rPr lang="en-US" dirty="0" smtClean="0"/>
              <a:t>history </a:t>
            </a:r>
            <a:r>
              <a:rPr lang="en-US" dirty="0"/>
              <a:t>with an </a:t>
            </a:r>
            <a:r>
              <a:rPr lang="en-US" dirty="0" err="1" smtClean="0"/>
              <a:t>antiresorptive</a:t>
            </a:r>
            <a:r>
              <a:rPr lang="en-US" dirty="0" smtClean="0"/>
              <a:t> or </a:t>
            </a:r>
            <a:r>
              <a:rPr lang="en-US" dirty="0"/>
              <a:t>an antiangiogenic drug. They do not </a:t>
            </a:r>
            <a:endParaRPr lang="en-US" dirty="0" smtClean="0"/>
          </a:p>
          <a:p>
            <a:pPr marL="0" indent="0">
              <a:buNone/>
            </a:pPr>
            <a:r>
              <a:rPr lang="en-US" dirty="0" smtClean="0"/>
              <a:t>have exposed bone </a:t>
            </a:r>
            <a:r>
              <a:rPr lang="en-US" dirty="0"/>
              <a:t>and they </a:t>
            </a:r>
            <a:r>
              <a:rPr lang="en-US" b="1" dirty="0"/>
              <a:t>do not require any treatment</a:t>
            </a:r>
            <a:r>
              <a:rPr lang="en-US" dirty="0"/>
              <a:t>. However,</a:t>
            </a:r>
          </a:p>
          <a:p>
            <a:pPr marL="0" indent="0">
              <a:buNone/>
            </a:pPr>
            <a:r>
              <a:rPr lang="en-US" dirty="0"/>
              <a:t>these patients should be </a:t>
            </a:r>
            <a:r>
              <a:rPr lang="en-US" b="1" dirty="0"/>
              <a:t>informed of the risks of developing</a:t>
            </a:r>
          </a:p>
          <a:p>
            <a:pPr marL="0" indent="0">
              <a:buNone/>
            </a:pPr>
            <a:r>
              <a:rPr lang="en-US" dirty="0"/>
              <a:t>MRONJ and of the signs and symptoms of this</a:t>
            </a:r>
          </a:p>
          <a:p>
            <a:pPr marL="0" indent="0">
              <a:buNone/>
            </a:pPr>
            <a:r>
              <a:rPr lang="en-US" dirty="0"/>
              <a:t>disease process</a:t>
            </a:r>
          </a:p>
        </p:txBody>
      </p:sp>
    </p:spTree>
    <p:extLst>
      <p:ext uri="{BB962C8B-B14F-4D97-AF65-F5344CB8AC3E}">
        <p14:creationId xmlns:p14="http://schemas.microsoft.com/office/powerpoint/2010/main" val="1273567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FF0000"/>
                </a:solidFill>
              </a:rPr>
              <a:t>Stage 0</a:t>
            </a:r>
          </a:p>
          <a:p>
            <a:pPr marL="0" indent="0">
              <a:buNone/>
            </a:pPr>
            <a:r>
              <a:rPr lang="en-US" dirty="0"/>
              <a:t>These patients should receive </a:t>
            </a:r>
            <a:r>
              <a:rPr lang="en-US" b="1" dirty="0"/>
              <a:t>symptomatic </a:t>
            </a:r>
            <a:r>
              <a:rPr lang="en-US" b="1" dirty="0" smtClean="0"/>
              <a:t>treatment </a:t>
            </a:r>
            <a:r>
              <a:rPr lang="en-US" dirty="0" smtClean="0"/>
              <a:t>and </a:t>
            </a:r>
            <a:r>
              <a:rPr lang="en-US" b="1" dirty="0" smtClean="0"/>
              <a:t>conservative</a:t>
            </a:r>
          </a:p>
          <a:p>
            <a:pPr marL="0" indent="0">
              <a:buNone/>
            </a:pPr>
            <a:r>
              <a:rPr lang="en-US" b="1" dirty="0" smtClean="0"/>
              <a:t> management</a:t>
            </a:r>
            <a:r>
              <a:rPr lang="en-US" dirty="0" smtClean="0"/>
              <a:t> </a:t>
            </a:r>
            <a:r>
              <a:rPr lang="en-US" dirty="0"/>
              <a:t>of other local </a:t>
            </a:r>
            <a:r>
              <a:rPr lang="en-US" dirty="0" smtClean="0"/>
              <a:t>factors, such </a:t>
            </a:r>
            <a:r>
              <a:rPr lang="en-US" dirty="0"/>
              <a:t>as caries and periodontal </a:t>
            </a:r>
            <a:r>
              <a:rPr lang="en-US" dirty="0" smtClean="0"/>
              <a:t>disease</a:t>
            </a:r>
          </a:p>
          <a:p>
            <a:pPr marL="0" indent="0">
              <a:buNone/>
            </a:pPr>
            <a:r>
              <a:rPr lang="en-US" dirty="0" smtClean="0"/>
              <a:t> Systemic management </a:t>
            </a:r>
            <a:r>
              <a:rPr lang="en-US" dirty="0"/>
              <a:t>can include the use of  </a:t>
            </a:r>
            <a:r>
              <a:rPr lang="en-US" b="1" dirty="0" smtClean="0"/>
              <a:t>medication for chronic </a:t>
            </a:r>
            <a:r>
              <a:rPr lang="en-US" b="1" dirty="0"/>
              <a:t>pain </a:t>
            </a:r>
            <a:r>
              <a:rPr lang="en-US" b="1" dirty="0" smtClean="0"/>
              <a:t>and</a:t>
            </a:r>
          </a:p>
          <a:p>
            <a:pPr marL="0" indent="0">
              <a:buNone/>
            </a:pPr>
            <a:r>
              <a:rPr lang="en-US" b="1" dirty="0" smtClean="0"/>
              <a:t> </a:t>
            </a:r>
            <a:r>
              <a:rPr lang="en-US" b="1" dirty="0"/>
              <a:t>control of infection with </a:t>
            </a:r>
            <a:r>
              <a:rPr lang="en-US" b="1" dirty="0" smtClean="0"/>
              <a:t>antibiotics, </a:t>
            </a:r>
            <a:r>
              <a:rPr lang="en-US" dirty="0" smtClean="0"/>
              <a:t>when</a:t>
            </a:r>
            <a:r>
              <a:rPr lang="en-US" b="1" dirty="0" smtClean="0"/>
              <a:t> </a:t>
            </a:r>
            <a:r>
              <a:rPr lang="en-US" dirty="0" smtClean="0"/>
              <a:t>indicated</a:t>
            </a:r>
            <a:r>
              <a:rPr lang="en-US" dirty="0"/>
              <a:t>. These patients will </a:t>
            </a:r>
            <a:r>
              <a:rPr lang="en-US" dirty="0" smtClean="0"/>
              <a:t>require</a:t>
            </a:r>
          </a:p>
          <a:p>
            <a:pPr marL="0" indent="0">
              <a:buNone/>
            </a:pPr>
            <a:r>
              <a:rPr lang="en-US" dirty="0" smtClean="0"/>
              <a:t> close monitoring </a:t>
            </a:r>
            <a:r>
              <a:rPr lang="en-US" dirty="0"/>
              <a:t>given the potential </a:t>
            </a:r>
            <a:r>
              <a:rPr lang="en-US" dirty="0" smtClean="0"/>
              <a:t>for progression </a:t>
            </a:r>
            <a:r>
              <a:rPr lang="en-US" dirty="0"/>
              <a:t>to </a:t>
            </a:r>
            <a:r>
              <a:rPr lang="en-US" dirty="0" smtClean="0"/>
              <a:t>a higher </a:t>
            </a:r>
            <a:r>
              <a:rPr lang="en-US" dirty="0"/>
              <a:t>stage of </a:t>
            </a:r>
            <a:r>
              <a:rPr lang="en-US" dirty="0" smtClean="0"/>
              <a:t>disease. </a:t>
            </a:r>
          </a:p>
          <a:p>
            <a:pPr marL="0" indent="0">
              <a:buNone/>
            </a:pPr>
            <a:r>
              <a:rPr lang="en-US" dirty="0" smtClean="0"/>
              <a:t>In </a:t>
            </a:r>
            <a:r>
              <a:rPr lang="en-US" dirty="0"/>
              <a:t>patients with radiographic signs alone </a:t>
            </a:r>
            <a:r>
              <a:rPr lang="en-US" dirty="0" smtClean="0"/>
              <a:t>suggesting </a:t>
            </a:r>
            <a:r>
              <a:rPr lang="en-US" b="1" dirty="0" smtClean="0"/>
              <a:t>close </a:t>
            </a:r>
            <a:r>
              <a:rPr lang="en-US" b="1" dirty="0"/>
              <a:t>monitoring </a:t>
            </a:r>
            <a:endParaRPr lang="en-US" dirty="0"/>
          </a:p>
          <a:p>
            <a:pPr marL="0" indent="0">
              <a:buNone/>
            </a:pPr>
            <a:r>
              <a:rPr lang="en-US" dirty="0"/>
              <a:t>stage 0 (see above), the committee recommends </a:t>
            </a:r>
            <a:r>
              <a:rPr lang="en-US" dirty="0" smtClean="0"/>
              <a:t>for progression</a:t>
            </a:r>
          </a:p>
          <a:p>
            <a:pPr marL="0" indent="0">
              <a:buNone/>
            </a:pPr>
            <a:r>
              <a:rPr lang="en-US" dirty="0" smtClean="0"/>
              <a:t> </a:t>
            </a:r>
            <a:r>
              <a:rPr lang="en-US" dirty="0"/>
              <a:t>to a higher stage of </a:t>
            </a:r>
            <a:r>
              <a:rPr lang="en-US" dirty="0" smtClean="0"/>
              <a:t>disease. Other </a:t>
            </a:r>
            <a:r>
              <a:rPr lang="en-US" dirty="0"/>
              <a:t>diagnoses (</a:t>
            </a:r>
            <a:r>
              <a:rPr lang="en-US" dirty="0" err="1"/>
              <a:t>eg</a:t>
            </a:r>
            <a:r>
              <a:rPr lang="en-US" dirty="0"/>
              <a:t>, fibro-osseous disease, chronic</a:t>
            </a:r>
          </a:p>
          <a:p>
            <a:pPr marL="0" indent="0">
              <a:buNone/>
            </a:pPr>
            <a:r>
              <a:rPr lang="en-US" dirty="0" err="1"/>
              <a:t>sclerosing</a:t>
            </a:r>
            <a:r>
              <a:rPr lang="en-US" dirty="0"/>
              <a:t> osteomyelitis) also should be considered.</a:t>
            </a:r>
          </a:p>
        </p:txBody>
      </p:sp>
    </p:spTree>
    <p:extLst>
      <p:ext uri="{BB962C8B-B14F-4D97-AF65-F5344CB8AC3E}">
        <p14:creationId xmlns:p14="http://schemas.microsoft.com/office/powerpoint/2010/main" val="2526770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Stage 1</a:t>
            </a:r>
          </a:p>
          <a:p>
            <a:pPr marL="0" indent="0">
              <a:buNone/>
            </a:pPr>
            <a:r>
              <a:rPr lang="en-US" dirty="0"/>
              <a:t>These patients benefit from medical management,</a:t>
            </a:r>
          </a:p>
          <a:p>
            <a:pPr marL="0" indent="0">
              <a:buNone/>
            </a:pPr>
            <a:r>
              <a:rPr lang="en-US" dirty="0"/>
              <a:t>including the use of </a:t>
            </a:r>
            <a:r>
              <a:rPr lang="en-US" b="1" dirty="0"/>
              <a:t>oral antimicrobial rinses, such as</a:t>
            </a:r>
          </a:p>
          <a:p>
            <a:pPr marL="0" indent="0">
              <a:buNone/>
            </a:pPr>
            <a:r>
              <a:rPr lang="en-US" b="1" dirty="0"/>
              <a:t>chlorhexidine 0.12%.</a:t>
            </a:r>
            <a:r>
              <a:rPr lang="en-US" dirty="0"/>
              <a:t> No immediate operative treatment</a:t>
            </a:r>
          </a:p>
          <a:p>
            <a:pPr marL="0" indent="0">
              <a:buNone/>
            </a:pPr>
            <a:r>
              <a:rPr lang="en-US" dirty="0"/>
              <a:t>is required.</a:t>
            </a:r>
          </a:p>
        </p:txBody>
      </p:sp>
    </p:spTree>
    <p:extLst>
      <p:ext uri="{BB962C8B-B14F-4D97-AF65-F5344CB8AC3E}">
        <p14:creationId xmlns:p14="http://schemas.microsoft.com/office/powerpoint/2010/main" val="41772275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399"/>
            <a:ext cx="10515600" cy="2605088"/>
          </a:xfrm>
        </p:spPr>
        <p:txBody>
          <a:bodyPr/>
          <a:lstStyle/>
          <a:p>
            <a:endParaRPr lang="en-US" dirty="0"/>
          </a:p>
        </p:txBody>
      </p:sp>
      <p:sp>
        <p:nvSpPr>
          <p:cNvPr id="3" name="Content Placeholder 2"/>
          <p:cNvSpPr>
            <a:spLocks noGrp="1"/>
          </p:cNvSpPr>
          <p:nvPr>
            <p:ph idx="1"/>
          </p:nvPr>
        </p:nvSpPr>
        <p:spPr>
          <a:xfrm>
            <a:off x="619258" y="388145"/>
            <a:ext cx="10515600" cy="5743978"/>
          </a:xfrm>
        </p:spPr>
        <p:txBody>
          <a:bodyPr>
            <a:noAutofit/>
          </a:bodyPr>
          <a:lstStyle/>
          <a:p>
            <a:pPr marL="0" indent="0">
              <a:buNone/>
            </a:pPr>
            <a:r>
              <a:rPr lang="en-US" sz="3200" dirty="0">
                <a:solidFill>
                  <a:srgbClr val="FF0000"/>
                </a:solidFill>
              </a:rPr>
              <a:t>Stage 2</a:t>
            </a:r>
          </a:p>
          <a:p>
            <a:pPr marL="0" indent="0">
              <a:buNone/>
            </a:pPr>
            <a:r>
              <a:rPr lang="en-US" dirty="0"/>
              <a:t>These patients benefit from the use of </a:t>
            </a:r>
            <a:r>
              <a:rPr lang="en-US" b="1" dirty="0"/>
              <a:t>oral </a:t>
            </a:r>
            <a:r>
              <a:rPr lang="en-US" b="1" dirty="0" smtClean="0"/>
              <a:t>antimicrobial rinses </a:t>
            </a:r>
            <a:r>
              <a:rPr lang="en-US" b="1" dirty="0"/>
              <a:t>in</a:t>
            </a:r>
            <a:r>
              <a:rPr lang="en-US" dirty="0"/>
              <a:t> </a:t>
            </a:r>
            <a:r>
              <a:rPr lang="en-US" b="1" dirty="0"/>
              <a:t>combination with antibiotic therapy. </a:t>
            </a:r>
            <a:r>
              <a:rPr lang="en-US" dirty="0"/>
              <a:t>Although local bone </a:t>
            </a:r>
            <a:r>
              <a:rPr lang="en-US" dirty="0" smtClean="0"/>
              <a:t>and </a:t>
            </a:r>
            <a:r>
              <a:rPr lang="en-US" dirty="0"/>
              <a:t>soft tissue infection is </a:t>
            </a:r>
            <a:r>
              <a:rPr lang="en-US" dirty="0" smtClean="0"/>
              <a:t>not considered </a:t>
            </a:r>
            <a:r>
              <a:rPr lang="en-US" dirty="0"/>
              <a:t>the primary etiology for this process, </a:t>
            </a:r>
            <a:r>
              <a:rPr lang="en-US" dirty="0" smtClean="0"/>
              <a:t>the colonization </a:t>
            </a:r>
            <a:r>
              <a:rPr lang="en-US" dirty="0"/>
              <a:t>of the exposed bone is a </a:t>
            </a:r>
            <a:r>
              <a:rPr lang="en-US" dirty="0" smtClean="0"/>
              <a:t>very common occurrence</a:t>
            </a:r>
            <a:r>
              <a:rPr lang="en-US" dirty="0"/>
              <a:t>. Most isolated microbes have been </a:t>
            </a:r>
            <a:r>
              <a:rPr lang="en-US" dirty="0" smtClean="0"/>
              <a:t>sensitive to </a:t>
            </a:r>
            <a:r>
              <a:rPr lang="en-US" dirty="0"/>
              <a:t>the penicillin group of antibiotics. </a:t>
            </a:r>
            <a:r>
              <a:rPr lang="en-US" dirty="0" smtClean="0"/>
              <a:t>Quinolones, metronidazole</a:t>
            </a:r>
            <a:r>
              <a:rPr lang="en-US" dirty="0"/>
              <a:t>, clindamycin, doxycycline, and </a:t>
            </a:r>
            <a:r>
              <a:rPr lang="en-US" dirty="0" smtClean="0"/>
              <a:t>erythromycin have </a:t>
            </a:r>
            <a:r>
              <a:rPr lang="en-US" dirty="0"/>
              <a:t>been used with success in those </a:t>
            </a:r>
            <a:r>
              <a:rPr lang="en-US" dirty="0" err="1" smtClean="0"/>
              <a:t>patientswho</a:t>
            </a:r>
            <a:r>
              <a:rPr lang="en-US" dirty="0" smtClean="0"/>
              <a:t> </a:t>
            </a:r>
            <a:r>
              <a:rPr lang="en-US" dirty="0"/>
              <a:t>are allergic to  </a:t>
            </a:r>
            <a:r>
              <a:rPr lang="en-US" dirty="0" smtClean="0"/>
              <a:t>penicillin</a:t>
            </a:r>
            <a:r>
              <a:rPr lang="en-US" dirty="0"/>
              <a:t>. </a:t>
            </a:r>
            <a:r>
              <a:rPr lang="en-US" b="1" dirty="0" smtClean="0"/>
              <a:t>Microbial cultures </a:t>
            </a:r>
            <a:r>
              <a:rPr lang="en-US" dirty="0"/>
              <a:t>also should be analyzed and the </a:t>
            </a:r>
            <a:r>
              <a:rPr lang="en-US" dirty="0" smtClean="0"/>
              <a:t>antibiotic regimen </a:t>
            </a:r>
            <a:r>
              <a:rPr lang="en-US" dirty="0"/>
              <a:t>should be adjusted accordingly. Biofilm </a:t>
            </a:r>
            <a:r>
              <a:rPr lang="en-US" dirty="0" smtClean="0"/>
              <a:t>Formation on </a:t>
            </a:r>
            <a:r>
              <a:rPr lang="en-US" dirty="0"/>
              <a:t>the surface of the exposed bone has </a:t>
            </a:r>
            <a:r>
              <a:rPr lang="en-US" dirty="0" smtClean="0"/>
              <a:t>been reported </a:t>
            </a:r>
            <a:r>
              <a:rPr lang="en-US" dirty="0"/>
              <a:t>in several reports and may be </a:t>
            </a:r>
            <a:r>
              <a:rPr lang="en-US" dirty="0" smtClean="0"/>
              <a:t>responsible for </a:t>
            </a:r>
            <a:r>
              <a:rPr lang="en-US" dirty="0"/>
              <a:t>the failure of systemic antibiotic therapies </a:t>
            </a:r>
            <a:r>
              <a:rPr lang="en-US" dirty="0" smtClean="0"/>
              <a:t>that are </a:t>
            </a:r>
            <a:r>
              <a:rPr lang="en-US" dirty="0"/>
              <a:t>described in some refractory </a:t>
            </a:r>
            <a:r>
              <a:rPr lang="en-US" dirty="0" smtClean="0"/>
              <a:t>cases. In such </a:t>
            </a:r>
            <a:r>
              <a:rPr lang="en-US" dirty="0"/>
              <a:t>cases, </a:t>
            </a:r>
            <a:r>
              <a:rPr lang="en-US" b="1" dirty="0"/>
              <a:t>operative therapy </a:t>
            </a:r>
            <a:r>
              <a:rPr lang="en-US" dirty="0"/>
              <a:t>directed at </a:t>
            </a:r>
            <a:r>
              <a:rPr lang="en-US" dirty="0" smtClean="0"/>
              <a:t>reducing the </a:t>
            </a:r>
            <a:r>
              <a:rPr lang="en-US" dirty="0"/>
              <a:t>volume of colonized necrotic bone may serve </a:t>
            </a:r>
            <a:r>
              <a:rPr lang="en-US" dirty="0" smtClean="0"/>
              <a:t>as a </a:t>
            </a:r>
            <a:r>
              <a:rPr lang="en-US" dirty="0"/>
              <a:t>beneficial adjunct to antibiotic therapy</a:t>
            </a:r>
            <a:r>
              <a:rPr lang="en-US" sz="1600" dirty="0"/>
              <a:t>.</a:t>
            </a:r>
          </a:p>
        </p:txBody>
      </p:sp>
    </p:spTree>
    <p:extLst>
      <p:ext uri="{BB962C8B-B14F-4D97-AF65-F5344CB8AC3E}">
        <p14:creationId xmlns:p14="http://schemas.microsoft.com/office/powerpoint/2010/main" val="41886511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41231" y="365125"/>
            <a:ext cx="10515600" cy="4798924"/>
          </a:xfrm>
        </p:spPr>
        <p:txBody>
          <a:bodyPr>
            <a:normAutofit fontScale="25000" lnSpcReduction="20000"/>
          </a:bodyPr>
          <a:lstStyle/>
          <a:p>
            <a:pPr marL="0" indent="0">
              <a:buNone/>
            </a:pPr>
            <a:r>
              <a:rPr lang="en-US" sz="9600" dirty="0">
                <a:solidFill>
                  <a:srgbClr val="FF0000"/>
                </a:solidFill>
              </a:rPr>
              <a:t>Stage 3</a:t>
            </a:r>
          </a:p>
          <a:p>
            <a:pPr marL="0" indent="0">
              <a:buNone/>
            </a:pPr>
            <a:r>
              <a:rPr lang="en-US" sz="9600" dirty="0"/>
              <a:t>These patients benefit from </a:t>
            </a:r>
            <a:r>
              <a:rPr lang="en-US" sz="9600" b="1" dirty="0"/>
              <a:t>debridement, </a:t>
            </a:r>
            <a:r>
              <a:rPr lang="en-US" sz="9600" dirty="0" smtClean="0"/>
              <a:t>including </a:t>
            </a:r>
            <a:r>
              <a:rPr lang="en-US" sz="9600" b="1" dirty="0" smtClean="0"/>
              <a:t>resection</a:t>
            </a:r>
            <a:r>
              <a:rPr lang="en-US" sz="9600" dirty="0"/>
              <a:t>, in combination with </a:t>
            </a:r>
            <a:endParaRPr lang="en-US" sz="9600" dirty="0" smtClean="0"/>
          </a:p>
          <a:p>
            <a:pPr marL="0" indent="0">
              <a:buNone/>
            </a:pPr>
            <a:r>
              <a:rPr lang="en-US" sz="9600" b="1" dirty="0" smtClean="0"/>
              <a:t>antibiotic therapy</a:t>
            </a:r>
            <a:r>
              <a:rPr lang="en-US" sz="9600" dirty="0" smtClean="0"/>
              <a:t>, which </a:t>
            </a:r>
            <a:r>
              <a:rPr lang="en-US" sz="9600" dirty="0"/>
              <a:t>can offer long-term palliation with resolution</a:t>
            </a:r>
          </a:p>
          <a:p>
            <a:pPr marL="0" indent="0">
              <a:buNone/>
            </a:pPr>
            <a:r>
              <a:rPr lang="en-US" sz="9600" dirty="0"/>
              <a:t>of acute infection and pain. Symptomatic </a:t>
            </a:r>
            <a:r>
              <a:rPr lang="en-US" sz="9600" dirty="0" smtClean="0"/>
              <a:t>patients with </a:t>
            </a:r>
            <a:r>
              <a:rPr lang="en-US" sz="9600" dirty="0"/>
              <a:t>stage 3 disease may require </a:t>
            </a:r>
            <a:endParaRPr lang="en-US" sz="9600" dirty="0" smtClean="0"/>
          </a:p>
          <a:p>
            <a:pPr marL="0" indent="0">
              <a:buNone/>
            </a:pPr>
            <a:r>
              <a:rPr lang="en-US" sz="9600" b="1" dirty="0" smtClean="0"/>
              <a:t>resection </a:t>
            </a:r>
            <a:r>
              <a:rPr lang="en-US" sz="9600" b="1" dirty="0"/>
              <a:t>and </a:t>
            </a:r>
            <a:r>
              <a:rPr lang="en-US" sz="9600" b="1" dirty="0" smtClean="0"/>
              <a:t>immediate reconstruction </a:t>
            </a:r>
            <a:r>
              <a:rPr lang="en-US" sz="9600" dirty="0"/>
              <a:t>with a reconstruction plate or an</a:t>
            </a:r>
          </a:p>
          <a:p>
            <a:pPr marL="0" indent="0">
              <a:buNone/>
            </a:pPr>
            <a:r>
              <a:rPr lang="en-US" sz="9600" dirty="0"/>
              <a:t>obturator. The potential for failure of the </a:t>
            </a:r>
            <a:r>
              <a:rPr lang="en-US" sz="9600" dirty="0" smtClean="0"/>
              <a:t>reconstruction plate </a:t>
            </a:r>
            <a:r>
              <a:rPr lang="en-US" sz="9600" dirty="0"/>
              <a:t>because of the </a:t>
            </a:r>
            <a:endParaRPr lang="en-US" sz="9600" dirty="0" smtClean="0"/>
          </a:p>
          <a:p>
            <a:pPr marL="0" indent="0">
              <a:buNone/>
            </a:pPr>
            <a:r>
              <a:rPr lang="en-US" sz="9600" dirty="0" smtClean="0"/>
              <a:t>generalized </a:t>
            </a:r>
            <a:r>
              <a:rPr lang="en-US" sz="9600" dirty="0"/>
              <a:t>effects of </a:t>
            </a:r>
            <a:r>
              <a:rPr lang="en-US" sz="9600" dirty="0" smtClean="0"/>
              <a:t>the BP </a:t>
            </a:r>
            <a:r>
              <a:rPr lang="en-US" sz="9600" dirty="0"/>
              <a:t>exposure needs to be recognized by the clinician</a:t>
            </a:r>
          </a:p>
          <a:p>
            <a:pPr marL="0" indent="0">
              <a:buNone/>
            </a:pPr>
            <a:r>
              <a:rPr lang="en-US" sz="9600" dirty="0"/>
              <a:t>and the patient. Case reports with small </a:t>
            </a:r>
            <a:r>
              <a:rPr lang="en-US" sz="9600" dirty="0" smtClean="0"/>
              <a:t>samples have </a:t>
            </a:r>
            <a:r>
              <a:rPr lang="en-US" sz="9600" dirty="0"/>
              <a:t>described successful </a:t>
            </a:r>
            <a:endParaRPr lang="en-US" sz="9600" dirty="0" smtClean="0"/>
          </a:p>
          <a:p>
            <a:pPr marL="0" indent="0">
              <a:buNone/>
            </a:pPr>
            <a:r>
              <a:rPr lang="en-US" sz="9600" dirty="0" smtClean="0"/>
              <a:t>immediate reconstruction with </a:t>
            </a:r>
            <a:r>
              <a:rPr lang="en-US" sz="9600" dirty="0"/>
              <a:t>vascularized </a:t>
            </a:r>
            <a:r>
              <a:rPr lang="en-US" sz="9600" dirty="0" smtClean="0"/>
              <a:t>bone.</a:t>
            </a:r>
            <a:endParaRPr lang="en-US" sz="9600" dirty="0"/>
          </a:p>
          <a:p>
            <a:pPr marL="0" indent="0">
              <a:buNone/>
            </a:pPr>
            <a:r>
              <a:rPr lang="en-US" sz="9600" dirty="0"/>
              <a:t>Regardless of the disease stage, </a:t>
            </a:r>
            <a:r>
              <a:rPr lang="en-US" sz="9600" b="1" dirty="0"/>
              <a:t>mobile </a:t>
            </a:r>
            <a:r>
              <a:rPr lang="en-US" sz="9600" b="1" dirty="0" smtClean="0"/>
              <a:t>bony </a:t>
            </a:r>
            <a:r>
              <a:rPr lang="en-US" sz="9600" b="1" dirty="0" err="1" smtClean="0"/>
              <a:t>sequestra</a:t>
            </a:r>
            <a:r>
              <a:rPr lang="en-US" sz="9600" b="1" dirty="0" smtClean="0"/>
              <a:t> </a:t>
            </a:r>
            <a:r>
              <a:rPr lang="en-US" sz="9600" b="1" dirty="0"/>
              <a:t>should be removed to </a:t>
            </a:r>
            <a:endParaRPr lang="en-US" sz="9600" b="1" dirty="0" smtClean="0"/>
          </a:p>
          <a:p>
            <a:pPr marL="0" indent="0">
              <a:buNone/>
            </a:pPr>
            <a:r>
              <a:rPr lang="en-US" sz="9600" b="1" dirty="0" smtClean="0"/>
              <a:t>facilitate </a:t>
            </a:r>
            <a:r>
              <a:rPr lang="en-US" sz="9600" b="1" dirty="0"/>
              <a:t>soft </a:t>
            </a:r>
            <a:r>
              <a:rPr lang="en-US" sz="9600" b="1" dirty="0" smtClean="0"/>
              <a:t>tissue healing</a:t>
            </a:r>
            <a:r>
              <a:rPr lang="en-US" sz="9600" b="1" dirty="0"/>
              <a:t>. </a:t>
            </a:r>
            <a:r>
              <a:rPr lang="en-US" sz="9600" dirty="0"/>
              <a:t>The extraction of symptomatic teeth </a:t>
            </a:r>
            <a:r>
              <a:rPr lang="en-US" sz="9600" dirty="0" smtClean="0"/>
              <a:t>with in exposed  </a:t>
            </a:r>
          </a:p>
          <a:p>
            <a:pPr marL="0" indent="0">
              <a:buNone/>
            </a:pPr>
            <a:r>
              <a:rPr lang="en-US" sz="9600" dirty="0" smtClean="0"/>
              <a:t>necrotic </a:t>
            </a:r>
            <a:r>
              <a:rPr lang="en-US" sz="9600" dirty="0"/>
              <a:t>bone should be considered </a:t>
            </a:r>
            <a:r>
              <a:rPr lang="en-US" sz="9600" dirty="0" smtClean="0"/>
              <a:t>because it </a:t>
            </a:r>
            <a:r>
              <a:rPr lang="en-US" sz="9600" dirty="0"/>
              <a:t>is unlikely that the extraction will </a:t>
            </a:r>
            <a:endParaRPr lang="en-US" sz="9600" dirty="0" smtClean="0"/>
          </a:p>
          <a:p>
            <a:pPr marL="0" indent="0">
              <a:buNone/>
            </a:pPr>
            <a:r>
              <a:rPr lang="en-US" sz="9600" dirty="0" smtClean="0"/>
              <a:t>exacerbate the established </a:t>
            </a:r>
            <a:r>
              <a:rPr lang="en-US" sz="9600" dirty="0"/>
              <a:t>necrotic process. A thorough </a:t>
            </a:r>
            <a:r>
              <a:rPr lang="en-US" sz="9600" dirty="0" smtClean="0"/>
              <a:t>histologic analysis </a:t>
            </a:r>
            <a:r>
              <a:rPr lang="en-US" sz="9600" dirty="0"/>
              <a:t>is </a:t>
            </a:r>
            <a:endParaRPr lang="en-US" sz="9600" dirty="0" smtClean="0"/>
          </a:p>
          <a:p>
            <a:pPr marL="0" indent="0">
              <a:buNone/>
            </a:pPr>
            <a:r>
              <a:rPr lang="en-US" sz="9600" dirty="0" smtClean="0"/>
              <a:t>indicated </a:t>
            </a:r>
            <a:r>
              <a:rPr lang="en-US" sz="9600" dirty="0"/>
              <a:t>for all resected bone </a:t>
            </a:r>
            <a:r>
              <a:rPr lang="en-US" sz="9600" dirty="0" smtClean="0"/>
              <a:t>specimens (especially </a:t>
            </a:r>
            <a:r>
              <a:rPr lang="en-US" sz="9600" dirty="0"/>
              <a:t>for patients with a history </a:t>
            </a:r>
            <a:r>
              <a:rPr lang="en-US" sz="9600" dirty="0" smtClean="0"/>
              <a:t>a</a:t>
            </a:r>
          </a:p>
          <a:p>
            <a:pPr marL="0" indent="0">
              <a:buNone/>
            </a:pPr>
            <a:r>
              <a:rPr lang="en-US" sz="9600" dirty="0" smtClean="0"/>
              <a:t> </a:t>
            </a:r>
            <a:r>
              <a:rPr lang="en-US" sz="9600" dirty="0"/>
              <a:t>malignant </a:t>
            </a:r>
            <a:r>
              <a:rPr lang="en-US" sz="9600" dirty="0" smtClean="0"/>
              <a:t>disease)because </a:t>
            </a:r>
            <a:r>
              <a:rPr lang="en-US" sz="9600" dirty="0"/>
              <a:t>metastatic </a:t>
            </a:r>
            <a:r>
              <a:rPr lang="en-US" sz="9600" dirty="0" smtClean="0"/>
              <a:t>cancer has been reported in</a:t>
            </a:r>
            <a:r>
              <a:rPr lang="en-US" sz="9600" dirty="0"/>
              <a:t> </a:t>
            </a:r>
            <a:r>
              <a:rPr lang="en-US" sz="9600" dirty="0" smtClean="0"/>
              <a:t>such </a:t>
            </a:r>
            <a:r>
              <a:rPr lang="en-US" sz="9600" dirty="0"/>
              <a:t>specimens</a:t>
            </a:r>
          </a:p>
        </p:txBody>
      </p:sp>
    </p:spTree>
    <p:extLst>
      <p:ext uri="{BB962C8B-B14F-4D97-AF65-F5344CB8AC3E}">
        <p14:creationId xmlns:p14="http://schemas.microsoft.com/office/powerpoint/2010/main" val="4043351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Adjuvant treatment </a:t>
            </a:r>
            <a:r>
              <a:rPr lang="en-US" dirty="0" smtClean="0">
                <a:solidFill>
                  <a:srgbClr val="FF0000"/>
                </a:solidFill>
              </a:rPr>
              <a:t>options:</a:t>
            </a:r>
            <a:endParaRPr lang="en-US" dirty="0">
              <a:solidFill>
                <a:srgbClr val="FF0000"/>
              </a:solidFill>
            </a:endParaRPr>
          </a:p>
          <a:p>
            <a:pPr marL="0" indent="0">
              <a:buNone/>
            </a:pPr>
            <a:r>
              <a:rPr lang="en-US" dirty="0" smtClean="0"/>
              <a:t> In </a:t>
            </a:r>
            <a:r>
              <a:rPr lang="en-US" dirty="0"/>
              <a:t>addition to the established conservative and </a:t>
            </a:r>
            <a:r>
              <a:rPr lang="en-US" dirty="0" err="1" smtClean="0"/>
              <a:t>suegical</a:t>
            </a:r>
            <a:r>
              <a:rPr lang="en-US" dirty="0"/>
              <a:t> </a:t>
            </a:r>
            <a:r>
              <a:rPr lang="en-US" dirty="0" smtClean="0"/>
              <a:t>treatment options</a:t>
            </a:r>
            <a:r>
              <a:rPr lang="en-US" dirty="0"/>
              <a:t>, several </a:t>
            </a:r>
            <a:r>
              <a:rPr lang="en-US" dirty="0" smtClean="0"/>
              <a:t>adjuvant treatment</a:t>
            </a:r>
            <a:r>
              <a:rPr lang="en-US" dirty="0"/>
              <a:t> for MRONJ have been investigated, including </a:t>
            </a:r>
            <a:r>
              <a:rPr lang="en-US" b="1" dirty="0"/>
              <a:t>laser-assisted surgical debridement/low-level laser therapy </a:t>
            </a:r>
            <a:r>
              <a:rPr lang="en-US" dirty="0"/>
              <a:t>and the application of </a:t>
            </a:r>
            <a:r>
              <a:rPr lang="en-US" b="1" dirty="0"/>
              <a:t>ozone oil </a:t>
            </a:r>
            <a:r>
              <a:rPr lang="en-US" dirty="0"/>
              <a:t>or </a:t>
            </a:r>
            <a:r>
              <a:rPr lang="en-US" b="1" dirty="0"/>
              <a:t>platelet-rich plasma</a:t>
            </a:r>
            <a:r>
              <a:rPr lang="en-US" dirty="0"/>
              <a:t>/platelet-derived growth factor to the surgical </a:t>
            </a:r>
            <a:r>
              <a:rPr lang="en-US" dirty="0" err="1" smtClean="0"/>
              <a:t>wound.However</a:t>
            </a:r>
            <a:r>
              <a:rPr lang="en-US" dirty="0"/>
              <a:t>, it should be noted that these techniques have yielded conflicting results and have not yet been assessed in prospective </a:t>
            </a:r>
            <a:r>
              <a:rPr lang="en-US" dirty="0" smtClean="0"/>
              <a:t>RCT.</a:t>
            </a:r>
            <a:endParaRPr lang="en-US" dirty="0"/>
          </a:p>
          <a:p>
            <a:endParaRPr lang="en-US" dirty="0"/>
          </a:p>
        </p:txBody>
      </p:sp>
    </p:spTree>
    <p:extLst>
      <p:ext uri="{BB962C8B-B14F-4D97-AF65-F5344CB8AC3E}">
        <p14:creationId xmlns:p14="http://schemas.microsoft.com/office/powerpoint/2010/main" val="2146996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Conclusion:</a:t>
            </a:r>
            <a:endParaRPr lang="en-US" sz="6000" b="1" dirty="0">
              <a:solidFill>
                <a:srgbClr val="FF0000"/>
              </a:solidFill>
            </a:endParaRPr>
          </a:p>
        </p:txBody>
      </p:sp>
      <p:sp>
        <p:nvSpPr>
          <p:cNvPr id="3" name="Content Placeholder 2"/>
          <p:cNvSpPr>
            <a:spLocks noGrp="1"/>
          </p:cNvSpPr>
          <p:nvPr>
            <p:ph idx="1"/>
          </p:nvPr>
        </p:nvSpPr>
        <p:spPr>
          <a:xfrm>
            <a:off x="813515" y="1825625"/>
            <a:ext cx="10515600" cy="4351338"/>
          </a:xfrm>
        </p:spPr>
        <p:txBody>
          <a:bodyPr/>
          <a:lstStyle/>
          <a:p>
            <a:pPr>
              <a:buFont typeface="Wingdings" panose="05000000000000000000" pitchFamily="2" charset="2"/>
              <a:buChar char="ü"/>
            </a:pPr>
            <a:r>
              <a:rPr lang="en-US" dirty="0" smtClean="0"/>
              <a:t>MRONJ is uncommon &amp; occurs more in cancer Pts treated with high potency BP OR </a:t>
            </a:r>
            <a:r>
              <a:rPr lang="en-US" dirty="0" err="1" smtClean="0"/>
              <a:t>denosumab</a:t>
            </a:r>
            <a:r>
              <a:rPr lang="en-US" dirty="0" smtClean="0"/>
              <a:t> </a:t>
            </a:r>
          </a:p>
          <a:p>
            <a:pPr>
              <a:buFont typeface="Wingdings" panose="05000000000000000000" pitchFamily="2" charset="2"/>
              <a:buChar char="ü"/>
            </a:pPr>
            <a:r>
              <a:rPr lang="en-US" dirty="0" smtClean="0"/>
              <a:t> </a:t>
            </a:r>
            <a:r>
              <a:rPr lang="en-US" b="1" dirty="0" err="1" smtClean="0"/>
              <a:t>Patophysiology</a:t>
            </a:r>
            <a:r>
              <a:rPr lang="en-US" b="1" dirty="0" smtClean="0"/>
              <a:t> and risk factors</a:t>
            </a:r>
            <a:r>
              <a:rPr lang="en-US" dirty="0" smtClean="0"/>
              <a:t>: multifactorial/impaired bone </a:t>
            </a:r>
            <a:r>
              <a:rPr lang="en-US" dirty="0" err="1" smtClean="0"/>
              <a:t>repaie,suppression</a:t>
            </a:r>
            <a:r>
              <a:rPr lang="en-US" dirty="0" smtClean="0"/>
              <a:t> of osteoclast, impaired </a:t>
            </a:r>
            <a:r>
              <a:rPr lang="en-US" dirty="0" err="1" smtClean="0"/>
              <a:t>angiogenesis,poor</a:t>
            </a:r>
            <a:r>
              <a:rPr lang="en-US" dirty="0" smtClean="0"/>
              <a:t> dental </a:t>
            </a:r>
            <a:r>
              <a:rPr lang="en-US" dirty="0" err="1" smtClean="0"/>
              <a:t>hygine</a:t>
            </a:r>
            <a:r>
              <a:rPr lang="en-US" dirty="0" smtClean="0"/>
              <a:t> and infections</a:t>
            </a:r>
          </a:p>
          <a:p>
            <a:pPr>
              <a:buFont typeface="Wingdings" panose="05000000000000000000" pitchFamily="2" charset="2"/>
              <a:buChar char="ü"/>
            </a:pPr>
            <a:r>
              <a:rPr lang="en-US" dirty="0" smtClean="0"/>
              <a:t>ONJ </a:t>
            </a:r>
            <a:r>
              <a:rPr lang="en-US" b="1" dirty="0" smtClean="0"/>
              <a:t>incidence</a:t>
            </a:r>
            <a:r>
              <a:rPr lang="en-US" dirty="0" smtClean="0"/>
              <a:t> is slightly higher with </a:t>
            </a:r>
            <a:r>
              <a:rPr lang="en-US" dirty="0" err="1" smtClean="0"/>
              <a:t>denosumab</a:t>
            </a:r>
            <a:r>
              <a:rPr lang="en-US" dirty="0" smtClean="0"/>
              <a:t> rather than BP in cancer PTs</a:t>
            </a:r>
          </a:p>
          <a:p>
            <a:pPr>
              <a:buFont typeface="Wingdings" panose="05000000000000000000" pitchFamily="2" charset="2"/>
              <a:buChar char="ü"/>
            </a:pPr>
            <a:r>
              <a:rPr lang="en-US" dirty="0" smtClean="0"/>
              <a:t> </a:t>
            </a:r>
            <a:r>
              <a:rPr lang="en-US" dirty="0" err="1" smtClean="0"/>
              <a:t>Denoalveolar</a:t>
            </a:r>
            <a:r>
              <a:rPr lang="en-US" dirty="0" smtClean="0"/>
              <a:t> surgery is a major risk factor for MRONJ and </a:t>
            </a:r>
            <a:r>
              <a:rPr lang="en-US" dirty="0" err="1" smtClean="0"/>
              <a:t>patiens</a:t>
            </a:r>
            <a:r>
              <a:rPr lang="en-US" dirty="0" smtClean="0"/>
              <a:t> being consider for </a:t>
            </a:r>
            <a:r>
              <a:rPr lang="en-US" dirty="0" err="1" smtClean="0"/>
              <a:t>antiresoptive</a:t>
            </a:r>
            <a:r>
              <a:rPr lang="en-US" dirty="0" smtClean="0"/>
              <a:t> therapy should be examined by dentist </a:t>
            </a:r>
            <a:r>
              <a:rPr lang="en-US" dirty="0" err="1" smtClean="0"/>
              <a:t>befor</a:t>
            </a:r>
            <a:r>
              <a:rPr lang="en-US" dirty="0" smtClean="0"/>
              <a:t> treatment</a:t>
            </a:r>
            <a:endParaRPr lang="en-US" dirty="0"/>
          </a:p>
        </p:txBody>
      </p:sp>
    </p:spTree>
    <p:extLst>
      <p:ext uri="{BB962C8B-B14F-4D97-AF65-F5344CB8AC3E}">
        <p14:creationId xmlns:p14="http://schemas.microsoft.com/office/powerpoint/2010/main" val="881196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smtClean="0"/>
              <a:t>Drug holiday</a:t>
            </a:r>
            <a:r>
              <a:rPr lang="en-US" dirty="0" smtClean="0"/>
              <a:t>: no recommendation but it is reasonable to withhold ARs agent for 2 months before and after invasive procedure and restart after mucosal healing.</a:t>
            </a:r>
          </a:p>
          <a:p>
            <a:pPr>
              <a:buFont typeface="Wingdings" panose="05000000000000000000" pitchFamily="2" charset="2"/>
              <a:buChar char="ü"/>
            </a:pPr>
            <a:r>
              <a:rPr lang="en-US" b="1" dirty="0" smtClean="0"/>
              <a:t>MRONJ treatment</a:t>
            </a:r>
            <a:r>
              <a:rPr lang="en-US" dirty="0" smtClean="0"/>
              <a:t>: conservative with limited </a:t>
            </a:r>
            <a:r>
              <a:rPr lang="en-US" dirty="0" err="1" smtClean="0"/>
              <a:t>debridment</a:t>
            </a:r>
            <a:r>
              <a:rPr lang="en-US" dirty="0" smtClean="0"/>
              <a:t> , topical mouth rinses, antibiotic therapy, surgical resection of necrotic bone, stage-specific management</a:t>
            </a:r>
          </a:p>
          <a:p>
            <a:pPr>
              <a:buFont typeface="Wingdings" panose="05000000000000000000" pitchFamily="2" charset="2"/>
              <a:buChar char="ü"/>
            </a:pPr>
            <a:r>
              <a:rPr lang="en-US" dirty="0" smtClean="0"/>
              <a:t>Discontinuation ARs agent is controversial but temporary D/C is reasonable</a:t>
            </a:r>
          </a:p>
          <a:p>
            <a:pPr marL="0" indent="0">
              <a:buNone/>
            </a:pPr>
            <a:endParaRPr lang="en-US" dirty="0"/>
          </a:p>
        </p:txBody>
      </p:sp>
    </p:spTree>
    <p:extLst>
      <p:ext uri="{BB962C8B-B14F-4D97-AF65-F5344CB8AC3E}">
        <p14:creationId xmlns:p14="http://schemas.microsoft.com/office/powerpoint/2010/main" val="5166179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p>
        </p:txBody>
      </p:sp>
    </p:spTree>
    <p:extLst>
      <p:ext uri="{BB962C8B-B14F-4D97-AF65-F5344CB8AC3E}">
        <p14:creationId xmlns:p14="http://schemas.microsoft.com/office/powerpoint/2010/main" val="1576386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b="1" dirty="0"/>
              <a:t>first cases </a:t>
            </a:r>
            <a:r>
              <a:rPr lang="en-US" dirty="0"/>
              <a:t>of MRONJ were reported in </a:t>
            </a:r>
            <a:r>
              <a:rPr lang="en-US" b="1" dirty="0"/>
              <a:t>2003</a:t>
            </a:r>
            <a:r>
              <a:rPr lang="en-US" dirty="0"/>
              <a:t>; in patients receiving the bisphosphonates </a:t>
            </a:r>
            <a:r>
              <a:rPr lang="en-US" b="1" dirty="0" err="1"/>
              <a:t>pamidronic</a:t>
            </a:r>
            <a:r>
              <a:rPr lang="en-US" b="1" dirty="0"/>
              <a:t> acid </a:t>
            </a:r>
            <a:r>
              <a:rPr lang="en-US" b="1" dirty="0" smtClean="0"/>
              <a:t>or</a:t>
            </a:r>
            <a:r>
              <a:rPr lang="en-US" b="1" dirty="0"/>
              <a:t> </a:t>
            </a:r>
            <a:r>
              <a:rPr lang="en-US" b="1" dirty="0" err="1" smtClean="0"/>
              <a:t>zoledronic</a:t>
            </a:r>
            <a:r>
              <a:rPr lang="en-US" b="1" dirty="0" smtClean="0"/>
              <a:t> acid.</a:t>
            </a:r>
          </a:p>
          <a:p>
            <a:pPr marL="0" indent="0">
              <a:buNone/>
            </a:pPr>
            <a:endParaRPr lang="en-US" b="1" dirty="0"/>
          </a:p>
          <a:p>
            <a:pPr marL="0" indent="0">
              <a:buNone/>
            </a:pPr>
            <a:endParaRPr lang="en-US" b="1" dirty="0" smtClean="0"/>
          </a:p>
          <a:p>
            <a:pPr marL="0" indent="0">
              <a:buNone/>
            </a:pPr>
            <a:r>
              <a:rPr lang="en-US" i="1" u="sng" dirty="0"/>
              <a:t>MRONJ is also associated with </a:t>
            </a:r>
            <a:r>
              <a:rPr lang="en-US" b="1" i="1" u="sng" dirty="0"/>
              <a:t>anticancer agents </a:t>
            </a:r>
            <a:r>
              <a:rPr lang="en-US" i="1" u="sng" dirty="0"/>
              <a:t>including classic chemotherapy </a:t>
            </a:r>
            <a:r>
              <a:rPr lang="en-US" i="1" u="sng" dirty="0" err="1"/>
              <a:t>agents,angiogenesis</a:t>
            </a:r>
            <a:r>
              <a:rPr lang="en-US" i="1" u="sng" dirty="0"/>
              <a:t> </a:t>
            </a:r>
            <a:r>
              <a:rPr lang="en-US" i="1" u="sng" dirty="0" err="1"/>
              <a:t>inhibitors,TKIs,and</a:t>
            </a:r>
            <a:r>
              <a:rPr lang="en-US" i="1" u="sng" dirty="0"/>
              <a:t> immunotherapeutic agents.</a:t>
            </a:r>
          </a:p>
          <a:p>
            <a:pPr marL="0" indent="0">
              <a:buNone/>
            </a:pPr>
            <a:endParaRPr lang="en-US" b="1" dirty="0"/>
          </a:p>
        </p:txBody>
      </p:sp>
    </p:spTree>
    <p:extLst>
      <p:ext uri="{BB962C8B-B14F-4D97-AF65-F5344CB8AC3E}">
        <p14:creationId xmlns:p14="http://schemas.microsoft.com/office/powerpoint/2010/main" val="789039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764370"/>
            <a:ext cx="10515600" cy="1325563"/>
          </a:xfrm>
        </p:spPr>
        <p:txBody>
          <a:bodyPr>
            <a:normAutofit/>
          </a:bodyPr>
          <a:lstStyle/>
          <a:p>
            <a:r>
              <a:rPr lang="en-US" sz="2800" b="1" dirty="0">
                <a:solidFill>
                  <a:srgbClr val="FF0000"/>
                </a:solidFill>
              </a:rPr>
              <a:t>Rationale </a:t>
            </a:r>
            <a:r>
              <a:rPr lang="en-US" sz="2800" dirty="0">
                <a:solidFill>
                  <a:srgbClr val="FF0000"/>
                </a:solidFill>
              </a:rPr>
              <a:t>for treatment with bisphosphonates or </a:t>
            </a:r>
            <a:r>
              <a:rPr lang="en-US" sz="2800" dirty="0" err="1">
                <a:solidFill>
                  <a:srgbClr val="FF0000"/>
                </a:solidFill>
              </a:rPr>
              <a:t>denosumab</a:t>
            </a:r>
            <a:endParaRPr lang="en-US" sz="2800" dirty="0">
              <a:solidFill>
                <a:srgbClr val="FF0000"/>
              </a:solidFill>
            </a:endParaRPr>
          </a:p>
        </p:txBody>
      </p:sp>
      <p:sp>
        <p:nvSpPr>
          <p:cNvPr id="3" name="Content Placeholder 2"/>
          <p:cNvSpPr>
            <a:spLocks noGrp="1"/>
          </p:cNvSpPr>
          <p:nvPr>
            <p:ph idx="1"/>
          </p:nvPr>
        </p:nvSpPr>
        <p:spPr>
          <a:xfrm>
            <a:off x="631065" y="1825625"/>
            <a:ext cx="11050073" cy="4351338"/>
          </a:xfrm>
        </p:spPr>
        <p:txBody>
          <a:bodyPr/>
          <a:lstStyle/>
          <a:p>
            <a:r>
              <a:rPr lang="en-US" dirty="0" smtClean="0"/>
              <a:t> </a:t>
            </a:r>
            <a:r>
              <a:rPr lang="en-US" dirty="0"/>
              <a:t>Osteoporosis</a:t>
            </a:r>
          </a:p>
          <a:p>
            <a:r>
              <a:rPr lang="en-US" dirty="0" smtClean="0"/>
              <a:t> </a:t>
            </a:r>
            <a:r>
              <a:rPr lang="en-US" dirty="0"/>
              <a:t>Cancer treatment–induced bone </a:t>
            </a:r>
            <a:r>
              <a:rPr lang="en-US" dirty="0" smtClean="0"/>
              <a:t>loss(</a:t>
            </a:r>
            <a:r>
              <a:rPr lang="en-US" dirty="0" err="1" smtClean="0"/>
              <a:t>denosumab</a:t>
            </a:r>
            <a:r>
              <a:rPr lang="en-US" dirty="0" smtClean="0"/>
              <a:t> has more effective)</a:t>
            </a:r>
            <a:endParaRPr lang="en-US" dirty="0"/>
          </a:p>
          <a:p>
            <a:r>
              <a:rPr lang="en-US" dirty="0"/>
              <a:t>Skeletal-related </a:t>
            </a:r>
            <a:r>
              <a:rPr lang="en-US" dirty="0" smtClean="0"/>
              <a:t>events(SRE) </a:t>
            </a:r>
            <a:r>
              <a:rPr lang="en-US" dirty="0"/>
              <a:t>in patients with malignancies involving bone</a:t>
            </a:r>
          </a:p>
          <a:p>
            <a:r>
              <a:rPr lang="en-US" dirty="0"/>
              <a:t>Giant cell tumor of bone</a:t>
            </a:r>
          </a:p>
          <a:p>
            <a:r>
              <a:rPr lang="en-US" dirty="0"/>
              <a:t>Hypercalcemia of malignancy</a:t>
            </a:r>
          </a:p>
          <a:p>
            <a:r>
              <a:rPr lang="en-US" dirty="0"/>
              <a:t>Paget disease of bone</a:t>
            </a:r>
          </a:p>
          <a:p>
            <a:endParaRPr lang="en-US" dirty="0"/>
          </a:p>
        </p:txBody>
      </p:sp>
    </p:spTree>
    <p:extLst>
      <p:ext uri="{BB962C8B-B14F-4D97-AF65-F5344CB8AC3E}">
        <p14:creationId xmlns:p14="http://schemas.microsoft.com/office/powerpoint/2010/main" val="37694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0000"/>
                </a:solidFill>
              </a:rPr>
              <a:t>risks </a:t>
            </a:r>
            <a:r>
              <a:rPr lang="en-US" sz="2800" dirty="0">
                <a:solidFill>
                  <a:srgbClr val="FF0000"/>
                </a:solidFill>
              </a:rPr>
              <a:t>associated with bisphosphonates or </a:t>
            </a:r>
            <a:r>
              <a:rPr lang="en-US" sz="2800" dirty="0" err="1">
                <a:solidFill>
                  <a:srgbClr val="FF0000"/>
                </a:solidFill>
              </a:rPr>
              <a:t>denosumab</a:t>
            </a:r>
            <a:r>
              <a:rPr lang="en-US" sz="2800" dirty="0">
                <a:solidFill>
                  <a:srgbClr val="FF0000"/>
                </a:solidFill>
              </a:rPr>
              <a:t> agents</a:t>
            </a:r>
          </a:p>
        </p:txBody>
      </p:sp>
      <p:sp>
        <p:nvSpPr>
          <p:cNvPr id="3" name="Content Placeholder 2"/>
          <p:cNvSpPr>
            <a:spLocks noGrp="1"/>
          </p:cNvSpPr>
          <p:nvPr>
            <p:ph idx="1"/>
          </p:nvPr>
        </p:nvSpPr>
        <p:spPr/>
        <p:txBody>
          <a:bodyPr/>
          <a:lstStyle/>
          <a:p>
            <a:r>
              <a:rPr lang="en-US" u="sng" dirty="0" smtClean="0"/>
              <a:t> </a:t>
            </a:r>
            <a:r>
              <a:rPr lang="en-US" b="1" u="sng" dirty="0" smtClean="0"/>
              <a:t>AEs/MRONJ</a:t>
            </a:r>
          </a:p>
          <a:p>
            <a:r>
              <a:rPr lang="en-US" dirty="0" smtClean="0"/>
              <a:t>Bisphosphonates </a:t>
            </a:r>
            <a:r>
              <a:rPr lang="en-US" dirty="0"/>
              <a:t>are </a:t>
            </a:r>
            <a:r>
              <a:rPr lang="en-US" b="1" dirty="0" smtClean="0"/>
              <a:t>nephrotoxic</a:t>
            </a:r>
            <a:r>
              <a:rPr lang="en-US" dirty="0" smtClean="0"/>
              <a:t> </a:t>
            </a:r>
            <a:r>
              <a:rPr lang="en-US" dirty="0"/>
              <a:t>and are associated with upper </a:t>
            </a:r>
            <a:r>
              <a:rPr lang="en-US" b="1" dirty="0"/>
              <a:t>gastrointestinal irritation (when used orally</a:t>
            </a:r>
            <a:r>
              <a:rPr lang="en-US" dirty="0"/>
              <a:t>), acute-phase responses, and an increased risk of </a:t>
            </a:r>
            <a:r>
              <a:rPr lang="en-US" b="1" dirty="0"/>
              <a:t>atrial fibrillation</a:t>
            </a:r>
            <a:r>
              <a:rPr lang="en-US" dirty="0"/>
              <a:t>.</a:t>
            </a:r>
            <a:endParaRPr lang="en-US" dirty="0" smtClean="0"/>
          </a:p>
          <a:p>
            <a:r>
              <a:rPr lang="en-US" dirty="0" smtClean="0"/>
              <a:t> </a:t>
            </a:r>
            <a:r>
              <a:rPr lang="en-US" b="1" dirty="0"/>
              <a:t>hypocalcemia</a:t>
            </a:r>
          </a:p>
        </p:txBody>
      </p:sp>
    </p:spTree>
    <p:extLst>
      <p:ext uri="{BB962C8B-B14F-4D97-AF65-F5344CB8AC3E}">
        <p14:creationId xmlns:p14="http://schemas.microsoft.com/office/powerpoint/2010/main" val="176897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23493" y="1081825"/>
            <a:ext cx="9285668" cy="4185634"/>
          </a:xfrm>
          <a:prstGeom prst="rect">
            <a:avLst/>
          </a:prstGeom>
        </p:spPr>
      </p:pic>
    </p:spTree>
    <p:extLst>
      <p:ext uri="{BB962C8B-B14F-4D97-AF65-F5344CB8AC3E}">
        <p14:creationId xmlns:p14="http://schemas.microsoft.com/office/powerpoint/2010/main" val="613135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2604</Words>
  <Application>Microsoft Office PowerPoint</Application>
  <PresentationFormat>Widescreen</PresentationFormat>
  <Paragraphs>230</Paragraphs>
  <Slides>59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AdvP4C4E74</vt:lpstr>
      <vt:lpstr>AdvPS7C81</vt:lpstr>
      <vt:lpstr>AdvPSA0C6</vt:lpstr>
      <vt:lpstr>AdvPSFUTB</vt:lpstr>
      <vt:lpstr>Arial</vt:lpstr>
      <vt:lpstr>Calibri</vt:lpstr>
      <vt:lpstr>Calibri Light</vt:lpstr>
      <vt:lpstr>NBFEB H+ Adv P 6 F 00</vt:lpstr>
      <vt:lpstr>NBFEC O+ Adv P 6 F 0 B</vt:lpstr>
      <vt:lpstr>Wingdings</vt:lpstr>
      <vt:lpstr>Office Theme</vt:lpstr>
      <vt:lpstr>In The Name Of GOD</vt:lpstr>
      <vt:lpstr>PowerPoint Presentation</vt:lpstr>
      <vt:lpstr>                                agenda</vt:lpstr>
      <vt:lpstr>Introduction:</vt:lpstr>
      <vt:lpstr>PowerPoint Presentation</vt:lpstr>
      <vt:lpstr>PowerPoint Presentation</vt:lpstr>
      <vt:lpstr>Rationale for treatment with bisphosphonates or denosumab</vt:lpstr>
      <vt:lpstr>risks associated with bisphosphonates or denosumab agents</vt:lpstr>
      <vt:lpstr>PowerPoint Presentation</vt:lpstr>
      <vt:lpstr>PowerPoint Presentation</vt:lpstr>
      <vt:lpstr>PowerPoint Presentation</vt:lpstr>
      <vt:lpstr>PowerPoint Presentation</vt:lpstr>
      <vt:lpstr>Pathophysiology:</vt:lpstr>
      <vt:lpstr>INHIBITION OF OSTEOCLASTIC BONE RESORPTION AND REMODELING:</vt:lpstr>
      <vt:lpstr>INFLAMMATION  AND INFECTION:</vt:lpstr>
      <vt:lpstr>INHIBITION OF ANGIOGENESIS</vt:lpstr>
      <vt:lpstr>OTHER HYPOTHESES:</vt:lpstr>
      <vt:lpstr>Risk Factors for MRONJ:</vt:lpstr>
      <vt:lpstr>PowerPoint Presentation</vt:lpstr>
      <vt:lpstr>PowerPoint Presentation</vt:lpstr>
      <vt:lpstr>DEMOGRAPHIC, SYSTEMIC, AND OTHER MEDICATION FACTORS</vt:lpstr>
      <vt:lpstr>PowerPoint Presentation</vt:lpstr>
      <vt:lpstr>PowerPoint Presentation</vt:lpstr>
      <vt:lpstr>PowerPoint Presentation</vt:lpstr>
      <vt:lpstr>PowerPoint Presentation</vt:lpstr>
      <vt:lpstr>PowerPoint Presentation</vt:lpstr>
      <vt:lpstr>Incidence of MRONJ with bisphosphonates or denosumab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holidays </vt:lpstr>
      <vt:lpstr>PowerPoint Presentation</vt:lpstr>
      <vt:lpstr>PowerPoint Presentation</vt:lpstr>
      <vt:lpstr>PowerPoint Presentation</vt:lpstr>
      <vt:lpstr>Prophylactic dental care before in itiation of bisphosphonate or denosumab treatment</vt:lpstr>
      <vt:lpstr>PowerPoint Presentation</vt:lpstr>
      <vt:lpstr>During bisphosphonate or denosumab treatment </vt:lpstr>
      <vt:lpstr>PowerPoint Presentation</vt:lpstr>
      <vt:lpstr>Diagnosis of MRONJ </vt:lpstr>
      <vt:lpstr>PowerPoint Presentation</vt:lpstr>
      <vt:lpstr>PowerPoint Presentation</vt:lpstr>
      <vt:lpstr>Treatment of MRONJ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mahan</dc:creator>
  <cp:lastModifiedBy>mahan</cp:lastModifiedBy>
  <cp:revision>121</cp:revision>
  <dcterms:created xsi:type="dcterms:W3CDTF">2018-11-16T04:58:52Z</dcterms:created>
  <dcterms:modified xsi:type="dcterms:W3CDTF">2018-11-18T20:31:01Z</dcterms:modified>
</cp:coreProperties>
</file>