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4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2" r:id="rId16"/>
    <p:sldId id="273" r:id="rId17"/>
    <p:sldId id="275" r:id="rId18"/>
    <p:sldId id="276" r:id="rId19"/>
    <p:sldId id="278" r:id="rId20"/>
    <p:sldId id="277" r:id="rId21"/>
    <p:sldId id="279" r:id="rId22"/>
    <p:sldId id="28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42520-8AA6-4D1D-837F-843D9773F4A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F2F37-C059-4291-A249-009B0A61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2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83D3-C63E-45CC-B7F4-5F4154B48798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2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6CD1-A6F5-4260-931E-BA607A9A71C7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7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F427-1AC7-4944-B882-97550945141F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DDEB-5E77-4BAD-92B5-A82027A67046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0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1B8E-E013-42A0-9893-A8ADE68F7B88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8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727D-3C03-42B9-81C4-237CF7F3FBF4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D02-820C-49F6-BB12-19811DC0DAE8}" type="datetime1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02C4-2A30-4554-9DDE-D40DAA589177}" type="datetime1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AC86-D495-4D3E-81C8-512C418F3BD9}" type="datetime1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E8F4-8B54-46B5-ADC5-4AB07799BB17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2474-D77A-43C8-8660-57E7D8A25475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3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CDE1-2299-48F5-9E4D-C5B9271387F8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3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Insulin Workshop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10400" cy="2667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Amir Ahmad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MD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Hengameh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Abdi, MD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Institute for Endocrine Sciences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Shahid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Beheshti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 of Medical Sciences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Tehran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1398.05.16</a:t>
            </a: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wor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After patient-physician discussion, insulin NPH was switched to insulin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detemir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38 U at bedtime.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Two weeks later, his glucose levels are: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breakfast: 96-220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lunch: 120-140 mg/dl</a:t>
            </a:r>
          </a:p>
          <a:p>
            <a:pPr lvl="1" algn="just"/>
            <a:r>
              <a:rPr lang="en-US" sz="2000" dirty="0">
                <a:latin typeface="Arial" pitchFamily="34" charset="0"/>
                <a:cs typeface="Arial" pitchFamily="34" charset="0"/>
              </a:rPr>
              <a:t>Before evening meal: 180-220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bed: 190-240 mg/dl</a:t>
            </a:r>
          </a:p>
          <a:p>
            <a:pPr lvl="1"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He admits 2 times of nocturnal hypoglycemia during the last 10 days.</a:t>
            </a:r>
          </a:p>
          <a:p>
            <a:pPr lvl="1"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is your suggestion in this step?</a:t>
            </a: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His physician decided to change his insulin regimen to twice daily injection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detemir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insulin, 20 U am and 18 U pm.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Four weeks later, his glucose levels are: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breakfast: 110-132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lunch: 120-140 mg/dl</a:t>
            </a:r>
          </a:p>
          <a:p>
            <a:pPr lvl="1" algn="just"/>
            <a:r>
              <a:rPr lang="en-US" sz="2000" dirty="0">
                <a:latin typeface="Arial" pitchFamily="34" charset="0"/>
                <a:cs typeface="Arial" pitchFamily="34" charset="0"/>
              </a:rPr>
              <a:t>Before evening meal: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92-136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bed: 190-260 mg/dl</a:t>
            </a:r>
          </a:p>
          <a:p>
            <a:pPr lvl="1"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He reported no episodes of hypoglycemia over the period.</a:t>
            </a:r>
          </a:p>
          <a:p>
            <a:pPr lvl="1"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is your suggestion in this step?</a:t>
            </a: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aspart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 U before dinner, was added to his regimen.</a:t>
            </a: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His blood glucose values were stable throughout the day up to 8 months later when his lifestyle change lead to excursions of his pre-lunch BS values.</a:t>
            </a: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is your suggestion in this step?</a:t>
            </a: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aspart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 U before breakfast, was added to his regimen.</a:t>
            </a:r>
          </a:p>
          <a:p>
            <a:pPr lvl="0"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His final insulin regimen is as follows: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detemir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20 U am, 18 U pm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aspart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6 U before breakfast and before dinner</a:t>
            </a: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Four injections!</a:t>
            </a:r>
          </a:p>
          <a:p>
            <a:pPr marL="0" lv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there another choice?</a:t>
            </a: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16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418906" y="4800600"/>
            <a:ext cx="4286693" cy="1447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4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A 27-year-old woman presents for consultation regarding newly diagnosed gestational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DM 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her first pregnancy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at 30 weeks' gestation, and her pregnancy has otherwise been uncomplicated.</a:t>
            </a:r>
          </a:p>
          <a:p>
            <a:pPr lvl="0"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has no history of hyperglycemia or diabetes despite a diagnosis of polycystic ovary syndrome.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father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sister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have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type 2 DM. </a:t>
            </a:r>
          </a:p>
          <a:p>
            <a:pPr lvl="0"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has gained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18.2 kg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during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pregnancy. Her weight is 75 kg.</a:t>
            </a: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4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Blood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glucose value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50-g oral glucose tolerance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test (GTT),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performed at 28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weeks’ gestation was 165 mg/dl.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100-g GTT: 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FBS: 138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BS after 1 h: 210 mg/dl</a:t>
            </a:r>
          </a:p>
          <a:p>
            <a:pPr lvl="1" algn="just"/>
            <a:r>
              <a:rPr lang="en-US" sz="2000" dirty="0">
                <a:latin typeface="Arial" pitchFamily="34" charset="0"/>
                <a:cs typeface="Arial" pitchFamily="34" charset="0"/>
              </a:rPr>
              <a:t>BS after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142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BS after 3 h: 132 mg/dl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Lifestyle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modification 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initiated 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response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abnormal test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results. 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Fetal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ultrasonography documents a large-for-gestational-age fetus.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Which additional data do you need for an appropriate therapeutic approach?</a:t>
            </a: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65-year-old driver man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6-year history of type 2 DM is referred to you. He is taking metformin 2000 mg/day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MR 60 mg/day. </a:t>
            </a:r>
          </a:p>
          <a:p>
            <a:pPr lvl="0"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There is no history of cardiovascular disease.</a:t>
            </a:r>
          </a:p>
          <a:p>
            <a:pPr lvl="0"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Ophthalmologic examination has revealed background retinopathy.</a:t>
            </a: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4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SMBG results following lifestyle intervention: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breakfast: 102-128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lunch: 86-92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2h post lunch: 145-236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dinner: 136-186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2h post dinner: 166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Bedtime: 156-194 mg/dl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4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In addition to nutritional counseling and lifestyle modification, the most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appropriate treatment regimen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this patient would consist of which of the following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lvl="0" indent="0"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Metformin</a:t>
            </a:r>
          </a:p>
          <a:p>
            <a:pPr marL="400050" lvl="1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Glibenclamide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Insulin</a:t>
            </a:r>
          </a:p>
          <a:p>
            <a:pPr marL="400050" lvl="1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D) Pioglitazone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Sitagliptin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4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Insulin regimen: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detemir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/NPH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8-10 U at 9-10 pm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aspart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/regular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 U before lunch and dinner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Image result for involve 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past few months, his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fasting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glucose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levels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have ranged from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160-200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mg/dl.</a:t>
            </a:r>
          </a:p>
          <a:p>
            <a:pPr lvl="0"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BMI: 25 kg/m²</a:t>
            </a:r>
          </a:p>
          <a:p>
            <a:pPr lvl="0" algn="just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HbA1c: 9.2%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Cr: 0.8 mg/dl</a:t>
            </a: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Case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 addition to lifestyle modification, which treatment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addition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would you recommend to him?</a:t>
            </a: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Long-acting insulin analogue with titration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NPH with titration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Sitagliptin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100 mg daily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Premixed insulin analogue with titration</a:t>
            </a: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12620"/>
            <a:ext cx="8449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Long-acting insulin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analogue: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Glargine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(Lantus,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Abasaglar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Detemir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Levemir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Premixed insulin analogue: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Novomix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30/70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53-year-old housewife with 12-year history of type 2 DM came to you. 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is taking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sitagliptin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/metformin 50/1000 mg (after- breakfast and –dinner)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glibenclamide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 mg daily. 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There is no history of cardiovascular disease.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Tells about history of non-proliferative retinopathy.</a:t>
            </a: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Body weight: 82 kg; BMI: 30 kg/m²</a:t>
            </a:r>
          </a:p>
          <a:p>
            <a:pPr lvl="0" algn="just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HbA1c: 11.2%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Cr: 1.1 mg/dl</a:t>
            </a: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SMBG: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breakfast: 180-260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lunch: 170-200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5 pm: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160-220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bed: 250-350 mg/dl</a:t>
            </a:r>
          </a:p>
          <a:p>
            <a:pPr lvl="0"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accepts initiation of insulin injection; however, she is not agreed with &gt; 2 daily injections.</a:t>
            </a:r>
          </a:p>
          <a:p>
            <a:pPr lvl="0"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solidFill>
                  <a:srgbClr val="000000"/>
                </a:solidFill>
                <a:latin typeface="Arial"/>
                <a:ea typeface="Calibri"/>
              </a:rPr>
              <a:t>She is extremely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</a:rPr>
              <a:t>consistent from day-to-day in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Calibri"/>
              </a:rPr>
              <a:t>her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</a:rPr>
              <a:t>activity level and in the timing and carbohydrate content of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Calibri"/>
              </a:rPr>
              <a:t>her meals.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Case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 addition to lifestyle modification and discontinuation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glibenclamide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which treatment would you recommend to her?</a:t>
            </a: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glargine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14 U 10 pm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insulin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aspart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 U before dinner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NPH 14 U 10 pm and insulin regular 6 U before dinner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NPH 8 U before breakfast and before dinner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novomix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30/70 8 U before breakfast and 8 U before dinner</a:t>
            </a: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45-year-old active man with 8-year history of T2DM is treated with metformin 2000 mg daily and the following insulin regimen: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breakfast: NPH 28 U 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dinner: NPH 12 U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His SMBG documented overall desirable glucose levels; however, he tells about several episodes of symptomatic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hypoglycemia, mostly </a:t>
            </a:r>
            <a:r>
              <a:rPr lang="en-US" sz="2400" dirty="0">
                <a:solidFill>
                  <a:srgbClr val="C00000"/>
                </a:solidFill>
                <a:latin typeface="Arial"/>
                <a:ea typeface="Calibri"/>
              </a:rPr>
              <a:t>in the 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ea typeface="Calibri"/>
              </a:rPr>
              <a:t>early afternoon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Body weight: 62 kg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is your suggestion in this step?</a:t>
            </a: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951</Words>
  <Application>Microsoft Office PowerPoint</Application>
  <PresentationFormat>On-screen Show (4:3)</PresentationFormat>
  <Paragraphs>184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Insulin Workshop</vt:lpstr>
      <vt:lpstr>Case 1</vt:lpstr>
      <vt:lpstr>Case 1</vt:lpstr>
      <vt:lpstr>Case 1</vt:lpstr>
      <vt:lpstr>Case 2</vt:lpstr>
      <vt:lpstr>Case 2</vt:lpstr>
      <vt:lpstr>Case 2</vt:lpstr>
      <vt:lpstr>Case 3</vt:lpstr>
      <vt:lpstr>PowerPoint Presentation</vt:lpstr>
      <vt:lpstr>Case 3</vt:lpstr>
      <vt:lpstr>PowerPoint Presentation</vt:lpstr>
      <vt:lpstr>Case 3</vt:lpstr>
      <vt:lpstr>PowerPoint Presentation</vt:lpstr>
      <vt:lpstr>Case 3</vt:lpstr>
      <vt:lpstr>PowerPoint Presentation</vt:lpstr>
      <vt:lpstr>Case 3</vt:lpstr>
      <vt:lpstr>Case 4</vt:lpstr>
      <vt:lpstr>Case 4</vt:lpstr>
      <vt:lpstr>PowerPoint Presentation</vt:lpstr>
      <vt:lpstr>Case 4</vt:lpstr>
      <vt:lpstr>Case 4</vt:lpstr>
      <vt:lpstr>Case 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dr.Abdi</dc:creator>
  <cp:lastModifiedBy>Dr</cp:lastModifiedBy>
  <cp:revision>73</cp:revision>
  <dcterms:created xsi:type="dcterms:W3CDTF">2017-02-13T05:19:16Z</dcterms:created>
  <dcterms:modified xsi:type="dcterms:W3CDTF">2019-08-07T04:26:39Z</dcterms:modified>
</cp:coreProperties>
</file>