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77"/>
  </p:notesMasterIdLst>
  <p:handoutMasterIdLst>
    <p:handoutMasterId r:id="rId78"/>
  </p:handoutMasterIdLst>
  <p:sldIdLst>
    <p:sldId id="316" r:id="rId8"/>
    <p:sldId id="256" r:id="rId9"/>
    <p:sldId id="399" r:id="rId10"/>
    <p:sldId id="257" r:id="rId11"/>
    <p:sldId id="418" r:id="rId12"/>
    <p:sldId id="420" r:id="rId13"/>
    <p:sldId id="421" r:id="rId14"/>
    <p:sldId id="261" r:id="rId15"/>
    <p:sldId id="262" r:id="rId16"/>
    <p:sldId id="376" r:id="rId17"/>
    <p:sldId id="378" r:id="rId18"/>
    <p:sldId id="400" r:id="rId19"/>
    <p:sldId id="379" r:id="rId20"/>
    <p:sldId id="422" r:id="rId21"/>
    <p:sldId id="401" r:id="rId22"/>
    <p:sldId id="402" r:id="rId23"/>
    <p:sldId id="403" r:id="rId24"/>
    <p:sldId id="404" r:id="rId25"/>
    <p:sldId id="406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23" r:id="rId37"/>
    <p:sldId id="424" r:id="rId38"/>
    <p:sldId id="431" r:id="rId39"/>
    <p:sldId id="425" r:id="rId40"/>
    <p:sldId id="426" r:id="rId41"/>
    <p:sldId id="397" r:id="rId42"/>
    <p:sldId id="395" r:id="rId43"/>
    <p:sldId id="427" r:id="rId44"/>
    <p:sldId id="428" r:id="rId45"/>
    <p:sldId id="364" r:id="rId46"/>
    <p:sldId id="391" r:id="rId47"/>
    <p:sldId id="429" r:id="rId48"/>
    <p:sldId id="329" r:id="rId49"/>
    <p:sldId id="430" r:id="rId50"/>
    <p:sldId id="332" r:id="rId51"/>
    <p:sldId id="432" r:id="rId52"/>
    <p:sldId id="433" r:id="rId53"/>
    <p:sldId id="319" r:id="rId54"/>
    <p:sldId id="321" r:id="rId55"/>
    <p:sldId id="362" r:id="rId56"/>
    <p:sldId id="323" r:id="rId57"/>
    <p:sldId id="377" r:id="rId58"/>
    <p:sldId id="325" r:id="rId59"/>
    <p:sldId id="326" r:id="rId60"/>
    <p:sldId id="365" r:id="rId61"/>
    <p:sldId id="333" r:id="rId62"/>
    <p:sldId id="363" r:id="rId63"/>
    <p:sldId id="366" r:id="rId64"/>
    <p:sldId id="367" r:id="rId65"/>
    <p:sldId id="342" r:id="rId66"/>
    <p:sldId id="334" r:id="rId67"/>
    <p:sldId id="368" r:id="rId68"/>
    <p:sldId id="313" r:id="rId69"/>
    <p:sldId id="369" r:id="rId70"/>
    <p:sldId id="370" r:id="rId71"/>
    <p:sldId id="371" r:id="rId72"/>
    <p:sldId id="372" r:id="rId73"/>
    <p:sldId id="373" r:id="rId74"/>
    <p:sldId id="374" r:id="rId75"/>
    <p:sldId id="317" r:id="rId7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slide" Target="slides/slide6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82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5280F-6EAB-41CD-B9E7-C3FA5B9B60D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9C13F44-DB2D-4E35-A696-BF70A097D83A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دریافت فیبر   </a:t>
          </a:r>
          <a:endParaRPr lang="fa-IR" b="1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gm:t>
    </dgm:pt>
    <dgm:pt modelId="{2AE79992-2884-4CC4-95AB-1ABA8863255E}" type="parTrans" cxnId="{44260F04-52E3-4F09-9DBD-3B5A667A26EC}">
      <dgm:prSet/>
      <dgm:spPr/>
      <dgm:t>
        <a:bodyPr/>
        <a:lstStyle/>
        <a:p>
          <a:pPr rtl="1"/>
          <a:endParaRPr lang="fa-IR"/>
        </a:p>
      </dgm:t>
    </dgm:pt>
    <dgm:pt modelId="{579F4265-04A8-4782-948E-403CF76F0D2C}" type="sibTrans" cxnId="{44260F04-52E3-4F09-9DBD-3B5A667A26EC}">
      <dgm:prSet/>
      <dgm:spPr/>
      <dgm:t>
        <a:bodyPr/>
        <a:lstStyle/>
        <a:p>
          <a:pPr rtl="1"/>
          <a:endParaRPr lang="fa-IR"/>
        </a:p>
      </dgm:t>
    </dgm:pt>
    <dgm:pt modelId="{EB3EB3B3-52FC-441F-BC3E-3F13F571AB9C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کند شدن جذب گلوکز</a:t>
          </a:r>
          <a:endParaRPr lang="fa-IR" b="1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gm:t>
    </dgm:pt>
    <dgm:pt modelId="{3D251AC7-C627-4EC5-B743-1E1B903206EA}" type="parTrans" cxnId="{8D9D2950-8796-40C8-9153-807AED66D084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0DE8115A-6BFE-42A0-9D98-CFD2F93B7F6F}" type="sibTrans" cxnId="{8D9D2950-8796-40C8-9153-807AED66D084}">
      <dgm:prSet/>
      <dgm:spPr/>
      <dgm:t>
        <a:bodyPr/>
        <a:lstStyle/>
        <a:p>
          <a:pPr rtl="1"/>
          <a:endParaRPr lang="fa-IR"/>
        </a:p>
      </dgm:t>
    </dgm:pt>
    <dgm:pt modelId="{1A73036A-DD72-462C-AA49-7BD6876AD0B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کاهش پاسخ انسولین</a:t>
          </a:r>
          <a:endParaRPr lang="fa-IR" sz="2000" b="1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gm:t>
    </dgm:pt>
    <dgm:pt modelId="{0B6C78F2-5878-4044-947A-AAFA3A5BF3D2}" type="parTrans" cxnId="{1B267224-51B6-49C7-A06C-8633552C1AA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C4E3FEE3-90BA-49C5-91BD-993E4F1D86BB}" type="sibTrans" cxnId="{1B267224-51B6-49C7-A06C-8633552C1AA0}">
      <dgm:prSet/>
      <dgm:spPr/>
      <dgm:t>
        <a:bodyPr/>
        <a:lstStyle/>
        <a:p>
          <a:pPr rtl="1"/>
          <a:endParaRPr lang="fa-IR"/>
        </a:p>
      </dgm:t>
    </dgm:pt>
    <dgm:pt modelId="{7718AE48-152F-4FBF-82F9-ED50E461D71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کاهش زمان انتقال روده ای </a:t>
          </a:r>
          <a:endParaRPr lang="fa-IR" sz="2000" b="1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gm:t>
    </dgm:pt>
    <dgm:pt modelId="{9E726EFA-9198-4E12-A746-CDC8D738B6A2}" type="parTrans" cxnId="{F39C0727-1773-42B2-A50F-36845B6FC37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B82A5ABE-0F8C-47B4-BFFB-FF2CBCE656F6}" type="sibTrans" cxnId="{F39C0727-1773-42B2-A50F-36845B6FC376}">
      <dgm:prSet/>
      <dgm:spPr/>
      <dgm:t>
        <a:bodyPr/>
        <a:lstStyle/>
        <a:p>
          <a:pPr rtl="1"/>
          <a:endParaRPr lang="fa-IR"/>
        </a:p>
      </dgm:t>
    </dgm:pt>
    <dgm:pt modelId="{09625CA1-ED0E-4175-A626-8741765F00D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کاهش زمان برای جذب کربوهیدراتها در بالای ژژنوم</a:t>
          </a:r>
          <a:endParaRPr lang="fa-IR" sz="2000" b="1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gm:t>
    </dgm:pt>
    <dgm:pt modelId="{A3541B67-215C-4338-B2CF-3687D534FF7B}" type="parTrans" cxnId="{4D276FDA-4365-4856-BC3D-C1981DA6BDB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48C2931B-6606-4437-849E-C6B202119A85}" type="sibTrans" cxnId="{4D276FDA-4365-4856-BC3D-C1981DA6BDB1}">
      <dgm:prSet/>
      <dgm:spPr/>
      <dgm:t>
        <a:bodyPr/>
        <a:lstStyle/>
        <a:p>
          <a:pPr rtl="1"/>
          <a:endParaRPr lang="fa-IR"/>
        </a:p>
      </dgm:t>
    </dgm:pt>
    <dgm:pt modelId="{CDB2CE04-71D3-4206-AC05-9A160A620179}" type="pres">
      <dgm:prSet presAssocID="{AD75280F-6EAB-41CD-B9E7-C3FA5B9B60D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A7E405B-A5C4-4305-8645-C8ECBF235D76}" type="pres">
      <dgm:prSet presAssocID="{A9C13F44-DB2D-4E35-A696-BF70A097D83A}" presName="root1" presStyleCnt="0"/>
      <dgm:spPr/>
    </dgm:pt>
    <dgm:pt modelId="{A7492D8A-ACD7-4215-AA8C-83E2167272F1}" type="pres">
      <dgm:prSet presAssocID="{A9C13F44-DB2D-4E35-A696-BF70A097D83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AFC861-713C-4CFA-B7B2-A73F267A34E6}" type="pres">
      <dgm:prSet presAssocID="{A9C13F44-DB2D-4E35-A696-BF70A097D83A}" presName="level2hierChild" presStyleCnt="0"/>
      <dgm:spPr/>
    </dgm:pt>
    <dgm:pt modelId="{38080F2B-5F86-40C5-B09C-5FE1A387A37F}" type="pres">
      <dgm:prSet presAssocID="{3D251AC7-C627-4EC5-B743-1E1B903206EA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69C2A11E-6445-4CBC-ABBD-47BE6DE49381}" type="pres">
      <dgm:prSet presAssocID="{3D251AC7-C627-4EC5-B743-1E1B903206EA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24FA65CD-8183-450F-A3DF-020D35303A1F}" type="pres">
      <dgm:prSet presAssocID="{EB3EB3B3-52FC-441F-BC3E-3F13F571AB9C}" presName="root2" presStyleCnt="0"/>
      <dgm:spPr/>
    </dgm:pt>
    <dgm:pt modelId="{41A741EC-B270-49CB-BB8A-05A3606BFF55}" type="pres">
      <dgm:prSet presAssocID="{EB3EB3B3-52FC-441F-BC3E-3F13F571AB9C}" presName="LevelTwoTextNode" presStyleLbl="node2" presStyleIdx="0" presStyleCnt="2" custScaleY="1781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F82D8F3-960E-4B69-B02F-3E06B18855DC}" type="pres">
      <dgm:prSet presAssocID="{EB3EB3B3-52FC-441F-BC3E-3F13F571AB9C}" presName="level3hierChild" presStyleCnt="0"/>
      <dgm:spPr/>
    </dgm:pt>
    <dgm:pt modelId="{08E9FDBD-EB0F-4910-AEA3-A8FC0A7A2832}" type="pres">
      <dgm:prSet presAssocID="{0B6C78F2-5878-4044-947A-AAFA3A5BF3D2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DB071CB4-DF7B-4E55-AFF2-15706762FC4F}" type="pres">
      <dgm:prSet presAssocID="{0B6C78F2-5878-4044-947A-AAFA3A5BF3D2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E8BCAC0C-8A15-4ACF-AE1E-9C684C1C1692}" type="pres">
      <dgm:prSet presAssocID="{1A73036A-DD72-462C-AA49-7BD6876AD0BA}" presName="root2" presStyleCnt="0"/>
      <dgm:spPr/>
    </dgm:pt>
    <dgm:pt modelId="{3993ECAC-E7CB-497A-B918-5175FDF22ECE}" type="pres">
      <dgm:prSet presAssocID="{1A73036A-DD72-462C-AA49-7BD6876AD0BA}" presName="LevelTwoTextNode" presStyleLbl="node3" presStyleIdx="0" presStyleCnt="2" custScaleY="1761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BF34C6-E77E-481A-8884-19013FF8055C}" type="pres">
      <dgm:prSet presAssocID="{1A73036A-DD72-462C-AA49-7BD6876AD0BA}" presName="level3hierChild" presStyleCnt="0"/>
      <dgm:spPr/>
    </dgm:pt>
    <dgm:pt modelId="{B7B3921C-5104-4FEB-B7C1-F2D81B69B83E}" type="pres">
      <dgm:prSet presAssocID="{9E726EFA-9198-4E12-A746-CDC8D738B6A2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1DF57177-9442-4837-9E08-0228879926C0}" type="pres">
      <dgm:prSet presAssocID="{9E726EFA-9198-4E12-A746-CDC8D738B6A2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4E467430-F28D-4A23-BF8E-D46BA6ABE044}" type="pres">
      <dgm:prSet presAssocID="{7718AE48-152F-4FBF-82F9-ED50E461D71D}" presName="root2" presStyleCnt="0"/>
      <dgm:spPr/>
    </dgm:pt>
    <dgm:pt modelId="{97BC6C7F-4882-48E0-95CD-BCE008CCC905}" type="pres">
      <dgm:prSet presAssocID="{7718AE48-152F-4FBF-82F9-ED50E461D71D}" presName="LevelTwoTextNode" presStyleLbl="node2" presStyleIdx="1" presStyleCnt="2" custScaleY="1732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327869-9855-498F-8664-FF454D697C6F}" type="pres">
      <dgm:prSet presAssocID="{7718AE48-152F-4FBF-82F9-ED50E461D71D}" presName="level3hierChild" presStyleCnt="0"/>
      <dgm:spPr/>
    </dgm:pt>
    <dgm:pt modelId="{E94F7609-559B-46FD-81F9-339E8227CFE2}" type="pres">
      <dgm:prSet presAssocID="{A3541B67-215C-4338-B2CF-3687D534FF7B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50CA66DC-6B69-4A8C-A05B-49EEBEE8D911}" type="pres">
      <dgm:prSet presAssocID="{A3541B67-215C-4338-B2CF-3687D534FF7B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F0AB9A38-CB6D-46CD-B887-56EB8D4EF477}" type="pres">
      <dgm:prSet presAssocID="{09625CA1-ED0E-4175-A626-8741765F00D9}" presName="root2" presStyleCnt="0"/>
      <dgm:spPr/>
    </dgm:pt>
    <dgm:pt modelId="{B3784041-35FA-47F3-AC50-6FE8D902CC8D}" type="pres">
      <dgm:prSet presAssocID="{09625CA1-ED0E-4175-A626-8741765F00D9}" presName="LevelTwoTextNode" presStyleLbl="node3" presStyleIdx="1" presStyleCnt="2" custScaleY="2288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4657A5-D3CC-4122-A709-5F7065798006}" type="pres">
      <dgm:prSet presAssocID="{09625CA1-ED0E-4175-A626-8741765F00D9}" presName="level3hierChild" presStyleCnt="0"/>
      <dgm:spPr/>
    </dgm:pt>
  </dgm:ptLst>
  <dgm:cxnLst>
    <dgm:cxn modelId="{A7FA4FA3-2845-4E69-A9FA-A842515691DA}" type="presOf" srcId="{9E726EFA-9198-4E12-A746-CDC8D738B6A2}" destId="{1DF57177-9442-4837-9E08-0228879926C0}" srcOrd="1" destOrd="0" presId="urn:microsoft.com/office/officeart/2005/8/layout/hierarchy2"/>
    <dgm:cxn modelId="{30A24C4B-637D-477B-A3F6-193F99625511}" type="presOf" srcId="{09625CA1-ED0E-4175-A626-8741765F00D9}" destId="{B3784041-35FA-47F3-AC50-6FE8D902CC8D}" srcOrd="0" destOrd="0" presId="urn:microsoft.com/office/officeart/2005/8/layout/hierarchy2"/>
    <dgm:cxn modelId="{B8A71095-4B7B-4C7C-B516-12C34E3F6745}" type="presOf" srcId="{3D251AC7-C627-4EC5-B743-1E1B903206EA}" destId="{69C2A11E-6445-4CBC-ABBD-47BE6DE49381}" srcOrd="1" destOrd="0" presId="urn:microsoft.com/office/officeart/2005/8/layout/hierarchy2"/>
    <dgm:cxn modelId="{C98F94A4-0286-46E1-9DF8-459EDC86117C}" type="presOf" srcId="{0B6C78F2-5878-4044-947A-AAFA3A5BF3D2}" destId="{08E9FDBD-EB0F-4910-AEA3-A8FC0A7A2832}" srcOrd="0" destOrd="0" presId="urn:microsoft.com/office/officeart/2005/8/layout/hierarchy2"/>
    <dgm:cxn modelId="{6971AE13-3190-4CDF-88CD-4AE36065A104}" type="presOf" srcId="{A3541B67-215C-4338-B2CF-3687D534FF7B}" destId="{50CA66DC-6B69-4A8C-A05B-49EEBEE8D911}" srcOrd="1" destOrd="0" presId="urn:microsoft.com/office/officeart/2005/8/layout/hierarchy2"/>
    <dgm:cxn modelId="{1B267224-51B6-49C7-A06C-8633552C1AA0}" srcId="{EB3EB3B3-52FC-441F-BC3E-3F13F571AB9C}" destId="{1A73036A-DD72-462C-AA49-7BD6876AD0BA}" srcOrd="0" destOrd="0" parTransId="{0B6C78F2-5878-4044-947A-AAFA3A5BF3D2}" sibTransId="{C4E3FEE3-90BA-49C5-91BD-993E4F1D86BB}"/>
    <dgm:cxn modelId="{44260F04-52E3-4F09-9DBD-3B5A667A26EC}" srcId="{AD75280F-6EAB-41CD-B9E7-C3FA5B9B60D1}" destId="{A9C13F44-DB2D-4E35-A696-BF70A097D83A}" srcOrd="0" destOrd="0" parTransId="{2AE79992-2884-4CC4-95AB-1ABA8863255E}" sibTransId="{579F4265-04A8-4782-948E-403CF76F0D2C}"/>
    <dgm:cxn modelId="{5BE8B600-65EB-4367-821C-C0D52DBBC8FD}" type="presOf" srcId="{3D251AC7-C627-4EC5-B743-1E1B903206EA}" destId="{38080F2B-5F86-40C5-B09C-5FE1A387A37F}" srcOrd="0" destOrd="0" presId="urn:microsoft.com/office/officeart/2005/8/layout/hierarchy2"/>
    <dgm:cxn modelId="{F6848AA2-FB40-41F9-AF20-9AF049CAB495}" type="presOf" srcId="{9E726EFA-9198-4E12-A746-CDC8D738B6A2}" destId="{B7B3921C-5104-4FEB-B7C1-F2D81B69B83E}" srcOrd="0" destOrd="0" presId="urn:microsoft.com/office/officeart/2005/8/layout/hierarchy2"/>
    <dgm:cxn modelId="{C9C86D47-71E6-419D-9AD3-71B5B1C04DA3}" type="presOf" srcId="{0B6C78F2-5878-4044-947A-AAFA3A5BF3D2}" destId="{DB071CB4-DF7B-4E55-AFF2-15706762FC4F}" srcOrd="1" destOrd="0" presId="urn:microsoft.com/office/officeart/2005/8/layout/hierarchy2"/>
    <dgm:cxn modelId="{6BBCF46D-2A50-4BFC-B197-63032E3C9105}" type="presOf" srcId="{EB3EB3B3-52FC-441F-BC3E-3F13F571AB9C}" destId="{41A741EC-B270-49CB-BB8A-05A3606BFF55}" srcOrd="0" destOrd="0" presId="urn:microsoft.com/office/officeart/2005/8/layout/hierarchy2"/>
    <dgm:cxn modelId="{8CEE5AC4-EFF0-4D44-97B6-04A422083B7F}" type="presOf" srcId="{AD75280F-6EAB-41CD-B9E7-C3FA5B9B60D1}" destId="{CDB2CE04-71D3-4206-AC05-9A160A620179}" srcOrd="0" destOrd="0" presId="urn:microsoft.com/office/officeart/2005/8/layout/hierarchy2"/>
    <dgm:cxn modelId="{8D9D2950-8796-40C8-9153-807AED66D084}" srcId="{A9C13F44-DB2D-4E35-A696-BF70A097D83A}" destId="{EB3EB3B3-52FC-441F-BC3E-3F13F571AB9C}" srcOrd="0" destOrd="0" parTransId="{3D251AC7-C627-4EC5-B743-1E1B903206EA}" sibTransId="{0DE8115A-6BFE-42A0-9D98-CFD2F93B7F6F}"/>
    <dgm:cxn modelId="{51EDD9E2-4E86-434B-8765-A05BD6C27977}" type="presOf" srcId="{A3541B67-215C-4338-B2CF-3687D534FF7B}" destId="{E94F7609-559B-46FD-81F9-339E8227CFE2}" srcOrd="0" destOrd="0" presId="urn:microsoft.com/office/officeart/2005/8/layout/hierarchy2"/>
    <dgm:cxn modelId="{ED032E10-2CD5-4992-A538-464C8C2F8726}" type="presOf" srcId="{A9C13F44-DB2D-4E35-A696-BF70A097D83A}" destId="{A7492D8A-ACD7-4215-AA8C-83E2167272F1}" srcOrd="0" destOrd="0" presId="urn:microsoft.com/office/officeart/2005/8/layout/hierarchy2"/>
    <dgm:cxn modelId="{4D276FDA-4365-4856-BC3D-C1981DA6BDB1}" srcId="{7718AE48-152F-4FBF-82F9-ED50E461D71D}" destId="{09625CA1-ED0E-4175-A626-8741765F00D9}" srcOrd="0" destOrd="0" parTransId="{A3541B67-215C-4338-B2CF-3687D534FF7B}" sibTransId="{48C2931B-6606-4437-849E-C6B202119A85}"/>
    <dgm:cxn modelId="{F39C0727-1773-42B2-A50F-36845B6FC376}" srcId="{A9C13F44-DB2D-4E35-A696-BF70A097D83A}" destId="{7718AE48-152F-4FBF-82F9-ED50E461D71D}" srcOrd="1" destOrd="0" parTransId="{9E726EFA-9198-4E12-A746-CDC8D738B6A2}" sibTransId="{B82A5ABE-0F8C-47B4-BFFB-FF2CBCE656F6}"/>
    <dgm:cxn modelId="{98685806-B09D-4125-AFB1-F696709A54A0}" type="presOf" srcId="{1A73036A-DD72-462C-AA49-7BD6876AD0BA}" destId="{3993ECAC-E7CB-497A-B918-5175FDF22ECE}" srcOrd="0" destOrd="0" presId="urn:microsoft.com/office/officeart/2005/8/layout/hierarchy2"/>
    <dgm:cxn modelId="{BBD02049-0D3B-47EC-B9D8-CE55A07638AD}" type="presOf" srcId="{7718AE48-152F-4FBF-82F9-ED50E461D71D}" destId="{97BC6C7F-4882-48E0-95CD-BCE008CCC905}" srcOrd="0" destOrd="0" presId="urn:microsoft.com/office/officeart/2005/8/layout/hierarchy2"/>
    <dgm:cxn modelId="{2A5123C2-4C68-49D6-AC04-576794071B18}" type="presParOf" srcId="{CDB2CE04-71D3-4206-AC05-9A160A620179}" destId="{6A7E405B-A5C4-4305-8645-C8ECBF235D76}" srcOrd="0" destOrd="0" presId="urn:microsoft.com/office/officeart/2005/8/layout/hierarchy2"/>
    <dgm:cxn modelId="{6FE5178E-F630-44FF-880C-77FAD0371637}" type="presParOf" srcId="{6A7E405B-A5C4-4305-8645-C8ECBF235D76}" destId="{A7492D8A-ACD7-4215-AA8C-83E2167272F1}" srcOrd="0" destOrd="0" presId="urn:microsoft.com/office/officeart/2005/8/layout/hierarchy2"/>
    <dgm:cxn modelId="{B99E35F2-2762-43AF-8829-AF4FF2A14D4F}" type="presParOf" srcId="{6A7E405B-A5C4-4305-8645-C8ECBF235D76}" destId="{25AFC861-713C-4CFA-B7B2-A73F267A34E6}" srcOrd="1" destOrd="0" presId="urn:microsoft.com/office/officeart/2005/8/layout/hierarchy2"/>
    <dgm:cxn modelId="{85FA7048-B6E8-45DB-A893-D5AB3BD0042E}" type="presParOf" srcId="{25AFC861-713C-4CFA-B7B2-A73F267A34E6}" destId="{38080F2B-5F86-40C5-B09C-5FE1A387A37F}" srcOrd="0" destOrd="0" presId="urn:microsoft.com/office/officeart/2005/8/layout/hierarchy2"/>
    <dgm:cxn modelId="{15330B5B-DB70-4FC9-BE5B-72DCF8EE2BF3}" type="presParOf" srcId="{38080F2B-5F86-40C5-B09C-5FE1A387A37F}" destId="{69C2A11E-6445-4CBC-ABBD-47BE6DE49381}" srcOrd="0" destOrd="0" presId="urn:microsoft.com/office/officeart/2005/8/layout/hierarchy2"/>
    <dgm:cxn modelId="{B4359BAF-8C52-4B4D-81C5-90568BF96995}" type="presParOf" srcId="{25AFC861-713C-4CFA-B7B2-A73F267A34E6}" destId="{24FA65CD-8183-450F-A3DF-020D35303A1F}" srcOrd="1" destOrd="0" presId="urn:microsoft.com/office/officeart/2005/8/layout/hierarchy2"/>
    <dgm:cxn modelId="{B400C72B-E04F-45E2-B95E-090729A7A857}" type="presParOf" srcId="{24FA65CD-8183-450F-A3DF-020D35303A1F}" destId="{41A741EC-B270-49CB-BB8A-05A3606BFF55}" srcOrd="0" destOrd="0" presId="urn:microsoft.com/office/officeart/2005/8/layout/hierarchy2"/>
    <dgm:cxn modelId="{983FC8CC-9CC1-4550-AF8C-B1E2F88BBD2B}" type="presParOf" srcId="{24FA65CD-8183-450F-A3DF-020D35303A1F}" destId="{4F82D8F3-960E-4B69-B02F-3E06B18855DC}" srcOrd="1" destOrd="0" presId="urn:microsoft.com/office/officeart/2005/8/layout/hierarchy2"/>
    <dgm:cxn modelId="{D780CC45-F595-44FE-B4EB-68C59406FEF1}" type="presParOf" srcId="{4F82D8F3-960E-4B69-B02F-3E06B18855DC}" destId="{08E9FDBD-EB0F-4910-AEA3-A8FC0A7A2832}" srcOrd="0" destOrd="0" presId="urn:microsoft.com/office/officeart/2005/8/layout/hierarchy2"/>
    <dgm:cxn modelId="{AD5BD4AC-3DFF-4B37-A320-CC967E7E334E}" type="presParOf" srcId="{08E9FDBD-EB0F-4910-AEA3-A8FC0A7A2832}" destId="{DB071CB4-DF7B-4E55-AFF2-15706762FC4F}" srcOrd="0" destOrd="0" presId="urn:microsoft.com/office/officeart/2005/8/layout/hierarchy2"/>
    <dgm:cxn modelId="{03E65086-124F-419D-9042-B60FAA3F739A}" type="presParOf" srcId="{4F82D8F3-960E-4B69-B02F-3E06B18855DC}" destId="{E8BCAC0C-8A15-4ACF-AE1E-9C684C1C1692}" srcOrd="1" destOrd="0" presId="urn:microsoft.com/office/officeart/2005/8/layout/hierarchy2"/>
    <dgm:cxn modelId="{5A73A1BC-C384-4FA4-ACCA-5C8D931329D3}" type="presParOf" srcId="{E8BCAC0C-8A15-4ACF-AE1E-9C684C1C1692}" destId="{3993ECAC-E7CB-497A-B918-5175FDF22ECE}" srcOrd="0" destOrd="0" presId="urn:microsoft.com/office/officeart/2005/8/layout/hierarchy2"/>
    <dgm:cxn modelId="{0D9E1F31-0F89-4434-A7F6-C0FF14E4ECC5}" type="presParOf" srcId="{E8BCAC0C-8A15-4ACF-AE1E-9C684C1C1692}" destId="{B2BF34C6-E77E-481A-8884-19013FF8055C}" srcOrd="1" destOrd="0" presId="urn:microsoft.com/office/officeart/2005/8/layout/hierarchy2"/>
    <dgm:cxn modelId="{60FF2732-E68C-4871-B6CB-F41CE5B7FB31}" type="presParOf" srcId="{25AFC861-713C-4CFA-B7B2-A73F267A34E6}" destId="{B7B3921C-5104-4FEB-B7C1-F2D81B69B83E}" srcOrd="2" destOrd="0" presId="urn:microsoft.com/office/officeart/2005/8/layout/hierarchy2"/>
    <dgm:cxn modelId="{35796241-E848-440D-910D-C9787C20B91C}" type="presParOf" srcId="{B7B3921C-5104-4FEB-B7C1-F2D81B69B83E}" destId="{1DF57177-9442-4837-9E08-0228879926C0}" srcOrd="0" destOrd="0" presId="urn:microsoft.com/office/officeart/2005/8/layout/hierarchy2"/>
    <dgm:cxn modelId="{D73125C6-F3E0-4218-92B6-DDBE622B4D5D}" type="presParOf" srcId="{25AFC861-713C-4CFA-B7B2-A73F267A34E6}" destId="{4E467430-F28D-4A23-BF8E-D46BA6ABE044}" srcOrd="3" destOrd="0" presId="urn:microsoft.com/office/officeart/2005/8/layout/hierarchy2"/>
    <dgm:cxn modelId="{9305A9B2-6601-4934-BC90-F5602F00693C}" type="presParOf" srcId="{4E467430-F28D-4A23-BF8E-D46BA6ABE044}" destId="{97BC6C7F-4882-48E0-95CD-BCE008CCC905}" srcOrd="0" destOrd="0" presId="urn:microsoft.com/office/officeart/2005/8/layout/hierarchy2"/>
    <dgm:cxn modelId="{0766A638-B2A8-43DC-BA4A-3A09F89607FE}" type="presParOf" srcId="{4E467430-F28D-4A23-BF8E-D46BA6ABE044}" destId="{7D327869-9855-498F-8664-FF454D697C6F}" srcOrd="1" destOrd="0" presId="urn:microsoft.com/office/officeart/2005/8/layout/hierarchy2"/>
    <dgm:cxn modelId="{90D5CC62-909E-4505-9795-5653063780F0}" type="presParOf" srcId="{7D327869-9855-498F-8664-FF454D697C6F}" destId="{E94F7609-559B-46FD-81F9-339E8227CFE2}" srcOrd="0" destOrd="0" presId="urn:microsoft.com/office/officeart/2005/8/layout/hierarchy2"/>
    <dgm:cxn modelId="{4F1A78FA-42DF-4CA2-90E7-5A58ABF02F6A}" type="presParOf" srcId="{E94F7609-559B-46FD-81F9-339E8227CFE2}" destId="{50CA66DC-6B69-4A8C-A05B-49EEBEE8D911}" srcOrd="0" destOrd="0" presId="urn:microsoft.com/office/officeart/2005/8/layout/hierarchy2"/>
    <dgm:cxn modelId="{4B595F30-7779-4372-A7B4-438DB4440911}" type="presParOf" srcId="{7D327869-9855-498F-8664-FF454D697C6F}" destId="{F0AB9A38-CB6D-46CD-B887-56EB8D4EF477}" srcOrd="1" destOrd="0" presId="urn:microsoft.com/office/officeart/2005/8/layout/hierarchy2"/>
    <dgm:cxn modelId="{CC4A3606-7DF0-45C6-B818-19614B0D8A41}" type="presParOf" srcId="{F0AB9A38-CB6D-46CD-B887-56EB8D4EF477}" destId="{B3784041-35FA-47F3-AC50-6FE8D902CC8D}" srcOrd="0" destOrd="0" presId="urn:microsoft.com/office/officeart/2005/8/layout/hierarchy2"/>
    <dgm:cxn modelId="{7B74A6E3-8A55-48F5-8CD1-20F0799C25A0}" type="presParOf" srcId="{F0AB9A38-CB6D-46CD-B887-56EB8D4EF477}" destId="{144657A5-D3CC-4122-A709-5F706579800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9B1831-68D0-43CF-83A0-54414E2493A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C60A9A4-123E-4747-8BB6-DF78FAC6B802}">
      <dgm:prSet phldrT="[Text]"/>
      <dgm:spPr>
        <a:noFill/>
      </dgm:spPr>
      <dgm:t>
        <a:bodyPr/>
        <a:lstStyle/>
        <a:p>
          <a:pPr rtl="1"/>
          <a:r>
            <a:rPr lang="fa-IR" b="1" dirty="0" smtClean="0">
              <a:solidFill>
                <a:srgbClr val="FFC000"/>
              </a:solidFill>
              <a:cs typeface="B Nazanin" pitchFamily="2" charset="-78"/>
            </a:rPr>
            <a:t>اتصال به اسیدهای صفراوی</a:t>
          </a:r>
          <a:endParaRPr lang="fa-IR" b="1" dirty="0">
            <a:solidFill>
              <a:srgbClr val="FFC000"/>
            </a:solidFill>
            <a:cs typeface="B Nazanin" pitchFamily="2" charset="-78"/>
          </a:endParaRPr>
        </a:p>
      </dgm:t>
    </dgm:pt>
    <dgm:pt modelId="{EAB6D6B0-0533-492E-B130-916615C671D6}" type="parTrans" cxnId="{C17E96DF-F12F-494C-8D5B-0B1F84647002}">
      <dgm:prSet/>
      <dgm:spPr/>
      <dgm:t>
        <a:bodyPr/>
        <a:lstStyle/>
        <a:p>
          <a:pPr rtl="1"/>
          <a:endParaRPr lang="fa-IR"/>
        </a:p>
      </dgm:t>
    </dgm:pt>
    <dgm:pt modelId="{F39D0BB3-3EB4-41BE-B353-85A3923032AB}" type="sibTrans" cxnId="{C17E96DF-F12F-494C-8D5B-0B1F84647002}">
      <dgm:prSet/>
      <dgm:spPr/>
      <dgm:t>
        <a:bodyPr/>
        <a:lstStyle/>
        <a:p>
          <a:pPr rtl="1"/>
          <a:endParaRPr lang="fa-IR"/>
        </a:p>
      </dgm:t>
    </dgm:pt>
    <dgm:pt modelId="{324908EA-9891-4254-9E05-A31B03BDC194}">
      <dgm:prSet phldrT="[Text]" custT="1"/>
      <dgm:spPr/>
      <dgm:t>
        <a:bodyPr/>
        <a:lstStyle/>
        <a:p>
          <a:pPr rtl="1"/>
          <a:r>
            <a:rPr lang="fa-IR" sz="1800" b="1" dirty="0" smtClean="0">
              <a:cs typeface="B Nazanin" pitchFamily="2" charset="-78"/>
            </a:rPr>
            <a:t>افزایش دفع اسیدهای صفراوی</a:t>
          </a:r>
          <a:endParaRPr lang="fa-IR" sz="1800" b="1" dirty="0">
            <a:cs typeface="B Nazanin" pitchFamily="2" charset="-78"/>
          </a:endParaRPr>
        </a:p>
      </dgm:t>
    </dgm:pt>
    <dgm:pt modelId="{556E0E6F-B132-4C1C-8074-004AE5F0F1B5}" type="parTrans" cxnId="{6BE83EFA-F597-4E88-9853-8AFFCD1D8014}">
      <dgm:prSet/>
      <dgm:spPr/>
      <dgm:t>
        <a:bodyPr/>
        <a:lstStyle/>
        <a:p>
          <a:pPr rtl="1"/>
          <a:endParaRPr lang="fa-IR"/>
        </a:p>
      </dgm:t>
    </dgm:pt>
    <dgm:pt modelId="{0191A718-9826-4187-BE5B-8817F63C0553}" type="sibTrans" cxnId="{6BE83EFA-F597-4E88-9853-8AFFCD1D8014}">
      <dgm:prSet/>
      <dgm:spPr/>
      <dgm:t>
        <a:bodyPr/>
        <a:lstStyle/>
        <a:p>
          <a:pPr rtl="1"/>
          <a:endParaRPr lang="fa-IR"/>
        </a:p>
      </dgm:t>
    </dgm:pt>
    <dgm:pt modelId="{6CCA3187-1C38-4CF5-9D78-368BCBDBDB0E}">
      <dgm:prSet phldrT="[Text]"/>
      <dgm:spPr/>
      <dgm:t>
        <a:bodyPr/>
        <a:lstStyle/>
        <a:p>
          <a:pPr rtl="1"/>
          <a:r>
            <a:rPr lang="fa-IR" b="1" dirty="0" smtClean="0">
              <a:cs typeface="B Nazanin" pitchFamily="2" charset="-78"/>
            </a:rPr>
            <a:t>افزایش نیاز به کلسترول جهت سنتز اسیدهای صفراوی</a:t>
          </a:r>
          <a:endParaRPr lang="fa-IR" b="1" dirty="0">
            <a:cs typeface="B Nazanin" pitchFamily="2" charset="-78"/>
          </a:endParaRPr>
        </a:p>
      </dgm:t>
    </dgm:pt>
    <dgm:pt modelId="{A4C0626E-2BBD-4BF7-9BD8-06C8B8092BAB}" type="parTrans" cxnId="{7EC0DE49-2CF7-4677-9B3A-6356BD790158}">
      <dgm:prSet/>
      <dgm:spPr/>
      <dgm:t>
        <a:bodyPr/>
        <a:lstStyle/>
        <a:p>
          <a:pPr rtl="1"/>
          <a:endParaRPr lang="fa-IR"/>
        </a:p>
      </dgm:t>
    </dgm:pt>
    <dgm:pt modelId="{253D0FC0-E778-4A1A-9233-382615ECC6FC}" type="sibTrans" cxnId="{7EC0DE49-2CF7-4677-9B3A-6356BD790158}">
      <dgm:prSet/>
      <dgm:spPr/>
      <dgm:t>
        <a:bodyPr/>
        <a:lstStyle/>
        <a:p>
          <a:pPr rtl="1"/>
          <a:endParaRPr lang="fa-IR"/>
        </a:p>
      </dgm:t>
    </dgm:pt>
    <dgm:pt modelId="{D8212887-CED9-4441-A201-58DD7231C349}">
      <dgm:prSet phldrT="[Text]"/>
      <dgm:spPr>
        <a:noFill/>
      </dgm:spPr>
      <dgm:t>
        <a:bodyPr/>
        <a:lstStyle/>
        <a:p>
          <a:pPr rtl="1"/>
          <a:r>
            <a:rPr lang="fa-IR" b="1" dirty="0" smtClean="0">
              <a:solidFill>
                <a:srgbClr val="FFC000"/>
              </a:solidFill>
              <a:cs typeface="B Nazanin" pitchFamily="2" charset="-78"/>
            </a:rPr>
            <a:t>اتصال به لیپیدها</a:t>
          </a:r>
          <a:endParaRPr lang="fa-IR" b="1" dirty="0">
            <a:solidFill>
              <a:srgbClr val="FFC000"/>
            </a:solidFill>
            <a:cs typeface="B Nazanin" pitchFamily="2" charset="-78"/>
          </a:endParaRPr>
        </a:p>
      </dgm:t>
    </dgm:pt>
    <dgm:pt modelId="{CC7D1516-011C-4702-A6A8-35182B7E1796}" type="parTrans" cxnId="{AEB5B493-49CF-4D74-B485-12D41A062AA9}">
      <dgm:prSet/>
      <dgm:spPr/>
      <dgm:t>
        <a:bodyPr/>
        <a:lstStyle/>
        <a:p>
          <a:pPr rtl="1"/>
          <a:endParaRPr lang="fa-IR"/>
        </a:p>
      </dgm:t>
    </dgm:pt>
    <dgm:pt modelId="{32B7E708-CB16-403D-BD26-A1D802344E69}" type="sibTrans" cxnId="{AEB5B493-49CF-4D74-B485-12D41A062AA9}">
      <dgm:prSet/>
      <dgm:spPr/>
      <dgm:t>
        <a:bodyPr/>
        <a:lstStyle/>
        <a:p>
          <a:pPr rtl="1"/>
          <a:endParaRPr lang="fa-IR"/>
        </a:p>
      </dgm:t>
    </dgm:pt>
    <dgm:pt modelId="{56B8BF02-2FC7-4DEC-A3EE-A07015DA6FB9}">
      <dgm:prSet phldrT="[Text]" custT="1"/>
      <dgm:spPr/>
      <dgm:t>
        <a:bodyPr/>
        <a:lstStyle/>
        <a:p>
          <a:pPr rtl="1"/>
          <a:r>
            <a:rPr lang="fa-IR" sz="1800" b="1" dirty="0" smtClean="0">
              <a:cs typeface="B Nazanin" pitchFamily="2" charset="-78"/>
            </a:rPr>
            <a:t>کاهش امولسیفیه شدن لیپیدها</a:t>
          </a:r>
          <a:endParaRPr lang="fa-IR" sz="1800" b="1" dirty="0">
            <a:cs typeface="B Nazanin" pitchFamily="2" charset="-78"/>
          </a:endParaRPr>
        </a:p>
      </dgm:t>
    </dgm:pt>
    <dgm:pt modelId="{4CD35306-BC27-4909-8887-439C60D531BE}" type="parTrans" cxnId="{1CF82DE2-C773-4F88-83D7-F6A63183F0FA}">
      <dgm:prSet/>
      <dgm:spPr/>
      <dgm:t>
        <a:bodyPr/>
        <a:lstStyle/>
        <a:p>
          <a:pPr rtl="1"/>
          <a:endParaRPr lang="fa-IR"/>
        </a:p>
      </dgm:t>
    </dgm:pt>
    <dgm:pt modelId="{B474306B-1207-4B96-88E9-89121512A867}" type="sibTrans" cxnId="{1CF82DE2-C773-4F88-83D7-F6A63183F0FA}">
      <dgm:prSet/>
      <dgm:spPr/>
      <dgm:t>
        <a:bodyPr/>
        <a:lstStyle/>
        <a:p>
          <a:pPr rtl="1"/>
          <a:endParaRPr lang="fa-IR"/>
        </a:p>
      </dgm:t>
    </dgm:pt>
    <dgm:pt modelId="{CE84796E-0B1B-4E8E-8AEA-4C9738DE93AD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Nazanin" pitchFamily="2" charset="-78"/>
            </a:rPr>
            <a:t>جلوگیری از جذب لیپید </a:t>
          </a:r>
          <a:endParaRPr lang="fa-IR" sz="2000" b="1" dirty="0">
            <a:cs typeface="B Nazanin" pitchFamily="2" charset="-78"/>
          </a:endParaRPr>
        </a:p>
      </dgm:t>
    </dgm:pt>
    <dgm:pt modelId="{73B9BCAC-5A92-45F0-98D3-A0C657E007E0}" type="parTrans" cxnId="{9E6D4DB2-7F73-4611-BC7A-D0BCEFC56ED7}">
      <dgm:prSet/>
      <dgm:spPr/>
      <dgm:t>
        <a:bodyPr/>
        <a:lstStyle/>
        <a:p>
          <a:pPr rtl="1"/>
          <a:endParaRPr lang="fa-IR"/>
        </a:p>
      </dgm:t>
    </dgm:pt>
    <dgm:pt modelId="{564B2AC3-D4C5-41B2-852A-C1DCE6439467}" type="sibTrans" cxnId="{9E6D4DB2-7F73-4611-BC7A-D0BCEFC56ED7}">
      <dgm:prSet/>
      <dgm:spPr/>
      <dgm:t>
        <a:bodyPr/>
        <a:lstStyle/>
        <a:p>
          <a:pPr rtl="1"/>
          <a:endParaRPr lang="fa-IR"/>
        </a:p>
      </dgm:t>
    </dgm:pt>
    <dgm:pt modelId="{0CEEC4AB-7BFF-4336-A08F-E2F1D3F27CDB}" type="pres">
      <dgm:prSet presAssocID="{C39B1831-68D0-43CF-83A0-54414E2493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2974F9CA-D4B4-4A20-9187-8D6A81AAE07E}" type="pres">
      <dgm:prSet presAssocID="{EC60A9A4-123E-4747-8BB6-DF78FAC6B802}" presName="root" presStyleCnt="0"/>
      <dgm:spPr/>
    </dgm:pt>
    <dgm:pt modelId="{5183804F-4473-4541-A12F-ED9B772A93E1}" type="pres">
      <dgm:prSet presAssocID="{EC60A9A4-123E-4747-8BB6-DF78FAC6B802}" presName="rootComposite" presStyleCnt="0"/>
      <dgm:spPr/>
    </dgm:pt>
    <dgm:pt modelId="{64546A39-44CB-4D00-B171-BA7265C1A07F}" type="pres">
      <dgm:prSet presAssocID="{EC60A9A4-123E-4747-8BB6-DF78FAC6B802}" presName="rootText" presStyleLbl="node1" presStyleIdx="0" presStyleCnt="2"/>
      <dgm:spPr/>
      <dgm:t>
        <a:bodyPr/>
        <a:lstStyle/>
        <a:p>
          <a:pPr rtl="1"/>
          <a:endParaRPr lang="fa-IR"/>
        </a:p>
      </dgm:t>
    </dgm:pt>
    <dgm:pt modelId="{8DD3ABD2-A729-49EA-87C2-A2A1E39505D7}" type="pres">
      <dgm:prSet presAssocID="{EC60A9A4-123E-4747-8BB6-DF78FAC6B802}" presName="rootConnector" presStyleLbl="node1" presStyleIdx="0" presStyleCnt="2"/>
      <dgm:spPr/>
      <dgm:t>
        <a:bodyPr/>
        <a:lstStyle/>
        <a:p>
          <a:pPr rtl="1"/>
          <a:endParaRPr lang="fa-IR"/>
        </a:p>
      </dgm:t>
    </dgm:pt>
    <dgm:pt modelId="{D99A8DFB-AD41-4BFD-A009-A739655668CE}" type="pres">
      <dgm:prSet presAssocID="{EC60A9A4-123E-4747-8BB6-DF78FAC6B802}" presName="childShape" presStyleCnt="0"/>
      <dgm:spPr/>
    </dgm:pt>
    <dgm:pt modelId="{B4255663-F3F8-4A3C-B041-5ED25AA17734}" type="pres">
      <dgm:prSet presAssocID="{556E0E6F-B132-4C1C-8074-004AE5F0F1B5}" presName="Name13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0DFBD4F-BFD5-495C-953A-788E760FB2D2}" type="pres">
      <dgm:prSet presAssocID="{324908EA-9891-4254-9E05-A31B03BDC19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F36751-54DC-4405-8F3C-A100ABC646B0}" type="pres">
      <dgm:prSet presAssocID="{A4C0626E-2BBD-4BF7-9BD8-06C8B8092BAB}" presName="Name13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512AAA8-3B6A-47F2-8A51-34ABA546E510}" type="pres">
      <dgm:prSet presAssocID="{6CCA3187-1C38-4CF5-9D78-368BCBDBDB0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697B282-2BEB-4DCE-A5C9-2FD1015E920D}" type="pres">
      <dgm:prSet presAssocID="{D8212887-CED9-4441-A201-58DD7231C349}" presName="root" presStyleCnt="0"/>
      <dgm:spPr/>
    </dgm:pt>
    <dgm:pt modelId="{25680AAC-36E2-407C-9C15-0C6242BB4550}" type="pres">
      <dgm:prSet presAssocID="{D8212887-CED9-4441-A201-58DD7231C349}" presName="rootComposite" presStyleCnt="0"/>
      <dgm:spPr/>
    </dgm:pt>
    <dgm:pt modelId="{B4442C2E-0452-40FD-B0F6-BD10D3C6FAC9}" type="pres">
      <dgm:prSet presAssocID="{D8212887-CED9-4441-A201-58DD7231C349}" presName="rootText" presStyleLbl="node1" presStyleIdx="1" presStyleCnt="2"/>
      <dgm:spPr/>
      <dgm:t>
        <a:bodyPr/>
        <a:lstStyle/>
        <a:p>
          <a:pPr rtl="1"/>
          <a:endParaRPr lang="fa-IR"/>
        </a:p>
      </dgm:t>
    </dgm:pt>
    <dgm:pt modelId="{2DACD409-FA6E-477E-905F-F06D4146FC6E}" type="pres">
      <dgm:prSet presAssocID="{D8212887-CED9-4441-A201-58DD7231C349}" presName="rootConnector" presStyleLbl="node1" presStyleIdx="1" presStyleCnt="2"/>
      <dgm:spPr/>
      <dgm:t>
        <a:bodyPr/>
        <a:lstStyle/>
        <a:p>
          <a:pPr rtl="1"/>
          <a:endParaRPr lang="fa-IR"/>
        </a:p>
      </dgm:t>
    </dgm:pt>
    <dgm:pt modelId="{3135246B-F366-418D-94DC-C0D1F0A8F952}" type="pres">
      <dgm:prSet presAssocID="{D8212887-CED9-4441-A201-58DD7231C349}" presName="childShape" presStyleCnt="0"/>
      <dgm:spPr/>
    </dgm:pt>
    <dgm:pt modelId="{935DCF09-C277-4C66-89D8-88DDCC0BCC57}" type="pres">
      <dgm:prSet presAssocID="{4CD35306-BC27-4909-8887-439C60D531BE}" presName="Name13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2428CD9-EFD9-4F59-8CB6-E6F2F8815579}" type="pres">
      <dgm:prSet presAssocID="{56B8BF02-2FC7-4DEC-A3EE-A07015DA6FB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852786-E645-4739-912A-B3E920C82049}" type="pres">
      <dgm:prSet presAssocID="{73B9BCAC-5A92-45F0-98D3-A0C657E007E0}" presName="Name13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FC219F0-8416-485C-98A3-2E72FB39F81B}" type="pres">
      <dgm:prSet presAssocID="{CE84796E-0B1B-4E8E-8AEA-4C9738DE93A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BE83EFA-F597-4E88-9853-8AFFCD1D8014}" srcId="{EC60A9A4-123E-4747-8BB6-DF78FAC6B802}" destId="{324908EA-9891-4254-9E05-A31B03BDC194}" srcOrd="0" destOrd="0" parTransId="{556E0E6F-B132-4C1C-8074-004AE5F0F1B5}" sibTransId="{0191A718-9826-4187-BE5B-8817F63C0553}"/>
    <dgm:cxn modelId="{D4D90B0C-A261-4D02-A2DA-CC41F1830B9F}" type="presOf" srcId="{56B8BF02-2FC7-4DEC-A3EE-A07015DA6FB9}" destId="{42428CD9-EFD9-4F59-8CB6-E6F2F8815579}" srcOrd="0" destOrd="0" presId="urn:microsoft.com/office/officeart/2005/8/layout/hierarchy3"/>
    <dgm:cxn modelId="{7EC0DE49-2CF7-4677-9B3A-6356BD790158}" srcId="{EC60A9A4-123E-4747-8BB6-DF78FAC6B802}" destId="{6CCA3187-1C38-4CF5-9D78-368BCBDBDB0E}" srcOrd="1" destOrd="0" parTransId="{A4C0626E-2BBD-4BF7-9BD8-06C8B8092BAB}" sibTransId="{253D0FC0-E778-4A1A-9233-382615ECC6FC}"/>
    <dgm:cxn modelId="{B7823D9D-E2EE-4194-B04E-D122D6E06F5E}" type="presOf" srcId="{556E0E6F-B132-4C1C-8074-004AE5F0F1B5}" destId="{B4255663-F3F8-4A3C-B041-5ED25AA17734}" srcOrd="0" destOrd="0" presId="urn:microsoft.com/office/officeart/2005/8/layout/hierarchy3"/>
    <dgm:cxn modelId="{0EF6B6F9-11B0-4026-92B5-9FD3B4C6E9B3}" type="presOf" srcId="{EC60A9A4-123E-4747-8BB6-DF78FAC6B802}" destId="{64546A39-44CB-4D00-B171-BA7265C1A07F}" srcOrd="0" destOrd="0" presId="urn:microsoft.com/office/officeart/2005/8/layout/hierarchy3"/>
    <dgm:cxn modelId="{6F2E3FB5-9505-4E95-986B-4AB5110AC7FC}" type="presOf" srcId="{6CCA3187-1C38-4CF5-9D78-368BCBDBDB0E}" destId="{2512AAA8-3B6A-47F2-8A51-34ABA546E510}" srcOrd="0" destOrd="0" presId="urn:microsoft.com/office/officeart/2005/8/layout/hierarchy3"/>
    <dgm:cxn modelId="{6B1E7047-4B39-4740-89BC-514597923405}" type="presOf" srcId="{EC60A9A4-123E-4747-8BB6-DF78FAC6B802}" destId="{8DD3ABD2-A729-49EA-87C2-A2A1E39505D7}" srcOrd="1" destOrd="0" presId="urn:microsoft.com/office/officeart/2005/8/layout/hierarchy3"/>
    <dgm:cxn modelId="{E00A2411-B95F-4CB3-9EC6-20AEE9598948}" type="presOf" srcId="{A4C0626E-2BBD-4BF7-9BD8-06C8B8092BAB}" destId="{97F36751-54DC-4405-8F3C-A100ABC646B0}" srcOrd="0" destOrd="0" presId="urn:microsoft.com/office/officeart/2005/8/layout/hierarchy3"/>
    <dgm:cxn modelId="{AEB5B493-49CF-4D74-B485-12D41A062AA9}" srcId="{C39B1831-68D0-43CF-83A0-54414E2493AD}" destId="{D8212887-CED9-4441-A201-58DD7231C349}" srcOrd="1" destOrd="0" parTransId="{CC7D1516-011C-4702-A6A8-35182B7E1796}" sibTransId="{32B7E708-CB16-403D-BD26-A1D802344E69}"/>
    <dgm:cxn modelId="{1CF82DE2-C773-4F88-83D7-F6A63183F0FA}" srcId="{D8212887-CED9-4441-A201-58DD7231C349}" destId="{56B8BF02-2FC7-4DEC-A3EE-A07015DA6FB9}" srcOrd="0" destOrd="0" parTransId="{4CD35306-BC27-4909-8887-439C60D531BE}" sibTransId="{B474306B-1207-4B96-88E9-89121512A867}"/>
    <dgm:cxn modelId="{68D6904F-E619-4EC9-B3DB-5FAFB262FFEF}" type="presOf" srcId="{CE84796E-0B1B-4E8E-8AEA-4C9738DE93AD}" destId="{EFC219F0-8416-485C-98A3-2E72FB39F81B}" srcOrd="0" destOrd="0" presId="urn:microsoft.com/office/officeart/2005/8/layout/hierarchy3"/>
    <dgm:cxn modelId="{E400F9D3-8DD3-4803-8EFE-B6F712F44C87}" type="presOf" srcId="{C39B1831-68D0-43CF-83A0-54414E2493AD}" destId="{0CEEC4AB-7BFF-4336-A08F-E2F1D3F27CDB}" srcOrd="0" destOrd="0" presId="urn:microsoft.com/office/officeart/2005/8/layout/hierarchy3"/>
    <dgm:cxn modelId="{9E6D4DB2-7F73-4611-BC7A-D0BCEFC56ED7}" srcId="{D8212887-CED9-4441-A201-58DD7231C349}" destId="{CE84796E-0B1B-4E8E-8AEA-4C9738DE93AD}" srcOrd="1" destOrd="0" parTransId="{73B9BCAC-5A92-45F0-98D3-A0C657E007E0}" sibTransId="{564B2AC3-D4C5-41B2-852A-C1DCE6439467}"/>
    <dgm:cxn modelId="{B2F8ECD6-FA87-4A89-B6F1-1D301CB6614C}" type="presOf" srcId="{4CD35306-BC27-4909-8887-439C60D531BE}" destId="{935DCF09-C277-4C66-89D8-88DDCC0BCC57}" srcOrd="0" destOrd="0" presId="urn:microsoft.com/office/officeart/2005/8/layout/hierarchy3"/>
    <dgm:cxn modelId="{C17E96DF-F12F-494C-8D5B-0B1F84647002}" srcId="{C39B1831-68D0-43CF-83A0-54414E2493AD}" destId="{EC60A9A4-123E-4747-8BB6-DF78FAC6B802}" srcOrd="0" destOrd="0" parTransId="{EAB6D6B0-0533-492E-B130-916615C671D6}" sibTransId="{F39D0BB3-3EB4-41BE-B353-85A3923032AB}"/>
    <dgm:cxn modelId="{536304C7-327D-4E79-B872-4B19B715B5B4}" type="presOf" srcId="{324908EA-9891-4254-9E05-A31B03BDC194}" destId="{10DFBD4F-BFD5-495C-953A-788E760FB2D2}" srcOrd="0" destOrd="0" presId="urn:microsoft.com/office/officeart/2005/8/layout/hierarchy3"/>
    <dgm:cxn modelId="{DFFF07BC-9320-4480-820C-DDC60FCF5022}" type="presOf" srcId="{D8212887-CED9-4441-A201-58DD7231C349}" destId="{B4442C2E-0452-40FD-B0F6-BD10D3C6FAC9}" srcOrd="0" destOrd="0" presId="urn:microsoft.com/office/officeart/2005/8/layout/hierarchy3"/>
    <dgm:cxn modelId="{70DD11EF-7EB7-4D14-A77B-6E7D4E7E64B2}" type="presOf" srcId="{D8212887-CED9-4441-A201-58DD7231C349}" destId="{2DACD409-FA6E-477E-905F-F06D4146FC6E}" srcOrd="1" destOrd="0" presId="urn:microsoft.com/office/officeart/2005/8/layout/hierarchy3"/>
    <dgm:cxn modelId="{4E002F2A-6555-4DF2-BAFD-9694D75C74D8}" type="presOf" srcId="{73B9BCAC-5A92-45F0-98D3-A0C657E007E0}" destId="{83852786-E645-4739-912A-B3E920C82049}" srcOrd="0" destOrd="0" presId="urn:microsoft.com/office/officeart/2005/8/layout/hierarchy3"/>
    <dgm:cxn modelId="{302A06A2-DABB-4870-8E6A-B1F7CEE9DE6F}" type="presParOf" srcId="{0CEEC4AB-7BFF-4336-A08F-E2F1D3F27CDB}" destId="{2974F9CA-D4B4-4A20-9187-8D6A81AAE07E}" srcOrd="0" destOrd="0" presId="urn:microsoft.com/office/officeart/2005/8/layout/hierarchy3"/>
    <dgm:cxn modelId="{9EDFEABD-4285-4AF8-8F78-116B221B0D83}" type="presParOf" srcId="{2974F9CA-D4B4-4A20-9187-8D6A81AAE07E}" destId="{5183804F-4473-4541-A12F-ED9B772A93E1}" srcOrd="0" destOrd="0" presId="urn:microsoft.com/office/officeart/2005/8/layout/hierarchy3"/>
    <dgm:cxn modelId="{AA7F7B80-9CF9-4700-9C67-BB338CEFEE39}" type="presParOf" srcId="{5183804F-4473-4541-A12F-ED9B772A93E1}" destId="{64546A39-44CB-4D00-B171-BA7265C1A07F}" srcOrd="0" destOrd="0" presId="urn:microsoft.com/office/officeart/2005/8/layout/hierarchy3"/>
    <dgm:cxn modelId="{666BBAFF-634B-48B2-83E6-D6BF458B926A}" type="presParOf" srcId="{5183804F-4473-4541-A12F-ED9B772A93E1}" destId="{8DD3ABD2-A729-49EA-87C2-A2A1E39505D7}" srcOrd="1" destOrd="0" presId="urn:microsoft.com/office/officeart/2005/8/layout/hierarchy3"/>
    <dgm:cxn modelId="{70FA5C75-9E69-47E4-9A09-1CF1289B17FE}" type="presParOf" srcId="{2974F9CA-D4B4-4A20-9187-8D6A81AAE07E}" destId="{D99A8DFB-AD41-4BFD-A009-A739655668CE}" srcOrd="1" destOrd="0" presId="urn:microsoft.com/office/officeart/2005/8/layout/hierarchy3"/>
    <dgm:cxn modelId="{AB5AA400-C74E-44DC-9EB6-387521D0BD9F}" type="presParOf" srcId="{D99A8DFB-AD41-4BFD-A009-A739655668CE}" destId="{B4255663-F3F8-4A3C-B041-5ED25AA17734}" srcOrd="0" destOrd="0" presId="urn:microsoft.com/office/officeart/2005/8/layout/hierarchy3"/>
    <dgm:cxn modelId="{D15294C0-34CC-4293-8D1E-436A083CA400}" type="presParOf" srcId="{D99A8DFB-AD41-4BFD-A009-A739655668CE}" destId="{10DFBD4F-BFD5-495C-953A-788E760FB2D2}" srcOrd="1" destOrd="0" presId="urn:microsoft.com/office/officeart/2005/8/layout/hierarchy3"/>
    <dgm:cxn modelId="{1EE44751-C001-4B7F-997E-BDB9D600A41E}" type="presParOf" srcId="{D99A8DFB-AD41-4BFD-A009-A739655668CE}" destId="{97F36751-54DC-4405-8F3C-A100ABC646B0}" srcOrd="2" destOrd="0" presId="urn:microsoft.com/office/officeart/2005/8/layout/hierarchy3"/>
    <dgm:cxn modelId="{9A7BDB78-74E9-4F39-9199-1AE55CB50A7A}" type="presParOf" srcId="{D99A8DFB-AD41-4BFD-A009-A739655668CE}" destId="{2512AAA8-3B6A-47F2-8A51-34ABA546E510}" srcOrd="3" destOrd="0" presId="urn:microsoft.com/office/officeart/2005/8/layout/hierarchy3"/>
    <dgm:cxn modelId="{EF8CB267-523C-49E7-BF1C-5E12CDBF83D4}" type="presParOf" srcId="{0CEEC4AB-7BFF-4336-A08F-E2F1D3F27CDB}" destId="{7697B282-2BEB-4DCE-A5C9-2FD1015E920D}" srcOrd="1" destOrd="0" presId="urn:microsoft.com/office/officeart/2005/8/layout/hierarchy3"/>
    <dgm:cxn modelId="{29661AF1-D890-46E9-9E98-17337709C5A2}" type="presParOf" srcId="{7697B282-2BEB-4DCE-A5C9-2FD1015E920D}" destId="{25680AAC-36E2-407C-9C15-0C6242BB4550}" srcOrd="0" destOrd="0" presId="urn:microsoft.com/office/officeart/2005/8/layout/hierarchy3"/>
    <dgm:cxn modelId="{89000DE2-5AEA-477F-B4BE-1423991CCC51}" type="presParOf" srcId="{25680AAC-36E2-407C-9C15-0C6242BB4550}" destId="{B4442C2E-0452-40FD-B0F6-BD10D3C6FAC9}" srcOrd="0" destOrd="0" presId="urn:microsoft.com/office/officeart/2005/8/layout/hierarchy3"/>
    <dgm:cxn modelId="{CF657A96-5F7E-4232-B3F7-F087770A24B0}" type="presParOf" srcId="{25680AAC-36E2-407C-9C15-0C6242BB4550}" destId="{2DACD409-FA6E-477E-905F-F06D4146FC6E}" srcOrd="1" destOrd="0" presId="urn:microsoft.com/office/officeart/2005/8/layout/hierarchy3"/>
    <dgm:cxn modelId="{7C4ED1C1-07BA-415E-8056-4D65CD64FBFA}" type="presParOf" srcId="{7697B282-2BEB-4DCE-A5C9-2FD1015E920D}" destId="{3135246B-F366-418D-94DC-C0D1F0A8F952}" srcOrd="1" destOrd="0" presId="urn:microsoft.com/office/officeart/2005/8/layout/hierarchy3"/>
    <dgm:cxn modelId="{D03596F9-7637-4DF3-A801-9A275045503F}" type="presParOf" srcId="{3135246B-F366-418D-94DC-C0D1F0A8F952}" destId="{935DCF09-C277-4C66-89D8-88DDCC0BCC57}" srcOrd="0" destOrd="0" presId="urn:microsoft.com/office/officeart/2005/8/layout/hierarchy3"/>
    <dgm:cxn modelId="{054B6223-F403-4459-AD50-087DA35EB4EE}" type="presParOf" srcId="{3135246B-F366-418D-94DC-C0D1F0A8F952}" destId="{42428CD9-EFD9-4F59-8CB6-E6F2F8815579}" srcOrd="1" destOrd="0" presId="urn:microsoft.com/office/officeart/2005/8/layout/hierarchy3"/>
    <dgm:cxn modelId="{E01AD583-2FEA-4EDB-A7D0-8AF3C16F5AB1}" type="presParOf" srcId="{3135246B-F366-418D-94DC-C0D1F0A8F952}" destId="{83852786-E645-4739-912A-B3E920C82049}" srcOrd="2" destOrd="0" presId="urn:microsoft.com/office/officeart/2005/8/layout/hierarchy3"/>
    <dgm:cxn modelId="{529342FE-38E0-4EC2-9908-6009E6674112}" type="presParOf" srcId="{3135246B-F366-418D-94DC-C0D1F0A8F952}" destId="{EFC219F0-8416-485C-98A3-2E72FB39F81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9B1831-68D0-43CF-83A0-54414E2493A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C60A9A4-123E-4747-8BB6-DF78FAC6B802}">
      <dgm:prSet phldrT="[Text]"/>
      <dgm:spPr>
        <a:noFill/>
      </dgm:spPr>
      <dgm:t>
        <a:bodyPr/>
        <a:lstStyle/>
        <a:p>
          <a:pPr rtl="1"/>
          <a:r>
            <a:rPr lang="fa-IR" b="1" dirty="0" smtClean="0">
              <a:solidFill>
                <a:srgbClr val="FFC000"/>
              </a:solidFill>
              <a:cs typeface="B Nazanin" pitchFamily="2" charset="-78"/>
            </a:rPr>
            <a:t>تأخیردر تخلیه معده و جذب گلوکز</a:t>
          </a:r>
          <a:endParaRPr lang="fa-IR" b="1" dirty="0">
            <a:solidFill>
              <a:srgbClr val="FFC000"/>
            </a:solidFill>
            <a:cs typeface="B Nazanin" pitchFamily="2" charset="-78"/>
          </a:endParaRPr>
        </a:p>
      </dgm:t>
    </dgm:pt>
    <dgm:pt modelId="{EAB6D6B0-0533-492E-B130-916615C671D6}" type="parTrans" cxnId="{C17E96DF-F12F-494C-8D5B-0B1F84647002}">
      <dgm:prSet/>
      <dgm:spPr/>
      <dgm:t>
        <a:bodyPr/>
        <a:lstStyle/>
        <a:p>
          <a:pPr rtl="1"/>
          <a:endParaRPr lang="fa-IR"/>
        </a:p>
      </dgm:t>
    </dgm:pt>
    <dgm:pt modelId="{F39D0BB3-3EB4-41BE-B353-85A3923032AB}" type="sibTrans" cxnId="{C17E96DF-F12F-494C-8D5B-0B1F84647002}">
      <dgm:prSet/>
      <dgm:spPr/>
      <dgm:t>
        <a:bodyPr/>
        <a:lstStyle/>
        <a:p>
          <a:pPr rtl="1"/>
          <a:endParaRPr lang="fa-IR"/>
        </a:p>
      </dgm:t>
    </dgm:pt>
    <dgm:pt modelId="{324908EA-9891-4254-9E05-A31B03BDC194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Nazanin" pitchFamily="2" charset="-78"/>
            </a:rPr>
            <a:t>کاهش ترشح انسولین</a:t>
          </a:r>
          <a:endParaRPr lang="fa-IR" sz="2000" b="1" dirty="0">
            <a:cs typeface="B Nazanin" pitchFamily="2" charset="-78"/>
          </a:endParaRPr>
        </a:p>
      </dgm:t>
    </dgm:pt>
    <dgm:pt modelId="{556E0E6F-B132-4C1C-8074-004AE5F0F1B5}" type="parTrans" cxnId="{6BE83EFA-F597-4E88-9853-8AFFCD1D8014}">
      <dgm:prSet/>
      <dgm:spPr/>
      <dgm:t>
        <a:bodyPr/>
        <a:lstStyle/>
        <a:p>
          <a:pPr rtl="1"/>
          <a:endParaRPr lang="fa-IR"/>
        </a:p>
      </dgm:t>
    </dgm:pt>
    <dgm:pt modelId="{0191A718-9826-4187-BE5B-8817F63C0553}" type="sibTrans" cxnId="{6BE83EFA-F597-4E88-9853-8AFFCD1D8014}">
      <dgm:prSet/>
      <dgm:spPr/>
      <dgm:t>
        <a:bodyPr/>
        <a:lstStyle/>
        <a:p>
          <a:pPr rtl="1"/>
          <a:endParaRPr lang="fa-IR"/>
        </a:p>
      </dgm:t>
    </dgm:pt>
    <dgm:pt modelId="{6CCA3187-1C38-4CF5-9D78-368BCBDBDB0E}">
      <dgm:prSet phldrT="[Text]"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کاهش لیپوژنز</a:t>
          </a:r>
          <a:endParaRPr lang="fa-IR" sz="2400" b="1" dirty="0">
            <a:cs typeface="B Nazanin" pitchFamily="2" charset="-78"/>
          </a:endParaRPr>
        </a:p>
      </dgm:t>
    </dgm:pt>
    <dgm:pt modelId="{A4C0626E-2BBD-4BF7-9BD8-06C8B8092BAB}" type="parTrans" cxnId="{7EC0DE49-2CF7-4677-9B3A-6356BD790158}">
      <dgm:prSet/>
      <dgm:spPr/>
      <dgm:t>
        <a:bodyPr/>
        <a:lstStyle/>
        <a:p>
          <a:pPr rtl="1"/>
          <a:endParaRPr lang="fa-IR"/>
        </a:p>
      </dgm:t>
    </dgm:pt>
    <dgm:pt modelId="{253D0FC0-E778-4A1A-9233-382615ECC6FC}" type="sibTrans" cxnId="{7EC0DE49-2CF7-4677-9B3A-6356BD790158}">
      <dgm:prSet/>
      <dgm:spPr/>
      <dgm:t>
        <a:bodyPr/>
        <a:lstStyle/>
        <a:p>
          <a:pPr rtl="1"/>
          <a:endParaRPr lang="fa-IR"/>
        </a:p>
      </dgm:t>
    </dgm:pt>
    <dgm:pt modelId="{D8212887-CED9-4441-A201-58DD7231C349}">
      <dgm:prSet phldrT="[Text]"/>
      <dgm:spPr>
        <a:noFill/>
      </dgm:spPr>
      <dgm:t>
        <a:bodyPr/>
        <a:lstStyle/>
        <a:p>
          <a:pPr rtl="1"/>
          <a:r>
            <a:rPr lang="fa-IR" b="1" dirty="0" smtClean="0">
              <a:solidFill>
                <a:srgbClr val="FFC000"/>
              </a:solidFill>
              <a:cs typeface="B Nazanin" pitchFamily="2" charset="-78"/>
            </a:rPr>
            <a:t>تخمیر باکتریایی در کولون</a:t>
          </a:r>
          <a:endParaRPr lang="fa-IR" b="1" dirty="0">
            <a:solidFill>
              <a:srgbClr val="FFC000"/>
            </a:solidFill>
            <a:cs typeface="B Nazanin" pitchFamily="2" charset="-78"/>
          </a:endParaRPr>
        </a:p>
      </dgm:t>
    </dgm:pt>
    <dgm:pt modelId="{CC7D1516-011C-4702-A6A8-35182B7E1796}" type="parTrans" cxnId="{AEB5B493-49CF-4D74-B485-12D41A062AA9}">
      <dgm:prSet/>
      <dgm:spPr/>
      <dgm:t>
        <a:bodyPr/>
        <a:lstStyle/>
        <a:p>
          <a:pPr rtl="1"/>
          <a:endParaRPr lang="fa-IR"/>
        </a:p>
      </dgm:t>
    </dgm:pt>
    <dgm:pt modelId="{32B7E708-CB16-403D-BD26-A1D802344E69}" type="sibTrans" cxnId="{AEB5B493-49CF-4D74-B485-12D41A062AA9}">
      <dgm:prSet/>
      <dgm:spPr/>
      <dgm:t>
        <a:bodyPr/>
        <a:lstStyle/>
        <a:p>
          <a:pPr rtl="1"/>
          <a:endParaRPr lang="fa-IR"/>
        </a:p>
      </dgm:t>
    </dgm:pt>
    <dgm:pt modelId="{56B8BF02-2FC7-4DEC-A3EE-A07015DA6FB9}">
      <dgm:prSet phldrT="[Text]"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تولید پروپیونات</a:t>
          </a:r>
          <a:endParaRPr lang="fa-IR" sz="2400" b="1" dirty="0">
            <a:cs typeface="B Nazanin" pitchFamily="2" charset="-78"/>
          </a:endParaRPr>
        </a:p>
      </dgm:t>
    </dgm:pt>
    <dgm:pt modelId="{4CD35306-BC27-4909-8887-439C60D531BE}" type="parTrans" cxnId="{1CF82DE2-C773-4F88-83D7-F6A63183F0FA}">
      <dgm:prSet/>
      <dgm:spPr/>
      <dgm:t>
        <a:bodyPr/>
        <a:lstStyle/>
        <a:p>
          <a:pPr rtl="1"/>
          <a:endParaRPr lang="fa-IR"/>
        </a:p>
      </dgm:t>
    </dgm:pt>
    <dgm:pt modelId="{B474306B-1207-4B96-88E9-89121512A867}" type="sibTrans" cxnId="{1CF82DE2-C773-4F88-83D7-F6A63183F0FA}">
      <dgm:prSet/>
      <dgm:spPr/>
      <dgm:t>
        <a:bodyPr/>
        <a:lstStyle/>
        <a:p>
          <a:pPr rtl="1"/>
          <a:endParaRPr lang="fa-IR"/>
        </a:p>
      </dgm:t>
    </dgm:pt>
    <dgm:pt modelId="{CE84796E-0B1B-4E8E-8AEA-4C9738DE93AD}">
      <dgm:prSet phldrT="[Text]" custT="1"/>
      <dgm:spPr/>
      <dgm:t>
        <a:bodyPr/>
        <a:lstStyle/>
        <a:p>
          <a:pPr rtl="1"/>
          <a:r>
            <a:rPr lang="fa-IR" sz="1800" b="1" dirty="0" smtClean="0">
              <a:cs typeface="B Nazanin" pitchFamily="2" charset="-78"/>
            </a:rPr>
            <a:t>مهار سنتز کبدی کلسترول</a:t>
          </a:r>
          <a:endParaRPr lang="fa-IR" sz="1800" b="1" dirty="0">
            <a:cs typeface="B Nazanin" pitchFamily="2" charset="-78"/>
          </a:endParaRPr>
        </a:p>
      </dgm:t>
    </dgm:pt>
    <dgm:pt modelId="{73B9BCAC-5A92-45F0-98D3-A0C657E007E0}" type="parTrans" cxnId="{9E6D4DB2-7F73-4611-BC7A-D0BCEFC56ED7}">
      <dgm:prSet/>
      <dgm:spPr/>
      <dgm:t>
        <a:bodyPr/>
        <a:lstStyle/>
        <a:p>
          <a:pPr rtl="1"/>
          <a:endParaRPr lang="fa-IR"/>
        </a:p>
      </dgm:t>
    </dgm:pt>
    <dgm:pt modelId="{564B2AC3-D4C5-41B2-852A-C1DCE6439467}" type="sibTrans" cxnId="{9E6D4DB2-7F73-4611-BC7A-D0BCEFC56ED7}">
      <dgm:prSet/>
      <dgm:spPr/>
      <dgm:t>
        <a:bodyPr/>
        <a:lstStyle/>
        <a:p>
          <a:pPr rtl="1"/>
          <a:endParaRPr lang="fa-IR"/>
        </a:p>
      </dgm:t>
    </dgm:pt>
    <dgm:pt modelId="{0CEEC4AB-7BFF-4336-A08F-E2F1D3F27CDB}" type="pres">
      <dgm:prSet presAssocID="{C39B1831-68D0-43CF-83A0-54414E2493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2974F9CA-D4B4-4A20-9187-8D6A81AAE07E}" type="pres">
      <dgm:prSet presAssocID="{EC60A9A4-123E-4747-8BB6-DF78FAC6B802}" presName="root" presStyleCnt="0"/>
      <dgm:spPr/>
    </dgm:pt>
    <dgm:pt modelId="{5183804F-4473-4541-A12F-ED9B772A93E1}" type="pres">
      <dgm:prSet presAssocID="{EC60A9A4-123E-4747-8BB6-DF78FAC6B802}" presName="rootComposite" presStyleCnt="0"/>
      <dgm:spPr/>
    </dgm:pt>
    <dgm:pt modelId="{64546A39-44CB-4D00-B171-BA7265C1A07F}" type="pres">
      <dgm:prSet presAssocID="{EC60A9A4-123E-4747-8BB6-DF78FAC6B802}" presName="rootText" presStyleLbl="node1" presStyleIdx="0" presStyleCnt="2"/>
      <dgm:spPr/>
      <dgm:t>
        <a:bodyPr/>
        <a:lstStyle/>
        <a:p>
          <a:pPr rtl="1"/>
          <a:endParaRPr lang="fa-IR"/>
        </a:p>
      </dgm:t>
    </dgm:pt>
    <dgm:pt modelId="{8DD3ABD2-A729-49EA-87C2-A2A1E39505D7}" type="pres">
      <dgm:prSet presAssocID="{EC60A9A4-123E-4747-8BB6-DF78FAC6B802}" presName="rootConnector" presStyleLbl="node1" presStyleIdx="0" presStyleCnt="2"/>
      <dgm:spPr/>
      <dgm:t>
        <a:bodyPr/>
        <a:lstStyle/>
        <a:p>
          <a:pPr rtl="1"/>
          <a:endParaRPr lang="fa-IR"/>
        </a:p>
      </dgm:t>
    </dgm:pt>
    <dgm:pt modelId="{D99A8DFB-AD41-4BFD-A009-A739655668CE}" type="pres">
      <dgm:prSet presAssocID="{EC60A9A4-123E-4747-8BB6-DF78FAC6B802}" presName="childShape" presStyleCnt="0"/>
      <dgm:spPr/>
    </dgm:pt>
    <dgm:pt modelId="{B4255663-F3F8-4A3C-B041-5ED25AA17734}" type="pres">
      <dgm:prSet presAssocID="{556E0E6F-B132-4C1C-8074-004AE5F0F1B5}" presName="Name13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0DFBD4F-BFD5-495C-953A-788E760FB2D2}" type="pres">
      <dgm:prSet presAssocID="{324908EA-9891-4254-9E05-A31B03BDC19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7F36751-54DC-4405-8F3C-A100ABC646B0}" type="pres">
      <dgm:prSet presAssocID="{A4C0626E-2BBD-4BF7-9BD8-06C8B8092BAB}" presName="Name13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512AAA8-3B6A-47F2-8A51-34ABA546E510}" type="pres">
      <dgm:prSet presAssocID="{6CCA3187-1C38-4CF5-9D78-368BCBDBDB0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697B282-2BEB-4DCE-A5C9-2FD1015E920D}" type="pres">
      <dgm:prSet presAssocID="{D8212887-CED9-4441-A201-58DD7231C349}" presName="root" presStyleCnt="0"/>
      <dgm:spPr/>
    </dgm:pt>
    <dgm:pt modelId="{25680AAC-36E2-407C-9C15-0C6242BB4550}" type="pres">
      <dgm:prSet presAssocID="{D8212887-CED9-4441-A201-58DD7231C349}" presName="rootComposite" presStyleCnt="0"/>
      <dgm:spPr/>
    </dgm:pt>
    <dgm:pt modelId="{B4442C2E-0452-40FD-B0F6-BD10D3C6FAC9}" type="pres">
      <dgm:prSet presAssocID="{D8212887-CED9-4441-A201-58DD7231C349}" presName="rootText" presStyleLbl="node1" presStyleIdx="1" presStyleCnt="2"/>
      <dgm:spPr/>
      <dgm:t>
        <a:bodyPr/>
        <a:lstStyle/>
        <a:p>
          <a:pPr rtl="1"/>
          <a:endParaRPr lang="fa-IR"/>
        </a:p>
      </dgm:t>
    </dgm:pt>
    <dgm:pt modelId="{2DACD409-FA6E-477E-905F-F06D4146FC6E}" type="pres">
      <dgm:prSet presAssocID="{D8212887-CED9-4441-A201-58DD7231C349}" presName="rootConnector" presStyleLbl="node1" presStyleIdx="1" presStyleCnt="2"/>
      <dgm:spPr/>
      <dgm:t>
        <a:bodyPr/>
        <a:lstStyle/>
        <a:p>
          <a:pPr rtl="1"/>
          <a:endParaRPr lang="fa-IR"/>
        </a:p>
      </dgm:t>
    </dgm:pt>
    <dgm:pt modelId="{3135246B-F366-418D-94DC-C0D1F0A8F952}" type="pres">
      <dgm:prSet presAssocID="{D8212887-CED9-4441-A201-58DD7231C349}" presName="childShape" presStyleCnt="0"/>
      <dgm:spPr/>
    </dgm:pt>
    <dgm:pt modelId="{935DCF09-C277-4C66-89D8-88DDCC0BCC57}" type="pres">
      <dgm:prSet presAssocID="{4CD35306-BC27-4909-8887-439C60D531BE}" presName="Name13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2428CD9-EFD9-4F59-8CB6-E6F2F8815579}" type="pres">
      <dgm:prSet presAssocID="{56B8BF02-2FC7-4DEC-A3EE-A07015DA6FB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852786-E645-4739-912A-B3E920C82049}" type="pres">
      <dgm:prSet presAssocID="{73B9BCAC-5A92-45F0-98D3-A0C657E007E0}" presName="Name13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FC219F0-8416-485C-98A3-2E72FB39F81B}" type="pres">
      <dgm:prSet presAssocID="{CE84796E-0B1B-4E8E-8AEA-4C9738DE93A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CF82DE2-C773-4F88-83D7-F6A63183F0FA}" srcId="{D8212887-CED9-4441-A201-58DD7231C349}" destId="{56B8BF02-2FC7-4DEC-A3EE-A07015DA6FB9}" srcOrd="0" destOrd="0" parTransId="{4CD35306-BC27-4909-8887-439C60D531BE}" sibTransId="{B474306B-1207-4B96-88E9-89121512A867}"/>
    <dgm:cxn modelId="{C17E96DF-F12F-494C-8D5B-0B1F84647002}" srcId="{C39B1831-68D0-43CF-83A0-54414E2493AD}" destId="{EC60A9A4-123E-4747-8BB6-DF78FAC6B802}" srcOrd="0" destOrd="0" parTransId="{EAB6D6B0-0533-492E-B130-916615C671D6}" sibTransId="{F39D0BB3-3EB4-41BE-B353-85A3923032AB}"/>
    <dgm:cxn modelId="{794EAE6A-F95E-45BE-87C8-60EF22ABA4A9}" type="presOf" srcId="{56B8BF02-2FC7-4DEC-A3EE-A07015DA6FB9}" destId="{42428CD9-EFD9-4F59-8CB6-E6F2F8815579}" srcOrd="0" destOrd="0" presId="urn:microsoft.com/office/officeart/2005/8/layout/hierarchy3"/>
    <dgm:cxn modelId="{D0969FB9-3600-4CD9-8E15-BC54443CECFD}" type="presOf" srcId="{A4C0626E-2BBD-4BF7-9BD8-06C8B8092BAB}" destId="{97F36751-54DC-4405-8F3C-A100ABC646B0}" srcOrd="0" destOrd="0" presId="urn:microsoft.com/office/officeart/2005/8/layout/hierarchy3"/>
    <dgm:cxn modelId="{F59E6F0A-84DB-4938-87C6-F456223EA8BF}" type="presOf" srcId="{EC60A9A4-123E-4747-8BB6-DF78FAC6B802}" destId="{64546A39-44CB-4D00-B171-BA7265C1A07F}" srcOrd="0" destOrd="0" presId="urn:microsoft.com/office/officeart/2005/8/layout/hierarchy3"/>
    <dgm:cxn modelId="{F84FD782-1DAE-4BBF-828E-8342BCCCA4BA}" type="presOf" srcId="{73B9BCAC-5A92-45F0-98D3-A0C657E007E0}" destId="{83852786-E645-4739-912A-B3E920C82049}" srcOrd="0" destOrd="0" presId="urn:microsoft.com/office/officeart/2005/8/layout/hierarchy3"/>
    <dgm:cxn modelId="{951D70EE-B0AD-482C-9F4F-935C31EC031A}" type="presOf" srcId="{324908EA-9891-4254-9E05-A31B03BDC194}" destId="{10DFBD4F-BFD5-495C-953A-788E760FB2D2}" srcOrd="0" destOrd="0" presId="urn:microsoft.com/office/officeart/2005/8/layout/hierarchy3"/>
    <dgm:cxn modelId="{9E6D4DB2-7F73-4611-BC7A-D0BCEFC56ED7}" srcId="{D8212887-CED9-4441-A201-58DD7231C349}" destId="{CE84796E-0B1B-4E8E-8AEA-4C9738DE93AD}" srcOrd="1" destOrd="0" parTransId="{73B9BCAC-5A92-45F0-98D3-A0C657E007E0}" sibTransId="{564B2AC3-D4C5-41B2-852A-C1DCE6439467}"/>
    <dgm:cxn modelId="{2A5D34A9-4099-4A8B-8035-87B99547F97C}" type="presOf" srcId="{556E0E6F-B132-4C1C-8074-004AE5F0F1B5}" destId="{B4255663-F3F8-4A3C-B041-5ED25AA17734}" srcOrd="0" destOrd="0" presId="urn:microsoft.com/office/officeart/2005/8/layout/hierarchy3"/>
    <dgm:cxn modelId="{B5948036-B745-4919-9DFC-B79AE84C4B69}" type="presOf" srcId="{EC60A9A4-123E-4747-8BB6-DF78FAC6B802}" destId="{8DD3ABD2-A729-49EA-87C2-A2A1E39505D7}" srcOrd="1" destOrd="0" presId="urn:microsoft.com/office/officeart/2005/8/layout/hierarchy3"/>
    <dgm:cxn modelId="{E08483D3-E3B6-49A0-9463-176CDE9C0C29}" type="presOf" srcId="{CE84796E-0B1B-4E8E-8AEA-4C9738DE93AD}" destId="{EFC219F0-8416-485C-98A3-2E72FB39F81B}" srcOrd="0" destOrd="0" presId="urn:microsoft.com/office/officeart/2005/8/layout/hierarchy3"/>
    <dgm:cxn modelId="{AEB5B493-49CF-4D74-B485-12D41A062AA9}" srcId="{C39B1831-68D0-43CF-83A0-54414E2493AD}" destId="{D8212887-CED9-4441-A201-58DD7231C349}" srcOrd="1" destOrd="0" parTransId="{CC7D1516-011C-4702-A6A8-35182B7E1796}" sibTransId="{32B7E708-CB16-403D-BD26-A1D802344E69}"/>
    <dgm:cxn modelId="{8F28B29F-7322-49A0-B83B-BC8A7D5DBA85}" type="presOf" srcId="{4CD35306-BC27-4909-8887-439C60D531BE}" destId="{935DCF09-C277-4C66-89D8-88DDCC0BCC57}" srcOrd="0" destOrd="0" presId="urn:microsoft.com/office/officeart/2005/8/layout/hierarchy3"/>
    <dgm:cxn modelId="{2638DA6E-A249-4595-9022-3D9225C11558}" type="presOf" srcId="{D8212887-CED9-4441-A201-58DD7231C349}" destId="{2DACD409-FA6E-477E-905F-F06D4146FC6E}" srcOrd="1" destOrd="0" presId="urn:microsoft.com/office/officeart/2005/8/layout/hierarchy3"/>
    <dgm:cxn modelId="{72E06C2B-7D32-4249-8412-0D7B4A540976}" type="presOf" srcId="{C39B1831-68D0-43CF-83A0-54414E2493AD}" destId="{0CEEC4AB-7BFF-4336-A08F-E2F1D3F27CDB}" srcOrd="0" destOrd="0" presId="urn:microsoft.com/office/officeart/2005/8/layout/hierarchy3"/>
    <dgm:cxn modelId="{6BE83EFA-F597-4E88-9853-8AFFCD1D8014}" srcId="{EC60A9A4-123E-4747-8BB6-DF78FAC6B802}" destId="{324908EA-9891-4254-9E05-A31B03BDC194}" srcOrd="0" destOrd="0" parTransId="{556E0E6F-B132-4C1C-8074-004AE5F0F1B5}" sibTransId="{0191A718-9826-4187-BE5B-8817F63C0553}"/>
    <dgm:cxn modelId="{60641F74-8CED-40F0-89F5-C8AD0FC8640E}" type="presOf" srcId="{D8212887-CED9-4441-A201-58DD7231C349}" destId="{B4442C2E-0452-40FD-B0F6-BD10D3C6FAC9}" srcOrd="0" destOrd="0" presId="urn:microsoft.com/office/officeart/2005/8/layout/hierarchy3"/>
    <dgm:cxn modelId="{D0B0CD9A-96CA-4DCE-8FEF-A77EDCF2EC9C}" type="presOf" srcId="{6CCA3187-1C38-4CF5-9D78-368BCBDBDB0E}" destId="{2512AAA8-3B6A-47F2-8A51-34ABA546E510}" srcOrd="0" destOrd="0" presId="urn:microsoft.com/office/officeart/2005/8/layout/hierarchy3"/>
    <dgm:cxn modelId="{7EC0DE49-2CF7-4677-9B3A-6356BD790158}" srcId="{EC60A9A4-123E-4747-8BB6-DF78FAC6B802}" destId="{6CCA3187-1C38-4CF5-9D78-368BCBDBDB0E}" srcOrd="1" destOrd="0" parTransId="{A4C0626E-2BBD-4BF7-9BD8-06C8B8092BAB}" sibTransId="{253D0FC0-E778-4A1A-9233-382615ECC6FC}"/>
    <dgm:cxn modelId="{290048CF-3021-4B2A-A66D-F7DEA20D9471}" type="presParOf" srcId="{0CEEC4AB-7BFF-4336-A08F-E2F1D3F27CDB}" destId="{2974F9CA-D4B4-4A20-9187-8D6A81AAE07E}" srcOrd="0" destOrd="0" presId="urn:microsoft.com/office/officeart/2005/8/layout/hierarchy3"/>
    <dgm:cxn modelId="{D982A885-423F-4E5E-AC80-CFE07E5C5501}" type="presParOf" srcId="{2974F9CA-D4B4-4A20-9187-8D6A81AAE07E}" destId="{5183804F-4473-4541-A12F-ED9B772A93E1}" srcOrd="0" destOrd="0" presId="urn:microsoft.com/office/officeart/2005/8/layout/hierarchy3"/>
    <dgm:cxn modelId="{EDAA24CF-F89B-43B5-91FE-2E13112AA171}" type="presParOf" srcId="{5183804F-4473-4541-A12F-ED9B772A93E1}" destId="{64546A39-44CB-4D00-B171-BA7265C1A07F}" srcOrd="0" destOrd="0" presId="urn:microsoft.com/office/officeart/2005/8/layout/hierarchy3"/>
    <dgm:cxn modelId="{5427226E-3273-4966-BA96-96ECF59F45C5}" type="presParOf" srcId="{5183804F-4473-4541-A12F-ED9B772A93E1}" destId="{8DD3ABD2-A729-49EA-87C2-A2A1E39505D7}" srcOrd="1" destOrd="0" presId="urn:microsoft.com/office/officeart/2005/8/layout/hierarchy3"/>
    <dgm:cxn modelId="{9627690F-57A7-4441-8864-2BEE5C78E555}" type="presParOf" srcId="{2974F9CA-D4B4-4A20-9187-8D6A81AAE07E}" destId="{D99A8DFB-AD41-4BFD-A009-A739655668CE}" srcOrd="1" destOrd="0" presId="urn:microsoft.com/office/officeart/2005/8/layout/hierarchy3"/>
    <dgm:cxn modelId="{A5503349-FB88-4A2E-AD71-3C90D6324CBD}" type="presParOf" srcId="{D99A8DFB-AD41-4BFD-A009-A739655668CE}" destId="{B4255663-F3F8-4A3C-B041-5ED25AA17734}" srcOrd="0" destOrd="0" presId="urn:microsoft.com/office/officeart/2005/8/layout/hierarchy3"/>
    <dgm:cxn modelId="{039D411F-9472-43BB-9070-35CD10D59A4D}" type="presParOf" srcId="{D99A8DFB-AD41-4BFD-A009-A739655668CE}" destId="{10DFBD4F-BFD5-495C-953A-788E760FB2D2}" srcOrd="1" destOrd="0" presId="urn:microsoft.com/office/officeart/2005/8/layout/hierarchy3"/>
    <dgm:cxn modelId="{ABE1E0C4-6641-46D7-AB7F-AD309FC03318}" type="presParOf" srcId="{D99A8DFB-AD41-4BFD-A009-A739655668CE}" destId="{97F36751-54DC-4405-8F3C-A100ABC646B0}" srcOrd="2" destOrd="0" presId="urn:microsoft.com/office/officeart/2005/8/layout/hierarchy3"/>
    <dgm:cxn modelId="{2DB566D3-7BD0-40F8-8DB4-02197F7CF4AF}" type="presParOf" srcId="{D99A8DFB-AD41-4BFD-A009-A739655668CE}" destId="{2512AAA8-3B6A-47F2-8A51-34ABA546E510}" srcOrd="3" destOrd="0" presId="urn:microsoft.com/office/officeart/2005/8/layout/hierarchy3"/>
    <dgm:cxn modelId="{8C5BDBCB-77BB-4055-80E6-F8706E84D6C9}" type="presParOf" srcId="{0CEEC4AB-7BFF-4336-A08F-E2F1D3F27CDB}" destId="{7697B282-2BEB-4DCE-A5C9-2FD1015E920D}" srcOrd="1" destOrd="0" presId="urn:microsoft.com/office/officeart/2005/8/layout/hierarchy3"/>
    <dgm:cxn modelId="{8EA6914C-753E-4044-96BD-4E520C802DBD}" type="presParOf" srcId="{7697B282-2BEB-4DCE-A5C9-2FD1015E920D}" destId="{25680AAC-36E2-407C-9C15-0C6242BB4550}" srcOrd="0" destOrd="0" presId="urn:microsoft.com/office/officeart/2005/8/layout/hierarchy3"/>
    <dgm:cxn modelId="{3B0E210A-FDBD-45C2-BD36-0B874EADC11F}" type="presParOf" srcId="{25680AAC-36E2-407C-9C15-0C6242BB4550}" destId="{B4442C2E-0452-40FD-B0F6-BD10D3C6FAC9}" srcOrd="0" destOrd="0" presId="urn:microsoft.com/office/officeart/2005/8/layout/hierarchy3"/>
    <dgm:cxn modelId="{E41ED581-3EDB-4399-B5FA-99707053893B}" type="presParOf" srcId="{25680AAC-36E2-407C-9C15-0C6242BB4550}" destId="{2DACD409-FA6E-477E-905F-F06D4146FC6E}" srcOrd="1" destOrd="0" presId="urn:microsoft.com/office/officeart/2005/8/layout/hierarchy3"/>
    <dgm:cxn modelId="{489550EE-8BFA-4224-B285-4A3A57489B9F}" type="presParOf" srcId="{7697B282-2BEB-4DCE-A5C9-2FD1015E920D}" destId="{3135246B-F366-418D-94DC-C0D1F0A8F952}" srcOrd="1" destOrd="0" presId="urn:microsoft.com/office/officeart/2005/8/layout/hierarchy3"/>
    <dgm:cxn modelId="{4645481C-7FA7-471C-B590-D1314FF94715}" type="presParOf" srcId="{3135246B-F366-418D-94DC-C0D1F0A8F952}" destId="{935DCF09-C277-4C66-89D8-88DDCC0BCC57}" srcOrd="0" destOrd="0" presId="urn:microsoft.com/office/officeart/2005/8/layout/hierarchy3"/>
    <dgm:cxn modelId="{8A47ABB1-A2F1-4207-9AE9-A8DEB06C933D}" type="presParOf" srcId="{3135246B-F366-418D-94DC-C0D1F0A8F952}" destId="{42428CD9-EFD9-4F59-8CB6-E6F2F8815579}" srcOrd="1" destOrd="0" presId="urn:microsoft.com/office/officeart/2005/8/layout/hierarchy3"/>
    <dgm:cxn modelId="{1CD8125C-C24F-4EEB-9C72-9CA606822802}" type="presParOf" srcId="{3135246B-F366-418D-94DC-C0D1F0A8F952}" destId="{83852786-E645-4739-912A-B3E920C82049}" srcOrd="2" destOrd="0" presId="urn:microsoft.com/office/officeart/2005/8/layout/hierarchy3"/>
    <dgm:cxn modelId="{D1E4403E-990B-4365-A238-51437AE65F28}" type="presParOf" srcId="{3135246B-F366-418D-94DC-C0D1F0A8F952}" destId="{EFC219F0-8416-485C-98A3-2E72FB39F81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92D8A-ACD7-4215-AA8C-83E2167272F1}">
      <dsp:nvSpPr>
        <dsp:cNvPr id="0" name=""/>
        <dsp:cNvSpPr/>
      </dsp:nvSpPr>
      <dsp:spPr>
        <a:xfrm>
          <a:off x="3144" y="1925364"/>
          <a:ext cx="1452159" cy="7260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دریافت فیبر   </a:t>
          </a:r>
          <a:endParaRPr lang="fa-IR" sz="2500" b="1" kern="1200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sp:txBody>
      <dsp:txXfrm>
        <a:off x="24410" y="1946630"/>
        <a:ext cx="1409627" cy="683547"/>
      </dsp:txXfrm>
    </dsp:sp>
    <dsp:sp modelId="{38080F2B-5F86-40C5-B09C-5FE1A387A37F}">
      <dsp:nvSpPr>
        <dsp:cNvPr id="0" name=""/>
        <dsp:cNvSpPr/>
      </dsp:nvSpPr>
      <dsp:spPr>
        <a:xfrm rot="18398876">
          <a:off x="1259165" y="1884344"/>
          <a:ext cx="973140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973140" y="13675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1721407" y="1873691"/>
        <a:ext cx="48657" cy="48657"/>
      </dsp:txXfrm>
    </dsp:sp>
    <dsp:sp modelId="{41A741EC-B270-49CB-BB8A-05A3606BFF55}">
      <dsp:nvSpPr>
        <dsp:cNvPr id="0" name=""/>
        <dsp:cNvSpPr/>
      </dsp:nvSpPr>
      <dsp:spPr>
        <a:xfrm>
          <a:off x="2036168" y="860866"/>
          <a:ext cx="1452159" cy="129354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کند شدن جذب گلوکز</a:t>
          </a:r>
          <a:endParaRPr lang="fa-IR" sz="2500" b="1" kern="1200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sp:txBody>
      <dsp:txXfrm>
        <a:off x="2074054" y="898752"/>
        <a:ext cx="1376387" cy="1217768"/>
      </dsp:txXfrm>
    </dsp:sp>
    <dsp:sp modelId="{08E9FDBD-EB0F-4910-AEA3-A8FC0A7A2832}">
      <dsp:nvSpPr>
        <dsp:cNvPr id="0" name=""/>
        <dsp:cNvSpPr/>
      </dsp:nvSpPr>
      <dsp:spPr>
        <a:xfrm>
          <a:off x="3488327" y="1493960"/>
          <a:ext cx="58086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580863" y="13675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764238" y="1493114"/>
        <a:ext cx="29043" cy="29043"/>
      </dsp:txXfrm>
    </dsp:sp>
    <dsp:sp modelId="{3993ECAC-E7CB-497A-B918-5175FDF22ECE}">
      <dsp:nvSpPr>
        <dsp:cNvPr id="0" name=""/>
        <dsp:cNvSpPr/>
      </dsp:nvSpPr>
      <dsp:spPr>
        <a:xfrm>
          <a:off x="4069191" y="868086"/>
          <a:ext cx="1452159" cy="12790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کاهش پاسخ انسولین</a:t>
          </a:r>
          <a:endParaRPr lang="fa-IR" sz="2000" b="1" kern="1200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sp:txBody>
      <dsp:txXfrm>
        <a:off x="4106655" y="905550"/>
        <a:ext cx="1377231" cy="1204170"/>
      </dsp:txXfrm>
    </dsp:sp>
    <dsp:sp modelId="{B7B3921C-5104-4FEB-B7C1-F2D81B69B83E}">
      <dsp:nvSpPr>
        <dsp:cNvPr id="0" name=""/>
        <dsp:cNvSpPr/>
      </dsp:nvSpPr>
      <dsp:spPr>
        <a:xfrm rot="3237770">
          <a:off x="1252064" y="2673929"/>
          <a:ext cx="98734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987343" y="13675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1721052" y="2662921"/>
        <a:ext cx="49367" cy="49367"/>
      </dsp:txXfrm>
    </dsp:sp>
    <dsp:sp modelId="{97BC6C7F-4882-48E0-95CD-BCE008CCC905}">
      <dsp:nvSpPr>
        <dsp:cNvPr id="0" name=""/>
        <dsp:cNvSpPr/>
      </dsp:nvSpPr>
      <dsp:spPr>
        <a:xfrm>
          <a:off x="2036168" y="2457668"/>
          <a:ext cx="1452159" cy="125827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کاهش زمان انتقال روده ای </a:t>
          </a:r>
          <a:endParaRPr lang="fa-IR" sz="2000" b="1" kern="1200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sp:txBody>
      <dsp:txXfrm>
        <a:off x="2073022" y="2494522"/>
        <a:ext cx="1378451" cy="1184566"/>
      </dsp:txXfrm>
    </dsp:sp>
    <dsp:sp modelId="{E94F7609-559B-46FD-81F9-339E8227CFE2}">
      <dsp:nvSpPr>
        <dsp:cNvPr id="0" name=""/>
        <dsp:cNvSpPr/>
      </dsp:nvSpPr>
      <dsp:spPr>
        <a:xfrm>
          <a:off x="3488327" y="3073130"/>
          <a:ext cx="58086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580863" y="13675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764238" y="3072284"/>
        <a:ext cx="29043" cy="29043"/>
      </dsp:txXfrm>
    </dsp:sp>
    <dsp:sp modelId="{B3784041-35FA-47F3-AC50-6FE8D902CC8D}">
      <dsp:nvSpPr>
        <dsp:cNvPr id="0" name=""/>
        <dsp:cNvSpPr/>
      </dsp:nvSpPr>
      <dsp:spPr>
        <a:xfrm>
          <a:off x="4069191" y="2256097"/>
          <a:ext cx="1452159" cy="16614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50000"/>
                </a:schemeClr>
              </a:solidFill>
              <a:cs typeface="B Nazanin" pitchFamily="2" charset="-78"/>
            </a:rPr>
            <a:t>کاهش زمان برای جذب کربوهیدراتها در بالای ژژنوم</a:t>
          </a:r>
          <a:endParaRPr lang="fa-IR" sz="2000" b="1" kern="1200" dirty="0">
            <a:solidFill>
              <a:schemeClr val="bg1">
                <a:lumMod val="50000"/>
              </a:schemeClr>
            </a:solidFill>
            <a:cs typeface="B Nazanin" pitchFamily="2" charset="-78"/>
          </a:endParaRPr>
        </a:p>
      </dsp:txBody>
      <dsp:txXfrm>
        <a:off x="4111723" y="2298629"/>
        <a:ext cx="1367095" cy="1576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46A39-44CB-4D00-B171-BA7265C1A07F}">
      <dsp:nvSpPr>
        <dsp:cNvPr id="0" name=""/>
        <dsp:cNvSpPr/>
      </dsp:nvSpPr>
      <dsp:spPr>
        <a:xfrm>
          <a:off x="487349" y="696"/>
          <a:ext cx="1672894" cy="83644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FFC000"/>
              </a:solidFill>
              <a:cs typeface="B Nazanin" pitchFamily="2" charset="-78"/>
            </a:rPr>
            <a:t>اتصال به اسیدهای صفراوی</a:t>
          </a:r>
          <a:endParaRPr lang="fa-IR" sz="2000" b="1" kern="1200" dirty="0">
            <a:solidFill>
              <a:srgbClr val="FFC000"/>
            </a:solidFill>
            <a:cs typeface="B Nazanin" pitchFamily="2" charset="-78"/>
          </a:endParaRPr>
        </a:p>
      </dsp:txBody>
      <dsp:txXfrm>
        <a:off x="511848" y="25195"/>
        <a:ext cx="1623896" cy="787449"/>
      </dsp:txXfrm>
    </dsp:sp>
    <dsp:sp modelId="{B4255663-F3F8-4A3C-B041-5ED25AA17734}">
      <dsp:nvSpPr>
        <dsp:cNvPr id="0" name=""/>
        <dsp:cNvSpPr/>
      </dsp:nvSpPr>
      <dsp:spPr>
        <a:xfrm>
          <a:off x="654638" y="837143"/>
          <a:ext cx="167289" cy="627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35"/>
              </a:lnTo>
              <a:lnTo>
                <a:pt x="167289" y="627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FBD4F-BFD5-495C-953A-788E760FB2D2}">
      <dsp:nvSpPr>
        <dsp:cNvPr id="0" name=""/>
        <dsp:cNvSpPr/>
      </dsp:nvSpPr>
      <dsp:spPr>
        <a:xfrm>
          <a:off x="821927" y="1046255"/>
          <a:ext cx="1338315" cy="83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itchFamily="2" charset="-78"/>
            </a:rPr>
            <a:t>افزایش دفع اسیدهای صفراوی</a:t>
          </a:r>
          <a:endParaRPr lang="fa-IR" sz="1800" b="1" kern="1200" dirty="0">
            <a:cs typeface="B Nazanin" pitchFamily="2" charset="-78"/>
          </a:endParaRPr>
        </a:p>
      </dsp:txBody>
      <dsp:txXfrm>
        <a:off x="846426" y="1070754"/>
        <a:ext cx="1289317" cy="787449"/>
      </dsp:txXfrm>
    </dsp:sp>
    <dsp:sp modelId="{97F36751-54DC-4405-8F3C-A100ABC646B0}">
      <dsp:nvSpPr>
        <dsp:cNvPr id="0" name=""/>
        <dsp:cNvSpPr/>
      </dsp:nvSpPr>
      <dsp:spPr>
        <a:xfrm>
          <a:off x="654638" y="837143"/>
          <a:ext cx="167289" cy="1672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894"/>
              </a:lnTo>
              <a:lnTo>
                <a:pt x="167289" y="1672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2AAA8-3B6A-47F2-8A51-34ABA546E510}">
      <dsp:nvSpPr>
        <dsp:cNvPr id="0" name=""/>
        <dsp:cNvSpPr/>
      </dsp:nvSpPr>
      <dsp:spPr>
        <a:xfrm>
          <a:off x="821927" y="2091814"/>
          <a:ext cx="1338315" cy="83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itchFamily="2" charset="-78"/>
            </a:rPr>
            <a:t>افزایش نیاز به کلسترول جهت سنتز اسیدهای صفراوی</a:t>
          </a:r>
          <a:endParaRPr lang="fa-IR" sz="1300" b="1" kern="1200" dirty="0">
            <a:cs typeface="B Nazanin" pitchFamily="2" charset="-78"/>
          </a:endParaRPr>
        </a:p>
      </dsp:txBody>
      <dsp:txXfrm>
        <a:off x="846426" y="2116313"/>
        <a:ext cx="1289317" cy="787449"/>
      </dsp:txXfrm>
    </dsp:sp>
    <dsp:sp modelId="{B4442C2E-0452-40FD-B0F6-BD10D3C6FAC9}">
      <dsp:nvSpPr>
        <dsp:cNvPr id="0" name=""/>
        <dsp:cNvSpPr/>
      </dsp:nvSpPr>
      <dsp:spPr>
        <a:xfrm>
          <a:off x="2578466" y="696"/>
          <a:ext cx="1672894" cy="83644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FFC000"/>
              </a:solidFill>
              <a:cs typeface="B Nazanin" pitchFamily="2" charset="-78"/>
            </a:rPr>
            <a:t>اتصال به لیپیدها</a:t>
          </a:r>
          <a:endParaRPr lang="fa-IR" sz="2000" b="1" kern="1200" dirty="0">
            <a:solidFill>
              <a:srgbClr val="FFC000"/>
            </a:solidFill>
            <a:cs typeface="B Nazanin" pitchFamily="2" charset="-78"/>
          </a:endParaRPr>
        </a:p>
      </dsp:txBody>
      <dsp:txXfrm>
        <a:off x="2602965" y="25195"/>
        <a:ext cx="1623896" cy="787449"/>
      </dsp:txXfrm>
    </dsp:sp>
    <dsp:sp modelId="{935DCF09-C277-4C66-89D8-88DDCC0BCC57}">
      <dsp:nvSpPr>
        <dsp:cNvPr id="0" name=""/>
        <dsp:cNvSpPr/>
      </dsp:nvSpPr>
      <dsp:spPr>
        <a:xfrm>
          <a:off x="2745756" y="837143"/>
          <a:ext cx="167289" cy="627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35"/>
              </a:lnTo>
              <a:lnTo>
                <a:pt x="167289" y="627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28CD9-EFD9-4F59-8CB6-E6F2F8815579}">
      <dsp:nvSpPr>
        <dsp:cNvPr id="0" name=""/>
        <dsp:cNvSpPr/>
      </dsp:nvSpPr>
      <dsp:spPr>
        <a:xfrm>
          <a:off x="2913045" y="1046255"/>
          <a:ext cx="1338315" cy="83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itchFamily="2" charset="-78"/>
            </a:rPr>
            <a:t>کاهش امولسیفیه شدن لیپیدها</a:t>
          </a:r>
          <a:endParaRPr lang="fa-IR" sz="1800" b="1" kern="1200" dirty="0">
            <a:cs typeface="B Nazanin" pitchFamily="2" charset="-78"/>
          </a:endParaRPr>
        </a:p>
      </dsp:txBody>
      <dsp:txXfrm>
        <a:off x="2937544" y="1070754"/>
        <a:ext cx="1289317" cy="787449"/>
      </dsp:txXfrm>
    </dsp:sp>
    <dsp:sp modelId="{83852786-E645-4739-912A-B3E920C82049}">
      <dsp:nvSpPr>
        <dsp:cNvPr id="0" name=""/>
        <dsp:cNvSpPr/>
      </dsp:nvSpPr>
      <dsp:spPr>
        <a:xfrm>
          <a:off x="2745756" y="837143"/>
          <a:ext cx="167289" cy="1672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894"/>
              </a:lnTo>
              <a:lnTo>
                <a:pt x="167289" y="1672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219F0-8416-485C-98A3-2E72FB39F81B}">
      <dsp:nvSpPr>
        <dsp:cNvPr id="0" name=""/>
        <dsp:cNvSpPr/>
      </dsp:nvSpPr>
      <dsp:spPr>
        <a:xfrm>
          <a:off x="2913045" y="2091814"/>
          <a:ext cx="1338315" cy="83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جلوگیری از جذب لیپید </a:t>
          </a:r>
          <a:endParaRPr lang="fa-IR" sz="2000" b="1" kern="1200" dirty="0">
            <a:cs typeface="B Nazanin" pitchFamily="2" charset="-78"/>
          </a:endParaRPr>
        </a:p>
      </dsp:txBody>
      <dsp:txXfrm>
        <a:off x="2937544" y="2116313"/>
        <a:ext cx="1289317" cy="787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46A39-44CB-4D00-B171-BA7265C1A07F}">
      <dsp:nvSpPr>
        <dsp:cNvPr id="0" name=""/>
        <dsp:cNvSpPr/>
      </dsp:nvSpPr>
      <dsp:spPr>
        <a:xfrm>
          <a:off x="189417" y="479"/>
          <a:ext cx="1673142" cy="83657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FFC000"/>
              </a:solidFill>
              <a:cs typeface="B Nazanin" pitchFamily="2" charset="-78"/>
            </a:rPr>
            <a:t>تأخیردر تخلیه معده و جذب گلوکز</a:t>
          </a:r>
          <a:endParaRPr lang="fa-IR" sz="1800" b="1" kern="1200" dirty="0">
            <a:solidFill>
              <a:srgbClr val="FFC000"/>
            </a:solidFill>
            <a:cs typeface="B Nazanin" pitchFamily="2" charset="-78"/>
          </a:endParaRPr>
        </a:p>
      </dsp:txBody>
      <dsp:txXfrm>
        <a:off x="213919" y="24981"/>
        <a:ext cx="1624138" cy="787567"/>
      </dsp:txXfrm>
    </dsp:sp>
    <dsp:sp modelId="{B4255663-F3F8-4A3C-B041-5ED25AA17734}">
      <dsp:nvSpPr>
        <dsp:cNvPr id="0" name=""/>
        <dsp:cNvSpPr/>
      </dsp:nvSpPr>
      <dsp:spPr>
        <a:xfrm>
          <a:off x="356731" y="837050"/>
          <a:ext cx="167314" cy="627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428"/>
              </a:lnTo>
              <a:lnTo>
                <a:pt x="167314" y="6274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FBD4F-BFD5-495C-953A-788E760FB2D2}">
      <dsp:nvSpPr>
        <dsp:cNvPr id="0" name=""/>
        <dsp:cNvSpPr/>
      </dsp:nvSpPr>
      <dsp:spPr>
        <a:xfrm>
          <a:off x="524045" y="1046193"/>
          <a:ext cx="1338513" cy="836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Nazanin" pitchFamily="2" charset="-78"/>
            </a:rPr>
            <a:t>کاهش ترشح انسولین</a:t>
          </a:r>
          <a:endParaRPr lang="fa-IR" sz="2000" b="1" kern="1200" dirty="0">
            <a:cs typeface="B Nazanin" pitchFamily="2" charset="-78"/>
          </a:endParaRPr>
        </a:p>
      </dsp:txBody>
      <dsp:txXfrm>
        <a:off x="548547" y="1070695"/>
        <a:ext cx="1289509" cy="787567"/>
      </dsp:txXfrm>
    </dsp:sp>
    <dsp:sp modelId="{97F36751-54DC-4405-8F3C-A100ABC646B0}">
      <dsp:nvSpPr>
        <dsp:cNvPr id="0" name=""/>
        <dsp:cNvSpPr/>
      </dsp:nvSpPr>
      <dsp:spPr>
        <a:xfrm>
          <a:off x="356731" y="837050"/>
          <a:ext cx="167314" cy="1673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142"/>
              </a:lnTo>
              <a:lnTo>
                <a:pt x="167314" y="1673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2AAA8-3B6A-47F2-8A51-34ABA546E510}">
      <dsp:nvSpPr>
        <dsp:cNvPr id="0" name=""/>
        <dsp:cNvSpPr/>
      </dsp:nvSpPr>
      <dsp:spPr>
        <a:xfrm>
          <a:off x="524045" y="2091907"/>
          <a:ext cx="1338513" cy="836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Nazanin" pitchFamily="2" charset="-78"/>
            </a:rPr>
            <a:t>کاهش لیپوژنز</a:t>
          </a:r>
          <a:endParaRPr lang="fa-IR" sz="2400" b="1" kern="1200" dirty="0">
            <a:cs typeface="B Nazanin" pitchFamily="2" charset="-78"/>
          </a:endParaRPr>
        </a:p>
      </dsp:txBody>
      <dsp:txXfrm>
        <a:off x="548547" y="2116409"/>
        <a:ext cx="1289509" cy="787567"/>
      </dsp:txXfrm>
    </dsp:sp>
    <dsp:sp modelId="{B4442C2E-0452-40FD-B0F6-BD10D3C6FAC9}">
      <dsp:nvSpPr>
        <dsp:cNvPr id="0" name=""/>
        <dsp:cNvSpPr/>
      </dsp:nvSpPr>
      <dsp:spPr>
        <a:xfrm>
          <a:off x="2280844" y="479"/>
          <a:ext cx="1673142" cy="83657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FFC000"/>
              </a:solidFill>
              <a:cs typeface="B Nazanin" pitchFamily="2" charset="-78"/>
            </a:rPr>
            <a:t>تخمیر باکتریایی در کولون</a:t>
          </a:r>
          <a:endParaRPr lang="fa-IR" sz="1800" b="1" kern="1200" dirty="0">
            <a:solidFill>
              <a:srgbClr val="FFC000"/>
            </a:solidFill>
            <a:cs typeface="B Nazanin" pitchFamily="2" charset="-78"/>
          </a:endParaRPr>
        </a:p>
      </dsp:txBody>
      <dsp:txXfrm>
        <a:off x="2305346" y="24981"/>
        <a:ext cx="1624138" cy="787567"/>
      </dsp:txXfrm>
    </dsp:sp>
    <dsp:sp modelId="{935DCF09-C277-4C66-89D8-88DDCC0BCC57}">
      <dsp:nvSpPr>
        <dsp:cNvPr id="0" name=""/>
        <dsp:cNvSpPr/>
      </dsp:nvSpPr>
      <dsp:spPr>
        <a:xfrm>
          <a:off x="2448158" y="837050"/>
          <a:ext cx="167314" cy="627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428"/>
              </a:lnTo>
              <a:lnTo>
                <a:pt x="167314" y="6274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28CD9-EFD9-4F59-8CB6-E6F2F8815579}">
      <dsp:nvSpPr>
        <dsp:cNvPr id="0" name=""/>
        <dsp:cNvSpPr/>
      </dsp:nvSpPr>
      <dsp:spPr>
        <a:xfrm>
          <a:off x="2615473" y="1046193"/>
          <a:ext cx="1338513" cy="836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Nazanin" pitchFamily="2" charset="-78"/>
            </a:rPr>
            <a:t>تولید پروپیونات</a:t>
          </a:r>
          <a:endParaRPr lang="fa-IR" sz="2400" b="1" kern="1200" dirty="0">
            <a:cs typeface="B Nazanin" pitchFamily="2" charset="-78"/>
          </a:endParaRPr>
        </a:p>
      </dsp:txBody>
      <dsp:txXfrm>
        <a:off x="2639975" y="1070695"/>
        <a:ext cx="1289509" cy="787567"/>
      </dsp:txXfrm>
    </dsp:sp>
    <dsp:sp modelId="{83852786-E645-4739-912A-B3E920C82049}">
      <dsp:nvSpPr>
        <dsp:cNvPr id="0" name=""/>
        <dsp:cNvSpPr/>
      </dsp:nvSpPr>
      <dsp:spPr>
        <a:xfrm>
          <a:off x="2448158" y="837050"/>
          <a:ext cx="167314" cy="1673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142"/>
              </a:lnTo>
              <a:lnTo>
                <a:pt x="167314" y="1673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219F0-8416-485C-98A3-2E72FB39F81B}">
      <dsp:nvSpPr>
        <dsp:cNvPr id="0" name=""/>
        <dsp:cNvSpPr/>
      </dsp:nvSpPr>
      <dsp:spPr>
        <a:xfrm>
          <a:off x="2615473" y="2091907"/>
          <a:ext cx="1338513" cy="836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Nazanin" pitchFamily="2" charset="-78"/>
            </a:rPr>
            <a:t>مهار سنتز کبدی کلسترول</a:t>
          </a:r>
          <a:endParaRPr lang="fa-IR" sz="1800" b="1" kern="1200" dirty="0">
            <a:cs typeface="B Nazanin" pitchFamily="2" charset="-78"/>
          </a:endParaRPr>
        </a:p>
      </dsp:txBody>
      <dsp:txXfrm>
        <a:off x="2639975" y="2116409"/>
        <a:ext cx="1289509" cy="787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234E-B701-495F-BECE-E0E26419397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035E-71D2-4C62-A0B5-C65BC7AA5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1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1B02-9C68-4ECF-B3E6-15A2203A4B92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A29C-7099-4D00-9518-FEC0A590F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4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8D1C3-524C-4703-9CE6-1D562C84162E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95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EE7E0-6BCA-48CF-9EDE-7061EDA184AE}" type="slidenum">
              <a:rPr lang="fa-IR" smtClean="0"/>
              <a:pPr/>
              <a:t>47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114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B2B76-3F9C-4289-A96C-050538AAABE5}" type="slidenum">
              <a:rPr lang="fa-IR" smtClean="0"/>
              <a:pPr/>
              <a:t>48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827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C2B74-70C1-4623-8266-5B967C9B6A34}" type="slidenum">
              <a:rPr lang="en-GB"/>
              <a:pPr/>
              <a:t>49</a:t>
            </a:fld>
            <a:endParaRPr lang="en-GB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8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C9837-807F-4F2A-BF74-CE30BF9107EA}" type="slidenum">
              <a:rPr lang="fa-IR" smtClean="0"/>
              <a:pPr/>
              <a:t>50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3964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943A1-5975-46B2-A66A-EA2D7E68F5CA}" type="slidenum">
              <a:rPr lang="fa-IR" smtClean="0"/>
              <a:pPr/>
              <a:t>52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5792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ACE8E-8C35-44B5-81E8-DFB3E793FEF4}" type="slidenum">
              <a:rPr lang="fa-IR" smtClean="0"/>
              <a:pPr/>
              <a:t>53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457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210F0-C005-4E96-BF07-70EDE681425C}" type="slidenum">
              <a:rPr lang="fa-IR" smtClean="0"/>
              <a:pPr/>
              <a:t>54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6198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210F0-C005-4E96-BF07-70EDE681425C}" type="slidenum">
              <a:rPr lang="fa-IR" smtClean="0"/>
              <a:pPr/>
              <a:t>55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620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E0CD-4120-41F1-8267-AAC049812966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4710-6B23-40EE-9074-7AFFEEA5A3BF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6C-B49E-45BA-BCA2-2D3CDF853397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2B0B-F309-4BCF-A295-303A47B89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76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E959-C156-401F-8692-2B466036C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12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B38E-9951-4EA5-9DE2-253DDA82AC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3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4EB-2177-420D-B19D-38565BEB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17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FE1-D267-4F94-97C0-CEFBE747C9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91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BD-F3CD-4223-9520-3C03D0344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17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253-68D7-4205-BA6B-C735A4F4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23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662-34F2-4369-9DB1-C57227277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1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46906-32C6-4FCC-ACEB-24C946EBA9C4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FEE1-77AB-4B1E-9D3C-550B08903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18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D51-0D69-4A79-8567-5CEF82D87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7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BC63-B340-4F06-BEAE-CAC84F359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75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2B0B-F309-4BCF-A295-303A47B89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54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E959-C156-401F-8692-2B466036C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48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B38E-9951-4EA5-9DE2-253DDA82AC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86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4EB-2177-420D-B19D-38565BEB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98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FE1-D267-4F94-97C0-CEFBE747C9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32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BD-F3CD-4223-9520-3C03D0344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39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253-68D7-4205-BA6B-C735A4F4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3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90D1-4FF8-4885-9D42-4BBC5414EB12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662-34F2-4369-9DB1-C57227277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77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FEE1-77AB-4B1E-9D3C-550B08903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809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D51-0D69-4A79-8567-5CEF82D87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6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BC63-B340-4F06-BEAE-CAC84F359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011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2B0B-F309-4BCF-A295-303A47B89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28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E959-C156-401F-8692-2B466036C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6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B38E-9951-4EA5-9DE2-253DDA82AC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98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4EB-2177-420D-B19D-38565BEB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73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FE1-D267-4F94-97C0-CEFBE747C9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57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BD-F3CD-4223-9520-3C03D0344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E5491-25CC-4B8A-BFE9-6A96B124EE29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253-68D7-4205-BA6B-C735A4F4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005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662-34F2-4369-9DB1-C57227277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562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FEE1-77AB-4B1E-9D3C-550B08903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038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D51-0D69-4A79-8567-5CEF82D87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534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BC63-B340-4F06-BEAE-CAC84F359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247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2B0B-F309-4BCF-A295-303A47B89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557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E959-C156-401F-8692-2B466036C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371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B38E-9951-4EA5-9DE2-253DDA82AC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940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4EB-2177-420D-B19D-38565BEB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051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FE1-D267-4F94-97C0-CEFBE747C9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5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8EA9-7CB3-4F30-898E-2F17FC223B71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BD-F3CD-4223-9520-3C03D0344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340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253-68D7-4205-BA6B-C735A4F4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15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662-34F2-4369-9DB1-C57227277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353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FEE1-77AB-4B1E-9D3C-550B08903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074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D51-0D69-4A79-8567-5CEF82D87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018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BC63-B340-4F06-BEAE-CAC84F359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00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2B0B-F309-4BCF-A295-303A47B89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983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E959-C156-401F-8692-2B466036C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04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B38E-9951-4EA5-9DE2-253DDA82AC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745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4EB-2177-420D-B19D-38565BEB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4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1203-F8AE-42DD-85D4-DC7FBB12D313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FE1-D267-4F94-97C0-CEFBE747C9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386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BD-F3CD-4223-9520-3C03D0344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554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253-68D7-4205-BA6B-C735A4F4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564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662-34F2-4369-9DB1-C57227277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151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FEE1-77AB-4B1E-9D3C-550B08903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073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D51-0D69-4A79-8567-5CEF82D87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874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BC63-B340-4F06-BEAE-CAC84F359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26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2B0B-F309-4BCF-A295-303A47B89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662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E959-C156-401F-8692-2B466036C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299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B38E-9951-4EA5-9DE2-253DDA82AC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8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3D19-F526-428C-813D-685B67A6B0B8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D4EB-2177-420D-B19D-38565BEB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227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FE1-D267-4F94-97C0-CEFBE747C9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194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BD-F3CD-4223-9520-3C03D0344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345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5253-68D7-4205-BA6B-C735A4F44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472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5662-34F2-4369-9DB1-C572272778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432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FEE1-77AB-4B1E-9D3C-550B08903A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525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2D51-0D69-4A79-8567-5CEF82D87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19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BC63-B340-4F06-BEAE-CAC84F359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9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9991-0B17-440C-BEB2-89A56E51E969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F444-6345-43B8-B3F5-056CFC0D3CCB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F118-BFFB-46E4-B0C8-62F10820697D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Obesity Research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3CC5651A-D9D8-471F-ABAD-E32FBBB2FA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B Mitra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B Mitra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B Mitra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B Mitra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B Mitra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B Mitr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4749-4C2C-48EC-91EA-6721FC2FD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4749-4C2C-48EC-91EA-6721FC2FD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9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4749-4C2C-48EC-91EA-6721FC2FD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9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4749-4C2C-48EC-91EA-6721FC2FD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7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4749-4C2C-48EC-91EA-6721FC2FD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2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4749-4C2C-48EC-91EA-6721FC2FD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9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aboutus.org/Special/image/thumb/Wooden_food_groups_set.jpg&amp;imgrefurl=http://www.aboutus.org/BusyBeeToyStore.com&amp;usg=__jeWJS8_drFxq0KwxqRdc-FwVL8o=&amp;h=340&amp;w=500&amp;sz=85&amp;hl=fa&amp;start=71&amp;tbnid=DvCb9vYRH9d9wM:&amp;tbnh=88&amp;tbnw=130&amp;prev=/images?q=food+groups&amp;gbv=2&amp;ndsp=20&amp;hl=fa&amp;sa=N&amp;biw=1003&amp;start=60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optimal diet???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059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Eating patterns: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carbohydrate 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fat 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GI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glycemic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index)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Mediterranean (more vegetables, whole grains, fruit, legumes, nuts, fish, low-fat dairy, olive, and MUFA/PUFA; less red meat and SFAs)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Vegetarian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07220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JD Krebs. British J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2013; 13(2): 60-66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Salas-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Salvadó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2011; 21(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2): B32-48.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Wheeler ML. Diabetes Care 2012; 35(2): 434-45. 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optimal diet???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09866"/>
            <a:ext cx="8643998" cy="464347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universal dietary strategy to prevent diabetes or delay its onset. 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people with diabetes, it is unlikely one optimal mix of macronutrients for meal plans exists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best mix of carbohydrate, protein, and fat appears to vary depending on individual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circumstances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6211693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JD Krebs. British J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2013; 13(2): 60-66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Salas-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Salvadó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2011; 21(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2): B32-48.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Wheeler ML. Diabetes Care 2012; 35(2): 434-45. 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the optimal diet???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Together with the </a:t>
            </a:r>
            <a:r>
              <a:rPr lang="en-US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maintenance of </a:t>
            </a:r>
            <a:r>
              <a:rPr lang="en-US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desirable body </a:t>
            </a:r>
            <a:r>
              <a:rPr lang="en-US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prudent diet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(higher intake plant-based foods, and a lower intake of red meat, meat products, sweets, high-fat dairy and refined grains) </a:t>
            </a:r>
          </a:p>
          <a:p>
            <a:pPr lvl="1"/>
            <a:r>
              <a:rPr lang="en-US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Mediterranean dietary pattern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appears as the best strategy, especially if dietary recommendations take into account </a:t>
            </a:r>
            <a:r>
              <a:rPr lang="en-US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individual preferences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thus enabling </a:t>
            </a:r>
            <a:r>
              <a:rPr lang="en-US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long-time adherence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211693"/>
            <a:ext cx="5079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JD Krebs. British J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2013; 13(2): 60-66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Salas-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Salvadó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2011; 21(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2): B32-48.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Wheeler ML. Diabetes Care 2012; 35(2): 434-45. 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optimal diet???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286280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evidence supports </a:t>
            </a:r>
            <a:r>
              <a:rPr lang="en-US" sz="28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flexibility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dietary composition with no approach superior to another for weight loss,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glycaemic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control or cardiovascular risk management. 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evidence that </a:t>
            </a:r>
            <a:r>
              <a:rPr lang="en-US" sz="28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adherence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any given dietary approach is more important than the macronutrient prescription.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the best diet for those with type 2 diabetes is the one that works for them, and critically the one that they can </a:t>
            </a:r>
            <a:r>
              <a:rPr lang="en-US" sz="28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maintain in the long term</a:t>
            </a:r>
            <a:endParaRPr lang="en-US" sz="2800" b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14364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JD Krebs. British J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2013; 13(2): 60-66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Salas-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Salvadó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Nutr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Metab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2011; 21(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2): B32-48.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Wheeler ML. Diabetes Care 2012; 35(2): 434-45. 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Recommendations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Weight management</a:t>
            </a:r>
          </a:p>
          <a:p>
            <a:pPr marL="548640" indent="-411480" fontAlgn="auto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Energy requirement</a:t>
            </a:r>
          </a:p>
          <a:p>
            <a:pPr marL="548640" indent="-411480" fontAlgn="auto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Carbohydrate intake</a:t>
            </a:r>
          </a:p>
          <a:p>
            <a:pPr marL="548640" indent="-411480" fontAlgn="auto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Protein intake</a:t>
            </a:r>
          </a:p>
          <a:p>
            <a:pPr marL="548640" indent="-411480" fontAlgn="auto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Fat </a:t>
            </a:r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</a:rPr>
              <a:t>intake</a:t>
            </a:r>
            <a:endParaRPr lang="en-US" sz="32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7290" y="1571612"/>
            <a:ext cx="6715172" cy="3000396"/>
          </a:xfrm>
        </p:spPr>
        <p:txBody>
          <a:bodyPr/>
          <a:lstStyle/>
          <a:p>
            <a:r>
              <a:rPr lang="fa-IR" sz="7200" b="1" dirty="0" smtClean="0">
                <a:solidFill>
                  <a:srgbClr val="FF0000"/>
                </a:solidFill>
                <a:cs typeface="B Mitra" pitchFamily="2" charset="-78"/>
              </a:rPr>
              <a:t>محاسبه </a:t>
            </a:r>
            <a:br>
              <a:rPr lang="fa-IR" sz="7200" b="1" dirty="0" smtClean="0">
                <a:solidFill>
                  <a:srgbClr val="FF0000"/>
                </a:solidFill>
                <a:cs typeface="B Mitra" pitchFamily="2" charset="-78"/>
              </a:rPr>
            </a:br>
            <a:r>
              <a:rPr lang="fa-IR" sz="7200" b="1" dirty="0" smtClean="0">
                <a:solidFill>
                  <a:srgbClr val="FF0000"/>
                </a:solidFill>
                <a:cs typeface="B Mitra" pitchFamily="2" charset="-78"/>
              </a:rPr>
              <a:t>وزن مناسب و انرژی</a:t>
            </a:r>
            <a:endParaRPr lang="en-US" sz="7200" b="1" dirty="0">
              <a:solidFill>
                <a:srgbClr val="FF0000"/>
              </a:solidFill>
              <a:cs typeface="B Mitra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8F8B3-422F-4D24-AB8D-5674E65B61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36496" cy="1143000"/>
          </a:xfrm>
        </p:spPr>
        <p:txBody>
          <a:bodyPr>
            <a:noAutofit/>
          </a:bodyPr>
          <a:lstStyle/>
          <a:p>
            <a:pPr rtl="1"/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نکات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اساسی در محاسبه </a:t>
            </a:r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وزن مناسب بدن</a:t>
            </a:r>
            <a:r>
              <a:rPr lang="en-US" sz="36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1"/>
            <a:ext cx="8153400" cy="46482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الف) دسترسی به </a:t>
            </a:r>
            <a:r>
              <a:rPr lang="en-US" b="1" dirty="0" smtClean="0">
                <a:solidFill>
                  <a:srgbClr val="FFC000"/>
                </a:solidFill>
                <a:cs typeface="B Nazanin" pitchFamily="2" charset="-78"/>
              </a:rPr>
              <a:t>Desirable body weight</a:t>
            </a:r>
            <a:r>
              <a:rPr lang="fa-IR" sz="3600" b="1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برای محاسبه انرژی مصرفی</a:t>
            </a:r>
          </a:p>
          <a:p>
            <a:pPr algn="just" rtl="1">
              <a:lnSpc>
                <a:spcPct val="150000"/>
              </a:lnSpc>
              <a:buClr>
                <a:schemeClr val="bg1"/>
              </a:buClr>
              <a:buNone/>
            </a:pPr>
            <a:r>
              <a:rPr lang="fa-IR" dirty="0" smtClean="0">
                <a:cs typeface="B Nazanin" pitchFamily="2" charset="-78"/>
              </a:rPr>
              <a:t>ب) استفاده از فرمول مناسب برای محاسبه </a:t>
            </a:r>
            <a:r>
              <a:rPr lang="en-US" b="1" dirty="0">
                <a:solidFill>
                  <a:srgbClr val="FFC000"/>
                </a:solidFill>
                <a:cs typeface="B Nazanin" pitchFamily="2" charset="-78"/>
              </a:rPr>
              <a:t>basal metabolic rate</a:t>
            </a:r>
            <a:endParaRPr lang="fa-IR" b="1" dirty="0">
              <a:solidFill>
                <a:srgbClr val="FFC00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ج) محاسبه </a:t>
            </a:r>
            <a:r>
              <a:rPr lang="en-US" b="1" dirty="0">
                <a:solidFill>
                  <a:srgbClr val="FFC000"/>
                </a:solidFill>
                <a:cs typeface="B Nazanin" pitchFamily="2" charset="-78"/>
              </a:rPr>
              <a:t>total energy expenditure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33E8-7D33-462E-B2EB-A3259AD66F22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4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1120"/>
            <a:ext cx="8305800" cy="4882480"/>
          </a:xfrm>
        </p:spPr>
        <p:txBody>
          <a:bodyPr>
            <a:normAutofit/>
          </a:bodyPr>
          <a:lstStyle/>
          <a:p>
            <a:pPr algn="r" rtl="1">
              <a:spcAft>
                <a:spcPts val="1800"/>
              </a:spcAft>
              <a:buClr>
                <a:srgbClr val="FFFF00"/>
              </a:buClr>
              <a:buNone/>
            </a:pPr>
            <a:r>
              <a:rPr lang="fa-IR" dirty="0" smtClean="0">
                <a:cs typeface="B Nazanin" pitchFamily="2" charset="-78"/>
              </a:rPr>
              <a:t>دسترسی </a:t>
            </a:r>
            <a:r>
              <a:rPr lang="fa-IR" dirty="0">
                <a:cs typeface="B Nazanin" pitchFamily="2" charset="-78"/>
              </a:rPr>
              <a:t>به </a:t>
            </a:r>
            <a:r>
              <a:rPr lang="en-US" b="1" dirty="0" smtClean="0">
                <a:solidFill>
                  <a:srgbClr val="FFC000"/>
                </a:solidFill>
                <a:cs typeface="B Nazanin" pitchFamily="2" charset="-78"/>
              </a:rPr>
              <a:t>Desirable body weight</a:t>
            </a:r>
            <a:r>
              <a:rPr lang="en-US" sz="3600" b="1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fa-IR" sz="3600" b="1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برای محاسبه انرژی مصرفی</a:t>
            </a:r>
          </a:p>
          <a:p>
            <a:pPr lvl="1" algn="l">
              <a:spcAft>
                <a:spcPts val="18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Actual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weight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if BMI &lt; 25</a:t>
            </a:r>
          </a:p>
          <a:p>
            <a:pPr lvl="1" algn="l">
              <a:spcAft>
                <a:spcPts val="1800"/>
              </a:spcAft>
              <a:buFont typeface="Wingdings" pitchFamily="2" charset="2"/>
              <a:buChar char="Ø"/>
            </a:pP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spcAft>
                <a:spcPts val="18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Adjusted body weight : if BMI ≥ 25</a:t>
            </a:r>
          </a:p>
          <a:p>
            <a:pPr lvl="2">
              <a:spcAft>
                <a:spcPts val="18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Adjusted body weight = current weight - ideal body weight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0.25 + ideal body weight</a:t>
            </a:r>
            <a:endParaRPr lang="fa-IR" dirty="0">
              <a:cs typeface="B Nazanin" pitchFamily="2" charset="-78"/>
            </a:endParaRPr>
          </a:p>
          <a:p>
            <a:pPr marL="711200" indent="-276225" algn="r" rtl="1">
              <a:spcAft>
                <a:spcPts val="1800"/>
              </a:spcAft>
              <a:buClr>
                <a:srgbClr val="FFFF00"/>
              </a:buClr>
              <a:buNone/>
            </a:pP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pPr lvl="0" algn="just" rtl="1">
              <a:buNone/>
            </a:pPr>
            <a:endParaRPr lang="en-US" dirty="0" smtClean="0">
              <a:solidFill>
                <a:schemeClr val="bg1"/>
              </a:solidFill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33E8-7D33-462E-B2EB-A3259AD66F22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036496" cy="792832"/>
          </a:xfrm>
        </p:spPr>
        <p:txBody>
          <a:bodyPr>
            <a:noAutofit/>
          </a:bodyPr>
          <a:lstStyle/>
          <a:p>
            <a:pPr rtl="1"/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نکات اساسی در محاسبه وزن مناسب بدن</a:t>
            </a:r>
            <a:r>
              <a:rPr lang="en-US" sz="36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40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>
              <a:defRPr/>
            </a:pPr>
            <a:r>
              <a:rPr lang="fa-IR" sz="3200" b="1" dirty="0" smtClean="0">
                <a:solidFill>
                  <a:srgbClr val="FF0000"/>
                </a:solidFill>
                <a:cs typeface="B Nazanin" pitchFamily="2" charset="-78"/>
              </a:rPr>
              <a:t>نکات اساسی در محاسبه وزن مناسب بدن</a:t>
            </a:r>
            <a:r>
              <a:rPr lang="en-US" sz="32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697427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  <a:defRPr/>
            </a:pPr>
            <a:r>
              <a:rPr lang="fa-IR" sz="3600" dirty="0" smtClean="0">
                <a:latin typeface="Times New Roman" pitchFamily="18" charset="0"/>
                <a:cs typeface="B Mitra" pitchFamily="2" charset="-78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B Mitra" pitchFamily="2" charset="-78"/>
              </a:rPr>
              <a:t>Ideal body weight</a:t>
            </a:r>
            <a:endParaRPr lang="fa-IR" dirty="0" smtClean="0">
              <a:solidFill>
                <a:srgbClr val="FFC000"/>
              </a:solidFill>
              <a:latin typeface="Times New Roman" pitchFamily="18" charset="0"/>
              <a:cs typeface="B Mitra" pitchFamily="2" charset="-78"/>
            </a:endParaRPr>
          </a:p>
          <a:p>
            <a:pPr marL="514350" indent="-514350" algn="r" rtl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fa-IR" dirty="0" smtClean="0">
                <a:latin typeface="Times New Roman" pitchFamily="18" charset="0"/>
                <a:cs typeface="B Mitra" pitchFamily="2" charset="-78"/>
              </a:rPr>
              <a:t>دريابيم كه چقدر اضافه وزن دارد و در چند گام و در چه مدت بايد به وزن ايده آلش برسد.</a:t>
            </a:r>
          </a:p>
          <a:p>
            <a:pPr marL="514350" indent="-514350" algn="r" rtl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fa-IR" dirty="0" smtClean="0">
                <a:latin typeface="Times New Roman" pitchFamily="18" charset="0"/>
                <a:cs typeface="B Mitra" pitchFamily="2" charset="-78"/>
              </a:rPr>
              <a:t>محاسبه </a:t>
            </a:r>
            <a:r>
              <a:rPr lang="en-US" dirty="0" smtClean="0">
                <a:latin typeface="Times New Roman" pitchFamily="18" charset="0"/>
                <a:cs typeface="B Mitra" pitchFamily="2" charset="-78"/>
              </a:rPr>
              <a:t>adjusted ideal body weight</a:t>
            </a:r>
            <a:endParaRPr lang="fa-IR" dirty="0" smtClean="0">
              <a:latin typeface="Times New Roman" pitchFamily="18" charset="0"/>
              <a:cs typeface="B Mitra" pitchFamily="2" charset="-78"/>
            </a:endParaRPr>
          </a:p>
          <a:p>
            <a:pPr marL="514350" indent="-514350" algn="r" rtl="1">
              <a:spcAft>
                <a:spcPts val="1800"/>
              </a:spcAft>
              <a:buFont typeface="Wingdings" pitchFamily="2" charset="2"/>
              <a:buChar char="ü"/>
              <a:defRPr/>
            </a:pPr>
            <a:r>
              <a:rPr lang="fa-IR" dirty="0" smtClean="0">
                <a:latin typeface="Times New Roman" pitchFamily="18" charset="0"/>
                <a:cs typeface="B Mitra" pitchFamily="2" charset="-78"/>
              </a:rPr>
              <a:t>معمولا </a:t>
            </a:r>
            <a:r>
              <a:rPr lang="en-US" sz="2800" dirty="0" smtClean="0">
                <a:latin typeface="Times New Roman" pitchFamily="18" charset="0"/>
                <a:cs typeface="B Mitra" pitchFamily="2" charset="-78"/>
              </a:rPr>
              <a:t>BMI</a:t>
            </a:r>
            <a:r>
              <a:rPr lang="fa-IR" sz="2800" dirty="0" smtClean="0">
                <a:latin typeface="Times New Roman" pitchFamily="18" charset="0"/>
                <a:cs typeface="B Mitra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Mitra" pitchFamily="2" charset="-78"/>
              </a:rPr>
              <a:t>برای محاسبه وزن ايده آل 23 مي باشد</a:t>
            </a:r>
            <a:endParaRPr lang="en-US" kern="0" dirty="0" smtClean="0">
              <a:effectLst>
                <a:outerShdw blurRad="38100" dist="38100" dir="2700000" algn="tl">
                  <a:srgbClr val="000000"/>
                </a:outerShdw>
              </a:effectLst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0CD92-4938-4971-80F8-1DD9AE723454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نکات اساسی در محاسبه انرژی مورد نیاز بدن</a:t>
            </a:r>
            <a:r>
              <a:rPr lang="en-US" sz="36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 loss of 10% of total body weight over 6 months should be the initial goal. 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next 4-6 months the focus changes from weight loss to weight maintenance.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Dietary changes include an energy deficit of 500-1000 kcal/day.</a:t>
            </a:r>
          </a:p>
        </p:txBody>
      </p:sp>
    </p:spTree>
    <p:extLst>
      <p:ext uri="{BB962C8B-B14F-4D97-AF65-F5344CB8AC3E}">
        <p14:creationId xmlns:p14="http://schemas.microsoft.com/office/powerpoint/2010/main" val="8456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86808" cy="257176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Medical Nutrition Therapy (MNT) in Diabetes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286124"/>
            <a:ext cx="6858048" cy="321471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Golaleh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cs typeface="Times New Roman" pitchFamily="18" charset="0"/>
              </a:rPr>
              <a:t>Asghari</a:t>
            </a: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, </a:t>
            </a:r>
          </a:p>
          <a:p>
            <a:pPr marL="342900" indent="-342900"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  <a:cs typeface="Times New Roman" pitchFamily="18" charset="0"/>
              </a:rPr>
              <a:t>PhD Student of Nutrition</a:t>
            </a:r>
            <a:endParaRPr lang="en-US" sz="5400" b="1" dirty="0" smtClean="0">
              <a:solidFill>
                <a:srgbClr val="FFC000"/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000" dirty="0" smtClean="0">
              <a:solidFill>
                <a:srgbClr val="800000"/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2200" b="1" dirty="0" smtClean="0">
                <a:solidFill>
                  <a:schemeClr val="bg1"/>
                </a:solidFill>
                <a:cs typeface="Times New Roman" pitchFamily="18" charset="0"/>
              </a:rPr>
              <a:t>Nutrition and Endocrine Research Center</a:t>
            </a:r>
          </a:p>
          <a:p>
            <a:pPr marL="342900" indent="-342900">
              <a:lnSpc>
                <a:spcPct val="90000"/>
              </a:lnSpc>
            </a:pPr>
            <a:r>
              <a:rPr lang="en-US" sz="2200" b="1" dirty="0" smtClean="0">
                <a:solidFill>
                  <a:schemeClr val="bg1"/>
                </a:solidFill>
                <a:cs typeface="Times New Roman" pitchFamily="18" charset="0"/>
              </a:rPr>
              <a:t>Research Institute for Endocrine Sciences</a:t>
            </a:r>
          </a:p>
          <a:p>
            <a:pPr marL="342900" indent="-342900">
              <a:lnSpc>
                <a:spcPct val="90000"/>
              </a:lnSpc>
            </a:pPr>
            <a:r>
              <a:rPr lang="en-US" sz="2200" b="1" dirty="0" err="1" smtClean="0">
                <a:solidFill>
                  <a:schemeClr val="bg1"/>
                </a:solidFill>
                <a:cs typeface="Times New Roman" pitchFamily="18" charset="0"/>
              </a:rPr>
              <a:t>Shahid</a:t>
            </a:r>
            <a:r>
              <a:rPr lang="en-US" sz="22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cs typeface="Times New Roman" pitchFamily="18" charset="0"/>
              </a:rPr>
              <a:t>Beheshti</a:t>
            </a:r>
            <a:r>
              <a:rPr lang="en-US" sz="2200" b="1" dirty="0" smtClean="0">
                <a:solidFill>
                  <a:schemeClr val="bg1"/>
                </a:solidFill>
                <a:cs typeface="Times New Roman" pitchFamily="18" charset="0"/>
              </a:rPr>
              <a:t> University of Medical Sciences</a:t>
            </a:r>
          </a:p>
          <a:p>
            <a:pPr marL="342900" indent="-342900">
              <a:lnSpc>
                <a:spcPct val="90000"/>
              </a:lnSpc>
            </a:pPr>
            <a:endParaRPr lang="en-US" sz="2000" b="1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محاسبه ي انرژي مورد نياز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5280" y="1371601"/>
          <a:ext cx="8580120" cy="522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20"/>
                <a:gridCol w="7315200"/>
              </a:tblGrid>
              <a:tr h="8605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HARRIS-BENEDICT EQUATION FOR CALCULATING THE BASAL METABOLIC RATE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0595"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BMR = 66.5 + (13.8 × kg body weight) + (5.0 × height in cm) - (6.8 × age in y)</a:t>
                      </a:r>
                    </a:p>
                  </a:txBody>
                  <a:tcPr/>
                </a:tc>
              </a:tr>
              <a:tr h="8605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Females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BMR = 655 + (9.6 × kg body weight) + (1.8 × height in cm) - (4.7 × age in y)</a:t>
                      </a:r>
                    </a:p>
                  </a:txBody>
                  <a:tcPr/>
                </a:tc>
              </a:tr>
              <a:tr h="2645534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Caloric needs are calculated by multiplying the BMR by the activity factors: </a:t>
                      </a:r>
                    </a:p>
                    <a:p>
                      <a:pPr lvl="1">
                        <a:buFont typeface="Wingdings" pitchFamily="2" charset="2"/>
                        <a:buChar char="ü"/>
                      </a:pPr>
                      <a:r>
                        <a:rPr lang="en-US" sz="2000" dirty="0" smtClean="0"/>
                        <a:t> sedentary or little or no exercise, multiply BMR by 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</a:rPr>
                        <a:t>1.2</a:t>
                      </a:r>
                      <a:r>
                        <a:rPr lang="en-US" sz="2000" dirty="0" smtClean="0"/>
                        <a:t>; </a:t>
                      </a:r>
                    </a:p>
                    <a:p>
                      <a:pPr lvl="1">
                        <a:buFont typeface="Wingdings" pitchFamily="2" charset="2"/>
                        <a:buChar char="ü"/>
                      </a:pPr>
                      <a:r>
                        <a:rPr lang="en-US" sz="2000" dirty="0" smtClean="0"/>
                        <a:t> lightly active, light exercise, or sports 1 to 3 days per week, multiply BMR by </a:t>
                      </a: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1.37</a:t>
                      </a:r>
                      <a:r>
                        <a:rPr lang="en-US" sz="2000" dirty="0" smtClean="0"/>
                        <a:t>; </a:t>
                      </a:r>
                    </a:p>
                    <a:p>
                      <a:pPr lvl="1">
                        <a:buFont typeface="Wingdings" pitchFamily="2" charset="2"/>
                        <a:buChar char="ü"/>
                      </a:pPr>
                      <a:r>
                        <a:rPr lang="en-US" sz="2000" dirty="0" smtClean="0"/>
                        <a:t> moderately active, moderate exercise, or sports 3 to 5 days per week, multiply BMR by </a:t>
                      </a: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1.55</a:t>
                      </a:r>
                      <a:r>
                        <a:rPr lang="en-US" sz="2000" dirty="0" smtClean="0"/>
                        <a:t>; </a:t>
                      </a:r>
                    </a:p>
                    <a:p>
                      <a:pPr lvl="1">
                        <a:buFont typeface="Wingdings" pitchFamily="2" charset="2"/>
                        <a:buChar char="ü"/>
                      </a:pPr>
                      <a:r>
                        <a:rPr lang="en-US" sz="2000" dirty="0" smtClean="0"/>
                        <a:t> heavy exercise, hard exercise, or sports 6 to 7 days per week, multiply BMR by </a:t>
                      </a: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1.72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5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4FBA67-C7F2-451C-9C14-33339E29E44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rtl="1">
              <a:defRPr/>
            </a:pP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محاسبه ي انرژي مورد نياز</a:t>
            </a:r>
            <a:endParaRPr lang="en-US" b="1" dirty="0" smtClean="0">
              <a:solidFill>
                <a:srgbClr val="00FF00"/>
              </a:solidFill>
              <a:cs typeface="B Nazanin" pitchFamily="2" charset="-78"/>
            </a:endParaRPr>
          </a:p>
        </p:txBody>
      </p:sp>
      <p:sp>
        <p:nvSpPr>
          <p:cNvPr id="48133" name="Rectangle 1"/>
          <p:cNvSpPr>
            <a:spLocks noChangeArrowheads="1"/>
          </p:cNvSpPr>
          <p:nvPr/>
        </p:nvSpPr>
        <p:spPr bwMode="auto">
          <a:xfrm>
            <a:off x="142304" y="1129962"/>
            <a:ext cx="882218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algn="r" rtl="1" eaLnBrk="0" hangingPunct="0"/>
            <a:r>
              <a:rPr lang="ar-SA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الف. </a:t>
            </a:r>
            <a:r>
              <a:rPr lang="en-US" sz="2400" b="1" dirty="0" smtClean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Basal energy expenditure</a:t>
            </a:r>
            <a:endParaRPr lang="en-US" sz="2000" dirty="0">
              <a:solidFill>
                <a:srgbClr val="FFC000"/>
              </a:solidFill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</a:pPr>
            <a:r>
              <a:rPr lang="fa-IR" sz="2000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BEE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براي مردان (كيلو كالري) = 1(كيلو كالري) × 24 ساعت× (كيلوگرم) وزن </a:t>
            </a:r>
            <a:r>
              <a:rPr lang="fa-IR" sz="2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مناسب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BEE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براي زنان (كيلو كالري) = 0/95(كيلو كالري) × 24 ساعت× (كيلوگرم) وزن مناسب  </a:t>
            </a:r>
            <a:endParaRPr lang="en-US" sz="2000" dirty="0">
              <a:solidFill>
                <a:schemeClr val="bg1">
                  <a:lumMod val="95000"/>
                </a:schemeClr>
              </a:solidFill>
              <a:cs typeface="B Nazanin" pitchFamily="2" charset="-78"/>
            </a:endParaRPr>
          </a:p>
          <a:p>
            <a:pPr indent="180975" algn="r" rtl="1" eaLnBrk="0" hangingPunct="0">
              <a:spcBef>
                <a:spcPts val="3000"/>
              </a:spcBef>
            </a:pPr>
            <a:r>
              <a:rPr lang="fa-IR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ب ـ تعيين كالري مورد نياز براي فعاليت هاي مختلف بدني</a:t>
            </a:r>
          </a:p>
          <a:p>
            <a:pPr indent="180975" algn="r" rtl="1" eaLnBrk="0" hangingPunct="0">
              <a:spcBef>
                <a:spcPts val="1200"/>
              </a:spcBef>
            </a:pPr>
            <a:r>
              <a:rPr lang="fa-IR" sz="28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30</a:t>
            </a:r>
            <a:r>
              <a:rPr lang="fa-IR" sz="2800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%(35-25) (خيلي سبك)، 50% (60-40) (سبك)، 75% (80-70) </a:t>
            </a:r>
            <a:r>
              <a:rPr lang="fa-IR" sz="28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(</a:t>
            </a:r>
            <a:r>
              <a:rPr lang="fa-IR" sz="2800" dirty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متوسط) و يا %100 (100-85) (سنگين) از انرژي </a:t>
            </a:r>
            <a:r>
              <a:rPr lang="fa-IR" sz="28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پايه</a:t>
            </a:r>
          </a:p>
          <a:p>
            <a:pPr indent="180975" algn="r" rtl="1" eaLnBrk="0" hangingPunct="0">
              <a:spcBef>
                <a:spcPts val="3000"/>
              </a:spcBef>
            </a:pPr>
            <a:r>
              <a:rPr lang="fa-IR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ج ـ اثر گرمازايي غذا (</a:t>
            </a:r>
            <a:r>
              <a:rPr lang="en-US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TEF</a:t>
            </a:r>
            <a:r>
              <a:rPr lang="fa-IR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) را محاسبه مي‌شود </a:t>
            </a:r>
          </a:p>
          <a:p>
            <a:pPr indent="180975" algn="r" rtl="1" eaLnBrk="0" hangingPunct="0">
              <a:spcBef>
                <a:spcPts val="1800"/>
              </a:spcBef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B Nazanin" pitchFamily="2" charset="-78"/>
              </a:rPr>
              <a:t> TEF</a:t>
            </a:r>
            <a:r>
              <a:rPr lang="fa-IR" sz="24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B Nazanin" pitchFamily="2" charset="-78"/>
              </a:rPr>
              <a:t>برابر است با 10 درصد از مجموع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B Nazanin" pitchFamily="2" charset="-78"/>
              </a:rPr>
              <a:t>BEE</a:t>
            </a:r>
            <a:r>
              <a:rPr lang="fa-IR" sz="24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B Nazanin" pitchFamily="2" charset="-78"/>
              </a:rPr>
              <a:t> يا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B Nazanin" pitchFamily="2" charset="-78"/>
              </a:rPr>
              <a:t>REE</a:t>
            </a:r>
            <a:r>
              <a:rPr lang="fa-IR" sz="2400" dirty="0" smtClean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  <a:cs typeface="B Nazanin" pitchFamily="2" charset="-78"/>
              </a:rPr>
              <a:t> و انرژي فعاليت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cs typeface="B Nazanin" pitchFamily="2" charset="-78"/>
            </a:endParaRPr>
          </a:p>
          <a:p>
            <a:pPr indent="180975" algn="r" rtl="1" eaLnBrk="0" hangingPunct="0">
              <a:spcBef>
                <a:spcPts val="3000"/>
              </a:spcBef>
            </a:pPr>
            <a:r>
              <a:rPr lang="fa-IR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د ـ كل انرژي مصرفي (</a:t>
            </a:r>
            <a:r>
              <a:rPr lang="en-US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TEE</a:t>
            </a:r>
            <a:r>
              <a:rPr lang="fa-IR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) هر فرد برابر است با مجموع </a:t>
            </a:r>
            <a:r>
              <a:rPr lang="en-US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TEF</a:t>
            </a:r>
            <a:r>
              <a:rPr lang="fa-IR" sz="2400" b="1" dirty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 ، انرژي فعاليت و انرژي پايه </a:t>
            </a:r>
            <a:endParaRPr lang="en-US" sz="2400" b="1" dirty="0">
              <a:solidFill>
                <a:srgbClr val="FFC000"/>
              </a:solidFill>
              <a:ea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07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401050" cy="1139825"/>
          </a:xfrm>
        </p:spPr>
        <p:txBody>
          <a:bodyPr>
            <a:normAutofit/>
          </a:bodyPr>
          <a:lstStyle/>
          <a:p>
            <a:pPr rtl="1">
              <a:defRPr/>
            </a:pPr>
            <a:r>
              <a:rPr lang="fa-IR" sz="4000" b="1" dirty="0" smtClean="0">
                <a:solidFill>
                  <a:srgbClr val="FF0000"/>
                </a:solidFill>
                <a:cs typeface="B Nazanin" pitchFamily="2" charset="-78"/>
              </a:rPr>
              <a:t>محاسبه ي انرژي مورد نياز</a:t>
            </a:r>
            <a:endParaRPr lang="en-US" sz="8800" b="1" dirty="0" smtClean="0">
              <a:solidFill>
                <a:srgbClr val="00FF00"/>
              </a:solidFill>
              <a:cs typeface="B Nazanin" pitchFamily="2" charset="-78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95400"/>
            <a:ext cx="8496944" cy="5157936"/>
          </a:xfrm>
        </p:spPr>
        <p:txBody>
          <a:bodyPr>
            <a:normAutofit/>
          </a:bodyPr>
          <a:lstStyle/>
          <a:p>
            <a:pPr algn="r" rtl="1" eaLnBrk="1" hangingPunct="1">
              <a:buSzTx/>
              <a:buNone/>
              <a:defRPr/>
            </a:pPr>
            <a:r>
              <a:rPr lang="fa-IR" sz="2800" dirty="0" smtClean="0">
                <a:latin typeface="Comic Sans MS" pitchFamily="66" charset="0"/>
                <a:cs typeface="B Nazanin" pitchFamily="2" charset="-78"/>
              </a:rPr>
              <a:t>در صورتیکه </a:t>
            </a:r>
            <a:r>
              <a:rPr lang="en-US" sz="2800" dirty="0" smtClean="0">
                <a:latin typeface="Comic Sans MS" pitchFamily="66" charset="0"/>
                <a:cs typeface="B Nazanin" pitchFamily="2" charset="-78"/>
              </a:rPr>
              <a:t>desirable body weight</a:t>
            </a:r>
            <a:r>
              <a:rPr lang="fa-IR" sz="2800" dirty="0" smtClean="0">
                <a:latin typeface="Comic Sans MS" pitchFamily="66" charset="0"/>
                <a:cs typeface="B Nazanin" pitchFamily="2" charset="-78"/>
              </a:rPr>
              <a:t> آقایی </a:t>
            </a:r>
            <a:r>
              <a:rPr lang="fa-IR" sz="2800" b="1" dirty="0" smtClean="0">
                <a:latin typeface="Comic Sans MS" pitchFamily="66" charset="0"/>
                <a:cs typeface="B Nazanin" pitchFamily="2" charset="-78"/>
              </a:rPr>
              <a:t>77 </a:t>
            </a:r>
            <a:r>
              <a:rPr lang="fa-IR" sz="2400" b="1" dirty="0" smtClean="0">
                <a:latin typeface="Comic Sans MS" pitchFamily="66" charset="0"/>
                <a:cs typeface="B Nazanin" pitchFamily="2" charset="-78"/>
              </a:rPr>
              <a:t>کیلوگرم</a:t>
            </a:r>
            <a:r>
              <a:rPr lang="fa-IR" sz="2800" b="1" dirty="0" smtClean="0">
                <a:latin typeface="Comic Sans MS" pitchFamily="66" charset="0"/>
                <a:cs typeface="B Nazanin" pitchFamily="2" charset="-78"/>
              </a:rPr>
              <a:t> </a:t>
            </a:r>
            <a:r>
              <a:rPr lang="fa-IR" sz="2800" dirty="0" smtClean="0">
                <a:latin typeface="Comic Sans MS" pitchFamily="66" charset="0"/>
                <a:cs typeface="B Nazanin" pitchFamily="2" charset="-78"/>
              </a:rPr>
              <a:t>باشد:</a:t>
            </a:r>
          </a:p>
          <a:p>
            <a:pPr algn="r" rtl="1" eaLnBrk="1" hangingPunct="1">
              <a:buSzTx/>
              <a:buNone/>
              <a:defRPr/>
            </a:pPr>
            <a:endParaRPr lang="fa-IR" sz="2800" dirty="0" smtClean="0">
              <a:cs typeface="B Nazanin" pitchFamily="2" charset="-78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BEE: 1 × 24 × 77 = 1848</a:t>
            </a:r>
            <a:r>
              <a:rPr lang="fa-IR" sz="2800" b="1" dirty="0" smtClean="0">
                <a:latin typeface="Comic Sans MS" pitchFamily="66" charset="0"/>
                <a:cs typeface="B Nazanin" pitchFamily="2" charset="-78"/>
              </a:rPr>
              <a:t>  </a:t>
            </a: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kcal</a:t>
            </a:r>
            <a:r>
              <a:rPr lang="en-US" sz="2400" b="1" dirty="0" smtClean="0">
                <a:latin typeface="Comic Sans MS" pitchFamily="66" charset="0"/>
                <a:cs typeface="B Nazanin" pitchFamily="2" charset="-78"/>
              </a:rPr>
              <a:t> </a:t>
            </a:r>
            <a:r>
              <a:rPr lang="fa-IR" sz="2800" dirty="0" smtClean="0">
                <a:latin typeface="Comic Sans MS" pitchFamily="66" charset="0"/>
                <a:cs typeface="B Nazanin" pitchFamily="2" charset="-78"/>
              </a:rPr>
              <a:t>انرژي پايه         </a:t>
            </a:r>
          </a:p>
          <a:p>
            <a:pPr>
              <a:spcAft>
                <a:spcPts val="1200"/>
              </a:spcAft>
              <a:buNone/>
              <a:defRPr/>
            </a:pP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1848 × 30% = 554 kcal</a:t>
            </a:r>
            <a:r>
              <a:rPr lang="en-US" sz="2400" b="1" dirty="0" smtClean="0">
                <a:latin typeface="Comic Sans MS" pitchFamily="66" charset="0"/>
                <a:cs typeface="B Nazanin" pitchFamily="2" charset="-78"/>
              </a:rPr>
              <a:t>  </a:t>
            </a:r>
            <a:r>
              <a:rPr lang="fa-IR" sz="2800" dirty="0" smtClean="0">
                <a:latin typeface="Comic Sans MS" pitchFamily="66" charset="0"/>
                <a:cs typeface="B Nazanin" pitchFamily="2" charset="-78"/>
              </a:rPr>
              <a:t>انرژي فعالیت             </a:t>
            </a:r>
          </a:p>
          <a:p>
            <a:pPr eaLnBrk="1" hangingPunct="1">
              <a:spcAft>
                <a:spcPts val="1200"/>
              </a:spcAft>
              <a:buSzTx/>
              <a:buFont typeface="Wingdings" pitchFamily="2" charset="2"/>
              <a:buNone/>
              <a:defRPr/>
            </a:pP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1848 + 554 = 2402 kcal</a:t>
            </a:r>
            <a:r>
              <a:rPr lang="en-US" sz="1800" b="1" dirty="0" smtClean="0">
                <a:latin typeface="Comic Sans MS" pitchFamily="66" charset="0"/>
                <a:cs typeface="B Nazanin" pitchFamily="2" charset="-78"/>
              </a:rPr>
              <a:t> </a:t>
            </a:r>
            <a:r>
              <a:rPr lang="fa-IR" sz="2500" dirty="0" smtClean="0">
                <a:latin typeface="Comic Sans MS" pitchFamily="66" charset="0"/>
                <a:cs typeface="B Nazanin" pitchFamily="2" charset="-78"/>
              </a:rPr>
              <a:t>مجموع انرژي پايه وانرژي فعاليت   </a:t>
            </a:r>
          </a:p>
          <a:p>
            <a:pPr>
              <a:spcAft>
                <a:spcPts val="1200"/>
              </a:spcAft>
              <a:buNone/>
              <a:defRPr/>
            </a:pP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2402 ×  10% = 240 kcal</a:t>
            </a:r>
            <a:r>
              <a:rPr lang="en-US" sz="2000" b="1" dirty="0" smtClean="0">
                <a:latin typeface="Comic Sans MS" pitchFamily="66" charset="0"/>
                <a:cs typeface="B Nazanin" pitchFamily="2" charset="-78"/>
              </a:rPr>
              <a:t> </a:t>
            </a:r>
            <a:r>
              <a:rPr lang="fa-IR" sz="2800" dirty="0" smtClean="0">
                <a:latin typeface="Comic Sans MS" pitchFamily="66" charset="0"/>
                <a:cs typeface="B Nazanin" pitchFamily="2" charset="-78"/>
              </a:rPr>
              <a:t>انرژي</a:t>
            </a:r>
            <a:r>
              <a:rPr lang="fa-IR" sz="2800" dirty="0" smtClean="0">
                <a:cs typeface="B Nazanin" pitchFamily="2" charset="-78"/>
              </a:rPr>
              <a:t> گرمازايي خوراك    </a:t>
            </a:r>
          </a:p>
          <a:p>
            <a:pPr>
              <a:spcAft>
                <a:spcPts val="1200"/>
              </a:spcAft>
              <a:buNone/>
              <a:defRPr/>
            </a:pP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TEE = 1848 + 554 + 240 = 2642 </a:t>
            </a:r>
            <a:r>
              <a:rPr lang="en-US" sz="2800" b="1" kern="0" dirty="0" smtClean="0">
                <a:latin typeface="Comic Sans MS" pitchFamily="66" charset="0"/>
                <a:cs typeface="B Nazanin" pitchFamily="2" charset="-78"/>
              </a:rPr>
              <a:t>≈ 2650 kcal</a:t>
            </a:r>
            <a:r>
              <a:rPr lang="en-US" sz="2800" b="1" dirty="0" smtClean="0">
                <a:latin typeface="Comic Sans MS" pitchFamily="66" charset="0"/>
                <a:cs typeface="B Nazanin" pitchFamily="2" charset="-78"/>
              </a:rPr>
              <a:t> </a:t>
            </a:r>
            <a:r>
              <a:rPr lang="fa-IR" sz="2400" dirty="0" smtClean="0">
                <a:latin typeface="Comic Sans MS" pitchFamily="66" charset="0"/>
                <a:cs typeface="B Nazanin" pitchFamily="2" charset="-78"/>
              </a:rPr>
              <a:t>كل انرژي مورد</a:t>
            </a:r>
            <a:r>
              <a:rPr lang="fa-IR" sz="2800" b="1" dirty="0" smtClean="0">
                <a:latin typeface="Comic Sans MS" pitchFamily="66" charset="0"/>
                <a:cs typeface="B Nazanin" pitchFamily="2" charset="-78"/>
              </a:rPr>
              <a:t> </a:t>
            </a:r>
            <a:r>
              <a:rPr lang="fa-IR" sz="2400" dirty="0" smtClean="0">
                <a:latin typeface="Comic Sans MS" pitchFamily="66" charset="0"/>
                <a:cs typeface="B Nazanin" pitchFamily="2" charset="-78"/>
              </a:rPr>
              <a:t>نياز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C182D5-3BBC-4AE5-A6C2-4D92EDA0AE61}" type="slidenum">
              <a:rPr lang="ar-SA" sz="1500" b="1" smtClean="0"/>
              <a:pPr>
                <a:defRPr/>
              </a:pPr>
              <a:t>22</a:t>
            </a:fld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49080461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محاسبه ي انرژي مورد نياز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b="1" dirty="0" smtClean="0">
                <a:solidFill>
                  <a:srgbClr val="7030A0"/>
                </a:solidFill>
                <a:ea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rgbClr val="FFC000"/>
                </a:solidFill>
                <a:ea typeface="Times New Roman" pitchFamily="18" charset="0"/>
                <a:cs typeface="B Nazanin" pitchFamily="2" charset="-78"/>
              </a:rPr>
              <a:t>فرمول ساده شده:</a:t>
            </a:r>
          </a:p>
          <a:p>
            <a:pPr algn="r" rtl="1">
              <a:buNone/>
            </a:pPr>
            <a:r>
              <a:rPr lang="fa-IR" b="1" dirty="0" smtClean="0">
                <a:solidFill>
                  <a:srgbClr val="FFC000"/>
                </a:solidFill>
                <a:cs typeface="B Nazanin" pitchFamily="2" charset="-78"/>
              </a:rPr>
              <a:t>زنان:</a:t>
            </a:r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TEE = DBW × </a:t>
            </a:r>
            <a:r>
              <a:rPr lang="en-US" b="1" kern="0" dirty="0">
                <a:latin typeface="Comic Sans MS" pitchFamily="66" charset="0"/>
                <a:cs typeface="B Nazanin" pitchFamily="2" charset="-78"/>
              </a:rPr>
              <a:t>24 </a:t>
            </a: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× 0.95 × 1.3 × 1.1</a:t>
            </a:r>
            <a:endParaRPr lang="fa-IR" b="1" kern="0" dirty="0" smtClean="0">
              <a:latin typeface="Comic Sans MS" pitchFamily="66" charset="0"/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solidFill>
                  <a:srgbClr val="FFC000"/>
                </a:solidFill>
                <a:cs typeface="B Nazanin" pitchFamily="2" charset="-78"/>
              </a:rPr>
              <a:t>مردان:</a:t>
            </a:r>
          </a:p>
          <a:p>
            <a:pPr algn="l"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TEE = DBW × 24 × 1.3 × 1.1</a:t>
            </a:r>
            <a:endParaRPr lang="fa-IR" b="1" kern="0" dirty="0" smtClean="0">
              <a:latin typeface="Comic Sans MS" pitchFamily="66" charset="0"/>
              <a:cs typeface="B Nazanin" pitchFamily="2" charset="-78"/>
            </a:endParaRPr>
          </a:p>
          <a:p>
            <a:pPr algn="l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219200" y="4910150"/>
            <a:ext cx="6858048" cy="110965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371600" y="5181600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ضریب فعالیت متغیر است و می تواند عددی بین 1/2 تا 2 باشد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11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Study 1 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4800" dirty="0" smtClean="0">
                <a:cs typeface="B Mitra" pitchFamily="2" charset="-78"/>
              </a:rPr>
              <a:t>خانم 28 ساله ای با:</a:t>
            </a:r>
            <a:endParaRPr lang="en-US" sz="4800" dirty="0" smtClean="0">
              <a:cs typeface="B Mitra" pitchFamily="2" charset="-78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cs typeface="B Mitra" pitchFamily="2" charset="-78"/>
              </a:rPr>
              <a:t> </a:t>
            </a: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Wt = 86 kg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 Ht = 164 cm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 BMI = 32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 PAL = low</a:t>
            </a:r>
            <a:endParaRPr lang="fa-IR" b="1" kern="0" dirty="0" smtClean="0">
              <a:latin typeface="Comic Sans MS" pitchFamily="66" charset="0"/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87D69-9990-4A4B-BC1E-DF87DAE13B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Desirable Body Weight</a:t>
            </a:r>
            <a:endParaRPr lang="en-US" sz="40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254149"/>
            <a:ext cx="8572560" cy="4983163"/>
          </a:xfrm>
        </p:spPr>
        <p:txBody>
          <a:bodyPr/>
          <a:lstStyle/>
          <a:p>
            <a:pPr algn="r" rtl="1">
              <a:spcAft>
                <a:spcPts val="1800"/>
              </a:spcAft>
              <a:buNone/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براي محاسبه ي انرژي: اولين قدم محاسبه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desirable body weight</a:t>
            </a:r>
            <a:endParaRPr lang="fa-IR" dirty="0" smtClean="0">
              <a:cs typeface="B Nazanin" pitchFamily="2" charset="-78"/>
            </a:endParaRPr>
          </a:p>
          <a:p>
            <a:pPr algn="l">
              <a:buNone/>
            </a:pPr>
            <a:r>
              <a:rPr lang="en-US" sz="2800" b="1" kern="0" dirty="0" smtClean="0">
                <a:latin typeface="Comic Sans MS" pitchFamily="66" charset="0"/>
                <a:cs typeface="B Nazanin" pitchFamily="2" charset="-78"/>
              </a:rPr>
              <a:t>BMI=20   weight= 20 × 1.64 × 1.64 = 54</a:t>
            </a:r>
            <a:endParaRPr lang="fa-IR" sz="2800" b="1" kern="0" dirty="0" smtClean="0">
              <a:latin typeface="Comic Sans MS" pitchFamily="66" charset="0"/>
              <a:cs typeface="B Nazanin" pitchFamily="2" charset="-78"/>
            </a:endParaRPr>
          </a:p>
          <a:p>
            <a:pPr algn="l">
              <a:buNone/>
            </a:pPr>
            <a:r>
              <a:rPr lang="en-US" sz="2800" b="1" kern="0" dirty="0" smtClean="0">
                <a:latin typeface="Comic Sans MS" pitchFamily="66" charset="0"/>
                <a:cs typeface="B Nazanin" pitchFamily="2" charset="-78"/>
              </a:rPr>
              <a:t>BMI=25    weight= 25 × 1.64 × 1.64 = 67</a:t>
            </a:r>
          </a:p>
          <a:p>
            <a:pPr>
              <a:buNone/>
            </a:pPr>
            <a:r>
              <a:rPr lang="en-US" sz="2800" b="1" kern="0" dirty="0" smtClean="0">
                <a:latin typeface="Comic Sans MS" pitchFamily="66" charset="0"/>
                <a:cs typeface="B Nazanin" pitchFamily="2" charset="-78"/>
              </a:rPr>
              <a:t>23 = IBW/(1.64)²  IBW= 62 kg</a:t>
            </a:r>
            <a:endParaRPr lang="fa-IR" sz="2800" b="1" kern="0" dirty="0" smtClean="0">
              <a:latin typeface="Comic Sans MS" pitchFamily="66" charset="0"/>
              <a:cs typeface="B Nazanin" pitchFamily="2" charset="-78"/>
            </a:endParaRPr>
          </a:p>
          <a:p>
            <a:pPr>
              <a:buNone/>
            </a:pPr>
            <a:endParaRPr lang="fa-IR" sz="2800" b="1" kern="0" dirty="0" smtClean="0">
              <a:latin typeface="Comic Sans MS" pitchFamily="66" charset="0"/>
              <a:cs typeface="B Nazanin" pitchFamily="2" charset="-78"/>
            </a:endParaRPr>
          </a:p>
          <a:p>
            <a:pPr>
              <a:buNone/>
            </a:pPr>
            <a:endParaRPr lang="fa-IR" sz="2800" b="1" kern="0" dirty="0" smtClean="0">
              <a:latin typeface="Comic Sans MS" pitchFamily="66" charset="0"/>
              <a:cs typeface="B Nazanin" pitchFamily="2" charset="-78"/>
            </a:endParaRPr>
          </a:p>
          <a:p>
            <a:pPr>
              <a:buNone/>
            </a:pPr>
            <a:endParaRPr lang="fa-IR" sz="2800" b="1" kern="0" dirty="0" smtClean="0">
              <a:latin typeface="Comic Sans MS" pitchFamily="66" charset="0"/>
              <a:cs typeface="B Nazanin" pitchFamily="2" charset="-78"/>
            </a:endParaRPr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ABW = (86 – 62) × 0.25 + 62 = 68 kg</a:t>
            </a:r>
          </a:p>
          <a:p>
            <a:pPr>
              <a:buNone/>
            </a:pPr>
            <a:endParaRPr lang="en-US" kern="0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72619-B812-4D69-B5A1-774E765E8BE3}" type="slidenum">
              <a:rPr lang="ar-SA" sz="1500" b="1" smtClean="0"/>
              <a:pPr>
                <a:defRPr/>
              </a:pPr>
              <a:t>25</a:t>
            </a:fld>
            <a:endParaRPr lang="en-US" sz="1500" b="1" dirty="0"/>
          </a:p>
        </p:txBody>
      </p:sp>
      <p:sp>
        <p:nvSpPr>
          <p:cNvPr id="9" name="Oval 8"/>
          <p:cNvSpPr/>
          <p:nvPr/>
        </p:nvSpPr>
        <p:spPr bwMode="auto">
          <a:xfrm>
            <a:off x="1403648" y="3526718"/>
            <a:ext cx="6858048" cy="141445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752600" y="3733800"/>
            <a:ext cx="6019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بنابراين وزن سالم 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در 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محدوده 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67-54 </a:t>
            </a: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كيلوگرم مي 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باشد و فرد با نقطه ایده آل 26 کیلوگرم فاصله دارد  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5800" y="5678760"/>
            <a:ext cx="7824814" cy="99060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143000" y="5791200"/>
            <a:ext cx="7086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68 کیلوگرم وزنی است که در فرمول محاسبه انرژی قرار می گیرد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88034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398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sz="5400" b="1" dirty="0" smtClean="0">
                <a:solidFill>
                  <a:srgbClr val="FF0066"/>
                </a:solidFill>
                <a:cs typeface="B Nazanin" pitchFamily="2" charset="-78"/>
              </a:rPr>
              <a:t>گام اول:</a:t>
            </a:r>
            <a:endParaRPr lang="en-US" sz="5400" b="1" dirty="0" smtClean="0">
              <a:solidFill>
                <a:srgbClr val="FF0066"/>
              </a:solidFill>
              <a:cs typeface="B Nazanin" pitchFamily="2" charset="-78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4829175"/>
          </a:xfrm>
        </p:spPr>
        <p:txBody>
          <a:bodyPr/>
          <a:lstStyle/>
          <a:p>
            <a:pPr algn="justLow" rtl="1">
              <a:buSzPct val="120000"/>
              <a:buNone/>
              <a:defRPr/>
            </a:pPr>
            <a:r>
              <a:rPr lang="fa-IR" sz="3600" b="1" dirty="0" smtClean="0">
                <a:latin typeface="Comic Sans MS" pitchFamily="66" charset="0"/>
                <a:cs typeface="B Nazanin" pitchFamily="2" charset="-78"/>
              </a:rPr>
              <a:t>هدف کاهش وزن در گام اول، كاهش 10-5 درصد وزن فعلی فرد</a:t>
            </a:r>
            <a:endParaRPr lang="en-US" sz="3600" dirty="0" smtClean="0">
              <a:latin typeface="Comic Sans MS" pitchFamily="66" charset="0"/>
              <a:cs typeface="B Nazanin" pitchFamily="2" charset="-78"/>
            </a:endParaRPr>
          </a:p>
          <a:p>
            <a:pPr algn="just" eaLnBrk="1" hangingPunct="1">
              <a:spcBef>
                <a:spcPts val="2400"/>
              </a:spcBef>
              <a:buSzPct val="120000"/>
              <a:buFont typeface="Wingdings" pitchFamily="2" charset="2"/>
              <a:buNone/>
              <a:defRPr/>
            </a:pPr>
            <a:r>
              <a:rPr lang="en-US" b="1" dirty="0" smtClean="0">
                <a:latin typeface="Comic Sans MS" pitchFamily="66" charset="0"/>
                <a:cs typeface="B Nazanin" pitchFamily="2" charset="-78"/>
              </a:rPr>
              <a:t>86 × 10% = 8.6 ≈ 9kg</a:t>
            </a:r>
          </a:p>
          <a:p>
            <a:pPr algn="just">
              <a:spcBef>
                <a:spcPts val="2400"/>
              </a:spcBef>
              <a:buSzPct val="120000"/>
              <a:buNone/>
              <a:defRPr/>
            </a:pPr>
            <a:r>
              <a:rPr lang="en-US" b="1" dirty="0" smtClean="0">
                <a:latin typeface="Comic Sans MS" pitchFamily="66" charset="0"/>
                <a:cs typeface="B Nazanin" pitchFamily="2" charset="-78"/>
              </a:rPr>
              <a:t>86 – 9 = 77 kg</a:t>
            </a:r>
          </a:p>
          <a:p>
            <a:pPr algn="just" rtl="1" eaLnBrk="1" hangingPunct="1">
              <a:spcBef>
                <a:spcPts val="2400"/>
              </a:spcBef>
              <a:buSzPct val="120000"/>
              <a:buFont typeface="Wingdings" pitchFamily="2" charset="2"/>
              <a:buNone/>
              <a:defRPr/>
            </a:pPr>
            <a:endParaRPr lang="fa-IR" sz="3600" dirty="0" smtClean="0">
              <a:latin typeface="Comic Sans MS" pitchFamily="66" charset="0"/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A4A243-5631-4765-85CF-E3860C081927}" type="slidenum">
              <a:rPr lang="ar-SA" sz="1500" b="1" smtClean="0"/>
              <a:pPr>
                <a:defRPr/>
              </a:pPr>
              <a:t>26</a:t>
            </a:fld>
            <a:endParaRPr lang="en-US" sz="1500" b="1" dirty="0"/>
          </a:p>
        </p:txBody>
      </p:sp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785813" y="6038850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a-IR" sz="1200" b="1" u="sng" baseline="30000" dirty="0">
                <a:latin typeface="Comic Sans MS" pitchFamily="66" charset="0"/>
                <a:cs typeface="B Nazanin" pitchFamily="2" charset="-78"/>
              </a:rPr>
              <a:t>*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Raymond A.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etal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, Medical nutrition therapy for treatment of  obesity,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Endocriniol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Metab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Clin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 N  AM. 32 (2003) 935-965.</a:t>
            </a:r>
            <a:endParaRPr lang="fa-IR" sz="12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4114800"/>
            <a:ext cx="8077200" cy="114300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762000" y="4415135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به طور میانگین این میزان کاهش وزن در طی 4 تا 5 ماه صورت می گیرد  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851713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محاسبه انرژی مورد نیاز بدن</a:t>
            </a:r>
            <a:r>
              <a:rPr lang="en-US" sz="36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TEE = 68 × </a:t>
            </a:r>
            <a:r>
              <a:rPr lang="en-US" b="1" kern="0" dirty="0">
                <a:latin typeface="Comic Sans MS" pitchFamily="66" charset="0"/>
                <a:cs typeface="B Nazanin" pitchFamily="2" charset="-78"/>
              </a:rPr>
              <a:t>24 </a:t>
            </a: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× 0.95 × 1.3 × 1.1 </a:t>
            </a:r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		= 2139 kcal ≈ 2100 kcal </a:t>
            </a:r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		</a:t>
            </a:r>
          </a:p>
          <a:p>
            <a:endParaRPr lang="fa-IR" dirty="0" smtClean="0"/>
          </a:p>
          <a:p>
            <a:endParaRPr lang="fa-IR" dirty="0" smtClean="0"/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2100 – 500 = 1600 kcal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143000" y="2743200"/>
            <a:ext cx="6858048" cy="141445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524000" y="3048000"/>
            <a:ext cx="60198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2100 کیلوکالری میزان انرژی مورد نیاز برای حفظ وزن است </a:t>
            </a:r>
            <a:r>
              <a:rPr lang="fa-IR" sz="3200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نه کاهش وزن 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5138750"/>
            <a:ext cx="6858048" cy="141445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1676400" y="5446693"/>
            <a:ext cx="60198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1600 کیلوکالری میزان انرژی مورد نیاز </a:t>
            </a:r>
            <a:r>
              <a:rPr lang="fa-IR" sz="3200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کاهش وزن 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تقریبا نیم کیلوگرمی در هفته است  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05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Study 2 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4800" dirty="0" smtClean="0">
                <a:cs typeface="B Mitra" pitchFamily="2" charset="-78"/>
              </a:rPr>
              <a:t>آقایی 21 ساله ای با: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>
                <a:cs typeface="B Mitra" pitchFamily="2" charset="-78"/>
              </a:rPr>
              <a:t> </a:t>
            </a: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Wt = 50 kg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 Ht = 170 cm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 BMI = 17.3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Ø"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 PAL = low</a:t>
            </a:r>
            <a:endParaRPr lang="fa-IR" b="1" kern="0" dirty="0" smtClean="0">
              <a:latin typeface="Comic Sans MS" pitchFamily="66" charset="0"/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87D69-9990-4A4B-BC1E-DF87DAE13B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محاسبه انرژی مورد نیاز بدن</a:t>
            </a:r>
            <a:r>
              <a:rPr lang="en-US" sz="36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TEE = 50 × 24 × 1.3 × 1.1 </a:t>
            </a:r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		= 1716 kcal ≈ 1700 kcal </a:t>
            </a:r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		</a:t>
            </a:r>
          </a:p>
          <a:p>
            <a:endParaRPr lang="fa-IR" dirty="0" smtClean="0"/>
          </a:p>
          <a:p>
            <a:endParaRPr lang="fa-IR" dirty="0" smtClean="0"/>
          </a:p>
          <a:p>
            <a:pPr>
              <a:buNone/>
            </a:pPr>
            <a:r>
              <a:rPr lang="en-US" b="1" kern="0" dirty="0" smtClean="0">
                <a:latin typeface="Comic Sans MS" pitchFamily="66" charset="0"/>
                <a:cs typeface="B Nazanin" pitchFamily="2" charset="-78"/>
              </a:rPr>
              <a:t>1700 + 500 = 2200 kcal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143000" y="2743200"/>
            <a:ext cx="6858048" cy="141445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524000" y="3048000"/>
            <a:ext cx="60198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1700 کیلوکالری میزان انرژی مورد نیاز برای حفظ وزن است </a:t>
            </a:r>
            <a:r>
              <a:rPr lang="fa-IR" sz="3200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نه افزایش وزن 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5138750"/>
            <a:ext cx="6858048" cy="1414450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1676400" y="5446693"/>
            <a:ext cx="60198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2200 کیلوکالری میزان انرژی مورد نیاز برای </a:t>
            </a:r>
            <a:r>
              <a:rPr lang="fa-IR" sz="3200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افزایش وزن </a:t>
            </a: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تقریبا نیم کیلوگرمی در هفته است  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15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8864" y="2204864"/>
            <a:ext cx="8229600" cy="2448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one-size-fits-all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 pattern for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30908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42900" y="228601"/>
            <a:ext cx="8443913" cy="9906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en-US" sz="3600" b="1" dirty="0" smtClean="0">
                <a:ln w="63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Macronutrient recommendations</a:t>
            </a:r>
            <a:endParaRPr lang="en-US" sz="3600" b="1" dirty="0">
              <a:ln w="6350"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7213" y="1371600"/>
            <a:ext cx="8229600" cy="4953000"/>
          </a:xfrm>
          <a:prstGeom prst="rect">
            <a:avLst/>
          </a:prstGeom>
        </p:spPr>
        <p:txBody>
          <a:bodyPr/>
          <a:lstStyle/>
          <a:p>
            <a:pPr marL="548640" indent="-411480">
              <a:spcBef>
                <a:spcPct val="20000"/>
              </a:spcBef>
              <a:buClr>
                <a:srgbClr val="333399"/>
              </a:buClr>
              <a:buSzPct val="65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Carbohydrates</a:t>
            </a:r>
          </a:p>
          <a:p>
            <a:pPr marL="868680" lvl="1" indent="-283464">
              <a:spcBef>
                <a:spcPct val="20000"/>
              </a:spcBef>
              <a:buClr>
                <a:srgbClr val="F79646">
                  <a:lumMod val="75000"/>
                </a:srgbClr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Unrefined carbohydrate</a:t>
            </a:r>
          </a:p>
          <a:p>
            <a:pPr marL="868680" lvl="1" indent="-283464">
              <a:spcBef>
                <a:spcPct val="20000"/>
              </a:spcBef>
              <a:buClr>
                <a:srgbClr val="F79646">
                  <a:lumMod val="75000"/>
                </a:srgbClr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Fiber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8680" lvl="1" indent="-283464">
              <a:spcBef>
                <a:spcPct val="20000"/>
              </a:spcBef>
              <a:buClr>
                <a:srgbClr val="F79646">
                  <a:lumMod val="75000"/>
                </a:srgbClr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Simple sugar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spcBef>
                <a:spcPct val="20000"/>
              </a:spcBef>
              <a:buClr>
                <a:srgbClr val="333399"/>
              </a:buClr>
              <a:buSzPct val="65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</a:p>
          <a:p>
            <a:pPr marL="548640" indent="-411480">
              <a:spcBef>
                <a:spcPct val="20000"/>
              </a:spcBef>
              <a:buClr>
                <a:srgbClr val="333399"/>
              </a:buClr>
              <a:buSzPct val="65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Fats</a:t>
            </a:r>
          </a:p>
          <a:p>
            <a:pPr marL="868680" lvl="1" indent="-283464">
              <a:spcBef>
                <a:spcPct val="20000"/>
              </a:spcBef>
              <a:buClr>
                <a:srgbClr val="F79646">
                  <a:lumMod val="75000"/>
                </a:srgbClr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Monounsaturated fatty acid (MUFA)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8680" lvl="1" indent="-283464">
              <a:spcBef>
                <a:spcPct val="20000"/>
              </a:spcBef>
              <a:buClr>
                <a:srgbClr val="F79646">
                  <a:lumMod val="75000"/>
                </a:srgbClr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Polyunsaturated fatty acid (PUFA)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8680" lvl="1" indent="-283464">
              <a:spcBef>
                <a:spcPct val="20000"/>
              </a:spcBef>
              <a:buClr>
                <a:srgbClr val="F79646">
                  <a:lumMod val="75000"/>
                </a:srgbClr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Saturated fatty acid (SFA)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D9F15-1788-41CD-A232-FA5B3DA2CE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n w="6350">
                  <a:noFill/>
                </a:ln>
                <a:solidFill>
                  <a:srgbClr val="002060"/>
                </a:solidFill>
              </a:rPr>
              <a:t>Macronutrient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American Diabetes Association 2014</a:t>
            </a:r>
          </a:p>
          <a:p>
            <a:pPr lvl="1">
              <a:spcAft>
                <a:spcPts val="1200"/>
              </a:spcAft>
              <a:buNone/>
            </a:pPr>
            <a:r>
              <a:rPr lang="en-US" dirty="0" smtClean="0"/>
              <a:t>Use of </a:t>
            </a:r>
            <a:r>
              <a:rPr lang="en-US" i="1" dirty="0" smtClean="0">
                <a:solidFill>
                  <a:srgbClr val="C00000"/>
                </a:solidFill>
              </a:rPr>
              <a:t>individualized assessment</a:t>
            </a:r>
            <a:r>
              <a:rPr lang="en-US" dirty="0" smtClean="0"/>
              <a:t>; evidence suggests no one ideal distribution for all people</a:t>
            </a:r>
          </a:p>
          <a:p>
            <a:pPr>
              <a:buNone/>
            </a:pPr>
            <a:r>
              <a:rPr lang="en-US" sz="2200" b="1" dirty="0" smtClean="0"/>
              <a:t>Canadian Diabetes Association 2013</a:t>
            </a:r>
          </a:p>
          <a:p>
            <a:pPr lvl="1">
              <a:spcAft>
                <a:spcPts val="1200"/>
              </a:spcAft>
              <a:buNone/>
            </a:pPr>
            <a:r>
              <a:rPr lang="en-US" i="1" dirty="0" smtClean="0">
                <a:solidFill>
                  <a:srgbClr val="C00000"/>
                </a:solidFill>
              </a:rPr>
              <a:t>Individualization</a:t>
            </a:r>
            <a:r>
              <a:rPr lang="en-US" dirty="0" smtClean="0"/>
              <a:t> within ranges of 45–60%  carbohydrate, </a:t>
            </a:r>
            <a:r>
              <a:rPr lang="en-US" i="1" dirty="0" smtClean="0">
                <a:solidFill>
                  <a:srgbClr val="C00000"/>
                </a:solidFill>
              </a:rPr>
              <a:t>15–20% protein</a:t>
            </a:r>
            <a:r>
              <a:rPr lang="en-US" dirty="0" smtClean="0"/>
              <a:t>, 20–35% fat of total energy</a:t>
            </a:r>
          </a:p>
          <a:p>
            <a:pPr>
              <a:buNone/>
            </a:pPr>
            <a:r>
              <a:rPr lang="en-US" sz="2200" b="1" dirty="0" smtClean="0"/>
              <a:t>Diabetes and Nutrition Study Group of the European Association for the Study of Diabetes 2004</a:t>
            </a:r>
          </a:p>
          <a:p>
            <a:pPr lvl="1">
              <a:buNone/>
            </a:pPr>
            <a:r>
              <a:rPr lang="en-US" dirty="0" smtClean="0"/>
              <a:t>Ranges of 45–60% carbohydrate, </a:t>
            </a:r>
            <a:r>
              <a:rPr lang="en-US" i="1" dirty="0" smtClean="0">
                <a:solidFill>
                  <a:srgbClr val="C00000"/>
                </a:solidFill>
              </a:rPr>
              <a:t>10–20% protein</a:t>
            </a:r>
            <a:r>
              <a:rPr lang="en-US" dirty="0" smtClean="0"/>
              <a:t>, ≤35% fat of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6397823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Lancet 2014; 383(9933): 1999-2007.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5283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Emphasizing </a:t>
            </a:r>
            <a:r>
              <a:rPr lang="en-US" sz="2800" b="1" dirty="0">
                <a:solidFill>
                  <a:srgbClr val="C00000"/>
                </a:solidFill>
              </a:rPr>
              <a:t>individualized</a:t>
            </a:r>
            <a:r>
              <a:rPr lang="en-US" sz="2800" dirty="0"/>
              <a:t> </a:t>
            </a:r>
            <a:r>
              <a:rPr lang="en-US" dirty="0"/>
              <a:t>assessment for macronutrient distribution; there is </a:t>
            </a:r>
            <a:r>
              <a:rPr lang="en-US" u="sng" dirty="0"/>
              <a:t>no one ideal </a:t>
            </a:r>
            <a:r>
              <a:rPr lang="en-US" dirty="0"/>
              <a:t>distribution for all </a:t>
            </a:r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54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3600"/>
              </a:spcAft>
              <a:buClr>
                <a:schemeClr val="accent6"/>
              </a:buClr>
              <a:buSzTx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Recommended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CHO is: 					</a:t>
            </a:r>
            <a:r>
              <a:rPr lang="en-US" sz="2000" b="1" dirty="0" smtClean="0">
                <a:solidFill>
                  <a:srgbClr val="C00000"/>
                </a:solidFill>
              </a:rPr>
              <a:t>45-60%</a:t>
            </a:r>
            <a:r>
              <a:rPr lang="en-US" sz="2400" b="1" spc="-15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calories</a:t>
            </a:r>
          </a:p>
          <a:p>
            <a:pPr eaLnBrk="1" hangingPunct="1">
              <a:spcBef>
                <a:spcPts val="0"/>
              </a:spcBef>
              <a:spcAft>
                <a:spcPts val="3600"/>
              </a:spcAft>
              <a:buClr>
                <a:schemeClr val="accent6"/>
              </a:buClr>
              <a:buSzTx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CHO diets are not recommended </a:t>
            </a:r>
            <a:r>
              <a:rPr lang="en-US" sz="2000" b="1" dirty="0" smtClean="0">
                <a:solidFill>
                  <a:srgbClr val="C00000"/>
                </a:solidFill>
              </a:rPr>
              <a:t>(&lt;130g/d 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>
                <a:solidFill>
                  <a:srgbClr val="002060"/>
                </a:solidFill>
              </a:rPr>
              <a:t>Unrefined carbohydrates</a:t>
            </a:r>
            <a:r>
              <a:rPr lang="en-US" sz="2800" dirty="0"/>
              <a:t> such as </a:t>
            </a:r>
            <a:r>
              <a:rPr lang="en-US" sz="2800" i="1" dirty="0">
                <a:solidFill>
                  <a:schemeClr val="tx2"/>
                </a:solidFill>
              </a:rPr>
              <a:t>whole grains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i="1" dirty="0">
                <a:solidFill>
                  <a:schemeClr val="tx2"/>
                </a:solidFill>
              </a:rPr>
              <a:t>fruits</a:t>
            </a:r>
            <a:r>
              <a:rPr lang="en-US" sz="2800" dirty="0"/>
              <a:t>,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i="1" dirty="0">
                <a:solidFill>
                  <a:schemeClr val="tx2"/>
                </a:solidFill>
              </a:rPr>
              <a:t>vegetables, and legumes </a:t>
            </a:r>
            <a:r>
              <a:rPr lang="en-US" sz="2800" dirty="0"/>
              <a:t>vs. refined starchy foods produce: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/>
              <a:t> A lower glycemic index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 dirty="0"/>
              <a:t> Greater satiety</a:t>
            </a:r>
          </a:p>
          <a:p>
            <a:pPr lvl="2">
              <a:spcAft>
                <a:spcPts val="3000"/>
              </a:spcAft>
              <a:buFont typeface="Wingdings" pitchFamily="2" charset="2"/>
              <a:buChar char="ü"/>
            </a:pPr>
            <a:r>
              <a:rPr lang="en-US" sz="2000" dirty="0"/>
              <a:t>Cholesterol-lowering </a:t>
            </a:r>
            <a:r>
              <a:rPr lang="en-US" sz="2000" dirty="0" smtClean="0"/>
              <a:t>properties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2D6A0-D175-4627-A855-07A52B36FB07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9391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Diabetes Care 2015; 38(Suppl. 1): S20–S30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Modern Nutrition in Health and Disease 2014; P: 1480-9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34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spcAft>
                <a:spcPts val="1800"/>
              </a:spcAft>
              <a:buNone/>
            </a:pPr>
            <a:r>
              <a:rPr lang="en-US" sz="2800" dirty="0" smtClean="0"/>
              <a:t>Because of the specific benefits of increased fiber intake for persons with diabetes, intake of </a:t>
            </a:r>
            <a:r>
              <a:rPr lang="en-US" sz="2800" b="1" dirty="0" smtClean="0">
                <a:solidFill>
                  <a:srgbClr val="066C0D"/>
                </a:solidFill>
              </a:rPr>
              <a:t>14g/1000 kcal (25g/d for women and 38g/d for men) </a:t>
            </a:r>
            <a:r>
              <a:rPr lang="en-US" sz="2800" dirty="0" smtClean="0"/>
              <a:t>fiber</a:t>
            </a:r>
            <a:r>
              <a:rPr lang="en-US" sz="2800" b="1" dirty="0" smtClean="0">
                <a:solidFill>
                  <a:srgbClr val="066C0D"/>
                </a:solidFill>
              </a:rPr>
              <a:t> </a:t>
            </a:r>
            <a:r>
              <a:rPr lang="en-US" sz="2800" dirty="0" smtClean="0"/>
              <a:t>is</a:t>
            </a:r>
            <a:r>
              <a:rPr lang="en-US" sz="2800" b="1" dirty="0" smtClean="0">
                <a:solidFill>
                  <a:srgbClr val="066C0D"/>
                </a:solidFill>
              </a:rPr>
              <a:t> </a:t>
            </a:r>
            <a:r>
              <a:rPr lang="en-US" sz="2800" dirty="0" smtClean="0"/>
              <a:t>recommended</a:t>
            </a:r>
            <a:r>
              <a:rPr lang="en-US" sz="2800" b="1" dirty="0" smtClean="0">
                <a:solidFill>
                  <a:srgbClr val="066C0D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CCA7-456A-4627-8AFA-CAE18A9DC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313" y="0"/>
            <a:ext cx="9144000" cy="113982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 smtClean="0">
                <a:ln w="63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Carbohydrate </a:t>
            </a:r>
            <a:r>
              <a:rPr lang="en-US" dirty="0" smtClean="0">
                <a:ln w="635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(cont’)</a:t>
            </a:r>
            <a:endParaRPr lang="en-US" sz="5400" dirty="0" smtClean="0">
              <a:ln w="6350"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9391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Diabetes Care 2015; 38(Suppl. 1): S20–S30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Modern Nutrition in Health and Disease 2014; P: 1480-9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0034" y="1222388"/>
          <a:ext cx="5524496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572263" y="2948329"/>
            <a:ext cx="1872000" cy="1259999"/>
            <a:chOff x="2481" y="1964067"/>
            <a:chExt cx="1608687" cy="844331"/>
          </a:xfrm>
        </p:grpSpPr>
        <p:sp>
          <p:nvSpPr>
            <p:cNvPr id="6" name="Rounded Rectangle 5"/>
            <p:cNvSpPr/>
            <p:nvPr/>
          </p:nvSpPr>
          <p:spPr>
            <a:xfrm>
              <a:off x="2482" y="1988464"/>
              <a:ext cx="1602903" cy="8014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481" y="1964067"/>
              <a:ext cx="1608687" cy="844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200" b="1" dirty="0" smtClean="0">
                  <a:solidFill>
                    <a:schemeClr val="bg1">
                      <a:lumMod val="50000"/>
                    </a:schemeClr>
                  </a:solidFill>
                  <a:cs typeface="B Nazanin" pitchFamily="2" charset="-78"/>
                </a:rPr>
                <a:t>بهبود قند خون و حساسیت به انسولین</a:t>
              </a:r>
              <a:endParaRPr lang="fa-IR" sz="2200" b="1" kern="1200" dirty="0">
                <a:solidFill>
                  <a:schemeClr val="bg1">
                    <a:lumMod val="50000"/>
                  </a:schemeClr>
                </a:solidFill>
                <a:cs typeface="B Nazanin" pitchFamily="2" charset="-78"/>
              </a:endParaRPr>
            </a:p>
          </p:txBody>
        </p:sp>
      </p:grpSp>
      <p:cxnSp>
        <p:nvCxnSpPr>
          <p:cNvPr id="9" name="Straight Arrow Connector 8"/>
          <p:cNvCxnSpPr>
            <a:endCxn id="7" idx="1"/>
          </p:cNvCxnSpPr>
          <p:nvPr/>
        </p:nvCxnSpPr>
        <p:spPr>
          <a:xfrm rot="16200000" flipH="1">
            <a:off x="5912436" y="2918503"/>
            <a:ext cx="792274" cy="527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 rot="5400000" flipH="1" flipV="1">
            <a:off x="5990328" y="3632886"/>
            <a:ext cx="636490" cy="527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668839"/>
          </a:xfrm>
        </p:spPr>
        <p:txBody>
          <a:bodyPr>
            <a:normAutofit/>
          </a:bodyPr>
          <a:lstStyle/>
          <a:p>
            <a:pPr algn="just" rtl="1"/>
            <a:endParaRPr lang="fa-IR" sz="2000" dirty="0" smtClean="0">
              <a:effectLst/>
              <a:cs typeface="B Nazanin" pitchFamily="2" charset="-78"/>
            </a:endParaRPr>
          </a:p>
          <a:p>
            <a:pPr algn="just" rtl="1">
              <a:buNone/>
            </a:pPr>
            <a:r>
              <a:rPr lang="fa-IR" sz="1200" dirty="0" smtClean="0">
                <a:effectLst/>
                <a:cs typeface="B Nazanin" pitchFamily="2" charset="-78"/>
              </a:rPr>
              <a:t>      </a:t>
            </a:r>
            <a:endParaRPr lang="fa-IR" dirty="0">
              <a:effectLst/>
              <a:cs typeface="B Nazanin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85720" y="2571744"/>
          <a:ext cx="473871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500562" y="2571744"/>
          <a:ext cx="4143404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Group 5"/>
          <p:cNvGrpSpPr/>
          <p:nvPr/>
        </p:nvGrpSpPr>
        <p:grpSpPr>
          <a:xfrm>
            <a:off x="3643306" y="5852272"/>
            <a:ext cx="2088000" cy="720001"/>
            <a:chOff x="231417" y="-5886"/>
            <a:chExt cx="2088000" cy="843029"/>
          </a:xfrm>
          <a:solidFill>
            <a:srgbClr val="FF8585"/>
          </a:solidFill>
        </p:grpSpPr>
        <p:sp>
          <p:nvSpPr>
            <p:cNvPr id="7" name="Rounded Rectangle 6"/>
            <p:cNvSpPr/>
            <p:nvPr/>
          </p:nvSpPr>
          <p:spPr>
            <a:xfrm>
              <a:off x="487349" y="696"/>
              <a:ext cx="1672894" cy="8364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31417" y="-5886"/>
              <a:ext cx="2088000" cy="84302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kern="1200" dirty="0" smtClean="0">
                  <a:cs typeface="B Nazanin" pitchFamily="2" charset="-78"/>
                </a:rPr>
                <a:t>کاهش کلسترول</a:t>
              </a:r>
              <a:endParaRPr lang="fa-IR" sz="2400" b="1" kern="1200" dirty="0">
                <a:cs typeface="B Nazanin" pitchFamily="2" charset="-78"/>
              </a:endParaRPr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3357554" y="1601992"/>
            <a:ext cx="2258378" cy="684000"/>
            <a:chOff x="348304" y="-52720"/>
            <a:chExt cx="2001914" cy="889863"/>
          </a:xfrm>
        </p:grpSpPr>
        <p:sp>
          <p:nvSpPr>
            <p:cNvPr id="10" name="Rounded Rectangle 9"/>
            <p:cNvSpPr/>
            <p:nvPr/>
          </p:nvSpPr>
          <p:spPr>
            <a:xfrm>
              <a:off x="487349" y="696"/>
              <a:ext cx="1672894" cy="836447"/>
            </a:xfrm>
            <a:prstGeom prst="roundRect">
              <a:avLst>
                <a:gd name="adj" fmla="val 10000"/>
              </a:avLst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a-IR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348304" y="-52720"/>
              <a:ext cx="2001914" cy="8898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b="1" dirty="0" smtClean="0">
                  <a:cs typeface="B Nazanin" pitchFamily="2" charset="-78"/>
                </a:rPr>
                <a:t>دریافت فیبر محلول</a:t>
              </a:r>
              <a:endParaRPr lang="fa-IR" sz="2400" b="1" kern="1200" dirty="0">
                <a:cs typeface="B Nazanin" pitchFamily="2" charset="-78"/>
              </a:endParaRPr>
            </a:p>
          </p:txBody>
        </p:sp>
      </p:grpSp>
      <p:cxnSp>
        <p:nvCxnSpPr>
          <p:cNvPr id="13" name="Straight Arrow Connector 12"/>
          <p:cNvCxnSpPr>
            <a:stCxn id="11" idx="2"/>
          </p:cNvCxnSpPr>
          <p:nvPr/>
        </p:nvCxnSpPr>
        <p:spPr>
          <a:xfrm rot="5400000">
            <a:off x="3008495" y="1033608"/>
            <a:ext cx="225864" cy="2730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050981" y="907453"/>
            <a:ext cx="304582" cy="30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</p:cNvCxnSpPr>
          <p:nvPr/>
        </p:nvCxnSpPr>
        <p:spPr>
          <a:xfrm rot="16200000" flipH="1">
            <a:off x="4937314" y="1835421"/>
            <a:ext cx="225862" cy="1127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</p:cNvCxnSpPr>
          <p:nvPr/>
        </p:nvCxnSpPr>
        <p:spPr>
          <a:xfrm rot="5400000">
            <a:off x="4044346" y="2069459"/>
            <a:ext cx="225864" cy="658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0"/>
          </p:cNvCxnSpPr>
          <p:nvPr/>
        </p:nvCxnSpPr>
        <p:spPr>
          <a:xfrm>
            <a:off x="1404229" y="5474158"/>
            <a:ext cx="3283077" cy="3781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0"/>
          </p:cNvCxnSpPr>
          <p:nvPr/>
        </p:nvCxnSpPr>
        <p:spPr>
          <a:xfrm rot="10800000" flipV="1">
            <a:off x="4687307" y="5474156"/>
            <a:ext cx="2789185" cy="378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8" idx="0"/>
          </p:cNvCxnSpPr>
          <p:nvPr/>
        </p:nvCxnSpPr>
        <p:spPr>
          <a:xfrm>
            <a:off x="3547369" y="5474158"/>
            <a:ext cx="1139937" cy="3781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8" idx="0"/>
          </p:cNvCxnSpPr>
          <p:nvPr/>
        </p:nvCxnSpPr>
        <p:spPr>
          <a:xfrm rot="10800000" flipV="1">
            <a:off x="4687307" y="5474156"/>
            <a:ext cx="646045" cy="378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2D6A0-D175-4627-A855-07A52B36FB07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Carbohydrate </a:t>
            </a:r>
            <a:r>
              <a:rPr lang="en-US" sz="1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(cont’)</a:t>
            </a:r>
            <a:endParaRPr lang="en-US" sz="32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4282" y="990600"/>
            <a:ext cx="8643937" cy="5510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indent="-411480">
              <a:lnSpc>
                <a:spcPct val="80000"/>
              </a:lnSpc>
              <a:spcAft>
                <a:spcPts val="600"/>
              </a:spcAft>
              <a:buClr>
                <a:srgbClr val="4F81BD">
                  <a:lumMod val="75000"/>
                </a:srgbClr>
              </a:buClr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Simple sugars:</a:t>
            </a:r>
          </a:p>
          <a:p>
            <a:pPr marL="548640" indent="-411480">
              <a:lnSpc>
                <a:spcPct val="80000"/>
              </a:lnSpc>
              <a:spcAft>
                <a:spcPts val="3600"/>
              </a:spcAft>
              <a:buClr>
                <a:srgbClr val="4F81BD">
                  <a:lumMod val="75000"/>
                </a:srgbClr>
              </a:buClr>
              <a:buFont typeface="Arial" pitchFamily="34" charset="0"/>
              <a:buChar char="●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Dietary 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sucrose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does not increase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glycemia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more than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isocaloric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amounts of 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(bread, rice or potato)</a:t>
            </a:r>
          </a:p>
          <a:p>
            <a:pPr marL="548640" indent="-411480">
              <a:lnSpc>
                <a:spcPct val="80000"/>
              </a:lnSpc>
              <a:spcAft>
                <a:spcPts val="3600"/>
              </a:spcAft>
              <a:buClr>
                <a:srgbClr val="4F81BD">
                  <a:lumMod val="75000"/>
                </a:srgbClr>
              </a:buClr>
              <a:buFont typeface="Arial" pitchFamily="34" charset="0"/>
              <a:buChar char="●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Sucrose and sucrose-containing foods does not need to be restricted; even though can be substituted for other carbohydrate in meal plan</a:t>
            </a:r>
          </a:p>
          <a:p>
            <a:pPr marL="548640" indent="-411480">
              <a:lnSpc>
                <a:spcPct val="80000"/>
              </a:lnSpc>
              <a:spcAft>
                <a:spcPts val="3600"/>
              </a:spcAft>
              <a:buClr>
                <a:srgbClr val="4F81BD">
                  <a:lumMod val="75000"/>
                </a:srgbClr>
              </a:buClr>
              <a:buFont typeface="Arial" pitchFamily="34" charset="0"/>
              <a:buChar char="●"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Simple sugars can be added up to 10% of total calories</a:t>
            </a:r>
          </a:p>
          <a:p>
            <a:pPr marL="548640" indent="-411480">
              <a:lnSpc>
                <a:spcPct val="80000"/>
              </a:lnSpc>
              <a:spcAft>
                <a:spcPts val="3600"/>
              </a:spcAft>
              <a:buClr>
                <a:srgbClr val="4F81BD">
                  <a:lumMod val="75000"/>
                </a:srgbClr>
              </a:buClr>
              <a:buFont typeface="Arial" pitchFamily="34" charset="0"/>
              <a:buChar char="●"/>
              <a:defRPr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Fructose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fruits, vegetables, and other naturally rich fructose foods is </a:t>
            </a:r>
            <a:r>
              <a:rPr lang="en-US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endParaRPr lang="en-US" sz="2400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lnSpc>
                <a:spcPct val="80000"/>
              </a:lnSpc>
              <a:spcAft>
                <a:spcPts val="3600"/>
              </a:spcAft>
              <a:buClr>
                <a:srgbClr val="4F81BD">
                  <a:lumMod val="75000"/>
                </a:srgbClr>
              </a:buClr>
              <a:buFont typeface="Arial" pitchFamily="34" charset="0"/>
              <a:buChar char="●"/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fructose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sweetening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agent is </a:t>
            </a:r>
            <a:r>
              <a:rPr lang="en-US" sz="24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recommended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because it may adversely affect plasma lipid and metabolic syndrome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6276201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Modern Nutrition in Health and Disease 2014; P: 53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2D6A0-D175-4627-A855-07A52B36FB07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55575"/>
            <a:ext cx="9144000" cy="1139825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Carbohydrate </a:t>
            </a:r>
            <a:r>
              <a:rPr lang="en-US" sz="1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(cont’)</a:t>
            </a:r>
            <a:endParaRPr lang="en-US" sz="4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71584"/>
            <a:ext cx="8715436" cy="457201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3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Monitoring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total grams of carbohydrate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use of exchange system or carbohydrate counting is a key strategy and </a:t>
            </a:r>
            <a:r>
              <a:rPr lang="en-US" sz="2400" dirty="0" smtClean="0"/>
              <a:t>is essential all persons with type 1 and 2 DM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5000"/>
              </a:lnSpc>
              <a:spcBef>
                <a:spcPts val="3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Carbohydrate counting allows flexibility in food choices, helps promote </a:t>
            </a:r>
            <a:r>
              <a:rPr lang="en-US" sz="2400" dirty="0" err="1" smtClean="0"/>
              <a:t>glycemic</a:t>
            </a:r>
            <a:r>
              <a:rPr lang="en-US" sz="2400" dirty="0" smtClean="0"/>
              <a:t> control and match food intake to insulin doses.</a:t>
            </a:r>
          </a:p>
          <a:p>
            <a:pPr>
              <a:lnSpc>
                <a:spcPct val="85000"/>
              </a:lnSpc>
              <a:spcBef>
                <a:spcPts val="3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Carbohydrate counting uses a grouping method to place foods in categories of similar carbohydrate equivalency. </a:t>
            </a:r>
          </a:p>
          <a:p>
            <a:pPr>
              <a:lnSpc>
                <a:spcPct val="85000"/>
              </a:lnSpc>
              <a:spcBef>
                <a:spcPts val="3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Carbohydrate counting estimates intake either by total grams of carbohydrate or by </a:t>
            </a:r>
            <a:r>
              <a:rPr lang="en-US" sz="2000" b="1" dirty="0" smtClean="0">
                <a:solidFill>
                  <a:srgbClr val="C00000"/>
                </a:solidFill>
              </a:rPr>
              <a:t>one serving</a:t>
            </a:r>
            <a:r>
              <a:rPr lang="en-US" sz="2400" dirty="0" smtClean="0"/>
              <a:t>, which is considered </a:t>
            </a:r>
            <a:r>
              <a:rPr lang="en-US" sz="2000" b="1" dirty="0" smtClean="0">
                <a:solidFill>
                  <a:srgbClr val="C00000"/>
                </a:solidFill>
              </a:rPr>
              <a:t>15 g</a:t>
            </a:r>
            <a:r>
              <a:rPr lang="en-US" sz="2400" dirty="0" smtClean="0"/>
              <a:t>. </a:t>
            </a:r>
            <a:endParaRPr lang="en-US" sz="2000" dirty="0" smtClean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19087" y="6106180"/>
            <a:ext cx="5929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Modern nutrition in health and disease.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2014,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P: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819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Diabetes Care 2014; 37 </a:t>
            </a:r>
            <a:r>
              <a:rPr lang="en-US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 S120-43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nutrition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Carbohydrate: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Carbohydrate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counting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Glycemic index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Glycemic load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Nutrition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568952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most fundamental component of the diabetes treatment plan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Individuals who have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prediabetes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receive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individualized MNT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needed to achieve treatment goals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(A)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cost savings </a:t>
            </a: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improved outcomes (e.g., A1C reduction) </a:t>
            </a: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15422" y="6215082"/>
            <a:ext cx="3636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Verdana" pitchFamily="34" charset="0"/>
              </a:rPr>
              <a:t>Diabetes </a:t>
            </a:r>
            <a:r>
              <a:rPr lang="en-US" sz="1200" i="1" dirty="0">
                <a:solidFill>
                  <a:schemeClr val="bg1"/>
                </a:solidFill>
                <a:latin typeface="Verdana" pitchFamily="34" charset="0"/>
              </a:rPr>
              <a:t>Care </a:t>
            </a: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2011;34(</a:t>
            </a:r>
            <a:r>
              <a:rPr lang="en-US" sz="1200" dirty="0" err="1">
                <a:solidFill>
                  <a:schemeClr val="bg1"/>
                </a:solidFill>
                <a:latin typeface="Verdana" pitchFamily="34" charset="0"/>
              </a:rPr>
              <a:t>suppl</a:t>
            </a: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 1):S22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Diabetes Care 2015;38(Suppl. 1):S20–S30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865188"/>
          </a:xfrm>
          <a:ln>
            <a:noFill/>
          </a:ln>
        </p:spPr>
        <p:txBody>
          <a:bodyPr/>
          <a:lstStyle/>
          <a:p>
            <a:pPr algn="ctr" eaLnBrk="1" hangingPunct="1"/>
            <a:r>
              <a:rPr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Food Groups of Exchange lists</a:t>
            </a:r>
            <a:endParaRPr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811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572000"/>
          </a:xfrm>
        </p:spPr>
        <p:txBody>
          <a:bodyPr/>
          <a:lstStyle/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fa-IR" dirty="0" smtClean="0">
                <a:cs typeface="B Mitra" pitchFamily="2" charset="-78"/>
              </a:rPr>
              <a:t>شامل </a:t>
            </a:r>
            <a:r>
              <a:rPr lang="fa-IR" sz="3600" b="1" dirty="0" smtClean="0">
                <a:solidFill>
                  <a:srgbClr val="C00000"/>
                </a:solidFill>
                <a:cs typeface="B Mitra" pitchFamily="2" charset="-78"/>
              </a:rPr>
              <a:t>سه</a:t>
            </a:r>
            <a:r>
              <a:rPr lang="fa-IR" sz="2800" dirty="0" smtClean="0">
                <a:solidFill>
                  <a:srgbClr val="C00000"/>
                </a:solidFill>
                <a:cs typeface="B Mitra" pitchFamily="2" charset="-78"/>
              </a:rPr>
              <a:t> </a:t>
            </a:r>
            <a:r>
              <a:rPr lang="fa-IR" sz="3600" b="1" dirty="0" smtClean="0">
                <a:solidFill>
                  <a:srgbClr val="C00000"/>
                </a:solidFill>
                <a:cs typeface="B Mitra" pitchFamily="2" charset="-78"/>
              </a:rPr>
              <a:t>گروه اصلي</a:t>
            </a:r>
            <a:r>
              <a:rPr lang="fa-IR" dirty="0" smtClean="0">
                <a:cs typeface="B Mitra" pitchFamily="2" charset="-78"/>
              </a:rPr>
              <a:t>:</a:t>
            </a:r>
          </a:p>
          <a:p>
            <a:pPr lvl="2" algn="r" rtl="1" eaLnBrk="1" hangingPunct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fa-IR" sz="2800" b="1" dirty="0" smtClean="0">
                <a:solidFill>
                  <a:srgbClr val="00B050"/>
                </a:solidFill>
                <a:cs typeface="B Mitra" pitchFamily="2" charset="-78"/>
              </a:rPr>
              <a:t> بر پايه درشت مغذي‌ها </a:t>
            </a:r>
          </a:p>
          <a:p>
            <a:pPr lvl="2" algn="r" rtl="1" eaLnBrk="1" hangingPunct="1"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fa-IR" sz="2800" b="1" dirty="0" smtClean="0">
                <a:solidFill>
                  <a:srgbClr val="00B050"/>
                </a:solidFill>
                <a:cs typeface="B Mitra" pitchFamily="2" charset="-78"/>
              </a:rPr>
              <a:t> برآورد كالري</a:t>
            </a:r>
          </a:p>
          <a:p>
            <a:pPr lvl="2" algn="r" rtl="1" eaLnBrk="1" hangingPunct="1">
              <a:buClr>
                <a:schemeClr val="accent5">
                  <a:lumMod val="75000"/>
                </a:schemeClr>
              </a:buClr>
              <a:buFont typeface="Arial" charset="0"/>
              <a:buNone/>
              <a:defRPr/>
            </a:pPr>
            <a:endParaRPr lang="fa-IR" sz="3600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fa-IR" sz="2400" dirty="0" smtClean="0">
                <a:solidFill>
                  <a:schemeClr val="tx1"/>
                </a:solidFill>
                <a:cs typeface="B Mitra" pitchFamily="2" charset="-78"/>
              </a:rPr>
              <a:t>1)‌ </a:t>
            </a:r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گروه كربوهيدرات </a:t>
            </a:r>
            <a:endParaRPr lang="en-US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2) گروه گوشت و جانشينهاي آن</a:t>
            </a:r>
            <a:endParaRPr lang="en-US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r>
              <a:rPr lang="fa-IR" dirty="0" smtClean="0">
                <a:solidFill>
                  <a:schemeClr val="tx1"/>
                </a:solidFill>
                <a:cs typeface="B Mitra" pitchFamily="2" charset="-78"/>
              </a:rPr>
              <a:t>3)‌ گروه چربي و روغن‌ها</a:t>
            </a:r>
            <a:endParaRPr lang="en-US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en-US" sz="3600" dirty="0" smtClean="0">
              <a:cs typeface="B Mitra" pitchFamily="2" charset="-78"/>
            </a:endParaRPr>
          </a:p>
          <a:p>
            <a:pPr algn="r" rtl="1" eaLnBrk="1" hangingPunct="1">
              <a:buFont typeface="Wingdings 2" pitchFamily="18" charset="2"/>
              <a:buNone/>
              <a:defRPr/>
            </a:pPr>
            <a:endParaRPr lang="en-US" sz="3600" dirty="0" smtClean="0">
              <a:cs typeface="B Mitra" pitchFamily="2" charset="-78"/>
            </a:endParaRPr>
          </a:p>
        </p:txBody>
      </p:sp>
      <p:pic>
        <p:nvPicPr>
          <p:cNvPr id="122884" name="Picture 11" descr="http://tbn3.google.com/images?q=tbn:DvCb9vYRH9d9wM:http://www.aboutus.org/Special/image/thumb/Wooden_food_groups_s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31543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7CC392-2756-422D-B317-C8BE5C52A02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125413"/>
            <a:ext cx="78486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4000" b="1" spc="-15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B Mitra" pitchFamily="2" charset="-78"/>
              </a:rPr>
              <a:t>Food </a:t>
            </a:r>
            <a:r>
              <a:rPr lang="en-US" sz="4000" b="1" spc="-150" dirty="0">
                <a:solidFill>
                  <a:srgbClr val="FF0000"/>
                </a:solidFill>
                <a:latin typeface="Times New Roman" pitchFamily="18" charset="0"/>
                <a:ea typeface="+mj-ea"/>
                <a:cs typeface="B Mitra" pitchFamily="2" charset="-78"/>
              </a:rPr>
              <a:t>Exchange </a:t>
            </a:r>
            <a:r>
              <a:rPr lang="en-US" sz="4000" b="1" spc="-15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B Mitra" pitchFamily="2" charset="-78"/>
              </a:rPr>
              <a:t>Lists</a:t>
            </a:r>
            <a:endParaRPr lang="en-US" sz="4000" b="1" spc="-150" dirty="0">
              <a:solidFill>
                <a:srgbClr val="FF0000"/>
              </a:solidFill>
              <a:latin typeface="Times New Roman" pitchFamily="18" charset="0"/>
              <a:ea typeface="+mj-ea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Carbohydrate </a:t>
            </a:r>
            <a:r>
              <a:rPr lang="en-US" sz="1200" b="0" dirty="0" smtClean="0">
                <a:solidFill>
                  <a:srgbClr val="002060"/>
                </a:solidFill>
              </a:rPr>
              <a:t>(cont’)</a:t>
            </a:r>
            <a:br>
              <a:rPr lang="en-US" sz="1200" b="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Exchange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Group 244"/>
          <p:cNvGraphicFramePr>
            <a:graphicFrameLocks/>
          </p:cNvGraphicFramePr>
          <p:nvPr/>
        </p:nvGraphicFramePr>
        <p:xfrm>
          <a:off x="350520" y="1143254"/>
          <a:ext cx="8183880" cy="5409946"/>
        </p:xfrm>
        <a:graphic>
          <a:graphicData uri="http://schemas.openxmlformats.org/drawingml/2006/table">
            <a:tbl>
              <a:tblPr/>
              <a:tblGrid>
                <a:gridCol w="3108960"/>
                <a:gridCol w="1645920"/>
                <a:gridCol w="1136650"/>
                <a:gridCol w="1028700"/>
                <a:gridCol w="126365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Groups/ Lists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Carbohydrate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Carbohydrate Group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or 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Fruit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Milk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Skim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Low-fat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Whole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carbohydrates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Vegetables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Meat and Substitute Group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Very lean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Lean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Medium-fat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High-fat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 Group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2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357297"/>
            <a:ext cx="8785225" cy="5286413"/>
          </a:xfrm>
        </p:spPr>
        <p:txBody>
          <a:bodyPr>
            <a:normAutofit fontScale="85000" lnSpcReduction="10000"/>
          </a:bodyPr>
          <a:lstStyle/>
          <a:p>
            <a:pPr marL="354013" indent="-354013" algn="r" rtl="1">
              <a:spcAft>
                <a:spcPts val="1800"/>
              </a:spcAft>
              <a:buClr>
                <a:schemeClr val="accent2">
                  <a:lumMod val="60000"/>
                  <a:lumOff val="40000"/>
                </a:schemeClr>
              </a:buClr>
              <a:buSzPct val="70000"/>
              <a:buFontTx/>
              <a:buNone/>
              <a:defRPr/>
            </a:pPr>
            <a:r>
              <a:rPr lang="fa-IR" sz="3600" dirty="0" smtClean="0">
                <a:cs typeface="B Nazanin" pitchFamily="2" charset="-78"/>
              </a:rPr>
              <a:t>غذاهای حاوی کربوهیدرات</a:t>
            </a:r>
          </a:p>
          <a:p>
            <a:pPr marL="536575" indent="-273050" algn="r" rtl="1"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غذاهای</a:t>
            </a: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نشاسته ای مانند نان، غلات، برنج ، کراکر</a:t>
            </a:r>
          </a:p>
          <a:p>
            <a:pPr marL="536575" indent="-273050" algn="r" rtl="1"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میوه و آب میوه ها</a:t>
            </a:r>
          </a:p>
          <a:p>
            <a:pPr marL="536575" indent="-273050" algn="r" rtl="1"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شیر و ماست</a:t>
            </a:r>
          </a:p>
          <a:p>
            <a:pPr marL="536575" indent="-273050" algn="r" rtl="1"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حبوبات </a:t>
            </a:r>
          </a:p>
          <a:p>
            <a:pPr marL="536575" indent="-273050" algn="r" rtl="1"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سبزیجات نشاسته ای مانند ذرت و سیب زمینی</a:t>
            </a:r>
          </a:p>
          <a:p>
            <a:pPr marL="536575" indent="-273050" algn="r" rtl="1"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انواع کیک ها، کلوچه ها چیپس و آب نبات ها</a:t>
            </a:r>
          </a:p>
          <a:p>
            <a:pPr marL="536575" indent="-273050" algn="r" rtl="1">
              <a:spcAft>
                <a:spcPts val="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2800" dirty="0" smtClean="0">
                <a:solidFill>
                  <a:srgbClr val="FFFF00"/>
                </a:solidFill>
                <a:cs typeface="B Nazanin" pitchFamily="2" charset="-78"/>
              </a:rPr>
              <a:t>شيرين کننده هاي طبيعي</a:t>
            </a:r>
          </a:p>
          <a:p>
            <a:pPr marL="354013" indent="-171450" algn="ctr" rtl="1">
              <a:spcAft>
                <a:spcPts val="1800"/>
              </a:spcAft>
              <a:buClr>
                <a:schemeClr val="accent2">
                  <a:lumMod val="60000"/>
                  <a:lumOff val="40000"/>
                </a:schemeClr>
              </a:buClr>
              <a:buSzPct val="70000"/>
              <a:buFontTx/>
              <a:buNone/>
              <a:defRPr/>
            </a:pP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محتوای کربوهیدرات </a:t>
            </a:r>
            <a:r>
              <a:rPr lang="fa-IR" sz="4400" dirty="0" smtClean="0">
                <a:solidFill>
                  <a:srgbClr val="FF0000"/>
                </a:solidFill>
                <a:cs typeface="B Nazanin" pitchFamily="2" charset="-78"/>
              </a:rPr>
              <a:t>سبزیهای غیرنشاسته ای (منبع غنی فیبر) </a:t>
            </a: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بسیار کم می باشد و لذا در شمارش کربوهیدرات گنجنده نمی شود</a:t>
            </a:r>
            <a: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. </a:t>
            </a:r>
            <a:endParaRPr lang="fa-IR" sz="2800" dirty="0" smtClean="0">
              <a:cs typeface="B Nazanin" pitchFamily="2" charset="-78"/>
            </a:endParaRPr>
          </a:p>
          <a:p>
            <a:pPr marL="720725" indent="-720725" algn="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ED384-8719-4F57-84BE-F064A6ED13E5}" type="slidenum">
              <a:rPr lang="fa-IR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290541" y="6407173"/>
            <a:ext cx="835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American diabetic association. www.diabetes.org/food -and-fitness/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Carbohydrate </a:t>
            </a:r>
            <a:r>
              <a:rPr lang="en-US" sz="1400" b="0" dirty="0" smtClean="0">
                <a:solidFill>
                  <a:srgbClr val="002060"/>
                </a:solidFill>
              </a:rPr>
              <a:t>(cont’)</a:t>
            </a:r>
            <a:r>
              <a:rPr lang="en-US" sz="2000" b="0" dirty="0" smtClean="0">
                <a:solidFill>
                  <a:srgbClr val="002060"/>
                </a:solidFill>
              </a:rPr>
              <a:t/>
            </a:r>
            <a:br>
              <a:rPr lang="en-US" sz="2000" b="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Carbohydrate Choices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Group 300"/>
          <p:cNvGraphicFramePr>
            <a:graphicFrameLocks noGrp="1"/>
          </p:cNvGraphicFramePr>
          <p:nvPr/>
        </p:nvGraphicFramePr>
        <p:xfrm>
          <a:off x="457200" y="1720215"/>
          <a:ext cx="3810000" cy="4147185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Foods that Contain Carbohydrates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Bread, cereals, pasta, and grains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Rice, beans, and starchy vegetables: potatoes, corn, peas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Fruit and fruit juices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Milk and yogurt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Sugars foods: regular soda, fruit drinks, jelly beans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Sweets: cake, cookies, chocolate candy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319"/>
          <p:cNvGraphicFramePr>
            <a:graphicFrameLocks noGrp="1"/>
          </p:cNvGraphicFramePr>
          <p:nvPr/>
        </p:nvGraphicFramePr>
        <p:xfrm>
          <a:off x="4724400" y="1767840"/>
          <a:ext cx="3810000" cy="4114796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467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Carbohydrate Choice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grams of carbohydrate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slice of bread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 cup pasta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small potato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 cup legumes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 cup cereal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fruit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cup yogurt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cup milk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0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928802"/>
            <a:ext cx="8107389" cy="3214710"/>
          </a:xfrm>
        </p:spPr>
        <p:txBody>
          <a:bodyPr>
            <a:normAutofit lnSpcReduction="10000"/>
          </a:bodyPr>
          <a:lstStyle/>
          <a:p>
            <a:pPr marL="180000" indent="-180000" algn="ctr" rt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sz="4800" dirty="0" smtClean="0">
                <a:cs typeface="B Nazanin" pitchFamily="2" charset="-78"/>
              </a:rPr>
              <a:t>هنگام شمارش کربوهیدرات </a:t>
            </a:r>
            <a:r>
              <a:rPr lang="fa-IR" sz="4800" b="1" dirty="0" smtClean="0">
                <a:solidFill>
                  <a:srgbClr val="FFFF00"/>
                </a:solidFill>
                <a:cs typeface="B Nazanin" pitchFamily="2" charset="-78"/>
              </a:rPr>
              <a:t>میزان پروتئین و چربی</a:t>
            </a:r>
            <a:r>
              <a:rPr lang="fa-IR" sz="4800" dirty="0" smtClean="0">
                <a:cs typeface="B Nazanin" pitchFamily="2" charset="-78"/>
              </a:rPr>
              <a:t> رژیم غذایی را </a:t>
            </a:r>
            <a:r>
              <a:rPr lang="fa-IR" sz="4800" u="sng" dirty="0" smtClean="0">
                <a:cs typeface="B Nazanin" pitchFamily="2" charset="-78"/>
              </a:rPr>
              <a:t>در نظر نمی گیریم</a:t>
            </a:r>
            <a:endParaRPr lang="fa-IR" sz="4800" dirty="0" smtClean="0">
              <a:cs typeface="B Nazanin" pitchFamily="2" charset="-78"/>
            </a:endParaRP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0" y="6434138"/>
            <a:ext cx="835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American diabetic association. www.diabetes.org/food -and-fitness/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Carbohydrate </a:t>
            </a:r>
            <a:r>
              <a:rPr lang="en-US" sz="1200" b="0" dirty="0" smtClean="0">
                <a:solidFill>
                  <a:srgbClr val="002060"/>
                </a:solidFill>
              </a:rPr>
              <a:t>(cont’)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2004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Example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omic Sans MS" pitchFamily="66" charset="0"/>
              </a:rPr>
              <a:t>Energy requirement: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2000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kcal/d</a:t>
            </a:r>
            <a:endParaRPr lang="en-US" sz="2800" dirty="0" smtClean="0">
              <a:latin typeface="Comic Sans MS" pitchFamily="66" charset="0"/>
            </a:endParaRP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omic Sans MS" pitchFamily="66" charset="0"/>
              </a:rPr>
              <a:t>Carbohydrate requirement: 1100 </a:t>
            </a:r>
            <a:r>
              <a:rPr lang="en-US" sz="2000" dirty="0" smtClean="0">
                <a:latin typeface="Comic Sans MS" pitchFamily="66" charset="0"/>
              </a:rPr>
              <a:t>kcal/d</a:t>
            </a:r>
            <a:r>
              <a:rPr lang="en-US" sz="2800" dirty="0" smtClean="0">
                <a:latin typeface="Comic Sans MS" pitchFamily="66" charset="0"/>
              </a:rPr>
              <a:t> (55%) →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275</a:t>
            </a:r>
            <a:r>
              <a:rPr lang="en-US" sz="2800" dirty="0" smtClean="0">
                <a:latin typeface="Comic Sans MS" pitchFamily="66" charset="0"/>
              </a:rPr>
              <a:t> g/d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omic Sans MS" pitchFamily="66" charset="0"/>
              </a:rPr>
              <a:t>Carbohydrate counts: 275 ÷ 15 =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Group 244"/>
          <p:cNvGraphicFramePr>
            <a:graphicFrameLocks/>
          </p:cNvGraphicFramePr>
          <p:nvPr/>
        </p:nvGraphicFramePr>
        <p:xfrm>
          <a:off x="1600200" y="4197350"/>
          <a:ext cx="5105400" cy="2355850"/>
        </p:xfrm>
        <a:graphic>
          <a:graphicData uri="http://schemas.openxmlformats.org/drawingml/2006/table">
            <a:tbl>
              <a:tblPr/>
              <a:tblGrid>
                <a:gridCol w="3038929"/>
                <a:gridCol w="2066471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Carbohydrate Group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Exchange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Starch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Fruit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Low fat milk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Other carbohydrates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Vegetables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Carbohydrate </a:t>
            </a:r>
            <a:r>
              <a:rPr lang="en-US" sz="1200" b="0" dirty="0" smtClean="0">
                <a:solidFill>
                  <a:srgbClr val="002060"/>
                </a:solidFill>
              </a:rPr>
              <a:t>(cont’)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0440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  <a:gridCol w="1554480"/>
                <a:gridCol w="1004064"/>
                <a:gridCol w="1235772"/>
                <a:gridCol w="1004064"/>
                <a:gridCol w="1235772"/>
                <a:gridCol w="100406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Breakfast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Lunch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Dinner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81000" y="4572000"/>
          <a:ext cx="795261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  <a:gridCol w="1463040"/>
                <a:gridCol w="1004064"/>
                <a:gridCol w="1235772"/>
                <a:gridCol w="1004064"/>
                <a:gridCol w="1235772"/>
                <a:gridCol w="100406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Breakfast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Lunch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Dinner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21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Insulin 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925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Oral agents 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089545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Glycemic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index</a:t>
            </a:r>
          </a:p>
          <a:p>
            <a:pPr marL="720725" indent="-457200" algn="ctr" rtl="1">
              <a:lnSpc>
                <a:spcPct val="150000"/>
              </a:lnSpc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میزان مشخصی</a:t>
            </a:r>
            <a:r>
              <a:rPr lang="fa-IR" sz="3600" dirty="0" smtClean="0">
                <a:cs typeface="B Nazanin" pitchFamily="2" charset="-78"/>
              </a:rPr>
              <a:t> از </a:t>
            </a:r>
            <a:r>
              <a:rPr lang="fa-IR" sz="4400" b="1" dirty="0" smtClean="0">
                <a:solidFill>
                  <a:srgbClr val="FFC000"/>
                </a:solidFill>
                <a:cs typeface="B Nazanin" pitchFamily="2" charset="-78"/>
              </a:rPr>
              <a:t>غذاهای حاوی کربوهیدرات</a:t>
            </a:r>
            <a:r>
              <a:rPr lang="fa-IR" sz="3600" dirty="0" smtClean="0">
                <a:cs typeface="B Nazanin" pitchFamily="2" charset="-78"/>
              </a:rPr>
              <a:t>، </a:t>
            </a:r>
          </a:p>
          <a:p>
            <a:pPr marL="720725" indent="-457200" algn="ctr" rtl="1">
              <a:lnSpc>
                <a:spcPct val="150000"/>
              </a:lnSpc>
              <a:buClr>
                <a:srgbClr val="FFFF00"/>
              </a:buClr>
              <a:buFontTx/>
              <a:buNone/>
              <a:defRPr/>
            </a:pPr>
            <a:r>
              <a:rPr lang="fa-IR" sz="3600" dirty="0" smtClean="0">
                <a:cs typeface="B Nazanin" pitchFamily="2" charset="-78"/>
              </a:rPr>
              <a:t>در مقایسه با یک </a:t>
            </a:r>
            <a:r>
              <a:rPr lang="fa-IR" sz="4000" dirty="0" smtClean="0">
                <a:solidFill>
                  <a:srgbClr val="FF0000"/>
                </a:solidFill>
                <a:cs typeface="B Nazanin" pitchFamily="2" charset="-78"/>
              </a:rPr>
              <a:t>استاندارد</a:t>
            </a:r>
            <a:r>
              <a:rPr lang="fa-IR" sz="3600" dirty="0" smtClean="0">
                <a:cs typeface="B Nazanin" pitchFamily="2" charset="-78"/>
              </a:rPr>
              <a:t> مانند </a:t>
            </a:r>
            <a:r>
              <a:rPr lang="fa-IR" sz="4000" dirty="0" smtClean="0">
                <a:solidFill>
                  <a:srgbClr val="FF0000"/>
                </a:solidFill>
                <a:cs typeface="B Nazanin" pitchFamily="2" charset="-78"/>
              </a:rPr>
              <a:t>گلوکز یا نان سفید</a:t>
            </a:r>
            <a:r>
              <a:rPr lang="fa-IR" dirty="0" smtClean="0">
                <a:cs typeface="B Nazanin" pitchFamily="2" charset="-78"/>
              </a:rPr>
              <a:t>، </a:t>
            </a:r>
          </a:p>
          <a:p>
            <a:pPr marL="720725" indent="-457200" algn="ctr" rtl="1">
              <a:lnSpc>
                <a:spcPct val="150000"/>
              </a:lnSpc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چه میزان سبب </a:t>
            </a:r>
            <a:r>
              <a:rPr lang="fa-IR" sz="4400" b="1" dirty="0" smtClean="0">
                <a:solidFill>
                  <a:srgbClr val="FFC000"/>
                </a:solidFill>
                <a:cs typeface="B Nazanin" pitchFamily="2" charset="-78"/>
              </a:rPr>
              <a:t>افزایش</a:t>
            </a:r>
            <a:r>
              <a:rPr lang="fa-IR" sz="4000" dirty="0" smtClean="0">
                <a:cs typeface="B Nazanin" pitchFamily="2" charset="-78"/>
              </a:rPr>
              <a:t> </a:t>
            </a:r>
            <a:r>
              <a:rPr lang="fa-IR" sz="4400" b="1" dirty="0" smtClean="0">
                <a:solidFill>
                  <a:srgbClr val="FFC000"/>
                </a:solidFill>
                <a:cs typeface="B Nazanin" pitchFamily="2" charset="-78"/>
              </a:rPr>
              <a:t>گلوکز خون </a:t>
            </a:r>
            <a:r>
              <a:rPr lang="fa-IR" dirty="0" smtClean="0">
                <a:cs typeface="B Nazanin" pitchFamily="2" charset="-78"/>
              </a:rPr>
              <a:t>می</a:t>
            </a:r>
            <a:r>
              <a:rPr lang="fa-IR" sz="3600" b="1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شود</a:t>
            </a:r>
            <a:r>
              <a:rPr lang="fa-IR" sz="3600" b="1" dirty="0" smtClean="0">
                <a:solidFill>
                  <a:srgbClr val="FFC000"/>
                </a:solidFill>
                <a:cs typeface="B Nazanin" pitchFamily="2" charset="-78"/>
              </a:rPr>
              <a:t>.</a:t>
            </a:r>
            <a:endParaRPr lang="fa-IR" dirty="0" smtClean="0">
              <a:cs typeface="B Nazanin" pitchFamily="2" charset="-78"/>
            </a:endParaRPr>
          </a:p>
          <a:p>
            <a:pPr marL="720725" indent="0" algn="r" rtl="1">
              <a:buClr>
                <a:srgbClr val="FFFF00"/>
              </a:buClr>
              <a:buFontTx/>
              <a:buNone/>
              <a:defRPr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DD64E-229C-483B-AE8C-CE9BDC993668}" type="slidenum">
              <a:rPr lang="fa-IR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0" y="6434138"/>
            <a:ext cx="795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International table of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index and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load values 2002. Am J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Clin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Nutr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2002; 76: 5-56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66827"/>
            <a:ext cx="8643998" cy="4805379"/>
          </a:xfrm>
        </p:spPr>
        <p:txBody>
          <a:bodyPr/>
          <a:lstStyle/>
          <a:p>
            <a:pPr marL="360000" indent="-354013" algn="r" rtl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0000"/>
              <a:buNone/>
              <a:defRPr/>
            </a:pPr>
            <a:r>
              <a:rPr lang="fa-IR" sz="3600" b="1" dirty="0" smtClean="0">
                <a:solidFill>
                  <a:srgbClr val="FFFF00"/>
                </a:solidFill>
                <a:cs typeface="B Nazanin" pitchFamily="2" charset="-78"/>
              </a:rPr>
              <a:t>شاخص طبقه بندی مواد غذایی بر اساس نمایه گلیسمی </a:t>
            </a:r>
          </a:p>
          <a:p>
            <a:pPr marL="1520825" indent="-355600" algn="r" rtl="1"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§"/>
              <a:defRPr/>
            </a:pPr>
            <a:r>
              <a:rPr lang="fa-IR" sz="4000" dirty="0" smtClean="0">
                <a:solidFill>
                  <a:srgbClr val="FFFF00"/>
                </a:solidFill>
                <a:cs typeface="B Nazanin" pitchFamily="2" charset="-78"/>
              </a:rPr>
              <a:t>پایین</a:t>
            </a:r>
            <a:r>
              <a:rPr lang="fa-IR" dirty="0" smtClean="0">
                <a:cs typeface="B Nazanin" pitchFamily="2" charset="-78"/>
              </a:rPr>
              <a:t>: کمتر از </a:t>
            </a:r>
            <a:r>
              <a:rPr lang="fa-IR" sz="4000" b="1" dirty="0" smtClean="0">
                <a:solidFill>
                  <a:srgbClr val="FF0000"/>
                </a:solidFill>
                <a:cs typeface="B Nazanin" pitchFamily="2" charset="-78"/>
              </a:rPr>
              <a:t>55</a:t>
            </a:r>
            <a:r>
              <a:rPr lang="fa-IR" sz="4000" dirty="0" smtClean="0">
                <a:cs typeface="B Nazanin" pitchFamily="2" charset="-78"/>
              </a:rPr>
              <a:t> ( </a:t>
            </a:r>
            <a:r>
              <a:rPr lang="fa-IR" dirty="0" smtClean="0">
                <a:cs typeface="B Nazanin" pitchFamily="2" charset="-78"/>
              </a:rPr>
              <a:t>مانند بلغور، حبوبات، نان کامل )</a:t>
            </a:r>
          </a:p>
          <a:p>
            <a:pPr marL="1520825" indent="-355600" algn="r" rtl="1"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§"/>
              <a:defRPr/>
            </a:pPr>
            <a:r>
              <a:rPr lang="fa-IR" sz="4000" dirty="0" smtClean="0">
                <a:solidFill>
                  <a:srgbClr val="FFFF00"/>
                </a:solidFill>
                <a:cs typeface="B Nazanin" pitchFamily="2" charset="-78"/>
              </a:rPr>
              <a:t>متوسط</a:t>
            </a:r>
            <a:r>
              <a:rPr lang="fa-IR" dirty="0" smtClean="0">
                <a:cs typeface="B Nazanin" pitchFamily="2" charset="-78"/>
              </a:rPr>
              <a:t>: </a:t>
            </a:r>
            <a:r>
              <a:rPr lang="fa-IR" sz="4000" b="1" dirty="0" smtClean="0">
                <a:solidFill>
                  <a:srgbClr val="FF0000"/>
                </a:solidFill>
                <a:cs typeface="B Nazanin" pitchFamily="2" charset="-78"/>
              </a:rPr>
              <a:t>70-55</a:t>
            </a:r>
            <a:r>
              <a:rPr lang="fa-IR" dirty="0" smtClean="0">
                <a:cs typeface="B Nazanin" pitchFamily="2" charset="-78"/>
              </a:rPr>
              <a:t> ( چیپس )</a:t>
            </a:r>
          </a:p>
          <a:p>
            <a:pPr marL="1520825" indent="-355600" algn="r" rtl="1"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2" charset="2"/>
              <a:buChar char="§"/>
              <a:defRPr/>
            </a:pPr>
            <a:r>
              <a:rPr lang="fa-IR" sz="4000" dirty="0" smtClean="0">
                <a:solidFill>
                  <a:srgbClr val="FFFF00"/>
                </a:solidFill>
                <a:cs typeface="B Nazanin" pitchFamily="2" charset="-78"/>
              </a:rPr>
              <a:t>بالا</a:t>
            </a:r>
            <a:r>
              <a:rPr lang="fa-IR" dirty="0" smtClean="0">
                <a:cs typeface="B Nazanin" pitchFamily="2" charset="-78"/>
              </a:rPr>
              <a:t>: بیشتر از </a:t>
            </a:r>
            <a:r>
              <a:rPr lang="fa-IR" sz="4000" b="1" dirty="0" smtClean="0">
                <a:solidFill>
                  <a:srgbClr val="FF0000"/>
                </a:solidFill>
                <a:cs typeface="B Nazanin" pitchFamily="2" charset="-78"/>
              </a:rPr>
              <a:t>70</a:t>
            </a:r>
            <a:r>
              <a:rPr lang="fa-IR" dirty="0" smtClean="0">
                <a:cs typeface="B Nazanin" pitchFamily="2" charset="-78"/>
              </a:rPr>
              <a:t> ( نان های تصفیه شده )</a:t>
            </a:r>
          </a:p>
          <a:p>
            <a:pPr marL="720725" indent="0" algn="r" rtl="1">
              <a:buClr>
                <a:srgbClr val="FFFF00"/>
              </a:buClr>
              <a:buFontTx/>
              <a:buNone/>
              <a:defRPr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2217E-6889-4275-834F-B0A48D5C2A37}" type="slidenum">
              <a:rPr lang="fa-IR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0" y="6434138"/>
            <a:ext cx="795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International table of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index and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load values 2002. Am J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Clin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Nutr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2002; 76: 5-56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4931" name="Picture 3" descr="quick slow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Goals of nutrition therapy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349250" indent="-457200" fontAlgn="auto">
              <a:spcAft>
                <a:spcPts val="240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smtClean="0"/>
              <a:t>To promote and support </a:t>
            </a:r>
            <a:r>
              <a:rPr lang="en-US" sz="2400" b="1" dirty="0" smtClean="0">
                <a:solidFill>
                  <a:srgbClr val="C00000"/>
                </a:solidFill>
              </a:rPr>
              <a:t>healthful eating patterns</a:t>
            </a:r>
            <a:r>
              <a:rPr lang="en-US" sz="2400" dirty="0" smtClean="0"/>
              <a:t>, emphasizing a </a:t>
            </a:r>
            <a:r>
              <a:rPr lang="en-US" sz="2400" b="1" dirty="0" smtClean="0">
                <a:solidFill>
                  <a:srgbClr val="C00000"/>
                </a:solidFill>
              </a:rPr>
              <a:t>variety of nutrient-dense foods </a:t>
            </a:r>
            <a:r>
              <a:rPr lang="en-US" sz="2400" dirty="0" smtClean="0"/>
              <a:t>in appropriate portion sizes</a:t>
            </a:r>
          </a:p>
          <a:p>
            <a:pPr marL="349250" indent="-457200">
              <a:lnSpc>
                <a:spcPct val="150000"/>
              </a:lnSpc>
              <a:spcAft>
                <a:spcPts val="240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en-US" sz="2400" dirty="0" smtClean="0"/>
              <a:t>To address </a:t>
            </a:r>
            <a:r>
              <a:rPr lang="en-US" sz="2400" b="1" dirty="0" smtClean="0">
                <a:solidFill>
                  <a:srgbClr val="C00000"/>
                </a:solidFill>
              </a:rPr>
              <a:t>individual nutrition needs</a:t>
            </a:r>
          </a:p>
          <a:p>
            <a:pPr marL="349250" indent="-457200">
              <a:lnSpc>
                <a:spcPct val="150000"/>
              </a:lnSpc>
              <a:spcAft>
                <a:spcPts val="240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en-US" sz="2400" dirty="0" smtClean="0"/>
              <a:t>To maintain the </a:t>
            </a:r>
            <a:r>
              <a:rPr lang="en-US" sz="2400" b="1" dirty="0" smtClean="0">
                <a:solidFill>
                  <a:srgbClr val="C00000"/>
                </a:solidFill>
              </a:rPr>
              <a:t>pleasure of eating</a:t>
            </a:r>
            <a:r>
              <a:rPr lang="en-US" sz="2400" dirty="0" smtClean="0"/>
              <a:t>, and</a:t>
            </a:r>
          </a:p>
          <a:p>
            <a:pPr marL="349250" indent="-457200">
              <a:spcAft>
                <a:spcPts val="240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en-US" sz="2400" dirty="0" smtClean="0"/>
              <a:t>To provide the individual with diabetes with practical tools </a:t>
            </a:r>
            <a:r>
              <a:rPr lang="en-US" sz="1800" dirty="0" smtClean="0"/>
              <a:t>(food guide pyramid, dietary guidelines, and exchange list) </a:t>
            </a:r>
            <a:r>
              <a:rPr lang="en-US" sz="2400" dirty="0" smtClean="0"/>
              <a:t>for </a:t>
            </a:r>
            <a:r>
              <a:rPr lang="en-US" sz="2400" b="1" dirty="0" smtClean="0">
                <a:solidFill>
                  <a:srgbClr val="C00000"/>
                </a:solidFill>
              </a:rPr>
              <a:t>day-to-day meal planning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4770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Diabetes Care 2015; 38 (Suppl. 1): S20–S30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96975"/>
            <a:ext cx="8358246" cy="516098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Glycemic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load</a:t>
            </a:r>
          </a:p>
          <a:p>
            <a:pPr marL="252000" indent="0" algn="ctr" rtl="1">
              <a:lnSpc>
                <a:spcPct val="150000"/>
              </a:lnSpc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شاخص اندازه گیری </a:t>
            </a:r>
            <a:r>
              <a:rPr lang="fa-IR" sz="4800" b="1" u="sng" dirty="0" smtClean="0">
                <a:solidFill>
                  <a:srgbClr val="FFC000"/>
                </a:solidFill>
                <a:cs typeface="B Nazanin" pitchFamily="2" charset="-78"/>
              </a:rPr>
              <a:t>کیفیت</a:t>
            </a:r>
            <a:r>
              <a:rPr lang="fa-IR" sz="4000" u="sng" dirty="0" smtClean="0">
                <a:cs typeface="B Nazanin" pitchFamily="2" charset="-78"/>
              </a:rPr>
              <a:t> </a:t>
            </a:r>
            <a:r>
              <a:rPr lang="fa-IR" sz="4800" b="1" u="sng" dirty="0" smtClean="0">
                <a:solidFill>
                  <a:srgbClr val="FFC000"/>
                </a:solidFill>
                <a:cs typeface="B Nazanin" pitchFamily="2" charset="-78"/>
              </a:rPr>
              <a:t>کربوهیدرات</a:t>
            </a:r>
            <a:r>
              <a:rPr lang="fa-IR" u="sng" dirty="0" smtClean="0">
                <a:cs typeface="B Nazanin" pitchFamily="2" charset="-78"/>
              </a:rPr>
              <a:t> </a:t>
            </a:r>
          </a:p>
          <a:p>
            <a:pPr marL="252000" indent="0" algn="ctr" rtl="1">
              <a:lnSpc>
                <a:spcPct val="150000"/>
              </a:lnSpc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شاخصی از هر دو </a:t>
            </a:r>
            <a:r>
              <a:rPr lang="fa-IR" sz="4400" b="1" dirty="0" smtClean="0">
                <a:solidFill>
                  <a:srgbClr val="FF2F2F"/>
                </a:solidFill>
                <a:cs typeface="B Nazanin" pitchFamily="2" charset="-78"/>
              </a:rPr>
              <a:t>نمایه گلیسمی </a:t>
            </a:r>
            <a:r>
              <a:rPr lang="fa-IR" dirty="0" smtClean="0">
                <a:cs typeface="B Nazanin" pitchFamily="2" charset="-78"/>
              </a:rPr>
              <a:t>و </a:t>
            </a:r>
            <a:r>
              <a:rPr lang="fa-IR" sz="4400" b="1" dirty="0" smtClean="0">
                <a:solidFill>
                  <a:srgbClr val="FF2F2F"/>
                </a:solidFill>
                <a:cs typeface="B Nazanin" pitchFamily="2" charset="-78"/>
              </a:rPr>
              <a:t>مقدار کربوهیدرات </a:t>
            </a:r>
            <a:r>
              <a:rPr lang="fa-IR" dirty="0" smtClean="0">
                <a:cs typeface="B Nazanin" pitchFamily="2" charset="-78"/>
              </a:rPr>
              <a:t>دریافتی رژیم غذایی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0A6F8-EE5E-463B-93D7-153D891D658B}" type="slidenum">
              <a:rPr lang="fa-IR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0" y="6434138"/>
            <a:ext cx="795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International table of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index and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load values 2002. Am J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Clin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Nutr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2002; 76: 5-56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-71462"/>
            <a:ext cx="7715304" cy="6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6827"/>
            <a:ext cx="9144000" cy="4376751"/>
          </a:xfrm>
        </p:spPr>
        <p:txBody>
          <a:bodyPr/>
          <a:lstStyle/>
          <a:p>
            <a:pPr marL="720725" indent="-457200" algn="r" rtl="1">
              <a:spcAft>
                <a:spcPts val="18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بار گلیسمی و نمایه گلیسمی</a:t>
            </a:r>
          </a:p>
          <a:p>
            <a:pPr marL="1165225" indent="-354013" algn="r" rtl="1">
              <a:spcAft>
                <a:spcPts val="2400"/>
              </a:spcAft>
              <a:buClr>
                <a:schemeClr val="accent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4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ارتباط مثبت با بروز دیابت نوع 2 </a:t>
            </a:r>
          </a:p>
          <a:p>
            <a:pPr marL="1165225" indent="-354013" algn="r" rtl="1">
              <a:spcAft>
                <a:spcPts val="2400"/>
              </a:spcAft>
              <a:buClr>
                <a:schemeClr val="accent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4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ارتباط مثبت با بروز  چاقی</a:t>
            </a:r>
          </a:p>
          <a:p>
            <a:pPr marL="1165225" indent="-354013" algn="r" rtl="1">
              <a:spcAft>
                <a:spcPts val="2400"/>
              </a:spcAft>
              <a:buClr>
                <a:schemeClr val="accent2">
                  <a:lumMod val="60000"/>
                  <a:lumOff val="40000"/>
                </a:schemeClr>
              </a:buClr>
              <a:buSzPct val="70000"/>
              <a:buFont typeface="Wingdings" pitchFamily="2" charset="2"/>
              <a:buChar char="§"/>
              <a:defRPr/>
            </a:pPr>
            <a:r>
              <a:rPr lang="fa-IR" sz="4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ارتباط مثبت با غلظت 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cs typeface="B Nazanin" pitchFamily="2" charset="-78"/>
              </a:rPr>
              <a:t>HBA1C</a:t>
            </a:r>
            <a:endParaRPr lang="fa-IR" sz="4400" dirty="0" smtClean="0">
              <a:solidFill>
                <a:schemeClr val="bg1">
                  <a:lumMod val="95000"/>
                </a:schemeClr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6717D-3183-4142-920A-9D3505C20E47}" type="slidenum">
              <a:rPr lang="fa-IR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0" y="590504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Low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index diets in the management of diabetes. Diabetes care 2003; 26 (8)</a:t>
            </a:r>
          </a:p>
          <a:p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Glucemic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index,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load, and chronic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diesease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risk-a meta-analysis of observational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studies.AJCN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2008; 87: 627-37.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6" y="1622431"/>
            <a:ext cx="8607454" cy="4521213"/>
          </a:xfrm>
        </p:spPr>
        <p:txBody>
          <a:bodyPr>
            <a:normAutofit/>
          </a:bodyPr>
          <a:lstStyle/>
          <a:p>
            <a:pPr marL="792000" indent="-354013" algn="r" rtl="1">
              <a:spcAft>
                <a:spcPts val="2400"/>
              </a:spcAft>
              <a:buClr>
                <a:srgbClr val="44FF44"/>
              </a:buClr>
              <a:buSzPct val="70000"/>
              <a:buNone/>
              <a:defRPr/>
            </a:pPr>
            <a:r>
              <a:rPr lang="fa-IR" sz="4000" dirty="0" smtClean="0">
                <a:solidFill>
                  <a:srgbClr val="38FF38"/>
                </a:solidFill>
                <a:cs typeface="B Nazanin" pitchFamily="2" charset="-78"/>
              </a:rPr>
              <a:t>عوامل موثر بر روی پاسخ های گلیسمی مواد غذایی</a:t>
            </a:r>
          </a:p>
          <a:p>
            <a:pPr marL="792000" indent="-354013" algn="r" rtl="1">
              <a:lnSpc>
                <a:spcPct val="80000"/>
              </a:lnSpc>
              <a:spcAft>
                <a:spcPts val="2400"/>
              </a:spcAft>
              <a:buClr>
                <a:srgbClr val="FFC000"/>
              </a:buClr>
              <a:buSzPct val="70000"/>
              <a:buFont typeface="Wingdings" pitchFamily="2" charset="2"/>
              <a:buChar char="ü"/>
              <a:defRPr/>
            </a:pPr>
            <a:r>
              <a:rPr lang="fa-IR" sz="4000" dirty="0" smtClean="0">
                <a:solidFill>
                  <a:srgbClr val="FFC000"/>
                </a:solidFill>
                <a:cs typeface="B Nazanin" pitchFamily="2" charset="-78"/>
              </a:rPr>
              <a:t> فیبر: </a:t>
            </a:r>
            <a:r>
              <a:rPr lang="fa-IR" sz="4000" dirty="0" smtClean="0">
                <a:cs typeface="B Nazanin" pitchFamily="2" charset="-78"/>
              </a:rPr>
              <a:t>کاهش سرعت جذب مواد غذایی</a:t>
            </a:r>
          </a:p>
          <a:p>
            <a:pPr marL="792000" indent="-354013" algn="r" rtl="1">
              <a:lnSpc>
                <a:spcPct val="80000"/>
              </a:lnSpc>
              <a:spcAft>
                <a:spcPts val="2400"/>
              </a:spcAft>
              <a:buClr>
                <a:srgbClr val="FFC000"/>
              </a:buClr>
              <a:buSzPct val="70000"/>
              <a:buFont typeface="Wingdings" pitchFamily="2" charset="2"/>
              <a:buChar char="ü"/>
              <a:defRPr/>
            </a:pPr>
            <a:r>
              <a:rPr lang="fa-IR" sz="4000" dirty="0" smtClean="0">
                <a:solidFill>
                  <a:srgbClr val="FFC000"/>
                </a:solidFill>
                <a:cs typeface="B Nazanin" pitchFamily="2" charset="-78"/>
              </a:rPr>
              <a:t> چربی رژیم غذایی: </a:t>
            </a:r>
            <a:r>
              <a:rPr lang="fa-IR" sz="4000" dirty="0" smtClean="0">
                <a:cs typeface="B Nazanin" pitchFamily="2" charset="-78"/>
              </a:rPr>
              <a:t>کاهش سرعت تخلیه معده</a:t>
            </a:r>
          </a:p>
          <a:p>
            <a:pPr marL="792000" indent="-354013" algn="r" rtl="1">
              <a:lnSpc>
                <a:spcPct val="80000"/>
              </a:lnSpc>
              <a:spcAft>
                <a:spcPts val="2400"/>
              </a:spcAft>
              <a:buClr>
                <a:srgbClr val="FFC000"/>
              </a:buClr>
              <a:buSzPct val="80000"/>
              <a:buFont typeface="Wingdings" pitchFamily="2" charset="2"/>
              <a:buChar char="ü"/>
              <a:defRPr/>
            </a:pPr>
            <a:r>
              <a:rPr lang="fa-IR" sz="4000" dirty="0" smtClean="0">
                <a:solidFill>
                  <a:srgbClr val="FFC000"/>
                </a:solidFill>
                <a:cs typeface="B Nazanin" pitchFamily="2" charset="-78"/>
              </a:rPr>
              <a:t>منیزیم: </a:t>
            </a:r>
            <a:r>
              <a:rPr lang="fa-IR" sz="4000" dirty="0" smtClean="0">
                <a:cs typeface="B Nazanin" pitchFamily="2" charset="-78"/>
              </a:rPr>
              <a:t>کنترل هوموستئاز گلوکز</a:t>
            </a:r>
            <a:endParaRPr lang="fa-IR" sz="4000" dirty="0" smtClean="0">
              <a:solidFill>
                <a:srgbClr val="38FF38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28EB4-5926-4936-A8F9-9160D0F7ED30}" type="slidenum">
              <a:rPr lang="fa-IR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44474" y="6429396"/>
            <a:ext cx="795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International table of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index and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glycemic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load values 2002. Am J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Clin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Nutr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2002; 76: 5-56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93803"/>
            <a:ext cx="8785225" cy="1592255"/>
          </a:xfrm>
        </p:spPr>
        <p:txBody>
          <a:bodyPr>
            <a:normAutofit/>
          </a:bodyPr>
          <a:lstStyle/>
          <a:p>
            <a:pPr marL="354013" indent="-354013" algn="ctr" rtl="1">
              <a:buClr>
                <a:srgbClr val="44FF44"/>
              </a:buClr>
              <a:buSzPct val="70000"/>
              <a:buNone/>
              <a:defRPr/>
            </a:pPr>
            <a:r>
              <a:rPr lang="fa-IR" sz="4000" b="1" dirty="0" smtClean="0">
                <a:solidFill>
                  <a:srgbClr val="44FF44"/>
                </a:solidFill>
                <a:cs typeface="B Nazanin" pitchFamily="2" charset="-78"/>
              </a:rPr>
              <a:t> نحوه توزیع کربوهیدرات در</a:t>
            </a:r>
            <a:r>
              <a:rPr lang="en-US" sz="4000" b="1" dirty="0" smtClean="0">
                <a:solidFill>
                  <a:srgbClr val="44FF44"/>
                </a:solidFill>
                <a:cs typeface="B Nazanin" pitchFamily="2" charset="-78"/>
              </a:rPr>
              <a:t> </a:t>
            </a:r>
            <a:r>
              <a:rPr lang="fa-IR" sz="4000" b="1" dirty="0" smtClean="0">
                <a:solidFill>
                  <a:srgbClr val="44FF44"/>
                </a:solidFill>
                <a:cs typeface="B Nazanin" pitchFamily="2" charset="-78"/>
              </a:rPr>
              <a:t>رژیم غذایی بیماران دریافت کننده انسولین</a:t>
            </a:r>
            <a:endParaRPr lang="fa-IR" sz="4000" b="1" dirty="0" smtClean="0"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315" y="2857496"/>
          <a:ext cx="8858279" cy="27146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2497"/>
                <a:gridCol w="1008440"/>
                <a:gridCol w="1275925"/>
                <a:gridCol w="1255012"/>
                <a:gridCol w="1224670"/>
                <a:gridCol w="1071570"/>
                <a:gridCol w="1500165"/>
              </a:tblGrid>
              <a:tr h="142876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 شب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شام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 عصر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ناهار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میان وعده صبح</a:t>
                      </a:r>
                      <a:endParaRPr lang="en-US" sz="32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صبحانه</a:t>
                      </a:r>
                      <a:endParaRPr lang="en-US" sz="32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وعده های</a:t>
                      </a:r>
                      <a:r>
                        <a:rPr lang="fa-IR" sz="1800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غذایی</a:t>
                      </a:r>
                      <a:endParaRPr lang="en-US" sz="1800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15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22/5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12/5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22/5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12/5</a:t>
                      </a:r>
                      <a:endParaRPr lang="en-US" sz="36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درصد توزیع</a:t>
                      </a:r>
                      <a:r>
                        <a:rPr lang="fa-IR" sz="2400" b="1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کربوهیدرات</a:t>
                      </a:r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93803"/>
            <a:ext cx="8785225" cy="1592255"/>
          </a:xfrm>
        </p:spPr>
        <p:txBody>
          <a:bodyPr>
            <a:normAutofit/>
          </a:bodyPr>
          <a:lstStyle/>
          <a:p>
            <a:pPr marL="354013" indent="-354013" algn="ctr" rtl="1">
              <a:buClr>
                <a:srgbClr val="44FF44"/>
              </a:buClr>
              <a:buSzPct val="70000"/>
              <a:buNone/>
              <a:defRPr/>
            </a:pPr>
            <a:r>
              <a:rPr lang="fa-IR" sz="4000" b="1" dirty="0" smtClean="0">
                <a:solidFill>
                  <a:srgbClr val="44FF44"/>
                </a:solidFill>
                <a:cs typeface="B Nazanin" pitchFamily="2" charset="-78"/>
              </a:rPr>
              <a:t> نحوه توزیع کربوهیدرات در</a:t>
            </a:r>
            <a:r>
              <a:rPr lang="en-US" sz="4000" b="1" dirty="0" smtClean="0">
                <a:solidFill>
                  <a:srgbClr val="44FF44"/>
                </a:solidFill>
                <a:cs typeface="B Nazanin" pitchFamily="2" charset="-78"/>
              </a:rPr>
              <a:t> </a:t>
            </a:r>
            <a:r>
              <a:rPr lang="fa-IR" sz="4000" b="1" dirty="0" smtClean="0">
                <a:solidFill>
                  <a:srgbClr val="44FF44"/>
                </a:solidFill>
                <a:cs typeface="B Nazanin" pitchFamily="2" charset="-78"/>
              </a:rPr>
              <a:t>رژیم غذایی بیماران مصرف کننده قرص های پایین آورنده قند خون</a:t>
            </a:r>
            <a:endParaRPr lang="fa-IR" sz="4000" b="1" dirty="0" smtClean="0"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44" y="2857496"/>
          <a:ext cx="8858279" cy="27146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2497"/>
                <a:gridCol w="1008440"/>
                <a:gridCol w="1275925"/>
                <a:gridCol w="1255012"/>
                <a:gridCol w="1224670"/>
                <a:gridCol w="1071570"/>
                <a:gridCol w="1500165"/>
              </a:tblGrid>
              <a:tr h="142876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 شب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شام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 عصر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ناهار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میان وعده صبح</a:t>
                      </a:r>
                      <a:endParaRPr lang="en-US" sz="32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صبحانه</a:t>
                      </a:r>
                      <a:endParaRPr lang="en-US" sz="32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وعده های</a:t>
                      </a:r>
                      <a:r>
                        <a:rPr lang="fa-IR" sz="1800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غذایی</a:t>
                      </a:r>
                      <a:endParaRPr lang="en-US" sz="1800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10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12/5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12/5</a:t>
                      </a:r>
                      <a:endParaRPr lang="en-US" sz="36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درصد توزیع</a:t>
                      </a:r>
                      <a:r>
                        <a:rPr lang="fa-IR" sz="2400" b="1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کربوهیدرات</a:t>
                      </a:r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Carbohydrate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285860"/>
            <a:ext cx="8785225" cy="5357850"/>
          </a:xfrm>
        </p:spPr>
        <p:txBody>
          <a:bodyPr>
            <a:normAutofit/>
          </a:bodyPr>
          <a:lstStyle/>
          <a:p>
            <a:pPr marL="720725" indent="-720725" algn="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انرژی مورد نیاز در بیمار دریافت کننده متفورمین: </a:t>
            </a:r>
            <a:r>
              <a:rPr lang="fa-IR" b="1" dirty="0" smtClean="0">
                <a:solidFill>
                  <a:srgbClr val="66FF33"/>
                </a:solidFill>
                <a:cs typeface="B Nazanin" pitchFamily="2" charset="-78"/>
              </a:rPr>
              <a:t>2436</a:t>
            </a:r>
            <a:r>
              <a:rPr lang="fa-IR" dirty="0" smtClean="0">
                <a:cs typeface="B Nazanin" pitchFamily="2" charset="-78"/>
              </a:rPr>
              <a:t> کیلوکالری</a:t>
            </a:r>
          </a:p>
          <a:p>
            <a:pPr marL="720725" indent="-720725" algn="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درصد انرژی از کربوهیدرات، پروتئین و چربی</a:t>
            </a:r>
          </a:p>
          <a:p>
            <a:pPr marL="720725" indent="-720725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sz="4000" dirty="0" smtClean="0">
                <a:solidFill>
                  <a:srgbClr val="FFFF00"/>
                </a:solidFill>
                <a:cs typeface="B Nazanin" pitchFamily="2" charset="-78"/>
              </a:rPr>
              <a:t>323= 4 ÷ 1291 = 2436 × 0/53 = کربوهیدرات</a:t>
            </a:r>
          </a:p>
          <a:p>
            <a:pPr marL="720725" indent="-720725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103 = 4 ÷ 414 = 2436 × 0/17 = پروتئین</a:t>
            </a:r>
          </a:p>
          <a:p>
            <a:pPr marL="720725" indent="-720725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81 = 9 ÷ 731 = 2436 × 0/30 = چربی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81A00-DC72-466D-A636-F9EEB09709C6}" type="slidenum">
              <a:rPr lang="fa-IR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marL="720725" indent="-720725">
              <a:spcAft>
                <a:spcPts val="1800"/>
              </a:spcAft>
              <a:defRPr/>
            </a:pPr>
            <a:r>
              <a:rPr lang="en-US" sz="4800" b="1" dirty="0" smtClean="0">
                <a:latin typeface="Comic Sans MS" pitchFamily="66" charset="0"/>
                <a:cs typeface="Times New Roman" pitchFamily="18" charset="0"/>
              </a:rPr>
              <a:t>Case study 3</a:t>
            </a:r>
            <a:endParaRPr lang="fa-I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Case study 3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57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928802"/>
          <a:ext cx="8407703" cy="3974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6194"/>
                <a:gridCol w="975910"/>
                <a:gridCol w="1234766"/>
                <a:gridCol w="1214528"/>
                <a:gridCol w="1185165"/>
                <a:gridCol w="917140"/>
                <a:gridCol w="1764000"/>
              </a:tblGrid>
              <a:tr h="107157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شام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 عصر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ناهار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میان وعده صبح</a:t>
                      </a:r>
                      <a:endParaRPr lang="en-US" sz="32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صبحانه</a:t>
                      </a:r>
                      <a:endParaRPr lang="en-US" sz="32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وعده های</a:t>
                      </a:r>
                      <a:r>
                        <a:rPr lang="fa-IR" sz="1800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غذایی</a:t>
                      </a:r>
                      <a:endParaRPr lang="en-US" sz="1800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10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12/5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12/5</a:t>
                      </a:r>
                      <a:endParaRPr lang="en-US" sz="36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درصد توزیع</a:t>
                      </a:r>
                      <a:r>
                        <a:rPr lang="fa-IR" sz="2400" b="1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کربوهیدرات</a:t>
                      </a:r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32 </a:t>
                      </a:r>
                      <a:r>
                        <a:rPr lang="fa-IR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80 </a:t>
                      </a:r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40 </a:t>
                      </a:r>
                      <a:r>
                        <a:rPr lang="fa-IR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80 </a:t>
                      </a:r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40 </a:t>
                      </a:r>
                      <a:r>
                        <a:rPr lang="fa-IR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dirty="0"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48 گرم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3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5⅓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3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2⅔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5⅓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2⅔</a:t>
                      </a:r>
                      <a:endParaRPr lang="en-US" sz="3600" b="0" dirty="0"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3⅓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تعداد واحدهای کربوهیدرات</a:t>
                      </a:r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Case study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71670" y="1643048"/>
          <a:ext cx="478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2988000"/>
              </a:tblGrid>
              <a:tr h="61615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تعداد واحد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های غذایی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3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شیر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5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سبزی ها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5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میوه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4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قندهای ساده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11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نان و غلات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5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گوشت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8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چربی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2852"/>
            <a:ext cx="8785225" cy="785818"/>
          </a:xfrm>
        </p:spPr>
        <p:txBody>
          <a:bodyPr>
            <a:noAutofit/>
          </a:bodyPr>
          <a:lstStyle/>
          <a:p>
            <a:pPr marL="720725" indent="-720725" algn="ct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sz="2800" b="1" dirty="0" smtClean="0">
                <a:cs typeface="B Nazanin" pitchFamily="2" charset="-78"/>
              </a:rPr>
              <a:t>توزیع مناسب و متعادل واحدهای پیشنهادی گروه های غذایی مصرفی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A6267-205E-4F15-AC63-6A706D319854}" type="slidenum">
              <a:rPr lang="fa-IR" smtClean="0"/>
              <a:pPr>
                <a:defRPr/>
              </a:pPr>
              <a:t>59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6058" y="994062"/>
          <a:ext cx="8562784" cy="53638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9798"/>
                <a:gridCol w="934085"/>
                <a:gridCol w="1129798"/>
                <a:gridCol w="996357"/>
                <a:gridCol w="1129798"/>
                <a:gridCol w="902948"/>
                <a:gridCol w="972000"/>
                <a:gridCol w="1368000"/>
              </a:tblGrid>
              <a:tr h="51655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میان</a:t>
                      </a:r>
                      <a:r>
                        <a:rPr lang="fa-IR" sz="2000" baseline="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وعده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شام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میان وعده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ناهار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میان وعده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صبحانه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تعداد واحد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32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80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40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80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40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48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kern="1200" dirty="0">
                        <a:solidFill>
                          <a:srgbClr val="11351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 smtClean="0">
                          <a:solidFill>
                            <a:srgbClr val="11351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گرم کربوهیدرات</a:t>
                      </a:r>
                      <a:endParaRPr lang="en-US" sz="2000" b="1" kern="1200" dirty="0">
                        <a:solidFill>
                          <a:srgbClr val="11351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639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baseline="0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لبنیات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3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سبزیجات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baseline="0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 </a:t>
                      </a: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میوه ها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قندهای ساده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624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baseline="0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4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0/5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4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0/5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11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غلات کامل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49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lang="en-US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گوشت</a:t>
                      </a:r>
                      <a:endParaRPr lang="en-US" sz="1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49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</a:t>
                      </a:r>
                      <a:endParaRPr lang="en-US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چربی ها</a:t>
                      </a:r>
                      <a:endParaRPr lang="en-US" sz="1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357188" y="1676400"/>
          <a:ext cx="8501061" cy="41991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3687"/>
                <a:gridCol w="2833687"/>
                <a:gridCol w="2833687"/>
              </a:tblGrid>
              <a:tr h="1456046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Primary prevention 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Secondary prevention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Tertiary prevention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/>
                </a:tc>
              </a:tr>
              <a:tr h="1188584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To prevent Diabetes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To prevent complications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To prevent morbidity &amp; mortality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543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In those with obesity and pre-diabetes</a:t>
                      </a:r>
                    </a:p>
                    <a:p>
                      <a:pPr algn="ctr" rtl="0"/>
                      <a:endParaRPr lang="en-US" sz="2400" i="1" dirty="0"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For metabolic control of diabetes</a:t>
                      </a:r>
                    </a:p>
                    <a:p>
                      <a:pPr algn="ctr" rtl="0"/>
                      <a:endParaRPr lang="en-US" sz="2400" i="1" dirty="0"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effectLst/>
                          <a:latin typeface="Book Antiqua" pitchFamily="18" charset="0"/>
                          <a:cs typeface="Times New Roman" pitchFamily="18" charset="0"/>
                        </a:rPr>
                        <a:t>To delay and manage complication of diabetes</a:t>
                      </a:r>
                    </a:p>
                    <a:p>
                      <a:pPr algn="ctr" rtl="0"/>
                      <a:endParaRPr lang="en-US" sz="2400" i="1" dirty="0"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91439" marR="91439" marT="45707" marB="45707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Role of MNT in different levels of prevention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6321623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Diabetes Care 2008; 31 </a:t>
            </a:r>
            <a:r>
              <a:rPr lang="en-US" sz="1400" dirty="0" err="1" smtClean="0">
                <a:solidFill>
                  <a:prstClr val="black"/>
                </a:solidFill>
              </a:rPr>
              <a:t>Suppl</a:t>
            </a:r>
            <a:r>
              <a:rPr lang="en-US" sz="1400" dirty="0" smtClean="0">
                <a:solidFill>
                  <a:prstClr val="black"/>
                </a:solidFill>
              </a:rPr>
              <a:t> 1: S61-78.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5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 smtClean="0">
                <a:latin typeface="Comic Sans MS" pitchFamily="66" charset="0"/>
                <a:cs typeface="Times New Roman" pitchFamily="18" charset="0"/>
              </a:rPr>
              <a:t>Case study 3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00364" y="1500174"/>
            <a:ext cx="3000396" cy="5072098"/>
          </a:xfrm>
        </p:spPr>
        <p:txBody>
          <a:bodyPr>
            <a:normAutofit/>
          </a:bodyPr>
          <a:lstStyle/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ناهار: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4 واحد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لبنیات یک واحد 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سبزی یک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گوشت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روغن 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میان وعده عصر: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میوه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0/5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قندهای ساده یک واحد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00760" y="1428736"/>
            <a:ext cx="2971792" cy="5143536"/>
          </a:xfrm>
        </p:spPr>
        <p:txBody>
          <a:bodyPr>
            <a:noAutofit/>
          </a:bodyPr>
          <a:lstStyle/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صبحانه: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لبنیات یک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سبزی ها یک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گوشت یک واحد</a:t>
            </a:r>
          </a:p>
          <a:p>
            <a:pPr marL="720725" indent="-720725" algn="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چای یک لیوان</a:t>
            </a:r>
            <a:endParaRPr lang="fa-IR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میان وعده صبح: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میوه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0/5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قندهای ساده یک واحد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3E88-5C60-443E-8608-57C91D2A144A}" type="slidenum">
              <a:rPr lang="fa-IR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406" y="1500174"/>
            <a:ext cx="2857520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شام: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4 واحد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سبزی 3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گروه گوشت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گروه روغن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endParaRPr lang="fa-IR" sz="2800" b="1" u="sng" dirty="0" smtClean="0">
              <a:solidFill>
                <a:srgbClr val="FFC000"/>
              </a:solidFill>
              <a:cs typeface="B Nazanin" pitchFamily="2" charset="-78"/>
            </a:endParaRP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میان وعده شب: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میوه 1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لبنیات یک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قندهای ساده یک واحد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Case study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928670"/>
            <a:ext cx="8858280" cy="592933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800" b="1" dirty="0" smtClean="0">
                <a:solidFill>
                  <a:srgbClr val="66FF33"/>
                </a:solidFill>
              </a:rPr>
              <a:t>نمونه برنامه غذایی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صبحانه (ساعت 7:30): </a:t>
            </a:r>
            <a:r>
              <a:rPr lang="fa-IR" sz="2400" b="1" dirty="0" smtClean="0">
                <a:cs typeface="B Nazanin" pitchFamily="2" charset="-78"/>
              </a:rPr>
              <a:t>یک لیوان شیر کم چرب، 2 کف دست نان سنگگ، یک قوطی کبریت پنیر، یک عدد گوجه فرنگی و خیار، چای کمرنگ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میان وعده (ساعت 10): </a:t>
            </a:r>
            <a:r>
              <a:rPr lang="fa-IR" sz="2400" b="1" dirty="0" smtClean="0">
                <a:cs typeface="B Nazanin" pitchFamily="2" charset="-78"/>
              </a:rPr>
              <a:t>یک عدد سیب، چهار عدد زردآلو، یک عدد بیسکوئیت ساقه طلایی، چای کمرنگ و یک حبه قند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ناهار (ساعت 13): </a:t>
            </a:r>
            <a:r>
              <a:rPr lang="fa-IR" sz="2400" b="1" dirty="0" smtClean="0">
                <a:cs typeface="B Nazanin" pitchFamily="2" charset="-78"/>
              </a:rPr>
              <a:t>20 قاشق غذاخوری سرصاف برنج، نصف سیخ جوجه کباب، سه چهارم لیوان ماست کم چرب، یک پیش دستی سالاد یا سبزی خوردن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میان وعده (ساعت 17): </a:t>
            </a:r>
            <a:r>
              <a:rPr lang="fa-IR" sz="2400" b="1" dirty="0" smtClean="0">
                <a:cs typeface="B Nazanin" pitchFamily="2" charset="-78"/>
              </a:rPr>
              <a:t>یک عدد هلو، یک برش هندوانه، یک عدد بیسکوئیت ساقه طلایی، چای کمرنگ و یک حبه قند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شام (ساعت 20): </a:t>
            </a:r>
            <a:r>
              <a:rPr lang="fa-IR" sz="2400" b="1" dirty="0" smtClean="0">
                <a:cs typeface="B Nazanin" pitchFamily="2" charset="-78"/>
              </a:rPr>
              <a:t>4 کف دست نان سنگگ، نصف سیخ جوجه کباب، یک پیش دستی سبزی های پخته شامل کدوسبز لوبیاسبز براکلی...، یک پیش دستی سالاد یا سبزی خوردن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میان وعده (ساعت 22:30): </a:t>
            </a:r>
            <a:r>
              <a:rPr lang="fa-IR" sz="2400" b="1" dirty="0" smtClean="0">
                <a:cs typeface="B Nazanin" pitchFamily="2" charset="-78"/>
              </a:rPr>
              <a:t>یک عدد سیب، یک لیوان شیر کم چرب، چای کمرنگ و یک حبه قند</a:t>
            </a:r>
            <a:endParaRPr lang="en-US" sz="2400" b="1" dirty="0" smtClean="0">
              <a:solidFill>
                <a:srgbClr val="66FF33"/>
              </a:solidFill>
            </a:endParaRPr>
          </a:p>
          <a:p>
            <a:pPr marL="0" algn="r" rtl="1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marL="0" algn="r" rtl="1">
              <a:buNone/>
            </a:pP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b="1" dirty="0" smtClean="0"/>
              <a:t>توصیه های تغذیه ای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214"/>
            <a:ext cx="8229600" cy="5016620"/>
          </a:xfrm>
        </p:spPr>
        <p:txBody>
          <a:bodyPr>
            <a:noAutofit/>
          </a:bodyPr>
          <a:lstStyle/>
          <a:p>
            <a:pPr algn="r" rtl="1">
              <a:buNone/>
              <a:defRPr/>
            </a:pPr>
            <a:r>
              <a:rPr lang="fa-IR" sz="2400" dirty="0" smtClean="0"/>
              <a:t>1- رعایت وعده ها و میان وعده ها الزامی است</a:t>
            </a:r>
          </a:p>
          <a:p>
            <a:pPr algn="r" rtl="1">
              <a:buNone/>
              <a:defRPr/>
            </a:pPr>
            <a:r>
              <a:rPr lang="fa-IR" sz="2400" dirty="0" smtClean="0"/>
              <a:t>2- از لبنیات کم چرب ( 1/5 % ) استفاده شود</a:t>
            </a:r>
          </a:p>
          <a:p>
            <a:pPr algn="r" rtl="1">
              <a:buNone/>
              <a:defRPr/>
            </a:pPr>
            <a:r>
              <a:rPr lang="fa-IR" sz="2400" dirty="0" smtClean="0"/>
              <a:t>3- مصرف میوه و سبزی در کنار وعده های غذایی الزامی است</a:t>
            </a:r>
          </a:p>
          <a:p>
            <a:pPr algn="r" rtl="1">
              <a:buNone/>
              <a:defRPr/>
            </a:pPr>
            <a:r>
              <a:rPr lang="fa-IR" sz="2400" dirty="0" smtClean="0"/>
              <a:t>4- از کدو سبز، سیر، شوید، قارچ ، اسفناج، کرفس، لوبیا سبز، بادمجان، گوجه فرنگی، فلفل دلمه ای به عنوان سبزی های پخته در برنامع غذایی استفاده شود</a:t>
            </a:r>
          </a:p>
          <a:p>
            <a:pPr algn="r" rtl="1">
              <a:buNone/>
              <a:defRPr/>
            </a:pPr>
            <a:r>
              <a:rPr lang="fa-IR" sz="2400" dirty="0" smtClean="0"/>
              <a:t>5- از نان های سبوسدار مانند سنگگ استفاده شود</a:t>
            </a:r>
          </a:p>
          <a:p>
            <a:pPr algn="r" rtl="1">
              <a:buNone/>
              <a:defRPr/>
            </a:pPr>
            <a:r>
              <a:rPr lang="fa-IR" sz="2400" dirty="0" smtClean="0"/>
              <a:t>6- سالاد اول غذا میل شود</a:t>
            </a:r>
          </a:p>
          <a:p>
            <a:pPr algn="r" rtl="1">
              <a:buNone/>
              <a:defRPr/>
            </a:pPr>
            <a:r>
              <a:rPr lang="fa-IR" sz="2400" dirty="0" smtClean="0"/>
              <a:t>7 – ورزش ها هوازی و پیاده روی روزانه به مدت 45 دقیقه الزامی است .</a:t>
            </a:r>
          </a:p>
          <a:p>
            <a:pPr algn="r" rtl="1">
              <a:buNone/>
              <a:defRPr/>
            </a:pPr>
            <a:r>
              <a:rPr lang="fa-IR" sz="2400" dirty="0" smtClean="0"/>
              <a:t>8- از روغن مایع گیاهی استفاده شود ( بهترین روغن، کانولا است )</a:t>
            </a:r>
          </a:p>
          <a:p>
            <a:pPr algn="r" rtl="1">
              <a:buNone/>
              <a:defRPr/>
            </a:pPr>
            <a:r>
              <a:rPr lang="fa-IR" sz="2400" dirty="0" smtClean="0"/>
              <a:t>9- برنج بهتر است به صورت سبزی پلو، عدس و یا لوبیا پلو تهیه شود </a:t>
            </a:r>
          </a:p>
          <a:p>
            <a:pPr algn="ctr" rtl="1">
              <a:buNone/>
              <a:defRPr/>
            </a:pPr>
            <a:r>
              <a:rPr lang="fa-IR" sz="2800" b="1" dirty="0" smtClean="0">
                <a:solidFill>
                  <a:srgbClr val="FFFF00"/>
                </a:solidFill>
              </a:rPr>
              <a:t>تذکر: لیست جانشین های غذایی حتما برای بیمار توضیح داده شود</a:t>
            </a:r>
          </a:p>
          <a:p>
            <a:pPr algn="r" rtl="1">
              <a:buNone/>
              <a:defRPr/>
            </a:pPr>
            <a:endParaRPr lang="fa-IR" sz="2000" dirty="0" smtClean="0"/>
          </a:p>
          <a:p>
            <a:pPr algn="r" rtl="1">
              <a:buNone/>
              <a:defRPr/>
            </a:pPr>
            <a:endParaRPr lang="fa-IR" sz="2000" dirty="0" smtClean="0"/>
          </a:p>
          <a:p>
            <a:pPr algn="r" rtl="1">
              <a:buNone/>
              <a:defRPr/>
            </a:pPr>
            <a:endParaRPr lang="fa-IR" sz="2000" dirty="0" smtClean="0"/>
          </a:p>
          <a:p>
            <a:pPr algn="r" rt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285860"/>
            <a:ext cx="8785225" cy="5357850"/>
          </a:xfrm>
        </p:spPr>
        <p:txBody>
          <a:bodyPr>
            <a:normAutofit/>
          </a:bodyPr>
          <a:lstStyle/>
          <a:p>
            <a:pPr marL="720725" indent="-720725" algn="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انرژی مورد نیاز در بیمار دریافت کننده انسولین: </a:t>
            </a:r>
            <a:r>
              <a:rPr lang="fa-IR" b="1" dirty="0" smtClean="0">
                <a:solidFill>
                  <a:srgbClr val="66FF33"/>
                </a:solidFill>
                <a:cs typeface="B Nazanin" pitchFamily="2" charset="-78"/>
              </a:rPr>
              <a:t>2000 </a:t>
            </a:r>
            <a:r>
              <a:rPr lang="fa-IR" dirty="0" smtClean="0">
                <a:cs typeface="B Nazanin" pitchFamily="2" charset="-78"/>
              </a:rPr>
              <a:t>کیلوکالری</a:t>
            </a:r>
          </a:p>
          <a:p>
            <a:pPr marL="720725" indent="-720725" algn="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درصد انرژی از کربوهیدرات، پروتئین و چربی</a:t>
            </a:r>
          </a:p>
          <a:p>
            <a:pPr marL="720725" indent="-720725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sz="4000" dirty="0" smtClean="0">
                <a:solidFill>
                  <a:srgbClr val="FFFF00"/>
                </a:solidFill>
                <a:cs typeface="B Nazanin" pitchFamily="2" charset="-78"/>
              </a:rPr>
              <a:t>260 = 4 ÷ 1040 = 2000 × 0/52 = کربوهیدرات</a:t>
            </a:r>
          </a:p>
          <a:p>
            <a:pPr marL="720725" indent="-720725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90 = 4 ÷ 360 = 2000 × 0/18 = پروتئین</a:t>
            </a:r>
          </a:p>
          <a:p>
            <a:pPr marL="720725" indent="-720725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dirty="0" smtClean="0">
                <a:cs typeface="B Nazanin" pitchFamily="2" charset="-78"/>
              </a:rPr>
              <a:t>67 = 9 ÷ 600 = 2000 × 0/30 = چربی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81A00-DC72-466D-A636-F9EEB09709C6}" type="slidenum">
              <a:rPr lang="fa-IR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3"/>
            <a:ext cx="9144000" cy="1143007"/>
          </a:xfrm>
        </p:spPr>
        <p:txBody>
          <a:bodyPr>
            <a:normAutofit/>
          </a:bodyPr>
          <a:lstStyle/>
          <a:p>
            <a:pPr marL="720725" indent="-720725">
              <a:spcAft>
                <a:spcPts val="1800"/>
              </a:spcAft>
              <a:defRPr/>
            </a:pPr>
            <a:r>
              <a:rPr lang="en-US" sz="4800" b="1" dirty="0" smtClean="0">
                <a:latin typeface="Comic Sans MS" pitchFamily="66" charset="0"/>
                <a:cs typeface="Times New Roman" pitchFamily="18" charset="0"/>
              </a:rPr>
              <a:t>Case study 4</a:t>
            </a:r>
            <a:endParaRPr lang="fa-I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Case study 4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64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928802"/>
          <a:ext cx="8407703" cy="3974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6194"/>
                <a:gridCol w="975910"/>
                <a:gridCol w="1234766"/>
                <a:gridCol w="1214528"/>
                <a:gridCol w="1185165"/>
                <a:gridCol w="917140"/>
                <a:gridCol w="1764000"/>
              </a:tblGrid>
              <a:tr h="107157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شام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2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میان وعده عصر</a:t>
                      </a:r>
                      <a:endParaRPr lang="en-US" sz="32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ناهار</a:t>
                      </a:r>
                      <a:endParaRPr lang="en-US" sz="32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میان وعده صبح</a:t>
                      </a:r>
                      <a:endParaRPr lang="en-US" sz="32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صبحانه</a:t>
                      </a:r>
                      <a:endParaRPr lang="en-US" sz="32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وعده های</a:t>
                      </a:r>
                      <a:r>
                        <a:rPr lang="fa-IR" sz="1800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غذایی</a:t>
                      </a:r>
                      <a:endParaRPr lang="en-US" sz="1800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vert="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15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22/5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12/5</a:t>
                      </a:r>
                      <a:endParaRPr lang="en-US" sz="36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22/5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12/5</a:t>
                      </a:r>
                      <a:endParaRPr lang="en-US" sz="3600" b="0" dirty="0">
                        <a:solidFill>
                          <a:schemeClr val="bg1">
                            <a:lumMod val="9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درصد توزیع</a:t>
                      </a:r>
                      <a:r>
                        <a:rPr lang="fa-IR" sz="2400" b="1" baseline="0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 کربوهیدرات</a:t>
                      </a:r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39 </a:t>
                      </a:r>
                      <a:r>
                        <a:rPr lang="fa-IR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58/5</a:t>
                      </a:r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36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32/5</a:t>
                      </a:r>
                      <a:r>
                        <a:rPr lang="fa-IR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58/5</a:t>
                      </a:r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cs typeface="B Nazanin" pitchFamily="2" charset="-78"/>
                        </a:rPr>
                        <a:t>32/5</a:t>
                      </a:r>
                      <a:r>
                        <a:rPr lang="fa-IR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گرم</a:t>
                      </a:r>
                      <a:endParaRPr lang="en-US" sz="3600" b="0" dirty="0"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39گرم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2⅔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3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lang="en-US" sz="36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</a:t>
                      </a:r>
                      <a:endParaRPr lang="en-US" sz="3600" b="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0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2</a:t>
                      </a:r>
                      <a:endParaRPr lang="en-US" sz="3600" b="0" dirty="0"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b="0" dirty="0" smtClean="0">
                          <a:solidFill>
                            <a:srgbClr val="FFC000"/>
                          </a:solidFill>
                          <a:cs typeface="B Nazanin" pitchFamily="2" charset="-78"/>
                        </a:rPr>
                        <a:t>2⅔</a:t>
                      </a:r>
                      <a:endParaRPr lang="en-US" sz="3600" b="0" dirty="0">
                        <a:solidFill>
                          <a:srgbClr val="FFC0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rgbClr val="FFFF00"/>
                          </a:solidFill>
                          <a:cs typeface="B Nazanin" pitchFamily="2" charset="-78"/>
                        </a:rPr>
                        <a:t>تعداد واحدهای کربوهیدرات</a:t>
                      </a:r>
                      <a:endParaRPr lang="en-US" sz="2400" b="1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Case study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71670" y="1643048"/>
          <a:ext cx="4788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2988000"/>
              </a:tblGrid>
              <a:tr h="61615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تعداد واحد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های غذایی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3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شیر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4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سبزی ها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5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میوه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3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قندهای ساده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8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نان و غلات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5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گوشت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61615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7</a:t>
                      </a:r>
                      <a:endParaRPr lang="en-US" sz="2400" b="1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گروه چربی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Obesity Research Center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2852"/>
            <a:ext cx="8785225" cy="785818"/>
          </a:xfrm>
        </p:spPr>
        <p:txBody>
          <a:bodyPr>
            <a:noAutofit/>
          </a:bodyPr>
          <a:lstStyle/>
          <a:p>
            <a:pPr marL="720725" indent="-720725" algn="ctr" rtl="1">
              <a:spcAft>
                <a:spcPts val="1800"/>
              </a:spcAft>
              <a:buClr>
                <a:srgbClr val="FFFF00"/>
              </a:buClr>
              <a:buFontTx/>
              <a:buNone/>
              <a:defRPr/>
            </a:pPr>
            <a:r>
              <a:rPr lang="fa-IR" sz="2800" b="1" dirty="0" smtClean="0">
                <a:cs typeface="B Nazanin" pitchFamily="2" charset="-78"/>
              </a:rPr>
              <a:t>توزیع مناسب و متعادل واحدهای پیشنهادی گروه های غذایی مصرفی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A6267-205E-4F15-AC63-6A706D319854}" type="slidenum">
              <a:rPr lang="fa-IR" smtClean="0"/>
              <a:pPr>
                <a:defRPr/>
              </a:pPr>
              <a:t>66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6058" y="994062"/>
          <a:ext cx="8562784" cy="53638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9798"/>
                <a:gridCol w="934085"/>
                <a:gridCol w="1129798"/>
                <a:gridCol w="996357"/>
                <a:gridCol w="1129798"/>
                <a:gridCol w="902948"/>
                <a:gridCol w="972000"/>
                <a:gridCol w="1368000"/>
              </a:tblGrid>
              <a:tr h="516552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میان</a:t>
                      </a:r>
                      <a:r>
                        <a:rPr lang="fa-IR" sz="2000" baseline="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وعده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شام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میان وعده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ناهار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میان وعده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صبحانه</a:t>
                      </a:r>
                      <a:endParaRPr lang="en-US" sz="20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تعداد واحد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39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58/5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32/5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58/5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32/5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39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kern="1200" dirty="0">
                        <a:solidFill>
                          <a:srgbClr val="11351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 smtClean="0">
                          <a:solidFill>
                            <a:srgbClr val="11351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گرم کربوهیدرات</a:t>
                      </a:r>
                      <a:endParaRPr lang="en-US" sz="2000" b="1" kern="1200" dirty="0">
                        <a:solidFill>
                          <a:srgbClr val="11351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639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baseline="0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لبنیات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سبزیجات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baseline="0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 </a:t>
                      </a: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میوه ها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قندهای ساده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624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baseline="0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2/5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a-IR" sz="2800" b="1" dirty="0" smtClean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3/5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3333FF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8</a:t>
                      </a:r>
                      <a:endParaRPr lang="en-US" sz="2800" b="1" kern="1200" dirty="0">
                        <a:solidFill>
                          <a:srgbClr val="3333FF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rgbClr val="113511"/>
                          </a:solidFill>
                          <a:cs typeface="B Nazanin" pitchFamily="2" charset="-78"/>
                        </a:rPr>
                        <a:t>غلات کامل</a:t>
                      </a:r>
                      <a:endParaRPr lang="en-US" sz="2000" b="1" dirty="0">
                        <a:solidFill>
                          <a:srgbClr val="113511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49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</a:t>
                      </a:r>
                      <a:endParaRPr lang="en-US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گوشت</a:t>
                      </a:r>
                      <a:endParaRPr lang="en-US" sz="1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  <a:tr h="493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</a:t>
                      </a:r>
                      <a:endParaRPr lang="en-US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3333FF"/>
                          </a:solidFill>
                          <a:cs typeface="B Nazanin" pitchFamily="2" charset="-78"/>
                        </a:rPr>
                        <a:t>1</a:t>
                      </a: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800" b="1" dirty="0">
                        <a:solidFill>
                          <a:srgbClr val="3333FF"/>
                        </a:solidFill>
                        <a:cs typeface="B Nazanin" pitchFamily="2" charset="-78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7</a:t>
                      </a:r>
                      <a:endParaRPr lang="en-US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چربی ها</a:t>
                      </a:r>
                      <a:endParaRPr lang="en-US" sz="18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 smtClean="0">
                <a:latin typeface="Comic Sans MS" pitchFamily="66" charset="0"/>
                <a:cs typeface="Times New Roman" pitchFamily="18" charset="0"/>
              </a:rPr>
              <a:t>Case study 4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86050" y="1500174"/>
            <a:ext cx="3000396" cy="5072098"/>
          </a:xfrm>
        </p:spPr>
        <p:txBody>
          <a:bodyPr>
            <a:normAutofit/>
          </a:bodyPr>
          <a:lstStyle/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ناهار: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3/5 واحد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سبزی یک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گوشت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روغن 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میان وعده عصر: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میوه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قندهای ساده یک واحد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روغن یک واحد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815050" y="1428736"/>
            <a:ext cx="3186106" cy="5143536"/>
          </a:xfrm>
        </p:spPr>
        <p:txBody>
          <a:bodyPr>
            <a:noAutofit/>
          </a:bodyPr>
          <a:lstStyle/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صبحانه: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سبزی ها یک واحد 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قندهای ساده یک واحد</a:t>
            </a:r>
            <a:endParaRPr lang="en-US" dirty="0" smtClean="0"/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cs typeface="B Nazanin" pitchFamily="2" charset="-78"/>
              </a:rPr>
              <a:t>گروه گوشت یک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endParaRPr lang="fa-IR" sz="2800" b="1" u="sng" dirty="0" smtClean="0">
              <a:solidFill>
                <a:srgbClr val="FFC000"/>
              </a:solidFill>
              <a:cs typeface="B Nazanin" pitchFamily="2" charset="-78"/>
            </a:endParaRP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میان وعده صبح: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میوه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لبنیات 1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گروه قندهای ساده یک واحد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3E88-5C60-443E-8608-57C91D2A144A}" type="slidenum">
              <a:rPr lang="fa-IR" smtClean="0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-71470" y="1500174"/>
            <a:ext cx="2857520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شام: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نان و غلات 2/5 واحد</a:t>
            </a:r>
          </a:p>
          <a:p>
            <a:pPr marL="720725" indent="-720725" algn="r" rtl="1">
              <a:buClr>
                <a:srgbClr val="FFFF00"/>
              </a:buClr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لبنیات یک واحد </a:t>
            </a:r>
          </a:p>
          <a:p>
            <a:pPr marL="720725" indent="-720725" algn="r" rtl="1">
              <a:buClr>
                <a:srgbClr val="FFFF00"/>
              </a:buClr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سبزی 2 واحد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گروه گوشت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گروه روغن 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endParaRPr lang="fa-IR" sz="2800" b="1" u="sng" dirty="0" smtClean="0">
              <a:solidFill>
                <a:srgbClr val="FFC000"/>
              </a:solidFill>
              <a:cs typeface="B Nazanin" pitchFamily="2" charset="-78"/>
            </a:endParaRP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800" b="1" u="sng" dirty="0" smtClean="0">
                <a:solidFill>
                  <a:srgbClr val="FFC000"/>
                </a:solidFill>
                <a:cs typeface="B Nazanin" pitchFamily="2" charset="-78"/>
              </a:rPr>
              <a:t>میان وعده شب: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میوه 2 واحد</a:t>
            </a:r>
          </a:p>
          <a:p>
            <a:pPr marL="720725" indent="-720725" algn="r" rtl="1">
              <a:buClr>
                <a:srgbClr val="FFFF00"/>
              </a:buClr>
              <a:buFontTx/>
              <a:buNone/>
              <a:defRPr/>
            </a:pPr>
            <a:r>
              <a:rPr lang="fa-IR" sz="2400" b="1" dirty="0" smtClean="0">
                <a:solidFill>
                  <a:srgbClr val="FFFF00"/>
                </a:solidFill>
                <a:cs typeface="B Nazanin" pitchFamily="2" charset="-78"/>
              </a:rPr>
              <a:t>گروه لبنیات یک واحد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Case study 4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928670"/>
            <a:ext cx="8858280" cy="592933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800" b="1" dirty="0" smtClean="0">
                <a:solidFill>
                  <a:srgbClr val="66FF33"/>
                </a:solidFill>
              </a:rPr>
              <a:t>نمونه برنامه غذایی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صبحانه (ساعت 7:30): </a:t>
            </a:r>
            <a:r>
              <a:rPr lang="fa-IR" sz="2400" b="1" dirty="0" smtClean="0">
                <a:cs typeface="B Nazanin" pitchFamily="2" charset="-78"/>
              </a:rPr>
              <a:t>2 کف دست نان سنگگ، یک قوطی کبریت پنیر، یک عدد گوجه فرنگی و خیار، چای کمرنگ، یک قاشق مرباخوری عسل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میان وعده (ساعت 10): </a:t>
            </a:r>
            <a:r>
              <a:rPr lang="fa-IR" sz="2400" b="1" dirty="0" smtClean="0">
                <a:cs typeface="B Nazanin" pitchFamily="2" charset="-78"/>
              </a:rPr>
              <a:t>یک لیوان شیر کم چرب، یک عدد سیب، چای کمرنگ و یک عدد خرما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ناهار (ساعت 13): </a:t>
            </a:r>
            <a:r>
              <a:rPr lang="fa-IR" sz="2400" b="1" dirty="0" smtClean="0">
                <a:cs typeface="B Nazanin" pitchFamily="2" charset="-78"/>
              </a:rPr>
              <a:t>17 قاشق غذاخوری سرصاف برنج، نصف ماهی قزل آلا، یک پیش دستی سالاد یا سبزی خوردن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میان وعده (ساعت 17): </a:t>
            </a:r>
            <a:r>
              <a:rPr lang="fa-IR" sz="2400" b="1" dirty="0" smtClean="0">
                <a:cs typeface="B Nazanin" pitchFamily="2" charset="-78"/>
              </a:rPr>
              <a:t>چهار عدد زردآلو، یک برش هندوانه، چای کمرنگ و یک حبه قند، 10 عدد مغز مخلوط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شام (ساعت 20): </a:t>
            </a:r>
            <a:r>
              <a:rPr lang="fa-IR" sz="2400" b="1" dirty="0" smtClean="0">
                <a:cs typeface="B Nazanin" pitchFamily="2" charset="-78"/>
              </a:rPr>
              <a:t>1/5 کف دست نان سنگگ، یک عدد سیب زمینی پخته، 2 عدد فیله مرغ، سه چهارم لیوان ماست کم چرب، یک لیوان اسفناج پخته</a:t>
            </a:r>
          </a:p>
          <a:p>
            <a:pPr marL="0" algn="r" rtl="1">
              <a:buNone/>
            </a:pPr>
            <a:r>
              <a:rPr lang="fa-IR" sz="2400" b="1" dirty="0" smtClean="0">
                <a:solidFill>
                  <a:srgbClr val="66FF33"/>
                </a:solidFill>
              </a:rPr>
              <a:t>میان وعده (ساعت 22:30): </a:t>
            </a:r>
            <a:r>
              <a:rPr lang="fa-IR" sz="2400" b="1" dirty="0" smtClean="0">
                <a:cs typeface="B Nazanin" pitchFamily="2" charset="-78"/>
              </a:rPr>
              <a:t>یک عدد سیب، یک عدد هلو، یک لیوان شیر کم چرب</a:t>
            </a:r>
            <a:endParaRPr lang="en-US" sz="2400" b="1" dirty="0" smtClean="0">
              <a:solidFill>
                <a:srgbClr val="66FF33"/>
              </a:solidFill>
            </a:endParaRPr>
          </a:p>
          <a:p>
            <a:pPr marL="0" algn="r" rtl="1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marL="0" algn="r" rtl="1">
              <a:buNone/>
            </a:pP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43406"/>
            <a:ext cx="8229600" cy="2114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Any question?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974F-51B3-4CF6-B386-8A03A8A1FF7F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5" name="Picture 2" descr="C:\Documents and Settings\Ms.Asghari\My Documents\My Pictures\food-guide-pyram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-2"/>
            <a:ext cx="4608000" cy="3790454"/>
          </a:xfrm>
          <a:prstGeom prst="rect">
            <a:avLst/>
          </a:prstGeom>
          <a:noFill/>
        </p:spPr>
      </p:pic>
      <p:pic>
        <p:nvPicPr>
          <p:cNvPr id="6" name="Picture 2" descr="C:\Documents and Settings\Ms.Asghari\My Documents\My Pictures\food-pyram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08000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Effectiveness of nutrition therapy </a:t>
            </a:r>
            <a:r>
              <a:rPr lang="en-US" sz="2000" b="0" dirty="0" smtClean="0">
                <a:solidFill>
                  <a:srgbClr val="002060"/>
                </a:solidFill>
              </a:rPr>
              <a:t>(cont’)</a:t>
            </a:r>
            <a:endParaRPr lang="en-US" b="0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i="1" dirty="0" smtClean="0"/>
              <a:t>MNT causes decrease in:	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0.3-1%</a:t>
            </a:r>
            <a:r>
              <a:rPr lang="en-US" sz="2400" b="1" dirty="0" smtClean="0"/>
              <a:t>  </a:t>
            </a:r>
            <a:r>
              <a:rPr lang="en-US" sz="2400" b="1" i="1" dirty="0" smtClean="0">
                <a:solidFill>
                  <a:srgbClr val="FF0000"/>
                </a:solidFill>
              </a:rPr>
              <a:t>HbA1c</a:t>
            </a:r>
            <a:r>
              <a:rPr lang="en-US" sz="2400" b="1" dirty="0" smtClean="0"/>
              <a:t> </a:t>
            </a:r>
            <a:r>
              <a:rPr lang="en-US" sz="2400" dirty="0" smtClean="0"/>
              <a:t>in type 1 and 0.5-2%</a:t>
            </a:r>
            <a:r>
              <a:rPr lang="en-US" sz="2400" b="1" i="1" dirty="0" smtClean="0"/>
              <a:t> </a:t>
            </a:r>
            <a:r>
              <a:rPr lang="en-US" sz="2400" dirty="0" smtClean="0"/>
              <a:t>in type 2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232-710 kcal/d </a:t>
            </a:r>
            <a:r>
              <a:rPr lang="en-US" sz="2400" b="1" i="1" dirty="0" smtClean="0">
                <a:solidFill>
                  <a:srgbClr val="FF0000"/>
                </a:solidFill>
              </a:rPr>
              <a:t>energy </a:t>
            </a:r>
            <a:r>
              <a:rPr lang="en-US" sz="2400" dirty="0" smtClean="0"/>
              <a:t>intake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5-8%  </a:t>
            </a:r>
            <a:r>
              <a:rPr lang="en-US" sz="2400" b="1" i="1" dirty="0" smtClean="0">
                <a:solidFill>
                  <a:srgbClr val="FF0000"/>
                </a:solidFill>
              </a:rPr>
              <a:t>total fat </a:t>
            </a:r>
            <a:r>
              <a:rPr lang="en-US" sz="2400" dirty="0" smtClean="0"/>
              <a:t>intake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2-4%  </a:t>
            </a:r>
            <a:r>
              <a:rPr lang="en-US" sz="2400" b="1" i="1" dirty="0" smtClean="0">
                <a:solidFill>
                  <a:srgbClr val="FF0000"/>
                </a:solidFill>
              </a:rPr>
              <a:t>saturated fat </a:t>
            </a:r>
            <a:r>
              <a:rPr lang="en-US" sz="2400" dirty="0" smtClean="0"/>
              <a:t>intake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7-22%  </a:t>
            </a:r>
            <a:r>
              <a:rPr lang="en-US" sz="2400" b="1" i="1" dirty="0" smtClean="0">
                <a:solidFill>
                  <a:srgbClr val="FF0000"/>
                </a:solidFill>
              </a:rPr>
              <a:t>LDL-C </a:t>
            </a:r>
            <a:r>
              <a:rPr lang="en-US" sz="2400" dirty="0" smtClean="0"/>
              <a:t>concentration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11-31% </a:t>
            </a:r>
            <a:r>
              <a:rPr lang="en-US" sz="2400" b="1" i="1" dirty="0" smtClean="0">
                <a:solidFill>
                  <a:srgbClr val="FF0000"/>
                </a:solidFill>
              </a:rPr>
              <a:t>TGs</a:t>
            </a:r>
            <a:r>
              <a:rPr lang="en-US" sz="2400" dirty="0" smtClean="0"/>
              <a:t> concentration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7-21%   </a:t>
            </a:r>
            <a:r>
              <a:rPr lang="en-US" sz="2400" b="1" i="1" dirty="0" smtClean="0">
                <a:solidFill>
                  <a:srgbClr val="FF0000"/>
                </a:solidFill>
              </a:rPr>
              <a:t>total cholesterol </a:t>
            </a:r>
            <a:r>
              <a:rPr lang="en-US" sz="2400" dirty="0" smtClean="0"/>
              <a:t>concentration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744-A0E6-49FB-B2E0-2F4EA96F7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62484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prstClr val="black"/>
                </a:solidFill>
              </a:rPr>
              <a:t>Diabetes Care 2013; 36(11): 3821-42.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Medical Nutrition Therapy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50435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Conduct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ssessment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nutritional status (diet history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lifestyle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eating habit)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ducation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egarding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Basic principles of diet therapy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Meal planning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Problem solving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Developing individualized meal plan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Emphasize one or two priorities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Minimize changes from the patient’s usual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6376594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Diabetes Care 2014; 37 (</a:t>
            </a:r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Suppl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 1):  S120-43.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Nutrition Therapy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follow-up </a:t>
            </a: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meal plan to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effectiveness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terms of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glucose and lipid control and weight loss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necessary changes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based on weight loss, activity level, or changes in medication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Provide ongoing patient education and support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6215082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Diabetes Care 2014; 37 (</a:t>
            </a:r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Suppl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 1):  S120-43.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4147</Words>
  <Application>Microsoft Office PowerPoint</Application>
  <PresentationFormat>On-screen Show (4:3)</PresentationFormat>
  <Paragraphs>876</Paragraphs>
  <Slides>69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69</vt:i4>
      </vt:variant>
    </vt:vector>
  </HeadingPairs>
  <TitlesOfParts>
    <vt:vector size="87" baseType="lpstr">
      <vt:lpstr>Algerian</vt:lpstr>
      <vt:lpstr>Arial</vt:lpstr>
      <vt:lpstr>B Mitra</vt:lpstr>
      <vt:lpstr>B Nazanin</vt:lpstr>
      <vt:lpstr>Book Antiqua</vt:lpstr>
      <vt:lpstr>Calibri</vt:lpstr>
      <vt:lpstr>Comic Sans MS</vt:lpstr>
      <vt:lpstr>Times New Roman</vt:lpstr>
      <vt:lpstr>Verdana</vt:lpstr>
      <vt:lpstr>Wingdings</vt:lpstr>
      <vt:lpstr>Wingdings 2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Medical Nutrition Therapy (MNT) in Diabetes</vt:lpstr>
      <vt:lpstr>PowerPoint Presentation</vt:lpstr>
      <vt:lpstr>Medical Nutrition Therapy</vt:lpstr>
      <vt:lpstr>Goals of nutrition therapy</vt:lpstr>
      <vt:lpstr>Role of MNT in different levels of prevention</vt:lpstr>
      <vt:lpstr>Effectiveness of nutrition therapy (cont’)</vt:lpstr>
      <vt:lpstr>Medical Nutrition Therapy</vt:lpstr>
      <vt:lpstr>Medical Nutrition Therapy</vt:lpstr>
      <vt:lpstr>What is the optimal diet???</vt:lpstr>
      <vt:lpstr>What is the optimal diet???</vt:lpstr>
      <vt:lpstr>What is the optimal diet???</vt:lpstr>
      <vt:lpstr>What is the optimal diet???</vt:lpstr>
      <vt:lpstr>MNT Recommendations </vt:lpstr>
      <vt:lpstr>محاسبه  وزن مناسب و انرژی</vt:lpstr>
      <vt:lpstr>نکات اساسی در محاسبه وزن مناسب بدن </vt:lpstr>
      <vt:lpstr>نکات اساسی در محاسبه وزن مناسب بدن </vt:lpstr>
      <vt:lpstr>نکات اساسی در محاسبه وزن مناسب بدن </vt:lpstr>
      <vt:lpstr>نکات اساسی در محاسبه انرژی مورد نیاز بدن </vt:lpstr>
      <vt:lpstr>محاسبه ي انرژي مورد نياز</vt:lpstr>
      <vt:lpstr>محاسبه ي انرژي مورد نياز</vt:lpstr>
      <vt:lpstr>محاسبه ي انرژي مورد نياز</vt:lpstr>
      <vt:lpstr>محاسبه ي انرژي مورد نياز</vt:lpstr>
      <vt:lpstr>Case Study 1 </vt:lpstr>
      <vt:lpstr>Desirable Body Weight</vt:lpstr>
      <vt:lpstr>گام اول:</vt:lpstr>
      <vt:lpstr>محاسبه انرژی مورد نیاز بدن </vt:lpstr>
      <vt:lpstr>Case Study 2 </vt:lpstr>
      <vt:lpstr>محاسبه انرژی مورد نیاز بدن </vt:lpstr>
      <vt:lpstr>PowerPoint Presentation</vt:lpstr>
      <vt:lpstr>Macronutrient recommendations</vt:lpstr>
      <vt:lpstr>PowerPoint Presentation</vt:lpstr>
      <vt:lpstr>Carbohydrate</vt:lpstr>
      <vt:lpstr>PowerPoint Presentation</vt:lpstr>
      <vt:lpstr>Carbohydrate</vt:lpstr>
      <vt:lpstr>Carbohydrate</vt:lpstr>
      <vt:lpstr>Carbohydrate (cont’)</vt:lpstr>
      <vt:lpstr>Carbohydrate (cont’)</vt:lpstr>
      <vt:lpstr>Medical nutrition therapy</vt:lpstr>
      <vt:lpstr>Food Groups of Exchange lists</vt:lpstr>
      <vt:lpstr>Carbohydrate (cont’) The Exchange Lists</vt:lpstr>
      <vt:lpstr>Carbohydrate</vt:lpstr>
      <vt:lpstr>Carbohydrate (cont’) Carbohydrate Choices</vt:lpstr>
      <vt:lpstr>Carbohydrate</vt:lpstr>
      <vt:lpstr>Carbohydrate (cont’)</vt:lpstr>
      <vt:lpstr>Carbohydrate (cont’)</vt:lpstr>
      <vt:lpstr>Carbohydrate</vt:lpstr>
      <vt:lpstr>Carbohydrate</vt:lpstr>
      <vt:lpstr>PowerPoint Presentation</vt:lpstr>
      <vt:lpstr>Carbohydrate</vt:lpstr>
      <vt:lpstr>PowerPoint Presentation</vt:lpstr>
      <vt:lpstr>Carbohydrate</vt:lpstr>
      <vt:lpstr>Carbohydrate</vt:lpstr>
      <vt:lpstr>Carbohydrate</vt:lpstr>
      <vt:lpstr>Carbohydrate</vt:lpstr>
      <vt:lpstr>Case study 3</vt:lpstr>
      <vt:lpstr>Case study 3</vt:lpstr>
      <vt:lpstr>Case study 3</vt:lpstr>
      <vt:lpstr>PowerPoint Presentation</vt:lpstr>
      <vt:lpstr>Case study 3</vt:lpstr>
      <vt:lpstr>Case study 3</vt:lpstr>
      <vt:lpstr>توصیه های تغذیه ای</vt:lpstr>
      <vt:lpstr>Case study 4</vt:lpstr>
      <vt:lpstr>Case study 4</vt:lpstr>
      <vt:lpstr>Case study 4</vt:lpstr>
      <vt:lpstr>PowerPoint Presentation</vt:lpstr>
      <vt:lpstr>Case study 4</vt:lpstr>
      <vt:lpstr>Case study 4</vt:lpstr>
      <vt:lpstr>PowerPoint Presentation</vt:lpstr>
    </vt:vector>
  </TitlesOfParts>
  <Company>R.I.E.S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RI-F410C037-A</dc:creator>
  <cp:lastModifiedBy>asghari</cp:lastModifiedBy>
  <cp:revision>236</cp:revision>
  <dcterms:created xsi:type="dcterms:W3CDTF">2012-02-29T12:23:01Z</dcterms:created>
  <dcterms:modified xsi:type="dcterms:W3CDTF">2016-02-03T06:07:26Z</dcterms:modified>
</cp:coreProperties>
</file>