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14"/>
  </p:notesMasterIdLst>
  <p:sldIdLst>
    <p:sldId id="265" r:id="rId2"/>
    <p:sldId id="256" r:id="rId3"/>
    <p:sldId id="257" r:id="rId4"/>
    <p:sldId id="258" r:id="rId5"/>
    <p:sldId id="259" r:id="rId6"/>
    <p:sldId id="260" r:id="rId7"/>
    <p:sldId id="261" r:id="rId8"/>
    <p:sldId id="262" r:id="rId9"/>
    <p:sldId id="263" r:id="rId10"/>
    <p:sldId id="264" r:id="rId11"/>
    <p:sldId id="266" r:id="rId12"/>
    <p:sldId id="267" r:id="rId13"/>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6" autoAdjust="0"/>
    <p:restoredTop sz="94624" autoAdjust="0"/>
  </p:normalViewPr>
  <p:slideViewPr>
    <p:cSldViewPr>
      <p:cViewPr varScale="1">
        <p:scale>
          <a:sx n="69" d="100"/>
          <a:sy n="69" d="100"/>
        </p:scale>
        <p:origin x="-1416" y="-102"/>
      </p:cViewPr>
      <p:guideLst>
        <p:guide orient="horz" pos="2160"/>
        <p:guide pos="2880"/>
      </p:guideLst>
    </p:cSldViewPr>
  </p:slideViewPr>
  <p:outlineViewPr>
    <p:cViewPr>
      <p:scale>
        <a:sx n="33" d="100"/>
        <a:sy n="33" d="100"/>
      </p:scale>
      <p:origin x="6"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A1808546-3FC7-4804-A8D9-4574903074B0}" type="datetimeFigureOut">
              <a:rPr lang="fa-IR" smtClean="0"/>
              <a:pPr/>
              <a:t>1435/02/01</a:t>
            </a:fld>
            <a:endParaRPr lang="fa-I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fa-I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fa-IR"/>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DBC1F6B5-2A4B-4766-9090-3BD2E17C6119}" type="slidenum">
              <a:rPr lang="fa-IR" smtClean="0"/>
              <a:pPr/>
              <a:t>‹#›</a:t>
            </a:fld>
            <a:endParaRPr lang="fa-IR"/>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dirty="0"/>
          </a:p>
        </p:txBody>
      </p:sp>
      <p:sp>
        <p:nvSpPr>
          <p:cNvPr id="4" name="Slide Number Placeholder 3"/>
          <p:cNvSpPr>
            <a:spLocks noGrp="1"/>
          </p:cNvSpPr>
          <p:nvPr>
            <p:ph type="sldNum" sz="quarter" idx="10"/>
          </p:nvPr>
        </p:nvSpPr>
        <p:spPr/>
        <p:txBody>
          <a:bodyPr/>
          <a:lstStyle/>
          <a:p>
            <a:fld id="{DBC1F6B5-2A4B-4766-9090-3BD2E17C6119}" type="slidenum">
              <a:rPr lang="fa-IR" smtClean="0"/>
              <a:pPr/>
              <a:t>2</a:t>
            </a:fld>
            <a:endParaRPr lang="fa-I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B9EA3B0B-5367-4E6A-BE8D-C30982AA4998}" type="datetimeFigureOut">
              <a:rPr lang="fa-IR" smtClean="0"/>
              <a:pPr/>
              <a:t>1435/02/01</a:t>
            </a:fld>
            <a:endParaRPr lang="fa-IR"/>
          </a:p>
        </p:txBody>
      </p:sp>
      <p:sp>
        <p:nvSpPr>
          <p:cNvPr id="8" name="Footer Placeholder 7"/>
          <p:cNvSpPr>
            <a:spLocks noGrp="1"/>
          </p:cNvSpPr>
          <p:nvPr>
            <p:ph type="ftr" sz="quarter" idx="11"/>
          </p:nvPr>
        </p:nvSpPr>
        <p:spPr/>
        <p:txBody>
          <a:bodyPr/>
          <a:lstStyle>
            <a:extLst/>
          </a:lstStyle>
          <a:p>
            <a:endParaRPr lang="fa-IR"/>
          </a:p>
        </p:txBody>
      </p:sp>
      <p:sp>
        <p:nvSpPr>
          <p:cNvPr id="11" name="Slide Number Placeholder 10"/>
          <p:cNvSpPr>
            <a:spLocks noGrp="1"/>
          </p:cNvSpPr>
          <p:nvPr>
            <p:ph type="sldNum" sz="quarter" idx="12"/>
          </p:nvPr>
        </p:nvSpPr>
        <p:spPr/>
        <p:txBody>
          <a:bodyPr/>
          <a:lstStyle>
            <a:extLst/>
          </a:lstStyle>
          <a:p>
            <a:fld id="{8A576A70-FC2D-49AB-90C4-13BD90A5C24A}" type="slidenum">
              <a:rPr lang="fa-IR" smtClean="0"/>
              <a:pPr/>
              <a:t>‹#›</a:t>
            </a:fld>
            <a:endParaRPr lang="fa-IR"/>
          </a:p>
        </p:txBody>
      </p:sp>
    </p:spTree>
  </p:cSld>
  <p:clrMapOvr>
    <a:masterClrMapping/>
  </p:clrMapOvr>
  <p:transition spd="slow">
    <p:wedg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9EA3B0B-5367-4E6A-BE8D-C30982AA4998}" type="datetimeFigureOut">
              <a:rPr lang="fa-IR" smtClean="0"/>
              <a:pPr/>
              <a:t>1435/02/01</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8A576A70-FC2D-49AB-90C4-13BD90A5C24A}" type="slidenum">
              <a:rPr lang="fa-IR" smtClean="0"/>
              <a:pPr/>
              <a:t>‹#›</a:t>
            </a:fld>
            <a:endParaRPr lang="fa-IR"/>
          </a:p>
        </p:txBody>
      </p:sp>
    </p:spTree>
  </p:cSld>
  <p:clrMapOvr>
    <a:masterClrMapping/>
  </p:clrMapOvr>
  <p:transition spd="slow">
    <p:wedg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9EA3B0B-5367-4E6A-BE8D-C30982AA4998}" type="datetimeFigureOut">
              <a:rPr lang="fa-IR" smtClean="0"/>
              <a:pPr/>
              <a:t>1435/02/01</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8A576A70-FC2D-49AB-90C4-13BD90A5C24A}" type="slidenum">
              <a:rPr lang="fa-IR" smtClean="0"/>
              <a:pPr/>
              <a:t>‹#›</a:t>
            </a:fld>
            <a:endParaRPr lang="fa-IR"/>
          </a:p>
        </p:txBody>
      </p:sp>
    </p:spTree>
  </p:cSld>
  <p:clrMapOvr>
    <a:masterClrMapping/>
  </p:clrMapOvr>
  <p:transition spd="slow">
    <p:wedg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9EA3B0B-5367-4E6A-BE8D-C30982AA4998}" type="datetimeFigureOut">
              <a:rPr lang="fa-IR" smtClean="0"/>
              <a:pPr/>
              <a:t>1435/02/01</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8A576A70-FC2D-49AB-90C4-13BD90A5C24A}" type="slidenum">
              <a:rPr lang="fa-IR" smtClean="0"/>
              <a:pPr/>
              <a:t>‹#›</a:t>
            </a:fld>
            <a:endParaRPr lang="fa-IR"/>
          </a:p>
        </p:txBody>
      </p:sp>
    </p:spTree>
  </p:cSld>
  <p:clrMapOvr>
    <a:masterClrMapping/>
  </p:clrMapOvr>
  <p:transition spd="slow">
    <p:wedg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B9EA3B0B-5367-4E6A-BE8D-C30982AA4998}" type="datetimeFigureOut">
              <a:rPr lang="fa-IR" smtClean="0"/>
              <a:pPr/>
              <a:t>1435/02/01</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8A576A70-FC2D-49AB-90C4-13BD90A5C24A}" type="slidenum">
              <a:rPr lang="fa-IR" smtClean="0"/>
              <a:pPr/>
              <a:t>‹#›</a:t>
            </a:fld>
            <a:endParaRPr lang="fa-IR"/>
          </a:p>
        </p:txBody>
      </p:sp>
    </p:spTree>
  </p:cSld>
  <p:clrMapOvr>
    <a:masterClrMapping/>
  </p:clrMapOvr>
  <p:transition spd="slow">
    <p:wedg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9EA3B0B-5367-4E6A-BE8D-C30982AA4998}" type="datetimeFigureOut">
              <a:rPr lang="fa-IR" smtClean="0"/>
              <a:pPr/>
              <a:t>1435/02/01</a:t>
            </a:fld>
            <a:endParaRPr lang="fa-IR"/>
          </a:p>
        </p:txBody>
      </p:sp>
      <p:sp>
        <p:nvSpPr>
          <p:cNvPr id="6" name="Footer Placeholder 5"/>
          <p:cNvSpPr>
            <a:spLocks noGrp="1"/>
          </p:cNvSpPr>
          <p:nvPr>
            <p:ph type="ftr" sz="quarter" idx="11"/>
          </p:nvPr>
        </p:nvSpPr>
        <p:spPr/>
        <p:txBody>
          <a:bodyPr/>
          <a:lstStyle>
            <a:extLst/>
          </a:lstStyle>
          <a:p>
            <a:endParaRPr lang="fa-IR"/>
          </a:p>
        </p:txBody>
      </p:sp>
      <p:sp>
        <p:nvSpPr>
          <p:cNvPr id="7" name="Slide Number Placeholder 6"/>
          <p:cNvSpPr>
            <a:spLocks noGrp="1"/>
          </p:cNvSpPr>
          <p:nvPr>
            <p:ph type="sldNum" sz="quarter" idx="12"/>
          </p:nvPr>
        </p:nvSpPr>
        <p:spPr/>
        <p:txBody>
          <a:bodyPr/>
          <a:lstStyle>
            <a:extLst/>
          </a:lstStyle>
          <a:p>
            <a:fld id="{8A576A70-FC2D-49AB-90C4-13BD90A5C24A}" type="slidenum">
              <a:rPr lang="fa-IR" smtClean="0"/>
              <a:pPr/>
              <a:t>‹#›</a:t>
            </a:fld>
            <a:endParaRPr lang="fa-IR"/>
          </a:p>
        </p:txBody>
      </p:sp>
    </p:spTree>
  </p:cSld>
  <p:clrMapOvr>
    <a:masterClrMapping/>
  </p:clrMapOvr>
  <p:transition spd="slow">
    <p:wedg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B9EA3B0B-5367-4E6A-BE8D-C30982AA4998}" type="datetimeFigureOut">
              <a:rPr lang="fa-IR" smtClean="0"/>
              <a:pPr/>
              <a:t>1435/02/01</a:t>
            </a:fld>
            <a:endParaRPr lang="fa-IR"/>
          </a:p>
        </p:txBody>
      </p:sp>
      <p:sp>
        <p:nvSpPr>
          <p:cNvPr id="8" name="Footer Placeholder 7"/>
          <p:cNvSpPr>
            <a:spLocks noGrp="1"/>
          </p:cNvSpPr>
          <p:nvPr>
            <p:ph type="ftr" sz="quarter" idx="11"/>
          </p:nvPr>
        </p:nvSpPr>
        <p:spPr/>
        <p:txBody>
          <a:bodyPr/>
          <a:lstStyle>
            <a:extLst/>
          </a:lstStyle>
          <a:p>
            <a:endParaRPr lang="fa-IR"/>
          </a:p>
        </p:txBody>
      </p:sp>
      <p:sp>
        <p:nvSpPr>
          <p:cNvPr id="9" name="Slide Number Placeholder 8"/>
          <p:cNvSpPr>
            <a:spLocks noGrp="1"/>
          </p:cNvSpPr>
          <p:nvPr>
            <p:ph type="sldNum" sz="quarter" idx="12"/>
          </p:nvPr>
        </p:nvSpPr>
        <p:spPr/>
        <p:txBody>
          <a:bodyPr/>
          <a:lstStyle>
            <a:extLst/>
          </a:lstStyle>
          <a:p>
            <a:fld id="{8A576A70-FC2D-49AB-90C4-13BD90A5C24A}" type="slidenum">
              <a:rPr lang="fa-IR" smtClean="0"/>
              <a:pPr/>
              <a:t>‹#›</a:t>
            </a:fld>
            <a:endParaRPr lang="fa-IR"/>
          </a:p>
        </p:txBody>
      </p:sp>
    </p:spTree>
  </p:cSld>
  <p:clrMapOvr>
    <a:masterClrMapping/>
  </p:clrMapOvr>
  <p:transition spd="slow">
    <p:wedg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B9EA3B0B-5367-4E6A-BE8D-C30982AA4998}" type="datetimeFigureOut">
              <a:rPr lang="fa-IR" smtClean="0"/>
              <a:pPr/>
              <a:t>1435/02/01</a:t>
            </a:fld>
            <a:endParaRPr lang="fa-IR"/>
          </a:p>
        </p:txBody>
      </p:sp>
      <p:sp>
        <p:nvSpPr>
          <p:cNvPr id="4" name="Footer Placeholder 3"/>
          <p:cNvSpPr>
            <a:spLocks noGrp="1"/>
          </p:cNvSpPr>
          <p:nvPr>
            <p:ph type="ftr" sz="quarter" idx="11"/>
          </p:nvPr>
        </p:nvSpPr>
        <p:spPr/>
        <p:txBody>
          <a:bodyPr/>
          <a:lstStyle>
            <a:extLst/>
          </a:lstStyle>
          <a:p>
            <a:endParaRPr lang="fa-IR"/>
          </a:p>
        </p:txBody>
      </p:sp>
      <p:sp>
        <p:nvSpPr>
          <p:cNvPr id="5" name="Slide Number Placeholder 4"/>
          <p:cNvSpPr>
            <a:spLocks noGrp="1"/>
          </p:cNvSpPr>
          <p:nvPr>
            <p:ph type="sldNum" sz="quarter" idx="12"/>
          </p:nvPr>
        </p:nvSpPr>
        <p:spPr/>
        <p:txBody>
          <a:bodyPr/>
          <a:lstStyle>
            <a:extLst/>
          </a:lstStyle>
          <a:p>
            <a:fld id="{8A576A70-FC2D-49AB-90C4-13BD90A5C24A}" type="slidenum">
              <a:rPr lang="fa-IR" smtClean="0"/>
              <a:pPr/>
              <a:t>‹#›</a:t>
            </a:fld>
            <a:endParaRPr lang="fa-IR"/>
          </a:p>
        </p:txBody>
      </p:sp>
    </p:spTree>
  </p:cSld>
  <p:clrMapOvr>
    <a:masterClrMapping/>
  </p:clrMapOvr>
  <p:transition spd="slow">
    <p:wedg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Date Placeholder 1"/>
          <p:cNvSpPr>
            <a:spLocks noGrp="1"/>
          </p:cNvSpPr>
          <p:nvPr>
            <p:ph type="dt" sz="half" idx="10"/>
          </p:nvPr>
        </p:nvSpPr>
        <p:spPr/>
        <p:txBody>
          <a:bodyPr/>
          <a:lstStyle>
            <a:extLst/>
          </a:lstStyle>
          <a:p>
            <a:fld id="{B9EA3B0B-5367-4E6A-BE8D-C30982AA4998}" type="datetimeFigureOut">
              <a:rPr lang="fa-IR" smtClean="0"/>
              <a:pPr/>
              <a:t>1435/02/01</a:t>
            </a:fld>
            <a:endParaRPr lang="fa-IR"/>
          </a:p>
        </p:txBody>
      </p:sp>
      <p:sp>
        <p:nvSpPr>
          <p:cNvPr id="3" name="Footer Placeholder 2"/>
          <p:cNvSpPr>
            <a:spLocks noGrp="1"/>
          </p:cNvSpPr>
          <p:nvPr>
            <p:ph type="ftr" sz="quarter" idx="11"/>
          </p:nvPr>
        </p:nvSpPr>
        <p:spPr/>
        <p:txBody>
          <a:bodyPr/>
          <a:lstStyle>
            <a:extLst/>
          </a:lstStyle>
          <a:p>
            <a:endParaRPr lang="fa-IR"/>
          </a:p>
        </p:txBody>
      </p:sp>
      <p:sp>
        <p:nvSpPr>
          <p:cNvPr id="4" name="Slide Number Placeholder 3"/>
          <p:cNvSpPr>
            <a:spLocks noGrp="1"/>
          </p:cNvSpPr>
          <p:nvPr>
            <p:ph type="sldNum" sz="quarter" idx="12"/>
          </p:nvPr>
        </p:nvSpPr>
        <p:spPr/>
        <p:txBody>
          <a:bodyPr/>
          <a:lstStyle>
            <a:extLst/>
          </a:lstStyle>
          <a:p>
            <a:fld id="{8A576A70-FC2D-49AB-90C4-13BD90A5C24A}" type="slidenum">
              <a:rPr lang="fa-IR" smtClean="0"/>
              <a:pPr/>
              <a:t>‹#›</a:t>
            </a:fld>
            <a:endParaRPr lang="fa-IR"/>
          </a:p>
        </p:txBody>
      </p:sp>
    </p:spTree>
  </p:cSld>
  <p:clrMapOvr>
    <a:masterClrMapping/>
  </p:clrMapOvr>
  <p:transition spd="slow">
    <p:wedg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9EA3B0B-5367-4E6A-BE8D-C30982AA4998}" type="datetimeFigureOut">
              <a:rPr lang="fa-IR" smtClean="0"/>
              <a:pPr/>
              <a:t>1435/02/01</a:t>
            </a:fld>
            <a:endParaRPr lang="fa-IR"/>
          </a:p>
        </p:txBody>
      </p:sp>
      <p:sp>
        <p:nvSpPr>
          <p:cNvPr id="6" name="Footer Placeholder 5"/>
          <p:cNvSpPr>
            <a:spLocks noGrp="1"/>
          </p:cNvSpPr>
          <p:nvPr>
            <p:ph type="ftr" sz="quarter" idx="11"/>
          </p:nvPr>
        </p:nvSpPr>
        <p:spPr/>
        <p:txBody>
          <a:bodyPr/>
          <a:lstStyle>
            <a:extLst/>
          </a:lstStyle>
          <a:p>
            <a:endParaRPr lang="fa-IR"/>
          </a:p>
        </p:txBody>
      </p:sp>
      <p:sp>
        <p:nvSpPr>
          <p:cNvPr id="7" name="Slide Number Placeholder 6"/>
          <p:cNvSpPr>
            <a:spLocks noGrp="1"/>
          </p:cNvSpPr>
          <p:nvPr>
            <p:ph type="sldNum" sz="quarter" idx="12"/>
          </p:nvPr>
        </p:nvSpPr>
        <p:spPr/>
        <p:txBody>
          <a:bodyPr/>
          <a:lstStyle>
            <a:extLst/>
          </a:lstStyle>
          <a:p>
            <a:fld id="{8A576A70-FC2D-49AB-90C4-13BD90A5C24A}" type="slidenum">
              <a:rPr lang="fa-IR" smtClean="0"/>
              <a:pPr/>
              <a:t>‹#›</a:t>
            </a:fld>
            <a:endParaRPr lang="fa-IR"/>
          </a:p>
        </p:txBody>
      </p:sp>
    </p:spTree>
  </p:cSld>
  <p:clrMapOvr>
    <a:masterClrMapping/>
  </p:clrMapOvr>
  <p:transition spd="slow">
    <p:wedg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9EA3B0B-5367-4E6A-BE8D-C30982AA4998}" type="datetimeFigureOut">
              <a:rPr lang="fa-IR" smtClean="0"/>
              <a:pPr/>
              <a:t>1435/02/01</a:t>
            </a:fld>
            <a:endParaRPr lang="fa-IR"/>
          </a:p>
        </p:txBody>
      </p:sp>
      <p:sp>
        <p:nvSpPr>
          <p:cNvPr id="6" name="Footer Placeholder 5"/>
          <p:cNvSpPr>
            <a:spLocks noGrp="1"/>
          </p:cNvSpPr>
          <p:nvPr>
            <p:ph type="ftr" sz="quarter" idx="11"/>
          </p:nvPr>
        </p:nvSpPr>
        <p:spPr/>
        <p:txBody>
          <a:bodyPr/>
          <a:lstStyle>
            <a:extLst/>
          </a:lstStyle>
          <a:p>
            <a:endParaRPr lang="fa-IR"/>
          </a:p>
        </p:txBody>
      </p:sp>
      <p:sp>
        <p:nvSpPr>
          <p:cNvPr id="7" name="Slide Number Placeholder 6"/>
          <p:cNvSpPr>
            <a:spLocks noGrp="1"/>
          </p:cNvSpPr>
          <p:nvPr>
            <p:ph type="sldNum" sz="quarter" idx="12"/>
          </p:nvPr>
        </p:nvSpPr>
        <p:spPr/>
        <p:txBody>
          <a:bodyPr/>
          <a:lstStyle>
            <a:extLst/>
          </a:lstStyle>
          <a:p>
            <a:fld id="{8A576A70-FC2D-49AB-90C4-13BD90A5C24A}" type="slidenum">
              <a:rPr lang="fa-IR" smtClean="0"/>
              <a:pPr/>
              <a:t>‹#›</a:t>
            </a:fld>
            <a:endParaRPr lang="fa-IR"/>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dirty="0" smtClean="0"/>
              <a:t>Click icon to add picture</a:t>
            </a:r>
            <a:endParaRPr kumimoji="0" lang="en-US" dirty="0"/>
          </a:p>
        </p:txBody>
      </p:sp>
    </p:spTree>
  </p:cSld>
  <p:clrMapOvr>
    <a:masterClrMapping/>
  </p:clrMapOvr>
  <p:transition spd="slow">
    <p:wedg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B9EA3B0B-5367-4E6A-BE8D-C30982AA4998}" type="datetimeFigureOut">
              <a:rPr lang="fa-IR" smtClean="0"/>
              <a:pPr/>
              <a:t>1435/02/01</a:t>
            </a:fld>
            <a:endParaRPr lang="fa-IR"/>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fa-IR"/>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8A576A70-FC2D-49AB-90C4-13BD90A5C24A}" type="slidenum">
              <a:rPr lang="fa-IR" smtClean="0"/>
              <a:pPr/>
              <a:t>‹#›</a:t>
            </a:fld>
            <a:endParaRPr lang="fa-I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p:wedge/>
  </p:transition>
  <p:txStyles>
    <p:titleStyle>
      <a:lvl1pPr algn="l" rtl="1"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r" rtl="1"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r" rtl="1"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r" rtl="1"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r" rtl="1"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r" rtl="1"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r" rtl="1"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r" rtl="1"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r" rtl="1"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r" rtl="1"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118.jpg"/>
          <p:cNvPicPr>
            <a:picLocks noChangeAspect="1"/>
          </p:cNvPicPr>
          <p:nvPr/>
        </p:nvPicPr>
        <p:blipFill>
          <a:blip r:embed="rId2" cstate="print"/>
          <a:stretch>
            <a:fillRect/>
          </a:stretch>
        </p:blipFill>
        <p:spPr>
          <a:xfrm>
            <a:off x="357158" y="357166"/>
            <a:ext cx="8429684" cy="6143667"/>
          </a:xfrm>
          <a:prstGeom prst="rect">
            <a:avLst/>
          </a:prstGeom>
        </p:spPr>
      </p:pic>
    </p:spTree>
  </p:cSld>
  <p:clrMapOvr>
    <a:masterClrMapping/>
  </p:clrMapOvr>
  <p:transition spd="slow">
    <p:wedg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472" y="3714752"/>
            <a:ext cx="8183880" cy="2143140"/>
          </a:xfrm>
        </p:spPr>
        <p:txBody>
          <a:bodyPr>
            <a:normAutofit/>
          </a:bodyPr>
          <a:lstStyle/>
          <a:p>
            <a:pPr rtl="0"/>
            <a:r>
              <a:rPr lang="en-US" sz="2400" b="0" dirty="0" smtClean="0">
                <a:solidFill>
                  <a:schemeClr val="tx1"/>
                </a:solidFill>
                <a:effectLst>
                  <a:outerShdw blurRad="38100" dist="38100" dir="2700000" algn="tl">
                    <a:srgbClr val="000000">
                      <a:alpha val="43137"/>
                    </a:srgbClr>
                  </a:outerShdw>
                </a:effectLst>
              </a:rPr>
              <a:t>A disruption in the body’s energy system is the root cause of all negative emotions.</a:t>
            </a:r>
            <a:br>
              <a:rPr lang="en-US" sz="2400" b="0" dirty="0" smtClean="0">
                <a:solidFill>
                  <a:schemeClr val="tx1"/>
                </a:solidFill>
                <a:effectLst>
                  <a:outerShdw blurRad="38100" dist="38100" dir="2700000" algn="tl">
                    <a:srgbClr val="000000">
                      <a:alpha val="43137"/>
                    </a:srgbClr>
                  </a:outerShdw>
                </a:effectLst>
              </a:rPr>
            </a:br>
            <a:r>
              <a:rPr lang="en-US" sz="2400" b="0" dirty="0" smtClean="0">
                <a:solidFill>
                  <a:srgbClr val="FF0000"/>
                </a:solidFill>
                <a:effectLst/>
              </a:rPr>
              <a:t/>
            </a:r>
            <a:br>
              <a:rPr lang="en-US" sz="2400" b="0" dirty="0" smtClean="0">
                <a:solidFill>
                  <a:srgbClr val="FF0000"/>
                </a:solidFill>
                <a:effectLst/>
              </a:rPr>
            </a:br>
            <a:r>
              <a:rPr lang="en-US" sz="2700" dirty="0" smtClean="0">
                <a:solidFill>
                  <a:schemeClr val="tx1"/>
                </a:solidFill>
              </a:rPr>
              <a:t>EFT works by bringing about a “reversal of polarity”</a:t>
            </a:r>
            <a:endParaRPr lang="fa-IR" sz="2700" b="0" dirty="0">
              <a:solidFill>
                <a:schemeClr val="tx1"/>
              </a:solidFill>
              <a:effectLst/>
            </a:endParaRPr>
          </a:p>
        </p:txBody>
      </p:sp>
      <p:sp>
        <p:nvSpPr>
          <p:cNvPr id="3" name="Content Placeholder 2"/>
          <p:cNvSpPr>
            <a:spLocks noGrp="1"/>
          </p:cNvSpPr>
          <p:nvPr>
            <p:ph idx="1"/>
          </p:nvPr>
        </p:nvSpPr>
        <p:spPr>
          <a:xfrm>
            <a:off x="502920" y="530352"/>
            <a:ext cx="8183880" cy="3041524"/>
          </a:xfrm>
        </p:spPr>
        <p:txBody>
          <a:bodyPr/>
          <a:lstStyle/>
          <a:p>
            <a:pPr algn="l" rtl="0">
              <a:buClr>
                <a:schemeClr val="accent2">
                  <a:lumMod val="75000"/>
                </a:schemeClr>
              </a:buClr>
            </a:pPr>
            <a:r>
              <a:rPr lang="en-US" b="1" i="1" u="sng" dirty="0" smtClean="0">
                <a:solidFill>
                  <a:schemeClr val="accent2">
                    <a:lumMod val="75000"/>
                  </a:schemeClr>
                </a:solidFill>
              </a:rPr>
              <a:t>EFT</a:t>
            </a:r>
          </a:p>
          <a:p>
            <a:pPr algn="l" rtl="0">
              <a:buClr>
                <a:schemeClr val="accent2">
                  <a:lumMod val="75000"/>
                </a:schemeClr>
              </a:buClr>
            </a:pPr>
            <a:endParaRPr lang="en-US" b="1" i="1" u="sng" dirty="0" smtClean="0">
              <a:solidFill>
                <a:schemeClr val="accent2">
                  <a:lumMod val="75000"/>
                </a:schemeClr>
              </a:solidFill>
            </a:endParaRPr>
          </a:p>
          <a:p>
            <a:pPr marL="514350" indent="-514350" algn="l" rtl="0">
              <a:buClr>
                <a:schemeClr val="tx1"/>
              </a:buClr>
              <a:buFont typeface="+mj-lt"/>
              <a:buAutoNum type="arabicPeriod"/>
            </a:pPr>
            <a:r>
              <a:rPr lang="en-US" sz="2400" b="1" dirty="0" smtClean="0"/>
              <a:t>EXPOSURE THERAPY</a:t>
            </a:r>
          </a:p>
          <a:p>
            <a:pPr marL="514350" indent="-514350" algn="l" rtl="0">
              <a:buClr>
                <a:schemeClr val="tx1"/>
              </a:buClr>
              <a:buFont typeface="+mj-lt"/>
              <a:buAutoNum type="arabicPeriod"/>
            </a:pPr>
            <a:endParaRPr lang="en-US" sz="2400" b="1" dirty="0" smtClean="0"/>
          </a:p>
          <a:p>
            <a:pPr marL="457200" indent="-457200" algn="l" rtl="0">
              <a:buClr>
                <a:schemeClr val="tx1"/>
              </a:buClr>
              <a:buFont typeface="+mj-lt"/>
              <a:buAutoNum type="arabicPeriod"/>
            </a:pPr>
            <a:r>
              <a:rPr lang="en-US" sz="2400" b="1" dirty="0" smtClean="0"/>
              <a:t>noninvasive somatic intervention</a:t>
            </a:r>
          </a:p>
        </p:txBody>
      </p:sp>
      <p:pic>
        <p:nvPicPr>
          <p:cNvPr id="5" name="Picture 4" descr="117.jpg"/>
          <p:cNvPicPr>
            <a:picLocks noChangeAspect="1"/>
          </p:cNvPicPr>
          <p:nvPr/>
        </p:nvPicPr>
        <p:blipFill>
          <a:blip r:embed="rId2" cstate="print"/>
          <a:stretch>
            <a:fillRect/>
          </a:stretch>
        </p:blipFill>
        <p:spPr>
          <a:xfrm>
            <a:off x="6849214" y="357166"/>
            <a:ext cx="2013813" cy="2143140"/>
          </a:xfrm>
          <a:prstGeom prst="rect">
            <a:avLst/>
          </a:prstGeom>
        </p:spPr>
      </p:pic>
    </p:spTree>
  </p:cSld>
  <p:clrMapOvr>
    <a:masterClrMapping/>
  </p:clrMapOvr>
  <p:transition spd="slow">
    <p:wedg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8183880" cy="5398978"/>
          </a:xfrm>
        </p:spPr>
        <p:txBody>
          <a:bodyPr>
            <a:normAutofit/>
          </a:bodyPr>
          <a:lstStyle/>
          <a:p>
            <a:pPr algn="l" rtl="0">
              <a:buClr>
                <a:schemeClr val="tx1"/>
              </a:buClr>
            </a:pPr>
            <a:r>
              <a:rPr lang="en-US" b="1" dirty="0" smtClean="0"/>
              <a:t>CONCLUSION</a:t>
            </a:r>
          </a:p>
          <a:p>
            <a:pPr algn="l" rtl="0">
              <a:buClr>
                <a:schemeClr val="tx1"/>
              </a:buClr>
            </a:pPr>
            <a:endParaRPr lang="en-US" b="1" dirty="0" smtClean="0"/>
          </a:p>
          <a:p>
            <a:pPr algn="l" rtl="0">
              <a:buClr>
                <a:schemeClr val="tx1"/>
              </a:buClr>
              <a:buSzPct val="110000"/>
              <a:buFont typeface="Wingdings" pitchFamily="2" charset="2"/>
              <a:buChar char="Ø"/>
            </a:pPr>
            <a:r>
              <a:rPr lang="en-US" sz="1800" b="1" dirty="0" smtClean="0"/>
              <a:t>Despite increasing public awareness of obesity’s detrimental effects on health, the conventional approaches to managing this condition have not been effective.</a:t>
            </a:r>
          </a:p>
          <a:p>
            <a:pPr algn="l" rtl="0">
              <a:buClr>
                <a:schemeClr val="tx1"/>
              </a:buClr>
              <a:buSzPct val="110000"/>
              <a:buFont typeface="Wingdings" pitchFamily="2" charset="2"/>
              <a:buChar char="Ø"/>
            </a:pPr>
            <a:r>
              <a:rPr lang="en-US" sz="1800" b="1" dirty="0" smtClean="0"/>
              <a:t>Behavioral therapy and CBT may have some effect but are costly and difficult to implement.</a:t>
            </a:r>
          </a:p>
          <a:p>
            <a:pPr algn="l" rtl="0">
              <a:buClr>
                <a:schemeClr val="tx1"/>
              </a:buClr>
              <a:buSzPct val="110000"/>
              <a:buFont typeface="Wingdings" pitchFamily="2" charset="2"/>
              <a:buChar char="Ø"/>
            </a:pPr>
            <a:r>
              <a:rPr lang="en-US" sz="1800" b="1" dirty="0" smtClean="0"/>
              <a:t>This article has provided a brief review of energy psychology and mindfulness meditation and interventions involving mindfulness practices, which show great potential in treatment of patients with obesity and/or BED. The principles behind these therapies make them ideal for addressing the behavioral components of overeating.</a:t>
            </a:r>
          </a:p>
          <a:p>
            <a:pPr algn="l" rtl="0">
              <a:buClr>
                <a:schemeClr val="tx1"/>
              </a:buClr>
              <a:buSzPct val="110000"/>
              <a:buFont typeface="Wingdings" pitchFamily="2" charset="2"/>
              <a:buChar char="Ø"/>
            </a:pPr>
            <a:r>
              <a:rPr lang="en-US" sz="1800" b="1" dirty="0" smtClean="0"/>
              <a:t>There is evidence that MBSR and MBCT are effective in reducing stress, anxiety, depression, and other psychological factors associated with obesity and binge eating.</a:t>
            </a:r>
            <a:endParaRPr lang="fa-IR" sz="1800" b="1" dirty="0"/>
          </a:p>
        </p:txBody>
      </p:sp>
    </p:spTree>
  </p:cSld>
  <p:clrMapOvr>
    <a:masterClrMapping/>
  </p:clrMapOvr>
  <p:transition spd="slow">
    <p:wedg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4643446"/>
            <a:ext cx="8183880" cy="1051560"/>
          </a:xfrm>
        </p:spPr>
        <p:txBody>
          <a:bodyPr>
            <a:noAutofit/>
          </a:bodyPr>
          <a:lstStyle/>
          <a:p>
            <a:pPr algn="r"/>
            <a:r>
              <a:rPr lang="fa-IR" sz="9600" dirty="0" smtClean="0">
                <a:cs typeface="2  Arshia" pitchFamily="2" charset="-78"/>
              </a:rPr>
              <a:t>                     </a:t>
            </a:r>
            <a:endParaRPr lang="fa-IR" sz="9600" dirty="0">
              <a:cs typeface="2  Arshia" pitchFamily="2" charset="-78"/>
            </a:endParaRPr>
          </a:p>
        </p:txBody>
      </p:sp>
      <p:pic>
        <p:nvPicPr>
          <p:cNvPr id="4" name="Content Placeholder 3" descr="119.jpg"/>
          <p:cNvPicPr>
            <a:picLocks noGrp="1" noChangeAspect="1"/>
          </p:cNvPicPr>
          <p:nvPr>
            <p:ph idx="1"/>
          </p:nvPr>
        </p:nvPicPr>
        <p:blipFill>
          <a:blip r:embed="rId2" cstate="print"/>
          <a:stretch>
            <a:fillRect/>
          </a:stretch>
        </p:blipFill>
        <p:spPr>
          <a:xfrm>
            <a:off x="428596" y="428604"/>
            <a:ext cx="8286808" cy="3929090"/>
          </a:xfrm>
        </p:spPr>
      </p:pic>
    </p:spTree>
  </p:cSld>
  <p:clrMapOvr>
    <a:masterClrMapping/>
  </p:clrMapOvr>
  <p:transition spd="slow">
    <p:wedg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428728" y="1357298"/>
            <a:ext cx="6929486" cy="1815882"/>
          </a:xfrm>
          <a:prstGeom prst="rect">
            <a:avLst/>
          </a:prstGeom>
        </p:spPr>
        <p:txBody>
          <a:bodyPr wrap="square">
            <a:spAutoFit/>
          </a:bodyPr>
          <a:lstStyle/>
          <a:p>
            <a:pPr algn="l"/>
            <a:r>
              <a:rPr lang="en-US" sz="2800" b="1" dirty="0"/>
              <a:t>EVIDENCE AND POTENTIAL MECHANISMS FOR </a:t>
            </a:r>
            <a:r>
              <a:rPr lang="en-US" sz="2800" b="1" dirty="0">
                <a:solidFill>
                  <a:srgbClr val="FF0000"/>
                </a:solidFill>
              </a:rPr>
              <a:t>MINDFULNESS PRACTICES </a:t>
            </a:r>
            <a:r>
              <a:rPr lang="en-US" sz="2800" b="1" dirty="0"/>
              <a:t>AND </a:t>
            </a:r>
            <a:r>
              <a:rPr lang="en-US" sz="2800" b="1" dirty="0">
                <a:solidFill>
                  <a:srgbClr val="FF0000"/>
                </a:solidFill>
              </a:rPr>
              <a:t>ENERGY</a:t>
            </a:r>
          </a:p>
          <a:p>
            <a:pPr algn="l"/>
            <a:r>
              <a:rPr lang="en-US" sz="2800" b="1" dirty="0">
                <a:solidFill>
                  <a:srgbClr val="FF0000"/>
                </a:solidFill>
              </a:rPr>
              <a:t>PSYCHOLOGY</a:t>
            </a:r>
            <a:r>
              <a:rPr lang="en-US" sz="2800" b="1" dirty="0"/>
              <a:t> FOR </a:t>
            </a:r>
            <a:r>
              <a:rPr lang="en-US" sz="2800" b="1" dirty="0" smtClean="0"/>
              <a:t>OBESITY</a:t>
            </a:r>
            <a:endParaRPr lang="fa-IR" sz="2800" b="1" dirty="0"/>
          </a:p>
        </p:txBody>
      </p:sp>
      <p:pic>
        <p:nvPicPr>
          <p:cNvPr id="6" name="Picture 5" descr="111111.jpg"/>
          <p:cNvPicPr>
            <a:picLocks noChangeAspect="1"/>
          </p:cNvPicPr>
          <p:nvPr/>
        </p:nvPicPr>
        <p:blipFill>
          <a:blip r:embed="rId3" cstate="print"/>
          <a:stretch>
            <a:fillRect/>
          </a:stretch>
        </p:blipFill>
        <p:spPr>
          <a:xfrm>
            <a:off x="4857752" y="3643314"/>
            <a:ext cx="3557594" cy="2786082"/>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cSld>
  <p:clrMapOvr>
    <a:masterClrMapping/>
  </p:clrMapOvr>
  <p:transition spd="slow">
    <p:wedg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14348" y="1214422"/>
            <a:ext cx="7772400" cy="1643074"/>
          </a:xfrm>
        </p:spPr>
        <p:txBody>
          <a:bodyPr>
            <a:noAutofit/>
          </a:bodyPr>
          <a:lstStyle/>
          <a:p>
            <a:pPr algn="l"/>
            <a:r>
              <a:rPr lang="en-US" sz="2800" dirty="0" smtClean="0"/>
              <a:t>O</a:t>
            </a:r>
            <a:r>
              <a:rPr lang="en-US" sz="2400" dirty="0" smtClean="0"/>
              <a:t>besity is a growing epidemic.Chronic stress produces endocrine an immune factors that are contributors to </a:t>
            </a:r>
            <a:r>
              <a:rPr lang="fa-IR" sz="2400" dirty="0" smtClean="0"/>
              <a:t>.</a:t>
            </a:r>
            <a:r>
              <a:rPr lang="en-US" sz="2400" dirty="0" smtClean="0"/>
              <a:t>obesity’s </a:t>
            </a:r>
            <a:r>
              <a:rPr lang="fa-IR" sz="2400" dirty="0" smtClean="0"/>
              <a:t>.</a:t>
            </a:r>
            <a:r>
              <a:rPr lang="en-US" sz="2400" dirty="0" smtClean="0"/>
              <a:t>etiology</a:t>
            </a:r>
            <a:endParaRPr lang="fa-IR" sz="2400" dirty="0"/>
          </a:p>
        </p:txBody>
      </p:sp>
      <p:sp>
        <p:nvSpPr>
          <p:cNvPr id="3" name="Subtitle 2"/>
          <p:cNvSpPr>
            <a:spLocks noGrp="1"/>
          </p:cNvSpPr>
          <p:nvPr>
            <p:ph type="subTitle" idx="1"/>
          </p:nvPr>
        </p:nvSpPr>
        <p:spPr>
          <a:xfrm>
            <a:off x="714348" y="2214554"/>
            <a:ext cx="7772400" cy="4286280"/>
          </a:xfrm>
        </p:spPr>
        <p:txBody>
          <a:bodyPr>
            <a:normAutofit/>
          </a:bodyPr>
          <a:lstStyle/>
          <a:p>
            <a:pPr algn="l"/>
            <a:endParaRPr lang="en-US" sz="2400" b="1" dirty="0" smtClean="0">
              <a:solidFill>
                <a:schemeClr val="accent1">
                  <a:lumMod val="75000"/>
                </a:schemeClr>
              </a:solidFill>
            </a:endParaRPr>
          </a:p>
          <a:p>
            <a:pPr algn="l"/>
            <a:endParaRPr lang="en-US" sz="2400" b="1" dirty="0" smtClean="0">
              <a:solidFill>
                <a:schemeClr val="accent1">
                  <a:lumMod val="75000"/>
                </a:schemeClr>
              </a:solidFill>
            </a:endParaRPr>
          </a:p>
          <a:p>
            <a:pPr algn="l"/>
            <a:endParaRPr lang="en-US" sz="2400" b="1" dirty="0" smtClean="0">
              <a:solidFill>
                <a:schemeClr val="accent1">
                  <a:lumMod val="75000"/>
                </a:schemeClr>
              </a:solidFill>
            </a:endParaRPr>
          </a:p>
          <a:p>
            <a:pPr algn="l"/>
            <a:endParaRPr lang="en-US" sz="2400" b="1" dirty="0" smtClean="0">
              <a:solidFill>
                <a:schemeClr val="accent1">
                  <a:lumMod val="75000"/>
                </a:schemeClr>
              </a:solidFill>
            </a:endParaRPr>
          </a:p>
          <a:p>
            <a:pPr algn="l" rtl="0"/>
            <a:r>
              <a:rPr lang="en-US" sz="2400" b="1" dirty="0" smtClean="0">
                <a:solidFill>
                  <a:schemeClr val="accent1">
                    <a:lumMod val="75000"/>
                  </a:schemeClr>
                </a:solidFill>
              </a:rPr>
              <a:t>The inadequacies of standard care and the problem of patient noncompliance have inspired a search for alternative treatments.</a:t>
            </a:r>
            <a:endParaRPr lang="fa-IR" sz="2400" b="1" dirty="0">
              <a:solidFill>
                <a:schemeClr val="accent1">
                  <a:lumMod val="75000"/>
                </a:schemeClr>
              </a:solidFill>
            </a:endParaRPr>
          </a:p>
        </p:txBody>
      </p:sp>
      <p:pic>
        <p:nvPicPr>
          <p:cNvPr id="4" name="Picture 3" descr="1111112.jpg"/>
          <p:cNvPicPr>
            <a:picLocks noChangeAspect="1"/>
          </p:cNvPicPr>
          <p:nvPr/>
        </p:nvPicPr>
        <p:blipFill>
          <a:blip r:embed="rId2" cstate="print"/>
          <a:stretch>
            <a:fillRect/>
          </a:stretch>
        </p:blipFill>
        <p:spPr>
          <a:xfrm>
            <a:off x="5572132" y="4929198"/>
            <a:ext cx="2895600" cy="1581150"/>
          </a:xfrm>
          <a:prstGeom prst="rect">
            <a:avLst/>
          </a:prstGeom>
        </p:spPr>
      </p:pic>
    </p:spTree>
  </p:cSld>
  <p:clrMapOvr>
    <a:masterClrMapping/>
  </p:clrMapOvr>
  <p:transition spd="slow">
    <p:wedg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l" rtl="0">
              <a:buNone/>
            </a:pPr>
            <a:r>
              <a:rPr lang="en-US" sz="2000" b="1" dirty="0" smtClean="0">
                <a:solidFill>
                  <a:schemeClr val="accent1">
                    <a:lumMod val="75000"/>
                  </a:schemeClr>
                </a:solidFill>
              </a:rPr>
              <a:t>We propose that mind-body therapies, and specifically the approaches of energy psychology and mindfulness, may substantially improve our success in the prevention and treatment of obesity by addressing three of the psychological and behavioral contributors to obesity : stress, anxiety, and binge-eating disorder (BED).</a:t>
            </a:r>
          </a:p>
          <a:p>
            <a:pPr algn="l" rtl="0">
              <a:buNone/>
            </a:pPr>
            <a:endParaRPr lang="en-US" sz="2000" b="1" dirty="0" smtClean="0">
              <a:solidFill>
                <a:schemeClr val="accent1">
                  <a:lumMod val="75000"/>
                </a:schemeClr>
              </a:solidFill>
            </a:endParaRPr>
          </a:p>
        </p:txBody>
      </p:sp>
      <p:pic>
        <p:nvPicPr>
          <p:cNvPr id="4" name="Picture 3" descr="1113.jpg"/>
          <p:cNvPicPr>
            <a:picLocks noChangeAspect="1"/>
          </p:cNvPicPr>
          <p:nvPr/>
        </p:nvPicPr>
        <p:blipFill>
          <a:blip r:embed="rId2" cstate="print"/>
          <a:stretch>
            <a:fillRect/>
          </a:stretch>
        </p:blipFill>
        <p:spPr>
          <a:xfrm>
            <a:off x="5643570" y="3643314"/>
            <a:ext cx="3095628" cy="2428880"/>
          </a:xfrm>
          <a:prstGeom prst="rect">
            <a:avLst/>
          </a:prstGeom>
        </p:spPr>
      </p:pic>
    </p:spTree>
  </p:cSld>
  <p:clrMapOvr>
    <a:masterClrMapping/>
  </p:clrMapOvr>
  <p:transition spd="slow">
    <p:wedg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lgn="l" rtl="0"/>
            <a:r>
              <a:rPr lang="en-US" sz="2400" b="1" dirty="0" smtClean="0">
                <a:solidFill>
                  <a:schemeClr val="accent1"/>
                </a:solidFill>
              </a:rPr>
              <a:t>CONVENTIONAL APPROCHES TO OBESITY</a:t>
            </a:r>
          </a:p>
          <a:p>
            <a:pPr algn="l" rtl="0">
              <a:buNone/>
            </a:pPr>
            <a:endParaRPr lang="en-US" sz="1600" b="1" dirty="0" smtClean="0"/>
          </a:p>
          <a:p>
            <a:pPr algn="l" rtl="0">
              <a:buNone/>
            </a:pPr>
            <a:r>
              <a:rPr lang="en-US" sz="1600" b="1" dirty="0" smtClean="0"/>
              <a:t>The National Institutes of Health clinical guidelines for obesity</a:t>
            </a:r>
          </a:p>
          <a:p>
            <a:pPr algn="l" rtl="0">
              <a:buNone/>
            </a:pPr>
            <a:r>
              <a:rPr lang="en-US" sz="1600" b="1" dirty="0" smtClean="0"/>
              <a:t>recommend the modification of diet, physical exercise, and drug</a:t>
            </a:r>
          </a:p>
          <a:p>
            <a:pPr algn="l" rtl="0">
              <a:buNone/>
            </a:pPr>
            <a:r>
              <a:rPr lang="en-US" sz="1600" b="1" dirty="0" smtClean="0"/>
              <a:t>therapies, often combined with cognitive behavioral therapy</a:t>
            </a:r>
          </a:p>
          <a:p>
            <a:pPr algn="l" rtl="0">
              <a:buNone/>
            </a:pPr>
            <a:r>
              <a:rPr lang="en-US" sz="1600" b="1" dirty="0" smtClean="0"/>
              <a:t>(CBT), to bring behavioral change.</a:t>
            </a:r>
          </a:p>
          <a:p>
            <a:pPr algn="l" rtl="0">
              <a:buNone/>
            </a:pPr>
            <a:endParaRPr lang="en-US" sz="1600" b="1" dirty="0" smtClean="0">
              <a:solidFill>
                <a:schemeClr val="accent1"/>
              </a:solidFill>
            </a:endParaRPr>
          </a:p>
          <a:p>
            <a:pPr algn="l" rtl="0">
              <a:buClr>
                <a:srgbClr val="FF0000"/>
              </a:buClr>
              <a:buFont typeface="Arial" pitchFamily="34" charset="0"/>
              <a:buChar char="•"/>
            </a:pPr>
            <a:r>
              <a:rPr lang="en-US" b="1" dirty="0" smtClean="0">
                <a:solidFill>
                  <a:srgbClr val="FF0000"/>
                </a:solidFill>
              </a:rPr>
              <a:t>“Diets Don’t Work” </a:t>
            </a:r>
            <a:r>
              <a:rPr lang="en-US" sz="1600" b="1" dirty="0" smtClean="0"/>
              <a:t>has been a mantra repeated over and over in the media.</a:t>
            </a:r>
          </a:p>
          <a:p>
            <a:pPr algn="l" rtl="0">
              <a:buClr>
                <a:srgbClr val="FF0000"/>
              </a:buClr>
              <a:buFont typeface="Arial" pitchFamily="34" charset="0"/>
              <a:buChar char="•"/>
            </a:pPr>
            <a:endParaRPr lang="en-US" sz="1600" b="1" dirty="0" smtClean="0"/>
          </a:p>
          <a:p>
            <a:pPr algn="l" rtl="0"/>
            <a:r>
              <a:rPr lang="en-US" sz="1800" b="1" dirty="0" smtClean="0">
                <a:solidFill>
                  <a:schemeClr val="accent1"/>
                </a:solidFill>
              </a:rPr>
              <a:t>The authors of a more recent study found that the benefits of exercise in inducing weight loss may come through psychological pathways rather than through actual energy expenditure.</a:t>
            </a:r>
            <a:endParaRPr lang="fa-IR" sz="1800" b="1" dirty="0">
              <a:solidFill>
                <a:schemeClr val="accent1"/>
              </a:solidFill>
            </a:endParaRPr>
          </a:p>
        </p:txBody>
      </p:sp>
      <p:pic>
        <p:nvPicPr>
          <p:cNvPr id="5" name="Picture 4" descr="114.jpg"/>
          <p:cNvPicPr>
            <a:picLocks noChangeAspect="1"/>
          </p:cNvPicPr>
          <p:nvPr/>
        </p:nvPicPr>
        <p:blipFill>
          <a:blip r:embed="rId2" cstate="print"/>
          <a:stretch>
            <a:fillRect/>
          </a:stretch>
        </p:blipFill>
        <p:spPr>
          <a:xfrm>
            <a:off x="6143636" y="4786322"/>
            <a:ext cx="2590800" cy="1762125"/>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6" name="Picture 5" descr="115.jpg"/>
          <p:cNvPicPr>
            <a:picLocks noChangeAspect="1"/>
          </p:cNvPicPr>
          <p:nvPr/>
        </p:nvPicPr>
        <p:blipFill>
          <a:blip r:embed="rId3" cstate="print"/>
          <a:stretch>
            <a:fillRect/>
          </a:stretch>
        </p:blipFill>
        <p:spPr>
          <a:xfrm>
            <a:off x="500034" y="5000636"/>
            <a:ext cx="3067050" cy="148590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cSld>
  <p:clrMapOvr>
    <a:masterClrMapping/>
  </p:clrMapOvr>
  <p:transition spd="slow">
    <p:wedg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4429132"/>
            <a:ext cx="8183880" cy="1605908"/>
          </a:xfrm>
        </p:spPr>
        <p:txBody>
          <a:bodyPr>
            <a:noAutofit/>
          </a:bodyPr>
          <a:lstStyle/>
          <a:p>
            <a:pPr rtl="0"/>
            <a:r>
              <a:rPr lang="en-US" sz="2000" dirty="0" smtClean="0">
                <a:solidFill>
                  <a:schemeClr val="tx1"/>
                </a:solidFill>
              </a:rPr>
              <a:t>Mechanick</a:t>
            </a:r>
            <a:r>
              <a:rPr lang="en-US" sz="2000" dirty="0" smtClean="0"/>
              <a:t> and </a:t>
            </a:r>
            <a:r>
              <a:rPr lang="en-US" sz="2000" dirty="0" smtClean="0">
                <a:solidFill>
                  <a:schemeClr val="tx1"/>
                </a:solidFill>
              </a:rPr>
              <a:t>Apovian</a:t>
            </a:r>
            <a:r>
              <a:rPr lang="en-US" sz="2000" dirty="0" smtClean="0"/>
              <a:t> argue that </a:t>
            </a:r>
            <a:r>
              <a:rPr lang="en-US" sz="2000" dirty="0" smtClean="0">
                <a:solidFill>
                  <a:schemeClr val="tx1"/>
                </a:solidFill>
              </a:rPr>
              <a:t>“</a:t>
            </a:r>
            <a:r>
              <a:rPr lang="en-US" sz="2000" dirty="0" smtClean="0"/>
              <a:t>multiple pathways to weight gain certainly require multiple targets to block this eons-old survival instinct to eat when food is plentiful.</a:t>
            </a:r>
            <a:r>
              <a:rPr lang="en-US" sz="2000" dirty="0" smtClean="0">
                <a:solidFill>
                  <a:schemeClr val="tx1"/>
                </a:solidFill>
              </a:rPr>
              <a:t>”</a:t>
            </a:r>
            <a:r>
              <a:rPr lang="fa-IR" sz="2000" dirty="0" smtClean="0"/>
              <a:t/>
            </a:r>
            <a:br>
              <a:rPr lang="fa-IR" sz="2000" dirty="0" smtClean="0"/>
            </a:br>
            <a:endParaRPr lang="fa-IR" sz="2000" dirty="0"/>
          </a:p>
        </p:txBody>
      </p:sp>
      <p:sp>
        <p:nvSpPr>
          <p:cNvPr id="3" name="Content Placeholder 2"/>
          <p:cNvSpPr>
            <a:spLocks noGrp="1"/>
          </p:cNvSpPr>
          <p:nvPr>
            <p:ph idx="1"/>
          </p:nvPr>
        </p:nvSpPr>
        <p:spPr>
          <a:xfrm>
            <a:off x="500034" y="500042"/>
            <a:ext cx="8183880" cy="4000528"/>
          </a:xfrm>
        </p:spPr>
        <p:txBody>
          <a:bodyPr>
            <a:normAutofit lnSpcReduction="10000"/>
          </a:bodyPr>
          <a:lstStyle/>
          <a:p>
            <a:pPr algn="l" rtl="0">
              <a:buNone/>
            </a:pPr>
            <a:r>
              <a:rPr lang="en-US" sz="2400" b="1" dirty="0" smtClean="0"/>
              <a:t>Common treatments</a:t>
            </a:r>
          </a:p>
          <a:p>
            <a:pPr algn="l" rtl="0">
              <a:buNone/>
            </a:pPr>
            <a:r>
              <a:rPr lang="en-US" sz="2400" b="1" dirty="0" smtClean="0"/>
              <a:t>Psychological</a:t>
            </a:r>
            <a:r>
              <a:rPr lang="en-US" sz="2000" dirty="0" smtClean="0"/>
              <a:t> </a:t>
            </a:r>
            <a:r>
              <a:rPr lang="en-US" sz="2000" b="1" dirty="0" smtClean="0"/>
              <a:t>interventions, particularly behavioral therapy and CBT, have been shown to be effective, especially when combined with diet and exercise.</a:t>
            </a:r>
          </a:p>
          <a:p>
            <a:pPr algn="l" rtl="0">
              <a:buNone/>
            </a:pPr>
            <a:endParaRPr lang="en-US" sz="2400" b="1" dirty="0" smtClean="0"/>
          </a:p>
          <a:p>
            <a:pPr algn="l" rtl="0">
              <a:buNone/>
            </a:pPr>
            <a:r>
              <a:rPr lang="en-US" sz="2400" b="1" dirty="0" smtClean="0"/>
              <a:t>Bariatric surgery </a:t>
            </a:r>
            <a:r>
              <a:rPr lang="en-US" sz="2000" b="1" dirty="0" smtClean="0"/>
              <a:t>has succeeded in producing significant weight loss, but the procedure is costly and associated with risks that may not be justifiable.</a:t>
            </a:r>
          </a:p>
          <a:p>
            <a:pPr algn="l" rtl="0">
              <a:buNone/>
            </a:pPr>
            <a:endParaRPr lang="en-US" sz="2000" b="1" dirty="0" smtClean="0"/>
          </a:p>
          <a:p>
            <a:pPr algn="l" rtl="0">
              <a:buNone/>
            </a:pPr>
            <a:r>
              <a:rPr lang="en-US" sz="2400" b="1" dirty="0" smtClean="0"/>
              <a:t>Pharmacotherapy</a:t>
            </a:r>
            <a:r>
              <a:rPr lang="en-US" sz="2000" b="1" dirty="0" smtClean="0"/>
              <a:t> has not demonstrated dramatic efficacy and produces limited results, often at the expense of cardio metabolic health risks.</a:t>
            </a:r>
          </a:p>
          <a:p>
            <a:pPr algn="l" rtl="0">
              <a:buNone/>
            </a:pPr>
            <a:endParaRPr lang="en-US" sz="2000" b="1" dirty="0" smtClean="0"/>
          </a:p>
          <a:p>
            <a:pPr algn="l" rtl="0">
              <a:buNone/>
            </a:pPr>
            <a:endParaRPr lang="en-US" sz="2000" b="1" dirty="0" smtClean="0"/>
          </a:p>
        </p:txBody>
      </p:sp>
    </p:spTree>
  </p:cSld>
  <p:clrMapOvr>
    <a:masterClrMapping/>
  </p:clrMapOvr>
  <p:transition spd="slow">
    <p:wedg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8183880" cy="5398978"/>
          </a:xfrm>
        </p:spPr>
        <p:txBody>
          <a:bodyPr>
            <a:normAutofit/>
          </a:bodyPr>
          <a:lstStyle/>
          <a:p>
            <a:pPr algn="l" rtl="0"/>
            <a:r>
              <a:rPr lang="en-US" sz="2400" b="1" dirty="0" smtClean="0">
                <a:solidFill>
                  <a:schemeClr val="accent1"/>
                </a:solidFill>
              </a:rPr>
              <a:t>FOUNDATIONS OF OVEREATING AND EMOTIONAL EATING.</a:t>
            </a:r>
          </a:p>
          <a:p>
            <a:pPr algn="l" rtl="0"/>
            <a:endParaRPr lang="en-US" sz="2400" b="1" dirty="0" smtClean="0">
              <a:solidFill>
                <a:schemeClr val="accent1"/>
              </a:solidFill>
            </a:endParaRPr>
          </a:p>
          <a:p>
            <a:pPr algn="l" rtl="0">
              <a:buClrTx/>
            </a:pPr>
            <a:r>
              <a:rPr lang="en-US" sz="2000" b="1" dirty="0" smtClean="0"/>
              <a:t>Overweight and obesity is merely caused by an imbalance in the homeostatic processes controlling food intake.</a:t>
            </a:r>
          </a:p>
          <a:p>
            <a:pPr algn="l" rtl="0">
              <a:buClrTx/>
              <a:buNone/>
            </a:pPr>
            <a:endParaRPr lang="en-US" sz="2000" b="1" dirty="0" smtClean="0"/>
          </a:p>
          <a:p>
            <a:pPr algn="l" rtl="0">
              <a:buClr>
                <a:schemeClr val="tx1"/>
              </a:buClr>
              <a:buSzPct val="120000"/>
              <a:buFont typeface="Arial" pitchFamily="34" charset="0"/>
              <a:buChar char="•"/>
            </a:pPr>
            <a:r>
              <a:rPr lang="en-US" sz="2000" b="1" dirty="0" smtClean="0"/>
              <a:t>Another perspective is that people participate in </a:t>
            </a:r>
            <a:r>
              <a:rPr lang="en-US" sz="2000" b="1" u="sng" dirty="0" smtClean="0">
                <a:effectLst>
                  <a:outerShdw blurRad="38100" dist="38100" dir="2700000" algn="tl">
                    <a:srgbClr val="000000">
                      <a:alpha val="43137"/>
                    </a:srgbClr>
                  </a:outerShdw>
                </a:effectLst>
              </a:rPr>
              <a:t>“mindless eating” </a:t>
            </a:r>
            <a:r>
              <a:rPr lang="en-US" sz="2000" b="1" dirty="0" smtClean="0"/>
              <a:t>as a way of becoming disconnected from their internal experience.</a:t>
            </a:r>
          </a:p>
          <a:p>
            <a:pPr algn="l" rtl="0">
              <a:buClr>
                <a:schemeClr val="tx1"/>
              </a:buClr>
              <a:buSzPct val="120000"/>
              <a:buNone/>
            </a:pPr>
            <a:endParaRPr lang="en-US" sz="2000" b="1" dirty="0" smtClean="0"/>
          </a:p>
          <a:p>
            <a:pPr algn="l" rtl="0">
              <a:buClr>
                <a:schemeClr val="tx1"/>
              </a:buClr>
            </a:pPr>
            <a:r>
              <a:rPr lang="en-US" sz="2000" b="1" dirty="0" smtClean="0"/>
              <a:t>overweight and obesity come about both through direct physiological pathways, as well as through changes in health-related behaviors such as food choice and intake quantity.</a:t>
            </a:r>
            <a:endParaRPr lang="fa-IR" sz="2000" b="1" dirty="0">
              <a:solidFill>
                <a:schemeClr val="accent1"/>
              </a:solidFill>
            </a:endParaRPr>
          </a:p>
        </p:txBody>
      </p:sp>
    </p:spTree>
  </p:cSld>
  <p:clrMapOvr>
    <a:masterClrMapping/>
  </p:clrMapOvr>
  <p:transition spd="slow">
    <p:wedg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l" rtl="0">
              <a:buClr>
                <a:schemeClr val="tx1"/>
              </a:buClr>
              <a:buSzPct val="150000"/>
              <a:buFont typeface="Wingdings" pitchFamily="2" charset="2"/>
              <a:buChar char="ü"/>
            </a:pPr>
            <a:r>
              <a:rPr lang="en-US" sz="2400" b="1" dirty="0" smtClean="0"/>
              <a:t>THE BIOCHEMICAL MECHANISM OF THE STRESS CONNECTION.</a:t>
            </a:r>
          </a:p>
          <a:p>
            <a:pPr algn="l" rtl="0">
              <a:buClr>
                <a:schemeClr val="tx1"/>
              </a:buClr>
              <a:buSzPct val="150000"/>
              <a:buFont typeface="Wingdings" pitchFamily="2" charset="2"/>
              <a:buChar char="ü"/>
            </a:pPr>
            <a:endParaRPr lang="en-US" sz="2400" b="1" dirty="0" smtClean="0"/>
          </a:p>
          <a:p>
            <a:pPr algn="l" rtl="0">
              <a:buClr>
                <a:schemeClr val="tx1"/>
              </a:buClr>
              <a:buSzPct val="150000"/>
              <a:buFont typeface="Wingdings" pitchFamily="2" charset="2"/>
              <a:buChar char="ü"/>
            </a:pPr>
            <a:endParaRPr lang="en-US" sz="2400" b="1" dirty="0" smtClean="0"/>
          </a:p>
          <a:p>
            <a:pPr algn="l" rtl="0">
              <a:buClr>
                <a:schemeClr val="tx1"/>
              </a:buClr>
              <a:buSzPct val="150000"/>
              <a:buFont typeface="Wingdings" pitchFamily="2" charset="2"/>
              <a:buChar char="ü"/>
            </a:pPr>
            <a:endParaRPr lang="fa-IR" sz="2400" dirty="0"/>
          </a:p>
        </p:txBody>
      </p:sp>
      <p:pic>
        <p:nvPicPr>
          <p:cNvPr id="7" name="Picture 6" descr="116.jpg"/>
          <p:cNvPicPr>
            <a:picLocks noChangeAspect="1"/>
          </p:cNvPicPr>
          <p:nvPr/>
        </p:nvPicPr>
        <p:blipFill>
          <a:blip r:embed="rId2" cstate="print"/>
          <a:stretch>
            <a:fillRect/>
          </a:stretch>
        </p:blipFill>
        <p:spPr>
          <a:xfrm>
            <a:off x="571472" y="1785926"/>
            <a:ext cx="7886727" cy="3933825"/>
          </a:xfrm>
          <a:prstGeom prst="rect">
            <a:avLst/>
          </a:prstGeom>
        </p:spPr>
      </p:pic>
    </p:spTree>
  </p:cSld>
  <p:clrMapOvr>
    <a:masterClrMapping/>
  </p:clrMapOvr>
  <p:transition spd="slow">
    <p:wedg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l" rtl="0">
              <a:buClr>
                <a:schemeClr val="tx1"/>
              </a:buClr>
            </a:pPr>
            <a:r>
              <a:rPr lang="en-US" b="1" dirty="0" smtClean="0"/>
              <a:t>The Role of Mind-Body Therapies</a:t>
            </a:r>
          </a:p>
          <a:p>
            <a:pPr algn="l" rtl="0">
              <a:buClr>
                <a:srgbClr val="800080"/>
              </a:buClr>
            </a:pPr>
            <a:r>
              <a:rPr lang="en-US" b="1" dirty="0" smtClean="0">
                <a:solidFill>
                  <a:schemeClr val="accent2">
                    <a:lumMod val="75000"/>
                  </a:schemeClr>
                </a:solidFill>
              </a:rPr>
              <a:t>Energy Psychology</a:t>
            </a:r>
          </a:p>
          <a:p>
            <a:pPr algn="l" rtl="0">
              <a:buClr>
                <a:schemeClr val="bg2">
                  <a:lumMod val="50000"/>
                </a:schemeClr>
              </a:buClr>
            </a:pPr>
            <a:r>
              <a:rPr lang="en-US" sz="2000" b="1" dirty="0" smtClean="0">
                <a:solidFill>
                  <a:schemeClr val="bg2">
                    <a:lumMod val="50000"/>
                  </a:schemeClr>
                </a:solidFill>
              </a:rPr>
              <a:t>Emotional </a:t>
            </a:r>
            <a:r>
              <a:rPr lang="en-US" sz="2000" b="1" dirty="0" smtClean="0">
                <a:solidFill>
                  <a:schemeClr val="bg2">
                    <a:lumMod val="50000"/>
                  </a:schemeClr>
                </a:solidFill>
              </a:rPr>
              <a:t>Freedom Techniques (EFT).</a:t>
            </a:r>
          </a:p>
          <a:p>
            <a:pPr algn="l" rtl="0">
              <a:buClr>
                <a:schemeClr val="bg2">
                  <a:lumMod val="50000"/>
                </a:schemeClr>
              </a:buClr>
            </a:pPr>
            <a:r>
              <a:rPr lang="en-US" sz="2000" b="1" dirty="0" smtClean="0">
                <a:solidFill>
                  <a:schemeClr val="bg2">
                    <a:lumMod val="50000"/>
                  </a:schemeClr>
                </a:solidFill>
              </a:rPr>
              <a:t> Eye Movement Desensitization and Reprocessing.</a:t>
            </a:r>
          </a:p>
          <a:p>
            <a:pPr algn="l" rtl="0">
              <a:buClr>
                <a:schemeClr val="bg2">
                  <a:lumMod val="50000"/>
                </a:schemeClr>
              </a:buClr>
            </a:pPr>
            <a:r>
              <a:rPr lang="en-US" sz="2000" b="1" dirty="0" smtClean="0">
                <a:solidFill>
                  <a:schemeClr val="bg2">
                    <a:lumMod val="50000"/>
                  </a:schemeClr>
                </a:solidFill>
              </a:rPr>
              <a:t>Tapas Acupressure Technique (TAT).</a:t>
            </a:r>
          </a:p>
          <a:p>
            <a:pPr algn="l" rtl="0">
              <a:buClr>
                <a:schemeClr val="bg2">
                  <a:lumMod val="50000"/>
                </a:schemeClr>
              </a:buClr>
            </a:pPr>
            <a:endParaRPr lang="en-US" sz="2000" dirty="0" smtClean="0">
              <a:solidFill>
                <a:schemeClr val="bg2">
                  <a:lumMod val="50000"/>
                </a:schemeClr>
              </a:solidFill>
            </a:endParaRPr>
          </a:p>
          <a:p>
            <a:pPr algn="l" rtl="0">
              <a:buClr>
                <a:schemeClr val="accent2">
                  <a:lumMod val="75000"/>
                </a:schemeClr>
              </a:buClr>
            </a:pPr>
            <a:r>
              <a:rPr lang="en-US" b="1" dirty="0" smtClean="0">
                <a:solidFill>
                  <a:schemeClr val="accent2">
                    <a:lumMod val="75000"/>
                  </a:schemeClr>
                </a:solidFill>
              </a:rPr>
              <a:t>MINDFULNESS MEDITATION</a:t>
            </a:r>
          </a:p>
          <a:p>
            <a:pPr algn="l" rtl="0">
              <a:buClr>
                <a:schemeClr val="bg2">
                  <a:lumMod val="50000"/>
                </a:schemeClr>
              </a:buClr>
            </a:pPr>
            <a:r>
              <a:rPr lang="en-US" sz="2000" dirty="0" smtClean="0"/>
              <a:t> </a:t>
            </a:r>
            <a:r>
              <a:rPr lang="en-US" sz="2000" b="1" dirty="0" smtClean="0">
                <a:solidFill>
                  <a:schemeClr val="bg2">
                    <a:lumMod val="50000"/>
                  </a:schemeClr>
                </a:solidFill>
              </a:rPr>
              <a:t>Mindfulness-Based Stress Reduction(MBSR) </a:t>
            </a:r>
          </a:p>
          <a:p>
            <a:pPr algn="l" rtl="0">
              <a:buClr>
                <a:schemeClr val="bg2">
                  <a:lumMod val="50000"/>
                </a:schemeClr>
              </a:buClr>
            </a:pPr>
            <a:r>
              <a:rPr lang="en-US" sz="2000" b="1" dirty="0" smtClean="0">
                <a:solidFill>
                  <a:schemeClr val="bg2">
                    <a:lumMod val="50000"/>
                  </a:schemeClr>
                </a:solidFill>
              </a:rPr>
              <a:t>Mindfulness-Based Cognitive Therapy(MBCT)</a:t>
            </a:r>
            <a:endParaRPr lang="fa-IR" sz="2000" b="1" dirty="0">
              <a:solidFill>
                <a:schemeClr val="bg2">
                  <a:lumMod val="50000"/>
                </a:schemeClr>
              </a:solidFill>
            </a:endParaRPr>
          </a:p>
        </p:txBody>
      </p:sp>
    </p:spTree>
  </p:cSld>
  <p:clrMapOvr>
    <a:masterClrMapping/>
  </p:clrMapOvr>
  <p:transition spd="slow">
    <p:wedg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593</TotalTime>
  <Words>544</Words>
  <Application>Microsoft Office PowerPoint</Application>
  <PresentationFormat>On-screen Show (4:3)</PresentationFormat>
  <Paragraphs>58</Paragraphs>
  <Slides>12</Slides>
  <Notes>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Aspect</vt:lpstr>
      <vt:lpstr>Slide 1</vt:lpstr>
      <vt:lpstr>Slide 2</vt:lpstr>
      <vt:lpstr>Obesity is a growing epidemic.Chronic stress produces endocrine an immune factors that are contributors to .obesity’s .etiology</vt:lpstr>
      <vt:lpstr>Slide 4</vt:lpstr>
      <vt:lpstr>Slide 5</vt:lpstr>
      <vt:lpstr>Mechanick and Apovian argue that “multiple pathways to weight gain certainly require multiple targets to block this eons-old survival instinct to eat when food is plentiful.” </vt:lpstr>
      <vt:lpstr>Slide 7</vt:lpstr>
      <vt:lpstr>Slide 8</vt:lpstr>
      <vt:lpstr>Slide 9</vt:lpstr>
      <vt:lpstr>A disruption in the body’s energy system is the root cause of all negative emotions.  EFT works by bringing about a “reversal of polarity”</vt:lpstr>
      <vt:lpstr>Slide 11</vt:lpstr>
      <vt:lpstr>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AHH</dc:creator>
  <cp:lastModifiedBy>shervin</cp:lastModifiedBy>
  <cp:revision>28</cp:revision>
  <dcterms:created xsi:type="dcterms:W3CDTF">2013-10-05T08:59:13Z</dcterms:created>
  <dcterms:modified xsi:type="dcterms:W3CDTF">2013-12-05T06:44:14Z</dcterms:modified>
</cp:coreProperties>
</file>