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406" r:id="rId2"/>
    <p:sldId id="257" r:id="rId3"/>
    <p:sldId id="258" r:id="rId4"/>
    <p:sldId id="337" r:id="rId5"/>
    <p:sldId id="33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39" r:id="rId15"/>
    <p:sldId id="267" r:id="rId16"/>
    <p:sldId id="268" r:id="rId17"/>
    <p:sldId id="274" r:id="rId18"/>
    <p:sldId id="300" r:id="rId19"/>
    <p:sldId id="376" r:id="rId20"/>
    <p:sldId id="269" r:id="rId21"/>
    <p:sldId id="270" r:id="rId22"/>
    <p:sldId id="275" r:id="rId23"/>
    <p:sldId id="271" r:id="rId24"/>
    <p:sldId id="366" r:id="rId25"/>
    <p:sldId id="276" r:id="rId26"/>
    <p:sldId id="272" r:id="rId27"/>
    <p:sldId id="273" r:id="rId28"/>
    <p:sldId id="277" r:id="rId29"/>
    <p:sldId id="278" r:id="rId30"/>
    <p:sldId id="367" r:id="rId31"/>
    <p:sldId id="377" r:id="rId32"/>
    <p:sldId id="279" r:id="rId33"/>
    <p:sldId id="280" r:id="rId34"/>
    <p:sldId id="281" r:id="rId35"/>
    <p:sldId id="282" r:id="rId36"/>
    <p:sldId id="284" r:id="rId37"/>
    <p:sldId id="283" r:id="rId38"/>
    <p:sldId id="378" r:id="rId39"/>
    <p:sldId id="285" r:id="rId40"/>
    <p:sldId id="286" r:id="rId41"/>
    <p:sldId id="287" r:id="rId42"/>
    <p:sldId id="288" r:id="rId43"/>
    <p:sldId id="289" r:id="rId44"/>
    <p:sldId id="368" r:id="rId45"/>
    <p:sldId id="379" r:id="rId46"/>
    <p:sldId id="290" r:id="rId47"/>
    <p:sldId id="291" r:id="rId48"/>
    <p:sldId id="292" r:id="rId49"/>
    <p:sldId id="293" r:id="rId50"/>
    <p:sldId id="294" r:id="rId51"/>
    <p:sldId id="380" r:id="rId52"/>
    <p:sldId id="295" r:id="rId53"/>
    <p:sldId id="296" r:id="rId54"/>
    <p:sldId id="297" r:id="rId55"/>
    <p:sldId id="298" r:id="rId56"/>
    <p:sldId id="393" r:id="rId57"/>
    <p:sldId id="330" r:id="rId58"/>
    <p:sldId id="299" r:id="rId59"/>
    <p:sldId id="369" r:id="rId60"/>
    <p:sldId id="303" r:id="rId61"/>
    <p:sldId id="301" r:id="rId62"/>
    <p:sldId id="302" r:id="rId63"/>
    <p:sldId id="381" r:id="rId64"/>
    <p:sldId id="304" r:id="rId65"/>
    <p:sldId id="382" r:id="rId66"/>
    <p:sldId id="305" r:id="rId67"/>
    <p:sldId id="383" r:id="rId68"/>
    <p:sldId id="306" r:id="rId69"/>
    <p:sldId id="307" r:id="rId70"/>
    <p:sldId id="384" r:id="rId71"/>
    <p:sldId id="308" r:id="rId72"/>
    <p:sldId id="385" r:id="rId73"/>
    <p:sldId id="309" r:id="rId74"/>
    <p:sldId id="370" r:id="rId75"/>
    <p:sldId id="386" r:id="rId76"/>
    <p:sldId id="340" r:id="rId77"/>
    <p:sldId id="311" r:id="rId78"/>
    <p:sldId id="315" r:id="rId79"/>
    <p:sldId id="312" r:id="rId80"/>
    <p:sldId id="313" r:id="rId81"/>
    <p:sldId id="387" r:id="rId82"/>
    <p:sldId id="314" r:id="rId83"/>
    <p:sldId id="371" r:id="rId84"/>
    <p:sldId id="388" r:id="rId85"/>
    <p:sldId id="316" r:id="rId86"/>
    <p:sldId id="317" r:id="rId87"/>
    <p:sldId id="318" r:id="rId88"/>
    <p:sldId id="372" r:id="rId89"/>
    <p:sldId id="319" r:id="rId90"/>
    <p:sldId id="320" r:id="rId91"/>
    <p:sldId id="321" r:id="rId92"/>
    <p:sldId id="389" r:id="rId93"/>
    <p:sldId id="322" r:id="rId94"/>
    <p:sldId id="390" r:id="rId95"/>
    <p:sldId id="323" r:id="rId96"/>
    <p:sldId id="324" r:id="rId97"/>
    <p:sldId id="325" r:id="rId98"/>
    <p:sldId id="326" r:id="rId99"/>
    <p:sldId id="327" r:id="rId100"/>
    <p:sldId id="328" r:id="rId101"/>
    <p:sldId id="391" r:id="rId102"/>
    <p:sldId id="329" r:id="rId103"/>
    <p:sldId id="392" r:id="rId104"/>
    <p:sldId id="364" r:id="rId105"/>
    <p:sldId id="341" r:id="rId106"/>
    <p:sldId id="342" r:id="rId107"/>
    <p:sldId id="343" r:id="rId108"/>
    <p:sldId id="373" r:id="rId109"/>
    <p:sldId id="344" r:id="rId110"/>
    <p:sldId id="394" r:id="rId111"/>
    <p:sldId id="345" r:id="rId112"/>
    <p:sldId id="346" r:id="rId113"/>
    <p:sldId id="374" r:id="rId114"/>
    <p:sldId id="395" r:id="rId115"/>
    <p:sldId id="347" r:id="rId116"/>
    <p:sldId id="348" r:id="rId117"/>
    <p:sldId id="349" r:id="rId118"/>
    <p:sldId id="396" r:id="rId119"/>
    <p:sldId id="350" r:id="rId120"/>
    <p:sldId id="397" r:id="rId121"/>
    <p:sldId id="351" r:id="rId122"/>
    <p:sldId id="353" r:id="rId123"/>
    <p:sldId id="375" r:id="rId124"/>
    <p:sldId id="399" r:id="rId125"/>
    <p:sldId id="354" r:id="rId126"/>
    <p:sldId id="398" r:id="rId127"/>
    <p:sldId id="365" r:id="rId128"/>
    <p:sldId id="355" r:id="rId129"/>
    <p:sldId id="356" r:id="rId130"/>
    <p:sldId id="357" r:id="rId131"/>
    <p:sldId id="400" r:id="rId132"/>
    <p:sldId id="358" r:id="rId133"/>
    <p:sldId id="401" r:id="rId134"/>
    <p:sldId id="359" r:id="rId135"/>
    <p:sldId id="360" r:id="rId136"/>
    <p:sldId id="402" r:id="rId137"/>
    <p:sldId id="361" r:id="rId138"/>
    <p:sldId id="403" r:id="rId139"/>
    <p:sldId id="362" r:id="rId140"/>
    <p:sldId id="363" r:id="rId141"/>
    <p:sldId id="404" r:id="rId142"/>
    <p:sldId id="405" r:id="rId1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5D9A73-F243-4B5D-9025-DEC7D47F50C7}">
          <p14:sldIdLst>
            <p14:sldId id="406"/>
            <p14:sldId id="257"/>
            <p14:sldId id="258"/>
            <p14:sldId id="337"/>
            <p14:sldId id="33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339"/>
            <p14:sldId id="267"/>
            <p14:sldId id="268"/>
            <p14:sldId id="274"/>
            <p14:sldId id="300"/>
            <p14:sldId id="376"/>
            <p14:sldId id="269"/>
            <p14:sldId id="270"/>
            <p14:sldId id="275"/>
            <p14:sldId id="271"/>
            <p14:sldId id="366"/>
            <p14:sldId id="276"/>
            <p14:sldId id="272"/>
            <p14:sldId id="273"/>
            <p14:sldId id="277"/>
            <p14:sldId id="278"/>
            <p14:sldId id="367"/>
            <p14:sldId id="377"/>
            <p14:sldId id="279"/>
            <p14:sldId id="280"/>
            <p14:sldId id="281"/>
            <p14:sldId id="282"/>
            <p14:sldId id="284"/>
            <p14:sldId id="283"/>
            <p14:sldId id="378"/>
            <p14:sldId id="285"/>
            <p14:sldId id="286"/>
            <p14:sldId id="287"/>
            <p14:sldId id="288"/>
            <p14:sldId id="289"/>
            <p14:sldId id="368"/>
            <p14:sldId id="379"/>
            <p14:sldId id="290"/>
            <p14:sldId id="291"/>
            <p14:sldId id="292"/>
            <p14:sldId id="293"/>
            <p14:sldId id="294"/>
            <p14:sldId id="380"/>
            <p14:sldId id="295"/>
            <p14:sldId id="296"/>
            <p14:sldId id="297"/>
            <p14:sldId id="298"/>
            <p14:sldId id="393"/>
            <p14:sldId id="330"/>
            <p14:sldId id="299"/>
            <p14:sldId id="369"/>
            <p14:sldId id="303"/>
            <p14:sldId id="301"/>
            <p14:sldId id="302"/>
            <p14:sldId id="381"/>
            <p14:sldId id="304"/>
            <p14:sldId id="382"/>
            <p14:sldId id="305"/>
            <p14:sldId id="383"/>
            <p14:sldId id="306"/>
            <p14:sldId id="307"/>
            <p14:sldId id="384"/>
            <p14:sldId id="308"/>
            <p14:sldId id="385"/>
            <p14:sldId id="309"/>
            <p14:sldId id="370"/>
            <p14:sldId id="386"/>
            <p14:sldId id="340"/>
            <p14:sldId id="311"/>
            <p14:sldId id="315"/>
            <p14:sldId id="312"/>
            <p14:sldId id="313"/>
            <p14:sldId id="387"/>
            <p14:sldId id="314"/>
            <p14:sldId id="371"/>
            <p14:sldId id="388"/>
            <p14:sldId id="316"/>
            <p14:sldId id="317"/>
            <p14:sldId id="318"/>
            <p14:sldId id="372"/>
            <p14:sldId id="319"/>
            <p14:sldId id="320"/>
            <p14:sldId id="321"/>
            <p14:sldId id="389"/>
            <p14:sldId id="322"/>
            <p14:sldId id="390"/>
            <p14:sldId id="323"/>
            <p14:sldId id="324"/>
            <p14:sldId id="325"/>
            <p14:sldId id="326"/>
            <p14:sldId id="327"/>
            <p14:sldId id="328"/>
            <p14:sldId id="391"/>
            <p14:sldId id="329"/>
            <p14:sldId id="392"/>
            <p14:sldId id="364"/>
            <p14:sldId id="341"/>
            <p14:sldId id="342"/>
            <p14:sldId id="343"/>
            <p14:sldId id="373"/>
            <p14:sldId id="344"/>
            <p14:sldId id="394"/>
            <p14:sldId id="345"/>
            <p14:sldId id="346"/>
            <p14:sldId id="374"/>
            <p14:sldId id="395"/>
            <p14:sldId id="347"/>
            <p14:sldId id="348"/>
            <p14:sldId id="349"/>
            <p14:sldId id="396"/>
            <p14:sldId id="350"/>
            <p14:sldId id="397"/>
            <p14:sldId id="351"/>
            <p14:sldId id="353"/>
            <p14:sldId id="375"/>
            <p14:sldId id="399"/>
            <p14:sldId id="354"/>
            <p14:sldId id="398"/>
            <p14:sldId id="365"/>
            <p14:sldId id="355"/>
            <p14:sldId id="356"/>
            <p14:sldId id="357"/>
            <p14:sldId id="400"/>
            <p14:sldId id="358"/>
            <p14:sldId id="401"/>
            <p14:sldId id="359"/>
            <p14:sldId id="360"/>
            <p14:sldId id="402"/>
            <p14:sldId id="361"/>
            <p14:sldId id="403"/>
            <p14:sldId id="362"/>
            <p14:sldId id="363"/>
            <p14:sldId id="404"/>
            <p14:sldId id="405"/>
          </p14:sldIdLst>
        </p14:section>
        <p14:section name="Untitled Section" id="{0889F2D8-C279-487E-AB48-71DE0B7BE1D9}">
          <p14:sldIdLst/>
        </p14:section>
        <p14:section name="Untitled Section" id="{89763D3F-F268-4582-AE48-91BBE7BB92F8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5FABD4-B162-456E-9ED6-BC09EA8260ED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31C45-5F4B-42C1-A198-F8F379C5C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CB43E8-30CB-411D-BF7C-479851D7F64C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919605-A91D-46F0-AE86-607A6C62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E917-708A-4C29-9487-8AB519C842B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426-4CCF-4A9D-B7A1-8CCDF80B03E0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3E95-B4CF-404B-BCF1-2019363EDE9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550-053E-438E-A06A-A2721198AB1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7BEE-3955-4114-A93F-A3E5936BAB6B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F036-EB4C-4B78-9BA1-71B595B6C86D}" type="datetime1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3588-37C8-42A9-AD32-0F64EAE98D44}" type="datetime1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D554-C85E-4F65-86B5-0A824A9BEFBF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F07A-CD24-4DB2-82FB-6A70EECD7FAE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0BA3-2408-423A-B9E3-AF9E220AB9F5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5CA0-874C-4040-86B4-153D36BD145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ABE2-A41E-4836-AA38-58F6818C0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124"/>
          <p:cNvPicPr>
            <a:picLocks noChangeAspect="1" noChangeArrowheads="1"/>
          </p:cNvPicPr>
          <p:nvPr/>
        </p:nvPicPr>
        <p:blipFill>
          <a:blip r:embed="rId2">
            <a:lum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EC7DAD-B191-49B8-AF43-B1979C552054}" type="slidenum">
              <a:rPr lang="en-GB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GB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5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Other specific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Other specific questions </a:t>
            </a:r>
            <a:r>
              <a:rPr lang="en-US" sz="3200" dirty="0"/>
              <a:t>may also arise in the context of each patient’s specific situation, for example: </a:t>
            </a:r>
            <a:endParaRPr lang="en-US" sz="3200" dirty="0" smtClean="0"/>
          </a:p>
          <a:p>
            <a:pPr lvl="1"/>
            <a:r>
              <a:rPr lang="en-US" sz="3200" dirty="0" smtClean="0"/>
              <a:t>3</a:t>
            </a:r>
            <a:r>
              <a:rPr lang="en-US" sz="3200" dirty="0"/>
              <a:t>. Would a </a:t>
            </a:r>
            <a:r>
              <a:rPr lang="en-US" sz="3200" b="1" dirty="0">
                <a:solidFill>
                  <a:srgbClr val="FF0000"/>
                </a:solidFill>
              </a:rPr>
              <a:t>biopsy of the adrenal mass </a:t>
            </a:r>
            <a:r>
              <a:rPr lang="en-US" sz="3200" dirty="0"/>
              <a:t>aid with the </a:t>
            </a:r>
            <a:r>
              <a:rPr lang="en-US" sz="3200" b="1" dirty="0">
                <a:solidFill>
                  <a:srgbClr val="FF0000"/>
                </a:solidFill>
              </a:rPr>
              <a:t>diagnosis, management, or prognosis</a:t>
            </a:r>
            <a:r>
              <a:rPr lang="en-US" sz="3200" dirty="0"/>
              <a:t>? </a:t>
            </a:r>
            <a:endParaRPr lang="en-US" sz="3200" dirty="0" smtClean="0"/>
          </a:p>
          <a:p>
            <a:pPr lvl="1"/>
            <a:r>
              <a:rPr lang="en-US" sz="3200" dirty="0" smtClean="0"/>
              <a:t>4</a:t>
            </a:r>
            <a:r>
              <a:rPr lang="en-US" sz="3200" dirty="0"/>
              <a:t>. Is there an </a:t>
            </a:r>
            <a:r>
              <a:rPr lang="en-US" sz="3200" b="1" dirty="0">
                <a:solidFill>
                  <a:srgbClr val="FF0000"/>
                </a:solidFill>
              </a:rPr>
              <a:t>indication for surgical or medical treatment</a:t>
            </a:r>
            <a:r>
              <a:rPr lang="en-US" sz="3200" dirty="0"/>
              <a:t>? </a:t>
            </a:r>
            <a:endParaRPr lang="en-US" sz="3200" dirty="0" smtClean="0"/>
          </a:p>
          <a:p>
            <a:pPr lvl="1"/>
            <a:r>
              <a:rPr lang="en-US" sz="3200" dirty="0" smtClean="0"/>
              <a:t>5</a:t>
            </a:r>
            <a:r>
              <a:rPr lang="en-US" sz="3200" dirty="0"/>
              <a:t>. Is there any </a:t>
            </a:r>
            <a:r>
              <a:rPr lang="en-US" sz="3200" b="1" dirty="0">
                <a:solidFill>
                  <a:srgbClr val="FF0000"/>
                </a:solidFill>
              </a:rPr>
              <a:t>indication for longitudinal surveillance with imaging and/or biochemical testing</a:t>
            </a:r>
            <a:r>
              <a:rPr lang="en-US" sz="3200" dirty="0"/>
              <a:t>? If so, </a:t>
            </a:r>
            <a:r>
              <a:rPr lang="en-US" sz="3200" b="1" dirty="0">
                <a:solidFill>
                  <a:srgbClr val="FF0000"/>
                </a:solidFill>
              </a:rPr>
              <a:t>how frequently and for what duration</a:t>
            </a:r>
            <a:r>
              <a:rPr lang="en-US" sz="3200" dirty="0"/>
              <a:t>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A8E4-61ED-40FA-B342-7B5954F481A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0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</a:t>
            </a:r>
            <a:r>
              <a:rPr lang="en-US" b="1" dirty="0"/>
              <a:t>Q 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Patients with a morning cortisol level &lt;10 </a:t>
            </a:r>
            <a:r>
              <a:rPr lang="en-US" sz="3200" b="1" dirty="0" err="1">
                <a:solidFill>
                  <a:srgbClr val="FF0000"/>
                </a:solidFill>
              </a:rPr>
              <a:t>μg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dL</a:t>
            </a:r>
            <a:r>
              <a:rPr lang="en-US" sz="3200" b="1" dirty="0">
                <a:solidFill>
                  <a:srgbClr val="FF0000"/>
                </a:solidFill>
              </a:rPr>
              <a:t> should be treated with supplemental glucocorticoid therapy with gradual tapering of doses until their hypothalamic-pituitary-adrenal function normalizes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Morning </a:t>
            </a:r>
            <a:r>
              <a:rPr lang="en-US" sz="3200" dirty="0"/>
              <a:t>cortisol levels in the </a:t>
            </a:r>
            <a:r>
              <a:rPr lang="en-US" sz="3200" b="1" dirty="0">
                <a:solidFill>
                  <a:srgbClr val="FF0000"/>
                </a:solidFill>
              </a:rPr>
              <a:t>10 to 15 </a:t>
            </a:r>
            <a:r>
              <a:rPr lang="en-US" sz="3200" b="1" dirty="0" err="1">
                <a:solidFill>
                  <a:srgbClr val="FF0000"/>
                </a:solidFill>
              </a:rPr>
              <a:t>μg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dL</a:t>
            </a:r>
            <a:r>
              <a:rPr lang="en-US" sz="3200" b="1" dirty="0">
                <a:solidFill>
                  <a:srgbClr val="FF0000"/>
                </a:solidFill>
              </a:rPr>
              <a:t> range may need glucocorticoid therapy and should be monitored closely to make this determination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43E5-5F26-40A0-B503-D32FCB94430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83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8068" y="694065"/>
            <a:ext cx="9144000" cy="5365213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5: Is there any indication for longitudinal surveillance with imaging and/or biochemical testing? If so, how frequently and for what duration?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99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 smtClean="0"/>
              <a:t> Q 5</a:t>
            </a:r>
            <a:r>
              <a:rPr lang="en-US" sz="3600" b="1" dirty="0"/>
              <a:t>: Is there an indication for longitudinal surveillance with imaging and/or biochemical testing? If so, how frequently and for what duration?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/>
          <a:lstStyle/>
          <a:p>
            <a:r>
              <a:rPr lang="en-US" dirty="0"/>
              <a:t>Yes, </a:t>
            </a:r>
            <a:r>
              <a:rPr lang="en-US" b="1" dirty="0">
                <a:solidFill>
                  <a:srgbClr val="FF0000"/>
                </a:solidFill>
              </a:rPr>
              <a:t>if surgery is not pursued, then annual clinical assessment for new or worsening cortisol-related comorbidities such as low bone density, diabetes, weight gain, hyperlipidemia, and hypertension should be performed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added value of repeating dexamethasone suppression testing annually in a patient with known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is not </a:t>
            </a:r>
            <a:r>
              <a:rPr lang="en-US" b="1" dirty="0" smtClean="0">
                <a:solidFill>
                  <a:srgbClr val="FF0000"/>
                </a:solidFill>
              </a:rPr>
              <a:t>clear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0B31-C837-45E3-B248-E9E4D0676E90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29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1" y="2"/>
            <a:ext cx="10517323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274C-0791-46A3-8A5E-5105B12F4EE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103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872868" y="616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E36-A865-44B9-89BB-CB485581084D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43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71-year-old man with </a:t>
            </a:r>
            <a:r>
              <a:rPr lang="en-US" sz="3200" b="1" dirty="0">
                <a:solidFill>
                  <a:srgbClr val="FF0000"/>
                </a:solidFill>
              </a:rPr>
              <a:t>a history of hyperlipidemia and </a:t>
            </a:r>
            <a:r>
              <a:rPr lang="en-US" sz="3200" b="1" dirty="0" err="1">
                <a:solidFill>
                  <a:srgbClr val="FF0000"/>
                </a:solidFill>
              </a:rPr>
              <a:t>prediabetes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presented to the endocrine clinic with </a:t>
            </a:r>
            <a:r>
              <a:rPr lang="en-US" sz="3200" b="1" dirty="0">
                <a:solidFill>
                  <a:srgbClr val="FF0000"/>
                </a:solidFill>
              </a:rPr>
              <a:t>incidentally discovered bilateral lipid-rich adrenal masses </a:t>
            </a:r>
            <a:r>
              <a:rPr lang="en-US" sz="3200" dirty="0"/>
              <a:t>when he underwent a CT scan for back pain. </a:t>
            </a:r>
            <a:endParaRPr lang="en-US" sz="3200" dirty="0" smtClean="0"/>
          </a:p>
          <a:p>
            <a:r>
              <a:rPr lang="en-US" sz="3200" b="1" dirty="0">
                <a:solidFill>
                  <a:srgbClr val="FF0000"/>
                </a:solidFill>
              </a:rPr>
              <a:t>The right adrenal mass measured 1.7 × 1.4 × 1.5 cm, and the left adrenal mass measured 1.2 × 0.9 × 1.0 cm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C41D-69C1-435A-91DA-8849BD48AC8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331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8638"/>
            <a:ext cx="102108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C0DE-D9B7-4009-A27A-5A7C32AEBE3C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79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There were </a:t>
            </a:r>
            <a:r>
              <a:rPr lang="en-US" sz="3200" b="1" dirty="0">
                <a:solidFill>
                  <a:srgbClr val="FF0000"/>
                </a:solidFill>
              </a:rPr>
              <a:t>no radiologic features suspicious for malignancy</a:t>
            </a:r>
            <a:r>
              <a:rPr lang="en-US" sz="3200" dirty="0"/>
              <a:t>, such as heterogeneity, irregular borders, or local invasion.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 err="1"/>
              <a:t>noncontrast</a:t>
            </a:r>
            <a:r>
              <a:rPr lang="en-US" sz="3200" dirty="0"/>
              <a:t> CT attenuation values for the right and left adrenal masses were </a:t>
            </a:r>
            <a:r>
              <a:rPr lang="en-US" sz="3200" b="1" dirty="0">
                <a:solidFill>
                  <a:srgbClr val="FF0000"/>
                </a:solidFill>
              </a:rPr>
              <a:t>−10 and −5 HU</a:t>
            </a:r>
            <a:r>
              <a:rPr lang="en-US" sz="3200" dirty="0"/>
              <a:t>, respectively. </a:t>
            </a:r>
            <a:endParaRPr lang="en-US" sz="3200" dirty="0" smtClean="0"/>
          </a:p>
          <a:p>
            <a:r>
              <a:rPr lang="en-US" sz="3200" dirty="0" smtClean="0"/>
              <a:t>Physical </a:t>
            </a:r>
            <a:r>
              <a:rPr lang="en-US" sz="3200" dirty="0"/>
              <a:t>examination was unremarkable.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patient was </a:t>
            </a:r>
            <a:r>
              <a:rPr lang="en-US" sz="3200" b="1" dirty="0">
                <a:solidFill>
                  <a:srgbClr val="FF0000"/>
                </a:solidFill>
              </a:rPr>
              <a:t>not overweight and had no supraclavicular fat pads, </a:t>
            </a:r>
            <a:r>
              <a:rPr lang="en-US" sz="3200" b="1" dirty="0" err="1">
                <a:solidFill>
                  <a:srgbClr val="FF0000"/>
                </a:solidFill>
              </a:rPr>
              <a:t>striae</a:t>
            </a:r>
            <a:r>
              <a:rPr lang="en-US" sz="3200" b="1" dirty="0">
                <a:solidFill>
                  <a:srgbClr val="FF0000"/>
                </a:solidFill>
              </a:rPr>
              <a:t>, or proximal muscle weakness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Bone </a:t>
            </a:r>
            <a:r>
              <a:rPr lang="en-US" sz="3200" b="1" dirty="0">
                <a:solidFill>
                  <a:srgbClr val="FF0000"/>
                </a:solidFill>
              </a:rPr>
              <a:t>mineral density was normal</a:t>
            </a:r>
            <a:r>
              <a:rPr lang="en-US" sz="3200" dirty="0"/>
              <a:t>. 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23E0-30DB-4532-9D24-64A9E6E9B8ED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49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Biochemical evaluation was </a:t>
            </a:r>
            <a:r>
              <a:rPr lang="en-US" sz="3600" b="1" dirty="0">
                <a:solidFill>
                  <a:srgbClr val="FF0000"/>
                </a:solidFill>
              </a:rPr>
              <a:t>negative for a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 and primary </a:t>
            </a:r>
            <a:r>
              <a:rPr lang="en-US" sz="3600" b="1" dirty="0" err="1">
                <a:solidFill>
                  <a:srgbClr val="FF0000"/>
                </a:solidFill>
              </a:rPr>
              <a:t>aldosteronism</a:t>
            </a:r>
            <a:r>
              <a:rPr lang="en-US" sz="3600" dirty="0"/>
              <a:t>. </a:t>
            </a:r>
          </a:p>
          <a:p>
            <a:r>
              <a:rPr lang="en-US" sz="3600" dirty="0"/>
              <a:t>A morning cortisol was 14.8 </a:t>
            </a:r>
            <a:r>
              <a:rPr lang="en-US" sz="3600" dirty="0" err="1"/>
              <a:t>μg</a:t>
            </a:r>
            <a:r>
              <a:rPr lang="en-US" sz="3600" dirty="0"/>
              <a:t>/</a:t>
            </a:r>
            <a:r>
              <a:rPr lang="en-US" sz="3600" dirty="0" err="1"/>
              <a:t>dL</a:t>
            </a:r>
            <a:r>
              <a:rPr lang="en-US" sz="3600" dirty="0"/>
              <a:t>, with an ACTH of 26 </a:t>
            </a:r>
            <a:r>
              <a:rPr lang="en-US" sz="3600" dirty="0" err="1"/>
              <a:t>pg</a:t>
            </a:r>
            <a:r>
              <a:rPr lang="en-US" sz="3600" dirty="0"/>
              <a:t>/mL and a 24-hour UFC of 10.1 </a:t>
            </a:r>
            <a:r>
              <a:rPr lang="en-US" sz="3600" dirty="0" err="1"/>
              <a:t>μg</a:t>
            </a:r>
            <a:r>
              <a:rPr lang="en-US" sz="3600" dirty="0"/>
              <a:t>. </a:t>
            </a:r>
          </a:p>
          <a:p>
            <a:r>
              <a:rPr lang="en-US" sz="3600" dirty="0"/>
              <a:t>However, a </a:t>
            </a:r>
            <a:r>
              <a:rPr lang="en-US" sz="3600" b="1" dirty="0" err="1">
                <a:solidFill>
                  <a:srgbClr val="FF0000"/>
                </a:solidFill>
              </a:rPr>
              <a:t>postdexamethasone</a:t>
            </a:r>
            <a:r>
              <a:rPr lang="en-US" sz="3600" b="1" dirty="0">
                <a:solidFill>
                  <a:srgbClr val="FF0000"/>
                </a:solidFill>
              </a:rPr>
              <a:t> cortisol was 2.5 </a:t>
            </a:r>
            <a:r>
              <a:rPr lang="en-US" sz="3600" b="1" dirty="0" err="1" smtClean="0">
                <a:solidFill>
                  <a:srgbClr val="FF0000"/>
                </a:solidFill>
              </a:rPr>
              <a:t>μg</a:t>
            </a:r>
            <a:r>
              <a:rPr lang="en-US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</a:rPr>
              <a:t>dL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4" y="527146"/>
            <a:ext cx="9562641" cy="54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A819-43D7-4137-BB5E-BF7F3F8521E7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ive </a:t>
            </a:r>
            <a:r>
              <a:rPr lang="en-US" b="1" dirty="0">
                <a:solidFill>
                  <a:srgbClr val="FF0000"/>
                </a:solidFill>
              </a:rPr>
              <a:t>patient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Herein, we </a:t>
            </a:r>
            <a:r>
              <a:rPr lang="en-US" sz="3600" b="1" dirty="0">
                <a:solidFill>
                  <a:srgbClr val="FF0000"/>
                </a:solidFill>
              </a:rPr>
              <a:t>will review the approach to answering these key questions by providing five patient scenarios</a:t>
            </a:r>
            <a:r>
              <a:rPr lang="en-US" sz="3600" dirty="0"/>
              <a:t>, each selected to highlight a unique and relatively characteristic presentation that clinicians may encounter.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147-821B-411D-96A8-F0A4792D0E13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72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1: Does this adrenal mass represent a malignancy?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12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smtClean="0"/>
              <a:t>Q 1: 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No. The imaging characteristics of both adrenal masses are consistent with benign lipid-rich adenomas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/>
              <a:t>Incidentally discovered adrenal masses may be </a:t>
            </a:r>
            <a:r>
              <a:rPr lang="en-US" sz="3200" b="1" dirty="0">
                <a:solidFill>
                  <a:srgbClr val="FF0000"/>
                </a:solidFill>
              </a:rPr>
              <a:t>unilateral or bilateral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Observational </a:t>
            </a:r>
            <a:r>
              <a:rPr lang="en-US" sz="3200" dirty="0"/>
              <a:t>series suggest that </a:t>
            </a:r>
            <a:r>
              <a:rPr lang="en-US" sz="3200" b="1" dirty="0">
                <a:solidFill>
                  <a:srgbClr val="FF0000"/>
                </a:solidFill>
              </a:rPr>
              <a:t>bilateral adrenal masses can be detected in ~14% of cases</a:t>
            </a:r>
            <a:r>
              <a:rPr lang="en-US" sz="3200" dirty="0"/>
              <a:t> and that </a:t>
            </a:r>
            <a:r>
              <a:rPr lang="en-US" sz="3200" b="1" dirty="0">
                <a:solidFill>
                  <a:srgbClr val="FF0000"/>
                </a:solidFill>
              </a:rPr>
              <a:t>the left adrenal mass is usually larger than the right</a:t>
            </a:r>
            <a:r>
              <a:rPr lang="en-US" sz="3200" dirty="0"/>
              <a:t>, whereas </a:t>
            </a:r>
            <a:r>
              <a:rPr lang="en-US" sz="3200" b="1" dirty="0">
                <a:solidFill>
                  <a:srgbClr val="FF0000"/>
                </a:solidFill>
              </a:rPr>
              <a:t>unilateral left-sided masses are detected in ~65% of cases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unilateral right-sided masses in ~21% </a:t>
            </a:r>
            <a:r>
              <a:rPr lang="en-US" sz="3200" dirty="0"/>
              <a:t>of </a:t>
            </a:r>
            <a:r>
              <a:rPr lang="en-US" sz="3200" dirty="0" smtClean="0"/>
              <a:t>cases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36F-3B7D-41AE-BC19-BD1F76443C5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92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smtClean="0"/>
              <a:t>Q 1: 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 is speculated that </a:t>
            </a:r>
            <a:r>
              <a:rPr lang="en-US" sz="3600" b="1" dirty="0">
                <a:solidFill>
                  <a:srgbClr val="FF0000"/>
                </a:solidFill>
              </a:rPr>
              <a:t>incidental adrenal masses are more frequently detected on the left rather than the right </a:t>
            </a:r>
            <a:r>
              <a:rPr lang="en-US" sz="3600" dirty="0"/>
              <a:t>adrenal gland because </a:t>
            </a:r>
            <a:r>
              <a:rPr lang="en-US" sz="3600" b="1" dirty="0">
                <a:solidFill>
                  <a:srgbClr val="FF0000"/>
                </a:solidFill>
              </a:rPr>
              <a:t>small abnormalities on the right adrenal gland are harder to appreciate given its proximity to the liver and kidney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6435-7CBF-4CB7-8F9B-220C8BB88E9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14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4 </a:t>
            </a:r>
            <a:r>
              <a:rPr lang="en-US" b="1" dirty="0"/>
              <a:t>Q 1: Does this adrenal mass represent a malignancy?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Bilateral adrenal masses may </a:t>
            </a:r>
            <a:r>
              <a:rPr lang="en-US" sz="3600" b="1" dirty="0" smtClean="0"/>
              <a:t>represent: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nonfunctional </a:t>
            </a:r>
            <a:r>
              <a:rPr lang="en-US" sz="3200" b="1" dirty="0">
                <a:solidFill>
                  <a:srgbClr val="FF0000"/>
                </a:solidFill>
              </a:rPr>
              <a:t>adenomas,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pheochromocytoma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congenital </a:t>
            </a:r>
            <a:r>
              <a:rPr lang="en-US" sz="3200" b="1" dirty="0">
                <a:solidFill>
                  <a:srgbClr val="FF0000"/>
                </a:solidFill>
              </a:rPr>
              <a:t>adrenal hyperplasia,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macronodular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cortical adenomas that cause </a:t>
            </a:r>
            <a:r>
              <a:rPr lang="en-US" sz="3200" b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dirty="0">
                <a:solidFill>
                  <a:srgbClr val="FF0000"/>
                </a:solidFill>
              </a:rPr>
              <a:t> (primary </a:t>
            </a:r>
            <a:r>
              <a:rPr lang="en-US" sz="3200" b="1" dirty="0" err="1">
                <a:solidFill>
                  <a:srgbClr val="FF0000"/>
                </a:solidFill>
              </a:rPr>
              <a:t>macronodular</a:t>
            </a:r>
            <a:r>
              <a:rPr lang="en-US" sz="3200" b="1" dirty="0">
                <a:solidFill>
                  <a:srgbClr val="FF0000"/>
                </a:solidFill>
              </a:rPr>
              <a:t> adrenal hyperplasia) or primary </a:t>
            </a:r>
            <a:r>
              <a:rPr lang="en-US" sz="3200" b="1" dirty="0" err="1">
                <a:solidFill>
                  <a:srgbClr val="FF0000"/>
                </a:solidFill>
              </a:rPr>
              <a:t>aldosteronism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adrenal </a:t>
            </a:r>
            <a:r>
              <a:rPr lang="en-US" sz="3200" b="1" dirty="0">
                <a:solidFill>
                  <a:srgbClr val="FF0000"/>
                </a:solidFill>
              </a:rPr>
              <a:t>metastases,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lymphomas</a:t>
            </a:r>
            <a:r>
              <a:rPr lang="en-US" sz="3200" b="1" dirty="0">
                <a:solidFill>
                  <a:srgbClr val="FF0000"/>
                </a:solidFill>
              </a:rPr>
              <a:t>, and/or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infections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89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4190999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2: Is there evidence for clinically relevant and autonomous adrenal hormone excess?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74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4 </a:t>
            </a:r>
            <a:r>
              <a:rPr lang="en-US" sz="3600" b="1" dirty="0" smtClean="0"/>
              <a:t>Q 2: 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cortisol following overnight dexamethasone administration was slightly elevated at 2.5 </a:t>
            </a:r>
            <a:r>
              <a:rPr lang="en-US" sz="3200" dirty="0" err="1"/>
              <a:t>μg</a:t>
            </a:r>
            <a:r>
              <a:rPr lang="en-US" sz="3200" dirty="0"/>
              <a:t>/</a:t>
            </a:r>
            <a:r>
              <a:rPr lang="en-US" sz="3200" dirty="0" err="1"/>
              <a:t>dL</a:t>
            </a:r>
            <a:r>
              <a:rPr lang="en-US" sz="3200" dirty="0"/>
              <a:t>, consistent with mild or possible autonomous </a:t>
            </a:r>
            <a:r>
              <a:rPr lang="en-US" sz="3200" dirty="0" err="1"/>
              <a:t>hypercortisolism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clinical significance of this biochemical abnormality in this patient is unclear; the relation of this potential </a:t>
            </a:r>
            <a:r>
              <a:rPr lang="en-US" sz="3200" dirty="0" err="1"/>
              <a:t>hypercortisolism</a:t>
            </a:r>
            <a:r>
              <a:rPr lang="en-US" sz="3200" dirty="0"/>
              <a:t> with the patient’s </a:t>
            </a:r>
            <a:r>
              <a:rPr lang="en-US" sz="3200" dirty="0" err="1"/>
              <a:t>prediabetes</a:t>
            </a:r>
            <a:r>
              <a:rPr lang="en-US" sz="3200" dirty="0"/>
              <a:t> and dyslipidemia is uncertain.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8696-1EEF-4530-81F4-1FE860540DED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462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4 </a:t>
            </a:r>
            <a:r>
              <a:rPr lang="en-US" sz="3600" b="1" dirty="0" smtClean="0"/>
              <a:t>Q 2: 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Although the cortisol level </a:t>
            </a:r>
            <a:r>
              <a:rPr lang="en-US" sz="3200" dirty="0" err="1"/>
              <a:t>postdexamethasone</a:t>
            </a:r>
            <a:r>
              <a:rPr lang="en-US" sz="3200" dirty="0"/>
              <a:t> did not suppress as low as is typically desired, the 24-hour UFC was normal (suggesting the lack of overt </a:t>
            </a:r>
            <a:r>
              <a:rPr lang="en-US" sz="3200" dirty="0" err="1"/>
              <a:t>hypercortisolism</a:t>
            </a:r>
            <a:r>
              <a:rPr lang="en-US" sz="3200" dirty="0"/>
              <a:t>), the morning ACTH concentration was not suppressed (arguing against autonomous and ACTH-independent pathophysiology), and unlike Case 3, there were no other overt clinical manifestations to suggest </a:t>
            </a:r>
            <a:r>
              <a:rPr lang="en-US" sz="3200" dirty="0" err="1"/>
              <a:t>hypercortisolism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8CD1-BA7A-4349-8DF2-66EE3446B45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661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4 </a:t>
            </a:r>
            <a:r>
              <a:rPr lang="en-US" sz="3600" b="1" dirty="0" smtClean="0"/>
              <a:t>Q 2: 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Prior </a:t>
            </a:r>
            <a:r>
              <a:rPr lang="en-US" sz="3200" dirty="0"/>
              <a:t>observational studies have indicated that </a:t>
            </a:r>
            <a:r>
              <a:rPr lang="en-US" sz="3200" b="1" dirty="0">
                <a:solidFill>
                  <a:srgbClr val="FF0000"/>
                </a:solidFill>
              </a:rPr>
              <a:t>even this mild degree of </a:t>
            </a:r>
            <a:r>
              <a:rPr lang="en-US" sz="3200" b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dirty="0">
                <a:solidFill>
                  <a:srgbClr val="FF0000"/>
                </a:solidFill>
              </a:rPr>
              <a:t> may contribute to a higher incident risk of </a:t>
            </a:r>
            <a:r>
              <a:rPr lang="en-US" sz="3200" b="1" dirty="0" err="1">
                <a:solidFill>
                  <a:srgbClr val="FF0000"/>
                </a:solidFill>
              </a:rPr>
              <a:t>cardiometabolic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outcomes</a:t>
            </a:r>
            <a:r>
              <a:rPr lang="en-US" sz="3200" dirty="0" smtClean="0"/>
              <a:t>; </a:t>
            </a:r>
            <a:r>
              <a:rPr lang="en-US" sz="3200" dirty="0"/>
              <a:t>however, whether a medical or surgical intervention here could mitigate this risk is unclear. </a:t>
            </a:r>
            <a:endParaRPr lang="en-US" sz="3200" dirty="0" smtClean="0"/>
          </a:p>
          <a:p>
            <a:r>
              <a:rPr lang="en-US" sz="3200" dirty="0" smtClean="0"/>
              <a:t>Thus</a:t>
            </a:r>
            <a:r>
              <a:rPr lang="en-US" sz="3200" dirty="0"/>
              <a:t>, the finding of mild </a:t>
            </a:r>
            <a:r>
              <a:rPr lang="en-US" sz="3200" dirty="0" err="1"/>
              <a:t>hypercortisolism</a:t>
            </a:r>
            <a:r>
              <a:rPr lang="en-US" sz="3200" dirty="0"/>
              <a:t> may serve as a prognostic risk factor until additional studies (i.e., randomized controlled trials) provide more concrete evidence on how best to manage them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48-D8F5-4521-8803-098CD158220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18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066801"/>
            <a:ext cx="10363200" cy="2533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6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smtClean="0"/>
              <a:t>Q 3: 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is </a:t>
            </a:r>
            <a:r>
              <a:rPr lang="en-US" sz="3600" b="1" dirty="0">
                <a:solidFill>
                  <a:srgbClr val="FF0000"/>
                </a:solidFill>
              </a:rPr>
              <a:t>no indication for a biopsy.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44C2-2DA2-4599-9A75-2CF47C5AA14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</a:t>
            </a:r>
            <a:r>
              <a:rPr lang="en-US" b="1" dirty="0">
                <a:solidFill>
                  <a:srgbClr val="FF0000"/>
                </a:solidFill>
              </a:rPr>
              <a:t>practice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Further, </a:t>
            </a:r>
            <a:r>
              <a:rPr lang="en-US" sz="3200" b="1" dirty="0">
                <a:solidFill>
                  <a:srgbClr val="FF0000"/>
                </a:solidFill>
              </a:rPr>
              <a:t>clinical practice recommendations </a:t>
            </a:r>
            <a:r>
              <a:rPr lang="en-US" sz="3200" dirty="0"/>
              <a:t>should rely on the </a:t>
            </a:r>
            <a:r>
              <a:rPr lang="en-US" sz="3200" b="1" dirty="0">
                <a:solidFill>
                  <a:srgbClr val="FF0000"/>
                </a:solidFill>
              </a:rPr>
              <a:t>highest grades of evidence</a:t>
            </a:r>
            <a:r>
              <a:rPr lang="en-US" sz="3200" dirty="0"/>
              <a:t>; however, since there are </a:t>
            </a:r>
            <a:r>
              <a:rPr lang="en-US" sz="3200" b="1" dirty="0">
                <a:solidFill>
                  <a:srgbClr val="FF0000"/>
                </a:solidFill>
              </a:rPr>
              <a:t>few randomized controlled trials and longitudinal cohort studies </a:t>
            </a:r>
            <a:r>
              <a:rPr lang="en-US" sz="3200" dirty="0"/>
              <a:t>to dictate the most efficacious and cost-effective evidence-based approach to managing incidentally discovered adrenal masses, this review relies on </a:t>
            </a:r>
            <a:r>
              <a:rPr lang="en-US" sz="3200" b="1" dirty="0">
                <a:solidFill>
                  <a:srgbClr val="FF0000"/>
                </a:solidFill>
              </a:rPr>
              <a:t>lower grades </a:t>
            </a:r>
            <a:r>
              <a:rPr lang="en-US" sz="3200" b="1" dirty="0" smtClean="0">
                <a:solidFill>
                  <a:srgbClr val="FF0000"/>
                </a:solidFill>
              </a:rPr>
              <a:t>of evidence </a:t>
            </a:r>
            <a:r>
              <a:rPr lang="en-US" sz="3200" dirty="0"/>
              <a:t>(</a:t>
            </a:r>
            <a:r>
              <a:rPr lang="en-US" sz="3200" b="1" dirty="0">
                <a:solidFill>
                  <a:srgbClr val="FF0000"/>
                </a:solidFill>
              </a:rPr>
              <a:t>some cohort studies, but mostly retrospective and cross-sectional studies, anecdotal observations, and expert opinion</a:t>
            </a:r>
            <a:r>
              <a:rPr lang="en-US" sz="3200" dirty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7CFA-E2EE-428C-9B0E-C05C3789B98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49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00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</a:t>
            </a:r>
            <a:r>
              <a:rPr lang="en-US" b="1" dirty="0">
                <a:solidFill>
                  <a:srgbClr val="FF0000"/>
                </a:solidFill>
              </a:rPr>
              <a:t>no strong evidence to support any treatment at this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An individualized treatment plan is </a:t>
            </a:r>
            <a:r>
              <a:rPr lang="en-US" b="1" dirty="0">
                <a:solidFill>
                  <a:srgbClr val="FF0000"/>
                </a:solidFill>
              </a:rPr>
              <a:t>recommended for patients with evidence for autonomous or subclinical </a:t>
            </a:r>
            <a:r>
              <a:rPr lang="en-US" b="1" dirty="0" err="1" smtClean="0">
                <a:solidFill>
                  <a:srgbClr val="FF0000"/>
                </a:solidFill>
              </a:rPr>
              <a:t>hypercortisolism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Unlike </a:t>
            </a:r>
            <a:r>
              <a:rPr lang="en-US" dirty="0"/>
              <a:t>in Case 3, this patient has no visible clinical manifestations of </a:t>
            </a:r>
            <a:r>
              <a:rPr lang="en-US" dirty="0" err="1"/>
              <a:t>hypercortisolism</a:t>
            </a:r>
            <a:r>
              <a:rPr lang="en-US" dirty="0"/>
              <a:t> and no suppression of ACTH. </a:t>
            </a:r>
            <a:endParaRPr lang="en-US" dirty="0" smtClean="0"/>
          </a:p>
          <a:p>
            <a:r>
              <a:rPr lang="en-US" dirty="0" smtClean="0"/>
              <a:t>Observational </a:t>
            </a:r>
            <a:r>
              <a:rPr lang="en-US" dirty="0"/>
              <a:t>data suggest that surgical </a:t>
            </a:r>
            <a:r>
              <a:rPr lang="en-US" dirty="0" err="1"/>
              <a:t>adrenalectomy</a:t>
            </a:r>
            <a:r>
              <a:rPr lang="en-US" dirty="0"/>
              <a:t> may have beneficial </a:t>
            </a:r>
            <a:r>
              <a:rPr lang="en-US" dirty="0" err="1"/>
              <a:t>cardiometabolic</a:t>
            </a:r>
            <a:r>
              <a:rPr lang="en-US" dirty="0"/>
              <a:t> effects in some instances of autonomous cortisol </a:t>
            </a:r>
            <a:r>
              <a:rPr lang="en-US" dirty="0" smtClean="0"/>
              <a:t>excess; </a:t>
            </a:r>
            <a:r>
              <a:rPr lang="en-US" dirty="0"/>
              <a:t>however, </a:t>
            </a:r>
            <a:r>
              <a:rPr lang="en-US" b="1" dirty="0">
                <a:solidFill>
                  <a:srgbClr val="FF0000"/>
                </a:solidFill>
              </a:rPr>
              <a:t>until high-grade evidence from randomized intervention studies are available, strong recommendations for this patient cannot be made, and an individualized approach is required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C84A-0B92-4B52-8BAF-617E905DD3C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945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treatment is warranted in patients with bilateral adrenal tumors and autonomous </a:t>
            </a:r>
            <a:r>
              <a:rPr lang="en-US" sz="3200" dirty="0" err="1"/>
              <a:t>hypercortisolism</a:t>
            </a:r>
            <a:r>
              <a:rPr lang="en-US" sz="3200" dirty="0"/>
              <a:t>, several options could be considered, </a:t>
            </a:r>
            <a:r>
              <a:rPr lang="en-US" sz="3200" dirty="0" smtClean="0"/>
              <a:t>including: 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observation </a:t>
            </a:r>
            <a:r>
              <a:rPr lang="en-US" sz="2800" b="1" dirty="0">
                <a:solidFill>
                  <a:srgbClr val="FF0000"/>
                </a:solidFill>
              </a:rPr>
              <a:t>and repeated testing at a later time </a:t>
            </a:r>
            <a:r>
              <a:rPr lang="en-US" sz="2800" dirty="0"/>
              <a:t>(in the absence of overt comorbidities associated with </a:t>
            </a:r>
            <a:r>
              <a:rPr lang="en-US" sz="2800" dirty="0" err="1"/>
              <a:t>hypercortisolism</a:t>
            </a:r>
            <a:r>
              <a:rPr lang="en-US" sz="2800" dirty="0"/>
              <a:t> or a suppressed ACTH), </a:t>
            </a:r>
            <a:endParaRPr lang="en-US" sz="2800" dirty="0" smtClean="0"/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medical </a:t>
            </a:r>
            <a:r>
              <a:rPr lang="en-US" sz="2800" b="1" dirty="0">
                <a:solidFill>
                  <a:srgbClr val="FF0000"/>
                </a:solidFill>
              </a:rPr>
              <a:t>therapy </a:t>
            </a:r>
            <a:r>
              <a:rPr lang="en-US" sz="2800" dirty="0"/>
              <a:t>to decrease cortisol secretion or action, </a:t>
            </a:r>
            <a:endParaRPr lang="en-US" sz="2800" dirty="0" smtClean="0"/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unilateral </a:t>
            </a:r>
            <a:r>
              <a:rPr lang="en-US" sz="2800" b="1" dirty="0" err="1">
                <a:solidFill>
                  <a:srgbClr val="FF0000"/>
                </a:solidFill>
              </a:rPr>
              <a:t>adrenalectomy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of the larger adrenal mass, or </a:t>
            </a:r>
            <a:endParaRPr lang="en-US" sz="2800" dirty="0" smtClean="0"/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bilateral </a:t>
            </a:r>
            <a:r>
              <a:rPr lang="en-US" sz="2800" b="1" dirty="0" err="1">
                <a:solidFill>
                  <a:srgbClr val="FF0000"/>
                </a:solidFill>
              </a:rPr>
              <a:t>adrenalectomy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20F2-210A-4012-92E8-EFA1A2BAE65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90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4 </a:t>
            </a:r>
            <a:r>
              <a:rPr lang="en-US" b="1" dirty="0"/>
              <a:t>Q 4: Is there an indication for surgical or medical treatment?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Adrenal vein sampling for cortisol and </a:t>
            </a:r>
            <a:r>
              <a:rPr lang="en-US" sz="3600" b="1" dirty="0" err="1">
                <a:solidFill>
                  <a:srgbClr val="FF0000"/>
                </a:solidFill>
              </a:rPr>
              <a:t>metanephrines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(at specialized and experienced centers) may be considered in select cases with bilateral adenomas of similar size prior to considering surgery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07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8068" y="694065"/>
            <a:ext cx="9144000" cy="5365213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5: Is there any indication for longitudinal surveillance with imaging and/or biochemical testing? If so, how frequently and for what duration?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32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SCENARIO </a:t>
            </a:r>
            <a:r>
              <a:rPr lang="en-US" sz="3200" b="1" dirty="0" smtClean="0">
                <a:solidFill>
                  <a:srgbClr val="FF0000"/>
                </a:solidFill>
              </a:rPr>
              <a:t>4 </a:t>
            </a:r>
            <a:r>
              <a:rPr lang="en-US" sz="3600" b="1" dirty="0" smtClean="0"/>
              <a:t>Q </a:t>
            </a:r>
            <a:r>
              <a:rPr lang="en-US" sz="3600" b="1" dirty="0"/>
              <a:t>5: Is there an indication for longitudinal surveillance with imaging and/or biochemical testing? If so, how frequently and for what duration</a:t>
            </a:r>
            <a:r>
              <a:rPr lang="en-US" sz="3600" b="1" dirty="0" smtClean="0"/>
              <a:t>?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Annual clinical assessment for signs and symptoms of </a:t>
            </a:r>
            <a:r>
              <a:rPr lang="en-US" sz="3600" b="1" dirty="0" err="1">
                <a:solidFill>
                  <a:srgbClr val="FF0000"/>
                </a:solidFill>
              </a:rPr>
              <a:t>hypercortisolism</a:t>
            </a:r>
            <a:r>
              <a:rPr lang="en-US" sz="3600" dirty="0"/>
              <a:t>, with </a:t>
            </a:r>
            <a:r>
              <a:rPr lang="en-US" sz="3600" b="1" dirty="0">
                <a:solidFill>
                  <a:srgbClr val="FF0000"/>
                </a:solidFill>
              </a:rPr>
              <a:t>repeated dexamethasone suppression testing </a:t>
            </a:r>
            <a:r>
              <a:rPr lang="en-US" sz="3600" dirty="0"/>
              <a:t>to assess progression in the severity of </a:t>
            </a:r>
            <a:r>
              <a:rPr lang="en-US" sz="3600" dirty="0" err="1"/>
              <a:t>hypercortisolism</a:t>
            </a:r>
            <a:r>
              <a:rPr lang="en-US" sz="3600" dirty="0"/>
              <a:t>, should be considered.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D33-EAA3-4B09-A666-05CE601BDBC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45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0" y="0"/>
            <a:ext cx="11068165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6D1B-A2D8-45D4-A69D-15F163E42B4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126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0763425" y="11347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83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E36-A865-44B9-89BB-CB485581084D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86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65-year-old man with </a:t>
            </a:r>
            <a:r>
              <a:rPr lang="en-US" sz="3600" b="1" dirty="0">
                <a:solidFill>
                  <a:srgbClr val="FF0000"/>
                </a:solidFill>
              </a:rPr>
              <a:t>a history of depression and osteoarthritis </a:t>
            </a:r>
            <a:r>
              <a:rPr lang="en-US" sz="3600" dirty="0"/>
              <a:t>was found to have a </a:t>
            </a:r>
            <a:r>
              <a:rPr lang="en-US" sz="3600" b="1" dirty="0">
                <a:solidFill>
                  <a:srgbClr val="FF0000"/>
                </a:solidFill>
              </a:rPr>
              <a:t>lipid-poor adrenal mass that was 5.0 × 4.5 × 5.0 cm</a:t>
            </a:r>
            <a:r>
              <a:rPr lang="en-US" sz="3600" dirty="0"/>
              <a:t> on a CT scan performed to evaluate back pain.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mass was </a:t>
            </a:r>
            <a:r>
              <a:rPr lang="en-US" sz="3600" b="1" dirty="0">
                <a:solidFill>
                  <a:srgbClr val="FF0000"/>
                </a:solidFill>
              </a:rPr>
              <a:t>lobular and heterogeneous, with a </a:t>
            </a:r>
            <a:r>
              <a:rPr lang="en-US" sz="3600" b="1" dirty="0" err="1">
                <a:solidFill>
                  <a:srgbClr val="FF0000"/>
                </a:solidFill>
              </a:rPr>
              <a:t>noncontrast</a:t>
            </a:r>
            <a:r>
              <a:rPr lang="en-US" sz="3600" b="1" dirty="0">
                <a:solidFill>
                  <a:srgbClr val="FF0000"/>
                </a:solidFill>
              </a:rPr>
              <a:t> CT attenuation of 55 HU</a:t>
            </a:r>
            <a:r>
              <a:rPr lang="en-US" sz="36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4F70-A970-4E1A-B36C-80218E8A81B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532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8600"/>
            <a:ext cx="82772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ADB0-C388-4D74-9361-BB33BAA90970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Guiding </a:t>
            </a:r>
            <a:r>
              <a:rPr lang="en-US" b="1" dirty="0">
                <a:solidFill>
                  <a:srgbClr val="FF0000"/>
                </a:solidFill>
              </a:rPr>
              <a:t>framework for clinical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</a:t>
            </a:r>
            <a:r>
              <a:rPr lang="en-US" sz="3200" b="1" dirty="0">
                <a:solidFill>
                  <a:srgbClr val="FF0000"/>
                </a:solidFill>
              </a:rPr>
              <a:t>with these limitations </a:t>
            </a:r>
            <a:r>
              <a:rPr lang="en-US" sz="3200" dirty="0"/>
              <a:t>that these recommendations are presented as a </a:t>
            </a:r>
            <a:r>
              <a:rPr lang="en-US" sz="3200" b="1" dirty="0">
                <a:solidFill>
                  <a:srgbClr val="FF0000"/>
                </a:solidFill>
              </a:rPr>
              <a:t>guiding framework for clinical care </a:t>
            </a:r>
            <a:r>
              <a:rPr lang="en-US" sz="3200" dirty="0"/>
              <a:t>that will undoubtedly evolve in the future, and with the knowledge that each clinician must ultimately rely </a:t>
            </a:r>
            <a:r>
              <a:rPr lang="en-US" sz="3200" b="1" dirty="0">
                <a:solidFill>
                  <a:srgbClr val="FF0000"/>
                </a:solidFill>
              </a:rPr>
              <a:t>on their personal judgment</a:t>
            </a:r>
            <a:r>
              <a:rPr lang="en-US" sz="3200" dirty="0"/>
              <a:t>, and the informed opinion of their individual patients, when pursuing </a:t>
            </a:r>
            <a:r>
              <a:rPr lang="en-US" sz="3200" b="1" dirty="0">
                <a:solidFill>
                  <a:srgbClr val="FF0000"/>
                </a:solidFill>
              </a:rPr>
              <a:t>collective decision-making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D035-5FAA-4552-AF2A-3E9DCCA067D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761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Physical </a:t>
            </a:r>
            <a:r>
              <a:rPr lang="en-US" sz="3600" dirty="0"/>
              <a:t>exam was unremarkable. </a:t>
            </a:r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was a </a:t>
            </a:r>
            <a:r>
              <a:rPr lang="en-US" sz="3600" b="1" dirty="0">
                <a:solidFill>
                  <a:srgbClr val="FF0000"/>
                </a:solidFill>
              </a:rPr>
              <a:t>tall, thin man without supraclavicular fat pads, </a:t>
            </a:r>
            <a:r>
              <a:rPr lang="en-US" sz="3600" b="1" dirty="0" err="1">
                <a:solidFill>
                  <a:srgbClr val="FF0000"/>
                </a:solidFill>
              </a:rPr>
              <a:t>striae</a:t>
            </a:r>
            <a:r>
              <a:rPr lang="en-US" sz="3600" b="1" dirty="0">
                <a:solidFill>
                  <a:srgbClr val="FF0000"/>
                </a:solidFill>
              </a:rPr>
              <a:t>, or proximal muscle weakness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Biochemical </a:t>
            </a:r>
            <a:r>
              <a:rPr lang="en-US" sz="3600" dirty="0"/>
              <a:t>evaluation revealed </a:t>
            </a:r>
            <a:r>
              <a:rPr lang="en-US" sz="3600" b="1" dirty="0">
                <a:solidFill>
                  <a:srgbClr val="FF0000"/>
                </a:solidFill>
              </a:rPr>
              <a:t>normal plasma </a:t>
            </a:r>
            <a:r>
              <a:rPr lang="en-US" sz="3600" b="1" dirty="0" err="1">
                <a:solidFill>
                  <a:srgbClr val="FF0000"/>
                </a:solidFill>
              </a:rPr>
              <a:t>metanephrines</a:t>
            </a:r>
            <a:r>
              <a:rPr lang="en-US" sz="3600" b="1" dirty="0">
                <a:solidFill>
                  <a:srgbClr val="FF0000"/>
                </a:solidFill>
              </a:rPr>
              <a:t> and </a:t>
            </a:r>
            <a:r>
              <a:rPr lang="en-US" sz="3600" b="1" dirty="0" err="1">
                <a:solidFill>
                  <a:srgbClr val="FF0000"/>
                </a:solidFill>
              </a:rPr>
              <a:t>aldosteroneto</a:t>
            </a:r>
            <a:r>
              <a:rPr lang="en-US" sz="3600" b="1" dirty="0">
                <a:solidFill>
                  <a:srgbClr val="FF0000"/>
                </a:solidFill>
              </a:rPr>
              <a:t>-renin ratio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However</a:t>
            </a:r>
            <a:r>
              <a:rPr lang="en-US" sz="3600" dirty="0"/>
              <a:t>, the patient had an </a:t>
            </a:r>
            <a:r>
              <a:rPr lang="en-US" sz="3600" b="1" dirty="0">
                <a:solidFill>
                  <a:srgbClr val="FF0000"/>
                </a:solidFill>
              </a:rPr>
              <a:t>abnormal dexamethasone suppression test, with a posttest cortisol of 8 µg/</a:t>
            </a:r>
            <a:r>
              <a:rPr lang="en-US" sz="3600" b="1" dirty="0" err="1">
                <a:solidFill>
                  <a:srgbClr val="FF0000"/>
                </a:solidFill>
              </a:rPr>
              <a:t>dL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DHEAS </a:t>
            </a:r>
            <a:r>
              <a:rPr lang="en-US" sz="3600" b="1" dirty="0">
                <a:solidFill>
                  <a:srgbClr val="FF0000"/>
                </a:solidFill>
              </a:rPr>
              <a:t>was elevated at 550 µg/</a:t>
            </a:r>
            <a:r>
              <a:rPr lang="en-US" sz="3600" b="1" dirty="0" err="1">
                <a:solidFill>
                  <a:srgbClr val="FF0000"/>
                </a:solidFill>
              </a:rPr>
              <a:t>dL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(normal, 40 to 100 µg/</a:t>
            </a:r>
            <a:r>
              <a:rPr lang="en-US" sz="3600" dirty="0" err="1"/>
              <a:t>dL</a:t>
            </a:r>
            <a:r>
              <a:rPr lang="en-US" sz="3600" dirty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6726-A737-4B17-8E47-5E207A9E453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07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1: Does this adrenal mass represent a malignancy?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05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dirty="0" smtClean="0"/>
              <a:t>Q </a:t>
            </a:r>
            <a:r>
              <a:rPr lang="en-US" dirty="0"/>
              <a:t>1: Does 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imaging characteristics of this adrenal mass are concerning for adrenal malignancy.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large size, heterogeneous content, lobular contours, and lipid-poor density </a:t>
            </a:r>
            <a:r>
              <a:rPr lang="en-US" sz="3200" dirty="0"/>
              <a:t>on unenhanced CT imaging are all concerning for a malignant entity.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elevated DHEAS and abnormal dexamethasone suppression </a:t>
            </a:r>
            <a:r>
              <a:rPr lang="en-US" sz="3200" dirty="0"/>
              <a:t>results further indicate a high likelihood of </a:t>
            </a:r>
            <a:r>
              <a:rPr lang="en-US" sz="3200" b="1" dirty="0">
                <a:solidFill>
                  <a:srgbClr val="FF0000"/>
                </a:solidFill>
              </a:rPr>
              <a:t>primary adrenocortical carcinoma </a:t>
            </a:r>
            <a:r>
              <a:rPr lang="en-US" sz="3200" dirty="0"/>
              <a:t>that is secreting cortisol and adrenal androgens.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A16-F1E8-4414-8786-A808088C553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15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4190999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2: Is there evidence for clinically relevant and autonomous adrenal hormone excess?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31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5 </a:t>
            </a:r>
            <a:r>
              <a:rPr lang="en-US" sz="3600" b="1" dirty="0" smtClean="0"/>
              <a:t>Q </a:t>
            </a:r>
            <a:r>
              <a:rPr lang="en-US" sz="3600" b="1" dirty="0"/>
              <a:t>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is </a:t>
            </a:r>
            <a:r>
              <a:rPr lang="en-US" sz="3600" b="1" dirty="0">
                <a:solidFill>
                  <a:srgbClr val="FF0000"/>
                </a:solidFill>
              </a:rPr>
              <a:t>no overt physical evidence for adrenal hormone excess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However</a:t>
            </a:r>
            <a:r>
              <a:rPr lang="en-US" sz="3600" dirty="0"/>
              <a:t>, the patient had an abnormal dexamethasone suppression test and elevated DHEAS.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combination of glucocorticoid and androgen </a:t>
            </a:r>
            <a:r>
              <a:rPr lang="en-US" sz="3600" b="1" dirty="0" err="1">
                <a:solidFill>
                  <a:srgbClr val="FF0000"/>
                </a:solidFill>
              </a:rPr>
              <a:t>cosecretion</a:t>
            </a:r>
            <a:r>
              <a:rPr lang="en-US" sz="3600" b="1" dirty="0">
                <a:solidFill>
                  <a:srgbClr val="FF0000"/>
                </a:solidFill>
              </a:rPr>
              <a:t> is highly suggestive of adrenocortical </a:t>
            </a:r>
            <a:r>
              <a:rPr lang="en-US" sz="3600" b="1" dirty="0" smtClean="0">
                <a:solidFill>
                  <a:srgbClr val="FF0000"/>
                </a:solidFill>
              </a:rPr>
              <a:t> carcinoma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91E-1D23-477F-B133-A9C179C9425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62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5 </a:t>
            </a:r>
            <a:r>
              <a:rPr lang="en-US" sz="3600" b="1" dirty="0" smtClean="0"/>
              <a:t>Q </a:t>
            </a:r>
            <a:r>
              <a:rPr lang="en-US" sz="3600" b="1" dirty="0"/>
              <a:t>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cortical carcinoma can present with </a:t>
            </a:r>
            <a:r>
              <a:rPr lang="en-US" b="1" dirty="0">
                <a:solidFill>
                  <a:srgbClr val="FF0000"/>
                </a:solidFill>
              </a:rPr>
              <a:t>clinical and/or biochemical </a:t>
            </a:r>
            <a:r>
              <a:rPr lang="en-US" b="1" dirty="0" err="1">
                <a:solidFill>
                  <a:srgbClr val="FF0000"/>
                </a:solidFill>
              </a:rPr>
              <a:t>hyperandrogenism</a:t>
            </a:r>
            <a:r>
              <a:rPr lang="en-US" b="1" dirty="0">
                <a:solidFill>
                  <a:srgbClr val="FF0000"/>
                </a:solidFill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</a:rPr>
              <a:t>hypercortisolism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however, they may also present as hormonally silent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Less </a:t>
            </a:r>
            <a:r>
              <a:rPr lang="en-US" b="1" dirty="0">
                <a:solidFill>
                  <a:srgbClr val="FF0000"/>
                </a:solidFill>
              </a:rPr>
              <a:t>frequently</a:t>
            </a:r>
            <a:r>
              <a:rPr lang="en-US" dirty="0"/>
              <a:t>, adrenocortical carcinoma may present with </a:t>
            </a:r>
            <a:r>
              <a:rPr lang="en-US" b="1" dirty="0" err="1">
                <a:solidFill>
                  <a:srgbClr val="FF0000"/>
                </a:solidFill>
              </a:rPr>
              <a:t>hyperaldosteronism</a:t>
            </a:r>
            <a:r>
              <a:rPr lang="en-US" b="1" dirty="0">
                <a:solidFill>
                  <a:srgbClr val="FF0000"/>
                </a:solidFill>
              </a:rPr>
              <a:t> or estradiol excess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who develop adrenal cortical carcinoma tend to have </a:t>
            </a:r>
            <a:r>
              <a:rPr lang="en-US" b="1" dirty="0">
                <a:solidFill>
                  <a:srgbClr val="FF0000"/>
                </a:solidFill>
              </a:rPr>
              <a:t>rapid tumor growth.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result, in the case of a secreting tumor, clinical manifestations </a:t>
            </a:r>
            <a:r>
              <a:rPr lang="en-US" b="1" dirty="0">
                <a:solidFill>
                  <a:srgbClr val="FF0000"/>
                </a:solidFill>
              </a:rPr>
              <a:t>can also develop and progress rapidly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EDF2-3273-4791-9674-1A12C50F41E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5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066801"/>
            <a:ext cx="10363200" cy="2533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51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biopsy is not indicated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there is suspicion that a patient has adrenocortical carcinoma </a:t>
            </a:r>
            <a:r>
              <a:rPr lang="en-US" dirty="0"/>
              <a:t>based on radiographic and/or biochemical findings, then a </a:t>
            </a:r>
            <a:r>
              <a:rPr lang="en-US" b="1" dirty="0">
                <a:solidFill>
                  <a:srgbClr val="FF0000"/>
                </a:solidFill>
              </a:rPr>
              <a:t>biopsy is not indicated.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main reason to avoid biopsy is that </a:t>
            </a:r>
            <a:r>
              <a:rPr lang="en-US" b="1" dirty="0">
                <a:solidFill>
                  <a:srgbClr val="FF0000"/>
                </a:solidFill>
              </a:rPr>
              <a:t>adrenocortical carcinomas are sufficiently heterogeneous that focal sampling may not be diagnostic, and in some cases, may falsely suggest a benign diagnosis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biopsy may be useful for diagnosing </a:t>
            </a:r>
            <a:r>
              <a:rPr lang="en-US" b="1" dirty="0">
                <a:solidFill>
                  <a:srgbClr val="FF0000"/>
                </a:solidFill>
              </a:rPr>
              <a:t>extra-adrenal metastases or invasive adrenal infections after a </a:t>
            </a:r>
            <a:r>
              <a:rPr lang="en-US" b="1" dirty="0" err="1">
                <a:solidFill>
                  <a:srgbClr val="FF0000"/>
                </a:solidFill>
              </a:rPr>
              <a:t>pheochromocytoma</a:t>
            </a:r>
            <a:r>
              <a:rPr lang="en-US" b="1" dirty="0">
                <a:solidFill>
                  <a:srgbClr val="FF0000"/>
                </a:solidFill>
              </a:rPr>
              <a:t> has been excluded.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2E0-89FC-497C-A173-A7742F28C9E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00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21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Yes,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r>
              <a:rPr lang="en-US" b="1" dirty="0">
                <a:solidFill>
                  <a:srgbClr val="FF0000"/>
                </a:solidFill>
              </a:rPr>
              <a:t> should be performed by a surgeon with a high level of experience in performing adrenal cancer surgeries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concern for adrenocortical carcinoma arises, the most appropriate diagnostic, prognostic, and therapeutic intervention is an </a:t>
            </a:r>
            <a:r>
              <a:rPr lang="en-US" b="1" dirty="0">
                <a:solidFill>
                  <a:srgbClr val="FF0000"/>
                </a:solidFill>
              </a:rPr>
              <a:t>open and radical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intervention offers the </a:t>
            </a:r>
            <a:r>
              <a:rPr lang="en-US" b="1" dirty="0">
                <a:solidFill>
                  <a:srgbClr val="FF0000"/>
                </a:solidFill>
              </a:rPr>
              <a:t>ability to obtain gross pathology that can confirm the diagnosis </a:t>
            </a:r>
            <a:r>
              <a:rPr lang="en-US" dirty="0"/>
              <a:t>as well as the </a:t>
            </a:r>
            <a:r>
              <a:rPr lang="en-US" b="1" dirty="0">
                <a:solidFill>
                  <a:srgbClr val="FF0000"/>
                </a:solidFill>
              </a:rPr>
              <a:t>grade and stage </a:t>
            </a:r>
            <a:r>
              <a:rPr lang="en-US" dirty="0"/>
              <a:t>of the tumor and also permits </a:t>
            </a:r>
            <a:r>
              <a:rPr lang="en-US" b="1" dirty="0">
                <a:solidFill>
                  <a:srgbClr val="FF0000"/>
                </a:solidFill>
              </a:rPr>
              <a:t>removal of the tumor along with exploration of lymph nodes.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9D53-3505-48F4-8210-B6D68E46A407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E36-A865-44B9-89BB-CB485581084D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03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Currently</a:t>
            </a:r>
            <a:r>
              <a:rPr lang="en-US" b="1" dirty="0">
                <a:solidFill>
                  <a:srgbClr val="FF0000"/>
                </a:solidFill>
              </a:rPr>
              <a:t>, the only cure for adrenocortical carcinoma is a complete surgical resection, which also remains the best therapy to prolong survival time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mtClean="0"/>
              <a:t>This </a:t>
            </a:r>
            <a:r>
              <a:rPr lang="en-US" dirty="0"/>
              <a:t>patient should be treated by a multidisciplinary team including dedicated experts in endocrinology, endocrine surgery, medical oncology, radiation oncology, and pathology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If </a:t>
            </a:r>
            <a:r>
              <a:rPr lang="en-US" dirty="0"/>
              <a:t>such expertise is not available locally, referral to the nearest adrenal center is advised to ensure the best outcome.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91C-3B39-4933-90CC-A7FA9AF873A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96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8068" y="694065"/>
            <a:ext cx="9144000" cy="5365213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5: Is there any indication for longitudinal surveillance with imaging and/or biochemical testing? If so, how frequently and for what duration?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69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1" y="2"/>
            <a:ext cx="10517323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274C-0791-46A3-8A5E-5105B12F4EE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142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685416" y="6279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SCENARIO 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50-year-old woman presented to the emergency department with </a:t>
            </a:r>
            <a:r>
              <a:rPr lang="en-US" sz="3200" b="1" dirty="0">
                <a:solidFill>
                  <a:srgbClr val="FF0000"/>
                </a:solidFill>
              </a:rPr>
              <a:t>worsening left lower-quadrant pain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An </a:t>
            </a:r>
            <a:r>
              <a:rPr lang="en-US" sz="3200" b="1" dirty="0">
                <a:solidFill>
                  <a:srgbClr val="FF0000"/>
                </a:solidFill>
              </a:rPr>
              <a:t>abdominal CT scan </a:t>
            </a:r>
            <a:r>
              <a:rPr lang="en-US" sz="3200" dirty="0"/>
              <a:t>with </a:t>
            </a:r>
            <a:r>
              <a:rPr lang="en-US" sz="3200" b="1" dirty="0">
                <a:solidFill>
                  <a:srgbClr val="FF0000"/>
                </a:solidFill>
              </a:rPr>
              <a:t>intravenous contrast </a:t>
            </a:r>
            <a:r>
              <a:rPr lang="en-US" sz="3200" dirty="0"/>
              <a:t>was performed to evaluate for </a:t>
            </a:r>
            <a:r>
              <a:rPr lang="en-US" sz="3200" b="1" dirty="0">
                <a:solidFill>
                  <a:srgbClr val="FF0000"/>
                </a:solidFill>
              </a:rPr>
              <a:t>diverticulitis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No </a:t>
            </a:r>
            <a:r>
              <a:rPr lang="en-US" sz="3200" dirty="0"/>
              <a:t>gastrointestinal abnormalities were seen; however, </a:t>
            </a:r>
            <a:r>
              <a:rPr lang="en-US" sz="3200" b="1" dirty="0">
                <a:solidFill>
                  <a:srgbClr val="FF0000"/>
                </a:solidFill>
              </a:rPr>
              <a:t>a right adrenal mass</a:t>
            </a:r>
            <a:r>
              <a:rPr lang="en-US" sz="3200" dirty="0"/>
              <a:t> was noted. </a:t>
            </a:r>
            <a:endParaRPr lang="en-US" sz="3200" dirty="0" smtClean="0"/>
          </a:p>
          <a:p>
            <a:r>
              <a:rPr lang="en-US" sz="3200" dirty="0" smtClean="0"/>
              <a:t>She </a:t>
            </a:r>
            <a:r>
              <a:rPr lang="en-US" sz="3200" dirty="0"/>
              <a:t>was seen by her primary care doctor </a:t>
            </a:r>
            <a:r>
              <a:rPr lang="en-US" sz="3200" b="1" dirty="0">
                <a:solidFill>
                  <a:srgbClr val="FF0000"/>
                </a:solidFill>
              </a:rPr>
              <a:t>1 month later</a:t>
            </a:r>
            <a:r>
              <a:rPr lang="en-US" sz="3200" dirty="0"/>
              <a:t>. 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985C-FED7-438E-B4B6-4709E7A093C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was </a:t>
            </a:r>
            <a:r>
              <a:rPr lang="en-US" b="1" dirty="0">
                <a:solidFill>
                  <a:srgbClr val="FF0000"/>
                </a:solidFill>
              </a:rPr>
              <a:t>normotensive, </a:t>
            </a:r>
            <a:r>
              <a:rPr lang="en-US" b="1" dirty="0" err="1">
                <a:solidFill>
                  <a:srgbClr val="FF0000"/>
                </a:solidFill>
              </a:rPr>
              <a:t>normokalemic</a:t>
            </a:r>
            <a:r>
              <a:rPr lang="en-US" b="1" dirty="0">
                <a:solidFill>
                  <a:srgbClr val="FF0000"/>
                </a:solidFill>
              </a:rPr>
              <a:t>, and had no signs or symptoms of Cushing syndrome </a:t>
            </a:r>
            <a:r>
              <a:rPr lang="en-US" dirty="0"/>
              <a:t>(CS).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repeat CT scan without intravenous contrast </a:t>
            </a:r>
            <a:r>
              <a:rPr lang="en-US" dirty="0"/>
              <a:t>was ordered to specifically evaluate the right adrenal mass, which was noted to be </a:t>
            </a:r>
            <a:r>
              <a:rPr lang="en-US" b="1" dirty="0">
                <a:solidFill>
                  <a:srgbClr val="FF0000"/>
                </a:solidFill>
              </a:rPr>
              <a:t>1.0 cm in size </a:t>
            </a:r>
            <a:r>
              <a:rPr lang="en-US" dirty="0"/>
              <a:t>and described as being </a:t>
            </a:r>
            <a:r>
              <a:rPr lang="en-US" b="1" dirty="0">
                <a:solidFill>
                  <a:srgbClr val="FF0000"/>
                </a:solidFill>
              </a:rPr>
              <a:t>round and homogenous </a:t>
            </a:r>
            <a:r>
              <a:rPr lang="en-US" dirty="0"/>
              <a:t>with an </a:t>
            </a:r>
            <a:r>
              <a:rPr lang="en-US" b="1" dirty="0">
                <a:solidFill>
                  <a:srgbClr val="FF0000"/>
                </a:solidFill>
              </a:rPr>
              <a:t>unenhanced attenuation of 8 Hounsfield units </a:t>
            </a:r>
            <a:r>
              <a:rPr lang="en-US" dirty="0"/>
              <a:t>(</a:t>
            </a:r>
            <a:r>
              <a:rPr lang="en-US" dirty="0" smtClean="0"/>
              <a:t>HU) 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left adrenal gland was normal</a:t>
            </a:r>
            <a:r>
              <a:rPr lang="en-US" dirty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1-mg dexamethasone suppression test </a:t>
            </a:r>
            <a:r>
              <a:rPr lang="en-US" dirty="0" smtClean="0"/>
              <a:t>was performed, yielding a morning cortisol of </a:t>
            </a:r>
            <a:r>
              <a:rPr lang="en-US" b="1" dirty="0" smtClean="0">
                <a:solidFill>
                  <a:srgbClr val="FF0000"/>
                </a:solidFill>
              </a:rPr>
              <a:t>1.3 </a:t>
            </a:r>
            <a:r>
              <a:rPr lang="en-US" b="1" dirty="0" err="1" smtClean="0">
                <a:solidFill>
                  <a:srgbClr val="FF0000"/>
                </a:solidFill>
              </a:rPr>
              <a:t>μg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dL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BB54-9E60-4B44-86CA-A938DD0DB17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9" y="216779"/>
            <a:ext cx="11843133" cy="659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CA2A-7739-4BA6-96E7-8894F57CE3F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 </a:t>
            </a:r>
            <a:r>
              <a:rPr lang="en-US" b="1" dirty="0" smtClean="0">
                <a:solidFill>
                  <a:srgbClr val="FF0000"/>
                </a:solidFill>
              </a:rPr>
              <a:t> Questions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1: Does </a:t>
            </a:r>
            <a:r>
              <a:rPr lang="en-US" dirty="0"/>
              <a:t>this adrenal mass represent a </a:t>
            </a:r>
            <a:r>
              <a:rPr lang="en-US" b="1" dirty="0">
                <a:solidFill>
                  <a:srgbClr val="FF0000"/>
                </a:solidFill>
              </a:rPr>
              <a:t>malignancy</a:t>
            </a:r>
            <a:r>
              <a:rPr lang="en-US" dirty="0" smtClean="0"/>
              <a:t>?</a:t>
            </a:r>
          </a:p>
          <a:p>
            <a:r>
              <a:rPr lang="en-US" dirty="0"/>
              <a:t>Q 2: Is there evidence for </a:t>
            </a:r>
            <a:r>
              <a:rPr lang="en-US" b="1" dirty="0">
                <a:solidFill>
                  <a:srgbClr val="FF0000"/>
                </a:solidFill>
              </a:rPr>
              <a:t>clinically relevant and autonomous adrenal hormone excess</a:t>
            </a:r>
            <a:r>
              <a:rPr lang="en-US" dirty="0" smtClean="0"/>
              <a:t>?</a:t>
            </a:r>
          </a:p>
          <a:p>
            <a:r>
              <a:rPr lang="en-US" dirty="0"/>
              <a:t>Q 3: Would a </a:t>
            </a:r>
            <a:r>
              <a:rPr lang="en-US" b="1" dirty="0">
                <a:solidFill>
                  <a:srgbClr val="FF0000"/>
                </a:solidFill>
              </a:rPr>
              <a:t>biopsy of the adrenal mass help with diagnosis or management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/>
              <a:t>Q 4: Is there an </a:t>
            </a:r>
            <a:r>
              <a:rPr lang="en-US" b="1" dirty="0">
                <a:solidFill>
                  <a:srgbClr val="FF0000"/>
                </a:solidFill>
              </a:rPr>
              <a:t>indication for surgical or medical treatment</a:t>
            </a:r>
            <a:r>
              <a:rPr lang="en-US" dirty="0" smtClean="0"/>
              <a:t>?</a:t>
            </a:r>
          </a:p>
          <a:p>
            <a:r>
              <a:rPr lang="en-US" dirty="0"/>
              <a:t>Q 5: Is there any </a:t>
            </a:r>
            <a:r>
              <a:rPr lang="en-US" b="1" dirty="0">
                <a:solidFill>
                  <a:srgbClr val="FF0000"/>
                </a:solidFill>
              </a:rPr>
              <a:t>indication for longitudinal surveillance with imaging and/or biochemical testing</a:t>
            </a:r>
            <a:r>
              <a:rPr lang="en-US" dirty="0"/>
              <a:t>? If so, </a:t>
            </a:r>
            <a:r>
              <a:rPr lang="en-US" b="1" dirty="0">
                <a:solidFill>
                  <a:srgbClr val="FF0000"/>
                </a:solidFill>
              </a:rPr>
              <a:t>how frequently and for what duration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B4E7-E4ED-4F2E-9987-38807B67339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1: Does this adrenal mass represent a malignancy?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660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Approach to the patient with Adrenal </a:t>
            </a:r>
            <a:r>
              <a:rPr lang="en-US" b="1" dirty="0" err="1" smtClean="0"/>
              <a:t>Incidentalomas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017" y="4141864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SH. </a:t>
            </a:r>
            <a:r>
              <a:rPr lang="en-US" b="1" dirty="0" err="1" smtClean="0">
                <a:solidFill>
                  <a:srgbClr val="FF0000"/>
                </a:solidFill>
              </a:rPr>
              <a:t>Alamdari</a:t>
            </a:r>
            <a:r>
              <a:rPr lang="en-US" b="1" dirty="0" smtClean="0">
                <a:solidFill>
                  <a:srgbClr val="FF0000"/>
                </a:solidFill>
              </a:rPr>
              <a:t>, MD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Associate professor of Internal Medicine, Endocrinology &amp; Metabolism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Chief, Department of Internal Medicine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Shahid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Beheshti</a:t>
            </a:r>
            <a:r>
              <a:rPr lang="en-US" b="1" dirty="0" smtClean="0">
                <a:solidFill>
                  <a:srgbClr val="FF0000"/>
                </a:solidFill>
              </a:rPr>
              <a:t> University of Medical Sciences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F00D-ACF9-43FF-9999-9BFAA95B9EE7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Q 1: Does </a:t>
            </a:r>
            <a:r>
              <a:rPr lang="en-US" b="1" dirty="0">
                <a:solidFill>
                  <a:srgbClr val="FF0000"/>
                </a:solidFill>
              </a:rPr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No, the radiographic characteristics </a:t>
            </a:r>
            <a:r>
              <a:rPr lang="en-US" sz="3600" dirty="0"/>
              <a:t>of this patient’s incidentally discovered right adrenal mass are suggestive of a </a:t>
            </a:r>
            <a:r>
              <a:rPr lang="en-US" sz="3600" b="1" dirty="0">
                <a:solidFill>
                  <a:srgbClr val="FF0000"/>
                </a:solidFill>
              </a:rPr>
              <a:t>benign adrenocortical adenoma</a:t>
            </a:r>
            <a:r>
              <a:rPr lang="en-US" sz="36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38A-EC64-47F0-9AD8-DD0DCA7C8160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 smtClean="0"/>
              <a:t> </a:t>
            </a:r>
            <a:r>
              <a:rPr lang="en-US" b="1" dirty="0"/>
              <a:t>Q 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Adrenal masses may be </a:t>
            </a:r>
            <a:r>
              <a:rPr lang="en-US" sz="3600" b="1" dirty="0">
                <a:solidFill>
                  <a:srgbClr val="FF0000"/>
                </a:solidFill>
              </a:rPr>
              <a:t>benign or malignant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0000"/>
                </a:solidFill>
              </a:rPr>
              <a:t>hormonally functional or nonfunctional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Most </a:t>
            </a:r>
            <a:r>
              <a:rPr lang="en-US" sz="3600" b="1" dirty="0">
                <a:solidFill>
                  <a:srgbClr val="FF0000"/>
                </a:solidFill>
              </a:rPr>
              <a:t>incidentally discovered adrenal masses </a:t>
            </a:r>
            <a:r>
              <a:rPr lang="en-US" sz="3600" dirty="0"/>
              <a:t>will represent a </a:t>
            </a:r>
            <a:r>
              <a:rPr lang="en-US" sz="3600" b="1" dirty="0">
                <a:solidFill>
                  <a:srgbClr val="FF0000"/>
                </a:solidFill>
              </a:rPr>
              <a:t>benign entity</a:t>
            </a:r>
            <a:r>
              <a:rPr lang="en-US" sz="3600" dirty="0"/>
              <a:t>, of which the </a:t>
            </a:r>
            <a:r>
              <a:rPr lang="en-US" sz="3600" b="1" dirty="0">
                <a:solidFill>
                  <a:srgbClr val="FF0000"/>
                </a:solidFill>
              </a:rPr>
              <a:t>most common etiology is by far an adrenocortical </a:t>
            </a:r>
            <a:r>
              <a:rPr lang="en-US" sz="3600" b="1" dirty="0" smtClean="0">
                <a:solidFill>
                  <a:srgbClr val="FF0000"/>
                </a:solidFill>
              </a:rPr>
              <a:t>adenoma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8DE3-5FFF-49C2-9AB7-B61AF5426453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05" y="159400"/>
            <a:ext cx="10552553" cy="644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7B98-283B-4FDE-98CB-4A5F6068216C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 smtClean="0"/>
              <a:t> </a:t>
            </a:r>
            <a:r>
              <a:rPr lang="en-US" b="1" dirty="0"/>
              <a:t>Q 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Although </a:t>
            </a:r>
            <a:r>
              <a:rPr lang="en-US" sz="3600" b="1" dirty="0">
                <a:solidFill>
                  <a:srgbClr val="FF0000"/>
                </a:solidFill>
              </a:rPr>
              <a:t>primary adrenal malignancy (adrenocortical carcinoma) is very rare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prevalence of metastases to the adrenal from extra-adrenal malignancies is not uncommon </a:t>
            </a:r>
            <a:r>
              <a:rPr lang="en-US" sz="3600" dirty="0"/>
              <a:t>and </a:t>
            </a:r>
            <a:endParaRPr lang="en-US" sz="3600" dirty="0" smtClean="0"/>
          </a:p>
          <a:p>
            <a:r>
              <a:rPr lang="en-US" sz="3600" dirty="0" smtClean="0"/>
              <a:t>may </a:t>
            </a:r>
            <a:r>
              <a:rPr lang="en-US" sz="3600" dirty="0"/>
              <a:t>be </a:t>
            </a:r>
            <a:r>
              <a:rPr lang="en-US" sz="3600" b="1" dirty="0">
                <a:solidFill>
                  <a:srgbClr val="FF0000"/>
                </a:solidFill>
              </a:rPr>
              <a:t>increasing as cancer survival improves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82C4-0DF9-4454-BEE8-89E081C643CD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/>
              <a:t> </a:t>
            </a:r>
            <a:r>
              <a:rPr lang="en-US" b="1" dirty="0"/>
              <a:t>Q 1: Does this adrenal mass represent a malignancy?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determination of malignant potential is usually a function of the </a:t>
            </a:r>
            <a:r>
              <a:rPr lang="en-US" sz="3600" b="1" dirty="0">
                <a:solidFill>
                  <a:srgbClr val="FF0000"/>
                </a:solidFill>
              </a:rPr>
              <a:t>radiographic appearance and size of the adrenal mass.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Adrenocortical adenomas are usually lipid-rich</a:t>
            </a:r>
            <a:r>
              <a:rPr lang="en-US" sz="3600" dirty="0"/>
              <a:t>, a feature that classically manifests as a </a:t>
            </a:r>
            <a:r>
              <a:rPr lang="en-US" sz="3600" b="1" dirty="0">
                <a:solidFill>
                  <a:srgbClr val="FF0000"/>
                </a:solidFill>
              </a:rPr>
              <a:t>low attenuation on unenhanced CT (&lt;10 HU) and/or the presence of chemical shift on MRI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19" y="316506"/>
            <a:ext cx="9838063" cy="62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ED2-226A-419C-8FE1-7711A76EB2B9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 </a:t>
            </a:r>
            <a:r>
              <a:rPr lang="en-US" b="1" dirty="0" smtClean="0"/>
              <a:t>Q </a:t>
            </a:r>
            <a:r>
              <a:rPr lang="en-US" b="1" dirty="0"/>
              <a:t>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cases when </a:t>
            </a:r>
            <a:r>
              <a:rPr lang="en-US" sz="3200" b="1" dirty="0">
                <a:solidFill>
                  <a:srgbClr val="FF0000"/>
                </a:solidFill>
              </a:rPr>
              <a:t>the unenhanced CT attenuation is not characteristically lipid rich (&gt;10 HU), a benign lipid-poor adrenocortical adenoma is statistically still the most likely diagnosis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these instances, </a:t>
            </a:r>
            <a:r>
              <a:rPr lang="en-US" sz="3200" b="1" dirty="0">
                <a:solidFill>
                  <a:srgbClr val="FF0000"/>
                </a:solidFill>
              </a:rPr>
              <a:t>in- and out-of-phase imaging on MRI </a:t>
            </a:r>
            <a:r>
              <a:rPr lang="en-US" sz="3200" dirty="0"/>
              <a:t>can be performed to obtain additional information, but may provide similar information, </a:t>
            </a:r>
            <a:r>
              <a:rPr lang="en-US" sz="3200" b="1" dirty="0">
                <a:solidFill>
                  <a:srgbClr val="FF0000"/>
                </a:solidFill>
              </a:rPr>
              <a:t>since chemical shift also assesses lipid content.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2354-5F50-494E-8119-B9DF3F9D956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 smtClean="0"/>
              <a:t> </a:t>
            </a:r>
            <a:r>
              <a:rPr lang="en-US" b="1" dirty="0"/>
              <a:t>Q 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Alternatively, </a:t>
            </a:r>
            <a:r>
              <a:rPr lang="en-US" b="1" dirty="0">
                <a:solidFill>
                  <a:srgbClr val="FF0000"/>
                </a:solidFill>
              </a:rPr>
              <a:t>CT imaging with a contrast washout protocol may provide additional diagnostic value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widely used washout protocol entails obtaining an unenhanced CT image at base line, followed by administration of intravenous contrast and repeat imaging at </a:t>
            </a:r>
            <a:r>
              <a:rPr lang="en-US" b="1" dirty="0">
                <a:solidFill>
                  <a:srgbClr val="FF0000"/>
                </a:solidFill>
              </a:rPr>
              <a:t>1 minute and again at 15 minutes.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Benign </a:t>
            </a:r>
            <a:r>
              <a:rPr lang="en-US" b="1" dirty="0">
                <a:solidFill>
                  <a:srgbClr val="FF0000"/>
                </a:solidFill>
              </a:rPr>
              <a:t>and lipid-rich adenomas are not contrast avid and will usually exhibit a &gt;60% absolute washout of contrast after 15 minutes, with a &gt;40% relative </a:t>
            </a:r>
            <a:r>
              <a:rPr lang="en-US" b="1" dirty="0" smtClean="0">
                <a:solidFill>
                  <a:srgbClr val="FF0000"/>
                </a:solidFill>
              </a:rPr>
              <a:t>washout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A412-53E0-471F-8B3C-74FF00AC6B6E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 smtClean="0"/>
              <a:t> </a:t>
            </a:r>
            <a:r>
              <a:rPr lang="en-US" b="1" dirty="0"/>
              <a:t>Q 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Most </a:t>
            </a:r>
            <a:r>
              <a:rPr lang="en-US" sz="3200" b="1" dirty="0">
                <a:solidFill>
                  <a:srgbClr val="FF0000"/>
                </a:solidFill>
              </a:rPr>
              <a:t>data and experience with characterizing adrenal masses has been with CT</a:t>
            </a:r>
            <a:r>
              <a:rPr lang="en-US" sz="3200" dirty="0"/>
              <a:t>; however, </a:t>
            </a:r>
            <a:r>
              <a:rPr lang="en-US" sz="3200" b="1" dirty="0">
                <a:solidFill>
                  <a:srgbClr val="FF0000"/>
                </a:solidFill>
              </a:rPr>
              <a:t>CT imaging exposes patients to radiation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MRI </a:t>
            </a:r>
            <a:r>
              <a:rPr lang="en-US" sz="3200" dirty="0"/>
              <a:t>is an alternative with </a:t>
            </a:r>
            <a:r>
              <a:rPr lang="en-US" sz="3200" b="1" dirty="0">
                <a:solidFill>
                  <a:srgbClr val="FF0000"/>
                </a:solidFill>
              </a:rPr>
              <a:t>no radiation exposure</a:t>
            </a:r>
            <a:r>
              <a:rPr lang="en-US" sz="3200" dirty="0"/>
              <a:t>; however, the </a:t>
            </a:r>
            <a:r>
              <a:rPr lang="en-US" sz="3200" b="1" dirty="0">
                <a:solidFill>
                  <a:srgbClr val="FF0000"/>
                </a:solidFill>
              </a:rPr>
              <a:t>procedure takes longer than CT and is more costly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important to note that </a:t>
            </a:r>
            <a:r>
              <a:rPr lang="en-US" sz="3200" b="1" dirty="0">
                <a:solidFill>
                  <a:srgbClr val="FF0000"/>
                </a:solidFill>
              </a:rPr>
              <a:t>high-quality evidence </a:t>
            </a:r>
            <a:r>
              <a:rPr lang="en-US" sz="3200" dirty="0"/>
              <a:t>to support the most effective imaging approach and modality </a:t>
            </a:r>
            <a:r>
              <a:rPr lang="en-US" sz="3200" b="1" dirty="0">
                <a:solidFill>
                  <a:srgbClr val="FF0000"/>
                </a:solidFill>
              </a:rPr>
              <a:t>is lacking</a:t>
            </a:r>
            <a:r>
              <a:rPr lang="en-US" sz="3200" dirty="0"/>
              <a:t>, and therefore, these recommendations are based on </a:t>
            </a:r>
            <a:r>
              <a:rPr lang="en-US" sz="3200" b="1" dirty="0">
                <a:solidFill>
                  <a:srgbClr val="FF0000"/>
                </a:solidFill>
              </a:rPr>
              <a:t>expert opinion and reasonable clinical </a:t>
            </a:r>
            <a:r>
              <a:rPr lang="en-US" sz="3200" b="1" dirty="0" err="1" smtClean="0">
                <a:solidFill>
                  <a:srgbClr val="FF0000"/>
                </a:solidFill>
              </a:rPr>
              <a:t>judgement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4883-E303-40E0-A430-86968602625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 smtClean="0"/>
              <a:t> </a:t>
            </a:r>
            <a:r>
              <a:rPr lang="en-US" b="1" dirty="0"/>
              <a:t>Q 1: </a:t>
            </a:r>
            <a:r>
              <a:rPr lang="en-US" b="1" dirty="0" smtClean="0"/>
              <a:t>Does </a:t>
            </a:r>
            <a:r>
              <a:rPr lang="en-US" b="1" dirty="0"/>
              <a:t>this adrenal mass represent a malignancy?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imaging characteristics that should raise concern for </a:t>
            </a:r>
            <a:r>
              <a:rPr lang="en-US" sz="3600" b="1" dirty="0">
                <a:solidFill>
                  <a:srgbClr val="FF0000"/>
                </a:solidFill>
              </a:rPr>
              <a:t>a potential malignancy </a:t>
            </a:r>
            <a:r>
              <a:rPr lang="en-US" sz="3600" dirty="0"/>
              <a:t>include: </a:t>
            </a:r>
            <a:endParaRPr lang="en-US" sz="3600" dirty="0" smtClean="0"/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fluorodeoxyglucose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(FDG) avidity </a:t>
            </a:r>
            <a:r>
              <a:rPr lang="en-US" sz="3200" dirty="0"/>
              <a:t>on positron emission tomography,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irregular </a:t>
            </a:r>
            <a:r>
              <a:rPr lang="en-US" sz="3200" b="1" dirty="0">
                <a:solidFill>
                  <a:srgbClr val="FF0000"/>
                </a:solidFill>
              </a:rPr>
              <a:t>(not round) shape</a:t>
            </a:r>
            <a:r>
              <a:rPr lang="en-US" sz="3200" dirty="0"/>
              <a:t>,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calcifications</a:t>
            </a:r>
            <a:r>
              <a:rPr lang="en-US" sz="3200" dirty="0"/>
              <a:t>, and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rapid rate of growth if serial imaging </a:t>
            </a:r>
            <a:r>
              <a:rPr lang="en-US" sz="3200" dirty="0"/>
              <a:t>is </a:t>
            </a:r>
            <a:r>
              <a:rPr lang="en-US" sz="3200" dirty="0" smtClean="0"/>
              <a:t>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FC5-182C-4B34-9172-07ABCB52BC5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Increasing prevalence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prevalence of incidentally discovered adrenal masses </a:t>
            </a:r>
            <a:r>
              <a:rPr lang="en-US" sz="3600" dirty="0"/>
              <a:t>(also referred to as adrenal </a:t>
            </a:r>
            <a:r>
              <a:rPr lang="en-US" sz="3600" dirty="0" err="1"/>
              <a:t>incidentalomas</a:t>
            </a:r>
            <a:r>
              <a:rPr lang="en-US" sz="3600" dirty="0"/>
              <a:t> or adrenal nodules) has grown substantially with the </a:t>
            </a:r>
            <a:r>
              <a:rPr lang="en-US" sz="3600" dirty="0">
                <a:solidFill>
                  <a:srgbClr val="FF0000"/>
                </a:solidFill>
              </a:rPr>
              <a:t>increased use of cross-sectional imaging such as computed tomography (CT) and magnetic resonance imaging </a:t>
            </a:r>
            <a:r>
              <a:rPr lang="en-US" sz="3600" dirty="0"/>
              <a:t>(MRI).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F369-6B53-4F46-964F-39CA296F16E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dirty="0"/>
              <a:t> </a:t>
            </a:r>
            <a:r>
              <a:rPr lang="en-US" b="1" dirty="0"/>
              <a:t>Q 1: Does this adrenal mass represent a malignancy?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Finally, </a:t>
            </a:r>
            <a:r>
              <a:rPr lang="en-US" sz="3600" b="1" dirty="0">
                <a:solidFill>
                  <a:srgbClr val="FF0000"/>
                </a:solidFill>
              </a:rPr>
              <a:t>large size (&gt;4 cm) </a:t>
            </a:r>
            <a:r>
              <a:rPr lang="en-US" sz="3600" dirty="0"/>
              <a:t>is sometimes used as a </a:t>
            </a:r>
            <a:r>
              <a:rPr lang="en-US" sz="3600" b="1" dirty="0">
                <a:solidFill>
                  <a:srgbClr val="FF0000"/>
                </a:solidFill>
              </a:rPr>
              <a:t>crude indicator of a potentially malignant or concerning lesion</a:t>
            </a:r>
            <a:r>
              <a:rPr lang="en-US" sz="3600" dirty="0"/>
              <a:t>; however, it should be noted that </a:t>
            </a:r>
            <a:r>
              <a:rPr lang="en-US" sz="3600" b="1" dirty="0">
                <a:solidFill>
                  <a:srgbClr val="FF0000"/>
                </a:solidFill>
              </a:rPr>
              <a:t>malignant lesions may present as small in size</a:t>
            </a:r>
            <a:r>
              <a:rPr lang="en-US" sz="3600" dirty="0"/>
              <a:t>, and </a:t>
            </a:r>
            <a:r>
              <a:rPr lang="en-US" sz="3600" b="1" dirty="0">
                <a:solidFill>
                  <a:srgbClr val="FF0000"/>
                </a:solidFill>
              </a:rPr>
              <a:t>benign lesions may present as large masses </a:t>
            </a:r>
            <a:endParaRPr lang="en-US" sz="3600" dirty="0"/>
          </a:p>
          <a:p>
            <a:r>
              <a:rPr lang="en-US" sz="3600" dirty="0"/>
              <a:t>Therefore, </a:t>
            </a:r>
            <a:r>
              <a:rPr lang="en-US" sz="3600" b="1" dirty="0">
                <a:solidFill>
                  <a:srgbClr val="FF0000"/>
                </a:solidFill>
              </a:rPr>
              <a:t>other radiographic </a:t>
            </a:r>
            <a:r>
              <a:rPr lang="en-US" sz="3600" dirty="0" smtClean="0"/>
              <a:t>characteristics </a:t>
            </a:r>
            <a:r>
              <a:rPr lang="en-US" sz="3600" dirty="0"/>
              <a:t>are </a:t>
            </a:r>
            <a:r>
              <a:rPr lang="en-US" sz="3600" b="1" dirty="0">
                <a:solidFill>
                  <a:srgbClr val="FF0000"/>
                </a:solidFill>
              </a:rPr>
              <a:t>usually more specific </a:t>
            </a:r>
            <a:r>
              <a:rPr lang="en-US" sz="3600" dirty="0"/>
              <a:t>indicators than size alone.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99632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2: Is there evidence for clinically relevant and autonomous adrenal hormone excess?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6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1</a:t>
            </a:r>
            <a:r>
              <a:rPr lang="en-US" sz="3600" b="1" dirty="0" smtClean="0"/>
              <a:t> </a:t>
            </a:r>
            <a:r>
              <a:rPr lang="en-US" sz="3600" b="1" dirty="0"/>
              <a:t>Q </a:t>
            </a:r>
            <a:r>
              <a:rPr lang="en-US" sz="3600" b="1" dirty="0" smtClean="0"/>
              <a:t>2: 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patient exhibits </a:t>
            </a:r>
            <a:r>
              <a:rPr lang="en-US" sz="3600" b="1" dirty="0">
                <a:solidFill>
                  <a:srgbClr val="FF0000"/>
                </a:solidFill>
              </a:rPr>
              <a:t>no evidence of clinically relevant </a:t>
            </a:r>
            <a:r>
              <a:rPr lang="en-US" sz="3600" b="1" dirty="0" err="1">
                <a:solidFill>
                  <a:srgbClr val="FF0000"/>
                </a:solidFill>
              </a:rPr>
              <a:t>hypercortisolism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There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no strong indication to screen for primary </a:t>
            </a:r>
            <a:r>
              <a:rPr lang="en-US" sz="3600" b="1" dirty="0" err="1">
                <a:solidFill>
                  <a:srgbClr val="FF0000"/>
                </a:solidFill>
              </a:rPr>
              <a:t>aldosteronism</a:t>
            </a:r>
            <a:r>
              <a:rPr lang="en-US" sz="3600" b="1" dirty="0">
                <a:solidFill>
                  <a:srgbClr val="FF0000"/>
                </a:solidFill>
              </a:rPr>
              <a:t> in the absence of hypertension or hypokalemia,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the imaging characteristics are not suggestive of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AC48-3C78-4E57-91FE-AC40FCB66150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8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1</a:t>
            </a:r>
            <a:r>
              <a:rPr lang="en-US" sz="3600" b="1" dirty="0" smtClean="0"/>
              <a:t> </a:t>
            </a:r>
            <a:r>
              <a:rPr lang="en-US" sz="3600" b="1" dirty="0"/>
              <a:t>Q 2: </a:t>
            </a:r>
            <a:r>
              <a:rPr lang="en-US" sz="3600" b="1" dirty="0" smtClean="0"/>
              <a:t>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Even when radiographic characteristics support an adrenal mass as being benign</a:t>
            </a:r>
            <a:r>
              <a:rPr lang="en-US" sz="3600" dirty="0"/>
              <a:t>, a biochemical </a:t>
            </a:r>
            <a:r>
              <a:rPr lang="en-US" sz="3600" b="1" dirty="0">
                <a:solidFill>
                  <a:srgbClr val="FF0000"/>
                </a:solidFill>
              </a:rPr>
              <a:t>evaluation for adrenal hormone excess should be considered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Since </a:t>
            </a:r>
            <a:r>
              <a:rPr lang="en-US" sz="3600" b="1" dirty="0">
                <a:solidFill>
                  <a:srgbClr val="FF0000"/>
                </a:solidFill>
              </a:rPr>
              <a:t>most adrenal masses </a:t>
            </a:r>
            <a:r>
              <a:rPr lang="en-US" sz="3600" dirty="0"/>
              <a:t>are detected incidentally, </a:t>
            </a:r>
            <a:r>
              <a:rPr lang="en-US" sz="3600" b="1" dirty="0">
                <a:solidFill>
                  <a:srgbClr val="FF0000"/>
                </a:solidFill>
              </a:rPr>
              <a:t>these patients usually do not exhibit symptoms or signs of an overt syndrome </a:t>
            </a:r>
            <a:r>
              <a:rPr lang="en-US" sz="3600" dirty="0"/>
              <a:t>of adrenal hormone excess such as CS, primary </a:t>
            </a:r>
            <a:r>
              <a:rPr lang="en-US" sz="3600" dirty="0" err="1"/>
              <a:t>aldosteronism</a:t>
            </a:r>
            <a:r>
              <a:rPr lang="en-US" sz="3600" dirty="0"/>
              <a:t>, or </a:t>
            </a:r>
            <a:r>
              <a:rPr lang="en-US" sz="3600" dirty="0" err="1"/>
              <a:t>pheochromocytoma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09A-3A14-4850-B92E-844F051404A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3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1</a:t>
            </a:r>
            <a:r>
              <a:rPr lang="en-US" sz="3600" b="1" dirty="0" smtClean="0"/>
              <a:t> </a:t>
            </a:r>
            <a:r>
              <a:rPr lang="en-US" sz="3600" b="1" dirty="0"/>
              <a:t>Q 2: </a:t>
            </a:r>
            <a:r>
              <a:rPr lang="en-US" sz="3600" b="1" dirty="0" smtClean="0"/>
              <a:t>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However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even mild or autonomous </a:t>
            </a:r>
            <a:r>
              <a:rPr lang="en-US" sz="3200" b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can </a:t>
            </a:r>
            <a:r>
              <a:rPr lang="en-US" sz="3200" b="1" dirty="0">
                <a:solidFill>
                  <a:srgbClr val="FF0000"/>
                </a:solidFill>
              </a:rPr>
              <a:t>increase the risk for future </a:t>
            </a:r>
            <a:r>
              <a:rPr lang="en-US" sz="3200" b="1" dirty="0" err="1">
                <a:solidFill>
                  <a:srgbClr val="FF0000"/>
                </a:solidFill>
              </a:rPr>
              <a:t>cardiometabolic</a:t>
            </a:r>
            <a:r>
              <a:rPr lang="en-US" sz="3200" b="1" dirty="0">
                <a:solidFill>
                  <a:srgbClr val="FF0000"/>
                </a:solidFill>
              </a:rPr>
              <a:t> and skeletal </a:t>
            </a:r>
            <a:r>
              <a:rPr lang="en-US" sz="3200" b="1" dirty="0" smtClean="0">
                <a:solidFill>
                  <a:srgbClr val="FF0000"/>
                </a:solidFill>
              </a:rPr>
              <a:t>risk</a:t>
            </a:r>
          </a:p>
          <a:p>
            <a:r>
              <a:rPr lang="en-US" sz="3200" dirty="0" smtClean="0"/>
              <a:t>Accordingly</a:t>
            </a:r>
            <a:r>
              <a:rPr lang="en-US" sz="3200" dirty="0"/>
              <a:t>, it is generally recommended that </a:t>
            </a:r>
            <a:r>
              <a:rPr lang="en-US" sz="3200" b="1" dirty="0">
                <a:solidFill>
                  <a:srgbClr val="FF0000"/>
                </a:solidFill>
              </a:rPr>
              <a:t>all patients with an adrenal mass be evaluated with an overnight 1-mg dexamethasone suppression test</a:t>
            </a:r>
            <a:r>
              <a:rPr lang="en-US" sz="3200" dirty="0"/>
              <a:t>, where </a:t>
            </a:r>
            <a:r>
              <a:rPr lang="en-US" sz="3200" b="1" dirty="0" err="1">
                <a:solidFill>
                  <a:srgbClr val="FF0000"/>
                </a:solidFill>
              </a:rPr>
              <a:t>postdexamethasone</a:t>
            </a:r>
            <a:r>
              <a:rPr lang="en-US" sz="3200" b="1" dirty="0">
                <a:solidFill>
                  <a:srgbClr val="FF0000"/>
                </a:solidFill>
              </a:rPr>
              <a:t> morning cortisol values ≤1.8 </a:t>
            </a:r>
            <a:r>
              <a:rPr lang="en-US" sz="3200" b="1" dirty="0" err="1">
                <a:solidFill>
                  <a:srgbClr val="FF0000"/>
                </a:solidFill>
              </a:rPr>
              <a:t>μg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dL</a:t>
            </a:r>
            <a:r>
              <a:rPr lang="en-US" sz="3200" b="1" dirty="0">
                <a:solidFill>
                  <a:srgbClr val="FF0000"/>
                </a:solidFill>
              </a:rPr>
              <a:t> are considered to be “normal” or indicative of “nonfunctional” status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8B5E-5B00-460F-AE22-3BDD66B8D11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1</a:t>
            </a:r>
            <a:r>
              <a:rPr lang="en-US" sz="3600" b="1" dirty="0" smtClean="0"/>
              <a:t> </a:t>
            </a:r>
            <a:r>
              <a:rPr lang="en-US" sz="3600" b="1" dirty="0"/>
              <a:t>Q 2: </a:t>
            </a:r>
            <a:r>
              <a:rPr lang="en-US" sz="3600" b="1" dirty="0" smtClean="0"/>
              <a:t>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Patients </a:t>
            </a:r>
            <a:r>
              <a:rPr lang="en-US" sz="3600" b="1" dirty="0">
                <a:solidFill>
                  <a:srgbClr val="FF0000"/>
                </a:solidFill>
              </a:rPr>
              <a:t>with hypertension and/or hypokalemia should be screened for primary </a:t>
            </a:r>
            <a:r>
              <a:rPr lang="en-US" sz="3600" b="1" dirty="0" err="1" smtClean="0">
                <a:solidFill>
                  <a:srgbClr val="FF0000"/>
                </a:solidFill>
              </a:rPr>
              <a:t>aldosteronism</a:t>
            </a:r>
            <a:r>
              <a:rPr lang="en-US" sz="3600" dirty="0" smtClean="0"/>
              <a:t>, </a:t>
            </a:r>
            <a:r>
              <a:rPr lang="en-US" sz="3600" dirty="0"/>
              <a:t>and screening for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 should be considered in all patients with a </a:t>
            </a:r>
            <a:r>
              <a:rPr lang="en-US" sz="3600" b="1" dirty="0" err="1">
                <a:solidFill>
                  <a:srgbClr val="FF0000"/>
                </a:solidFill>
              </a:rPr>
              <a:t>lipidpoor</a:t>
            </a:r>
            <a:r>
              <a:rPr lang="en-US" sz="3600" b="1" dirty="0">
                <a:solidFill>
                  <a:srgbClr val="FF0000"/>
                </a:solidFill>
              </a:rPr>
              <a:t> adrenal mass</a:t>
            </a:r>
            <a:r>
              <a:rPr lang="en-US" sz="3600" dirty="0"/>
              <a:t>, since it is important to detect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 prior to the development of overt adrenergic symptoms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B812-B5B6-4229-9BB4-EA298ED64AD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7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1" y="1185863"/>
            <a:ext cx="98821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070-9302-46AA-8FEB-4D7C35B56AE7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5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1</a:t>
            </a:r>
            <a:r>
              <a:rPr lang="en-US" sz="3600" b="1" dirty="0" smtClean="0"/>
              <a:t> </a:t>
            </a:r>
            <a:r>
              <a:rPr lang="en-US" sz="3600" b="1" dirty="0"/>
              <a:t>Q 2: </a:t>
            </a:r>
            <a:r>
              <a:rPr lang="en-US" sz="3600" b="1" dirty="0" smtClean="0"/>
              <a:t>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Patients with a </a:t>
            </a:r>
            <a:r>
              <a:rPr lang="en-US" sz="3600" b="1" dirty="0">
                <a:solidFill>
                  <a:srgbClr val="FF0000"/>
                </a:solidFill>
              </a:rPr>
              <a:t>homogenous, non– contrast avid, and lipid-rich adrenal mass (&lt;10 HU) do not require biochemical evaluation for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because the </a:t>
            </a:r>
            <a:r>
              <a:rPr lang="en-US" sz="3600" b="1" dirty="0">
                <a:solidFill>
                  <a:srgbClr val="FF0000"/>
                </a:solidFill>
              </a:rPr>
              <a:t>case detection in such scenarios is close to zero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complicated by a relatively high rate of false-positive biochemical testing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D683-5033-44C4-B053-272A89E6931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9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Q 3: 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</a:t>
            </a:r>
            <a:r>
              <a:rPr lang="en-US" sz="3200" b="1" dirty="0">
                <a:solidFill>
                  <a:srgbClr val="FF0000"/>
                </a:solidFill>
              </a:rPr>
              <a:t>no role for an adrenal biopsy </a:t>
            </a:r>
            <a:r>
              <a:rPr lang="en-US" sz="3200" dirty="0"/>
              <a:t>in this case. </a:t>
            </a:r>
            <a:r>
              <a:rPr lang="en-US" sz="3200" dirty="0" smtClean="0"/>
              <a:t>The </a:t>
            </a:r>
            <a:r>
              <a:rPr lang="en-US" sz="3200" dirty="0"/>
              <a:t>role of adrenal mass biopsy </a:t>
            </a:r>
            <a:r>
              <a:rPr lang="en-US" sz="3200" b="1" dirty="0">
                <a:solidFill>
                  <a:srgbClr val="FF0000"/>
                </a:solidFill>
              </a:rPr>
              <a:t>is limited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biopsy should be considered </a:t>
            </a:r>
            <a:r>
              <a:rPr lang="en-US" sz="3200" dirty="0" smtClean="0"/>
              <a:t>when: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an </a:t>
            </a:r>
            <a:r>
              <a:rPr lang="en-US" sz="3200" b="1" dirty="0">
                <a:solidFill>
                  <a:srgbClr val="FF0000"/>
                </a:solidFill>
              </a:rPr>
              <a:t>extra-adrenal metastasis or an infection are the suspected etiology </a:t>
            </a:r>
            <a:r>
              <a:rPr lang="en-US" sz="3200" dirty="0"/>
              <a:t>of the adrenal mass(</a:t>
            </a:r>
            <a:r>
              <a:rPr lang="en-US" sz="3200" dirty="0" err="1"/>
              <a:t>es</a:t>
            </a:r>
            <a:r>
              <a:rPr lang="en-US" sz="3200" dirty="0"/>
              <a:t>) and 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when </a:t>
            </a:r>
            <a:r>
              <a:rPr lang="en-US" sz="3200" b="1" dirty="0">
                <a:solidFill>
                  <a:srgbClr val="FF0000"/>
                </a:solidFill>
              </a:rPr>
              <a:t>the information from cytology is likely to influence management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B011-A43F-4A07-99F8-48703AC1D8A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Scenarios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Adrenal masses may be discovered </a:t>
            </a:r>
            <a:r>
              <a:rPr lang="en-US" sz="3600" dirty="0">
                <a:solidFill>
                  <a:srgbClr val="FF0000"/>
                </a:solidFill>
              </a:rPr>
              <a:t>incidentally during emergency room visits </a:t>
            </a:r>
            <a:r>
              <a:rPr lang="en-US" sz="3600" dirty="0"/>
              <a:t>or during the course of </a:t>
            </a:r>
            <a:r>
              <a:rPr lang="en-US" sz="3600" dirty="0">
                <a:solidFill>
                  <a:srgbClr val="FF0000"/>
                </a:solidFill>
              </a:rPr>
              <a:t>ambulatory or hospitalization-related imaging of the abdomen or chest</a:t>
            </a:r>
            <a:r>
              <a:rPr lang="en-US" sz="3600" dirty="0"/>
              <a:t>. </a:t>
            </a:r>
          </a:p>
          <a:p>
            <a:r>
              <a:rPr lang="en-US" sz="3600" dirty="0"/>
              <a:t>Increasingly, adrenal masses may also be discovered during the course of </a:t>
            </a:r>
            <a:r>
              <a:rPr lang="en-US" sz="3600" dirty="0">
                <a:solidFill>
                  <a:srgbClr val="FF0000"/>
                </a:solidFill>
              </a:rPr>
              <a:t>surveillance imaging associated with cancer care, though these findings are not truly incidental</a:t>
            </a:r>
            <a:r>
              <a:rPr lang="en-US" sz="3600" dirty="0"/>
              <a:t>. 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E129-0C61-451B-B45C-156E9930662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7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3: </a:t>
            </a:r>
            <a:r>
              <a:rPr lang="en-US" b="1" dirty="0" smtClean="0"/>
              <a:t>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Extra-adrenal metastases should be suspected </a:t>
            </a:r>
            <a:r>
              <a:rPr lang="en-US" dirty="0" smtClean="0"/>
              <a:t>when: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a </a:t>
            </a:r>
            <a:r>
              <a:rPr lang="en-US" sz="3200" dirty="0"/>
              <a:t>patient has a </a:t>
            </a:r>
            <a:r>
              <a:rPr lang="en-US" sz="3200" b="1" dirty="0">
                <a:solidFill>
                  <a:srgbClr val="FF0000"/>
                </a:solidFill>
              </a:rPr>
              <a:t>history of </a:t>
            </a:r>
            <a:r>
              <a:rPr lang="en-US" sz="3200" b="1" dirty="0" err="1">
                <a:solidFill>
                  <a:srgbClr val="FF0000"/>
                </a:solidFill>
              </a:rPr>
              <a:t>nonadrenal</a:t>
            </a:r>
            <a:r>
              <a:rPr lang="en-US" sz="3200" b="1" dirty="0">
                <a:solidFill>
                  <a:srgbClr val="FF0000"/>
                </a:solidFill>
              </a:rPr>
              <a:t> cancer</a:t>
            </a:r>
            <a:r>
              <a:rPr lang="en-US" sz="3200" dirty="0"/>
              <a:t>, 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when </a:t>
            </a:r>
            <a:r>
              <a:rPr lang="en-US" sz="3200" dirty="0"/>
              <a:t>there are </a:t>
            </a:r>
            <a:r>
              <a:rPr lang="en-US" sz="3200" b="1" dirty="0">
                <a:solidFill>
                  <a:srgbClr val="FF0000"/>
                </a:solidFill>
              </a:rPr>
              <a:t>bilateral adrenal masses</a:t>
            </a:r>
            <a:r>
              <a:rPr lang="en-US" sz="3200" dirty="0"/>
              <a:t>, and 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radiographic appearance of the masses </a:t>
            </a:r>
            <a:r>
              <a:rPr lang="en-US" sz="3200" b="1" dirty="0">
                <a:solidFill>
                  <a:srgbClr val="FF0000"/>
                </a:solidFill>
              </a:rPr>
              <a:t>is dense and vascular and/or with an irregular shape (classically, neither round nor with smooth contour</a:t>
            </a:r>
            <a:r>
              <a:rPr lang="en-US" sz="3200" dirty="0"/>
              <a:t>). </a:t>
            </a:r>
            <a:endParaRPr lang="en-US" sz="32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these situations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 biopsy can determine the type and stage of the primary cancer,</a:t>
            </a:r>
            <a:r>
              <a:rPr lang="en-US" dirty="0"/>
              <a:t> which </a:t>
            </a:r>
            <a:r>
              <a:rPr lang="en-US" b="1" dirty="0">
                <a:solidFill>
                  <a:srgbClr val="FF0000"/>
                </a:solidFill>
              </a:rPr>
              <a:t>may influence subsequent management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6E9C-5052-4E17-A0A8-4285B52617D7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3: </a:t>
            </a:r>
            <a:r>
              <a:rPr lang="en-US" b="1" dirty="0" smtClean="0"/>
              <a:t>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biopsy may also be considered when an </a:t>
            </a:r>
            <a:r>
              <a:rPr lang="en-US" sz="3200" b="1" dirty="0">
                <a:solidFill>
                  <a:srgbClr val="FF0000"/>
                </a:solidFill>
              </a:rPr>
              <a:t>infiltrative infection to the adrenal glands is suspected</a:t>
            </a:r>
            <a:r>
              <a:rPr lang="en-US" sz="3200" dirty="0"/>
              <a:t>, such as by </a:t>
            </a:r>
            <a:r>
              <a:rPr lang="en-US" sz="3200" b="1" dirty="0">
                <a:solidFill>
                  <a:srgbClr val="FF0000"/>
                </a:solidFill>
              </a:rPr>
              <a:t>Mycobacterium or fungal organisms,</a:t>
            </a:r>
            <a:r>
              <a:rPr lang="en-US" sz="3200" dirty="0"/>
              <a:t> and there are </a:t>
            </a:r>
            <a:r>
              <a:rPr lang="en-US" sz="3200" b="1" dirty="0">
                <a:solidFill>
                  <a:srgbClr val="FF0000"/>
                </a:solidFill>
              </a:rPr>
              <a:t>no other means to confirm the diagnosis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Patients </a:t>
            </a:r>
            <a:r>
              <a:rPr lang="en-US" sz="3200" dirty="0"/>
              <a:t>with infectious adrenal infiltrations are </a:t>
            </a:r>
            <a:r>
              <a:rPr lang="en-US" sz="3200" b="1" dirty="0">
                <a:solidFill>
                  <a:srgbClr val="FF0000"/>
                </a:solidFill>
              </a:rPr>
              <a:t>often partially immunocompromised or had lived or traveled in potentially endemic regions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biopsy in this situation may </a:t>
            </a:r>
            <a:r>
              <a:rPr lang="en-US" sz="3200" b="1" dirty="0">
                <a:solidFill>
                  <a:srgbClr val="FF0000"/>
                </a:solidFill>
              </a:rPr>
              <a:t>inform therapy towards specific antimicrobials rather than surgical procedures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92-A699-4B89-9C1C-CE2F5844ECE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5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3: </a:t>
            </a:r>
            <a:r>
              <a:rPr lang="en-US" b="1" dirty="0" smtClean="0"/>
              <a:t>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biopsy is not recommended to distinguish a primary adrenocortical adenoma from a carcinoma</a:t>
            </a:r>
            <a:r>
              <a:rPr lang="en-US" sz="3200" dirty="0"/>
              <a:t>; biopsy in these situations may be </a:t>
            </a:r>
            <a:r>
              <a:rPr lang="en-US" sz="3200" b="1" dirty="0">
                <a:solidFill>
                  <a:srgbClr val="FF0000"/>
                </a:solidFill>
              </a:rPr>
              <a:t>inaccurate and/or falsely reassuring </a:t>
            </a:r>
            <a:r>
              <a:rPr lang="en-US" sz="3200" dirty="0"/>
              <a:t>due to </a:t>
            </a:r>
            <a:r>
              <a:rPr lang="en-US" sz="3200" b="1" dirty="0">
                <a:solidFill>
                  <a:srgbClr val="FF0000"/>
                </a:solidFill>
              </a:rPr>
              <a:t>sampling bias</a:t>
            </a:r>
            <a:r>
              <a:rPr lang="en-US" sz="3200" dirty="0"/>
              <a:t>, and there is </a:t>
            </a: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theoretical risk of tumor seeding the needle track</a:t>
            </a:r>
            <a:endParaRPr lang="en-US" sz="3200" dirty="0" smtClean="0"/>
          </a:p>
          <a:p>
            <a:r>
              <a:rPr lang="en-US" sz="3200" dirty="0" smtClean="0"/>
              <a:t>When </a:t>
            </a:r>
            <a:r>
              <a:rPr lang="en-US" sz="3200" b="1" dirty="0" smtClean="0">
                <a:solidFill>
                  <a:srgbClr val="FF0000"/>
                </a:solidFill>
              </a:rPr>
              <a:t>concern for a primary adrenal malignancy is raised </a:t>
            </a:r>
            <a:r>
              <a:rPr lang="en-US" sz="3200" dirty="0" smtClean="0"/>
              <a:t>based on </a:t>
            </a:r>
            <a:r>
              <a:rPr lang="en-US" sz="3200" b="1" dirty="0" smtClean="0">
                <a:solidFill>
                  <a:srgbClr val="FF0000"/>
                </a:solidFill>
              </a:rPr>
              <a:t>radiographic imaging characteristics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a cancer-focused surgery </a:t>
            </a:r>
            <a:r>
              <a:rPr lang="en-US" sz="3200" dirty="0" smtClean="0"/>
              <a:t>should be strongly considered for </a:t>
            </a:r>
            <a:r>
              <a:rPr lang="en-US" sz="3200" b="1" dirty="0" smtClean="0">
                <a:solidFill>
                  <a:srgbClr val="FF0000"/>
                </a:solidFill>
              </a:rPr>
              <a:t>diagnosis, prognosis/ staging, and treatment.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DEAF-14C3-4A72-BDF2-FC5DA0367A2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5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3: </a:t>
            </a:r>
            <a:r>
              <a:rPr lang="en-US" b="1" dirty="0" smtClean="0"/>
              <a:t>Would </a:t>
            </a:r>
            <a:r>
              <a:rPr lang="en-US" b="1" dirty="0"/>
              <a:t>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Infrequently, a suspected adrenal malignancy is deemed to be surgically </a:t>
            </a:r>
            <a:r>
              <a:rPr lang="en-US" sz="3600" b="1" dirty="0" err="1">
                <a:solidFill>
                  <a:srgbClr val="FF0000"/>
                </a:solidFill>
              </a:rPr>
              <a:t>unresectable</a:t>
            </a:r>
            <a:r>
              <a:rPr lang="en-US" sz="3600" dirty="0"/>
              <a:t>, yet </a:t>
            </a:r>
            <a:r>
              <a:rPr lang="en-US" sz="3600" b="1" dirty="0">
                <a:solidFill>
                  <a:srgbClr val="FF0000"/>
                </a:solidFill>
              </a:rPr>
              <a:t>confirmation of the malignancy via histopathology is necessary to determine appropriate medical therapy (i.e., chemotherapy</a:t>
            </a:r>
            <a:r>
              <a:rPr lang="en-US" sz="3600" dirty="0"/>
              <a:t>).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this circumstance, </a:t>
            </a:r>
            <a:r>
              <a:rPr lang="en-US" sz="3600" b="1" dirty="0">
                <a:solidFill>
                  <a:srgbClr val="FF0000"/>
                </a:solidFill>
              </a:rPr>
              <a:t>a biopsy of a likely malignant mass may be considered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BFD2-6E41-44F4-A9D8-3A00D71D88E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8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/>
              <a:t> Q 3: Would a biopsy of the adrenal mass help with diagnosis or management?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Biopsy is </a:t>
            </a:r>
            <a:r>
              <a:rPr lang="en-US" sz="3600" b="1" dirty="0">
                <a:solidFill>
                  <a:srgbClr val="FF0000"/>
                </a:solidFill>
              </a:rPr>
              <a:t>contra-indicated in any mass </a:t>
            </a:r>
            <a:r>
              <a:rPr lang="en-US" sz="3600" dirty="0"/>
              <a:t>which could represent a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 due to concern of precipitating a catecholamine </a:t>
            </a:r>
            <a:r>
              <a:rPr lang="en-US" sz="3600" b="1" dirty="0" smtClean="0">
                <a:solidFill>
                  <a:srgbClr val="FF0000"/>
                </a:solidFill>
              </a:rPr>
              <a:t>crisis</a:t>
            </a:r>
            <a:r>
              <a:rPr lang="en-US" sz="3600" dirty="0" smtClean="0"/>
              <a:t>; </a:t>
            </a:r>
            <a:r>
              <a:rPr lang="en-US" sz="3600" dirty="0"/>
              <a:t>rather, </a:t>
            </a:r>
            <a:r>
              <a:rPr lang="en-US" sz="3600" b="1" dirty="0">
                <a:solidFill>
                  <a:srgbClr val="FF0000"/>
                </a:solidFill>
              </a:rPr>
              <a:t>biochemical diagnosis, pre-operative adrenergic receptor blockade, and surgery should be pursued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3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6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 </a:t>
            </a:r>
            <a:r>
              <a:rPr lang="en-US" b="1" dirty="0" smtClean="0"/>
              <a:t>Q 4: Is </a:t>
            </a:r>
            <a:r>
              <a:rPr lang="en-US" b="1" dirty="0"/>
              <a:t>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is no indication for surgical or medical treatment in this case, since the </a:t>
            </a:r>
            <a:r>
              <a:rPr lang="en-US" sz="3600" b="1" dirty="0">
                <a:solidFill>
                  <a:srgbClr val="FF0000"/>
                </a:solidFill>
              </a:rPr>
              <a:t>adrenal mass is neither suspicious for malignancy nor hormonally active.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0695-03A0-4FDA-BD5D-CFA01FA3BEB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3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4: </a:t>
            </a:r>
            <a:r>
              <a:rPr lang="en-US" b="1" dirty="0" smtClean="0"/>
              <a:t>Is </a:t>
            </a:r>
            <a:r>
              <a:rPr lang="en-US" b="1" dirty="0"/>
              <a:t>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History </a:t>
            </a:r>
            <a:r>
              <a:rPr lang="en-US" sz="3600" b="1" dirty="0">
                <a:solidFill>
                  <a:srgbClr val="FF0000"/>
                </a:solidFill>
              </a:rPr>
              <a:t>and physical examination should first be conducted to assess suspicion </a:t>
            </a:r>
            <a:r>
              <a:rPr lang="en-US" sz="3600" dirty="0"/>
              <a:t>for an obvious syndrome of </a:t>
            </a:r>
            <a:r>
              <a:rPr lang="en-US" sz="3600" b="1" dirty="0">
                <a:solidFill>
                  <a:srgbClr val="FF0000"/>
                </a:solidFill>
              </a:rPr>
              <a:t>adrenal hormone excess</a:t>
            </a:r>
            <a:r>
              <a:rPr lang="en-US" sz="3600" dirty="0"/>
              <a:t>, followed by </a:t>
            </a:r>
            <a:r>
              <a:rPr lang="en-US" sz="3600" b="1" dirty="0">
                <a:solidFill>
                  <a:srgbClr val="FF0000"/>
                </a:solidFill>
              </a:rPr>
              <a:t>biochemical testing for evidence of adrenal hormone excess.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If </a:t>
            </a:r>
            <a:r>
              <a:rPr lang="en-US" sz="3600" b="1" dirty="0">
                <a:solidFill>
                  <a:srgbClr val="FF0000"/>
                </a:solidFill>
              </a:rPr>
              <a:t>hormone excess is confirmed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FF0000"/>
                </a:solidFill>
              </a:rPr>
              <a:t>localization of the source and surgical resection should be strongly </a:t>
            </a:r>
            <a:r>
              <a:rPr lang="en-US" sz="3600" b="1" dirty="0" smtClean="0">
                <a:solidFill>
                  <a:srgbClr val="FF0000"/>
                </a:solidFill>
              </a:rPr>
              <a:t>considered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BB79-C0CD-4A59-8C0D-9C739CF099D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0" y="0"/>
            <a:ext cx="10517323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274C-0791-46A3-8A5E-5105B12F4EE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4: </a:t>
            </a:r>
            <a:r>
              <a:rPr lang="en-US" b="1" dirty="0" smtClean="0"/>
              <a:t>Is </a:t>
            </a:r>
            <a:r>
              <a:rPr lang="en-US" b="1" dirty="0"/>
              <a:t>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Most patients with an incidentally discovered adrenal mass are asymptomatic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0000"/>
                </a:solidFill>
              </a:rPr>
              <a:t>do not exhibit an obvious syndrome</a:t>
            </a:r>
            <a:r>
              <a:rPr lang="en-US" sz="3600" dirty="0"/>
              <a:t> of adrenal hormone excess and have normal values on biochemical screening.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these instances, the </a:t>
            </a:r>
            <a:r>
              <a:rPr lang="en-US" sz="3600" b="1" dirty="0">
                <a:solidFill>
                  <a:srgbClr val="FF0000"/>
                </a:solidFill>
              </a:rPr>
              <a:t>radiographic characteristics of the adrenal mass dictate subsequent management</a:t>
            </a:r>
            <a:r>
              <a:rPr lang="en-US" sz="36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421-E2FA-4EA9-BE9A-BE932B941EBD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Aim of this symposium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Though adrenal masses, or adrenal hyperplasia or thickening, of any size may have clinical relevance, this </a:t>
            </a:r>
            <a:r>
              <a:rPr lang="en-US" sz="3600" dirty="0" smtClean="0"/>
              <a:t>symposium </a:t>
            </a:r>
            <a:r>
              <a:rPr lang="en-US" sz="3600" dirty="0"/>
              <a:t>will focus on the </a:t>
            </a:r>
            <a:r>
              <a:rPr lang="en-US" sz="3600" dirty="0">
                <a:solidFill>
                  <a:srgbClr val="FF0000"/>
                </a:solidFill>
              </a:rPr>
              <a:t>evaluation of incidentally discovered adrenal masses greater than or equal to 1 cm in size.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E31D-4FD0-49AD-A3C7-A076FBDA672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3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1</a:t>
            </a:r>
            <a:r>
              <a:rPr lang="en-US" b="1" dirty="0" smtClean="0"/>
              <a:t> </a:t>
            </a:r>
            <a:r>
              <a:rPr lang="en-US" b="1" dirty="0"/>
              <a:t>Q 4: </a:t>
            </a:r>
            <a:r>
              <a:rPr lang="en-US" b="1" dirty="0" smtClean="0"/>
              <a:t>Is </a:t>
            </a:r>
            <a:r>
              <a:rPr lang="en-US" b="1" dirty="0"/>
              <a:t>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Adrenal masses that </a:t>
            </a:r>
            <a:r>
              <a:rPr lang="en-US" b="1" dirty="0">
                <a:solidFill>
                  <a:srgbClr val="FF0000"/>
                </a:solidFill>
              </a:rPr>
              <a:t>display suspicious or concerning features for a potential malignancy </a:t>
            </a:r>
            <a:r>
              <a:rPr lang="en-US" dirty="0"/>
              <a:t>can be further characterized using </a:t>
            </a:r>
            <a:r>
              <a:rPr lang="en-US" b="1" dirty="0">
                <a:solidFill>
                  <a:srgbClr val="FF0000"/>
                </a:solidFill>
              </a:rPr>
              <a:t>alternative imaging modalities if needed, and if unilateral, surgically removed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there is </a:t>
            </a:r>
            <a:r>
              <a:rPr lang="en-US" b="1" dirty="0">
                <a:solidFill>
                  <a:srgbClr val="FF0000"/>
                </a:solidFill>
              </a:rPr>
              <a:t>uncertainty regarding malignant potential or ambiguous characterization that prevent firm decision making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repeated imaging can be performed in 3 to 6 months </a:t>
            </a:r>
            <a:r>
              <a:rPr lang="en-US" dirty="0"/>
              <a:t>to reassess for </a:t>
            </a:r>
            <a:r>
              <a:rPr lang="en-US" b="1" dirty="0">
                <a:solidFill>
                  <a:srgbClr val="FF0000"/>
                </a:solidFill>
              </a:rPr>
              <a:t>progressive radiographic or biochemical features </a:t>
            </a:r>
            <a:r>
              <a:rPr lang="en-US" dirty="0"/>
              <a:t>that may confirm suspicions of a potential malignancy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C472-B142-463D-B6E8-E6082357714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8068" y="694063"/>
            <a:ext cx="9144000" cy="5365213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5: Is there any indication for longitudinal surveillance with imaging and/or biochemical testing? If so, how frequently and for what duration?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36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SCENARIO 1</a:t>
            </a:r>
            <a:r>
              <a:rPr lang="en-US" sz="3200" b="1" dirty="0" smtClean="0"/>
              <a:t> Q 5: Is </a:t>
            </a:r>
            <a:r>
              <a:rPr lang="en-US" sz="3200" b="1" dirty="0"/>
              <a:t>there any indication for longitudinal surveillance with imaging and/or biochemical testing? If so, how frequently and for what duration?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b="1" dirty="0">
                <a:solidFill>
                  <a:srgbClr val="FF0000"/>
                </a:solidFill>
              </a:rPr>
              <a:t>no strong evidence supporting longitudinal biochemical or radiographic surveillance for this patient</a:t>
            </a:r>
            <a:r>
              <a:rPr lang="en-US" dirty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b="1" dirty="0">
                <a:solidFill>
                  <a:srgbClr val="FF0000"/>
                </a:solidFill>
              </a:rPr>
              <a:t>lack of large and robust prospective studies </a:t>
            </a:r>
            <a:r>
              <a:rPr lang="en-US" dirty="0"/>
              <a:t>that evaluate the evolution of biochemical and radiographic characteristics of benign-appearing nonfunctional adrenal masses.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summary of multiple smaller and retrospective studies </a:t>
            </a:r>
            <a:r>
              <a:rPr lang="en-US" dirty="0"/>
              <a:t>suggests that a </a:t>
            </a:r>
            <a:r>
              <a:rPr lang="en-US" b="1" dirty="0">
                <a:solidFill>
                  <a:srgbClr val="FF0000"/>
                </a:solidFill>
              </a:rPr>
              <a:t>nonfunctional and lipid-rich appearing adrenal mass that is &lt;4 cm in size is extremely unlikely </a:t>
            </a:r>
            <a:r>
              <a:rPr lang="en-US" dirty="0"/>
              <a:t>to represent a malignancy, and therefore, there is </a:t>
            </a:r>
            <a:r>
              <a:rPr lang="en-US" b="1" dirty="0">
                <a:solidFill>
                  <a:srgbClr val="FF0000"/>
                </a:solidFill>
              </a:rPr>
              <a:t>no strong evidence to repeat imaging studies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D1BC-916D-4441-A6E2-3DB20541522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8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SCENARIO 1</a:t>
            </a:r>
            <a:r>
              <a:rPr lang="en-US" sz="3200" b="1" dirty="0" smtClean="0"/>
              <a:t> Q 5: Is </a:t>
            </a:r>
            <a:r>
              <a:rPr lang="en-US" sz="3200" b="1" dirty="0"/>
              <a:t>there any indication for longitudinal surveillance with imaging and/or biochemical testing? If so, how frequently and for what duration?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there are </a:t>
            </a:r>
            <a:r>
              <a:rPr lang="en-US" b="1" dirty="0">
                <a:solidFill>
                  <a:srgbClr val="FF0000"/>
                </a:solidFill>
              </a:rPr>
              <a:t>rare reported cases where an adrenocortical carcinoma developed in a patient with a prior history of benign adrenocortical adenoma based on imaging </a:t>
            </a:r>
            <a:r>
              <a:rPr lang="en-US" b="1" dirty="0" smtClean="0">
                <a:solidFill>
                  <a:srgbClr val="FF0000"/>
                </a:solidFill>
              </a:rPr>
              <a:t>criteria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it is not clear </a:t>
            </a:r>
            <a:r>
              <a:rPr lang="en-US" dirty="0"/>
              <a:t>if the adrenocortical carcinoma in such cases</a:t>
            </a:r>
            <a:r>
              <a:rPr lang="en-US" b="1" dirty="0">
                <a:solidFill>
                  <a:srgbClr val="FF0000"/>
                </a:solidFill>
              </a:rPr>
              <a:t> developed from the adenoma or was an independent occurrence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Furthermore</a:t>
            </a:r>
            <a:r>
              <a:rPr lang="en-US" dirty="0"/>
              <a:t>, it is </a:t>
            </a:r>
            <a:r>
              <a:rPr lang="en-US" b="1" dirty="0"/>
              <a:t>not known </a:t>
            </a:r>
            <a:r>
              <a:rPr lang="en-US" b="1" dirty="0">
                <a:solidFill>
                  <a:srgbClr val="FF0000"/>
                </a:solidFill>
              </a:rPr>
              <a:t>whether imaging surveillance would have changed the clinical outcome in these rare scenarios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Accordingly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authors do not feel that such rare cases should change imaging surveillance strategies </a:t>
            </a:r>
            <a:r>
              <a:rPr lang="en-US" dirty="0"/>
              <a:t>for millions of benign-appearing adenomas until a </a:t>
            </a:r>
            <a:r>
              <a:rPr lang="en-US" b="1" dirty="0">
                <a:solidFill>
                  <a:srgbClr val="FF0000"/>
                </a:solidFill>
              </a:rPr>
              <a:t>better understanding of adrenocortical carcinoma pathogenesis and development is available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0795-BF9D-47F1-9E2C-84D7CB1387C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2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SCENARIO 1</a:t>
            </a:r>
            <a:r>
              <a:rPr lang="en-US" sz="3200" b="1" dirty="0" smtClean="0"/>
              <a:t> Q 5: Is </a:t>
            </a:r>
            <a:r>
              <a:rPr lang="en-US" sz="3200" b="1" dirty="0"/>
              <a:t>there any indication for longitudinal surveillance with imaging and/or biochemical testing? If so, how frequently and for what duration?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Development of </a:t>
            </a:r>
            <a:r>
              <a:rPr lang="en-US" sz="3200" b="1" dirty="0">
                <a:solidFill>
                  <a:srgbClr val="FF0000"/>
                </a:solidFill>
              </a:rPr>
              <a:t>mild or autonomous </a:t>
            </a:r>
            <a:r>
              <a:rPr lang="en-US" sz="3200" b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dirty="0">
                <a:solidFill>
                  <a:srgbClr val="FF0000"/>
                </a:solidFill>
              </a:rPr>
              <a:t> (previously referred to as “subclinical </a:t>
            </a:r>
            <a:r>
              <a:rPr lang="en-US" sz="3200" b="1" dirty="0" err="1">
                <a:solidFill>
                  <a:srgbClr val="FF0000"/>
                </a:solidFill>
              </a:rPr>
              <a:t>hypercortisolism</a:t>
            </a:r>
            <a:r>
              <a:rPr lang="en-US" sz="3200" b="1" dirty="0">
                <a:solidFill>
                  <a:srgbClr val="FF0000"/>
                </a:solidFill>
              </a:rPr>
              <a:t>” or “subclinical Cushing syndrome”) is the most commonly reported hormonal excess </a:t>
            </a:r>
            <a:r>
              <a:rPr lang="en-US" sz="3200" dirty="0"/>
              <a:t>during long-term follow-up of adrenal </a:t>
            </a:r>
            <a:r>
              <a:rPr lang="en-US" sz="3200" dirty="0" err="1" smtClean="0"/>
              <a:t>incidentalomas</a:t>
            </a:r>
            <a:r>
              <a:rPr lang="en-US" sz="3200" dirty="0" smtClean="0"/>
              <a:t>; </a:t>
            </a:r>
            <a:r>
              <a:rPr lang="en-US" sz="3200" dirty="0"/>
              <a:t>however, </a:t>
            </a:r>
            <a:r>
              <a:rPr lang="en-US" sz="3200" b="1" dirty="0">
                <a:solidFill>
                  <a:srgbClr val="FF0000"/>
                </a:solidFill>
              </a:rPr>
              <a:t>robust data to support serial biochemical evaluations are lacking.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Rather</a:t>
            </a:r>
            <a:r>
              <a:rPr lang="en-US" sz="3200" dirty="0"/>
              <a:t>, an </a:t>
            </a:r>
            <a:r>
              <a:rPr lang="en-US" sz="3200" b="1" dirty="0">
                <a:solidFill>
                  <a:srgbClr val="FF0000"/>
                </a:solidFill>
              </a:rPr>
              <a:t>individualized approach should be taken for each patient.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D0A6-6734-408B-8CC2-DE12F8542C9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7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SCENARIO 1</a:t>
            </a:r>
            <a:r>
              <a:rPr lang="en-US" sz="3200" b="1" dirty="0" smtClean="0"/>
              <a:t> Q 5: Is </a:t>
            </a:r>
            <a:r>
              <a:rPr lang="en-US" sz="3200" b="1" dirty="0"/>
              <a:t>there any indication for longitudinal surveillance with imaging and/or biochemical testing? If so, how frequently and for what duration?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Patients, and their primary care clinicians, should be educated about </a:t>
            </a:r>
            <a:r>
              <a:rPr lang="en-US" b="1" dirty="0">
                <a:solidFill>
                  <a:srgbClr val="FF0000"/>
                </a:solidFill>
              </a:rPr>
              <a:t>potential signs and symptoms of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hyperaldosteronism</a:t>
            </a:r>
            <a:r>
              <a:rPr lang="en-US" b="1" dirty="0">
                <a:solidFill>
                  <a:srgbClr val="FF0000"/>
                </a:solidFill>
              </a:rPr>
              <a:t> that should trigger re-evaluation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development of </a:t>
            </a:r>
            <a:r>
              <a:rPr lang="en-US" b="1" dirty="0">
                <a:solidFill>
                  <a:srgbClr val="FF0000"/>
                </a:solidFill>
              </a:rPr>
              <a:t>new or unexpectedly worsening hyperglycemia, diabetes, hypertension, hypokalemia, weight gain or </a:t>
            </a:r>
            <a:r>
              <a:rPr lang="en-US" b="1" dirty="0" err="1">
                <a:solidFill>
                  <a:srgbClr val="FF0000"/>
                </a:solidFill>
              </a:rPr>
              <a:t>lipodystrophy</a:t>
            </a:r>
            <a:r>
              <a:rPr lang="en-US" b="1" dirty="0">
                <a:solidFill>
                  <a:srgbClr val="FF0000"/>
                </a:solidFill>
              </a:rPr>
              <a:t>, and/or low bone mineral density or fractures </a:t>
            </a:r>
            <a:r>
              <a:rPr lang="en-US" dirty="0"/>
              <a:t>in this patient may raise concern for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or </a:t>
            </a:r>
            <a:r>
              <a:rPr lang="en-US" b="1" dirty="0" err="1">
                <a:solidFill>
                  <a:srgbClr val="FF0000"/>
                </a:solidFill>
              </a:rPr>
              <a:t>hyperaldosteronism</a:t>
            </a:r>
            <a:r>
              <a:rPr lang="en-US" b="1" dirty="0">
                <a:solidFill>
                  <a:srgbClr val="FF0000"/>
                </a:solidFill>
              </a:rPr>
              <a:t>, and biochemical screening can be </a:t>
            </a:r>
            <a:r>
              <a:rPr lang="en-US" b="1" dirty="0" smtClean="0">
                <a:solidFill>
                  <a:srgbClr val="FF0000"/>
                </a:solidFill>
              </a:rPr>
              <a:t>repeated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606A-E304-4A0B-9A68-708468A88DD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0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1" y="2"/>
            <a:ext cx="10517323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274C-0791-46A3-8A5E-5105B12F4EE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56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0432973" y="1366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E36-A865-44B9-89BB-CB485581084D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9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SCENARIO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71-year-old woman presented to the emergency department with </a:t>
            </a:r>
            <a:r>
              <a:rPr lang="en-US" sz="3600" b="1" dirty="0">
                <a:solidFill>
                  <a:srgbClr val="FF0000"/>
                </a:solidFill>
              </a:rPr>
              <a:t>right flank pain.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An </a:t>
            </a:r>
            <a:r>
              <a:rPr lang="en-US" sz="3600" dirty="0"/>
              <a:t>abdominal CT scan was performed without contrast to evaluate for </a:t>
            </a:r>
            <a:r>
              <a:rPr lang="en-US" sz="3600" b="1" dirty="0">
                <a:solidFill>
                  <a:srgbClr val="FF0000"/>
                </a:solidFill>
              </a:rPr>
              <a:t>nephrolithiasis.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7E8-58B4-46BA-B178-3D217F72C56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0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revealed </a:t>
            </a:r>
            <a:r>
              <a:rPr lang="en-US" b="1" dirty="0">
                <a:solidFill>
                  <a:srgbClr val="FF0000"/>
                </a:solidFill>
              </a:rPr>
              <a:t>a small </a:t>
            </a:r>
            <a:r>
              <a:rPr lang="en-US" b="1" dirty="0" err="1">
                <a:solidFill>
                  <a:srgbClr val="FF0000"/>
                </a:solidFill>
              </a:rPr>
              <a:t>nonobstructing</a:t>
            </a:r>
            <a:r>
              <a:rPr lang="en-US" b="1" dirty="0">
                <a:solidFill>
                  <a:srgbClr val="FF0000"/>
                </a:solidFill>
              </a:rPr>
              <a:t> kidney stone </a:t>
            </a:r>
            <a:r>
              <a:rPr lang="en-US" dirty="0"/>
              <a:t>and an </a:t>
            </a:r>
            <a:r>
              <a:rPr lang="en-US" b="1" dirty="0">
                <a:solidFill>
                  <a:srgbClr val="FF0000"/>
                </a:solidFill>
              </a:rPr>
              <a:t>incidentally observed 3.8 × 2.9 × 1.9 cm diffuse left adrenal thickening/mass </a:t>
            </a:r>
            <a:r>
              <a:rPr lang="en-US" dirty="0"/>
              <a:t>that was poorly circumscribed, had a </a:t>
            </a:r>
            <a:r>
              <a:rPr lang="en-US" b="1" dirty="0">
                <a:solidFill>
                  <a:srgbClr val="FF0000"/>
                </a:solidFill>
              </a:rPr>
              <a:t>25 HU unenhanced attenuation with an absolute contrast washout of 30% after 15 minutes</a:t>
            </a:r>
            <a:r>
              <a:rPr lang="en-US" dirty="0"/>
              <a:t>. </a:t>
            </a:r>
          </a:p>
          <a:p>
            <a:r>
              <a:rPr lang="en-US" dirty="0"/>
              <a:t>In addition, the </a:t>
            </a:r>
            <a:r>
              <a:rPr lang="en-US" b="1" dirty="0">
                <a:solidFill>
                  <a:srgbClr val="FF0000"/>
                </a:solidFill>
              </a:rPr>
              <a:t>right adrenal gland was noted to be diffusely thickened without a discrete mass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There were no other abdominal abnormalities, and subsequent imaging of the chest showed no abnormalities.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True prevalence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true prevalence of adrenal masses is </a:t>
            </a:r>
            <a:r>
              <a:rPr lang="en-US" sz="3200" dirty="0">
                <a:solidFill>
                  <a:srgbClr val="FF0000"/>
                </a:solidFill>
              </a:rPr>
              <a:t>not known</a:t>
            </a:r>
            <a:r>
              <a:rPr lang="en-US" sz="3200" dirty="0"/>
              <a:t>; rather, estimates are extrapolated from </a:t>
            </a:r>
            <a:r>
              <a:rPr lang="en-US" sz="3200" b="1" dirty="0">
                <a:solidFill>
                  <a:srgbClr val="FF0000"/>
                </a:solidFill>
              </a:rPr>
              <a:t>limited observations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prevalence of incidental adrenal masses based on 25 postmortem series is </a:t>
            </a:r>
            <a:r>
              <a:rPr lang="en-US" sz="3200" b="1" dirty="0">
                <a:solidFill>
                  <a:srgbClr val="FF0000"/>
                </a:solidFill>
              </a:rPr>
              <a:t>about 6% (range, 1.1 to 32</a:t>
            </a:r>
            <a:r>
              <a:rPr lang="en-US" sz="3200" b="1" dirty="0" smtClean="0">
                <a:solidFill>
                  <a:srgbClr val="FF0000"/>
                </a:solidFill>
              </a:rPr>
              <a:t>%)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prevalence of incidentally discovered adrenal masses using </a:t>
            </a:r>
            <a:r>
              <a:rPr lang="en-US" sz="3200" b="1" dirty="0">
                <a:solidFill>
                  <a:srgbClr val="FF0000"/>
                </a:solidFill>
              </a:rPr>
              <a:t>high-resolution CT scans is slightly lower</a:t>
            </a:r>
            <a:r>
              <a:rPr lang="en-US" sz="3200" dirty="0"/>
              <a:t>, at </a:t>
            </a:r>
            <a:r>
              <a:rPr lang="en-US" sz="3200" b="1" dirty="0">
                <a:solidFill>
                  <a:srgbClr val="FF0000"/>
                </a:solidFill>
              </a:rPr>
              <a:t>approximately </a:t>
            </a:r>
            <a:r>
              <a:rPr lang="en-US" sz="3200" b="1" dirty="0" smtClean="0">
                <a:solidFill>
                  <a:srgbClr val="FF0000"/>
                </a:solidFill>
              </a:rPr>
              <a:t>4%</a:t>
            </a:r>
            <a:r>
              <a:rPr lang="en-US" sz="3200" dirty="0" smtClean="0"/>
              <a:t> </a:t>
            </a:r>
            <a:r>
              <a:rPr lang="en-US" sz="3200" dirty="0"/>
              <a:t>and generally observed to be </a:t>
            </a:r>
            <a:r>
              <a:rPr lang="en-US" sz="3200" b="1" dirty="0">
                <a:solidFill>
                  <a:srgbClr val="FF0000"/>
                </a:solidFill>
              </a:rPr>
              <a:t>higher with older age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A0-C322-47EC-8746-DC9F62FD4217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96" y="0"/>
            <a:ext cx="7767886" cy="667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8AF0-B6F2-4323-AF2F-ED6B102FF1EB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481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had a </a:t>
            </a:r>
            <a:r>
              <a:rPr lang="en-US" b="1" dirty="0">
                <a:solidFill>
                  <a:srgbClr val="FF0000"/>
                </a:solidFill>
              </a:rPr>
              <a:t>history of breast cancer diagnosed 10 years earlier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positive for the estrogen and progesterone receptors and negative for Her2/</a:t>
            </a:r>
            <a:r>
              <a:rPr lang="en-US" b="1" dirty="0" err="1">
                <a:solidFill>
                  <a:srgbClr val="FF0000"/>
                </a:solidFill>
              </a:rPr>
              <a:t>neu</a:t>
            </a:r>
            <a:r>
              <a:rPr lang="en-US" dirty="0"/>
              <a:t>) that was treated with lumpectomy, chemotherapy, and subsequently </a:t>
            </a:r>
            <a:r>
              <a:rPr lang="en-US" b="1" dirty="0">
                <a:solidFill>
                  <a:srgbClr val="FF0000"/>
                </a:solidFill>
              </a:rPr>
              <a:t>7 years of aromatase inhibitor therapy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had </a:t>
            </a:r>
            <a:r>
              <a:rPr lang="en-US" b="1" dirty="0">
                <a:solidFill>
                  <a:srgbClr val="FF0000"/>
                </a:solidFill>
              </a:rPr>
              <a:t>undergone surveillance imaging annually until 2 years prior to the current presentation.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Prior </a:t>
            </a:r>
            <a:r>
              <a:rPr lang="en-US" b="1" dirty="0">
                <a:solidFill>
                  <a:srgbClr val="FF0000"/>
                </a:solidFill>
              </a:rPr>
              <a:t>imaging of her abdomen 2 years earlier revealed normal adrenal glands</a:t>
            </a:r>
            <a:r>
              <a:rPr lang="en-US" dirty="0"/>
              <a:t>; thus, the current adrenal abnormalities were new.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3EE2-32D5-472E-9D3B-8EEA7F80DDD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3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patient </a:t>
            </a:r>
            <a:r>
              <a:rPr lang="en-US" sz="3600" b="1" dirty="0">
                <a:solidFill>
                  <a:srgbClr val="FF0000"/>
                </a:solidFill>
              </a:rPr>
              <a:t>denied any symptoms of a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, CS, or </a:t>
            </a:r>
            <a:r>
              <a:rPr lang="en-US" sz="3600" b="1" dirty="0" err="1">
                <a:solidFill>
                  <a:srgbClr val="FF0000"/>
                </a:solidFill>
              </a:rPr>
              <a:t>hyperandrogenism</a:t>
            </a:r>
            <a:r>
              <a:rPr lang="en-US" sz="3600" b="1" dirty="0">
                <a:solidFill>
                  <a:srgbClr val="FF0000"/>
                </a:solidFill>
              </a:rPr>
              <a:t>, and had no hypertension or hypokalemia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Plasma </a:t>
            </a:r>
            <a:r>
              <a:rPr lang="en-US" sz="3600" dirty="0" err="1"/>
              <a:t>metanephrines</a:t>
            </a:r>
            <a:r>
              <a:rPr lang="en-US" sz="3600" dirty="0"/>
              <a:t> were normal, and a 1-mg dexamethasone suppression test resulted in a morning cortisol of 0.9 </a:t>
            </a:r>
            <a:r>
              <a:rPr lang="el-GR" sz="3600" dirty="0"/>
              <a:t>μ</a:t>
            </a:r>
            <a:r>
              <a:rPr lang="en-US" sz="3600" dirty="0"/>
              <a:t>g/</a:t>
            </a:r>
            <a:r>
              <a:rPr lang="en-US" sz="3600" dirty="0" err="1"/>
              <a:t>dL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35EF-11F6-4D15-9DF0-50880096864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9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1: Does this adrenal mass represent a malignancy?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23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r>
              <a:rPr lang="en-US" b="1" dirty="0" smtClean="0"/>
              <a:t> Q 1: 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imaging characteristics are </a:t>
            </a:r>
            <a:r>
              <a:rPr lang="en-US" b="1" dirty="0">
                <a:solidFill>
                  <a:srgbClr val="FF0000"/>
                </a:solidFill>
              </a:rPr>
              <a:t>concerning for a malignancy</a:t>
            </a:r>
            <a:r>
              <a:rPr lang="en-US" dirty="0" smtClean="0"/>
              <a:t>.</a:t>
            </a:r>
          </a:p>
          <a:p>
            <a:r>
              <a:rPr lang="en-US" dirty="0"/>
              <a:t>The unenhanced attenuation of </a:t>
            </a:r>
            <a:r>
              <a:rPr lang="en-US" b="1" dirty="0">
                <a:solidFill>
                  <a:srgbClr val="FF0000"/>
                </a:solidFill>
              </a:rPr>
              <a:t>25 HU suggests a lipid-poor entity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Further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low absolute washout percentage, the lack of smooth contours and irregular shape, bilateral adrenal involvement, and the background of a prior history of breast cancer </a:t>
            </a:r>
            <a:r>
              <a:rPr lang="en-US" dirty="0"/>
              <a:t>not only raise concern for a malignant process but raise the </a:t>
            </a:r>
            <a:r>
              <a:rPr lang="en-US" b="1" dirty="0">
                <a:solidFill>
                  <a:srgbClr val="FF0000"/>
                </a:solidFill>
              </a:rPr>
              <a:t>specter of adrenal metastases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Metastases </a:t>
            </a:r>
            <a:r>
              <a:rPr lang="en-US" b="1" dirty="0">
                <a:solidFill>
                  <a:srgbClr val="FF0000"/>
                </a:solidFill>
              </a:rPr>
              <a:t>to the adrenal glands can be bilateral and may appear dense and irregular in shape on imaging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primary adrenal malignancy or infection are less likely scenarios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DAAE-14C9-47DA-8F94-B5A5028C0059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32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4190999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2: Is there evidence for clinically relevant and autonomous adrenal hormone excess?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7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2</a:t>
            </a:r>
            <a:r>
              <a:rPr lang="en-US" sz="3600" b="1" dirty="0" smtClean="0"/>
              <a:t> </a:t>
            </a:r>
            <a:r>
              <a:rPr lang="en-US" sz="3600" b="1" dirty="0"/>
              <a:t>Q </a:t>
            </a:r>
            <a:r>
              <a:rPr lang="en-US" sz="3600" b="1" dirty="0" smtClean="0"/>
              <a:t>2: Is </a:t>
            </a:r>
            <a:r>
              <a:rPr lang="en-US" sz="3600" b="1" dirty="0"/>
              <a:t>there evidence for clinically relevant and autonomous adrenal hormone excess?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is </a:t>
            </a:r>
            <a:r>
              <a:rPr lang="en-US" sz="3600" b="1" dirty="0">
                <a:solidFill>
                  <a:srgbClr val="FF0000"/>
                </a:solidFill>
              </a:rPr>
              <a:t>no clinically apparent evidence of </a:t>
            </a:r>
            <a:r>
              <a:rPr lang="en-US" sz="3600" b="1" dirty="0" err="1">
                <a:solidFill>
                  <a:srgbClr val="FF0000"/>
                </a:solidFill>
              </a:rPr>
              <a:t>hypercortisolism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pheochromocytoma</a:t>
            </a:r>
            <a:r>
              <a:rPr lang="en-US" sz="3600" b="1" dirty="0">
                <a:solidFill>
                  <a:srgbClr val="FF0000"/>
                </a:solidFill>
              </a:rPr>
              <a:t>, androgen-secreting tumor, or primary </a:t>
            </a:r>
            <a:r>
              <a:rPr lang="en-US" sz="3600" b="1" dirty="0" err="1">
                <a:solidFill>
                  <a:srgbClr val="FF0000"/>
                </a:solidFill>
              </a:rPr>
              <a:t>aldosteronism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Furthermore</a:t>
            </a:r>
            <a:r>
              <a:rPr lang="en-US" sz="3600" dirty="0"/>
              <a:t>, a </a:t>
            </a:r>
            <a:r>
              <a:rPr lang="en-US" sz="3600" b="1" dirty="0">
                <a:solidFill>
                  <a:srgbClr val="FF0000"/>
                </a:solidFill>
              </a:rPr>
              <a:t>1-mg dexamethasone suppression test and plasma </a:t>
            </a:r>
            <a:r>
              <a:rPr lang="en-US" sz="3600" b="1" dirty="0" err="1">
                <a:solidFill>
                  <a:srgbClr val="FF0000"/>
                </a:solidFill>
              </a:rPr>
              <a:t>metanephrines</a:t>
            </a:r>
            <a:r>
              <a:rPr lang="en-US" sz="3600" b="1" dirty="0">
                <a:solidFill>
                  <a:srgbClr val="FF0000"/>
                </a:solidFill>
              </a:rPr>
              <a:t> were normal</a:t>
            </a:r>
            <a:r>
              <a:rPr lang="en-US" sz="36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D33-7498-4CDA-A7F1-36B6BECF110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02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066801"/>
            <a:ext cx="10363200" cy="2533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68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r>
              <a:rPr lang="en-US" b="1" dirty="0" smtClean="0"/>
              <a:t> </a:t>
            </a:r>
            <a:r>
              <a:rPr lang="en-US" b="1" dirty="0"/>
              <a:t>Q 3: Would 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Yes, an adrenal biopsy may influence management decisions</a:t>
            </a:r>
            <a:r>
              <a:rPr lang="en-US" dirty="0" smtClean="0"/>
              <a:t>.</a:t>
            </a:r>
          </a:p>
          <a:p>
            <a:r>
              <a:rPr lang="en-US" dirty="0"/>
              <a:t>Since the primary consideration is metastatic breast cancer and there are no other metastatic lesions to sample, </a:t>
            </a:r>
            <a:r>
              <a:rPr lang="en-US" b="1" dirty="0">
                <a:solidFill>
                  <a:srgbClr val="FF0000"/>
                </a:solidFill>
              </a:rPr>
              <a:t>an adrenal biopsy could provide a tissue diagnosis which would also confirm the disease as advanced or stage 4.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After </a:t>
            </a:r>
            <a:r>
              <a:rPr lang="en-US" b="1" dirty="0">
                <a:solidFill>
                  <a:srgbClr val="FF0000"/>
                </a:solidFill>
              </a:rPr>
              <a:t>excluding a </a:t>
            </a:r>
            <a:r>
              <a:rPr lang="en-US" b="1" dirty="0" err="1">
                <a:solidFill>
                  <a:srgbClr val="FF0000"/>
                </a:solidFill>
              </a:rPr>
              <a:t>pheochromocytoma</a:t>
            </a:r>
            <a:r>
              <a:rPr lang="en-US" dirty="0"/>
              <a:t>, a biopsy may influence whether the </a:t>
            </a:r>
            <a:r>
              <a:rPr lang="en-US" b="1" dirty="0">
                <a:solidFill>
                  <a:srgbClr val="FF0000"/>
                </a:solidFill>
              </a:rPr>
              <a:t>appropriate treatment should involve systemic medical therapy versus surgical therapy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DD57-A09C-4698-A27A-BF0B2F31416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1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r>
              <a:rPr lang="en-US" b="1" dirty="0" smtClean="0"/>
              <a:t> </a:t>
            </a:r>
            <a:r>
              <a:rPr lang="en-US" b="1" dirty="0"/>
              <a:t>Q 3: Would 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this case, </a:t>
            </a:r>
            <a:r>
              <a:rPr lang="en-US" sz="3600" b="1" dirty="0">
                <a:solidFill>
                  <a:srgbClr val="FF0000"/>
                </a:solidFill>
              </a:rPr>
              <a:t>a biopsy of the left adrenal mass revealed malignant cells consistent with breast cancer that was positive for the estrogen and progesterone receptors and negative for Her2/</a:t>
            </a:r>
            <a:r>
              <a:rPr lang="en-US" sz="3600" b="1" dirty="0" err="1">
                <a:solidFill>
                  <a:srgbClr val="FF0000"/>
                </a:solidFill>
              </a:rPr>
              <a:t>neu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dirty="0"/>
              <a:t>finding confirmed that the patient had a </a:t>
            </a:r>
            <a:r>
              <a:rPr lang="en-US" sz="3600" b="1" dirty="0">
                <a:solidFill>
                  <a:srgbClr val="FF0000"/>
                </a:solidFill>
              </a:rPr>
              <a:t>recurrence of her breast cancer presenting with isolated adrenal metastases nearly 10 years after her </a:t>
            </a:r>
            <a:r>
              <a:rPr lang="en-US" sz="3600" b="1" dirty="0" smtClean="0">
                <a:solidFill>
                  <a:srgbClr val="FF0000"/>
                </a:solidFill>
              </a:rPr>
              <a:t> original </a:t>
            </a:r>
            <a:r>
              <a:rPr lang="en-US" sz="3600" b="1" dirty="0">
                <a:solidFill>
                  <a:srgbClr val="FF0000"/>
                </a:solidFill>
              </a:rPr>
              <a:t>disease</a:t>
            </a:r>
            <a:r>
              <a:rPr lang="en-US" sz="36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8962-839F-438E-9BF7-CB50A887A967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increase in the incidental discovery?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Given that the </a:t>
            </a:r>
            <a:r>
              <a:rPr lang="en-US" sz="3200" b="1" dirty="0">
                <a:solidFill>
                  <a:srgbClr val="FF0000"/>
                </a:solidFill>
              </a:rPr>
              <a:t>annual frequency of CT and MRI imaging studies exceeds 100 million per year </a:t>
            </a:r>
            <a:r>
              <a:rPr lang="en-US" sz="3200" dirty="0"/>
              <a:t>in the United States, a statistic that has been </a:t>
            </a:r>
            <a:r>
              <a:rPr lang="en-US" sz="3200" b="1" dirty="0">
                <a:solidFill>
                  <a:srgbClr val="FF0000"/>
                </a:solidFill>
              </a:rPr>
              <a:t>steadily increasing in the last decade</a:t>
            </a:r>
            <a:r>
              <a:rPr lang="en-US" sz="3200" dirty="0"/>
              <a:t>, the </a:t>
            </a:r>
            <a:r>
              <a:rPr lang="en-US" sz="3200" b="1" dirty="0">
                <a:solidFill>
                  <a:srgbClr val="FF0000"/>
                </a:solidFill>
              </a:rPr>
              <a:t>absolute number of annually discovered adrenal masses is expected to be large </a:t>
            </a:r>
            <a:r>
              <a:rPr lang="en-US" sz="3200" dirty="0"/>
              <a:t>(10). </a:t>
            </a:r>
            <a:endParaRPr lang="en-US" sz="3200" dirty="0" smtClean="0"/>
          </a:p>
          <a:p>
            <a:r>
              <a:rPr lang="en-US" sz="3200" dirty="0" smtClean="0"/>
              <a:t>As </a:t>
            </a:r>
            <a:r>
              <a:rPr lang="en-US" sz="3200" dirty="0"/>
              <a:t>modern medicine continues to increase its reliance on abdominal imaging techniques, there </a:t>
            </a:r>
            <a:r>
              <a:rPr lang="en-US" sz="3200" b="1" dirty="0">
                <a:solidFill>
                  <a:srgbClr val="FF0000"/>
                </a:solidFill>
              </a:rPr>
              <a:t>will likely be a parallel increase in the incidental discovery of adrenal masses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9520-E404-42F6-8F21-2D5B4DB0FA02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1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33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2</a:t>
            </a:r>
            <a:r>
              <a:rPr lang="en-US" b="1" dirty="0" smtClean="0"/>
              <a:t> </a:t>
            </a:r>
            <a:r>
              <a:rPr lang="en-US" b="1" dirty="0"/>
              <a:t>Q 4: Is there an indication for surgical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Surgery to remove an adrenal metastasis is reasonable to consider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in this case, the findings suggest that </a:t>
            </a:r>
            <a:r>
              <a:rPr lang="en-US" b="1" dirty="0">
                <a:solidFill>
                  <a:srgbClr val="FF0000"/>
                </a:solidFill>
              </a:rPr>
              <a:t>medical therapy for metastatic breast cancer might be a potential option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patient was resumed on an </a:t>
            </a:r>
            <a:r>
              <a:rPr lang="en-US" b="1" dirty="0">
                <a:solidFill>
                  <a:srgbClr val="FF0000"/>
                </a:solidFill>
              </a:rPr>
              <a:t>aromatase inhibitor, and 1 year later, imaging revealed complete regression of her adrenal metastases</a:t>
            </a:r>
            <a:r>
              <a:rPr lang="en-US" dirty="0" smtClean="0"/>
              <a:t>.</a:t>
            </a:r>
          </a:p>
          <a:p>
            <a:r>
              <a:rPr lang="en-US" dirty="0"/>
              <a:t>Although medical therapy was effective in this case, </a:t>
            </a:r>
            <a:r>
              <a:rPr lang="en-US" b="1" dirty="0">
                <a:solidFill>
                  <a:srgbClr val="FF0000"/>
                </a:solidFill>
              </a:rPr>
              <a:t>surgical </a:t>
            </a:r>
            <a:r>
              <a:rPr lang="en-US" b="1" dirty="0" err="1">
                <a:solidFill>
                  <a:srgbClr val="FF0000"/>
                </a:solidFill>
              </a:rPr>
              <a:t>metastasectomy</a:t>
            </a:r>
            <a:r>
              <a:rPr lang="en-US" b="1" dirty="0">
                <a:solidFill>
                  <a:srgbClr val="FF0000"/>
                </a:solidFill>
              </a:rPr>
              <a:t> should be considered on a </a:t>
            </a:r>
            <a:r>
              <a:rPr lang="en-US" b="1" dirty="0" err="1">
                <a:solidFill>
                  <a:srgbClr val="FF0000"/>
                </a:solidFill>
              </a:rPr>
              <a:t>caseby</a:t>
            </a:r>
            <a:r>
              <a:rPr lang="en-US" b="1" dirty="0">
                <a:solidFill>
                  <a:srgbClr val="FF0000"/>
                </a:solidFill>
              </a:rPr>
              <a:t>-case basis</a:t>
            </a:r>
            <a:r>
              <a:rPr lang="en-US" dirty="0"/>
              <a:t>, especially when </a:t>
            </a:r>
            <a:r>
              <a:rPr lang="en-US" b="1" dirty="0">
                <a:solidFill>
                  <a:srgbClr val="FF0000"/>
                </a:solidFill>
              </a:rPr>
              <a:t>a patient’s malignancy is considered unlikely to respond to chemotherapies or targeted treatments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2D8F-4E4F-4BDB-B3B7-3EBB6CE276D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8068" y="694065"/>
            <a:ext cx="9144000" cy="5365213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5: Is there any indication for longitudinal surveillance with imaging and/or biochemical testing? If so, how frequently and for what duration?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97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2 </a:t>
            </a:r>
            <a:r>
              <a:rPr lang="en-US" sz="3600" b="1" dirty="0" smtClean="0"/>
              <a:t>Q </a:t>
            </a:r>
            <a:r>
              <a:rPr lang="en-US" sz="3600" b="1" dirty="0"/>
              <a:t>5: Is there an indication for longitudinal surveillance with imaging and/or biochemical testing?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Yes, </a:t>
            </a:r>
            <a:r>
              <a:rPr lang="en-US" sz="3600" b="1" dirty="0">
                <a:solidFill>
                  <a:srgbClr val="FF0000"/>
                </a:solidFill>
              </a:rPr>
              <a:t>this patient should be closely monitored for primary adrenal insufficiency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/>
              <a:t>Given bilateral adrenal metastases, it would have been reasonable to </a:t>
            </a:r>
            <a:r>
              <a:rPr lang="en-US" sz="3600" b="1" dirty="0">
                <a:solidFill>
                  <a:srgbClr val="FF0000"/>
                </a:solidFill>
              </a:rPr>
              <a:t>evaluate adrenocorticotropic hormone (ACTH) and cortisol levels at the time of diagnosis of metastatic breast cancer to establish a baseline with which to compare subsequent assessments</a:t>
            </a:r>
            <a:r>
              <a:rPr lang="en-US" sz="3600" dirty="0"/>
              <a:t>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7C83-FFC4-47FC-B8A6-DE771284862B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26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2 </a:t>
            </a:r>
            <a:r>
              <a:rPr lang="en-US" sz="3600" b="1" dirty="0"/>
              <a:t>Q 5: Is there an indication for longitudinal surveillance with imaging and/or biochemical testing?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This patient </a:t>
            </a:r>
            <a:r>
              <a:rPr lang="en-US" sz="3200" b="1" dirty="0">
                <a:solidFill>
                  <a:srgbClr val="FF0000"/>
                </a:solidFill>
              </a:rPr>
              <a:t>was followed for signs and symptoms of primary adrenal insufficiency and routine morning cortisol and ACTH levels. </a:t>
            </a:r>
          </a:p>
          <a:p>
            <a:r>
              <a:rPr lang="en-US" sz="3200" dirty="0"/>
              <a:t>Approximately </a:t>
            </a:r>
            <a:r>
              <a:rPr lang="en-US" sz="3200" b="1" dirty="0">
                <a:solidFill>
                  <a:srgbClr val="FF0000"/>
                </a:solidFill>
              </a:rPr>
              <a:t>1 year after resuming the aromatase inhibitor, her morning cortisol levels declined and her ACTH levels rose,</a:t>
            </a:r>
            <a:r>
              <a:rPr lang="en-US" sz="3200" dirty="0"/>
              <a:t> indicating the development of </a:t>
            </a:r>
            <a:r>
              <a:rPr lang="en-US" sz="3200" b="1" dirty="0">
                <a:solidFill>
                  <a:srgbClr val="FF0000"/>
                </a:solidFill>
              </a:rPr>
              <a:t>primary adrenal insufficiency. </a:t>
            </a:r>
          </a:p>
          <a:p>
            <a:r>
              <a:rPr lang="en-US" sz="3200" dirty="0"/>
              <a:t>She was treated with </a:t>
            </a:r>
            <a:r>
              <a:rPr lang="en-US" sz="3200" b="1" dirty="0">
                <a:solidFill>
                  <a:srgbClr val="FF0000"/>
                </a:solidFill>
              </a:rPr>
              <a:t>replacement hydrocortisone and fludrocortisone.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09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1" y="2"/>
            <a:ext cx="10517323" cy="673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274C-0791-46A3-8A5E-5105B12F4EE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323682" y="45169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E36-A865-44B9-89BB-CB485581084D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32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68-year-old man with a history of osteoporosis, hyperlipidemia, and </a:t>
            </a:r>
            <a:r>
              <a:rPr lang="en-US" b="1" dirty="0" err="1">
                <a:solidFill>
                  <a:srgbClr val="FF0000"/>
                </a:solidFill>
              </a:rPr>
              <a:t>prediabetes</a:t>
            </a:r>
            <a:r>
              <a:rPr lang="en-US" dirty="0"/>
              <a:t> was incidentally found to have a </a:t>
            </a:r>
            <a:r>
              <a:rPr lang="en-US" b="1" dirty="0">
                <a:solidFill>
                  <a:srgbClr val="FF0000"/>
                </a:solidFill>
              </a:rPr>
              <a:t>right-sided lipid-rich adrenal mass (&lt;10 HU on unenhanced CT imaging</a:t>
            </a:r>
            <a:r>
              <a:rPr lang="en-US" dirty="0"/>
              <a:t>), size 4.6 × 3.5 × 3.5 cm, on a CT scan performed to evaluate back </a:t>
            </a:r>
            <a:r>
              <a:rPr lang="en-US" dirty="0" smtClean="0"/>
              <a:t>pain </a:t>
            </a:r>
          </a:p>
          <a:p>
            <a:r>
              <a:rPr lang="en-US" dirty="0" smtClean="0"/>
              <a:t>The </a:t>
            </a:r>
            <a:r>
              <a:rPr lang="en-US" dirty="0"/>
              <a:t>CT scan also noted </a:t>
            </a:r>
            <a:r>
              <a:rPr lang="en-US" b="1" dirty="0">
                <a:solidFill>
                  <a:srgbClr val="FF0000"/>
                </a:solidFill>
              </a:rPr>
              <a:t>vertebral compression fractures of his spine</a:t>
            </a:r>
            <a:r>
              <a:rPr lang="en-US" dirty="0" smtClean="0"/>
              <a:t>.</a:t>
            </a:r>
          </a:p>
          <a:p>
            <a:r>
              <a:rPr lang="en-US" dirty="0"/>
              <a:t>Physical exam was unremarkable and there was </a:t>
            </a:r>
            <a:r>
              <a:rPr lang="en-US" b="1" dirty="0">
                <a:solidFill>
                  <a:srgbClr val="FF0000"/>
                </a:solidFill>
              </a:rPr>
              <a:t>no evidence of supraclavicular fat pads, </a:t>
            </a:r>
            <a:r>
              <a:rPr lang="en-US" b="1" dirty="0" err="1">
                <a:solidFill>
                  <a:srgbClr val="FF0000"/>
                </a:solidFill>
              </a:rPr>
              <a:t>striae</a:t>
            </a:r>
            <a:r>
              <a:rPr lang="en-US" b="1" dirty="0">
                <a:solidFill>
                  <a:srgbClr val="FF0000"/>
                </a:solidFill>
              </a:rPr>
              <a:t>, or proximal muscle weakness</a:t>
            </a:r>
            <a:r>
              <a:rPr lang="en-US" dirty="0"/>
              <a:t>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4CAC-D601-4563-A45C-ADC6CF1AFC6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02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00038"/>
            <a:ext cx="83724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0AAB-66B5-4A53-9699-FBE246CE40DB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66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Biochemical evaluation </a:t>
            </a:r>
            <a:r>
              <a:rPr lang="en-US" sz="3200" b="1" dirty="0">
                <a:solidFill>
                  <a:srgbClr val="FF0000"/>
                </a:solidFill>
              </a:rPr>
              <a:t>excluded </a:t>
            </a:r>
            <a:r>
              <a:rPr lang="en-US" sz="3200" b="1" dirty="0" err="1">
                <a:solidFill>
                  <a:srgbClr val="FF0000"/>
                </a:solidFill>
              </a:rPr>
              <a:t>pheochromocytoma</a:t>
            </a:r>
            <a:r>
              <a:rPr lang="en-US" sz="3200" b="1" dirty="0">
                <a:solidFill>
                  <a:srgbClr val="FF0000"/>
                </a:solidFill>
              </a:rPr>
              <a:t> and primary </a:t>
            </a:r>
            <a:r>
              <a:rPr lang="en-US" sz="3200" b="1" dirty="0" err="1">
                <a:solidFill>
                  <a:srgbClr val="FF0000"/>
                </a:solidFill>
              </a:rPr>
              <a:t>hyperaldosteronism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Laboratory </a:t>
            </a:r>
            <a:r>
              <a:rPr lang="en-US" sz="3200" dirty="0"/>
              <a:t>data showed an </a:t>
            </a:r>
            <a:r>
              <a:rPr lang="en-US" sz="3200" b="1" dirty="0">
                <a:solidFill>
                  <a:srgbClr val="FF0000"/>
                </a:solidFill>
              </a:rPr>
              <a:t>undetectable morning ACTH, a morning cortisol ≥5.0 </a:t>
            </a:r>
            <a:r>
              <a:rPr lang="el-GR" sz="3200" b="1" dirty="0">
                <a:solidFill>
                  <a:srgbClr val="FF0000"/>
                </a:solidFill>
              </a:rPr>
              <a:t>μ</a:t>
            </a:r>
            <a:r>
              <a:rPr lang="en-US" sz="3200" b="1" dirty="0">
                <a:solidFill>
                  <a:srgbClr val="FF0000"/>
                </a:solidFill>
              </a:rPr>
              <a:t>g/</a:t>
            </a:r>
            <a:r>
              <a:rPr lang="en-US" sz="3200" b="1" dirty="0" err="1">
                <a:solidFill>
                  <a:srgbClr val="FF0000"/>
                </a:solidFill>
              </a:rPr>
              <a:t>dL</a:t>
            </a:r>
            <a:r>
              <a:rPr lang="en-US" sz="3200" b="1" dirty="0">
                <a:solidFill>
                  <a:srgbClr val="FF0000"/>
                </a:solidFill>
              </a:rPr>
              <a:t> following 1-mg overnight dexamethasone suppression test on two separate occasions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a normal 24-hour urinary free cortisol (UFC), and a low </a:t>
            </a:r>
            <a:r>
              <a:rPr lang="en-US" sz="3200" b="1" dirty="0" err="1">
                <a:solidFill>
                  <a:srgbClr val="FF0000"/>
                </a:solidFill>
              </a:rPr>
              <a:t>dehydroepiandrosterone</a:t>
            </a:r>
            <a:r>
              <a:rPr lang="en-US" sz="3200" b="1" dirty="0">
                <a:solidFill>
                  <a:srgbClr val="FF0000"/>
                </a:solidFill>
              </a:rPr>
              <a:t> sulfate (DHEAS)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B4A3-2DC4-4522-AA50-1ECF3D84C36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 for developing adrenal masses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Unfortunately, </a:t>
            </a:r>
            <a:r>
              <a:rPr lang="en-US" sz="3600" b="1" dirty="0">
                <a:solidFill>
                  <a:srgbClr val="FF0000"/>
                </a:solidFill>
              </a:rPr>
              <a:t>our understanding of risk factors for developing adrenal masses</a:t>
            </a:r>
            <a:r>
              <a:rPr lang="en-US" sz="3600" dirty="0"/>
              <a:t>, and our ability to </a:t>
            </a:r>
            <a:r>
              <a:rPr lang="en-US" sz="3600" b="1" dirty="0">
                <a:solidFill>
                  <a:srgbClr val="FF0000"/>
                </a:solidFill>
              </a:rPr>
              <a:t>predict either their presence and/or outcomes after diagnosis, is limited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Clinicians </a:t>
            </a:r>
            <a:r>
              <a:rPr lang="en-US" sz="3600" dirty="0"/>
              <a:t>will be faced with the challenge of evaluating these adrenal masses to ensure that they do not represent </a:t>
            </a:r>
            <a:r>
              <a:rPr lang="en-US" sz="3600" b="1" dirty="0">
                <a:solidFill>
                  <a:srgbClr val="FF0000"/>
                </a:solidFill>
              </a:rPr>
              <a:t>health hazards or harbingers of future risk.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239-3426-481F-B0C2-4AD56D301ED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14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9" y="844742"/>
            <a:ext cx="9342304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DAF-F098-40D9-B5AA-2BAA2535A20A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08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1: Does this adrenal mass represent a malignancy?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61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Q 1: Does </a:t>
            </a:r>
            <a:r>
              <a:rPr lang="en-US" b="1" dirty="0"/>
              <a:t>this adrenal mass represent a malignancy?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No, the imaging characteristics show a lipid-rich mass that is suggestive of benign entity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unenhanced CT images show a </a:t>
            </a:r>
            <a:r>
              <a:rPr lang="en-US" sz="3200" b="1" dirty="0">
                <a:solidFill>
                  <a:srgbClr val="FF0000"/>
                </a:solidFill>
              </a:rPr>
              <a:t>round right adrenal mass with low attenuation (&lt;10 HU).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In </a:t>
            </a:r>
            <a:r>
              <a:rPr lang="en-US" sz="3200" dirty="0"/>
              <a:t>addition, the adrenal mass displayed </a:t>
            </a:r>
            <a:r>
              <a:rPr lang="en-US" sz="3200" b="1" dirty="0">
                <a:solidFill>
                  <a:srgbClr val="FF0000"/>
                </a:solidFill>
              </a:rPr>
              <a:t>no evidence of local invasion or calcifications.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A963-90F4-4419-9A56-FD8755CDE94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2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/>
              <a:t> Q 1: Does this adrenal mass represent a malignancy?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Despite being </a:t>
            </a:r>
            <a:r>
              <a:rPr lang="en-US" sz="3200" b="1" dirty="0">
                <a:solidFill>
                  <a:srgbClr val="FF0000"/>
                </a:solidFill>
              </a:rPr>
              <a:t>slightly more than 4 cm in size, the other features of this tumor strongly suggest that it is benign 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Some experts recommend surgical </a:t>
            </a:r>
            <a:r>
              <a:rPr lang="en-US" sz="3200" b="1" dirty="0" err="1">
                <a:solidFill>
                  <a:srgbClr val="FF0000"/>
                </a:solidFill>
              </a:rPr>
              <a:t>adrenalectomy</a:t>
            </a:r>
            <a:r>
              <a:rPr lang="en-US" sz="3200" b="1" dirty="0">
                <a:solidFill>
                  <a:srgbClr val="FF0000"/>
                </a:solidFill>
              </a:rPr>
              <a:t> when lipid-rich adrenal masses are greater than 4 cm in size</a:t>
            </a:r>
            <a:r>
              <a:rPr lang="en-US" sz="3200" dirty="0"/>
              <a:t>, owing to concerns that </a:t>
            </a:r>
            <a:r>
              <a:rPr lang="en-US" sz="3200" b="1" dirty="0">
                <a:solidFill>
                  <a:srgbClr val="FF0000"/>
                </a:solidFill>
              </a:rPr>
              <a:t>small malignant foci may not be recognized in larger-sized masses</a:t>
            </a:r>
            <a:r>
              <a:rPr lang="en-US" sz="3200" dirty="0"/>
              <a:t>; however, this recommendation is </a:t>
            </a:r>
            <a:r>
              <a:rPr lang="en-US" sz="3200" b="1" dirty="0">
                <a:solidFill>
                  <a:srgbClr val="FF0000"/>
                </a:solidFill>
              </a:rPr>
              <a:t>not supported by high-grade evidence and should be considered on a case-by-case basis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54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4190999"/>
          </a:xfrm>
        </p:spPr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2: Is there evidence for clinically relevant and autonomous adrenal hormone excess?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68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 smtClean="0"/>
              <a:t> </a:t>
            </a:r>
            <a:r>
              <a:rPr lang="en-US" sz="3600" b="1" dirty="0"/>
              <a:t>Q </a:t>
            </a:r>
            <a:r>
              <a:rPr lang="en-US" sz="3600" b="1" dirty="0" smtClean="0"/>
              <a:t>2: Is </a:t>
            </a:r>
            <a:r>
              <a:rPr lang="en-US" sz="3600" b="1" dirty="0"/>
              <a:t>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the lack of classical physical features on examination suggestive of CS, </a:t>
            </a:r>
            <a:r>
              <a:rPr lang="en-US" b="1" dirty="0">
                <a:solidFill>
                  <a:srgbClr val="FF0000"/>
                </a:solidFill>
              </a:rPr>
              <a:t>the biochemical evaluation suggests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Patients with </a:t>
            </a:r>
            <a:r>
              <a:rPr lang="en-US" b="1" dirty="0">
                <a:solidFill>
                  <a:srgbClr val="FF0000"/>
                </a:solidFill>
              </a:rPr>
              <a:t>mild or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typically do not have overt manifestations of CS on physical </a:t>
            </a:r>
            <a:r>
              <a:rPr lang="en-US" b="1" dirty="0" smtClean="0">
                <a:solidFill>
                  <a:srgbClr val="FF0000"/>
                </a:solidFill>
              </a:rPr>
              <a:t>examination 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prevalence of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incidentally discovered adrenal masses has been reported as </a:t>
            </a:r>
            <a:r>
              <a:rPr lang="en-US" b="1" dirty="0">
                <a:solidFill>
                  <a:srgbClr val="FF0000"/>
                </a:solidFill>
              </a:rPr>
              <a:t>approximately 5%</a:t>
            </a:r>
            <a:r>
              <a:rPr lang="en-US" dirty="0"/>
              <a:t> among more than 2,000 patients from 13 different </a:t>
            </a:r>
            <a:r>
              <a:rPr lang="en-US" dirty="0" smtClean="0"/>
              <a:t>studies; </a:t>
            </a:r>
            <a:r>
              <a:rPr lang="en-US" dirty="0"/>
              <a:t>however, </a:t>
            </a:r>
            <a:r>
              <a:rPr lang="en-US" b="1" dirty="0">
                <a:solidFill>
                  <a:srgbClr val="FF0000"/>
                </a:solidFill>
              </a:rPr>
              <a:t>milder degrees of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may exist in a much higher percentage of individuals with adrenal tumors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9CA5-506F-41AC-A02A-7F554A0FC81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66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 smtClean="0"/>
              <a:t> </a:t>
            </a:r>
            <a:r>
              <a:rPr lang="en-US" sz="3600" b="1" dirty="0"/>
              <a:t>Q 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overnight 1-mg dexamethasone suppression test is recommended as the initial test to evaluate for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measurement of a morning dexamethasone, along with the cortisol value</a:t>
            </a:r>
            <a:r>
              <a:rPr lang="en-US" dirty="0"/>
              <a:t>, may not be necessary on every occasion but should be considered when </a:t>
            </a:r>
            <a:r>
              <a:rPr lang="en-US" b="1" dirty="0">
                <a:solidFill>
                  <a:srgbClr val="FF0000"/>
                </a:solidFill>
              </a:rPr>
              <a:t>there is concern of patient </a:t>
            </a:r>
            <a:r>
              <a:rPr lang="en-US" b="1" dirty="0" err="1">
                <a:solidFill>
                  <a:srgbClr val="FF0000"/>
                </a:solidFill>
              </a:rPr>
              <a:t>nonadherence</a:t>
            </a:r>
            <a:r>
              <a:rPr lang="en-US" b="1" dirty="0">
                <a:solidFill>
                  <a:srgbClr val="FF0000"/>
                </a:solidFill>
              </a:rPr>
              <a:t> with dexamethasone intake, increased clearance/metabolism of dexamethasone, or poor absorption of dexamethasone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err="1">
                <a:solidFill>
                  <a:srgbClr val="FF0000"/>
                </a:solidFill>
              </a:rPr>
              <a:t>postdexamethasone</a:t>
            </a:r>
            <a:r>
              <a:rPr lang="en-US" b="1" dirty="0">
                <a:solidFill>
                  <a:srgbClr val="FF0000"/>
                </a:solidFill>
              </a:rPr>
              <a:t> cortisol value &lt;1.8 </a:t>
            </a:r>
            <a:r>
              <a:rPr lang="en-US" b="1" dirty="0" err="1">
                <a:solidFill>
                  <a:srgbClr val="FF0000"/>
                </a:solidFill>
              </a:rPr>
              <a:t>μg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dL</a:t>
            </a:r>
            <a:r>
              <a:rPr lang="en-US" b="1" dirty="0">
                <a:solidFill>
                  <a:srgbClr val="FF0000"/>
                </a:solidFill>
              </a:rPr>
              <a:t> is considered to represent a “nonfunctional” tumor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655D-0828-4409-9BDA-60DC3269053E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56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 smtClean="0"/>
              <a:t> </a:t>
            </a:r>
            <a:r>
              <a:rPr lang="en-US" sz="3600" b="1" dirty="0"/>
              <a:t>Q 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False-positive results are not uncommon </a:t>
            </a:r>
            <a:r>
              <a:rPr lang="en-US" sz="3600" dirty="0"/>
              <a:t>and may occur in patients receiving medications </a:t>
            </a:r>
            <a:r>
              <a:rPr lang="en-US" sz="3600" dirty="0" smtClean="0"/>
              <a:t>that: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accelerate </a:t>
            </a:r>
            <a:r>
              <a:rPr lang="en-US" sz="3200" b="1" dirty="0">
                <a:solidFill>
                  <a:srgbClr val="FF0000"/>
                </a:solidFill>
              </a:rPr>
              <a:t>dexamethasone metabolism </a:t>
            </a:r>
            <a:r>
              <a:rPr lang="en-US" sz="3200" dirty="0"/>
              <a:t>(such as </a:t>
            </a:r>
            <a:r>
              <a:rPr lang="en-US" sz="3200" b="1" dirty="0">
                <a:solidFill>
                  <a:srgbClr val="FF0000"/>
                </a:solidFill>
              </a:rPr>
              <a:t>phenytoin, carbamazepine, rifampin, and phenobarbital</a:t>
            </a:r>
            <a:r>
              <a:rPr lang="en-US" sz="3200" dirty="0"/>
              <a:t>),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increase </a:t>
            </a:r>
            <a:r>
              <a:rPr lang="en-US" sz="3200" b="1" dirty="0">
                <a:solidFill>
                  <a:srgbClr val="FF0000"/>
                </a:solidFill>
              </a:rPr>
              <a:t>corticosteroid-binding globulin </a:t>
            </a:r>
            <a:r>
              <a:rPr lang="en-US" sz="3200" dirty="0"/>
              <a:t>(such as </a:t>
            </a:r>
            <a:r>
              <a:rPr lang="en-US" sz="3200" b="1" dirty="0">
                <a:solidFill>
                  <a:srgbClr val="FF0000"/>
                </a:solidFill>
              </a:rPr>
              <a:t>estrogen and </a:t>
            </a:r>
            <a:r>
              <a:rPr lang="en-US" sz="3200" b="1" dirty="0" err="1">
                <a:solidFill>
                  <a:srgbClr val="FF0000"/>
                </a:solidFill>
              </a:rPr>
              <a:t>mitotane</a:t>
            </a:r>
            <a:r>
              <a:rPr lang="en-US" sz="3200" dirty="0"/>
              <a:t>), or </a:t>
            </a:r>
            <a:endParaRPr lang="en-US" sz="3200" dirty="0" smtClean="0"/>
          </a:p>
          <a:p>
            <a:pPr lvl="1"/>
            <a:r>
              <a:rPr lang="en-US" sz="3200" dirty="0" smtClean="0"/>
              <a:t>in </a:t>
            </a:r>
            <a:r>
              <a:rPr lang="en-US" sz="3200" dirty="0"/>
              <a:t>patients with </a:t>
            </a:r>
            <a:r>
              <a:rPr lang="en-US" sz="3200" b="1" dirty="0">
                <a:solidFill>
                  <a:srgbClr val="FF0000"/>
                </a:solidFill>
              </a:rPr>
              <a:t>depression and alcohol use </a:t>
            </a:r>
            <a:r>
              <a:rPr lang="en-US" sz="32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0E7-8650-4CDF-BAA0-E9DB83299EE4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27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/>
              <a:t> Q 2: Is there evidence for clinically relevant and autonomous adrenal hormone excess?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A </a:t>
            </a:r>
            <a:r>
              <a:rPr lang="en-US" sz="3600" b="1" dirty="0" err="1">
                <a:solidFill>
                  <a:srgbClr val="FF0000"/>
                </a:solidFill>
              </a:rPr>
              <a:t>postdexamethasone</a:t>
            </a:r>
            <a:r>
              <a:rPr lang="en-US" sz="3600" b="1" dirty="0">
                <a:solidFill>
                  <a:srgbClr val="FF0000"/>
                </a:solidFill>
              </a:rPr>
              <a:t> cortisol value ≥5.0 </a:t>
            </a:r>
            <a:r>
              <a:rPr lang="el-GR" sz="3600" b="1" dirty="0">
                <a:solidFill>
                  <a:srgbClr val="FF0000"/>
                </a:solidFill>
              </a:rPr>
              <a:t>μ</a:t>
            </a:r>
            <a:r>
              <a:rPr lang="en-US" sz="3600" b="1" dirty="0">
                <a:solidFill>
                  <a:srgbClr val="FF0000"/>
                </a:solidFill>
              </a:rPr>
              <a:t>g/</a:t>
            </a:r>
            <a:r>
              <a:rPr lang="en-US" sz="3600" b="1" dirty="0" err="1">
                <a:solidFill>
                  <a:srgbClr val="FF0000"/>
                </a:solidFill>
              </a:rPr>
              <a:t>dL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is regarded to represent “</a:t>
            </a:r>
            <a:r>
              <a:rPr lang="en-US" sz="3600" b="1" dirty="0">
                <a:solidFill>
                  <a:srgbClr val="FF0000"/>
                </a:solidFill>
              </a:rPr>
              <a:t>autonomous” cortisol secretion.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Postdexamethasone</a:t>
            </a:r>
            <a:r>
              <a:rPr lang="en-US" sz="3600" b="1" dirty="0">
                <a:solidFill>
                  <a:srgbClr val="FF0000"/>
                </a:solidFill>
              </a:rPr>
              <a:t> cortisol levels between 1.8 and 5.0 </a:t>
            </a:r>
            <a:r>
              <a:rPr lang="el-GR" sz="3600" b="1" dirty="0">
                <a:solidFill>
                  <a:srgbClr val="FF0000"/>
                </a:solidFill>
              </a:rPr>
              <a:t>μ</a:t>
            </a:r>
            <a:r>
              <a:rPr lang="en-US" sz="3600" b="1" dirty="0">
                <a:solidFill>
                  <a:srgbClr val="FF0000"/>
                </a:solidFill>
              </a:rPr>
              <a:t>g/ </a:t>
            </a:r>
            <a:r>
              <a:rPr lang="en-US" sz="3600" b="1" dirty="0" err="1">
                <a:solidFill>
                  <a:srgbClr val="FF0000"/>
                </a:solidFill>
              </a:rPr>
              <a:t>dL</a:t>
            </a:r>
            <a:r>
              <a:rPr lang="en-US" sz="3600" b="1" dirty="0">
                <a:solidFill>
                  <a:srgbClr val="FF0000"/>
                </a:solidFill>
              </a:rPr>
              <a:t> indicate “possible” </a:t>
            </a:r>
            <a:r>
              <a:rPr lang="en-US" sz="3600" b="1" dirty="0" err="1">
                <a:solidFill>
                  <a:srgbClr val="FF0000"/>
                </a:solidFill>
              </a:rPr>
              <a:t>hypercortisolism</a:t>
            </a:r>
            <a:r>
              <a:rPr lang="en-US" sz="3600" dirty="0"/>
              <a:t>, or milder degrees of </a:t>
            </a:r>
            <a:r>
              <a:rPr lang="en-US" sz="3600" dirty="0" err="1"/>
              <a:t>hypercortisolism</a:t>
            </a:r>
            <a:r>
              <a:rPr lang="en-US" sz="3600" dirty="0"/>
              <a:t>, where additional investigations may be </a:t>
            </a:r>
            <a:r>
              <a:rPr lang="en-US" sz="3600" dirty="0" smtClean="0"/>
              <a:t>helpful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35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3</a:t>
            </a:r>
            <a:r>
              <a:rPr lang="en-US" sz="3600" b="1" dirty="0" smtClean="0"/>
              <a:t> </a:t>
            </a:r>
            <a:r>
              <a:rPr lang="en-US" sz="3600" b="1" dirty="0"/>
              <a:t>Q 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such circumstances, detection of any of the following results may provide additional support for autonomous, and ACTH-independent, </a:t>
            </a:r>
            <a:r>
              <a:rPr lang="en-US" dirty="0" err="1"/>
              <a:t>hypercortisolism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low or suppressed ACTH (&lt;10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/mL), in addition to low DHEAS, and elevated late-night salivary cortisol or 24-hour UFC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is important to underscore the detection of ACTH-independent </a:t>
            </a:r>
            <a:r>
              <a:rPr lang="en-US" dirty="0" err="1"/>
              <a:t>hypercortisolism</a:t>
            </a:r>
            <a:r>
              <a:rPr lang="en-US" dirty="0"/>
              <a:t> when implicating the adrenal mass; </a:t>
            </a:r>
            <a:r>
              <a:rPr lang="en-US" b="1" dirty="0" err="1">
                <a:solidFill>
                  <a:srgbClr val="FF0000"/>
                </a:solidFill>
              </a:rPr>
              <a:t>nonsuppressed</a:t>
            </a:r>
            <a:r>
              <a:rPr lang="en-US" b="1" dirty="0">
                <a:solidFill>
                  <a:srgbClr val="FF0000"/>
                </a:solidFill>
              </a:rPr>
              <a:t> ACTH levels indicate an ACTH-dependent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and attention should be paid to a hypothalamic-pituitary or ectopic source of ACTH.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4A6-2ACB-4259-9B12-517ED82F4175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two 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two fundamental questions </a:t>
            </a:r>
            <a:r>
              <a:rPr lang="en-US" sz="3600" dirty="0"/>
              <a:t>each clinician is faced with when an adrenal mass is identified are: </a:t>
            </a:r>
            <a:endParaRPr lang="en-US" sz="3600" dirty="0" smtClean="0"/>
          </a:p>
          <a:p>
            <a:pPr lvl="1"/>
            <a:r>
              <a:rPr lang="en-US" sz="3600" dirty="0" smtClean="0"/>
              <a:t>1</a:t>
            </a:r>
            <a:r>
              <a:rPr lang="en-US" sz="3600" dirty="0"/>
              <a:t>. Does this adrenal mass represent </a:t>
            </a:r>
            <a:r>
              <a:rPr lang="en-US" sz="3600" b="1" dirty="0">
                <a:solidFill>
                  <a:srgbClr val="FF0000"/>
                </a:solidFill>
              </a:rPr>
              <a:t>a malignancy</a:t>
            </a:r>
            <a:r>
              <a:rPr lang="en-US" sz="3600" dirty="0"/>
              <a:t>? </a:t>
            </a:r>
            <a:endParaRPr lang="en-US" sz="3600" dirty="0" smtClean="0"/>
          </a:p>
          <a:p>
            <a:pPr lvl="1"/>
            <a:r>
              <a:rPr lang="en-US" sz="3600" dirty="0" smtClean="0"/>
              <a:t>2</a:t>
            </a:r>
            <a:r>
              <a:rPr lang="en-US" sz="3600" dirty="0"/>
              <a:t>. Is there evidence for </a:t>
            </a:r>
            <a:r>
              <a:rPr lang="en-US" sz="3600" b="1" dirty="0">
                <a:solidFill>
                  <a:srgbClr val="FF0000"/>
                </a:solidFill>
              </a:rPr>
              <a:t>clinically relevant and autonomous adrenal hormone excess</a:t>
            </a:r>
            <a:r>
              <a:rPr lang="en-US" sz="3600" dirty="0"/>
              <a:t>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7B18-0B31-42E2-AB6C-D14C6F86FD9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18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3 </a:t>
            </a:r>
            <a:r>
              <a:rPr lang="en-US" sz="3600" b="1" dirty="0" smtClean="0"/>
              <a:t>Q </a:t>
            </a:r>
            <a:r>
              <a:rPr lang="en-US" sz="3600" b="1" dirty="0"/>
              <a:t>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ACTH values are inconsistent with expectations or the clinical context</a:t>
            </a:r>
            <a:r>
              <a:rPr lang="en-US" dirty="0"/>
              <a:t>, it may be reasonable to consider </a:t>
            </a:r>
            <a:r>
              <a:rPr lang="en-US" b="1" dirty="0">
                <a:solidFill>
                  <a:srgbClr val="FF0000"/>
                </a:solidFill>
              </a:rPr>
              <a:t>falsely elevated values due to assay </a:t>
            </a:r>
            <a:r>
              <a:rPr lang="en-US" b="1" dirty="0" smtClean="0">
                <a:solidFill>
                  <a:srgbClr val="FF0000"/>
                </a:solidFill>
              </a:rPr>
              <a:t>interference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dexamethasone suppression test and </a:t>
            </a:r>
            <a:r>
              <a:rPr lang="en-US" b="1" dirty="0" err="1">
                <a:solidFill>
                  <a:srgbClr val="FF0000"/>
                </a:solidFill>
              </a:rPr>
              <a:t>latenight</a:t>
            </a:r>
            <a:r>
              <a:rPr lang="en-US" b="1" dirty="0">
                <a:solidFill>
                  <a:srgbClr val="FF0000"/>
                </a:solidFill>
              </a:rPr>
              <a:t> salivary cortisol test are most sensitive at detecting subtle forms of </a:t>
            </a:r>
            <a:r>
              <a:rPr lang="en-US" b="1" dirty="0" err="1">
                <a:solidFill>
                  <a:srgbClr val="FF0000"/>
                </a:solidFill>
              </a:rPr>
              <a:t>nonphysiologic</a:t>
            </a:r>
            <a:r>
              <a:rPr lang="en-US" b="1" dirty="0">
                <a:solidFill>
                  <a:srgbClr val="FF0000"/>
                </a:solidFill>
              </a:rPr>
              <a:t> and autonomous cortisol secretion</a:t>
            </a:r>
            <a:r>
              <a:rPr lang="en-US" dirty="0"/>
              <a:t>, whereas the </a:t>
            </a:r>
            <a:r>
              <a:rPr lang="en-US" b="1" dirty="0">
                <a:solidFill>
                  <a:srgbClr val="FF0000"/>
                </a:solidFill>
              </a:rPr>
              <a:t>24-hour UFC is frequently normal in mild autonomous cortisol excess.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dexamethasone suppression test may also be </a:t>
            </a:r>
            <a:r>
              <a:rPr lang="en-US" b="1" dirty="0">
                <a:solidFill>
                  <a:srgbClr val="FF0000"/>
                </a:solidFill>
              </a:rPr>
              <a:t>repeated a few months later to evaluate for consistently elevated results.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8D95-5754-4C58-9622-C5D61B58BB0E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65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SCENARIO </a:t>
            </a:r>
            <a:r>
              <a:rPr lang="en-US" sz="3600" b="1" dirty="0" smtClean="0">
                <a:solidFill>
                  <a:srgbClr val="FF0000"/>
                </a:solidFill>
              </a:rPr>
              <a:t>3 </a:t>
            </a:r>
            <a:r>
              <a:rPr lang="en-US" sz="3600" b="1" dirty="0" smtClean="0"/>
              <a:t>Q </a:t>
            </a:r>
            <a:r>
              <a:rPr lang="en-US" sz="3600" b="1" dirty="0"/>
              <a:t>2: Is there evidence for clinically relevant and autonomous adrenal hormone excess?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the patient has </a:t>
            </a:r>
            <a:r>
              <a:rPr lang="en-US" b="1" dirty="0">
                <a:solidFill>
                  <a:srgbClr val="FF0000"/>
                </a:solidFill>
              </a:rPr>
              <a:t>multiple lines of evidence suggestive of autonomous and ACTH-independent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clinical evidence associated with </a:t>
            </a:r>
            <a:r>
              <a:rPr lang="en-US" b="1" dirty="0">
                <a:solidFill>
                  <a:srgbClr val="FF0000"/>
                </a:solidFill>
              </a:rPr>
              <a:t>cortisol excess (fragility fractures, dyslipidemia, and </a:t>
            </a:r>
            <a:r>
              <a:rPr lang="en-US" b="1" dirty="0" err="1">
                <a:solidFill>
                  <a:srgbClr val="FF0000"/>
                </a:solidFill>
              </a:rPr>
              <a:t>prediabetes</a:t>
            </a:r>
            <a:r>
              <a:rPr lang="en-US" b="1" dirty="0">
                <a:solidFill>
                  <a:srgbClr val="FF0000"/>
                </a:solidFill>
              </a:rPr>
              <a:t>).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collective results may suggest a </a:t>
            </a:r>
            <a:r>
              <a:rPr lang="en-US" b="1" dirty="0">
                <a:solidFill>
                  <a:srgbClr val="FF0000"/>
                </a:solidFill>
              </a:rPr>
              <a:t>causal relationship between the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and the adverse clinical outcomes that is amenable to treatment.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C081-C7B2-41DE-9727-E37279D44661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65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066801"/>
            <a:ext cx="10363200" cy="2533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3: Would a biopsy of the adrenal mass help with diagnosis or management?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75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</a:t>
            </a:r>
            <a:r>
              <a:rPr lang="en-US" b="1" dirty="0"/>
              <a:t>Q 3: Would a biopsy of the adrenal mass help with diagnosis or management?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is no role for adrenal biopsy</a:t>
            </a:r>
            <a:r>
              <a:rPr lang="en-US" sz="3600" dirty="0"/>
              <a:t>, as imaging characteristics reveal a benign adrenal adenoma. </a:t>
            </a:r>
            <a:endParaRPr lang="en-US" sz="3600" dirty="0" smtClean="0"/>
          </a:p>
          <a:p>
            <a:r>
              <a:rPr lang="en-US" sz="3600" dirty="0" smtClean="0"/>
              <a:t>There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no indication of a malignancy or infiltrative adrenal disease.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EBA9-C67D-41BF-9973-CA1B58BB732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07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C781-E28B-4BA9-87FB-CE48DED0424A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223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Q 4</a:t>
            </a:r>
            <a:r>
              <a:rPr lang="en-US" b="1" dirty="0"/>
              <a:t>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should be considered for patients </a:t>
            </a:r>
            <a:r>
              <a:rPr lang="en-US" b="1" dirty="0">
                <a:solidFill>
                  <a:srgbClr val="FF0000"/>
                </a:solidFill>
              </a:rPr>
              <a:t>with overt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and CS.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patients with mild or autonomous </a:t>
            </a:r>
            <a:r>
              <a:rPr lang="en-US" dirty="0" err="1"/>
              <a:t>hypercortisolism</a:t>
            </a:r>
            <a:r>
              <a:rPr lang="en-US" dirty="0"/>
              <a:t> without clinical evidence of CS, </a:t>
            </a:r>
            <a:r>
              <a:rPr lang="en-US" b="1" dirty="0">
                <a:solidFill>
                  <a:srgbClr val="FF0000"/>
                </a:solidFill>
              </a:rPr>
              <a:t>an individualized approach for surgery </a:t>
            </a:r>
            <a:r>
              <a:rPr lang="en-US" dirty="0"/>
              <a:t>must be taken depending </a:t>
            </a:r>
            <a:r>
              <a:rPr lang="en-US" dirty="0" smtClean="0"/>
              <a:t>on: 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presence of </a:t>
            </a:r>
            <a:r>
              <a:rPr lang="en-US" sz="3200" b="1" dirty="0">
                <a:solidFill>
                  <a:srgbClr val="FF0000"/>
                </a:solidFill>
              </a:rPr>
              <a:t>cortisol-related comorbidities</a:t>
            </a:r>
            <a:r>
              <a:rPr lang="en-US" sz="3200" dirty="0"/>
              <a:t>,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patient </a:t>
            </a:r>
            <a:r>
              <a:rPr lang="en-US" sz="3200" b="1" dirty="0">
                <a:solidFill>
                  <a:srgbClr val="FF0000"/>
                </a:solidFill>
              </a:rPr>
              <a:t>preference for surgery </a:t>
            </a:r>
            <a:r>
              <a:rPr lang="en-US" sz="3200" dirty="0"/>
              <a:t>versus medical monitoring, and 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other </a:t>
            </a:r>
            <a:r>
              <a:rPr lang="en-US" sz="3200" b="1" dirty="0">
                <a:solidFill>
                  <a:srgbClr val="FF0000"/>
                </a:solidFill>
              </a:rPr>
              <a:t>individual patient- and tumor-related factors</a:t>
            </a:r>
            <a:r>
              <a:rPr lang="en-US" sz="32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51A8-CD44-4A3C-A6B9-91ED9A722EEF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62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</a:t>
            </a:r>
            <a:r>
              <a:rPr lang="en-US" b="1" dirty="0"/>
              <a:t>Q 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</a:t>
            </a:r>
            <a:r>
              <a:rPr lang="en-US" b="1" dirty="0">
                <a:solidFill>
                  <a:srgbClr val="FF0000"/>
                </a:solidFill>
              </a:rPr>
              <a:t>no robust randomized controlled studies evaluating the efficacy and value of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r>
              <a:rPr lang="en-US" b="1" dirty="0">
                <a:solidFill>
                  <a:srgbClr val="FF0000"/>
                </a:solidFill>
              </a:rPr>
              <a:t> for mild or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decision to pursue surgery is based on </a:t>
            </a:r>
            <a:r>
              <a:rPr lang="en-US" b="1" dirty="0">
                <a:solidFill>
                  <a:srgbClr val="FF0000"/>
                </a:solidFill>
              </a:rPr>
              <a:t>interpretations of observational data.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Observational </a:t>
            </a:r>
            <a:r>
              <a:rPr lang="en-US" dirty="0"/>
              <a:t>data from cross-sectional and cohort studies have suggested that </a:t>
            </a:r>
            <a:r>
              <a:rPr lang="en-US" b="1" dirty="0">
                <a:solidFill>
                  <a:srgbClr val="FF0000"/>
                </a:solidFill>
              </a:rPr>
              <a:t>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without overt clinical manifestations of CS is associated with a higher risk for cardiovascular disease, diabetes, hypertension, dyslipidemia, obesity, and fragility </a:t>
            </a:r>
            <a:r>
              <a:rPr lang="en-US" b="1" dirty="0" smtClean="0">
                <a:solidFill>
                  <a:srgbClr val="FF0000"/>
                </a:solidFill>
              </a:rPr>
              <a:t>fracture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parallel, several case series and small uncontrolled intervention studies have suggested that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r>
              <a:rPr lang="en-US" b="1" dirty="0">
                <a:solidFill>
                  <a:srgbClr val="FF0000"/>
                </a:solidFill>
              </a:rPr>
              <a:t> may improve blood pressure, glycemic control, skeletal health, and weight loss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B87A-57CA-4330-BBB7-F976B950F9B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53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 smtClean="0"/>
              <a:t>Q </a:t>
            </a:r>
            <a:r>
              <a:rPr lang="en-US" b="1" dirty="0"/>
              <a:t>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After discussing the option of surgical </a:t>
            </a:r>
            <a:r>
              <a:rPr lang="en-US" sz="3600" dirty="0" err="1"/>
              <a:t>adrenalectomy</a:t>
            </a:r>
            <a:r>
              <a:rPr lang="en-US" sz="3600" dirty="0"/>
              <a:t> versus close medical monitoring for new or progressive cortisol-related adverse clinical outcomes, </a:t>
            </a:r>
            <a:r>
              <a:rPr lang="en-US" sz="3600" b="1" dirty="0">
                <a:solidFill>
                  <a:srgbClr val="FF0000"/>
                </a:solidFill>
              </a:rPr>
              <a:t>this patient chose to proceed with </a:t>
            </a:r>
            <a:r>
              <a:rPr lang="en-US" sz="3600" b="1" dirty="0" err="1">
                <a:solidFill>
                  <a:srgbClr val="FF0000"/>
                </a:solidFill>
              </a:rPr>
              <a:t>adrenalectomy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Three </a:t>
            </a:r>
            <a:r>
              <a:rPr lang="en-US" sz="3600" dirty="0"/>
              <a:t>months following his surgery, he had a </a:t>
            </a:r>
            <a:r>
              <a:rPr lang="en-US" sz="3600" b="1" dirty="0">
                <a:solidFill>
                  <a:srgbClr val="FF0000"/>
                </a:solidFill>
              </a:rPr>
              <a:t>normal (</a:t>
            </a:r>
            <a:r>
              <a:rPr lang="en-US" sz="3600" b="1" dirty="0" err="1">
                <a:solidFill>
                  <a:srgbClr val="FF0000"/>
                </a:solidFill>
              </a:rPr>
              <a:t>nonsuppressed</a:t>
            </a:r>
            <a:r>
              <a:rPr lang="en-US" sz="3600" b="1" dirty="0">
                <a:solidFill>
                  <a:srgbClr val="FF0000"/>
                </a:solidFill>
              </a:rPr>
              <a:t>) ACTH, and his hemoglobin A1c was lower.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DCF5-37D2-4B68-A2DF-6730FE4E05BC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49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</a:t>
            </a:r>
            <a:r>
              <a:rPr lang="en-US" b="1" dirty="0"/>
              <a:t>Q 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surgical </a:t>
            </a:r>
            <a:r>
              <a:rPr lang="en-US" dirty="0" err="1"/>
              <a:t>adrenalectomy</a:t>
            </a:r>
            <a:r>
              <a:rPr lang="en-US" dirty="0"/>
              <a:t> is pursued for autonomous </a:t>
            </a:r>
            <a:r>
              <a:rPr lang="en-US" dirty="0" err="1"/>
              <a:t>hypercortisolism</a:t>
            </a:r>
            <a:r>
              <a:rPr lang="en-US" dirty="0"/>
              <a:t>, it is often recommend that </a:t>
            </a:r>
            <a:r>
              <a:rPr lang="en-US" b="1" dirty="0">
                <a:solidFill>
                  <a:srgbClr val="FF0000"/>
                </a:solidFill>
              </a:rPr>
              <a:t>perioperative glucocorticoid treatment be administered, since it is difficult to assess which patients will develop clinically significant adrenal insufficiency </a:t>
            </a:r>
            <a:r>
              <a:rPr lang="en-US" b="1" dirty="0" smtClean="0">
                <a:solidFill>
                  <a:srgbClr val="FF0000"/>
                </a:solidFill>
              </a:rPr>
              <a:t>postoperatively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a systematic review of the literature evaluating 28 different studies, </a:t>
            </a:r>
            <a:r>
              <a:rPr lang="en-US" b="1" dirty="0">
                <a:solidFill>
                  <a:srgbClr val="FF0000"/>
                </a:solidFill>
              </a:rPr>
              <a:t>the prevalence of some degree of adrenal insufficiency following surgery for autonomous </a:t>
            </a:r>
            <a:r>
              <a:rPr lang="en-US" b="1" dirty="0" err="1">
                <a:solidFill>
                  <a:srgbClr val="FF0000"/>
                </a:solidFill>
              </a:rPr>
              <a:t>hypercortisolism</a:t>
            </a:r>
            <a:r>
              <a:rPr lang="en-US" b="1" dirty="0">
                <a:solidFill>
                  <a:srgbClr val="FF0000"/>
                </a:solidFill>
              </a:rPr>
              <a:t> was approximately 65%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089D-E013-4FCF-B265-EA2A3479DB4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95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SCENARIO 3</a:t>
            </a:r>
            <a:r>
              <a:rPr lang="en-US" b="1" dirty="0" smtClean="0"/>
              <a:t> </a:t>
            </a:r>
            <a:r>
              <a:rPr lang="en-US" b="1" dirty="0"/>
              <a:t>Q 4: Is there an indication for surgical or medical treatment?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Glucocorticoids can be gradually tapered following the surgery depending on the patient’s recovery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 alternative strategy, patients can safely undergo surgical resection of their tumor and have </a:t>
            </a:r>
            <a:r>
              <a:rPr lang="en-US" b="1" dirty="0">
                <a:solidFill>
                  <a:srgbClr val="FF0000"/>
                </a:solidFill>
              </a:rPr>
              <a:t>their cortisol levels measured on the morning of the first postoperative day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early morning or random cortisol &gt;15 </a:t>
            </a:r>
            <a:r>
              <a:rPr lang="en-US" b="1" dirty="0" err="1">
                <a:solidFill>
                  <a:srgbClr val="FF0000"/>
                </a:solidFill>
              </a:rPr>
              <a:t>μg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dL</a:t>
            </a:r>
            <a:r>
              <a:rPr lang="en-US" b="1" dirty="0">
                <a:solidFill>
                  <a:srgbClr val="FF0000"/>
                </a:solidFill>
              </a:rPr>
              <a:t> provides reassurance that the function of the contralateral adrenal gland is relatively normal and obviates the need for glucocorticoid therapy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2B5-1586-45F6-870B-7FF08AA36238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ABE2-A41E-4836-AA38-58F6818C09D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7502</Words>
  <Application>Microsoft Office PowerPoint</Application>
  <PresentationFormat>Custom</PresentationFormat>
  <Paragraphs>659</Paragraphs>
  <Slides>142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3" baseType="lpstr">
      <vt:lpstr>Office Theme</vt:lpstr>
      <vt:lpstr>PowerPoint Presentation</vt:lpstr>
      <vt:lpstr>Approach to the patient with Adrenal Incidentalomas</vt:lpstr>
      <vt:lpstr>Increasing prevalence </vt:lpstr>
      <vt:lpstr>Clinical Scenarios </vt:lpstr>
      <vt:lpstr>Aim of this symposium</vt:lpstr>
      <vt:lpstr>True prevalence </vt:lpstr>
      <vt:lpstr>Why increase in the incidental discovery?</vt:lpstr>
      <vt:lpstr>Risk factors for developing adrenal masses</vt:lpstr>
      <vt:lpstr>The two fundamental questions</vt:lpstr>
      <vt:lpstr>Other specific questions</vt:lpstr>
      <vt:lpstr>Five patient scenarios</vt:lpstr>
      <vt:lpstr>Clinical practice recommendations</vt:lpstr>
      <vt:lpstr>Guiding framework for clinical care</vt:lpstr>
      <vt:lpstr>SCENARIO 1</vt:lpstr>
      <vt:lpstr>SCENARIO 1 </vt:lpstr>
      <vt:lpstr>SCENARIO 1 </vt:lpstr>
      <vt:lpstr>PowerPoint Presentation</vt:lpstr>
      <vt:lpstr>SCENARIO 1  Questions</vt:lpstr>
      <vt:lpstr>Q 1: Does this adrenal mass represent a malignancy? </vt:lpstr>
      <vt:lpstr>SCENARIO 1  Q 1: Does this adrenal mass represent a malignancy? </vt:lpstr>
      <vt:lpstr>SCENARIO 1 Q 1: Does this adrenal mass represent a malignancy? </vt:lpstr>
      <vt:lpstr>PowerPoint Presentation</vt:lpstr>
      <vt:lpstr>SCENARIO 1 Q 1: Does this adrenal mass represent a malignancy? </vt:lpstr>
      <vt:lpstr>SCENARIO 1 Q 1: Does this adrenal mass represent a malignancy? </vt:lpstr>
      <vt:lpstr>PowerPoint Presentation</vt:lpstr>
      <vt:lpstr>SCENARIO 1 Q 1: Does this adrenal mass represent a malignancy?</vt:lpstr>
      <vt:lpstr>SCENARIO 1 Q 1: Does this adrenal mass represent a malignancy?</vt:lpstr>
      <vt:lpstr>SCENARIO 1 Q 1: Does this adrenal mass represent a malignancy?</vt:lpstr>
      <vt:lpstr>SCENARIO 1 Q 1: Does this adrenal mass represent a malignancy?</vt:lpstr>
      <vt:lpstr>SCENARIO 1 Q 1: Does this adrenal mass represent a malignancy?</vt:lpstr>
      <vt:lpstr>Q 2: Is there evidence for clinically relevant and autonomous adrenal hormone excess? </vt:lpstr>
      <vt:lpstr>SCENARIO 1 Q 2: Is there evidence for clinically relevant and autonomous adrenal hormone excess? </vt:lpstr>
      <vt:lpstr>SCENARIO 1 Q 2: Is there evidence for clinically relevant and autonomous adrenal hormone excess? </vt:lpstr>
      <vt:lpstr>SCENARIO 1 Q 2: Is there evidence for clinically relevant and autonomous adrenal hormone excess? </vt:lpstr>
      <vt:lpstr>SCENARIO 1 Q 2: Is there evidence for clinically relevant and autonomous adrenal hormone excess? </vt:lpstr>
      <vt:lpstr>PowerPoint Presentation</vt:lpstr>
      <vt:lpstr>SCENARIO 1 Q 2: Is there evidence for clinically relevant and autonomous adrenal hormone excess? </vt:lpstr>
      <vt:lpstr>Q 3: Would a biopsy of the adrenal mass help with diagnosis or management? </vt:lpstr>
      <vt:lpstr>SCENARIO 1 Q 3: Would a biopsy of the adrenal mass help with diagnosis or management? </vt:lpstr>
      <vt:lpstr>SCENARIO 1 Q 3: Would a biopsy of the adrenal mass help with diagnosis or management? </vt:lpstr>
      <vt:lpstr>SCENARIO 1 Q 3: Would a biopsy of the adrenal mass help with diagnosis or management? </vt:lpstr>
      <vt:lpstr>SCENARIO 1 Q 3: Would a biopsy of the adrenal mass help with diagnosis or management? </vt:lpstr>
      <vt:lpstr>SCENARIO 1 Q 3: Would a biopsy of the adrenal mass help with diagnosis or management? </vt:lpstr>
      <vt:lpstr>SCENARIO 1 Q 3: Would a biopsy of the adrenal mass help with diagnosis or management? </vt:lpstr>
      <vt:lpstr>Q 4: Is there an indication for surgical or medical treatment? </vt:lpstr>
      <vt:lpstr>SCENARIO 1 Q 4: Is there an indication for surgical or medical treatment? </vt:lpstr>
      <vt:lpstr>SCENARIO 1 Q 4: Is there an indication for surgical or medical treatment? </vt:lpstr>
      <vt:lpstr>PowerPoint Presentation</vt:lpstr>
      <vt:lpstr>SCENARIO 1 Q 4: Is there an indication for surgical or medical treatment? </vt:lpstr>
      <vt:lpstr>SCENARIO 1 Q 4: Is there an indication for surgical or medical treatment? </vt:lpstr>
      <vt:lpstr>Q 5: Is there any indication for longitudinal surveillance with imaging and/or biochemical testing? If so, how frequently and for what duration? </vt:lpstr>
      <vt:lpstr>SCENARIO 1 Q 5: Is there any indication for longitudinal surveillance with imaging and/or biochemical testing? If so, how frequently and for what duration? </vt:lpstr>
      <vt:lpstr>SCENARIO 1 Q 5: Is there any indication for longitudinal surveillance with imaging and/or biochemical testing? If so, how frequently and for what duration? </vt:lpstr>
      <vt:lpstr>SCENARIO 1 Q 5: Is there any indication for longitudinal surveillance with imaging and/or biochemical testing? If so, how frequently and for what duration? </vt:lpstr>
      <vt:lpstr>SCENARIO 1 Q 5: Is there any indication for longitudinal surveillance with imaging and/or biochemical testing? If so, how frequently and for what duration? </vt:lpstr>
      <vt:lpstr>PowerPoint Presentation</vt:lpstr>
      <vt:lpstr>SCENARIO 2</vt:lpstr>
      <vt:lpstr>SCENARIO 2</vt:lpstr>
      <vt:lpstr>SCENARIO 2</vt:lpstr>
      <vt:lpstr>PowerPoint Presentation</vt:lpstr>
      <vt:lpstr>SCENARIO 2</vt:lpstr>
      <vt:lpstr>SCENARIO 2</vt:lpstr>
      <vt:lpstr>Q 1: Does this adrenal mass represent a malignancy? </vt:lpstr>
      <vt:lpstr>SCENARIO 2 Q 1: Does this adrenal mass represent a malignancy? </vt:lpstr>
      <vt:lpstr>Q 2: Is there evidence for clinically relevant and autonomous adrenal hormone excess? </vt:lpstr>
      <vt:lpstr>SCENARIO 2 Q 2: Is there evidence for clinically relevant and autonomous adrenal hormone excess?</vt:lpstr>
      <vt:lpstr>Q 3: Would a biopsy of the adrenal mass help with diagnosis or management? </vt:lpstr>
      <vt:lpstr>SCENARIO 2 Q 3: Would a biopsy of the adrenal mass help with diagnosis or management? </vt:lpstr>
      <vt:lpstr>SCENARIO 2 Q 3: Would a biopsy of the adrenal mass help with diagnosis or management? </vt:lpstr>
      <vt:lpstr>Q 4: Is there an indication for surgical or medical treatment? </vt:lpstr>
      <vt:lpstr>SCENARIO 2 Q 4: Is there an indication for surgical treatment? </vt:lpstr>
      <vt:lpstr>Q 5: Is there any indication for longitudinal surveillance with imaging and/or biochemical testing? If so, how frequently and for what duration? </vt:lpstr>
      <vt:lpstr>SCENARIO 2 Q 5: Is there an indication for longitudinal surveillance with imaging and/or biochemical testing?</vt:lpstr>
      <vt:lpstr>SCENARIO 2 Q 5: Is there an indication for longitudinal surveillance with imaging and/or biochemical testing?</vt:lpstr>
      <vt:lpstr>PowerPoint Presentation</vt:lpstr>
      <vt:lpstr>SCENARIO 3</vt:lpstr>
      <vt:lpstr>SCENARIO 3</vt:lpstr>
      <vt:lpstr>PowerPoint Presentation</vt:lpstr>
      <vt:lpstr>SCENARIO 3</vt:lpstr>
      <vt:lpstr>PowerPoint Presentation</vt:lpstr>
      <vt:lpstr>Q 1: Does this adrenal mass represent a malignancy? </vt:lpstr>
      <vt:lpstr>SCENARIO 3 Q 1: Does this adrenal mass represent a malignancy? </vt:lpstr>
      <vt:lpstr>SCENARIO 3 Q 1: Does this adrenal mass represent a malignancy? </vt:lpstr>
      <vt:lpstr>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SCENARIO 3 Q 2: Is there evidence for clinically relevant and autonomous adrenal hormone excess? </vt:lpstr>
      <vt:lpstr>Q 3: Would a biopsy of the adrenal mass help with diagnosis or management? </vt:lpstr>
      <vt:lpstr>SCENARIO 3 Q 3: Would a biopsy of the adrenal mass help with diagnosis or management? </vt:lpstr>
      <vt:lpstr>Q 4: Is there an indication for surgical or medical treatment? </vt:lpstr>
      <vt:lpstr>SCENARIO 3 Q 4: Is there an indication for surgical or medical treatment? </vt:lpstr>
      <vt:lpstr>SCENARIO 3 Q 4: Is there an indication for surgical or medical treatment? </vt:lpstr>
      <vt:lpstr>SCENARIO 3 Q 4: Is there an indication for surgical or medical treatment? </vt:lpstr>
      <vt:lpstr>SCENARIO 3 Q 4: Is there an indication for surgical or medical treatment? </vt:lpstr>
      <vt:lpstr>SCENARIO 3 Q 4: Is there an indication for surgical or medical treatment? </vt:lpstr>
      <vt:lpstr>SCENARIO 3 Q 4: Is there an indication for surgical or medical treatment? </vt:lpstr>
      <vt:lpstr>Q 5: Is there any indication for longitudinal surveillance with imaging and/or biochemical testing? If so, how frequently and for what duration? </vt:lpstr>
      <vt:lpstr>SCENARIO 3 Q 5: Is there an indication for longitudinal surveillance with imaging and/or biochemical testing? If so, how frequently and for what duration? </vt:lpstr>
      <vt:lpstr>PowerPoint Presentation</vt:lpstr>
      <vt:lpstr>SCENARIO 4</vt:lpstr>
      <vt:lpstr>SCENARIO 4</vt:lpstr>
      <vt:lpstr>PowerPoint Presentation</vt:lpstr>
      <vt:lpstr>SCENARIO 4</vt:lpstr>
      <vt:lpstr>SCENARIO 4</vt:lpstr>
      <vt:lpstr>PowerPoint Presentation</vt:lpstr>
      <vt:lpstr>Q 1: Does this adrenal mass represent a malignancy? </vt:lpstr>
      <vt:lpstr>SCENARIO 4 Q 1: Does this adrenal mass represent a malignancy? </vt:lpstr>
      <vt:lpstr>SCENARIO 4 Q 1: Does this adrenal mass represent a malignancy? </vt:lpstr>
      <vt:lpstr>SCENARIO 4 Q 1: Does this adrenal mass represent a malignancy? </vt:lpstr>
      <vt:lpstr>Q 2: Is there evidence for clinically relevant and autonomous adrenal hormone excess? </vt:lpstr>
      <vt:lpstr>SCENARIO 4 Q 2: Is there evidence for clinically relevant and autonomous adrenal hormone excess? </vt:lpstr>
      <vt:lpstr>SCENARIO 4 Q 2: Is there evidence for clinically relevant and autonomous adrenal hormone excess? </vt:lpstr>
      <vt:lpstr>SCENARIO 4 Q 2: Is there evidence for clinically relevant and autonomous adrenal hormone excess? </vt:lpstr>
      <vt:lpstr>Q 3: Would a biopsy of the adrenal mass help with diagnosis or management? </vt:lpstr>
      <vt:lpstr>SCENARIO 4 Q 3: Would a biopsy of the adrenal mass help with diagnosis or management? </vt:lpstr>
      <vt:lpstr>Q 4: Is there an indication for surgical or medical treatment? </vt:lpstr>
      <vt:lpstr>SCENARIO 4 Q 4: Is there an indication for surgical or medical treatment? </vt:lpstr>
      <vt:lpstr>SCENARIO 4 Q 4: Is there an indication for surgical or medical treatment? </vt:lpstr>
      <vt:lpstr>SCENARIO 4 Q 4: Is there an indication for surgical or medical treatment? </vt:lpstr>
      <vt:lpstr>Q 5: Is there any indication for longitudinal surveillance with imaging and/or biochemical testing? If so, how frequently and for what duration? </vt:lpstr>
      <vt:lpstr>SCENARIO 4 Q 5: Is there an indication for longitudinal surveillance with imaging and/or biochemical testing? If so, how frequently and for what duration? </vt:lpstr>
      <vt:lpstr>PowerPoint Presentation</vt:lpstr>
      <vt:lpstr>SCENARIO 5</vt:lpstr>
      <vt:lpstr>SCENARIO 5</vt:lpstr>
      <vt:lpstr>PowerPoint Presentation</vt:lpstr>
      <vt:lpstr>SCENARIO 5</vt:lpstr>
      <vt:lpstr>Q 1: Does this adrenal mass represent a malignancy? </vt:lpstr>
      <vt:lpstr>SCENARIO 5 Q 1: Does this adrenal mass represent a malignancy? </vt:lpstr>
      <vt:lpstr>Q 2: Is there evidence for clinically relevant and autonomous adrenal hormone excess? </vt:lpstr>
      <vt:lpstr>SCENARIO 5 Q 2: Is there evidence for clinically relevant and autonomous adrenal hormone excess? </vt:lpstr>
      <vt:lpstr>SCENARIO 5 Q 2: Is there evidence for clinically relevant and autonomous adrenal hormone excess? </vt:lpstr>
      <vt:lpstr>Q 3: Would a biopsy of the adrenal mass help with diagnosis or management? </vt:lpstr>
      <vt:lpstr>SCENARIO 5 Q 3: Would a biopsy of the adrenal mass help with diagnosis or management? </vt:lpstr>
      <vt:lpstr>Q 4: Is there an indication for surgical or medical treatment? </vt:lpstr>
      <vt:lpstr>SCENARIO 5 Q 4: Is there an indication for surgical or medical treatment?  </vt:lpstr>
      <vt:lpstr>SCENARIO 5 Q 4: Is there an indication for surgical or medical treatment? </vt:lpstr>
      <vt:lpstr>Q 5: Is there any indication for longitudinal surveillance with imaging and/or biochemical testing? If so, how frequently and for what duration?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Adrenal Incidentalomas</dc:title>
  <dc:creator>Windows User</dc:creator>
  <cp:lastModifiedBy>dr alamdari</cp:lastModifiedBy>
  <cp:revision>182</cp:revision>
  <cp:lastPrinted>2019-06-10T01:57:44Z</cp:lastPrinted>
  <dcterms:created xsi:type="dcterms:W3CDTF">2019-04-18T09:33:07Z</dcterms:created>
  <dcterms:modified xsi:type="dcterms:W3CDTF">2019-06-13T02:32:07Z</dcterms:modified>
</cp:coreProperties>
</file>