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5143500" type="screen16x9"/>
  <p:notesSz cx="6858000" cy="9144000"/>
  <p:embeddedFontLst>
    <p:embeddedFont>
      <p:font typeface="Caveat" charset="0"/>
      <p:regular r:id="rId63"/>
      <p:bold r:id="rId64"/>
    </p:embeddedFont>
    <p:embeddedFont>
      <p:font typeface="Nunito" charset="0"/>
      <p:regular r:id="rId65"/>
      <p:bold r:id="rId66"/>
      <p:italic r:id="rId67"/>
      <p:boldItalic r:id="rId68"/>
    </p:embeddedFont>
    <p:embeddedFont>
      <p:font typeface="Calibri"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7320104-77E4-4C96-BB5F-CBD4BCAB744E}">
  <a:tblStyle styleId="{F7320104-77E4-4C96-BB5F-CBD4BCAB7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3265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547b949b25225b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547b949b25225b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fc80d53903d0da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6fc80d53903d0da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a744a6d8da2cb3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a744a6d8da2cb3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fc80d53903d0da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6fc80d53903d0da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6fc80d53903d0da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6fc80d53903d0da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fc80d53903d0da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fc80d53903d0da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fc80d53903d0da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fc80d53903d0da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6fc80d53903d0da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6fc80d53903d0da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fc80d53903d0da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6fc80d53903d0da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fc80d53903d0da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6fc80d53903d0da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fc80d53903d0da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fc80d53903d0da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547b949b25225b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547b949b25225b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6d2cfb353ce55b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6d2cfb353ce55b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4fe59c9a0fbe3d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4fe59c9a0fbe3d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3497322a295389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3497322a295389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3497322a2953897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3497322a295389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3497322a2953897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3497322a295389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2c8031ff7127bf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2c8031ff7127bf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2c8031ff7127bf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2c8031ff7127bf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2c8031ff7127bf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62c8031ff7127bf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58d687a6465c86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58d687a6465c86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8d687a6465c86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58d687a6465c86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547b949b25225b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547b949b25225b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58d687a6465c86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58d687a6465c86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8d687a6465c86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8d687a6465c86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58d687a6465c86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58d687a6465c86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8d687a6465c86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58d687a6465c86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8d687a6465c86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8d687a6465c86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a744a6d8da2cb3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7a744a6d8da2cb3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f4ab686b4cc4144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f4ab686b4cc414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4f4ab686b4cc414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4f4ab686b4cc414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f4ab686b4cc414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4f4ab686b4cc414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f4ab686b4cc4144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4f4ab686b4cc4144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fc80d53903d0da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fc80d53903d0d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f4ab686b4cc4144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4f4ab686b4cc414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1be02d8ddad40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41be02d8ddad40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62c8031ff7127bf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62c8031ff7127bf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41be02d8ddad40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41be02d8ddad40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1be02d8ddad40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41be02d8ddad40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41be02d8ddad40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41be02d8ddad40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1be02d8ddad402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41be02d8ddad40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1be02d8ddad402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1be02d8ddad40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1be02d8ddad402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1be02d8ddad40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4f4ab686b4cc4144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4f4ab686b4cc4144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fc80d53903d0da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fc80d53903d0da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1be02d8ddad402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1be02d8ddad40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f4ab686b4cc4144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4f4ab686b4cc414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0e309b7deafe45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0e309b7deafe4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0e309b7deafe456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0e309b7deafe45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4f4ab686b4cc4144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4f4ab686b4cc4144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4f4ab686b4cc4144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4f4ab686b4cc414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4f4ab686b4cc4144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4f4ab686b4cc414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4f4ab686b4cc4144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4f4ab686b4cc4144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4f4ab686b4cc4144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4f4ab686b4cc4144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c338397ede0983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c338397ede098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fc80d53903d0da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fc80d53903d0da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1be02d8ddad402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41be02d8ddad40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fc80d53903d0da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fc80d53903d0da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fc80d53903d0da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6fc80d53903d0da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fc80d53903d0da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6fc80d53903d0da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با نام و یاد خدا</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p:nvPr/>
        </p:nvSpPr>
        <p:spPr>
          <a:xfrm>
            <a:off x="138300" y="260725"/>
            <a:ext cx="80952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smtClean="0">
                <a:latin typeface="Calibri"/>
                <a:ea typeface="Calibri"/>
                <a:cs typeface="Calibri"/>
                <a:sym typeface="Calibri"/>
              </a:rPr>
              <a:t>2- CT-guided Biopsy of </a:t>
            </a:r>
            <a:r>
              <a:rPr lang="en" sz="2200" dirty="0">
                <a:latin typeface="Calibri"/>
                <a:ea typeface="Calibri"/>
                <a:cs typeface="Calibri"/>
                <a:sym typeface="Calibri"/>
              </a:rPr>
              <a:t>lung nodules:</a:t>
            </a:r>
            <a:endParaRPr sz="2200" dirty="0">
              <a:latin typeface="Calibri"/>
              <a:ea typeface="Calibri"/>
              <a:cs typeface="Calibri"/>
              <a:sym typeface="Calibri"/>
            </a:endParaRPr>
          </a:p>
        </p:txBody>
      </p:sp>
      <p:pic>
        <p:nvPicPr>
          <p:cNvPr id="230" name="Google Shape;230;p23"/>
          <p:cNvPicPr preferRelativeResize="0"/>
          <p:nvPr/>
        </p:nvPicPr>
        <p:blipFill>
          <a:blip r:embed="rId3">
            <a:alphaModFix/>
          </a:blip>
          <a:stretch>
            <a:fillRect/>
          </a:stretch>
        </p:blipFill>
        <p:spPr>
          <a:xfrm>
            <a:off x="138300" y="1144900"/>
            <a:ext cx="4912924" cy="3097600"/>
          </a:xfrm>
          <a:prstGeom prst="rect">
            <a:avLst/>
          </a:prstGeom>
          <a:noFill/>
          <a:ln>
            <a:noFill/>
          </a:ln>
        </p:spPr>
      </p:pic>
      <p:pic>
        <p:nvPicPr>
          <p:cNvPr id="231" name="Google Shape;231;p23"/>
          <p:cNvPicPr preferRelativeResize="0"/>
          <p:nvPr/>
        </p:nvPicPr>
        <p:blipFill>
          <a:blip r:embed="rId4">
            <a:alphaModFix/>
          </a:blip>
          <a:stretch>
            <a:fillRect/>
          </a:stretch>
        </p:blipFill>
        <p:spPr>
          <a:xfrm>
            <a:off x="5208150" y="1270775"/>
            <a:ext cx="3783450" cy="2971725"/>
          </a:xfrm>
          <a:prstGeom prst="rect">
            <a:avLst/>
          </a:prstGeom>
          <a:noFill/>
          <a:ln>
            <a:noFill/>
          </a:ln>
        </p:spPr>
      </p:pic>
      <p:sp>
        <p:nvSpPr>
          <p:cNvPr id="232" name="Google Shape;232;p23"/>
          <p:cNvSpPr/>
          <p:nvPr/>
        </p:nvSpPr>
        <p:spPr>
          <a:xfrm>
            <a:off x="4758350" y="2768475"/>
            <a:ext cx="887700" cy="13074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txBox="1"/>
          <p:nvPr/>
        </p:nvSpPr>
        <p:spPr>
          <a:xfrm>
            <a:off x="914725" y="3560729"/>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4" name="Google Shape;234;p23"/>
          <p:cNvSpPr txBox="1"/>
          <p:nvPr/>
        </p:nvSpPr>
        <p:spPr>
          <a:xfrm>
            <a:off x="4758350" y="4242500"/>
            <a:ext cx="11001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00FF"/>
                </a:solidFill>
                <a:latin typeface="Calibri"/>
                <a:ea typeface="Calibri"/>
                <a:cs typeface="Calibri"/>
                <a:sym typeface="Calibri"/>
              </a:rPr>
              <a:t>Reread</a:t>
            </a:r>
            <a:endParaRPr sz="1800" b="1">
              <a:solidFill>
                <a:srgbClr val="FF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4"/>
          <p:cNvPicPr preferRelativeResize="0"/>
          <p:nvPr/>
        </p:nvPicPr>
        <p:blipFill>
          <a:blip r:embed="rId3">
            <a:alphaModFix/>
          </a:blip>
          <a:stretch>
            <a:fillRect/>
          </a:stretch>
        </p:blipFill>
        <p:spPr>
          <a:xfrm>
            <a:off x="152400" y="152400"/>
            <a:ext cx="8839200" cy="3548525"/>
          </a:xfrm>
          <a:prstGeom prst="rect">
            <a:avLst/>
          </a:prstGeom>
          <a:noFill/>
          <a:ln>
            <a:noFill/>
          </a:ln>
        </p:spPr>
      </p:pic>
      <p:sp>
        <p:nvSpPr>
          <p:cNvPr id="240" name="Google Shape;240;p24"/>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1" name="Google Shape;241;p24"/>
          <p:cNvSpPr txBox="1"/>
          <p:nvPr/>
        </p:nvSpPr>
        <p:spPr>
          <a:xfrm>
            <a:off x="226275" y="4425873"/>
            <a:ext cx="80061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https://doi.org/10.1016/j.hpr.2021.300558Get</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p:nvPr/>
        </p:nvSpPr>
        <p:spPr>
          <a:xfrm>
            <a:off x="-262400" y="155600"/>
            <a:ext cx="8495700" cy="521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200">
                <a:latin typeface="Calibri"/>
                <a:ea typeface="Calibri"/>
                <a:cs typeface="Calibri"/>
                <a:sym typeface="Calibri"/>
              </a:rPr>
              <a:t>3-thyroid FNA:</a:t>
            </a:r>
            <a:r>
              <a:rPr lang="en" sz="2200">
                <a:solidFill>
                  <a:srgbClr val="FFFF00"/>
                </a:solidFill>
                <a:latin typeface="Calibri"/>
                <a:ea typeface="Calibri"/>
                <a:cs typeface="Calibri"/>
                <a:sym typeface="Calibri"/>
              </a:rPr>
              <a:t>  </a:t>
            </a:r>
            <a:r>
              <a:rPr lang="en" sz="2200">
                <a:solidFill>
                  <a:srgbClr val="073763"/>
                </a:solidFill>
                <a:latin typeface="Calibri"/>
                <a:ea typeface="Calibri"/>
                <a:cs typeface="Calibri"/>
                <a:sym typeface="Calibri"/>
              </a:rPr>
              <a:t>AUS</a:t>
            </a:r>
            <a:endParaRPr sz="2200">
              <a:solidFill>
                <a:srgbClr val="073763"/>
              </a:solidFill>
              <a:latin typeface="Calibri"/>
              <a:ea typeface="Calibri"/>
              <a:cs typeface="Calibri"/>
              <a:sym typeface="Calibri"/>
            </a:endParaRPr>
          </a:p>
        </p:txBody>
      </p:sp>
      <p:sp>
        <p:nvSpPr>
          <p:cNvPr id="247" name="Google Shape;247;p25"/>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48" name="Google Shape;248;p25"/>
          <p:cNvPicPr preferRelativeResize="0"/>
          <p:nvPr/>
        </p:nvPicPr>
        <p:blipFill>
          <a:blip r:embed="rId3">
            <a:alphaModFix/>
          </a:blip>
          <a:stretch>
            <a:fillRect/>
          </a:stretch>
        </p:blipFill>
        <p:spPr>
          <a:xfrm>
            <a:off x="152400" y="677000"/>
            <a:ext cx="3183926" cy="3107950"/>
          </a:xfrm>
          <a:prstGeom prst="rect">
            <a:avLst/>
          </a:prstGeom>
          <a:noFill/>
          <a:ln>
            <a:noFill/>
          </a:ln>
        </p:spPr>
      </p:pic>
      <p:sp>
        <p:nvSpPr>
          <p:cNvPr id="249" name="Google Shape;249;p25"/>
          <p:cNvSpPr txBox="1"/>
          <p:nvPr/>
        </p:nvSpPr>
        <p:spPr>
          <a:xfrm rot="10800000" flipH="1">
            <a:off x="918100" y="3574698"/>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0" name="Google Shape;250;p25"/>
          <p:cNvSpPr txBox="1"/>
          <p:nvPr/>
        </p:nvSpPr>
        <p:spPr>
          <a:xfrm>
            <a:off x="2992100" y="3970999"/>
            <a:ext cx="5894100" cy="70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rgbClr val="9900FF"/>
                </a:solidFill>
                <a:latin typeface="Calibri"/>
                <a:ea typeface="Calibri"/>
                <a:cs typeface="Calibri"/>
                <a:sym typeface="Calibri"/>
              </a:rPr>
              <a:t>Dx:metastatic  FTC</a:t>
            </a:r>
            <a:endParaRPr sz="3400" b="1">
              <a:solidFill>
                <a:srgbClr val="9900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p:nvPr/>
        </p:nvSpPr>
        <p:spPr>
          <a:xfrm>
            <a:off x="0" y="89599"/>
            <a:ext cx="79884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FF9900"/>
                </a:solidFill>
                <a:latin typeface="Calibri"/>
                <a:ea typeface="Calibri"/>
                <a:cs typeface="Calibri"/>
                <a:sym typeface="Calibri"/>
              </a:rPr>
              <a:t>Subsequent related evaluation :</a:t>
            </a:r>
            <a:r>
              <a:rPr lang="en" b="1">
                <a:solidFill>
                  <a:srgbClr val="FF9900"/>
                </a:solidFill>
                <a:latin typeface="Calibri"/>
                <a:ea typeface="Calibri"/>
                <a:cs typeface="Calibri"/>
                <a:sym typeface="Calibri"/>
              </a:rPr>
              <a:t> </a:t>
            </a:r>
            <a:endParaRPr b="1">
              <a:solidFill>
                <a:srgbClr val="FF9900"/>
              </a:solidFill>
              <a:latin typeface="Calibri"/>
              <a:ea typeface="Calibri"/>
              <a:cs typeface="Calibri"/>
              <a:sym typeface="Calibri"/>
            </a:endParaRPr>
          </a:p>
        </p:txBody>
      </p:sp>
      <p:sp>
        <p:nvSpPr>
          <p:cNvPr id="256" name="Google Shape;256;p26"/>
          <p:cNvSpPr txBox="1"/>
          <p:nvPr/>
        </p:nvSpPr>
        <p:spPr>
          <a:xfrm>
            <a:off x="313150" y="1242900"/>
            <a:ext cx="792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Calibri"/>
                <a:ea typeface="Calibri"/>
                <a:cs typeface="Calibri"/>
                <a:sym typeface="Calibri"/>
              </a:rPr>
              <a:t>WBS</a:t>
            </a:r>
            <a:endParaRPr sz="3000">
              <a:latin typeface="Calibri"/>
              <a:ea typeface="Calibri"/>
              <a:cs typeface="Calibri"/>
              <a:sym typeface="Calibri"/>
            </a:endParaRPr>
          </a:p>
        </p:txBody>
      </p:sp>
      <p:pic>
        <p:nvPicPr>
          <p:cNvPr id="257" name="Google Shape;257;p26"/>
          <p:cNvPicPr preferRelativeResize="0"/>
          <p:nvPr/>
        </p:nvPicPr>
        <p:blipFill>
          <a:blip r:embed="rId3">
            <a:alphaModFix/>
          </a:blip>
          <a:stretch>
            <a:fillRect/>
          </a:stretch>
        </p:blipFill>
        <p:spPr>
          <a:xfrm>
            <a:off x="3604450" y="605750"/>
            <a:ext cx="5016399" cy="1889126"/>
          </a:xfrm>
          <a:prstGeom prst="rect">
            <a:avLst/>
          </a:prstGeom>
          <a:noFill/>
          <a:ln>
            <a:noFill/>
          </a:ln>
        </p:spPr>
      </p:pic>
      <p:sp>
        <p:nvSpPr>
          <p:cNvPr id="258" name="Google Shape;258;p26"/>
          <p:cNvSpPr txBox="1"/>
          <p:nvPr/>
        </p:nvSpPr>
        <p:spPr>
          <a:xfrm>
            <a:off x="313175" y="3202825"/>
            <a:ext cx="792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Calibri"/>
                <a:ea typeface="Calibri"/>
                <a:cs typeface="Calibri"/>
                <a:sym typeface="Calibri"/>
              </a:rPr>
              <a:t>MRI</a:t>
            </a:r>
            <a:endParaRPr sz="3000">
              <a:latin typeface="Calibri"/>
              <a:ea typeface="Calibri"/>
              <a:cs typeface="Calibri"/>
              <a:sym typeface="Calibri"/>
            </a:endParaRPr>
          </a:p>
        </p:txBody>
      </p:sp>
      <p:sp>
        <p:nvSpPr>
          <p:cNvPr id="259" name="Google Shape;259;p26"/>
          <p:cNvSpPr/>
          <p:nvPr/>
        </p:nvSpPr>
        <p:spPr>
          <a:xfrm>
            <a:off x="1529275" y="3088675"/>
            <a:ext cx="1451700" cy="1021200"/>
          </a:xfrm>
          <a:prstGeom prst="rightArrow">
            <a:avLst>
              <a:gd name="adj1" fmla="val 50000"/>
              <a:gd name="adj2" fmla="val 5900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0800000" flipH="1">
            <a:off x="1673550" y="1251025"/>
            <a:ext cx="1375500" cy="1082400"/>
          </a:xfrm>
          <a:prstGeom prst="rightArrow">
            <a:avLst>
              <a:gd name="adj1" fmla="val 40464"/>
              <a:gd name="adj2" fmla="val 4946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62" name="Google Shape;262;p26"/>
          <p:cNvPicPr preferRelativeResize="0"/>
          <p:nvPr/>
        </p:nvPicPr>
        <p:blipFill>
          <a:blip r:embed="rId4">
            <a:alphaModFix/>
          </a:blip>
          <a:stretch>
            <a:fillRect/>
          </a:stretch>
        </p:blipFill>
        <p:spPr>
          <a:xfrm>
            <a:off x="2980975" y="2978700"/>
            <a:ext cx="3510044" cy="2017675"/>
          </a:xfrm>
          <a:prstGeom prst="rect">
            <a:avLst/>
          </a:prstGeom>
          <a:noFill/>
          <a:ln>
            <a:noFill/>
          </a:ln>
        </p:spPr>
      </p:pic>
      <p:pic>
        <p:nvPicPr>
          <p:cNvPr id="263" name="Google Shape;263;p26"/>
          <p:cNvPicPr preferRelativeResize="0"/>
          <p:nvPr/>
        </p:nvPicPr>
        <p:blipFill>
          <a:blip r:embed="rId5">
            <a:alphaModFix/>
          </a:blip>
          <a:stretch>
            <a:fillRect/>
          </a:stretch>
        </p:blipFill>
        <p:spPr>
          <a:xfrm>
            <a:off x="6136650" y="2494875"/>
            <a:ext cx="2637824" cy="250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p:nvPr/>
        </p:nvSpPr>
        <p:spPr>
          <a:xfrm>
            <a:off x="152787" y="226816"/>
            <a:ext cx="81621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FF9900"/>
                </a:solidFill>
                <a:latin typeface="Calibri"/>
                <a:ea typeface="Calibri"/>
                <a:cs typeface="Calibri"/>
                <a:sym typeface="Calibri"/>
              </a:rPr>
              <a:t>Subsequent related evaluation :</a:t>
            </a:r>
            <a:r>
              <a:rPr lang="en" b="1">
                <a:solidFill>
                  <a:srgbClr val="FF9900"/>
                </a:solidFill>
                <a:latin typeface="Calibri"/>
                <a:ea typeface="Calibri"/>
                <a:cs typeface="Calibri"/>
                <a:sym typeface="Calibri"/>
              </a:rPr>
              <a:t> </a:t>
            </a:r>
            <a:endParaRPr>
              <a:latin typeface="Calibri"/>
              <a:ea typeface="Calibri"/>
              <a:cs typeface="Calibri"/>
              <a:sym typeface="Calibri"/>
            </a:endParaRPr>
          </a:p>
        </p:txBody>
      </p:sp>
      <p:sp>
        <p:nvSpPr>
          <p:cNvPr id="269" name="Google Shape;269;p27"/>
          <p:cNvSpPr txBox="1"/>
          <p:nvPr/>
        </p:nvSpPr>
        <p:spPr>
          <a:xfrm>
            <a:off x="565350" y="865153"/>
            <a:ext cx="80133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Abdominopelvis </a:t>
            </a:r>
            <a:r>
              <a:rPr lang="en" sz="2200" dirty="0" smtClean="0">
                <a:latin typeface="Calibri"/>
                <a:ea typeface="Calibri"/>
                <a:cs typeface="Calibri"/>
                <a:sym typeface="Calibri"/>
              </a:rPr>
              <a:t>CT </a:t>
            </a:r>
            <a:r>
              <a:rPr lang="en" sz="2200" dirty="0">
                <a:latin typeface="Calibri"/>
                <a:ea typeface="Calibri"/>
                <a:cs typeface="Calibri"/>
                <a:sym typeface="Calibri"/>
              </a:rPr>
              <a:t>scan : unremarkable </a:t>
            </a:r>
            <a:endParaRPr sz="2200" dirty="0">
              <a:latin typeface="Calibri"/>
              <a:ea typeface="Calibri"/>
              <a:cs typeface="Calibri"/>
              <a:sym typeface="Calibri"/>
            </a:endParaRPr>
          </a:p>
        </p:txBody>
      </p:sp>
      <p:sp>
        <p:nvSpPr>
          <p:cNvPr id="270" name="Google Shape;270;p27"/>
          <p:cNvSpPr txBox="1"/>
          <p:nvPr/>
        </p:nvSpPr>
        <p:spPr>
          <a:xfrm>
            <a:off x="506575" y="1503475"/>
            <a:ext cx="81621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 Brain  CT scan : Was not done</a:t>
            </a:r>
            <a:endParaRPr sz="2200">
              <a:latin typeface="Calibri"/>
              <a:ea typeface="Calibri"/>
              <a:cs typeface="Calibri"/>
              <a:sym typeface="Calibri"/>
            </a:endParaRPr>
          </a:p>
        </p:txBody>
      </p:sp>
      <p:sp>
        <p:nvSpPr>
          <p:cNvPr id="271" name="Google Shape;271;p27"/>
          <p:cNvSpPr txBox="1"/>
          <p:nvPr/>
        </p:nvSpPr>
        <p:spPr>
          <a:xfrm>
            <a:off x="1264275" y="2571725"/>
            <a:ext cx="6969000" cy="69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274E13"/>
                </a:solidFill>
                <a:latin typeface="Calibri"/>
                <a:ea typeface="Calibri"/>
                <a:cs typeface="Calibri"/>
                <a:sym typeface="Calibri"/>
              </a:rPr>
              <a:t> DX:   metastatic FTC  to lung and bone</a:t>
            </a:r>
            <a:endParaRPr sz="3300" b="1">
              <a:solidFill>
                <a:srgbClr val="274E1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p:nvPr/>
        </p:nvSpPr>
        <p:spPr>
          <a:xfrm>
            <a:off x="283425" y="115875"/>
            <a:ext cx="79830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PMH </a:t>
            </a:r>
            <a:r>
              <a:rPr lang="en" sz="2200">
                <a:latin typeface="Caveat"/>
                <a:ea typeface="Caveat"/>
                <a:cs typeface="Caveat"/>
                <a:sym typeface="Caveat"/>
              </a:rPr>
              <a:t>and </a:t>
            </a:r>
            <a:r>
              <a:rPr lang="en" sz="2200"/>
              <a:t> </a:t>
            </a:r>
            <a:r>
              <a:rPr lang="en" sz="2200">
                <a:latin typeface="Calibri"/>
                <a:ea typeface="Calibri"/>
                <a:cs typeface="Calibri"/>
                <a:sym typeface="Calibri"/>
              </a:rPr>
              <a:t>pSH :NEG Except for thyroid disease described above</a:t>
            </a:r>
            <a:endParaRPr sz="2200">
              <a:latin typeface="Calibri"/>
              <a:ea typeface="Calibri"/>
              <a:cs typeface="Calibri"/>
              <a:sym typeface="Calibri"/>
            </a:endParaRPr>
          </a:p>
        </p:txBody>
      </p:sp>
      <p:sp>
        <p:nvSpPr>
          <p:cNvPr id="277" name="Google Shape;277;p28"/>
          <p:cNvSpPr txBox="1"/>
          <p:nvPr/>
        </p:nvSpPr>
        <p:spPr>
          <a:xfrm>
            <a:off x="283425" y="637275"/>
            <a:ext cx="83130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History of radiation :NEG</a:t>
            </a:r>
            <a:endParaRPr sz="2200">
              <a:latin typeface="Calibri"/>
              <a:ea typeface="Calibri"/>
              <a:cs typeface="Calibri"/>
              <a:sym typeface="Calibri"/>
            </a:endParaRPr>
          </a:p>
        </p:txBody>
      </p:sp>
      <p:sp>
        <p:nvSpPr>
          <p:cNvPr id="278" name="Google Shape;278;p28"/>
          <p:cNvSpPr txBox="1"/>
          <p:nvPr/>
        </p:nvSpPr>
        <p:spPr>
          <a:xfrm>
            <a:off x="283425" y="1072525"/>
            <a:ext cx="75549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History of weight loss described above</a:t>
            </a:r>
            <a:endParaRPr sz="2200">
              <a:latin typeface="Calibri"/>
              <a:ea typeface="Calibri"/>
              <a:cs typeface="Calibri"/>
              <a:sym typeface="Calibri"/>
            </a:endParaRPr>
          </a:p>
        </p:txBody>
      </p:sp>
      <p:sp>
        <p:nvSpPr>
          <p:cNvPr id="279" name="Google Shape;279;p28"/>
          <p:cNvSpPr txBox="1"/>
          <p:nvPr/>
        </p:nvSpPr>
        <p:spPr>
          <a:xfrm>
            <a:off x="283425" y="1629175"/>
            <a:ext cx="76959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DH:vitamins  </a:t>
            </a:r>
            <a:r>
              <a:rPr lang="en" sz="2200">
                <a:latin typeface="Caveat"/>
                <a:ea typeface="Caveat"/>
                <a:cs typeface="Caveat"/>
                <a:sym typeface="Caveat"/>
              </a:rPr>
              <a:t>and </a:t>
            </a:r>
            <a:r>
              <a:rPr lang="en" sz="2200">
                <a:latin typeface="Calibri"/>
                <a:ea typeface="Calibri"/>
                <a:cs typeface="Calibri"/>
                <a:sym typeface="Calibri"/>
              </a:rPr>
              <a:t> methimazole described  above </a:t>
            </a:r>
            <a:endParaRPr sz="2200">
              <a:latin typeface="Calibri"/>
              <a:ea typeface="Calibri"/>
              <a:cs typeface="Calibri"/>
              <a:sym typeface="Calibri"/>
            </a:endParaRPr>
          </a:p>
        </p:txBody>
      </p:sp>
      <p:sp>
        <p:nvSpPr>
          <p:cNvPr id="280" name="Google Shape;280;p28"/>
          <p:cNvSpPr txBox="1"/>
          <p:nvPr/>
        </p:nvSpPr>
        <p:spPr>
          <a:xfrm>
            <a:off x="347925" y="2185813"/>
            <a:ext cx="79830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 FH:A history of hyperthyroidism in the patient's brother</a:t>
            </a:r>
            <a:endParaRPr sz="2200">
              <a:latin typeface="Calibri"/>
              <a:ea typeface="Calibri"/>
              <a:cs typeface="Calibri"/>
              <a:sym typeface="Calibri"/>
            </a:endParaRPr>
          </a:p>
        </p:txBody>
      </p:sp>
      <p:sp>
        <p:nvSpPr>
          <p:cNvPr id="281" name="Google Shape;281;p28"/>
          <p:cNvSpPr txBox="1"/>
          <p:nvPr/>
        </p:nvSpPr>
        <p:spPr>
          <a:xfrm rot="10800000" flipH="1">
            <a:off x="517025" y="3696325"/>
            <a:ext cx="73920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latin typeface="Calibri"/>
              <a:ea typeface="Calibri"/>
              <a:cs typeface="Calibri"/>
              <a:sym typeface="Calibri"/>
            </a:endParaRPr>
          </a:p>
        </p:txBody>
      </p:sp>
      <p:sp>
        <p:nvSpPr>
          <p:cNvPr id="282" name="Google Shape;282;p28"/>
          <p:cNvSpPr txBox="1"/>
          <p:nvPr/>
        </p:nvSpPr>
        <p:spPr>
          <a:xfrm>
            <a:off x="347925" y="2762863"/>
            <a:ext cx="79830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ROS     :      weight  loss +        general  weakness +    bone pain  +      sweat 😓</a:t>
            </a:r>
            <a:endParaRPr sz="2200">
              <a:latin typeface="Calibri"/>
              <a:ea typeface="Calibri"/>
              <a:cs typeface="Calibri"/>
              <a:sym typeface="Calibri"/>
            </a:endParaRPr>
          </a:p>
        </p:txBody>
      </p:sp>
      <p:sp>
        <p:nvSpPr>
          <p:cNvPr id="283" name="Google Shape;283;p28"/>
          <p:cNvSpPr txBox="1"/>
          <p:nvPr/>
        </p:nvSpPr>
        <p:spPr>
          <a:xfrm>
            <a:off x="4892675" y="2298475"/>
            <a:ext cx="35097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rgbClr val="FFD966"/>
              </a:solidFill>
              <a:latin typeface="Calibri"/>
              <a:ea typeface="Calibri"/>
              <a:cs typeface="Calibri"/>
              <a:sym typeface="Calibri"/>
            </a:endParaRPr>
          </a:p>
        </p:txBody>
      </p:sp>
      <p:sp>
        <p:nvSpPr>
          <p:cNvPr id="284" name="Google Shape;284;p28"/>
          <p:cNvSpPr txBox="1"/>
          <p:nvPr/>
        </p:nvSpPr>
        <p:spPr>
          <a:xfrm>
            <a:off x="403275" y="3620875"/>
            <a:ext cx="7315200" cy="12525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dirty="0">
                <a:latin typeface="Calibri"/>
                <a:ea typeface="Calibri"/>
                <a:cs typeface="Calibri"/>
                <a:sym typeface="Calibri"/>
              </a:rPr>
              <a:t>P</a:t>
            </a:r>
            <a:r>
              <a:rPr lang="en" sz="2300" dirty="0" smtClean="0">
                <a:latin typeface="Calibri"/>
                <a:ea typeface="Calibri"/>
                <a:cs typeface="Calibri"/>
                <a:sym typeface="Calibri"/>
              </a:rPr>
              <a:t>/E:It </a:t>
            </a:r>
            <a:r>
              <a:rPr lang="en" sz="2300" dirty="0">
                <a:latin typeface="Calibri"/>
                <a:ea typeface="Calibri"/>
                <a:cs typeface="Calibri"/>
                <a:sym typeface="Calibri"/>
              </a:rPr>
              <a:t>was not performed due to the general weakness of the patient and the dissatisfaction of the patient’s family </a:t>
            </a:r>
            <a:endParaRPr sz="23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p:nvPr/>
        </p:nvSpPr>
        <p:spPr>
          <a:xfrm>
            <a:off x="168876" y="186584"/>
            <a:ext cx="8001000" cy="6657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rgbClr val="C27BA0"/>
              </a:buClr>
              <a:buSzPts val="3100"/>
              <a:buFont typeface="Calibri"/>
              <a:buChar char="●"/>
            </a:pPr>
            <a:r>
              <a:rPr lang="en" sz="3100" b="1">
                <a:solidFill>
                  <a:srgbClr val="C27BA0"/>
                </a:solidFill>
                <a:latin typeface="Calibri"/>
                <a:ea typeface="Calibri"/>
                <a:cs typeface="Calibri"/>
                <a:sym typeface="Calibri"/>
              </a:rPr>
              <a:t>plan:surgery </a:t>
            </a:r>
            <a:endParaRPr sz="3100" b="1">
              <a:solidFill>
                <a:srgbClr val="C27BA0"/>
              </a:solidFill>
              <a:latin typeface="Calibri"/>
              <a:ea typeface="Calibri"/>
              <a:cs typeface="Calibri"/>
              <a:sym typeface="Calibri"/>
            </a:endParaRPr>
          </a:p>
        </p:txBody>
      </p:sp>
      <p:sp>
        <p:nvSpPr>
          <p:cNvPr id="290" name="Google Shape;290;p29"/>
          <p:cNvSpPr txBox="1"/>
          <p:nvPr/>
        </p:nvSpPr>
        <p:spPr>
          <a:xfrm>
            <a:off x="243880" y="981697"/>
            <a:ext cx="80643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a:solidFill>
                  <a:srgbClr val="274E13"/>
                </a:solidFill>
                <a:latin typeface="Calibri"/>
                <a:ea typeface="Calibri"/>
                <a:cs typeface="Calibri"/>
                <a:sym typeface="Calibri"/>
              </a:rPr>
              <a:t>Preoperative ultrasound</a:t>
            </a:r>
            <a:endParaRPr sz="2200">
              <a:solidFill>
                <a:srgbClr val="274E13"/>
              </a:solidFill>
              <a:latin typeface="Calibri"/>
              <a:ea typeface="Calibri"/>
              <a:cs typeface="Calibri"/>
              <a:sym typeface="Calibri"/>
            </a:endParaRPr>
          </a:p>
        </p:txBody>
      </p:sp>
      <p:sp>
        <p:nvSpPr>
          <p:cNvPr id="291" name="Google Shape;291;p29"/>
          <p:cNvSpPr/>
          <p:nvPr/>
        </p:nvSpPr>
        <p:spPr>
          <a:xfrm>
            <a:off x="3774725" y="1246100"/>
            <a:ext cx="864300" cy="199500"/>
          </a:xfrm>
          <a:prstGeom prst="rightArrow">
            <a:avLst>
              <a:gd name="adj1" fmla="val 0"/>
              <a:gd name="adj2"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29"/>
          <p:cNvPicPr preferRelativeResize="0"/>
          <p:nvPr/>
        </p:nvPicPr>
        <p:blipFill>
          <a:blip r:embed="rId3">
            <a:alphaModFix/>
          </a:blip>
          <a:stretch>
            <a:fillRect/>
          </a:stretch>
        </p:blipFill>
        <p:spPr>
          <a:xfrm>
            <a:off x="5095125" y="186575"/>
            <a:ext cx="3667625" cy="2385175"/>
          </a:xfrm>
          <a:prstGeom prst="rect">
            <a:avLst/>
          </a:prstGeom>
          <a:noFill/>
          <a:ln>
            <a:noFill/>
          </a:ln>
        </p:spPr>
      </p:pic>
      <p:sp>
        <p:nvSpPr>
          <p:cNvPr id="293" name="Google Shape;293;p29"/>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4" name="Google Shape;294;p29"/>
          <p:cNvSpPr txBox="1"/>
          <p:nvPr/>
        </p:nvSpPr>
        <p:spPr>
          <a:xfrm>
            <a:off x="231200" y="2148050"/>
            <a:ext cx="80010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dirty="0" smtClean="0">
                <a:solidFill>
                  <a:srgbClr val="274E13"/>
                </a:solidFill>
                <a:latin typeface="Calibri"/>
                <a:ea typeface="Calibri"/>
                <a:cs typeface="Calibri"/>
                <a:sym typeface="Calibri"/>
              </a:rPr>
              <a:t>Preoperative  </a:t>
            </a:r>
            <a:r>
              <a:rPr lang="en" sz="2200" dirty="0">
                <a:solidFill>
                  <a:srgbClr val="274E13"/>
                </a:solidFill>
                <a:latin typeface="Calibri"/>
                <a:ea typeface="Calibri"/>
                <a:cs typeface="Calibri"/>
                <a:sym typeface="Calibri"/>
              </a:rPr>
              <a:t>lab</a:t>
            </a:r>
            <a:endParaRPr sz="2200" dirty="0">
              <a:solidFill>
                <a:srgbClr val="274E13"/>
              </a:solidFill>
              <a:latin typeface="Calibri"/>
              <a:ea typeface="Calibri"/>
              <a:cs typeface="Calibri"/>
              <a:sym typeface="Calibri"/>
            </a:endParaRPr>
          </a:p>
        </p:txBody>
      </p:sp>
      <p:sp>
        <p:nvSpPr>
          <p:cNvPr id="295" name="Google Shape;295;p29"/>
          <p:cNvSpPr/>
          <p:nvPr/>
        </p:nvSpPr>
        <p:spPr>
          <a:xfrm>
            <a:off x="2896086" y="2148050"/>
            <a:ext cx="1118700" cy="11142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29"/>
          <p:cNvPicPr preferRelativeResize="0"/>
          <p:nvPr/>
        </p:nvPicPr>
        <p:blipFill>
          <a:blip r:embed="rId4">
            <a:alphaModFix/>
          </a:blip>
          <a:stretch>
            <a:fillRect/>
          </a:stretch>
        </p:blipFill>
        <p:spPr>
          <a:xfrm>
            <a:off x="4167186" y="2821850"/>
            <a:ext cx="2650729" cy="2169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p:nvPr/>
        </p:nvSpPr>
        <p:spPr>
          <a:xfrm>
            <a:off x="85725" y="178653"/>
            <a:ext cx="82212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a:solidFill>
                  <a:srgbClr val="274E13"/>
                </a:solidFill>
                <a:latin typeface="Calibri"/>
                <a:ea typeface="Calibri"/>
                <a:cs typeface="Calibri"/>
                <a:sym typeface="Calibri"/>
              </a:rPr>
              <a:t>postsurgery  pathology </a:t>
            </a:r>
            <a:endParaRPr sz="2200">
              <a:solidFill>
                <a:srgbClr val="274E13"/>
              </a:solidFill>
              <a:latin typeface="Calibri"/>
              <a:ea typeface="Calibri"/>
              <a:cs typeface="Calibri"/>
              <a:sym typeface="Calibri"/>
            </a:endParaRPr>
          </a:p>
        </p:txBody>
      </p:sp>
      <p:sp>
        <p:nvSpPr>
          <p:cNvPr id="302" name="Google Shape;302;p30"/>
          <p:cNvSpPr/>
          <p:nvPr/>
        </p:nvSpPr>
        <p:spPr>
          <a:xfrm>
            <a:off x="3593975" y="178650"/>
            <a:ext cx="5248500" cy="4650600"/>
          </a:xfrm>
          <a:prstGeom prst="doubleWave">
            <a:avLst>
              <a:gd name="adj1" fmla="val 6250"/>
              <a:gd name="adj2" fmla="val 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0"/>
          <p:cNvPicPr preferRelativeResize="0"/>
          <p:nvPr/>
        </p:nvPicPr>
        <p:blipFill>
          <a:blip r:embed="rId3">
            <a:alphaModFix/>
          </a:blip>
          <a:stretch>
            <a:fillRect/>
          </a:stretch>
        </p:blipFill>
        <p:spPr>
          <a:xfrm>
            <a:off x="3717900" y="852450"/>
            <a:ext cx="5061199" cy="3454575"/>
          </a:xfrm>
          <a:prstGeom prst="rect">
            <a:avLst/>
          </a:prstGeom>
          <a:noFill/>
          <a:ln>
            <a:noFill/>
          </a:ln>
        </p:spPr>
      </p:pic>
      <p:sp>
        <p:nvSpPr>
          <p:cNvPr id="304" name="Google Shape;304;p30"/>
          <p:cNvSpPr/>
          <p:nvPr/>
        </p:nvSpPr>
        <p:spPr>
          <a:xfrm>
            <a:off x="2496975" y="2510975"/>
            <a:ext cx="1004100" cy="14967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txBox="1"/>
          <p:nvPr/>
        </p:nvSpPr>
        <p:spPr>
          <a:xfrm>
            <a:off x="242375" y="3496075"/>
            <a:ext cx="2348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74E13"/>
                </a:solidFill>
                <a:latin typeface="Calibri"/>
                <a:ea typeface="Calibri"/>
                <a:cs typeface="Calibri"/>
                <a:sym typeface="Calibri"/>
              </a:rPr>
              <a:t>Became a candidate ‌for iodine  therapy </a:t>
            </a:r>
            <a:endParaRPr sz="2000">
              <a:solidFill>
                <a:srgbClr val="274E13"/>
              </a:solidFill>
              <a:latin typeface="Calibri"/>
              <a:ea typeface="Calibri"/>
              <a:cs typeface="Calibri"/>
              <a:sym typeface="Calibri"/>
            </a:endParaRPr>
          </a:p>
        </p:txBody>
      </p:sp>
      <p:sp>
        <p:nvSpPr>
          <p:cNvPr id="306" name="Google Shape;306;p30"/>
          <p:cNvSpPr/>
          <p:nvPr/>
        </p:nvSpPr>
        <p:spPr>
          <a:xfrm>
            <a:off x="2265772" y="852450"/>
            <a:ext cx="1235250" cy="868968"/>
          </a:xfrm>
          <a:prstGeom prst="lightningBol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p:nvPr/>
        </p:nvSpPr>
        <p:spPr>
          <a:xfrm>
            <a:off x="162373" y="194382"/>
            <a:ext cx="81405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274E13"/>
              </a:buClr>
              <a:buSzPts val="3000"/>
              <a:buFont typeface="Calibri"/>
              <a:buChar char="●"/>
            </a:pPr>
            <a:r>
              <a:rPr lang="en" sz="3000" dirty="0" smtClean="0">
                <a:solidFill>
                  <a:srgbClr val="274E13"/>
                </a:solidFill>
                <a:latin typeface="Calibri"/>
                <a:ea typeface="Calibri"/>
                <a:cs typeface="Calibri"/>
                <a:sym typeface="Calibri"/>
              </a:rPr>
              <a:t>Lab tests </a:t>
            </a:r>
            <a:r>
              <a:rPr lang="en" sz="3000" dirty="0">
                <a:solidFill>
                  <a:srgbClr val="274E13"/>
                </a:solidFill>
                <a:latin typeface="Calibri"/>
                <a:ea typeface="Calibri"/>
                <a:cs typeface="Calibri"/>
                <a:sym typeface="Calibri"/>
              </a:rPr>
              <a:t>one day before receiving iodine:</a:t>
            </a:r>
            <a:endParaRPr sz="3000" dirty="0">
              <a:solidFill>
                <a:srgbClr val="274E13"/>
              </a:solidFill>
              <a:latin typeface="Calibri"/>
              <a:ea typeface="Calibri"/>
              <a:cs typeface="Calibri"/>
              <a:sym typeface="Calibri"/>
            </a:endParaRPr>
          </a:p>
        </p:txBody>
      </p:sp>
      <p:graphicFrame>
        <p:nvGraphicFramePr>
          <p:cNvPr id="312" name="Google Shape;312;p31"/>
          <p:cNvGraphicFramePr/>
          <p:nvPr/>
        </p:nvGraphicFramePr>
        <p:xfrm>
          <a:off x="642050" y="979050"/>
          <a:ext cx="7483950" cy="1920150"/>
        </p:xfrm>
        <a:graphic>
          <a:graphicData uri="http://schemas.openxmlformats.org/drawingml/2006/table">
            <a:tbl>
              <a:tblPr>
                <a:noFill/>
                <a:tableStyleId>{F7320104-77E4-4C96-BB5F-CBD4BCAB744E}</a:tableStyleId>
              </a:tblPr>
              <a:tblGrid>
                <a:gridCol w="3741975"/>
                <a:gridCol w="3741975"/>
              </a:tblGrid>
              <a:tr h="634175">
                <a:tc>
                  <a:txBody>
                    <a:bodyPr/>
                    <a:lstStyle/>
                    <a:p>
                      <a:pPr marL="0" lvl="0" indent="0" algn="l" rtl="0">
                        <a:spcBef>
                          <a:spcPts val="0"/>
                        </a:spcBef>
                        <a:spcAft>
                          <a:spcPts val="0"/>
                        </a:spcAft>
                        <a:buNone/>
                      </a:pPr>
                      <a:r>
                        <a:rPr lang="en" sz="3000">
                          <a:solidFill>
                            <a:srgbClr val="FF9900"/>
                          </a:solidFill>
                        </a:rPr>
                        <a:t>TSH</a:t>
                      </a:r>
                      <a:endParaRPr sz="3000">
                        <a:solidFill>
                          <a:srgbClr val="FF9900"/>
                        </a:solidFill>
                      </a:endParaRPr>
                    </a:p>
                  </a:txBody>
                  <a:tcPr marL="91425" marR="91425" marT="91425" marB="91425"/>
                </a:tc>
                <a:tc>
                  <a:txBody>
                    <a:bodyPr/>
                    <a:lstStyle/>
                    <a:p>
                      <a:pPr marL="0" lvl="0" indent="0" algn="l" rtl="0">
                        <a:spcBef>
                          <a:spcPts val="0"/>
                        </a:spcBef>
                        <a:spcAft>
                          <a:spcPts val="0"/>
                        </a:spcAft>
                        <a:buNone/>
                      </a:pPr>
                      <a:r>
                        <a:rPr lang="en" sz="3000">
                          <a:solidFill>
                            <a:srgbClr val="FF9900"/>
                          </a:solidFill>
                        </a:rPr>
                        <a:t>&lt;0/004</a:t>
                      </a:r>
                      <a:endParaRPr sz="3000">
                        <a:solidFill>
                          <a:srgbClr val="FF9900"/>
                        </a:solidFill>
                      </a:endParaRPr>
                    </a:p>
                  </a:txBody>
                  <a:tcPr marL="91425" marR="91425" marT="91425" marB="91425"/>
                </a:tc>
              </a:tr>
              <a:tr h="634175">
                <a:tc>
                  <a:txBody>
                    <a:bodyPr/>
                    <a:lstStyle/>
                    <a:p>
                      <a:pPr marL="0" lvl="0" indent="0" algn="l" rtl="0">
                        <a:spcBef>
                          <a:spcPts val="0"/>
                        </a:spcBef>
                        <a:spcAft>
                          <a:spcPts val="0"/>
                        </a:spcAft>
                        <a:buNone/>
                      </a:pPr>
                      <a:r>
                        <a:rPr lang="en" sz="3000">
                          <a:solidFill>
                            <a:srgbClr val="FF9900"/>
                          </a:solidFill>
                        </a:rPr>
                        <a:t>Tg</a:t>
                      </a:r>
                      <a:endParaRPr sz="3000">
                        <a:solidFill>
                          <a:srgbClr val="FF9900"/>
                        </a:solidFill>
                      </a:endParaRPr>
                    </a:p>
                  </a:txBody>
                  <a:tcPr marL="91425" marR="91425" marT="91425" marB="91425"/>
                </a:tc>
                <a:tc>
                  <a:txBody>
                    <a:bodyPr/>
                    <a:lstStyle/>
                    <a:p>
                      <a:pPr marL="0" lvl="0" indent="0" algn="l" rtl="0">
                        <a:spcBef>
                          <a:spcPts val="0"/>
                        </a:spcBef>
                        <a:spcAft>
                          <a:spcPts val="0"/>
                        </a:spcAft>
                        <a:buNone/>
                      </a:pPr>
                      <a:r>
                        <a:rPr lang="en" sz="3000">
                          <a:solidFill>
                            <a:srgbClr val="FF9900"/>
                          </a:solidFill>
                        </a:rPr>
                        <a:t>&gt;300《0/7-84》</a:t>
                      </a:r>
                      <a:endParaRPr sz="3000">
                        <a:solidFill>
                          <a:srgbClr val="FF9900"/>
                        </a:solidFill>
                      </a:endParaRPr>
                    </a:p>
                  </a:txBody>
                  <a:tcPr marL="91425" marR="91425" marT="91425" marB="91425"/>
                </a:tc>
              </a:tr>
              <a:tr h="634175">
                <a:tc>
                  <a:txBody>
                    <a:bodyPr/>
                    <a:lstStyle/>
                    <a:p>
                      <a:pPr marL="0" lvl="0" indent="0" algn="l" rtl="0">
                        <a:spcBef>
                          <a:spcPts val="0"/>
                        </a:spcBef>
                        <a:spcAft>
                          <a:spcPts val="0"/>
                        </a:spcAft>
                        <a:buNone/>
                      </a:pPr>
                      <a:r>
                        <a:rPr lang="en" sz="3000">
                          <a:solidFill>
                            <a:srgbClr val="FF9900"/>
                          </a:solidFill>
                        </a:rPr>
                        <a:t>Anti Tg</a:t>
                      </a:r>
                      <a:endParaRPr sz="3000">
                        <a:solidFill>
                          <a:srgbClr val="FF9900"/>
                        </a:solidFill>
                      </a:endParaRPr>
                    </a:p>
                  </a:txBody>
                  <a:tcPr marL="91425" marR="91425" marT="91425" marB="91425"/>
                </a:tc>
                <a:tc>
                  <a:txBody>
                    <a:bodyPr/>
                    <a:lstStyle/>
                    <a:p>
                      <a:pPr marL="0" lvl="0" indent="0" algn="l" rtl="0">
                        <a:spcBef>
                          <a:spcPts val="0"/>
                        </a:spcBef>
                        <a:spcAft>
                          <a:spcPts val="0"/>
                        </a:spcAft>
                        <a:buNone/>
                      </a:pPr>
                      <a:r>
                        <a:rPr lang="en" sz="3000">
                          <a:solidFill>
                            <a:srgbClr val="FF9900"/>
                          </a:solidFill>
                        </a:rPr>
                        <a:t>20/4(up to40)</a:t>
                      </a:r>
                      <a:endParaRPr sz="3000">
                        <a:solidFill>
                          <a:srgbClr val="FF9900"/>
                        </a:solidFill>
                      </a:endParaRPr>
                    </a:p>
                  </a:txBody>
                  <a:tcPr marL="91425" marR="91425" marT="91425" marB="91425"/>
                </a:tc>
              </a:tr>
            </a:tbl>
          </a:graphicData>
        </a:graphic>
      </p:graphicFrame>
      <p:sp>
        <p:nvSpPr>
          <p:cNvPr id="313" name="Google Shape;313;p31"/>
          <p:cNvSpPr txBox="1"/>
          <p:nvPr/>
        </p:nvSpPr>
        <p:spPr>
          <a:xfrm>
            <a:off x="233800" y="3264525"/>
            <a:ext cx="79995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274E13"/>
              </a:buClr>
              <a:buSzPts val="2400"/>
              <a:buFont typeface="Calibri"/>
              <a:buChar char="●"/>
            </a:pPr>
            <a:r>
              <a:rPr lang="en" sz="2400" dirty="0">
                <a:solidFill>
                  <a:srgbClr val="274E13"/>
                </a:solidFill>
                <a:latin typeface="Calibri"/>
                <a:ea typeface="Calibri"/>
                <a:cs typeface="Calibri"/>
                <a:sym typeface="Calibri"/>
              </a:rPr>
              <a:t>The patient received 150 </a:t>
            </a:r>
            <a:r>
              <a:rPr lang="en" sz="2400" dirty="0" smtClean="0">
                <a:solidFill>
                  <a:srgbClr val="274E13"/>
                </a:solidFill>
                <a:latin typeface="Calibri"/>
                <a:ea typeface="Calibri"/>
                <a:cs typeface="Calibri"/>
                <a:sym typeface="Calibri"/>
              </a:rPr>
              <a:t>mCi </a:t>
            </a:r>
            <a:r>
              <a:rPr lang="en" sz="2400" dirty="0">
                <a:solidFill>
                  <a:srgbClr val="274E13"/>
                </a:solidFill>
                <a:latin typeface="Calibri"/>
                <a:ea typeface="Calibri"/>
                <a:cs typeface="Calibri"/>
                <a:sym typeface="Calibri"/>
              </a:rPr>
              <a:t>of iodine</a:t>
            </a:r>
            <a:endParaRPr sz="2400" dirty="0">
              <a:solidFill>
                <a:srgbClr val="274E13"/>
              </a:solidFill>
              <a:latin typeface="Calibri"/>
              <a:ea typeface="Calibri"/>
              <a:cs typeface="Calibri"/>
              <a:sym typeface="Calibri"/>
            </a:endParaRPr>
          </a:p>
        </p:txBody>
      </p:sp>
      <p:sp>
        <p:nvSpPr>
          <p:cNvPr id="314" name="Google Shape;314;p31"/>
          <p:cNvSpPr/>
          <p:nvPr/>
        </p:nvSpPr>
        <p:spPr>
          <a:xfrm>
            <a:off x="7551750" y="1451025"/>
            <a:ext cx="1460700" cy="1813500"/>
          </a:xfrm>
          <a:prstGeom prst="cloudCallout">
            <a:avLst>
              <a:gd name="adj1" fmla="val -20833"/>
              <a:gd name="adj2" fmla="val 625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levothyroxine  off</a:t>
            </a:r>
            <a:endParaRPr/>
          </a:p>
        </p:txBody>
      </p:sp>
      <p:sp>
        <p:nvSpPr>
          <p:cNvPr id="315" name="Google Shape;315;p31"/>
          <p:cNvSpPr/>
          <p:nvPr/>
        </p:nvSpPr>
        <p:spPr>
          <a:xfrm flipH="1">
            <a:off x="5831787" y="3037383"/>
            <a:ext cx="2583954" cy="2068578"/>
          </a:xfrm>
          <a:prstGeom prst="irregularSeal2">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functional  metastases </a:t>
            </a:r>
            <a:endParaRPr/>
          </a:p>
        </p:txBody>
      </p:sp>
      <p:sp>
        <p:nvSpPr>
          <p:cNvPr id="316" name="Google Shape;316;p31"/>
          <p:cNvSpPr/>
          <p:nvPr/>
        </p:nvSpPr>
        <p:spPr>
          <a:xfrm>
            <a:off x="8302875" y="3182025"/>
            <a:ext cx="709500" cy="1114200"/>
          </a:xfrm>
          <a:prstGeom prst="curvedLeftArrow">
            <a:avLst>
              <a:gd name="adj1" fmla="val 25000"/>
              <a:gd name="adj2" fmla="val 16478"/>
              <a:gd name="adj3" fmla="val 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2"/>
          <p:cNvSpPr txBox="1"/>
          <p:nvPr/>
        </p:nvSpPr>
        <p:spPr>
          <a:xfrm>
            <a:off x="64121" y="211814"/>
            <a:ext cx="8152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smtClean="0">
                <a:solidFill>
                  <a:srgbClr val="274E13"/>
                </a:solidFill>
                <a:latin typeface="Calibri"/>
                <a:ea typeface="Calibri"/>
                <a:cs typeface="Calibri"/>
                <a:sym typeface="Calibri"/>
              </a:rPr>
              <a:t>Postablation </a:t>
            </a:r>
            <a:r>
              <a:rPr lang="en" sz="3000" dirty="0">
                <a:solidFill>
                  <a:srgbClr val="274E13"/>
                </a:solidFill>
                <a:latin typeface="Calibri"/>
                <a:ea typeface="Calibri"/>
                <a:cs typeface="Calibri"/>
                <a:sym typeface="Calibri"/>
              </a:rPr>
              <a:t>scan:</a:t>
            </a:r>
            <a:endParaRPr sz="3000" dirty="0">
              <a:solidFill>
                <a:srgbClr val="274E13"/>
              </a:solidFill>
              <a:latin typeface="Calibri"/>
              <a:ea typeface="Calibri"/>
              <a:cs typeface="Calibri"/>
              <a:sym typeface="Calibri"/>
            </a:endParaRPr>
          </a:p>
        </p:txBody>
      </p:sp>
      <p:sp>
        <p:nvSpPr>
          <p:cNvPr id="322" name="Google Shape;322;p32"/>
          <p:cNvSpPr txBox="1"/>
          <p:nvPr/>
        </p:nvSpPr>
        <p:spPr>
          <a:xfrm>
            <a:off x="917090"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23" name="Google Shape;323;p32"/>
          <p:cNvPicPr preferRelativeResize="0"/>
          <p:nvPr/>
        </p:nvPicPr>
        <p:blipFill>
          <a:blip r:embed="rId3">
            <a:alphaModFix/>
          </a:blip>
          <a:stretch>
            <a:fillRect/>
          </a:stretch>
        </p:blipFill>
        <p:spPr>
          <a:xfrm>
            <a:off x="188877" y="1163488"/>
            <a:ext cx="4073475" cy="3463925"/>
          </a:xfrm>
          <a:prstGeom prst="rect">
            <a:avLst/>
          </a:prstGeom>
          <a:noFill/>
          <a:ln>
            <a:noFill/>
          </a:ln>
        </p:spPr>
      </p:pic>
      <p:pic>
        <p:nvPicPr>
          <p:cNvPr id="324" name="Google Shape;324;p32"/>
          <p:cNvPicPr preferRelativeResize="0"/>
          <p:nvPr/>
        </p:nvPicPr>
        <p:blipFill>
          <a:blip r:embed="rId4">
            <a:alphaModFix/>
          </a:blip>
          <a:stretch>
            <a:fillRect/>
          </a:stretch>
        </p:blipFill>
        <p:spPr>
          <a:xfrm>
            <a:off x="4414750" y="1099125"/>
            <a:ext cx="4318825" cy="352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755200" y="1134600"/>
            <a:ext cx="39798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Case presentation</a:t>
            </a:r>
            <a:endParaRPr/>
          </a:p>
        </p:txBody>
      </p:sp>
      <p:sp>
        <p:nvSpPr>
          <p:cNvPr id="134" name="Google Shape;134;p14"/>
          <p:cNvSpPr txBox="1"/>
          <p:nvPr/>
        </p:nvSpPr>
        <p:spPr>
          <a:xfrm>
            <a:off x="1056675" y="2777950"/>
            <a:ext cx="717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Calibri"/>
                <a:ea typeface="Calibri"/>
                <a:cs typeface="Calibri"/>
                <a:sym typeface="Calibri"/>
              </a:rPr>
              <a:t>Prepared by Dr </a:t>
            </a:r>
            <a:r>
              <a:rPr lang="en" sz="1800" dirty="0" smtClean="0">
                <a:latin typeface="Calibri"/>
                <a:ea typeface="Calibri"/>
                <a:cs typeface="Calibri"/>
                <a:sym typeface="Calibri"/>
              </a:rPr>
              <a:t>Fatemeh Kokabeh</a:t>
            </a:r>
            <a:endParaRPr sz="1800" dirty="0">
              <a:latin typeface="Calibri"/>
              <a:ea typeface="Calibri"/>
              <a:cs typeface="Calibri"/>
              <a:sym typeface="Calibri"/>
            </a:endParaRPr>
          </a:p>
        </p:txBody>
      </p:sp>
      <p:sp>
        <p:nvSpPr>
          <p:cNvPr id="135" name="Google Shape;135;p14"/>
          <p:cNvSpPr txBox="1"/>
          <p:nvPr/>
        </p:nvSpPr>
        <p:spPr>
          <a:xfrm>
            <a:off x="918100" y="3169572"/>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6" name="Google Shape;136;p14"/>
          <p:cNvSpPr txBox="1"/>
          <p:nvPr/>
        </p:nvSpPr>
        <p:spPr>
          <a:xfrm>
            <a:off x="1237450" y="3352600"/>
            <a:ext cx="39798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8/9/1400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p:nvPr/>
        </p:nvSpPr>
        <p:spPr>
          <a:xfrm>
            <a:off x="0" y="132086"/>
            <a:ext cx="8612700" cy="7428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C27BA0"/>
              </a:buClr>
              <a:buSzPts val="3600"/>
              <a:buFont typeface="Calibri"/>
              <a:buChar char="●"/>
            </a:pPr>
            <a:r>
              <a:rPr lang="en" sz="3600" b="1" smtClean="0">
                <a:solidFill>
                  <a:srgbClr val="C27BA0"/>
                </a:solidFill>
                <a:latin typeface="Calibri"/>
                <a:ea typeface="Calibri"/>
                <a:cs typeface="Calibri"/>
                <a:sym typeface="Calibri"/>
              </a:rPr>
              <a:t>Toxic  </a:t>
            </a:r>
            <a:r>
              <a:rPr lang="en" sz="3600" b="1">
                <a:solidFill>
                  <a:srgbClr val="C27BA0"/>
                </a:solidFill>
                <a:latin typeface="Calibri"/>
                <a:ea typeface="Calibri"/>
                <a:cs typeface="Calibri"/>
                <a:sym typeface="Calibri"/>
              </a:rPr>
              <a:t>adenoma </a:t>
            </a:r>
            <a:r>
              <a:rPr lang="en" sz="3600" b="1" smtClean="0">
                <a:solidFill>
                  <a:srgbClr val="C27BA0"/>
                </a:solidFill>
                <a:latin typeface="Calibri"/>
                <a:ea typeface="Calibri"/>
                <a:cs typeface="Calibri"/>
                <a:sym typeface="Calibri"/>
              </a:rPr>
              <a:t>(?)</a:t>
            </a:r>
            <a:endParaRPr sz="3600" b="1" dirty="0">
              <a:solidFill>
                <a:srgbClr val="C27BA0"/>
              </a:solidFill>
              <a:latin typeface="Calibri"/>
              <a:ea typeface="Calibri"/>
              <a:cs typeface="Calibri"/>
              <a:sym typeface="Calibri"/>
            </a:endParaRPr>
          </a:p>
        </p:txBody>
      </p:sp>
      <p:sp>
        <p:nvSpPr>
          <p:cNvPr id="330" name="Google Shape;330;p33"/>
          <p:cNvSpPr txBox="1"/>
          <p:nvPr/>
        </p:nvSpPr>
        <p:spPr>
          <a:xfrm>
            <a:off x="579775" y="731150"/>
            <a:ext cx="81336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a:solidFill>
                  <a:srgbClr val="FF9900"/>
                </a:solidFill>
                <a:latin typeface="Calibri"/>
                <a:ea typeface="Calibri"/>
                <a:cs typeface="Calibri"/>
                <a:sym typeface="Calibri"/>
              </a:rPr>
              <a:t>prevalence:nearly 5%,</a:t>
            </a:r>
            <a:r>
              <a:rPr lang="en" sz="2200">
                <a:solidFill>
                  <a:srgbClr val="274E13"/>
                </a:solidFill>
                <a:latin typeface="Calibri"/>
                <a:ea typeface="Calibri"/>
                <a:cs typeface="Calibri"/>
                <a:sym typeface="Calibri"/>
              </a:rPr>
              <a:t> third, less common form of hyperthyroidism</a:t>
            </a:r>
            <a:endParaRPr sz="2200">
              <a:solidFill>
                <a:srgbClr val="274E13"/>
              </a:solidFill>
              <a:latin typeface="Calibri"/>
              <a:ea typeface="Calibri"/>
              <a:cs typeface="Calibri"/>
              <a:sym typeface="Calibri"/>
            </a:endParaRPr>
          </a:p>
        </p:txBody>
      </p:sp>
      <p:sp>
        <p:nvSpPr>
          <p:cNvPr id="331" name="Google Shape;331;p33"/>
          <p:cNvSpPr txBox="1"/>
          <p:nvPr/>
        </p:nvSpPr>
        <p:spPr>
          <a:xfrm>
            <a:off x="664459" y="1701138"/>
            <a:ext cx="6916500" cy="2541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a:solidFill>
                  <a:srgbClr val="FF9900"/>
                </a:solidFill>
                <a:latin typeface="Calibri"/>
                <a:ea typeface="Calibri"/>
                <a:cs typeface="Calibri"/>
                <a:sym typeface="Calibri"/>
              </a:rPr>
              <a:t>pathogenesis</a:t>
            </a:r>
            <a:r>
              <a:rPr lang="en" sz="2200">
                <a:solidFill>
                  <a:srgbClr val="274E13"/>
                </a:solidFill>
                <a:latin typeface="Calibri"/>
                <a:ea typeface="Calibri"/>
                <a:cs typeface="Calibri"/>
                <a:sym typeface="Calibri"/>
              </a:rPr>
              <a:t>:Toxic adenomas are true follicular adenomas . The basic pathogenesis of many </a:t>
            </a:r>
            <a:endParaRPr sz="2200">
              <a:solidFill>
                <a:srgbClr val="274E13"/>
              </a:solidFill>
              <a:latin typeface="Calibri"/>
              <a:ea typeface="Calibri"/>
              <a:cs typeface="Calibri"/>
              <a:sym typeface="Calibri"/>
            </a:endParaRPr>
          </a:p>
          <a:p>
            <a:pPr marL="457200" lvl="0" indent="0" algn="l" rtl="0">
              <a:spcBef>
                <a:spcPts val="0"/>
              </a:spcBef>
              <a:spcAft>
                <a:spcPts val="0"/>
              </a:spcAft>
              <a:buNone/>
            </a:pPr>
            <a:r>
              <a:rPr lang="en" sz="2200">
                <a:solidFill>
                  <a:srgbClr val="274E13"/>
                </a:solidFill>
                <a:latin typeface="Calibri"/>
                <a:ea typeface="Calibri"/>
                <a:cs typeface="Calibri"/>
                <a:sym typeface="Calibri"/>
              </a:rPr>
              <a:t>toxic adenomas (up to 70%) is one of several somatic point mutations.in the TSHR gene, commonly in the third transmembrane</a:t>
            </a:r>
            <a:endParaRPr sz="2200">
              <a:solidFill>
                <a:srgbClr val="274E13"/>
              </a:solidFill>
              <a:latin typeface="Calibri"/>
              <a:ea typeface="Calibri"/>
              <a:cs typeface="Calibri"/>
              <a:sym typeface="Calibri"/>
            </a:endParaRPr>
          </a:p>
          <a:p>
            <a:pPr marL="457200" lvl="0" indent="0" algn="l" rtl="0">
              <a:spcBef>
                <a:spcPts val="0"/>
              </a:spcBef>
              <a:spcAft>
                <a:spcPts val="0"/>
              </a:spcAft>
              <a:buNone/>
            </a:pPr>
            <a:endParaRPr sz="2200">
              <a:solidFill>
                <a:srgbClr val="274E13"/>
              </a:solidFill>
              <a:latin typeface="Calibri"/>
              <a:ea typeface="Calibri"/>
              <a:cs typeface="Calibri"/>
              <a:sym typeface="Calibri"/>
            </a:endParaRPr>
          </a:p>
          <a:p>
            <a:pPr marL="457200" lvl="0" indent="0" algn="l" rtl="0">
              <a:spcBef>
                <a:spcPts val="0"/>
              </a:spcBef>
              <a:spcAft>
                <a:spcPts val="0"/>
              </a:spcAft>
              <a:buNone/>
            </a:pPr>
            <a:endParaRPr sz="2200">
              <a:solidFill>
                <a:srgbClr val="274E1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4"/>
          <p:cNvSpPr txBox="1"/>
          <p:nvPr/>
        </p:nvSpPr>
        <p:spPr>
          <a:xfrm>
            <a:off x="0" y="-108105"/>
            <a:ext cx="78774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C27BA0"/>
              </a:buClr>
              <a:buSzPts val="3000"/>
              <a:buFont typeface="Calibri"/>
              <a:buChar char="●"/>
            </a:pPr>
            <a:r>
              <a:rPr lang="en" sz="3000">
                <a:solidFill>
                  <a:srgbClr val="C27BA0"/>
                </a:solidFill>
                <a:latin typeface="Calibri"/>
                <a:ea typeface="Calibri"/>
                <a:cs typeface="Calibri"/>
                <a:sym typeface="Calibri"/>
              </a:rPr>
              <a:t>Clinical Presentation</a:t>
            </a:r>
            <a:endParaRPr sz="3000">
              <a:solidFill>
                <a:srgbClr val="C27BA0"/>
              </a:solidFill>
              <a:latin typeface="Calibri"/>
              <a:ea typeface="Calibri"/>
              <a:cs typeface="Calibri"/>
              <a:sym typeface="Calibri"/>
            </a:endParaRPr>
          </a:p>
        </p:txBody>
      </p:sp>
      <p:sp>
        <p:nvSpPr>
          <p:cNvPr id="337" name="Google Shape;337;p34"/>
          <p:cNvSpPr/>
          <p:nvPr/>
        </p:nvSpPr>
        <p:spPr>
          <a:xfrm>
            <a:off x="420448" y="538409"/>
            <a:ext cx="1896300" cy="12318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000FF"/>
                </a:solidFill>
              </a:rPr>
              <a:t>TSH suppressed </a:t>
            </a:r>
            <a:endParaRPr sz="2200">
              <a:solidFill>
                <a:srgbClr val="0000FF"/>
              </a:solidFill>
            </a:endParaRPr>
          </a:p>
        </p:txBody>
      </p:sp>
      <p:sp>
        <p:nvSpPr>
          <p:cNvPr id="338" name="Google Shape;338;p34"/>
          <p:cNvSpPr/>
          <p:nvPr/>
        </p:nvSpPr>
        <p:spPr>
          <a:xfrm>
            <a:off x="2823388" y="538400"/>
            <a:ext cx="2374800" cy="12318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000FF"/>
                </a:solidFill>
              </a:rPr>
              <a:t>sono:hypoecho nodule </a:t>
            </a:r>
            <a:endParaRPr sz="2200">
              <a:solidFill>
                <a:srgbClr val="0000FF"/>
              </a:solidFill>
            </a:endParaRPr>
          </a:p>
        </p:txBody>
      </p:sp>
      <p:sp>
        <p:nvSpPr>
          <p:cNvPr id="339" name="Google Shape;339;p34"/>
          <p:cNvSpPr/>
          <p:nvPr/>
        </p:nvSpPr>
        <p:spPr>
          <a:xfrm>
            <a:off x="5704850" y="494750"/>
            <a:ext cx="2172600" cy="13191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0000FF"/>
                </a:solidFill>
              </a:rPr>
              <a:t>scan:a localized area of </a:t>
            </a:r>
            <a:endParaRPr sz="1800">
              <a:solidFill>
                <a:srgbClr val="0000FF"/>
              </a:solidFill>
            </a:endParaRPr>
          </a:p>
          <a:p>
            <a:pPr marL="0" lvl="0" indent="0" algn="l" rtl="0">
              <a:spcBef>
                <a:spcPts val="0"/>
              </a:spcBef>
              <a:spcAft>
                <a:spcPts val="0"/>
              </a:spcAft>
              <a:buNone/>
            </a:pPr>
            <a:r>
              <a:rPr lang="en" sz="1800">
                <a:solidFill>
                  <a:srgbClr val="0000FF"/>
                </a:solidFill>
              </a:rPr>
              <a:t>increased radioiodine</a:t>
            </a:r>
            <a:endParaRPr sz="1800">
              <a:solidFill>
                <a:srgbClr val="0000FF"/>
              </a:solidFill>
            </a:endParaRPr>
          </a:p>
        </p:txBody>
      </p:sp>
      <p:sp>
        <p:nvSpPr>
          <p:cNvPr id="340" name="Google Shape;340;p34"/>
          <p:cNvSpPr/>
          <p:nvPr/>
        </p:nvSpPr>
        <p:spPr>
          <a:xfrm>
            <a:off x="498550" y="1949875"/>
            <a:ext cx="1896300" cy="1660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0000FF"/>
                </a:solidFill>
              </a:rPr>
              <a:t>age:&lt; toxic MNG~30-40y</a:t>
            </a:r>
            <a:endParaRPr sz="1800">
              <a:solidFill>
                <a:srgbClr val="0000FF"/>
              </a:solidFill>
            </a:endParaRPr>
          </a:p>
        </p:txBody>
      </p:sp>
      <p:sp>
        <p:nvSpPr>
          <p:cNvPr id="341" name="Google Shape;341;p34"/>
          <p:cNvSpPr/>
          <p:nvPr/>
        </p:nvSpPr>
        <p:spPr>
          <a:xfrm>
            <a:off x="2897150" y="1949875"/>
            <a:ext cx="2374800" cy="1471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0000FF"/>
                </a:solidFill>
              </a:rPr>
              <a:t>thyrotoxicosis is rare except over 3 cm</a:t>
            </a:r>
            <a:endParaRPr sz="1800">
              <a:solidFill>
                <a:srgbClr val="0000FF"/>
              </a:solidFill>
            </a:endParaRPr>
          </a:p>
        </p:txBody>
      </p:sp>
      <p:sp>
        <p:nvSpPr>
          <p:cNvPr id="342" name="Google Shape;342;p34"/>
          <p:cNvSpPr/>
          <p:nvPr/>
        </p:nvSpPr>
        <p:spPr>
          <a:xfrm>
            <a:off x="5774250" y="1903226"/>
            <a:ext cx="2374800" cy="15648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000FF"/>
                </a:solidFill>
              </a:rPr>
              <a:t>Possibility of spontaneous necrosis</a:t>
            </a:r>
            <a:endParaRPr sz="2200">
              <a:solidFill>
                <a:srgbClr val="0000FF"/>
              </a:solidFill>
            </a:endParaRPr>
          </a:p>
        </p:txBody>
      </p:sp>
      <p:sp>
        <p:nvSpPr>
          <p:cNvPr id="343" name="Google Shape;343;p34"/>
          <p:cNvSpPr/>
          <p:nvPr/>
        </p:nvSpPr>
        <p:spPr>
          <a:xfrm>
            <a:off x="2897150" y="3620425"/>
            <a:ext cx="2466000" cy="13191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000FF"/>
                </a:solidFill>
              </a:rPr>
              <a:t>Macroscopic and irregular calcifications</a:t>
            </a:r>
            <a:endParaRPr sz="220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5"/>
          <p:cNvPicPr preferRelativeResize="0"/>
          <p:nvPr/>
        </p:nvPicPr>
        <p:blipFill rotWithShape="1">
          <a:blip r:embed="rId3">
            <a:alphaModFix/>
          </a:blip>
          <a:srcRect l="2134" t="2111" r="3437" b="3610"/>
          <a:stretch/>
        </p:blipFill>
        <p:spPr>
          <a:xfrm>
            <a:off x="414767" y="221340"/>
            <a:ext cx="6382425" cy="4576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36"/>
          <p:cNvPicPr preferRelativeResize="0"/>
          <p:nvPr/>
        </p:nvPicPr>
        <p:blipFill>
          <a:blip r:embed="rId3">
            <a:alphaModFix/>
          </a:blip>
          <a:stretch>
            <a:fillRect/>
          </a:stretch>
        </p:blipFill>
        <p:spPr>
          <a:xfrm>
            <a:off x="1655325" y="188725"/>
            <a:ext cx="4124950" cy="4859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p:nvPr/>
        </p:nvSpPr>
        <p:spPr>
          <a:xfrm>
            <a:off x="117395" y="226808"/>
            <a:ext cx="80202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a:solidFill>
                  <a:srgbClr val="0000FF"/>
                </a:solidFill>
                <a:latin typeface="Calibri"/>
                <a:ea typeface="Calibri"/>
                <a:cs typeface="Calibri"/>
                <a:sym typeface="Calibri"/>
              </a:rPr>
              <a:t>Treatment based on Williams</a:t>
            </a:r>
            <a:endParaRPr sz="3000">
              <a:solidFill>
                <a:srgbClr val="0000FF"/>
              </a:solidFill>
              <a:latin typeface="Calibri"/>
              <a:ea typeface="Calibri"/>
              <a:cs typeface="Calibri"/>
              <a:sym typeface="Calibri"/>
            </a:endParaRPr>
          </a:p>
        </p:txBody>
      </p:sp>
      <p:sp>
        <p:nvSpPr>
          <p:cNvPr id="359" name="Google Shape;359;p37"/>
          <p:cNvSpPr txBox="1"/>
          <p:nvPr/>
        </p:nvSpPr>
        <p:spPr>
          <a:xfrm>
            <a:off x="721218" y="1070290"/>
            <a:ext cx="73152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AutoNum type="arabicPeriod"/>
            </a:pPr>
            <a:r>
              <a:rPr lang="en" sz="2200">
                <a:latin typeface="Calibri"/>
                <a:ea typeface="Calibri"/>
                <a:cs typeface="Calibri"/>
                <a:sym typeface="Calibri"/>
              </a:rPr>
              <a:t> Annual follow-up if the patient is euthyroid</a:t>
            </a:r>
            <a:endParaRPr sz="2200">
              <a:latin typeface="Calibri"/>
              <a:ea typeface="Calibri"/>
              <a:cs typeface="Calibri"/>
              <a:sym typeface="Calibri"/>
            </a:endParaRPr>
          </a:p>
        </p:txBody>
      </p:sp>
      <p:sp>
        <p:nvSpPr>
          <p:cNvPr id="360" name="Google Shape;360;p37"/>
          <p:cNvSpPr txBox="1"/>
          <p:nvPr/>
        </p:nvSpPr>
        <p:spPr>
          <a:xfrm>
            <a:off x="852300" y="1680075"/>
            <a:ext cx="73809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2.   if  TSH&lt;0/1</a:t>
            </a:r>
            <a:endParaRPr sz="2200">
              <a:latin typeface="Calibri"/>
              <a:ea typeface="Calibri"/>
              <a:cs typeface="Calibri"/>
              <a:sym typeface="Calibri"/>
            </a:endParaRPr>
          </a:p>
        </p:txBody>
      </p:sp>
      <p:sp>
        <p:nvSpPr>
          <p:cNvPr id="361" name="Google Shape;361;p37"/>
          <p:cNvSpPr/>
          <p:nvPr/>
        </p:nvSpPr>
        <p:spPr>
          <a:xfrm>
            <a:off x="3011425" y="1805175"/>
            <a:ext cx="1290900" cy="289500"/>
          </a:xfrm>
          <a:prstGeom prst="rightArrow">
            <a:avLst>
              <a:gd name="adj1" fmla="val 71448"/>
              <a:gd name="adj2" fmla="val 86354"/>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4422225" y="1805175"/>
            <a:ext cx="3028800" cy="1563300"/>
          </a:xfrm>
          <a:prstGeom prst="foldedCorner">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FF"/>
                </a:solidFill>
              </a:rPr>
              <a:t>Over 18 years and under five cm, 8-10 ml of iodine.TSHrh not recommended </a:t>
            </a:r>
            <a:endParaRPr sz="2000">
              <a:solidFill>
                <a:srgbClr val="FFFFFF"/>
              </a:solidFill>
            </a:endParaRPr>
          </a:p>
        </p:txBody>
      </p:sp>
      <p:sp>
        <p:nvSpPr>
          <p:cNvPr id="363" name="Google Shape;363;p37"/>
          <p:cNvSpPr/>
          <p:nvPr/>
        </p:nvSpPr>
        <p:spPr>
          <a:xfrm flipH="1">
            <a:off x="575425" y="3151450"/>
            <a:ext cx="3093000" cy="1681800"/>
          </a:xfrm>
          <a:prstGeom prst="wedgeRectCallout">
            <a:avLst>
              <a:gd name="adj1" fmla="val -20833"/>
              <a:gd name="adj2" fmla="val 625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EFEFEF"/>
                </a:solidFill>
              </a:rPr>
              <a:t>Otherwise surgery is preferred</a:t>
            </a:r>
            <a:endParaRPr sz="2000">
              <a:solidFill>
                <a:srgbClr val="EFEFEF"/>
              </a:solidFill>
            </a:endParaRPr>
          </a:p>
        </p:txBody>
      </p:sp>
      <p:sp>
        <p:nvSpPr>
          <p:cNvPr id="364" name="Google Shape;364;p37"/>
          <p:cNvSpPr/>
          <p:nvPr/>
        </p:nvSpPr>
        <p:spPr>
          <a:xfrm>
            <a:off x="4486000" y="3658900"/>
            <a:ext cx="954900" cy="893100"/>
          </a:xfrm>
          <a:prstGeom prst="curvedLeftArrow">
            <a:avLst>
              <a:gd name="adj1" fmla="val 25000"/>
              <a:gd name="adj2" fmla="val 50000"/>
              <a:gd name="adj3"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p:nvPr/>
        </p:nvSpPr>
        <p:spPr>
          <a:xfrm>
            <a:off x="549900" y="450925"/>
            <a:ext cx="7578900" cy="344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C27BA0"/>
                </a:solidFill>
                <a:latin typeface="Calibri"/>
                <a:ea typeface="Calibri"/>
                <a:cs typeface="Calibri"/>
                <a:sym typeface="Calibri"/>
              </a:rPr>
              <a:t>INDICATIONS FOR TREATMENT</a:t>
            </a:r>
            <a:endParaRPr sz="2700">
              <a:solidFill>
                <a:srgbClr val="C27BA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t>
            </a:r>
            <a:r>
              <a:rPr lang="en" sz="2100">
                <a:solidFill>
                  <a:srgbClr val="0000FF"/>
                </a:solidFill>
                <a:latin typeface="Calibri"/>
                <a:ea typeface="Calibri"/>
                <a:cs typeface="Calibri"/>
                <a:sym typeface="Calibri"/>
              </a:rPr>
              <a:t>All patients with overt hyperthyroidism (low TSH with elevated free thyroxine [T4] and/or triiodothyronine [T3]) due to toxic adenoma  require treatment.</a:t>
            </a:r>
            <a:endParaRPr sz="2100">
              <a:solidFill>
                <a:srgbClr val="0000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t>
            </a:r>
            <a:r>
              <a:rPr lang="en" sz="1900">
                <a:solidFill>
                  <a:srgbClr val="0000FF"/>
                </a:solidFill>
                <a:latin typeface="Calibri"/>
                <a:ea typeface="Calibri"/>
                <a:cs typeface="Calibri"/>
                <a:sym typeface="Calibri"/>
              </a:rPr>
              <a:t>The decision to treat when thyroid tests show subclinical hyperthyroidism (low serum TSH concentrations [&lt;0.4 mU/mL] but normal serum free T4 and T3 concentrations) is based upon the risk for developing complications from subclinical hyperthyroidism (skeletal, cardiovascular) and the degree of TSH suppression</a:t>
            </a:r>
            <a:endParaRPr sz="1700">
              <a:solidFill>
                <a:srgbClr val="0000FF"/>
              </a:solidFill>
              <a:latin typeface="Calibri"/>
              <a:ea typeface="Calibri"/>
              <a:cs typeface="Calibri"/>
              <a:sym typeface="Calibri"/>
            </a:endParaRPr>
          </a:p>
        </p:txBody>
      </p:sp>
      <p:sp>
        <p:nvSpPr>
          <p:cNvPr id="370" name="Google Shape;370;p38"/>
          <p:cNvSpPr txBox="1"/>
          <p:nvPr/>
        </p:nvSpPr>
        <p:spPr>
          <a:xfrm>
            <a:off x="99850" y="-61800"/>
            <a:ext cx="80289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FF00"/>
              </a:buClr>
              <a:buSzPts val="3000"/>
              <a:buFont typeface="Calibri"/>
              <a:buChar char="●"/>
            </a:pPr>
            <a:r>
              <a:rPr lang="en" sz="3000">
                <a:solidFill>
                  <a:srgbClr val="00FF00"/>
                </a:solidFill>
                <a:latin typeface="Calibri"/>
                <a:ea typeface="Calibri"/>
                <a:cs typeface="Calibri"/>
                <a:sym typeface="Calibri"/>
              </a:rPr>
              <a:t>treatment base on ATA  </a:t>
            </a:r>
            <a:r>
              <a:rPr lang="en" sz="3000">
                <a:solidFill>
                  <a:srgbClr val="00FF00"/>
                </a:solidFill>
                <a:latin typeface="Caveat"/>
                <a:ea typeface="Caveat"/>
                <a:cs typeface="Caveat"/>
                <a:sym typeface="Caveat"/>
              </a:rPr>
              <a:t>and   </a:t>
            </a:r>
            <a:r>
              <a:rPr lang="en" sz="3000">
                <a:solidFill>
                  <a:srgbClr val="00FF00"/>
                </a:solidFill>
                <a:latin typeface="Calibri"/>
                <a:ea typeface="Calibri"/>
                <a:cs typeface="Calibri"/>
                <a:sym typeface="Calibri"/>
              </a:rPr>
              <a:t>up to date</a:t>
            </a:r>
            <a:endParaRPr sz="2400" b="1">
              <a:solidFill>
                <a:srgbClr val="00FF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9"/>
          <p:cNvPicPr preferRelativeResize="0"/>
          <p:nvPr/>
        </p:nvPicPr>
        <p:blipFill>
          <a:blip r:embed="rId3">
            <a:alphaModFix/>
          </a:blip>
          <a:stretch>
            <a:fillRect/>
          </a:stretch>
        </p:blipFill>
        <p:spPr>
          <a:xfrm>
            <a:off x="152400" y="152400"/>
            <a:ext cx="8145055"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p:nvPr/>
        </p:nvSpPr>
        <p:spPr>
          <a:xfrm>
            <a:off x="471321" y="788459"/>
            <a:ext cx="7217400" cy="2397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sz="2400">
                <a:solidFill>
                  <a:srgbClr val="C27BA0"/>
                </a:solidFill>
                <a:latin typeface="Calibri"/>
                <a:ea typeface="Calibri"/>
                <a:cs typeface="Calibri"/>
                <a:sym typeface="Calibri"/>
              </a:rPr>
              <a:t>THERAPEUTIC APPROACH</a:t>
            </a:r>
            <a:r>
              <a:rPr lang="en" sz="2000">
                <a:solidFill>
                  <a:srgbClr val="0000FF"/>
                </a:solidFill>
                <a:latin typeface="Calibri"/>
                <a:ea typeface="Calibri"/>
                <a:cs typeface="Calibri"/>
                <a:sym typeface="Calibri"/>
              </a:rPr>
              <a:t> — Treatment of hyperthyroidism due to toxic adenoma   consists of both symptomatic relief with </a:t>
            </a:r>
            <a:r>
              <a:rPr lang="en" sz="2000">
                <a:solidFill>
                  <a:srgbClr val="00FF00"/>
                </a:solidFill>
                <a:latin typeface="Calibri"/>
                <a:ea typeface="Calibri"/>
                <a:cs typeface="Calibri"/>
                <a:sym typeface="Calibri"/>
              </a:rPr>
              <a:t>beta blockers</a:t>
            </a:r>
            <a:r>
              <a:rPr lang="en" sz="2000">
                <a:solidFill>
                  <a:srgbClr val="0000FF"/>
                </a:solidFill>
                <a:latin typeface="Calibri"/>
                <a:ea typeface="Calibri"/>
                <a:cs typeface="Calibri"/>
                <a:sym typeface="Calibri"/>
              </a:rPr>
              <a:t> and decreasing the production of thyroid hormone with </a:t>
            </a:r>
            <a:r>
              <a:rPr lang="en" sz="2000">
                <a:solidFill>
                  <a:srgbClr val="00FF00"/>
                </a:solidFill>
                <a:latin typeface="Calibri"/>
                <a:ea typeface="Calibri"/>
                <a:cs typeface="Calibri"/>
                <a:sym typeface="Calibri"/>
              </a:rPr>
              <a:t>radioiodine ablation or surgery . Prolonged (probably lifelong) thionamide therapy</a:t>
            </a:r>
            <a:r>
              <a:rPr lang="en" sz="2000">
                <a:solidFill>
                  <a:srgbClr val="0000FF"/>
                </a:solidFill>
                <a:latin typeface="Calibri"/>
                <a:ea typeface="Calibri"/>
                <a:cs typeface="Calibri"/>
                <a:sym typeface="Calibri"/>
              </a:rPr>
              <a:t> is an increasingly popular option for patients who would like to avoid both radioiodine and surgery.</a:t>
            </a:r>
            <a:endParaRPr sz="2000">
              <a:solidFill>
                <a:srgbClr val="0000FF"/>
              </a:solidFill>
              <a:latin typeface="Calibri"/>
              <a:ea typeface="Calibri"/>
              <a:cs typeface="Calibri"/>
              <a:sym typeface="Calibri"/>
            </a:endParaRPr>
          </a:p>
        </p:txBody>
      </p:sp>
      <p:sp>
        <p:nvSpPr>
          <p:cNvPr id="381" name="Google Shape;381;p40"/>
          <p:cNvSpPr/>
          <p:nvPr/>
        </p:nvSpPr>
        <p:spPr>
          <a:xfrm flipH="1">
            <a:off x="6365075" y="2930450"/>
            <a:ext cx="2327100" cy="1881900"/>
          </a:xfrm>
          <a:prstGeom prst="smileyFace">
            <a:avLst>
              <a:gd name="adj" fmla="val 4653"/>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Patient preference</a:t>
            </a:r>
            <a:endParaRPr>
              <a:solidFill>
                <a:srgbClr val="FFFFFF"/>
              </a:solidFill>
            </a:endParaRPr>
          </a:p>
        </p:txBody>
      </p:sp>
      <p:sp>
        <p:nvSpPr>
          <p:cNvPr id="382" name="Google Shape;382;p40"/>
          <p:cNvSpPr/>
          <p:nvPr/>
        </p:nvSpPr>
        <p:spPr>
          <a:xfrm>
            <a:off x="4436175" y="3185798"/>
            <a:ext cx="1727838" cy="790074"/>
          </a:xfrm>
          <a:prstGeom prst="lightningBol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1"/>
          <p:cNvSpPr txBox="1"/>
          <p:nvPr/>
        </p:nvSpPr>
        <p:spPr>
          <a:xfrm>
            <a:off x="111417" y="468753"/>
            <a:ext cx="7755000" cy="420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00FF"/>
                </a:solidFill>
                <a:latin typeface="Calibri"/>
                <a:ea typeface="Calibri"/>
                <a:cs typeface="Calibri"/>
                <a:sym typeface="Calibri"/>
              </a:rPr>
              <a:t>surgry Indications</a:t>
            </a:r>
            <a:r>
              <a:rPr lang="en" sz="2400">
                <a:latin typeface="Calibri"/>
                <a:ea typeface="Calibri"/>
                <a:cs typeface="Calibri"/>
                <a:sym typeface="Calibri"/>
              </a:rPr>
              <a:t> — Surgery is used more commonly for the treatment of patients with a toxic adenoma .</a:t>
            </a:r>
            <a:r>
              <a:rPr lang="en" sz="2400">
                <a:solidFill>
                  <a:srgbClr val="0000FF"/>
                </a:solidFill>
                <a:latin typeface="Calibri"/>
                <a:ea typeface="Calibri"/>
                <a:cs typeface="Calibri"/>
                <a:sym typeface="Calibri"/>
              </a:rPr>
              <a:t> It is indicated for patients with:</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a:t>
            </a:r>
            <a:r>
              <a:rPr lang="en" sz="2400">
                <a:solidFill>
                  <a:srgbClr val="0000FF"/>
                </a:solidFill>
                <a:latin typeface="Calibri"/>
                <a:ea typeface="Calibri"/>
                <a:cs typeface="Calibri"/>
                <a:sym typeface="Calibri"/>
              </a:rPr>
              <a:t>Obstructive</a:t>
            </a:r>
            <a:r>
              <a:rPr lang="en" sz="2400">
                <a:latin typeface="Calibri"/>
                <a:ea typeface="Calibri"/>
                <a:cs typeface="Calibri"/>
                <a:sym typeface="Calibri"/>
              </a:rPr>
              <a:t> goiters or very large goiters </a:t>
            </a:r>
            <a:r>
              <a:rPr lang="en" sz="2400">
                <a:solidFill>
                  <a:srgbClr val="0000FF"/>
                </a:solidFill>
                <a:latin typeface="Calibri"/>
                <a:ea typeface="Calibri"/>
                <a:cs typeface="Calibri"/>
                <a:sym typeface="Calibri"/>
              </a:rPr>
              <a:t>(&gt;80 g)</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●Coexisting </a:t>
            </a:r>
            <a:r>
              <a:rPr lang="en" sz="2400">
                <a:solidFill>
                  <a:srgbClr val="0000FF"/>
                </a:solidFill>
                <a:latin typeface="Calibri"/>
                <a:ea typeface="Calibri"/>
                <a:cs typeface="Calibri"/>
                <a:sym typeface="Calibri"/>
              </a:rPr>
              <a:t>malignancy</a:t>
            </a:r>
            <a:r>
              <a:rPr lang="en" sz="2400">
                <a:latin typeface="Calibri"/>
                <a:ea typeface="Calibri"/>
                <a:cs typeface="Calibri"/>
                <a:sym typeface="Calibri"/>
              </a:rPr>
              <a:t> or primary </a:t>
            </a:r>
            <a:r>
              <a:rPr lang="en" sz="2400">
                <a:solidFill>
                  <a:srgbClr val="0000FF"/>
                </a:solidFill>
                <a:latin typeface="Calibri"/>
                <a:ea typeface="Calibri"/>
                <a:cs typeface="Calibri"/>
                <a:sym typeface="Calibri"/>
              </a:rPr>
              <a:t>hyperparathyroidism</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Or patients who:</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●coexisting  </a:t>
            </a:r>
            <a:r>
              <a:rPr lang="en" sz="2400">
                <a:solidFill>
                  <a:srgbClr val="0000FF"/>
                </a:solidFill>
                <a:latin typeface="Calibri"/>
                <a:ea typeface="Calibri"/>
                <a:cs typeface="Calibri"/>
                <a:sym typeface="Calibri"/>
              </a:rPr>
              <a:t>a cold</a:t>
            </a:r>
            <a:r>
              <a:rPr lang="en" sz="2400">
                <a:latin typeface="Calibri"/>
                <a:ea typeface="Calibri"/>
                <a:cs typeface="Calibri"/>
                <a:sym typeface="Calibri"/>
              </a:rPr>
              <a:t> and..in the other side</a:t>
            </a:r>
            <a:endParaRPr sz="2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txBox="1"/>
          <p:nvPr/>
        </p:nvSpPr>
        <p:spPr>
          <a:xfrm>
            <a:off x="262750" y="466177"/>
            <a:ext cx="7970700" cy="1281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 sz="2400">
                <a:solidFill>
                  <a:srgbClr val="0000FF"/>
                </a:solidFill>
                <a:latin typeface="Calibri"/>
                <a:ea typeface="Calibri"/>
                <a:cs typeface="Calibri"/>
                <a:sym typeface="Calibri"/>
              </a:rPr>
              <a:t>Total or near-total thyroidectomy results in correction of goiter in almost all patients, whereas radioiodine reduces thyroid volume by approximately </a:t>
            </a:r>
            <a:r>
              <a:rPr lang="en" sz="2400">
                <a:solidFill>
                  <a:srgbClr val="C27BA0"/>
                </a:solidFill>
                <a:latin typeface="Calibri"/>
                <a:ea typeface="Calibri"/>
                <a:cs typeface="Calibri"/>
                <a:sym typeface="Calibri"/>
              </a:rPr>
              <a:t>38 to 45</a:t>
            </a:r>
            <a:r>
              <a:rPr lang="en" sz="2400">
                <a:solidFill>
                  <a:srgbClr val="0000FF"/>
                </a:solidFill>
                <a:latin typeface="Calibri"/>
                <a:ea typeface="Calibri"/>
                <a:cs typeface="Calibri"/>
                <a:sym typeface="Calibri"/>
              </a:rPr>
              <a:t> percent. </a:t>
            </a:r>
            <a:endParaRPr sz="2400">
              <a:solidFill>
                <a:srgbClr val="0000FF"/>
              </a:solidFill>
              <a:latin typeface="Calibri"/>
              <a:ea typeface="Calibri"/>
              <a:cs typeface="Calibri"/>
              <a:sym typeface="Calibri"/>
            </a:endParaRPr>
          </a:p>
        </p:txBody>
      </p:sp>
      <p:sp>
        <p:nvSpPr>
          <p:cNvPr id="393" name="Google Shape;393;p42"/>
          <p:cNvSpPr txBox="1"/>
          <p:nvPr/>
        </p:nvSpPr>
        <p:spPr>
          <a:xfrm>
            <a:off x="625925" y="2145025"/>
            <a:ext cx="76065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0FF"/>
              </a:buClr>
              <a:buSzPts val="2400"/>
              <a:buFont typeface="Calibri"/>
              <a:buChar char="●"/>
            </a:pPr>
            <a:r>
              <a:rPr lang="en" sz="2400">
                <a:solidFill>
                  <a:srgbClr val="0000FF"/>
                </a:solidFill>
                <a:latin typeface="Calibri"/>
                <a:ea typeface="Calibri"/>
                <a:cs typeface="Calibri"/>
                <a:sym typeface="Calibri"/>
              </a:rPr>
              <a:t>Preoperative preparation:</a:t>
            </a:r>
            <a:endParaRPr sz="2400">
              <a:solidFill>
                <a:srgbClr val="0000FF"/>
              </a:solidFill>
              <a:latin typeface="Calibri"/>
              <a:ea typeface="Calibri"/>
              <a:cs typeface="Calibri"/>
              <a:sym typeface="Calibri"/>
            </a:endParaRPr>
          </a:p>
        </p:txBody>
      </p:sp>
      <p:sp>
        <p:nvSpPr>
          <p:cNvPr id="394" name="Google Shape;394;p42"/>
          <p:cNvSpPr txBox="1"/>
          <p:nvPr/>
        </p:nvSpPr>
        <p:spPr>
          <a:xfrm>
            <a:off x="4411232" y="2571747"/>
            <a:ext cx="43662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274E13"/>
              </a:buClr>
              <a:buSzPts val="2000"/>
              <a:buFont typeface="Calibri"/>
              <a:buAutoNum type="arabicPeriod"/>
            </a:pPr>
            <a:r>
              <a:rPr lang="en" sz="2000">
                <a:solidFill>
                  <a:srgbClr val="274E13"/>
                </a:solidFill>
                <a:latin typeface="Calibri"/>
                <a:ea typeface="Calibri"/>
                <a:cs typeface="Calibri"/>
                <a:sym typeface="Calibri"/>
              </a:rPr>
              <a:t>Preoperative euthyroidism with mmi</a:t>
            </a:r>
            <a:endParaRPr sz="2000">
              <a:solidFill>
                <a:srgbClr val="274E13"/>
              </a:solidFill>
              <a:latin typeface="Calibri"/>
              <a:ea typeface="Calibri"/>
              <a:cs typeface="Calibri"/>
              <a:sym typeface="Calibri"/>
            </a:endParaRPr>
          </a:p>
        </p:txBody>
      </p:sp>
      <p:sp>
        <p:nvSpPr>
          <p:cNvPr id="395" name="Google Shape;395;p42"/>
          <p:cNvSpPr txBox="1"/>
          <p:nvPr/>
        </p:nvSpPr>
        <p:spPr>
          <a:xfrm>
            <a:off x="4631709" y="3372150"/>
            <a:ext cx="3737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74E13"/>
                </a:solidFill>
                <a:latin typeface="Calibri"/>
                <a:ea typeface="Calibri"/>
                <a:cs typeface="Calibri"/>
                <a:sym typeface="Calibri"/>
              </a:rPr>
              <a:t>2-We typically avoid iodine in the preoperative preparation of patients with toxic adenoma</a:t>
            </a:r>
            <a:endParaRPr sz="2000">
              <a:solidFill>
                <a:srgbClr val="274E13"/>
              </a:solidFill>
              <a:latin typeface="Calibri"/>
              <a:ea typeface="Calibri"/>
              <a:cs typeface="Calibri"/>
              <a:sym typeface="Calibri"/>
            </a:endParaRPr>
          </a:p>
        </p:txBody>
      </p:sp>
      <p:sp>
        <p:nvSpPr>
          <p:cNvPr id="396" name="Google Shape;396;p42"/>
          <p:cNvSpPr txBox="1"/>
          <p:nvPr/>
        </p:nvSpPr>
        <p:spPr>
          <a:xfrm>
            <a:off x="918100" y="5047930"/>
            <a:ext cx="73152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rgbClr val="0000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p:nvPr/>
        </p:nvSpPr>
        <p:spPr>
          <a:xfrm>
            <a:off x="238370" y="612697"/>
            <a:ext cx="7680300" cy="5406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a:latin typeface="Calibri"/>
                <a:ea typeface="Calibri"/>
                <a:cs typeface="Calibri"/>
                <a:sym typeface="Calibri"/>
              </a:rPr>
              <a:t>67 year old woman</a:t>
            </a:r>
            <a:endParaRPr sz="2300">
              <a:latin typeface="Calibri"/>
              <a:ea typeface="Calibri"/>
              <a:cs typeface="Calibri"/>
              <a:sym typeface="Calibri"/>
            </a:endParaRPr>
          </a:p>
        </p:txBody>
      </p:sp>
      <p:sp>
        <p:nvSpPr>
          <p:cNvPr id="149" name="Google Shape;149;p16"/>
          <p:cNvSpPr txBox="1"/>
          <p:nvPr/>
        </p:nvSpPr>
        <p:spPr>
          <a:xfrm>
            <a:off x="238375" y="1153299"/>
            <a:ext cx="7680300" cy="5406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a:latin typeface="Calibri"/>
                <a:ea typeface="Calibri"/>
                <a:cs typeface="Calibri"/>
                <a:sym typeface="Calibri"/>
              </a:rPr>
              <a:t>Born and live in tehran</a:t>
            </a:r>
            <a:endParaRPr sz="2300">
              <a:latin typeface="Calibri"/>
              <a:ea typeface="Calibri"/>
              <a:cs typeface="Calibri"/>
              <a:sym typeface="Calibri"/>
            </a:endParaRPr>
          </a:p>
        </p:txBody>
      </p:sp>
      <p:sp>
        <p:nvSpPr>
          <p:cNvPr id="150" name="Google Shape;150;p16"/>
          <p:cNvSpPr txBox="1"/>
          <p:nvPr/>
        </p:nvSpPr>
        <p:spPr>
          <a:xfrm>
            <a:off x="409894" y="80916"/>
            <a:ext cx="7778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00FF"/>
                </a:solidFill>
                <a:latin typeface="Calibri"/>
                <a:ea typeface="Calibri"/>
                <a:cs typeface="Calibri"/>
                <a:sym typeface="Calibri"/>
              </a:rPr>
              <a:t>ID</a:t>
            </a:r>
            <a:endParaRPr sz="3000" b="1">
              <a:solidFill>
                <a:srgbClr val="FF00FF"/>
              </a:solidFill>
              <a:latin typeface="Calibri"/>
              <a:ea typeface="Calibri"/>
              <a:cs typeface="Calibri"/>
              <a:sym typeface="Calibri"/>
            </a:endParaRPr>
          </a:p>
        </p:txBody>
      </p:sp>
      <p:sp>
        <p:nvSpPr>
          <p:cNvPr id="151" name="Google Shape;151;p16"/>
          <p:cNvSpPr txBox="1"/>
          <p:nvPr/>
        </p:nvSpPr>
        <p:spPr>
          <a:xfrm>
            <a:off x="238375" y="1766425"/>
            <a:ext cx="7837800" cy="5406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dirty="0" smtClean="0">
                <a:latin typeface="Calibri"/>
                <a:ea typeface="Calibri"/>
                <a:cs typeface="Calibri"/>
                <a:sym typeface="Calibri"/>
              </a:rPr>
              <a:t>Housewife</a:t>
            </a:r>
            <a:endParaRPr sz="2300" dirty="0">
              <a:latin typeface="Calibri"/>
              <a:ea typeface="Calibri"/>
              <a:cs typeface="Calibri"/>
              <a:sym typeface="Calibri"/>
            </a:endParaRPr>
          </a:p>
        </p:txBody>
      </p:sp>
      <p:sp>
        <p:nvSpPr>
          <p:cNvPr id="152" name="Google Shape;152;p16"/>
          <p:cNvSpPr txBox="1"/>
          <p:nvPr/>
        </p:nvSpPr>
        <p:spPr>
          <a:xfrm>
            <a:off x="238375" y="2379549"/>
            <a:ext cx="7680300" cy="8967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a:latin typeface="Calibri"/>
                <a:ea typeface="Calibri"/>
                <a:cs typeface="Calibri"/>
                <a:sym typeface="Calibri"/>
              </a:rPr>
              <a:t>source of  history  :family *reliable  ☆with a lot of missing  data </a:t>
            </a:r>
            <a:endParaRPr sz="2300">
              <a:latin typeface="Calibri"/>
              <a:ea typeface="Calibri"/>
              <a:cs typeface="Calibri"/>
              <a:sym typeface="Calibri"/>
            </a:endParaRPr>
          </a:p>
        </p:txBody>
      </p:sp>
      <p:sp>
        <p:nvSpPr>
          <p:cNvPr id="153" name="Google Shape;153;p16"/>
          <p:cNvSpPr txBox="1"/>
          <p:nvPr/>
        </p:nvSpPr>
        <p:spPr>
          <a:xfrm>
            <a:off x="238375" y="3426950"/>
            <a:ext cx="7497900" cy="5406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Calibri"/>
              <a:buChar char="●"/>
            </a:pPr>
            <a:r>
              <a:rPr lang="en" sz="2300">
                <a:latin typeface="Calibri"/>
                <a:ea typeface="Calibri"/>
                <a:cs typeface="Calibri"/>
                <a:sym typeface="Calibri"/>
              </a:rPr>
              <a:t>CC: referred  to clinic  for treatment  decisions </a:t>
            </a:r>
            <a:endParaRPr sz="23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txBox="1"/>
          <p:nvPr/>
        </p:nvSpPr>
        <p:spPr>
          <a:xfrm>
            <a:off x="527452" y="60091"/>
            <a:ext cx="7831200" cy="15315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solidFill>
                  <a:srgbClr val="0000FF"/>
                </a:solidFill>
                <a:latin typeface="Calibri"/>
                <a:ea typeface="Calibri"/>
                <a:cs typeface="Calibri"/>
                <a:sym typeface="Calibri"/>
              </a:rPr>
              <a:t>Complications — Potential </a:t>
            </a:r>
            <a:r>
              <a:rPr lang="en" sz="2200">
                <a:solidFill>
                  <a:srgbClr val="C27BA0"/>
                </a:solidFill>
                <a:latin typeface="Calibri"/>
                <a:ea typeface="Calibri"/>
                <a:cs typeface="Calibri"/>
                <a:sym typeface="Calibri"/>
              </a:rPr>
              <a:t>complications</a:t>
            </a:r>
            <a:r>
              <a:rPr lang="en" sz="2200">
                <a:solidFill>
                  <a:srgbClr val="0000FF"/>
                </a:solidFill>
                <a:latin typeface="Calibri"/>
                <a:ea typeface="Calibri"/>
                <a:cs typeface="Calibri"/>
                <a:sym typeface="Calibri"/>
              </a:rPr>
              <a:t> following near-total or total thyroidectomy include permanent hypoparathyroidism and recurrent laryngeal nerve injury, each reported in approximately </a:t>
            </a:r>
            <a:r>
              <a:rPr lang="en" sz="2200">
                <a:solidFill>
                  <a:srgbClr val="C27BA0"/>
                </a:solidFill>
                <a:latin typeface="Calibri"/>
                <a:ea typeface="Calibri"/>
                <a:cs typeface="Calibri"/>
                <a:sym typeface="Calibri"/>
              </a:rPr>
              <a:t>2 percent</a:t>
            </a:r>
            <a:r>
              <a:rPr lang="en" sz="2200">
                <a:solidFill>
                  <a:srgbClr val="0000FF"/>
                </a:solidFill>
                <a:latin typeface="Calibri"/>
                <a:ea typeface="Calibri"/>
                <a:cs typeface="Calibri"/>
                <a:sym typeface="Calibri"/>
              </a:rPr>
              <a:t> of patients</a:t>
            </a:r>
            <a:endParaRPr sz="2400">
              <a:solidFill>
                <a:srgbClr val="0000FF"/>
              </a:solidFill>
              <a:latin typeface="Calibri"/>
              <a:ea typeface="Calibri"/>
              <a:cs typeface="Calibri"/>
              <a:sym typeface="Calibri"/>
            </a:endParaRPr>
          </a:p>
        </p:txBody>
      </p:sp>
      <p:sp>
        <p:nvSpPr>
          <p:cNvPr id="402" name="Google Shape;402;p43"/>
          <p:cNvSpPr txBox="1"/>
          <p:nvPr/>
        </p:nvSpPr>
        <p:spPr>
          <a:xfrm>
            <a:off x="567600" y="1706359"/>
            <a:ext cx="8008800" cy="321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0000FF"/>
              </a:buClr>
              <a:buSzPts val="2200"/>
              <a:buFont typeface="Calibri"/>
              <a:buChar char="●"/>
            </a:pPr>
            <a:r>
              <a:rPr lang="en" sz="2200">
                <a:solidFill>
                  <a:srgbClr val="0000FF"/>
                </a:solidFill>
                <a:latin typeface="Calibri"/>
                <a:ea typeface="Calibri"/>
                <a:cs typeface="Calibri"/>
                <a:sym typeface="Calibri"/>
              </a:rPr>
              <a:t>Radioiodine therapy — We typically suggest radioiodine to patients who </a:t>
            </a:r>
            <a:r>
              <a:rPr lang="en" sz="2200">
                <a:solidFill>
                  <a:srgbClr val="C27BA0"/>
                </a:solidFill>
                <a:latin typeface="Calibri"/>
                <a:ea typeface="Calibri"/>
                <a:cs typeface="Calibri"/>
                <a:sym typeface="Calibri"/>
              </a:rPr>
              <a:t>do not meet the surgical indications described above</a:t>
            </a:r>
            <a:r>
              <a:rPr lang="en" sz="2200">
                <a:solidFill>
                  <a:srgbClr val="0000FF"/>
                </a:solidFill>
                <a:latin typeface="Calibri"/>
                <a:ea typeface="Calibri"/>
                <a:cs typeface="Calibri"/>
                <a:sym typeface="Calibri"/>
              </a:rPr>
              <a:t> . Radioiodine can be given as primary therapy to patients with </a:t>
            </a:r>
            <a:r>
              <a:rPr lang="en" sz="2200">
                <a:solidFill>
                  <a:srgbClr val="C27BA0"/>
                </a:solidFill>
                <a:latin typeface="Calibri"/>
                <a:ea typeface="Calibri"/>
                <a:cs typeface="Calibri"/>
                <a:sym typeface="Calibri"/>
              </a:rPr>
              <a:t>mild,</a:t>
            </a:r>
            <a:r>
              <a:rPr lang="en" sz="2200">
                <a:solidFill>
                  <a:srgbClr val="0000FF"/>
                </a:solidFill>
                <a:latin typeface="Calibri"/>
                <a:ea typeface="Calibri"/>
                <a:cs typeface="Calibri"/>
                <a:sym typeface="Calibri"/>
              </a:rPr>
              <a:t> well-tolerated hyperthyroidism. In comparison, patients who are more symptomatic, </a:t>
            </a:r>
            <a:r>
              <a:rPr lang="en" sz="2200">
                <a:solidFill>
                  <a:srgbClr val="C27BA0"/>
                </a:solidFill>
                <a:latin typeface="Calibri"/>
                <a:ea typeface="Calibri"/>
                <a:cs typeface="Calibri"/>
                <a:sym typeface="Calibri"/>
              </a:rPr>
              <a:t>older</a:t>
            </a:r>
            <a:r>
              <a:rPr lang="en" sz="2200">
                <a:solidFill>
                  <a:srgbClr val="0000FF"/>
                </a:solidFill>
                <a:latin typeface="Calibri"/>
                <a:ea typeface="Calibri"/>
                <a:cs typeface="Calibri"/>
                <a:sym typeface="Calibri"/>
              </a:rPr>
              <a:t>, or have </a:t>
            </a:r>
            <a:r>
              <a:rPr lang="en" sz="2200">
                <a:solidFill>
                  <a:srgbClr val="C27BA0"/>
                </a:solidFill>
                <a:latin typeface="Calibri"/>
                <a:ea typeface="Calibri"/>
                <a:cs typeface="Calibri"/>
                <a:sym typeface="Calibri"/>
              </a:rPr>
              <a:t>underlying heart disease</a:t>
            </a:r>
            <a:r>
              <a:rPr lang="en" sz="2200">
                <a:solidFill>
                  <a:srgbClr val="0000FF"/>
                </a:solidFill>
                <a:latin typeface="Calibri"/>
                <a:ea typeface="Calibri"/>
                <a:cs typeface="Calibri"/>
                <a:sym typeface="Calibri"/>
              </a:rPr>
              <a:t> are usually pretreated with a thionamide before radioiodine </a:t>
            </a:r>
            <a:endParaRPr sz="2200">
              <a:solidFill>
                <a:srgbClr val="0000FF"/>
              </a:solidFill>
              <a:latin typeface="Calibri"/>
              <a:ea typeface="Calibri"/>
              <a:cs typeface="Calibri"/>
              <a:sym typeface="Calibri"/>
            </a:endParaRPr>
          </a:p>
          <a:p>
            <a:pPr marL="0" lvl="0" indent="0" algn="l" rtl="0">
              <a:spcBef>
                <a:spcPts val="0"/>
              </a:spcBef>
              <a:spcAft>
                <a:spcPts val="0"/>
              </a:spcAft>
              <a:buNone/>
            </a:pPr>
            <a:endParaRPr sz="2200">
              <a:solidFill>
                <a:srgbClr val="0000FF"/>
              </a:solidFill>
              <a:latin typeface="Calibri"/>
              <a:ea typeface="Calibri"/>
              <a:cs typeface="Calibri"/>
              <a:sym typeface="Calibri"/>
            </a:endParaRPr>
          </a:p>
          <a:p>
            <a:pPr marL="457200" lvl="0" indent="0" algn="l" rtl="0">
              <a:spcBef>
                <a:spcPts val="0"/>
              </a:spcBef>
              <a:spcAft>
                <a:spcPts val="0"/>
              </a:spcAft>
              <a:buNone/>
            </a:pPr>
            <a:endParaRPr sz="2200">
              <a:solidFill>
                <a:srgbClr val="0000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4"/>
          <p:cNvSpPr txBox="1"/>
          <p:nvPr/>
        </p:nvSpPr>
        <p:spPr>
          <a:xfrm>
            <a:off x="240225" y="122250"/>
            <a:ext cx="81579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C27BA0"/>
              </a:buClr>
              <a:buSzPts val="3000"/>
              <a:buFont typeface="Calibri"/>
              <a:buChar char="●"/>
            </a:pPr>
            <a:r>
              <a:rPr lang="en" sz="3000">
                <a:solidFill>
                  <a:srgbClr val="C27BA0"/>
                </a:solidFill>
                <a:latin typeface="Calibri"/>
                <a:ea typeface="Calibri"/>
                <a:cs typeface="Calibri"/>
                <a:sym typeface="Calibri"/>
              </a:rPr>
              <a:t>Radioiodine therapy</a:t>
            </a:r>
            <a:endParaRPr sz="3000">
              <a:solidFill>
                <a:srgbClr val="C27BA0"/>
              </a:solidFill>
              <a:latin typeface="Calibri"/>
              <a:ea typeface="Calibri"/>
              <a:cs typeface="Calibri"/>
              <a:sym typeface="Calibri"/>
            </a:endParaRPr>
          </a:p>
        </p:txBody>
      </p:sp>
      <p:sp>
        <p:nvSpPr>
          <p:cNvPr id="408" name="Google Shape;408;p44"/>
          <p:cNvSpPr txBox="1"/>
          <p:nvPr/>
        </p:nvSpPr>
        <p:spPr>
          <a:xfrm>
            <a:off x="858756" y="768744"/>
            <a:ext cx="74265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old age</a:t>
            </a:r>
            <a:endParaRPr sz="2400">
              <a:solidFill>
                <a:srgbClr val="274E13"/>
              </a:solidFill>
              <a:latin typeface="Calibri"/>
              <a:ea typeface="Calibri"/>
              <a:cs typeface="Calibri"/>
              <a:sym typeface="Calibri"/>
            </a:endParaRPr>
          </a:p>
        </p:txBody>
      </p:sp>
      <p:sp>
        <p:nvSpPr>
          <p:cNvPr id="409" name="Google Shape;409;p44"/>
          <p:cNvSpPr txBox="1"/>
          <p:nvPr/>
        </p:nvSpPr>
        <p:spPr>
          <a:xfrm>
            <a:off x="914411" y="1314355"/>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comorbidity</a:t>
            </a:r>
            <a:r>
              <a:rPr lang="en">
                <a:latin typeface="Calibri"/>
                <a:ea typeface="Calibri"/>
                <a:cs typeface="Calibri"/>
                <a:sym typeface="Calibri"/>
              </a:rPr>
              <a:t>  </a:t>
            </a:r>
            <a:r>
              <a:rPr lang="en" sz="2400">
                <a:solidFill>
                  <a:srgbClr val="274E13"/>
                </a:solidFill>
                <a:latin typeface="Calibri"/>
                <a:ea typeface="Calibri"/>
                <a:cs typeface="Calibri"/>
                <a:sym typeface="Calibri"/>
              </a:rPr>
              <a:t>and cardiovascular, pulmonary  diseases</a:t>
            </a:r>
            <a:endParaRPr sz="2400">
              <a:solidFill>
                <a:srgbClr val="274E13"/>
              </a:solidFill>
              <a:latin typeface="Calibri"/>
              <a:ea typeface="Calibri"/>
              <a:cs typeface="Calibri"/>
              <a:sym typeface="Calibri"/>
            </a:endParaRPr>
          </a:p>
        </p:txBody>
      </p:sp>
      <p:sp>
        <p:nvSpPr>
          <p:cNvPr id="410" name="Google Shape;410;p44"/>
          <p:cNvSpPr txBox="1"/>
          <p:nvPr/>
        </p:nvSpPr>
        <p:spPr>
          <a:xfrm>
            <a:off x="914411" y="1943041"/>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Previous surgical history</a:t>
            </a:r>
            <a:endParaRPr sz="2400">
              <a:solidFill>
                <a:srgbClr val="274E13"/>
              </a:solidFill>
              <a:latin typeface="Calibri"/>
              <a:ea typeface="Calibri"/>
              <a:cs typeface="Calibri"/>
              <a:sym typeface="Calibri"/>
            </a:endParaRPr>
          </a:p>
        </p:txBody>
      </p:sp>
      <p:sp>
        <p:nvSpPr>
          <p:cNvPr id="411" name="Google Shape;411;p44"/>
          <p:cNvSpPr txBox="1"/>
          <p:nvPr/>
        </p:nvSpPr>
        <p:spPr>
          <a:xfrm>
            <a:off x="918225" y="2571750"/>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Smaller size</a:t>
            </a:r>
            <a:endParaRPr sz="2400">
              <a:solidFill>
                <a:srgbClr val="274E13"/>
              </a:solidFill>
              <a:latin typeface="Calibri"/>
              <a:ea typeface="Calibri"/>
              <a:cs typeface="Calibri"/>
              <a:sym typeface="Calibri"/>
            </a:endParaRPr>
          </a:p>
        </p:txBody>
      </p:sp>
      <p:sp>
        <p:nvSpPr>
          <p:cNvPr id="412" name="Google Shape;412;p44"/>
          <p:cNvSpPr txBox="1"/>
          <p:nvPr/>
        </p:nvSpPr>
        <p:spPr>
          <a:xfrm>
            <a:off x="918225" y="3117348"/>
            <a:ext cx="71274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Lack of access to a thyroid surgeon</a:t>
            </a:r>
            <a:endParaRPr sz="2400">
              <a:solidFill>
                <a:srgbClr val="274E13"/>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5"/>
          <p:cNvSpPr txBox="1"/>
          <p:nvPr/>
        </p:nvSpPr>
        <p:spPr>
          <a:xfrm>
            <a:off x="914411" y="2248505"/>
            <a:ext cx="7315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solidFill>
                <a:srgbClr val="C27BA0"/>
              </a:solidFill>
              <a:latin typeface="Calibri"/>
              <a:ea typeface="Calibri"/>
              <a:cs typeface="Calibri"/>
              <a:sym typeface="Calibri"/>
            </a:endParaRPr>
          </a:p>
        </p:txBody>
      </p:sp>
      <p:sp>
        <p:nvSpPr>
          <p:cNvPr id="418" name="Google Shape;418;p45"/>
          <p:cNvSpPr txBox="1"/>
          <p:nvPr/>
        </p:nvSpPr>
        <p:spPr>
          <a:xfrm>
            <a:off x="220780" y="335457"/>
            <a:ext cx="74787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C27BA0"/>
              </a:buClr>
              <a:buSzPts val="3000"/>
              <a:buFont typeface="Calibri"/>
              <a:buChar char="●"/>
            </a:pPr>
            <a:r>
              <a:rPr lang="en" sz="3000">
                <a:solidFill>
                  <a:srgbClr val="C27BA0"/>
                </a:solidFill>
                <a:latin typeface="Calibri"/>
                <a:ea typeface="Calibri"/>
                <a:cs typeface="Calibri"/>
                <a:sym typeface="Calibri"/>
              </a:rPr>
              <a:t>Radioiodine contraindications:</a:t>
            </a:r>
            <a:endParaRPr>
              <a:latin typeface="Calibri"/>
              <a:ea typeface="Calibri"/>
              <a:cs typeface="Calibri"/>
              <a:sym typeface="Calibri"/>
            </a:endParaRPr>
          </a:p>
        </p:txBody>
      </p:sp>
      <p:sp>
        <p:nvSpPr>
          <p:cNvPr id="419" name="Google Shape;419;p45"/>
          <p:cNvSpPr txBox="1"/>
          <p:nvPr/>
        </p:nvSpPr>
        <p:spPr>
          <a:xfrm>
            <a:off x="696571" y="1411804"/>
            <a:ext cx="8119500" cy="2205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274E13"/>
              </a:buClr>
              <a:buSzPts val="2200"/>
              <a:buFont typeface="Calibri"/>
              <a:buChar char="●"/>
            </a:pPr>
            <a:r>
              <a:rPr lang="en" sz="2200">
                <a:solidFill>
                  <a:srgbClr val="00FF00"/>
                </a:solidFill>
                <a:latin typeface="Calibri"/>
                <a:ea typeface="Calibri"/>
                <a:cs typeface="Calibri"/>
                <a:sym typeface="Calibri"/>
              </a:rPr>
              <a:t>Pregnancy and breastfeeding</a:t>
            </a:r>
            <a:r>
              <a:rPr lang="en" sz="2200">
                <a:solidFill>
                  <a:srgbClr val="274E13"/>
                </a:solidFill>
                <a:latin typeface="Calibri"/>
                <a:ea typeface="Calibri"/>
                <a:cs typeface="Calibri"/>
                <a:sym typeface="Calibri"/>
              </a:rPr>
              <a:t> are absolute contraindications to radioiodine therapy. In addition, radioiodine should not be administered for the treatment of toxic adenoma or MNG to women </a:t>
            </a:r>
            <a:r>
              <a:rPr lang="en" sz="2200">
                <a:solidFill>
                  <a:srgbClr val="00FF00"/>
                </a:solidFill>
                <a:latin typeface="Calibri"/>
                <a:ea typeface="Calibri"/>
                <a:cs typeface="Calibri"/>
                <a:sym typeface="Calibri"/>
              </a:rPr>
              <a:t>planning a pregnancy within four to six months</a:t>
            </a:r>
            <a:r>
              <a:rPr lang="en" sz="2200">
                <a:solidFill>
                  <a:srgbClr val="274E13"/>
                </a:solidFill>
                <a:latin typeface="Calibri"/>
                <a:ea typeface="Calibri"/>
                <a:cs typeface="Calibri"/>
                <a:sym typeface="Calibri"/>
              </a:rPr>
              <a:t>, patients with </a:t>
            </a:r>
            <a:r>
              <a:rPr lang="en" sz="2200">
                <a:solidFill>
                  <a:srgbClr val="00FF00"/>
                </a:solidFill>
                <a:latin typeface="Calibri"/>
                <a:ea typeface="Calibri"/>
                <a:cs typeface="Calibri"/>
                <a:sym typeface="Calibri"/>
              </a:rPr>
              <a:t>coexisting thyroid cancer</a:t>
            </a:r>
            <a:r>
              <a:rPr lang="en" sz="2200">
                <a:solidFill>
                  <a:srgbClr val="274E13"/>
                </a:solidFill>
                <a:latin typeface="Calibri"/>
                <a:ea typeface="Calibri"/>
                <a:cs typeface="Calibri"/>
                <a:sym typeface="Calibri"/>
              </a:rPr>
              <a:t>, or patients who are </a:t>
            </a:r>
            <a:r>
              <a:rPr lang="en" sz="2200">
                <a:solidFill>
                  <a:srgbClr val="00FF00"/>
                </a:solidFill>
                <a:latin typeface="Calibri"/>
                <a:ea typeface="Calibri"/>
                <a:cs typeface="Calibri"/>
                <a:sym typeface="Calibri"/>
              </a:rPr>
              <a:t>unable to comply with radiation safety guidelines</a:t>
            </a:r>
            <a:endParaRPr sz="2200">
              <a:solidFill>
                <a:srgbClr val="00FF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6"/>
          <p:cNvSpPr txBox="1"/>
          <p:nvPr/>
        </p:nvSpPr>
        <p:spPr>
          <a:xfrm>
            <a:off x="411875" y="171700"/>
            <a:ext cx="7033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27BA0"/>
                </a:solidFill>
                <a:latin typeface="Calibri"/>
                <a:ea typeface="Calibri"/>
                <a:cs typeface="Calibri"/>
                <a:sym typeface="Calibri"/>
              </a:rPr>
              <a:t>Other therapies</a:t>
            </a:r>
            <a:endParaRPr sz="3000" b="1">
              <a:solidFill>
                <a:srgbClr val="C27BA0"/>
              </a:solidFill>
              <a:latin typeface="Calibri"/>
              <a:ea typeface="Calibri"/>
              <a:cs typeface="Calibri"/>
              <a:sym typeface="Calibri"/>
            </a:endParaRPr>
          </a:p>
        </p:txBody>
      </p:sp>
      <p:sp>
        <p:nvSpPr>
          <p:cNvPr id="425" name="Google Shape;425;p46"/>
          <p:cNvSpPr txBox="1"/>
          <p:nvPr/>
        </p:nvSpPr>
        <p:spPr>
          <a:xfrm>
            <a:off x="914411" y="1076087"/>
            <a:ext cx="7315200" cy="3474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400">
                <a:solidFill>
                  <a:srgbClr val="0000FF"/>
                </a:solidFill>
                <a:latin typeface="Calibri"/>
                <a:ea typeface="Calibri"/>
                <a:cs typeface="Calibri"/>
                <a:sym typeface="Calibri"/>
              </a:rPr>
              <a:t>●</a:t>
            </a:r>
            <a:r>
              <a:rPr lang="en" sz="2400">
                <a:solidFill>
                  <a:srgbClr val="00FF00"/>
                </a:solidFill>
                <a:latin typeface="Calibri"/>
                <a:ea typeface="Calibri"/>
                <a:cs typeface="Calibri"/>
                <a:sym typeface="Calibri"/>
              </a:rPr>
              <a:t>Ethanol injection</a:t>
            </a:r>
            <a:r>
              <a:rPr lang="en" sz="2400">
                <a:solidFill>
                  <a:srgbClr val="0000FF"/>
                </a:solidFill>
                <a:latin typeface="Calibri"/>
                <a:ea typeface="Calibri"/>
                <a:cs typeface="Calibri"/>
                <a:sym typeface="Calibri"/>
              </a:rPr>
              <a:t> – Ethanol injection of toxic adenomas under ultrasound guidance is a nonsurgical method of destroying the adenomas . Ethanol is injected percutaneously using ultrasound guidance at </a:t>
            </a:r>
            <a:r>
              <a:rPr lang="en" sz="2400">
                <a:solidFill>
                  <a:srgbClr val="00FF00"/>
                </a:solidFill>
                <a:latin typeface="Calibri"/>
                <a:ea typeface="Calibri"/>
                <a:cs typeface="Calibri"/>
                <a:sym typeface="Calibri"/>
              </a:rPr>
              <a:t>weekly intervals for five to eight weeks.</a:t>
            </a:r>
            <a:r>
              <a:rPr lang="en" sz="2400">
                <a:solidFill>
                  <a:srgbClr val="0000FF"/>
                </a:solidFill>
                <a:latin typeface="Calibri"/>
                <a:ea typeface="Calibri"/>
                <a:cs typeface="Calibri"/>
                <a:sym typeface="Calibri"/>
              </a:rPr>
              <a:t> This form of therapy is not widely used in the United States. However, where available, it can be used when I-131 or surgery is not desirable and when the nodule is not too large </a:t>
            </a:r>
            <a:r>
              <a:rPr lang="en" sz="2400">
                <a:solidFill>
                  <a:srgbClr val="00FF00"/>
                </a:solidFill>
                <a:latin typeface="Calibri"/>
                <a:ea typeface="Calibri"/>
                <a:cs typeface="Calibri"/>
                <a:sym typeface="Calibri"/>
              </a:rPr>
              <a:t>(&lt;5 mL in volume).</a:t>
            </a:r>
            <a:endParaRPr sz="2400">
              <a:solidFill>
                <a:srgbClr val="00FF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p:nvPr/>
        </p:nvSpPr>
        <p:spPr>
          <a:xfrm>
            <a:off x="237012" y="162344"/>
            <a:ext cx="798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27BA0"/>
                </a:solidFill>
                <a:latin typeface="Calibri"/>
                <a:ea typeface="Calibri"/>
                <a:cs typeface="Calibri"/>
                <a:sym typeface="Calibri"/>
              </a:rPr>
              <a:t>Other therapies</a:t>
            </a:r>
            <a:endParaRPr sz="3000" b="1">
              <a:solidFill>
                <a:srgbClr val="C27BA0"/>
              </a:solidFill>
              <a:latin typeface="Calibri"/>
              <a:ea typeface="Calibri"/>
              <a:cs typeface="Calibri"/>
              <a:sym typeface="Calibri"/>
            </a:endParaRPr>
          </a:p>
        </p:txBody>
      </p:sp>
      <p:sp>
        <p:nvSpPr>
          <p:cNvPr id="431" name="Google Shape;431;p47"/>
          <p:cNvSpPr txBox="1"/>
          <p:nvPr/>
        </p:nvSpPr>
        <p:spPr>
          <a:xfrm>
            <a:off x="570761" y="1072488"/>
            <a:ext cx="7315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00FF00"/>
                </a:solidFill>
                <a:latin typeface="Calibri"/>
                <a:ea typeface="Calibri"/>
                <a:cs typeface="Calibri"/>
                <a:sym typeface="Calibri"/>
              </a:rPr>
              <a:t>Radiofrequency ablation</a:t>
            </a:r>
            <a:r>
              <a:rPr lang="en" sz="2000">
                <a:solidFill>
                  <a:srgbClr val="274E13"/>
                </a:solidFill>
                <a:latin typeface="Calibri"/>
                <a:ea typeface="Calibri"/>
                <a:cs typeface="Calibri"/>
                <a:sym typeface="Calibri"/>
              </a:rPr>
              <a:t> and </a:t>
            </a:r>
            <a:r>
              <a:rPr lang="en" sz="2000">
                <a:solidFill>
                  <a:srgbClr val="00FF00"/>
                </a:solidFill>
                <a:latin typeface="Calibri"/>
                <a:ea typeface="Calibri"/>
                <a:cs typeface="Calibri"/>
                <a:sym typeface="Calibri"/>
              </a:rPr>
              <a:t>laser therapy</a:t>
            </a:r>
            <a:r>
              <a:rPr lang="en" sz="2000">
                <a:solidFill>
                  <a:srgbClr val="274E13"/>
                </a:solidFill>
                <a:latin typeface="Calibri"/>
                <a:ea typeface="Calibri"/>
                <a:cs typeface="Calibri"/>
                <a:sym typeface="Calibri"/>
              </a:rPr>
              <a:t> – Ultrasound-guided interstitial laser photocoagulation has been used to destroy autonomous nodules. </a:t>
            </a:r>
            <a:endParaRPr sz="2000">
              <a:solidFill>
                <a:srgbClr val="274E13"/>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8"/>
          <p:cNvSpPr txBox="1"/>
          <p:nvPr/>
        </p:nvSpPr>
        <p:spPr>
          <a:xfrm>
            <a:off x="1230475" y="2046302"/>
            <a:ext cx="85623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FF00FF"/>
                </a:solidFill>
                <a:latin typeface="Calibri"/>
                <a:ea typeface="Calibri"/>
                <a:cs typeface="Calibri"/>
                <a:sym typeface="Calibri"/>
              </a:rPr>
              <a:t>approach   thyroid    nodules</a:t>
            </a:r>
            <a:r>
              <a:rPr lang="en">
                <a:latin typeface="Calibri"/>
                <a:ea typeface="Calibri"/>
                <a:cs typeface="Calibri"/>
                <a:sym typeface="Calibri"/>
              </a:rPr>
              <a:t> </a:t>
            </a:r>
            <a:endParaRPr sz="18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49"/>
          <p:cNvPicPr preferRelativeResize="0"/>
          <p:nvPr/>
        </p:nvPicPr>
        <p:blipFill>
          <a:blip r:embed="rId3">
            <a:alphaModFix/>
          </a:blip>
          <a:stretch>
            <a:fillRect/>
          </a:stretch>
        </p:blipFill>
        <p:spPr>
          <a:xfrm>
            <a:off x="1672500" y="152400"/>
            <a:ext cx="4625075" cy="4775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50"/>
          <p:cNvPicPr preferRelativeResize="0"/>
          <p:nvPr/>
        </p:nvPicPr>
        <p:blipFill>
          <a:blip r:embed="rId3">
            <a:alphaModFix/>
          </a:blip>
          <a:stretch>
            <a:fillRect/>
          </a:stretch>
        </p:blipFill>
        <p:spPr>
          <a:xfrm>
            <a:off x="152400" y="152400"/>
            <a:ext cx="8839198" cy="48330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1"/>
          <p:cNvPicPr preferRelativeResize="0"/>
          <p:nvPr/>
        </p:nvPicPr>
        <p:blipFill>
          <a:blip r:embed="rId3">
            <a:alphaModFix/>
          </a:blip>
          <a:stretch>
            <a:fillRect/>
          </a:stretch>
        </p:blipFill>
        <p:spPr>
          <a:xfrm>
            <a:off x="152400" y="152400"/>
            <a:ext cx="8839198" cy="4833038"/>
          </a:xfrm>
          <a:prstGeom prst="rect">
            <a:avLst/>
          </a:prstGeom>
          <a:noFill/>
          <a:ln>
            <a:noFill/>
          </a:ln>
        </p:spPr>
      </p:pic>
      <p:pic>
        <p:nvPicPr>
          <p:cNvPr id="452" name="Google Shape;452;p51"/>
          <p:cNvPicPr preferRelativeResize="0"/>
          <p:nvPr/>
        </p:nvPicPr>
        <p:blipFill>
          <a:blip r:embed="rId4">
            <a:alphaModFix/>
          </a:blip>
          <a:stretch>
            <a:fillRect/>
          </a:stretch>
        </p:blipFill>
        <p:spPr>
          <a:xfrm>
            <a:off x="996050" y="152400"/>
            <a:ext cx="5190275" cy="4833050"/>
          </a:xfrm>
          <a:prstGeom prst="rect">
            <a:avLst/>
          </a:prstGeom>
          <a:noFill/>
          <a:ln>
            <a:noFill/>
          </a:ln>
        </p:spPr>
      </p:pic>
      <p:pic>
        <p:nvPicPr>
          <p:cNvPr id="453" name="Google Shape;453;p51"/>
          <p:cNvPicPr preferRelativeResize="0"/>
          <p:nvPr/>
        </p:nvPicPr>
        <p:blipFill>
          <a:blip r:embed="rId3">
            <a:alphaModFix/>
          </a:blip>
          <a:stretch>
            <a:fillRect/>
          </a:stretch>
        </p:blipFill>
        <p:spPr>
          <a:xfrm>
            <a:off x="0" y="71902"/>
            <a:ext cx="9144001" cy="4999696"/>
          </a:xfrm>
          <a:prstGeom prst="rect">
            <a:avLst/>
          </a:prstGeom>
          <a:noFill/>
          <a:ln>
            <a:noFill/>
          </a:ln>
        </p:spPr>
      </p:pic>
      <p:pic>
        <p:nvPicPr>
          <p:cNvPr id="454" name="Google Shape;454;p51"/>
          <p:cNvPicPr preferRelativeResize="0"/>
          <p:nvPr/>
        </p:nvPicPr>
        <p:blipFill>
          <a:blip r:embed="rId4">
            <a:alphaModFix/>
          </a:blip>
          <a:stretch>
            <a:fillRect/>
          </a:stretch>
        </p:blipFill>
        <p:spPr>
          <a:xfrm>
            <a:off x="823850" y="0"/>
            <a:ext cx="5091251" cy="51434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52"/>
          <p:cNvPicPr preferRelativeResize="0"/>
          <p:nvPr/>
        </p:nvPicPr>
        <p:blipFill>
          <a:blip r:embed="rId3">
            <a:alphaModFix/>
          </a:blip>
          <a:stretch>
            <a:fillRect/>
          </a:stretch>
        </p:blipFill>
        <p:spPr>
          <a:xfrm>
            <a:off x="152400" y="152400"/>
            <a:ext cx="8839198" cy="4833038"/>
          </a:xfrm>
          <a:prstGeom prst="rect">
            <a:avLst/>
          </a:prstGeom>
          <a:noFill/>
          <a:ln>
            <a:noFill/>
          </a:ln>
        </p:spPr>
      </p:pic>
      <p:pic>
        <p:nvPicPr>
          <p:cNvPr id="460" name="Google Shape;460;p52"/>
          <p:cNvPicPr preferRelativeResize="0"/>
          <p:nvPr/>
        </p:nvPicPr>
        <p:blipFill>
          <a:blip r:embed="rId4">
            <a:alphaModFix/>
          </a:blip>
          <a:stretch>
            <a:fillRect/>
          </a:stretch>
        </p:blipFill>
        <p:spPr>
          <a:xfrm>
            <a:off x="1731503" y="0"/>
            <a:ext cx="4616974" cy="5143499"/>
          </a:xfrm>
          <a:prstGeom prst="rect">
            <a:avLst/>
          </a:prstGeom>
          <a:noFill/>
          <a:ln>
            <a:noFill/>
          </a:ln>
        </p:spPr>
      </p:pic>
      <p:pic>
        <p:nvPicPr>
          <p:cNvPr id="461" name="Google Shape;461;p52"/>
          <p:cNvPicPr preferRelativeResize="0"/>
          <p:nvPr/>
        </p:nvPicPr>
        <p:blipFill>
          <a:blip r:embed="rId5">
            <a:alphaModFix/>
          </a:blip>
          <a:stretch>
            <a:fillRect/>
          </a:stretch>
        </p:blipFill>
        <p:spPr>
          <a:xfrm>
            <a:off x="4446798" y="0"/>
            <a:ext cx="4386262" cy="5143500"/>
          </a:xfrm>
          <a:prstGeom prst="rect">
            <a:avLst/>
          </a:prstGeom>
          <a:noFill/>
          <a:ln>
            <a:noFill/>
          </a:ln>
        </p:spPr>
      </p:pic>
      <p:pic>
        <p:nvPicPr>
          <p:cNvPr id="462" name="Google Shape;462;p52"/>
          <p:cNvPicPr preferRelativeResize="0"/>
          <p:nvPr/>
        </p:nvPicPr>
        <p:blipFill>
          <a:blip r:embed="rId6">
            <a:alphaModFix/>
          </a:blip>
          <a:stretch>
            <a:fillRect/>
          </a:stretch>
        </p:blipFill>
        <p:spPr>
          <a:xfrm>
            <a:off x="1731500" y="-81525"/>
            <a:ext cx="655407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p:nvPr/>
        </p:nvSpPr>
        <p:spPr>
          <a:xfrm>
            <a:off x="142050" y="0"/>
            <a:ext cx="77868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00FF"/>
                </a:solidFill>
                <a:latin typeface="Calibri"/>
                <a:ea typeface="Calibri"/>
                <a:cs typeface="Calibri"/>
                <a:sym typeface="Calibri"/>
              </a:rPr>
              <a:t>pI</a:t>
            </a:r>
            <a:endParaRPr sz="3500" b="1">
              <a:solidFill>
                <a:srgbClr val="FF00FF"/>
              </a:solidFill>
              <a:latin typeface="Calibri"/>
              <a:ea typeface="Calibri"/>
              <a:cs typeface="Calibri"/>
              <a:sym typeface="Calibri"/>
            </a:endParaRPr>
          </a:p>
        </p:txBody>
      </p:sp>
      <p:sp>
        <p:nvSpPr>
          <p:cNvPr id="159" name="Google Shape;159;p17"/>
          <p:cNvSpPr txBox="1"/>
          <p:nvPr/>
        </p:nvSpPr>
        <p:spPr>
          <a:xfrm>
            <a:off x="223599" y="1328065"/>
            <a:ext cx="80097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latin typeface="Calibri"/>
              <a:ea typeface="Calibri"/>
              <a:cs typeface="Calibri"/>
              <a:sym typeface="Calibri"/>
            </a:endParaRPr>
          </a:p>
        </p:txBody>
      </p:sp>
      <p:sp>
        <p:nvSpPr>
          <p:cNvPr id="160" name="Google Shape;160;p17"/>
          <p:cNvSpPr txBox="1"/>
          <p:nvPr/>
        </p:nvSpPr>
        <p:spPr>
          <a:xfrm>
            <a:off x="142049" y="764978"/>
            <a:ext cx="80097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A 67-year-old woman with a history of thyroid disease</a:t>
            </a:r>
            <a:endParaRPr sz="2200">
              <a:latin typeface="Calibri"/>
              <a:ea typeface="Calibri"/>
              <a:cs typeface="Calibri"/>
              <a:sym typeface="Calibri"/>
            </a:endParaRPr>
          </a:p>
        </p:txBody>
      </p:sp>
      <p:sp>
        <p:nvSpPr>
          <p:cNvPr id="161" name="Google Shape;161;p17"/>
          <p:cNvSpPr txBox="1"/>
          <p:nvPr/>
        </p:nvSpPr>
        <p:spPr>
          <a:xfrm>
            <a:off x="223599" y="1545842"/>
            <a:ext cx="80097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smtClean="0">
                <a:latin typeface="Calibri"/>
                <a:ea typeface="Calibri"/>
                <a:cs typeface="Calibri"/>
                <a:sym typeface="Calibri"/>
              </a:rPr>
              <a:t>She  </a:t>
            </a:r>
            <a:r>
              <a:rPr lang="en" sz="2200" dirty="0">
                <a:latin typeface="Calibri"/>
                <a:ea typeface="Calibri"/>
                <a:cs typeface="Calibri"/>
                <a:sym typeface="Calibri"/>
              </a:rPr>
              <a:t>noticed thyroid disease during a routine </a:t>
            </a:r>
            <a:r>
              <a:rPr lang="en" sz="2200" dirty="0" smtClean="0">
                <a:latin typeface="Calibri"/>
                <a:ea typeface="Calibri"/>
                <a:cs typeface="Calibri"/>
                <a:sym typeface="Calibri"/>
              </a:rPr>
              <a:t>check-up </a:t>
            </a:r>
            <a:r>
              <a:rPr lang="en" sz="2200" dirty="0">
                <a:latin typeface="Calibri"/>
                <a:ea typeface="Calibri"/>
                <a:cs typeface="Calibri"/>
                <a:sym typeface="Calibri"/>
              </a:rPr>
              <a:t>two years ago. hypo or hyperthyroidism???!!!</a:t>
            </a:r>
            <a:endParaRPr sz="2200" dirty="0">
              <a:latin typeface="Calibri"/>
              <a:ea typeface="Calibri"/>
              <a:cs typeface="Calibri"/>
              <a:sym typeface="Calibri"/>
            </a:endParaRPr>
          </a:p>
        </p:txBody>
      </p:sp>
      <p:sp>
        <p:nvSpPr>
          <p:cNvPr id="162" name="Google Shape;162;p17"/>
          <p:cNvSpPr txBox="1"/>
          <p:nvPr/>
        </p:nvSpPr>
        <p:spPr>
          <a:xfrm>
            <a:off x="142050" y="2750650"/>
            <a:ext cx="75510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 </a:t>
            </a:r>
            <a:r>
              <a:rPr lang="en" sz="2200" dirty="0" smtClean="0">
                <a:latin typeface="Calibri"/>
                <a:ea typeface="Calibri"/>
                <a:cs typeface="Calibri"/>
                <a:sym typeface="Calibri"/>
              </a:rPr>
              <a:t>Evaluations  </a:t>
            </a:r>
            <a:r>
              <a:rPr lang="en" sz="2200" dirty="0">
                <a:latin typeface="Calibri"/>
                <a:ea typeface="Calibri"/>
                <a:cs typeface="Calibri"/>
                <a:sym typeface="Calibri"/>
              </a:rPr>
              <a:t>conducted  two  years  ago:</a:t>
            </a:r>
            <a:endParaRPr sz="2200" dirty="0">
              <a:latin typeface="Calibri"/>
              <a:ea typeface="Calibri"/>
              <a:cs typeface="Calibri"/>
              <a:sym typeface="Calibri"/>
            </a:endParaRPr>
          </a:p>
        </p:txBody>
      </p:sp>
      <p:sp>
        <p:nvSpPr>
          <p:cNvPr id="163" name="Google Shape;163;p17"/>
          <p:cNvSpPr/>
          <p:nvPr/>
        </p:nvSpPr>
        <p:spPr>
          <a:xfrm>
            <a:off x="900384" y="3376510"/>
            <a:ext cx="1335900" cy="15156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FNA</a:t>
            </a:r>
            <a:endParaRPr sz="1800" b="1"/>
          </a:p>
        </p:txBody>
      </p:sp>
      <p:sp>
        <p:nvSpPr>
          <p:cNvPr id="164" name="Google Shape;164;p17"/>
          <p:cNvSpPr/>
          <p:nvPr/>
        </p:nvSpPr>
        <p:spPr>
          <a:xfrm>
            <a:off x="3910075" y="3272046"/>
            <a:ext cx="1335900" cy="16200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sono</a:t>
            </a:r>
            <a:endParaRPr sz="18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53"/>
          <p:cNvPicPr preferRelativeResize="0"/>
          <p:nvPr/>
        </p:nvPicPr>
        <p:blipFill>
          <a:blip r:embed="rId3">
            <a:alphaModFix/>
          </a:blip>
          <a:stretch>
            <a:fillRect/>
          </a:stretch>
        </p:blipFill>
        <p:spPr>
          <a:xfrm>
            <a:off x="152400" y="152400"/>
            <a:ext cx="8839198" cy="4833038"/>
          </a:xfrm>
          <a:prstGeom prst="rect">
            <a:avLst/>
          </a:prstGeom>
          <a:noFill/>
          <a:ln>
            <a:noFill/>
          </a:ln>
        </p:spPr>
      </p:pic>
      <p:pic>
        <p:nvPicPr>
          <p:cNvPr id="468" name="Google Shape;468;p53"/>
          <p:cNvPicPr preferRelativeResize="0"/>
          <p:nvPr/>
        </p:nvPicPr>
        <p:blipFill>
          <a:blip r:embed="rId4">
            <a:alphaModFix/>
          </a:blip>
          <a:stretch>
            <a:fillRect/>
          </a:stretch>
        </p:blipFill>
        <p:spPr>
          <a:xfrm>
            <a:off x="843175" y="0"/>
            <a:ext cx="4522625" cy="5143499"/>
          </a:xfrm>
          <a:prstGeom prst="rect">
            <a:avLst/>
          </a:prstGeom>
          <a:noFill/>
          <a:ln>
            <a:noFill/>
          </a:ln>
        </p:spPr>
      </p:pic>
      <p:pic>
        <p:nvPicPr>
          <p:cNvPr id="469" name="Google Shape;469;p53"/>
          <p:cNvPicPr preferRelativeResize="0"/>
          <p:nvPr/>
        </p:nvPicPr>
        <p:blipFill>
          <a:blip r:embed="rId5">
            <a:alphaModFix/>
          </a:blip>
          <a:stretch>
            <a:fillRect/>
          </a:stretch>
        </p:blipFill>
        <p:spPr>
          <a:xfrm>
            <a:off x="2378869" y="0"/>
            <a:ext cx="4386263"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4"/>
          <p:cNvSpPr txBox="1"/>
          <p:nvPr/>
        </p:nvSpPr>
        <p:spPr>
          <a:xfrm>
            <a:off x="228600" y="221430"/>
            <a:ext cx="7315200" cy="89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0000FF"/>
                </a:solidFill>
                <a:latin typeface="Calibri"/>
                <a:ea typeface="Calibri"/>
                <a:cs typeface="Calibri"/>
                <a:sym typeface="Calibri"/>
              </a:rPr>
              <a:t>Challenge the possibility of  malignancy  in the hot nodules </a:t>
            </a:r>
            <a:endParaRPr sz="2400" b="1">
              <a:solidFill>
                <a:srgbClr val="0000FF"/>
              </a:solidFill>
              <a:latin typeface="Calibri"/>
              <a:ea typeface="Calibri"/>
              <a:cs typeface="Calibri"/>
              <a:sym typeface="Calibri"/>
            </a:endParaRPr>
          </a:p>
        </p:txBody>
      </p:sp>
      <p:sp>
        <p:nvSpPr>
          <p:cNvPr id="475" name="Google Shape;475;p54"/>
          <p:cNvSpPr txBox="1"/>
          <p:nvPr/>
        </p:nvSpPr>
        <p:spPr>
          <a:xfrm>
            <a:off x="460493" y="983850"/>
            <a:ext cx="8033700" cy="492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274E13"/>
              </a:buClr>
              <a:buSzPts val="2000"/>
              <a:buFont typeface="Calibri"/>
              <a:buChar char="●"/>
            </a:pPr>
            <a:r>
              <a:rPr lang="en" sz="2000">
                <a:solidFill>
                  <a:srgbClr val="274E13"/>
                </a:solidFill>
                <a:latin typeface="Calibri"/>
                <a:ea typeface="Calibri"/>
                <a:cs typeface="Calibri"/>
                <a:sym typeface="Calibri"/>
              </a:rPr>
              <a:t>Prevalence of cancer based on surgical nodules?  was  3/1%</a:t>
            </a:r>
            <a:endParaRPr sz="2000">
              <a:solidFill>
                <a:srgbClr val="274E13"/>
              </a:solidFill>
              <a:latin typeface="Calibri"/>
              <a:ea typeface="Calibri"/>
              <a:cs typeface="Calibri"/>
              <a:sym typeface="Calibri"/>
            </a:endParaRPr>
          </a:p>
        </p:txBody>
      </p:sp>
      <p:sp>
        <p:nvSpPr>
          <p:cNvPr id="476" name="Google Shape;476;p54"/>
          <p:cNvSpPr txBox="1"/>
          <p:nvPr/>
        </p:nvSpPr>
        <p:spPr>
          <a:xfrm>
            <a:off x="460502" y="1476455"/>
            <a:ext cx="7315200" cy="5118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274E13"/>
              </a:buClr>
              <a:buSzPts val="2100"/>
              <a:buFont typeface="Calibri"/>
              <a:buChar char="●"/>
            </a:pPr>
            <a:r>
              <a:rPr lang="en" sz="2100">
                <a:solidFill>
                  <a:srgbClr val="274E13"/>
                </a:solidFill>
                <a:latin typeface="Calibri"/>
                <a:ea typeface="Calibri"/>
                <a:cs typeface="Calibri"/>
                <a:sym typeface="Calibri"/>
              </a:rPr>
              <a:t>To decide on nodules, we calculate the pre-test probability </a:t>
            </a:r>
            <a:endParaRPr sz="2100">
              <a:solidFill>
                <a:srgbClr val="274E13"/>
              </a:solidFill>
              <a:latin typeface="Calibri"/>
              <a:ea typeface="Calibri"/>
              <a:cs typeface="Calibri"/>
              <a:sym typeface="Calibri"/>
            </a:endParaRPr>
          </a:p>
        </p:txBody>
      </p:sp>
      <p:sp>
        <p:nvSpPr>
          <p:cNvPr id="477" name="Google Shape;477;p54"/>
          <p:cNvSpPr txBox="1"/>
          <p:nvPr/>
        </p:nvSpPr>
        <p:spPr>
          <a:xfrm>
            <a:off x="460500" y="1988250"/>
            <a:ext cx="7615200" cy="492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274E13"/>
              </a:buClr>
              <a:buSzPts val="2000"/>
              <a:buFont typeface="Calibri"/>
              <a:buChar char="●"/>
            </a:pPr>
            <a:r>
              <a:rPr lang="en" sz="2000">
                <a:solidFill>
                  <a:srgbClr val="274E13"/>
                </a:solidFill>
                <a:latin typeface="Calibri"/>
                <a:ea typeface="Calibri"/>
                <a:cs typeface="Calibri"/>
                <a:sym typeface="Calibri"/>
              </a:rPr>
              <a:t>But on what basis?</a:t>
            </a:r>
            <a:endParaRPr sz="2000">
              <a:solidFill>
                <a:srgbClr val="274E13"/>
              </a:solidFill>
              <a:latin typeface="Calibri"/>
              <a:ea typeface="Calibri"/>
              <a:cs typeface="Calibri"/>
              <a:sym typeface="Calibri"/>
            </a:endParaRPr>
          </a:p>
        </p:txBody>
      </p:sp>
      <p:sp>
        <p:nvSpPr>
          <p:cNvPr id="478" name="Google Shape;478;p54"/>
          <p:cNvSpPr/>
          <p:nvPr/>
        </p:nvSpPr>
        <p:spPr>
          <a:xfrm>
            <a:off x="3254950" y="2188325"/>
            <a:ext cx="1513800" cy="896700"/>
          </a:xfrm>
          <a:prstGeom prst="flowChartPreparation">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clinical  features</a:t>
            </a:r>
            <a:endParaRPr/>
          </a:p>
        </p:txBody>
      </p:sp>
      <p:sp>
        <p:nvSpPr>
          <p:cNvPr id="479" name="Google Shape;479;p54"/>
          <p:cNvSpPr/>
          <p:nvPr/>
        </p:nvSpPr>
        <p:spPr>
          <a:xfrm>
            <a:off x="5164875" y="1988250"/>
            <a:ext cx="1592700" cy="1096800"/>
          </a:xfrm>
          <a:prstGeom prst="pentagon">
            <a:avLst>
              <a:gd name="hf" fmla="val 105146"/>
              <a:gd name="vf" fmla="val 11055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Sono Findings</a:t>
            </a:r>
            <a:endParaRPr/>
          </a:p>
        </p:txBody>
      </p:sp>
      <p:sp>
        <p:nvSpPr>
          <p:cNvPr id="480" name="Google Shape;480;p54"/>
          <p:cNvSpPr/>
          <p:nvPr/>
        </p:nvSpPr>
        <p:spPr>
          <a:xfrm>
            <a:off x="7228800" y="2094175"/>
            <a:ext cx="1265400" cy="990900"/>
          </a:xfrm>
          <a:prstGeom prst="pentagon">
            <a:avLst>
              <a:gd name="hf" fmla="val 105146"/>
              <a:gd name="vf" fmla="val 11055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FNA</a:t>
            </a:r>
            <a:endParaRPr/>
          </a:p>
        </p:txBody>
      </p:sp>
      <p:sp>
        <p:nvSpPr>
          <p:cNvPr id="481" name="Google Shape;481;p54"/>
          <p:cNvSpPr txBox="1"/>
          <p:nvPr/>
        </p:nvSpPr>
        <p:spPr>
          <a:xfrm>
            <a:off x="618100" y="3365350"/>
            <a:ext cx="7615200" cy="8388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274E13"/>
              </a:buClr>
              <a:buSzPts val="2100"/>
              <a:buFont typeface="Calibri"/>
              <a:buChar char="●"/>
            </a:pPr>
            <a:r>
              <a:rPr lang="en" sz="2100">
                <a:solidFill>
                  <a:srgbClr val="274E13"/>
                </a:solidFill>
                <a:latin typeface="Calibri"/>
                <a:ea typeface="Calibri"/>
                <a:cs typeface="Calibri"/>
                <a:sym typeface="Calibri"/>
              </a:rPr>
              <a:t>Now how to calculate this pre-test probability for hot nodules? 🔥</a:t>
            </a:r>
            <a:endParaRPr sz="2100">
              <a:solidFill>
                <a:srgbClr val="274E13"/>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55"/>
          <p:cNvPicPr preferRelativeResize="0"/>
          <p:nvPr/>
        </p:nvPicPr>
        <p:blipFill>
          <a:blip r:embed="rId3">
            <a:alphaModFix/>
          </a:blip>
          <a:stretch>
            <a:fillRect/>
          </a:stretch>
        </p:blipFill>
        <p:spPr>
          <a:xfrm>
            <a:off x="152400" y="152400"/>
            <a:ext cx="8839200" cy="2770725"/>
          </a:xfrm>
          <a:prstGeom prst="rect">
            <a:avLst/>
          </a:prstGeom>
          <a:noFill/>
          <a:ln>
            <a:noFill/>
          </a:ln>
        </p:spPr>
      </p:pic>
      <p:sp>
        <p:nvSpPr>
          <p:cNvPr id="487" name="Google Shape;487;p55"/>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88" name="Google Shape;488;p55"/>
          <p:cNvSpPr txBox="1"/>
          <p:nvPr/>
        </p:nvSpPr>
        <p:spPr>
          <a:xfrm>
            <a:off x="317950" y="3205875"/>
            <a:ext cx="82320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Mirfakhraee S, Mathews D, Peng L, Woodruff S, Zigman JM. A solitary hyperfunctioning thyroid nodule harboring thyroid carcinoma: review of the literature. Thyroid Res. 2013 May 4;6(1):7. doi: 10.1186/1756-6614-6-7. PMID: 23641736; PMCID: PMC3655919.</a:t>
            </a:r>
            <a:endParaRPr>
              <a:latin typeface="Calibri"/>
              <a:ea typeface="Calibri"/>
              <a:cs typeface="Calibri"/>
              <a:sym typeface="Calibri"/>
            </a:endParaRPr>
          </a:p>
        </p:txBody>
      </p:sp>
      <p:sp>
        <p:nvSpPr>
          <p:cNvPr id="489" name="Google Shape;489;p55"/>
          <p:cNvSpPr txBox="1"/>
          <p:nvPr/>
        </p:nvSpPr>
        <p:spPr>
          <a:xfrm>
            <a:off x="376179" y="3794700"/>
            <a:ext cx="7915200" cy="134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Nelson RL, Wahner HW, Gorman CA. Rectilinear thyroid scanning as a predictor of malignancy. Ann Intern Med. 1978 Jan;88(1):41-4. doi: 10.7326/0003-4819-88-1-41. PMID: 619756.</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sz="700">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6"/>
          <p:cNvSpPr txBox="1"/>
          <p:nvPr/>
        </p:nvSpPr>
        <p:spPr>
          <a:xfrm>
            <a:off x="285276" y="213506"/>
            <a:ext cx="80832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b="1">
                <a:solidFill>
                  <a:srgbClr val="0000FF"/>
                </a:solidFill>
                <a:latin typeface="Calibri"/>
                <a:ea typeface="Calibri"/>
                <a:cs typeface="Calibri"/>
                <a:sym typeface="Calibri"/>
              </a:rPr>
              <a:t>Based  on review  of literature:</a:t>
            </a:r>
            <a:endParaRPr sz="3000" b="1">
              <a:solidFill>
                <a:srgbClr val="0000FF"/>
              </a:solidFill>
              <a:latin typeface="Calibri"/>
              <a:ea typeface="Calibri"/>
              <a:cs typeface="Calibri"/>
              <a:sym typeface="Calibri"/>
            </a:endParaRPr>
          </a:p>
        </p:txBody>
      </p:sp>
      <p:pic>
        <p:nvPicPr>
          <p:cNvPr id="495" name="Google Shape;495;p56"/>
          <p:cNvPicPr preferRelativeResize="0"/>
          <p:nvPr/>
        </p:nvPicPr>
        <p:blipFill>
          <a:blip r:embed="rId3">
            <a:alphaModFix/>
          </a:blip>
          <a:stretch>
            <a:fillRect/>
          </a:stretch>
        </p:blipFill>
        <p:spPr>
          <a:xfrm>
            <a:off x="152400" y="1576000"/>
            <a:ext cx="8839200" cy="3429825"/>
          </a:xfrm>
          <a:prstGeom prst="rect">
            <a:avLst/>
          </a:prstGeom>
          <a:noFill/>
          <a:ln>
            <a:noFill/>
          </a:ln>
        </p:spPr>
      </p:pic>
      <p:sp>
        <p:nvSpPr>
          <p:cNvPr id="496" name="Google Shape;496;p56"/>
          <p:cNvSpPr txBox="1"/>
          <p:nvPr/>
        </p:nvSpPr>
        <p:spPr>
          <a:xfrm>
            <a:off x="849673" y="942897"/>
            <a:ext cx="80832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C27BA0"/>
              </a:buClr>
              <a:buSzPts val="2400"/>
              <a:buFont typeface="Calibri"/>
              <a:buChar char="●"/>
            </a:pPr>
            <a:r>
              <a:rPr lang="en" sz="2400">
                <a:solidFill>
                  <a:srgbClr val="C27BA0"/>
                </a:solidFill>
                <a:latin typeface="Calibri"/>
                <a:ea typeface="Calibri"/>
                <a:cs typeface="Calibri"/>
                <a:sym typeface="Calibri"/>
              </a:rPr>
              <a:t>Demographic features</a:t>
            </a:r>
            <a:endParaRPr sz="2400">
              <a:solidFill>
                <a:srgbClr val="C27BA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7"/>
          <p:cNvSpPr txBox="1"/>
          <p:nvPr/>
        </p:nvSpPr>
        <p:spPr>
          <a:xfrm>
            <a:off x="151041" y="209998"/>
            <a:ext cx="80310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b="1">
                <a:solidFill>
                  <a:srgbClr val="0000FF"/>
                </a:solidFill>
                <a:latin typeface="Calibri"/>
                <a:ea typeface="Calibri"/>
                <a:cs typeface="Calibri"/>
                <a:sym typeface="Calibri"/>
              </a:rPr>
              <a:t>Based  on review  of literature:</a:t>
            </a:r>
            <a:endParaRPr sz="3000" b="1">
              <a:solidFill>
                <a:srgbClr val="0000FF"/>
              </a:solidFill>
              <a:latin typeface="Calibri"/>
              <a:ea typeface="Calibri"/>
              <a:cs typeface="Calibri"/>
              <a:sym typeface="Calibri"/>
            </a:endParaRPr>
          </a:p>
        </p:txBody>
      </p:sp>
      <p:pic>
        <p:nvPicPr>
          <p:cNvPr id="502" name="Google Shape;502;p57"/>
          <p:cNvPicPr preferRelativeResize="0"/>
          <p:nvPr/>
        </p:nvPicPr>
        <p:blipFill>
          <a:blip r:embed="rId3">
            <a:alphaModFix/>
          </a:blip>
          <a:stretch>
            <a:fillRect/>
          </a:stretch>
        </p:blipFill>
        <p:spPr>
          <a:xfrm>
            <a:off x="152400" y="1008898"/>
            <a:ext cx="8839201" cy="387890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txBox="1"/>
          <p:nvPr/>
        </p:nvSpPr>
        <p:spPr>
          <a:xfrm>
            <a:off x="98449" y="65896"/>
            <a:ext cx="73152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b="1">
                <a:solidFill>
                  <a:srgbClr val="0000FF"/>
                </a:solidFill>
                <a:latin typeface="Calibri"/>
                <a:ea typeface="Calibri"/>
                <a:cs typeface="Calibri"/>
                <a:sym typeface="Calibri"/>
              </a:rPr>
              <a:t>Based  on review  of literature:</a:t>
            </a:r>
            <a:endParaRPr sz="3000" b="1">
              <a:solidFill>
                <a:srgbClr val="0000FF"/>
              </a:solidFill>
              <a:latin typeface="Calibri"/>
              <a:ea typeface="Calibri"/>
              <a:cs typeface="Calibri"/>
              <a:sym typeface="Calibri"/>
            </a:endParaRPr>
          </a:p>
        </p:txBody>
      </p:sp>
      <p:pic>
        <p:nvPicPr>
          <p:cNvPr id="508" name="Google Shape;508;p58"/>
          <p:cNvPicPr preferRelativeResize="0"/>
          <p:nvPr/>
        </p:nvPicPr>
        <p:blipFill>
          <a:blip r:embed="rId3">
            <a:alphaModFix/>
          </a:blip>
          <a:stretch>
            <a:fillRect/>
          </a:stretch>
        </p:blipFill>
        <p:spPr>
          <a:xfrm>
            <a:off x="152400" y="864796"/>
            <a:ext cx="8839200" cy="1213501"/>
          </a:xfrm>
          <a:prstGeom prst="rect">
            <a:avLst/>
          </a:prstGeom>
          <a:noFill/>
          <a:ln>
            <a:noFill/>
          </a:ln>
        </p:spPr>
      </p:pic>
      <p:pic>
        <p:nvPicPr>
          <p:cNvPr id="509" name="Google Shape;509;p58"/>
          <p:cNvPicPr preferRelativeResize="0"/>
          <p:nvPr/>
        </p:nvPicPr>
        <p:blipFill>
          <a:blip r:embed="rId4">
            <a:alphaModFix/>
          </a:blip>
          <a:stretch>
            <a:fillRect/>
          </a:stretch>
        </p:blipFill>
        <p:spPr>
          <a:xfrm>
            <a:off x="152400" y="2230698"/>
            <a:ext cx="8839199" cy="6732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59"/>
          <p:cNvPicPr preferRelativeResize="0"/>
          <p:nvPr/>
        </p:nvPicPr>
        <p:blipFill>
          <a:blip r:embed="rId3">
            <a:alphaModFix/>
          </a:blip>
          <a:stretch>
            <a:fillRect/>
          </a:stretch>
        </p:blipFill>
        <p:spPr>
          <a:xfrm>
            <a:off x="101300" y="152400"/>
            <a:ext cx="5217300" cy="4853950"/>
          </a:xfrm>
          <a:prstGeom prst="rect">
            <a:avLst/>
          </a:prstGeom>
          <a:noFill/>
          <a:ln>
            <a:noFill/>
          </a:ln>
        </p:spPr>
      </p:pic>
      <p:sp>
        <p:nvSpPr>
          <p:cNvPr id="515" name="Google Shape;515;p59"/>
          <p:cNvSpPr txBox="1"/>
          <p:nvPr/>
        </p:nvSpPr>
        <p:spPr>
          <a:xfrm>
            <a:off x="5093350" y="1336125"/>
            <a:ext cx="31272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0FF"/>
              </a:buClr>
              <a:buSzPts val="2400"/>
              <a:buFont typeface="Calibri"/>
              <a:buChar char="●"/>
            </a:pPr>
            <a:endParaRPr sz="2400">
              <a:solidFill>
                <a:srgbClr val="0000FF"/>
              </a:solidFill>
              <a:latin typeface="Calibri"/>
              <a:ea typeface="Calibri"/>
              <a:cs typeface="Calibri"/>
              <a:sym typeface="Calibri"/>
            </a:endParaRPr>
          </a:p>
        </p:txBody>
      </p:sp>
      <p:sp>
        <p:nvSpPr>
          <p:cNvPr id="516" name="Google Shape;516;p59"/>
          <p:cNvSpPr txBox="1"/>
          <p:nvPr/>
        </p:nvSpPr>
        <p:spPr>
          <a:xfrm rot="10800000" flipH="1">
            <a:off x="5080600" y="862232"/>
            <a:ext cx="3152700" cy="55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400">
              <a:solidFill>
                <a:srgbClr val="0000FF"/>
              </a:solidFill>
              <a:latin typeface="Calibri"/>
              <a:ea typeface="Calibri"/>
              <a:cs typeface="Calibri"/>
              <a:sym typeface="Calibri"/>
            </a:endParaRPr>
          </a:p>
        </p:txBody>
      </p:sp>
      <p:sp>
        <p:nvSpPr>
          <p:cNvPr id="517" name="Google Shape;517;p59"/>
          <p:cNvSpPr txBox="1"/>
          <p:nvPr/>
        </p:nvSpPr>
        <p:spPr>
          <a:xfrm flipH="1">
            <a:off x="5661225" y="1336125"/>
            <a:ext cx="27510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rPr>
              <a:t>In most studies, the size malignant was more than 2.5 and t3 was more than 2.5 in part A of up to  4.5 in part c and B between these.</a:t>
            </a:r>
            <a:endParaRPr sz="2400">
              <a:solidFill>
                <a:srgbClr val="0000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0"/>
          <p:cNvSpPr txBox="1"/>
          <p:nvPr/>
        </p:nvSpPr>
        <p:spPr>
          <a:xfrm>
            <a:off x="249875" y="262339"/>
            <a:ext cx="79833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PTC in hot nodules </a:t>
            </a:r>
            <a:endParaRPr sz="2400">
              <a:solidFill>
                <a:srgbClr val="0000FF"/>
              </a:solidFill>
              <a:latin typeface="Calibri"/>
              <a:ea typeface="Calibri"/>
              <a:cs typeface="Calibri"/>
              <a:sym typeface="Calibri"/>
            </a:endParaRPr>
          </a:p>
        </p:txBody>
      </p:sp>
      <p:sp>
        <p:nvSpPr>
          <p:cNvPr id="523" name="Google Shape;523;p60"/>
          <p:cNvSpPr/>
          <p:nvPr/>
        </p:nvSpPr>
        <p:spPr>
          <a:xfrm>
            <a:off x="2995325" y="391076"/>
            <a:ext cx="1617900" cy="192600"/>
          </a:xfrm>
          <a:prstGeom prst="rightArrow">
            <a:avLst>
              <a:gd name="adj1" fmla="val 67202"/>
              <a:gd name="adj2" fmla="val 71194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0"/>
          <p:cNvSpPr txBox="1"/>
          <p:nvPr/>
        </p:nvSpPr>
        <p:spPr>
          <a:xfrm>
            <a:off x="4572000" y="156410"/>
            <a:ext cx="4833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57/1% with  18/2% FVPTC</a:t>
            </a:r>
            <a:endParaRPr sz="2400">
              <a:solidFill>
                <a:srgbClr val="C27BA0"/>
              </a:solidFill>
              <a:latin typeface="Calibri"/>
              <a:ea typeface="Calibri"/>
              <a:cs typeface="Calibri"/>
              <a:sym typeface="Calibri"/>
            </a:endParaRPr>
          </a:p>
        </p:txBody>
      </p:sp>
      <p:sp>
        <p:nvSpPr>
          <p:cNvPr id="525" name="Google Shape;525;p60"/>
          <p:cNvSpPr txBox="1"/>
          <p:nvPr/>
        </p:nvSpPr>
        <p:spPr>
          <a:xfrm>
            <a:off x="314601" y="927682"/>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pTC in total nodules</a:t>
            </a:r>
            <a:endParaRPr sz="2400">
              <a:solidFill>
                <a:srgbClr val="0000FF"/>
              </a:solidFill>
              <a:latin typeface="Calibri"/>
              <a:ea typeface="Calibri"/>
              <a:cs typeface="Calibri"/>
              <a:sym typeface="Calibri"/>
            </a:endParaRPr>
          </a:p>
        </p:txBody>
      </p:sp>
      <p:sp>
        <p:nvSpPr>
          <p:cNvPr id="526" name="Google Shape;526;p60"/>
          <p:cNvSpPr/>
          <p:nvPr/>
        </p:nvSpPr>
        <p:spPr>
          <a:xfrm>
            <a:off x="2995325" y="1102875"/>
            <a:ext cx="1477800" cy="311700"/>
          </a:xfrm>
          <a:prstGeom prst="rightArrow">
            <a:avLst>
              <a:gd name="adj1" fmla="val 32988"/>
              <a:gd name="adj2" fmla="val 269622"/>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0"/>
          <p:cNvSpPr txBox="1"/>
          <p:nvPr/>
        </p:nvSpPr>
        <p:spPr>
          <a:xfrm>
            <a:off x="4572011" y="927680"/>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85%</a:t>
            </a:r>
            <a:endParaRPr sz="2400">
              <a:solidFill>
                <a:srgbClr val="C27BA0"/>
              </a:solidFill>
              <a:latin typeface="Calibri"/>
              <a:ea typeface="Calibri"/>
              <a:cs typeface="Calibri"/>
              <a:sym typeface="Calibri"/>
            </a:endParaRPr>
          </a:p>
        </p:txBody>
      </p:sp>
      <p:sp>
        <p:nvSpPr>
          <p:cNvPr id="528" name="Google Shape;528;p60"/>
          <p:cNvSpPr txBox="1"/>
          <p:nvPr/>
        </p:nvSpPr>
        <p:spPr>
          <a:xfrm>
            <a:off x="314600" y="1593003"/>
            <a:ext cx="7917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FTC in hot nodules </a:t>
            </a:r>
            <a:endParaRPr sz="2400">
              <a:solidFill>
                <a:srgbClr val="0000FF"/>
              </a:solidFill>
              <a:latin typeface="Calibri"/>
              <a:ea typeface="Calibri"/>
              <a:cs typeface="Calibri"/>
              <a:sym typeface="Calibri"/>
            </a:endParaRPr>
          </a:p>
        </p:txBody>
      </p:sp>
      <p:sp>
        <p:nvSpPr>
          <p:cNvPr id="529" name="Google Shape;529;p60"/>
          <p:cNvSpPr/>
          <p:nvPr/>
        </p:nvSpPr>
        <p:spPr>
          <a:xfrm>
            <a:off x="2884301" y="1704900"/>
            <a:ext cx="1477800" cy="550200"/>
          </a:xfrm>
          <a:prstGeom prst="rightArrow">
            <a:avLst>
              <a:gd name="adj1" fmla="val 50000"/>
              <a:gd name="adj2" fmla="val 5018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0"/>
          <p:cNvSpPr txBox="1"/>
          <p:nvPr/>
        </p:nvSpPr>
        <p:spPr>
          <a:xfrm>
            <a:off x="4572000" y="1821875"/>
            <a:ext cx="36663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4/36</a:t>
            </a:r>
            <a:endParaRPr sz="2400">
              <a:solidFill>
                <a:srgbClr val="C27BA0"/>
              </a:solidFill>
              <a:latin typeface="Calibri"/>
              <a:ea typeface="Calibri"/>
              <a:cs typeface="Calibri"/>
              <a:sym typeface="Calibri"/>
            </a:endParaRPr>
          </a:p>
        </p:txBody>
      </p:sp>
      <p:sp>
        <p:nvSpPr>
          <p:cNvPr id="531" name="Google Shape;531;p60"/>
          <p:cNvSpPr txBox="1"/>
          <p:nvPr/>
        </p:nvSpPr>
        <p:spPr>
          <a:xfrm>
            <a:off x="249875" y="2321625"/>
            <a:ext cx="79833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FTC in  total  nodules </a:t>
            </a:r>
            <a:endParaRPr sz="2400">
              <a:solidFill>
                <a:srgbClr val="0000FF"/>
              </a:solidFill>
              <a:latin typeface="Calibri"/>
              <a:ea typeface="Calibri"/>
              <a:cs typeface="Calibri"/>
              <a:sym typeface="Calibri"/>
            </a:endParaRPr>
          </a:p>
        </p:txBody>
      </p:sp>
      <p:sp>
        <p:nvSpPr>
          <p:cNvPr id="532" name="Google Shape;532;p60"/>
          <p:cNvSpPr/>
          <p:nvPr/>
        </p:nvSpPr>
        <p:spPr>
          <a:xfrm>
            <a:off x="3163250" y="2630726"/>
            <a:ext cx="1408800" cy="192600"/>
          </a:xfrm>
          <a:prstGeom prst="rightArrow">
            <a:avLst>
              <a:gd name="adj1" fmla="val 87951"/>
              <a:gd name="adj2" fmla="val 90179"/>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0"/>
          <p:cNvSpPr txBox="1"/>
          <p:nvPr/>
        </p:nvSpPr>
        <p:spPr>
          <a:xfrm>
            <a:off x="4521000" y="2362874"/>
            <a:ext cx="37683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10%</a:t>
            </a:r>
            <a:endParaRPr sz="2400">
              <a:solidFill>
                <a:srgbClr val="C27BA0"/>
              </a:solidFill>
              <a:latin typeface="Calibri"/>
              <a:ea typeface="Calibri"/>
              <a:cs typeface="Calibri"/>
              <a:sym typeface="Calibri"/>
            </a:endParaRPr>
          </a:p>
        </p:txBody>
      </p:sp>
      <p:sp>
        <p:nvSpPr>
          <p:cNvPr id="534" name="Google Shape;534;p60"/>
          <p:cNvSpPr txBox="1"/>
          <p:nvPr/>
        </p:nvSpPr>
        <p:spPr>
          <a:xfrm>
            <a:off x="210050" y="3153378"/>
            <a:ext cx="7917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hurtel in hot nodules</a:t>
            </a:r>
            <a:r>
              <a:rPr lang="en" sz="2400">
                <a:solidFill>
                  <a:srgbClr val="C27BA0"/>
                </a:solidFill>
                <a:latin typeface="Calibri"/>
                <a:ea typeface="Calibri"/>
                <a:cs typeface="Calibri"/>
                <a:sym typeface="Calibri"/>
              </a:rPr>
              <a:t> </a:t>
            </a:r>
            <a:endParaRPr sz="2400">
              <a:solidFill>
                <a:srgbClr val="C27BA0"/>
              </a:solidFill>
              <a:latin typeface="Calibri"/>
              <a:ea typeface="Calibri"/>
              <a:cs typeface="Calibri"/>
              <a:sym typeface="Calibri"/>
            </a:endParaRPr>
          </a:p>
        </p:txBody>
      </p:sp>
      <p:sp>
        <p:nvSpPr>
          <p:cNvPr id="535" name="Google Shape;535;p60"/>
          <p:cNvSpPr/>
          <p:nvPr/>
        </p:nvSpPr>
        <p:spPr>
          <a:xfrm>
            <a:off x="3163250" y="3381400"/>
            <a:ext cx="1408800" cy="185700"/>
          </a:xfrm>
          <a:prstGeom prst="rightArrow">
            <a:avLst>
              <a:gd name="adj1" fmla="val 100000"/>
              <a:gd name="adj2" fmla="val 35445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0"/>
          <p:cNvSpPr txBox="1"/>
          <p:nvPr/>
        </p:nvSpPr>
        <p:spPr>
          <a:xfrm>
            <a:off x="210050" y="3943875"/>
            <a:ext cx="73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0000FF"/>
                </a:solidFill>
                <a:latin typeface="Calibri"/>
                <a:ea typeface="Calibri"/>
                <a:cs typeface="Calibri"/>
                <a:sym typeface="Calibri"/>
              </a:rPr>
              <a:t>hurtel in total  nodules </a:t>
            </a:r>
            <a:endParaRPr sz="2400">
              <a:solidFill>
                <a:srgbClr val="0000FF"/>
              </a:solidFill>
              <a:latin typeface="Calibri"/>
              <a:ea typeface="Calibri"/>
              <a:cs typeface="Calibri"/>
              <a:sym typeface="Calibri"/>
            </a:endParaRPr>
          </a:p>
        </p:txBody>
      </p:sp>
      <p:sp>
        <p:nvSpPr>
          <p:cNvPr id="537" name="Google Shape;537;p60"/>
          <p:cNvSpPr/>
          <p:nvPr/>
        </p:nvSpPr>
        <p:spPr>
          <a:xfrm rot="10800000" flipH="1">
            <a:off x="3490475" y="4063125"/>
            <a:ext cx="981000" cy="394200"/>
          </a:xfrm>
          <a:prstGeom prst="rightArrow">
            <a:avLst>
              <a:gd name="adj1" fmla="val 24882"/>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0"/>
          <p:cNvSpPr txBox="1"/>
          <p:nvPr/>
        </p:nvSpPr>
        <p:spPr>
          <a:xfrm>
            <a:off x="4854574" y="4035425"/>
            <a:ext cx="30489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3%</a:t>
            </a:r>
            <a:endParaRPr sz="2400">
              <a:solidFill>
                <a:srgbClr val="C27BA0"/>
              </a:solidFill>
              <a:latin typeface="Calibri"/>
              <a:ea typeface="Calibri"/>
              <a:cs typeface="Calibri"/>
              <a:sym typeface="Calibri"/>
            </a:endParaRPr>
          </a:p>
        </p:txBody>
      </p:sp>
      <p:sp>
        <p:nvSpPr>
          <p:cNvPr id="539" name="Google Shape;539;p60"/>
          <p:cNvSpPr txBox="1"/>
          <p:nvPr/>
        </p:nvSpPr>
        <p:spPr>
          <a:xfrm>
            <a:off x="6963275" y="1944225"/>
            <a:ext cx="13260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CC4125"/>
                </a:solidFill>
                <a:latin typeface="Calibri"/>
                <a:ea typeface="Calibri"/>
                <a:cs typeface="Calibri"/>
                <a:sym typeface="Calibri"/>
              </a:rPr>
              <a:t>5o%</a:t>
            </a:r>
            <a:endParaRPr sz="3600">
              <a:solidFill>
                <a:srgbClr val="CC4125"/>
              </a:solidFill>
              <a:latin typeface="Calibri"/>
              <a:ea typeface="Calibri"/>
              <a:cs typeface="Calibri"/>
              <a:sym typeface="Calibri"/>
            </a:endParaRPr>
          </a:p>
        </p:txBody>
      </p:sp>
      <p:sp>
        <p:nvSpPr>
          <p:cNvPr id="540" name="Google Shape;540;p60"/>
          <p:cNvSpPr/>
          <p:nvPr/>
        </p:nvSpPr>
        <p:spPr>
          <a:xfrm flipH="1">
            <a:off x="5300850" y="2143200"/>
            <a:ext cx="1220700" cy="650700"/>
          </a:xfrm>
          <a:prstGeom prst="mathEqual">
            <a:avLst>
              <a:gd name="adj1" fmla="val 23520"/>
              <a:gd name="adj2" fmla="val 38456"/>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0"/>
          <p:cNvSpPr txBox="1"/>
          <p:nvPr/>
        </p:nvSpPr>
        <p:spPr>
          <a:xfrm>
            <a:off x="4911300" y="3153375"/>
            <a:ext cx="33780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C27BA0"/>
                </a:solidFill>
                <a:latin typeface="Calibri"/>
                <a:ea typeface="Calibri"/>
                <a:cs typeface="Calibri"/>
                <a:sym typeface="Calibri"/>
              </a:rPr>
              <a:t>7/8</a:t>
            </a:r>
            <a:endParaRPr sz="2400">
              <a:solidFill>
                <a:srgbClr val="C27BA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1"/>
          <p:cNvSpPr txBox="1"/>
          <p:nvPr/>
        </p:nvSpPr>
        <p:spPr>
          <a:xfrm>
            <a:off x="767000" y="885677"/>
            <a:ext cx="7905600" cy="1569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a:solidFill>
                  <a:srgbClr val="0000FF"/>
                </a:solidFill>
                <a:latin typeface="Calibri"/>
                <a:ea typeface="Calibri"/>
                <a:cs typeface="Calibri"/>
                <a:sym typeface="Calibri"/>
              </a:rPr>
              <a:t>The prevalence of carcinoma in hyperthyroidism is </a:t>
            </a:r>
            <a:r>
              <a:rPr lang="en" sz="3000">
                <a:solidFill>
                  <a:srgbClr val="C27BA0"/>
                </a:solidFill>
                <a:latin typeface="Calibri"/>
                <a:ea typeface="Calibri"/>
                <a:cs typeface="Calibri"/>
                <a:sym typeface="Calibri"/>
              </a:rPr>
              <a:t>3/1%</a:t>
            </a:r>
            <a:r>
              <a:rPr lang="en" sz="3000">
                <a:solidFill>
                  <a:srgbClr val="0000FF"/>
                </a:solidFill>
                <a:latin typeface="Calibri"/>
                <a:ea typeface="Calibri"/>
                <a:cs typeface="Calibri"/>
                <a:sym typeface="Calibri"/>
              </a:rPr>
              <a:t>versus the prevalence of </a:t>
            </a:r>
            <a:r>
              <a:rPr lang="en" sz="3000">
                <a:solidFill>
                  <a:srgbClr val="C27BA0"/>
                </a:solidFill>
                <a:latin typeface="Calibri"/>
                <a:ea typeface="Calibri"/>
                <a:cs typeface="Calibri"/>
                <a:sym typeface="Calibri"/>
              </a:rPr>
              <a:t>5-15%</a:t>
            </a:r>
            <a:r>
              <a:rPr lang="en" sz="3000">
                <a:solidFill>
                  <a:srgbClr val="0000FF"/>
                </a:solidFill>
                <a:latin typeface="Calibri"/>
                <a:ea typeface="Calibri"/>
                <a:cs typeface="Calibri"/>
                <a:sym typeface="Calibri"/>
              </a:rPr>
              <a:t> in all nodules which is a high figure.</a:t>
            </a:r>
            <a:endParaRPr sz="3000">
              <a:solidFill>
                <a:srgbClr val="0000FF"/>
              </a:solidFill>
              <a:latin typeface="Calibri"/>
              <a:ea typeface="Calibri"/>
              <a:cs typeface="Calibri"/>
              <a:sym typeface="Calibri"/>
            </a:endParaRPr>
          </a:p>
        </p:txBody>
      </p:sp>
      <p:sp>
        <p:nvSpPr>
          <p:cNvPr id="547" name="Google Shape;547;p61"/>
          <p:cNvSpPr txBox="1"/>
          <p:nvPr/>
        </p:nvSpPr>
        <p:spPr>
          <a:xfrm>
            <a:off x="771600" y="2853669"/>
            <a:ext cx="7600800" cy="1569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0000FF"/>
              </a:buClr>
              <a:buSzPts val="3000"/>
              <a:buFont typeface="Calibri"/>
              <a:buChar char="●"/>
            </a:pPr>
            <a:r>
              <a:rPr lang="en" sz="3000">
                <a:solidFill>
                  <a:srgbClr val="0000FF"/>
                </a:solidFill>
                <a:latin typeface="Calibri"/>
                <a:ea typeface="Calibri"/>
                <a:cs typeface="Calibri"/>
                <a:sym typeface="Calibri"/>
              </a:rPr>
              <a:t>So in cases that do </a:t>
            </a:r>
            <a:r>
              <a:rPr lang="en" sz="3000">
                <a:solidFill>
                  <a:srgbClr val="C27BA0"/>
                </a:solidFill>
                <a:latin typeface="Calibri"/>
                <a:ea typeface="Calibri"/>
                <a:cs typeface="Calibri"/>
                <a:sym typeface="Calibri"/>
              </a:rPr>
              <a:t>not undergo surgery</a:t>
            </a:r>
            <a:r>
              <a:rPr lang="en" sz="3000">
                <a:solidFill>
                  <a:srgbClr val="0000FF"/>
                </a:solidFill>
                <a:latin typeface="Calibri"/>
                <a:ea typeface="Calibri"/>
                <a:cs typeface="Calibri"/>
                <a:sym typeface="Calibri"/>
              </a:rPr>
              <a:t>, care must be taken, but what possibilities should we pay more attention to?</a:t>
            </a:r>
            <a:endParaRPr sz="3000">
              <a:solidFill>
                <a:srgbClr val="0000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aphicFrame>
        <p:nvGraphicFramePr>
          <p:cNvPr id="552" name="Google Shape;552;p62"/>
          <p:cNvGraphicFramePr/>
          <p:nvPr/>
        </p:nvGraphicFramePr>
        <p:xfrm>
          <a:off x="887857" y="1267859"/>
          <a:ext cx="3000000" cy="3000000"/>
        </p:xfrm>
        <a:graphic>
          <a:graphicData uri="http://schemas.openxmlformats.org/drawingml/2006/table">
            <a:tbl>
              <a:tblPr>
                <a:noFill/>
                <a:tableStyleId>{F7320104-77E4-4C96-BB5F-CBD4BCAB744E}</a:tableStyleId>
              </a:tblPr>
              <a:tblGrid>
                <a:gridCol w="3637200"/>
                <a:gridCol w="3601800"/>
              </a:tblGrid>
              <a:tr h="381000">
                <a:tc>
                  <a:txBody>
                    <a:bodyPr/>
                    <a:lstStyle/>
                    <a:p>
                      <a:pPr marL="0" lvl="0" indent="0" algn="l" rtl="0">
                        <a:spcBef>
                          <a:spcPts val="0"/>
                        </a:spcBef>
                        <a:spcAft>
                          <a:spcPts val="0"/>
                        </a:spcAft>
                        <a:buNone/>
                      </a:pPr>
                      <a:r>
                        <a:rPr lang="en" sz="1800"/>
                        <a:t>age</a:t>
                      </a:r>
                      <a:endParaRPr sz="1800"/>
                    </a:p>
                  </a:txBody>
                  <a:tcPr marL="91425" marR="91425" marT="91425" marB="91425"/>
                </a:tc>
                <a:tc>
                  <a:txBody>
                    <a:bodyPr/>
                    <a:lstStyle/>
                    <a:p>
                      <a:pPr marL="0" lvl="0" indent="0" algn="l" rtl="0">
                        <a:spcBef>
                          <a:spcPts val="0"/>
                        </a:spcBef>
                        <a:spcAft>
                          <a:spcPts val="0"/>
                        </a:spcAft>
                        <a:buNone/>
                      </a:pPr>
                      <a:r>
                        <a:rPr lang="en" sz="1800"/>
                        <a:t>up to 60 y</a:t>
                      </a:r>
                      <a:endParaRPr sz="1800"/>
                    </a:p>
                  </a:txBody>
                  <a:tcPr marL="91425" marR="91425" marT="91425" marB="91425"/>
                </a:tc>
              </a:tr>
              <a:tr h="381000">
                <a:tc>
                  <a:txBody>
                    <a:bodyPr/>
                    <a:lstStyle/>
                    <a:p>
                      <a:pPr marL="0" lvl="0" indent="0" algn="l" rtl="0">
                        <a:spcBef>
                          <a:spcPts val="0"/>
                        </a:spcBef>
                        <a:spcAft>
                          <a:spcPts val="0"/>
                        </a:spcAft>
                        <a:buNone/>
                      </a:pPr>
                      <a:r>
                        <a:rPr lang="en" sz="1800"/>
                        <a:t>sex</a:t>
                      </a:r>
                      <a:endParaRPr sz="1800"/>
                    </a:p>
                  </a:txBody>
                  <a:tcPr marL="91425" marR="91425" marT="91425" marB="91425"/>
                </a:tc>
                <a:tc>
                  <a:txBody>
                    <a:bodyPr/>
                    <a:lstStyle/>
                    <a:p>
                      <a:pPr marL="0" lvl="0" indent="0" algn="l" rtl="0">
                        <a:spcBef>
                          <a:spcPts val="0"/>
                        </a:spcBef>
                        <a:spcAft>
                          <a:spcPts val="0"/>
                        </a:spcAft>
                        <a:buNone/>
                      </a:pPr>
                      <a:r>
                        <a:rPr lang="en" sz="1800"/>
                        <a:t>female </a:t>
                      </a:r>
                      <a:endParaRPr sz="1800"/>
                    </a:p>
                  </a:txBody>
                  <a:tcPr marL="91425" marR="91425" marT="91425" marB="91425"/>
                </a:tc>
              </a:tr>
              <a:tr h="381000">
                <a:tc>
                  <a:txBody>
                    <a:bodyPr/>
                    <a:lstStyle/>
                    <a:p>
                      <a:pPr marL="0" lvl="0" indent="0" algn="l" rtl="0">
                        <a:spcBef>
                          <a:spcPts val="0"/>
                        </a:spcBef>
                        <a:spcAft>
                          <a:spcPts val="0"/>
                        </a:spcAft>
                        <a:buNone/>
                      </a:pPr>
                      <a:r>
                        <a:rPr lang="en" sz="1800"/>
                        <a:t>size</a:t>
                      </a:r>
                      <a:endParaRPr sz="1800"/>
                    </a:p>
                  </a:txBody>
                  <a:tcPr marL="91425" marR="91425" marT="91425" marB="91425"/>
                </a:tc>
                <a:tc>
                  <a:txBody>
                    <a:bodyPr/>
                    <a:lstStyle/>
                    <a:p>
                      <a:pPr marL="0" lvl="0" indent="0" algn="l" rtl="0">
                        <a:spcBef>
                          <a:spcPts val="0"/>
                        </a:spcBef>
                        <a:spcAft>
                          <a:spcPts val="0"/>
                        </a:spcAft>
                        <a:buNone/>
                      </a:pPr>
                      <a:r>
                        <a:rPr lang="en" sz="1800"/>
                        <a:t>up to  2/5cm</a:t>
                      </a:r>
                      <a:endParaRPr sz="1800"/>
                    </a:p>
                  </a:txBody>
                  <a:tcPr marL="91425" marR="91425" marT="91425" marB="91425"/>
                </a:tc>
              </a:tr>
              <a:tr h="381000">
                <a:tc>
                  <a:txBody>
                    <a:bodyPr/>
                    <a:lstStyle/>
                    <a:p>
                      <a:pPr marL="0" lvl="0" indent="0" algn="l" rtl="0">
                        <a:spcBef>
                          <a:spcPts val="0"/>
                        </a:spcBef>
                        <a:spcAft>
                          <a:spcPts val="0"/>
                        </a:spcAft>
                        <a:buNone/>
                      </a:pPr>
                      <a:r>
                        <a:rPr lang="en" sz="1800"/>
                        <a:t>T3&gt;T4</a:t>
                      </a:r>
                      <a:endParaRPr sz="1800"/>
                    </a:p>
                  </a:txBody>
                  <a:tcPr marL="91425" marR="91425" marT="91425" marB="91425"/>
                </a:tc>
                <a:tc>
                  <a:txBody>
                    <a:bodyPr/>
                    <a:lstStyle/>
                    <a:p>
                      <a:pPr marL="0" lvl="0" indent="0" algn="l" rtl="0">
                        <a:spcBef>
                          <a:spcPts val="0"/>
                        </a:spcBef>
                        <a:spcAft>
                          <a:spcPts val="0"/>
                        </a:spcAft>
                        <a:buNone/>
                      </a:pPr>
                      <a:r>
                        <a:rPr lang="en" sz="1800"/>
                        <a:t>UP</a:t>
                      </a:r>
                      <a:endParaRPr sz="1800"/>
                    </a:p>
                  </a:txBody>
                  <a:tcPr marL="91425" marR="91425" marT="91425" marB="91425"/>
                </a:tc>
              </a:tr>
              <a:tr h="381000">
                <a:tc>
                  <a:txBody>
                    <a:bodyPr/>
                    <a:lstStyle/>
                    <a:p>
                      <a:pPr marL="0" lvl="0" indent="0" algn="l" rtl="0">
                        <a:spcBef>
                          <a:spcPts val="0"/>
                        </a:spcBef>
                        <a:spcAft>
                          <a:spcPts val="0"/>
                        </a:spcAft>
                        <a:buNone/>
                      </a:pPr>
                      <a:r>
                        <a:rPr lang="en" sz="1800"/>
                        <a:t>FNA</a:t>
                      </a:r>
                      <a:endParaRPr sz="1800"/>
                    </a:p>
                  </a:txBody>
                  <a:tcPr marL="91425" marR="91425" marT="91425" marB="91425"/>
                </a:tc>
                <a:tc>
                  <a:txBody>
                    <a:bodyPr/>
                    <a:lstStyle/>
                    <a:p>
                      <a:pPr marL="0" lvl="0" indent="0" algn="l" rtl="0">
                        <a:spcBef>
                          <a:spcPts val="0"/>
                        </a:spcBef>
                        <a:spcAft>
                          <a:spcPts val="0"/>
                        </a:spcAft>
                        <a:buNone/>
                      </a:pPr>
                      <a:r>
                        <a:rPr lang="en" sz="1800"/>
                        <a:t>FTC ,hurtel </a:t>
                      </a:r>
                      <a:endParaRPr sz="1800"/>
                    </a:p>
                  </a:txBody>
                  <a:tcPr marL="91425" marR="91425" marT="91425" marB="91425"/>
                </a:tc>
              </a:tr>
              <a:tr h="381000">
                <a:tc>
                  <a:txBody>
                    <a:bodyPr/>
                    <a:lstStyle/>
                    <a:p>
                      <a:pPr marL="0" lvl="0" indent="0" algn="l" rtl="0">
                        <a:spcBef>
                          <a:spcPts val="0"/>
                        </a:spcBef>
                        <a:spcAft>
                          <a:spcPts val="0"/>
                        </a:spcAft>
                        <a:buNone/>
                      </a:pPr>
                      <a:r>
                        <a:rPr lang="en" sz="1800"/>
                        <a:t>sonographic features </a:t>
                      </a:r>
                      <a:endParaRPr sz="1800"/>
                    </a:p>
                  </a:txBody>
                  <a:tcPr marL="91425" marR="91425" marT="91425" marB="91425"/>
                </a:tc>
                <a:tc>
                  <a:txBody>
                    <a:bodyPr/>
                    <a:lstStyle/>
                    <a:p>
                      <a:pPr marL="0" lvl="0" indent="0" algn="l" rtl="0">
                        <a:spcBef>
                          <a:spcPts val="0"/>
                        </a:spcBef>
                        <a:spcAft>
                          <a:spcPts val="0"/>
                        </a:spcAft>
                        <a:buNone/>
                      </a:pPr>
                      <a:r>
                        <a:rPr lang="en" sz="1800"/>
                        <a:t>high and ...base on ATA~TIRAD</a:t>
                      </a:r>
                      <a:endParaRPr sz="1800"/>
                    </a:p>
                  </a:txBody>
                  <a:tcPr marL="91425" marR="91425" marT="91425" marB="91425"/>
                </a:tc>
              </a:tr>
              <a:tr h="381000">
                <a:tc>
                  <a:txBody>
                    <a:bodyPr/>
                    <a:lstStyle/>
                    <a:p>
                      <a:pPr marL="0" lvl="0" indent="0" algn="l" rtl="0">
                        <a:spcBef>
                          <a:spcPts val="0"/>
                        </a:spcBef>
                        <a:spcAft>
                          <a:spcPts val="0"/>
                        </a:spcAft>
                        <a:buNone/>
                      </a:pPr>
                      <a:r>
                        <a:rPr lang="en" sz="1800"/>
                        <a:t>notice to scan TC99 vs I </a:t>
                      </a:r>
                      <a:r>
                        <a:rPr lang="en" sz="1100"/>
                        <a:t>123-131</a:t>
                      </a:r>
                      <a:endParaRPr sz="1100"/>
                    </a:p>
                  </a:txBody>
                  <a:tcPr marL="91425" marR="91425" marT="91425" marB="91425"/>
                </a:tc>
                <a:tc>
                  <a:txBody>
                    <a:bodyPr/>
                    <a:lstStyle/>
                    <a:p>
                      <a:pPr marL="0" lvl="0" indent="0" algn="l" rtl="0">
                        <a:spcBef>
                          <a:spcPts val="0"/>
                        </a:spcBef>
                        <a:spcAft>
                          <a:spcPts val="0"/>
                        </a:spcAft>
                        <a:buNone/>
                      </a:pPr>
                      <a:endParaRPr sz="1800"/>
                    </a:p>
                  </a:txBody>
                  <a:tcPr marL="91425" marR="91425" marT="91425" marB="91425"/>
                </a:tc>
              </a:tr>
            </a:tbl>
          </a:graphicData>
        </a:graphic>
      </p:graphicFrame>
      <p:sp>
        <p:nvSpPr>
          <p:cNvPr id="553" name="Google Shape;553;p62"/>
          <p:cNvSpPr txBox="1"/>
          <p:nvPr/>
        </p:nvSpPr>
        <p:spPr>
          <a:xfrm>
            <a:off x="164093" y="225005"/>
            <a:ext cx="7315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C27BA0"/>
                </a:solidFill>
                <a:latin typeface="Calibri"/>
                <a:ea typeface="Calibri"/>
                <a:cs typeface="Calibri"/>
                <a:sym typeface="Calibri"/>
              </a:rPr>
              <a:t>High risk??</a:t>
            </a:r>
            <a:endParaRPr sz="3000">
              <a:solidFill>
                <a:srgbClr val="C27BA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p:nvPr/>
        </p:nvSpPr>
        <p:spPr>
          <a:xfrm>
            <a:off x="213100" y="263684"/>
            <a:ext cx="79314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FF9900"/>
                </a:solidFill>
                <a:latin typeface="Calibri"/>
                <a:ea typeface="Calibri"/>
                <a:cs typeface="Calibri"/>
                <a:sym typeface="Calibri"/>
              </a:rPr>
              <a:t>2 year's  ago</a:t>
            </a:r>
            <a:endParaRPr sz="2600">
              <a:solidFill>
                <a:srgbClr val="FF9900"/>
              </a:solidFill>
              <a:latin typeface="Calibri"/>
              <a:ea typeface="Calibri"/>
              <a:cs typeface="Calibri"/>
              <a:sym typeface="Calibri"/>
            </a:endParaRPr>
          </a:p>
        </p:txBody>
      </p:sp>
      <p:sp>
        <p:nvSpPr>
          <p:cNvPr id="170" name="Google Shape;170;p18"/>
          <p:cNvSpPr txBox="1"/>
          <p:nvPr/>
        </p:nvSpPr>
        <p:spPr>
          <a:xfrm>
            <a:off x="168699" y="852270"/>
            <a:ext cx="80202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signs  </a:t>
            </a:r>
            <a:r>
              <a:rPr lang="en" sz="2200" dirty="0" smtClean="0">
                <a:latin typeface="Calibri"/>
                <a:ea typeface="Calibri"/>
                <a:cs typeface="Calibri"/>
                <a:sym typeface="Calibri"/>
              </a:rPr>
              <a:t>and  </a:t>
            </a:r>
            <a:r>
              <a:rPr lang="en" sz="2200" dirty="0">
                <a:latin typeface="Calibri"/>
                <a:ea typeface="Calibri"/>
                <a:cs typeface="Calibri"/>
                <a:sym typeface="Calibri"/>
              </a:rPr>
              <a:t>symptoms :no </a:t>
            </a:r>
            <a:r>
              <a:rPr lang="en" sz="2200" dirty="0" smtClean="0">
                <a:latin typeface="Calibri"/>
                <a:ea typeface="Calibri"/>
                <a:cs typeface="Calibri"/>
                <a:sym typeface="Calibri"/>
              </a:rPr>
              <a:t>problem </a:t>
            </a:r>
            <a:r>
              <a:rPr lang="en" sz="2200" dirty="0">
                <a:latin typeface="Calibri"/>
                <a:ea typeface="Calibri"/>
                <a:cs typeface="Calibri"/>
                <a:sym typeface="Calibri"/>
              </a:rPr>
              <a:t>,Only slight weight loss due to tooth extraction</a:t>
            </a:r>
            <a:endParaRPr sz="2200" dirty="0">
              <a:latin typeface="Calibri"/>
              <a:ea typeface="Calibri"/>
              <a:cs typeface="Calibri"/>
              <a:sym typeface="Calibri"/>
            </a:endParaRPr>
          </a:p>
        </p:txBody>
      </p:sp>
      <p:graphicFrame>
        <p:nvGraphicFramePr>
          <p:cNvPr id="171" name="Google Shape;171;p18"/>
          <p:cNvGraphicFramePr/>
          <p:nvPr/>
        </p:nvGraphicFramePr>
        <p:xfrm>
          <a:off x="622700" y="2094750"/>
          <a:ext cx="7568800" cy="858000"/>
        </p:xfrm>
        <a:graphic>
          <a:graphicData uri="http://schemas.openxmlformats.org/drawingml/2006/table">
            <a:tbl>
              <a:tblPr>
                <a:noFill/>
                <a:tableStyleId>{F7320104-77E4-4C96-BB5F-CBD4BCAB744E}</a:tableStyleId>
              </a:tblPr>
              <a:tblGrid>
                <a:gridCol w="3784400"/>
                <a:gridCol w="3784400"/>
              </a:tblGrid>
              <a:tr h="429000">
                <a:tc>
                  <a:txBody>
                    <a:bodyPr/>
                    <a:lstStyle/>
                    <a:p>
                      <a:pPr marL="457200" lvl="0" indent="-317500" algn="l" rtl="0">
                        <a:spcBef>
                          <a:spcPts val="0"/>
                        </a:spcBef>
                        <a:spcAft>
                          <a:spcPts val="0"/>
                        </a:spcAft>
                        <a:buSzPts val="1400"/>
                        <a:buChar char="●"/>
                      </a:pPr>
                      <a:r>
                        <a:rPr lang="en"/>
                        <a:t>TSH</a:t>
                      </a:r>
                      <a:endParaRPr/>
                    </a:p>
                  </a:txBody>
                  <a:tcPr marL="91425" marR="91425" marT="91425" marB="91425"/>
                </a:tc>
                <a:tc>
                  <a:txBody>
                    <a:bodyPr/>
                    <a:lstStyle/>
                    <a:p>
                      <a:pPr marL="457200" lvl="0" indent="-317500" algn="l" rtl="0">
                        <a:spcBef>
                          <a:spcPts val="0"/>
                        </a:spcBef>
                        <a:spcAft>
                          <a:spcPts val="0"/>
                        </a:spcAft>
                        <a:buSzPts val="1400"/>
                        <a:buChar char="●"/>
                      </a:pPr>
                      <a:r>
                        <a:rPr lang="en"/>
                        <a:t>??</a:t>
                      </a:r>
                      <a:endParaRPr/>
                    </a:p>
                  </a:txBody>
                  <a:tcPr marL="91425" marR="91425" marT="91425" marB="91425"/>
                </a:tc>
              </a:tr>
              <a:tr h="429000">
                <a:tc>
                  <a:txBody>
                    <a:bodyPr/>
                    <a:lstStyle/>
                    <a:p>
                      <a:pPr marL="457200" lvl="0" indent="-317500" algn="l" rtl="0">
                        <a:spcBef>
                          <a:spcPts val="0"/>
                        </a:spcBef>
                        <a:spcAft>
                          <a:spcPts val="0"/>
                        </a:spcAft>
                        <a:buSzPts val="1400"/>
                        <a:buChar char="●"/>
                      </a:pPr>
                      <a:r>
                        <a:rPr lang="en"/>
                        <a:t>T4  T3</a:t>
                      </a:r>
                      <a:endParaRPr/>
                    </a:p>
                  </a:txBody>
                  <a:tcPr marL="91425" marR="91425" marT="91425" marB="91425"/>
                </a:tc>
                <a:tc>
                  <a:txBody>
                    <a:bodyPr/>
                    <a:lstStyle/>
                    <a:p>
                      <a:pPr marL="457200" lvl="0" indent="-317500" algn="l" rtl="0">
                        <a:spcBef>
                          <a:spcPts val="0"/>
                        </a:spcBef>
                        <a:spcAft>
                          <a:spcPts val="0"/>
                        </a:spcAft>
                        <a:buSzPts val="1400"/>
                        <a:buChar char="●"/>
                      </a:pPr>
                      <a:r>
                        <a:rPr lang="en"/>
                        <a:t>??</a:t>
                      </a:r>
                      <a:endParaRPr/>
                    </a:p>
                  </a:txBody>
                  <a:tcPr marL="91425" marR="91425" marT="91425" marB="91425"/>
                </a:tc>
              </a:tr>
            </a:tbl>
          </a:graphicData>
        </a:graphic>
      </p:graphicFrame>
      <p:sp>
        <p:nvSpPr>
          <p:cNvPr id="172" name="Google Shape;172;p18"/>
          <p:cNvSpPr txBox="1"/>
          <p:nvPr/>
        </p:nvSpPr>
        <p:spPr>
          <a:xfrm>
            <a:off x="168696" y="3172801"/>
            <a:ext cx="76677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sono</a:t>
            </a:r>
            <a:endParaRPr sz="2200">
              <a:latin typeface="Calibri"/>
              <a:ea typeface="Calibri"/>
              <a:cs typeface="Calibri"/>
              <a:sym typeface="Calibri"/>
            </a:endParaRPr>
          </a:p>
        </p:txBody>
      </p:sp>
      <p:sp>
        <p:nvSpPr>
          <p:cNvPr id="173" name="Google Shape;173;p18"/>
          <p:cNvSpPr/>
          <p:nvPr/>
        </p:nvSpPr>
        <p:spPr>
          <a:xfrm>
            <a:off x="2269000" y="3172800"/>
            <a:ext cx="984000" cy="858000"/>
          </a:xfrm>
          <a:prstGeom prst="notchedRightArrow">
            <a:avLst>
              <a:gd name="adj1" fmla="val 50000"/>
              <a:gd name="adj2" fmla="val 671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3595050" y="2145000"/>
            <a:ext cx="46383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5" name="Google Shape;175;p18"/>
          <p:cNvSpPr txBox="1"/>
          <p:nvPr/>
        </p:nvSpPr>
        <p:spPr>
          <a:xfrm rot="10800000" flipH="1">
            <a:off x="3595000" y="3400868"/>
            <a:ext cx="46383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6" name="Google Shape;176;p18"/>
          <p:cNvSpPr/>
          <p:nvPr/>
        </p:nvSpPr>
        <p:spPr>
          <a:xfrm>
            <a:off x="3845850" y="3068826"/>
            <a:ext cx="1452300" cy="197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7" name="Google Shape;177;p18"/>
          <p:cNvSpPr/>
          <p:nvPr/>
        </p:nvSpPr>
        <p:spPr>
          <a:xfrm>
            <a:off x="5684425" y="3068825"/>
            <a:ext cx="1728300" cy="197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4287575" y="3509400"/>
            <a:ext cx="402300" cy="287700"/>
          </a:xfrm>
          <a:prstGeom prst="donut">
            <a:avLst>
              <a:gd name="adj"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179" name="Google Shape;179;p18"/>
          <p:cNvSpPr txBox="1"/>
          <p:nvPr/>
        </p:nvSpPr>
        <p:spPr>
          <a:xfrm rot="10800000" flipH="1">
            <a:off x="918100" y="438248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0" name="Google Shape;180;p18"/>
          <p:cNvSpPr txBox="1"/>
          <p:nvPr/>
        </p:nvSpPr>
        <p:spPr>
          <a:xfrm>
            <a:off x="213000" y="4500400"/>
            <a:ext cx="80202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FNA:benign </a:t>
            </a:r>
            <a:endParaRPr sz="22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3"/>
          <p:cNvSpPr txBox="1"/>
          <p:nvPr/>
        </p:nvSpPr>
        <p:spPr>
          <a:xfrm>
            <a:off x="495703" y="246223"/>
            <a:ext cx="7315200" cy="1108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C27BA0"/>
              </a:buClr>
              <a:buSzPts val="3000"/>
              <a:buFont typeface="Calibri"/>
              <a:buChar char="●"/>
            </a:pPr>
            <a:r>
              <a:rPr lang="en" sz="3000" b="1">
                <a:solidFill>
                  <a:srgbClr val="C27BA0"/>
                </a:solidFill>
                <a:latin typeface="Calibri"/>
                <a:ea typeface="Calibri"/>
                <a:cs typeface="Calibri"/>
                <a:sym typeface="Calibri"/>
              </a:rPr>
              <a:t>How to calculate pre-test probability for malignancy risk in hot nodules?</a:t>
            </a:r>
            <a:endParaRPr sz="3000" b="1">
              <a:solidFill>
                <a:srgbClr val="C27BA0"/>
              </a:solidFill>
              <a:latin typeface="Calibri"/>
              <a:ea typeface="Calibri"/>
              <a:cs typeface="Calibri"/>
              <a:sym typeface="Calibri"/>
            </a:endParaRPr>
          </a:p>
        </p:txBody>
      </p:sp>
      <p:sp>
        <p:nvSpPr>
          <p:cNvPr id="559" name="Google Shape;559;p63"/>
          <p:cNvSpPr txBox="1"/>
          <p:nvPr/>
        </p:nvSpPr>
        <p:spPr>
          <a:xfrm>
            <a:off x="1121106" y="1354418"/>
            <a:ext cx="7419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A86E8"/>
                </a:solidFill>
                <a:latin typeface="Calibri"/>
                <a:ea typeface="Calibri"/>
                <a:cs typeface="Calibri"/>
                <a:sym typeface="Calibri"/>
              </a:rPr>
              <a:t>notice  to :</a:t>
            </a:r>
            <a:endParaRPr sz="2400">
              <a:solidFill>
                <a:srgbClr val="4A86E8"/>
              </a:solidFill>
              <a:latin typeface="Calibri"/>
              <a:ea typeface="Calibri"/>
              <a:cs typeface="Calibri"/>
              <a:sym typeface="Calibri"/>
            </a:endParaRPr>
          </a:p>
        </p:txBody>
      </p:sp>
      <p:sp>
        <p:nvSpPr>
          <p:cNvPr id="560" name="Google Shape;560;p63"/>
          <p:cNvSpPr txBox="1"/>
          <p:nvPr/>
        </p:nvSpPr>
        <p:spPr>
          <a:xfrm>
            <a:off x="2671850" y="1904625"/>
            <a:ext cx="55614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274E13"/>
                </a:solidFill>
                <a:latin typeface="Calibri"/>
                <a:ea typeface="Calibri"/>
                <a:cs typeface="Calibri"/>
                <a:sym typeface="Calibri"/>
              </a:rPr>
              <a:t>demographic  features:age and sex</a:t>
            </a:r>
            <a:endParaRPr sz="2200">
              <a:solidFill>
                <a:srgbClr val="274E13"/>
              </a:solidFill>
              <a:latin typeface="Calibri"/>
              <a:ea typeface="Calibri"/>
              <a:cs typeface="Calibri"/>
              <a:sym typeface="Calibri"/>
            </a:endParaRPr>
          </a:p>
        </p:txBody>
      </p:sp>
      <p:sp>
        <p:nvSpPr>
          <p:cNvPr id="561" name="Google Shape;561;p63"/>
          <p:cNvSpPr txBox="1"/>
          <p:nvPr/>
        </p:nvSpPr>
        <p:spPr>
          <a:xfrm>
            <a:off x="2671725" y="2426025"/>
            <a:ext cx="55614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sonographic  features specially size </a:t>
            </a:r>
            <a:endParaRPr sz="2400">
              <a:solidFill>
                <a:srgbClr val="274E13"/>
              </a:solidFill>
              <a:latin typeface="Calibri"/>
              <a:ea typeface="Calibri"/>
              <a:cs typeface="Calibri"/>
              <a:sym typeface="Calibri"/>
            </a:endParaRPr>
          </a:p>
        </p:txBody>
      </p:sp>
      <p:sp>
        <p:nvSpPr>
          <p:cNvPr id="562" name="Google Shape;562;p63"/>
          <p:cNvSpPr txBox="1"/>
          <p:nvPr/>
        </p:nvSpPr>
        <p:spPr>
          <a:xfrm flipH="1">
            <a:off x="2772650" y="2976219"/>
            <a:ext cx="53598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274E13"/>
                </a:solidFill>
                <a:latin typeface="Calibri"/>
                <a:ea typeface="Calibri"/>
                <a:cs typeface="Calibri"/>
                <a:sym typeface="Calibri"/>
              </a:rPr>
              <a:t>biochemical  values </a:t>
            </a:r>
            <a:endParaRPr sz="2400">
              <a:solidFill>
                <a:srgbClr val="274E13"/>
              </a:solidFill>
              <a:latin typeface="Calibri"/>
              <a:ea typeface="Calibri"/>
              <a:cs typeface="Calibri"/>
              <a:sym typeface="Calibri"/>
            </a:endParaRPr>
          </a:p>
        </p:txBody>
      </p:sp>
      <p:sp>
        <p:nvSpPr>
          <p:cNvPr id="563" name="Google Shape;563;p63"/>
          <p:cNvSpPr txBox="1"/>
          <p:nvPr/>
        </p:nvSpPr>
        <p:spPr>
          <a:xfrm>
            <a:off x="976493" y="3776726"/>
            <a:ext cx="67701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A86E8"/>
                </a:solidFill>
                <a:latin typeface="Calibri"/>
                <a:ea typeface="Calibri"/>
                <a:cs typeface="Calibri"/>
                <a:sym typeface="Calibri"/>
              </a:rPr>
              <a:t>And make an individual decision based  on pre-test probability</a:t>
            </a:r>
            <a:endParaRPr sz="2400">
              <a:solidFill>
                <a:srgbClr val="4A86E8"/>
              </a:solidFill>
              <a:latin typeface="Calibri"/>
              <a:ea typeface="Calibri"/>
              <a:cs typeface="Calibri"/>
              <a:sym typeface="Calibri"/>
            </a:endParaRPr>
          </a:p>
        </p:txBody>
      </p:sp>
      <p:sp>
        <p:nvSpPr>
          <p:cNvPr id="564" name="Google Shape;564;p63"/>
          <p:cNvSpPr/>
          <p:nvPr/>
        </p:nvSpPr>
        <p:spPr>
          <a:xfrm>
            <a:off x="7257222" y="1904636"/>
            <a:ext cx="1614708" cy="1877904"/>
          </a:xfrm>
          <a:prstGeom prst="irregularSeal1">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Sono increase the risk up to 40%</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64"/>
          <p:cNvPicPr preferRelativeResize="0"/>
          <p:nvPr/>
        </p:nvPicPr>
        <p:blipFill>
          <a:blip r:embed="rId3">
            <a:alphaModFix/>
          </a:blip>
          <a:stretch>
            <a:fillRect/>
          </a:stretch>
        </p:blipFill>
        <p:spPr>
          <a:xfrm>
            <a:off x="126500" y="34500"/>
            <a:ext cx="8865101" cy="3537025"/>
          </a:xfrm>
          <a:prstGeom prst="rect">
            <a:avLst/>
          </a:prstGeom>
          <a:noFill/>
          <a:ln>
            <a:noFill/>
          </a:ln>
        </p:spPr>
      </p:pic>
      <p:sp>
        <p:nvSpPr>
          <p:cNvPr id="570" name="Google Shape;570;p64"/>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71" name="Google Shape;571;p64"/>
          <p:cNvSpPr txBox="1"/>
          <p:nvPr/>
        </p:nvSpPr>
        <p:spPr>
          <a:xfrm>
            <a:off x="377271" y="4154863"/>
            <a:ext cx="73152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Lau, L.W., Ghaznavi, S., Frolkis, A.D. et al. Malignancy risk of hyperfunctioning thyroid nodules compared with non-toxic nodules: systematic review and a meta-analysis. Thyroid Res 14, 3 (2021). https://doi.org/10.1186/s13044-021-00094-1</a:t>
            </a:r>
            <a:endParaRPr>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5"/>
          <p:cNvSpPr txBox="1"/>
          <p:nvPr/>
        </p:nvSpPr>
        <p:spPr>
          <a:xfrm>
            <a:off x="938850" y="878796"/>
            <a:ext cx="7266300" cy="3570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073763"/>
              </a:buClr>
              <a:buSzPts val="2000"/>
              <a:buFont typeface="Calibri"/>
              <a:buChar char="●"/>
            </a:pPr>
            <a:r>
              <a:rPr lang="en" sz="2000">
                <a:solidFill>
                  <a:srgbClr val="073763"/>
                </a:solidFill>
                <a:latin typeface="Calibri"/>
                <a:ea typeface="Calibri"/>
                <a:cs typeface="Calibri"/>
                <a:sym typeface="Calibri"/>
              </a:rPr>
              <a:t>recent studies have challenged the presumed low-risk of malignancy in hot nodules, suggesting that the incidence of cancer has been underestimated . In 22 patients who underwent thyroid surgery irrespective of functional nodule status, Ashcraft and Van Herle reported a malignancy risk of </a:t>
            </a:r>
            <a:r>
              <a:rPr lang="en" sz="2000">
                <a:solidFill>
                  <a:srgbClr val="00FF00"/>
                </a:solidFill>
                <a:latin typeface="Calibri"/>
                <a:ea typeface="Calibri"/>
                <a:cs typeface="Calibri"/>
                <a:sym typeface="Calibri"/>
              </a:rPr>
              <a:t>4%</a:t>
            </a:r>
            <a:r>
              <a:rPr lang="en" sz="2000">
                <a:solidFill>
                  <a:srgbClr val="073763"/>
                </a:solidFill>
                <a:latin typeface="Calibri"/>
                <a:ea typeface="Calibri"/>
                <a:cs typeface="Calibri"/>
                <a:sym typeface="Calibri"/>
              </a:rPr>
              <a:t> in hot nodules. A recent study demonstrated higher than expected malignancy rates in hot nodules with an overall malignancy rate of </a:t>
            </a:r>
            <a:r>
              <a:rPr lang="en" sz="2000">
                <a:solidFill>
                  <a:srgbClr val="00FF00"/>
                </a:solidFill>
                <a:latin typeface="Calibri"/>
                <a:ea typeface="Calibri"/>
                <a:cs typeface="Calibri"/>
                <a:sym typeface="Calibri"/>
              </a:rPr>
              <a:t>8.5%</a:t>
            </a:r>
            <a:r>
              <a:rPr lang="en" sz="2000">
                <a:solidFill>
                  <a:srgbClr val="073763"/>
                </a:solidFill>
                <a:latin typeface="Calibri"/>
                <a:ea typeface="Calibri"/>
                <a:cs typeface="Calibri"/>
                <a:sym typeface="Calibri"/>
              </a:rPr>
              <a:t> . The reported malignancy rates of hot nodules ranges broadly from </a:t>
            </a:r>
            <a:r>
              <a:rPr lang="en" sz="2000">
                <a:solidFill>
                  <a:srgbClr val="00FF00"/>
                </a:solidFill>
                <a:latin typeface="Calibri"/>
                <a:ea typeface="Calibri"/>
                <a:cs typeface="Calibri"/>
                <a:sym typeface="Calibri"/>
              </a:rPr>
              <a:t>0.34 to 44%</a:t>
            </a:r>
            <a:r>
              <a:rPr lang="en" sz="2000">
                <a:solidFill>
                  <a:srgbClr val="073763"/>
                </a:solidFill>
                <a:latin typeface="Calibri"/>
                <a:ea typeface="Calibri"/>
                <a:cs typeface="Calibri"/>
                <a:sym typeface="Calibri"/>
              </a:rPr>
              <a:t> among patients undergoing thyroid surgery  In comparison, the reported malignancy rate of non-toxic nodules ranges from </a:t>
            </a:r>
            <a:r>
              <a:rPr lang="en" sz="2000">
                <a:solidFill>
                  <a:srgbClr val="00FF00"/>
                </a:solidFill>
                <a:latin typeface="Calibri"/>
                <a:ea typeface="Calibri"/>
                <a:cs typeface="Calibri"/>
                <a:sym typeface="Calibri"/>
              </a:rPr>
              <a:t>8 to 16%</a:t>
            </a:r>
            <a:r>
              <a:rPr lang="en" sz="2000">
                <a:solidFill>
                  <a:srgbClr val="073763"/>
                </a:solidFill>
                <a:latin typeface="Calibri"/>
                <a:ea typeface="Calibri"/>
                <a:cs typeface="Calibri"/>
                <a:sym typeface="Calibri"/>
              </a:rPr>
              <a:t> .</a:t>
            </a:r>
            <a:endParaRPr sz="2000">
              <a:solidFill>
                <a:srgbClr val="073763"/>
              </a:solidFill>
              <a:latin typeface="Calibri"/>
              <a:ea typeface="Calibri"/>
              <a:cs typeface="Calibri"/>
              <a:sym typeface="Calibri"/>
            </a:endParaRPr>
          </a:p>
        </p:txBody>
      </p:sp>
      <p:sp>
        <p:nvSpPr>
          <p:cNvPr id="577" name="Google Shape;577;p65"/>
          <p:cNvSpPr txBox="1"/>
          <p:nvPr/>
        </p:nvSpPr>
        <p:spPr>
          <a:xfrm>
            <a:off x="632872" y="328588"/>
            <a:ext cx="76005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9900"/>
                </a:solidFill>
                <a:latin typeface="Calibri"/>
                <a:ea typeface="Calibri"/>
                <a:cs typeface="Calibri"/>
                <a:sym typeface="Calibri"/>
              </a:rPr>
              <a:t>HOT  Nodules  </a:t>
            </a:r>
            <a:r>
              <a:rPr lang="en" sz="2400">
                <a:solidFill>
                  <a:srgbClr val="FF9900"/>
                </a:solidFill>
                <a:latin typeface="Caveat"/>
                <a:ea typeface="Caveat"/>
                <a:cs typeface="Caveat"/>
                <a:sym typeface="Caveat"/>
              </a:rPr>
              <a:t>and    </a:t>
            </a:r>
            <a:r>
              <a:rPr lang="en" sz="2400">
                <a:solidFill>
                  <a:srgbClr val="FF9900"/>
                </a:solidFill>
                <a:latin typeface="Calibri"/>
                <a:ea typeface="Calibri"/>
                <a:cs typeface="Calibri"/>
                <a:sym typeface="Calibri"/>
              </a:rPr>
              <a:t>malignancy</a:t>
            </a:r>
            <a:endParaRPr sz="2400">
              <a:solidFill>
                <a:srgbClr val="FF9900"/>
              </a:solidFill>
              <a:latin typeface="Calibri"/>
              <a:ea typeface="Calibri"/>
              <a:cs typeface="Calibri"/>
              <a:sym typeface="Calibri"/>
            </a:endParaRPr>
          </a:p>
        </p:txBody>
      </p:sp>
      <p:sp>
        <p:nvSpPr>
          <p:cNvPr id="578" name="Google Shape;578;p65"/>
          <p:cNvSpPr txBox="1"/>
          <p:nvPr/>
        </p:nvSpPr>
        <p:spPr>
          <a:xfrm>
            <a:off x="1877700" y="4526101"/>
            <a:ext cx="7048500" cy="43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Lau, L.W., Ghaznavi, S., Frolkis, A.D. et al. Malignancy risk of hyperfunctioning thyroid nodules compared with non-toxic nodules: systematic review and a meta-analysis. Thyroid Res 14, 3 (2021). https://doi.org/10.1186/s13044-021-00094-1</a:t>
            </a:r>
            <a:endParaRPr sz="8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6"/>
          <p:cNvSpPr txBox="1"/>
          <p:nvPr/>
        </p:nvSpPr>
        <p:spPr>
          <a:xfrm>
            <a:off x="774940" y="851458"/>
            <a:ext cx="7315200" cy="3879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 sz="2000">
                <a:solidFill>
                  <a:srgbClr val="274E13"/>
                </a:solidFill>
                <a:latin typeface="Calibri"/>
                <a:ea typeface="Calibri"/>
                <a:cs typeface="Calibri"/>
                <a:sym typeface="Calibri"/>
              </a:rPr>
              <a:t>this systematic review aims to address the question: </a:t>
            </a:r>
            <a:r>
              <a:rPr lang="en" sz="2000">
                <a:solidFill>
                  <a:srgbClr val="00FF00"/>
                </a:solidFill>
                <a:latin typeface="Calibri"/>
                <a:ea typeface="Calibri"/>
                <a:cs typeface="Calibri"/>
                <a:sym typeface="Calibri"/>
              </a:rPr>
              <a:t>among those individuals undergoing thyroidectomy for benign indication, are hot nodules diagnosed by scintigraphy associated with a lower risk of thyroid malignancy compared with non-toxic thyroid nodules?</a:t>
            </a:r>
            <a:r>
              <a:rPr lang="en" sz="2000">
                <a:solidFill>
                  <a:srgbClr val="274E13"/>
                </a:solidFill>
                <a:latin typeface="Calibri"/>
                <a:ea typeface="Calibri"/>
                <a:cs typeface="Calibri"/>
                <a:sym typeface="Calibri"/>
              </a:rPr>
              <a:t> </a:t>
            </a:r>
            <a:r>
              <a:rPr lang="en" sz="2000">
                <a:solidFill>
                  <a:srgbClr val="FF9900"/>
                </a:solidFill>
                <a:latin typeface="Calibri"/>
                <a:ea typeface="Calibri"/>
                <a:cs typeface="Calibri"/>
                <a:sym typeface="Calibri"/>
              </a:rPr>
              <a:t>Secondary objectives include comparison of malignancy risk in single compared with multiple hot nodules, </a:t>
            </a:r>
            <a:r>
              <a:rPr lang="en" sz="2000">
                <a:solidFill>
                  <a:srgbClr val="00FFFF"/>
                </a:solidFill>
                <a:latin typeface="Calibri"/>
                <a:ea typeface="Calibri"/>
                <a:cs typeface="Calibri"/>
                <a:sym typeface="Calibri"/>
              </a:rPr>
              <a:t>assessment of reported carcinomas within compared to outside the hot nodule, association of hyperfunctioning on scintigraphy compared with biochemical hyperfunctioning (as determined by TSH levels) and its impact on malignancy,</a:t>
            </a:r>
            <a:r>
              <a:rPr lang="en" sz="2000">
                <a:solidFill>
                  <a:srgbClr val="274E13"/>
                </a:solidFill>
                <a:latin typeface="Calibri"/>
                <a:ea typeface="Calibri"/>
                <a:cs typeface="Calibri"/>
                <a:sym typeface="Calibri"/>
              </a:rPr>
              <a:t> </a:t>
            </a:r>
            <a:r>
              <a:rPr lang="en" sz="2000">
                <a:solidFill>
                  <a:srgbClr val="93C47D"/>
                </a:solidFill>
                <a:latin typeface="Calibri"/>
                <a:ea typeface="Calibri"/>
                <a:cs typeface="Calibri"/>
                <a:sym typeface="Calibri"/>
              </a:rPr>
              <a:t>and the impact of inclusion of microcarcinomas on malignancy rates of hot nodules.</a:t>
            </a:r>
            <a:endParaRPr sz="2000">
              <a:solidFill>
                <a:srgbClr val="93C47D"/>
              </a:solidFill>
              <a:latin typeface="Calibri"/>
              <a:ea typeface="Calibri"/>
              <a:cs typeface="Calibri"/>
              <a:sym typeface="Calibri"/>
            </a:endParaRPr>
          </a:p>
        </p:txBody>
      </p:sp>
      <p:sp>
        <p:nvSpPr>
          <p:cNvPr id="584" name="Google Shape;584;p66"/>
          <p:cNvSpPr txBox="1"/>
          <p:nvPr/>
        </p:nvSpPr>
        <p:spPr>
          <a:xfrm>
            <a:off x="463075" y="220403"/>
            <a:ext cx="74367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C27BA0"/>
                </a:solidFill>
                <a:latin typeface="Calibri"/>
                <a:ea typeface="Calibri"/>
                <a:cs typeface="Calibri"/>
                <a:sym typeface="Calibri"/>
              </a:rPr>
              <a:t>But what is the purpose?</a:t>
            </a:r>
            <a:endParaRPr sz="2400" b="1">
              <a:solidFill>
                <a:srgbClr val="C27BA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67"/>
          <p:cNvPicPr preferRelativeResize="0"/>
          <p:nvPr/>
        </p:nvPicPr>
        <p:blipFill>
          <a:blip r:embed="rId3">
            <a:alphaModFix/>
          </a:blip>
          <a:stretch>
            <a:fillRect/>
          </a:stretch>
        </p:blipFill>
        <p:spPr>
          <a:xfrm>
            <a:off x="152400" y="152400"/>
            <a:ext cx="8839201" cy="3106872"/>
          </a:xfrm>
          <a:prstGeom prst="rect">
            <a:avLst/>
          </a:prstGeom>
          <a:noFill/>
          <a:ln>
            <a:noFill/>
          </a:ln>
        </p:spPr>
      </p:pic>
      <p:sp>
        <p:nvSpPr>
          <p:cNvPr id="590" name="Google Shape;590;p67"/>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68"/>
          <p:cNvPicPr preferRelativeResize="0"/>
          <p:nvPr/>
        </p:nvPicPr>
        <p:blipFill>
          <a:blip r:embed="rId3">
            <a:alphaModFix/>
          </a:blip>
          <a:stretch>
            <a:fillRect/>
          </a:stretch>
        </p:blipFill>
        <p:spPr>
          <a:xfrm>
            <a:off x="152400" y="152400"/>
            <a:ext cx="8839200" cy="255252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69"/>
          <p:cNvPicPr preferRelativeResize="0"/>
          <p:nvPr/>
        </p:nvPicPr>
        <p:blipFill>
          <a:blip r:embed="rId3">
            <a:alphaModFix/>
          </a:blip>
          <a:stretch>
            <a:fillRect/>
          </a:stretch>
        </p:blipFill>
        <p:spPr>
          <a:xfrm>
            <a:off x="152400" y="152400"/>
            <a:ext cx="8839198" cy="2978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70"/>
          <p:cNvPicPr preferRelativeResize="0"/>
          <p:nvPr/>
        </p:nvPicPr>
        <p:blipFill>
          <a:blip r:embed="rId3">
            <a:alphaModFix/>
          </a:blip>
          <a:stretch>
            <a:fillRect/>
          </a:stretch>
        </p:blipFill>
        <p:spPr>
          <a:xfrm>
            <a:off x="152400" y="152400"/>
            <a:ext cx="8839200" cy="483062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1"/>
          <p:cNvSpPr txBox="1"/>
          <p:nvPr/>
        </p:nvSpPr>
        <p:spPr>
          <a:xfrm>
            <a:off x="702465" y="941992"/>
            <a:ext cx="7315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0000FF"/>
                </a:solidFill>
                <a:latin typeface="Calibri"/>
                <a:ea typeface="Calibri"/>
                <a:cs typeface="Calibri"/>
                <a:sym typeface="Calibri"/>
              </a:rPr>
              <a:t>In summary, this systematic review highlights the need for further research into the malignancy risk assessment of hot nodules. There is sufficient evidence to question the notion that hot nodules rarely harbour thyroid cancer. To adequately address this question, a study of adult patients would need to incorporate both scintigraphically hot and non-toxic nodules, resected for any indication, with histologic correlation of the location of the nodule by pre-operative imaging (ultrasound and scintigraphy) and histologic examination, and exclusion of low-risk papillary microcarcinomas. Furthermore, if hot nodules were to be subjected to further assessment, the ultrasonographic malignancy risk stratification would need to be assessed for this specific population.</a:t>
            </a:r>
            <a:endParaRPr sz="2000">
              <a:solidFill>
                <a:srgbClr val="0000FF"/>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2"/>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16" name="Google Shape;616;p72"/>
          <p:cNvSpPr txBox="1"/>
          <p:nvPr/>
        </p:nvSpPr>
        <p:spPr>
          <a:xfrm>
            <a:off x="606250" y="567750"/>
            <a:ext cx="7197000" cy="186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Of 138 patients, 22% (31/138) were found to have malignancy on final pathology. The breakdown of malignancy by hyperthyroid condition was as follows: 16% in Graves’ disease, 24% in toxic multinodular goiter patients, </a:t>
            </a:r>
            <a:r>
              <a:rPr lang="en" sz="2200">
                <a:solidFill>
                  <a:srgbClr val="00FF00"/>
                </a:solidFill>
                <a:latin typeface="Calibri"/>
                <a:ea typeface="Calibri"/>
                <a:cs typeface="Calibri"/>
                <a:sym typeface="Calibri"/>
              </a:rPr>
              <a:t>and 50% in toxic solitary nodule patients.</a:t>
            </a:r>
            <a:endParaRPr sz="2200">
              <a:solidFill>
                <a:srgbClr val="00FF00"/>
              </a:solidFill>
              <a:latin typeface="Calibri"/>
              <a:ea typeface="Calibri"/>
              <a:cs typeface="Calibri"/>
              <a:sym typeface="Calibri"/>
            </a:endParaRPr>
          </a:p>
        </p:txBody>
      </p:sp>
      <p:sp>
        <p:nvSpPr>
          <p:cNvPr id="617" name="Google Shape;617;p72"/>
          <p:cNvSpPr txBox="1"/>
          <p:nvPr/>
        </p:nvSpPr>
        <p:spPr>
          <a:xfrm>
            <a:off x="149185" y="4023029"/>
            <a:ext cx="5646900" cy="10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Alexandra L. Alvarez, Michelle Mulder, Rachel S. Handelsman, John I. Lew, Josefina C. Farra,</a:t>
            </a:r>
            <a:endParaRPr sz="600"/>
          </a:p>
          <a:p>
            <a:pPr marL="0" lvl="0" indent="0" algn="l" rtl="0">
              <a:spcBef>
                <a:spcPts val="0"/>
              </a:spcBef>
              <a:spcAft>
                <a:spcPts val="0"/>
              </a:spcAft>
              <a:buNone/>
            </a:pPr>
            <a:r>
              <a:rPr lang="en" sz="600"/>
              <a:t>High Rates of Underlying Thyroid Cancer in Patients Undergoing Thyroidectomy for Hyperthyroidism,</a:t>
            </a:r>
            <a:endParaRPr sz="600"/>
          </a:p>
          <a:p>
            <a:pPr marL="0" lvl="0" indent="0" algn="l" rtl="0">
              <a:spcBef>
                <a:spcPts val="0"/>
              </a:spcBef>
              <a:spcAft>
                <a:spcPts val="0"/>
              </a:spcAft>
              <a:buNone/>
            </a:pPr>
            <a:r>
              <a:rPr lang="en" sz="600"/>
              <a:t>Journal of Surgical Research,</a:t>
            </a:r>
            <a:endParaRPr sz="600"/>
          </a:p>
          <a:p>
            <a:pPr marL="0" lvl="0" indent="0" algn="l" rtl="0">
              <a:spcBef>
                <a:spcPts val="0"/>
              </a:spcBef>
              <a:spcAft>
                <a:spcPts val="0"/>
              </a:spcAft>
              <a:buNone/>
            </a:pPr>
            <a:r>
              <a:rPr lang="en" sz="600"/>
              <a:t>Volume 245,</a:t>
            </a:r>
            <a:endParaRPr sz="600"/>
          </a:p>
          <a:p>
            <a:pPr marL="0" lvl="0" indent="0" algn="l" rtl="0">
              <a:spcBef>
                <a:spcPts val="0"/>
              </a:spcBef>
              <a:spcAft>
                <a:spcPts val="0"/>
              </a:spcAft>
              <a:buNone/>
            </a:pPr>
            <a:r>
              <a:rPr lang="en" sz="600"/>
              <a:t>2020,</a:t>
            </a:r>
            <a:endParaRPr sz="600"/>
          </a:p>
          <a:p>
            <a:pPr marL="0" lvl="0" indent="0" algn="l" rtl="0">
              <a:spcBef>
                <a:spcPts val="0"/>
              </a:spcBef>
              <a:spcAft>
                <a:spcPts val="0"/>
              </a:spcAft>
              <a:buNone/>
            </a:pPr>
            <a:r>
              <a:rPr lang="en" sz="600"/>
              <a:t>Pages 523-528,</a:t>
            </a:r>
            <a:endParaRPr sz="600"/>
          </a:p>
          <a:p>
            <a:pPr marL="0" lvl="0" indent="0" algn="l" rtl="0">
              <a:spcBef>
                <a:spcPts val="0"/>
              </a:spcBef>
              <a:spcAft>
                <a:spcPts val="0"/>
              </a:spcAft>
              <a:buNone/>
            </a:pPr>
            <a:r>
              <a:rPr lang="en" sz="600"/>
              <a:t>ISSN 0022-4804,</a:t>
            </a:r>
            <a:endParaRPr sz="600"/>
          </a:p>
          <a:p>
            <a:pPr marL="0" lvl="0" indent="0" algn="l" rtl="0">
              <a:spcBef>
                <a:spcPts val="0"/>
              </a:spcBef>
              <a:spcAft>
                <a:spcPts val="0"/>
              </a:spcAft>
              <a:buNone/>
            </a:pPr>
            <a:r>
              <a:rPr lang="en" sz="600"/>
              <a:t>https://doi.org/10.1016/j.jss.2019.07.048.</a:t>
            </a:r>
            <a:endParaRPr sz="600"/>
          </a:p>
          <a:p>
            <a:pPr marL="0" lvl="0" indent="0" algn="l" rtl="0">
              <a:spcBef>
                <a:spcPts val="0"/>
              </a:spcBef>
              <a:spcAft>
                <a:spcPts val="0"/>
              </a:spcAft>
              <a:buNone/>
            </a:pPr>
            <a:r>
              <a:rPr lang="en" sz="600"/>
              <a:t>(https://www.sciencedirect.com/science/article/pii/S0022480419305426)</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6" name="Google Shape;186;p19"/>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87" name="Google Shape;187;p19"/>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19"/>
          <p:cNvPicPr preferRelativeResize="0"/>
          <p:nvPr/>
        </p:nvPicPr>
        <p:blipFill>
          <a:blip r:embed="rId3">
            <a:alphaModFix/>
          </a:blip>
          <a:stretch>
            <a:fillRect/>
          </a:stretch>
        </p:blipFill>
        <p:spPr>
          <a:xfrm>
            <a:off x="337325" y="307575"/>
            <a:ext cx="4588101" cy="4404825"/>
          </a:xfrm>
          <a:prstGeom prst="rect">
            <a:avLst/>
          </a:prstGeom>
          <a:noFill/>
          <a:ln>
            <a:noFill/>
          </a:ln>
        </p:spPr>
      </p:pic>
      <p:sp>
        <p:nvSpPr>
          <p:cNvPr id="189" name="Google Shape;189;p19"/>
          <p:cNvSpPr txBox="1"/>
          <p:nvPr/>
        </p:nvSpPr>
        <p:spPr>
          <a:xfrm>
            <a:off x="917090"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90" name="Google Shape;190;p19"/>
          <p:cNvPicPr preferRelativeResize="0"/>
          <p:nvPr/>
        </p:nvPicPr>
        <p:blipFill>
          <a:blip r:embed="rId4">
            <a:alphaModFix/>
          </a:blip>
          <a:stretch>
            <a:fillRect/>
          </a:stretch>
        </p:blipFill>
        <p:spPr>
          <a:xfrm>
            <a:off x="5069700" y="307575"/>
            <a:ext cx="3606400" cy="45571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3"/>
          <p:cNvSpPr txBox="1"/>
          <p:nvPr/>
        </p:nvSpPr>
        <p:spPr>
          <a:xfrm>
            <a:off x="89724" y="150045"/>
            <a:ext cx="7329900" cy="3840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0000FF"/>
              </a:buClr>
              <a:buSzPts val="2400"/>
              <a:buFont typeface="Calibri"/>
              <a:buChar char="●"/>
            </a:pPr>
            <a:r>
              <a:rPr lang="en" sz="2400">
                <a:solidFill>
                  <a:srgbClr val="C27BA0"/>
                </a:solidFill>
                <a:latin typeface="Calibri"/>
                <a:ea typeface="Calibri"/>
                <a:cs typeface="Calibri"/>
                <a:sym typeface="Calibri"/>
              </a:rPr>
              <a:t>Serum TSH is an independent risk factor for predicting malignancy in a thyroid nodule</a:t>
            </a:r>
            <a:r>
              <a:rPr lang="en" sz="2400">
                <a:solidFill>
                  <a:srgbClr val="0000FF"/>
                </a:solidFill>
                <a:latin typeface="Calibri"/>
                <a:ea typeface="Calibri"/>
                <a:cs typeface="Calibri"/>
                <a:sym typeface="Calibri"/>
              </a:rPr>
              <a:t>. In a study of 1500 patients presenting to a thyroid practice, the prevalence of malignancy was 2.8, 3.7, 8.3, 12.3, and 29.7 percent for patients with serum TSH concentrations &lt;0.4 mU/L, 0.4 to 0.9 mU/L, 1 to 1.7 mU/L, 1.8 to 5.5 mU/L, and &gt;5.5 mU/L, respectively  </a:t>
            </a:r>
            <a:r>
              <a:rPr lang="en" sz="2400">
                <a:solidFill>
                  <a:srgbClr val="C27BA0"/>
                </a:solidFill>
                <a:latin typeface="Calibri"/>
                <a:ea typeface="Calibri"/>
                <a:cs typeface="Calibri"/>
                <a:sym typeface="Calibri"/>
              </a:rPr>
              <a:t>Other studies have shown that when cancer was diagnosed, a higher TSH was associated with a more advanced stage of cancer .</a:t>
            </a:r>
            <a:endParaRPr sz="2400">
              <a:solidFill>
                <a:srgbClr val="C27BA0"/>
              </a:solidFill>
              <a:latin typeface="Calibri"/>
              <a:ea typeface="Calibri"/>
              <a:cs typeface="Calibri"/>
              <a:sym typeface="Calibri"/>
            </a:endParaRPr>
          </a:p>
        </p:txBody>
      </p:sp>
      <p:sp>
        <p:nvSpPr>
          <p:cNvPr id="623" name="Google Shape;623;p73"/>
          <p:cNvSpPr txBox="1"/>
          <p:nvPr/>
        </p:nvSpPr>
        <p:spPr>
          <a:xfrm>
            <a:off x="463375" y="4147550"/>
            <a:ext cx="3233400" cy="9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Author:</a:t>
            </a:r>
            <a:endParaRPr sz="900"/>
          </a:p>
          <a:p>
            <a:pPr marL="0" lvl="0" indent="0" algn="l" rtl="0">
              <a:spcBef>
                <a:spcPts val="0"/>
              </a:spcBef>
              <a:spcAft>
                <a:spcPts val="0"/>
              </a:spcAft>
              <a:buNone/>
            </a:pPr>
            <a:r>
              <a:rPr lang="en" sz="900"/>
              <a:t>Douglas S Ross, MD</a:t>
            </a:r>
            <a:endParaRPr sz="900"/>
          </a:p>
          <a:p>
            <a:pPr marL="0" lvl="0" indent="0" algn="l" rtl="0">
              <a:spcBef>
                <a:spcPts val="0"/>
              </a:spcBef>
              <a:spcAft>
                <a:spcPts val="0"/>
              </a:spcAft>
              <a:buNone/>
            </a:pPr>
            <a:r>
              <a:rPr lang="en" sz="900"/>
              <a:t>Section Editor:</a:t>
            </a:r>
            <a:endParaRPr sz="900"/>
          </a:p>
          <a:p>
            <a:pPr marL="0" lvl="0" indent="0" algn="l" rtl="0">
              <a:spcBef>
                <a:spcPts val="0"/>
              </a:spcBef>
              <a:spcAft>
                <a:spcPts val="0"/>
              </a:spcAft>
              <a:buNone/>
            </a:pPr>
            <a:r>
              <a:rPr lang="en" sz="900"/>
              <a:t>David S Cooper, MD</a:t>
            </a:r>
            <a:endParaRPr sz="900"/>
          </a:p>
          <a:p>
            <a:pPr marL="0" lvl="0" indent="0" algn="l" rtl="0">
              <a:spcBef>
                <a:spcPts val="0"/>
              </a:spcBef>
              <a:spcAft>
                <a:spcPts val="0"/>
              </a:spcAft>
              <a:buNone/>
            </a:pPr>
            <a:r>
              <a:rPr lang="en" sz="900"/>
              <a:t>Deputy Editor:</a:t>
            </a:r>
            <a:endParaRPr sz="900"/>
          </a:p>
          <a:p>
            <a:pPr marL="0" lvl="0" indent="0" algn="l" rtl="0">
              <a:spcBef>
                <a:spcPts val="0"/>
              </a:spcBef>
              <a:spcAft>
                <a:spcPts val="0"/>
              </a:spcAft>
              <a:buNone/>
            </a:pPr>
            <a:r>
              <a:rPr lang="en" sz="900"/>
              <a:t>Jean E Mulder, MD</a:t>
            </a:r>
            <a:endParaRPr sz="900"/>
          </a:p>
        </p:txBody>
      </p:sp>
      <p:sp>
        <p:nvSpPr>
          <p:cNvPr id="624" name="Google Shape;624;p73"/>
          <p:cNvSpPr txBox="1"/>
          <p:nvPr/>
        </p:nvSpPr>
        <p:spPr>
          <a:xfrm>
            <a:off x="4818268" y="4147550"/>
            <a:ext cx="3395700" cy="85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Boelaert K, Horacek J, Holder RL, Watkinson JC, Sheppard MC, Franklyn JA. Serum thyrotropin concentration as a novel predictor of malignancy in thyroid nodules investigated by fine-needle aspiration. J Clin Endocrinol Metab. 2006 Nov;91(11):4295-301. doi: 10.1210/jc.2006-0527. Epub 2006 Jul 25.</a:t>
            </a:r>
            <a:endParaRPr sz="9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p:nvPr/>
        </p:nvSpPr>
        <p:spPr>
          <a:xfrm>
            <a:off x="206971" y="615171"/>
            <a:ext cx="83289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The patient is then treated with levothyroxine and loses weight up to 15 kg and is weak within 5 months of treatment.</a:t>
            </a:r>
            <a:endParaRPr sz="2200">
              <a:latin typeface="Calibri"/>
              <a:ea typeface="Calibri"/>
              <a:cs typeface="Calibri"/>
              <a:sym typeface="Calibri"/>
            </a:endParaRPr>
          </a:p>
        </p:txBody>
      </p:sp>
      <p:sp>
        <p:nvSpPr>
          <p:cNvPr id="196" name="Google Shape;196;p20"/>
          <p:cNvSpPr txBox="1"/>
          <p:nvPr/>
        </p:nvSpPr>
        <p:spPr>
          <a:xfrm>
            <a:off x="206975" y="2"/>
            <a:ext cx="8026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00FF"/>
                </a:solidFill>
                <a:latin typeface="Calibri"/>
                <a:ea typeface="Calibri"/>
                <a:cs typeface="Calibri"/>
                <a:sym typeface="Calibri"/>
              </a:rPr>
              <a:t>PI</a:t>
            </a:r>
            <a:endParaRPr sz="3000" b="1">
              <a:solidFill>
                <a:srgbClr val="FF00FF"/>
              </a:solidFill>
              <a:latin typeface="Calibri"/>
              <a:ea typeface="Calibri"/>
              <a:cs typeface="Calibri"/>
              <a:sym typeface="Calibri"/>
            </a:endParaRPr>
          </a:p>
        </p:txBody>
      </p:sp>
      <p:sp>
        <p:nvSpPr>
          <p:cNvPr id="197" name="Google Shape;197;p20"/>
          <p:cNvSpPr txBox="1"/>
          <p:nvPr/>
        </p:nvSpPr>
        <p:spPr>
          <a:xfrm>
            <a:off x="207150" y="1722325"/>
            <a:ext cx="80262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The treatment is stopped by the doctor and the patient goes to the second doctor two months later to continue the </a:t>
            </a:r>
            <a:r>
              <a:rPr lang="en" sz="2200" dirty="0" smtClean="0">
                <a:latin typeface="Calibri"/>
                <a:ea typeface="Calibri"/>
                <a:cs typeface="Calibri"/>
                <a:sym typeface="Calibri"/>
              </a:rPr>
              <a:t>treatment.</a:t>
            </a:r>
            <a:endParaRPr sz="2200" dirty="0">
              <a:latin typeface="Calibri"/>
              <a:ea typeface="Calibri"/>
              <a:cs typeface="Calibri"/>
              <a:sym typeface="Calibri"/>
            </a:endParaRPr>
          </a:p>
        </p:txBody>
      </p:sp>
      <p:sp>
        <p:nvSpPr>
          <p:cNvPr id="198" name="Google Shape;198;p20"/>
          <p:cNvSpPr txBox="1"/>
          <p:nvPr/>
        </p:nvSpPr>
        <p:spPr>
          <a:xfrm>
            <a:off x="207175" y="2829475"/>
            <a:ext cx="80262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smtClean="0">
                <a:latin typeface="Calibri"/>
                <a:ea typeface="Calibri"/>
                <a:cs typeface="Calibri"/>
                <a:sym typeface="Calibri"/>
              </a:rPr>
              <a:t>Evaluations  </a:t>
            </a:r>
            <a:r>
              <a:rPr lang="en" sz="2200" dirty="0">
                <a:latin typeface="Calibri"/>
                <a:ea typeface="Calibri"/>
                <a:cs typeface="Calibri"/>
                <a:sym typeface="Calibri"/>
              </a:rPr>
              <a:t>by  the second clinician:</a:t>
            </a:r>
            <a:endParaRPr sz="2200" dirty="0">
              <a:latin typeface="Calibri"/>
              <a:ea typeface="Calibri"/>
              <a:cs typeface="Calibri"/>
              <a:sym typeface="Calibri"/>
            </a:endParaRPr>
          </a:p>
        </p:txBody>
      </p:sp>
      <p:graphicFrame>
        <p:nvGraphicFramePr>
          <p:cNvPr id="199" name="Google Shape;199;p20"/>
          <p:cNvGraphicFramePr/>
          <p:nvPr/>
        </p:nvGraphicFramePr>
        <p:xfrm>
          <a:off x="747750" y="3492150"/>
          <a:ext cx="3375750" cy="1397250"/>
        </p:xfrm>
        <a:graphic>
          <a:graphicData uri="http://schemas.openxmlformats.org/drawingml/2006/table">
            <a:tbl>
              <a:tblPr>
                <a:noFill/>
                <a:tableStyleId>{F7320104-77E4-4C96-BB5F-CBD4BCAB744E}</a:tableStyleId>
              </a:tblPr>
              <a:tblGrid>
                <a:gridCol w="1687875"/>
                <a:gridCol w="1687875"/>
              </a:tblGrid>
              <a:tr h="465750">
                <a:tc>
                  <a:txBody>
                    <a:bodyPr/>
                    <a:lstStyle/>
                    <a:p>
                      <a:pPr marL="0" lvl="0" indent="0" algn="l" rtl="0">
                        <a:spcBef>
                          <a:spcPts val="0"/>
                        </a:spcBef>
                        <a:spcAft>
                          <a:spcPts val="0"/>
                        </a:spcAft>
                        <a:buNone/>
                      </a:pPr>
                      <a:r>
                        <a:rPr lang="en" sz="1800">
                          <a:solidFill>
                            <a:srgbClr val="FF9900"/>
                          </a:solidFill>
                        </a:rPr>
                        <a:t>TSH</a:t>
                      </a:r>
                      <a:endParaRPr sz="1800">
                        <a:solidFill>
                          <a:srgbClr val="FF9900"/>
                        </a:solidFill>
                      </a:endParaRPr>
                    </a:p>
                  </a:txBody>
                  <a:tcPr marL="91425" marR="91425" marT="91425" marB="91425"/>
                </a:tc>
                <a:tc>
                  <a:txBody>
                    <a:bodyPr/>
                    <a:lstStyle/>
                    <a:p>
                      <a:pPr marL="0" lvl="0" indent="0" algn="l" rtl="0">
                        <a:spcBef>
                          <a:spcPts val="0"/>
                        </a:spcBef>
                        <a:spcAft>
                          <a:spcPts val="0"/>
                        </a:spcAft>
                        <a:buNone/>
                      </a:pPr>
                      <a:r>
                        <a:rPr lang="en" sz="1800">
                          <a:solidFill>
                            <a:srgbClr val="FF9900"/>
                          </a:solidFill>
                        </a:rPr>
                        <a:t>0/1</a:t>
                      </a:r>
                      <a:endParaRPr sz="1800">
                        <a:solidFill>
                          <a:srgbClr val="FF9900"/>
                        </a:solidFill>
                      </a:endParaRPr>
                    </a:p>
                  </a:txBody>
                  <a:tcPr marL="91425" marR="91425" marT="91425" marB="91425"/>
                </a:tc>
              </a:tr>
              <a:tr h="465750">
                <a:tc>
                  <a:txBody>
                    <a:bodyPr/>
                    <a:lstStyle/>
                    <a:p>
                      <a:pPr marL="0" lvl="0" indent="0" algn="l" rtl="0">
                        <a:spcBef>
                          <a:spcPts val="0"/>
                        </a:spcBef>
                        <a:spcAft>
                          <a:spcPts val="0"/>
                        </a:spcAft>
                        <a:buNone/>
                      </a:pPr>
                      <a:r>
                        <a:rPr lang="en" sz="1800">
                          <a:solidFill>
                            <a:srgbClr val="FF9900"/>
                          </a:solidFill>
                        </a:rPr>
                        <a:t>T4</a:t>
                      </a:r>
                      <a:endParaRPr sz="1800">
                        <a:solidFill>
                          <a:srgbClr val="FF9900"/>
                        </a:solidFill>
                      </a:endParaRPr>
                    </a:p>
                  </a:txBody>
                  <a:tcPr marL="91425" marR="91425" marT="91425" marB="91425"/>
                </a:tc>
                <a:tc>
                  <a:txBody>
                    <a:bodyPr/>
                    <a:lstStyle/>
                    <a:p>
                      <a:pPr marL="0" lvl="0" indent="0" algn="l" rtl="0">
                        <a:spcBef>
                          <a:spcPts val="0"/>
                        </a:spcBef>
                        <a:spcAft>
                          <a:spcPts val="0"/>
                        </a:spcAft>
                        <a:buNone/>
                      </a:pPr>
                      <a:r>
                        <a:rPr lang="en" sz="1800">
                          <a:solidFill>
                            <a:srgbClr val="FF9900"/>
                          </a:solidFill>
                        </a:rPr>
                        <a:t>10/7</a:t>
                      </a:r>
                      <a:endParaRPr sz="1800">
                        <a:solidFill>
                          <a:srgbClr val="FF9900"/>
                        </a:solidFill>
                      </a:endParaRPr>
                    </a:p>
                  </a:txBody>
                  <a:tcPr marL="91425" marR="91425" marT="91425" marB="91425"/>
                </a:tc>
              </a:tr>
              <a:tr h="465750">
                <a:tc>
                  <a:txBody>
                    <a:bodyPr/>
                    <a:lstStyle/>
                    <a:p>
                      <a:pPr marL="0" lvl="0" indent="0" algn="l" rtl="0">
                        <a:spcBef>
                          <a:spcPts val="0"/>
                        </a:spcBef>
                        <a:spcAft>
                          <a:spcPts val="0"/>
                        </a:spcAft>
                        <a:buNone/>
                      </a:pPr>
                      <a:r>
                        <a:rPr lang="en" sz="1800">
                          <a:solidFill>
                            <a:srgbClr val="FF9900"/>
                          </a:solidFill>
                        </a:rPr>
                        <a:t>T3</a:t>
                      </a:r>
                      <a:endParaRPr sz="1800">
                        <a:solidFill>
                          <a:srgbClr val="FF9900"/>
                        </a:solidFill>
                      </a:endParaRPr>
                    </a:p>
                  </a:txBody>
                  <a:tcPr marL="91425" marR="91425" marT="91425" marB="91425"/>
                </a:tc>
                <a:tc>
                  <a:txBody>
                    <a:bodyPr/>
                    <a:lstStyle/>
                    <a:p>
                      <a:pPr marL="0" lvl="0" indent="0" algn="l" rtl="0">
                        <a:spcBef>
                          <a:spcPts val="0"/>
                        </a:spcBef>
                        <a:spcAft>
                          <a:spcPts val="0"/>
                        </a:spcAft>
                        <a:buNone/>
                      </a:pPr>
                      <a:r>
                        <a:rPr lang="en" sz="1800">
                          <a:solidFill>
                            <a:srgbClr val="FF9900"/>
                          </a:solidFill>
                        </a:rPr>
                        <a:t>193</a:t>
                      </a:r>
                      <a:endParaRPr sz="1800">
                        <a:solidFill>
                          <a:srgbClr val="FF9900"/>
                        </a:solidFill>
                      </a:endParaRPr>
                    </a:p>
                  </a:txBody>
                  <a:tcPr marL="91425" marR="91425" marT="91425" marB="91425"/>
                </a:tc>
              </a:tr>
            </a:tbl>
          </a:graphicData>
        </a:graphic>
      </p:graphicFrame>
      <p:pic>
        <p:nvPicPr>
          <p:cNvPr id="200" name="Google Shape;200;p20"/>
          <p:cNvPicPr preferRelativeResize="0"/>
          <p:nvPr/>
        </p:nvPicPr>
        <p:blipFill>
          <a:blip r:embed="rId3">
            <a:alphaModFix/>
          </a:blip>
          <a:stretch>
            <a:fillRect/>
          </a:stretch>
        </p:blipFill>
        <p:spPr>
          <a:xfrm rot="10800000" flipH="1">
            <a:off x="5021825" y="3207450"/>
            <a:ext cx="3063575" cy="1842900"/>
          </a:xfrm>
          <a:prstGeom prst="rect">
            <a:avLst/>
          </a:prstGeom>
          <a:noFill/>
          <a:ln>
            <a:noFill/>
          </a:ln>
        </p:spPr>
      </p:pic>
      <p:sp>
        <p:nvSpPr>
          <p:cNvPr id="201" name="Google Shape;201;p20"/>
          <p:cNvSpPr txBox="1"/>
          <p:nvPr/>
        </p:nvSpPr>
        <p:spPr>
          <a:xfrm>
            <a:off x="5516525" y="2695752"/>
            <a:ext cx="55485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2" name="Google Shape;202;p20"/>
          <p:cNvSpPr txBox="1"/>
          <p:nvPr/>
        </p:nvSpPr>
        <p:spPr>
          <a:xfrm>
            <a:off x="5021825" y="2714275"/>
            <a:ext cx="7512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0FF00"/>
                </a:solidFill>
                <a:latin typeface="Calibri"/>
                <a:ea typeface="Calibri"/>
                <a:cs typeface="Calibri"/>
                <a:sym typeface="Calibri"/>
              </a:rPr>
              <a:t>scan Tc99</a:t>
            </a:r>
            <a:endParaRPr sz="1800" b="1">
              <a:solidFill>
                <a:srgbClr val="00FF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p:nvPr/>
        </p:nvSpPr>
        <p:spPr>
          <a:xfrm>
            <a:off x="367900" y="911275"/>
            <a:ext cx="77391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Diagnosis based on scan </a:t>
            </a:r>
            <a:r>
              <a:rPr lang="en" sz="2200" dirty="0" smtClean="0">
                <a:latin typeface="Calibri"/>
                <a:ea typeface="Calibri"/>
                <a:cs typeface="Calibri"/>
                <a:sym typeface="Calibri"/>
              </a:rPr>
              <a:t>and </a:t>
            </a:r>
            <a:r>
              <a:rPr lang="en" sz="2200" dirty="0">
                <a:latin typeface="Calibri"/>
                <a:ea typeface="Calibri"/>
                <a:cs typeface="Calibri"/>
                <a:sym typeface="Calibri"/>
              </a:rPr>
              <a:t>lab </a:t>
            </a:r>
            <a:r>
              <a:rPr lang="en" sz="2200" dirty="0" smtClean="0">
                <a:latin typeface="Calibri"/>
                <a:ea typeface="Calibri"/>
                <a:cs typeface="Calibri"/>
                <a:sym typeface="Calibri"/>
              </a:rPr>
              <a:t>tests</a:t>
            </a:r>
            <a:r>
              <a:rPr lang="en" sz="2200" dirty="0">
                <a:latin typeface="Calibri"/>
                <a:ea typeface="Calibri"/>
                <a:cs typeface="Calibri"/>
                <a:sym typeface="Calibri"/>
              </a:rPr>
              <a:t>?</a:t>
            </a:r>
            <a:endParaRPr sz="2200" dirty="0">
              <a:latin typeface="Calibri"/>
              <a:ea typeface="Calibri"/>
              <a:cs typeface="Calibri"/>
              <a:sym typeface="Calibri"/>
            </a:endParaRPr>
          </a:p>
        </p:txBody>
      </p:sp>
      <p:sp>
        <p:nvSpPr>
          <p:cNvPr id="208" name="Google Shape;208;p21"/>
          <p:cNvSpPr txBox="1"/>
          <p:nvPr/>
        </p:nvSpPr>
        <p:spPr>
          <a:xfrm>
            <a:off x="196775" y="165228"/>
            <a:ext cx="8036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9900"/>
                </a:solidFill>
                <a:latin typeface="Calibri"/>
                <a:ea typeface="Calibri"/>
                <a:cs typeface="Calibri"/>
                <a:sym typeface="Calibri"/>
              </a:rPr>
              <a:t>pI</a:t>
            </a:r>
            <a:endParaRPr sz="3000">
              <a:solidFill>
                <a:srgbClr val="FF9900"/>
              </a:solidFill>
              <a:latin typeface="Calibri"/>
              <a:ea typeface="Calibri"/>
              <a:cs typeface="Calibri"/>
              <a:sym typeface="Calibri"/>
            </a:endParaRPr>
          </a:p>
        </p:txBody>
      </p:sp>
      <p:sp>
        <p:nvSpPr>
          <p:cNvPr id="209" name="Google Shape;209;p21"/>
          <p:cNvSpPr txBox="1"/>
          <p:nvPr/>
        </p:nvSpPr>
        <p:spPr>
          <a:xfrm>
            <a:off x="918111"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0" name="Google Shape;210;p21"/>
          <p:cNvSpPr/>
          <p:nvPr/>
        </p:nvSpPr>
        <p:spPr>
          <a:xfrm>
            <a:off x="6015950" y="461875"/>
            <a:ext cx="2445000" cy="1952100"/>
          </a:xfrm>
          <a:prstGeom prst="sun">
            <a:avLst>
              <a:gd name="adj"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t>toxic adenoma </a:t>
            </a:r>
            <a:endParaRPr sz="1500" b="1"/>
          </a:p>
        </p:txBody>
      </p:sp>
      <p:sp>
        <p:nvSpPr>
          <p:cNvPr id="211" name="Google Shape;211;p21"/>
          <p:cNvSpPr txBox="1"/>
          <p:nvPr/>
        </p:nvSpPr>
        <p:spPr>
          <a:xfrm>
            <a:off x="276409" y="2413975"/>
            <a:ext cx="77391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The patient was treated with methimazole and receives iodine two months </a:t>
            </a:r>
            <a:r>
              <a:rPr lang="en" sz="2200" dirty="0" smtClean="0">
                <a:latin typeface="Calibri"/>
                <a:ea typeface="Calibri"/>
                <a:cs typeface="Calibri"/>
                <a:sym typeface="Calibri"/>
              </a:rPr>
              <a:t>later (</a:t>
            </a:r>
            <a:r>
              <a:rPr lang="en" sz="2200" dirty="0">
                <a:latin typeface="Calibri"/>
                <a:ea typeface="Calibri"/>
                <a:cs typeface="Calibri"/>
                <a:sym typeface="Calibri"/>
              </a:rPr>
              <a:t>dosage??)</a:t>
            </a:r>
            <a:endParaRPr sz="2200" dirty="0">
              <a:latin typeface="Calibri"/>
              <a:ea typeface="Calibri"/>
              <a:cs typeface="Calibri"/>
              <a:sym typeface="Calibri"/>
            </a:endParaRPr>
          </a:p>
        </p:txBody>
      </p:sp>
      <p:sp>
        <p:nvSpPr>
          <p:cNvPr id="212" name="Google Shape;212;p21"/>
          <p:cNvSpPr txBox="1"/>
          <p:nvPr/>
        </p:nvSpPr>
        <p:spPr>
          <a:xfrm>
            <a:off x="367900" y="3527750"/>
            <a:ext cx="78654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Methimazole continues in low doses for up to 8 months later</a:t>
            </a:r>
            <a:endParaRPr sz="2200">
              <a:latin typeface="Calibri"/>
              <a:ea typeface="Calibri"/>
              <a:cs typeface="Calibri"/>
              <a:sym typeface="Calibri"/>
            </a:endParaRPr>
          </a:p>
        </p:txBody>
      </p:sp>
      <p:sp>
        <p:nvSpPr>
          <p:cNvPr id="213" name="Google Shape;213;p21"/>
          <p:cNvSpPr txBox="1"/>
          <p:nvPr/>
        </p:nvSpPr>
        <p:spPr>
          <a:xfrm>
            <a:off x="918111" y="2145030"/>
            <a:ext cx="73152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latin typeface="Calibri"/>
              <a:ea typeface="Calibri"/>
              <a:cs typeface="Calibri"/>
              <a:sym typeface="Calibri"/>
            </a:endParaRPr>
          </a:p>
        </p:txBody>
      </p:sp>
      <p:sp>
        <p:nvSpPr>
          <p:cNvPr id="214" name="Google Shape;214;p21"/>
          <p:cNvSpPr txBox="1"/>
          <p:nvPr/>
        </p:nvSpPr>
        <p:spPr>
          <a:xfrm>
            <a:off x="918100" y="3325571"/>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5" name="Google Shape;215;p21"/>
          <p:cNvSpPr txBox="1"/>
          <p:nvPr/>
        </p:nvSpPr>
        <p:spPr>
          <a:xfrm rot="-7607936">
            <a:off x="918239" y="2145116"/>
            <a:ext cx="7315086"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6" name="Google Shape;216;p21"/>
          <p:cNvSpPr txBox="1"/>
          <p:nvPr/>
        </p:nvSpPr>
        <p:spPr>
          <a:xfrm>
            <a:off x="322150" y="4116644"/>
            <a:ext cx="7956900" cy="858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The patient was admitted to the hospital with aggravation of shortness of breath, bone pain and weakness</a:t>
            </a:r>
            <a:endParaRPr sz="2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p:nvPr/>
        </p:nvSpPr>
        <p:spPr>
          <a:xfrm>
            <a:off x="136700" y="166302"/>
            <a:ext cx="8096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D966"/>
                </a:solidFill>
                <a:latin typeface="Calibri"/>
                <a:ea typeface="Calibri"/>
                <a:cs typeface="Calibri"/>
                <a:sym typeface="Calibri"/>
              </a:rPr>
              <a:t>Inpatient evaluation </a:t>
            </a:r>
            <a:endParaRPr sz="3000" b="1">
              <a:solidFill>
                <a:srgbClr val="FF9900"/>
              </a:solidFill>
              <a:latin typeface="Calibri"/>
              <a:ea typeface="Calibri"/>
              <a:cs typeface="Calibri"/>
              <a:sym typeface="Calibri"/>
            </a:endParaRPr>
          </a:p>
        </p:txBody>
      </p:sp>
      <p:sp>
        <p:nvSpPr>
          <p:cNvPr id="222" name="Google Shape;222;p22"/>
          <p:cNvSpPr txBox="1"/>
          <p:nvPr/>
        </p:nvSpPr>
        <p:spPr>
          <a:xfrm>
            <a:off x="240224" y="1362942"/>
            <a:ext cx="79932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AutoNum type="arabicPeriod"/>
            </a:pPr>
            <a:r>
              <a:rPr lang="en" sz="2200" dirty="0">
                <a:latin typeface="Calibri"/>
                <a:ea typeface="Calibri"/>
                <a:cs typeface="Calibri"/>
                <a:sym typeface="Calibri"/>
              </a:rPr>
              <a:t>lung </a:t>
            </a:r>
            <a:r>
              <a:rPr lang="en" sz="2200" dirty="0" smtClean="0">
                <a:latin typeface="Calibri"/>
                <a:ea typeface="Calibri"/>
                <a:cs typeface="Calibri"/>
                <a:sym typeface="Calibri"/>
              </a:rPr>
              <a:t>CT </a:t>
            </a:r>
            <a:r>
              <a:rPr lang="en" sz="2200" dirty="0">
                <a:latin typeface="Calibri"/>
                <a:ea typeface="Calibri"/>
                <a:cs typeface="Calibri"/>
                <a:sym typeface="Calibri"/>
              </a:rPr>
              <a:t>scan :R/o </a:t>
            </a:r>
            <a:r>
              <a:rPr lang="en" sz="2200" dirty="0" smtClean="0">
                <a:latin typeface="Calibri"/>
                <a:ea typeface="Calibri"/>
                <a:cs typeface="Calibri"/>
                <a:sym typeface="Calibri"/>
              </a:rPr>
              <a:t>covid </a:t>
            </a:r>
            <a:r>
              <a:rPr lang="en" sz="2200" dirty="0">
                <a:latin typeface="Calibri"/>
                <a:ea typeface="Calibri"/>
                <a:cs typeface="Calibri"/>
                <a:sym typeface="Calibri"/>
              </a:rPr>
              <a:t>19:</a:t>
            </a:r>
            <a:endParaRPr sz="2200" dirty="0">
              <a:latin typeface="Calibri"/>
              <a:ea typeface="Calibri"/>
              <a:cs typeface="Calibri"/>
              <a:sym typeface="Calibri"/>
            </a:endParaRPr>
          </a:p>
        </p:txBody>
      </p:sp>
      <p:pic>
        <p:nvPicPr>
          <p:cNvPr id="223" name="Google Shape;223;p22"/>
          <p:cNvPicPr preferRelativeResize="0"/>
          <p:nvPr/>
        </p:nvPicPr>
        <p:blipFill>
          <a:blip r:embed="rId3">
            <a:alphaModFix/>
          </a:blip>
          <a:stretch>
            <a:fillRect/>
          </a:stretch>
        </p:blipFill>
        <p:spPr>
          <a:xfrm>
            <a:off x="152400" y="2036742"/>
            <a:ext cx="4195924" cy="2954357"/>
          </a:xfrm>
          <a:prstGeom prst="rect">
            <a:avLst/>
          </a:prstGeom>
          <a:noFill/>
          <a:ln>
            <a:noFill/>
          </a:ln>
        </p:spPr>
      </p:pic>
      <p:pic>
        <p:nvPicPr>
          <p:cNvPr id="224" name="Google Shape;224;p22"/>
          <p:cNvPicPr preferRelativeResize="0"/>
          <p:nvPr/>
        </p:nvPicPr>
        <p:blipFill>
          <a:blip r:embed="rId4">
            <a:alphaModFix/>
          </a:blip>
          <a:stretch>
            <a:fillRect/>
          </a:stretch>
        </p:blipFill>
        <p:spPr>
          <a:xfrm>
            <a:off x="4500724" y="2036742"/>
            <a:ext cx="4490875" cy="2214738"/>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2094</Words>
  <Application>Microsoft Office PowerPoint</Application>
  <PresentationFormat>On-screen Show (16:9)</PresentationFormat>
  <Paragraphs>212</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Caveat</vt:lpstr>
      <vt:lpstr>Nunito</vt:lpstr>
      <vt:lpstr>Calibri</vt:lpstr>
      <vt:lpstr>Shift</vt:lpstr>
      <vt:lpstr>با نام و یاد خدا</vt:lpstr>
      <vt:lpstr>Case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 نام و یاد خدا</dc:title>
  <cp:lastModifiedBy>هنگامه عبدی</cp:lastModifiedBy>
  <cp:revision>9</cp:revision>
  <dcterms:modified xsi:type="dcterms:W3CDTF">2021-12-01T08:59:55Z</dcterms:modified>
</cp:coreProperties>
</file>