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9"/>
  </p:notesMasterIdLst>
  <p:sldIdLst>
    <p:sldId id="316" r:id="rId2"/>
    <p:sldId id="265" r:id="rId3"/>
    <p:sldId id="323" r:id="rId4"/>
    <p:sldId id="298" r:id="rId5"/>
    <p:sldId id="269" r:id="rId6"/>
    <p:sldId id="305" r:id="rId7"/>
    <p:sldId id="267" r:id="rId8"/>
    <p:sldId id="271" r:id="rId9"/>
    <p:sldId id="309" r:id="rId10"/>
    <p:sldId id="308" r:id="rId11"/>
    <p:sldId id="310" r:id="rId12"/>
    <p:sldId id="270" r:id="rId13"/>
    <p:sldId id="312" r:id="rId14"/>
    <p:sldId id="313" r:id="rId15"/>
    <p:sldId id="314" r:id="rId16"/>
    <p:sldId id="315" r:id="rId17"/>
    <p:sldId id="322" r:id="rId18"/>
    <p:sldId id="324" r:id="rId19"/>
    <p:sldId id="325" r:id="rId20"/>
    <p:sldId id="326" r:id="rId21"/>
    <p:sldId id="327" r:id="rId22"/>
    <p:sldId id="328" r:id="rId23"/>
    <p:sldId id="329" r:id="rId24"/>
    <p:sldId id="330" r:id="rId25"/>
    <p:sldId id="331" r:id="rId26"/>
    <p:sldId id="332" r:id="rId27"/>
    <p:sldId id="333" r:id="rId28"/>
    <p:sldId id="334" r:id="rId29"/>
    <p:sldId id="335" r:id="rId30"/>
    <p:sldId id="336" r:id="rId31"/>
    <p:sldId id="337" r:id="rId32"/>
    <p:sldId id="338" r:id="rId33"/>
    <p:sldId id="339" r:id="rId34"/>
    <p:sldId id="340" r:id="rId35"/>
    <p:sldId id="341" r:id="rId36"/>
    <p:sldId id="342"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18" r:id="rId55"/>
    <p:sldId id="272" r:id="rId56"/>
    <p:sldId id="273" r:id="rId57"/>
    <p:sldId id="319" r:id="rId58"/>
    <p:sldId id="275" r:id="rId59"/>
    <p:sldId id="276" r:id="rId60"/>
    <p:sldId id="277" r:id="rId61"/>
    <p:sldId id="278" r:id="rId62"/>
    <p:sldId id="279" r:id="rId63"/>
    <p:sldId id="280" r:id="rId64"/>
    <p:sldId id="289" r:id="rId65"/>
    <p:sldId id="290" r:id="rId66"/>
    <p:sldId id="291" r:id="rId67"/>
    <p:sldId id="292" r:id="rId68"/>
    <p:sldId id="293" r:id="rId69"/>
    <p:sldId id="294" r:id="rId70"/>
    <p:sldId id="295" r:id="rId71"/>
    <p:sldId id="321" r:id="rId72"/>
    <p:sldId id="281" r:id="rId73"/>
    <p:sldId id="282" r:id="rId74"/>
    <p:sldId id="283" r:id="rId75"/>
    <p:sldId id="284" r:id="rId76"/>
    <p:sldId id="285" r:id="rId77"/>
    <p:sldId id="286" r:id="rId78"/>
    <p:sldId id="287" r:id="rId79"/>
    <p:sldId id="288" r:id="rId80"/>
    <p:sldId id="297" r:id="rId81"/>
    <p:sldId id="317" r:id="rId82"/>
    <p:sldId id="299" r:id="rId83"/>
    <p:sldId id="303" r:id="rId84"/>
    <p:sldId id="304" r:id="rId85"/>
    <p:sldId id="301" r:id="rId86"/>
    <p:sldId id="302" r:id="rId87"/>
    <p:sldId id="320" r:id="rId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3CC437-4E6F-490F-BC9C-26427E0D356A}" type="datetimeFigureOut">
              <a:rPr lang="en-US" smtClean="0"/>
              <a:pPr/>
              <a:t>8/19/2013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5DB75-E444-46C3-B33E-0FEC6E2288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82CCFCA-C56F-4327-AC6B-0EA353296D0A}"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3A5DB75-E444-46C3-B33E-0FEC6E2288AB}" type="slidenum">
              <a:rPr lang="en-US" smtClean="0"/>
              <a:pPr/>
              <a:t>15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E0772-20EB-407E-A5B8-D8A778E21073}" type="slidenum">
              <a:rPr lang="en-US"/>
              <a:pPr>
                <a:defRPr/>
              </a:pPr>
              <a:t>66</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1ED9C7-16F3-4963-88BB-7A7DFED005B2}" type="slidenum">
              <a:rPr lang="en-US"/>
              <a:pPr>
                <a:defRPr/>
              </a:pPr>
              <a:t>67</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2733EA-659E-4CAB-8032-27EAD6CB34A3}" type="slidenum">
              <a:rPr lang="en-US"/>
              <a:pPr>
                <a:defRPr/>
              </a:pPr>
              <a:t>68</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First series in 1969 of 80 patients;  now  a series of 153 JI bypasses  reported 1973</a:t>
            </a:r>
          </a:p>
          <a:p>
            <a:endParaRPr lang="en-US" smtClean="0"/>
          </a:p>
          <a:p>
            <a:r>
              <a:rPr lang="en-US" smtClean="0"/>
              <a:t>Jejunum to ileum [note that this is end-to-side]</a:t>
            </a:r>
          </a:p>
          <a:p>
            <a:r>
              <a:rPr lang="en-US" smtClean="0"/>
              <a:t>80 patients, with 5 deaths - one was from liver failure, 2 had PE, 2 had MI</a:t>
            </a:r>
          </a:p>
          <a:p>
            <a:endParaRPr lang="en-US" smtClean="0"/>
          </a:p>
          <a:p>
            <a:endParaRPr lang="en-US" smtClean="0"/>
          </a:p>
          <a:p>
            <a:r>
              <a:rPr lang="en-US" smtClean="0"/>
              <a:t>“14-4”;  this was to replace the IC bypass; 16 year follow up; 153 JI bypasses done;  </a:t>
            </a:r>
          </a:p>
          <a:p>
            <a:endParaRPr lang="en-US" smtClean="0"/>
          </a:p>
          <a:p>
            <a:r>
              <a:rPr lang="en-US" smtClean="0"/>
              <a:t>9% total  mortality[6% blamed on bypass]  </a:t>
            </a:r>
          </a:p>
          <a:p>
            <a:endParaRPr lang="en-US" smtClean="0"/>
          </a:p>
          <a:p>
            <a:r>
              <a:rPr lang="en-US" smtClean="0"/>
              <a:t>noted that there was significant fatty change of the liver at the initial operation - this worsened w/ rapid weight loss. . .</a:t>
            </a:r>
          </a:p>
          <a:p>
            <a:endParaRPr lang="en-US" smtClean="0"/>
          </a:p>
          <a:p>
            <a:r>
              <a:rPr lang="en-US" smtClean="0"/>
              <a:t>This was modified by Scott et al. in 1974;  Note that the anastomosis is now end to end and the defunctionalized limb of distal ileum is drained into the transverse colon;  note that the proximal jejunum sutured to the mesentery</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D953B2-09B1-4D70-A4F7-B45C6BC112BD}" type="slidenum">
              <a:rPr lang="en-US" smtClean="0"/>
              <a:pPr/>
              <a:t>78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Failure to </a:t>
            </a:r>
            <a:r>
              <a:rPr lang="en-US" sz="1200" dirty="0" err="1" smtClean="0"/>
              <a:t>lPostoperative</a:t>
            </a:r>
            <a:r>
              <a:rPr lang="en-US" sz="1200" dirty="0" smtClean="0"/>
              <a:t> hypoglycemia and</a:t>
            </a:r>
          </a:p>
          <a:p>
            <a:pPr>
              <a:buNone/>
            </a:pPr>
            <a:r>
              <a:rPr lang="en-US" sz="1200" smtClean="0"/>
              <a:t>   Dumping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smtClean="0"/>
              <a:t>ose</a:t>
            </a:r>
            <a:r>
              <a:rPr lang="en-US" sz="1200" dirty="0" smtClean="0"/>
              <a:t> weight and weight regain </a:t>
            </a:r>
          </a:p>
          <a:p>
            <a:endParaRPr lang="en-US" dirty="0"/>
          </a:p>
        </p:txBody>
      </p:sp>
      <p:sp>
        <p:nvSpPr>
          <p:cNvPr id="4" name="Slide Number Placeholder 3"/>
          <p:cNvSpPr>
            <a:spLocks noGrp="1"/>
          </p:cNvSpPr>
          <p:nvPr>
            <p:ph type="sldNum" sz="quarter" idx="10"/>
          </p:nvPr>
        </p:nvSpPr>
        <p:spPr/>
        <p:txBody>
          <a:bodyPr/>
          <a:lstStyle/>
          <a:p>
            <a:fld id="{F3A5DB75-E444-46C3-B33E-0FEC6E2288AB}" type="slidenum">
              <a:rPr lang="en-US" smtClean="0"/>
              <a:pPr/>
              <a:t>79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659F0DD-3DEF-4047-A43F-000EA3321AD9}" type="datetimeFigureOut">
              <a:rPr lang="en-US" smtClean="0"/>
              <a:pPr/>
              <a:t>8/19/2013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2A5E86E-C6D6-408A-91ED-6D40B97A2E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59F0DD-3DEF-4047-A43F-000EA3321AD9}" type="datetimeFigureOut">
              <a:rPr lang="en-US" smtClean="0"/>
              <a:pPr/>
              <a:t>8/19/2013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5E86E-C6D6-408A-91ED-6D40B97A2E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59F0DD-3DEF-4047-A43F-000EA3321AD9}" type="datetimeFigureOut">
              <a:rPr lang="en-US" smtClean="0"/>
              <a:pPr/>
              <a:t>8/19/2013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5E86E-C6D6-408A-91ED-6D40B97A2E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1295400" y="6248400"/>
            <a:ext cx="64770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8C4F3F67-DAD4-4087-8DE2-3445886DBAC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pPr>
              <a:defRPr/>
            </a:pPr>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pPr>
              <a:defRPr/>
            </a:pPr>
            <a:fld id="{3FB6FD4D-0791-4873-912E-BEF995773252}" type="slidenum">
              <a:rPr lang="en-US"/>
              <a:pPr>
                <a:defRPr/>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59F0DD-3DEF-4047-A43F-000EA3321AD9}" type="datetimeFigureOut">
              <a:rPr lang="en-US" smtClean="0"/>
              <a:pPr/>
              <a:t>8/19/2013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5E86E-C6D6-408A-91ED-6D40B97A2E8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59F0DD-3DEF-4047-A43F-000EA3321AD9}" type="datetimeFigureOut">
              <a:rPr lang="en-US" smtClean="0"/>
              <a:pPr/>
              <a:t>8/19/2013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2A5E86E-C6D6-408A-91ED-6D40B97A2E8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59F0DD-3DEF-4047-A43F-000EA3321AD9}" type="datetimeFigureOut">
              <a:rPr lang="en-US" smtClean="0"/>
              <a:pPr/>
              <a:t>8/19/2013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A5E86E-C6D6-408A-91ED-6D40B97A2E8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59F0DD-3DEF-4047-A43F-000EA3321AD9}" type="datetimeFigureOut">
              <a:rPr lang="en-US" smtClean="0"/>
              <a:pPr/>
              <a:t>8/19/2013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2A5E86E-C6D6-408A-91ED-6D40B97A2E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659F0DD-3DEF-4047-A43F-000EA3321AD9}" type="datetimeFigureOut">
              <a:rPr lang="en-US" smtClean="0"/>
              <a:pPr/>
              <a:t>8/19/2013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2A5E86E-C6D6-408A-91ED-6D40B97A2E8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659F0DD-3DEF-4047-A43F-000EA3321AD9}" type="datetimeFigureOut">
              <a:rPr lang="en-US" smtClean="0"/>
              <a:pPr/>
              <a:t>8/19/2013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2A5E86E-C6D6-408A-91ED-6D40B97A2E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659F0DD-3DEF-4047-A43F-000EA3321AD9}" type="datetimeFigureOut">
              <a:rPr lang="en-US" smtClean="0"/>
              <a:pPr/>
              <a:t>8/19/2013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2A5E86E-C6D6-408A-91ED-6D40B97A2E8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659F0DD-3DEF-4047-A43F-000EA3321AD9}" type="datetimeFigureOut">
              <a:rPr lang="en-US" smtClean="0"/>
              <a:pPr/>
              <a:t>8/19/2013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2A5E86E-C6D6-408A-91ED-6D40B97A2E8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59F0DD-3DEF-4047-A43F-000EA3321AD9}" type="datetimeFigureOut">
              <a:rPr lang="en-US" smtClean="0"/>
              <a:pPr/>
              <a:t>8/19/2013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2A5E86E-C6D6-408A-91ED-6D40B97A2E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en-US" smtClean="0"/>
          </a:p>
        </p:txBody>
      </p:sp>
      <p:sp>
        <p:nvSpPr>
          <p:cNvPr id="4099" name="Content Placeholder 2"/>
          <p:cNvSpPr>
            <a:spLocks noGrp="1"/>
          </p:cNvSpPr>
          <p:nvPr>
            <p:ph idx="1"/>
          </p:nvPr>
        </p:nvSpPr>
        <p:spPr/>
        <p:txBody>
          <a:bodyPr/>
          <a:lstStyle/>
          <a:p>
            <a:pPr eaLnBrk="1" hangingPunct="1"/>
            <a:endParaRPr lang="en-US" smtClean="0"/>
          </a:p>
        </p:txBody>
      </p:sp>
      <p:pic>
        <p:nvPicPr>
          <p:cNvPr id="4100" name="Picture 4" descr="I:\khattati_1_20070922_1758365951.jpg"/>
          <p:cNvPicPr>
            <a:picLocks noChangeAspect="1" noChangeArrowheads="1"/>
          </p:cNvPicPr>
          <p:nvPr/>
        </p:nvPicPr>
        <p:blipFill>
          <a:blip r:embed="rId2"/>
          <a:srcRect/>
          <a:stretch>
            <a:fillRect/>
          </a:stretch>
        </p:blipFill>
        <p:spPr bwMode="auto">
          <a:xfrm>
            <a:off x="2667000" y="1738313"/>
            <a:ext cx="4078288"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endParaRPr lang="en-US" dirty="0" smtClean="0"/>
          </a:p>
          <a:p>
            <a:endParaRPr lang="en-US" dirty="0" smtClean="0"/>
          </a:p>
          <a:p>
            <a:r>
              <a:rPr lang="en-US" dirty="0" smtClean="0"/>
              <a:t>. Deaths from all causes were reduced by 40 percent,</a:t>
            </a:r>
          </a:p>
          <a:p>
            <a:r>
              <a:rPr lang="en-US" dirty="0" smtClean="0"/>
              <a:t> from diabetes by 92 percent,</a:t>
            </a:r>
          </a:p>
          <a:p>
            <a:r>
              <a:rPr lang="en-US" dirty="0" smtClean="0"/>
              <a:t> from coronary disease by 56 percent,</a:t>
            </a:r>
          </a:p>
          <a:p>
            <a:r>
              <a:rPr lang="en-US" dirty="0" smtClean="0"/>
              <a:t> and from cancers by 60 percent.</a:t>
            </a:r>
          </a:p>
          <a:p>
            <a:endParaRPr lang="en-US" dirty="0" smtClean="0"/>
          </a:p>
          <a:p>
            <a:r>
              <a:rPr lang="en-US" dirty="0" smtClean="0"/>
              <a:t>Although the majority of mortality data for bariatric surgery comes from patients under age 65, a retrospective cohort analysis suggests that survival is improved, even in patients over age 65 </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3600" dirty="0" smtClean="0"/>
              <a:t>CONCLUSIONS: </a:t>
            </a:r>
          </a:p>
          <a:p>
            <a:r>
              <a:rPr lang="en-US" dirty="0" smtClean="0"/>
              <a:t>Bariatric surgery for severe obesity is associated with long-term weight loss and decreased overall mortality.  </a:t>
            </a:r>
          </a:p>
          <a:p>
            <a:r>
              <a:rPr lang="en-US" dirty="0" smtClean="0"/>
              <a:t> </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smtClean="0"/>
              <a:t>Surgery compared to medical treatment</a:t>
            </a:r>
            <a:br>
              <a:rPr lang="en-US" smtClean="0"/>
            </a:br>
            <a:endParaRPr lang="en-US" smtClean="0"/>
          </a:p>
        </p:txBody>
      </p:sp>
      <p:sp>
        <p:nvSpPr>
          <p:cNvPr id="12291" name="Content Placeholder 2"/>
          <p:cNvSpPr>
            <a:spLocks noGrp="1"/>
          </p:cNvSpPr>
          <p:nvPr>
            <p:ph idx="1"/>
          </p:nvPr>
        </p:nvSpPr>
        <p:spPr/>
        <p:txBody>
          <a:bodyPr/>
          <a:lstStyle/>
          <a:p>
            <a:pPr>
              <a:buNone/>
            </a:pPr>
            <a:r>
              <a:rPr lang="en-US" dirty="0" smtClean="0"/>
              <a:t>The Swedish Obese Subjects (SOS) study--rationale and results.  </a:t>
            </a:r>
          </a:p>
          <a:p>
            <a:pPr>
              <a:buNone/>
            </a:pPr>
            <a:r>
              <a:rPr lang="en-US" dirty="0" smtClean="0"/>
              <a:t>Swedish obese subjects (SOS)--an intervention study of obesity. Two-year follow-up of health-related quality of life (HRQL) and eating behavior after gastric surgery for severe obesity.</a:t>
            </a:r>
          </a:p>
          <a:p>
            <a:pPr>
              <a:buNone/>
            </a:pPr>
            <a:endParaRPr lang="en-US" dirty="0" smtClean="0"/>
          </a:p>
          <a:p>
            <a:pPr>
              <a:buNone/>
            </a:pPr>
            <a:r>
              <a:rPr lang="en-US" dirty="0" smtClean="0"/>
              <a:t>Effects of bariatric surgery on mortality in Swedish obese subjects.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Weight decreased by 23 percent after two years in the surgery group while it increased in the control group by 0.1 percent [35].</a:t>
            </a:r>
          </a:p>
          <a:p>
            <a:r>
              <a:rPr lang="en-US" dirty="0" smtClean="0"/>
              <a:t> After 10 years, weight had decreased by 16 percent in the surgery group and increased in the control group by 1.6 percent</a:t>
            </a:r>
          </a:p>
          <a:p>
            <a:r>
              <a:rPr lang="en-US" dirty="0" smtClean="0"/>
              <a:t>The surgery group had better two and 10-year incidence rates of diabetes, </a:t>
            </a:r>
            <a:r>
              <a:rPr lang="en-US" dirty="0" err="1" smtClean="0"/>
              <a:t>hypertriglyceridemia</a:t>
            </a:r>
            <a:r>
              <a:rPr lang="en-US" dirty="0" smtClean="0"/>
              <a:t>, lowered HDL levels, improved hypertension and </a:t>
            </a:r>
            <a:r>
              <a:rPr lang="en-US" dirty="0" err="1" smtClean="0"/>
              <a:t>hyperuricemia</a:t>
            </a:r>
            <a:r>
              <a:rPr lang="en-US" dirty="0" smtClean="0"/>
              <a:t> rates.</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Surgically treated patients were significantly less likely to require medications for cardiovascular disease or diabetes at two and six years</a:t>
            </a:r>
          </a:p>
          <a:p>
            <a:r>
              <a:rPr lang="en-US" dirty="0" smtClean="0"/>
              <a:t>• Surgically treated patients had dramatic improvement in scores on validated measures of quality of life and psychiatric dysfunction</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After 10 years of follow-up, the improvements in quality of life diminished somewhat in the surgery group due to weight regain, but overall outcome was still significantly better in the surgical than the medically treated group </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Adjustable gastric banding and conventional therapy for type 2 diabetes: a randomized controlled trial.  </a:t>
            </a:r>
          </a:p>
          <a:p>
            <a:pPr>
              <a:buNone/>
            </a:pPr>
            <a:r>
              <a:rPr lang="en-US" dirty="0" smtClean="0"/>
              <a:t>Improvement in glucose metabolism after bariatric surgery: comparison of laparoscopic Roux-en-Y gastric bypass and laparoscopic sleeve </a:t>
            </a:r>
            <a:r>
              <a:rPr lang="en-US" dirty="0" err="1" smtClean="0"/>
              <a:t>gastrectomy</a:t>
            </a:r>
            <a:r>
              <a:rPr lang="en-US" dirty="0" smtClean="0"/>
              <a:t>: a prospective randomized trial.</a:t>
            </a:r>
            <a:endParaRPr lang="en-US" smtClean="0"/>
          </a:p>
          <a:p>
            <a:pPr>
              <a:buNone/>
            </a:pPr>
            <a:r>
              <a:rPr lang="en-US" smtClean="0"/>
              <a:t> </a:t>
            </a:r>
            <a:r>
              <a:rPr lang="en-US" dirty="0" smtClean="0"/>
              <a:t>Cost-efficacy of surgically induced weight loss for the management of type 2 diabetes: a randomized controlled trial. </a:t>
            </a:r>
          </a:p>
          <a:p>
            <a:pPr>
              <a:buNone/>
            </a:pPr>
            <a:endParaRPr lang="en-US" dirty="0" smtClean="0"/>
          </a:p>
          <a:p>
            <a:pPr>
              <a:buNone/>
            </a:pPr>
            <a:endParaRPr lang="en-US" dirty="0" smtClean="0"/>
          </a:p>
        </p:txBody>
      </p:sp>
      <p:sp>
        <p:nvSpPr>
          <p:cNvPr id="3" name="Title 2"/>
          <p:cNvSpPr>
            <a:spLocks noGrp="1"/>
          </p:cNvSpPr>
          <p:nvPr>
            <p:ph type="title"/>
          </p:nvPr>
        </p:nvSpPr>
        <p:spPr/>
        <p:txBody>
          <a:bodyPr/>
          <a:lstStyle/>
          <a:p>
            <a:r>
              <a:rPr lang="en-US" dirty="0" smtClean="0"/>
              <a:t>Treatment for type 2 diabetes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Participants randomized to surgical therapy were more likely to achieve remission of type 2 diabetes through greater weight loss. </a:t>
            </a:r>
          </a:p>
          <a:p>
            <a:r>
              <a:rPr lang="en-US" dirty="0" smtClean="0"/>
              <a:t> Both procedures markedly improved glucose homeostasis.</a:t>
            </a:r>
          </a:p>
          <a:p>
            <a:r>
              <a:rPr lang="en-US" dirty="0" smtClean="0"/>
              <a:t> Surgical therapy appears to be a cost-effective option for managing type 2 diabetes in class I and II obese patients.</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1643050"/>
            <a:ext cx="8358246" cy="2286015"/>
          </a:xfrm>
        </p:spPr>
        <p:txBody>
          <a:bodyPr>
            <a:normAutofit fontScale="90000"/>
          </a:bodyPr>
          <a:lstStyle/>
          <a:p>
            <a:pPr rtl="0"/>
            <a:r>
              <a:rPr lang="en-US" b="1" dirty="0" smtClean="0"/>
              <a:t>Bariatric Surgery versus conventional </a:t>
            </a:r>
            <a:br>
              <a:rPr lang="en-US" b="1" dirty="0" smtClean="0"/>
            </a:br>
            <a:r>
              <a:rPr lang="en-US" b="1" dirty="0" smtClean="0"/>
              <a:t>Medical Therapy for Type 2 Diabetes</a:t>
            </a:r>
            <a:br>
              <a:rPr lang="en-US" b="1" dirty="0" smtClean="0"/>
            </a:br>
            <a:r>
              <a:rPr lang="en-US" dirty="0" smtClean="0"/>
              <a:t> </a:t>
            </a:r>
            <a:r>
              <a:rPr lang="en-US" sz="2000" dirty="0" err="1" smtClean="0"/>
              <a:t>Geltrude</a:t>
            </a:r>
            <a:r>
              <a:rPr lang="en-US" sz="2000" dirty="0" smtClean="0"/>
              <a:t> </a:t>
            </a:r>
            <a:r>
              <a:rPr lang="en-US" sz="2000" dirty="0" err="1" smtClean="0"/>
              <a:t>Mingrone</a:t>
            </a:r>
            <a:r>
              <a:rPr lang="en-US" sz="2000" dirty="0" smtClean="0"/>
              <a:t>, M.D., </a:t>
            </a:r>
            <a:r>
              <a:rPr lang="en-US" sz="2000" dirty="0" err="1" smtClean="0"/>
              <a:t>Simona</a:t>
            </a:r>
            <a:r>
              <a:rPr lang="en-US" sz="2000" dirty="0" smtClean="0"/>
              <a:t> </a:t>
            </a:r>
            <a:r>
              <a:rPr lang="en-US" sz="2000" dirty="0" err="1" smtClean="0"/>
              <a:t>Panunzi</a:t>
            </a:r>
            <a:r>
              <a:rPr lang="en-US" sz="2000" dirty="0" smtClean="0"/>
              <a:t>, Ph.D., Andrea De </a:t>
            </a:r>
            <a:r>
              <a:rPr lang="en-US" sz="2000" dirty="0" err="1" smtClean="0"/>
              <a:t>Gaetano</a:t>
            </a:r>
            <a:r>
              <a:rPr lang="en-US" sz="2000" dirty="0" smtClean="0"/>
              <a:t>, M.D., Ph.D.</a:t>
            </a:r>
            <a:r>
              <a:rPr lang="en-US" b="1" dirty="0" smtClean="0"/>
              <a:t/>
            </a:r>
            <a:br>
              <a:rPr lang="en-US" b="1" dirty="0" smtClean="0"/>
            </a:br>
            <a:r>
              <a:rPr lang="en-US" sz="2700" dirty="0" smtClean="0"/>
              <a:t>N </a:t>
            </a:r>
            <a:r>
              <a:rPr lang="en-US" sz="2700" dirty="0" err="1" smtClean="0"/>
              <a:t>Engl</a:t>
            </a:r>
            <a:r>
              <a:rPr lang="en-US" sz="2700" dirty="0" smtClean="0"/>
              <a:t> J Med 2012;366:1577-85.</a:t>
            </a:r>
            <a:endParaRPr lang="fa-IR"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Study characteristics</a:t>
            </a:r>
            <a:endParaRPr lang="fa-IR" dirty="0"/>
          </a:p>
        </p:txBody>
      </p:sp>
      <p:sp>
        <p:nvSpPr>
          <p:cNvPr id="3" name="Content Placeholder 2"/>
          <p:cNvSpPr>
            <a:spLocks noGrp="1"/>
          </p:cNvSpPr>
          <p:nvPr>
            <p:ph idx="1"/>
          </p:nvPr>
        </p:nvSpPr>
        <p:spPr/>
        <p:txBody>
          <a:bodyPr/>
          <a:lstStyle/>
          <a:p>
            <a:pPr algn="l" rtl="0"/>
            <a:r>
              <a:rPr lang="en-US" dirty="0" smtClean="0"/>
              <a:t> 2009- 2011,  72 patients at the Day Hospital of Metabolic Diseases and </a:t>
            </a:r>
            <a:r>
              <a:rPr lang="en-US" dirty="0" err="1" smtClean="0"/>
              <a:t>Diabetology</a:t>
            </a:r>
            <a:r>
              <a:rPr lang="en-US" dirty="0" smtClean="0"/>
              <a:t> of the Catholic University in Rome.</a:t>
            </a:r>
          </a:p>
          <a:p>
            <a:pPr algn="l" rtl="0"/>
            <a:endParaRPr lang="fa-I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92500" lnSpcReduction="10000"/>
          </a:bodyPr>
          <a:lstStyle/>
          <a:p>
            <a:pPr>
              <a:buNone/>
            </a:pPr>
            <a:r>
              <a:rPr lang="en-US" sz="7200" b="1" dirty="0" smtClean="0">
                <a:latin typeface="Albertus Extra Bold" pitchFamily="34" charset="0"/>
              </a:rPr>
              <a:t>Bariatric surgery </a:t>
            </a:r>
          </a:p>
          <a:p>
            <a:pPr>
              <a:buNone/>
            </a:pPr>
            <a:r>
              <a:rPr lang="en-US" sz="3600" b="1" dirty="0" smtClean="0">
                <a:latin typeface="Albertus Extra Bold" pitchFamily="34" charset="0"/>
              </a:rPr>
              <a:t>KHALAJ  A.R. M.D</a:t>
            </a:r>
          </a:p>
          <a:p>
            <a:pPr>
              <a:buNone/>
            </a:pPr>
            <a:r>
              <a:rPr lang="en-US" sz="3600" b="1" dirty="0" smtClean="0">
                <a:latin typeface="Albertus Extra Bold" pitchFamily="34" charset="0"/>
              </a:rPr>
              <a:t>Obesity Clinic </a:t>
            </a:r>
          </a:p>
          <a:p>
            <a:pPr>
              <a:buNone/>
            </a:pPr>
            <a:r>
              <a:rPr lang="en-US" sz="3600" b="1" dirty="0" err="1" smtClean="0">
                <a:latin typeface="Albertus Extra Bold" pitchFamily="34" charset="0"/>
              </a:rPr>
              <a:t>Mostafa</a:t>
            </a:r>
            <a:r>
              <a:rPr lang="en-US" sz="3600" b="1" dirty="0" smtClean="0">
                <a:latin typeface="Albertus Extra Bold" pitchFamily="34" charset="0"/>
              </a:rPr>
              <a:t> </a:t>
            </a:r>
            <a:r>
              <a:rPr lang="en-US" sz="3600" b="1" dirty="0" err="1" smtClean="0">
                <a:latin typeface="Albertus Extra Bold" pitchFamily="34" charset="0"/>
              </a:rPr>
              <a:t>Khomini</a:t>
            </a:r>
            <a:r>
              <a:rPr lang="en-US" sz="3600" b="1" dirty="0" smtClean="0">
                <a:latin typeface="Albertus Extra Bold" pitchFamily="34" charset="0"/>
              </a:rPr>
              <a:t> Hospital </a:t>
            </a:r>
          </a:p>
          <a:p>
            <a:pPr>
              <a:buNone/>
            </a:pPr>
            <a:r>
              <a:rPr lang="en-US" sz="3600" b="1" dirty="0" err="1" smtClean="0">
                <a:latin typeface="Albertus Extra Bold" pitchFamily="34" charset="0"/>
              </a:rPr>
              <a:t>Shahed</a:t>
            </a:r>
            <a:r>
              <a:rPr lang="en-US" sz="3600" b="1" dirty="0" smtClean="0">
                <a:latin typeface="Albertus Extra Bold" pitchFamily="34" charset="0"/>
              </a:rPr>
              <a:t> University </a:t>
            </a:r>
          </a:p>
          <a:p>
            <a:pPr>
              <a:buNone/>
            </a:pPr>
            <a:r>
              <a:rPr lang="en-US" sz="3600" b="1" dirty="0" smtClean="0">
                <a:latin typeface="Albertus Extra Bold" pitchFamily="34" charset="0"/>
              </a:rPr>
              <a:t>Tehran</a:t>
            </a:r>
          </a:p>
          <a:p>
            <a:pPr>
              <a:buNone/>
            </a:pPr>
            <a:r>
              <a:rPr lang="en-US" sz="5800" b="1" u="sng" dirty="0" smtClean="0">
                <a:solidFill>
                  <a:schemeClr val="accent3"/>
                </a:solidFill>
                <a:latin typeface="Albertus Extra Bold" pitchFamily="34" charset="0"/>
              </a:rPr>
              <a:t>www.totc.ir</a:t>
            </a:r>
          </a:p>
          <a:p>
            <a:pPr>
              <a:buNone/>
            </a:pPr>
            <a:r>
              <a:rPr lang="en-US" sz="3600" b="1" dirty="0" smtClean="0">
                <a:latin typeface="Albertus Extra Bold" pitchFamily="34" charset="0"/>
                <a:cs typeface="Aharoni" pitchFamily="2" charset="-79"/>
              </a:rPr>
              <a:t/>
            </a:r>
            <a:br>
              <a:rPr lang="en-US" sz="3600" b="1" dirty="0" smtClean="0">
                <a:latin typeface="Albertus Extra Bold" pitchFamily="34" charset="0"/>
                <a:cs typeface="Aharoni" pitchFamily="2" charset="-79"/>
              </a:rPr>
            </a:br>
            <a:endParaRPr lang="fa-IR" sz="3600" b="1" dirty="0" smtClean="0"/>
          </a:p>
          <a:p>
            <a:endParaRPr lang="fa-I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Study characteristics</a:t>
            </a:r>
            <a:endParaRPr lang="fa-IR" dirty="0"/>
          </a:p>
        </p:txBody>
      </p:sp>
      <p:sp>
        <p:nvSpPr>
          <p:cNvPr id="3" name="Content Placeholder 2"/>
          <p:cNvSpPr>
            <a:spLocks noGrp="1"/>
          </p:cNvSpPr>
          <p:nvPr>
            <p:ph idx="1"/>
          </p:nvPr>
        </p:nvSpPr>
        <p:spPr/>
        <p:txBody>
          <a:bodyPr>
            <a:normAutofit fontScale="92500" lnSpcReduction="20000"/>
          </a:bodyPr>
          <a:lstStyle/>
          <a:p>
            <a:pPr algn="l" rtl="0">
              <a:buNone/>
            </a:pPr>
            <a:r>
              <a:rPr lang="en-US" b="1" dirty="0" smtClean="0"/>
              <a:t>Exclusion criteria:</a:t>
            </a:r>
          </a:p>
          <a:p>
            <a:pPr algn="l" rtl="0">
              <a:buNone/>
            </a:pPr>
            <a:endParaRPr lang="en-US" b="1" dirty="0" smtClean="0"/>
          </a:p>
          <a:p>
            <a:pPr algn="l" rtl="0"/>
            <a:r>
              <a:rPr lang="en-US" dirty="0" smtClean="0"/>
              <a:t>history of type 1 diabetes</a:t>
            </a:r>
          </a:p>
          <a:p>
            <a:pPr algn="l" rtl="0"/>
            <a:r>
              <a:rPr lang="en-US" dirty="0" smtClean="0"/>
              <a:t>diabetes secondary to a specific disease or </a:t>
            </a:r>
            <a:r>
              <a:rPr lang="en-US" dirty="0" err="1" smtClean="0"/>
              <a:t>glucocorticoid</a:t>
            </a:r>
            <a:r>
              <a:rPr lang="en-US" dirty="0" smtClean="0"/>
              <a:t> therapy</a:t>
            </a:r>
          </a:p>
          <a:p>
            <a:pPr algn="l" rtl="0"/>
            <a:r>
              <a:rPr lang="en-US" dirty="0" smtClean="0"/>
              <a:t>previous bariatric surgery</a:t>
            </a:r>
          </a:p>
          <a:p>
            <a:pPr algn="l" rtl="0"/>
            <a:r>
              <a:rPr lang="en-US" dirty="0" smtClean="0"/>
              <a:t>Pregnancy</a:t>
            </a:r>
          </a:p>
          <a:p>
            <a:pPr algn="l" rtl="0"/>
            <a:r>
              <a:rPr lang="en-US" dirty="0" smtClean="0"/>
              <a:t>other medical conditions requiring short-term hospitalization</a:t>
            </a:r>
          </a:p>
          <a:p>
            <a:pPr algn="l" rtl="0"/>
            <a:r>
              <a:rPr lang="en-US" dirty="0" smtClean="0"/>
              <a:t>severe diabetes complications</a:t>
            </a:r>
          </a:p>
          <a:p>
            <a:pPr algn="l" rtl="0"/>
            <a:r>
              <a:rPr lang="en-US" dirty="0" smtClean="0"/>
              <a:t>other severe medical conditions</a:t>
            </a:r>
          </a:p>
          <a:p>
            <a:pPr algn="l" rtl="0"/>
            <a:r>
              <a:rPr lang="en-US" dirty="0" smtClean="0"/>
              <a:t>geographic inaccessibility</a:t>
            </a:r>
            <a:endParaRPr lang="fa-IR"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chemeClr val="accent1"/>
                </a:solidFill>
              </a:rPr>
              <a:t>Study characteristics</a:t>
            </a:r>
            <a:endParaRPr lang="fa-IR" b="1" i="1" dirty="0">
              <a:solidFill>
                <a:schemeClr val="accent1"/>
              </a:solidFill>
            </a:endParaRPr>
          </a:p>
        </p:txBody>
      </p:sp>
      <p:sp>
        <p:nvSpPr>
          <p:cNvPr id="3" name="Content Placeholder 2"/>
          <p:cNvSpPr>
            <a:spLocks noGrp="1"/>
          </p:cNvSpPr>
          <p:nvPr>
            <p:ph idx="1"/>
          </p:nvPr>
        </p:nvSpPr>
        <p:spPr/>
        <p:txBody>
          <a:bodyPr>
            <a:normAutofit fontScale="92500" lnSpcReduction="20000"/>
          </a:bodyPr>
          <a:lstStyle/>
          <a:p>
            <a:pPr algn="l" rtl="0">
              <a:buFont typeface="Wingdings" pitchFamily="2" charset="2"/>
              <a:buChar char="ü"/>
            </a:pPr>
            <a:r>
              <a:rPr lang="en-US" dirty="0" smtClean="0"/>
              <a:t>primary end point was the difference in the rate of remission of type 2 diabetes among patients undergoing either gastric bypass or </a:t>
            </a:r>
            <a:r>
              <a:rPr lang="en-US" dirty="0" err="1" smtClean="0"/>
              <a:t>biliopancreatic</a:t>
            </a:r>
            <a:r>
              <a:rPr lang="en-US" dirty="0" smtClean="0"/>
              <a:t> diversion, as compared with medical therapy</a:t>
            </a:r>
          </a:p>
          <a:p>
            <a:pPr algn="l" rtl="0">
              <a:buFont typeface="Wingdings" pitchFamily="2" charset="2"/>
              <a:buChar char="ü"/>
            </a:pPr>
            <a:endParaRPr lang="en-US" dirty="0" smtClean="0"/>
          </a:p>
          <a:p>
            <a:pPr algn="l" rtl="0">
              <a:buFont typeface="Wingdings" pitchFamily="2" charset="2"/>
              <a:buChar char="ü"/>
            </a:pPr>
            <a:r>
              <a:rPr lang="en-US" dirty="0" smtClean="0"/>
              <a:t>Secondary end points were changes from baseline in levels of fasting plasma glucose and </a:t>
            </a:r>
            <a:r>
              <a:rPr lang="en-US" dirty="0" err="1" smtClean="0"/>
              <a:t>glycated</a:t>
            </a:r>
            <a:r>
              <a:rPr lang="en-US" dirty="0" smtClean="0"/>
              <a:t> hemoglobin, the average </a:t>
            </a:r>
            <a:r>
              <a:rPr lang="en-US" dirty="0" err="1" smtClean="0"/>
              <a:t>glycated</a:t>
            </a:r>
            <a:r>
              <a:rPr lang="en-US" dirty="0" smtClean="0"/>
              <a:t> hemoglobin level, body weight, waist circumference, arterial blood pressure, and levels of plasma cholesterol, HDL cholesterol, and triglycerides at 2 years</a:t>
            </a:r>
            <a:endParaRPr lang="fa-I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500034" y="71414"/>
            <a:ext cx="8403478" cy="6749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a:stretch>
            <a:fillRect/>
          </a:stretch>
        </p:blipFill>
        <p:spPr bwMode="auto">
          <a:xfrm>
            <a:off x="214282" y="642918"/>
            <a:ext cx="8623944" cy="57150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57158" y="1785926"/>
            <a:ext cx="8358246" cy="1814525"/>
          </a:xfrm>
        </p:spPr>
        <p:txBody>
          <a:bodyPr>
            <a:normAutofit fontScale="90000"/>
          </a:bodyPr>
          <a:lstStyle/>
          <a:p>
            <a:pPr algn="l"/>
            <a:r>
              <a:rPr lang="en-US" b="1" dirty="0" smtClean="0"/>
              <a:t>Bariatric Surgery versus Intensive   Medical Therapy in obese patients with diabetes         </a:t>
            </a:r>
            <a:endParaRPr lang="fa-IR" b="1" dirty="0"/>
          </a:p>
        </p:txBody>
      </p:sp>
      <p:sp>
        <p:nvSpPr>
          <p:cNvPr id="5" name="Subtitle 4"/>
          <p:cNvSpPr>
            <a:spLocks noGrp="1"/>
          </p:cNvSpPr>
          <p:nvPr>
            <p:ph type="subTitle" idx="1"/>
          </p:nvPr>
        </p:nvSpPr>
        <p:spPr>
          <a:xfrm>
            <a:off x="500034" y="3886200"/>
            <a:ext cx="7643866" cy="1752600"/>
          </a:xfrm>
        </p:spPr>
        <p:txBody>
          <a:bodyPr>
            <a:normAutofit/>
          </a:bodyPr>
          <a:lstStyle/>
          <a:p>
            <a:r>
              <a:rPr lang="en-US" sz="1800" dirty="0" smtClean="0">
                <a:solidFill>
                  <a:schemeClr val="tx1"/>
                </a:solidFill>
              </a:rPr>
              <a:t>Philip R. </a:t>
            </a:r>
            <a:r>
              <a:rPr lang="en-US" sz="1800" dirty="0" err="1" smtClean="0">
                <a:solidFill>
                  <a:schemeClr val="tx1"/>
                </a:solidFill>
              </a:rPr>
              <a:t>Schauer</a:t>
            </a:r>
            <a:r>
              <a:rPr lang="en-US" sz="1800" dirty="0" smtClean="0">
                <a:solidFill>
                  <a:schemeClr val="tx1"/>
                </a:solidFill>
              </a:rPr>
              <a:t>, M.D., </a:t>
            </a:r>
            <a:r>
              <a:rPr lang="en-US" sz="1800" dirty="0" err="1" smtClean="0">
                <a:solidFill>
                  <a:schemeClr val="tx1"/>
                </a:solidFill>
              </a:rPr>
              <a:t>Sangeeta</a:t>
            </a:r>
            <a:r>
              <a:rPr lang="en-US" sz="1800" dirty="0" smtClean="0">
                <a:solidFill>
                  <a:schemeClr val="tx1"/>
                </a:solidFill>
              </a:rPr>
              <a:t> R. </a:t>
            </a:r>
            <a:r>
              <a:rPr lang="en-US" sz="1800" dirty="0" err="1" smtClean="0">
                <a:solidFill>
                  <a:schemeClr val="tx1"/>
                </a:solidFill>
              </a:rPr>
              <a:t>Kashyap</a:t>
            </a:r>
            <a:r>
              <a:rPr lang="en-US" sz="1800" dirty="0" smtClean="0">
                <a:solidFill>
                  <a:schemeClr val="tx1"/>
                </a:solidFill>
              </a:rPr>
              <a:t>, M.D., Kathy </a:t>
            </a:r>
            <a:r>
              <a:rPr lang="en-US" sz="1800" dirty="0" err="1" smtClean="0">
                <a:solidFill>
                  <a:schemeClr val="tx1"/>
                </a:solidFill>
              </a:rPr>
              <a:t>Wolski</a:t>
            </a:r>
            <a:r>
              <a:rPr lang="en-US" sz="1800" dirty="0" smtClean="0">
                <a:solidFill>
                  <a:schemeClr val="tx1"/>
                </a:solidFill>
              </a:rPr>
              <a:t>, M.P.H., Stacy</a:t>
            </a:r>
          </a:p>
          <a:p>
            <a:endParaRPr lang="en-US" sz="1800" dirty="0" smtClean="0">
              <a:solidFill>
                <a:schemeClr val="tx1"/>
              </a:solidFill>
            </a:endParaRPr>
          </a:p>
          <a:p>
            <a:r>
              <a:rPr lang="en-US" sz="1800" dirty="0" smtClean="0">
                <a:solidFill>
                  <a:schemeClr val="tx1"/>
                </a:solidFill>
              </a:rPr>
              <a:t>N </a:t>
            </a:r>
            <a:r>
              <a:rPr lang="en-US" sz="1800" dirty="0" err="1" smtClean="0">
                <a:solidFill>
                  <a:schemeClr val="tx1"/>
                </a:solidFill>
              </a:rPr>
              <a:t>Engl</a:t>
            </a:r>
            <a:r>
              <a:rPr lang="en-US" sz="1800" dirty="0" smtClean="0">
                <a:solidFill>
                  <a:schemeClr val="tx1"/>
                </a:solidFill>
              </a:rPr>
              <a:t> J Med 2012;366:1567-76.</a:t>
            </a:r>
            <a:endParaRPr lang="fa-IR" sz="1800" dirty="0">
              <a:solidFill>
                <a:schemeClr val="tx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Study characteristics</a:t>
            </a:r>
            <a:endParaRPr lang="fa-IR" dirty="0"/>
          </a:p>
        </p:txBody>
      </p:sp>
      <p:sp>
        <p:nvSpPr>
          <p:cNvPr id="3" name="Content Placeholder 2"/>
          <p:cNvSpPr>
            <a:spLocks noGrp="1"/>
          </p:cNvSpPr>
          <p:nvPr>
            <p:ph idx="1"/>
          </p:nvPr>
        </p:nvSpPr>
        <p:spPr>
          <a:xfrm>
            <a:off x="457200" y="1600200"/>
            <a:ext cx="8229600" cy="4757758"/>
          </a:xfrm>
        </p:spPr>
        <p:txBody>
          <a:bodyPr>
            <a:normAutofit fontScale="92500" lnSpcReduction="20000"/>
          </a:bodyPr>
          <a:lstStyle/>
          <a:p>
            <a:pPr algn="l" rtl="0">
              <a:buFont typeface="Wingdings" pitchFamily="2" charset="2"/>
              <a:buChar char="ü"/>
            </a:pPr>
            <a:r>
              <a:rPr lang="en-US" dirty="0" smtClean="0"/>
              <a:t>2007 – 2011</a:t>
            </a:r>
          </a:p>
          <a:p>
            <a:pPr algn="l" rtl="0">
              <a:buFont typeface="Wingdings" pitchFamily="2" charset="2"/>
              <a:buChar char="ü"/>
            </a:pPr>
            <a:r>
              <a:rPr lang="en-US" dirty="0" smtClean="0"/>
              <a:t>screened 218 patients at the Cleveland Clinic</a:t>
            </a:r>
          </a:p>
          <a:p>
            <a:pPr algn="l" rtl="0">
              <a:buFont typeface="Wingdings" pitchFamily="2" charset="2"/>
              <a:buChar char="ü"/>
            </a:pPr>
            <a:r>
              <a:rPr lang="en-US" dirty="0" smtClean="0"/>
              <a:t>150 eligible patients</a:t>
            </a:r>
          </a:p>
          <a:p>
            <a:pPr algn="l" rtl="0">
              <a:buNone/>
            </a:pPr>
            <a:r>
              <a:rPr lang="en-US" b="1" dirty="0" smtClean="0"/>
              <a:t>Eligible criteria:</a:t>
            </a:r>
          </a:p>
          <a:p>
            <a:pPr algn="l" rtl="0">
              <a:buFont typeface="Wingdings" pitchFamily="2" charset="2"/>
              <a:buChar char="ü"/>
            </a:pPr>
            <a:r>
              <a:rPr lang="en-US" dirty="0" smtClean="0"/>
              <a:t>20 – 6</a:t>
            </a:r>
            <a:r>
              <a:rPr lang="en-US" sz="3100" dirty="0" smtClean="0"/>
              <a:t>0 years</a:t>
            </a:r>
          </a:p>
          <a:p>
            <a:pPr algn="l" rtl="0">
              <a:buFont typeface="Wingdings" pitchFamily="2" charset="2"/>
              <a:buChar char="ü"/>
            </a:pPr>
            <a:r>
              <a:rPr lang="en-US" sz="3100" dirty="0" smtClean="0"/>
              <a:t>DM Type 2 (</a:t>
            </a:r>
            <a:r>
              <a:rPr lang="en-US" sz="3100" dirty="0" err="1" smtClean="0"/>
              <a:t>Hb</a:t>
            </a:r>
            <a:r>
              <a:rPr lang="en-US" sz="3100" dirty="0" smtClean="0"/>
              <a:t> A1C &gt; 7%)</a:t>
            </a:r>
          </a:p>
          <a:p>
            <a:pPr algn="l" rtl="0">
              <a:buFont typeface="Wingdings" pitchFamily="2" charset="2"/>
              <a:buChar char="ü"/>
            </a:pPr>
            <a:r>
              <a:rPr lang="en-US" sz="3100" dirty="0" smtClean="0"/>
              <a:t>BMI</a:t>
            </a:r>
            <a:r>
              <a:rPr lang="en-US" dirty="0" smtClean="0"/>
              <a:t>: 27 – 43</a:t>
            </a:r>
          </a:p>
          <a:p>
            <a:pPr algn="l" rtl="0">
              <a:buNone/>
            </a:pPr>
            <a:r>
              <a:rPr lang="en-US" b="1" dirty="0" smtClean="0"/>
              <a:t>Exclusion criteria:</a:t>
            </a:r>
          </a:p>
          <a:p>
            <a:pPr algn="l" rtl="0">
              <a:buFont typeface="Wingdings" pitchFamily="2" charset="2"/>
              <a:buChar char="ü"/>
            </a:pPr>
            <a:r>
              <a:rPr lang="en-US" dirty="0" smtClean="0"/>
              <a:t>previous bariatric surgery</a:t>
            </a:r>
          </a:p>
          <a:p>
            <a:pPr algn="l" rtl="0">
              <a:buFont typeface="Wingdings" pitchFamily="2" charset="2"/>
              <a:buChar char="ü"/>
            </a:pPr>
            <a:r>
              <a:rPr lang="en-US" dirty="0" smtClean="0"/>
              <a:t>other complex abdominal surgery</a:t>
            </a:r>
          </a:p>
          <a:p>
            <a:pPr algn="l" rtl="0">
              <a:buFont typeface="Wingdings" pitchFamily="2" charset="2"/>
              <a:buChar char="ü"/>
            </a:pPr>
            <a:r>
              <a:rPr lang="en-US" dirty="0" smtClean="0"/>
              <a:t>poorly controlled medical </a:t>
            </a:r>
          </a:p>
          <a:p>
            <a:pPr algn="l" rtl="0">
              <a:buFont typeface="Wingdings" pitchFamily="2" charset="2"/>
              <a:buChar char="ü"/>
            </a:pPr>
            <a:r>
              <a:rPr lang="en-US" dirty="0" smtClean="0"/>
              <a:t>Psychiatric  disorders</a:t>
            </a:r>
            <a:endParaRPr lang="en-US" b="1"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Study characteristics</a:t>
            </a:r>
            <a:endParaRPr lang="fa-IR" dirty="0"/>
          </a:p>
        </p:txBody>
      </p:sp>
      <p:sp>
        <p:nvSpPr>
          <p:cNvPr id="3" name="Content Placeholder 2"/>
          <p:cNvSpPr>
            <a:spLocks noGrp="1"/>
          </p:cNvSpPr>
          <p:nvPr>
            <p:ph idx="1"/>
          </p:nvPr>
        </p:nvSpPr>
        <p:spPr>
          <a:xfrm>
            <a:off x="285720" y="1643050"/>
            <a:ext cx="8229600" cy="4525963"/>
          </a:xfrm>
        </p:spPr>
        <p:txBody>
          <a:bodyPr>
            <a:normAutofit fontScale="92500" lnSpcReduction="20000"/>
          </a:bodyPr>
          <a:lstStyle/>
          <a:p>
            <a:pPr algn="l" rtl="0">
              <a:buNone/>
            </a:pPr>
            <a:r>
              <a:rPr lang="en-US" b="1" dirty="0" smtClean="0"/>
              <a:t>primary end point :</a:t>
            </a:r>
          </a:p>
          <a:p>
            <a:pPr algn="l" rtl="0">
              <a:buFont typeface="Wingdings" pitchFamily="2" charset="2"/>
              <a:buChar char="ü"/>
            </a:pPr>
            <a:r>
              <a:rPr lang="en-US" dirty="0" err="1" smtClean="0"/>
              <a:t>Hb</a:t>
            </a:r>
            <a:r>
              <a:rPr lang="en-US" dirty="0" smtClean="0"/>
              <a:t> A1C ≤ 6% (with or without diabetes medications) 12 months after randomization</a:t>
            </a:r>
          </a:p>
          <a:p>
            <a:pPr algn="l" rtl="0">
              <a:buNone/>
            </a:pPr>
            <a:r>
              <a:rPr lang="en-US" b="1" dirty="0" smtClean="0"/>
              <a:t>Secondary end point :</a:t>
            </a:r>
          </a:p>
          <a:p>
            <a:pPr algn="l" rtl="0">
              <a:buFont typeface="Wingdings" pitchFamily="2" charset="2"/>
              <a:buChar char="ü"/>
            </a:pPr>
            <a:r>
              <a:rPr lang="en-US" dirty="0" smtClean="0"/>
              <a:t>FPG  </a:t>
            </a:r>
          </a:p>
          <a:p>
            <a:pPr algn="l" rtl="0">
              <a:buFont typeface="Wingdings" pitchFamily="2" charset="2"/>
              <a:buChar char="ü"/>
            </a:pPr>
            <a:r>
              <a:rPr lang="en-US" dirty="0" smtClean="0"/>
              <a:t>fasting insulin</a:t>
            </a:r>
          </a:p>
          <a:p>
            <a:pPr algn="l" rtl="0">
              <a:buFont typeface="Wingdings" pitchFamily="2" charset="2"/>
              <a:buChar char="ü"/>
            </a:pPr>
            <a:r>
              <a:rPr lang="en-US" dirty="0" smtClean="0"/>
              <a:t>Lipids</a:t>
            </a:r>
          </a:p>
          <a:p>
            <a:pPr algn="l" rtl="0">
              <a:buFont typeface="Wingdings" pitchFamily="2" charset="2"/>
              <a:buChar char="ü"/>
            </a:pPr>
            <a:r>
              <a:rPr lang="en-US" dirty="0" smtClean="0"/>
              <a:t>high-sensitivity CRP</a:t>
            </a:r>
          </a:p>
          <a:p>
            <a:pPr algn="l" rtl="0">
              <a:buFont typeface="Wingdings" pitchFamily="2" charset="2"/>
              <a:buChar char="ü"/>
            </a:pPr>
            <a:r>
              <a:rPr lang="en-US" dirty="0" smtClean="0"/>
              <a:t>the homeostasis model assessment of insulin resistance (HOMA-IR) </a:t>
            </a:r>
          </a:p>
          <a:p>
            <a:pPr algn="l" rtl="0">
              <a:buFont typeface="Wingdings" pitchFamily="2" charset="2"/>
              <a:buChar char="ü"/>
            </a:pPr>
            <a:r>
              <a:rPr lang="en-US" dirty="0" smtClean="0"/>
              <a:t>weight loss; blood pressure; adverse events; coexisting illnesses; and changes in medications.</a:t>
            </a:r>
          </a:p>
          <a:p>
            <a:pPr algn="l" rtl="0">
              <a:buFont typeface="Wingdings" pitchFamily="2" charset="2"/>
              <a:buChar char="ü"/>
            </a:pPr>
            <a:endParaRPr lang="en-US" dirty="0" smtClean="0"/>
          </a:p>
          <a:p>
            <a:pPr algn="l" rtl="0"/>
            <a:endParaRPr lang="fa-I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1643043" y="29226"/>
            <a:ext cx="6715172" cy="67998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p:txBody>
          <a:bodyPr>
            <a:normAutofit fontScale="77500" lnSpcReduction="20000"/>
          </a:bodyPr>
          <a:lstStyle/>
          <a:p>
            <a:pPr algn="l" rtl="0">
              <a:buNone/>
            </a:pPr>
            <a:r>
              <a:rPr lang="en-US" b="1" dirty="0" smtClean="0"/>
              <a:t>Limitations:</a:t>
            </a:r>
          </a:p>
          <a:p>
            <a:pPr algn="l" rtl="0">
              <a:buFont typeface="Wingdings" pitchFamily="2" charset="2"/>
              <a:buChar char="ü"/>
            </a:pPr>
            <a:r>
              <a:rPr lang="en-US" dirty="0" smtClean="0"/>
              <a:t>short duration of follow-up (12months)</a:t>
            </a:r>
          </a:p>
          <a:p>
            <a:pPr algn="l" rtl="0">
              <a:buFont typeface="Wingdings" pitchFamily="2" charset="2"/>
              <a:buChar char="ü"/>
            </a:pPr>
            <a:r>
              <a:rPr lang="en-US" dirty="0" smtClean="0"/>
              <a:t>single-center</a:t>
            </a:r>
          </a:p>
          <a:p>
            <a:pPr algn="l" rtl="0">
              <a:buFont typeface="Wingdings" pitchFamily="2" charset="2"/>
              <a:buChar char="ü"/>
            </a:pPr>
            <a:r>
              <a:rPr lang="en-US" dirty="0" smtClean="0"/>
              <a:t>open-label nature of the study</a:t>
            </a:r>
          </a:p>
          <a:p>
            <a:pPr algn="l" rtl="0">
              <a:lnSpc>
                <a:spcPct val="220000"/>
              </a:lnSpc>
              <a:buNone/>
            </a:pPr>
            <a:r>
              <a:rPr lang="en-US" dirty="0" smtClean="0"/>
              <a:t>Cardiovascular risk factors improved</a:t>
            </a:r>
          </a:p>
          <a:p>
            <a:pPr algn="l" rtl="0">
              <a:lnSpc>
                <a:spcPct val="220000"/>
              </a:lnSpc>
              <a:buNone/>
            </a:pPr>
            <a:r>
              <a:rPr lang="en-US" dirty="0" smtClean="0"/>
              <a:t>Reductions in lipid-lowering and  antihypertensive therapies</a:t>
            </a:r>
          </a:p>
          <a:p>
            <a:pPr algn="l" rtl="0">
              <a:lnSpc>
                <a:spcPct val="220000"/>
              </a:lnSpc>
              <a:buNone/>
            </a:pPr>
            <a:r>
              <a:rPr lang="en-US" dirty="0" smtClean="0"/>
              <a:t>Theoretically, such improvements have the potential to reduce cardiovascular morbidity and mortality</a:t>
            </a:r>
          </a:p>
          <a:p>
            <a:pPr algn="l" rtl="0">
              <a:buFont typeface="Wingdings" pitchFamily="2" charset="2"/>
              <a:buChar char="ü"/>
            </a:pPr>
            <a:endParaRPr lang="en-US" dirty="0" smtClean="0"/>
          </a:p>
          <a:p>
            <a:pPr algn="l" rtl="0"/>
            <a:endParaRPr lang="fa-I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214282" y="1643050"/>
            <a:ext cx="8715436" cy="1942171"/>
          </a:xfrm>
          <a:prstGeom prst="rect">
            <a:avLst/>
          </a:prstGeom>
          <a:noFill/>
          <a:ln w="9525">
            <a:noFill/>
            <a:miter lim="800000"/>
            <a:headEnd/>
            <a:tailEnd/>
          </a:ln>
          <a:effectLst/>
        </p:spPr>
      </p:pic>
      <p:pic>
        <p:nvPicPr>
          <p:cNvPr id="1029" name="Picture 5"/>
          <p:cNvPicPr>
            <a:picLocks noGrp="1" noChangeAspect="1" noChangeArrowheads="1"/>
          </p:cNvPicPr>
          <p:nvPr>
            <p:ph idx="1"/>
          </p:nvPr>
        </p:nvPicPr>
        <p:blipFill>
          <a:blip r:embed="rId3"/>
          <a:srcRect/>
          <a:stretch>
            <a:fillRect/>
          </a:stretch>
        </p:blipFill>
        <p:spPr bwMode="auto">
          <a:xfrm>
            <a:off x="1428728" y="3929066"/>
            <a:ext cx="5242001" cy="4062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4525963"/>
          </a:xfrm>
        </p:spPr>
        <p:txBody>
          <a:bodyPr>
            <a:normAutofit fontScale="92500" lnSpcReduction="10000"/>
          </a:bodyPr>
          <a:lstStyle/>
          <a:p>
            <a:r>
              <a:rPr lang="en-US" sz="2800" b="1" dirty="0" smtClean="0">
                <a:solidFill>
                  <a:schemeClr val="accent4">
                    <a:lumMod val="75000"/>
                  </a:schemeClr>
                </a:solidFill>
                <a:latin typeface="Albertus Extra Bold" pitchFamily="34" charset="0"/>
                <a:cs typeface="Aharoni" pitchFamily="2" charset="-79"/>
              </a:rPr>
              <a:t>Why Surgery ?</a:t>
            </a:r>
          </a:p>
          <a:p>
            <a:r>
              <a:rPr lang="en-US" sz="2800" b="1" dirty="0" smtClean="0">
                <a:solidFill>
                  <a:schemeClr val="accent4">
                    <a:lumMod val="75000"/>
                  </a:schemeClr>
                </a:solidFill>
                <a:latin typeface="Albertus Extra Bold" pitchFamily="34" charset="0"/>
                <a:cs typeface="Aharoni" pitchFamily="2" charset="-79"/>
              </a:rPr>
              <a:t>Evidences about obesity surgery and diabetes?</a:t>
            </a:r>
          </a:p>
          <a:p>
            <a:r>
              <a:rPr lang="en-US" sz="2800" b="1" dirty="0" smtClean="0">
                <a:solidFill>
                  <a:schemeClr val="accent4">
                    <a:lumMod val="75000"/>
                  </a:schemeClr>
                </a:solidFill>
                <a:latin typeface="Albertus Extra Bold" pitchFamily="34" charset="0"/>
              </a:rPr>
              <a:t>What is Indication of Surgery? </a:t>
            </a:r>
          </a:p>
          <a:p>
            <a:r>
              <a:rPr lang="en-US" sz="2800" b="1" dirty="0" smtClean="0">
                <a:solidFill>
                  <a:schemeClr val="accent4">
                    <a:lumMod val="75000"/>
                  </a:schemeClr>
                </a:solidFill>
                <a:latin typeface="Albertus Extra Bold" pitchFamily="34" charset="0"/>
              </a:rPr>
              <a:t>What is </a:t>
            </a:r>
            <a:r>
              <a:rPr lang="en-US" sz="2800" b="1" dirty="0" err="1" smtClean="0">
                <a:solidFill>
                  <a:schemeClr val="accent4">
                    <a:lumMod val="75000"/>
                  </a:schemeClr>
                </a:solidFill>
                <a:latin typeface="Albertus Extra Bold" pitchFamily="34" charset="0"/>
              </a:rPr>
              <a:t>ContraIndication</a:t>
            </a:r>
            <a:r>
              <a:rPr lang="en-US" sz="2800" b="1" dirty="0" smtClean="0">
                <a:solidFill>
                  <a:schemeClr val="accent4">
                    <a:lumMod val="75000"/>
                  </a:schemeClr>
                </a:solidFill>
                <a:latin typeface="Albertus Extra Bold" pitchFamily="34" charset="0"/>
              </a:rPr>
              <a:t> of surgery?</a:t>
            </a:r>
          </a:p>
          <a:p>
            <a:r>
              <a:rPr lang="en-US" sz="2800" b="1" dirty="0" smtClean="0">
                <a:solidFill>
                  <a:schemeClr val="accent4">
                    <a:lumMod val="75000"/>
                  </a:schemeClr>
                </a:solidFill>
                <a:latin typeface="Albertus Extra Bold" pitchFamily="34" charset="0"/>
              </a:rPr>
              <a:t>What is </a:t>
            </a:r>
            <a:r>
              <a:rPr lang="en-US" sz="2800" b="1" dirty="0" err="1" smtClean="0">
                <a:solidFill>
                  <a:schemeClr val="accent4">
                    <a:lumMod val="75000"/>
                  </a:schemeClr>
                </a:solidFill>
                <a:latin typeface="Albertus Extra Bold" pitchFamily="34" charset="0"/>
              </a:rPr>
              <a:t>aproved</a:t>
            </a:r>
            <a:r>
              <a:rPr lang="en-US" sz="2800" b="1" dirty="0" smtClean="0">
                <a:solidFill>
                  <a:schemeClr val="accent4">
                    <a:lumMod val="75000"/>
                  </a:schemeClr>
                </a:solidFill>
                <a:latin typeface="Albertus Extra Bold" pitchFamily="34" charset="0"/>
              </a:rPr>
              <a:t> operations?</a:t>
            </a:r>
          </a:p>
          <a:p>
            <a:r>
              <a:rPr lang="en-US" sz="2800" b="1" dirty="0" smtClean="0">
                <a:solidFill>
                  <a:schemeClr val="accent4">
                    <a:lumMod val="75000"/>
                  </a:schemeClr>
                </a:solidFill>
                <a:latin typeface="Albertus Extra Bold" pitchFamily="34" charset="0"/>
              </a:rPr>
              <a:t>What is benefit of laparoscopy verses  open surgery ?</a:t>
            </a:r>
          </a:p>
          <a:p>
            <a:r>
              <a:rPr lang="en-US" sz="2800" b="1" dirty="0" smtClean="0">
                <a:solidFill>
                  <a:schemeClr val="accent4">
                    <a:lumMod val="75000"/>
                  </a:schemeClr>
                </a:solidFill>
                <a:latin typeface="Albertus Extra Bold" pitchFamily="34" charset="0"/>
              </a:rPr>
              <a:t>Which procedure is  better for your patient ?</a:t>
            </a:r>
          </a:p>
          <a:p>
            <a:r>
              <a:rPr lang="en-US" sz="2800" b="1" dirty="0" smtClean="0">
                <a:solidFill>
                  <a:schemeClr val="accent4">
                    <a:lumMod val="75000"/>
                  </a:schemeClr>
                </a:solidFill>
                <a:latin typeface="Albertus Extra Bold" pitchFamily="34" charset="0"/>
              </a:rPr>
              <a:t>What is Complication of obesity surgery ?</a:t>
            </a:r>
          </a:p>
          <a:p>
            <a:endParaRPr lang="en-US" sz="2800" dirty="0" smtClean="0">
              <a:solidFill>
                <a:schemeClr val="accent4">
                  <a:lumMod val="75000"/>
                </a:schemeClr>
              </a:solidFill>
              <a:latin typeface="Albertus Extra Bold" pitchFamily="34" charset="0"/>
            </a:endParaRPr>
          </a:p>
          <a:p>
            <a:r>
              <a:rPr lang="en-US" sz="2800" dirty="0" smtClean="0">
                <a:solidFill>
                  <a:schemeClr val="accent4">
                    <a:lumMod val="75000"/>
                  </a:schemeClr>
                </a:solidFill>
                <a:latin typeface="Albertus Extra Bold" pitchFamily="34" charset="0"/>
              </a:rPr>
              <a:t> </a:t>
            </a:r>
          </a:p>
        </p:txBody>
      </p:sp>
      <p:sp>
        <p:nvSpPr>
          <p:cNvPr id="3" name="Title 2"/>
          <p:cNvSpPr>
            <a:spLocks noGrp="1"/>
          </p:cNvSpPr>
          <p:nvPr>
            <p:ph type="title"/>
          </p:nvPr>
        </p:nvSpPr>
        <p:spPr>
          <a:xfrm>
            <a:off x="609600" y="609600"/>
            <a:ext cx="8077200" cy="838200"/>
          </a:xfrm>
        </p:spPr>
        <p:txBody>
          <a:bodyPr>
            <a:noAutofit/>
          </a:bodyPr>
          <a:lstStyle/>
          <a:p>
            <a:r>
              <a:rPr lang="en-US" sz="3200" dirty="0" smtClean="0">
                <a:solidFill>
                  <a:schemeClr val="tx1"/>
                </a:solidFill>
                <a:latin typeface="Albertus Extra Bold" pitchFamily="34" charset="0"/>
              </a:rPr>
              <a:t>We should answer these questions  </a:t>
            </a:r>
            <a:br>
              <a:rPr lang="en-US" sz="3200" dirty="0" smtClean="0">
                <a:solidFill>
                  <a:schemeClr val="tx1"/>
                </a:solidFill>
                <a:latin typeface="Albertus Extra Bold" pitchFamily="34" charset="0"/>
              </a:rPr>
            </a:br>
            <a:endParaRPr lang="fa-IR" sz="32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vert="horz" lIns="91440" tIns="45720" rIns="91440" bIns="45720" rtlCol="1" anchor="ctr">
            <a:normAutofit/>
          </a:bodyPr>
          <a:lstStyle/>
          <a:p>
            <a:r>
              <a:rPr lang="en-US" b="1" i="1" dirty="0" smtClean="0">
                <a:solidFill>
                  <a:schemeClr val="accent1"/>
                </a:solidFill>
              </a:rPr>
              <a:t>Study characteristics</a:t>
            </a:r>
            <a:endParaRPr lang="fa-IR" b="1" i="1" dirty="0" smtClean="0">
              <a:solidFill>
                <a:schemeClr val="accent1"/>
              </a:solidFill>
            </a:endParaRPr>
          </a:p>
        </p:txBody>
      </p:sp>
      <p:sp>
        <p:nvSpPr>
          <p:cNvPr id="3" name="Content Placeholder 2"/>
          <p:cNvSpPr>
            <a:spLocks noGrp="1"/>
          </p:cNvSpPr>
          <p:nvPr>
            <p:ph idx="4294967295"/>
          </p:nvPr>
        </p:nvSpPr>
        <p:spPr>
          <a:xfrm>
            <a:off x="357158" y="1600200"/>
            <a:ext cx="7872442" cy="4525963"/>
          </a:xfrm>
        </p:spPr>
        <p:txBody>
          <a:bodyPr>
            <a:normAutofit/>
          </a:bodyPr>
          <a:lstStyle/>
          <a:p>
            <a:pPr algn="l" rtl="0">
              <a:buFont typeface="Wingdings" pitchFamily="2" charset="2"/>
              <a:buChar char="ü"/>
            </a:pPr>
            <a:r>
              <a:rPr lang="en-US" sz="2000" b="1" dirty="0" smtClean="0"/>
              <a:t>Objective</a:t>
            </a:r>
            <a:r>
              <a:rPr lang="en-US" sz="1800" dirty="0" smtClean="0"/>
              <a:t> : To compare Roux-en-Y gastric bypass with lifestyle and </a:t>
            </a:r>
            <a:r>
              <a:rPr lang="en-US" sz="2000" dirty="0" smtClean="0"/>
              <a:t>intensive medical Management to achieve control of </a:t>
            </a:r>
            <a:r>
              <a:rPr lang="en-US" sz="2000" dirty="0" err="1" smtClean="0"/>
              <a:t>comorbid</a:t>
            </a:r>
            <a:r>
              <a:rPr lang="en-US" sz="2000" dirty="0" smtClean="0"/>
              <a:t> risk factors.</a:t>
            </a:r>
          </a:p>
          <a:p>
            <a:pPr algn="l" rtl="0">
              <a:lnSpc>
                <a:spcPct val="150000"/>
              </a:lnSpc>
              <a:buFont typeface="Wingdings" pitchFamily="2" charset="2"/>
              <a:buChar char="ü"/>
            </a:pPr>
            <a:r>
              <a:rPr lang="en-US" sz="2000" dirty="0" smtClean="0"/>
              <a:t>2008-2011							</a:t>
            </a:r>
          </a:p>
          <a:p>
            <a:pPr algn="l" rtl="0">
              <a:buFont typeface="Wingdings" pitchFamily="2" charset="2"/>
              <a:buChar char="ü"/>
            </a:pPr>
            <a:r>
              <a:rPr lang="en-US" sz="2000" dirty="0" err="1" smtClean="0"/>
              <a:t>theUniversity</a:t>
            </a:r>
            <a:r>
              <a:rPr lang="en-US" sz="2000" dirty="0" smtClean="0"/>
              <a:t> of Minnesota (starting in2008),                                                Columbia University Medical Center (starting in 2009),                                              2 academic clinics in Taiwan (National Taiwan University Hospital and Min </a:t>
            </a:r>
            <a:r>
              <a:rPr lang="en-US" sz="2000" dirty="0" err="1" smtClean="0"/>
              <a:t>Sheng</a:t>
            </a:r>
            <a:r>
              <a:rPr lang="en-US" sz="2000" dirty="0" smtClean="0"/>
              <a:t> General Hospital, together called </a:t>
            </a:r>
            <a:r>
              <a:rPr lang="en-US" sz="2000" dirty="0" err="1" smtClean="0"/>
              <a:t>Taiwan,starting</a:t>
            </a:r>
            <a:r>
              <a:rPr lang="en-US" sz="2000" dirty="0" smtClean="0"/>
              <a:t> in 2009),                  and the </a:t>
            </a:r>
            <a:r>
              <a:rPr lang="en-US" sz="2000" smtClean="0"/>
              <a:t>Mayo Clinic </a:t>
            </a:r>
            <a:r>
              <a:rPr lang="en-US" sz="2000" dirty="0" smtClean="0"/>
              <a:t>in Rochester, Minnesota (starting in 2010)</a:t>
            </a:r>
            <a:endParaRPr lang="fa-IR"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i="1" dirty="0" smtClean="0">
                <a:solidFill>
                  <a:schemeClr val="accent1"/>
                </a:solidFill>
              </a:rPr>
              <a:t>Study characteristics</a:t>
            </a:r>
            <a:endParaRPr lang="fa-IR" b="1" i="1" dirty="0" smtClean="0">
              <a:solidFill>
                <a:schemeClr val="accent1"/>
              </a:solidFill>
            </a:endParaRPr>
          </a:p>
        </p:txBody>
      </p:sp>
      <p:sp>
        <p:nvSpPr>
          <p:cNvPr id="4" name="Content Placeholder 3"/>
          <p:cNvSpPr>
            <a:spLocks noGrp="1"/>
          </p:cNvSpPr>
          <p:nvPr>
            <p:ph idx="1"/>
          </p:nvPr>
        </p:nvSpPr>
        <p:spPr>
          <a:xfrm>
            <a:off x="285720" y="1285860"/>
            <a:ext cx="8572560" cy="5286412"/>
          </a:xfrm>
        </p:spPr>
        <p:txBody>
          <a:bodyPr>
            <a:normAutofit fontScale="85000" lnSpcReduction="10000"/>
          </a:bodyPr>
          <a:lstStyle/>
          <a:p>
            <a:pPr algn="l" rtl="0">
              <a:lnSpc>
                <a:spcPct val="150000"/>
              </a:lnSpc>
              <a:buNone/>
            </a:pPr>
            <a:r>
              <a:rPr lang="en-US" sz="2000" b="1" i="1" dirty="0" smtClean="0"/>
              <a:t>Inclusion criteria:</a:t>
            </a:r>
          </a:p>
          <a:p>
            <a:pPr algn="l" rtl="0">
              <a:lnSpc>
                <a:spcPct val="150000"/>
              </a:lnSpc>
              <a:buFont typeface="Wingdings" pitchFamily="2" charset="2"/>
              <a:buChar char="ü"/>
            </a:pPr>
            <a:r>
              <a:rPr lang="en-US" sz="2000" dirty="0" smtClean="0"/>
              <a:t>30-67 years</a:t>
            </a:r>
          </a:p>
          <a:p>
            <a:pPr algn="l" rtl="0">
              <a:lnSpc>
                <a:spcPct val="150000"/>
              </a:lnSpc>
              <a:buFont typeface="Wingdings" pitchFamily="2" charset="2"/>
              <a:buChar char="ü"/>
            </a:pPr>
            <a:r>
              <a:rPr lang="en-US" sz="2000" dirty="0" smtClean="0"/>
              <a:t>Hba1c≥8%</a:t>
            </a:r>
          </a:p>
          <a:p>
            <a:pPr algn="l" rtl="0">
              <a:lnSpc>
                <a:spcPct val="150000"/>
              </a:lnSpc>
              <a:buFont typeface="Wingdings" pitchFamily="2" charset="2"/>
              <a:buChar char="ü"/>
            </a:pPr>
            <a:r>
              <a:rPr lang="en-US" sz="2000" dirty="0" smtClean="0"/>
              <a:t> under a physician’s care for type 2 diabetes for at least 6 months </a:t>
            </a:r>
            <a:r>
              <a:rPr lang="en-US" sz="2000" dirty="0" err="1" smtClean="0"/>
              <a:t>befor</a:t>
            </a:r>
            <a:r>
              <a:rPr lang="en-US" sz="2000" dirty="0" smtClean="0"/>
              <a:t> recruitment</a:t>
            </a:r>
          </a:p>
          <a:p>
            <a:pPr algn="l" rtl="0">
              <a:lnSpc>
                <a:spcPct val="150000"/>
              </a:lnSpc>
              <a:buFont typeface="Wingdings" pitchFamily="2" charset="2"/>
              <a:buChar char="ü"/>
            </a:pPr>
            <a:r>
              <a:rPr lang="en-US" sz="2000" dirty="0" smtClean="0"/>
              <a:t>BMI: 30-39.9</a:t>
            </a:r>
          </a:p>
          <a:p>
            <a:pPr algn="l" rtl="0">
              <a:lnSpc>
                <a:spcPct val="150000"/>
              </a:lnSpc>
              <a:buFont typeface="Wingdings" pitchFamily="2" charset="2"/>
              <a:buChar char="ü"/>
            </a:pPr>
            <a:r>
              <a:rPr lang="en-US" sz="2000" dirty="0" smtClean="0"/>
              <a:t>serum C-peptide level higher than 1.0 </a:t>
            </a:r>
            <a:r>
              <a:rPr lang="en-US" sz="2000" dirty="0" err="1" smtClean="0"/>
              <a:t>ng</a:t>
            </a:r>
            <a:r>
              <a:rPr lang="en-US" sz="2000" dirty="0" smtClean="0"/>
              <a:t>/</a:t>
            </a:r>
            <a:r>
              <a:rPr lang="en-US" sz="2000" dirty="0" err="1" smtClean="0"/>
              <a:t>mL</a:t>
            </a:r>
            <a:r>
              <a:rPr lang="en-US" sz="2000" dirty="0" smtClean="0"/>
              <a:t> (to convert C-peptide to </a:t>
            </a:r>
            <a:r>
              <a:rPr lang="en-US" sz="2000" dirty="0" err="1" smtClean="0"/>
              <a:t>nanomoles</a:t>
            </a:r>
            <a:r>
              <a:rPr lang="en-US" sz="2000" dirty="0" smtClean="0"/>
              <a:t> per liter, multiply by 0.331) 90 minutes after a liquid mixed meal (250 calories, 6 g fat, 40 g carbohydrate, and 9 g protein).</a:t>
            </a:r>
            <a:endParaRPr lang="fa-IR" sz="2000" dirty="0" smtClean="0"/>
          </a:p>
          <a:p>
            <a:pPr algn="l" rtl="0">
              <a:lnSpc>
                <a:spcPct val="150000"/>
              </a:lnSpc>
              <a:buFont typeface="Wingdings" pitchFamily="2" charset="2"/>
              <a:buChar char="ü"/>
            </a:pPr>
            <a:r>
              <a:rPr lang="en-US" sz="2000" dirty="0" smtClean="0"/>
              <a:t>Absence of conditions that would contraindicate surgery, such as serious cardiovascular disease, previous gastrointestinal surgery, psychological concerns, or history of malignancy.</a:t>
            </a:r>
            <a:endParaRPr lang="fa-IR" sz="2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050" name="Picture 2"/>
          <p:cNvPicPr>
            <a:picLocks noChangeAspect="1" noChangeArrowheads="1"/>
          </p:cNvPicPr>
          <p:nvPr/>
        </p:nvPicPr>
        <p:blipFill>
          <a:blip r:embed="rId2"/>
          <a:srcRect/>
          <a:stretch>
            <a:fillRect/>
          </a:stretch>
        </p:blipFill>
        <p:spPr bwMode="auto">
          <a:xfrm>
            <a:off x="414100" y="129785"/>
            <a:ext cx="8158428" cy="672821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Outcomes</a:t>
            </a:r>
            <a:endParaRPr lang="fa-IR" dirty="0"/>
          </a:p>
        </p:txBody>
      </p:sp>
      <p:sp>
        <p:nvSpPr>
          <p:cNvPr id="3" name="Content Placeholder 2"/>
          <p:cNvSpPr>
            <a:spLocks noGrp="1"/>
          </p:cNvSpPr>
          <p:nvPr>
            <p:ph idx="1"/>
          </p:nvPr>
        </p:nvSpPr>
        <p:spPr/>
        <p:txBody>
          <a:bodyPr>
            <a:normAutofit/>
          </a:bodyPr>
          <a:lstStyle/>
          <a:p>
            <a:pPr marL="0" indent="0" algn="l" rtl="0">
              <a:buNone/>
            </a:pPr>
            <a:r>
              <a:rPr lang="en-US" dirty="0" smtClean="0"/>
              <a:t>The primary outcome was considered successful if patients achieved the composite of the triple end point: </a:t>
            </a:r>
          </a:p>
          <a:p>
            <a:pPr algn="l" rtl="0">
              <a:buFont typeface="Wingdings" pitchFamily="2" charset="2"/>
              <a:buChar char="ü"/>
            </a:pPr>
            <a:r>
              <a:rPr lang="en-US" dirty="0" smtClean="0"/>
              <a:t>HbA1c of less than 7.0%</a:t>
            </a:r>
          </a:p>
          <a:p>
            <a:pPr algn="l" rtl="0">
              <a:buFont typeface="Wingdings" pitchFamily="2" charset="2"/>
              <a:buChar char="ü"/>
            </a:pPr>
            <a:r>
              <a:rPr lang="en-US" dirty="0" smtClean="0"/>
              <a:t>LDL cholesterol level of less than 100 mg/</a:t>
            </a:r>
            <a:r>
              <a:rPr lang="en-US" dirty="0" err="1" smtClean="0"/>
              <a:t>dL</a:t>
            </a:r>
            <a:endParaRPr lang="en-US" dirty="0" smtClean="0"/>
          </a:p>
          <a:p>
            <a:pPr algn="l" rtl="0">
              <a:buFont typeface="Wingdings" pitchFamily="2" charset="2"/>
              <a:buChar char="ü"/>
            </a:pPr>
            <a:r>
              <a:rPr lang="en-US" dirty="0" smtClean="0"/>
              <a:t>Systolic blood pressure less than 130 mm Hg, at the 12-month visit.</a:t>
            </a:r>
            <a:endParaRPr lang="fa-I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l" rtl="0">
              <a:buNone/>
            </a:pPr>
            <a:r>
              <a:rPr lang="en-US" dirty="0" smtClean="0"/>
              <a:t>Secondary outcome measures included:  </a:t>
            </a:r>
          </a:p>
          <a:p>
            <a:pPr algn="l" rtl="0">
              <a:buFont typeface="Wingdings" pitchFamily="2" charset="2"/>
              <a:buChar char="ü"/>
            </a:pPr>
            <a:r>
              <a:rPr lang="en-US" dirty="0" smtClean="0"/>
              <a:t>weight loss</a:t>
            </a:r>
          </a:p>
          <a:p>
            <a:pPr algn="l" rtl="0">
              <a:buFont typeface="Wingdings" pitchFamily="2" charset="2"/>
              <a:buChar char="ü"/>
            </a:pPr>
            <a:r>
              <a:rPr lang="en-US" dirty="0" smtClean="0"/>
              <a:t>adverse events</a:t>
            </a:r>
          </a:p>
          <a:p>
            <a:pPr algn="l" rtl="0">
              <a:buFont typeface="Wingdings" pitchFamily="2" charset="2"/>
              <a:buChar char="ü"/>
            </a:pPr>
            <a:r>
              <a:rPr lang="en-US" dirty="0" smtClean="0"/>
              <a:t>fasting glucose</a:t>
            </a:r>
          </a:p>
          <a:p>
            <a:pPr algn="l" rtl="0">
              <a:buFont typeface="Wingdings" pitchFamily="2" charset="2"/>
              <a:buChar char="ü"/>
            </a:pPr>
            <a:r>
              <a:rPr lang="en-US" dirty="0" smtClean="0"/>
              <a:t>HbA1c levels less than 6.0%</a:t>
            </a:r>
          </a:p>
          <a:p>
            <a:pPr algn="l" rtl="0">
              <a:buFont typeface="Wingdings" pitchFamily="2" charset="2"/>
              <a:buChar char="ü"/>
            </a:pPr>
            <a:r>
              <a:rPr lang="en-US" dirty="0" smtClean="0"/>
              <a:t>high-density lipoprotein (HDL) cholesterol and triglycerides levels,</a:t>
            </a:r>
          </a:p>
          <a:p>
            <a:pPr algn="l" rtl="0">
              <a:buFont typeface="Wingdings" pitchFamily="2" charset="2"/>
              <a:buChar char="ü"/>
            </a:pPr>
            <a:r>
              <a:rPr lang="en-US" dirty="0" smtClean="0"/>
              <a:t>diastolic blood pressure</a:t>
            </a:r>
          </a:p>
          <a:p>
            <a:pPr algn="l" rtl="0">
              <a:buFont typeface="Wingdings" pitchFamily="2" charset="2"/>
              <a:buChar char="ü"/>
            </a:pPr>
            <a:r>
              <a:rPr lang="en-US" dirty="0" smtClean="0"/>
              <a:t> waist circumference</a:t>
            </a:r>
          </a:p>
          <a:p>
            <a:pPr algn="l" rtl="0">
              <a:buFont typeface="Wingdings" pitchFamily="2" charset="2"/>
              <a:buChar char="ü"/>
            </a:pPr>
            <a:r>
              <a:rPr lang="en-US" dirty="0" smtClean="0"/>
              <a:t>medications.</a:t>
            </a:r>
            <a:endParaRPr lang="fa-I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a:blip r:embed="rId2"/>
          <a:srcRect/>
          <a:stretch>
            <a:fillRect/>
          </a:stretch>
        </p:blipFill>
        <p:spPr bwMode="auto">
          <a:xfrm>
            <a:off x="142844" y="500042"/>
            <a:ext cx="8979071" cy="59293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3214686"/>
            <a:ext cx="8229600" cy="571504"/>
          </a:xfrm>
        </p:spPr>
        <p:txBody>
          <a:bodyPr>
            <a:noAutofit/>
          </a:bodyPr>
          <a:lstStyle/>
          <a:p>
            <a:r>
              <a:rPr lang="pt-BR" sz="1600" dirty="0" smtClean="0"/>
              <a:t>Stacy A. Brethauer, MD,</a:t>
            </a:r>
            <a:r>
              <a:rPr lang="fa-IR" sz="1600" dirty="0" smtClean="0"/>
              <a:t> </a:t>
            </a:r>
            <a:r>
              <a:rPr lang="pt-BR" sz="1600" dirty="0" smtClean="0"/>
              <a:t>Ali Aminian, MD, H´ector Romero-Talam´as, MD,∗ Esam Batayyah, MD,∗</a:t>
            </a:r>
            <a:endParaRPr lang="fa-IR" sz="1600" dirty="0"/>
          </a:p>
        </p:txBody>
      </p:sp>
      <p:pic>
        <p:nvPicPr>
          <p:cNvPr id="1026" name="Picture 2"/>
          <p:cNvPicPr>
            <a:picLocks noGrp="1" noChangeAspect="1" noChangeArrowheads="1"/>
          </p:cNvPicPr>
          <p:nvPr>
            <p:ph idx="1"/>
          </p:nvPr>
        </p:nvPicPr>
        <p:blipFill>
          <a:blip r:embed="rId2"/>
          <a:srcRect/>
          <a:stretch>
            <a:fillRect/>
          </a:stretch>
        </p:blipFill>
        <p:spPr bwMode="auto">
          <a:xfrm>
            <a:off x="457200" y="1285861"/>
            <a:ext cx="8229600" cy="192882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000232" y="3643314"/>
            <a:ext cx="5048250" cy="428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Study characteristics</a:t>
            </a:r>
            <a:endParaRPr lang="fa-IR" dirty="0"/>
          </a:p>
        </p:txBody>
      </p:sp>
      <p:sp>
        <p:nvSpPr>
          <p:cNvPr id="3" name="Content Placeholder 2"/>
          <p:cNvSpPr>
            <a:spLocks noGrp="1"/>
          </p:cNvSpPr>
          <p:nvPr>
            <p:ph idx="1"/>
          </p:nvPr>
        </p:nvSpPr>
        <p:spPr/>
        <p:txBody>
          <a:bodyPr/>
          <a:lstStyle/>
          <a:p>
            <a:pPr algn="l" rtl="0">
              <a:buNone/>
            </a:pPr>
            <a:r>
              <a:rPr lang="en-US" b="1" dirty="0" smtClean="0"/>
              <a:t>Inclusion criteria:</a:t>
            </a:r>
          </a:p>
          <a:p>
            <a:pPr algn="l" rtl="0"/>
            <a:r>
              <a:rPr lang="en-US" dirty="0" smtClean="0"/>
              <a:t>30 -60 years</a:t>
            </a:r>
          </a:p>
          <a:p>
            <a:pPr algn="l" rtl="0"/>
            <a:r>
              <a:rPr lang="en-US" dirty="0" smtClean="0"/>
              <a:t>BMI ≥ 35</a:t>
            </a:r>
          </a:p>
          <a:p>
            <a:pPr algn="l" rtl="0"/>
            <a:r>
              <a:rPr lang="en-US" dirty="0" smtClean="0"/>
              <a:t>history of type 2 diabetes of at least 5 years</a:t>
            </a:r>
          </a:p>
          <a:p>
            <a:pPr algn="l" rtl="0"/>
            <a:r>
              <a:rPr lang="en-US" dirty="0" err="1" smtClean="0"/>
              <a:t>Hb</a:t>
            </a:r>
            <a:r>
              <a:rPr lang="en-US" dirty="0" smtClean="0"/>
              <a:t> A1c ≥ 7%</a:t>
            </a:r>
          </a:p>
          <a:p>
            <a:pPr algn="l" rtl="0">
              <a:buNone/>
            </a:pPr>
            <a:endParaRPr lang="en-US" dirty="0" smtClean="0"/>
          </a:p>
          <a:p>
            <a:pPr algn="l" rtl="0"/>
            <a:endParaRPr lang="en-US" dirty="0" smtClean="0"/>
          </a:p>
          <a:p>
            <a:pPr algn="l" rtl="0"/>
            <a:endParaRPr lang="fa-I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Study characteristics</a:t>
            </a:r>
            <a:endParaRPr lang="fa-IR" dirty="0"/>
          </a:p>
        </p:txBody>
      </p:sp>
      <p:sp>
        <p:nvSpPr>
          <p:cNvPr id="4" name="Content Placeholder 3"/>
          <p:cNvSpPr>
            <a:spLocks noGrp="1"/>
          </p:cNvSpPr>
          <p:nvPr>
            <p:ph idx="1"/>
          </p:nvPr>
        </p:nvSpPr>
        <p:spPr/>
        <p:txBody>
          <a:bodyPr>
            <a:normAutofit/>
          </a:bodyPr>
          <a:lstStyle/>
          <a:p>
            <a:pPr algn="l" rtl="0">
              <a:buNone/>
            </a:pPr>
            <a:r>
              <a:rPr lang="en-US" b="1" dirty="0" smtClean="0"/>
              <a:t>Exclusion criteria:</a:t>
            </a:r>
          </a:p>
          <a:p>
            <a:pPr algn="l" rtl="0">
              <a:lnSpc>
                <a:spcPct val="150000"/>
              </a:lnSpc>
              <a:buFont typeface="Wingdings" pitchFamily="2" charset="2"/>
              <a:buChar char="ü"/>
            </a:pPr>
            <a:r>
              <a:rPr lang="en-US" dirty="0" err="1" smtClean="0"/>
              <a:t>reoperative</a:t>
            </a:r>
            <a:r>
              <a:rPr lang="en-US" dirty="0" smtClean="0"/>
              <a:t> bariatric surgery</a:t>
            </a:r>
          </a:p>
          <a:p>
            <a:pPr algn="l" rtl="0">
              <a:lnSpc>
                <a:spcPct val="150000"/>
              </a:lnSpc>
              <a:buFont typeface="Wingdings" pitchFamily="2" charset="2"/>
              <a:buChar char="ü"/>
            </a:pPr>
            <a:r>
              <a:rPr lang="en-US" dirty="0" smtClean="0"/>
              <a:t>International patients who were not expected to follow-up</a:t>
            </a:r>
          </a:p>
          <a:p>
            <a:pPr algn="l" rtl="0">
              <a:lnSpc>
                <a:spcPct val="150000"/>
              </a:lnSpc>
              <a:buFont typeface="Wingdings" pitchFamily="2" charset="2"/>
              <a:buChar char="ü"/>
            </a:pPr>
            <a:r>
              <a:rPr lang="en-US" dirty="0" smtClean="0"/>
              <a:t>Patients who had not continued long-term follow up</a:t>
            </a:r>
            <a:endParaRPr lang="fa-I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32" y="2071678"/>
            <a:ext cx="9078934" cy="3429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Reduction of </a:t>
            </a:r>
            <a:r>
              <a:rPr lang="en-US" dirty="0" err="1" smtClean="0"/>
              <a:t>comorbidities</a:t>
            </a:r>
            <a:endParaRPr lang="en-US" dirty="0" smtClean="0"/>
          </a:p>
          <a:p>
            <a:r>
              <a:rPr lang="en-US" dirty="0" smtClean="0"/>
              <a:t>Reduction in mortality</a:t>
            </a:r>
          </a:p>
          <a:p>
            <a:r>
              <a:rPr lang="en-US" dirty="0" smtClean="0"/>
              <a:t>Surgery compared to medical treatment</a:t>
            </a:r>
          </a:p>
          <a:p>
            <a:r>
              <a:rPr lang="en-US" dirty="0" smtClean="0"/>
              <a:t>Treatment for type 2 diabetes</a:t>
            </a:r>
            <a:endParaRPr lang="en-US" dirty="0"/>
          </a:p>
        </p:txBody>
      </p:sp>
      <p:sp>
        <p:nvSpPr>
          <p:cNvPr id="3" name="Title 2"/>
          <p:cNvSpPr>
            <a:spLocks noGrp="1"/>
          </p:cNvSpPr>
          <p:nvPr>
            <p:ph type="title"/>
          </p:nvPr>
        </p:nvSpPr>
        <p:spPr/>
        <p:txBody>
          <a:bodyPr>
            <a:normAutofit fontScale="90000"/>
          </a:bodyPr>
          <a:lstStyle/>
          <a:p>
            <a:r>
              <a:rPr lang="en-US" dirty="0" smtClean="0"/>
              <a:t>EFFECTIVENESS OF BARIATRICSURGERY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chemeClr val="accent1"/>
                </a:solidFill>
              </a:rPr>
              <a:t>Key message</a:t>
            </a:r>
            <a:endParaRPr lang="fa-IR" b="1" i="1" dirty="0" smtClean="0">
              <a:solidFill>
                <a:schemeClr val="accent1"/>
              </a:solidFill>
            </a:endParaRPr>
          </a:p>
        </p:txBody>
      </p:sp>
      <p:sp>
        <p:nvSpPr>
          <p:cNvPr id="3" name="Content Placeholder 2"/>
          <p:cNvSpPr>
            <a:spLocks noGrp="1"/>
          </p:cNvSpPr>
          <p:nvPr>
            <p:ph idx="1"/>
          </p:nvPr>
        </p:nvSpPr>
        <p:spPr/>
        <p:txBody>
          <a:bodyPr>
            <a:normAutofit fontScale="85000" lnSpcReduction="10000"/>
          </a:bodyPr>
          <a:lstStyle/>
          <a:p>
            <a:pPr algn="just" rtl="0">
              <a:buFont typeface="Wingdings" pitchFamily="2" charset="2"/>
              <a:buChar char="ü"/>
            </a:pPr>
            <a:r>
              <a:rPr lang="en-US" dirty="0" smtClean="0"/>
              <a:t>This study that 24% of all patients and 31% of gastric bypass patients achieved long-term complete remission with an A1C less than 6.0% and that 27% of the gastric bypass patients sustained that level of </a:t>
            </a:r>
            <a:r>
              <a:rPr lang="en-US" dirty="0" err="1" smtClean="0"/>
              <a:t>glycemic</a:t>
            </a:r>
            <a:r>
              <a:rPr lang="en-US" dirty="0" smtClean="0"/>
              <a:t> control off medication continuously for more than 5 years.</a:t>
            </a:r>
          </a:p>
          <a:p>
            <a:pPr algn="just" rtl="0">
              <a:buFont typeface="Wingdings" pitchFamily="2" charset="2"/>
              <a:buChar char="ü"/>
            </a:pPr>
            <a:endParaRPr lang="en-US" dirty="0" smtClean="0"/>
          </a:p>
          <a:p>
            <a:pPr algn="just" rtl="0">
              <a:buFont typeface="Wingdings" pitchFamily="2" charset="2"/>
              <a:buChar char="ü"/>
            </a:pPr>
            <a:r>
              <a:rPr lang="en-US" dirty="0" smtClean="0"/>
              <a:t>Predictors of relapse after remission were poor preoperative </a:t>
            </a:r>
            <a:r>
              <a:rPr lang="en-US" dirty="0" err="1" smtClean="0"/>
              <a:t>glycemic</a:t>
            </a:r>
            <a:r>
              <a:rPr lang="en-US" dirty="0" smtClean="0"/>
              <a:t> control, longer duration of diabetes, and insulin use</a:t>
            </a:r>
          </a:p>
          <a:p>
            <a:pPr algn="just" rtl="0">
              <a:buFont typeface="Wingdings" pitchFamily="2" charset="2"/>
              <a:buChar char="ü"/>
            </a:pPr>
            <a:endParaRPr lang="en-US" dirty="0" smtClean="0"/>
          </a:p>
          <a:p>
            <a:pPr algn="just" rtl="0">
              <a:buFont typeface="Wingdings" pitchFamily="2" charset="2"/>
              <a:buChar char="ü"/>
            </a:pPr>
            <a:r>
              <a:rPr lang="en-US" dirty="0" smtClean="0"/>
              <a:t> poor preoperative </a:t>
            </a:r>
            <a:r>
              <a:rPr lang="en-US" dirty="0" err="1" smtClean="0"/>
              <a:t>glycemic</a:t>
            </a:r>
            <a:r>
              <a:rPr lang="en-US" dirty="0" smtClean="0"/>
              <a:t> control and insulin use did not predict remission or recurrence of T2DM</a:t>
            </a:r>
          </a:p>
          <a:p>
            <a:pPr algn="just" rtl="0"/>
            <a:endParaRPr lang="en-US" dirty="0" smtClean="0"/>
          </a:p>
          <a:p>
            <a:pPr algn="just" rtl="0">
              <a:buFont typeface="Wingdings" pitchFamily="2" charset="2"/>
              <a:buChar char="ü"/>
            </a:pPr>
            <a:endParaRPr lang="en-US" dirty="0" smtClean="0"/>
          </a:p>
          <a:p>
            <a:pPr algn="just" rtl="0"/>
            <a:endParaRPr lang="fa-I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8596" y="1643051"/>
            <a:ext cx="8286808" cy="1957400"/>
          </a:xfrm>
        </p:spPr>
        <p:txBody>
          <a:bodyPr>
            <a:noAutofit/>
          </a:bodyPr>
          <a:lstStyle/>
          <a:p>
            <a:pPr algn="just" rtl="0"/>
            <a:r>
              <a:rPr lang="en-US" sz="2800" b="1" dirty="0" smtClean="0"/>
              <a:t>Role of Bariatric Surgery as </a:t>
            </a:r>
            <a:r>
              <a:rPr lang="en-US" sz="2800" b="1" dirty="0" err="1" smtClean="0"/>
              <a:t>reatment</a:t>
            </a:r>
            <a:r>
              <a:rPr lang="en-US" sz="2800" b="1" dirty="0" smtClean="0"/>
              <a:t> for Type</a:t>
            </a:r>
            <a:r>
              <a:rPr lang="fa-IR" sz="2800" b="1" dirty="0" smtClean="0"/>
              <a:t> </a:t>
            </a:r>
            <a:r>
              <a:rPr lang="en-US" sz="2800" b="1" dirty="0" smtClean="0"/>
              <a:t>2 Diabetes in Patients Who Do Not Meet Current NIH Criteria: A Systematic Review and Meta-</a:t>
            </a:r>
            <a:r>
              <a:rPr lang="en-US" sz="2800" b="1" dirty="0" err="1" smtClean="0"/>
              <a:t>nalysis</a:t>
            </a:r>
            <a:endParaRPr lang="fa-IR" sz="2800" b="1" dirty="0"/>
          </a:p>
        </p:txBody>
      </p:sp>
      <p:sp>
        <p:nvSpPr>
          <p:cNvPr id="5" name="Subtitle 4"/>
          <p:cNvSpPr>
            <a:spLocks noGrp="1"/>
          </p:cNvSpPr>
          <p:nvPr>
            <p:ph type="subTitle" idx="1"/>
          </p:nvPr>
        </p:nvSpPr>
        <p:spPr>
          <a:xfrm>
            <a:off x="571472" y="3886200"/>
            <a:ext cx="7200928" cy="1752600"/>
          </a:xfrm>
        </p:spPr>
        <p:txBody>
          <a:bodyPr>
            <a:normAutofit/>
          </a:bodyPr>
          <a:lstStyle/>
          <a:p>
            <a:r>
              <a:rPr lang="en-US" sz="1600" dirty="0" smtClean="0">
                <a:solidFill>
                  <a:schemeClr val="tx1"/>
                </a:solidFill>
              </a:rPr>
              <a:t>Manish Parikh, MD, FACS, </a:t>
            </a:r>
            <a:r>
              <a:rPr lang="en-US" sz="1600" dirty="0" err="1" smtClean="0">
                <a:solidFill>
                  <a:schemeClr val="tx1"/>
                </a:solidFill>
              </a:rPr>
              <a:t>Reda</a:t>
            </a:r>
            <a:r>
              <a:rPr lang="en-US" sz="1600" dirty="0" smtClean="0">
                <a:solidFill>
                  <a:schemeClr val="tx1"/>
                </a:solidFill>
              </a:rPr>
              <a:t> </a:t>
            </a:r>
            <a:r>
              <a:rPr lang="en-US" sz="1600" dirty="0" err="1" smtClean="0">
                <a:solidFill>
                  <a:schemeClr val="tx1"/>
                </a:solidFill>
              </a:rPr>
              <a:t>Issa</a:t>
            </a:r>
            <a:r>
              <a:rPr lang="en-US" sz="1600" dirty="0" smtClean="0">
                <a:solidFill>
                  <a:schemeClr val="tx1"/>
                </a:solidFill>
              </a:rPr>
              <a:t>, BA, </a:t>
            </a:r>
            <a:r>
              <a:rPr lang="en-US" sz="1600" dirty="0" err="1" smtClean="0">
                <a:solidFill>
                  <a:schemeClr val="tx1"/>
                </a:solidFill>
              </a:rPr>
              <a:t>Dorice</a:t>
            </a:r>
            <a:r>
              <a:rPr lang="en-US" sz="1600" dirty="0" smtClean="0">
                <a:solidFill>
                  <a:schemeClr val="tx1"/>
                </a:solidFill>
              </a:rPr>
              <a:t> Vieira, MLS, Michelle </a:t>
            </a:r>
            <a:r>
              <a:rPr lang="en-US" sz="1600" dirty="0" err="1" smtClean="0">
                <a:solidFill>
                  <a:schemeClr val="tx1"/>
                </a:solidFill>
              </a:rPr>
              <a:t>McMacken</a:t>
            </a:r>
            <a:r>
              <a:rPr lang="en-US" sz="1600" dirty="0" smtClean="0">
                <a:solidFill>
                  <a:schemeClr val="tx1"/>
                </a:solidFill>
              </a:rPr>
              <a:t>, MD</a:t>
            </a:r>
            <a:endParaRPr lang="fa-IR" sz="1600" dirty="0" smtClean="0">
              <a:solidFill>
                <a:schemeClr val="tx1"/>
              </a:solidFill>
            </a:endParaRPr>
          </a:p>
          <a:p>
            <a:endParaRPr lang="fa-IR" sz="1600" dirty="0" smtClean="0">
              <a:solidFill>
                <a:schemeClr val="tx1"/>
              </a:solidFill>
            </a:endParaRPr>
          </a:p>
          <a:p>
            <a:r>
              <a:rPr lang="en-US" sz="1600" b="1" dirty="0" smtClean="0">
                <a:solidFill>
                  <a:schemeClr val="tx1"/>
                </a:solidFill>
              </a:rPr>
              <a:t>2013 by the American College of Surgeons</a:t>
            </a:r>
            <a:endParaRPr lang="fa-IR" sz="1600" b="1"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Study characteristics</a:t>
            </a:r>
            <a:endParaRPr lang="fa-IR" dirty="0"/>
          </a:p>
        </p:txBody>
      </p:sp>
      <p:sp>
        <p:nvSpPr>
          <p:cNvPr id="3" name="Content Placeholder 2"/>
          <p:cNvSpPr>
            <a:spLocks noGrp="1"/>
          </p:cNvSpPr>
          <p:nvPr>
            <p:ph idx="1"/>
          </p:nvPr>
        </p:nvSpPr>
        <p:spPr/>
        <p:txBody>
          <a:bodyPr/>
          <a:lstStyle/>
          <a:p>
            <a:pPr algn="just" rtl="0">
              <a:buFont typeface="Wingdings" pitchFamily="2" charset="2"/>
              <a:buChar char="ü"/>
            </a:pPr>
            <a:r>
              <a:rPr lang="en-US" dirty="0" smtClean="0"/>
              <a:t>The search was conducted in January 2012 and was limited to articles published in English after 1990</a:t>
            </a:r>
          </a:p>
          <a:p>
            <a:pPr algn="just" rtl="0">
              <a:buFont typeface="Wingdings" pitchFamily="2" charset="2"/>
              <a:buChar char="ü"/>
            </a:pPr>
            <a:endParaRPr lang="en-US" dirty="0" smtClean="0"/>
          </a:p>
          <a:p>
            <a:pPr algn="just" rtl="0">
              <a:buFont typeface="Wingdings" pitchFamily="2" charset="2"/>
              <a:buChar char="ü"/>
            </a:pPr>
            <a:r>
              <a:rPr lang="en-US" dirty="0" smtClean="0"/>
              <a:t>A total of 953 articles were originally identified and 736 articles remained after duplicates were removed</a:t>
            </a:r>
          </a:p>
          <a:p>
            <a:pPr algn="l" rtl="0">
              <a:buFont typeface="Wingdings" pitchFamily="2" charset="2"/>
              <a:buChar char="ü"/>
            </a:pPr>
            <a:endParaRPr lang="fa-I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Study characteristics</a:t>
            </a:r>
            <a:endParaRPr lang="fa-IR" dirty="0"/>
          </a:p>
        </p:txBody>
      </p:sp>
      <p:sp>
        <p:nvSpPr>
          <p:cNvPr id="3" name="Content Placeholder 2"/>
          <p:cNvSpPr>
            <a:spLocks noGrp="1"/>
          </p:cNvSpPr>
          <p:nvPr>
            <p:ph idx="1"/>
          </p:nvPr>
        </p:nvSpPr>
        <p:spPr/>
        <p:txBody>
          <a:bodyPr>
            <a:normAutofit/>
          </a:bodyPr>
          <a:lstStyle/>
          <a:p>
            <a:pPr algn="l" rtl="0">
              <a:buNone/>
            </a:pPr>
            <a:r>
              <a:rPr lang="en-US" sz="3600" b="1" dirty="0" smtClean="0"/>
              <a:t>Inclusion criteria:</a:t>
            </a:r>
          </a:p>
          <a:p>
            <a:pPr algn="l" rtl="0">
              <a:buFont typeface="Wingdings" pitchFamily="2" charset="2"/>
              <a:buChar char="ü"/>
            </a:pPr>
            <a:r>
              <a:rPr lang="en-US" dirty="0" smtClean="0"/>
              <a:t>patients with T2DM and BMI &lt;35 kg/m</a:t>
            </a:r>
            <a:r>
              <a:rPr lang="en-US" baseline="30000" dirty="0" smtClean="0"/>
              <a:t>2</a:t>
            </a:r>
          </a:p>
          <a:p>
            <a:pPr algn="l" rtl="0"/>
            <a:endParaRPr lang="en-US" baseline="30000" dirty="0" smtClean="0"/>
          </a:p>
          <a:p>
            <a:pPr algn="l" rtl="0">
              <a:buNone/>
            </a:pPr>
            <a:r>
              <a:rPr lang="en-US" sz="3600" b="1" dirty="0" smtClean="0"/>
              <a:t>Exclusion criteria:</a:t>
            </a:r>
          </a:p>
          <a:p>
            <a:pPr algn="l" rtl="0">
              <a:buFont typeface="Wingdings" pitchFamily="2" charset="2"/>
              <a:buChar char="ü"/>
            </a:pPr>
            <a:r>
              <a:rPr lang="en-US" dirty="0" smtClean="0"/>
              <a:t>Animal studies</a:t>
            </a:r>
          </a:p>
          <a:p>
            <a:pPr algn="l" rtl="0">
              <a:buFont typeface="Wingdings" pitchFamily="2" charset="2"/>
              <a:buChar char="ü"/>
            </a:pPr>
            <a:r>
              <a:rPr lang="en-US" dirty="0" smtClean="0"/>
              <a:t>review articles</a:t>
            </a:r>
          </a:p>
          <a:p>
            <a:pPr algn="l" rtl="0">
              <a:buFont typeface="Wingdings" pitchFamily="2" charset="2"/>
              <a:buChar char="ü"/>
            </a:pPr>
            <a:r>
              <a:rPr lang="en-US" dirty="0" smtClean="0"/>
              <a:t>articles not on the topic of T2DM and surgery</a:t>
            </a:r>
          </a:p>
          <a:p>
            <a:pPr algn="l" rtl="0">
              <a:buFont typeface="Wingdings" pitchFamily="2" charset="2"/>
              <a:buChar char="ü"/>
            </a:pPr>
            <a:r>
              <a:rPr lang="en-US" dirty="0" smtClean="0"/>
              <a:t>Overlapping data</a:t>
            </a:r>
          </a:p>
          <a:p>
            <a:pPr algn="l" rtl="0">
              <a:buNone/>
            </a:pPr>
            <a:endParaRPr lang="en-US" dirty="0" smtClean="0"/>
          </a:p>
          <a:p>
            <a:pPr algn="l" rtl="0">
              <a:buNone/>
            </a:pPr>
            <a:endParaRPr lang="fa-IR" baseline="30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a:blip r:embed="rId2"/>
          <a:srcRect/>
          <a:stretch>
            <a:fillRect/>
          </a:stretch>
        </p:blipFill>
        <p:spPr bwMode="auto">
          <a:xfrm>
            <a:off x="857224" y="71462"/>
            <a:ext cx="7745534" cy="67865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1254135" y="1500174"/>
            <a:ext cx="6818327"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1500166" y="780503"/>
            <a:ext cx="6143668" cy="50059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785786" y="785794"/>
            <a:ext cx="7687589" cy="507209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428728" y="1142984"/>
            <a:ext cx="6643734" cy="518424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a-IR" dirty="0"/>
          </a:p>
        </p:txBody>
      </p:sp>
      <p:pic>
        <p:nvPicPr>
          <p:cNvPr id="2050" name="Picture 2"/>
          <p:cNvPicPr>
            <a:picLocks noChangeAspect="1" noChangeArrowheads="1"/>
          </p:cNvPicPr>
          <p:nvPr/>
        </p:nvPicPr>
        <p:blipFill>
          <a:blip r:embed="rId2"/>
          <a:srcRect/>
          <a:stretch>
            <a:fillRect/>
          </a:stretch>
        </p:blipFill>
        <p:spPr bwMode="auto">
          <a:xfrm>
            <a:off x="71406" y="1643050"/>
            <a:ext cx="9042393"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Reduction of </a:t>
            </a:r>
            <a:r>
              <a:rPr lang="en-US" dirty="0" err="1" smtClean="0"/>
              <a:t>comorbidities</a:t>
            </a:r>
            <a:endParaRPr lang="en-US" dirty="0" smtClean="0"/>
          </a:p>
        </p:txBody>
      </p:sp>
      <p:sp>
        <p:nvSpPr>
          <p:cNvPr id="10243" name="Content Placeholder 2"/>
          <p:cNvSpPr>
            <a:spLocks noGrp="1"/>
          </p:cNvSpPr>
          <p:nvPr>
            <p:ph idx="1"/>
          </p:nvPr>
        </p:nvSpPr>
        <p:spPr/>
        <p:txBody>
          <a:bodyPr>
            <a:normAutofit lnSpcReduction="10000"/>
          </a:bodyPr>
          <a:lstStyle/>
          <a:p>
            <a:r>
              <a:rPr lang="en-US" smtClean="0"/>
              <a:t>Meta-analysis: surgical treatment of obesity.</a:t>
            </a:r>
          </a:p>
          <a:p>
            <a:pPr>
              <a:buFont typeface="Wingdings 2" pitchFamily="18" charset="2"/>
              <a:buNone/>
            </a:pPr>
            <a:r>
              <a:rPr lang="sv-SE" smtClean="0"/>
              <a:t>    Ann Intern Med 2005 Apr 5;142(7):547-59. </a:t>
            </a:r>
          </a:p>
          <a:p>
            <a:pPr>
              <a:buFont typeface="Wingdings 2" pitchFamily="18" charset="2"/>
              <a:buNone/>
            </a:pPr>
            <a:r>
              <a:rPr lang="sv-SE" smtClean="0"/>
              <a:t>   Maggard MA; et al</a:t>
            </a:r>
          </a:p>
          <a:p>
            <a:pPr>
              <a:buFont typeface="Wingdings 2" pitchFamily="18" charset="2"/>
              <a:buNone/>
            </a:pPr>
            <a:r>
              <a:rPr lang="sv-SE" smtClean="0"/>
              <a:t>   147 studies</a:t>
            </a:r>
          </a:p>
          <a:p>
            <a:r>
              <a:rPr lang="sv-SE" smtClean="0"/>
              <a:t>Bariatric surgery: a systematic review and meta-analysis.  </a:t>
            </a:r>
          </a:p>
          <a:p>
            <a:pPr>
              <a:buFont typeface="Wingdings 2" pitchFamily="18" charset="2"/>
              <a:buNone/>
            </a:pPr>
            <a:r>
              <a:rPr lang="sv-SE" smtClean="0"/>
              <a:t>  AU Buchwald H; Avidor Y; Braunwald E; Jensen MD; Pories W; Fahrbach K; Schoelles K  </a:t>
            </a:r>
          </a:p>
          <a:p>
            <a:pPr>
              <a:buFont typeface="Wingdings 2" pitchFamily="18" charset="2"/>
              <a:buNone/>
            </a:pPr>
            <a:r>
              <a:rPr lang="sv-SE" smtClean="0"/>
              <a:t>   SO JAMA 2004 Oct 13;292(14):1724-37  </a:t>
            </a:r>
          </a:p>
          <a:p>
            <a:pPr>
              <a:buFont typeface="Wingdings 2" pitchFamily="18" charset="2"/>
              <a:buNone/>
            </a:pPr>
            <a:r>
              <a:rPr lang="sv-SE" smtClean="0"/>
              <a:t>    136 fully extracted studies,</a:t>
            </a:r>
          </a:p>
          <a:p>
            <a:endParaRPr lang="sv-SE" smtClean="0"/>
          </a:p>
          <a:p>
            <a:endParaRPr lang="sv-SE" smtClean="0"/>
          </a:p>
          <a:p>
            <a:endParaRPr lang="sv-SE" smtClean="0"/>
          </a:p>
          <a:p>
            <a:endParaRPr lang="sv-SE" smtClean="0"/>
          </a:p>
          <a:p>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l" rtl="0">
              <a:buNone/>
            </a:pPr>
            <a:r>
              <a:rPr lang="en-US" sz="3600" b="1" dirty="0" smtClean="0"/>
              <a:t>Limitations :</a:t>
            </a:r>
          </a:p>
          <a:p>
            <a:pPr algn="l" rtl="0">
              <a:buNone/>
            </a:pPr>
            <a:endParaRPr lang="en-US" sz="3600" b="1" dirty="0" smtClean="0"/>
          </a:p>
          <a:p>
            <a:pPr algn="l" rtl="0">
              <a:buFont typeface="Wingdings" pitchFamily="2" charset="2"/>
              <a:buChar char="ü"/>
            </a:pPr>
            <a:r>
              <a:rPr lang="en-US" dirty="0" smtClean="0"/>
              <a:t>short term with durations of 3 months to 36 months</a:t>
            </a:r>
          </a:p>
          <a:p>
            <a:pPr algn="l" rtl="0">
              <a:buFont typeface="Wingdings" pitchFamily="2" charset="2"/>
              <a:buChar char="ü"/>
            </a:pPr>
            <a:endParaRPr lang="en-US" dirty="0" smtClean="0"/>
          </a:p>
          <a:p>
            <a:pPr algn="l" rtl="0">
              <a:buFont typeface="Wingdings" pitchFamily="2" charset="2"/>
              <a:buChar char="ü"/>
            </a:pPr>
            <a:r>
              <a:rPr lang="en-US" dirty="0" smtClean="0"/>
              <a:t>small number of patients</a:t>
            </a:r>
          </a:p>
          <a:p>
            <a:pPr algn="l" rtl="0">
              <a:buFont typeface="Wingdings" pitchFamily="2" charset="2"/>
              <a:buChar char="ü"/>
            </a:pPr>
            <a:endParaRPr lang="en-US" dirty="0" smtClean="0"/>
          </a:p>
          <a:p>
            <a:pPr algn="l" rtl="0">
              <a:buFont typeface="Wingdings" pitchFamily="2" charset="2"/>
              <a:buChar char="ü"/>
            </a:pPr>
            <a:r>
              <a:rPr lang="en-US" dirty="0" smtClean="0"/>
              <a:t>inadequate diabetes outcomes data at 24months</a:t>
            </a:r>
          </a:p>
          <a:p>
            <a:pPr algn="l" rtl="0">
              <a:buFont typeface="Wingdings" pitchFamily="2" charset="2"/>
              <a:buChar char="ü"/>
            </a:pPr>
            <a:endParaRPr lang="en-US" dirty="0" smtClean="0"/>
          </a:p>
          <a:p>
            <a:pPr algn="l" rtl="0">
              <a:buFont typeface="Wingdings" pitchFamily="2" charset="2"/>
              <a:buChar char="ü"/>
            </a:pPr>
            <a:r>
              <a:rPr lang="en-US" dirty="0" smtClean="0"/>
              <a:t>not a randomized group of patients</a:t>
            </a:r>
          </a:p>
          <a:p>
            <a:pPr algn="l" rtl="0">
              <a:buFont typeface="Wingdings" pitchFamily="2" charset="2"/>
              <a:buChar char="ü"/>
            </a:pPr>
            <a:endParaRPr lang="en-US" dirty="0" smtClean="0"/>
          </a:p>
          <a:p>
            <a:pPr algn="l" rtl="0">
              <a:buFont typeface="Wingdings" pitchFamily="2" charset="2"/>
              <a:buChar char="ü"/>
            </a:pPr>
            <a:r>
              <a:rPr lang="en-US" dirty="0" smtClean="0"/>
              <a:t>mainly retrospective reports</a:t>
            </a:r>
          </a:p>
          <a:p>
            <a:pPr algn="l" rtl="0">
              <a:buFont typeface="Wingdings" pitchFamily="2" charset="2"/>
              <a:buChar char="ü"/>
            </a:pPr>
            <a:endParaRPr lang="fa-IR"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1"/>
                </a:solidFill>
              </a:rPr>
              <a:t>Key</a:t>
            </a:r>
            <a:r>
              <a:rPr lang="en-US" dirty="0" smtClean="0"/>
              <a:t> </a:t>
            </a:r>
            <a:r>
              <a:rPr lang="en-US" b="1" i="1" dirty="0" smtClean="0">
                <a:solidFill>
                  <a:schemeClr val="accent1"/>
                </a:solidFill>
              </a:rPr>
              <a:t>message</a:t>
            </a:r>
            <a:endParaRPr lang="fa-IR" dirty="0"/>
          </a:p>
        </p:txBody>
      </p:sp>
      <p:sp>
        <p:nvSpPr>
          <p:cNvPr id="3" name="Content Placeholder 2"/>
          <p:cNvSpPr>
            <a:spLocks noGrp="1"/>
          </p:cNvSpPr>
          <p:nvPr>
            <p:ph idx="1"/>
          </p:nvPr>
        </p:nvSpPr>
        <p:spPr/>
        <p:txBody>
          <a:bodyPr>
            <a:normAutofit fontScale="92500" lnSpcReduction="20000"/>
          </a:bodyPr>
          <a:lstStyle/>
          <a:p>
            <a:pPr algn="l" rtl="0">
              <a:buFont typeface="Wingdings" pitchFamily="2" charset="2"/>
              <a:buChar char="ü"/>
            </a:pPr>
            <a:r>
              <a:rPr lang="en-US" dirty="0" smtClean="0"/>
              <a:t>surgery is safe and effective in diabetes remission, mirroring the existing bariatric surgery literature about diabetes remission in patients with BMI &gt;35 kg/m</a:t>
            </a:r>
            <a:r>
              <a:rPr lang="en-US" baseline="30000" dirty="0" smtClean="0"/>
              <a:t>2</a:t>
            </a:r>
          </a:p>
          <a:p>
            <a:pPr algn="l" rtl="0">
              <a:buFont typeface="Wingdings" pitchFamily="2" charset="2"/>
              <a:buChar char="ü"/>
            </a:pPr>
            <a:r>
              <a:rPr lang="en-US" dirty="0" smtClean="0"/>
              <a:t>Remission rate: 55% at 12 months</a:t>
            </a:r>
          </a:p>
          <a:p>
            <a:pPr algn="l" rtl="0">
              <a:buFont typeface="Wingdings" pitchFamily="2" charset="2"/>
              <a:buChar char="ü"/>
            </a:pPr>
            <a:r>
              <a:rPr lang="en-US" dirty="0" smtClean="0"/>
              <a:t>improvement rate: 95% </a:t>
            </a:r>
          </a:p>
          <a:p>
            <a:pPr algn="l" rtl="0">
              <a:buFont typeface="Wingdings" pitchFamily="2" charset="2"/>
              <a:buChar char="ü"/>
            </a:pPr>
            <a:r>
              <a:rPr lang="en-US" dirty="0" smtClean="0"/>
              <a:t>Remission rate LAGB : 33%</a:t>
            </a:r>
          </a:p>
          <a:p>
            <a:pPr algn="l" rtl="0">
              <a:buFont typeface="Wingdings" pitchFamily="2" charset="2"/>
              <a:buChar char="ü"/>
            </a:pPr>
            <a:r>
              <a:rPr lang="en-US" dirty="0" smtClean="0"/>
              <a:t>MGB : 49%</a:t>
            </a:r>
          </a:p>
          <a:p>
            <a:pPr algn="l" rtl="0">
              <a:buFont typeface="Wingdings" pitchFamily="2" charset="2"/>
              <a:buChar char="ü"/>
            </a:pPr>
            <a:r>
              <a:rPr lang="en-US" smtClean="0"/>
              <a:t>LsG</a:t>
            </a:r>
            <a:r>
              <a:rPr lang="en-US" dirty="0" smtClean="0"/>
              <a:t> : 54%</a:t>
            </a:r>
          </a:p>
          <a:p>
            <a:pPr algn="l" rtl="0">
              <a:buFont typeface="Wingdings" pitchFamily="2" charset="2"/>
              <a:buChar char="ü"/>
            </a:pPr>
            <a:r>
              <a:rPr lang="en-US" dirty="0" smtClean="0"/>
              <a:t>RYGB: 64%</a:t>
            </a:r>
          </a:p>
          <a:p>
            <a:pPr algn="l" rtl="0">
              <a:buFont typeface="Wingdings" pitchFamily="2" charset="2"/>
              <a:buChar char="ü"/>
            </a:pPr>
            <a:r>
              <a:rPr lang="en-US" dirty="0" smtClean="0"/>
              <a:t>BPD: 71%</a:t>
            </a:r>
          </a:p>
          <a:p>
            <a:pPr algn="l" rtl="0">
              <a:buFont typeface="Wingdings" pitchFamily="2" charset="2"/>
              <a:buChar char="ü"/>
            </a:pPr>
            <a:r>
              <a:rPr lang="en-US" dirty="0" err="1" smtClean="0"/>
              <a:t>Ileal</a:t>
            </a:r>
            <a:r>
              <a:rPr lang="en-US" dirty="0" smtClean="0"/>
              <a:t> transposition : 81%</a:t>
            </a:r>
          </a:p>
          <a:p>
            <a:pPr algn="l" rtl="0">
              <a:buFont typeface="Wingdings" pitchFamily="2" charset="2"/>
              <a:buChar char="ü"/>
            </a:pPr>
            <a:endParaRPr lang="fa-IR" baseline="30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fa-IR" b="1" i="1" dirty="0" smtClean="0">
                <a:solidFill>
                  <a:schemeClr val="accent1"/>
                </a:solidFill>
              </a:rPr>
              <a:t>  </a:t>
            </a:r>
            <a:r>
              <a:rPr lang="en-US" b="1" i="1" dirty="0" smtClean="0">
                <a:solidFill>
                  <a:schemeClr val="accent1"/>
                </a:solidFill>
              </a:rPr>
              <a:t>ADA GUIDELINE</a:t>
            </a:r>
            <a:r>
              <a:rPr lang="fa-IR" b="1" i="1" dirty="0" smtClean="0">
                <a:solidFill>
                  <a:schemeClr val="accent1"/>
                </a:solidFill>
              </a:rPr>
              <a:t> </a:t>
            </a:r>
            <a:r>
              <a:rPr lang="en-US" b="1" i="1" dirty="0" smtClean="0">
                <a:solidFill>
                  <a:schemeClr val="accent1"/>
                </a:solidFill>
              </a:rPr>
              <a:t>2013</a:t>
            </a:r>
            <a:endParaRPr lang="fa-IR" b="1" i="1" dirty="0" smtClean="0">
              <a:solidFill>
                <a:schemeClr val="accent1"/>
              </a:solidFill>
            </a:endParaRPr>
          </a:p>
        </p:txBody>
      </p:sp>
      <p:sp>
        <p:nvSpPr>
          <p:cNvPr id="3" name="Content Placeholder 2"/>
          <p:cNvSpPr>
            <a:spLocks noGrp="1"/>
          </p:cNvSpPr>
          <p:nvPr>
            <p:ph idx="1"/>
          </p:nvPr>
        </p:nvSpPr>
        <p:spPr/>
        <p:txBody>
          <a:bodyPr/>
          <a:lstStyle/>
          <a:p>
            <a:pPr marL="0" indent="0" algn="justLow" rtl="0">
              <a:buNone/>
            </a:pPr>
            <a:r>
              <a:rPr lang="en-US" dirty="0" smtClean="0"/>
              <a:t>Bariatric surgery may be considered for adults with BMI ≥35 kg/m2 and type 2 diabetes, especially if the diabetes or associated </a:t>
            </a:r>
            <a:r>
              <a:rPr lang="en-US" dirty="0" err="1" smtClean="0"/>
              <a:t>comorbidities</a:t>
            </a:r>
            <a:r>
              <a:rPr lang="en-US" dirty="0" smtClean="0"/>
              <a:t> are difficult to control with lifestyle and pharmacological therapy. </a:t>
            </a:r>
            <a:r>
              <a:rPr lang="en-US" smtClean="0"/>
              <a:t>(B)</a:t>
            </a:r>
            <a:endParaRPr lang="fa-IR"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smtClean="0">
                <a:solidFill>
                  <a:schemeClr val="accent1"/>
                </a:solidFill>
              </a:rPr>
              <a:t>Conclusion</a:t>
            </a:r>
            <a:endParaRPr lang="fa-IR" b="1" i="1" dirty="0" smtClean="0">
              <a:solidFill>
                <a:schemeClr val="accent1"/>
              </a:solidFill>
            </a:endParaRPr>
          </a:p>
        </p:txBody>
      </p:sp>
      <p:sp>
        <p:nvSpPr>
          <p:cNvPr id="3" name="Content Placeholder 2"/>
          <p:cNvSpPr>
            <a:spLocks noGrp="1"/>
          </p:cNvSpPr>
          <p:nvPr>
            <p:ph idx="1"/>
          </p:nvPr>
        </p:nvSpPr>
        <p:spPr>
          <a:xfrm>
            <a:off x="0" y="1357298"/>
            <a:ext cx="9144000" cy="5500702"/>
          </a:xfrm>
        </p:spPr>
        <p:txBody>
          <a:bodyPr>
            <a:normAutofit fontScale="70000" lnSpcReduction="20000"/>
          </a:bodyPr>
          <a:lstStyle/>
          <a:p>
            <a:pPr algn="l" rtl="0">
              <a:lnSpc>
                <a:spcPct val="210000"/>
              </a:lnSpc>
            </a:pPr>
            <a:r>
              <a:rPr lang="en-US" dirty="0" err="1" smtClean="0"/>
              <a:t>Bariatricsurgery</a:t>
            </a:r>
            <a:r>
              <a:rPr lang="en-US" dirty="0" smtClean="0"/>
              <a:t>, specifically gastric bypass and </a:t>
            </a:r>
            <a:r>
              <a:rPr lang="en-US" dirty="0" err="1" smtClean="0"/>
              <a:t>biliopancreatic</a:t>
            </a:r>
            <a:r>
              <a:rPr lang="en-US" dirty="0" smtClean="0"/>
              <a:t> diversion, may be more effective than conventional medical therapy in controlling hyperglycemia in severely obese patients with type 2 diabetes.</a:t>
            </a:r>
          </a:p>
          <a:p>
            <a:pPr algn="l" rtl="0">
              <a:lnSpc>
                <a:spcPct val="210000"/>
              </a:lnSpc>
            </a:pPr>
            <a:r>
              <a:rPr lang="en-US" dirty="0" smtClean="0"/>
              <a:t>There is trial provides data about efficacy and safety for the first year of treatment.</a:t>
            </a:r>
          </a:p>
          <a:p>
            <a:pPr algn="l" rtl="0">
              <a:lnSpc>
                <a:spcPct val="210000"/>
              </a:lnSpc>
            </a:pPr>
            <a:r>
              <a:rPr lang="en-US" dirty="0" smtClean="0"/>
              <a:t>The benefits of applying bariatric surgery must be weighed against the risk of serious adverse events.</a:t>
            </a:r>
          </a:p>
          <a:p>
            <a:pPr algn="l" rtl="0">
              <a:lnSpc>
                <a:spcPct val="210000"/>
              </a:lnSpc>
            </a:pPr>
            <a:r>
              <a:rPr lang="en-US" dirty="0" smtClean="0"/>
              <a:t>Bariatric  surgery is safe and effective in diabetes remission  in patients with  t2dm and  BMI &lt;35 kg/m2</a:t>
            </a:r>
            <a:endParaRPr lang="fa-IR" baseline="-25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endParaRPr lang="en-US" smtClean="0"/>
          </a:p>
        </p:txBody>
      </p:sp>
      <p:sp>
        <p:nvSpPr>
          <p:cNvPr id="8195" name="Content Placeholder 2"/>
          <p:cNvSpPr>
            <a:spLocks noGrp="1"/>
          </p:cNvSpPr>
          <p:nvPr>
            <p:ph idx="1"/>
          </p:nvPr>
        </p:nvSpPr>
        <p:spPr/>
        <p:txBody>
          <a:bodyPr/>
          <a:lstStyle/>
          <a:p>
            <a:pPr eaLnBrk="1" hangingPunct="1"/>
            <a:endParaRPr lang="en-US" smtClean="0"/>
          </a:p>
        </p:txBody>
      </p:sp>
      <p:pic>
        <p:nvPicPr>
          <p:cNvPr id="8196" name="Picture 4" descr="\\SITESERV\cd bank\آلبوم عکس\2.jpg"/>
          <p:cNvPicPr>
            <a:picLocks noChangeAspect="1" noChangeArrowheads="1"/>
          </p:cNvPicPr>
          <p:nvPr/>
        </p:nvPicPr>
        <p:blipFill>
          <a:blip r:embed="rId2"/>
          <a:srcRect/>
          <a:stretch>
            <a:fillRect/>
          </a:stretch>
        </p:blipFill>
        <p:spPr bwMode="auto">
          <a:xfrm>
            <a:off x="214313" y="285750"/>
            <a:ext cx="8551862" cy="542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Indications of bariatric surgery</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Be well-informed and motivated</a:t>
            </a:r>
          </a:p>
          <a:p>
            <a:r>
              <a:rPr lang="en-US" dirty="0" smtClean="0"/>
              <a:t>Have a BMI &gt;40</a:t>
            </a:r>
          </a:p>
          <a:p>
            <a:r>
              <a:rPr lang="en-US" dirty="0" smtClean="0"/>
              <a:t>Have acceptable risk for surgery</a:t>
            </a:r>
          </a:p>
          <a:p>
            <a:r>
              <a:rPr lang="en-US" dirty="0" smtClean="0"/>
              <a:t>Have failed previous non-surgical weight loss</a:t>
            </a:r>
          </a:p>
          <a:p>
            <a:r>
              <a:rPr lang="en-US" dirty="0" smtClean="0"/>
              <a:t>The NIH also suggested that adults with a BMI &gt;35 who have serious </a:t>
            </a:r>
            <a:r>
              <a:rPr lang="en-US" dirty="0" err="1" smtClean="0"/>
              <a:t>comorbidities</a:t>
            </a:r>
            <a:r>
              <a:rPr lang="en-US" dirty="0" smtClean="0"/>
              <a:t> such as diabetes, sleep apnea, obesity-related </a:t>
            </a:r>
            <a:r>
              <a:rPr lang="en-US" dirty="0" err="1" smtClean="0"/>
              <a:t>cardiomyopathy</a:t>
            </a:r>
            <a:r>
              <a:rPr lang="en-US" dirty="0" smtClean="0"/>
              <a:t>, or severe joint disease may also be candidates</a:t>
            </a:r>
          </a:p>
          <a:p>
            <a:r>
              <a:rPr lang="en-US" dirty="0" smtClean="0"/>
              <a:t>In 2011, the FDA approved the laparoscopic adjustable gastric band for use in patients with BMI greater than 30 with one or more weight related </a:t>
            </a:r>
            <a:r>
              <a:rPr lang="en-US" dirty="0" err="1" smtClean="0"/>
              <a:t>comorbid</a:t>
            </a:r>
            <a:r>
              <a:rPr lang="en-US" dirty="0" smtClean="0"/>
              <a:t> conditions </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Contraindications to bariatric surgery</a:t>
            </a:r>
            <a:endParaRPr lang="en-US" dirty="0"/>
          </a:p>
        </p:txBody>
      </p:sp>
      <p:sp>
        <p:nvSpPr>
          <p:cNvPr id="3" name="Content Placeholder 2"/>
          <p:cNvSpPr>
            <a:spLocks noGrp="1"/>
          </p:cNvSpPr>
          <p:nvPr>
            <p:ph idx="1"/>
          </p:nvPr>
        </p:nvSpPr>
        <p:spPr/>
        <p:txBody>
          <a:bodyPr>
            <a:normAutofit lnSpcReduction="10000"/>
          </a:bodyPr>
          <a:lstStyle/>
          <a:p>
            <a:r>
              <a:rPr lang="en-US" dirty="0" smtClean="0"/>
              <a:t> untreated major depression or psychosis, </a:t>
            </a:r>
          </a:p>
          <a:p>
            <a:r>
              <a:rPr lang="en-US" dirty="0" smtClean="0"/>
              <a:t>binge eating disorders, </a:t>
            </a:r>
          </a:p>
          <a:p>
            <a:r>
              <a:rPr lang="en-US" dirty="0" smtClean="0"/>
              <a:t>current drug and alcohol abuse, </a:t>
            </a:r>
          </a:p>
          <a:p>
            <a:r>
              <a:rPr lang="en-US" dirty="0" smtClean="0"/>
              <a:t>severe cardiac disease with prohibitive anesthetic risks</a:t>
            </a:r>
          </a:p>
          <a:p>
            <a:r>
              <a:rPr lang="en-US" dirty="0" smtClean="0"/>
              <a:t>severe </a:t>
            </a:r>
            <a:r>
              <a:rPr lang="en-US" dirty="0" err="1" smtClean="0"/>
              <a:t>coagulopathy</a:t>
            </a:r>
            <a:endParaRPr lang="en-US" dirty="0" smtClean="0"/>
          </a:p>
          <a:p>
            <a:r>
              <a:rPr lang="en-US" dirty="0" smtClean="0"/>
              <a:t> inability to comply with nutritional requirements including life-long </a:t>
            </a:r>
            <a:r>
              <a:rPr lang="en-US" smtClean="0"/>
              <a:t>vitamin replacement</a:t>
            </a:r>
          </a:p>
          <a:p>
            <a:r>
              <a:rPr lang="en-US" dirty="0" smtClean="0"/>
              <a:t> Bariatric surgery in advanced (above 65) or very young age (under 18) is controversial.</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6" descr="May 2002, Dupont, mtnb,more 06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RATIONALE FOR MINIMALLY INVASIVE</a:t>
            </a:r>
            <a:br>
              <a:rPr lang="en-US" sz="4000" b="1" dirty="0" smtClean="0"/>
            </a:br>
            <a:r>
              <a:rPr lang="en-US" sz="4000" b="1" dirty="0" smtClean="0"/>
              <a:t>BARIATRIC SURGERY</a:t>
            </a:r>
            <a:endParaRPr lang="en-US" sz="4000" dirty="0"/>
          </a:p>
        </p:txBody>
      </p:sp>
      <p:sp>
        <p:nvSpPr>
          <p:cNvPr id="3" name="Content Placeholder 2"/>
          <p:cNvSpPr>
            <a:spLocks noGrp="1"/>
          </p:cNvSpPr>
          <p:nvPr>
            <p:ph idx="1"/>
          </p:nvPr>
        </p:nvSpPr>
        <p:spPr/>
        <p:txBody>
          <a:bodyPr>
            <a:normAutofit fontScale="62500" lnSpcReduction="20000"/>
          </a:bodyPr>
          <a:lstStyle/>
          <a:p>
            <a:pPr>
              <a:buNone/>
            </a:pPr>
            <a:r>
              <a:rPr lang="en-US" dirty="0" smtClean="0"/>
              <a:t>                      </a:t>
            </a:r>
          </a:p>
          <a:p>
            <a:pPr>
              <a:buNone/>
            </a:pPr>
            <a:r>
              <a:rPr lang="en-US" sz="4100" dirty="0" smtClean="0"/>
              <a:t>   Wound infection</a:t>
            </a:r>
          </a:p>
          <a:p>
            <a:endParaRPr lang="en-US" dirty="0" smtClean="0"/>
          </a:p>
          <a:p>
            <a:pPr>
              <a:buNone/>
            </a:pPr>
            <a:r>
              <a:rPr lang="en-US" dirty="0" smtClean="0"/>
              <a:t>Rates of wound infection are significantly greater with open (10 to 15 percent) than laparoscopic (3 to 4 percent) gastric bypass procedures . </a:t>
            </a:r>
          </a:p>
          <a:p>
            <a:pPr>
              <a:buNone/>
            </a:pPr>
            <a:r>
              <a:rPr lang="en-US" dirty="0" smtClean="0"/>
              <a:t>                                           </a:t>
            </a:r>
            <a:r>
              <a:rPr lang="en-US" sz="2000" dirty="0" smtClean="0"/>
              <a:t>SO - Ann </a:t>
            </a:r>
            <a:r>
              <a:rPr lang="en-US" sz="2000" dirty="0" err="1" smtClean="0"/>
              <a:t>Surg</a:t>
            </a:r>
            <a:r>
              <a:rPr lang="en-US" sz="2000" dirty="0" smtClean="0"/>
              <a:t> 2000 Oct;232(4):515-29</a:t>
            </a:r>
            <a:r>
              <a:rPr lang="en-US" sz="3200" dirty="0" smtClean="0"/>
              <a:t> </a:t>
            </a:r>
          </a:p>
          <a:p>
            <a:pPr>
              <a:buNone/>
            </a:pPr>
            <a:r>
              <a:rPr lang="en-US" sz="4100" dirty="0" smtClean="0"/>
              <a:t>Ventral </a:t>
            </a:r>
            <a:r>
              <a:rPr lang="en-US" sz="4100" dirty="0" err="1" smtClean="0"/>
              <a:t>incisional</a:t>
            </a:r>
            <a:r>
              <a:rPr lang="en-US" sz="4100" dirty="0" smtClean="0"/>
              <a:t> hernia</a:t>
            </a:r>
          </a:p>
          <a:p>
            <a:pPr>
              <a:buNone/>
            </a:pPr>
            <a:r>
              <a:rPr lang="en-US" sz="2000" dirty="0" smtClean="0"/>
              <a:t> </a:t>
            </a:r>
          </a:p>
          <a:p>
            <a:pPr>
              <a:buNone/>
            </a:pPr>
            <a:r>
              <a:rPr lang="en-US" sz="2000" dirty="0" smtClean="0"/>
              <a:t>  </a:t>
            </a:r>
            <a:r>
              <a:rPr lang="en-US" dirty="0" smtClean="0"/>
              <a:t>Ventral </a:t>
            </a:r>
            <a:r>
              <a:rPr lang="en-US" dirty="0" err="1" smtClean="0"/>
              <a:t>incisional</a:t>
            </a:r>
            <a:r>
              <a:rPr lang="en-US" dirty="0" smtClean="0"/>
              <a:t> hernias occur with a frequency of 0 to 1.8 percent in laparoscopic series and as high as 24 percent in open series, underscoring a clear advantage of the laparoscopic approach in this regard</a:t>
            </a:r>
          </a:p>
          <a:p>
            <a:pPr>
              <a:buNone/>
            </a:pPr>
            <a:endParaRPr lang="en-US" sz="2000" dirty="0" smtClean="0"/>
          </a:p>
          <a:p>
            <a:pPr>
              <a:buNone/>
            </a:pPr>
            <a:r>
              <a:rPr lang="en-US" sz="1600" dirty="0" smtClean="0"/>
              <a:t>                       SO - Ann </a:t>
            </a:r>
            <a:r>
              <a:rPr lang="en-US" sz="1600" dirty="0" err="1" smtClean="0"/>
              <a:t>Surg</a:t>
            </a:r>
            <a:r>
              <a:rPr lang="en-US" sz="1600" dirty="0" smtClean="0"/>
              <a:t> 2001 Sep;234(3):279-89; discussion 289-91</a:t>
            </a:r>
            <a:endParaRPr lang="en-US" sz="1400" dirty="0" smtClean="0"/>
          </a:p>
          <a:p>
            <a:r>
              <a:rPr lang="en-US" dirty="0" smtClean="0"/>
              <a:t>Reduction in postoperative pain, shorter length of hospital</a:t>
            </a:r>
          </a:p>
          <a:p>
            <a:pPr>
              <a:buNone/>
            </a:pPr>
            <a:r>
              <a:rPr lang="en-US" dirty="0" smtClean="0"/>
              <a:t>      stay, and faster recovery</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OUTCOMES OF LAPAROSCOPIC VERSUS OPEN</a:t>
            </a:r>
            <a:br>
              <a:rPr lang="en-US" sz="3600" b="1" dirty="0" smtClean="0"/>
            </a:br>
            <a:r>
              <a:rPr lang="en-US" sz="3600" b="1" dirty="0" smtClean="0"/>
              <a:t>GASTRIC BYPASS</a:t>
            </a:r>
            <a:endParaRPr lang="en-US" sz="3600" dirty="0"/>
          </a:p>
        </p:txBody>
      </p:sp>
      <p:sp>
        <p:nvSpPr>
          <p:cNvPr id="3" name="Content Placeholder 2"/>
          <p:cNvSpPr>
            <a:spLocks noGrp="1"/>
          </p:cNvSpPr>
          <p:nvPr>
            <p:ph idx="1"/>
          </p:nvPr>
        </p:nvSpPr>
        <p:spPr>
          <a:xfrm>
            <a:off x="285720" y="2000240"/>
            <a:ext cx="8229600" cy="4389120"/>
          </a:xfrm>
        </p:spPr>
        <p:txBody>
          <a:bodyPr>
            <a:normAutofit/>
          </a:bodyPr>
          <a:lstStyle/>
          <a:p>
            <a:r>
              <a:rPr lang="en-US" b="1" dirty="0" smtClean="0"/>
              <a:t>Postoperative Pulmonary Function</a:t>
            </a:r>
          </a:p>
          <a:p>
            <a:pPr>
              <a:buNone/>
            </a:pPr>
            <a:r>
              <a:rPr lang="en-US" b="1" dirty="0" smtClean="0"/>
              <a:t>    FEV1</a:t>
            </a:r>
            <a:r>
              <a:rPr lang="en-US" dirty="0" smtClean="0"/>
              <a:t> was 38%                                                                                                                           higher on the first postoperative day after laparoscopic than after open GBP</a:t>
            </a:r>
          </a:p>
          <a:p>
            <a:pPr>
              <a:buNone/>
            </a:pPr>
            <a:r>
              <a:rPr lang="en-US" dirty="0" smtClean="0"/>
              <a:t>   lower rate of segmental  </a:t>
            </a:r>
            <a:r>
              <a:rPr lang="en-US" dirty="0" err="1" smtClean="0"/>
              <a:t>atelectasis</a:t>
            </a:r>
            <a:r>
              <a:rPr lang="en-US" dirty="0" smtClean="0"/>
              <a:t> after laparoscopic GBP</a:t>
            </a:r>
          </a:p>
          <a:p>
            <a:pPr>
              <a:buNone/>
            </a:pPr>
            <a:r>
              <a:rPr lang="en-US" sz="1700" dirty="0" smtClean="0"/>
              <a:t>Nguyen NT, Lee SL, Goldman C, et al.: Comparison of pulmonary</a:t>
            </a:r>
          </a:p>
          <a:p>
            <a:pPr>
              <a:buNone/>
            </a:pPr>
            <a:r>
              <a:rPr lang="en-US" sz="1700" dirty="0" smtClean="0"/>
              <a:t>function and postoperative pain after laparoscopic versus open</a:t>
            </a:r>
          </a:p>
          <a:p>
            <a:pPr>
              <a:buNone/>
            </a:pPr>
            <a:r>
              <a:rPr lang="en-US" sz="1700" dirty="0" smtClean="0"/>
              <a:t>gastric bypass: A randomized trial. </a:t>
            </a:r>
            <a:r>
              <a:rPr lang="en-US" sz="1700" i="1" dirty="0" smtClean="0"/>
              <a:t>J Am </a:t>
            </a:r>
            <a:r>
              <a:rPr lang="en-US" sz="1700" i="1" dirty="0" err="1" smtClean="0"/>
              <a:t>Coll</a:t>
            </a:r>
            <a:r>
              <a:rPr lang="en-US" sz="1700" i="1" dirty="0" smtClean="0"/>
              <a:t> </a:t>
            </a:r>
            <a:r>
              <a:rPr lang="en-US" sz="1700" i="1" dirty="0" err="1" smtClean="0"/>
              <a:t>Surg</a:t>
            </a:r>
            <a:r>
              <a:rPr lang="en-US" sz="1700" i="1" dirty="0" smtClean="0"/>
              <a:t> 192:469–476,</a:t>
            </a:r>
          </a:p>
          <a:p>
            <a:pPr>
              <a:buNone/>
            </a:pPr>
            <a:r>
              <a:rPr lang="en-US" sz="1700" dirty="0" smtClean="0"/>
              <a:t>2001.</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endParaRPr lang="en-US" smtClean="0"/>
          </a:p>
        </p:txBody>
      </p:sp>
      <p:sp>
        <p:nvSpPr>
          <p:cNvPr id="8195" name="Content Placeholder 2"/>
          <p:cNvSpPr>
            <a:spLocks noGrp="1"/>
          </p:cNvSpPr>
          <p:nvPr>
            <p:ph idx="1"/>
          </p:nvPr>
        </p:nvSpPr>
        <p:spPr/>
        <p:txBody>
          <a:bodyPr>
            <a:normAutofit/>
          </a:bodyPr>
          <a:lstStyle/>
          <a:p>
            <a:endParaRPr lang="en-US" dirty="0" smtClean="0"/>
          </a:p>
          <a:p>
            <a:endParaRPr lang="en-US" dirty="0" smtClean="0"/>
          </a:p>
          <a:p>
            <a:r>
              <a:rPr lang="en-US" dirty="0" smtClean="0"/>
              <a:t> • Diabetes completely resolved in 77 percent and resolved or improved in 86 percent.</a:t>
            </a:r>
          </a:p>
          <a:p>
            <a:endParaRPr lang="en-US" dirty="0" smtClean="0"/>
          </a:p>
          <a:p>
            <a:r>
              <a:rPr lang="en-US" dirty="0" smtClean="0"/>
              <a:t> • </a:t>
            </a:r>
            <a:r>
              <a:rPr lang="en-US" dirty="0" err="1" smtClean="0"/>
              <a:t>Hyperlipidemia</a:t>
            </a:r>
            <a:r>
              <a:rPr lang="en-US" dirty="0" smtClean="0"/>
              <a:t> improved in 70 percent or more of patients.</a:t>
            </a:r>
          </a:p>
          <a:p>
            <a:endParaRPr lang="en-US" dirty="0" smtClean="0"/>
          </a:p>
          <a:p>
            <a:r>
              <a:rPr lang="en-US" dirty="0" smtClean="0"/>
              <a:t> • Hypertension resolved in 62 percent and resolved or improved in 79 percent.</a:t>
            </a:r>
          </a:p>
          <a:p>
            <a:endParaRPr lang="en-US" dirty="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lnSpcReduction="10000"/>
          </a:bodyPr>
          <a:lstStyle/>
          <a:p>
            <a:r>
              <a:rPr lang="en-US" b="1" dirty="0" smtClean="0"/>
              <a:t>Postoperative Pain</a:t>
            </a:r>
          </a:p>
          <a:p>
            <a:pPr>
              <a:buNone/>
            </a:pPr>
            <a:r>
              <a:rPr lang="en-US" b="1" dirty="0" smtClean="0"/>
              <a:t>   </a:t>
            </a:r>
            <a:r>
              <a:rPr lang="en-US" dirty="0" smtClean="0"/>
              <a:t>Despite utilizing greater dosages of narcotics,</a:t>
            </a:r>
          </a:p>
          <a:p>
            <a:pPr>
              <a:buNone/>
            </a:pPr>
            <a:r>
              <a:rPr lang="en-US" dirty="0" smtClean="0"/>
              <a:t>     open GBP patients still reported higher visual analog                   pain  score</a:t>
            </a:r>
          </a:p>
          <a:p>
            <a:pPr>
              <a:buNone/>
            </a:pPr>
            <a:r>
              <a:rPr lang="en-US" b="1" dirty="0" smtClean="0"/>
              <a:t>Weight Loss</a:t>
            </a:r>
          </a:p>
          <a:p>
            <a:pPr>
              <a:buNone/>
            </a:pPr>
            <a:r>
              <a:rPr lang="en-US" sz="2400" b="1" dirty="0" smtClean="0"/>
              <a:t>6 months after surgery      L&gt;O</a:t>
            </a:r>
          </a:p>
          <a:p>
            <a:pPr>
              <a:buNone/>
            </a:pPr>
            <a:r>
              <a:rPr lang="en-US" sz="2400" b="1" dirty="0" smtClean="0"/>
              <a:t>Long term                              L=O</a:t>
            </a:r>
          </a:p>
          <a:p>
            <a:pPr>
              <a:buNone/>
            </a:pPr>
            <a:r>
              <a:rPr lang="en-US" sz="2000" i="1" dirty="0" smtClean="0"/>
              <a:t>Ann </a:t>
            </a:r>
            <a:r>
              <a:rPr lang="en-US" sz="2000" i="1" dirty="0" err="1" smtClean="0"/>
              <a:t>Surg</a:t>
            </a:r>
            <a:r>
              <a:rPr lang="en-US" sz="2000" i="1" dirty="0" smtClean="0"/>
              <a:t> 239:433–437, 2004</a:t>
            </a:r>
          </a:p>
          <a:p>
            <a:pPr>
              <a:buNone/>
            </a:pPr>
            <a:r>
              <a:rPr lang="en-US" sz="2000" i="1" dirty="0" err="1" smtClean="0"/>
              <a:t>Obes</a:t>
            </a:r>
            <a:r>
              <a:rPr lang="en-US" sz="2000" i="1" dirty="0" smtClean="0"/>
              <a:t> </a:t>
            </a:r>
            <a:r>
              <a:rPr lang="en-US" sz="2000" i="1" dirty="0" err="1" smtClean="0"/>
              <a:t>Surg</a:t>
            </a:r>
            <a:r>
              <a:rPr lang="en-US" sz="2000" i="1" dirty="0" smtClean="0"/>
              <a:t> 13:341–346, 2003.</a:t>
            </a:r>
          </a:p>
          <a:p>
            <a:pPr>
              <a:buNone/>
            </a:pPr>
            <a:r>
              <a:rPr lang="en-US" sz="2000" i="1" dirty="0" smtClean="0"/>
              <a:t> </a:t>
            </a:r>
            <a:r>
              <a:rPr lang="en-US" sz="2000" i="1" dirty="0" err="1" smtClean="0"/>
              <a:t>Obes</a:t>
            </a:r>
            <a:r>
              <a:rPr lang="en-US" sz="2000" i="1" dirty="0" smtClean="0"/>
              <a:t> </a:t>
            </a:r>
            <a:r>
              <a:rPr lang="en-US" sz="2000" i="1" dirty="0" err="1" smtClean="0"/>
              <a:t>Surg</a:t>
            </a:r>
            <a:r>
              <a:rPr lang="en-US" sz="2000" i="1" dirty="0" smtClean="0"/>
              <a:t> 10:233–239, 2000</a:t>
            </a:r>
          </a:p>
          <a:p>
            <a:pPr>
              <a:buNone/>
            </a:pPr>
            <a:endParaRPr lang="en-US" sz="2000" i="1" dirty="0" smtClean="0"/>
          </a:p>
          <a:p>
            <a:pPr>
              <a:buNone/>
            </a:pPr>
            <a:endParaRPr lang="en-US" sz="2000" b="1" dirty="0" smtClean="0"/>
          </a:p>
          <a:p>
            <a:pPr>
              <a:buNone/>
            </a:pPr>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learning curve</a:t>
            </a:r>
            <a:endParaRPr lang="en-US" dirty="0"/>
          </a:p>
        </p:txBody>
      </p:sp>
      <p:sp>
        <p:nvSpPr>
          <p:cNvPr id="3" name="Content Placeholder 2"/>
          <p:cNvSpPr>
            <a:spLocks noGrp="1"/>
          </p:cNvSpPr>
          <p:nvPr>
            <p:ph idx="1"/>
          </p:nvPr>
        </p:nvSpPr>
        <p:spPr/>
        <p:txBody>
          <a:bodyPr/>
          <a:lstStyle/>
          <a:p>
            <a:pPr>
              <a:buNone/>
            </a:pPr>
            <a:r>
              <a:rPr lang="en-US" dirty="0" smtClean="0"/>
              <a:t>  Mastering the technique of laparoscopic GBP often requires  between 75  and  100 cases.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 of choice for a patient :</a:t>
            </a:r>
            <a:endParaRPr lang="en-US" dirty="0"/>
          </a:p>
        </p:txBody>
      </p:sp>
      <p:sp>
        <p:nvSpPr>
          <p:cNvPr id="3" name="Content Placeholder 2"/>
          <p:cNvSpPr>
            <a:spLocks noGrp="1"/>
          </p:cNvSpPr>
          <p:nvPr>
            <p:ph idx="1"/>
          </p:nvPr>
        </p:nvSpPr>
        <p:spPr>
          <a:xfrm>
            <a:off x="142844" y="2468904"/>
            <a:ext cx="9001156" cy="4389120"/>
          </a:xfrm>
        </p:spPr>
        <p:txBody>
          <a:bodyPr/>
          <a:lstStyle/>
          <a:p>
            <a:r>
              <a:rPr lang="en-US" dirty="0" smtClean="0"/>
              <a:t>Patients dietary and psychology history</a:t>
            </a:r>
          </a:p>
          <a:p>
            <a:r>
              <a:rPr lang="en-US" dirty="0" smtClean="0"/>
              <a:t>Medical and  surgical history</a:t>
            </a:r>
          </a:p>
          <a:p>
            <a:r>
              <a:rPr lang="en-US" dirty="0" smtClean="0"/>
              <a:t>Surgeon experience</a:t>
            </a:r>
          </a:p>
          <a:p>
            <a:r>
              <a:rPr lang="en-US" dirty="0" smtClean="0"/>
              <a:t>Patient comfort and expectation</a:t>
            </a:r>
          </a:p>
          <a:p>
            <a:r>
              <a:rPr lang="en-US" dirty="0" smtClean="0"/>
              <a:t>Ability of medical facility to handle most known complications</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Buchwald algorithm for patient selection</a:t>
            </a:r>
            <a:endParaRPr lang="en-US" dirty="0"/>
          </a:p>
        </p:txBody>
      </p:sp>
      <p:sp>
        <p:nvSpPr>
          <p:cNvPr id="3" name="Content Placeholder 2"/>
          <p:cNvSpPr>
            <a:spLocks noGrp="1"/>
          </p:cNvSpPr>
          <p:nvPr>
            <p:ph idx="1"/>
          </p:nvPr>
        </p:nvSpPr>
        <p:spPr/>
        <p:txBody>
          <a:bodyPr/>
          <a:lstStyle/>
          <a:p>
            <a:r>
              <a:rPr lang="en-US" dirty="0" smtClean="0"/>
              <a:t>There is no gold standard operation .</a:t>
            </a:r>
          </a:p>
          <a:p>
            <a:r>
              <a:rPr lang="en-US" dirty="0" smtClean="0"/>
              <a:t>A surgeon should be able to perform more than one operation.</a:t>
            </a:r>
          </a:p>
          <a:p>
            <a:r>
              <a:rPr lang="en-US" dirty="0" smtClean="0"/>
              <a:t>Patient can be matched to a specific procedure</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Types of bariatric procedures </a:t>
            </a:r>
            <a:br>
              <a:rPr lang="en-US" dirty="0" smtClean="0"/>
            </a:br>
            <a:endParaRPr lang="en-US" dirty="0"/>
          </a:p>
        </p:txBody>
      </p:sp>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Clr>
                <a:schemeClr val="accent3"/>
              </a:buClr>
              <a:buFont typeface="Wingdings" pitchFamily="2" charset="2"/>
              <a:buChar char="ü"/>
              <a:defRPr/>
            </a:pPr>
            <a:r>
              <a:rPr lang="en-US" b="1" dirty="0" smtClean="0"/>
              <a:t>Restrictive </a:t>
            </a:r>
          </a:p>
          <a:p>
            <a:pPr marL="274320" indent="-274320" eaLnBrk="1" fontAlgn="auto" hangingPunct="1">
              <a:spcAft>
                <a:spcPts val="0"/>
              </a:spcAft>
              <a:buClr>
                <a:schemeClr val="accent3"/>
              </a:buClr>
              <a:buFont typeface="Wingdings 2"/>
              <a:buChar char=""/>
              <a:defRPr/>
            </a:pPr>
            <a:r>
              <a:rPr lang="en-US" sz="2400" dirty="0" smtClean="0"/>
              <a:t>Vertical banded </a:t>
            </a:r>
            <a:r>
              <a:rPr lang="en-US" sz="2400" dirty="0" err="1" smtClean="0"/>
              <a:t>gastroplasty</a:t>
            </a:r>
            <a:r>
              <a:rPr lang="en-US" sz="2400" dirty="0" smtClean="0"/>
              <a:t>  </a:t>
            </a:r>
          </a:p>
          <a:p>
            <a:pPr marL="274320" indent="-274320" eaLnBrk="1" fontAlgn="auto" hangingPunct="1">
              <a:spcAft>
                <a:spcPts val="0"/>
              </a:spcAft>
              <a:buClr>
                <a:schemeClr val="accent3"/>
              </a:buClr>
              <a:buFont typeface="Wingdings 2"/>
              <a:buChar char=""/>
              <a:defRPr/>
            </a:pPr>
            <a:r>
              <a:rPr lang="en-US" sz="2400" dirty="0" smtClean="0"/>
              <a:t>Laparoscopic adjustable gastric band </a:t>
            </a:r>
          </a:p>
          <a:p>
            <a:pPr marL="274320" indent="-274320" eaLnBrk="1" fontAlgn="auto" hangingPunct="1">
              <a:spcAft>
                <a:spcPts val="0"/>
              </a:spcAft>
              <a:buClr>
                <a:schemeClr val="accent3"/>
              </a:buClr>
              <a:buFont typeface="Wingdings 2"/>
              <a:buChar char=""/>
              <a:defRPr/>
            </a:pPr>
            <a:r>
              <a:rPr lang="en-US" sz="2400" dirty="0" smtClean="0"/>
              <a:t>Sleeve </a:t>
            </a:r>
            <a:r>
              <a:rPr lang="en-US" sz="2400" dirty="0" err="1" smtClean="0"/>
              <a:t>gastrectomy</a:t>
            </a:r>
            <a:r>
              <a:rPr lang="en-US" sz="2400" dirty="0" smtClean="0"/>
              <a:t> </a:t>
            </a:r>
          </a:p>
          <a:p>
            <a:pPr marL="274320" indent="-274320" eaLnBrk="1" fontAlgn="auto" hangingPunct="1">
              <a:spcAft>
                <a:spcPts val="0"/>
              </a:spcAft>
              <a:buClr>
                <a:schemeClr val="accent3"/>
              </a:buClr>
              <a:buFont typeface="Wingdings 2"/>
              <a:buChar char=""/>
              <a:defRPr/>
            </a:pPr>
            <a:r>
              <a:rPr lang="en-US" sz="2400" dirty="0" smtClean="0"/>
              <a:t>Gastric </a:t>
            </a:r>
            <a:r>
              <a:rPr lang="en-US" sz="2400" dirty="0" err="1" smtClean="0"/>
              <a:t>plication</a:t>
            </a:r>
            <a:endParaRPr lang="en-US" sz="2400" dirty="0" smtClean="0"/>
          </a:p>
          <a:p>
            <a:pPr marL="274320" indent="-274320" eaLnBrk="1" fontAlgn="auto" hangingPunct="1">
              <a:spcAft>
                <a:spcPts val="0"/>
              </a:spcAft>
              <a:buClr>
                <a:schemeClr val="accent3"/>
              </a:buClr>
              <a:buFont typeface="Wingdings" pitchFamily="2" charset="2"/>
              <a:buChar char="ü"/>
              <a:defRPr/>
            </a:pPr>
            <a:r>
              <a:rPr lang="en-US" b="1" dirty="0" err="1" smtClean="0"/>
              <a:t>Malabsorptive</a:t>
            </a:r>
            <a:r>
              <a:rPr lang="en-US" b="1" dirty="0" smtClean="0"/>
              <a:t> </a:t>
            </a:r>
            <a:r>
              <a:rPr lang="en-US" sz="2400" dirty="0" smtClean="0"/>
              <a:t> </a:t>
            </a:r>
          </a:p>
          <a:p>
            <a:pPr marL="274320" indent="-274320" eaLnBrk="1" fontAlgn="auto" hangingPunct="1">
              <a:spcAft>
                <a:spcPts val="0"/>
              </a:spcAft>
              <a:buClr>
                <a:schemeClr val="accent3"/>
              </a:buClr>
              <a:buFont typeface="Wingdings 2"/>
              <a:buChar char=""/>
              <a:defRPr/>
            </a:pPr>
            <a:r>
              <a:rPr lang="en-US" sz="2400" dirty="0" err="1" smtClean="0"/>
              <a:t>Jejunoileal</a:t>
            </a:r>
            <a:r>
              <a:rPr lang="en-US" sz="2400" dirty="0" smtClean="0"/>
              <a:t> bypass </a:t>
            </a:r>
          </a:p>
          <a:p>
            <a:pPr marL="274320" indent="-274320" eaLnBrk="1" fontAlgn="auto" hangingPunct="1">
              <a:spcAft>
                <a:spcPts val="0"/>
              </a:spcAft>
              <a:buClr>
                <a:schemeClr val="accent3"/>
              </a:buClr>
              <a:buFont typeface="Wingdings 2"/>
              <a:buChar char=""/>
              <a:defRPr/>
            </a:pPr>
            <a:r>
              <a:rPr lang="en-US" sz="2400" dirty="0" err="1" smtClean="0"/>
              <a:t>Biliopancreatic</a:t>
            </a:r>
            <a:r>
              <a:rPr lang="en-US" sz="2400" dirty="0" smtClean="0"/>
              <a:t> diversion </a:t>
            </a:r>
          </a:p>
          <a:p>
            <a:pPr marL="274320" indent="-274320" eaLnBrk="1" fontAlgn="auto" hangingPunct="1">
              <a:spcAft>
                <a:spcPts val="0"/>
              </a:spcAft>
              <a:buClr>
                <a:schemeClr val="accent3"/>
              </a:buClr>
              <a:buFont typeface="Wingdings 2"/>
              <a:buChar char=""/>
              <a:defRPr/>
            </a:pPr>
            <a:r>
              <a:rPr lang="en-US" sz="2400" dirty="0" err="1" smtClean="0"/>
              <a:t>Biliopancreatic</a:t>
            </a:r>
            <a:r>
              <a:rPr lang="en-US" sz="2400" dirty="0" smtClean="0"/>
              <a:t> diversion with duodenal switch </a:t>
            </a:r>
          </a:p>
          <a:p>
            <a:pPr marL="274320" indent="-274320" eaLnBrk="1" fontAlgn="auto" hangingPunct="1">
              <a:spcAft>
                <a:spcPts val="0"/>
              </a:spcAft>
              <a:buClr>
                <a:schemeClr val="accent3"/>
              </a:buClr>
              <a:buFont typeface="Wingdings" pitchFamily="2" charset="2"/>
              <a:buChar char="ü"/>
              <a:defRPr/>
            </a:pPr>
            <a:r>
              <a:rPr lang="en-US" b="1" dirty="0" smtClean="0"/>
              <a:t>Combination of restrictive and </a:t>
            </a:r>
            <a:r>
              <a:rPr lang="en-US" b="1" dirty="0" err="1" smtClean="0"/>
              <a:t>malabsorptive</a:t>
            </a:r>
            <a:r>
              <a:rPr lang="en-US" b="1" dirty="0" smtClean="0"/>
              <a:t>  </a:t>
            </a:r>
          </a:p>
          <a:p>
            <a:pPr marL="274320" indent="-274320" eaLnBrk="1" fontAlgn="auto" hangingPunct="1">
              <a:spcAft>
                <a:spcPts val="0"/>
              </a:spcAft>
              <a:buClr>
                <a:schemeClr val="accent3"/>
              </a:buClr>
              <a:buFont typeface="Wingdings 2"/>
              <a:buChar char=""/>
              <a:defRPr/>
            </a:pPr>
            <a:r>
              <a:rPr lang="en-US" sz="2400" dirty="0" smtClean="0"/>
              <a:t>Roux-en-Y gastric bypass </a:t>
            </a:r>
          </a:p>
          <a:p>
            <a:pPr marL="274320" indent="-274320" eaLnBrk="1" fontAlgn="auto" hangingPunct="1">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p:nvPr>
        </p:nvSpPr>
        <p:spPr/>
        <p:txBody>
          <a:bodyPr/>
          <a:lstStyle/>
          <a:p>
            <a:pPr eaLnBrk="1" hangingPunct="1"/>
            <a:endParaRPr lang="en-US" smtClean="0"/>
          </a:p>
        </p:txBody>
      </p:sp>
      <p:sp>
        <p:nvSpPr>
          <p:cNvPr id="6" name="Footer Placeholder 3"/>
          <p:cNvSpPr>
            <a:spLocks noGrp="1"/>
          </p:cNvSpPr>
          <p:nvPr>
            <p:ph type="ftr" sz="quarter" idx="11"/>
          </p:nvPr>
        </p:nvSpPr>
        <p:spPr/>
        <p:txBody>
          <a:bodyPr/>
          <a:lstStyle/>
          <a:p>
            <a:pPr>
              <a:defRPr/>
            </a:pPr>
            <a:r>
              <a:rPr lang="en-US"/>
              <a:t>from American Family Physician, 2006, 73(8): 1405.</a:t>
            </a:r>
          </a:p>
        </p:txBody>
      </p:sp>
      <p:sp>
        <p:nvSpPr>
          <p:cNvPr id="32772" name="Rectangle 2"/>
          <p:cNvSpPr>
            <a:spLocks noGrp="1" noChangeArrowheads="1"/>
          </p:cNvSpPr>
          <p:nvPr>
            <p:ph type="title" idx="4294967295"/>
          </p:nvPr>
        </p:nvSpPr>
        <p:spPr>
          <a:xfrm>
            <a:off x="0" y="304800"/>
            <a:ext cx="8229600" cy="1143000"/>
          </a:xfrm>
        </p:spPr>
        <p:txBody>
          <a:bodyPr/>
          <a:lstStyle/>
          <a:p>
            <a:pPr eaLnBrk="1" hangingPunct="1"/>
            <a:r>
              <a:rPr lang="en-US" smtClean="0"/>
              <a:t>VERTICAL BANDING</a:t>
            </a:r>
          </a:p>
        </p:txBody>
      </p:sp>
      <p:pic>
        <p:nvPicPr>
          <p:cNvPr id="32773" name="Picture 4" descr="Figure 2."/>
          <p:cNvPicPr>
            <a:picLocks noChangeAspect="1" noChangeArrowheads="1"/>
          </p:cNvPicPr>
          <p:nvPr/>
        </p:nvPicPr>
        <p:blipFill>
          <a:blip r:embed="rId2"/>
          <a:srcRect/>
          <a:stretch>
            <a:fillRect/>
          </a:stretch>
        </p:blipFill>
        <p:spPr bwMode="auto">
          <a:xfrm>
            <a:off x="2362200" y="1524000"/>
            <a:ext cx="4419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p:nvPr>
        </p:nvSpPr>
        <p:spPr/>
        <p:txBody>
          <a:bodyPr/>
          <a:lstStyle/>
          <a:p>
            <a:pPr eaLnBrk="1" hangingPunct="1"/>
            <a:endParaRPr lang="en-US" smtClean="0"/>
          </a:p>
        </p:txBody>
      </p:sp>
      <p:sp>
        <p:nvSpPr>
          <p:cNvPr id="6" name="Footer Placeholder 3"/>
          <p:cNvSpPr>
            <a:spLocks noGrp="1"/>
          </p:cNvSpPr>
          <p:nvPr>
            <p:ph type="ftr" sz="quarter" idx="11"/>
          </p:nvPr>
        </p:nvSpPr>
        <p:spPr/>
        <p:txBody>
          <a:bodyPr/>
          <a:lstStyle/>
          <a:p>
            <a:pPr>
              <a:defRPr/>
            </a:pPr>
            <a:r>
              <a:rPr lang="en-US"/>
              <a:t>from American Family Physician, 2006, 73(8): 1405.</a:t>
            </a:r>
          </a:p>
        </p:txBody>
      </p:sp>
      <p:sp>
        <p:nvSpPr>
          <p:cNvPr id="33796" name="Rectangle 2"/>
          <p:cNvSpPr>
            <a:spLocks noGrp="1" noChangeArrowheads="1"/>
          </p:cNvSpPr>
          <p:nvPr>
            <p:ph type="title" idx="4294967295"/>
          </p:nvPr>
        </p:nvSpPr>
        <p:spPr>
          <a:xfrm>
            <a:off x="0" y="304800"/>
            <a:ext cx="8229600" cy="1143000"/>
          </a:xfrm>
        </p:spPr>
        <p:txBody>
          <a:bodyPr/>
          <a:lstStyle/>
          <a:p>
            <a:pPr eaLnBrk="1" hangingPunct="1"/>
            <a:r>
              <a:rPr lang="en-US" smtClean="0"/>
              <a:t>LAP ADJUSTABLE BANDING</a:t>
            </a:r>
          </a:p>
        </p:txBody>
      </p:sp>
      <p:pic>
        <p:nvPicPr>
          <p:cNvPr id="33797" name="Picture 6" descr="Figure 3."/>
          <p:cNvPicPr>
            <a:picLocks noChangeAspect="1" noChangeArrowheads="1"/>
          </p:cNvPicPr>
          <p:nvPr/>
        </p:nvPicPr>
        <p:blipFill>
          <a:blip r:embed="rId3"/>
          <a:srcRect/>
          <a:stretch>
            <a:fillRect/>
          </a:stretch>
        </p:blipFill>
        <p:spPr bwMode="auto">
          <a:xfrm>
            <a:off x="2362200" y="1600200"/>
            <a:ext cx="44196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685800" y="533400"/>
            <a:ext cx="7772400" cy="1143000"/>
          </a:xfrm>
        </p:spPr>
        <p:txBody>
          <a:bodyPr/>
          <a:lstStyle/>
          <a:p>
            <a:pPr eaLnBrk="1" hangingPunct="1"/>
            <a:r>
              <a:rPr lang="en-US" smtClean="0"/>
              <a:t>Sleeve gastrectomy</a:t>
            </a:r>
          </a:p>
        </p:txBody>
      </p:sp>
      <p:pic>
        <p:nvPicPr>
          <p:cNvPr id="34819" name="Picture 5" descr="pic-vertical-gastrectomy-san-mateo-1"/>
          <p:cNvPicPr>
            <a:picLocks noChangeAspect="1" noChangeArrowheads="1"/>
          </p:cNvPicPr>
          <p:nvPr/>
        </p:nvPicPr>
        <p:blipFill>
          <a:blip r:embed="rId3"/>
          <a:srcRect/>
          <a:stretch>
            <a:fillRect/>
          </a:stretch>
        </p:blipFill>
        <p:spPr bwMode="auto">
          <a:xfrm>
            <a:off x="2667000" y="1981200"/>
            <a:ext cx="3692525"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685800" y="0"/>
            <a:ext cx="7772400" cy="1143000"/>
          </a:xfrm>
        </p:spPr>
        <p:txBody>
          <a:bodyPr/>
          <a:lstStyle/>
          <a:p>
            <a:pPr eaLnBrk="1" hangingPunct="1"/>
            <a:r>
              <a:rPr lang="en-US" smtClean="0"/>
              <a:t>Jejunoileal Bypass</a:t>
            </a:r>
          </a:p>
        </p:txBody>
      </p:sp>
      <p:pic>
        <p:nvPicPr>
          <p:cNvPr id="35843" name="Picture 7" descr="001 - 03_09_04"/>
          <p:cNvPicPr>
            <a:picLocks noGrp="1" noChangeAspect="1" noChangeArrowheads="1"/>
          </p:cNvPicPr>
          <p:nvPr>
            <p:ph type="clipArt" sz="half" idx="1"/>
          </p:nvPr>
        </p:nvPicPr>
        <p:blipFill>
          <a:blip r:embed="rId3"/>
          <a:srcRect l="14072" t="14000" r="18575" b="5499"/>
          <a:stretch>
            <a:fillRect/>
          </a:stretch>
        </p:blipFill>
        <p:spPr>
          <a:xfrm>
            <a:off x="2608263" y="1143000"/>
            <a:ext cx="3965575" cy="5334000"/>
          </a:xfrm>
          <a:noFill/>
        </p:spPr>
      </p:pic>
      <p:sp>
        <p:nvSpPr>
          <p:cNvPr id="154628" name="Text Box 4"/>
          <p:cNvSpPr txBox="1">
            <a:spLocks noChangeArrowheads="1"/>
          </p:cNvSpPr>
          <p:nvPr/>
        </p:nvSpPr>
        <p:spPr bwMode="auto">
          <a:xfrm>
            <a:off x="2514600" y="6521450"/>
            <a:ext cx="4191000" cy="336550"/>
          </a:xfrm>
          <a:prstGeom prst="rect">
            <a:avLst/>
          </a:prstGeom>
          <a:noFill/>
          <a:ln w="9525">
            <a:noFill/>
            <a:miter lim="800000"/>
            <a:headEnd/>
            <a:tailEnd/>
          </a:ln>
          <a:effectLst/>
        </p:spPr>
        <p:txBody>
          <a:bodyPr>
            <a:spAutoFit/>
          </a:bodyPr>
          <a:lstStyle/>
          <a:p>
            <a:pPr>
              <a:spcBef>
                <a:spcPct val="50000"/>
              </a:spcBef>
              <a:defRPr/>
            </a:pPr>
            <a:r>
              <a:rPr lang="en-US" sz="1600" b="1" dirty="0">
                <a:solidFill>
                  <a:schemeClr val="bg1"/>
                </a:solidFill>
                <a:effectLst>
                  <a:outerShdw blurRad="38100" dist="38100" dir="2700000" algn="tl">
                    <a:srgbClr val="000000"/>
                  </a:outerShdw>
                </a:effectLst>
                <a:latin typeface="Times New Roman" pitchFamily="18" charset="0"/>
              </a:rPr>
              <a:t>Payne and </a:t>
            </a:r>
            <a:r>
              <a:rPr lang="en-US" sz="1600" b="1" dirty="0" err="1">
                <a:solidFill>
                  <a:schemeClr val="bg1"/>
                </a:solidFill>
                <a:effectLst>
                  <a:outerShdw blurRad="38100" dist="38100" dir="2700000" algn="tl">
                    <a:srgbClr val="000000"/>
                  </a:outerShdw>
                </a:effectLst>
                <a:latin typeface="Times New Roman" pitchFamily="18" charset="0"/>
              </a:rPr>
              <a:t>Dewind</a:t>
            </a:r>
            <a:r>
              <a:rPr lang="en-US" sz="1600" b="1" dirty="0">
                <a:solidFill>
                  <a:schemeClr val="bg1"/>
                </a:solidFill>
                <a:effectLst>
                  <a:outerShdw blurRad="38100" dist="38100" dir="2700000" algn="tl">
                    <a:srgbClr val="000000"/>
                  </a:outerShdw>
                </a:effectLst>
                <a:latin typeface="Times New Roman" pitchFamily="18" charset="0"/>
              </a:rPr>
              <a:t>, </a:t>
            </a:r>
            <a:r>
              <a:rPr lang="en-US" sz="1600" b="1" i="1" dirty="0">
                <a:solidFill>
                  <a:schemeClr val="bg1"/>
                </a:solidFill>
                <a:effectLst>
                  <a:outerShdw blurRad="38100" dist="38100" dir="2700000" algn="tl">
                    <a:srgbClr val="000000"/>
                  </a:outerShdw>
                </a:effectLst>
                <a:latin typeface="Times New Roman" pitchFamily="18" charset="0"/>
              </a:rPr>
              <a:t>Archives of Surgery</a:t>
            </a:r>
            <a:r>
              <a:rPr lang="en-US" sz="1600" b="1" dirty="0">
                <a:solidFill>
                  <a:schemeClr val="bg1"/>
                </a:solidFill>
                <a:effectLst>
                  <a:outerShdw blurRad="38100" dist="38100" dir="2700000" algn="tl">
                    <a:srgbClr val="000000"/>
                  </a:outerShdw>
                </a:effectLst>
                <a:latin typeface="Times New Roman" pitchFamily="18" charset="0"/>
              </a:rPr>
              <a:t>, 1973</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28625" y="571500"/>
            <a:ext cx="8229600" cy="1143000"/>
          </a:xfrm>
        </p:spPr>
        <p:txBody>
          <a:bodyPr>
            <a:normAutofit fontScale="90000"/>
          </a:bodyPr>
          <a:lstStyle/>
          <a:p>
            <a:pPr eaLnBrk="1" hangingPunct="1"/>
            <a:r>
              <a:rPr lang="en-US" sz="4000" smtClean="0"/>
              <a:t>BPD &amp; BPD w/ DUODENAL SWITCH</a:t>
            </a:r>
          </a:p>
        </p:txBody>
      </p:sp>
      <p:pic>
        <p:nvPicPr>
          <p:cNvPr id="36867" name="Picture 5" descr="1"/>
          <p:cNvPicPr>
            <a:picLocks noGrp="1" noChangeAspect="1" noChangeArrowheads="1"/>
          </p:cNvPicPr>
          <p:nvPr>
            <p:ph sz="half" idx="1"/>
          </p:nvPr>
        </p:nvPicPr>
        <p:blipFill>
          <a:blip r:embed="rId2"/>
          <a:srcRect b="19124"/>
          <a:stretch>
            <a:fillRect/>
          </a:stretch>
        </p:blipFill>
        <p:spPr>
          <a:xfrm>
            <a:off x="714375" y="2071688"/>
            <a:ext cx="3352800" cy="3962400"/>
          </a:xfrm>
          <a:noFill/>
        </p:spPr>
      </p:pic>
      <p:pic>
        <p:nvPicPr>
          <p:cNvPr id="36868" name="Picture 7" descr="1"/>
          <p:cNvPicPr>
            <a:picLocks noGrp="1" noChangeAspect="1" noChangeArrowheads="1"/>
          </p:cNvPicPr>
          <p:nvPr>
            <p:ph sz="half" idx="2"/>
          </p:nvPr>
        </p:nvPicPr>
        <p:blipFill>
          <a:blip r:embed="rId3"/>
          <a:srcRect b="22240"/>
          <a:stretch>
            <a:fillRect/>
          </a:stretch>
        </p:blipFill>
        <p:spPr>
          <a:xfrm>
            <a:off x="5143500" y="2000250"/>
            <a:ext cx="3352800" cy="3962400"/>
          </a:xfrm>
          <a:noFill/>
        </p:spPr>
      </p:pic>
      <p:sp>
        <p:nvSpPr>
          <p:cNvPr id="6" name="Footer Placeholder 5"/>
          <p:cNvSpPr>
            <a:spLocks noGrp="1"/>
          </p:cNvSpPr>
          <p:nvPr>
            <p:ph type="ftr" sz="quarter" idx="11"/>
          </p:nvPr>
        </p:nvSpPr>
        <p:spPr/>
        <p:txBody>
          <a:bodyPr/>
          <a:lstStyle/>
          <a:p>
            <a:pPr>
              <a:defRPr/>
            </a:pPr>
            <a:r>
              <a:rPr lang="en-US"/>
              <a:t>from www.utdol.com:Surgical Options for Obesity. 2006.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 Obstructive sleep apnea resolved in 86 percent and resolved or improved in 84 percent.</a:t>
            </a:r>
          </a:p>
          <a:p>
            <a:pPr>
              <a:buNone/>
            </a:pPr>
            <a:r>
              <a:rPr lang="en-US" dirty="0" smtClean="0"/>
              <a:t> </a:t>
            </a:r>
          </a:p>
          <a:p>
            <a:r>
              <a:rPr lang="en-US" dirty="0" smtClean="0"/>
              <a:t> • </a:t>
            </a:r>
            <a:r>
              <a:rPr lang="en-US" dirty="0" err="1" smtClean="0"/>
              <a:t>Gastroesophageal</a:t>
            </a:r>
            <a:r>
              <a:rPr lang="en-US" dirty="0" smtClean="0"/>
              <a:t> reflux symptoms improve and complete or partial regression of Barrett's esophagus has been demonstrated.</a:t>
            </a:r>
          </a:p>
          <a:p>
            <a:endParaRPr lang="en-US" dirty="0" smtClean="0"/>
          </a:p>
          <a:p>
            <a:r>
              <a:rPr lang="en-US" dirty="0" smtClean="0"/>
              <a:t>Urinary stress incontinence episodes decreased by 47 percent in women who achieved 8 percent weight loss</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z="4000" smtClean="0"/>
              <a:t>ROUX-EN-Y GASTRIC BYPASS</a:t>
            </a:r>
          </a:p>
        </p:txBody>
      </p:sp>
      <p:sp>
        <p:nvSpPr>
          <p:cNvPr id="37891" name="Rectangle 4"/>
          <p:cNvSpPr>
            <a:spLocks noGrp="1" noChangeArrowheads="1"/>
          </p:cNvSpPr>
          <p:nvPr>
            <p:ph idx="1"/>
          </p:nvPr>
        </p:nvSpPr>
        <p:spPr/>
        <p:txBody>
          <a:bodyPr/>
          <a:lstStyle/>
          <a:p>
            <a:pPr eaLnBrk="1" hangingPunct="1"/>
            <a:endParaRPr lang="en-US" smtClean="0"/>
          </a:p>
        </p:txBody>
      </p:sp>
      <p:sp>
        <p:nvSpPr>
          <p:cNvPr id="6" name="Footer Placeholder 4"/>
          <p:cNvSpPr>
            <a:spLocks noGrp="1"/>
          </p:cNvSpPr>
          <p:nvPr>
            <p:ph type="ftr" sz="quarter" idx="11"/>
          </p:nvPr>
        </p:nvSpPr>
        <p:spPr/>
        <p:txBody>
          <a:bodyPr/>
          <a:lstStyle/>
          <a:p>
            <a:pPr>
              <a:defRPr/>
            </a:pPr>
            <a:r>
              <a:rPr lang="en-US"/>
              <a:t>from American Family Physician, 2006, 73(8): 1404.</a:t>
            </a:r>
          </a:p>
        </p:txBody>
      </p:sp>
      <p:pic>
        <p:nvPicPr>
          <p:cNvPr id="37893" name="Picture 6" descr="Figure 1."/>
          <p:cNvPicPr>
            <a:picLocks noChangeAspect="1" noChangeArrowheads="1"/>
          </p:cNvPicPr>
          <p:nvPr/>
        </p:nvPicPr>
        <p:blipFill>
          <a:blip r:embed="rId2"/>
          <a:srcRect/>
          <a:stretch>
            <a:fillRect/>
          </a:stretch>
        </p:blipFill>
        <p:spPr bwMode="auto">
          <a:xfrm>
            <a:off x="1214438" y="2143125"/>
            <a:ext cx="6781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Siteserv\cd bank\آلبوم عکس\مناظر\25.bmp"/>
          <p:cNvPicPr>
            <a:picLocks noChangeAspect="1" noChangeArrowheads="1"/>
          </p:cNvPicPr>
          <p:nvPr/>
        </p:nvPicPr>
        <p:blipFill>
          <a:blip r:embed="rId2"/>
          <a:srcRect b="8333"/>
          <a:stretch>
            <a:fillRect/>
          </a:stretch>
        </p:blipFill>
        <p:spPr bwMode="auto">
          <a:xfrm>
            <a:off x="0" y="1785974"/>
            <a:ext cx="9144000" cy="68580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a:t>
            </a:r>
            <a:endParaRPr lang="en-US" dirty="0"/>
          </a:p>
        </p:txBody>
      </p:sp>
      <p:sp>
        <p:nvSpPr>
          <p:cNvPr id="3" name="Subtitle 2"/>
          <p:cNvSpPr>
            <a:spLocks noGrp="1"/>
          </p:cNvSpPr>
          <p:nvPr>
            <p:ph idx="1"/>
          </p:nvPr>
        </p:nvSpPr>
        <p:spPr/>
        <p:txBody>
          <a:bodyPr>
            <a:normAutofit lnSpcReduction="10000"/>
          </a:bodyPr>
          <a:lstStyle/>
          <a:p>
            <a:r>
              <a:rPr lang="en-US" sz="4000" dirty="0" smtClean="0"/>
              <a:t> </a:t>
            </a:r>
            <a:r>
              <a:rPr lang="en-US" dirty="0" smtClean="0"/>
              <a:t>Overall mortality was estimated to be less than 1 percent  </a:t>
            </a:r>
            <a:r>
              <a:rPr lang="en-US" sz="1600" dirty="0" smtClean="0"/>
              <a:t>Meta-analysis: surgical treatment of obesity.</a:t>
            </a:r>
          </a:p>
          <a:p>
            <a:r>
              <a:rPr lang="en-US" sz="1600" dirty="0" smtClean="0"/>
              <a:t>AU - </a:t>
            </a:r>
            <a:r>
              <a:rPr lang="en-US" sz="1600" dirty="0" err="1" smtClean="0"/>
              <a:t>Maggard</a:t>
            </a:r>
            <a:r>
              <a:rPr lang="en-US" sz="1600" dirty="0" smtClean="0"/>
              <a:t> MA; </a:t>
            </a:r>
            <a:r>
              <a:rPr lang="en-US" sz="1600" dirty="0" err="1" smtClean="0"/>
              <a:t>Shugarman</a:t>
            </a:r>
            <a:r>
              <a:rPr lang="en-US" sz="1600" dirty="0" smtClean="0"/>
              <a:t> LR; </a:t>
            </a:r>
            <a:r>
              <a:rPr lang="en-US" sz="1600" dirty="0" err="1" smtClean="0"/>
              <a:t>Suttorp</a:t>
            </a:r>
            <a:r>
              <a:rPr lang="en-US" sz="1600" dirty="0" smtClean="0"/>
              <a:t> M; </a:t>
            </a:r>
            <a:r>
              <a:rPr lang="en-US" sz="1600" dirty="0" err="1" smtClean="0"/>
              <a:t>Maglione</a:t>
            </a:r>
            <a:r>
              <a:rPr lang="en-US" sz="1600" dirty="0" smtClean="0"/>
              <a:t> M; </a:t>
            </a:r>
            <a:r>
              <a:rPr lang="en-US" sz="1600" dirty="0" err="1" smtClean="0"/>
              <a:t>Sugarman</a:t>
            </a:r>
            <a:r>
              <a:rPr lang="en-US" sz="1600" dirty="0" smtClean="0"/>
              <a:t> HJ; Livingston EH; Nguyen NT; Li Z; </a:t>
            </a:r>
            <a:r>
              <a:rPr lang="en-US" sz="1600" dirty="0" err="1" smtClean="0"/>
              <a:t>Mojica</a:t>
            </a:r>
            <a:r>
              <a:rPr lang="en-US" sz="1600" dirty="0" smtClean="0"/>
              <a:t> WA; Hilton L; Rhodes S; Morton SC; </a:t>
            </a:r>
            <a:r>
              <a:rPr lang="en-US" sz="1600" dirty="0" err="1" smtClean="0"/>
              <a:t>Shekelle</a:t>
            </a:r>
            <a:r>
              <a:rPr lang="en-US" sz="1600" dirty="0" smtClean="0"/>
              <a:t> PG</a:t>
            </a:r>
          </a:p>
          <a:p>
            <a:r>
              <a:rPr lang="en-US" sz="1600" dirty="0" smtClean="0"/>
              <a:t> SO - Ann Intern Med 2005 Apr 5;142(7):547-59</a:t>
            </a:r>
          </a:p>
          <a:p>
            <a:r>
              <a:rPr lang="en-US" dirty="0" smtClean="0"/>
              <a:t> increasing mortality was associated with advancing age, male sex, and lower surgeon volume of bariatric procedures  </a:t>
            </a:r>
            <a:r>
              <a:rPr lang="en-US" sz="1900" dirty="0" smtClean="0"/>
              <a:t>Surgical volume impacts bariatric surgery mortality: a case for centers of excellence.</a:t>
            </a:r>
          </a:p>
          <a:p>
            <a:r>
              <a:rPr lang="en-US" sz="1900" dirty="0" smtClean="0"/>
              <a:t>AU - </a:t>
            </a:r>
            <a:r>
              <a:rPr lang="en-US" sz="1900" dirty="0" err="1" smtClean="0"/>
              <a:t>Hollenbeak</a:t>
            </a:r>
            <a:r>
              <a:rPr lang="en-US" sz="1900" dirty="0" smtClean="0"/>
              <a:t> CS; Rogers AM; </a:t>
            </a:r>
            <a:r>
              <a:rPr lang="en-US" sz="1900" dirty="0" err="1" smtClean="0"/>
              <a:t>Barrus</a:t>
            </a:r>
            <a:r>
              <a:rPr lang="en-US" sz="1900" dirty="0" smtClean="0"/>
              <a:t> B; </a:t>
            </a:r>
            <a:r>
              <a:rPr lang="en-US" sz="1900" dirty="0" err="1" smtClean="0"/>
              <a:t>Wadiwala</a:t>
            </a:r>
            <a:r>
              <a:rPr lang="en-US" sz="1900" dirty="0" smtClean="0"/>
              <a:t> I; Cooney RN</a:t>
            </a:r>
          </a:p>
          <a:p>
            <a:r>
              <a:rPr lang="en-US" sz="1900" dirty="0" smtClean="0"/>
              <a:t>SO - Surgery. 2008 Nov;144(5):736-43. </a:t>
            </a:r>
            <a:r>
              <a:rPr lang="en-US" sz="1900" dirty="0" err="1" smtClean="0"/>
              <a:t>Epub</a:t>
            </a:r>
            <a:r>
              <a:rPr lang="en-US" sz="1900" dirty="0" smtClean="0"/>
              <a:t> 2008 Jul 21</a:t>
            </a:r>
            <a:endParaRPr lang="en-US" sz="19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COMPLICATIONS OF MALABSORPTIVE PROCEDURES </a:t>
            </a:r>
            <a:endParaRPr lang="en-US" dirty="0"/>
          </a:p>
        </p:txBody>
      </p:sp>
      <p:sp>
        <p:nvSpPr>
          <p:cNvPr id="5" name="Content Placeholder 4"/>
          <p:cNvSpPr>
            <a:spLocks noGrp="1"/>
          </p:cNvSpPr>
          <p:nvPr>
            <p:ph idx="1"/>
          </p:nvPr>
        </p:nvSpPr>
        <p:spPr/>
        <p:txBody>
          <a:bodyPr/>
          <a:lstStyle/>
          <a:p>
            <a:r>
              <a:rPr lang="en-US" sz="4000" dirty="0" err="1" smtClean="0"/>
              <a:t>Jejunoileal</a:t>
            </a:r>
            <a:r>
              <a:rPr lang="en-US" sz="4000" dirty="0" smtClean="0"/>
              <a:t> bypass</a:t>
            </a:r>
          </a:p>
          <a:p>
            <a:pPr>
              <a:buNone/>
            </a:pPr>
            <a:r>
              <a:rPr lang="en-US" dirty="0" smtClean="0"/>
              <a:t>    JIB resulted in high rates of diarrhea, arthritis, hepatic failure, cirrhosis, </a:t>
            </a:r>
            <a:r>
              <a:rPr lang="en-US" dirty="0" err="1" smtClean="0"/>
              <a:t>nephrolithiasis</a:t>
            </a:r>
            <a:r>
              <a:rPr lang="en-US" dirty="0" smtClean="0"/>
              <a:t>, protein </a:t>
            </a:r>
            <a:r>
              <a:rPr lang="en-US" dirty="0" err="1" smtClean="0"/>
              <a:t>malnutritio</a:t>
            </a:r>
            <a:r>
              <a:rPr lang="en-US" dirty="0" smtClean="0"/>
              <a:t> and vitamin deficiencies - </a:t>
            </a:r>
            <a:r>
              <a:rPr lang="en-US" sz="2400" dirty="0" smtClean="0"/>
              <a:t>Am J Med 1978 Mar;64(3):461-75.n, </a:t>
            </a:r>
          </a:p>
          <a:p>
            <a:pPr>
              <a:buNone/>
            </a:pPr>
            <a:r>
              <a:rPr lang="en-US" sz="2400" dirty="0" smtClean="0"/>
              <a:t>    </a:t>
            </a:r>
            <a:r>
              <a:rPr lang="en-US" sz="2400" dirty="0" err="1" smtClean="0"/>
              <a:t>Surg</a:t>
            </a:r>
            <a:r>
              <a:rPr lang="en-US" sz="2400" dirty="0" smtClean="0"/>
              <a:t> </a:t>
            </a:r>
            <a:r>
              <a:rPr lang="en-US" sz="2400" dirty="0" err="1" smtClean="0"/>
              <a:t>Clin</a:t>
            </a:r>
            <a:r>
              <a:rPr lang="en-US" sz="2400" dirty="0" smtClean="0"/>
              <a:t> North Am 1979; 59:1071</a:t>
            </a:r>
            <a:r>
              <a:rPr lang="en-US" dirty="0" smtClean="0"/>
              <a:t>.</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COMPLICATIONS OF MALABSORPTIVE PROCEDURES </a:t>
            </a:r>
            <a:endParaRPr lang="en-US" dirty="0"/>
          </a:p>
        </p:txBody>
      </p:sp>
      <p:sp>
        <p:nvSpPr>
          <p:cNvPr id="3" name="Content Placeholder 2"/>
          <p:cNvSpPr>
            <a:spLocks noGrp="1"/>
          </p:cNvSpPr>
          <p:nvPr>
            <p:ph idx="1"/>
          </p:nvPr>
        </p:nvSpPr>
        <p:spPr/>
        <p:txBody>
          <a:bodyPr>
            <a:normAutofit/>
          </a:bodyPr>
          <a:lstStyle/>
          <a:p>
            <a:r>
              <a:rPr lang="en-US" sz="4000" dirty="0" err="1" smtClean="0"/>
              <a:t>Biliopancreatic</a:t>
            </a:r>
            <a:r>
              <a:rPr lang="en-US" sz="4000" dirty="0" smtClean="0"/>
              <a:t> diversion and duodenal switch complications </a:t>
            </a:r>
          </a:p>
          <a:p>
            <a:pPr>
              <a:buNone/>
            </a:pPr>
            <a:r>
              <a:rPr lang="en-US" dirty="0" smtClean="0"/>
              <a:t> significant protein calorie malnutrition, anemia, metabolic bone disease, deficiencies of fat-soluble vitamins and vitamin </a:t>
            </a:r>
            <a:r>
              <a:rPr lang="en-US" sz="2800" dirty="0" smtClean="0"/>
              <a:t>B12</a:t>
            </a:r>
            <a:r>
              <a:rPr lang="en-US" dirty="0" smtClean="0"/>
              <a:t> </a:t>
            </a:r>
          </a:p>
          <a:p>
            <a:pPr>
              <a:buNone/>
            </a:pPr>
            <a:r>
              <a:rPr lang="en-US" sz="2000" dirty="0" smtClean="0"/>
              <a:t>- Gastroenterology 2001 Feb;120(3):669-81.  </a:t>
            </a:r>
            <a:endParaRPr lang="en-US" sz="2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banded </a:t>
            </a:r>
            <a:r>
              <a:rPr lang="en-US" dirty="0" err="1" smtClean="0"/>
              <a:t>gastroplasty</a:t>
            </a:r>
            <a:endParaRPr lang="en-US" dirty="0"/>
          </a:p>
        </p:txBody>
      </p:sp>
      <p:sp>
        <p:nvSpPr>
          <p:cNvPr id="3" name="Content Placeholder 2"/>
          <p:cNvSpPr>
            <a:spLocks noGrp="1"/>
          </p:cNvSpPr>
          <p:nvPr>
            <p:ph idx="1"/>
          </p:nvPr>
        </p:nvSpPr>
        <p:spPr/>
        <p:txBody>
          <a:bodyPr>
            <a:normAutofit/>
          </a:bodyPr>
          <a:lstStyle/>
          <a:p>
            <a:r>
              <a:rPr lang="en-US" dirty="0" smtClean="0"/>
              <a:t> staple line disruption 27-48%, </a:t>
            </a:r>
            <a:r>
              <a:rPr lang="en-US" dirty="0" err="1" smtClean="0"/>
              <a:t>stomal</a:t>
            </a:r>
            <a:r>
              <a:rPr lang="en-US" dirty="0" smtClean="0"/>
              <a:t> </a:t>
            </a:r>
            <a:r>
              <a:rPr lang="en-US" dirty="0" err="1" smtClean="0"/>
              <a:t>stenosis</a:t>
            </a:r>
            <a:r>
              <a:rPr lang="en-US" dirty="0" smtClean="0"/>
              <a:t> 20-33%, band erosion  1-7%, GERD, nausea/vomiting, marginal ulcers, and weight regain  </a:t>
            </a:r>
            <a:r>
              <a:rPr lang="en-US" sz="1800" dirty="0" smtClean="0"/>
              <a:t>TI - Bariatric surgery. Surgery for weight control in patients with morbid obesity.</a:t>
            </a:r>
          </a:p>
          <a:p>
            <a:pPr>
              <a:buNone/>
            </a:pPr>
            <a:r>
              <a:rPr lang="en-US" sz="1800" dirty="0" smtClean="0"/>
              <a:t>     AU - </a:t>
            </a:r>
            <a:r>
              <a:rPr lang="en-US" sz="1800" dirty="0" err="1" smtClean="0"/>
              <a:t>Balsiger</a:t>
            </a:r>
            <a:r>
              <a:rPr lang="en-US" sz="1800" dirty="0" smtClean="0"/>
              <a:t> BM; </a:t>
            </a:r>
            <a:r>
              <a:rPr lang="en-US" sz="1800" dirty="0" err="1" smtClean="0"/>
              <a:t>Murr</a:t>
            </a:r>
            <a:r>
              <a:rPr lang="en-US" sz="1800" dirty="0" smtClean="0"/>
              <a:t> MM; </a:t>
            </a:r>
            <a:r>
              <a:rPr lang="en-US" sz="1800" dirty="0" err="1" smtClean="0"/>
              <a:t>Poggio</a:t>
            </a:r>
            <a:r>
              <a:rPr lang="en-US" sz="1800" dirty="0" smtClean="0"/>
              <a:t> JL; </a:t>
            </a:r>
            <a:r>
              <a:rPr lang="en-US" sz="1800" dirty="0" err="1" smtClean="0"/>
              <a:t>Sarr</a:t>
            </a:r>
            <a:r>
              <a:rPr lang="en-US" sz="1800" dirty="0" smtClean="0"/>
              <a:t> MG</a:t>
            </a:r>
          </a:p>
          <a:p>
            <a:pPr>
              <a:buNone/>
            </a:pPr>
            <a:r>
              <a:rPr lang="en-US" sz="1800" dirty="0" smtClean="0"/>
              <a:t>     SO - Med </a:t>
            </a:r>
            <a:r>
              <a:rPr lang="en-US" sz="1800" dirty="0" err="1" smtClean="0"/>
              <a:t>Clin</a:t>
            </a:r>
            <a:r>
              <a:rPr lang="en-US" sz="1800" dirty="0" smtClean="0"/>
              <a:t> North Am 2000 Mar;84(2):477-89</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Laparoscopic adjustable gastric band</a:t>
            </a:r>
            <a:endParaRPr lang="en-US" dirty="0"/>
          </a:p>
        </p:txBody>
      </p:sp>
      <p:sp>
        <p:nvSpPr>
          <p:cNvPr id="3" name="Content Placeholder 2"/>
          <p:cNvSpPr>
            <a:spLocks noGrp="1"/>
          </p:cNvSpPr>
          <p:nvPr>
            <p:ph idx="1"/>
          </p:nvPr>
        </p:nvSpPr>
        <p:spPr/>
        <p:txBody>
          <a:bodyPr>
            <a:normAutofit/>
          </a:bodyPr>
          <a:lstStyle/>
          <a:p>
            <a:r>
              <a:rPr lang="en-US" dirty="0" smtClean="0"/>
              <a:t>Early complications include acute </a:t>
            </a:r>
            <a:r>
              <a:rPr lang="en-US" dirty="0" err="1" smtClean="0"/>
              <a:t>stomal</a:t>
            </a:r>
            <a:r>
              <a:rPr lang="en-US" dirty="0" smtClean="0"/>
              <a:t> obstruction 6%, band infection 0.3-9%, gastric perforation, hemorrhage, bronchopneumonia, and delayed gastric emptying. </a:t>
            </a:r>
          </a:p>
          <a:p>
            <a:pPr>
              <a:buNone/>
            </a:pPr>
            <a:r>
              <a:rPr lang="en-US" sz="2000" dirty="0" smtClean="0"/>
              <a:t>                                                                </a:t>
            </a:r>
            <a:r>
              <a:rPr lang="en-US" sz="2000" dirty="0" err="1" smtClean="0"/>
              <a:t>Gastrointest</a:t>
            </a:r>
            <a:r>
              <a:rPr lang="en-US" sz="2000" dirty="0" smtClean="0"/>
              <a:t> </a:t>
            </a:r>
            <a:r>
              <a:rPr lang="en-US" sz="2000" dirty="0" err="1" smtClean="0"/>
              <a:t>Surg</a:t>
            </a:r>
            <a:r>
              <a:rPr lang="en-US" sz="2000" dirty="0" smtClean="0"/>
              <a:t> 2003; 7:429</a:t>
            </a:r>
            <a:r>
              <a:rPr lang="en-US" sz="2400" dirty="0" smtClean="0"/>
              <a:t>.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Laparoscopic adjustable gastric band</a:t>
            </a:r>
            <a:endParaRPr lang="en-US" dirty="0"/>
          </a:p>
        </p:txBody>
      </p:sp>
      <p:sp>
        <p:nvSpPr>
          <p:cNvPr id="3" name="Content Placeholder 2"/>
          <p:cNvSpPr>
            <a:spLocks noGrp="1"/>
          </p:cNvSpPr>
          <p:nvPr>
            <p:ph idx="1"/>
          </p:nvPr>
        </p:nvSpPr>
        <p:spPr/>
        <p:txBody>
          <a:bodyPr/>
          <a:lstStyle/>
          <a:p>
            <a:r>
              <a:rPr lang="en-US" dirty="0" smtClean="0"/>
              <a:t>Late complications include band erosion 7%, band slippage 2-14% or </a:t>
            </a:r>
            <a:r>
              <a:rPr lang="en-US" dirty="0" err="1" smtClean="0"/>
              <a:t>prolapse</a:t>
            </a:r>
            <a:r>
              <a:rPr lang="en-US" dirty="0" smtClean="0"/>
              <a:t>, port or tubing malfunction, leakage at the port site tubing or band, pouch or esophageal dilatation and </a:t>
            </a:r>
            <a:r>
              <a:rPr lang="en-US" dirty="0" err="1" smtClean="0"/>
              <a:t>esophagitis</a:t>
            </a:r>
            <a:r>
              <a:rPr lang="en-US" dirty="0" smtClean="0"/>
              <a:t> .</a:t>
            </a:r>
          </a:p>
          <a:p>
            <a:pPr>
              <a:buNone/>
            </a:pPr>
            <a:r>
              <a:rPr lang="en-US" dirty="0" smtClean="0"/>
              <a:t> </a:t>
            </a:r>
            <a:r>
              <a:rPr lang="pt-BR" dirty="0" smtClean="0"/>
              <a:t>                      </a:t>
            </a:r>
            <a:r>
              <a:rPr lang="pt-BR" sz="2400" dirty="0" smtClean="0"/>
              <a:t>SO - Obes Surg 2002 Apr;12(2):254-60</a:t>
            </a:r>
            <a:endParaRPr lang="en-US" sz="2400" dirty="0" smtClean="0"/>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Roux-en-Y</a:t>
            </a:r>
            <a:r>
              <a:rPr lang="en-US" dirty="0" smtClean="0"/>
              <a:t> gastric bypass</a:t>
            </a:r>
            <a:endParaRPr lang="en-US" dirty="0"/>
          </a:p>
        </p:txBody>
      </p:sp>
      <p:sp>
        <p:nvSpPr>
          <p:cNvPr id="3" name="Content Placeholder 2"/>
          <p:cNvSpPr>
            <a:spLocks noGrp="1"/>
          </p:cNvSpPr>
          <p:nvPr>
            <p:ph idx="1"/>
          </p:nvPr>
        </p:nvSpPr>
        <p:spPr/>
        <p:txBody>
          <a:bodyPr>
            <a:noAutofit/>
          </a:bodyPr>
          <a:lstStyle/>
          <a:p>
            <a:r>
              <a:rPr lang="en-US" sz="3200" dirty="0" smtClean="0"/>
              <a:t>Pulmonary embolus    up to 3.3%</a:t>
            </a:r>
          </a:p>
          <a:p>
            <a:r>
              <a:rPr lang="en-US" sz="3200" dirty="0" smtClean="0"/>
              <a:t> Leaks  2 and 3 percent </a:t>
            </a:r>
          </a:p>
          <a:p>
            <a:pPr marL="365760" lvl="8" indent="-256032">
              <a:spcBef>
                <a:spcPts val="400"/>
              </a:spcBef>
              <a:buClr>
                <a:schemeClr val="accent1"/>
              </a:buClr>
              <a:buSzPct val="68000"/>
            </a:pPr>
            <a:r>
              <a:rPr lang="en-US" sz="3200" dirty="0" smtClean="0"/>
              <a:t>Gastric remnant distension</a:t>
            </a:r>
          </a:p>
          <a:p>
            <a:r>
              <a:rPr lang="en-US" sz="3200" dirty="0" smtClean="0"/>
              <a:t>Marginal ulcers   0.6 to 16%</a:t>
            </a:r>
          </a:p>
          <a:p>
            <a:r>
              <a:rPr lang="en-US" sz="3200" dirty="0" err="1" smtClean="0"/>
              <a:t>Cholelithiasis</a:t>
            </a:r>
            <a:endParaRPr lang="en-US" sz="3200" dirty="0" smtClean="0"/>
          </a:p>
          <a:p>
            <a:r>
              <a:rPr lang="en-US" sz="3200" dirty="0" smtClean="0"/>
              <a:t>Wound infection</a:t>
            </a:r>
          </a:p>
          <a:p>
            <a:r>
              <a:rPr lang="en-US" sz="3200" dirty="0" err="1" smtClean="0"/>
              <a:t>Stomal</a:t>
            </a:r>
            <a:r>
              <a:rPr lang="en-US" sz="3200" dirty="0" smtClean="0"/>
              <a:t> </a:t>
            </a:r>
            <a:r>
              <a:rPr lang="en-US" sz="3200" dirty="0" err="1" smtClean="0"/>
              <a:t>stenosis</a:t>
            </a:r>
            <a:r>
              <a:rPr lang="en-US" sz="3200" dirty="0" smtClean="0"/>
              <a:t>  6 to 20 percent</a:t>
            </a:r>
          </a:p>
          <a:p>
            <a:pPr>
              <a:buNone/>
            </a:pPr>
            <a:endParaRPr lang="en-US" sz="24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447800"/>
            <a:ext cx="8229600" cy="4525963"/>
          </a:xfrm>
        </p:spPr>
        <p:txBody>
          <a:bodyPr/>
          <a:lstStyle/>
          <a:p>
            <a:r>
              <a:rPr lang="en-US" sz="3600" dirty="0" smtClean="0"/>
              <a:t>Bleeding</a:t>
            </a:r>
          </a:p>
          <a:p>
            <a:pPr marL="365760" lvl="8" indent="-256032">
              <a:spcBef>
                <a:spcPts val="400"/>
              </a:spcBef>
              <a:buClr>
                <a:schemeClr val="accent1"/>
              </a:buClr>
              <a:buSzPct val="68000"/>
              <a:buFont typeface="Wingdings 3"/>
              <a:buChar char=""/>
            </a:pPr>
            <a:r>
              <a:rPr lang="en-US" sz="3600" dirty="0" smtClean="0"/>
              <a:t>Ventral </a:t>
            </a:r>
            <a:r>
              <a:rPr lang="en-US" sz="3600" dirty="0" err="1" smtClean="0"/>
              <a:t>incisional</a:t>
            </a:r>
            <a:r>
              <a:rPr lang="en-US" sz="3600" dirty="0" smtClean="0"/>
              <a:t> hernia</a:t>
            </a:r>
          </a:p>
          <a:p>
            <a:r>
              <a:rPr lang="en-US" sz="3600" dirty="0" smtClean="0"/>
              <a:t>Failure to lose weight and weight regain </a:t>
            </a:r>
          </a:p>
          <a:p>
            <a:r>
              <a:rPr lang="en-US" sz="3600" dirty="0" smtClean="0"/>
              <a:t>Metabolic and nutritional derangements</a:t>
            </a:r>
          </a:p>
          <a:p>
            <a:r>
              <a:rPr lang="en-US" sz="3600" dirty="0" smtClean="0"/>
              <a:t>Internal hernias</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mtClean="0"/>
              <a:t>Reduction in mortality</a:t>
            </a:r>
            <a:br>
              <a:rPr lang="en-US" smtClean="0"/>
            </a:br>
            <a:endParaRPr lang="en-US" smtClean="0"/>
          </a:p>
        </p:txBody>
      </p:sp>
      <p:sp>
        <p:nvSpPr>
          <p:cNvPr id="13315" name="Content Placeholder 2"/>
          <p:cNvSpPr>
            <a:spLocks noGrp="1"/>
          </p:cNvSpPr>
          <p:nvPr>
            <p:ph idx="1"/>
          </p:nvPr>
        </p:nvSpPr>
        <p:spPr/>
        <p:txBody>
          <a:bodyPr/>
          <a:lstStyle/>
          <a:p>
            <a:r>
              <a:rPr lang="en-US" dirty="0" smtClean="0"/>
              <a:t>Long-term mortality after gastric bypass surgery.  </a:t>
            </a:r>
          </a:p>
          <a:p>
            <a:r>
              <a:rPr lang="en-US" dirty="0" smtClean="0"/>
              <a:t> Adams TD; et al  </a:t>
            </a:r>
          </a:p>
          <a:p>
            <a:r>
              <a:rPr lang="en-US" dirty="0" smtClean="0"/>
              <a:t> N </a:t>
            </a:r>
            <a:r>
              <a:rPr lang="en-US" dirty="0" err="1" smtClean="0"/>
              <a:t>Engl</a:t>
            </a:r>
            <a:r>
              <a:rPr lang="en-US" dirty="0" smtClean="0"/>
              <a:t> J Med. 2007 Aug 23;357(8):753-61.  </a:t>
            </a:r>
          </a:p>
          <a:p>
            <a:pPr>
              <a:buNone/>
            </a:pPr>
            <a:r>
              <a:rPr lang="en-US" dirty="0" smtClean="0"/>
              <a:t>  cohort study </a:t>
            </a:r>
          </a:p>
          <a:p>
            <a:pPr>
              <a:buNone/>
            </a:pPr>
            <a:r>
              <a:rPr lang="en-US" dirty="0" smtClean="0"/>
              <a:t>  from 1984 to 2002</a:t>
            </a:r>
          </a:p>
          <a:p>
            <a:pPr>
              <a:buNone/>
            </a:pPr>
            <a:r>
              <a:rPr lang="en-US" dirty="0" smtClean="0"/>
              <a:t> 9949 patients who had undergone gastric bypass surgery</a:t>
            </a:r>
          </a:p>
          <a:p>
            <a:pPr>
              <a:buNone/>
            </a:pPr>
            <a:r>
              <a:rPr lang="en-US" dirty="0" smtClean="0"/>
              <a:t>   9628 severely obese  in control group</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57200" y="533400"/>
            <a:ext cx="8305800" cy="1219200"/>
          </a:xfrm>
          <a:prstGeom prst="rect">
            <a:avLst/>
          </a:prstGeom>
          <a:noFill/>
          <a:ln w="9525">
            <a:noFill/>
            <a:miter lim="800000"/>
            <a:headEnd/>
            <a:tailEnd/>
          </a:ln>
        </p:spPr>
        <p:txBody>
          <a:bodyPr anchor="ctr"/>
          <a:lstStyle/>
          <a:p>
            <a:pPr algn="ctr" eaLnBrk="1" hangingPunct="1"/>
            <a:r>
              <a:rPr lang="en-US" sz="3200" b="1">
                <a:solidFill>
                  <a:schemeClr val="tx2"/>
                </a:solidFill>
                <a:latin typeface="Arial" charset="0"/>
              </a:rPr>
              <a:t>SLEEVE GASTRECTOMY</a:t>
            </a:r>
          </a:p>
          <a:p>
            <a:pPr algn="ctr" eaLnBrk="1" hangingPunct="1"/>
            <a:r>
              <a:rPr lang="en-US" sz="3200" b="1">
                <a:solidFill>
                  <a:schemeClr val="tx2"/>
                </a:solidFill>
                <a:latin typeface="Arial" charset="0"/>
              </a:rPr>
              <a:t>COMPLICATIONS</a:t>
            </a:r>
          </a:p>
        </p:txBody>
      </p:sp>
      <p:sp>
        <p:nvSpPr>
          <p:cNvPr id="165891" name="Rectangle 3"/>
          <p:cNvSpPr>
            <a:spLocks noChangeArrowheads="1"/>
          </p:cNvSpPr>
          <p:nvPr/>
        </p:nvSpPr>
        <p:spPr bwMode="auto">
          <a:xfrm>
            <a:off x="609600" y="2362200"/>
            <a:ext cx="8153400" cy="3997325"/>
          </a:xfrm>
          <a:prstGeom prst="rect">
            <a:avLst/>
          </a:prstGeom>
          <a:noFill/>
          <a:ln w="9525">
            <a:noFill/>
            <a:miter lim="800000"/>
            <a:headEnd/>
            <a:tailEnd/>
          </a:ln>
          <a:effectLst/>
        </p:spPr>
        <p:txBody>
          <a:bodyPr/>
          <a:lstStyle/>
          <a:p>
            <a:pPr eaLnBrk="1" hangingPunct="1">
              <a:spcBef>
                <a:spcPct val="20000"/>
              </a:spcBef>
              <a:buClr>
                <a:schemeClr val="hlink"/>
              </a:buClr>
              <a:buFont typeface="Wingdings" pitchFamily="2" charset="2"/>
              <a:buNone/>
              <a:tabLst>
                <a:tab pos="2625725" algn="l"/>
              </a:tabLst>
              <a:defRPr/>
            </a:pPr>
            <a:r>
              <a:rPr lang="en-US" sz="2800" dirty="0">
                <a:effectLst>
                  <a:outerShdw blurRad="38100" dist="38100" dir="2700000" algn="tl">
                    <a:srgbClr val="C0C0C0"/>
                  </a:outerShdw>
                </a:effectLst>
                <a:latin typeface="Arial" charset="0"/>
              </a:rPr>
              <a:t>	</a:t>
            </a:r>
            <a:r>
              <a:rPr lang="en-US" sz="2800" dirty="0">
                <a:latin typeface="Arial" charset="0"/>
              </a:rPr>
              <a:t>Difficulty eating</a:t>
            </a:r>
          </a:p>
          <a:p>
            <a:pPr eaLnBrk="1" hangingPunct="1">
              <a:spcBef>
                <a:spcPct val="20000"/>
              </a:spcBef>
              <a:buClr>
                <a:schemeClr val="hlink"/>
              </a:buClr>
              <a:buFont typeface="Wingdings" pitchFamily="2" charset="2"/>
              <a:buNone/>
              <a:tabLst>
                <a:tab pos="2625725" algn="l"/>
              </a:tabLst>
              <a:defRPr/>
            </a:pPr>
            <a:r>
              <a:rPr lang="en-US" sz="2800" dirty="0">
                <a:latin typeface="Arial" charset="0"/>
              </a:rPr>
              <a:t>	</a:t>
            </a:r>
            <a:r>
              <a:rPr lang="en-US" sz="2800" dirty="0" smtClean="0">
                <a:latin typeface="Arial" charset="0"/>
              </a:rPr>
              <a:t>Vomiting</a:t>
            </a:r>
          </a:p>
          <a:p>
            <a:pPr eaLnBrk="1" hangingPunct="1">
              <a:spcBef>
                <a:spcPct val="20000"/>
              </a:spcBef>
              <a:buClr>
                <a:schemeClr val="hlink"/>
              </a:buClr>
              <a:buFont typeface="Wingdings" pitchFamily="2" charset="2"/>
              <a:buNone/>
              <a:tabLst>
                <a:tab pos="2625725" algn="l"/>
              </a:tabLst>
              <a:defRPr/>
            </a:pPr>
            <a:r>
              <a:rPr lang="en-US" sz="2800" dirty="0">
                <a:latin typeface="Arial" charset="0"/>
              </a:rPr>
              <a:t>	</a:t>
            </a:r>
            <a:r>
              <a:rPr lang="en-US" sz="2800" dirty="0" smtClean="0">
                <a:latin typeface="Arial" charset="0"/>
              </a:rPr>
              <a:t>Leak</a:t>
            </a:r>
          </a:p>
          <a:p>
            <a:pPr eaLnBrk="1" hangingPunct="1">
              <a:spcBef>
                <a:spcPct val="20000"/>
              </a:spcBef>
              <a:buClr>
                <a:schemeClr val="hlink"/>
              </a:buClr>
              <a:buFont typeface="Wingdings" pitchFamily="2" charset="2"/>
              <a:buNone/>
              <a:tabLst>
                <a:tab pos="2625725" algn="l"/>
              </a:tabLst>
              <a:defRPr/>
            </a:pPr>
            <a:r>
              <a:rPr lang="en-US" sz="2800" dirty="0" smtClean="0">
                <a:latin typeface="Arial" charset="0"/>
              </a:rPr>
              <a:t>                           Reflux</a:t>
            </a:r>
          </a:p>
          <a:p>
            <a:pPr algn="r" eaLnBrk="1" hangingPunct="1">
              <a:spcBef>
                <a:spcPct val="20000"/>
              </a:spcBef>
              <a:buClr>
                <a:schemeClr val="hlink"/>
              </a:buClr>
              <a:buFont typeface="Wingdings" pitchFamily="2" charset="2"/>
              <a:buNone/>
              <a:tabLst>
                <a:tab pos="2625725" algn="l"/>
              </a:tabLst>
              <a:defRPr/>
            </a:pPr>
            <a:r>
              <a:rPr lang="en-US" sz="2800" dirty="0" smtClean="0">
                <a:latin typeface="Arial" charset="0"/>
              </a:rPr>
              <a:t>                           </a:t>
            </a:r>
            <a:endParaRPr lang="en-US" sz="2800" dirty="0">
              <a:latin typeface="Arial" charset="0"/>
            </a:endParaRPr>
          </a:p>
          <a:p>
            <a:pPr eaLnBrk="1" hangingPunct="1">
              <a:spcBef>
                <a:spcPct val="20000"/>
              </a:spcBef>
              <a:buClr>
                <a:schemeClr val="hlink"/>
              </a:buClr>
              <a:buFont typeface="Wingdings" pitchFamily="2" charset="2"/>
              <a:buNone/>
              <a:tabLst>
                <a:tab pos="2625725" algn="l"/>
              </a:tabLst>
              <a:defRPr/>
            </a:pPr>
            <a:r>
              <a:rPr lang="en-US" sz="2800" dirty="0">
                <a:latin typeface="Arial" charset="0"/>
              </a:rPr>
              <a:t>	</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fontAlgn="auto" hangingPunct="1">
              <a:spcAft>
                <a:spcPts val="0"/>
              </a:spcAft>
              <a:defRPr/>
            </a:pPr>
            <a:endParaRPr lang="en-US">
              <a:solidFill>
                <a:schemeClr val="accent1">
                  <a:satMod val="150000"/>
                </a:schemeClr>
              </a:solidFill>
            </a:endParaRPr>
          </a:p>
        </p:txBody>
      </p:sp>
      <p:sp>
        <p:nvSpPr>
          <p:cNvPr id="51203" name="Content Placeholder 2"/>
          <p:cNvSpPr>
            <a:spLocks noGrp="1"/>
          </p:cNvSpPr>
          <p:nvPr>
            <p:ph idx="1"/>
          </p:nvPr>
        </p:nvSpPr>
        <p:spPr/>
        <p:txBody>
          <a:bodyPr/>
          <a:lstStyle/>
          <a:p>
            <a:pPr eaLnBrk="1" hangingPunct="1"/>
            <a:endParaRPr lang="en-US" smtClean="0"/>
          </a:p>
        </p:txBody>
      </p:sp>
      <p:pic>
        <p:nvPicPr>
          <p:cNvPr id="51204" name="Picture 2" descr="C:\Users\Public\Pictures\Sample Pictures\Forest Flowers.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
        <p:nvSpPr>
          <p:cNvPr id="51205" name="TextBox 4"/>
          <p:cNvSpPr txBox="1">
            <a:spLocks noChangeArrowheads="1"/>
          </p:cNvSpPr>
          <p:nvPr/>
        </p:nvSpPr>
        <p:spPr bwMode="auto">
          <a:xfrm>
            <a:off x="71438" y="500063"/>
            <a:ext cx="4643437" cy="769937"/>
          </a:xfrm>
          <a:prstGeom prst="rect">
            <a:avLst/>
          </a:prstGeom>
          <a:noFill/>
          <a:ln w="9525">
            <a:noFill/>
            <a:miter lim="800000"/>
            <a:headEnd/>
            <a:tailEnd/>
          </a:ln>
        </p:spPr>
        <p:txBody>
          <a:bodyPr>
            <a:spAutoFit/>
          </a:bodyPr>
          <a:lstStyle/>
          <a:p>
            <a:pPr algn="ctr"/>
            <a:r>
              <a:rPr lang="fa-IR" sz="4400" b="1">
                <a:solidFill>
                  <a:schemeClr val="bg1"/>
                </a:solidFill>
                <a:cs typeface="B Lotus" pitchFamily="2" charset="-78"/>
              </a:rPr>
              <a:t>با سپاس از توجه شما</a:t>
            </a:r>
            <a:endParaRPr lang="en-US" sz="4400" b="1">
              <a:solidFill>
                <a:schemeClr val="bg1"/>
              </a:solidFill>
              <a:cs typeface="B Lotus" pitchFamily="2" charset="-7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26" descr="May 2002, Dupont, mtnb,more 06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Effects of bariatric surgery on mortality in Swedish obese subjects.  </a:t>
            </a:r>
          </a:p>
          <a:p>
            <a:r>
              <a:rPr lang="en-US" dirty="0" smtClean="0"/>
              <a:t>AU </a:t>
            </a:r>
            <a:r>
              <a:rPr lang="en-US" dirty="0" err="1" smtClean="0"/>
              <a:t>Sjostrom</a:t>
            </a:r>
            <a:r>
              <a:rPr lang="en-US" dirty="0" smtClean="0"/>
              <a:t> L; </a:t>
            </a:r>
            <a:r>
              <a:rPr lang="en-US" dirty="0" err="1" smtClean="0"/>
              <a:t>Narbro</a:t>
            </a:r>
            <a:r>
              <a:rPr lang="en-US" dirty="0" smtClean="0"/>
              <a:t> K; </a:t>
            </a:r>
            <a:r>
              <a:rPr lang="en-US" dirty="0" err="1" smtClean="0"/>
              <a:t>Sjostrom</a:t>
            </a:r>
            <a:r>
              <a:rPr lang="en-US" dirty="0" smtClean="0"/>
              <a:t> CD; </a:t>
            </a:r>
            <a:r>
              <a:rPr lang="en-US" dirty="0" err="1" smtClean="0"/>
              <a:t>Karason</a:t>
            </a:r>
            <a:r>
              <a:rPr lang="en-US" dirty="0" smtClean="0"/>
              <a:t> K; Larsson B; </a:t>
            </a:r>
            <a:r>
              <a:rPr lang="en-US" dirty="0" err="1" smtClean="0"/>
              <a:t>Wedel</a:t>
            </a:r>
            <a:r>
              <a:rPr lang="en-US" dirty="0" smtClean="0"/>
              <a:t> H; </a:t>
            </a:r>
            <a:r>
              <a:rPr lang="en-US" dirty="0" err="1" smtClean="0"/>
              <a:t>Lystig</a:t>
            </a:r>
            <a:r>
              <a:rPr lang="en-US" dirty="0" smtClean="0"/>
              <a:t> T; Sullivan M; Bouchard C; </a:t>
            </a:r>
            <a:r>
              <a:rPr lang="en-US" dirty="0" err="1" smtClean="0"/>
              <a:t>Carlsson</a:t>
            </a:r>
            <a:r>
              <a:rPr lang="en-US" dirty="0" smtClean="0"/>
              <a:t> B; </a:t>
            </a:r>
            <a:r>
              <a:rPr lang="en-US" dirty="0" err="1" smtClean="0"/>
              <a:t>Bengtsson</a:t>
            </a:r>
            <a:r>
              <a:rPr lang="en-US" dirty="0" smtClean="0"/>
              <a:t> C; Dahlgren S; </a:t>
            </a:r>
            <a:r>
              <a:rPr lang="en-US" dirty="0" err="1" smtClean="0"/>
              <a:t>Gummesson</a:t>
            </a:r>
            <a:r>
              <a:rPr lang="en-US" dirty="0" smtClean="0"/>
              <a:t> A; Jacobson P; </a:t>
            </a:r>
            <a:r>
              <a:rPr lang="en-US" dirty="0" err="1" smtClean="0"/>
              <a:t>Karlsson</a:t>
            </a:r>
            <a:r>
              <a:rPr lang="en-US" dirty="0" smtClean="0"/>
              <a:t> J; </a:t>
            </a:r>
            <a:r>
              <a:rPr lang="en-US" dirty="0" err="1" smtClean="0"/>
              <a:t>Lindroos</a:t>
            </a:r>
            <a:r>
              <a:rPr lang="en-US" dirty="0" smtClean="0"/>
              <a:t> AK; </a:t>
            </a:r>
            <a:r>
              <a:rPr lang="en-US" dirty="0" err="1" smtClean="0"/>
              <a:t>Lonroth</a:t>
            </a:r>
            <a:r>
              <a:rPr lang="en-US" dirty="0" smtClean="0"/>
              <a:t> H; </a:t>
            </a:r>
            <a:r>
              <a:rPr lang="en-US" dirty="0" err="1" smtClean="0"/>
              <a:t>Naslund</a:t>
            </a:r>
            <a:r>
              <a:rPr lang="en-US" dirty="0" smtClean="0"/>
              <a:t> I; </a:t>
            </a:r>
            <a:r>
              <a:rPr lang="en-US" dirty="0" err="1" smtClean="0"/>
              <a:t>Olbers</a:t>
            </a:r>
            <a:r>
              <a:rPr lang="en-US" dirty="0" smtClean="0"/>
              <a:t> T; </a:t>
            </a:r>
            <a:r>
              <a:rPr lang="en-US" dirty="0" err="1" smtClean="0"/>
              <a:t>Stenlof</a:t>
            </a:r>
            <a:r>
              <a:rPr lang="en-US" dirty="0" smtClean="0"/>
              <a:t> K; </a:t>
            </a:r>
            <a:r>
              <a:rPr lang="en-US" dirty="0" err="1" smtClean="0"/>
              <a:t>Torgerson</a:t>
            </a:r>
            <a:r>
              <a:rPr lang="en-US" dirty="0" smtClean="0"/>
              <a:t> J; </a:t>
            </a:r>
            <a:r>
              <a:rPr lang="en-US" dirty="0" err="1" smtClean="0"/>
              <a:t>Agren</a:t>
            </a:r>
            <a:r>
              <a:rPr lang="en-US" dirty="0" smtClean="0"/>
              <a:t> G; </a:t>
            </a:r>
            <a:r>
              <a:rPr lang="en-US" dirty="0" err="1" smtClean="0"/>
              <a:t>Carlsson</a:t>
            </a:r>
            <a:r>
              <a:rPr lang="en-US" dirty="0" smtClean="0"/>
              <a:t> LM  </a:t>
            </a:r>
          </a:p>
          <a:p>
            <a:r>
              <a:rPr lang="en-US" dirty="0" smtClean="0"/>
              <a:t>SO N </a:t>
            </a:r>
            <a:r>
              <a:rPr lang="en-US" dirty="0" err="1" smtClean="0"/>
              <a:t>Engl</a:t>
            </a:r>
            <a:r>
              <a:rPr lang="en-US" dirty="0" smtClean="0"/>
              <a:t> J Med. 2007 Aug 23;357(8):741-52.  </a:t>
            </a:r>
          </a:p>
          <a:p>
            <a:r>
              <a:rPr lang="en-US" dirty="0" smtClean="0"/>
              <a:t> </a:t>
            </a:r>
            <a:endParaRPr lang="en-US"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404</TotalTime>
  <Words>2814</Words>
  <Application>Microsoft Office PowerPoint</Application>
  <PresentationFormat>On-screen Show (4:3)</PresentationFormat>
  <Paragraphs>385</Paragraphs>
  <Slides>87</Slides>
  <Notes>7</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Concourse</vt:lpstr>
      <vt:lpstr>Slide 1</vt:lpstr>
      <vt:lpstr>Slide 2</vt:lpstr>
      <vt:lpstr>We should answer these questions   </vt:lpstr>
      <vt:lpstr>EFFECTIVENESS OF BARIATRICSURGERY</vt:lpstr>
      <vt:lpstr>Reduction of comorbidities</vt:lpstr>
      <vt:lpstr>Slide 6</vt:lpstr>
      <vt:lpstr>Slide 7</vt:lpstr>
      <vt:lpstr>Reduction in mortality </vt:lpstr>
      <vt:lpstr>Slide 9</vt:lpstr>
      <vt:lpstr>Slide 10</vt:lpstr>
      <vt:lpstr>Slide 11</vt:lpstr>
      <vt:lpstr>Surgery compared to medical treatment </vt:lpstr>
      <vt:lpstr>Slide 13</vt:lpstr>
      <vt:lpstr>Slide 14</vt:lpstr>
      <vt:lpstr>Slide 15</vt:lpstr>
      <vt:lpstr>Treatment for type 2 diabetes </vt:lpstr>
      <vt:lpstr>Slide 17</vt:lpstr>
      <vt:lpstr>Bariatric Surgery versus conventional  Medical Therapy for Type 2 Diabetes  Geltrude Mingrone, M.D., Simona Panunzi, Ph.D., Andrea De Gaetano, M.D., Ph.D. N Engl J Med 2012;366:1577-85.</vt:lpstr>
      <vt:lpstr>Study characteristics</vt:lpstr>
      <vt:lpstr>Study characteristics</vt:lpstr>
      <vt:lpstr>Study characteristics</vt:lpstr>
      <vt:lpstr>Slide 22</vt:lpstr>
      <vt:lpstr>Slide 23</vt:lpstr>
      <vt:lpstr>Bariatric Surgery versus Intensive   Medical Therapy in obese patients with diabetes         </vt:lpstr>
      <vt:lpstr>Study characteristics</vt:lpstr>
      <vt:lpstr>Study characteristics</vt:lpstr>
      <vt:lpstr>Slide 27</vt:lpstr>
      <vt:lpstr>Key message</vt:lpstr>
      <vt:lpstr>Slide 29</vt:lpstr>
      <vt:lpstr>Study characteristics</vt:lpstr>
      <vt:lpstr>Study characteristics</vt:lpstr>
      <vt:lpstr>Slide 32</vt:lpstr>
      <vt:lpstr>Outcomes</vt:lpstr>
      <vt:lpstr>Slide 34</vt:lpstr>
      <vt:lpstr>Slide 35</vt:lpstr>
      <vt:lpstr>Stacy A. Brethauer, MD, Ali Aminian, MD, H´ector Romero-Talam´as, MD,∗ Esam Batayyah, MD,∗</vt:lpstr>
      <vt:lpstr>Study characteristics</vt:lpstr>
      <vt:lpstr>Study characteristics</vt:lpstr>
      <vt:lpstr>Slide 39</vt:lpstr>
      <vt:lpstr>Key message</vt:lpstr>
      <vt:lpstr>Role of Bariatric Surgery as reatment for Type 2 Diabetes in Patients Who Do Not Meet Current NIH Criteria: A Systematic Review and Meta-nalysis</vt:lpstr>
      <vt:lpstr>Study characteristics</vt:lpstr>
      <vt:lpstr>Study characteristics</vt:lpstr>
      <vt:lpstr>Slide 44</vt:lpstr>
      <vt:lpstr>Slide 45</vt:lpstr>
      <vt:lpstr>Slide 46</vt:lpstr>
      <vt:lpstr>Slide 47</vt:lpstr>
      <vt:lpstr>Slide 48</vt:lpstr>
      <vt:lpstr>Slide 49</vt:lpstr>
      <vt:lpstr>Slide 50</vt:lpstr>
      <vt:lpstr>Key message</vt:lpstr>
      <vt:lpstr>  ADA GUIDELINE 2013</vt:lpstr>
      <vt:lpstr>Conclusion</vt:lpstr>
      <vt:lpstr>Slide 54</vt:lpstr>
      <vt:lpstr>Indications of bariatric surgery</vt:lpstr>
      <vt:lpstr>Contraindications to bariatric surgery</vt:lpstr>
      <vt:lpstr>Slide 57</vt:lpstr>
      <vt:lpstr>RATIONALE FOR MINIMALLY INVASIVE BARIATRIC SURGERY</vt:lpstr>
      <vt:lpstr>OUTCOMES OF LAPAROSCOPIC VERSUS OPEN GASTRIC BYPASS</vt:lpstr>
      <vt:lpstr>Slide 60</vt:lpstr>
      <vt:lpstr>             learning curve</vt:lpstr>
      <vt:lpstr>Operation of choice for a patient :</vt:lpstr>
      <vt:lpstr>Buchwald algorithm for patient selection</vt:lpstr>
      <vt:lpstr>Types of bariatric procedures  </vt:lpstr>
      <vt:lpstr>VERTICAL BANDING</vt:lpstr>
      <vt:lpstr>LAP ADJUSTABLE BANDING</vt:lpstr>
      <vt:lpstr>Sleeve gastrectomy</vt:lpstr>
      <vt:lpstr>Jejunoileal Bypass</vt:lpstr>
      <vt:lpstr>BPD &amp; BPD w/ DUODENAL SWITCH</vt:lpstr>
      <vt:lpstr>ROUX-EN-Y GASTRIC BYPASS</vt:lpstr>
      <vt:lpstr>Slide 71</vt:lpstr>
      <vt:lpstr>MORTALITY</vt:lpstr>
      <vt:lpstr>COMPLICATIONS OF MALABSORPTIVE PROCEDURES </vt:lpstr>
      <vt:lpstr>COMPLICATIONS OF MALABSORPTIVE PROCEDURES </vt:lpstr>
      <vt:lpstr>Vertical banded gastroplasty</vt:lpstr>
      <vt:lpstr>Laparoscopic adjustable gastric band</vt:lpstr>
      <vt:lpstr>Laparoscopic adjustable gastric band</vt:lpstr>
      <vt:lpstr>Roux-en-Y gastric bypass</vt:lpstr>
      <vt:lpstr>Slide 79</vt:lpstr>
      <vt:lpstr>Slide 80</vt:lpstr>
      <vt:lpstr>Slide 81</vt:lpstr>
      <vt:lpstr>Slide 82</vt:lpstr>
      <vt:lpstr>Slide 83</vt:lpstr>
      <vt:lpstr>Slide 84</vt:lpstr>
      <vt:lpstr>Slide 85</vt:lpstr>
      <vt:lpstr>Slide 86</vt:lpstr>
      <vt:lpstr>Slide 87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Surgery ?</dc:title>
  <dc:creator>site</dc:creator>
  <cp:lastModifiedBy>Dr Khalaj</cp:lastModifiedBy>
  <cp:revision>56</cp:revision>
  <dcterms:created xsi:type="dcterms:W3CDTF">2010-09-29T06:10:52Z</dcterms:created>
  <dcterms:modified xsi:type="dcterms:W3CDTF">2013-08-19T04:41:00Z</dcterms:modified>
</cp:coreProperties>
</file>