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718" r:id="rId2"/>
    <p:sldId id="584" r:id="rId3"/>
    <p:sldId id="350" r:id="rId4"/>
    <p:sldId id="361" r:id="rId5"/>
    <p:sldId id="363" r:id="rId6"/>
    <p:sldId id="369" r:id="rId7"/>
    <p:sldId id="371" r:id="rId8"/>
    <p:sldId id="380" r:id="rId9"/>
    <p:sldId id="381" r:id="rId10"/>
    <p:sldId id="626" r:id="rId11"/>
    <p:sldId id="629" r:id="rId12"/>
    <p:sldId id="619" r:id="rId13"/>
    <p:sldId id="630" r:id="rId14"/>
    <p:sldId id="634" r:id="rId15"/>
    <p:sldId id="635" r:id="rId16"/>
    <p:sldId id="631" r:id="rId17"/>
    <p:sldId id="632" r:id="rId18"/>
    <p:sldId id="429" r:id="rId19"/>
    <p:sldId id="633" r:id="rId20"/>
    <p:sldId id="636" r:id="rId21"/>
    <p:sldId id="628" r:id="rId22"/>
    <p:sldId id="620" r:id="rId23"/>
    <p:sldId id="637" r:id="rId24"/>
    <p:sldId id="638" r:id="rId25"/>
    <p:sldId id="610" r:id="rId26"/>
    <p:sldId id="423" r:id="rId27"/>
    <p:sldId id="431" r:id="rId28"/>
    <p:sldId id="432" r:id="rId29"/>
    <p:sldId id="639" r:id="rId30"/>
    <p:sldId id="455" r:id="rId31"/>
    <p:sldId id="456" r:id="rId32"/>
    <p:sldId id="469" r:id="rId33"/>
    <p:sldId id="468" r:id="rId34"/>
    <p:sldId id="481" r:id="rId35"/>
    <p:sldId id="494" r:id="rId36"/>
    <p:sldId id="529" r:id="rId37"/>
    <p:sldId id="568" r:id="rId38"/>
    <p:sldId id="587" r:id="rId39"/>
    <p:sldId id="566" r:id="rId40"/>
    <p:sldId id="772" r:id="rId41"/>
    <p:sldId id="654" r:id="rId42"/>
    <p:sldId id="661" r:id="rId43"/>
    <p:sldId id="662" r:id="rId44"/>
    <p:sldId id="669" r:id="rId45"/>
    <p:sldId id="663" r:id="rId46"/>
    <p:sldId id="688" r:id="rId47"/>
    <p:sldId id="719" r:id="rId48"/>
    <p:sldId id="665" r:id="rId49"/>
    <p:sldId id="668" r:id="rId50"/>
    <p:sldId id="671" r:id="rId51"/>
    <p:sldId id="690" r:id="rId52"/>
    <p:sldId id="691" r:id="rId53"/>
    <p:sldId id="692" r:id="rId54"/>
    <p:sldId id="693" r:id="rId55"/>
    <p:sldId id="697" r:id="rId56"/>
    <p:sldId id="699" r:id="rId57"/>
    <p:sldId id="700" r:id="rId58"/>
    <p:sldId id="701" r:id="rId59"/>
    <p:sldId id="704" r:id="rId60"/>
    <p:sldId id="720" r:id="rId61"/>
    <p:sldId id="721" r:id="rId62"/>
    <p:sldId id="722" r:id="rId63"/>
    <p:sldId id="723" r:id="rId64"/>
    <p:sldId id="725" r:id="rId65"/>
    <p:sldId id="727" r:id="rId66"/>
    <p:sldId id="732" r:id="rId67"/>
    <p:sldId id="737" r:id="rId68"/>
    <p:sldId id="738" r:id="rId69"/>
    <p:sldId id="739" r:id="rId70"/>
    <p:sldId id="740" r:id="rId71"/>
    <p:sldId id="741" r:id="rId72"/>
    <p:sldId id="742" r:id="rId73"/>
    <p:sldId id="743" r:id="rId74"/>
    <p:sldId id="744" r:id="rId75"/>
    <p:sldId id="745" r:id="rId76"/>
    <p:sldId id="752" r:id="rId77"/>
    <p:sldId id="753" r:id="rId78"/>
    <p:sldId id="754" r:id="rId79"/>
    <p:sldId id="755" r:id="rId80"/>
    <p:sldId id="757" r:id="rId81"/>
    <p:sldId id="759" r:id="rId82"/>
    <p:sldId id="760" r:id="rId83"/>
    <p:sldId id="761" r:id="rId84"/>
    <p:sldId id="763" r:id="rId85"/>
    <p:sldId id="764" r:id="rId86"/>
    <p:sldId id="765" r:id="rId87"/>
    <p:sldId id="766" r:id="rId88"/>
    <p:sldId id="767" r:id="rId89"/>
    <p:sldId id="768" r:id="rId90"/>
    <p:sldId id="769" r:id="rId91"/>
    <p:sldId id="770" r:id="rId92"/>
    <p:sldId id="771" r:id="rId93"/>
    <p:sldId id="640"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94660"/>
  </p:normalViewPr>
  <p:slideViewPr>
    <p:cSldViewPr>
      <p:cViewPr varScale="1">
        <p:scale>
          <a:sx n="99" d="100"/>
          <a:sy n="99" d="100"/>
        </p:scale>
        <p:origin x="-19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06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D12E-1504-463E-9941-3FC3858E566E}"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5C321-3147-4357-B071-B9CF438F03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fontAlgn="base">
              <a:spcBef>
                <a:spcPct val="30000"/>
              </a:spcBef>
              <a:spcAft>
                <a:spcPct val="0"/>
              </a:spcAft>
              <a:defRPr/>
            </a:pPr>
            <a:r>
              <a:rPr lang="en-US" b="0" dirty="0" smtClean="0"/>
              <a:t>This</a:t>
            </a:r>
            <a:r>
              <a:rPr lang="en-US" b="0" baseline="0" dirty="0" smtClean="0"/>
              <a:t> slide illustrates how food sources of fats and oils contain the three types of fatty acids in varying proportions .  It serves to clarify the rationale for use of the concepts of “solid fats” and “oils.”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0ADF86-9F51-4453-94C8-181B6A855935}" type="slidenum">
              <a:rPr lang="en-US"/>
              <a:pPr>
                <a:defRPr/>
              </a:pPr>
              <a:t>18</a:t>
            </a:fld>
            <a:endParaRPr lang="en-US"/>
          </a:p>
        </p:txBody>
      </p:sp>
      <p:sp>
        <p:nvSpPr>
          <p:cNvPr id="27955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79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This figure illustrates the concept of nutrient-dense foods.  (It is found in chapter 5 of the DGA policy document)</a:t>
            </a:r>
          </a:p>
          <a:p>
            <a:r>
              <a:rPr lang="en-US" sz="1000" dirty="0" smtClean="0"/>
              <a:t>The full length of the bars corresponds to the number of calories in a serving of the foods listed on the far left, which are not in nutrient-dense forms.  The dark-green portion of the bars shows the number of calories that would be in the same food if it were in its nutrient-dense form.  The lighter green portion shows how many additional calories are attributable to the naturally occurring solid fat in the ground beef, the breading and the frying fat in the chicken, the added sugars in the cornflakes, the frying fat in the potatoes, the added sugars in the applesauce, and the naturally occurring fat in the milk.  The foods listed in the dark-green portions of the bars are all foods in their nutrient-dense form.</a:t>
            </a:r>
          </a:p>
          <a:p>
            <a:endParaRPr lang="en-US" sz="1000" dirty="0" smtClean="0"/>
          </a:p>
          <a:p>
            <a:r>
              <a:rPr lang="en-US" sz="1000" dirty="0" smtClean="0"/>
              <a:t>[Foods in figure:</a:t>
            </a:r>
          </a:p>
          <a:p>
            <a:r>
              <a:rPr lang="en-US" sz="1000" dirty="0" smtClean="0"/>
              <a:t>Regular ground beef patty, 236 calories: extra lean ground beef patty, 184 calories, and beef fat, 52 calories</a:t>
            </a:r>
          </a:p>
          <a:p>
            <a:r>
              <a:rPr lang="en-US" sz="1000" dirty="0" smtClean="0"/>
              <a:t>Breaded fried chicken strips, 246 calories:  Baked chicken breast, 138 calories, and breading and frying fat, 108 calories</a:t>
            </a:r>
          </a:p>
          <a:p>
            <a:r>
              <a:rPr lang="en-US" sz="1000" dirty="0" smtClean="0"/>
              <a:t>Frosted corn flakes cereal, 147 calories: cornflakes, 90 calories, added sugars 57 calories</a:t>
            </a:r>
          </a:p>
          <a:p>
            <a:r>
              <a:rPr lang="en-US" sz="1000" dirty="0" smtClean="0"/>
              <a:t>Curly </a:t>
            </a:r>
            <a:r>
              <a:rPr lang="en-US" sz="1000" dirty="0" err="1" smtClean="0"/>
              <a:t>french</a:t>
            </a:r>
            <a:r>
              <a:rPr lang="en-US" sz="1000" dirty="0" smtClean="0"/>
              <a:t> fried potatoes, 258 calories: baked potato, 117 calories, frying fat, 141 calories</a:t>
            </a:r>
          </a:p>
          <a:p>
            <a:r>
              <a:rPr lang="en-US" sz="1000" dirty="0" smtClean="0"/>
              <a:t>Sweetened applesauce, 173 calories: unsweetened applesauce, 105 calories, added sugars, 68 calories</a:t>
            </a:r>
          </a:p>
          <a:p>
            <a:r>
              <a:rPr lang="en-US" sz="1000" dirty="0" smtClean="0"/>
              <a:t>Whole milk, 149 calories: fat-free milk, 83 calories, milk fat, 66 calories]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Chapter 4 Key Recommendations for everyone age 2 and older</a:t>
            </a:r>
          </a:p>
          <a:p>
            <a:endParaRPr lang="en-US" b="1"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These are key recommendations for specific population groups from chapter 4.</a:t>
            </a:r>
          </a:p>
          <a:p>
            <a:endParaRPr lang="en-US" b="0" dirty="0" smtClean="0"/>
          </a:p>
          <a:p>
            <a:r>
              <a:rPr lang="en-US" b="0" dirty="0" smtClean="0"/>
              <a:t>Substantial</a:t>
            </a:r>
            <a:r>
              <a:rPr lang="en-US" b="0" baseline="0" dirty="0" smtClean="0"/>
              <a:t> numbers of women who are capable of becoming pregnant, including adolescent girls, are deficient in iron, so they have a specific recommendation for iron as well as for folic acid.  </a:t>
            </a:r>
          </a:p>
          <a:p>
            <a:endParaRPr lang="en-US" b="0" baseline="0" dirty="0" smtClean="0"/>
          </a:p>
          <a:p>
            <a:r>
              <a:rPr lang="en-US" b="0" baseline="0" dirty="0" smtClean="0"/>
              <a:t>Pregnant women also have an iron  recommendation and one for 8-12 oz of seafood per week.  The DGAC carefully considered the risks of contaminants in seafood and the benefits of seafood and the important fatty acids it contributes to the diets of pregnant women.  Specific guidance is given on limiting white tuna to 6 oz per week and avoiding the four types of fish high in methyl mercury.</a:t>
            </a:r>
          </a:p>
          <a:p>
            <a:endParaRPr lang="en-US" b="0" baseline="0" dirty="0" smtClean="0"/>
          </a:p>
          <a:p>
            <a:r>
              <a:rPr lang="en-US" b="0" baseline="0" dirty="0" smtClean="0"/>
              <a:t>Individuals ages 50 and older are advised to consume vitamin B12 in its crystalline form, available in fortified foods and supplements, to assure absorption.</a:t>
            </a:r>
            <a:endParaRPr lang="en-US" b="0"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3A33BC-D752-43D4-88C9-4C6D2F07EEE3}" type="slidenum">
              <a:rPr lang="en-US"/>
              <a:pPr>
                <a:defRPr/>
              </a:pPr>
              <a:t>26</a:t>
            </a:fld>
            <a:endParaRPr lang="en-US"/>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Dietary Guidelines are encouraging more variety among the different groups of vegetables. Each group of vegetables contributes a unique nutrient profile, thus a weekly recommendation from each of the 5 vegetable subgroups has been identified. Vegetables contribute Vitamins A and C, magnesium, potassium and fiber</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pPr>
            <a:r>
              <a:rPr lang="en-US" sz="2800" dirty="0" smtClean="0">
                <a:latin typeface="Times New Roman" pitchFamily="18" charset="0"/>
                <a:cs typeface="Times New Roman" pitchFamily="18" charset="0"/>
              </a:rPr>
              <a:t>such as amounts suggested by the </a:t>
            </a:r>
            <a:r>
              <a:rPr lang="en-US" sz="2800" b="1" i="1" dirty="0" smtClean="0">
                <a:solidFill>
                  <a:srgbClr val="32EE48"/>
                </a:solidFill>
                <a:latin typeface="Times New Roman" pitchFamily="18" charset="0"/>
                <a:cs typeface="Times New Roman" pitchFamily="18" charset="0"/>
              </a:rPr>
              <a:t>DASH eating plan</a:t>
            </a:r>
            <a:endParaRPr lang="en-US" sz="2800" dirty="0" smtClean="0">
              <a:latin typeface="Times New Roman" pitchFamily="18" charset="0"/>
              <a:cs typeface="Times New Roman" pitchFamily="18" charset="0"/>
            </a:endParaRPr>
          </a:p>
          <a:p>
            <a:pPr lvl="1" eaLnBrk="1" hangingPunct="1">
              <a:lnSpc>
                <a:spcPct val="90000"/>
              </a:lnSpc>
            </a:pPr>
            <a:r>
              <a:rPr lang="en-US" sz="2800" dirty="0" smtClean="0">
                <a:latin typeface="Times New Roman" pitchFamily="18" charset="0"/>
                <a:cs typeface="Times New Roman" pitchFamily="18" charset="0"/>
              </a:rPr>
              <a:t>Excellent source of fiber</a:t>
            </a:r>
          </a:p>
          <a:p>
            <a:pPr lvl="1" eaLnBrk="1" hangingPunct="1">
              <a:lnSpc>
                <a:spcPct val="90000"/>
              </a:lnSpc>
            </a:pPr>
            <a:r>
              <a:rPr lang="en-US" sz="2800" dirty="0" smtClean="0">
                <a:latin typeface="Times New Roman" pitchFamily="18" charset="0"/>
                <a:cs typeface="Times New Roman" pitchFamily="18" charset="0"/>
              </a:rPr>
              <a:t>Part of vegetable and meat/beans group</a:t>
            </a:r>
          </a:p>
          <a:p>
            <a:endParaRPr lang="en-US" dirty="0" smtClean="0"/>
          </a:p>
        </p:txBody>
      </p:sp>
      <p:sp>
        <p:nvSpPr>
          <p:cNvPr id="4" name="Slide Number Placeholder 3"/>
          <p:cNvSpPr>
            <a:spLocks noGrp="1"/>
          </p:cNvSpPr>
          <p:nvPr>
            <p:ph type="sldNum" sz="quarter" idx="5"/>
          </p:nvPr>
        </p:nvSpPr>
        <p:spPr/>
        <p:txBody>
          <a:bodyPr/>
          <a:lstStyle/>
          <a:p>
            <a:pPr>
              <a:defRPr/>
            </a:pPr>
            <a:fld id="{D3226DFE-DE99-44B9-8907-13AE8E4764DB}" type="slidenum">
              <a:rPr lang="en-US" smtClean="0"/>
              <a:pPr>
                <a:defRPr/>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1CAE94-5DAE-4FDC-AAEB-5352B53B3947}" type="slidenum">
              <a:rPr lang="en-US"/>
              <a:pPr>
                <a:defRPr/>
              </a:pPr>
              <a:t>32</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r>
              <a:rPr lang="en-US" smtClean="0"/>
              <a:t>USDA has had a long history with food guidance dating back into the early 20</a:t>
            </a:r>
            <a:r>
              <a:rPr lang="en-US" baseline="30000" smtClean="0"/>
              <a:t>th</a:t>
            </a:r>
            <a:r>
              <a:rPr lang="en-US" smtClean="0"/>
              <a:t> century.  </a:t>
            </a:r>
          </a:p>
          <a:p>
            <a:pPr marL="228600" indent="-228600"/>
            <a:r>
              <a:rPr lang="en-US" smtClean="0"/>
              <a:t>Looking back over this history, many different food guides have been used.  They represented health and nutrition concerns of the time when they were introduced.  </a:t>
            </a:r>
          </a:p>
          <a:p>
            <a:pPr marL="228600" indent="-228600"/>
            <a:r>
              <a:rPr lang="en-US" smtClean="0"/>
              <a:t>For example, </a:t>
            </a:r>
          </a:p>
          <a:p>
            <a:pPr marL="228600" indent="-228600">
              <a:buFontTx/>
              <a:buChar char="•"/>
            </a:pPr>
            <a:r>
              <a:rPr lang="en-US" smtClean="0"/>
              <a:t>In the 1940’s the wartime food guide promoted eating foods that provided the vitamins and minerals needed to prevent deficiencies.  </a:t>
            </a:r>
          </a:p>
          <a:p>
            <a:pPr marL="228600" indent="-228600">
              <a:buFontTx/>
              <a:buChar char="•"/>
            </a:pPr>
            <a:r>
              <a:rPr lang="en-US" smtClean="0"/>
              <a:t>In the 1950’s-1960’s the 7 food groups were simplified into a “Food for Fitness” guide, which was commonly called “The Basic Four.”  </a:t>
            </a:r>
          </a:p>
          <a:p>
            <a:pPr marL="228600" indent="-228600">
              <a:buFontTx/>
              <a:buChar char="•"/>
            </a:pPr>
            <a:r>
              <a:rPr lang="en-US" smtClean="0"/>
              <a:t>By the later 1970’s, concerns about dietary excess lead USDA to issue “The Hassle-Free Daily Food Guide,” which included a “caution” group of fats, sweets, and alcohol. </a:t>
            </a:r>
          </a:p>
          <a:p>
            <a:pPr marL="228600" indent="-228600"/>
            <a:endParaRPr lang="en-US" smtClean="0"/>
          </a:p>
          <a:p>
            <a:pPr marL="228600" indent="-228600"/>
            <a:r>
              <a:rPr lang="en-US" smtClean="0"/>
              <a:t>All of these food guides preceded the introduction of the original Food Guide Pyramid in 1992.</a:t>
            </a:r>
          </a:p>
          <a:p>
            <a:pPr marL="228600" indent="-228600"/>
            <a:endParaRPr lang="en-US" smtClean="0"/>
          </a:p>
          <a:p>
            <a:pPr marL="228600" indent="-228600"/>
            <a:r>
              <a:rPr lang="en-US" smtClean="0"/>
              <a:t>NOTE TO PRESENTER:  The food guides pictured above are--</a:t>
            </a:r>
          </a:p>
          <a:p>
            <a:pPr marL="228600" indent="-228600"/>
            <a:r>
              <a:rPr lang="en-US" smtClean="0"/>
              <a:t>1916:  Food for Young Children</a:t>
            </a:r>
          </a:p>
          <a:p>
            <a:pPr marL="228600" indent="-228600"/>
            <a:r>
              <a:rPr lang="en-US" smtClean="0"/>
              <a:t>1940s (1946):  National Food Guide (commonly called “The Basic Seven”)</a:t>
            </a:r>
          </a:p>
          <a:p>
            <a:pPr marL="228600" indent="-228600"/>
            <a:r>
              <a:rPr lang="en-US" smtClean="0"/>
              <a:t>1950s-1960s (1956):  Food for Fitness—A Daily Food Guide (commonly called “The Basic Four”)</a:t>
            </a:r>
          </a:p>
          <a:p>
            <a:pPr marL="228600" indent="-228600"/>
            <a:r>
              <a:rPr lang="en-US" smtClean="0"/>
              <a:t>1970s (1979):  Hassle-Free Guide to a Better Diet</a:t>
            </a:r>
          </a:p>
          <a:p>
            <a:pPr marL="228600" indent="-228600"/>
            <a:r>
              <a:rPr lang="en-US" smtClean="0"/>
              <a:t>1992:  Food Guide Pyramid</a:t>
            </a:r>
          </a:p>
          <a:p>
            <a:pPr marL="228600" indent="-228600"/>
            <a:r>
              <a:rPr lang="en-US" smtClean="0"/>
              <a:t>2005:  MyPyramid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741FA-FF12-48DB-AAB0-66411C04DFF5}" type="datetime1">
              <a:rPr lang="en-US" smtClean="0"/>
              <a:pPr/>
              <a:t>1/7/2015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BBBFA-BDFB-4632-BBDD-A0C7C69F1070}" type="datetime1">
              <a:rPr lang="en-US" smtClean="0"/>
              <a:pPr/>
              <a:t>1/7/2015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E07FA-7C45-4F60-8E14-B40270FBA3EA}" type="datetime1">
              <a:rPr lang="en-US" smtClean="0"/>
              <a:pPr/>
              <a:t>1/7/2015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6D63-590D-47D5-9D6E-583CD78C2CDD}" type="datetime1">
              <a:rPr lang="en-US" smtClean="0"/>
              <a:pPr/>
              <a:t>1/7/2015</a:t>
            </a:fld>
            <a:endParaRPr lang="en-US"/>
          </a:p>
        </p:txBody>
      </p:sp>
      <p:sp>
        <p:nvSpPr>
          <p:cNvPr id="5" name="Footer Placeholder 4"/>
          <p:cNvSpPr>
            <a:spLocks noGrp="1"/>
          </p:cNvSpPr>
          <p:nvPr>
            <p:ph type="ftr" sz="quarter" idx="11"/>
          </p:nvPr>
        </p:nvSpPr>
        <p:spPr/>
        <p:txBody>
          <a:bodyPr/>
          <a:lstStyle>
            <a:lvl1pPr>
              <a:defRPr sz="1100" b="1">
                <a:solidFill>
                  <a:srgbClr val="7030A0"/>
                </a:solidFill>
                <a:cs typeface="B Mitra" pitchFamily="2" charset="-78"/>
              </a:defRPr>
            </a:lvl1pPr>
          </a:lstStyle>
          <a:p>
            <a:r>
              <a:rPr lang="fa-IR" smtClean="0"/>
              <a:t>مرکز تحقیقات تغذیه و غدد درون ریز</a:t>
            </a:r>
            <a:endParaRPr lang="en-US" dirty="0"/>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4DA1C-D6E2-4503-8354-BDA2C5D78CFB}" type="datetime1">
              <a:rPr lang="en-US" smtClean="0"/>
              <a:pPr/>
              <a:t>1/7/2015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
        <p:nvSpPr>
          <p:cNvPr id="6" name="Slide Number Placeholder 5"/>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7A0A2-C17D-49FE-A70D-B82C07FC4C5A}" type="datetime1">
              <a:rPr lang="en-US" smtClean="0"/>
              <a:pPr/>
              <a:t>1/7/2015</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C8A88-C15D-4F08-88B1-052C0862A4A3}" type="datetime1">
              <a:rPr lang="en-US" smtClean="0"/>
              <a:pPr/>
              <a:t>1/7/2015</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
        <p:nvSpPr>
          <p:cNvPr id="9" name="Slide Number Placeholder 8"/>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AD77F-3177-49CF-9299-53085263F463}" type="datetime1">
              <a:rPr lang="en-US" smtClean="0"/>
              <a:pPr/>
              <a:t>1/7/2015</a:t>
            </a:fld>
            <a:endParaRPr lang="en-US"/>
          </a:p>
        </p:txBody>
      </p:sp>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dirty="0"/>
          </a:p>
        </p:txBody>
      </p:sp>
      <p:sp>
        <p:nvSpPr>
          <p:cNvPr id="5" name="Slide Number Placeholder 4"/>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F28E-DA4C-48D2-A020-9A89A7B96103}" type="datetime1">
              <a:rPr lang="en-US" smtClean="0"/>
              <a:pPr/>
              <a:t>1/7/2015</a:t>
            </a:fld>
            <a:endParaRPr lang="en-US"/>
          </a:p>
        </p:txBody>
      </p:sp>
      <p:sp>
        <p:nvSpPr>
          <p:cNvPr id="3" name="Footer Placeholder 2"/>
          <p:cNvSpPr>
            <a:spLocks noGrp="1"/>
          </p:cNvSpPr>
          <p:nvPr>
            <p:ph type="ftr" sz="quarter" idx="11"/>
          </p:nvPr>
        </p:nvSpPr>
        <p:spPr/>
        <p:txBody>
          <a:bodyPr/>
          <a:lstStyle/>
          <a:p>
            <a:r>
              <a:rPr lang="fa-IR" smtClean="0"/>
              <a:t>مرکز تحقیقات تغذیه و غدد درون ریز</a:t>
            </a:r>
            <a:endParaRPr lang="en-US"/>
          </a:p>
        </p:txBody>
      </p:sp>
      <p:sp>
        <p:nvSpPr>
          <p:cNvPr id="4" name="Slide Number Placeholder 3"/>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A1FF0-C3C8-4E95-B553-1D852894EDB3}" type="datetime1">
              <a:rPr lang="en-US" smtClean="0"/>
              <a:pPr/>
              <a:t>1/7/2015</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D5FFD-3697-42B8-8C16-CD4046DAE7E9}" type="datetime1">
              <a:rPr lang="en-US" smtClean="0"/>
              <a:pPr/>
              <a:t>1/7/2015</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
        <p:nvSpPr>
          <p:cNvPr id="7" name="Slide Number Placeholder 6"/>
          <p:cNvSpPr>
            <a:spLocks noGrp="1"/>
          </p:cNvSpPr>
          <p:nvPr>
            <p:ph type="sldNum" sz="quarter" idx="12"/>
          </p:nvPr>
        </p:nvSpPr>
        <p:spPr/>
        <p:txBody>
          <a:bodyPr/>
          <a:lstStyle/>
          <a:p>
            <a:fld id="{430E3189-A26B-47E6-88FA-F0598B9341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E3C4D-4733-4AC9-9229-A6CE06B45652}" type="datetime1">
              <a:rPr lang="en-US" smtClean="0"/>
              <a:pPr/>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b="1">
                <a:solidFill>
                  <a:srgbClr val="7030A0"/>
                </a:solidFill>
                <a:cs typeface="B Mitra" pitchFamily="2" charset="-78"/>
              </a:defRPr>
            </a:lvl1pPr>
          </a:lstStyle>
          <a:p>
            <a:r>
              <a:rPr lang="fa-IR" smtClean="0"/>
              <a:t>مرکز تحقیقات تغذیه و غدد درون ریز</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E3189-A26B-47E6-88FA-F0598B934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www.aboutus.org/Special/image/thumb/Wooden_food_groups_set.jpg&amp;imgrefurl=http://www.aboutus.org/BusyBeeToyStore.com&amp;usg=__jeWJS8_drFxq0KwxqRdc-FwVL8o=&amp;h=340&amp;w=500&amp;sz=85&amp;hl=fa&amp;start=71&amp;tbnid=DvCb9vYRH9d9wM:&amp;tbnh=88&amp;tbnw=130&amp;prev=/images?q=food+groups&amp;gbv=2&amp;ndsp=20&amp;hl=fa&amp;sa=N&amp;biw=1003&amp;start=6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1828800"/>
            <a:ext cx="8075240" cy="1524000"/>
          </a:xfrm>
        </p:spPr>
        <p:txBody>
          <a:bodyPr>
            <a:noAutofit/>
          </a:bodyPr>
          <a:lstStyle/>
          <a:p>
            <a:pPr rtl="1">
              <a:spcAft>
                <a:spcPts val="1800"/>
              </a:spcAft>
            </a:pPr>
            <a:r>
              <a:rPr lang="fa-IR" sz="2000" b="1" dirty="0">
                <a:solidFill>
                  <a:srgbClr val="000066"/>
                </a:solidFill>
                <a:latin typeface="Times New Roman"/>
                <a:ea typeface="Times New Roman"/>
                <a:cs typeface="B Titr" pitchFamily="2" charset="-78"/>
              </a:rPr>
              <a:t>کارگاه آموزشي </a:t>
            </a:r>
            <a:r>
              <a:rPr lang="fa-IR" sz="2000" b="1" dirty="0" smtClean="0">
                <a:solidFill>
                  <a:srgbClr val="000066"/>
                </a:solidFill>
                <a:latin typeface="Times New Roman"/>
                <a:ea typeface="Times New Roman"/>
                <a:cs typeface="B Titr" pitchFamily="2" charset="-78"/>
              </a:rPr>
              <a:t>چاقی در بزرگسالان</a:t>
            </a:r>
            <a:br>
              <a:rPr lang="fa-IR" sz="2000" b="1" dirty="0" smtClean="0">
                <a:solidFill>
                  <a:srgbClr val="000066"/>
                </a:solidFill>
                <a:latin typeface="Times New Roman"/>
                <a:ea typeface="Times New Roman"/>
                <a:cs typeface="B Titr" pitchFamily="2" charset="-78"/>
              </a:rPr>
            </a:br>
            <a:r>
              <a:rPr lang="fa-IR" sz="3200" b="1" dirty="0" smtClean="0">
                <a:solidFill>
                  <a:srgbClr val="000066"/>
                </a:solidFill>
                <a:latin typeface="Times New Roman"/>
                <a:ea typeface="Times New Roman"/>
                <a:cs typeface="B Titr" pitchFamily="2" charset="-78"/>
              </a:rPr>
              <a:t/>
            </a:r>
            <a:br>
              <a:rPr lang="fa-IR" sz="3200" b="1" dirty="0" smtClean="0">
                <a:solidFill>
                  <a:srgbClr val="000066"/>
                </a:solidFill>
                <a:latin typeface="Times New Roman"/>
                <a:ea typeface="Times New Roman"/>
                <a:cs typeface="B Titr" pitchFamily="2" charset="-78"/>
              </a:rPr>
            </a:br>
            <a:r>
              <a:rPr lang="fa-IR" sz="4000" b="1" dirty="0" smtClean="0">
                <a:solidFill>
                  <a:srgbClr val="000066"/>
                </a:solidFill>
                <a:latin typeface="Times New Roman"/>
                <a:ea typeface="Times New Roman"/>
                <a:cs typeface="B Titr" pitchFamily="2" charset="-78"/>
              </a:rPr>
              <a:t>تنظیم برنامه غذایی در چاقی</a:t>
            </a:r>
            <a:endParaRPr lang="zh-CN" altLang="en-US" sz="2400" dirty="0">
              <a:cs typeface="B Shiraz" pitchFamily="2" charset="-78"/>
            </a:endParaRPr>
          </a:p>
        </p:txBody>
      </p:sp>
      <p:sp>
        <p:nvSpPr>
          <p:cNvPr id="15" name="副标题 2"/>
          <p:cNvSpPr>
            <a:spLocks noGrp="1"/>
          </p:cNvSpPr>
          <p:nvPr>
            <p:ph type="subTitle" idx="1"/>
          </p:nvPr>
        </p:nvSpPr>
        <p:spPr>
          <a:xfrm>
            <a:off x="1295400" y="3581400"/>
            <a:ext cx="6477000" cy="2971800"/>
          </a:xfrm>
        </p:spPr>
        <p:txBody>
          <a:bodyPr>
            <a:noAutofit/>
          </a:bodyPr>
          <a:lstStyle/>
          <a:p>
            <a:pPr marL="342900" indent="-342900" rtl="1">
              <a:lnSpc>
                <a:spcPct val="90000"/>
              </a:lnSpc>
            </a:pPr>
            <a:endParaRPr lang="en-US" sz="1800" b="1" dirty="0" smtClean="0">
              <a:solidFill>
                <a:srgbClr val="FF6600"/>
              </a:solidFill>
              <a:cs typeface="B Mitra" pitchFamily="2" charset="-78"/>
            </a:endParaRPr>
          </a:p>
          <a:p>
            <a:pPr marL="342900" indent="-342900" rtl="1">
              <a:lnSpc>
                <a:spcPct val="90000"/>
              </a:lnSpc>
            </a:pPr>
            <a:r>
              <a:rPr lang="fa-IR" sz="1800" b="1" dirty="0" smtClean="0">
                <a:solidFill>
                  <a:srgbClr val="FF6600"/>
                </a:solidFill>
                <a:cs typeface="B Mitra" pitchFamily="2" charset="-78"/>
              </a:rPr>
              <a:t>گلاله اصغری</a:t>
            </a:r>
          </a:p>
          <a:p>
            <a:pPr marL="342900" indent="-342900" rtl="1">
              <a:lnSpc>
                <a:spcPct val="90000"/>
              </a:lnSpc>
            </a:pPr>
            <a:r>
              <a:rPr lang="fa-IR" sz="1800" b="1" dirty="0" smtClean="0">
                <a:solidFill>
                  <a:srgbClr val="FF6600"/>
                </a:solidFill>
                <a:cs typeface="B Mitra" pitchFamily="2" charset="-78"/>
              </a:rPr>
              <a:t>دانشجوی دکتری تخصصی تغذیه</a:t>
            </a:r>
            <a:endParaRPr lang="en-US" sz="1800" b="1" dirty="0" smtClean="0">
              <a:solidFill>
                <a:srgbClr val="FF6600"/>
              </a:solidFill>
              <a:cs typeface="B Mitra" pitchFamily="2" charset="-78"/>
            </a:endParaRPr>
          </a:p>
          <a:p>
            <a:pPr marL="342900" indent="-342900" rtl="1">
              <a:lnSpc>
                <a:spcPct val="90000"/>
              </a:lnSpc>
            </a:pPr>
            <a:endParaRPr lang="fa-IR" sz="1600" b="1" dirty="0" smtClean="0">
              <a:solidFill>
                <a:srgbClr val="800000"/>
              </a:solidFill>
              <a:cs typeface="B Mitra" pitchFamily="2" charset="-78"/>
            </a:endParaRPr>
          </a:p>
          <a:p>
            <a:pPr marL="342900" indent="-342900" rtl="1">
              <a:lnSpc>
                <a:spcPct val="90000"/>
              </a:lnSpc>
            </a:pPr>
            <a:r>
              <a:rPr lang="fa-IR" sz="1600" b="1" dirty="0" smtClean="0">
                <a:solidFill>
                  <a:srgbClr val="800000"/>
                </a:solidFill>
                <a:cs typeface="B Mitra" pitchFamily="2" charset="-78"/>
              </a:rPr>
              <a:t>مرکز تحقیقات تغذیه و غدد درون ریز</a:t>
            </a:r>
          </a:p>
          <a:p>
            <a:pPr marL="342900" indent="-342900" rtl="1">
              <a:lnSpc>
                <a:spcPct val="90000"/>
              </a:lnSpc>
            </a:pPr>
            <a:r>
              <a:rPr lang="fa-IR" sz="1600" b="1" dirty="0" smtClean="0">
                <a:solidFill>
                  <a:srgbClr val="800000"/>
                </a:solidFill>
                <a:cs typeface="B Mitra" pitchFamily="2" charset="-78"/>
              </a:rPr>
              <a:t>پژوهشکده علوم غدد درون ریز و متابولیسم</a:t>
            </a:r>
          </a:p>
          <a:p>
            <a:pPr marL="342900" indent="-342900" rtl="1">
              <a:lnSpc>
                <a:spcPct val="90000"/>
              </a:lnSpc>
            </a:pPr>
            <a:endParaRPr lang="fa-IR" sz="1600" b="1" dirty="0" smtClean="0">
              <a:solidFill>
                <a:srgbClr val="800000"/>
              </a:solidFill>
              <a:cs typeface="B Mitra" pitchFamily="2" charset="-78"/>
            </a:endParaRPr>
          </a:p>
          <a:p>
            <a:pPr marL="342900" indent="-342900" rtl="1">
              <a:lnSpc>
                <a:spcPct val="90000"/>
              </a:lnSpc>
            </a:pPr>
            <a:r>
              <a:rPr lang="fa-IR" sz="1600" b="1" dirty="0" smtClean="0">
                <a:solidFill>
                  <a:srgbClr val="800000"/>
                </a:solidFill>
                <a:cs typeface="B Mitra" pitchFamily="2" charset="-78"/>
              </a:rPr>
              <a:t>17 دی ماه 1393</a:t>
            </a:r>
          </a:p>
        </p:txBody>
      </p:sp>
      <p:sp>
        <p:nvSpPr>
          <p:cNvPr id="17" name="Rectangle 16"/>
          <p:cNvSpPr/>
          <p:nvPr/>
        </p:nvSpPr>
        <p:spPr>
          <a:xfrm>
            <a:off x="6336704" y="1424180"/>
            <a:ext cx="2195736" cy="307777"/>
          </a:xfrm>
          <a:prstGeom prst="rect">
            <a:avLst/>
          </a:prstGeom>
        </p:spPr>
        <p:txBody>
          <a:bodyPr wrap="square">
            <a:spAutoFit/>
          </a:bodyPr>
          <a:lstStyle/>
          <a:p>
            <a:pPr algn="ctr"/>
            <a:r>
              <a:rPr lang="fa-IR" sz="1400" dirty="0">
                <a:solidFill>
                  <a:prstClr val="black"/>
                </a:solidFill>
                <a:latin typeface="Times New Roman"/>
                <a:ea typeface="Times New Roman"/>
                <a:cs typeface="B Nazanin"/>
              </a:rPr>
              <a:t>دانشگاه علوم پزشکی شهید بهشتی</a:t>
            </a:r>
            <a:endParaRPr lang="en-US" sz="1600" dirty="0">
              <a:solidFill>
                <a:prstClr val="black"/>
              </a:solidFill>
              <a:latin typeface="Times New Roman"/>
              <a:ea typeface="Times New Roman"/>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7012594" y="548680"/>
            <a:ext cx="792088" cy="925587"/>
          </a:xfrm>
          <a:prstGeom prst="rect">
            <a:avLst/>
          </a:prstGeom>
        </p:spPr>
      </p:pic>
      <p:pic>
        <p:nvPicPr>
          <p:cNvPr id="3" name="Picture 2"/>
          <p:cNvPicPr>
            <a:picLocks noChangeAspect="1"/>
          </p:cNvPicPr>
          <p:nvPr/>
        </p:nvPicPr>
        <p:blipFill rotWithShape="1">
          <a:blip r:embed="rId3" cstate="print">
            <a:clrChange>
              <a:clrFrom>
                <a:srgbClr val="FFFFFF"/>
              </a:clrFrom>
              <a:clrTo>
                <a:srgbClr val="FFFFFF">
                  <a:alpha val="0"/>
                </a:srgbClr>
              </a:clrTo>
            </a:clrChange>
            <a:biLevel thresh="75000"/>
            <a:extLst>
              <a:ext uri="{28A0092B-C50C-407E-A947-70E740481C1C}">
                <a14:useLocalDpi xmlns:a14="http://schemas.microsoft.com/office/drawing/2010/main" xmlns="" val="0"/>
              </a:ext>
            </a:extLst>
          </a:blip>
          <a:srcRect l="71962" t="12009"/>
          <a:stretch/>
        </p:blipFill>
        <p:spPr>
          <a:xfrm>
            <a:off x="1043608" y="454127"/>
            <a:ext cx="864794" cy="939044"/>
          </a:xfrm>
          <a:prstGeom prst="rect">
            <a:avLst/>
          </a:prstGeom>
        </p:spPr>
      </p:pic>
      <p:sp>
        <p:nvSpPr>
          <p:cNvPr id="16" name="Rectangle 15"/>
          <p:cNvSpPr/>
          <p:nvPr/>
        </p:nvSpPr>
        <p:spPr>
          <a:xfrm>
            <a:off x="378486" y="1484784"/>
            <a:ext cx="2537330" cy="307777"/>
          </a:xfrm>
          <a:prstGeom prst="rect">
            <a:avLst/>
          </a:prstGeom>
        </p:spPr>
        <p:txBody>
          <a:bodyPr wrap="square">
            <a:spAutoFit/>
          </a:bodyPr>
          <a:lstStyle/>
          <a:p>
            <a:pPr algn="ctr"/>
            <a:r>
              <a:rPr lang="fa-IR" sz="1400" dirty="0" smtClean="0">
                <a:solidFill>
                  <a:prstClr val="black"/>
                </a:solidFill>
                <a:latin typeface="Times New Roman"/>
                <a:ea typeface="Times New Roman"/>
                <a:cs typeface="B Nazanin"/>
              </a:rPr>
              <a:t>پژوهشکده علوم غدد درون ریز و متابولیسم</a:t>
            </a:r>
            <a:endParaRPr lang="en-US" sz="1600" dirty="0">
              <a:solidFill>
                <a:prstClr val="black"/>
              </a:solidFill>
              <a:latin typeface="Times New Roman"/>
              <a:ea typeface="Times New Roman"/>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733552" y="132023"/>
            <a:ext cx="1803445" cy="879450"/>
          </a:xfrm>
          <a:prstGeom prst="rect">
            <a:avLst/>
          </a:prstGeom>
        </p:spPr>
      </p:pic>
      <p:sp>
        <p:nvSpPr>
          <p:cNvPr id="9" name="Slide Number Placeholder 8"/>
          <p:cNvSpPr>
            <a:spLocks noGrp="1"/>
          </p:cNvSpPr>
          <p:nvPr>
            <p:ph type="sldNum" sz="quarter" idx="12"/>
          </p:nvPr>
        </p:nvSpPr>
        <p:spPr/>
        <p:txBody>
          <a:bodyPr/>
          <a:lstStyle/>
          <a:p>
            <a:fld id="{430E3189-A26B-47E6-88FA-F0598B934182}" type="slidenum">
              <a:rPr lang="en-US" smtClean="0"/>
              <a:pPr/>
              <a:t>1</a:t>
            </a:fld>
            <a:endParaRPr lang="en-US"/>
          </a:p>
        </p:txBody>
      </p:sp>
      <p:sp>
        <p:nvSpPr>
          <p:cNvPr id="10" name="Footer Placeholder 9"/>
          <p:cNvSpPr>
            <a:spLocks noGrp="1"/>
          </p:cNvSpPr>
          <p:nvPr>
            <p:ph type="ftr" sz="quarter" idx="11"/>
          </p:nvPr>
        </p:nvSpPr>
        <p:spPr>
          <a:xfrm>
            <a:off x="3124200" y="6492875"/>
            <a:ext cx="2895600" cy="365125"/>
          </a:xfrm>
        </p:spPr>
        <p:txBody>
          <a:bodyPr/>
          <a:lstStyle/>
          <a:p>
            <a:r>
              <a:rPr lang="fa-IR" dirty="0" smtClean="0"/>
              <a:t>مرکز تحقیقات تغذیه و غدد درون ریز</a:t>
            </a:r>
            <a:endParaRPr lang="en-US" dirty="0"/>
          </a:p>
        </p:txBody>
      </p:sp>
    </p:spTree>
    <p:extLst>
      <p:ext uri="{BB962C8B-B14F-4D97-AF65-F5344CB8AC3E}">
        <p14:creationId xmlns:p14="http://schemas.microsoft.com/office/powerpoint/2010/main" xmlns="" val="38297274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rtl="1"/>
            <a:r>
              <a:rPr lang="fa-IR" b="1" dirty="0" smtClean="0">
                <a:solidFill>
                  <a:srgbClr val="C00000"/>
                </a:solidFill>
                <a:cs typeface="B Mitra" pitchFamily="2" charset="-78"/>
              </a:rPr>
              <a:t>راهنماهای غذایی 2010</a:t>
            </a:r>
            <a:endParaRPr lang="en-US" dirty="0"/>
          </a:p>
        </p:txBody>
      </p:sp>
      <p:sp>
        <p:nvSpPr>
          <p:cNvPr id="3" name="Content Placeholder 2"/>
          <p:cNvSpPr>
            <a:spLocks noGrp="1"/>
          </p:cNvSpPr>
          <p:nvPr>
            <p:ph idx="1"/>
          </p:nvPr>
        </p:nvSpPr>
        <p:spPr>
          <a:xfrm>
            <a:off x="457200" y="1066800"/>
            <a:ext cx="8382000" cy="5486400"/>
          </a:xfrm>
        </p:spPr>
        <p:txBody>
          <a:bodyPr>
            <a:normAutofit/>
          </a:bodyPr>
          <a:lstStyle/>
          <a:p>
            <a:pPr algn="l">
              <a:spcAft>
                <a:spcPts val="1800"/>
              </a:spcAft>
              <a:buNone/>
            </a:pPr>
            <a:r>
              <a:rPr lang="en-US" sz="2000" dirty="0" smtClean="0">
                <a:solidFill>
                  <a:schemeClr val="accent1">
                    <a:lumMod val="50000"/>
                  </a:schemeClr>
                </a:solidFill>
                <a:latin typeface="Times New Roman" pitchFamily="18" charset="0"/>
                <a:cs typeface="Times New Roman" pitchFamily="18" charset="0"/>
              </a:rPr>
              <a:t>Chapter 1:</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Introduction</a:t>
            </a:r>
          </a:p>
          <a:p>
            <a:pPr>
              <a:spcAft>
                <a:spcPts val="1800"/>
              </a:spcAft>
              <a:buNone/>
            </a:pPr>
            <a:r>
              <a:rPr lang="en-US" sz="2000" dirty="0" smtClean="0">
                <a:solidFill>
                  <a:schemeClr val="accent1">
                    <a:lumMod val="50000"/>
                  </a:schemeClr>
                </a:solidFill>
                <a:latin typeface="Times New Roman" pitchFamily="18" charset="0"/>
                <a:cs typeface="Times New Roman" pitchFamily="18" charset="0"/>
              </a:rPr>
              <a:t>Chapter 2:</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Balancing calories </a:t>
            </a:r>
            <a:r>
              <a:rPr lang="en-US" b="1" dirty="0" smtClean="0">
                <a:solidFill>
                  <a:srgbClr val="FF0000"/>
                </a:solidFill>
                <a:latin typeface="Times New Roman" pitchFamily="18" charset="0"/>
                <a:cs typeface="Times New Roman" pitchFamily="18" charset="0"/>
              </a:rPr>
              <a:t>to</a:t>
            </a:r>
            <a:r>
              <a:rPr lang="en-US" dirty="0" smtClean="0">
                <a:solidFill>
                  <a:schemeClr val="accent1">
                    <a:lumMod val="50000"/>
                  </a:schemeClr>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manage weight</a:t>
            </a:r>
            <a:endParaRPr lang="en-US" sz="2800" b="1" dirty="0" smtClean="0">
              <a:solidFill>
                <a:srgbClr val="FF0000"/>
              </a:solidFill>
              <a:latin typeface="Times New Roman" pitchFamily="18" charset="0"/>
              <a:cs typeface="Times New Roman" pitchFamily="18" charset="0"/>
            </a:endParaRPr>
          </a:p>
          <a:p>
            <a:pPr>
              <a:spcAft>
                <a:spcPts val="1800"/>
              </a:spcAft>
              <a:buNone/>
            </a:pPr>
            <a:r>
              <a:rPr lang="en-US" sz="2000" dirty="0" smtClean="0">
                <a:solidFill>
                  <a:schemeClr val="accent1">
                    <a:lumMod val="50000"/>
                  </a:schemeClr>
                </a:solidFill>
                <a:latin typeface="Times New Roman" pitchFamily="18" charset="0"/>
                <a:cs typeface="Times New Roman" pitchFamily="18" charset="0"/>
              </a:rPr>
              <a:t>Chapter 3:</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Foods and food components </a:t>
            </a:r>
            <a:r>
              <a:rPr lang="en-US" b="1" dirty="0" smtClean="0">
                <a:solidFill>
                  <a:srgbClr val="FF0000"/>
                </a:solidFill>
                <a:latin typeface="Times New Roman" pitchFamily="18" charset="0"/>
                <a:cs typeface="Times New Roman" pitchFamily="18" charset="0"/>
              </a:rPr>
              <a:t>to reduce </a:t>
            </a:r>
            <a:endParaRPr lang="en-US" sz="2800" b="1" dirty="0" smtClean="0">
              <a:solidFill>
                <a:srgbClr val="FF0000"/>
              </a:solidFill>
              <a:latin typeface="Times New Roman" pitchFamily="18" charset="0"/>
              <a:cs typeface="Times New Roman" pitchFamily="18" charset="0"/>
            </a:endParaRPr>
          </a:p>
          <a:p>
            <a:pPr>
              <a:spcAft>
                <a:spcPts val="1800"/>
              </a:spcAft>
              <a:buNone/>
            </a:pPr>
            <a:r>
              <a:rPr lang="en-US" sz="2000" dirty="0" smtClean="0">
                <a:solidFill>
                  <a:schemeClr val="accent1">
                    <a:lumMod val="50000"/>
                  </a:schemeClr>
                </a:solidFill>
                <a:latin typeface="Times New Roman" pitchFamily="18" charset="0"/>
                <a:cs typeface="Times New Roman" pitchFamily="18" charset="0"/>
              </a:rPr>
              <a:t>Chapter 4:</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Foods and nutrients </a:t>
            </a:r>
            <a:r>
              <a:rPr lang="en-US" b="1" dirty="0" smtClean="0">
                <a:solidFill>
                  <a:srgbClr val="FF0000"/>
                </a:solidFill>
                <a:latin typeface="Times New Roman" pitchFamily="18" charset="0"/>
                <a:cs typeface="Times New Roman" pitchFamily="18" charset="0"/>
              </a:rPr>
              <a:t>to increase</a:t>
            </a:r>
          </a:p>
          <a:p>
            <a:pPr>
              <a:spcAft>
                <a:spcPts val="1800"/>
              </a:spcAft>
              <a:buNone/>
            </a:pPr>
            <a:r>
              <a:rPr lang="en-US" sz="2000" dirty="0" smtClean="0">
                <a:solidFill>
                  <a:schemeClr val="accent1">
                    <a:lumMod val="50000"/>
                  </a:schemeClr>
                </a:solidFill>
                <a:latin typeface="Times New Roman" pitchFamily="18" charset="0"/>
                <a:cs typeface="Times New Roman" pitchFamily="18" charset="0"/>
              </a:rPr>
              <a:t>Chapter 5:</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Building healthy </a:t>
            </a:r>
            <a:r>
              <a:rPr lang="en-US" b="1" dirty="0" smtClean="0">
                <a:solidFill>
                  <a:srgbClr val="FF0000"/>
                </a:solidFill>
                <a:latin typeface="Times New Roman" pitchFamily="18" charset="0"/>
                <a:cs typeface="Times New Roman" pitchFamily="18" charset="0"/>
              </a:rPr>
              <a:t>eating patterns</a:t>
            </a:r>
          </a:p>
          <a:p>
            <a:pPr>
              <a:spcAft>
                <a:spcPts val="1800"/>
              </a:spcAft>
              <a:buNone/>
            </a:pPr>
            <a:r>
              <a:rPr lang="en-US" sz="2000" dirty="0" smtClean="0">
                <a:solidFill>
                  <a:schemeClr val="accent1">
                    <a:lumMod val="50000"/>
                  </a:schemeClr>
                </a:solidFill>
                <a:latin typeface="Times New Roman" pitchFamily="18" charset="0"/>
                <a:cs typeface="Times New Roman" pitchFamily="18" charset="0"/>
              </a:rPr>
              <a:t>Chapter 6:</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Helping individuals make </a:t>
            </a:r>
            <a:r>
              <a:rPr lang="en-US" b="1" dirty="0" smtClean="0">
                <a:solidFill>
                  <a:srgbClr val="FF0000"/>
                </a:solidFill>
                <a:latin typeface="Times New Roman" pitchFamily="18" charset="0"/>
                <a:cs typeface="Times New Roman" pitchFamily="18" charset="0"/>
              </a:rPr>
              <a:t>healthy choices</a:t>
            </a:r>
            <a:endParaRPr lang="en-US" dirty="0"/>
          </a:p>
        </p:txBody>
      </p:sp>
      <p:sp>
        <p:nvSpPr>
          <p:cNvPr id="4" name="Slide Number Placeholder 3"/>
          <p:cNvSpPr>
            <a:spLocks noGrp="1"/>
          </p:cNvSpPr>
          <p:nvPr>
            <p:ph type="sldNum" sz="quarter" idx="12"/>
          </p:nvPr>
        </p:nvSpPr>
        <p:spPr/>
        <p:txBody>
          <a:bodyPr/>
          <a:lstStyle/>
          <a:p>
            <a:fld id="{430E3189-A26B-47E6-88FA-F0598B934182}" type="slidenum">
              <a:rPr lang="en-US" smtClean="0"/>
              <a:pPr/>
              <a:t>10</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30E3189-A26B-47E6-88FA-F0598B934182}" type="slidenum">
              <a:rPr lang="en-US" smtClean="0"/>
              <a:pPr/>
              <a:t>11</a:t>
            </a:fld>
            <a:endParaRPr lang="en-US"/>
          </a:p>
        </p:txBody>
      </p:sp>
      <p:pic>
        <p:nvPicPr>
          <p:cNvPr id="5" name="Picture 2"/>
          <p:cNvPicPr>
            <a:picLocks noChangeAspect="1" noChangeArrowheads="1"/>
          </p:cNvPicPr>
          <p:nvPr/>
        </p:nvPicPr>
        <p:blipFill>
          <a:blip r:embed="rId2" cstate="print"/>
          <a:srcRect l="41288" t="14074" r="23318" b="4512"/>
          <a:stretch>
            <a:fillRect/>
          </a:stretch>
        </p:blipFill>
        <p:spPr bwMode="auto">
          <a:xfrm>
            <a:off x="2187664" y="457201"/>
            <a:ext cx="4638649" cy="5943599"/>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1143000"/>
          </a:xfrm>
        </p:spPr>
        <p:txBody>
          <a:bodyPr>
            <a:normAutofit/>
          </a:bodyPr>
          <a:lstStyle/>
          <a:p>
            <a:pPr algn="l"/>
            <a:r>
              <a:rPr lang="en-US" sz="3600" b="1" dirty="0" smtClean="0">
                <a:solidFill>
                  <a:srgbClr val="FFFF00"/>
                </a:solidFill>
                <a:latin typeface="Times New Roman" pitchFamily="18" charset="0"/>
                <a:cs typeface="Times New Roman" pitchFamily="18" charset="0"/>
              </a:rPr>
              <a:t>Foods and food components </a:t>
            </a:r>
            <a:r>
              <a:rPr lang="en-US" sz="3600" b="1" dirty="0" smtClean="0">
                <a:solidFill>
                  <a:srgbClr val="FF0000"/>
                </a:solidFill>
                <a:latin typeface="Times New Roman" pitchFamily="18" charset="0"/>
                <a:cs typeface="Times New Roman" pitchFamily="18" charset="0"/>
              </a:rPr>
              <a:t>to reduce</a:t>
            </a:r>
          </a:p>
        </p:txBody>
      </p:sp>
      <p:sp>
        <p:nvSpPr>
          <p:cNvPr id="3" name="Content Placeholder 2"/>
          <p:cNvSpPr>
            <a:spLocks noGrp="1"/>
          </p:cNvSpPr>
          <p:nvPr>
            <p:ph idx="1"/>
          </p:nvPr>
        </p:nvSpPr>
        <p:spPr>
          <a:xfrm>
            <a:off x="457200" y="1295400"/>
            <a:ext cx="8229600" cy="5105400"/>
          </a:xfrm>
        </p:spPr>
        <p:txBody>
          <a:bodyPr>
            <a:normAutofit/>
          </a:bodyPr>
          <a:lstStyle/>
          <a:p>
            <a:pPr algn="l" rtl="0">
              <a:lnSpc>
                <a:spcPct val="120000"/>
              </a:lnSpc>
              <a:spcBef>
                <a:spcPts val="0"/>
              </a:spcBef>
              <a:spcAft>
                <a:spcPts val="600"/>
              </a:spcAft>
              <a:buFont typeface="Arial" charset="0"/>
              <a:buNone/>
              <a:defRPr/>
            </a:pPr>
            <a:r>
              <a:rPr lang="en-US" dirty="0" smtClean="0">
                <a:solidFill>
                  <a:srgbClr val="FFFFFF"/>
                </a:solidFill>
                <a:latin typeface="Times New Roman" pitchFamily="18" charset="0"/>
                <a:cs typeface="Times New Roman" pitchFamily="18" charset="0"/>
              </a:rPr>
              <a:t>Include:</a:t>
            </a:r>
          </a:p>
          <a:p>
            <a:pPr lvl="1">
              <a:buSzPct val="100000"/>
              <a:buFont typeface="Wingdings" pitchFamily="2" charset="2"/>
              <a:buChar char="§"/>
            </a:pPr>
            <a:r>
              <a:rPr lang="en-US" sz="3000" i="1" dirty="0" smtClean="0">
                <a:solidFill>
                  <a:srgbClr val="FFFFFF"/>
                </a:solidFill>
                <a:latin typeface="Times New Roman" pitchFamily="18" charset="0"/>
                <a:cs typeface="Times New Roman" pitchFamily="18" charset="0"/>
              </a:rPr>
              <a:t>Sodium</a:t>
            </a:r>
          </a:p>
          <a:p>
            <a:pPr lvl="1">
              <a:buSzPct val="100000"/>
              <a:buFont typeface="Wingdings" pitchFamily="2" charset="2"/>
              <a:buChar char="§"/>
            </a:pPr>
            <a:r>
              <a:rPr lang="en-US" sz="3000" i="1" dirty="0" smtClean="0">
                <a:solidFill>
                  <a:srgbClr val="FFFFFF"/>
                </a:solidFill>
                <a:latin typeface="Times New Roman" pitchFamily="18" charset="0"/>
                <a:cs typeface="Times New Roman" pitchFamily="18" charset="0"/>
              </a:rPr>
              <a:t>Fats</a:t>
            </a:r>
          </a:p>
          <a:p>
            <a:pPr lvl="2">
              <a:buSzPct val="100000"/>
            </a:pPr>
            <a:r>
              <a:rPr lang="en-US" sz="3000" i="1" dirty="0" smtClean="0">
                <a:solidFill>
                  <a:srgbClr val="FFFFFF"/>
                </a:solidFill>
                <a:latin typeface="Times New Roman" pitchFamily="18" charset="0"/>
                <a:cs typeface="Times New Roman" pitchFamily="18" charset="0"/>
              </a:rPr>
              <a:t>Saturated fatty acids</a:t>
            </a:r>
          </a:p>
          <a:p>
            <a:pPr lvl="2">
              <a:buSzPct val="100000"/>
            </a:pPr>
            <a:r>
              <a:rPr lang="en-US" sz="3000" i="1" dirty="0" smtClean="0">
                <a:solidFill>
                  <a:srgbClr val="FFFFFF"/>
                </a:solidFill>
                <a:latin typeface="Times New Roman" pitchFamily="18" charset="0"/>
                <a:cs typeface="Times New Roman" pitchFamily="18" charset="0"/>
              </a:rPr>
              <a:t>Trans fatty acids</a:t>
            </a:r>
          </a:p>
          <a:p>
            <a:pPr lvl="2">
              <a:buSzPct val="100000"/>
            </a:pPr>
            <a:r>
              <a:rPr lang="en-US" sz="3000" i="1" dirty="0" smtClean="0">
                <a:solidFill>
                  <a:srgbClr val="FFFFFF"/>
                </a:solidFill>
                <a:latin typeface="Times New Roman" pitchFamily="18" charset="0"/>
                <a:cs typeface="Times New Roman" pitchFamily="18" charset="0"/>
              </a:rPr>
              <a:t>Cholesterol</a:t>
            </a:r>
          </a:p>
          <a:p>
            <a:pPr lvl="1">
              <a:buSzPct val="100000"/>
              <a:buFont typeface="Wingdings" pitchFamily="2" charset="2"/>
              <a:buChar char="§"/>
            </a:pPr>
            <a:r>
              <a:rPr lang="en-US" sz="3000" i="1" dirty="0" smtClean="0">
                <a:solidFill>
                  <a:srgbClr val="FFFFFF"/>
                </a:solidFill>
                <a:latin typeface="Times New Roman" pitchFamily="18" charset="0"/>
                <a:cs typeface="Times New Roman" pitchFamily="18" charset="0"/>
              </a:rPr>
              <a:t>Calories from solid fats and added sugars</a:t>
            </a:r>
          </a:p>
          <a:p>
            <a:pPr lvl="1">
              <a:buSzPct val="100000"/>
              <a:buFont typeface="Wingdings" pitchFamily="2" charset="2"/>
              <a:buChar char="§"/>
            </a:pPr>
            <a:r>
              <a:rPr lang="en-US" sz="3000" i="1" dirty="0" smtClean="0">
                <a:solidFill>
                  <a:srgbClr val="FFFFFF"/>
                </a:solidFill>
                <a:latin typeface="Times New Roman" pitchFamily="18" charset="0"/>
                <a:cs typeface="Times New Roman" pitchFamily="18" charset="0"/>
              </a:rPr>
              <a:t>Refined grains</a:t>
            </a:r>
          </a:p>
        </p:txBody>
      </p:sp>
      <p:sp>
        <p:nvSpPr>
          <p:cNvPr id="4710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96741A3-0C25-4AC5-BB97-A9F4B548C5FF}" type="slidenum">
              <a:rPr lang="ar-SA" b="1" smtClean="0">
                <a:solidFill>
                  <a:schemeClr val="bg1"/>
                </a:solidFill>
              </a:rPr>
              <a:pPr>
                <a:defRPr/>
              </a:pPr>
              <a:t>12</a:t>
            </a:fld>
            <a:endParaRPr lang="en-US" b="1" dirty="0" smtClean="0">
              <a:solidFill>
                <a:schemeClr val="bg1"/>
              </a:solidFill>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rgbClr val="FFFF00"/>
                </a:solidFill>
                <a:latin typeface="Times New Roman" pitchFamily="18" charset="0"/>
                <a:cs typeface="Times New Roman" pitchFamily="18" charset="0"/>
              </a:rPr>
              <a:t>Foods and food components </a:t>
            </a:r>
            <a:r>
              <a:rPr lang="en-US" sz="3600" b="1" dirty="0" smtClean="0">
                <a:solidFill>
                  <a:srgbClr val="FF0000"/>
                </a:solidFill>
                <a:latin typeface="Times New Roman" pitchFamily="18" charset="0"/>
                <a:cs typeface="Times New Roman" pitchFamily="18" charset="0"/>
              </a:rPr>
              <a:t>to reduce</a:t>
            </a:r>
            <a:endParaRPr lang="en-US" sz="3600" dirty="0"/>
          </a:p>
        </p:txBody>
      </p:sp>
      <p:sp>
        <p:nvSpPr>
          <p:cNvPr id="3" name="Content Placeholder 2"/>
          <p:cNvSpPr>
            <a:spLocks noGrp="1"/>
          </p:cNvSpPr>
          <p:nvPr>
            <p:ph idx="1"/>
          </p:nvPr>
        </p:nvSpPr>
        <p:spPr>
          <a:xfrm>
            <a:off x="457200" y="1143000"/>
            <a:ext cx="8229600" cy="5486400"/>
          </a:xfrm>
        </p:spPr>
        <p:txBody>
          <a:bodyPr>
            <a:normAutofit/>
          </a:bodyPr>
          <a:lstStyle/>
          <a:p>
            <a:pPr>
              <a:buClr>
                <a:srgbClr val="006600"/>
              </a:buClr>
              <a:buNone/>
            </a:pPr>
            <a:r>
              <a:rPr lang="en-US" b="1" dirty="0" smtClean="0">
                <a:solidFill>
                  <a:schemeClr val="bg1"/>
                </a:solidFill>
                <a:latin typeface="Times New Roman" pitchFamily="18" charset="0"/>
                <a:cs typeface="Times New Roman" pitchFamily="18" charset="0"/>
              </a:rPr>
              <a:t>Sodium</a:t>
            </a:r>
          </a:p>
          <a:p>
            <a:pPr lvl="1">
              <a:buSzPct val="100000"/>
              <a:buFont typeface="Wingdings" pitchFamily="2" charset="2"/>
              <a:buChar char="§"/>
            </a:pPr>
            <a:r>
              <a:rPr lang="en-US" sz="2400" dirty="0" smtClean="0">
                <a:solidFill>
                  <a:schemeClr val="bg1"/>
                </a:solidFill>
                <a:latin typeface="Times New Roman" pitchFamily="18" charset="0"/>
                <a:cs typeface="Times New Roman" pitchFamily="18" charset="0"/>
              </a:rPr>
              <a:t>Reduce intake to less than 2300 mg per day </a:t>
            </a:r>
          </a:p>
          <a:p>
            <a:pPr lvl="1">
              <a:buSzPct val="100000"/>
              <a:buFont typeface="Wingdings" pitchFamily="2" charset="2"/>
              <a:buChar char="§"/>
            </a:pPr>
            <a:r>
              <a:rPr lang="en-US" sz="2400" dirty="0" smtClean="0">
                <a:solidFill>
                  <a:schemeClr val="bg1"/>
                </a:solidFill>
                <a:latin typeface="Times New Roman" pitchFamily="18" charset="0"/>
                <a:cs typeface="Times New Roman" pitchFamily="18" charset="0"/>
              </a:rPr>
              <a:t>Further reduce intake to 1500 mg per day for</a:t>
            </a:r>
          </a:p>
          <a:p>
            <a:pPr lvl="2">
              <a:buSzPct val="100000"/>
            </a:pPr>
            <a:r>
              <a:rPr lang="en-US" sz="2200" dirty="0" smtClean="0">
                <a:solidFill>
                  <a:schemeClr val="bg1"/>
                </a:solidFill>
                <a:latin typeface="Times New Roman" pitchFamily="18" charset="0"/>
                <a:cs typeface="Times New Roman" pitchFamily="18" charset="0"/>
              </a:rPr>
              <a:t>Adults ages 51+</a:t>
            </a:r>
          </a:p>
          <a:p>
            <a:pPr lvl="2">
              <a:buSzPct val="100000"/>
            </a:pPr>
            <a:r>
              <a:rPr lang="en-US" sz="2200" dirty="0" smtClean="0">
                <a:solidFill>
                  <a:schemeClr val="bg1"/>
                </a:solidFill>
                <a:latin typeface="Times New Roman" pitchFamily="18" charset="0"/>
                <a:cs typeface="Times New Roman" pitchFamily="18" charset="0"/>
              </a:rPr>
              <a:t>African Americans ages 2+</a:t>
            </a:r>
          </a:p>
          <a:p>
            <a:pPr lvl="2">
              <a:buSzPct val="100000"/>
            </a:pPr>
            <a:r>
              <a:rPr lang="en-US" sz="2200" dirty="0" smtClean="0">
                <a:solidFill>
                  <a:schemeClr val="bg1"/>
                </a:solidFill>
                <a:latin typeface="Times New Roman" pitchFamily="18" charset="0"/>
                <a:cs typeface="Times New Roman" pitchFamily="18" charset="0"/>
              </a:rPr>
              <a:t>People ages 2+ with high blood pressure, diabetes, or chronic kidney disease</a:t>
            </a:r>
          </a:p>
          <a:p>
            <a:pPr lvl="1">
              <a:buSzPct val="100000"/>
              <a:buFont typeface="Wingdings" pitchFamily="2" charset="2"/>
              <a:buChar char="§"/>
            </a:pPr>
            <a:r>
              <a:rPr lang="en-US" sz="2400" dirty="0" smtClean="0">
                <a:solidFill>
                  <a:schemeClr val="bg1"/>
                </a:solidFill>
                <a:latin typeface="Times New Roman" pitchFamily="18" charset="0"/>
                <a:cs typeface="Times New Roman" pitchFamily="18" charset="0"/>
              </a:rPr>
              <a:t>The 1500 mg recommendation applies to half the total population (ages 2+) and to the majority of adults</a:t>
            </a:r>
          </a:p>
          <a:p>
            <a:pPr lvl="1">
              <a:buSzPct val="100000"/>
              <a:buFont typeface="Wingdings" pitchFamily="2" charset="2"/>
              <a:buChar char="§"/>
            </a:pPr>
            <a:r>
              <a:rPr lang="en-US" sz="2400" dirty="0" smtClean="0">
                <a:solidFill>
                  <a:schemeClr val="bg1"/>
                </a:solidFill>
                <a:latin typeface="Times New Roman" pitchFamily="18" charset="0"/>
                <a:cs typeface="Times New Roman" pitchFamily="18" charset="0"/>
              </a:rPr>
              <a:t>Immediate, deliberate reduction in sodium content of foods is needed.</a:t>
            </a:r>
          </a:p>
        </p:txBody>
      </p:sp>
      <p:sp>
        <p:nvSpPr>
          <p:cNvPr id="4" name="Slide Number Placeholder 3"/>
          <p:cNvSpPr>
            <a:spLocks noGrp="1"/>
          </p:cNvSpPr>
          <p:nvPr>
            <p:ph type="sldNum" sz="quarter" idx="12"/>
          </p:nvPr>
        </p:nvSpPr>
        <p:spPr/>
        <p:txBody>
          <a:bodyPr/>
          <a:lstStyle/>
          <a:p>
            <a:fld id="{430E3189-A26B-47E6-88FA-F0598B934182}" type="slidenum">
              <a:rPr lang="en-US" smtClean="0"/>
              <a:pPr/>
              <a:t>13</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0" descr="salt shaker"/>
          <p:cNvPicPr>
            <a:picLocks noChangeAspect="1" noChangeArrowheads="1"/>
          </p:cNvPicPr>
          <p:nvPr/>
        </p:nvPicPr>
        <p:blipFill>
          <a:blip r:embed="rId2" cstate="print"/>
          <a:srcRect/>
          <a:stretch>
            <a:fillRect/>
          </a:stretch>
        </p:blipFill>
        <p:spPr bwMode="auto">
          <a:xfrm rot="7268487">
            <a:off x="2475552" y="-11015"/>
            <a:ext cx="1212850" cy="2195512"/>
          </a:xfrm>
          <a:prstGeom prst="rect">
            <a:avLst/>
          </a:prstGeom>
          <a:noFill/>
          <a:ln w="9525">
            <a:noFill/>
            <a:miter lim="800000"/>
            <a:headEnd/>
            <a:tailEnd/>
          </a:ln>
        </p:spPr>
      </p:pic>
      <p:sp>
        <p:nvSpPr>
          <p:cNvPr id="134148" name="Text Box 5"/>
          <p:cNvSpPr>
            <a:spLocks noGrp="1" noChangeArrowheads="1"/>
          </p:cNvSpPr>
          <p:nvPr>
            <p:ph type="body" idx="1"/>
          </p:nvPr>
        </p:nvSpPr>
        <p:spPr>
          <a:xfrm>
            <a:off x="304800" y="1600200"/>
            <a:ext cx="6629400" cy="4038600"/>
          </a:xfrm>
        </p:spPr>
        <p:txBody>
          <a:bodyPr>
            <a:normAutofit lnSpcReduction="10000"/>
          </a:bodyPr>
          <a:lstStyle/>
          <a:p>
            <a:pPr>
              <a:lnSpc>
                <a:spcPct val="150000"/>
              </a:lnSpc>
              <a:buClr>
                <a:srgbClr val="00B050"/>
              </a:buClr>
              <a:buNone/>
            </a:pPr>
            <a:r>
              <a:rPr lang="en-US" b="1" dirty="0" smtClean="0"/>
              <a:t>Sodium sources:</a:t>
            </a:r>
            <a:endParaRPr lang="fa-IR" dirty="0" smtClean="0">
              <a:solidFill>
                <a:srgbClr val="FF0000"/>
              </a:solidFill>
            </a:endParaRPr>
          </a:p>
          <a:p>
            <a:pPr eaLnBrk="1" hangingPunct="1">
              <a:lnSpc>
                <a:spcPct val="150000"/>
              </a:lnSpc>
              <a:buClr>
                <a:srgbClr val="00B050"/>
              </a:buClr>
              <a:buFont typeface="Wingdings" pitchFamily="2" charset="2"/>
              <a:buChar char="ü"/>
            </a:pPr>
            <a:r>
              <a:rPr lang="en-US" dirty="0" smtClean="0">
                <a:solidFill>
                  <a:srgbClr val="FF0000"/>
                </a:solidFill>
              </a:rPr>
              <a:t>Processed food</a:t>
            </a:r>
            <a:r>
              <a:rPr lang="en-US" dirty="0" smtClean="0"/>
              <a:t>		</a:t>
            </a:r>
            <a:r>
              <a:rPr lang="en-US" b="1" dirty="0" smtClean="0">
                <a:solidFill>
                  <a:srgbClr val="C00000"/>
                </a:solidFill>
              </a:rPr>
              <a:t>77%</a:t>
            </a:r>
            <a:r>
              <a:rPr lang="en-US" dirty="0" smtClean="0"/>
              <a:t>	</a:t>
            </a:r>
          </a:p>
          <a:p>
            <a:pPr eaLnBrk="1" hangingPunct="1">
              <a:lnSpc>
                <a:spcPct val="150000"/>
              </a:lnSpc>
              <a:buClr>
                <a:srgbClr val="00B050"/>
              </a:buClr>
              <a:buFont typeface="Wingdings" pitchFamily="2" charset="2"/>
              <a:buChar char="ü"/>
            </a:pPr>
            <a:r>
              <a:rPr lang="en-US" b="1" dirty="0" smtClean="0">
                <a:solidFill>
                  <a:srgbClr val="00B050"/>
                </a:solidFill>
              </a:rPr>
              <a:t>Naturally occurring</a:t>
            </a:r>
            <a:r>
              <a:rPr lang="en-US" dirty="0" smtClean="0"/>
              <a:t>		</a:t>
            </a:r>
            <a:r>
              <a:rPr lang="en-US" b="1" dirty="0" smtClean="0">
                <a:solidFill>
                  <a:srgbClr val="C00000"/>
                </a:solidFill>
              </a:rPr>
              <a:t>12%</a:t>
            </a:r>
            <a:r>
              <a:rPr lang="en-US" dirty="0" smtClean="0"/>
              <a:t> </a:t>
            </a:r>
          </a:p>
          <a:p>
            <a:pPr eaLnBrk="1" hangingPunct="1">
              <a:lnSpc>
                <a:spcPct val="150000"/>
              </a:lnSpc>
              <a:buClr>
                <a:srgbClr val="00B050"/>
              </a:buClr>
              <a:buFont typeface="Wingdings" pitchFamily="2" charset="2"/>
              <a:buChar char="ü"/>
            </a:pPr>
            <a:r>
              <a:rPr lang="en-US" dirty="0" smtClean="0">
                <a:solidFill>
                  <a:srgbClr val="C00000"/>
                </a:solidFill>
              </a:rPr>
              <a:t>Adding it at the table</a:t>
            </a:r>
            <a:r>
              <a:rPr lang="en-US" dirty="0" smtClean="0"/>
              <a:t>	</a:t>
            </a:r>
            <a:r>
              <a:rPr lang="en-US" b="1" dirty="0" smtClean="0">
                <a:solidFill>
                  <a:srgbClr val="C00000"/>
                </a:solidFill>
              </a:rPr>
              <a:t>6%</a:t>
            </a:r>
            <a:r>
              <a:rPr lang="en-US" dirty="0" smtClean="0"/>
              <a:t>	</a:t>
            </a:r>
          </a:p>
          <a:p>
            <a:pPr eaLnBrk="1" hangingPunct="1">
              <a:lnSpc>
                <a:spcPct val="150000"/>
              </a:lnSpc>
              <a:buClr>
                <a:srgbClr val="00B050"/>
              </a:buClr>
              <a:buFont typeface="Wingdings" pitchFamily="2" charset="2"/>
              <a:buChar char="ü"/>
            </a:pPr>
            <a:r>
              <a:rPr lang="en-US" dirty="0" smtClean="0">
                <a:solidFill>
                  <a:srgbClr val="00B050"/>
                </a:solidFill>
              </a:rPr>
              <a:t>Adding it while cooking</a:t>
            </a:r>
            <a:r>
              <a:rPr lang="en-US" dirty="0" smtClean="0"/>
              <a:t>	</a:t>
            </a:r>
            <a:r>
              <a:rPr lang="en-US" b="1" dirty="0" smtClean="0">
                <a:solidFill>
                  <a:srgbClr val="C00000"/>
                </a:solidFill>
              </a:rPr>
              <a:t>5%</a:t>
            </a:r>
            <a:r>
              <a:rPr lang="en-US" dirty="0" smtClean="0"/>
              <a:t> 	</a:t>
            </a:r>
          </a:p>
        </p:txBody>
      </p:sp>
      <p:pic>
        <p:nvPicPr>
          <p:cNvPr id="134149" name="Picture 11" descr="tv-dinner"/>
          <p:cNvPicPr>
            <a:picLocks noChangeAspect="1" noChangeArrowheads="1"/>
          </p:cNvPicPr>
          <p:nvPr/>
        </p:nvPicPr>
        <p:blipFill>
          <a:blip r:embed="rId3" cstate="print"/>
          <a:srcRect/>
          <a:stretch>
            <a:fillRect/>
          </a:stretch>
        </p:blipFill>
        <p:spPr bwMode="auto">
          <a:xfrm>
            <a:off x="6005513" y="2524125"/>
            <a:ext cx="2833687" cy="2200275"/>
          </a:xfrm>
          <a:prstGeom prst="rect">
            <a:avLst/>
          </a:prstGeom>
          <a:noFill/>
          <a:ln w="9525">
            <a:noFill/>
            <a:miter lim="800000"/>
            <a:headEnd/>
            <a:tailEnd/>
          </a:ln>
        </p:spPr>
      </p:pic>
      <p:sp>
        <p:nvSpPr>
          <p:cNvPr id="134150" name="Slide Number Placeholder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DB4042-CF85-45C4-98B3-50A841EE49C5}" type="slidenum">
              <a:rPr lang="en-US" smtClean="0"/>
              <a:pPr/>
              <a:t>14</a:t>
            </a:fld>
            <a:endParaRPr lang="en-US" smtClean="0"/>
          </a:p>
        </p:txBody>
      </p:sp>
      <p:sp>
        <p:nvSpPr>
          <p:cNvPr id="8" name="Title 8"/>
          <p:cNvSpPr txBox="1">
            <a:spLocks/>
          </p:cNvSpPr>
          <p:nvPr/>
        </p:nvSpPr>
        <p:spPr bwMode="auto">
          <a:xfrm>
            <a:off x="457200" y="152400"/>
            <a:ext cx="8229600" cy="1143000"/>
          </a:xfrm>
          <a:prstGeom prst="rect">
            <a:avLst/>
          </a:prstGeom>
          <a:noFill/>
          <a:ln w="9525">
            <a:noFill/>
            <a:miter lim="800000"/>
            <a:headEnd/>
            <a:tailEnd/>
          </a:ln>
        </p:spPr>
        <p:txBody>
          <a:bodyPr anchor="ctr"/>
          <a:lstStyle/>
          <a:p>
            <a:pPr algn="r" rtl="1" eaLnBrk="0" hangingPunct="0">
              <a:defRPr/>
            </a:pPr>
            <a:r>
              <a:rPr lang="fa-IR" sz="2400" b="1" dirty="0" smtClean="0">
                <a:solidFill>
                  <a:srgbClr val="C00000"/>
                </a:solidFill>
                <a:cs typeface="B Mitra" pitchFamily="2" charset="-78"/>
              </a:rPr>
              <a:t>ادامه </a:t>
            </a:r>
            <a:r>
              <a:rPr lang="fa-IR" sz="4400" b="1" dirty="0" smtClean="0">
                <a:solidFill>
                  <a:srgbClr val="C00000"/>
                </a:solidFill>
                <a:cs typeface="B Mitra" pitchFamily="2" charset="-78"/>
              </a:rPr>
              <a:t>راهنماهای غذایی</a:t>
            </a:r>
            <a:endParaRPr lang="en-US" sz="4400" i="1" dirty="0">
              <a:solidFill>
                <a:srgbClr val="C00000"/>
              </a:solidFill>
              <a:latin typeface="Times New Roman" pitchFamily="18" charset="0"/>
              <a:ea typeface="+mj-ea"/>
              <a:cs typeface="Times New Roman" pitchFamily="18" charset="0"/>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1676400"/>
            <a:ext cx="4343400" cy="1143000"/>
          </a:xfrm>
        </p:spPr>
        <p:txBody>
          <a:bodyPr/>
          <a:lstStyle/>
          <a:p>
            <a:pPr algn="ctr" eaLnBrk="1" hangingPunct="1"/>
            <a:r>
              <a:rPr sz="3200" b="1" dirty="0" smtClean="0">
                <a:solidFill>
                  <a:schemeClr val="tx1"/>
                </a:solidFill>
              </a:rPr>
              <a:t>Cucumbers vs. pickles</a:t>
            </a:r>
          </a:p>
        </p:txBody>
      </p:sp>
      <p:sp>
        <p:nvSpPr>
          <p:cNvPr id="135171" name="Slide Number Placeholder 1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D32E3C2-7ACC-4F66-847F-9ADCC493BE44}" type="slidenum">
              <a:rPr lang="en-US" smtClean="0"/>
              <a:pPr/>
              <a:t>15</a:t>
            </a:fld>
            <a:endParaRPr lang="en-US" smtClean="0"/>
          </a:p>
        </p:txBody>
      </p:sp>
      <p:pic>
        <p:nvPicPr>
          <p:cNvPr id="135172" name="Picture 3" descr="cucumber"/>
          <p:cNvPicPr>
            <a:picLocks noChangeAspect="1" noChangeArrowheads="1"/>
          </p:cNvPicPr>
          <p:nvPr/>
        </p:nvPicPr>
        <p:blipFill>
          <a:blip r:embed="rId2" cstate="print"/>
          <a:srcRect l="7912"/>
          <a:stretch>
            <a:fillRect/>
          </a:stretch>
        </p:blipFill>
        <p:spPr bwMode="auto">
          <a:xfrm>
            <a:off x="2590800" y="2743200"/>
            <a:ext cx="2355850" cy="2743200"/>
          </a:xfrm>
          <a:prstGeom prst="rect">
            <a:avLst/>
          </a:prstGeom>
          <a:noFill/>
          <a:ln w="9525">
            <a:noFill/>
            <a:miter lim="800000"/>
            <a:headEnd/>
            <a:tailEnd/>
          </a:ln>
        </p:spPr>
      </p:pic>
      <p:pic>
        <p:nvPicPr>
          <p:cNvPr id="135173" name="Picture 5" descr="pickles images"/>
          <p:cNvPicPr>
            <a:picLocks noChangeAspect="1" noChangeArrowheads="1"/>
          </p:cNvPicPr>
          <p:nvPr/>
        </p:nvPicPr>
        <p:blipFill>
          <a:blip r:embed="rId3" cstate="print"/>
          <a:srcRect/>
          <a:stretch>
            <a:fillRect/>
          </a:stretch>
        </p:blipFill>
        <p:spPr bwMode="auto">
          <a:xfrm>
            <a:off x="6324600" y="2895600"/>
            <a:ext cx="971550" cy="1019175"/>
          </a:xfrm>
          <a:prstGeom prst="rect">
            <a:avLst/>
          </a:prstGeom>
          <a:noFill/>
          <a:ln w="9525">
            <a:noFill/>
            <a:miter lim="800000"/>
            <a:headEnd/>
            <a:tailEnd/>
          </a:ln>
        </p:spPr>
      </p:pic>
      <p:pic>
        <p:nvPicPr>
          <p:cNvPr id="135174" name="Picture 7" descr="PickleJarB"/>
          <p:cNvPicPr>
            <a:picLocks noChangeAspect="1" noChangeArrowheads="1"/>
          </p:cNvPicPr>
          <p:nvPr/>
        </p:nvPicPr>
        <p:blipFill>
          <a:blip r:embed="rId4" cstate="print"/>
          <a:srcRect/>
          <a:stretch>
            <a:fillRect/>
          </a:stretch>
        </p:blipFill>
        <p:spPr bwMode="auto">
          <a:xfrm>
            <a:off x="6248400" y="2743200"/>
            <a:ext cx="2339975" cy="2895600"/>
          </a:xfrm>
          <a:prstGeom prst="rect">
            <a:avLst/>
          </a:prstGeom>
          <a:noFill/>
          <a:ln w="9525">
            <a:noFill/>
            <a:miter lim="800000"/>
            <a:headEnd/>
            <a:tailEnd/>
          </a:ln>
        </p:spPr>
      </p:pic>
      <p:sp>
        <p:nvSpPr>
          <p:cNvPr id="135175" name="Text Box 8"/>
          <p:cNvSpPr txBox="1">
            <a:spLocks noChangeArrowheads="1"/>
          </p:cNvSpPr>
          <p:nvPr/>
        </p:nvSpPr>
        <p:spPr bwMode="auto">
          <a:xfrm>
            <a:off x="0" y="5584825"/>
            <a:ext cx="8991600" cy="815608"/>
          </a:xfrm>
          <a:prstGeom prst="rect">
            <a:avLst/>
          </a:prstGeom>
          <a:noFill/>
          <a:ln w="9525">
            <a:noFill/>
            <a:miter lim="800000"/>
            <a:headEnd/>
            <a:tailEnd/>
          </a:ln>
        </p:spPr>
        <p:txBody>
          <a:bodyPr>
            <a:spAutoFit/>
          </a:bodyPr>
          <a:lstStyle/>
          <a:p>
            <a:pPr>
              <a:spcBef>
                <a:spcPct val="50000"/>
              </a:spcBef>
            </a:pPr>
            <a:r>
              <a:rPr lang="en-US" b="1" dirty="0" smtClean="0"/>
              <a:t>	Sodium  </a:t>
            </a:r>
            <a:r>
              <a:rPr lang="en-US" dirty="0" smtClean="0"/>
              <a:t>   	</a:t>
            </a:r>
            <a:r>
              <a:rPr lang="en-US" sz="2000" b="1" i="1" dirty="0" smtClean="0">
                <a:solidFill>
                  <a:srgbClr val="32EE48"/>
                </a:solidFill>
              </a:rPr>
              <a:t>   </a:t>
            </a:r>
            <a:r>
              <a:rPr lang="en-US" sz="2000" b="1" i="1" dirty="0">
                <a:solidFill>
                  <a:srgbClr val="32EE48"/>
                </a:solidFill>
              </a:rPr>
              <a:t>2 mg/cup          </a:t>
            </a:r>
            <a:r>
              <a:rPr lang="en-US" dirty="0"/>
              <a:t>	</a:t>
            </a:r>
            <a:r>
              <a:rPr lang="en-US" sz="2000" b="1" i="1" dirty="0">
                <a:solidFill>
                  <a:srgbClr val="FF0000"/>
                </a:solidFill>
              </a:rPr>
              <a:t>                </a:t>
            </a:r>
            <a:r>
              <a:rPr lang="en-US" sz="2000" b="1" i="1" dirty="0" smtClean="0">
                <a:solidFill>
                  <a:srgbClr val="FF0000"/>
                </a:solidFill>
              </a:rPr>
              <a:t>1987 </a:t>
            </a:r>
            <a:r>
              <a:rPr lang="en-US" sz="2000" b="1" i="1" dirty="0">
                <a:solidFill>
                  <a:srgbClr val="FF0000"/>
                </a:solidFill>
              </a:rPr>
              <a:t>mg/cup</a:t>
            </a:r>
            <a:endParaRPr lang="en-US" b="1" i="1" dirty="0">
              <a:solidFill>
                <a:srgbClr val="FF0000"/>
              </a:solidFill>
            </a:endParaRPr>
          </a:p>
          <a:p>
            <a:pPr>
              <a:spcBef>
                <a:spcPct val="50000"/>
              </a:spcBef>
            </a:pPr>
            <a:r>
              <a:rPr lang="en-US" b="1" dirty="0" smtClean="0"/>
              <a:t>	Potassium </a:t>
            </a:r>
            <a:r>
              <a:rPr lang="en-US" b="1" dirty="0"/>
              <a:t>	</a:t>
            </a:r>
            <a:r>
              <a:rPr lang="en-US" dirty="0"/>
              <a:t>   162 mg/cup       		        180 mg/cup</a:t>
            </a:r>
          </a:p>
        </p:txBody>
      </p:sp>
      <p:sp>
        <p:nvSpPr>
          <p:cNvPr id="135176" name="Line 10"/>
          <p:cNvSpPr>
            <a:spLocks noChangeShapeType="1"/>
          </p:cNvSpPr>
          <p:nvPr/>
        </p:nvSpPr>
        <p:spPr bwMode="auto">
          <a:xfrm>
            <a:off x="5105400" y="3200400"/>
            <a:ext cx="685800" cy="0"/>
          </a:xfrm>
          <a:prstGeom prst="line">
            <a:avLst/>
          </a:prstGeom>
          <a:noFill/>
          <a:ln w="76200">
            <a:solidFill>
              <a:schemeClr val="tx1"/>
            </a:solidFill>
            <a:miter lim="800000"/>
            <a:headEnd/>
            <a:tailEnd type="triangle" w="med" len="med"/>
          </a:ln>
        </p:spPr>
        <p:txBody>
          <a:bodyPr wrap="none"/>
          <a:lstStyle/>
          <a:p>
            <a:endParaRPr lang="en-US"/>
          </a:p>
        </p:txBody>
      </p:sp>
      <p:sp>
        <p:nvSpPr>
          <p:cNvPr id="10" name="Title 8"/>
          <p:cNvSpPr txBox="1">
            <a:spLocks/>
          </p:cNvSpPr>
          <p:nvPr/>
        </p:nvSpPr>
        <p:spPr bwMode="auto">
          <a:xfrm>
            <a:off x="457200" y="228600"/>
            <a:ext cx="8229600" cy="1143000"/>
          </a:xfrm>
          <a:prstGeom prst="rect">
            <a:avLst/>
          </a:prstGeom>
          <a:noFill/>
          <a:ln w="9525">
            <a:noFill/>
            <a:miter lim="800000"/>
            <a:headEnd/>
            <a:tailEnd/>
          </a:ln>
        </p:spPr>
        <p:txBody>
          <a:bodyPr anchor="ctr"/>
          <a:lstStyle/>
          <a:p>
            <a:pPr algn="r" rtl="1" eaLnBrk="0" hangingPunct="0">
              <a:defRPr/>
            </a:pPr>
            <a:r>
              <a:rPr lang="fa-IR" sz="2400" b="1" dirty="0" smtClean="0">
                <a:solidFill>
                  <a:srgbClr val="C00000"/>
                </a:solidFill>
                <a:cs typeface="B Mitra" pitchFamily="2" charset="-78"/>
              </a:rPr>
              <a:t>ادامه </a:t>
            </a:r>
            <a:r>
              <a:rPr lang="fa-IR" sz="4400" b="1" dirty="0" smtClean="0">
                <a:solidFill>
                  <a:srgbClr val="C00000"/>
                </a:solidFill>
                <a:cs typeface="B Mitra" pitchFamily="2" charset="-78"/>
              </a:rPr>
              <a:t>راهنماهای غذایی</a:t>
            </a:r>
            <a:endParaRPr lang="en-US" sz="4400" i="1" dirty="0" smtClean="0">
              <a:solidFill>
                <a:srgbClr val="C00000"/>
              </a:solidFill>
              <a:latin typeface="Times New Roman" pitchFamily="18" charset="0"/>
              <a:cs typeface="Times New Roman" pitchFamily="18" charset="0"/>
            </a:endParaRPr>
          </a:p>
        </p:txBody>
      </p:sp>
      <p:sp>
        <p:nvSpPr>
          <p:cNvPr id="11" name="Footer Placeholder 10"/>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00"/>
                </a:solidFill>
                <a:latin typeface="Times New Roman" pitchFamily="18" charset="0"/>
                <a:cs typeface="Times New Roman" pitchFamily="18" charset="0"/>
              </a:rPr>
              <a:t>Foods and food components </a:t>
            </a:r>
            <a:r>
              <a:rPr lang="en-US" sz="3600" b="1" dirty="0" smtClean="0">
                <a:solidFill>
                  <a:srgbClr val="FF0000"/>
                </a:solidFill>
                <a:latin typeface="Times New Roman" pitchFamily="18" charset="0"/>
                <a:cs typeface="Times New Roman" pitchFamily="18" charset="0"/>
              </a:rPr>
              <a:t>to reduce</a:t>
            </a:r>
            <a:endParaRPr lang="en-US" sz="3600" dirty="0"/>
          </a:p>
        </p:txBody>
      </p:sp>
      <p:sp>
        <p:nvSpPr>
          <p:cNvPr id="3" name="Content Placeholder 2"/>
          <p:cNvSpPr>
            <a:spLocks noGrp="1"/>
          </p:cNvSpPr>
          <p:nvPr>
            <p:ph idx="1"/>
          </p:nvPr>
        </p:nvSpPr>
        <p:spPr/>
        <p:txBody>
          <a:bodyPr/>
          <a:lstStyle/>
          <a:p>
            <a:pPr>
              <a:buNone/>
            </a:pPr>
            <a:r>
              <a:rPr lang="en-US" sz="2800" b="1" dirty="0" smtClean="0">
                <a:solidFill>
                  <a:schemeClr val="bg1"/>
                </a:solidFill>
                <a:latin typeface="Times New Roman" pitchFamily="18" charset="0"/>
                <a:cs typeface="Times New Roman" pitchFamily="18" charset="0"/>
              </a:rPr>
              <a:t>Fats</a:t>
            </a:r>
          </a:p>
          <a:p>
            <a:pPr marL="346075" lvl="1" indent="-346075">
              <a:buSzPct val="100000"/>
              <a:buFont typeface="Wingdings" pitchFamily="2" charset="2"/>
              <a:buChar char="§"/>
            </a:pPr>
            <a:r>
              <a:rPr lang="en-US" sz="2400" dirty="0" smtClean="0">
                <a:solidFill>
                  <a:schemeClr val="bg1"/>
                </a:solidFill>
                <a:latin typeface="Times New Roman" pitchFamily="18" charset="0"/>
                <a:cs typeface="Times New Roman" pitchFamily="18" charset="0"/>
              </a:rPr>
              <a:t>Saturated fatty acids—less than 10% of calories</a:t>
            </a:r>
          </a:p>
          <a:p>
            <a:pPr marL="696913" lvl="2">
              <a:buSzPct val="100000"/>
            </a:pPr>
            <a:r>
              <a:rPr lang="en-US" sz="2200" dirty="0" smtClean="0">
                <a:solidFill>
                  <a:schemeClr val="bg1"/>
                </a:solidFill>
                <a:latin typeface="Times New Roman" pitchFamily="18" charset="0"/>
                <a:cs typeface="Times New Roman" pitchFamily="18" charset="0"/>
              </a:rPr>
              <a:t>Less than 7% reduces risk of CVD further</a:t>
            </a:r>
          </a:p>
          <a:p>
            <a:pPr marL="696913" lvl="2"/>
            <a:r>
              <a:rPr lang="en-US" sz="2200" dirty="0" smtClean="0">
                <a:solidFill>
                  <a:schemeClr val="bg1"/>
                </a:solidFill>
                <a:latin typeface="Times New Roman" pitchFamily="18" charset="0"/>
                <a:cs typeface="Times New Roman" pitchFamily="18" charset="0"/>
              </a:rPr>
              <a:t>Replace with poly- and monounsaturated fatty acids (not with sugar or refined grain) </a:t>
            </a:r>
          </a:p>
          <a:p>
            <a:r>
              <a:rPr lang="en-US" sz="2400" i="1" dirty="0" smtClean="0">
                <a:solidFill>
                  <a:schemeClr val="bg1"/>
                </a:solidFill>
                <a:latin typeface="Times New Roman" pitchFamily="18" charset="0"/>
                <a:cs typeface="Times New Roman" pitchFamily="18" charset="0"/>
              </a:rPr>
              <a:t>Trans</a:t>
            </a:r>
            <a:r>
              <a:rPr lang="en-US" sz="2400" dirty="0" smtClean="0">
                <a:solidFill>
                  <a:schemeClr val="bg1"/>
                </a:solidFill>
                <a:latin typeface="Times New Roman" pitchFamily="18" charset="0"/>
                <a:cs typeface="Times New Roman" pitchFamily="18" charset="0"/>
              </a:rPr>
              <a:t> fats—as low as possible</a:t>
            </a:r>
          </a:p>
          <a:p>
            <a:r>
              <a:rPr lang="en-US" sz="2400" dirty="0" smtClean="0">
                <a:solidFill>
                  <a:schemeClr val="bg1"/>
                </a:solidFill>
                <a:latin typeface="Times New Roman" pitchFamily="18" charset="0"/>
                <a:cs typeface="Times New Roman" pitchFamily="18" charset="0"/>
              </a:rPr>
              <a:t>Cholesterol—less than 300 mg per day</a:t>
            </a:r>
          </a:p>
          <a:p>
            <a:pPr marL="692150" lvl="2" indent="-223838"/>
            <a:r>
              <a:rPr lang="en-US" sz="2200" dirty="0" smtClean="0">
                <a:solidFill>
                  <a:schemeClr val="bg1"/>
                </a:solidFill>
                <a:latin typeface="Times New Roman" pitchFamily="18" charset="0"/>
                <a:cs typeface="Times New Roman" pitchFamily="18" charset="0"/>
              </a:rPr>
              <a:t>Effect small compared to saturated and </a:t>
            </a:r>
            <a:r>
              <a:rPr lang="en-US" sz="2200" i="1" dirty="0" smtClean="0">
                <a:solidFill>
                  <a:schemeClr val="bg1"/>
                </a:solidFill>
                <a:latin typeface="Times New Roman" pitchFamily="18" charset="0"/>
                <a:cs typeface="Times New Roman" pitchFamily="18" charset="0"/>
              </a:rPr>
              <a:t>trans</a:t>
            </a:r>
            <a:r>
              <a:rPr lang="en-US" sz="2200" dirty="0" smtClean="0">
                <a:solidFill>
                  <a:schemeClr val="bg1"/>
                </a:solidFill>
                <a:latin typeface="Times New Roman" pitchFamily="18" charset="0"/>
                <a:cs typeface="Times New Roman" pitchFamily="18" charset="0"/>
              </a:rPr>
              <a:t> fats</a:t>
            </a:r>
            <a:r>
              <a:rPr lang="en-US" sz="2200" dirty="0" smtClean="0">
                <a:latin typeface="Times New Roman" pitchFamily="18" charset="0"/>
                <a:cs typeface="Times New Roman" pitchFamily="18" charset="0"/>
              </a:rPr>
              <a:t> </a:t>
            </a:r>
            <a:r>
              <a:rPr lang="en-US" sz="2200" b="1" i="1" dirty="0" smtClean="0">
                <a:solidFill>
                  <a:srgbClr val="D12205"/>
                </a:solidFill>
                <a:latin typeface="Times New Roman" pitchFamily="18" charset="0"/>
                <a:cs typeface="Times New Roman" pitchFamily="18" charset="0"/>
              </a:rPr>
              <a:t>new</a:t>
            </a:r>
            <a:endParaRPr lang="en-US" sz="2200" dirty="0" smtClean="0">
              <a:latin typeface="Times New Roman" pitchFamily="18" charset="0"/>
              <a:cs typeface="Times New Roman" pitchFamily="18" charset="0"/>
            </a:endParaRPr>
          </a:p>
          <a:p>
            <a:pPr marL="692150" lvl="2" indent="-223838"/>
            <a:r>
              <a:rPr lang="en-US" sz="2200" dirty="0" smtClean="0">
                <a:solidFill>
                  <a:schemeClr val="bg1"/>
                </a:solidFill>
                <a:latin typeface="Times New Roman" pitchFamily="18" charset="0"/>
                <a:cs typeface="Times New Roman" pitchFamily="18" charset="0"/>
              </a:rPr>
              <a:t>Egg yolks—up to 1 per day </a:t>
            </a:r>
            <a:r>
              <a:rPr lang="en-US" sz="2200" b="1" i="1" dirty="0" smtClean="0">
                <a:solidFill>
                  <a:srgbClr val="D12205"/>
                </a:solidFill>
                <a:latin typeface="Times New Roman" pitchFamily="18" charset="0"/>
                <a:cs typeface="Times New Roman" pitchFamily="18" charset="0"/>
              </a:rPr>
              <a:t>new</a:t>
            </a:r>
            <a:endParaRPr 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16</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4638"/>
            <a:ext cx="7924800" cy="1143000"/>
          </a:xfrm>
        </p:spPr>
        <p:txBody>
          <a:bodyPr/>
          <a:lstStyle/>
          <a:p>
            <a:r>
              <a:rPr lang="en-US" dirty="0" smtClean="0">
                <a:effectLst/>
              </a:rPr>
              <a:t>Fatty Acid Profiles of Fats and Oils</a:t>
            </a:r>
            <a:endParaRPr lang="en-US" dirty="0">
              <a:effectLst/>
            </a:endParaRPr>
          </a:p>
        </p:txBody>
      </p:sp>
      <p:pic>
        <p:nvPicPr>
          <p:cNvPr id="4" name="Picture 2"/>
          <p:cNvPicPr>
            <a:picLocks noChangeAspect="1" noChangeArrowheads="1"/>
          </p:cNvPicPr>
          <p:nvPr/>
        </p:nvPicPr>
        <p:blipFill>
          <a:blip r:embed="rId3" cstate="print"/>
          <a:srcRect l="505" t="730" r="505" b="528"/>
          <a:stretch>
            <a:fillRect/>
          </a:stretch>
        </p:blipFill>
        <p:spPr bwMode="auto">
          <a:xfrm>
            <a:off x="1524000" y="1295400"/>
            <a:ext cx="6821590" cy="470724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430E3189-A26B-47E6-88FA-F0598B934182}" type="slidenum">
              <a:rPr lang="en-US" smtClean="0"/>
              <a:pPr/>
              <a:t>17</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82" name="Group 86"/>
          <p:cNvGraphicFramePr>
            <a:graphicFrameLocks noGrp="1"/>
          </p:cNvGraphicFramePr>
          <p:nvPr/>
        </p:nvGraphicFramePr>
        <p:xfrm>
          <a:off x="457200" y="1828800"/>
          <a:ext cx="8229600" cy="4724400"/>
        </p:xfrm>
        <a:graphic>
          <a:graphicData uri="http://schemas.openxmlformats.org/drawingml/2006/table">
            <a:tbl>
              <a:tblPr/>
              <a:tblGrid>
                <a:gridCol w="3116062"/>
                <a:gridCol w="958788"/>
                <a:gridCol w="2508830"/>
                <a:gridCol w="164592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Foods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Amt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Saturated fat (g)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Calories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08204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Regular cheese</a:t>
                      </a:r>
                    </a:p>
                    <a:p>
                      <a:pPr marL="0" marR="0" lvl="0" indent="0" algn="l" defTabSz="914400" rtl="0" eaLnBrk="1" fontAlgn="base" latinLnBrk="0" hangingPunct="1">
                        <a:lnSpc>
                          <a:spcPct val="100000"/>
                        </a:lnSpc>
                        <a:spcBef>
                          <a:spcPct val="20000"/>
                        </a:spcBef>
                        <a:spcAft>
                          <a:spcPts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Low fat cheese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oz</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6.0  </a:t>
                      </a:r>
                    </a:p>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1.2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114</a:t>
                      </a:r>
                    </a:p>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49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Regular ground beef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Extra lean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oz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6.1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2.6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236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148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1051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Regular ice cream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Frozen yogurt (low fat)</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½</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4.9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145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110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chemeClr val="accent1">
                        <a:lumMod val="20000"/>
                        <a:lumOff val="80000"/>
                      </a:schemeClr>
                    </a:solid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Whole milk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Low fat (1%) milk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4.6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146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102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28034" name="Text Box 29"/>
          <p:cNvSpPr txBox="1">
            <a:spLocks noChangeArrowheads="1"/>
          </p:cNvSpPr>
          <p:nvPr/>
        </p:nvSpPr>
        <p:spPr bwMode="auto">
          <a:xfrm>
            <a:off x="-152400" y="1143000"/>
            <a:ext cx="9144000" cy="646113"/>
          </a:xfrm>
          <a:prstGeom prst="rect">
            <a:avLst/>
          </a:prstGeom>
          <a:noFill/>
          <a:ln w="9525">
            <a:noFill/>
            <a:miter lim="800000"/>
            <a:headEnd/>
            <a:tailEnd/>
          </a:ln>
        </p:spPr>
        <p:txBody>
          <a:bodyPr>
            <a:spAutoFit/>
          </a:bodyPr>
          <a:lstStyle/>
          <a:p>
            <a:pPr algn="ctr" eaLnBrk="0" hangingPunct="0">
              <a:spcBef>
                <a:spcPct val="50000"/>
              </a:spcBef>
            </a:pPr>
            <a:r>
              <a:rPr lang="en-US" sz="3600" b="1" dirty="0">
                <a:solidFill>
                  <a:srgbClr val="00B050"/>
                </a:solidFill>
                <a:latin typeface="Times New Roman" pitchFamily="18" charset="0"/>
                <a:cs typeface="Times New Roman" pitchFamily="18" charset="0"/>
              </a:rPr>
              <a:t>Saturated fat:  Comparing different foods </a:t>
            </a:r>
          </a:p>
        </p:txBody>
      </p:sp>
      <p:sp>
        <p:nvSpPr>
          <p:cNvPr id="128036"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3F53072-BC1D-4F14-AE2C-F88F6C5A7987}" type="slidenum">
              <a:rPr lang="en-US" smtClean="0"/>
              <a:pPr/>
              <a:t>18</a:t>
            </a:fld>
            <a:endParaRPr lang="en-US" smtClean="0"/>
          </a:p>
        </p:txBody>
      </p:sp>
      <p:sp>
        <p:nvSpPr>
          <p:cNvPr id="6" name="Title 8"/>
          <p:cNvSpPr txBox="1">
            <a:spLocks/>
          </p:cNvSpPr>
          <p:nvPr/>
        </p:nvSpPr>
        <p:spPr bwMode="auto">
          <a:xfrm>
            <a:off x="533400" y="0"/>
            <a:ext cx="8229600" cy="1143000"/>
          </a:xfrm>
          <a:prstGeom prst="rect">
            <a:avLst/>
          </a:prstGeom>
          <a:noFill/>
          <a:ln w="9525">
            <a:noFill/>
            <a:miter lim="800000"/>
            <a:headEnd/>
            <a:tailEnd/>
          </a:ln>
        </p:spPr>
        <p:txBody>
          <a:bodyPr anchor="ctr"/>
          <a:lstStyle/>
          <a:p>
            <a:pPr algn="r" rtl="1" eaLnBrk="0" hangingPunct="0">
              <a:defRPr/>
            </a:pPr>
            <a:r>
              <a:rPr lang="fa-IR" sz="2400" b="1" dirty="0" smtClean="0">
                <a:solidFill>
                  <a:srgbClr val="C00000"/>
                </a:solidFill>
                <a:cs typeface="B Mitra" pitchFamily="2" charset="-78"/>
              </a:rPr>
              <a:t>ادامه </a:t>
            </a:r>
            <a:r>
              <a:rPr lang="fa-IR" sz="4400" b="1" dirty="0" smtClean="0">
                <a:solidFill>
                  <a:srgbClr val="C00000"/>
                </a:solidFill>
                <a:cs typeface="B Mitra" pitchFamily="2" charset="-78"/>
              </a:rPr>
              <a:t>راهنماهای غذایی</a:t>
            </a:r>
            <a:endParaRPr lang="en-US" sz="4400" i="1" dirty="0">
              <a:solidFill>
                <a:srgbClr val="C00000"/>
              </a:solidFill>
              <a:latin typeface="Times New Roman" pitchFamily="18" charset="0"/>
              <a:ea typeface="+mj-ea"/>
              <a:cs typeface="Times New Roman" pitchFamily="18" charset="0"/>
            </a:endParaRPr>
          </a:p>
        </p:txBody>
      </p:sp>
      <p:sp>
        <p:nvSpPr>
          <p:cNvPr id="7" name="Oval 6"/>
          <p:cNvSpPr/>
          <p:nvPr/>
        </p:nvSpPr>
        <p:spPr>
          <a:xfrm>
            <a:off x="5410200" y="59436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Footer Placeholder 7"/>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00"/>
                </a:solidFill>
                <a:latin typeface="Times New Roman" pitchFamily="18" charset="0"/>
                <a:cs typeface="Times New Roman" pitchFamily="18" charset="0"/>
              </a:rPr>
              <a:t>Foods and food components </a:t>
            </a:r>
            <a:r>
              <a:rPr lang="en-US" sz="3600" b="1" dirty="0" smtClean="0">
                <a:solidFill>
                  <a:srgbClr val="FF0000"/>
                </a:solidFill>
                <a:latin typeface="Times New Roman" pitchFamily="18" charset="0"/>
                <a:cs typeface="Times New Roman" pitchFamily="18" charset="0"/>
              </a:rPr>
              <a:t>to reduce</a:t>
            </a:r>
            <a:endParaRPr lang="en-US" sz="3600" dirty="0"/>
          </a:p>
        </p:txBody>
      </p:sp>
      <p:sp>
        <p:nvSpPr>
          <p:cNvPr id="3" name="Content Placeholder 2"/>
          <p:cNvSpPr>
            <a:spLocks noGrp="1"/>
          </p:cNvSpPr>
          <p:nvPr>
            <p:ph idx="1"/>
          </p:nvPr>
        </p:nvSpPr>
        <p:spPr/>
        <p:txBody>
          <a:bodyPr/>
          <a:lstStyle/>
          <a:p>
            <a:pPr marL="0" indent="0">
              <a:buClr>
                <a:srgbClr val="006600"/>
              </a:buClr>
              <a:buNone/>
            </a:pPr>
            <a:r>
              <a:rPr lang="en-US" sz="2800" b="1" dirty="0" smtClean="0">
                <a:solidFill>
                  <a:schemeClr val="bg1"/>
                </a:solidFill>
                <a:latin typeface="Times New Roman" pitchFamily="18" charset="0"/>
                <a:cs typeface="Times New Roman" pitchFamily="18" charset="0"/>
              </a:rPr>
              <a:t>Calories from solid fats and added sugars </a:t>
            </a:r>
            <a:r>
              <a:rPr lang="en-US" sz="2800" b="1" i="1" dirty="0" smtClean="0">
                <a:solidFill>
                  <a:srgbClr val="FF0000"/>
                </a:solidFill>
                <a:latin typeface="Times New Roman" pitchFamily="18" charset="0"/>
                <a:cs typeface="Times New Roman" pitchFamily="18" charset="0"/>
              </a:rPr>
              <a:t>new</a:t>
            </a:r>
            <a:endParaRPr lang="en-US" sz="2800" b="1" dirty="0" smtClean="0">
              <a:solidFill>
                <a:srgbClr val="FF0000"/>
              </a:solidFill>
              <a:latin typeface="Times New Roman" pitchFamily="18" charset="0"/>
              <a:cs typeface="Times New Roman" pitchFamily="18" charset="0"/>
            </a:endParaRPr>
          </a:p>
          <a:p>
            <a:pPr marL="568325"/>
            <a:r>
              <a:rPr lang="en-US" sz="2400" dirty="0" smtClean="0">
                <a:solidFill>
                  <a:schemeClr val="bg1"/>
                </a:solidFill>
                <a:latin typeface="Times New Roman" pitchFamily="18" charset="0"/>
                <a:cs typeface="Times New Roman" pitchFamily="18" charset="0"/>
              </a:rPr>
              <a:t>Reduce intake of calories from solid fats and </a:t>
            </a:r>
          </a:p>
          <a:p>
            <a:pPr marL="568325">
              <a:buNone/>
            </a:pPr>
            <a:r>
              <a:rPr lang="en-US" sz="2400" dirty="0" smtClean="0">
                <a:solidFill>
                  <a:schemeClr val="bg1"/>
                </a:solidFill>
                <a:latin typeface="Times New Roman" pitchFamily="18" charset="0"/>
                <a:cs typeface="Times New Roman" pitchFamily="18" charset="0"/>
              </a:rPr>
              <a:t>	added sugars (</a:t>
            </a:r>
            <a:r>
              <a:rPr lang="en-US" sz="2400" dirty="0" err="1" smtClean="0">
                <a:solidFill>
                  <a:schemeClr val="bg1"/>
                </a:solidFill>
                <a:latin typeface="Times New Roman" pitchFamily="18" charset="0"/>
                <a:cs typeface="Times New Roman" pitchFamily="18" charset="0"/>
              </a:rPr>
              <a:t>SoFAS</a:t>
            </a:r>
            <a:r>
              <a:rPr lang="en-US" sz="2400" dirty="0" smtClean="0">
                <a:solidFill>
                  <a:schemeClr val="bg1"/>
                </a:solidFill>
                <a:latin typeface="Times New Roman" pitchFamily="18" charset="0"/>
                <a:cs typeface="Times New Roman" pitchFamily="18" charset="0"/>
              </a:rPr>
              <a:t>)</a:t>
            </a:r>
            <a:endParaRPr lang="en-US" sz="2400" i="1" dirty="0" smtClean="0">
              <a:solidFill>
                <a:schemeClr val="bg1"/>
              </a:solidFill>
              <a:latin typeface="Times New Roman" pitchFamily="18" charset="0"/>
              <a:cs typeface="Times New Roman" pitchFamily="18" charset="0"/>
            </a:endParaRPr>
          </a:p>
          <a:p>
            <a:pPr marL="568325">
              <a:buClr>
                <a:srgbClr val="C00000"/>
              </a:buClr>
            </a:pPr>
            <a:r>
              <a:rPr lang="en-US" sz="2400" dirty="0" err="1" smtClean="0">
                <a:solidFill>
                  <a:schemeClr val="bg1"/>
                </a:solidFill>
                <a:latin typeface="Times New Roman" pitchFamily="18" charset="0"/>
                <a:cs typeface="Times New Roman" pitchFamily="18" charset="0"/>
              </a:rPr>
              <a:t>SoFAS</a:t>
            </a:r>
            <a:r>
              <a:rPr lang="en-US" sz="2400" dirty="0" smtClean="0">
                <a:solidFill>
                  <a:schemeClr val="bg1"/>
                </a:solidFill>
                <a:latin typeface="Times New Roman" pitchFamily="18" charset="0"/>
                <a:cs typeface="Times New Roman" pitchFamily="18" charset="0"/>
              </a:rPr>
              <a:t> provide 35% of calories</a:t>
            </a:r>
          </a:p>
          <a:p>
            <a:pPr marL="968375" lvl="1">
              <a:buClr>
                <a:srgbClr val="C00000"/>
              </a:buClr>
            </a:pPr>
            <a:r>
              <a:rPr lang="en-US" sz="2000" dirty="0" smtClean="0">
                <a:solidFill>
                  <a:schemeClr val="bg1"/>
                </a:solidFill>
                <a:latin typeface="Times New Roman" pitchFamily="18" charset="0"/>
                <a:cs typeface="Times New Roman" pitchFamily="18" charset="0"/>
              </a:rPr>
              <a:t>Do not contribute nutrients</a:t>
            </a:r>
          </a:p>
          <a:p>
            <a:pPr marL="568325">
              <a:buClr>
                <a:srgbClr val="C00000"/>
              </a:buClr>
            </a:pPr>
            <a:r>
              <a:rPr lang="en-US" sz="2400" dirty="0" smtClean="0">
                <a:solidFill>
                  <a:schemeClr val="bg1"/>
                </a:solidFill>
                <a:latin typeface="Times New Roman" pitchFamily="18" charset="0"/>
                <a:cs typeface="Times New Roman" pitchFamily="18" charset="0"/>
              </a:rPr>
              <a:t>Only 5 to 15% of calories from </a:t>
            </a:r>
            <a:r>
              <a:rPr lang="en-US" sz="2400" dirty="0" err="1" smtClean="0">
                <a:solidFill>
                  <a:schemeClr val="bg1"/>
                </a:solidFill>
                <a:latin typeface="Times New Roman" pitchFamily="18" charset="0"/>
                <a:cs typeface="Times New Roman" pitchFamily="18" charset="0"/>
              </a:rPr>
              <a:t>SoFAS</a:t>
            </a:r>
            <a:r>
              <a:rPr lang="en-US" sz="2400" dirty="0" smtClean="0">
                <a:solidFill>
                  <a:schemeClr val="bg1"/>
                </a:solidFill>
                <a:latin typeface="Times New Roman" pitchFamily="18" charset="0"/>
                <a:cs typeface="Times New Roman" pitchFamily="18" charset="0"/>
              </a:rPr>
              <a:t> can be accommodated in healthy diets</a:t>
            </a:r>
            <a:endParaRPr lang="en-US" dirty="0" smtClean="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19</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rtl="1"/>
            <a:r>
              <a:rPr lang="fa-IR" b="1" dirty="0" smtClean="0">
                <a:solidFill>
                  <a:srgbClr val="C00000"/>
                </a:solidFill>
                <a:cs typeface="B Mitra" pitchFamily="2" charset="-78"/>
              </a:rPr>
              <a:t>فهرست</a:t>
            </a:r>
            <a:endParaRPr lang="en-US" b="1" dirty="0">
              <a:solidFill>
                <a:srgbClr val="C00000"/>
              </a:solidFill>
              <a:cs typeface="B Mitra" pitchFamily="2" charset="-78"/>
            </a:endParaRPr>
          </a:p>
        </p:txBody>
      </p:sp>
      <p:sp>
        <p:nvSpPr>
          <p:cNvPr id="3" name="Content Placeholder 2"/>
          <p:cNvSpPr>
            <a:spLocks noGrp="1"/>
          </p:cNvSpPr>
          <p:nvPr>
            <p:ph idx="1"/>
          </p:nvPr>
        </p:nvSpPr>
        <p:spPr>
          <a:xfrm>
            <a:off x="457200" y="1219200"/>
            <a:ext cx="8229600" cy="5105400"/>
          </a:xfrm>
        </p:spPr>
        <p:txBody>
          <a:bodyPr>
            <a:noAutofit/>
          </a:bodyPr>
          <a:lstStyle/>
          <a:p>
            <a:pPr algn="r" rtl="1">
              <a:spcBef>
                <a:spcPts val="0"/>
              </a:spcBef>
              <a:spcAft>
                <a:spcPts val="1800"/>
              </a:spcAft>
              <a:buFont typeface="Wingdings" pitchFamily="2" charset="2"/>
              <a:buChar char="Ø"/>
            </a:pPr>
            <a:r>
              <a:rPr lang="fa-IR" sz="2800" dirty="0" smtClean="0">
                <a:cs typeface="B Mitra" pitchFamily="2" charset="-78"/>
              </a:rPr>
              <a:t> ابزارهای تنظیم برنامه غذایی </a:t>
            </a:r>
          </a:p>
          <a:p>
            <a:pPr lvl="1" algn="r" rtl="1">
              <a:spcBef>
                <a:spcPts val="0"/>
              </a:spcBef>
              <a:spcAft>
                <a:spcPts val="1800"/>
              </a:spcAft>
              <a:buFont typeface="Wingdings" pitchFamily="2" charset="2"/>
              <a:buChar char="Ø"/>
            </a:pPr>
            <a:r>
              <a:rPr lang="fa-IR" sz="2400" dirty="0" smtClean="0">
                <a:cs typeface="B Mitra" pitchFamily="2" charset="-78"/>
              </a:rPr>
              <a:t>استاندارها</a:t>
            </a:r>
          </a:p>
          <a:p>
            <a:pPr lvl="1" algn="r" rtl="1">
              <a:spcBef>
                <a:spcPts val="0"/>
              </a:spcBef>
              <a:spcAft>
                <a:spcPts val="1800"/>
              </a:spcAft>
              <a:buFont typeface="Wingdings" pitchFamily="2" charset="2"/>
              <a:buChar char="Ø"/>
            </a:pPr>
            <a:r>
              <a:rPr lang="fa-IR" sz="2400" dirty="0" smtClean="0">
                <a:cs typeface="B Mitra" pitchFamily="2" charset="-78"/>
              </a:rPr>
              <a:t>راهنماهای غذایی</a:t>
            </a:r>
          </a:p>
          <a:p>
            <a:pPr lvl="1" algn="r" rtl="1">
              <a:spcBef>
                <a:spcPts val="0"/>
              </a:spcBef>
              <a:spcAft>
                <a:spcPts val="1800"/>
              </a:spcAft>
              <a:buFont typeface="Wingdings" pitchFamily="2" charset="2"/>
              <a:buChar char="Ø"/>
            </a:pPr>
            <a:r>
              <a:rPr lang="fa-IR" sz="2400" dirty="0" smtClean="0">
                <a:cs typeface="B Mitra" pitchFamily="2" charset="-78"/>
              </a:rPr>
              <a:t>گروه ها و هرم راهنمای غذایی</a:t>
            </a:r>
          </a:p>
          <a:p>
            <a:pPr algn="r" rtl="1">
              <a:spcBef>
                <a:spcPts val="0"/>
              </a:spcBef>
              <a:spcAft>
                <a:spcPts val="1800"/>
              </a:spcAft>
              <a:buFont typeface="Wingdings" pitchFamily="2" charset="2"/>
              <a:buChar char="Ø"/>
            </a:pPr>
            <a:r>
              <a:rPr lang="fa-IR" sz="2800" dirty="0" smtClean="0">
                <a:cs typeface="B Mitra" pitchFamily="2" charset="-78"/>
              </a:rPr>
              <a:t>تنظیم انرژی و درشت مغذی ها - کار گروهی</a:t>
            </a:r>
          </a:p>
          <a:p>
            <a:pPr algn="r" rtl="1">
              <a:spcBef>
                <a:spcPts val="0"/>
              </a:spcBef>
              <a:spcAft>
                <a:spcPts val="1800"/>
              </a:spcAft>
              <a:buFont typeface="Wingdings" pitchFamily="2" charset="2"/>
              <a:buChar char="Ø"/>
            </a:pPr>
            <a:r>
              <a:rPr lang="en-US" sz="2400" dirty="0" smtClean="0">
                <a:latin typeface="Times New Roman" pitchFamily="18" charset="0"/>
                <a:cs typeface="Times New Roman" pitchFamily="18" charset="0"/>
              </a:rPr>
              <a:t>Case study 1</a:t>
            </a:r>
          </a:p>
          <a:p>
            <a:pPr algn="r" rtl="1">
              <a:spcBef>
                <a:spcPts val="0"/>
              </a:spcBef>
              <a:spcAft>
                <a:spcPts val="1800"/>
              </a:spcAft>
              <a:buFont typeface="Wingdings" pitchFamily="2" charset="2"/>
              <a:buChar char="Ø"/>
            </a:pPr>
            <a:r>
              <a:rPr lang="en-US" sz="2400" dirty="0" smtClean="0">
                <a:latin typeface="Times New Roman" pitchFamily="18" charset="0"/>
                <a:cs typeface="Times New Roman" pitchFamily="18" charset="0"/>
              </a:rPr>
              <a:t>Case study 2</a:t>
            </a:r>
            <a:endParaRPr lang="fa-IR" sz="2400" dirty="0" smtClean="0">
              <a:latin typeface="Times New Roman" pitchFamily="18" charset="0"/>
              <a:cs typeface="Times New Roman" pitchFamily="18" charset="0"/>
            </a:endParaRPr>
          </a:p>
          <a:p>
            <a:pPr algn="r" rtl="1">
              <a:spcBef>
                <a:spcPts val="0"/>
              </a:spcBef>
              <a:spcAft>
                <a:spcPts val="1800"/>
              </a:spcAft>
              <a:buFont typeface="Wingdings" pitchFamily="2" charset="2"/>
              <a:buChar char="Ø"/>
            </a:pPr>
            <a:r>
              <a:rPr lang="en-US" sz="2400" dirty="0" smtClean="0">
                <a:latin typeface="Times New Roman" pitchFamily="18" charset="0"/>
                <a:cs typeface="Times New Roman" pitchFamily="18" charset="0"/>
              </a:rPr>
              <a:t>Case study 3</a:t>
            </a:r>
          </a:p>
        </p:txBody>
      </p:sp>
      <p:sp>
        <p:nvSpPr>
          <p:cNvPr id="4" name="Slide Number Placeholder 3"/>
          <p:cNvSpPr>
            <a:spLocks noGrp="1"/>
          </p:cNvSpPr>
          <p:nvPr>
            <p:ph type="sldNum" sz="quarter" idx="12"/>
          </p:nvPr>
        </p:nvSpPr>
        <p:spPr/>
        <p:txBody>
          <a:bodyPr/>
          <a:lstStyle/>
          <a:p>
            <a:fld id="{430E3189-A26B-47E6-88FA-F0598B934182}" type="slidenum">
              <a:rPr lang="en-US" smtClean="0"/>
              <a:pPr/>
              <a:t>2</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30E3189-A26B-47E6-88FA-F0598B934182}" type="slidenum">
              <a:rPr lang="en-US" smtClean="0"/>
              <a:pPr/>
              <a:t>20</a:t>
            </a:fld>
            <a:endParaRPr lang="en-US"/>
          </a:p>
        </p:txBody>
      </p:sp>
      <p:pic>
        <p:nvPicPr>
          <p:cNvPr id="5" name="Picture 2"/>
          <p:cNvPicPr>
            <a:picLocks noChangeAspect="1" noChangeArrowheads="1"/>
          </p:cNvPicPr>
          <p:nvPr/>
        </p:nvPicPr>
        <p:blipFill>
          <a:blip r:embed="rId2" cstate="print"/>
          <a:srcRect l="41174" t="13131" r="23169" b="4018"/>
          <a:stretch>
            <a:fillRect/>
          </a:stretch>
        </p:blipFill>
        <p:spPr bwMode="auto">
          <a:xfrm>
            <a:off x="2286000" y="381000"/>
            <a:ext cx="4664076" cy="6096000"/>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714" t="421" r="714" b="884"/>
          <a:stretch>
            <a:fillRect/>
          </a:stretch>
        </p:blipFill>
        <p:spPr bwMode="auto">
          <a:xfrm>
            <a:off x="1295400" y="1371600"/>
            <a:ext cx="7010400" cy="4765041"/>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838200" y="-13252"/>
            <a:ext cx="8001000" cy="1430891"/>
          </a:xfrm>
        </p:spPr>
        <p:txBody>
          <a:bodyPr/>
          <a:lstStyle/>
          <a:p>
            <a:r>
              <a:rPr lang="en-US" sz="3200" dirty="0" smtClean="0"/>
              <a:t>Nutrient Dense and Non-Nutrient Dense </a:t>
            </a:r>
            <a:br>
              <a:rPr lang="en-US" sz="3200" dirty="0" smtClean="0"/>
            </a:br>
            <a:r>
              <a:rPr lang="en-US" sz="3200" dirty="0" smtClean="0"/>
              <a:t>Forms of Sample Foods </a:t>
            </a:r>
            <a:endParaRPr lang="en-US" sz="3200" dirty="0"/>
          </a:p>
        </p:txBody>
      </p:sp>
      <p:sp>
        <p:nvSpPr>
          <p:cNvPr id="6" name="Slide Number Placeholder 5"/>
          <p:cNvSpPr>
            <a:spLocks noGrp="1"/>
          </p:cNvSpPr>
          <p:nvPr>
            <p:ph type="sldNum" sz="quarter" idx="12"/>
          </p:nvPr>
        </p:nvSpPr>
        <p:spPr/>
        <p:txBody>
          <a:bodyPr/>
          <a:lstStyle/>
          <a:p>
            <a:fld id="{430E3189-A26B-47E6-88FA-F0598B934182}" type="slidenum">
              <a:rPr lang="en-US" smtClean="0"/>
              <a:pPr/>
              <a:t>21</a:t>
            </a:fld>
            <a:endParaRPr lang="en-US"/>
          </a:p>
        </p:txBody>
      </p:sp>
      <p:sp>
        <p:nvSpPr>
          <p:cNvPr id="7" name="Footer Placeholder 6"/>
          <p:cNvSpPr>
            <a:spLocks noGrp="1"/>
          </p:cNvSpPr>
          <p:nvPr>
            <p:ph type="ftr" sz="quarter" idx="11"/>
          </p:nvPr>
        </p:nvSpPr>
        <p:spPr/>
        <p:txBody>
          <a:bodyPr/>
          <a:lstStyle/>
          <a:p>
            <a:r>
              <a:rPr lang="fa-IR" smtClean="0">
                <a:solidFill>
                  <a:srgbClr val="7030A0"/>
                </a:solidFill>
              </a:rPr>
              <a:t>مرکز تحقیقات تغذیه و غدد درون ریز</a:t>
            </a:r>
            <a:endParaRPr lang="en-US" dirty="0">
              <a:solidFill>
                <a:srgbClr val="7030A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normAutofit/>
          </a:bodyPr>
          <a:lstStyle/>
          <a:p>
            <a:pPr algn="l" rtl="0"/>
            <a:r>
              <a:rPr lang="en-US" sz="4000" b="1" dirty="0" smtClean="0">
                <a:solidFill>
                  <a:srgbClr val="FFFF00"/>
                </a:solidFill>
                <a:latin typeface="Times New Roman" pitchFamily="18" charset="0"/>
                <a:cs typeface="Times New Roman" pitchFamily="18" charset="0"/>
              </a:rPr>
              <a:t>Foods and nutrients </a:t>
            </a:r>
            <a:r>
              <a:rPr lang="en-US" sz="4000" b="1" dirty="0" smtClean="0">
                <a:solidFill>
                  <a:srgbClr val="FF0000"/>
                </a:solidFill>
                <a:latin typeface="Times New Roman" pitchFamily="18" charset="0"/>
                <a:cs typeface="Times New Roman" pitchFamily="18" charset="0"/>
              </a:rPr>
              <a:t>to increase</a:t>
            </a:r>
          </a:p>
        </p:txBody>
      </p:sp>
      <p:sp>
        <p:nvSpPr>
          <p:cNvPr id="3" name="Content Placeholder 2"/>
          <p:cNvSpPr>
            <a:spLocks noGrp="1"/>
          </p:cNvSpPr>
          <p:nvPr>
            <p:ph idx="1"/>
          </p:nvPr>
        </p:nvSpPr>
        <p:spPr>
          <a:xfrm>
            <a:off x="228600" y="990600"/>
            <a:ext cx="8686800" cy="5715000"/>
          </a:xfrm>
        </p:spPr>
        <p:txBody>
          <a:bodyPr>
            <a:normAutofit fontScale="92500" lnSpcReduction="10000"/>
          </a:bodyPr>
          <a:lstStyle/>
          <a:p>
            <a:pPr>
              <a:buClr>
                <a:srgbClr val="D12205"/>
              </a:buClr>
              <a:buSzPct val="100000"/>
              <a:buFont typeface="Wingdings" pitchFamily="2" charset="2"/>
              <a:buChar char="§"/>
            </a:pPr>
            <a:r>
              <a:rPr lang="en-US" sz="2400" dirty="0" smtClean="0">
                <a:solidFill>
                  <a:schemeClr val="bg1"/>
                </a:solidFill>
                <a:latin typeface="Times New Roman" pitchFamily="18" charset="0"/>
                <a:cs typeface="Times New Roman" pitchFamily="18" charset="0"/>
              </a:rPr>
              <a:t>While staying within calorie needs, increase intake of </a:t>
            </a:r>
          </a:p>
          <a:p>
            <a:pPr lvl="1">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Vegetables</a:t>
            </a:r>
          </a:p>
          <a:p>
            <a:pPr lvl="1">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Fruits</a:t>
            </a:r>
          </a:p>
          <a:p>
            <a:pPr lvl="1">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Whole grains</a:t>
            </a:r>
          </a:p>
          <a:p>
            <a:pPr lvl="1">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Fat-free or low-fat milk and milk products</a:t>
            </a:r>
          </a:p>
          <a:p>
            <a:pPr lvl="1">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Seafood, in place of some meat/poultry </a:t>
            </a:r>
            <a:r>
              <a:rPr lang="en-US" sz="2400" b="1" i="1" dirty="0" smtClean="0">
                <a:solidFill>
                  <a:srgbClr val="D12205"/>
                </a:solidFill>
                <a:latin typeface="Times New Roman" pitchFamily="18" charset="0"/>
                <a:cs typeface="Times New Roman" pitchFamily="18" charset="0"/>
              </a:rPr>
              <a:t>new</a:t>
            </a:r>
            <a:endParaRPr lang="en-US" sz="2400" i="1" dirty="0" smtClean="0">
              <a:solidFill>
                <a:srgbClr val="D12205"/>
              </a:solidFill>
              <a:latin typeface="Times New Roman" pitchFamily="18" charset="0"/>
              <a:cs typeface="Times New Roman" pitchFamily="18" charset="0"/>
            </a:endParaRPr>
          </a:p>
          <a:p>
            <a:pPr lvl="1">
              <a:buClr>
                <a:srgbClr val="D12205"/>
              </a:buClr>
              <a:buFont typeface="Arial" pitchFamily="34" charset="0"/>
              <a:buChar char="•"/>
            </a:pPr>
            <a:r>
              <a:rPr lang="en-US" sz="2400" dirty="0" smtClean="0">
                <a:solidFill>
                  <a:srgbClr val="FFFFFF"/>
                </a:solidFill>
                <a:latin typeface="Times New Roman" pitchFamily="18" charset="0"/>
                <a:cs typeface="Times New Roman" pitchFamily="18" charset="0"/>
              </a:rPr>
              <a:t>Protein foods: seafood, lean meat and poultry, eggs, beans and peas, soy products, and </a:t>
            </a:r>
            <a:r>
              <a:rPr lang="en-US" sz="2400" u="sng" dirty="0" smtClean="0">
                <a:solidFill>
                  <a:srgbClr val="FFFF00"/>
                </a:solidFill>
                <a:latin typeface="Times New Roman" pitchFamily="18" charset="0"/>
                <a:cs typeface="Times New Roman" pitchFamily="18" charset="0"/>
              </a:rPr>
              <a:t>unsalted nuts and seeds</a:t>
            </a:r>
            <a:r>
              <a:rPr lang="en-US" sz="2400" dirty="0" smtClean="0">
                <a:solidFill>
                  <a:srgbClr val="FFFF00"/>
                </a:solidFill>
                <a:latin typeface="Times New Roman" pitchFamily="18" charset="0"/>
                <a:cs typeface="Times New Roman" pitchFamily="18" charset="0"/>
              </a:rPr>
              <a:t> </a:t>
            </a:r>
          </a:p>
          <a:p>
            <a:pPr lvl="1">
              <a:spcAft>
                <a:spcPts val="1800"/>
              </a:spcAft>
              <a:buClr>
                <a:srgbClr val="D12205"/>
              </a:buClr>
              <a:buFont typeface="Arial" pitchFamily="34" charset="0"/>
              <a:buChar char="•"/>
            </a:pPr>
            <a:r>
              <a:rPr lang="en-US" sz="2400" dirty="0" smtClean="0">
                <a:solidFill>
                  <a:schemeClr val="bg1"/>
                </a:solidFill>
                <a:latin typeface="Times New Roman" pitchFamily="18" charset="0"/>
                <a:cs typeface="Times New Roman" pitchFamily="18" charset="0"/>
              </a:rPr>
              <a:t>Oils</a:t>
            </a:r>
          </a:p>
          <a:p>
            <a:pPr>
              <a:buClr>
                <a:srgbClr val="D12205"/>
              </a:buClr>
              <a:buSzPct val="100000"/>
              <a:buFont typeface="Wingdings" pitchFamily="2" charset="2"/>
              <a:buChar char="§"/>
            </a:pPr>
            <a:r>
              <a:rPr lang="en-US" sz="2400" dirty="0" smtClean="0">
                <a:solidFill>
                  <a:schemeClr val="bg1"/>
                </a:solidFill>
                <a:latin typeface="Times New Roman" pitchFamily="18" charset="0"/>
                <a:cs typeface="Times New Roman" pitchFamily="18" charset="0"/>
              </a:rPr>
              <a:t>Nutrients of public health concern</a:t>
            </a:r>
          </a:p>
          <a:p>
            <a:pPr lvl="1">
              <a:buClr>
                <a:srgbClr val="D12205"/>
              </a:buClr>
              <a:buFont typeface="Arial" pitchFamily="34" charset="0"/>
              <a:buChar char="•"/>
            </a:pPr>
            <a:r>
              <a:rPr lang="en-US" sz="2600" dirty="0" smtClean="0">
                <a:solidFill>
                  <a:schemeClr val="bg1"/>
                </a:solidFill>
                <a:latin typeface="Times New Roman" pitchFamily="18" charset="0"/>
                <a:cs typeface="Times New Roman" pitchFamily="18" charset="0"/>
              </a:rPr>
              <a:t>Potassium</a:t>
            </a:r>
          </a:p>
          <a:p>
            <a:pPr lvl="1">
              <a:buClr>
                <a:srgbClr val="D12205"/>
              </a:buClr>
              <a:buFont typeface="Arial" pitchFamily="34" charset="0"/>
              <a:buChar char="•"/>
            </a:pPr>
            <a:r>
              <a:rPr lang="en-US" sz="2600" dirty="0" smtClean="0">
                <a:solidFill>
                  <a:schemeClr val="bg1"/>
                </a:solidFill>
                <a:latin typeface="Times New Roman" pitchFamily="18" charset="0"/>
                <a:cs typeface="Times New Roman" pitchFamily="18" charset="0"/>
              </a:rPr>
              <a:t>Fiber</a:t>
            </a:r>
          </a:p>
          <a:p>
            <a:pPr lvl="1">
              <a:buClr>
                <a:srgbClr val="D12205"/>
              </a:buClr>
              <a:buFont typeface="Arial" pitchFamily="34" charset="0"/>
              <a:buChar char="•"/>
            </a:pPr>
            <a:r>
              <a:rPr lang="en-US" sz="2600" dirty="0" smtClean="0">
                <a:solidFill>
                  <a:schemeClr val="bg1"/>
                </a:solidFill>
                <a:latin typeface="Times New Roman" pitchFamily="18" charset="0"/>
                <a:cs typeface="Times New Roman" pitchFamily="18" charset="0"/>
              </a:rPr>
              <a:t>Calcium</a:t>
            </a:r>
          </a:p>
          <a:p>
            <a:pPr lvl="1">
              <a:buClr>
                <a:srgbClr val="D12205"/>
              </a:buClr>
              <a:buFont typeface="Arial" pitchFamily="34" charset="0"/>
              <a:buChar char="•"/>
            </a:pPr>
            <a:r>
              <a:rPr lang="en-US" sz="2600" dirty="0" smtClean="0">
                <a:solidFill>
                  <a:schemeClr val="bg1"/>
                </a:solidFill>
                <a:latin typeface="Times New Roman" pitchFamily="18" charset="0"/>
                <a:cs typeface="Times New Roman" pitchFamily="18" charset="0"/>
              </a:rPr>
              <a:t>Vitamin D</a:t>
            </a:r>
          </a:p>
        </p:txBody>
      </p:sp>
      <p:sp>
        <p:nvSpPr>
          <p:cNvPr id="4813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245E790-0057-47FF-9A5B-A3FE59BF0652}" type="slidenum">
              <a:rPr lang="ar-SA" b="1" smtClean="0">
                <a:solidFill>
                  <a:schemeClr val="bg1"/>
                </a:solidFill>
              </a:rPr>
              <a:pPr>
                <a:defRPr/>
              </a:pPr>
              <a:t>22</a:t>
            </a:fld>
            <a:endParaRPr lang="en-US" b="1" dirty="0" smtClean="0">
              <a:solidFill>
                <a:schemeClr val="bg1"/>
              </a:solidFill>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0086" y="172278"/>
            <a:ext cx="8156713" cy="1504122"/>
          </a:xfrm>
        </p:spPr>
        <p:txBody>
          <a:bodyPr>
            <a:normAutofit/>
          </a:bodyPr>
          <a:lstStyle/>
          <a:p>
            <a:r>
              <a:rPr lang="en-US" b="1" dirty="0" smtClean="0">
                <a:solidFill>
                  <a:srgbClr val="FFFF00"/>
                </a:solidFill>
                <a:latin typeface="Times New Roman" pitchFamily="18" charset="0"/>
                <a:cs typeface="Times New Roman" pitchFamily="18" charset="0"/>
              </a:rPr>
              <a:t>Foods and nutrients </a:t>
            </a:r>
            <a:r>
              <a:rPr lang="en-US" b="1" dirty="0" smtClean="0">
                <a:solidFill>
                  <a:srgbClr val="FF0000"/>
                </a:solidFill>
                <a:latin typeface="Times New Roman" pitchFamily="18" charset="0"/>
                <a:cs typeface="Times New Roman" pitchFamily="18" charset="0"/>
              </a:rPr>
              <a:t>to increase</a:t>
            </a:r>
            <a:endParaRPr lang="en-US" dirty="0"/>
          </a:p>
        </p:txBody>
      </p:sp>
      <p:pic>
        <p:nvPicPr>
          <p:cNvPr id="8" name="Picture 2"/>
          <p:cNvPicPr>
            <a:picLocks noChangeAspect="1" noChangeArrowheads="1"/>
          </p:cNvPicPr>
          <p:nvPr/>
        </p:nvPicPr>
        <p:blipFill>
          <a:blip r:embed="rId3" cstate="print"/>
          <a:srcRect t="130" r="50277" b="45690"/>
          <a:stretch>
            <a:fillRect/>
          </a:stretch>
        </p:blipFill>
        <p:spPr bwMode="auto">
          <a:xfrm>
            <a:off x="936172" y="1654629"/>
            <a:ext cx="4038600" cy="4532539"/>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4" cstate="print"/>
          <a:srcRect l="907" t="39423" r="51409" b="412"/>
          <a:stretch>
            <a:fillRect/>
          </a:stretch>
        </p:blipFill>
        <p:spPr bwMode="auto">
          <a:xfrm>
            <a:off x="5105400" y="1654629"/>
            <a:ext cx="3791339" cy="453934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430E3189-A26B-47E6-88FA-F0598B934182}" type="slidenum">
              <a:rPr lang="en-US" smtClean="0"/>
              <a:pPr/>
              <a:t>23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82" y="106017"/>
            <a:ext cx="8183217" cy="1646583"/>
          </a:xfrm>
        </p:spPr>
        <p:txBody>
          <a:bodyPr>
            <a:normAutofit/>
          </a:bodyPr>
          <a:lstStyle/>
          <a:p>
            <a:r>
              <a:rPr lang="en-US" b="1" dirty="0" smtClean="0">
                <a:solidFill>
                  <a:srgbClr val="FFFF00"/>
                </a:solidFill>
                <a:latin typeface="Times New Roman" pitchFamily="18" charset="0"/>
                <a:cs typeface="Times New Roman" pitchFamily="18" charset="0"/>
              </a:rPr>
              <a:t>Foods and nutrients </a:t>
            </a:r>
            <a:r>
              <a:rPr lang="en-US" b="1" dirty="0" smtClean="0">
                <a:solidFill>
                  <a:srgbClr val="FF0000"/>
                </a:solidFill>
                <a:latin typeface="Times New Roman" pitchFamily="18" charset="0"/>
                <a:cs typeface="Times New Roman" pitchFamily="18" charset="0"/>
              </a:rPr>
              <a:t>to increase</a:t>
            </a:r>
            <a:endParaRPr lang="en-US" dirty="0"/>
          </a:p>
        </p:txBody>
      </p:sp>
      <p:pic>
        <p:nvPicPr>
          <p:cNvPr id="11269" name="Picture 5"/>
          <p:cNvPicPr>
            <a:picLocks noChangeAspect="1" noChangeArrowheads="1"/>
          </p:cNvPicPr>
          <p:nvPr/>
        </p:nvPicPr>
        <p:blipFill>
          <a:blip r:embed="rId3" cstate="print"/>
          <a:srcRect t="43239"/>
          <a:stretch>
            <a:fillRect/>
          </a:stretch>
        </p:blipFill>
        <p:spPr bwMode="auto">
          <a:xfrm>
            <a:off x="4953000" y="1447800"/>
            <a:ext cx="3959163" cy="4571999"/>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cstate="print"/>
          <a:srcRect l="1628" t="-470" b="56887"/>
          <a:stretch>
            <a:fillRect/>
          </a:stretch>
        </p:blipFill>
        <p:spPr bwMode="auto">
          <a:xfrm>
            <a:off x="926548" y="1394791"/>
            <a:ext cx="3804202" cy="34290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430E3189-A26B-47E6-88FA-F0598B934182}" type="slidenum">
              <a:rPr lang="en-US" smtClean="0"/>
              <a:pPr/>
              <a:t>24</a:t>
            </a:fld>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0E3189-A26B-47E6-88FA-F0598B934182}" type="slidenum">
              <a:rPr lang="en-US" smtClean="0"/>
              <a:pPr/>
              <a:t>25</a:t>
            </a:fld>
            <a:endParaRPr lang="en-US"/>
          </a:p>
        </p:txBody>
      </p:sp>
      <p:pic>
        <p:nvPicPr>
          <p:cNvPr id="466947" name="Picture 3"/>
          <p:cNvPicPr>
            <a:picLocks noChangeAspect="1" noChangeArrowheads="1"/>
          </p:cNvPicPr>
          <p:nvPr/>
        </p:nvPicPr>
        <p:blipFill>
          <a:blip r:embed="rId2" cstate="print"/>
          <a:srcRect/>
          <a:stretch>
            <a:fillRect/>
          </a:stretch>
        </p:blipFill>
        <p:spPr bwMode="auto">
          <a:xfrm>
            <a:off x="0" y="0"/>
            <a:ext cx="9235440" cy="6946991"/>
          </a:xfrm>
          <a:prstGeom prst="rect">
            <a:avLst/>
          </a:prstGeom>
          <a:noFill/>
          <a:ln w="9525">
            <a:noFill/>
            <a:miter lim="800000"/>
            <a:headEnd/>
            <a:tailEnd/>
          </a:ln>
        </p:spPr>
      </p:pic>
      <p:sp>
        <p:nvSpPr>
          <p:cNvPr id="5" name="Footer Placeholder 4"/>
          <p:cNvSpPr>
            <a:spLocks noGrp="1"/>
          </p:cNvSpPr>
          <p:nvPr>
            <p:ph type="ftr" sz="quarter" idx="11"/>
          </p:nvPr>
        </p:nvSpPr>
        <p:spPr>
          <a:xfrm>
            <a:off x="3124200" y="65690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1600200"/>
            <a:ext cx="8229600" cy="1143000"/>
          </a:xfrm>
        </p:spPr>
        <p:txBody>
          <a:bodyPr>
            <a:normAutofit/>
          </a:bodyPr>
          <a:lstStyle/>
          <a:p>
            <a:pPr rtl="1"/>
            <a:r>
              <a:rPr lang="fa-IR" sz="2400" b="1" dirty="0" smtClean="0">
                <a:solidFill>
                  <a:schemeClr val="accent1">
                    <a:lumMod val="50000"/>
                  </a:schemeClr>
                </a:solidFill>
                <a:cs typeface="B Mitra" pitchFamily="2" charset="-78"/>
              </a:rPr>
              <a:t>واحدهای پیشنهادی زیرگروه های سبزی ها در هفته برای رژیم غذایی 2000 کیلوکالری طبق راهنماهای غذایی 2010</a:t>
            </a:r>
            <a:endParaRPr sz="2400" b="1" dirty="0" smtClean="0">
              <a:solidFill>
                <a:schemeClr val="accent1">
                  <a:lumMod val="50000"/>
                </a:schemeClr>
              </a:solidFill>
            </a:endParaRPr>
          </a:p>
        </p:txBody>
      </p:sp>
      <p:graphicFrame>
        <p:nvGraphicFramePr>
          <p:cNvPr id="112724" name="Group 84"/>
          <p:cNvGraphicFramePr>
            <a:graphicFrameLocks noGrp="1"/>
          </p:cNvGraphicFramePr>
          <p:nvPr>
            <p:ph idx="1"/>
          </p:nvPr>
        </p:nvGraphicFramePr>
        <p:xfrm>
          <a:off x="381000" y="2636202"/>
          <a:ext cx="8511910" cy="3916998"/>
        </p:xfrm>
        <a:graphic>
          <a:graphicData uri="http://schemas.openxmlformats.org/drawingml/2006/table">
            <a:tbl>
              <a:tblPr/>
              <a:tblGrid>
                <a:gridCol w="2476870"/>
                <a:gridCol w="1280160"/>
                <a:gridCol w="475488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t>Vegetable subgroups</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t>Cups/ wk</a:t>
                      </a: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t>Examples</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Dark green</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1½</a:t>
                      </a: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Broccoli, spinach, romaine, collard, turnip, mustard greens</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Red and orange</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½</a:t>
                      </a: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Tomatoes, red peppers, carrots, winter squash, pumpkin</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Beans and peas (legumes)</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½</a:t>
                      </a: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Pinto beans, kidney beans, lentils, chickpeas</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Starchy</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White potatoes, corn, green peas</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2D050"/>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Other</a:t>
                      </a:r>
                    </a:p>
                  </a:txBody>
                  <a:tcPr marL="95879" marR="958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4  </a:t>
                      </a:r>
                    </a:p>
                  </a:txBody>
                  <a:tcPr marL="95879" marR="958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Onions, green beans, iceberg lettuce</a:t>
                      </a:r>
                    </a:p>
                  </a:txBody>
                  <a:tcPr marL="95879" marR="958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2D050"/>
                    </a:solidFill>
                  </a:tcPr>
                </a:tc>
              </a:tr>
            </a:tbl>
          </a:graphicData>
        </a:graphic>
      </p:graphicFrame>
      <p:sp>
        <p:nvSpPr>
          <p:cNvPr id="121890" name="Slide Number Placeholder 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E070CB1-3767-45A1-9128-5265230ECDE3}" type="slidenum">
              <a:rPr lang="en-US" smtClean="0"/>
              <a:pPr/>
              <a:t>26</a:t>
            </a:fld>
            <a:endParaRPr lang="en-US" smtClean="0"/>
          </a:p>
        </p:txBody>
      </p:sp>
      <p:sp>
        <p:nvSpPr>
          <p:cNvPr id="121891" name="Rectangle 3"/>
          <p:cNvSpPr>
            <a:spLocks noGrp="1" noChangeArrowheads="1"/>
          </p:cNvSpPr>
          <p:nvPr>
            <p:ph type="body" sz="half" idx="4294967295"/>
          </p:nvPr>
        </p:nvSpPr>
        <p:spPr>
          <a:xfrm>
            <a:off x="0" y="1600200"/>
            <a:ext cx="4038600" cy="4525963"/>
          </a:xfrm>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
        <p:nvSpPr>
          <p:cNvPr id="7" name="Title 8"/>
          <p:cNvSpPr txBox="1">
            <a:spLocks/>
          </p:cNvSpPr>
          <p:nvPr/>
        </p:nvSpPr>
        <p:spPr bwMode="auto">
          <a:xfrm>
            <a:off x="304800" y="0"/>
            <a:ext cx="8229600" cy="1143000"/>
          </a:xfrm>
          <a:prstGeom prst="rect">
            <a:avLst/>
          </a:prstGeom>
          <a:noFill/>
          <a:ln w="9525">
            <a:noFill/>
            <a:miter lim="800000"/>
            <a:headEnd/>
            <a:tailEnd/>
          </a:ln>
        </p:spPr>
        <p:txBody>
          <a:bodyPr anchor="ctr"/>
          <a:lstStyle/>
          <a:p>
            <a:pPr algn="r" rtl="1" eaLnBrk="0" hangingPunct="0">
              <a:defRPr/>
            </a:pPr>
            <a:r>
              <a:rPr lang="fa-IR" sz="2400" b="1" dirty="0" smtClean="0">
                <a:solidFill>
                  <a:srgbClr val="C00000"/>
                </a:solidFill>
                <a:cs typeface="B Mitra" pitchFamily="2" charset="-78"/>
              </a:rPr>
              <a:t>ادامه </a:t>
            </a:r>
            <a:r>
              <a:rPr lang="fa-IR" sz="4400" b="1" dirty="0" smtClean="0">
                <a:solidFill>
                  <a:srgbClr val="C00000"/>
                </a:solidFill>
                <a:cs typeface="B Mitra" pitchFamily="2" charset="-78"/>
              </a:rPr>
              <a:t>راهنماهای غذایی</a:t>
            </a:r>
            <a:endParaRPr lang="en-US" sz="4400" i="1" dirty="0">
              <a:solidFill>
                <a:srgbClr val="C00000"/>
              </a:solidFill>
              <a:latin typeface="Times New Roman" pitchFamily="18" charset="0"/>
              <a:ea typeface="+mj-ea"/>
              <a:cs typeface="Times New Roman"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381000" y="76200"/>
            <a:ext cx="2103120" cy="1723536"/>
          </a:xfrm>
          <a:prstGeom prst="rect">
            <a:avLst/>
          </a:prstGeom>
          <a:noFill/>
          <a:ln w="9525">
            <a:noFill/>
            <a:miter lim="800000"/>
            <a:headEnd/>
            <a:tailEnd/>
          </a:ln>
        </p:spPr>
      </p:pic>
      <p:sp>
        <p:nvSpPr>
          <p:cNvPr id="9" name="Footer Placeholder 8"/>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normAutofit/>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راهنماهای غذایی</a:t>
            </a:r>
            <a:endParaRPr lang="en-US" dirty="0"/>
          </a:p>
        </p:txBody>
      </p:sp>
      <p:sp>
        <p:nvSpPr>
          <p:cNvPr id="130051" name="Rectangle 3"/>
          <p:cNvSpPr>
            <a:spLocks noGrp="1" noChangeArrowheads="1"/>
          </p:cNvSpPr>
          <p:nvPr>
            <p:ph idx="1"/>
          </p:nvPr>
        </p:nvSpPr>
        <p:spPr>
          <a:xfrm>
            <a:off x="381000" y="1143000"/>
            <a:ext cx="8305800" cy="5410200"/>
          </a:xfrm>
        </p:spPr>
        <p:txBody>
          <a:bodyPr>
            <a:normAutofit/>
          </a:bodyPr>
          <a:lstStyle/>
          <a:p>
            <a:pPr>
              <a:lnSpc>
                <a:spcPct val="90000"/>
              </a:lnSpc>
              <a:spcBef>
                <a:spcPts val="600"/>
              </a:spcBef>
              <a:spcAft>
                <a:spcPts val="600"/>
              </a:spcAft>
              <a:buNone/>
            </a:pPr>
            <a:r>
              <a:rPr lang="en-US" sz="2800" b="1" dirty="0" smtClean="0">
                <a:solidFill>
                  <a:srgbClr val="C00000"/>
                </a:solidFill>
                <a:latin typeface="Times New Roman" pitchFamily="18" charset="0"/>
                <a:cs typeface="Times New Roman" pitchFamily="18" charset="0"/>
              </a:rPr>
              <a:t>Grains</a:t>
            </a:r>
            <a:r>
              <a:rPr lang="en-US" sz="2800" dirty="0" smtClean="0">
                <a:latin typeface="Times New Roman" pitchFamily="18" charset="0"/>
                <a:cs typeface="Times New Roman" pitchFamily="18" charset="0"/>
              </a:rPr>
              <a:t> </a:t>
            </a:r>
          </a:p>
          <a:p>
            <a:pPr marL="548640" lvl="1">
              <a:lnSpc>
                <a:spcPct val="90000"/>
              </a:lnSpc>
              <a:spcBef>
                <a:spcPts val="600"/>
              </a:spcBef>
              <a:spcAft>
                <a:spcPts val="3000"/>
              </a:spcAft>
              <a:buFont typeface="Wingdings" pitchFamily="2" charset="2"/>
              <a:buChar char="Ø"/>
            </a:pPr>
            <a:r>
              <a:rPr lang="en-US" sz="2400" dirty="0" smtClean="0">
                <a:latin typeface="Times New Roman" pitchFamily="18" charset="0"/>
                <a:cs typeface="Times New Roman" pitchFamily="18" charset="0"/>
              </a:rPr>
              <a:t> Consume 3 oz. equivalents of whole grains daily</a:t>
            </a:r>
          </a:p>
          <a:p>
            <a:pPr marL="0" lvl="1">
              <a:lnSpc>
                <a:spcPct val="90000"/>
              </a:lnSpc>
              <a:spcBef>
                <a:spcPct val="0"/>
              </a:spcBef>
              <a:spcAft>
                <a:spcPts val="1200"/>
              </a:spcAft>
              <a:buNone/>
            </a:pPr>
            <a:r>
              <a:rPr lang="en-US" b="1" dirty="0" smtClean="0">
                <a:solidFill>
                  <a:srgbClr val="C00000"/>
                </a:solidFill>
                <a:latin typeface="Times New Roman" pitchFamily="18" charset="0"/>
                <a:cs typeface="Times New Roman" pitchFamily="18" charset="0"/>
              </a:rPr>
              <a:t>Carbohydrates</a:t>
            </a:r>
          </a:p>
          <a:p>
            <a:pPr marL="457200" lvl="4">
              <a:lnSpc>
                <a:spcPct val="90000"/>
              </a:lnSpc>
              <a:spcBef>
                <a:spcPct val="0"/>
              </a:spcBef>
              <a:spcAft>
                <a:spcPts val="1200"/>
              </a:spcAft>
              <a:buFont typeface="Wingdings" pitchFamily="2" charset="2"/>
              <a:buChar char="Ø"/>
            </a:pPr>
            <a:r>
              <a:rPr lang="en-US" sz="2400" dirty="0" smtClean="0">
                <a:latin typeface="Times New Roman" pitchFamily="18" charset="0"/>
                <a:cs typeface="Times New Roman" pitchFamily="18" charset="0"/>
              </a:rPr>
              <a:t> Aim for 14 g. of fiber/1000 calories </a:t>
            </a:r>
          </a:p>
          <a:p>
            <a:pPr marL="457200" lvl="3">
              <a:lnSpc>
                <a:spcPct val="90000"/>
              </a:lnSpc>
              <a:spcBef>
                <a:spcPct val="0"/>
              </a:spcBef>
              <a:spcAft>
                <a:spcPts val="1200"/>
              </a:spcAft>
              <a:buFont typeface="Wingdings" pitchFamily="2" charset="2"/>
              <a:buChar char="Ø"/>
            </a:pPr>
            <a:r>
              <a:rPr lang="en-US" sz="2400" dirty="0" smtClean="0">
                <a:latin typeface="Times New Roman" pitchFamily="18" charset="0"/>
                <a:cs typeface="Times New Roman" pitchFamily="18" charset="0"/>
              </a:rPr>
              <a:t> Choose </a:t>
            </a:r>
            <a:r>
              <a:rPr lang="en-US" sz="2400" b="1" i="1" dirty="0" smtClean="0">
                <a:latin typeface="Times New Roman" pitchFamily="18" charset="0"/>
                <a:cs typeface="Times New Roman" pitchFamily="18" charset="0"/>
              </a:rPr>
              <a:t>fiber-rich</a:t>
            </a:r>
            <a:r>
              <a:rPr lang="en-US" sz="2400" dirty="0" smtClean="0">
                <a:latin typeface="Times New Roman" pitchFamily="18" charset="0"/>
                <a:cs typeface="Times New Roman" pitchFamily="18" charset="0"/>
              </a:rPr>
              <a:t> fruits, vegetables, and whole grains</a:t>
            </a:r>
          </a:p>
          <a:p>
            <a:pPr marL="457200" lvl="3">
              <a:lnSpc>
                <a:spcPct val="90000"/>
              </a:lnSpc>
              <a:spcBef>
                <a:spcPct val="0"/>
              </a:spcBef>
              <a:spcAft>
                <a:spcPts val="1200"/>
              </a:spcAft>
              <a:buFont typeface="Wingdings" pitchFamily="2" charset="2"/>
              <a:buChar char="Ø"/>
            </a:pPr>
            <a:r>
              <a:rPr lang="en-US" sz="2400" dirty="0" smtClean="0">
                <a:latin typeface="Times New Roman" pitchFamily="18" charset="0"/>
                <a:cs typeface="Times New Roman" pitchFamily="18" charset="0"/>
              </a:rPr>
              <a:t> Choose legumes several times a week</a:t>
            </a:r>
          </a:p>
          <a:p>
            <a:pPr marL="457200" lvl="3">
              <a:lnSpc>
                <a:spcPct val="90000"/>
              </a:lnSpc>
              <a:spcBef>
                <a:spcPct val="0"/>
              </a:spcBef>
              <a:spcAft>
                <a:spcPts val="1200"/>
              </a:spcAft>
              <a:buFont typeface="Wingdings" pitchFamily="2" charset="2"/>
              <a:buChar char="Ø"/>
            </a:pPr>
            <a:r>
              <a:rPr lang="en-US" sz="2400" dirty="0" smtClean="0">
                <a:latin typeface="Times New Roman" pitchFamily="18" charset="0"/>
                <a:cs typeface="Times New Roman" pitchFamily="18" charset="0"/>
              </a:rPr>
              <a:t> Choose and prepare foods and beverages with little added sugars or caloric sweeteners</a:t>
            </a:r>
          </a:p>
          <a:p>
            <a:pPr marL="457200" lvl="3">
              <a:lnSpc>
                <a:spcPct val="90000"/>
              </a:lnSpc>
              <a:spcBef>
                <a:spcPct val="0"/>
              </a:spcBef>
              <a:spcAft>
                <a:spcPts val="1200"/>
              </a:spcAft>
              <a:buFont typeface="Wingdings" pitchFamily="2" charset="2"/>
              <a:buChar char="Ø"/>
            </a:pPr>
            <a:r>
              <a:rPr lang="en-US" sz="2400" dirty="0" smtClean="0">
                <a:latin typeface="Times New Roman" pitchFamily="18" charset="0"/>
                <a:cs typeface="Times New Roman" pitchFamily="18" charset="0"/>
              </a:rPr>
              <a:t> Consume sugar- and starch-containing foods and beverages less frequently to reduce calories</a:t>
            </a:r>
          </a:p>
        </p:txBody>
      </p:sp>
      <p:sp>
        <p:nvSpPr>
          <p:cNvPr id="1300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2F5EE89-DDE9-4FF5-A87F-DD2F8CF22B57}" type="slidenum">
              <a:rPr lang="en-US" smtClean="0"/>
              <a:pPr/>
              <a:t>27</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C2177B6-7760-44DF-A448-47375AD26E59}" type="slidenum">
              <a:rPr lang="en-US" smtClean="0"/>
              <a:pPr/>
              <a:t>28</a:t>
            </a:fld>
            <a:endParaRPr lang="en-US" smtClean="0"/>
          </a:p>
        </p:txBody>
      </p:sp>
      <p:graphicFrame>
        <p:nvGraphicFramePr>
          <p:cNvPr id="6" name="Table 5"/>
          <p:cNvGraphicFramePr>
            <a:graphicFrameLocks noGrp="1"/>
          </p:cNvGraphicFramePr>
          <p:nvPr/>
        </p:nvGraphicFramePr>
        <p:xfrm>
          <a:off x="152400" y="1905000"/>
          <a:ext cx="8763000" cy="4419600"/>
        </p:xfrm>
        <a:graphic>
          <a:graphicData uri="http://schemas.openxmlformats.org/drawingml/2006/table">
            <a:tbl>
              <a:tblPr/>
              <a:tblGrid>
                <a:gridCol w="3962400"/>
                <a:gridCol w="1371600"/>
                <a:gridCol w="1600200"/>
                <a:gridCol w="1828800"/>
              </a:tblGrid>
              <a:tr h="685800">
                <a:tc>
                  <a:txBody>
                    <a:bodyPr/>
                    <a:lstStyle/>
                    <a:p>
                      <a:pPr algn="l"/>
                      <a:r>
                        <a:rPr lang="en-US" sz="2000" b="1" kern="1200" baseline="0" dirty="0" smtClean="0">
                          <a:solidFill>
                            <a:srgbClr val="FFFF00"/>
                          </a:solidFill>
                          <a:latin typeface="Times New Roman" pitchFamily="18" charset="0"/>
                          <a:ea typeface="+mn-ea"/>
                          <a:cs typeface="Times New Roman" pitchFamily="18" charset="0"/>
                        </a:rPr>
                        <a:t>Description </a:t>
                      </a:r>
                    </a:p>
                  </a:txBody>
                  <a:tcPr>
                    <a:lnL>
                      <a:noFill/>
                    </a:lnL>
                    <a:lnR>
                      <a:noFill/>
                    </a:lnR>
                    <a:lnT>
                      <a:noFill/>
                    </a:lnT>
                    <a:lnB>
                      <a:noFill/>
                    </a:lnB>
                    <a:solidFill>
                      <a:srgbClr val="3693AC"/>
                    </a:solidFill>
                  </a:tcPr>
                </a:tc>
                <a:tc>
                  <a:txBody>
                    <a:bodyPr/>
                    <a:lstStyle/>
                    <a:p>
                      <a:pPr algn="ctr"/>
                      <a:r>
                        <a:rPr lang="en-US" sz="2000" b="1" kern="1200" baseline="0" dirty="0" smtClean="0">
                          <a:solidFill>
                            <a:srgbClr val="FFFF00"/>
                          </a:solidFill>
                          <a:latin typeface="Times New Roman" pitchFamily="18" charset="0"/>
                          <a:ea typeface="+mn-ea"/>
                          <a:cs typeface="Times New Roman" pitchFamily="18" charset="0"/>
                        </a:rPr>
                        <a:t>Weight (</a:t>
                      </a:r>
                      <a:r>
                        <a:rPr lang="en-US" sz="1600" b="1" kern="1200" baseline="0" dirty="0" smtClean="0">
                          <a:solidFill>
                            <a:srgbClr val="FFFF00"/>
                          </a:solidFill>
                          <a:latin typeface="Times New Roman" pitchFamily="18" charset="0"/>
                          <a:ea typeface="+mn-ea"/>
                          <a:cs typeface="Times New Roman" pitchFamily="18" charset="0"/>
                        </a:rPr>
                        <a:t>g</a:t>
                      </a:r>
                      <a:r>
                        <a:rPr lang="en-US" sz="2000" b="1" kern="1200" baseline="0" dirty="0" smtClean="0">
                          <a:solidFill>
                            <a:srgbClr val="FFFF00"/>
                          </a:solidFill>
                          <a:latin typeface="Times New Roman" pitchFamily="18" charset="0"/>
                          <a:ea typeface="+mn-ea"/>
                          <a:cs typeface="Times New Roman" pitchFamily="18" charset="0"/>
                        </a:rPr>
                        <a:t>)</a:t>
                      </a:r>
                      <a:endParaRPr lang="en-US" sz="2000" b="1" dirty="0">
                        <a:solidFill>
                          <a:srgbClr val="FFFF00"/>
                        </a:solidFill>
                        <a:latin typeface="Times New Roman" pitchFamily="18" charset="0"/>
                        <a:cs typeface="Times New Roman" pitchFamily="18"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693AC"/>
                    </a:solidFill>
                  </a:tcPr>
                </a:tc>
                <a:tc>
                  <a:txBody>
                    <a:bodyPr/>
                    <a:lstStyle/>
                    <a:p>
                      <a:pPr algn="ctr"/>
                      <a:r>
                        <a:rPr lang="en-US" sz="2000" b="1" kern="1200" baseline="0" dirty="0" smtClean="0">
                          <a:solidFill>
                            <a:srgbClr val="FFFF00"/>
                          </a:solidFill>
                          <a:latin typeface="Times New Roman" pitchFamily="18" charset="0"/>
                          <a:ea typeface="+mn-ea"/>
                          <a:cs typeface="Times New Roman" pitchFamily="18" charset="0"/>
                        </a:rPr>
                        <a:t>Common Measure</a:t>
                      </a:r>
                      <a:endParaRPr lang="en-US" sz="2000" b="1" dirty="0">
                        <a:solidFill>
                          <a:srgbClr val="FFFF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693AC"/>
                    </a:solidFill>
                  </a:tcPr>
                </a:tc>
                <a:tc>
                  <a:txBody>
                    <a:bodyPr/>
                    <a:lstStyle/>
                    <a:p>
                      <a:pPr algn="ctr"/>
                      <a:r>
                        <a:rPr lang="en-US" sz="2000" b="1" kern="1200" baseline="0" dirty="0" smtClean="0">
                          <a:solidFill>
                            <a:srgbClr val="FFFF00"/>
                          </a:solidFill>
                          <a:latin typeface="Times New Roman" pitchFamily="18" charset="0"/>
                          <a:ea typeface="+mn-ea"/>
                          <a:cs typeface="Times New Roman" pitchFamily="18" charset="0"/>
                        </a:rPr>
                        <a:t>Content per</a:t>
                      </a:r>
                    </a:p>
                    <a:p>
                      <a:pPr algn="ctr"/>
                      <a:r>
                        <a:rPr lang="en-US" sz="2000" b="1" kern="1200" baseline="0" dirty="0" smtClean="0">
                          <a:solidFill>
                            <a:srgbClr val="FFFF00"/>
                          </a:solidFill>
                          <a:latin typeface="Times New Roman" pitchFamily="18" charset="0"/>
                          <a:ea typeface="+mn-ea"/>
                          <a:cs typeface="Times New Roman" pitchFamily="18" charset="0"/>
                        </a:rPr>
                        <a:t>Measure</a:t>
                      </a:r>
                      <a:endParaRPr lang="en-US" sz="2000" b="1" dirty="0">
                        <a:solidFill>
                          <a:srgbClr val="FFFF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693AC"/>
                    </a:solidFill>
                  </a:tcPr>
                </a:tc>
              </a:tr>
              <a:tr h="320040">
                <a:tc>
                  <a:txBody>
                    <a:bodyPr/>
                    <a:lstStyle/>
                    <a:p>
                      <a:r>
                        <a:rPr lang="en-US" sz="2000" kern="1200" baseline="0" dirty="0" smtClean="0">
                          <a:solidFill>
                            <a:schemeClr val="tx1"/>
                          </a:solidFill>
                          <a:latin typeface="Times New Roman" pitchFamily="18" charset="0"/>
                          <a:ea typeface="+mn-ea"/>
                          <a:cs typeface="Times New Roman" pitchFamily="18" charset="0"/>
                        </a:rPr>
                        <a:t>Bananas, raw</a:t>
                      </a: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118 </a:t>
                      </a:r>
                      <a:endParaRPr lang="en-US" sz="2000" dirty="0">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banana</a:t>
                      </a:r>
                      <a:endParaRPr lang="en-US" sz="2000" dirty="0">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3.1</a:t>
                      </a:r>
                      <a:endParaRPr lang="en-US" sz="2000" b="1" dirty="0">
                        <a:solidFill>
                          <a:srgbClr val="C00000"/>
                        </a:solidFill>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baseline="0" dirty="0" smtClean="0">
                          <a:solidFill>
                            <a:schemeClr val="tx1"/>
                          </a:solidFill>
                          <a:latin typeface="Times New Roman" pitchFamily="18" charset="0"/>
                          <a:ea typeface="+mn-ea"/>
                          <a:cs typeface="Times New Roman" pitchFamily="18" charset="0"/>
                        </a:rPr>
                        <a:t>Broccoli, raw</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it-IT" sz="2000" kern="1200" baseline="0" dirty="0" smtClean="0">
                          <a:solidFill>
                            <a:schemeClr val="tx1"/>
                          </a:solidFill>
                          <a:latin typeface="Times New Roman" pitchFamily="18" charset="0"/>
                          <a:ea typeface="+mn-ea"/>
                          <a:cs typeface="Times New Roman" pitchFamily="18" charset="0"/>
                        </a:rPr>
                        <a:t>88</a:t>
                      </a:r>
                      <a:endParaRPr lang="en-US" sz="2000" dirty="0">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baseline="0" dirty="0" smtClean="0">
                          <a:solidFill>
                            <a:schemeClr val="tx1"/>
                          </a:solidFill>
                          <a:latin typeface="Times New Roman" pitchFamily="18" charset="0"/>
                          <a:ea typeface="+mn-ea"/>
                          <a:cs typeface="Times New Roman" pitchFamily="18" charset="0"/>
                        </a:rPr>
                        <a:t>1</a:t>
                      </a:r>
                      <a:r>
                        <a:rPr lang="it-IT" sz="2000" kern="1200" baseline="0" dirty="0" smtClean="0">
                          <a:solidFill>
                            <a:schemeClr val="tx1"/>
                          </a:solidFill>
                          <a:latin typeface="Times New Roman" pitchFamily="18" charset="0"/>
                          <a:ea typeface="+mn-ea"/>
                          <a:cs typeface="Times New Roman" pitchFamily="18" charset="0"/>
                        </a:rPr>
                        <a:t> cup</a:t>
                      </a:r>
                      <a:endParaRPr lang="en-US" sz="2000" dirty="0" smtClean="0">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c>
                  <a:txBody>
                    <a:bodyPr/>
                    <a:lstStyle/>
                    <a:p>
                      <a:pPr algn="ctr"/>
                      <a:r>
                        <a:rPr lang="it-IT" sz="2000" b="1" kern="1200" baseline="0" dirty="0" smtClean="0">
                          <a:solidFill>
                            <a:srgbClr val="C00000"/>
                          </a:solidFill>
                          <a:latin typeface="Times New Roman" pitchFamily="18" charset="0"/>
                          <a:ea typeface="+mn-ea"/>
                          <a:cs typeface="Times New Roman" pitchFamily="18" charset="0"/>
                        </a:rPr>
                        <a:t>2.3</a:t>
                      </a:r>
                      <a:endParaRPr lang="en-US" sz="2000" b="1" dirty="0">
                        <a:solidFill>
                          <a:srgbClr val="C00000"/>
                        </a:solidFill>
                        <a:latin typeface="Times New Roman" pitchFamily="18" charset="0"/>
                        <a:cs typeface="Times New Roman" pitchFamily="18" charset="0"/>
                      </a:endParaRPr>
                    </a:p>
                  </a:txBody>
                  <a:tcPr anchor="ctr">
                    <a:lnL>
                      <a:noFill/>
                    </a:lnL>
                    <a:lnR>
                      <a:noFill/>
                    </a:lnR>
                    <a:lnT w="12700" cap="flat" cmpd="sng" algn="ctr">
                      <a:noFill/>
                      <a:prstDash val="solid"/>
                      <a:round/>
                      <a:headEnd type="none" w="med" len="med"/>
                      <a:tailEnd type="none" w="med" len="med"/>
                    </a:lnT>
                    <a:lnB>
                      <a:noFill/>
                    </a:lnB>
                    <a:solidFill>
                      <a:schemeClr val="accent1">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Bread, whole-wheat, </a:t>
                      </a:r>
                      <a:r>
                        <a:rPr lang="en-US" sz="1800" kern="1200" baseline="0" dirty="0" smtClean="0">
                          <a:solidFill>
                            <a:schemeClr val="tx1"/>
                          </a:solidFill>
                          <a:latin typeface="Times New Roman" pitchFamily="18" charset="0"/>
                          <a:ea typeface="+mn-ea"/>
                          <a:cs typeface="Times New Roman" pitchFamily="18" charset="0"/>
                        </a:rPr>
                        <a:t>commercially prepared</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28</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slice</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1.9</a:t>
                      </a:r>
                      <a:endParaRPr lang="en-US" sz="2000" b="1" dirty="0">
                        <a:solidFill>
                          <a:srgbClr val="C00000"/>
                        </a:solidFill>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Cabbage, raw</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70</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cup</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1.6</a:t>
                      </a:r>
                      <a:endParaRPr lang="en-US" sz="2000" b="1" dirty="0">
                        <a:solidFill>
                          <a:srgbClr val="C00000"/>
                        </a:solidFill>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Bread, oatmeal</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27</a:t>
                      </a:r>
                      <a:endParaRPr lang="en-US" sz="2000" dirty="0" smtClean="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slice</a:t>
                      </a:r>
                      <a:endParaRPr lang="en-US" sz="2000" dirty="0" smtClean="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1.1</a:t>
                      </a:r>
                      <a:endParaRPr lang="en-US" sz="2000" b="1" dirty="0">
                        <a:solidFill>
                          <a:srgbClr val="C00000"/>
                        </a:solidFill>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Lettuce, green leaf, raw</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56</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cup</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0.7</a:t>
                      </a:r>
                      <a:endParaRPr lang="en-US" sz="2000" b="1" dirty="0">
                        <a:solidFill>
                          <a:srgbClr val="C00000"/>
                        </a:solidFill>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r>
              <a:tr h="441960">
                <a:tc>
                  <a:txBody>
                    <a:bodyPr/>
                    <a:lstStyle/>
                    <a:p>
                      <a:r>
                        <a:rPr lang="en-US" sz="2000" kern="1200" baseline="0" dirty="0" smtClean="0">
                          <a:solidFill>
                            <a:schemeClr val="tx1"/>
                          </a:solidFill>
                          <a:latin typeface="Times New Roman" pitchFamily="18" charset="0"/>
                          <a:ea typeface="+mn-ea"/>
                          <a:cs typeface="Times New Roman" pitchFamily="18" charset="0"/>
                        </a:rPr>
                        <a:t>Bread, white, </a:t>
                      </a:r>
                      <a:r>
                        <a:rPr lang="en-US" sz="1800" kern="1200" baseline="0" dirty="0" smtClean="0">
                          <a:solidFill>
                            <a:schemeClr val="tx1"/>
                          </a:solidFill>
                          <a:latin typeface="Times New Roman" pitchFamily="18" charset="0"/>
                          <a:ea typeface="+mn-ea"/>
                          <a:cs typeface="Times New Roman" pitchFamily="18" charset="0"/>
                        </a:rPr>
                        <a:t>commercially prepared, toasted</a:t>
                      </a:r>
                      <a:endParaRPr lang="en-US" sz="2000" kern="1200" baseline="0" dirty="0" smtClean="0">
                        <a:solidFill>
                          <a:schemeClr val="tx1"/>
                        </a:solidFill>
                        <a:latin typeface="Times New Roman" pitchFamily="18" charset="0"/>
                        <a:ea typeface="+mn-ea"/>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22</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tx1"/>
                          </a:solidFill>
                          <a:latin typeface="Times New Roman" pitchFamily="18" charset="0"/>
                          <a:ea typeface="+mn-ea"/>
                          <a:cs typeface="Times New Roman" pitchFamily="18" charset="0"/>
                        </a:rPr>
                        <a:t>1</a:t>
                      </a:r>
                      <a:r>
                        <a:rPr lang="en-US" sz="2000" kern="1200" baseline="0" dirty="0" smtClean="0">
                          <a:solidFill>
                            <a:schemeClr val="tx1"/>
                          </a:solidFill>
                          <a:latin typeface="Times New Roman" pitchFamily="18" charset="0"/>
                          <a:ea typeface="+mn-ea"/>
                          <a:cs typeface="Times New Roman" pitchFamily="18" charset="0"/>
                        </a:rPr>
                        <a:t> slice</a:t>
                      </a:r>
                    </a:p>
                  </a:txBody>
                  <a:tcPr anchor="ctr">
                    <a:lnL>
                      <a:noFill/>
                    </a:lnL>
                    <a:lnR>
                      <a:noFill/>
                    </a:lnR>
                    <a:lnT>
                      <a:noFill/>
                    </a:lnT>
                    <a:lnB>
                      <a:noFill/>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rgbClr val="C00000"/>
                          </a:solidFill>
                          <a:latin typeface="Times New Roman" pitchFamily="18" charset="0"/>
                          <a:ea typeface="+mn-ea"/>
                          <a:cs typeface="Times New Roman" pitchFamily="18" charset="0"/>
                        </a:rPr>
                        <a:t>0.6</a:t>
                      </a:r>
                    </a:p>
                  </a:txBody>
                  <a:tcPr anchor="ctr">
                    <a:lnL>
                      <a:noFill/>
                    </a:lnL>
                    <a:lnR>
                      <a:noFill/>
                    </a:lnR>
                    <a:lnT>
                      <a:noFill/>
                    </a:lnT>
                    <a:lnB>
                      <a:noFill/>
                    </a:lnB>
                    <a:solidFill>
                      <a:schemeClr val="accent1">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Times New Roman" pitchFamily="18" charset="0"/>
                          <a:ea typeface="+mn-ea"/>
                          <a:cs typeface="Times New Roman" pitchFamily="18" charset="0"/>
                        </a:rPr>
                        <a:t>Fish, salmon, </a:t>
                      </a:r>
                      <a:r>
                        <a:rPr lang="en-US" sz="2000" kern="1200" baseline="0" dirty="0" err="1" smtClean="0">
                          <a:solidFill>
                            <a:schemeClr val="tx1"/>
                          </a:solidFill>
                          <a:latin typeface="Times New Roman" pitchFamily="18" charset="0"/>
                          <a:ea typeface="+mn-ea"/>
                          <a:cs typeface="Times New Roman" pitchFamily="18" charset="0"/>
                        </a:rPr>
                        <a:t>chinook</a:t>
                      </a:r>
                      <a:r>
                        <a:rPr lang="en-US" sz="2000" kern="1200" baseline="0" dirty="0" smtClean="0">
                          <a:solidFill>
                            <a:schemeClr val="tx1"/>
                          </a:solidFill>
                          <a:latin typeface="Times New Roman" pitchFamily="18" charset="0"/>
                          <a:ea typeface="+mn-ea"/>
                          <a:cs typeface="Times New Roman" pitchFamily="18" charset="0"/>
                        </a:rPr>
                        <a:t>, smoked</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kern="1200" baseline="0" dirty="0" smtClean="0">
                          <a:solidFill>
                            <a:schemeClr val="tx1"/>
                          </a:solidFill>
                          <a:latin typeface="Times New Roman" pitchFamily="18" charset="0"/>
                          <a:ea typeface="+mn-ea"/>
                          <a:cs typeface="Times New Roman" pitchFamily="18" charset="0"/>
                        </a:rPr>
                        <a:t>85.05</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3</a:t>
                      </a:r>
                      <a:r>
                        <a:rPr lang="en-US" sz="2000" kern="1200" baseline="0" dirty="0" smtClean="0">
                          <a:solidFill>
                            <a:schemeClr val="tx1"/>
                          </a:solidFill>
                          <a:latin typeface="Times New Roman" pitchFamily="18" charset="0"/>
                          <a:ea typeface="+mn-ea"/>
                          <a:cs typeface="Times New Roman" pitchFamily="18" charset="0"/>
                        </a:rPr>
                        <a:t> oz</a:t>
                      </a:r>
                      <a:endParaRPr lang="en-US" sz="2000" dirty="0">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c>
                  <a:txBody>
                    <a:bodyPr/>
                    <a:lstStyle/>
                    <a:p>
                      <a:pPr algn="ctr"/>
                      <a:r>
                        <a:rPr lang="en-US" sz="2000" b="1" kern="1200" baseline="0" dirty="0" smtClean="0">
                          <a:solidFill>
                            <a:srgbClr val="C00000"/>
                          </a:solidFill>
                          <a:latin typeface="Times New Roman" pitchFamily="18" charset="0"/>
                          <a:ea typeface="+mn-ea"/>
                          <a:cs typeface="Times New Roman" pitchFamily="18" charset="0"/>
                        </a:rPr>
                        <a:t>0.0</a:t>
                      </a:r>
                      <a:endParaRPr lang="en-US" sz="2000" b="1" dirty="0">
                        <a:solidFill>
                          <a:srgbClr val="C00000"/>
                        </a:solidFill>
                        <a:latin typeface="Times New Roman" pitchFamily="18" charset="0"/>
                        <a:cs typeface="Times New Roman" pitchFamily="18" charset="0"/>
                      </a:endParaRPr>
                    </a:p>
                  </a:txBody>
                  <a:tcPr anchor="ctr">
                    <a:lnL>
                      <a:noFill/>
                    </a:lnL>
                    <a:lnR>
                      <a:noFill/>
                    </a:lnR>
                    <a:lnT>
                      <a:noFill/>
                    </a:lnT>
                    <a:lnB>
                      <a:noFill/>
                    </a:lnB>
                    <a:solidFill>
                      <a:schemeClr val="accent1">
                        <a:lumMod val="20000"/>
                        <a:lumOff val="80000"/>
                      </a:schemeClr>
                    </a:solidFill>
                  </a:tcPr>
                </a:tc>
              </a:tr>
            </a:tbl>
          </a:graphicData>
        </a:graphic>
      </p:graphicFrame>
      <p:sp>
        <p:nvSpPr>
          <p:cNvPr id="131114" name="Title 8"/>
          <p:cNvSpPr>
            <a:spLocks noGrp="1"/>
          </p:cNvSpPr>
          <p:nvPr>
            <p:ph type="title"/>
          </p:nvPr>
        </p:nvSpPr>
        <p:spPr>
          <a:xfrm>
            <a:off x="609600" y="76200"/>
            <a:ext cx="8229600" cy="1143000"/>
          </a:xfrm>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راهنماهای غذایی</a:t>
            </a:r>
            <a:endParaRPr dirty="0" smtClean="0"/>
          </a:p>
        </p:txBody>
      </p:sp>
      <p:sp>
        <p:nvSpPr>
          <p:cNvPr id="131115" name="Rectangle 7"/>
          <p:cNvSpPr>
            <a:spLocks noChangeArrowheads="1"/>
          </p:cNvSpPr>
          <p:nvPr/>
        </p:nvSpPr>
        <p:spPr bwMode="auto">
          <a:xfrm>
            <a:off x="2971800" y="1066800"/>
            <a:ext cx="3124200" cy="708025"/>
          </a:xfrm>
          <a:prstGeom prst="rect">
            <a:avLst/>
          </a:prstGeom>
          <a:noFill/>
          <a:ln w="9525">
            <a:noFill/>
            <a:miter lim="800000"/>
            <a:headEnd/>
            <a:tailEnd/>
          </a:ln>
        </p:spPr>
        <p:txBody>
          <a:bodyPr wrap="none">
            <a:spAutoFit/>
          </a:bodyPr>
          <a:lstStyle/>
          <a:p>
            <a:r>
              <a:rPr lang="en-US" sz="4000" b="1" dirty="0">
                <a:solidFill>
                  <a:srgbClr val="00B050"/>
                </a:solidFill>
                <a:latin typeface="Times New Roman" pitchFamily="18" charset="0"/>
                <a:cs typeface="Times New Roman" pitchFamily="18" charset="0"/>
              </a:rPr>
              <a:t>Fiber content</a:t>
            </a:r>
            <a:endParaRPr lang="en-US" sz="4000" b="1" dirty="0">
              <a:solidFill>
                <a:srgbClr val="00B050"/>
              </a:solidFill>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noAutofit/>
          </a:bodyPr>
          <a:lstStyle/>
          <a:p>
            <a:r>
              <a:rPr lang="en-US" sz="1600" b="1" dirty="0" smtClean="0">
                <a:latin typeface="Times New Roman" pitchFamily="18" charset="0"/>
                <a:cs typeface="Times New Roman" pitchFamily="18" charset="0"/>
              </a:rPr>
              <a:t>Selected food sources ranked by amounts of potassium and calories per standard food portion</a:t>
            </a:r>
            <a:endParaRPr lang="en-US" sz="1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30E3189-A26B-47E6-88FA-F0598B934182}" type="slidenum">
              <a:rPr lang="en-US" smtClean="0"/>
              <a:pPr/>
              <a:t>29</a:t>
            </a:fld>
            <a:endParaRPr lang="en-US"/>
          </a:p>
        </p:txBody>
      </p:sp>
      <p:pic>
        <p:nvPicPr>
          <p:cNvPr id="194563" name="Picture 3"/>
          <p:cNvPicPr>
            <a:picLocks noChangeAspect="1" noChangeArrowheads="1"/>
          </p:cNvPicPr>
          <p:nvPr/>
        </p:nvPicPr>
        <p:blipFill>
          <a:blip r:embed="rId2" cstate="print"/>
          <a:srcRect/>
          <a:stretch>
            <a:fillRect/>
          </a:stretch>
        </p:blipFill>
        <p:spPr bwMode="auto">
          <a:xfrm>
            <a:off x="439523" y="304800"/>
            <a:ext cx="7942477" cy="6309360"/>
          </a:xfrm>
          <a:prstGeom prst="rect">
            <a:avLst/>
          </a:prstGeom>
          <a:noFill/>
          <a:ln w="9525">
            <a:noFill/>
            <a:miter lim="800000"/>
            <a:headEnd/>
            <a:tailEnd/>
          </a:ln>
        </p:spPr>
      </p:pic>
      <p:sp>
        <p:nvSpPr>
          <p:cNvPr id="6" name="Footer Placeholder 5"/>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990600"/>
            <a:ext cx="89916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48056" indent="-384048" algn="ctr" rtl="1" fontAlgn="auto">
              <a:spcAft>
                <a:spcPts val="0"/>
              </a:spcAft>
              <a:buFont typeface="Wingdings 2"/>
              <a:buNone/>
              <a:defRPr/>
            </a:pPr>
            <a:r>
              <a:rPr lang="fa-IR" sz="6600" b="1" i="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cs typeface="B Nazanin" pitchFamily="2" charset="-78"/>
              </a:rPr>
              <a:t>ابزارهای تنظیم برنامه غذایی</a:t>
            </a:r>
          </a:p>
        </p:txBody>
      </p:sp>
      <p:sp>
        <p:nvSpPr>
          <p:cNvPr id="40963" name="Rectangle 6"/>
          <p:cNvSpPr>
            <a:spLocks noChangeArrowheads="1"/>
          </p:cNvSpPr>
          <p:nvPr/>
        </p:nvSpPr>
        <p:spPr bwMode="auto">
          <a:xfrm>
            <a:off x="8839200" y="6657975"/>
            <a:ext cx="354013" cy="276225"/>
          </a:xfrm>
          <a:prstGeom prst="rect">
            <a:avLst/>
          </a:prstGeom>
          <a:noFill/>
          <a:ln w="9525">
            <a:noFill/>
            <a:miter lim="800000"/>
            <a:headEnd/>
            <a:tailEnd/>
          </a:ln>
        </p:spPr>
        <p:txBody>
          <a:bodyPr wrap="none">
            <a:spAutoFit/>
          </a:bodyPr>
          <a:lstStyle/>
          <a:p>
            <a:fld id="{97C66739-6CC9-4E28-9407-9DDB2E618B31}" type="slidenum">
              <a:rPr lang="en-US" sz="1200">
                <a:solidFill>
                  <a:schemeClr val="bg1"/>
                </a:solidFill>
                <a:cs typeface="Arial" pitchFamily="34" charset="0"/>
              </a:rPr>
              <a:pPr/>
              <a:t>3</a:t>
            </a:fld>
            <a:endParaRPr lang="fa-IR" sz="1200">
              <a:solidFill>
                <a:schemeClr val="bg1"/>
              </a:solidFill>
              <a:cs typeface="Arial" pitchFamily="34" charset="0"/>
            </a:endParaRPr>
          </a:p>
        </p:txBody>
      </p:sp>
      <p:sp>
        <p:nvSpPr>
          <p:cNvPr id="7" name="Slide Number Placeholder 6"/>
          <p:cNvSpPr>
            <a:spLocks noGrp="1"/>
          </p:cNvSpPr>
          <p:nvPr>
            <p:ph type="sldNum" sz="quarter" idx="12"/>
          </p:nvPr>
        </p:nvSpPr>
        <p:spPr/>
        <p:txBody>
          <a:bodyPr/>
          <a:lstStyle/>
          <a:p>
            <a:pPr>
              <a:defRPr/>
            </a:pPr>
            <a:fld id="{47EC0FF5-C801-4016-90C3-94BB51993B57}" type="slidenum">
              <a:rPr lang="en-US" smtClean="0"/>
              <a:pPr>
                <a:defRPr/>
              </a:pPr>
              <a:t>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4"/>
          <p:cNvSpPr>
            <a:spLocks noGrp="1"/>
          </p:cNvSpPr>
          <p:nvPr>
            <p:ph type="sldNum" sz="quarter" idx="12"/>
          </p:nvPr>
        </p:nvSpPr>
        <p:spPr bwMode="auto">
          <a:xfrm>
            <a:off x="6705600" y="6492875"/>
            <a:ext cx="2133600" cy="365125"/>
          </a:xfrm>
          <a:noFill/>
          <a:ln>
            <a:miter lim="800000"/>
            <a:headEnd/>
            <a:tailEnd/>
          </a:ln>
        </p:spPr>
        <p:txBody>
          <a:bodyPr wrap="square" numCol="1" anchorCtr="0" compatLnSpc="1">
            <a:prstTxWarp prst="textNoShape">
              <a:avLst/>
            </a:prstTxWarp>
          </a:bodyPr>
          <a:lstStyle/>
          <a:p>
            <a:fld id="{ED0798FE-A3D4-4D71-80D8-41872A7F7837}" type="slidenum">
              <a:rPr lang="en-US" smtClean="0"/>
              <a:pPr/>
              <a:t>30</a:t>
            </a:fld>
            <a:endParaRPr lang="en-US" dirty="0" smtClean="0"/>
          </a:p>
        </p:txBody>
      </p:sp>
      <p:sp>
        <p:nvSpPr>
          <p:cNvPr id="140293" name="Title 8"/>
          <p:cNvSpPr>
            <a:spLocks noGrp="1"/>
          </p:cNvSpPr>
          <p:nvPr>
            <p:ph type="title"/>
          </p:nvPr>
        </p:nvSpPr>
        <p:spPr>
          <a:xfrm>
            <a:off x="609600" y="0"/>
            <a:ext cx="8229600" cy="1143000"/>
          </a:xfrm>
        </p:spPr>
        <p:txBody>
          <a:bodyPr/>
          <a:lstStyle/>
          <a:p>
            <a:pPr>
              <a:defRPr/>
            </a:pPr>
            <a:r>
              <a:rPr lang="en-US" sz="2400" b="1" dirty="0" smtClean="0">
                <a:solidFill>
                  <a:srgbClr val="FF0000"/>
                </a:solidFill>
                <a:latin typeface="Times New Roman" pitchFamily="18" charset="0"/>
                <a:cs typeface="Times New Roman" pitchFamily="18" charset="0"/>
              </a:rPr>
              <a:t>Development of Food-Based Dietary Guidelines for Iran</a:t>
            </a:r>
            <a:endParaRPr lang="en-US" sz="2400" dirty="0">
              <a:solidFill>
                <a:srgbClr val="FF0000"/>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76200" y="990600"/>
          <a:ext cx="8991600" cy="5378314"/>
        </p:xfrm>
        <a:graphic>
          <a:graphicData uri="http://schemas.openxmlformats.org/drawingml/2006/table">
            <a:tbl>
              <a:tblPr firstRow="1" bandRow="1">
                <a:tableStyleId>{5C22544A-7EE6-4342-B048-85BDC9FD1C3A}</a:tableStyleId>
              </a:tblPr>
              <a:tblGrid>
                <a:gridCol w="8991600"/>
              </a:tblGrid>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itchFamily="18" charset="0"/>
                          <a:cs typeface="Times New Roman" pitchFamily="18" charset="0"/>
                        </a:rPr>
                        <a:t>FBDGs</a:t>
                      </a:r>
                      <a:r>
                        <a:rPr lang="en-US" sz="2800" b="0" dirty="0" smtClean="0">
                          <a:latin typeface="Times New Roman" pitchFamily="18" charset="0"/>
                          <a:cs typeface="Times New Roman" pitchFamily="18" charset="0"/>
                        </a:rPr>
                        <a:t> for the Iranian population, 2002</a:t>
                      </a:r>
                    </a:p>
                  </a:txBody>
                  <a:tcPr>
                    <a:solidFill>
                      <a:srgbClr val="3693AC"/>
                    </a:solidFill>
                  </a:tcPr>
                </a:tc>
              </a:tr>
              <a:tr h="731146">
                <a:tc>
                  <a:txBody>
                    <a:bodyPr/>
                    <a:lstStyle/>
                    <a:p>
                      <a:pPr algn="ctr"/>
                      <a:r>
                        <a:rPr lang="en-US" sz="2000" dirty="0" smtClean="0">
                          <a:latin typeface="Times New Roman" pitchFamily="18" charset="0"/>
                          <a:cs typeface="Times New Roman" pitchFamily="18" charset="0"/>
                        </a:rPr>
                        <a:t>      The </a:t>
                      </a:r>
                      <a:r>
                        <a:rPr lang="en-US" sz="2000" b="1" dirty="0" smtClean="0">
                          <a:solidFill>
                            <a:srgbClr val="C00000"/>
                          </a:solidFill>
                          <a:latin typeface="Times New Roman" pitchFamily="18" charset="0"/>
                          <a:cs typeface="Times New Roman" pitchFamily="18" charset="0"/>
                        </a:rPr>
                        <a:t>ABC</a:t>
                      </a:r>
                      <a:r>
                        <a:rPr lang="en-US" sz="2000" dirty="0" smtClean="0">
                          <a:latin typeface="Times New Roman" pitchFamily="18" charset="0"/>
                          <a:cs typeface="Times New Roman" pitchFamily="18" charset="0"/>
                        </a:rPr>
                        <a:t> of  Healthy Nutrition: </a:t>
                      </a:r>
                      <a:r>
                        <a:rPr lang="en-US" sz="2000" dirty="0" smtClean="0">
                          <a:latin typeface="Tempus Sans ITC" pitchFamily="82" charset="0"/>
                          <a:cs typeface="Times New Roman" pitchFamily="18" charset="0"/>
                        </a:rPr>
                        <a:t>Sound</a:t>
                      </a:r>
                      <a:r>
                        <a:rPr lang="en-US" sz="2000"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selection of foods</a:t>
                      </a:r>
                      <a:r>
                        <a:rPr lang="en-US" sz="2000"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diet planning</a:t>
                      </a:r>
                      <a:r>
                        <a:rPr lang="en-US" sz="2000" u="sng" dirty="0" smtClean="0">
                          <a:latin typeface="Times New Roman" pitchFamily="18" charset="0"/>
                          <a:cs typeface="Times New Roman" pitchFamily="18" charset="0"/>
                        </a:rPr>
                        <a:t>, </a:t>
                      </a:r>
                      <a:r>
                        <a:rPr lang="en-US" sz="2400" u="sng" dirty="0" smtClean="0">
                          <a:solidFill>
                            <a:srgbClr val="C00000"/>
                          </a:solidFill>
                          <a:latin typeface="Times New Roman" pitchFamily="18" charset="0"/>
                          <a:cs typeface="Times New Roman" pitchFamily="18" charset="0"/>
                        </a:rPr>
                        <a:t>Physical activity</a:t>
                      </a:r>
                      <a:endParaRPr lang="en-US" sz="2000" u="sng" dirty="0" smtClean="0">
                        <a:solidFill>
                          <a:srgbClr val="C00000"/>
                        </a:solidFill>
                        <a:latin typeface="Times New Roman" pitchFamily="18" charset="0"/>
                        <a:cs typeface="Times New Roman" pitchFamily="18" charset="0"/>
                      </a:endParaRP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1-  Select a balanced, varied diet</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  Eat in amounts so that your ideal body weight will be maintained</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3 - Try to exercise regularly, at least 3 days per week, 30–40 min each time</a:t>
                      </a:r>
                    </a:p>
                  </a:txBody>
                  <a:tcPr>
                    <a:solidFill>
                      <a:schemeClr val="bg1">
                        <a:lumMod val="95000"/>
                      </a:schemeClr>
                    </a:solidFill>
                  </a:tcPr>
                </a:tc>
              </a:tr>
              <a:tr h="731146">
                <a:tc>
                  <a:txBody>
                    <a:bodyPr/>
                    <a:lstStyle/>
                    <a:p>
                      <a:pPr marL="355600" marR="0" indent="-355600" algn="l" defTabSz="914400" rtl="0" eaLnBrk="1" fontAlgn="auto" latinLnBrk="0" hangingPunct="1">
                        <a:lnSpc>
                          <a:spcPct val="100000"/>
                        </a:lnSpc>
                        <a:spcBef>
                          <a:spcPts val="0"/>
                        </a:spcBef>
                        <a:spcAft>
                          <a:spcPts val="0"/>
                        </a:spcAft>
                        <a:buClrTx/>
                        <a:buSzTx/>
                        <a:buFontTx/>
                        <a:buNone/>
                        <a:tabLst>
                          <a:tab pos="355600" algn="l"/>
                          <a:tab pos="531813" algn="l"/>
                        </a:tabLst>
                        <a:defRPr/>
                      </a:pPr>
                      <a:r>
                        <a:rPr lang="en-US" sz="2000" dirty="0" smtClean="0">
                          <a:latin typeface="Times New Roman" pitchFamily="18" charset="0"/>
                          <a:cs typeface="Times New Roman" pitchFamily="18" charset="0"/>
                        </a:rPr>
                        <a:t>4 - Through eating more whole wheat bread, fruits, vegetables, and legumes, increase your fiber intake     </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5-  Try to increase your intake of  low-fat milk and milk products</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6-  Reduce, as much possible, your solid fat and fried food intake</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7-  Eat white meats as far as possible</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8-  Reduce your intake of sugar</a:t>
                      </a:r>
                    </a:p>
                  </a:txBody>
                  <a:tcPr>
                    <a:solidFill>
                      <a:schemeClr val="bg1">
                        <a:lumMod val="95000"/>
                      </a:schemeClr>
                    </a:solidFill>
                  </a:tcPr>
                </a:tc>
              </a:tr>
              <a:tr h="41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9-  Reduce your overall intake</a:t>
                      </a:r>
                    </a:p>
                  </a:txBody>
                  <a:tcPr>
                    <a:solidFill>
                      <a:schemeClr val="bg1">
                        <a:lumMod val="95000"/>
                      </a:schemeClr>
                    </a:solidFill>
                  </a:tcPr>
                </a:tc>
              </a:tr>
            </a:tbl>
          </a:graphicData>
        </a:graphic>
      </p:graphicFrame>
      <p:sp>
        <p:nvSpPr>
          <p:cNvPr id="140320" name="TextBox 9"/>
          <p:cNvSpPr txBox="1">
            <a:spLocks noChangeArrowheads="1"/>
          </p:cNvSpPr>
          <p:nvPr/>
        </p:nvSpPr>
        <p:spPr bwMode="auto">
          <a:xfrm>
            <a:off x="0" y="6400800"/>
            <a:ext cx="7391400" cy="253916"/>
          </a:xfrm>
          <a:prstGeom prst="rect">
            <a:avLst/>
          </a:prstGeom>
          <a:noFill/>
          <a:ln w="9525">
            <a:noFill/>
            <a:miter lim="800000"/>
            <a:headEnd/>
            <a:tailEnd/>
          </a:ln>
        </p:spPr>
        <p:txBody>
          <a:bodyPr>
            <a:spAutoFit/>
          </a:bodyPr>
          <a:lstStyle/>
          <a:p>
            <a:r>
              <a:rPr lang="en-US" sz="1050" dirty="0" err="1"/>
              <a:t>Safavi</a:t>
            </a:r>
            <a:r>
              <a:rPr lang="en-US" sz="1050" dirty="0"/>
              <a:t> S.M . Ann </a:t>
            </a:r>
            <a:r>
              <a:rPr lang="en-US" sz="1050" dirty="0" err="1"/>
              <a:t>Nutr</a:t>
            </a:r>
            <a:r>
              <a:rPr lang="en-US" sz="1050" dirty="0"/>
              <a:t> </a:t>
            </a:r>
            <a:r>
              <a:rPr lang="en-US" sz="1050" dirty="0" err="1"/>
              <a:t>Metab</a:t>
            </a:r>
            <a:r>
              <a:rPr lang="en-US" sz="1050" dirty="0"/>
              <a:t> 2007;51(</a:t>
            </a:r>
            <a:r>
              <a:rPr lang="en-US" sz="1050" dirty="0" err="1"/>
              <a:t>suppl</a:t>
            </a:r>
            <a:r>
              <a:rPr lang="en-US" sz="1050" dirty="0"/>
              <a:t> 2):32-35</a:t>
            </a:r>
          </a:p>
        </p:txBody>
      </p:sp>
      <p:sp>
        <p:nvSpPr>
          <p:cNvPr id="6" name="Footer Placeholder 5"/>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p:txBody>
          <a:bodyPr/>
          <a:lstStyle/>
          <a:p>
            <a:endParaRPr lang="en-US" smtClean="0"/>
          </a:p>
        </p:txBody>
      </p:sp>
      <p:sp>
        <p:nvSpPr>
          <p:cNvPr id="1413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B8056FC-616F-47EC-AED3-8ADD4FA9EE20}" type="slidenum">
              <a:rPr lang="en-US" smtClean="0"/>
              <a:pPr/>
              <a:t>31</a:t>
            </a:fld>
            <a:endParaRPr lang="en-US" smtClean="0"/>
          </a:p>
        </p:txBody>
      </p:sp>
      <p:pic>
        <p:nvPicPr>
          <p:cNvPr id="141317" name="Picture 2" descr="C:\Documents and Settings\Mehrabani\Desktop\final pyramid85 (1).jpg"/>
          <p:cNvPicPr>
            <a:picLocks noChangeAspect="1" noChangeArrowheads="1"/>
          </p:cNvPicPr>
          <p:nvPr/>
        </p:nvPicPr>
        <p:blipFill>
          <a:blip r:embed="rId2" cstate="print"/>
          <a:srcRect/>
          <a:stretch>
            <a:fillRect/>
          </a:stretch>
        </p:blipFill>
        <p:spPr bwMode="auto">
          <a:xfrm>
            <a:off x="0" y="1219200"/>
            <a:ext cx="9144000" cy="5562600"/>
          </a:xfrm>
          <a:prstGeom prst="rect">
            <a:avLst/>
          </a:prstGeom>
          <a:noFill/>
          <a:ln w="9525">
            <a:noFill/>
            <a:miter lim="800000"/>
            <a:headEnd/>
            <a:tailEnd/>
          </a:ln>
        </p:spPr>
      </p:pic>
      <p:sp>
        <p:nvSpPr>
          <p:cNvPr id="141318" name="Title 8"/>
          <p:cNvSpPr>
            <a:spLocks noGrp="1"/>
          </p:cNvSpPr>
          <p:nvPr>
            <p:ph type="title"/>
          </p:nvPr>
        </p:nvSpPr>
        <p:spPr>
          <a:xfrm>
            <a:off x="457200" y="76200"/>
            <a:ext cx="8229600" cy="1143000"/>
          </a:xfrm>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راهنماهای غذایی</a:t>
            </a:r>
            <a:endParaRPr dirty="0" smtClean="0"/>
          </a:p>
        </p:txBody>
      </p:sp>
      <p:sp>
        <p:nvSpPr>
          <p:cNvPr id="6" name="Footer Placeholder 5"/>
          <p:cNvSpPr>
            <a:spLocks noGrp="1"/>
          </p:cNvSpPr>
          <p:nvPr>
            <p:ph type="ftr" sz="quarter" idx="11"/>
          </p:nvPr>
        </p:nvSpPr>
        <p:spPr>
          <a:xfrm>
            <a:off x="3124200" y="6553200"/>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2" descr="2005 mypyramid clipart"/>
          <p:cNvPicPr>
            <a:picLocks noChangeAspect="1" noChangeArrowheads="1"/>
          </p:cNvPicPr>
          <p:nvPr/>
        </p:nvPicPr>
        <p:blipFill>
          <a:blip r:embed="rId3" cstate="print"/>
          <a:srcRect/>
          <a:stretch>
            <a:fillRect/>
          </a:stretch>
        </p:blipFill>
        <p:spPr bwMode="auto">
          <a:xfrm>
            <a:off x="5410200" y="4541838"/>
            <a:ext cx="2895600" cy="2316162"/>
          </a:xfrm>
          <a:prstGeom prst="rect">
            <a:avLst/>
          </a:prstGeom>
          <a:noFill/>
          <a:ln w="9525">
            <a:noFill/>
            <a:miter lim="800000"/>
            <a:headEnd/>
            <a:tailEnd/>
          </a:ln>
        </p:spPr>
      </p:pic>
      <p:sp>
        <p:nvSpPr>
          <p:cNvPr id="27651" name="Rectangle 2"/>
          <p:cNvSpPr>
            <a:spLocks noGrp="1" noChangeArrowheads="1"/>
          </p:cNvSpPr>
          <p:nvPr>
            <p:ph type="title"/>
          </p:nvPr>
        </p:nvSpPr>
        <p:spPr>
          <a:xfrm>
            <a:off x="457200" y="0"/>
            <a:ext cx="8229600" cy="1143000"/>
          </a:xfrm>
        </p:spPr>
        <p:txBody>
          <a:bodyPr/>
          <a:lstStyle/>
          <a:p>
            <a:pPr algn="r" rtl="1"/>
            <a:r>
              <a:rPr lang="fa-IR" sz="3600" b="1" dirty="0" smtClean="0">
                <a:solidFill>
                  <a:srgbClr val="C00000"/>
                </a:solidFill>
                <a:cs typeface="B Mitra" pitchFamily="2" charset="-78"/>
              </a:rPr>
              <a:t>گروههاي غذايي و</a:t>
            </a:r>
            <a:r>
              <a:rPr lang="en-US" sz="3600" b="1" dirty="0" smtClean="0">
                <a:solidFill>
                  <a:srgbClr val="C00000"/>
                </a:solidFill>
                <a:cs typeface="B Mitra" pitchFamily="2" charset="-78"/>
              </a:rPr>
              <a:t> </a:t>
            </a:r>
            <a:r>
              <a:rPr lang="fa-IR" sz="3600" b="1" dirty="0" smtClean="0">
                <a:solidFill>
                  <a:srgbClr val="C00000"/>
                </a:solidFill>
                <a:cs typeface="B Mitra" pitchFamily="2" charset="-78"/>
              </a:rPr>
              <a:t>هرم راهنماي غذايي</a:t>
            </a:r>
            <a:endParaRPr sz="3600" b="1" dirty="0" smtClean="0"/>
          </a:p>
        </p:txBody>
      </p:sp>
      <p:sp>
        <p:nvSpPr>
          <p:cNvPr id="27653" name="Slide Number Placeholder 2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B73F85-2020-489F-9EF8-23309517F80C}" type="slidenum">
              <a:rPr lang="en-US" smtClean="0"/>
              <a:pPr/>
              <a:t>32</a:t>
            </a:fld>
            <a:endParaRPr lang="en-US" smtClean="0"/>
          </a:p>
        </p:txBody>
      </p:sp>
      <p:pic>
        <p:nvPicPr>
          <p:cNvPr id="27654" name="Picture 4" descr="1916 food for young children pinwheel"/>
          <p:cNvPicPr>
            <a:picLocks noChangeAspect="1" noChangeArrowheads="1"/>
          </p:cNvPicPr>
          <p:nvPr/>
        </p:nvPicPr>
        <p:blipFill>
          <a:blip r:embed="rId4" cstate="print"/>
          <a:srcRect/>
          <a:stretch>
            <a:fillRect/>
          </a:stretch>
        </p:blipFill>
        <p:spPr bwMode="auto">
          <a:xfrm>
            <a:off x="762000" y="2133600"/>
            <a:ext cx="1957388" cy="1905000"/>
          </a:xfrm>
          <a:prstGeom prst="rect">
            <a:avLst/>
          </a:prstGeom>
          <a:noFill/>
          <a:ln w="9525">
            <a:noFill/>
            <a:miter lim="800000"/>
            <a:headEnd/>
            <a:tailEnd/>
          </a:ln>
        </p:spPr>
      </p:pic>
      <p:pic>
        <p:nvPicPr>
          <p:cNvPr id="27655" name="Picture 5" descr="1970 clipart of food chart"/>
          <p:cNvPicPr>
            <a:picLocks noChangeAspect="1" noChangeArrowheads="1"/>
          </p:cNvPicPr>
          <p:nvPr/>
        </p:nvPicPr>
        <p:blipFill>
          <a:blip r:embed="rId5" cstate="print"/>
          <a:srcRect/>
          <a:stretch>
            <a:fillRect/>
          </a:stretch>
        </p:blipFill>
        <p:spPr bwMode="auto">
          <a:xfrm>
            <a:off x="3429000" y="3048000"/>
            <a:ext cx="1241425" cy="2971800"/>
          </a:xfrm>
          <a:prstGeom prst="rect">
            <a:avLst/>
          </a:prstGeom>
          <a:noFill/>
          <a:ln w="9525">
            <a:noFill/>
            <a:miter lim="800000"/>
            <a:headEnd/>
            <a:tailEnd/>
          </a:ln>
        </p:spPr>
      </p:pic>
      <p:pic>
        <p:nvPicPr>
          <p:cNvPr id="27656" name="Picture 6" descr="1950-1960 food chart"/>
          <p:cNvPicPr>
            <a:picLocks noChangeAspect="1" noChangeArrowheads="1"/>
          </p:cNvPicPr>
          <p:nvPr/>
        </p:nvPicPr>
        <p:blipFill>
          <a:blip r:embed="rId6" cstate="print"/>
          <a:srcRect/>
          <a:stretch>
            <a:fillRect/>
          </a:stretch>
        </p:blipFill>
        <p:spPr bwMode="auto">
          <a:xfrm>
            <a:off x="685800" y="4375150"/>
            <a:ext cx="2000250" cy="1720850"/>
          </a:xfrm>
          <a:prstGeom prst="rect">
            <a:avLst/>
          </a:prstGeom>
          <a:noFill/>
          <a:ln w="9525">
            <a:noFill/>
            <a:miter lim="800000"/>
            <a:headEnd/>
            <a:tailEnd/>
          </a:ln>
        </p:spPr>
      </p:pic>
      <p:pic>
        <p:nvPicPr>
          <p:cNvPr id="27657" name="Picture 8" descr="1992 food pyramid clipart"/>
          <p:cNvPicPr>
            <a:picLocks noChangeAspect="1" noChangeArrowheads="1"/>
          </p:cNvPicPr>
          <p:nvPr/>
        </p:nvPicPr>
        <p:blipFill>
          <a:blip r:embed="rId7" cstate="print"/>
          <a:srcRect/>
          <a:stretch>
            <a:fillRect/>
          </a:stretch>
        </p:blipFill>
        <p:spPr bwMode="auto">
          <a:xfrm>
            <a:off x="4959350" y="1524000"/>
            <a:ext cx="2279650" cy="2286000"/>
          </a:xfrm>
          <a:prstGeom prst="rect">
            <a:avLst/>
          </a:prstGeom>
          <a:noFill/>
          <a:ln w="9525">
            <a:noFill/>
            <a:miter lim="800000"/>
            <a:headEnd/>
            <a:tailEnd/>
          </a:ln>
        </p:spPr>
      </p:pic>
      <p:sp>
        <p:nvSpPr>
          <p:cNvPr id="27658" name="Line 15"/>
          <p:cNvSpPr>
            <a:spLocks noChangeShapeType="1"/>
          </p:cNvSpPr>
          <p:nvPr/>
        </p:nvSpPr>
        <p:spPr bwMode="auto">
          <a:xfrm flipV="1">
            <a:off x="2743200" y="4953000"/>
            <a:ext cx="685800" cy="304800"/>
          </a:xfrm>
          <a:prstGeom prst="line">
            <a:avLst/>
          </a:prstGeom>
          <a:noFill/>
          <a:ln w="76200">
            <a:solidFill>
              <a:srgbClr val="336699"/>
            </a:solidFill>
            <a:round/>
            <a:headEnd/>
            <a:tailEnd type="triangle" w="med" len="med"/>
          </a:ln>
        </p:spPr>
        <p:txBody>
          <a:bodyPr/>
          <a:lstStyle/>
          <a:p>
            <a:endParaRPr lang="en-US"/>
          </a:p>
        </p:txBody>
      </p:sp>
      <p:sp>
        <p:nvSpPr>
          <p:cNvPr id="27659" name="Text Box 17"/>
          <p:cNvSpPr txBox="1">
            <a:spLocks noChangeArrowheads="1"/>
          </p:cNvSpPr>
          <p:nvPr/>
        </p:nvSpPr>
        <p:spPr bwMode="auto">
          <a:xfrm>
            <a:off x="2057400" y="1833563"/>
            <a:ext cx="8159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1940s</a:t>
            </a:r>
          </a:p>
        </p:txBody>
      </p:sp>
      <p:sp>
        <p:nvSpPr>
          <p:cNvPr id="27660" name="Text Box 18"/>
          <p:cNvSpPr txBox="1">
            <a:spLocks noChangeArrowheads="1"/>
          </p:cNvSpPr>
          <p:nvPr/>
        </p:nvSpPr>
        <p:spPr bwMode="auto">
          <a:xfrm>
            <a:off x="9525" y="4038600"/>
            <a:ext cx="1514475" cy="376238"/>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1950s-1960s</a:t>
            </a:r>
          </a:p>
        </p:txBody>
      </p:sp>
      <p:sp>
        <p:nvSpPr>
          <p:cNvPr id="27661" name="Text Box 19"/>
          <p:cNvSpPr txBox="1">
            <a:spLocks noChangeArrowheads="1"/>
          </p:cNvSpPr>
          <p:nvPr/>
        </p:nvSpPr>
        <p:spPr bwMode="auto">
          <a:xfrm>
            <a:off x="3733800" y="2671763"/>
            <a:ext cx="914400" cy="376237"/>
          </a:xfrm>
          <a:prstGeom prst="rect">
            <a:avLst/>
          </a:prstGeom>
          <a:solidFill>
            <a:schemeClr val="bg1"/>
          </a:solidFill>
          <a:ln w="9525">
            <a:solidFill>
              <a:srgbClr val="336699"/>
            </a:solidFill>
            <a:miter lim="800000"/>
            <a:headEnd/>
            <a:tailEnd/>
          </a:ln>
        </p:spPr>
        <p:txBody>
          <a:bodyPr>
            <a:spAutoFit/>
          </a:bodyPr>
          <a:lstStyle/>
          <a:p>
            <a:pPr eaLnBrk="0" hangingPunct="0"/>
            <a:r>
              <a:rPr lang="en-US"/>
              <a:t>1970s</a:t>
            </a:r>
          </a:p>
        </p:txBody>
      </p:sp>
      <p:sp>
        <p:nvSpPr>
          <p:cNvPr id="27662" name="Text Box 20"/>
          <p:cNvSpPr txBox="1">
            <a:spLocks noChangeArrowheads="1"/>
          </p:cNvSpPr>
          <p:nvPr/>
        </p:nvSpPr>
        <p:spPr bwMode="auto">
          <a:xfrm>
            <a:off x="5029200" y="1452563"/>
            <a:ext cx="7016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1992</a:t>
            </a:r>
          </a:p>
        </p:txBody>
      </p:sp>
      <p:sp>
        <p:nvSpPr>
          <p:cNvPr id="27663" name="Text Box 21"/>
          <p:cNvSpPr txBox="1">
            <a:spLocks noChangeArrowheads="1"/>
          </p:cNvSpPr>
          <p:nvPr/>
        </p:nvSpPr>
        <p:spPr bwMode="auto">
          <a:xfrm>
            <a:off x="7756525" y="5262563"/>
            <a:ext cx="701675" cy="376237"/>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2005</a:t>
            </a:r>
          </a:p>
        </p:txBody>
      </p:sp>
      <p:sp>
        <p:nvSpPr>
          <p:cNvPr id="27664" name="Line 22"/>
          <p:cNvSpPr>
            <a:spLocks noChangeShapeType="1"/>
          </p:cNvSpPr>
          <p:nvPr/>
        </p:nvSpPr>
        <p:spPr bwMode="auto">
          <a:xfrm>
            <a:off x="1676400" y="3962400"/>
            <a:ext cx="0" cy="457200"/>
          </a:xfrm>
          <a:prstGeom prst="line">
            <a:avLst/>
          </a:prstGeom>
          <a:noFill/>
          <a:ln w="76200">
            <a:solidFill>
              <a:srgbClr val="336699"/>
            </a:solidFill>
            <a:round/>
            <a:headEnd/>
            <a:tailEnd type="triangle" w="med" len="med"/>
          </a:ln>
        </p:spPr>
        <p:txBody>
          <a:bodyPr/>
          <a:lstStyle/>
          <a:p>
            <a:endParaRPr lang="en-US"/>
          </a:p>
        </p:txBody>
      </p:sp>
      <p:sp>
        <p:nvSpPr>
          <p:cNvPr id="27665" name="Line 23"/>
          <p:cNvSpPr>
            <a:spLocks noChangeShapeType="1"/>
          </p:cNvSpPr>
          <p:nvPr/>
        </p:nvSpPr>
        <p:spPr bwMode="auto">
          <a:xfrm flipV="1">
            <a:off x="4724400" y="3962400"/>
            <a:ext cx="609600" cy="762000"/>
          </a:xfrm>
          <a:prstGeom prst="line">
            <a:avLst/>
          </a:prstGeom>
          <a:noFill/>
          <a:ln w="76200">
            <a:solidFill>
              <a:srgbClr val="336699"/>
            </a:solidFill>
            <a:round/>
            <a:headEnd/>
            <a:tailEnd type="triangle" w="med" len="med"/>
          </a:ln>
        </p:spPr>
        <p:txBody>
          <a:bodyPr/>
          <a:lstStyle/>
          <a:p>
            <a:endParaRPr lang="en-US"/>
          </a:p>
        </p:txBody>
      </p:sp>
      <p:sp>
        <p:nvSpPr>
          <p:cNvPr id="27666" name="Line 24"/>
          <p:cNvSpPr>
            <a:spLocks noChangeShapeType="1"/>
          </p:cNvSpPr>
          <p:nvPr/>
        </p:nvSpPr>
        <p:spPr bwMode="auto">
          <a:xfrm>
            <a:off x="1219200" y="1676400"/>
            <a:ext cx="457200" cy="457200"/>
          </a:xfrm>
          <a:prstGeom prst="line">
            <a:avLst/>
          </a:prstGeom>
          <a:noFill/>
          <a:ln w="76200">
            <a:solidFill>
              <a:srgbClr val="336699"/>
            </a:solidFill>
            <a:round/>
            <a:headEnd/>
            <a:tailEnd type="triangle" w="med" len="med"/>
          </a:ln>
        </p:spPr>
        <p:txBody>
          <a:bodyPr/>
          <a:lstStyle/>
          <a:p>
            <a:endParaRPr lang="en-US"/>
          </a:p>
        </p:txBody>
      </p:sp>
      <p:sp>
        <p:nvSpPr>
          <p:cNvPr id="27667" name="Text Box 25"/>
          <p:cNvSpPr txBox="1">
            <a:spLocks noChangeArrowheads="1"/>
          </p:cNvSpPr>
          <p:nvPr/>
        </p:nvSpPr>
        <p:spPr bwMode="auto">
          <a:xfrm>
            <a:off x="76200" y="1143000"/>
            <a:ext cx="1082675" cy="730250"/>
          </a:xfrm>
          <a:prstGeom prst="rect">
            <a:avLst/>
          </a:prstGeom>
          <a:solidFill>
            <a:srgbClr val="336699"/>
          </a:solidFill>
          <a:ln w="9525">
            <a:noFill/>
            <a:miter lim="800000"/>
            <a:headEnd/>
            <a:tailEnd/>
          </a:ln>
        </p:spPr>
        <p:txBody>
          <a:bodyPr>
            <a:spAutoFit/>
          </a:bodyPr>
          <a:lstStyle/>
          <a:p>
            <a:pPr algn="ctr" eaLnBrk="0" hangingPunct="0"/>
            <a:r>
              <a:rPr lang="en-US" sz="1400">
                <a:solidFill>
                  <a:schemeClr val="bg1"/>
                </a:solidFill>
              </a:rPr>
              <a:t>Food for Young Children</a:t>
            </a:r>
            <a:endParaRPr lang="en-US">
              <a:solidFill>
                <a:schemeClr val="bg1"/>
              </a:solidFill>
            </a:endParaRPr>
          </a:p>
        </p:txBody>
      </p:sp>
      <p:sp>
        <p:nvSpPr>
          <p:cNvPr id="27668" name="Text Box 26"/>
          <p:cNvSpPr txBox="1">
            <a:spLocks noChangeArrowheads="1"/>
          </p:cNvSpPr>
          <p:nvPr/>
        </p:nvSpPr>
        <p:spPr bwMode="auto">
          <a:xfrm>
            <a:off x="76200" y="1828800"/>
            <a:ext cx="701675" cy="376238"/>
          </a:xfrm>
          <a:prstGeom prst="rect">
            <a:avLst/>
          </a:prstGeom>
          <a:solidFill>
            <a:schemeClr val="bg1"/>
          </a:solidFill>
          <a:ln w="9525">
            <a:solidFill>
              <a:srgbClr val="336699"/>
            </a:solidFill>
            <a:miter lim="800000"/>
            <a:headEnd/>
            <a:tailEnd/>
          </a:ln>
        </p:spPr>
        <p:txBody>
          <a:bodyPr wrap="none">
            <a:spAutoFit/>
          </a:bodyPr>
          <a:lstStyle/>
          <a:p>
            <a:pPr algn="ctr" eaLnBrk="0" hangingPunct="0"/>
            <a:r>
              <a:rPr lang="en-US"/>
              <a:t>1916</a:t>
            </a:r>
          </a:p>
        </p:txBody>
      </p:sp>
      <p:sp>
        <p:nvSpPr>
          <p:cNvPr id="27669" name="Line 16"/>
          <p:cNvSpPr>
            <a:spLocks noChangeShapeType="1"/>
          </p:cNvSpPr>
          <p:nvPr/>
        </p:nvSpPr>
        <p:spPr bwMode="auto">
          <a:xfrm>
            <a:off x="6096000" y="4114800"/>
            <a:ext cx="457200" cy="762000"/>
          </a:xfrm>
          <a:prstGeom prst="line">
            <a:avLst/>
          </a:prstGeom>
          <a:noFill/>
          <a:ln w="76200">
            <a:solidFill>
              <a:srgbClr val="336699"/>
            </a:solidFill>
            <a:round/>
            <a:headEnd/>
            <a:tailEnd type="triangle" w="med" len="med"/>
          </a:ln>
        </p:spPr>
        <p:txBody>
          <a:bodyPr/>
          <a:lstStyle/>
          <a:p>
            <a:endParaRPr lang="en-US"/>
          </a:p>
        </p:txBody>
      </p:sp>
      <p:sp>
        <p:nvSpPr>
          <p:cNvPr id="27670" name="TextBox 9"/>
          <p:cNvSpPr txBox="1">
            <a:spLocks noChangeArrowheads="1"/>
          </p:cNvSpPr>
          <p:nvPr/>
        </p:nvSpPr>
        <p:spPr bwMode="auto">
          <a:xfrm>
            <a:off x="0" y="6581775"/>
            <a:ext cx="4114800" cy="276225"/>
          </a:xfrm>
          <a:prstGeom prst="rect">
            <a:avLst/>
          </a:prstGeom>
          <a:noFill/>
          <a:ln w="9525">
            <a:noFill/>
            <a:miter lim="800000"/>
            <a:headEnd/>
            <a:tailEnd/>
          </a:ln>
        </p:spPr>
        <p:txBody>
          <a:bodyPr>
            <a:spAutoFit/>
          </a:bodyPr>
          <a:lstStyle/>
          <a:p>
            <a:r>
              <a:rPr lang="en-US" sz="1200"/>
              <a:t>Welsh S. Nutrition today nov/dec 1992, p:6-11</a:t>
            </a:r>
          </a:p>
        </p:txBody>
      </p:sp>
      <p:sp>
        <p:nvSpPr>
          <p:cNvPr id="27671" name="Rectangle 7"/>
          <p:cNvSpPr>
            <a:spLocks noChangeArrowheads="1"/>
          </p:cNvSpPr>
          <p:nvPr/>
        </p:nvSpPr>
        <p:spPr bwMode="auto">
          <a:xfrm>
            <a:off x="152400" y="6092825"/>
            <a:ext cx="1109663" cy="307975"/>
          </a:xfrm>
          <a:prstGeom prst="rect">
            <a:avLst/>
          </a:prstGeom>
          <a:noFill/>
          <a:ln w="9525">
            <a:noFill/>
            <a:miter lim="800000"/>
            <a:headEnd/>
            <a:tailEnd/>
          </a:ln>
        </p:spPr>
        <p:txBody>
          <a:bodyPr wrap="none">
            <a:spAutoFit/>
          </a:bodyPr>
          <a:lstStyle/>
          <a:p>
            <a:r>
              <a:rPr lang="en-US" sz="1400" b="1" i="1"/>
              <a:t>Basic Four</a:t>
            </a:r>
            <a:endParaRPr lang="en-US" sz="1400"/>
          </a:p>
        </p:txBody>
      </p:sp>
      <p:sp>
        <p:nvSpPr>
          <p:cNvPr id="27672" name="Rectangle 6"/>
          <p:cNvSpPr>
            <a:spLocks noChangeArrowheads="1"/>
          </p:cNvSpPr>
          <p:nvPr/>
        </p:nvSpPr>
        <p:spPr bwMode="auto">
          <a:xfrm>
            <a:off x="2520950" y="2438400"/>
            <a:ext cx="1289050" cy="307975"/>
          </a:xfrm>
          <a:prstGeom prst="rect">
            <a:avLst/>
          </a:prstGeom>
          <a:noFill/>
          <a:ln w="9525">
            <a:noFill/>
            <a:miter lim="800000"/>
            <a:headEnd/>
            <a:tailEnd/>
          </a:ln>
        </p:spPr>
        <p:txBody>
          <a:bodyPr wrap="none">
            <a:spAutoFit/>
          </a:bodyPr>
          <a:lstStyle/>
          <a:p>
            <a:r>
              <a:rPr lang="en-US" sz="1400" b="1" i="1"/>
              <a:t>Basic Seven </a:t>
            </a:r>
            <a:endParaRPr lang="en-US" sz="1400"/>
          </a:p>
        </p:txBody>
      </p:sp>
      <p:sp>
        <p:nvSpPr>
          <p:cNvPr id="27673" name="Rectangle 5"/>
          <p:cNvSpPr>
            <a:spLocks noChangeArrowheads="1"/>
          </p:cNvSpPr>
          <p:nvPr/>
        </p:nvSpPr>
        <p:spPr bwMode="auto">
          <a:xfrm>
            <a:off x="3352800" y="6015038"/>
            <a:ext cx="1524000" cy="461962"/>
          </a:xfrm>
          <a:prstGeom prst="rect">
            <a:avLst/>
          </a:prstGeom>
          <a:noFill/>
          <a:ln w="9525">
            <a:noFill/>
            <a:miter lim="800000"/>
            <a:headEnd/>
            <a:tailEnd/>
          </a:ln>
        </p:spPr>
        <p:txBody>
          <a:bodyPr>
            <a:spAutoFit/>
          </a:bodyPr>
          <a:lstStyle/>
          <a:p>
            <a:pPr algn="ctr"/>
            <a:r>
              <a:rPr lang="en-US" sz="1200" b="1" i="1"/>
              <a:t>Hassle-Free Guide to a better diet</a:t>
            </a:r>
            <a:endParaRPr lang="en-US" sz="1200"/>
          </a:p>
        </p:txBody>
      </p:sp>
      <p:sp>
        <p:nvSpPr>
          <p:cNvPr id="27674" name="Rectangle 8"/>
          <p:cNvSpPr>
            <a:spLocks noChangeArrowheads="1"/>
          </p:cNvSpPr>
          <p:nvPr/>
        </p:nvSpPr>
        <p:spPr bwMode="auto">
          <a:xfrm>
            <a:off x="5410200" y="3806825"/>
            <a:ext cx="1893888" cy="307975"/>
          </a:xfrm>
          <a:prstGeom prst="rect">
            <a:avLst/>
          </a:prstGeom>
          <a:noFill/>
          <a:ln w="9525">
            <a:noFill/>
            <a:miter lim="800000"/>
            <a:headEnd/>
            <a:tailEnd/>
          </a:ln>
        </p:spPr>
        <p:txBody>
          <a:bodyPr wrap="none">
            <a:spAutoFit/>
          </a:bodyPr>
          <a:lstStyle/>
          <a:p>
            <a:r>
              <a:rPr lang="en-US" sz="1400" b="1" i="1"/>
              <a:t>Food guide pyramid</a:t>
            </a:r>
            <a:endParaRPr lang="en-US" sz="1400"/>
          </a:p>
        </p:txBody>
      </p:sp>
      <p:sp>
        <p:nvSpPr>
          <p:cNvPr id="27675" name="Line 23"/>
          <p:cNvSpPr>
            <a:spLocks noChangeShapeType="1"/>
          </p:cNvSpPr>
          <p:nvPr/>
        </p:nvSpPr>
        <p:spPr bwMode="auto">
          <a:xfrm flipV="1">
            <a:off x="7391400" y="3124200"/>
            <a:ext cx="685800" cy="2133600"/>
          </a:xfrm>
          <a:prstGeom prst="line">
            <a:avLst/>
          </a:prstGeom>
          <a:noFill/>
          <a:ln w="76200">
            <a:solidFill>
              <a:srgbClr val="336699"/>
            </a:solidFill>
            <a:round/>
            <a:headEnd/>
            <a:tailEnd type="triangle" w="med" len="med"/>
          </a:ln>
        </p:spPr>
        <p:txBody>
          <a:bodyPr/>
          <a:lstStyle/>
          <a:p>
            <a:endParaRPr lang="en-US"/>
          </a:p>
        </p:txBody>
      </p:sp>
      <p:pic>
        <p:nvPicPr>
          <p:cNvPr id="27676" name="Picture 2"/>
          <p:cNvPicPr>
            <a:picLocks noChangeAspect="1" noChangeArrowheads="1"/>
          </p:cNvPicPr>
          <p:nvPr/>
        </p:nvPicPr>
        <p:blipFill>
          <a:blip r:embed="rId8" cstate="print"/>
          <a:srcRect/>
          <a:stretch>
            <a:fillRect/>
          </a:stretch>
        </p:blipFill>
        <p:spPr bwMode="auto">
          <a:xfrm>
            <a:off x="7010400" y="1447800"/>
            <a:ext cx="2057400" cy="1600200"/>
          </a:xfrm>
          <a:prstGeom prst="rect">
            <a:avLst/>
          </a:prstGeom>
          <a:noFill/>
          <a:ln w="9525">
            <a:noFill/>
            <a:miter lim="800000"/>
            <a:headEnd/>
            <a:tailEnd/>
          </a:ln>
        </p:spPr>
      </p:pic>
      <p:sp>
        <p:nvSpPr>
          <p:cNvPr id="27677" name="Text Box 21"/>
          <p:cNvSpPr txBox="1">
            <a:spLocks noChangeArrowheads="1"/>
          </p:cNvSpPr>
          <p:nvPr/>
        </p:nvSpPr>
        <p:spPr bwMode="auto">
          <a:xfrm>
            <a:off x="8153400" y="990600"/>
            <a:ext cx="696913" cy="369888"/>
          </a:xfrm>
          <a:prstGeom prst="rect">
            <a:avLst/>
          </a:prstGeom>
          <a:solidFill>
            <a:schemeClr val="bg1"/>
          </a:solidFill>
          <a:ln w="9525">
            <a:solidFill>
              <a:srgbClr val="336699"/>
            </a:solidFill>
            <a:miter lim="800000"/>
            <a:headEnd/>
            <a:tailEnd/>
          </a:ln>
        </p:spPr>
        <p:txBody>
          <a:bodyPr wrap="none">
            <a:spAutoFit/>
          </a:bodyPr>
          <a:lstStyle/>
          <a:p>
            <a:pPr eaLnBrk="0" hangingPunct="0"/>
            <a:r>
              <a:rPr lang="en-US"/>
              <a:t>2010</a:t>
            </a:r>
          </a:p>
        </p:txBody>
      </p:sp>
      <p:sp>
        <p:nvSpPr>
          <p:cNvPr id="29" name="Footer Placeholder 28"/>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1219200"/>
            <a:ext cx="8382000" cy="5334000"/>
          </a:xfrm>
        </p:spPr>
        <p:txBody>
          <a:bodyPr/>
          <a:lstStyle/>
          <a:p>
            <a:pPr>
              <a:buFont typeface="Arial" pitchFamily="34" charset="0"/>
              <a:buNone/>
            </a:pPr>
            <a:r>
              <a:rPr lang="en-US" b="1" i="1" dirty="0" err="1" smtClean="0">
                <a:solidFill>
                  <a:srgbClr val="00B050"/>
                </a:solidFill>
              </a:rPr>
              <a:t>MyPlate</a:t>
            </a:r>
            <a:r>
              <a:rPr lang="en-US" b="1" i="1" dirty="0" smtClean="0">
                <a:solidFill>
                  <a:srgbClr val="00B050"/>
                </a:solidFill>
              </a:rPr>
              <a:t> (2010) </a:t>
            </a:r>
          </a:p>
          <a:p>
            <a:pPr>
              <a:buFont typeface="Arial" pitchFamily="34" charset="0"/>
              <a:buNone/>
            </a:pPr>
            <a:endParaRPr lang="en-US" sz="2000" dirty="0" smtClean="0"/>
          </a:p>
          <a:p>
            <a:pPr>
              <a:spcAft>
                <a:spcPts val="1800"/>
              </a:spcAft>
              <a:buFont typeface="Wingdings" pitchFamily="2" charset="2"/>
              <a:buChar char="Ø"/>
            </a:pPr>
            <a:r>
              <a:rPr lang="en-US" sz="2800" dirty="0" smtClean="0"/>
              <a:t>Covers half the plate with </a:t>
            </a:r>
            <a:r>
              <a:rPr lang="en-US" sz="2800" i="1" dirty="0" smtClean="0">
                <a:solidFill>
                  <a:srgbClr val="C00000"/>
                </a:solidFill>
              </a:rPr>
              <a:t>vegetables and fruits</a:t>
            </a:r>
            <a:r>
              <a:rPr lang="en-US" sz="2800" dirty="0" smtClean="0"/>
              <a:t>. </a:t>
            </a:r>
          </a:p>
          <a:p>
            <a:pPr>
              <a:spcAft>
                <a:spcPts val="1800"/>
              </a:spcAft>
              <a:buFont typeface="Wingdings" pitchFamily="2" charset="2"/>
              <a:buChar char="Ø"/>
            </a:pPr>
            <a:r>
              <a:rPr lang="en-US" sz="2800" dirty="0" smtClean="0"/>
              <a:t>Resembles the original 1940s icon, the </a:t>
            </a:r>
            <a:r>
              <a:rPr lang="en-US" sz="2800" i="1" dirty="0" smtClean="0">
                <a:solidFill>
                  <a:srgbClr val="C00000"/>
                </a:solidFill>
              </a:rPr>
              <a:t>Basic Seven </a:t>
            </a:r>
            <a:r>
              <a:rPr lang="en-US" sz="2800" dirty="0" smtClean="0"/>
              <a:t>(omits “butter and fortified margarine” category ).</a:t>
            </a:r>
          </a:p>
          <a:p>
            <a:pPr>
              <a:spcAft>
                <a:spcPts val="1800"/>
              </a:spcAft>
              <a:buFont typeface="Wingdings" pitchFamily="2" charset="2"/>
              <a:buChar char="Ø"/>
            </a:pPr>
            <a:r>
              <a:rPr lang="en-US" sz="2800" dirty="0" smtClean="0"/>
              <a:t>Failures to distinguish between whole grains and refined grain products and among protein sources, and by continued promotion of high dairy consumption.</a:t>
            </a:r>
          </a:p>
        </p:txBody>
      </p:sp>
      <p:sp>
        <p:nvSpPr>
          <p:cNvPr id="2662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656209C-65BF-4FE7-B8BA-4B26846B0D7F}" type="slidenum">
              <a:rPr lang="en-US" smtClean="0"/>
              <a:pPr/>
              <a:t>33</a:t>
            </a:fld>
            <a:endParaRPr lang="en-US" smtClean="0"/>
          </a:p>
        </p:txBody>
      </p:sp>
      <p:sp>
        <p:nvSpPr>
          <p:cNvPr id="26629" name="Title 1"/>
          <p:cNvSpPr>
            <a:spLocks noGrp="1"/>
          </p:cNvSpPr>
          <p:nvPr>
            <p:ph type="title"/>
          </p:nvPr>
        </p:nvSpPr>
        <p:spPr/>
        <p:txBody>
          <a:bodyPr/>
          <a:lstStyle/>
          <a:p>
            <a:pPr algn="r" rtl="1"/>
            <a:r>
              <a:rPr lang="fa-IR" sz="1800" b="1" dirty="0" smtClean="0">
                <a:solidFill>
                  <a:srgbClr val="C00000"/>
                </a:solidFill>
                <a:cs typeface="B Mitra" pitchFamily="2" charset="-78"/>
              </a:rPr>
              <a:t>ادامه </a:t>
            </a:r>
            <a:r>
              <a:rPr lang="fa-IR" sz="3200" b="1" dirty="0" smtClean="0">
                <a:solidFill>
                  <a:srgbClr val="C00000"/>
                </a:solidFill>
                <a:cs typeface="B Mitra" pitchFamily="2" charset="-78"/>
              </a:rPr>
              <a:t>گروههاي غذايي و</a:t>
            </a:r>
            <a:r>
              <a:rPr lang="en-US" sz="3200" b="1" dirty="0" smtClean="0">
                <a:solidFill>
                  <a:srgbClr val="C00000"/>
                </a:solidFill>
                <a:cs typeface="B Mitra" pitchFamily="2" charset="-78"/>
              </a:rPr>
              <a:t> </a:t>
            </a:r>
            <a:r>
              <a:rPr lang="fa-IR" sz="3200" b="1" dirty="0" smtClean="0">
                <a:solidFill>
                  <a:srgbClr val="C00000"/>
                </a:solidFill>
                <a:cs typeface="B Mitra" pitchFamily="2" charset="-78"/>
              </a:rPr>
              <a:t>هرم راهنماي غذايي</a:t>
            </a:r>
            <a:endParaRPr sz="3200" dirty="0"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6200"/>
            <a:ext cx="8229600" cy="1143000"/>
          </a:xfrm>
        </p:spPr>
        <p:txBody>
          <a:bodyPr>
            <a:noAutofit/>
          </a:bodyPr>
          <a:lstStyle/>
          <a:p>
            <a:pPr algn="r" rtl="1"/>
            <a:r>
              <a:rPr lang="fa-IR" sz="2400" b="1" dirty="0" smtClean="0">
                <a:solidFill>
                  <a:srgbClr val="C00000"/>
                </a:solidFill>
                <a:cs typeface="B Mitra" pitchFamily="2" charset="-78"/>
              </a:rPr>
              <a:t>ادامه </a:t>
            </a:r>
            <a:r>
              <a:rPr lang="fa-IR" sz="4000" b="1" dirty="0" smtClean="0">
                <a:solidFill>
                  <a:srgbClr val="C00000"/>
                </a:solidFill>
                <a:cs typeface="B Mitra" pitchFamily="2" charset="-78"/>
              </a:rPr>
              <a:t>گروههاي غذايي و</a:t>
            </a:r>
            <a:r>
              <a:rPr lang="en-US" sz="4000" b="1" dirty="0" smtClean="0">
                <a:solidFill>
                  <a:srgbClr val="C00000"/>
                </a:solidFill>
                <a:cs typeface="B Mitra" pitchFamily="2" charset="-78"/>
              </a:rPr>
              <a:t> </a:t>
            </a:r>
            <a:r>
              <a:rPr lang="fa-IR" sz="4000" b="1" dirty="0" smtClean="0">
                <a:solidFill>
                  <a:srgbClr val="C00000"/>
                </a:solidFill>
                <a:cs typeface="B Mitra" pitchFamily="2" charset="-78"/>
              </a:rPr>
              <a:t>هرم راهنماي غذايي</a:t>
            </a:r>
            <a:endParaRPr lang="en-US" sz="4000" dirty="0"/>
          </a:p>
        </p:txBody>
      </p:sp>
      <p:sp>
        <p:nvSpPr>
          <p:cNvPr id="12" name="Content Placeholder 11"/>
          <p:cNvSpPr>
            <a:spLocks noGrp="1"/>
          </p:cNvSpPr>
          <p:nvPr>
            <p:ph idx="1"/>
          </p:nvPr>
        </p:nvSpPr>
        <p:spPr>
          <a:xfrm>
            <a:off x="457200" y="1295400"/>
            <a:ext cx="8229600" cy="4525963"/>
          </a:xfrm>
        </p:spPr>
        <p:txBody>
          <a:bodyPr/>
          <a:lstStyle/>
          <a:p>
            <a:pPr algn="ctr" rtl="1">
              <a:buNone/>
            </a:pPr>
            <a:r>
              <a:rPr lang="ar-SA" b="1" dirty="0" smtClean="0">
                <a:solidFill>
                  <a:schemeClr val="tx1">
                    <a:lumMod val="95000"/>
                    <a:lumOff val="5000"/>
                  </a:schemeClr>
                </a:solidFill>
                <a:cs typeface="B Nazanin" pitchFamily="2" charset="-78"/>
              </a:rPr>
              <a:t>هرم راهنماي الگوي غذاي روزانه</a:t>
            </a:r>
            <a:r>
              <a:rPr lang="ar-SA" dirty="0" smtClean="0">
                <a:solidFill>
                  <a:schemeClr val="tx2">
                    <a:lumMod val="60000"/>
                    <a:lumOff val="40000"/>
                  </a:schemeClr>
                </a:solidFill>
                <a:cs typeface="B Nazanin" pitchFamily="2" charset="-78"/>
              </a:rPr>
              <a:t> </a:t>
            </a:r>
            <a:endParaRPr lang="en-US" dirty="0"/>
          </a:p>
        </p:txBody>
      </p:sp>
      <p:sp>
        <p:nvSpPr>
          <p:cNvPr id="38916" name="Slide Number Placeholder 1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5727B0E-4A9A-4348-9AA4-90DD87186F27}" type="slidenum">
              <a:rPr lang="en-US" smtClean="0"/>
              <a:pPr/>
              <a:t>34</a:t>
            </a:fld>
            <a:endParaRPr lang="en-US" smtClean="0"/>
          </a:p>
        </p:txBody>
      </p:sp>
      <p:pic>
        <p:nvPicPr>
          <p:cNvPr id="70661" name="Picture 2" descr="food_guide_pyramid"/>
          <p:cNvPicPr>
            <a:picLocks noChangeAspect="1" noChangeArrowheads="1"/>
          </p:cNvPicPr>
          <p:nvPr/>
        </p:nvPicPr>
        <p:blipFill>
          <a:blip r:embed="rId2" cstate="print"/>
          <a:srcRect/>
          <a:stretch>
            <a:fillRect/>
          </a:stretch>
        </p:blipFill>
        <p:spPr bwMode="auto">
          <a:xfrm>
            <a:off x="457200" y="1905000"/>
            <a:ext cx="8305800" cy="4262438"/>
          </a:xfrm>
          <a:prstGeom prst="rect">
            <a:avLst/>
          </a:prstGeom>
          <a:noFill/>
          <a:ln w="9525">
            <a:noFill/>
            <a:miter lim="800000"/>
            <a:headEnd/>
            <a:tailEnd/>
          </a:ln>
        </p:spPr>
      </p:pic>
      <p:sp>
        <p:nvSpPr>
          <p:cNvPr id="6" name="TextBox 5"/>
          <p:cNvSpPr txBox="1"/>
          <p:nvPr/>
        </p:nvSpPr>
        <p:spPr>
          <a:xfrm>
            <a:off x="3505200" y="6172201"/>
            <a:ext cx="2286000" cy="461665"/>
          </a:xfrm>
          <a:prstGeom prst="rect">
            <a:avLst/>
          </a:prstGeom>
        </p:spPr>
        <p:style>
          <a:lnRef idx="2">
            <a:schemeClr val="accent4"/>
          </a:lnRef>
          <a:fillRef idx="1">
            <a:schemeClr val="lt1"/>
          </a:fillRef>
          <a:effectRef idx="0">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fa-IR" sz="1200" b="1" cap="all" dirty="0">
                <a:ln w="0"/>
                <a:solidFill>
                  <a:schemeClr val="tx1"/>
                </a:solidFill>
                <a:effectLst>
                  <a:reflection blurRad="12700" stA="50000" endPos="50000" dist="5000" dir="5400000" sy="-100000" rotWithShape="0"/>
                </a:effectLst>
                <a:cs typeface="B Mitra" pitchFamily="2" charset="-78"/>
              </a:rPr>
              <a:t>گروه نان و غلات</a:t>
            </a:r>
          </a:p>
          <a:p>
            <a:pPr algn="ctr" rtl="1">
              <a:defRPr/>
            </a:pPr>
            <a:r>
              <a:rPr lang="fa-IR" sz="1200" b="1" cap="all" dirty="0">
                <a:ln w="0"/>
                <a:solidFill>
                  <a:schemeClr val="tx1"/>
                </a:solidFill>
                <a:effectLst>
                  <a:reflection blurRad="12700" stA="50000" endPos="50000" dist="5000" dir="5400000" sy="-100000" rotWithShape="0"/>
                </a:effectLst>
                <a:cs typeface="B Mitra" pitchFamily="2" charset="-78"/>
              </a:rPr>
              <a:t>11-6 واحد</a:t>
            </a:r>
            <a:endParaRPr lang="en-US" sz="1200" b="1" cap="all" dirty="0">
              <a:ln w="0"/>
              <a:solidFill>
                <a:schemeClr val="tx1"/>
              </a:solidFill>
              <a:effectLst>
                <a:reflection blurRad="12700" stA="50000" endPos="50000" dist="5000" dir="5400000" sy="-100000" rotWithShape="0"/>
              </a:effectLst>
              <a:cs typeface="B Mitra" pitchFamily="2" charset="-78"/>
            </a:endParaRPr>
          </a:p>
        </p:txBody>
      </p:sp>
      <p:sp>
        <p:nvSpPr>
          <p:cNvPr id="7" name="TextBox 6"/>
          <p:cNvSpPr txBox="1"/>
          <p:nvPr/>
        </p:nvSpPr>
        <p:spPr>
          <a:xfrm>
            <a:off x="533400" y="4092714"/>
            <a:ext cx="1295400" cy="707886"/>
          </a:xfrm>
          <a:prstGeom prst="rect">
            <a:avLst/>
          </a:prstGeom>
          <a:noFill/>
        </p:spPr>
        <p:txBody>
          <a:bodyPr>
            <a:spAutoFit/>
          </a:bodyPr>
          <a:lstStyle/>
          <a:p>
            <a:pPr algn="ct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سبزی ها</a:t>
            </a:r>
          </a:p>
          <a:p>
            <a:pPr algn="ct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5-3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8" name="TextBox 7"/>
          <p:cNvSpPr txBox="1"/>
          <p:nvPr/>
        </p:nvSpPr>
        <p:spPr>
          <a:xfrm>
            <a:off x="7467600" y="4168914"/>
            <a:ext cx="10668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میوه </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4-2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9" name="TextBox 8"/>
          <p:cNvSpPr txBox="1"/>
          <p:nvPr/>
        </p:nvSpPr>
        <p:spPr>
          <a:xfrm>
            <a:off x="990600" y="2895600"/>
            <a:ext cx="16764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لبنیات</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3-2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0" name="TextBox 9"/>
          <p:cNvSpPr txBox="1"/>
          <p:nvPr/>
        </p:nvSpPr>
        <p:spPr>
          <a:xfrm>
            <a:off x="6477000" y="3025914"/>
            <a:ext cx="12192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گروه گوشت</a:t>
            </a:r>
          </a:p>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3-2 واحد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1" name="TextBox 10"/>
          <p:cNvSpPr txBox="1"/>
          <p:nvPr/>
        </p:nvSpPr>
        <p:spPr>
          <a:xfrm>
            <a:off x="5257800" y="1828800"/>
            <a:ext cx="1447800" cy="707886"/>
          </a:xfrm>
          <a:prstGeom prst="rect">
            <a:avLst/>
          </a:prstGeom>
          <a:noFill/>
        </p:spPr>
        <p:txBody>
          <a:bodyPr>
            <a:spAutoFit/>
          </a:bodyPr>
          <a:lstStyle/>
          <a:p>
            <a:pPr algn="r" rtl="1">
              <a:defRPr/>
            </a:pP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rPr>
              <a:t>محدودیت چربی و شکرهای افزودنی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B Mitra" pitchFamily="2" charset="-78"/>
            </a:endParaRPr>
          </a:p>
        </p:txBody>
      </p:sp>
      <p:sp>
        <p:nvSpPr>
          <p:cNvPr id="14" name="Footer Placeholder 13"/>
          <p:cNvSpPr>
            <a:spLocks noGrp="1"/>
          </p:cNvSpPr>
          <p:nvPr>
            <p:ph type="ftr" sz="quarter" idx="11"/>
          </p:nvPr>
        </p:nvSpPr>
        <p:spPr>
          <a:xfrm>
            <a:off x="3124200" y="65690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diamond(in)">
                                      <p:cBhvr>
                                        <p:cTn id="7" dur="2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6FA0871-8938-441B-9874-2A72FF112774}" type="slidenum">
              <a:rPr lang="en-US" smtClean="0"/>
              <a:pPr/>
              <a:t>35</a:t>
            </a:fld>
            <a:endParaRPr lang="en-US" smtClean="0"/>
          </a:p>
        </p:txBody>
      </p:sp>
      <p:pic>
        <p:nvPicPr>
          <p:cNvPr id="2055" name="Picture 2"/>
          <p:cNvPicPr>
            <a:picLocks noGrp="1" noChangeAspect="1" noChangeArrowheads="1"/>
          </p:cNvPicPr>
          <p:nvPr>
            <p:ph idx="1"/>
          </p:nvPr>
        </p:nvPicPr>
        <p:blipFill>
          <a:blip r:embed="rId3" cstate="print"/>
          <a:srcRect/>
          <a:stretch>
            <a:fillRect/>
          </a:stretch>
        </p:blipFill>
        <p:spPr>
          <a:xfrm>
            <a:off x="152400" y="1219200"/>
            <a:ext cx="8763000" cy="5257800"/>
          </a:xfrm>
        </p:spPr>
      </p:pic>
      <p:sp>
        <p:nvSpPr>
          <p:cNvPr id="2056" name="Title 6"/>
          <p:cNvSpPr>
            <a:spLocks noGrp="1"/>
          </p:cNvSpPr>
          <p:nvPr>
            <p:ph type="title"/>
          </p:nvPr>
        </p:nvSpPr>
        <p:spPr>
          <a:xfrm>
            <a:off x="0" y="152400"/>
            <a:ext cx="9067800" cy="1143000"/>
          </a:xfrm>
        </p:spPr>
        <p:txBody>
          <a:bodyPr/>
          <a:lstStyle/>
          <a:p>
            <a:pPr algn="r" rtl="1"/>
            <a:r>
              <a:rPr lang="fa-IR" sz="2400" b="1" dirty="0" smtClean="0">
                <a:solidFill>
                  <a:srgbClr val="C00000"/>
                </a:solidFill>
                <a:cs typeface="B Mitra" pitchFamily="2" charset="-78"/>
              </a:rPr>
              <a:t>ادامه </a:t>
            </a:r>
            <a:r>
              <a:rPr lang="fa-IR" sz="4000" b="1" dirty="0" smtClean="0">
                <a:solidFill>
                  <a:srgbClr val="C00000"/>
                </a:solidFill>
                <a:cs typeface="B Mitra" pitchFamily="2" charset="-78"/>
              </a:rPr>
              <a:t>گروههاي غذايي و</a:t>
            </a:r>
            <a:r>
              <a:rPr lang="en-US" sz="4000" b="1" dirty="0" smtClean="0">
                <a:solidFill>
                  <a:srgbClr val="C00000"/>
                </a:solidFill>
                <a:cs typeface="B Mitra" pitchFamily="2" charset="-78"/>
              </a:rPr>
              <a:t> </a:t>
            </a:r>
            <a:r>
              <a:rPr lang="fa-IR" sz="4000" b="1" dirty="0" smtClean="0">
                <a:solidFill>
                  <a:srgbClr val="C00000"/>
                </a:solidFill>
                <a:cs typeface="B Mitra" pitchFamily="2" charset="-78"/>
              </a:rPr>
              <a:t>هرم راهنماي غذايي</a:t>
            </a:r>
            <a:endParaRPr sz="4000" b="1" dirty="0" smtClean="0"/>
          </a:p>
        </p:txBody>
      </p:sp>
      <p:sp>
        <p:nvSpPr>
          <p:cNvPr id="6" name="Rounded Rectangle 5"/>
          <p:cNvSpPr/>
          <p:nvPr/>
        </p:nvSpPr>
        <p:spPr>
          <a:xfrm>
            <a:off x="533400" y="2362200"/>
            <a:ext cx="81534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 name="TextBox 8"/>
          <p:cNvSpPr txBox="1">
            <a:spLocks noChangeArrowheads="1"/>
          </p:cNvSpPr>
          <p:nvPr/>
        </p:nvSpPr>
        <p:spPr bwMode="auto">
          <a:xfrm>
            <a:off x="457200" y="6276975"/>
            <a:ext cx="4114800" cy="276225"/>
          </a:xfrm>
          <a:prstGeom prst="rect">
            <a:avLst/>
          </a:prstGeom>
          <a:noFill/>
          <a:ln w="9525">
            <a:noFill/>
            <a:miter lim="800000"/>
            <a:headEnd/>
            <a:tailEnd/>
          </a:ln>
        </p:spPr>
        <p:txBody>
          <a:bodyPr>
            <a:spAutoFit/>
          </a:bodyPr>
          <a:lstStyle/>
          <a:p>
            <a:r>
              <a:rPr lang="en-US" sz="1200" dirty="0"/>
              <a:t>Welsh S. Nutrition today </a:t>
            </a:r>
            <a:r>
              <a:rPr lang="en-US" sz="1200" dirty="0" err="1"/>
              <a:t>nov</a:t>
            </a:r>
            <a:r>
              <a:rPr lang="en-US" sz="1200" dirty="0"/>
              <a:t>/</a:t>
            </a:r>
            <a:r>
              <a:rPr lang="en-US" sz="1200" dirty="0" err="1"/>
              <a:t>dec</a:t>
            </a:r>
            <a:r>
              <a:rPr lang="en-US" sz="1200" dirty="0"/>
              <a:t> 1992. p:12-23</a:t>
            </a:r>
          </a:p>
        </p:txBody>
      </p:sp>
      <p:sp>
        <p:nvSpPr>
          <p:cNvPr id="7" name="Footer Placeholder 6"/>
          <p:cNvSpPr>
            <a:spLocks noGrp="1"/>
          </p:cNvSpPr>
          <p:nvPr>
            <p:ph type="ftr" sz="quarter" idx="11"/>
          </p:nvPr>
        </p:nvSpPr>
        <p:spPr>
          <a:xfrm>
            <a:off x="3124200" y="6416675"/>
            <a:ext cx="2895600" cy="365125"/>
          </a:xfrm>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Heram Mirbolooki.JPG"/>
          <p:cNvPicPr>
            <a:picLocks noChangeAspect="1" noChangeArrowheads="1"/>
          </p:cNvPicPr>
          <p:nvPr/>
        </p:nvPicPr>
        <p:blipFill>
          <a:blip r:embed="rId2" cstate="print"/>
          <a:srcRect/>
          <a:stretch>
            <a:fillRect/>
          </a:stretch>
        </p:blipFill>
        <p:spPr bwMode="auto">
          <a:xfrm>
            <a:off x="1143000" y="1524000"/>
            <a:ext cx="6934200" cy="4572000"/>
          </a:xfrm>
          <a:prstGeom prst="rect">
            <a:avLst/>
          </a:prstGeom>
          <a:noFill/>
          <a:ln w="9525">
            <a:noFill/>
            <a:miter lim="800000"/>
            <a:headEnd/>
            <a:tailEnd/>
          </a:ln>
        </p:spPr>
      </p:pic>
      <p:sp>
        <p:nvSpPr>
          <p:cNvPr id="3" name="Text Box 6"/>
          <p:cNvSpPr txBox="1">
            <a:spLocks noChangeArrowheads="1"/>
          </p:cNvSpPr>
          <p:nvPr/>
        </p:nvSpPr>
        <p:spPr bwMode="auto">
          <a:xfrm>
            <a:off x="6000750" y="3276600"/>
            <a:ext cx="286702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Meat and its alternatives</a:t>
            </a:r>
          </a:p>
          <a:p>
            <a:pPr algn="ctr"/>
            <a:r>
              <a:rPr lang="en-US" sz="1400" b="1">
                <a:solidFill>
                  <a:srgbClr val="000099"/>
                </a:solidFill>
              </a:rPr>
              <a:t>1.2 ± 0.7</a:t>
            </a:r>
          </a:p>
          <a:p>
            <a:pPr algn="ctr"/>
            <a:r>
              <a:rPr lang="en-US" sz="1400" b="1">
                <a:solidFill>
                  <a:srgbClr val="33CC33"/>
                </a:solidFill>
              </a:rPr>
              <a:t>(2-3 servings)</a:t>
            </a:r>
            <a:endParaRPr lang="en-US" sz="1400" b="1">
              <a:solidFill>
                <a:srgbClr val="000099"/>
              </a:solidFill>
            </a:endParaRPr>
          </a:p>
        </p:txBody>
      </p:sp>
      <p:sp>
        <p:nvSpPr>
          <p:cNvPr id="4" name="Text Box 7"/>
          <p:cNvSpPr txBox="1">
            <a:spLocks noChangeArrowheads="1"/>
          </p:cNvSpPr>
          <p:nvPr/>
        </p:nvSpPr>
        <p:spPr bwMode="auto">
          <a:xfrm>
            <a:off x="6858000" y="4059238"/>
            <a:ext cx="1828800" cy="1046162"/>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Fruits group</a:t>
            </a:r>
          </a:p>
          <a:p>
            <a:pPr algn="ctr"/>
            <a:r>
              <a:rPr lang="en-US" sz="1400" b="1">
                <a:solidFill>
                  <a:srgbClr val="000099"/>
                </a:solidFill>
              </a:rPr>
              <a:t>3.1 ± 3.0 </a:t>
            </a:r>
          </a:p>
          <a:p>
            <a:pPr algn="ctr"/>
            <a:r>
              <a:rPr lang="en-US" sz="1400" b="1">
                <a:solidFill>
                  <a:srgbClr val="33CC33"/>
                </a:solidFill>
              </a:rPr>
              <a:t>(2-4 servings)</a:t>
            </a:r>
          </a:p>
          <a:p>
            <a:pPr algn="ctr"/>
            <a:endParaRPr lang="en-US" sz="2000" b="1">
              <a:solidFill>
                <a:srgbClr val="000099"/>
              </a:solidFill>
            </a:endParaRPr>
          </a:p>
        </p:txBody>
      </p:sp>
      <p:sp>
        <p:nvSpPr>
          <p:cNvPr id="5" name="Text Box 8"/>
          <p:cNvSpPr txBox="1">
            <a:spLocks noChangeArrowheads="1"/>
          </p:cNvSpPr>
          <p:nvPr/>
        </p:nvSpPr>
        <p:spPr bwMode="auto">
          <a:xfrm>
            <a:off x="3657600" y="6027738"/>
            <a:ext cx="2005013" cy="830262"/>
          </a:xfrm>
          <a:prstGeom prst="rect">
            <a:avLst/>
          </a:prstGeom>
          <a:noFill/>
          <a:ln w="12700" cap="sq">
            <a:noFill/>
            <a:miter lim="800000"/>
            <a:headEnd type="none" w="sm" len="sm"/>
            <a:tailEnd type="none" w="sm" len="sm"/>
          </a:ln>
        </p:spPr>
        <p:txBody>
          <a:bodyPr>
            <a:spAutoFit/>
          </a:bodyPr>
          <a:lstStyle/>
          <a:p>
            <a:pPr algn="ctr"/>
            <a:r>
              <a:rPr lang="en-US" sz="1600" b="1">
                <a:solidFill>
                  <a:srgbClr val="000099"/>
                </a:solidFill>
              </a:rPr>
              <a:t>Bread Group</a:t>
            </a:r>
          </a:p>
          <a:p>
            <a:pPr algn="ctr"/>
            <a:r>
              <a:rPr lang="en-US" sz="1600" b="1">
                <a:solidFill>
                  <a:srgbClr val="000099"/>
                </a:solidFill>
              </a:rPr>
              <a:t>7.8 ± 3.7</a:t>
            </a:r>
          </a:p>
          <a:p>
            <a:pPr algn="ctr"/>
            <a:r>
              <a:rPr lang="en-US" sz="1600" b="1">
                <a:solidFill>
                  <a:srgbClr val="33CC33"/>
                </a:solidFill>
              </a:rPr>
              <a:t>( 9-11 servings)</a:t>
            </a:r>
          </a:p>
        </p:txBody>
      </p:sp>
      <p:sp>
        <p:nvSpPr>
          <p:cNvPr id="6" name="Text Box 3"/>
          <p:cNvSpPr txBox="1">
            <a:spLocks noChangeArrowheads="1"/>
          </p:cNvSpPr>
          <p:nvPr/>
        </p:nvSpPr>
        <p:spPr bwMode="auto">
          <a:xfrm>
            <a:off x="457200" y="2133600"/>
            <a:ext cx="2743200" cy="1046163"/>
          </a:xfrm>
          <a:prstGeom prst="rect">
            <a:avLst/>
          </a:prstGeom>
          <a:noFill/>
          <a:ln w="12700" cap="sq">
            <a:noFill/>
            <a:miter lim="800000"/>
            <a:headEnd type="none" w="sm" len="sm"/>
            <a:tailEnd type="none" w="sm" len="sm"/>
          </a:ln>
        </p:spPr>
        <p:txBody>
          <a:bodyPr>
            <a:spAutoFit/>
          </a:bodyPr>
          <a:lstStyle/>
          <a:p>
            <a:r>
              <a:rPr lang="en-US" sz="1400" b="1">
                <a:solidFill>
                  <a:srgbClr val="000099"/>
                </a:solidFill>
              </a:rPr>
              <a:t>          Fat and sweet group</a:t>
            </a:r>
          </a:p>
          <a:p>
            <a:pPr algn="ctr"/>
            <a:r>
              <a:rPr lang="en-US" sz="1400" b="1">
                <a:solidFill>
                  <a:srgbClr val="000099"/>
                </a:solidFill>
              </a:rPr>
              <a:t>6.4 ± 3.0</a:t>
            </a:r>
          </a:p>
          <a:p>
            <a:pPr algn="ctr"/>
            <a:r>
              <a:rPr lang="en-US" sz="1400" b="1">
                <a:solidFill>
                  <a:srgbClr val="33CC33"/>
                </a:solidFill>
              </a:rPr>
              <a:t>    (Not recommended)</a:t>
            </a:r>
          </a:p>
          <a:p>
            <a:pPr algn="ctr"/>
            <a:endParaRPr lang="en-US" sz="2000" b="1">
              <a:solidFill>
                <a:srgbClr val="000099"/>
              </a:solidFill>
            </a:endParaRPr>
          </a:p>
        </p:txBody>
      </p:sp>
      <p:sp>
        <p:nvSpPr>
          <p:cNvPr id="7" name="Text Box 4"/>
          <p:cNvSpPr txBox="1">
            <a:spLocks noChangeArrowheads="1"/>
          </p:cNvSpPr>
          <p:nvPr/>
        </p:nvSpPr>
        <p:spPr bwMode="auto">
          <a:xfrm>
            <a:off x="381000" y="3276600"/>
            <a:ext cx="259397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Milk and Dairy products</a:t>
            </a:r>
          </a:p>
          <a:p>
            <a:pPr algn="ctr"/>
            <a:r>
              <a:rPr lang="en-US" sz="1400" b="1">
                <a:solidFill>
                  <a:srgbClr val="000099"/>
                </a:solidFill>
              </a:rPr>
              <a:t>1.1 ± 0.8</a:t>
            </a:r>
          </a:p>
          <a:p>
            <a:pPr algn="ctr"/>
            <a:r>
              <a:rPr lang="en-US" sz="1400" b="1">
                <a:solidFill>
                  <a:srgbClr val="33CC33"/>
                </a:solidFill>
              </a:rPr>
              <a:t>(2-3 servings)</a:t>
            </a:r>
          </a:p>
        </p:txBody>
      </p:sp>
      <p:sp>
        <p:nvSpPr>
          <p:cNvPr id="8" name="Text Box 5"/>
          <p:cNvSpPr txBox="1">
            <a:spLocks noChangeArrowheads="1"/>
          </p:cNvSpPr>
          <p:nvPr/>
        </p:nvSpPr>
        <p:spPr bwMode="auto">
          <a:xfrm>
            <a:off x="533400" y="3962400"/>
            <a:ext cx="1857375" cy="738188"/>
          </a:xfrm>
          <a:prstGeom prst="rect">
            <a:avLst/>
          </a:prstGeom>
          <a:noFill/>
          <a:ln w="12700" cap="sq">
            <a:noFill/>
            <a:miter lim="800000"/>
            <a:headEnd type="none" w="sm" len="sm"/>
            <a:tailEnd type="none" w="sm" len="sm"/>
          </a:ln>
        </p:spPr>
        <p:txBody>
          <a:bodyPr>
            <a:spAutoFit/>
          </a:bodyPr>
          <a:lstStyle/>
          <a:p>
            <a:pPr algn="ctr"/>
            <a:r>
              <a:rPr lang="en-US" sz="1400" b="1">
                <a:solidFill>
                  <a:srgbClr val="000099"/>
                </a:solidFill>
              </a:rPr>
              <a:t>Vegetable group</a:t>
            </a:r>
          </a:p>
          <a:p>
            <a:pPr algn="ctr"/>
            <a:r>
              <a:rPr lang="en-US" sz="1400" b="1">
                <a:solidFill>
                  <a:srgbClr val="000099"/>
                </a:solidFill>
              </a:rPr>
              <a:t>3.6 ± 2.0</a:t>
            </a:r>
          </a:p>
          <a:p>
            <a:pPr algn="ctr"/>
            <a:r>
              <a:rPr lang="en-US" sz="1400" b="1">
                <a:solidFill>
                  <a:srgbClr val="33CC33"/>
                </a:solidFill>
              </a:rPr>
              <a:t>(3-5 servings)</a:t>
            </a:r>
            <a:endParaRPr lang="en-US" sz="1400" b="1">
              <a:solidFill>
                <a:srgbClr val="000099"/>
              </a:solidFill>
            </a:endParaRPr>
          </a:p>
        </p:txBody>
      </p:sp>
      <p:sp>
        <p:nvSpPr>
          <p:cNvPr id="9" name="Text Box 9"/>
          <p:cNvSpPr txBox="1">
            <a:spLocks noChangeArrowheads="1"/>
          </p:cNvSpPr>
          <p:nvPr/>
        </p:nvSpPr>
        <p:spPr bwMode="auto">
          <a:xfrm>
            <a:off x="228600" y="1196975"/>
            <a:ext cx="8501063" cy="708025"/>
          </a:xfrm>
          <a:prstGeom prst="rect">
            <a:avLst/>
          </a:prstGeom>
          <a:noFill/>
          <a:ln w="12700" cap="sq">
            <a:noFill/>
            <a:miter lim="800000"/>
            <a:headEnd type="none" w="sm" len="sm"/>
            <a:tailEnd type="none" w="sm" len="sm"/>
          </a:ln>
        </p:spPr>
        <p:txBody>
          <a:bodyPr>
            <a:spAutoFit/>
          </a:bodyPr>
          <a:lstStyle/>
          <a:p>
            <a:pPr algn="ctr"/>
            <a:r>
              <a:rPr lang="en-US" sz="2000" b="1">
                <a:solidFill>
                  <a:srgbClr val="00B050"/>
                </a:solidFill>
              </a:rPr>
              <a:t> Intakes of food groups in TLGS population in comparison with Food Guide Pyramid </a:t>
            </a:r>
          </a:p>
        </p:txBody>
      </p:sp>
      <p:sp>
        <p:nvSpPr>
          <p:cNvPr id="10" name="Title 6"/>
          <p:cNvSpPr txBox="1">
            <a:spLocks/>
          </p:cNvSpPr>
          <p:nvPr/>
        </p:nvSpPr>
        <p:spPr bwMode="auto">
          <a:xfrm>
            <a:off x="228600" y="76200"/>
            <a:ext cx="8610600" cy="1143000"/>
          </a:xfrm>
          <a:prstGeom prst="rect">
            <a:avLst/>
          </a:prstGeom>
          <a:noFill/>
          <a:ln w="9525">
            <a:noFill/>
            <a:miter lim="800000"/>
            <a:headEnd/>
            <a:tailEnd/>
          </a:ln>
        </p:spPr>
        <p:txBody>
          <a:bodyPr anchor="ctr"/>
          <a:lstStyle/>
          <a:p>
            <a:pPr algn="r" rtl="1" eaLnBrk="0" hangingPunct="0">
              <a:defRPr/>
            </a:pPr>
            <a:r>
              <a:rPr lang="fa-IR" sz="2000" b="1" dirty="0" smtClean="0">
                <a:solidFill>
                  <a:srgbClr val="C00000"/>
                </a:solidFill>
                <a:cs typeface="B Mitra" pitchFamily="2" charset="-78"/>
              </a:rPr>
              <a:t>ادامه </a:t>
            </a:r>
            <a:r>
              <a:rPr lang="fa-IR" sz="3200" b="1" dirty="0" smtClean="0">
                <a:solidFill>
                  <a:srgbClr val="C00000"/>
                </a:solidFill>
                <a:cs typeface="B Mitra" pitchFamily="2" charset="-78"/>
              </a:rPr>
              <a:t>گروههاي غذايي و</a:t>
            </a:r>
            <a:r>
              <a:rPr lang="en-US" sz="3200" b="1" dirty="0" smtClean="0">
                <a:solidFill>
                  <a:srgbClr val="C00000"/>
                </a:solidFill>
                <a:cs typeface="B Mitra" pitchFamily="2" charset="-78"/>
              </a:rPr>
              <a:t> </a:t>
            </a:r>
            <a:r>
              <a:rPr lang="fa-IR" sz="3200" b="1" dirty="0" smtClean="0">
                <a:solidFill>
                  <a:srgbClr val="C00000"/>
                </a:solidFill>
                <a:cs typeface="B Mitra" pitchFamily="2" charset="-78"/>
              </a:rPr>
              <a:t>هرم راهنماي غذايي</a:t>
            </a:r>
            <a:endParaRPr lang="en-US" sz="3200" b="1" i="1" dirty="0">
              <a:solidFill>
                <a:srgbClr val="C00000"/>
              </a:solidFill>
              <a:latin typeface="Times New Roman" pitchFamily="18" charset="0"/>
              <a:ea typeface="+mj-ea"/>
              <a:cs typeface="Times New Roman" pitchFamily="18" charset="0"/>
            </a:endParaRPr>
          </a:p>
        </p:txBody>
      </p:sp>
      <p:sp>
        <p:nvSpPr>
          <p:cNvPr id="11" name="Slide Number Placeholder 10"/>
          <p:cNvSpPr>
            <a:spLocks noGrp="1"/>
          </p:cNvSpPr>
          <p:nvPr>
            <p:ph type="sldNum" sz="quarter" idx="12"/>
          </p:nvPr>
        </p:nvSpPr>
        <p:spPr/>
        <p:txBody>
          <a:bodyPr/>
          <a:lstStyle/>
          <a:p>
            <a:fld id="{430E3189-A26B-47E6-88FA-F0598B934182}" type="slidenum">
              <a:rPr lang="en-US" smtClean="0"/>
              <a:pPr/>
              <a:t>36</a:t>
            </a:fld>
            <a:endParaRPr lang="en-US"/>
          </a:p>
        </p:txBody>
      </p:sp>
      <p:sp>
        <p:nvSpPr>
          <p:cNvPr id="12" name="Footer Placeholder 11"/>
          <p:cNvSpPr>
            <a:spLocks noGrp="1"/>
          </p:cNvSpPr>
          <p:nvPr>
            <p:ph type="ftr" sz="quarter" idx="11"/>
          </p:nvPr>
        </p:nvSpPr>
        <p:spPr>
          <a:xfrm>
            <a:off x="52578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2"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17" presetClass="entr" presetSubtype="2"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3500"/>
                            </p:stCondLst>
                            <p:childTnLst>
                              <p:par>
                                <p:cTn id="24" presetID="17" presetClass="entr" presetSubtype="2"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par>
                          <p:cTn id="30" fill="hold">
                            <p:stCondLst>
                              <p:cond delay="5000"/>
                            </p:stCondLst>
                            <p:childTnLst>
                              <p:par>
                                <p:cTn id="31" presetID="17" presetClass="entr" presetSubtype="8" fill="hold" grpId="0" nodeType="afterEffect">
                                  <p:stCondLst>
                                    <p:cond delay="10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ppt_w/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par>
                          <p:cTn id="37" fill="hold">
                            <p:stCondLst>
                              <p:cond delay="6500"/>
                            </p:stCondLst>
                            <p:childTnLst>
                              <p:par>
                                <p:cTn id="38" presetID="17" presetClass="entr" presetSubtype="8"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ppt_x</p:attrName>
                                        </p:attrNameLst>
                                      </p:cBhvr>
                                      <p:tavLst>
                                        <p:tav tm="0">
                                          <p:val>
                                            <p:strVal val="#ppt_x-#ppt_w/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7" presetClass="entr" presetSubtype="8" fill="hold" grpId="0" nodeType="after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ppt_w/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strVal val="#ppt_h"/>
                                          </p:val>
                                        </p:tav>
                                        <p:tav tm="100000">
                                          <p:val>
                                            <p:strVal val="#ppt_h"/>
                                          </p:val>
                                        </p:tav>
                                      </p:tavLst>
                                    </p:anim>
                                  </p:childTnLst>
                                </p:cTn>
                              </p:par>
                            </p:childTnLst>
                          </p:cTn>
                        </p:par>
                        <p:par>
                          <p:cTn id="51" fill="hold">
                            <p:stCondLst>
                              <p:cond delay="9500"/>
                            </p:stCondLst>
                            <p:childTnLst>
                              <p:par>
                                <p:cTn id="52" presetID="17" presetClass="entr" presetSubtype="10" fill="hold" grpId="0" nodeType="after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P spid="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152400"/>
            <a:ext cx="8229600" cy="1143000"/>
          </a:xfrm>
        </p:spPr>
        <p:txBody>
          <a:bodyPr/>
          <a:lstStyle/>
          <a:p>
            <a:pPr algn="r" rtl="1"/>
            <a:r>
              <a:rPr lang="fa-IR" sz="4000" b="1" spc="-150" dirty="0" smtClean="0">
                <a:solidFill>
                  <a:srgbClr val="C00000"/>
                </a:solidFill>
                <a:latin typeface="B Nazanin"/>
                <a:cs typeface="B Mitra" pitchFamily="2" charset="-78"/>
              </a:rPr>
              <a:t>سياهه </a:t>
            </a:r>
            <a:r>
              <a:rPr lang="fa-IR" sz="4000" b="1" spc="-150" dirty="0" smtClean="0">
                <a:solidFill>
                  <a:srgbClr val="C00000"/>
                </a:solidFill>
                <a:latin typeface="B Nazanin"/>
                <a:cs typeface="B Mitra" pitchFamily="2" charset="-78"/>
              </a:rPr>
              <a:t>جانشيني موادغذايي</a:t>
            </a:r>
            <a:endParaRPr sz="4000" b="1" dirty="0" smtClean="0">
              <a:solidFill>
                <a:srgbClr val="00B050"/>
              </a:solidFill>
            </a:endParaRPr>
          </a:p>
        </p:txBody>
      </p:sp>
      <p:sp>
        <p:nvSpPr>
          <p:cNvPr id="247811" name="Content Placeholder 2"/>
          <p:cNvSpPr>
            <a:spLocks noGrp="1"/>
          </p:cNvSpPr>
          <p:nvPr>
            <p:ph idx="1"/>
          </p:nvPr>
        </p:nvSpPr>
        <p:spPr>
          <a:xfrm>
            <a:off x="457200" y="1143000"/>
            <a:ext cx="8229600" cy="5334000"/>
          </a:xfrm>
        </p:spPr>
        <p:txBody>
          <a:bodyPr>
            <a:normAutofit/>
          </a:bodyPr>
          <a:lstStyle/>
          <a:p>
            <a:pPr algn="ctr">
              <a:buNone/>
              <a:defRPr/>
            </a:pPr>
            <a:r>
              <a:rPr lang="en-US" b="1" dirty="0" smtClean="0">
                <a:solidFill>
                  <a:srgbClr val="00B050"/>
                </a:solidFill>
              </a:rPr>
              <a:t>Food Groups of Exchange lists</a:t>
            </a:r>
            <a:endParaRPr lang="fa-IR" dirty="0" smtClean="0">
              <a:cs typeface="B Mitra" pitchFamily="2" charset="-78"/>
            </a:endParaRPr>
          </a:p>
          <a:p>
            <a:pPr algn="r" rtl="1" eaLnBrk="1" hangingPunct="1">
              <a:buFont typeface="Wingdings 2" pitchFamily="18" charset="2"/>
              <a:buNone/>
              <a:defRPr/>
            </a:pPr>
            <a:r>
              <a:rPr lang="fa-IR" dirty="0" smtClean="0">
                <a:cs typeface="B Mitra" pitchFamily="2" charset="-78"/>
              </a:rPr>
              <a:t>شامل </a:t>
            </a:r>
            <a:r>
              <a:rPr lang="fa-IR" sz="3600" b="1" dirty="0" smtClean="0">
                <a:solidFill>
                  <a:srgbClr val="C00000"/>
                </a:solidFill>
                <a:cs typeface="B Mitra" pitchFamily="2" charset="-78"/>
              </a:rPr>
              <a:t>سه</a:t>
            </a:r>
            <a:r>
              <a:rPr lang="fa-IR" sz="2800" dirty="0" smtClean="0">
                <a:solidFill>
                  <a:srgbClr val="C00000"/>
                </a:solidFill>
                <a:cs typeface="B Mitra" pitchFamily="2" charset="-78"/>
              </a:rPr>
              <a:t> </a:t>
            </a:r>
            <a:r>
              <a:rPr lang="fa-IR" sz="3600" b="1" dirty="0" smtClean="0">
                <a:solidFill>
                  <a:srgbClr val="C00000"/>
                </a:solidFill>
                <a:cs typeface="B Mitra" pitchFamily="2" charset="-78"/>
              </a:rPr>
              <a:t>گروه اصلي </a:t>
            </a:r>
            <a:r>
              <a:rPr lang="fa-IR" dirty="0" smtClean="0">
                <a:cs typeface="B Mitra" pitchFamily="2" charset="-78"/>
              </a:rPr>
              <a:t>:</a:t>
            </a:r>
          </a:p>
          <a:p>
            <a:pPr lvl="2" algn="r" rtl="1" eaLnBrk="1" hangingPunct="1">
              <a:buClr>
                <a:schemeClr val="accent5">
                  <a:lumMod val="75000"/>
                </a:schemeClr>
              </a:buClr>
              <a:buFont typeface="Wingdings" pitchFamily="2" charset="2"/>
              <a:buChar char="v"/>
              <a:defRPr/>
            </a:pPr>
            <a:r>
              <a:rPr lang="fa-IR" sz="2800" b="1" dirty="0" smtClean="0">
                <a:solidFill>
                  <a:srgbClr val="00B050"/>
                </a:solidFill>
                <a:cs typeface="B Mitra" pitchFamily="2" charset="-78"/>
              </a:rPr>
              <a:t>بر پايه درشت مغذي‌ها </a:t>
            </a:r>
          </a:p>
          <a:p>
            <a:pPr lvl="2" algn="r" rtl="1" eaLnBrk="1" hangingPunct="1">
              <a:buClr>
                <a:schemeClr val="accent5">
                  <a:lumMod val="75000"/>
                </a:schemeClr>
              </a:buClr>
              <a:buFont typeface="Wingdings" pitchFamily="2" charset="2"/>
              <a:buChar char="v"/>
              <a:defRPr/>
            </a:pPr>
            <a:r>
              <a:rPr lang="fa-IR" sz="2800" b="1" dirty="0" smtClean="0">
                <a:solidFill>
                  <a:srgbClr val="00B050"/>
                </a:solidFill>
                <a:cs typeface="B Mitra" pitchFamily="2" charset="-78"/>
              </a:rPr>
              <a:t>برآورد كالري</a:t>
            </a:r>
          </a:p>
          <a:p>
            <a:pPr lvl="2" algn="r" rtl="1" eaLnBrk="1" hangingPunct="1">
              <a:buClr>
                <a:schemeClr val="accent5">
                  <a:lumMod val="75000"/>
                </a:schemeClr>
              </a:buClr>
              <a:buFont typeface="Arial" charset="0"/>
              <a:buNone/>
              <a:defRPr/>
            </a:pPr>
            <a:endParaRPr lang="fa-IR" sz="3600" dirty="0" smtClean="0">
              <a:cs typeface="B Mitra" pitchFamily="2" charset="-78"/>
            </a:endParaRPr>
          </a:p>
          <a:p>
            <a:pPr algn="r" rtl="1" eaLnBrk="1" hangingPunct="1">
              <a:buFont typeface="Wingdings 2" pitchFamily="18" charset="2"/>
              <a:buNone/>
              <a:defRPr/>
            </a:pPr>
            <a:r>
              <a:rPr lang="fa-IR" sz="2400" dirty="0" smtClean="0">
                <a:cs typeface="B Mitra" pitchFamily="2" charset="-78"/>
              </a:rPr>
              <a:t>1)‌ </a:t>
            </a:r>
            <a:r>
              <a:rPr lang="fa-IR" dirty="0" smtClean="0">
                <a:cs typeface="B Mitra" pitchFamily="2" charset="-78"/>
              </a:rPr>
              <a:t>گروه كربوهيدرات </a:t>
            </a:r>
            <a:endParaRPr lang="en-US" dirty="0" smtClean="0">
              <a:cs typeface="B Mitra" pitchFamily="2" charset="-78"/>
            </a:endParaRPr>
          </a:p>
          <a:p>
            <a:pPr algn="r" rtl="1" eaLnBrk="1" hangingPunct="1">
              <a:buFont typeface="Wingdings 2" pitchFamily="18" charset="2"/>
              <a:buNone/>
              <a:defRPr/>
            </a:pPr>
            <a:r>
              <a:rPr lang="fa-IR" dirty="0" smtClean="0">
                <a:cs typeface="B Mitra" pitchFamily="2" charset="-78"/>
              </a:rPr>
              <a:t>2) گروه گوشت و جانشينهاي آن</a:t>
            </a:r>
            <a:endParaRPr lang="en-US" dirty="0" smtClean="0">
              <a:cs typeface="B Mitra" pitchFamily="2" charset="-78"/>
            </a:endParaRPr>
          </a:p>
          <a:p>
            <a:pPr algn="r" rtl="1" eaLnBrk="1" hangingPunct="1">
              <a:buFont typeface="Wingdings 2" pitchFamily="18" charset="2"/>
              <a:buNone/>
              <a:defRPr/>
            </a:pPr>
            <a:r>
              <a:rPr lang="fa-IR" dirty="0" smtClean="0">
                <a:cs typeface="B Mitra" pitchFamily="2" charset="-78"/>
              </a:rPr>
              <a:t>3)‌ گروه چربي و روغن‌ها</a:t>
            </a:r>
            <a:endParaRPr lang="en-US" dirty="0" smtClean="0">
              <a:cs typeface="B Mitra" pitchFamily="2" charset="-78"/>
            </a:endParaRPr>
          </a:p>
          <a:p>
            <a:pPr algn="r" rtl="1" eaLnBrk="1" hangingPunct="1">
              <a:buFont typeface="Wingdings 2" pitchFamily="18" charset="2"/>
              <a:buNone/>
              <a:defRPr/>
            </a:pPr>
            <a:endParaRPr lang="en-US" sz="3600" dirty="0" smtClean="0">
              <a:cs typeface="B Mitra" pitchFamily="2" charset="-78"/>
            </a:endParaRPr>
          </a:p>
          <a:p>
            <a:pPr algn="r" rtl="1" eaLnBrk="1" hangingPunct="1">
              <a:buFont typeface="Wingdings 2" pitchFamily="18" charset="2"/>
              <a:buNone/>
              <a:defRPr/>
            </a:pPr>
            <a:endParaRPr lang="en-US" sz="3600" dirty="0" smtClean="0">
              <a:cs typeface="B Mitra" pitchFamily="2" charset="-78"/>
            </a:endParaRPr>
          </a:p>
        </p:txBody>
      </p:sp>
      <p:sp>
        <p:nvSpPr>
          <p:cNvPr id="1228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1C7CFA-34AB-4C64-8ECF-42071AB8270C}" type="slidenum">
              <a:rPr lang="en-US" smtClean="0"/>
              <a:pPr/>
              <a:t>37</a:t>
            </a:fld>
            <a:endParaRPr lang="en-US" smtClean="0"/>
          </a:p>
        </p:txBody>
      </p:sp>
      <p:pic>
        <p:nvPicPr>
          <p:cNvPr id="122884" name="Picture 11" descr="http://tbn3.google.com/images?q=tbn:DvCb9vYRH9d9wM:http://www.aboutus.org/Special/image/thumb/Wooden_food_groups_set.jpg">
            <a:hlinkClick r:id="rId2"/>
          </p:cNvPr>
          <p:cNvPicPr>
            <a:picLocks noChangeAspect="1" noChangeArrowheads="1"/>
          </p:cNvPicPr>
          <p:nvPr/>
        </p:nvPicPr>
        <p:blipFill>
          <a:blip r:embed="rId3" cstate="print"/>
          <a:srcRect/>
          <a:stretch>
            <a:fillRect/>
          </a:stretch>
        </p:blipFill>
        <p:spPr bwMode="auto">
          <a:xfrm>
            <a:off x="838200" y="2819400"/>
            <a:ext cx="3154363" cy="2819400"/>
          </a:xfrm>
          <a:prstGeom prst="rect">
            <a:avLst/>
          </a:prstGeom>
          <a:noFill/>
          <a:ln w="9525">
            <a:noFill/>
            <a:miter lim="800000"/>
            <a:headEnd/>
            <a:tailEnd/>
          </a:ln>
        </p:spPr>
      </p:pic>
      <p:sp>
        <p:nvSpPr>
          <p:cNvPr id="7" name="Title 1"/>
          <p:cNvSpPr txBox="1">
            <a:spLocks/>
          </p:cNvSpPr>
          <p:nvPr/>
        </p:nvSpPr>
        <p:spPr bwMode="auto">
          <a:xfrm>
            <a:off x="-228600" y="125413"/>
            <a:ext cx="9601200" cy="1017587"/>
          </a:xfrm>
          <a:prstGeom prst="rect">
            <a:avLst/>
          </a:prstGeom>
          <a:noFill/>
          <a:ln w="9525">
            <a:noFill/>
            <a:miter lim="800000"/>
            <a:headEnd/>
            <a:tailEnd/>
          </a:ln>
        </p:spPr>
        <p:txBody>
          <a:bodyPr anchor="ctr"/>
          <a:lstStyle/>
          <a:p>
            <a:pPr marL="484632" algn="r" rtl="1" fontAlgn="auto">
              <a:spcAft>
                <a:spcPts val="0"/>
              </a:spcAft>
              <a:defRPr/>
            </a:pPr>
            <a:endParaRPr lang="en-US" sz="3200" i="1" spc="-150" dirty="0">
              <a:solidFill>
                <a:srgbClr val="C00000"/>
              </a:solidFill>
              <a:latin typeface="Times New Roman" pitchFamily="18" charset="0"/>
              <a:ea typeface="+mj-ea"/>
              <a:cs typeface="Times New Roman" pitchFamily="18" charset="0"/>
            </a:endParaRPr>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9400" y="963516"/>
          <a:ext cx="8676000" cy="5437284"/>
        </p:xfrm>
        <a:graphic>
          <a:graphicData uri="http://schemas.openxmlformats.org/drawingml/2006/table">
            <a:tbl>
              <a:tblPr rtl="1">
                <a:tableStyleId>{68D230F3-CF80-4859-8CE7-A43EE81993B5}</a:tableStyleId>
              </a:tblPr>
              <a:tblGrid>
                <a:gridCol w="2844000"/>
                <a:gridCol w="1548000"/>
                <a:gridCol w="1512000"/>
                <a:gridCol w="1188000"/>
                <a:gridCol w="1584000"/>
              </a:tblGrid>
              <a:tr h="413910">
                <a:tc>
                  <a:txBody>
                    <a:bodyPr/>
                    <a:lstStyle/>
                    <a:p>
                      <a:pPr indent="0" algn="ctr" rtl="1">
                        <a:lnSpc>
                          <a:spcPct val="100000"/>
                        </a:lnSpc>
                        <a:spcAft>
                          <a:spcPts val="0"/>
                        </a:spcAft>
                      </a:pPr>
                      <a:r>
                        <a:rPr lang="fa-IR" sz="2000" b="1" dirty="0">
                          <a:solidFill>
                            <a:schemeClr val="tx1"/>
                          </a:solidFill>
                          <a:cs typeface="B Mitra" pitchFamily="2" charset="-78"/>
                        </a:rPr>
                        <a:t>فهرست</a:t>
                      </a:r>
                      <a:endParaRPr lang="en-US" sz="24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كربوهيدرات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پروتئين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چربي (گرم</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r>
                        <a:rPr lang="fa-IR" sz="1600" b="1" dirty="0" smtClean="0">
                          <a:solidFill>
                            <a:schemeClr val="tx1"/>
                          </a:solidFill>
                          <a:cs typeface="B Mitra" pitchFamily="2" charset="-78"/>
                        </a:rPr>
                        <a:t>انرژي (كيلوكالري</a:t>
                      </a:r>
                      <a:r>
                        <a:rPr lang="fa-IR" sz="1600" b="1" dirty="0">
                          <a:solidFill>
                            <a:schemeClr val="tx1"/>
                          </a:solidFill>
                          <a:cs typeface="B Mitra" pitchFamily="2" charset="-78"/>
                        </a:rPr>
                        <a:t>)</a:t>
                      </a:r>
                      <a:endParaRPr lang="en-US" sz="1600" b="1" dirty="0">
                        <a:solidFill>
                          <a:schemeClr val="tx1"/>
                        </a:solidFill>
                        <a:latin typeface="Times New Roman"/>
                        <a:ea typeface="Times New Roman"/>
                        <a:cs typeface="B Mitra" pitchFamily="2" charset="-78"/>
                      </a:endParaRPr>
                    </a:p>
                  </a:txBody>
                  <a:tcPr marL="50800" marR="50800" marT="0" marB="0" anchor="ctr"/>
                </a:tc>
              </a:tr>
              <a:tr h="413910">
                <a:tc>
                  <a:txBody>
                    <a:bodyPr/>
                    <a:lstStyle/>
                    <a:p>
                      <a:pPr indent="0" algn="r" rtl="1">
                        <a:lnSpc>
                          <a:spcPct val="100000"/>
                        </a:lnSpc>
                        <a:spcAft>
                          <a:spcPts val="0"/>
                        </a:spcAft>
                      </a:pPr>
                      <a:r>
                        <a:rPr lang="fa-IR" sz="2000" b="1" dirty="0" smtClean="0">
                          <a:solidFill>
                            <a:srgbClr val="FF0000"/>
                          </a:solidFill>
                          <a:latin typeface="Times New Roman"/>
                          <a:ea typeface="Times New Roman"/>
                          <a:cs typeface="B Mitra" pitchFamily="2" charset="-78"/>
                        </a:rPr>
                        <a:t>گروه کربوهیدرات</a:t>
                      </a:r>
                      <a:endParaRPr lang="en-US" sz="2000" b="1" dirty="0">
                        <a:solidFill>
                          <a:srgbClr val="FF0000"/>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200" b="1" dirty="0">
                        <a:solidFill>
                          <a:schemeClr val="tx1"/>
                        </a:solidFill>
                        <a:latin typeface="Times New Roman"/>
                        <a:ea typeface="Times New Roman"/>
                        <a:cs typeface="B Mitra" pitchFamily="2" charset="-78"/>
                      </a:endParaRPr>
                    </a:p>
                  </a:txBody>
                  <a:tcPr marL="50800" marR="50800" marT="0" marB="0" anchor="ctr"/>
                </a:tc>
                <a:tc>
                  <a:txBody>
                    <a:bodyPr/>
                    <a:lstStyle/>
                    <a:p>
                      <a:pPr indent="0" algn="ctr" rtl="1">
                        <a:lnSpc>
                          <a:spcPct val="100000"/>
                        </a:lnSpc>
                        <a:spcAft>
                          <a:spcPts val="0"/>
                        </a:spcAft>
                      </a:pPr>
                      <a:endParaRPr lang="en-US" sz="18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smtClean="0">
                          <a:solidFill>
                            <a:schemeClr val="tx1"/>
                          </a:solidFill>
                          <a:cs typeface="B Mitra" pitchFamily="2" charset="-78"/>
                        </a:rPr>
                        <a:t>نشاسته</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1-0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0" marR="0" indent="180340" algn="just"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cs typeface="B Mitra" pitchFamily="2" charset="-78"/>
                        </a:rPr>
                        <a:t>ميوه</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15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60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0" marR="0" indent="180340" algn="just"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latin typeface="Times New Roman"/>
                          <a:ea typeface="Times New Roman"/>
                          <a:cs typeface="B Mitra" pitchFamily="2" charset="-78"/>
                        </a:rPr>
                        <a:t>شیر</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a:solidFill>
                            <a:schemeClr val="tx1"/>
                          </a:solidFill>
                          <a:cs typeface="B Mitra" pitchFamily="2" charset="-78"/>
                        </a:rPr>
                        <a:t>- </a:t>
                      </a:r>
                      <a:r>
                        <a:rPr lang="fa-IR" sz="1600" b="1" dirty="0" smtClean="0">
                          <a:solidFill>
                            <a:schemeClr val="tx1"/>
                          </a:solidFill>
                          <a:cs typeface="B Mitra" pitchFamily="2" charset="-78"/>
                        </a:rPr>
                        <a:t> بي </a:t>
                      </a:r>
                      <a:r>
                        <a:rPr lang="fa-IR" sz="1600" b="1" dirty="0">
                          <a:solidFill>
                            <a:schemeClr val="tx1"/>
                          </a:solidFill>
                          <a:cs typeface="B Mitra" pitchFamily="2" charset="-78"/>
                        </a:rPr>
                        <a:t>چربي</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100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كم </a:t>
                      </a:r>
                      <a:r>
                        <a:rPr lang="fa-IR" sz="1600" b="1" dirty="0">
                          <a:solidFill>
                            <a:schemeClr val="tx1"/>
                          </a:solidFill>
                          <a:cs typeface="B Mitra" pitchFamily="2" charset="-78"/>
                        </a:rPr>
                        <a:t>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پرچرب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8</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160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smtClean="0">
                          <a:solidFill>
                            <a:schemeClr val="tx1"/>
                          </a:solidFill>
                          <a:cs typeface="B Mitra" pitchFamily="2" charset="-78"/>
                        </a:rPr>
                        <a:t>سايركربوهيدرات </a:t>
                      </a:r>
                      <a:r>
                        <a:rPr lang="fa-IR" sz="1600" b="1" dirty="0">
                          <a:solidFill>
                            <a:schemeClr val="tx1"/>
                          </a:solidFill>
                          <a:cs typeface="B Mitra" pitchFamily="2" charset="-78"/>
                        </a:rPr>
                        <a:t>ها</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15</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a:solidFill>
                            <a:schemeClr val="tx1"/>
                          </a:solidFill>
                          <a:cs typeface="B Mitra" pitchFamily="2" charset="-78"/>
                        </a:rPr>
                        <a:t>متفاوت</a:t>
                      </a:r>
                      <a:endParaRPr lang="en-US" sz="18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a:solidFill>
                            <a:schemeClr val="tx1"/>
                          </a:solidFill>
                          <a:cs typeface="B Mitra" pitchFamily="2" charset="-78"/>
                        </a:rPr>
                        <a:t>سبزي</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1600" b="1" dirty="0">
                          <a:solidFill>
                            <a:schemeClr val="tx1"/>
                          </a:solidFill>
                          <a:cs typeface="B Mitra" pitchFamily="2" charset="-78"/>
                        </a:rPr>
                        <a:t>شكر، قند، مربا، عسل</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20</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indent="180340" algn="just" rtl="1">
                        <a:lnSpc>
                          <a:spcPct val="100000"/>
                        </a:lnSpc>
                        <a:spcAft>
                          <a:spcPts val="0"/>
                        </a:spcAft>
                      </a:pPr>
                      <a:r>
                        <a:rPr lang="fa-IR" sz="2000" b="1" kern="1200" dirty="0" smtClean="0">
                          <a:solidFill>
                            <a:srgbClr val="FF0000"/>
                          </a:solidFill>
                          <a:latin typeface="Times New Roman"/>
                          <a:ea typeface="Times New Roman"/>
                          <a:cs typeface="B Mitra" pitchFamily="2" charset="-78"/>
                        </a:rPr>
                        <a:t>گروه گوشت و جانشین هایش</a:t>
                      </a:r>
                      <a:endParaRPr lang="en-US" sz="2000" b="1" kern="1200" dirty="0">
                        <a:solidFill>
                          <a:srgbClr val="FF0000"/>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كم </a:t>
                      </a:r>
                      <a:r>
                        <a:rPr lang="fa-IR" sz="1600" b="1" dirty="0">
                          <a:solidFill>
                            <a:schemeClr val="tx1"/>
                          </a:solidFill>
                          <a:cs typeface="B Mitra" pitchFamily="2" charset="-78"/>
                        </a:rPr>
                        <a:t>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7</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latin typeface="+mn-lt"/>
                          <a:ea typeface="+mn-ea"/>
                          <a:cs typeface="B Mitra" pitchFamily="2" charset="-78"/>
                        </a:rPr>
                        <a:t>3-0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45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با </a:t>
                      </a:r>
                      <a:r>
                        <a:rPr lang="fa-IR" sz="1600" b="1" dirty="0">
                          <a:solidFill>
                            <a:schemeClr val="tx1"/>
                          </a:solidFill>
                          <a:cs typeface="B Mitra" pitchFamily="2" charset="-78"/>
                        </a:rPr>
                        <a:t>چربي متوسط</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7</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cs typeface="B Mitra" pitchFamily="2" charset="-78"/>
                        </a:rPr>
                        <a:t>7-4</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75</a:t>
                      </a:r>
                      <a:endParaRPr lang="en-US" sz="2000" b="1" dirty="0">
                        <a:solidFill>
                          <a:schemeClr val="tx1"/>
                        </a:solidFill>
                        <a:latin typeface="Times New Roman"/>
                        <a:ea typeface="Times New Roman"/>
                        <a:cs typeface="B Mitra" pitchFamily="2" charset="-78"/>
                      </a:endParaRPr>
                    </a:p>
                  </a:txBody>
                  <a:tcPr marL="50800" marR="50800" marT="0" marB="0" anchor="ctr"/>
                </a:tc>
              </a:tr>
              <a:tr h="331128">
                <a:tc>
                  <a:txBody>
                    <a:bodyPr/>
                    <a:lstStyle/>
                    <a:p>
                      <a:pPr marL="540000" lvl="1" indent="180340" algn="just" rtl="1">
                        <a:lnSpc>
                          <a:spcPct val="100000"/>
                        </a:lnSpc>
                        <a:spcAft>
                          <a:spcPts val="0"/>
                        </a:spcAft>
                      </a:pPr>
                      <a:r>
                        <a:rPr lang="fa-IR" sz="1600" b="1" dirty="0" smtClean="0">
                          <a:solidFill>
                            <a:schemeClr val="tx1"/>
                          </a:solidFill>
                          <a:cs typeface="B Mitra" pitchFamily="2" charset="-78"/>
                        </a:rPr>
                        <a:t>- پرچرب</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600" b="1" dirty="0" smtClean="0">
                          <a:solidFill>
                            <a:schemeClr val="tx1"/>
                          </a:solidFill>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7</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a:solidFill>
                            <a:schemeClr val="tx1"/>
                          </a:solidFill>
                          <a:cs typeface="B Mitra" pitchFamily="2" charset="-78"/>
                        </a:rPr>
                        <a:t>8</a:t>
                      </a:r>
                      <a:endParaRPr lang="en-US" sz="2000" b="1">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a:solidFill>
                            <a:schemeClr val="tx1"/>
                          </a:solidFill>
                          <a:cs typeface="B Mitra" pitchFamily="2" charset="-78"/>
                        </a:rPr>
                        <a:t>100</a:t>
                      </a:r>
                      <a:endParaRPr lang="en-US" sz="2000" b="1" dirty="0">
                        <a:solidFill>
                          <a:schemeClr val="tx1"/>
                        </a:solidFill>
                        <a:latin typeface="Times New Roman"/>
                        <a:ea typeface="Times New Roman"/>
                        <a:cs typeface="B Mitra" pitchFamily="2" charset="-78"/>
                      </a:endParaRPr>
                    </a:p>
                  </a:txBody>
                  <a:tcPr marL="50800" marR="50800" marT="0" marB="0" anchor="ctr"/>
                </a:tc>
              </a:tr>
              <a:tr h="231384">
                <a:tc>
                  <a:txBody>
                    <a:bodyPr/>
                    <a:lstStyle/>
                    <a:p>
                      <a:pPr marL="0" indent="180340" algn="just" defTabSz="914400" rtl="1" eaLnBrk="1" latinLnBrk="0" hangingPunct="1">
                        <a:lnSpc>
                          <a:spcPct val="100000"/>
                        </a:lnSpc>
                        <a:spcAft>
                          <a:spcPts val="0"/>
                        </a:spcAft>
                      </a:pPr>
                      <a:r>
                        <a:rPr lang="fa-IR" sz="2000" b="1" kern="1200" dirty="0" smtClean="0">
                          <a:solidFill>
                            <a:srgbClr val="FF0000"/>
                          </a:solidFill>
                          <a:latin typeface="Times New Roman"/>
                          <a:ea typeface="Times New Roman"/>
                          <a:cs typeface="B Mitra" pitchFamily="2" charset="-78"/>
                        </a:rPr>
                        <a:t>گروه چربی</a:t>
                      </a:r>
                      <a:endParaRPr lang="en-US" sz="2000" b="1" kern="1200" dirty="0">
                        <a:solidFill>
                          <a:srgbClr val="FF0000"/>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1800" b="1" dirty="0" smtClean="0">
                          <a:solidFill>
                            <a:schemeClr val="tx1"/>
                          </a:solidFill>
                          <a:latin typeface="Times New Roman"/>
                          <a:ea typeface="Times New Roman"/>
                          <a:cs typeface="B Mitra" pitchFamily="2" charset="-78"/>
                        </a:rPr>
                        <a:t>0</a:t>
                      </a:r>
                      <a:endParaRPr lang="en-US" sz="18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0</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5</a:t>
                      </a:r>
                      <a:endParaRPr lang="en-US" sz="2000" b="1" dirty="0">
                        <a:solidFill>
                          <a:schemeClr val="tx1"/>
                        </a:solidFill>
                        <a:latin typeface="Times New Roman"/>
                        <a:ea typeface="Times New Roman"/>
                        <a:cs typeface="B Mitra" pitchFamily="2" charset="-78"/>
                      </a:endParaRPr>
                    </a:p>
                  </a:txBody>
                  <a:tcPr marL="50800" marR="50800" marT="0" marB="0" anchor="ctr"/>
                </a:tc>
                <a:tc>
                  <a:txBody>
                    <a:bodyPr/>
                    <a:lstStyle/>
                    <a:p>
                      <a:pPr indent="180340" algn="ctr" rtl="1">
                        <a:lnSpc>
                          <a:spcPct val="100000"/>
                        </a:lnSpc>
                        <a:spcAft>
                          <a:spcPts val="0"/>
                        </a:spcAft>
                      </a:pPr>
                      <a:r>
                        <a:rPr lang="fa-IR" sz="2000" b="1" dirty="0" smtClean="0">
                          <a:solidFill>
                            <a:schemeClr val="tx1"/>
                          </a:solidFill>
                          <a:latin typeface="Times New Roman"/>
                          <a:ea typeface="Times New Roman"/>
                          <a:cs typeface="B Mitra" pitchFamily="2" charset="-78"/>
                        </a:rPr>
                        <a:t>45</a:t>
                      </a:r>
                      <a:endParaRPr lang="en-US" sz="2000" b="1" dirty="0">
                        <a:solidFill>
                          <a:schemeClr val="tx1"/>
                        </a:solidFill>
                        <a:latin typeface="Times New Roman"/>
                        <a:ea typeface="Times New Roman"/>
                        <a:cs typeface="B Mitra" pitchFamily="2" charset="-78"/>
                      </a:endParaRPr>
                    </a:p>
                  </a:txBody>
                  <a:tcPr marL="50800" marR="50800" marT="0" marB="0" anchor="ctr"/>
                </a:tc>
              </a:tr>
            </a:tbl>
          </a:graphicData>
        </a:graphic>
      </p:graphicFrame>
      <p:sp>
        <p:nvSpPr>
          <p:cNvPr id="7" name="Rectangle 6"/>
          <p:cNvSpPr/>
          <p:nvPr/>
        </p:nvSpPr>
        <p:spPr>
          <a:xfrm>
            <a:off x="252412" y="228600"/>
            <a:ext cx="8358188" cy="461963"/>
          </a:xfrm>
          <a:prstGeom prst="rect">
            <a:avLst/>
          </a:prstGeom>
        </p:spPr>
        <p:txBody>
          <a:bodyPr>
            <a:spAutoFit/>
          </a:bodyPr>
          <a:lstStyle/>
          <a:p>
            <a:pPr algn="ctr">
              <a:defRPr/>
            </a:pPr>
            <a:r>
              <a:rPr lang="fa-IR" sz="2400" b="1" dirty="0" smtClean="0">
                <a:solidFill>
                  <a:srgbClr val="FF0000"/>
                </a:solidFill>
                <a:cs typeface="B Mitra" pitchFamily="2" charset="-78"/>
              </a:rPr>
              <a:t>ميزان </a:t>
            </a:r>
            <a:r>
              <a:rPr lang="fa-IR" sz="2400" b="1" spc="-150" dirty="0" smtClean="0">
                <a:solidFill>
                  <a:srgbClr val="FF0000"/>
                </a:solidFill>
                <a:cs typeface="B Mitra" pitchFamily="2" charset="-78"/>
              </a:rPr>
              <a:t>كربوهيدرات، پروتئين، </a:t>
            </a:r>
            <a:r>
              <a:rPr lang="fa-IR" sz="2400" b="1" spc="-150" dirty="0">
                <a:solidFill>
                  <a:srgbClr val="FF0000"/>
                </a:solidFill>
                <a:cs typeface="B Mitra" pitchFamily="2" charset="-78"/>
              </a:rPr>
              <a:t>چربي و انرژي فهرست جانشيني</a:t>
            </a:r>
            <a:endParaRPr lang="en-US" sz="2400" b="1" spc="-150" dirty="0">
              <a:solidFill>
                <a:srgbClr val="FF0000"/>
              </a:solidFill>
              <a:cs typeface="B Mitra" pitchFamily="2" charset="-78"/>
            </a:endParaRPr>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82D2B0EC-81ED-42CA-952F-1A0E1D84D55C}" type="slidenum">
              <a:rPr lang="en-US">
                <a:solidFill>
                  <a:prstClr val="black">
                    <a:tint val="75000"/>
                  </a:prstClr>
                </a:solidFill>
                <a:cs typeface="Mitra" pitchFamily="2" charset="-78"/>
              </a:rPr>
              <a:pPr>
                <a:defRPr/>
              </a:pPr>
              <a:t>38</a:t>
            </a:fld>
            <a:endParaRPr lang="en-US" dirty="0">
              <a:solidFill>
                <a:prstClr val="black">
                  <a:tint val="75000"/>
                </a:prstClr>
              </a:solidFill>
              <a:cs typeface="Mitra" pitchFamily="2" charset="-78"/>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rmAutofit/>
          </a:bodyPr>
          <a:lstStyle/>
          <a:p>
            <a:pPr algn="r"/>
            <a:r>
              <a:rPr lang="fa-IR" sz="2400" b="1" spc="-150" dirty="0" smtClean="0">
                <a:solidFill>
                  <a:srgbClr val="C00000"/>
                </a:solidFill>
                <a:latin typeface="B Nazanin"/>
                <a:cs typeface="B Mitra" pitchFamily="2" charset="-78"/>
              </a:rPr>
              <a:t>ادامه </a:t>
            </a:r>
            <a:r>
              <a:rPr lang="fa-IR" b="1" spc="-150" dirty="0" smtClean="0">
                <a:solidFill>
                  <a:srgbClr val="C00000"/>
                </a:solidFill>
                <a:latin typeface="B Nazanin"/>
                <a:cs typeface="B Mitra" pitchFamily="2" charset="-78"/>
              </a:rPr>
              <a:t>سياهه جانشيني موادغذايي</a:t>
            </a:r>
            <a:endParaRPr lang="en-US" dirty="0"/>
          </a:p>
        </p:txBody>
      </p:sp>
      <p:sp>
        <p:nvSpPr>
          <p:cNvPr id="135171" name="Content Placeholder 2"/>
          <p:cNvSpPr>
            <a:spLocks noGrp="1"/>
          </p:cNvSpPr>
          <p:nvPr>
            <p:ph idx="1"/>
          </p:nvPr>
        </p:nvSpPr>
        <p:spPr>
          <a:xfrm>
            <a:off x="533400" y="3657600"/>
            <a:ext cx="8229600" cy="2895600"/>
          </a:xfrm>
        </p:spPr>
        <p:txBody>
          <a:bodyPr rtlCol="0">
            <a:normAutofit/>
          </a:bodyPr>
          <a:lstStyle/>
          <a:p>
            <a:pPr algn="ctr" rtl="1" eaLnBrk="1" fontAlgn="auto" hangingPunct="1">
              <a:spcBef>
                <a:spcPts val="1800"/>
              </a:spcBef>
              <a:spcAft>
                <a:spcPts val="0"/>
              </a:spcAft>
              <a:buFont typeface="Arial" charset="0"/>
              <a:buNone/>
              <a:defRPr/>
            </a:pPr>
            <a:r>
              <a:rPr lang="fa-IR" sz="4400" b="1" spc="-150" dirty="0" smtClean="0">
                <a:solidFill>
                  <a:srgbClr val="00B050"/>
                </a:solidFill>
                <a:cs typeface="B Mitra" pitchFamily="2" charset="-78"/>
              </a:rPr>
              <a:t> </a:t>
            </a:r>
            <a:r>
              <a:rPr lang="fa-IR" sz="4000" dirty="0" smtClean="0">
                <a:cs typeface="B Mitra" pitchFamily="2" charset="-78"/>
              </a:rPr>
              <a:t>وسيله مناسبي براي متخصصين تغذيه است تا رژيمي را طراحي كنند كه از نظر تغذيه ای</a:t>
            </a:r>
            <a:r>
              <a:rPr lang="en-US" sz="4000" dirty="0" smtClean="0">
                <a:cs typeface="B Mitra" pitchFamily="2" charset="-78"/>
              </a:rPr>
              <a:t> </a:t>
            </a:r>
            <a:r>
              <a:rPr lang="fa-IR" sz="4000" dirty="0" smtClean="0">
                <a:cs typeface="B Mitra" pitchFamily="2" charset="-78"/>
              </a:rPr>
              <a:t>با </a:t>
            </a:r>
            <a:r>
              <a:rPr lang="fa-IR" sz="4000" dirty="0" smtClean="0">
                <a:solidFill>
                  <a:srgbClr val="00B050"/>
                </a:solidFill>
                <a:cs typeface="B Mitra" pitchFamily="2" charset="-78"/>
              </a:rPr>
              <a:t>كفايت</a:t>
            </a:r>
            <a:r>
              <a:rPr lang="fa-IR" sz="4000" dirty="0" smtClean="0">
                <a:cs typeface="B Mitra" pitchFamily="2" charset="-78"/>
              </a:rPr>
              <a:t> باشد و اهدافي در ارتباط با</a:t>
            </a:r>
            <a:r>
              <a:rPr lang="en-US" sz="4000" dirty="0" smtClean="0">
                <a:cs typeface="B Mitra" pitchFamily="2" charset="-78"/>
              </a:rPr>
              <a:t> </a:t>
            </a:r>
            <a:r>
              <a:rPr lang="fa-IR" sz="4000" dirty="0" smtClean="0">
                <a:cs typeface="B Mitra" pitchFamily="2" charset="-78"/>
              </a:rPr>
              <a:t> </a:t>
            </a:r>
            <a:r>
              <a:rPr lang="fa-IR" sz="4000" b="1" dirty="0" smtClean="0">
                <a:solidFill>
                  <a:srgbClr val="00B050"/>
                </a:solidFill>
                <a:cs typeface="B Mitra" pitchFamily="2" charset="-78"/>
              </a:rPr>
              <a:t>دريافت درشت </a:t>
            </a:r>
            <a:r>
              <a:rPr lang="fa-IR" sz="3600" b="1" dirty="0" smtClean="0">
                <a:solidFill>
                  <a:srgbClr val="00B050"/>
                </a:solidFill>
                <a:cs typeface="B Mitra" pitchFamily="2" charset="-78"/>
              </a:rPr>
              <a:t>مغذي‍ها</a:t>
            </a:r>
            <a:r>
              <a:rPr lang="fa-IR" sz="4400" b="1" dirty="0" smtClean="0">
                <a:cs typeface="B Mitra" pitchFamily="2" charset="-78"/>
              </a:rPr>
              <a:t> </a:t>
            </a:r>
            <a:r>
              <a:rPr lang="fa-IR" sz="4000" dirty="0" smtClean="0">
                <a:cs typeface="B Mitra" pitchFamily="2" charset="-78"/>
              </a:rPr>
              <a:t>که </a:t>
            </a:r>
            <a:r>
              <a:rPr lang="fa-IR" sz="4000" u="sng" dirty="0" smtClean="0">
                <a:cs typeface="B Mitra" pitchFamily="2" charset="-78"/>
              </a:rPr>
              <a:t>ويژه هر فرد </a:t>
            </a:r>
            <a:r>
              <a:rPr lang="fa-IR" sz="4000" dirty="0" smtClean="0">
                <a:cs typeface="B Mitra" pitchFamily="2" charset="-78"/>
              </a:rPr>
              <a:t>مي باشد را تامين كند</a:t>
            </a:r>
            <a:endParaRPr lang="fa-IR" sz="3600" dirty="0" smtClean="0">
              <a:cs typeface="B Mitra" pitchFamily="2" charset="-78"/>
            </a:endParaRPr>
          </a:p>
        </p:txBody>
      </p:sp>
      <p:sp>
        <p:nvSpPr>
          <p:cNvPr id="1208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60E2A1E-4284-4C64-944E-3132156AB76B}" type="slidenum">
              <a:rPr lang="en-US" smtClean="0"/>
              <a:pPr/>
              <a:t>39</a:t>
            </a:fld>
            <a:endParaRPr lang="en-US" smtClean="0"/>
          </a:p>
        </p:txBody>
      </p:sp>
      <p:sp>
        <p:nvSpPr>
          <p:cNvPr id="8" name="Cloud Callout 7"/>
          <p:cNvSpPr/>
          <p:nvPr/>
        </p:nvSpPr>
        <p:spPr>
          <a:xfrm>
            <a:off x="685800" y="1295400"/>
            <a:ext cx="7848600" cy="2057400"/>
          </a:xfrm>
          <a:prstGeom prst="cloudCallout">
            <a:avLst>
              <a:gd name="adj1" fmla="val 39219"/>
              <a:gd name="adj2" fmla="val 71124"/>
            </a:avLst>
          </a:prstGeom>
          <a:solidFill>
            <a:schemeClr val="accent4">
              <a:lumMod val="60000"/>
              <a:lumOff val="40000"/>
            </a:schemeClr>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3600" b="1" spc="-150" dirty="0">
                <a:solidFill>
                  <a:schemeClr val="tx1"/>
                </a:solidFill>
                <a:cs typeface="B Nazanin" pitchFamily="2" charset="-78"/>
              </a:rPr>
              <a:t>تلفيق هرم راهنماي غذايي و فهرست جانشيني</a:t>
            </a:r>
            <a:endParaRPr lang="en-US" sz="3600" dirty="0">
              <a:solidFill>
                <a:schemeClr val="tx1"/>
              </a:solidFill>
            </a:endParaRPr>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8ED045-D70A-4550-B61F-95EFC4D321E9}" type="slidenum">
              <a:rPr lang="en-US" smtClean="0"/>
              <a:pPr/>
              <a:t>4</a:t>
            </a:fld>
            <a:endParaRPr lang="en-US" smtClean="0"/>
          </a:p>
        </p:txBody>
      </p:sp>
      <p:sp>
        <p:nvSpPr>
          <p:cNvPr id="55299" name="Rectangle 2"/>
          <p:cNvSpPr>
            <a:spLocks noGrp="1" noChangeArrowheads="1"/>
          </p:cNvSpPr>
          <p:nvPr>
            <p:ph type="title"/>
          </p:nvPr>
        </p:nvSpPr>
        <p:spPr>
          <a:xfrm>
            <a:off x="533400" y="0"/>
            <a:ext cx="8162925" cy="1431925"/>
          </a:xfrm>
        </p:spPr>
        <p:txBody>
          <a:bodyPr/>
          <a:lstStyle/>
          <a:p>
            <a:pPr algn="r" rtl="1"/>
            <a:r>
              <a:rPr lang="fa-IR" b="1" dirty="0" smtClean="0">
                <a:solidFill>
                  <a:srgbClr val="C00000"/>
                </a:solidFill>
                <a:cs typeface="B Mitra" pitchFamily="2" charset="-78"/>
              </a:rPr>
              <a:t>استانداردهای غذایی</a:t>
            </a:r>
            <a:endParaRPr dirty="0" smtClean="0"/>
          </a:p>
        </p:txBody>
      </p:sp>
      <p:sp>
        <p:nvSpPr>
          <p:cNvPr id="55300" name="Rectangle 3"/>
          <p:cNvSpPr>
            <a:spLocks noGrp="1" noChangeArrowheads="1"/>
          </p:cNvSpPr>
          <p:nvPr>
            <p:ph type="body" idx="1"/>
          </p:nvPr>
        </p:nvSpPr>
        <p:spPr>
          <a:xfrm>
            <a:off x="228600" y="1447800"/>
            <a:ext cx="8567738" cy="4572000"/>
          </a:xfrm>
        </p:spPr>
        <p:txBody>
          <a:bodyPr/>
          <a:lstStyle/>
          <a:p>
            <a:pPr lvl="2" algn="r" rtl="1" eaLnBrk="1" hangingPunct="1">
              <a:spcAft>
                <a:spcPts val="2400"/>
              </a:spcAft>
              <a:buClr>
                <a:srgbClr val="00B050"/>
              </a:buClr>
              <a:buNone/>
            </a:pPr>
            <a:r>
              <a:rPr lang="fa-IR" sz="3600" b="1" dirty="0" smtClean="0">
                <a:solidFill>
                  <a:srgbClr val="0070C0"/>
                </a:solidFill>
                <a:cs typeface="B Mitra" pitchFamily="2" charset="-78"/>
              </a:rPr>
              <a:t>اجزای مختلف </a:t>
            </a:r>
            <a:r>
              <a:rPr lang="en-US" sz="3200" b="1" dirty="0" smtClean="0">
                <a:solidFill>
                  <a:srgbClr val="0070C0"/>
                </a:solidFill>
                <a:latin typeface="Times New Roman" pitchFamily="18" charset="0"/>
                <a:cs typeface="Times New Roman" pitchFamily="18" charset="0"/>
              </a:rPr>
              <a:t>DRI</a:t>
            </a:r>
            <a:endParaRPr lang="en-US" sz="3600" b="1" dirty="0" smtClean="0">
              <a:solidFill>
                <a:srgbClr val="0070C0"/>
              </a:solidFill>
              <a:latin typeface="Times New Roman" pitchFamily="18" charset="0"/>
              <a:cs typeface="Times New Roman" pitchFamily="18" charset="0"/>
            </a:endParaRPr>
          </a:p>
          <a:p>
            <a:pPr lvl="2">
              <a:spcAft>
                <a:spcPts val="2400"/>
              </a:spcAft>
              <a:buClr>
                <a:srgbClr val="00B050"/>
              </a:buClr>
            </a:pPr>
            <a:r>
              <a:rPr lang="en-US" sz="3200" dirty="0" smtClean="0">
                <a:solidFill>
                  <a:srgbClr val="C00000"/>
                </a:solidFill>
              </a:rPr>
              <a:t>R</a:t>
            </a:r>
            <a:r>
              <a:rPr lang="en-US" sz="3200" dirty="0" smtClean="0"/>
              <a:t>ecommended </a:t>
            </a:r>
            <a:r>
              <a:rPr lang="en-US" sz="3200" dirty="0" smtClean="0">
                <a:solidFill>
                  <a:srgbClr val="C00000"/>
                </a:solidFill>
              </a:rPr>
              <a:t>D</a:t>
            </a:r>
            <a:r>
              <a:rPr lang="en-US" sz="3200" dirty="0" smtClean="0"/>
              <a:t>ietary </a:t>
            </a:r>
            <a:r>
              <a:rPr lang="en-US" sz="3200" dirty="0" smtClean="0">
                <a:solidFill>
                  <a:srgbClr val="C00000"/>
                </a:solidFill>
              </a:rPr>
              <a:t>A</a:t>
            </a:r>
            <a:r>
              <a:rPr lang="en-US" sz="3200" dirty="0" smtClean="0"/>
              <a:t>llowance: </a:t>
            </a:r>
            <a:r>
              <a:rPr lang="en-US" sz="3200" dirty="0" smtClean="0">
                <a:solidFill>
                  <a:srgbClr val="C00000"/>
                </a:solidFill>
              </a:rPr>
              <a:t>RDA</a:t>
            </a:r>
          </a:p>
          <a:p>
            <a:pPr lvl="2" eaLnBrk="1" hangingPunct="1">
              <a:spcAft>
                <a:spcPts val="2400"/>
              </a:spcAft>
              <a:buClr>
                <a:srgbClr val="00B050"/>
              </a:buClr>
            </a:pPr>
            <a:r>
              <a:rPr lang="en-US" sz="3200" dirty="0" smtClean="0">
                <a:solidFill>
                  <a:srgbClr val="C00000"/>
                </a:solidFill>
              </a:rPr>
              <a:t>E</a:t>
            </a:r>
            <a:r>
              <a:rPr lang="en-US" sz="3200" dirty="0" smtClean="0"/>
              <a:t>stimated </a:t>
            </a:r>
            <a:r>
              <a:rPr lang="en-US" sz="3200" dirty="0" smtClean="0">
                <a:solidFill>
                  <a:srgbClr val="C00000"/>
                </a:solidFill>
              </a:rPr>
              <a:t>A</a:t>
            </a:r>
            <a:r>
              <a:rPr lang="en-US" sz="3200" dirty="0" smtClean="0"/>
              <a:t>verage </a:t>
            </a:r>
            <a:r>
              <a:rPr lang="en-US" sz="3200" dirty="0" smtClean="0">
                <a:solidFill>
                  <a:srgbClr val="C00000"/>
                </a:solidFill>
              </a:rPr>
              <a:t>R</a:t>
            </a:r>
            <a:r>
              <a:rPr lang="en-US" sz="3200" dirty="0" smtClean="0"/>
              <a:t>equirement: </a:t>
            </a:r>
            <a:r>
              <a:rPr lang="en-US" sz="3200" dirty="0" smtClean="0">
                <a:solidFill>
                  <a:srgbClr val="C00000"/>
                </a:solidFill>
              </a:rPr>
              <a:t>EAR</a:t>
            </a:r>
          </a:p>
          <a:p>
            <a:pPr lvl="2" eaLnBrk="1" hangingPunct="1">
              <a:spcAft>
                <a:spcPts val="2400"/>
              </a:spcAft>
              <a:buClr>
                <a:srgbClr val="00B050"/>
              </a:buClr>
            </a:pPr>
            <a:r>
              <a:rPr lang="en-US" sz="3200" dirty="0" smtClean="0">
                <a:solidFill>
                  <a:srgbClr val="C00000"/>
                </a:solidFill>
              </a:rPr>
              <a:t>A</a:t>
            </a:r>
            <a:r>
              <a:rPr lang="en-US" sz="3200" dirty="0" smtClean="0"/>
              <a:t>dequate </a:t>
            </a:r>
            <a:r>
              <a:rPr lang="en-US" sz="3200" dirty="0" smtClean="0">
                <a:solidFill>
                  <a:srgbClr val="C00000"/>
                </a:solidFill>
              </a:rPr>
              <a:t>I</a:t>
            </a:r>
            <a:r>
              <a:rPr lang="en-US" sz="3200" dirty="0" smtClean="0"/>
              <a:t>ntake: </a:t>
            </a:r>
            <a:r>
              <a:rPr lang="en-US" sz="3200" dirty="0" smtClean="0">
                <a:solidFill>
                  <a:srgbClr val="C00000"/>
                </a:solidFill>
              </a:rPr>
              <a:t>AI</a:t>
            </a:r>
          </a:p>
          <a:p>
            <a:pPr lvl="2" eaLnBrk="1" hangingPunct="1">
              <a:buClr>
                <a:srgbClr val="00B050"/>
              </a:buClr>
            </a:pPr>
            <a:r>
              <a:rPr lang="en-US" sz="3200" dirty="0" smtClean="0"/>
              <a:t>Tolerable </a:t>
            </a:r>
            <a:r>
              <a:rPr lang="en-US" sz="3200" dirty="0" smtClean="0">
                <a:solidFill>
                  <a:srgbClr val="C00000"/>
                </a:solidFill>
              </a:rPr>
              <a:t>U</a:t>
            </a:r>
            <a:r>
              <a:rPr lang="en-US" sz="3200" dirty="0" smtClean="0"/>
              <a:t>pper Intake </a:t>
            </a:r>
            <a:r>
              <a:rPr lang="en-US" sz="3200" dirty="0" smtClean="0">
                <a:solidFill>
                  <a:srgbClr val="C00000"/>
                </a:solidFill>
              </a:rPr>
              <a:t>L</a:t>
            </a:r>
            <a:r>
              <a:rPr lang="en-US" sz="3200" dirty="0" smtClean="0"/>
              <a:t>evel: </a:t>
            </a:r>
            <a:r>
              <a:rPr lang="en-US" sz="3200" dirty="0" smtClean="0">
                <a:solidFill>
                  <a:srgbClr val="C00000"/>
                </a:solidFill>
              </a:rPr>
              <a:t>UL</a:t>
            </a: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990600"/>
            <a:ext cx="89916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48056" indent="-384048" algn="ctr" rtl="1" fontAlgn="auto">
              <a:spcAft>
                <a:spcPts val="0"/>
              </a:spcAft>
              <a:buFont typeface="Wingdings 2"/>
              <a:buNone/>
              <a:defRPr/>
            </a:pPr>
            <a:r>
              <a:rPr lang="fa-IR" sz="6600" b="1" i="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cs typeface="B Nazanin" pitchFamily="2" charset="-78"/>
              </a:rPr>
              <a:t>برآورد نیازهای انرژی و درشت مغذی ها</a:t>
            </a:r>
            <a:endParaRPr lang="fa-IR" sz="6600" b="1" i="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cs typeface="B Nazanin" pitchFamily="2" charset="-78"/>
            </a:endParaRPr>
          </a:p>
        </p:txBody>
      </p:sp>
      <p:sp>
        <p:nvSpPr>
          <p:cNvPr id="40963" name="Rectangle 6"/>
          <p:cNvSpPr>
            <a:spLocks noChangeArrowheads="1"/>
          </p:cNvSpPr>
          <p:nvPr/>
        </p:nvSpPr>
        <p:spPr bwMode="auto">
          <a:xfrm>
            <a:off x="8839200" y="6657975"/>
            <a:ext cx="354013" cy="276225"/>
          </a:xfrm>
          <a:prstGeom prst="rect">
            <a:avLst/>
          </a:prstGeom>
          <a:noFill/>
          <a:ln w="9525">
            <a:noFill/>
            <a:miter lim="800000"/>
            <a:headEnd/>
            <a:tailEnd/>
          </a:ln>
        </p:spPr>
        <p:txBody>
          <a:bodyPr wrap="none">
            <a:spAutoFit/>
          </a:bodyPr>
          <a:lstStyle/>
          <a:p>
            <a:fld id="{97C66739-6CC9-4E28-9407-9DDB2E618B31}" type="slidenum">
              <a:rPr lang="en-US" sz="1200">
                <a:solidFill>
                  <a:schemeClr val="bg1"/>
                </a:solidFill>
                <a:cs typeface="Arial" pitchFamily="34" charset="0"/>
              </a:rPr>
              <a:pPr/>
              <a:t>40</a:t>
            </a:fld>
            <a:endParaRPr lang="fa-IR" sz="1200">
              <a:solidFill>
                <a:schemeClr val="bg1"/>
              </a:solidFill>
              <a:cs typeface="Arial" pitchFamily="34" charset="0"/>
            </a:endParaRPr>
          </a:p>
        </p:txBody>
      </p:sp>
      <p:sp>
        <p:nvSpPr>
          <p:cNvPr id="7" name="Slide Number Placeholder 6"/>
          <p:cNvSpPr>
            <a:spLocks noGrp="1"/>
          </p:cNvSpPr>
          <p:nvPr>
            <p:ph type="sldNum" sz="quarter" idx="12"/>
          </p:nvPr>
        </p:nvSpPr>
        <p:spPr/>
        <p:txBody>
          <a:bodyPr/>
          <a:lstStyle/>
          <a:p>
            <a:pPr>
              <a:defRPr/>
            </a:pPr>
            <a:fld id="{47EC0FF5-C801-4016-90C3-94BB51993B57}" type="slidenum">
              <a:rPr lang="en-US" smtClean="0"/>
              <a:pPr>
                <a:defRPr/>
              </a:pPr>
              <a:t>40</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620688"/>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برآوردهای نیازهای انرژی</a:t>
            </a: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endParaRPr lang="fa-IR" sz="3600" b="1" dirty="0" smtClean="0">
              <a:solidFill>
                <a:prstClr val="black"/>
              </a:solidFill>
              <a:latin typeface="Times New Roman"/>
              <a:ea typeface="Arial Unicode MS"/>
              <a:cs typeface="B Compset" pitchFamily="2" charset="-78"/>
            </a:endParaRPr>
          </a:p>
        </p:txBody>
      </p:sp>
      <p:sp>
        <p:nvSpPr>
          <p:cNvPr id="13" name="Rectangle 18"/>
          <p:cNvSpPr>
            <a:spLocks noChangeArrowheads="1"/>
          </p:cNvSpPr>
          <p:nvPr/>
        </p:nvSpPr>
        <p:spPr bwMode="auto">
          <a:xfrm>
            <a:off x="43225" y="6248400"/>
            <a:ext cx="7625119" cy="461665"/>
          </a:xfrm>
          <a:prstGeom prst="rect">
            <a:avLst/>
          </a:prstGeom>
          <a:noFill/>
          <a:ln>
            <a:noFill/>
          </a:ln>
        </p:spPr>
        <p:txBody>
          <a:bodyPr wrap="square" anchor="ctr">
            <a:spAutoFit/>
          </a:bodyPr>
          <a:lstStyle/>
          <a:p>
            <a:pPr algn="l" rtl="0"/>
            <a:r>
              <a:rPr lang="en-US" sz="1200" dirty="0">
                <a:solidFill>
                  <a:prstClr val="black"/>
                </a:solidFill>
                <a:latin typeface="Times New Roman"/>
                <a:ea typeface="Times New Roman"/>
              </a:rPr>
              <a:t>Mahan LK, </a:t>
            </a:r>
            <a:r>
              <a:rPr lang="en-US" sz="1200" dirty="0" err="1">
                <a:solidFill>
                  <a:prstClr val="black"/>
                </a:solidFill>
                <a:latin typeface="Times New Roman"/>
                <a:ea typeface="Times New Roman"/>
              </a:rPr>
              <a:t>Escott</a:t>
            </a:r>
            <a:r>
              <a:rPr lang="en-US" sz="1200" dirty="0">
                <a:solidFill>
                  <a:prstClr val="black"/>
                </a:solidFill>
                <a:latin typeface="Times New Roman"/>
                <a:ea typeface="Times New Roman"/>
              </a:rPr>
              <a:t>-Stump S, Raymond JL and Krause MV. Krause's food &amp; the nutrition care process. 13th </a:t>
            </a:r>
            <a:r>
              <a:rPr lang="en-US" sz="1200" dirty="0" err="1">
                <a:solidFill>
                  <a:prstClr val="black"/>
                </a:solidFill>
                <a:latin typeface="Times New Roman"/>
                <a:ea typeface="Times New Roman"/>
              </a:rPr>
              <a:t>edn</a:t>
            </a:r>
            <a:r>
              <a:rPr lang="en-US" sz="1200" dirty="0">
                <a:solidFill>
                  <a:prstClr val="black"/>
                </a:solidFill>
                <a:latin typeface="Times New Roman"/>
                <a:ea typeface="Times New Roman"/>
              </a:rPr>
              <a:t>, 2012. Elsevier/Saunders, St. Louis, Mo.</a:t>
            </a:r>
          </a:p>
        </p:txBody>
      </p:sp>
      <p:sp>
        <p:nvSpPr>
          <p:cNvPr id="9" name="Rectangle 8"/>
          <p:cNvSpPr/>
          <p:nvPr/>
        </p:nvSpPr>
        <p:spPr>
          <a:xfrm>
            <a:off x="539553" y="2211946"/>
            <a:ext cx="8021672" cy="1865126"/>
          </a:xfrm>
          <a:prstGeom prst="rect">
            <a:avLst/>
          </a:prstGeom>
        </p:spPr>
        <p:txBody>
          <a:bodyPr wrap="square">
            <a:spAutoFit/>
          </a:bodyPr>
          <a:lstStyle/>
          <a:p>
            <a:pPr lvl="1" algn="r" rtl="1">
              <a:lnSpc>
                <a:spcPct val="120000"/>
              </a:lnSpc>
              <a:buBlip>
                <a:blip r:embed="rId2"/>
              </a:buBlip>
            </a:pPr>
            <a:r>
              <a:rPr lang="fa-IR" sz="2400" dirty="0" smtClean="0">
                <a:solidFill>
                  <a:prstClr val="black"/>
                </a:solidFill>
                <a:latin typeface="Segoe Print" pitchFamily="2" charset="0"/>
                <a:ea typeface="Arial Unicode MS"/>
                <a:cs typeface="B Compset" pitchFamily="2" charset="-78"/>
              </a:rPr>
              <a:t> معادله هریس بندیکت </a:t>
            </a:r>
            <a:r>
              <a:rPr lang="en-US" dirty="0" smtClean="0">
                <a:latin typeface="Times New Roman" pitchFamily="18" charset="0"/>
                <a:cs typeface="Times New Roman" pitchFamily="18" charset="0"/>
              </a:rPr>
              <a:t>Harris–Benedict equation</a:t>
            </a:r>
            <a:endParaRPr lang="fa-IR" sz="2400" dirty="0" smtClean="0">
              <a:solidFill>
                <a:prstClr val="black"/>
              </a:solidFill>
              <a:latin typeface="Segoe Print" pitchFamily="2" charset="0"/>
              <a:ea typeface="Arial Unicode MS"/>
              <a:cs typeface="B Compset" pitchFamily="2" charset="-78"/>
            </a:endParaRPr>
          </a:p>
          <a:p>
            <a:pPr lvl="1" algn="r" rtl="1">
              <a:lnSpc>
                <a:spcPct val="120000"/>
              </a:lnSpc>
              <a:buBlip>
                <a:blip r:embed="rId2"/>
              </a:buBlip>
            </a:pPr>
            <a:r>
              <a:rPr lang="fa-IR" sz="2400" dirty="0">
                <a:solidFill>
                  <a:prstClr val="black"/>
                </a:solidFill>
                <a:latin typeface="Segoe Print" pitchFamily="2" charset="0"/>
                <a:ea typeface="Arial Unicode MS"/>
                <a:cs typeface="B Compset" pitchFamily="2" charset="-78"/>
              </a:rPr>
              <a:t> </a:t>
            </a:r>
            <a:r>
              <a:rPr lang="fa-IR" sz="2400" dirty="0" smtClean="0">
                <a:solidFill>
                  <a:prstClr val="black"/>
                </a:solidFill>
                <a:latin typeface="Segoe Print" pitchFamily="2" charset="0"/>
                <a:ea typeface="Arial Unicode MS"/>
                <a:cs typeface="B Compset" pitchFamily="2" charset="-78"/>
              </a:rPr>
              <a:t>معادله میفلین </a:t>
            </a:r>
            <a:r>
              <a:rPr lang="en-US" dirty="0">
                <a:solidFill>
                  <a:prstClr val="black"/>
                </a:solidFill>
                <a:latin typeface="Times New Roman" pitchFamily="18" charset="0"/>
                <a:ea typeface="Arial Unicode MS"/>
                <a:cs typeface="Times New Roman" pitchFamily="18" charset="0"/>
              </a:rPr>
              <a:t>Mifflin-St </a:t>
            </a:r>
            <a:r>
              <a:rPr lang="en-US" dirty="0" err="1">
                <a:solidFill>
                  <a:prstClr val="black"/>
                </a:solidFill>
                <a:latin typeface="Times New Roman" pitchFamily="18" charset="0"/>
                <a:ea typeface="Arial Unicode MS"/>
                <a:cs typeface="Times New Roman" pitchFamily="18" charset="0"/>
              </a:rPr>
              <a:t>Jeor</a:t>
            </a:r>
            <a:r>
              <a:rPr lang="en-US" dirty="0">
                <a:solidFill>
                  <a:prstClr val="black"/>
                </a:solidFill>
                <a:latin typeface="Times New Roman" pitchFamily="18" charset="0"/>
                <a:ea typeface="Arial Unicode MS"/>
                <a:cs typeface="Times New Roman" pitchFamily="18" charset="0"/>
              </a:rPr>
              <a:t> equations</a:t>
            </a:r>
            <a:endParaRPr lang="fa-IR" dirty="0" smtClean="0">
              <a:solidFill>
                <a:prstClr val="black"/>
              </a:solidFill>
              <a:latin typeface="Times New Roman" pitchFamily="18" charset="0"/>
              <a:ea typeface="Arial Unicode MS"/>
              <a:cs typeface="Times New Roman" pitchFamily="18" charset="0"/>
            </a:endParaRPr>
          </a:p>
          <a:p>
            <a:pPr lvl="1" algn="r" rtl="1">
              <a:lnSpc>
                <a:spcPct val="120000"/>
              </a:lnSpc>
              <a:buBlip>
                <a:blip r:embed="rId2"/>
              </a:buBlip>
            </a:pPr>
            <a:r>
              <a:rPr lang="fa-IR" sz="2400" dirty="0" smtClean="0">
                <a:solidFill>
                  <a:prstClr val="black"/>
                </a:solidFill>
                <a:latin typeface="Segoe Print" pitchFamily="2" charset="0"/>
                <a:ea typeface="Arial Unicode MS"/>
                <a:cs typeface="B Compset" pitchFamily="2" charset="-78"/>
              </a:rPr>
              <a:t> معادله شفیلد </a:t>
            </a:r>
            <a:r>
              <a:rPr lang="en-US" dirty="0">
                <a:solidFill>
                  <a:prstClr val="black"/>
                </a:solidFill>
                <a:latin typeface="Times New Roman" pitchFamily="18" charset="0"/>
                <a:ea typeface="Arial Unicode MS"/>
                <a:cs typeface="Times New Roman" pitchFamily="18" charset="0"/>
              </a:rPr>
              <a:t>Schofield Equation</a:t>
            </a:r>
            <a:endParaRPr lang="fa-IR" sz="2400" dirty="0" smtClean="0">
              <a:solidFill>
                <a:prstClr val="black"/>
              </a:solidFill>
              <a:latin typeface="Times New Roman" pitchFamily="18" charset="0"/>
              <a:ea typeface="Arial Unicode MS"/>
              <a:cs typeface="Times New Roman" pitchFamily="18" charset="0"/>
            </a:endParaRPr>
          </a:p>
          <a:p>
            <a:pPr lvl="1" algn="r" rtl="1">
              <a:lnSpc>
                <a:spcPct val="120000"/>
              </a:lnSpc>
              <a:buBlip>
                <a:blip r:embed="rId2"/>
              </a:buBlip>
            </a:pPr>
            <a:r>
              <a:rPr lang="fa-IR" sz="2400" dirty="0">
                <a:solidFill>
                  <a:prstClr val="black"/>
                </a:solidFill>
                <a:latin typeface="Segoe Print" pitchFamily="2" charset="0"/>
                <a:ea typeface="Arial Unicode MS"/>
                <a:cs typeface="B Compset" pitchFamily="2" charset="-78"/>
              </a:rPr>
              <a:t> </a:t>
            </a:r>
            <a:r>
              <a:rPr lang="fa-IR" sz="2400" dirty="0" smtClean="0">
                <a:solidFill>
                  <a:prstClr val="black"/>
                </a:solidFill>
                <a:latin typeface="Segoe Print" pitchFamily="2" charset="0"/>
                <a:ea typeface="Arial Unicode MS"/>
                <a:cs typeface="B Compset" pitchFamily="2" charset="-78"/>
              </a:rPr>
              <a:t>روش فاکتوریال </a:t>
            </a:r>
            <a:r>
              <a:rPr lang="fa-IR" sz="2400" dirty="0" smtClean="0">
                <a:solidFill>
                  <a:prstClr val="black"/>
                </a:solidFill>
                <a:latin typeface="Segoe Print" pitchFamily="2" charset="0"/>
                <a:ea typeface="Arial Unicode MS"/>
                <a:cs typeface="B Compset" pitchFamily="2" charset="-78"/>
                <a:sym typeface="Symbol"/>
              </a:rPr>
              <a:t> روش سنتی (پیش بینی انرژی بیش از مقادیر واقعی)</a:t>
            </a:r>
            <a:endParaRPr lang="fa-IR" sz="2400" dirty="0">
              <a:solidFill>
                <a:prstClr val="black"/>
              </a:solidFill>
              <a:latin typeface="Segoe Print" pitchFamily="2" charset="0"/>
              <a:ea typeface="Arial Unicode MS"/>
              <a:cs typeface="B Compset" pitchFamily="2" charset="-78"/>
            </a:endParaRPr>
          </a:p>
        </p:txBody>
      </p:sp>
      <p:sp>
        <p:nvSpPr>
          <p:cNvPr id="10" name="Rectangle 9"/>
          <p:cNvSpPr/>
          <p:nvPr/>
        </p:nvSpPr>
        <p:spPr>
          <a:xfrm>
            <a:off x="251520" y="1373867"/>
            <a:ext cx="8595496" cy="830997"/>
          </a:xfrm>
          <a:prstGeom prst="rect">
            <a:avLst/>
          </a:prstGeom>
        </p:spPr>
        <p:txBody>
          <a:bodyPr wrap="square">
            <a:spAutoFit/>
          </a:bodyPr>
          <a:lstStyle/>
          <a:p>
            <a:pPr marL="342900" indent="-342900" algn="justLow" rtl="1">
              <a:lnSpc>
                <a:spcPct val="150000"/>
              </a:lnSpc>
              <a:buSzPct val="91000"/>
              <a:buFontTx/>
              <a:buBlip>
                <a:blip r:embed="rId3"/>
              </a:buBlip>
            </a:pPr>
            <a:r>
              <a:rPr lang="fa-IR" sz="3200" b="1" dirty="0" smtClean="0">
                <a:solidFill>
                  <a:srgbClr val="000000"/>
                </a:solidFill>
                <a:latin typeface="Segoe Print" pitchFamily="2" charset="0"/>
                <a:ea typeface="Times New Roman"/>
                <a:cs typeface="B Compset" pitchFamily="2" charset="-78"/>
              </a:rPr>
              <a:t>معادلات محاسبه انرژی متابولیک پایه </a:t>
            </a:r>
            <a:r>
              <a:rPr lang="fa-IR" sz="1600" b="1" dirty="0" smtClean="0">
                <a:solidFill>
                  <a:srgbClr val="000000"/>
                </a:solidFill>
                <a:latin typeface="Segoe Print" pitchFamily="2" charset="0"/>
                <a:ea typeface="Times New Roman"/>
                <a:cs typeface="B Mitra" pitchFamily="2" charset="-78"/>
              </a:rPr>
              <a:t>( کالری متری غیر مستقیم در بالغین)</a:t>
            </a:r>
            <a:endParaRPr lang="fa-IR" sz="1600" b="1" dirty="0">
              <a:solidFill>
                <a:srgbClr val="000000"/>
              </a:solidFill>
              <a:latin typeface="Segoe Print" pitchFamily="2" charset="0"/>
              <a:ea typeface="Times New Roman"/>
              <a:cs typeface="B Mitra" pitchFamily="2" charset="-78"/>
            </a:endParaRPr>
          </a:p>
        </p:txBody>
      </p:sp>
      <p:sp>
        <p:nvSpPr>
          <p:cNvPr id="11" name="Rectangle 10"/>
          <p:cNvSpPr/>
          <p:nvPr/>
        </p:nvSpPr>
        <p:spPr>
          <a:xfrm>
            <a:off x="251521" y="3894147"/>
            <a:ext cx="8583344" cy="830997"/>
          </a:xfrm>
          <a:prstGeom prst="rect">
            <a:avLst/>
          </a:prstGeom>
        </p:spPr>
        <p:txBody>
          <a:bodyPr wrap="square">
            <a:spAutoFit/>
          </a:bodyPr>
          <a:lstStyle/>
          <a:p>
            <a:pPr marL="342900" lvl="0" indent="-342900" algn="justLow" rtl="1">
              <a:lnSpc>
                <a:spcPct val="150000"/>
              </a:lnSpc>
              <a:buSzPct val="91000"/>
              <a:buBlip>
                <a:blip r:embed="rId3"/>
              </a:buBlip>
            </a:pPr>
            <a:r>
              <a:rPr lang="fa-IR" sz="3200" b="1" dirty="0" smtClean="0">
                <a:solidFill>
                  <a:srgbClr val="000000"/>
                </a:solidFill>
                <a:latin typeface="Segoe Print" pitchFamily="2" charset="0"/>
                <a:ea typeface="Times New Roman"/>
                <a:cs typeface="B Compset" pitchFamily="2" charset="-78"/>
              </a:rPr>
              <a:t>محاسبه نیاز انرژی بر اساس دریافت انرژی </a:t>
            </a:r>
            <a:r>
              <a:rPr lang="fa-IR" sz="1600" b="1" dirty="0" smtClean="0">
                <a:solidFill>
                  <a:srgbClr val="000000"/>
                </a:solidFill>
                <a:latin typeface="Segoe Print" pitchFamily="2" charset="0"/>
                <a:ea typeface="Times New Roman"/>
                <a:cs typeface="B Mitra" pitchFamily="2" charset="-78"/>
              </a:rPr>
              <a:t>(یادداشت خوراک یا یادآمد 24 ساعته)</a:t>
            </a:r>
            <a:endParaRPr lang="fa-IR" sz="1600" b="1" dirty="0">
              <a:solidFill>
                <a:srgbClr val="000000"/>
              </a:solidFill>
              <a:latin typeface="Segoe Print" pitchFamily="2" charset="0"/>
              <a:ea typeface="Times New Roman"/>
              <a:cs typeface="B Mitra" pitchFamily="2" charset="-78"/>
            </a:endParaRPr>
          </a:p>
        </p:txBody>
      </p:sp>
      <p:sp>
        <p:nvSpPr>
          <p:cNvPr id="15" name="Rectangle 14"/>
          <p:cNvSpPr/>
          <p:nvPr/>
        </p:nvSpPr>
        <p:spPr>
          <a:xfrm>
            <a:off x="2699792" y="4758243"/>
            <a:ext cx="6135072" cy="830997"/>
          </a:xfrm>
          <a:prstGeom prst="rect">
            <a:avLst/>
          </a:prstGeom>
        </p:spPr>
        <p:txBody>
          <a:bodyPr wrap="square">
            <a:spAutoFit/>
          </a:bodyPr>
          <a:lstStyle/>
          <a:p>
            <a:pPr marL="342900" indent="-342900" algn="justLow" rtl="1">
              <a:lnSpc>
                <a:spcPct val="150000"/>
              </a:lnSpc>
              <a:buSzPct val="91000"/>
              <a:buFontTx/>
              <a:buBlip>
                <a:blip r:embed="rId3"/>
              </a:buBlip>
            </a:pPr>
            <a:r>
              <a:rPr lang="fa-IR" sz="3200" b="1" dirty="0" smtClean="0">
                <a:solidFill>
                  <a:srgbClr val="000000"/>
                </a:solidFill>
                <a:latin typeface="Segoe Print" pitchFamily="2" charset="0"/>
                <a:ea typeface="Times New Roman"/>
                <a:cs typeface="B Compset" pitchFamily="2" charset="-78"/>
              </a:rPr>
              <a:t>معادلات تخمین مصرف انرژی جدید</a:t>
            </a:r>
            <a:endParaRPr lang="fa-IR" sz="3200" b="1" dirty="0">
              <a:solidFill>
                <a:srgbClr val="000000"/>
              </a:solidFill>
              <a:latin typeface="Segoe Print" pitchFamily="2" charset="0"/>
              <a:ea typeface="Times New Roman"/>
              <a:cs typeface="B Compset" pitchFamily="2" charset="-78"/>
            </a:endParaRPr>
          </a:p>
        </p:txBody>
      </p:sp>
      <p:sp>
        <p:nvSpPr>
          <p:cNvPr id="8" name="Slide Number Placeholder 7"/>
          <p:cNvSpPr>
            <a:spLocks noGrp="1"/>
          </p:cNvSpPr>
          <p:nvPr>
            <p:ph type="sldNum" sz="quarter" idx="12"/>
          </p:nvPr>
        </p:nvSpPr>
        <p:spPr/>
        <p:txBody>
          <a:bodyPr/>
          <a:lstStyle/>
          <a:p>
            <a:fld id="{430E3189-A26B-47E6-88FA-F0598B934182}" type="slidenum">
              <a:rPr lang="en-US" smtClean="0"/>
              <a:pPr/>
              <a:t>41</a:t>
            </a:fld>
            <a:endParaRPr lang="en-US"/>
          </a:p>
        </p:txBody>
      </p:sp>
      <p:sp>
        <p:nvSpPr>
          <p:cNvPr id="12" name="Footer Placeholder 11"/>
          <p:cNvSpPr>
            <a:spLocks noGrp="1"/>
          </p:cNvSpPr>
          <p:nvPr>
            <p:ph type="ftr" sz="quarter" idx="11"/>
          </p:nvPr>
        </p:nvSpPr>
        <p:spPr>
          <a:xfrm>
            <a:off x="3124200" y="6416675"/>
            <a:ext cx="2895600" cy="365125"/>
          </a:xfrm>
        </p:spPr>
        <p:txBody>
          <a:bodyPr/>
          <a:lstStyle/>
          <a:p>
            <a:r>
              <a:rPr lang="fa-IR" smtClean="0"/>
              <a:t>مرکز تحقیقات تغذیه و غدد درون ریز</a:t>
            </a:r>
            <a:endParaRPr lang="en-US" dirty="0"/>
          </a:p>
        </p:txBody>
      </p:sp>
    </p:spTree>
    <p:extLst>
      <p:ext uri="{BB962C8B-B14F-4D97-AF65-F5344CB8AC3E}">
        <p14:creationId xmlns:p14="http://schemas.microsoft.com/office/powerpoint/2010/main" xmlns="" val="36737233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548680"/>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فرمول های ساده جهت محاسبه </a:t>
            </a:r>
            <a:r>
              <a:rPr lang="en-US" sz="3600" b="1" dirty="0" smtClean="0">
                <a:solidFill>
                  <a:srgbClr val="000066"/>
                </a:solidFill>
                <a:latin typeface="Times New Roman"/>
                <a:ea typeface="Arial Unicode MS"/>
                <a:cs typeface="B Titr" pitchFamily="2" charset="-78"/>
              </a:rPr>
              <a:t>BEE</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0" name="Rectangle 13"/>
          <p:cNvSpPr>
            <a:spLocks noChangeArrowheads="1"/>
          </p:cNvSpPr>
          <p:nvPr/>
        </p:nvSpPr>
        <p:spPr bwMode="auto">
          <a:xfrm>
            <a:off x="323528" y="1859340"/>
            <a:ext cx="854765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l"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ea typeface="Batang" pitchFamily="18" charset="-127"/>
              <a:cs typeface="B Nazanin" pitchFamily="2" charset="-78"/>
            </a:endParaRPr>
          </a:p>
          <a:p>
            <a:pPr eaLnBrk="0" fontAlgn="base" hangingPunct="0">
              <a:spcBef>
                <a:spcPct val="0"/>
              </a:spcBef>
              <a:spcAft>
                <a:spcPct val="0"/>
              </a:spcAft>
              <a:tabLst>
                <a:tab pos="800100" algn="l"/>
                <a:tab pos="2447925" algn="l"/>
                <a:tab pos="2971800" algn="ctr"/>
                <a:tab pos="5943600" algn="r"/>
              </a:tabLst>
            </a:pPr>
            <a:r>
              <a:rPr lang="fa-IR" sz="2400" b="1" dirty="0" smtClean="0">
                <a:solidFill>
                  <a:srgbClr val="000000"/>
                </a:solidFill>
                <a:latin typeface="Comic Sans MS" pitchFamily="66" charset="0"/>
                <a:ea typeface="Batang" pitchFamily="18" charset="-127"/>
                <a:cs typeface="B Nazanin" pitchFamily="2" charset="-78"/>
              </a:rPr>
              <a:t> وزن (کیلوگرم) </a:t>
            </a:r>
            <a:r>
              <a:rPr lang="en-US" sz="2400" b="1" dirty="0" smtClean="0">
                <a:solidFill>
                  <a:srgbClr val="000000"/>
                </a:solidFill>
                <a:latin typeface="Comic Sans MS" pitchFamily="66" charset="0"/>
                <a:cs typeface="B Nazanin" pitchFamily="2" charset="-78"/>
              </a:rPr>
              <a:t>×</a:t>
            </a:r>
            <a:r>
              <a:rPr lang="ar-SA" sz="2400" b="1" dirty="0">
                <a:solidFill>
                  <a:srgbClr val="000000"/>
                </a:solidFill>
                <a:latin typeface="Comic Sans MS" pitchFamily="66" charset="0"/>
                <a:ea typeface="Batang" pitchFamily="18" charset="-127"/>
                <a:cs typeface="B Nazanin" pitchFamily="2" charset="-78"/>
              </a:rPr>
              <a:t>24</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متابولیسم</a:t>
            </a:r>
            <a:r>
              <a:rPr lang="ar-SA" sz="2400" b="1" dirty="0" smtClean="0">
                <a:solidFill>
                  <a:srgbClr val="000000"/>
                </a:solidFill>
                <a:latin typeface="Comic Sans MS" pitchFamily="66" charset="0"/>
                <a:cs typeface="B Nazanin" pitchFamily="2" charset="-78"/>
              </a:rPr>
              <a:t> پايه</a:t>
            </a:r>
            <a:r>
              <a:rPr lang="fa-IR" sz="2400" b="1" dirty="0" smtClean="0">
                <a:solidFill>
                  <a:srgbClr val="000000"/>
                </a:solidFill>
                <a:latin typeface="Comic Sans MS" pitchFamily="66" charset="0"/>
                <a:cs typeface="B Nazanin" pitchFamily="2" charset="-78"/>
              </a:rPr>
              <a:t> در مردان </a:t>
            </a:r>
            <a:r>
              <a:rPr lang="ar-SA" sz="2400" b="1" dirty="0" smtClean="0">
                <a:solidFill>
                  <a:srgbClr val="000000"/>
                </a:solidFill>
                <a:latin typeface="Comic Sans MS" pitchFamily="66" charset="0"/>
                <a:ea typeface="Batang" pitchFamily="18" charset="-127"/>
                <a:cs typeface="Mitra" pitchFamily="2" charset="-78"/>
              </a:rPr>
              <a:t>=</a:t>
            </a:r>
            <a:r>
              <a:rPr lang="fa-IR" sz="2400" b="1" dirty="0" smtClean="0">
                <a:solidFill>
                  <a:srgbClr val="000000"/>
                </a:solidFill>
                <a:latin typeface="Comic Sans MS" pitchFamily="66" charset="0"/>
                <a:cs typeface="B Nazanin" pitchFamily="2" charset="-78"/>
              </a:rPr>
              <a:t> </a:t>
            </a:r>
            <a:r>
              <a:rPr lang="ar-SA" sz="2400" b="1" dirty="0" smtClean="0">
                <a:solidFill>
                  <a:srgbClr val="000000"/>
                </a:solidFill>
                <a:latin typeface="Comic Sans MS" pitchFamily="66" charset="0"/>
                <a:ea typeface="Batang" pitchFamily="18" charset="-127"/>
                <a:cs typeface="B Nazanin" pitchFamily="2" charset="-78"/>
              </a:rPr>
              <a:t>1</a:t>
            </a:r>
            <a:r>
              <a:rPr lang="fa-IR" sz="2400" b="1" dirty="0" smtClean="0">
                <a:solidFill>
                  <a:srgbClr val="000000"/>
                </a:solidFill>
                <a:latin typeface="Comic Sans MS" pitchFamily="66" charset="0"/>
                <a:cs typeface="B Nazanin" pitchFamily="2" charset="-78"/>
              </a:rPr>
              <a:t> (کیلوکالری در روز)</a:t>
            </a:r>
          </a:p>
          <a:p>
            <a:pPr algn="l"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cs typeface="B Nazanin" pitchFamily="2" charset="-78"/>
            </a:endParaRPr>
          </a:p>
          <a:p>
            <a:pPr lvl="0" eaLnBrk="0" fontAlgn="base" hangingPunct="0">
              <a:spcBef>
                <a:spcPct val="0"/>
              </a:spcBef>
              <a:spcAft>
                <a:spcPct val="0"/>
              </a:spcAft>
              <a:tabLst>
                <a:tab pos="800100" algn="l"/>
                <a:tab pos="2447925" algn="l"/>
                <a:tab pos="2971800" algn="ctr"/>
                <a:tab pos="5943600" algn="r"/>
              </a:tabLst>
            </a:pPr>
            <a:r>
              <a:rPr lang="fa-IR" sz="2400" b="1" dirty="0">
                <a:solidFill>
                  <a:srgbClr val="000000"/>
                </a:solidFill>
                <a:latin typeface="Comic Sans MS" pitchFamily="66" charset="0"/>
                <a:ea typeface="Batang" pitchFamily="18" charset="-127"/>
                <a:cs typeface="B Nazanin" pitchFamily="2" charset="-78"/>
              </a:rPr>
              <a:t>وزن (کیلوگرم</a:t>
            </a:r>
            <a:r>
              <a:rPr lang="fa-IR"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ar-SA" sz="2400" b="1" dirty="0">
                <a:solidFill>
                  <a:srgbClr val="000000"/>
                </a:solidFill>
                <a:latin typeface="Comic Sans MS" pitchFamily="66" charset="0"/>
                <a:ea typeface="Batang" pitchFamily="18" charset="-127"/>
                <a:cs typeface="B Nazanin" pitchFamily="2" charset="-78"/>
              </a:rPr>
              <a:t>24</a:t>
            </a:r>
            <a:r>
              <a:rPr lang="en-US" sz="2400" b="1" dirty="0" smtClean="0">
                <a:solidFill>
                  <a:srgbClr val="000000"/>
                </a:solidFill>
                <a:latin typeface="Comic Sans MS" pitchFamily="66" charset="0"/>
                <a:cs typeface="B Nazanin" pitchFamily="2" charset="-78"/>
              </a:rPr>
              <a:t>×</a:t>
            </a:r>
            <a:r>
              <a:rPr lang="ar-SA" sz="2400" b="1" dirty="0" smtClean="0">
                <a:solidFill>
                  <a:srgbClr val="000000"/>
                </a:solidFill>
                <a:latin typeface="Comic Sans MS" pitchFamily="66" charset="0"/>
                <a:ea typeface="Batang" pitchFamily="18" charset="-127"/>
                <a:cs typeface="Mitra"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a:t>
            </a:r>
            <a:r>
              <a:rPr lang="fa-IR" sz="2400" b="1" dirty="0">
                <a:solidFill>
                  <a:srgbClr val="000000"/>
                </a:solidFill>
                <a:latin typeface="Comic Sans MS" pitchFamily="66" charset="0"/>
                <a:cs typeface="B Nazanin" pitchFamily="2" charset="-78"/>
              </a:rPr>
              <a:t>متابولیسم</a:t>
            </a:r>
            <a:r>
              <a:rPr lang="ar-SA" sz="2400" b="1" dirty="0">
                <a:solidFill>
                  <a:srgbClr val="000000"/>
                </a:solidFill>
                <a:latin typeface="Comic Sans MS" pitchFamily="66" charset="0"/>
                <a:cs typeface="B Nazanin" pitchFamily="2" charset="-78"/>
              </a:rPr>
              <a:t> پايه</a:t>
            </a:r>
            <a:r>
              <a:rPr lang="fa-IR" sz="2400" b="1" dirty="0">
                <a:solidFill>
                  <a:srgbClr val="000000"/>
                </a:solidFill>
                <a:latin typeface="Comic Sans MS" pitchFamily="66" charset="0"/>
                <a:cs typeface="B Nazanin" pitchFamily="2" charset="-78"/>
              </a:rPr>
              <a:t> در </a:t>
            </a:r>
            <a:r>
              <a:rPr lang="fa-IR" sz="2400" b="1" dirty="0" smtClean="0">
                <a:solidFill>
                  <a:srgbClr val="000000"/>
                </a:solidFill>
                <a:latin typeface="Comic Sans MS" pitchFamily="66" charset="0"/>
                <a:cs typeface="B Nazanin" pitchFamily="2" charset="-78"/>
              </a:rPr>
              <a:t>زنان </a:t>
            </a:r>
            <a:r>
              <a:rPr lang="ar-SA" sz="2400" b="1" dirty="0" smtClean="0">
                <a:solidFill>
                  <a:srgbClr val="000000"/>
                </a:solidFill>
                <a:latin typeface="Comic Sans MS" pitchFamily="66" charset="0"/>
                <a:ea typeface="Batang" pitchFamily="18" charset="-127"/>
                <a:cs typeface="Mitra" pitchFamily="2" charset="-78"/>
              </a:rPr>
              <a:t>=</a:t>
            </a:r>
            <a:r>
              <a:rPr lang="fa-IR" sz="2400" b="1" dirty="0" smtClean="0">
                <a:solidFill>
                  <a:srgbClr val="000000"/>
                </a:solidFill>
                <a:latin typeface="Comic Sans MS" pitchFamily="66" charset="0"/>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95</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0 </a:t>
            </a:r>
            <a:r>
              <a:rPr lang="fa-IR" sz="2400" b="1" dirty="0" smtClean="0">
                <a:solidFill>
                  <a:srgbClr val="000000"/>
                </a:solidFill>
                <a:latin typeface="Comic Sans MS" pitchFamily="66" charset="0"/>
                <a:cs typeface="B Nazanin" pitchFamily="2" charset="-78"/>
              </a:rPr>
              <a:t> (کیلوکالری </a:t>
            </a:r>
            <a:r>
              <a:rPr lang="fa-IR" sz="2400" b="1" dirty="0">
                <a:solidFill>
                  <a:srgbClr val="000000"/>
                </a:solidFill>
                <a:latin typeface="Comic Sans MS" pitchFamily="66" charset="0"/>
                <a:cs typeface="B Nazanin" pitchFamily="2" charset="-78"/>
              </a:rPr>
              <a:t>در روز</a:t>
            </a:r>
            <a:r>
              <a:rPr lang="fa-IR" sz="2400" b="1" dirty="0" smtClean="0">
                <a:solidFill>
                  <a:srgbClr val="000000"/>
                </a:solidFill>
                <a:latin typeface="Comic Sans MS" pitchFamily="66" charset="0"/>
                <a:cs typeface="B Nazanin" pitchFamily="2" charset="-78"/>
              </a:rPr>
              <a:t>)</a:t>
            </a:r>
            <a:endParaRPr lang="fa-IR" sz="2400" b="1" dirty="0">
              <a:solidFill>
                <a:srgbClr val="000000"/>
              </a:solidFill>
              <a:latin typeface="Comic Sans MS" pitchFamily="66" charset="0"/>
              <a:cs typeface="B Nazanin"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42</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14607920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332656"/>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کدام وزن در فرمول می بایست گذاشته شود؟</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1" name="Rectangle 10"/>
          <p:cNvSpPr/>
          <p:nvPr/>
        </p:nvSpPr>
        <p:spPr>
          <a:xfrm>
            <a:off x="220688" y="1196752"/>
            <a:ext cx="8784976" cy="1823576"/>
          </a:xfrm>
          <a:prstGeom prst="rect">
            <a:avLst/>
          </a:prstGeom>
        </p:spPr>
        <p:txBody>
          <a:bodyPr wrap="square">
            <a:spAutoFit/>
          </a:bodyPr>
          <a:lstStyle/>
          <a:p>
            <a:pPr marL="342900" indent="-342900" algn="ctr">
              <a:lnSpc>
                <a:spcPct val="150000"/>
              </a:lnSpc>
              <a:buFontTx/>
              <a:buBlip>
                <a:blip r:embed="rId2"/>
              </a:buBlip>
            </a:pPr>
            <a:r>
              <a:rPr lang="fa-IR" sz="2500" dirty="0" smtClean="0">
                <a:solidFill>
                  <a:srgbClr val="000000"/>
                </a:solidFill>
                <a:latin typeface="Segoe Script" pitchFamily="34" charset="0"/>
                <a:ea typeface="Arial Unicode MS"/>
                <a:cs typeface="B Compset" pitchFamily="2" charset="-78"/>
              </a:rPr>
              <a:t>اگر 25 &gt; </a:t>
            </a:r>
            <a:r>
              <a:rPr lang="en-US" sz="2400" dirty="0" smtClean="0">
                <a:solidFill>
                  <a:srgbClr val="000000"/>
                </a:solidFill>
                <a:latin typeface="Times New Roman" pitchFamily="18" charset="0"/>
                <a:ea typeface="Arial Unicode MS"/>
                <a:cs typeface="Times New Roman" pitchFamily="18" charset="0"/>
              </a:rPr>
              <a:t>BMI</a:t>
            </a:r>
            <a:r>
              <a:rPr lang="fa-IR" sz="2400" dirty="0" smtClean="0">
                <a:solidFill>
                  <a:srgbClr val="000000"/>
                </a:solidFill>
                <a:latin typeface="Segoe Script" pitchFamily="34" charset="0"/>
                <a:ea typeface="Arial Unicode MS"/>
                <a:cs typeface="B Compset" pitchFamily="2" charset="-78"/>
              </a:rPr>
              <a:t> </a:t>
            </a:r>
            <a:r>
              <a:rPr lang="fa-IR" sz="2500" dirty="0" smtClean="0">
                <a:solidFill>
                  <a:srgbClr val="000000"/>
                </a:solidFill>
                <a:latin typeface="Segoe Script" pitchFamily="34" charset="0"/>
                <a:ea typeface="Arial Unicode MS"/>
                <a:cs typeface="B Compset" pitchFamily="2" charset="-78"/>
                <a:sym typeface="Symbol"/>
              </a:rPr>
              <a:t> 5 / 18 (محدوده طبیعی) یا کمتر</a:t>
            </a:r>
          </a:p>
          <a:p>
            <a:pPr algn="ctr">
              <a:lnSpc>
                <a:spcPct val="150000"/>
              </a:lnSpc>
            </a:pPr>
            <a:r>
              <a:rPr lang="fa-IR" sz="2500" b="1" dirty="0" smtClean="0">
                <a:solidFill>
                  <a:srgbClr val="00B050"/>
                </a:solidFill>
                <a:latin typeface="Segoe Script" pitchFamily="34" charset="0"/>
                <a:ea typeface="Arial Unicode MS"/>
                <a:cs typeface="B Compset" pitchFamily="2" charset="-78"/>
                <a:sym typeface="Symbol"/>
              </a:rPr>
              <a:t></a:t>
            </a:r>
            <a:endParaRPr lang="fa-IR" sz="2500" b="1" dirty="0">
              <a:solidFill>
                <a:srgbClr val="00B050"/>
              </a:solidFill>
              <a:latin typeface="Segoe Script" pitchFamily="34" charset="0"/>
              <a:ea typeface="Arial Unicode MS"/>
              <a:cs typeface="B Compset" pitchFamily="2" charset="-78"/>
              <a:sym typeface="Symbol"/>
            </a:endParaRPr>
          </a:p>
          <a:p>
            <a:pPr marL="342900" indent="-342900" algn="ctr">
              <a:lnSpc>
                <a:spcPct val="150000"/>
              </a:lnSpc>
              <a:buFontTx/>
              <a:buBlip>
                <a:blip r:embed="rId2"/>
              </a:buBlip>
            </a:pPr>
            <a:r>
              <a:rPr lang="fa-IR" sz="2500" dirty="0" smtClean="0">
                <a:solidFill>
                  <a:srgbClr val="000000"/>
                </a:solidFill>
                <a:latin typeface="Segoe Script" pitchFamily="34" charset="0"/>
                <a:ea typeface="Arial Unicode MS"/>
                <a:cs typeface="B Compset" pitchFamily="2" charset="-78"/>
                <a:sym typeface="Symbol"/>
              </a:rPr>
              <a:t>وزن فعلی در فرمول های هریس بندیکت، میفلین یا فرمول های ساده گذاشته شود   </a:t>
            </a:r>
            <a:endParaRPr lang="en-US" sz="2500" dirty="0">
              <a:solidFill>
                <a:srgbClr val="000000"/>
              </a:solidFill>
              <a:latin typeface="Segoe Script" pitchFamily="34" charset="0"/>
              <a:ea typeface="Times New Roman"/>
              <a:cs typeface="B Compset" pitchFamily="2" charset="-78"/>
            </a:endParaRPr>
          </a:p>
        </p:txBody>
      </p:sp>
      <p:sp>
        <p:nvSpPr>
          <p:cNvPr id="8" name="Content Placeholder 6"/>
          <p:cNvSpPr txBox="1">
            <a:spLocks/>
          </p:cNvSpPr>
          <p:nvPr/>
        </p:nvSpPr>
        <p:spPr>
          <a:xfrm>
            <a:off x="220688" y="4088975"/>
            <a:ext cx="8784976" cy="243636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0000"/>
              </a:buClr>
              <a:buFont typeface="Wingdings" pitchFamily="2" charset="2"/>
              <a:buChar char="§"/>
            </a:pPr>
            <a:r>
              <a:rPr lang="fa-IR" sz="2500" dirty="0" smtClean="0">
                <a:latin typeface="Times New Roman"/>
                <a:ea typeface="Arial Unicode MS"/>
                <a:cs typeface="B Compset" pitchFamily="2" charset="-78"/>
              </a:rPr>
              <a:t>اگر </a:t>
            </a:r>
            <a:r>
              <a:rPr lang="en-US" sz="2000" dirty="0" smtClean="0">
                <a:latin typeface="Times New Roman"/>
                <a:ea typeface="Arial Unicode MS"/>
                <a:cs typeface="B Compset" pitchFamily="2" charset="-78"/>
              </a:rPr>
              <a:t>BMI</a:t>
            </a:r>
            <a:r>
              <a:rPr lang="fa-IR" sz="2000" dirty="0" smtClean="0">
                <a:latin typeface="Times New Roman"/>
                <a:ea typeface="Arial Unicode MS"/>
                <a:cs typeface="B Compset" pitchFamily="2" charset="-78"/>
              </a:rPr>
              <a:t> </a:t>
            </a:r>
            <a:r>
              <a:rPr lang="fa-IR" sz="2500" dirty="0" smtClean="0">
                <a:latin typeface="Times New Roman"/>
                <a:ea typeface="Arial Unicode MS"/>
                <a:cs typeface="B Compset" pitchFamily="2" charset="-78"/>
                <a:sym typeface="Symbol"/>
              </a:rPr>
              <a:t>بزرگتر مساوی 25 باشد</a:t>
            </a:r>
          </a:p>
          <a:p>
            <a:pPr marL="0" indent="0" algn="ctr">
              <a:buClr>
                <a:srgbClr val="FF0000"/>
              </a:buClr>
              <a:buNone/>
            </a:pPr>
            <a:r>
              <a:rPr lang="fa-IR" sz="2800" b="1" dirty="0" smtClean="0">
                <a:solidFill>
                  <a:srgbClr val="FF0000"/>
                </a:solidFill>
                <a:latin typeface="Times New Roman"/>
                <a:ea typeface="Arial Unicode MS"/>
                <a:cs typeface="B Compset" pitchFamily="2" charset="-78"/>
                <a:sym typeface="Symbol"/>
              </a:rPr>
              <a:t></a:t>
            </a:r>
            <a:endParaRPr lang="fa-IR" sz="2800" b="1" dirty="0">
              <a:solidFill>
                <a:srgbClr val="FF0000"/>
              </a:solidFill>
              <a:latin typeface="Times New Roman"/>
              <a:ea typeface="Arial Unicode MS"/>
              <a:cs typeface="B Compset" pitchFamily="2" charset="-78"/>
              <a:sym typeface="Symbol"/>
            </a:endParaRPr>
          </a:p>
          <a:p>
            <a:pPr algn="ctr">
              <a:buClr>
                <a:srgbClr val="FF0000"/>
              </a:buClr>
              <a:buFont typeface="Wingdings" pitchFamily="2" charset="2"/>
              <a:buChar char="§"/>
            </a:pPr>
            <a:r>
              <a:rPr lang="fa-IR" sz="2500" dirty="0" smtClean="0">
                <a:latin typeface="Times New Roman"/>
                <a:ea typeface="Arial Unicode MS"/>
                <a:cs typeface="B Compset" pitchFamily="2" charset="-78"/>
                <a:sym typeface="Symbol"/>
              </a:rPr>
              <a:t>وزن ایده آل تطبیق یافته </a:t>
            </a:r>
            <a:r>
              <a:rPr lang="en-US" sz="2000" dirty="0" smtClean="0">
                <a:latin typeface="Times New Roman"/>
                <a:ea typeface="Arial Unicode MS"/>
                <a:cs typeface="B Compset" pitchFamily="2" charset="-78"/>
                <a:sym typeface="Symbol"/>
              </a:rPr>
              <a:t>(AIBW)</a:t>
            </a:r>
            <a:r>
              <a:rPr lang="fa-IR" sz="2000" dirty="0" smtClean="0">
                <a:latin typeface="Times New Roman"/>
                <a:ea typeface="Arial Unicode MS"/>
                <a:cs typeface="B Compset" pitchFamily="2" charset="-78"/>
                <a:sym typeface="Symbol"/>
              </a:rPr>
              <a:t> </a:t>
            </a:r>
            <a:r>
              <a:rPr lang="fa-IR" sz="2500" dirty="0" smtClean="0">
                <a:latin typeface="Times New Roman"/>
                <a:ea typeface="Arial Unicode MS"/>
                <a:cs typeface="B Compset" pitchFamily="2" charset="-78"/>
                <a:sym typeface="Symbol"/>
              </a:rPr>
              <a:t>در فرمول های هریس بندیکت و ساده گذاشته شود</a:t>
            </a:r>
          </a:p>
          <a:p>
            <a:pPr algn="ctr">
              <a:buClr>
                <a:srgbClr val="FF0000"/>
              </a:buClr>
              <a:buFont typeface="Wingdings" pitchFamily="2" charset="2"/>
              <a:buChar char="§"/>
            </a:pPr>
            <a:r>
              <a:rPr lang="fa-IR" sz="2500" dirty="0" smtClean="0">
                <a:latin typeface="Times New Roman"/>
                <a:ea typeface="Arial Unicode MS"/>
                <a:cs typeface="B Compset" pitchFamily="2" charset="-78"/>
                <a:sym typeface="Symbol"/>
              </a:rPr>
              <a:t>ولی در مورد فرمول میفلین وزن فعلی گذاشته شود زیرا این فرمول عمل </a:t>
            </a:r>
            <a:r>
              <a:rPr lang="en-US" sz="2000" dirty="0" smtClean="0">
                <a:latin typeface="Times New Roman"/>
                <a:ea typeface="Arial Unicode MS"/>
                <a:cs typeface="B Compset" pitchFamily="2" charset="-78"/>
                <a:sym typeface="Symbol"/>
              </a:rPr>
              <a:t>adjust</a:t>
            </a:r>
            <a:r>
              <a:rPr lang="fa-IR" sz="2000" dirty="0" smtClean="0">
                <a:latin typeface="Times New Roman"/>
                <a:ea typeface="Arial Unicode MS"/>
                <a:cs typeface="B Compset" pitchFamily="2" charset="-78"/>
                <a:sym typeface="Symbol"/>
              </a:rPr>
              <a:t> </a:t>
            </a:r>
            <a:r>
              <a:rPr lang="fa-IR" sz="2500" dirty="0" smtClean="0">
                <a:latin typeface="Times New Roman"/>
                <a:ea typeface="Arial Unicode MS"/>
                <a:cs typeface="B Compset" pitchFamily="2" charset="-78"/>
                <a:sym typeface="Symbol"/>
              </a:rPr>
              <a:t>را انجام می دهد</a:t>
            </a:r>
            <a:endParaRPr lang="fa-IR" sz="2500" dirty="0" smtClean="0">
              <a:latin typeface="Times New Roman"/>
              <a:ea typeface="Arial Unicode MS"/>
              <a:cs typeface="B Compset" pitchFamily="2" charset="-78"/>
            </a:endParaRPr>
          </a:p>
        </p:txBody>
      </p:sp>
      <p:cxnSp>
        <p:nvCxnSpPr>
          <p:cNvPr id="6" name="Straight Connector 5"/>
          <p:cNvCxnSpPr/>
          <p:nvPr/>
        </p:nvCxnSpPr>
        <p:spPr>
          <a:xfrm>
            <a:off x="43225" y="3573016"/>
            <a:ext cx="9100775" cy="0"/>
          </a:xfrm>
          <a:prstGeom prst="line">
            <a:avLst/>
          </a:prstGeom>
          <a:ln w="38100" cap="rnd" cmpd="thickThin">
            <a:solidFill>
              <a:srgbClr val="FFC000"/>
            </a:solidFill>
            <a:beve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504" y="6153090"/>
            <a:ext cx="5760640" cy="400110"/>
          </a:xfrm>
          <a:prstGeom prst="rect">
            <a:avLst/>
          </a:prstGeom>
          <a:noFill/>
        </p:spPr>
        <p:txBody>
          <a:bodyPr wrap="square" rtlCol="1">
            <a:spAutoFit/>
          </a:bodyPr>
          <a:lstStyle/>
          <a:p>
            <a:pPr algn="r" rtl="1"/>
            <a:r>
              <a:rPr lang="en-US" sz="2000" b="1" dirty="0" smtClean="0">
                <a:latin typeface="Times New Roman" pitchFamily="18" charset="0"/>
                <a:cs typeface="B Mitra" pitchFamily="2" charset="-78"/>
              </a:rPr>
              <a:t>]</a:t>
            </a:r>
            <a:r>
              <a:rPr lang="fa-IR" sz="2000" b="1" dirty="0" smtClean="0">
                <a:latin typeface="Times New Roman" pitchFamily="18" charset="0"/>
                <a:cs typeface="B Mitra" pitchFamily="2" charset="-78"/>
              </a:rPr>
              <a:t> 25 / 0 </a:t>
            </a:r>
            <a:r>
              <a:rPr lang="fa-IR" sz="2000" b="1" dirty="0" smtClean="0">
                <a:latin typeface="Times New Roman" pitchFamily="18" charset="0"/>
                <a:cs typeface="B Mitra" pitchFamily="2" charset="-78"/>
                <a:sym typeface="Symbol"/>
              </a:rPr>
              <a:t> (وزن ایده آل – وزن فعلی)</a:t>
            </a:r>
            <a:r>
              <a:rPr lang="en-US" sz="2000" b="1" dirty="0" smtClean="0">
                <a:latin typeface="Times New Roman" pitchFamily="18" charset="0"/>
                <a:cs typeface="B Mitra" pitchFamily="2" charset="-78"/>
                <a:sym typeface="Symbol"/>
              </a:rPr>
              <a:t>[</a:t>
            </a:r>
            <a:r>
              <a:rPr lang="fa-IR" sz="2000" b="1" dirty="0" smtClean="0">
                <a:latin typeface="Times New Roman" pitchFamily="18" charset="0"/>
                <a:cs typeface="B Mitra" pitchFamily="2" charset="-78"/>
                <a:sym typeface="Symbol"/>
              </a:rPr>
              <a:t> + وزن ایده آل = </a:t>
            </a:r>
            <a:r>
              <a:rPr lang="en-US" sz="2000" b="1" dirty="0" smtClean="0">
                <a:latin typeface="Times New Roman" pitchFamily="18" charset="0"/>
                <a:cs typeface="B Mitra" pitchFamily="2" charset="-78"/>
                <a:sym typeface="Symbol"/>
              </a:rPr>
              <a:t>AIBW</a:t>
            </a:r>
            <a:endParaRPr lang="fa-IR" sz="2000" b="1" dirty="0">
              <a:latin typeface="Times New Roman" pitchFamily="18" charset="0"/>
              <a:cs typeface="B Mitra" pitchFamily="2" charset="-78"/>
            </a:endParaRPr>
          </a:p>
        </p:txBody>
      </p:sp>
      <p:sp>
        <p:nvSpPr>
          <p:cNvPr id="9" name="Slide Number Placeholder 8"/>
          <p:cNvSpPr>
            <a:spLocks noGrp="1"/>
          </p:cNvSpPr>
          <p:nvPr>
            <p:ph type="sldNum" sz="quarter" idx="12"/>
          </p:nvPr>
        </p:nvSpPr>
        <p:spPr/>
        <p:txBody>
          <a:bodyPr/>
          <a:lstStyle/>
          <a:p>
            <a:fld id="{430E3189-A26B-47E6-88FA-F0598B934182}" type="slidenum">
              <a:rPr lang="en-US" smtClean="0"/>
              <a:pPr/>
              <a:t>43</a:t>
            </a:fld>
            <a:endParaRPr lang="en-US"/>
          </a:p>
        </p:txBody>
      </p:sp>
      <p:sp>
        <p:nvSpPr>
          <p:cNvPr id="10" name="Footer Placeholder 9"/>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extLst>
      <p:ext uri="{BB962C8B-B14F-4D97-AF65-F5344CB8AC3E}">
        <p14:creationId xmlns:p14="http://schemas.microsoft.com/office/powerpoint/2010/main" xmlns="" val="33146837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260648"/>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endParaRPr lang="fa-IR" baseline="-25000" dirty="0" smtClean="0">
              <a:solidFill>
                <a:srgbClr val="000099"/>
              </a:solidFill>
              <a:latin typeface="Times New Roman" pitchFamily="18" charset="0"/>
              <a:cs typeface="Times New Roman" pitchFamily="18" charset="0"/>
            </a:endParaRPr>
          </a:p>
        </p:txBody>
      </p:sp>
      <p:sp>
        <p:nvSpPr>
          <p:cNvPr id="5" name="Rectangle 4"/>
          <p:cNvSpPr/>
          <p:nvPr/>
        </p:nvSpPr>
        <p:spPr>
          <a:xfrm>
            <a:off x="304800" y="1219200"/>
            <a:ext cx="8507288" cy="3970318"/>
          </a:xfrm>
          <a:prstGeom prst="rect">
            <a:avLst/>
          </a:prstGeom>
        </p:spPr>
        <p:txBody>
          <a:bodyPr wrap="square">
            <a:spAutoFit/>
          </a:bodyPr>
          <a:lstStyle/>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ea typeface="Batang" pitchFamily="18" charset="-127"/>
                <a:cs typeface="B Nazanin" pitchFamily="2" charset="-78"/>
              </a:rPr>
              <a:t>محاسبه انرژی متابولیسم پایه (کیلو کالری)</a:t>
            </a:r>
            <a:endParaRPr lang="en-US" sz="2800" b="1" dirty="0" smtClean="0">
              <a:solidFill>
                <a:srgbClr val="000000"/>
              </a:solidFill>
              <a:latin typeface="Comic Sans MS" pitchFamily="66" charset="0"/>
              <a:ea typeface="Batang" pitchFamily="18" charset="-127"/>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en-US" sz="2800" b="1" dirty="0" smtClean="0">
              <a:solidFill>
                <a:srgbClr val="000000"/>
              </a:solidFill>
              <a:latin typeface="Comic Sans MS" pitchFamily="66" charset="0"/>
              <a:ea typeface="Batang" pitchFamily="18" charset="-127"/>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ea typeface="Batang" pitchFamily="18" charset="-127"/>
                <a:cs typeface="B Nazanin" pitchFamily="2" charset="-78"/>
              </a:rPr>
              <a:t>30/ 0 </a:t>
            </a:r>
            <a:r>
              <a:rPr lang="en-US" sz="2800" b="1" dirty="0" smtClean="0">
                <a:solidFill>
                  <a:srgbClr val="000000"/>
                </a:solidFill>
                <a:latin typeface="Comic Sans MS" pitchFamily="66" charset="0"/>
                <a:cs typeface="B Nazanin" pitchFamily="2" charset="-78"/>
              </a:rPr>
              <a:t>×</a:t>
            </a:r>
            <a:r>
              <a:rPr lang="fa-IR" sz="2800" b="1" dirty="0" smtClean="0">
                <a:solidFill>
                  <a:srgbClr val="000000"/>
                </a:solidFill>
                <a:latin typeface="Comic Sans MS" pitchFamily="66" charset="0"/>
                <a:cs typeface="B Nazanin" pitchFamily="2" charset="-78"/>
              </a:rPr>
              <a:t> </a:t>
            </a:r>
            <a:r>
              <a:rPr lang="fa-IR" sz="2800" b="1" dirty="0" smtClean="0">
                <a:solidFill>
                  <a:srgbClr val="000000"/>
                </a:solidFill>
                <a:latin typeface="Comic Sans MS" pitchFamily="66" charset="0"/>
                <a:ea typeface="Batang" pitchFamily="18" charset="-127"/>
                <a:cs typeface="B Nazanin" pitchFamily="2" charset="-78"/>
              </a:rPr>
              <a:t>انرژی </a:t>
            </a:r>
            <a:r>
              <a:rPr lang="fa-IR" sz="2800" b="1" dirty="0">
                <a:solidFill>
                  <a:srgbClr val="000000"/>
                </a:solidFill>
                <a:latin typeface="Comic Sans MS" pitchFamily="66" charset="0"/>
                <a:ea typeface="Batang" pitchFamily="18" charset="-127"/>
                <a:cs typeface="B Nazanin" pitchFamily="2" charset="-78"/>
              </a:rPr>
              <a:t>متابولیسم پایه </a:t>
            </a:r>
            <a:r>
              <a:rPr lang="ar-SA" sz="2800" b="1" dirty="0">
                <a:solidFill>
                  <a:srgbClr val="000000"/>
                </a:solidFill>
                <a:latin typeface="Comic Sans MS" pitchFamily="66" charset="0"/>
                <a:ea typeface="Batang" pitchFamily="18" charset="-127"/>
                <a:cs typeface="Mitra" pitchFamily="2" charset="-78"/>
              </a:rPr>
              <a:t> =</a:t>
            </a:r>
            <a:r>
              <a:rPr lang="ar-SA" sz="2800" b="1" dirty="0">
                <a:solidFill>
                  <a:srgbClr val="000000"/>
                </a:solidFill>
                <a:latin typeface="Comic Sans MS" pitchFamily="66" charset="0"/>
                <a:ea typeface="Batang" pitchFamily="18" charset="-127"/>
                <a:cs typeface="B Nazanin" pitchFamily="2" charset="-78"/>
              </a:rPr>
              <a:t> </a:t>
            </a:r>
            <a:r>
              <a:rPr lang="ar-SA" sz="2800" b="1" dirty="0">
                <a:solidFill>
                  <a:srgbClr val="000000"/>
                </a:solidFill>
                <a:latin typeface="Comic Sans MS" pitchFamily="66" charset="0"/>
                <a:cs typeface="B Nazanin" pitchFamily="2" charset="-78"/>
              </a:rPr>
              <a:t>انرژي</a:t>
            </a:r>
            <a:r>
              <a:rPr lang="fa-IR" sz="2800" b="1" dirty="0">
                <a:solidFill>
                  <a:srgbClr val="000000"/>
                </a:solidFill>
                <a:latin typeface="Comic Sans MS" pitchFamily="66" charset="0"/>
                <a:cs typeface="B Nazanin" pitchFamily="2" charset="-78"/>
              </a:rPr>
              <a:t> مورد نیاز برای فعالیت بدنی</a:t>
            </a:r>
          </a:p>
          <a:p>
            <a:pPr lvl="0" algn="r" rtl="1" eaLnBrk="0" fontAlgn="base" hangingPunct="0">
              <a:spcBef>
                <a:spcPct val="0"/>
              </a:spcBef>
              <a:spcAft>
                <a:spcPct val="0"/>
              </a:spcAft>
              <a:tabLst>
                <a:tab pos="800100" algn="l"/>
                <a:tab pos="2447925" algn="l"/>
                <a:tab pos="2971800" algn="ctr"/>
                <a:tab pos="5943600" algn="r"/>
              </a:tabLst>
            </a:pPr>
            <a:endParaRPr lang="fa-IR" sz="28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000000"/>
                </a:solidFill>
                <a:latin typeface="Comic Sans MS" pitchFamily="66" charset="0"/>
                <a:cs typeface="B Nazanin" pitchFamily="2" charset="-78"/>
              </a:rPr>
              <a:t>10/ </a:t>
            </a:r>
            <a:r>
              <a:rPr lang="fa-IR" sz="2800" b="1" dirty="0">
                <a:solidFill>
                  <a:srgbClr val="000000"/>
                </a:solidFill>
                <a:latin typeface="Comic Sans MS" pitchFamily="66" charset="0"/>
                <a:cs typeface="B Nazanin" pitchFamily="2" charset="-78"/>
              </a:rPr>
              <a:t>0 </a:t>
            </a:r>
            <a:r>
              <a:rPr lang="fa-IR" sz="2800" b="1" dirty="0" smtClean="0">
                <a:solidFill>
                  <a:srgbClr val="000000"/>
                </a:solidFill>
                <a:latin typeface="Comic Sans MS" pitchFamily="66" charset="0"/>
                <a:cs typeface="B Nazanin" pitchFamily="2" charset="-78"/>
              </a:rPr>
              <a:t>× (</a:t>
            </a:r>
            <a:r>
              <a:rPr lang="fa-IR" sz="2800" b="1" dirty="0">
                <a:solidFill>
                  <a:srgbClr val="000000"/>
                </a:solidFill>
                <a:latin typeface="Comic Sans MS" pitchFamily="66" charset="0"/>
                <a:cs typeface="B Nazanin" pitchFamily="2" charset="-78"/>
              </a:rPr>
              <a:t>انرژی متابولیسم پایه+انرژی فعالیت بدنی) </a:t>
            </a:r>
            <a:r>
              <a:rPr lang="ar-SA" sz="2800" b="1" dirty="0">
                <a:solidFill>
                  <a:srgbClr val="000000"/>
                </a:solidFill>
                <a:latin typeface="Comic Sans MS" pitchFamily="66" charset="0"/>
                <a:ea typeface="Batang" pitchFamily="18" charset="-127"/>
                <a:cs typeface="Mitra" pitchFamily="2" charset="-78"/>
              </a:rPr>
              <a:t>=</a:t>
            </a:r>
            <a:r>
              <a:rPr lang="fa-IR" sz="2800" b="1" dirty="0">
                <a:solidFill>
                  <a:srgbClr val="000000"/>
                </a:solidFill>
                <a:latin typeface="Comic Sans MS" pitchFamily="66" charset="0"/>
                <a:cs typeface="B Nazanin" pitchFamily="2" charset="-78"/>
              </a:rPr>
              <a:t> انرژي مورد نیاز برای اثر گرمازایی غذا</a:t>
            </a:r>
          </a:p>
          <a:p>
            <a:pPr lvl="0" algn="r" rtl="1" eaLnBrk="0" fontAlgn="base" hangingPunct="0">
              <a:spcBef>
                <a:spcPct val="0"/>
              </a:spcBef>
              <a:spcAft>
                <a:spcPct val="0"/>
              </a:spcAft>
              <a:tabLst>
                <a:tab pos="800100" algn="l"/>
                <a:tab pos="2447925" algn="l"/>
                <a:tab pos="2971800" algn="ctr"/>
                <a:tab pos="5943600" algn="r"/>
              </a:tabLst>
            </a:pPr>
            <a:endParaRPr lang="fa-IR" sz="28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fa-IR" sz="2800" b="1" dirty="0">
                <a:solidFill>
                  <a:srgbClr val="000000"/>
                </a:solidFill>
                <a:latin typeface="Comic Sans MS" pitchFamily="66" charset="0"/>
                <a:cs typeface="B Nazanin" pitchFamily="2" charset="-78"/>
              </a:rPr>
              <a:t>انرژی گرمازایی غذا +انرژی فعالیت بدنی+ انرژی متابولیسم پایه </a:t>
            </a:r>
            <a:r>
              <a:rPr lang="ar-SA" sz="2800" b="1" dirty="0">
                <a:solidFill>
                  <a:srgbClr val="000000"/>
                </a:solidFill>
                <a:latin typeface="Comic Sans MS" pitchFamily="66" charset="0"/>
                <a:ea typeface="Batang" pitchFamily="18" charset="-127"/>
                <a:cs typeface="Mitra" pitchFamily="2" charset="-78"/>
              </a:rPr>
              <a:t>=</a:t>
            </a:r>
            <a:r>
              <a:rPr lang="fa-IR" sz="2800" b="1" dirty="0">
                <a:solidFill>
                  <a:srgbClr val="000000"/>
                </a:solidFill>
                <a:latin typeface="Comic Sans MS" pitchFamily="66" charset="0"/>
                <a:cs typeface="B Nazanin" pitchFamily="2" charset="-78"/>
              </a:rPr>
              <a:t> کل انرژی مورد نیاز </a:t>
            </a:r>
            <a:r>
              <a:rPr lang="fa-IR" sz="1400" b="1" dirty="0">
                <a:solidFill>
                  <a:srgbClr val="000000"/>
                </a:solidFill>
                <a:latin typeface="Comic Sans MS" pitchFamily="66" charset="0"/>
                <a:cs typeface="B Nazanin" pitchFamily="2" charset="-78"/>
              </a:rPr>
              <a:t>(کیلو کالری در روز)</a:t>
            </a:r>
          </a:p>
        </p:txBody>
      </p:sp>
      <p:sp>
        <p:nvSpPr>
          <p:cNvPr id="7" name="Slide Number Placeholder 6"/>
          <p:cNvSpPr>
            <a:spLocks noGrp="1"/>
          </p:cNvSpPr>
          <p:nvPr>
            <p:ph type="sldNum" sz="quarter" idx="12"/>
          </p:nvPr>
        </p:nvSpPr>
        <p:spPr/>
        <p:txBody>
          <a:bodyPr/>
          <a:lstStyle/>
          <a:p>
            <a:fld id="{430E3189-A26B-47E6-88FA-F0598B934182}" type="slidenum">
              <a:rPr lang="en-US" smtClean="0"/>
              <a:pPr/>
              <a:t>44</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1410527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332656"/>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محاسبه ساده انرژی مورد نیاز برای فعالیت بدنی</a:t>
            </a:r>
            <a:endParaRPr lang="fa-IR" sz="3600" b="1" dirty="0">
              <a:solidFill>
                <a:srgbClr val="000066"/>
              </a:solidFill>
              <a:latin typeface="Times New Roman"/>
              <a:ea typeface="Arial Unicode MS"/>
              <a:cs typeface="B Titr" pitchFamily="2" charset="-78"/>
            </a:endParaRPr>
          </a:p>
          <a:p>
            <a:pPr algn="ctr">
              <a:buFont typeface="Arial" pitchFamily="34" charset="0"/>
              <a:buNone/>
            </a:pPr>
            <a:endParaRPr lang="fa-IR" sz="3600" b="1" dirty="0">
              <a:solidFill>
                <a:prstClr val="black"/>
              </a:solidFill>
              <a:latin typeface="Times New Roman"/>
              <a:ea typeface="Arial Unicode MS"/>
              <a:cs typeface="B Compset" pitchFamily="2" charset="-78"/>
            </a:endParaRPr>
          </a:p>
          <a:p>
            <a:pPr marL="0" indent="0">
              <a:buNone/>
            </a:pPr>
            <a:endParaRPr lang="fa-IR" sz="3600" b="1" dirty="0" smtClean="0">
              <a:solidFill>
                <a:prstClr val="black"/>
              </a:solidFill>
              <a:latin typeface="Times New Roman"/>
              <a:ea typeface="Arial Unicode MS"/>
              <a:cs typeface="B Compset" pitchFamily="2" charset="-78"/>
            </a:endParaRPr>
          </a:p>
        </p:txBody>
      </p:sp>
      <p:sp>
        <p:nvSpPr>
          <p:cNvPr id="10" name="Rectangle 13"/>
          <p:cNvSpPr>
            <a:spLocks noChangeArrowheads="1"/>
          </p:cNvSpPr>
          <p:nvPr/>
        </p:nvSpPr>
        <p:spPr bwMode="auto">
          <a:xfrm>
            <a:off x="304799" y="1158419"/>
            <a:ext cx="8458201"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r" rtl="1"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ea typeface="Batang" pitchFamily="18" charset="-127"/>
              <a:cs typeface="B Nazanin" pitchFamily="2" charset="-78"/>
            </a:endParaRPr>
          </a:p>
          <a:p>
            <a:pPr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30 / 0 </a:t>
            </a:r>
            <a:r>
              <a:rPr lang="ar-SA" sz="2400" b="1" dirty="0" smtClean="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a:t>
            </a:r>
            <a:r>
              <a:rPr lang="fa-IR" sz="2400" b="1" dirty="0" smtClean="0">
                <a:solidFill>
                  <a:srgbClr val="000000"/>
                </a:solidFill>
                <a:latin typeface="Comic Sans MS" pitchFamily="66" charset="0"/>
                <a:cs typeface="B Nazanin" pitchFamily="2" charset="-78"/>
              </a:rPr>
              <a:t> مورد نیاز برای فعالیت های بدنی خیلی سبک </a:t>
            </a:r>
            <a:r>
              <a:rPr lang="fa-IR" sz="1400" b="1" dirty="0" smtClean="0">
                <a:solidFill>
                  <a:srgbClr val="000000"/>
                </a:solidFill>
                <a:latin typeface="Comic Sans MS" pitchFamily="66" charset="0"/>
                <a:cs typeface="B Nazanin" pitchFamily="2" charset="-78"/>
              </a:rPr>
              <a:t>(کیلوکالری در روز)</a:t>
            </a:r>
          </a:p>
          <a:p>
            <a:pPr algn="r" rtl="1" eaLnBrk="0" fontAlgn="base" hangingPunct="0">
              <a:spcBef>
                <a:spcPct val="0"/>
              </a:spcBef>
              <a:spcAft>
                <a:spcPct val="0"/>
              </a:spcAft>
              <a:tabLst>
                <a:tab pos="800100" algn="l"/>
                <a:tab pos="2447925" algn="l"/>
                <a:tab pos="2971800" algn="ctr"/>
                <a:tab pos="5943600" algn="r"/>
              </a:tabLst>
            </a:pPr>
            <a:endParaRPr lang="fa-IR" sz="2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smtClean="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50</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a:t>
            </a:r>
            <a:r>
              <a:rPr lang="fa-IR" sz="1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0 </a:t>
            </a:r>
            <a:r>
              <a:rPr lang="ar-SA" sz="2400" b="1" dirty="0" smtClean="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Mitra" pitchFamily="2" charset="-78"/>
              </a:rPr>
              <a:t>=</a:t>
            </a:r>
            <a:r>
              <a:rPr lang="ar-SA" sz="2400" b="1" dirty="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cs typeface="B Nazanin" pitchFamily="2" charset="-78"/>
              </a:rPr>
              <a:t>انرژي مورد نیاز برای فعالیت های بدنی سبک </a:t>
            </a:r>
            <a:endParaRPr lang="fa-IR" sz="2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smtClean="0">
                <a:solidFill>
                  <a:srgbClr val="000000"/>
                </a:solidFill>
                <a:latin typeface="Comic Sans MS" pitchFamily="66" charset="0"/>
                <a:cs typeface="B Nazanin" pitchFamily="2" charset="-78"/>
              </a:rPr>
              <a:t>(کیلوکالری در روز)</a:t>
            </a:r>
            <a:endParaRPr lang="fa-IR" sz="1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1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75</a:t>
            </a:r>
            <a:r>
              <a:rPr lang="fa-IR" sz="1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a:t>
            </a:r>
            <a:r>
              <a:rPr lang="fa-IR" sz="1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0 </a:t>
            </a:r>
            <a:r>
              <a:rPr lang="ar-SA" sz="2400" b="1" dirty="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cs typeface="B Nazanin" pitchFamily="2" charset="-78"/>
              </a:rPr>
              <a:t>انرژي مورد نیاز برای فعالیت های بدنی </a:t>
            </a:r>
            <a:r>
              <a:rPr lang="fa-IR" sz="2400" b="1" dirty="0" smtClean="0">
                <a:solidFill>
                  <a:srgbClr val="000000"/>
                </a:solidFill>
                <a:latin typeface="Comic Sans MS" pitchFamily="66" charset="0"/>
                <a:cs typeface="B Nazanin" pitchFamily="2" charset="-78"/>
              </a:rPr>
              <a:t>متوسط</a:t>
            </a: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a:solidFill>
                  <a:srgbClr val="000000"/>
                </a:solidFill>
                <a:latin typeface="Comic Sans MS" pitchFamily="66" charset="0"/>
                <a:cs typeface="B Nazanin" pitchFamily="2" charset="-78"/>
              </a:rPr>
              <a:t>(کیلوکالری در روز</a:t>
            </a:r>
            <a:r>
              <a:rPr lang="ar-SA" sz="1400" b="1" dirty="0" smtClean="0">
                <a:solidFill>
                  <a:srgbClr val="000000"/>
                </a:solidFill>
                <a:latin typeface="Comic Sans MS" pitchFamily="66" charset="0"/>
                <a:cs typeface="B Nazanin" pitchFamily="2" charset="-78"/>
              </a:rPr>
              <a:t>)</a:t>
            </a:r>
            <a:endParaRPr lang="fa-IR" sz="1400" b="1" dirty="0" smtClean="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1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2400" b="1" dirty="0">
                <a:solidFill>
                  <a:srgbClr val="000000"/>
                </a:solidFill>
                <a:latin typeface="Comic Sans MS" pitchFamily="66" charset="0"/>
                <a:ea typeface="Batang" pitchFamily="18" charset="-127"/>
                <a:cs typeface="B Nazanin" pitchFamily="2" charset="-78"/>
              </a:rPr>
              <a:t>انرژی متابولیسم پایه</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100</a:t>
            </a:r>
            <a:r>
              <a:rPr lang="fa-IR" sz="100" b="1" dirty="0" smtClean="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a:t>
            </a:r>
            <a:r>
              <a:rPr lang="fa-IR" sz="100" b="1" dirty="0">
                <a:solidFill>
                  <a:srgbClr val="000000"/>
                </a:solidFill>
                <a:latin typeface="Comic Sans MS" pitchFamily="66" charset="0"/>
                <a:ea typeface="Batang" pitchFamily="18" charset="-127"/>
                <a:cs typeface="B Nazanin" pitchFamily="2" charset="-78"/>
              </a:rPr>
              <a:t> </a:t>
            </a:r>
            <a:r>
              <a:rPr lang="fa-IR" sz="2400" b="1" dirty="0">
                <a:solidFill>
                  <a:srgbClr val="000000"/>
                </a:solidFill>
                <a:latin typeface="Comic Sans MS" pitchFamily="66" charset="0"/>
                <a:ea typeface="Batang" pitchFamily="18" charset="-127"/>
                <a:cs typeface="B Nazanin" pitchFamily="2" charset="-78"/>
              </a:rPr>
              <a:t>0 </a:t>
            </a:r>
            <a:r>
              <a:rPr lang="ar-SA" sz="2400" b="1" dirty="0">
                <a:solidFill>
                  <a:srgbClr val="000000"/>
                </a:solidFill>
                <a:latin typeface="Comic Sans MS" pitchFamily="66" charset="0"/>
                <a:ea typeface="Batang" pitchFamily="18" charset="-127"/>
                <a:cs typeface="Mitra" pitchFamily="2" charset="-78"/>
              </a:rPr>
              <a:t> =</a:t>
            </a:r>
            <a:r>
              <a:rPr lang="ar-SA" sz="2400" b="1" dirty="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cs typeface="B Nazanin" pitchFamily="2" charset="-78"/>
              </a:rPr>
              <a:t>انرژي مورد نیاز برای فعالیت های بدنی </a:t>
            </a:r>
            <a:r>
              <a:rPr lang="fa-IR" sz="2400" b="1" dirty="0" smtClean="0">
                <a:solidFill>
                  <a:srgbClr val="000000"/>
                </a:solidFill>
                <a:latin typeface="Comic Sans MS" pitchFamily="66" charset="0"/>
                <a:cs typeface="B Nazanin" pitchFamily="2" charset="-78"/>
              </a:rPr>
              <a:t>سنگین</a:t>
            </a:r>
            <a:endParaRPr lang="fa-IR" sz="2400" b="1" dirty="0">
              <a:solidFill>
                <a:srgbClr val="000000"/>
              </a:solidFill>
              <a:latin typeface="Comic Sans MS" pitchFamily="66" charset="0"/>
              <a:cs typeface="B Nazanin" pitchFamily="2" charset="-78"/>
            </a:endParaRPr>
          </a:p>
          <a:p>
            <a:pPr lvl="0" algn="r" rtl="1" eaLnBrk="0" fontAlgn="base" hangingPunct="0">
              <a:spcBef>
                <a:spcPct val="0"/>
              </a:spcBef>
              <a:spcAft>
                <a:spcPct val="0"/>
              </a:spcAft>
              <a:tabLst>
                <a:tab pos="800100" algn="l"/>
                <a:tab pos="2447925" algn="l"/>
                <a:tab pos="2971800" algn="ctr"/>
                <a:tab pos="5943600" algn="r"/>
              </a:tabLst>
            </a:pPr>
            <a:r>
              <a:rPr lang="ar-SA" sz="1400" b="1" dirty="0">
                <a:solidFill>
                  <a:srgbClr val="000000"/>
                </a:solidFill>
                <a:latin typeface="Comic Sans MS" pitchFamily="66" charset="0"/>
                <a:cs typeface="B Nazanin" pitchFamily="2" charset="-78"/>
              </a:rPr>
              <a:t>(کیلوکالری در روز)</a:t>
            </a:r>
          </a:p>
          <a:p>
            <a:pPr lvl="0" algn="r" rtl="1" eaLnBrk="0" fontAlgn="base" hangingPunct="0">
              <a:spcBef>
                <a:spcPct val="0"/>
              </a:spcBef>
              <a:spcAft>
                <a:spcPct val="0"/>
              </a:spcAft>
              <a:tabLst>
                <a:tab pos="800100" algn="l"/>
                <a:tab pos="2447925" algn="l"/>
                <a:tab pos="2971800" algn="ctr"/>
                <a:tab pos="5943600" algn="r"/>
              </a:tabLst>
            </a:pPr>
            <a:endParaRPr lang="ar-SA" sz="1400" b="1" dirty="0" smtClean="0">
              <a:solidFill>
                <a:srgbClr val="000000"/>
              </a:solidFill>
              <a:latin typeface="Comic Sans MS" pitchFamily="66" charset="0"/>
              <a:cs typeface="B Nazanin"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pPr/>
              <a:t>45</a:t>
            </a:fld>
            <a:endParaRPr lang="en-US"/>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16266546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a-IR" b="1" dirty="0" smtClean="0">
                <a:solidFill>
                  <a:schemeClr val="tx2"/>
                </a:solidFill>
                <a:latin typeface="Times New Roman"/>
                <a:ea typeface="Times New Roman"/>
                <a:cs typeface="B Nazanin" pitchFamily="2" charset="-78"/>
              </a:rPr>
              <a:t>فاکتور فعالیت</a:t>
            </a:r>
            <a:endParaRPr lang="en-US" dirty="0"/>
          </a:p>
        </p:txBody>
      </p:sp>
      <p:sp>
        <p:nvSpPr>
          <p:cNvPr id="3" name="Content Placeholder 2"/>
          <p:cNvSpPr>
            <a:spLocks noGrp="1"/>
          </p:cNvSpPr>
          <p:nvPr>
            <p:ph idx="1"/>
          </p:nvPr>
        </p:nvSpPr>
        <p:spPr>
          <a:xfrm>
            <a:off x="457200" y="1600200"/>
            <a:ext cx="8229600" cy="4678363"/>
          </a:xfrm>
        </p:spPr>
        <p:txBody>
          <a:bodyPr>
            <a:noAutofit/>
          </a:bodyPr>
          <a:lstStyle/>
          <a:p>
            <a:pPr indent="549275" algn="just" rtl="1">
              <a:buNone/>
            </a:pPr>
            <a:r>
              <a:rPr lang="fa-IR" sz="2800" dirty="0" smtClean="0">
                <a:latin typeface="Times New Roman"/>
                <a:ea typeface="Times New Roman"/>
                <a:cs typeface="B Nazanin" pitchFamily="2" charset="-78"/>
              </a:rPr>
              <a:t>فعالیت بسیار سبک: </a:t>
            </a:r>
            <a:r>
              <a:rPr lang="fa-IR" b="1" dirty="0" smtClean="0">
                <a:latin typeface="Times New Roman"/>
                <a:ea typeface="Times New Roman"/>
                <a:cs typeface="B Nazanin" pitchFamily="2" charset="-78"/>
              </a:rPr>
              <a:t>1/1</a:t>
            </a:r>
            <a:endParaRPr lang="fa-IR" sz="2800" b="1" dirty="0" smtClean="0">
              <a:latin typeface="Times New Roman"/>
              <a:ea typeface="Times New Roman"/>
              <a:cs typeface="B Nazanin" pitchFamily="2" charset="-78"/>
            </a:endParaRPr>
          </a:p>
          <a:p>
            <a:pPr indent="549275" algn="just" rtl="1">
              <a:buNone/>
            </a:pPr>
            <a:r>
              <a:rPr lang="fa-IR" sz="2800" dirty="0" smtClean="0">
                <a:latin typeface="Times New Roman"/>
                <a:ea typeface="Times New Roman"/>
                <a:cs typeface="B Nazanin" pitchFamily="2" charset="-78"/>
              </a:rPr>
              <a:t>فعالیت سبک: </a:t>
            </a:r>
            <a:r>
              <a:rPr lang="fa-IR" b="1" dirty="0" smtClean="0">
                <a:latin typeface="Times New Roman"/>
                <a:ea typeface="Times New Roman"/>
                <a:cs typeface="B Nazanin" pitchFamily="2" charset="-78"/>
              </a:rPr>
              <a:t>1/2</a:t>
            </a:r>
          </a:p>
          <a:p>
            <a:pPr indent="549275" algn="r" rtl="1">
              <a:buNone/>
            </a:pPr>
            <a:r>
              <a:rPr lang="fa-IR" sz="2800" dirty="0" smtClean="0">
                <a:latin typeface="Times New Roman"/>
                <a:ea typeface="Times New Roman"/>
                <a:cs typeface="B Nazanin" pitchFamily="2" charset="-78"/>
              </a:rPr>
              <a:t>فعالیت های بدنی:</a:t>
            </a:r>
          </a:p>
          <a:p>
            <a:pPr indent="1090613" algn="r" rtl="1">
              <a:buNone/>
            </a:pPr>
            <a:r>
              <a:rPr lang="fa-IR" dirty="0" smtClean="0">
                <a:cs typeface="B Nazanin" pitchFamily="2" charset="-78"/>
              </a:rPr>
              <a:t>3</a:t>
            </a:r>
            <a:r>
              <a:rPr lang="fa-IR" sz="2400" dirty="0" smtClean="0">
                <a:cs typeface="B Nazanin" pitchFamily="2" charset="-78"/>
              </a:rPr>
              <a:t> بار در هفته: </a:t>
            </a:r>
            <a:r>
              <a:rPr lang="fa-IR" b="1" dirty="0" smtClean="0">
                <a:latin typeface="Times New Roman"/>
                <a:ea typeface="Times New Roman"/>
                <a:cs typeface="B Nazanin" pitchFamily="2" charset="-78"/>
              </a:rPr>
              <a:t>1/3</a:t>
            </a:r>
          </a:p>
          <a:p>
            <a:pPr indent="1090613" algn="r" rtl="1">
              <a:buNone/>
            </a:pPr>
            <a:r>
              <a:rPr lang="fa-IR" dirty="0" smtClean="0">
                <a:cs typeface="B Nazanin" pitchFamily="2" charset="-78"/>
              </a:rPr>
              <a:t>5</a:t>
            </a:r>
            <a:r>
              <a:rPr lang="fa-IR" sz="2400" dirty="0" smtClean="0">
                <a:cs typeface="B Nazanin" pitchFamily="2" charset="-78"/>
              </a:rPr>
              <a:t> بار در هفته: </a:t>
            </a:r>
            <a:r>
              <a:rPr lang="fa-IR" sz="3600" b="1" dirty="0" smtClean="0">
                <a:latin typeface="Times New Roman"/>
                <a:ea typeface="Times New Roman"/>
                <a:cs typeface="B Nazanin" pitchFamily="2" charset="-78"/>
              </a:rPr>
              <a:t>1/5</a:t>
            </a:r>
          </a:p>
          <a:p>
            <a:pPr indent="1090613" algn="r" rtl="1">
              <a:buNone/>
            </a:pPr>
            <a:r>
              <a:rPr lang="fa-IR" dirty="0" smtClean="0">
                <a:cs typeface="B Nazanin" pitchFamily="2" charset="-78"/>
              </a:rPr>
              <a:t>7</a:t>
            </a:r>
            <a:r>
              <a:rPr lang="fa-IR" sz="2400" dirty="0" smtClean="0">
                <a:cs typeface="B Nazanin" pitchFamily="2" charset="-78"/>
              </a:rPr>
              <a:t> بار در هفته: </a:t>
            </a:r>
            <a:r>
              <a:rPr lang="fa-IR" sz="3600" b="1" dirty="0" smtClean="0">
                <a:latin typeface="Times New Roman"/>
                <a:ea typeface="Times New Roman"/>
                <a:cs typeface="B Nazanin" pitchFamily="2" charset="-78"/>
              </a:rPr>
              <a:t>1/6</a:t>
            </a:r>
          </a:p>
          <a:p>
            <a:pPr indent="549275" algn="r" rtl="1">
              <a:buNone/>
            </a:pPr>
            <a:r>
              <a:rPr lang="fa-IR" sz="2800" dirty="0" smtClean="0">
                <a:latin typeface="Times New Roman"/>
                <a:ea typeface="Times New Roman"/>
                <a:cs typeface="B Nazanin" pitchFamily="2" charset="-78"/>
              </a:rPr>
              <a:t>ورزشکار: </a:t>
            </a:r>
            <a:r>
              <a:rPr lang="fa-IR" b="1" dirty="0" smtClean="0">
                <a:latin typeface="Times New Roman"/>
                <a:ea typeface="Times New Roman"/>
                <a:cs typeface="B Nazanin" pitchFamily="2" charset="-78"/>
              </a:rPr>
              <a:t>1/7</a:t>
            </a:r>
            <a:endParaRPr lang="en-US" b="1" dirty="0" smtClean="0">
              <a:latin typeface="Times New Roman"/>
              <a:ea typeface="Times New Roman"/>
              <a:cs typeface="B Nazanin"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46</a:t>
            </a:fld>
            <a:endParaRPr lang="en-CA"/>
          </a:p>
        </p:txBody>
      </p:sp>
      <p:sp>
        <p:nvSpPr>
          <p:cNvPr id="5" name="TextBox 4"/>
          <p:cNvSpPr txBox="1"/>
          <p:nvPr/>
        </p:nvSpPr>
        <p:spPr>
          <a:xfrm>
            <a:off x="268288" y="6019800"/>
            <a:ext cx="4608512" cy="338554"/>
          </a:xfrm>
          <a:prstGeom prst="rect">
            <a:avLst/>
          </a:prstGeom>
          <a:noFill/>
        </p:spPr>
        <p:txBody>
          <a:bodyPr wrap="square" rtlCol="0">
            <a:spAutoFit/>
          </a:bodyPr>
          <a:lstStyle/>
          <a:p>
            <a:r>
              <a:rPr lang="en-US" sz="1600" dirty="0" smtClean="0">
                <a:cs typeface="B Nazanin" pitchFamily="2" charset="-78"/>
              </a:rPr>
              <a:t>Krause food, nutrition and diet therapy, 2004</a:t>
            </a:r>
            <a:endParaRPr lang="en-US" sz="1600" dirty="0">
              <a:cs typeface="B Nazanin" pitchFamily="2" charset="-78"/>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Nazanin" pitchFamily="2" charset="-78"/>
              </a:rPr>
              <a:t>محاسبه ي انرژي مورد نياز</a:t>
            </a:r>
            <a:endParaRPr lang="en-US" dirty="0"/>
          </a:p>
        </p:txBody>
      </p:sp>
      <p:sp>
        <p:nvSpPr>
          <p:cNvPr id="3" name="Content Placeholder 2"/>
          <p:cNvSpPr>
            <a:spLocks noGrp="1"/>
          </p:cNvSpPr>
          <p:nvPr>
            <p:ph idx="1"/>
          </p:nvPr>
        </p:nvSpPr>
        <p:spPr/>
        <p:txBody>
          <a:bodyPr/>
          <a:lstStyle/>
          <a:p>
            <a:pPr algn="r" rtl="1">
              <a:buNone/>
            </a:pPr>
            <a:r>
              <a:rPr lang="fa-IR" b="1" dirty="0" smtClean="0">
                <a:solidFill>
                  <a:srgbClr val="7030A0"/>
                </a:solidFill>
                <a:ea typeface="Times New Roman" pitchFamily="18" charset="0"/>
                <a:cs typeface="B Nazanin" pitchFamily="2" charset="-78"/>
              </a:rPr>
              <a:t> فرمول ساده شده:</a:t>
            </a:r>
          </a:p>
          <a:p>
            <a:pPr algn="r" rtl="1">
              <a:buNone/>
            </a:pPr>
            <a:r>
              <a:rPr lang="fa-IR" b="1" dirty="0" smtClean="0">
                <a:solidFill>
                  <a:srgbClr val="7030A0"/>
                </a:solidFill>
                <a:cs typeface="B Nazanin" pitchFamily="2" charset="-78"/>
              </a:rPr>
              <a:t>زنان:</a:t>
            </a:r>
          </a:p>
          <a:p>
            <a:pPr>
              <a:buNone/>
            </a:pPr>
            <a:r>
              <a:rPr lang="en-US" b="1" kern="0" dirty="0" smtClean="0">
                <a:latin typeface="Comic Sans MS" pitchFamily="66" charset="0"/>
                <a:cs typeface="B Nazanin" pitchFamily="2" charset="-78"/>
              </a:rPr>
              <a:t>TEE = DBW × 24 × 0.95 × 1.3 × 1.1</a:t>
            </a:r>
            <a:endParaRPr lang="fa-IR" b="1" kern="0" dirty="0" smtClean="0">
              <a:latin typeface="Comic Sans MS" pitchFamily="66" charset="0"/>
              <a:cs typeface="B Nazanin" pitchFamily="2" charset="-78"/>
            </a:endParaRPr>
          </a:p>
          <a:p>
            <a:pPr algn="r" rtl="1">
              <a:buNone/>
            </a:pPr>
            <a:r>
              <a:rPr lang="fa-IR" b="1" dirty="0" smtClean="0">
                <a:solidFill>
                  <a:srgbClr val="7030A0"/>
                </a:solidFill>
                <a:cs typeface="B Nazanin" pitchFamily="2" charset="-78"/>
              </a:rPr>
              <a:t>مردان:</a:t>
            </a:r>
          </a:p>
          <a:p>
            <a:pPr algn="l">
              <a:buNone/>
            </a:pPr>
            <a:r>
              <a:rPr lang="en-US" b="1" kern="0" dirty="0" smtClean="0">
                <a:latin typeface="Comic Sans MS" pitchFamily="66" charset="0"/>
                <a:cs typeface="B Nazanin" pitchFamily="2" charset="-78"/>
              </a:rPr>
              <a:t>TEE = DBW × 24 × 1.3 × 1.1</a:t>
            </a:r>
            <a:endParaRPr lang="fa-IR" b="1" kern="0" dirty="0" smtClean="0">
              <a:latin typeface="Comic Sans MS" pitchFamily="66" charset="0"/>
              <a:cs typeface="B Nazanin" pitchFamily="2" charset="-78"/>
            </a:endParaRPr>
          </a:p>
          <a:p>
            <a:pPr algn="l">
              <a:buNone/>
            </a:pPr>
            <a:endParaRPr lang="en-US" dirty="0"/>
          </a:p>
        </p:txBody>
      </p:sp>
      <p:sp>
        <p:nvSpPr>
          <p:cNvPr id="4" name="Oval 3"/>
          <p:cNvSpPr/>
          <p:nvPr/>
        </p:nvSpPr>
        <p:spPr bwMode="auto">
          <a:xfrm>
            <a:off x="1219200" y="4910150"/>
            <a:ext cx="6858048" cy="11096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5" name="TextBox 12"/>
          <p:cNvSpPr txBox="1">
            <a:spLocks noChangeArrowheads="1"/>
          </p:cNvSpPr>
          <p:nvPr/>
        </p:nvSpPr>
        <p:spPr bwMode="auto">
          <a:xfrm>
            <a:off x="1371600" y="5181600"/>
            <a:ext cx="6553200"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ضریب فعالیت متغیر است و می تواند عددی بین 1/2 تا 2 باشد</a:t>
            </a:r>
            <a:endParaRPr lang="en-US" sz="2400" b="1" dirty="0">
              <a:latin typeface="Times New Roman" pitchFamily="18" charset="0"/>
              <a:cs typeface="B Nazanin"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pPr/>
              <a:t>47</a:t>
            </a:fld>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39552" y="548680"/>
            <a:ext cx="8147248" cy="7200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SzPct val="91000"/>
              <a:buNone/>
            </a:pPr>
            <a:r>
              <a:rPr lang="fa-IR" sz="3600" b="1" dirty="0" smtClean="0">
                <a:solidFill>
                  <a:srgbClr val="000066"/>
                </a:solidFill>
                <a:latin typeface="Times New Roman"/>
                <a:ea typeface="Arial Unicode MS"/>
                <a:cs typeface="B Titr" pitchFamily="2" charset="-78"/>
              </a:rPr>
              <a:t>محاسبه درشت مغذی ها</a:t>
            </a:r>
            <a:endParaRPr lang="fa-IR" sz="3600" b="1" dirty="0" smtClean="0">
              <a:solidFill>
                <a:prstClr val="black"/>
              </a:solidFill>
              <a:latin typeface="Times New Roman"/>
              <a:ea typeface="Arial Unicode MS"/>
              <a:cs typeface="B Compset" pitchFamily="2" charset="-78"/>
            </a:endParaRPr>
          </a:p>
        </p:txBody>
      </p:sp>
      <p:sp>
        <p:nvSpPr>
          <p:cNvPr id="10" name="Rectangle 11"/>
          <p:cNvSpPr>
            <a:spLocks noChangeArrowheads="1"/>
          </p:cNvSpPr>
          <p:nvPr/>
        </p:nvSpPr>
        <p:spPr bwMode="auto">
          <a:xfrm>
            <a:off x="4664" y="2636912"/>
            <a:ext cx="921702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lgn="ctr">
              <a:buSzPct val="91000"/>
            </a:pPr>
            <a:r>
              <a:rPr lang="en-US" sz="2400" b="1" dirty="0" smtClean="0">
                <a:solidFill>
                  <a:srgbClr val="000000"/>
                </a:solidFill>
                <a:latin typeface="Comic Sans MS" pitchFamily="66" charset="0"/>
                <a:cs typeface="B Nazanin" pitchFamily="2" charset="-78"/>
              </a:rPr>
              <a:t> </a:t>
            </a:r>
            <a:endParaRPr lang="fa-IR" sz="2000" b="1" dirty="0">
              <a:solidFill>
                <a:prstClr val="black"/>
              </a:solidFill>
              <a:latin typeface="Times New Roman"/>
              <a:ea typeface="Arial Unicode MS"/>
              <a:cs typeface="B Compset" pitchFamily="2" charset="-78"/>
            </a:endParaRPr>
          </a:p>
          <a:p>
            <a:pPr algn="l"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smtClean="0">
                <a:solidFill>
                  <a:srgbClr val="000000"/>
                </a:solidFill>
                <a:latin typeface="Comic Sans MS" pitchFamily="66" charset="0"/>
                <a:ea typeface="Batang" pitchFamily="18" charset="-127"/>
                <a:cs typeface="B Nazanin" pitchFamily="2" charset="-78"/>
              </a:rPr>
              <a:t>4 </a:t>
            </a:r>
            <a:r>
              <a:rPr lang="fa-IR" sz="2400" b="1" dirty="0" smtClean="0">
                <a:solidFill>
                  <a:srgbClr val="000000"/>
                </a:solidFill>
                <a:latin typeface="Comic Sans MS" pitchFamily="66" charset="0"/>
                <a:ea typeface="Batang" pitchFamily="18" charset="-127"/>
                <a:cs typeface="B Nazanin" pitchFamily="2" charset="-78"/>
                <a:sym typeface="Symbol"/>
              </a:rPr>
              <a:t></a:t>
            </a:r>
            <a:r>
              <a:rPr lang="fa-IR" sz="2400" b="1" dirty="0" smtClean="0">
                <a:solidFill>
                  <a:srgbClr val="000000"/>
                </a:solidFill>
                <a:latin typeface="Comic Sans MS" pitchFamily="66" charset="0"/>
                <a:ea typeface="Batang" pitchFamily="18" charset="-127"/>
                <a:cs typeface="B Nazanin" pitchFamily="2" charset="-78"/>
              </a:rPr>
              <a:t> انرژی پروتئین مورد نیاز </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گرم </a:t>
            </a:r>
            <a:r>
              <a:rPr lang="ar-SA" sz="2400" b="1" dirty="0" smtClean="0">
                <a:solidFill>
                  <a:srgbClr val="000000"/>
                </a:solidFill>
                <a:latin typeface="Comic Sans MS" pitchFamily="66" charset="0"/>
                <a:ea typeface="Batang" pitchFamily="18" charset="-127"/>
                <a:cs typeface="B Nazanin" pitchFamily="2" charset="-78"/>
              </a:rPr>
              <a:t>پروتئين</a:t>
            </a:r>
            <a:r>
              <a:rPr lang="fa-IR"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ea typeface="Batang" pitchFamily="18" charset="-127"/>
                <a:cs typeface="B Nazanin" pitchFamily="2" charset="-78"/>
                <a:sym typeface="Symbol"/>
              </a:rPr>
              <a:t> </a:t>
            </a:r>
            <a:r>
              <a:rPr lang="ar-SA" sz="2400" b="1" dirty="0" smtClean="0">
                <a:solidFill>
                  <a:srgbClr val="FF0000"/>
                </a:solidFill>
                <a:latin typeface="Comic Sans MS" pitchFamily="66" charset="0"/>
                <a:ea typeface="Batang" pitchFamily="18" charset="-127"/>
                <a:cs typeface="B Nazanin" pitchFamily="2" charset="-78"/>
              </a:rPr>
              <a:t>15</a:t>
            </a:r>
            <a:r>
              <a:rPr lang="ar-SA" sz="2400" b="1" dirty="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a:t>
            </a:r>
            <a:r>
              <a:rPr lang="ar-SA" sz="2400" b="1" dirty="0" smtClean="0">
                <a:solidFill>
                  <a:srgbClr val="000000"/>
                </a:solidFill>
                <a:latin typeface="Comic Sans MS" pitchFamily="66" charset="0"/>
                <a:ea typeface="Batang" pitchFamily="18" charset="-127"/>
                <a:cs typeface="B Nazanin" pitchFamily="2" charset="-78"/>
              </a:rPr>
              <a:t>پروتئين</a:t>
            </a:r>
            <a:r>
              <a:rPr lang="fa-IR" sz="2400" b="1" dirty="0" smtClean="0">
                <a:solidFill>
                  <a:srgbClr val="000000"/>
                </a:solidFill>
                <a:latin typeface="Comic Sans MS" pitchFamily="66" charset="0"/>
                <a:ea typeface="Batang" pitchFamily="18" charset="-127"/>
                <a:cs typeface="B Nazanin" pitchFamily="2" charset="-78"/>
              </a:rPr>
              <a:t> مورد نیاز</a:t>
            </a:r>
            <a:endParaRPr lang="fa-IR" sz="2400" b="1" dirty="0">
              <a:solidFill>
                <a:srgbClr val="000000"/>
              </a:solidFill>
              <a:latin typeface="Comic Sans MS" pitchFamily="66" charset="0"/>
              <a:ea typeface="Batang" pitchFamily="18" charset="-127"/>
              <a:cs typeface="B Nazanin" pitchFamily="2" charset="-78"/>
            </a:endParaRPr>
          </a:p>
          <a:p>
            <a:pPr lvl="0" algn="ctr">
              <a:buSzPct val="91000"/>
            </a:pPr>
            <a:r>
              <a:rPr lang="en-US" sz="2400" b="1" dirty="0">
                <a:solidFill>
                  <a:srgbClr val="000000"/>
                </a:solidFill>
                <a:latin typeface="Comic Sans MS" pitchFamily="66" charset="0"/>
                <a:cs typeface="B Nazanin" pitchFamily="2" charset="-78"/>
              </a:rPr>
              <a:t>   	</a:t>
            </a:r>
            <a:endParaRPr lang="ar-SA" sz="2400" b="1" dirty="0">
              <a:solidFill>
                <a:srgbClr val="000000"/>
              </a:solidFill>
              <a:latin typeface="Comic Sans MS" pitchFamily="66" charset="0"/>
              <a:cs typeface="B Nazanin" pitchFamily="2" charset="-78"/>
            </a:endParaRPr>
          </a:p>
        </p:txBody>
      </p:sp>
      <p:sp>
        <p:nvSpPr>
          <p:cNvPr id="11" name="Rectangle 11"/>
          <p:cNvSpPr>
            <a:spLocks noChangeArrowheads="1"/>
          </p:cNvSpPr>
          <p:nvPr/>
        </p:nvSpPr>
        <p:spPr bwMode="auto">
          <a:xfrm>
            <a:off x="107504" y="3668831"/>
            <a:ext cx="921702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lgn="ctr">
              <a:buSzPct val="91000"/>
            </a:pPr>
            <a:r>
              <a:rPr lang="en-US" sz="2400" b="1" dirty="0" smtClean="0">
                <a:solidFill>
                  <a:srgbClr val="000000"/>
                </a:solidFill>
                <a:latin typeface="Comic Sans MS" pitchFamily="66" charset="0"/>
                <a:cs typeface="B Nazanin" pitchFamily="2" charset="-78"/>
              </a:rPr>
              <a:t> </a:t>
            </a:r>
            <a:endParaRPr lang="fa-IR" sz="2000" b="1" dirty="0">
              <a:solidFill>
                <a:prstClr val="black"/>
              </a:solidFill>
              <a:latin typeface="Times New Roman"/>
              <a:ea typeface="Arial Unicode MS"/>
              <a:cs typeface="B Compset" pitchFamily="2" charset="-78"/>
            </a:endParaRPr>
          </a:p>
          <a:p>
            <a:pPr algn="l"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smtClean="0">
                <a:solidFill>
                  <a:srgbClr val="000000"/>
                </a:solidFill>
                <a:latin typeface="Comic Sans MS" pitchFamily="66" charset="0"/>
                <a:ea typeface="Batang" pitchFamily="18" charset="-127"/>
                <a:cs typeface="B Nazanin" pitchFamily="2" charset="-78"/>
              </a:rPr>
              <a:t>9 </a:t>
            </a:r>
            <a:r>
              <a:rPr lang="fa-IR" sz="2400" b="1" dirty="0" smtClean="0">
                <a:solidFill>
                  <a:srgbClr val="000000"/>
                </a:solidFill>
                <a:latin typeface="Comic Sans MS" pitchFamily="66" charset="0"/>
                <a:ea typeface="Batang" pitchFamily="18" charset="-127"/>
                <a:cs typeface="B Nazanin" pitchFamily="2" charset="-78"/>
                <a:sym typeface="Symbol"/>
              </a:rPr>
              <a:t></a:t>
            </a:r>
            <a:r>
              <a:rPr lang="fa-IR" sz="2400" b="1" dirty="0" smtClean="0">
                <a:solidFill>
                  <a:srgbClr val="000000"/>
                </a:solidFill>
                <a:latin typeface="Comic Sans MS" pitchFamily="66" charset="0"/>
                <a:ea typeface="Batang" pitchFamily="18" charset="-127"/>
                <a:cs typeface="B Nazanin" pitchFamily="2" charset="-78"/>
              </a:rPr>
              <a:t> انرژی چربی مورد نیاز </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گرم چربی</a:t>
            </a:r>
            <a:r>
              <a:rPr lang="en-US" sz="2400" b="1" dirty="0" smtClean="0">
                <a:solidFill>
                  <a:srgbClr val="000000"/>
                </a:solidFill>
                <a:latin typeface="Comic Sans MS" pitchFamily="66" charset="0"/>
                <a:ea typeface="Batang" pitchFamily="18" charset="-127"/>
                <a:cs typeface="B Nazanin" pitchFamily="2" charset="-78"/>
                <a:sym typeface="Symbol"/>
              </a:rPr>
              <a:t> </a:t>
            </a:r>
            <a:r>
              <a:rPr lang="fa-IR" sz="2400" b="1" dirty="0" smtClean="0">
                <a:solidFill>
                  <a:srgbClr val="FF0000"/>
                </a:solidFill>
                <a:latin typeface="Comic Sans MS" pitchFamily="66" charset="0"/>
                <a:ea typeface="Batang" pitchFamily="18" charset="-127"/>
                <a:cs typeface="B Nazanin" pitchFamily="2" charset="-78"/>
              </a:rPr>
              <a:t>30</a:t>
            </a:r>
            <a:r>
              <a:rPr lang="ar-SA"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چربی مورد نیاز</a:t>
            </a:r>
            <a:endParaRPr lang="fa-IR" sz="2400" b="1" dirty="0">
              <a:solidFill>
                <a:srgbClr val="000000"/>
              </a:solidFill>
              <a:latin typeface="Comic Sans MS" pitchFamily="66" charset="0"/>
              <a:ea typeface="Batang" pitchFamily="18" charset="-127"/>
              <a:cs typeface="B Nazanin" pitchFamily="2" charset="-78"/>
            </a:endParaRPr>
          </a:p>
          <a:p>
            <a:pPr lvl="0" algn="ctr">
              <a:buSzPct val="91000"/>
            </a:pPr>
            <a:r>
              <a:rPr lang="en-US" sz="2400" b="1" dirty="0">
                <a:solidFill>
                  <a:srgbClr val="000000"/>
                </a:solidFill>
                <a:latin typeface="Comic Sans MS" pitchFamily="66" charset="0"/>
                <a:cs typeface="B Nazanin" pitchFamily="2" charset="-78"/>
              </a:rPr>
              <a:t>   	</a:t>
            </a:r>
            <a:endParaRPr lang="ar-SA" sz="2400" b="1" dirty="0">
              <a:solidFill>
                <a:srgbClr val="000000"/>
              </a:solidFill>
              <a:latin typeface="Comic Sans MS" pitchFamily="66" charset="0"/>
              <a:cs typeface="B Nazanin" pitchFamily="2" charset="-78"/>
            </a:endParaRPr>
          </a:p>
        </p:txBody>
      </p:sp>
      <p:sp>
        <p:nvSpPr>
          <p:cNvPr id="12" name="Rectangle 11"/>
          <p:cNvSpPr>
            <a:spLocks noChangeArrowheads="1"/>
          </p:cNvSpPr>
          <p:nvPr/>
        </p:nvSpPr>
        <p:spPr bwMode="auto">
          <a:xfrm>
            <a:off x="138336" y="1283276"/>
            <a:ext cx="92582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lgn="ctr">
              <a:buSzPct val="91000"/>
            </a:pPr>
            <a:r>
              <a:rPr lang="en-US" sz="2400" b="1" dirty="0" smtClean="0">
                <a:solidFill>
                  <a:srgbClr val="000000"/>
                </a:solidFill>
                <a:latin typeface="Comic Sans MS" pitchFamily="66" charset="0"/>
                <a:cs typeface="B Nazanin" pitchFamily="2" charset="-78"/>
              </a:rPr>
              <a:t> </a:t>
            </a:r>
            <a:endParaRPr lang="fa-IR" sz="2000" b="1" dirty="0">
              <a:solidFill>
                <a:prstClr val="black"/>
              </a:solidFill>
              <a:latin typeface="Times New Roman"/>
              <a:ea typeface="Arial Unicode MS"/>
              <a:cs typeface="B Compset" pitchFamily="2" charset="-78"/>
            </a:endParaRPr>
          </a:p>
          <a:p>
            <a:pPr algn="l" eaLnBrk="0" fontAlgn="base" hangingPunct="0">
              <a:spcBef>
                <a:spcPct val="0"/>
              </a:spcBef>
              <a:spcAft>
                <a:spcPct val="0"/>
              </a:spcAft>
              <a:tabLst>
                <a:tab pos="800100" algn="l"/>
                <a:tab pos="1881188" algn="l"/>
                <a:tab pos="2447925" algn="l"/>
                <a:tab pos="2971800" algn="ctr"/>
                <a:tab pos="4500563" algn="r"/>
                <a:tab pos="5943600" algn="r"/>
              </a:tabLst>
            </a:pPr>
            <a:r>
              <a:rPr lang="fa-IR" sz="2400" b="1" dirty="0" smtClean="0">
                <a:solidFill>
                  <a:srgbClr val="000000"/>
                </a:solidFill>
                <a:latin typeface="Comic Sans MS" pitchFamily="66" charset="0"/>
                <a:ea typeface="Batang" pitchFamily="18" charset="-127"/>
                <a:cs typeface="B Nazanin" pitchFamily="2" charset="-78"/>
              </a:rPr>
              <a:t>4 </a:t>
            </a:r>
            <a:r>
              <a:rPr lang="fa-IR" sz="2400" b="1" dirty="0" smtClean="0">
                <a:solidFill>
                  <a:srgbClr val="000000"/>
                </a:solidFill>
                <a:latin typeface="Comic Sans MS" pitchFamily="66" charset="0"/>
                <a:ea typeface="Batang" pitchFamily="18" charset="-127"/>
                <a:cs typeface="B Nazanin" pitchFamily="2" charset="-78"/>
                <a:sym typeface="Symbol"/>
              </a:rPr>
              <a:t></a:t>
            </a:r>
            <a:r>
              <a:rPr lang="fa-IR" sz="2400" b="1" dirty="0" smtClean="0">
                <a:solidFill>
                  <a:srgbClr val="000000"/>
                </a:solidFill>
                <a:latin typeface="Comic Sans MS" pitchFamily="66" charset="0"/>
                <a:ea typeface="Batang" pitchFamily="18" charset="-127"/>
                <a:cs typeface="B Nazanin" pitchFamily="2" charset="-78"/>
              </a:rPr>
              <a:t> انرژی کربوهیدرات مورد نیاز </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گرم کربوهیدرات</a:t>
            </a:r>
            <a:r>
              <a:rPr lang="en-US" sz="2400" b="1" dirty="0" smtClean="0">
                <a:solidFill>
                  <a:srgbClr val="000000"/>
                </a:solidFill>
                <a:latin typeface="Comic Sans MS" pitchFamily="66" charset="0"/>
                <a:ea typeface="Batang" pitchFamily="18" charset="-127"/>
                <a:cs typeface="B Nazanin" pitchFamily="2" charset="-78"/>
                <a:sym typeface="Symbol"/>
              </a:rPr>
              <a:t> </a:t>
            </a:r>
            <a:r>
              <a:rPr lang="fa-IR" sz="2400" b="1" dirty="0" smtClean="0">
                <a:solidFill>
                  <a:srgbClr val="FF0000"/>
                </a:solidFill>
                <a:latin typeface="Comic Sans MS" pitchFamily="66" charset="0"/>
                <a:ea typeface="Batang" pitchFamily="18" charset="-127"/>
                <a:cs typeface="B Nazanin" pitchFamily="2" charset="-78"/>
              </a:rPr>
              <a:t>55</a:t>
            </a:r>
            <a:r>
              <a:rPr lang="ar-SA" sz="2400" b="1" dirty="0" smtClean="0">
                <a:solidFill>
                  <a:srgbClr val="000000"/>
                </a:solidFill>
                <a:latin typeface="Comic Sans MS" pitchFamily="66" charset="0"/>
                <a:ea typeface="Batang" pitchFamily="18" charset="-127"/>
                <a:cs typeface="B Nazanin" pitchFamily="2" charset="-78"/>
              </a:rPr>
              <a:t>%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انرژی</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انرژی کربوهیدرات مورد نیاز</a:t>
            </a:r>
            <a:endParaRPr lang="fa-IR" sz="2400" b="1" dirty="0">
              <a:solidFill>
                <a:srgbClr val="000000"/>
              </a:solidFill>
              <a:latin typeface="Comic Sans MS" pitchFamily="66" charset="0"/>
              <a:ea typeface="Batang" pitchFamily="18" charset="-127"/>
              <a:cs typeface="B Nazanin" pitchFamily="2" charset="-78"/>
            </a:endParaRPr>
          </a:p>
          <a:p>
            <a:pPr lvl="0" algn="ctr">
              <a:buSzPct val="91000"/>
            </a:pPr>
            <a:r>
              <a:rPr lang="en-US" sz="2400" b="1" dirty="0">
                <a:solidFill>
                  <a:srgbClr val="000000"/>
                </a:solidFill>
                <a:latin typeface="Comic Sans MS" pitchFamily="66" charset="0"/>
                <a:cs typeface="B Nazanin" pitchFamily="2" charset="-78"/>
              </a:rPr>
              <a:t>   	</a:t>
            </a:r>
            <a:endParaRPr lang="ar-SA" sz="2400" b="1" dirty="0">
              <a:solidFill>
                <a:srgbClr val="000000"/>
              </a:solidFill>
              <a:latin typeface="Comic Sans MS" pitchFamily="66" charset="0"/>
              <a:cs typeface="B Nazanin"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pPr/>
              <a:t>48</a:t>
            </a:fld>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21398066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687833"/>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r>
              <a:rPr lang="en-US" b="1" dirty="0" smtClean="0">
                <a:solidFill>
                  <a:srgbClr val="000099"/>
                </a:solidFill>
                <a:latin typeface="Times New Roman" pitchFamily="18" charset="0"/>
                <a:ea typeface="Arial Unicode MS"/>
                <a:cs typeface="Times New Roman" pitchFamily="18" charset="0"/>
              </a:rPr>
              <a:t>Case study</a:t>
            </a:r>
            <a:endParaRPr lang="fa-IR" baseline="-25000" dirty="0" smtClean="0">
              <a:solidFill>
                <a:srgbClr val="000099"/>
              </a:solidFill>
              <a:latin typeface="Times New Roman" pitchFamily="18" charset="0"/>
              <a:cs typeface="Times New Roman" pitchFamily="18" charset="0"/>
            </a:endParaRPr>
          </a:p>
        </p:txBody>
      </p:sp>
      <p:sp>
        <p:nvSpPr>
          <p:cNvPr id="11" name="Content Placeholder 6"/>
          <p:cNvSpPr txBox="1">
            <a:spLocks/>
          </p:cNvSpPr>
          <p:nvPr/>
        </p:nvSpPr>
        <p:spPr>
          <a:xfrm>
            <a:off x="302841" y="1340768"/>
            <a:ext cx="8661648" cy="4525963"/>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fa-IR" dirty="0" smtClean="0">
              <a:latin typeface="Times New Roman"/>
              <a:ea typeface="Times New Roman"/>
              <a:cs typeface="B Compset" pitchFamily="2" charset="-78"/>
            </a:endParaRPr>
          </a:p>
          <a:p>
            <a:pPr marL="457200" lvl="1" indent="0">
              <a:buClr>
                <a:srgbClr val="000099"/>
              </a:buClr>
              <a:buNone/>
            </a:pPr>
            <a:r>
              <a:rPr lang="fa-IR" dirty="0" smtClean="0">
                <a:latin typeface="Times New Roman"/>
                <a:ea typeface="Times New Roman"/>
                <a:cs typeface="B Compset" pitchFamily="2" charset="-78"/>
              </a:rPr>
              <a:t>محاسبه انرژی  و درشت مغذی های مورد نیاز خانمی 32 ساله</a:t>
            </a:r>
          </a:p>
          <a:p>
            <a:pPr lvl="1">
              <a:buClr>
                <a:srgbClr val="000099"/>
              </a:buClr>
              <a:buFont typeface="Wingdings" pitchFamily="2" charset="2"/>
              <a:buChar char="ü"/>
            </a:pPr>
            <a:r>
              <a:rPr lang="fa-IR" dirty="0" smtClean="0">
                <a:latin typeface="Times New Roman"/>
                <a:ea typeface="Arial Unicode MS"/>
                <a:cs typeface="B Compset" pitchFamily="2" charset="-78"/>
              </a:rPr>
              <a:t> وزن: 62 کیلو گرم</a:t>
            </a:r>
          </a:p>
          <a:p>
            <a:pPr lvl="1">
              <a:buClr>
                <a:srgbClr val="000099"/>
              </a:buClr>
              <a:buFont typeface="Wingdings" pitchFamily="2" charset="2"/>
              <a:buChar char="ü"/>
            </a:pPr>
            <a:r>
              <a:rPr lang="fa-IR" dirty="0" smtClean="0">
                <a:latin typeface="Times New Roman"/>
                <a:ea typeface="Arial Unicode MS"/>
                <a:cs typeface="B Compset" pitchFamily="2" charset="-78"/>
              </a:rPr>
              <a:t> قد: 165 سانتیمتر</a:t>
            </a:r>
          </a:p>
          <a:p>
            <a:pPr lvl="1">
              <a:buClr>
                <a:srgbClr val="000099"/>
              </a:buClr>
              <a:buFont typeface="Wingdings" pitchFamily="2" charset="2"/>
              <a:buChar char="ü"/>
            </a:pPr>
            <a:r>
              <a:rPr lang="fa-IR" dirty="0">
                <a:latin typeface="Times New Roman"/>
                <a:ea typeface="Arial Unicode MS"/>
                <a:cs typeface="B Compset" pitchFamily="2" charset="-78"/>
              </a:rPr>
              <a:t> </a:t>
            </a:r>
            <a:r>
              <a:rPr lang="fa-IR" dirty="0" smtClean="0">
                <a:latin typeface="Times New Roman"/>
                <a:ea typeface="Arial Unicode MS"/>
                <a:cs typeface="B Compset" pitchFamily="2" charset="-78"/>
              </a:rPr>
              <a:t>شغل: تایپیست</a:t>
            </a:r>
          </a:p>
          <a:p>
            <a:pPr lvl="1">
              <a:buClr>
                <a:srgbClr val="000099"/>
              </a:buClr>
              <a:buFont typeface="Wingdings" pitchFamily="2" charset="2"/>
              <a:buChar char="ü"/>
            </a:pPr>
            <a:r>
              <a:rPr lang="fa-IR" dirty="0">
                <a:latin typeface="Times New Roman"/>
                <a:ea typeface="Arial Unicode MS"/>
                <a:cs typeface="B Compset" pitchFamily="2" charset="-78"/>
              </a:rPr>
              <a:t> </a:t>
            </a:r>
            <a:r>
              <a:rPr lang="fa-IR" dirty="0" smtClean="0">
                <a:latin typeface="Times New Roman"/>
                <a:ea typeface="Arial Unicode MS"/>
                <a:cs typeface="B Compset" pitchFamily="2" charset="-78"/>
              </a:rPr>
              <a:t>فعالیت های روزانه: رانندگی و تمیز کردن خانه</a:t>
            </a: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7558" b="21017"/>
          <a:stretch/>
        </p:blipFill>
        <p:spPr>
          <a:xfrm>
            <a:off x="1279192" y="5026138"/>
            <a:ext cx="2265135" cy="1460953"/>
          </a:xfrm>
          <a:prstGeom prst="rect">
            <a:avLst/>
          </a:prstGeom>
        </p:spPr>
      </p:pic>
      <p:sp>
        <p:nvSpPr>
          <p:cNvPr id="3" name="Rectangle 2"/>
          <p:cNvSpPr/>
          <p:nvPr/>
        </p:nvSpPr>
        <p:spPr>
          <a:xfrm>
            <a:off x="740456" y="2663334"/>
            <a:ext cx="4871729" cy="523220"/>
          </a:xfrm>
          <a:prstGeom prst="rect">
            <a:avLst/>
          </a:prstGeom>
        </p:spPr>
        <p:txBody>
          <a:bodyPr wrap="square">
            <a:spAutoFit/>
          </a:bodyPr>
          <a:lstStyle/>
          <a:p>
            <a:pPr lvl="0" algn="justLow" eaLnBrk="0" fontAlgn="base" hangingPunct="0">
              <a:spcBef>
                <a:spcPct val="0"/>
              </a:spcBef>
              <a:spcAft>
                <a:spcPct val="0"/>
              </a:spcAft>
            </a:pPr>
            <a:r>
              <a:rPr lang="en-US" dirty="0" smtClean="0">
                <a:solidFill>
                  <a:srgbClr val="FF0000"/>
                </a:solidFill>
                <a:latin typeface="Comic Sans MS" pitchFamily="66" charset="0"/>
                <a:cs typeface="B Nazanin" pitchFamily="2" charset="-78"/>
              </a:rPr>
              <a:t>kg/m</a:t>
            </a:r>
            <a:r>
              <a:rPr lang="en-US" baseline="30000" dirty="0" smtClean="0">
                <a:solidFill>
                  <a:srgbClr val="FF0000"/>
                </a:solidFill>
                <a:latin typeface="Comic Sans MS" pitchFamily="66" charset="0"/>
                <a:cs typeface="B Nazanin" pitchFamily="2" charset="-78"/>
              </a:rPr>
              <a:t>2</a:t>
            </a:r>
            <a:r>
              <a:rPr lang="en-US" sz="2800" dirty="0" smtClean="0">
                <a:solidFill>
                  <a:srgbClr val="FF0000"/>
                </a:solidFill>
                <a:latin typeface="Times New Roman" pitchFamily="18" charset="0"/>
                <a:cs typeface="B Nazanin" pitchFamily="2" charset="-78"/>
              </a:rPr>
              <a:t> </a:t>
            </a:r>
            <a:r>
              <a:rPr lang="fa-IR" sz="2800" dirty="0" smtClean="0">
                <a:solidFill>
                  <a:srgbClr val="FF0000"/>
                </a:solidFill>
                <a:latin typeface="Times New Roman" pitchFamily="18" charset="0"/>
                <a:cs typeface="B Nazanin" pitchFamily="2" charset="-78"/>
              </a:rPr>
              <a:t>23 </a:t>
            </a:r>
            <a:r>
              <a:rPr lang="fa-IR" sz="2800" dirty="0">
                <a:solidFill>
                  <a:srgbClr val="FF0000"/>
                </a:solidFill>
                <a:latin typeface="Times New Roman" pitchFamily="18" charset="0"/>
                <a:cs typeface="B Nazanin" pitchFamily="2" charset="-78"/>
              </a:rPr>
              <a:t>= </a:t>
            </a:r>
            <a:r>
              <a:rPr lang="fa-IR" sz="2800" baseline="30000" dirty="0" smtClean="0">
                <a:solidFill>
                  <a:srgbClr val="FF0000"/>
                </a:solidFill>
                <a:latin typeface="Times New Roman" pitchFamily="18" charset="0"/>
                <a:cs typeface="B Nazanin" pitchFamily="2" charset="-78"/>
              </a:rPr>
              <a:t>2</a:t>
            </a:r>
            <a:r>
              <a:rPr lang="fa-IR" sz="2800" dirty="0" smtClean="0">
                <a:solidFill>
                  <a:srgbClr val="FF0000"/>
                </a:solidFill>
                <a:latin typeface="Times New Roman" pitchFamily="18" charset="0"/>
                <a:cs typeface="B Nazanin" pitchFamily="2" charset="-78"/>
              </a:rPr>
              <a:t>(65 / 1) </a:t>
            </a:r>
            <a:r>
              <a:rPr lang="fa-IR" sz="2800" dirty="0">
                <a:solidFill>
                  <a:srgbClr val="FF0000"/>
                </a:solidFill>
                <a:latin typeface="Times New Roman" pitchFamily="18" charset="0"/>
                <a:cs typeface="B Nazanin" pitchFamily="2" charset="-78"/>
              </a:rPr>
              <a:t>÷ </a:t>
            </a:r>
            <a:r>
              <a:rPr lang="fa-IR" sz="2800" dirty="0" smtClean="0">
                <a:solidFill>
                  <a:srgbClr val="FF0000"/>
                </a:solidFill>
                <a:latin typeface="Times New Roman" pitchFamily="18" charset="0"/>
                <a:cs typeface="B Nazanin" pitchFamily="2" charset="-78"/>
              </a:rPr>
              <a:t>62=</a:t>
            </a:r>
            <a:r>
              <a:rPr lang="fa-IR" sz="2400" dirty="0" smtClean="0">
                <a:solidFill>
                  <a:srgbClr val="FF0000"/>
                </a:solidFill>
                <a:latin typeface="Times New Roman" pitchFamily="18" charset="0"/>
                <a:cs typeface="B Nazanin" pitchFamily="2" charset="-78"/>
              </a:rPr>
              <a:t> </a:t>
            </a:r>
            <a:r>
              <a:rPr lang="en-US" sz="2000" dirty="0">
                <a:solidFill>
                  <a:srgbClr val="FF0000"/>
                </a:solidFill>
                <a:latin typeface="Comic Sans MS" pitchFamily="66" charset="0"/>
                <a:cs typeface="B Nazanin" pitchFamily="2" charset="-78"/>
              </a:rPr>
              <a:t>BMI</a:t>
            </a:r>
            <a:endParaRPr lang="en-US" sz="2000" dirty="0">
              <a:solidFill>
                <a:srgbClr val="FF0000"/>
              </a:solidFill>
              <a:latin typeface="Times" charset="0"/>
            </a:endParaRPr>
          </a:p>
        </p:txBody>
      </p:sp>
      <p:sp>
        <p:nvSpPr>
          <p:cNvPr id="4" name="Left Brace 3"/>
          <p:cNvSpPr/>
          <p:nvPr/>
        </p:nvSpPr>
        <p:spPr>
          <a:xfrm>
            <a:off x="5652120" y="2492896"/>
            <a:ext cx="360040" cy="86409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Box 13"/>
          <p:cNvSpPr txBox="1"/>
          <p:nvPr/>
        </p:nvSpPr>
        <p:spPr>
          <a:xfrm>
            <a:off x="302842" y="4005064"/>
            <a:ext cx="2108918" cy="461665"/>
          </a:xfrm>
          <a:prstGeom prst="rect">
            <a:avLst/>
          </a:prstGeom>
          <a:noFill/>
        </p:spPr>
        <p:txBody>
          <a:bodyPr wrap="square" rtlCol="1">
            <a:spAutoFit/>
          </a:bodyPr>
          <a:lstStyle/>
          <a:p>
            <a:r>
              <a:rPr lang="fa-IR" sz="2400" b="1" dirty="0" smtClean="0">
                <a:solidFill>
                  <a:srgbClr val="3333CC"/>
                </a:solidFill>
                <a:cs typeface="B Mitra" pitchFamily="2" charset="-78"/>
              </a:rPr>
              <a:t>فعالیت بدنی سبک</a:t>
            </a:r>
            <a:endParaRPr lang="fa-IR" sz="2400" b="1" dirty="0">
              <a:solidFill>
                <a:srgbClr val="3333CC"/>
              </a:solidFill>
              <a:cs typeface="B Mitra" pitchFamily="2" charset="-78"/>
            </a:endParaRPr>
          </a:p>
        </p:txBody>
      </p:sp>
      <p:sp>
        <p:nvSpPr>
          <p:cNvPr id="17" name="Left Brace 16"/>
          <p:cNvSpPr/>
          <p:nvPr/>
        </p:nvSpPr>
        <p:spPr>
          <a:xfrm>
            <a:off x="2617103" y="3509392"/>
            <a:ext cx="360040" cy="1143744"/>
          </a:xfrm>
          <a:prstGeom prst="leftBrace">
            <a:avLst/>
          </a:prstGeom>
          <a:noFill/>
          <a:ln>
            <a:solidFill>
              <a:srgbClr val="3333CC"/>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430E3189-A26B-47E6-88FA-F0598B934182}" type="slidenum">
              <a:rPr lang="en-US" smtClean="0"/>
              <a:pPr/>
              <a:t>49</a:t>
            </a:fld>
            <a:endParaRPr lang="en-US"/>
          </a:p>
        </p:txBody>
      </p:sp>
      <p:sp>
        <p:nvSpPr>
          <p:cNvPr id="10" name="Footer Placeholder 9"/>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32984689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9"/>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sp>
        <p:nvSpPr>
          <p:cNvPr id="57347" name="Content Placeholder 2"/>
          <p:cNvSpPr>
            <a:spLocks noGrp="1"/>
          </p:cNvSpPr>
          <p:nvPr>
            <p:ph idx="1"/>
          </p:nvPr>
        </p:nvSpPr>
        <p:spPr>
          <a:xfrm>
            <a:off x="457200" y="1371600"/>
            <a:ext cx="8229600" cy="4754563"/>
          </a:xfrm>
        </p:spPr>
        <p:txBody>
          <a:bodyPr/>
          <a:lstStyle/>
          <a:p>
            <a:pPr algn="r" rtl="1" eaLnBrk="1" hangingPunct="1">
              <a:spcBef>
                <a:spcPts val="2400"/>
              </a:spcBef>
              <a:buFont typeface="Arial" pitchFamily="34" charset="0"/>
              <a:buBlip>
                <a:blip r:embed="rId2"/>
              </a:buBlip>
            </a:pPr>
            <a:r>
              <a:rPr lang="en-US" sz="3600" dirty="0" smtClean="0">
                <a:cs typeface="B Nazanin" pitchFamily="2" charset="-78"/>
              </a:rPr>
              <a:t>RDA</a:t>
            </a:r>
            <a:r>
              <a:rPr lang="fa-IR" sz="3600" dirty="0" smtClean="0">
                <a:cs typeface="B Nazanin" pitchFamily="2" charset="-78"/>
              </a:rPr>
              <a:t> مقدار مواد مغذي مورد نياز 97 تا 98 درصد افراد سالم جامعه را در بر مي گیرد</a:t>
            </a:r>
            <a:r>
              <a:rPr lang="fa-IR" sz="4400" b="1" dirty="0" smtClean="0">
                <a:cs typeface="B Nazanin" pitchFamily="2" charset="-78"/>
              </a:rPr>
              <a:t>.</a:t>
            </a:r>
          </a:p>
          <a:p>
            <a:pPr algn="r" rtl="1" eaLnBrk="1" hangingPunct="1">
              <a:spcBef>
                <a:spcPts val="2400"/>
              </a:spcBef>
              <a:buFont typeface="Wingdings 2" pitchFamily="18" charset="2"/>
              <a:buBlip>
                <a:blip r:embed="rId2"/>
              </a:buBlip>
            </a:pPr>
            <a:r>
              <a:rPr lang="en-US" sz="3600" dirty="0" smtClean="0">
                <a:cs typeface="B Nazanin" pitchFamily="2" charset="-78"/>
              </a:rPr>
              <a:t>RDA</a:t>
            </a:r>
            <a:r>
              <a:rPr lang="fa-IR" sz="3600" dirty="0" smtClean="0">
                <a:cs typeface="B Nazanin" pitchFamily="2" charset="-78"/>
              </a:rPr>
              <a:t>  مواد مغذي مي بايست به عنوان يك </a:t>
            </a:r>
            <a:r>
              <a:rPr lang="fa-IR" sz="3600" u="sng" dirty="0" smtClean="0">
                <a:cs typeface="B Nazanin" pitchFamily="2" charset="-78"/>
              </a:rPr>
              <a:t>هدف براي دریافت افراد</a:t>
            </a:r>
            <a:r>
              <a:rPr lang="fa-IR" sz="3600" dirty="0" smtClean="0">
                <a:cs typeface="B Nazanin" pitchFamily="2" charset="-78"/>
              </a:rPr>
              <a:t> باشد، نه به عنوان كفايت رژيم جامعه.</a:t>
            </a:r>
            <a:endParaRPr lang="en-US" sz="3600" dirty="0" smtClean="0">
              <a:cs typeface="B Nazanin" pitchFamily="2" charset="-78"/>
            </a:endParaRPr>
          </a:p>
          <a:p>
            <a:pPr eaLnBrk="1" hangingPunct="1">
              <a:buFont typeface="Wingdings 2" pitchFamily="18" charset="2"/>
              <a:buNone/>
            </a:pPr>
            <a:endParaRPr lang="en-US" sz="3400" dirty="0" smtClean="0">
              <a:cs typeface="B Nazanin" pitchFamily="2" charset="-78"/>
            </a:endParaRPr>
          </a:p>
        </p:txBody>
      </p:sp>
      <p:sp>
        <p:nvSpPr>
          <p:cNvPr id="57349"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9A7D6C4-43AF-4D33-8EF4-D7BD3AA3A035}" type="slidenum">
              <a:rPr lang="en-US" smtClean="0"/>
              <a:pPr/>
              <a:t>5</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40" y="548680"/>
            <a:ext cx="8229600" cy="724943"/>
          </a:xfrm>
          <a:prstGeom prst="rect">
            <a:avLst/>
          </a:prstGeom>
        </p:spPr>
        <p:txBody>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a:lstStyle>
          <a:p>
            <a:r>
              <a:rPr lang="fa-IR" dirty="0" smtClean="0">
                <a:solidFill>
                  <a:srgbClr val="000099"/>
                </a:solidFill>
                <a:latin typeface="Times New Roman" pitchFamily="18" charset="0"/>
                <a:cs typeface="B Titr" pitchFamily="2" charset="-78"/>
              </a:rPr>
              <a:t>محاسبه سریع</a:t>
            </a:r>
            <a:endParaRPr lang="fa-IR" baseline="-25000" dirty="0" smtClean="0">
              <a:solidFill>
                <a:srgbClr val="000099"/>
              </a:solidFill>
              <a:latin typeface="Times New Roman" pitchFamily="18" charset="0"/>
              <a:cs typeface="B Titr" pitchFamily="2" charset="-78"/>
            </a:endParaRPr>
          </a:p>
        </p:txBody>
      </p:sp>
      <p:sp>
        <p:nvSpPr>
          <p:cNvPr id="13" name="Rectangle 12"/>
          <p:cNvSpPr/>
          <p:nvPr/>
        </p:nvSpPr>
        <p:spPr>
          <a:xfrm>
            <a:off x="346936" y="1772816"/>
            <a:ext cx="8525728" cy="523220"/>
          </a:xfrm>
          <a:prstGeom prst="rect">
            <a:avLst/>
          </a:prstGeom>
        </p:spPr>
        <p:txBody>
          <a:bodyPr wrap="square">
            <a:spAutoFit/>
          </a:bodyPr>
          <a:lstStyle/>
          <a:p>
            <a:pPr lvl="0" algn="r" rtl="1" eaLnBrk="0" fontAlgn="base" hangingPunct="0">
              <a:spcBef>
                <a:spcPct val="0"/>
              </a:spcBef>
              <a:spcAft>
                <a:spcPct val="0"/>
              </a:spcAft>
              <a:tabLst>
                <a:tab pos="800100" algn="l"/>
                <a:tab pos="2447925" algn="l"/>
                <a:tab pos="2971800" algn="ctr"/>
                <a:tab pos="5943600" algn="r"/>
              </a:tabLst>
            </a:pPr>
            <a:r>
              <a:rPr lang="fa-IR" sz="2800" b="1" dirty="0" smtClean="0">
                <a:solidFill>
                  <a:srgbClr val="FF0000"/>
                </a:solidFill>
                <a:latin typeface="Comic Sans MS" pitchFamily="66" charset="0"/>
                <a:ea typeface="Batang" pitchFamily="18" charset="-127"/>
                <a:cs typeface="B Nazanin" pitchFamily="2" charset="-78"/>
              </a:rPr>
              <a:t>   3 / 1 × </a:t>
            </a:r>
            <a:r>
              <a:rPr lang="ar-SA" sz="2800" b="1" dirty="0">
                <a:solidFill>
                  <a:srgbClr val="FF0000"/>
                </a:solidFill>
                <a:latin typeface="Comic Sans MS" pitchFamily="66" charset="0"/>
                <a:ea typeface="Batang" pitchFamily="18" charset="-127"/>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1 / 1 ×   62(کیلوگرم</a:t>
            </a:r>
            <a:r>
              <a:rPr lang="fa-IR" sz="2800" b="1" dirty="0">
                <a:solidFill>
                  <a:srgbClr val="FF0000"/>
                </a:solidFill>
                <a:latin typeface="Comic Sans MS" pitchFamily="66" charset="0"/>
                <a:ea typeface="Batang" pitchFamily="18" charset="-127"/>
                <a:cs typeface="B Nazanin" pitchFamily="2" charset="-78"/>
              </a:rPr>
              <a:t>) </a:t>
            </a:r>
            <a:r>
              <a:rPr lang="en-US" sz="2800" b="1" dirty="0">
                <a:solidFill>
                  <a:srgbClr val="FF0000"/>
                </a:solidFill>
                <a:latin typeface="Comic Sans MS" pitchFamily="66" charset="0"/>
                <a:cs typeface="B Nazanin" pitchFamily="2" charset="-78"/>
              </a:rPr>
              <a:t>×</a:t>
            </a:r>
            <a:r>
              <a:rPr lang="ar-SA" sz="2800" b="1" dirty="0">
                <a:solidFill>
                  <a:srgbClr val="FF0000"/>
                </a:solidFill>
                <a:latin typeface="Comic Sans MS" pitchFamily="66" charset="0"/>
                <a:ea typeface="Batang" pitchFamily="18" charset="-127"/>
                <a:cs typeface="B Nazanin" pitchFamily="2" charset="-78"/>
              </a:rPr>
              <a:t>24</a:t>
            </a:r>
            <a:r>
              <a:rPr lang="en-US" sz="2800" b="1" dirty="0">
                <a:solidFill>
                  <a:srgbClr val="FF0000"/>
                </a:solidFill>
                <a:latin typeface="Comic Sans MS" pitchFamily="66" charset="0"/>
                <a:ea typeface="Batang" pitchFamily="18" charset="-127"/>
                <a:cs typeface="B Nazanin" pitchFamily="2" charset="-78"/>
              </a:rPr>
              <a:t> </a:t>
            </a:r>
            <a:r>
              <a:rPr lang="en-US" sz="2800" b="1" dirty="0">
                <a:solidFill>
                  <a:srgbClr val="FF0000"/>
                </a:solidFill>
                <a:latin typeface="Comic Sans MS" pitchFamily="66" charset="0"/>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95 </a:t>
            </a:r>
            <a:r>
              <a:rPr lang="fa-IR" sz="2800" b="1" dirty="0">
                <a:solidFill>
                  <a:srgbClr val="FF0000"/>
                </a:solidFill>
                <a:latin typeface="Comic Sans MS" pitchFamily="66" charset="0"/>
                <a:ea typeface="Batang" pitchFamily="18" charset="-127"/>
                <a:cs typeface="B Nazanin" pitchFamily="2" charset="-78"/>
              </a:rPr>
              <a:t>/ 0 </a:t>
            </a:r>
            <a:r>
              <a:rPr lang="ar-SA" sz="2800" b="1" dirty="0" smtClean="0">
                <a:solidFill>
                  <a:srgbClr val="FF0000"/>
                </a:solidFill>
                <a:latin typeface="Comic Sans MS" pitchFamily="66" charset="0"/>
                <a:ea typeface="Batang" pitchFamily="18" charset="-127"/>
                <a:cs typeface="Mitra" pitchFamily="2" charset="-78"/>
              </a:rPr>
              <a:t>=</a:t>
            </a:r>
            <a:r>
              <a:rPr lang="ar-SA" sz="2800" b="1" dirty="0" smtClean="0">
                <a:solidFill>
                  <a:srgbClr val="FF0000"/>
                </a:solidFill>
                <a:latin typeface="Comic Sans MS" pitchFamily="66" charset="0"/>
                <a:ea typeface="Batang" pitchFamily="18" charset="-127"/>
                <a:cs typeface="B Nazanin" pitchFamily="2" charset="-78"/>
              </a:rPr>
              <a:t> </a:t>
            </a:r>
            <a:r>
              <a:rPr lang="fa-IR" sz="2800" b="1" dirty="0" smtClean="0">
                <a:solidFill>
                  <a:srgbClr val="FF0000"/>
                </a:solidFill>
                <a:latin typeface="Comic Sans MS" pitchFamily="66" charset="0"/>
                <a:ea typeface="Batang" pitchFamily="18" charset="-127"/>
                <a:cs typeface="B Nazanin" pitchFamily="2" charset="-78"/>
              </a:rPr>
              <a:t>کل </a:t>
            </a:r>
            <a:r>
              <a:rPr lang="ar-SA" sz="2800" b="1" dirty="0" smtClean="0">
                <a:solidFill>
                  <a:srgbClr val="FF0000"/>
                </a:solidFill>
                <a:latin typeface="Comic Sans MS" pitchFamily="66" charset="0"/>
                <a:cs typeface="B Nazanin" pitchFamily="2" charset="-78"/>
              </a:rPr>
              <a:t>انرژي</a:t>
            </a:r>
            <a:r>
              <a:rPr lang="fa-IR" sz="2800" b="1" dirty="0" smtClean="0">
                <a:solidFill>
                  <a:srgbClr val="FF0000"/>
                </a:solidFill>
                <a:latin typeface="Comic Sans MS" pitchFamily="66" charset="0"/>
                <a:cs typeface="B Nazanin" pitchFamily="2" charset="-78"/>
              </a:rPr>
              <a:t> مورد نیاز</a:t>
            </a:r>
            <a:endParaRPr lang="fa-IR" sz="2800" b="1" dirty="0">
              <a:solidFill>
                <a:srgbClr val="FF0000"/>
              </a:solidFill>
              <a:latin typeface="Comic Sans MS" pitchFamily="66" charset="0"/>
              <a:cs typeface="B Nazanin" pitchFamily="2" charset="-78"/>
            </a:endParaRPr>
          </a:p>
        </p:txBody>
      </p:sp>
      <p:sp>
        <p:nvSpPr>
          <p:cNvPr id="2" name="Rectangle 1"/>
          <p:cNvSpPr/>
          <p:nvPr/>
        </p:nvSpPr>
        <p:spPr>
          <a:xfrm>
            <a:off x="3133563" y="2564904"/>
            <a:ext cx="2545890" cy="523220"/>
          </a:xfrm>
          <a:prstGeom prst="rect">
            <a:avLst/>
          </a:prstGeom>
        </p:spPr>
        <p:txBody>
          <a:bodyPr wrap="none">
            <a:spAutoFit/>
          </a:bodyPr>
          <a:lstStyle/>
          <a:p>
            <a:r>
              <a:rPr lang="fa-IR" sz="2800" b="1" dirty="0" smtClean="0">
                <a:solidFill>
                  <a:srgbClr val="FF0000"/>
                </a:solidFill>
                <a:latin typeface="Comic Sans MS" pitchFamily="66" charset="0"/>
                <a:ea typeface="Batang" pitchFamily="18" charset="-127"/>
                <a:cs typeface="B Mitra" pitchFamily="2" charset="-78"/>
              </a:rPr>
              <a:t> 2021 کيلو کالری</a:t>
            </a:r>
            <a:r>
              <a:rPr lang="ar-SA" sz="2800" b="1" dirty="0" smtClean="0">
                <a:solidFill>
                  <a:srgbClr val="FF0000"/>
                </a:solidFill>
                <a:latin typeface="Comic Sans MS" pitchFamily="66" charset="0"/>
                <a:ea typeface="Batang" pitchFamily="18" charset="-127"/>
                <a:cs typeface="B Mitra" pitchFamily="2" charset="-78"/>
              </a:rPr>
              <a:t>=</a:t>
            </a:r>
            <a:endParaRPr lang="fa-IR" dirty="0">
              <a:cs typeface="B Mitra" pitchFamily="2" charset="-78"/>
            </a:endParaRPr>
          </a:p>
        </p:txBody>
      </p:sp>
      <p:sp>
        <p:nvSpPr>
          <p:cNvPr id="15" name="Rectangle 11"/>
          <p:cNvSpPr>
            <a:spLocks noChangeArrowheads="1"/>
          </p:cNvSpPr>
          <p:nvPr/>
        </p:nvSpPr>
        <p:spPr bwMode="auto">
          <a:xfrm>
            <a:off x="894192" y="4077072"/>
            <a:ext cx="743121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rtl="1">
              <a:tabLst>
                <a:tab pos="800100" algn="l"/>
                <a:tab pos="1881188" algn="l"/>
                <a:tab pos="2447925" algn="l"/>
                <a:tab pos="2971800" algn="ctr"/>
                <a:tab pos="4500563" algn="r"/>
                <a:tab pos="5943600" algn="r"/>
              </a:tabLst>
            </a:pPr>
            <a:r>
              <a:rPr lang="en-US" b="1" dirty="0" smtClean="0">
                <a:solidFill>
                  <a:srgbClr val="000000"/>
                </a:solidFill>
                <a:latin typeface="Comic Sans MS" pitchFamily="66" charset="0"/>
                <a:ea typeface="+mn-ea" charset="0"/>
                <a:cs typeface="B Nazanin" pitchFamily="2" charset="-78"/>
              </a:rPr>
              <a:t>gr</a:t>
            </a:r>
            <a:r>
              <a:rPr lang="fa-IR" sz="2400" b="1" dirty="0" smtClean="0">
                <a:solidFill>
                  <a:srgbClr val="000000"/>
                </a:solidFill>
                <a:latin typeface="Comic Sans MS" pitchFamily="66" charset="0"/>
                <a:ea typeface="+mn-ea" charset="0"/>
                <a:cs typeface="B Nazanin" pitchFamily="2" charset="-78"/>
              </a:rPr>
              <a:t>76</a:t>
            </a:r>
            <a:r>
              <a:rPr lang="ar-SA"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mn-ea" charset="0"/>
                <a:cs typeface="B Nazanin" pitchFamily="2" charset="-78"/>
              </a:rPr>
              <a:t>=4 :</a:t>
            </a:r>
            <a:r>
              <a:rPr lang="ar-SA" sz="2400" b="1" dirty="0" smtClean="0">
                <a:solidFill>
                  <a:srgbClr val="000000"/>
                </a:solidFill>
                <a:latin typeface="Comic Sans MS" pitchFamily="66" charset="0"/>
                <a:ea typeface="+mn-ea" charset="0"/>
                <a:cs typeface="B Nazanin" pitchFamily="2" charset="-78"/>
              </a:rPr>
              <a:t>3</a:t>
            </a:r>
            <a:r>
              <a:rPr lang="fa-IR" sz="2400" b="1" dirty="0" smtClean="0">
                <a:solidFill>
                  <a:srgbClr val="000000"/>
                </a:solidFill>
                <a:latin typeface="Comic Sans MS" pitchFamily="66" charset="0"/>
                <a:ea typeface="+mn-ea" charset="0"/>
                <a:cs typeface="B Nazanin" pitchFamily="2" charset="-78"/>
              </a:rPr>
              <a:t>03</a:t>
            </a:r>
            <a:r>
              <a:rPr lang="en-US" sz="2400" b="1" dirty="0" smtClean="0">
                <a:solidFill>
                  <a:srgbClr val="000000"/>
                </a:solidFill>
                <a:latin typeface="Comic Sans MS" pitchFamily="66" charset="0"/>
                <a:ea typeface="+mn-ea" charset="0"/>
                <a:cs typeface="B Nazanin" pitchFamily="2" charset="-78"/>
              </a:rPr>
              <a:t>           </a:t>
            </a:r>
            <a:r>
              <a:rPr lang="en-US" sz="2400" b="1" dirty="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Kcal</a:t>
            </a:r>
            <a:r>
              <a:rPr lang="ar-SA" b="1" dirty="0" smtClean="0">
                <a:solidFill>
                  <a:srgbClr val="000000"/>
                </a:solidFill>
                <a:latin typeface="Comic Sans MS" pitchFamily="66" charset="0"/>
                <a:ea typeface="Batang" pitchFamily="18" charset="-127"/>
                <a:cs typeface="B Nazanin" pitchFamily="2" charset="-78"/>
              </a:rPr>
              <a:t>  </a:t>
            </a:r>
            <a:r>
              <a:rPr lang="fa-IR" sz="2400" b="1" dirty="0" smtClean="0">
                <a:solidFill>
                  <a:srgbClr val="000000"/>
                </a:solidFill>
                <a:latin typeface="Comic Sans MS" pitchFamily="66" charset="0"/>
                <a:ea typeface="Batang" pitchFamily="18" charset="-127"/>
                <a:cs typeface="B Nazanin" pitchFamily="2" charset="-78"/>
              </a:rPr>
              <a:t>303</a:t>
            </a:r>
            <a:r>
              <a:rPr lang="en-US"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15% </a:t>
            </a:r>
            <a:r>
              <a:rPr lang="en-US" sz="2400" b="1" dirty="0" smtClean="0">
                <a:solidFill>
                  <a:srgbClr val="000000"/>
                </a:solidFill>
                <a:latin typeface="Comic Sans MS" pitchFamily="66" charset="0"/>
                <a:ea typeface="+mn-ea"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2021</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پروتئين</a:t>
            </a:r>
            <a:endParaRPr lang="fa-IR" sz="2400" b="1" dirty="0">
              <a:solidFill>
                <a:srgbClr val="000000"/>
              </a:solidFill>
              <a:latin typeface="Comic Sans MS" pitchFamily="66" charset="0"/>
              <a:ea typeface="Batang" pitchFamily="18" charset="-127"/>
              <a:cs typeface="B Nazanin" pitchFamily="2" charset="-78"/>
            </a:endParaRPr>
          </a:p>
          <a:p>
            <a:pPr rtl="1">
              <a:tabLst>
                <a:tab pos="800100" algn="l"/>
                <a:tab pos="1881188" algn="l"/>
                <a:tab pos="2447925" algn="l"/>
                <a:tab pos="2971800" algn="ctr"/>
                <a:tab pos="4500563" algn="r"/>
                <a:tab pos="5943600" algn="r"/>
              </a:tabLst>
            </a:pPr>
            <a:r>
              <a:rPr lang="en-US" sz="2400" b="1" dirty="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gr</a:t>
            </a:r>
            <a:r>
              <a:rPr lang="fa-IR" sz="2400" b="1" dirty="0" smtClean="0">
                <a:solidFill>
                  <a:srgbClr val="000000"/>
                </a:solidFill>
                <a:latin typeface="Comic Sans MS" pitchFamily="66" charset="0"/>
                <a:ea typeface="+mn-ea" charset="0"/>
                <a:cs typeface="B Nazanin" pitchFamily="2" charset="-78"/>
              </a:rPr>
              <a:t>67</a:t>
            </a:r>
            <a:r>
              <a:rPr lang="ar-SA"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mn-ea" charset="0"/>
                <a:cs typeface="B Nazanin" pitchFamily="2" charset="-78"/>
              </a:rPr>
              <a:t>=9 </a:t>
            </a:r>
            <a:r>
              <a:rPr lang="ar-SA" sz="2400" b="1" dirty="0" smtClean="0">
                <a:solidFill>
                  <a:srgbClr val="000000"/>
                </a:solidFill>
                <a:latin typeface="Comic Sans MS" pitchFamily="66" charset="0"/>
                <a:ea typeface="+mn-ea" charset="0"/>
                <a:cs typeface="B Nazanin" pitchFamily="2" charset="-78"/>
              </a:rPr>
              <a:t>:6</a:t>
            </a:r>
            <a:r>
              <a:rPr lang="fa-IR" sz="2400" b="1" dirty="0" smtClean="0">
                <a:solidFill>
                  <a:srgbClr val="000000"/>
                </a:solidFill>
                <a:latin typeface="Comic Sans MS" pitchFamily="66" charset="0"/>
                <a:ea typeface="+mn-ea" charset="0"/>
                <a:cs typeface="B Nazanin" pitchFamily="2" charset="-78"/>
              </a:rPr>
              <a:t>06</a:t>
            </a:r>
            <a:r>
              <a:rPr lang="en-US" sz="2400" b="1" dirty="0" smtClean="0">
                <a:solidFill>
                  <a:srgbClr val="000000"/>
                </a:solidFill>
                <a:latin typeface="Comic Sans MS" pitchFamily="66" charset="0"/>
                <a:ea typeface="+mn-ea" charset="0"/>
                <a:cs typeface="B Nazanin" pitchFamily="2" charset="-78"/>
              </a:rPr>
              <a:t>  </a:t>
            </a:r>
            <a:r>
              <a:rPr lang="en-US" sz="2400" b="1" dirty="0" smtClean="0">
                <a:solidFill>
                  <a:srgbClr val="000000"/>
                </a:solidFill>
                <a:latin typeface="Comic Sans MS" pitchFamily="66" charset="0"/>
                <a:ea typeface="Batang" pitchFamily="18" charset="-127"/>
                <a:cs typeface="B Nazanin" pitchFamily="2" charset="-78"/>
              </a:rPr>
              <a:t>  </a:t>
            </a:r>
            <a:r>
              <a:rPr lang="ar-SA" sz="2400" b="1" dirty="0" smtClean="0">
                <a:solidFill>
                  <a:srgbClr val="000000"/>
                </a:solidFill>
                <a:latin typeface="Comic Sans MS" pitchFamily="66" charset="0"/>
                <a:ea typeface="+mn-ea" charset="0"/>
                <a:cs typeface="B Nazanin" pitchFamily="2" charset="-78"/>
              </a:rPr>
              <a:t>    </a:t>
            </a:r>
            <a:r>
              <a:rPr lang="en-US" sz="2400" b="1" dirty="0" smtClean="0">
                <a:solidFill>
                  <a:srgbClr val="000000"/>
                </a:solidFill>
                <a:latin typeface="Comic Sans MS" pitchFamily="66" charset="0"/>
                <a:ea typeface="+mn-ea" charset="0"/>
                <a:cs typeface="B Nazanin" pitchFamily="2" charset="-78"/>
              </a:rPr>
              <a:t> </a:t>
            </a:r>
            <a:r>
              <a:rPr lang="en-US" b="1" dirty="0" smtClean="0">
                <a:solidFill>
                  <a:srgbClr val="000000"/>
                </a:solidFill>
                <a:latin typeface="Comic Sans MS" pitchFamily="66" charset="0"/>
                <a:ea typeface="+mn-ea" charset="0"/>
                <a:cs typeface="B Nazanin" pitchFamily="2" charset="-78"/>
              </a:rPr>
              <a:t>Kcal</a:t>
            </a:r>
            <a:r>
              <a:rPr lang="en-US" sz="2400" b="1" dirty="0" smtClean="0">
                <a:solidFill>
                  <a:srgbClr val="000000"/>
                </a:solidFill>
                <a:latin typeface="Comic Sans MS" pitchFamily="66" charset="0"/>
                <a:ea typeface="+mn-ea" charset="0"/>
                <a:cs typeface="B Nazanin" pitchFamily="2" charset="-78"/>
              </a:rPr>
              <a:t>      </a:t>
            </a:r>
            <a:r>
              <a:rPr lang="ar-SA" sz="2400" b="1" dirty="0" smtClean="0">
                <a:solidFill>
                  <a:srgbClr val="000000"/>
                </a:solidFill>
                <a:latin typeface="Comic Sans MS" pitchFamily="66" charset="0"/>
                <a:ea typeface="Batang" pitchFamily="18" charset="-127"/>
                <a:cs typeface="B Nazanin" pitchFamily="2" charset="-78"/>
              </a:rPr>
              <a:t>6</a:t>
            </a:r>
            <a:r>
              <a:rPr lang="fa-IR" sz="2400" b="1" dirty="0" smtClean="0">
                <a:solidFill>
                  <a:srgbClr val="000000"/>
                </a:solidFill>
                <a:latin typeface="Comic Sans MS" pitchFamily="66" charset="0"/>
                <a:ea typeface="Batang" pitchFamily="18" charset="-127"/>
                <a:cs typeface="B Nazanin" pitchFamily="2" charset="-78"/>
              </a:rPr>
              <a:t>06</a:t>
            </a:r>
            <a:r>
              <a:rPr lang="en-US" sz="2400" b="1" dirty="0" smtClean="0">
                <a:solidFill>
                  <a:srgbClr val="000000"/>
                </a:solidFill>
                <a:latin typeface="Comic Sans MS" pitchFamily="66" charset="0"/>
                <a:ea typeface="+mn-ea" charset="0"/>
                <a:cs typeface="B Nazanin" pitchFamily="2" charset="-78"/>
              </a:rPr>
              <a:t>= </a:t>
            </a:r>
            <a:r>
              <a:rPr lang="ar-SA" sz="2400" b="1" dirty="0">
                <a:solidFill>
                  <a:srgbClr val="000000"/>
                </a:solidFill>
                <a:latin typeface="Comic Sans MS" pitchFamily="66" charset="0"/>
                <a:ea typeface="Batang" pitchFamily="18" charset="-127"/>
                <a:cs typeface="B Nazanin" pitchFamily="2" charset="-78"/>
              </a:rPr>
              <a:t>30% </a:t>
            </a:r>
            <a:r>
              <a:rPr lang="en-US" sz="2400" b="1" dirty="0" smtClean="0">
                <a:solidFill>
                  <a:srgbClr val="000000"/>
                </a:solidFill>
                <a:latin typeface="Comic Sans MS" pitchFamily="66" charset="0"/>
                <a:ea typeface="+mn-ea" charset="0"/>
                <a:cs typeface="B Nazanin" pitchFamily="2" charset="-78"/>
              </a:rPr>
              <a:t>×</a:t>
            </a:r>
            <a:r>
              <a:rPr lang="fa-IR" sz="2400" b="1" dirty="0" smtClean="0">
                <a:solidFill>
                  <a:srgbClr val="000000"/>
                </a:solidFill>
                <a:latin typeface="Comic Sans MS" pitchFamily="66" charset="0"/>
                <a:ea typeface="Batang" pitchFamily="18" charset="-127"/>
                <a:cs typeface="B Nazanin" pitchFamily="2" charset="-78"/>
              </a:rPr>
              <a:t>2021</a:t>
            </a:r>
            <a:r>
              <a:rPr lang="ar-SA" sz="2400" b="1" dirty="0" smtClean="0">
                <a:solidFill>
                  <a:srgbClr val="000000"/>
                </a:solidFill>
                <a:latin typeface="Comic Sans MS" pitchFamily="66" charset="0"/>
                <a:ea typeface="Batang" pitchFamily="18" charset="-127"/>
                <a:cs typeface="Mitra" pitchFamily="2" charset="-78"/>
              </a:rPr>
              <a:t>=</a:t>
            </a:r>
            <a:r>
              <a:rPr lang="ar-SA" sz="2400" b="1" dirty="0" smtClean="0">
                <a:solidFill>
                  <a:srgbClr val="000000"/>
                </a:solidFill>
                <a:latin typeface="Comic Sans MS" pitchFamily="66" charset="0"/>
                <a:ea typeface="Batang" pitchFamily="18" charset="-127"/>
                <a:cs typeface="B Nazanin" pitchFamily="2" charset="-78"/>
              </a:rPr>
              <a:t> چرب</a:t>
            </a:r>
            <a:r>
              <a:rPr lang="fa-IR" sz="2400" b="1" dirty="0" smtClean="0">
                <a:solidFill>
                  <a:srgbClr val="000000"/>
                </a:solidFill>
                <a:latin typeface="Comic Sans MS" pitchFamily="66" charset="0"/>
                <a:ea typeface="Batang" pitchFamily="18" charset="-127"/>
                <a:cs typeface="B Nazanin" pitchFamily="2" charset="-78"/>
              </a:rPr>
              <a:t>ی</a:t>
            </a:r>
            <a:endParaRPr lang="en-US" sz="2400" b="1" dirty="0">
              <a:solidFill>
                <a:srgbClr val="000000"/>
              </a:solidFill>
              <a:ea typeface="Batang" pitchFamily="18" charset="-127"/>
              <a:cs typeface="B Nazanin" pitchFamily="2" charset="-78"/>
            </a:endParaRPr>
          </a:p>
          <a:p>
            <a:pPr rtl="1">
              <a:tabLst>
                <a:tab pos="800100" algn="l"/>
                <a:tab pos="1881188" algn="l"/>
                <a:tab pos="2447925" algn="l"/>
                <a:tab pos="2971800" algn="ctr"/>
                <a:tab pos="4500563" algn="r"/>
                <a:tab pos="5943600" algn="r"/>
              </a:tabLst>
            </a:pPr>
            <a:r>
              <a:rPr lang="en-US" sz="2400" b="1" dirty="0">
                <a:solidFill>
                  <a:srgbClr val="000000"/>
                </a:solidFill>
                <a:latin typeface="Comic Sans MS" pitchFamily="66" charset="0"/>
                <a:cs typeface="B Nazanin" pitchFamily="2" charset="-78"/>
              </a:rPr>
              <a:t>	</a:t>
            </a:r>
            <a:r>
              <a:rPr lang="en-US" b="1" dirty="0" smtClean="0">
                <a:solidFill>
                  <a:srgbClr val="000000"/>
                </a:solidFill>
                <a:latin typeface="Comic Sans MS" pitchFamily="66" charset="0"/>
                <a:cs typeface="B Nazanin" pitchFamily="2" charset="-78"/>
              </a:rPr>
              <a:t>gr</a:t>
            </a:r>
            <a:r>
              <a:rPr lang="fa-IR" sz="2400" b="1" dirty="0" smtClean="0">
                <a:solidFill>
                  <a:srgbClr val="000000"/>
                </a:solidFill>
                <a:latin typeface="Comic Sans MS" pitchFamily="66" charset="0"/>
                <a:cs typeface="B Nazanin" pitchFamily="2" charset="-78"/>
              </a:rPr>
              <a:t>278</a:t>
            </a:r>
            <a:r>
              <a:rPr lang="ar-SA" sz="2400" b="1" dirty="0" smtClean="0">
                <a:solidFill>
                  <a:srgbClr val="000000"/>
                </a:solidFill>
                <a:latin typeface="Comic Sans MS" pitchFamily="66" charset="0"/>
                <a:cs typeface="B Nazanin" pitchFamily="2" charset="-78"/>
              </a:rPr>
              <a:t>=4 :</a:t>
            </a:r>
            <a:r>
              <a:rPr lang="fa-IR" sz="2400" b="1" dirty="0" smtClean="0">
                <a:solidFill>
                  <a:srgbClr val="000000"/>
                </a:solidFill>
                <a:latin typeface="Comic Sans MS" pitchFamily="66" charset="0"/>
                <a:cs typeface="B Nazanin" pitchFamily="2" charset="-78"/>
              </a:rPr>
              <a:t>1112</a:t>
            </a:r>
            <a:r>
              <a:rPr lang="en-US" sz="2400" b="1" dirty="0" smtClean="0">
                <a:solidFill>
                  <a:srgbClr val="000000"/>
                </a:solidFill>
                <a:latin typeface="Comic Sans MS" pitchFamily="66" charset="0"/>
                <a:cs typeface="B Nazanin" pitchFamily="2" charset="-78"/>
              </a:rPr>
              <a:t> </a:t>
            </a:r>
            <a:r>
              <a:rPr lang="en-US" b="1" dirty="0" smtClean="0">
                <a:solidFill>
                  <a:srgbClr val="000000"/>
                </a:solidFill>
                <a:latin typeface="Comic Sans MS" pitchFamily="66" charset="0"/>
                <a:cs typeface="B Nazanin" pitchFamily="2" charset="-78"/>
              </a:rPr>
              <a:t>Kcal</a:t>
            </a:r>
            <a:r>
              <a:rPr lang="en-US" sz="2400" b="1" dirty="0" smtClean="0">
                <a:solidFill>
                  <a:srgbClr val="000000"/>
                </a:solidFill>
                <a:latin typeface="Comic Sans MS" pitchFamily="66" charset="0"/>
                <a:cs typeface="B Nazanin" pitchFamily="2" charset="-78"/>
              </a:rPr>
              <a:t>           </a:t>
            </a:r>
            <a:r>
              <a:rPr lang="fa-IR" sz="2400" b="1" dirty="0" smtClean="0">
                <a:solidFill>
                  <a:srgbClr val="000000"/>
                </a:solidFill>
                <a:latin typeface="Comic Sans MS" pitchFamily="66" charset="0"/>
                <a:cs typeface="B Nazanin" pitchFamily="2" charset="-78"/>
              </a:rPr>
              <a:t>1112</a:t>
            </a:r>
            <a:r>
              <a:rPr lang="en-US" sz="2400" b="1" dirty="0" smtClean="0">
                <a:solidFill>
                  <a:srgbClr val="000000"/>
                </a:solidFill>
                <a:latin typeface="Comic Sans MS" pitchFamily="66" charset="0"/>
                <a:cs typeface="B Nazanin" pitchFamily="2" charset="-78"/>
              </a:rPr>
              <a:t>= </a:t>
            </a:r>
            <a:r>
              <a:rPr lang="ar-SA" sz="2400" b="1" dirty="0">
                <a:solidFill>
                  <a:srgbClr val="000000"/>
                </a:solidFill>
                <a:latin typeface="Comic Sans MS" pitchFamily="66" charset="0"/>
                <a:cs typeface="B Nazanin" pitchFamily="2" charset="-78"/>
              </a:rPr>
              <a:t>55% </a:t>
            </a:r>
            <a:r>
              <a:rPr lang="en-US" sz="2400" b="1" dirty="0" smtClean="0">
                <a:solidFill>
                  <a:srgbClr val="000000"/>
                </a:solidFill>
                <a:latin typeface="Comic Sans MS" pitchFamily="66" charset="0"/>
                <a:cs typeface="B Nazanin" pitchFamily="2" charset="-78"/>
              </a:rPr>
              <a:t>×</a:t>
            </a:r>
            <a:r>
              <a:rPr lang="fa-IR" sz="2400" b="1" dirty="0" smtClean="0">
                <a:solidFill>
                  <a:srgbClr val="000000"/>
                </a:solidFill>
                <a:latin typeface="Comic Sans MS" pitchFamily="66" charset="0"/>
                <a:cs typeface="B Nazanin" pitchFamily="2" charset="-78"/>
              </a:rPr>
              <a:t>2021</a:t>
            </a:r>
            <a:r>
              <a:rPr lang="ar-SA" sz="2400" b="1" dirty="0" smtClean="0">
                <a:solidFill>
                  <a:srgbClr val="000000"/>
                </a:solidFill>
                <a:latin typeface="Comic Sans MS" pitchFamily="66" charset="0"/>
                <a:cs typeface="Mitra" pitchFamily="2" charset="-78"/>
              </a:rPr>
              <a:t>=</a:t>
            </a:r>
            <a:r>
              <a:rPr lang="ar-SA" sz="2400" b="1" dirty="0" smtClean="0">
                <a:solidFill>
                  <a:srgbClr val="000000"/>
                </a:solidFill>
                <a:latin typeface="Comic Sans MS" pitchFamily="66" charset="0"/>
                <a:cs typeface="B Nazanin" pitchFamily="2" charset="-78"/>
              </a:rPr>
              <a:t> </a:t>
            </a:r>
            <a:r>
              <a:rPr lang="ar-SA" sz="2400" b="1" dirty="0">
                <a:solidFill>
                  <a:srgbClr val="000000"/>
                </a:solidFill>
                <a:latin typeface="Comic Sans MS" pitchFamily="66" charset="0"/>
                <a:cs typeface="B Nazanin" pitchFamily="2" charset="-78"/>
              </a:rPr>
              <a:t>کربوهيدرات</a:t>
            </a:r>
          </a:p>
        </p:txBody>
      </p:sp>
      <p:sp>
        <p:nvSpPr>
          <p:cNvPr id="7" name="Slide Number Placeholder 6"/>
          <p:cNvSpPr>
            <a:spLocks noGrp="1"/>
          </p:cNvSpPr>
          <p:nvPr>
            <p:ph type="sldNum" sz="quarter" idx="12"/>
          </p:nvPr>
        </p:nvSpPr>
        <p:spPr/>
        <p:txBody>
          <a:bodyPr/>
          <a:lstStyle/>
          <a:p>
            <a:fld id="{430E3189-A26B-47E6-88FA-F0598B934182}" type="slidenum">
              <a:rPr lang="en-US" smtClean="0"/>
              <a:pPr/>
              <a:t>50</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p14="http://schemas.microsoft.com/office/powerpoint/2010/main" xmlns="" val="36910071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fa-IR" sz="2800" b="1" dirty="0" smtClean="0">
                <a:cs typeface="B Mitra" pitchFamily="2" charset="-78"/>
              </a:rPr>
              <a:t>محاسبه انرژی مصرفی برای افراد دارای اضافه وزن و مبتلا به چاقی</a:t>
            </a:r>
            <a:endParaRPr lang="en-US" sz="2800" b="1" dirty="0">
              <a:cs typeface="B Mitra" pitchFamily="2" charset="-78"/>
            </a:endParaRPr>
          </a:p>
        </p:txBody>
      </p:sp>
      <p:sp>
        <p:nvSpPr>
          <p:cNvPr id="3" name="Content Placeholder 2"/>
          <p:cNvSpPr>
            <a:spLocks noGrp="1"/>
          </p:cNvSpPr>
          <p:nvPr>
            <p:ph idx="1"/>
          </p:nvPr>
        </p:nvSpPr>
        <p:spPr/>
        <p:txBody>
          <a:bodyPr>
            <a:normAutofit fontScale="85000" lnSpcReduction="20000"/>
          </a:bodyPr>
          <a:lstStyle/>
          <a:p>
            <a:pPr marL="514350" indent="-514350" algn="ctr" rtl="1">
              <a:spcAft>
                <a:spcPts val="1800"/>
              </a:spcAft>
              <a:buNone/>
            </a:pPr>
            <a:r>
              <a:rPr lang="fa-IR" sz="2800" dirty="0" smtClean="0">
                <a:cs typeface="B Nazanin" pitchFamily="2" charset="-78"/>
              </a:rPr>
              <a:t>کاهش انرژی دریافتی </a:t>
            </a:r>
            <a:r>
              <a:rPr lang="fa-IR" sz="4400" b="1" dirty="0">
                <a:cs typeface="B Nazanin" pitchFamily="2" charset="-78"/>
              </a:rPr>
              <a:t>1000-500</a:t>
            </a:r>
            <a:r>
              <a:rPr lang="fa-IR" sz="2800" dirty="0" smtClean="0">
                <a:cs typeface="B Nazanin" pitchFamily="2" charset="-78"/>
              </a:rPr>
              <a:t> کیلوکالری در روز                                                       با هدف کاهش وزن به میزان </a:t>
            </a:r>
            <a:r>
              <a:rPr lang="fa-IR" sz="4400" b="1" dirty="0" smtClean="0">
                <a:cs typeface="B Nazanin" pitchFamily="2" charset="-78"/>
              </a:rPr>
              <a:t>10</a:t>
            </a:r>
            <a:r>
              <a:rPr lang="fa-IR" sz="2800" dirty="0" smtClean="0">
                <a:cs typeface="B Nazanin" pitchFamily="2" charset="-78"/>
              </a:rPr>
              <a:t> درصد وزن فعلی در طول </a:t>
            </a:r>
            <a:r>
              <a:rPr lang="fa-IR" sz="4800" b="1" dirty="0" smtClean="0">
                <a:cs typeface="B Nazanin" pitchFamily="2" charset="-78"/>
              </a:rPr>
              <a:t>6</a:t>
            </a:r>
            <a:r>
              <a:rPr lang="fa-IR" sz="3600" dirty="0" smtClean="0">
                <a:cs typeface="B Nazanin" pitchFamily="2" charset="-78"/>
              </a:rPr>
              <a:t> </a:t>
            </a:r>
            <a:r>
              <a:rPr lang="fa-IR" sz="2800" dirty="0" smtClean="0">
                <a:cs typeface="B Nazanin" pitchFamily="2" charset="-78"/>
              </a:rPr>
              <a:t>ماه </a:t>
            </a:r>
          </a:p>
          <a:p>
            <a:pPr marL="514350" indent="-514350" algn="just" rtl="1">
              <a:buAutoNum type="arabicParenR" startAt="3"/>
            </a:pPr>
            <a:endParaRPr lang="en-US" sz="2800" dirty="0" smtClean="0">
              <a:cs typeface="B Nazanin" pitchFamily="2" charset="-78"/>
            </a:endParaRPr>
          </a:p>
          <a:p>
            <a:pPr algn="ctr" rtl="1">
              <a:buNone/>
            </a:pPr>
            <a:r>
              <a:rPr lang="fa-IR" sz="2800" dirty="0" smtClean="0">
                <a:cs typeface="B Nazanin" pitchFamily="2" charset="-78"/>
              </a:rPr>
              <a:t>کاهش دریافت 3500 کیلوکالری در طول یک هفته </a:t>
            </a:r>
          </a:p>
          <a:p>
            <a:pPr algn="ctr" rtl="1">
              <a:spcAft>
                <a:spcPts val="1800"/>
              </a:spcAft>
              <a:buNone/>
            </a:pPr>
            <a:endParaRPr lang="fa-IR" sz="2800" dirty="0" smtClean="0">
              <a:cs typeface="B Nazanin" pitchFamily="2" charset="-78"/>
            </a:endParaRPr>
          </a:p>
          <a:p>
            <a:pPr algn="ctr" rtl="1">
              <a:spcAft>
                <a:spcPts val="1800"/>
              </a:spcAft>
              <a:buNone/>
            </a:pPr>
            <a:r>
              <a:rPr lang="fa-IR" sz="2800" dirty="0" smtClean="0">
                <a:cs typeface="B Nazanin" pitchFamily="2" charset="-78"/>
              </a:rPr>
              <a:t>کاهش </a:t>
            </a:r>
            <a:r>
              <a:rPr lang="fa-IR" sz="3600" b="1" dirty="0" smtClean="0">
                <a:cs typeface="B Nazanin" pitchFamily="2" charset="-78"/>
              </a:rPr>
              <a:t>نیم کیلو </a:t>
            </a:r>
            <a:r>
              <a:rPr lang="fa-IR" dirty="0" smtClean="0">
                <a:cs typeface="B Nazanin" pitchFamily="2" charset="-78"/>
              </a:rPr>
              <a:t>وزن در هفته</a:t>
            </a:r>
            <a:endParaRPr lang="fa-IR" sz="2800" dirty="0" smtClean="0">
              <a:cs typeface="B Nazanin" pitchFamily="2" charset="-78"/>
            </a:endParaRPr>
          </a:p>
          <a:p>
            <a:pPr algn="ctr" rtl="1">
              <a:buNone/>
            </a:pPr>
            <a:endParaRPr lang="fa-IR" sz="2800" dirty="0" smtClean="0">
              <a:cs typeface="B Nazanin" pitchFamily="2" charset="-78"/>
            </a:endParaRPr>
          </a:p>
          <a:p>
            <a:pPr algn="ctr" rtl="1">
              <a:buNone/>
            </a:pPr>
            <a:r>
              <a:rPr lang="fa-IR" sz="2800" dirty="0" smtClean="0">
                <a:cs typeface="B Nazanin" pitchFamily="2" charset="-78"/>
              </a:rPr>
              <a:t>کاهش </a:t>
            </a:r>
            <a:r>
              <a:rPr lang="fa-IR" sz="4400" b="1" dirty="0">
                <a:cs typeface="B Nazanin" pitchFamily="2" charset="-78"/>
              </a:rPr>
              <a:t>25</a:t>
            </a:r>
            <a:r>
              <a:rPr lang="fa-IR" sz="2800" dirty="0" smtClean="0">
                <a:cs typeface="B Nazanin" pitchFamily="2" charset="-78"/>
              </a:rPr>
              <a:t> درصد بافت </a:t>
            </a:r>
            <a:r>
              <a:rPr lang="fa-IR" sz="3600" i="1" dirty="0" smtClean="0">
                <a:cs typeface="B Nazanin" pitchFamily="2" charset="-78"/>
              </a:rPr>
              <a:t>ماهیچه </a:t>
            </a:r>
            <a:r>
              <a:rPr lang="fa-IR" sz="3600" i="1" dirty="0">
                <a:cs typeface="B Nazanin" pitchFamily="2" charset="-78"/>
              </a:rPr>
              <a:t>ای</a:t>
            </a:r>
            <a:r>
              <a:rPr lang="fa-IR" sz="3600" i="1" dirty="0" smtClean="0">
                <a:cs typeface="B Nazanin" pitchFamily="2" charset="-78"/>
              </a:rPr>
              <a:t> </a:t>
            </a:r>
            <a:r>
              <a:rPr lang="fa-IR" sz="2800" dirty="0" smtClean="0">
                <a:cs typeface="B Nazanin" pitchFamily="2" charset="-78"/>
              </a:rPr>
              <a:t>و </a:t>
            </a:r>
            <a:r>
              <a:rPr lang="fa-IR" sz="4400" b="1" dirty="0">
                <a:cs typeface="B Nazanin" pitchFamily="2" charset="-78"/>
              </a:rPr>
              <a:t>75</a:t>
            </a:r>
            <a:r>
              <a:rPr lang="fa-IR" sz="2800" dirty="0" smtClean="0">
                <a:cs typeface="B Nazanin" pitchFamily="2" charset="-78"/>
              </a:rPr>
              <a:t> درصد </a:t>
            </a:r>
            <a:r>
              <a:rPr lang="fa-IR" sz="3600" i="1" dirty="0">
                <a:cs typeface="B Nazanin" pitchFamily="2" charset="-78"/>
              </a:rPr>
              <a:t>بافت چربی بدن</a:t>
            </a:r>
          </a:p>
          <a:p>
            <a:pPr algn="ctr" rtl="1">
              <a:buNone/>
            </a:pPr>
            <a:endParaRPr lang="en-US" sz="2800" dirty="0" smtClean="0">
              <a:cs typeface="B Nazanin" pitchFamily="2" charset="-78"/>
            </a:endParaRPr>
          </a:p>
        </p:txBody>
      </p:sp>
      <p:sp>
        <p:nvSpPr>
          <p:cNvPr id="2" name="Slide Number Placeholder 1"/>
          <p:cNvSpPr>
            <a:spLocks noGrp="1"/>
          </p:cNvSpPr>
          <p:nvPr>
            <p:ph type="sldNum" sz="quarter" idx="12"/>
          </p:nvPr>
        </p:nvSpPr>
        <p:spPr/>
        <p:txBody>
          <a:bodyPr/>
          <a:lstStyle/>
          <a:p>
            <a:fld id="{B6D633E8-7D33-462E-B2EB-A3259AD66F22}" type="slidenum">
              <a:rPr lang="en-CA" smtClean="0"/>
              <a:pPr/>
              <a:t>51</a:t>
            </a:fld>
            <a:endParaRPr lang="en-CA" dirty="0"/>
          </a:p>
        </p:txBody>
      </p:sp>
      <p:sp>
        <p:nvSpPr>
          <p:cNvPr id="4" name="Down Arrow 3"/>
          <p:cNvSpPr/>
          <p:nvPr/>
        </p:nvSpPr>
        <p:spPr>
          <a:xfrm>
            <a:off x="4283968" y="3645024"/>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283968" y="2548136"/>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283968" y="4800600"/>
            <a:ext cx="21602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096000"/>
            <a:ext cx="9144000" cy="307777"/>
          </a:xfrm>
          <a:prstGeom prst="rect">
            <a:avLst/>
          </a:prstGeom>
          <a:noFill/>
        </p:spPr>
        <p:txBody>
          <a:bodyPr wrap="square" rtlCol="0">
            <a:spAutoFit/>
          </a:bodyPr>
          <a:lstStyle/>
          <a:p>
            <a:pPr lvl="0"/>
            <a:r>
              <a:rPr lang="en-US" sz="1400" dirty="0" err="1" smtClean="0"/>
              <a:t>Coulston</a:t>
            </a:r>
            <a:r>
              <a:rPr lang="en-US" sz="1400" dirty="0" smtClean="0"/>
              <a:t> AM, Rock CL, </a:t>
            </a:r>
            <a:r>
              <a:rPr lang="en-US" sz="1400" dirty="0" err="1" smtClean="0"/>
              <a:t>Monsen</a:t>
            </a:r>
            <a:r>
              <a:rPr lang="en-US" sz="1400" dirty="0" smtClean="0"/>
              <a:t> ER. Nutrition in the prevention and treatment of disease. 2001</a:t>
            </a:r>
            <a:r>
              <a:rPr lang="fa-IR" sz="1400" dirty="0" smtClean="0"/>
              <a:t> </a:t>
            </a:r>
            <a:endParaRPr lang="en-US" sz="1400" dirty="0"/>
          </a:p>
        </p:txBody>
      </p:sp>
      <p:sp>
        <p:nvSpPr>
          <p:cNvPr id="10" name="Footer Placeholder 9"/>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489313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fa-IR" b="1" dirty="0" smtClean="0">
                <a:solidFill>
                  <a:srgbClr val="002060"/>
                </a:solidFill>
                <a:cs typeface="B Mitra" pitchFamily="2" charset="-78"/>
              </a:rPr>
              <a:t>فواید کاهش وزن در طولانی مدت</a:t>
            </a:r>
            <a:endParaRPr lang="en-CA" b="1" dirty="0">
              <a:solidFill>
                <a:srgbClr val="002060"/>
              </a:solidFill>
              <a:cs typeface="B Mitra" pitchFamily="2" charset="-78"/>
            </a:endParaRPr>
          </a:p>
        </p:txBody>
      </p:sp>
      <p:sp>
        <p:nvSpPr>
          <p:cNvPr id="3" name="Content Placeholder 2"/>
          <p:cNvSpPr>
            <a:spLocks noGrp="1"/>
          </p:cNvSpPr>
          <p:nvPr>
            <p:ph idx="1"/>
          </p:nvPr>
        </p:nvSpPr>
        <p:spPr>
          <a:xfrm>
            <a:off x="179512" y="1600200"/>
            <a:ext cx="8784976" cy="4925144"/>
          </a:xfrm>
        </p:spPr>
        <p:txBody>
          <a:bodyPr>
            <a:normAutofit/>
          </a:bodyPr>
          <a:lstStyle/>
          <a:p>
            <a:pPr marL="623888" indent="-623888" algn="r" rtl="1">
              <a:buFont typeface="Wingdings" pitchFamily="2" charset="2"/>
              <a:buChar char="ü"/>
            </a:pPr>
            <a:r>
              <a:rPr lang="fa-IR" sz="3600" dirty="0" smtClean="0">
                <a:cs typeface="B Nazanin" pitchFamily="2" charset="-78"/>
              </a:rPr>
              <a:t>کاهش ذخایر چربی بدن</a:t>
            </a:r>
          </a:p>
          <a:p>
            <a:pPr marL="623888" indent="-623888" algn="r" rtl="1">
              <a:buFont typeface="Wingdings" pitchFamily="2" charset="2"/>
              <a:buChar char="ü"/>
            </a:pPr>
            <a:r>
              <a:rPr lang="fa-IR" sz="3600" dirty="0" smtClean="0">
                <a:cs typeface="B Nazanin" pitchFamily="2" charset="-78"/>
              </a:rPr>
              <a:t>کاهش اتلاف بافت های پروتئینی حیاتی</a:t>
            </a:r>
          </a:p>
          <a:p>
            <a:pPr marL="623888" indent="-623888" algn="r" rtl="1">
              <a:buFont typeface="Wingdings" pitchFamily="2" charset="2"/>
              <a:buChar char="ü"/>
            </a:pPr>
            <a:r>
              <a:rPr lang="fa-IR" sz="3600" dirty="0" smtClean="0">
                <a:cs typeface="B Nazanin" pitchFamily="2" charset="-78"/>
              </a:rPr>
              <a:t>جلوگیری از کاهش سریع</a:t>
            </a:r>
            <a:r>
              <a:rPr lang="en-CA" sz="3600" dirty="0" smtClean="0">
                <a:cs typeface="B Nazanin" pitchFamily="2" charset="-78"/>
              </a:rPr>
              <a:t> </a:t>
            </a:r>
            <a:r>
              <a:rPr lang="fa-IR" sz="3600" dirty="0" smtClean="0">
                <a:cs typeface="B Nazanin" pitchFamily="2" charset="-78"/>
              </a:rPr>
              <a:t> </a:t>
            </a:r>
            <a:r>
              <a:rPr lang="en-CA" sz="2800" dirty="0">
                <a:latin typeface="Times New Roman" pitchFamily="18" charset="0"/>
                <a:cs typeface="Times New Roman" pitchFamily="18" charset="0"/>
              </a:rPr>
              <a:t>Resting Metabolic Rate (RMR)</a:t>
            </a:r>
            <a:r>
              <a:rPr lang="fa-IR" dirty="0">
                <a:cs typeface="B Nazanin" pitchFamily="2" charset="-78"/>
              </a:rPr>
              <a:t> </a:t>
            </a:r>
            <a:r>
              <a:rPr lang="fa-IR" sz="2800" dirty="0"/>
              <a:t> </a:t>
            </a:r>
            <a:endParaRPr lang="en-CA" sz="3600" dirty="0" smtClean="0">
              <a:cs typeface="B Nazanin" pitchFamily="2" charset="-78"/>
            </a:endParaRPr>
          </a:p>
          <a:p>
            <a:pPr marL="623888" indent="-623888" algn="r" rtl="1">
              <a:buFont typeface="Wingdings" pitchFamily="2" charset="2"/>
              <a:buChar char="ü"/>
            </a:pPr>
            <a:r>
              <a:rPr lang="fa-IR" sz="3600" dirty="0" smtClean="0">
                <a:cs typeface="B Nazanin" pitchFamily="2" charset="-78"/>
              </a:rPr>
              <a:t>مصرف </a:t>
            </a:r>
            <a:r>
              <a:rPr lang="fa-IR" sz="3600" dirty="0">
                <a:cs typeface="B Nazanin" pitchFamily="2" charset="-78"/>
              </a:rPr>
              <a:t>ذخایر چربی بدن بیشتر از دو برابر ذخایر </a:t>
            </a:r>
            <a:r>
              <a:rPr lang="fa-IR" sz="3600" dirty="0" smtClean="0">
                <a:cs typeface="B Nazanin" pitchFamily="2" charset="-78"/>
              </a:rPr>
              <a:t>پروتئین</a:t>
            </a:r>
          </a:p>
          <a:p>
            <a:pPr marL="0" indent="0" algn="r" rtl="1">
              <a:buNone/>
            </a:pPr>
            <a:r>
              <a:rPr lang="fa-IR" sz="3600" dirty="0" smtClean="0">
                <a:cs typeface="B Nazanin" pitchFamily="2" charset="-78"/>
              </a:rPr>
              <a:t> </a:t>
            </a:r>
            <a:endParaRPr lang="fa-IR" sz="3600" dirty="0">
              <a:cs typeface="B Nazanin" pitchFamily="2" charset="-78"/>
            </a:endParaRPr>
          </a:p>
          <a:p>
            <a:pPr marL="0" indent="0" algn="ctr" rtl="1">
              <a:buNone/>
            </a:pPr>
            <a:r>
              <a:rPr lang="fa-IR" sz="3600" dirty="0">
                <a:cs typeface="B Nazanin" pitchFamily="2" charset="-78"/>
              </a:rPr>
              <a:t>حفظ بافت پروتئینی بدن</a:t>
            </a:r>
            <a:endParaRPr lang="en-CA" sz="3600" dirty="0">
              <a:cs typeface="B Nazanin" pitchFamily="2" charset="-78"/>
            </a:endParaRPr>
          </a:p>
        </p:txBody>
      </p:sp>
      <p:sp>
        <p:nvSpPr>
          <p:cNvPr id="4" name="Down Arrow 3"/>
          <p:cNvSpPr/>
          <p:nvPr/>
        </p:nvSpPr>
        <p:spPr>
          <a:xfrm>
            <a:off x="4139952" y="4800600"/>
            <a:ext cx="288032"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5" name="Slide Number Placeholder 4"/>
          <p:cNvSpPr>
            <a:spLocks noGrp="1"/>
          </p:cNvSpPr>
          <p:nvPr>
            <p:ph type="sldNum" sz="quarter" idx="12"/>
          </p:nvPr>
        </p:nvSpPr>
        <p:spPr/>
        <p:txBody>
          <a:bodyPr/>
          <a:lstStyle/>
          <a:p>
            <a:fld id="{B6D633E8-7D33-462E-B2EB-A3259AD66F22}" type="slidenum">
              <a:rPr lang="en-CA" smtClean="0"/>
              <a:pPr/>
              <a:t>52</a:t>
            </a:fld>
            <a:endParaRPr lang="en-CA"/>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16010839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91742"/>
            <a:ext cx="8229600" cy="4861594"/>
          </a:xfrm>
        </p:spPr>
        <p:txBody>
          <a:bodyPr>
            <a:normAutofit/>
          </a:bodyPr>
          <a:lstStyle/>
          <a:p>
            <a:pPr marL="0" indent="0" algn="ctr" rtl="1">
              <a:lnSpc>
                <a:spcPct val="90000"/>
              </a:lnSpc>
              <a:buNone/>
            </a:pPr>
            <a:r>
              <a:rPr lang="fa-IR" sz="3600" dirty="0" smtClean="0">
                <a:cs typeface="B Nazanin" pitchFamily="2" charset="-78"/>
              </a:rPr>
              <a:t>کاهش </a:t>
            </a:r>
            <a:r>
              <a:rPr lang="fa-IR" sz="3600" dirty="0">
                <a:cs typeface="B Nazanin" pitchFamily="2" charset="-78"/>
              </a:rPr>
              <a:t>وزن متوسط</a:t>
            </a:r>
          </a:p>
          <a:p>
            <a:pPr marL="0" indent="0" algn="ctr" rtl="1">
              <a:buNone/>
            </a:pPr>
            <a:r>
              <a:rPr lang="fa-IR" sz="2800" b="1" dirty="0" smtClean="0">
                <a:solidFill>
                  <a:srgbClr val="FF0000"/>
                </a:solidFill>
                <a:cs typeface="B Nazanin" pitchFamily="2" charset="-78"/>
              </a:rPr>
              <a:t>(</a:t>
            </a:r>
            <a:r>
              <a:rPr lang="fa-IR" sz="2800" b="1" dirty="0">
                <a:solidFill>
                  <a:srgbClr val="FF0000"/>
                </a:solidFill>
                <a:cs typeface="B Nazanin" pitchFamily="2" charset="-78"/>
              </a:rPr>
              <a:t>کاهش </a:t>
            </a:r>
            <a:r>
              <a:rPr lang="fa-IR" sz="3600" b="1" dirty="0" smtClean="0">
                <a:solidFill>
                  <a:srgbClr val="FF0000"/>
                </a:solidFill>
                <a:cs typeface="B Nazanin" pitchFamily="2" charset="-78"/>
              </a:rPr>
              <a:t>5 </a:t>
            </a:r>
            <a:r>
              <a:rPr lang="fa-IR" sz="3600" b="1" dirty="0">
                <a:solidFill>
                  <a:srgbClr val="FF0000"/>
                </a:solidFill>
                <a:cs typeface="B Nazanin" pitchFamily="2" charset="-78"/>
              </a:rPr>
              <a:t>تا 10 </a:t>
            </a:r>
            <a:r>
              <a:rPr lang="fa-IR" sz="3600" b="1" dirty="0" smtClean="0">
                <a:solidFill>
                  <a:srgbClr val="FF0000"/>
                </a:solidFill>
                <a:cs typeface="B Nazanin" pitchFamily="2" charset="-78"/>
              </a:rPr>
              <a:t>درصد </a:t>
            </a:r>
            <a:r>
              <a:rPr lang="fa-IR" sz="2800" b="1" dirty="0">
                <a:solidFill>
                  <a:srgbClr val="FF0000"/>
                </a:solidFill>
                <a:cs typeface="B Nazanin" pitchFamily="2" charset="-78"/>
              </a:rPr>
              <a:t>وزن</a:t>
            </a:r>
            <a:r>
              <a:rPr lang="fa-IR" sz="3600" b="1" dirty="0" smtClean="0">
                <a:solidFill>
                  <a:srgbClr val="FF0000"/>
                </a:solidFill>
                <a:cs typeface="B Nazanin" pitchFamily="2" charset="-78"/>
              </a:rPr>
              <a:t> </a:t>
            </a:r>
            <a:r>
              <a:rPr lang="fa-IR" sz="2800" b="1" dirty="0">
                <a:solidFill>
                  <a:srgbClr val="FF0000"/>
                </a:solidFill>
                <a:cs typeface="B Nazanin" pitchFamily="2" charset="-78"/>
              </a:rPr>
              <a:t>کنونی بدن</a:t>
            </a:r>
            <a:r>
              <a:rPr lang="fa-IR" sz="2800" b="1" dirty="0" smtClean="0">
                <a:solidFill>
                  <a:srgbClr val="FF0000"/>
                </a:solidFill>
                <a:cs typeface="B Nazanin" pitchFamily="2" charset="-78"/>
              </a:rPr>
              <a:t>)</a:t>
            </a:r>
          </a:p>
          <a:p>
            <a:pPr marL="0" indent="0" algn="ctr" rtl="1">
              <a:buNone/>
            </a:pPr>
            <a:r>
              <a:rPr lang="fa-IR" dirty="0" smtClean="0">
                <a:cs typeface="B Nazanin" pitchFamily="2" charset="-78"/>
              </a:rPr>
              <a:t>و سپس</a:t>
            </a:r>
          </a:p>
          <a:p>
            <a:pPr marL="0" indent="0" algn="ctr" rtl="1">
              <a:buNone/>
            </a:pPr>
            <a:r>
              <a:rPr lang="fa-IR" sz="4400" dirty="0">
                <a:cs typeface="B Nazanin" pitchFamily="2" charset="-78"/>
              </a:rPr>
              <a:t>حفظ</a:t>
            </a:r>
            <a:r>
              <a:rPr lang="fa-IR" dirty="0" smtClean="0">
                <a:cs typeface="B Nazanin" pitchFamily="2" charset="-78"/>
              </a:rPr>
              <a:t> وزن کاهش داده شده بدن</a:t>
            </a:r>
          </a:p>
          <a:p>
            <a:pPr marL="0" indent="0" algn="ctr" rtl="1">
              <a:buNone/>
            </a:pPr>
            <a:endParaRPr lang="fa-IR" dirty="0" smtClean="0">
              <a:cs typeface="B Nazanin" pitchFamily="2" charset="-78"/>
            </a:endParaRPr>
          </a:p>
          <a:p>
            <a:pPr marL="0" indent="0" algn="ctr" rtl="1">
              <a:buNone/>
            </a:pPr>
            <a:r>
              <a:rPr lang="fa-IR" dirty="0" smtClean="0">
                <a:cs typeface="B Nazanin" pitchFamily="2" charset="-78"/>
              </a:rPr>
              <a:t>بهبود کلسترول خون، کاهش فشار خون، کاهش گلوکز خون</a:t>
            </a:r>
            <a:endParaRPr lang="en-CA" dirty="0">
              <a:cs typeface="B Nazanin" pitchFamily="2" charset="-78"/>
            </a:endParaRPr>
          </a:p>
        </p:txBody>
      </p:sp>
      <p:sp>
        <p:nvSpPr>
          <p:cNvPr id="4" name="Down Arrow 3"/>
          <p:cNvSpPr/>
          <p:nvPr/>
        </p:nvSpPr>
        <p:spPr>
          <a:xfrm>
            <a:off x="4283968" y="4221088"/>
            <a:ext cx="288032"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B6D633E8-7D33-462E-B2EB-A3259AD66F22}" type="slidenum">
              <a:rPr lang="en-CA" smtClean="0"/>
              <a:pPr/>
              <a:t>53</a:t>
            </a:fld>
            <a:endParaRPr lang="en-CA"/>
          </a:p>
        </p:txBody>
      </p:sp>
      <p:sp>
        <p:nvSpPr>
          <p:cNvPr id="6" name="Title 1"/>
          <p:cNvSpPr>
            <a:spLocks noGrp="1"/>
          </p:cNvSpPr>
          <p:nvPr>
            <p:ph type="title"/>
          </p:nvPr>
        </p:nvSpPr>
        <p:spPr>
          <a:xfrm>
            <a:off x="179512" y="142852"/>
            <a:ext cx="8507288" cy="1143000"/>
          </a:xfrm>
        </p:spPr>
        <p:txBody>
          <a:bodyPr>
            <a:noAutofit/>
          </a:bodyPr>
          <a:lstStyle/>
          <a:p>
            <a:pPr rtl="1"/>
            <a:r>
              <a:rPr lang="fa-IR" sz="1600" b="1" dirty="0" smtClean="0">
                <a:solidFill>
                  <a:srgbClr val="002060"/>
                </a:solidFill>
                <a:cs typeface="B Nazanin" pitchFamily="2" charset="-78"/>
              </a:rPr>
              <a:t>ادامه</a:t>
            </a:r>
            <a:r>
              <a:rPr lang="fa-IR" b="1" dirty="0" smtClean="0">
                <a:solidFill>
                  <a:srgbClr val="002060"/>
                </a:solidFill>
                <a:cs typeface="B Nazanin" pitchFamily="2" charset="-78"/>
              </a:rPr>
              <a:t> فواید کاهش وزن در طولانی مدت</a:t>
            </a:r>
            <a:endParaRPr lang="en-CA" b="1" dirty="0">
              <a:solidFill>
                <a:srgbClr val="002060"/>
              </a:solidFill>
              <a:cs typeface="B Nazanin" pitchFamily="2" charset="-78"/>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992181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800" b="1" dirty="0" smtClean="0">
                <a:solidFill>
                  <a:srgbClr val="002060"/>
                </a:solidFill>
                <a:cs typeface="B Mitra" pitchFamily="2" charset="-78"/>
              </a:rPr>
              <a:t>عوارض کاهش سریع وزن</a:t>
            </a:r>
            <a:endParaRPr lang="en-CA" sz="4800" b="1" dirty="0">
              <a:solidFill>
                <a:srgbClr val="002060"/>
              </a:solidFill>
              <a:cs typeface="B Mitra" pitchFamily="2" charset="-78"/>
            </a:endParaRPr>
          </a:p>
        </p:txBody>
      </p:sp>
      <p:sp>
        <p:nvSpPr>
          <p:cNvPr id="3" name="Content Placeholder 2"/>
          <p:cNvSpPr>
            <a:spLocks noGrp="1"/>
          </p:cNvSpPr>
          <p:nvPr>
            <p:ph idx="1"/>
          </p:nvPr>
        </p:nvSpPr>
        <p:spPr/>
        <p:txBody>
          <a:bodyPr>
            <a:normAutofit/>
          </a:bodyPr>
          <a:lstStyle/>
          <a:p>
            <a:pPr marL="511175" indent="-452438" algn="r" rtl="1">
              <a:buClr>
                <a:srgbClr val="FF0000"/>
              </a:buClr>
              <a:buFont typeface="Wingdings" pitchFamily="2" charset="2"/>
              <a:buChar char="ü"/>
              <a:tabLst>
                <a:tab pos="225425" algn="l"/>
              </a:tabLst>
            </a:pPr>
            <a:r>
              <a:rPr lang="fa-IR" sz="4000" dirty="0" smtClean="0">
                <a:cs typeface="B Mitra" pitchFamily="2" charset="-78"/>
              </a:rPr>
              <a:t> از دست دادن آب بدن (</a:t>
            </a:r>
            <a:r>
              <a:rPr lang="en-CA" sz="4000" dirty="0" smtClean="0">
                <a:cs typeface="B Mitra" pitchFamily="2" charset="-78"/>
              </a:rPr>
              <a:t>diuresis</a:t>
            </a:r>
            <a:r>
              <a:rPr lang="fa-IR" sz="4000" dirty="0" smtClean="0">
                <a:cs typeface="B Mitra" pitchFamily="2" charset="-78"/>
              </a:rPr>
              <a:t>)</a:t>
            </a:r>
          </a:p>
          <a:p>
            <a:pPr marL="511175" indent="-452438" algn="r" rtl="1">
              <a:buClr>
                <a:srgbClr val="FF0000"/>
              </a:buClr>
              <a:buFont typeface="Wingdings" pitchFamily="2" charset="2"/>
              <a:buChar char="ü"/>
              <a:tabLst>
                <a:tab pos="225425" algn="l"/>
              </a:tabLst>
            </a:pPr>
            <a:r>
              <a:rPr lang="fa-IR" sz="4000" dirty="0" smtClean="0">
                <a:cs typeface="B Mitra" pitchFamily="2" charset="-78"/>
              </a:rPr>
              <a:t>بازگشت سریع دوباره وزن بدن </a:t>
            </a:r>
          </a:p>
          <a:p>
            <a:pPr marL="511175" indent="-452438" algn="r" rtl="1">
              <a:buClr>
                <a:srgbClr val="FF0000"/>
              </a:buClr>
              <a:buFont typeface="Wingdings" pitchFamily="2" charset="2"/>
              <a:buChar char="ü"/>
              <a:tabLst>
                <a:tab pos="225425" algn="l"/>
              </a:tabLst>
            </a:pPr>
            <a:r>
              <a:rPr lang="fa-IR" sz="4000" dirty="0" smtClean="0">
                <a:cs typeface="B Mitra" pitchFamily="2" charset="-78"/>
              </a:rPr>
              <a:t>کاهش سرعت کاهش وزن بدن به کمتر از 1 درصد وزن بدن در هفته </a:t>
            </a:r>
          </a:p>
          <a:p>
            <a:pPr marL="511175" indent="-452438" algn="r" rtl="1">
              <a:buClr>
                <a:srgbClr val="FF0000"/>
              </a:buClr>
              <a:buFont typeface="Wingdings" pitchFamily="2" charset="2"/>
              <a:buChar char="ü"/>
              <a:tabLst>
                <a:tab pos="225425" algn="l"/>
              </a:tabLst>
            </a:pPr>
            <a:r>
              <a:rPr lang="fa-IR" sz="4000" dirty="0" smtClean="0">
                <a:cs typeface="B Mitra" pitchFamily="2" charset="-78"/>
              </a:rPr>
              <a:t>افزایش عوامل خطر بیماری های قلبی عروقی </a:t>
            </a:r>
            <a:endParaRPr lang="en-CA" sz="4000" dirty="0">
              <a:cs typeface="B Mitra"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54</a:t>
            </a:fld>
            <a:endParaRPr lang="en-CA"/>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2331559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002060"/>
                </a:solidFill>
                <a:latin typeface="+mn-lt"/>
                <a:ea typeface="+mn-ea"/>
                <a:cs typeface="B Mitra" pitchFamily="2" charset="-78"/>
              </a:rPr>
              <a:t>انرژی مورد نیاز برای حفظ وزن</a:t>
            </a:r>
            <a:endParaRPr lang="en-CA" sz="4800" b="1" dirty="0">
              <a:solidFill>
                <a:srgbClr val="002060"/>
              </a:solidFill>
              <a:latin typeface="+mn-lt"/>
              <a:ea typeface="+mn-ea"/>
              <a:cs typeface="B Mitra" pitchFamily="2" charset="-78"/>
            </a:endParaRPr>
          </a:p>
        </p:txBody>
      </p:sp>
      <p:sp>
        <p:nvSpPr>
          <p:cNvPr id="3" name="Content Placeholder 2"/>
          <p:cNvSpPr>
            <a:spLocks noGrp="1"/>
          </p:cNvSpPr>
          <p:nvPr>
            <p:ph idx="1"/>
          </p:nvPr>
        </p:nvSpPr>
        <p:spPr>
          <a:xfrm>
            <a:off x="107504" y="1600200"/>
            <a:ext cx="8856984" cy="5257800"/>
          </a:xfrm>
        </p:spPr>
        <p:txBody>
          <a:bodyPr>
            <a:normAutofit/>
          </a:bodyPr>
          <a:lstStyle/>
          <a:p>
            <a:pPr marL="536575" indent="-536575" algn="just" rtl="1">
              <a:spcAft>
                <a:spcPts val="1800"/>
              </a:spcAft>
              <a:buClr>
                <a:srgbClr val="FF0000"/>
              </a:buClr>
              <a:buFont typeface="Wingdings" pitchFamily="2" charset="2"/>
              <a:buChar char="ü"/>
            </a:pPr>
            <a:r>
              <a:rPr lang="fa-IR" sz="3600" dirty="0" smtClean="0">
                <a:cs typeface="B Mitra" pitchFamily="2" charset="-78"/>
              </a:rPr>
              <a:t>تاکید </a:t>
            </a:r>
            <a:r>
              <a:rPr lang="fa-IR" sz="3600" dirty="0">
                <a:cs typeface="B Mitra" pitchFamily="2" charset="-78"/>
              </a:rPr>
              <a:t>بر </a:t>
            </a:r>
            <a:r>
              <a:rPr lang="fa-IR" sz="4400" dirty="0">
                <a:cs typeface="B Mitra" pitchFamily="2" charset="-78"/>
              </a:rPr>
              <a:t>کاهش انرژی دریافتی </a:t>
            </a:r>
            <a:r>
              <a:rPr lang="fa-IR" sz="3600" dirty="0">
                <a:cs typeface="B Mitra" pitchFamily="2" charset="-78"/>
              </a:rPr>
              <a:t>حتی پس از کاهش وزن </a:t>
            </a:r>
            <a:r>
              <a:rPr lang="fa-IR" sz="3600" dirty="0" smtClean="0">
                <a:cs typeface="B Mitra" pitchFamily="2" charset="-78"/>
              </a:rPr>
              <a:t>مطلوب (</a:t>
            </a:r>
            <a:r>
              <a:rPr lang="fa-IR" sz="4400" dirty="0">
                <a:cs typeface="B Mitra" pitchFamily="2" charset="-78"/>
              </a:rPr>
              <a:t>25  درصد </a:t>
            </a:r>
            <a:r>
              <a:rPr lang="fa-IR" sz="3600" dirty="0">
                <a:cs typeface="B Mitra" pitchFamily="2" charset="-78"/>
              </a:rPr>
              <a:t>کمتر از وزن کنونی فرد)</a:t>
            </a:r>
            <a:endParaRPr lang="fa-IR" sz="3600" dirty="0" smtClean="0">
              <a:cs typeface="B Mitra" pitchFamily="2" charset="-78"/>
            </a:endParaRPr>
          </a:p>
          <a:p>
            <a:pPr marL="536575" indent="-536575" algn="just" rtl="1">
              <a:buClr>
                <a:srgbClr val="FF0000"/>
              </a:buClr>
              <a:buFont typeface="Wingdings" pitchFamily="2" charset="2"/>
              <a:buChar char="ü"/>
            </a:pPr>
            <a:r>
              <a:rPr lang="fa-IR" sz="3600" dirty="0" smtClean="0">
                <a:cs typeface="B Mitra" pitchFamily="2" charset="-78"/>
              </a:rPr>
              <a:t>تاکید بر رژیم غذایی </a:t>
            </a:r>
            <a:r>
              <a:rPr lang="fa-IR" sz="4400" dirty="0" smtClean="0">
                <a:cs typeface="B Mitra" pitchFamily="2" charset="-78"/>
              </a:rPr>
              <a:t>کم چرب </a:t>
            </a:r>
            <a:r>
              <a:rPr lang="fa-IR" sz="3600" dirty="0" smtClean="0">
                <a:cs typeface="B Mitra" pitchFamily="2" charset="-78"/>
              </a:rPr>
              <a:t>(24 درصد)</a:t>
            </a:r>
          </a:p>
          <a:p>
            <a:pPr marL="536575" indent="-536575" algn="just" rtl="1">
              <a:buClr>
                <a:srgbClr val="FF0000"/>
              </a:buClr>
              <a:buFont typeface="Wingdings" pitchFamily="2" charset="2"/>
              <a:buChar char="ü"/>
            </a:pPr>
            <a:r>
              <a:rPr lang="fa-IR" sz="3600" dirty="0" smtClean="0">
                <a:cs typeface="B Mitra" pitchFamily="2" charset="-78"/>
              </a:rPr>
              <a:t>خوردن </a:t>
            </a:r>
            <a:r>
              <a:rPr lang="fa-IR" sz="4400" dirty="0" smtClean="0">
                <a:cs typeface="B Mitra" pitchFamily="2" charset="-78"/>
              </a:rPr>
              <a:t>صبحانه </a:t>
            </a:r>
            <a:r>
              <a:rPr lang="fa-IR" sz="3600" dirty="0" smtClean="0">
                <a:cs typeface="B Mitra" pitchFamily="2" charset="-78"/>
              </a:rPr>
              <a:t>به طور مرتب</a:t>
            </a:r>
          </a:p>
          <a:p>
            <a:pPr marL="536575" indent="-536575" algn="just" rtl="1">
              <a:buClr>
                <a:srgbClr val="FF0000"/>
              </a:buClr>
              <a:buFont typeface="Wingdings" pitchFamily="2" charset="2"/>
              <a:buChar char="ü"/>
            </a:pPr>
            <a:r>
              <a:rPr lang="fa-IR" sz="4000" dirty="0" smtClean="0">
                <a:cs typeface="B Mitra" pitchFamily="2" charset="-78"/>
              </a:rPr>
              <a:t>پایش مرتب وزن</a:t>
            </a:r>
            <a:r>
              <a:rPr lang="fa-IR" sz="3600" dirty="0" smtClean="0">
                <a:cs typeface="B Mitra" pitchFamily="2" charset="-78"/>
              </a:rPr>
              <a:t>، یک بار در هفته</a:t>
            </a:r>
          </a:p>
          <a:p>
            <a:pPr marL="536575" indent="-536575" algn="just" rtl="1">
              <a:buClr>
                <a:srgbClr val="FF0000"/>
              </a:buClr>
              <a:buFont typeface="Wingdings" pitchFamily="2" charset="2"/>
              <a:buChar char="ü"/>
            </a:pPr>
            <a:r>
              <a:rPr lang="fa-IR" sz="4400" dirty="0" smtClean="0">
                <a:cs typeface="B Mitra" pitchFamily="2" charset="-78"/>
              </a:rPr>
              <a:t>فعالیت بدنی مرتب </a:t>
            </a:r>
            <a:r>
              <a:rPr lang="fa-IR" sz="3600" dirty="0" smtClean="0">
                <a:cs typeface="B Mitra" pitchFamily="2" charset="-78"/>
              </a:rPr>
              <a:t>(60 تا 90 دقیقه در هفته)</a:t>
            </a:r>
            <a:endParaRPr lang="en-CA" dirty="0">
              <a:cs typeface="B Mitra"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55</a:t>
            </a:fld>
            <a:endParaRPr lang="en-CA"/>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1335079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rtl="1"/>
            <a:r>
              <a:rPr lang="fa-IR" sz="3200" b="1" dirty="0" smtClean="0">
                <a:solidFill>
                  <a:srgbClr val="002060"/>
                </a:solidFill>
                <a:latin typeface="+mn-lt"/>
                <a:ea typeface="+mn-ea"/>
                <a:cs typeface="B Nazanin" pitchFamily="2" charset="-78"/>
              </a:rPr>
              <a:t>اهداف درمان در افراد دارای اضافه وزن و مبتلا به چاقی</a:t>
            </a:r>
            <a:endParaRPr lang="en-CA" sz="3200" b="1" dirty="0">
              <a:solidFill>
                <a:srgbClr val="002060"/>
              </a:solidFill>
              <a:latin typeface="+mn-lt"/>
              <a:ea typeface="+mn-ea"/>
              <a:cs typeface="B Nazanin" pitchFamily="2" charset="-78"/>
            </a:endParaRPr>
          </a:p>
        </p:txBody>
      </p:sp>
      <p:sp>
        <p:nvSpPr>
          <p:cNvPr id="3" name="Content Placeholder 2"/>
          <p:cNvSpPr>
            <a:spLocks noGrp="1"/>
          </p:cNvSpPr>
          <p:nvPr>
            <p:ph idx="1"/>
          </p:nvPr>
        </p:nvSpPr>
        <p:spPr>
          <a:xfrm>
            <a:off x="381000" y="1447800"/>
            <a:ext cx="8511480" cy="4925144"/>
          </a:xfrm>
        </p:spPr>
        <p:txBody>
          <a:bodyPr>
            <a:normAutofit/>
          </a:bodyPr>
          <a:lstStyle/>
          <a:p>
            <a:pPr marL="449263" indent="-449263" algn="r" rtl="1">
              <a:buSzPct val="80000"/>
              <a:buFont typeface="Wingdings" pitchFamily="2" charset="2"/>
              <a:buChar char="ü"/>
            </a:pPr>
            <a:r>
              <a:rPr lang="fa-IR" sz="3600" dirty="0" smtClean="0">
                <a:cs typeface="B Mitra" pitchFamily="2" charset="-78"/>
              </a:rPr>
              <a:t>کاهش </a:t>
            </a:r>
            <a:r>
              <a:rPr lang="fa-IR" sz="3600" dirty="0">
                <a:cs typeface="B Mitra" pitchFamily="2" charset="-78"/>
              </a:rPr>
              <a:t>وزن همراه با تاکید بر حفظ وزن پس از کاهش وزن</a:t>
            </a:r>
          </a:p>
          <a:p>
            <a:pPr marL="987425" indent="-363538" algn="r" rtl="1">
              <a:spcAft>
                <a:spcPts val="1800"/>
              </a:spcAft>
              <a:buSzPct val="80000"/>
              <a:buFont typeface="Wingdings" pitchFamily="2" charset="2"/>
              <a:buChar char="ü"/>
            </a:pPr>
            <a:r>
              <a:rPr lang="fa-IR" sz="2800" u="sng" dirty="0">
                <a:cs typeface="B Mitra" pitchFamily="2" charset="-78"/>
              </a:rPr>
              <a:t>فعالیت بدنی </a:t>
            </a:r>
            <a:r>
              <a:rPr lang="fa-IR" sz="2800" dirty="0">
                <a:cs typeface="B Mitra" pitchFamily="2" charset="-78"/>
              </a:rPr>
              <a:t>جزء اصلی حفظ وزن پس از کاهش </a:t>
            </a:r>
            <a:r>
              <a:rPr lang="fa-IR" sz="2800" dirty="0" smtClean="0">
                <a:cs typeface="B Mitra" pitchFamily="2" charset="-78"/>
              </a:rPr>
              <a:t>وزن</a:t>
            </a:r>
          </a:p>
          <a:p>
            <a:pPr algn="r" rtl="1">
              <a:spcAft>
                <a:spcPts val="1800"/>
              </a:spcAft>
              <a:buFont typeface="Wingdings" pitchFamily="2" charset="2"/>
              <a:buChar char="ü"/>
            </a:pPr>
            <a:r>
              <a:rPr lang="fa-IR" dirty="0">
                <a:cs typeface="B Mitra" pitchFamily="2" charset="-78"/>
              </a:rPr>
              <a:t>رسیدن به بهترین وزن برای رسیدن به </a:t>
            </a:r>
            <a:r>
              <a:rPr lang="fa-IR" sz="4000" dirty="0">
                <a:cs typeface="B Mitra" pitchFamily="2" charset="-78"/>
              </a:rPr>
              <a:t>سلامتی</a:t>
            </a:r>
            <a:endParaRPr lang="fa-IR" dirty="0">
              <a:cs typeface="B Mitra" pitchFamily="2" charset="-78"/>
            </a:endParaRPr>
          </a:p>
          <a:p>
            <a:pPr algn="r" rtl="1">
              <a:spcAft>
                <a:spcPts val="1800"/>
              </a:spcAft>
              <a:buFont typeface="Wingdings" pitchFamily="2" charset="2"/>
              <a:buChar char="ü"/>
            </a:pPr>
            <a:r>
              <a:rPr lang="fa-IR" sz="3600" dirty="0">
                <a:cs typeface="B Mitra" pitchFamily="2" charset="-78"/>
              </a:rPr>
              <a:t>رسیدن به وزن ایده</a:t>
            </a:r>
            <a:r>
              <a:rPr lang="fa-IR" sz="3600" b="1" i="1" dirty="0">
                <a:cs typeface="B Mitra" pitchFamily="2" charset="-78"/>
              </a:rPr>
              <a:t> </a:t>
            </a:r>
            <a:r>
              <a:rPr lang="fa-IR" sz="3600" b="1" dirty="0">
                <a:cs typeface="B Mitra" pitchFamily="2" charset="-78"/>
              </a:rPr>
              <a:t>ال</a:t>
            </a:r>
            <a:r>
              <a:rPr lang="fa-IR" sz="3600" b="1" i="1" dirty="0">
                <a:cs typeface="B Mitra" pitchFamily="2" charset="-78"/>
              </a:rPr>
              <a:t> </a:t>
            </a:r>
            <a:r>
              <a:rPr lang="fa-IR" sz="3600" dirty="0">
                <a:cs typeface="B Mitra" pitchFamily="2" charset="-78"/>
              </a:rPr>
              <a:t>همیشه </a:t>
            </a:r>
            <a:r>
              <a:rPr lang="fa-IR" sz="3600" b="1" dirty="0">
                <a:cs typeface="B Mitra" pitchFamily="2" charset="-78"/>
              </a:rPr>
              <a:t>مناسب </a:t>
            </a:r>
            <a:r>
              <a:rPr lang="fa-IR" sz="3600" b="1" dirty="0" smtClean="0">
                <a:cs typeface="B Mitra" pitchFamily="2" charset="-78"/>
              </a:rPr>
              <a:t>نیست</a:t>
            </a:r>
          </a:p>
          <a:p>
            <a:pPr algn="r" rtl="1">
              <a:buFont typeface="Wingdings" pitchFamily="2" charset="2"/>
              <a:buChar char="ü"/>
            </a:pPr>
            <a:r>
              <a:rPr lang="fa-IR" sz="3600" dirty="0">
                <a:cs typeface="B Mitra" pitchFamily="2" charset="-78"/>
              </a:rPr>
              <a:t>اصلاح شیوه زندگی شامل </a:t>
            </a:r>
            <a:r>
              <a:rPr lang="fa-IR" sz="4400" b="1" dirty="0">
                <a:cs typeface="B Mitra" pitchFamily="2" charset="-78"/>
              </a:rPr>
              <a:t>الگوی غذایی سالم </a:t>
            </a:r>
            <a:r>
              <a:rPr lang="fa-IR" sz="3600" dirty="0">
                <a:cs typeface="B Mitra" pitchFamily="2" charset="-78"/>
              </a:rPr>
              <a:t>و </a:t>
            </a:r>
            <a:r>
              <a:rPr lang="fa-IR" sz="4400" b="1" dirty="0">
                <a:cs typeface="B Mitra" pitchFamily="2" charset="-78"/>
              </a:rPr>
              <a:t>فعالیت بدنی </a:t>
            </a:r>
            <a:r>
              <a:rPr lang="fa-IR" sz="3600" dirty="0">
                <a:cs typeface="B Mitra" pitchFamily="2" charset="-78"/>
              </a:rPr>
              <a:t>(عدم تاکید بر رسیدن به وزن ایده ال</a:t>
            </a:r>
            <a:r>
              <a:rPr lang="fa-IR" sz="3600" dirty="0" smtClean="0">
                <a:cs typeface="B Mitra" pitchFamily="2" charset="-78"/>
              </a:rPr>
              <a:t>)</a:t>
            </a:r>
            <a:endParaRPr lang="en-CA" sz="2400" dirty="0">
              <a:cs typeface="B Mitra" pitchFamily="2" charset="-78"/>
            </a:endParaRPr>
          </a:p>
        </p:txBody>
      </p:sp>
      <p:sp>
        <p:nvSpPr>
          <p:cNvPr id="4" name="Slide Number Placeholder 3"/>
          <p:cNvSpPr>
            <a:spLocks noGrp="1"/>
          </p:cNvSpPr>
          <p:nvPr>
            <p:ph type="sldNum" sz="quarter" idx="12"/>
          </p:nvPr>
        </p:nvSpPr>
        <p:spPr/>
        <p:txBody>
          <a:bodyPr/>
          <a:lstStyle/>
          <a:p>
            <a:fld id="{B6D633E8-7D33-462E-B2EB-A3259AD66F22}" type="slidenum">
              <a:rPr lang="en-CA" smtClean="0"/>
              <a:pPr/>
              <a:t>56</a:t>
            </a:fld>
            <a:endParaRPr lang="en-CA"/>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473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00808"/>
            <a:ext cx="8784976" cy="5877272"/>
          </a:xfrm>
        </p:spPr>
        <p:txBody>
          <a:bodyPr>
            <a:normAutofit/>
          </a:bodyPr>
          <a:lstStyle/>
          <a:p>
            <a:pPr algn="ctr" rtl="1">
              <a:spcAft>
                <a:spcPts val="1200"/>
              </a:spcAft>
              <a:buNone/>
            </a:pPr>
            <a:r>
              <a:rPr lang="fa-IR" sz="3600" dirty="0" smtClean="0">
                <a:cs typeface="B Nazanin" pitchFamily="2" charset="-78"/>
              </a:rPr>
              <a:t>کاهش دریافت غذا </a:t>
            </a:r>
            <a:r>
              <a:rPr lang="fa-IR" sz="4400" dirty="0" smtClean="0">
                <a:cs typeface="B Nazanin" pitchFamily="2" charset="-78"/>
              </a:rPr>
              <a:t>بدون توجه به تنوع </a:t>
            </a:r>
            <a:r>
              <a:rPr lang="fa-IR" sz="3600" dirty="0" smtClean="0">
                <a:cs typeface="B Nazanin" pitchFamily="2" charset="-78"/>
              </a:rPr>
              <a:t>دریافت غذایی</a:t>
            </a:r>
          </a:p>
          <a:p>
            <a:pPr algn="ctr" rtl="1">
              <a:buNone/>
            </a:pPr>
            <a:endParaRPr lang="fa-IR" sz="3600" dirty="0" smtClean="0">
              <a:cs typeface="B Nazanin" pitchFamily="2" charset="-78"/>
            </a:endParaRPr>
          </a:p>
          <a:p>
            <a:pPr algn="ctr" rtl="1">
              <a:spcAft>
                <a:spcPts val="2400"/>
              </a:spcAft>
              <a:buNone/>
            </a:pPr>
            <a:r>
              <a:rPr lang="fa-IR" sz="3600" dirty="0" smtClean="0">
                <a:cs typeface="B Nazanin" pitchFamily="2" charset="-78"/>
              </a:rPr>
              <a:t> </a:t>
            </a:r>
            <a:r>
              <a:rPr lang="fa-IR" dirty="0" smtClean="0">
                <a:cs typeface="B Nazanin" pitchFamily="2" charset="-78"/>
              </a:rPr>
              <a:t>کاهش دریافت مواد مغذی به ویژه </a:t>
            </a:r>
            <a:r>
              <a:rPr lang="fa-IR" b="1" dirty="0" smtClean="0">
                <a:cs typeface="B Nazanin" pitchFamily="2" charset="-78"/>
              </a:rPr>
              <a:t>کلسیم</a:t>
            </a:r>
            <a:r>
              <a:rPr lang="fa-IR" dirty="0" smtClean="0">
                <a:cs typeface="B Nazanin" pitchFamily="2" charset="-78"/>
              </a:rPr>
              <a:t>، </a:t>
            </a:r>
            <a:r>
              <a:rPr lang="fa-IR" b="1" dirty="0" smtClean="0">
                <a:cs typeface="B Nazanin" pitchFamily="2" charset="-78"/>
              </a:rPr>
              <a:t>آهن</a:t>
            </a:r>
            <a:r>
              <a:rPr lang="fa-IR" dirty="0" smtClean="0">
                <a:cs typeface="B Nazanin" pitchFamily="2" charset="-78"/>
              </a:rPr>
              <a:t> و </a:t>
            </a:r>
            <a:r>
              <a:rPr lang="fa-IR" b="1" dirty="0" smtClean="0">
                <a:cs typeface="B Nazanin" pitchFamily="2" charset="-78"/>
              </a:rPr>
              <a:t>ویتامین </a:t>
            </a:r>
            <a:r>
              <a:rPr lang="en-US" b="1" dirty="0" smtClean="0">
                <a:cs typeface="B Nazanin" pitchFamily="2" charset="-78"/>
              </a:rPr>
              <a:t>E</a:t>
            </a:r>
            <a:endParaRPr lang="fa-IR" b="1" dirty="0" smtClean="0">
              <a:cs typeface="B Nazanin" pitchFamily="2" charset="-78"/>
            </a:endParaRPr>
          </a:p>
          <a:p>
            <a:pPr algn="ctr" rtl="1">
              <a:buNone/>
            </a:pPr>
            <a:r>
              <a:rPr lang="fa-IR" dirty="0" smtClean="0">
                <a:cs typeface="B Nazanin" pitchFamily="2" charset="-78"/>
              </a:rPr>
              <a:t>استفاده از </a:t>
            </a:r>
            <a:r>
              <a:rPr lang="fa-IR" sz="3600" dirty="0" smtClean="0">
                <a:cs typeface="B Nazanin" pitchFamily="2" charset="-78"/>
              </a:rPr>
              <a:t>مولتی ویتامین </a:t>
            </a:r>
            <a:r>
              <a:rPr lang="fa-IR" dirty="0" smtClean="0">
                <a:cs typeface="B Nazanin" pitchFamily="2" charset="-78"/>
              </a:rPr>
              <a:t>در رژیم های غذایی کمتر از 1200 کیلوکالری در روز</a:t>
            </a:r>
            <a:endParaRPr lang="en-US" dirty="0" smtClean="0">
              <a:cs typeface="B Nazanin" pitchFamily="2" charset="-78"/>
            </a:endParaRPr>
          </a:p>
        </p:txBody>
      </p:sp>
      <p:sp>
        <p:nvSpPr>
          <p:cNvPr id="4" name="Down Arrow 3"/>
          <p:cNvSpPr/>
          <p:nvPr/>
        </p:nvSpPr>
        <p:spPr>
          <a:xfrm>
            <a:off x="4338228" y="2636912"/>
            <a:ext cx="288032"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0" y="6096000"/>
            <a:ext cx="8964488" cy="584775"/>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Coulston</a:t>
            </a:r>
            <a:r>
              <a:rPr lang="en-US" sz="1400" dirty="0" smtClean="0">
                <a:latin typeface="Times New Roman" pitchFamily="18" charset="0"/>
                <a:cs typeface="Times New Roman" pitchFamily="18" charset="0"/>
              </a:rPr>
              <a:t> AM, Rock CL, </a:t>
            </a:r>
            <a:r>
              <a:rPr lang="en-US" sz="1400" dirty="0" err="1" smtClean="0">
                <a:latin typeface="Times New Roman" pitchFamily="18" charset="0"/>
                <a:cs typeface="Times New Roman" pitchFamily="18" charset="0"/>
              </a:rPr>
              <a:t>Monsen</a:t>
            </a:r>
            <a:r>
              <a:rPr lang="en-US" sz="1400" dirty="0" smtClean="0">
                <a:latin typeface="Times New Roman" pitchFamily="18" charset="0"/>
                <a:cs typeface="Times New Roman" pitchFamily="18" charset="0"/>
              </a:rPr>
              <a:t> ER. </a:t>
            </a:r>
            <a:r>
              <a:rPr lang="en-US" sz="1400" dirty="0" err="1" smtClean="0">
                <a:latin typeface="Times New Roman" pitchFamily="18" charset="0"/>
                <a:cs typeface="Times New Roman" pitchFamily="18" charset="0"/>
              </a:rPr>
              <a:t>Nutritiopn</a:t>
            </a:r>
            <a:r>
              <a:rPr lang="en-US" sz="1400" dirty="0" smtClean="0">
                <a:latin typeface="Times New Roman" pitchFamily="18" charset="0"/>
                <a:cs typeface="Times New Roman" pitchFamily="18" charset="0"/>
              </a:rPr>
              <a:t> in the prevention and treatment of disease. 2001</a:t>
            </a:r>
          </a:p>
          <a:p>
            <a:endParaRPr lang="en-US" dirty="0"/>
          </a:p>
        </p:txBody>
      </p:sp>
      <p:sp>
        <p:nvSpPr>
          <p:cNvPr id="2" name="Slide Number Placeholder 1"/>
          <p:cNvSpPr>
            <a:spLocks noGrp="1"/>
          </p:cNvSpPr>
          <p:nvPr>
            <p:ph type="sldNum" sz="quarter" idx="12"/>
          </p:nvPr>
        </p:nvSpPr>
        <p:spPr/>
        <p:txBody>
          <a:bodyPr/>
          <a:lstStyle/>
          <a:p>
            <a:fld id="{B6D633E8-7D33-462E-B2EB-A3259AD66F22}" type="slidenum">
              <a:rPr lang="en-CA" smtClean="0"/>
              <a:pPr/>
              <a:t>57</a:t>
            </a:fld>
            <a:endParaRPr lang="en-CA" dirty="0"/>
          </a:p>
        </p:txBody>
      </p:sp>
      <p:sp>
        <p:nvSpPr>
          <p:cNvPr id="9" name="Title 1"/>
          <p:cNvSpPr>
            <a:spLocks noGrp="1"/>
          </p:cNvSpPr>
          <p:nvPr>
            <p:ph type="title"/>
          </p:nvPr>
        </p:nvSpPr>
        <p:spPr>
          <a:xfrm>
            <a:off x="228600" y="188640"/>
            <a:ext cx="8686800" cy="1143000"/>
          </a:xfrm>
        </p:spPr>
        <p:txBody>
          <a:bodyPr>
            <a:noAutofit/>
          </a:bodyPr>
          <a:lstStyle/>
          <a:p>
            <a:pPr algn="just" rtl="1"/>
            <a:r>
              <a:rPr lang="fa-IR" sz="3200" b="1" dirty="0" smtClean="0">
                <a:solidFill>
                  <a:srgbClr val="002060"/>
                </a:solidFill>
                <a:cs typeface="B Nazanin" pitchFamily="2" charset="-78"/>
              </a:rPr>
              <a:t>اهداف درمان در افراد دارای اضافه وزن و مبتلا به چاقی </a:t>
            </a:r>
            <a:r>
              <a:rPr lang="fa-IR" sz="2000" b="1" dirty="0" smtClean="0">
                <a:solidFill>
                  <a:srgbClr val="002060"/>
                </a:solidFill>
                <a:cs typeface="B Nazanin" pitchFamily="2" charset="-78"/>
              </a:rPr>
              <a:t>ادامه</a:t>
            </a:r>
            <a:endParaRPr lang="en-CA" sz="3200" dirty="0">
              <a:solidFill>
                <a:srgbClr val="66FF33"/>
              </a:solidFill>
              <a:latin typeface="+mn-lt"/>
              <a:ea typeface="+mn-ea"/>
              <a:cs typeface="B Nazanin" pitchFamily="2" charset="-78"/>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dirty="0"/>
          </a:p>
        </p:txBody>
      </p:sp>
    </p:spTree>
    <p:extLst>
      <p:ext uri="{BB962C8B-B14F-4D97-AF65-F5344CB8AC3E}">
        <p14:creationId xmlns="" xmlns:p14="http://schemas.microsoft.com/office/powerpoint/2010/main" val="229032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40768"/>
            <a:ext cx="8382000" cy="4831432"/>
          </a:xfrm>
        </p:spPr>
        <p:txBody>
          <a:bodyPr>
            <a:normAutofit/>
          </a:bodyPr>
          <a:lstStyle/>
          <a:p>
            <a:pPr algn="just" rtl="1">
              <a:buFont typeface="Wingdings" pitchFamily="2" charset="2"/>
              <a:buChar char="ü"/>
            </a:pPr>
            <a:r>
              <a:rPr lang="fa-IR" sz="2800" dirty="0" smtClean="0">
                <a:cs typeface="B Nazanin" pitchFamily="2" charset="-78"/>
              </a:rPr>
              <a:t>  </a:t>
            </a:r>
            <a:r>
              <a:rPr lang="fa-IR" dirty="0" smtClean="0">
                <a:cs typeface="B Nazanin" pitchFamily="2" charset="-78"/>
              </a:rPr>
              <a:t>رژیم </a:t>
            </a:r>
            <a:r>
              <a:rPr lang="fa-IR" dirty="0">
                <a:cs typeface="B Nazanin" pitchFamily="2" charset="-78"/>
              </a:rPr>
              <a:t>غذایی کم کالری (500 تا 1000 کیلوکالری در </a:t>
            </a:r>
            <a:r>
              <a:rPr lang="fa-IR" dirty="0" smtClean="0">
                <a:cs typeface="B Nazanin" pitchFamily="2" charset="-78"/>
              </a:rPr>
              <a:t>روز)</a:t>
            </a:r>
          </a:p>
          <a:p>
            <a:pPr marL="1349375" indent="-463550" algn="just" rtl="1">
              <a:buFont typeface="Wingdings" pitchFamily="2" charset="2"/>
              <a:buChar char="ü"/>
            </a:pPr>
            <a:r>
              <a:rPr lang="fa-IR" sz="2800" dirty="0" smtClean="0">
                <a:cs typeface="B Nazanin" pitchFamily="2" charset="-78"/>
              </a:rPr>
              <a:t>کاهش </a:t>
            </a:r>
            <a:r>
              <a:rPr lang="fa-IR" sz="3600" dirty="0" smtClean="0">
                <a:cs typeface="B Nazanin" pitchFamily="2" charset="-78"/>
              </a:rPr>
              <a:t>0/5 </a:t>
            </a:r>
            <a:r>
              <a:rPr lang="fa-IR" sz="1600" dirty="0">
                <a:cs typeface="B Nazanin" pitchFamily="2" charset="-78"/>
              </a:rPr>
              <a:t>کیلوگرم در </a:t>
            </a:r>
            <a:r>
              <a:rPr lang="fa-IR" sz="1600" dirty="0" smtClean="0">
                <a:cs typeface="B Nazanin" pitchFamily="2" charset="-78"/>
              </a:rPr>
              <a:t>هفته  </a:t>
            </a:r>
            <a:r>
              <a:rPr lang="fa-IR" sz="2800" dirty="0" smtClean="0">
                <a:cs typeface="B Nazanin" pitchFamily="2" charset="-78"/>
              </a:rPr>
              <a:t>در </a:t>
            </a:r>
            <a:r>
              <a:rPr lang="en-CA" dirty="0" smtClean="0">
                <a:latin typeface="Times New Roman" pitchFamily="18" charset="0"/>
                <a:cs typeface="Times New Roman" pitchFamily="18" charset="0"/>
              </a:rPr>
              <a:t>BMI</a:t>
            </a:r>
            <a:r>
              <a:rPr lang="fa-IR" sz="2800" dirty="0" smtClean="0">
                <a:cs typeface="B Nazanin" pitchFamily="2" charset="-78"/>
              </a:rPr>
              <a:t> </a:t>
            </a:r>
            <a:r>
              <a:rPr lang="fa-IR" sz="3600" dirty="0">
                <a:cs typeface="B Nazanin" pitchFamily="2" charset="-78"/>
              </a:rPr>
              <a:t>27 تا 35 </a:t>
            </a:r>
            <a:r>
              <a:rPr lang="fa-IR" sz="1600" dirty="0">
                <a:cs typeface="B Nazanin" pitchFamily="2" charset="-78"/>
              </a:rPr>
              <a:t>کیلوگرم بر مترمربع</a:t>
            </a:r>
          </a:p>
          <a:p>
            <a:pPr marL="1074738" indent="-188913" algn="just" rtl="1">
              <a:spcAft>
                <a:spcPts val="1200"/>
              </a:spcAft>
              <a:buFont typeface="Wingdings" pitchFamily="2" charset="2"/>
              <a:buChar char="ü"/>
            </a:pPr>
            <a:r>
              <a:rPr lang="fa-IR" sz="2800" dirty="0" smtClean="0">
                <a:cs typeface="B Nazanin" pitchFamily="2" charset="-78"/>
              </a:rPr>
              <a:t>کاهش </a:t>
            </a:r>
            <a:r>
              <a:rPr lang="fa-IR" sz="3600" dirty="0">
                <a:cs typeface="B Nazanin" pitchFamily="2" charset="-78"/>
              </a:rPr>
              <a:t>1</a:t>
            </a:r>
            <a:r>
              <a:rPr lang="fa-IR" sz="2800" dirty="0" smtClean="0">
                <a:cs typeface="B Nazanin" pitchFamily="2" charset="-78"/>
              </a:rPr>
              <a:t> </a:t>
            </a:r>
            <a:r>
              <a:rPr lang="fa-IR" sz="1600" dirty="0" smtClean="0">
                <a:cs typeface="B Nazanin" pitchFamily="2" charset="-78"/>
              </a:rPr>
              <a:t>کیلوگرم در هفته  </a:t>
            </a:r>
            <a:r>
              <a:rPr lang="fa-IR" sz="2800" dirty="0" smtClean="0">
                <a:cs typeface="B Nazanin" pitchFamily="2" charset="-78"/>
              </a:rPr>
              <a:t>در </a:t>
            </a:r>
            <a:r>
              <a:rPr lang="en-CA" dirty="0">
                <a:latin typeface="Times New Roman" pitchFamily="18" charset="0"/>
                <a:cs typeface="Times New Roman" pitchFamily="18" charset="0"/>
              </a:rPr>
              <a:t>BMI</a:t>
            </a:r>
            <a:r>
              <a:rPr lang="fa-IR" sz="2800" dirty="0" smtClean="0">
                <a:cs typeface="B Nazanin" pitchFamily="2" charset="-78"/>
              </a:rPr>
              <a:t> </a:t>
            </a:r>
            <a:r>
              <a:rPr lang="fa-IR" sz="3600" dirty="0">
                <a:cs typeface="B Nazanin" pitchFamily="2" charset="-78"/>
              </a:rPr>
              <a:t>35≤ </a:t>
            </a:r>
            <a:r>
              <a:rPr lang="fa-IR" sz="1600" dirty="0">
                <a:cs typeface="B Nazanin" pitchFamily="2" charset="-78"/>
              </a:rPr>
              <a:t>کیلوگرم بر </a:t>
            </a:r>
            <a:r>
              <a:rPr lang="fa-IR" sz="1600" dirty="0" smtClean="0">
                <a:cs typeface="B Nazanin" pitchFamily="2" charset="-78"/>
              </a:rPr>
              <a:t>مترمربع</a:t>
            </a:r>
          </a:p>
          <a:p>
            <a:pPr marL="623888" indent="-536575" algn="just" rtl="1">
              <a:buFont typeface="Wingdings" pitchFamily="2" charset="2"/>
              <a:buChar char="ü"/>
            </a:pPr>
            <a:r>
              <a:rPr lang="fa-IR" dirty="0">
                <a:cs typeface="B Nazanin" pitchFamily="2" charset="-78"/>
              </a:rPr>
              <a:t>تداوم</a:t>
            </a:r>
            <a:r>
              <a:rPr lang="fa-IR" sz="2800" dirty="0">
                <a:cs typeface="B Nazanin" pitchFamily="2" charset="-78"/>
              </a:rPr>
              <a:t> کاهش وزن برای رسیدن به کاهش </a:t>
            </a:r>
            <a:r>
              <a:rPr lang="fa-IR" sz="4000" dirty="0">
                <a:cs typeface="B Nazanin" pitchFamily="2" charset="-78"/>
              </a:rPr>
              <a:t>10 درصد وزن </a:t>
            </a:r>
            <a:r>
              <a:rPr lang="fa-IR" sz="2800" dirty="0">
                <a:cs typeface="B Nazanin" pitchFamily="2" charset="-78"/>
              </a:rPr>
              <a:t>بدن در مدت </a:t>
            </a:r>
            <a:r>
              <a:rPr lang="fa-IR" sz="4400" dirty="0">
                <a:cs typeface="B Nazanin" pitchFamily="2" charset="-78"/>
              </a:rPr>
              <a:t>6 </a:t>
            </a:r>
            <a:r>
              <a:rPr lang="fa-IR" sz="4400" dirty="0" smtClean="0">
                <a:cs typeface="B Nazanin" pitchFamily="2" charset="-78"/>
              </a:rPr>
              <a:t>ماه اول</a:t>
            </a:r>
            <a:endParaRPr lang="en-CA" sz="2800" dirty="0">
              <a:cs typeface="B Nazanin" pitchFamily="2" charset="-78"/>
            </a:endParaRPr>
          </a:p>
        </p:txBody>
      </p:sp>
      <p:sp>
        <p:nvSpPr>
          <p:cNvPr id="2" name="Slide Number Placeholder 1"/>
          <p:cNvSpPr>
            <a:spLocks noGrp="1"/>
          </p:cNvSpPr>
          <p:nvPr>
            <p:ph type="sldNum" sz="quarter" idx="12"/>
          </p:nvPr>
        </p:nvSpPr>
        <p:spPr/>
        <p:txBody>
          <a:bodyPr/>
          <a:lstStyle/>
          <a:p>
            <a:fld id="{B6D633E8-7D33-462E-B2EB-A3259AD66F22}" type="slidenum">
              <a:rPr lang="en-CA" smtClean="0"/>
              <a:pPr/>
              <a:t>58</a:t>
            </a:fld>
            <a:endParaRPr lang="en-CA"/>
          </a:p>
        </p:txBody>
      </p:sp>
      <p:sp>
        <p:nvSpPr>
          <p:cNvPr id="9" name="Title 1"/>
          <p:cNvSpPr>
            <a:spLocks noGrp="1"/>
          </p:cNvSpPr>
          <p:nvPr>
            <p:ph type="title"/>
          </p:nvPr>
        </p:nvSpPr>
        <p:spPr>
          <a:xfrm>
            <a:off x="457200" y="-27384"/>
            <a:ext cx="8229600" cy="1143000"/>
          </a:xfrm>
        </p:spPr>
        <p:txBody>
          <a:bodyPr>
            <a:noAutofit/>
          </a:bodyPr>
          <a:lstStyle/>
          <a:p>
            <a:pPr algn="just" rtl="1"/>
            <a:r>
              <a:rPr lang="fa-IR" sz="3200" b="1" dirty="0" smtClean="0">
                <a:solidFill>
                  <a:srgbClr val="002060"/>
                </a:solidFill>
                <a:cs typeface="B Nazanin" pitchFamily="2" charset="-78"/>
              </a:rPr>
              <a:t>اهداف درمان در افراد دارای اضافه وزن و مبتلا به چاقی </a:t>
            </a:r>
            <a:r>
              <a:rPr lang="fa-IR" sz="2000" b="1" dirty="0" smtClean="0">
                <a:solidFill>
                  <a:srgbClr val="002060"/>
                </a:solidFill>
                <a:cs typeface="B Nazanin" pitchFamily="2" charset="-78"/>
              </a:rPr>
              <a:t>ادامه</a:t>
            </a:r>
            <a:endParaRPr lang="en-CA" sz="3200" dirty="0">
              <a:solidFill>
                <a:srgbClr val="66FF33"/>
              </a:solidFill>
              <a:latin typeface="+mn-lt"/>
              <a:ea typeface="+mn-ea"/>
              <a:cs typeface="B Nazanin" pitchFamily="2" charset="-78"/>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117807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pPr rtl="1"/>
            <a:r>
              <a:rPr lang="fa-IR" sz="4800" b="1" dirty="0" smtClean="0">
                <a:solidFill>
                  <a:srgbClr val="002060"/>
                </a:solidFill>
                <a:latin typeface="+mn-lt"/>
                <a:ea typeface="+mn-ea"/>
                <a:cs typeface="B Mitra" pitchFamily="2" charset="-78"/>
              </a:rPr>
              <a:t>ویژگی رژیم </a:t>
            </a:r>
            <a:r>
              <a:rPr lang="fa-IR" sz="4800" b="1" dirty="0">
                <a:solidFill>
                  <a:srgbClr val="002060"/>
                </a:solidFill>
                <a:latin typeface="+mn-lt"/>
                <a:ea typeface="+mn-ea"/>
                <a:cs typeface="B Mitra" pitchFamily="2" charset="-78"/>
              </a:rPr>
              <a:t>کم </a:t>
            </a:r>
            <a:r>
              <a:rPr lang="fa-IR" sz="4800" b="1" dirty="0" smtClean="0">
                <a:solidFill>
                  <a:srgbClr val="002060"/>
                </a:solidFill>
                <a:latin typeface="+mn-lt"/>
                <a:ea typeface="+mn-ea"/>
                <a:cs typeface="B Mitra" pitchFamily="2" charset="-78"/>
              </a:rPr>
              <a:t>کالری</a:t>
            </a:r>
            <a:endParaRPr lang="en-CA" sz="4800" b="1" dirty="0">
              <a:solidFill>
                <a:srgbClr val="002060"/>
              </a:solidFill>
              <a:latin typeface="+mn-lt"/>
              <a:ea typeface="+mn-ea"/>
              <a:cs typeface="B Mitra" pitchFamily="2" charset="-78"/>
            </a:endParaRPr>
          </a:p>
        </p:txBody>
      </p:sp>
      <p:sp>
        <p:nvSpPr>
          <p:cNvPr id="3" name="Content Placeholder 2"/>
          <p:cNvSpPr>
            <a:spLocks noGrp="1"/>
          </p:cNvSpPr>
          <p:nvPr>
            <p:ph idx="1"/>
          </p:nvPr>
        </p:nvSpPr>
        <p:spPr>
          <a:xfrm>
            <a:off x="457200" y="1124744"/>
            <a:ext cx="8363272" cy="5544616"/>
          </a:xfrm>
        </p:spPr>
        <p:txBody>
          <a:bodyPr>
            <a:normAutofit/>
          </a:bodyPr>
          <a:lstStyle/>
          <a:p>
            <a:pPr marL="0" indent="0" algn="just" rtl="1">
              <a:lnSpc>
                <a:spcPct val="80000"/>
              </a:lnSpc>
              <a:buNone/>
            </a:pPr>
            <a:r>
              <a:rPr lang="fa-IR" sz="4400" dirty="0">
                <a:cs typeface="B Nazanin" pitchFamily="2" charset="-78"/>
              </a:rPr>
              <a:t>فیبر</a:t>
            </a:r>
            <a:r>
              <a:rPr lang="fa-IR" sz="4400" dirty="0" smtClean="0">
                <a:cs typeface="B Nazanin" pitchFamily="2" charset="-78"/>
              </a:rPr>
              <a:t> فراوان</a:t>
            </a:r>
          </a:p>
          <a:p>
            <a:pPr marL="1108075" indent="-571500" algn="just" rtl="1">
              <a:lnSpc>
                <a:spcPct val="80000"/>
              </a:lnSpc>
              <a:buFont typeface="Wingdings" pitchFamily="2" charset="2"/>
              <a:buChar char="ü"/>
            </a:pPr>
            <a:r>
              <a:rPr lang="fa-IR" sz="3600" dirty="0" smtClean="0">
                <a:cs typeface="B Nazanin" pitchFamily="2" charset="-78"/>
              </a:rPr>
              <a:t>کاهش انرژی دریافتی</a:t>
            </a:r>
          </a:p>
          <a:p>
            <a:pPr marL="1108075" indent="-571500" algn="just" rtl="1">
              <a:lnSpc>
                <a:spcPct val="80000"/>
              </a:lnSpc>
              <a:buFont typeface="Wingdings" pitchFamily="2" charset="2"/>
              <a:buChar char="ü"/>
            </a:pPr>
            <a:r>
              <a:rPr lang="fa-IR" dirty="0" smtClean="0">
                <a:cs typeface="B Nazanin" pitchFamily="2" charset="-78"/>
              </a:rPr>
              <a:t>افزایش احساس سیری از طریق کاهش سرعت تخلیه معده</a:t>
            </a:r>
          </a:p>
          <a:p>
            <a:pPr marL="1108075" indent="-571500" algn="just" rtl="1">
              <a:lnSpc>
                <a:spcPct val="80000"/>
              </a:lnSpc>
              <a:spcAft>
                <a:spcPts val="1800"/>
              </a:spcAft>
              <a:buFont typeface="Wingdings" pitchFamily="2" charset="2"/>
              <a:buChar char="ü"/>
            </a:pPr>
            <a:r>
              <a:rPr lang="fa-IR" sz="3600" dirty="0" smtClean="0">
                <a:cs typeface="B Nazanin" pitchFamily="2" charset="-78"/>
              </a:rPr>
              <a:t>کاهش کارایی جذب روده</a:t>
            </a:r>
          </a:p>
          <a:p>
            <a:pPr marL="536575" indent="-536575" algn="just" rtl="1">
              <a:lnSpc>
                <a:spcPct val="80000"/>
              </a:lnSpc>
              <a:buNone/>
            </a:pPr>
            <a:r>
              <a:rPr lang="fa-IR" sz="4400" dirty="0" smtClean="0">
                <a:cs typeface="B Nazanin" pitchFamily="2" charset="-78"/>
              </a:rPr>
              <a:t>مکمل </a:t>
            </a:r>
            <a:r>
              <a:rPr lang="fa-IR" sz="4400" dirty="0">
                <a:cs typeface="B Nazanin" pitchFamily="2" charset="-78"/>
              </a:rPr>
              <a:t>مولتی </a:t>
            </a:r>
            <a:r>
              <a:rPr lang="fa-IR" sz="4400" dirty="0" smtClean="0">
                <a:cs typeface="B Nazanin" pitchFamily="2" charset="-78"/>
              </a:rPr>
              <a:t>ویتامین</a:t>
            </a:r>
          </a:p>
          <a:p>
            <a:pPr marL="1074738" indent="0" algn="just" rtl="1">
              <a:lnSpc>
                <a:spcPct val="80000"/>
              </a:lnSpc>
              <a:buNone/>
            </a:pPr>
            <a:r>
              <a:rPr lang="fa-IR" dirty="0">
                <a:cs typeface="B Nazanin" pitchFamily="2" charset="-78"/>
              </a:rPr>
              <a:t>در رژیم غذایی کمتر از </a:t>
            </a:r>
            <a:r>
              <a:rPr lang="fa-IR" sz="4000" dirty="0">
                <a:cs typeface="B Nazanin" pitchFamily="2" charset="-78"/>
              </a:rPr>
              <a:t>1200 </a:t>
            </a:r>
            <a:r>
              <a:rPr lang="fa-IR" dirty="0">
                <a:cs typeface="B Nazanin" pitchFamily="2" charset="-78"/>
              </a:rPr>
              <a:t>کیلوکالری برای </a:t>
            </a:r>
            <a:r>
              <a:rPr lang="fa-IR" sz="4000" dirty="0">
                <a:cs typeface="B Nazanin" pitchFamily="2" charset="-78"/>
              </a:rPr>
              <a:t>زنان</a:t>
            </a:r>
            <a:r>
              <a:rPr lang="fa-IR" dirty="0">
                <a:cs typeface="B Nazanin" pitchFamily="2" charset="-78"/>
              </a:rPr>
              <a:t> و کمتر از </a:t>
            </a:r>
            <a:r>
              <a:rPr lang="fa-IR" sz="4000" dirty="0">
                <a:cs typeface="B Nazanin" pitchFamily="2" charset="-78"/>
              </a:rPr>
              <a:t>1800 </a:t>
            </a:r>
            <a:r>
              <a:rPr lang="fa-IR" dirty="0">
                <a:cs typeface="B Nazanin" pitchFamily="2" charset="-78"/>
              </a:rPr>
              <a:t>کیلوکالری برای </a:t>
            </a:r>
            <a:r>
              <a:rPr lang="fa-IR" sz="4000" dirty="0">
                <a:cs typeface="B Nazanin" pitchFamily="2" charset="-78"/>
              </a:rPr>
              <a:t>مردان</a:t>
            </a:r>
          </a:p>
        </p:txBody>
      </p:sp>
      <p:sp>
        <p:nvSpPr>
          <p:cNvPr id="4" name="Slide Number Placeholder 3"/>
          <p:cNvSpPr>
            <a:spLocks noGrp="1"/>
          </p:cNvSpPr>
          <p:nvPr>
            <p:ph type="sldNum" sz="quarter" idx="12"/>
          </p:nvPr>
        </p:nvSpPr>
        <p:spPr/>
        <p:txBody>
          <a:bodyPr/>
          <a:lstStyle/>
          <a:p>
            <a:fld id="{B6D633E8-7D33-462E-B2EB-A3259AD66F22}" type="slidenum">
              <a:rPr lang="en-CA" smtClean="0"/>
              <a:pPr/>
              <a:t>59</a:t>
            </a:fld>
            <a:endParaRPr lang="en-CA"/>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extLst>
      <p:ext uri="{BB962C8B-B14F-4D97-AF65-F5344CB8AC3E}">
        <p14:creationId xmlns="" xmlns:p14="http://schemas.microsoft.com/office/powerpoint/2010/main" val="2822647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sp>
        <p:nvSpPr>
          <p:cNvPr id="3" name="Content Placeholder 2"/>
          <p:cNvSpPr>
            <a:spLocks noGrp="1"/>
          </p:cNvSpPr>
          <p:nvPr>
            <p:ph idx="1"/>
          </p:nvPr>
        </p:nvSpPr>
        <p:spPr>
          <a:xfrm>
            <a:off x="457200" y="1219200"/>
            <a:ext cx="8229600" cy="5181600"/>
          </a:xfrm>
        </p:spPr>
        <p:txBody>
          <a:bodyPr rtlCol="0">
            <a:normAutofit fontScale="92500" lnSpcReduction="10000"/>
          </a:bodyPr>
          <a:lstStyle/>
          <a:p>
            <a:pPr algn="just" rtl="1" eaLnBrk="1" fontAlgn="auto" hangingPunct="1">
              <a:lnSpc>
                <a:spcPct val="110000"/>
              </a:lnSpc>
              <a:spcBef>
                <a:spcPts val="0"/>
              </a:spcBef>
              <a:spcAft>
                <a:spcPts val="0"/>
              </a:spcAft>
              <a:buClr>
                <a:srgbClr val="51DAFF"/>
              </a:buClr>
              <a:buFont typeface="Wingdings" pitchFamily="2" charset="2"/>
              <a:buChar char="v"/>
              <a:defRPr/>
            </a:pPr>
            <a:r>
              <a:rPr lang="fa-IR" dirty="0" smtClean="0">
                <a:cs typeface="B Mitra" pitchFamily="2" charset="-78"/>
              </a:rPr>
              <a:t>به علت افزايش مصرف مواد مغذي به شكل مكمل و يا در اثر غني سازي، </a:t>
            </a:r>
            <a:r>
              <a:rPr lang="en-US" sz="3000" dirty="0" smtClean="0">
                <a:latin typeface="Times New Roman" pitchFamily="18" charset="0"/>
                <a:cs typeface="B Mitra" pitchFamily="2" charset="-78"/>
              </a:rPr>
              <a:t>UL</a:t>
            </a:r>
            <a:r>
              <a:rPr lang="fa-IR" sz="3000" dirty="0" smtClean="0">
                <a:cs typeface="B Mitra" pitchFamily="2" charset="-78"/>
              </a:rPr>
              <a:t> </a:t>
            </a:r>
            <a:r>
              <a:rPr lang="fa-IR" dirty="0" smtClean="0">
                <a:cs typeface="B Mitra" pitchFamily="2" charset="-78"/>
              </a:rPr>
              <a:t>ايجاد شد تا ميزان خطر اثرات معكوس مواد مغذي كاهش يابد.</a:t>
            </a:r>
          </a:p>
          <a:p>
            <a:pPr algn="r" rtl="1" eaLnBrk="1" fontAlgn="auto" hangingPunct="1">
              <a:lnSpc>
                <a:spcPct val="110000"/>
              </a:lnSpc>
              <a:spcBef>
                <a:spcPts val="3600"/>
              </a:spcBef>
              <a:spcAft>
                <a:spcPts val="0"/>
              </a:spcAft>
              <a:buClr>
                <a:srgbClr val="51DAFF"/>
              </a:buClr>
              <a:buFont typeface="Wingdings" pitchFamily="2" charset="2"/>
              <a:buChar char="v"/>
              <a:defRPr/>
            </a:pPr>
            <a:r>
              <a:rPr lang="fa-IR" sz="3900" b="1" dirty="0" smtClean="0">
                <a:effectLst>
                  <a:outerShdw blurRad="38100" dist="38100" dir="2700000" algn="tl">
                    <a:srgbClr val="4E5B6F"/>
                  </a:outerShdw>
                </a:effectLst>
                <a:cs typeface="B Mitra" pitchFamily="2" charset="-78"/>
              </a:rPr>
              <a:t> </a:t>
            </a:r>
            <a:r>
              <a:rPr lang="en-US" sz="3900" b="1" dirty="0" smtClean="0">
                <a:effectLst>
                  <a:outerShdw blurRad="38100" dist="38100" dir="2700000" algn="tl">
                    <a:srgbClr val="4E5B6F"/>
                  </a:outerShdw>
                </a:effectLst>
                <a:cs typeface="B Mitra" pitchFamily="2" charset="-78"/>
              </a:rPr>
              <a:t> </a:t>
            </a:r>
            <a:r>
              <a:rPr lang="en-US" sz="3900" b="1" dirty="0" smtClean="0">
                <a:solidFill>
                  <a:srgbClr val="1B9B11"/>
                </a:solidFill>
                <a:cs typeface="B Mitra" pitchFamily="2" charset="-78"/>
              </a:rPr>
              <a:t>UL</a:t>
            </a:r>
            <a:r>
              <a:rPr lang="fa-IR" sz="3900" b="1" dirty="0" smtClean="0">
                <a:solidFill>
                  <a:srgbClr val="00B050"/>
                </a:solidFill>
                <a:cs typeface="B Mitra" pitchFamily="2" charset="-78"/>
              </a:rPr>
              <a:t> </a:t>
            </a:r>
            <a:r>
              <a:rPr lang="fa-IR" sz="3500" b="1" i="1" dirty="0" smtClean="0">
                <a:solidFill>
                  <a:srgbClr val="C00000"/>
                </a:solidFill>
                <a:cs typeface="B Mitra" pitchFamily="2" charset="-78"/>
              </a:rPr>
              <a:t>بالاترين مقدار دريافت مواد مغذي </a:t>
            </a:r>
            <a:r>
              <a:rPr lang="fa-IR" dirty="0" smtClean="0">
                <a:cs typeface="B Mitra" pitchFamily="2" charset="-78"/>
              </a:rPr>
              <a:t>است كه </a:t>
            </a:r>
            <a:r>
              <a:rPr lang="fa-IR" b="1" i="1" u="sng" dirty="0" smtClean="0">
                <a:cs typeface="B Mitra" pitchFamily="2" charset="-78"/>
              </a:rPr>
              <a:t>تقريبا در همه افراد جامعه</a:t>
            </a:r>
            <a:r>
              <a:rPr lang="fa-IR" dirty="0" smtClean="0">
                <a:cs typeface="B Mitra" pitchFamily="2" charset="-78"/>
              </a:rPr>
              <a:t> با دريافت آن اثرات سمي مواد مغذي ظاهر نمي گردد. </a:t>
            </a:r>
            <a:endParaRPr lang="en-US" dirty="0" smtClean="0">
              <a:cs typeface="B Mitra" pitchFamily="2" charset="-78"/>
            </a:endParaRPr>
          </a:p>
          <a:p>
            <a:pPr algn="r" rtl="1" eaLnBrk="1" fontAlgn="auto" hangingPunct="1">
              <a:spcBef>
                <a:spcPts val="3600"/>
              </a:spcBef>
              <a:spcAft>
                <a:spcPts val="0"/>
              </a:spcAft>
              <a:buClr>
                <a:srgbClr val="51DAFF"/>
              </a:buClr>
              <a:buFont typeface="Wingdings" pitchFamily="2" charset="2"/>
              <a:buChar char="v"/>
              <a:defRPr/>
            </a:pPr>
            <a:r>
              <a:rPr lang="ar-SA" dirty="0" smtClean="0">
                <a:cs typeface="B Mitra" pitchFamily="2" charset="-78"/>
              </a:rPr>
              <a:t>مقدار </a:t>
            </a:r>
            <a:r>
              <a:rPr lang="en-US" sz="3900" b="1" dirty="0" smtClean="0">
                <a:solidFill>
                  <a:srgbClr val="1B9B11"/>
                </a:solidFill>
                <a:cs typeface="B Mitra" pitchFamily="2" charset="-78"/>
              </a:rPr>
              <a:t>UL</a:t>
            </a:r>
            <a:r>
              <a:rPr lang="ar-SA" dirty="0" smtClean="0">
                <a:cs typeface="B Mitra" pitchFamily="2" charset="-78"/>
              </a:rPr>
              <a:t> براي تمام مواد مغذي در دسترس نيست و به معناي آن نيست كه مصرف ديگر مواد مغذي در هر سطحي</a:t>
            </a:r>
            <a:r>
              <a:rPr lang="en-US" dirty="0" smtClean="0">
                <a:cs typeface="B Mitra" pitchFamily="2" charset="-78"/>
              </a:rPr>
              <a:t> </a:t>
            </a:r>
            <a:r>
              <a:rPr lang="ar-SA" dirty="0" smtClean="0">
                <a:cs typeface="B Mitra" pitchFamily="2" charset="-78"/>
              </a:rPr>
              <a:t>مجاز و سالم مي‍باشد</a:t>
            </a:r>
          </a:p>
          <a:p>
            <a:pPr algn="r" rtl="1">
              <a:lnSpc>
                <a:spcPct val="110000"/>
              </a:lnSpc>
              <a:spcBef>
                <a:spcPts val="2400"/>
              </a:spcBef>
              <a:buClr>
                <a:srgbClr val="51DAFF"/>
              </a:buClr>
              <a:buFont typeface="Wingdings" pitchFamily="2" charset="2"/>
              <a:buChar char="v"/>
              <a:defRPr/>
            </a:pPr>
            <a:r>
              <a:rPr lang="en-US" b="1" i="1" dirty="0" smtClean="0">
                <a:solidFill>
                  <a:srgbClr val="1B9B11"/>
                </a:solidFill>
                <a:cs typeface="B Mitra" pitchFamily="2" charset="-78"/>
              </a:rPr>
              <a:t> UL</a:t>
            </a:r>
            <a:r>
              <a:rPr lang="fa-IR" b="1" i="1" dirty="0" smtClean="0">
                <a:solidFill>
                  <a:srgbClr val="C00000"/>
                </a:solidFill>
                <a:cs typeface="B Mitra" pitchFamily="2" charset="-78"/>
              </a:rPr>
              <a:t>دريافت هدف نيست </a:t>
            </a:r>
            <a:r>
              <a:rPr lang="fa-IR" dirty="0" smtClean="0">
                <a:cs typeface="B Mitra" pitchFamily="2" charset="-78"/>
              </a:rPr>
              <a:t>در حاليكه </a:t>
            </a:r>
            <a:r>
              <a:rPr lang="en-US" sz="3000" dirty="0" smtClean="0">
                <a:latin typeface="Times New Roman" pitchFamily="18" charset="0"/>
                <a:cs typeface="B Mitra" pitchFamily="2" charset="-78"/>
              </a:rPr>
              <a:t>RDA</a:t>
            </a:r>
            <a:r>
              <a:rPr lang="fa-IR" dirty="0" smtClean="0">
                <a:cs typeface="B Mitra" pitchFamily="2" charset="-78"/>
              </a:rPr>
              <a:t> و </a:t>
            </a:r>
            <a:r>
              <a:rPr lang="en-US" sz="3000" dirty="0" smtClean="0">
                <a:latin typeface="Times New Roman" pitchFamily="18" charset="0"/>
                <a:cs typeface="B Mitra" pitchFamily="2" charset="-78"/>
              </a:rPr>
              <a:t>AI</a:t>
            </a:r>
            <a:r>
              <a:rPr lang="fa-IR" dirty="0" smtClean="0">
                <a:cs typeface="B Mitra" pitchFamily="2" charset="-78"/>
              </a:rPr>
              <a:t> دريافت مناسب و هدف هستند و </a:t>
            </a:r>
            <a:r>
              <a:rPr lang="ar-SA" dirty="0" smtClean="0">
                <a:cs typeface="B Mitra" pitchFamily="2" charset="-78"/>
              </a:rPr>
              <a:t>مصرف مقادير بالاتر از </a:t>
            </a:r>
            <a:r>
              <a:rPr lang="en-US" sz="3000" dirty="0" smtClean="0">
                <a:latin typeface="Times New Roman" pitchFamily="18" charset="0"/>
                <a:cs typeface="B Mitra" pitchFamily="2" charset="-78"/>
              </a:rPr>
              <a:t>RDA</a:t>
            </a:r>
            <a:r>
              <a:rPr lang="ar-SA" dirty="0" smtClean="0">
                <a:cs typeface="B Mitra" pitchFamily="2" charset="-78"/>
              </a:rPr>
              <a:t> يا </a:t>
            </a:r>
            <a:r>
              <a:rPr lang="en-US" sz="3000" dirty="0" smtClean="0">
                <a:latin typeface="Times New Roman" pitchFamily="18" charset="0"/>
                <a:cs typeface="B Mitra" pitchFamily="2" charset="-78"/>
              </a:rPr>
              <a:t>AI</a:t>
            </a:r>
            <a:r>
              <a:rPr lang="ar-SA" dirty="0" smtClean="0">
                <a:cs typeface="B Mitra" pitchFamily="2" charset="-78"/>
              </a:rPr>
              <a:t> سودمن</a:t>
            </a:r>
            <a:r>
              <a:rPr lang="fa-IR" dirty="0" smtClean="0">
                <a:cs typeface="B Mitra" pitchFamily="2" charset="-78"/>
              </a:rPr>
              <a:t>د</a:t>
            </a:r>
            <a:r>
              <a:rPr lang="en-US" dirty="0" smtClean="0">
                <a:cs typeface="B Mitra" pitchFamily="2" charset="-78"/>
              </a:rPr>
              <a:t> </a:t>
            </a:r>
            <a:r>
              <a:rPr lang="ar-SA" dirty="0" smtClean="0">
                <a:cs typeface="B Mitra" pitchFamily="2" charset="-78"/>
              </a:rPr>
              <a:t>نمي</a:t>
            </a:r>
            <a:r>
              <a:rPr lang="fa-IR" dirty="0" smtClean="0">
                <a:cs typeface="B Mitra" pitchFamily="2" charset="-78"/>
              </a:rPr>
              <a:t> </a:t>
            </a:r>
            <a:r>
              <a:rPr lang="ar-SA" dirty="0" smtClean="0">
                <a:cs typeface="B Mitra" pitchFamily="2" charset="-78"/>
              </a:rPr>
              <a:t>‍</a:t>
            </a:r>
            <a:r>
              <a:rPr lang="fa-IR" dirty="0" smtClean="0">
                <a:cs typeface="B Mitra" pitchFamily="2" charset="-78"/>
              </a:rPr>
              <a:t>با</a:t>
            </a:r>
            <a:r>
              <a:rPr lang="ar-SA" dirty="0" smtClean="0">
                <a:cs typeface="B Mitra" pitchFamily="2" charset="-78"/>
              </a:rPr>
              <a:t>شد.</a:t>
            </a:r>
            <a:endParaRPr lang="en-US" dirty="0" smtClean="0">
              <a:cs typeface="B Mitra" pitchFamily="2" charset="-78"/>
            </a:endParaRPr>
          </a:p>
        </p:txBody>
      </p:sp>
      <p:sp>
        <p:nvSpPr>
          <p:cNvPr id="63493"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D17CCDB-DD65-4CA6-AE8B-463669BF0EB9}" type="slidenum">
              <a:rPr lang="en-US" smtClean="0"/>
              <a:pPr/>
              <a:t>6</a:t>
            </a:fld>
            <a:endParaRPr lang="en-US" smtClean="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203348"/>
          </a:xfrm>
        </p:spPr>
        <p:txBody>
          <a:bodyPr/>
          <a:lstStyle/>
          <a:p>
            <a:r>
              <a:rPr lang="en-US" sz="6000" b="1" dirty="0" smtClean="0">
                <a:solidFill>
                  <a:srgbClr val="FF0000"/>
                </a:solidFill>
                <a:latin typeface="Times New Roman" pitchFamily="18" charset="0"/>
                <a:cs typeface="Times New Roman" pitchFamily="18" charset="0"/>
              </a:rPr>
              <a:t>Case Study </a:t>
            </a:r>
            <a:r>
              <a:rPr lang="fa-IR" sz="6000" b="1" dirty="0" smtClean="0">
                <a:solidFill>
                  <a:srgbClr val="FF0000"/>
                </a:solidFill>
                <a:latin typeface="Times New Roman" pitchFamily="18" charset="0"/>
                <a:cs typeface="Times New Roman" pitchFamily="18" charset="0"/>
              </a:rPr>
              <a:t>2</a:t>
            </a:r>
            <a:endParaRPr lang="en-US" sz="60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57200" y="1600200"/>
            <a:ext cx="8229600" cy="4972072"/>
          </a:xfrm>
        </p:spPr>
        <p:txBody>
          <a:bodyPr>
            <a:normAutofit/>
          </a:bodyPr>
          <a:lstStyle/>
          <a:p>
            <a:pPr algn="r" rtl="1">
              <a:buNone/>
            </a:pPr>
            <a:r>
              <a:rPr lang="fa-IR" sz="4800" dirty="0" smtClean="0">
                <a:cs typeface="B Mitra" pitchFamily="2" charset="-78"/>
              </a:rPr>
              <a:t>خانم 28 ساله ای با:</a:t>
            </a:r>
            <a:endParaRPr lang="en-US" sz="4800" dirty="0" smtClean="0">
              <a:cs typeface="B Mitra" pitchFamily="2" charset="-78"/>
            </a:endParaRPr>
          </a:p>
          <a:p>
            <a:pPr>
              <a:lnSpc>
                <a:spcPct val="160000"/>
              </a:lnSpc>
              <a:buFont typeface="Wingdings" pitchFamily="2" charset="2"/>
              <a:buChar char="Ø"/>
            </a:pPr>
            <a:r>
              <a:rPr lang="en-US" dirty="0" smtClean="0">
                <a:cs typeface="B Mitra" pitchFamily="2" charset="-78"/>
              </a:rPr>
              <a:t> </a:t>
            </a:r>
            <a:r>
              <a:rPr lang="en-US" b="1" kern="0" dirty="0" smtClean="0">
                <a:latin typeface="Comic Sans MS" pitchFamily="66" charset="0"/>
                <a:cs typeface="B Nazanin" pitchFamily="2" charset="-78"/>
              </a:rPr>
              <a:t>Wt = 86 kg</a:t>
            </a:r>
          </a:p>
          <a:p>
            <a:pPr>
              <a:lnSpc>
                <a:spcPct val="160000"/>
              </a:lnSpc>
              <a:buFont typeface="Wingdings" pitchFamily="2" charset="2"/>
              <a:buChar char="Ø"/>
            </a:pPr>
            <a:r>
              <a:rPr lang="en-US" b="1" kern="0" dirty="0" smtClean="0">
                <a:latin typeface="Comic Sans MS" pitchFamily="66" charset="0"/>
                <a:cs typeface="B Nazanin" pitchFamily="2" charset="-78"/>
              </a:rPr>
              <a:t> Ht = 164 cm</a:t>
            </a:r>
          </a:p>
          <a:p>
            <a:pPr>
              <a:lnSpc>
                <a:spcPct val="160000"/>
              </a:lnSpc>
              <a:buFont typeface="Wingdings" pitchFamily="2" charset="2"/>
              <a:buChar char="Ø"/>
            </a:pPr>
            <a:r>
              <a:rPr lang="en-US" b="1" kern="0" dirty="0" smtClean="0">
                <a:latin typeface="Comic Sans MS" pitchFamily="66" charset="0"/>
                <a:cs typeface="B Nazanin" pitchFamily="2" charset="-78"/>
              </a:rPr>
              <a:t> BMI = 32</a:t>
            </a:r>
          </a:p>
          <a:p>
            <a:pPr>
              <a:lnSpc>
                <a:spcPct val="160000"/>
              </a:lnSpc>
              <a:buFont typeface="Wingdings" pitchFamily="2" charset="2"/>
              <a:buChar char="Ø"/>
            </a:pPr>
            <a:r>
              <a:rPr lang="en-US" b="1" kern="0" dirty="0" smtClean="0">
                <a:latin typeface="Comic Sans MS" pitchFamily="66" charset="0"/>
                <a:cs typeface="B Nazanin" pitchFamily="2" charset="-78"/>
              </a:rPr>
              <a:t> PAL = low</a:t>
            </a:r>
            <a:endParaRPr lang="fa-IR" b="1" kern="0" dirty="0" smtClean="0">
              <a:latin typeface="Comic Sans MS" pitchFamily="66" charset="0"/>
              <a:cs typeface="B Nazanin" pitchFamily="2" charset="-78"/>
            </a:endParaRPr>
          </a:p>
        </p:txBody>
      </p:sp>
      <p:sp>
        <p:nvSpPr>
          <p:cNvPr id="3" name="Slide Number Placeholder 2"/>
          <p:cNvSpPr>
            <a:spLocks noGrp="1"/>
          </p:cNvSpPr>
          <p:nvPr>
            <p:ph type="sldNum" sz="quarter" idx="12"/>
          </p:nvPr>
        </p:nvSpPr>
        <p:spPr/>
        <p:txBody>
          <a:bodyPr/>
          <a:lstStyle/>
          <a:p>
            <a:pPr>
              <a:defRPr/>
            </a:pPr>
            <a:fld id="{91C87D69-9990-4A4B-BC1E-DF87DAE13B83}" type="slidenum">
              <a:rPr lang="en-US" smtClean="0">
                <a:solidFill>
                  <a:prstClr val="black">
                    <a:tint val="75000"/>
                  </a:prstClr>
                </a:solidFill>
              </a:rPr>
              <a:pPr>
                <a:defRPr/>
              </a:pPr>
              <a:t>60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52400"/>
            <a:ext cx="8229600" cy="1143000"/>
          </a:xfrm>
        </p:spPr>
        <p:txBody>
          <a:bodyPr/>
          <a:lstStyle/>
          <a:p>
            <a:pPr eaLnBrk="1" hangingPunct="1">
              <a:defRPr/>
            </a:pPr>
            <a:r>
              <a:rPr lang="en-US" sz="4000" dirty="0" smtClean="0">
                <a:solidFill>
                  <a:srgbClr val="FF0000"/>
                </a:solidFill>
                <a:latin typeface="Times New Roman" pitchFamily="18" charset="0"/>
                <a:cs typeface="Times New Roman" pitchFamily="18" charset="0"/>
              </a:rPr>
              <a:t>Desirable Body Weight</a:t>
            </a:r>
            <a:endParaRPr lang="en-US" sz="4000" dirty="0" smtClean="0">
              <a:solidFill>
                <a:srgbClr val="FF0000"/>
              </a:solidFill>
              <a:cs typeface="B Nazanin" pitchFamily="2" charset="-78"/>
            </a:endParaRPr>
          </a:p>
        </p:txBody>
      </p:sp>
      <p:sp>
        <p:nvSpPr>
          <p:cNvPr id="6" name="Content Placeholder 5"/>
          <p:cNvSpPr>
            <a:spLocks noGrp="1"/>
          </p:cNvSpPr>
          <p:nvPr>
            <p:ph idx="1"/>
          </p:nvPr>
        </p:nvSpPr>
        <p:spPr>
          <a:xfrm>
            <a:off x="285720" y="1143000"/>
            <a:ext cx="8572560" cy="4983163"/>
          </a:xfrm>
        </p:spPr>
        <p:txBody>
          <a:bodyPr/>
          <a:lstStyle/>
          <a:p>
            <a:pPr algn="r" rtl="1">
              <a:spcAft>
                <a:spcPts val="1800"/>
              </a:spcAft>
              <a:buNone/>
            </a:pPr>
            <a:r>
              <a:rPr lang="fa-IR" sz="2400" dirty="0" smtClean="0">
                <a:cs typeface="B Nazanin" pitchFamily="2" charset="-78"/>
              </a:rPr>
              <a:t> </a:t>
            </a:r>
            <a:r>
              <a:rPr lang="fa-IR" dirty="0" smtClean="0">
                <a:cs typeface="B Nazanin" pitchFamily="2" charset="-78"/>
              </a:rPr>
              <a:t>براي محاسبه ي انرژي: اولين قدم محاسبه </a:t>
            </a:r>
            <a:r>
              <a:rPr lang="en-US" sz="2400" dirty="0" smtClean="0">
                <a:latin typeface="Times New Roman" pitchFamily="18" charset="0"/>
                <a:cs typeface="Times New Roman" pitchFamily="18" charset="0"/>
              </a:rPr>
              <a:t>desirable body weight</a:t>
            </a:r>
            <a:endParaRPr lang="fa-IR" dirty="0" smtClean="0">
              <a:cs typeface="B Nazanin" pitchFamily="2" charset="-78"/>
            </a:endParaRPr>
          </a:p>
          <a:p>
            <a:pPr algn="l">
              <a:buNone/>
            </a:pPr>
            <a:r>
              <a:rPr lang="en-US" sz="2800" b="1" kern="0" dirty="0" smtClean="0">
                <a:latin typeface="Comic Sans MS" pitchFamily="66" charset="0"/>
                <a:cs typeface="B Nazanin" pitchFamily="2" charset="-78"/>
              </a:rPr>
              <a:t>BMI=20   weight= 20 × 1.64 × 1.64 = 54</a:t>
            </a:r>
            <a:endParaRPr lang="fa-IR" sz="2800" b="1" kern="0" dirty="0" smtClean="0">
              <a:latin typeface="Comic Sans MS" pitchFamily="66" charset="0"/>
              <a:cs typeface="B Nazanin" pitchFamily="2" charset="-78"/>
            </a:endParaRPr>
          </a:p>
          <a:p>
            <a:pPr algn="l">
              <a:buNone/>
            </a:pPr>
            <a:r>
              <a:rPr lang="en-US" sz="2800" b="1" kern="0" dirty="0" smtClean="0">
                <a:latin typeface="Comic Sans MS" pitchFamily="66" charset="0"/>
                <a:cs typeface="B Nazanin" pitchFamily="2" charset="-78"/>
              </a:rPr>
              <a:t>BMI=25    weight= 25 × 1.64 × 1.64 = 67</a:t>
            </a:r>
          </a:p>
          <a:p>
            <a:pPr>
              <a:buNone/>
            </a:pPr>
            <a:r>
              <a:rPr lang="en-US" sz="2800" b="1" kern="0" dirty="0" smtClean="0">
                <a:latin typeface="Comic Sans MS" pitchFamily="66" charset="0"/>
                <a:cs typeface="B Nazanin" pitchFamily="2" charset="-78"/>
              </a:rPr>
              <a:t>23 = IBW/(1.64)²  IBW= 62 kg</a:t>
            </a: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endParaRPr lang="fa-IR" sz="2800" b="1" kern="0" dirty="0" smtClean="0">
              <a:latin typeface="Comic Sans MS" pitchFamily="66" charset="0"/>
              <a:cs typeface="B Nazanin" pitchFamily="2" charset="-78"/>
            </a:endParaRPr>
          </a:p>
          <a:p>
            <a:pPr>
              <a:buNone/>
            </a:pPr>
            <a:r>
              <a:rPr lang="en-US" b="1" kern="0" dirty="0" smtClean="0">
                <a:latin typeface="Comic Sans MS" pitchFamily="66" charset="0"/>
                <a:cs typeface="B Nazanin" pitchFamily="2" charset="-78"/>
              </a:rPr>
              <a:t>AIBW = (86 – 62) × 0.25 + 62 = 68 kg</a:t>
            </a:r>
          </a:p>
          <a:p>
            <a:pPr>
              <a:buNone/>
            </a:pPr>
            <a:endParaRPr lang="en-US" kern="0" dirty="0" smtClean="0">
              <a:cs typeface="B Nazanin" pitchFamily="2" charset="-78"/>
            </a:endParaRPr>
          </a:p>
        </p:txBody>
      </p:sp>
      <p:sp>
        <p:nvSpPr>
          <p:cNvPr id="5" name="Slide Number Placeholder 4"/>
          <p:cNvSpPr>
            <a:spLocks noGrp="1"/>
          </p:cNvSpPr>
          <p:nvPr>
            <p:ph type="sldNum" sz="quarter" idx="12"/>
          </p:nvPr>
        </p:nvSpPr>
        <p:spPr/>
        <p:txBody>
          <a:bodyPr/>
          <a:lstStyle/>
          <a:p>
            <a:pPr>
              <a:defRPr/>
            </a:pPr>
            <a:fld id="{C1172619-B812-4D69-B5A1-774E765E8BE3}" type="slidenum">
              <a:rPr lang="ar-SA" sz="1500" b="1" smtClean="0"/>
              <a:pPr>
                <a:defRPr/>
              </a:pPr>
              <a:t>61</a:t>
            </a:fld>
            <a:endParaRPr lang="en-US" sz="1500" b="1" dirty="0"/>
          </a:p>
        </p:txBody>
      </p:sp>
      <p:sp>
        <p:nvSpPr>
          <p:cNvPr id="9" name="Oval 8"/>
          <p:cNvSpPr/>
          <p:nvPr/>
        </p:nvSpPr>
        <p:spPr bwMode="auto">
          <a:xfrm>
            <a:off x="1500166" y="3429000"/>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10" name="TextBox 12"/>
          <p:cNvSpPr txBox="1">
            <a:spLocks noChangeArrowheads="1"/>
          </p:cNvSpPr>
          <p:nvPr/>
        </p:nvSpPr>
        <p:spPr bwMode="auto">
          <a:xfrm>
            <a:off x="1752600" y="3733800"/>
            <a:ext cx="6019801" cy="830997"/>
          </a:xfrm>
          <a:prstGeom prst="rect">
            <a:avLst/>
          </a:prstGeom>
          <a:noFill/>
          <a:ln w="9525">
            <a:noFill/>
            <a:miter lim="800000"/>
            <a:headEnd/>
            <a:tailEnd/>
          </a:ln>
        </p:spPr>
        <p:txBody>
          <a:bodyPr wrap="square">
            <a:spAutoFit/>
          </a:bodyPr>
          <a:lstStyle/>
          <a:p>
            <a:pPr algn="ctr" rtl="1"/>
            <a:r>
              <a:rPr lang="fa-IR" sz="2400" b="1" dirty="0">
                <a:latin typeface="Times New Roman" pitchFamily="18" charset="0"/>
                <a:cs typeface="B Nazanin" pitchFamily="2" charset="-78"/>
              </a:rPr>
              <a:t>بنابراين وزن سالم </a:t>
            </a:r>
            <a:r>
              <a:rPr lang="fa-IR" sz="2400" b="1" dirty="0" smtClean="0">
                <a:latin typeface="Times New Roman" pitchFamily="18" charset="0"/>
                <a:cs typeface="B Nazanin" pitchFamily="2" charset="-78"/>
              </a:rPr>
              <a:t>در </a:t>
            </a:r>
            <a:r>
              <a:rPr lang="fa-IR" sz="2400" b="1" dirty="0">
                <a:latin typeface="Times New Roman" pitchFamily="18" charset="0"/>
                <a:cs typeface="B Nazanin" pitchFamily="2" charset="-78"/>
              </a:rPr>
              <a:t>محدوده </a:t>
            </a:r>
            <a:r>
              <a:rPr lang="fa-IR" sz="2400" b="1" dirty="0" smtClean="0">
                <a:latin typeface="Times New Roman" pitchFamily="18" charset="0"/>
                <a:cs typeface="B Nazanin" pitchFamily="2" charset="-78"/>
              </a:rPr>
              <a:t>67-54 </a:t>
            </a:r>
            <a:r>
              <a:rPr lang="fa-IR" sz="2400" b="1" dirty="0">
                <a:latin typeface="Times New Roman" pitchFamily="18" charset="0"/>
                <a:cs typeface="B Nazanin" pitchFamily="2" charset="-78"/>
              </a:rPr>
              <a:t>كيلوگرم مي </a:t>
            </a:r>
            <a:r>
              <a:rPr lang="fa-IR" sz="2400" b="1" dirty="0" smtClean="0">
                <a:latin typeface="Times New Roman" pitchFamily="18" charset="0"/>
                <a:cs typeface="B Nazanin" pitchFamily="2" charset="-78"/>
              </a:rPr>
              <a:t>باشد و فرد با نقطه ایده آل 26 کیلوگرم فاصله دارد  </a:t>
            </a:r>
            <a:endParaRPr lang="en-US" sz="2400" b="1" dirty="0">
              <a:latin typeface="Times New Roman" pitchFamily="18" charset="0"/>
              <a:cs typeface="B Nazanin" pitchFamily="2" charset="-78"/>
            </a:endParaRPr>
          </a:p>
        </p:txBody>
      </p:sp>
      <p:sp>
        <p:nvSpPr>
          <p:cNvPr id="11" name="Oval 10"/>
          <p:cNvSpPr/>
          <p:nvPr/>
        </p:nvSpPr>
        <p:spPr bwMode="auto">
          <a:xfrm>
            <a:off x="685800" y="5562600"/>
            <a:ext cx="7824814" cy="990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12" name="TextBox 12"/>
          <p:cNvSpPr txBox="1">
            <a:spLocks noChangeArrowheads="1"/>
          </p:cNvSpPr>
          <p:nvPr/>
        </p:nvSpPr>
        <p:spPr bwMode="auto">
          <a:xfrm>
            <a:off x="1143000" y="5791200"/>
            <a:ext cx="7086599"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68 کیلوگرم وزنی است که در فرمول محاسبه انرژی قرار می گیرد</a:t>
            </a:r>
            <a:endParaRPr lang="en-US" sz="2400" b="1" dirty="0">
              <a:latin typeface="Times New Roman" pitchFamily="18" charset="0"/>
              <a:cs typeface="B Nazanin" pitchFamily="2" charset="-78"/>
            </a:endParaRPr>
          </a:p>
        </p:txBody>
      </p:sp>
      <p:sp>
        <p:nvSpPr>
          <p:cNvPr id="13" name="Footer Placeholder 12"/>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42875"/>
            <a:ext cx="8229600" cy="1139825"/>
          </a:xfrm>
        </p:spPr>
        <p:txBody>
          <a:bodyPr/>
          <a:lstStyle/>
          <a:p>
            <a:pPr algn="r" rtl="1" eaLnBrk="1" hangingPunct="1">
              <a:defRPr/>
            </a:pPr>
            <a:r>
              <a:rPr lang="fa-IR" sz="5400" b="1" dirty="0" smtClean="0">
                <a:solidFill>
                  <a:srgbClr val="FF0066"/>
                </a:solidFill>
                <a:cs typeface="B Nazanin" pitchFamily="2" charset="-78"/>
              </a:rPr>
              <a:t>گام اول:</a:t>
            </a:r>
            <a:endParaRPr lang="en-US" sz="5400" b="1" dirty="0" smtClean="0">
              <a:solidFill>
                <a:srgbClr val="FF0066"/>
              </a:solidFill>
              <a:cs typeface="B Nazanin" pitchFamily="2" charset="-78"/>
            </a:endParaRPr>
          </a:p>
        </p:txBody>
      </p:sp>
      <p:sp>
        <p:nvSpPr>
          <p:cNvPr id="137219" name="Rectangle 3"/>
          <p:cNvSpPr>
            <a:spLocks noGrp="1" noChangeArrowheads="1"/>
          </p:cNvSpPr>
          <p:nvPr>
            <p:ph type="body" idx="1"/>
          </p:nvPr>
        </p:nvSpPr>
        <p:spPr>
          <a:xfrm>
            <a:off x="457200" y="1357313"/>
            <a:ext cx="8229600" cy="4829175"/>
          </a:xfrm>
        </p:spPr>
        <p:txBody>
          <a:bodyPr/>
          <a:lstStyle/>
          <a:p>
            <a:pPr algn="justLow" rtl="1">
              <a:buSzPct val="120000"/>
              <a:buNone/>
              <a:defRPr/>
            </a:pPr>
            <a:r>
              <a:rPr lang="fa-IR" sz="3600" b="1" dirty="0" smtClean="0">
                <a:latin typeface="Comic Sans MS" pitchFamily="66" charset="0"/>
                <a:cs typeface="B Nazanin" pitchFamily="2" charset="-78"/>
              </a:rPr>
              <a:t>هدف کاهش وزن در گام اول، كاهش 10-5 درصد وزن فعلی فرد</a:t>
            </a:r>
            <a:endParaRPr lang="en-US" sz="3600" dirty="0" smtClean="0">
              <a:latin typeface="Comic Sans MS" pitchFamily="66" charset="0"/>
              <a:cs typeface="B Nazanin" pitchFamily="2" charset="-78"/>
            </a:endParaRPr>
          </a:p>
          <a:p>
            <a:pPr algn="just" eaLnBrk="1" hangingPunct="1">
              <a:spcBef>
                <a:spcPts val="2400"/>
              </a:spcBef>
              <a:buSzPct val="120000"/>
              <a:buFont typeface="Wingdings" pitchFamily="2" charset="2"/>
              <a:buNone/>
              <a:defRPr/>
            </a:pPr>
            <a:r>
              <a:rPr lang="en-US" b="1" dirty="0" smtClean="0">
                <a:latin typeface="Comic Sans MS" pitchFamily="66" charset="0"/>
                <a:cs typeface="B Nazanin" pitchFamily="2" charset="-78"/>
              </a:rPr>
              <a:t>86 × 10% = 8.6 ≈ 9kg</a:t>
            </a:r>
          </a:p>
          <a:p>
            <a:pPr algn="just">
              <a:spcBef>
                <a:spcPts val="2400"/>
              </a:spcBef>
              <a:buSzPct val="120000"/>
              <a:buNone/>
              <a:defRPr/>
            </a:pPr>
            <a:r>
              <a:rPr lang="en-US" b="1" dirty="0" smtClean="0">
                <a:latin typeface="Comic Sans MS" pitchFamily="66" charset="0"/>
                <a:cs typeface="B Nazanin" pitchFamily="2" charset="-78"/>
              </a:rPr>
              <a:t>86 – 9 = 77 kg</a:t>
            </a:r>
          </a:p>
          <a:p>
            <a:pPr algn="just" rtl="1" eaLnBrk="1" hangingPunct="1">
              <a:spcBef>
                <a:spcPts val="2400"/>
              </a:spcBef>
              <a:buSzPct val="120000"/>
              <a:buFont typeface="Wingdings" pitchFamily="2" charset="2"/>
              <a:buNone/>
              <a:defRPr/>
            </a:pPr>
            <a:endParaRPr lang="fa-IR" sz="3600" dirty="0" smtClean="0">
              <a:latin typeface="Comic Sans MS" pitchFamily="66" charset="0"/>
              <a:cs typeface="B Nazanin" pitchFamily="2" charset="-78"/>
            </a:endParaRPr>
          </a:p>
        </p:txBody>
      </p:sp>
      <p:sp>
        <p:nvSpPr>
          <p:cNvPr id="5" name="Slide Number Placeholder 4"/>
          <p:cNvSpPr>
            <a:spLocks noGrp="1"/>
          </p:cNvSpPr>
          <p:nvPr>
            <p:ph type="sldNum" sz="quarter" idx="11"/>
          </p:nvPr>
        </p:nvSpPr>
        <p:spPr/>
        <p:txBody>
          <a:bodyPr/>
          <a:lstStyle/>
          <a:p>
            <a:pPr>
              <a:defRPr/>
            </a:pPr>
            <a:fld id="{15A4A243-5631-4765-85CF-E3860C081927}" type="slidenum">
              <a:rPr lang="ar-SA" sz="1500" b="1" smtClean="0"/>
              <a:pPr>
                <a:defRPr/>
              </a:pPr>
              <a:t>62</a:t>
            </a:fld>
            <a:endParaRPr lang="en-US" sz="1500" b="1" dirty="0"/>
          </a:p>
        </p:txBody>
      </p:sp>
      <p:sp>
        <p:nvSpPr>
          <p:cNvPr id="41990" name="TextBox 5"/>
          <p:cNvSpPr txBox="1">
            <a:spLocks noChangeArrowheads="1"/>
          </p:cNvSpPr>
          <p:nvPr/>
        </p:nvSpPr>
        <p:spPr bwMode="auto">
          <a:xfrm>
            <a:off x="785813" y="6038850"/>
            <a:ext cx="7000875" cy="461963"/>
          </a:xfrm>
          <a:prstGeom prst="rect">
            <a:avLst/>
          </a:prstGeom>
          <a:noFill/>
          <a:ln w="9525">
            <a:noFill/>
            <a:miter lim="800000"/>
            <a:headEnd/>
            <a:tailEnd/>
          </a:ln>
        </p:spPr>
        <p:txBody>
          <a:bodyPr>
            <a:spAutoFit/>
          </a:bodyPr>
          <a:lstStyle/>
          <a:p>
            <a:pPr algn="l" rtl="0"/>
            <a:r>
              <a:rPr lang="fa-IR" sz="1200" b="1" u="sng" baseline="30000" dirty="0">
                <a:latin typeface="Comic Sans MS" pitchFamily="66" charset="0"/>
                <a:cs typeface="B Nazanin" pitchFamily="2" charset="-78"/>
              </a:rPr>
              <a:t>*</a:t>
            </a:r>
            <a:r>
              <a:rPr lang="en-US" sz="1200" dirty="0">
                <a:latin typeface="Comic Sans MS" pitchFamily="66" charset="0"/>
              </a:rPr>
              <a:t>Raymond A. </a:t>
            </a:r>
            <a:r>
              <a:rPr lang="en-US" sz="1200" dirty="0" err="1">
                <a:latin typeface="Comic Sans MS" pitchFamily="66" charset="0"/>
              </a:rPr>
              <a:t>etal</a:t>
            </a:r>
            <a:r>
              <a:rPr lang="en-US" sz="1200" dirty="0">
                <a:latin typeface="Comic Sans MS" pitchFamily="66" charset="0"/>
              </a:rPr>
              <a:t>, Medical nutrition therapy for treatment of  obesity, </a:t>
            </a:r>
            <a:r>
              <a:rPr lang="en-US" sz="1200" dirty="0" err="1">
                <a:latin typeface="Comic Sans MS" pitchFamily="66" charset="0"/>
              </a:rPr>
              <a:t>Endocriniol</a:t>
            </a:r>
            <a:r>
              <a:rPr lang="en-US" sz="1200" dirty="0">
                <a:latin typeface="Comic Sans MS" pitchFamily="66" charset="0"/>
              </a:rPr>
              <a:t> </a:t>
            </a:r>
            <a:r>
              <a:rPr lang="en-US" sz="1200" dirty="0" err="1">
                <a:latin typeface="Comic Sans MS" pitchFamily="66" charset="0"/>
              </a:rPr>
              <a:t>Metab</a:t>
            </a:r>
            <a:r>
              <a:rPr lang="en-US" sz="1200" dirty="0">
                <a:latin typeface="Comic Sans MS" pitchFamily="66" charset="0"/>
              </a:rPr>
              <a:t> </a:t>
            </a:r>
            <a:r>
              <a:rPr lang="en-US" sz="1200" dirty="0" err="1">
                <a:latin typeface="Comic Sans MS" pitchFamily="66" charset="0"/>
              </a:rPr>
              <a:t>Clin</a:t>
            </a:r>
            <a:r>
              <a:rPr lang="en-US" sz="1200" dirty="0">
                <a:latin typeface="Comic Sans MS" pitchFamily="66" charset="0"/>
              </a:rPr>
              <a:t>  N  AM. 32 (2003) 935-965.</a:t>
            </a:r>
            <a:endParaRPr lang="fa-IR" sz="1200" dirty="0">
              <a:latin typeface="Comic Sans MS" pitchFamily="66" charset="0"/>
            </a:endParaRPr>
          </a:p>
        </p:txBody>
      </p:sp>
      <p:sp>
        <p:nvSpPr>
          <p:cNvPr id="6" name="Oval 5"/>
          <p:cNvSpPr/>
          <p:nvPr/>
        </p:nvSpPr>
        <p:spPr bwMode="auto">
          <a:xfrm>
            <a:off x="457200" y="4114800"/>
            <a:ext cx="8077200" cy="11430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7" name="TextBox 12"/>
          <p:cNvSpPr txBox="1">
            <a:spLocks noChangeArrowheads="1"/>
          </p:cNvSpPr>
          <p:nvPr/>
        </p:nvSpPr>
        <p:spPr bwMode="auto">
          <a:xfrm>
            <a:off x="762000" y="4415135"/>
            <a:ext cx="7467600" cy="461665"/>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به طور میانگین این میزان کاهش وزن در طی 4 تا 5 ماه صورت می گیرد  </a:t>
            </a:r>
            <a:endParaRPr lang="en-US" sz="2400" b="1" dirty="0">
              <a:latin typeface="Times New Roman" pitchFamily="18" charset="0"/>
              <a:cs typeface="B Nazanin" pitchFamily="2" charset="-78"/>
            </a:endParaRPr>
          </a:p>
        </p:txBody>
      </p:sp>
      <p:sp>
        <p:nvSpPr>
          <p:cNvPr id="8" name="Footer Placeholder 7"/>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spd="slow">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FF0000"/>
                </a:solidFill>
                <a:cs typeface="B Nazanin" pitchFamily="2" charset="-78"/>
              </a:rPr>
              <a:t>محاسبه انرژی مورد نیاز بدن</a:t>
            </a:r>
            <a:r>
              <a:rPr lang="en-US" sz="3600" b="1" dirty="0" smtClean="0">
                <a:solidFill>
                  <a:srgbClr val="FF0000"/>
                </a:solidFill>
                <a:cs typeface="B Nazanin" pitchFamily="2" charset="-78"/>
              </a:rPr>
              <a:t> </a:t>
            </a:r>
            <a:endParaRPr lang="en-US" sz="3600" dirty="0"/>
          </a:p>
        </p:txBody>
      </p:sp>
      <p:sp>
        <p:nvSpPr>
          <p:cNvPr id="3" name="Content Placeholder 2"/>
          <p:cNvSpPr>
            <a:spLocks noGrp="1"/>
          </p:cNvSpPr>
          <p:nvPr>
            <p:ph idx="1"/>
          </p:nvPr>
        </p:nvSpPr>
        <p:spPr>
          <a:xfrm>
            <a:off x="304800" y="1600200"/>
            <a:ext cx="8534400" cy="4525963"/>
          </a:xfrm>
        </p:spPr>
        <p:txBody>
          <a:bodyPr/>
          <a:lstStyle/>
          <a:p>
            <a:pPr>
              <a:buNone/>
            </a:pPr>
            <a:r>
              <a:rPr lang="en-US" b="1" kern="0" dirty="0" smtClean="0">
                <a:latin typeface="Comic Sans MS" pitchFamily="66" charset="0"/>
                <a:cs typeface="B Nazanin" pitchFamily="2" charset="-78"/>
              </a:rPr>
              <a:t>TEE = 68 × 22 × 1.3 × 1.1 </a:t>
            </a:r>
          </a:p>
          <a:p>
            <a:pPr>
              <a:buNone/>
            </a:pPr>
            <a:r>
              <a:rPr lang="en-US" b="1" kern="0" dirty="0" smtClean="0">
                <a:latin typeface="Comic Sans MS" pitchFamily="66" charset="0"/>
                <a:cs typeface="B Nazanin" pitchFamily="2" charset="-78"/>
              </a:rPr>
              <a:t>		= 2139 kcal ≈ 2100 kcal </a:t>
            </a:r>
          </a:p>
          <a:p>
            <a:pPr>
              <a:buNone/>
            </a:pPr>
            <a:r>
              <a:rPr lang="en-US" b="1" kern="0" dirty="0" smtClean="0">
                <a:latin typeface="Comic Sans MS" pitchFamily="66" charset="0"/>
                <a:cs typeface="B Nazanin" pitchFamily="2" charset="-78"/>
              </a:rPr>
              <a:t>		</a:t>
            </a:r>
          </a:p>
          <a:p>
            <a:endParaRPr lang="fa-IR" dirty="0" smtClean="0"/>
          </a:p>
          <a:p>
            <a:endParaRPr lang="fa-IR" dirty="0" smtClean="0"/>
          </a:p>
          <a:p>
            <a:pPr>
              <a:buNone/>
            </a:pPr>
            <a:r>
              <a:rPr lang="en-US" b="1" kern="0" dirty="0" smtClean="0">
                <a:latin typeface="Comic Sans MS" pitchFamily="66" charset="0"/>
                <a:cs typeface="B Nazanin" pitchFamily="2" charset="-78"/>
              </a:rPr>
              <a:t>2100 – 500 = 1600 kcal</a:t>
            </a:r>
          </a:p>
        </p:txBody>
      </p:sp>
      <p:sp>
        <p:nvSpPr>
          <p:cNvPr id="4" name="Oval 3"/>
          <p:cNvSpPr/>
          <p:nvPr/>
        </p:nvSpPr>
        <p:spPr bwMode="auto">
          <a:xfrm>
            <a:off x="1143000" y="2743200"/>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5" name="TextBox 12"/>
          <p:cNvSpPr txBox="1">
            <a:spLocks noChangeArrowheads="1"/>
          </p:cNvSpPr>
          <p:nvPr/>
        </p:nvSpPr>
        <p:spPr bwMode="auto">
          <a:xfrm>
            <a:off x="1524000" y="3048000"/>
            <a:ext cx="6019801" cy="954107"/>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2100 کیلوکالری میزان انرژی مورد نیاز برای حفظ وزن است </a:t>
            </a:r>
            <a:r>
              <a:rPr lang="fa-IR" sz="3200" b="1" dirty="0" smtClean="0">
                <a:solidFill>
                  <a:srgbClr val="C00000"/>
                </a:solidFill>
                <a:latin typeface="Times New Roman" pitchFamily="18" charset="0"/>
                <a:cs typeface="B Nazanin" pitchFamily="2" charset="-78"/>
              </a:rPr>
              <a:t>نه کاهش وزن  </a:t>
            </a:r>
            <a:endParaRPr lang="en-US" sz="2400" b="1" dirty="0">
              <a:solidFill>
                <a:srgbClr val="C00000"/>
              </a:solidFill>
              <a:latin typeface="Times New Roman" pitchFamily="18" charset="0"/>
              <a:cs typeface="B Nazanin" pitchFamily="2" charset="-78"/>
            </a:endParaRPr>
          </a:p>
        </p:txBody>
      </p:sp>
      <p:sp>
        <p:nvSpPr>
          <p:cNvPr id="6" name="Oval 5"/>
          <p:cNvSpPr/>
          <p:nvPr/>
        </p:nvSpPr>
        <p:spPr bwMode="auto">
          <a:xfrm>
            <a:off x="1295400" y="5138750"/>
            <a:ext cx="6858048" cy="141445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endParaRPr>
          </a:p>
        </p:txBody>
      </p:sp>
      <p:sp>
        <p:nvSpPr>
          <p:cNvPr id="7" name="TextBox 12"/>
          <p:cNvSpPr txBox="1">
            <a:spLocks noChangeArrowheads="1"/>
          </p:cNvSpPr>
          <p:nvPr/>
        </p:nvSpPr>
        <p:spPr bwMode="auto">
          <a:xfrm>
            <a:off x="1676400" y="5446693"/>
            <a:ext cx="6019801" cy="954107"/>
          </a:xfrm>
          <a:prstGeom prst="rect">
            <a:avLst/>
          </a:prstGeom>
          <a:noFill/>
          <a:ln w="9525">
            <a:noFill/>
            <a:miter lim="800000"/>
            <a:headEnd/>
            <a:tailEnd/>
          </a:ln>
        </p:spPr>
        <p:txBody>
          <a:bodyPr wrap="square">
            <a:spAutoFit/>
          </a:bodyPr>
          <a:lstStyle/>
          <a:p>
            <a:pPr algn="ctr" rtl="1"/>
            <a:r>
              <a:rPr lang="fa-IR" sz="2400" b="1" dirty="0" smtClean="0">
                <a:latin typeface="Times New Roman" pitchFamily="18" charset="0"/>
                <a:cs typeface="B Nazanin" pitchFamily="2" charset="-78"/>
              </a:rPr>
              <a:t>1600 کیلوکالری میزان انرژی مورد نیاز </a:t>
            </a:r>
            <a:r>
              <a:rPr lang="fa-IR" sz="3200" b="1" dirty="0" smtClean="0">
                <a:solidFill>
                  <a:srgbClr val="C00000"/>
                </a:solidFill>
                <a:latin typeface="Times New Roman" pitchFamily="18" charset="0"/>
                <a:cs typeface="B Nazanin" pitchFamily="2" charset="-78"/>
              </a:rPr>
              <a:t>کاهش وزن </a:t>
            </a:r>
            <a:r>
              <a:rPr lang="fa-IR" sz="2400" b="1" dirty="0" smtClean="0">
                <a:latin typeface="Times New Roman" pitchFamily="18" charset="0"/>
                <a:cs typeface="B Nazanin" pitchFamily="2" charset="-78"/>
              </a:rPr>
              <a:t>تقریبا نیم کیلوگرمی در هفته است  </a:t>
            </a:r>
            <a:endParaRPr lang="en-US" sz="2400" b="1" dirty="0">
              <a:latin typeface="Times New Roman" pitchFamily="18" charset="0"/>
              <a:cs typeface="B Nazanin" pitchFamily="2" charset="-78"/>
            </a:endParaRPr>
          </a:p>
        </p:txBody>
      </p:sp>
      <p:sp>
        <p:nvSpPr>
          <p:cNvPr id="8" name="Slide Number Placeholder 7"/>
          <p:cNvSpPr>
            <a:spLocks noGrp="1"/>
          </p:cNvSpPr>
          <p:nvPr>
            <p:ph type="sldNum" sz="quarter" idx="12"/>
          </p:nvPr>
        </p:nvSpPr>
        <p:spPr/>
        <p:txBody>
          <a:bodyPr/>
          <a:lstStyle/>
          <a:p>
            <a:fld id="{430E3189-A26B-47E6-88FA-F0598B934182}" type="slidenum">
              <a:rPr lang="en-US" smtClean="0"/>
              <a:pPr/>
              <a:t>63</a:t>
            </a:fld>
            <a:endParaRPr lang="en-US"/>
          </a:p>
        </p:txBody>
      </p:sp>
      <p:sp>
        <p:nvSpPr>
          <p:cNvPr id="9" name="Footer Placeholder 8"/>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77813"/>
            <a:ext cx="8401050" cy="1139825"/>
          </a:xfrm>
        </p:spPr>
        <p:txBody>
          <a:bodyPr>
            <a:normAutofit/>
          </a:bodyPr>
          <a:lstStyle/>
          <a:p>
            <a:pPr eaLnBrk="1" hangingPunct="1">
              <a:defRPr/>
            </a:pPr>
            <a:r>
              <a:rPr lang="fa-IR" sz="4800" b="1" dirty="0" smtClean="0">
                <a:solidFill>
                  <a:srgbClr val="002060"/>
                </a:solidFill>
                <a:cs typeface="B Mitra" pitchFamily="2" charset="-78"/>
              </a:rPr>
              <a:t>محاسبه ي گرم درشت مغذي ها</a:t>
            </a:r>
            <a:endParaRPr lang="en-US" sz="4800" b="1" dirty="0" smtClean="0">
              <a:solidFill>
                <a:srgbClr val="002060"/>
              </a:solidFill>
              <a:cs typeface="B Mitra" pitchFamily="2" charset="-78"/>
            </a:endParaRPr>
          </a:p>
        </p:txBody>
      </p:sp>
      <p:sp>
        <p:nvSpPr>
          <p:cNvPr id="12" name="Rectangle 3"/>
          <p:cNvSpPr txBox="1">
            <a:spLocks noChangeArrowheads="1"/>
          </p:cNvSpPr>
          <p:nvPr/>
        </p:nvSpPr>
        <p:spPr bwMode="auto">
          <a:xfrm>
            <a:off x="179389" y="1341438"/>
            <a:ext cx="8425060" cy="4967882"/>
          </a:xfrm>
          <a:prstGeom prst="rect">
            <a:avLst/>
          </a:prstGeom>
          <a:noFill/>
          <a:ln w="9525">
            <a:noFill/>
            <a:miter lim="800000"/>
            <a:headEnd/>
            <a:tailEnd/>
          </a:ln>
          <a:effectLst/>
        </p:spPr>
        <p:txBody>
          <a:bodyPr/>
          <a:lstStyle/>
          <a:p>
            <a:pPr marL="342900" indent="-342900" algn="l">
              <a:lnSpc>
                <a:spcPct val="90000"/>
              </a:lnSpc>
              <a:spcBef>
                <a:spcPct val="20000"/>
              </a:spcBef>
              <a:buClr>
                <a:schemeClr val="hlink"/>
              </a:buClr>
              <a:buSzPct val="80000"/>
              <a:buFont typeface="Wingdings" pitchFamily="2" charset="2"/>
              <a:buNone/>
              <a:defRPr/>
            </a:pPr>
            <a:endParaRPr lang="en-US" sz="1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Pro</a:t>
            </a:r>
            <a:r>
              <a:rPr lang="en-US" sz="3200" b="1"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 0/17</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272 </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272</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68</a:t>
            </a:r>
            <a:r>
              <a:rPr lang="en-US" sz="2400" u="sng" kern="0" dirty="0" smtClean="0">
                <a:latin typeface="Comic Sans MS" pitchFamily="66" charset="0"/>
                <a:cs typeface="B Nazanin" pitchFamily="2" charset="-78"/>
              </a:rPr>
              <a:t>g</a:t>
            </a:r>
            <a:endParaRPr lang="en-US" sz="3200" u="sng"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smtClean="0">
                <a:latin typeface="Comic Sans MS" pitchFamily="66" charset="0"/>
                <a:cs typeface="B Nazanin" pitchFamily="2" charset="-78"/>
              </a:rPr>
              <a:t> 4 </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Fat</a:t>
            </a:r>
            <a:r>
              <a:rPr lang="en-US" sz="3200" b="1"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0/3 </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 480</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480</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53</a:t>
            </a:r>
            <a:r>
              <a:rPr lang="en-US" sz="2400" u="sng" kern="0" dirty="0" smtClean="0">
                <a:latin typeface="Comic Sans MS" pitchFamily="66" charset="0"/>
                <a:cs typeface="B Nazanin" pitchFamily="2" charset="-78"/>
              </a:rPr>
              <a:t>g</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a:latin typeface="Comic Sans MS" pitchFamily="66" charset="0"/>
                <a:cs typeface="B Nazanin" pitchFamily="2" charset="-78"/>
              </a:rPr>
              <a:t> </a:t>
            </a:r>
            <a:r>
              <a:rPr lang="en-US" sz="3200" kern="0" dirty="0">
                <a:latin typeface="Comic Sans MS" pitchFamily="66" charset="0"/>
                <a:cs typeface="B Nazanin" pitchFamily="2" charset="-78"/>
              </a:rPr>
              <a:t>            </a:t>
            </a:r>
            <a:r>
              <a:rPr lang="en-US" sz="3200" kern="0" dirty="0" smtClean="0">
                <a:latin typeface="Comic Sans MS" pitchFamily="66" charset="0"/>
                <a:cs typeface="B Nazanin" pitchFamily="2" charset="-78"/>
              </a:rPr>
              <a:t> </a:t>
            </a:r>
            <a:r>
              <a:rPr lang="fa-IR" sz="3200" kern="0" dirty="0">
                <a:latin typeface="Comic Sans MS" pitchFamily="66" charset="0"/>
                <a:cs typeface="B Nazanin" pitchFamily="2" charset="-78"/>
              </a:rPr>
              <a:t>9</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p>
          <a:p>
            <a:pPr marL="342900" indent="-342900" algn="l">
              <a:lnSpc>
                <a:spcPct val="90000"/>
              </a:lnSpc>
              <a:spcBef>
                <a:spcPct val="20000"/>
              </a:spcBef>
              <a:buClr>
                <a:schemeClr val="hlink"/>
              </a:buClr>
              <a:buSzPct val="80000"/>
              <a:buFont typeface="Wingdings" pitchFamily="2" charset="2"/>
              <a:buNone/>
              <a:defRPr/>
            </a:pPr>
            <a:r>
              <a:rPr lang="en-US" sz="3200" b="1" u="sng" kern="0" dirty="0" smtClean="0">
                <a:latin typeface="Comic Sans MS" pitchFamily="66" charset="0"/>
                <a:cs typeface="B Nazanin" pitchFamily="2" charset="-78"/>
              </a:rPr>
              <a:t>CHO</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1600</a:t>
            </a:r>
            <a:r>
              <a:rPr lang="en-US" sz="3200" kern="0" dirty="0" smtClean="0">
                <a:latin typeface="Comic Sans MS" pitchFamily="66" charset="0"/>
                <a:cs typeface="B Nazanin" pitchFamily="2" charset="-78"/>
              </a:rPr>
              <a:t>×</a:t>
            </a:r>
            <a:r>
              <a:rPr lang="fa-IR" sz="3200" b="1" kern="0" dirty="0" smtClean="0">
                <a:latin typeface="Comic Sans MS" pitchFamily="66" charset="0"/>
                <a:cs typeface="B Nazanin" pitchFamily="2" charset="-78"/>
              </a:rPr>
              <a:t>0/53</a:t>
            </a:r>
            <a:r>
              <a:rPr lang="en-US" sz="3200" kern="0" dirty="0" smtClean="0">
                <a:latin typeface="Comic Sans MS" pitchFamily="66" charset="0"/>
                <a:cs typeface="B Nazanin" pitchFamily="2" charset="-78"/>
              </a:rPr>
              <a:t>=</a:t>
            </a:r>
            <a:r>
              <a:rPr lang="fa-IR" sz="3200" kern="0" dirty="0" smtClean="0">
                <a:latin typeface="Comic Sans MS" pitchFamily="66" charset="0"/>
                <a:cs typeface="B Nazanin" pitchFamily="2" charset="-78"/>
              </a:rPr>
              <a:t>848</a:t>
            </a:r>
            <a:r>
              <a:rPr lang="en-US" sz="2000" kern="0" dirty="0" smtClean="0">
                <a:latin typeface="Comic Sans MS" pitchFamily="66" charset="0"/>
                <a:cs typeface="B Nazanin" pitchFamily="2" charset="-78"/>
              </a:rPr>
              <a:t>Kcal</a:t>
            </a:r>
            <a:r>
              <a:rPr lang="en-US" sz="3200" kern="0" dirty="0" smtClean="0">
                <a:latin typeface="Comic Sans MS" pitchFamily="66" charset="0"/>
                <a:cs typeface="B Nazanin" pitchFamily="2" charset="-78"/>
              </a:rPr>
              <a:t>     </a:t>
            </a:r>
            <a:r>
              <a:rPr lang="fa-IR" sz="3200" u="sng" kern="0" dirty="0" smtClean="0">
                <a:latin typeface="Comic Sans MS" pitchFamily="66" charset="0"/>
                <a:cs typeface="B Nazanin" pitchFamily="2" charset="-78"/>
              </a:rPr>
              <a:t>848</a:t>
            </a:r>
            <a:r>
              <a:rPr lang="en-US" sz="3200" kern="0" dirty="0" smtClean="0">
                <a:latin typeface="Comic Sans MS" pitchFamily="66" charset="0"/>
                <a:cs typeface="B Nazanin" pitchFamily="2" charset="-78"/>
              </a:rPr>
              <a:t>=</a:t>
            </a:r>
            <a:r>
              <a:rPr lang="en-US" sz="3200" b="1" kern="0" dirty="0" smtClean="0">
                <a:latin typeface="Comic Sans MS" pitchFamily="66" charset="0"/>
                <a:cs typeface="B Nazanin" pitchFamily="2" charset="-78"/>
              </a:rPr>
              <a:t> </a:t>
            </a:r>
            <a:r>
              <a:rPr lang="fa-IR" sz="3600" b="1" u="sng" kern="0" dirty="0" smtClean="0">
                <a:latin typeface="Comic Sans MS" pitchFamily="66" charset="0"/>
                <a:cs typeface="B Nazanin" pitchFamily="2" charset="-78"/>
              </a:rPr>
              <a:t>212</a:t>
            </a:r>
            <a:r>
              <a:rPr lang="en-US" sz="2400" u="sng" kern="0" dirty="0" smtClean="0">
                <a:latin typeface="Comic Sans MS" pitchFamily="66" charset="0"/>
                <a:cs typeface="B Nazanin" pitchFamily="2" charset="-78"/>
              </a:rPr>
              <a:t>g</a:t>
            </a:r>
            <a:endParaRPr lang="en-US" sz="3200" u="sng"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3200" kern="0" dirty="0">
                <a:latin typeface="Comic Sans MS" pitchFamily="66" charset="0"/>
                <a:cs typeface="B Nazanin" pitchFamily="2" charset="-78"/>
              </a:rPr>
              <a:t>                                      </a:t>
            </a:r>
            <a:r>
              <a:rPr lang="fa-IR" sz="3200" kern="0" dirty="0" smtClean="0">
                <a:latin typeface="Comic Sans MS" pitchFamily="66" charset="0"/>
                <a:cs typeface="B Nazanin" pitchFamily="2" charset="-78"/>
              </a:rPr>
              <a:t>4</a:t>
            </a:r>
            <a:endParaRPr lang="en-US" sz="3200" kern="0" dirty="0">
              <a:latin typeface="Comic Sans MS" pitchFamily="66" charset="0"/>
              <a:cs typeface="B Nazanin" pitchFamily="2" charset="-78"/>
            </a:endParaRPr>
          </a:p>
          <a:p>
            <a:pPr marL="342900" indent="-342900" algn="l">
              <a:lnSpc>
                <a:spcPct val="90000"/>
              </a:lnSpc>
              <a:spcBef>
                <a:spcPct val="20000"/>
              </a:spcBef>
              <a:buClr>
                <a:schemeClr val="hlink"/>
              </a:buClr>
              <a:buSzPct val="80000"/>
              <a:buFont typeface="Wingdings" pitchFamily="2" charset="2"/>
              <a:buNone/>
              <a:defRPr/>
            </a:pPr>
            <a:r>
              <a:rPr lang="en-US" sz="2800" kern="0" dirty="0">
                <a:latin typeface="Comic Sans MS" pitchFamily="66" charset="0"/>
                <a:cs typeface="+mn-cs"/>
              </a:rPr>
              <a:t>  </a:t>
            </a:r>
            <a:endParaRPr lang="en-US" sz="3200" kern="0" dirty="0">
              <a:latin typeface="+mn-lt"/>
              <a:cs typeface="B Nazanin" pitchFamily="2" charset="-78"/>
            </a:endParaRPr>
          </a:p>
        </p:txBody>
      </p:sp>
      <p:sp>
        <p:nvSpPr>
          <p:cNvPr id="7" name="Slide Number Placeholder 6"/>
          <p:cNvSpPr>
            <a:spLocks noGrp="1"/>
          </p:cNvSpPr>
          <p:nvPr>
            <p:ph type="sldNum" sz="quarter" idx="11"/>
          </p:nvPr>
        </p:nvSpPr>
        <p:spPr>
          <a:xfrm>
            <a:off x="6553200" y="6400800"/>
            <a:ext cx="2133600" cy="457200"/>
          </a:xfrm>
        </p:spPr>
        <p:txBody>
          <a:bodyPr/>
          <a:lstStyle/>
          <a:p>
            <a:pPr>
              <a:defRPr/>
            </a:pPr>
            <a:fld id="{1A03D0BD-9C6F-4C95-99F0-C27D402A611D}" type="slidenum">
              <a:rPr lang="ar-SA" sz="1500" b="1" smtClean="0"/>
              <a:pPr>
                <a:defRPr/>
              </a:pPr>
              <a:t>64</a:t>
            </a:fld>
            <a:endParaRPr lang="en-US" sz="1500" b="1" dirty="0"/>
          </a:p>
        </p:txBody>
      </p:sp>
      <p:sp>
        <p:nvSpPr>
          <p:cNvPr id="5" name="Footer Placeholder 4"/>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3"/>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59395" name="Rectangle 21"/>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59396" name="Rectangle 82"/>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163693" name="Group 877"/>
          <p:cNvGraphicFramePr>
            <a:graphicFrameLocks noGrp="1"/>
          </p:cNvGraphicFramePr>
          <p:nvPr/>
        </p:nvGraphicFramePr>
        <p:xfrm>
          <a:off x="214253" y="1143000"/>
          <a:ext cx="8715435" cy="5175087"/>
        </p:xfrm>
        <a:graphic>
          <a:graphicData uri="http://schemas.openxmlformats.org/drawingml/2006/table">
            <a:tbl>
              <a:tblPr rtl="1">
                <a:tableStyleId>{8799B23B-EC83-4686-B30A-512413B5E67A}</a:tableStyleId>
              </a:tblPr>
              <a:tblGrid>
                <a:gridCol w="2288691"/>
                <a:gridCol w="1083794"/>
                <a:gridCol w="1422576"/>
                <a:gridCol w="1258550"/>
                <a:gridCol w="1350527"/>
                <a:gridCol w="1311297"/>
              </a:tblGrid>
              <a:tr h="70502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واحد</a:t>
                      </a:r>
                      <a:endParaRPr kumimoji="0" lang="fa-IR"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گرم </a:t>
                      </a:r>
                      <a:r>
                        <a:rPr kumimoji="0" lang="en-US" sz="1800" b="1" u="none" strike="noStrike" cap="none" normalizeH="0" baseline="0" dirty="0" smtClean="0">
                          <a:ln>
                            <a:noFill/>
                          </a:ln>
                          <a:solidFill>
                            <a:schemeClr val="tx1"/>
                          </a:solidFill>
                          <a:effectLst/>
                          <a:cs typeface="B Mitra" pitchFamily="2" charset="-78"/>
                        </a:rPr>
                        <a:t>CHO</a:t>
                      </a:r>
                      <a:endParaRPr kumimoji="0" lang="en-US"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smtClean="0">
                          <a:ln>
                            <a:noFill/>
                          </a:ln>
                          <a:solidFill>
                            <a:schemeClr val="tx1"/>
                          </a:solidFill>
                          <a:effectLst/>
                          <a:cs typeface="B Mitra" pitchFamily="2" charset="-78"/>
                        </a:rPr>
                        <a:t>  گرم </a:t>
                      </a:r>
                      <a:r>
                        <a:rPr kumimoji="0" lang="en-US" sz="1800" b="1" u="none" strike="noStrike" cap="none" normalizeH="0" baseline="0" smtClean="0">
                          <a:ln>
                            <a:noFill/>
                          </a:ln>
                          <a:solidFill>
                            <a:schemeClr val="tx1"/>
                          </a:solidFill>
                          <a:effectLst/>
                          <a:cs typeface="B Mitra" pitchFamily="2" charset="-78"/>
                        </a:rPr>
                        <a:t>Pro</a:t>
                      </a:r>
                      <a:endParaRPr kumimoji="0" lang="en-US" sz="18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گرم </a:t>
                      </a:r>
                      <a:r>
                        <a:rPr kumimoji="0" lang="en-US" sz="1800" b="1" u="none" strike="noStrike" cap="none" normalizeH="0" baseline="0" dirty="0" smtClean="0">
                          <a:ln>
                            <a:noFill/>
                          </a:ln>
                          <a:solidFill>
                            <a:schemeClr val="tx1"/>
                          </a:solidFill>
                          <a:effectLst/>
                          <a:cs typeface="B Mitra" pitchFamily="2" charset="-78"/>
                        </a:rPr>
                        <a:t>Fat</a:t>
                      </a:r>
                      <a:endParaRPr kumimoji="0" lang="en-US" sz="18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b="1" u="none" strike="noStrike" cap="none" normalizeH="0" baseline="0" dirty="0" smtClean="0">
                          <a:ln>
                            <a:noFill/>
                          </a:ln>
                          <a:solidFill>
                            <a:schemeClr val="tx1"/>
                          </a:solidFill>
                          <a:effectLst/>
                          <a:cs typeface="B Mitra" pitchFamily="2" charset="-78"/>
                        </a:rPr>
                        <a:t>   كل كالري</a:t>
                      </a:r>
                      <a:endParaRPr kumimoji="0" lang="fa-IR" sz="18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شير و لبنيات</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سبزی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ميوه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833489">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شکر، عسل، مربا و شيره</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غلات</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گوشت و جانشين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16394">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چربی ها</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538207">
                <a:tc>
                  <a:txBody>
                    <a:bodyPr/>
                    <a:lstStyle/>
                    <a:p>
                      <a:pPr indent="180340" algn="ctr" rtl="1">
                        <a:lnSpc>
                          <a:spcPct val="100000"/>
                        </a:lnSpc>
                        <a:spcAft>
                          <a:spcPts val="1000"/>
                        </a:spcAft>
                        <a:tabLst>
                          <a:tab pos="800100" algn="l"/>
                          <a:tab pos="1881505" algn="l"/>
                          <a:tab pos="2447925" algn="l"/>
                          <a:tab pos="2971800" algn="ctr"/>
                          <a:tab pos="4500880" algn="r"/>
                          <a:tab pos="5943600" algn="r"/>
                        </a:tabLst>
                      </a:pPr>
                      <a:r>
                        <a:rPr lang="fa-IR" sz="2400" b="1" dirty="0" smtClean="0">
                          <a:solidFill>
                            <a:schemeClr val="tx1"/>
                          </a:solidFill>
                          <a:cs typeface="B Mitra" pitchFamily="2" charset="-78"/>
                        </a:rPr>
                        <a:t>مجموع</a:t>
                      </a:r>
                      <a:endParaRPr lang="en-US" sz="2400" b="1" dirty="0">
                        <a:solidFill>
                          <a:schemeClr val="tx1"/>
                        </a:solidFill>
                        <a:latin typeface="Times New Roman"/>
                        <a:ea typeface="Times New Roman"/>
                        <a:cs typeface="B Mitra" pitchFamily="2" charset="-78"/>
                      </a:endParaRPr>
                    </a:p>
                  </a:txBody>
                  <a:tcPr marL="68580" marR="68580" marT="0" marB="0"/>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B Mitra" pitchFamily="2" charset="-78"/>
                      </a:endParaRPr>
                    </a:p>
                  </a:txBody>
                  <a:tcPr horzOverflow="overflow"/>
                </a:tc>
              </a:tr>
            </a:tbl>
          </a:graphicData>
        </a:graphic>
      </p:graphicFrame>
      <p:sp>
        <p:nvSpPr>
          <p:cNvPr id="163694" name="Rectangle 878"/>
          <p:cNvSpPr>
            <a:spLocks noGrp="1" noChangeArrowheads="1"/>
          </p:cNvSpPr>
          <p:nvPr>
            <p:ph type="title"/>
          </p:nvPr>
        </p:nvSpPr>
        <p:spPr>
          <a:xfrm>
            <a:off x="395288" y="188640"/>
            <a:ext cx="8147050" cy="863873"/>
          </a:xfrm>
        </p:spPr>
        <p:txBody>
          <a:bodyPr>
            <a:normAutofit fontScale="90000"/>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با واحدهاي سياهه  جانشيني </a:t>
            </a:r>
            <a:r>
              <a:rPr lang="en-US" sz="3100" b="1" dirty="0" smtClean="0">
                <a:solidFill>
                  <a:srgbClr val="FF0066"/>
                </a:solidFill>
                <a:latin typeface="Comic Sans MS" pitchFamily="66" charset="0"/>
                <a:cs typeface="B Nazanin" pitchFamily="2" charset="-78"/>
              </a:rPr>
              <a:t>(</a:t>
            </a:r>
            <a:r>
              <a:rPr lang="en-US" sz="2800" b="1" dirty="0" smtClean="0">
                <a:solidFill>
                  <a:srgbClr val="FF0066"/>
                </a:solidFill>
                <a:latin typeface="Comic Sans MS" pitchFamily="66" charset="0"/>
                <a:cs typeface="B Nazanin" pitchFamily="2" charset="-78"/>
              </a:rPr>
              <a:t>Exchange)</a:t>
            </a:r>
            <a:endParaRPr lang="en-US" sz="3100" b="1" dirty="0" smtClean="0">
              <a:solidFill>
                <a:srgbClr val="FF0066"/>
              </a:solidFill>
              <a:latin typeface="Comic Sans MS" pitchFamily="66" charset="0"/>
              <a:cs typeface="B Nazanin" pitchFamily="2" charset="-78"/>
            </a:endParaRPr>
          </a:p>
        </p:txBody>
      </p:sp>
      <p:sp>
        <p:nvSpPr>
          <p:cNvPr id="8" name="Slide Number Placeholder 7"/>
          <p:cNvSpPr>
            <a:spLocks noGrp="1"/>
          </p:cNvSpPr>
          <p:nvPr>
            <p:ph type="sldNum" sz="quarter" idx="11"/>
          </p:nvPr>
        </p:nvSpPr>
        <p:spPr/>
        <p:txBody>
          <a:bodyPr/>
          <a:lstStyle/>
          <a:p>
            <a:pPr>
              <a:defRPr/>
            </a:pPr>
            <a:fld id="{B0DFD381-4666-4110-8ACA-E899998071F3}" type="slidenum">
              <a:rPr lang="ar-SA" sz="1500" b="1" smtClean="0"/>
              <a:pPr>
                <a:defRPr/>
              </a:pPr>
              <a:t>65</a:t>
            </a:fld>
            <a:endParaRPr lang="en-US" sz="1500" b="1" dirty="0"/>
          </a:p>
        </p:txBody>
      </p:sp>
      <p:sp>
        <p:nvSpPr>
          <p:cNvPr id="9" name="Footer Placeholder 8"/>
          <p:cNvSpPr>
            <a:spLocks noGrp="1"/>
          </p:cNvSpPr>
          <p:nvPr>
            <p:ph type="ftr" sz="quarter" idx="11"/>
          </p:nvPr>
        </p:nvSpPr>
        <p:spPr>
          <a:xfrm>
            <a:off x="3124200" y="6492875"/>
            <a:ext cx="2895600" cy="365125"/>
          </a:xfrm>
        </p:spPr>
        <p:txBody>
          <a:bodyPr/>
          <a:lstStyle/>
          <a:p>
            <a:r>
              <a:rPr lang="fa-IR" smtClean="0"/>
              <a:t>مرکز تحقیقات تغذیه و غدد درون ریز</a:t>
            </a:r>
            <a:endParaRPr lang="en-US" dirty="0"/>
          </a:p>
        </p:txBody>
      </p:sp>
    </p:spTree>
  </p:cSld>
  <p:clrMapOvr>
    <a:masterClrMapping/>
  </p:clrMapOvr>
  <p:transition spd="med">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78851" name="Rectangle 3"/>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78852"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17171" name="Group 83"/>
          <p:cNvGraphicFramePr>
            <a:graphicFrameLocks noGrp="1"/>
          </p:cNvGraphicFramePr>
          <p:nvPr/>
        </p:nvGraphicFramePr>
        <p:xfrm>
          <a:off x="640816" y="1143001"/>
          <a:ext cx="7905386" cy="5120639"/>
        </p:xfrm>
        <a:graphic>
          <a:graphicData uri="http://schemas.openxmlformats.org/drawingml/2006/table">
            <a:tbl>
              <a:tblPr rtl="1">
                <a:tableStyleId>{ED083AE6-46FA-4A59-8FB0-9F97EB10719F}</a:tableStyleId>
              </a:tblPr>
              <a:tblGrid>
                <a:gridCol w="1800000"/>
                <a:gridCol w="1008000"/>
                <a:gridCol w="1605386"/>
                <a:gridCol w="1728000"/>
                <a:gridCol w="1764000"/>
              </a:tblGrid>
              <a:tr h="77428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واحد</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CHO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Pro</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گرم </a:t>
                      </a:r>
                      <a:r>
                        <a:rPr kumimoji="0" lang="en-US" sz="2000" b="1" u="none" strike="noStrike" cap="none" normalizeH="0" baseline="0" dirty="0" smtClean="0">
                          <a:ln>
                            <a:noFill/>
                          </a:ln>
                          <a:solidFill>
                            <a:schemeClr val="tx1"/>
                          </a:solidFill>
                          <a:effectLst/>
                          <a:cs typeface="B Mitra" pitchFamily="2" charset="-78"/>
                        </a:rPr>
                        <a:t>Fat</a:t>
                      </a:r>
                      <a:endParaRPr kumimoji="0" lang="en-US" sz="2000" b="1" i="0" u="none" strike="noStrike" cap="none" normalizeH="0" baseline="0" dirty="0" smtClean="0">
                        <a:ln>
                          <a:noFill/>
                        </a:ln>
                        <a:solidFill>
                          <a:schemeClr val="tx1"/>
                        </a:solidFill>
                        <a:effectLst/>
                        <a:latin typeface="Arial" charset="0"/>
                        <a:cs typeface="B Mitra" pitchFamily="2" charset="-78"/>
                      </a:endParaRPr>
                    </a:p>
                  </a:txBody>
                  <a:tcPr horzOverflow="overflow"/>
                </a:tc>
              </a:tr>
              <a:tr h="67351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24</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10</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6</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45166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45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a:solidFill>
                            <a:schemeClr val="tx1"/>
                          </a:solidFill>
                          <a:latin typeface="Times New Roman"/>
                          <a:ea typeface="Times New Roman"/>
                          <a:cs typeface="B Nazanin" pitchFamily="2" charset="-78"/>
                        </a:rPr>
                        <a:t>-</a:t>
                      </a:r>
                      <a:endParaRPr lang="en-US" sz="1800" b="1" kern="1200" baseline="0">
                        <a:solidFill>
                          <a:schemeClr val="tx1"/>
                        </a:solidFill>
                        <a:latin typeface="Times New Roman"/>
                        <a:ea typeface="Times New Roman"/>
                        <a:cs typeface="B Nazanin" pitchFamily="2" charset="-78"/>
                      </a:endParaRPr>
                    </a:p>
                  </a:txBody>
                  <a:tcPr marL="68580" marR="68580" marT="0" marB="0"/>
                </a:tc>
              </a:tr>
              <a:tr h="533400">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15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33400">
                <a:tc>
                  <a:txBody>
                    <a:bodyPr/>
                    <a:lstStyle/>
                    <a:p>
                      <a:pPr indent="180340" algn="r" rtl="1">
                        <a:lnSpc>
                          <a:spcPct val="100000"/>
                        </a:lnSpc>
                        <a:spcAft>
                          <a:spcPts val="1000"/>
                        </a:spcAft>
                        <a:tabLst>
                          <a:tab pos="800100" algn="l"/>
                          <a:tab pos="1881505" algn="l"/>
                          <a:tab pos="2447925" algn="l"/>
                          <a:tab pos="2971800" algn="ctr"/>
                          <a:tab pos="4500880" algn="r"/>
                          <a:tab pos="5943600" algn="r"/>
                        </a:tabLs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113</a:t>
                      </a:r>
                      <a:r>
                        <a:rPr lang="fa-IR" sz="1600" b="1" baseline="0" dirty="0" smtClean="0">
                          <a:solidFill>
                            <a:schemeClr val="tx1"/>
                          </a:solidFill>
                          <a:latin typeface="Times New Roman"/>
                          <a:ea typeface="Times New Roman"/>
                          <a:cs typeface="B Nazanin" pitchFamily="2" charset="-78"/>
                        </a:rPr>
                        <a:t> = 99 – 212</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7/5 = 15 : 113</a:t>
                      </a:r>
                      <a:endParaRPr lang="en-US" sz="1600" b="1" dirty="0" smtClean="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00000"/>
                        </a:lnSpc>
                        <a:spcAft>
                          <a:spcPts val="0"/>
                        </a:spcAft>
                      </a:pPr>
                      <a:endParaRPr lang="en-US" sz="1600" b="1" dirty="0">
                        <a:solidFill>
                          <a:schemeClr val="tx1"/>
                        </a:solidFill>
                        <a:latin typeface="Times New Roman"/>
                        <a:ea typeface="Times New Roman"/>
                        <a:cs typeface="B Nazanin" pitchFamily="2" charset="-78"/>
                      </a:endParaRPr>
                    </a:p>
                  </a:txBody>
                  <a:tcPr marL="68580" marR="68580" marT="0" marB="0"/>
                </a:tc>
              </a:tr>
              <a:tr h="544466">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fa-IR" sz="1800" b="1" baseline="0" dirty="0" smtClean="0">
                          <a:solidFill>
                            <a:schemeClr val="tx1"/>
                          </a:solidFill>
                          <a:latin typeface="Times New Roman"/>
                          <a:ea typeface="Times New Roman"/>
                          <a:cs typeface="B Nazanin" pitchFamily="2" charset="-78"/>
                        </a:rPr>
                        <a:t>7/5</a:t>
                      </a:r>
                      <a:endParaRPr kumimoji="0" lang="fa-IR" sz="1800" b="1" u="none" strike="noStrike" cap="none" normalizeH="0" baseline="0" dirty="0" smtClean="0">
                        <a:ln>
                          <a:noFill/>
                        </a:ln>
                        <a:solidFill>
                          <a:schemeClr val="tx1"/>
                        </a:solidFill>
                        <a:effectLst/>
                        <a:cs typeface="B Mitra" pitchFamily="2" charset="-78"/>
                      </a:endParaRPr>
                    </a:p>
                  </a:txBody>
                  <a:tcPr horzOverflow="overflow"/>
                </a:tc>
                <a:tc>
                  <a:txBody>
                    <a:bodyPr/>
                    <a:lstStyle/>
                    <a:p>
                      <a:pPr indent="180340" algn="ctr" rtl="0">
                        <a:lnSpc>
                          <a:spcPct val="150000"/>
                        </a:lnSpc>
                        <a:spcAft>
                          <a:spcPts val="0"/>
                        </a:spcAft>
                      </a:pPr>
                      <a:endParaRPr lang="en-US" sz="18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22/5</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0">
                        <a:lnSpc>
                          <a:spcPct val="150000"/>
                        </a:lnSpc>
                        <a:spcAft>
                          <a:spcPts val="0"/>
                        </a:spcAft>
                      </a:pPr>
                      <a:r>
                        <a:rPr lang="fa-IR" sz="1800" b="1" kern="1200" baseline="0" dirty="0">
                          <a:solidFill>
                            <a:schemeClr val="tx1"/>
                          </a:solidFill>
                          <a:latin typeface="Times New Roman"/>
                          <a:ea typeface="Times New Roman"/>
                          <a:cs typeface="B Nazanin" pitchFamily="2" charset="-78"/>
                        </a:rPr>
                        <a:t>-</a:t>
                      </a:r>
                      <a:endParaRPr lang="en-US" sz="1800" b="1" kern="1200" baseline="0" dirty="0">
                        <a:solidFill>
                          <a:schemeClr val="tx1"/>
                        </a:solidFill>
                        <a:latin typeface="Times New Roman"/>
                        <a:ea typeface="Times New Roman"/>
                        <a:cs typeface="B Nazanin" pitchFamily="2" charset="-78"/>
                      </a:endParaRPr>
                    </a:p>
                  </a:txBody>
                  <a:tcPr marL="68580" marR="68580" marT="0" marB="0"/>
                </a:tc>
              </a:tr>
              <a:tr h="500231">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3/5</a:t>
                      </a: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dirty="0" smtClean="0">
                          <a:solidFill>
                            <a:schemeClr val="tx1"/>
                          </a:solidFill>
                          <a:latin typeface="Times New Roman"/>
                          <a:ea typeface="Times New Roman"/>
                          <a:cs typeface="B Nazanin" pitchFamily="2" charset="-78"/>
                        </a:rPr>
                        <a:t>25/5</a:t>
                      </a:r>
                      <a:r>
                        <a:rPr lang="fa-IR" sz="1600" b="1" baseline="0" dirty="0" smtClean="0">
                          <a:solidFill>
                            <a:schemeClr val="tx1"/>
                          </a:solidFill>
                          <a:latin typeface="Times New Roman"/>
                          <a:ea typeface="Times New Roman"/>
                          <a:cs typeface="B Nazanin" pitchFamily="2" charset="-78"/>
                        </a:rPr>
                        <a:t>= 5/ 42– 68</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3/5 = 7 : 25/5</a:t>
                      </a:r>
                      <a:endParaRPr lang="en-US" sz="1600" b="1"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17/5</a:t>
                      </a:r>
                      <a:endParaRPr lang="en-US" sz="1800" b="1" kern="1200" baseline="0" dirty="0" smtClean="0">
                        <a:solidFill>
                          <a:schemeClr val="tx1"/>
                        </a:solidFill>
                        <a:latin typeface="Times New Roman"/>
                        <a:ea typeface="Times New Roman"/>
                        <a:cs typeface="B Nazanin" pitchFamily="2" charset="-78"/>
                      </a:endParaRPr>
                    </a:p>
                  </a:txBody>
                  <a:tcPr horzOverflow="overflow"/>
                </a:tc>
              </a:tr>
              <a:tr h="430159">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5</a:t>
                      </a:r>
                      <a:endParaRPr lang="en-US"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00000"/>
                        </a:lnSpc>
                        <a:spcAft>
                          <a:spcPts val="0"/>
                        </a:spcAft>
                      </a:pPr>
                      <a:r>
                        <a:rPr lang="fa-IR" sz="1600" b="1" kern="1200" dirty="0" smtClean="0">
                          <a:solidFill>
                            <a:schemeClr val="tx1"/>
                          </a:solidFill>
                          <a:latin typeface="Times New Roman"/>
                          <a:ea typeface="Times New Roman"/>
                          <a:cs typeface="B Nazanin" pitchFamily="2" charset="-78"/>
                        </a:rPr>
                        <a:t>25/5 = 27/5 - 53</a:t>
                      </a:r>
                    </a:p>
                    <a:p>
                      <a:pPr indent="180340" algn="ctr" rtl="0">
                        <a:lnSpc>
                          <a:spcPct val="100000"/>
                        </a:lnSpc>
                        <a:spcAft>
                          <a:spcPts val="0"/>
                        </a:spcAft>
                      </a:pPr>
                      <a:r>
                        <a:rPr lang="fa-IR" sz="1600" b="1" baseline="0" dirty="0" smtClean="0">
                          <a:solidFill>
                            <a:schemeClr val="tx1"/>
                          </a:solidFill>
                          <a:latin typeface="Times New Roman"/>
                          <a:ea typeface="Times New Roman"/>
                          <a:cs typeface="B Nazanin" pitchFamily="2" charset="-78"/>
                        </a:rPr>
                        <a:t>5= 5: 25/5</a:t>
                      </a:r>
                      <a:endParaRPr lang="en-US" sz="1600" b="1" dirty="0" smtClean="0">
                        <a:solidFill>
                          <a:schemeClr val="tx1"/>
                        </a:solidFill>
                        <a:latin typeface="Times New Roman"/>
                        <a:ea typeface="Times New Roman"/>
                        <a:cs typeface="B Nazanin" pitchFamily="2" charset="-78"/>
                      </a:endParaRPr>
                    </a:p>
                  </a:txBody>
                  <a:tcPr horzOverflow="overflow"/>
                </a:tc>
              </a:tr>
            </a:tbl>
          </a:graphicData>
        </a:graphic>
      </p:graphicFrame>
      <p:sp>
        <p:nvSpPr>
          <p:cNvPr id="217158" name="Rectangle 70"/>
          <p:cNvSpPr>
            <a:spLocks noGrp="1" noChangeArrowheads="1"/>
          </p:cNvSpPr>
          <p:nvPr>
            <p:ph type="title"/>
          </p:nvPr>
        </p:nvSpPr>
        <p:spPr>
          <a:xfrm>
            <a:off x="395288" y="19050"/>
            <a:ext cx="8147050" cy="1052513"/>
          </a:xfrm>
        </p:spPr>
        <p:txBody>
          <a:bodyPr/>
          <a:lstStyle/>
          <a:p>
            <a:pPr rtl="1" eaLnBrk="1" hangingPunct="1">
              <a:defRPr/>
            </a:pPr>
            <a:r>
              <a:rPr lang="fa-IR" sz="3100" b="1" dirty="0" smtClean="0">
                <a:solidFill>
                  <a:srgbClr val="FF0066"/>
                </a:solidFill>
                <a:latin typeface="Comic Sans MS" pitchFamily="66" charset="0"/>
                <a:cs typeface="B Nazanin" pitchFamily="2" charset="-78"/>
              </a:rPr>
              <a:t>جدول تلفيق واحدهاي گروه هاي غذايي هرم </a:t>
            </a:r>
            <a:r>
              <a:rPr lang="en-US" sz="3100" b="1" dirty="0" smtClean="0">
                <a:solidFill>
                  <a:srgbClr val="FF0066"/>
                </a:solidFill>
                <a:latin typeface="Comic Sans MS" pitchFamily="66" charset="0"/>
                <a:cs typeface="B Nazanin" pitchFamily="2" charset="-78"/>
              </a:rPr>
              <a:t> </a:t>
            </a:r>
            <a:r>
              <a:rPr lang="fa-IR" sz="3100" b="1" dirty="0" smtClean="0">
                <a:solidFill>
                  <a:srgbClr val="FF0066"/>
                </a:solidFill>
                <a:latin typeface="Comic Sans MS" pitchFamily="66" charset="0"/>
                <a:cs typeface="B Nazanin" pitchFamily="2" charset="-78"/>
              </a:rPr>
              <a:t>با واحدهاي سياهه  جانشيني </a:t>
            </a:r>
            <a:r>
              <a:rPr lang="en-US" sz="3100" b="1" dirty="0" smtClean="0">
                <a:solidFill>
                  <a:srgbClr val="FF0066"/>
                </a:solidFill>
                <a:latin typeface="Comic Sans MS" pitchFamily="66" charset="0"/>
                <a:cs typeface="B Nazanin" pitchFamily="2" charset="-78"/>
              </a:rPr>
              <a:t>(Exchange)</a:t>
            </a:r>
          </a:p>
        </p:txBody>
      </p:sp>
      <p:sp>
        <p:nvSpPr>
          <p:cNvPr id="7" name="Slide Number Placeholder 6"/>
          <p:cNvSpPr>
            <a:spLocks noGrp="1"/>
          </p:cNvSpPr>
          <p:nvPr>
            <p:ph type="sldNum" sz="quarter" idx="12"/>
          </p:nvPr>
        </p:nvSpPr>
        <p:spPr/>
        <p:txBody>
          <a:bodyPr/>
          <a:lstStyle/>
          <a:p>
            <a:fld id="{430E3189-A26B-47E6-88FA-F0598B934182}" type="slidenum">
              <a:rPr lang="en-US" smtClean="0"/>
              <a:pPr/>
              <a:t>66</a:t>
            </a:fld>
            <a:endParaRPr lang="en-US"/>
          </a:p>
        </p:txBody>
      </p:sp>
      <p:sp>
        <p:nvSpPr>
          <p:cNvPr id="8" name="Footer Placeholder 7"/>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spd="slow">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71438" y="214313"/>
            <a:ext cx="8929687" cy="836612"/>
          </a:xfrm>
        </p:spPr>
        <p:txBody>
          <a:bodyPr>
            <a:normAutofit fontScale="90000"/>
          </a:bodyPr>
          <a:lstStyle/>
          <a:p>
            <a:pPr rtl="1" eaLnBrk="1" hangingPunct="1">
              <a:defRPr/>
            </a:pPr>
            <a:r>
              <a:rPr lang="fa-IR" sz="4000" b="1" dirty="0" smtClean="0">
                <a:solidFill>
                  <a:srgbClr val="FF0066"/>
                </a:solidFill>
                <a:cs typeface="B Nazanin" pitchFamily="2" charset="-78"/>
              </a:rPr>
              <a:t>جدول </a:t>
            </a:r>
            <a:r>
              <a:rPr lang="fa-IR" sz="4000" b="1" dirty="0" smtClean="0">
                <a:solidFill>
                  <a:srgbClr val="FF0066"/>
                </a:solidFill>
                <a:latin typeface="Comic Sans MS" pitchFamily="66" charset="0"/>
                <a:cs typeface="B Nazanin" pitchFamily="2" charset="-78"/>
              </a:rPr>
              <a:t>توزيع و تعادل واحدهاي توصيه شده(24 ساعته)</a:t>
            </a:r>
            <a:r>
              <a:rPr lang="fa-IR" sz="3800" dirty="0" smtClean="0">
                <a:solidFill>
                  <a:srgbClr val="FF0066"/>
                </a:solidFill>
                <a:cs typeface="B Nazanin" pitchFamily="2" charset="-78"/>
              </a:rPr>
              <a:t> </a:t>
            </a:r>
            <a:endParaRPr lang="en-US" sz="3800" dirty="0" smtClean="0">
              <a:solidFill>
                <a:srgbClr val="FF0066"/>
              </a:solidFill>
              <a:cs typeface="B Nazanin" pitchFamily="2" charset="-78"/>
            </a:endParaRPr>
          </a:p>
        </p:txBody>
      </p:sp>
      <p:sp>
        <p:nvSpPr>
          <p:cNvPr id="95235" name="Rectangle 3"/>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95236" name="Rectangle 4"/>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37" name="Rectangle 5"/>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38" name="Rectangle 6"/>
          <p:cNvSpPr>
            <a:spLocks noChangeArrowheads="1"/>
          </p:cNvSpPr>
          <p:nvPr/>
        </p:nvSpPr>
        <p:spPr bwMode="auto">
          <a:xfrm>
            <a:off x="1588" y="-403225"/>
            <a:ext cx="600075" cy="0"/>
          </a:xfrm>
          <a:prstGeom prst="rect">
            <a:avLst/>
          </a:prstGeom>
          <a:noFill/>
          <a:ln w="9525">
            <a:noFill/>
            <a:miter lim="800000"/>
            <a:headEnd/>
            <a:tailEnd/>
          </a:ln>
        </p:spPr>
        <p:txBody>
          <a:bodyPr wrap="none">
            <a:spAutoFit/>
          </a:bodyPr>
          <a:lstStyle/>
          <a:p>
            <a:endParaRPr lang="en-US"/>
          </a:p>
        </p:txBody>
      </p:sp>
      <p:sp>
        <p:nvSpPr>
          <p:cNvPr id="95239" name="Rectangle 7"/>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sp>
        <p:nvSpPr>
          <p:cNvPr id="95240" name="Rectangle 8"/>
          <p:cNvSpPr>
            <a:spLocks noChangeArrowheads="1"/>
          </p:cNvSpPr>
          <p:nvPr/>
        </p:nvSpPr>
        <p:spPr bwMode="auto">
          <a:xfrm>
            <a:off x="1588" y="-403225"/>
            <a:ext cx="815975" cy="0"/>
          </a:xfrm>
          <a:prstGeom prst="rect">
            <a:avLst/>
          </a:prstGeom>
          <a:noFill/>
          <a:ln w="9525">
            <a:noFill/>
            <a:miter lim="800000"/>
            <a:headEnd/>
            <a:tailEnd/>
          </a:ln>
        </p:spPr>
        <p:txBody>
          <a:bodyPr wrap="none">
            <a:spAutoFit/>
          </a:bodyPr>
          <a:lstStyle/>
          <a:p>
            <a:endParaRPr lang="en-US"/>
          </a:p>
        </p:txBody>
      </p:sp>
      <p:graphicFrame>
        <p:nvGraphicFramePr>
          <p:cNvPr id="241673" name="Group 9"/>
          <p:cNvGraphicFramePr>
            <a:graphicFrameLocks noGrp="1"/>
          </p:cNvGraphicFramePr>
          <p:nvPr/>
        </p:nvGraphicFramePr>
        <p:xfrm>
          <a:off x="292561" y="1365251"/>
          <a:ext cx="8604215" cy="4654549"/>
        </p:xfrm>
        <a:graphic>
          <a:graphicData uri="http://schemas.openxmlformats.org/drawingml/2006/table">
            <a:tbl>
              <a:tblPr rtl="1">
                <a:tableStyleId>{ED083AE6-46FA-4A59-8FB0-9F97EB10719F}</a:tableStyleId>
              </a:tblPr>
              <a:tblGrid>
                <a:gridCol w="1800000"/>
                <a:gridCol w="864000"/>
                <a:gridCol w="988868"/>
                <a:gridCol w="972000"/>
                <a:gridCol w="847381"/>
                <a:gridCol w="1058072"/>
                <a:gridCol w="705894"/>
                <a:gridCol w="1368000"/>
              </a:tblGrid>
              <a:tr h="61912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گروه هاي غذايي</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   واحد</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u="none" strike="noStrike" cap="none" normalizeH="0" baseline="0" dirty="0" smtClean="0">
                          <a:ln>
                            <a:noFill/>
                          </a:ln>
                          <a:solidFill>
                            <a:schemeClr val="tx1"/>
                          </a:solidFill>
                          <a:effectLst/>
                          <a:cs typeface="B Nazanin" pitchFamily="2" charset="-78"/>
                        </a:rPr>
                        <a:t>  صبحانه</a:t>
                      </a:r>
                      <a:endParaRPr kumimoji="0" lang="fa-IR" sz="2000" b="0" i="0" u="none" strike="noStrike" cap="none" normalizeH="0" baseline="0" dirty="0" smtClean="0">
                        <a:ln>
                          <a:noFill/>
                        </a:ln>
                        <a:solidFill>
                          <a:schemeClr val="tx1"/>
                        </a:solidFill>
                        <a:effectLst/>
                        <a:latin typeface="Arial" charset="0"/>
                        <a:cs typeface="B Nazanin"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Nazanin" pitchFamily="2" charset="-78"/>
                        </a:rPr>
                        <a:t>میان وعده</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u="none" strike="noStrike" cap="none" normalizeH="0" baseline="0" dirty="0" smtClean="0">
                          <a:ln>
                            <a:noFill/>
                          </a:ln>
                          <a:solidFill>
                            <a:schemeClr val="tx1"/>
                          </a:solidFill>
                          <a:effectLst/>
                          <a:cs typeface="B Nazanin" pitchFamily="2" charset="-78"/>
                        </a:rPr>
                        <a:t>  ناهار</a:t>
                      </a:r>
                      <a:endParaRPr kumimoji="0" lang="fa-IR" sz="2000" b="0" i="0" u="none" strike="noStrike" cap="none" normalizeH="0" baseline="0" dirty="0" smtClean="0">
                        <a:ln>
                          <a:noFill/>
                        </a:ln>
                        <a:solidFill>
                          <a:schemeClr val="tx1"/>
                        </a:solidFill>
                        <a:effectLst/>
                        <a:latin typeface="Arial" charset="0"/>
                        <a:cs typeface="B Nazanin"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u="none" strike="noStrike" cap="none" normalizeH="0" baseline="0" dirty="0" smtClean="0">
                          <a:ln>
                            <a:noFill/>
                          </a:ln>
                          <a:solidFill>
                            <a:schemeClr val="tx1"/>
                          </a:solidFill>
                          <a:effectLst/>
                          <a:cs typeface="B Nazanin" pitchFamily="2" charset="-78"/>
                        </a:rPr>
                        <a:t>میان وعده</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u="none" strike="noStrike" cap="none" normalizeH="0" baseline="0" smtClean="0">
                          <a:ln>
                            <a:noFill/>
                          </a:ln>
                          <a:solidFill>
                            <a:schemeClr val="tx1"/>
                          </a:solidFill>
                          <a:effectLst/>
                          <a:cs typeface="B Nazanin" pitchFamily="2" charset="-78"/>
                        </a:rPr>
                        <a:t> شام</a:t>
                      </a:r>
                      <a:endParaRPr kumimoji="0" lang="fa-IR" sz="2000" b="0" i="0" u="none" strike="noStrike" cap="none" normalizeH="0" baseline="0" smtClean="0">
                        <a:ln>
                          <a:noFill/>
                        </a:ln>
                        <a:solidFill>
                          <a:schemeClr val="tx1"/>
                        </a:solidFill>
                        <a:effectLst/>
                        <a:latin typeface="Arial" charset="0"/>
                        <a:cs typeface="B Nazanin" pitchFamily="2" charset="-78"/>
                      </a:endParaRPr>
                    </a:p>
                  </a:txBody>
                  <a:tcP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u="none" strike="noStrike" cap="none" normalizeH="0" baseline="0" dirty="0" smtClean="0">
                          <a:ln>
                            <a:noFill/>
                          </a:ln>
                          <a:solidFill>
                            <a:schemeClr val="tx1"/>
                          </a:solidFill>
                          <a:effectLst/>
                          <a:cs typeface="B Nazanin" pitchFamily="2" charset="-78"/>
                        </a:rPr>
                        <a:t> قبل از خواب</a:t>
                      </a:r>
                      <a:endParaRPr kumimoji="0" lang="fa-IR" sz="2000" b="0" i="0" u="none" strike="noStrike" cap="none" normalizeH="0" baseline="0" dirty="0" smtClean="0">
                        <a:ln>
                          <a:noFill/>
                        </a:ln>
                        <a:solidFill>
                          <a:schemeClr val="tx1"/>
                        </a:solidFill>
                        <a:effectLst/>
                        <a:latin typeface="Arial" charset="0"/>
                        <a:cs typeface="B Nazanin" pitchFamily="2" charset="-78"/>
                      </a:endParaRPr>
                    </a:p>
                  </a:txBody>
                  <a:tcPr horzOverflow="overflow"/>
                </a:tc>
              </a:tr>
              <a:tr h="6604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شير و لبنيات</a:t>
                      </a:r>
                      <a:endParaRPr kumimoji="0" lang="fa-IR" sz="2000" b="1" i="0" u="none" strike="noStrike" cap="none" normalizeH="0" baseline="0" dirty="0" smtClean="0">
                        <a:ln>
                          <a:noFill/>
                        </a:ln>
                        <a:solidFill>
                          <a:schemeClr val="tx1"/>
                        </a:solidFill>
                        <a:effectLst/>
                        <a:latin typeface="Times New Roman" pitchFamily="18"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2</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0/5</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marL="0" marR="0" indent="180340" algn="ctr" defTabSz="914400" rtl="1" eaLnBrk="1" fontAlgn="auto" latinLnBrk="0" hangingPunct="1">
                        <a:lnSpc>
                          <a:spcPct val="150000"/>
                        </a:lnSpc>
                        <a:spcBef>
                          <a:spcPts val="0"/>
                        </a:spcBef>
                        <a:spcAft>
                          <a:spcPts val="0"/>
                        </a:spcAft>
                        <a:buClrTx/>
                        <a:buSzTx/>
                        <a:buFontTx/>
                        <a:buNone/>
                        <a:tabLst/>
                        <a:defRPr/>
                      </a:pPr>
                      <a:r>
                        <a:rPr lang="fa-IR" sz="2000" b="1" dirty="0" smtClean="0">
                          <a:solidFill>
                            <a:schemeClr val="tx1"/>
                          </a:solidFill>
                          <a:latin typeface="Times New Roman"/>
                          <a:ea typeface="Times New Roman"/>
                          <a:cs typeface="B Nazanin" pitchFamily="2" charset="-78"/>
                        </a:rPr>
                        <a:t>0/5</a:t>
                      </a:r>
                      <a:endParaRPr lang="en-US" sz="2000" b="1" dirty="0" smtClean="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سبزي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u="none" strike="noStrike" cap="none" normalizeH="0" baseline="0" dirty="0" smtClean="0">
                          <a:ln>
                            <a:noFill/>
                          </a:ln>
                          <a:solidFill>
                            <a:schemeClr val="tx1"/>
                          </a:solidFill>
                          <a:effectLst/>
                          <a:cs typeface="B Mitra" pitchFamily="2" charset="-78"/>
                        </a:rPr>
                        <a:t>میوه ها</a:t>
                      </a:r>
                      <a:endParaRPr kumimoji="0" lang="fa-IR" sz="20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r>
              <a:tr h="519112">
                <a:tc>
                  <a:txBody>
                    <a:bodyPr/>
                    <a:lstStyle/>
                    <a:p>
                      <a:pPr indent="0" algn="r" rtl="1">
                        <a:lnSpc>
                          <a:spcPct val="100000"/>
                        </a:lnSpc>
                        <a:spcAft>
                          <a:spcPts val="1000"/>
                        </a:spcAft>
                        <a:tabLst>
                          <a:tab pos="800100" algn="l"/>
                          <a:tab pos="1881505" algn="l"/>
                          <a:tab pos="2447925" algn="l"/>
                          <a:tab pos="2971800" algn="ctr"/>
                          <a:tab pos="4500880" algn="r"/>
                          <a:tab pos="5943600" algn="r"/>
                        </a:tabLst>
                      </a:pPr>
                      <a:r>
                        <a:rPr lang="fa-IR" sz="2000" b="1" dirty="0">
                          <a:solidFill>
                            <a:schemeClr val="tx1"/>
                          </a:solidFill>
                          <a:cs typeface="B Mitra" pitchFamily="2" charset="-78"/>
                        </a:rPr>
                        <a:t>قند، </a:t>
                      </a:r>
                      <a:r>
                        <a:rPr lang="fa-IR" sz="2000" b="1" dirty="0" smtClean="0">
                          <a:solidFill>
                            <a:schemeClr val="tx1"/>
                          </a:solidFill>
                          <a:cs typeface="B Mitra" pitchFamily="2" charset="-78"/>
                        </a:rPr>
                        <a:t>شکر ...</a:t>
                      </a:r>
                      <a:endParaRPr lang="en-US" sz="2000" b="1" dirty="0">
                        <a:solidFill>
                          <a:schemeClr val="tx1"/>
                        </a:solidFill>
                        <a:latin typeface="Times New Roman"/>
                        <a:ea typeface="Times New Roman"/>
                        <a:cs typeface="B Mitra" pitchFamily="2" charset="-78"/>
                      </a:endParaRPr>
                    </a:p>
                  </a:txBody>
                  <a:tcPr marL="68580" marR="68580" marT="0" marB="0"/>
                </a:tc>
                <a:tc>
                  <a:txBody>
                    <a:bodyPr/>
                    <a:lstStyle/>
                    <a:p>
                      <a:pPr indent="180340" algn="ctr" rtl="0">
                        <a:lnSpc>
                          <a:spcPct val="150000"/>
                        </a:lnSpc>
                        <a:spcAft>
                          <a:spcPts val="0"/>
                        </a:spcAft>
                      </a:pPr>
                      <a:r>
                        <a:rPr lang="fa-IR" sz="1800" b="1" kern="1200" baseline="0" dirty="0" smtClean="0">
                          <a:solidFill>
                            <a:schemeClr val="tx1"/>
                          </a:solidFill>
                          <a:latin typeface="Times New Roman"/>
                          <a:ea typeface="Times New Roman"/>
                          <a:cs typeface="B Nazanin" pitchFamily="2" charset="-78"/>
                        </a:rPr>
                        <a:t>3</a:t>
                      </a:r>
                      <a:endParaRPr lang="en-US" sz="1800" b="1" kern="1200" baseline="0"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400" b="1" u="none" strike="noStrike" cap="none" normalizeH="0" baseline="0" dirty="0" smtClean="0">
                          <a:ln>
                            <a:noFill/>
                          </a:ln>
                          <a:solidFill>
                            <a:schemeClr val="tx1"/>
                          </a:solidFill>
                          <a:effectLst/>
                          <a:cs typeface="B Mitra" pitchFamily="2" charset="-78"/>
                        </a:rPr>
                        <a:t>غلات</a:t>
                      </a:r>
                      <a:endParaRPr kumimoji="0" lang="fa-IR" sz="2400" b="1" i="0" u="none" strike="noStrike" cap="none" normalizeH="0" baseline="0" dirty="0" smtClean="0">
                        <a:ln>
                          <a:noFill/>
                        </a:ln>
                        <a:solidFill>
                          <a:schemeClr val="tx1"/>
                        </a:solidFill>
                        <a:effectLst/>
                        <a:latin typeface="Arial" charset="0"/>
                        <a:cs typeface="B Mitra" pitchFamily="2" charset="-78"/>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fa-IR" sz="1800" b="1" baseline="0" dirty="0" smtClean="0">
                          <a:solidFill>
                            <a:schemeClr val="tx1"/>
                          </a:solidFill>
                          <a:latin typeface="Times New Roman"/>
                          <a:ea typeface="Times New Roman"/>
                          <a:cs typeface="B Nazanin" pitchFamily="2" charset="-78"/>
                        </a:rPr>
                        <a:t>7/5</a:t>
                      </a:r>
                      <a:endParaRPr kumimoji="0" lang="fa-IR" sz="1800" b="1" u="none" strike="noStrike" cap="none" normalizeH="0" baseline="0" dirty="0" smtClean="0">
                        <a:ln>
                          <a:noFill/>
                        </a:ln>
                        <a:solidFill>
                          <a:schemeClr val="tx1"/>
                        </a:solidFill>
                        <a:effectLst/>
                        <a:cs typeface="B Mitra" pitchFamily="2" charset="-78"/>
                      </a:endParaRPr>
                    </a:p>
                  </a:txBody>
                  <a:tcPr horzOverflow="overflow"/>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3</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0/5</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r>
              <a:tr h="557212">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گوشت</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3/5</a:t>
                      </a:r>
                    </a:p>
                  </a:txBody>
                  <a:tcPr horzOverflow="overflow"/>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0/5</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1</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r>
              <a:tr h="5746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B Mitra" pitchFamily="2" charset="-78"/>
                        </a:rPr>
                        <a:t>چربی ها</a:t>
                      </a: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lang="fa-IR" sz="1800" b="1" kern="1200" baseline="0" dirty="0" smtClean="0">
                          <a:solidFill>
                            <a:schemeClr val="tx1"/>
                          </a:solidFill>
                          <a:latin typeface="Times New Roman"/>
                          <a:ea typeface="Times New Roman"/>
                          <a:cs typeface="B Nazanin" pitchFamily="2" charset="-78"/>
                        </a:rPr>
                        <a:t>5</a:t>
                      </a:r>
                      <a:endParaRPr lang="en-US" sz="1800" b="1" kern="1200" baseline="0" dirty="0" smtClean="0">
                        <a:solidFill>
                          <a:schemeClr val="tx1"/>
                        </a:solidFill>
                        <a:latin typeface="Times New Roman"/>
                        <a:ea typeface="Times New Roman"/>
                        <a:cs typeface="B Nazanin" pitchFamily="2" charset="-78"/>
                      </a:endParaRPr>
                    </a:p>
                  </a:txBody>
                  <a:tcPr horzOverflow="overflow"/>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3</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r>
                        <a:rPr lang="fa-IR" sz="2000" b="1" dirty="0" smtClean="0">
                          <a:solidFill>
                            <a:schemeClr val="tx1"/>
                          </a:solidFill>
                          <a:latin typeface="Times New Roman"/>
                          <a:ea typeface="Times New Roman"/>
                          <a:cs typeface="B Nazanin" pitchFamily="2" charset="-78"/>
                        </a:rPr>
                        <a:t>2</a:t>
                      </a:r>
                      <a:endParaRPr lang="en-US" sz="2000" b="1" dirty="0">
                        <a:solidFill>
                          <a:schemeClr val="tx1"/>
                        </a:solidFill>
                        <a:latin typeface="Times New Roman"/>
                        <a:ea typeface="Times New Roman"/>
                        <a:cs typeface="B Nazanin" pitchFamily="2" charset="-78"/>
                      </a:endParaRPr>
                    </a:p>
                  </a:txBody>
                  <a:tcPr marL="68580" marR="68580" marT="0" marB="0"/>
                </a:tc>
                <a:tc>
                  <a:txBody>
                    <a:bodyPr/>
                    <a:lstStyle/>
                    <a:p>
                      <a:pPr indent="180340" algn="ctr" rtl="1">
                        <a:lnSpc>
                          <a:spcPct val="150000"/>
                        </a:lnSpc>
                        <a:spcAft>
                          <a:spcPts val="0"/>
                        </a:spcAft>
                      </a:pPr>
                      <a:endParaRPr lang="fa-IR" sz="2000" b="1" dirty="0">
                        <a:solidFill>
                          <a:schemeClr val="tx1"/>
                        </a:solidFill>
                        <a:latin typeface="Times New Roman"/>
                        <a:ea typeface="Times New Roman"/>
                        <a:cs typeface="B Nazanin" pitchFamily="2" charset="-78"/>
                      </a:endParaRPr>
                    </a:p>
                  </a:txBody>
                  <a:tcPr marL="68580" marR="68580" marT="0" marB="0"/>
                </a:tc>
              </a:tr>
            </a:tbl>
          </a:graphicData>
        </a:graphic>
      </p:graphicFrame>
      <p:sp>
        <p:nvSpPr>
          <p:cNvPr id="12" name="Slide Number Placeholder 11"/>
          <p:cNvSpPr>
            <a:spLocks noGrp="1"/>
          </p:cNvSpPr>
          <p:nvPr>
            <p:ph type="sldNum" sz="quarter" idx="11"/>
          </p:nvPr>
        </p:nvSpPr>
        <p:spPr>
          <a:xfrm>
            <a:off x="6500813" y="6243638"/>
            <a:ext cx="2590800" cy="457200"/>
          </a:xfrm>
        </p:spPr>
        <p:txBody>
          <a:bodyPr/>
          <a:lstStyle/>
          <a:p>
            <a:pPr>
              <a:defRPr/>
            </a:pPr>
            <a:fld id="{6708D209-7086-4696-8247-3D3EF9128F51}" type="slidenum">
              <a:rPr lang="ar-SA" sz="1500" b="1" smtClean="0"/>
              <a:pPr>
                <a:defRPr/>
              </a:pPr>
              <a:t>67</a:t>
            </a:fld>
            <a:endParaRPr lang="en-US" sz="1500" b="1" dirty="0"/>
          </a:p>
        </p:txBody>
      </p:sp>
      <p:sp>
        <p:nvSpPr>
          <p:cNvPr id="11" name="Footer Placeholder 10"/>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spd="slow">
    <p:split orient="vert"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457200" y="1412776"/>
            <a:ext cx="8229600" cy="4713387"/>
          </a:xfrm>
        </p:spPr>
        <p:txBody>
          <a:bodyPr>
            <a:normAutofit/>
          </a:bodyPr>
          <a:lstStyle/>
          <a:p>
            <a:pPr algn="r" rtl="1">
              <a:lnSpc>
                <a:spcPct val="150000"/>
              </a:lnSpc>
              <a:spcAft>
                <a:spcPts val="1800"/>
              </a:spcAft>
              <a:buNone/>
              <a:defRPr/>
            </a:pPr>
            <a:r>
              <a:rPr lang="fa-IR" dirty="0" smtClean="0">
                <a:cs typeface="B Mitra" pitchFamily="2" charset="-78"/>
              </a:rPr>
              <a:t> جهت تنظیم رژیم غذایی ابتدا اصول پنج گانه زیر را رعایت کنیم:</a:t>
            </a:r>
          </a:p>
          <a:p>
            <a:pPr lvl="1" algn="r" rtl="1">
              <a:lnSpc>
                <a:spcPct val="150000"/>
              </a:lnSpc>
              <a:buNone/>
              <a:defRPr/>
            </a:pPr>
            <a:r>
              <a:rPr lang="fa-IR" dirty="0" smtClean="0">
                <a:cs typeface="B Mitra" pitchFamily="2" charset="-78"/>
              </a:rPr>
              <a:t> 1- تامین کفایت مواد غذایی</a:t>
            </a:r>
          </a:p>
          <a:p>
            <a:pPr lvl="1" algn="r" rtl="1">
              <a:lnSpc>
                <a:spcPct val="150000"/>
              </a:lnSpc>
              <a:buNone/>
              <a:defRPr/>
            </a:pPr>
            <a:r>
              <a:rPr lang="fa-IR" dirty="0" smtClean="0">
                <a:cs typeface="B Mitra" pitchFamily="2" charset="-78"/>
              </a:rPr>
              <a:t> 2- رعایت تعادل در مصرف انواع غذاها</a:t>
            </a:r>
          </a:p>
          <a:p>
            <a:pPr lvl="1" algn="r" rtl="1">
              <a:lnSpc>
                <a:spcPct val="150000"/>
              </a:lnSpc>
              <a:buNone/>
              <a:defRPr/>
            </a:pPr>
            <a:r>
              <a:rPr lang="fa-IR" dirty="0" smtClean="0">
                <a:cs typeface="B Mitra" pitchFamily="2" charset="-78"/>
              </a:rPr>
              <a:t> 3- دریافت انرژی مطابق با فعالیت های روزانه و شیوه زندگی</a:t>
            </a:r>
          </a:p>
          <a:p>
            <a:pPr lvl="1" algn="r" rtl="1">
              <a:lnSpc>
                <a:spcPct val="150000"/>
              </a:lnSpc>
              <a:buNone/>
              <a:defRPr/>
            </a:pPr>
            <a:r>
              <a:rPr lang="fa-IR" dirty="0" smtClean="0">
                <a:cs typeface="B Mitra" pitchFamily="2" charset="-78"/>
              </a:rPr>
              <a:t> 4- رعایت میانه روی در مصرف انواع غذاها</a:t>
            </a:r>
          </a:p>
          <a:p>
            <a:pPr lvl="1" algn="r" rtl="1">
              <a:lnSpc>
                <a:spcPct val="150000"/>
              </a:lnSpc>
              <a:buNone/>
              <a:defRPr/>
            </a:pPr>
            <a:r>
              <a:rPr lang="fa-IR" dirty="0" smtClean="0">
                <a:cs typeface="B Mitra" pitchFamily="2" charset="-78"/>
              </a:rPr>
              <a:t> 5- رعایت تنوع در بین گروه ها درون گروه های راهنمای غذایی</a:t>
            </a:r>
          </a:p>
        </p:txBody>
      </p:sp>
      <p:sp>
        <p:nvSpPr>
          <p:cNvPr id="5" name="Slide Number Placeholder 4"/>
          <p:cNvSpPr>
            <a:spLocks noGrp="1"/>
          </p:cNvSpPr>
          <p:nvPr>
            <p:ph type="sldNum" sz="quarter" idx="12"/>
          </p:nvPr>
        </p:nvSpPr>
        <p:spPr/>
        <p:txBody>
          <a:bodyPr/>
          <a:lstStyle/>
          <a:p>
            <a:fld id="{3CC5651A-D9D8-471F-ABAD-E32FBBB2FA0D}" type="slidenum">
              <a:rPr lang="en-US" smtClean="0"/>
              <a:pPr/>
              <a:t>68</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251520" y="1340768"/>
            <a:ext cx="8435280" cy="5184576"/>
          </a:xfrm>
        </p:spPr>
        <p:txBody>
          <a:bodyPr>
            <a:normAutofit/>
          </a:bodyPr>
          <a:lstStyle/>
          <a:p>
            <a:pPr algn="r" rtl="1">
              <a:buNone/>
              <a:defRPr/>
            </a:pPr>
            <a:r>
              <a:rPr lang="fa-IR" b="1" dirty="0" smtClean="0">
                <a:solidFill>
                  <a:srgbClr val="002060"/>
                </a:solidFill>
                <a:cs typeface="B Mitra" pitchFamily="2" charset="-78"/>
              </a:rPr>
              <a:t>برنامه غذایی بیمار:</a:t>
            </a:r>
          </a:p>
          <a:p>
            <a:pPr algn="r" rtl="1">
              <a:buNone/>
              <a:defRPr/>
            </a:pPr>
            <a:r>
              <a:rPr lang="fa-IR" dirty="0" smtClean="0">
                <a:cs typeface="B Mitra" pitchFamily="2" charset="-78"/>
              </a:rPr>
              <a:t>صبحانه </a:t>
            </a:r>
            <a:r>
              <a:rPr lang="fa-IR" sz="2800" dirty="0" smtClean="0">
                <a:cs typeface="B Mitra" pitchFamily="2" charset="-78"/>
              </a:rPr>
              <a:t>(ساعت 8-7 صبح)</a:t>
            </a:r>
            <a:r>
              <a:rPr lang="fa-IR" dirty="0" smtClean="0">
                <a:cs typeface="B Mitra" pitchFamily="2" charset="-78"/>
              </a:rPr>
              <a:t>: </a:t>
            </a:r>
          </a:p>
          <a:p>
            <a:pPr lvl="1" algn="r" rtl="1">
              <a:buFont typeface="Wingdings" pitchFamily="2" charset="2"/>
              <a:buChar char="ü"/>
              <a:defRPr/>
            </a:pPr>
            <a:r>
              <a:rPr lang="fa-IR" dirty="0" smtClean="0">
                <a:cs typeface="B Mitra" pitchFamily="2" charset="-78"/>
              </a:rPr>
              <a:t> گروه نان و غلات 2 واحد (2 کف دست نان سنگک) </a:t>
            </a:r>
          </a:p>
          <a:p>
            <a:pPr lvl="1" algn="r" rtl="1">
              <a:buFont typeface="Wingdings" pitchFamily="2" charset="2"/>
              <a:buChar char="ü"/>
              <a:defRPr/>
            </a:pPr>
            <a:r>
              <a:rPr lang="fa-IR" dirty="0" smtClean="0">
                <a:cs typeface="B Mitra" pitchFamily="2" charset="-78"/>
              </a:rPr>
              <a:t> گروه گوشت 0/5واحد (نصف قوطی کبریت پنیر)</a:t>
            </a:r>
          </a:p>
          <a:p>
            <a:pPr lvl="1" algn="r" rtl="1">
              <a:buFont typeface="Wingdings" pitchFamily="2" charset="2"/>
              <a:buChar char="ü"/>
              <a:defRPr/>
            </a:pPr>
            <a:r>
              <a:rPr lang="fa-IR" dirty="0" smtClean="0">
                <a:cs typeface="B Mitra" pitchFamily="2" charset="-78"/>
              </a:rPr>
              <a:t> گروه قندهای ساده 1واحد (1 قاشق مربا خوری عسل)</a:t>
            </a:r>
          </a:p>
          <a:p>
            <a:pPr lvl="1" algn="r" rtl="1">
              <a:buFont typeface="Wingdings" pitchFamily="2" charset="2"/>
              <a:buChar char="ü"/>
              <a:defRPr/>
            </a:pPr>
            <a:r>
              <a:rPr lang="fa-IR" dirty="0" smtClean="0">
                <a:cs typeface="B Mitra" pitchFamily="2" charset="-78"/>
              </a:rPr>
              <a:t> گروه شیر و لبنیات یک واحد (یک لیوان شیر کم چرب 1/5 درصد)</a:t>
            </a:r>
          </a:p>
          <a:p>
            <a:pPr lvl="1" algn="r" rtl="1">
              <a:buFont typeface="Wingdings" pitchFamily="2" charset="2"/>
              <a:buChar char="ü"/>
              <a:defRPr/>
            </a:pPr>
            <a:r>
              <a:rPr lang="fa-IR" dirty="0" smtClean="0">
                <a:cs typeface="B Mitra" pitchFamily="2" charset="-78"/>
              </a:rPr>
              <a:t> یک استکان چای کمرنگ</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69</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484632" eaLnBrk="1" fontAlgn="auto" hangingPunct="1">
              <a:spcAft>
                <a:spcPts val="0"/>
              </a:spcAft>
              <a:defRPr/>
            </a:pPr>
            <a:endParaRPr dirty="0">
              <a:solidFill>
                <a:schemeClr val="accent1">
                  <a:tint val="83000"/>
                  <a:satMod val="150000"/>
                </a:schemeClr>
              </a:solidFill>
            </a:endParaRPr>
          </a:p>
        </p:txBody>
      </p:sp>
      <p:sp>
        <p:nvSpPr>
          <p:cNvPr id="65539" name="Content Placeholder 2"/>
          <p:cNvSpPr>
            <a:spLocks noGrp="1"/>
          </p:cNvSpPr>
          <p:nvPr>
            <p:ph idx="1"/>
          </p:nvPr>
        </p:nvSpPr>
        <p:spPr/>
        <p:txBody>
          <a:bodyPr/>
          <a:lstStyle/>
          <a:p>
            <a:pPr eaLnBrk="1" hangingPunct="1"/>
            <a:endParaRPr lang="fa-IR" smtClean="0"/>
          </a:p>
        </p:txBody>
      </p:sp>
      <p:pic>
        <p:nvPicPr>
          <p:cNvPr id="65540" name="Picture 5" descr="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Slide Number Placeholder 4"/>
          <p:cNvSpPr txBox="1">
            <a:spLocks/>
          </p:cNvSpPr>
          <p:nvPr/>
        </p:nvSpPr>
        <p:spPr bwMode="auto">
          <a:xfrm>
            <a:off x="8793163" y="6632575"/>
            <a:ext cx="503237" cy="301625"/>
          </a:xfrm>
          <a:prstGeom prst="rect">
            <a:avLst/>
          </a:prstGeom>
          <a:ln>
            <a:miter lim="800000"/>
            <a:headEnd/>
            <a:tailEnd/>
          </a:ln>
        </p:spPr>
        <p:txBody>
          <a:bodyPr anchor="b"/>
          <a:lstStyle/>
          <a:p>
            <a:pPr algn="ctr">
              <a:defRPr/>
            </a:pPr>
            <a:fld id="{C582C7E6-4903-492D-BE66-CEB241F5E61A}" type="slidenum">
              <a:rPr lang="en-US" sz="1200">
                <a:solidFill>
                  <a:schemeClr val="bg1"/>
                </a:solidFill>
                <a:latin typeface="+mn-lt"/>
                <a:cs typeface="+mn-cs"/>
              </a:rPr>
              <a:pPr algn="ctr">
                <a:defRPr/>
              </a:pPr>
              <a:t>7</a:t>
            </a:fld>
            <a:endParaRPr lang="en-US" sz="1200" dirty="0">
              <a:solidFill>
                <a:schemeClr val="bg1"/>
              </a:solidFill>
              <a:latin typeface="+mn-lt"/>
              <a:cs typeface="+mn-cs"/>
            </a:endParaRPr>
          </a:p>
        </p:txBody>
      </p:sp>
      <p:sp>
        <p:nvSpPr>
          <p:cNvPr id="65544"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CB4CD22-C565-454C-B61E-9E470C41A02A}" type="slidenum">
              <a:rPr lang="en-US" smtClean="0"/>
              <a:pPr/>
              <a:t>7</a:t>
            </a:fld>
            <a:endParaRPr lang="en-US" smtClean="0"/>
          </a:p>
        </p:txBody>
      </p:sp>
      <p:sp>
        <p:nvSpPr>
          <p:cNvPr id="7" name="Footer Placeholder 6"/>
          <p:cNvSpPr>
            <a:spLocks noGrp="1"/>
          </p:cNvSpPr>
          <p:nvPr>
            <p:ph type="ftr" sz="quarter" idx="11"/>
          </p:nvPr>
        </p:nvSpPr>
        <p:spPr>
          <a:xfrm>
            <a:off x="3124200" y="6569075"/>
            <a:ext cx="2895600" cy="365125"/>
          </a:xfrm>
        </p:spPr>
        <p:txBody>
          <a:bodyPr/>
          <a:lstStyle/>
          <a:p>
            <a:r>
              <a:rPr lang="fa-IR" smtClean="0"/>
              <a:t>مرکز تحقیقات تغذیه و غدد درون ریز</a:t>
            </a:r>
            <a:endParaRPr lang="en-US" dirty="0"/>
          </a:p>
        </p:txBody>
      </p:sp>
    </p:spTree>
  </p:cSld>
  <p:clrMapOvr>
    <a:masterClrMapping/>
  </p:clrMapOvr>
  <p:transition spd="med">
    <p:spli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457200" y="1600200"/>
            <a:ext cx="8229600" cy="4781128"/>
          </a:xfrm>
        </p:spPr>
        <p:txBody>
          <a:bodyPr>
            <a:normAutofit/>
          </a:bodyPr>
          <a:lstStyle/>
          <a:p>
            <a:pPr algn="r" rtl="1">
              <a:buNone/>
            </a:pPr>
            <a:r>
              <a:rPr lang="fa-IR" b="1" dirty="0" smtClean="0">
                <a:solidFill>
                  <a:srgbClr val="002060"/>
                </a:solidFill>
                <a:cs typeface="B Mitra" pitchFamily="2" charset="-78"/>
              </a:rPr>
              <a:t>برنامه غذایی بیمار:</a:t>
            </a:r>
          </a:p>
          <a:p>
            <a:pPr algn="just" rtl="1">
              <a:buNone/>
              <a:defRPr/>
            </a:pPr>
            <a:r>
              <a:rPr lang="fa-IR" dirty="0" smtClean="0">
                <a:cs typeface="B Mitra" pitchFamily="2" charset="-78"/>
              </a:rPr>
              <a:t>میان وعده (ساعت 10/5 – 9/5 صبح): </a:t>
            </a:r>
          </a:p>
          <a:p>
            <a:pPr lvl="1" algn="just" rtl="1">
              <a:buFont typeface="Wingdings" pitchFamily="2" charset="2"/>
              <a:buChar char="ü"/>
              <a:defRPr/>
            </a:pPr>
            <a:r>
              <a:rPr lang="fa-IR" dirty="0" smtClean="0">
                <a:cs typeface="B Mitra" pitchFamily="2" charset="-78"/>
              </a:rPr>
              <a:t> گروه میوه 1 واحد (یک عدد پرتقال متوسط)</a:t>
            </a:r>
          </a:p>
          <a:p>
            <a:pPr lvl="1" algn="just" rtl="1">
              <a:buFont typeface="Wingdings" pitchFamily="2" charset="2"/>
              <a:buChar char="ü"/>
              <a:defRPr/>
            </a:pPr>
            <a:r>
              <a:rPr lang="fa-IR" dirty="0" smtClean="0">
                <a:cs typeface="B Mitra" pitchFamily="2" charset="-78"/>
              </a:rPr>
              <a:t>گروه قندهای ساده یک واحد (یک عدد خرما)</a:t>
            </a:r>
          </a:p>
          <a:p>
            <a:pPr lvl="1" algn="just" rtl="1">
              <a:buFont typeface="Wingdings" pitchFamily="2" charset="2"/>
              <a:buChar char="ü"/>
              <a:defRPr/>
            </a:pPr>
            <a:r>
              <a:rPr lang="fa-IR" dirty="0" smtClean="0">
                <a:cs typeface="B Mitra" pitchFamily="2" charset="-78"/>
              </a:rPr>
              <a:t> یک استکان چای کمرنگ</a:t>
            </a:r>
            <a:endParaRPr lang="fa-IR" b="1" dirty="0" smtClean="0">
              <a:solidFill>
                <a:srgbClr val="FFFF00"/>
              </a:solidFill>
              <a:cs typeface="B Mitra" pitchFamily="2" charset="-78"/>
            </a:endParaRP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70</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dirty="0" smtClean="0">
                <a:solidFill>
                  <a:srgbClr val="FF0000"/>
                </a:solidFill>
                <a:latin typeface="Times New Roman" pitchFamily="18" charset="0"/>
                <a:cs typeface="Times New Roman" pitchFamily="18" charset="0"/>
              </a:rPr>
              <a:t>Planning </a:t>
            </a:r>
            <a:endParaRPr lang="en-US" b="1" dirty="0">
              <a:solidFill>
                <a:srgbClr val="FF0000"/>
              </a:solidFill>
            </a:endParaRPr>
          </a:p>
        </p:txBody>
      </p:sp>
      <p:sp>
        <p:nvSpPr>
          <p:cNvPr id="3" name="Content Placeholder 2"/>
          <p:cNvSpPr>
            <a:spLocks noGrp="1"/>
          </p:cNvSpPr>
          <p:nvPr>
            <p:ph idx="1"/>
          </p:nvPr>
        </p:nvSpPr>
        <p:spPr>
          <a:xfrm>
            <a:off x="179512" y="1124744"/>
            <a:ext cx="8712968" cy="5462067"/>
          </a:xfrm>
        </p:spPr>
        <p:txBody>
          <a:bodyPr>
            <a:normAutofit/>
          </a:bodyPr>
          <a:lstStyle/>
          <a:p>
            <a:pPr algn="r" rtl="1">
              <a:buNone/>
            </a:pPr>
            <a:r>
              <a:rPr lang="fa-IR" sz="2800" b="1" dirty="0" smtClean="0">
                <a:solidFill>
                  <a:srgbClr val="002060"/>
                </a:solidFill>
                <a:cs typeface="B Mitra" pitchFamily="2" charset="-78"/>
              </a:rPr>
              <a:t>برنامه غذایی بیمار:</a:t>
            </a:r>
          </a:p>
          <a:p>
            <a:pPr algn="r" rtl="1">
              <a:buNone/>
            </a:pPr>
            <a:r>
              <a:rPr lang="fa-IR" dirty="0" smtClean="0">
                <a:cs typeface="B Mitra" pitchFamily="2" charset="-78"/>
              </a:rPr>
              <a:t>ناهار (ساعت 12:30-1): </a:t>
            </a:r>
          </a:p>
          <a:p>
            <a:pPr lvl="1" algn="r" rtl="1">
              <a:buFont typeface="Wingdings" pitchFamily="2" charset="2"/>
              <a:buChar char="ü"/>
            </a:pPr>
            <a:r>
              <a:rPr lang="fa-IR" dirty="0" smtClean="0">
                <a:cs typeface="B Mitra" pitchFamily="2" charset="-78"/>
              </a:rPr>
              <a:t> گروه نان و غلات 3 واحد (3 کف دست نان سبوسدار یا 15 قاشق غذاخوری سرصاف برنج)</a:t>
            </a:r>
          </a:p>
          <a:p>
            <a:pPr lvl="1" algn="r" rtl="1">
              <a:buFont typeface="Wingdings" pitchFamily="2" charset="2"/>
              <a:buChar char="ü"/>
            </a:pPr>
            <a:r>
              <a:rPr lang="fa-IR" dirty="0" smtClean="0">
                <a:cs typeface="B Mitra" pitchFamily="2" charset="-78"/>
              </a:rPr>
              <a:t> گروه گوشت 2 واحد (یک ساق ران مرغ یا یک چهارم سینه کامل مرغ یا 2 قطعه گوشت 30 گرمی)</a:t>
            </a:r>
          </a:p>
          <a:p>
            <a:pPr lvl="1" algn="r" rtl="1">
              <a:buFont typeface="Wingdings" pitchFamily="2" charset="2"/>
              <a:buChar char="ü"/>
            </a:pPr>
            <a:r>
              <a:rPr lang="fa-IR" dirty="0" smtClean="0">
                <a:cs typeface="B Mitra" pitchFamily="2" charset="-78"/>
              </a:rPr>
              <a:t> گروه سبزی 1 واحد (یک پیش دستی سالاد) </a:t>
            </a:r>
          </a:p>
          <a:p>
            <a:pPr lvl="1" algn="r" rtl="1">
              <a:buFont typeface="Wingdings" pitchFamily="2" charset="2"/>
              <a:buChar char="ü"/>
            </a:pPr>
            <a:r>
              <a:rPr lang="fa-IR" dirty="0" smtClean="0">
                <a:cs typeface="B Mitra" pitchFamily="2" charset="-78"/>
              </a:rPr>
              <a:t> گروه لبنیات 0/5 واحد (یک لیوان دوغ یا نصف لیوان ماست کم چرب 1/5 درصد)</a:t>
            </a:r>
          </a:p>
          <a:p>
            <a:pPr lvl="1" algn="r" rtl="1">
              <a:buFont typeface="Wingdings" pitchFamily="2" charset="2"/>
              <a:buChar char="ü"/>
            </a:pPr>
            <a:r>
              <a:rPr lang="fa-IR" dirty="0" smtClean="0">
                <a:cs typeface="B Mitra" pitchFamily="2" charset="-78"/>
              </a:rPr>
              <a:t> گروه چربی 3 واحد (3 قاشق مرباخوری روغن برای پخت غذا)</a:t>
            </a:r>
          </a:p>
          <a:p>
            <a:pPr algn="r" rtl="1"/>
            <a:endParaRPr lang="fa-IR" b="1" dirty="0" smtClean="0">
              <a:solidFill>
                <a:srgbClr val="FFFF00"/>
              </a:solidFill>
              <a:cs typeface="B Mitra" pitchFamily="2" charset="-78"/>
            </a:endParaRP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71</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a:t>
            </a:r>
            <a:endParaRPr lang="en-US" b="1" dirty="0">
              <a:solidFill>
                <a:srgbClr val="FF0000"/>
              </a:solidFill>
            </a:endParaRPr>
          </a:p>
        </p:txBody>
      </p:sp>
      <p:sp>
        <p:nvSpPr>
          <p:cNvPr id="3" name="Content Placeholder 2"/>
          <p:cNvSpPr>
            <a:spLocks noGrp="1"/>
          </p:cNvSpPr>
          <p:nvPr>
            <p:ph idx="1"/>
          </p:nvPr>
        </p:nvSpPr>
        <p:spPr>
          <a:xfrm>
            <a:off x="457200" y="1600200"/>
            <a:ext cx="8229600" cy="4925144"/>
          </a:xfrm>
        </p:spPr>
        <p:txBody>
          <a:bodyPr>
            <a:normAutofit/>
          </a:bodyPr>
          <a:lstStyle/>
          <a:p>
            <a:pPr algn="r" rtl="1">
              <a:buNone/>
            </a:pPr>
            <a:r>
              <a:rPr lang="fa-IR" b="1" dirty="0" smtClean="0">
                <a:solidFill>
                  <a:srgbClr val="002060"/>
                </a:solidFill>
                <a:cs typeface="B Mitra" pitchFamily="2" charset="-78"/>
              </a:rPr>
              <a:t>برنامه غذایی بیمار:</a:t>
            </a:r>
            <a:r>
              <a:rPr lang="en-US" dirty="0" smtClean="0">
                <a:solidFill>
                  <a:srgbClr val="002060"/>
                </a:solidFill>
                <a:cs typeface="B Mitra" pitchFamily="2" charset="-78"/>
              </a:rPr>
              <a:t> </a:t>
            </a:r>
            <a:endParaRPr lang="fa-IR" dirty="0" smtClean="0">
              <a:solidFill>
                <a:srgbClr val="002060"/>
              </a:solidFill>
              <a:cs typeface="B Mitra" pitchFamily="2" charset="-78"/>
            </a:endParaRPr>
          </a:p>
          <a:p>
            <a:pPr algn="r" rtl="1">
              <a:buNone/>
            </a:pPr>
            <a:r>
              <a:rPr lang="fa-IR" dirty="0" smtClean="0">
                <a:cs typeface="B Mitra" pitchFamily="2" charset="-78"/>
              </a:rPr>
              <a:t>میان وعده (5 – 4 بعد از ظهر): </a:t>
            </a:r>
          </a:p>
          <a:p>
            <a:pPr lvl="1" algn="r" rtl="1">
              <a:spcAft>
                <a:spcPts val="600"/>
              </a:spcAft>
              <a:buFont typeface="Wingdings" pitchFamily="2" charset="2"/>
              <a:buChar char="ü"/>
            </a:pPr>
            <a:r>
              <a:rPr lang="fa-IR" dirty="0" smtClean="0">
                <a:cs typeface="B Mitra" pitchFamily="2" charset="-78"/>
              </a:rPr>
              <a:t> گروه نان و غلات 0/5واحد (1عدد بیسکوئیت ساقه طلایی)</a:t>
            </a:r>
          </a:p>
          <a:p>
            <a:pPr lvl="1" algn="r" rtl="1">
              <a:spcAft>
                <a:spcPts val="600"/>
              </a:spcAft>
              <a:buFont typeface="Wingdings" pitchFamily="2" charset="2"/>
              <a:buChar char="ü"/>
            </a:pPr>
            <a:r>
              <a:rPr lang="fa-IR" dirty="0" smtClean="0">
                <a:cs typeface="B Mitra" pitchFamily="2" charset="-78"/>
              </a:rPr>
              <a:t>گروه قند ساده 1 واحد (1 عدد خرما)</a:t>
            </a:r>
          </a:p>
          <a:p>
            <a:pPr lvl="1" algn="r" rtl="1">
              <a:spcAft>
                <a:spcPts val="600"/>
              </a:spcAft>
              <a:buFont typeface="Wingdings" pitchFamily="2" charset="2"/>
              <a:buChar char="ü"/>
            </a:pPr>
            <a:r>
              <a:rPr lang="fa-IR" dirty="0" smtClean="0">
                <a:cs typeface="B Mitra" pitchFamily="2" charset="-78"/>
              </a:rPr>
              <a:t> یک استکان چای کمرنگ</a:t>
            </a:r>
          </a:p>
          <a:p>
            <a:pPr lvl="1" algn="r" rtl="1">
              <a:spcAft>
                <a:spcPts val="600"/>
              </a:spcAft>
              <a:buFont typeface="Wingdings" pitchFamily="2" charset="2"/>
              <a:buChar char="ü"/>
            </a:pPr>
            <a:r>
              <a:rPr lang="fa-IR" dirty="0" smtClean="0">
                <a:cs typeface="B Mitra" pitchFamily="2" charset="-78"/>
              </a:rPr>
              <a:t> یک واحد میوه (یک عدد سیب)</a:t>
            </a:r>
          </a:p>
        </p:txBody>
      </p:sp>
      <p:sp>
        <p:nvSpPr>
          <p:cNvPr id="5" name="Slide Number Placeholder 4"/>
          <p:cNvSpPr>
            <a:spLocks noGrp="1"/>
          </p:cNvSpPr>
          <p:nvPr>
            <p:ph type="sldNum" sz="quarter" idx="12"/>
          </p:nvPr>
        </p:nvSpPr>
        <p:spPr/>
        <p:txBody>
          <a:bodyPr/>
          <a:lstStyle/>
          <a:p>
            <a:fld id="{3CC5651A-D9D8-471F-ABAD-E32FBBB2FA0D}" type="slidenum">
              <a:rPr lang="en-US" smtClean="0"/>
              <a:pPr/>
              <a:t>72</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r" rtl="1">
              <a:buNone/>
              <a:defRPr/>
            </a:pPr>
            <a:r>
              <a:rPr lang="fa-IR" b="1" dirty="0" smtClean="0">
                <a:solidFill>
                  <a:srgbClr val="002060"/>
                </a:solidFill>
                <a:cs typeface="B Mitra" pitchFamily="2" charset="-78"/>
              </a:rPr>
              <a:t>برنامه غذایی بیمار:</a:t>
            </a:r>
            <a:r>
              <a:rPr lang="en-US" dirty="0" smtClean="0">
                <a:solidFill>
                  <a:srgbClr val="002060"/>
                </a:solidFill>
                <a:cs typeface="B Mitra" pitchFamily="2" charset="-78"/>
              </a:rPr>
              <a:t> </a:t>
            </a:r>
            <a:endParaRPr lang="fa-IR" dirty="0" smtClean="0">
              <a:solidFill>
                <a:srgbClr val="002060"/>
              </a:solidFill>
              <a:cs typeface="B Mitra" pitchFamily="2" charset="-78"/>
            </a:endParaRPr>
          </a:p>
          <a:p>
            <a:pPr algn="r" rtl="1">
              <a:buNone/>
              <a:defRPr/>
            </a:pPr>
            <a:r>
              <a:rPr lang="fa-IR" dirty="0" smtClean="0">
                <a:cs typeface="B Mitra" pitchFamily="2" charset="-78"/>
              </a:rPr>
              <a:t>شام (ساعت 8 – 7 شب) : </a:t>
            </a:r>
          </a:p>
          <a:p>
            <a:pPr lvl="1" algn="r" rtl="1">
              <a:lnSpc>
                <a:spcPct val="150000"/>
              </a:lnSpc>
              <a:buFont typeface="Wingdings" pitchFamily="2" charset="2"/>
              <a:buChar char="ü"/>
              <a:defRPr/>
            </a:pPr>
            <a:r>
              <a:rPr lang="fa-IR" dirty="0" smtClean="0">
                <a:cs typeface="B Mitra" pitchFamily="2" charset="-78"/>
              </a:rPr>
              <a:t> گروه نان و غلات 2 واحد (یک عدد سیب زمینی کوچک و 1کف دست)</a:t>
            </a:r>
          </a:p>
          <a:p>
            <a:pPr lvl="1" algn="r" rtl="1">
              <a:lnSpc>
                <a:spcPct val="150000"/>
              </a:lnSpc>
              <a:buFont typeface="Wingdings" pitchFamily="2" charset="2"/>
              <a:buChar char="ü"/>
              <a:defRPr/>
            </a:pPr>
            <a:r>
              <a:rPr lang="fa-IR" dirty="0" smtClean="0">
                <a:cs typeface="B Mitra" pitchFamily="2" charset="-78"/>
              </a:rPr>
              <a:t> گروه گوشت 1 واحد (یک عدد تخم مرغ)</a:t>
            </a:r>
          </a:p>
          <a:p>
            <a:pPr lvl="1" algn="r" rtl="1">
              <a:lnSpc>
                <a:spcPct val="150000"/>
              </a:lnSpc>
              <a:buFont typeface="Wingdings" pitchFamily="2" charset="2"/>
              <a:buChar char="ü"/>
              <a:defRPr/>
            </a:pPr>
            <a:r>
              <a:rPr lang="fa-IR" dirty="0" smtClean="0">
                <a:cs typeface="B Mitra" pitchFamily="2" charset="-78"/>
              </a:rPr>
              <a:t> گروه لبنیات نصف واحد (نصف لیوان ماست کم چرب 1/5 درصد)</a:t>
            </a:r>
          </a:p>
          <a:p>
            <a:pPr lvl="1" algn="r" rtl="1">
              <a:lnSpc>
                <a:spcPct val="150000"/>
              </a:lnSpc>
              <a:buFont typeface="Wingdings" pitchFamily="2" charset="2"/>
              <a:buChar char="ü"/>
              <a:defRPr/>
            </a:pPr>
            <a:r>
              <a:rPr lang="fa-IR" dirty="0" smtClean="0">
                <a:cs typeface="B Mitra" pitchFamily="2" charset="-78"/>
              </a:rPr>
              <a:t> گروه سبزیجات 2واحد (1 لیوان سبزی های پخته مانند اسفناج)</a:t>
            </a:r>
          </a:p>
          <a:p>
            <a:pPr lvl="1" algn="r" rtl="1">
              <a:lnSpc>
                <a:spcPct val="150000"/>
              </a:lnSpc>
              <a:buFont typeface="Wingdings" pitchFamily="2" charset="2"/>
              <a:buChar char="ü"/>
              <a:defRPr/>
            </a:pPr>
            <a:r>
              <a:rPr lang="fa-IR" dirty="0" smtClean="0">
                <a:cs typeface="B Mitra" pitchFamily="2" charset="-78"/>
              </a:rPr>
              <a:t> گروه چربی 2 واحد</a:t>
            </a: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Planning</a:t>
            </a:r>
            <a:endParaRPr lang="en-US" b="1" dirty="0">
              <a:solidFill>
                <a:srgbClr val="FF0000"/>
              </a:solidFill>
            </a:endParaRPr>
          </a:p>
        </p:txBody>
      </p:sp>
      <p:sp>
        <p:nvSpPr>
          <p:cNvPr id="3" name="Content Placeholder 2"/>
          <p:cNvSpPr>
            <a:spLocks noGrp="1"/>
          </p:cNvSpPr>
          <p:nvPr>
            <p:ph idx="1"/>
          </p:nvPr>
        </p:nvSpPr>
        <p:spPr/>
        <p:txBody>
          <a:bodyPr/>
          <a:lstStyle/>
          <a:p>
            <a:pPr algn="r" rtl="1">
              <a:buNone/>
            </a:pPr>
            <a:r>
              <a:rPr lang="fa-IR" b="1" dirty="0" smtClean="0">
                <a:solidFill>
                  <a:srgbClr val="002060"/>
                </a:solidFill>
                <a:cs typeface="B Mitra" pitchFamily="2" charset="-78"/>
              </a:rPr>
              <a:t>برنامه غذایی بیمار:</a:t>
            </a:r>
          </a:p>
          <a:p>
            <a:pPr algn="r" rtl="1">
              <a:buNone/>
            </a:pPr>
            <a:r>
              <a:rPr lang="fa-IR" dirty="0" smtClean="0">
                <a:cs typeface="B Mitra" pitchFamily="2" charset="-78"/>
              </a:rPr>
              <a:t>میان وعده (ساعت 11 – 10 شب): </a:t>
            </a:r>
          </a:p>
          <a:p>
            <a:pPr lvl="1" algn="r" rtl="1">
              <a:lnSpc>
                <a:spcPct val="150000"/>
              </a:lnSpc>
              <a:buFont typeface="Wingdings" pitchFamily="2" charset="2"/>
              <a:buChar char="ü"/>
            </a:pPr>
            <a:r>
              <a:rPr lang="fa-IR" dirty="0" smtClean="0">
                <a:cs typeface="B Mitra" pitchFamily="2" charset="-78"/>
              </a:rPr>
              <a:t> گروه میوه 1 واحد (نصف یک انار یا 2 عدد نارنگی)</a:t>
            </a:r>
          </a:p>
          <a:p>
            <a:pPr algn="r" rtl="1"/>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74</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070992"/>
          </a:xfrm>
        </p:spPr>
        <p:txBody>
          <a:bodyPr>
            <a:normAutofit/>
          </a:bodyPr>
          <a:lstStyle/>
          <a:p>
            <a:pPr rtl="1"/>
            <a:r>
              <a:rPr lang="fa-IR" b="1" dirty="0" smtClean="0">
                <a:solidFill>
                  <a:srgbClr val="FF0000"/>
                </a:solidFill>
                <a:cs typeface="B Mitra" pitchFamily="2" charset="-78"/>
              </a:rPr>
              <a:t>توصیه های تغذیه ای</a:t>
            </a:r>
            <a:endParaRPr lang="en-US" dirty="0">
              <a:solidFill>
                <a:srgbClr val="FF0000"/>
              </a:solidFill>
              <a:cs typeface="B Mitra" pitchFamily="2" charset="-78"/>
            </a:endParaRPr>
          </a:p>
        </p:txBody>
      </p:sp>
      <p:sp>
        <p:nvSpPr>
          <p:cNvPr id="3" name="Content Placeholder 2"/>
          <p:cNvSpPr>
            <a:spLocks noGrp="1"/>
          </p:cNvSpPr>
          <p:nvPr>
            <p:ph idx="1"/>
          </p:nvPr>
        </p:nvSpPr>
        <p:spPr>
          <a:xfrm>
            <a:off x="457200" y="908720"/>
            <a:ext cx="8229600" cy="5616624"/>
          </a:xfrm>
        </p:spPr>
        <p:txBody>
          <a:bodyPr>
            <a:noAutofit/>
          </a:bodyPr>
          <a:lstStyle/>
          <a:p>
            <a:pPr algn="r" rtl="1">
              <a:lnSpc>
                <a:spcPct val="150000"/>
              </a:lnSpc>
              <a:spcBef>
                <a:spcPts val="0"/>
              </a:spcBef>
              <a:buNone/>
              <a:defRPr/>
            </a:pPr>
            <a:r>
              <a:rPr lang="fa-IR" sz="2400" dirty="0" smtClean="0">
                <a:cs typeface="B Mitra" pitchFamily="2" charset="-78"/>
              </a:rPr>
              <a:t>1- رعایت وعده ها و میان وعده ها الزامی است</a:t>
            </a:r>
          </a:p>
          <a:p>
            <a:pPr algn="r" rtl="1">
              <a:lnSpc>
                <a:spcPct val="150000"/>
              </a:lnSpc>
              <a:spcBef>
                <a:spcPts val="0"/>
              </a:spcBef>
              <a:buNone/>
              <a:defRPr/>
            </a:pPr>
            <a:r>
              <a:rPr lang="fa-IR" sz="2400" dirty="0" smtClean="0">
                <a:cs typeface="B Mitra" pitchFamily="2" charset="-78"/>
              </a:rPr>
              <a:t>2- از لبنیات کم چرب ( 1/5 % ) استفاده شود</a:t>
            </a:r>
          </a:p>
          <a:p>
            <a:pPr algn="r" rtl="1">
              <a:lnSpc>
                <a:spcPct val="150000"/>
              </a:lnSpc>
              <a:spcBef>
                <a:spcPts val="0"/>
              </a:spcBef>
              <a:buNone/>
              <a:defRPr/>
            </a:pPr>
            <a:r>
              <a:rPr lang="fa-IR" sz="2400" dirty="0" smtClean="0">
                <a:cs typeface="B Mitra" pitchFamily="2" charset="-78"/>
              </a:rPr>
              <a:t>3- مصرف میوه و سبزی در کنار وعده های غذایی الزامی است</a:t>
            </a:r>
          </a:p>
          <a:p>
            <a:pPr algn="r" rtl="1">
              <a:lnSpc>
                <a:spcPct val="150000"/>
              </a:lnSpc>
              <a:spcBef>
                <a:spcPts val="0"/>
              </a:spcBef>
              <a:buNone/>
              <a:defRPr/>
            </a:pPr>
            <a:r>
              <a:rPr lang="fa-IR" sz="2400" dirty="0" smtClean="0">
                <a:cs typeface="B Mitra" pitchFamily="2" charset="-78"/>
              </a:rPr>
              <a:t>4- از کدو سبز، سیر، شوید، قارچ ، اسفناج، کرفس، لوبیا سبز، بادمجان، گوجه فرنگی، فلفل دلمه ای به عنوان سبزی های پخته در برنامه غذایی استفاده شود</a:t>
            </a:r>
          </a:p>
          <a:p>
            <a:pPr algn="r" rtl="1">
              <a:lnSpc>
                <a:spcPct val="150000"/>
              </a:lnSpc>
              <a:spcBef>
                <a:spcPts val="0"/>
              </a:spcBef>
              <a:buNone/>
              <a:defRPr/>
            </a:pPr>
            <a:r>
              <a:rPr lang="fa-IR" sz="2400" dirty="0" smtClean="0">
                <a:cs typeface="B Mitra" pitchFamily="2" charset="-78"/>
              </a:rPr>
              <a:t>5- از نان های سبوسدار مانند سنگگ استفاده شود</a:t>
            </a:r>
          </a:p>
          <a:p>
            <a:pPr algn="r" rtl="1">
              <a:lnSpc>
                <a:spcPct val="150000"/>
              </a:lnSpc>
              <a:spcBef>
                <a:spcPts val="0"/>
              </a:spcBef>
              <a:buNone/>
              <a:defRPr/>
            </a:pPr>
            <a:r>
              <a:rPr lang="fa-IR" sz="2400" dirty="0" smtClean="0">
                <a:cs typeface="B Mitra" pitchFamily="2" charset="-78"/>
              </a:rPr>
              <a:t>6- ورزش هوازی و پیاده روی روزانه به مدت 45 دقیقه الزامی است.</a:t>
            </a:r>
          </a:p>
          <a:p>
            <a:pPr algn="r" rtl="1">
              <a:lnSpc>
                <a:spcPct val="150000"/>
              </a:lnSpc>
              <a:spcBef>
                <a:spcPts val="0"/>
              </a:spcBef>
              <a:buNone/>
              <a:defRPr/>
            </a:pPr>
            <a:r>
              <a:rPr lang="fa-IR" sz="2400" dirty="0" smtClean="0">
                <a:cs typeface="B Mitra" pitchFamily="2" charset="-78"/>
              </a:rPr>
              <a:t>7- از روغن مایع گیاهی استفاده شود ( بهترین روغن، کانولا است )</a:t>
            </a:r>
          </a:p>
          <a:p>
            <a:pPr algn="r" rtl="1">
              <a:lnSpc>
                <a:spcPct val="150000"/>
              </a:lnSpc>
              <a:spcBef>
                <a:spcPts val="0"/>
              </a:spcBef>
              <a:buNone/>
              <a:defRPr/>
            </a:pPr>
            <a:r>
              <a:rPr lang="fa-IR" sz="2400" dirty="0" smtClean="0">
                <a:cs typeface="B Mitra" pitchFamily="2" charset="-78"/>
              </a:rPr>
              <a:t>8- برنج بهتر است به صورت سبزی پلو، عدس و یا لوبیا پلو تهیه شود </a:t>
            </a:r>
            <a:endParaRPr lang="fa-IR" sz="2800" b="1" dirty="0" smtClean="0">
              <a:solidFill>
                <a:srgbClr val="002060"/>
              </a:solidFill>
              <a:cs typeface="B Mitra" pitchFamily="2" charset="-78"/>
            </a:endParaRPr>
          </a:p>
          <a:p>
            <a:pPr algn="r" rtl="1">
              <a:lnSpc>
                <a:spcPct val="150000"/>
              </a:lnSpc>
              <a:spcBef>
                <a:spcPts val="0"/>
              </a:spcBef>
              <a:buNone/>
              <a:defRPr/>
            </a:pPr>
            <a:r>
              <a:rPr lang="fa-IR" sz="2800" b="1" dirty="0" smtClean="0">
                <a:solidFill>
                  <a:srgbClr val="002060"/>
                </a:solidFill>
                <a:cs typeface="B Mitra" pitchFamily="2" charset="-78"/>
              </a:rPr>
              <a:t>تذکر: لیست جانشین های غذایی حتما برای بیمار توضیح داده شود</a:t>
            </a:r>
            <a:endParaRPr lang="en-US" sz="2000" dirty="0">
              <a:solidFill>
                <a:srgbClr val="002060"/>
              </a:solidFill>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75</a:t>
            </a:fld>
            <a:endParaRPr lang="en-US" dirty="0"/>
          </a:p>
        </p:txBody>
      </p:sp>
      <p:sp>
        <p:nvSpPr>
          <p:cNvPr id="6" name="Footer Placeholder 5"/>
          <p:cNvSpPr>
            <a:spLocks noGrp="1"/>
          </p:cNvSpPr>
          <p:nvPr>
            <p:ph type="ftr" sz="quarter" idx="11"/>
          </p:nvPr>
        </p:nvSpPr>
        <p:spPr>
          <a:xfrm>
            <a:off x="3124200" y="6416675"/>
            <a:ext cx="2895600" cy="365125"/>
          </a:xfrm>
        </p:spPr>
        <p:txBody>
          <a:bodyPr/>
          <a:lstStyle/>
          <a:p>
            <a:r>
              <a:rPr lang="fa-IR" smtClean="0"/>
              <a:t>مرکز تحقیقات تغذیه و غدد درون ریز</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C5651A-D9D8-471F-ABAD-E32FBBB2FA0D}" type="slidenum">
              <a:rPr lang="en-US" smtClean="0"/>
              <a:pPr/>
              <a:t>76</a:t>
            </a:fld>
            <a:endParaRPr lang="en-US"/>
          </a:p>
        </p:txBody>
      </p:sp>
      <p:sp>
        <p:nvSpPr>
          <p:cNvPr id="6" name="Oval 5"/>
          <p:cNvSpPr/>
          <p:nvPr/>
        </p:nvSpPr>
        <p:spPr>
          <a:xfrm>
            <a:off x="539552" y="1628800"/>
            <a:ext cx="8064896" cy="27363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buFont typeface="Arial" pitchFamily="34" charset="0"/>
              <a:buNone/>
              <a:defRPr/>
            </a:pPr>
            <a:r>
              <a:rPr lang="en-US" sz="7200" b="1" dirty="0" smtClean="0">
                <a:solidFill>
                  <a:srgbClr val="7030A0"/>
                </a:solidFill>
                <a:latin typeface="Times New Roman" pitchFamily="18" charset="0"/>
                <a:cs typeface="Times New Roman" pitchFamily="18" charset="0"/>
              </a:rPr>
              <a:t>Case study 3</a:t>
            </a: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Subjective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7544" y="1556792"/>
            <a:ext cx="8229600" cy="5040560"/>
          </a:xfrm>
          <a:noFill/>
          <a:ln>
            <a:noFill/>
          </a:ln>
        </p:spPr>
        <p:style>
          <a:lnRef idx="2">
            <a:schemeClr val="accent1"/>
          </a:lnRef>
          <a:fillRef idx="1">
            <a:schemeClr val="lt1"/>
          </a:fillRef>
          <a:effectRef idx="0">
            <a:schemeClr val="accent1"/>
          </a:effectRef>
          <a:fontRef idx="minor">
            <a:schemeClr val="dk1"/>
          </a:fontRef>
        </p:style>
        <p:txBody>
          <a:bodyPr rtlCol="1">
            <a:normAutofit/>
          </a:bodyPr>
          <a:lstStyle/>
          <a:p>
            <a:pPr algn="r" rtl="1" fontAlgn="auto">
              <a:lnSpc>
                <a:spcPct val="150000"/>
              </a:lnSpc>
              <a:spcAft>
                <a:spcPts val="0"/>
              </a:spcAft>
              <a:buFont typeface="Wingdings" pitchFamily="2" charset="2"/>
              <a:buChar char="ü"/>
              <a:defRPr/>
            </a:pPr>
            <a:r>
              <a:rPr lang="en-US" sz="3600" dirty="0" smtClean="0">
                <a:solidFill>
                  <a:schemeClr val="tx1"/>
                </a:solidFill>
                <a:cs typeface="B Mitra" pitchFamily="2" charset="-78"/>
              </a:rPr>
              <a:t> </a:t>
            </a:r>
            <a:r>
              <a:rPr lang="fa-IR" sz="3600" dirty="0" smtClean="0">
                <a:solidFill>
                  <a:schemeClr val="tx1"/>
                </a:solidFill>
                <a:cs typeface="B Mitra" pitchFamily="2" charset="-78"/>
              </a:rPr>
              <a:t>آقای ع. توکلی بیمار 58 ساله </a:t>
            </a:r>
          </a:p>
          <a:p>
            <a:pPr algn="r" rtl="1" fontAlgn="auto">
              <a:lnSpc>
                <a:spcPct val="150000"/>
              </a:lnSpc>
              <a:spcAft>
                <a:spcPts val="0"/>
              </a:spcAft>
              <a:buFont typeface="Wingdings" pitchFamily="2" charset="2"/>
              <a:buChar char="ü"/>
              <a:defRPr/>
            </a:pPr>
            <a:r>
              <a:rPr lang="fa-IR" sz="3600" dirty="0" smtClean="0">
                <a:solidFill>
                  <a:schemeClr val="tx1"/>
                </a:solidFill>
                <a:cs typeface="B Mitra" pitchFamily="2" charset="-78"/>
              </a:rPr>
              <a:t>بیمار کارمند یکی از ادارات است و فعالیت بدنی وی سبک است</a:t>
            </a:r>
          </a:p>
          <a:p>
            <a:pPr algn="r" rtl="1">
              <a:lnSpc>
                <a:spcPct val="170000"/>
              </a:lnSpc>
              <a:buFont typeface="Wingdings" pitchFamily="2" charset="2"/>
              <a:buChar char="ü"/>
              <a:defRPr/>
            </a:pPr>
            <a:r>
              <a:rPr lang="en-US" sz="3600" dirty="0" smtClean="0">
                <a:solidFill>
                  <a:schemeClr val="tx1"/>
                </a:solidFill>
                <a:cs typeface="B Mitra" pitchFamily="2" charset="-78"/>
              </a:rPr>
              <a:t> </a:t>
            </a:r>
            <a:r>
              <a:rPr lang="fa-IR" sz="3600" dirty="0" smtClean="0">
                <a:solidFill>
                  <a:schemeClr val="tx1"/>
                </a:solidFill>
                <a:cs typeface="B Mitra" pitchFamily="2" charset="-78"/>
              </a:rPr>
              <a:t>سیگار می کشد</a:t>
            </a:r>
          </a:p>
        </p:txBody>
      </p:sp>
      <p:sp>
        <p:nvSpPr>
          <p:cNvPr id="5" name="Slide Number Placeholder 4"/>
          <p:cNvSpPr>
            <a:spLocks noGrp="1"/>
          </p:cNvSpPr>
          <p:nvPr>
            <p:ph type="sldNum" sz="quarter" idx="12"/>
          </p:nvPr>
        </p:nvSpPr>
        <p:spPr/>
        <p:txBody>
          <a:bodyPr/>
          <a:lstStyle/>
          <a:p>
            <a:fld id="{430E3189-A26B-47E6-88FA-F0598B934182}" type="slidenum">
              <a:rPr lang="en-US" smtClean="0"/>
              <a:pPr/>
              <a:t>77</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ransition>
    <p:cut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Subjective</a:t>
            </a:r>
            <a:endParaRPr lang="en-US" dirty="0"/>
          </a:p>
        </p:txBody>
      </p:sp>
      <p:sp>
        <p:nvSpPr>
          <p:cNvPr id="3" name="Content Placeholder 2"/>
          <p:cNvSpPr>
            <a:spLocks noGrp="1"/>
          </p:cNvSpPr>
          <p:nvPr>
            <p:ph idx="1"/>
          </p:nvPr>
        </p:nvSpPr>
        <p:spPr>
          <a:xfrm>
            <a:off x="179512" y="1600200"/>
            <a:ext cx="8712968" cy="4853136"/>
          </a:xfrm>
        </p:spPr>
        <p:txBody>
          <a:bodyPr>
            <a:normAutofit/>
          </a:bodyPr>
          <a:lstStyle/>
          <a:p>
            <a:pPr algn="r" rtl="1">
              <a:lnSpc>
                <a:spcPct val="120000"/>
              </a:lnSpc>
              <a:buNone/>
              <a:defRPr/>
            </a:pPr>
            <a:r>
              <a:rPr lang="fa-IR" sz="2800" b="1" dirty="0" smtClean="0">
                <a:solidFill>
                  <a:srgbClr val="FFC000"/>
                </a:solidFill>
                <a:cs typeface="B Mitra" pitchFamily="2" charset="-78"/>
              </a:rPr>
              <a:t>یادآمد معمول 24 ساعته غذایی:</a:t>
            </a:r>
          </a:p>
          <a:p>
            <a:pPr algn="r" rtl="1">
              <a:lnSpc>
                <a:spcPct val="120000"/>
              </a:lnSpc>
              <a:buNone/>
              <a:defRPr/>
            </a:pPr>
            <a:r>
              <a:rPr lang="fa-IR" sz="2400" dirty="0" smtClean="0">
                <a:cs typeface="B Mitra" pitchFamily="2" charset="-78"/>
              </a:rPr>
              <a:t>صبحانه: چای یک لیوان+ 3 عدد خرما+ 1 قاشق غذا خوری عسل+ 3 کف دست نان بربری+ 1 قوطی کبریت پنیر خامه ای+ 3 عدد گردو</a:t>
            </a:r>
          </a:p>
          <a:p>
            <a:pPr algn="r" rtl="1">
              <a:lnSpc>
                <a:spcPct val="120000"/>
              </a:lnSpc>
              <a:buNone/>
              <a:defRPr/>
            </a:pPr>
            <a:r>
              <a:rPr lang="fa-IR" sz="2400" dirty="0" smtClean="0">
                <a:cs typeface="B Mitra" pitchFamily="2" charset="-78"/>
              </a:rPr>
              <a:t>میان وعده: یک استکان چای + 2 عدد خرما</a:t>
            </a:r>
          </a:p>
          <a:p>
            <a:pPr algn="r" rtl="1">
              <a:lnSpc>
                <a:spcPct val="120000"/>
              </a:lnSpc>
              <a:buNone/>
              <a:defRPr/>
            </a:pPr>
            <a:r>
              <a:rPr lang="fa-IR" sz="2400" dirty="0" smtClean="0">
                <a:cs typeface="B Mitra" pitchFamily="2" charset="-78"/>
              </a:rPr>
              <a:t>ناهار: نصف لیوان ماست پرچرب + 20 قاشق غذاخوری برنج + یک ران مرغ سرخ شده</a:t>
            </a:r>
          </a:p>
          <a:p>
            <a:pPr algn="r" rtl="1">
              <a:lnSpc>
                <a:spcPct val="120000"/>
              </a:lnSpc>
              <a:buNone/>
              <a:defRPr/>
            </a:pPr>
            <a:r>
              <a:rPr lang="fa-IR" sz="2400" dirty="0" smtClean="0">
                <a:cs typeface="B Mitra" pitchFamily="2" charset="-78"/>
              </a:rPr>
              <a:t>عصرانه: 1 عدد موز + یک استکان چای + 2 عدد خرما</a:t>
            </a:r>
          </a:p>
          <a:p>
            <a:pPr algn="r" rtl="1">
              <a:lnSpc>
                <a:spcPct val="150000"/>
              </a:lnSpc>
              <a:buNone/>
              <a:defRPr/>
            </a:pPr>
            <a:r>
              <a:rPr lang="fa-IR" sz="2400" dirty="0" smtClean="0">
                <a:cs typeface="B Mitra" pitchFamily="2" charset="-78"/>
              </a:rPr>
              <a:t>شام: 3 کف دست نان + یک سیخ کباب کوبیده+ 1 واحد سبزی خوردن + نصف لیوان ماست پر چرب</a:t>
            </a:r>
          </a:p>
          <a:p>
            <a:pPr algn="r" rtl="1">
              <a:lnSpc>
                <a:spcPct val="150000"/>
              </a:lnSpc>
              <a:buNone/>
              <a:defRPr/>
            </a:pPr>
            <a:r>
              <a:rPr lang="fa-IR" sz="2400" dirty="0" smtClean="0">
                <a:cs typeface="B Mitra" pitchFamily="2" charset="-78"/>
              </a:rPr>
              <a:t>قبل از خواب: یک استکان چای + 2 عدد خرما + یک عدد پرتقال متوسط + یک عدد سیب متوسط</a:t>
            </a:r>
          </a:p>
        </p:txBody>
      </p:sp>
      <p:sp>
        <p:nvSpPr>
          <p:cNvPr id="5" name="Slide Number Placeholder 4"/>
          <p:cNvSpPr>
            <a:spLocks noGrp="1"/>
          </p:cNvSpPr>
          <p:nvPr>
            <p:ph type="sldNum" sz="quarter" idx="12"/>
          </p:nvPr>
        </p:nvSpPr>
        <p:spPr/>
        <p:txBody>
          <a:bodyPr/>
          <a:lstStyle/>
          <a:p>
            <a:fld id="{3CC5651A-D9D8-471F-ABAD-E32FBBB2FA0D}" type="slidenum">
              <a:rPr lang="en-US" smtClean="0"/>
              <a:pPr/>
              <a:t>78</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Objective</a:t>
            </a:r>
            <a:endParaRPr lang="en-US" dirty="0"/>
          </a:p>
        </p:txBody>
      </p:sp>
      <p:sp>
        <p:nvSpPr>
          <p:cNvPr id="3" name="Content Placeholder 2"/>
          <p:cNvSpPr>
            <a:spLocks noGrp="1"/>
          </p:cNvSpPr>
          <p:nvPr>
            <p:ph idx="1"/>
          </p:nvPr>
        </p:nvSpPr>
        <p:spPr/>
        <p:txBody>
          <a:bodyPr/>
          <a:lstStyle/>
          <a:p>
            <a:pPr algn="r" rtl="1">
              <a:buNone/>
            </a:pPr>
            <a:r>
              <a:rPr lang="fa-IR" dirty="0" smtClean="0">
                <a:cs typeface="B Mitra" pitchFamily="2" charset="-78"/>
              </a:rPr>
              <a:t>اندازه گیری های آنتروپومتری:</a:t>
            </a:r>
          </a:p>
          <a:p>
            <a:pPr algn="r" rtl="1"/>
            <a:r>
              <a:rPr lang="fa-IR" dirty="0" smtClean="0">
                <a:cs typeface="B Mitra" pitchFamily="2" charset="-78"/>
              </a:rPr>
              <a:t>وزن 105کیلو گرم</a:t>
            </a:r>
          </a:p>
          <a:p>
            <a:pPr algn="r" rtl="1"/>
            <a:r>
              <a:rPr lang="fa-IR" dirty="0" smtClean="0">
                <a:cs typeface="B Mitra" pitchFamily="2" charset="-78"/>
              </a:rPr>
              <a:t>قد 171 سانتی متر</a:t>
            </a:r>
          </a:p>
          <a:p>
            <a:pPr algn="r" rtl="1"/>
            <a:r>
              <a:rPr lang="fa-IR" dirty="0" smtClean="0">
                <a:cs typeface="B Mitra" pitchFamily="2" charset="-78"/>
              </a:rPr>
              <a:t>دور کمر 98 سانتی متر</a:t>
            </a:r>
          </a:p>
          <a:p>
            <a:pPr algn="r" rtl="1"/>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79</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marL="484188"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cs typeface="B Nazanin" pitchFamily="2" charset="-78"/>
            </a:endParaRPr>
          </a:p>
        </p:txBody>
      </p:sp>
      <p:sp>
        <p:nvSpPr>
          <p:cNvPr id="74755" name="Content Placeholder 2"/>
          <p:cNvSpPr>
            <a:spLocks noGrp="1"/>
          </p:cNvSpPr>
          <p:nvPr>
            <p:ph idx="1"/>
          </p:nvPr>
        </p:nvSpPr>
        <p:spPr/>
        <p:txBody>
          <a:bodyPr>
            <a:normAutofit fontScale="92500" lnSpcReduction="10000"/>
          </a:bodyPr>
          <a:lstStyle/>
          <a:p>
            <a:pPr algn="just" rtl="1" eaLnBrk="1" hangingPunct="1">
              <a:lnSpc>
                <a:spcPct val="110000"/>
              </a:lnSpc>
              <a:spcBef>
                <a:spcPct val="0"/>
              </a:spcBef>
              <a:spcAft>
                <a:spcPts val="1200"/>
              </a:spcAft>
              <a:buClr>
                <a:schemeClr val="tx2"/>
              </a:buClr>
              <a:buFont typeface="Arial" pitchFamily="34" charset="0"/>
              <a:buNone/>
            </a:pPr>
            <a:r>
              <a:rPr lang="en-US" sz="3300" b="1" i="1" dirty="0" smtClean="0">
                <a:solidFill>
                  <a:srgbClr val="00B050"/>
                </a:solidFill>
                <a:cs typeface="B Nazanin" pitchFamily="2" charset="-78"/>
              </a:rPr>
              <a:t>DRI</a:t>
            </a:r>
            <a:r>
              <a:rPr lang="fa-IR" sz="3300" b="1" i="1" dirty="0" smtClean="0">
                <a:solidFill>
                  <a:srgbClr val="00B050"/>
                </a:solidFill>
                <a:cs typeface="B Nazanin" pitchFamily="2" charset="-78"/>
              </a:rPr>
              <a:t> كربوهيدرات، پروتئين و چربي</a:t>
            </a:r>
            <a:endParaRPr lang="en-US" sz="3300" b="1" i="1" dirty="0" smtClean="0">
              <a:solidFill>
                <a:srgbClr val="00B050"/>
              </a:solidFill>
              <a:cs typeface="B Nazanin" pitchFamily="2" charset="-78"/>
            </a:endParaRPr>
          </a:p>
          <a:p>
            <a:pPr algn="just" rtl="1" eaLnBrk="1" hangingPunct="1">
              <a:lnSpc>
                <a:spcPct val="110000"/>
              </a:lnSpc>
              <a:spcBef>
                <a:spcPct val="0"/>
              </a:spcBef>
              <a:spcAft>
                <a:spcPts val="1200"/>
              </a:spcAft>
              <a:buClr>
                <a:schemeClr val="tx2"/>
              </a:buClr>
              <a:buFont typeface="Arial" pitchFamily="34" charset="0"/>
              <a:buNone/>
            </a:pPr>
            <a:r>
              <a:rPr lang="en-US" sz="2800" b="1" i="1" dirty="0" smtClean="0">
                <a:solidFill>
                  <a:srgbClr val="0033CC"/>
                </a:solidFill>
                <a:cs typeface="B Nazanin" pitchFamily="2" charset="-78"/>
              </a:rPr>
              <a:t>AMDR</a:t>
            </a:r>
            <a:r>
              <a:rPr lang="en-US" sz="2800" dirty="0" smtClean="0">
                <a:solidFill>
                  <a:srgbClr val="0033CC"/>
                </a:solidFill>
                <a:cs typeface="B Nazanin" pitchFamily="2" charset="-78"/>
              </a:rPr>
              <a:t> </a:t>
            </a:r>
            <a:r>
              <a:rPr lang="en-US" sz="2400" i="1" dirty="0" smtClean="0">
                <a:solidFill>
                  <a:srgbClr val="0033CC"/>
                </a:solidFill>
                <a:cs typeface="B Nazanin" pitchFamily="2" charset="-78"/>
              </a:rPr>
              <a:t>(Acceptable Macronutrient Distribution Ranges)</a:t>
            </a:r>
            <a:r>
              <a:rPr lang="en-US" sz="2800" i="1" dirty="0" smtClean="0">
                <a:solidFill>
                  <a:srgbClr val="0033CC"/>
                </a:solidFill>
                <a:cs typeface="B Nazanin" pitchFamily="2" charset="-78"/>
              </a:rPr>
              <a:t> </a:t>
            </a:r>
            <a:endParaRPr lang="fa-IR" sz="3000" i="1" dirty="0" smtClean="0">
              <a:solidFill>
                <a:srgbClr val="0033CC"/>
              </a:solidFill>
              <a:cs typeface="B Nazanin" pitchFamily="2" charset="-78"/>
            </a:endParaRPr>
          </a:p>
          <a:p>
            <a:pPr algn="just" rtl="1" eaLnBrk="1" hangingPunct="1">
              <a:lnSpc>
                <a:spcPct val="110000"/>
              </a:lnSpc>
              <a:spcBef>
                <a:spcPct val="0"/>
              </a:spcBef>
              <a:spcAft>
                <a:spcPts val="2400"/>
              </a:spcAft>
              <a:buClr>
                <a:schemeClr val="tx2"/>
              </a:buClr>
            </a:pPr>
            <a:r>
              <a:rPr lang="en-US" sz="2400" dirty="0" smtClean="0">
                <a:cs typeface="B Nazanin" pitchFamily="2" charset="-78"/>
              </a:rPr>
              <a:t>AMDR</a:t>
            </a:r>
            <a:r>
              <a:rPr lang="ar-SA" sz="3000" dirty="0" smtClean="0">
                <a:solidFill>
                  <a:srgbClr val="99FF33"/>
                </a:solidFill>
                <a:cs typeface="B Nazanin" pitchFamily="2" charset="-78"/>
              </a:rPr>
              <a:t> </a:t>
            </a:r>
            <a:r>
              <a:rPr lang="ar-SA" sz="3000" b="1" i="1" dirty="0" smtClean="0">
                <a:solidFill>
                  <a:srgbClr val="00B050"/>
                </a:solidFill>
                <a:cs typeface="B Nazanin" pitchFamily="2" charset="-78"/>
              </a:rPr>
              <a:t>كربوهيدراتها</a:t>
            </a:r>
            <a:r>
              <a:rPr lang="ar-SA" sz="3000" dirty="0" smtClean="0">
                <a:solidFill>
                  <a:srgbClr val="99FF33"/>
                </a:solidFill>
                <a:cs typeface="B Nazanin" pitchFamily="2" charset="-78"/>
              </a:rPr>
              <a:t> </a:t>
            </a:r>
            <a:r>
              <a:rPr lang="ar-SA" sz="3000" dirty="0" smtClean="0">
                <a:cs typeface="B Nazanin" pitchFamily="2" charset="-78"/>
              </a:rPr>
              <a:t>در بزرگسالان </a:t>
            </a:r>
            <a:r>
              <a:rPr lang="ar-SA" sz="3000" b="1" i="1" dirty="0" smtClean="0">
                <a:solidFill>
                  <a:srgbClr val="0033CC"/>
                </a:solidFill>
                <a:cs typeface="B Nazanin" pitchFamily="2" charset="-78"/>
              </a:rPr>
              <a:t>حداقل 45% </a:t>
            </a:r>
            <a:r>
              <a:rPr lang="ar-SA" sz="3000" dirty="0" smtClean="0">
                <a:cs typeface="B Nazanin" pitchFamily="2" charset="-78"/>
              </a:rPr>
              <a:t>مي‌‌باشد تا از دريافت زياد چربي كه </a:t>
            </a:r>
            <a:r>
              <a:rPr lang="ar-SA" sz="3000" i="1" u="sng" dirty="0" smtClean="0">
                <a:cs typeface="B Nazanin" pitchFamily="2" charset="-78"/>
              </a:rPr>
              <a:t>بالاترين حد آن 35% </a:t>
            </a:r>
            <a:r>
              <a:rPr lang="ar-SA" sz="3000" dirty="0" smtClean="0">
                <a:cs typeface="B Nazanin" pitchFamily="2" charset="-78"/>
              </a:rPr>
              <a:t>است، ممانعت كند. </a:t>
            </a:r>
          </a:p>
          <a:p>
            <a:pPr algn="just" rtl="1" eaLnBrk="1" hangingPunct="1">
              <a:lnSpc>
                <a:spcPct val="110000"/>
              </a:lnSpc>
              <a:spcBef>
                <a:spcPct val="0"/>
              </a:spcBef>
              <a:spcAft>
                <a:spcPts val="1800"/>
              </a:spcAft>
              <a:buClr>
                <a:schemeClr val="tx2"/>
              </a:buClr>
            </a:pPr>
            <a:r>
              <a:rPr lang="ar-SA" sz="3000" i="1" dirty="0" smtClean="0">
                <a:cs typeface="B Nazanin" pitchFamily="2" charset="-78"/>
              </a:rPr>
              <a:t> </a:t>
            </a:r>
            <a:r>
              <a:rPr lang="ar-SA" sz="3000" b="1" u="sng" dirty="0" smtClean="0">
                <a:cs typeface="B Nazanin" pitchFamily="2" charset="-78"/>
              </a:rPr>
              <a:t>حد بالايي </a:t>
            </a:r>
            <a:r>
              <a:rPr lang="en-US" sz="2400" dirty="0" smtClean="0">
                <a:cs typeface="B Nazanin" pitchFamily="2" charset="-78"/>
              </a:rPr>
              <a:t>AMDR</a:t>
            </a:r>
            <a:r>
              <a:rPr lang="ar-SA" sz="2400" dirty="0" smtClean="0">
                <a:cs typeface="B Nazanin" pitchFamily="2" charset="-78"/>
              </a:rPr>
              <a:t> </a:t>
            </a:r>
            <a:r>
              <a:rPr lang="ar-SA" sz="3000" b="1" i="1" dirty="0" smtClean="0">
                <a:solidFill>
                  <a:srgbClr val="00B050"/>
                </a:solidFill>
                <a:cs typeface="B Nazanin" pitchFamily="2" charset="-78"/>
              </a:rPr>
              <a:t>پروتئين</a:t>
            </a:r>
            <a:r>
              <a:rPr lang="ar-SA" sz="3000" dirty="0" smtClean="0">
                <a:cs typeface="B Nazanin" pitchFamily="2" charset="-78"/>
              </a:rPr>
              <a:t> دربزرگسالان </a:t>
            </a:r>
            <a:r>
              <a:rPr lang="ar-SA" sz="3000" b="1" i="1" dirty="0" smtClean="0">
                <a:solidFill>
                  <a:srgbClr val="0033CC"/>
                </a:solidFill>
                <a:cs typeface="B Nazanin" pitchFamily="2" charset="-78"/>
              </a:rPr>
              <a:t>3</a:t>
            </a:r>
            <a:r>
              <a:rPr lang="fa-IR" sz="3000" b="1" i="1" dirty="0" smtClean="0">
                <a:solidFill>
                  <a:srgbClr val="0033CC"/>
                </a:solidFill>
                <a:cs typeface="B Nazanin" pitchFamily="2" charset="-78"/>
              </a:rPr>
              <a:t>0</a:t>
            </a:r>
            <a:r>
              <a:rPr lang="ar-SA" sz="3000" b="1" i="1" dirty="0" smtClean="0">
                <a:solidFill>
                  <a:srgbClr val="0033CC"/>
                </a:solidFill>
                <a:cs typeface="B Nazanin" pitchFamily="2" charset="-78"/>
              </a:rPr>
              <a:t>%</a:t>
            </a:r>
            <a:r>
              <a:rPr lang="ar-SA" sz="3000" dirty="0" smtClean="0">
                <a:solidFill>
                  <a:schemeClr val="tx2"/>
                </a:solidFill>
                <a:cs typeface="B Nazanin" pitchFamily="2" charset="-78"/>
              </a:rPr>
              <a:t> </a:t>
            </a:r>
            <a:r>
              <a:rPr lang="ar-SA" sz="3000" dirty="0" smtClean="0">
                <a:cs typeface="B Nazanin" pitchFamily="2" charset="-78"/>
              </a:rPr>
              <a:t>انرژي دريافتي است. در حاليكه </a:t>
            </a:r>
            <a:r>
              <a:rPr lang="ar-SA" sz="3000" b="1" i="1" dirty="0" smtClean="0">
                <a:solidFill>
                  <a:srgbClr val="0033CC"/>
                </a:solidFill>
                <a:cs typeface="B Nazanin" pitchFamily="2" charset="-78"/>
              </a:rPr>
              <a:t>حد پاييني آن برابر مقدار </a:t>
            </a:r>
            <a:r>
              <a:rPr lang="en-US" sz="2800" b="1" i="1" dirty="0" smtClean="0">
                <a:solidFill>
                  <a:srgbClr val="0033CC"/>
                </a:solidFill>
                <a:cs typeface="B Nazanin" pitchFamily="2" charset="-78"/>
              </a:rPr>
              <a:t>RDA</a:t>
            </a:r>
            <a:r>
              <a:rPr lang="ar-SA" sz="3000" dirty="0" smtClean="0">
                <a:cs typeface="B Nazanin" pitchFamily="2" charset="-78"/>
              </a:rPr>
              <a:t> مي‌‌باشد</a:t>
            </a:r>
            <a:r>
              <a:rPr lang="fa-IR" sz="3000" dirty="0" smtClean="0">
                <a:cs typeface="B Nazanin" pitchFamily="2" charset="-78"/>
              </a:rPr>
              <a:t>.</a:t>
            </a:r>
            <a:r>
              <a:rPr lang="ar-SA" sz="3000" dirty="0" smtClean="0">
                <a:cs typeface="B Nazanin" pitchFamily="2" charset="-78"/>
              </a:rPr>
              <a:t> </a:t>
            </a:r>
          </a:p>
          <a:p>
            <a:pPr algn="just" rtl="1" eaLnBrk="1" hangingPunct="1">
              <a:lnSpc>
                <a:spcPct val="110000"/>
              </a:lnSpc>
              <a:spcBef>
                <a:spcPct val="0"/>
              </a:spcBef>
              <a:buClr>
                <a:schemeClr val="tx2"/>
              </a:buClr>
            </a:pPr>
            <a:r>
              <a:rPr lang="ar-SA" sz="3000" b="1" i="1" dirty="0" smtClean="0">
                <a:solidFill>
                  <a:srgbClr val="00B050"/>
                </a:solidFill>
                <a:cs typeface="B Nazanin" pitchFamily="2" charset="-78"/>
              </a:rPr>
              <a:t>چربي</a:t>
            </a:r>
            <a:r>
              <a:rPr lang="ar-SA" sz="3000" b="1" dirty="0" smtClean="0">
                <a:cs typeface="B Nazanin" pitchFamily="2" charset="-78"/>
              </a:rPr>
              <a:t> </a:t>
            </a:r>
            <a:r>
              <a:rPr lang="ar-SA" sz="3000" dirty="0" smtClean="0">
                <a:cs typeface="B Nazanin" pitchFamily="2" charset="-78"/>
              </a:rPr>
              <a:t>در بزرگسالان </a:t>
            </a:r>
            <a:r>
              <a:rPr lang="ar-SA" sz="3000" b="1" i="1" u="sng" dirty="0" smtClean="0">
                <a:solidFill>
                  <a:srgbClr val="0033CC"/>
                </a:solidFill>
                <a:cs typeface="B Nazanin" pitchFamily="2" charset="-78"/>
              </a:rPr>
              <a:t>حداقل</a:t>
            </a:r>
            <a:r>
              <a:rPr lang="ar-SA" sz="3000" b="1" i="1" dirty="0" smtClean="0">
                <a:solidFill>
                  <a:srgbClr val="0033CC"/>
                </a:solidFill>
                <a:cs typeface="B Nazanin" pitchFamily="2" charset="-78"/>
              </a:rPr>
              <a:t> </a:t>
            </a:r>
            <a:r>
              <a:rPr lang="fa-IR" sz="3000" b="1" i="1" dirty="0" smtClean="0">
                <a:solidFill>
                  <a:srgbClr val="0033CC"/>
                </a:solidFill>
                <a:cs typeface="B Nazanin" pitchFamily="2" charset="-78"/>
              </a:rPr>
              <a:t>25</a:t>
            </a:r>
            <a:r>
              <a:rPr lang="ar-SA" sz="3000" b="1" i="1" dirty="0" smtClean="0">
                <a:solidFill>
                  <a:srgbClr val="0033CC"/>
                </a:solidFill>
                <a:cs typeface="B Nazanin" pitchFamily="2" charset="-78"/>
              </a:rPr>
              <a:t>% انرژي دريافتي </a:t>
            </a:r>
            <a:r>
              <a:rPr lang="ar-SA" sz="3000" dirty="0" smtClean="0">
                <a:cs typeface="B Nazanin" pitchFamily="2" charset="-78"/>
              </a:rPr>
              <a:t>است تا از كاهش </a:t>
            </a:r>
            <a:r>
              <a:rPr lang="en-US" sz="2800" dirty="0" smtClean="0">
                <a:cs typeface="B Nazanin" pitchFamily="2" charset="-78"/>
              </a:rPr>
              <a:t>HDL-C</a:t>
            </a:r>
            <a:r>
              <a:rPr lang="ar-SA" sz="3000" dirty="0" smtClean="0">
                <a:cs typeface="B Nazanin" pitchFamily="2" charset="-78"/>
              </a:rPr>
              <a:t> در اثر كاهش چربي دريافتي پيشگيري كند. </a:t>
            </a:r>
          </a:p>
          <a:p>
            <a:pPr algn="r" eaLnBrk="1" hangingPunct="1">
              <a:buFont typeface="Wingdings 2" pitchFamily="18" charset="2"/>
              <a:buNone/>
            </a:pPr>
            <a:endParaRPr lang="en-US" sz="3400" dirty="0" smtClean="0">
              <a:cs typeface="B Nazanin" pitchFamily="2" charset="-78"/>
            </a:endParaRPr>
          </a:p>
        </p:txBody>
      </p:sp>
      <p:sp>
        <p:nvSpPr>
          <p:cNvPr id="74757"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A8F302E-DEBC-4B86-ADC1-F9E550C10867}" type="slidenum">
              <a:rPr lang="en-US" smtClean="0"/>
              <a:pPr/>
              <a:t>8</a:t>
            </a:fld>
            <a:endParaRPr lang="en-US" smtClean="0"/>
          </a:p>
        </p:txBody>
      </p:sp>
      <p:sp>
        <p:nvSpPr>
          <p:cNvPr id="74759" name="Rectangle 9"/>
          <p:cNvSpPr>
            <a:spLocks noChangeArrowheads="1"/>
          </p:cNvSpPr>
          <p:nvPr/>
        </p:nvSpPr>
        <p:spPr bwMode="auto">
          <a:xfrm>
            <a:off x="228600" y="5954713"/>
            <a:ext cx="3076575" cy="369887"/>
          </a:xfrm>
          <a:prstGeom prst="rect">
            <a:avLst/>
          </a:prstGeom>
          <a:noFill/>
          <a:ln w="9525">
            <a:noFill/>
            <a:miter lim="800000"/>
            <a:headEnd/>
            <a:tailEnd/>
          </a:ln>
        </p:spPr>
        <p:txBody>
          <a:bodyPr wrap="none" anchor="ctr">
            <a:spAutoFit/>
          </a:bodyPr>
          <a:lstStyle/>
          <a:p>
            <a:pPr rtl="1"/>
            <a:r>
              <a:rPr lang="fa-IR" sz="900" b="1"/>
              <a:t> </a:t>
            </a:r>
            <a:endParaRPr lang="en-US" sz="900"/>
          </a:p>
          <a:p>
            <a:r>
              <a:rPr lang="en-US" sz="900"/>
              <a:t>Trumbo P</a:t>
            </a:r>
            <a:r>
              <a:rPr lang="fa-IR" sz="900"/>
              <a:t> .</a:t>
            </a:r>
            <a:r>
              <a:rPr lang="en-US" sz="900">
                <a:cs typeface="Times New Roman" pitchFamily="18" charset="0"/>
              </a:rPr>
              <a:t>J Am Diet Assoc. 2002 Nov;102(11):1621-30</a:t>
            </a:r>
            <a:endParaRPr lang="en-US"/>
          </a:p>
        </p:txBody>
      </p:sp>
      <p:sp>
        <p:nvSpPr>
          <p:cNvPr id="74760" name="Rectangle 10"/>
          <p:cNvSpPr>
            <a:spLocks noChangeArrowheads="1"/>
          </p:cNvSpPr>
          <p:nvPr/>
        </p:nvSpPr>
        <p:spPr bwMode="auto">
          <a:xfrm>
            <a:off x="228600" y="6248400"/>
            <a:ext cx="6232525" cy="230188"/>
          </a:xfrm>
          <a:prstGeom prst="rect">
            <a:avLst/>
          </a:prstGeom>
          <a:noFill/>
          <a:ln w="9525">
            <a:noFill/>
            <a:miter lim="800000"/>
            <a:headEnd/>
            <a:tailEnd/>
          </a:ln>
        </p:spPr>
        <p:txBody>
          <a:bodyPr wrap="none" anchor="ctr">
            <a:spAutoFit/>
          </a:bodyPr>
          <a:lstStyle/>
          <a:p>
            <a:pPr algn="justLow" eaLnBrk="0" hangingPunct="0">
              <a:tabLst>
                <a:tab pos="26988" algn="l"/>
              </a:tabLst>
            </a:pPr>
            <a:r>
              <a:rPr lang="en-US" sz="900">
                <a:cs typeface="Times New Roman" pitchFamily="18" charset="0"/>
              </a:rPr>
              <a:t>Earl R, Escott-stump S.. In: Mahan LK, Escott-stump S. Krause’s food Nutrition &amp; Diet therapy. 12</a:t>
            </a:r>
            <a:r>
              <a:rPr lang="en-US" sz="900" baseline="30000">
                <a:cs typeface="Times New Roman" pitchFamily="18" charset="0"/>
              </a:rPr>
              <a:t>th</a:t>
            </a:r>
            <a:r>
              <a:rPr lang="en-US" sz="900">
                <a:cs typeface="Times New Roman" pitchFamily="18" charset="0"/>
              </a:rPr>
              <a:t> ed. 2008: p. 339.  </a:t>
            </a:r>
            <a:endParaRPr lang="en-US"/>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dirty="0" smtClean="0">
                <a:latin typeface="Times New Roman" pitchFamily="18" charset="0"/>
                <a:cs typeface="Times New Roman" pitchFamily="18" charset="0"/>
              </a:rPr>
              <a:t>Assessment</a:t>
            </a:r>
            <a:endParaRPr lang="en-US" dirty="0"/>
          </a:p>
        </p:txBody>
      </p:sp>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dirty="0"/>
          </a:p>
        </p:txBody>
      </p:sp>
      <p:sp>
        <p:nvSpPr>
          <p:cNvPr id="5" name="Slide Number Placeholder 4"/>
          <p:cNvSpPr>
            <a:spLocks noGrp="1"/>
          </p:cNvSpPr>
          <p:nvPr>
            <p:ph type="sldNum" sz="quarter" idx="12"/>
          </p:nvPr>
        </p:nvSpPr>
        <p:spPr/>
        <p:txBody>
          <a:bodyPr/>
          <a:lstStyle/>
          <a:p>
            <a:fld id="{3CC5651A-D9D8-471F-ABAD-E32FBBB2FA0D}" type="slidenum">
              <a:rPr lang="en-US" smtClean="0"/>
              <a:pPr/>
              <a:t>80</a:t>
            </a:fld>
            <a:endParaRPr lang="en-US"/>
          </a:p>
        </p:txBody>
      </p:sp>
      <p:graphicFrame>
        <p:nvGraphicFramePr>
          <p:cNvPr id="6" name="Content Placeholder 3"/>
          <p:cNvGraphicFramePr>
            <a:graphicFrameLocks noGrp="1"/>
          </p:cNvGraphicFramePr>
          <p:nvPr>
            <p:ph idx="1"/>
          </p:nvPr>
        </p:nvGraphicFramePr>
        <p:xfrm>
          <a:off x="467544" y="914400"/>
          <a:ext cx="8316599" cy="5420360"/>
        </p:xfrm>
        <a:graphic>
          <a:graphicData uri="http://schemas.openxmlformats.org/drawingml/2006/table">
            <a:tbl>
              <a:tblPr firstRow="1" bandRow="1">
                <a:tableStyleId>{5C22544A-7EE6-4342-B048-85BDC9FD1C3A}</a:tableStyleId>
              </a:tblPr>
              <a:tblGrid>
                <a:gridCol w="1152127"/>
                <a:gridCol w="1152128"/>
                <a:gridCol w="1152128"/>
                <a:gridCol w="1080120"/>
                <a:gridCol w="864096"/>
                <a:gridCol w="2916000"/>
              </a:tblGrid>
              <a:tr h="358554">
                <a:tc gridSpan="5">
                  <a:txBody>
                    <a:bodyPr/>
                    <a:lstStyle/>
                    <a:p>
                      <a:pPr algn="ctr" rtl="1"/>
                      <a:r>
                        <a:rPr kumimoji="0" lang="fa-IR" sz="1800" b="1" i="1" kern="1200" dirty="0" smtClean="0">
                          <a:solidFill>
                            <a:schemeClr val="lt1"/>
                          </a:solidFill>
                          <a:latin typeface="+mn-lt"/>
                          <a:ea typeface="+mn-ea"/>
                          <a:cs typeface="B Mitra" pitchFamily="2" charset="-78"/>
                        </a:rPr>
                        <a:t>تعداد واحدهای دریافتی از هر گروه غذایی</a:t>
                      </a:r>
                      <a:endParaRPr lang="en-US" dirty="0">
                        <a:cs typeface="B Mitra" pitchFamily="2" charset="-78"/>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rtl="1"/>
                      <a:r>
                        <a:rPr kumimoji="0" lang="ar-SA" sz="1800" b="1" kern="1200" dirty="0" smtClean="0">
                          <a:solidFill>
                            <a:schemeClr val="lt1"/>
                          </a:solidFill>
                          <a:latin typeface="+mn-lt"/>
                          <a:ea typeface="+mn-ea"/>
                          <a:cs typeface="B Mitra" pitchFamily="2" charset="-78"/>
                        </a:rPr>
                        <a:t>غذا</a:t>
                      </a:r>
                      <a:endParaRPr lang="en-US" dirty="0">
                        <a:cs typeface="B Mitra" pitchFamily="2" charset="-78"/>
                      </a:endParaRPr>
                    </a:p>
                  </a:txBody>
                  <a:tcPr/>
                </a:tc>
              </a:tr>
              <a:tr h="329208">
                <a:tc>
                  <a:txBody>
                    <a:bodyPr/>
                    <a:lstStyle/>
                    <a:p>
                      <a:pPr algn="ctr" rtl="1"/>
                      <a:r>
                        <a:rPr kumimoji="0" lang="fa-IR" sz="1600" b="1" kern="1200" dirty="0" smtClean="0">
                          <a:solidFill>
                            <a:schemeClr val="dk1"/>
                          </a:solidFill>
                          <a:latin typeface="+mn-lt"/>
                          <a:ea typeface="+mn-ea"/>
                          <a:cs typeface="B Mitra" pitchFamily="2" charset="-78"/>
                        </a:rPr>
                        <a:t>گوشت، ...</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شیر ، ...</a:t>
                      </a:r>
                      <a:endParaRPr lang="en-US" sz="1600" b="1" dirty="0">
                        <a:cs typeface="B Mitra" pitchFamily="2" charset="-78"/>
                      </a:endParaRPr>
                    </a:p>
                  </a:txBody>
                  <a:tcPr anchor="ctr"/>
                </a:tc>
                <a:tc>
                  <a:txBody>
                    <a:bodyPr/>
                    <a:lstStyle/>
                    <a:p>
                      <a:pPr algn="ctr" rtl="1"/>
                      <a:r>
                        <a:rPr lang="fa-IR" sz="1600" b="1" dirty="0" smtClean="0">
                          <a:cs typeface="B Mitra" pitchFamily="2" charset="-78"/>
                        </a:rPr>
                        <a:t>میوه</a:t>
                      </a:r>
                      <a:r>
                        <a:rPr lang="fa-IR" sz="1600" b="1" baseline="0" dirty="0" smtClean="0">
                          <a:cs typeface="B Mitra" pitchFamily="2" charset="-78"/>
                        </a:rPr>
                        <a:t>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سبزی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نان، ...</a:t>
                      </a:r>
                      <a:endParaRPr lang="en-US" sz="1600" b="1" dirty="0">
                        <a:cs typeface="B Mitra" pitchFamily="2" charset="-78"/>
                      </a:endParaRPr>
                    </a:p>
                  </a:txBody>
                  <a:tcPr anchor="ctr"/>
                </a:tc>
                <a:tc vMerge="1">
                  <a:txBody>
                    <a:bodyPr/>
                    <a:lstStyle/>
                    <a:p>
                      <a:endParaRPr lang="en-US" dirty="0"/>
                    </a:p>
                  </a:txBody>
                  <a:tcPr/>
                </a:tc>
              </a:tr>
              <a:tr h="595104">
                <a:tc>
                  <a:txBody>
                    <a:bodyPr/>
                    <a:lstStyle/>
                    <a:p>
                      <a:pPr algn="ctr"/>
                      <a:endParaRPr lang="fa-IR" b="1" dirty="0" smtClean="0">
                        <a:cs typeface="B Mitra" pitchFamily="2" charset="-78"/>
                      </a:endParaRPr>
                    </a:p>
                    <a:p>
                      <a:pPr algn="ctr"/>
                      <a:r>
                        <a:rPr lang="fa-IR" b="1" dirty="0" smtClean="0">
                          <a:cs typeface="B Mitra" pitchFamily="2" charset="-78"/>
                        </a:rPr>
                        <a:t>1/5</a:t>
                      </a:r>
                      <a:endParaRPr lang="en-US" b="1" dirty="0">
                        <a:cs typeface="B Mitra" pitchFamily="2" charset="-78"/>
                      </a:endParaRPr>
                    </a:p>
                  </a:txBody>
                  <a:tcPr/>
                </a:tc>
                <a:tc>
                  <a:txBody>
                    <a:bodyPr/>
                    <a:lstStyle/>
                    <a:p>
                      <a:pPr algn="ctr"/>
                      <a:endParaRPr lang="en-US" b="1" dirty="0" smtClean="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algn="r" rtl="1"/>
                      <a:r>
                        <a:rPr lang="fa-IR" sz="1600" u="sng" dirty="0" smtClean="0">
                          <a:cs typeface="B Mitra" pitchFamily="2" charset="-78"/>
                        </a:rPr>
                        <a:t>صبحانه</a:t>
                      </a:r>
                    </a:p>
                    <a:p>
                      <a:pPr algn="ctr" rtl="1"/>
                      <a:r>
                        <a:rPr lang="fa-IR" sz="1600" dirty="0" smtClean="0">
                          <a:cs typeface="B Mitra" pitchFamily="2" charset="-78"/>
                        </a:rPr>
                        <a:t>3 کف دست نان بربری</a:t>
                      </a:r>
                      <a:r>
                        <a:rPr lang="en-US" sz="1600" dirty="0" smtClean="0">
                          <a:cs typeface="B Mitra" pitchFamily="2" charset="-78"/>
                        </a:rPr>
                        <a:t> </a:t>
                      </a:r>
                      <a:r>
                        <a:rPr lang="fa-IR" sz="1600" dirty="0" smtClean="0">
                          <a:cs typeface="B Mitra" pitchFamily="2" charset="-78"/>
                        </a:rPr>
                        <a:t>+ 3 عدد گردو</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a:cs typeface="B Mitra" pitchFamily="2" charset="-78"/>
                      </a:endParaRPr>
                    </a:p>
                  </a:txBody>
                  <a:tcPr/>
                </a:tc>
                <a:tc>
                  <a:txBody>
                    <a:bodyPr/>
                    <a:lstStyle/>
                    <a:p>
                      <a:pPr algn="ctr"/>
                      <a:endParaRPr lang="fa-IR" b="1" dirty="0" smtClean="0">
                        <a:cs typeface="B Mitra" pitchFamily="2" charset="-78"/>
                      </a:endParaRPr>
                    </a:p>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4</a:t>
                      </a:r>
                      <a:endParaRPr lang="en-US" b="1" dirty="0">
                        <a:cs typeface="B Mitra" pitchFamily="2" charset="-78"/>
                      </a:endParaRPr>
                    </a:p>
                  </a:txBody>
                  <a:tcPr/>
                </a:tc>
                <a:tc>
                  <a:txBody>
                    <a:bodyPr/>
                    <a:lstStyle/>
                    <a:p>
                      <a:pPr algn="r" rtl="1"/>
                      <a:r>
                        <a:rPr lang="fa-IR" sz="1600" u="sng" dirty="0" smtClean="0">
                          <a:cs typeface="B Mitra" pitchFamily="2" charset="-78"/>
                        </a:rPr>
                        <a:t>ناهار:</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kern="1200" dirty="0" smtClean="0">
                          <a:solidFill>
                            <a:schemeClr val="dk1"/>
                          </a:solidFill>
                          <a:latin typeface="+mn-lt"/>
                          <a:ea typeface="+mn-ea"/>
                          <a:cs typeface="B Mitra" pitchFamily="2" charset="-78"/>
                        </a:rPr>
                        <a:t>نصف لیوان ماست پرچرب + 20 قاشق غذاخوری برنج + یک ران سرخ شده مرغ</a:t>
                      </a:r>
                    </a:p>
                  </a:txBody>
                  <a:tcPr/>
                </a:tc>
              </a:tr>
              <a:tr h="505544">
                <a:tc>
                  <a:txBody>
                    <a:bodyPr/>
                    <a:lstStyle/>
                    <a:p>
                      <a:pPr algn="ctr"/>
                      <a:endParaRPr lang="en-US" b="1">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r" rtl="1"/>
                      <a:r>
                        <a:rPr lang="fa-IR" sz="1600" u="sng" dirty="0" smtClean="0">
                          <a:cs typeface="B Mitra" pitchFamily="2" charset="-78"/>
                        </a:rPr>
                        <a:t>میان وعده عصر</a:t>
                      </a:r>
                      <a:r>
                        <a:rPr lang="fa-IR" sz="1600" u="none" dirty="0" smtClean="0">
                          <a:cs typeface="B Mitra" pitchFamily="2" charset="-78"/>
                        </a:rPr>
                        <a:t>:</a:t>
                      </a:r>
                    </a:p>
                    <a:p>
                      <a:pPr algn="ctr" rtl="1"/>
                      <a:r>
                        <a:rPr lang="fa-IR" sz="1600" kern="1200" dirty="0" smtClean="0">
                          <a:solidFill>
                            <a:schemeClr val="dk1"/>
                          </a:solidFill>
                          <a:latin typeface="+mn-lt"/>
                          <a:ea typeface="+mn-ea"/>
                          <a:cs typeface="B Mitra" pitchFamily="2" charset="-78"/>
                        </a:rPr>
                        <a:t>1 عدد موز </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dirty="0" smtClean="0">
                          <a:cs typeface="B Mitra" pitchFamily="2" charset="-78"/>
                        </a:rPr>
                        <a:t>شام</a:t>
                      </a:r>
                      <a:r>
                        <a:rPr lang="fa-IR" sz="1600" u="none" dirty="0" smtClean="0">
                          <a:cs typeface="B Mitra" pitchFamily="2" charset="-78"/>
                        </a:rPr>
                        <a:t>:</a:t>
                      </a:r>
                      <a:endParaRPr lang="fa-IR" sz="1600" dirty="0" smtClean="0"/>
                    </a:p>
                    <a:p>
                      <a:pPr algn="ctr" rtl="1"/>
                      <a:r>
                        <a:rPr lang="fa-IR" sz="1600" kern="1200" dirty="0" smtClean="0">
                          <a:solidFill>
                            <a:schemeClr val="dk1"/>
                          </a:solidFill>
                          <a:latin typeface="+mn-lt"/>
                          <a:ea typeface="+mn-ea"/>
                          <a:cs typeface="B Mitra" pitchFamily="2" charset="-78"/>
                        </a:rPr>
                        <a:t>3 کف دست نان + یک سیخ کباب کوبیده+ 1 واحد سبزی خوردن + یک لیوان دوغ</a:t>
                      </a:r>
                    </a:p>
                  </a:txBody>
                  <a:tcPr/>
                </a:tc>
              </a:tr>
              <a:tr h="598864">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2</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kern="1200" dirty="0" smtClean="0">
                          <a:solidFill>
                            <a:schemeClr val="dk1"/>
                          </a:solidFill>
                          <a:latin typeface="+mn-lt"/>
                          <a:ea typeface="+mn-ea"/>
                          <a:cs typeface="B Mitra" pitchFamily="2" charset="-78"/>
                        </a:rPr>
                        <a:t>میان وعده قبل از خواب:</a:t>
                      </a:r>
                    </a:p>
                    <a:p>
                      <a:pPr algn="ctr" rtl="1"/>
                      <a:r>
                        <a:rPr lang="fa-IR" sz="1600" kern="1200" dirty="0" smtClean="0">
                          <a:solidFill>
                            <a:schemeClr val="dk1"/>
                          </a:solidFill>
                          <a:latin typeface="+mn-lt"/>
                          <a:ea typeface="+mn-ea"/>
                          <a:cs typeface="B Mitra" pitchFamily="2" charset="-78"/>
                        </a:rPr>
                        <a:t>یک عدد پرتقال و یک عدد سیب</a:t>
                      </a:r>
                    </a:p>
                  </a:txBody>
                  <a:tcPr/>
                </a:tc>
              </a:tr>
              <a:tr h="274320">
                <a:tc>
                  <a:txBody>
                    <a:bodyPr/>
                    <a:lstStyle/>
                    <a:p>
                      <a:pPr algn="ctr"/>
                      <a:r>
                        <a:rPr lang="fa-IR" b="1" dirty="0" smtClean="0">
                          <a:cs typeface="B Mitra" pitchFamily="2" charset="-78"/>
                        </a:rPr>
                        <a:t>3/5</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مصرفی</a:t>
                      </a:r>
                    </a:p>
                  </a:txBody>
                  <a:tcPr/>
                </a:tc>
              </a:tr>
              <a:tr h="274320">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4</a:t>
                      </a:r>
                      <a:endParaRPr lang="en-US" b="1" dirty="0">
                        <a:cs typeface="B Mitra" pitchFamily="2" charset="-78"/>
                      </a:endParaRPr>
                    </a:p>
                  </a:txBody>
                  <a:tcPr/>
                </a:tc>
                <a:tc>
                  <a:txBody>
                    <a:bodyPr/>
                    <a:lstStyle/>
                    <a:p>
                      <a:pPr algn="ctr"/>
                      <a:r>
                        <a:rPr lang="fa-IR" b="1" dirty="0" smtClean="0">
                          <a:cs typeface="B Mitra" pitchFamily="2" charset="-78"/>
                        </a:rPr>
                        <a:t>9</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توصیه</a:t>
                      </a:r>
                      <a:r>
                        <a:rPr lang="fa-IR" sz="1600" kern="1200" baseline="0" dirty="0" smtClean="0">
                          <a:solidFill>
                            <a:schemeClr val="dk1"/>
                          </a:solidFill>
                          <a:latin typeface="+mn-lt"/>
                          <a:ea typeface="+mn-ea"/>
                          <a:cs typeface="B Mitra" pitchFamily="2" charset="-78"/>
                        </a:rPr>
                        <a:t> شده</a:t>
                      </a:r>
                      <a:endParaRPr lang="fa-IR" sz="1600" kern="1200" dirty="0" smtClean="0">
                        <a:solidFill>
                          <a:schemeClr val="dk1"/>
                        </a:solidFill>
                        <a:latin typeface="+mn-lt"/>
                        <a:ea typeface="+mn-ea"/>
                        <a:cs typeface="B Mitra" pitchFamily="2" charset="-78"/>
                      </a:endParaRPr>
                    </a:p>
                  </a:txBody>
                  <a:tcPr/>
                </a:tc>
              </a:tr>
              <a:tr h="274320">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2/5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امتیاز </a:t>
                      </a:r>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Assessment </a:t>
            </a:r>
            <a:endParaRPr lang="en-US" dirty="0"/>
          </a:p>
        </p:txBody>
      </p:sp>
      <p:sp>
        <p:nvSpPr>
          <p:cNvPr id="3" name="Content Placeholder 2"/>
          <p:cNvSpPr>
            <a:spLocks noGrp="1"/>
          </p:cNvSpPr>
          <p:nvPr>
            <p:ph idx="1"/>
          </p:nvPr>
        </p:nvSpPr>
        <p:spPr/>
        <p:txBody>
          <a:bodyPr/>
          <a:lstStyle/>
          <a:p>
            <a:r>
              <a:rPr lang="en-US" dirty="0" smtClean="0"/>
              <a:t>BMI=  105/ ( 1.71)² = 35.9 Kg/m²</a:t>
            </a:r>
          </a:p>
          <a:p>
            <a:pPr>
              <a:buNone/>
            </a:pPr>
            <a:endParaRPr lang="en-US" dirty="0" smtClean="0"/>
          </a:p>
          <a:p>
            <a:r>
              <a:rPr lang="en-US" dirty="0" smtClean="0"/>
              <a:t>Ideal body weight = 22.5 x 1.7 x 1.7 = 66 kg</a:t>
            </a:r>
          </a:p>
          <a:p>
            <a:pPr>
              <a:buNone/>
            </a:pPr>
            <a:endParaRPr lang="en-US" dirty="0" smtClean="0"/>
          </a:p>
          <a:p>
            <a:r>
              <a:rPr lang="en-US" dirty="0" smtClean="0"/>
              <a:t>AIBW = 66 + [(105 – 66 ) x 0.25] = 76 kg</a:t>
            </a:r>
            <a:endParaRPr lang="en-US" dirty="0"/>
          </a:p>
        </p:txBody>
      </p:sp>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dirty="0"/>
          </a:p>
        </p:txBody>
      </p:sp>
      <p:sp>
        <p:nvSpPr>
          <p:cNvPr id="5" name="Slide Number Placeholder 4"/>
          <p:cNvSpPr>
            <a:spLocks noGrp="1"/>
          </p:cNvSpPr>
          <p:nvPr>
            <p:ph type="sldNum" sz="quarter" idx="12"/>
          </p:nvPr>
        </p:nvSpPr>
        <p:spPr/>
        <p:txBody>
          <a:bodyPr/>
          <a:lstStyle/>
          <a:p>
            <a:fld id="{3CC5651A-D9D8-471F-ABAD-E32FBBB2FA0D}"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Assessment </a:t>
            </a:r>
            <a:endParaRPr lang="en-US" dirty="0"/>
          </a:p>
        </p:txBody>
      </p:sp>
      <p:sp>
        <p:nvSpPr>
          <p:cNvPr id="3" name="Content Placeholder 2"/>
          <p:cNvSpPr>
            <a:spLocks noGrp="1"/>
          </p:cNvSpPr>
          <p:nvPr>
            <p:ph idx="1"/>
          </p:nvPr>
        </p:nvSpPr>
        <p:spPr>
          <a:xfrm>
            <a:off x="323528" y="1143000"/>
            <a:ext cx="8568952" cy="5562600"/>
          </a:xfrm>
        </p:spPr>
        <p:txBody>
          <a:bodyPr>
            <a:normAutofit/>
          </a:bodyPr>
          <a:lstStyle/>
          <a:p>
            <a:pPr algn="r" rtl="1">
              <a:buNone/>
            </a:pPr>
            <a:r>
              <a:rPr lang="fa-IR" dirty="0" smtClean="0">
                <a:cs typeface="B Mitra" pitchFamily="2" charset="-78"/>
              </a:rPr>
              <a:t>محاسبه انرژی مورد نیاز بیمار:</a:t>
            </a:r>
          </a:p>
          <a:p>
            <a:pPr>
              <a:lnSpc>
                <a:spcPct val="150000"/>
              </a:lnSpc>
              <a:buNone/>
            </a:pPr>
            <a:r>
              <a:rPr lang="en-US" dirty="0" smtClean="0"/>
              <a:t>BEE = 1 x 24 x 76 = 1824</a:t>
            </a:r>
          </a:p>
          <a:p>
            <a:pPr>
              <a:lnSpc>
                <a:spcPct val="150000"/>
              </a:lnSpc>
              <a:buNone/>
            </a:pPr>
            <a:r>
              <a:rPr lang="en-US" dirty="0" smtClean="0"/>
              <a:t>E for PA  = 30% x 1824= 547</a:t>
            </a:r>
          </a:p>
          <a:p>
            <a:pPr>
              <a:lnSpc>
                <a:spcPct val="150000"/>
              </a:lnSpc>
              <a:buNone/>
            </a:pPr>
            <a:r>
              <a:rPr lang="en-US" dirty="0" smtClean="0"/>
              <a:t>TEF = 10% (1824+ 547) = 237</a:t>
            </a:r>
          </a:p>
          <a:p>
            <a:pPr>
              <a:lnSpc>
                <a:spcPct val="150000"/>
              </a:lnSpc>
              <a:buNone/>
            </a:pPr>
            <a:r>
              <a:rPr lang="en-US" dirty="0" smtClean="0"/>
              <a:t>TEE = 1824+ 547+ 237= 2608 </a:t>
            </a:r>
          </a:p>
          <a:p>
            <a:pPr algn="r" rtl="1">
              <a:lnSpc>
                <a:spcPct val="150000"/>
              </a:lnSpc>
              <a:buNone/>
            </a:pPr>
            <a:r>
              <a:rPr lang="fa-IR" dirty="0" smtClean="0">
                <a:cs typeface="B Mitra" pitchFamily="2" charset="-78"/>
              </a:rPr>
              <a:t>میزان </a:t>
            </a:r>
            <a:r>
              <a:rPr lang="fa-IR" b="1" dirty="0" smtClean="0">
                <a:cs typeface="B Mitra" pitchFamily="2" charset="-78"/>
              </a:rPr>
              <a:t>2100 کیلوکالری </a:t>
            </a:r>
            <a:r>
              <a:rPr lang="fa-IR" dirty="0" smtClean="0">
                <a:cs typeface="B Mitra" pitchFamily="2" charset="-78"/>
              </a:rPr>
              <a:t>را برای تنظیم برنامه غذایی بیمار استفاده می نماییم</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82</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Assessment</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pPr algn="r" rtl="1">
              <a:buNone/>
            </a:pPr>
            <a:r>
              <a:rPr lang="fa-IR" dirty="0" smtClean="0">
                <a:cs typeface="B Mitra" pitchFamily="2" charset="-78"/>
              </a:rPr>
              <a:t>محاسبه توزیع درشت مغذی ها:</a:t>
            </a:r>
          </a:p>
          <a:p>
            <a:pPr>
              <a:lnSpc>
                <a:spcPct val="200000"/>
              </a:lnSpc>
              <a:buNone/>
              <a:defRPr/>
            </a:pPr>
            <a:r>
              <a:rPr lang="en-US" dirty="0" smtClean="0"/>
              <a:t>CHO= 55 x 2100= 1155 ÷ 4 = </a:t>
            </a:r>
            <a:r>
              <a:rPr lang="en-US" b="1" dirty="0" smtClean="0">
                <a:solidFill>
                  <a:srgbClr val="7030A0"/>
                </a:solidFill>
              </a:rPr>
              <a:t>288 g</a:t>
            </a:r>
          </a:p>
          <a:p>
            <a:pPr>
              <a:lnSpc>
                <a:spcPct val="200000"/>
              </a:lnSpc>
              <a:buNone/>
              <a:defRPr/>
            </a:pPr>
            <a:r>
              <a:rPr lang="en-US" dirty="0" smtClean="0"/>
              <a:t>Pro= 15 x 2100= 315 ÷ 4= </a:t>
            </a:r>
            <a:r>
              <a:rPr lang="en-US" b="1" dirty="0" smtClean="0">
                <a:solidFill>
                  <a:srgbClr val="7030A0"/>
                </a:solidFill>
              </a:rPr>
              <a:t>79 g</a:t>
            </a:r>
          </a:p>
          <a:p>
            <a:pPr>
              <a:lnSpc>
                <a:spcPct val="200000"/>
              </a:lnSpc>
              <a:buNone/>
              <a:defRPr/>
            </a:pPr>
            <a:r>
              <a:rPr lang="en-US" dirty="0" smtClean="0"/>
              <a:t>Fat= 30  x 2100= 630 ÷  9= </a:t>
            </a:r>
            <a:r>
              <a:rPr lang="en-US" b="1" dirty="0" smtClean="0">
                <a:solidFill>
                  <a:srgbClr val="7030A0"/>
                </a:solidFill>
              </a:rPr>
              <a:t>70 g</a:t>
            </a:r>
            <a:endParaRPr lang="fa-IR" b="1" dirty="0" smtClean="0">
              <a:solidFill>
                <a:srgbClr val="7030A0"/>
              </a:solidFill>
            </a:endParaRPr>
          </a:p>
          <a:p>
            <a:pPr>
              <a:lnSpc>
                <a:spcPct val="200000"/>
              </a:lnSpc>
              <a:buNone/>
              <a:defRPr/>
            </a:pPr>
            <a:r>
              <a:rPr lang="en-US" b="1" dirty="0" smtClean="0"/>
              <a:t>Simple sugar: 5 </a:t>
            </a:r>
            <a:r>
              <a:rPr lang="en-US" dirty="0" smtClean="0"/>
              <a:t>x 2100= 105 ÷ 20 = </a:t>
            </a:r>
            <a:r>
              <a:rPr lang="en-US" b="1" dirty="0" smtClean="0">
                <a:solidFill>
                  <a:srgbClr val="7030A0"/>
                </a:solidFill>
              </a:rPr>
              <a:t>5 serving</a:t>
            </a:r>
            <a:endParaRPr lang="fa-IR" b="1" dirty="0" smtClean="0">
              <a:solidFill>
                <a:srgbClr val="7030A0"/>
              </a:solidFill>
            </a:endParaRPr>
          </a:p>
          <a:p>
            <a:pPr algn="l">
              <a:buNone/>
            </a:pPr>
            <a:endParaRPr lang="fa-IR" dirty="0" smtClean="0"/>
          </a:p>
          <a:p>
            <a:endParaRPr lang="en-US" dirty="0"/>
          </a:p>
        </p:txBody>
      </p:sp>
      <p:sp>
        <p:nvSpPr>
          <p:cNvPr id="5" name="Slide Number Placeholder 4"/>
          <p:cNvSpPr>
            <a:spLocks noGrp="1"/>
          </p:cNvSpPr>
          <p:nvPr>
            <p:ph type="sldNum" sz="quarter" idx="12"/>
          </p:nvPr>
        </p:nvSpPr>
        <p:spPr/>
        <p:txBody>
          <a:bodyPr/>
          <a:lstStyle/>
          <a:p>
            <a:fld id="{3CC5651A-D9D8-471F-ABAD-E32FBBB2FA0D}" type="slidenum">
              <a:rPr lang="en-US" smtClean="0"/>
              <a:pPr/>
              <a:t>83</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72" y="476673"/>
            <a:ext cx="8686800" cy="576063"/>
          </a:xfrm>
        </p:spPr>
        <p:txBody>
          <a:bodyPr>
            <a:normAutofit/>
          </a:bodyPr>
          <a:lstStyle/>
          <a:p>
            <a:pPr algn="r" rtl="1">
              <a:buNone/>
            </a:pPr>
            <a:r>
              <a:rPr lang="fa-IR" sz="2400" dirty="0" smtClean="0">
                <a:cs typeface="B Mitra" pitchFamily="2" charset="-78"/>
              </a:rPr>
              <a:t>جدول تلفیق واحدهای هرم راهنمای غذایی با سیاهه جانشینی و توزیع عادلانه واحدهای توصیه شده</a:t>
            </a:r>
            <a:endParaRPr lang="en-US" sz="2400"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84</a:t>
            </a:fld>
            <a:endParaRPr lang="en-US"/>
          </a:p>
        </p:txBody>
      </p:sp>
      <p:graphicFrame>
        <p:nvGraphicFramePr>
          <p:cNvPr id="6" name="Table 5"/>
          <p:cNvGraphicFramePr>
            <a:graphicFrameLocks noGrp="1"/>
          </p:cNvGraphicFramePr>
          <p:nvPr/>
        </p:nvGraphicFramePr>
        <p:xfrm>
          <a:off x="187988" y="1268760"/>
          <a:ext cx="8776500" cy="3795194"/>
        </p:xfrm>
        <a:graphic>
          <a:graphicData uri="http://schemas.openxmlformats.org/drawingml/2006/table">
            <a:tbl>
              <a:tblPr rtl="1" firstRow="1" bandRow="1">
                <a:tableStyleId>{8A107856-5554-42FB-B03E-39F5DBC370BA}</a:tableStyleId>
              </a:tblPr>
              <a:tblGrid>
                <a:gridCol w="914400"/>
                <a:gridCol w="822960"/>
                <a:gridCol w="744030"/>
                <a:gridCol w="777787"/>
                <a:gridCol w="689637"/>
                <a:gridCol w="822960"/>
                <a:gridCol w="705212"/>
                <a:gridCol w="689637"/>
                <a:gridCol w="689637"/>
                <a:gridCol w="640080"/>
                <a:gridCol w="640080"/>
                <a:gridCol w="640080"/>
              </a:tblGrid>
              <a:tr h="593582">
                <a:tc>
                  <a:txBody>
                    <a:bodyPr/>
                    <a:lstStyle/>
                    <a:p>
                      <a:pPr algn="ctr" rtl="1"/>
                      <a:r>
                        <a:rPr lang="fa-IR" sz="1800" b="0" dirty="0" smtClean="0">
                          <a:solidFill>
                            <a:schemeClr val="tx1"/>
                          </a:solidFill>
                          <a:cs typeface="B Mitra" pitchFamily="2" charset="-78"/>
                        </a:rPr>
                        <a:t>گروه</a:t>
                      </a:r>
                      <a:r>
                        <a:rPr lang="fa-IR" sz="1800" b="0" baseline="0" dirty="0" smtClean="0">
                          <a:solidFill>
                            <a:schemeClr val="tx1"/>
                          </a:solidFill>
                          <a:cs typeface="B Mitra" pitchFamily="2" charset="-78"/>
                        </a:rPr>
                        <a:t> غذایی</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تعداد</a:t>
                      </a:r>
                      <a:r>
                        <a:rPr lang="fa-IR" sz="1800" b="0" baseline="0" dirty="0" smtClean="0">
                          <a:solidFill>
                            <a:schemeClr val="tx1"/>
                          </a:solidFill>
                          <a:cs typeface="B Mitra" pitchFamily="2" charset="-78"/>
                        </a:rPr>
                        <a:t> واحد</a:t>
                      </a:r>
                      <a:endParaRPr lang="fa-IR" sz="1800" b="0" dirty="0">
                        <a:solidFill>
                          <a:schemeClr val="tx1"/>
                        </a:solidFill>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cs typeface="B Mitra" pitchFamily="2" charset="-78"/>
                        </a:rPr>
                        <a:t>CHO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Pro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Fat</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Kcal </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صبحانه</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s1</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ناهار</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s2</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شام</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s3</a:t>
                      </a:r>
                      <a:endParaRPr lang="fa-IR" sz="1800" b="0" dirty="0">
                        <a:solidFill>
                          <a:schemeClr val="tx1"/>
                        </a:solidFill>
                        <a:cs typeface="B Mitra" pitchFamily="2" charset="-78"/>
                      </a:endParaRPr>
                    </a:p>
                  </a:txBody>
                  <a:tcPr anchor="ctr"/>
                </a:tc>
              </a:tr>
              <a:tr h="393300">
                <a:tc>
                  <a:txBody>
                    <a:bodyPr/>
                    <a:lstStyle/>
                    <a:p>
                      <a:pPr algn="ctr" rtl="1"/>
                      <a:r>
                        <a:rPr lang="fa-IR" sz="1600" b="0" dirty="0" smtClean="0">
                          <a:solidFill>
                            <a:schemeClr val="tx1"/>
                          </a:solidFill>
                          <a:cs typeface="B Mitra" pitchFamily="2" charset="-78"/>
                        </a:rPr>
                        <a:t>شیر</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2</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24</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16</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240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r>
              <a:tr h="303774">
                <a:tc>
                  <a:txBody>
                    <a:bodyPr/>
                    <a:lstStyle/>
                    <a:p>
                      <a:pPr algn="ctr" rtl="1"/>
                      <a:r>
                        <a:rPr lang="fa-IR" sz="1600" b="0" dirty="0" smtClean="0">
                          <a:solidFill>
                            <a:schemeClr val="tx1"/>
                          </a:solidFill>
                          <a:cs typeface="B Mitra" pitchFamily="2" charset="-78"/>
                        </a:rPr>
                        <a:t>سبزی</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5</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25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125</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358264">
                <a:tc>
                  <a:txBody>
                    <a:bodyPr/>
                    <a:lstStyle/>
                    <a:p>
                      <a:pPr algn="ctr" rtl="1"/>
                      <a:r>
                        <a:rPr lang="fa-IR" sz="1600" b="0" dirty="0" smtClean="0">
                          <a:solidFill>
                            <a:schemeClr val="tx1"/>
                          </a:solidFill>
                          <a:cs typeface="B Mitra" pitchFamily="2" charset="-78"/>
                        </a:rPr>
                        <a:t>میوه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5</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75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300</a:t>
                      </a:r>
                      <a:endParaRPr lang="fa-IR" sz="1600"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r>
              <a:tr h="412754">
                <a:tc>
                  <a:txBody>
                    <a:bodyPr/>
                    <a:lstStyle/>
                    <a:p>
                      <a:pPr algn="ctr" rtl="1"/>
                      <a:r>
                        <a:rPr lang="fa-IR" sz="1600" b="0" dirty="0" smtClean="0">
                          <a:solidFill>
                            <a:schemeClr val="tx1"/>
                          </a:solidFill>
                          <a:cs typeface="B Mitra" pitchFamily="2" charset="-78"/>
                        </a:rPr>
                        <a:t>قند ساده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5</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25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100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593582">
                <a:tc>
                  <a:txBody>
                    <a:bodyPr/>
                    <a:lstStyle/>
                    <a:p>
                      <a:pPr algn="ctr" rtl="1"/>
                      <a:r>
                        <a:rPr lang="fa-IR" sz="1600" b="0" dirty="0" smtClean="0">
                          <a:solidFill>
                            <a:schemeClr val="tx1"/>
                          </a:solidFill>
                          <a:cs typeface="B Mitra" pitchFamily="2" charset="-78"/>
                        </a:rPr>
                        <a:t>غلات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9</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135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27</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720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502500">
                <a:tc>
                  <a:txBody>
                    <a:bodyPr/>
                    <a:lstStyle/>
                    <a:p>
                      <a:pPr algn="ctr" rtl="1"/>
                      <a:r>
                        <a:rPr lang="fa-IR" sz="1600" b="0" dirty="0" smtClean="0">
                          <a:solidFill>
                            <a:schemeClr val="tx1"/>
                          </a:solidFill>
                          <a:cs typeface="B Mitra" pitchFamily="2" charset="-78"/>
                        </a:rPr>
                        <a:t>گوشت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4</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28</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300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504056">
                <a:tc>
                  <a:txBody>
                    <a:bodyPr/>
                    <a:lstStyle/>
                    <a:p>
                      <a:pPr algn="ctr" rtl="1"/>
                      <a:r>
                        <a:rPr lang="fa-IR" sz="1600" b="0" dirty="0" smtClean="0">
                          <a:solidFill>
                            <a:schemeClr val="tx1"/>
                          </a:solidFill>
                          <a:cs typeface="B Mitra" pitchFamily="2" charset="-78"/>
                        </a:rPr>
                        <a:t>چربی</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8</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40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320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bl>
          </a:graphicData>
        </a:graphic>
      </p:graphicFrame>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 </a:t>
            </a:r>
            <a:endParaRPr lang="en-US" dirty="0"/>
          </a:p>
        </p:txBody>
      </p:sp>
      <p:sp>
        <p:nvSpPr>
          <p:cNvPr id="3" name="Content Placeholder 2"/>
          <p:cNvSpPr>
            <a:spLocks noGrp="1"/>
          </p:cNvSpPr>
          <p:nvPr>
            <p:ph idx="1"/>
          </p:nvPr>
        </p:nvSpPr>
        <p:spPr/>
        <p:txBody>
          <a:bodyPr>
            <a:normAutofit/>
          </a:bodyPr>
          <a:lstStyle/>
          <a:p>
            <a:pPr algn="r" rtl="1">
              <a:buNone/>
              <a:defRPr/>
            </a:pPr>
            <a:r>
              <a:rPr lang="fa-IR" dirty="0" smtClean="0">
                <a:cs typeface="B Mitra" pitchFamily="2" charset="-78"/>
              </a:rPr>
              <a:t> جهت تنظیم رژیم غذایی ابتدا اصول پنج گانه زیر را رعایت کنیم:</a:t>
            </a:r>
          </a:p>
          <a:p>
            <a:pPr algn="r" rtl="1">
              <a:buNone/>
              <a:defRPr/>
            </a:pPr>
            <a:endParaRPr lang="fa-IR" dirty="0" smtClean="0">
              <a:cs typeface="B Mitra" pitchFamily="2" charset="-78"/>
            </a:endParaRPr>
          </a:p>
          <a:p>
            <a:pPr algn="r" rtl="1">
              <a:buNone/>
              <a:defRPr/>
            </a:pPr>
            <a:r>
              <a:rPr lang="fa-IR" dirty="0" smtClean="0">
                <a:cs typeface="B Mitra" pitchFamily="2" charset="-78"/>
              </a:rPr>
              <a:t> 1- تامین کفایت مواد غذایی</a:t>
            </a:r>
          </a:p>
          <a:p>
            <a:pPr algn="r" rtl="1">
              <a:buNone/>
              <a:defRPr/>
            </a:pPr>
            <a:r>
              <a:rPr lang="fa-IR" dirty="0" smtClean="0">
                <a:cs typeface="B Mitra" pitchFamily="2" charset="-78"/>
              </a:rPr>
              <a:t> 2- رعایت تعادل در مصرف انواع غذاها</a:t>
            </a:r>
          </a:p>
          <a:p>
            <a:pPr algn="r" rtl="1">
              <a:buNone/>
              <a:defRPr/>
            </a:pPr>
            <a:r>
              <a:rPr lang="fa-IR" dirty="0" smtClean="0">
                <a:cs typeface="B Mitra" pitchFamily="2" charset="-78"/>
              </a:rPr>
              <a:t> 3- دریافت انرژی مطابق با فعالیت های روزانه و شیوه زندگی</a:t>
            </a:r>
          </a:p>
          <a:p>
            <a:pPr algn="r" rtl="1">
              <a:buNone/>
              <a:defRPr/>
            </a:pPr>
            <a:r>
              <a:rPr lang="fa-IR" dirty="0" smtClean="0">
                <a:cs typeface="B Mitra" pitchFamily="2" charset="-78"/>
              </a:rPr>
              <a:t> 4- رعایت میانه روی در مصرف انواع غذاها</a:t>
            </a:r>
          </a:p>
          <a:p>
            <a:pPr algn="r" rtl="1">
              <a:buNone/>
              <a:defRPr/>
            </a:pPr>
            <a:r>
              <a:rPr lang="fa-IR" dirty="0" smtClean="0">
                <a:cs typeface="B Mitra" pitchFamily="2" charset="-78"/>
              </a:rPr>
              <a:t> 5- رعایت تنوع در بین گروه ها درون گروه های راهنمای غذایی</a:t>
            </a:r>
          </a:p>
        </p:txBody>
      </p:sp>
      <p:sp>
        <p:nvSpPr>
          <p:cNvPr id="5" name="Slide Number Placeholder 4"/>
          <p:cNvSpPr>
            <a:spLocks noGrp="1"/>
          </p:cNvSpPr>
          <p:nvPr>
            <p:ph type="sldNum" sz="quarter" idx="12"/>
          </p:nvPr>
        </p:nvSpPr>
        <p:spPr/>
        <p:txBody>
          <a:bodyPr/>
          <a:lstStyle/>
          <a:p>
            <a:fld id="{3CC5651A-D9D8-471F-ABAD-E32FBBB2FA0D}" type="slidenum">
              <a:rPr lang="en-US" smtClean="0"/>
              <a:pPr/>
              <a:t>85</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 </a:t>
            </a:r>
            <a:endParaRPr lang="en-US" dirty="0"/>
          </a:p>
        </p:txBody>
      </p:sp>
      <p:sp>
        <p:nvSpPr>
          <p:cNvPr id="3" name="Content Placeholder 2"/>
          <p:cNvSpPr>
            <a:spLocks noGrp="1"/>
          </p:cNvSpPr>
          <p:nvPr>
            <p:ph idx="1"/>
          </p:nvPr>
        </p:nvSpPr>
        <p:spPr>
          <a:xfrm>
            <a:off x="251520" y="1484784"/>
            <a:ext cx="8435280" cy="5040560"/>
          </a:xfrm>
        </p:spPr>
        <p:txBody>
          <a:bodyPr>
            <a:normAutofit/>
          </a:bodyPr>
          <a:lstStyle/>
          <a:p>
            <a:pPr algn="r" rtl="1">
              <a:buNone/>
              <a:defRPr/>
            </a:pPr>
            <a:r>
              <a:rPr lang="fa-IR" b="1" dirty="0" smtClean="0">
                <a:solidFill>
                  <a:srgbClr val="7030A0"/>
                </a:solidFill>
                <a:cs typeface="B Mitra" pitchFamily="2" charset="-78"/>
              </a:rPr>
              <a:t>برنامه غذایی بیمار:</a:t>
            </a:r>
          </a:p>
          <a:p>
            <a:pPr algn="r" rtl="1">
              <a:buNone/>
              <a:defRPr/>
            </a:pPr>
            <a:r>
              <a:rPr lang="fa-IR" dirty="0" smtClean="0">
                <a:cs typeface="B Mitra" pitchFamily="2" charset="-78"/>
              </a:rPr>
              <a:t>صبحانه </a:t>
            </a:r>
            <a:r>
              <a:rPr lang="fa-IR" sz="2800" dirty="0" smtClean="0">
                <a:cs typeface="B Mitra" pitchFamily="2" charset="-78"/>
              </a:rPr>
              <a:t>(ساعت 8-7 صبح)</a:t>
            </a:r>
            <a:r>
              <a:rPr lang="fa-IR" dirty="0" smtClean="0">
                <a:cs typeface="B Mitra" pitchFamily="2" charset="-78"/>
              </a:rPr>
              <a:t>: </a:t>
            </a:r>
          </a:p>
          <a:p>
            <a:pPr lvl="1" algn="r" rtl="1">
              <a:buFont typeface="Wingdings" pitchFamily="2" charset="2"/>
              <a:buChar char="ü"/>
              <a:defRPr/>
            </a:pPr>
            <a:r>
              <a:rPr lang="fa-IR" dirty="0" smtClean="0">
                <a:cs typeface="B Mitra" pitchFamily="2" charset="-78"/>
              </a:rPr>
              <a:t> گروه نان و غلات 2 واحد (2 کف دست نان سنگک) </a:t>
            </a:r>
          </a:p>
          <a:p>
            <a:pPr lvl="1" algn="r" rtl="1">
              <a:buFont typeface="Wingdings" pitchFamily="2" charset="2"/>
              <a:buChar char="ü"/>
              <a:defRPr/>
            </a:pPr>
            <a:r>
              <a:rPr lang="fa-IR" dirty="0" smtClean="0">
                <a:cs typeface="B Mitra" pitchFamily="2" charset="-78"/>
              </a:rPr>
              <a:t> گروه گوشت یک واحد (یک قوطی کبریت)</a:t>
            </a:r>
          </a:p>
          <a:p>
            <a:pPr lvl="1" algn="r" rtl="1">
              <a:buFont typeface="Wingdings" pitchFamily="2" charset="2"/>
              <a:buChar char="ü"/>
              <a:defRPr/>
            </a:pPr>
            <a:r>
              <a:rPr lang="fa-IR" dirty="0" smtClean="0">
                <a:cs typeface="B Mitra" pitchFamily="2" charset="-78"/>
              </a:rPr>
              <a:t> گروه روغن 1 واحد (2 عدد مغز گردو)</a:t>
            </a:r>
          </a:p>
          <a:p>
            <a:pPr lvl="1" algn="r" rtl="1">
              <a:buFont typeface="Wingdings" pitchFamily="2" charset="2"/>
              <a:buChar char="ü"/>
              <a:defRPr/>
            </a:pPr>
            <a:r>
              <a:rPr lang="fa-IR" dirty="0" smtClean="0">
                <a:cs typeface="B Mitra" pitchFamily="2" charset="-78"/>
              </a:rPr>
              <a:t> گروه سبزی 1 واحد (یک عدد گوجه فرنگی و خیار) </a:t>
            </a:r>
          </a:p>
          <a:p>
            <a:pPr lvl="1" algn="r" rtl="1">
              <a:buFont typeface="Wingdings" pitchFamily="2" charset="2"/>
              <a:buChar char="ü"/>
              <a:defRPr/>
            </a:pPr>
            <a:r>
              <a:rPr lang="fa-IR" dirty="0" smtClean="0">
                <a:cs typeface="B Mitra" pitchFamily="2" charset="-78"/>
              </a:rPr>
              <a:t> گروه قندهای ساده 2 واحد (2 قاشق مربا خوری عسل)</a:t>
            </a:r>
          </a:p>
          <a:p>
            <a:pPr lvl="1" algn="r" rtl="1">
              <a:buFont typeface="Wingdings" pitchFamily="2" charset="2"/>
              <a:buChar char="ü"/>
              <a:defRPr/>
            </a:pPr>
            <a:r>
              <a:rPr lang="fa-IR" dirty="0" smtClean="0">
                <a:cs typeface="B Mitra" pitchFamily="2" charset="-78"/>
              </a:rPr>
              <a:t> یک استکان چای کمرنگ</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86</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 </a:t>
            </a:r>
            <a:endParaRPr lang="en-US" dirty="0"/>
          </a:p>
        </p:txBody>
      </p:sp>
      <p:sp>
        <p:nvSpPr>
          <p:cNvPr id="3" name="Content Placeholder 2"/>
          <p:cNvSpPr>
            <a:spLocks noGrp="1"/>
          </p:cNvSpPr>
          <p:nvPr>
            <p:ph idx="1"/>
          </p:nvPr>
        </p:nvSpPr>
        <p:spPr>
          <a:xfrm>
            <a:off x="457200" y="1600200"/>
            <a:ext cx="8229600" cy="4781128"/>
          </a:xfrm>
        </p:spPr>
        <p:txBody>
          <a:bodyPr>
            <a:normAutofit/>
          </a:bodyPr>
          <a:lstStyle/>
          <a:p>
            <a:pPr algn="r" rtl="1">
              <a:buNone/>
            </a:pPr>
            <a:r>
              <a:rPr lang="fa-IR" b="1" dirty="0" smtClean="0">
                <a:solidFill>
                  <a:srgbClr val="7030A0"/>
                </a:solidFill>
                <a:cs typeface="B Mitra" pitchFamily="2" charset="-78"/>
              </a:rPr>
              <a:t>برنامه غذایی بیمار:</a:t>
            </a:r>
          </a:p>
          <a:p>
            <a:pPr algn="just" rtl="1">
              <a:buNone/>
              <a:defRPr/>
            </a:pPr>
            <a:r>
              <a:rPr lang="fa-IR" dirty="0" smtClean="0">
                <a:cs typeface="B Mitra" pitchFamily="2" charset="-78"/>
              </a:rPr>
              <a:t>میان وعده (ساعت 10/5 – 9/5 صبح): </a:t>
            </a:r>
          </a:p>
          <a:p>
            <a:pPr lvl="1" algn="just" rtl="1">
              <a:buFont typeface="Wingdings" pitchFamily="2" charset="2"/>
              <a:buChar char="ü"/>
              <a:defRPr/>
            </a:pPr>
            <a:r>
              <a:rPr lang="fa-IR" dirty="0" smtClean="0">
                <a:cs typeface="B Mitra" pitchFamily="2" charset="-78"/>
              </a:rPr>
              <a:t> گروه میوه 2 واحد (یک عدد پرتقال متوسط و یک عدد سیب)</a:t>
            </a:r>
          </a:p>
          <a:p>
            <a:pPr lvl="1" algn="just" rtl="1">
              <a:buFont typeface="Wingdings" pitchFamily="2" charset="2"/>
              <a:buChar char="ü"/>
              <a:defRPr/>
            </a:pPr>
            <a:r>
              <a:rPr lang="fa-IR" dirty="0" smtClean="0">
                <a:cs typeface="B Mitra" pitchFamily="2" charset="-78"/>
              </a:rPr>
              <a:t>گروه قندهای ساده یک واحد (یک عدد خرما یا دو حبه قند)</a:t>
            </a:r>
          </a:p>
          <a:p>
            <a:pPr lvl="1" algn="just" rtl="1">
              <a:buFont typeface="Wingdings" pitchFamily="2" charset="2"/>
              <a:buChar char="ü"/>
              <a:defRPr/>
            </a:pPr>
            <a:r>
              <a:rPr lang="fa-IR" dirty="0" smtClean="0">
                <a:cs typeface="B Mitra" pitchFamily="2" charset="-78"/>
              </a:rPr>
              <a:t> یک استکان چای کمرنگ</a:t>
            </a:r>
            <a:endParaRPr lang="fa-IR" b="1" dirty="0" smtClean="0">
              <a:solidFill>
                <a:srgbClr val="FFFF00"/>
              </a:solidFill>
              <a:cs typeface="B Mitra" pitchFamily="2" charset="-78"/>
            </a:endParaRP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87</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 </a:t>
            </a:r>
            <a:endParaRPr lang="en-US" dirty="0"/>
          </a:p>
        </p:txBody>
      </p:sp>
      <p:sp>
        <p:nvSpPr>
          <p:cNvPr id="3" name="Content Placeholder 2"/>
          <p:cNvSpPr>
            <a:spLocks noGrp="1"/>
          </p:cNvSpPr>
          <p:nvPr>
            <p:ph idx="1"/>
          </p:nvPr>
        </p:nvSpPr>
        <p:spPr>
          <a:xfrm>
            <a:off x="179512" y="1219200"/>
            <a:ext cx="8712968" cy="5367611"/>
          </a:xfrm>
        </p:spPr>
        <p:txBody>
          <a:bodyPr>
            <a:normAutofit/>
          </a:bodyPr>
          <a:lstStyle/>
          <a:p>
            <a:pPr algn="r" rtl="1">
              <a:buNone/>
            </a:pPr>
            <a:r>
              <a:rPr lang="fa-IR" sz="2800" b="1" dirty="0" smtClean="0">
                <a:solidFill>
                  <a:srgbClr val="7030A0"/>
                </a:solidFill>
                <a:cs typeface="B Mitra" pitchFamily="2" charset="-78"/>
              </a:rPr>
              <a:t>برنامه غذایی بیمار:</a:t>
            </a:r>
          </a:p>
          <a:p>
            <a:pPr algn="r" rtl="1">
              <a:buNone/>
            </a:pPr>
            <a:r>
              <a:rPr lang="fa-IR" dirty="0" smtClean="0">
                <a:cs typeface="B Mitra" pitchFamily="2" charset="-78"/>
              </a:rPr>
              <a:t>ناهار (ساعت 12:30-1): </a:t>
            </a:r>
          </a:p>
          <a:p>
            <a:pPr lvl="1" algn="r" rtl="1">
              <a:buFont typeface="Wingdings" pitchFamily="2" charset="2"/>
              <a:buChar char="ü"/>
            </a:pPr>
            <a:r>
              <a:rPr lang="fa-IR" dirty="0" smtClean="0">
                <a:cs typeface="B Mitra" pitchFamily="2" charset="-78"/>
              </a:rPr>
              <a:t> گروه نان و غلات 3 واحد (3 کف دست نان یا 15 قاشق غذاخوری سرصاف برنج)</a:t>
            </a:r>
          </a:p>
          <a:p>
            <a:pPr lvl="1" algn="r" rtl="1">
              <a:buFont typeface="Wingdings" pitchFamily="2" charset="2"/>
              <a:buChar char="ü"/>
            </a:pPr>
            <a:r>
              <a:rPr lang="fa-IR" dirty="0" smtClean="0">
                <a:cs typeface="B Mitra" pitchFamily="2" charset="-78"/>
              </a:rPr>
              <a:t> گروه گوشت 2 واحد (یک ساق ران مرغ یا یک چهارم سینه کامل مرغ یا 2 قطعه گوشت 30 گرمی)</a:t>
            </a:r>
          </a:p>
          <a:p>
            <a:pPr lvl="1" algn="r" rtl="1">
              <a:buFont typeface="Wingdings" pitchFamily="2" charset="2"/>
              <a:buChar char="ü"/>
            </a:pPr>
            <a:r>
              <a:rPr lang="fa-IR" dirty="0" smtClean="0">
                <a:cs typeface="B Mitra" pitchFamily="2" charset="-78"/>
              </a:rPr>
              <a:t> گروه سبزی 2 واحد (2 پیش دستی سالاد) </a:t>
            </a:r>
          </a:p>
          <a:p>
            <a:pPr lvl="1" algn="r" rtl="1">
              <a:buFont typeface="Wingdings" pitchFamily="2" charset="2"/>
              <a:buChar char="ü"/>
            </a:pPr>
            <a:r>
              <a:rPr lang="fa-IR" dirty="0" smtClean="0">
                <a:cs typeface="B Mitra" pitchFamily="2" charset="-78"/>
              </a:rPr>
              <a:t> گروه لبنیات 0/5 واحد (نصف لیوان ماست کم چرب 1/5 درصد)</a:t>
            </a:r>
          </a:p>
          <a:p>
            <a:pPr lvl="1" algn="r" rtl="1">
              <a:buFont typeface="Wingdings" pitchFamily="2" charset="2"/>
              <a:buChar char="ü"/>
            </a:pPr>
            <a:r>
              <a:rPr lang="fa-IR" dirty="0" smtClean="0">
                <a:cs typeface="B Mitra" pitchFamily="2" charset="-78"/>
              </a:rPr>
              <a:t> گروه چربی 3 واحد (3 قاشق مرباخوری روغن برای پخت غذا)</a:t>
            </a: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88</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pPr algn="r" rtl="1">
              <a:buNone/>
            </a:pPr>
            <a:r>
              <a:rPr lang="fa-IR" b="1" dirty="0" smtClean="0">
                <a:solidFill>
                  <a:srgbClr val="7030A0"/>
                </a:solidFill>
                <a:cs typeface="B Mitra" pitchFamily="2" charset="-78"/>
              </a:rPr>
              <a:t>برنامه غذایی بیمار:</a:t>
            </a:r>
            <a:r>
              <a:rPr lang="en-US" dirty="0" smtClean="0">
                <a:solidFill>
                  <a:srgbClr val="7030A0"/>
                </a:solidFill>
                <a:cs typeface="B Mitra" pitchFamily="2" charset="-78"/>
              </a:rPr>
              <a:t> </a:t>
            </a:r>
            <a:endParaRPr lang="fa-IR" dirty="0" smtClean="0">
              <a:solidFill>
                <a:srgbClr val="7030A0"/>
              </a:solidFill>
              <a:cs typeface="B Mitra" pitchFamily="2" charset="-78"/>
            </a:endParaRPr>
          </a:p>
          <a:p>
            <a:pPr algn="r" rtl="1">
              <a:buNone/>
            </a:pPr>
            <a:r>
              <a:rPr lang="fa-IR" dirty="0" smtClean="0">
                <a:cs typeface="B Mitra" pitchFamily="2" charset="-78"/>
              </a:rPr>
              <a:t>میان وعده (5 – 4 بعد از ظهر): </a:t>
            </a:r>
          </a:p>
          <a:p>
            <a:pPr lvl="1" algn="r" rtl="1">
              <a:spcAft>
                <a:spcPts val="600"/>
              </a:spcAft>
              <a:buFont typeface="Wingdings" pitchFamily="2" charset="2"/>
              <a:buChar char="ü"/>
            </a:pPr>
            <a:r>
              <a:rPr lang="fa-IR" dirty="0" smtClean="0">
                <a:cs typeface="B Mitra" pitchFamily="2" charset="-78"/>
              </a:rPr>
              <a:t> گروه نان و غلات 1 واحد (2 عدد بیسکوئیت ساقه طلایی)</a:t>
            </a:r>
          </a:p>
          <a:p>
            <a:pPr lvl="1" algn="r" rtl="1">
              <a:spcAft>
                <a:spcPts val="600"/>
              </a:spcAft>
              <a:buFont typeface="Wingdings" pitchFamily="2" charset="2"/>
              <a:buChar char="ü"/>
            </a:pPr>
            <a:r>
              <a:rPr lang="fa-IR" dirty="0" smtClean="0">
                <a:cs typeface="B Mitra" pitchFamily="2" charset="-78"/>
              </a:rPr>
              <a:t>  گروه قند ساده 1 واحد (1 عدد خرما)</a:t>
            </a:r>
          </a:p>
          <a:p>
            <a:pPr lvl="1" algn="r" rtl="1">
              <a:spcAft>
                <a:spcPts val="600"/>
              </a:spcAft>
              <a:buFont typeface="Wingdings" pitchFamily="2" charset="2"/>
              <a:buChar char="ü"/>
            </a:pPr>
            <a:r>
              <a:rPr lang="fa-IR" dirty="0" smtClean="0">
                <a:cs typeface="B Mitra" pitchFamily="2" charset="-78"/>
              </a:rPr>
              <a:t> گروه چربی 1 واحد (10 عدد مغز های مخلوط)</a:t>
            </a:r>
          </a:p>
          <a:p>
            <a:pPr lvl="1" algn="r" rtl="1">
              <a:spcAft>
                <a:spcPts val="600"/>
              </a:spcAft>
              <a:buFont typeface="Wingdings" pitchFamily="2" charset="2"/>
              <a:buChar char="ü"/>
            </a:pPr>
            <a:r>
              <a:rPr lang="fa-IR" dirty="0" smtClean="0">
                <a:cs typeface="B Mitra" pitchFamily="2" charset="-78"/>
              </a:rPr>
              <a:t>گروه میوه 1 واحد (یک عدد موز کوچک)</a:t>
            </a:r>
          </a:p>
          <a:p>
            <a:pPr lvl="1" algn="r" rtl="1">
              <a:spcAft>
                <a:spcPts val="600"/>
              </a:spcAft>
              <a:buFont typeface="Wingdings" pitchFamily="2" charset="2"/>
              <a:buChar char="ü"/>
            </a:pPr>
            <a:r>
              <a:rPr lang="fa-IR" dirty="0" smtClean="0">
                <a:cs typeface="B Mitra" pitchFamily="2" charset="-78"/>
              </a:rPr>
              <a:t> یک استکان چای کمرنگ</a:t>
            </a:r>
          </a:p>
        </p:txBody>
      </p:sp>
      <p:sp>
        <p:nvSpPr>
          <p:cNvPr id="5" name="Slide Number Placeholder 4"/>
          <p:cNvSpPr>
            <a:spLocks noGrp="1"/>
          </p:cNvSpPr>
          <p:nvPr>
            <p:ph type="sldNum" sz="quarter" idx="12"/>
          </p:nvPr>
        </p:nvSpPr>
        <p:spPr/>
        <p:txBody>
          <a:bodyPr/>
          <a:lstStyle/>
          <a:p>
            <a:fld id="{3CC5651A-D9D8-471F-ABAD-E32FBBB2FA0D}" type="slidenum">
              <a:rPr lang="en-US" smtClean="0"/>
              <a:pPr/>
              <a:t>89</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1"/>
          <p:cNvSpPr>
            <a:spLocks noGrp="1"/>
          </p:cNvSpPr>
          <p:nvPr>
            <p:ph type="title"/>
          </p:nvPr>
        </p:nvSpPr>
        <p:spPr/>
        <p:txBody>
          <a:bodyPr/>
          <a:lstStyle/>
          <a:p>
            <a:pPr algn="r" rtl="1"/>
            <a:r>
              <a:rPr lang="fa-IR" sz="2400" b="1" dirty="0" smtClean="0">
                <a:solidFill>
                  <a:srgbClr val="C00000"/>
                </a:solidFill>
                <a:cs typeface="B Mitra" pitchFamily="2" charset="-78"/>
              </a:rPr>
              <a:t>ادامه </a:t>
            </a:r>
            <a:r>
              <a:rPr lang="fa-IR" b="1" dirty="0" smtClean="0">
                <a:solidFill>
                  <a:srgbClr val="C00000"/>
                </a:solidFill>
                <a:cs typeface="B Mitra" pitchFamily="2" charset="-78"/>
              </a:rPr>
              <a:t>استانداردهای غذایی</a:t>
            </a:r>
            <a:endParaRPr dirty="0" smtClean="0"/>
          </a:p>
        </p:txBody>
      </p:sp>
      <p:graphicFrame>
        <p:nvGraphicFramePr>
          <p:cNvPr id="116154" name="Group 442"/>
          <p:cNvGraphicFramePr>
            <a:graphicFrameLocks noGrp="1"/>
          </p:cNvGraphicFramePr>
          <p:nvPr>
            <p:ph idx="1"/>
          </p:nvPr>
        </p:nvGraphicFramePr>
        <p:xfrm>
          <a:off x="228600" y="1828800"/>
          <a:ext cx="8686798" cy="3886200"/>
        </p:xfrm>
        <a:graphic>
          <a:graphicData uri="http://schemas.openxmlformats.org/drawingml/2006/table">
            <a:tbl>
              <a:tblPr/>
              <a:tblGrid>
                <a:gridCol w="1821331"/>
                <a:gridCol w="1365999"/>
                <a:gridCol w="1156069"/>
                <a:gridCol w="1219199"/>
                <a:gridCol w="1143002"/>
                <a:gridCol w="1981198"/>
              </a:tblGrid>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 رژيم نمونه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2000</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 </a:t>
                      </a: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كيلوكالري</a:t>
                      </a: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بزرگسالان</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محدوده (درصد انرژي)</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anchor="ctr"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درشت مغذيها</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r h="296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g/day</a:t>
                      </a:r>
                    </a:p>
                  </a:txBody>
                  <a:tcPr marL="83691" marR="83691"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مرجع</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 سال</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&gt;</a:t>
                      </a: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19</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18-4 سال</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3-1 سال</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vMerge="1">
                  <a:txBody>
                    <a:bodyPr/>
                    <a:lstStyle/>
                    <a:p>
                      <a:endParaRPr lang="en-US" dirty="0"/>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50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B Nazanin" pitchFamily="2" charset="-78"/>
                        </a:rPr>
                        <a:t>35-10</a:t>
                      </a:r>
                      <a:endParaRPr kumimoji="0" lang="en-US" sz="2000" b="1"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30-10</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20-5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پروتئين</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w="38100" cap="flat" cmpd="sng" algn="ctr">
                      <a:solidFill>
                        <a:srgbClr val="FF0000"/>
                      </a:solidFill>
                      <a:prstDash val="solid"/>
                      <a:round/>
                      <a:headEnd type="none" w="med" len="med"/>
                      <a:tailEnd type="none" w="med" len="med"/>
                    </a:lnT>
                    <a:lnB>
                      <a:noFill/>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300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60</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65-45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65-45</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65-45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كربوهيدرات</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50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125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500كالري</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25% </a:t>
                      </a: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 </a:t>
                      </a: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457200" marR="0" lvl="2"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قندهاي  افزودني</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67</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30</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35-20</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Times New Roman" pitchFamily="18" charset="0"/>
                          <a:cs typeface="B Nazanin" pitchFamily="2" charset="-78"/>
                        </a:rPr>
                        <a:t>35-25</a:t>
                      </a:r>
                      <a:endParaRPr kumimoji="0" lang="en-US" sz="2000" b="0" i="0" u="none" strike="noStrike" cap="none" normalizeH="0" baseline="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40-30</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smtClean="0">
                          <a:ln>
                            <a:noFill/>
                          </a:ln>
                          <a:solidFill>
                            <a:srgbClr val="C00000"/>
                          </a:solidFill>
                          <a:effectLst/>
                          <a:latin typeface="Times New Roman" pitchFamily="18" charset="0"/>
                          <a:cs typeface="B Nazanin" pitchFamily="2" charset="-78"/>
                        </a:rPr>
                        <a:t>چربي</a:t>
                      </a:r>
                      <a:r>
                        <a:rPr kumimoji="0" lang="en-US" sz="2400" b="1" i="0" u="none" strike="noStrike" cap="none" normalizeH="0" baseline="0" dirty="0" smtClean="0">
                          <a:ln>
                            <a:noFill/>
                          </a:ln>
                          <a:solidFill>
                            <a:srgbClr val="C00000"/>
                          </a:solidFill>
                          <a:effectLst/>
                          <a:latin typeface="Times New Roman" pitchFamily="18" charset="0"/>
                          <a:cs typeface="B Nazanin" pitchFamily="2" charset="-78"/>
                        </a:rPr>
                        <a:t>:</a:t>
                      </a: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411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1/8</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0/8</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a:noFill/>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B Nazanin" pitchFamily="2" charset="-78"/>
                        </a:rPr>
                        <a:t>0/6-1/2</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a:noFill/>
                    </a:lnB>
                    <a:lnTlToBr>
                      <a:noFill/>
                    </a:lnTlToBr>
                    <a:lnBlToTr>
                      <a:noFill/>
                    </a:lnBlToTr>
                    <a:solidFill>
                      <a:schemeClr val="bg1">
                        <a:lumMod val="85000"/>
                        <a:lumOff val="15000"/>
                      </a:schemeClr>
                    </a:solidFill>
                  </a:tcPr>
                </a:tc>
                <a:tc>
                  <a:txBody>
                    <a:bodyPr/>
                    <a:lstStyle/>
                    <a:p>
                      <a:pPr marL="457200" marR="0" lvl="0" indent="-182880" algn="l"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اسيد لينولنيك</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a:noFill/>
                    </a:lnB>
                    <a:lnTlToBr>
                      <a:noFill/>
                    </a:lnTlToBr>
                    <a:lnBlToTr>
                      <a:noFill/>
                    </a:lnBlToTr>
                    <a:solidFill>
                      <a:schemeClr val="accent6">
                        <a:lumMod val="40000"/>
                        <a:lumOff val="60000"/>
                      </a:schemeClr>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16</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cap="flat">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7</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1"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Times New Roman" pitchFamily="18" charset="0"/>
                          <a:cs typeface="B Nazanin" pitchFamily="2" charset="-78"/>
                        </a:rPr>
                        <a:t>10-5</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lnTlToBr>
                      <a:noFill/>
                    </a:lnTlToBr>
                    <a:lnBlToTr>
                      <a:noFill/>
                    </a:lnBlToTr>
                    <a:solidFill>
                      <a:schemeClr val="bg1">
                        <a:lumMod val="85000"/>
                        <a:lumOff val="15000"/>
                      </a:schemeClr>
                    </a:solidFill>
                  </a:tcPr>
                </a:tc>
                <a:tc>
                  <a:txBody>
                    <a:bodyPr/>
                    <a:lstStyle/>
                    <a:p>
                      <a:pPr marL="457200" marR="0" lvl="0" indent="0" algn="l"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Times New Roman" pitchFamily="18" charset="0"/>
                          <a:cs typeface="B Nazanin" pitchFamily="2" charset="-78"/>
                        </a:rPr>
                        <a:t>اسيد لينولئيك</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txBody>
                  <a:tcPr marL="83691" marR="83691" horzOverflow="overflow">
                    <a:lnL w="38100" cap="flat" cmpd="sng" algn="ctr">
                      <a:solidFill>
                        <a:srgbClr val="FF0000"/>
                      </a:solidFill>
                      <a:prstDash val="solid"/>
                      <a:round/>
                      <a:headEnd type="none" w="med" len="med"/>
                      <a:tailEnd type="none" w="med" len="med"/>
                    </a:lnL>
                    <a:lnR cap="flat">
                      <a:noFill/>
                    </a:lnR>
                    <a:lnT>
                      <a:noFill/>
                    </a:lnT>
                    <a:lnB w="38100" cap="flat" cmpd="sng" algn="ctr">
                      <a:solidFill>
                        <a:srgbClr val="FF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75831" name="Slide Number Placeholder 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914531-C7EB-49AC-BC10-A30CF25E8493}" type="slidenum">
              <a:rPr lang="en-US" smtClean="0"/>
              <a:pPr/>
              <a:t>9</a:t>
            </a:fld>
            <a:endParaRPr lang="en-US" smtClean="0"/>
          </a:p>
        </p:txBody>
      </p:sp>
      <p:sp>
        <p:nvSpPr>
          <p:cNvPr id="75832" name="Text Box 437"/>
          <p:cNvSpPr txBox="1">
            <a:spLocks noChangeArrowheads="1"/>
          </p:cNvSpPr>
          <p:nvPr/>
        </p:nvSpPr>
        <p:spPr bwMode="auto">
          <a:xfrm>
            <a:off x="152400" y="5867400"/>
            <a:ext cx="8534400" cy="430213"/>
          </a:xfrm>
          <a:prstGeom prst="rect">
            <a:avLst/>
          </a:prstGeom>
          <a:noFill/>
          <a:ln w="9525">
            <a:noFill/>
            <a:miter lim="800000"/>
            <a:headEnd/>
            <a:tailEnd/>
          </a:ln>
        </p:spPr>
        <p:txBody>
          <a:bodyPr>
            <a:spAutoFit/>
          </a:bodyPr>
          <a:lstStyle/>
          <a:p>
            <a:r>
              <a:rPr lang="en-US" sz="1100"/>
              <a:t>Earl R, Escott-stump S. Guidelines for dietary planning. In: Mahan LK, Escott-stump S. Krause’s food Nutrition &amp; Diet therapy. 12</a:t>
            </a:r>
            <a:r>
              <a:rPr lang="en-US" sz="1100" baseline="30000"/>
              <a:t>th</a:t>
            </a:r>
            <a:r>
              <a:rPr lang="en-US" sz="1100"/>
              <a:t> ed. United states: WB saunders company; 2008: p. 339.</a:t>
            </a:r>
            <a:r>
              <a:rPr lang="fa-IR" sz="1100"/>
              <a:t>  </a:t>
            </a:r>
            <a:endParaRPr lang="en-US" sz="1100"/>
          </a:p>
        </p:txBody>
      </p:sp>
      <p:sp>
        <p:nvSpPr>
          <p:cNvPr id="13" name="TextBox 12"/>
          <p:cNvSpPr txBox="1"/>
          <p:nvPr/>
        </p:nvSpPr>
        <p:spPr>
          <a:xfrm>
            <a:off x="381000" y="1228725"/>
            <a:ext cx="8382000" cy="523220"/>
          </a:xfrm>
          <a:prstGeom prst="rect">
            <a:avLst/>
          </a:prstGeom>
          <a:noFill/>
        </p:spPr>
        <p:txBody>
          <a:bodyPr>
            <a:spAutoFit/>
          </a:bodyPr>
          <a:lstStyle/>
          <a:p>
            <a:pPr algn="ctr" rtl="1">
              <a:defRPr/>
            </a:pPr>
            <a:r>
              <a:rPr lang="en-US" sz="2800" b="1" spc="-150" dirty="0" smtClean="0">
                <a:solidFill>
                  <a:srgbClr val="00B050"/>
                </a:solidFill>
                <a:latin typeface="Times New Roman" pitchFamily="18" charset="0"/>
                <a:cs typeface="Times New Roman" pitchFamily="18" charset="0"/>
              </a:rPr>
              <a:t>AMDR</a:t>
            </a:r>
            <a:endParaRPr lang="en-US" sz="2800" dirty="0">
              <a:solidFill>
                <a:srgbClr val="00B050"/>
              </a:solidFill>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a:t>
            </a:r>
            <a:endParaRPr lang="en-US" dirty="0"/>
          </a:p>
        </p:txBody>
      </p:sp>
      <p:sp>
        <p:nvSpPr>
          <p:cNvPr id="3" name="Content Placeholder 2"/>
          <p:cNvSpPr>
            <a:spLocks noGrp="1"/>
          </p:cNvSpPr>
          <p:nvPr>
            <p:ph idx="1"/>
          </p:nvPr>
        </p:nvSpPr>
        <p:spPr>
          <a:xfrm>
            <a:off x="107504" y="1371600"/>
            <a:ext cx="8712968" cy="5009728"/>
          </a:xfrm>
        </p:spPr>
        <p:txBody>
          <a:bodyPr>
            <a:normAutofit/>
          </a:bodyPr>
          <a:lstStyle/>
          <a:p>
            <a:pPr algn="r" rtl="1">
              <a:buNone/>
              <a:defRPr/>
            </a:pPr>
            <a:r>
              <a:rPr lang="fa-IR" b="1" dirty="0" smtClean="0">
                <a:solidFill>
                  <a:srgbClr val="7030A0"/>
                </a:solidFill>
                <a:cs typeface="B Mitra" pitchFamily="2" charset="-78"/>
              </a:rPr>
              <a:t>برنامه غذایی بیمار:</a:t>
            </a:r>
            <a:r>
              <a:rPr lang="en-US" dirty="0" smtClean="0">
                <a:solidFill>
                  <a:srgbClr val="7030A0"/>
                </a:solidFill>
                <a:cs typeface="B Mitra" pitchFamily="2" charset="-78"/>
              </a:rPr>
              <a:t> </a:t>
            </a:r>
            <a:endParaRPr lang="fa-IR" dirty="0" smtClean="0">
              <a:solidFill>
                <a:srgbClr val="7030A0"/>
              </a:solidFill>
              <a:cs typeface="B Mitra" pitchFamily="2" charset="-78"/>
            </a:endParaRPr>
          </a:p>
          <a:p>
            <a:pPr algn="r" rtl="1">
              <a:buNone/>
              <a:defRPr/>
            </a:pPr>
            <a:r>
              <a:rPr lang="fa-IR" dirty="0" smtClean="0">
                <a:cs typeface="B Mitra" pitchFamily="2" charset="-78"/>
              </a:rPr>
              <a:t>شام( ساعت 8 – 7 شب) : </a:t>
            </a:r>
          </a:p>
          <a:p>
            <a:pPr lvl="1" algn="r" rtl="1">
              <a:lnSpc>
                <a:spcPct val="150000"/>
              </a:lnSpc>
              <a:buFont typeface="Wingdings" pitchFamily="2" charset="2"/>
              <a:buChar char="ü"/>
              <a:defRPr/>
            </a:pPr>
            <a:r>
              <a:rPr lang="fa-IR" dirty="0" smtClean="0">
                <a:cs typeface="B Mitra" pitchFamily="2" charset="-78"/>
              </a:rPr>
              <a:t> گروه نان و غلات 3واحد (3 کف دست نان سبوسدار)</a:t>
            </a:r>
          </a:p>
          <a:p>
            <a:pPr lvl="1" algn="r" rtl="1">
              <a:lnSpc>
                <a:spcPct val="150000"/>
              </a:lnSpc>
              <a:buFont typeface="Wingdings" pitchFamily="2" charset="2"/>
              <a:buChar char="ü"/>
              <a:defRPr/>
            </a:pPr>
            <a:r>
              <a:rPr lang="fa-IR" dirty="0" smtClean="0">
                <a:cs typeface="B Mitra" pitchFamily="2" charset="-78"/>
              </a:rPr>
              <a:t> گروه گوشت 1 واحد (یک عدد فیله مرغ)</a:t>
            </a:r>
          </a:p>
          <a:p>
            <a:pPr lvl="1" algn="r" rtl="1">
              <a:lnSpc>
                <a:spcPct val="150000"/>
              </a:lnSpc>
              <a:buFont typeface="Wingdings" pitchFamily="2" charset="2"/>
              <a:buChar char="ü"/>
              <a:defRPr/>
            </a:pPr>
            <a:r>
              <a:rPr lang="fa-IR" dirty="0" smtClean="0">
                <a:cs typeface="B Mitra" pitchFamily="2" charset="-78"/>
              </a:rPr>
              <a:t> گروه لبنیات 0/5 واحد (نصف لیوان ماست کم چرب 1/5 درصد)</a:t>
            </a:r>
          </a:p>
          <a:p>
            <a:pPr lvl="1" algn="r" rtl="1">
              <a:lnSpc>
                <a:spcPct val="150000"/>
              </a:lnSpc>
              <a:buFont typeface="Wingdings" pitchFamily="2" charset="2"/>
              <a:buChar char="ü"/>
              <a:defRPr/>
            </a:pPr>
            <a:r>
              <a:rPr lang="fa-IR" dirty="0" smtClean="0">
                <a:cs typeface="B Mitra" pitchFamily="2" charset="-78"/>
              </a:rPr>
              <a:t> گروه سبزیجات 2 واحد (1 لیوان سبزی های پخته مانند کدوسبز)</a:t>
            </a:r>
          </a:p>
          <a:p>
            <a:pPr lvl="1" algn="r" rtl="1">
              <a:lnSpc>
                <a:spcPct val="150000"/>
              </a:lnSpc>
              <a:buFont typeface="Wingdings" pitchFamily="2" charset="2"/>
              <a:buChar char="ü"/>
              <a:defRPr/>
            </a:pPr>
            <a:r>
              <a:rPr lang="fa-IR" dirty="0" smtClean="0">
                <a:cs typeface="B Mitra" pitchFamily="2" charset="-78"/>
              </a:rPr>
              <a:t> گروه چربی 3 واحد</a:t>
            </a:r>
          </a:p>
          <a:p>
            <a:pPr algn="r" rtl="1">
              <a:buNone/>
            </a:pPr>
            <a:endParaRPr lang="en-US"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90</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a:t>
            </a:r>
            <a:endParaRPr lang="en-US" dirty="0"/>
          </a:p>
        </p:txBody>
      </p:sp>
      <p:sp>
        <p:nvSpPr>
          <p:cNvPr id="3" name="Content Placeholder 2"/>
          <p:cNvSpPr>
            <a:spLocks noGrp="1"/>
          </p:cNvSpPr>
          <p:nvPr>
            <p:ph idx="1"/>
          </p:nvPr>
        </p:nvSpPr>
        <p:spPr/>
        <p:txBody>
          <a:bodyPr>
            <a:normAutofit/>
          </a:bodyPr>
          <a:lstStyle/>
          <a:p>
            <a:pPr algn="r" rtl="1">
              <a:buNone/>
            </a:pPr>
            <a:r>
              <a:rPr lang="fa-IR" b="1" dirty="0" smtClean="0">
                <a:solidFill>
                  <a:srgbClr val="7030A0"/>
                </a:solidFill>
                <a:cs typeface="B Mitra" pitchFamily="2" charset="-78"/>
              </a:rPr>
              <a:t>برنامه غذایی بیمار:</a:t>
            </a:r>
          </a:p>
          <a:p>
            <a:pPr algn="r" rtl="1">
              <a:buNone/>
            </a:pPr>
            <a:r>
              <a:rPr lang="fa-IR" dirty="0" smtClean="0">
                <a:cs typeface="B Mitra" pitchFamily="2" charset="-78"/>
              </a:rPr>
              <a:t>میان وعده (ساعت 11 – 10 شب): </a:t>
            </a:r>
          </a:p>
          <a:p>
            <a:pPr lvl="1" algn="r" rtl="1">
              <a:lnSpc>
                <a:spcPct val="150000"/>
              </a:lnSpc>
              <a:buFont typeface="Wingdings" pitchFamily="2" charset="2"/>
              <a:buChar char="ü"/>
            </a:pPr>
            <a:r>
              <a:rPr lang="fa-IR" dirty="0" smtClean="0">
                <a:cs typeface="B Mitra" pitchFamily="2" charset="-78"/>
              </a:rPr>
              <a:t> گروه میوه 2 واحد (2 عدد نارنگی کوچک و یک عدد کیوی)</a:t>
            </a:r>
          </a:p>
          <a:p>
            <a:pPr lvl="1" algn="r" rtl="1">
              <a:lnSpc>
                <a:spcPct val="150000"/>
              </a:lnSpc>
              <a:buFont typeface="Wingdings" pitchFamily="2" charset="2"/>
              <a:buChar char="ü"/>
            </a:pPr>
            <a:r>
              <a:rPr lang="fa-IR" dirty="0" smtClean="0">
                <a:cs typeface="B Mitra" pitchFamily="2" charset="-78"/>
              </a:rPr>
              <a:t>گروه شیر و لبنیات 1 واحد (یک لیوان شیر کم چرب 1/5 درصد)</a:t>
            </a:r>
          </a:p>
        </p:txBody>
      </p:sp>
      <p:sp>
        <p:nvSpPr>
          <p:cNvPr id="5" name="Slide Number Placeholder 4"/>
          <p:cNvSpPr>
            <a:spLocks noGrp="1"/>
          </p:cNvSpPr>
          <p:nvPr>
            <p:ph type="sldNum" sz="quarter" idx="12"/>
          </p:nvPr>
        </p:nvSpPr>
        <p:spPr/>
        <p:txBody>
          <a:bodyPr/>
          <a:lstStyle/>
          <a:p>
            <a:fld id="{3CC5651A-D9D8-471F-ABAD-E32FBBB2FA0D}" type="slidenum">
              <a:rPr lang="en-US" smtClean="0"/>
              <a:pPr/>
              <a:t>91</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smtClean="0">
                <a:cs typeface="B Mitra" pitchFamily="2" charset="-78"/>
              </a:rPr>
              <a:t>توصیه های تغذیه ای</a:t>
            </a:r>
            <a:endParaRPr lang="en-US" dirty="0">
              <a:cs typeface="B Mitra" pitchFamily="2" charset="-78"/>
            </a:endParaRPr>
          </a:p>
        </p:txBody>
      </p:sp>
      <p:sp>
        <p:nvSpPr>
          <p:cNvPr id="3" name="Content Placeholder 2"/>
          <p:cNvSpPr>
            <a:spLocks noGrp="1"/>
          </p:cNvSpPr>
          <p:nvPr>
            <p:ph idx="1"/>
          </p:nvPr>
        </p:nvSpPr>
        <p:spPr>
          <a:xfrm>
            <a:off x="457200" y="1484214"/>
            <a:ext cx="8229600" cy="5016620"/>
          </a:xfrm>
        </p:spPr>
        <p:txBody>
          <a:bodyPr>
            <a:noAutofit/>
          </a:bodyPr>
          <a:lstStyle/>
          <a:p>
            <a:pPr algn="r" rtl="1">
              <a:buNone/>
              <a:defRPr/>
            </a:pPr>
            <a:r>
              <a:rPr lang="fa-IR" sz="2400" dirty="0" smtClean="0">
                <a:cs typeface="B Mitra" pitchFamily="2" charset="-78"/>
              </a:rPr>
              <a:t>1- رعایت وعده ها و میان وعده ها الزامی است</a:t>
            </a:r>
          </a:p>
          <a:p>
            <a:pPr algn="r" rtl="1">
              <a:buNone/>
              <a:defRPr/>
            </a:pPr>
            <a:r>
              <a:rPr lang="fa-IR" sz="2400" dirty="0" smtClean="0">
                <a:cs typeface="B Mitra" pitchFamily="2" charset="-78"/>
              </a:rPr>
              <a:t>2- از لبنیات کم چرب ( 1/5 % ) استفاده شود</a:t>
            </a:r>
          </a:p>
          <a:p>
            <a:pPr algn="r" rtl="1">
              <a:buNone/>
              <a:defRPr/>
            </a:pPr>
            <a:r>
              <a:rPr lang="fa-IR" sz="2400" dirty="0" smtClean="0">
                <a:cs typeface="B Mitra" pitchFamily="2" charset="-78"/>
              </a:rPr>
              <a:t>3- مصرف میوه و سبزی در کنار وعده های غذایی الزامی است</a:t>
            </a:r>
          </a:p>
          <a:p>
            <a:pPr algn="r" rtl="1">
              <a:buNone/>
              <a:defRPr/>
            </a:pPr>
            <a:r>
              <a:rPr lang="fa-IR" sz="2400" dirty="0" smtClean="0">
                <a:cs typeface="B Mitra" pitchFamily="2" charset="-78"/>
              </a:rPr>
              <a:t>4- از کدو سبز، سیر، شوید، قارچ ، اسفناج، کرفس، لوبیا سبز، بادمجان، گوجه فرنگی، فلفل دلمه ای به عنوان سبزی های پخته در برنامع غذایی استفاده شود</a:t>
            </a:r>
          </a:p>
          <a:p>
            <a:pPr algn="r" rtl="1">
              <a:buNone/>
              <a:defRPr/>
            </a:pPr>
            <a:r>
              <a:rPr lang="fa-IR" sz="2400" dirty="0" smtClean="0">
                <a:cs typeface="B Mitra" pitchFamily="2" charset="-78"/>
              </a:rPr>
              <a:t>5- از نان های سبوسدار مانند سنگگ استفاده شود</a:t>
            </a:r>
          </a:p>
          <a:p>
            <a:pPr algn="r" rtl="1">
              <a:buNone/>
              <a:defRPr/>
            </a:pPr>
            <a:r>
              <a:rPr lang="fa-IR" sz="2400" dirty="0" smtClean="0">
                <a:cs typeface="B Mitra" pitchFamily="2" charset="-78"/>
              </a:rPr>
              <a:t>6- سالاد اول غذا میل شود</a:t>
            </a:r>
          </a:p>
          <a:p>
            <a:pPr algn="r" rtl="1">
              <a:buNone/>
              <a:defRPr/>
            </a:pPr>
            <a:r>
              <a:rPr lang="fa-IR" sz="2400" dirty="0" smtClean="0">
                <a:cs typeface="B Mitra" pitchFamily="2" charset="-78"/>
              </a:rPr>
              <a:t>7 – ورزش ها هوازی و پیاده روی روزانه به مدت 45 دقیقه الزامی است .</a:t>
            </a:r>
          </a:p>
          <a:p>
            <a:pPr algn="r" rtl="1">
              <a:buNone/>
              <a:defRPr/>
            </a:pPr>
            <a:r>
              <a:rPr lang="fa-IR" sz="2400" dirty="0" smtClean="0">
                <a:cs typeface="B Mitra" pitchFamily="2" charset="-78"/>
              </a:rPr>
              <a:t>8- از روغن مایع گیاهی استفاده شود ( بهترین روغن، کانولا است )</a:t>
            </a:r>
          </a:p>
          <a:p>
            <a:pPr algn="r" rtl="1">
              <a:buNone/>
              <a:defRPr/>
            </a:pPr>
            <a:r>
              <a:rPr lang="fa-IR" sz="2400" dirty="0" smtClean="0">
                <a:cs typeface="B Mitra" pitchFamily="2" charset="-78"/>
              </a:rPr>
              <a:t>9- برنج بهتر است به صورت سبزی پلو، عدس و یا لوبیا پلو تهیه شود </a:t>
            </a:r>
          </a:p>
          <a:p>
            <a:pPr algn="ctr" rtl="1">
              <a:buNone/>
              <a:defRPr/>
            </a:pPr>
            <a:r>
              <a:rPr lang="fa-IR" sz="2800" b="1" dirty="0" smtClean="0">
                <a:solidFill>
                  <a:srgbClr val="7030A0"/>
                </a:solidFill>
                <a:cs typeface="B Mitra" pitchFamily="2" charset="-78"/>
              </a:rPr>
              <a:t>تذکر: لیست جانشین های غذایی حتما برای بیمار توضیح داده شود</a:t>
            </a:r>
            <a:endParaRPr lang="en-US" sz="2000" dirty="0">
              <a:cs typeface="B Mitra" pitchFamily="2" charset="-78"/>
            </a:endParaRPr>
          </a:p>
        </p:txBody>
      </p:sp>
      <p:sp>
        <p:nvSpPr>
          <p:cNvPr id="5" name="Slide Number Placeholder 4"/>
          <p:cNvSpPr>
            <a:spLocks noGrp="1"/>
          </p:cNvSpPr>
          <p:nvPr>
            <p:ph type="sldNum" sz="quarter" idx="12"/>
          </p:nvPr>
        </p:nvSpPr>
        <p:spPr/>
        <p:txBody>
          <a:bodyPr/>
          <a:lstStyle/>
          <a:p>
            <a:fld id="{3CC5651A-D9D8-471F-ABAD-E32FBBB2FA0D}" type="slidenum">
              <a:rPr lang="en-US" smtClean="0"/>
              <a:pPr/>
              <a:t>92</a:t>
            </a:fld>
            <a:endParaRPr lang="en-US"/>
          </a:p>
        </p:txBody>
      </p:sp>
      <p:sp>
        <p:nvSpPr>
          <p:cNvPr id="6" name="Footer Placeholder 5"/>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0E3189-A26B-47E6-88FA-F0598B934182}" type="slidenum">
              <a:rPr lang="en-US" smtClean="0"/>
              <a:pPr/>
              <a:t>93</a:t>
            </a:fld>
            <a:endParaRPr lang="en-US"/>
          </a:p>
        </p:txBody>
      </p:sp>
      <p:pic>
        <p:nvPicPr>
          <p:cNvPr id="199682" name="Picture 2" descr="C:\Users\Golaleh\Desktop\manzare.jpg"/>
          <p:cNvPicPr>
            <a:picLocks noChangeAspect="1" noChangeArrowheads="1"/>
          </p:cNvPicPr>
          <p:nvPr/>
        </p:nvPicPr>
        <p:blipFill>
          <a:blip r:embed="rId2" cstate="print"/>
          <a:srcRect/>
          <a:stretch>
            <a:fillRect/>
          </a:stretch>
        </p:blipFill>
        <p:spPr bwMode="auto">
          <a:xfrm>
            <a:off x="-76200" y="0"/>
            <a:ext cx="9235440" cy="6926580"/>
          </a:xfrm>
          <a:prstGeom prst="rect">
            <a:avLst/>
          </a:prstGeom>
          <a:noFill/>
        </p:spPr>
      </p:pic>
      <p:sp>
        <p:nvSpPr>
          <p:cNvPr id="4" name="Footer Placeholder 3"/>
          <p:cNvSpPr>
            <a:spLocks noGrp="1"/>
          </p:cNvSpPr>
          <p:nvPr>
            <p:ph type="ftr" sz="quarter" idx="11"/>
          </p:nvPr>
        </p:nvSpPr>
        <p:spPr/>
        <p:txBody>
          <a:bodyPr/>
          <a:lstStyle/>
          <a:p>
            <a:r>
              <a:rPr lang="fa-IR" smtClean="0"/>
              <a:t>مرکز تحقیقات تغذیه و غدد درون ریز</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2439</TotalTime>
  <Words>6544</Words>
  <Application>Microsoft Office PowerPoint</Application>
  <PresentationFormat>On-screen Show (4:3)</PresentationFormat>
  <Paragraphs>1253</Paragraphs>
  <Slides>93</Slides>
  <Notes>8</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کارگاه آموزشي چاقی در بزرگسالان  تنظیم برنامه غذایی در چاقی</vt:lpstr>
      <vt:lpstr>فهرست</vt:lpstr>
      <vt:lpstr>Slide 3</vt:lpstr>
      <vt:lpstr>استانداردهای غذایی</vt:lpstr>
      <vt:lpstr>ادامه استانداردهای غذایی</vt:lpstr>
      <vt:lpstr>ادامه استانداردهای غذایی</vt:lpstr>
      <vt:lpstr>Slide 7</vt:lpstr>
      <vt:lpstr>ادامه استانداردهای غذایی</vt:lpstr>
      <vt:lpstr>ادامه استانداردهای غذایی</vt:lpstr>
      <vt:lpstr>راهنماهای غذایی 2010</vt:lpstr>
      <vt:lpstr>Slide 11</vt:lpstr>
      <vt:lpstr>Foods and food components to reduce</vt:lpstr>
      <vt:lpstr>Foods and food components to reduce</vt:lpstr>
      <vt:lpstr>Slide 14</vt:lpstr>
      <vt:lpstr>Cucumbers vs. pickles</vt:lpstr>
      <vt:lpstr>Foods and food components to reduce</vt:lpstr>
      <vt:lpstr>Fatty Acid Profiles of Fats and Oils</vt:lpstr>
      <vt:lpstr>Slide 18</vt:lpstr>
      <vt:lpstr>Foods and food components to reduce</vt:lpstr>
      <vt:lpstr>Slide 20</vt:lpstr>
      <vt:lpstr>Nutrient Dense and Non-Nutrient Dense  Forms of Sample Foods </vt:lpstr>
      <vt:lpstr>Foods and nutrients to increase</vt:lpstr>
      <vt:lpstr>Foods and nutrients to increase</vt:lpstr>
      <vt:lpstr>Foods and nutrients to increase</vt:lpstr>
      <vt:lpstr>Slide 25</vt:lpstr>
      <vt:lpstr>واحدهای پیشنهادی زیرگروه های سبزی ها در هفته برای رژیم غذایی 2000 کیلوکالری طبق راهنماهای غذایی 2010</vt:lpstr>
      <vt:lpstr>ادامه راهنماهای غذایی</vt:lpstr>
      <vt:lpstr>ادامه راهنماهای غذایی</vt:lpstr>
      <vt:lpstr>Selected food sources ranked by amounts of potassium and calories per standard food portion</vt:lpstr>
      <vt:lpstr>Development of Food-Based Dietary Guidelines for Iran</vt:lpstr>
      <vt:lpstr>ادامه راهنماهای غذایی</vt:lpstr>
      <vt:lpstr>گروههاي غذايي و هرم راهنماي غذايي</vt:lpstr>
      <vt:lpstr>ادامه گروههاي غذايي و هرم راهنماي غذايي</vt:lpstr>
      <vt:lpstr>ادامه گروههاي غذايي و هرم راهنماي غذايي</vt:lpstr>
      <vt:lpstr>ادامه گروههاي غذايي و هرم راهنماي غذايي</vt:lpstr>
      <vt:lpstr>Slide 36</vt:lpstr>
      <vt:lpstr>سياهه جانشيني موادغذايي</vt:lpstr>
      <vt:lpstr>Slide 38</vt:lpstr>
      <vt:lpstr>ادامه سياهه جانشيني موادغذايي</vt:lpstr>
      <vt:lpstr>Slide 40</vt:lpstr>
      <vt:lpstr>Slide 41</vt:lpstr>
      <vt:lpstr>Slide 42</vt:lpstr>
      <vt:lpstr>Slide 43</vt:lpstr>
      <vt:lpstr>Slide 44</vt:lpstr>
      <vt:lpstr>Slide 45</vt:lpstr>
      <vt:lpstr>فاکتور فعالیت</vt:lpstr>
      <vt:lpstr>محاسبه ي انرژي مورد نياز</vt:lpstr>
      <vt:lpstr>Slide 48</vt:lpstr>
      <vt:lpstr>Slide 49</vt:lpstr>
      <vt:lpstr>Slide 50</vt:lpstr>
      <vt:lpstr>محاسبه انرژی مصرفی برای افراد دارای اضافه وزن و مبتلا به چاقی</vt:lpstr>
      <vt:lpstr>فواید کاهش وزن در طولانی مدت</vt:lpstr>
      <vt:lpstr>ادامه فواید کاهش وزن در طولانی مدت</vt:lpstr>
      <vt:lpstr>عوارض کاهش سریع وزن</vt:lpstr>
      <vt:lpstr>انرژی مورد نیاز برای حفظ وزن</vt:lpstr>
      <vt:lpstr>اهداف درمان در افراد دارای اضافه وزن و مبتلا به چاقی</vt:lpstr>
      <vt:lpstr>اهداف درمان در افراد دارای اضافه وزن و مبتلا به چاقی ادامه</vt:lpstr>
      <vt:lpstr>اهداف درمان در افراد دارای اضافه وزن و مبتلا به چاقی ادامه</vt:lpstr>
      <vt:lpstr>ویژگی رژیم کم کالری</vt:lpstr>
      <vt:lpstr>Case Study 2</vt:lpstr>
      <vt:lpstr>Desirable Body Weight</vt:lpstr>
      <vt:lpstr>گام اول:</vt:lpstr>
      <vt:lpstr>محاسبه انرژی مورد نیاز بدن </vt:lpstr>
      <vt:lpstr>محاسبه ي گرم درشت مغذي ها</vt:lpstr>
      <vt:lpstr>جدول تلفيق واحدهاي گروه هاي غذايي هرم با واحدهاي سياهه  جانشيني (Exchange)</vt:lpstr>
      <vt:lpstr>جدول تلفيق واحدهاي گروه هاي غذايي هرم  با واحدهاي سياهه  جانشيني (Exchange)</vt:lpstr>
      <vt:lpstr>جدول توزيع و تعادل واحدهاي توصيه شده(24 ساعته) </vt:lpstr>
      <vt:lpstr>Planning </vt:lpstr>
      <vt:lpstr>Planning </vt:lpstr>
      <vt:lpstr>Planning </vt:lpstr>
      <vt:lpstr>Planning </vt:lpstr>
      <vt:lpstr>Planning</vt:lpstr>
      <vt:lpstr>Planning</vt:lpstr>
      <vt:lpstr>Planning</vt:lpstr>
      <vt:lpstr>توصیه های تغذیه ای</vt:lpstr>
      <vt:lpstr>Slide 76</vt:lpstr>
      <vt:lpstr>Subjective </vt:lpstr>
      <vt:lpstr>Subjective</vt:lpstr>
      <vt:lpstr>Objective</vt:lpstr>
      <vt:lpstr>Assessment</vt:lpstr>
      <vt:lpstr>Assessment </vt:lpstr>
      <vt:lpstr>Assessment </vt:lpstr>
      <vt:lpstr>Assessment</vt:lpstr>
      <vt:lpstr>Slide 84</vt:lpstr>
      <vt:lpstr>Planning </vt:lpstr>
      <vt:lpstr>Planning </vt:lpstr>
      <vt:lpstr>Planning </vt:lpstr>
      <vt:lpstr>Planning </vt:lpstr>
      <vt:lpstr>Planning</vt:lpstr>
      <vt:lpstr>Planning</vt:lpstr>
      <vt:lpstr>Planning</vt:lpstr>
      <vt:lpstr>توصیه های تغذیه ای</vt:lpstr>
      <vt:lpstr>Slide 93</vt:lpstr>
    </vt:vector>
  </TitlesOfParts>
  <Company>Click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Click</dc:creator>
  <cp:lastModifiedBy>asghari</cp:lastModifiedBy>
  <cp:revision>228</cp:revision>
  <dcterms:created xsi:type="dcterms:W3CDTF">2013-06-28T09:11:06Z</dcterms:created>
  <dcterms:modified xsi:type="dcterms:W3CDTF">2015-01-07T05:21:51Z</dcterms:modified>
</cp:coreProperties>
</file>