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0" r:id="rId1"/>
  </p:sldMasterIdLst>
  <p:sldIdLst>
    <p:sldId id="279" r:id="rId2"/>
    <p:sldId id="257" r:id="rId3"/>
    <p:sldId id="270" r:id="rId4"/>
    <p:sldId id="271" r:id="rId5"/>
    <p:sldId id="272" r:id="rId6"/>
    <p:sldId id="273" r:id="rId7"/>
    <p:sldId id="259" r:id="rId8"/>
    <p:sldId id="260" r:id="rId9"/>
    <p:sldId id="261" r:id="rId10"/>
    <p:sldId id="262" r:id="rId11"/>
    <p:sldId id="293" r:id="rId12"/>
    <p:sldId id="274" r:id="rId13"/>
    <p:sldId id="280" r:id="rId14"/>
    <p:sldId id="263" r:id="rId15"/>
    <p:sldId id="264" r:id="rId16"/>
    <p:sldId id="265" r:id="rId17"/>
    <p:sldId id="283" r:id="rId18"/>
    <p:sldId id="295" r:id="rId19"/>
    <p:sldId id="304" r:id="rId20"/>
    <p:sldId id="281" r:id="rId21"/>
    <p:sldId id="282" r:id="rId22"/>
    <p:sldId id="289" r:id="rId23"/>
    <p:sldId id="290" r:id="rId24"/>
    <p:sldId id="291" r:id="rId25"/>
    <p:sldId id="294" r:id="rId26"/>
    <p:sldId id="292" r:id="rId27"/>
    <p:sldId id="303" r:id="rId28"/>
    <p:sldId id="276" r:id="rId29"/>
    <p:sldId id="296" r:id="rId30"/>
    <p:sldId id="297" r:id="rId31"/>
    <p:sldId id="298" r:id="rId32"/>
    <p:sldId id="299" r:id="rId33"/>
    <p:sldId id="300" r:id="rId34"/>
    <p:sldId id="301" r:id="rId35"/>
    <p:sldId id="275" r:id="rId3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FB0C6-D3AD-41B8-80FC-D8692EF2B8F9}" type="datetimeFigureOut">
              <a:rPr lang="fa-IR" smtClean="0"/>
              <a:t>04/13/1439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2513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252051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125071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116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206346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F0FB0C6-D3AD-41B8-80FC-D8692EF2B8F9}" type="datetimeFigureOut">
              <a:rPr lang="fa-IR" smtClean="0"/>
              <a:t>04/13/1439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69580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F0FB0C6-D3AD-41B8-80FC-D8692EF2B8F9}" type="datetimeFigureOut">
              <a:rPr lang="fa-IR" smtClean="0"/>
              <a:t>04/13/1439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3824375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FB0C6-D3AD-41B8-80FC-D8692EF2B8F9}" type="datetimeFigureOut">
              <a:rPr lang="fa-IR" smtClean="0"/>
              <a:t>04/13/1439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4195539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FB0C6-D3AD-41B8-80FC-D8692EF2B8F9}" type="datetimeFigureOut">
              <a:rPr lang="fa-IR" smtClean="0"/>
              <a:t>04/13/1439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5763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FB0C6-D3AD-41B8-80FC-D8692EF2B8F9}" type="datetimeFigureOut">
              <a:rPr lang="fa-IR" smtClean="0"/>
              <a:t>04/13/1439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164362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FB0C6-D3AD-41B8-80FC-D8692EF2B8F9}" type="datetimeFigureOut">
              <a:rPr lang="fa-IR" smtClean="0"/>
              <a:t>04/13/1439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95832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351533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FB0C6-D3AD-41B8-80FC-D8692EF2B8F9}" type="datetimeFigureOut">
              <a:rPr lang="fa-IR" smtClean="0"/>
              <a:t>04/13/1439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269865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FB0C6-D3AD-41B8-80FC-D8692EF2B8F9}" type="datetimeFigureOut">
              <a:rPr lang="fa-IR" smtClean="0"/>
              <a:t>04/13/1439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177520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FB0C6-D3AD-41B8-80FC-D8692EF2B8F9}" type="datetimeFigureOut">
              <a:rPr lang="fa-IR" smtClean="0"/>
              <a:t>04/13/1439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201063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323685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FB0C6-D3AD-41B8-80FC-D8692EF2B8F9}" type="datetimeFigureOut">
              <a:rPr lang="fa-IR" smtClean="0"/>
              <a:t>04/13/1439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E6DFE2-9293-47FF-BD69-83437773339A}" type="slidenum">
              <a:rPr lang="fa-IR" smtClean="0"/>
              <a:t>‹#›</a:t>
            </a:fld>
            <a:endParaRPr lang="fa-IR"/>
          </a:p>
        </p:txBody>
      </p:sp>
    </p:spTree>
    <p:extLst>
      <p:ext uri="{BB962C8B-B14F-4D97-AF65-F5344CB8AC3E}">
        <p14:creationId xmlns:p14="http://schemas.microsoft.com/office/powerpoint/2010/main" val="169956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F0FB0C6-D3AD-41B8-80FC-D8692EF2B8F9}" type="datetimeFigureOut">
              <a:rPr lang="fa-IR" smtClean="0"/>
              <a:t>04/13/1439</a:t>
            </a:fld>
            <a:endParaRPr lang="fa-I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E6DFE2-9293-47FF-BD69-83437773339A}" type="slidenum">
              <a:rPr lang="fa-IR" smtClean="0"/>
              <a:t>‹#›</a:t>
            </a:fld>
            <a:endParaRPr lang="fa-IR"/>
          </a:p>
        </p:txBody>
      </p:sp>
    </p:spTree>
    <p:extLst>
      <p:ext uri="{BB962C8B-B14F-4D97-AF65-F5344CB8AC3E}">
        <p14:creationId xmlns:p14="http://schemas.microsoft.com/office/powerpoint/2010/main" val="307409089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FF00"/>
                </a:solidFill>
              </a:rPr>
              <a:t>Problem list</a:t>
            </a:r>
            <a:endParaRPr lang="fa-IR" dirty="0">
              <a:solidFill>
                <a:srgbClr val="FFFF00"/>
              </a:solidFill>
            </a:endParaRPr>
          </a:p>
        </p:txBody>
      </p:sp>
      <p:sp>
        <p:nvSpPr>
          <p:cNvPr id="3" name="Content Placeholder 2"/>
          <p:cNvSpPr>
            <a:spLocks noGrp="1"/>
          </p:cNvSpPr>
          <p:nvPr>
            <p:ph idx="1"/>
          </p:nvPr>
        </p:nvSpPr>
        <p:spPr/>
        <p:txBody>
          <a:bodyPr/>
          <a:lstStyle/>
          <a:p>
            <a:pPr algn="l" rtl="0">
              <a:buFont typeface="Wingdings" panose="05000000000000000000" pitchFamily="2" charset="2"/>
              <a:buChar char="Ø"/>
            </a:pPr>
            <a:r>
              <a:rPr lang="en-US" dirty="0" smtClean="0">
                <a:solidFill>
                  <a:srgbClr val="FFFF00"/>
                </a:solidFill>
              </a:rPr>
              <a:t>Medullary thyroid carcinoma</a:t>
            </a:r>
          </a:p>
          <a:p>
            <a:pPr algn="l" rtl="0">
              <a:buFont typeface="Wingdings" panose="05000000000000000000" pitchFamily="2" charset="2"/>
              <a:buChar char="Ø"/>
            </a:pPr>
            <a:r>
              <a:rPr lang="en-US" dirty="0" smtClean="0">
                <a:solidFill>
                  <a:srgbClr val="FFFF00"/>
                </a:solidFill>
              </a:rPr>
              <a:t>Acth dependent  Cushing syndrome due to  medullary thyroid carcinoma</a:t>
            </a:r>
          </a:p>
          <a:p>
            <a:pPr algn="l" rtl="0">
              <a:buFont typeface="Wingdings" panose="05000000000000000000" pitchFamily="2" charset="2"/>
              <a:buChar char="Ø"/>
            </a:pPr>
            <a:r>
              <a:rPr lang="en-US" dirty="0" smtClean="0">
                <a:solidFill>
                  <a:srgbClr val="FFFF00"/>
                </a:solidFill>
              </a:rPr>
              <a:t>Family history of medullary  thyroid carcinoma</a:t>
            </a:r>
          </a:p>
          <a:p>
            <a:pPr algn="l" rtl="0">
              <a:buFont typeface="Wingdings" panose="05000000000000000000" pitchFamily="2" charset="2"/>
              <a:buChar char="Ø"/>
            </a:pPr>
            <a:r>
              <a:rPr lang="en-US" dirty="0" smtClean="0">
                <a:solidFill>
                  <a:srgbClr val="FFFF00"/>
                </a:solidFill>
              </a:rPr>
              <a:t>Bilateral adrenal hyperplasia and hypodense  lesion in right adrenal</a:t>
            </a:r>
          </a:p>
          <a:p>
            <a:pPr algn="l" rtl="0">
              <a:buFont typeface="Wingdings" panose="05000000000000000000" pitchFamily="2" charset="2"/>
              <a:buChar char="Ø"/>
            </a:pPr>
            <a:r>
              <a:rPr lang="en-US" dirty="0" smtClean="0">
                <a:solidFill>
                  <a:srgbClr val="FFFF00"/>
                </a:solidFill>
              </a:rPr>
              <a:t> post operation Calcitonin&gt;150, suspicious lymphadenopathy</a:t>
            </a:r>
            <a:endParaRPr lang="fa-IR" dirty="0">
              <a:solidFill>
                <a:srgbClr val="FFFF00"/>
              </a:solidFill>
            </a:endParaRPr>
          </a:p>
        </p:txBody>
      </p:sp>
    </p:spTree>
    <p:extLst>
      <p:ext uri="{BB962C8B-B14F-4D97-AF65-F5344CB8AC3E}">
        <p14:creationId xmlns:p14="http://schemas.microsoft.com/office/powerpoint/2010/main" val="254962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3179258" y="0"/>
            <a:ext cx="6904900" cy="6858000"/>
          </a:xfrm>
          <a:prstGeom prst="rect">
            <a:avLst/>
          </a:prstGeom>
        </p:spPr>
      </p:pic>
    </p:spTree>
    <p:extLst>
      <p:ext uri="{BB962C8B-B14F-4D97-AF65-F5344CB8AC3E}">
        <p14:creationId xmlns:p14="http://schemas.microsoft.com/office/powerpoint/2010/main" val="19683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marL="0" indent="0" algn="l" rtl="0">
              <a:buNone/>
            </a:pPr>
            <a:r>
              <a:rPr lang="en-US" dirty="0"/>
              <a:t>The most common </a:t>
            </a:r>
            <a:r>
              <a:rPr lang="en-US" dirty="0">
                <a:solidFill>
                  <a:srgbClr val="FFFF00"/>
                </a:solidFill>
              </a:rPr>
              <a:t>FMTC </a:t>
            </a:r>
            <a:r>
              <a:rPr lang="en-US" dirty="0"/>
              <a:t>mutations affect </a:t>
            </a:r>
            <a:r>
              <a:rPr lang="en-US" dirty="0" smtClean="0">
                <a:solidFill>
                  <a:srgbClr val="FFFF00"/>
                </a:solidFill>
              </a:rPr>
              <a:t>extracellular cysteine </a:t>
            </a:r>
            <a:r>
              <a:rPr lang="en-US" dirty="0"/>
              <a:t>codons in </a:t>
            </a:r>
            <a:r>
              <a:rPr lang="en-US" dirty="0">
                <a:solidFill>
                  <a:srgbClr val="FFFF00"/>
                </a:solidFill>
              </a:rPr>
              <a:t>RET exon 10</a:t>
            </a:r>
            <a:r>
              <a:rPr lang="en-US" dirty="0"/>
              <a:t>, or </a:t>
            </a:r>
            <a:r>
              <a:rPr lang="en-US" dirty="0">
                <a:solidFill>
                  <a:srgbClr val="FFFF00"/>
                </a:solidFill>
              </a:rPr>
              <a:t>intracellular </a:t>
            </a:r>
            <a:r>
              <a:rPr lang="en-US" i="1" dirty="0" smtClean="0">
                <a:solidFill>
                  <a:srgbClr val="FFFF00"/>
                </a:solidFill>
              </a:rPr>
              <a:t>RET </a:t>
            </a:r>
            <a:r>
              <a:rPr lang="en-US" dirty="0" smtClean="0"/>
              <a:t>codons </a:t>
            </a:r>
            <a:r>
              <a:rPr lang="en-US" dirty="0"/>
              <a:t>other than A883 and M918</a:t>
            </a:r>
            <a:endParaRPr lang="en-US" b="1" dirty="0" smtClean="0"/>
          </a:p>
          <a:p>
            <a:pPr marL="0" indent="0" algn="l" rtl="0">
              <a:buNone/>
            </a:pPr>
            <a:endParaRPr lang="en-US" b="1" dirty="0"/>
          </a:p>
          <a:p>
            <a:pPr marL="0" indent="0" algn="l" rtl="0">
              <a:buNone/>
            </a:pPr>
            <a:r>
              <a:rPr lang="en-US" b="1" dirty="0" smtClean="0"/>
              <a:t>Codon </a:t>
            </a:r>
            <a:r>
              <a:rPr lang="en-US" b="1" dirty="0"/>
              <a:t>Mutations: </a:t>
            </a:r>
            <a:endParaRPr lang="en-US" dirty="0" smtClean="0"/>
          </a:p>
          <a:p>
            <a:pPr marL="0" indent="0" algn="l" rtl="0">
              <a:buNone/>
            </a:pPr>
            <a:r>
              <a:rPr lang="pt-BR" b="1" dirty="0" smtClean="0"/>
              <a:t>Exon </a:t>
            </a:r>
            <a:r>
              <a:rPr lang="pt-BR" b="1" dirty="0"/>
              <a:t>10: </a:t>
            </a:r>
            <a:r>
              <a:rPr lang="pt-BR" dirty="0"/>
              <a:t>(</a:t>
            </a:r>
            <a:r>
              <a:rPr lang="pt-BR" dirty="0" smtClean="0"/>
              <a:t>C611F), </a:t>
            </a:r>
            <a:r>
              <a:rPr lang="pt-BR" b="1" dirty="0"/>
              <a:t>Exon 13: </a:t>
            </a:r>
            <a:r>
              <a:rPr lang="pt-BR" dirty="0"/>
              <a:t>(</a:t>
            </a:r>
            <a:r>
              <a:rPr lang="pt-BR" dirty="0" smtClean="0"/>
              <a:t>E768D), </a:t>
            </a:r>
            <a:r>
              <a:rPr lang="pt-BR" dirty="0"/>
              <a:t>and </a:t>
            </a:r>
            <a:r>
              <a:rPr lang="pt-BR" b="1" dirty="0"/>
              <a:t>Exon 16 </a:t>
            </a:r>
            <a:r>
              <a:rPr lang="pt-BR" dirty="0"/>
              <a:t>(</a:t>
            </a:r>
            <a:r>
              <a:rPr lang="pt-BR" dirty="0" smtClean="0"/>
              <a:t>R912P) </a:t>
            </a:r>
            <a:endParaRPr lang="fa-IR" dirty="0"/>
          </a:p>
        </p:txBody>
      </p:sp>
    </p:spTree>
    <p:extLst>
      <p:ext uri="{BB962C8B-B14F-4D97-AF65-F5344CB8AC3E}">
        <p14:creationId xmlns:p14="http://schemas.microsoft.com/office/powerpoint/2010/main" val="238243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FF00"/>
                </a:solidFill>
              </a:rPr>
              <a:t>initial testing for MEN2A</a:t>
            </a:r>
            <a:endParaRPr lang="fa-IR" dirty="0">
              <a:solidFill>
                <a:srgbClr val="FFFF00"/>
              </a:solidFill>
            </a:endParaRP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US" dirty="0" smtClean="0"/>
              <a:t>The recommended method of initial testing for </a:t>
            </a:r>
            <a:r>
              <a:rPr lang="en-US" dirty="0" smtClean="0">
                <a:solidFill>
                  <a:srgbClr val="FFFF00"/>
                </a:solidFill>
              </a:rPr>
              <a:t>MEN2A </a:t>
            </a:r>
            <a:r>
              <a:rPr lang="en-US" dirty="0" smtClean="0"/>
              <a:t>is either </a:t>
            </a:r>
            <a:r>
              <a:rPr lang="en-US" dirty="0"/>
              <a:t>a single or multi-tiered analysis to detect RET </a:t>
            </a:r>
            <a:r>
              <a:rPr lang="en-US" dirty="0" smtClean="0"/>
              <a:t>mutations in </a:t>
            </a:r>
            <a:r>
              <a:rPr lang="en-US" dirty="0">
                <a:solidFill>
                  <a:srgbClr val="FFFF00"/>
                </a:solidFill>
              </a:rPr>
              <a:t>exon 10 </a:t>
            </a:r>
            <a:r>
              <a:rPr lang="en-US" dirty="0"/>
              <a:t>(codons 609, 611, 618, and 620), </a:t>
            </a:r>
            <a:r>
              <a:rPr lang="en-US" dirty="0" smtClean="0">
                <a:solidFill>
                  <a:srgbClr val="FFFF00"/>
                </a:solidFill>
              </a:rPr>
              <a:t>exon 11 </a:t>
            </a:r>
            <a:r>
              <a:rPr lang="en-US" dirty="0"/>
              <a:t>(codons 630 and 634), and exons 8, 13, 14, 15, and </a:t>
            </a:r>
            <a:r>
              <a:rPr lang="en-US" dirty="0" smtClean="0"/>
              <a:t>16.(Grade </a:t>
            </a:r>
            <a:r>
              <a:rPr lang="en-US" dirty="0"/>
              <a:t>B </a:t>
            </a:r>
            <a:r>
              <a:rPr lang="en-US" dirty="0" smtClean="0"/>
              <a:t>Recommendation)</a:t>
            </a:r>
          </a:p>
          <a:p>
            <a:pPr algn="l" rtl="0">
              <a:buFont typeface="Wingdings" panose="05000000000000000000" pitchFamily="2" charset="2"/>
              <a:buChar char="Ø"/>
            </a:pPr>
            <a:r>
              <a:rPr lang="en-US" dirty="0"/>
              <a:t>Sequencing of the </a:t>
            </a:r>
            <a:r>
              <a:rPr lang="en-US" dirty="0">
                <a:solidFill>
                  <a:srgbClr val="FFFF00"/>
                </a:solidFill>
              </a:rPr>
              <a:t>entire coding region </a:t>
            </a:r>
            <a:r>
              <a:rPr lang="en-US" dirty="0"/>
              <a:t>should be </a:t>
            </a:r>
            <a:r>
              <a:rPr lang="en-US" dirty="0" smtClean="0"/>
              <a:t>reserved for </a:t>
            </a:r>
            <a:r>
              <a:rPr lang="en-US" dirty="0"/>
              <a:t>situations in which no RET mutation is identified </a:t>
            </a:r>
            <a:r>
              <a:rPr lang="en-US" dirty="0" smtClean="0"/>
              <a:t>or there </a:t>
            </a:r>
            <a:r>
              <a:rPr lang="en-US" dirty="0"/>
              <a:t>is </a:t>
            </a:r>
            <a:r>
              <a:rPr lang="en-US" dirty="0" smtClean="0"/>
              <a:t>a discrepancy </a:t>
            </a:r>
            <a:r>
              <a:rPr lang="en-US" dirty="0"/>
              <a:t>between the MEN2 phenotype </a:t>
            </a:r>
            <a:r>
              <a:rPr lang="en-US" dirty="0" smtClean="0"/>
              <a:t>and the </a:t>
            </a:r>
            <a:r>
              <a:rPr lang="en-US" dirty="0"/>
              <a:t>expected genotype. </a:t>
            </a:r>
            <a:r>
              <a:rPr lang="en-US" dirty="0" smtClean="0"/>
              <a:t>(Grade </a:t>
            </a:r>
            <a:r>
              <a:rPr lang="en-US" dirty="0"/>
              <a:t>B </a:t>
            </a:r>
            <a:r>
              <a:rPr lang="en-US" dirty="0" smtClean="0"/>
              <a:t>Recommendation)</a:t>
            </a:r>
            <a:endParaRPr lang="fa-IR" dirty="0"/>
          </a:p>
        </p:txBody>
      </p:sp>
    </p:spTree>
    <p:extLst>
      <p:ext uri="{BB962C8B-B14F-4D97-AF65-F5344CB8AC3E}">
        <p14:creationId xmlns:p14="http://schemas.microsoft.com/office/powerpoint/2010/main" val="291233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800" dirty="0">
                <a:solidFill>
                  <a:srgbClr val="FFFF00"/>
                </a:solidFill>
              </a:rPr>
              <a:t>Cushing’s syndrome (CS) in medullary thyroid carcinoma (MTC)</a:t>
            </a:r>
            <a:endParaRPr lang="fa-IR" sz="1800" dirty="0">
              <a:solidFill>
                <a:srgbClr val="FFFF00"/>
              </a:solidFill>
            </a:endParaRPr>
          </a:p>
        </p:txBody>
      </p:sp>
      <p:sp>
        <p:nvSpPr>
          <p:cNvPr id="3" name="Content Placeholder 2"/>
          <p:cNvSpPr>
            <a:spLocks noGrp="1"/>
          </p:cNvSpPr>
          <p:nvPr>
            <p:ph idx="1"/>
          </p:nvPr>
        </p:nvSpPr>
        <p:spPr/>
        <p:txBody>
          <a:bodyPr/>
          <a:lstStyle/>
          <a:p>
            <a:pPr algn="l" rtl="0">
              <a:buFont typeface="Wingdings" panose="05000000000000000000" pitchFamily="2" charset="2"/>
              <a:buChar char="Ø"/>
            </a:pPr>
            <a:r>
              <a:rPr lang="en-US" dirty="0" smtClean="0"/>
              <a:t>is </a:t>
            </a:r>
            <a:r>
              <a:rPr lang="en-US" dirty="0"/>
              <a:t>rare. Only 50 cases have been </a:t>
            </a:r>
            <a:r>
              <a:rPr lang="en-US" dirty="0" smtClean="0"/>
              <a:t>reported</a:t>
            </a:r>
          </a:p>
          <a:p>
            <a:pPr algn="l" rtl="0">
              <a:buFont typeface="Wingdings" panose="05000000000000000000" pitchFamily="2" charset="2"/>
              <a:buChar char="Ø"/>
            </a:pPr>
            <a:r>
              <a:rPr lang="en-US" dirty="0"/>
              <a:t>The prognosis is poor because of frequency of metastasis at diagnosis</a:t>
            </a:r>
            <a:r>
              <a:rPr lang="en-US" dirty="0" smtClean="0"/>
              <a:t>.</a:t>
            </a:r>
          </a:p>
          <a:p>
            <a:pPr algn="l" rtl="0">
              <a:buFont typeface="Wingdings" panose="05000000000000000000" pitchFamily="2" charset="2"/>
              <a:buChar char="Ø"/>
            </a:pPr>
            <a:r>
              <a:rPr lang="en-US" dirty="0"/>
              <a:t>Frequency of </a:t>
            </a:r>
            <a:r>
              <a:rPr lang="en-US" dirty="0" smtClean="0"/>
              <a:t>EAS in </a:t>
            </a:r>
            <a:r>
              <a:rPr lang="en-US" dirty="0"/>
              <a:t>MTC is than 10 in 1637 or 0.6%, and at most 0.7% (13/1640).</a:t>
            </a:r>
            <a:endParaRPr lang="fa-IR" dirty="0"/>
          </a:p>
        </p:txBody>
      </p:sp>
    </p:spTree>
    <p:extLst>
      <p:ext uri="{BB962C8B-B14F-4D97-AF65-F5344CB8AC3E}">
        <p14:creationId xmlns:p14="http://schemas.microsoft.com/office/powerpoint/2010/main" val="256968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a:solidFill>
                  <a:srgbClr val="FFFF00"/>
                </a:solidFill>
                <a:effectLst/>
                <a:cs typeface="+mn-cs"/>
              </a:rPr>
              <a:t>Ectopic Adrenocorticotropic Hormone-Syndrome in Medullary Carcinoma of the Thyroid: A Retrospective Analysis and Review of the Literature. THYROID 2005</a:t>
            </a:r>
            <a:endParaRPr lang="fa-IR" sz="2000" b="0" dirty="0">
              <a:solidFill>
                <a:srgbClr val="FFFF00"/>
              </a:solidFill>
              <a:effectLst/>
              <a:cs typeface="+mn-cs"/>
            </a:endParaRPr>
          </a:p>
        </p:txBody>
      </p:sp>
      <p:sp>
        <p:nvSpPr>
          <p:cNvPr id="3" name="Content Placeholder 2"/>
          <p:cNvSpPr>
            <a:spLocks noGrp="1"/>
          </p:cNvSpPr>
          <p:nvPr>
            <p:ph idx="1"/>
          </p:nvPr>
        </p:nvSpPr>
        <p:spPr/>
        <p:txBody>
          <a:bodyPr>
            <a:normAutofit fontScale="92500" lnSpcReduction="20000"/>
          </a:bodyPr>
          <a:lstStyle/>
          <a:p>
            <a:pPr algn="l" rtl="0">
              <a:buFont typeface="Wingdings" panose="05000000000000000000" pitchFamily="2" charset="2"/>
              <a:buChar char="Ø"/>
            </a:pPr>
            <a:r>
              <a:rPr lang="en-US" dirty="0"/>
              <a:t>Among </a:t>
            </a:r>
            <a:r>
              <a:rPr lang="en-US" dirty="0" smtClean="0">
                <a:solidFill>
                  <a:srgbClr val="FFFF00"/>
                </a:solidFill>
              </a:rPr>
              <a:t>1640  MTC</a:t>
            </a:r>
            <a:r>
              <a:rPr lang="en-US" dirty="0" smtClean="0"/>
              <a:t>, </a:t>
            </a:r>
            <a:r>
              <a:rPr lang="en-US" dirty="0"/>
              <a:t>a diagnosis of </a:t>
            </a:r>
            <a:r>
              <a:rPr lang="en-US" dirty="0" smtClean="0"/>
              <a:t>ectopic ACTH Cushing syndrome (EAS)was </a:t>
            </a:r>
            <a:r>
              <a:rPr lang="en-US" dirty="0"/>
              <a:t>reported in </a:t>
            </a:r>
            <a:r>
              <a:rPr lang="en-US" dirty="0" smtClean="0">
                <a:solidFill>
                  <a:srgbClr val="FFFF00"/>
                </a:solidFill>
              </a:rPr>
              <a:t>13 </a:t>
            </a:r>
            <a:r>
              <a:rPr lang="en-US" dirty="0" smtClean="0"/>
              <a:t>cases.</a:t>
            </a:r>
            <a:endParaRPr lang="en-US" dirty="0"/>
          </a:p>
          <a:p>
            <a:pPr algn="l" rtl="0">
              <a:buFont typeface="Wingdings" panose="05000000000000000000" pitchFamily="2" charset="2"/>
              <a:buChar char="Ø"/>
            </a:pPr>
            <a:r>
              <a:rPr lang="en-US" dirty="0"/>
              <a:t>Of these 13 patients, 10 had EAS unequivocally </a:t>
            </a:r>
            <a:r>
              <a:rPr lang="en-US" dirty="0" smtClean="0"/>
              <a:t>related to </a:t>
            </a:r>
            <a:r>
              <a:rPr lang="en-US" dirty="0"/>
              <a:t>MTC (explorations did not reveal any additional cancer).</a:t>
            </a:r>
          </a:p>
          <a:p>
            <a:pPr algn="l" rtl="0">
              <a:buFont typeface="Wingdings" panose="05000000000000000000" pitchFamily="2" charset="2"/>
              <a:buChar char="Ø"/>
            </a:pPr>
            <a:r>
              <a:rPr lang="en-US" dirty="0"/>
              <a:t>In 2 patients with multiple endocrine neoplasia (</a:t>
            </a:r>
            <a:r>
              <a:rPr lang="en-US" dirty="0" smtClean="0"/>
              <a:t>MEN) 2a</a:t>
            </a:r>
            <a:r>
              <a:rPr lang="en-US" dirty="0"/>
              <a:t>, ACTH secretion could not be accurately attributed </a:t>
            </a:r>
            <a:r>
              <a:rPr lang="en-US" dirty="0" smtClean="0"/>
              <a:t>to MEN,</a:t>
            </a:r>
            <a:r>
              <a:rPr lang="en-US" dirty="0"/>
              <a:t> because </a:t>
            </a:r>
            <a:r>
              <a:rPr lang="en-US" dirty="0" err="1"/>
              <a:t>pheochromocytoma</a:t>
            </a:r>
            <a:r>
              <a:rPr lang="en-US" dirty="0"/>
              <a:t> could be involved as well.</a:t>
            </a:r>
          </a:p>
          <a:p>
            <a:pPr algn="l" rtl="0">
              <a:buFont typeface="Wingdings" panose="05000000000000000000" pitchFamily="2" charset="2"/>
              <a:buChar char="Ø"/>
            </a:pPr>
            <a:r>
              <a:rPr lang="en-US" dirty="0"/>
              <a:t>Missing data led to exclusion of one case</a:t>
            </a:r>
            <a:endParaRPr lang="en-US" dirty="0" smtClean="0"/>
          </a:p>
          <a:p>
            <a:pPr algn="l" rtl="0">
              <a:buFont typeface="Wingdings" panose="05000000000000000000" pitchFamily="2" charset="2"/>
              <a:buChar char="Ø"/>
            </a:pPr>
            <a:r>
              <a:rPr lang="en-US" dirty="0"/>
              <a:t>It revealed MTC in 3 cases and </a:t>
            </a:r>
            <a:r>
              <a:rPr lang="en-US" dirty="0" smtClean="0"/>
              <a:t>followed diagnosis </a:t>
            </a:r>
            <a:r>
              <a:rPr lang="en-US" dirty="0"/>
              <a:t>by an average of 34.5 months in the others</a:t>
            </a:r>
            <a:r>
              <a:rPr lang="en-US" dirty="0" smtClean="0"/>
              <a:t>.</a:t>
            </a:r>
          </a:p>
          <a:p>
            <a:pPr algn="l" rtl="0">
              <a:buFont typeface="Wingdings" panose="05000000000000000000" pitchFamily="2" charset="2"/>
              <a:buChar char="Ø"/>
            </a:pPr>
            <a:r>
              <a:rPr lang="en-US" dirty="0"/>
              <a:t>Metastases were often present at diagnosis</a:t>
            </a:r>
            <a:endParaRPr lang="fa-IR" dirty="0"/>
          </a:p>
        </p:txBody>
      </p:sp>
    </p:spTree>
    <p:extLst>
      <p:ext uri="{BB962C8B-B14F-4D97-AF65-F5344CB8AC3E}">
        <p14:creationId xmlns:p14="http://schemas.microsoft.com/office/powerpoint/2010/main" val="217915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6114" y="893339"/>
            <a:ext cx="11772601" cy="4923619"/>
          </a:xfrm>
          <a:prstGeom prst="rect">
            <a:avLst/>
          </a:prstGeom>
        </p:spPr>
      </p:pic>
    </p:spTree>
    <p:extLst>
      <p:ext uri="{BB962C8B-B14F-4D97-AF65-F5344CB8AC3E}">
        <p14:creationId xmlns:p14="http://schemas.microsoft.com/office/powerpoint/2010/main" val="315185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156865" y="609600"/>
            <a:ext cx="8455325" cy="5856254"/>
          </a:xfrm>
          <a:prstGeom prst="rect">
            <a:avLst/>
          </a:prstGeom>
        </p:spPr>
      </p:pic>
    </p:spTree>
    <p:extLst>
      <p:ext uri="{BB962C8B-B14F-4D97-AF65-F5344CB8AC3E}">
        <p14:creationId xmlns:p14="http://schemas.microsoft.com/office/powerpoint/2010/main" val="551724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Content Placeholder 4"/>
          <p:cNvSpPr>
            <a:spLocks noGrp="1"/>
          </p:cNvSpPr>
          <p:nvPr>
            <p:ph idx="1"/>
          </p:nvPr>
        </p:nvSpPr>
        <p:spPr/>
        <p:txBody>
          <a:bodyPr/>
          <a:lstStyle/>
          <a:p>
            <a:endParaRPr lang="fa-IR"/>
          </a:p>
        </p:txBody>
      </p:sp>
      <p:pic>
        <p:nvPicPr>
          <p:cNvPr id="6" name="Picture 5"/>
          <p:cNvPicPr>
            <a:picLocks noChangeAspect="1"/>
          </p:cNvPicPr>
          <p:nvPr/>
        </p:nvPicPr>
        <p:blipFill>
          <a:blip r:embed="rId2"/>
          <a:stretch>
            <a:fillRect/>
          </a:stretch>
        </p:blipFill>
        <p:spPr>
          <a:xfrm>
            <a:off x="0" y="685725"/>
            <a:ext cx="12192000" cy="5486549"/>
          </a:xfrm>
          <a:prstGeom prst="rect">
            <a:avLst/>
          </a:prstGeom>
        </p:spPr>
      </p:pic>
    </p:spTree>
    <p:extLst>
      <p:ext uri="{BB962C8B-B14F-4D97-AF65-F5344CB8AC3E}">
        <p14:creationId xmlns:p14="http://schemas.microsoft.com/office/powerpoint/2010/main" val="426417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115896"/>
            <a:ext cx="9890974" cy="5563673"/>
          </a:xfrm>
        </p:spPr>
      </p:pic>
    </p:spTree>
    <p:extLst>
      <p:ext uri="{BB962C8B-B14F-4D97-AF65-F5344CB8AC3E}">
        <p14:creationId xmlns:p14="http://schemas.microsoft.com/office/powerpoint/2010/main" val="219238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000" b="0" dirty="0"/>
              <a:t>Biochemical diagnosis, localization and management of</a:t>
            </a:r>
            <a:br>
              <a:rPr lang="en-US" sz="2000" b="0" dirty="0"/>
            </a:br>
            <a:r>
              <a:rPr lang="en-US" sz="2000" b="0" dirty="0" err="1"/>
              <a:t>pheochromocytoma</a:t>
            </a:r>
            <a:r>
              <a:rPr lang="en-US" sz="2000" b="0" dirty="0"/>
              <a:t>: focus on multiple endocrine neoplasia</a:t>
            </a:r>
            <a:br>
              <a:rPr lang="en-US" sz="2000" b="0" dirty="0"/>
            </a:br>
            <a:r>
              <a:rPr lang="en-US" sz="2000" b="0" dirty="0"/>
              <a:t>type 2 in relation to other hereditary syndromes and sporadic</a:t>
            </a:r>
            <a:br>
              <a:rPr lang="en-US" sz="2000" b="0" dirty="0"/>
            </a:br>
            <a:r>
              <a:rPr lang="en-US" sz="2000" b="0" dirty="0"/>
              <a:t>forms of the </a:t>
            </a:r>
            <a:r>
              <a:rPr lang="en-US" sz="2000" b="0" dirty="0" err="1" smtClean="0"/>
              <a:t>tumour</a:t>
            </a:r>
            <a:r>
              <a:rPr lang="en-US" sz="2000" b="0" dirty="0" smtClean="0"/>
              <a:t> </a:t>
            </a:r>
            <a:r>
              <a:rPr lang="en-US" sz="2000" b="0" dirty="0"/>
              <a:t>Journal of Internal Medicine 2005;</a:t>
            </a:r>
            <a:endParaRPr lang="fa-IR" sz="2000" dirty="0"/>
          </a:p>
        </p:txBody>
      </p:sp>
      <p:sp>
        <p:nvSpPr>
          <p:cNvPr id="3" name="Content Placeholder 2"/>
          <p:cNvSpPr>
            <a:spLocks noGrp="1"/>
          </p:cNvSpPr>
          <p:nvPr>
            <p:ph idx="1"/>
          </p:nvPr>
        </p:nvSpPr>
        <p:spPr/>
        <p:txBody>
          <a:bodyPr>
            <a:normAutofit fontScale="92500" lnSpcReduction="10000"/>
          </a:bodyPr>
          <a:lstStyle/>
          <a:p>
            <a:pPr algn="l" rtl="0">
              <a:buFont typeface="Wingdings" panose="05000000000000000000" pitchFamily="2" charset="2"/>
              <a:buChar char="Ø"/>
            </a:pPr>
            <a:r>
              <a:rPr lang="en-US" dirty="0" smtClean="0"/>
              <a:t> </a:t>
            </a:r>
            <a:r>
              <a:rPr lang="en-US" dirty="0"/>
              <a:t>These </a:t>
            </a:r>
            <a:r>
              <a:rPr lang="en-US" dirty="0" smtClean="0"/>
              <a:t>particularities of </a:t>
            </a:r>
            <a:r>
              <a:rPr lang="en-US" dirty="0" err="1"/>
              <a:t>pheochromocytomas</a:t>
            </a:r>
            <a:r>
              <a:rPr lang="en-US" dirty="0"/>
              <a:t> in MEN 2 patients entail </a:t>
            </a:r>
            <a:r>
              <a:rPr lang="en-US" dirty="0" smtClean="0"/>
              <a:t>the expression </a:t>
            </a:r>
            <a:r>
              <a:rPr lang="en-US" dirty="0"/>
              <a:t>of an adrenergic phenotype, which </a:t>
            </a:r>
            <a:r>
              <a:rPr lang="en-US" dirty="0" smtClean="0"/>
              <a:t>is characterized </a:t>
            </a:r>
            <a:r>
              <a:rPr lang="en-US" dirty="0"/>
              <a:t>more by </a:t>
            </a:r>
            <a:r>
              <a:rPr lang="en-US" dirty="0">
                <a:solidFill>
                  <a:srgbClr val="FFFF00"/>
                </a:solidFill>
              </a:rPr>
              <a:t>paroxysmal than </a:t>
            </a:r>
            <a:r>
              <a:rPr lang="en-US" dirty="0" smtClean="0">
                <a:solidFill>
                  <a:srgbClr val="FFFF00"/>
                </a:solidFill>
              </a:rPr>
              <a:t>sustained </a:t>
            </a:r>
            <a:r>
              <a:rPr lang="en-US" dirty="0" smtClean="0"/>
              <a:t>hypertension.</a:t>
            </a:r>
          </a:p>
          <a:p>
            <a:pPr algn="l" rtl="0">
              <a:buFont typeface="Wingdings" panose="05000000000000000000" pitchFamily="2" charset="2"/>
              <a:buChar char="Ø"/>
            </a:pPr>
            <a:r>
              <a:rPr lang="en-US" dirty="0" smtClean="0"/>
              <a:t> </a:t>
            </a:r>
            <a:r>
              <a:rPr lang="en-US" dirty="0"/>
              <a:t>Amongst patients </a:t>
            </a:r>
            <a:r>
              <a:rPr lang="en-US" dirty="0" smtClean="0"/>
              <a:t>with </a:t>
            </a:r>
            <a:r>
              <a:rPr lang="en-US" dirty="0" err="1" smtClean="0"/>
              <a:t>pheochromocytoma</a:t>
            </a:r>
            <a:r>
              <a:rPr lang="en-US" dirty="0"/>
              <a:t>, those with MEN 2A have </a:t>
            </a:r>
            <a:r>
              <a:rPr lang="en-US" dirty="0" smtClean="0"/>
              <a:t>more </a:t>
            </a:r>
            <a:r>
              <a:rPr lang="en-US" dirty="0" smtClean="0">
                <a:solidFill>
                  <a:srgbClr val="FFFF00"/>
                </a:solidFill>
              </a:rPr>
              <a:t>subtle </a:t>
            </a:r>
            <a:r>
              <a:rPr lang="en-US" dirty="0">
                <a:solidFill>
                  <a:srgbClr val="FFFF00"/>
                </a:solidFill>
              </a:rPr>
              <a:t>symptoms </a:t>
            </a:r>
            <a:r>
              <a:rPr lang="en-US" dirty="0"/>
              <a:t>compared to those with </a:t>
            </a:r>
            <a:r>
              <a:rPr lang="en-US" dirty="0" smtClean="0"/>
              <a:t>sporadic disease </a:t>
            </a:r>
            <a:r>
              <a:rPr lang="en-US" dirty="0"/>
              <a:t>or with MEN </a:t>
            </a:r>
            <a:r>
              <a:rPr lang="en-US" dirty="0" smtClean="0"/>
              <a:t>2B</a:t>
            </a:r>
          </a:p>
          <a:p>
            <a:pPr algn="l" rtl="0">
              <a:buFont typeface="Wingdings" panose="05000000000000000000" pitchFamily="2" charset="2"/>
              <a:buChar char="Ø"/>
            </a:pPr>
            <a:r>
              <a:rPr lang="en-US" dirty="0"/>
              <a:t>The sensitivity </a:t>
            </a:r>
            <a:r>
              <a:rPr lang="en-US" dirty="0" smtClean="0"/>
              <a:t>of measurements </a:t>
            </a:r>
            <a:r>
              <a:rPr lang="en-US" dirty="0"/>
              <a:t>of </a:t>
            </a:r>
            <a:r>
              <a:rPr lang="en-US" dirty="0">
                <a:solidFill>
                  <a:srgbClr val="FFFF00"/>
                </a:solidFill>
              </a:rPr>
              <a:t>plasma </a:t>
            </a:r>
            <a:r>
              <a:rPr lang="en-US" dirty="0" err="1">
                <a:solidFill>
                  <a:srgbClr val="FFFF00"/>
                </a:solidFill>
              </a:rPr>
              <a:t>metanephrines</a:t>
            </a:r>
            <a:r>
              <a:rPr lang="en-US" dirty="0">
                <a:solidFill>
                  <a:srgbClr val="FFFF00"/>
                </a:solidFill>
              </a:rPr>
              <a:t> </a:t>
            </a:r>
            <a:r>
              <a:rPr lang="en-US" dirty="0"/>
              <a:t>for </a:t>
            </a:r>
            <a:r>
              <a:rPr lang="en-US" dirty="0" smtClean="0"/>
              <a:t>the detection </a:t>
            </a:r>
            <a:r>
              <a:rPr lang="en-US" dirty="0"/>
              <a:t>of </a:t>
            </a:r>
            <a:r>
              <a:rPr lang="en-US" dirty="0" err="1"/>
              <a:t>pheochromocytoma</a:t>
            </a:r>
            <a:r>
              <a:rPr lang="en-US" dirty="0"/>
              <a:t> in patients </a:t>
            </a:r>
            <a:r>
              <a:rPr lang="en-US" dirty="0" smtClean="0"/>
              <a:t>with MEN </a:t>
            </a:r>
            <a:r>
              <a:rPr lang="en-US" dirty="0"/>
              <a:t>2 is very high (100%) and better than that </a:t>
            </a:r>
            <a:r>
              <a:rPr lang="en-US" dirty="0" smtClean="0"/>
              <a:t>of any </a:t>
            </a:r>
            <a:r>
              <a:rPr lang="en-US" dirty="0"/>
              <a:t>other biochemical test </a:t>
            </a:r>
            <a:r>
              <a:rPr lang="en-US" dirty="0" smtClean="0"/>
              <a:t>.</a:t>
            </a:r>
          </a:p>
          <a:p>
            <a:pPr algn="l" rtl="0">
              <a:buFont typeface="Wingdings" panose="05000000000000000000" pitchFamily="2" charset="2"/>
              <a:buChar char="Ø"/>
            </a:pPr>
            <a:r>
              <a:rPr lang="en-US" dirty="0" smtClean="0"/>
              <a:t>In </a:t>
            </a:r>
            <a:r>
              <a:rPr lang="en-US" dirty="0"/>
              <a:t>patients with exclusively </a:t>
            </a:r>
            <a:r>
              <a:rPr lang="en-US" dirty="0" err="1" smtClean="0">
                <a:solidFill>
                  <a:srgbClr val="FFFF00"/>
                </a:solidFill>
              </a:rPr>
              <a:t>normetanephrine</a:t>
            </a:r>
            <a:r>
              <a:rPr lang="en-US" dirty="0" smtClean="0"/>
              <a:t> producing </a:t>
            </a:r>
            <a:r>
              <a:rPr lang="en-US" dirty="0" err="1" smtClean="0"/>
              <a:t>pheochromocytomas</a:t>
            </a:r>
            <a:r>
              <a:rPr lang="en-US" dirty="0"/>
              <a:t>, MEN 2 can </a:t>
            </a:r>
            <a:r>
              <a:rPr lang="en-US" dirty="0" smtClean="0"/>
              <a:t>be practically </a:t>
            </a:r>
            <a:r>
              <a:rPr lang="en-US" dirty="0">
                <a:solidFill>
                  <a:srgbClr val="FFFF00"/>
                </a:solidFill>
              </a:rPr>
              <a:t>excluded</a:t>
            </a:r>
            <a:endParaRPr lang="fa-IR" dirty="0">
              <a:solidFill>
                <a:srgbClr val="FFFF00"/>
              </a:solidFill>
            </a:endParaRPr>
          </a:p>
        </p:txBody>
      </p:sp>
    </p:spTree>
    <p:extLst>
      <p:ext uri="{BB962C8B-B14F-4D97-AF65-F5344CB8AC3E}">
        <p14:creationId xmlns:p14="http://schemas.microsoft.com/office/powerpoint/2010/main" val="294870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FF00"/>
                </a:solidFill>
                <a:cs typeface="+mn-cs"/>
              </a:rPr>
              <a:t>Hereditary MTC</a:t>
            </a:r>
            <a:endParaRPr lang="fa-IR" dirty="0">
              <a:solidFill>
                <a:srgbClr val="FFFF00"/>
              </a:solidFill>
              <a:cs typeface="+mn-cs"/>
            </a:endParaRP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US" dirty="0"/>
              <a:t>MTC accounts for approximately </a:t>
            </a:r>
            <a:r>
              <a:rPr lang="en-US" dirty="0">
                <a:solidFill>
                  <a:srgbClr val="FFFF00"/>
                </a:solidFill>
              </a:rPr>
              <a:t>5% of all </a:t>
            </a:r>
            <a:r>
              <a:rPr lang="en-US" dirty="0" smtClean="0">
                <a:solidFill>
                  <a:srgbClr val="FFFF00"/>
                </a:solidFill>
              </a:rPr>
              <a:t>thyroid cancers </a:t>
            </a:r>
            <a:r>
              <a:rPr lang="en-US" dirty="0"/>
              <a:t>and occurs either </a:t>
            </a:r>
            <a:r>
              <a:rPr lang="en-US" dirty="0">
                <a:solidFill>
                  <a:srgbClr val="FFFF00"/>
                </a:solidFill>
              </a:rPr>
              <a:t>sporadically (75</a:t>
            </a:r>
            <a:r>
              <a:rPr lang="en-US" dirty="0"/>
              <a:t>% of cases) or </a:t>
            </a:r>
            <a:r>
              <a:rPr lang="en-US" dirty="0" smtClean="0"/>
              <a:t>in a </a:t>
            </a:r>
            <a:r>
              <a:rPr lang="en-US" dirty="0">
                <a:solidFill>
                  <a:srgbClr val="FFFF00"/>
                </a:solidFill>
              </a:rPr>
              <a:t>hereditary </a:t>
            </a:r>
            <a:r>
              <a:rPr lang="en-US" dirty="0" smtClean="0">
                <a:solidFill>
                  <a:srgbClr val="FFFF00"/>
                </a:solidFill>
              </a:rPr>
              <a:t>pattern(25%)</a:t>
            </a:r>
          </a:p>
          <a:p>
            <a:pPr algn="l" rtl="0">
              <a:buFont typeface="Wingdings" panose="05000000000000000000" pitchFamily="2" charset="2"/>
              <a:buChar char="Ø"/>
            </a:pPr>
            <a:r>
              <a:rPr lang="en-US" dirty="0" smtClean="0"/>
              <a:t> hereditary MTC is </a:t>
            </a:r>
            <a:r>
              <a:rPr lang="en-US" dirty="0" err="1">
                <a:solidFill>
                  <a:srgbClr val="FFFF00"/>
                </a:solidFill>
              </a:rPr>
              <a:t>multicentric</a:t>
            </a:r>
            <a:r>
              <a:rPr lang="en-US" dirty="0"/>
              <a:t> </a:t>
            </a:r>
            <a:r>
              <a:rPr lang="en-US" dirty="0" smtClean="0"/>
              <a:t>and occupies </a:t>
            </a:r>
            <a:r>
              <a:rPr lang="en-US" dirty="0"/>
              <a:t>the upper and middle portions of each </a:t>
            </a:r>
            <a:r>
              <a:rPr lang="en-US" dirty="0" smtClean="0"/>
              <a:t>thyroid lobe</a:t>
            </a:r>
            <a:r>
              <a:rPr lang="en-US" dirty="0"/>
              <a:t>. The tumor remains confined to the thyroid gland </a:t>
            </a:r>
            <a:r>
              <a:rPr lang="en-US" dirty="0" smtClean="0"/>
              <a:t>for a </a:t>
            </a:r>
            <a:r>
              <a:rPr lang="en-US" dirty="0"/>
              <a:t>variable period of time before spreading to the </a:t>
            </a:r>
            <a:r>
              <a:rPr lang="en-US" dirty="0" smtClean="0"/>
              <a:t>regional lymph </a:t>
            </a:r>
            <a:r>
              <a:rPr lang="en-US" dirty="0"/>
              <a:t>nodes and subsequently to the liver, lung, bone, </a:t>
            </a:r>
            <a:r>
              <a:rPr lang="en-US" dirty="0" smtClean="0"/>
              <a:t>and brain.</a:t>
            </a:r>
          </a:p>
          <a:p>
            <a:pPr algn="l" rtl="0">
              <a:buFont typeface="Wingdings" panose="05000000000000000000" pitchFamily="2" charset="2"/>
              <a:buChar char="Ø"/>
            </a:pPr>
            <a:r>
              <a:rPr lang="en-US" dirty="0"/>
              <a:t>There should be two MEN2 syndromes: MEN2A </a:t>
            </a:r>
            <a:r>
              <a:rPr lang="en-US" dirty="0" smtClean="0"/>
              <a:t>and MEN2B</a:t>
            </a:r>
            <a:r>
              <a:rPr lang="en-US" dirty="0"/>
              <a:t>. </a:t>
            </a:r>
            <a:endParaRPr lang="en-US" dirty="0" smtClean="0"/>
          </a:p>
        </p:txBody>
      </p:sp>
    </p:spTree>
    <p:extLst>
      <p:ext uri="{BB962C8B-B14F-4D97-AF65-F5344CB8AC3E}">
        <p14:creationId xmlns:p14="http://schemas.microsoft.com/office/powerpoint/2010/main" val="3976284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65125"/>
            <a:ext cx="8942760" cy="2464407"/>
          </a:xfrm>
          <a:prstGeom prst="rect">
            <a:avLst/>
          </a:prstGeom>
        </p:spPr>
      </p:pic>
      <p:sp>
        <p:nvSpPr>
          <p:cNvPr id="2" name="Title 1"/>
          <p:cNvSpPr>
            <a:spLocks noGrp="1"/>
          </p:cNvSpPr>
          <p:nvPr>
            <p:ph type="title"/>
          </p:nvPr>
        </p:nvSpPr>
        <p:spPr/>
        <p:txBody>
          <a:bodyPr/>
          <a:lstStyle/>
          <a:p>
            <a:endParaRPr lang="fa-IR" dirty="0"/>
          </a:p>
        </p:txBody>
      </p:sp>
      <p:pic>
        <p:nvPicPr>
          <p:cNvPr id="5" name="Content Placeholder 4"/>
          <p:cNvPicPr>
            <a:picLocks noGrp="1" noChangeAspect="1"/>
          </p:cNvPicPr>
          <p:nvPr>
            <p:ph idx="1"/>
          </p:nvPr>
        </p:nvPicPr>
        <p:blipFill>
          <a:blip r:embed="rId3"/>
          <a:stretch>
            <a:fillRect/>
          </a:stretch>
        </p:blipFill>
        <p:spPr>
          <a:xfrm>
            <a:off x="685334" y="3465703"/>
            <a:ext cx="9755738" cy="2629547"/>
          </a:xfrm>
          <a:prstGeom prst="rect">
            <a:avLst/>
          </a:prstGeom>
        </p:spPr>
      </p:pic>
    </p:spTree>
    <p:extLst>
      <p:ext uri="{BB962C8B-B14F-4D97-AF65-F5344CB8AC3E}">
        <p14:creationId xmlns:p14="http://schemas.microsoft.com/office/powerpoint/2010/main" val="151482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398"/>
            <a:ext cx="10515600" cy="1325563"/>
          </a:xfrm>
        </p:spPr>
        <p:txBody>
          <a:bodyPr>
            <a:normAutofit/>
          </a:bodyPr>
          <a:lstStyle/>
          <a:p>
            <a:pPr algn="l" rtl="0"/>
            <a:r>
              <a:rPr lang="en-US" sz="2000" dirty="0" smtClean="0">
                <a:solidFill>
                  <a:srgbClr val="FFFF00"/>
                </a:solidFill>
              </a:rPr>
              <a:t>10/53 patients (19%) </a:t>
            </a:r>
            <a:r>
              <a:rPr lang="en-US" sz="2000" dirty="0" smtClean="0"/>
              <a:t>had at least one </a:t>
            </a:r>
            <a:r>
              <a:rPr lang="en-US" sz="2000" dirty="0" smtClean="0">
                <a:solidFill>
                  <a:srgbClr val="FFFF00"/>
                </a:solidFill>
              </a:rPr>
              <a:t>adrenal nodule </a:t>
            </a:r>
            <a:r>
              <a:rPr lang="en-US" sz="2000" dirty="0" smtClean="0"/>
              <a:t>that was </a:t>
            </a:r>
            <a:r>
              <a:rPr lang="en-US" sz="2000" dirty="0" smtClean="0">
                <a:solidFill>
                  <a:srgbClr val="FFFF00"/>
                </a:solidFill>
              </a:rPr>
              <a:t>10 m</a:t>
            </a:r>
            <a:r>
              <a:rPr lang="en-US" sz="2000" dirty="0" smtClean="0"/>
              <a:t>m or greater in diameter .</a:t>
            </a:r>
            <a:br>
              <a:rPr lang="en-US" sz="2000" dirty="0" smtClean="0"/>
            </a:br>
            <a:endParaRPr lang="fa-IR" sz="2000" dirty="0"/>
          </a:p>
        </p:txBody>
      </p:sp>
      <p:pic>
        <p:nvPicPr>
          <p:cNvPr id="4" name="Content Placeholder 3"/>
          <p:cNvPicPr>
            <a:picLocks noGrp="1" noChangeAspect="1"/>
          </p:cNvPicPr>
          <p:nvPr>
            <p:ph idx="1"/>
          </p:nvPr>
        </p:nvPicPr>
        <p:blipFill>
          <a:blip r:embed="rId2"/>
          <a:stretch>
            <a:fillRect/>
          </a:stretch>
        </p:blipFill>
        <p:spPr>
          <a:xfrm>
            <a:off x="1518235" y="2355811"/>
            <a:ext cx="9146004" cy="3226594"/>
          </a:xfrm>
          <a:prstGeom prst="rect">
            <a:avLst/>
          </a:prstGeom>
        </p:spPr>
      </p:pic>
    </p:spTree>
    <p:extLst>
      <p:ext uri="{BB962C8B-B14F-4D97-AF65-F5344CB8AC3E}">
        <p14:creationId xmlns:p14="http://schemas.microsoft.com/office/powerpoint/2010/main" val="245110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5649" y="374707"/>
            <a:ext cx="7291855" cy="6386702"/>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4706"/>
            <a:ext cx="4371304" cy="668483"/>
          </a:xfrm>
          <a:prstGeom prst="rect">
            <a:avLst/>
          </a:prstGeom>
          <a:noFill/>
          <a:ln>
            <a:noFill/>
          </a:ln>
        </p:spPr>
      </p:pic>
    </p:spTree>
    <p:extLst>
      <p:ext uri="{BB962C8B-B14F-4D97-AF65-F5344CB8AC3E}">
        <p14:creationId xmlns:p14="http://schemas.microsoft.com/office/powerpoint/2010/main" val="34163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22479"/>
            <a:ext cx="10353761" cy="1326321"/>
          </a:xfrm>
        </p:spPr>
        <p:txBody>
          <a:bodyPr>
            <a:normAutofit/>
          </a:bodyPr>
          <a:lstStyle/>
          <a:p>
            <a:pPr algn="l"/>
            <a:r>
              <a:rPr lang="en-US" sz="2400" b="0" dirty="0" smtClean="0"/>
              <a:t>Of the </a:t>
            </a:r>
            <a:r>
              <a:rPr lang="en-US" sz="2400" b="0" dirty="0" smtClean="0">
                <a:solidFill>
                  <a:srgbClr val="FFFF00"/>
                </a:solidFill>
              </a:rPr>
              <a:t>28 patients,16(57</a:t>
            </a:r>
            <a:r>
              <a:rPr lang="en-US" sz="2400" b="0" dirty="0" smtClean="0"/>
              <a:t>%)showed diffuse adrenal hyperplasia while only 3 patients had focal adrenal n</a:t>
            </a:r>
            <a:r>
              <a:rPr lang="en-US" sz="2400" b="0" dirty="0" smtClean="0">
                <a:solidFill>
                  <a:srgbClr val="FFFF00"/>
                </a:solidFill>
                <a:effectLst/>
              </a:rPr>
              <a:t>odules in the hypertrophied adrenal</a:t>
            </a:r>
            <a:endParaRPr lang="fa-IR" sz="2400" b="0" dirty="0">
              <a:solidFill>
                <a:srgbClr val="FFFF00"/>
              </a:solidFill>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751562" y="2279562"/>
            <a:ext cx="9515994" cy="3297244"/>
          </a:xfrm>
          <a:prstGeom prst="rect">
            <a:avLst/>
          </a:prstGeom>
          <a:noFill/>
          <a:ln>
            <a:noFill/>
          </a:ln>
        </p:spPr>
      </p:pic>
    </p:spTree>
    <p:extLst>
      <p:ext uri="{BB962C8B-B14F-4D97-AF65-F5344CB8AC3E}">
        <p14:creationId xmlns:p14="http://schemas.microsoft.com/office/powerpoint/2010/main" val="211873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b="0" dirty="0" smtClean="0">
                <a:effectLst/>
              </a:rPr>
              <a:t>The reported </a:t>
            </a:r>
            <a:r>
              <a:rPr lang="en-US" sz="2000" b="0" dirty="0" err="1" smtClean="0">
                <a:solidFill>
                  <a:srgbClr val="FFFF00"/>
                </a:solidFill>
                <a:effectLst/>
              </a:rPr>
              <a:t>macronodular</a:t>
            </a:r>
            <a:r>
              <a:rPr lang="en-US" sz="2000" b="0" dirty="0" smtClean="0">
                <a:effectLst/>
              </a:rPr>
              <a:t> adrenal hyperplasia was between </a:t>
            </a:r>
            <a:r>
              <a:rPr lang="en-US" sz="2000" b="0" dirty="0" smtClean="0">
                <a:solidFill>
                  <a:srgbClr val="FFFF00"/>
                </a:solidFill>
                <a:effectLst/>
              </a:rPr>
              <a:t>8-40</a:t>
            </a:r>
            <a:r>
              <a:rPr lang="en-US" sz="2000" b="0" dirty="0" smtClean="0">
                <a:effectLst/>
              </a:rPr>
              <a:t>% in different study and</a:t>
            </a:r>
            <a:br>
              <a:rPr lang="en-US" sz="2000" b="0" dirty="0" smtClean="0">
                <a:effectLst/>
              </a:rPr>
            </a:br>
            <a:r>
              <a:rPr lang="en-US" sz="2000" b="0" dirty="0" smtClean="0">
                <a:effectLst/>
              </a:rPr>
              <a:t> it was </a:t>
            </a:r>
            <a:r>
              <a:rPr lang="en-US" sz="2000" b="0" dirty="0" smtClean="0">
                <a:solidFill>
                  <a:srgbClr val="FFFF00"/>
                </a:solidFill>
                <a:effectLst/>
              </a:rPr>
              <a:t>only1 out of 28 (3.6%).</a:t>
            </a:r>
            <a:r>
              <a:rPr lang="en-US" sz="2000" b="0" dirty="0" smtClean="0">
                <a:effectLst/>
              </a:rPr>
              <a:t>the tumor mass was stable and slightly decrease 6 years after pituitary surgery when it was in clinical and Para clinical remission.</a:t>
            </a:r>
            <a:endParaRPr lang="fa-IR" sz="2000" b="0" dirty="0">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625466" y="2137893"/>
            <a:ext cx="7845058" cy="3464417"/>
          </a:xfrm>
          <a:prstGeom prst="rect">
            <a:avLst/>
          </a:prstGeom>
          <a:noFill/>
          <a:ln>
            <a:noFill/>
          </a:ln>
        </p:spPr>
      </p:pic>
    </p:spTree>
    <p:extLst>
      <p:ext uri="{BB962C8B-B14F-4D97-AF65-F5344CB8AC3E}">
        <p14:creationId xmlns:p14="http://schemas.microsoft.com/office/powerpoint/2010/main" val="110660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marL="0" indent="0" algn="l" rtl="0">
              <a:buNone/>
            </a:pPr>
            <a:r>
              <a:rPr lang="en-US" dirty="0">
                <a:effectLst/>
              </a:rPr>
              <a:t>If the adrenal mass is </a:t>
            </a:r>
            <a:r>
              <a:rPr lang="en-US" dirty="0">
                <a:solidFill>
                  <a:srgbClr val="FFFF00"/>
                </a:solidFill>
                <a:effectLst/>
              </a:rPr>
              <a:t>indeterminate</a:t>
            </a:r>
            <a:r>
              <a:rPr lang="en-US" dirty="0">
                <a:effectLst/>
              </a:rPr>
              <a:t> on </a:t>
            </a:r>
            <a:r>
              <a:rPr lang="en-US" dirty="0" err="1">
                <a:effectLst/>
              </a:rPr>
              <a:t>noncontrast</a:t>
            </a:r>
            <a:r>
              <a:rPr lang="en-US" dirty="0">
                <a:effectLst/>
              </a:rPr>
              <a:t> CT and the results of the hormonal work-up do not indicate significant hormone excess, there are </a:t>
            </a:r>
            <a:r>
              <a:rPr lang="en-US" dirty="0">
                <a:solidFill>
                  <a:srgbClr val="FFFF00"/>
                </a:solidFill>
                <a:effectLst/>
              </a:rPr>
              <a:t>three options </a:t>
            </a:r>
            <a:r>
              <a:rPr lang="en-US" dirty="0">
                <a:effectLst/>
              </a:rPr>
              <a:t>that should be considered by a multidisciplinary team acknowledging the patient’s clinical context</a:t>
            </a:r>
            <a:r>
              <a:rPr lang="en-US" dirty="0" smtClean="0">
                <a:effectLst/>
              </a:rPr>
              <a:t>:</a:t>
            </a:r>
          </a:p>
          <a:p>
            <a:pPr algn="l" rtl="0">
              <a:buFont typeface="Wingdings" panose="05000000000000000000" pitchFamily="2" charset="2"/>
              <a:buChar char="Ø"/>
            </a:pPr>
            <a:r>
              <a:rPr lang="en-US" dirty="0" smtClean="0">
                <a:effectLst/>
              </a:rPr>
              <a:t> </a:t>
            </a:r>
            <a:r>
              <a:rPr lang="en-US" dirty="0">
                <a:effectLst/>
              </a:rPr>
              <a:t>immediate </a:t>
            </a:r>
            <a:r>
              <a:rPr lang="en-US" dirty="0">
                <a:solidFill>
                  <a:srgbClr val="FFFF00"/>
                </a:solidFill>
                <a:effectLst/>
              </a:rPr>
              <a:t>additional imaging </a:t>
            </a:r>
            <a:r>
              <a:rPr lang="en-US" dirty="0">
                <a:effectLst/>
              </a:rPr>
              <a:t>with another </a:t>
            </a:r>
            <a:r>
              <a:rPr lang="en-US" dirty="0" smtClean="0">
                <a:effectLst/>
              </a:rPr>
              <a:t>modality</a:t>
            </a:r>
          </a:p>
          <a:p>
            <a:pPr algn="l" rtl="0">
              <a:buFont typeface="Wingdings" panose="05000000000000000000" pitchFamily="2" charset="2"/>
              <a:buChar char="Ø"/>
            </a:pPr>
            <a:r>
              <a:rPr lang="en-US" dirty="0" smtClean="0">
                <a:effectLst/>
              </a:rPr>
              <a:t> </a:t>
            </a:r>
            <a:r>
              <a:rPr lang="en-US" dirty="0">
                <a:effectLst/>
              </a:rPr>
              <a:t>interval imaging in </a:t>
            </a:r>
            <a:r>
              <a:rPr lang="en-US" dirty="0">
                <a:solidFill>
                  <a:srgbClr val="FFFF00"/>
                </a:solidFill>
                <a:effectLst/>
              </a:rPr>
              <a:t>6–12 months </a:t>
            </a:r>
            <a:r>
              <a:rPr lang="en-US" dirty="0">
                <a:effectLst/>
              </a:rPr>
              <a:t>(</a:t>
            </a:r>
            <a:r>
              <a:rPr lang="en-US" dirty="0" err="1">
                <a:effectLst/>
              </a:rPr>
              <a:t>noncontrast</a:t>
            </a:r>
            <a:r>
              <a:rPr lang="en-US" dirty="0">
                <a:effectLst/>
              </a:rPr>
              <a:t> CT or MRI) </a:t>
            </a:r>
            <a:endParaRPr lang="en-US" dirty="0" smtClean="0">
              <a:effectLst/>
            </a:endParaRPr>
          </a:p>
          <a:p>
            <a:pPr algn="l" rtl="0">
              <a:buFont typeface="Wingdings" panose="05000000000000000000" pitchFamily="2" charset="2"/>
              <a:buChar char="Ø"/>
            </a:pPr>
            <a:r>
              <a:rPr lang="en-US" dirty="0" smtClean="0">
                <a:effectLst/>
              </a:rPr>
              <a:t>or</a:t>
            </a:r>
            <a:r>
              <a:rPr lang="en-US" dirty="0" smtClean="0">
                <a:solidFill>
                  <a:srgbClr val="FFFF00"/>
                </a:solidFill>
                <a:effectLst/>
              </a:rPr>
              <a:t> </a:t>
            </a:r>
            <a:r>
              <a:rPr lang="en-US" dirty="0">
                <a:solidFill>
                  <a:srgbClr val="FFFF00"/>
                </a:solidFill>
                <a:effectLst/>
              </a:rPr>
              <a:t>surgery </a:t>
            </a:r>
            <a:r>
              <a:rPr lang="en-US" dirty="0">
                <a:effectLst/>
              </a:rPr>
              <a:t>without further delay</a:t>
            </a:r>
            <a:r>
              <a:rPr lang="fa-IR" dirty="0">
                <a:effectLst/>
              </a:rPr>
              <a:t/>
            </a:r>
            <a:br>
              <a:rPr lang="fa-IR" dirty="0">
                <a:effectLst/>
              </a:rPr>
            </a:br>
            <a:endParaRPr lang="fa-IR" dirty="0">
              <a:effectLst/>
            </a:endParaRPr>
          </a:p>
        </p:txBody>
      </p:sp>
    </p:spTree>
    <p:extLst>
      <p:ext uri="{BB962C8B-B14F-4D97-AF65-F5344CB8AC3E}">
        <p14:creationId xmlns:p14="http://schemas.microsoft.com/office/powerpoint/2010/main" val="419559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70" y="-523741"/>
            <a:ext cx="10353761" cy="1326321"/>
          </a:xfrm>
        </p:spPr>
        <p:txBody>
          <a:bodyPr>
            <a:noAutofit/>
          </a:bodyPr>
          <a:lstStyle/>
          <a:p>
            <a:pPr algn="l" rtl="0"/>
            <a:endParaRPr lang="fa-IR" sz="2000" dirty="0"/>
          </a:p>
        </p:txBody>
      </p:sp>
      <p:sp>
        <p:nvSpPr>
          <p:cNvPr id="3" name="Content Placeholder 2"/>
          <p:cNvSpPr>
            <a:spLocks noGrp="1"/>
          </p:cNvSpPr>
          <p:nvPr>
            <p:ph idx="1"/>
          </p:nvPr>
        </p:nvSpPr>
        <p:spPr>
          <a:xfrm>
            <a:off x="746370" y="589236"/>
            <a:ext cx="10353762" cy="3695136"/>
          </a:xfrm>
        </p:spPr>
        <p:txBody>
          <a:bodyPr>
            <a:noAutofit/>
          </a:bodyPr>
          <a:lstStyle/>
          <a:p>
            <a:pPr algn="l" rtl="0">
              <a:buFont typeface="Wingdings" panose="05000000000000000000" pitchFamily="2" charset="2"/>
              <a:buChar char="Ø"/>
            </a:pPr>
            <a:r>
              <a:rPr lang="en-US" sz="1800" dirty="0">
                <a:solidFill>
                  <a:srgbClr val="FFFF00"/>
                </a:solidFill>
                <a:effectLst/>
              </a:rPr>
              <a:t>FDG-PET/CT</a:t>
            </a:r>
            <a:r>
              <a:rPr lang="en-US" sz="1800" dirty="0">
                <a:effectLst/>
              </a:rPr>
              <a:t> has the advantage that the risk </a:t>
            </a:r>
            <a:r>
              <a:rPr lang="en-US" sz="1800" dirty="0" smtClean="0">
                <a:effectLst/>
              </a:rPr>
              <a:t>of  false negative</a:t>
            </a:r>
            <a:r>
              <a:rPr lang="en-US" sz="1800" dirty="0">
                <a:effectLst/>
              </a:rPr>
              <a:t> </a:t>
            </a:r>
            <a:r>
              <a:rPr lang="en-US" sz="1800" dirty="0" smtClean="0">
                <a:effectLst/>
              </a:rPr>
              <a:t>results is </a:t>
            </a:r>
            <a:r>
              <a:rPr lang="en-US" sz="1800" dirty="0">
                <a:effectLst/>
              </a:rPr>
              <a:t>quite low, and this refers mainly to a few </a:t>
            </a:r>
            <a:r>
              <a:rPr lang="en-US" sz="1800" dirty="0" smtClean="0">
                <a:effectLst/>
              </a:rPr>
              <a:t>subtypes of </a:t>
            </a:r>
            <a:r>
              <a:rPr lang="en-US" sz="1800" dirty="0">
                <a:effectLst/>
              </a:rPr>
              <a:t>extra-adrenal malignancies with low uptake </a:t>
            </a:r>
            <a:r>
              <a:rPr lang="en-US" sz="1800" dirty="0" smtClean="0">
                <a:effectLst/>
              </a:rPr>
              <a:t>(lymphoma ,renal carcinoma)</a:t>
            </a:r>
          </a:p>
          <a:p>
            <a:pPr algn="l" rtl="0">
              <a:buFont typeface="Wingdings" panose="05000000000000000000" pitchFamily="2" charset="2"/>
              <a:buChar char="Ø"/>
            </a:pPr>
            <a:r>
              <a:rPr lang="en-US" sz="1800" dirty="0" smtClean="0">
                <a:effectLst/>
              </a:rPr>
              <a:t>This </a:t>
            </a:r>
            <a:r>
              <a:rPr lang="en-US" sz="1800" dirty="0">
                <a:effectLst/>
              </a:rPr>
              <a:t>procedure is, however, </a:t>
            </a:r>
            <a:r>
              <a:rPr lang="en-US" sz="1800" dirty="0">
                <a:solidFill>
                  <a:srgbClr val="FFFF00"/>
                </a:solidFill>
                <a:effectLst/>
              </a:rPr>
              <a:t>more </a:t>
            </a:r>
            <a:r>
              <a:rPr lang="en-US" sz="1800" dirty="0" smtClean="0">
                <a:solidFill>
                  <a:srgbClr val="FFFF00"/>
                </a:solidFill>
                <a:effectLst/>
              </a:rPr>
              <a:t>expensive</a:t>
            </a:r>
            <a:r>
              <a:rPr lang="en-US" sz="1800" dirty="0" smtClean="0">
                <a:effectLst/>
              </a:rPr>
              <a:t>, not </a:t>
            </a:r>
            <a:r>
              <a:rPr lang="en-US" sz="1800" dirty="0">
                <a:effectLst/>
              </a:rPr>
              <a:t>always </a:t>
            </a:r>
            <a:r>
              <a:rPr lang="en-US" sz="1800" dirty="0">
                <a:solidFill>
                  <a:srgbClr val="FFFF00"/>
                </a:solidFill>
                <a:effectLst/>
              </a:rPr>
              <a:t>easily available</a:t>
            </a:r>
            <a:r>
              <a:rPr lang="en-US" sz="1800" dirty="0">
                <a:effectLst/>
              </a:rPr>
              <a:t>, and has the disadvantage </a:t>
            </a:r>
            <a:r>
              <a:rPr lang="en-US" sz="1800" dirty="0" smtClean="0">
                <a:effectLst/>
              </a:rPr>
              <a:t>that several </a:t>
            </a:r>
            <a:r>
              <a:rPr lang="en-US" sz="1800" dirty="0">
                <a:effectLst/>
              </a:rPr>
              <a:t>benign adrenal tumors (e.g. </a:t>
            </a:r>
            <a:r>
              <a:rPr lang="en-US" sz="1800" dirty="0">
                <a:solidFill>
                  <a:srgbClr val="FFFF00"/>
                </a:solidFill>
                <a:effectLst/>
              </a:rPr>
              <a:t>functional </a:t>
            </a:r>
            <a:r>
              <a:rPr lang="en-US" sz="1800" dirty="0" smtClean="0">
                <a:solidFill>
                  <a:srgbClr val="FFFF00"/>
                </a:solidFill>
                <a:effectLst/>
              </a:rPr>
              <a:t>adenomas </a:t>
            </a:r>
            <a:r>
              <a:rPr lang="en-US" sz="1800" dirty="0" smtClean="0">
                <a:effectLst/>
              </a:rPr>
              <a:t>or </a:t>
            </a:r>
            <a:r>
              <a:rPr lang="en-US" sz="1800" dirty="0">
                <a:effectLst/>
              </a:rPr>
              <a:t>benign </a:t>
            </a:r>
            <a:r>
              <a:rPr lang="en-US" sz="1800" dirty="0" err="1">
                <a:solidFill>
                  <a:srgbClr val="FFFF00"/>
                </a:solidFill>
                <a:effectLst/>
              </a:rPr>
              <a:t>pheochromocytoma</a:t>
            </a:r>
            <a:r>
              <a:rPr lang="en-US" sz="1800" dirty="0">
                <a:effectLst/>
              </a:rPr>
              <a:t>) may be </a:t>
            </a:r>
            <a:r>
              <a:rPr lang="en-US" sz="1800" dirty="0" smtClean="0">
                <a:effectLst/>
              </a:rPr>
              <a:t>FDG-positive</a:t>
            </a:r>
          </a:p>
          <a:p>
            <a:pPr algn="l" rtl="0">
              <a:buFont typeface="Wingdings" panose="05000000000000000000" pitchFamily="2" charset="2"/>
              <a:buChar char="Ø"/>
            </a:pPr>
            <a:r>
              <a:rPr lang="en-US" sz="1800" dirty="0" smtClean="0">
                <a:effectLst/>
              </a:rPr>
              <a:t>While with </a:t>
            </a:r>
            <a:r>
              <a:rPr lang="en-US" sz="1800" dirty="0">
                <a:effectLst/>
              </a:rPr>
              <a:t>[123I]-MIBG it has 83–100% sensitivity </a:t>
            </a:r>
            <a:r>
              <a:rPr lang="en-US" sz="1800" dirty="0" smtClean="0">
                <a:effectLst/>
              </a:rPr>
              <a:t>and95–100</a:t>
            </a:r>
            <a:r>
              <a:rPr lang="en-US" sz="1800" dirty="0">
                <a:effectLst/>
              </a:rPr>
              <a:t>% </a:t>
            </a:r>
            <a:r>
              <a:rPr lang="en-US" sz="1800" dirty="0" smtClean="0">
                <a:effectLst/>
              </a:rPr>
              <a:t>specificity for </a:t>
            </a:r>
            <a:r>
              <a:rPr lang="en-US" sz="1800" dirty="0" err="1" smtClean="0">
                <a:effectLst/>
              </a:rPr>
              <a:t>pheochromocytoma</a:t>
            </a:r>
            <a:r>
              <a:rPr lang="en-US" sz="1800" dirty="0" smtClean="0">
                <a:effectLst/>
              </a:rPr>
              <a:t> but has false positive results for carcinoma and </a:t>
            </a:r>
            <a:r>
              <a:rPr lang="en-US" sz="1800" dirty="0" err="1" smtClean="0">
                <a:effectLst/>
              </a:rPr>
              <a:t>metasteses</a:t>
            </a:r>
            <a:endParaRPr lang="en-US" sz="1800" dirty="0">
              <a:effectLst/>
            </a:endParaRPr>
          </a:p>
          <a:p>
            <a:pPr algn="l" rtl="0">
              <a:buFont typeface="Wingdings" panose="05000000000000000000" pitchFamily="2" charset="2"/>
              <a:buChar char="Ø"/>
            </a:pPr>
            <a:r>
              <a:rPr lang="en-US" sz="1800" dirty="0">
                <a:effectLst/>
              </a:rPr>
              <a:t>Alternatively, in patients without a strong </a:t>
            </a:r>
            <a:r>
              <a:rPr lang="en-US" sz="1800" dirty="0" smtClean="0">
                <a:effectLst/>
              </a:rPr>
              <a:t>suspicion of </a:t>
            </a:r>
            <a:r>
              <a:rPr lang="en-US" sz="1800" dirty="0">
                <a:effectLst/>
              </a:rPr>
              <a:t>malignancy and older patients, follow-up </a:t>
            </a:r>
            <a:r>
              <a:rPr lang="en-US" sz="1800" dirty="0" smtClean="0">
                <a:effectLst/>
              </a:rPr>
              <a:t>imaging 6–12 </a:t>
            </a:r>
            <a:r>
              <a:rPr lang="en-US" sz="1800" dirty="0">
                <a:effectLst/>
              </a:rPr>
              <a:t>months after the initial scan could be </a:t>
            </a:r>
            <a:r>
              <a:rPr lang="en-US" sz="1800" dirty="0" smtClean="0">
                <a:effectLst/>
              </a:rPr>
              <a:t>undertaken. The </a:t>
            </a:r>
            <a:r>
              <a:rPr lang="en-US" sz="1800" dirty="0">
                <a:effectLst/>
              </a:rPr>
              <a:t>rationale for a follow-up scan at 6–12 months is </a:t>
            </a:r>
            <a:r>
              <a:rPr lang="en-US" sz="1800" dirty="0" smtClean="0">
                <a:effectLst/>
              </a:rPr>
              <a:t>based on </a:t>
            </a:r>
            <a:r>
              <a:rPr lang="en-US" sz="1800" dirty="0">
                <a:effectLst/>
              </a:rPr>
              <a:t>the principle that either primary adrenal </a:t>
            </a:r>
            <a:r>
              <a:rPr lang="en-US" sz="1800" dirty="0" smtClean="0">
                <a:effectLst/>
              </a:rPr>
              <a:t>malignancies or </a:t>
            </a:r>
            <a:r>
              <a:rPr lang="en-US" sz="1800" dirty="0">
                <a:effectLst/>
              </a:rPr>
              <a:t>adrenal metastases are likely to increase in size over </a:t>
            </a:r>
            <a:r>
              <a:rPr lang="en-US" sz="1800" dirty="0" smtClean="0">
                <a:effectLst/>
              </a:rPr>
              <a:t>this time </a:t>
            </a:r>
            <a:r>
              <a:rPr lang="en-US" sz="1800" dirty="0">
                <a:effectLst/>
              </a:rPr>
              <a:t>period; lack of growth may be taken as an </a:t>
            </a:r>
            <a:r>
              <a:rPr lang="en-US" sz="1800" dirty="0" smtClean="0">
                <a:effectLst/>
              </a:rPr>
              <a:t>indicator of </a:t>
            </a:r>
            <a:r>
              <a:rPr lang="en-US" sz="1800" dirty="0">
                <a:effectLst/>
              </a:rPr>
              <a:t>benign disease in radiologically indeterminate </a:t>
            </a:r>
            <a:r>
              <a:rPr lang="en-US" sz="1800" dirty="0" smtClean="0">
                <a:effectLst/>
              </a:rPr>
              <a:t>lesions.</a:t>
            </a:r>
          </a:p>
          <a:p>
            <a:pPr algn="l" rtl="0">
              <a:buFont typeface="Wingdings" panose="05000000000000000000" pitchFamily="2" charset="2"/>
              <a:buChar char="Ø"/>
            </a:pPr>
            <a:r>
              <a:rPr lang="en-US" sz="1800" dirty="0" smtClean="0">
                <a:effectLst/>
              </a:rPr>
              <a:t>the expert panel </a:t>
            </a:r>
            <a:r>
              <a:rPr lang="en-US" sz="1800" dirty="0">
                <a:effectLst/>
              </a:rPr>
              <a:t>agreed that an increase </a:t>
            </a:r>
            <a:r>
              <a:rPr lang="en-US" sz="1800" dirty="0">
                <a:solidFill>
                  <a:srgbClr val="FFFF00"/>
                </a:solidFill>
                <a:effectLst/>
              </a:rPr>
              <a:t>in &gt;20% of the </a:t>
            </a:r>
            <a:r>
              <a:rPr lang="en-US" sz="1800" dirty="0">
                <a:effectLst/>
              </a:rPr>
              <a:t>largest </a:t>
            </a:r>
            <a:r>
              <a:rPr lang="en-US" sz="1800" dirty="0" smtClean="0">
                <a:effectLst/>
              </a:rPr>
              <a:t>tumor diameter </a:t>
            </a:r>
            <a:r>
              <a:rPr lang="en-US" sz="1800" dirty="0">
                <a:effectLst/>
              </a:rPr>
              <a:t>together with an at least </a:t>
            </a:r>
            <a:r>
              <a:rPr lang="en-US" sz="1800" dirty="0">
                <a:solidFill>
                  <a:srgbClr val="FFFF00"/>
                </a:solidFill>
                <a:effectLst/>
              </a:rPr>
              <a:t>5 mm increase </a:t>
            </a:r>
            <a:r>
              <a:rPr lang="en-US" sz="1800" dirty="0">
                <a:effectLst/>
              </a:rPr>
              <a:t>in </a:t>
            </a:r>
            <a:r>
              <a:rPr lang="en-US" sz="1800" dirty="0" smtClean="0">
                <a:effectLst/>
              </a:rPr>
              <a:t>this diameter </a:t>
            </a:r>
            <a:r>
              <a:rPr lang="en-US" sz="1800" dirty="0">
                <a:effectLst/>
              </a:rPr>
              <a:t>should be considered as suspicious.</a:t>
            </a:r>
            <a:endParaRPr lang="fa-IR" sz="1800" dirty="0">
              <a:effectLst/>
            </a:endParaRPr>
          </a:p>
        </p:txBody>
      </p:sp>
    </p:spTree>
    <p:extLst>
      <p:ext uri="{BB962C8B-B14F-4D97-AF65-F5344CB8AC3E}">
        <p14:creationId xmlns:p14="http://schemas.microsoft.com/office/powerpoint/2010/main" val="420735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29" y="4009622"/>
            <a:ext cx="3932237" cy="2362200"/>
          </a:xfrm>
        </p:spPr>
        <p:txBody>
          <a:bodyPr>
            <a:noAutofit/>
          </a:bodyPr>
          <a:lstStyle/>
          <a:p>
            <a:pPr algn="l" rtl="0"/>
            <a:r>
              <a:rPr lang="en-US" sz="1800" b="0" dirty="0">
                <a:solidFill>
                  <a:srgbClr val="FFFF00"/>
                </a:solidFill>
              </a:rPr>
              <a:t>Ultrasound examination of the nec</a:t>
            </a:r>
            <a:r>
              <a:rPr lang="en-US" sz="1800" b="0" dirty="0"/>
              <a:t>k should be performed </a:t>
            </a:r>
            <a:r>
              <a:rPr lang="en-US" sz="1800" b="0" dirty="0" smtClean="0"/>
              <a:t>in all patients with MTC.</a:t>
            </a:r>
            <a:br>
              <a:rPr lang="en-US" sz="1800" b="0" dirty="0" smtClean="0"/>
            </a:br>
            <a:r>
              <a:rPr lang="en-US" sz="1800" b="0" dirty="0" smtClean="0">
                <a:solidFill>
                  <a:srgbClr val="FFFF00"/>
                </a:solidFill>
              </a:rPr>
              <a:t>Contrast-</a:t>
            </a:r>
            <a:r>
              <a:rPr lang="en-US" sz="1800" b="0" dirty="0" err="1" smtClean="0">
                <a:solidFill>
                  <a:srgbClr val="FFFF00"/>
                </a:solidFill>
              </a:rPr>
              <a:t>enhancedCTof</a:t>
            </a:r>
            <a:r>
              <a:rPr lang="en-US" sz="1800" b="0" dirty="0" smtClean="0">
                <a:solidFill>
                  <a:srgbClr val="FFFF00"/>
                </a:solidFill>
              </a:rPr>
              <a:t> </a:t>
            </a:r>
            <a:r>
              <a:rPr lang="en-US" sz="1800" b="0" dirty="0">
                <a:solidFill>
                  <a:srgbClr val="FFFF00"/>
                </a:solidFill>
              </a:rPr>
              <a:t>the neck </a:t>
            </a:r>
            <a:r>
              <a:rPr lang="en-US" sz="1800" b="0" dirty="0" smtClean="0">
                <a:solidFill>
                  <a:srgbClr val="FFFF00"/>
                </a:solidFill>
              </a:rPr>
              <a:t>and chest</a:t>
            </a:r>
            <a:r>
              <a:rPr lang="en-US" sz="1800" b="0" dirty="0">
                <a:solidFill>
                  <a:srgbClr val="FFFF00"/>
                </a:solidFill>
              </a:rPr>
              <a:t>, three-phase contrast-enhanced multi-detector </a:t>
            </a:r>
            <a:r>
              <a:rPr lang="en-US" sz="1800" b="0" dirty="0" smtClean="0">
                <a:solidFill>
                  <a:srgbClr val="FFFF00"/>
                </a:solidFill>
              </a:rPr>
              <a:t>liver CT</a:t>
            </a:r>
            <a:r>
              <a:rPr lang="en-US" sz="1800" b="0" dirty="0"/>
              <a:t>, or contrast-enhanced MRI of the liver, and axial MRI</a:t>
            </a:r>
            <a:br>
              <a:rPr lang="en-US" sz="1800" b="0" dirty="0"/>
            </a:br>
            <a:r>
              <a:rPr lang="en-US" sz="1800" b="0" dirty="0"/>
              <a:t>and bone scintigraphy are recommended in patients </a:t>
            </a:r>
            <a:r>
              <a:rPr lang="en-US" sz="1800" b="0" dirty="0" smtClean="0"/>
              <a:t>with extensive </a:t>
            </a:r>
            <a:r>
              <a:rPr lang="en-US" sz="1800" b="0" dirty="0"/>
              <a:t>neck disease and signs or symptoms of regional or</a:t>
            </a:r>
            <a:br>
              <a:rPr lang="en-US" sz="1800" b="0" dirty="0"/>
            </a:br>
            <a:r>
              <a:rPr lang="en-US" sz="1800" b="0" dirty="0"/>
              <a:t>distant metastases, and in all patients with a serum </a:t>
            </a:r>
            <a:r>
              <a:rPr lang="en-US" sz="1800" b="0" dirty="0" err="1"/>
              <a:t>Ctn</a:t>
            </a:r>
            <a:r>
              <a:rPr lang="en-US" sz="1800" b="0" dirty="0"/>
              <a:t> level</a:t>
            </a:r>
            <a:br>
              <a:rPr lang="en-US" sz="1800" b="0" dirty="0"/>
            </a:br>
            <a:r>
              <a:rPr lang="en-US" sz="1800" b="0" dirty="0"/>
              <a:t>greater than 500 </a:t>
            </a:r>
            <a:r>
              <a:rPr lang="en-US" sz="1800" b="0" dirty="0" err="1"/>
              <a:t>pg</a:t>
            </a:r>
            <a:r>
              <a:rPr lang="en-US" sz="1800" b="0" dirty="0"/>
              <a:t>/</a:t>
            </a:r>
            <a:r>
              <a:rPr lang="en-US" sz="1800" b="0" dirty="0" err="1"/>
              <a:t>mL.</a:t>
            </a:r>
            <a:r>
              <a:rPr lang="en-US" sz="1800" b="0" dirty="0"/>
              <a:t> Grade C Recommendation</a:t>
            </a:r>
            <a:endParaRPr lang="fa-IR" sz="1800" dirty="0"/>
          </a:p>
        </p:txBody>
      </p:sp>
      <p:sp>
        <p:nvSpPr>
          <p:cNvPr id="4" name="Text Placeholder 3"/>
          <p:cNvSpPr>
            <a:spLocks noGrp="1"/>
          </p:cNvSpPr>
          <p:nvPr>
            <p:ph type="body" sz="half" idx="2"/>
          </p:nvPr>
        </p:nvSpPr>
        <p:spPr/>
        <p:txBody>
          <a:bodyPr/>
          <a:lstStyle/>
          <a:p>
            <a:endParaRPr lang="fa-IR" dirty="0"/>
          </a:p>
        </p:txBody>
      </p:sp>
      <p:pic>
        <p:nvPicPr>
          <p:cNvPr id="5" name="Content Placeholder 3"/>
          <p:cNvPicPr>
            <a:picLocks noGrp="1" noChangeAspect="1"/>
          </p:cNvPicPr>
          <p:nvPr>
            <p:ph idx="1"/>
          </p:nvPr>
        </p:nvPicPr>
        <p:blipFill>
          <a:blip r:embed="rId2"/>
          <a:stretch>
            <a:fillRect/>
          </a:stretch>
        </p:blipFill>
        <p:spPr>
          <a:xfrm>
            <a:off x="5258254" y="167425"/>
            <a:ext cx="6933745" cy="6604787"/>
          </a:xfrm>
          <a:prstGeom prst="rect">
            <a:avLst/>
          </a:prstGeom>
        </p:spPr>
      </p:pic>
    </p:spTree>
    <p:extLst>
      <p:ext uri="{BB962C8B-B14F-4D97-AF65-F5344CB8AC3E}">
        <p14:creationId xmlns:p14="http://schemas.microsoft.com/office/powerpoint/2010/main" val="296022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marL="0" indent="0" algn="l" rtl="0">
              <a:buNone/>
            </a:pPr>
            <a:r>
              <a:rPr lang="en-US" dirty="0"/>
              <a:t>If the postoperative serum </a:t>
            </a:r>
            <a:r>
              <a:rPr lang="en-US" dirty="0" err="1"/>
              <a:t>Ctn</a:t>
            </a:r>
            <a:r>
              <a:rPr lang="en-US" dirty="0"/>
              <a:t> level exceeds </a:t>
            </a:r>
            <a:r>
              <a:rPr lang="en-US" dirty="0">
                <a:solidFill>
                  <a:srgbClr val="FFFF00"/>
                </a:solidFill>
              </a:rPr>
              <a:t>150 </a:t>
            </a:r>
            <a:r>
              <a:rPr lang="en-US" dirty="0" err="1" smtClean="0">
                <a:solidFill>
                  <a:srgbClr val="FFFF00"/>
                </a:solidFill>
              </a:rPr>
              <a:t>pg</a:t>
            </a:r>
            <a:r>
              <a:rPr lang="en-US" dirty="0" smtClean="0">
                <a:solidFill>
                  <a:srgbClr val="FFFF00"/>
                </a:solidFill>
              </a:rPr>
              <a:t>/Ml </a:t>
            </a:r>
            <a:r>
              <a:rPr lang="en-US" dirty="0" smtClean="0"/>
              <a:t>patients </a:t>
            </a:r>
            <a:r>
              <a:rPr lang="en-US" dirty="0"/>
              <a:t>should be evaluated by imaging procedures, </a:t>
            </a:r>
            <a:r>
              <a:rPr lang="en-US" dirty="0" smtClean="0"/>
              <a:t>including:</a:t>
            </a:r>
            <a:endParaRPr lang="en-US" dirty="0"/>
          </a:p>
          <a:p>
            <a:pPr algn="l" rtl="0">
              <a:buFont typeface="Wingdings" panose="05000000000000000000" pitchFamily="2" charset="2"/>
              <a:buChar char="Ø"/>
            </a:pPr>
            <a:r>
              <a:rPr lang="en-US" dirty="0">
                <a:solidFill>
                  <a:srgbClr val="FFFF00"/>
                </a:solidFill>
              </a:rPr>
              <a:t>neck US, </a:t>
            </a:r>
            <a:endParaRPr lang="en-US" dirty="0" smtClean="0">
              <a:solidFill>
                <a:srgbClr val="FFFF00"/>
              </a:solidFill>
            </a:endParaRPr>
          </a:p>
          <a:p>
            <a:pPr algn="l" rtl="0">
              <a:buFont typeface="Wingdings" panose="05000000000000000000" pitchFamily="2" charset="2"/>
              <a:buChar char="Ø"/>
            </a:pPr>
            <a:r>
              <a:rPr lang="en-US" dirty="0" smtClean="0">
                <a:solidFill>
                  <a:srgbClr val="FFFF00"/>
                </a:solidFill>
              </a:rPr>
              <a:t>chest </a:t>
            </a:r>
            <a:r>
              <a:rPr lang="en-US" dirty="0">
                <a:solidFill>
                  <a:srgbClr val="FFFF00"/>
                </a:solidFill>
              </a:rPr>
              <a:t>CT</a:t>
            </a:r>
            <a:r>
              <a:rPr lang="en-US" dirty="0" smtClean="0">
                <a:solidFill>
                  <a:srgbClr val="FFFF00"/>
                </a:solidFill>
              </a:rPr>
              <a:t>,</a:t>
            </a:r>
          </a:p>
          <a:p>
            <a:pPr algn="l" rtl="0">
              <a:buFont typeface="Wingdings" panose="05000000000000000000" pitchFamily="2" charset="2"/>
              <a:buChar char="Ø"/>
            </a:pPr>
            <a:r>
              <a:rPr lang="en-US" dirty="0" smtClean="0"/>
              <a:t> </a:t>
            </a:r>
            <a:r>
              <a:rPr lang="en-US" dirty="0">
                <a:solidFill>
                  <a:srgbClr val="FFFF00"/>
                </a:solidFill>
              </a:rPr>
              <a:t>contrast-enhanced MRI </a:t>
            </a:r>
            <a:r>
              <a:rPr lang="en-US" dirty="0" smtClean="0">
                <a:solidFill>
                  <a:srgbClr val="FFFF00"/>
                </a:solidFill>
              </a:rPr>
              <a:t>or three-phase </a:t>
            </a:r>
            <a:r>
              <a:rPr lang="en-US" dirty="0">
                <a:solidFill>
                  <a:srgbClr val="FFFF00"/>
                </a:solidFill>
              </a:rPr>
              <a:t>contrast-enhanced CT of the liver</a:t>
            </a:r>
            <a:r>
              <a:rPr lang="en-US" dirty="0"/>
              <a:t>, </a:t>
            </a:r>
            <a:r>
              <a:rPr lang="en-US" dirty="0" smtClean="0"/>
              <a:t>and</a:t>
            </a:r>
          </a:p>
          <a:p>
            <a:pPr algn="l" rtl="0">
              <a:buFont typeface="Wingdings" panose="05000000000000000000" pitchFamily="2" charset="2"/>
              <a:buChar char="Ø"/>
            </a:pPr>
            <a:r>
              <a:rPr lang="en-US" dirty="0" smtClean="0"/>
              <a:t> </a:t>
            </a:r>
            <a:r>
              <a:rPr lang="en-US" dirty="0" smtClean="0">
                <a:solidFill>
                  <a:srgbClr val="FFFF00"/>
                </a:solidFill>
              </a:rPr>
              <a:t>bone scintigraphy </a:t>
            </a:r>
            <a:r>
              <a:rPr lang="en-US" dirty="0" smtClean="0"/>
              <a:t>and</a:t>
            </a:r>
          </a:p>
          <a:p>
            <a:pPr algn="l" rtl="0">
              <a:buFont typeface="Wingdings" panose="05000000000000000000" pitchFamily="2" charset="2"/>
              <a:buChar char="Ø"/>
            </a:pPr>
            <a:r>
              <a:rPr lang="en-US" dirty="0" smtClean="0"/>
              <a:t> </a:t>
            </a:r>
            <a:r>
              <a:rPr lang="en-US" dirty="0">
                <a:solidFill>
                  <a:srgbClr val="FFFF00"/>
                </a:solidFill>
              </a:rPr>
              <a:t>MRI of the pelvis and axial skeleton</a:t>
            </a:r>
            <a:r>
              <a:rPr lang="en-US" dirty="0"/>
              <a:t>.</a:t>
            </a:r>
          </a:p>
          <a:p>
            <a:pPr marL="0" indent="0" algn="l" rtl="0">
              <a:buNone/>
            </a:pPr>
            <a:endParaRPr lang="fa-IR" dirty="0"/>
          </a:p>
        </p:txBody>
      </p:sp>
    </p:spTree>
    <p:extLst>
      <p:ext uri="{BB962C8B-B14F-4D97-AF65-F5344CB8AC3E}">
        <p14:creationId xmlns:p14="http://schemas.microsoft.com/office/powerpoint/2010/main" val="356596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400" b="0" dirty="0">
                <a:solidFill>
                  <a:srgbClr val="FFFF00"/>
                </a:solidFill>
                <a:effectLst/>
              </a:rPr>
              <a:t>Preoperative alpha blockade for </a:t>
            </a:r>
            <a:r>
              <a:rPr lang="en-US" sz="2400" b="0" dirty="0" smtClean="0">
                <a:solidFill>
                  <a:srgbClr val="FFFF00"/>
                </a:solidFill>
                <a:effectLst/>
              </a:rPr>
              <a:t>normotensive  pheochromocytoma</a:t>
            </a:r>
            <a:r>
              <a:rPr lang="en-US" sz="2400" b="0" dirty="0">
                <a:solidFill>
                  <a:srgbClr val="FFFF00"/>
                </a:solidFill>
                <a:effectLst/>
              </a:rPr>
              <a:t>: is it necessary? Journal of Hypertension 2011</a:t>
            </a:r>
            <a:endParaRPr lang="fa-IR" sz="2400" b="0" dirty="0">
              <a:solidFill>
                <a:srgbClr val="FFFF00"/>
              </a:solidFill>
              <a:effectLst/>
            </a:endParaRPr>
          </a:p>
        </p:txBody>
      </p:sp>
      <p:sp>
        <p:nvSpPr>
          <p:cNvPr id="5" name="Content Placeholder 4"/>
          <p:cNvSpPr>
            <a:spLocks noGrp="1"/>
          </p:cNvSpPr>
          <p:nvPr>
            <p:ph idx="1"/>
          </p:nvPr>
        </p:nvSpPr>
        <p:spPr/>
        <p:txBody>
          <a:bodyPr>
            <a:normAutofit/>
          </a:bodyPr>
          <a:lstStyle/>
          <a:p>
            <a:pPr marL="0" indent="0" algn="l" rtl="0">
              <a:buNone/>
            </a:pPr>
            <a:r>
              <a:rPr lang="en-US" dirty="0"/>
              <a:t>Methods From January 2003 to July 2011, patients </a:t>
            </a:r>
            <a:r>
              <a:rPr lang="en-US" dirty="0" smtClean="0"/>
              <a:t>with adrenal </a:t>
            </a:r>
            <a:r>
              <a:rPr lang="en-US" dirty="0" err="1"/>
              <a:t>incidentaloma</a:t>
            </a:r>
            <a:r>
              <a:rPr lang="en-US" dirty="0">
                <a:solidFill>
                  <a:srgbClr val="FFFF00"/>
                </a:solidFill>
              </a:rPr>
              <a:t>, 430 cases of adrenal </a:t>
            </a:r>
            <a:r>
              <a:rPr lang="en-US" dirty="0" err="1">
                <a:solidFill>
                  <a:srgbClr val="FFFF00"/>
                </a:solidFill>
              </a:rPr>
              <a:t>incidentalomas</a:t>
            </a:r>
            <a:r>
              <a:rPr lang="en-US" dirty="0"/>
              <a:t> that </a:t>
            </a:r>
            <a:r>
              <a:rPr lang="en-US" dirty="0" smtClean="0"/>
              <a:t>were defined </a:t>
            </a:r>
            <a:r>
              <a:rPr lang="en-US" dirty="0"/>
              <a:t>as lesions discovered serendipitously on a </a:t>
            </a:r>
            <a:r>
              <a:rPr lang="en-US" dirty="0" smtClean="0"/>
              <a:t>radiological examination </a:t>
            </a:r>
            <a:r>
              <a:rPr lang="en-US" dirty="0"/>
              <a:t>Of </a:t>
            </a:r>
            <a:r>
              <a:rPr lang="en-US" dirty="0" smtClean="0"/>
              <a:t>the patients</a:t>
            </a:r>
            <a:r>
              <a:rPr lang="en-US" dirty="0"/>
              <a:t>, </a:t>
            </a:r>
            <a:r>
              <a:rPr lang="en-US" dirty="0">
                <a:solidFill>
                  <a:srgbClr val="FFFF00"/>
                </a:solidFill>
              </a:rPr>
              <a:t>66 cases with elevated plasma </a:t>
            </a:r>
            <a:r>
              <a:rPr lang="en-US" dirty="0" smtClean="0"/>
              <a:t>catecholamine level </a:t>
            </a:r>
            <a:r>
              <a:rPr lang="en-US" dirty="0"/>
              <a:t>(any of norepinephrine, epinephrine, and </a:t>
            </a:r>
            <a:r>
              <a:rPr lang="en-US" dirty="0" smtClean="0"/>
              <a:t>dopamine)or </a:t>
            </a:r>
            <a:r>
              <a:rPr lang="en-US" dirty="0"/>
              <a:t>24-h urinary </a:t>
            </a:r>
            <a:r>
              <a:rPr lang="en-US" dirty="0" err="1"/>
              <a:t>metanephrine</a:t>
            </a:r>
            <a:r>
              <a:rPr lang="en-US" dirty="0"/>
              <a:t> excretion as </a:t>
            </a:r>
            <a:r>
              <a:rPr lang="en-US" dirty="0" smtClean="0"/>
              <a:t>well as </a:t>
            </a:r>
            <a:r>
              <a:rPr lang="en-US" dirty="0">
                <a:solidFill>
                  <a:srgbClr val="FFFF00"/>
                </a:solidFill>
              </a:rPr>
              <a:t>normal blood pressure </a:t>
            </a:r>
            <a:r>
              <a:rPr lang="en-US" dirty="0"/>
              <a:t>which was highly suspected </a:t>
            </a:r>
            <a:r>
              <a:rPr lang="en-US" dirty="0" smtClean="0"/>
              <a:t>as </a:t>
            </a:r>
            <a:r>
              <a:rPr lang="en-US" dirty="0" smtClean="0">
                <a:solidFill>
                  <a:srgbClr val="FFFF00"/>
                </a:solidFill>
              </a:rPr>
              <a:t>normotensive </a:t>
            </a:r>
            <a:r>
              <a:rPr lang="en-US" dirty="0">
                <a:solidFill>
                  <a:srgbClr val="FFFF00"/>
                </a:solidFill>
              </a:rPr>
              <a:t>pheochromocytoma</a:t>
            </a:r>
            <a:r>
              <a:rPr lang="en-US" dirty="0"/>
              <a:t>, were divided into </a:t>
            </a:r>
            <a:r>
              <a:rPr lang="en-US" dirty="0" smtClean="0"/>
              <a:t>two groups</a:t>
            </a:r>
            <a:r>
              <a:rPr lang="en-US" dirty="0"/>
              <a:t>. Group 1 </a:t>
            </a:r>
            <a:r>
              <a:rPr lang="en-US" dirty="0" err="1"/>
              <a:t>recieved</a:t>
            </a:r>
            <a:r>
              <a:rPr lang="en-US" dirty="0"/>
              <a:t> a1-blockade </a:t>
            </a:r>
            <a:r>
              <a:rPr lang="en-US" dirty="0">
                <a:solidFill>
                  <a:srgbClr val="FFFF00"/>
                </a:solidFill>
              </a:rPr>
              <a:t>doxazosin</a:t>
            </a:r>
            <a:r>
              <a:rPr lang="en-US" dirty="0"/>
              <a:t> </a:t>
            </a:r>
            <a:r>
              <a:rPr lang="en-US" dirty="0" smtClean="0"/>
              <a:t>before adrenalectomy</a:t>
            </a:r>
            <a:r>
              <a:rPr lang="en-US" dirty="0"/>
              <a:t>. Group 2 received no </a:t>
            </a:r>
            <a:r>
              <a:rPr lang="en-US" dirty="0" smtClean="0"/>
              <a:t>a-adrenoceptor, preoperatively.</a:t>
            </a:r>
          </a:p>
          <a:p>
            <a:pPr marL="0" indent="0" algn="l" rtl="0">
              <a:buNone/>
            </a:pPr>
            <a:r>
              <a:rPr lang="en-US" dirty="0" smtClean="0"/>
              <a:t> </a:t>
            </a:r>
            <a:endParaRPr lang="fa-IR" dirty="0"/>
          </a:p>
        </p:txBody>
      </p:sp>
    </p:spTree>
    <p:extLst>
      <p:ext uri="{BB962C8B-B14F-4D97-AF65-F5344CB8AC3E}">
        <p14:creationId xmlns:p14="http://schemas.microsoft.com/office/powerpoint/2010/main" val="29769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 MEN2A </a:t>
            </a:r>
            <a:endParaRPr lang="fa-IR" dirty="0">
              <a:solidFill>
                <a:srgbClr val="FFFF00"/>
              </a:solidFill>
            </a:endParaRP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US" dirty="0" smtClean="0">
                <a:cs typeface="+mj-cs"/>
              </a:rPr>
              <a:t>accounts </a:t>
            </a:r>
            <a:r>
              <a:rPr lang="en-US" dirty="0">
                <a:cs typeface="+mj-cs"/>
              </a:rPr>
              <a:t>for </a:t>
            </a:r>
            <a:r>
              <a:rPr lang="en-US" dirty="0">
                <a:solidFill>
                  <a:srgbClr val="FFFF00"/>
                </a:solidFill>
                <a:cs typeface="+mj-cs"/>
              </a:rPr>
              <a:t>95%</a:t>
            </a:r>
            <a:r>
              <a:rPr lang="en-US" dirty="0">
                <a:cs typeface="+mj-cs"/>
              </a:rPr>
              <a:t> </a:t>
            </a:r>
            <a:r>
              <a:rPr lang="en-US" dirty="0" smtClean="0">
                <a:cs typeface="+mj-cs"/>
              </a:rPr>
              <a:t>of MEN2 cases</a:t>
            </a:r>
            <a:r>
              <a:rPr lang="en-US" dirty="0">
                <a:cs typeface="+mj-cs"/>
              </a:rPr>
              <a:t>, there should be four variants: </a:t>
            </a:r>
            <a:endParaRPr lang="en-US" dirty="0" smtClean="0">
              <a:cs typeface="+mj-cs"/>
            </a:endParaRPr>
          </a:p>
          <a:p>
            <a:pPr algn="l" rtl="0">
              <a:buFont typeface="Wingdings" panose="05000000000000000000" pitchFamily="2" charset="2"/>
              <a:buChar char="Ø"/>
            </a:pPr>
            <a:r>
              <a:rPr lang="en-US" dirty="0" smtClean="0">
                <a:solidFill>
                  <a:srgbClr val="FFFF00"/>
                </a:solidFill>
                <a:cs typeface="+mj-cs"/>
              </a:rPr>
              <a:t>classical </a:t>
            </a:r>
            <a:r>
              <a:rPr lang="en-US" dirty="0">
                <a:solidFill>
                  <a:srgbClr val="FFFF00"/>
                </a:solidFill>
                <a:cs typeface="+mj-cs"/>
              </a:rPr>
              <a:t>MEN2A </a:t>
            </a:r>
            <a:r>
              <a:rPr lang="en-US" dirty="0">
                <a:cs typeface="+mj-cs"/>
              </a:rPr>
              <a:t>(</a:t>
            </a:r>
            <a:r>
              <a:rPr lang="en-US" dirty="0" smtClean="0">
                <a:cs typeface="+mj-cs"/>
              </a:rPr>
              <a:t>represented by </a:t>
            </a:r>
            <a:r>
              <a:rPr lang="en-US" dirty="0">
                <a:cs typeface="+mj-cs"/>
              </a:rPr>
              <a:t>the uniform presence of MTC and the </a:t>
            </a:r>
            <a:r>
              <a:rPr lang="en-US" dirty="0" smtClean="0">
                <a:cs typeface="+mj-cs"/>
              </a:rPr>
              <a:t>less frequent </a:t>
            </a:r>
            <a:r>
              <a:rPr lang="en-US" dirty="0">
                <a:cs typeface="+mj-cs"/>
              </a:rPr>
              <a:t>occurrence of PHEO, or HPTH, or both</a:t>
            </a:r>
            <a:r>
              <a:rPr lang="en-US" dirty="0" smtClean="0">
                <a:cs typeface="+mj-cs"/>
              </a:rPr>
              <a:t>),</a:t>
            </a:r>
          </a:p>
          <a:p>
            <a:pPr algn="l" rtl="0">
              <a:buFont typeface="Wingdings" panose="05000000000000000000" pitchFamily="2" charset="2"/>
              <a:buChar char="Ø"/>
            </a:pPr>
            <a:r>
              <a:rPr lang="en-US" dirty="0" smtClean="0">
                <a:solidFill>
                  <a:srgbClr val="FFFF00"/>
                </a:solidFill>
                <a:cs typeface="+mj-cs"/>
              </a:rPr>
              <a:t> MEN2Awith CLA</a:t>
            </a:r>
            <a:r>
              <a:rPr lang="en-US" dirty="0" smtClean="0">
                <a:cs typeface="+mj-cs"/>
              </a:rPr>
              <a:t>(</a:t>
            </a:r>
            <a:r>
              <a:rPr lang="en-US" dirty="0">
                <a:cs typeface="+mj-cs"/>
              </a:rPr>
              <a:t>Cutaneous lichen </a:t>
            </a:r>
            <a:r>
              <a:rPr lang="en-US" dirty="0" smtClean="0">
                <a:cs typeface="+mj-cs"/>
              </a:rPr>
              <a:t>amyloidosis)</a:t>
            </a:r>
          </a:p>
          <a:p>
            <a:pPr algn="l" rtl="0">
              <a:buFont typeface="Wingdings" panose="05000000000000000000" pitchFamily="2" charset="2"/>
              <a:buChar char="Ø"/>
            </a:pPr>
            <a:r>
              <a:rPr lang="en-US" dirty="0" smtClean="0">
                <a:cs typeface="+mj-cs"/>
              </a:rPr>
              <a:t> </a:t>
            </a:r>
            <a:r>
              <a:rPr lang="en-US" dirty="0">
                <a:solidFill>
                  <a:srgbClr val="FFFF00"/>
                </a:solidFill>
                <a:cs typeface="+mj-cs"/>
              </a:rPr>
              <a:t>MEN2A with </a:t>
            </a:r>
            <a:r>
              <a:rPr lang="en-US" dirty="0" smtClean="0">
                <a:solidFill>
                  <a:srgbClr val="FFFF00"/>
                </a:solidFill>
                <a:cs typeface="+mj-cs"/>
              </a:rPr>
              <a:t>HD </a:t>
            </a:r>
            <a:r>
              <a:rPr lang="en-US" dirty="0" smtClean="0">
                <a:cs typeface="+mj-cs"/>
              </a:rPr>
              <a:t>(</a:t>
            </a:r>
            <a:r>
              <a:rPr lang="en-US" dirty="0">
                <a:cs typeface="+mj-cs"/>
              </a:rPr>
              <a:t>Hirschsprung’s </a:t>
            </a:r>
            <a:r>
              <a:rPr lang="en-US" dirty="0" smtClean="0">
                <a:cs typeface="+mj-cs"/>
              </a:rPr>
              <a:t>disease) </a:t>
            </a:r>
          </a:p>
          <a:p>
            <a:pPr algn="l" rtl="0">
              <a:buFont typeface="Wingdings" panose="05000000000000000000" pitchFamily="2" charset="2"/>
              <a:buChar char="Ø"/>
            </a:pPr>
            <a:r>
              <a:rPr lang="en-US" dirty="0" smtClean="0">
                <a:solidFill>
                  <a:srgbClr val="FFFF00"/>
                </a:solidFill>
                <a:cs typeface="+mj-cs"/>
              </a:rPr>
              <a:t>FMTC</a:t>
            </a:r>
            <a:r>
              <a:rPr lang="en-US" dirty="0" smtClean="0">
                <a:cs typeface="+mj-cs"/>
              </a:rPr>
              <a:t> </a:t>
            </a:r>
            <a:r>
              <a:rPr lang="en-US" dirty="0">
                <a:cs typeface="+mj-cs"/>
              </a:rPr>
              <a:t>(families or </a:t>
            </a:r>
            <a:r>
              <a:rPr lang="en-US" dirty="0" smtClean="0">
                <a:cs typeface="+mj-cs"/>
              </a:rPr>
              <a:t>individuals with </a:t>
            </a:r>
            <a:r>
              <a:rPr lang="en-US" dirty="0">
                <a:cs typeface="+mj-cs"/>
              </a:rPr>
              <a:t>RET germline mutations who have MTC </a:t>
            </a:r>
            <a:r>
              <a:rPr lang="en-US" dirty="0" smtClean="0">
                <a:cs typeface="+mj-cs"/>
              </a:rPr>
              <a:t>but neither </a:t>
            </a:r>
            <a:r>
              <a:rPr lang="en-US" dirty="0">
                <a:cs typeface="+mj-cs"/>
              </a:rPr>
              <a:t>PHEOs nor HPTH).</a:t>
            </a:r>
          </a:p>
          <a:p>
            <a:pPr marL="0" indent="0" algn="l" rtl="0">
              <a:buNone/>
            </a:pPr>
            <a:endParaRPr lang="en-US" dirty="0">
              <a:cs typeface="+mj-cs"/>
            </a:endParaRPr>
          </a:p>
          <a:p>
            <a:endParaRPr lang="fa-IR" dirty="0">
              <a:cs typeface="+mj-cs"/>
            </a:endParaRPr>
          </a:p>
        </p:txBody>
      </p:sp>
    </p:spTree>
    <p:extLst>
      <p:ext uri="{BB962C8B-B14F-4D97-AF65-F5344CB8AC3E}">
        <p14:creationId xmlns:p14="http://schemas.microsoft.com/office/powerpoint/2010/main" val="3613606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2400" dirty="0"/>
          </a:p>
        </p:txBody>
      </p:sp>
      <p:pic>
        <p:nvPicPr>
          <p:cNvPr id="4" name="Content Placeholder 3"/>
          <p:cNvPicPr>
            <a:picLocks noGrp="1" noChangeAspect="1"/>
          </p:cNvPicPr>
          <p:nvPr>
            <p:ph idx="1"/>
          </p:nvPr>
        </p:nvPicPr>
        <p:blipFill>
          <a:blip r:embed="rId2"/>
          <a:stretch>
            <a:fillRect/>
          </a:stretch>
        </p:blipFill>
        <p:spPr>
          <a:xfrm>
            <a:off x="838200" y="1506829"/>
            <a:ext cx="10515600" cy="4634448"/>
          </a:xfrm>
          <a:prstGeom prst="rect">
            <a:avLst/>
          </a:prstGeom>
        </p:spPr>
      </p:pic>
    </p:spTree>
    <p:extLst>
      <p:ext uri="{BB962C8B-B14F-4D97-AF65-F5344CB8AC3E}">
        <p14:creationId xmlns:p14="http://schemas.microsoft.com/office/powerpoint/2010/main" val="87635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400" b="0" dirty="0">
                <a:solidFill>
                  <a:srgbClr val="FFFF00"/>
                </a:solidFill>
                <a:effectLst/>
              </a:rPr>
              <a:t>Anesthetic Management of Clinically Silent </a:t>
            </a:r>
            <a:r>
              <a:rPr lang="en-US" sz="2400" b="0" dirty="0" smtClean="0">
                <a:solidFill>
                  <a:srgbClr val="FFFF00"/>
                </a:solidFill>
                <a:effectLst/>
              </a:rPr>
              <a:t>Familial Pheochromocytoma </a:t>
            </a:r>
            <a:r>
              <a:rPr lang="en-US" sz="2400" b="0" dirty="0">
                <a:solidFill>
                  <a:srgbClr val="FFFF00"/>
                </a:solidFill>
                <a:effectLst/>
              </a:rPr>
              <a:t>with MEN 2A: A Report of Four </a:t>
            </a:r>
            <a:r>
              <a:rPr lang="en-US" sz="2400" b="0" dirty="0" smtClean="0">
                <a:solidFill>
                  <a:srgbClr val="FFFF00"/>
                </a:solidFill>
                <a:effectLst/>
              </a:rPr>
              <a:t>Cases </a:t>
            </a:r>
            <a:r>
              <a:rPr lang="en-US" sz="2400" b="0" dirty="0">
                <a:solidFill>
                  <a:srgbClr val="FFFF00"/>
                </a:solidFill>
                <a:effectLst/>
              </a:rPr>
              <a:t>Indian J </a:t>
            </a:r>
            <a:r>
              <a:rPr lang="en-US" sz="2400" b="0" dirty="0" err="1">
                <a:solidFill>
                  <a:srgbClr val="FFFF00"/>
                </a:solidFill>
                <a:effectLst/>
              </a:rPr>
              <a:t>Surg</a:t>
            </a:r>
            <a:r>
              <a:rPr lang="en-US" sz="2400" b="0" dirty="0">
                <a:solidFill>
                  <a:srgbClr val="FFFF00"/>
                </a:solidFill>
                <a:effectLst/>
              </a:rPr>
              <a:t> </a:t>
            </a:r>
            <a:r>
              <a:rPr lang="en-US" sz="2400" b="0" dirty="0" smtClean="0">
                <a:solidFill>
                  <a:srgbClr val="FFFF00"/>
                </a:solidFill>
                <a:effectLst/>
              </a:rPr>
              <a:t>October </a:t>
            </a:r>
            <a:r>
              <a:rPr lang="en-US" sz="2400" b="0" dirty="0">
                <a:solidFill>
                  <a:srgbClr val="FFFF00"/>
                </a:solidFill>
                <a:effectLst/>
              </a:rPr>
              <a:t>2016</a:t>
            </a:r>
            <a:endParaRPr lang="fa-IR" sz="2400" b="0" dirty="0">
              <a:solidFill>
                <a:srgbClr val="FFFF00"/>
              </a:solidFill>
              <a:effectLst/>
            </a:endParaRPr>
          </a:p>
        </p:txBody>
      </p:sp>
      <p:sp>
        <p:nvSpPr>
          <p:cNvPr id="3" name="Content Placeholder 2"/>
          <p:cNvSpPr>
            <a:spLocks noGrp="1"/>
          </p:cNvSpPr>
          <p:nvPr>
            <p:ph idx="1"/>
          </p:nvPr>
        </p:nvSpPr>
        <p:spPr/>
        <p:txBody>
          <a:bodyPr>
            <a:normAutofit/>
          </a:bodyPr>
          <a:lstStyle/>
          <a:p>
            <a:pPr marL="0" indent="0" algn="l" rtl="0">
              <a:buNone/>
            </a:pPr>
            <a:r>
              <a:rPr lang="en-US" dirty="0"/>
              <a:t>A family of </a:t>
            </a:r>
            <a:r>
              <a:rPr lang="en-US" dirty="0">
                <a:solidFill>
                  <a:srgbClr val="FFFF00"/>
                </a:solidFill>
              </a:rPr>
              <a:t>19 members</a:t>
            </a:r>
            <a:r>
              <a:rPr lang="en-US" dirty="0"/>
              <a:t>, of which </a:t>
            </a:r>
            <a:r>
              <a:rPr lang="en-US" dirty="0" smtClean="0">
                <a:solidFill>
                  <a:srgbClr val="FFFF00"/>
                </a:solidFill>
              </a:rPr>
              <a:t>12 were </a:t>
            </a:r>
            <a:r>
              <a:rPr lang="en-US" dirty="0">
                <a:solidFill>
                  <a:srgbClr val="FFFF00"/>
                </a:solidFill>
              </a:rPr>
              <a:t>positive for MEN 2A </a:t>
            </a:r>
            <a:r>
              <a:rPr lang="en-US" dirty="0"/>
              <a:t>syndrome, presented to our </a:t>
            </a:r>
            <a:r>
              <a:rPr lang="en-US" dirty="0" smtClean="0"/>
              <a:t>hospital. </a:t>
            </a:r>
            <a:r>
              <a:rPr lang="en-US" dirty="0" smtClean="0">
                <a:solidFill>
                  <a:srgbClr val="FFFF00"/>
                </a:solidFill>
              </a:rPr>
              <a:t>Seven </a:t>
            </a:r>
            <a:r>
              <a:rPr lang="en-US" dirty="0">
                <a:solidFill>
                  <a:srgbClr val="FFFF00"/>
                </a:solidFill>
              </a:rPr>
              <a:t>of the 12 </a:t>
            </a:r>
            <a:r>
              <a:rPr lang="en-US" dirty="0"/>
              <a:t>patients had </a:t>
            </a:r>
            <a:r>
              <a:rPr lang="en-US" dirty="0">
                <a:solidFill>
                  <a:srgbClr val="FFFF00"/>
                </a:solidFill>
              </a:rPr>
              <a:t>pheochromocytoma and </a:t>
            </a:r>
            <a:r>
              <a:rPr lang="en-US" dirty="0" smtClean="0">
                <a:solidFill>
                  <a:srgbClr val="FFFF00"/>
                </a:solidFill>
              </a:rPr>
              <a:t>medullary thyroid </a:t>
            </a:r>
            <a:r>
              <a:rPr lang="en-US" dirty="0">
                <a:solidFill>
                  <a:srgbClr val="FFFF00"/>
                </a:solidFill>
              </a:rPr>
              <a:t>carcinoma (MTC)</a:t>
            </a:r>
            <a:r>
              <a:rPr lang="en-US" dirty="0"/>
              <a:t>, while the other 5 had </a:t>
            </a:r>
            <a:r>
              <a:rPr lang="en-US" dirty="0" smtClean="0"/>
              <a:t>only raised </a:t>
            </a:r>
            <a:r>
              <a:rPr lang="en-US" dirty="0"/>
              <a:t>plasma calcitonin levels. Two of the 7 patients </a:t>
            </a:r>
            <a:r>
              <a:rPr lang="en-US" dirty="0" smtClean="0"/>
              <a:t>presented with </a:t>
            </a:r>
            <a:r>
              <a:rPr lang="en-US" dirty="0"/>
              <a:t>bilateral pheochromocytoma and underwent an </a:t>
            </a:r>
            <a:r>
              <a:rPr lang="en-US" dirty="0" smtClean="0"/>
              <a:t>open adrenalectomy</a:t>
            </a:r>
            <a:r>
              <a:rPr lang="en-US" dirty="0"/>
              <a:t>. The other 5 patients had a left-sided </a:t>
            </a:r>
            <a:r>
              <a:rPr lang="en-US" dirty="0" smtClean="0"/>
              <a:t>adrenal tumor </a:t>
            </a:r>
            <a:r>
              <a:rPr lang="en-US" dirty="0"/>
              <a:t>and underwent left laparoscopic adrenalectomy </a:t>
            </a:r>
            <a:r>
              <a:rPr lang="en-US" dirty="0" smtClean="0"/>
              <a:t>under combined </a:t>
            </a:r>
            <a:r>
              <a:rPr lang="en-US" dirty="0"/>
              <a:t>general and epidural anesthesia. We present </a:t>
            </a:r>
            <a:r>
              <a:rPr lang="en-US" dirty="0" smtClean="0"/>
              <a:t>our experience </a:t>
            </a:r>
            <a:r>
              <a:rPr lang="en-US" dirty="0"/>
              <a:t>with four of these five cases</a:t>
            </a:r>
            <a:endParaRPr lang="fa-IR" dirty="0"/>
          </a:p>
        </p:txBody>
      </p:sp>
    </p:spTree>
    <p:extLst>
      <p:ext uri="{BB962C8B-B14F-4D97-AF65-F5344CB8AC3E}">
        <p14:creationId xmlns:p14="http://schemas.microsoft.com/office/powerpoint/2010/main" val="319427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914400" y="2797176"/>
            <a:ext cx="10353675" cy="2292348"/>
          </a:xfrm>
          <a:prstGeom prst="rect">
            <a:avLst/>
          </a:prstGeom>
        </p:spPr>
      </p:pic>
    </p:spTree>
    <p:extLst>
      <p:ext uri="{BB962C8B-B14F-4D97-AF65-F5344CB8AC3E}">
        <p14:creationId xmlns:p14="http://schemas.microsoft.com/office/powerpoint/2010/main" val="2631279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177657" y="2095500"/>
            <a:ext cx="5827161" cy="3695700"/>
          </a:xfrm>
          <a:prstGeom prst="rect">
            <a:avLst/>
          </a:prstGeom>
        </p:spPr>
      </p:pic>
    </p:spTree>
    <p:extLst>
      <p:ext uri="{BB962C8B-B14F-4D97-AF65-F5344CB8AC3E}">
        <p14:creationId xmlns:p14="http://schemas.microsoft.com/office/powerpoint/2010/main" val="956967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l" rtl="0">
              <a:buNone/>
            </a:pPr>
            <a:r>
              <a:rPr lang="en-US" dirty="0"/>
              <a:t>Although there is paucity of literature regarding </a:t>
            </a:r>
            <a:r>
              <a:rPr lang="en-US" dirty="0" smtClean="0"/>
              <a:t>preoperative optimization </a:t>
            </a:r>
            <a:r>
              <a:rPr lang="en-US" dirty="0"/>
              <a:t>of biochemically silent </a:t>
            </a:r>
            <a:r>
              <a:rPr lang="en-US" dirty="0" err="1"/>
              <a:t>pheochromocytomas</a:t>
            </a:r>
            <a:r>
              <a:rPr lang="en-US" dirty="0"/>
              <a:t>,</a:t>
            </a:r>
          </a:p>
          <a:p>
            <a:pPr marL="0" indent="0" algn="l" rtl="0">
              <a:buNone/>
            </a:pPr>
            <a:r>
              <a:rPr lang="en-US" dirty="0"/>
              <a:t>we recommend that all such patients be optimized </a:t>
            </a:r>
            <a:r>
              <a:rPr lang="en-US" dirty="0" smtClean="0"/>
              <a:t>preoperatively with </a:t>
            </a:r>
            <a:r>
              <a:rPr lang="en-US" dirty="0"/>
              <a:t>adrenergic blockers and intraoperative </a:t>
            </a:r>
            <a:r>
              <a:rPr lang="en-US" dirty="0" smtClean="0"/>
              <a:t>precautions taken</a:t>
            </a:r>
            <a:r>
              <a:rPr lang="en-US" dirty="0"/>
              <a:t>, including hemodynamic monitoring, to </a:t>
            </a:r>
            <a:r>
              <a:rPr lang="en-US" dirty="0" smtClean="0"/>
              <a:t>ensure a </a:t>
            </a:r>
            <a:r>
              <a:rPr lang="en-US" dirty="0"/>
              <a:t>stable perioperative course. This is especially important </a:t>
            </a:r>
            <a:r>
              <a:rPr lang="en-US" dirty="0" smtClean="0"/>
              <a:t>in patients </a:t>
            </a:r>
            <a:r>
              <a:rPr lang="en-US" dirty="0"/>
              <a:t>where screening for plasma and </a:t>
            </a:r>
            <a:r>
              <a:rPr lang="en-US" dirty="0" smtClean="0"/>
              <a:t>urinary </a:t>
            </a:r>
            <a:r>
              <a:rPr lang="en-US" dirty="0" err="1" smtClean="0"/>
              <a:t>metanephrines</a:t>
            </a:r>
            <a:r>
              <a:rPr lang="en-US" dirty="0" smtClean="0"/>
              <a:t> </a:t>
            </a:r>
            <a:r>
              <a:rPr lang="en-US" dirty="0"/>
              <a:t>is either not available or not feasible</a:t>
            </a:r>
            <a:endParaRPr lang="fa-IR" dirty="0"/>
          </a:p>
        </p:txBody>
      </p:sp>
    </p:spTree>
    <p:extLst>
      <p:ext uri="{BB962C8B-B14F-4D97-AF65-F5344CB8AC3E}">
        <p14:creationId xmlns:p14="http://schemas.microsoft.com/office/powerpoint/2010/main" val="261386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643944" y="257576"/>
            <a:ext cx="10921284" cy="6600423"/>
          </a:xfrm>
          <a:prstGeom prst="rect">
            <a:avLst/>
          </a:prstGeom>
        </p:spPr>
      </p:pic>
    </p:spTree>
    <p:extLst>
      <p:ext uri="{BB962C8B-B14F-4D97-AF65-F5344CB8AC3E}">
        <p14:creationId xmlns:p14="http://schemas.microsoft.com/office/powerpoint/2010/main" val="301282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FF00"/>
                </a:solidFill>
              </a:rPr>
              <a:t>Classic MEN2a</a:t>
            </a:r>
            <a:endParaRPr lang="fa-IR"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lgn="l" rtl="0">
              <a:buFont typeface="Wingdings" panose="05000000000000000000" pitchFamily="2" charset="2"/>
              <a:buChar char="Ø"/>
            </a:pPr>
            <a:r>
              <a:rPr lang="en-US" dirty="0" smtClean="0"/>
              <a:t>Classical </a:t>
            </a:r>
            <a:r>
              <a:rPr lang="en-US" dirty="0"/>
              <a:t>MEN2A is </a:t>
            </a:r>
            <a:r>
              <a:rPr lang="en-US" dirty="0" smtClean="0"/>
              <a:t>the </a:t>
            </a:r>
            <a:r>
              <a:rPr lang="en-US" dirty="0" smtClean="0">
                <a:solidFill>
                  <a:srgbClr val="FFFF00"/>
                </a:solidFill>
              </a:rPr>
              <a:t>most </a:t>
            </a:r>
            <a:r>
              <a:rPr lang="en-US" dirty="0">
                <a:solidFill>
                  <a:srgbClr val="FFFF00"/>
                </a:solidFill>
              </a:rPr>
              <a:t>common </a:t>
            </a:r>
            <a:r>
              <a:rPr lang="en-US" dirty="0"/>
              <a:t>MEN2A variant </a:t>
            </a:r>
            <a:endParaRPr lang="en-US" dirty="0" smtClean="0"/>
          </a:p>
          <a:p>
            <a:pPr algn="l" rtl="0">
              <a:buFont typeface="Wingdings" panose="05000000000000000000" pitchFamily="2" charset="2"/>
              <a:buChar char="Ø"/>
            </a:pPr>
            <a:r>
              <a:rPr lang="en-US" dirty="0" smtClean="0"/>
              <a:t>in </a:t>
            </a:r>
            <a:r>
              <a:rPr lang="en-US" dirty="0"/>
              <a:t>95% of patients </a:t>
            </a:r>
            <a:r>
              <a:rPr lang="en-US" dirty="0" smtClean="0"/>
              <a:t>RET germline </a:t>
            </a:r>
            <a:r>
              <a:rPr lang="en-US" dirty="0"/>
              <a:t>mutations occur in codons 609, 611, 618, or 620 </a:t>
            </a:r>
            <a:r>
              <a:rPr lang="en-US" dirty="0" smtClean="0"/>
              <a:t>of </a:t>
            </a:r>
            <a:r>
              <a:rPr lang="en-US" dirty="0" smtClean="0">
                <a:solidFill>
                  <a:srgbClr val="FFFF00"/>
                </a:solidFill>
              </a:rPr>
              <a:t>exon </a:t>
            </a:r>
            <a:r>
              <a:rPr lang="en-US" dirty="0">
                <a:solidFill>
                  <a:srgbClr val="FFFF00"/>
                </a:solidFill>
              </a:rPr>
              <a:t>10 </a:t>
            </a:r>
            <a:r>
              <a:rPr lang="en-US" dirty="0"/>
              <a:t>or codon 634 of </a:t>
            </a:r>
            <a:r>
              <a:rPr lang="en-US" dirty="0">
                <a:solidFill>
                  <a:srgbClr val="FFFF00"/>
                </a:solidFill>
              </a:rPr>
              <a:t>exon 11 </a:t>
            </a:r>
            <a:endParaRPr lang="en-US" dirty="0" smtClean="0">
              <a:solidFill>
                <a:srgbClr val="FFFF00"/>
              </a:solidFill>
            </a:endParaRPr>
          </a:p>
          <a:p>
            <a:pPr algn="l" rtl="0">
              <a:buFont typeface="Wingdings" panose="05000000000000000000" pitchFamily="2" charset="2"/>
              <a:buChar char="Ø"/>
            </a:pPr>
            <a:r>
              <a:rPr lang="en-US" dirty="0" smtClean="0"/>
              <a:t>Virtually </a:t>
            </a:r>
            <a:r>
              <a:rPr lang="en-US" dirty="0"/>
              <a:t>all </a:t>
            </a:r>
            <a:r>
              <a:rPr lang="en-US" dirty="0" smtClean="0"/>
              <a:t>patients develop </a:t>
            </a:r>
            <a:r>
              <a:rPr lang="en-US" dirty="0"/>
              <a:t>MTC and lower </a:t>
            </a:r>
            <a:r>
              <a:rPr lang="en-US" dirty="0" smtClean="0"/>
              <a:t>numbers(50%) </a:t>
            </a:r>
            <a:r>
              <a:rPr lang="en-US" dirty="0"/>
              <a:t>develop PHEOs </a:t>
            </a:r>
            <a:r>
              <a:rPr lang="en-US" dirty="0" smtClean="0"/>
              <a:t>or(30%) HPTH, the </a:t>
            </a:r>
            <a:r>
              <a:rPr lang="en-US" dirty="0"/>
              <a:t>frequency of each depending on the specific RET </a:t>
            </a:r>
            <a:endParaRPr lang="en-US" dirty="0" smtClean="0"/>
          </a:p>
          <a:p>
            <a:pPr algn="l" rtl="0">
              <a:buFont typeface="Wingdings" panose="05000000000000000000" pitchFamily="2" charset="2"/>
              <a:buChar char="Ø"/>
            </a:pPr>
            <a:r>
              <a:rPr lang="en-US" dirty="0" smtClean="0"/>
              <a:t>The  mean </a:t>
            </a:r>
            <a:r>
              <a:rPr lang="en-US" dirty="0" smtClean="0">
                <a:solidFill>
                  <a:srgbClr val="FFFF00"/>
                </a:solidFill>
              </a:rPr>
              <a:t>age </a:t>
            </a:r>
            <a:r>
              <a:rPr lang="en-US" dirty="0" smtClean="0"/>
              <a:t>of PHEOCHROMOCYTOMA  </a:t>
            </a:r>
            <a:r>
              <a:rPr lang="en-US" dirty="0"/>
              <a:t>presentation is </a:t>
            </a:r>
            <a:r>
              <a:rPr lang="en-US" dirty="0">
                <a:solidFill>
                  <a:srgbClr val="FFFF00"/>
                </a:solidFill>
              </a:rPr>
              <a:t>36</a:t>
            </a:r>
            <a:r>
              <a:rPr lang="en-US" dirty="0"/>
              <a:t> years and it is made </a:t>
            </a:r>
            <a:r>
              <a:rPr lang="en-US" dirty="0">
                <a:solidFill>
                  <a:srgbClr val="FFFF00"/>
                </a:solidFill>
              </a:rPr>
              <a:t>after MTC in 50%</a:t>
            </a:r>
            <a:r>
              <a:rPr lang="en-US" dirty="0"/>
              <a:t> of cases, concurrently with </a:t>
            </a:r>
            <a:r>
              <a:rPr lang="en-US" dirty="0">
                <a:solidFill>
                  <a:srgbClr val="FFFF00"/>
                </a:solidFill>
              </a:rPr>
              <a:t>MTC in 40% </a:t>
            </a:r>
            <a:r>
              <a:rPr lang="en-US" dirty="0"/>
              <a:t>of cases, and </a:t>
            </a:r>
            <a:r>
              <a:rPr lang="en-US" dirty="0">
                <a:solidFill>
                  <a:srgbClr val="FFFF00"/>
                </a:solidFill>
              </a:rPr>
              <a:t>before MTC in 10</a:t>
            </a:r>
            <a:r>
              <a:rPr lang="en-US" dirty="0"/>
              <a:t>% of cases. The tumors are almost always </a:t>
            </a:r>
            <a:r>
              <a:rPr lang="en-US" dirty="0">
                <a:solidFill>
                  <a:srgbClr val="FFFF00"/>
                </a:solidFill>
              </a:rPr>
              <a:t>benign</a:t>
            </a:r>
            <a:r>
              <a:rPr lang="en-US" dirty="0"/>
              <a:t> and confined to the </a:t>
            </a:r>
            <a:r>
              <a:rPr lang="en-US" dirty="0">
                <a:solidFill>
                  <a:srgbClr val="FFFF00"/>
                </a:solidFill>
              </a:rPr>
              <a:t>adrenal gland</a:t>
            </a:r>
            <a:r>
              <a:rPr lang="en-US" dirty="0"/>
              <a:t>. </a:t>
            </a:r>
            <a:endParaRPr lang="en-US" dirty="0" smtClean="0"/>
          </a:p>
          <a:p>
            <a:pPr marL="0" indent="0" algn="l" rtl="0">
              <a:buNone/>
            </a:pPr>
            <a:r>
              <a:rPr lang="en-US" dirty="0" smtClean="0"/>
              <a:t>In </a:t>
            </a:r>
            <a:r>
              <a:rPr lang="en-US" dirty="0">
                <a:solidFill>
                  <a:srgbClr val="FFFF00"/>
                </a:solidFill>
              </a:rPr>
              <a:t>65</a:t>
            </a:r>
            <a:r>
              <a:rPr lang="en-US" dirty="0"/>
              <a:t>% of cases, they are </a:t>
            </a:r>
            <a:r>
              <a:rPr lang="en-US" dirty="0" err="1">
                <a:solidFill>
                  <a:srgbClr val="FFFF00"/>
                </a:solidFill>
              </a:rPr>
              <a:t>multicentric</a:t>
            </a:r>
            <a:r>
              <a:rPr lang="en-US" dirty="0"/>
              <a:t> and </a:t>
            </a:r>
            <a:r>
              <a:rPr lang="en-US" dirty="0">
                <a:solidFill>
                  <a:srgbClr val="FFFF00"/>
                </a:solidFill>
              </a:rPr>
              <a:t>bilateral</a:t>
            </a:r>
            <a:r>
              <a:rPr lang="en-US" dirty="0"/>
              <a:t>. Patients with unilateral </a:t>
            </a:r>
            <a:r>
              <a:rPr lang="en-US" dirty="0" err="1"/>
              <a:t>pheochromocytomas</a:t>
            </a:r>
            <a:r>
              <a:rPr lang="en-US" dirty="0"/>
              <a:t> usually develop a contralateral pheochromocytoma within10 years</a:t>
            </a:r>
            <a:endParaRPr lang="fa-IR" dirty="0"/>
          </a:p>
          <a:p>
            <a:pPr algn="l" rtl="0">
              <a:buFont typeface="Wingdings" panose="05000000000000000000" pitchFamily="2" charset="2"/>
              <a:buChar char="Ø"/>
            </a:pPr>
            <a:endParaRPr lang="fa-IR" dirty="0"/>
          </a:p>
        </p:txBody>
      </p:sp>
    </p:spTree>
    <p:extLst>
      <p:ext uri="{BB962C8B-B14F-4D97-AF65-F5344CB8AC3E}">
        <p14:creationId xmlns:p14="http://schemas.microsoft.com/office/powerpoint/2010/main" val="133419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FF00"/>
                </a:solidFill>
              </a:rPr>
              <a:t>MEN2A and CLA</a:t>
            </a:r>
            <a:endParaRPr lang="fa-IR" dirty="0">
              <a:solidFill>
                <a:srgbClr val="FFFF00"/>
              </a:solidFill>
            </a:endParaRPr>
          </a:p>
        </p:txBody>
      </p:sp>
      <p:sp>
        <p:nvSpPr>
          <p:cNvPr id="3" name="Content Placeholder 2"/>
          <p:cNvSpPr>
            <a:spLocks noGrp="1"/>
          </p:cNvSpPr>
          <p:nvPr>
            <p:ph idx="1"/>
          </p:nvPr>
        </p:nvSpPr>
        <p:spPr/>
        <p:txBody>
          <a:bodyPr>
            <a:normAutofit lnSpcReduction="10000"/>
          </a:bodyPr>
          <a:lstStyle/>
          <a:p>
            <a:pPr algn="l" rtl="0">
              <a:buFont typeface="Wingdings" panose="05000000000000000000" pitchFamily="2" charset="2"/>
              <a:buChar char="Ø"/>
            </a:pPr>
            <a:r>
              <a:rPr lang="en-US" dirty="0" smtClean="0"/>
              <a:t>is </a:t>
            </a:r>
            <a:r>
              <a:rPr lang="en-US" dirty="0"/>
              <a:t>characterized by dermatological lesions that are </a:t>
            </a:r>
            <a:r>
              <a:rPr lang="en-US" dirty="0" smtClean="0"/>
              <a:t>particularly evident </a:t>
            </a:r>
            <a:r>
              <a:rPr lang="en-US" dirty="0"/>
              <a:t>in the </a:t>
            </a:r>
            <a:r>
              <a:rPr lang="en-US" dirty="0">
                <a:solidFill>
                  <a:srgbClr val="FFFF00"/>
                </a:solidFill>
              </a:rPr>
              <a:t>scapular region </a:t>
            </a:r>
            <a:r>
              <a:rPr lang="en-US" dirty="0"/>
              <a:t>of the back </a:t>
            </a:r>
            <a:r>
              <a:rPr lang="en-US" dirty="0" smtClean="0"/>
              <a:t>corresponding to </a:t>
            </a:r>
            <a:r>
              <a:rPr lang="en-US" dirty="0">
                <a:solidFill>
                  <a:srgbClr val="FFFF00"/>
                </a:solidFill>
              </a:rPr>
              <a:t>dermatomes T2–T6 </a:t>
            </a:r>
            <a:endParaRPr lang="en-US" dirty="0" smtClean="0">
              <a:solidFill>
                <a:srgbClr val="FFFF00"/>
              </a:solidFill>
            </a:endParaRPr>
          </a:p>
          <a:p>
            <a:pPr algn="l" rtl="0">
              <a:buFont typeface="Wingdings" panose="05000000000000000000" pitchFamily="2" charset="2"/>
              <a:buChar char="Ø"/>
            </a:pPr>
            <a:r>
              <a:rPr lang="en-US" dirty="0" smtClean="0"/>
              <a:t>The </a:t>
            </a:r>
            <a:r>
              <a:rPr lang="en-US" dirty="0"/>
              <a:t>classic symptom of </a:t>
            </a:r>
            <a:r>
              <a:rPr lang="en-US" dirty="0" smtClean="0"/>
              <a:t>CLA is </a:t>
            </a:r>
            <a:r>
              <a:rPr lang="en-US" dirty="0"/>
              <a:t>intense pruritus that improves with </a:t>
            </a:r>
            <a:r>
              <a:rPr lang="en-US" dirty="0">
                <a:solidFill>
                  <a:srgbClr val="FFFF00"/>
                </a:solidFill>
              </a:rPr>
              <a:t>sun exposure </a:t>
            </a:r>
            <a:r>
              <a:rPr lang="en-US" dirty="0" smtClean="0"/>
              <a:t>and worsens </a:t>
            </a:r>
            <a:r>
              <a:rPr lang="en-US" dirty="0"/>
              <a:t>during periods of </a:t>
            </a:r>
            <a:r>
              <a:rPr lang="en-US" dirty="0">
                <a:solidFill>
                  <a:srgbClr val="FFFF00"/>
                </a:solidFill>
              </a:rPr>
              <a:t>stress</a:t>
            </a:r>
            <a:r>
              <a:rPr lang="en-US" dirty="0"/>
              <a:t>. </a:t>
            </a:r>
            <a:r>
              <a:rPr lang="en-US" dirty="0" err="1"/>
              <a:t>Hyperpigmented</a:t>
            </a:r>
            <a:r>
              <a:rPr lang="en-US" dirty="0"/>
              <a:t> </a:t>
            </a:r>
            <a:r>
              <a:rPr lang="en-US" dirty="0" smtClean="0"/>
              <a:t>lesions develop </a:t>
            </a:r>
            <a:r>
              <a:rPr lang="en-US" dirty="0"/>
              <a:t>later, apparently secondary to scratching. </a:t>
            </a:r>
            <a:endParaRPr lang="en-US" dirty="0" smtClean="0"/>
          </a:p>
          <a:p>
            <a:pPr algn="l" rtl="0">
              <a:buFont typeface="Wingdings" panose="05000000000000000000" pitchFamily="2" charset="2"/>
              <a:buChar char="Ø"/>
            </a:pPr>
            <a:r>
              <a:rPr lang="en-US" dirty="0" smtClean="0"/>
              <a:t>The inciting lesion </a:t>
            </a:r>
            <a:r>
              <a:rPr lang="en-US" dirty="0"/>
              <a:t>appears to </a:t>
            </a:r>
            <a:r>
              <a:rPr lang="en-US" dirty="0" smtClean="0"/>
              <a:t>be </a:t>
            </a:r>
            <a:r>
              <a:rPr lang="en-US" dirty="0"/>
              <a:t>a </a:t>
            </a:r>
            <a:r>
              <a:rPr lang="en-US" dirty="0" smtClean="0">
                <a:solidFill>
                  <a:srgbClr val="FFFF00"/>
                </a:solidFill>
              </a:rPr>
              <a:t>sensory neuropathy </a:t>
            </a:r>
            <a:r>
              <a:rPr lang="en-US" dirty="0"/>
              <a:t>involving the dorsal spinal </a:t>
            </a:r>
            <a:r>
              <a:rPr lang="en-US" dirty="0" smtClean="0"/>
              <a:t>nerves. </a:t>
            </a:r>
          </a:p>
          <a:p>
            <a:pPr algn="l" rtl="0">
              <a:buFont typeface="Wingdings" panose="05000000000000000000" pitchFamily="2" charset="2"/>
              <a:buChar char="Ø"/>
            </a:pPr>
            <a:r>
              <a:rPr lang="en-US" dirty="0" smtClean="0"/>
              <a:t>The CLA may </a:t>
            </a:r>
            <a:r>
              <a:rPr lang="en-US" dirty="0"/>
              <a:t>be present at a </a:t>
            </a:r>
            <a:r>
              <a:rPr lang="en-US" dirty="0">
                <a:solidFill>
                  <a:srgbClr val="FFFF00"/>
                </a:solidFill>
              </a:rPr>
              <a:t>young age </a:t>
            </a:r>
            <a:r>
              <a:rPr lang="en-US" dirty="0"/>
              <a:t>and prior to the onset </a:t>
            </a:r>
            <a:r>
              <a:rPr lang="en-US" dirty="0" smtClean="0"/>
              <a:t>of clinically </a:t>
            </a:r>
            <a:r>
              <a:rPr lang="en-US" dirty="0"/>
              <a:t>evident MTC, thus serving as a </a:t>
            </a:r>
            <a:r>
              <a:rPr lang="en-US" dirty="0">
                <a:solidFill>
                  <a:srgbClr val="FFFF00"/>
                </a:solidFill>
              </a:rPr>
              <a:t>precursor</a:t>
            </a:r>
            <a:r>
              <a:rPr lang="en-US" dirty="0"/>
              <a:t> for </a:t>
            </a:r>
            <a:r>
              <a:rPr lang="en-US" dirty="0" smtClean="0"/>
              <a:t>the syndrome</a:t>
            </a:r>
            <a:endParaRPr lang="fa-IR" dirty="0"/>
          </a:p>
        </p:txBody>
      </p:sp>
    </p:spTree>
    <p:extLst>
      <p:ext uri="{BB962C8B-B14F-4D97-AF65-F5344CB8AC3E}">
        <p14:creationId xmlns:p14="http://schemas.microsoft.com/office/powerpoint/2010/main" val="3036171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FF00"/>
                </a:solidFill>
              </a:rPr>
              <a:t>MEN2A and HD</a:t>
            </a:r>
            <a:endParaRPr lang="fa-IR" dirty="0">
              <a:solidFill>
                <a:srgbClr val="FFFF00"/>
              </a:solidFill>
            </a:endParaRPr>
          </a:p>
        </p:txBody>
      </p:sp>
      <p:sp>
        <p:nvSpPr>
          <p:cNvPr id="3" name="Content Placeholder 2"/>
          <p:cNvSpPr>
            <a:spLocks noGrp="1"/>
          </p:cNvSpPr>
          <p:nvPr>
            <p:ph idx="1"/>
          </p:nvPr>
        </p:nvSpPr>
        <p:spPr/>
        <p:txBody>
          <a:bodyPr/>
          <a:lstStyle/>
          <a:p>
            <a:pPr algn="l" rtl="0">
              <a:buFont typeface="Wingdings" panose="05000000000000000000" pitchFamily="2" charset="2"/>
              <a:buChar char="Ø"/>
            </a:pPr>
            <a:r>
              <a:rPr lang="en-US" dirty="0"/>
              <a:t>HD is </a:t>
            </a:r>
            <a:r>
              <a:rPr lang="en-US" dirty="0">
                <a:solidFill>
                  <a:srgbClr val="FFFF00"/>
                </a:solidFill>
              </a:rPr>
              <a:t>almost always </a:t>
            </a:r>
            <a:r>
              <a:rPr lang="en-US" dirty="0"/>
              <a:t>apparent shortly </a:t>
            </a:r>
            <a:r>
              <a:rPr lang="en-US" dirty="0">
                <a:solidFill>
                  <a:srgbClr val="FFFF00"/>
                </a:solidFill>
              </a:rPr>
              <a:t>after birth</a:t>
            </a:r>
            <a:r>
              <a:rPr lang="en-US" dirty="0"/>
              <a:t>;</a:t>
            </a:r>
          </a:p>
          <a:p>
            <a:pPr algn="l" rtl="0">
              <a:buFont typeface="Wingdings" panose="05000000000000000000" pitchFamily="2" charset="2"/>
              <a:buChar char="Ø"/>
            </a:pPr>
            <a:r>
              <a:rPr lang="en-US" dirty="0"/>
              <a:t>however, it is important to exclude HD in </a:t>
            </a:r>
            <a:r>
              <a:rPr lang="en-US" dirty="0">
                <a:solidFill>
                  <a:srgbClr val="FFFF00"/>
                </a:solidFill>
              </a:rPr>
              <a:t>older</a:t>
            </a:r>
            <a:r>
              <a:rPr lang="en-US" dirty="0"/>
              <a:t> patients </a:t>
            </a:r>
            <a:r>
              <a:rPr lang="en-US" dirty="0" smtClean="0"/>
              <a:t>with MEN2A  and </a:t>
            </a:r>
            <a:r>
              <a:rPr lang="en-US" dirty="0">
                <a:solidFill>
                  <a:srgbClr val="FFFF00"/>
                </a:solidFill>
              </a:rPr>
              <a:t>exon 10 </a:t>
            </a:r>
            <a:r>
              <a:rPr lang="en-US" dirty="0"/>
              <a:t>RET mutations who have </a:t>
            </a:r>
            <a:r>
              <a:rPr lang="en-US" dirty="0">
                <a:solidFill>
                  <a:srgbClr val="FFFF00"/>
                </a:solidFill>
              </a:rPr>
              <a:t>colon </a:t>
            </a:r>
            <a:r>
              <a:rPr lang="en-US" dirty="0" smtClean="0">
                <a:solidFill>
                  <a:srgbClr val="FFFF00"/>
                </a:solidFill>
              </a:rPr>
              <a:t>symptoms </a:t>
            </a:r>
            <a:r>
              <a:rPr lang="en-US" dirty="0" smtClean="0"/>
              <a:t>suggestive </a:t>
            </a:r>
            <a:r>
              <a:rPr lang="en-US" dirty="0"/>
              <a:t>of HD</a:t>
            </a:r>
            <a:endParaRPr lang="fa-IR" dirty="0"/>
          </a:p>
        </p:txBody>
      </p:sp>
    </p:spTree>
    <p:extLst>
      <p:ext uri="{BB962C8B-B14F-4D97-AF65-F5344CB8AC3E}">
        <p14:creationId xmlns:p14="http://schemas.microsoft.com/office/powerpoint/2010/main" val="486817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FFFF00"/>
                </a:solidFill>
              </a:rPr>
              <a:t>MEN type 2B</a:t>
            </a:r>
            <a:endParaRPr lang="fa-IR"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l" rtl="0">
              <a:buFont typeface="Wingdings" panose="05000000000000000000" pitchFamily="2" charset="2"/>
              <a:buChar char="Ø"/>
            </a:pPr>
            <a:r>
              <a:rPr lang="en-US" dirty="0"/>
              <a:t>MEN2B </a:t>
            </a:r>
            <a:r>
              <a:rPr lang="en-US" dirty="0" smtClean="0"/>
              <a:t>accounts </a:t>
            </a:r>
            <a:r>
              <a:rPr lang="en-US" dirty="0"/>
              <a:t>for </a:t>
            </a:r>
            <a:r>
              <a:rPr lang="en-US" dirty="0">
                <a:solidFill>
                  <a:srgbClr val="FFFF00"/>
                </a:solidFill>
              </a:rPr>
              <a:t>5%</a:t>
            </a:r>
            <a:r>
              <a:rPr lang="en-US" dirty="0"/>
              <a:t> of </a:t>
            </a:r>
            <a:r>
              <a:rPr lang="en-US" dirty="0" smtClean="0"/>
              <a:t> hereditary MTCs.</a:t>
            </a:r>
          </a:p>
          <a:p>
            <a:pPr algn="l" rtl="0">
              <a:buFont typeface="Wingdings" panose="05000000000000000000" pitchFamily="2" charset="2"/>
              <a:buChar char="Ø"/>
            </a:pPr>
            <a:r>
              <a:rPr lang="en-US" dirty="0" smtClean="0"/>
              <a:t> </a:t>
            </a:r>
            <a:r>
              <a:rPr lang="en-US" dirty="0"/>
              <a:t>Patients </a:t>
            </a:r>
            <a:r>
              <a:rPr lang="en-US" dirty="0" smtClean="0"/>
              <a:t>with MEN2B also </a:t>
            </a:r>
            <a:r>
              <a:rPr lang="en-US" dirty="0"/>
              <a:t>develop </a:t>
            </a:r>
            <a:r>
              <a:rPr lang="en-US" dirty="0" err="1" smtClean="0">
                <a:solidFill>
                  <a:srgbClr val="FFFF00"/>
                </a:solidFill>
              </a:rPr>
              <a:t>pheochromocytomas</a:t>
            </a:r>
            <a:r>
              <a:rPr lang="en-US" dirty="0"/>
              <a:t> </a:t>
            </a:r>
            <a:endParaRPr lang="en-US" dirty="0" smtClean="0"/>
          </a:p>
          <a:p>
            <a:pPr algn="l" rtl="0">
              <a:buFont typeface="Wingdings" panose="05000000000000000000" pitchFamily="2" charset="2"/>
              <a:buChar char="Ø"/>
            </a:pPr>
            <a:r>
              <a:rPr lang="en-US" dirty="0" smtClean="0"/>
              <a:t>a </a:t>
            </a:r>
            <a:r>
              <a:rPr lang="en-US" dirty="0">
                <a:solidFill>
                  <a:srgbClr val="FFFF00"/>
                </a:solidFill>
              </a:rPr>
              <a:t>definitive phenotype </a:t>
            </a:r>
            <a:r>
              <a:rPr lang="en-US" dirty="0"/>
              <a:t>characterized </a:t>
            </a:r>
            <a:r>
              <a:rPr lang="en-US" dirty="0" smtClean="0"/>
              <a:t>by typical </a:t>
            </a:r>
            <a:r>
              <a:rPr lang="en-US" dirty="0"/>
              <a:t>facies, a </a:t>
            </a:r>
            <a:r>
              <a:rPr lang="en-US" dirty="0" err="1">
                <a:solidFill>
                  <a:srgbClr val="FFFF00"/>
                </a:solidFill>
              </a:rPr>
              <a:t>marfanoid</a:t>
            </a:r>
            <a:r>
              <a:rPr lang="en-US" dirty="0">
                <a:solidFill>
                  <a:srgbClr val="FFFF00"/>
                </a:solidFill>
              </a:rPr>
              <a:t> habitus</a:t>
            </a:r>
            <a:r>
              <a:rPr lang="en-US" dirty="0"/>
              <a:t>, </a:t>
            </a:r>
            <a:r>
              <a:rPr lang="en-US" dirty="0">
                <a:solidFill>
                  <a:srgbClr val="FFFF00"/>
                </a:solidFill>
              </a:rPr>
              <a:t>ocular </a:t>
            </a:r>
            <a:r>
              <a:rPr lang="en-US" dirty="0" smtClean="0">
                <a:solidFill>
                  <a:srgbClr val="FFFF00"/>
                </a:solidFill>
              </a:rPr>
              <a:t>abnormalities </a:t>
            </a:r>
            <a:r>
              <a:rPr lang="en-US" dirty="0" smtClean="0"/>
              <a:t>(enlarged </a:t>
            </a:r>
            <a:r>
              <a:rPr lang="en-US" dirty="0"/>
              <a:t>corneal nerves, conjunctivitis sicca, and </a:t>
            </a:r>
            <a:r>
              <a:rPr lang="en-US" dirty="0" smtClean="0"/>
              <a:t>the inability </a:t>
            </a:r>
            <a:r>
              <a:rPr lang="en-US" dirty="0"/>
              <a:t>to cry tears), </a:t>
            </a:r>
            <a:r>
              <a:rPr lang="en-US" dirty="0">
                <a:solidFill>
                  <a:srgbClr val="FFFF00"/>
                </a:solidFill>
              </a:rPr>
              <a:t>musculoskeletal </a:t>
            </a:r>
            <a:r>
              <a:rPr lang="en-US" dirty="0" smtClean="0">
                <a:solidFill>
                  <a:srgbClr val="FFFF00"/>
                </a:solidFill>
              </a:rPr>
              <a:t>manifestations </a:t>
            </a:r>
            <a:r>
              <a:rPr lang="en-US" dirty="0" smtClean="0"/>
              <a:t>(bowing </a:t>
            </a:r>
            <a:r>
              <a:rPr lang="en-US" dirty="0"/>
              <a:t>of the extremities and slipped capital </a:t>
            </a:r>
            <a:r>
              <a:rPr lang="en-US" dirty="0" smtClean="0"/>
              <a:t>femoral epiphysis</a:t>
            </a:r>
            <a:r>
              <a:rPr lang="en-US" dirty="0"/>
              <a:t>), and </a:t>
            </a:r>
            <a:r>
              <a:rPr lang="en-US" dirty="0">
                <a:solidFill>
                  <a:srgbClr val="FFFF00"/>
                </a:solidFill>
              </a:rPr>
              <a:t>generalized </a:t>
            </a:r>
            <a:r>
              <a:rPr lang="en-US" dirty="0" err="1">
                <a:solidFill>
                  <a:srgbClr val="FFFF00"/>
                </a:solidFill>
              </a:rPr>
              <a:t>ganglioneuromatosis</a:t>
            </a:r>
            <a:r>
              <a:rPr lang="en-US" dirty="0"/>
              <a:t>. </a:t>
            </a:r>
            <a:endParaRPr lang="en-US" dirty="0" smtClean="0"/>
          </a:p>
          <a:p>
            <a:pPr algn="l" rtl="0">
              <a:buFont typeface="Wingdings" panose="05000000000000000000" pitchFamily="2" charset="2"/>
              <a:buChar char="Ø"/>
            </a:pPr>
            <a:r>
              <a:rPr lang="en-US" dirty="0" smtClean="0"/>
              <a:t>Over </a:t>
            </a:r>
            <a:r>
              <a:rPr lang="en-US" dirty="0" smtClean="0">
                <a:solidFill>
                  <a:srgbClr val="FFFF00"/>
                </a:solidFill>
              </a:rPr>
              <a:t>90</a:t>
            </a:r>
            <a:r>
              <a:rPr lang="en-US" dirty="0">
                <a:solidFill>
                  <a:srgbClr val="FFFF00"/>
                </a:solidFill>
              </a:rPr>
              <a:t>%</a:t>
            </a:r>
            <a:r>
              <a:rPr lang="en-US" dirty="0"/>
              <a:t> of patients have gastrointestinal symptoms </a:t>
            </a:r>
            <a:r>
              <a:rPr lang="en-US" dirty="0" smtClean="0"/>
              <a:t>characterized by abdominal </a:t>
            </a:r>
            <a:r>
              <a:rPr lang="en-US" dirty="0"/>
              <a:t>pain, constipation, and </a:t>
            </a:r>
            <a:r>
              <a:rPr lang="en-US" dirty="0" smtClean="0"/>
              <a:t>alternatively diarrhea</a:t>
            </a:r>
            <a:r>
              <a:rPr lang="en-US" dirty="0"/>
              <a:t>, bloating, and megacolon. The </a:t>
            </a:r>
            <a:r>
              <a:rPr lang="en-US" dirty="0" smtClean="0"/>
              <a:t>gastrointestinal symptoms </a:t>
            </a:r>
            <a:r>
              <a:rPr lang="en-US" dirty="0"/>
              <a:t>are particularly evident </a:t>
            </a:r>
            <a:r>
              <a:rPr lang="en-US" dirty="0" smtClean="0"/>
              <a:t>in children </a:t>
            </a:r>
            <a:r>
              <a:rPr lang="en-US" dirty="0"/>
              <a:t>and young adults and may require a </a:t>
            </a:r>
            <a:r>
              <a:rPr lang="en-US" dirty="0" err="1" smtClean="0"/>
              <a:t>surgicall</a:t>
            </a:r>
            <a:r>
              <a:rPr lang="en-US" dirty="0" smtClean="0"/>
              <a:t> procedure </a:t>
            </a:r>
            <a:r>
              <a:rPr lang="en-US" dirty="0"/>
              <a:t>to relieve symptoms</a:t>
            </a:r>
            <a:endParaRPr lang="fa-IR" dirty="0"/>
          </a:p>
        </p:txBody>
      </p:sp>
    </p:spTree>
    <p:extLst>
      <p:ext uri="{BB962C8B-B14F-4D97-AF65-F5344CB8AC3E}">
        <p14:creationId xmlns:p14="http://schemas.microsoft.com/office/powerpoint/2010/main" val="4134953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FFFF00"/>
                </a:solidFill>
              </a:rPr>
              <a:t>Familial MTC</a:t>
            </a:r>
            <a:endParaRPr lang="fa-IR"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l" rtl="0">
              <a:buFont typeface="Wingdings" panose="05000000000000000000" pitchFamily="2" charset="2"/>
              <a:buChar char="Ø"/>
            </a:pPr>
            <a:r>
              <a:rPr lang="en-US" dirty="0"/>
              <a:t>FMTC </a:t>
            </a:r>
            <a:r>
              <a:rPr lang="en-US" dirty="0" smtClean="0"/>
              <a:t>accounts </a:t>
            </a:r>
            <a:r>
              <a:rPr lang="en-US" dirty="0"/>
              <a:t>for </a:t>
            </a:r>
            <a:r>
              <a:rPr lang="en-US" dirty="0">
                <a:solidFill>
                  <a:srgbClr val="FFFF00"/>
                </a:solidFill>
              </a:rPr>
              <a:t>15%</a:t>
            </a:r>
            <a:r>
              <a:rPr lang="en-US" dirty="0"/>
              <a:t> of </a:t>
            </a:r>
            <a:r>
              <a:rPr lang="en-US" dirty="0" smtClean="0"/>
              <a:t>hereditary MTCs.</a:t>
            </a:r>
          </a:p>
          <a:p>
            <a:pPr algn="l" rtl="0">
              <a:buFont typeface="Wingdings" panose="05000000000000000000" pitchFamily="2" charset="2"/>
              <a:buChar char="Ø"/>
            </a:pPr>
            <a:r>
              <a:rPr lang="en-US" dirty="0" smtClean="0"/>
              <a:t> </a:t>
            </a:r>
            <a:r>
              <a:rPr lang="en-US" dirty="0"/>
              <a:t>This entity is characterized by the presence </a:t>
            </a:r>
            <a:r>
              <a:rPr lang="en-US" dirty="0" smtClean="0"/>
              <a:t>of </a:t>
            </a:r>
            <a:r>
              <a:rPr lang="en-US" dirty="0" smtClean="0">
                <a:solidFill>
                  <a:srgbClr val="FFFF00"/>
                </a:solidFill>
              </a:rPr>
              <a:t>only </a:t>
            </a:r>
            <a:r>
              <a:rPr lang="en-US" dirty="0">
                <a:solidFill>
                  <a:srgbClr val="FFFF00"/>
                </a:solidFill>
              </a:rPr>
              <a:t>MTC</a:t>
            </a:r>
            <a:r>
              <a:rPr lang="en-US" dirty="0"/>
              <a:t>, which has a </a:t>
            </a:r>
            <a:r>
              <a:rPr lang="en-US" dirty="0">
                <a:solidFill>
                  <a:srgbClr val="FFFF00"/>
                </a:solidFill>
              </a:rPr>
              <a:t>late age of onset </a:t>
            </a:r>
            <a:r>
              <a:rPr lang="en-US" dirty="0"/>
              <a:t>and a </a:t>
            </a:r>
            <a:r>
              <a:rPr lang="en-US" dirty="0">
                <a:solidFill>
                  <a:srgbClr val="FFFF00"/>
                </a:solidFill>
              </a:rPr>
              <a:t>less </a:t>
            </a:r>
            <a:r>
              <a:rPr lang="en-US" dirty="0" smtClean="0">
                <a:solidFill>
                  <a:srgbClr val="FFFF00"/>
                </a:solidFill>
              </a:rPr>
              <a:t>aggressive clinical </a:t>
            </a:r>
            <a:r>
              <a:rPr lang="en-US" dirty="0">
                <a:solidFill>
                  <a:srgbClr val="FFFF00"/>
                </a:solidFill>
              </a:rPr>
              <a:t>course </a:t>
            </a:r>
            <a:r>
              <a:rPr lang="en-US" dirty="0"/>
              <a:t>compared with MEN2A </a:t>
            </a:r>
            <a:r>
              <a:rPr lang="en-US" dirty="0" smtClean="0"/>
              <a:t>and MEN2B.</a:t>
            </a:r>
          </a:p>
          <a:p>
            <a:pPr algn="l" rtl="0">
              <a:buFont typeface="Wingdings" panose="05000000000000000000" pitchFamily="2" charset="2"/>
              <a:buChar char="Ø"/>
            </a:pPr>
            <a:r>
              <a:rPr lang="en-US" dirty="0" smtClean="0"/>
              <a:t> diagnosis of </a:t>
            </a:r>
            <a:r>
              <a:rPr lang="en-US" dirty="0"/>
              <a:t>FMTC would apply to </a:t>
            </a:r>
            <a:r>
              <a:rPr lang="en-US" dirty="0" err="1"/>
              <a:t>kindreds</a:t>
            </a:r>
            <a:r>
              <a:rPr lang="en-US" dirty="0"/>
              <a:t> with more than </a:t>
            </a:r>
            <a:r>
              <a:rPr lang="en-US" dirty="0" smtClean="0">
                <a:solidFill>
                  <a:srgbClr val="FFFF00"/>
                </a:solidFill>
              </a:rPr>
              <a:t>10 carriers</a:t>
            </a:r>
            <a:r>
              <a:rPr lang="en-US" dirty="0"/>
              <a:t>, multiple carriers, or affected members over </a:t>
            </a:r>
            <a:r>
              <a:rPr lang="en-US" dirty="0" smtClean="0">
                <a:solidFill>
                  <a:srgbClr val="FFFF00"/>
                </a:solidFill>
              </a:rPr>
              <a:t>the age </a:t>
            </a:r>
            <a:r>
              <a:rPr lang="en-US" dirty="0">
                <a:solidFill>
                  <a:srgbClr val="FFFF00"/>
                </a:solidFill>
              </a:rPr>
              <a:t>of 50 </a:t>
            </a:r>
            <a:r>
              <a:rPr lang="en-US" dirty="0"/>
              <a:t>and an adequate medical history to exclude </a:t>
            </a:r>
            <a:r>
              <a:rPr lang="en-US" dirty="0" smtClean="0"/>
              <a:t>the presence </a:t>
            </a:r>
            <a:r>
              <a:rPr lang="en-US" dirty="0"/>
              <a:t>of </a:t>
            </a:r>
            <a:r>
              <a:rPr lang="en-US" dirty="0">
                <a:solidFill>
                  <a:srgbClr val="FFFF00"/>
                </a:solidFill>
              </a:rPr>
              <a:t>pheochromocytoma</a:t>
            </a:r>
            <a:r>
              <a:rPr lang="en-US" dirty="0"/>
              <a:t> and </a:t>
            </a:r>
            <a:r>
              <a:rPr lang="en-US" dirty="0" smtClean="0">
                <a:solidFill>
                  <a:srgbClr val="FFFF00"/>
                </a:solidFill>
              </a:rPr>
              <a:t>hyperparathyroidism</a:t>
            </a:r>
            <a:r>
              <a:rPr lang="en-US" dirty="0" smtClean="0"/>
              <a:t>, especially </a:t>
            </a:r>
            <a:r>
              <a:rPr lang="en-US" dirty="0"/>
              <a:t>in older </a:t>
            </a:r>
            <a:r>
              <a:rPr lang="en-US" dirty="0" smtClean="0"/>
              <a:t>subjects .{Guidelines </a:t>
            </a:r>
            <a:r>
              <a:rPr lang="en-US" dirty="0"/>
              <a:t>for Diagnosis and Therapy of MEN Type 1and Type </a:t>
            </a:r>
            <a:r>
              <a:rPr lang="en-US" dirty="0" smtClean="0"/>
              <a:t>2} </a:t>
            </a:r>
          </a:p>
          <a:p>
            <a:pPr algn="l" rtl="0">
              <a:buFont typeface="Wingdings" panose="05000000000000000000" pitchFamily="2" charset="2"/>
              <a:buChar char="Ø"/>
            </a:pPr>
            <a:r>
              <a:rPr lang="en-US" dirty="0" smtClean="0"/>
              <a:t>the International RET Mutation Consortium Analysis, which defined FMTC as a kindred with a minimum of </a:t>
            </a:r>
            <a:r>
              <a:rPr lang="en-US" dirty="0" smtClean="0">
                <a:solidFill>
                  <a:srgbClr val="FFFF00"/>
                </a:solidFill>
              </a:rPr>
              <a:t>4 family members with MTC </a:t>
            </a:r>
            <a:r>
              <a:rPr lang="en-US" dirty="0" smtClean="0"/>
              <a:t>and no objective evidence of pheochromocytoma or hyperparathyroidism</a:t>
            </a:r>
          </a:p>
          <a:p>
            <a:pPr algn="l" rtl="0">
              <a:buFont typeface="Wingdings" panose="05000000000000000000" pitchFamily="2" charset="2"/>
              <a:buChar char="Ø"/>
            </a:pPr>
            <a:endParaRPr lang="fa-IR" dirty="0"/>
          </a:p>
        </p:txBody>
      </p:sp>
    </p:spTree>
    <p:extLst>
      <p:ext uri="{BB962C8B-B14F-4D97-AF65-F5344CB8AC3E}">
        <p14:creationId xmlns:p14="http://schemas.microsoft.com/office/powerpoint/2010/main" val="126684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FFFF00"/>
                </a:solidFill>
              </a:rPr>
              <a:t>Genotype-Phenotype Correlations in</a:t>
            </a:r>
            <a:br>
              <a:rPr lang="en-US" b="1" dirty="0">
                <a:solidFill>
                  <a:srgbClr val="FFFF00"/>
                </a:solidFill>
              </a:rPr>
            </a:br>
            <a:r>
              <a:rPr lang="en-US" b="1" dirty="0">
                <a:solidFill>
                  <a:srgbClr val="FFFF00"/>
                </a:solidFill>
              </a:rPr>
              <a:t>MEN2A, MEN2B, and FMTC</a:t>
            </a:r>
            <a:endParaRPr lang="fa-IR"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lgn="l" rtl="0">
              <a:buFont typeface="Wingdings" panose="05000000000000000000" pitchFamily="2" charset="2"/>
              <a:buChar char="Ø"/>
            </a:pPr>
            <a:r>
              <a:rPr lang="en-US" dirty="0" smtClean="0"/>
              <a:t> </a:t>
            </a:r>
            <a:r>
              <a:rPr lang="en-US" dirty="0"/>
              <a:t>in 95% of </a:t>
            </a:r>
            <a:r>
              <a:rPr lang="en-US" dirty="0" smtClean="0"/>
              <a:t>patients </a:t>
            </a:r>
            <a:r>
              <a:rPr lang="en-US" dirty="0"/>
              <a:t>with MEN2A, </a:t>
            </a:r>
            <a:r>
              <a:rPr lang="en-US" i="1" dirty="0"/>
              <a:t>RET </a:t>
            </a:r>
            <a:r>
              <a:rPr lang="en-US" dirty="0"/>
              <a:t>mutations occur in codons </a:t>
            </a:r>
            <a:r>
              <a:rPr lang="en-US" dirty="0" smtClean="0"/>
              <a:t>609, 611</a:t>
            </a:r>
            <a:r>
              <a:rPr lang="en-US" dirty="0"/>
              <a:t>, 618, and 620 in exon 10 or in codon 634 in exon11.</a:t>
            </a:r>
          </a:p>
          <a:p>
            <a:pPr algn="l" rtl="0">
              <a:buFont typeface="Wingdings" panose="05000000000000000000" pitchFamily="2" charset="2"/>
              <a:buChar char="Ø"/>
            </a:pPr>
            <a:r>
              <a:rPr lang="en-US" dirty="0"/>
              <a:t>The presence of any germline mutation at codon </a:t>
            </a:r>
            <a:r>
              <a:rPr lang="en-US" dirty="0">
                <a:solidFill>
                  <a:srgbClr val="FFFF00"/>
                </a:solidFill>
              </a:rPr>
              <a:t>634 </a:t>
            </a:r>
            <a:r>
              <a:rPr lang="en-US" dirty="0" smtClean="0"/>
              <a:t>is highly </a:t>
            </a:r>
            <a:r>
              <a:rPr lang="en-US" dirty="0"/>
              <a:t>associated with the development of </a:t>
            </a:r>
            <a:r>
              <a:rPr lang="en-US" dirty="0" smtClean="0">
                <a:solidFill>
                  <a:srgbClr val="FFFF00"/>
                </a:solidFill>
              </a:rPr>
              <a:t>hyperparathyroidism and </a:t>
            </a:r>
            <a:r>
              <a:rPr lang="en-US" dirty="0">
                <a:solidFill>
                  <a:srgbClr val="FFFF00"/>
                </a:solidFill>
              </a:rPr>
              <a:t>also </a:t>
            </a:r>
            <a:r>
              <a:rPr lang="en-US" dirty="0" smtClean="0">
                <a:solidFill>
                  <a:srgbClr val="FFFF00"/>
                </a:solidFill>
              </a:rPr>
              <a:t>pheochromocytoma</a:t>
            </a:r>
            <a:endParaRPr lang="en-US" dirty="0">
              <a:solidFill>
                <a:srgbClr val="FFFF00"/>
              </a:solidFill>
            </a:endParaRPr>
          </a:p>
          <a:p>
            <a:pPr algn="l" rtl="0">
              <a:buFont typeface="Wingdings" panose="05000000000000000000" pitchFamily="2" charset="2"/>
              <a:buChar char="Ø"/>
            </a:pPr>
            <a:r>
              <a:rPr lang="en-US" dirty="0" smtClean="0"/>
              <a:t> </a:t>
            </a:r>
            <a:r>
              <a:rPr lang="en-US" dirty="0"/>
              <a:t>the frequency of </a:t>
            </a:r>
            <a:r>
              <a:rPr lang="en-US" dirty="0" smtClean="0"/>
              <a:t>the pheochromocytoma </a:t>
            </a:r>
            <a:r>
              <a:rPr lang="en-US" dirty="0"/>
              <a:t>depending on the </a:t>
            </a:r>
            <a:r>
              <a:rPr lang="en-US" i="1" dirty="0"/>
              <a:t>RET </a:t>
            </a:r>
            <a:r>
              <a:rPr lang="en-US" dirty="0"/>
              <a:t>codon mutation: 609 (4</a:t>
            </a:r>
            <a:r>
              <a:rPr lang="en-US" dirty="0" smtClean="0"/>
              <a:t>%), 611 </a:t>
            </a:r>
            <a:r>
              <a:rPr lang="en-US" dirty="0"/>
              <a:t>(0%), 618 (22%), 620 (9%), and 634 (50</a:t>
            </a:r>
            <a:r>
              <a:rPr lang="en-US" dirty="0" smtClean="0"/>
              <a:t>%). </a:t>
            </a:r>
            <a:r>
              <a:rPr lang="en-US" dirty="0"/>
              <a:t>And increased with age, being 25% by age 30 years, 52% by age 50 years, and 88% by age 77 years </a:t>
            </a:r>
            <a:endParaRPr lang="en-US" dirty="0" smtClean="0"/>
          </a:p>
          <a:p>
            <a:pPr algn="l" rtl="0">
              <a:buFont typeface="Wingdings" panose="05000000000000000000" pitchFamily="2" charset="2"/>
              <a:buChar char="Ø"/>
            </a:pPr>
            <a:r>
              <a:rPr lang="en-US" dirty="0">
                <a:solidFill>
                  <a:srgbClr val="FFFF00"/>
                </a:solidFill>
              </a:rPr>
              <a:t>The large </a:t>
            </a:r>
            <a:r>
              <a:rPr lang="en-US" dirty="0" smtClean="0">
                <a:solidFill>
                  <a:srgbClr val="FFFF00"/>
                </a:solidFill>
              </a:rPr>
              <a:t>majority of patients with MEN2B have mutations in exon 16 (M918T) and less often exon 15(A883F</a:t>
            </a:r>
            <a:r>
              <a:rPr lang="en-US" dirty="0"/>
              <a:t>). </a:t>
            </a:r>
            <a:endParaRPr lang="en-US" dirty="0" smtClean="0"/>
          </a:p>
          <a:p>
            <a:pPr algn="l" rtl="0">
              <a:buFont typeface="Wingdings" panose="05000000000000000000" pitchFamily="2" charset="2"/>
              <a:buChar char="Ø"/>
            </a:pPr>
            <a:r>
              <a:rPr lang="en-US" dirty="0" smtClean="0"/>
              <a:t>The </a:t>
            </a:r>
            <a:r>
              <a:rPr lang="en-US" dirty="0"/>
              <a:t>clinical behavior of the MTC appears to </a:t>
            </a:r>
            <a:r>
              <a:rPr lang="en-US" dirty="0" smtClean="0"/>
              <a:t>be less </a:t>
            </a:r>
            <a:r>
              <a:rPr lang="en-US" dirty="0"/>
              <a:t>aggressive in patients with the </a:t>
            </a:r>
            <a:r>
              <a:rPr lang="en-US" dirty="0">
                <a:solidFill>
                  <a:srgbClr val="FFFF00"/>
                </a:solidFill>
              </a:rPr>
              <a:t>A883F</a:t>
            </a:r>
            <a:r>
              <a:rPr lang="en-US" dirty="0"/>
              <a:t> mutation, </a:t>
            </a:r>
            <a:r>
              <a:rPr lang="en-US" dirty="0" smtClean="0"/>
              <a:t>compared with </a:t>
            </a:r>
            <a:r>
              <a:rPr lang="en-US" dirty="0"/>
              <a:t>those with a M918T mutation, and despite </a:t>
            </a:r>
            <a:r>
              <a:rPr lang="en-US" dirty="0" smtClean="0"/>
              <a:t>the generally </a:t>
            </a:r>
            <a:r>
              <a:rPr lang="en-US" dirty="0"/>
              <a:t>poor prognosis, rare long-term cures after </a:t>
            </a:r>
            <a:r>
              <a:rPr lang="en-US" dirty="0" smtClean="0"/>
              <a:t>early thyroidectomy </a:t>
            </a:r>
            <a:r>
              <a:rPr lang="en-US" dirty="0"/>
              <a:t>have been reported </a:t>
            </a:r>
            <a:endParaRPr lang="fa-IR" dirty="0"/>
          </a:p>
        </p:txBody>
      </p:sp>
    </p:spTree>
    <p:extLst>
      <p:ext uri="{BB962C8B-B14F-4D97-AF65-F5344CB8AC3E}">
        <p14:creationId xmlns:p14="http://schemas.microsoft.com/office/powerpoint/2010/main" val="255102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1497</TotalTime>
  <Words>1975</Words>
  <Application>Microsoft Office PowerPoint</Application>
  <PresentationFormat>Widescreen</PresentationFormat>
  <Paragraphs>95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Bookman Old Style</vt:lpstr>
      <vt:lpstr>Rockwell</vt:lpstr>
      <vt:lpstr>Times New Roman</vt:lpstr>
      <vt:lpstr>Wingdings</vt:lpstr>
      <vt:lpstr>Damask</vt:lpstr>
      <vt:lpstr>Problem list</vt:lpstr>
      <vt:lpstr>Hereditary MTC</vt:lpstr>
      <vt:lpstr> MEN2A </vt:lpstr>
      <vt:lpstr>Classic MEN2a</vt:lpstr>
      <vt:lpstr>MEN2A and CLA</vt:lpstr>
      <vt:lpstr>MEN2A and HD</vt:lpstr>
      <vt:lpstr>MEN type 2B</vt:lpstr>
      <vt:lpstr>Familial MTC</vt:lpstr>
      <vt:lpstr>Genotype-Phenotype Correlations in MEN2A, MEN2B, and FMTC</vt:lpstr>
      <vt:lpstr>PowerPoint Presentation</vt:lpstr>
      <vt:lpstr>PowerPoint Presentation</vt:lpstr>
      <vt:lpstr>initial testing for MEN2A</vt:lpstr>
      <vt:lpstr>Cushing’s syndrome (CS) in medullary thyroid carcinoma (MTC)</vt:lpstr>
      <vt:lpstr>Ectopic Adrenocorticotropic Hormone-Syndrome in Medullary Carcinoma of the Thyroid: A Retrospective Analysis and Review of the Literature. THYROID 2005</vt:lpstr>
      <vt:lpstr>PowerPoint Presentation</vt:lpstr>
      <vt:lpstr>PowerPoint Presentation</vt:lpstr>
      <vt:lpstr>PowerPoint Presentation</vt:lpstr>
      <vt:lpstr>PowerPoint Presentation</vt:lpstr>
      <vt:lpstr>Biochemical diagnosis, localization and management of pheochromocytoma: focus on multiple endocrine neoplasia type 2 in relation to other hereditary syndromes and sporadic forms of the tumour Journal of Internal Medicine 2005;</vt:lpstr>
      <vt:lpstr>PowerPoint Presentation</vt:lpstr>
      <vt:lpstr>10/53 patients (19%) had at least one adrenal nodule that was 10 mm or greater in diameter . </vt:lpstr>
      <vt:lpstr>PowerPoint Presentation</vt:lpstr>
      <vt:lpstr>Of the 28 patients,16(57%)showed diffuse adrenal hyperplasia while only 3 patients had focal adrenal nodules in the hypertrophied adrenal</vt:lpstr>
      <vt:lpstr>The reported macronodular adrenal hyperplasia was between 8-40% in different study and  it was only1 out of 28 (3.6%).the tumor mass was stable and slightly decrease 6 years after pituitary surgery when it was in clinical and Para clinical remission.</vt:lpstr>
      <vt:lpstr>PowerPoint Presentation</vt:lpstr>
      <vt:lpstr>PowerPoint Presentation</vt:lpstr>
      <vt:lpstr>Ultrasound examination of the neck should be performed in all patients with MTC. Contrast-enhancedCTof the neck and chest, three-phase contrast-enhanced multi-detector liver CT, or contrast-enhanced MRI of the liver, and axial MRI and bone scintigraphy are recommended in patients with extensive neck disease and signs or symptoms of regional or distant metastases, and in all patients with a serum Ctn level greater than 500 pg/mL. Grade C Recommendation</vt:lpstr>
      <vt:lpstr>PowerPoint Presentation</vt:lpstr>
      <vt:lpstr>Preoperative alpha blockade for normotensive  pheochromocytoma: is it necessary? Journal of Hypertension 2011</vt:lpstr>
      <vt:lpstr>PowerPoint Presentation</vt:lpstr>
      <vt:lpstr>Anesthetic Management of Clinically Silent Familial Pheochromocytoma with MEN 2A: A Report of Four Cases Indian J Surg October 2016</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70</cp:revision>
  <dcterms:created xsi:type="dcterms:W3CDTF">2017-12-27T17:45:02Z</dcterms:created>
  <dcterms:modified xsi:type="dcterms:W3CDTF">2017-12-31T20:20:46Z</dcterms:modified>
</cp:coreProperties>
</file>