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 id="2147483709" r:id="rId6"/>
    <p:sldMasterId id="2147483727" r:id="rId7"/>
    <p:sldMasterId id="2147483739" r:id="rId8"/>
    <p:sldMasterId id="2147483751" r:id="rId9"/>
    <p:sldMasterId id="2147483763" r:id="rId10"/>
  </p:sldMasterIdLst>
  <p:notesMasterIdLst>
    <p:notesMasterId r:id="rId113"/>
  </p:notesMasterIdLst>
  <p:sldIdLst>
    <p:sldId id="393" r:id="rId11"/>
    <p:sldId id="394" r:id="rId12"/>
    <p:sldId id="395" r:id="rId13"/>
    <p:sldId id="396" r:id="rId14"/>
    <p:sldId id="397" r:id="rId15"/>
    <p:sldId id="368" r:id="rId16"/>
    <p:sldId id="369" r:id="rId17"/>
    <p:sldId id="358" r:id="rId18"/>
    <p:sldId id="359" r:id="rId19"/>
    <p:sldId id="360" r:id="rId20"/>
    <p:sldId id="361" r:id="rId21"/>
    <p:sldId id="362" r:id="rId22"/>
    <p:sldId id="363" r:id="rId23"/>
    <p:sldId id="364" r:id="rId24"/>
    <p:sldId id="365" r:id="rId25"/>
    <p:sldId id="366" r:id="rId26"/>
    <p:sldId id="367" r:id="rId27"/>
    <p:sldId id="370" r:id="rId28"/>
    <p:sldId id="371" r:id="rId29"/>
    <p:sldId id="372" r:id="rId30"/>
    <p:sldId id="373" r:id="rId31"/>
    <p:sldId id="374" r:id="rId32"/>
    <p:sldId id="375" r:id="rId33"/>
    <p:sldId id="376" r:id="rId34"/>
    <p:sldId id="377" r:id="rId35"/>
    <p:sldId id="380" r:id="rId36"/>
    <p:sldId id="290" r:id="rId37"/>
    <p:sldId id="291" r:id="rId38"/>
    <p:sldId id="311" r:id="rId39"/>
    <p:sldId id="312"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81" r:id="rId58"/>
    <p:sldId id="382" r:id="rId59"/>
    <p:sldId id="383" r:id="rId60"/>
    <p:sldId id="384" r:id="rId61"/>
    <p:sldId id="385" r:id="rId62"/>
    <p:sldId id="386" r:id="rId63"/>
    <p:sldId id="387" r:id="rId64"/>
    <p:sldId id="388" r:id="rId65"/>
    <p:sldId id="389" r:id="rId66"/>
    <p:sldId id="390" r:id="rId67"/>
    <p:sldId id="391" r:id="rId68"/>
    <p:sldId id="392" r:id="rId69"/>
    <p:sldId id="283" r:id="rId70"/>
    <p:sldId id="286" r:id="rId71"/>
    <p:sldId id="289" r:id="rId72"/>
    <p:sldId id="287" r:id="rId73"/>
    <p:sldId id="288" r:id="rId74"/>
    <p:sldId id="284" r:id="rId75"/>
    <p:sldId id="278" r:id="rId76"/>
    <p:sldId id="273" r:id="rId77"/>
    <p:sldId id="270" r:id="rId78"/>
    <p:sldId id="271" r:id="rId79"/>
    <p:sldId id="274" r:id="rId80"/>
    <p:sldId id="272" r:id="rId81"/>
    <p:sldId id="281" r:id="rId82"/>
    <p:sldId id="282" r:id="rId83"/>
    <p:sldId id="280" r:id="rId84"/>
    <p:sldId id="269" r:id="rId85"/>
    <p:sldId id="258" r:id="rId86"/>
    <p:sldId id="275" r:id="rId87"/>
    <p:sldId id="276" r:id="rId88"/>
    <p:sldId id="277" r:id="rId89"/>
    <p:sldId id="259" r:id="rId90"/>
    <p:sldId id="260" r:id="rId91"/>
    <p:sldId id="261" r:id="rId92"/>
    <p:sldId id="262" r:id="rId93"/>
    <p:sldId id="263" r:id="rId94"/>
    <p:sldId id="264" r:id="rId95"/>
    <p:sldId id="266" r:id="rId96"/>
    <p:sldId id="267" r:id="rId97"/>
    <p:sldId id="265" r:id="rId98"/>
    <p:sldId id="268" r:id="rId99"/>
    <p:sldId id="313" r:id="rId100"/>
    <p:sldId id="314" r:id="rId101"/>
    <p:sldId id="315" r:id="rId102"/>
    <p:sldId id="316" r:id="rId103"/>
    <p:sldId id="317" r:id="rId104"/>
    <p:sldId id="327" r:id="rId105"/>
    <p:sldId id="328" r:id="rId106"/>
    <p:sldId id="330" r:id="rId107"/>
    <p:sldId id="331" r:id="rId108"/>
    <p:sldId id="332" r:id="rId109"/>
    <p:sldId id="333" r:id="rId110"/>
    <p:sldId id="334" r:id="rId111"/>
    <p:sldId id="335"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847" y="3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tableStyles" Target="tableStyles.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102" Type="http://schemas.openxmlformats.org/officeDocument/2006/relationships/slide" Target="slides/slide92.xml"/><Relationship Id="rId110" Type="http://schemas.openxmlformats.org/officeDocument/2006/relationships/slide" Target="slides/slide100.xml"/><Relationship Id="rId115"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13"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116"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slide" Target="slides/slide10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dministrator\Desktop\Dr_Malekzadeh\Malekzadeh\Premature\Premature_Death.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dministrator\Desktop\GBD_2015\MRF_UK\Ira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dministrator\Desktop\GBD_2015\MRF_UK\Ira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dministrator\Desktop\GBD_2015\MRF_UK\Ira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dministrator\Desktop\GBD_2015\MRF_UK\Ira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dministrator\Desktop\GBD_2015\MRF_UK\Iran.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408949448765836"/>
          <c:y val="5.0199099964042149E-2"/>
          <c:w val="0.58044959022616194"/>
          <c:h val="0.85347404920535563"/>
        </c:manualLayout>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c:spPr>
          </c:dPt>
          <c:dLbls>
            <c:spPr>
              <a:solidFill>
                <a:schemeClr val="bg1"/>
              </a:solid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2"/>
                    </a:solidFill>
                    <a:latin typeface="+mn-lt"/>
                    <a:ea typeface="+mn-ea"/>
                    <a:cs typeface="+mn-cs"/>
                  </a:defRPr>
                </a:pPr>
                <a:endParaRPr lang="en-US"/>
              </a:p>
            </c:txPr>
            <c:showLegendKey val="0"/>
            <c:showVal val="1"/>
            <c:showCatName val="1"/>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Sheet2!$A$2:$A$9</c:f>
              <c:strCache>
                <c:ptCount val="8"/>
                <c:pt idx="0">
                  <c:v>بیماری ایسکمیک قلبی</c:v>
                </c:pt>
                <c:pt idx="1">
                  <c:v>سکته مغزی</c:v>
                </c:pt>
                <c:pt idx="2">
                  <c:v>سایر بیماری های عروقی</c:v>
                </c:pt>
                <c:pt idx="3">
                  <c:v>سرطان</c:v>
                </c:pt>
                <c:pt idx="4">
                  <c:v>بیماری مزمن ریوی</c:v>
                </c:pt>
                <c:pt idx="5">
                  <c:v>بیماری مزمن کلیوی</c:v>
                </c:pt>
                <c:pt idx="6">
                  <c:v>بیماری مزمن کبدی</c:v>
                </c:pt>
                <c:pt idx="7">
                  <c:v>سایر علل</c:v>
                </c:pt>
              </c:strCache>
            </c:strRef>
          </c:cat>
          <c:val>
            <c:numRef>
              <c:f>Sheet2!$B$2:$B$9</c:f>
              <c:numCache>
                <c:formatCode>General</c:formatCode>
                <c:ptCount val="8"/>
                <c:pt idx="0">
                  <c:v>11000</c:v>
                </c:pt>
                <c:pt idx="1">
                  <c:v>3800</c:v>
                </c:pt>
                <c:pt idx="2">
                  <c:v>4100</c:v>
                </c:pt>
                <c:pt idx="3">
                  <c:v>10400</c:v>
                </c:pt>
                <c:pt idx="4">
                  <c:v>2400</c:v>
                </c:pt>
                <c:pt idx="5">
                  <c:v>950</c:v>
                </c:pt>
                <c:pt idx="6">
                  <c:v>870</c:v>
                </c:pt>
                <c:pt idx="7">
                  <c:v>13480</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1">
              <a:defRPr sz="2800" b="1" i="0" u="none" strike="noStrike" kern="1200" spc="0" baseline="0">
                <a:solidFill>
                  <a:schemeClr val="tx1">
                    <a:lumMod val="65000"/>
                    <a:lumOff val="35000"/>
                  </a:schemeClr>
                </a:solidFill>
                <a:latin typeface="+mn-lt"/>
                <a:ea typeface="+mn-ea"/>
                <a:cs typeface="B Nazanin" panose="00000400000000000000" pitchFamily="2" charset="-78"/>
              </a:defRPr>
            </a:pPr>
            <a:r>
              <a:rPr lang="fa-IR" sz="2800" b="1" dirty="0" smtClean="0">
                <a:cs typeface="B Nazanin" panose="00000400000000000000" pitchFamily="2" charset="-78"/>
              </a:rPr>
              <a:t>روند </a:t>
            </a:r>
            <a:r>
              <a:rPr lang="en-US" sz="2800" b="1" dirty="0" smtClean="0">
                <a:cs typeface="B Nazanin" panose="00000400000000000000" pitchFamily="2" charset="-78"/>
              </a:rPr>
              <a:t>BMI</a:t>
            </a:r>
            <a:r>
              <a:rPr lang="fa-IR" sz="2800" b="1" dirty="0" smtClean="0">
                <a:cs typeface="B Nazanin" panose="00000400000000000000" pitchFamily="2" charset="-78"/>
              </a:rPr>
              <a:t> در ایران </a:t>
            </a:r>
            <a:endParaRPr lang="en-US" sz="2800" b="1" dirty="0">
              <a:cs typeface="B Nazanin" panose="00000400000000000000" pitchFamily="2" charset="-78"/>
            </a:endParaRPr>
          </a:p>
        </c:rich>
      </c:tx>
      <c:layout>
        <c:manualLayout>
          <c:xMode val="edge"/>
          <c:yMode val="edge"/>
          <c:x val="0.40821385422060341"/>
          <c:y val="2.2731409778766108E-2"/>
        </c:manualLayout>
      </c:layout>
      <c:overlay val="0"/>
      <c:spPr>
        <a:noFill/>
        <a:ln>
          <a:noFill/>
        </a:ln>
        <a:effectLst/>
      </c:spPr>
      <c:txPr>
        <a:bodyPr rot="0" spcFirstLastPara="1" vertOverflow="ellipsis" vert="horz" wrap="square" anchor="ctr" anchorCtr="1"/>
        <a:lstStyle/>
        <a:p>
          <a:pPr rtl="1">
            <a:defRPr sz="2800" b="1" i="0" u="none" strike="noStrike" kern="1200" spc="0" baseline="0">
              <a:solidFill>
                <a:schemeClr val="tx1">
                  <a:lumMod val="65000"/>
                  <a:lumOff val="35000"/>
                </a:schemeClr>
              </a:solidFill>
              <a:latin typeface="+mn-lt"/>
              <a:ea typeface="+mn-ea"/>
              <a:cs typeface="B Nazanin" panose="00000400000000000000" pitchFamily="2" charset="-78"/>
            </a:defRPr>
          </a:pPr>
          <a:endParaRPr lang="en-US"/>
        </a:p>
      </c:txPr>
    </c:title>
    <c:autoTitleDeleted val="0"/>
    <c:plotArea>
      <c:layout>
        <c:manualLayout>
          <c:layoutTarget val="inner"/>
          <c:xMode val="edge"/>
          <c:yMode val="edge"/>
          <c:x val="5.4874390701162352E-2"/>
          <c:y val="0.17171296296296296"/>
          <c:w val="0.7395737792391337"/>
          <c:h val="0.65590086814296733"/>
        </c:manualLayout>
      </c:layout>
      <c:lineChart>
        <c:grouping val="standard"/>
        <c:varyColors val="0"/>
        <c:ser>
          <c:idx val="0"/>
          <c:order val="0"/>
          <c:tx>
            <c:v>Men</c:v>
          </c:tx>
          <c:spPr>
            <a:ln w="28575" cap="rnd">
              <a:solidFill>
                <a:schemeClr val="accent1"/>
              </a:solidFill>
              <a:round/>
            </a:ln>
            <a:effectLst/>
          </c:spPr>
          <c:marker>
            <c:symbol val="none"/>
          </c:marker>
          <c:cat>
            <c:numRef>
              <c:f>BMI_Trend!$B$1:$AO$1</c:f>
              <c:numCache>
                <c:formatCode>General</c:formatCode>
                <c:ptCount val="40"/>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numCache>
            </c:numRef>
          </c:cat>
          <c:val>
            <c:numRef>
              <c:f>BMI_Trend!$B$2:$AO$2</c:f>
              <c:numCache>
                <c:formatCode>General</c:formatCode>
                <c:ptCount val="40"/>
                <c:pt idx="0">
                  <c:v>21.878604079382001</c:v>
                </c:pt>
                <c:pt idx="1">
                  <c:v>22.0085541457128</c:v>
                </c:pt>
                <c:pt idx="2">
                  <c:v>22.132265750535101</c:v>
                </c:pt>
                <c:pt idx="3">
                  <c:v>22.2453746244712</c:v>
                </c:pt>
                <c:pt idx="4">
                  <c:v>22.347689560978299</c:v>
                </c:pt>
                <c:pt idx="5">
                  <c:v>22.435027479279501</c:v>
                </c:pt>
                <c:pt idx="6">
                  <c:v>22.514357147172799</c:v>
                </c:pt>
                <c:pt idx="7">
                  <c:v>22.597664911948101</c:v>
                </c:pt>
                <c:pt idx="8">
                  <c:v>22.685769100305901</c:v>
                </c:pt>
                <c:pt idx="9">
                  <c:v>22.769029175103299</c:v>
                </c:pt>
                <c:pt idx="10">
                  <c:v>22.851020063817799</c:v>
                </c:pt>
                <c:pt idx="11">
                  <c:v>22.9228510881488</c:v>
                </c:pt>
                <c:pt idx="12">
                  <c:v>22.993282740296699</c:v>
                </c:pt>
                <c:pt idx="13">
                  <c:v>23.058324325119798</c:v>
                </c:pt>
                <c:pt idx="14">
                  <c:v>23.1298760500833</c:v>
                </c:pt>
                <c:pt idx="15">
                  <c:v>23.214185594320401</c:v>
                </c:pt>
                <c:pt idx="16">
                  <c:v>23.3108127456847</c:v>
                </c:pt>
                <c:pt idx="17">
                  <c:v>23.412139348126701</c:v>
                </c:pt>
                <c:pt idx="18">
                  <c:v>23.511699636689801</c:v>
                </c:pt>
                <c:pt idx="19">
                  <c:v>23.609701847361301</c:v>
                </c:pt>
                <c:pt idx="20">
                  <c:v>23.707856743953801</c:v>
                </c:pt>
                <c:pt idx="21">
                  <c:v>23.8097278408259</c:v>
                </c:pt>
                <c:pt idx="22">
                  <c:v>23.909116408320301</c:v>
                </c:pt>
                <c:pt idx="23">
                  <c:v>24.006653353037201</c:v>
                </c:pt>
                <c:pt idx="24">
                  <c:v>24.099096172349</c:v>
                </c:pt>
                <c:pt idx="25">
                  <c:v>24.187541282960701</c:v>
                </c:pt>
                <c:pt idx="26">
                  <c:v>24.272900441482399</c:v>
                </c:pt>
                <c:pt idx="27">
                  <c:v>24.360459416614599</c:v>
                </c:pt>
                <c:pt idx="28">
                  <c:v>24.4496553803335</c:v>
                </c:pt>
                <c:pt idx="29">
                  <c:v>24.5370783364056</c:v>
                </c:pt>
                <c:pt idx="30">
                  <c:v>24.620156824201999</c:v>
                </c:pt>
                <c:pt idx="31">
                  <c:v>24.700524957186602</c:v>
                </c:pt>
                <c:pt idx="32">
                  <c:v>24.7823843843871</c:v>
                </c:pt>
                <c:pt idx="33">
                  <c:v>24.858919034584002</c:v>
                </c:pt>
                <c:pt idx="34">
                  <c:v>24.935123767513399</c:v>
                </c:pt>
                <c:pt idx="35">
                  <c:v>25.010892025253199</c:v>
                </c:pt>
                <c:pt idx="36">
                  <c:v>25.082674518126499</c:v>
                </c:pt>
                <c:pt idx="37">
                  <c:v>25.151150566723299</c:v>
                </c:pt>
                <c:pt idx="38">
                  <c:v>25.206283050311502</c:v>
                </c:pt>
                <c:pt idx="39">
                  <c:v>25.261430892411301</c:v>
                </c:pt>
              </c:numCache>
            </c:numRef>
          </c:val>
          <c:smooth val="0"/>
        </c:ser>
        <c:ser>
          <c:idx val="1"/>
          <c:order val="1"/>
          <c:tx>
            <c:v>Women</c:v>
          </c:tx>
          <c:spPr>
            <a:ln w="28575" cap="rnd">
              <a:solidFill>
                <a:schemeClr val="accent2"/>
              </a:solidFill>
              <a:round/>
            </a:ln>
            <a:effectLst/>
          </c:spPr>
          <c:marker>
            <c:symbol val="none"/>
          </c:marker>
          <c:cat>
            <c:numRef>
              <c:f>BMI_Trend!$B$1:$AO$1</c:f>
              <c:numCache>
                <c:formatCode>General</c:formatCode>
                <c:ptCount val="40"/>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numCache>
            </c:numRef>
          </c:cat>
          <c:val>
            <c:numRef>
              <c:f>BMI_Trend!$B$3:$AO$3</c:f>
              <c:numCache>
                <c:formatCode>General</c:formatCode>
                <c:ptCount val="40"/>
                <c:pt idx="0">
                  <c:v>23.7769522728032</c:v>
                </c:pt>
                <c:pt idx="1">
                  <c:v>23.919592617720099</c:v>
                </c:pt>
                <c:pt idx="2">
                  <c:v>24.047537082453399</c:v>
                </c:pt>
                <c:pt idx="3">
                  <c:v>24.156357664260501</c:v>
                </c:pt>
                <c:pt idx="4">
                  <c:v>24.248004458067399</c:v>
                </c:pt>
                <c:pt idx="5">
                  <c:v>24.318651246573602</c:v>
                </c:pt>
                <c:pt idx="6">
                  <c:v>24.377828713580499</c:v>
                </c:pt>
                <c:pt idx="7">
                  <c:v>24.4451661141429</c:v>
                </c:pt>
                <c:pt idx="8">
                  <c:v>24.520201538747301</c:v>
                </c:pt>
                <c:pt idx="9">
                  <c:v>24.589452227851901</c:v>
                </c:pt>
                <c:pt idx="10">
                  <c:v>24.657998701744901</c:v>
                </c:pt>
                <c:pt idx="11">
                  <c:v>24.714432062753701</c:v>
                </c:pt>
                <c:pt idx="12">
                  <c:v>24.770373957863999</c:v>
                </c:pt>
                <c:pt idx="13">
                  <c:v>24.822088671724099</c:v>
                </c:pt>
                <c:pt idx="14">
                  <c:v>24.883184629438201</c:v>
                </c:pt>
                <c:pt idx="15">
                  <c:v>24.958951138924199</c:v>
                </c:pt>
                <c:pt idx="16">
                  <c:v>25.046557689328299</c:v>
                </c:pt>
                <c:pt idx="17">
                  <c:v>25.1368265302693</c:v>
                </c:pt>
                <c:pt idx="18">
                  <c:v>25.224138866536499</c:v>
                </c:pt>
                <c:pt idx="19">
                  <c:v>25.309630972037201</c:v>
                </c:pt>
                <c:pt idx="20">
                  <c:v>25.3949482886363</c:v>
                </c:pt>
                <c:pt idx="21">
                  <c:v>25.4850353621834</c:v>
                </c:pt>
                <c:pt idx="22">
                  <c:v>25.573892867698302</c:v>
                </c:pt>
                <c:pt idx="23">
                  <c:v>25.6602764509162</c:v>
                </c:pt>
                <c:pt idx="24">
                  <c:v>25.7435236724513</c:v>
                </c:pt>
                <c:pt idx="25">
                  <c:v>25.8260780645676</c:v>
                </c:pt>
                <c:pt idx="26">
                  <c:v>25.908361392414498</c:v>
                </c:pt>
                <c:pt idx="27">
                  <c:v>25.9949457963314</c:v>
                </c:pt>
                <c:pt idx="28">
                  <c:v>26.084517905434499</c:v>
                </c:pt>
                <c:pt idx="29">
                  <c:v>26.1746924695139</c:v>
                </c:pt>
                <c:pt idx="30">
                  <c:v>26.264177178280999</c:v>
                </c:pt>
                <c:pt idx="31">
                  <c:v>26.354023327224201</c:v>
                </c:pt>
                <c:pt idx="32">
                  <c:v>26.446124209356601</c:v>
                </c:pt>
                <c:pt idx="33">
                  <c:v>26.536181738095198</c:v>
                </c:pt>
                <c:pt idx="34">
                  <c:v>26.626298059114301</c:v>
                </c:pt>
                <c:pt idx="35">
                  <c:v>26.717640928386999</c:v>
                </c:pt>
                <c:pt idx="36">
                  <c:v>26.8068978501171</c:v>
                </c:pt>
                <c:pt idx="37">
                  <c:v>26.892719830532702</c:v>
                </c:pt>
                <c:pt idx="38">
                  <c:v>26.968486409173199</c:v>
                </c:pt>
                <c:pt idx="39">
                  <c:v>27.0434479641902</c:v>
                </c:pt>
              </c:numCache>
            </c:numRef>
          </c:val>
          <c:smooth val="0"/>
        </c:ser>
        <c:dLbls>
          <c:showLegendKey val="0"/>
          <c:showVal val="0"/>
          <c:showCatName val="0"/>
          <c:showSerName val="0"/>
          <c:showPercent val="0"/>
          <c:showBubbleSize val="0"/>
        </c:dLbls>
        <c:smooth val="0"/>
        <c:axId val="310405776"/>
        <c:axId val="310800768"/>
      </c:lineChart>
      <c:catAx>
        <c:axId val="310405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88000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10800768"/>
        <c:crosses val="autoZero"/>
        <c:auto val="1"/>
        <c:lblAlgn val="ctr"/>
        <c:lblOffset val="100"/>
        <c:noMultiLvlLbl val="0"/>
      </c:catAx>
      <c:valAx>
        <c:axId val="310800768"/>
        <c:scaling>
          <c:orientation val="minMax"/>
          <c:min val="19"/>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310405776"/>
        <c:crosses val="autoZero"/>
        <c:crossBetween val="between"/>
      </c:valAx>
      <c:spPr>
        <a:noFill/>
        <a:ln>
          <a:noFill/>
        </a:ln>
        <a:effectLst/>
      </c:spPr>
    </c:plotArea>
    <c:legend>
      <c:legendPos val="b"/>
      <c:layout>
        <c:manualLayout>
          <c:xMode val="edge"/>
          <c:yMode val="edge"/>
          <c:x val="0.83096824435407113"/>
          <c:y val="0.18576334208223969"/>
          <c:w val="0.13934556257390907"/>
          <c:h val="0.19384361828199584"/>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1">
              <a:defRPr sz="2800" b="1" i="0" u="none" strike="noStrike" kern="1200" spc="0" baseline="0">
                <a:solidFill>
                  <a:schemeClr val="tx1">
                    <a:lumMod val="65000"/>
                    <a:lumOff val="35000"/>
                  </a:schemeClr>
                </a:solidFill>
                <a:latin typeface="+mn-lt"/>
                <a:ea typeface="+mn-ea"/>
                <a:cs typeface="B Nazanin" panose="00000400000000000000" pitchFamily="2" charset="-78"/>
              </a:defRPr>
            </a:pPr>
            <a:r>
              <a:rPr lang="fa-IR" sz="2800" b="1" dirty="0" smtClean="0">
                <a:cs typeface="B Nazanin" panose="00000400000000000000" pitchFamily="2" charset="-78"/>
              </a:rPr>
              <a:t>شیوع چاقی</a:t>
            </a:r>
            <a:r>
              <a:rPr lang="fa-IR" sz="2800" b="1" baseline="0" dirty="0" smtClean="0">
                <a:cs typeface="B Nazanin" panose="00000400000000000000" pitchFamily="2" charset="-78"/>
              </a:rPr>
              <a:t> در ایران</a:t>
            </a:r>
            <a:endParaRPr lang="en-US" sz="2800" b="1" dirty="0">
              <a:cs typeface="B Nazanin" panose="00000400000000000000" pitchFamily="2" charset="-78"/>
            </a:endParaRPr>
          </a:p>
        </c:rich>
      </c:tx>
      <c:overlay val="0"/>
      <c:spPr>
        <a:noFill/>
        <a:ln>
          <a:noFill/>
        </a:ln>
        <a:effectLst/>
      </c:spPr>
      <c:txPr>
        <a:bodyPr rot="0" spcFirstLastPara="1" vertOverflow="ellipsis" vert="horz" wrap="square" anchor="ctr" anchorCtr="1"/>
        <a:lstStyle/>
        <a:p>
          <a:pPr rtl="1">
            <a:defRPr sz="2800" b="1" i="0" u="none" strike="noStrike" kern="1200" spc="0" baseline="0">
              <a:solidFill>
                <a:schemeClr val="tx1">
                  <a:lumMod val="65000"/>
                  <a:lumOff val="35000"/>
                </a:schemeClr>
              </a:solidFill>
              <a:latin typeface="+mn-lt"/>
              <a:ea typeface="+mn-ea"/>
              <a:cs typeface="B Nazanin" panose="00000400000000000000" pitchFamily="2" charset="-78"/>
            </a:defRPr>
          </a:pPr>
          <a:endParaRPr lang="en-US"/>
        </a:p>
      </c:txPr>
    </c:title>
    <c:autoTitleDeleted val="0"/>
    <c:plotArea>
      <c:layout>
        <c:manualLayout>
          <c:layoutTarget val="inner"/>
          <c:xMode val="edge"/>
          <c:yMode val="edge"/>
          <c:x val="5.9476082215075228E-2"/>
          <c:y val="0.17171296296296296"/>
          <c:w val="0.75879492974511986"/>
          <c:h val="0.65912748792335785"/>
        </c:manualLayout>
      </c:layout>
      <c:lineChart>
        <c:grouping val="standard"/>
        <c:varyColors val="0"/>
        <c:ser>
          <c:idx val="0"/>
          <c:order val="0"/>
          <c:tx>
            <c:v>Men</c:v>
          </c:tx>
          <c:spPr>
            <a:ln w="28575" cap="rnd">
              <a:solidFill>
                <a:schemeClr val="accent1"/>
              </a:solidFill>
              <a:round/>
            </a:ln>
            <a:effectLst/>
          </c:spPr>
          <c:marker>
            <c:symbol val="none"/>
          </c:marker>
          <c:cat>
            <c:numRef>
              <c:f>Obesity!$A$2:$A$41</c:f>
              <c:numCache>
                <c:formatCode>General</c:formatCode>
                <c:ptCount val="40"/>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numCache>
            </c:numRef>
          </c:cat>
          <c:val>
            <c:numRef>
              <c:f>Obesity!$B$2:$B$41</c:f>
              <c:numCache>
                <c:formatCode>General</c:formatCode>
                <c:ptCount val="40"/>
                <c:pt idx="0">
                  <c:v>4.1440316577303599E-2</c:v>
                </c:pt>
                <c:pt idx="1">
                  <c:v>4.3964058355046E-2</c:v>
                </c:pt>
                <c:pt idx="2">
                  <c:v>4.6527359796356901E-2</c:v>
                </c:pt>
                <c:pt idx="3">
                  <c:v>4.9028521145950701E-2</c:v>
                </c:pt>
                <c:pt idx="4">
                  <c:v>5.1388588021390097E-2</c:v>
                </c:pt>
                <c:pt idx="5">
                  <c:v>5.3517932647323303E-2</c:v>
                </c:pt>
                <c:pt idx="6">
                  <c:v>5.5561309088101703E-2</c:v>
                </c:pt>
                <c:pt idx="7">
                  <c:v>5.7748796242857801E-2</c:v>
                </c:pt>
                <c:pt idx="8">
                  <c:v>6.0092177627241602E-2</c:v>
                </c:pt>
                <c:pt idx="9">
                  <c:v>6.2368367761730999E-2</c:v>
                </c:pt>
                <c:pt idx="10">
                  <c:v>6.46399347659906E-2</c:v>
                </c:pt>
                <c:pt idx="11">
                  <c:v>6.6624087550605296E-2</c:v>
                </c:pt>
                <c:pt idx="12">
                  <c:v>6.8539257673386395E-2</c:v>
                </c:pt>
                <c:pt idx="13">
                  <c:v>7.02541360654938E-2</c:v>
                </c:pt>
                <c:pt idx="14">
                  <c:v>7.2138487163971102E-2</c:v>
                </c:pt>
                <c:pt idx="15">
                  <c:v>7.4420387208072702E-2</c:v>
                </c:pt>
                <c:pt idx="16">
                  <c:v>7.7069248839213803E-2</c:v>
                </c:pt>
                <c:pt idx="17">
                  <c:v>7.9924464247578805E-2</c:v>
                </c:pt>
                <c:pt idx="18">
                  <c:v>8.2834543769157304E-2</c:v>
                </c:pt>
                <c:pt idx="19">
                  <c:v>8.5804280238166095E-2</c:v>
                </c:pt>
                <c:pt idx="20">
                  <c:v>8.8907492579584496E-2</c:v>
                </c:pt>
                <c:pt idx="21">
                  <c:v>9.2315217507873401E-2</c:v>
                </c:pt>
                <c:pt idx="22">
                  <c:v>9.5789030794402194E-2</c:v>
                </c:pt>
                <c:pt idx="23">
                  <c:v>9.9288470980579302E-2</c:v>
                </c:pt>
                <c:pt idx="24">
                  <c:v>0.102740508441775</c:v>
                </c:pt>
                <c:pt idx="25">
                  <c:v>0.106196572160941</c:v>
                </c:pt>
                <c:pt idx="26">
                  <c:v>0.10967218778467</c:v>
                </c:pt>
                <c:pt idx="27">
                  <c:v>0.11342862102800901</c:v>
                </c:pt>
                <c:pt idx="28">
                  <c:v>0.11743351845313001</c:v>
                </c:pt>
                <c:pt idx="29">
                  <c:v>0.12162057357493999</c:v>
                </c:pt>
                <c:pt idx="30">
                  <c:v>0.12598363241545801</c:v>
                </c:pt>
                <c:pt idx="31">
                  <c:v>0.13057482106495999</c:v>
                </c:pt>
                <c:pt idx="32">
                  <c:v>0.135528265930389</c:v>
                </c:pt>
                <c:pt idx="33">
                  <c:v>0.14047434113228299</c:v>
                </c:pt>
                <c:pt idx="34">
                  <c:v>0.145659709745213</c:v>
                </c:pt>
                <c:pt idx="35">
                  <c:v>0.151071529917501</c:v>
                </c:pt>
                <c:pt idx="36">
                  <c:v>0.156445614463536</c:v>
                </c:pt>
                <c:pt idx="37">
                  <c:v>0.161771400100686</c:v>
                </c:pt>
                <c:pt idx="38">
                  <c:v>0.16648340574194001</c:v>
                </c:pt>
                <c:pt idx="39">
                  <c:v>0.17131775331427701</c:v>
                </c:pt>
              </c:numCache>
            </c:numRef>
          </c:val>
          <c:smooth val="0"/>
        </c:ser>
        <c:ser>
          <c:idx val="1"/>
          <c:order val="1"/>
          <c:tx>
            <c:v>Women</c:v>
          </c:tx>
          <c:spPr>
            <a:ln w="28575" cap="rnd">
              <a:solidFill>
                <a:schemeClr val="accent2"/>
              </a:solidFill>
              <a:round/>
            </a:ln>
            <a:effectLst/>
          </c:spPr>
          <c:marker>
            <c:symbol val="none"/>
          </c:marker>
          <c:cat>
            <c:numRef>
              <c:f>Obesity!$A$2:$A$41</c:f>
              <c:numCache>
                <c:formatCode>General</c:formatCode>
                <c:ptCount val="40"/>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numCache>
            </c:numRef>
          </c:cat>
          <c:val>
            <c:numRef>
              <c:f>Obesity!$C$2:$C$41</c:f>
              <c:numCache>
                <c:formatCode>General</c:formatCode>
                <c:ptCount val="40"/>
                <c:pt idx="0">
                  <c:v>0.133134669791587</c:v>
                </c:pt>
                <c:pt idx="1">
                  <c:v>0.13914625912383399</c:v>
                </c:pt>
                <c:pt idx="2">
                  <c:v>0.14451204009670701</c:v>
                </c:pt>
                <c:pt idx="3">
                  <c:v>0.14888700825356299</c:v>
                </c:pt>
                <c:pt idx="4">
                  <c:v>0.15231813925982299</c:v>
                </c:pt>
                <c:pt idx="5">
                  <c:v>0.15452289806838099</c:v>
                </c:pt>
                <c:pt idx="6">
                  <c:v>0.15613208784379301</c:v>
                </c:pt>
                <c:pt idx="7">
                  <c:v>0.15838269280813699</c:v>
                </c:pt>
                <c:pt idx="8">
                  <c:v>0.16127919994343001</c:v>
                </c:pt>
                <c:pt idx="9">
                  <c:v>0.16389301413103899</c:v>
                </c:pt>
                <c:pt idx="10">
                  <c:v>0.166558591700394</c:v>
                </c:pt>
                <c:pt idx="11">
                  <c:v>0.16859393065970801</c:v>
                </c:pt>
                <c:pt idx="12">
                  <c:v>0.17067122901117299</c:v>
                </c:pt>
                <c:pt idx="13">
                  <c:v>0.17251406547447801</c:v>
                </c:pt>
                <c:pt idx="14">
                  <c:v>0.17498374862021099</c:v>
                </c:pt>
                <c:pt idx="15">
                  <c:v>0.17845620633297399</c:v>
                </c:pt>
                <c:pt idx="16">
                  <c:v>0.182714332305948</c:v>
                </c:pt>
                <c:pt idx="17">
                  <c:v>0.18721383108478301</c:v>
                </c:pt>
                <c:pt idx="18">
                  <c:v>0.19158834831607299</c:v>
                </c:pt>
                <c:pt idx="19">
                  <c:v>0.19590944629414</c:v>
                </c:pt>
                <c:pt idx="20">
                  <c:v>0.200266147490198</c:v>
                </c:pt>
                <c:pt idx="21">
                  <c:v>0.20495924383757999</c:v>
                </c:pt>
                <c:pt idx="22">
                  <c:v>0.209602765077568</c:v>
                </c:pt>
                <c:pt idx="23">
                  <c:v>0.21411976365919499</c:v>
                </c:pt>
                <c:pt idx="24">
                  <c:v>0.218460619380586</c:v>
                </c:pt>
                <c:pt idx="25">
                  <c:v>0.22282344545572499</c:v>
                </c:pt>
                <c:pt idx="26">
                  <c:v>0.22723428269943599</c:v>
                </c:pt>
                <c:pt idx="27">
                  <c:v>0.23202744840636</c:v>
                </c:pt>
                <c:pt idx="28">
                  <c:v>0.237152613076729</c:v>
                </c:pt>
                <c:pt idx="29">
                  <c:v>0.24244038988501099</c:v>
                </c:pt>
                <c:pt idx="30">
                  <c:v>0.24778991613533599</c:v>
                </c:pt>
                <c:pt idx="31">
                  <c:v>0.25327874104788001</c:v>
                </c:pt>
                <c:pt idx="32">
                  <c:v>0.25899674482867702</c:v>
                </c:pt>
                <c:pt idx="33">
                  <c:v>0.26458198562995</c:v>
                </c:pt>
                <c:pt idx="34">
                  <c:v>0.27022833485602099</c:v>
                </c:pt>
                <c:pt idx="35">
                  <c:v>0.27602034014169002</c:v>
                </c:pt>
                <c:pt idx="36">
                  <c:v>0.28173339122083302</c:v>
                </c:pt>
                <c:pt idx="37">
                  <c:v>0.28718365777615201</c:v>
                </c:pt>
                <c:pt idx="38">
                  <c:v>0.29190524544262197</c:v>
                </c:pt>
                <c:pt idx="39">
                  <c:v>0.29667737582026399</c:v>
                </c:pt>
              </c:numCache>
            </c:numRef>
          </c:val>
          <c:smooth val="0"/>
        </c:ser>
        <c:dLbls>
          <c:showLegendKey val="0"/>
          <c:showVal val="0"/>
          <c:showCatName val="0"/>
          <c:showSerName val="0"/>
          <c:showPercent val="0"/>
          <c:showBubbleSize val="0"/>
        </c:dLbls>
        <c:smooth val="0"/>
        <c:axId val="310802336"/>
        <c:axId val="310802728"/>
      </c:lineChart>
      <c:catAx>
        <c:axId val="31080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10000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10802728"/>
        <c:crosses val="autoZero"/>
        <c:auto val="1"/>
        <c:lblAlgn val="ctr"/>
        <c:lblOffset val="100"/>
        <c:noMultiLvlLbl val="0"/>
      </c:catAx>
      <c:valAx>
        <c:axId val="310802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310802336"/>
        <c:crosses val="autoZero"/>
        <c:crossBetween val="between"/>
      </c:valAx>
      <c:spPr>
        <a:noFill/>
        <a:ln>
          <a:noFill/>
        </a:ln>
        <a:effectLst/>
      </c:spPr>
    </c:plotArea>
    <c:legend>
      <c:legendPos val="b"/>
      <c:layout>
        <c:manualLayout>
          <c:xMode val="edge"/>
          <c:yMode val="edge"/>
          <c:x val="0.83952839015654213"/>
          <c:y val="0.21354111986001745"/>
          <c:w val="0.13667083111036044"/>
          <c:h val="0.21066950143238961"/>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1">
              <a:defRPr sz="2800" b="1" i="0" u="none" strike="noStrike" kern="1200" spc="0" baseline="0">
                <a:solidFill>
                  <a:schemeClr val="tx1">
                    <a:lumMod val="65000"/>
                    <a:lumOff val="35000"/>
                  </a:schemeClr>
                </a:solidFill>
                <a:latin typeface="+mn-lt"/>
                <a:ea typeface="+mn-ea"/>
                <a:cs typeface="B Nazanin" panose="00000400000000000000" pitchFamily="2" charset="-78"/>
              </a:defRPr>
            </a:pPr>
            <a:r>
              <a:rPr lang="fa-IR" sz="2800" b="1" dirty="0" smtClean="0">
                <a:cs typeface="B Nazanin" panose="00000400000000000000" pitchFamily="2" charset="-78"/>
              </a:rPr>
              <a:t>شیوع چاقی مفرط در ایران</a:t>
            </a:r>
            <a:endParaRPr lang="en-US" sz="2800" b="1" dirty="0">
              <a:cs typeface="B Nazanin" panose="00000400000000000000" pitchFamily="2" charset="-78"/>
            </a:endParaRPr>
          </a:p>
        </c:rich>
      </c:tx>
      <c:overlay val="0"/>
      <c:spPr>
        <a:noFill/>
        <a:ln>
          <a:noFill/>
        </a:ln>
        <a:effectLst/>
      </c:spPr>
      <c:txPr>
        <a:bodyPr rot="0" spcFirstLastPara="1" vertOverflow="ellipsis" vert="horz" wrap="square" anchor="ctr" anchorCtr="1"/>
        <a:lstStyle/>
        <a:p>
          <a:pPr rtl="1">
            <a:defRPr sz="2800" b="1" i="0" u="none" strike="noStrike" kern="1200" spc="0" baseline="0">
              <a:solidFill>
                <a:schemeClr val="tx1">
                  <a:lumMod val="65000"/>
                  <a:lumOff val="35000"/>
                </a:schemeClr>
              </a:solidFill>
              <a:latin typeface="+mn-lt"/>
              <a:ea typeface="+mn-ea"/>
              <a:cs typeface="B Nazanin" panose="00000400000000000000" pitchFamily="2" charset="-78"/>
            </a:defRPr>
          </a:pPr>
          <a:endParaRPr lang="en-US"/>
        </a:p>
      </c:txPr>
    </c:title>
    <c:autoTitleDeleted val="0"/>
    <c:plotArea>
      <c:layout>
        <c:manualLayout>
          <c:layoutTarget val="inner"/>
          <c:xMode val="edge"/>
          <c:yMode val="edge"/>
          <c:x val="7.312210973628297E-2"/>
          <c:y val="0.17171296296296296"/>
          <c:w val="0.72917566897125663"/>
          <c:h val="0.61498432487605714"/>
        </c:manualLayout>
      </c:layout>
      <c:lineChart>
        <c:grouping val="standard"/>
        <c:varyColors val="0"/>
        <c:ser>
          <c:idx val="0"/>
          <c:order val="0"/>
          <c:tx>
            <c:v>Men</c:v>
          </c:tx>
          <c:spPr>
            <a:ln w="28575" cap="rnd">
              <a:solidFill>
                <a:schemeClr val="accent1"/>
              </a:solidFill>
              <a:round/>
            </a:ln>
            <a:effectLst/>
          </c:spPr>
          <c:marker>
            <c:symbol val="none"/>
          </c:marker>
          <c:cat>
            <c:numRef>
              <c:f>'Severe Obesity'!$A$2:$A$41</c:f>
              <c:numCache>
                <c:formatCode>General</c:formatCode>
                <c:ptCount val="40"/>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numCache>
            </c:numRef>
          </c:cat>
          <c:val>
            <c:numRef>
              <c:f>'Severe Obesity'!$B$2:$B$41</c:f>
              <c:numCache>
                <c:formatCode>General</c:formatCode>
                <c:ptCount val="40"/>
                <c:pt idx="0">
                  <c:v>3.1030279294186301E-3</c:v>
                </c:pt>
                <c:pt idx="1">
                  <c:v>3.35477825068628E-3</c:v>
                </c:pt>
                <c:pt idx="2">
                  <c:v>3.6103253492946602E-3</c:v>
                </c:pt>
                <c:pt idx="3">
                  <c:v>3.8528722466309E-3</c:v>
                </c:pt>
                <c:pt idx="4">
                  <c:v>4.0778089503038196E-3</c:v>
                </c:pt>
                <c:pt idx="5">
                  <c:v>4.2677096355451796E-3</c:v>
                </c:pt>
                <c:pt idx="6">
                  <c:v>4.44004476976267E-3</c:v>
                </c:pt>
                <c:pt idx="7">
                  <c:v>4.6467445784006802E-3</c:v>
                </c:pt>
                <c:pt idx="8">
                  <c:v>4.8902034414937201E-3</c:v>
                </c:pt>
                <c:pt idx="9">
                  <c:v>5.1321865240569102E-3</c:v>
                </c:pt>
                <c:pt idx="10">
                  <c:v>5.3863025849997699E-3</c:v>
                </c:pt>
                <c:pt idx="11">
                  <c:v>5.6128982790422197E-3</c:v>
                </c:pt>
                <c:pt idx="12">
                  <c:v>5.8453712185938299E-3</c:v>
                </c:pt>
                <c:pt idx="13">
                  <c:v>6.0714479652064198E-3</c:v>
                </c:pt>
                <c:pt idx="14">
                  <c:v>6.3419641641241104E-3</c:v>
                </c:pt>
                <c:pt idx="15">
                  <c:v>6.6856065488324797E-3</c:v>
                </c:pt>
                <c:pt idx="16">
                  <c:v>7.1027188232356099E-3</c:v>
                </c:pt>
                <c:pt idx="17">
                  <c:v>7.5608832445903497E-3</c:v>
                </c:pt>
                <c:pt idx="18">
                  <c:v>8.0312070324584893E-3</c:v>
                </c:pt>
                <c:pt idx="19">
                  <c:v>8.5171642948439607E-3</c:v>
                </c:pt>
                <c:pt idx="20">
                  <c:v>9.0267755152129304E-3</c:v>
                </c:pt>
                <c:pt idx="21">
                  <c:v>9.5895024800471199E-3</c:v>
                </c:pt>
                <c:pt idx="22">
                  <c:v>1.0170507364427501E-2</c:v>
                </c:pt>
                <c:pt idx="23">
                  <c:v>1.0765755456948901E-2</c:v>
                </c:pt>
                <c:pt idx="24">
                  <c:v>1.13649992287556E-2</c:v>
                </c:pt>
                <c:pt idx="25">
                  <c:v>1.19932937851173E-2</c:v>
                </c:pt>
                <c:pt idx="26">
                  <c:v>1.26523769333141E-2</c:v>
                </c:pt>
                <c:pt idx="27">
                  <c:v>1.3397926216202199E-2</c:v>
                </c:pt>
                <c:pt idx="28">
                  <c:v>1.4235577501832001E-2</c:v>
                </c:pt>
                <c:pt idx="29">
                  <c:v>1.51529022346087E-2</c:v>
                </c:pt>
                <c:pt idx="30">
                  <c:v>1.61398042891851E-2</c:v>
                </c:pt>
                <c:pt idx="31">
                  <c:v>1.7208068136331401E-2</c:v>
                </c:pt>
                <c:pt idx="32">
                  <c:v>1.8386740814097201E-2</c:v>
                </c:pt>
                <c:pt idx="33">
                  <c:v>1.9589839296507702E-2</c:v>
                </c:pt>
                <c:pt idx="34">
                  <c:v>2.0859409787400199E-2</c:v>
                </c:pt>
                <c:pt idx="35">
                  <c:v>2.22170373091711E-2</c:v>
                </c:pt>
                <c:pt idx="36">
                  <c:v>2.3617782274520799E-2</c:v>
                </c:pt>
                <c:pt idx="37">
                  <c:v>2.5086264975691899E-2</c:v>
                </c:pt>
                <c:pt idx="38">
                  <c:v>2.6431668748543601E-2</c:v>
                </c:pt>
                <c:pt idx="39">
                  <c:v>2.7863160123409701E-2</c:v>
                </c:pt>
              </c:numCache>
            </c:numRef>
          </c:val>
          <c:smooth val="0"/>
        </c:ser>
        <c:ser>
          <c:idx val="1"/>
          <c:order val="1"/>
          <c:tx>
            <c:v>Women</c:v>
          </c:tx>
          <c:spPr>
            <a:ln w="28575" cap="rnd">
              <a:solidFill>
                <a:schemeClr val="accent2"/>
              </a:solidFill>
              <a:round/>
            </a:ln>
            <a:effectLst/>
          </c:spPr>
          <c:marker>
            <c:symbol val="none"/>
          </c:marker>
          <c:cat>
            <c:numRef>
              <c:f>'Severe Obesity'!$A$2:$A$41</c:f>
              <c:numCache>
                <c:formatCode>General</c:formatCode>
                <c:ptCount val="40"/>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numCache>
            </c:numRef>
          </c:cat>
          <c:val>
            <c:numRef>
              <c:f>'Severe Obesity'!$C$2:$C$41</c:f>
              <c:numCache>
                <c:formatCode>General</c:formatCode>
                <c:ptCount val="40"/>
                <c:pt idx="0">
                  <c:v>2.0659711847891699E-2</c:v>
                </c:pt>
                <c:pt idx="1">
                  <c:v>2.2168647419015499E-2</c:v>
                </c:pt>
                <c:pt idx="2">
                  <c:v>2.35780859751154E-2</c:v>
                </c:pt>
                <c:pt idx="3">
                  <c:v>2.4784695337803701E-2</c:v>
                </c:pt>
                <c:pt idx="4">
                  <c:v>2.5782357812157399E-2</c:v>
                </c:pt>
                <c:pt idx="5">
                  <c:v>2.6484348746430599E-2</c:v>
                </c:pt>
                <c:pt idx="6">
                  <c:v>2.7047023985128399E-2</c:v>
                </c:pt>
                <c:pt idx="7">
                  <c:v>2.77899913393365E-2</c:v>
                </c:pt>
                <c:pt idx="8">
                  <c:v>2.87176021836161E-2</c:v>
                </c:pt>
                <c:pt idx="9">
                  <c:v>2.95830385200633E-2</c:v>
                </c:pt>
                <c:pt idx="10">
                  <c:v>3.0477658452058101E-2</c:v>
                </c:pt>
                <c:pt idx="11">
                  <c:v>3.1204410537409001E-2</c:v>
                </c:pt>
                <c:pt idx="12">
                  <c:v>3.1956981573186098E-2</c:v>
                </c:pt>
                <c:pt idx="13">
                  <c:v>3.2661486062614202E-2</c:v>
                </c:pt>
                <c:pt idx="14">
                  <c:v>3.3565606994684402E-2</c:v>
                </c:pt>
                <c:pt idx="15">
                  <c:v>3.4782003643935397E-2</c:v>
                </c:pt>
                <c:pt idx="16">
                  <c:v>3.6270723557414397E-2</c:v>
                </c:pt>
                <c:pt idx="17">
                  <c:v>3.7877993285559297E-2</c:v>
                </c:pt>
                <c:pt idx="18">
                  <c:v>3.9489390647538002E-2</c:v>
                </c:pt>
                <c:pt idx="19">
                  <c:v>4.1131954598069599E-2</c:v>
                </c:pt>
                <c:pt idx="20">
                  <c:v>4.2831946218326103E-2</c:v>
                </c:pt>
                <c:pt idx="21">
                  <c:v>4.4693974768136899E-2</c:v>
                </c:pt>
                <c:pt idx="22">
                  <c:v>4.6587735605528098E-2</c:v>
                </c:pt>
                <c:pt idx="23">
                  <c:v>4.8488688399317102E-2</c:v>
                </c:pt>
                <c:pt idx="24">
                  <c:v>5.0372606916974198E-2</c:v>
                </c:pt>
                <c:pt idx="25">
                  <c:v>5.2320173665185897E-2</c:v>
                </c:pt>
                <c:pt idx="26">
                  <c:v>5.4342650078988801E-2</c:v>
                </c:pt>
                <c:pt idx="27">
                  <c:v>5.6569232370962202E-2</c:v>
                </c:pt>
                <c:pt idx="28">
                  <c:v>5.8996961014223998E-2</c:v>
                </c:pt>
                <c:pt idx="29">
                  <c:v>6.1578424906114003E-2</c:v>
                </c:pt>
                <c:pt idx="30">
                  <c:v>6.4275944241006994E-2</c:v>
                </c:pt>
                <c:pt idx="31">
                  <c:v>6.7112908067162802E-2</c:v>
                </c:pt>
                <c:pt idx="32">
                  <c:v>7.0134764748835898E-2</c:v>
                </c:pt>
                <c:pt idx="33">
                  <c:v>7.3169624433884098E-2</c:v>
                </c:pt>
                <c:pt idx="34">
                  <c:v>7.6313761605459093E-2</c:v>
                </c:pt>
                <c:pt idx="35">
                  <c:v>7.9583136863582302E-2</c:v>
                </c:pt>
                <c:pt idx="36">
                  <c:v>8.2885600578141094E-2</c:v>
                </c:pt>
                <c:pt idx="37">
                  <c:v>8.6186804298766406E-2</c:v>
                </c:pt>
                <c:pt idx="38">
                  <c:v>8.9233213968092903E-2</c:v>
                </c:pt>
                <c:pt idx="39">
                  <c:v>9.2376700963194294E-2</c:v>
                </c:pt>
              </c:numCache>
            </c:numRef>
          </c:val>
          <c:smooth val="0"/>
        </c:ser>
        <c:dLbls>
          <c:showLegendKey val="0"/>
          <c:showVal val="0"/>
          <c:showCatName val="0"/>
          <c:showSerName val="0"/>
          <c:showPercent val="0"/>
          <c:showBubbleSize val="0"/>
        </c:dLbls>
        <c:smooth val="0"/>
        <c:axId val="310801552"/>
        <c:axId val="310800376"/>
      </c:lineChart>
      <c:catAx>
        <c:axId val="310801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6000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10800376"/>
        <c:crosses val="autoZero"/>
        <c:auto val="1"/>
        <c:lblAlgn val="ctr"/>
        <c:lblOffset val="100"/>
        <c:noMultiLvlLbl val="0"/>
      </c:catAx>
      <c:valAx>
        <c:axId val="310800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310801552"/>
        <c:crosses val="autoZero"/>
        <c:crossBetween val="between"/>
      </c:valAx>
      <c:spPr>
        <a:noFill/>
        <a:ln>
          <a:noFill/>
        </a:ln>
        <a:effectLst/>
      </c:spPr>
    </c:plotArea>
    <c:legend>
      <c:legendPos val="b"/>
      <c:layout>
        <c:manualLayout>
          <c:xMode val="edge"/>
          <c:yMode val="edge"/>
          <c:x val="0.86388826650733685"/>
          <c:y val="0.39409667541557303"/>
          <c:w val="0.12536876106950043"/>
          <c:h val="0.16277192838559654"/>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1">
              <a:defRPr sz="2800" b="1" i="0" u="none" strike="noStrike" kern="1200" spc="0" baseline="0">
                <a:solidFill>
                  <a:schemeClr val="tx1">
                    <a:lumMod val="65000"/>
                    <a:lumOff val="35000"/>
                  </a:schemeClr>
                </a:solidFill>
                <a:latin typeface="+mn-lt"/>
                <a:ea typeface="+mn-ea"/>
                <a:cs typeface="B Nazanin" panose="00000400000000000000" pitchFamily="2" charset="-78"/>
              </a:defRPr>
            </a:pPr>
            <a:r>
              <a:rPr lang="fa-IR" sz="2800" b="1" dirty="0" smtClean="0">
                <a:cs typeface="B Nazanin" panose="00000400000000000000" pitchFamily="2" charset="-78"/>
              </a:rPr>
              <a:t>شیوع استاندارد شده سنی دیابت در ایران</a:t>
            </a:r>
            <a:endParaRPr lang="en-US" sz="2800" b="1" dirty="0">
              <a:cs typeface="B Nazanin" panose="00000400000000000000" pitchFamily="2" charset="-78"/>
            </a:endParaRPr>
          </a:p>
        </c:rich>
      </c:tx>
      <c:overlay val="0"/>
      <c:spPr>
        <a:noFill/>
        <a:ln>
          <a:noFill/>
        </a:ln>
        <a:effectLst/>
      </c:spPr>
      <c:txPr>
        <a:bodyPr rot="0" spcFirstLastPara="1" vertOverflow="ellipsis" vert="horz" wrap="square" anchor="ctr" anchorCtr="1"/>
        <a:lstStyle/>
        <a:p>
          <a:pPr rtl="1">
            <a:defRPr sz="2800" b="1" i="0" u="none" strike="noStrike" kern="1200" spc="0" baseline="0">
              <a:solidFill>
                <a:schemeClr val="tx1">
                  <a:lumMod val="65000"/>
                  <a:lumOff val="35000"/>
                </a:schemeClr>
              </a:solidFill>
              <a:latin typeface="+mn-lt"/>
              <a:ea typeface="+mn-ea"/>
              <a:cs typeface="B Nazanin" panose="00000400000000000000" pitchFamily="2" charset="-78"/>
            </a:defRPr>
          </a:pPr>
          <a:endParaRPr lang="en-US"/>
        </a:p>
      </c:txPr>
    </c:title>
    <c:autoTitleDeleted val="0"/>
    <c:plotArea>
      <c:layout>
        <c:manualLayout>
          <c:layoutTarget val="inner"/>
          <c:xMode val="edge"/>
          <c:yMode val="edge"/>
          <c:x val="0.10858935365246235"/>
          <c:y val="0.18722262333990256"/>
          <c:w val="0.73466694089848605"/>
          <c:h val="0.6767903471408635"/>
        </c:manualLayout>
      </c:layout>
      <c:lineChart>
        <c:grouping val="standard"/>
        <c:varyColors val="0"/>
        <c:ser>
          <c:idx val="0"/>
          <c:order val="0"/>
          <c:tx>
            <c:v>Men</c:v>
          </c:tx>
          <c:spPr>
            <a:ln w="28575" cap="rnd">
              <a:solidFill>
                <a:schemeClr val="accent1"/>
              </a:solidFill>
              <a:round/>
            </a:ln>
            <a:effectLst/>
          </c:spPr>
          <c:marker>
            <c:symbol val="none"/>
          </c:marker>
          <c:cat>
            <c:numRef>
              <c:f>Diabetes_Standardize!$A$2:$A$36</c:f>
              <c:numCache>
                <c:formatCode>General</c:formatCode>
                <c:ptCount val="3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numCache>
            </c:numRef>
          </c:cat>
          <c:val>
            <c:numRef>
              <c:f>Diabetes_Standardize!$C$2:$C$36</c:f>
              <c:numCache>
                <c:formatCode>General</c:formatCode>
                <c:ptCount val="35"/>
                <c:pt idx="0">
                  <c:v>5.0345060455364098E-2</c:v>
                </c:pt>
                <c:pt idx="1">
                  <c:v>5.1073484510011299E-2</c:v>
                </c:pt>
                <c:pt idx="2">
                  <c:v>5.1803639719613097E-2</c:v>
                </c:pt>
                <c:pt idx="3">
                  <c:v>5.2537851456353903E-2</c:v>
                </c:pt>
                <c:pt idx="4">
                  <c:v>5.32377053181095E-2</c:v>
                </c:pt>
                <c:pt idx="5">
                  <c:v>5.3951006478938399E-2</c:v>
                </c:pt>
                <c:pt idx="6">
                  <c:v>5.4599819298450203E-2</c:v>
                </c:pt>
                <c:pt idx="7">
                  <c:v>5.5290915496444298E-2</c:v>
                </c:pt>
                <c:pt idx="8">
                  <c:v>5.60281974949738E-2</c:v>
                </c:pt>
                <c:pt idx="9">
                  <c:v>5.6938206147680102E-2</c:v>
                </c:pt>
                <c:pt idx="10">
                  <c:v>5.7996368932415998E-2</c:v>
                </c:pt>
                <c:pt idx="11">
                  <c:v>5.9255531445413102E-2</c:v>
                </c:pt>
                <c:pt idx="12">
                  <c:v>6.06421140561621E-2</c:v>
                </c:pt>
                <c:pt idx="13">
                  <c:v>6.21010451477709E-2</c:v>
                </c:pt>
                <c:pt idx="14">
                  <c:v>6.3594879440125998E-2</c:v>
                </c:pt>
                <c:pt idx="15">
                  <c:v>6.5129922472092802E-2</c:v>
                </c:pt>
                <c:pt idx="16">
                  <c:v>6.6756459872654203E-2</c:v>
                </c:pt>
                <c:pt idx="17">
                  <c:v>6.8401473957970596E-2</c:v>
                </c:pt>
                <c:pt idx="18">
                  <c:v>7.0127114749535605E-2</c:v>
                </c:pt>
                <c:pt idx="19">
                  <c:v>7.1927473639597894E-2</c:v>
                </c:pt>
                <c:pt idx="20">
                  <c:v>7.3890348825043403E-2</c:v>
                </c:pt>
                <c:pt idx="21">
                  <c:v>7.6036124807052102E-2</c:v>
                </c:pt>
                <c:pt idx="22">
                  <c:v>7.8427984546624599E-2</c:v>
                </c:pt>
                <c:pt idx="23">
                  <c:v>8.1088460178003002E-2</c:v>
                </c:pt>
                <c:pt idx="24">
                  <c:v>8.3976106639297193E-2</c:v>
                </c:pt>
                <c:pt idx="25">
                  <c:v>8.6955230262863697E-2</c:v>
                </c:pt>
                <c:pt idx="26">
                  <c:v>9.0001636816673794E-2</c:v>
                </c:pt>
                <c:pt idx="27">
                  <c:v>9.3083979326218105E-2</c:v>
                </c:pt>
                <c:pt idx="28">
                  <c:v>9.6079908116996293E-2</c:v>
                </c:pt>
                <c:pt idx="29">
                  <c:v>9.9011095807018501E-2</c:v>
                </c:pt>
                <c:pt idx="30">
                  <c:v>0.10192728576431</c:v>
                </c:pt>
                <c:pt idx="31">
                  <c:v>0.10483380091844501</c:v>
                </c:pt>
                <c:pt idx="32">
                  <c:v>0.10787755978972299</c:v>
                </c:pt>
                <c:pt idx="33">
                  <c:v>0.11082683538992</c:v>
                </c:pt>
                <c:pt idx="34">
                  <c:v>0.11385206925880401</c:v>
                </c:pt>
              </c:numCache>
            </c:numRef>
          </c:val>
          <c:smooth val="0"/>
        </c:ser>
        <c:ser>
          <c:idx val="1"/>
          <c:order val="1"/>
          <c:tx>
            <c:v>Women</c:v>
          </c:tx>
          <c:spPr>
            <a:ln w="28575" cap="rnd">
              <a:solidFill>
                <a:schemeClr val="accent2"/>
              </a:solidFill>
              <a:round/>
            </a:ln>
            <a:effectLst/>
          </c:spPr>
          <c:marker>
            <c:symbol val="none"/>
          </c:marker>
          <c:cat>
            <c:numRef>
              <c:f>Diabetes_Standardize!$A$2:$A$36</c:f>
              <c:numCache>
                <c:formatCode>General</c:formatCode>
                <c:ptCount val="3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numCache>
            </c:numRef>
          </c:cat>
          <c:val>
            <c:numRef>
              <c:f>Diabetes_Standardize!$D$2:$D$36</c:f>
              <c:numCache>
                <c:formatCode>General</c:formatCode>
                <c:ptCount val="35"/>
                <c:pt idx="0">
                  <c:v>6.0246075199746098E-2</c:v>
                </c:pt>
                <c:pt idx="1">
                  <c:v>6.0772417078459602E-2</c:v>
                </c:pt>
                <c:pt idx="2">
                  <c:v>6.13842709825584E-2</c:v>
                </c:pt>
                <c:pt idx="3">
                  <c:v>6.2101600883570203E-2</c:v>
                </c:pt>
                <c:pt idx="4">
                  <c:v>6.2790990854241904E-2</c:v>
                </c:pt>
                <c:pt idx="5">
                  <c:v>6.3502042175796497E-2</c:v>
                </c:pt>
                <c:pt idx="6">
                  <c:v>6.4130700282024902E-2</c:v>
                </c:pt>
                <c:pt idx="7">
                  <c:v>6.48153673802178E-2</c:v>
                </c:pt>
                <c:pt idx="8">
                  <c:v>6.5573725449357301E-2</c:v>
                </c:pt>
                <c:pt idx="9">
                  <c:v>6.6494417791907706E-2</c:v>
                </c:pt>
                <c:pt idx="10">
                  <c:v>6.7611733909891794E-2</c:v>
                </c:pt>
                <c:pt idx="11">
                  <c:v>6.8952948186559795E-2</c:v>
                </c:pt>
                <c:pt idx="12">
                  <c:v>7.0412257044928303E-2</c:v>
                </c:pt>
                <c:pt idx="13">
                  <c:v>7.1918514107713299E-2</c:v>
                </c:pt>
                <c:pt idx="14">
                  <c:v>7.3499889634782406E-2</c:v>
                </c:pt>
                <c:pt idx="15">
                  <c:v>7.51537320154224E-2</c:v>
                </c:pt>
                <c:pt idx="16">
                  <c:v>7.6914559978289304E-2</c:v>
                </c:pt>
                <c:pt idx="17">
                  <c:v>7.8741923925550503E-2</c:v>
                </c:pt>
                <c:pt idx="18">
                  <c:v>8.0634149599662294E-2</c:v>
                </c:pt>
                <c:pt idx="19">
                  <c:v>8.2624233529247901E-2</c:v>
                </c:pt>
                <c:pt idx="20">
                  <c:v>8.4784023219743307E-2</c:v>
                </c:pt>
                <c:pt idx="21">
                  <c:v>8.7133010058737498E-2</c:v>
                </c:pt>
                <c:pt idx="22">
                  <c:v>8.9723880317557098E-2</c:v>
                </c:pt>
                <c:pt idx="23">
                  <c:v>9.2540029642648305E-2</c:v>
                </c:pt>
                <c:pt idx="24">
                  <c:v>9.5568609001174101E-2</c:v>
                </c:pt>
                <c:pt idx="25">
                  <c:v>9.8699477584782605E-2</c:v>
                </c:pt>
                <c:pt idx="26">
                  <c:v>0.101956903918763</c:v>
                </c:pt>
                <c:pt idx="27">
                  <c:v>0.105255028669362</c:v>
                </c:pt>
                <c:pt idx="28">
                  <c:v>0.10853336056545999</c:v>
                </c:pt>
                <c:pt idx="29">
                  <c:v>0.111772346498349</c:v>
                </c:pt>
                <c:pt idx="30">
                  <c:v>0.115073902161812</c:v>
                </c:pt>
                <c:pt idx="31">
                  <c:v>0.118407943247003</c:v>
                </c:pt>
                <c:pt idx="32">
                  <c:v>0.121829846641466</c:v>
                </c:pt>
                <c:pt idx="33">
                  <c:v>0.12517190418831001</c:v>
                </c:pt>
                <c:pt idx="34">
                  <c:v>0.128602930155919</c:v>
                </c:pt>
              </c:numCache>
            </c:numRef>
          </c:val>
          <c:smooth val="0"/>
        </c:ser>
        <c:dLbls>
          <c:showLegendKey val="0"/>
          <c:showVal val="0"/>
          <c:showCatName val="0"/>
          <c:showSerName val="0"/>
          <c:showPercent val="0"/>
          <c:showBubbleSize val="0"/>
        </c:dLbls>
        <c:smooth val="0"/>
        <c:axId val="310801160"/>
        <c:axId val="310803120"/>
      </c:lineChart>
      <c:catAx>
        <c:axId val="310801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10803120"/>
        <c:crosses val="autoZero"/>
        <c:auto val="1"/>
        <c:lblAlgn val="ctr"/>
        <c:lblOffset val="100"/>
        <c:noMultiLvlLbl val="0"/>
      </c:catAx>
      <c:valAx>
        <c:axId val="310803120"/>
        <c:scaling>
          <c:orientation val="minMax"/>
          <c:min val="4.0000000000000008E-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a:glow rad="127000">
              <a:schemeClr val="accent1">
                <a:alpha val="98000"/>
              </a:schemeClr>
            </a:glow>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310801160"/>
        <c:crosses val="autoZero"/>
        <c:crossBetween val="between"/>
      </c:valAx>
      <c:spPr>
        <a:noFill/>
        <a:ln>
          <a:noFill/>
        </a:ln>
        <a:effectLst/>
      </c:spPr>
    </c:plotArea>
    <c:legend>
      <c:legendPos val="b"/>
      <c:layout>
        <c:manualLayout>
          <c:xMode val="edge"/>
          <c:yMode val="edge"/>
          <c:x val="0.84742012894694985"/>
          <c:y val="0.33385044260771746"/>
          <c:w val="0.14255984633076169"/>
          <c:h val="0.20048255946185098"/>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1">
              <a:defRPr sz="2800" b="1" i="0" u="none" strike="noStrike" kern="1200" spc="0" baseline="0">
                <a:solidFill>
                  <a:schemeClr val="tx1">
                    <a:lumMod val="65000"/>
                    <a:lumOff val="35000"/>
                  </a:schemeClr>
                </a:solidFill>
                <a:latin typeface="+mn-lt"/>
                <a:ea typeface="+mn-ea"/>
                <a:cs typeface="B Nazanin" panose="00000400000000000000" pitchFamily="2" charset="-78"/>
              </a:defRPr>
            </a:pPr>
            <a:r>
              <a:rPr lang="fa-IR" sz="2800" b="1" dirty="0" smtClean="0">
                <a:cs typeface="B Nazanin" panose="00000400000000000000" pitchFamily="2" charset="-78"/>
              </a:rPr>
              <a:t>تعداد افراد دیابتی در ایران</a:t>
            </a:r>
            <a:endParaRPr lang="en-US" sz="2800" b="1" dirty="0">
              <a:cs typeface="B Nazanin" panose="00000400000000000000" pitchFamily="2" charset="-78"/>
            </a:endParaRPr>
          </a:p>
        </c:rich>
      </c:tx>
      <c:overlay val="0"/>
      <c:spPr>
        <a:noFill/>
        <a:ln>
          <a:noFill/>
        </a:ln>
        <a:effectLst/>
      </c:spPr>
      <c:txPr>
        <a:bodyPr rot="0" spcFirstLastPara="1" vertOverflow="ellipsis" vert="horz" wrap="square" anchor="ctr" anchorCtr="1"/>
        <a:lstStyle/>
        <a:p>
          <a:pPr rtl="1">
            <a:defRPr sz="2800" b="1" i="0" u="none" strike="noStrike" kern="1200" spc="0" baseline="0">
              <a:solidFill>
                <a:schemeClr val="tx1">
                  <a:lumMod val="65000"/>
                  <a:lumOff val="35000"/>
                </a:schemeClr>
              </a:solidFill>
              <a:latin typeface="+mn-lt"/>
              <a:ea typeface="+mn-ea"/>
              <a:cs typeface="B Nazanin" panose="00000400000000000000" pitchFamily="2" charset="-78"/>
            </a:defRPr>
          </a:pPr>
          <a:endParaRPr lang="en-US"/>
        </a:p>
      </c:txPr>
    </c:title>
    <c:autoTitleDeleted val="0"/>
    <c:plotArea>
      <c:layout>
        <c:manualLayout>
          <c:layoutTarget val="inner"/>
          <c:xMode val="edge"/>
          <c:yMode val="edge"/>
          <c:x val="0.13085833020872392"/>
          <c:y val="0.17171296296296296"/>
          <c:w val="0.67141805191017789"/>
          <c:h val="0.68436598417013306"/>
        </c:manualLayout>
      </c:layout>
      <c:lineChart>
        <c:grouping val="standard"/>
        <c:varyColors val="0"/>
        <c:ser>
          <c:idx val="0"/>
          <c:order val="0"/>
          <c:tx>
            <c:v>Men</c:v>
          </c:tx>
          <c:spPr>
            <a:ln w="28575" cap="rnd">
              <a:solidFill>
                <a:schemeClr val="accent1"/>
              </a:solidFill>
              <a:round/>
            </a:ln>
            <a:effectLst/>
          </c:spPr>
          <c:marker>
            <c:symbol val="none"/>
          </c:marker>
          <c:cat>
            <c:numRef>
              <c:f>Diabetes_Number!$A$2:$A$36</c:f>
              <c:numCache>
                <c:formatCode>General</c:formatCode>
                <c:ptCount val="3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numCache>
            </c:numRef>
          </c:cat>
          <c:val>
            <c:numRef>
              <c:f>Diabetes_Number!$C$2:$C$36</c:f>
              <c:numCache>
                <c:formatCode>General</c:formatCode>
                <c:ptCount val="35"/>
                <c:pt idx="0">
                  <c:v>369464.020341973</c:v>
                </c:pt>
                <c:pt idx="1">
                  <c:v>387680.05314913898</c:v>
                </c:pt>
                <c:pt idx="2">
                  <c:v>407105.38910793001</c:v>
                </c:pt>
                <c:pt idx="3">
                  <c:v>427828.96137981</c:v>
                </c:pt>
                <c:pt idx="4">
                  <c:v>449585.84817548102</c:v>
                </c:pt>
                <c:pt idx="5">
                  <c:v>472795.85286905803</c:v>
                </c:pt>
                <c:pt idx="6">
                  <c:v>496940.79804902303</c:v>
                </c:pt>
                <c:pt idx="7">
                  <c:v>522908.46514188102</c:v>
                </c:pt>
                <c:pt idx="8">
                  <c:v>550027.18653889897</c:v>
                </c:pt>
                <c:pt idx="9">
                  <c:v>578637.95317483705</c:v>
                </c:pt>
                <c:pt idx="10">
                  <c:v>607904.86106659099</c:v>
                </c:pt>
                <c:pt idx="11">
                  <c:v>638206.29260116501</c:v>
                </c:pt>
                <c:pt idx="12">
                  <c:v>669247.25187868602</c:v>
                </c:pt>
                <c:pt idx="13">
                  <c:v>701448.46720622305</c:v>
                </c:pt>
                <c:pt idx="14">
                  <c:v>735954.91343993298</c:v>
                </c:pt>
                <c:pt idx="15">
                  <c:v>774217.72722895397</c:v>
                </c:pt>
                <c:pt idx="16">
                  <c:v>817158.12311016105</c:v>
                </c:pt>
                <c:pt idx="17">
                  <c:v>864027.31273926399</c:v>
                </c:pt>
                <c:pt idx="18">
                  <c:v>916850.31980687298</c:v>
                </c:pt>
                <c:pt idx="19">
                  <c:v>977043.768235959</c:v>
                </c:pt>
                <c:pt idx="20">
                  <c:v>1046959.93986076</c:v>
                </c:pt>
                <c:pt idx="21">
                  <c:v>1128518.9948988101</c:v>
                </c:pt>
                <c:pt idx="22">
                  <c:v>1222855.7650086901</c:v>
                </c:pt>
                <c:pt idx="23">
                  <c:v>1328120.7433327001</c:v>
                </c:pt>
                <c:pt idx="24">
                  <c:v>1439753.01046577</c:v>
                </c:pt>
                <c:pt idx="25">
                  <c:v>1552164.5798287999</c:v>
                </c:pt>
                <c:pt idx="26">
                  <c:v>1663131.84656754</c:v>
                </c:pt>
                <c:pt idx="27">
                  <c:v>1772866.52589243</c:v>
                </c:pt>
                <c:pt idx="28">
                  <c:v>1881246.93141165</c:v>
                </c:pt>
                <c:pt idx="29">
                  <c:v>1992771.1765370199</c:v>
                </c:pt>
                <c:pt idx="30">
                  <c:v>2111912.2255843398</c:v>
                </c:pt>
                <c:pt idx="31">
                  <c:v>2239952.39894435</c:v>
                </c:pt>
                <c:pt idx="32">
                  <c:v>2379809.0355373002</c:v>
                </c:pt>
                <c:pt idx="33">
                  <c:v>2526489.1404091502</c:v>
                </c:pt>
                <c:pt idx="34">
                  <c:v>2683745.41617428</c:v>
                </c:pt>
              </c:numCache>
            </c:numRef>
          </c:val>
          <c:smooth val="0"/>
        </c:ser>
        <c:ser>
          <c:idx val="1"/>
          <c:order val="1"/>
          <c:tx>
            <c:v>Women</c:v>
          </c:tx>
          <c:spPr>
            <a:ln w="28575" cap="rnd">
              <a:solidFill>
                <a:schemeClr val="accent2"/>
              </a:solidFill>
              <a:round/>
            </a:ln>
            <a:effectLst/>
          </c:spPr>
          <c:marker>
            <c:symbol val="none"/>
          </c:marker>
          <c:cat>
            <c:numRef>
              <c:f>Diabetes_Number!$A$2:$A$36</c:f>
              <c:numCache>
                <c:formatCode>General</c:formatCode>
                <c:ptCount val="3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numCache>
            </c:numRef>
          </c:cat>
          <c:val>
            <c:numRef>
              <c:f>Diabetes_Number!$D$2:$D$36</c:f>
              <c:numCache>
                <c:formatCode>General</c:formatCode>
                <c:ptCount val="35"/>
                <c:pt idx="0">
                  <c:v>424728.62766153598</c:v>
                </c:pt>
                <c:pt idx="1">
                  <c:v>443136.30682427302</c:v>
                </c:pt>
                <c:pt idx="2">
                  <c:v>463674.56606778101</c:v>
                </c:pt>
                <c:pt idx="3">
                  <c:v>486435.47452284698</c:v>
                </c:pt>
                <c:pt idx="4">
                  <c:v>510116.27489771403</c:v>
                </c:pt>
                <c:pt idx="5">
                  <c:v>534918.16527432203</c:v>
                </c:pt>
                <c:pt idx="6">
                  <c:v>560018.80728618498</c:v>
                </c:pt>
                <c:pt idx="7">
                  <c:v>586648.19115072896</c:v>
                </c:pt>
                <c:pt idx="8">
                  <c:v>614486.72260010999</c:v>
                </c:pt>
                <c:pt idx="9">
                  <c:v>643763.88192633702</c:v>
                </c:pt>
                <c:pt idx="10">
                  <c:v>674510.35963733401</c:v>
                </c:pt>
                <c:pt idx="11">
                  <c:v>706797.23345469101</c:v>
                </c:pt>
                <c:pt idx="12">
                  <c:v>739968.67752941896</c:v>
                </c:pt>
                <c:pt idx="13">
                  <c:v>774538.45169160899</c:v>
                </c:pt>
                <c:pt idx="14">
                  <c:v>812735.73728426802</c:v>
                </c:pt>
                <c:pt idx="15">
                  <c:v>856119.09968190501</c:v>
                </c:pt>
                <c:pt idx="16">
                  <c:v>906127.13302241405</c:v>
                </c:pt>
                <c:pt idx="17">
                  <c:v>962348.61681925599</c:v>
                </c:pt>
                <c:pt idx="18">
                  <c:v>1024276.78348747</c:v>
                </c:pt>
                <c:pt idx="19">
                  <c:v>1091267.4395315601</c:v>
                </c:pt>
                <c:pt idx="20">
                  <c:v>1163641.4057654601</c:v>
                </c:pt>
                <c:pt idx="21">
                  <c:v>1241656.8620345001</c:v>
                </c:pt>
                <c:pt idx="22">
                  <c:v>1327102.4768862501</c:v>
                </c:pt>
                <c:pt idx="23">
                  <c:v>1421358.51584141</c:v>
                </c:pt>
                <c:pt idx="24">
                  <c:v>1526485.4065842801</c:v>
                </c:pt>
                <c:pt idx="25">
                  <c:v>1642483.8012796601</c:v>
                </c:pt>
                <c:pt idx="26">
                  <c:v>1770863.8674294001</c:v>
                </c:pt>
                <c:pt idx="27">
                  <c:v>1910119.5216600499</c:v>
                </c:pt>
                <c:pt idx="28">
                  <c:v>2058486.8990142399</c:v>
                </c:pt>
                <c:pt idx="29">
                  <c:v>2214198.4638239699</c:v>
                </c:pt>
                <c:pt idx="30">
                  <c:v>2378254.3546963502</c:v>
                </c:pt>
                <c:pt idx="31">
                  <c:v>2549835.8221481298</c:v>
                </c:pt>
                <c:pt idx="32">
                  <c:v>2730472.8034937801</c:v>
                </c:pt>
                <c:pt idx="33">
                  <c:v>2916048.2219080199</c:v>
                </c:pt>
                <c:pt idx="34">
                  <c:v>3110465.22795003</c:v>
                </c:pt>
              </c:numCache>
            </c:numRef>
          </c:val>
          <c:smooth val="0"/>
        </c:ser>
        <c:dLbls>
          <c:showLegendKey val="0"/>
          <c:showVal val="0"/>
          <c:showCatName val="0"/>
          <c:showSerName val="0"/>
          <c:showPercent val="0"/>
          <c:showBubbleSize val="0"/>
        </c:dLbls>
        <c:smooth val="0"/>
        <c:axId val="310276424"/>
        <c:axId val="310277600"/>
      </c:lineChart>
      <c:catAx>
        <c:axId val="310276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10277600"/>
        <c:crosses val="autoZero"/>
        <c:auto val="1"/>
        <c:lblAlgn val="ctr"/>
        <c:lblOffset val="100"/>
        <c:noMultiLvlLbl val="0"/>
      </c:catAx>
      <c:valAx>
        <c:axId val="310277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310276424"/>
        <c:crosses val="autoZero"/>
        <c:crossBetween val="between"/>
        <c:dispUnits>
          <c:builtInUnit val="thousands"/>
          <c:dispUnitsLbl>
            <c:layout>
              <c:manualLayout>
                <c:xMode val="edge"/>
                <c:yMode val="edge"/>
                <c:x val="2.2222222222222223E-2"/>
                <c:y val="0.34300925925925929"/>
              </c:manualLayout>
            </c:layout>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layout>
        <c:manualLayout>
          <c:xMode val="edge"/>
          <c:yMode val="edge"/>
          <c:x val="0.83047291244283084"/>
          <c:y val="0.32002260134149896"/>
          <c:w val="0.13346535275904883"/>
          <c:h val="0.2470271153926289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A51004-902E-4CA7-B50E-E1DE0A550B8C}" type="doc">
      <dgm:prSet loTypeId="urn:microsoft.com/office/officeart/2005/8/layout/list1" loCatId="list" qsTypeId="urn:microsoft.com/office/officeart/2005/8/quickstyle/3d1" qsCatId="3D" csTypeId="urn:microsoft.com/office/officeart/2005/8/colors/colorful1#1" csCatId="colorful" phldr="1"/>
      <dgm:spPr/>
      <dgm:t>
        <a:bodyPr/>
        <a:lstStyle/>
        <a:p>
          <a:endParaRPr lang="en-US"/>
        </a:p>
      </dgm:t>
    </dgm:pt>
    <dgm:pt modelId="{0E0D0314-FA76-452E-9C3E-DEA4EC920248}">
      <dgm:prSet phldrT="[Text]"/>
      <dgm:spPr/>
      <dgm:t>
        <a:bodyPr/>
        <a:lstStyle/>
        <a:p>
          <a:r>
            <a:rPr lang="en-US" b="1" dirty="0" smtClean="0">
              <a:latin typeface="+mj-lt"/>
            </a:rPr>
            <a:t>Adult Cohort</a:t>
          </a:r>
          <a:endParaRPr lang="en-US" b="1" dirty="0">
            <a:latin typeface="+mj-lt"/>
          </a:endParaRPr>
        </a:p>
      </dgm:t>
    </dgm:pt>
    <dgm:pt modelId="{CBDAB533-3325-4E5F-AE0B-62B29C49992D}" type="parTrans" cxnId="{FDDCD97E-8D79-4035-8067-9A10C6709B57}">
      <dgm:prSet/>
      <dgm:spPr/>
      <dgm:t>
        <a:bodyPr/>
        <a:lstStyle/>
        <a:p>
          <a:endParaRPr lang="en-US" b="1">
            <a:latin typeface="+mj-lt"/>
          </a:endParaRPr>
        </a:p>
      </dgm:t>
    </dgm:pt>
    <dgm:pt modelId="{CC2F6972-0E2A-47D0-BBC8-99B0A34CF629}" type="sibTrans" cxnId="{FDDCD97E-8D79-4035-8067-9A10C6709B57}">
      <dgm:prSet/>
      <dgm:spPr/>
      <dgm:t>
        <a:bodyPr/>
        <a:lstStyle/>
        <a:p>
          <a:endParaRPr lang="en-US" b="1">
            <a:latin typeface="+mj-lt"/>
          </a:endParaRPr>
        </a:p>
      </dgm:t>
    </dgm:pt>
    <dgm:pt modelId="{6C116DD1-F3B1-4CAC-BB3B-67CBD28818D5}">
      <dgm:prSet phldrT="[Text]"/>
      <dgm:spPr/>
      <dgm:t>
        <a:bodyPr/>
        <a:lstStyle/>
        <a:p>
          <a:r>
            <a:rPr lang="en-US" b="1" dirty="0" smtClean="0">
              <a:latin typeface="+mj-lt"/>
            </a:rPr>
            <a:t>Birth Cohort</a:t>
          </a:r>
          <a:endParaRPr lang="en-US" b="1" dirty="0">
            <a:latin typeface="+mj-lt"/>
          </a:endParaRPr>
        </a:p>
      </dgm:t>
    </dgm:pt>
    <dgm:pt modelId="{A28930CD-9E12-4B75-8437-2B8F9789CAE7}" type="parTrans" cxnId="{12FD1EB1-FD95-4855-9368-4FB2D44A3314}">
      <dgm:prSet/>
      <dgm:spPr/>
      <dgm:t>
        <a:bodyPr/>
        <a:lstStyle/>
        <a:p>
          <a:endParaRPr lang="en-US" b="1">
            <a:latin typeface="+mj-lt"/>
          </a:endParaRPr>
        </a:p>
      </dgm:t>
    </dgm:pt>
    <dgm:pt modelId="{7FEED40E-4111-4605-80DA-F719E0CB66DA}" type="sibTrans" cxnId="{12FD1EB1-FD95-4855-9368-4FB2D44A3314}">
      <dgm:prSet/>
      <dgm:spPr/>
      <dgm:t>
        <a:bodyPr/>
        <a:lstStyle/>
        <a:p>
          <a:endParaRPr lang="en-US" b="1">
            <a:latin typeface="+mj-lt"/>
          </a:endParaRPr>
        </a:p>
      </dgm:t>
    </dgm:pt>
    <dgm:pt modelId="{FF9DF600-9F1B-4B92-B3DB-57B33A1A9A3A}">
      <dgm:prSet phldrT="[Text]"/>
      <dgm:spPr/>
      <dgm:t>
        <a:bodyPr/>
        <a:lstStyle/>
        <a:p>
          <a:r>
            <a:rPr lang="en-US" b="1" dirty="0" smtClean="0">
              <a:latin typeface="+mj-lt"/>
            </a:rPr>
            <a:t>Youth Cohort</a:t>
          </a:r>
          <a:endParaRPr lang="en-US" b="1" dirty="0">
            <a:latin typeface="+mj-lt"/>
          </a:endParaRPr>
        </a:p>
      </dgm:t>
    </dgm:pt>
    <dgm:pt modelId="{6ECC2D00-4129-471B-9D70-3A3F69ECD0AE}" type="parTrans" cxnId="{54CC15F4-8368-4C5F-988D-240BB58239E9}">
      <dgm:prSet/>
      <dgm:spPr/>
      <dgm:t>
        <a:bodyPr/>
        <a:lstStyle/>
        <a:p>
          <a:endParaRPr lang="en-US" b="1">
            <a:latin typeface="+mj-lt"/>
          </a:endParaRPr>
        </a:p>
      </dgm:t>
    </dgm:pt>
    <dgm:pt modelId="{D4B617F0-2581-4258-9ED9-3EB064D72F69}" type="sibTrans" cxnId="{54CC15F4-8368-4C5F-988D-240BB58239E9}">
      <dgm:prSet/>
      <dgm:spPr/>
      <dgm:t>
        <a:bodyPr/>
        <a:lstStyle/>
        <a:p>
          <a:endParaRPr lang="en-US" b="1">
            <a:latin typeface="+mj-lt"/>
          </a:endParaRPr>
        </a:p>
      </dgm:t>
    </dgm:pt>
    <dgm:pt modelId="{4C1C5E85-271A-466D-9C62-28EC73C37F7A}">
      <dgm:prSet phldrT="[Text]"/>
      <dgm:spPr/>
      <dgm:t>
        <a:bodyPr/>
        <a:lstStyle/>
        <a:p>
          <a:r>
            <a:rPr lang="en-US" b="1" dirty="0" smtClean="0">
              <a:latin typeface="+mj-lt"/>
            </a:rPr>
            <a:t>Elderly Cohort</a:t>
          </a:r>
          <a:endParaRPr lang="en-US" b="1" dirty="0">
            <a:latin typeface="+mj-lt"/>
          </a:endParaRPr>
        </a:p>
      </dgm:t>
    </dgm:pt>
    <dgm:pt modelId="{02B1D72B-B2E9-4BA6-90E7-BCE0DD6BE8CA}" type="parTrans" cxnId="{9BD7E2CE-0A3C-4B9E-84C5-B7A1D00C4189}">
      <dgm:prSet/>
      <dgm:spPr/>
      <dgm:t>
        <a:bodyPr/>
        <a:lstStyle/>
        <a:p>
          <a:endParaRPr lang="en-US" b="1">
            <a:latin typeface="+mj-lt"/>
          </a:endParaRPr>
        </a:p>
      </dgm:t>
    </dgm:pt>
    <dgm:pt modelId="{4BA47C94-3F90-475C-906C-FADF376C77E4}" type="sibTrans" cxnId="{9BD7E2CE-0A3C-4B9E-84C5-B7A1D00C4189}">
      <dgm:prSet/>
      <dgm:spPr/>
      <dgm:t>
        <a:bodyPr/>
        <a:lstStyle/>
        <a:p>
          <a:endParaRPr lang="en-US" b="1">
            <a:latin typeface="+mj-lt"/>
          </a:endParaRPr>
        </a:p>
      </dgm:t>
    </dgm:pt>
    <dgm:pt modelId="{B2404182-DA41-43B2-9B57-1C6CA9A19637}" type="pres">
      <dgm:prSet presAssocID="{45A51004-902E-4CA7-B50E-E1DE0A550B8C}" presName="linear" presStyleCnt="0">
        <dgm:presLayoutVars>
          <dgm:dir/>
          <dgm:animLvl val="lvl"/>
          <dgm:resizeHandles val="exact"/>
        </dgm:presLayoutVars>
      </dgm:prSet>
      <dgm:spPr/>
      <dgm:t>
        <a:bodyPr/>
        <a:lstStyle/>
        <a:p>
          <a:endParaRPr lang="en-US"/>
        </a:p>
      </dgm:t>
    </dgm:pt>
    <dgm:pt modelId="{C1FD4160-1DFD-48FF-B04B-64E550AD8D13}" type="pres">
      <dgm:prSet presAssocID="{0E0D0314-FA76-452E-9C3E-DEA4EC920248}" presName="parentLin" presStyleCnt="0"/>
      <dgm:spPr/>
      <dgm:t>
        <a:bodyPr/>
        <a:lstStyle/>
        <a:p>
          <a:endParaRPr lang="en-US"/>
        </a:p>
      </dgm:t>
    </dgm:pt>
    <dgm:pt modelId="{EF654E5B-5D79-4E46-8BC5-E487E2A3CDDF}" type="pres">
      <dgm:prSet presAssocID="{0E0D0314-FA76-452E-9C3E-DEA4EC920248}" presName="parentLeftMargin" presStyleLbl="node1" presStyleIdx="0" presStyleCnt="4"/>
      <dgm:spPr/>
      <dgm:t>
        <a:bodyPr/>
        <a:lstStyle/>
        <a:p>
          <a:endParaRPr lang="en-US"/>
        </a:p>
      </dgm:t>
    </dgm:pt>
    <dgm:pt modelId="{8E3D1924-A201-4E47-960A-933E7255BDCA}" type="pres">
      <dgm:prSet presAssocID="{0E0D0314-FA76-452E-9C3E-DEA4EC920248}" presName="parentText" presStyleLbl="node1" presStyleIdx="0" presStyleCnt="4">
        <dgm:presLayoutVars>
          <dgm:chMax val="0"/>
          <dgm:bulletEnabled val="1"/>
        </dgm:presLayoutVars>
      </dgm:prSet>
      <dgm:spPr/>
      <dgm:t>
        <a:bodyPr/>
        <a:lstStyle/>
        <a:p>
          <a:endParaRPr lang="en-US"/>
        </a:p>
      </dgm:t>
    </dgm:pt>
    <dgm:pt modelId="{B8ABF5AE-227E-4E48-912E-8C124020F2E3}" type="pres">
      <dgm:prSet presAssocID="{0E0D0314-FA76-452E-9C3E-DEA4EC920248}" presName="negativeSpace" presStyleCnt="0"/>
      <dgm:spPr/>
      <dgm:t>
        <a:bodyPr/>
        <a:lstStyle/>
        <a:p>
          <a:endParaRPr lang="en-US"/>
        </a:p>
      </dgm:t>
    </dgm:pt>
    <dgm:pt modelId="{5AFFCA63-4A93-46C3-B9BD-F7A1B414A867}" type="pres">
      <dgm:prSet presAssocID="{0E0D0314-FA76-452E-9C3E-DEA4EC920248}" presName="childText" presStyleLbl="conFgAcc1" presStyleIdx="0" presStyleCnt="4">
        <dgm:presLayoutVars>
          <dgm:bulletEnabled val="1"/>
        </dgm:presLayoutVars>
      </dgm:prSet>
      <dgm:spPr/>
      <dgm:t>
        <a:bodyPr/>
        <a:lstStyle/>
        <a:p>
          <a:endParaRPr lang="en-US"/>
        </a:p>
      </dgm:t>
    </dgm:pt>
    <dgm:pt modelId="{27DA1DE4-EDA4-47D5-B2B4-63DD5E4C6627}" type="pres">
      <dgm:prSet presAssocID="{CC2F6972-0E2A-47D0-BBC8-99B0A34CF629}" presName="spaceBetweenRectangles" presStyleCnt="0"/>
      <dgm:spPr/>
      <dgm:t>
        <a:bodyPr/>
        <a:lstStyle/>
        <a:p>
          <a:endParaRPr lang="en-US"/>
        </a:p>
      </dgm:t>
    </dgm:pt>
    <dgm:pt modelId="{AA57C0E2-45BD-45BF-94DF-993935716E29}" type="pres">
      <dgm:prSet presAssocID="{6C116DD1-F3B1-4CAC-BB3B-67CBD28818D5}" presName="parentLin" presStyleCnt="0"/>
      <dgm:spPr/>
      <dgm:t>
        <a:bodyPr/>
        <a:lstStyle/>
        <a:p>
          <a:endParaRPr lang="en-US"/>
        </a:p>
      </dgm:t>
    </dgm:pt>
    <dgm:pt modelId="{E97835D3-5A8B-4CCA-99AA-7AF62CD1D5E1}" type="pres">
      <dgm:prSet presAssocID="{6C116DD1-F3B1-4CAC-BB3B-67CBD28818D5}" presName="parentLeftMargin" presStyleLbl="node1" presStyleIdx="0" presStyleCnt="4"/>
      <dgm:spPr/>
      <dgm:t>
        <a:bodyPr/>
        <a:lstStyle/>
        <a:p>
          <a:endParaRPr lang="en-US"/>
        </a:p>
      </dgm:t>
    </dgm:pt>
    <dgm:pt modelId="{5E284C91-F4A8-4EFE-8D30-4FC7858D4E9F}" type="pres">
      <dgm:prSet presAssocID="{6C116DD1-F3B1-4CAC-BB3B-67CBD28818D5}" presName="parentText" presStyleLbl="node1" presStyleIdx="1" presStyleCnt="4">
        <dgm:presLayoutVars>
          <dgm:chMax val="0"/>
          <dgm:bulletEnabled val="1"/>
        </dgm:presLayoutVars>
      </dgm:prSet>
      <dgm:spPr/>
      <dgm:t>
        <a:bodyPr/>
        <a:lstStyle/>
        <a:p>
          <a:endParaRPr lang="en-US"/>
        </a:p>
      </dgm:t>
    </dgm:pt>
    <dgm:pt modelId="{91D230C8-8432-468A-9C40-1D8200E21ABB}" type="pres">
      <dgm:prSet presAssocID="{6C116DD1-F3B1-4CAC-BB3B-67CBD28818D5}" presName="negativeSpace" presStyleCnt="0"/>
      <dgm:spPr/>
      <dgm:t>
        <a:bodyPr/>
        <a:lstStyle/>
        <a:p>
          <a:endParaRPr lang="en-US"/>
        </a:p>
      </dgm:t>
    </dgm:pt>
    <dgm:pt modelId="{ECD74FEC-84E8-44B5-BE94-225E49CD7312}" type="pres">
      <dgm:prSet presAssocID="{6C116DD1-F3B1-4CAC-BB3B-67CBD28818D5}" presName="childText" presStyleLbl="conFgAcc1" presStyleIdx="1" presStyleCnt="4">
        <dgm:presLayoutVars>
          <dgm:bulletEnabled val="1"/>
        </dgm:presLayoutVars>
      </dgm:prSet>
      <dgm:spPr/>
      <dgm:t>
        <a:bodyPr/>
        <a:lstStyle/>
        <a:p>
          <a:endParaRPr lang="en-US"/>
        </a:p>
      </dgm:t>
    </dgm:pt>
    <dgm:pt modelId="{9ACD9DF2-4971-4374-AED4-3CB6D4DB6FEE}" type="pres">
      <dgm:prSet presAssocID="{7FEED40E-4111-4605-80DA-F719E0CB66DA}" presName="spaceBetweenRectangles" presStyleCnt="0"/>
      <dgm:spPr/>
      <dgm:t>
        <a:bodyPr/>
        <a:lstStyle/>
        <a:p>
          <a:endParaRPr lang="en-US"/>
        </a:p>
      </dgm:t>
    </dgm:pt>
    <dgm:pt modelId="{8186C8BE-49AE-41B8-A4AE-5E18EB3F8AC9}" type="pres">
      <dgm:prSet presAssocID="{FF9DF600-9F1B-4B92-B3DB-57B33A1A9A3A}" presName="parentLin" presStyleCnt="0"/>
      <dgm:spPr/>
      <dgm:t>
        <a:bodyPr/>
        <a:lstStyle/>
        <a:p>
          <a:endParaRPr lang="en-US"/>
        </a:p>
      </dgm:t>
    </dgm:pt>
    <dgm:pt modelId="{3EAEF272-C4A9-4AA7-A0E3-20273F513888}" type="pres">
      <dgm:prSet presAssocID="{FF9DF600-9F1B-4B92-B3DB-57B33A1A9A3A}" presName="parentLeftMargin" presStyleLbl="node1" presStyleIdx="1" presStyleCnt="4"/>
      <dgm:spPr/>
      <dgm:t>
        <a:bodyPr/>
        <a:lstStyle/>
        <a:p>
          <a:endParaRPr lang="en-US"/>
        </a:p>
      </dgm:t>
    </dgm:pt>
    <dgm:pt modelId="{3F63B27B-075D-4BD5-9EE5-07A4780853C3}" type="pres">
      <dgm:prSet presAssocID="{FF9DF600-9F1B-4B92-B3DB-57B33A1A9A3A}" presName="parentText" presStyleLbl="node1" presStyleIdx="2" presStyleCnt="4">
        <dgm:presLayoutVars>
          <dgm:chMax val="0"/>
          <dgm:bulletEnabled val="1"/>
        </dgm:presLayoutVars>
      </dgm:prSet>
      <dgm:spPr/>
      <dgm:t>
        <a:bodyPr/>
        <a:lstStyle/>
        <a:p>
          <a:endParaRPr lang="en-US"/>
        </a:p>
      </dgm:t>
    </dgm:pt>
    <dgm:pt modelId="{081F3B22-2411-41B0-BCF0-1523DD65917F}" type="pres">
      <dgm:prSet presAssocID="{FF9DF600-9F1B-4B92-B3DB-57B33A1A9A3A}" presName="negativeSpace" presStyleCnt="0"/>
      <dgm:spPr/>
      <dgm:t>
        <a:bodyPr/>
        <a:lstStyle/>
        <a:p>
          <a:endParaRPr lang="en-US"/>
        </a:p>
      </dgm:t>
    </dgm:pt>
    <dgm:pt modelId="{B59A7964-B0B1-40C7-BD47-0C59260682E0}" type="pres">
      <dgm:prSet presAssocID="{FF9DF600-9F1B-4B92-B3DB-57B33A1A9A3A}" presName="childText" presStyleLbl="conFgAcc1" presStyleIdx="2" presStyleCnt="4">
        <dgm:presLayoutVars>
          <dgm:bulletEnabled val="1"/>
        </dgm:presLayoutVars>
      </dgm:prSet>
      <dgm:spPr/>
      <dgm:t>
        <a:bodyPr/>
        <a:lstStyle/>
        <a:p>
          <a:endParaRPr lang="en-US"/>
        </a:p>
      </dgm:t>
    </dgm:pt>
    <dgm:pt modelId="{C0566AC0-3DD0-45B3-8542-98F808BE9688}" type="pres">
      <dgm:prSet presAssocID="{D4B617F0-2581-4258-9ED9-3EB064D72F69}" presName="spaceBetweenRectangles" presStyleCnt="0"/>
      <dgm:spPr/>
      <dgm:t>
        <a:bodyPr/>
        <a:lstStyle/>
        <a:p>
          <a:endParaRPr lang="en-US"/>
        </a:p>
      </dgm:t>
    </dgm:pt>
    <dgm:pt modelId="{0B6FB6B0-8906-46B2-9E3C-37EA93990F18}" type="pres">
      <dgm:prSet presAssocID="{4C1C5E85-271A-466D-9C62-28EC73C37F7A}" presName="parentLin" presStyleCnt="0"/>
      <dgm:spPr/>
      <dgm:t>
        <a:bodyPr/>
        <a:lstStyle/>
        <a:p>
          <a:endParaRPr lang="en-US"/>
        </a:p>
      </dgm:t>
    </dgm:pt>
    <dgm:pt modelId="{774D56C9-3ACB-4541-B742-CEEEBF3F76E6}" type="pres">
      <dgm:prSet presAssocID="{4C1C5E85-271A-466D-9C62-28EC73C37F7A}" presName="parentLeftMargin" presStyleLbl="node1" presStyleIdx="2" presStyleCnt="4"/>
      <dgm:spPr/>
      <dgm:t>
        <a:bodyPr/>
        <a:lstStyle/>
        <a:p>
          <a:endParaRPr lang="en-US"/>
        </a:p>
      </dgm:t>
    </dgm:pt>
    <dgm:pt modelId="{578AFFB5-3265-4CFD-9FAC-E30C6A15588B}" type="pres">
      <dgm:prSet presAssocID="{4C1C5E85-271A-466D-9C62-28EC73C37F7A}" presName="parentText" presStyleLbl="node1" presStyleIdx="3" presStyleCnt="4">
        <dgm:presLayoutVars>
          <dgm:chMax val="0"/>
          <dgm:bulletEnabled val="1"/>
        </dgm:presLayoutVars>
      </dgm:prSet>
      <dgm:spPr/>
      <dgm:t>
        <a:bodyPr/>
        <a:lstStyle/>
        <a:p>
          <a:endParaRPr lang="en-US"/>
        </a:p>
      </dgm:t>
    </dgm:pt>
    <dgm:pt modelId="{945D1777-4B0D-41BB-B991-7CECC1F12031}" type="pres">
      <dgm:prSet presAssocID="{4C1C5E85-271A-466D-9C62-28EC73C37F7A}" presName="negativeSpace" presStyleCnt="0"/>
      <dgm:spPr/>
      <dgm:t>
        <a:bodyPr/>
        <a:lstStyle/>
        <a:p>
          <a:endParaRPr lang="en-US"/>
        </a:p>
      </dgm:t>
    </dgm:pt>
    <dgm:pt modelId="{FFF573E1-779C-4D32-B310-F0F43F28D975}" type="pres">
      <dgm:prSet presAssocID="{4C1C5E85-271A-466D-9C62-28EC73C37F7A}" presName="childText" presStyleLbl="conFgAcc1" presStyleIdx="3" presStyleCnt="4">
        <dgm:presLayoutVars>
          <dgm:bulletEnabled val="1"/>
        </dgm:presLayoutVars>
      </dgm:prSet>
      <dgm:spPr/>
      <dgm:t>
        <a:bodyPr/>
        <a:lstStyle/>
        <a:p>
          <a:endParaRPr lang="en-US"/>
        </a:p>
      </dgm:t>
    </dgm:pt>
  </dgm:ptLst>
  <dgm:cxnLst>
    <dgm:cxn modelId="{6B59ECC7-01ED-4BEF-8FD8-97F45A6D82F2}" type="presOf" srcId="{0E0D0314-FA76-452E-9C3E-DEA4EC920248}" destId="{8E3D1924-A201-4E47-960A-933E7255BDCA}" srcOrd="1" destOrd="0" presId="urn:microsoft.com/office/officeart/2005/8/layout/list1"/>
    <dgm:cxn modelId="{54CC15F4-8368-4C5F-988D-240BB58239E9}" srcId="{45A51004-902E-4CA7-B50E-E1DE0A550B8C}" destId="{FF9DF600-9F1B-4B92-B3DB-57B33A1A9A3A}" srcOrd="2" destOrd="0" parTransId="{6ECC2D00-4129-471B-9D70-3A3F69ECD0AE}" sibTransId="{D4B617F0-2581-4258-9ED9-3EB064D72F69}"/>
    <dgm:cxn modelId="{1B4B0085-0FC3-45D1-90D4-81E501E6E9C7}" type="presOf" srcId="{FF9DF600-9F1B-4B92-B3DB-57B33A1A9A3A}" destId="{3EAEF272-C4A9-4AA7-A0E3-20273F513888}" srcOrd="0" destOrd="0" presId="urn:microsoft.com/office/officeart/2005/8/layout/list1"/>
    <dgm:cxn modelId="{FDDCD97E-8D79-4035-8067-9A10C6709B57}" srcId="{45A51004-902E-4CA7-B50E-E1DE0A550B8C}" destId="{0E0D0314-FA76-452E-9C3E-DEA4EC920248}" srcOrd="0" destOrd="0" parTransId="{CBDAB533-3325-4E5F-AE0B-62B29C49992D}" sibTransId="{CC2F6972-0E2A-47D0-BBC8-99B0A34CF629}"/>
    <dgm:cxn modelId="{023E8733-5BDC-4DC0-AFFC-0B43A2BC3B07}" type="presOf" srcId="{6C116DD1-F3B1-4CAC-BB3B-67CBD28818D5}" destId="{5E284C91-F4A8-4EFE-8D30-4FC7858D4E9F}" srcOrd="1" destOrd="0" presId="urn:microsoft.com/office/officeart/2005/8/layout/list1"/>
    <dgm:cxn modelId="{75AFF73D-48B4-4A52-8202-C2398C586C86}" type="presOf" srcId="{4C1C5E85-271A-466D-9C62-28EC73C37F7A}" destId="{578AFFB5-3265-4CFD-9FAC-E30C6A15588B}" srcOrd="1" destOrd="0" presId="urn:microsoft.com/office/officeart/2005/8/layout/list1"/>
    <dgm:cxn modelId="{1E832191-5AE2-46E2-9317-9372A3FF703A}" type="presOf" srcId="{0E0D0314-FA76-452E-9C3E-DEA4EC920248}" destId="{EF654E5B-5D79-4E46-8BC5-E487E2A3CDDF}" srcOrd="0" destOrd="0" presId="urn:microsoft.com/office/officeart/2005/8/layout/list1"/>
    <dgm:cxn modelId="{9BD7E2CE-0A3C-4B9E-84C5-B7A1D00C4189}" srcId="{45A51004-902E-4CA7-B50E-E1DE0A550B8C}" destId="{4C1C5E85-271A-466D-9C62-28EC73C37F7A}" srcOrd="3" destOrd="0" parTransId="{02B1D72B-B2E9-4BA6-90E7-BCE0DD6BE8CA}" sibTransId="{4BA47C94-3F90-475C-906C-FADF376C77E4}"/>
    <dgm:cxn modelId="{57564F65-6C60-4C6B-B8AC-817704FA0E45}" type="presOf" srcId="{4C1C5E85-271A-466D-9C62-28EC73C37F7A}" destId="{774D56C9-3ACB-4541-B742-CEEEBF3F76E6}" srcOrd="0" destOrd="0" presId="urn:microsoft.com/office/officeart/2005/8/layout/list1"/>
    <dgm:cxn modelId="{BD243275-F5AC-45EF-AC0B-FCA97125A953}" type="presOf" srcId="{45A51004-902E-4CA7-B50E-E1DE0A550B8C}" destId="{B2404182-DA41-43B2-9B57-1C6CA9A19637}" srcOrd="0" destOrd="0" presId="urn:microsoft.com/office/officeart/2005/8/layout/list1"/>
    <dgm:cxn modelId="{03C8AECA-EEEB-4E89-B447-C321EBCF87B5}" type="presOf" srcId="{6C116DD1-F3B1-4CAC-BB3B-67CBD28818D5}" destId="{E97835D3-5A8B-4CCA-99AA-7AF62CD1D5E1}" srcOrd="0" destOrd="0" presId="urn:microsoft.com/office/officeart/2005/8/layout/list1"/>
    <dgm:cxn modelId="{C5B5021D-8B11-4EF1-B1A2-BD04CE8AE9FA}" type="presOf" srcId="{FF9DF600-9F1B-4B92-B3DB-57B33A1A9A3A}" destId="{3F63B27B-075D-4BD5-9EE5-07A4780853C3}" srcOrd="1" destOrd="0" presId="urn:microsoft.com/office/officeart/2005/8/layout/list1"/>
    <dgm:cxn modelId="{12FD1EB1-FD95-4855-9368-4FB2D44A3314}" srcId="{45A51004-902E-4CA7-B50E-E1DE0A550B8C}" destId="{6C116DD1-F3B1-4CAC-BB3B-67CBD28818D5}" srcOrd="1" destOrd="0" parTransId="{A28930CD-9E12-4B75-8437-2B8F9789CAE7}" sibTransId="{7FEED40E-4111-4605-80DA-F719E0CB66DA}"/>
    <dgm:cxn modelId="{FC69C84D-DC92-412A-9329-D2CA45B1AFB7}" type="presParOf" srcId="{B2404182-DA41-43B2-9B57-1C6CA9A19637}" destId="{C1FD4160-1DFD-48FF-B04B-64E550AD8D13}" srcOrd="0" destOrd="0" presId="urn:microsoft.com/office/officeart/2005/8/layout/list1"/>
    <dgm:cxn modelId="{0A220B16-7AAD-408E-8A69-3FD86E8C4F8D}" type="presParOf" srcId="{C1FD4160-1DFD-48FF-B04B-64E550AD8D13}" destId="{EF654E5B-5D79-4E46-8BC5-E487E2A3CDDF}" srcOrd="0" destOrd="0" presId="urn:microsoft.com/office/officeart/2005/8/layout/list1"/>
    <dgm:cxn modelId="{8AEA37E1-EA2B-48B3-87C7-89D5FA2E0881}" type="presParOf" srcId="{C1FD4160-1DFD-48FF-B04B-64E550AD8D13}" destId="{8E3D1924-A201-4E47-960A-933E7255BDCA}" srcOrd="1" destOrd="0" presId="urn:microsoft.com/office/officeart/2005/8/layout/list1"/>
    <dgm:cxn modelId="{6C0C81F3-5274-404F-8D31-F29BB3FE3BC1}" type="presParOf" srcId="{B2404182-DA41-43B2-9B57-1C6CA9A19637}" destId="{B8ABF5AE-227E-4E48-912E-8C124020F2E3}" srcOrd="1" destOrd="0" presId="urn:microsoft.com/office/officeart/2005/8/layout/list1"/>
    <dgm:cxn modelId="{B96E9E95-9DF2-43DD-9686-A252EBBC2CDE}" type="presParOf" srcId="{B2404182-DA41-43B2-9B57-1C6CA9A19637}" destId="{5AFFCA63-4A93-46C3-B9BD-F7A1B414A867}" srcOrd="2" destOrd="0" presId="urn:microsoft.com/office/officeart/2005/8/layout/list1"/>
    <dgm:cxn modelId="{FD38CB27-9D99-479A-ACB3-8000E3BE6838}" type="presParOf" srcId="{B2404182-DA41-43B2-9B57-1C6CA9A19637}" destId="{27DA1DE4-EDA4-47D5-B2B4-63DD5E4C6627}" srcOrd="3" destOrd="0" presId="urn:microsoft.com/office/officeart/2005/8/layout/list1"/>
    <dgm:cxn modelId="{536784B9-895A-4201-B89F-B4BC566F38FC}" type="presParOf" srcId="{B2404182-DA41-43B2-9B57-1C6CA9A19637}" destId="{AA57C0E2-45BD-45BF-94DF-993935716E29}" srcOrd="4" destOrd="0" presId="urn:microsoft.com/office/officeart/2005/8/layout/list1"/>
    <dgm:cxn modelId="{1B9D2532-08DE-4ADF-8FA3-CF1EF5D18227}" type="presParOf" srcId="{AA57C0E2-45BD-45BF-94DF-993935716E29}" destId="{E97835D3-5A8B-4CCA-99AA-7AF62CD1D5E1}" srcOrd="0" destOrd="0" presId="urn:microsoft.com/office/officeart/2005/8/layout/list1"/>
    <dgm:cxn modelId="{4599C2C7-9987-4A6B-9DE8-88D9B25BD1A4}" type="presParOf" srcId="{AA57C0E2-45BD-45BF-94DF-993935716E29}" destId="{5E284C91-F4A8-4EFE-8D30-4FC7858D4E9F}" srcOrd="1" destOrd="0" presId="urn:microsoft.com/office/officeart/2005/8/layout/list1"/>
    <dgm:cxn modelId="{605A2FF7-BE51-4B70-86B0-3030794ACCB3}" type="presParOf" srcId="{B2404182-DA41-43B2-9B57-1C6CA9A19637}" destId="{91D230C8-8432-468A-9C40-1D8200E21ABB}" srcOrd="5" destOrd="0" presId="urn:microsoft.com/office/officeart/2005/8/layout/list1"/>
    <dgm:cxn modelId="{D5921434-1A30-40E8-9ABA-FAB94D139D52}" type="presParOf" srcId="{B2404182-DA41-43B2-9B57-1C6CA9A19637}" destId="{ECD74FEC-84E8-44B5-BE94-225E49CD7312}" srcOrd="6" destOrd="0" presId="urn:microsoft.com/office/officeart/2005/8/layout/list1"/>
    <dgm:cxn modelId="{6B26923D-E12D-4540-B54F-B17685614C2C}" type="presParOf" srcId="{B2404182-DA41-43B2-9B57-1C6CA9A19637}" destId="{9ACD9DF2-4971-4374-AED4-3CB6D4DB6FEE}" srcOrd="7" destOrd="0" presId="urn:microsoft.com/office/officeart/2005/8/layout/list1"/>
    <dgm:cxn modelId="{2770EF5D-B279-415B-AAAD-D3547A8887B7}" type="presParOf" srcId="{B2404182-DA41-43B2-9B57-1C6CA9A19637}" destId="{8186C8BE-49AE-41B8-A4AE-5E18EB3F8AC9}" srcOrd="8" destOrd="0" presId="urn:microsoft.com/office/officeart/2005/8/layout/list1"/>
    <dgm:cxn modelId="{4BAEB034-98A6-4376-8398-6760DC4A5587}" type="presParOf" srcId="{8186C8BE-49AE-41B8-A4AE-5E18EB3F8AC9}" destId="{3EAEF272-C4A9-4AA7-A0E3-20273F513888}" srcOrd="0" destOrd="0" presId="urn:microsoft.com/office/officeart/2005/8/layout/list1"/>
    <dgm:cxn modelId="{87326933-3F2B-4D80-A412-C778F7F8E9B4}" type="presParOf" srcId="{8186C8BE-49AE-41B8-A4AE-5E18EB3F8AC9}" destId="{3F63B27B-075D-4BD5-9EE5-07A4780853C3}" srcOrd="1" destOrd="0" presId="urn:microsoft.com/office/officeart/2005/8/layout/list1"/>
    <dgm:cxn modelId="{AAB794E5-2E53-4D50-8419-4B7644F26C5C}" type="presParOf" srcId="{B2404182-DA41-43B2-9B57-1C6CA9A19637}" destId="{081F3B22-2411-41B0-BCF0-1523DD65917F}" srcOrd="9" destOrd="0" presId="urn:microsoft.com/office/officeart/2005/8/layout/list1"/>
    <dgm:cxn modelId="{99A8DE89-7A4F-4956-8C02-4E25219A0FD2}" type="presParOf" srcId="{B2404182-DA41-43B2-9B57-1C6CA9A19637}" destId="{B59A7964-B0B1-40C7-BD47-0C59260682E0}" srcOrd="10" destOrd="0" presId="urn:microsoft.com/office/officeart/2005/8/layout/list1"/>
    <dgm:cxn modelId="{F940CEC4-9989-4A78-9D2D-9B4A0F99E77B}" type="presParOf" srcId="{B2404182-DA41-43B2-9B57-1C6CA9A19637}" destId="{C0566AC0-3DD0-45B3-8542-98F808BE9688}" srcOrd="11" destOrd="0" presId="urn:microsoft.com/office/officeart/2005/8/layout/list1"/>
    <dgm:cxn modelId="{6F7B3419-CC2B-4001-AF60-99B06382E4EE}" type="presParOf" srcId="{B2404182-DA41-43B2-9B57-1C6CA9A19637}" destId="{0B6FB6B0-8906-46B2-9E3C-37EA93990F18}" srcOrd="12" destOrd="0" presId="urn:microsoft.com/office/officeart/2005/8/layout/list1"/>
    <dgm:cxn modelId="{BAD87F84-A46C-44C9-8C1A-E0C67B11C223}" type="presParOf" srcId="{0B6FB6B0-8906-46B2-9E3C-37EA93990F18}" destId="{774D56C9-3ACB-4541-B742-CEEEBF3F76E6}" srcOrd="0" destOrd="0" presId="urn:microsoft.com/office/officeart/2005/8/layout/list1"/>
    <dgm:cxn modelId="{DBA86057-DAB5-4403-B810-21046A33577B}" type="presParOf" srcId="{0B6FB6B0-8906-46B2-9E3C-37EA93990F18}" destId="{578AFFB5-3265-4CFD-9FAC-E30C6A15588B}" srcOrd="1" destOrd="0" presId="urn:microsoft.com/office/officeart/2005/8/layout/list1"/>
    <dgm:cxn modelId="{2A6D7F10-AD33-498E-B29D-D71510FF779E}" type="presParOf" srcId="{B2404182-DA41-43B2-9B57-1C6CA9A19637}" destId="{945D1777-4B0D-41BB-B991-7CECC1F12031}" srcOrd="13" destOrd="0" presId="urn:microsoft.com/office/officeart/2005/8/layout/list1"/>
    <dgm:cxn modelId="{68476E60-F8E3-424A-B334-20E8A6381383}" type="presParOf" srcId="{B2404182-DA41-43B2-9B57-1C6CA9A19637}" destId="{FFF573E1-779C-4D32-B310-F0F43F28D975}"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8A830E-ED9B-46DB-A77F-164FBCEDC098}" type="datetimeFigureOut">
              <a:rPr lang="en-GB" smtClean="0"/>
              <a:t>24/08/2016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D6FA3B-F55C-4134-B3AD-17D9B46CB109}" type="slidenum">
              <a:rPr lang="en-GB" smtClean="0"/>
              <a:t>‹#›</a:t>
            </a:fld>
            <a:endParaRPr lang="en-GB"/>
          </a:p>
        </p:txBody>
      </p:sp>
    </p:spTree>
    <p:extLst>
      <p:ext uri="{BB962C8B-B14F-4D97-AF65-F5344CB8AC3E}">
        <p14:creationId xmlns:p14="http://schemas.microsoft.com/office/powerpoint/2010/main" val="3204555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959A1E0-7599-47B5-805F-7A9FAB811447}"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778262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Arial" panose="020B0604020202020204" pitchFamily="34" charset="0"/>
                <a:ea typeface="ＭＳ Ｐゴシック" panose="020B0600070205080204" pitchFamily="34" charset="-128"/>
              </a:defRPr>
            </a:lvl1pPr>
            <a:lvl2pPr marL="37931725" indent="-37474525" defTabSz="966788">
              <a:defRPr sz="2400" b="1">
                <a:solidFill>
                  <a:schemeClr val="tx1"/>
                </a:solidFill>
                <a:latin typeface="Arial" panose="020B0604020202020204" pitchFamily="34" charset="0"/>
                <a:ea typeface="ＭＳ Ｐゴシック" panose="020B0600070205080204" pitchFamily="34" charset="-128"/>
              </a:defRPr>
            </a:lvl2pPr>
            <a:lvl3pPr marL="1143000" indent="-228600" defTabSz="966788">
              <a:defRPr sz="2400" b="1">
                <a:solidFill>
                  <a:schemeClr val="tx1"/>
                </a:solidFill>
                <a:latin typeface="Arial" panose="020B0604020202020204" pitchFamily="34" charset="0"/>
                <a:ea typeface="ＭＳ Ｐゴシック" panose="020B0600070205080204" pitchFamily="34" charset="-128"/>
              </a:defRPr>
            </a:lvl3pPr>
            <a:lvl4pPr marL="1600200" indent="-228600" defTabSz="966788">
              <a:defRPr sz="2400" b="1">
                <a:solidFill>
                  <a:schemeClr val="tx1"/>
                </a:solidFill>
                <a:latin typeface="Arial" panose="020B0604020202020204" pitchFamily="34" charset="0"/>
                <a:ea typeface="ＭＳ Ｐゴシック" panose="020B0600070205080204" pitchFamily="34" charset="-128"/>
              </a:defRPr>
            </a:lvl4pPr>
            <a:lvl5pPr marL="2057400" indent="-228600" defTabSz="966788">
              <a:defRPr sz="2400" b="1">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99843D0F-EA8D-4E70-9A95-C0EDA079EC6F}" type="slidenum">
              <a:rPr lang="en-US" altLang="en-US" sz="1200" b="0"/>
              <a:pPr/>
              <a:t>71</a:t>
            </a:fld>
            <a:endParaRPr lang="en-US" altLang="en-US" sz="1200" b="0"/>
          </a:p>
        </p:txBody>
      </p:sp>
      <p:sp>
        <p:nvSpPr>
          <p:cNvPr id="44035" name="Rectangle 2"/>
          <p:cNvSpPr>
            <a:spLocks noGrp="1" noRot="1" noChangeAspect="1" noChangeArrowheads="1" noTextEdit="1"/>
          </p:cNvSpPr>
          <p:nvPr>
            <p:ph type="sldImg"/>
          </p:nvPr>
        </p:nvSpPr>
        <p:spPr>
          <a:xfrm>
            <a:off x="442913" y="709613"/>
            <a:ext cx="6430962" cy="3617912"/>
          </a:xfrm>
          <a:ln/>
        </p:spPr>
      </p:sp>
      <p:sp>
        <p:nvSpPr>
          <p:cNvPr id="44036" name="Rectangle 3"/>
          <p:cNvSpPr>
            <a:spLocks noGrp="1" noChangeArrowheads="1"/>
          </p:cNvSpPr>
          <p:nvPr>
            <p:ph type="body" idx="1"/>
          </p:nvPr>
        </p:nvSpPr>
        <p:spPr>
          <a:xfrm>
            <a:off x="974725" y="4564063"/>
            <a:ext cx="5365750" cy="4327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32147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Arial" panose="020B0604020202020204" pitchFamily="34" charset="0"/>
                <a:ea typeface="ＭＳ Ｐゴシック" panose="020B0600070205080204" pitchFamily="34" charset="-128"/>
              </a:defRPr>
            </a:lvl1pPr>
            <a:lvl2pPr marL="37931725" indent="-37474525" defTabSz="966788">
              <a:defRPr sz="2400" b="1">
                <a:solidFill>
                  <a:schemeClr val="tx1"/>
                </a:solidFill>
                <a:latin typeface="Arial" panose="020B0604020202020204" pitchFamily="34" charset="0"/>
                <a:ea typeface="ＭＳ Ｐゴシック" panose="020B0600070205080204" pitchFamily="34" charset="-128"/>
              </a:defRPr>
            </a:lvl2pPr>
            <a:lvl3pPr marL="1143000" indent="-228600" defTabSz="966788">
              <a:defRPr sz="2400" b="1">
                <a:solidFill>
                  <a:schemeClr val="tx1"/>
                </a:solidFill>
                <a:latin typeface="Arial" panose="020B0604020202020204" pitchFamily="34" charset="0"/>
                <a:ea typeface="ＭＳ Ｐゴシック" panose="020B0600070205080204" pitchFamily="34" charset="-128"/>
              </a:defRPr>
            </a:lvl3pPr>
            <a:lvl4pPr marL="1600200" indent="-228600" defTabSz="966788">
              <a:defRPr sz="2400" b="1">
                <a:solidFill>
                  <a:schemeClr val="tx1"/>
                </a:solidFill>
                <a:latin typeface="Arial" panose="020B0604020202020204" pitchFamily="34" charset="0"/>
                <a:ea typeface="ＭＳ Ｐゴシック" panose="020B0600070205080204" pitchFamily="34" charset="-128"/>
              </a:defRPr>
            </a:lvl4pPr>
            <a:lvl5pPr marL="2057400" indent="-228600" defTabSz="966788">
              <a:defRPr sz="2400" b="1">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0FBEB45D-2A90-4E71-B2C1-EA69D05FE41C}" type="slidenum">
              <a:rPr lang="en-US" altLang="en-US" sz="1200" b="0"/>
              <a:pPr/>
              <a:t>72</a:t>
            </a:fld>
            <a:endParaRPr lang="en-US" altLang="en-US" sz="1200" b="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52736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Arial" panose="020B0604020202020204" pitchFamily="34" charset="0"/>
                <a:ea typeface="ＭＳ Ｐゴシック" panose="020B0600070205080204" pitchFamily="34" charset="-128"/>
              </a:defRPr>
            </a:lvl1pPr>
            <a:lvl2pPr marL="37931725" indent="-37474525" defTabSz="966788">
              <a:defRPr sz="2400" b="1">
                <a:solidFill>
                  <a:schemeClr val="tx1"/>
                </a:solidFill>
                <a:latin typeface="Arial" panose="020B0604020202020204" pitchFamily="34" charset="0"/>
                <a:ea typeface="ＭＳ Ｐゴシック" panose="020B0600070205080204" pitchFamily="34" charset="-128"/>
              </a:defRPr>
            </a:lvl2pPr>
            <a:lvl3pPr marL="1143000" indent="-228600" defTabSz="966788">
              <a:defRPr sz="2400" b="1">
                <a:solidFill>
                  <a:schemeClr val="tx1"/>
                </a:solidFill>
                <a:latin typeface="Arial" panose="020B0604020202020204" pitchFamily="34" charset="0"/>
                <a:ea typeface="ＭＳ Ｐゴシック" panose="020B0600070205080204" pitchFamily="34" charset="-128"/>
              </a:defRPr>
            </a:lvl3pPr>
            <a:lvl4pPr marL="1600200" indent="-228600" defTabSz="966788">
              <a:defRPr sz="2400" b="1">
                <a:solidFill>
                  <a:schemeClr val="tx1"/>
                </a:solidFill>
                <a:latin typeface="Arial" panose="020B0604020202020204" pitchFamily="34" charset="0"/>
                <a:ea typeface="ＭＳ Ｐゴシック" panose="020B0600070205080204" pitchFamily="34" charset="-128"/>
              </a:defRPr>
            </a:lvl4pPr>
            <a:lvl5pPr marL="2057400" indent="-228600" defTabSz="966788">
              <a:defRPr sz="2400" b="1">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F8F4471A-8DD4-47C5-9CB9-1EEAE049F223}" type="slidenum">
              <a:rPr lang="en-US" altLang="en-US" sz="1200" b="0"/>
              <a:pPr/>
              <a:t>73</a:t>
            </a:fld>
            <a:endParaRPr lang="en-US" altLang="en-US" sz="1200" b="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10803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Arial" panose="020B0604020202020204" pitchFamily="34" charset="0"/>
                <a:ea typeface="ＭＳ Ｐゴシック" panose="020B0600070205080204" pitchFamily="34" charset="-128"/>
              </a:defRPr>
            </a:lvl1pPr>
            <a:lvl2pPr marL="37931725" indent="-37474525" defTabSz="966788">
              <a:defRPr sz="2400" b="1">
                <a:solidFill>
                  <a:schemeClr val="tx1"/>
                </a:solidFill>
                <a:latin typeface="Arial" panose="020B0604020202020204" pitchFamily="34" charset="0"/>
                <a:ea typeface="ＭＳ Ｐゴシック" panose="020B0600070205080204" pitchFamily="34" charset="-128"/>
              </a:defRPr>
            </a:lvl2pPr>
            <a:lvl3pPr marL="1143000" indent="-228600" defTabSz="966788">
              <a:defRPr sz="2400" b="1">
                <a:solidFill>
                  <a:schemeClr val="tx1"/>
                </a:solidFill>
                <a:latin typeface="Arial" panose="020B0604020202020204" pitchFamily="34" charset="0"/>
                <a:ea typeface="ＭＳ Ｐゴシック" panose="020B0600070205080204" pitchFamily="34" charset="-128"/>
              </a:defRPr>
            </a:lvl3pPr>
            <a:lvl4pPr marL="1600200" indent="-228600" defTabSz="966788">
              <a:defRPr sz="2400" b="1">
                <a:solidFill>
                  <a:schemeClr val="tx1"/>
                </a:solidFill>
                <a:latin typeface="Arial" panose="020B0604020202020204" pitchFamily="34" charset="0"/>
                <a:ea typeface="ＭＳ Ｐゴシック" panose="020B0600070205080204" pitchFamily="34" charset="-128"/>
              </a:defRPr>
            </a:lvl4pPr>
            <a:lvl5pPr marL="2057400" indent="-228600" defTabSz="966788">
              <a:defRPr sz="2400" b="1">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87D4FD45-02EC-4C0A-ABEC-3597B82576B5}" type="slidenum">
              <a:rPr lang="en-US" altLang="en-US" sz="1200" b="0"/>
              <a:pPr/>
              <a:t>74</a:t>
            </a:fld>
            <a:endParaRPr lang="en-US" altLang="en-US" sz="1200" b="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02023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Arial" panose="020B0604020202020204" pitchFamily="34" charset="0"/>
                <a:ea typeface="ＭＳ Ｐゴシック" panose="020B0600070205080204" pitchFamily="34" charset="-128"/>
              </a:defRPr>
            </a:lvl1pPr>
            <a:lvl2pPr marL="37931725" indent="-37474525" defTabSz="966788">
              <a:defRPr sz="2400" b="1">
                <a:solidFill>
                  <a:schemeClr val="tx1"/>
                </a:solidFill>
                <a:latin typeface="Arial" panose="020B0604020202020204" pitchFamily="34" charset="0"/>
                <a:ea typeface="ＭＳ Ｐゴシック" panose="020B0600070205080204" pitchFamily="34" charset="-128"/>
              </a:defRPr>
            </a:lvl2pPr>
            <a:lvl3pPr marL="1143000" indent="-228600" defTabSz="966788">
              <a:defRPr sz="2400" b="1">
                <a:solidFill>
                  <a:schemeClr val="tx1"/>
                </a:solidFill>
                <a:latin typeface="Arial" panose="020B0604020202020204" pitchFamily="34" charset="0"/>
                <a:ea typeface="ＭＳ Ｐゴシック" panose="020B0600070205080204" pitchFamily="34" charset="-128"/>
              </a:defRPr>
            </a:lvl3pPr>
            <a:lvl4pPr marL="1600200" indent="-228600" defTabSz="966788">
              <a:defRPr sz="2400" b="1">
                <a:solidFill>
                  <a:schemeClr val="tx1"/>
                </a:solidFill>
                <a:latin typeface="Arial" panose="020B0604020202020204" pitchFamily="34" charset="0"/>
                <a:ea typeface="ＭＳ Ｐゴシック" panose="020B0600070205080204" pitchFamily="34" charset="-128"/>
              </a:defRPr>
            </a:lvl4pPr>
            <a:lvl5pPr marL="2057400" indent="-228600" defTabSz="966788">
              <a:defRPr sz="2400" b="1">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E5005E9F-7163-43DF-917C-5181E7446B8F}" type="slidenum">
              <a:rPr lang="en-US" altLang="en-US" sz="1200" b="0"/>
              <a:pPr/>
              <a:t>77</a:t>
            </a:fld>
            <a:endParaRPr lang="en-US" altLang="en-US" sz="1200" b="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94619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Arial" panose="020B0604020202020204" pitchFamily="34" charset="0"/>
                <a:ea typeface="ＭＳ Ｐゴシック" panose="020B0600070205080204" pitchFamily="34" charset="-128"/>
              </a:defRPr>
            </a:lvl1pPr>
            <a:lvl2pPr marL="37931725" indent="-37474525" defTabSz="966788">
              <a:defRPr sz="2400" b="1">
                <a:solidFill>
                  <a:schemeClr val="tx1"/>
                </a:solidFill>
                <a:latin typeface="Arial" panose="020B0604020202020204" pitchFamily="34" charset="0"/>
                <a:ea typeface="ＭＳ Ｐゴシック" panose="020B0600070205080204" pitchFamily="34" charset="-128"/>
              </a:defRPr>
            </a:lvl2pPr>
            <a:lvl3pPr marL="1143000" indent="-228600" defTabSz="966788">
              <a:defRPr sz="2400" b="1">
                <a:solidFill>
                  <a:schemeClr val="tx1"/>
                </a:solidFill>
                <a:latin typeface="Arial" panose="020B0604020202020204" pitchFamily="34" charset="0"/>
                <a:ea typeface="ＭＳ Ｐゴシック" panose="020B0600070205080204" pitchFamily="34" charset="-128"/>
              </a:defRPr>
            </a:lvl3pPr>
            <a:lvl4pPr marL="1600200" indent="-228600" defTabSz="966788">
              <a:defRPr sz="2400" b="1">
                <a:solidFill>
                  <a:schemeClr val="tx1"/>
                </a:solidFill>
                <a:latin typeface="Arial" panose="020B0604020202020204" pitchFamily="34" charset="0"/>
                <a:ea typeface="ＭＳ Ｐゴシック" panose="020B0600070205080204" pitchFamily="34" charset="-128"/>
              </a:defRPr>
            </a:lvl4pPr>
            <a:lvl5pPr marL="2057400" indent="-228600" defTabSz="966788">
              <a:defRPr sz="2400" b="1">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E2A291D6-0A3E-4DA2-81C0-DC94C263AF5E}" type="slidenum">
              <a:rPr lang="en-US" altLang="en-US" sz="1200" b="0"/>
              <a:pPr/>
              <a:t>78</a:t>
            </a:fld>
            <a:endParaRPr lang="en-US" altLang="en-US" sz="1200" b="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36005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Slide Image Placeholder 1"/>
          <p:cNvSpPr>
            <a:spLocks noGrp="1" noRot="1" noChangeAspect="1" noTextEdit="1"/>
          </p:cNvSpPr>
          <p:nvPr>
            <p:ph type="sldImg"/>
          </p:nvPr>
        </p:nvSpPr>
        <p:spPr>
          <a:ln/>
        </p:spPr>
      </p:sp>
      <p:sp>
        <p:nvSpPr>
          <p:cNvPr id="462851" name="Notes Placeholder 2"/>
          <p:cNvSpPr>
            <a:spLocks noGrp="1"/>
          </p:cNvSpPr>
          <p:nvPr>
            <p:ph type="body" idx="1"/>
          </p:nvPr>
        </p:nvSpPr>
        <p:spPr>
          <a:noFill/>
          <a:ln/>
        </p:spPr>
        <p:txBody>
          <a:bodyPr/>
          <a:lstStyle/>
          <a:p>
            <a:endParaRPr lang="en-US" altLang="en-US" smtClean="0">
              <a:latin typeface="Arial" pitchFamily="34" charset="0"/>
            </a:endParaRPr>
          </a:p>
        </p:txBody>
      </p:sp>
      <p:sp>
        <p:nvSpPr>
          <p:cNvPr id="462852" name="Slide Number Placeholder 3"/>
          <p:cNvSpPr>
            <a:spLocks noGrp="1"/>
          </p:cNvSpPr>
          <p:nvPr>
            <p:ph type="sldNum" sz="quarter" idx="5"/>
          </p:nvPr>
        </p:nvSpPr>
        <p:spPr>
          <a:noFill/>
        </p:spPr>
        <p:txBody>
          <a:bodyPr/>
          <a:lstStyle/>
          <a:p>
            <a:fld id="{635EABA3-3F23-4D4D-8BE9-7C00B34C9874}" type="slidenum">
              <a:rPr lang="en-US">
                <a:solidFill>
                  <a:srgbClr val="000000"/>
                </a:solidFill>
              </a:rPr>
              <a:pPr/>
              <a:t>22</a:t>
            </a:fld>
            <a:endParaRPr lang="en-US">
              <a:solidFill>
                <a:srgbClr val="000000"/>
              </a:solidFill>
            </a:endParaRPr>
          </a:p>
        </p:txBody>
      </p:sp>
    </p:spTree>
    <p:extLst>
      <p:ext uri="{BB962C8B-B14F-4D97-AF65-F5344CB8AC3E}">
        <p14:creationId xmlns:p14="http://schemas.microsoft.com/office/powerpoint/2010/main" val="1304477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Slide Image Placeholder 1"/>
          <p:cNvSpPr>
            <a:spLocks noGrp="1" noRot="1" noChangeAspect="1" noTextEdit="1"/>
          </p:cNvSpPr>
          <p:nvPr>
            <p:ph type="sldImg"/>
          </p:nvPr>
        </p:nvSpPr>
        <p:spPr>
          <a:ln/>
        </p:spPr>
      </p:sp>
      <p:sp>
        <p:nvSpPr>
          <p:cNvPr id="463875" name="Notes Placeholder 2"/>
          <p:cNvSpPr>
            <a:spLocks noGrp="1"/>
          </p:cNvSpPr>
          <p:nvPr>
            <p:ph type="body" idx="1"/>
          </p:nvPr>
        </p:nvSpPr>
        <p:spPr>
          <a:noFill/>
          <a:ln/>
        </p:spPr>
        <p:txBody>
          <a:bodyPr/>
          <a:lstStyle/>
          <a:p>
            <a:endParaRPr lang="en-US" altLang="en-US" smtClean="0">
              <a:latin typeface="Arial" pitchFamily="34" charset="0"/>
            </a:endParaRPr>
          </a:p>
        </p:txBody>
      </p:sp>
      <p:sp>
        <p:nvSpPr>
          <p:cNvPr id="463876" name="Slide Number Placeholder 3"/>
          <p:cNvSpPr>
            <a:spLocks noGrp="1"/>
          </p:cNvSpPr>
          <p:nvPr>
            <p:ph type="sldNum" sz="quarter" idx="5"/>
          </p:nvPr>
        </p:nvSpPr>
        <p:spPr>
          <a:noFill/>
        </p:spPr>
        <p:txBody>
          <a:bodyPr/>
          <a:lstStyle/>
          <a:p>
            <a:fld id="{49CBF64F-4D05-4812-80BD-691C7F07252C}" type="slidenum">
              <a:rPr lang="en-US">
                <a:solidFill>
                  <a:srgbClr val="000000"/>
                </a:solidFill>
              </a:rPr>
              <a:pPr/>
              <a:t>25</a:t>
            </a:fld>
            <a:endParaRPr lang="en-US">
              <a:solidFill>
                <a:srgbClr val="000000"/>
              </a:solidFill>
            </a:endParaRPr>
          </a:p>
        </p:txBody>
      </p:sp>
    </p:spTree>
    <p:extLst>
      <p:ext uri="{BB962C8B-B14F-4D97-AF65-F5344CB8AC3E}">
        <p14:creationId xmlns:p14="http://schemas.microsoft.com/office/powerpoint/2010/main" val="129730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ED6FA3B-F55C-4134-B3AD-17D9B46CB109}" type="slidenum">
              <a:rPr lang="en-GB" smtClean="0"/>
              <a:t>60</a:t>
            </a:fld>
            <a:endParaRPr lang="en-GB"/>
          </a:p>
        </p:txBody>
      </p:sp>
    </p:spTree>
    <p:extLst>
      <p:ext uri="{BB962C8B-B14F-4D97-AF65-F5344CB8AC3E}">
        <p14:creationId xmlns:p14="http://schemas.microsoft.com/office/powerpoint/2010/main" val="3200330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Arial" panose="020B0604020202020204" pitchFamily="34" charset="0"/>
                <a:ea typeface="ＭＳ Ｐゴシック" panose="020B0600070205080204" pitchFamily="34" charset="-128"/>
              </a:defRPr>
            </a:lvl1pPr>
            <a:lvl2pPr marL="37931725" indent="-37474525" defTabSz="966788">
              <a:defRPr sz="2400" b="1">
                <a:solidFill>
                  <a:schemeClr val="tx1"/>
                </a:solidFill>
                <a:latin typeface="Arial" panose="020B0604020202020204" pitchFamily="34" charset="0"/>
                <a:ea typeface="ＭＳ Ｐゴシック" panose="020B0600070205080204" pitchFamily="34" charset="-128"/>
              </a:defRPr>
            </a:lvl2pPr>
            <a:lvl3pPr marL="1143000" indent="-228600" defTabSz="966788">
              <a:defRPr sz="2400" b="1">
                <a:solidFill>
                  <a:schemeClr val="tx1"/>
                </a:solidFill>
                <a:latin typeface="Arial" panose="020B0604020202020204" pitchFamily="34" charset="0"/>
                <a:ea typeface="ＭＳ Ｐゴシック" panose="020B0600070205080204" pitchFamily="34" charset="-128"/>
              </a:defRPr>
            </a:lvl3pPr>
            <a:lvl4pPr marL="1600200" indent="-228600" defTabSz="966788">
              <a:defRPr sz="2400" b="1">
                <a:solidFill>
                  <a:schemeClr val="tx1"/>
                </a:solidFill>
                <a:latin typeface="Arial" panose="020B0604020202020204" pitchFamily="34" charset="0"/>
                <a:ea typeface="ＭＳ Ｐゴシック" panose="020B0600070205080204" pitchFamily="34" charset="-128"/>
              </a:defRPr>
            </a:lvl4pPr>
            <a:lvl5pPr marL="2057400" indent="-228600" defTabSz="966788">
              <a:defRPr sz="2400" b="1">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67201781-C606-43DE-8F5C-C3508F8423D3}" type="slidenum">
              <a:rPr lang="en-US" altLang="en-US" sz="1200" b="0"/>
              <a:pPr/>
              <a:t>66</a:t>
            </a:fld>
            <a:endParaRPr lang="en-US" altLang="en-US" sz="1200" b="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90580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Arial" panose="020B0604020202020204" pitchFamily="34" charset="0"/>
                <a:ea typeface="ＭＳ Ｐゴシック" panose="020B0600070205080204" pitchFamily="34" charset="-128"/>
              </a:defRPr>
            </a:lvl1pPr>
            <a:lvl2pPr marL="37931725" indent="-37474525" defTabSz="966788">
              <a:defRPr sz="2400" b="1">
                <a:solidFill>
                  <a:schemeClr val="tx1"/>
                </a:solidFill>
                <a:latin typeface="Arial" panose="020B0604020202020204" pitchFamily="34" charset="0"/>
                <a:ea typeface="ＭＳ Ｐゴシック" panose="020B0600070205080204" pitchFamily="34" charset="-128"/>
              </a:defRPr>
            </a:lvl2pPr>
            <a:lvl3pPr marL="1143000" indent="-228600" defTabSz="966788">
              <a:defRPr sz="2400" b="1">
                <a:solidFill>
                  <a:schemeClr val="tx1"/>
                </a:solidFill>
                <a:latin typeface="Arial" panose="020B0604020202020204" pitchFamily="34" charset="0"/>
                <a:ea typeface="ＭＳ Ｐゴシック" panose="020B0600070205080204" pitchFamily="34" charset="-128"/>
              </a:defRPr>
            </a:lvl3pPr>
            <a:lvl4pPr marL="1600200" indent="-228600" defTabSz="966788">
              <a:defRPr sz="2400" b="1">
                <a:solidFill>
                  <a:schemeClr val="tx1"/>
                </a:solidFill>
                <a:latin typeface="Arial" panose="020B0604020202020204" pitchFamily="34" charset="0"/>
                <a:ea typeface="ＭＳ Ｐゴシック" panose="020B0600070205080204" pitchFamily="34" charset="-128"/>
              </a:defRPr>
            </a:lvl4pPr>
            <a:lvl5pPr marL="2057400" indent="-228600" defTabSz="966788">
              <a:defRPr sz="2400" b="1">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C4149143-8F8D-4E36-AFF1-63EA97EAD07D}" type="slidenum">
              <a:rPr lang="en-US" altLang="en-US" sz="1200" b="0"/>
              <a:pPr/>
              <a:t>67</a:t>
            </a:fld>
            <a:endParaRPr lang="en-US" altLang="en-US" sz="1200" b="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33646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Arial" panose="020B0604020202020204" pitchFamily="34" charset="0"/>
                <a:ea typeface="ＭＳ Ｐゴシック" panose="020B0600070205080204" pitchFamily="34" charset="-128"/>
              </a:defRPr>
            </a:lvl1pPr>
            <a:lvl2pPr marL="37931725" indent="-37474525" defTabSz="966788">
              <a:defRPr sz="2400" b="1">
                <a:solidFill>
                  <a:schemeClr val="tx1"/>
                </a:solidFill>
                <a:latin typeface="Arial" panose="020B0604020202020204" pitchFamily="34" charset="0"/>
                <a:ea typeface="ＭＳ Ｐゴシック" panose="020B0600070205080204" pitchFamily="34" charset="-128"/>
              </a:defRPr>
            </a:lvl2pPr>
            <a:lvl3pPr marL="1143000" indent="-228600" defTabSz="966788">
              <a:defRPr sz="2400" b="1">
                <a:solidFill>
                  <a:schemeClr val="tx1"/>
                </a:solidFill>
                <a:latin typeface="Arial" panose="020B0604020202020204" pitchFamily="34" charset="0"/>
                <a:ea typeface="ＭＳ Ｐゴシック" panose="020B0600070205080204" pitchFamily="34" charset="-128"/>
              </a:defRPr>
            </a:lvl3pPr>
            <a:lvl4pPr marL="1600200" indent="-228600" defTabSz="966788">
              <a:defRPr sz="2400" b="1">
                <a:solidFill>
                  <a:schemeClr val="tx1"/>
                </a:solidFill>
                <a:latin typeface="Arial" panose="020B0604020202020204" pitchFamily="34" charset="0"/>
                <a:ea typeface="ＭＳ Ｐゴシック" panose="020B0600070205080204" pitchFamily="34" charset="-128"/>
              </a:defRPr>
            </a:lvl4pPr>
            <a:lvl5pPr marL="2057400" indent="-228600" defTabSz="966788">
              <a:defRPr sz="2400" b="1">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A2ED4DAF-5BB5-47CB-907D-E1D7FC8A4C97}" type="slidenum">
              <a:rPr lang="en-US" altLang="en-US" sz="1200" b="0"/>
              <a:pPr/>
              <a:t>68</a:t>
            </a:fld>
            <a:endParaRPr lang="en-US" altLang="en-US" sz="1200" b="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50520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Arial" panose="020B0604020202020204" pitchFamily="34" charset="0"/>
                <a:ea typeface="ＭＳ Ｐゴシック" panose="020B0600070205080204" pitchFamily="34" charset="-128"/>
              </a:defRPr>
            </a:lvl1pPr>
            <a:lvl2pPr marL="37931725" indent="-37474525" defTabSz="966788">
              <a:defRPr sz="2400" b="1">
                <a:solidFill>
                  <a:schemeClr val="tx1"/>
                </a:solidFill>
                <a:latin typeface="Arial" panose="020B0604020202020204" pitchFamily="34" charset="0"/>
                <a:ea typeface="ＭＳ Ｐゴシック" panose="020B0600070205080204" pitchFamily="34" charset="-128"/>
              </a:defRPr>
            </a:lvl2pPr>
            <a:lvl3pPr marL="1143000" indent="-228600" defTabSz="966788">
              <a:defRPr sz="2400" b="1">
                <a:solidFill>
                  <a:schemeClr val="tx1"/>
                </a:solidFill>
                <a:latin typeface="Arial" panose="020B0604020202020204" pitchFamily="34" charset="0"/>
                <a:ea typeface="ＭＳ Ｐゴシック" panose="020B0600070205080204" pitchFamily="34" charset="-128"/>
              </a:defRPr>
            </a:lvl3pPr>
            <a:lvl4pPr marL="1600200" indent="-228600" defTabSz="966788">
              <a:defRPr sz="2400" b="1">
                <a:solidFill>
                  <a:schemeClr val="tx1"/>
                </a:solidFill>
                <a:latin typeface="Arial" panose="020B0604020202020204" pitchFamily="34" charset="0"/>
                <a:ea typeface="ＭＳ Ｐゴシック" panose="020B0600070205080204" pitchFamily="34" charset="-128"/>
              </a:defRPr>
            </a:lvl4pPr>
            <a:lvl5pPr marL="2057400" indent="-228600" defTabSz="966788">
              <a:defRPr sz="2400" b="1">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9934B35C-E5A5-4654-80A1-E0E89B55DCF8}" type="slidenum">
              <a:rPr lang="en-US" altLang="en-US" sz="1200" b="0"/>
              <a:pPr/>
              <a:t>69</a:t>
            </a:fld>
            <a:endParaRPr lang="en-US" altLang="en-US" sz="1200" b="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39016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Arial" panose="020B0604020202020204" pitchFamily="34" charset="0"/>
                <a:ea typeface="ＭＳ Ｐゴシック" panose="020B0600070205080204" pitchFamily="34" charset="-128"/>
              </a:defRPr>
            </a:lvl1pPr>
            <a:lvl2pPr marL="37931725" indent="-37474525" defTabSz="966788">
              <a:defRPr sz="2400" b="1">
                <a:solidFill>
                  <a:schemeClr val="tx1"/>
                </a:solidFill>
                <a:latin typeface="Arial" panose="020B0604020202020204" pitchFamily="34" charset="0"/>
                <a:ea typeface="ＭＳ Ｐゴシック" panose="020B0600070205080204" pitchFamily="34" charset="-128"/>
              </a:defRPr>
            </a:lvl2pPr>
            <a:lvl3pPr marL="1143000" indent="-228600" defTabSz="966788">
              <a:defRPr sz="2400" b="1">
                <a:solidFill>
                  <a:schemeClr val="tx1"/>
                </a:solidFill>
                <a:latin typeface="Arial" panose="020B0604020202020204" pitchFamily="34" charset="0"/>
                <a:ea typeface="ＭＳ Ｐゴシック" panose="020B0600070205080204" pitchFamily="34" charset="-128"/>
              </a:defRPr>
            </a:lvl3pPr>
            <a:lvl4pPr marL="1600200" indent="-228600" defTabSz="966788">
              <a:defRPr sz="2400" b="1">
                <a:solidFill>
                  <a:schemeClr val="tx1"/>
                </a:solidFill>
                <a:latin typeface="Arial" panose="020B0604020202020204" pitchFamily="34" charset="0"/>
                <a:ea typeface="ＭＳ Ｐゴシック" panose="020B0600070205080204" pitchFamily="34" charset="-128"/>
              </a:defRPr>
            </a:lvl4pPr>
            <a:lvl5pPr marL="2057400" indent="-228600" defTabSz="966788">
              <a:defRPr sz="2400" b="1">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2D50D5A7-FEE3-4CA3-A45D-E5C26DB61A5B}" type="slidenum">
              <a:rPr lang="en-US" altLang="en-US" sz="1200" b="0"/>
              <a:pPr/>
              <a:t>70</a:t>
            </a:fld>
            <a:endParaRPr lang="en-US" altLang="en-US" sz="1200" b="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92760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A9F8C66-7EB2-4E14-9FAD-D8222C7D586B}" type="datetimeFigureOut">
              <a:rPr lang="en-GB" smtClean="0"/>
              <a:t>24/08/2016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7CFA3A-7BBF-45E7-9790-B134F46C0A63}" type="slidenum">
              <a:rPr lang="en-GB" smtClean="0"/>
              <a:t>‹#›</a:t>
            </a:fld>
            <a:endParaRPr lang="en-GB"/>
          </a:p>
        </p:txBody>
      </p:sp>
    </p:spTree>
    <p:extLst>
      <p:ext uri="{BB962C8B-B14F-4D97-AF65-F5344CB8AC3E}">
        <p14:creationId xmlns:p14="http://schemas.microsoft.com/office/powerpoint/2010/main" val="3411738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9F8C66-7EB2-4E14-9FAD-D8222C7D586B}" type="datetimeFigureOut">
              <a:rPr lang="en-GB" smtClean="0"/>
              <a:t>24/08/2016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7CFA3A-7BBF-45E7-9790-B134F46C0A63}" type="slidenum">
              <a:rPr lang="en-GB" smtClean="0"/>
              <a:t>‹#›</a:t>
            </a:fld>
            <a:endParaRPr lang="en-GB"/>
          </a:p>
        </p:txBody>
      </p:sp>
    </p:spTree>
    <p:extLst>
      <p:ext uri="{BB962C8B-B14F-4D97-AF65-F5344CB8AC3E}">
        <p14:creationId xmlns:p14="http://schemas.microsoft.com/office/powerpoint/2010/main" val="38433910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896C9CB-57A9-4242-99A6-CD14EF173719}" type="datetimeFigureOut">
              <a:rPr lang="en-US" smtClean="0">
                <a:solidFill>
                  <a:prstClr val="white">
                    <a:tint val="75000"/>
                  </a:prstClr>
                </a:solidFill>
              </a:rPr>
              <a:pPr/>
              <a:t>8/24/2016</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7862BDB0-0C44-49DF-83D4-66B8B20A61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397512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896C9CB-57A9-4242-99A6-CD14EF173719}" type="datetimeFigureOut">
              <a:rPr lang="en-US" smtClean="0">
                <a:solidFill>
                  <a:prstClr val="white">
                    <a:tint val="75000"/>
                  </a:prstClr>
                </a:solidFill>
              </a:rPr>
              <a:pPr/>
              <a:t>8/24/2016</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7862BDB0-0C44-49DF-83D4-66B8B20A61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139813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96C9CB-57A9-4242-99A6-CD14EF173719}" type="datetimeFigureOut">
              <a:rPr lang="en-US" smtClean="0">
                <a:solidFill>
                  <a:prstClr val="white">
                    <a:tint val="75000"/>
                  </a:prstClr>
                </a:solidFill>
              </a:rPr>
              <a:pPr/>
              <a:t>8/24/2016</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7862BDB0-0C44-49DF-83D4-66B8B20A61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896891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96C9CB-57A9-4242-99A6-CD14EF173719}" type="datetimeFigureOut">
              <a:rPr lang="en-US" smtClean="0">
                <a:solidFill>
                  <a:prstClr val="white">
                    <a:tint val="75000"/>
                  </a:prstClr>
                </a:solidFill>
              </a:rPr>
              <a:pPr/>
              <a:t>8/24/2016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7862BDB0-0C44-49DF-83D4-66B8B20A61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554556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96C9CB-57A9-4242-99A6-CD14EF173719}" type="datetimeFigureOut">
              <a:rPr lang="en-US" smtClean="0">
                <a:solidFill>
                  <a:prstClr val="white">
                    <a:tint val="75000"/>
                  </a:prstClr>
                </a:solidFill>
              </a:rPr>
              <a:pPr/>
              <a:t>8/24/2016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7862BDB0-0C44-49DF-83D4-66B8B20A61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83913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96C9CB-57A9-4242-99A6-CD14EF173719}" type="datetimeFigureOut">
              <a:rPr lang="en-US" smtClean="0">
                <a:solidFill>
                  <a:prstClr val="white">
                    <a:tint val="75000"/>
                  </a:prstClr>
                </a:solidFill>
              </a:rPr>
              <a:pPr/>
              <a:t>8/24/2016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862BDB0-0C44-49DF-83D4-66B8B20A61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803338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96C9CB-57A9-4242-99A6-CD14EF173719}" type="datetimeFigureOut">
              <a:rPr lang="en-US" smtClean="0">
                <a:solidFill>
                  <a:prstClr val="white">
                    <a:tint val="75000"/>
                  </a:prstClr>
                </a:solidFill>
              </a:rPr>
              <a:pPr/>
              <a:t>8/24/2016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862BDB0-0C44-49DF-83D4-66B8B20A61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225924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solidFill>
                  <a:prstClr val="white">
                    <a:shade val="50000"/>
                  </a:prstClr>
                </a:solidFill>
              </a:rPr>
              <a:pPr/>
              <a:t>8/24/2016</a:t>
            </a:fld>
            <a:endParaRPr lang="en-US">
              <a:solidFill>
                <a:prstClr val="white">
                  <a:shade val="50000"/>
                </a:prstClr>
              </a:solidFill>
            </a:endParaRPr>
          </a:p>
        </p:txBody>
      </p:sp>
      <p:sp>
        <p:nvSpPr>
          <p:cNvPr id="17" name="Footer Placeholder 16"/>
          <p:cNvSpPr>
            <a:spLocks noGrp="1"/>
          </p:cNvSpPr>
          <p:nvPr>
            <p:ph type="ftr" sz="quarter" idx="11"/>
          </p:nvPr>
        </p:nvSpPr>
        <p:spPr/>
        <p:txBody>
          <a:bodyPr/>
          <a:lstStyle/>
          <a:p>
            <a:endParaRPr lang="en-US">
              <a:solidFill>
                <a:prstClr val="white">
                  <a:shade val="50000"/>
                </a:prstClr>
              </a:solidFill>
            </a:endParaRPr>
          </a:p>
        </p:txBody>
      </p:sp>
      <p:sp>
        <p:nvSpPr>
          <p:cNvPr id="29" name="Slide Number Placeholder 28"/>
          <p:cNvSpPr>
            <a:spLocks noGrp="1"/>
          </p:cNvSpPr>
          <p:nvPr>
            <p:ph type="sldNum" sz="quarter" idx="12"/>
          </p:nvPr>
        </p:nvSpPr>
        <p:spPr/>
        <p:txBody>
          <a:bodyPr/>
          <a:lstStyle/>
          <a:p>
            <a:fld id="{B6F15528-21DE-4FAA-801E-634DDDAF4B2B}" type="slidenum">
              <a:rPr lang="en-US" smtClean="0">
                <a:solidFill>
                  <a:prstClr val="white">
                    <a:shade val="50000"/>
                  </a:prstClr>
                </a:solidFill>
              </a:rPr>
              <a:pPr/>
              <a:t>‹#›</a:t>
            </a:fld>
            <a:endParaRPr lang="en-US">
              <a:solidFill>
                <a:prstClr val="white">
                  <a:shade val="50000"/>
                </a:prstClr>
              </a:solidFill>
            </a:endParaRPr>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2030302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shade val="50000"/>
                  </a:prstClr>
                </a:solidFill>
              </a:rPr>
              <a:pPr/>
              <a:t>8/24/2016</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4961951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94488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133600" y="2507786"/>
            <a:ext cx="94488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shade val="50000"/>
                  </a:prstClr>
                </a:solidFill>
              </a:rPr>
              <a:pPr/>
              <a:t>8/24/2016</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a:xfrm>
            <a:off x="10566400" y="6416676"/>
            <a:ext cx="1016000" cy="365125"/>
          </a:xfrm>
        </p:spPr>
        <p:txBody>
          <a:bodyPr/>
          <a:lstStyle/>
          <a:p>
            <a:fld id="{B6F15528-21DE-4FAA-801E-634DDDAF4B2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922249442"/>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9F8C66-7EB2-4E14-9FAD-D8222C7D586B}" type="datetimeFigureOut">
              <a:rPr lang="en-GB" smtClean="0"/>
              <a:t>24/08/2016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7CFA3A-7BBF-45E7-9790-B134F46C0A63}" type="slidenum">
              <a:rPr lang="en-GB" smtClean="0"/>
              <a:t>‹#›</a:t>
            </a:fld>
            <a:endParaRPr lang="en-GB"/>
          </a:p>
        </p:txBody>
      </p:sp>
    </p:spTree>
    <p:extLst>
      <p:ext uri="{BB962C8B-B14F-4D97-AF65-F5344CB8AC3E}">
        <p14:creationId xmlns:p14="http://schemas.microsoft.com/office/powerpoint/2010/main" val="27830040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shade val="50000"/>
                  </a:prstClr>
                </a:solidFill>
              </a:rPr>
              <a:pPr/>
              <a:t>8/24/2016</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7844909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white">
                    <a:shade val="50000"/>
                  </a:prstClr>
                </a:solidFill>
              </a:rPr>
              <a:pPr/>
              <a:t>8/24/2016</a:t>
            </a:fld>
            <a:endParaRPr lang="en-US">
              <a:solidFill>
                <a:prstClr val="white">
                  <a:shade val="50000"/>
                </a:prstClr>
              </a:solidFill>
            </a:endParaRPr>
          </a:p>
        </p:txBody>
      </p:sp>
      <p:sp>
        <p:nvSpPr>
          <p:cNvPr id="8" name="Footer Placeholder 7"/>
          <p:cNvSpPr>
            <a:spLocks noGrp="1"/>
          </p:cNvSpPr>
          <p:nvPr>
            <p:ph type="ftr" sz="quarter" idx="11"/>
          </p:nvPr>
        </p:nvSpPr>
        <p:spPr/>
        <p:txBody>
          <a:bodyPr/>
          <a:lstStyle/>
          <a:p>
            <a:endParaRPr lang="en-US">
              <a:solidFill>
                <a:prstClr val="white">
                  <a:shade val="50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41668508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white">
                    <a:shade val="50000"/>
                  </a:prstClr>
                </a:solidFill>
              </a:rPr>
              <a:pPr/>
              <a:t>8/24/2016</a:t>
            </a:fld>
            <a:endParaRPr lang="en-US">
              <a:solidFill>
                <a:prstClr val="white">
                  <a:shade val="50000"/>
                </a:prstClr>
              </a:solidFill>
            </a:endParaRPr>
          </a:p>
        </p:txBody>
      </p:sp>
      <p:sp>
        <p:nvSpPr>
          <p:cNvPr id="4" name="Footer Placeholder 3"/>
          <p:cNvSpPr>
            <a:spLocks noGrp="1"/>
          </p:cNvSpPr>
          <p:nvPr>
            <p:ph type="ftr" sz="quarter" idx="11"/>
          </p:nvPr>
        </p:nvSpPr>
        <p:spPr/>
        <p:txBody>
          <a:bodyPr/>
          <a:lstStyle/>
          <a:p>
            <a:endParaRPr lang="en-US">
              <a:solidFill>
                <a:prstClr val="white">
                  <a:shade val="50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6023927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white">
                    <a:shade val="50000"/>
                  </a:prstClr>
                </a:solidFill>
              </a:rPr>
              <a:pPr/>
              <a:t>8/24/2016</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p>
            <a:endParaRPr lang="en-US">
              <a:solidFill>
                <a:prstClr val="white">
                  <a:shade val="50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857191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shade val="50000"/>
                  </a:prstClr>
                </a:solidFill>
              </a:rPr>
              <a:pPr/>
              <a:t>8/24/2016</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6875216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2438400" y="1166787"/>
            <a:ext cx="73152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shade val="50000"/>
                  </a:prstClr>
                </a:solidFill>
              </a:rPr>
              <a:pPr/>
              <a:t>8/24/2016</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1807140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shade val="50000"/>
                  </a:prstClr>
                </a:solidFill>
              </a:rPr>
              <a:pPr/>
              <a:t>8/24/2016</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5567424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shade val="50000"/>
                  </a:prstClr>
                </a:solidFill>
              </a:rPr>
              <a:pPr/>
              <a:t>8/24/2016</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876759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1305117"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GB" sz="2400" smtClean="0">
                <a:solidFill>
                  <a:srgbClr val="FFFFFF"/>
                </a:solidFill>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GB" sz="2400" smtClean="0">
                <a:solidFill>
                  <a:srgbClr val="FFFFFF"/>
                </a:solidFill>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GB" sz="2400" smtClean="0">
                <a:solidFill>
                  <a:srgbClr val="FFFFFF"/>
                </a:solidFill>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GB" sz="2400" smtClean="0">
                <a:solidFill>
                  <a:srgbClr val="FFFFFF"/>
                </a:solidFill>
              </a:endParaRPr>
            </a:p>
          </p:txBody>
        </p:sp>
      </p:grpSp>
      <p:sp>
        <p:nvSpPr>
          <p:cNvPr id="40967" name="Rectangle 7"/>
          <p:cNvSpPr>
            <a:spLocks noGrp="1" noChangeArrowheads="1"/>
          </p:cNvSpPr>
          <p:nvPr>
            <p:ph type="ctrTitle" sz="quarter"/>
          </p:nvPr>
        </p:nvSpPr>
        <p:spPr>
          <a:xfrm>
            <a:off x="914400" y="1143000"/>
            <a:ext cx="10363200" cy="1143000"/>
          </a:xfrm>
        </p:spPr>
        <p:txBody>
          <a:bodyPr/>
          <a:lstStyle>
            <a:lvl1pPr>
              <a:defRPr/>
            </a:lvl1pPr>
          </a:lstStyle>
          <a:p>
            <a:pPr lvl="0"/>
            <a:r>
              <a:rPr lang="en-US" altLang="en-US" noProof="0" smtClean="0"/>
              <a:t>Click to edit Master title style</a:t>
            </a:r>
          </a:p>
        </p:txBody>
      </p:sp>
      <p:sp>
        <p:nvSpPr>
          <p:cNvPr id="40968" name="Rectangle 8"/>
          <p:cNvSpPr>
            <a:spLocks noGrp="1" noChangeArrowheads="1"/>
          </p:cNvSpPr>
          <p:nvPr>
            <p:ph type="subTitle" sz="quarter" idx="1"/>
          </p:nvPr>
        </p:nvSpPr>
        <p:spPr>
          <a:xfrm>
            <a:off x="1828800" y="2819400"/>
            <a:ext cx="8534400" cy="1752600"/>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9" name="Rectangle 9"/>
          <p:cNvSpPr>
            <a:spLocks noGrp="1" noChangeArrowheads="1"/>
          </p:cNvSpPr>
          <p:nvPr>
            <p:ph type="dt" sz="quarter" idx="10"/>
          </p:nvPr>
        </p:nvSpPr>
        <p:spPr/>
        <p:txBody>
          <a:bodyPr/>
          <a:lstStyle>
            <a:lvl1pPr>
              <a:defRPr smtClean="0">
                <a:solidFill>
                  <a:srgbClr val="FFFFFF"/>
                </a:solidFill>
              </a:defRPr>
            </a:lvl1pPr>
          </a:lstStyle>
          <a:p>
            <a:pPr>
              <a:defRPr/>
            </a:pPr>
            <a:endParaRPr lang="en-US" altLang="en-US"/>
          </a:p>
        </p:txBody>
      </p:sp>
      <p:sp>
        <p:nvSpPr>
          <p:cNvPr id="10" name="Rectangle 10"/>
          <p:cNvSpPr>
            <a:spLocks noGrp="1" noChangeArrowheads="1"/>
          </p:cNvSpPr>
          <p:nvPr>
            <p:ph type="ftr" sz="quarter" idx="11"/>
          </p:nvPr>
        </p:nvSpPr>
        <p:spPr/>
        <p:txBody>
          <a:bodyPr/>
          <a:lstStyle>
            <a:lvl1pPr>
              <a:defRPr smtClean="0">
                <a:solidFill>
                  <a:srgbClr val="FFFFFF"/>
                </a:solidFill>
              </a:defRPr>
            </a:lvl1pPr>
          </a:lstStyle>
          <a:p>
            <a:pPr>
              <a:defRPr/>
            </a:pPr>
            <a:endParaRPr lang="en-US" altLang="en-US"/>
          </a:p>
        </p:txBody>
      </p:sp>
      <p:sp>
        <p:nvSpPr>
          <p:cNvPr id="11" name="Rectangle 11"/>
          <p:cNvSpPr>
            <a:spLocks noGrp="1" noChangeArrowheads="1"/>
          </p:cNvSpPr>
          <p:nvPr>
            <p:ph type="sldNum" sz="quarter" idx="12"/>
          </p:nvPr>
        </p:nvSpPr>
        <p:spPr/>
        <p:txBody>
          <a:bodyPr/>
          <a:lstStyle>
            <a:lvl1pPr>
              <a:defRPr smtClean="0">
                <a:solidFill>
                  <a:srgbClr val="FFFFFF"/>
                </a:solidFill>
              </a:defRPr>
            </a:lvl1pPr>
          </a:lstStyle>
          <a:p>
            <a:pPr>
              <a:defRPr/>
            </a:pPr>
            <a:fld id="{139057F7-9E13-4AD4-AD7C-F85C03C34E0D}" type="slidenum">
              <a:rPr lang="en-US" altLang="en-US"/>
              <a:pPr>
                <a:defRPr/>
              </a:pPr>
              <a:t>‹#›</a:t>
            </a:fld>
            <a:endParaRPr lang="en-US" altLang="en-US"/>
          </a:p>
        </p:txBody>
      </p:sp>
    </p:spTree>
    <p:extLst>
      <p:ext uri="{BB962C8B-B14F-4D97-AF65-F5344CB8AC3E}">
        <p14:creationId xmlns:p14="http://schemas.microsoft.com/office/powerpoint/2010/main" val="1591168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EB6A96B-8506-4708-BFCC-DA46822FA014}"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31369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3095044-E09D-47B9-A123-795ED4DB32BC}"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787950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14400" y="1641475"/>
            <a:ext cx="5080000" cy="4454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41475"/>
            <a:ext cx="5080000" cy="4454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F838E01-76F0-409C-9C55-0E7567DCC3CC}"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184167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58AB4B3F-8F9F-415F-AC02-9941CA69FAEE}"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351406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D66485EA-3168-4A97-8200-0EAC0FCF1737}"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3340862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08533E24-FD98-42AA-9F42-B40C12C489C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282812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8265ACB-6A51-4777-B4FF-64B88ED540B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654373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9F8C66-7EB2-4E14-9FAD-D8222C7D586B}" type="datetimeFigureOut">
              <a:rPr lang="en-GB" smtClean="0"/>
              <a:t>24/08/2016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7CFA3A-7BBF-45E7-9790-B134F46C0A63}" type="slidenum">
              <a:rPr lang="en-GB" smtClean="0"/>
              <a:t>‹#›</a:t>
            </a:fld>
            <a:endParaRPr lang="en-GB"/>
          </a:p>
        </p:txBody>
      </p:sp>
    </p:spTree>
    <p:extLst>
      <p:ext uri="{BB962C8B-B14F-4D97-AF65-F5344CB8AC3E}">
        <p14:creationId xmlns:p14="http://schemas.microsoft.com/office/powerpoint/2010/main" val="2471261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29FBFA5-D2A5-4F45-BDDC-AA2F1B0CD70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084194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047B67A-93FE-4962-BDA3-C406F10C5F18}"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640596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228600"/>
            <a:ext cx="2590800" cy="5867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14400" y="228600"/>
            <a:ext cx="75692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C4A1DD3-C4D2-4D61-83FA-942A00F17A8C}"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551078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DD82EF-0654-4F43-BDD6-CEEB1F8EED2B}" type="datetimeFigureOut">
              <a:rPr lang="en-US" smtClean="0">
                <a:solidFill>
                  <a:prstClr val="black">
                    <a:tint val="75000"/>
                  </a:prstClr>
                </a:solidFill>
              </a: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ECF9C1-2AC4-411F-AF06-3391D781B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657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DD82EF-0654-4F43-BDD6-CEEB1F8EED2B}" type="datetimeFigureOut">
              <a:rPr lang="en-US" smtClean="0">
                <a:solidFill>
                  <a:prstClr val="black">
                    <a:tint val="75000"/>
                  </a:prstClr>
                </a:solidFill>
              </a: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ECF9C1-2AC4-411F-AF06-3391D781B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888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DD82EF-0654-4F43-BDD6-CEEB1F8EED2B}" type="datetimeFigureOut">
              <a:rPr lang="en-US" smtClean="0">
                <a:solidFill>
                  <a:prstClr val="black">
                    <a:tint val="75000"/>
                  </a:prstClr>
                </a:solidFill>
              </a: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ECF9C1-2AC4-411F-AF06-3391D781B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38471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DD82EF-0654-4F43-BDD6-CEEB1F8EED2B}" type="datetimeFigureOut">
              <a:rPr lang="en-US" smtClean="0">
                <a:solidFill>
                  <a:prstClr val="black">
                    <a:tint val="75000"/>
                  </a:prstClr>
                </a:solidFill>
              </a:rPr>
              <a:pPr/>
              <a:t>8/24/2016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ECF9C1-2AC4-411F-AF06-3391D781B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127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DD82EF-0654-4F43-BDD6-CEEB1F8EED2B}" type="datetimeFigureOut">
              <a:rPr lang="en-US" smtClean="0">
                <a:solidFill>
                  <a:prstClr val="black">
                    <a:tint val="75000"/>
                  </a:prstClr>
                </a:solidFill>
              </a:rPr>
              <a:pPr/>
              <a:t>8/24/2016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3ECF9C1-2AC4-411F-AF06-3391D781B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4800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DD82EF-0654-4F43-BDD6-CEEB1F8EED2B}" type="datetimeFigureOut">
              <a:rPr lang="en-US" smtClean="0">
                <a:solidFill>
                  <a:prstClr val="black">
                    <a:tint val="75000"/>
                  </a:prstClr>
                </a:solidFill>
              </a:rPr>
              <a:pPr/>
              <a:t>8/24/2016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3ECF9C1-2AC4-411F-AF06-3391D781B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870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D82EF-0654-4F43-BDD6-CEEB1F8EED2B}" type="datetimeFigureOut">
              <a:rPr lang="en-US" smtClean="0">
                <a:solidFill>
                  <a:prstClr val="black">
                    <a:tint val="75000"/>
                  </a:prstClr>
                </a:solidFill>
              </a:rPr>
              <a:pPr/>
              <a:t>8/24/2016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3ECF9C1-2AC4-411F-AF06-3391D781B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930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9F8C66-7EB2-4E14-9FAD-D8222C7D586B}" type="datetimeFigureOut">
              <a:rPr lang="en-GB" smtClean="0"/>
              <a:t>24/08/2016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7CFA3A-7BBF-45E7-9790-B134F46C0A63}" type="slidenum">
              <a:rPr lang="en-GB" smtClean="0"/>
              <a:t>‹#›</a:t>
            </a:fld>
            <a:endParaRPr lang="en-GB"/>
          </a:p>
        </p:txBody>
      </p:sp>
    </p:spTree>
    <p:extLst>
      <p:ext uri="{BB962C8B-B14F-4D97-AF65-F5344CB8AC3E}">
        <p14:creationId xmlns:p14="http://schemas.microsoft.com/office/powerpoint/2010/main" val="1095337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DD82EF-0654-4F43-BDD6-CEEB1F8EED2B}" type="datetimeFigureOut">
              <a:rPr lang="en-US" smtClean="0">
                <a:solidFill>
                  <a:prstClr val="black">
                    <a:tint val="75000"/>
                  </a:prstClr>
                </a:solidFill>
              </a:rPr>
              <a:pPr/>
              <a:t>8/24/2016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ECF9C1-2AC4-411F-AF06-3391D781B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30449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DD82EF-0654-4F43-BDD6-CEEB1F8EED2B}" type="datetimeFigureOut">
              <a:rPr lang="en-US" smtClean="0">
                <a:solidFill>
                  <a:prstClr val="black">
                    <a:tint val="75000"/>
                  </a:prstClr>
                </a:solidFill>
              </a:rPr>
              <a:pPr/>
              <a:t>8/24/2016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ECF9C1-2AC4-411F-AF06-3391D781B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67404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DD82EF-0654-4F43-BDD6-CEEB1F8EED2B}" type="datetimeFigureOut">
              <a:rPr lang="en-US" smtClean="0">
                <a:solidFill>
                  <a:prstClr val="black">
                    <a:tint val="75000"/>
                  </a:prstClr>
                </a:solidFill>
              </a: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ECF9C1-2AC4-411F-AF06-3391D781B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314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DD82EF-0654-4F43-BDD6-CEEB1F8EED2B}" type="datetimeFigureOut">
              <a:rPr lang="en-US" smtClean="0">
                <a:solidFill>
                  <a:prstClr val="black">
                    <a:tint val="75000"/>
                  </a:prstClr>
                </a:solidFill>
              </a: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ECF9C1-2AC4-411F-AF06-3391D781B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469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BA7D0FE-6544-4323-8CD9-445D5F88DA78}" type="datetimeFigureOut">
              <a:rPr lang="en-US" smtClean="0">
                <a:solidFill>
                  <a:prstClr val="black">
                    <a:tint val="75000"/>
                  </a:prstClr>
                </a:solidFill>
              </a: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378A2C-D98E-4DE1-AA0F-CC0EA560A5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37232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A7D0FE-6544-4323-8CD9-445D5F88DA78}" type="datetimeFigureOut">
              <a:rPr lang="en-US" smtClean="0">
                <a:solidFill>
                  <a:prstClr val="black">
                    <a:tint val="75000"/>
                  </a:prstClr>
                </a:solidFill>
              </a: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378A2C-D98E-4DE1-AA0F-CC0EA560A5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5268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A7D0FE-6544-4323-8CD9-445D5F88DA78}" type="datetimeFigureOut">
              <a:rPr lang="en-US" smtClean="0">
                <a:solidFill>
                  <a:prstClr val="black">
                    <a:tint val="75000"/>
                  </a:prstClr>
                </a:solidFill>
              </a: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378A2C-D98E-4DE1-AA0F-CC0EA560A5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9502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A7D0FE-6544-4323-8CD9-445D5F88DA78}" type="datetimeFigureOut">
              <a:rPr lang="en-US" smtClean="0">
                <a:solidFill>
                  <a:prstClr val="black">
                    <a:tint val="75000"/>
                  </a:prstClr>
                </a:solidFill>
              </a:rPr>
              <a:pPr/>
              <a:t>8/24/2016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378A2C-D98E-4DE1-AA0F-CC0EA560A5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6333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BA7D0FE-6544-4323-8CD9-445D5F88DA78}" type="datetimeFigureOut">
              <a:rPr lang="en-US" smtClean="0">
                <a:solidFill>
                  <a:prstClr val="black">
                    <a:tint val="75000"/>
                  </a:prstClr>
                </a:solidFill>
              </a:rPr>
              <a:pPr/>
              <a:t>8/24/2016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378A2C-D98E-4DE1-AA0F-CC0EA560A5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8151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A7D0FE-6544-4323-8CD9-445D5F88DA78}" type="datetimeFigureOut">
              <a:rPr lang="en-US" smtClean="0">
                <a:solidFill>
                  <a:prstClr val="black">
                    <a:tint val="75000"/>
                  </a:prstClr>
                </a:solidFill>
              </a:rPr>
              <a:pPr/>
              <a:t>8/24/2016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378A2C-D98E-4DE1-AA0F-CC0EA560A5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085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A9F8C66-7EB2-4E14-9FAD-D8222C7D586B}" type="datetimeFigureOut">
              <a:rPr lang="en-GB" smtClean="0"/>
              <a:t>24/08/2016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B7CFA3A-7BBF-45E7-9790-B134F46C0A63}" type="slidenum">
              <a:rPr lang="en-GB" smtClean="0"/>
              <a:t>‹#›</a:t>
            </a:fld>
            <a:endParaRPr lang="en-GB"/>
          </a:p>
        </p:txBody>
      </p:sp>
    </p:spTree>
    <p:extLst>
      <p:ext uri="{BB962C8B-B14F-4D97-AF65-F5344CB8AC3E}">
        <p14:creationId xmlns:p14="http://schemas.microsoft.com/office/powerpoint/2010/main" val="20524218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A7D0FE-6544-4323-8CD9-445D5F88DA78}" type="datetimeFigureOut">
              <a:rPr lang="en-US" smtClean="0">
                <a:solidFill>
                  <a:prstClr val="black">
                    <a:tint val="75000"/>
                  </a:prstClr>
                </a:solidFill>
              </a:rPr>
              <a:pPr/>
              <a:t>8/24/2016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378A2C-D98E-4DE1-AA0F-CC0EA560A5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9308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A7D0FE-6544-4323-8CD9-445D5F88DA78}" type="datetimeFigureOut">
              <a:rPr lang="en-US" smtClean="0">
                <a:solidFill>
                  <a:prstClr val="black">
                    <a:tint val="75000"/>
                  </a:prstClr>
                </a:solidFill>
              </a:rPr>
              <a:pPr/>
              <a:t>8/24/2016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378A2C-D98E-4DE1-AA0F-CC0EA560A5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46717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A7D0FE-6544-4323-8CD9-445D5F88DA78}" type="datetimeFigureOut">
              <a:rPr lang="en-US" smtClean="0">
                <a:solidFill>
                  <a:prstClr val="black">
                    <a:tint val="75000"/>
                  </a:prstClr>
                </a:solidFill>
              </a:rPr>
              <a:pPr/>
              <a:t>8/24/2016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378A2C-D98E-4DE1-AA0F-CC0EA560A5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8454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A7D0FE-6544-4323-8CD9-445D5F88DA78}" type="datetimeFigureOut">
              <a:rPr lang="en-US" smtClean="0">
                <a:solidFill>
                  <a:prstClr val="black">
                    <a:tint val="75000"/>
                  </a:prstClr>
                </a:solidFill>
              </a: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378A2C-D98E-4DE1-AA0F-CC0EA560A5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15485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A7D0FE-6544-4323-8CD9-445D5F88DA78}" type="datetimeFigureOut">
              <a:rPr lang="en-US" smtClean="0">
                <a:solidFill>
                  <a:prstClr val="black">
                    <a:tint val="75000"/>
                  </a:prstClr>
                </a:solidFill>
              </a:rPr>
              <a:pPr/>
              <a:t>8/24/2016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378A2C-D98E-4DE1-AA0F-CC0EA560A5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50763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553977"/>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59A8A10-5EA9-4979-88F9-B1762281C3F4}" type="datetimeFigureOut">
              <a:rPr lang="en-GB" smtClean="0">
                <a:solidFill>
                  <a:prstClr val="black">
                    <a:tint val="75000"/>
                  </a:prstClr>
                </a:solidFill>
              </a:rPr>
              <a:pPr/>
              <a:t>24/08/2016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997CB2B-243E-4681-BA67-4E39EBF864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942579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59A8A10-5EA9-4979-88F9-B1762281C3F4}" type="datetimeFigureOut">
              <a:rPr lang="en-GB" smtClean="0">
                <a:solidFill>
                  <a:prstClr val="black">
                    <a:tint val="75000"/>
                  </a:prstClr>
                </a:solidFill>
              </a:rPr>
              <a:pPr/>
              <a:t>24/08/2016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997CB2B-243E-4681-BA67-4E39EBF864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630762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9A8A10-5EA9-4979-88F9-B1762281C3F4}" type="datetimeFigureOut">
              <a:rPr lang="en-GB" smtClean="0">
                <a:solidFill>
                  <a:prstClr val="black">
                    <a:tint val="75000"/>
                  </a:prstClr>
                </a:solidFill>
              </a:rPr>
              <a:pPr/>
              <a:t>24/08/2016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997CB2B-243E-4681-BA67-4E39EBF864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735362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59A8A10-5EA9-4979-88F9-B1762281C3F4}" type="datetimeFigureOut">
              <a:rPr lang="en-GB" smtClean="0">
                <a:solidFill>
                  <a:prstClr val="black">
                    <a:tint val="75000"/>
                  </a:prstClr>
                </a:solidFill>
              </a:rPr>
              <a:pPr/>
              <a:t>24/08/2016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997CB2B-243E-4681-BA67-4E39EBF864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60680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A9F8C66-7EB2-4E14-9FAD-D8222C7D586B}" type="datetimeFigureOut">
              <a:rPr lang="en-GB" smtClean="0"/>
              <a:t>24/08/2016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B7CFA3A-7BBF-45E7-9790-B134F46C0A63}" type="slidenum">
              <a:rPr lang="en-GB" smtClean="0"/>
              <a:t>‹#›</a:t>
            </a:fld>
            <a:endParaRPr lang="en-GB"/>
          </a:p>
        </p:txBody>
      </p:sp>
    </p:spTree>
    <p:extLst>
      <p:ext uri="{BB962C8B-B14F-4D97-AF65-F5344CB8AC3E}">
        <p14:creationId xmlns:p14="http://schemas.microsoft.com/office/powerpoint/2010/main" val="6278676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59A8A10-5EA9-4979-88F9-B1762281C3F4}" type="datetimeFigureOut">
              <a:rPr lang="en-GB" smtClean="0">
                <a:solidFill>
                  <a:prstClr val="black">
                    <a:tint val="75000"/>
                  </a:prstClr>
                </a:solidFill>
              </a:rPr>
              <a:pPr/>
              <a:t>24/08/2016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997CB2B-243E-4681-BA67-4E39EBF864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472628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59A8A10-5EA9-4979-88F9-B1762281C3F4}" type="datetimeFigureOut">
              <a:rPr lang="en-GB" smtClean="0">
                <a:solidFill>
                  <a:prstClr val="black">
                    <a:tint val="75000"/>
                  </a:prstClr>
                </a:solidFill>
              </a:rPr>
              <a:pPr/>
              <a:t>24/08/2016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997CB2B-243E-4681-BA67-4E39EBF864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879457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9A8A10-5EA9-4979-88F9-B1762281C3F4}" type="datetimeFigureOut">
              <a:rPr lang="en-GB" smtClean="0">
                <a:solidFill>
                  <a:prstClr val="black">
                    <a:tint val="75000"/>
                  </a:prstClr>
                </a:solidFill>
              </a:rPr>
              <a:pPr/>
              <a:t>24/08/2016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997CB2B-243E-4681-BA67-4E39EBF864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941225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9A8A10-5EA9-4979-88F9-B1762281C3F4}" type="datetimeFigureOut">
              <a:rPr lang="en-GB" smtClean="0">
                <a:solidFill>
                  <a:prstClr val="black">
                    <a:tint val="75000"/>
                  </a:prstClr>
                </a:solidFill>
              </a:rPr>
              <a:pPr/>
              <a:t>24/08/2016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997CB2B-243E-4681-BA67-4E39EBF864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15507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9A8A10-5EA9-4979-88F9-B1762281C3F4}" type="datetimeFigureOut">
              <a:rPr lang="en-GB" smtClean="0">
                <a:solidFill>
                  <a:prstClr val="black">
                    <a:tint val="75000"/>
                  </a:prstClr>
                </a:solidFill>
              </a:rPr>
              <a:pPr/>
              <a:t>24/08/2016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997CB2B-243E-4681-BA67-4E39EBF864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842086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59A8A10-5EA9-4979-88F9-B1762281C3F4}" type="datetimeFigureOut">
              <a:rPr lang="en-GB" smtClean="0">
                <a:solidFill>
                  <a:prstClr val="black">
                    <a:tint val="75000"/>
                  </a:prstClr>
                </a:solidFill>
              </a:rPr>
              <a:pPr/>
              <a:t>24/08/2016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997CB2B-243E-4681-BA67-4E39EBF864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992171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59A8A10-5EA9-4979-88F9-B1762281C3F4}" type="datetimeFigureOut">
              <a:rPr lang="en-GB" smtClean="0">
                <a:solidFill>
                  <a:prstClr val="black">
                    <a:tint val="75000"/>
                  </a:prstClr>
                </a:solidFill>
              </a:rPr>
              <a:pPr/>
              <a:t>24/08/2016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997CB2B-243E-4681-BA67-4E39EBF864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488179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HD-ShadowL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243389"/>
            <a:ext cx="896831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D-ShadowShor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12251" y="4243388"/>
            <a:ext cx="3075516"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bwMode="ltGray">
          <a:xfrm>
            <a:off x="0" y="2590800"/>
            <a:ext cx="8968317" cy="16589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9112252" y="2590800"/>
            <a:ext cx="3077633" cy="16589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3" y="2733709"/>
            <a:ext cx="8092357" cy="1373070"/>
          </a:xfrm>
        </p:spPr>
        <p:txBody>
          <a:bodyPr anchor="b">
            <a:noAutofit/>
          </a:bodyPr>
          <a:lstStyle>
            <a:lvl1pPr algn="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41"/>
            <a:ext cx="8144135"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8" name="Date Placeholder 3"/>
          <p:cNvSpPr>
            <a:spLocks noGrp="1"/>
          </p:cNvSpPr>
          <p:nvPr>
            <p:ph type="dt" sz="half" idx="10"/>
          </p:nvPr>
        </p:nvSpPr>
        <p:spPr>
          <a:xfrm>
            <a:off x="6074833" y="5935664"/>
            <a:ext cx="2743200" cy="365125"/>
          </a:xfrm>
        </p:spPr>
        <p:txBody>
          <a:bodyPr/>
          <a:lstStyle>
            <a:lvl1pPr>
              <a:defRPr/>
            </a:lvl1pPr>
          </a:lstStyle>
          <a:p>
            <a:pPr>
              <a:defRPr/>
            </a:pPr>
            <a:fld id="{C7345CB0-7FB2-49D8-A217-F75BAD218851}" type="datetimeFigureOut">
              <a:rPr lang="en-US">
                <a:solidFill>
                  <a:srgbClr val="FFFFFF">
                    <a:tint val="75000"/>
                  </a:srgbClr>
                </a:solidFill>
              </a:rPr>
              <a:pPr>
                <a:defRPr/>
              </a:pPr>
              <a:t>8/24/2016</a:t>
            </a:fld>
            <a:endParaRPr lang="en-US" dirty="0">
              <a:solidFill>
                <a:srgbClr val="FFFFFF">
                  <a:tint val="75000"/>
                </a:srgbClr>
              </a:solidFill>
            </a:endParaRPr>
          </a:p>
        </p:txBody>
      </p:sp>
      <p:sp>
        <p:nvSpPr>
          <p:cNvPr id="9" name="Footer Placeholder 4"/>
          <p:cNvSpPr>
            <a:spLocks noGrp="1"/>
          </p:cNvSpPr>
          <p:nvPr>
            <p:ph type="ftr" sz="quarter" idx="11"/>
          </p:nvPr>
        </p:nvSpPr>
        <p:spPr>
          <a:xfrm>
            <a:off x="711200" y="5935664"/>
            <a:ext cx="5361517" cy="365125"/>
          </a:xfrm>
        </p:spPr>
        <p:txBody>
          <a:bodyPr/>
          <a:lstStyle>
            <a:lvl1pPr>
              <a:defRPr/>
            </a:lvl1pPr>
          </a:lstStyle>
          <a:p>
            <a:pPr>
              <a:defRPr/>
            </a:pPr>
            <a:endParaRPr lang="en-US">
              <a:solidFill>
                <a:srgbClr val="FFFFFF">
                  <a:tint val="75000"/>
                </a:srgbClr>
              </a:solidFill>
            </a:endParaRPr>
          </a:p>
        </p:txBody>
      </p:sp>
      <p:sp>
        <p:nvSpPr>
          <p:cNvPr id="10" name="Slide Number Placeholder 5"/>
          <p:cNvSpPr>
            <a:spLocks noGrp="1"/>
          </p:cNvSpPr>
          <p:nvPr>
            <p:ph type="sldNum" sz="quarter" idx="12"/>
          </p:nvPr>
        </p:nvSpPr>
        <p:spPr>
          <a:xfrm>
            <a:off x="9347201" y="2749551"/>
            <a:ext cx="1826684" cy="1357313"/>
          </a:xfrm>
        </p:spPr>
        <p:txBody>
          <a:bodyPr/>
          <a:lstStyle>
            <a:lvl1pPr>
              <a:defRPr/>
            </a:lvl1pPr>
          </a:lstStyle>
          <a:p>
            <a:fld id="{EC098593-AB7C-4277-8644-AF5428A566F5}" type="slidenum">
              <a:rPr lang="en-US" altLang="en-US"/>
              <a:pPr/>
              <a:t>‹#›</a:t>
            </a:fld>
            <a:endParaRPr lang="en-US" altLang="en-US"/>
          </a:p>
        </p:txBody>
      </p:sp>
    </p:spTree>
    <p:extLst>
      <p:ext uri="{BB962C8B-B14F-4D97-AF65-F5344CB8AC3E}">
        <p14:creationId xmlns:p14="http://schemas.microsoft.com/office/powerpoint/2010/main" val="33339751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26"/>
          <p:cNvGrpSpPr>
            <a:grpSpLocks/>
          </p:cNvGrpSpPr>
          <p:nvPr/>
        </p:nvGrpSpPr>
        <p:grpSpPr bwMode="auto">
          <a:xfrm>
            <a:off x="1" y="609600"/>
            <a:ext cx="12215284" cy="1676400"/>
            <a:chOff x="0" y="2895600"/>
            <a:chExt cx="9161969" cy="1677035"/>
          </a:xfrm>
        </p:grpSpPr>
        <p:pic>
          <p:nvPicPr>
            <p:cNvPr id="5" name="Picture 8" descr="HD-ShadowLong.png"/>
            <p:cNvPicPr>
              <a:picLocks noChangeAspect="1"/>
            </p:cNvPicPr>
            <p:nvPr/>
          </p:nvPicPr>
          <p:blipFill>
            <a:blip r:embed="rId2">
              <a:extLst>
                <a:ext uri="{28A0092B-C50C-407E-A947-70E740481C1C}">
                  <a14:useLocalDpi xmlns:a14="http://schemas.microsoft.com/office/drawing/2010/main" val="0"/>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p:cNvPicPr>
              <a:picLocks noChangeAspect="1"/>
            </p:cNvPicPr>
            <p:nvPr/>
          </p:nvPicPr>
          <p:blipFill>
            <a:blip r:embed="rId3">
              <a:extLst>
                <a:ext uri="{28A0092B-C50C-407E-A947-70E740481C1C}">
                  <a14:useLocalDpi xmlns:a14="http://schemas.microsoft.com/office/drawing/2010/main" val="0"/>
                </a:ext>
              </a:extLst>
            </a:blip>
            <a:srcRect r="9871"/>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bwMode="ltGray">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p:cNvSpPr>
            <a:spLocks noGrp="1"/>
          </p:cNvSpPr>
          <p:nvPr>
            <p:ph type="dt" sz="half" idx="10"/>
          </p:nvPr>
        </p:nvSpPr>
        <p:spPr/>
        <p:txBody>
          <a:bodyPr/>
          <a:lstStyle>
            <a:lvl1pPr>
              <a:defRPr/>
            </a:lvl1pPr>
          </a:lstStyle>
          <a:p>
            <a:pPr>
              <a:defRPr/>
            </a:pPr>
            <a:fld id="{30C9C451-A223-4C47-8A14-03E8EE341CF3}" type="datetimeFigureOut">
              <a:rPr lang="en-US">
                <a:solidFill>
                  <a:srgbClr val="FFFFFF">
                    <a:tint val="75000"/>
                  </a:srgbClr>
                </a:solidFill>
              </a:rPr>
              <a:pPr>
                <a:defRPr/>
              </a:pPr>
              <a:t>8/24/2016</a:t>
            </a:fld>
            <a:endParaRPr lang="en-US" dirty="0">
              <a:solidFill>
                <a:srgbClr val="FFFFFF">
                  <a:tint val="75000"/>
                </a:srgbClr>
              </a:solidFill>
            </a:endParaRPr>
          </a:p>
        </p:txBody>
      </p:sp>
      <p:sp>
        <p:nvSpPr>
          <p:cNvPr id="10"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11" name="Slide Number Placeholder 5"/>
          <p:cNvSpPr>
            <a:spLocks noGrp="1"/>
          </p:cNvSpPr>
          <p:nvPr>
            <p:ph type="sldNum" sz="quarter" idx="12"/>
          </p:nvPr>
        </p:nvSpPr>
        <p:spPr/>
        <p:txBody>
          <a:bodyPr/>
          <a:lstStyle>
            <a:lvl1pPr>
              <a:defRPr/>
            </a:lvl1pPr>
          </a:lstStyle>
          <a:p>
            <a:fld id="{DD04B0B1-B46D-426C-981D-4D7332CA8128}" type="slidenum">
              <a:rPr lang="en-US" altLang="en-US"/>
              <a:pPr/>
              <a:t>‹#›</a:t>
            </a:fld>
            <a:endParaRPr lang="en-US" altLang="en-US"/>
          </a:p>
        </p:txBody>
      </p:sp>
    </p:spTree>
    <p:extLst>
      <p:ext uri="{BB962C8B-B14F-4D97-AF65-F5344CB8AC3E}">
        <p14:creationId xmlns:p14="http://schemas.microsoft.com/office/powerpoint/2010/main" val="11066267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17"/>
          <p:cNvGrpSpPr>
            <a:grpSpLocks/>
          </p:cNvGrpSpPr>
          <p:nvPr/>
        </p:nvGrpSpPr>
        <p:grpSpPr bwMode="auto">
          <a:xfrm>
            <a:off x="1" y="2728913"/>
            <a:ext cx="12215284" cy="1676400"/>
            <a:chOff x="0" y="2895600"/>
            <a:chExt cx="9161969" cy="1677035"/>
          </a:xfrm>
        </p:grpSpPr>
        <p:pic>
          <p:nvPicPr>
            <p:cNvPr id="5" name="Picture 8" descr="HD-ShadowLong.png"/>
            <p:cNvPicPr>
              <a:picLocks noChangeAspect="1"/>
            </p:cNvPicPr>
            <p:nvPr/>
          </p:nvPicPr>
          <p:blipFill>
            <a:blip r:embed="rId2">
              <a:extLst>
                <a:ext uri="{28A0092B-C50C-407E-A947-70E740481C1C}">
                  <a14:useLocalDpi xmlns:a14="http://schemas.microsoft.com/office/drawing/2010/main" val="0"/>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p:cNvPicPr>
              <a:picLocks noChangeAspect="1"/>
            </p:cNvPicPr>
            <p:nvPr/>
          </p:nvPicPr>
          <p:blipFill>
            <a:blip r:embed="rId3">
              <a:extLst>
                <a:ext uri="{28A0092B-C50C-407E-A947-70E740481C1C}">
                  <a14:useLocalDpi xmlns:a14="http://schemas.microsoft.com/office/drawing/2010/main" val="0"/>
                </a:ext>
              </a:extLst>
            </a:blip>
            <a:srcRect r="9871"/>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bwMode="ltGray">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2869895"/>
            <a:ext cx="9185533" cy="1090788"/>
          </a:xfrm>
        </p:spPr>
        <p:txBody>
          <a:bodyP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708852" y="4232173"/>
            <a:ext cx="9185533"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0"/>
          </p:nvPr>
        </p:nvSpPr>
        <p:spPr>
          <a:xfrm>
            <a:off x="7154333" y="5935664"/>
            <a:ext cx="2743200" cy="365125"/>
          </a:xfrm>
        </p:spPr>
        <p:txBody>
          <a:bodyPr/>
          <a:lstStyle>
            <a:lvl1pPr>
              <a:defRPr/>
            </a:lvl1pPr>
          </a:lstStyle>
          <a:p>
            <a:pPr>
              <a:defRPr/>
            </a:pPr>
            <a:fld id="{7148EFC9-6C76-4C3A-9B95-E2CEDB97D449}" type="datetimeFigureOut">
              <a:rPr lang="en-US">
                <a:solidFill>
                  <a:srgbClr val="FFFFFF">
                    <a:tint val="75000"/>
                  </a:srgbClr>
                </a:solidFill>
              </a:rPr>
              <a:pPr>
                <a:defRPr/>
              </a:pPr>
              <a:t>8/24/2016</a:t>
            </a:fld>
            <a:endParaRPr lang="en-US" dirty="0">
              <a:solidFill>
                <a:srgbClr val="FFFFFF">
                  <a:tint val="75000"/>
                </a:srgbClr>
              </a:solidFill>
            </a:endParaRPr>
          </a:p>
        </p:txBody>
      </p:sp>
      <p:sp>
        <p:nvSpPr>
          <p:cNvPr id="10"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11" name="Slide Number Placeholder 5"/>
          <p:cNvSpPr>
            <a:spLocks noGrp="1"/>
          </p:cNvSpPr>
          <p:nvPr>
            <p:ph type="sldNum" sz="quarter" idx="12"/>
          </p:nvPr>
        </p:nvSpPr>
        <p:spPr>
          <a:xfrm>
            <a:off x="10475384" y="2870201"/>
            <a:ext cx="1532467" cy="1090613"/>
          </a:xfrm>
        </p:spPr>
        <p:txBody>
          <a:bodyPr/>
          <a:lstStyle>
            <a:lvl1pPr>
              <a:defRPr/>
            </a:lvl1pPr>
          </a:lstStyle>
          <a:p>
            <a:fld id="{8BCC6FDE-4CC6-4522-BCA6-5FB2BDD71A68}" type="slidenum">
              <a:rPr lang="en-US" altLang="en-US"/>
              <a:pPr/>
              <a:t>‹#›</a:t>
            </a:fld>
            <a:endParaRPr lang="en-US" altLang="en-US"/>
          </a:p>
        </p:txBody>
      </p:sp>
    </p:spTree>
    <p:extLst>
      <p:ext uri="{BB962C8B-B14F-4D97-AF65-F5344CB8AC3E}">
        <p14:creationId xmlns:p14="http://schemas.microsoft.com/office/powerpoint/2010/main" val="1369850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A9F8C66-7EB2-4E14-9FAD-D8222C7D586B}" type="datetimeFigureOut">
              <a:rPr lang="en-GB" smtClean="0"/>
              <a:t>24/08/2016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B7CFA3A-7BBF-45E7-9790-B134F46C0A63}" type="slidenum">
              <a:rPr lang="en-GB" smtClean="0"/>
              <a:t>‹#›</a:t>
            </a:fld>
            <a:endParaRPr lang="en-GB"/>
          </a:p>
        </p:txBody>
      </p:sp>
    </p:spTree>
    <p:extLst>
      <p:ext uri="{BB962C8B-B14F-4D97-AF65-F5344CB8AC3E}">
        <p14:creationId xmlns:p14="http://schemas.microsoft.com/office/powerpoint/2010/main" val="24805588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16"/>
          <p:cNvGrpSpPr>
            <a:grpSpLocks/>
          </p:cNvGrpSpPr>
          <p:nvPr/>
        </p:nvGrpSpPr>
        <p:grpSpPr bwMode="auto">
          <a:xfrm>
            <a:off x="1" y="609600"/>
            <a:ext cx="12215284" cy="1676400"/>
            <a:chOff x="0" y="2895600"/>
            <a:chExt cx="9161969" cy="1677035"/>
          </a:xfrm>
        </p:grpSpPr>
        <p:pic>
          <p:nvPicPr>
            <p:cNvPr id="6" name="Picture 8" descr="HD-ShadowLong.png"/>
            <p:cNvPicPr>
              <a:picLocks noChangeAspect="1"/>
            </p:cNvPicPr>
            <p:nvPr/>
          </p:nvPicPr>
          <p:blipFill>
            <a:blip r:embed="rId2">
              <a:extLst>
                <a:ext uri="{28A0092B-C50C-407E-A947-70E740481C1C}">
                  <a14:useLocalDpi xmlns:a14="http://schemas.microsoft.com/office/drawing/2010/main" val="0"/>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p:cNvPicPr>
              <a:picLocks noChangeAspect="1"/>
            </p:cNvPicPr>
            <p:nvPr/>
          </p:nvPicPr>
          <p:blipFill>
            <a:blip r:embed="rId3">
              <a:extLst>
                <a:ext uri="{28A0092B-C50C-407E-A947-70E740481C1C}">
                  <a14:useLocalDpi xmlns:a14="http://schemas.microsoft.com/office/drawing/2010/main" val="0"/>
                </a:ext>
              </a:extLst>
            </a:blip>
            <a:srcRect r="9871"/>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bwMode="ltGray">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1200" y="753228"/>
            <a:ext cx="9183187" cy="1080938"/>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11201" y="2336873"/>
            <a:ext cx="4477199"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414838" y="2336873"/>
            <a:ext cx="447954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4"/>
          <p:cNvSpPr>
            <a:spLocks noGrp="1"/>
          </p:cNvSpPr>
          <p:nvPr>
            <p:ph type="dt" sz="half" idx="10"/>
          </p:nvPr>
        </p:nvSpPr>
        <p:spPr/>
        <p:txBody>
          <a:bodyPr/>
          <a:lstStyle>
            <a:lvl1pPr>
              <a:defRPr/>
            </a:lvl1pPr>
          </a:lstStyle>
          <a:p>
            <a:pPr>
              <a:defRPr/>
            </a:pPr>
            <a:fld id="{E4E85389-F1BA-4C24-8C07-7E86D5E78122}" type="datetimeFigureOut">
              <a:rPr lang="en-US">
                <a:solidFill>
                  <a:srgbClr val="FFFFFF">
                    <a:tint val="75000"/>
                  </a:srgbClr>
                </a:solidFill>
              </a:rPr>
              <a:pPr>
                <a:defRPr/>
              </a:pPr>
              <a:t>8/24/2016</a:t>
            </a:fld>
            <a:endParaRPr lang="en-US" dirty="0">
              <a:solidFill>
                <a:srgbClr val="FFFFFF">
                  <a:tint val="75000"/>
                </a:srgbClr>
              </a:solidFill>
            </a:endParaRPr>
          </a:p>
        </p:txBody>
      </p:sp>
      <p:sp>
        <p:nvSpPr>
          <p:cNvPr id="11" name="Footer Placeholder 5"/>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12" name="Slide Number Placeholder 6"/>
          <p:cNvSpPr>
            <a:spLocks noGrp="1"/>
          </p:cNvSpPr>
          <p:nvPr>
            <p:ph type="sldNum" sz="quarter" idx="12"/>
          </p:nvPr>
        </p:nvSpPr>
        <p:spPr/>
        <p:txBody>
          <a:bodyPr/>
          <a:lstStyle>
            <a:lvl1pPr>
              <a:defRPr/>
            </a:lvl1pPr>
          </a:lstStyle>
          <a:p>
            <a:fld id="{3B4B9078-0801-4397-A7ED-3C846EC2141C}" type="slidenum">
              <a:rPr lang="en-US" altLang="en-US"/>
              <a:pPr/>
              <a:t>‹#›</a:t>
            </a:fld>
            <a:endParaRPr lang="en-US" altLang="en-US"/>
          </a:p>
        </p:txBody>
      </p:sp>
    </p:spTree>
    <p:extLst>
      <p:ext uri="{BB962C8B-B14F-4D97-AF65-F5344CB8AC3E}">
        <p14:creationId xmlns:p14="http://schemas.microsoft.com/office/powerpoint/2010/main" val="8050539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27"/>
          <p:cNvGrpSpPr>
            <a:grpSpLocks/>
          </p:cNvGrpSpPr>
          <p:nvPr/>
        </p:nvGrpSpPr>
        <p:grpSpPr bwMode="auto">
          <a:xfrm>
            <a:off x="1" y="609600"/>
            <a:ext cx="12215284" cy="1676400"/>
            <a:chOff x="0" y="2895600"/>
            <a:chExt cx="9161969" cy="1677035"/>
          </a:xfrm>
        </p:grpSpPr>
        <p:pic>
          <p:nvPicPr>
            <p:cNvPr id="8" name="Picture 8" descr="HD-ShadowLong.png"/>
            <p:cNvPicPr>
              <a:picLocks noChangeAspect="1"/>
            </p:cNvPicPr>
            <p:nvPr/>
          </p:nvPicPr>
          <p:blipFill>
            <a:blip r:embed="rId2">
              <a:extLst>
                <a:ext uri="{28A0092B-C50C-407E-A947-70E740481C1C}">
                  <a14:useLocalDpi xmlns:a14="http://schemas.microsoft.com/office/drawing/2010/main" val="0"/>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HD-ShadowShort.png"/>
            <p:cNvPicPr>
              <a:picLocks noChangeAspect="1"/>
            </p:cNvPicPr>
            <p:nvPr/>
          </p:nvPicPr>
          <p:blipFill>
            <a:blip r:embed="rId3">
              <a:extLst>
                <a:ext uri="{28A0092B-C50C-407E-A947-70E740481C1C}">
                  <a14:useLocalDpi xmlns:a14="http://schemas.microsoft.com/office/drawing/2010/main" val="0"/>
                </a:ext>
              </a:extLst>
            </a:blip>
            <a:srcRect r="9871"/>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ltGray">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753231"/>
            <a:ext cx="9195379"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14651" y="2336875"/>
            <a:ext cx="419344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08852" y="3030010"/>
            <a:ext cx="4489393"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710195" y="2336873"/>
            <a:ext cx="4194036"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14839" y="3030010"/>
            <a:ext cx="4489392"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6"/>
          <p:cNvSpPr>
            <a:spLocks noGrp="1"/>
          </p:cNvSpPr>
          <p:nvPr>
            <p:ph type="dt" sz="half" idx="10"/>
          </p:nvPr>
        </p:nvSpPr>
        <p:spPr/>
        <p:txBody>
          <a:bodyPr/>
          <a:lstStyle>
            <a:lvl1pPr>
              <a:defRPr/>
            </a:lvl1pPr>
          </a:lstStyle>
          <a:p>
            <a:pPr>
              <a:defRPr/>
            </a:pPr>
            <a:fld id="{D116E679-37F6-4457-B01E-67357E944D80}" type="datetimeFigureOut">
              <a:rPr lang="en-US">
                <a:solidFill>
                  <a:srgbClr val="FFFFFF">
                    <a:tint val="75000"/>
                  </a:srgbClr>
                </a:solidFill>
              </a:rPr>
              <a:pPr>
                <a:defRPr/>
              </a:pPr>
              <a:t>8/24/2016</a:t>
            </a:fld>
            <a:endParaRPr lang="en-US" dirty="0">
              <a:solidFill>
                <a:srgbClr val="FFFFFF">
                  <a:tint val="75000"/>
                </a:srgbClr>
              </a:solidFill>
            </a:endParaRPr>
          </a:p>
        </p:txBody>
      </p:sp>
      <p:sp>
        <p:nvSpPr>
          <p:cNvPr id="13" name="Footer Placeholder 7"/>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14" name="Slide Number Placeholder 8"/>
          <p:cNvSpPr>
            <a:spLocks noGrp="1"/>
          </p:cNvSpPr>
          <p:nvPr>
            <p:ph type="sldNum" sz="quarter" idx="12"/>
          </p:nvPr>
        </p:nvSpPr>
        <p:spPr/>
        <p:txBody>
          <a:bodyPr/>
          <a:lstStyle>
            <a:lvl1pPr>
              <a:defRPr/>
            </a:lvl1pPr>
          </a:lstStyle>
          <a:p>
            <a:fld id="{FEFE4992-593E-42E0-B0CF-78C2CF0D8E69}" type="slidenum">
              <a:rPr lang="en-US" altLang="en-US"/>
              <a:pPr/>
              <a:t>‹#›</a:t>
            </a:fld>
            <a:endParaRPr lang="en-US" altLang="en-US"/>
          </a:p>
        </p:txBody>
      </p:sp>
    </p:spTree>
    <p:extLst>
      <p:ext uri="{BB962C8B-B14F-4D97-AF65-F5344CB8AC3E}">
        <p14:creationId xmlns:p14="http://schemas.microsoft.com/office/powerpoint/2010/main" val="24829801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14"/>
          <p:cNvGrpSpPr>
            <a:grpSpLocks/>
          </p:cNvGrpSpPr>
          <p:nvPr/>
        </p:nvGrpSpPr>
        <p:grpSpPr bwMode="auto">
          <a:xfrm>
            <a:off x="1" y="609600"/>
            <a:ext cx="12215284" cy="1676400"/>
            <a:chOff x="0" y="2895600"/>
            <a:chExt cx="9161969" cy="1677035"/>
          </a:xfrm>
        </p:grpSpPr>
        <p:pic>
          <p:nvPicPr>
            <p:cNvPr id="4" name="Picture 8" descr="HD-ShadowLong.png"/>
            <p:cNvPicPr>
              <a:picLocks noChangeAspect="1"/>
            </p:cNvPicPr>
            <p:nvPr/>
          </p:nvPicPr>
          <p:blipFill>
            <a:blip r:embed="rId2">
              <a:extLst>
                <a:ext uri="{28A0092B-C50C-407E-A947-70E740481C1C}">
                  <a14:useLocalDpi xmlns:a14="http://schemas.microsoft.com/office/drawing/2010/main" val="0"/>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HD-ShadowShort.png"/>
            <p:cNvPicPr>
              <a:picLocks noChangeAspect="1"/>
            </p:cNvPicPr>
            <p:nvPr/>
          </p:nvPicPr>
          <p:blipFill>
            <a:blip r:embed="rId3">
              <a:extLst>
                <a:ext uri="{28A0092B-C50C-407E-A947-70E740481C1C}">
                  <a14:useLocalDpi xmlns:a14="http://schemas.microsoft.com/office/drawing/2010/main" val="0"/>
                </a:ext>
              </a:extLst>
            </a:blip>
            <a:srcRect r="9871"/>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bwMode="ltGray">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8" name="Date Placeholder 2"/>
          <p:cNvSpPr>
            <a:spLocks noGrp="1"/>
          </p:cNvSpPr>
          <p:nvPr>
            <p:ph type="dt" sz="half" idx="10"/>
          </p:nvPr>
        </p:nvSpPr>
        <p:spPr/>
        <p:txBody>
          <a:bodyPr/>
          <a:lstStyle>
            <a:lvl1pPr>
              <a:defRPr/>
            </a:lvl1pPr>
          </a:lstStyle>
          <a:p>
            <a:pPr>
              <a:defRPr/>
            </a:pPr>
            <a:fld id="{A425B0DE-E6E5-4598-BBA3-07BB02FD9E98}" type="datetimeFigureOut">
              <a:rPr lang="en-US">
                <a:solidFill>
                  <a:srgbClr val="FFFFFF">
                    <a:tint val="75000"/>
                  </a:srgbClr>
                </a:solidFill>
              </a:rPr>
              <a:pPr>
                <a:defRPr/>
              </a:pPr>
              <a:t>8/24/2016</a:t>
            </a:fld>
            <a:endParaRPr lang="en-US" dirty="0">
              <a:solidFill>
                <a:srgbClr val="FFFFFF">
                  <a:tint val="75000"/>
                </a:srgbClr>
              </a:solidFill>
            </a:endParaRPr>
          </a:p>
        </p:txBody>
      </p:sp>
      <p:sp>
        <p:nvSpPr>
          <p:cNvPr id="9" name="Footer Placeholder 3"/>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10" name="Slide Number Placeholder 4"/>
          <p:cNvSpPr>
            <a:spLocks noGrp="1"/>
          </p:cNvSpPr>
          <p:nvPr>
            <p:ph type="sldNum" sz="quarter" idx="12"/>
          </p:nvPr>
        </p:nvSpPr>
        <p:spPr/>
        <p:txBody>
          <a:bodyPr/>
          <a:lstStyle>
            <a:lvl1pPr>
              <a:defRPr/>
            </a:lvl1pPr>
          </a:lstStyle>
          <a:p>
            <a:fld id="{EFB91B32-C9DB-4227-BF22-B5C5CAFC17B2}" type="slidenum">
              <a:rPr lang="en-US" altLang="en-US"/>
              <a:pPr/>
              <a:t>‹#›</a:t>
            </a:fld>
            <a:endParaRPr lang="en-US" altLang="en-US"/>
          </a:p>
        </p:txBody>
      </p:sp>
    </p:spTree>
    <p:extLst>
      <p:ext uri="{BB962C8B-B14F-4D97-AF65-F5344CB8AC3E}">
        <p14:creationId xmlns:p14="http://schemas.microsoft.com/office/powerpoint/2010/main" val="17015226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HD-ShadowShort.png"/>
          <p:cNvPicPr>
            <a:picLocks noChangeAspect="1"/>
          </p:cNvPicPr>
          <p:nvPr/>
        </p:nvPicPr>
        <p:blipFill>
          <a:blip r:embed="rId2">
            <a:extLst>
              <a:ext uri="{28A0092B-C50C-407E-A947-70E740481C1C}">
                <a14:useLocalDpi xmlns:a14="http://schemas.microsoft.com/office/drawing/2010/main" val="0"/>
              </a:ext>
            </a:extLst>
          </a:blip>
          <a:srcRect r="9871"/>
          <a:stretch>
            <a:fillRect/>
          </a:stretch>
        </p:blipFill>
        <p:spPr bwMode="auto">
          <a:xfrm>
            <a:off x="10289118" y="1973263"/>
            <a:ext cx="192616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0280651" y="609601"/>
            <a:ext cx="1911349"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1"/>
          <p:cNvSpPr>
            <a:spLocks noGrp="1"/>
          </p:cNvSpPr>
          <p:nvPr>
            <p:ph type="dt" sz="half" idx="10"/>
          </p:nvPr>
        </p:nvSpPr>
        <p:spPr/>
        <p:txBody>
          <a:bodyPr/>
          <a:lstStyle>
            <a:lvl1pPr>
              <a:defRPr/>
            </a:lvl1pPr>
          </a:lstStyle>
          <a:p>
            <a:pPr>
              <a:defRPr/>
            </a:pPr>
            <a:fld id="{DA10E872-C447-408B-BDC5-F5DBF20DE696}" type="datetimeFigureOut">
              <a:rPr lang="en-US">
                <a:solidFill>
                  <a:srgbClr val="FFFFFF">
                    <a:tint val="75000"/>
                  </a:srgbClr>
                </a:solidFill>
              </a:rPr>
              <a:pPr>
                <a:defRPr/>
              </a:pPr>
              <a:t>8/24/2016</a:t>
            </a:fld>
            <a:endParaRPr lang="en-US" dirty="0">
              <a:solidFill>
                <a:srgbClr val="FFFFFF">
                  <a:tint val="75000"/>
                </a:srgb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3"/>
          <p:cNvSpPr>
            <a:spLocks noGrp="1"/>
          </p:cNvSpPr>
          <p:nvPr>
            <p:ph type="sldNum" sz="quarter" idx="12"/>
          </p:nvPr>
        </p:nvSpPr>
        <p:spPr/>
        <p:txBody>
          <a:bodyPr/>
          <a:lstStyle>
            <a:lvl1pPr>
              <a:defRPr/>
            </a:lvl1pPr>
          </a:lstStyle>
          <a:p>
            <a:fld id="{4BFA9CC2-0439-4B10-8F8E-0FCF8A59E421}" type="slidenum">
              <a:rPr lang="en-US" altLang="en-US"/>
              <a:pPr/>
              <a:t>‹#›</a:t>
            </a:fld>
            <a:endParaRPr lang="en-US" altLang="en-US"/>
          </a:p>
        </p:txBody>
      </p:sp>
    </p:spTree>
    <p:extLst>
      <p:ext uri="{BB962C8B-B14F-4D97-AF65-F5344CB8AC3E}">
        <p14:creationId xmlns:p14="http://schemas.microsoft.com/office/powerpoint/2010/main" val="21119636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16"/>
          <p:cNvGrpSpPr>
            <a:grpSpLocks/>
          </p:cNvGrpSpPr>
          <p:nvPr/>
        </p:nvGrpSpPr>
        <p:grpSpPr bwMode="auto">
          <a:xfrm>
            <a:off x="1" y="609600"/>
            <a:ext cx="12215284" cy="1676400"/>
            <a:chOff x="0" y="2895600"/>
            <a:chExt cx="9161969" cy="1677035"/>
          </a:xfrm>
        </p:grpSpPr>
        <p:pic>
          <p:nvPicPr>
            <p:cNvPr id="6" name="Picture 8" descr="HD-ShadowLong.png"/>
            <p:cNvPicPr>
              <a:picLocks noChangeAspect="1"/>
            </p:cNvPicPr>
            <p:nvPr/>
          </p:nvPicPr>
          <p:blipFill>
            <a:blip r:embed="rId2">
              <a:extLst>
                <a:ext uri="{28A0092B-C50C-407E-A947-70E740481C1C}">
                  <a14:useLocalDpi xmlns:a14="http://schemas.microsoft.com/office/drawing/2010/main" val="0"/>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p:cNvPicPr>
              <a:picLocks noChangeAspect="1"/>
            </p:cNvPicPr>
            <p:nvPr/>
          </p:nvPicPr>
          <p:blipFill>
            <a:blip r:embed="rId3">
              <a:extLst>
                <a:ext uri="{28A0092B-C50C-407E-A947-70E740481C1C}">
                  <a14:useLocalDpi xmlns:a14="http://schemas.microsoft.com/office/drawing/2010/main" val="0"/>
                </a:ext>
              </a:extLst>
            </a:blip>
            <a:srcRect r="9871"/>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bwMode="ltGray">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753227"/>
            <a:ext cx="9195379" cy="1080940"/>
          </a:xfrm>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7" y="2336875"/>
            <a:ext cx="5218384"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11201" y="2336874"/>
            <a:ext cx="372832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0" name="Date Placeholder 4"/>
          <p:cNvSpPr>
            <a:spLocks noGrp="1"/>
          </p:cNvSpPr>
          <p:nvPr>
            <p:ph type="dt" sz="half" idx="10"/>
          </p:nvPr>
        </p:nvSpPr>
        <p:spPr/>
        <p:txBody>
          <a:bodyPr/>
          <a:lstStyle>
            <a:lvl1pPr>
              <a:defRPr/>
            </a:lvl1pPr>
          </a:lstStyle>
          <a:p>
            <a:pPr>
              <a:defRPr/>
            </a:pPr>
            <a:fld id="{C79A7975-9DE5-4722-9742-CEED41549F91}" type="datetimeFigureOut">
              <a:rPr lang="en-US">
                <a:solidFill>
                  <a:srgbClr val="FFFFFF">
                    <a:tint val="75000"/>
                  </a:srgbClr>
                </a:solidFill>
              </a:rPr>
              <a:pPr>
                <a:defRPr/>
              </a:pPr>
              <a:t>8/24/2016</a:t>
            </a:fld>
            <a:endParaRPr lang="en-US" dirty="0">
              <a:solidFill>
                <a:srgbClr val="FFFFFF">
                  <a:tint val="75000"/>
                </a:srgbClr>
              </a:solidFill>
            </a:endParaRPr>
          </a:p>
        </p:txBody>
      </p:sp>
      <p:sp>
        <p:nvSpPr>
          <p:cNvPr id="11" name="Footer Placeholder 5"/>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12" name="Slide Number Placeholder 6"/>
          <p:cNvSpPr>
            <a:spLocks noGrp="1"/>
          </p:cNvSpPr>
          <p:nvPr>
            <p:ph type="sldNum" sz="quarter" idx="12"/>
          </p:nvPr>
        </p:nvSpPr>
        <p:spPr/>
        <p:txBody>
          <a:bodyPr/>
          <a:lstStyle>
            <a:lvl1pPr>
              <a:defRPr/>
            </a:lvl1pPr>
          </a:lstStyle>
          <a:p>
            <a:fld id="{D7EEAFB4-2519-496F-89D9-81BFDD558D9B}" type="slidenum">
              <a:rPr lang="en-US" altLang="en-US"/>
              <a:pPr/>
              <a:t>‹#›</a:t>
            </a:fld>
            <a:endParaRPr lang="en-US" altLang="en-US"/>
          </a:p>
        </p:txBody>
      </p:sp>
    </p:spTree>
    <p:extLst>
      <p:ext uri="{BB962C8B-B14F-4D97-AF65-F5344CB8AC3E}">
        <p14:creationId xmlns:p14="http://schemas.microsoft.com/office/powerpoint/2010/main" val="7255658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16"/>
          <p:cNvGrpSpPr>
            <a:grpSpLocks/>
          </p:cNvGrpSpPr>
          <p:nvPr/>
        </p:nvGrpSpPr>
        <p:grpSpPr bwMode="auto">
          <a:xfrm>
            <a:off x="1" y="609600"/>
            <a:ext cx="12215284" cy="1676400"/>
            <a:chOff x="0" y="2895600"/>
            <a:chExt cx="9161969" cy="1677035"/>
          </a:xfrm>
        </p:grpSpPr>
        <p:pic>
          <p:nvPicPr>
            <p:cNvPr id="6" name="Picture 8" descr="HD-ShadowLong.png"/>
            <p:cNvPicPr>
              <a:picLocks noChangeAspect="1"/>
            </p:cNvPicPr>
            <p:nvPr/>
          </p:nvPicPr>
          <p:blipFill>
            <a:blip r:embed="rId2">
              <a:extLst>
                <a:ext uri="{28A0092B-C50C-407E-A947-70E740481C1C}">
                  <a14:useLocalDpi xmlns:a14="http://schemas.microsoft.com/office/drawing/2010/main" val="0"/>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p:cNvPicPr>
              <a:picLocks noChangeAspect="1"/>
            </p:cNvPicPr>
            <p:nvPr/>
          </p:nvPicPr>
          <p:blipFill>
            <a:blip r:embed="rId3">
              <a:extLst>
                <a:ext uri="{28A0092B-C50C-407E-A947-70E740481C1C}">
                  <a14:useLocalDpi xmlns:a14="http://schemas.microsoft.com/office/drawing/2010/main" val="0"/>
                </a:ext>
              </a:extLst>
            </a:blip>
            <a:srcRect r="9871"/>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bwMode="ltGray">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753228"/>
            <a:ext cx="9195379" cy="1080938"/>
          </a:xfrm>
        </p:spPr>
        <p:txBody>
          <a:bodyP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681275" y="2336874"/>
            <a:ext cx="5222956" cy="3599312"/>
          </a:xfrm>
          <a:noFill/>
          <a:ln>
            <a:noFill/>
          </a:ln>
          <a:effectLst>
            <a:outerShdw blurRad="76200" dist="63500" dir="5040000" algn="tl" rotWithShape="0">
              <a:srgbClr val="000000">
                <a:alpha val="41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708851" y="2336875"/>
            <a:ext cx="373131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0" name="Date Placeholder 4"/>
          <p:cNvSpPr>
            <a:spLocks noGrp="1"/>
          </p:cNvSpPr>
          <p:nvPr>
            <p:ph type="dt" sz="half" idx="10"/>
          </p:nvPr>
        </p:nvSpPr>
        <p:spPr/>
        <p:txBody>
          <a:bodyPr/>
          <a:lstStyle>
            <a:lvl1pPr>
              <a:defRPr/>
            </a:lvl1pPr>
          </a:lstStyle>
          <a:p>
            <a:pPr>
              <a:defRPr/>
            </a:pPr>
            <a:fld id="{2193AE32-ECFA-438E-93BA-ADC948B160E6}" type="datetimeFigureOut">
              <a:rPr lang="en-US">
                <a:solidFill>
                  <a:srgbClr val="FFFFFF">
                    <a:tint val="75000"/>
                  </a:srgbClr>
                </a:solidFill>
              </a:rPr>
              <a:pPr>
                <a:defRPr/>
              </a:pPr>
              <a:t>8/24/2016</a:t>
            </a:fld>
            <a:endParaRPr lang="en-US" dirty="0">
              <a:solidFill>
                <a:srgbClr val="FFFFFF">
                  <a:tint val="75000"/>
                </a:srgbClr>
              </a:solidFill>
            </a:endParaRPr>
          </a:p>
        </p:txBody>
      </p:sp>
      <p:sp>
        <p:nvSpPr>
          <p:cNvPr id="11" name="Footer Placeholder 5"/>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12" name="Slide Number Placeholder 6"/>
          <p:cNvSpPr>
            <a:spLocks noGrp="1"/>
          </p:cNvSpPr>
          <p:nvPr>
            <p:ph type="sldNum" sz="quarter" idx="12"/>
          </p:nvPr>
        </p:nvSpPr>
        <p:spPr/>
        <p:txBody>
          <a:bodyPr/>
          <a:lstStyle>
            <a:lvl1pPr>
              <a:defRPr/>
            </a:lvl1pPr>
          </a:lstStyle>
          <a:p>
            <a:fld id="{C033D7D3-79EA-4AB8-8516-53699B3998DE}" type="slidenum">
              <a:rPr lang="en-US" altLang="en-US"/>
              <a:pPr/>
              <a:t>‹#›</a:t>
            </a:fld>
            <a:endParaRPr lang="en-US" altLang="en-US"/>
          </a:p>
        </p:txBody>
      </p:sp>
    </p:spTree>
    <p:extLst>
      <p:ext uri="{BB962C8B-B14F-4D97-AF65-F5344CB8AC3E}">
        <p14:creationId xmlns:p14="http://schemas.microsoft.com/office/powerpoint/2010/main" val="30664205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5" name="Group 19"/>
          <p:cNvGrpSpPr>
            <a:grpSpLocks/>
          </p:cNvGrpSpPr>
          <p:nvPr/>
        </p:nvGrpSpPr>
        <p:grpSpPr bwMode="auto">
          <a:xfrm>
            <a:off x="1" y="4572000"/>
            <a:ext cx="12215284" cy="1676400"/>
            <a:chOff x="0" y="2895600"/>
            <a:chExt cx="9161969" cy="1677035"/>
          </a:xfrm>
        </p:grpSpPr>
        <p:pic>
          <p:nvPicPr>
            <p:cNvPr id="6" name="Picture 8" descr="HD-ShadowLong.png"/>
            <p:cNvPicPr>
              <a:picLocks noChangeAspect="1"/>
            </p:cNvPicPr>
            <p:nvPr/>
          </p:nvPicPr>
          <p:blipFill>
            <a:blip r:embed="rId2">
              <a:extLst>
                <a:ext uri="{28A0092B-C50C-407E-A947-70E740481C1C}">
                  <a14:useLocalDpi xmlns:a14="http://schemas.microsoft.com/office/drawing/2010/main" val="0"/>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p:cNvPicPr>
              <a:picLocks noChangeAspect="1"/>
            </p:cNvPicPr>
            <p:nvPr/>
          </p:nvPicPr>
          <p:blipFill>
            <a:blip r:embed="rId3">
              <a:extLst>
                <a:ext uri="{28A0092B-C50C-407E-A947-70E740481C1C}">
                  <a14:useLocalDpi xmlns:a14="http://schemas.microsoft.com/office/drawing/2010/main" val="0"/>
                </a:ext>
              </a:extLst>
            </a:blip>
            <a:srcRect r="9871"/>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bwMode="ltGray">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1204" y="4711617"/>
            <a:ext cx="9193027" cy="544482"/>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08852" y="609599"/>
            <a:ext cx="9195379" cy="3589575"/>
          </a:xfrm>
          <a:noFill/>
          <a:ln>
            <a:noFill/>
          </a:ln>
          <a:effectLst>
            <a:outerShdw blurRad="76200" dist="63500" dir="5040000" algn="tl" rotWithShape="0">
              <a:srgbClr val="000000">
                <a:alpha val="41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711202" y="5256099"/>
            <a:ext cx="9193029"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0" name="Date Placeholder 4"/>
          <p:cNvSpPr>
            <a:spLocks noGrp="1"/>
          </p:cNvSpPr>
          <p:nvPr>
            <p:ph type="dt" sz="half" idx="10"/>
          </p:nvPr>
        </p:nvSpPr>
        <p:spPr/>
        <p:txBody>
          <a:bodyPr/>
          <a:lstStyle>
            <a:lvl1pPr>
              <a:defRPr/>
            </a:lvl1pPr>
          </a:lstStyle>
          <a:p>
            <a:pPr>
              <a:defRPr/>
            </a:pPr>
            <a:fld id="{927FED60-9C59-4D57-BDBE-5F64811AE359}" type="datetimeFigureOut">
              <a:rPr lang="en-US">
                <a:solidFill>
                  <a:srgbClr val="FFFFFF">
                    <a:tint val="75000"/>
                  </a:srgbClr>
                </a:solidFill>
              </a:rPr>
              <a:pPr>
                <a:defRPr/>
              </a:pPr>
              <a:t>8/24/2016</a:t>
            </a:fld>
            <a:endParaRPr lang="en-US" dirty="0">
              <a:solidFill>
                <a:srgbClr val="FFFFFF">
                  <a:tint val="75000"/>
                </a:srgbClr>
              </a:solidFill>
            </a:endParaRPr>
          </a:p>
        </p:txBody>
      </p:sp>
      <p:sp>
        <p:nvSpPr>
          <p:cNvPr id="11" name="Footer Placeholder 5"/>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12" name="Slide Number Placeholder 6"/>
          <p:cNvSpPr>
            <a:spLocks noGrp="1"/>
          </p:cNvSpPr>
          <p:nvPr>
            <p:ph type="sldNum" sz="quarter" idx="12"/>
          </p:nvPr>
        </p:nvSpPr>
        <p:spPr>
          <a:xfrm>
            <a:off x="10475384" y="4711701"/>
            <a:ext cx="1532467" cy="1090613"/>
          </a:xfrm>
        </p:spPr>
        <p:txBody>
          <a:bodyPr/>
          <a:lstStyle>
            <a:lvl1pPr>
              <a:defRPr/>
            </a:lvl1pPr>
          </a:lstStyle>
          <a:p>
            <a:fld id="{E6E6C300-635E-46D5-A69C-F619B821D6B0}" type="slidenum">
              <a:rPr lang="en-US" altLang="en-US"/>
              <a:pPr/>
              <a:t>‹#›</a:t>
            </a:fld>
            <a:endParaRPr lang="en-US" altLang="en-US"/>
          </a:p>
        </p:txBody>
      </p:sp>
    </p:spTree>
    <p:extLst>
      <p:ext uri="{BB962C8B-B14F-4D97-AF65-F5344CB8AC3E}">
        <p14:creationId xmlns:p14="http://schemas.microsoft.com/office/powerpoint/2010/main" val="6097467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5" name="Group 20"/>
          <p:cNvGrpSpPr>
            <a:grpSpLocks/>
          </p:cNvGrpSpPr>
          <p:nvPr/>
        </p:nvGrpSpPr>
        <p:grpSpPr bwMode="auto">
          <a:xfrm>
            <a:off x="1" y="4572000"/>
            <a:ext cx="12215284" cy="1676400"/>
            <a:chOff x="0" y="2895600"/>
            <a:chExt cx="9161969" cy="1677035"/>
          </a:xfrm>
        </p:grpSpPr>
        <p:pic>
          <p:nvPicPr>
            <p:cNvPr id="6" name="Picture 8" descr="HD-ShadowLong.png"/>
            <p:cNvPicPr>
              <a:picLocks noChangeAspect="1"/>
            </p:cNvPicPr>
            <p:nvPr/>
          </p:nvPicPr>
          <p:blipFill>
            <a:blip r:embed="rId2">
              <a:extLst>
                <a:ext uri="{28A0092B-C50C-407E-A947-70E740481C1C}">
                  <a14:useLocalDpi xmlns:a14="http://schemas.microsoft.com/office/drawing/2010/main" val="0"/>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p:cNvPicPr>
              <a:picLocks noChangeAspect="1"/>
            </p:cNvPicPr>
            <p:nvPr/>
          </p:nvPicPr>
          <p:blipFill>
            <a:blip r:embed="rId3">
              <a:extLst>
                <a:ext uri="{28A0092B-C50C-407E-A947-70E740481C1C}">
                  <a14:useLocalDpi xmlns:a14="http://schemas.microsoft.com/office/drawing/2010/main" val="0"/>
                </a:ext>
              </a:extLst>
            </a:blip>
            <a:srcRect r="9871"/>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bwMode="ltGray">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99007" y="609597"/>
            <a:ext cx="9195379" cy="3592750"/>
          </a:xfrm>
        </p:spPr>
        <p:txBody>
          <a:bodyP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708851" y="4710340"/>
            <a:ext cx="9185535"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0" name="Date Placeholder 4"/>
          <p:cNvSpPr>
            <a:spLocks noGrp="1"/>
          </p:cNvSpPr>
          <p:nvPr>
            <p:ph type="dt" sz="half" idx="10"/>
          </p:nvPr>
        </p:nvSpPr>
        <p:spPr/>
        <p:txBody>
          <a:bodyPr/>
          <a:lstStyle>
            <a:lvl1pPr>
              <a:defRPr/>
            </a:lvl1pPr>
          </a:lstStyle>
          <a:p>
            <a:pPr>
              <a:defRPr/>
            </a:pPr>
            <a:fld id="{AFE2AAB9-7909-48F9-9240-5870BD0214DA}" type="datetimeFigureOut">
              <a:rPr lang="en-US">
                <a:solidFill>
                  <a:srgbClr val="FFFFFF">
                    <a:tint val="75000"/>
                  </a:srgbClr>
                </a:solidFill>
              </a:rPr>
              <a:pPr>
                <a:defRPr/>
              </a:pPr>
              <a:t>8/24/2016</a:t>
            </a:fld>
            <a:endParaRPr lang="en-US" dirty="0">
              <a:solidFill>
                <a:srgbClr val="FFFFFF">
                  <a:tint val="75000"/>
                </a:srgbClr>
              </a:solidFill>
            </a:endParaRPr>
          </a:p>
        </p:txBody>
      </p:sp>
      <p:sp>
        <p:nvSpPr>
          <p:cNvPr id="11" name="Footer Placeholder 5"/>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12" name="Slide Number Placeholder 6"/>
          <p:cNvSpPr>
            <a:spLocks noGrp="1"/>
          </p:cNvSpPr>
          <p:nvPr>
            <p:ph type="sldNum" sz="quarter" idx="12"/>
          </p:nvPr>
        </p:nvSpPr>
        <p:spPr>
          <a:xfrm>
            <a:off x="10475384" y="4711701"/>
            <a:ext cx="1532467" cy="1090613"/>
          </a:xfrm>
        </p:spPr>
        <p:txBody>
          <a:bodyPr/>
          <a:lstStyle>
            <a:lvl1pPr>
              <a:defRPr/>
            </a:lvl1pPr>
          </a:lstStyle>
          <a:p>
            <a:fld id="{17300D80-E5C1-4BC0-91A2-98A40C3D79D4}" type="slidenum">
              <a:rPr lang="en-US" altLang="en-US"/>
              <a:pPr/>
              <a:t>‹#›</a:t>
            </a:fld>
            <a:endParaRPr lang="en-US" altLang="en-US"/>
          </a:p>
        </p:txBody>
      </p:sp>
    </p:spTree>
    <p:extLst>
      <p:ext uri="{BB962C8B-B14F-4D97-AF65-F5344CB8AC3E}">
        <p14:creationId xmlns:p14="http://schemas.microsoft.com/office/powerpoint/2010/main" val="7679523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5" name="Group 28"/>
          <p:cNvGrpSpPr>
            <a:grpSpLocks/>
          </p:cNvGrpSpPr>
          <p:nvPr/>
        </p:nvGrpSpPr>
        <p:grpSpPr bwMode="auto">
          <a:xfrm>
            <a:off x="1" y="4572000"/>
            <a:ext cx="12215284" cy="1676400"/>
            <a:chOff x="0" y="2895600"/>
            <a:chExt cx="9161969" cy="1677035"/>
          </a:xfrm>
        </p:grpSpPr>
        <p:pic>
          <p:nvPicPr>
            <p:cNvPr id="6" name="Picture 8" descr="HD-ShadowLong.png"/>
            <p:cNvPicPr>
              <a:picLocks noChangeAspect="1"/>
            </p:cNvPicPr>
            <p:nvPr/>
          </p:nvPicPr>
          <p:blipFill>
            <a:blip r:embed="rId2">
              <a:extLst>
                <a:ext uri="{28A0092B-C50C-407E-A947-70E740481C1C}">
                  <a14:useLocalDpi xmlns:a14="http://schemas.microsoft.com/office/drawing/2010/main" val="0"/>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p:cNvPicPr>
              <a:picLocks noChangeAspect="1"/>
            </p:cNvPicPr>
            <p:nvPr/>
          </p:nvPicPr>
          <p:blipFill>
            <a:blip r:embed="rId3">
              <a:extLst>
                <a:ext uri="{28A0092B-C50C-407E-A947-70E740481C1C}">
                  <a14:useLocalDpi xmlns:a14="http://schemas.microsoft.com/office/drawing/2010/main" val="0"/>
                </a:ext>
              </a:extLst>
            </a:blip>
            <a:srcRect r="9871"/>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bwMode="ltGray">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0" name="TextBox 9"/>
          <p:cNvSpPr txBox="1"/>
          <p:nvPr/>
        </p:nvSpPr>
        <p:spPr>
          <a:xfrm>
            <a:off x="361951" y="747714"/>
            <a:ext cx="711200"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defRPr/>
            </a:pPr>
            <a:r>
              <a:rPr lang="en-US" sz="7200" dirty="0">
                <a:solidFill>
                  <a:srgbClr val="FFFFFF"/>
                </a:solidFill>
                <a:effectLst/>
                <a:cs typeface="Arial" panose="020B0604020202020204" pitchFamily="34" charset="0"/>
              </a:rPr>
              <a:t>“</a:t>
            </a:r>
          </a:p>
        </p:txBody>
      </p:sp>
      <p:sp>
        <p:nvSpPr>
          <p:cNvPr id="11" name="TextBox 10"/>
          <p:cNvSpPr txBox="1"/>
          <p:nvPr/>
        </p:nvSpPr>
        <p:spPr>
          <a:xfrm>
            <a:off x="9290051" y="2998788"/>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defRPr/>
            </a:pPr>
            <a:r>
              <a:rPr lang="en-US" sz="7200" dirty="0">
                <a:solidFill>
                  <a:srgbClr val="FFFFFF"/>
                </a:solidFill>
                <a:effectLst/>
                <a:cs typeface="Arial" panose="020B0604020202020204" pitchFamily="34" charset="0"/>
              </a:rPr>
              <a:t>”</a:t>
            </a:r>
          </a:p>
        </p:txBody>
      </p:sp>
      <p:sp>
        <p:nvSpPr>
          <p:cNvPr id="2" name="Title 1"/>
          <p:cNvSpPr>
            <a:spLocks noGrp="1"/>
          </p:cNvSpPr>
          <p:nvPr>
            <p:ph type="title"/>
          </p:nvPr>
        </p:nvSpPr>
        <p:spPr>
          <a:xfrm>
            <a:off x="1023895" y="616984"/>
            <a:ext cx="8566863" cy="3036061"/>
          </a:xfrm>
        </p:spPr>
        <p:txBody>
          <a:bodyP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19252" y="3660763"/>
            <a:ext cx="7983641" cy="54896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708852" y="4710340"/>
            <a:ext cx="9205225"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3" name="Date Placeholder 4"/>
          <p:cNvSpPr>
            <a:spLocks noGrp="1"/>
          </p:cNvSpPr>
          <p:nvPr>
            <p:ph type="dt" sz="half" idx="14"/>
          </p:nvPr>
        </p:nvSpPr>
        <p:spPr/>
        <p:txBody>
          <a:bodyPr/>
          <a:lstStyle>
            <a:lvl1pPr>
              <a:defRPr/>
            </a:lvl1pPr>
          </a:lstStyle>
          <a:p>
            <a:pPr>
              <a:defRPr/>
            </a:pPr>
            <a:fld id="{C6F33866-9E39-4B32-8281-4048032E723A}" type="datetimeFigureOut">
              <a:rPr lang="en-US">
                <a:solidFill>
                  <a:srgbClr val="FFFFFF">
                    <a:tint val="75000"/>
                  </a:srgbClr>
                </a:solidFill>
              </a:rPr>
              <a:pPr>
                <a:defRPr/>
              </a:pPr>
              <a:t>8/24/2016</a:t>
            </a:fld>
            <a:endParaRPr lang="en-US" dirty="0">
              <a:solidFill>
                <a:srgbClr val="FFFFFF">
                  <a:tint val="75000"/>
                </a:srgbClr>
              </a:solidFill>
            </a:endParaRPr>
          </a:p>
        </p:txBody>
      </p:sp>
      <p:sp>
        <p:nvSpPr>
          <p:cNvPr id="14" name="Footer Placeholder 5"/>
          <p:cNvSpPr>
            <a:spLocks noGrp="1"/>
          </p:cNvSpPr>
          <p:nvPr>
            <p:ph type="ftr" sz="quarter" idx="15"/>
          </p:nvPr>
        </p:nvSpPr>
        <p:spPr/>
        <p:txBody>
          <a:bodyPr/>
          <a:lstStyle>
            <a:lvl1pPr>
              <a:defRPr/>
            </a:lvl1pPr>
          </a:lstStyle>
          <a:p>
            <a:pPr>
              <a:defRPr/>
            </a:pPr>
            <a:endParaRPr lang="en-US">
              <a:solidFill>
                <a:srgbClr val="FFFFFF">
                  <a:tint val="75000"/>
                </a:srgbClr>
              </a:solidFill>
            </a:endParaRPr>
          </a:p>
        </p:txBody>
      </p:sp>
      <p:sp>
        <p:nvSpPr>
          <p:cNvPr id="15" name="Slide Number Placeholder 6"/>
          <p:cNvSpPr>
            <a:spLocks noGrp="1"/>
          </p:cNvSpPr>
          <p:nvPr>
            <p:ph type="sldNum" sz="quarter" idx="16"/>
          </p:nvPr>
        </p:nvSpPr>
        <p:spPr>
          <a:xfrm>
            <a:off x="10475384" y="4710113"/>
            <a:ext cx="1532467" cy="1090612"/>
          </a:xfrm>
        </p:spPr>
        <p:txBody>
          <a:bodyPr/>
          <a:lstStyle>
            <a:lvl1pPr>
              <a:defRPr/>
            </a:lvl1pPr>
          </a:lstStyle>
          <a:p>
            <a:fld id="{4E9BEBCB-2AF9-459B-BDD0-29F5428F2578}" type="slidenum">
              <a:rPr lang="en-US" altLang="en-US"/>
              <a:pPr/>
              <a:t>‹#›</a:t>
            </a:fld>
            <a:endParaRPr lang="en-US" altLang="en-US"/>
          </a:p>
        </p:txBody>
      </p:sp>
    </p:spTree>
    <p:extLst>
      <p:ext uri="{BB962C8B-B14F-4D97-AF65-F5344CB8AC3E}">
        <p14:creationId xmlns:p14="http://schemas.microsoft.com/office/powerpoint/2010/main" val="31821094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5" name="Group 21"/>
          <p:cNvGrpSpPr>
            <a:grpSpLocks/>
          </p:cNvGrpSpPr>
          <p:nvPr/>
        </p:nvGrpSpPr>
        <p:grpSpPr bwMode="auto">
          <a:xfrm>
            <a:off x="1" y="4572000"/>
            <a:ext cx="12215284" cy="1676400"/>
            <a:chOff x="0" y="2895600"/>
            <a:chExt cx="9161969" cy="1677035"/>
          </a:xfrm>
        </p:grpSpPr>
        <p:pic>
          <p:nvPicPr>
            <p:cNvPr id="6" name="Picture 8" descr="HD-ShadowLong.png"/>
            <p:cNvPicPr>
              <a:picLocks noChangeAspect="1"/>
            </p:cNvPicPr>
            <p:nvPr/>
          </p:nvPicPr>
          <p:blipFill>
            <a:blip r:embed="rId2">
              <a:extLst>
                <a:ext uri="{28A0092B-C50C-407E-A947-70E740481C1C}">
                  <a14:useLocalDpi xmlns:a14="http://schemas.microsoft.com/office/drawing/2010/main" val="0"/>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p:cNvPicPr>
              <a:picLocks noChangeAspect="1"/>
            </p:cNvPicPr>
            <p:nvPr/>
          </p:nvPicPr>
          <p:blipFill>
            <a:blip r:embed="rId3">
              <a:extLst>
                <a:ext uri="{28A0092B-C50C-407E-A947-70E740481C1C}">
                  <a14:useLocalDpi xmlns:a14="http://schemas.microsoft.com/office/drawing/2010/main" val="0"/>
                </a:ext>
              </a:extLst>
            </a:blip>
            <a:srcRect r="9871"/>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bwMode="ltGray">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1" y="4710340"/>
            <a:ext cx="9195379" cy="589812"/>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708852" y="5300150"/>
            <a:ext cx="9195379" cy="51195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0" name="Date Placeholder 4"/>
          <p:cNvSpPr>
            <a:spLocks noGrp="1"/>
          </p:cNvSpPr>
          <p:nvPr>
            <p:ph type="dt" sz="half" idx="10"/>
          </p:nvPr>
        </p:nvSpPr>
        <p:spPr/>
        <p:txBody>
          <a:bodyPr/>
          <a:lstStyle>
            <a:lvl1pPr>
              <a:defRPr/>
            </a:lvl1pPr>
          </a:lstStyle>
          <a:p>
            <a:pPr>
              <a:defRPr/>
            </a:pPr>
            <a:fld id="{4815E05D-DD69-4C1B-8DC9-93773F3E4B7B}" type="datetimeFigureOut">
              <a:rPr lang="en-US">
                <a:solidFill>
                  <a:srgbClr val="FFFFFF">
                    <a:tint val="75000"/>
                  </a:srgbClr>
                </a:solidFill>
              </a:rPr>
              <a:pPr>
                <a:defRPr/>
              </a:pPr>
              <a:t>8/24/2016</a:t>
            </a:fld>
            <a:endParaRPr lang="en-US" dirty="0">
              <a:solidFill>
                <a:srgbClr val="FFFFFF">
                  <a:tint val="75000"/>
                </a:srgbClr>
              </a:solidFill>
            </a:endParaRPr>
          </a:p>
        </p:txBody>
      </p:sp>
      <p:sp>
        <p:nvSpPr>
          <p:cNvPr id="11" name="Footer Placeholder 5"/>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12" name="Slide Number Placeholder 6"/>
          <p:cNvSpPr>
            <a:spLocks noGrp="1"/>
          </p:cNvSpPr>
          <p:nvPr>
            <p:ph type="sldNum" sz="quarter" idx="12"/>
          </p:nvPr>
        </p:nvSpPr>
        <p:spPr>
          <a:xfrm>
            <a:off x="10475384" y="4710113"/>
            <a:ext cx="1532467" cy="1090612"/>
          </a:xfrm>
        </p:spPr>
        <p:txBody>
          <a:bodyPr/>
          <a:lstStyle>
            <a:lvl1pPr>
              <a:defRPr/>
            </a:lvl1pPr>
          </a:lstStyle>
          <a:p>
            <a:fld id="{CF37EA8A-F9A3-4BE0-B11F-3058C8FB6CC5}" type="slidenum">
              <a:rPr lang="en-US" altLang="en-US"/>
              <a:pPr/>
              <a:t>‹#›</a:t>
            </a:fld>
            <a:endParaRPr lang="en-US" altLang="en-US"/>
          </a:p>
        </p:txBody>
      </p:sp>
    </p:spTree>
    <p:extLst>
      <p:ext uri="{BB962C8B-B14F-4D97-AF65-F5344CB8AC3E}">
        <p14:creationId xmlns:p14="http://schemas.microsoft.com/office/powerpoint/2010/main" val="1895527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9F8C66-7EB2-4E14-9FAD-D8222C7D586B}" type="datetimeFigureOut">
              <a:rPr lang="en-GB" smtClean="0"/>
              <a:t>24/08/2016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B7CFA3A-7BBF-45E7-9790-B134F46C0A63}" type="slidenum">
              <a:rPr lang="en-GB" smtClean="0"/>
              <a:t>‹#›</a:t>
            </a:fld>
            <a:endParaRPr lang="en-GB"/>
          </a:p>
        </p:txBody>
      </p:sp>
    </p:spTree>
    <p:extLst>
      <p:ext uri="{BB962C8B-B14F-4D97-AF65-F5344CB8AC3E}">
        <p14:creationId xmlns:p14="http://schemas.microsoft.com/office/powerpoint/2010/main" val="6135613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13" name="Group 22"/>
          <p:cNvGrpSpPr>
            <a:grpSpLocks/>
          </p:cNvGrpSpPr>
          <p:nvPr/>
        </p:nvGrpSpPr>
        <p:grpSpPr bwMode="auto">
          <a:xfrm>
            <a:off x="1" y="609600"/>
            <a:ext cx="12215284" cy="1676400"/>
            <a:chOff x="0" y="2895600"/>
            <a:chExt cx="9161969" cy="1677035"/>
          </a:xfrm>
        </p:grpSpPr>
        <p:pic>
          <p:nvPicPr>
            <p:cNvPr id="14" name="Picture 8" descr="HD-ShadowLong.png"/>
            <p:cNvPicPr>
              <a:picLocks noChangeAspect="1"/>
            </p:cNvPicPr>
            <p:nvPr/>
          </p:nvPicPr>
          <p:blipFill>
            <a:blip r:embed="rId2">
              <a:extLst>
                <a:ext uri="{28A0092B-C50C-407E-A947-70E740481C1C}">
                  <a14:useLocalDpi xmlns:a14="http://schemas.microsoft.com/office/drawing/2010/main" val="0"/>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HD-ShadowShort.png"/>
            <p:cNvPicPr>
              <a:picLocks noChangeAspect="1"/>
            </p:cNvPicPr>
            <p:nvPr/>
          </p:nvPicPr>
          <p:blipFill>
            <a:blip r:embed="rId3">
              <a:extLst>
                <a:ext uri="{28A0092B-C50C-407E-A947-70E740481C1C}">
                  <a14:useLocalDpi xmlns:a14="http://schemas.microsoft.com/office/drawing/2010/main" val="0"/>
                </a:ext>
              </a:extLst>
            </a:blip>
            <a:srcRect r="9871"/>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bwMode="ltGray">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708852" y="753228"/>
            <a:ext cx="9195379"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710172" y="2329489"/>
            <a:ext cx="292608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719703" y="3015291"/>
            <a:ext cx="2926080"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837884" y="2336873"/>
            <a:ext cx="292608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839613" y="3007907"/>
            <a:ext cx="2926080"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6968181" y="2336873"/>
            <a:ext cx="292608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6978027" y="3007906"/>
            <a:ext cx="2926080"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Date Placeholder 2"/>
          <p:cNvSpPr>
            <a:spLocks noGrp="1"/>
          </p:cNvSpPr>
          <p:nvPr>
            <p:ph type="dt" sz="half" idx="18"/>
          </p:nvPr>
        </p:nvSpPr>
        <p:spPr/>
        <p:txBody>
          <a:bodyPr/>
          <a:lstStyle>
            <a:lvl1pPr>
              <a:defRPr/>
            </a:lvl1pPr>
          </a:lstStyle>
          <a:p>
            <a:pPr>
              <a:defRPr/>
            </a:pPr>
            <a:fld id="{28EDBE41-6C3D-44F7-B4CA-6B43524B65D0}" type="datetimeFigureOut">
              <a:rPr lang="en-US">
                <a:solidFill>
                  <a:srgbClr val="FFFFFF">
                    <a:tint val="75000"/>
                  </a:srgbClr>
                </a:solidFill>
              </a:rPr>
              <a:pPr>
                <a:defRPr/>
              </a:pPr>
              <a:t>8/24/2016</a:t>
            </a:fld>
            <a:endParaRPr lang="en-US" dirty="0">
              <a:solidFill>
                <a:srgbClr val="FFFFFF">
                  <a:tint val="75000"/>
                </a:srgbClr>
              </a:solidFill>
            </a:endParaRPr>
          </a:p>
        </p:txBody>
      </p:sp>
      <p:sp>
        <p:nvSpPr>
          <p:cNvPr id="20" name="Footer Placeholder 3"/>
          <p:cNvSpPr>
            <a:spLocks noGrp="1"/>
          </p:cNvSpPr>
          <p:nvPr>
            <p:ph type="ftr" sz="quarter" idx="19"/>
          </p:nvPr>
        </p:nvSpPr>
        <p:spPr/>
        <p:txBody>
          <a:bodyPr/>
          <a:lstStyle>
            <a:lvl1pPr>
              <a:defRPr/>
            </a:lvl1pPr>
          </a:lstStyle>
          <a:p>
            <a:pPr>
              <a:defRPr/>
            </a:pPr>
            <a:endParaRPr lang="en-US">
              <a:solidFill>
                <a:srgbClr val="FFFFFF">
                  <a:tint val="75000"/>
                </a:srgbClr>
              </a:solidFill>
            </a:endParaRPr>
          </a:p>
        </p:txBody>
      </p:sp>
      <p:sp>
        <p:nvSpPr>
          <p:cNvPr id="21" name="Slide Number Placeholder 4"/>
          <p:cNvSpPr>
            <a:spLocks noGrp="1"/>
          </p:cNvSpPr>
          <p:nvPr>
            <p:ph type="sldNum" sz="quarter" idx="20"/>
          </p:nvPr>
        </p:nvSpPr>
        <p:spPr/>
        <p:txBody>
          <a:bodyPr/>
          <a:lstStyle>
            <a:lvl1pPr>
              <a:defRPr/>
            </a:lvl1pPr>
          </a:lstStyle>
          <a:p>
            <a:fld id="{E0C63040-8233-4943-B74A-09FE99754B0F}" type="slidenum">
              <a:rPr lang="en-US" altLang="en-US"/>
              <a:pPr/>
              <a:t>‹#›</a:t>
            </a:fld>
            <a:endParaRPr lang="en-US" altLang="en-US"/>
          </a:p>
        </p:txBody>
      </p:sp>
    </p:spTree>
    <p:extLst>
      <p:ext uri="{BB962C8B-B14F-4D97-AF65-F5344CB8AC3E}">
        <p14:creationId xmlns:p14="http://schemas.microsoft.com/office/powerpoint/2010/main" val="37127941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12" name="Group 33"/>
          <p:cNvGrpSpPr>
            <a:grpSpLocks/>
          </p:cNvGrpSpPr>
          <p:nvPr/>
        </p:nvGrpSpPr>
        <p:grpSpPr bwMode="auto">
          <a:xfrm>
            <a:off x="1" y="609600"/>
            <a:ext cx="12215284" cy="1676400"/>
            <a:chOff x="0" y="2895600"/>
            <a:chExt cx="9161969" cy="1677035"/>
          </a:xfrm>
        </p:grpSpPr>
        <p:pic>
          <p:nvPicPr>
            <p:cNvPr id="13" name="Picture 8" descr="HD-ShadowLong.png"/>
            <p:cNvPicPr>
              <a:picLocks noChangeAspect="1"/>
            </p:cNvPicPr>
            <p:nvPr/>
          </p:nvPicPr>
          <p:blipFill>
            <a:blip r:embed="rId2">
              <a:extLst>
                <a:ext uri="{28A0092B-C50C-407E-A947-70E740481C1C}">
                  <a14:useLocalDpi xmlns:a14="http://schemas.microsoft.com/office/drawing/2010/main" val="0"/>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HD-ShadowShort.png"/>
            <p:cNvPicPr>
              <a:picLocks noChangeAspect="1"/>
            </p:cNvPicPr>
            <p:nvPr/>
          </p:nvPicPr>
          <p:blipFill>
            <a:blip r:embed="rId3">
              <a:extLst>
                <a:ext uri="{28A0092B-C50C-407E-A947-70E740481C1C}">
                  <a14:useLocalDpi xmlns:a14="http://schemas.microsoft.com/office/drawing/2010/main" val="0"/>
                </a:ext>
              </a:extLst>
            </a:blip>
            <a:srcRect r="9871"/>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bwMode="ltGray">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708852" y="753228"/>
            <a:ext cx="9195379"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709856" y="4297503"/>
            <a:ext cx="2923009"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709856" y="2336873"/>
            <a:ext cx="2923009"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dirty="0" smtClean="0"/>
              <a:t>Click icon to add picture</a:t>
            </a:r>
            <a:endParaRPr lang="en-US" noProof="0" dirty="0"/>
          </a:p>
        </p:txBody>
      </p:sp>
      <p:sp>
        <p:nvSpPr>
          <p:cNvPr id="21" name="Text Placeholder 3"/>
          <p:cNvSpPr>
            <a:spLocks noGrp="1"/>
          </p:cNvSpPr>
          <p:nvPr>
            <p:ph type="body" sz="half" idx="18"/>
          </p:nvPr>
        </p:nvSpPr>
        <p:spPr>
          <a:xfrm>
            <a:off x="709856" y="4873765"/>
            <a:ext cx="2923009"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827329" y="4297503"/>
            <a:ext cx="295342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827329" y="2336873"/>
            <a:ext cx="2953427"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dirty="0" smtClean="0"/>
              <a:t>Click icon to add picture</a:t>
            </a:r>
            <a:endParaRPr lang="en-US" noProof="0" dirty="0"/>
          </a:p>
        </p:txBody>
      </p:sp>
      <p:sp>
        <p:nvSpPr>
          <p:cNvPr id="24" name="Text Placeholder 3"/>
          <p:cNvSpPr>
            <a:spLocks noGrp="1"/>
          </p:cNvSpPr>
          <p:nvPr>
            <p:ph type="body" sz="half" idx="19"/>
          </p:nvPr>
        </p:nvSpPr>
        <p:spPr>
          <a:xfrm>
            <a:off x="3825977" y="4873764"/>
            <a:ext cx="2957339"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6974705" y="4297503"/>
            <a:ext cx="292577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6974704" y="2336873"/>
            <a:ext cx="2925777"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dirty="0" smtClean="0"/>
              <a:t>Click icon to add picture</a:t>
            </a:r>
            <a:endParaRPr lang="en-US" noProof="0" dirty="0"/>
          </a:p>
        </p:txBody>
      </p:sp>
      <p:sp>
        <p:nvSpPr>
          <p:cNvPr id="27" name="Text Placeholder 3"/>
          <p:cNvSpPr>
            <a:spLocks noGrp="1"/>
          </p:cNvSpPr>
          <p:nvPr>
            <p:ph type="body" sz="half" idx="20"/>
          </p:nvPr>
        </p:nvSpPr>
        <p:spPr>
          <a:xfrm>
            <a:off x="6974579" y="4873762"/>
            <a:ext cx="2929652"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7" name="Date Placeholder 2"/>
          <p:cNvSpPr>
            <a:spLocks noGrp="1"/>
          </p:cNvSpPr>
          <p:nvPr>
            <p:ph type="dt" sz="half" idx="23"/>
          </p:nvPr>
        </p:nvSpPr>
        <p:spPr/>
        <p:txBody>
          <a:bodyPr/>
          <a:lstStyle>
            <a:lvl1pPr>
              <a:defRPr/>
            </a:lvl1pPr>
          </a:lstStyle>
          <a:p>
            <a:pPr>
              <a:defRPr/>
            </a:pPr>
            <a:fld id="{5D1C11E5-95AF-434E-90C0-8CD0485BE05F}" type="datetimeFigureOut">
              <a:rPr lang="en-US">
                <a:solidFill>
                  <a:srgbClr val="FFFFFF">
                    <a:tint val="75000"/>
                  </a:srgbClr>
                </a:solidFill>
              </a:rPr>
              <a:pPr>
                <a:defRPr/>
              </a:pPr>
              <a:t>8/24/2016</a:t>
            </a:fld>
            <a:endParaRPr lang="en-US" dirty="0">
              <a:solidFill>
                <a:srgbClr val="FFFFFF">
                  <a:tint val="75000"/>
                </a:srgbClr>
              </a:solidFill>
            </a:endParaRPr>
          </a:p>
        </p:txBody>
      </p:sp>
      <p:sp>
        <p:nvSpPr>
          <p:cNvPr id="18" name="Footer Placeholder 3"/>
          <p:cNvSpPr>
            <a:spLocks noGrp="1"/>
          </p:cNvSpPr>
          <p:nvPr>
            <p:ph type="ftr" sz="quarter" idx="24"/>
          </p:nvPr>
        </p:nvSpPr>
        <p:spPr/>
        <p:txBody>
          <a:bodyPr/>
          <a:lstStyle>
            <a:lvl1pPr>
              <a:defRPr/>
            </a:lvl1pPr>
          </a:lstStyle>
          <a:p>
            <a:pPr>
              <a:defRPr/>
            </a:pPr>
            <a:endParaRPr lang="en-US">
              <a:solidFill>
                <a:srgbClr val="FFFFFF">
                  <a:tint val="75000"/>
                </a:srgbClr>
              </a:solidFill>
            </a:endParaRPr>
          </a:p>
        </p:txBody>
      </p:sp>
      <p:sp>
        <p:nvSpPr>
          <p:cNvPr id="28" name="Slide Number Placeholder 4"/>
          <p:cNvSpPr>
            <a:spLocks noGrp="1"/>
          </p:cNvSpPr>
          <p:nvPr>
            <p:ph type="sldNum" sz="quarter" idx="25"/>
          </p:nvPr>
        </p:nvSpPr>
        <p:spPr/>
        <p:txBody>
          <a:bodyPr/>
          <a:lstStyle>
            <a:lvl1pPr>
              <a:defRPr/>
            </a:lvl1pPr>
          </a:lstStyle>
          <a:p>
            <a:fld id="{D0AF0C4B-41FE-44B8-9435-2F1DCA1549F6}" type="slidenum">
              <a:rPr lang="en-US" altLang="en-US"/>
              <a:pPr/>
              <a:t>‹#›</a:t>
            </a:fld>
            <a:endParaRPr lang="en-US" altLang="en-US"/>
          </a:p>
        </p:txBody>
      </p:sp>
    </p:spTree>
    <p:extLst>
      <p:ext uri="{BB962C8B-B14F-4D97-AF65-F5344CB8AC3E}">
        <p14:creationId xmlns:p14="http://schemas.microsoft.com/office/powerpoint/2010/main" val="38245932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15"/>
          <p:cNvGrpSpPr>
            <a:grpSpLocks/>
          </p:cNvGrpSpPr>
          <p:nvPr/>
        </p:nvGrpSpPr>
        <p:grpSpPr bwMode="auto">
          <a:xfrm>
            <a:off x="1" y="609600"/>
            <a:ext cx="12215284" cy="1676400"/>
            <a:chOff x="0" y="2895600"/>
            <a:chExt cx="9161969" cy="1677035"/>
          </a:xfrm>
        </p:grpSpPr>
        <p:pic>
          <p:nvPicPr>
            <p:cNvPr id="5" name="Picture 8" descr="HD-ShadowLong.png"/>
            <p:cNvPicPr>
              <a:picLocks noChangeAspect="1"/>
            </p:cNvPicPr>
            <p:nvPr/>
          </p:nvPicPr>
          <p:blipFill>
            <a:blip r:embed="rId2">
              <a:extLst>
                <a:ext uri="{28A0092B-C50C-407E-A947-70E740481C1C}">
                  <a14:useLocalDpi xmlns:a14="http://schemas.microsoft.com/office/drawing/2010/main" val="0"/>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p:cNvPicPr>
              <a:picLocks noChangeAspect="1"/>
            </p:cNvPicPr>
            <p:nvPr/>
          </p:nvPicPr>
          <p:blipFill>
            <a:blip r:embed="rId3">
              <a:extLst>
                <a:ext uri="{28A0092B-C50C-407E-A947-70E740481C1C}">
                  <a14:useLocalDpi xmlns:a14="http://schemas.microsoft.com/office/drawing/2010/main" val="0"/>
                </a:ext>
              </a:extLst>
            </a:blip>
            <a:srcRect r="9871"/>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bwMode="ltGray">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753228"/>
            <a:ext cx="9195379" cy="1080938"/>
          </a:xfrm>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p:cNvSpPr>
            <a:spLocks noGrp="1"/>
          </p:cNvSpPr>
          <p:nvPr>
            <p:ph type="dt" sz="half" idx="10"/>
          </p:nvPr>
        </p:nvSpPr>
        <p:spPr/>
        <p:txBody>
          <a:bodyPr/>
          <a:lstStyle>
            <a:lvl1pPr>
              <a:defRPr/>
            </a:lvl1pPr>
          </a:lstStyle>
          <a:p>
            <a:pPr>
              <a:defRPr/>
            </a:pPr>
            <a:fld id="{02B98615-9E92-48A3-9F8C-F288EE48F823}" type="datetimeFigureOut">
              <a:rPr lang="en-US">
                <a:solidFill>
                  <a:srgbClr val="FFFFFF">
                    <a:tint val="75000"/>
                  </a:srgbClr>
                </a:solidFill>
              </a:rPr>
              <a:pPr>
                <a:defRPr/>
              </a:pPr>
              <a:t>8/24/2016</a:t>
            </a:fld>
            <a:endParaRPr lang="en-US" dirty="0">
              <a:solidFill>
                <a:srgbClr val="FFFFFF">
                  <a:tint val="75000"/>
                </a:srgbClr>
              </a:solidFill>
            </a:endParaRPr>
          </a:p>
        </p:txBody>
      </p:sp>
      <p:sp>
        <p:nvSpPr>
          <p:cNvPr id="10"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11" name="Slide Number Placeholder 5"/>
          <p:cNvSpPr>
            <a:spLocks noGrp="1"/>
          </p:cNvSpPr>
          <p:nvPr>
            <p:ph type="sldNum" sz="quarter" idx="12"/>
          </p:nvPr>
        </p:nvSpPr>
        <p:spPr/>
        <p:txBody>
          <a:bodyPr/>
          <a:lstStyle>
            <a:lvl1pPr>
              <a:defRPr/>
            </a:lvl1pPr>
          </a:lstStyle>
          <a:p>
            <a:fld id="{79664449-C5DF-4DAA-ADB9-00B615034BAB}" type="slidenum">
              <a:rPr lang="en-US" altLang="en-US"/>
              <a:pPr/>
              <a:t>‹#›</a:t>
            </a:fld>
            <a:endParaRPr lang="en-US" altLang="en-US"/>
          </a:p>
        </p:txBody>
      </p:sp>
    </p:spTree>
    <p:extLst>
      <p:ext uri="{BB962C8B-B14F-4D97-AF65-F5344CB8AC3E}">
        <p14:creationId xmlns:p14="http://schemas.microsoft.com/office/powerpoint/2010/main" val="37183334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13"/>
          <p:cNvGrpSpPr>
            <a:grpSpLocks/>
          </p:cNvGrpSpPr>
          <p:nvPr/>
        </p:nvGrpSpPr>
        <p:grpSpPr bwMode="auto">
          <a:xfrm rot="5400000">
            <a:off x="7244028" y="2520158"/>
            <a:ext cx="6862763" cy="1822449"/>
            <a:chOff x="2281445" y="609600"/>
            <a:chExt cx="6862555" cy="1368199"/>
          </a:xfrm>
        </p:grpSpPr>
        <p:sp>
          <p:nvSpPr>
            <p:cNvPr id="5" name="Rectangle 4"/>
            <p:cNvSpPr/>
            <p:nvPr/>
          </p:nvSpPr>
          <p:spPr bwMode="ltGray">
            <a:xfrm>
              <a:off x="2281445" y="609600"/>
              <a:ext cx="5286215"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7710530" y="609600"/>
              <a:ext cx="1433470" cy="136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9953064" y="609597"/>
            <a:ext cx="1426136" cy="4461936"/>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9"/>
            <a:ext cx="8768479"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a:xfrm>
            <a:off x="6705600" y="5935664"/>
            <a:ext cx="2743200" cy="365125"/>
          </a:xfrm>
        </p:spPr>
        <p:txBody>
          <a:bodyPr/>
          <a:lstStyle>
            <a:lvl1pPr>
              <a:defRPr/>
            </a:lvl1pPr>
          </a:lstStyle>
          <a:p>
            <a:pPr>
              <a:defRPr/>
            </a:pPr>
            <a:fld id="{A95D2DDB-201E-4657-8A43-5EF0245A165E}" type="datetimeFigureOut">
              <a:rPr lang="en-US">
                <a:solidFill>
                  <a:srgbClr val="FFFFFF">
                    <a:tint val="75000"/>
                  </a:srgbClr>
                </a:solidFill>
              </a:rPr>
              <a:pPr>
                <a:defRPr/>
              </a:pPr>
              <a:t>8/24/2016</a:t>
            </a:fld>
            <a:endParaRPr lang="en-US" dirty="0">
              <a:solidFill>
                <a:srgbClr val="FFFFFF">
                  <a:tint val="75000"/>
                </a:srgbClr>
              </a:solidFill>
            </a:endParaRPr>
          </a:p>
        </p:txBody>
      </p:sp>
      <p:sp>
        <p:nvSpPr>
          <p:cNvPr id="8" name="Footer Placeholder 4"/>
          <p:cNvSpPr>
            <a:spLocks noGrp="1"/>
          </p:cNvSpPr>
          <p:nvPr>
            <p:ph type="ftr" sz="quarter" idx="11"/>
          </p:nvPr>
        </p:nvSpPr>
        <p:spPr>
          <a:xfrm>
            <a:off x="679451" y="5935664"/>
            <a:ext cx="6026149" cy="365125"/>
          </a:xfrm>
        </p:spPr>
        <p:txBody>
          <a:bodyPr/>
          <a:lstStyle>
            <a:lvl1pPr>
              <a:defRPr/>
            </a:lvl1pPr>
          </a:lstStyle>
          <a:p>
            <a:pPr>
              <a:defRPr/>
            </a:pPr>
            <a:endParaRPr lang="en-US">
              <a:solidFill>
                <a:srgbClr val="FFFFFF">
                  <a:tint val="75000"/>
                </a:srgbClr>
              </a:solidFill>
            </a:endParaRPr>
          </a:p>
        </p:txBody>
      </p:sp>
      <p:sp>
        <p:nvSpPr>
          <p:cNvPr id="9" name="Slide Number Placeholder 5"/>
          <p:cNvSpPr>
            <a:spLocks noGrp="1"/>
          </p:cNvSpPr>
          <p:nvPr>
            <p:ph type="sldNum" sz="quarter" idx="12"/>
          </p:nvPr>
        </p:nvSpPr>
        <p:spPr>
          <a:xfrm>
            <a:off x="9908117" y="5432426"/>
            <a:ext cx="1532467" cy="1273175"/>
          </a:xfrm>
        </p:spPr>
        <p:txBody>
          <a:bodyPr anchor="t"/>
          <a:lstStyle>
            <a:lvl1pPr algn="ctr">
              <a:defRPr/>
            </a:lvl1pPr>
          </a:lstStyle>
          <a:p>
            <a:fld id="{DD9B8157-1773-41DC-8864-3E35157085DD}" type="slidenum">
              <a:rPr lang="en-US" altLang="en-US"/>
              <a:pPr/>
              <a:t>‹#›</a:t>
            </a:fld>
            <a:endParaRPr lang="en-US" altLang="en-US"/>
          </a:p>
        </p:txBody>
      </p:sp>
    </p:spTree>
    <p:extLst>
      <p:ext uri="{BB962C8B-B14F-4D97-AF65-F5344CB8AC3E}">
        <p14:creationId xmlns:p14="http://schemas.microsoft.com/office/powerpoint/2010/main" val="677009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416102-87CA-4AA0-8F6F-187E7BA67F59}" type="datetimeFigureOut">
              <a:rPr lang="en-US" smtClean="0">
                <a:solidFill>
                  <a:prstClr val="white">
                    <a:tint val="75000"/>
                  </a:prstClr>
                </a:solidFill>
              </a:rPr>
              <a:pPr/>
              <a:t>8/24/2016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4DDCC16-7BA5-4C39-ADDE-18C7F4A9C11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846077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416102-87CA-4AA0-8F6F-187E7BA67F59}" type="datetimeFigureOut">
              <a:rPr lang="en-US" smtClean="0">
                <a:solidFill>
                  <a:prstClr val="white">
                    <a:tint val="75000"/>
                  </a:prstClr>
                </a:solidFill>
              </a:rPr>
              <a:pPr/>
              <a:t>8/24/2016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4DDCC16-7BA5-4C39-ADDE-18C7F4A9C11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891377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416102-87CA-4AA0-8F6F-187E7BA67F59}" type="datetimeFigureOut">
              <a:rPr lang="en-US" smtClean="0">
                <a:solidFill>
                  <a:prstClr val="white">
                    <a:tint val="75000"/>
                  </a:prstClr>
                </a:solidFill>
              </a:rPr>
              <a:pPr/>
              <a:t>8/24/2016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4DDCC16-7BA5-4C39-ADDE-18C7F4A9C11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125520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416102-87CA-4AA0-8F6F-187E7BA67F59}" type="datetimeFigureOut">
              <a:rPr lang="en-US" smtClean="0">
                <a:solidFill>
                  <a:prstClr val="white">
                    <a:tint val="75000"/>
                  </a:prstClr>
                </a:solidFill>
              </a:rPr>
              <a:pPr/>
              <a:t>8/24/2016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4DDCC16-7BA5-4C39-ADDE-18C7F4A9C11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393190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416102-87CA-4AA0-8F6F-187E7BA67F59}" type="datetimeFigureOut">
              <a:rPr lang="en-US" smtClean="0">
                <a:solidFill>
                  <a:prstClr val="white">
                    <a:tint val="75000"/>
                  </a:prstClr>
                </a:solidFill>
              </a:rPr>
              <a:pPr/>
              <a:t>8/24/2016</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44DDCC16-7BA5-4C39-ADDE-18C7F4A9C11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80154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416102-87CA-4AA0-8F6F-187E7BA67F59}" type="datetimeFigureOut">
              <a:rPr lang="en-US" smtClean="0">
                <a:solidFill>
                  <a:prstClr val="white">
                    <a:tint val="75000"/>
                  </a:prstClr>
                </a:solidFill>
              </a:rPr>
              <a:pPr/>
              <a:t>8/24/2016</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44DDCC16-7BA5-4C39-ADDE-18C7F4A9C11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02791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9F8C66-7EB2-4E14-9FAD-D8222C7D586B}" type="datetimeFigureOut">
              <a:rPr lang="en-GB" smtClean="0"/>
              <a:t>24/08/2016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B7CFA3A-7BBF-45E7-9790-B134F46C0A63}" type="slidenum">
              <a:rPr lang="en-GB" smtClean="0"/>
              <a:t>‹#›</a:t>
            </a:fld>
            <a:endParaRPr lang="en-GB"/>
          </a:p>
        </p:txBody>
      </p:sp>
    </p:spTree>
    <p:extLst>
      <p:ext uri="{BB962C8B-B14F-4D97-AF65-F5344CB8AC3E}">
        <p14:creationId xmlns:p14="http://schemas.microsoft.com/office/powerpoint/2010/main" val="17505795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416102-87CA-4AA0-8F6F-187E7BA67F59}" type="datetimeFigureOut">
              <a:rPr lang="en-US" smtClean="0">
                <a:solidFill>
                  <a:prstClr val="white">
                    <a:tint val="75000"/>
                  </a:prstClr>
                </a:solidFill>
              </a:rPr>
              <a:pPr/>
              <a:t>8/24/2016</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44DDCC16-7BA5-4C39-ADDE-18C7F4A9C11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170881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416102-87CA-4AA0-8F6F-187E7BA67F59}" type="datetimeFigureOut">
              <a:rPr lang="en-US" smtClean="0">
                <a:solidFill>
                  <a:prstClr val="white">
                    <a:tint val="75000"/>
                  </a:prstClr>
                </a:solidFill>
              </a:rPr>
              <a:pPr/>
              <a:t>8/24/2016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4DDCC16-7BA5-4C39-ADDE-18C7F4A9C11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035629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416102-87CA-4AA0-8F6F-187E7BA67F59}" type="datetimeFigureOut">
              <a:rPr lang="en-US" smtClean="0">
                <a:solidFill>
                  <a:prstClr val="white">
                    <a:tint val="75000"/>
                  </a:prstClr>
                </a:solidFill>
              </a:rPr>
              <a:pPr/>
              <a:t>8/24/2016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4DDCC16-7BA5-4C39-ADDE-18C7F4A9C11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647333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416102-87CA-4AA0-8F6F-187E7BA67F59}" type="datetimeFigureOut">
              <a:rPr lang="en-US" smtClean="0">
                <a:solidFill>
                  <a:prstClr val="white">
                    <a:tint val="75000"/>
                  </a:prstClr>
                </a:solidFill>
              </a:rPr>
              <a:pPr/>
              <a:t>8/24/2016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4DDCC16-7BA5-4C39-ADDE-18C7F4A9C11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505982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416102-87CA-4AA0-8F6F-187E7BA67F59}" type="datetimeFigureOut">
              <a:rPr lang="en-US" smtClean="0">
                <a:solidFill>
                  <a:prstClr val="white">
                    <a:tint val="75000"/>
                  </a:prstClr>
                </a:solidFill>
              </a:rPr>
              <a:pPr/>
              <a:t>8/24/2016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4DDCC16-7BA5-4C39-ADDE-18C7F4A9C11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147339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896C9CB-57A9-4242-99A6-CD14EF173719}" type="datetimeFigureOut">
              <a:rPr lang="en-US" smtClean="0">
                <a:solidFill>
                  <a:prstClr val="white">
                    <a:tint val="75000"/>
                  </a:prstClr>
                </a:solidFill>
              </a:rPr>
              <a:pPr/>
              <a:t>8/24/2016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862BDB0-0C44-49DF-83D4-66B8B20A61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953796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96C9CB-57A9-4242-99A6-CD14EF173719}" type="datetimeFigureOut">
              <a:rPr lang="en-US" smtClean="0">
                <a:solidFill>
                  <a:prstClr val="white">
                    <a:tint val="75000"/>
                  </a:prstClr>
                </a:solidFill>
              </a:rPr>
              <a:pPr/>
              <a:t>8/24/2016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862BDB0-0C44-49DF-83D4-66B8B20A61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288319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96C9CB-57A9-4242-99A6-CD14EF173719}" type="datetimeFigureOut">
              <a:rPr lang="en-US" smtClean="0">
                <a:solidFill>
                  <a:prstClr val="white">
                    <a:tint val="75000"/>
                  </a:prstClr>
                </a:solidFill>
              </a:rPr>
              <a:pPr/>
              <a:t>8/24/2016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862BDB0-0C44-49DF-83D4-66B8B20A61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601264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896C9CB-57A9-4242-99A6-CD14EF173719}" type="datetimeFigureOut">
              <a:rPr lang="en-US" smtClean="0">
                <a:solidFill>
                  <a:prstClr val="white">
                    <a:tint val="75000"/>
                  </a:prstClr>
                </a:solidFill>
              </a:rPr>
              <a:pPr/>
              <a:t>8/24/2016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7862BDB0-0C44-49DF-83D4-66B8B20A61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455132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896C9CB-57A9-4242-99A6-CD14EF173719}" type="datetimeFigureOut">
              <a:rPr lang="en-US" smtClean="0">
                <a:solidFill>
                  <a:prstClr val="white">
                    <a:tint val="75000"/>
                  </a:prstClr>
                </a:solidFill>
              </a:rPr>
              <a:pPr/>
              <a:t>8/24/2016</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7862BDB0-0C44-49DF-83D4-66B8B20A61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47124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9F8C66-7EB2-4E14-9FAD-D8222C7D586B}" type="datetimeFigureOut">
              <a:rPr lang="en-GB" smtClean="0"/>
              <a:t>24/08/2016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B7CFA3A-7BBF-45E7-9790-B134F46C0A63}" type="slidenum">
              <a:rPr lang="en-GB" smtClean="0"/>
              <a:t>‹#›</a:t>
            </a:fld>
            <a:endParaRPr lang="en-GB"/>
          </a:p>
        </p:txBody>
      </p:sp>
    </p:spTree>
    <p:extLst>
      <p:ext uri="{BB962C8B-B14F-4D97-AF65-F5344CB8AC3E}">
        <p14:creationId xmlns:p14="http://schemas.microsoft.com/office/powerpoint/2010/main" val="389942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896C9CB-57A9-4242-99A6-CD14EF173719}" type="datetimeFigureOut">
              <a:rPr lang="en-US" smtClean="0">
                <a:solidFill>
                  <a:prstClr val="white">
                    <a:tint val="75000"/>
                  </a:prstClr>
                </a:solidFill>
              </a:rPr>
              <a:pPr/>
              <a:t>8/24/2016</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7862BDB0-0C44-49DF-83D4-66B8B20A61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638880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96C9CB-57A9-4242-99A6-CD14EF173719}" type="datetimeFigureOut">
              <a:rPr lang="en-US" smtClean="0">
                <a:solidFill>
                  <a:prstClr val="white">
                    <a:tint val="75000"/>
                  </a:prstClr>
                </a:solidFill>
              </a:rPr>
              <a:pPr/>
              <a:t>8/24/2016</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7862BDB0-0C44-49DF-83D4-66B8B20A61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426112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96C9CB-57A9-4242-99A6-CD14EF173719}" type="datetimeFigureOut">
              <a:rPr lang="en-US" smtClean="0">
                <a:solidFill>
                  <a:prstClr val="white">
                    <a:tint val="75000"/>
                  </a:prstClr>
                </a:solidFill>
              </a:rPr>
              <a:pPr/>
              <a:t>8/24/2016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7862BDB0-0C44-49DF-83D4-66B8B20A61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858961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96C9CB-57A9-4242-99A6-CD14EF173719}" type="datetimeFigureOut">
              <a:rPr lang="en-US" smtClean="0">
                <a:solidFill>
                  <a:prstClr val="white">
                    <a:tint val="75000"/>
                  </a:prstClr>
                </a:solidFill>
              </a:rPr>
              <a:pPr/>
              <a:t>8/24/2016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7862BDB0-0C44-49DF-83D4-66B8B20A61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418710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96C9CB-57A9-4242-99A6-CD14EF173719}" type="datetimeFigureOut">
              <a:rPr lang="en-US" smtClean="0">
                <a:solidFill>
                  <a:prstClr val="white">
                    <a:tint val="75000"/>
                  </a:prstClr>
                </a:solidFill>
              </a:rPr>
              <a:pPr/>
              <a:t>8/24/2016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862BDB0-0C44-49DF-83D4-66B8B20A61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321932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96C9CB-57A9-4242-99A6-CD14EF173719}" type="datetimeFigureOut">
              <a:rPr lang="en-US" smtClean="0">
                <a:solidFill>
                  <a:prstClr val="white">
                    <a:tint val="75000"/>
                  </a:prstClr>
                </a:solidFill>
              </a:rPr>
              <a:pPr/>
              <a:t>8/24/2016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862BDB0-0C44-49DF-83D4-66B8B20A61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20542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896C9CB-57A9-4242-99A6-CD14EF173719}" type="datetimeFigureOut">
              <a:rPr lang="en-US" smtClean="0">
                <a:solidFill>
                  <a:prstClr val="white">
                    <a:tint val="75000"/>
                  </a:prstClr>
                </a:solidFill>
              </a:rPr>
              <a:pPr/>
              <a:t>8/24/2016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862BDB0-0C44-49DF-83D4-66B8B20A61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003156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96C9CB-57A9-4242-99A6-CD14EF173719}" type="datetimeFigureOut">
              <a:rPr lang="en-US" smtClean="0">
                <a:solidFill>
                  <a:prstClr val="white">
                    <a:tint val="75000"/>
                  </a:prstClr>
                </a:solidFill>
              </a:rPr>
              <a:pPr/>
              <a:t>8/24/2016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862BDB0-0C44-49DF-83D4-66B8B20A61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29529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96C9CB-57A9-4242-99A6-CD14EF173719}" type="datetimeFigureOut">
              <a:rPr lang="en-US" smtClean="0">
                <a:solidFill>
                  <a:prstClr val="white">
                    <a:tint val="75000"/>
                  </a:prstClr>
                </a:solidFill>
              </a:rPr>
              <a:pPr/>
              <a:t>8/24/2016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862BDB0-0C44-49DF-83D4-66B8B20A61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347750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896C9CB-57A9-4242-99A6-CD14EF173719}" type="datetimeFigureOut">
              <a:rPr lang="en-US" smtClean="0">
                <a:solidFill>
                  <a:prstClr val="white">
                    <a:tint val="75000"/>
                  </a:prstClr>
                </a:solidFill>
              </a:rPr>
              <a:pPr/>
              <a:t>8/24/2016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7862BDB0-0C44-49DF-83D4-66B8B20A61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33291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image" Target="../media/image1.png"/><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9F8C66-7EB2-4E14-9FAD-D8222C7D586B}" type="datetimeFigureOut">
              <a:rPr lang="en-GB" smtClean="0"/>
              <a:t>24/08/2016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7CFA3A-7BBF-45E7-9790-B134F46C0A63}" type="slidenum">
              <a:rPr lang="en-GB" smtClean="0"/>
              <a:t>‹#›</a:t>
            </a:fld>
            <a:endParaRPr lang="en-GB"/>
          </a:p>
        </p:txBody>
      </p:sp>
    </p:spTree>
    <p:extLst>
      <p:ext uri="{BB962C8B-B14F-4D97-AF65-F5344CB8AC3E}">
        <p14:creationId xmlns:p14="http://schemas.microsoft.com/office/powerpoint/2010/main" val="3524962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09600" y="1600200"/>
            <a:ext cx="109728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 y="6416676"/>
            <a:ext cx="28448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solidFill>
                  <a:prstClr val="white">
                    <a:shade val="50000"/>
                  </a:prstClr>
                </a:solidFill>
              </a:rPr>
              <a:pPr/>
              <a:t>8/24/2016</a:t>
            </a:fld>
            <a:endParaRPr lang="en-US">
              <a:solidFill>
                <a:prstClr val="white">
                  <a:shade val="50000"/>
                </a:prstClr>
              </a:solidFill>
            </a:endParaRPr>
          </a:p>
        </p:txBody>
      </p:sp>
      <p:sp>
        <p:nvSpPr>
          <p:cNvPr id="3" name="Footer Placeholder 2"/>
          <p:cNvSpPr>
            <a:spLocks noGrp="1"/>
          </p:cNvSpPr>
          <p:nvPr>
            <p:ph type="ftr" sz="quarter" idx="3"/>
          </p:nvPr>
        </p:nvSpPr>
        <p:spPr>
          <a:xfrm>
            <a:off x="4165600" y="6416676"/>
            <a:ext cx="38608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solidFill>
                <a:prstClr val="white">
                  <a:shade val="50000"/>
                </a:prstClr>
              </a:solidFill>
            </a:endParaRPr>
          </a:p>
        </p:txBody>
      </p:sp>
      <p:sp>
        <p:nvSpPr>
          <p:cNvPr id="23" name="Slide Number Placeholder 22"/>
          <p:cNvSpPr>
            <a:spLocks noGrp="1"/>
          </p:cNvSpPr>
          <p:nvPr>
            <p:ph type="sldNum" sz="quarter" idx="4"/>
          </p:nvPr>
        </p:nvSpPr>
        <p:spPr>
          <a:xfrm>
            <a:off x="10566400" y="6416676"/>
            <a:ext cx="1016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950682810"/>
      </p:ext>
    </p:extLst>
  </p:cSld>
  <p:clrMap bg1="dk1" tx1="lt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305117"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GB" sz="2400" smtClean="0">
                <a:solidFill>
                  <a:srgbClr val="FFFFFF"/>
                </a:solidFill>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GB" sz="2400" smtClean="0">
                <a:solidFill>
                  <a:srgbClr val="FFFFFF"/>
                </a:solidFill>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GB" sz="2400" smtClean="0">
                <a:solidFill>
                  <a:srgbClr val="FFFFFF"/>
                </a:solidFill>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GB" sz="2400" smtClean="0">
                <a:solidFill>
                  <a:srgbClr val="FFFFFF"/>
                </a:solidFill>
              </a:endParaRPr>
            </a:p>
          </p:txBody>
        </p:sp>
      </p:grpSp>
      <p:sp>
        <p:nvSpPr>
          <p:cNvPr id="39943" name="Rectangle 7"/>
          <p:cNvSpPr>
            <a:spLocks noGrp="1" noChangeArrowheads="1"/>
          </p:cNvSpPr>
          <p:nvPr>
            <p:ph type="title"/>
          </p:nvPr>
        </p:nvSpPr>
        <p:spPr bwMode="auto">
          <a:xfrm>
            <a:off x="914400" y="228600"/>
            <a:ext cx="10363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39944" name="Rectangle 8"/>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smtClean="0"/>
            </a:lvl1pPr>
          </a:lstStyle>
          <a:p>
            <a:pPr fontAlgn="base">
              <a:spcAft>
                <a:spcPct val="0"/>
              </a:spcAft>
              <a:defRPr/>
            </a:pPr>
            <a:endParaRPr lang="en-US" altLang="en-US">
              <a:solidFill>
                <a:srgbClr val="FFFFFF"/>
              </a:solidFill>
            </a:endParaRPr>
          </a:p>
        </p:txBody>
      </p:sp>
      <p:sp>
        <p:nvSpPr>
          <p:cNvPr id="39945" name="Rectangle 9"/>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smtClean="0"/>
            </a:lvl1pPr>
          </a:lstStyle>
          <a:p>
            <a:pPr fontAlgn="base">
              <a:spcAft>
                <a:spcPct val="0"/>
              </a:spcAft>
              <a:defRPr/>
            </a:pPr>
            <a:endParaRPr lang="en-US" altLang="en-US">
              <a:solidFill>
                <a:srgbClr val="FFFFFF"/>
              </a:solidFill>
            </a:endParaRPr>
          </a:p>
        </p:txBody>
      </p:sp>
      <p:sp>
        <p:nvSpPr>
          <p:cNvPr id="39946" name="Rectangle 10"/>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smtClean="0"/>
            </a:lvl1pPr>
          </a:lstStyle>
          <a:p>
            <a:pPr fontAlgn="base">
              <a:spcAft>
                <a:spcPct val="0"/>
              </a:spcAft>
              <a:defRPr/>
            </a:pPr>
            <a:fld id="{464C068D-DF79-4CD3-9985-0F8C7A0BFE28}" type="slidenum">
              <a:rPr lang="en-US" altLang="en-US">
                <a:solidFill>
                  <a:srgbClr val="FFFFFF"/>
                </a:solidFill>
              </a:rPr>
              <a:pPr fontAlgn="base">
                <a:spcAft>
                  <a:spcPct val="0"/>
                </a:spcAft>
                <a:defRPr/>
              </a:pPr>
              <a:t>‹#›</a:t>
            </a:fld>
            <a:endParaRPr lang="en-US" altLang="en-US">
              <a:solidFill>
                <a:srgbClr val="FFFFFF"/>
              </a:solidFill>
            </a:endParaRPr>
          </a:p>
        </p:txBody>
      </p:sp>
      <p:sp>
        <p:nvSpPr>
          <p:cNvPr id="39947" name="Rectangle 11"/>
          <p:cNvSpPr>
            <a:spLocks noGrp="1" noChangeArrowheads="1"/>
          </p:cNvSpPr>
          <p:nvPr>
            <p:ph type="body" idx="1"/>
          </p:nvPr>
        </p:nvSpPr>
        <p:spPr bwMode="auto">
          <a:xfrm>
            <a:off x="914400" y="1641475"/>
            <a:ext cx="10363200" cy="445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34784940"/>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2"/>
        </a:buClr>
        <a:buSzPct val="7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DD82EF-0654-4F43-BDD6-CEEB1F8EED2B}" type="datetimeFigureOut">
              <a:rPr lang="en-US" smtClean="0">
                <a:solidFill>
                  <a:prstClr val="black">
                    <a:tint val="75000"/>
                  </a:prstClr>
                </a:solidFill>
              </a:rPr>
              <a:pPr/>
              <a:t>8/24/2016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CF9C1-2AC4-411F-AF06-3391D781B4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5382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A7D0FE-6544-4323-8CD9-445D5F88DA78}" type="datetimeFigureOut">
              <a:rPr lang="en-US" smtClean="0">
                <a:solidFill>
                  <a:prstClr val="black">
                    <a:tint val="75000"/>
                  </a:prstClr>
                </a:solidFill>
              </a:rPr>
              <a:pPr/>
              <a:t>8/24/2016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378A2C-D98E-4DE1-AA0F-CC0EA560A5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794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9A8A10-5EA9-4979-88F9-B1762281C3F4}" type="datetimeFigureOut">
              <a:rPr lang="en-GB" smtClean="0">
                <a:solidFill>
                  <a:prstClr val="black">
                    <a:tint val="75000"/>
                  </a:prstClr>
                </a:solidFill>
              </a:rPr>
              <a:pPr/>
              <a:t>24/08/2016</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97CB2B-243E-4681-BA67-4E39EBF864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7940074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36B3D1"/>
            </a:gs>
            <a:gs pos="50000">
              <a:srgbClr val="3177AB"/>
            </a:gs>
            <a:gs pos="100000">
              <a:srgbClr val="161453"/>
            </a:gs>
          </a:gsLst>
          <a:lin ang="2520000"/>
        </a:gradFill>
        <a:effectLst/>
      </p:bgPr>
    </p:bg>
    <p:spTree>
      <p:nvGrpSpPr>
        <p:cNvPr id="1" name=""/>
        <p:cNvGrpSpPr/>
        <p:nvPr/>
      </p:nvGrpSpPr>
      <p:grpSpPr>
        <a:xfrm>
          <a:off x="0" y="0"/>
          <a:ext cx="0" cy="0"/>
          <a:chOff x="0" y="0"/>
          <a:chExt cx="0" cy="0"/>
        </a:xfrm>
      </p:grpSpPr>
      <p:pic>
        <p:nvPicPr>
          <p:cNvPr id="1026" name="Picture 3" descr="C:\Users\James\Desktop\msft\Berlin\build Assets\hashOverlaySD-FullResolve.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709084" y="752475"/>
            <a:ext cx="91948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711201" y="2336800"/>
            <a:ext cx="9184217"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7156451" y="5935664"/>
            <a:ext cx="2743200" cy="365125"/>
          </a:xfrm>
          <a:prstGeom prst="rect">
            <a:avLst/>
          </a:prstGeom>
        </p:spPr>
        <p:txBody>
          <a:bodyPr vert="horz" lIns="91440" tIns="45720" rIns="91440" bIns="45720" rtlCol="0" anchor="ctr"/>
          <a:lstStyle>
            <a:lvl1pPr algn="r" fontAlgn="auto">
              <a:spcBef>
                <a:spcPts val="0"/>
              </a:spcBef>
              <a:spcAft>
                <a:spcPts val="0"/>
              </a:spcAft>
              <a:defRPr sz="1050" smtClean="0">
                <a:solidFill>
                  <a:schemeClr val="tx1">
                    <a:tint val="75000"/>
                  </a:schemeClr>
                </a:solidFill>
                <a:latin typeface="+mn-lt"/>
                <a:cs typeface="+mn-cs"/>
              </a:defRPr>
            </a:lvl1pPr>
          </a:lstStyle>
          <a:p>
            <a:pPr>
              <a:defRPr/>
            </a:pPr>
            <a:fld id="{96F2FF25-C427-471B-B446-D4B4C9D8CECE}" type="datetimeFigureOut">
              <a:rPr lang="en-US">
                <a:solidFill>
                  <a:srgbClr val="FFFFFF">
                    <a:tint val="75000"/>
                  </a:srgbClr>
                </a:solidFill>
              </a:rPr>
              <a:pPr>
                <a:defRPr/>
              </a:pPr>
              <a:t>8/24/2016</a:t>
            </a:fld>
            <a:endParaRPr lang="en-US" dirty="0">
              <a:solidFill>
                <a:srgbClr val="FFFFFF">
                  <a:tint val="75000"/>
                </a:srgbClr>
              </a:solidFill>
            </a:endParaRPr>
          </a:p>
        </p:txBody>
      </p:sp>
      <p:sp>
        <p:nvSpPr>
          <p:cNvPr id="5" name="Footer Placeholder 4"/>
          <p:cNvSpPr>
            <a:spLocks noGrp="1"/>
          </p:cNvSpPr>
          <p:nvPr>
            <p:ph type="ftr" sz="quarter" idx="3"/>
          </p:nvPr>
        </p:nvSpPr>
        <p:spPr>
          <a:xfrm>
            <a:off x="711200" y="5935664"/>
            <a:ext cx="6445251" cy="365125"/>
          </a:xfrm>
          <a:prstGeom prst="rect">
            <a:avLst/>
          </a:prstGeom>
        </p:spPr>
        <p:txBody>
          <a:bodyPr vert="horz" lIns="91440" tIns="45720" rIns="91440" bIns="45720" rtlCol="0" anchor="ctr"/>
          <a:lstStyle>
            <a:lvl1pPr algn="l" fontAlgn="auto">
              <a:spcBef>
                <a:spcPts val="0"/>
              </a:spcBef>
              <a:spcAft>
                <a:spcPts val="0"/>
              </a:spcAft>
              <a:defRPr sz="1050" dirty="0">
                <a:solidFill>
                  <a:schemeClr val="tx1">
                    <a:tint val="75000"/>
                  </a:schemeClr>
                </a:solidFill>
                <a:latin typeface="+mn-lt"/>
                <a:cs typeface="+mn-cs"/>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10464800" y="752475"/>
            <a:ext cx="1543051" cy="1092200"/>
          </a:xfrm>
          <a:prstGeom prst="rect">
            <a:avLst/>
          </a:prstGeom>
        </p:spPr>
        <p:txBody>
          <a:bodyPr vert="horz" wrap="square" lIns="91440" tIns="45720" rIns="91440" bIns="45720" numCol="1" anchor="ctr" anchorCtr="0" compatLnSpc="1">
            <a:prstTxWarp prst="textNoShape">
              <a:avLst/>
            </a:prstTxWarp>
          </a:bodyPr>
          <a:lstStyle>
            <a:lvl1pPr>
              <a:defRPr sz="3600">
                <a:solidFill>
                  <a:srgbClr val="FFFFFF"/>
                </a:solidFill>
                <a:latin typeface="Trebuchet MS" panose="020B0603020202020204" pitchFamily="34" charset="0"/>
              </a:defRPr>
            </a:lvl1pPr>
          </a:lstStyle>
          <a:p>
            <a:pPr fontAlgn="base">
              <a:spcBef>
                <a:spcPct val="0"/>
              </a:spcBef>
              <a:spcAft>
                <a:spcPct val="0"/>
              </a:spcAft>
            </a:pPr>
            <a:fld id="{C7819862-6A2D-407A-AB78-2FD6C702A551}"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869058830"/>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Lst>
  <p:txStyles>
    <p:titleStyle>
      <a:lvl1pPr algn="l" rtl="0" fontAlgn="base">
        <a:lnSpc>
          <a:spcPct val="90000"/>
        </a:lnSpc>
        <a:spcBef>
          <a:spcPct val="0"/>
        </a:spcBef>
        <a:spcAft>
          <a:spcPct val="0"/>
        </a:spcAft>
        <a:defRPr sz="3600" kern="1200">
          <a:solidFill>
            <a:schemeClr val="tx1"/>
          </a:solidFill>
          <a:latin typeface="+mj-lt"/>
          <a:ea typeface="+mj-ea"/>
          <a:cs typeface="+mj-cs"/>
        </a:defRPr>
      </a:lvl1pPr>
      <a:lvl2pPr algn="l" rtl="0" fontAlgn="base">
        <a:lnSpc>
          <a:spcPct val="90000"/>
        </a:lnSpc>
        <a:spcBef>
          <a:spcPct val="0"/>
        </a:spcBef>
        <a:spcAft>
          <a:spcPct val="0"/>
        </a:spcAft>
        <a:defRPr sz="3600">
          <a:solidFill>
            <a:schemeClr val="tx1"/>
          </a:solidFill>
          <a:latin typeface="Trebuchet MS" panose="020B0603020202020204" pitchFamily="34" charset="0"/>
        </a:defRPr>
      </a:lvl2pPr>
      <a:lvl3pPr algn="l" rtl="0" fontAlgn="base">
        <a:lnSpc>
          <a:spcPct val="90000"/>
        </a:lnSpc>
        <a:spcBef>
          <a:spcPct val="0"/>
        </a:spcBef>
        <a:spcAft>
          <a:spcPct val="0"/>
        </a:spcAft>
        <a:defRPr sz="3600">
          <a:solidFill>
            <a:schemeClr val="tx1"/>
          </a:solidFill>
          <a:latin typeface="Trebuchet MS" panose="020B0603020202020204" pitchFamily="34" charset="0"/>
        </a:defRPr>
      </a:lvl3pPr>
      <a:lvl4pPr algn="l" rtl="0" fontAlgn="base">
        <a:lnSpc>
          <a:spcPct val="90000"/>
        </a:lnSpc>
        <a:spcBef>
          <a:spcPct val="0"/>
        </a:spcBef>
        <a:spcAft>
          <a:spcPct val="0"/>
        </a:spcAft>
        <a:defRPr sz="3600">
          <a:solidFill>
            <a:schemeClr val="tx1"/>
          </a:solidFill>
          <a:latin typeface="Trebuchet MS" panose="020B0603020202020204" pitchFamily="34" charset="0"/>
        </a:defRPr>
      </a:lvl4pPr>
      <a:lvl5pPr algn="l" rtl="0" fontAlgn="base">
        <a:lnSpc>
          <a:spcPct val="90000"/>
        </a:lnSpc>
        <a:spcBef>
          <a:spcPct val="0"/>
        </a:spcBef>
        <a:spcAft>
          <a:spcPct val="0"/>
        </a:spcAft>
        <a:defRPr sz="3600">
          <a:solidFill>
            <a:schemeClr val="tx1"/>
          </a:solidFill>
          <a:latin typeface="Trebuchet MS" panose="020B0603020202020204" pitchFamily="34" charset="0"/>
        </a:defRPr>
      </a:lvl5pPr>
      <a:lvl6pPr marL="457200" algn="l" rtl="0" fontAlgn="base">
        <a:lnSpc>
          <a:spcPct val="90000"/>
        </a:lnSpc>
        <a:spcBef>
          <a:spcPct val="0"/>
        </a:spcBef>
        <a:spcAft>
          <a:spcPct val="0"/>
        </a:spcAft>
        <a:defRPr sz="3600">
          <a:solidFill>
            <a:schemeClr val="tx1"/>
          </a:solidFill>
          <a:latin typeface="Trebuchet MS" panose="020B0603020202020204" pitchFamily="34" charset="0"/>
        </a:defRPr>
      </a:lvl6pPr>
      <a:lvl7pPr marL="914400" algn="l" rtl="0" fontAlgn="base">
        <a:lnSpc>
          <a:spcPct val="90000"/>
        </a:lnSpc>
        <a:spcBef>
          <a:spcPct val="0"/>
        </a:spcBef>
        <a:spcAft>
          <a:spcPct val="0"/>
        </a:spcAft>
        <a:defRPr sz="3600">
          <a:solidFill>
            <a:schemeClr val="tx1"/>
          </a:solidFill>
          <a:latin typeface="Trebuchet MS" panose="020B0603020202020204" pitchFamily="34" charset="0"/>
        </a:defRPr>
      </a:lvl7pPr>
      <a:lvl8pPr marL="1371600" algn="l" rtl="0" fontAlgn="base">
        <a:lnSpc>
          <a:spcPct val="90000"/>
        </a:lnSpc>
        <a:spcBef>
          <a:spcPct val="0"/>
        </a:spcBef>
        <a:spcAft>
          <a:spcPct val="0"/>
        </a:spcAft>
        <a:defRPr sz="3600">
          <a:solidFill>
            <a:schemeClr val="tx1"/>
          </a:solidFill>
          <a:latin typeface="Trebuchet MS" panose="020B0603020202020204" pitchFamily="34" charset="0"/>
        </a:defRPr>
      </a:lvl8pPr>
      <a:lvl9pPr marL="1828800" algn="l" rtl="0" fontAlgn="base">
        <a:lnSpc>
          <a:spcPct val="90000"/>
        </a:lnSpc>
        <a:spcBef>
          <a:spcPct val="0"/>
        </a:spcBef>
        <a:spcAft>
          <a:spcPct val="0"/>
        </a:spcAft>
        <a:defRPr sz="3600">
          <a:solidFill>
            <a:schemeClr val="tx1"/>
          </a:solidFill>
          <a:latin typeface="Trebuchet MS" panose="020B0603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416102-87CA-4AA0-8F6F-187E7BA67F59}" type="datetimeFigureOut">
              <a:rPr lang="en-US" smtClean="0">
                <a:solidFill>
                  <a:prstClr val="white">
                    <a:tint val="75000"/>
                  </a:prstClr>
                </a:solidFill>
              </a:rPr>
              <a:pPr/>
              <a:t>8/24/2016</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DCC16-7BA5-4C39-ADDE-18C7F4A9C11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29789897"/>
      </p:ext>
    </p:extLst>
  </p:cSld>
  <p:clrMap bg1="dk1" tx1="lt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896C9CB-57A9-4242-99A6-CD14EF173719}" type="datetimeFigureOut">
              <a:rPr lang="en-US" smtClean="0">
                <a:solidFill>
                  <a:prstClr val="white">
                    <a:tint val="75000"/>
                  </a:prstClr>
                </a:solidFill>
              </a:rPr>
              <a:pPr/>
              <a:t>8/24/2016</a:t>
            </a:fld>
            <a:endParaRPr lang="en-US">
              <a:solidFill>
                <a:prstClr val="white">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862BDB0-0C44-49DF-83D4-66B8B20A61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87612293"/>
      </p:ext>
    </p:extLst>
  </p:cSld>
  <p:clrMap bg1="dk1" tx1="lt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96C9CB-57A9-4242-99A6-CD14EF173719}" type="datetimeFigureOut">
              <a:rPr lang="en-US" smtClean="0">
                <a:solidFill>
                  <a:prstClr val="white">
                    <a:tint val="75000"/>
                  </a:prstClr>
                </a:solidFill>
              </a:rPr>
              <a:pPr/>
              <a:t>8/24/2016</a:t>
            </a:fld>
            <a:endParaRPr lang="en-US">
              <a:solidFill>
                <a:prstClr val="white">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2BDB0-0C44-49DF-83D4-66B8B20A61A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53352807"/>
      </p:ext>
    </p:extLst>
  </p:cSld>
  <p:clrMap bg1="dk1" tx1="lt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8.xml"/></Relationships>
</file>

<file path=ppt/slides/_rels/slide10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8.xml"/></Relationships>
</file>

<file path=ppt/slides/_rels/slide10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5.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hyperlink" Target="&#1662;&#1575;&#1740;&#1604;&#1608;&#1578;1394/Non-physician%20Package%20Age%20Group-Alcohol.docx" TargetMode="External"/><Relationship Id="rId2" Type="http://schemas.openxmlformats.org/officeDocument/2006/relationships/hyperlink" Target="&#1662;&#1575;&#1740;&#1604;&#1608;&#1578;1394/&#1662;&#1585;&#1608;&#1578;&#1705;&#1604;%20&#1662;&#1606;%20-%20&#1576;&#1585;&#1606;&#1575;&#1605;&#1607;%20&#1705;&#1606;&#1578;&#1585;&#1604;%20&#1583;&#1582;&#1575;&#1606;&#1740;&#1575;&#1578;.docx" TargetMode="External"/><Relationship Id="rId1" Type="http://schemas.openxmlformats.org/officeDocument/2006/relationships/slideLayout" Target="../slideLayouts/slideLayout35.xml"/><Relationship Id="rId5" Type="http://schemas.openxmlformats.org/officeDocument/2006/relationships/hyperlink" Target="&#1662;&#1575;&#1740;&#1604;&#1608;&#1578;1394/&#1576;&#1607;&#1608;&#1585;&#1586;%20&#1608;%20&#1662;&#1586;&#1588;&#1603;%20&#1583;&#1585;%20&#1601;&#1593;&#1575;&#1604;&#1740;&#1578;%20&#1576;&#1583;&#1606;&#1740;.docx" TargetMode="External"/><Relationship Id="rId4" Type="http://schemas.openxmlformats.org/officeDocument/2006/relationships/hyperlink" Target="&#1662;&#1575;&#1740;&#1604;&#1608;&#1578;1394/&#1576;&#1587;&#1578;&#1607;%20&#1578;&#1594;&#1584;&#1740;&#1607;%20&#1583;&#1585;%20NCD.doc"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08.xml"/></Relationships>
</file>

<file path=ppt/slides/_rels/slide40.xml.rels><?xml version="1.0" encoding="UTF-8" standalone="yes"?>
<Relationships xmlns="http://schemas.openxmlformats.org/package/2006/relationships"><Relationship Id="rId3" Type="http://schemas.openxmlformats.org/officeDocument/2006/relationships/hyperlink" Target="&#1662;&#1575;&#1740;&#1604;&#1608;&#1578;1394/&#1576;&#1607;&#1608;&#1585;&#1586;%20&#1608;%20&#1662;&#1586;&#1588;&#1603;%20&#1583;&#1585;%20&#1601;&#1593;&#1575;&#1604;&#1740;&#1578;%20&#1576;&#1583;&#1606;&#1740;.docx" TargetMode="External"/><Relationship Id="rId2" Type="http://schemas.openxmlformats.org/officeDocument/2006/relationships/hyperlink" Target="&#1662;&#1575;&#1740;&#1604;&#1608;&#1578;1394/&#1662;&#1585;&#1608;&#1578;&#1705;&#1604;%20&#1662;&#1606;%20-%20&#1576;&#1585;&#1606;&#1575;&#1605;&#1607;%20&#1705;&#1606;&#1578;&#1585;&#1604;%20&#1583;&#1582;&#1575;&#1606;&#1740;&#1575;&#1578;.docx" TargetMode="Externa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image" Target="../media/image17.emf"/></Relationships>
</file>

<file path=ppt/slides/_rels/slide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hyperlink" Target="http://nature.ca/museum/sponsr/sponsr_e.cfm#genome"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s>
</file>

<file path=ppt/slides/_rels/slide6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nature.ca/museum/sponsr/sponsr_e.cfm#genome" TargetMode="External"/><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8.xml"/></Relationships>
</file>

<file path=ppt/slides/_rels/slide9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8.xml"/></Relationships>
</file>

<file path=ppt/slides/_rels/slide9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8.xml"/><Relationship Id="rId5" Type="http://schemas.openxmlformats.org/officeDocument/2006/relationships/image" Target="../media/image44.png"/><Relationship Id="rId4" Type="http://schemas.openxmlformats.org/officeDocument/2006/relationships/image" Target="../media/image43.png"/></Relationships>
</file>

<file path=ppt/slides/_rels/slide9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58.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8.xml"/></Relationships>
</file>

<file path=ppt/slides/_rels/slide9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9600" dirty="0" smtClean="0"/>
              <a:t>ICC Shahroud </a:t>
            </a:r>
            <a:br>
              <a:rPr lang="en-US" sz="9600" dirty="0" smtClean="0"/>
            </a:br>
            <a:r>
              <a:rPr lang="en-US" sz="9600" dirty="0" smtClean="0"/>
              <a:t>Shahrivar 1395</a:t>
            </a:r>
            <a:endParaRPr lang="en-GB" sz="9600" dirty="0"/>
          </a:p>
        </p:txBody>
      </p:sp>
      <p:sp>
        <p:nvSpPr>
          <p:cNvPr id="3" name="Subtitle 2"/>
          <p:cNvSpPr>
            <a:spLocks noGrp="1"/>
          </p:cNvSpPr>
          <p:nvPr>
            <p:ph type="subTitle" idx="1"/>
          </p:nvPr>
        </p:nvSpPr>
        <p:spPr/>
        <p:txBody>
          <a:bodyPr>
            <a:normAutofit/>
          </a:bodyPr>
          <a:lstStyle/>
          <a:p>
            <a:r>
              <a:rPr lang="en-US" sz="4800" dirty="0" smtClean="0"/>
              <a:t>Reza Malekzadeh M.D</a:t>
            </a:r>
            <a:endParaRPr lang="en-GB" sz="4800" dirty="0"/>
          </a:p>
        </p:txBody>
      </p:sp>
    </p:spTree>
    <p:extLst>
      <p:ext uri="{BB962C8B-B14F-4D97-AF65-F5344CB8AC3E}">
        <p14:creationId xmlns:p14="http://schemas.microsoft.com/office/powerpoint/2010/main" val="706887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48680"/>
            <a:ext cx="8229600" cy="1371600"/>
          </a:xfrm>
        </p:spPr>
        <p:txBody>
          <a:bodyPr/>
          <a:lstStyle/>
          <a:p>
            <a:pPr algn="ctr"/>
            <a:r>
              <a:rPr lang="en-US" b="1" dirty="0"/>
              <a:t>Iran </a:t>
            </a:r>
            <a:r>
              <a:rPr lang="en-US" b="1" dirty="0" smtClean="0">
                <a:solidFill>
                  <a:srgbClr val="FF0000"/>
                </a:solidFill>
              </a:rPr>
              <a:t>Quality</a:t>
            </a:r>
            <a:r>
              <a:rPr lang="en-US" b="1" dirty="0" smtClean="0"/>
              <a:t> of Publications </a:t>
            </a:r>
            <a:r>
              <a:rPr lang="en-US" b="1" dirty="0"/>
              <a:t>in </a:t>
            </a:r>
            <a:r>
              <a:rPr lang="en-US" b="1" dirty="0">
                <a:solidFill>
                  <a:srgbClr val="FF0000"/>
                </a:solidFill>
              </a:rPr>
              <a:t>Scopus</a:t>
            </a:r>
            <a:endParaRPr lang="en-US" dirty="0"/>
          </a:p>
        </p:txBody>
      </p:sp>
      <p:sp>
        <p:nvSpPr>
          <p:cNvPr id="3" name="Content Placeholder 2"/>
          <p:cNvSpPr>
            <a:spLocks noGrp="1"/>
          </p:cNvSpPr>
          <p:nvPr>
            <p:ph idx="1"/>
          </p:nvPr>
        </p:nvSpPr>
        <p:spPr>
          <a:xfrm>
            <a:off x="1919536" y="2276872"/>
            <a:ext cx="8568952" cy="4464496"/>
          </a:xfrm>
        </p:spPr>
        <p:txBody>
          <a:bodyPr/>
          <a:lstStyle/>
          <a:p>
            <a:r>
              <a:rPr lang="en-US" dirty="0" smtClean="0"/>
              <a:t>In 2014, Iran has achieved more than </a:t>
            </a:r>
            <a:r>
              <a:rPr lang="en-US" dirty="0" smtClean="0">
                <a:solidFill>
                  <a:srgbClr val="FF0000"/>
                </a:solidFill>
              </a:rPr>
              <a:t>103,480</a:t>
            </a:r>
            <a:r>
              <a:rPr lang="en-US" dirty="0" smtClean="0"/>
              <a:t> </a:t>
            </a:r>
            <a:r>
              <a:rPr lang="en-US" dirty="0" smtClean="0">
                <a:solidFill>
                  <a:srgbClr val="FF0000"/>
                </a:solidFill>
              </a:rPr>
              <a:t>citations</a:t>
            </a:r>
            <a:r>
              <a:rPr lang="en-US" dirty="0" smtClean="0"/>
              <a:t> in Scopus</a:t>
            </a:r>
          </a:p>
          <a:p>
            <a:endParaRPr lang="en-US" dirty="0" smtClean="0"/>
          </a:p>
          <a:p>
            <a:r>
              <a:rPr lang="en-US" dirty="0" smtClean="0"/>
              <a:t>By achieving this number of </a:t>
            </a:r>
            <a:r>
              <a:rPr lang="en-US" dirty="0" smtClean="0">
                <a:solidFill>
                  <a:srgbClr val="FF0000"/>
                </a:solidFill>
              </a:rPr>
              <a:t>citations</a:t>
            </a:r>
            <a:r>
              <a:rPr lang="en-US" dirty="0" smtClean="0"/>
              <a:t>, Iran ranked as the </a:t>
            </a:r>
            <a:r>
              <a:rPr lang="en-US" dirty="0" smtClean="0">
                <a:solidFill>
                  <a:srgbClr val="FF0000"/>
                </a:solidFill>
              </a:rPr>
              <a:t>1</a:t>
            </a:r>
            <a:r>
              <a:rPr lang="en-US" baseline="30000" dirty="0" smtClean="0">
                <a:solidFill>
                  <a:srgbClr val="FF0000"/>
                </a:solidFill>
              </a:rPr>
              <a:t>st</a:t>
            </a:r>
            <a:r>
              <a:rPr lang="en-US" dirty="0" smtClean="0"/>
              <a:t> in the </a:t>
            </a:r>
            <a:r>
              <a:rPr lang="en-US" dirty="0" smtClean="0">
                <a:solidFill>
                  <a:srgbClr val="FF0000"/>
                </a:solidFill>
              </a:rPr>
              <a:t>Middles East</a:t>
            </a:r>
          </a:p>
          <a:p>
            <a:endParaRPr lang="en-US" dirty="0" smtClean="0"/>
          </a:p>
          <a:p>
            <a:r>
              <a:rPr lang="en-US" dirty="0" smtClean="0"/>
              <a:t>Turkey with </a:t>
            </a:r>
            <a:r>
              <a:rPr lang="en-US" dirty="0" smtClean="0">
                <a:solidFill>
                  <a:srgbClr val="FF0000"/>
                </a:solidFill>
              </a:rPr>
              <a:t>74,850</a:t>
            </a:r>
            <a:r>
              <a:rPr lang="en-US" dirty="0" smtClean="0"/>
              <a:t> </a:t>
            </a:r>
            <a:r>
              <a:rPr lang="en-US" dirty="0"/>
              <a:t>citations</a:t>
            </a:r>
            <a:r>
              <a:rPr lang="en-US" dirty="0" smtClean="0"/>
              <a:t> is the </a:t>
            </a:r>
            <a:r>
              <a:rPr lang="en-US" dirty="0" smtClean="0">
                <a:solidFill>
                  <a:srgbClr val="FF0000"/>
                </a:solidFill>
              </a:rPr>
              <a:t>2</a:t>
            </a:r>
            <a:r>
              <a:rPr lang="en-US" baseline="30000" dirty="0" smtClean="0">
                <a:solidFill>
                  <a:srgbClr val="FF0000"/>
                </a:solidFill>
              </a:rPr>
              <a:t>nd</a:t>
            </a:r>
            <a:r>
              <a:rPr lang="en-US" dirty="0"/>
              <a:t> </a:t>
            </a:r>
            <a:r>
              <a:rPr lang="en-US" dirty="0" smtClean="0"/>
              <a:t>&amp; Israel is the </a:t>
            </a:r>
            <a:r>
              <a:rPr lang="en-US" dirty="0" smtClean="0">
                <a:solidFill>
                  <a:srgbClr val="FF0000"/>
                </a:solidFill>
              </a:rPr>
              <a:t>3</a:t>
            </a:r>
            <a:r>
              <a:rPr lang="en-US" baseline="30000" dirty="0" smtClean="0">
                <a:solidFill>
                  <a:srgbClr val="FF0000"/>
                </a:solidFill>
              </a:rPr>
              <a:t>rd</a:t>
            </a:r>
            <a:r>
              <a:rPr lang="en-US" dirty="0" smtClean="0"/>
              <a:t>.</a:t>
            </a:r>
            <a:endParaRPr lang="en-US" dirty="0"/>
          </a:p>
        </p:txBody>
      </p:sp>
    </p:spTree>
    <p:extLst>
      <p:ext uri="{BB962C8B-B14F-4D97-AF65-F5344CB8AC3E}">
        <p14:creationId xmlns:p14="http://schemas.microsoft.com/office/powerpoint/2010/main" val="9597027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solidFill>
                  <a:srgbClr val="FFFF99"/>
                </a:solidFill>
              </a:rPr>
              <a:t>Youth Cohort Sites</a:t>
            </a:r>
          </a:p>
        </p:txBody>
      </p:sp>
      <p:pic>
        <p:nvPicPr>
          <p:cNvPr id="4096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76600" y="2089150"/>
            <a:ext cx="4978400" cy="4445000"/>
          </a:xfrm>
        </p:spPr>
      </p:pic>
    </p:spTree>
    <p:extLst>
      <p:ext uri="{BB962C8B-B14F-4D97-AF65-F5344CB8AC3E}">
        <p14:creationId xmlns:p14="http://schemas.microsoft.com/office/powerpoint/2010/main" val="52292786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smtClean="0">
                <a:solidFill>
                  <a:srgbClr val="FFFF99"/>
                </a:solidFill>
              </a:rPr>
              <a:t>Elderly Cohort Sites</a:t>
            </a:r>
          </a:p>
        </p:txBody>
      </p:sp>
      <p:pic>
        <p:nvPicPr>
          <p:cNvPr id="41987"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0" y="2117725"/>
            <a:ext cx="4972050" cy="4438650"/>
          </a:xfrm>
        </p:spPr>
      </p:pic>
    </p:spTree>
    <p:extLst>
      <p:ext uri="{BB962C8B-B14F-4D97-AF65-F5344CB8AC3E}">
        <p14:creationId xmlns:p14="http://schemas.microsoft.com/office/powerpoint/2010/main" val="392841589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smtClean="0">
                <a:solidFill>
                  <a:srgbClr val="FFFF99"/>
                </a:solidFill>
              </a:rPr>
              <a:t>All PERSIAN Cohort Sites</a:t>
            </a:r>
          </a:p>
        </p:txBody>
      </p:sp>
      <p:pic>
        <p:nvPicPr>
          <p:cNvPr id="43011"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95651" y="2079626"/>
            <a:ext cx="5076825" cy="4532313"/>
          </a:xfrm>
        </p:spPr>
      </p:pic>
    </p:spTree>
    <p:extLst>
      <p:ext uri="{BB962C8B-B14F-4D97-AF65-F5344CB8AC3E}">
        <p14:creationId xmlns:p14="http://schemas.microsoft.com/office/powerpoint/2010/main" val="16656735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Iran</a:t>
            </a:r>
            <a:r>
              <a:rPr lang="en-US" b="1" dirty="0"/>
              <a:t> Number of </a:t>
            </a:r>
            <a:r>
              <a:rPr lang="en-US" b="1" dirty="0" smtClean="0"/>
              <a:t/>
            </a:r>
            <a:br>
              <a:rPr lang="en-US" b="1" dirty="0" smtClean="0"/>
            </a:br>
            <a:r>
              <a:rPr lang="en-US" b="1" dirty="0" smtClean="0">
                <a:solidFill>
                  <a:srgbClr val="FF0000"/>
                </a:solidFill>
              </a:rPr>
              <a:t>All</a:t>
            </a:r>
            <a:r>
              <a:rPr lang="en-US" b="1" dirty="0" smtClean="0"/>
              <a:t> </a:t>
            </a:r>
            <a:r>
              <a:rPr lang="en-US" b="1" dirty="0" smtClean="0">
                <a:solidFill>
                  <a:srgbClr val="FF0000"/>
                </a:solidFill>
              </a:rPr>
              <a:t>Publications</a:t>
            </a:r>
            <a:r>
              <a:rPr lang="en-US" b="1" dirty="0" smtClean="0"/>
              <a:t> </a:t>
            </a:r>
            <a:r>
              <a:rPr lang="en-US" b="1" dirty="0"/>
              <a:t>in </a:t>
            </a:r>
            <a:r>
              <a:rPr lang="en-US" b="1" dirty="0" smtClean="0">
                <a:solidFill>
                  <a:srgbClr val="FF0000"/>
                </a:solidFill>
              </a:rPr>
              <a:t>ISI</a:t>
            </a:r>
            <a:endParaRPr lang="en-US" dirty="0"/>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5521" y="1988840"/>
            <a:ext cx="8694535" cy="474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048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Iran</a:t>
            </a:r>
            <a:r>
              <a:rPr lang="en-US" b="1" dirty="0"/>
              <a:t> Number of </a:t>
            </a:r>
            <a:r>
              <a:rPr lang="en-US" b="1" dirty="0" smtClean="0">
                <a:solidFill>
                  <a:srgbClr val="FF0000"/>
                </a:solidFill>
              </a:rPr>
              <a:t>Biomedical</a:t>
            </a:r>
            <a:r>
              <a:rPr lang="en-US" b="1" dirty="0" smtClean="0"/>
              <a:t> </a:t>
            </a:r>
            <a:r>
              <a:rPr lang="en-US" b="1" dirty="0" smtClean="0">
                <a:solidFill>
                  <a:srgbClr val="FF0000"/>
                </a:solidFill>
              </a:rPr>
              <a:t>Publications</a:t>
            </a:r>
            <a:r>
              <a:rPr lang="en-US" b="1" dirty="0" smtClean="0"/>
              <a:t> </a:t>
            </a:r>
            <a:r>
              <a:rPr lang="en-US" b="1" dirty="0"/>
              <a:t>in </a:t>
            </a:r>
            <a:r>
              <a:rPr lang="en-US" b="1" dirty="0">
                <a:solidFill>
                  <a:srgbClr val="FF0000"/>
                </a:solidFill>
              </a:rPr>
              <a:t>ISI</a:t>
            </a:r>
            <a:endParaRPr lang="en-US" dirty="0"/>
          </a:p>
        </p:txBody>
      </p:sp>
      <p:sp>
        <p:nvSpPr>
          <p:cNvPr id="3" name="Content Placeholder 2"/>
          <p:cNvSpPr>
            <a:spLocks noGrp="1"/>
          </p:cNvSpPr>
          <p:nvPr>
            <p:ph idx="1"/>
          </p:nvPr>
        </p:nvSpPr>
        <p:spPr/>
        <p:txBody>
          <a:bodyPr/>
          <a:lstStyle/>
          <a:p>
            <a:endParaRPr lang="en-US" dirty="0"/>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8257" y="1746523"/>
            <a:ext cx="8720286" cy="5134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031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9192" y="457200"/>
            <a:ext cx="8507288" cy="1371600"/>
          </a:xfrm>
        </p:spPr>
        <p:txBody>
          <a:bodyPr/>
          <a:lstStyle/>
          <a:p>
            <a:pPr algn="ctr"/>
            <a:r>
              <a:rPr lang="en-US" b="1" dirty="0"/>
              <a:t>Research Obstacles &amp; </a:t>
            </a:r>
            <a:r>
              <a:rPr lang="en-US" b="1" dirty="0" smtClean="0"/>
              <a:t>Barriers</a:t>
            </a:r>
            <a:endParaRPr lang="en-US" b="1" dirty="0"/>
          </a:p>
        </p:txBody>
      </p:sp>
      <p:sp>
        <p:nvSpPr>
          <p:cNvPr id="3" name="Content Placeholder 2"/>
          <p:cNvSpPr>
            <a:spLocks noGrp="1"/>
          </p:cNvSpPr>
          <p:nvPr>
            <p:ph idx="1"/>
          </p:nvPr>
        </p:nvSpPr>
        <p:spPr/>
        <p:txBody>
          <a:bodyPr/>
          <a:lstStyle/>
          <a:p>
            <a:r>
              <a:rPr lang="en-US" dirty="0" smtClean="0"/>
              <a:t>This ranks has been achieved while the country was on the sanction of reaching to international currencies, laboratory research tools &amp; materials, budget restriction &amp; loss,  electronic journal &amp; papers, &amp; denial of international collaborations.</a:t>
            </a:r>
            <a:endParaRPr lang="en-US" dirty="0"/>
          </a:p>
        </p:txBody>
      </p:sp>
    </p:spTree>
    <p:extLst>
      <p:ext uri="{BB962C8B-B14F-4D97-AF65-F5344CB8AC3E}">
        <p14:creationId xmlns:p14="http://schemas.microsoft.com/office/powerpoint/2010/main" val="3046139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29208"/>
            <a:ext cx="8229600" cy="1371600"/>
          </a:xfrm>
        </p:spPr>
        <p:txBody>
          <a:bodyPr/>
          <a:lstStyle/>
          <a:p>
            <a:pPr algn="ctr"/>
            <a:r>
              <a:rPr lang="en-US" b="1" dirty="0" smtClean="0"/>
              <a:t>Ministry </a:t>
            </a:r>
            <a:r>
              <a:rPr lang="en-US" b="1" dirty="0" smtClean="0">
                <a:solidFill>
                  <a:srgbClr val="FF0000"/>
                </a:solidFill>
              </a:rPr>
              <a:t>Research</a:t>
            </a:r>
            <a:r>
              <a:rPr lang="en-US" b="1" dirty="0" smtClean="0"/>
              <a:t> </a:t>
            </a:r>
            <a:r>
              <a:rPr lang="en-US" b="1" dirty="0" smtClean="0">
                <a:solidFill>
                  <a:srgbClr val="FF0000"/>
                </a:solidFill>
              </a:rPr>
              <a:t>Promotion</a:t>
            </a:r>
            <a:r>
              <a:rPr lang="en-US" b="1" dirty="0" smtClean="0"/>
              <a:t> Plan &amp; Action</a:t>
            </a:r>
            <a:endParaRPr lang="en-US" b="1" dirty="0"/>
          </a:p>
        </p:txBody>
      </p:sp>
      <p:sp>
        <p:nvSpPr>
          <p:cNvPr id="3" name="Content Placeholder 2"/>
          <p:cNvSpPr>
            <a:spLocks noGrp="1"/>
          </p:cNvSpPr>
          <p:nvPr>
            <p:ph idx="1"/>
          </p:nvPr>
        </p:nvSpPr>
        <p:spPr>
          <a:xfrm>
            <a:off x="1919536" y="2420888"/>
            <a:ext cx="8435280" cy="4320480"/>
          </a:xfrm>
        </p:spPr>
        <p:txBody>
          <a:bodyPr/>
          <a:lstStyle/>
          <a:p>
            <a:pPr marL="514350" indent="-514350">
              <a:buFont typeface="+mj-lt"/>
              <a:buAutoNum type="arabicPeriod"/>
            </a:pPr>
            <a:r>
              <a:rPr lang="en-US" dirty="0" smtClean="0"/>
              <a:t>Changing the </a:t>
            </a:r>
            <a:r>
              <a:rPr lang="en-US" dirty="0" smtClean="0">
                <a:solidFill>
                  <a:srgbClr val="FF0000"/>
                </a:solidFill>
              </a:rPr>
              <a:t>Research Evaluation </a:t>
            </a:r>
            <a:r>
              <a:rPr lang="en-US" dirty="0" smtClean="0"/>
              <a:t>Protocol &amp; Indices to comply with </a:t>
            </a:r>
            <a:r>
              <a:rPr lang="en-US" dirty="0" smtClean="0">
                <a:solidFill>
                  <a:srgbClr val="FF0000"/>
                </a:solidFill>
              </a:rPr>
              <a:t>International Ranking Systems </a:t>
            </a:r>
            <a:r>
              <a:rPr lang="en-US" dirty="0" smtClean="0"/>
              <a:t>&amp; to improve the </a:t>
            </a:r>
            <a:r>
              <a:rPr lang="en-US" dirty="0" smtClean="0">
                <a:solidFill>
                  <a:srgbClr val="FF0000"/>
                </a:solidFill>
              </a:rPr>
              <a:t>qualitative research</a:t>
            </a:r>
            <a:r>
              <a:rPr lang="en-US" dirty="0" smtClean="0"/>
              <a:t>.</a:t>
            </a:r>
          </a:p>
          <a:p>
            <a:pPr marL="514350" indent="-514350">
              <a:buFont typeface="+mj-lt"/>
              <a:buAutoNum type="arabicPeriod"/>
            </a:pPr>
            <a:endParaRPr lang="en-US" dirty="0" smtClean="0"/>
          </a:p>
          <a:p>
            <a:pPr marL="514350" indent="-514350">
              <a:buFont typeface="+mj-lt"/>
              <a:buAutoNum type="arabicPeriod"/>
            </a:pPr>
            <a:r>
              <a:rPr lang="en-US" dirty="0" smtClean="0"/>
              <a:t>Promoting papers publishing in reputable </a:t>
            </a:r>
            <a:r>
              <a:rPr lang="en-US" dirty="0" smtClean="0">
                <a:solidFill>
                  <a:srgbClr val="FF0000"/>
                </a:solidFill>
              </a:rPr>
              <a:t>highly ranked journals</a:t>
            </a:r>
            <a:r>
              <a:rPr lang="en-US" dirty="0" smtClean="0"/>
              <a:t>.</a:t>
            </a:r>
          </a:p>
        </p:txBody>
      </p:sp>
    </p:spTree>
    <p:extLst>
      <p:ext uri="{BB962C8B-B14F-4D97-AF65-F5344CB8AC3E}">
        <p14:creationId xmlns:p14="http://schemas.microsoft.com/office/powerpoint/2010/main" val="3121558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29208"/>
            <a:ext cx="8229600" cy="1371600"/>
          </a:xfrm>
        </p:spPr>
        <p:txBody>
          <a:bodyPr/>
          <a:lstStyle/>
          <a:p>
            <a:pPr algn="ctr"/>
            <a:r>
              <a:rPr lang="en-US" b="1" dirty="0" smtClean="0"/>
              <a:t>Ministry </a:t>
            </a:r>
            <a:r>
              <a:rPr lang="en-US" b="1" dirty="0" smtClean="0">
                <a:solidFill>
                  <a:srgbClr val="FF0000"/>
                </a:solidFill>
              </a:rPr>
              <a:t>Research</a:t>
            </a:r>
            <a:r>
              <a:rPr lang="en-US" b="1" dirty="0" smtClean="0"/>
              <a:t> </a:t>
            </a:r>
            <a:r>
              <a:rPr lang="en-US" b="1" dirty="0" smtClean="0">
                <a:solidFill>
                  <a:srgbClr val="FF0000"/>
                </a:solidFill>
              </a:rPr>
              <a:t>Promotion</a:t>
            </a:r>
            <a:r>
              <a:rPr lang="en-US" b="1" dirty="0" smtClean="0"/>
              <a:t> Plan &amp; Action</a:t>
            </a:r>
            <a:endParaRPr lang="en-US" b="1" dirty="0"/>
          </a:p>
        </p:txBody>
      </p:sp>
      <p:sp>
        <p:nvSpPr>
          <p:cNvPr id="3" name="Content Placeholder 2"/>
          <p:cNvSpPr>
            <a:spLocks noGrp="1"/>
          </p:cNvSpPr>
          <p:nvPr>
            <p:ph idx="1"/>
          </p:nvPr>
        </p:nvSpPr>
        <p:spPr>
          <a:xfrm>
            <a:off x="1847528" y="2492896"/>
            <a:ext cx="8507288" cy="4104456"/>
          </a:xfrm>
        </p:spPr>
        <p:txBody>
          <a:bodyPr/>
          <a:lstStyle/>
          <a:p>
            <a:pPr marL="514350" indent="-514350">
              <a:buFont typeface="+mj-lt"/>
              <a:buAutoNum type="arabicPeriod" startAt="4"/>
            </a:pPr>
            <a:r>
              <a:rPr lang="en-US" dirty="0"/>
              <a:t>Encouraging </a:t>
            </a:r>
            <a:r>
              <a:rPr lang="en-US" dirty="0">
                <a:solidFill>
                  <a:srgbClr val="FF0000"/>
                </a:solidFill>
              </a:rPr>
              <a:t>International Collaboration </a:t>
            </a:r>
            <a:r>
              <a:rPr lang="en-US" dirty="0"/>
              <a:t>in Research projects.</a:t>
            </a:r>
          </a:p>
          <a:p>
            <a:pPr marL="514350" indent="-514350">
              <a:buFont typeface="+mj-lt"/>
              <a:buAutoNum type="arabicPeriod" startAt="4"/>
            </a:pPr>
            <a:endParaRPr lang="en-US" dirty="0" smtClean="0"/>
          </a:p>
          <a:p>
            <a:pPr marL="514350" indent="-514350">
              <a:buFont typeface="+mj-lt"/>
              <a:buAutoNum type="arabicPeriod" startAt="4"/>
            </a:pPr>
            <a:r>
              <a:rPr lang="en-US" dirty="0" smtClean="0"/>
              <a:t>Establishing the </a:t>
            </a:r>
            <a:r>
              <a:rPr lang="en-US" dirty="0" smtClean="0">
                <a:solidFill>
                  <a:srgbClr val="FF0000"/>
                </a:solidFill>
              </a:rPr>
              <a:t>Clinician Scientists program</a:t>
            </a:r>
            <a:r>
              <a:rPr lang="en-US" dirty="0" smtClean="0"/>
              <a:t> to save the human resources &amp; avoid brain drains. </a:t>
            </a:r>
          </a:p>
        </p:txBody>
      </p:sp>
    </p:spTree>
    <p:extLst>
      <p:ext uri="{BB962C8B-B14F-4D97-AF65-F5344CB8AC3E}">
        <p14:creationId xmlns:p14="http://schemas.microsoft.com/office/powerpoint/2010/main" val="2930195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Ministry </a:t>
            </a:r>
            <a:r>
              <a:rPr lang="en-US" b="1" dirty="0">
                <a:solidFill>
                  <a:srgbClr val="FF0000"/>
                </a:solidFill>
              </a:rPr>
              <a:t>Research</a:t>
            </a:r>
            <a:r>
              <a:rPr lang="en-US" b="1" dirty="0"/>
              <a:t> </a:t>
            </a:r>
            <a:r>
              <a:rPr lang="en-US" b="1" dirty="0">
                <a:solidFill>
                  <a:srgbClr val="FF0000"/>
                </a:solidFill>
              </a:rPr>
              <a:t>Promotion</a:t>
            </a:r>
            <a:r>
              <a:rPr lang="en-US" b="1" dirty="0"/>
              <a:t> Plan &amp; Action</a:t>
            </a:r>
            <a:endParaRPr lang="en-US" dirty="0"/>
          </a:p>
        </p:txBody>
      </p:sp>
      <p:sp>
        <p:nvSpPr>
          <p:cNvPr id="3" name="Content Placeholder 2"/>
          <p:cNvSpPr>
            <a:spLocks noGrp="1"/>
          </p:cNvSpPr>
          <p:nvPr>
            <p:ph idx="1"/>
          </p:nvPr>
        </p:nvSpPr>
        <p:spPr>
          <a:xfrm>
            <a:off x="1981200" y="2207096"/>
            <a:ext cx="8229600" cy="4318248"/>
          </a:xfrm>
        </p:spPr>
        <p:txBody>
          <a:bodyPr/>
          <a:lstStyle/>
          <a:p>
            <a:pPr marL="514350" indent="-514350">
              <a:buFont typeface="+mj-lt"/>
              <a:buAutoNum type="arabicPeriod" startAt="6"/>
            </a:pPr>
            <a:r>
              <a:rPr lang="en-US" dirty="0"/>
              <a:t>Supporting the </a:t>
            </a:r>
            <a:r>
              <a:rPr lang="en-US" dirty="0">
                <a:solidFill>
                  <a:srgbClr val="FF0000"/>
                </a:solidFill>
              </a:rPr>
              <a:t>Post-Docs</a:t>
            </a:r>
            <a:r>
              <a:rPr lang="en-US" dirty="0"/>
              <a:t> </a:t>
            </a:r>
            <a:r>
              <a:rPr lang="en-US" dirty="0" smtClean="0"/>
              <a:t>courses. </a:t>
            </a:r>
          </a:p>
          <a:p>
            <a:pPr marL="514350" indent="-514350">
              <a:buFont typeface="+mj-lt"/>
              <a:buAutoNum type="arabicPeriod" startAt="6"/>
            </a:pPr>
            <a:endParaRPr lang="en-US" dirty="0"/>
          </a:p>
          <a:p>
            <a:pPr marL="514350" indent="-514350">
              <a:buFont typeface="+mj-lt"/>
              <a:buAutoNum type="arabicPeriod" startAt="6"/>
            </a:pPr>
            <a:r>
              <a:rPr lang="en-US" dirty="0"/>
              <a:t>Setting up </a:t>
            </a:r>
            <a:r>
              <a:rPr lang="en-US" dirty="0">
                <a:solidFill>
                  <a:srgbClr val="FF0000"/>
                </a:solidFill>
              </a:rPr>
              <a:t>special support &amp; grants </a:t>
            </a:r>
            <a:r>
              <a:rPr lang="en-US" dirty="0"/>
              <a:t>for </a:t>
            </a:r>
            <a:r>
              <a:rPr lang="en-US" dirty="0">
                <a:solidFill>
                  <a:srgbClr val="FF0000"/>
                </a:solidFill>
              </a:rPr>
              <a:t>young productive faculty </a:t>
            </a:r>
            <a:r>
              <a:rPr lang="en-US" dirty="0"/>
              <a:t>members. </a:t>
            </a:r>
          </a:p>
          <a:p>
            <a:pPr marL="514350" indent="-514350">
              <a:buFont typeface="+mj-lt"/>
              <a:buAutoNum type="arabicPeriod" startAt="6"/>
            </a:pPr>
            <a:endParaRPr lang="en-US" dirty="0" smtClean="0"/>
          </a:p>
          <a:p>
            <a:pPr marL="514350" indent="-514350">
              <a:buFont typeface="+mj-lt"/>
              <a:buAutoNum type="arabicPeriod" startAt="6"/>
            </a:pPr>
            <a:r>
              <a:rPr lang="en-US" dirty="0"/>
              <a:t>Providing </a:t>
            </a:r>
            <a:r>
              <a:rPr lang="en-US" dirty="0">
                <a:solidFill>
                  <a:srgbClr val="FF0000"/>
                </a:solidFill>
              </a:rPr>
              <a:t>Research Infra-structure </a:t>
            </a:r>
            <a:r>
              <a:rPr lang="en-US" dirty="0"/>
              <a:t>in universities by </a:t>
            </a:r>
            <a:r>
              <a:rPr lang="en-US" dirty="0">
                <a:solidFill>
                  <a:srgbClr val="FF0000"/>
                </a:solidFill>
              </a:rPr>
              <a:t>establishing</a:t>
            </a:r>
            <a:r>
              <a:rPr lang="en-US" dirty="0"/>
              <a:t> </a:t>
            </a:r>
            <a:r>
              <a:rPr lang="en-US" dirty="0">
                <a:solidFill>
                  <a:srgbClr val="FF0000"/>
                </a:solidFill>
              </a:rPr>
              <a:t>10 Big Research Laboratory</a:t>
            </a:r>
            <a:endParaRPr lang="en-US" dirty="0"/>
          </a:p>
        </p:txBody>
      </p:sp>
    </p:spTree>
    <p:extLst>
      <p:ext uri="{BB962C8B-B14F-4D97-AF65-F5344CB8AC3E}">
        <p14:creationId xmlns:p14="http://schemas.microsoft.com/office/powerpoint/2010/main" val="3740143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Ministry </a:t>
            </a:r>
            <a:r>
              <a:rPr lang="en-US" b="1" dirty="0">
                <a:solidFill>
                  <a:srgbClr val="FF0000"/>
                </a:solidFill>
              </a:rPr>
              <a:t>Research</a:t>
            </a:r>
            <a:r>
              <a:rPr lang="en-US" b="1" dirty="0"/>
              <a:t> </a:t>
            </a:r>
            <a:r>
              <a:rPr lang="en-US" b="1" dirty="0">
                <a:solidFill>
                  <a:srgbClr val="FF0000"/>
                </a:solidFill>
              </a:rPr>
              <a:t>Promotion</a:t>
            </a:r>
            <a:r>
              <a:rPr lang="en-US" b="1" dirty="0"/>
              <a:t> Plan &amp; Action</a:t>
            </a:r>
            <a:endParaRPr lang="en-US" dirty="0"/>
          </a:p>
        </p:txBody>
      </p:sp>
      <p:sp>
        <p:nvSpPr>
          <p:cNvPr id="3" name="Content Placeholder 2"/>
          <p:cNvSpPr>
            <a:spLocks noGrp="1"/>
          </p:cNvSpPr>
          <p:nvPr>
            <p:ph idx="1"/>
          </p:nvPr>
        </p:nvSpPr>
        <p:spPr>
          <a:xfrm>
            <a:off x="1847528" y="2207096"/>
            <a:ext cx="8507288" cy="4318248"/>
          </a:xfrm>
        </p:spPr>
        <p:txBody>
          <a:bodyPr/>
          <a:lstStyle/>
          <a:p>
            <a:pPr marL="514350" indent="-514350">
              <a:buFont typeface="+mj-lt"/>
              <a:buAutoNum type="arabicPeriod" startAt="9"/>
            </a:pPr>
            <a:r>
              <a:rPr lang="en-US" dirty="0" smtClean="0"/>
              <a:t>Establishing </a:t>
            </a:r>
            <a:r>
              <a:rPr lang="en-US" dirty="0" smtClean="0">
                <a:solidFill>
                  <a:srgbClr val="FF0000"/>
                </a:solidFill>
              </a:rPr>
              <a:t>NIMAD</a:t>
            </a:r>
            <a:r>
              <a:rPr lang="en-US" dirty="0" smtClean="0"/>
              <a:t> as a research granting body. </a:t>
            </a:r>
          </a:p>
          <a:p>
            <a:pPr marL="514350" indent="-514350">
              <a:buFont typeface="+mj-lt"/>
              <a:buAutoNum type="arabicPeriod" startAt="9"/>
            </a:pPr>
            <a:endParaRPr lang="en-US" dirty="0"/>
          </a:p>
          <a:p>
            <a:pPr marL="514350" indent="-514350">
              <a:buFont typeface="+mj-lt"/>
              <a:buAutoNum type="arabicPeriod" startAt="9"/>
            </a:pPr>
            <a:r>
              <a:rPr lang="en-US" dirty="0"/>
              <a:t>Setting up </a:t>
            </a:r>
            <a:r>
              <a:rPr lang="en-US" dirty="0" smtClean="0">
                <a:solidFill>
                  <a:srgbClr val="FF0000"/>
                </a:solidFill>
              </a:rPr>
              <a:t>10 Big National Cohort study. </a:t>
            </a:r>
          </a:p>
          <a:p>
            <a:pPr marL="514350" indent="-514350">
              <a:buFont typeface="+mj-lt"/>
              <a:buAutoNum type="arabicPeriod" startAt="9"/>
            </a:pPr>
            <a:endParaRPr lang="en-US" dirty="0" smtClean="0"/>
          </a:p>
          <a:p>
            <a:pPr marL="514350" indent="-514350">
              <a:buFont typeface="+mj-lt"/>
              <a:buAutoNum type="arabicPeriod" startAt="9"/>
            </a:pPr>
            <a:r>
              <a:rPr lang="en-US" dirty="0" smtClean="0"/>
              <a:t>Preparing disease </a:t>
            </a:r>
            <a:r>
              <a:rPr lang="en-US" dirty="0" smtClean="0">
                <a:solidFill>
                  <a:srgbClr val="FF0000"/>
                </a:solidFill>
              </a:rPr>
              <a:t>registry</a:t>
            </a:r>
            <a:r>
              <a:rPr lang="en-US" dirty="0" smtClean="0"/>
              <a:t> programs.</a:t>
            </a:r>
            <a:endParaRPr lang="en-US" dirty="0"/>
          </a:p>
          <a:p>
            <a:endParaRPr lang="en-US" dirty="0"/>
          </a:p>
        </p:txBody>
      </p:sp>
    </p:spTree>
    <p:extLst>
      <p:ext uri="{BB962C8B-B14F-4D97-AF65-F5344CB8AC3E}">
        <p14:creationId xmlns:p14="http://schemas.microsoft.com/office/powerpoint/2010/main" val="2161747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evel 5"/>
          <p:cNvSpPr/>
          <p:nvPr/>
        </p:nvSpPr>
        <p:spPr>
          <a:xfrm>
            <a:off x="2017010" y="826958"/>
            <a:ext cx="8087784" cy="1273175"/>
          </a:xfrm>
          <a:prstGeom prst="bevel">
            <a:avLst/>
          </a:prstGeom>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r>
              <a:rPr lang="en-GB" sz="2400" dirty="0">
                <a:solidFill>
                  <a:prstClr val="white"/>
                </a:solidFill>
                <a:latin typeface="Arial Black"/>
                <a:cs typeface="Arial Black"/>
              </a:rPr>
              <a:t>National Institute for Medical Research Development (</a:t>
            </a:r>
            <a:r>
              <a:rPr lang="en-GB" sz="2400" dirty="0" smtClean="0">
                <a:solidFill>
                  <a:prstClr val="white"/>
                </a:solidFill>
                <a:latin typeface="Arial Black"/>
                <a:cs typeface="Arial Black"/>
              </a:rPr>
              <a:t>NIMAD</a:t>
            </a:r>
            <a:r>
              <a:rPr lang="en-GB" sz="2400" dirty="0">
                <a:solidFill>
                  <a:prstClr val="white"/>
                </a:solidFill>
                <a:latin typeface="Arial Black"/>
                <a:cs typeface="Arial Black"/>
              </a:rPr>
              <a:t>)</a:t>
            </a:r>
            <a:endParaRPr lang="en-US" sz="2400" dirty="0">
              <a:solidFill>
                <a:prstClr val="white"/>
              </a:solidFill>
            </a:endParaRPr>
          </a:p>
        </p:txBody>
      </p:sp>
      <p:sp>
        <p:nvSpPr>
          <p:cNvPr id="398340" name="Rectangle 3"/>
          <p:cNvSpPr>
            <a:spLocks noChangeArrowheads="1"/>
          </p:cNvSpPr>
          <p:nvPr/>
        </p:nvSpPr>
        <p:spPr bwMode="auto">
          <a:xfrm>
            <a:off x="1787161" y="5282783"/>
            <a:ext cx="9025467" cy="954088"/>
          </a:xfrm>
          <a:prstGeom prst="rect">
            <a:avLst/>
          </a:prstGeom>
          <a:noFill/>
          <a:ln w="9525">
            <a:noFill/>
            <a:miter lim="800000"/>
            <a:headEnd/>
            <a:tailEnd/>
          </a:ln>
        </p:spPr>
        <p:txBody>
          <a:bodyPr>
            <a:spAutoFit/>
          </a:bodyPr>
          <a:lstStyle/>
          <a:p>
            <a:pPr algn="ctr"/>
            <a:r>
              <a:rPr kumimoji="1" lang="en-GB" altLang="en-US" sz="2800" b="1" i="1" dirty="0">
                <a:solidFill>
                  <a:srgbClr val="FFFFFF"/>
                </a:solidFill>
                <a:latin typeface="Times New Roman" pitchFamily="18" charset="0"/>
              </a:rPr>
              <a:t>IR of Iran Governmental Grant Awarding Research institute</a:t>
            </a:r>
          </a:p>
        </p:txBody>
      </p:sp>
      <p:pic>
        <p:nvPicPr>
          <p:cNvPr id="398341" name="Picture 6" descr="Medical-Tahghighat-1394-E-2.png"/>
          <p:cNvPicPr>
            <a:picLocks noChangeAspect="1"/>
          </p:cNvPicPr>
          <p:nvPr/>
        </p:nvPicPr>
        <p:blipFill>
          <a:blip r:embed="rId2" cstate="print"/>
          <a:srcRect/>
          <a:stretch>
            <a:fillRect/>
          </a:stretch>
        </p:blipFill>
        <p:spPr bwMode="auto">
          <a:xfrm>
            <a:off x="4277193" y="2559571"/>
            <a:ext cx="3187908" cy="2402174"/>
          </a:xfrm>
          <a:prstGeom prst="rect">
            <a:avLst/>
          </a:prstGeom>
          <a:noFill/>
          <a:ln w="9525">
            <a:noFill/>
            <a:miter lim="800000"/>
            <a:headEnd/>
            <a:tailEnd/>
          </a:ln>
        </p:spPr>
      </p:pic>
    </p:spTree>
    <p:extLst>
      <p:ext uri="{BB962C8B-B14F-4D97-AF65-F5344CB8AC3E}">
        <p14:creationId xmlns:p14="http://schemas.microsoft.com/office/powerpoint/2010/main" val="23360331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Title 2"/>
          <p:cNvSpPr>
            <a:spLocks noGrp="1"/>
          </p:cNvSpPr>
          <p:nvPr>
            <p:ph type="title"/>
          </p:nvPr>
        </p:nvSpPr>
        <p:spPr>
          <a:xfrm>
            <a:off x="143933" y="403225"/>
            <a:ext cx="12048067" cy="939800"/>
          </a:xfrm>
        </p:spPr>
        <p:txBody>
          <a:bodyPr/>
          <a:lstStyle/>
          <a:p>
            <a:pPr algn="ctr" eaLnBrk="1" hangingPunct="1"/>
            <a:r>
              <a:rPr lang="en-US" altLang="en-US" sz="4800" b="1" smtClean="0">
                <a:solidFill>
                  <a:srgbClr val="FFFF00"/>
                </a:solidFill>
              </a:rPr>
              <a:t>Governmental Grant Awarding Bodies</a:t>
            </a:r>
          </a:p>
        </p:txBody>
      </p:sp>
      <p:pic>
        <p:nvPicPr>
          <p:cNvPr id="399363" name="Picture 3" descr="map.jpg"/>
          <p:cNvPicPr>
            <a:picLocks noChangeAspect="1"/>
          </p:cNvPicPr>
          <p:nvPr/>
        </p:nvPicPr>
        <p:blipFill>
          <a:blip r:embed="rId2" cstate="print"/>
          <a:srcRect/>
          <a:stretch>
            <a:fillRect/>
          </a:stretch>
        </p:blipFill>
        <p:spPr bwMode="auto">
          <a:xfrm>
            <a:off x="266701" y="1905001"/>
            <a:ext cx="11722100" cy="4352925"/>
          </a:xfrm>
          <a:prstGeom prst="rect">
            <a:avLst/>
          </a:prstGeom>
          <a:noFill/>
          <a:ln w="9525">
            <a:noFill/>
            <a:miter lim="800000"/>
            <a:headEnd/>
            <a:tailEnd/>
          </a:ln>
        </p:spPr>
      </p:pic>
    </p:spTree>
    <p:extLst>
      <p:ext uri="{BB962C8B-B14F-4D97-AF65-F5344CB8AC3E}">
        <p14:creationId xmlns:p14="http://schemas.microsoft.com/office/powerpoint/2010/main" val="2311069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365125"/>
            <a:ext cx="11826240" cy="1325563"/>
          </a:xfrm>
        </p:spPr>
        <p:txBody>
          <a:bodyPr>
            <a:noAutofit/>
          </a:bodyPr>
          <a:lstStyle/>
          <a:p>
            <a:r>
              <a:rPr lang="en-GB" sz="6000" b="1" dirty="0"/>
              <a:t>L</a:t>
            </a:r>
            <a:r>
              <a:rPr lang="en-GB" sz="6000" b="1" dirty="0" smtClean="0"/>
              <a:t>ife expectancy at birth in Iran in 2013 (1394)</a:t>
            </a:r>
            <a:endParaRPr lang="en-GB" sz="6000" b="1" dirty="0"/>
          </a:p>
        </p:txBody>
      </p:sp>
      <p:sp>
        <p:nvSpPr>
          <p:cNvPr id="3" name="Content Placeholder 2"/>
          <p:cNvSpPr>
            <a:spLocks noGrp="1"/>
          </p:cNvSpPr>
          <p:nvPr>
            <p:ph idx="1"/>
          </p:nvPr>
        </p:nvSpPr>
        <p:spPr>
          <a:xfrm>
            <a:off x="635000" y="2123440"/>
            <a:ext cx="10972800" cy="4465320"/>
          </a:xfrm>
        </p:spPr>
        <p:txBody>
          <a:bodyPr>
            <a:normAutofit/>
          </a:bodyPr>
          <a:lstStyle/>
          <a:p>
            <a:r>
              <a:rPr lang="en-GB" dirty="0" smtClean="0"/>
              <a:t> </a:t>
            </a:r>
            <a:r>
              <a:rPr lang="en-GB" sz="4800" dirty="0" smtClean="0"/>
              <a:t>In 2013 (1394), life expectancy at birth in Iran was 76.3 years for males and 80.7 years for females.</a:t>
            </a:r>
          </a:p>
          <a:p>
            <a:endParaRPr lang="en-GB" dirty="0"/>
          </a:p>
        </p:txBody>
      </p:sp>
    </p:spTree>
    <p:extLst>
      <p:ext uri="{BB962C8B-B14F-4D97-AF65-F5344CB8AC3E}">
        <p14:creationId xmlns:p14="http://schemas.microsoft.com/office/powerpoint/2010/main" val="165182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6" name="Picture 2"/>
          <p:cNvPicPr>
            <a:picLocks noChangeAspect="1" noChangeArrowheads="1"/>
          </p:cNvPicPr>
          <p:nvPr/>
        </p:nvPicPr>
        <p:blipFill>
          <a:blip r:embed="rId2" cstate="print"/>
          <a:srcRect/>
          <a:stretch>
            <a:fillRect/>
          </a:stretch>
        </p:blipFill>
        <p:spPr bwMode="auto">
          <a:xfrm>
            <a:off x="1738861" y="1008088"/>
            <a:ext cx="8829206" cy="4724400"/>
          </a:xfrm>
          <a:prstGeom prst="rect">
            <a:avLst/>
          </a:prstGeom>
          <a:noFill/>
          <a:ln w="9525">
            <a:noFill/>
            <a:miter lim="800000"/>
            <a:headEnd/>
            <a:tailEnd/>
          </a:ln>
        </p:spPr>
      </p:pic>
    </p:spTree>
    <p:extLst>
      <p:ext uri="{BB962C8B-B14F-4D97-AF65-F5344CB8AC3E}">
        <p14:creationId xmlns:p14="http://schemas.microsoft.com/office/powerpoint/2010/main" val="19009016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64418" y="3311526"/>
            <a:ext cx="6275916" cy="715963"/>
          </a:xfrm>
          <a:prstGeom prst="rect">
            <a:avLst/>
          </a:prstGeom>
          <a:noFill/>
        </p:spPr>
        <p:txBody>
          <a:bodyPr>
            <a:spAutoFit/>
          </a:bodyPr>
          <a:lstStyle/>
          <a:p>
            <a:pPr algn="ctr" defTabSz="342900">
              <a:defRPr/>
            </a:pPr>
            <a:r>
              <a:rPr lang="en-US" sz="4050" dirty="0">
                <a:solidFill>
                  <a:prstClr val="white"/>
                </a:solidFill>
              </a:rPr>
              <a:t>www.hbi.ir/rcd</a:t>
            </a:r>
          </a:p>
        </p:txBody>
      </p:sp>
      <p:sp>
        <p:nvSpPr>
          <p:cNvPr id="6" name="Bevel 5"/>
          <p:cNvSpPr/>
          <p:nvPr/>
        </p:nvSpPr>
        <p:spPr>
          <a:xfrm>
            <a:off x="2419352" y="1590676"/>
            <a:ext cx="7359649" cy="1273175"/>
          </a:xfrm>
          <a:prstGeom prst="bevel">
            <a:avLst/>
          </a:prstGeom>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r>
              <a:rPr lang="en-US" sz="3000" b="1" dirty="0">
                <a:solidFill>
                  <a:prstClr val="white"/>
                </a:solidFill>
                <a:latin typeface="X Dorosht"/>
                <a:cs typeface="X Dorosht"/>
              </a:rPr>
              <a:t>Clinician Scientist program</a:t>
            </a:r>
            <a:endParaRPr lang="ar-IQ" sz="3000" b="1" dirty="0">
              <a:solidFill>
                <a:prstClr val="white"/>
              </a:solidFill>
              <a:latin typeface="X Dorosht"/>
              <a:cs typeface="X Dorosht"/>
            </a:endParaRPr>
          </a:p>
        </p:txBody>
      </p:sp>
    </p:spTree>
    <p:extLst>
      <p:ext uri="{BB962C8B-B14F-4D97-AF65-F5344CB8AC3E}">
        <p14:creationId xmlns:p14="http://schemas.microsoft.com/office/powerpoint/2010/main" val="41451900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37967" y="1866900"/>
            <a:ext cx="1500717" cy="54927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350" dirty="0">
                <a:solidFill>
                  <a:prstClr val="white"/>
                </a:solidFill>
                <a:cs typeface="B Nazanin" pitchFamily="2" charset="-78"/>
              </a:rPr>
              <a:t>PhD training</a:t>
            </a:r>
            <a:endParaRPr lang="ar-IQ" sz="1350" dirty="0">
              <a:solidFill>
                <a:prstClr val="white"/>
              </a:solidFill>
              <a:cs typeface="B Nazanin" pitchFamily="2" charset="-78"/>
            </a:endParaRPr>
          </a:p>
          <a:p>
            <a:pPr algn="ctr">
              <a:defRPr/>
            </a:pPr>
            <a:r>
              <a:rPr lang="ar-IQ" sz="1350" dirty="0">
                <a:solidFill>
                  <a:prstClr val="white"/>
                </a:solidFill>
                <a:cs typeface="B Nazanin" pitchFamily="2" charset="-78"/>
              </a:rPr>
              <a:t>آموزش دکترا</a:t>
            </a:r>
            <a:endParaRPr lang="en-US" sz="1350" dirty="0">
              <a:solidFill>
                <a:prstClr val="white"/>
              </a:solidFill>
              <a:cs typeface="B Nazanin" pitchFamily="2" charset="-78"/>
            </a:endParaRPr>
          </a:p>
        </p:txBody>
      </p:sp>
      <p:sp>
        <p:nvSpPr>
          <p:cNvPr id="5" name="Rectangle 4"/>
          <p:cNvSpPr/>
          <p:nvPr/>
        </p:nvSpPr>
        <p:spPr>
          <a:xfrm>
            <a:off x="3799417" y="3811589"/>
            <a:ext cx="2192867" cy="59372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350" dirty="0">
                <a:solidFill>
                  <a:prstClr val="white"/>
                </a:solidFill>
                <a:cs typeface="B Nazanin" pitchFamily="2" charset="-78"/>
              </a:rPr>
              <a:t>Clinician-scientist</a:t>
            </a:r>
            <a:endParaRPr lang="ar-IQ" sz="1350" dirty="0">
              <a:solidFill>
                <a:prstClr val="white"/>
              </a:solidFill>
              <a:cs typeface="B Nazanin" pitchFamily="2" charset="-78"/>
            </a:endParaRPr>
          </a:p>
          <a:p>
            <a:pPr algn="ctr">
              <a:defRPr/>
            </a:pPr>
            <a:r>
              <a:rPr lang="ar-IQ" sz="1350" dirty="0">
                <a:solidFill>
                  <a:prstClr val="white"/>
                </a:solidFill>
                <a:cs typeface="B Nazanin" pitchFamily="2" charset="-78"/>
              </a:rPr>
              <a:t>پزشک پژوهشگر </a:t>
            </a:r>
            <a:endParaRPr lang="en-US" sz="1350" dirty="0">
              <a:solidFill>
                <a:prstClr val="white"/>
              </a:solidFill>
              <a:cs typeface="B Nazanin" pitchFamily="2" charset="-78"/>
            </a:endParaRPr>
          </a:p>
        </p:txBody>
      </p:sp>
      <p:sp>
        <p:nvSpPr>
          <p:cNvPr id="6" name="Rectangle 5"/>
          <p:cNvSpPr/>
          <p:nvPr/>
        </p:nvSpPr>
        <p:spPr>
          <a:xfrm>
            <a:off x="7401984" y="3835401"/>
            <a:ext cx="2438400" cy="56991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350" dirty="0">
                <a:solidFill>
                  <a:prstClr val="white"/>
                </a:solidFill>
                <a:cs typeface="B Nazanin" pitchFamily="2" charset="-78"/>
              </a:rPr>
              <a:t>Non-clinical scientist</a:t>
            </a:r>
            <a:endParaRPr lang="ar-IQ" sz="1350" dirty="0">
              <a:solidFill>
                <a:prstClr val="white"/>
              </a:solidFill>
              <a:cs typeface="B Nazanin" pitchFamily="2" charset="-78"/>
            </a:endParaRPr>
          </a:p>
          <a:p>
            <a:pPr algn="ctr">
              <a:defRPr/>
            </a:pPr>
            <a:r>
              <a:rPr lang="ar-IQ" sz="1350" dirty="0">
                <a:solidFill>
                  <a:prstClr val="white"/>
                </a:solidFill>
                <a:cs typeface="B Nazanin" pitchFamily="2" charset="-78"/>
              </a:rPr>
              <a:t>پژوهشگر</a:t>
            </a:r>
            <a:endParaRPr lang="en-US" sz="1350" dirty="0">
              <a:solidFill>
                <a:prstClr val="white"/>
              </a:solidFill>
              <a:cs typeface="B Nazanin" pitchFamily="2" charset="-78"/>
            </a:endParaRPr>
          </a:p>
        </p:txBody>
      </p:sp>
      <p:sp>
        <p:nvSpPr>
          <p:cNvPr id="8" name="Rectangle 7"/>
          <p:cNvSpPr/>
          <p:nvPr/>
        </p:nvSpPr>
        <p:spPr>
          <a:xfrm>
            <a:off x="7691967" y="3022600"/>
            <a:ext cx="1841500" cy="3937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350" dirty="0" err="1">
                <a:solidFill>
                  <a:prstClr val="white"/>
                </a:solidFill>
                <a:cs typeface="B Nazanin" pitchFamily="2" charset="-78"/>
              </a:rPr>
              <a:t>Postdoc</a:t>
            </a:r>
            <a:r>
              <a:rPr lang="en-US" sz="1350" dirty="0">
                <a:solidFill>
                  <a:prstClr val="white"/>
                </a:solidFill>
                <a:cs typeface="B Nazanin" pitchFamily="2" charset="-78"/>
              </a:rPr>
              <a:t> </a:t>
            </a:r>
            <a:r>
              <a:rPr lang="ar-IQ" sz="1350" dirty="0">
                <a:solidFill>
                  <a:prstClr val="white"/>
                </a:solidFill>
                <a:cs typeface="B Nazanin" pitchFamily="2" charset="-78"/>
              </a:rPr>
              <a:t>   پسادکترا</a:t>
            </a:r>
            <a:endParaRPr lang="en-US" sz="1350" dirty="0">
              <a:solidFill>
                <a:prstClr val="white"/>
              </a:solidFill>
              <a:cs typeface="B Nazanin" pitchFamily="2" charset="-78"/>
            </a:endParaRPr>
          </a:p>
        </p:txBody>
      </p:sp>
      <p:sp>
        <p:nvSpPr>
          <p:cNvPr id="9" name="Rectangle 8"/>
          <p:cNvSpPr/>
          <p:nvPr/>
        </p:nvSpPr>
        <p:spPr>
          <a:xfrm>
            <a:off x="3505200" y="4848225"/>
            <a:ext cx="2813051" cy="503238"/>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350" dirty="0">
                <a:solidFill>
                  <a:prstClr val="white"/>
                </a:solidFill>
                <a:cs typeface="B Nazanin" pitchFamily="2" charset="-78"/>
              </a:rPr>
              <a:t>Senior Clinician-scientist</a:t>
            </a:r>
          </a:p>
          <a:p>
            <a:pPr algn="ctr">
              <a:defRPr/>
            </a:pPr>
            <a:r>
              <a:rPr lang="ar-IQ" sz="1350" dirty="0">
                <a:solidFill>
                  <a:prstClr val="white"/>
                </a:solidFill>
                <a:cs typeface="B Nazanin" pitchFamily="2" charset="-78"/>
              </a:rPr>
              <a:t>پزشک پژوهشگر ارشد</a:t>
            </a:r>
            <a:endParaRPr lang="en-US" sz="1350" dirty="0">
              <a:solidFill>
                <a:prstClr val="white"/>
              </a:solidFill>
              <a:cs typeface="B Nazanin" pitchFamily="2" charset="-78"/>
            </a:endParaRPr>
          </a:p>
        </p:txBody>
      </p:sp>
      <p:sp>
        <p:nvSpPr>
          <p:cNvPr id="10" name="Rectangle 9"/>
          <p:cNvSpPr/>
          <p:nvPr/>
        </p:nvSpPr>
        <p:spPr>
          <a:xfrm>
            <a:off x="7152218" y="4833939"/>
            <a:ext cx="2952749" cy="503237"/>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350" dirty="0">
                <a:solidFill>
                  <a:prstClr val="white"/>
                </a:solidFill>
                <a:cs typeface="B Nazanin" pitchFamily="2" charset="-78"/>
              </a:rPr>
              <a:t>Senior Non-clinical Scientist</a:t>
            </a:r>
            <a:endParaRPr lang="ar-IQ" sz="1350" dirty="0">
              <a:solidFill>
                <a:prstClr val="white"/>
              </a:solidFill>
              <a:cs typeface="B Nazanin" pitchFamily="2" charset="-78"/>
            </a:endParaRPr>
          </a:p>
          <a:p>
            <a:pPr algn="ctr">
              <a:defRPr/>
            </a:pPr>
            <a:r>
              <a:rPr lang="ar-IQ" sz="1350" dirty="0">
                <a:solidFill>
                  <a:prstClr val="white"/>
                </a:solidFill>
                <a:cs typeface="B Nazanin" pitchFamily="2" charset="-78"/>
              </a:rPr>
              <a:t>پژهشگر ارشد</a:t>
            </a:r>
            <a:endParaRPr lang="en-US" sz="1350" dirty="0">
              <a:solidFill>
                <a:prstClr val="white"/>
              </a:solidFill>
              <a:cs typeface="B Nazanin" pitchFamily="2" charset="-78"/>
            </a:endParaRPr>
          </a:p>
        </p:txBody>
      </p:sp>
      <p:sp>
        <p:nvSpPr>
          <p:cNvPr id="11" name="Rectangle 10"/>
          <p:cNvSpPr/>
          <p:nvPr/>
        </p:nvSpPr>
        <p:spPr>
          <a:xfrm>
            <a:off x="2601384" y="1866900"/>
            <a:ext cx="1744133" cy="54927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350" dirty="0">
                <a:solidFill>
                  <a:prstClr val="white"/>
                </a:solidFill>
                <a:cs typeface="B Nazanin" pitchFamily="2" charset="-78"/>
              </a:rPr>
              <a:t>MD</a:t>
            </a:r>
            <a:r>
              <a:rPr lang="en-US" sz="1350" dirty="0">
                <a:solidFill>
                  <a:prstClr val="white"/>
                </a:solidFill>
                <a:cs typeface="B Nazanin" pitchFamily="2" charset="-78"/>
              </a:rPr>
              <a:t>PhD training</a:t>
            </a:r>
            <a:endParaRPr lang="ar-IQ" sz="1350" dirty="0">
              <a:solidFill>
                <a:prstClr val="white"/>
              </a:solidFill>
              <a:cs typeface="B Nazanin" pitchFamily="2" charset="-78"/>
            </a:endParaRPr>
          </a:p>
          <a:p>
            <a:pPr algn="ctr">
              <a:defRPr/>
            </a:pPr>
            <a:r>
              <a:rPr lang="ar-IQ" sz="1350" dirty="0">
                <a:solidFill>
                  <a:prstClr val="white"/>
                </a:solidFill>
                <a:cs typeface="B Nazanin" pitchFamily="2" charset="-78"/>
              </a:rPr>
              <a:t>آموزش دکترا</a:t>
            </a:r>
            <a:endParaRPr lang="en-US" sz="1350" dirty="0">
              <a:solidFill>
                <a:prstClr val="white"/>
              </a:solidFill>
              <a:cs typeface="B Nazanin" pitchFamily="2" charset="-78"/>
            </a:endParaRPr>
          </a:p>
        </p:txBody>
      </p:sp>
      <p:sp>
        <p:nvSpPr>
          <p:cNvPr id="18" name="Rectangle 17"/>
          <p:cNvSpPr/>
          <p:nvPr/>
        </p:nvSpPr>
        <p:spPr>
          <a:xfrm>
            <a:off x="4572001" y="1866900"/>
            <a:ext cx="2385484" cy="54927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350" dirty="0">
                <a:solidFill>
                  <a:prstClr val="white"/>
                </a:solidFill>
                <a:cs typeface="B Nazanin" pitchFamily="2" charset="-78"/>
              </a:rPr>
              <a:t>MD training</a:t>
            </a:r>
            <a:endParaRPr lang="ar-IQ" sz="1350" dirty="0">
              <a:solidFill>
                <a:prstClr val="white"/>
              </a:solidFill>
              <a:cs typeface="B Nazanin" pitchFamily="2" charset="-78"/>
            </a:endParaRPr>
          </a:p>
          <a:p>
            <a:pPr algn="ctr" rtl="1">
              <a:defRPr/>
            </a:pPr>
            <a:r>
              <a:rPr lang="ar-IQ" sz="1350" dirty="0">
                <a:solidFill>
                  <a:prstClr val="white"/>
                </a:solidFill>
                <a:cs typeface="B Nazanin" pitchFamily="2" charset="-78"/>
              </a:rPr>
              <a:t>آموزش دکترا</a:t>
            </a:r>
            <a:r>
              <a:rPr lang="fa-IR" sz="1350" dirty="0">
                <a:solidFill>
                  <a:prstClr val="white"/>
                </a:solidFill>
                <a:cs typeface="B Nazanin" pitchFamily="2" charset="-78"/>
              </a:rPr>
              <a:t>ی</a:t>
            </a:r>
            <a:r>
              <a:rPr lang="ar-IQ" sz="1350" dirty="0">
                <a:solidFill>
                  <a:prstClr val="white"/>
                </a:solidFill>
                <a:cs typeface="B Nazanin" pitchFamily="2" charset="-78"/>
              </a:rPr>
              <a:t> حرفه</a:t>
            </a:r>
            <a:r>
              <a:rPr lang="fa-IR" sz="1350" dirty="0">
                <a:solidFill>
                  <a:prstClr val="white"/>
                </a:solidFill>
                <a:cs typeface="B Nazanin" pitchFamily="2" charset="-78"/>
              </a:rPr>
              <a:t>‌</a:t>
            </a:r>
            <a:r>
              <a:rPr lang="ar-IQ" sz="1350" dirty="0">
                <a:solidFill>
                  <a:prstClr val="white"/>
                </a:solidFill>
                <a:cs typeface="B Nazanin" pitchFamily="2" charset="-78"/>
              </a:rPr>
              <a:t>ای پزشکی</a:t>
            </a:r>
            <a:endParaRPr lang="en-US" sz="1350" dirty="0">
              <a:solidFill>
                <a:prstClr val="white"/>
              </a:solidFill>
              <a:cs typeface="B Nazanin" pitchFamily="2" charset="-78"/>
            </a:endParaRPr>
          </a:p>
        </p:txBody>
      </p:sp>
      <p:cxnSp>
        <p:nvCxnSpPr>
          <p:cNvPr id="37" name="Straight Arrow Connector 36"/>
          <p:cNvCxnSpPr>
            <a:stCxn id="8" idx="2"/>
            <a:endCxn id="6" idx="0"/>
          </p:cNvCxnSpPr>
          <p:nvPr/>
        </p:nvCxnSpPr>
        <p:spPr>
          <a:xfrm>
            <a:off x="8612717" y="3416300"/>
            <a:ext cx="8467" cy="41910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6" idx="2"/>
            <a:endCxn id="10" idx="0"/>
          </p:cNvCxnSpPr>
          <p:nvPr/>
        </p:nvCxnSpPr>
        <p:spPr>
          <a:xfrm>
            <a:off x="8621184" y="4405314"/>
            <a:ext cx="6349" cy="428625"/>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5" idx="2"/>
            <a:endCxn id="9" idx="0"/>
          </p:cNvCxnSpPr>
          <p:nvPr/>
        </p:nvCxnSpPr>
        <p:spPr>
          <a:xfrm>
            <a:off x="4895851" y="4405313"/>
            <a:ext cx="14816" cy="44291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402445" name="TextBox 43"/>
          <p:cNvSpPr txBox="1">
            <a:spLocks noChangeArrowheads="1"/>
          </p:cNvSpPr>
          <p:nvPr/>
        </p:nvSpPr>
        <p:spPr bwMode="auto">
          <a:xfrm>
            <a:off x="304800" y="304800"/>
            <a:ext cx="11279717" cy="922338"/>
          </a:xfrm>
          <a:prstGeom prst="rect">
            <a:avLst/>
          </a:prstGeom>
          <a:noFill/>
          <a:ln w="9525">
            <a:noFill/>
            <a:miter lim="800000"/>
            <a:headEnd/>
            <a:tailEnd/>
          </a:ln>
        </p:spPr>
        <p:txBody>
          <a:bodyPr>
            <a:spAutoFit/>
          </a:bodyPr>
          <a:lstStyle/>
          <a:p>
            <a:pPr algn="ctr"/>
            <a:r>
              <a:rPr lang="en-GB" altLang="en-US" sz="2700" b="1">
                <a:solidFill>
                  <a:srgbClr val="FFFF00"/>
                </a:solidFill>
              </a:rPr>
              <a:t>Research Career Development </a:t>
            </a:r>
          </a:p>
          <a:p>
            <a:pPr algn="ctr"/>
            <a:r>
              <a:rPr lang="en-GB" altLang="en-US" sz="2700" b="1">
                <a:solidFill>
                  <a:srgbClr val="FFFF00"/>
                </a:solidFill>
              </a:rPr>
              <a:t>for Clinical and Non-clinical Medical Scientists  </a:t>
            </a:r>
            <a:endParaRPr lang="en-US" altLang="en-US" sz="2700" b="1">
              <a:solidFill>
                <a:srgbClr val="FFFF00"/>
              </a:solidFill>
            </a:endParaRPr>
          </a:p>
        </p:txBody>
      </p:sp>
      <p:sp>
        <p:nvSpPr>
          <p:cNvPr id="45" name="TextBox 44"/>
          <p:cNvSpPr txBox="1"/>
          <p:nvPr/>
        </p:nvSpPr>
        <p:spPr>
          <a:xfrm>
            <a:off x="2937934" y="4162425"/>
            <a:ext cx="1972733" cy="508000"/>
          </a:xfrm>
          <a:prstGeom prst="rect">
            <a:avLst/>
          </a:prstGeom>
          <a:noFill/>
        </p:spPr>
        <p:txBody>
          <a:bodyPr>
            <a:spAutoFit/>
          </a:bodyPr>
          <a:lstStyle/>
          <a:p>
            <a:pPr>
              <a:defRPr/>
            </a:pPr>
            <a:r>
              <a:rPr lang="en-US" sz="1350" dirty="0">
                <a:solidFill>
                  <a:srgbClr val="FFFF00"/>
                </a:solidFill>
              </a:rPr>
              <a:t>3y + </a:t>
            </a:r>
          </a:p>
          <a:p>
            <a:pPr>
              <a:defRPr/>
            </a:pPr>
            <a:r>
              <a:rPr lang="en-US" sz="1350" dirty="0">
                <a:solidFill>
                  <a:srgbClr val="FFFF00"/>
                </a:solidFill>
              </a:rPr>
              <a:t>clinical training </a:t>
            </a:r>
          </a:p>
        </p:txBody>
      </p:sp>
      <p:sp>
        <p:nvSpPr>
          <p:cNvPr id="46" name="TextBox 45"/>
          <p:cNvSpPr txBox="1"/>
          <p:nvPr/>
        </p:nvSpPr>
        <p:spPr>
          <a:xfrm>
            <a:off x="9848851" y="3700464"/>
            <a:ext cx="1219200" cy="300037"/>
          </a:xfrm>
          <a:prstGeom prst="rect">
            <a:avLst/>
          </a:prstGeom>
          <a:noFill/>
        </p:spPr>
        <p:txBody>
          <a:bodyPr>
            <a:spAutoFit/>
          </a:bodyPr>
          <a:lstStyle/>
          <a:p>
            <a:pPr>
              <a:defRPr/>
            </a:pPr>
            <a:r>
              <a:rPr lang="en-US" sz="1350" dirty="0">
                <a:solidFill>
                  <a:srgbClr val="FFFF00"/>
                </a:solidFill>
              </a:rPr>
              <a:t>3-5y</a:t>
            </a:r>
          </a:p>
        </p:txBody>
      </p:sp>
      <p:sp>
        <p:nvSpPr>
          <p:cNvPr id="47" name="TextBox 46"/>
          <p:cNvSpPr txBox="1"/>
          <p:nvPr/>
        </p:nvSpPr>
        <p:spPr>
          <a:xfrm>
            <a:off x="9546167" y="2930526"/>
            <a:ext cx="1219200" cy="301625"/>
          </a:xfrm>
          <a:prstGeom prst="rect">
            <a:avLst/>
          </a:prstGeom>
          <a:noFill/>
        </p:spPr>
        <p:txBody>
          <a:bodyPr>
            <a:spAutoFit/>
          </a:bodyPr>
          <a:lstStyle/>
          <a:p>
            <a:pPr>
              <a:defRPr/>
            </a:pPr>
            <a:r>
              <a:rPr lang="en-GB" sz="1350" dirty="0">
                <a:solidFill>
                  <a:srgbClr val="FFFF00"/>
                </a:solidFill>
              </a:rPr>
              <a:t>1-</a:t>
            </a:r>
            <a:r>
              <a:rPr lang="en-US" sz="1350" dirty="0">
                <a:solidFill>
                  <a:srgbClr val="FFFF00"/>
                </a:solidFill>
              </a:rPr>
              <a:t>3y</a:t>
            </a:r>
          </a:p>
        </p:txBody>
      </p:sp>
      <p:sp>
        <p:nvSpPr>
          <p:cNvPr id="48" name="TextBox 47"/>
          <p:cNvSpPr txBox="1"/>
          <p:nvPr/>
        </p:nvSpPr>
        <p:spPr>
          <a:xfrm>
            <a:off x="10155767" y="4705350"/>
            <a:ext cx="884767" cy="300038"/>
          </a:xfrm>
          <a:prstGeom prst="rect">
            <a:avLst/>
          </a:prstGeom>
          <a:noFill/>
        </p:spPr>
        <p:txBody>
          <a:bodyPr>
            <a:spAutoFit/>
          </a:bodyPr>
          <a:lstStyle/>
          <a:p>
            <a:pPr>
              <a:defRPr/>
            </a:pPr>
            <a:r>
              <a:rPr lang="en-US" sz="1350" dirty="0">
                <a:solidFill>
                  <a:srgbClr val="FFFF00"/>
                </a:solidFill>
              </a:rPr>
              <a:t>5y</a:t>
            </a:r>
          </a:p>
        </p:txBody>
      </p:sp>
      <p:sp>
        <p:nvSpPr>
          <p:cNvPr id="49" name="TextBox 48"/>
          <p:cNvSpPr txBox="1"/>
          <p:nvPr/>
        </p:nvSpPr>
        <p:spPr>
          <a:xfrm>
            <a:off x="2927351" y="4964114"/>
            <a:ext cx="465667" cy="300037"/>
          </a:xfrm>
          <a:prstGeom prst="rect">
            <a:avLst/>
          </a:prstGeom>
          <a:noFill/>
        </p:spPr>
        <p:txBody>
          <a:bodyPr>
            <a:spAutoFit/>
          </a:bodyPr>
          <a:lstStyle/>
          <a:p>
            <a:pPr>
              <a:defRPr/>
            </a:pPr>
            <a:r>
              <a:rPr lang="en-US" sz="1350" dirty="0">
                <a:solidFill>
                  <a:srgbClr val="FFFF00"/>
                </a:solidFill>
              </a:rPr>
              <a:t>5y</a:t>
            </a:r>
          </a:p>
        </p:txBody>
      </p:sp>
      <p:sp>
        <p:nvSpPr>
          <p:cNvPr id="50" name="TextBox 49"/>
          <p:cNvSpPr txBox="1"/>
          <p:nvPr/>
        </p:nvSpPr>
        <p:spPr>
          <a:xfrm>
            <a:off x="8981017" y="2016125"/>
            <a:ext cx="1219200" cy="300038"/>
          </a:xfrm>
          <a:prstGeom prst="rect">
            <a:avLst/>
          </a:prstGeom>
          <a:noFill/>
        </p:spPr>
        <p:txBody>
          <a:bodyPr>
            <a:spAutoFit/>
          </a:bodyPr>
          <a:lstStyle/>
          <a:p>
            <a:pPr>
              <a:defRPr/>
            </a:pPr>
            <a:r>
              <a:rPr lang="en-US" sz="1350" dirty="0">
                <a:solidFill>
                  <a:srgbClr val="FFFF00"/>
                </a:solidFill>
              </a:rPr>
              <a:t>3-4y</a:t>
            </a:r>
          </a:p>
        </p:txBody>
      </p:sp>
      <p:sp>
        <p:nvSpPr>
          <p:cNvPr id="51" name="TextBox 50"/>
          <p:cNvSpPr txBox="1"/>
          <p:nvPr/>
        </p:nvSpPr>
        <p:spPr>
          <a:xfrm>
            <a:off x="2573868" y="2416175"/>
            <a:ext cx="1970617" cy="300038"/>
          </a:xfrm>
          <a:prstGeom prst="rect">
            <a:avLst/>
          </a:prstGeom>
          <a:noFill/>
        </p:spPr>
        <p:txBody>
          <a:bodyPr>
            <a:spAutoFit/>
          </a:bodyPr>
          <a:lstStyle/>
          <a:p>
            <a:pPr>
              <a:defRPr/>
            </a:pPr>
            <a:r>
              <a:rPr lang="en-US" sz="1350" dirty="0">
                <a:solidFill>
                  <a:srgbClr val="FFFF00"/>
                </a:solidFill>
              </a:rPr>
              <a:t>MD + 3y</a:t>
            </a:r>
          </a:p>
        </p:txBody>
      </p:sp>
      <p:sp>
        <p:nvSpPr>
          <p:cNvPr id="53" name="Rectangle 52"/>
          <p:cNvSpPr/>
          <p:nvPr/>
        </p:nvSpPr>
        <p:spPr>
          <a:xfrm>
            <a:off x="2022893" y="1866929"/>
            <a:ext cx="471715" cy="89554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vert="vert270" anchor="ctr"/>
          <a:lstStyle/>
          <a:p>
            <a:pPr algn="ctr">
              <a:defRPr/>
            </a:pPr>
            <a:r>
              <a:rPr lang="en-US" sz="1350" dirty="0">
                <a:solidFill>
                  <a:srgbClr val="FF0000"/>
                </a:solidFill>
              </a:rPr>
              <a:t>Entry </a:t>
            </a:r>
          </a:p>
        </p:txBody>
      </p:sp>
      <p:sp>
        <p:nvSpPr>
          <p:cNvPr id="54" name="Rectangle 53"/>
          <p:cNvSpPr/>
          <p:nvPr/>
        </p:nvSpPr>
        <p:spPr>
          <a:xfrm>
            <a:off x="2022893" y="2762479"/>
            <a:ext cx="471715" cy="1802945"/>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vert="vert270" anchor="ctr"/>
          <a:lstStyle/>
          <a:p>
            <a:pPr algn="ctr">
              <a:defRPr/>
            </a:pPr>
            <a:r>
              <a:rPr lang="en-US" sz="1350" dirty="0">
                <a:solidFill>
                  <a:srgbClr val="FF0000"/>
                </a:solidFill>
              </a:rPr>
              <a:t>intermediate</a:t>
            </a:r>
          </a:p>
        </p:txBody>
      </p:sp>
      <p:sp>
        <p:nvSpPr>
          <p:cNvPr id="55" name="Rectangle 54"/>
          <p:cNvSpPr/>
          <p:nvPr/>
        </p:nvSpPr>
        <p:spPr>
          <a:xfrm>
            <a:off x="2022893" y="4565424"/>
            <a:ext cx="471715" cy="1117081"/>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vert="vert270" anchor="ctr"/>
          <a:lstStyle/>
          <a:p>
            <a:pPr algn="ctr">
              <a:defRPr/>
            </a:pPr>
            <a:r>
              <a:rPr lang="en-US" sz="1350" dirty="0">
                <a:solidFill>
                  <a:srgbClr val="FF0000"/>
                </a:solidFill>
              </a:rPr>
              <a:t>Senior </a:t>
            </a:r>
          </a:p>
        </p:txBody>
      </p:sp>
      <p:sp>
        <p:nvSpPr>
          <p:cNvPr id="56" name="Rectangle 55"/>
          <p:cNvSpPr/>
          <p:nvPr/>
        </p:nvSpPr>
        <p:spPr>
          <a:xfrm>
            <a:off x="2601385" y="5683250"/>
            <a:ext cx="4356100" cy="41275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350" dirty="0">
                <a:solidFill>
                  <a:srgbClr val="FF0000"/>
                </a:solidFill>
              </a:rPr>
              <a:t>Clinical Path</a:t>
            </a:r>
          </a:p>
        </p:txBody>
      </p:sp>
      <p:sp>
        <p:nvSpPr>
          <p:cNvPr id="57" name="Rectangle 56"/>
          <p:cNvSpPr/>
          <p:nvPr/>
        </p:nvSpPr>
        <p:spPr>
          <a:xfrm>
            <a:off x="7152218" y="5683250"/>
            <a:ext cx="2952749" cy="41275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350" dirty="0">
                <a:solidFill>
                  <a:srgbClr val="FF0000"/>
                </a:solidFill>
              </a:rPr>
              <a:t>Non-clinical Path</a:t>
            </a:r>
          </a:p>
        </p:txBody>
      </p:sp>
      <p:cxnSp>
        <p:nvCxnSpPr>
          <p:cNvPr id="60" name="Elbow Connector 59"/>
          <p:cNvCxnSpPr/>
          <p:nvPr/>
        </p:nvCxnSpPr>
        <p:spPr>
          <a:xfrm rot="16200000" flipH="1">
            <a:off x="3486944" y="2415382"/>
            <a:ext cx="1395413" cy="1422400"/>
          </a:xfrm>
          <a:prstGeom prst="bentConnector3">
            <a:avLst>
              <a:gd name="adj1" fmla="val 56827"/>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67" name="Elbow Connector 66"/>
          <p:cNvCxnSpPr/>
          <p:nvPr/>
        </p:nvCxnSpPr>
        <p:spPr>
          <a:xfrm rot="16200000" flipH="1">
            <a:off x="8114507" y="2545028"/>
            <a:ext cx="573088" cy="423333"/>
          </a:xfrm>
          <a:prstGeom prst="bentConnector3">
            <a:avLst>
              <a:gd name="adj1" fmla="val 53563"/>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rot="5400000">
            <a:off x="5040048" y="3105944"/>
            <a:ext cx="1328738" cy="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rot="16200000">
            <a:off x="5054865" y="2863828"/>
            <a:ext cx="776288" cy="300082"/>
          </a:xfrm>
          <a:prstGeom prst="rect">
            <a:avLst/>
          </a:prstGeom>
          <a:noFill/>
        </p:spPr>
        <p:txBody>
          <a:bodyPr>
            <a:spAutoFit/>
          </a:bodyPr>
          <a:lstStyle/>
          <a:p>
            <a:pPr>
              <a:defRPr/>
            </a:pPr>
            <a:r>
              <a:rPr lang="ar-IQ" sz="1350" b="1" dirty="0">
                <a:solidFill>
                  <a:srgbClr val="FF0000"/>
                </a:solidFill>
                <a:latin typeface="X Nazanin"/>
                <a:cs typeface="B Nazanin" pitchFamily="2" charset="-78"/>
              </a:rPr>
              <a:t>نخبگان</a:t>
            </a:r>
            <a:endParaRPr lang="en-US" sz="1350" b="1" dirty="0">
              <a:solidFill>
                <a:srgbClr val="FF0000"/>
              </a:solidFill>
              <a:latin typeface="X Nazanin"/>
              <a:cs typeface="B Nazanin" pitchFamily="2" charset="-78"/>
            </a:endParaRPr>
          </a:p>
        </p:txBody>
      </p:sp>
      <p:cxnSp>
        <p:nvCxnSpPr>
          <p:cNvPr id="89" name="Straight Arrow Connector 88"/>
          <p:cNvCxnSpPr/>
          <p:nvPr/>
        </p:nvCxnSpPr>
        <p:spPr>
          <a:xfrm>
            <a:off x="7533217" y="2427288"/>
            <a:ext cx="0" cy="1395412"/>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rot="16200000">
            <a:off x="6961981" y="2876528"/>
            <a:ext cx="776288" cy="300082"/>
          </a:xfrm>
          <a:prstGeom prst="rect">
            <a:avLst/>
          </a:prstGeom>
          <a:noFill/>
        </p:spPr>
        <p:txBody>
          <a:bodyPr>
            <a:spAutoFit/>
          </a:bodyPr>
          <a:lstStyle/>
          <a:p>
            <a:pPr>
              <a:defRPr/>
            </a:pPr>
            <a:r>
              <a:rPr lang="ar-IQ" sz="1350" b="1" dirty="0">
                <a:solidFill>
                  <a:srgbClr val="FF0000"/>
                </a:solidFill>
                <a:latin typeface="X Nazanin"/>
                <a:cs typeface="B Nazanin" pitchFamily="2" charset="-78"/>
              </a:rPr>
              <a:t>نخبگان</a:t>
            </a:r>
            <a:endParaRPr lang="en-US" sz="1350" b="1" dirty="0">
              <a:solidFill>
                <a:srgbClr val="FF0000"/>
              </a:solidFill>
              <a:latin typeface="X Nazanin"/>
              <a:cs typeface="B Nazanin" pitchFamily="2" charset="-78"/>
            </a:endParaRPr>
          </a:p>
        </p:txBody>
      </p:sp>
      <p:cxnSp>
        <p:nvCxnSpPr>
          <p:cNvPr id="106" name="Straight Arrow Connector 105"/>
          <p:cNvCxnSpPr>
            <a:stCxn id="18" idx="3"/>
            <a:endCxn id="4" idx="1"/>
          </p:cNvCxnSpPr>
          <p:nvPr/>
        </p:nvCxnSpPr>
        <p:spPr>
          <a:xfrm>
            <a:off x="6957484" y="2141539"/>
            <a:ext cx="480483" cy="1587"/>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59433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itle 1"/>
          <p:cNvSpPr>
            <a:spLocks noGrp="1"/>
          </p:cNvSpPr>
          <p:nvPr>
            <p:ph type="title"/>
          </p:nvPr>
        </p:nvSpPr>
        <p:spPr>
          <a:xfrm>
            <a:off x="239184" y="476250"/>
            <a:ext cx="11353800" cy="995363"/>
          </a:xfrm>
        </p:spPr>
        <p:txBody>
          <a:bodyPr/>
          <a:lstStyle/>
          <a:p>
            <a:pPr eaLnBrk="1" hangingPunct="1"/>
            <a:r>
              <a:rPr lang="en-US" altLang="en-US" sz="3600" b="1" smtClean="0">
                <a:solidFill>
                  <a:srgbClr val="FFFF00"/>
                </a:solidFill>
              </a:rPr>
              <a:t>Adoption of large-scale collaborative research </a:t>
            </a:r>
          </a:p>
        </p:txBody>
      </p:sp>
      <p:sp>
        <p:nvSpPr>
          <p:cNvPr id="403459" name="Content Placeholder 2"/>
          <p:cNvSpPr>
            <a:spLocks noGrp="1"/>
          </p:cNvSpPr>
          <p:nvPr>
            <p:ph idx="1"/>
          </p:nvPr>
        </p:nvSpPr>
        <p:spPr>
          <a:xfrm>
            <a:off x="1319134" y="1676400"/>
            <a:ext cx="9623686" cy="4572000"/>
          </a:xfrm>
        </p:spPr>
        <p:txBody>
          <a:bodyPr/>
          <a:lstStyle/>
          <a:p>
            <a:pPr eaLnBrk="1" hangingPunct="1">
              <a:lnSpc>
                <a:spcPct val="150000"/>
              </a:lnSpc>
              <a:spcBef>
                <a:spcPts val="1800"/>
              </a:spcBef>
            </a:pPr>
            <a:r>
              <a:rPr lang="en-US" altLang="en-US" sz="2700" dirty="0" smtClean="0"/>
              <a:t>With a strong replication culture has been successful in several biomedical fields: in particular, in genetic and molecular epidemiology. </a:t>
            </a:r>
          </a:p>
          <a:p>
            <a:pPr eaLnBrk="1" hangingPunct="1">
              <a:lnSpc>
                <a:spcPct val="150000"/>
              </a:lnSpc>
              <a:spcBef>
                <a:spcPts val="1800"/>
              </a:spcBef>
            </a:pPr>
            <a:r>
              <a:rPr lang="en-US" altLang="en-US" sz="2700" dirty="0" smtClean="0"/>
              <a:t>These techniques have helped transform genetic epidemiology from a spurious field to a highly credible one .</a:t>
            </a:r>
          </a:p>
          <a:p>
            <a:pPr eaLnBrk="1" hangingPunct="1">
              <a:lnSpc>
                <a:spcPct val="150000"/>
              </a:lnSpc>
              <a:spcBef>
                <a:spcPts val="1800"/>
              </a:spcBef>
            </a:pPr>
            <a:r>
              <a:rPr lang="en-US" altLang="en-US" sz="2700" dirty="0" smtClean="0"/>
              <a:t>Recently applied to other  observational research like GBD 2010</a:t>
            </a:r>
          </a:p>
        </p:txBody>
      </p:sp>
    </p:spTree>
    <p:extLst>
      <p:ext uri="{BB962C8B-B14F-4D97-AF65-F5344CB8AC3E}">
        <p14:creationId xmlns:p14="http://schemas.microsoft.com/office/powerpoint/2010/main" val="9161423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Title 1"/>
          <p:cNvSpPr>
            <a:spLocks noGrp="1"/>
          </p:cNvSpPr>
          <p:nvPr>
            <p:ph type="title"/>
          </p:nvPr>
        </p:nvSpPr>
        <p:spPr>
          <a:xfrm>
            <a:off x="711200" y="457200"/>
            <a:ext cx="10515600" cy="993775"/>
          </a:xfrm>
        </p:spPr>
        <p:txBody>
          <a:bodyPr/>
          <a:lstStyle/>
          <a:p>
            <a:pPr eaLnBrk="1" hangingPunct="1"/>
            <a:r>
              <a:rPr lang="en-US" altLang="en-US" sz="5400" b="1" smtClean="0">
                <a:solidFill>
                  <a:srgbClr val="FFFF00"/>
                </a:solidFill>
              </a:rPr>
              <a:t>Registration</a:t>
            </a:r>
          </a:p>
        </p:txBody>
      </p:sp>
      <p:sp>
        <p:nvSpPr>
          <p:cNvPr id="404483" name="Content Placeholder 2"/>
          <p:cNvSpPr>
            <a:spLocks noGrp="1"/>
          </p:cNvSpPr>
          <p:nvPr>
            <p:ph idx="1"/>
          </p:nvPr>
        </p:nvSpPr>
        <p:spPr>
          <a:xfrm>
            <a:off x="609600" y="1600200"/>
            <a:ext cx="10871200" cy="4572000"/>
          </a:xfrm>
        </p:spPr>
        <p:txBody>
          <a:bodyPr/>
          <a:lstStyle/>
          <a:p>
            <a:pPr eaLnBrk="1" hangingPunct="1">
              <a:lnSpc>
                <a:spcPct val="100000"/>
              </a:lnSpc>
              <a:spcBef>
                <a:spcPts val="600"/>
              </a:spcBef>
              <a:spcAft>
                <a:spcPts val="1200"/>
              </a:spcAft>
            </a:pPr>
            <a:r>
              <a:rPr lang="en-US" altLang="en-US" sz="2800" dirty="0" smtClean="0"/>
              <a:t>Registration of randomized trials and their results  has enhanced </a:t>
            </a:r>
            <a:r>
              <a:rPr lang="en-US" altLang="en-US" sz="2800" b="1" dirty="0" smtClean="0">
                <a:solidFill>
                  <a:srgbClr val="FFFF00"/>
                </a:solidFill>
              </a:rPr>
              <a:t>transparency in clinical trials </a:t>
            </a:r>
            <a:r>
              <a:rPr lang="en-US" altLang="en-US" sz="2800" dirty="0" smtClean="0"/>
              <a:t>research and has allowed probing of selective reporting biases even if not fully remedying them. </a:t>
            </a:r>
          </a:p>
          <a:p>
            <a:pPr eaLnBrk="1" hangingPunct="1">
              <a:lnSpc>
                <a:spcPct val="100000"/>
              </a:lnSpc>
              <a:spcBef>
                <a:spcPts val="600"/>
              </a:spcBef>
              <a:spcAft>
                <a:spcPts val="1200"/>
              </a:spcAft>
            </a:pPr>
            <a:r>
              <a:rPr lang="en-US" altLang="en-US" sz="2800" dirty="0" smtClean="0"/>
              <a:t>It may show redundancy and allow better visualizing of the evolution of the total corpus of research in a given field. </a:t>
            </a:r>
          </a:p>
          <a:p>
            <a:pPr eaLnBrk="1" hangingPunct="1">
              <a:lnSpc>
                <a:spcPct val="100000"/>
              </a:lnSpc>
              <a:spcBef>
                <a:spcPts val="600"/>
              </a:spcBef>
              <a:spcAft>
                <a:spcPts val="1200"/>
              </a:spcAft>
            </a:pPr>
            <a:r>
              <a:rPr lang="en-US" altLang="en-US" sz="2800" dirty="0" smtClean="0"/>
              <a:t>Registration is currently proposed for many other types of research, including both human </a:t>
            </a:r>
            <a:r>
              <a:rPr lang="en-US" altLang="en-US" sz="2800" b="1" dirty="0" smtClean="0">
                <a:solidFill>
                  <a:srgbClr val="FFFF00"/>
                </a:solidFill>
              </a:rPr>
              <a:t>observational studies and nonhuman studies</a:t>
            </a:r>
          </a:p>
        </p:txBody>
      </p:sp>
    </p:spTree>
    <p:extLst>
      <p:ext uri="{BB962C8B-B14F-4D97-AF65-F5344CB8AC3E}">
        <p14:creationId xmlns:p14="http://schemas.microsoft.com/office/powerpoint/2010/main" val="20231188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4" descr="IRCT first page.png"/>
          <p:cNvPicPr>
            <a:picLocks noChangeAspect="1"/>
          </p:cNvPicPr>
          <p:nvPr/>
        </p:nvPicPr>
        <p:blipFill>
          <a:blip r:embed="rId3" cstate="print"/>
          <a:srcRect/>
          <a:stretch>
            <a:fillRect/>
          </a:stretch>
        </p:blipFill>
        <p:spPr bwMode="auto">
          <a:xfrm>
            <a:off x="1852119" y="425972"/>
            <a:ext cx="8940800" cy="4333875"/>
          </a:xfrm>
          <a:prstGeom prst="rect">
            <a:avLst/>
          </a:prstGeom>
          <a:noFill/>
          <a:ln w="9525">
            <a:noFill/>
            <a:miter lim="800000"/>
            <a:headEnd/>
            <a:tailEnd/>
          </a:ln>
        </p:spPr>
      </p:pic>
      <p:sp>
        <p:nvSpPr>
          <p:cNvPr id="405507" name="Content Placeholder 2"/>
          <p:cNvSpPr>
            <a:spLocks noGrp="1"/>
          </p:cNvSpPr>
          <p:nvPr>
            <p:ph idx="1"/>
          </p:nvPr>
        </p:nvSpPr>
        <p:spPr>
          <a:xfrm>
            <a:off x="1349113" y="4924268"/>
            <a:ext cx="4767705" cy="1326629"/>
          </a:xfrm>
        </p:spPr>
        <p:txBody>
          <a:bodyPr>
            <a:noAutofit/>
          </a:bodyPr>
          <a:lstStyle/>
          <a:p>
            <a:pPr eaLnBrk="1" hangingPunct="1"/>
            <a:r>
              <a:rPr lang="en-US" sz="2400" dirty="0" smtClean="0">
                <a:solidFill>
                  <a:srgbClr val="FFFF00"/>
                </a:solidFill>
              </a:rPr>
              <a:t>4th of December 2008 (IRCT became a primary register)</a:t>
            </a:r>
          </a:p>
          <a:p>
            <a:pPr eaLnBrk="1" hangingPunct="1"/>
            <a:r>
              <a:rPr lang="en-US" sz="2400" dirty="0" smtClean="0">
                <a:solidFill>
                  <a:srgbClr val="FFFF00"/>
                </a:solidFill>
              </a:rPr>
              <a:t>7th of April 2009 (IRCT became a data provider to ICTRP</a:t>
            </a:r>
          </a:p>
        </p:txBody>
      </p:sp>
      <p:sp>
        <p:nvSpPr>
          <p:cNvPr id="405508" name="Content Placeholder 2"/>
          <p:cNvSpPr txBox="1">
            <a:spLocks/>
          </p:cNvSpPr>
          <p:nvPr/>
        </p:nvSpPr>
        <p:spPr bwMode="auto">
          <a:xfrm>
            <a:off x="6064354" y="4833080"/>
            <a:ext cx="5523042" cy="1770088"/>
          </a:xfrm>
          <a:prstGeom prst="rect">
            <a:avLst/>
          </a:prstGeom>
          <a:noFill/>
          <a:ln w="9525">
            <a:noFill/>
            <a:miter lim="800000"/>
            <a:headEnd/>
            <a:tailEnd/>
          </a:ln>
        </p:spPr>
        <p:txBody>
          <a:bodyPr lIns="68580" tIns="34290" rIns="68580" bIns="34290"/>
          <a:lstStyle/>
          <a:p>
            <a:pPr marL="257175" indent="-257175">
              <a:spcBef>
                <a:spcPct val="20000"/>
              </a:spcBef>
              <a:buFont typeface="Arial" pitchFamily="34" charset="0"/>
              <a:buChar char="•"/>
            </a:pPr>
            <a:r>
              <a:rPr lang="en-US" sz="2400" dirty="0">
                <a:solidFill>
                  <a:srgbClr val="FFFF00"/>
                </a:solidFill>
              </a:rPr>
              <a:t>IRCT was the 9</a:t>
            </a:r>
            <a:r>
              <a:rPr lang="en-US" sz="2400" baseline="30000" dirty="0">
                <a:solidFill>
                  <a:srgbClr val="FFFF00"/>
                </a:solidFill>
              </a:rPr>
              <a:t>th</a:t>
            </a:r>
            <a:r>
              <a:rPr lang="en-US" sz="2400" dirty="0">
                <a:solidFill>
                  <a:srgbClr val="FFFF00"/>
                </a:solidFill>
              </a:rPr>
              <a:t> registry to join the WHO network and the only registry in </a:t>
            </a:r>
            <a:r>
              <a:rPr lang="en-US" sz="2400" dirty="0" smtClean="0">
                <a:solidFill>
                  <a:srgbClr val="FFFF00"/>
                </a:solidFill>
              </a:rPr>
              <a:t>EMRO</a:t>
            </a:r>
            <a:endParaRPr lang="en-US" sz="2400" dirty="0">
              <a:solidFill>
                <a:srgbClr val="FFFF00"/>
              </a:solidFill>
            </a:endParaRPr>
          </a:p>
          <a:p>
            <a:pPr marL="257175" indent="-257175">
              <a:spcBef>
                <a:spcPct val="20000"/>
              </a:spcBef>
              <a:buFont typeface="Arial" pitchFamily="34" charset="0"/>
              <a:buChar char="•"/>
            </a:pPr>
            <a:r>
              <a:rPr lang="en-US" sz="2400" dirty="0">
                <a:solidFill>
                  <a:srgbClr val="FFFF00"/>
                </a:solidFill>
              </a:rPr>
              <a:t>Over </a:t>
            </a:r>
            <a:r>
              <a:rPr lang="en-US" sz="2400" dirty="0" smtClean="0">
                <a:solidFill>
                  <a:srgbClr val="FFFF00"/>
                </a:solidFill>
              </a:rPr>
              <a:t>10,000 </a:t>
            </a:r>
            <a:r>
              <a:rPr lang="en-US" sz="2400" dirty="0">
                <a:solidFill>
                  <a:srgbClr val="FFFF00"/>
                </a:solidFill>
              </a:rPr>
              <a:t>trials has now been registered in IRCT</a:t>
            </a:r>
          </a:p>
        </p:txBody>
      </p:sp>
    </p:spTree>
    <p:extLst>
      <p:ext uri="{BB962C8B-B14F-4D97-AF65-F5344CB8AC3E}">
        <p14:creationId xmlns:p14="http://schemas.microsoft.com/office/powerpoint/2010/main" val="20627076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Autofit/>
          </a:bodyPr>
          <a:lstStyle/>
          <a:p>
            <a:pPr algn="ctr"/>
            <a:r>
              <a:rPr lang="en-US" altLang="en-US" sz="4000" b="1" dirty="0" smtClean="0"/>
              <a:t>Accreditation of Research Ethics Committee in Medical Universities</a:t>
            </a:r>
            <a:endParaRPr lang="en-US" altLang="en-US" sz="4000" b="1" dirty="0"/>
          </a:p>
        </p:txBody>
      </p:sp>
      <p:sp>
        <p:nvSpPr>
          <p:cNvPr id="6147" name="Content Placeholder 2" descr="Rectangle: Click to edit Master text styles&#10;Second level&#10;Third level&#10;Fourth level&#10;Fifth level"/>
          <p:cNvSpPr>
            <a:spLocks noGrp="1"/>
          </p:cNvSpPr>
          <p:nvPr>
            <p:ph idx="1"/>
          </p:nvPr>
        </p:nvSpPr>
        <p:spPr>
          <a:xfrm>
            <a:off x="2409092" y="1905000"/>
            <a:ext cx="7772400" cy="4114800"/>
          </a:xfrm>
        </p:spPr>
        <p:txBody>
          <a:bodyPr/>
          <a:lstStyle/>
          <a:p>
            <a:endParaRPr lang="en-US" altLang="en-US" smtClean="0"/>
          </a:p>
        </p:txBody>
      </p:sp>
      <p:pic>
        <p:nvPicPr>
          <p:cNvPr id="6148" name="Picture 4" descr="all-en.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606" y="1611443"/>
            <a:ext cx="8858774"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67200" y="1459468"/>
            <a:ext cx="232756" cy="369332"/>
          </a:xfrm>
          <a:prstGeom prst="rect">
            <a:avLst/>
          </a:prstGeom>
        </p:spPr>
        <p:txBody>
          <a:bodyPr wrap="none">
            <a:spAutoFit/>
          </a:bodyPr>
          <a:lstStyle/>
          <a:p>
            <a:r>
              <a:rPr lang="fa-IR" dirty="0">
                <a:solidFill>
                  <a:srgbClr val="40458C"/>
                </a:solidFill>
              </a:rPr>
              <a:t>ا</a:t>
            </a:r>
          </a:p>
        </p:txBody>
      </p:sp>
    </p:spTree>
    <p:extLst>
      <p:ext uri="{BB962C8B-B14F-4D97-AF65-F5344CB8AC3E}">
        <p14:creationId xmlns:p14="http://schemas.microsoft.com/office/powerpoint/2010/main" val="1943916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a:cs typeface="B Nazanin" panose="00000400000000000000" pitchFamily="2" charset="-78"/>
              </a:rPr>
              <a:t>دستاوردهای نظام سلامت </a:t>
            </a:r>
            <a:endParaRPr lang="en-US" dirty="0">
              <a:cs typeface="B Nazanin" panose="00000400000000000000" pitchFamily="2" charset="-78"/>
            </a:endParaRPr>
          </a:p>
        </p:txBody>
      </p:sp>
      <p:sp>
        <p:nvSpPr>
          <p:cNvPr id="3" name="Subtitle 2"/>
          <p:cNvSpPr>
            <a:spLocks noGrp="1"/>
          </p:cNvSpPr>
          <p:nvPr>
            <p:ph type="subTitle" idx="1"/>
          </p:nvPr>
        </p:nvSpPr>
        <p:spPr/>
        <p:txBody>
          <a:bodyPr>
            <a:normAutofit fontScale="77500" lnSpcReduction="20000"/>
          </a:bodyPr>
          <a:lstStyle/>
          <a:p>
            <a:endParaRPr lang="fa-IR" dirty="0" smtClean="0">
              <a:cs typeface="B Nazanin" panose="00000400000000000000" pitchFamily="2" charset="-78"/>
            </a:endParaRPr>
          </a:p>
          <a:p>
            <a:endParaRPr lang="fa-IR" dirty="0">
              <a:cs typeface="B Nazanin" panose="00000400000000000000" pitchFamily="2" charset="-78"/>
            </a:endParaRPr>
          </a:p>
          <a:p>
            <a:endParaRPr lang="en-US" smtClean="0">
              <a:cs typeface="B Nazanin" panose="00000400000000000000" pitchFamily="2" charset="-78"/>
            </a:endParaRPr>
          </a:p>
          <a:p>
            <a:r>
              <a:rPr lang="fa-IR" smtClean="0">
                <a:cs typeface="B Nazanin" panose="00000400000000000000" pitchFamily="2" charset="-78"/>
              </a:rPr>
              <a:t>دکتر </a:t>
            </a:r>
            <a:r>
              <a:rPr lang="fa-IR" dirty="0" smtClean="0">
                <a:cs typeface="B Nazanin" panose="00000400000000000000" pitchFamily="2" charset="-78"/>
              </a:rPr>
              <a:t>رضا ملک زاده</a:t>
            </a:r>
          </a:p>
          <a:p>
            <a:r>
              <a:rPr lang="fa-IR" dirty="0" smtClean="0">
                <a:cs typeface="B Nazanin" panose="00000400000000000000" pitchFamily="2" charset="-78"/>
              </a:rPr>
              <a:t>خرداد ۱۳۹۵</a:t>
            </a:r>
            <a:endParaRPr lang="en-US" dirty="0">
              <a:cs typeface="B Nazanin" panose="00000400000000000000" pitchFamily="2" charset="-78"/>
            </a:endParaRPr>
          </a:p>
        </p:txBody>
      </p:sp>
    </p:spTree>
    <p:extLst>
      <p:ext uri="{BB962C8B-B14F-4D97-AF65-F5344CB8AC3E}">
        <p14:creationId xmlns:p14="http://schemas.microsoft.com/office/powerpoint/2010/main" val="6786056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cs typeface="B Nazanin" panose="00000400000000000000" pitchFamily="2" charset="-78"/>
              </a:rPr>
              <a:t>معیارهای اندازه گیری سلامت</a:t>
            </a:r>
            <a:endParaRPr lang="en-US" dirty="0">
              <a:cs typeface="B Nazanin" panose="00000400000000000000" pitchFamily="2" charset="-78"/>
            </a:endParaRPr>
          </a:p>
        </p:txBody>
      </p:sp>
      <p:sp>
        <p:nvSpPr>
          <p:cNvPr id="3" name="Content Placeholder 2"/>
          <p:cNvSpPr>
            <a:spLocks noGrp="1"/>
          </p:cNvSpPr>
          <p:nvPr>
            <p:ph idx="1"/>
          </p:nvPr>
        </p:nvSpPr>
        <p:spPr/>
        <p:txBody>
          <a:bodyPr/>
          <a:lstStyle/>
          <a:p>
            <a:pPr algn="r" rtl="1">
              <a:lnSpc>
                <a:spcPct val="150000"/>
              </a:lnSpc>
            </a:pPr>
            <a:r>
              <a:rPr lang="fa-IR" dirty="0" smtClean="0">
                <a:cs typeface="B Nazanin" panose="00000400000000000000" pitchFamily="2" charset="-78"/>
              </a:rPr>
              <a:t>شیوع</a:t>
            </a:r>
          </a:p>
          <a:p>
            <a:pPr algn="r" rtl="1">
              <a:lnSpc>
                <a:spcPct val="150000"/>
              </a:lnSpc>
            </a:pPr>
            <a:r>
              <a:rPr lang="fa-IR" dirty="0" smtClean="0">
                <a:cs typeface="B Nazanin" panose="00000400000000000000" pitchFamily="2" charset="-78"/>
              </a:rPr>
              <a:t>بروز</a:t>
            </a:r>
          </a:p>
          <a:p>
            <a:pPr algn="r" rtl="1">
              <a:lnSpc>
                <a:spcPct val="150000"/>
              </a:lnSpc>
            </a:pPr>
            <a:r>
              <a:rPr lang="fa-IR" dirty="0" smtClean="0">
                <a:cs typeface="B Nazanin" panose="00000400000000000000" pitchFamily="2" charset="-78"/>
              </a:rPr>
              <a:t>ناتوانی</a:t>
            </a:r>
          </a:p>
          <a:p>
            <a:pPr algn="r" rtl="1">
              <a:lnSpc>
                <a:spcPct val="150000"/>
              </a:lnSpc>
            </a:pPr>
            <a:r>
              <a:rPr lang="fa-IR" dirty="0" smtClean="0">
                <a:solidFill>
                  <a:srgbClr val="FF0000"/>
                </a:solidFill>
                <a:cs typeface="B Nazanin" panose="00000400000000000000" pitchFamily="2" charset="-78"/>
              </a:rPr>
              <a:t>مرگ: مهمترین شاخص اندازه گیری سلامت در سطح ملی و فروملی است</a:t>
            </a:r>
            <a:endParaRPr lang="en-US" dirty="0">
              <a:solidFill>
                <a:srgbClr val="FF0000"/>
              </a:solidFill>
              <a:cs typeface="B Nazanin" panose="00000400000000000000" pitchFamily="2" charset="-78"/>
            </a:endParaRPr>
          </a:p>
        </p:txBody>
      </p:sp>
    </p:spTree>
    <p:extLst>
      <p:ext uri="{BB962C8B-B14F-4D97-AF65-F5344CB8AC3E}">
        <p14:creationId xmlns:p14="http://schemas.microsoft.com/office/powerpoint/2010/main" val="21058785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6" y="274638"/>
            <a:ext cx="11166764" cy="1143000"/>
          </a:xfrm>
        </p:spPr>
        <p:txBody>
          <a:bodyPr>
            <a:noAutofit/>
          </a:bodyPr>
          <a:lstStyle/>
          <a:p>
            <a:r>
              <a:rPr lang="en-US" sz="4800" dirty="0" smtClean="0"/>
              <a:t>Premature Death :Death at age &lt;70</a:t>
            </a:r>
            <a:endParaRPr lang="en-GB" sz="4800" dirty="0"/>
          </a:p>
        </p:txBody>
      </p:sp>
      <p:sp>
        <p:nvSpPr>
          <p:cNvPr id="3" name="Content Placeholder 2"/>
          <p:cNvSpPr>
            <a:spLocks noGrp="1"/>
          </p:cNvSpPr>
          <p:nvPr>
            <p:ph idx="1"/>
          </p:nvPr>
        </p:nvSpPr>
        <p:spPr/>
        <p:txBody>
          <a:bodyPr>
            <a:normAutofit/>
          </a:bodyPr>
          <a:lstStyle/>
          <a:p>
            <a:r>
              <a:rPr lang="en-GB" sz="5400" dirty="0"/>
              <a:t>Death at age </a:t>
            </a:r>
            <a:r>
              <a:rPr lang="en-GB" sz="5400" dirty="0" smtClean="0"/>
              <a:t>&lt;60</a:t>
            </a:r>
          </a:p>
          <a:p>
            <a:r>
              <a:rPr lang="en-US" sz="5400" dirty="0" smtClean="0"/>
              <a:t>Death at age &lt;55</a:t>
            </a:r>
          </a:p>
          <a:p>
            <a:r>
              <a:rPr lang="en-US" sz="5400" dirty="0" smtClean="0"/>
              <a:t>Death at age&lt;50</a:t>
            </a:r>
            <a:endParaRPr lang="en-GB" sz="5400" dirty="0"/>
          </a:p>
        </p:txBody>
      </p:sp>
    </p:spTree>
    <p:extLst>
      <p:ext uri="{BB962C8B-B14F-4D97-AF65-F5344CB8AC3E}">
        <p14:creationId xmlns:p14="http://schemas.microsoft.com/office/powerpoint/2010/main" val="25093656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Trend of life </a:t>
            </a:r>
            <a:r>
              <a:rPr lang="en-GB" dirty="0"/>
              <a:t>expectancy at birth in Iran in </a:t>
            </a:r>
            <a:r>
              <a:rPr lang="en-GB" dirty="0" smtClean="0"/>
              <a:t>1990-2013</a:t>
            </a:r>
            <a:endParaRPr lang="en-GB" dirty="0"/>
          </a:p>
        </p:txBody>
      </p:sp>
      <p:pic>
        <p:nvPicPr>
          <p:cNvPr id="4" name="Content Placeholder 3"/>
          <p:cNvPicPr>
            <a:picLocks noGrp="1" noChangeAspect="1"/>
          </p:cNvPicPr>
          <p:nvPr>
            <p:ph idx="1"/>
          </p:nvPr>
        </p:nvPicPr>
        <p:blipFill>
          <a:blip r:embed="rId2"/>
          <a:stretch>
            <a:fillRect/>
          </a:stretch>
        </p:blipFill>
        <p:spPr>
          <a:xfrm>
            <a:off x="222026" y="1605727"/>
            <a:ext cx="12391957" cy="4535330"/>
          </a:xfrm>
          <a:prstGeom prst="rect">
            <a:avLst/>
          </a:prstGeom>
        </p:spPr>
      </p:pic>
    </p:spTree>
    <p:extLst>
      <p:ext uri="{BB962C8B-B14F-4D97-AF65-F5344CB8AC3E}">
        <p14:creationId xmlns:p14="http://schemas.microsoft.com/office/powerpoint/2010/main" val="2127513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Premature Death</a:t>
            </a:r>
            <a:endParaRPr lang="en-US" sz="4800" b="1" dirty="0"/>
          </a:p>
        </p:txBody>
      </p:sp>
      <p:sp>
        <p:nvSpPr>
          <p:cNvPr id="3" name="Content Placeholder 2"/>
          <p:cNvSpPr>
            <a:spLocks noGrp="1"/>
          </p:cNvSpPr>
          <p:nvPr>
            <p:ph idx="1"/>
          </p:nvPr>
        </p:nvSpPr>
        <p:spPr/>
        <p:txBody>
          <a:bodyPr>
            <a:normAutofit/>
          </a:bodyPr>
          <a:lstStyle/>
          <a:p>
            <a:r>
              <a:rPr lang="en-US" sz="3600" dirty="0" smtClean="0"/>
              <a:t>An important indicator of health status</a:t>
            </a:r>
          </a:p>
          <a:p>
            <a:r>
              <a:rPr lang="en-US" sz="3600" dirty="0" smtClean="0"/>
              <a:t>Substantial reductions are achievable everywhere</a:t>
            </a:r>
          </a:p>
          <a:p>
            <a:r>
              <a:rPr lang="en-US" sz="3600" dirty="0" smtClean="0"/>
              <a:t>Appropriate national and regional risk-reduction priorities follow</a:t>
            </a:r>
            <a:endParaRPr lang="en-US" sz="3600" dirty="0" smtClean="0">
              <a:solidFill>
                <a:srgbClr val="7030A0"/>
              </a:solidFill>
            </a:endParaRPr>
          </a:p>
          <a:p>
            <a:r>
              <a:rPr lang="en-US" sz="3600" dirty="0">
                <a:solidFill>
                  <a:srgbClr val="7030A0"/>
                </a:solidFill>
              </a:rPr>
              <a:t>T</a:t>
            </a:r>
            <a:r>
              <a:rPr lang="en-US" sz="3600" dirty="0" smtClean="0">
                <a:solidFill>
                  <a:srgbClr val="7030A0"/>
                </a:solidFill>
              </a:rPr>
              <a:t>argeting </a:t>
            </a:r>
            <a:r>
              <a:rPr lang="en-US" sz="3600" dirty="0">
                <a:solidFill>
                  <a:srgbClr val="7030A0"/>
                </a:solidFill>
              </a:rPr>
              <a:t>premature death </a:t>
            </a:r>
            <a:r>
              <a:rPr lang="en-US" sz="3600" dirty="0"/>
              <a:t>could establish </a:t>
            </a:r>
            <a:r>
              <a:rPr lang="en-US" sz="3600" dirty="0" smtClean="0"/>
              <a:t>a political </a:t>
            </a:r>
            <a:r>
              <a:rPr lang="en-US" sz="3600" dirty="0"/>
              <a:t>precedent whose </a:t>
            </a:r>
            <a:r>
              <a:rPr lang="en-US" sz="3600" dirty="0" smtClean="0"/>
              <a:t>effects will continue </a:t>
            </a:r>
            <a:r>
              <a:rPr lang="en-US" sz="3600" dirty="0"/>
              <a:t>after 2030</a:t>
            </a:r>
            <a:r>
              <a:rPr lang="en-US" sz="3600" dirty="0" smtClean="0"/>
              <a:t>.</a:t>
            </a:r>
          </a:p>
          <a:p>
            <a:endParaRPr lang="en-US" sz="3600" dirty="0"/>
          </a:p>
        </p:txBody>
      </p:sp>
    </p:spTree>
    <p:extLst>
      <p:ext uri="{BB962C8B-B14F-4D97-AF65-F5344CB8AC3E}">
        <p14:creationId xmlns:p14="http://schemas.microsoft.com/office/powerpoint/2010/main" val="22181352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r" rtl="1"/>
            <a:r>
              <a:rPr lang="fa-IR" dirty="0" smtClean="0">
                <a:cs typeface="B Nazanin" panose="00000400000000000000" pitchFamily="2" charset="-78"/>
              </a:rPr>
              <a:t>اهداف توسعه پایدار (۲۰۱۶ تا ۲۰۳۰)</a:t>
            </a:r>
            <a:endParaRPr lang="en-US" dirty="0">
              <a:cs typeface="B Nazanin" panose="00000400000000000000" pitchFamily="2" charset="-78"/>
            </a:endParaRPr>
          </a:p>
        </p:txBody>
      </p:sp>
      <p:sp>
        <p:nvSpPr>
          <p:cNvPr id="3" name="Content Placeholder 2"/>
          <p:cNvSpPr>
            <a:spLocks noGrp="1"/>
          </p:cNvSpPr>
          <p:nvPr>
            <p:ph idx="1"/>
          </p:nvPr>
        </p:nvSpPr>
        <p:spPr>
          <a:xfrm>
            <a:off x="167640" y="1033144"/>
            <a:ext cx="11430000" cy="5520055"/>
          </a:xfrm>
        </p:spPr>
        <p:txBody>
          <a:bodyPr>
            <a:noAutofit/>
          </a:bodyPr>
          <a:lstStyle/>
          <a:p>
            <a:pPr algn="r" rtl="1">
              <a:lnSpc>
                <a:spcPct val="150000"/>
              </a:lnSpc>
            </a:pPr>
            <a:r>
              <a:rPr lang="fa-IR" b="1" dirty="0" smtClean="0">
                <a:cs typeface="B Nazanin" panose="00000400000000000000" pitchFamily="2" charset="-78"/>
              </a:rPr>
              <a:t>کاهش مرگ مادری به کمتر از ۷۰ مرگ به ازای هر تولد زنده</a:t>
            </a:r>
          </a:p>
          <a:p>
            <a:pPr algn="r" rtl="1">
              <a:lnSpc>
                <a:spcPct val="150000"/>
              </a:lnSpc>
            </a:pPr>
            <a:r>
              <a:rPr lang="fa-IR" b="1" dirty="0" smtClean="0">
                <a:cs typeface="B Nazanin" panose="00000400000000000000" pitchFamily="2" charset="-78"/>
              </a:rPr>
              <a:t>ریشه کنی مرگ های قابل پیشگیری در میان نوزادان و کودکان زیر ۵ سال</a:t>
            </a:r>
          </a:p>
          <a:p>
            <a:pPr algn="r" rtl="1">
              <a:lnSpc>
                <a:spcPct val="150000"/>
              </a:lnSpc>
            </a:pPr>
            <a:r>
              <a:rPr lang="fa-IR" b="1" dirty="0" smtClean="0">
                <a:cs typeface="B Nazanin" panose="00000400000000000000" pitchFamily="2" charset="-78"/>
              </a:rPr>
              <a:t>اتمام اپیدمی </a:t>
            </a:r>
            <a:r>
              <a:rPr lang="en-US" b="1" dirty="0" smtClean="0">
                <a:cs typeface="B Nazanin" panose="00000400000000000000" pitchFamily="2" charset="-78"/>
              </a:rPr>
              <a:t>HIV</a:t>
            </a:r>
            <a:r>
              <a:rPr lang="fa-IR" b="1" dirty="0" smtClean="0">
                <a:cs typeface="B Nazanin" panose="00000400000000000000" pitchFamily="2" charset="-78"/>
              </a:rPr>
              <a:t>، سل، مالاریا، </a:t>
            </a:r>
            <a:r>
              <a:rPr lang="en-US" b="1" dirty="0" smtClean="0">
                <a:cs typeface="B Nazanin" panose="00000400000000000000" pitchFamily="2" charset="-78"/>
              </a:rPr>
              <a:t>NTD</a:t>
            </a:r>
            <a:r>
              <a:rPr lang="fa-IR" b="1" dirty="0" smtClean="0">
                <a:cs typeface="B Nazanin" panose="00000400000000000000" pitchFamily="2" charset="-78"/>
              </a:rPr>
              <a:t>، و سایر عفونت ها</a:t>
            </a:r>
          </a:p>
          <a:p>
            <a:pPr algn="r" rtl="1">
              <a:lnSpc>
                <a:spcPct val="150000"/>
              </a:lnSpc>
            </a:pPr>
            <a:r>
              <a:rPr lang="fa-IR" b="1" dirty="0" smtClean="0">
                <a:solidFill>
                  <a:srgbClr val="FF0000"/>
                </a:solidFill>
                <a:cs typeface="B Nazanin" panose="00000400000000000000" pitchFamily="2" charset="-78"/>
              </a:rPr>
              <a:t>کاهش یک سوم از مرگ های زودرس ناشی از بیماری های مزمن</a:t>
            </a:r>
          </a:p>
          <a:p>
            <a:pPr algn="r" rtl="1">
              <a:lnSpc>
                <a:spcPct val="150000"/>
              </a:lnSpc>
            </a:pPr>
            <a:r>
              <a:rPr lang="fa-IR" b="1" dirty="0" smtClean="0">
                <a:cs typeface="B Nazanin" panose="00000400000000000000" pitchFamily="2" charset="-78"/>
              </a:rPr>
              <a:t>کاهش مرگ و ناتوانی ناشی از حوادث جاده ای به نصف</a:t>
            </a:r>
          </a:p>
          <a:p>
            <a:pPr algn="r" rtl="1">
              <a:lnSpc>
                <a:spcPct val="150000"/>
              </a:lnSpc>
            </a:pPr>
            <a:r>
              <a:rPr lang="fa-IR" b="1" dirty="0" smtClean="0">
                <a:cs typeface="B Nazanin" panose="00000400000000000000" pitchFamily="2" charset="-78"/>
              </a:rPr>
              <a:t>تقویت پیشگیری و درمان</a:t>
            </a:r>
            <a:r>
              <a:rPr lang="fa-IR" b="1" dirty="0">
                <a:cs typeface="B Nazanin" panose="00000400000000000000" pitchFamily="2" charset="-78"/>
              </a:rPr>
              <a:t> </a:t>
            </a:r>
            <a:r>
              <a:rPr lang="fa-IR" b="1" dirty="0" smtClean="0">
                <a:cs typeface="B Nazanin" panose="00000400000000000000" pitchFamily="2" charset="-78"/>
              </a:rPr>
              <a:t>سوء مصرف مواد مخدر</a:t>
            </a:r>
          </a:p>
          <a:p>
            <a:pPr algn="r" rtl="1">
              <a:lnSpc>
                <a:spcPct val="150000"/>
              </a:lnSpc>
            </a:pPr>
            <a:r>
              <a:rPr lang="fa-IR" b="1" dirty="0" smtClean="0">
                <a:cs typeface="B Nazanin" panose="00000400000000000000" pitchFamily="2" charset="-78"/>
              </a:rPr>
              <a:t>دسترسی همگانی به خدمات سلامت بارداری </a:t>
            </a:r>
          </a:p>
          <a:p>
            <a:pPr algn="r" rtl="1">
              <a:lnSpc>
                <a:spcPct val="150000"/>
              </a:lnSpc>
            </a:pPr>
            <a:endParaRPr lang="en-US" b="1" dirty="0">
              <a:cs typeface="B Nazanin" panose="00000400000000000000" pitchFamily="2" charset="-78"/>
            </a:endParaRPr>
          </a:p>
        </p:txBody>
      </p:sp>
    </p:spTree>
    <p:extLst>
      <p:ext uri="{BB962C8B-B14F-4D97-AF65-F5344CB8AC3E}">
        <p14:creationId xmlns:p14="http://schemas.microsoft.com/office/powerpoint/2010/main" val="37562565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cs typeface="B Nazanin" panose="00000400000000000000" pitchFamily="2" charset="-78"/>
              </a:rPr>
              <a:t>اهداف توسعه پایدار (۲۰۱۶ تا ۲۰۳۰)</a:t>
            </a:r>
            <a:endParaRPr lang="en-US" dirty="0">
              <a:cs typeface="B Nazanin" panose="00000400000000000000" pitchFamily="2" charset="-78"/>
            </a:endParaRPr>
          </a:p>
        </p:txBody>
      </p:sp>
      <p:sp>
        <p:nvSpPr>
          <p:cNvPr id="3" name="Content Placeholder 2"/>
          <p:cNvSpPr>
            <a:spLocks noGrp="1"/>
          </p:cNvSpPr>
          <p:nvPr>
            <p:ph idx="1"/>
          </p:nvPr>
        </p:nvSpPr>
        <p:spPr/>
        <p:txBody>
          <a:bodyPr/>
          <a:lstStyle/>
          <a:p>
            <a:pPr algn="r" rtl="1">
              <a:lnSpc>
                <a:spcPct val="150000"/>
              </a:lnSpc>
            </a:pPr>
            <a:r>
              <a:rPr lang="fa-IR" dirty="0" smtClean="0">
                <a:cs typeface="B Nazanin" panose="00000400000000000000" pitchFamily="2" charset="-78"/>
              </a:rPr>
              <a:t>کاهش قابل ملاحظه در مرگ و ناتوانی ناشی از آلودگی آب، هوا، و خاک</a:t>
            </a:r>
          </a:p>
          <a:p>
            <a:pPr algn="r" rtl="1">
              <a:lnSpc>
                <a:spcPct val="150000"/>
              </a:lnSpc>
            </a:pPr>
            <a:r>
              <a:rPr lang="fa-IR" dirty="0" smtClean="0">
                <a:cs typeface="B Nazanin" panose="00000400000000000000" pitchFamily="2" charset="-78"/>
              </a:rPr>
              <a:t>تقویت پیشگیری از مصرف سیگار و ظرفیت سازی برای مقابله با عوامل خطر سلامت</a:t>
            </a:r>
          </a:p>
          <a:p>
            <a:pPr algn="r" rtl="1">
              <a:lnSpc>
                <a:spcPct val="150000"/>
              </a:lnSpc>
            </a:pPr>
            <a:r>
              <a:rPr lang="fa-IR" dirty="0" smtClean="0">
                <a:cs typeface="B Nazanin" panose="00000400000000000000" pitchFamily="2" charset="-78"/>
              </a:rPr>
              <a:t>حمایت از پژوهش و توسعه در حیطه سلامت</a:t>
            </a:r>
          </a:p>
          <a:p>
            <a:pPr algn="r" rtl="1">
              <a:lnSpc>
                <a:spcPct val="150000"/>
              </a:lnSpc>
            </a:pPr>
            <a:r>
              <a:rPr lang="fa-IR" dirty="0" smtClean="0">
                <a:cs typeface="B Nazanin" panose="00000400000000000000" pitchFamily="2" charset="-78"/>
              </a:rPr>
              <a:t>حمایت مالی از کارکنان در حیطه سلامت</a:t>
            </a:r>
          </a:p>
          <a:p>
            <a:pPr algn="r" rtl="1">
              <a:lnSpc>
                <a:spcPct val="150000"/>
              </a:lnSpc>
            </a:pPr>
            <a:r>
              <a:rPr lang="fa-IR" dirty="0" smtClean="0">
                <a:cs typeface="B Nazanin" panose="00000400000000000000" pitchFamily="2" charset="-78"/>
              </a:rPr>
              <a:t>دسترسی به پوشش همگانی سلامت</a:t>
            </a:r>
            <a:endParaRPr lang="en-US" dirty="0">
              <a:cs typeface="B Nazanin" panose="00000400000000000000" pitchFamily="2" charset="-78"/>
            </a:endParaRPr>
          </a:p>
        </p:txBody>
      </p:sp>
    </p:spTree>
    <p:extLst>
      <p:ext uri="{BB962C8B-B14F-4D97-AF65-F5344CB8AC3E}">
        <p14:creationId xmlns:p14="http://schemas.microsoft.com/office/powerpoint/2010/main" val="5376093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cs typeface="B Nazanin" panose="00000400000000000000" pitchFamily="2" charset="-78"/>
              </a:rPr>
              <a:t>در ایران</a:t>
            </a:r>
            <a:endParaRPr lang="en-US" dirty="0">
              <a:cs typeface="B Nazanin" panose="00000400000000000000" pitchFamily="2" charset="-78"/>
            </a:endParaRPr>
          </a:p>
        </p:txBody>
      </p:sp>
      <p:sp>
        <p:nvSpPr>
          <p:cNvPr id="3" name="Content Placeholder 2"/>
          <p:cNvSpPr>
            <a:spLocks noGrp="1"/>
          </p:cNvSpPr>
          <p:nvPr>
            <p:ph idx="1"/>
          </p:nvPr>
        </p:nvSpPr>
        <p:spPr/>
        <p:txBody>
          <a:bodyPr/>
          <a:lstStyle/>
          <a:p>
            <a:pPr algn="r" rtl="1"/>
            <a:r>
              <a:rPr lang="fa-IR" b="1" dirty="0" smtClean="0">
                <a:cs typeface="B Nazanin" panose="00000400000000000000" pitchFamily="2" charset="-78"/>
              </a:rPr>
              <a:t>ایران تقریبا به تمامی اهداف توسعه پایدار دست یافته است از جمله: </a:t>
            </a:r>
          </a:p>
          <a:p>
            <a:pPr algn="r" rtl="1"/>
            <a:endParaRPr lang="fa-IR" b="1" dirty="0" smtClean="0">
              <a:cs typeface="B Nazanin" panose="00000400000000000000" pitchFamily="2" charset="-78"/>
            </a:endParaRPr>
          </a:p>
          <a:p>
            <a:pPr algn="r" rtl="1"/>
            <a:endParaRPr lang="fa-IR" b="1" dirty="0">
              <a:cs typeface="B Nazanin" panose="00000400000000000000" pitchFamily="2" charset="-78"/>
            </a:endParaRPr>
          </a:p>
          <a:p>
            <a:pPr algn="r" rtl="1"/>
            <a:r>
              <a:rPr lang="fa-IR" b="1" dirty="0" smtClean="0">
                <a:solidFill>
                  <a:srgbClr val="FF0000"/>
                </a:solidFill>
                <a:cs typeface="B Nazanin" panose="00000400000000000000" pitchFamily="2" charset="-78"/>
              </a:rPr>
              <a:t>کاهش بیش از یک سوم از مرگ های زودرس ناشی از بیماری های مزمن</a:t>
            </a:r>
            <a:endParaRPr lang="en-US" b="1" dirty="0">
              <a:cs typeface="B Nazanin" panose="00000400000000000000" pitchFamily="2" charset="-78"/>
            </a:endParaRPr>
          </a:p>
        </p:txBody>
      </p:sp>
    </p:spTree>
    <p:extLst>
      <p:ext uri="{BB962C8B-B14F-4D97-AF65-F5344CB8AC3E}">
        <p14:creationId xmlns:p14="http://schemas.microsoft.com/office/powerpoint/2010/main" val="4247419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8000" b="1" dirty="0" smtClean="0">
                <a:solidFill>
                  <a:srgbClr val="7030A0"/>
                </a:solidFill>
                <a:cs typeface="B Nazanin" panose="00000400000000000000" pitchFamily="2" charset="-78"/>
              </a:rPr>
              <a:t>در ایران</a:t>
            </a:r>
            <a:endParaRPr lang="en-US" sz="8000" b="1" dirty="0">
              <a:solidFill>
                <a:srgbClr val="7030A0"/>
              </a:solidFill>
              <a:cs typeface="B Nazanin" panose="00000400000000000000" pitchFamily="2" charset="-78"/>
            </a:endParaRPr>
          </a:p>
        </p:txBody>
      </p:sp>
      <p:sp>
        <p:nvSpPr>
          <p:cNvPr id="3" name="Content Placeholder 2"/>
          <p:cNvSpPr>
            <a:spLocks noGrp="1"/>
          </p:cNvSpPr>
          <p:nvPr>
            <p:ph idx="1"/>
          </p:nvPr>
        </p:nvSpPr>
        <p:spPr/>
        <p:txBody>
          <a:bodyPr>
            <a:normAutofit lnSpcReduction="10000"/>
          </a:bodyPr>
          <a:lstStyle/>
          <a:p>
            <a:pPr marL="0" indent="0" algn="r" rtl="1">
              <a:buNone/>
            </a:pPr>
            <a:endParaRPr lang="fa-IR" dirty="0">
              <a:cs typeface="B Nazanin" panose="00000400000000000000" pitchFamily="2" charset="-78"/>
            </a:endParaRPr>
          </a:p>
          <a:p>
            <a:pPr algn="r" rtl="1"/>
            <a:r>
              <a:rPr lang="fa-IR" sz="3600" b="1" dirty="0" smtClean="0">
                <a:cs typeface="B Nazanin" panose="00000400000000000000" pitchFamily="2" charset="-78"/>
              </a:rPr>
              <a:t>امید به زندگی در ایران از 1369 تا 1392:</a:t>
            </a:r>
          </a:p>
          <a:p>
            <a:pPr algn="r" rtl="1"/>
            <a:r>
              <a:rPr lang="fa-IR" sz="3600" b="1" dirty="0" smtClean="0">
                <a:cs typeface="B Nazanin" panose="00000400000000000000" pitchFamily="2" charset="-78"/>
              </a:rPr>
              <a:t>در مردان از 63 سال به 76 سال</a:t>
            </a:r>
          </a:p>
          <a:p>
            <a:pPr algn="r" rtl="1"/>
            <a:r>
              <a:rPr lang="fa-IR" sz="3600" b="1" dirty="0" smtClean="0">
                <a:cs typeface="B Nazanin" panose="00000400000000000000" pitchFamily="2" charset="-78"/>
              </a:rPr>
              <a:t>در زنان از 69 سال به 80 سال</a:t>
            </a:r>
            <a:endParaRPr lang="fa-IR" sz="3600" b="1" dirty="0">
              <a:cs typeface="B Nazanin" panose="00000400000000000000" pitchFamily="2" charset="-78"/>
            </a:endParaRPr>
          </a:p>
          <a:p>
            <a:pPr algn="r" rtl="1"/>
            <a:endParaRPr lang="fa-IR" sz="3600" b="1" dirty="0" smtClean="0">
              <a:cs typeface="B Nazanin" panose="00000400000000000000" pitchFamily="2" charset="-78"/>
            </a:endParaRPr>
          </a:p>
          <a:p>
            <a:pPr algn="r" rtl="1"/>
            <a:r>
              <a:rPr lang="fa-IR" sz="3600" b="1" dirty="0" smtClean="0">
                <a:cs typeface="B Nazanin" panose="00000400000000000000" pitchFamily="2" charset="-78"/>
              </a:rPr>
              <a:t>تعداد مرگ در ایران از </a:t>
            </a:r>
            <a:r>
              <a:rPr lang="fa-IR" sz="3600" b="1" dirty="0" smtClean="0">
                <a:solidFill>
                  <a:srgbClr val="FF0000"/>
                </a:solidFill>
                <a:cs typeface="B Nazanin" panose="00000400000000000000" pitchFamily="2" charset="-78"/>
              </a:rPr>
              <a:t>۳۷۰</a:t>
            </a:r>
            <a:r>
              <a:rPr lang="fa-IR" sz="3600" b="1" dirty="0" smtClean="0">
                <a:cs typeface="B Nazanin" panose="00000400000000000000" pitchFamily="2" charset="-78"/>
              </a:rPr>
              <a:t> هزار در سال ۱۳۶۹ به </a:t>
            </a:r>
            <a:r>
              <a:rPr lang="fa-IR" sz="3600" b="1" dirty="0" smtClean="0">
                <a:solidFill>
                  <a:srgbClr val="FF0000"/>
                </a:solidFill>
                <a:cs typeface="B Nazanin" panose="00000400000000000000" pitchFamily="2" charset="-78"/>
              </a:rPr>
              <a:t>۲۹۲</a:t>
            </a:r>
            <a:r>
              <a:rPr lang="fa-IR" sz="3600" b="1" dirty="0" smtClean="0">
                <a:cs typeface="B Nazanin" panose="00000400000000000000" pitchFamily="2" charset="-78"/>
              </a:rPr>
              <a:t> هزار در ۱۳۹2 کاهش پیدا کرده است</a:t>
            </a:r>
          </a:p>
          <a:p>
            <a:pPr algn="r" rtl="1"/>
            <a:r>
              <a:rPr lang="fa-IR" sz="3600" b="1" dirty="0" smtClean="0">
                <a:cs typeface="B Nazanin" panose="00000400000000000000" pitchFamily="2" charset="-78"/>
              </a:rPr>
              <a:t>درصد مرگ های زودرس از </a:t>
            </a:r>
            <a:r>
              <a:rPr lang="fa-IR" sz="3600" b="1" dirty="0" smtClean="0">
                <a:solidFill>
                  <a:srgbClr val="FF0000"/>
                </a:solidFill>
                <a:cs typeface="B Nazanin" panose="00000400000000000000" pitchFamily="2" charset="-78"/>
              </a:rPr>
              <a:t>81% </a:t>
            </a:r>
            <a:r>
              <a:rPr lang="fa-IR" sz="3600" b="1" dirty="0" smtClean="0">
                <a:cs typeface="B Nazanin" panose="00000400000000000000" pitchFamily="2" charset="-78"/>
              </a:rPr>
              <a:t>به </a:t>
            </a:r>
            <a:r>
              <a:rPr lang="fa-IR" sz="3600" b="1" dirty="0" smtClean="0">
                <a:solidFill>
                  <a:srgbClr val="FF0000"/>
                </a:solidFill>
                <a:cs typeface="B Nazanin" panose="00000400000000000000" pitchFamily="2" charset="-78"/>
              </a:rPr>
              <a:t>50% </a:t>
            </a:r>
            <a:r>
              <a:rPr lang="fa-IR" sz="3600" b="1" dirty="0" smtClean="0">
                <a:cs typeface="B Nazanin" panose="00000400000000000000" pitchFamily="2" charset="-78"/>
              </a:rPr>
              <a:t>کاهش پیدا کرده است</a:t>
            </a:r>
          </a:p>
        </p:txBody>
      </p:sp>
    </p:spTree>
    <p:extLst>
      <p:ext uri="{BB962C8B-B14F-4D97-AF65-F5344CB8AC3E}">
        <p14:creationId xmlns:p14="http://schemas.microsoft.com/office/powerpoint/2010/main" val="35247334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600" b="1" dirty="0" smtClean="0">
                <a:solidFill>
                  <a:srgbClr val="7030A0"/>
                </a:solidFill>
                <a:cs typeface="B Nazanin" panose="00000400000000000000" pitchFamily="2" charset="-78"/>
              </a:rPr>
              <a:t>تعداد مرگ های زودرس در ایران</a:t>
            </a:r>
            <a:endParaRPr lang="en-US" sz="6600" b="1" dirty="0">
              <a:solidFill>
                <a:srgbClr val="7030A0"/>
              </a:solidFill>
              <a:cs typeface="B Nazanin" panose="00000400000000000000" pitchFamily="2" charset="-78"/>
            </a:endParaRPr>
          </a:p>
        </p:txBody>
      </p:sp>
      <p:sp>
        <p:nvSpPr>
          <p:cNvPr id="3" name="Content Placeholder 2"/>
          <p:cNvSpPr>
            <a:spLocks noGrp="1"/>
          </p:cNvSpPr>
          <p:nvPr>
            <p:ph idx="1"/>
          </p:nvPr>
        </p:nvSpPr>
        <p:spPr/>
        <p:txBody>
          <a:bodyPr>
            <a:noAutofit/>
          </a:bodyPr>
          <a:lstStyle/>
          <a:p>
            <a:pPr algn="r" rtl="1"/>
            <a:r>
              <a:rPr lang="fa-IR" sz="4000" b="1" dirty="0" smtClean="0">
                <a:cs typeface="B Nazanin" panose="00000400000000000000" pitchFamily="2" charset="-78"/>
              </a:rPr>
              <a:t>از 1369 تا 1392:</a:t>
            </a:r>
          </a:p>
          <a:p>
            <a:pPr algn="r" rtl="1"/>
            <a:r>
              <a:rPr lang="fa-IR" sz="4000" b="1" dirty="0" smtClean="0">
                <a:cs typeface="B Nazanin" panose="00000400000000000000" pitchFamily="2" charset="-78"/>
              </a:rPr>
              <a:t>از </a:t>
            </a:r>
            <a:r>
              <a:rPr lang="fa-IR" sz="4000" b="1" dirty="0" smtClean="0">
                <a:solidFill>
                  <a:srgbClr val="FF0000"/>
                </a:solidFill>
                <a:cs typeface="B Nazanin" panose="00000400000000000000" pitchFamily="2" charset="-78"/>
              </a:rPr>
              <a:t>300</a:t>
            </a:r>
            <a:r>
              <a:rPr lang="fa-IR" sz="4000" b="1" dirty="0" smtClean="0">
                <a:cs typeface="B Nazanin" panose="00000400000000000000" pitchFamily="2" charset="-78"/>
              </a:rPr>
              <a:t> هزار به </a:t>
            </a:r>
            <a:r>
              <a:rPr lang="fa-IR" sz="4000" b="1" dirty="0" smtClean="0">
                <a:solidFill>
                  <a:srgbClr val="FF0000"/>
                </a:solidFill>
                <a:cs typeface="B Nazanin" panose="00000400000000000000" pitchFamily="2" charset="-78"/>
              </a:rPr>
              <a:t>145</a:t>
            </a:r>
            <a:r>
              <a:rPr lang="fa-IR" sz="4000" b="1" dirty="0" smtClean="0">
                <a:cs typeface="B Nazanin" panose="00000400000000000000" pitchFamily="2" charset="-78"/>
              </a:rPr>
              <a:t> هزار کاهش پیدا کرده است</a:t>
            </a:r>
          </a:p>
          <a:p>
            <a:pPr algn="r" rtl="1"/>
            <a:endParaRPr lang="fa-IR" sz="4000" b="1" dirty="0">
              <a:cs typeface="B Nazanin" panose="00000400000000000000" pitchFamily="2" charset="-78"/>
            </a:endParaRPr>
          </a:p>
          <a:p>
            <a:pPr algn="r" rtl="1"/>
            <a:r>
              <a:rPr lang="fa-IR" sz="4000" b="1" dirty="0" smtClean="0">
                <a:cs typeface="B Nazanin" panose="00000400000000000000" pitchFamily="2" charset="-78"/>
              </a:rPr>
              <a:t>در بیماری های عفونی از </a:t>
            </a:r>
            <a:r>
              <a:rPr lang="fa-IR" sz="4000" b="1" dirty="0" smtClean="0">
                <a:solidFill>
                  <a:srgbClr val="FF0000"/>
                </a:solidFill>
                <a:cs typeface="B Nazanin" panose="00000400000000000000" pitchFamily="2" charset="-78"/>
              </a:rPr>
              <a:t>93</a:t>
            </a:r>
            <a:r>
              <a:rPr lang="fa-IR" sz="4000" b="1" dirty="0" smtClean="0">
                <a:cs typeface="B Nazanin" panose="00000400000000000000" pitchFamily="2" charset="-78"/>
              </a:rPr>
              <a:t> هزار به </a:t>
            </a:r>
            <a:r>
              <a:rPr lang="fa-IR" sz="4000" b="1" dirty="0" smtClean="0">
                <a:solidFill>
                  <a:srgbClr val="FF0000"/>
                </a:solidFill>
                <a:cs typeface="B Nazanin" panose="00000400000000000000" pitchFamily="2" charset="-78"/>
              </a:rPr>
              <a:t>21</a:t>
            </a:r>
            <a:r>
              <a:rPr lang="fa-IR" sz="4000" b="1" dirty="0" smtClean="0">
                <a:cs typeface="B Nazanin" panose="00000400000000000000" pitchFamily="2" charset="-78"/>
              </a:rPr>
              <a:t> هزار (</a:t>
            </a:r>
            <a:r>
              <a:rPr lang="fa-IR" sz="4000" b="1" dirty="0" smtClean="0">
                <a:solidFill>
                  <a:srgbClr val="FF0000"/>
                </a:solidFill>
                <a:cs typeface="B Nazanin" panose="00000400000000000000" pitchFamily="2" charset="-78"/>
              </a:rPr>
              <a:t>77% </a:t>
            </a:r>
            <a:r>
              <a:rPr lang="fa-IR" sz="4000" b="1" dirty="0" smtClean="0">
                <a:cs typeface="B Nazanin" panose="00000400000000000000" pitchFamily="2" charset="-78"/>
              </a:rPr>
              <a:t>کاهش)</a:t>
            </a:r>
          </a:p>
          <a:p>
            <a:pPr algn="r" rtl="1"/>
            <a:r>
              <a:rPr lang="fa-IR" sz="4000" b="1" dirty="0" smtClean="0">
                <a:cs typeface="B Nazanin" panose="00000400000000000000" pitchFamily="2" charset="-78"/>
              </a:rPr>
              <a:t>در بیماری های مزمن غیرواگیر: از </a:t>
            </a:r>
            <a:r>
              <a:rPr lang="fa-IR" sz="4000" b="1" dirty="0" smtClean="0">
                <a:solidFill>
                  <a:srgbClr val="FF0000"/>
                </a:solidFill>
                <a:cs typeface="B Nazanin" panose="00000400000000000000" pitchFamily="2" charset="-78"/>
              </a:rPr>
              <a:t>128</a:t>
            </a:r>
            <a:r>
              <a:rPr lang="fa-IR" sz="4000" b="1" dirty="0" smtClean="0">
                <a:cs typeface="B Nazanin" panose="00000400000000000000" pitchFamily="2" charset="-78"/>
              </a:rPr>
              <a:t> هزار به </a:t>
            </a:r>
            <a:r>
              <a:rPr lang="fa-IR" sz="4000" b="1" dirty="0" smtClean="0">
                <a:solidFill>
                  <a:srgbClr val="FF0000"/>
                </a:solidFill>
                <a:cs typeface="B Nazanin" panose="00000400000000000000" pitchFamily="2" charset="-78"/>
              </a:rPr>
              <a:t>98</a:t>
            </a:r>
            <a:r>
              <a:rPr lang="fa-IR" sz="4000" b="1" dirty="0" smtClean="0">
                <a:cs typeface="B Nazanin" panose="00000400000000000000" pitchFamily="2" charset="-78"/>
              </a:rPr>
              <a:t> هزار (</a:t>
            </a:r>
            <a:r>
              <a:rPr lang="fa-IR" sz="4000" b="1" dirty="0" smtClean="0">
                <a:solidFill>
                  <a:srgbClr val="FF0000"/>
                </a:solidFill>
                <a:cs typeface="B Nazanin" panose="00000400000000000000" pitchFamily="2" charset="-78"/>
              </a:rPr>
              <a:t>23% </a:t>
            </a:r>
            <a:r>
              <a:rPr lang="fa-IR" sz="4000" b="1" dirty="0" smtClean="0">
                <a:cs typeface="B Nazanin" panose="00000400000000000000" pitchFamily="2" charset="-78"/>
              </a:rPr>
              <a:t>کاهش)</a:t>
            </a:r>
          </a:p>
          <a:p>
            <a:pPr algn="r" rtl="1"/>
            <a:r>
              <a:rPr lang="fa-IR" sz="4000" b="1" dirty="0" smtClean="0">
                <a:cs typeface="B Nazanin" panose="00000400000000000000" pitchFamily="2" charset="-78"/>
              </a:rPr>
              <a:t>در حوادث: از </a:t>
            </a:r>
            <a:r>
              <a:rPr lang="fa-IR" sz="4000" b="1" dirty="0" smtClean="0">
                <a:solidFill>
                  <a:srgbClr val="FF0000"/>
                </a:solidFill>
                <a:cs typeface="B Nazanin" panose="00000400000000000000" pitchFamily="2" charset="-78"/>
              </a:rPr>
              <a:t>78</a:t>
            </a:r>
            <a:r>
              <a:rPr lang="fa-IR" sz="4000" b="1" dirty="0" smtClean="0">
                <a:cs typeface="B Nazanin" panose="00000400000000000000" pitchFamily="2" charset="-78"/>
              </a:rPr>
              <a:t> هزار به </a:t>
            </a:r>
            <a:r>
              <a:rPr lang="fa-IR" sz="4000" b="1" dirty="0" smtClean="0">
                <a:solidFill>
                  <a:srgbClr val="FF0000"/>
                </a:solidFill>
                <a:cs typeface="B Nazanin" panose="00000400000000000000" pitchFamily="2" charset="-78"/>
              </a:rPr>
              <a:t>26</a:t>
            </a:r>
            <a:r>
              <a:rPr lang="fa-IR" sz="4000" b="1" dirty="0" smtClean="0">
                <a:cs typeface="B Nazanin" panose="00000400000000000000" pitchFamily="2" charset="-78"/>
              </a:rPr>
              <a:t> هزار (</a:t>
            </a:r>
            <a:r>
              <a:rPr lang="fa-IR" sz="4000" b="1" dirty="0" smtClean="0">
                <a:solidFill>
                  <a:srgbClr val="FF0000"/>
                </a:solidFill>
                <a:cs typeface="B Nazanin" panose="00000400000000000000" pitchFamily="2" charset="-78"/>
              </a:rPr>
              <a:t>67% </a:t>
            </a:r>
            <a:r>
              <a:rPr lang="fa-IR" sz="4000" b="1" dirty="0" smtClean="0">
                <a:cs typeface="B Nazanin" panose="00000400000000000000" pitchFamily="2" charset="-78"/>
              </a:rPr>
              <a:t>کاهش)</a:t>
            </a:r>
            <a:endParaRPr lang="fa-IR" sz="4000" b="1" dirty="0">
              <a:cs typeface="B Nazanin" panose="00000400000000000000" pitchFamily="2" charset="-78"/>
            </a:endParaRPr>
          </a:p>
          <a:p>
            <a:pPr algn="r" rtl="1"/>
            <a:endParaRPr lang="en-US" sz="4000" b="1" dirty="0">
              <a:cs typeface="B Nazanin" panose="00000400000000000000" pitchFamily="2" charset="-78"/>
            </a:endParaRPr>
          </a:p>
        </p:txBody>
      </p:sp>
    </p:spTree>
    <p:extLst>
      <p:ext uri="{BB962C8B-B14F-4D97-AF65-F5344CB8AC3E}">
        <p14:creationId xmlns:p14="http://schemas.microsoft.com/office/powerpoint/2010/main" val="36926016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cs typeface="B Nazanin" panose="00000400000000000000" pitchFamily="2" charset="-78"/>
              </a:rPr>
              <a:t>تعداد مرگ های زودرس در ایران</a:t>
            </a:r>
            <a:endParaRPr lang="en-US" dirty="0">
              <a:cs typeface="B Nazanin" panose="00000400000000000000" pitchFamily="2" charset="-78"/>
            </a:endParaRPr>
          </a:p>
        </p:txBody>
      </p:sp>
      <p:pic>
        <p:nvPicPr>
          <p:cNvPr id="3" name="Picture 2"/>
          <p:cNvPicPr>
            <a:picLocks noChangeAspect="1"/>
          </p:cNvPicPr>
          <p:nvPr/>
        </p:nvPicPr>
        <p:blipFill>
          <a:blip r:embed="rId2"/>
          <a:stretch>
            <a:fillRect/>
          </a:stretch>
        </p:blipFill>
        <p:spPr>
          <a:xfrm>
            <a:off x="1950663" y="1326776"/>
            <a:ext cx="7896225" cy="5334000"/>
          </a:xfrm>
          <a:prstGeom prst="rect">
            <a:avLst/>
          </a:prstGeom>
        </p:spPr>
      </p:pic>
    </p:spTree>
    <p:extLst>
      <p:ext uri="{BB962C8B-B14F-4D97-AF65-F5344CB8AC3E}">
        <p14:creationId xmlns:p14="http://schemas.microsoft.com/office/powerpoint/2010/main" val="6681308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fontScale="90000"/>
          </a:bodyPr>
          <a:lstStyle/>
          <a:p>
            <a:pPr algn="r" rtl="1"/>
            <a:r>
              <a:rPr lang="fa-IR" sz="4800" b="1" dirty="0" smtClean="0">
                <a:solidFill>
                  <a:srgbClr val="7030A0"/>
                </a:solidFill>
                <a:cs typeface="B Nazanin" panose="00000400000000000000" pitchFamily="2" charset="-78"/>
              </a:rPr>
              <a:t>مرگ زودرس در بیماری های مزمن غیرواگیر در 1392</a:t>
            </a:r>
            <a:endParaRPr lang="en-US" sz="4800" b="1" dirty="0">
              <a:solidFill>
                <a:srgbClr val="7030A0"/>
              </a:solidFill>
              <a:cs typeface="B Nazanin" panose="00000400000000000000" pitchFamily="2" charset="-78"/>
            </a:endParaRPr>
          </a:p>
        </p:txBody>
      </p:sp>
      <p:sp>
        <p:nvSpPr>
          <p:cNvPr id="3" name="Content Placeholder 2"/>
          <p:cNvSpPr>
            <a:spLocks noGrp="1"/>
          </p:cNvSpPr>
          <p:nvPr>
            <p:ph idx="1"/>
          </p:nvPr>
        </p:nvSpPr>
        <p:spPr>
          <a:xfrm>
            <a:off x="838200" y="1307465"/>
            <a:ext cx="10515600" cy="4351338"/>
          </a:xfrm>
        </p:spPr>
        <p:txBody>
          <a:bodyPr>
            <a:noAutofit/>
          </a:bodyPr>
          <a:lstStyle/>
          <a:p>
            <a:pPr algn="r" rtl="1"/>
            <a:r>
              <a:rPr lang="fa-IR" sz="3200" b="1" dirty="0" smtClean="0">
                <a:cs typeface="B Nazanin" panose="00000400000000000000" pitchFamily="2" charset="-78"/>
              </a:rPr>
              <a:t>کل مرگ های زودرس غیرواگیر زیر </a:t>
            </a:r>
            <a:r>
              <a:rPr lang="fa-IR" sz="3200" b="1" dirty="0" smtClean="0">
                <a:solidFill>
                  <a:srgbClr val="FF0000"/>
                </a:solidFill>
                <a:cs typeface="B Nazanin" panose="00000400000000000000" pitchFamily="2" charset="-78"/>
              </a:rPr>
              <a:t>55 سال </a:t>
            </a:r>
            <a:r>
              <a:rPr lang="fa-IR" sz="3200" b="1" dirty="0" smtClean="0">
                <a:cs typeface="B Nazanin" panose="00000400000000000000" pitchFamily="2" charset="-78"/>
              </a:rPr>
              <a:t>در سال 1392: </a:t>
            </a:r>
            <a:r>
              <a:rPr lang="fa-IR" sz="3200" b="1" dirty="0" smtClean="0">
                <a:solidFill>
                  <a:srgbClr val="FF0000"/>
                </a:solidFill>
                <a:cs typeface="B Nazanin" panose="00000400000000000000" pitchFamily="2" charset="-78"/>
              </a:rPr>
              <a:t>47 هزار</a:t>
            </a:r>
          </a:p>
          <a:p>
            <a:pPr algn="r" rtl="1"/>
            <a:endParaRPr lang="fa-IR" sz="3200" b="1" dirty="0">
              <a:cs typeface="B Nazanin" panose="00000400000000000000" pitchFamily="2" charset="-78"/>
            </a:endParaRPr>
          </a:p>
          <a:p>
            <a:pPr algn="r" rtl="1"/>
            <a:r>
              <a:rPr lang="fa-IR" sz="3200" b="1" dirty="0" smtClean="0">
                <a:cs typeface="B Nazanin" panose="00000400000000000000" pitchFamily="2" charset="-78"/>
              </a:rPr>
              <a:t>بیماری ایسکمیک قلبی: 11 هزار</a:t>
            </a:r>
          </a:p>
          <a:p>
            <a:pPr algn="r" rtl="1"/>
            <a:r>
              <a:rPr lang="fa-IR" sz="3200" b="1" dirty="0" smtClean="0">
                <a:cs typeface="B Nazanin" panose="00000400000000000000" pitchFamily="2" charset="-78"/>
              </a:rPr>
              <a:t>سکته مغزی: 3800</a:t>
            </a:r>
          </a:p>
          <a:p>
            <a:pPr algn="r" rtl="1"/>
            <a:r>
              <a:rPr lang="fa-IR" sz="3200" b="1" dirty="0" smtClean="0">
                <a:cs typeface="B Nazanin" panose="00000400000000000000" pitchFamily="2" charset="-78"/>
              </a:rPr>
              <a:t>سایر بیماری های عروقی: 4100</a:t>
            </a:r>
          </a:p>
          <a:p>
            <a:pPr algn="r" rtl="1"/>
            <a:r>
              <a:rPr lang="fa-IR" sz="3200" b="1" dirty="0" smtClean="0">
                <a:cs typeface="B Nazanin" panose="00000400000000000000" pitchFamily="2" charset="-78"/>
              </a:rPr>
              <a:t>سرطان: 10400</a:t>
            </a:r>
          </a:p>
          <a:p>
            <a:pPr algn="r" rtl="1"/>
            <a:r>
              <a:rPr lang="fa-IR" sz="3200" b="1" dirty="0" smtClean="0">
                <a:cs typeface="B Nazanin" panose="00000400000000000000" pitchFamily="2" charset="-78"/>
              </a:rPr>
              <a:t>بیماری مزمن ریوی: 2400</a:t>
            </a:r>
          </a:p>
          <a:p>
            <a:pPr algn="r" rtl="1"/>
            <a:r>
              <a:rPr lang="fa-IR" sz="3200" b="1" dirty="0" smtClean="0">
                <a:cs typeface="B Nazanin" panose="00000400000000000000" pitchFamily="2" charset="-78"/>
              </a:rPr>
              <a:t>بیماری مزمن کلیوی: 950</a:t>
            </a:r>
          </a:p>
          <a:p>
            <a:pPr algn="r" rtl="1"/>
            <a:r>
              <a:rPr lang="fa-IR" sz="3200" b="1" dirty="0" smtClean="0">
                <a:cs typeface="B Nazanin" panose="00000400000000000000" pitchFamily="2" charset="-78"/>
              </a:rPr>
              <a:t>بیماری مزمن کبدی: 870</a:t>
            </a:r>
          </a:p>
          <a:p>
            <a:pPr algn="r" rtl="1"/>
            <a:r>
              <a:rPr lang="fa-IR" sz="3200" b="1" dirty="0" smtClean="0">
                <a:cs typeface="B Nazanin" panose="00000400000000000000" pitchFamily="2" charset="-78"/>
              </a:rPr>
              <a:t>سایر علل: 13 هزار</a:t>
            </a:r>
          </a:p>
          <a:p>
            <a:pPr algn="r" rtl="1"/>
            <a:endParaRPr lang="en-US" sz="3200" b="1" dirty="0">
              <a:cs typeface="B Nazanin" panose="00000400000000000000" pitchFamily="2" charset="-78"/>
            </a:endParaRPr>
          </a:p>
        </p:txBody>
      </p:sp>
      <p:graphicFrame>
        <p:nvGraphicFramePr>
          <p:cNvPr id="5" name="Chart 4"/>
          <p:cNvGraphicFramePr>
            <a:graphicFrameLocks/>
          </p:cNvGraphicFramePr>
          <p:nvPr>
            <p:extLst/>
          </p:nvPr>
        </p:nvGraphicFramePr>
        <p:xfrm>
          <a:off x="651155" y="2297859"/>
          <a:ext cx="6072374" cy="41298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251173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8000" dirty="0" smtClean="0">
                <a:solidFill>
                  <a:srgbClr val="7030A0"/>
                </a:solidFill>
                <a:cs typeface="B Nazanin" panose="00000400000000000000" pitchFamily="2" charset="-78"/>
              </a:rPr>
              <a:t>ضرورت عمل</a:t>
            </a:r>
            <a:endParaRPr lang="en-US" sz="8000" dirty="0">
              <a:solidFill>
                <a:srgbClr val="7030A0"/>
              </a:solidFill>
              <a:cs typeface="B Nazanin" panose="00000400000000000000" pitchFamily="2" charset="-78"/>
            </a:endParaRPr>
          </a:p>
        </p:txBody>
      </p:sp>
      <p:sp>
        <p:nvSpPr>
          <p:cNvPr id="3" name="Content Placeholder 2"/>
          <p:cNvSpPr>
            <a:spLocks noGrp="1"/>
          </p:cNvSpPr>
          <p:nvPr>
            <p:ph idx="1"/>
          </p:nvPr>
        </p:nvSpPr>
        <p:spPr/>
        <p:txBody>
          <a:bodyPr>
            <a:normAutofit/>
          </a:bodyPr>
          <a:lstStyle/>
          <a:p>
            <a:pPr algn="r" rtl="1">
              <a:lnSpc>
                <a:spcPct val="200000"/>
              </a:lnSpc>
            </a:pPr>
            <a:r>
              <a:rPr lang="fa-IR" sz="4400" b="1" dirty="0" smtClean="0">
                <a:cs typeface="B Nazanin" panose="00000400000000000000" pitchFamily="2" charset="-78"/>
              </a:rPr>
              <a:t>با توجه به بار بالای ناشی از مرگ زودرس در جمعیت جوان و بهره ور در کشور، اتخاذ سیاستهای لازم برای پیشگیری از مرگ زودرس در ایران ضرورت دارد.</a:t>
            </a:r>
            <a:endParaRPr lang="en-US" sz="4400" b="1" dirty="0">
              <a:cs typeface="B Nazanin" panose="00000400000000000000" pitchFamily="2" charset="-78"/>
            </a:endParaRPr>
          </a:p>
        </p:txBody>
      </p:sp>
    </p:spTree>
    <p:extLst>
      <p:ext uri="{BB962C8B-B14F-4D97-AF65-F5344CB8AC3E}">
        <p14:creationId xmlns:p14="http://schemas.microsoft.com/office/powerpoint/2010/main" val="38252339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fa-IR" dirty="0">
                <a:cs typeface="B Titr" panose="00000700000000000000" pitchFamily="2" charset="-78"/>
              </a:rPr>
              <a:t>4 </a:t>
            </a:r>
            <a:r>
              <a:rPr lang="fa-IR" sz="4050" dirty="0">
                <a:cs typeface="B Titr" panose="00000700000000000000" pitchFamily="2" charset="-78"/>
              </a:rPr>
              <a:t>عامل خطر رفتاری</a:t>
            </a:r>
            <a:endParaRPr lang="en-US" dirty="0"/>
          </a:p>
        </p:txBody>
      </p:sp>
      <p:sp>
        <p:nvSpPr>
          <p:cNvPr id="3" name="Content Placeholder 2"/>
          <p:cNvSpPr>
            <a:spLocks noGrp="1"/>
          </p:cNvSpPr>
          <p:nvPr>
            <p:ph idx="1"/>
          </p:nvPr>
        </p:nvSpPr>
        <p:spPr>
          <a:xfrm>
            <a:off x="1981200" y="2051718"/>
            <a:ext cx="8229600" cy="4937125"/>
          </a:xfrm>
        </p:spPr>
        <p:txBody>
          <a:bodyPr>
            <a:normAutofit/>
          </a:bodyPr>
          <a:lstStyle/>
          <a:p>
            <a:pPr marL="274320" indent="-274320" algn="r" rtl="1">
              <a:buFont typeface="Wingdings 3"/>
              <a:buChar char=""/>
              <a:defRPr/>
            </a:pPr>
            <a:r>
              <a:rPr lang="fa-IR" sz="4000" cap="all" spc="75" dirty="0" smtClean="0">
                <a:solidFill>
                  <a:schemeClr val="tx1">
                    <a:lumMod val="95000"/>
                    <a:lumOff val="5000"/>
                  </a:schemeClr>
                </a:solidFill>
                <a:cs typeface="B Titr" panose="00000700000000000000" pitchFamily="2" charset="-78"/>
                <a:hlinkClick r:id="rId2" action="ppaction://hlinkfile"/>
              </a:rPr>
              <a:t>مصرف دخانیات</a:t>
            </a:r>
            <a:endParaRPr lang="fa-IR" sz="4000" cap="all" spc="75" dirty="0" smtClean="0">
              <a:solidFill>
                <a:schemeClr val="tx1">
                  <a:lumMod val="95000"/>
                  <a:lumOff val="5000"/>
                </a:schemeClr>
              </a:solidFill>
              <a:cs typeface="B Titr" panose="00000700000000000000" pitchFamily="2" charset="-78"/>
            </a:endParaRPr>
          </a:p>
          <a:p>
            <a:pPr marL="274320" indent="-274320" algn="r" rtl="1">
              <a:buFont typeface="Wingdings 3"/>
              <a:buChar char=""/>
              <a:defRPr/>
            </a:pPr>
            <a:r>
              <a:rPr lang="fa-IR" sz="4000" cap="all" spc="75" dirty="0" smtClean="0">
                <a:solidFill>
                  <a:schemeClr val="tx1">
                    <a:lumMod val="95000"/>
                    <a:lumOff val="5000"/>
                  </a:schemeClr>
                </a:solidFill>
                <a:cs typeface="B Titr" panose="00000700000000000000" pitchFamily="2" charset="-78"/>
                <a:hlinkClick r:id="rId3" action="ppaction://hlinkfile"/>
              </a:rPr>
              <a:t>مصرف الکل</a:t>
            </a:r>
            <a:endParaRPr lang="fa-IR" sz="4000" cap="all" spc="75" dirty="0" smtClean="0">
              <a:solidFill>
                <a:schemeClr val="tx1">
                  <a:lumMod val="95000"/>
                  <a:lumOff val="5000"/>
                </a:schemeClr>
              </a:solidFill>
              <a:cs typeface="B Titr" panose="00000700000000000000" pitchFamily="2" charset="-78"/>
            </a:endParaRPr>
          </a:p>
          <a:p>
            <a:pPr marL="274320" indent="-274320" algn="r" rtl="1">
              <a:buFont typeface="Wingdings 3"/>
              <a:buChar char=""/>
              <a:defRPr/>
            </a:pPr>
            <a:r>
              <a:rPr lang="fa-IR" sz="4000" cap="all" spc="75" dirty="0" smtClean="0">
                <a:solidFill>
                  <a:schemeClr val="tx1">
                    <a:lumMod val="95000"/>
                    <a:lumOff val="5000"/>
                  </a:schemeClr>
                </a:solidFill>
                <a:cs typeface="B Titr" panose="00000700000000000000" pitchFamily="2" charset="-78"/>
                <a:hlinkClick r:id="rId4" action="ppaction://hlinkfile"/>
              </a:rPr>
              <a:t>تغذیه نا سالم</a:t>
            </a:r>
            <a:endParaRPr lang="fa-IR" sz="4000" cap="all" spc="75" dirty="0" smtClean="0">
              <a:solidFill>
                <a:schemeClr val="tx1">
                  <a:lumMod val="95000"/>
                  <a:lumOff val="5000"/>
                </a:schemeClr>
              </a:solidFill>
              <a:cs typeface="B Titr" panose="00000700000000000000" pitchFamily="2" charset="-78"/>
            </a:endParaRPr>
          </a:p>
          <a:p>
            <a:pPr marL="274320" indent="-274320" algn="r" rtl="1">
              <a:buFont typeface="Wingdings 3"/>
              <a:buChar char=""/>
              <a:defRPr/>
            </a:pPr>
            <a:r>
              <a:rPr lang="fa-IR" sz="4000" cap="all" spc="75" dirty="0" smtClean="0">
                <a:solidFill>
                  <a:schemeClr val="tx1">
                    <a:lumMod val="95000"/>
                    <a:lumOff val="5000"/>
                  </a:schemeClr>
                </a:solidFill>
                <a:cs typeface="B Titr" panose="00000700000000000000" pitchFamily="2" charset="-78"/>
                <a:hlinkClick r:id="rId5" action="ppaction://hlinkfile"/>
              </a:rPr>
              <a:t>تحرک بدنی ناکافی</a:t>
            </a:r>
            <a:endParaRPr lang="en-US" sz="3600" dirty="0"/>
          </a:p>
        </p:txBody>
      </p:sp>
    </p:spTree>
    <p:extLst>
      <p:ext uri="{BB962C8B-B14F-4D97-AF65-F5344CB8AC3E}">
        <p14:creationId xmlns:p14="http://schemas.microsoft.com/office/powerpoint/2010/main" val="1766389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rgbClr val="FFFF00"/>
                </a:solidFill>
              </a:rPr>
              <a:t>LIFE EXPECTANCY GLOBALLY AND IN IRAN, 1990-2013</a:t>
            </a:r>
          </a:p>
        </p:txBody>
      </p:sp>
      <p:pic>
        <p:nvPicPr>
          <p:cNvPr id="4" name="Content Placeholder 3"/>
          <p:cNvPicPr>
            <a:picLocks noGrp="1" noChangeAspect="1"/>
          </p:cNvPicPr>
          <p:nvPr>
            <p:ph idx="1"/>
          </p:nvPr>
        </p:nvPicPr>
        <p:blipFill>
          <a:blip r:embed="rId2"/>
          <a:stretch>
            <a:fillRect/>
          </a:stretch>
        </p:blipFill>
        <p:spPr>
          <a:xfrm>
            <a:off x="645914" y="1338116"/>
            <a:ext cx="10900171" cy="4956004"/>
          </a:xfrm>
          <a:prstGeom prst="rect">
            <a:avLst/>
          </a:prstGeom>
        </p:spPr>
      </p:pic>
      <p:sp>
        <p:nvSpPr>
          <p:cNvPr id="3" name="Oval 2"/>
          <p:cNvSpPr/>
          <p:nvPr/>
        </p:nvSpPr>
        <p:spPr>
          <a:xfrm>
            <a:off x="9767945" y="5110480"/>
            <a:ext cx="145766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6" name="Picture 5"/>
          <p:cNvPicPr>
            <a:picLocks noChangeAspect="1"/>
          </p:cNvPicPr>
          <p:nvPr/>
        </p:nvPicPr>
        <p:blipFill>
          <a:blip r:embed="rId3"/>
          <a:stretch>
            <a:fillRect/>
          </a:stretch>
        </p:blipFill>
        <p:spPr>
          <a:xfrm>
            <a:off x="9905757" y="3902375"/>
            <a:ext cx="1481456" cy="938865"/>
          </a:xfrm>
          <a:prstGeom prst="rect">
            <a:avLst/>
          </a:prstGeom>
        </p:spPr>
      </p:pic>
    </p:spTree>
    <p:extLst>
      <p:ext uri="{BB962C8B-B14F-4D97-AF65-F5344CB8AC3E}">
        <p14:creationId xmlns:p14="http://schemas.microsoft.com/office/powerpoint/2010/main" val="78082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fa-IR" dirty="0">
                <a:cs typeface="B Titr" panose="00000700000000000000" pitchFamily="2" charset="-78"/>
              </a:rPr>
              <a:t>4 </a:t>
            </a:r>
            <a:r>
              <a:rPr lang="fa-IR" sz="4050" dirty="0">
                <a:cs typeface="B Titr" panose="00000700000000000000" pitchFamily="2" charset="-78"/>
              </a:rPr>
              <a:t>عامل خطر بیولوژیکی</a:t>
            </a:r>
            <a:endParaRPr lang="en-US" dirty="0"/>
          </a:p>
        </p:txBody>
      </p:sp>
      <p:sp>
        <p:nvSpPr>
          <p:cNvPr id="3" name="Content Placeholder 2"/>
          <p:cNvSpPr>
            <a:spLocks noGrp="1"/>
          </p:cNvSpPr>
          <p:nvPr>
            <p:ph idx="1"/>
          </p:nvPr>
        </p:nvSpPr>
        <p:spPr>
          <a:xfrm>
            <a:off x="2063751" y="1989139"/>
            <a:ext cx="8208963" cy="3240087"/>
          </a:xfrm>
        </p:spPr>
        <p:txBody>
          <a:bodyPr>
            <a:normAutofit/>
          </a:bodyPr>
          <a:lstStyle/>
          <a:p>
            <a:pPr marL="274320" indent="-274320" algn="r" rtl="1">
              <a:buFont typeface="Wingdings 3"/>
              <a:buChar char=""/>
              <a:defRPr/>
            </a:pPr>
            <a:r>
              <a:rPr lang="fa-IR" sz="4000" cap="all" spc="75" dirty="0">
                <a:solidFill>
                  <a:schemeClr val="tx1">
                    <a:lumMod val="95000"/>
                    <a:lumOff val="5000"/>
                  </a:schemeClr>
                </a:solidFill>
                <a:cs typeface="B Titr" panose="00000700000000000000" pitchFamily="2" charset="-78"/>
                <a:hlinkClick r:id="rId2" action="ppaction://hlinkfile"/>
              </a:rPr>
              <a:t>کلسترول </a:t>
            </a:r>
            <a:endParaRPr lang="fa-IR" sz="4000" cap="all" spc="75" dirty="0">
              <a:solidFill>
                <a:schemeClr val="tx1">
                  <a:lumMod val="95000"/>
                  <a:lumOff val="5000"/>
                </a:schemeClr>
              </a:solidFill>
              <a:cs typeface="B Titr" panose="00000700000000000000" pitchFamily="2" charset="-78"/>
              <a:hlinkClick r:id="" action="ppaction://hlinkfile"/>
            </a:endParaRPr>
          </a:p>
          <a:p>
            <a:pPr marL="274320" indent="-274320" algn="r" rtl="1">
              <a:buFont typeface="Wingdings 3"/>
              <a:buChar char=""/>
              <a:defRPr/>
            </a:pPr>
            <a:r>
              <a:rPr lang="fa-IR" sz="4000" cap="all" spc="75" dirty="0">
                <a:solidFill>
                  <a:schemeClr val="tx1">
                    <a:lumMod val="95000"/>
                    <a:lumOff val="5000"/>
                  </a:schemeClr>
                </a:solidFill>
                <a:cs typeface="B Titr" panose="00000700000000000000" pitchFamily="2" charset="-78"/>
                <a:hlinkClick r:id="" action="ppaction://hlinkfile"/>
              </a:rPr>
              <a:t>اختلال قند خون</a:t>
            </a:r>
          </a:p>
          <a:p>
            <a:pPr marL="274320" indent="-274320" algn="r" rtl="1">
              <a:buFont typeface="Wingdings 3"/>
              <a:buChar char=""/>
              <a:defRPr/>
            </a:pPr>
            <a:r>
              <a:rPr lang="fa-IR" sz="4000" cap="all" spc="75" dirty="0">
                <a:solidFill>
                  <a:schemeClr val="tx1">
                    <a:lumMod val="95000"/>
                    <a:lumOff val="5000"/>
                  </a:schemeClr>
                </a:solidFill>
                <a:cs typeface="B Titr" panose="00000700000000000000" pitchFamily="2" charset="-78"/>
                <a:hlinkClick r:id="" action="ppaction://hlinkfile"/>
              </a:rPr>
              <a:t>فشار خون بالا</a:t>
            </a:r>
          </a:p>
          <a:p>
            <a:pPr marL="274320" indent="-274320" algn="r" rtl="1">
              <a:buFont typeface="Wingdings 3"/>
              <a:buChar char=""/>
              <a:defRPr/>
            </a:pPr>
            <a:r>
              <a:rPr lang="fa-IR" sz="4000" cap="all" spc="75" dirty="0">
                <a:solidFill>
                  <a:schemeClr val="tx1">
                    <a:lumMod val="95000"/>
                    <a:lumOff val="5000"/>
                  </a:schemeClr>
                </a:solidFill>
                <a:cs typeface="B Titr" panose="00000700000000000000" pitchFamily="2" charset="-78"/>
                <a:hlinkClick r:id="" action="ppaction://hlinkfile"/>
              </a:rPr>
              <a:t>چاقی</a:t>
            </a:r>
            <a:endParaRPr lang="en-US" sz="4000" cap="all" spc="75" dirty="0">
              <a:solidFill>
                <a:schemeClr val="tx1">
                  <a:lumMod val="95000"/>
                  <a:lumOff val="5000"/>
                </a:schemeClr>
              </a:solidFill>
              <a:cs typeface="B Titr" panose="00000700000000000000" pitchFamily="2" charset="-78"/>
              <a:hlinkClick r:id="rId3" action="ppaction://hlinkfile"/>
            </a:endParaRPr>
          </a:p>
        </p:txBody>
      </p:sp>
    </p:spTree>
    <p:extLst>
      <p:ext uri="{BB962C8B-B14F-4D97-AF65-F5344CB8AC3E}">
        <p14:creationId xmlns:p14="http://schemas.microsoft.com/office/powerpoint/2010/main" val="11552700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1042416" y="886968"/>
          <a:ext cx="9409176" cy="55869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02660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1563624" y="886968"/>
          <a:ext cx="8951976" cy="53309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773184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1709928" y="548640"/>
          <a:ext cx="8997696" cy="55595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41096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1554480" y="768096"/>
          <a:ext cx="9656064" cy="52852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197329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1399032" y="612648"/>
          <a:ext cx="9601200" cy="53035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826373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Content Placeholder 2"/>
          <p:cNvSpPr>
            <a:spLocks noGrp="1"/>
          </p:cNvSpPr>
          <p:nvPr>
            <p:ph sz="quarter" idx="4294967295"/>
          </p:nvPr>
        </p:nvSpPr>
        <p:spPr>
          <a:xfrm>
            <a:off x="395785" y="1201003"/>
            <a:ext cx="11450472" cy="5489025"/>
          </a:xfrm>
          <a:prstGeom prst="rect">
            <a:avLst/>
          </a:prstGeom>
        </p:spPr>
        <p:txBody>
          <a:bodyPr>
            <a:normAutofit fontScale="85000" lnSpcReduction="20000"/>
          </a:bodyPr>
          <a:lstStyle/>
          <a:p>
            <a:pPr algn="r" rtl="1"/>
            <a:r>
              <a:rPr lang="fa-IR" altLang="en-US" sz="3200" dirty="0" smtClean="0">
                <a:latin typeface="Times New Roman" panose="02020603050405020304" pitchFamily="18" charset="0"/>
                <a:cs typeface="Times New Roman" panose="02020603050405020304" pitchFamily="18" charset="0"/>
              </a:rPr>
              <a:t>کاهش استاندارد نمک مصرفی:</a:t>
            </a:r>
          </a:p>
          <a:p>
            <a:pPr lvl="1" algn="r" rtl="1"/>
            <a:r>
              <a:rPr lang="fa-IR" altLang="en-US" b="1" dirty="0" smtClean="0">
                <a:latin typeface="Times New Roman" panose="02020603050405020304" pitchFamily="18" charset="0"/>
                <a:cs typeface="Times New Roman" panose="02020603050405020304" pitchFamily="18" charset="0"/>
              </a:rPr>
              <a:t>نان از </a:t>
            </a:r>
            <a:r>
              <a:rPr lang="fa-IR" altLang="en-US" b="1" dirty="0">
                <a:latin typeface="Times New Roman" panose="02020603050405020304" pitchFamily="18" charset="0"/>
                <a:cs typeface="Times New Roman" panose="02020603050405020304" pitchFamily="18" charset="0"/>
              </a:rPr>
              <a:t>2/3% به </a:t>
            </a:r>
            <a:r>
              <a:rPr lang="fa-IR" altLang="en-US" b="1" dirty="0" smtClean="0">
                <a:latin typeface="Times New Roman" panose="02020603050405020304" pitchFamily="18" charset="0"/>
                <a:cs typeface="Times New Roman" panose="02020603050405020304" pitchFamily="18" charset="0"/>
              </a:rPr>
              <a:t>1% </a:t>
            </a:r>
          </a:p>
          <a:p>
            <a:pPr lvl="2" algn="r" rtl="1"/>
            <a:r>
              <a:rPr lang="fa-IR" altLang="en-US" sz="2100" b="1" dirty="0">
                <a:latin typeface="Times New Roman" panose="02020603050405020304" pitchFamily="18" charset="0"/>
                <a:cs typeface="Times New Roman" panose="02020603050405020304" pitchFamily="18" charset="0"/>
              </a:rPr>
              <a:t>متوسط مصرف سرانه نان </a:t>
            </a:r>
            <a:r>
              <a:rPr lang="fa-IR" altLang="en-US" sz="2100" b="1" dirty="0" smtClean="0">
                <a:latin typeface="Times New Roman" panose="02020603050405020304" pitchFamily="18" charset="0"/>
                <a:cs typeface="Times New Roman" panose="02020603050405020304" pitchFamily="18" charset="0"/>
              </a:rPr>
              <a:t>در کشورمان در </a:t>
            </a:r>
            <a:r>
              <a:rPr lang="fa-IR" altLang="en-US" sz="2100" b="1" dirty="0">
                <a:latin typeface="Times New Roman" panose="02020603050405020304" pitchFamily="18" charset="0"/>
                <a:cs typeface="Times New Roman" panose="02020603050405020304" pitchFamily="18" charset="0"/>
              </a:rPr>
              <a:t>روز 310 گرم </a:t>
            </a:r>
            <a:r>
              <a:rPr lang="fa-IR" altLang="en-US" sz="2100" b="1" dirty="0" err="1" smtClean="0">
                <a:latin typeface="Times New Roman" panose="02020603050405020304" pitchFamily="18" charset="0"/>
                <a:cs typeface="Times New Roman" panose="02020603050405020304" pitchFamily="18" charset="0"/>
              </a:rPr>
              <a:t>است،تا</a:t>
            </a:r>
            <a:r>
              <a:rPr lang="fa-IR" altLang="en-US" sz="2100" b="1" dirty="0" smtClean="0">
                <a:latin typeface="Times New Roman" panose="02020603050405020304" pitchFamily="18" charset="0"/>
                <a:cs typeface="Times New Roman" panose="02020603050405020304" pitchFamily="18" charset="0"/>
              </a:rPr>
              <a:t> حال میزان </a:t>
            </a:r>
            <a:r>
              <a:rPr lang="fa-IR" altLang="en-US" sz="2100" b="1" dirty="0">
                <a:latin typeface="Times New Roman" panose="02020603050405020304" pitchFamily="18" charset="0"/>
                <a:cs typeface="Times New Roman" panose="02020603050405020304" pitchFamily="18" charset="0"/>
              </a:rPr>
              <a:t>متوسط دریافت نمک از این مقدار نان 5/58 تا 7 گرم است </a:t>
            </a:r>
          </a:p>
          <a:p>
            <a:pPr lvl="1" algn="r" rtl="1"/>
            <a:r>
              <a:rPr lang="fa-IR" altLang="en-US" b="1" dirty="0" err="1" smtClean="0"/>
              <a:t>اسنک</a:t>
            </a:r>
            <a:r>
              <a:rPr lang="fa-IR" altLang="en-US" b="1" dirty="0" smtClean="0"/>
              <a:t> </a:t>
            </a:r>
            <a:r>
              <a:rPr lang="fa-IR" altLang="en-US" b="1" dirty="0"/>
              <a:t>از 2/5% به 1/5%</a:t>
            </a:r>
          </a:p>
          <a:p>
            <a:pPr lvl="1" algn="r" rtl="1"/>
            <a:r>
              <a:rPr lang="fa-IR" altLang="en-US" b="1" dirty="0"/>
              <a:t>رب گوجه از 3% به 2% </a:t>
            </a:r>
          </a:p>
          <a:p>
            <a:pPr lvl="1" algn="r" rtl="1"/>
            <a:r>
              <a:rPr lang="fa-IR" altLang="en-US" b="1" dirty="0"/>
              <a:t>سس خردل از 5% به 3% </a:t>
            </a:r>
          </a:p>
          <a:p>
            <a:pPr lvl="1" algn="r" rtl="1"/>
            <a:r>
              <a:rPr lang="fa-IR" altLang="en-US" b="1" dirty="0" smtClean="0"/>
              <a:t>کنسرو ماهی تن از 2% به 1/5%</a:t>
            </a:r>
            <a:endParaRPr lang="en-US" altLang="en-US" b="1" dirty="0" smtClean="0"/>
          </a:p>
          <a:p>
            <a:pPr lvl="1" algn="r" rtl="1"/>
            <a:r>
              <a:rPr lang="fa-IR" altLang="en-US" b="1" dirty="0" smtClean="0"/>
              <a:t>پنیر از 4% به 3%</a:t>
            </a:r>
          </a:p>
          <a:p>
            <a:pPr algn="r" rtl="1"/>
            <a:r>
              <a:rPr lang="fa-IR" altLang="en-US" sz="3200" dirty="0" smtClean="0">
                <a:latin typeface="Times New Roman" panose="02020603050405020304" pitchFamily="18" charset="0"/>
                <a:cs typeface="Times New Roman" panose="02020603050405020304" pitchFamily="18" charset="0"/>
              </a:rPr>
              <a:t>کاهش </a:t>
            </a:r>
            <a:r>
              <a:rPr lang="fa-IR" altLang="en-US" sz="3200" dirty="0">
                <a:latin typeface="Times New Roman" panose="02020603050405020304" pitchFamily="18" charset="0"/>
                <a:cs typeface="Times New Roman" panose="02020603050405020304" pitchFamily="18" charset="0"/>
              </a:rPr>
              <a:t>استاندارد محتوی </a:t>
            </a:r>
            <a:r>
              <a:rPr lang="fa-IR" altLang="en-US" sz="3200" dirty="0" err="1">
                <a:latin typeface="Times New Roman" panose="02020603050405020304" pitchFamily="18" charset="0"/>
                <a:cs typeface="Times New Roman" panose="02020603050405020304" pitchFamily="18" charset="0"/>
              </a:rPr>
              <a:t>شکرنوشابه</a:t>
            </a:r>
            <a:r>
              <a:rPr lang="fa-IR" altLang="en-US" sz="3200" dirty="0">
                <a:latin typeface="Times New Roman" panose="02020603050405020304" pitchFamily="18" charset="0"/>
                <a:cs typeface="Times New Roman" panose="02020603050405020304" pitchFamily="18" charset="0"/>
              </a:rPr>
              <a:t> های غیر الکلی: تا حد 10 </a:t>
            </a:r>
            <a:r>
              <a:rPr lang="fa-IR" altLang="en-US" sz="3200" dirty="0" smtClean="0">
                <a:latin typeface="Times New Roman" panose="02020603050405020304" pitchFamily="18" charset="0"/>
                <a:cs typeface="Times New Roman" panose="02020603050405020304" pitchFamily="18" charset="0"/>
              </a:rPr>
              <a:t>درصد</a:t>
            </a:r>
          </a:p>
          <a:p>
            <a:pPr algn="r" rtl="1"/>
            <a:r>
              <a:rPr lang="fa-IR" altLang="en-US" sz="3200" dirty="0" smtClean="0">
                <a:cs typeface="Times New Roman" panose="02020603050405020304" pitchFamily="18" charset="0"/>
              </a:rPr>
              <a:t>پیگیری اجرای ماده </a:t>
            </a:r>
            <a:r>
              <a:rPr lang="fa-IR" altLang="en-US" sz="3200" dirty="0">
                <a:cs typeface="Times New Roman" panose="02020603050405020304" pitchFamily="18" charset="0"/>
              </a:rPr>
              <a:t>37 بند الف و ج در خصوص مالیات و منع تبلیغات فراورده ها و رفتارهای آسیب رسان از برنامه پنجم توسعه جمهوری اسلامی </a:t>
            </a:r>
            <a:r>
              <a:rPr lang="fa-IR" altLang="en-US" sz="3200" dirty="0" smtClean="0">
                <a:cs typeface="Times New Roman" panose="02020603050405020304" pitchFamily="18" charset="0"/>
              </a:rPr>
              <a:t>ایران</a:t>
            </a:r>
          </a:p>
          <a:p>
            <a:pPr marL="0" indent="0" algn="r" rtl="1">
              <a:buNone/>
            </a:pPr>
            <a:r>
              <a:rPr lang="fa-IR" altLang="en-US" sz="3200" dirty="0" smtClean="0">
                <a:cs typeface="Times New Roman" panose="02020603050405020304" pitchFamily="18" charset="0"/>
              </a:rPr>
              <a:t> (</a:t>
            </a:r>
            <a:r>
              <a:rPr lang="fa-IR" dirty="0" smtClean="0">
                <a:solidFill>
                  <a:srgbClr val="00B0F0"/>
                </a:solidFill>
                <a:cs typeface="B Nazanin" panose="00000400000000000000" pitchFamily="2" charset="-78"/>
              </a:rPr>
              <a:t>افزایش </a:t>
            </a:r>
            <a:r>
              <a:rPr lang="fa-IR" dirty="0">
                <a:solidFill>
                  <a:srgbClr val="00B0F0"/>
                </a:solidFill>
                <a:cs typeface="B Nazanin" panose="00000400000000000000" pitchFamily="2" charset="-78"/>
              </a:rPr>
              <a:t>مالیات بر ارزش افزوده در کالاهای آسیب رسان </a:t>
            </a:r>
            <a:r>
              <a:rPr lang="fa-IR" dirty="0" smtClean="0">
                <a:solidFill>
                  <a:srgbClr val="00B0F0"/>
                </a:solidFill>
                <a:cs typeface="B Nazanin" panose="00000400000000000000" pitchFamily="2" charset="-78"/>
              </a:rPr>
              <a:t>در </a:t>
            </a:r>
            <a:r>
              <a:rPr lang="fa-IR" dirty="0">
                <a:solidFill>
                  <a:srgbClr val="00B0F0"/>
                </a:solidFill>
                <a:cs typeface="B Nazanin" panose="00000400000000000000" pitchFamily="2" charset="-78"/>
              </a:rPr>
              <a:t>دستور کار دولت </a:t>
            </a:r>
            <a:r>
              <a:rPr lang="fa-IR" dirty="0" smtClean="0">
                <a:solidFill>
                  <a:srgbClr val="00B0F0"/>
                </a:solidFill>
                <a:cs typeface="B Nazanin" panose="00000400000000000000" pitchFamily="2" charset="-78"/>
              </a:rPr>
              <a:t>)</a:t>
            </a:r>
            <a:endParaRPr lang="en-US" dirty="0">
              <a:solidFill>
                <a:srgbClr val="00B0F0"/>
              </a:solidFill>
              <a:cs typeface="B Nazanin" panose="00000400000000000000" pitchFamily="2" charset="-78"/>
            </a:endParaRPr>
          </a:p>
          <a:p>
            <a:pPr algn="r" rtl="1"/>
            <a:endParaRPr lang="fa-IR" altLang="en-US" dirty="0" smtClean="0">
              <a:cs typeface="Times New Roman" panose="02020603050405020304" pitchFamily="18" charset="0"/>
            </a:endParaRPr>
          </a:p>
          <a:p>
            <a:pPr algn="r" rtl="1"/>
            <a:r>
              <a:rPr lang="fa-IR" sz="3200" dirty="0" smtClean="0">
                <a:latin typeface="Times New Roman" panose="02020603050405020304" pitchFamily="18" charset="0"/>
                <a:cs typeface="Times New Roman" panose="02020603050405020304" pitchFamily="18" charset="0"/>
              </a:rPr>
              <a:t>به‌كارگيري </a:t>
            </a:r>
            <a:r>
              <a:rPr lang="fa-IR" sz="3200" dirty="0" err="1">
                <a:latin typeface="Times New Roman" panose="02020603050405020304" pitchFamily="18" charset="0"/>
                <a:cs typeface="Times New Roman" panose="02020603050405020304" pitchFamily="18" charset="0"/>
              </a:rPr>
              <a:t>كارشناسان</a:t>
            </a:r>
            <a:r>
              <a:rPr lang="fa-IR" sz="3200" dirty="0">
                <a:latin typeface="Times New Roman" panose="02020603050405020304" pitchFamily="18" charset="0"/>
                <a:cs typeface="Times New Roman" panose="02020603050405020304" pitchFamily="18" charset="0"/>
              </a:rPr>
              <a:t> </a:t>
            </a:r>
            <a:r>
              <a:rPr lang="fa-IR" sz="3200" dirty="0" err="1">
                <a:latin typeface="Times New Roman" panose="02020603050405020304" pitchFamily="18" charset="0"/>
                <a:cs typeface="Times New Roman" panose="02020603050405020304" pitchFamily="18" charset="0"/>
              </a:rPr>
              <a:t>تغذيه</a:t>
            </a:r>
            <a:r>
              <a:rPr lang="fa-IR" sz="3200" dirty="0">
                <a:latin typeface="Times New Roman" panose="02020603050405020304" pitchFamily="18" charset="0"/>
                <a:cs typeface="Times New Roman" panose="02020603050405020304" pitchFamily="18" charset="0"/>
              </a:rPr>
              <a:t> در طرح تحول نظام سلامت، به منظور </a:t>
            </a:r>
            <a:r>
              <a:rPr lang="fa-IR" sz="3200" dirty="0" err="1">
                <a:latin typeface="Times New Roman" panose="02020603050405020304" pitchFamily="18" charset="0"/>
                <a:cs typeface="Times New Roman" panose="02020603050405020304" pitchFamily="18" charset="0"/>
              </a:rPr>
              <a:t>اجراي</a:t>
            </a:r>
            <a:r>
              <a:rPr lang="fa-IR" sz="3200" dirty="0">
                <a:latin typeface="Times New Roman" panose="02020603050405020304" pitchFamily="18" charset="0"/>
                <a:cs typeface="Times New Roman" panose="02020603050405020304" pitchFamily="18" charset="0"/>
              </a:rPr>
              <a:t> </a:t>
            </a:r>
            <a:r>
              <a:rPr lang="fa-IR" sz="3200" dirty="0" err="1">
                <a:latin typeface="Times New Roman" panose="02020603050405020304" pitchFamily="18" charset="0"/>
                <a:cs typeface="Times New Roman" panose="02020603050405020304" pitchFamily="18" charset="0"/>
              </a:rPr>
              <a:t>مراقبت‌هاي</a:t>
            </a:r>
            <a:r>
              <a:rPr lang="fa-IR" sz="3200" dirty="0">
                <a:latin typeface="Times New Roman" panose="02020603050405020304" pitchFamily="18" charset="0"/>
                <a:cs typeface="Times New Roman" panose="02020603050405020304" pitchFamily="18" charset="0"/>
              </a:rPr>
              <a:t> </a:t>
            </a:r>
            <a:r>
              <a:rPr lang="fa-IR" sz="3200" dirty="0" err="1">
                <a:latin typeface="Times New Roman" panose="02020603050405020304" pitchFamily="18" charset="0"/>
                <a:cs typeface="Times New Roman" panose="02020603050405020304" pitchFamily="18" charset="0"/>
              </a:rPr>
              <a:t>تغذيه‌اي</a:t>
            </a:r>
            <a:r>
              <a:rPr lang="fa-IR" sz="3200" dirty="0">
                <a:latin typeface="Times New Roman" panose="02020603050405020304" pitchFamily="18" charset="0"/>
                <a:cs typeface="Times New Roman" panose="02020603050405020304" pitchFamily="18" charset="0"/>
              </a:rPr>
              <a:t> در </a:t>
            </a:r>
            <a:r>
              <a:rPr lang="fa-IR" sz="3200" dirty="0" err="1">
                <a:latin typeface="Times New Roman" panose="02020603050405020304" pitchFamily="18" charset="0"/>
                <a:cs typeface="Times New Roman" panose="02020603050405020304" pitchFamily="18" charset="0"/>
              </a:rPr>
              <a:t>بيماري‌هاي</a:t>
            </a:r>
            <a:r>
              <a:rPr lang="fa-IR" sz="3200" dirty="0">
                <a:latin typeface="Times New Roman" panose="02020603050405020304" pitchFamily="18" charset="0"/>
                <a:cs typeface="Times New Roman" panose="02020603050405020304" pitchFamily="18" charset="0"/>
              </a:rPr>
              <a:t> </a:t>
            </a:r>
            <a:r>
              <a:rPr lang="fa-IR" sz="3200" dirty="0" err="1">
                <a:latin typeface="Times New Roman" panose="02020603050405020304" pitchFamily="18" charset="0"/>
                <a:cs typeface="Times New Roman" panose="02020603050405020304" pitchFamily="18" charset="0"/>
              </a:rPr>
              <a:t>غيرواگير</a:t>
            </a:r>
            <a:endParaRPr lang="fa-IR" sz="3200" dirty="0">
              <a:latin typeface="Times New Roman" panose="02020603050405020304" pitchFamily="18" charset="0"/>
              <a:cs typeface="Times New Roman" panose="02020603050405020304" pitchFamily="18" charset="0"/>
            </a:endParaRPr>
          </a:p>
          <a:p>
            <a:pPr lvl="0" algn="r" rtl="1"/>
            <a:r>
              <a:rPr lang="fa-IR" sz="3200" dirty="0">
                <a:latin typeface="Times New Roman" panose="02020603050405020304" pitchFamily="18" charset="0"/>
                <a:cs typeface="Times New Roman" panose="02020603050405020304" pitchFamily="18" charset="0"/>
              </a:rPr>
              <a:t>همكاري در </a:t>
            </a:r>
            <a:r>
              <a:rPr lang="fa-IR" sz="3200" dirty="0" err="1">
                <a:latin typeface="Times New Roman" panose="02020603050405020304" pitchFamily="18" charset="0"/>
                <a:cs typeface="Times New Roman" panose="02020603050405020304" pitchFamily="18" charset="0"/>
              </a:rPr>
              <a:t>اجراي</a:t>
            </a:r>
            <a:r>
              <a:rPr lang="fa-IR" sz="3200" dirty="0">
                <a:latin typeface="Times New Roman" panose="02020603050405020304" pitchFamily="18" charset="0"/>
                <a:cs typeface="Times New Roman" panose="02020603050405020304" pitchFamily="18" charset="0"/>
              </a:rPr>
              <a:t> </a:t>
            </a:r>
            <a:r>
              <a:rPr lang="fa-IR" sz="3200" dirty="0" err="1">
                <a:latin typeface="Times New Roman" panose="02020603050405020304" pitchFamily="18" charset="0"/>
                <a:cs typeface="Times New Roman" panose="02020603050405020304" pitchFamily="18" charset="0"/>
              </a:rPr>
              <a:t>پايلوت</a:t>
            </a:r>
            <a:r>
              <a:rPr lang="fa-IR" sz="3200" dirty="0">
                <a:latin typeface="Times New Roman" panose="02020603050405020304" pitchFamily="18" charset="0"/>
                <a:cs typeface="Times New Roman" panose="02020603050405020304" pitchFamily="18" charset="0"/>
              </a:rPr>
              <a:t> طرح </a:t>
            </a:r>
            <a:r>
              <a:rPr lang="fa-IR" sz="3200" dirty="0" err="1">
                <a:latin typeface="Times New Roman" panose="02020603050405020304" pitchFamily="18" charset="0"/>
                <a:cs typeface="Times New Roman" panose="02020603050405020304" pitchFamily="18" charset="0"/>
              </a:rPr>
              <a:t>ايراپن</a:t>
            </a:r>
            <a:r>
              <a:rPr lang="fa-IR" sz="3200" dirty="0">
                <a:latin typeface="Times New Roman" panose="02020603050405020304" pitchFamily="18" charset="0"/>
                <a:cs typeface="Times New Roman" panose="02020603050405020304" pitchFamily="18" charset="0"/>
              </a:rPr>
              <a:t> در چهار شهرستان و گسترش آن بر اساس پروتکل </a:t>
            </a:r>
            <a:r>
              <a:rPr lang="fa-IR" sz="3200" dirty="0" err="1">
                <a:latin typeface="Times New Roman" panose="02020603050405020304" pitchFamily="18" charset="0"/>
                <a:cs typeface="Times New Roman" panose="02020603050405020304" pitchFamily="18" charset="0"/>
              </a:rPr>
              <a:t>ایراپن</a:t>
            </a:r>
            <a:endParaRPr lang="en-US" sz="3200" dirty="0">
              <a:latin typeface="Times New Roman" panose="02020603050405020304" pitchFamily="18" charset="0"/>
              <a:cs typeface="Times New Roman" panose="02020603050405020304" pitchFamily="18" charset="0"/>
            </a:endParaRPr>
          </a:p>
          <a:p>
            <a:pPr algn="r" rtl="1"/>
            <a:endParaRPr lang="fa-IR" altLang="en-US" sz="2000" dirty="0"/>
          </a:p>
          <a:p>
            <a:pPr algn="r" rtl="1" eaLnBrk="1" hangingPunct="1"/>
            <a:endParaRPr lang="fa-IR" altLang="en-US" dirty="0"/>
          </a:p>
        </p:txBody>
      </p:sp>
      <p:sp>
        <p:nvSpPr>
          <p:cNvPr id="2" name="TextBox 1"/>
          <p:cNvSpPr txBox="1"/>
          <p:nvPr/>
        </p:nvSpPr>
        <p:spPr>
          <a:xfrm>
            <a:off x="4855673" y="320634"/>
            <a:ext cx="6851614" cy="707886"/>
          </a:xfrm>
          <a:prstGeom prst="rect">
            <a:avLst/>
          </a:prstGeom>
          <a:noFill/>
        </p:spPr>
        <p:txBody>
          <a:bodyPr wrap="square" rtlCol="0">
            <a:spAutoFit/>
          </a:bodyPr>
          <a:lstStyle/>
          <a:p>
            <a:pPr algn="r" rtl="1"/>
            <a:r>
              <a:rPr lang="fa-IR" sz="4000" b="1" dirty="0">
                <a:solidFill>
                  <a:srgbClr val="FF0000"/>
                </a:solidFill>
                <a:latin typeface="Calibri Light" panose="020F0302020204030204"/>
                <a:cs typeface="Times New Roman" panose="02020603050405020304" pitchFamily="18" charset="0"/>
              </a:rPr>
              <a:t>اصلاح وضعیت تغذیه ای مردم:</a:t>
            </a:r>
            <a:endParaRPr lang="en-US" sz="4000" b="1" dirty="0">
              <a:solidFill>
                <a:srgbClr val="FF0000"/>
              </a:solidFill>
              <a:latin typeface="Calibri Light" panose="020F0302020204030204"/>
            </a:endParaRPr>
          </a:p>
        </p:txBody>
      </p:sp>
    </p:spTree>
    <p:extLst>
      <p:ext uri="{BB962C8B-B14F-4D97-AF65-F5344CB8AC3E}">
        <p14:creationId xmlns:p14="http://schemas.microsoft.com/office/powerpoint/2010/main" val="25982851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2135559" y="1448790"/>
            <a:ext cx="7768461" cy="3348840"/>
          </a:xfrm>
          <a:prstGeom prst="rect">
            <a:avLst/>
          </a:prstGeom>
        </p:spPr>
        <p:txBody>
          <a:bodyPr>
            <a:noAutofit/>
          </a:bodyPr>
          <a:lstStyle/>
          <a:p>
            <a:pPr algn="r" rtl="1">
              <a:buFont typeface="Wingdings" panose="05000000000000000000" pitchFamily="2" charset="2"/>
              <a:buChar char="§"/>
            </a:pPr>
            <a:r>
              <a:rPr lang="fa-IR" sz="2400" b="1" dirty="0">
                <a:cs typeface="B Nazanin" panose="00000400000000000000" pitchFamily="2" charset="-78"/>
              </a:rPr>
              <a:t>کاهش کم تحرکی تا 20درصد</a:t>
            </a:r>
            <a:endParaRPr lang="en-US" sz="2400" b="1" dirty="0">
              <a:cs typeface="B Nazanin" panose="00000400000000000000" pitchFamily="2" charset="-78"/>
            </a:endParaRPr>
          </a:p>
          <a:p>
            <a:pPr algn="r" rtl="1">
              <a:buFont typeface="Wingdings" panose="05000000000000000000" pitchFamily="2" charset="2"/>
              <a:buChar char="§"/>
            </a:pPr>
            <a:r>
              <a:rPr lang="fa-IR" sz="2400" dirty="0" smtClean="0">
                <a:cs typeface="B Nazanin" panose="00000400000000000000" pitchFamily="2" charset="-78"/>
              </a:rPr>
              <a:t>تدوین سند ملی فعالیت بدنی و تصویب آن در شورای عالی سلامت</a:t>
            </a:r>
            <a:endParaRPr lang="en-US" sz="2400" dirty="0">
              <a:cs typeface="B Nazanin" panose="00000400000000000000" pitchFamily="2" charset="-78"/>
            </a:endParaRPr>
          </a:p>
          <a:p>
            <a:pPr algn="r" rtl="1">
              <a:lnSpc>
                <a:spcPct val="90000"/>
              </a:lnSpc>
              <a:buFont typeface="Arial" pitchFamily="34" charset="0"/>
              <a:buChar char="•"/>
            </a:pPr>
            <a:r>
              <a:rPr lang="fa-IR" dirty="0" smtClean="0">
                <a:cs typeface="B Nazanin" panose="00000400000000000000" pitchFamily="2" charset="-78"/>
              </a:rPr>
              <a:t>شناسائی و ارجاع </a:t>
            </a:r>
            <a:r>
              <a:rPr lang="fa-IR" dirty="0">
                <a:cs typeface="B Nazanin" panose="00000400000000000000" pitchFamily="2" charset="-78"/>
              </a:rPr>
              <a:t>افراد </a:t>
            </a:r>
            <a:r>
              <a:rPr lang="fa-IR" dirty="0" err="1">
                <a:cs typeface="B Nazanin" panose="00000400000000000000" pitchFamily="2" charset="-78"/>
              </a:rPr>
              <a:t>كم</a:t>
            </a:r>
            <a:r>
              <a:rPr lang="fa-IR" dirty="0">
                <a:cs typeface="B Nazanin" panose="00000400000000000000" pitchFamily="2" charset="-78"/>
              </a:rPr>
              <a:t> </a:t>
            </a:r>
            <a:r>
              <a:rPr lang="fa-IR" dirty="0" err="1">
                <a:cs typeface="B Nazanin" panose="00000400000000000000" pitchFamily="2" charset="-78"/>
              </a:rPr>
              <a:t>تحرك</a:t>
            </a:r>
            <a:r>
              <a:rPr lang="fa-IR" dirty="0">
                <a:cs typeface="B Nazanin" panose="00000400000000000000" pitchFamily="2" charset="-78"/>
              </a:rPr>
              <a:t> توسط مراقب سلامت بر اساس </a:t>
            </a:r>
            <a:r>
              <a:rPr lang="fa-IR" dirty="0" err="1">
                <a:cs typeface="B Nazanin" panose="00000400000000000000" pitchFamily="2" charset="-78"/>
              </a:rPr>
              <a:t>پروتكل</a:t>
            </a:r>
            <a:r>
              <a:rPr lang="fa-IR" dirty="0">
                <a:cs typeface="B Nazanin" panose="00000400000000000000" pitchFamily="2" charset="-78"/>
              </a:rPr>
              <a:t> </a:t>
            </a:r>
            <a:r>
              <a:rPr lang="fa-IR" dirty="0" err="1">
                <a:cs typeface="B Nazanin" panose="00000400000000000000" pitchFamily="2" charset="-78"/>
              </a:rPr>
              <a:t>ایراپن</a:t>
            </a:r>
            <a:r>
              <a:rPr lang="fa-IR" dirty="0">
                <a:cs typeface="B Nazanin" panose="00000400000000000000" pitchFamily="2" charset="-78"/>
              </a:rPr>
              <a:t> </a:t>
            </a:r>
          </a:p>
          <a:p>
            <a:pPr algn="r" rtl="1">
              <a:lnSpc>
                <a:spcPct val="90000"/>
              </a:lnSpc>
              <a:buFont typeface="Arial" pitchFamily="34" charset="0"/>
              <a:buChar char="•"/>
            </a:pPr>
            <a:r>
              <a:rPr lang="fa-IR" dirty="0">
                <a:cs typeface="B Nazanin" panose="00000400000000000000" pitchFamily="2" charset="-78"/>
              </a:rPr>
              <a:t>تمهیدات لازم برای جلب مشارکت وزارت ورزش و جوانان</a:t>
            </a:r>
          </a:p>
          <a:p>
            <a:pPr algn="r" rtl="1"/>
            <a:endParaRPr lang="en-US" sz="2400" dirty="0"/>
          </a:p>
        </p:txBody>
      </p:sp>
      <p:sp>
        <p:nvSpPr>
          <p:cNvPr id="4" name="TextBox 3"/>
          <p:cNvSpPr txBox="1"/>
          <p:nvPr/>
        </p:nvSpPr>
        <p:spPr>
          <a:xfrm>
            <a:off x="6020790" y="237506"/>
            <a:ext cx="3883230" cy="707886"/>
          </a:xfrm>
          <a:prstGeom prst="rect">
            <a:avLst/>
          </a:prstGeom>
          <a:noFill/>
        </p:spPr>
        <p:txBody>
          <a:bodyPr wrap="square" rtlCol="0">
            <a:spAutoFit/>
          </a:bodyPr>
          <a:lstStyle/>
          <a:p>
            <a:pPr algn="r" rtl="1"/>
            <a:r>
              <a:rPr lang="fa-IR" sz="4000" b="1" dirty="0">
                <a:solidFill>
                  <a:srgbClr val="FF0000"/>
                </a:solidFill>
                <a:latin typeface="Calibri Light" panose="020F0302020204030204"/>
                <a:cs typeface="Times New Roman" panose="02020603050405020304" pitchFamily="18" charset="0"/>
              </a:rPr>
              <a:t>توسعه </a:t>
            </a:r>
            <a:r>
              <a:rPr lang="fa-IR" sz="4000" b="1" dirty="0" err="1">
                <a:solidFill>
                  <a:srgbClr val="FF0000"/>
                </a:solidFill>
                <a:latin typeface="Calibri Light" panose="020F0302020204030204"/>
                <a:cs typeface="Times New Roman" panose="02020603050405020304" pitchFamily="18" charset="0"/>
              </a:rPr>
              <a:t>فعاليت</a:t>
            </a:r>
            <a:r>
              <a:rPr lang="fa-IR" sz="4000" b="1" dirty="0">
                <a:solidFill>
                  <a:srgbClr val="FF0000"/>
                </a:solidFill>
                <a:latin typeface="Calibri Light" panose="020F0302020204030204"/>
                <a:cs typeface="Times New Roman" panose="02020603050405020304" pitchFamily="18" charset="0"/>
              </a:rPr>
              <a:t> بدنی</a:t>
            </a:r>
            <a:endParaRPr lang="en-US" sz="4000" b="1" dirty="0">
              <a:solidFill>
                <a:srgbClr val="FF0000"/>
              </a:solidFill>
              <a:latin typeface="Calibri Light" panose="020F0302020204030204"/>
            </a:endParaRPr>
          </a:p>
        </p:txBody>
      </p:sp>
    </p:spTree>
    <p:extLst>
      <p:ext uri="{BB962C8B-B14F-4D97-AF65-F5344CB8AC3E}">
        <p14:creationId xmlns:p14="http://schemas.microsoft.com/office/powerpoint/2010/main" val="24942096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11500" b="1" dirty="0" smtClean="0">
                <a:solidFill>
                  <a:srgbClr val="FFFF00"/>
                </a:solidFill>
              </a:rPr>
              <a:t>Cohort study </a:t>
            </a:r>
            <a:endParaRPr lang="en-US" sz="11500" b="1" dirty="0">
              <a:solidFill>
                <a:srgbClr val="FFFF00"/>
              </a:solidFill>
            </a:endParaRPr>
          </a:p>
        </p:txBody>
      </p:sp>
      <p:sp>
        <p:nvSpPr>
          <p:cNvPr id="3" name="Subtitle 2"/>
          <p:cNvSpPr>
            <a:spLocks noGrp="1"/>
          </p:cNvSpPr>
          <p:nvPr>
            <p:ph type="subTitle" idx="1"/>
          </p:nvPr>
        </p:nvSpPr>
        <p:spPr/>
        <p:txBody>
          <a:bodyPr>
            <a:normAutofit/>
          </a:bodyPr>
          <a:lstStyle/>
          <a:p>
            <a:r>
              <a:rPr lang="en-US" sz="4000" dirty="0" smtClean="0"/>
              <a:t>Maximizing </a:t>
            </a:r>
            <a:r>
              <a:rPr lang="en-US" sz="4000" dirty="0"/>
              <a:t>the Value of </a:t>
            </a:r>
            <a:r>
              <a:rPr lang="en-US" sz="4000" dirty="0" smtClean="0"/>
              <a:t>Iranian  </a:t>
            </a:r>
            <a:r>
              <a:rPr lang="en-US" sz="4000" dirty="0"/>
              <a:t>Population</a:t>
            </a:r>
          </a:p>
          <a:p>
            <a:r>
              <a:rPr lang="en-US" sz="4000" dirty="0"/>
              <a:t>Cohorts:</a:t>
            </a:r>
          </a:p>
        </p:txBody>
      </p:sp>
    </p:spTree>
    <p:extLst>
      <p:ext uri="{BB962C8B-B14F-4D97-AF65-F5344CB8AC3E}">
        <p14:creationId xmlns:p14="http://schemas.microsoft.com/office/powerpoint/2010/main" val="9008180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FFFF00"/>
                </a:solidFill>
              </a:rPr>
              <a:t>UK Medical Research </a:t>
            </a:r>
            <a:r>
              <a:rPr lang="en-US" sz="5400" b="1" dirty="0" smtClean="0">
                <a:solidFill>
                  <a:srgbClr val="FFFF00"/>
                </a:solidFill>
              </a:rPr>
              <a:t>Council (MRC)</a:t>
            </a:r>
            <a:endParaRPr lang="en-US" sz="5400" b="1" dirty="0">
              <a:solidFill>
                <a:srgbClr val="FFFF00"/>
              </a:solidFill>
            </a:endParaRPr>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sz="3200" dirty="0">
                <a:latin typeface="Shaker2Lancet-Regular"/>
              </a:rPr>
              <a:t>The MRC has a 50-year history </a:t>
            </a:r>
            <a:r>
              <a:rPr lang="en-US" sz="3200" dirty="0" smtClean="0">
                <a:latin typeface="Shaker2Lancet-Regular"/>
              </a:rPr>
              <a:t>of supporting </a:t>
            </a:r>
            <a:r>
              <a:rPr lang="en-US" sz="3200" dirty="0">
                <a:latin typeface="Shaker2Lancet-Regular"/>
              </a:rPr>
              <a:t>population cohort studies, including :</a:t>
            </a:r>
          </a:p>
          <a:p>
            <a:pPr>
              <a:buFont typeface="Wingdings" panose="05000000000000000000" pitchFamily="2" charset="2"/>
              <a:buChar char="ü"/>
            </a:pPr>
            <a:r>
              <a:rPr lang="en-US" sz="3200" dirty="0">
                <a:latin typeface="Shaker2Lancet-Regular"/>
              </a:rPr>
              <a:t>1946 Birth Cohort,</a:t>
            </a:r>
            <a:r>
              <a:rPr lang="en-US" sz="900" dirty="0">
                <a:latin typeface="Shaker2Lancet-Regular"/>
              </a:rPr>
              <a:t>2 </a:t>
            </a:r>
            <a:r>
              <a:rPr lang="en-US" sz="3200" dirty="0">
                <a:latin typeface="Shaker2Lancet-Regular"/>
              </a:rPr>
              <a:t>the world’s longest </a:t>
            </a:r>
            <a:r>
              <a:rPr lang="en-US" sz="3200" dirty="0" smtClean="0">
                <a:latin typeface="Shaker2Lancet-Regular"/>
              </a:rPr>
              <a:t>continuously running </a:t>
            </a:r>
            <a:r>
              <a:rPr lang="en-US" sz="3200" dirty="0">
                <a:latin typeface="Shaker2Lancet-Regular"/>
              </a:rPr>
              <a:t>birth cohort</a:t>
            </a:r>
            <a:r>
              <a:rPr lang="en-US" sz="3200" dirty="0" smtClean="0">
                <a:latin typeface="Shaker2Lancet-Regular"/>
              </a:rPr>
              <a:t>,</a:t>
            </a:r>
          </a:p>
          <a:p>
            <a:pPr>
              <a:buFont typeface="Wingdings" panose="05000000000000000000" pitchFamily="2" charset="2"/>
              <a:buChar char="ü"/>
            </a:pPr>
            <a:r>
              <a:rPr lang="en-US" sz="3200" dirty="0" smtClean="0">
                <a:latin typeface="Shaker2Lancet-Regular"/>
              </a:rPr>
              <a:t> </a:t>
            </a:r>
            <a:r>
              <a:rPr lang="en-US" sz="3200" dirty="0">
                <a:latin typeface="Shaker2Lancet-Regular"/>
              </a:rPr>
              <a:t>UK Biobank,</a:t>
            </a:r>
            <a:r>
              <a:rPr lang="en-US" sz="900" dirty="0">
                <a:latin typeface="Shaker2Lancet-Regular"/>
              </a:rPr>
              <a:t>3 </a:t>
            </a:r>
            <a:r>
              <a:rPr lang="en-US" sz="3200" dirty="0">
                <a:latin typeface="Shaker2Lancet-Regular"/>
              </a:rPr>
              <a:t>which tracks </a:t>
            </a:r>
            <a:r>
              <a:rPr lang="en-US" sz="3200" dirty="0" smtClean="0">
                <a:latin typeface="Shaker2Lancet-Regular"/>
              </a:rPr>
              <a:t>half a </a:t>
            </a:r>
            <a:r>
              <a:rPr lang="en-US" sz="3200" dirty="0">
                <a:latin typeface="Shaker2Lancet-Regular"/>
              </a:rPr>
              <a:t>million </a:t>
            </a:r>
            <a:r>
              <a:rPr lang="en-US" sz="3200" dirty="0" smtClean="0">
                <a:latin typeface="Shaker2Lancet-Regular"/>
              </a:rPr>
              <a:t>participants.</a:t>
            </a:r>
          </a:p>
          <a:p>
            <a:pPr>
              <a:buFont typeface="Wingdings" panose="05000000000000000000" pitchFamily="2" charset="2"/>
              <a:buChar char="ü"/>
            </a:pPr>
            <a:r>
              <a:rPr lang="en-US" sz="3200" dirty="0" smtClean="0">
                <a:latin typeface="Shaker2Lancet-Regular"/>
              </a:rPr>
              <a:t>Million </a:t>
            </a:r>
            <a:r>
              <a:rPr lang="en-US" sz="3200" dirty="0">
                <a:latin typeface="Shaker2Lancet-Regular"/>
              </a:rPr>
              <a:t>Women </a:t>
            </a:r>
            <a:r>
              <a:rPr lang="en-US" sz="3200" dirty="0" smtClean="0">
                <a:latin typeface="Shaker2Lancet-Regular"/>
              </a:rPr>
              <a:t>Study: the </a:t>
            </a:r>
            <a:r>
              <a:rPr lang="en-US" sz="3200" dirty="0">
                <a:latin typeface="Shaker2Lancet-Regular"/>
              </a:rPr>
              <a:t>largest longitudinal study of women’s health</a:t>
            </a:r>
            <a:endParaRPr lang="en-US" sz="3200" dirty="0"/>
          </a:p>
        </p:txBody>
      </p:sp>
    </p:spTree>
    <p:extLst>
      <p:ext uri="{BB962C8B-B14F-4D97-AF65-F5344CB8AC3E}">
        <p14:creationId xmlns:p14="http://schemas.microsoft.com/office/powerpoint/2010/main" val="34684568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Premature Death</a:t>
            </a:r>
            <a:endParaRPr lang="en-US" sz="4800" b="1" dirty="0"/>
          </a:p>
        </p:txBody>
      </p:sp>
      <p:sp>
        <p:nvSpPr>
          <p:cNvPr id="3" name="Content Placeholder 2"/>
          <p:cNvSpPr>
            <a:spLocks noGrp="1"/>
          </p:cNvSpPr>
          <p:nvPr>
            <p:ph idx="1"/>
          </p:nvPr>
        </p:nvSpPr>
        <p:spPr/>
        <p:txBody>
          <a:bodyPr>
            <a:normAutofit/>
          </a:bodyPr>
          <a:lstStyle/>
          <a:p>
            <a:r>
              <a:rPr lang="en-US" sz="3600" dirty="0" smtClean="0"/>
              <a:t>An important indicator of health status</a:t>
            </a:r>
          </a:p>
          <a:p>
            <a:r>
              <a:rPr lang="en-US" sz="3600" dirty="0" smtClean="0"/>
              <a:t>Substantial reductions are achievable everywhere</a:t>
            </a:r>
          </a:p>
          <a:p>
            <a:r>
              <a:rPr lang="en-US" sz="3600" dirty="0" smtClean="0"/>
              <a:t>Appropriate national and regional risk-reduction priorities follow</a:t>
            </a:r>
          </a:p>
          <a:p>
            <a:r>
              <a:rPr lang="en-US" sz="3600" dirty="0">
                <a:solidFill>
                  <a:srgbClr val="FFC000"/>
                </a:solidFill>
              </a:rPr>
              <a:t>T</a:t>
            </a:r>
            <a:r>
              <a:rPr lang="en-US" sz="3600" dirty="0" smtClean="0">
                <a:solidFill>
                  <a:srgbClr val="FFC000"/>
                </a:solidFill>
              </a:rPr>
              <a:t>argeting </a:t>
            </a:r>
            <a:r>
              <a:rPr lang="en-US" sz="3600" dirty="0">
                <a:solidFill>
                  <a:srgbClr val="FFC000"/>
                </a:solidFill>
              </a:rPr>
              <a:t>premature death </a:t>
            </a:r>
            <a:r>
              <a:rPr lang="en-US" sz="3600" dirty="0"/>
              <a:t>could establish </a:t>
            </a:r>
            <a:r>
              <a:rPr lang="en-US" sz="3600" dirty="0" smtClean="0"/>
              <a:t>a political </a:t>
            </a:r>
            <a:r>
              <a:rPr lang="en-US" sz="3600" dirty="0"/>
              <a:t>precedent whose </a:t>
            </a:r>
            <a:r>
              <a:rPr lang="en-US" sz="3600" dirty="0" smtClean="0"/>
              <a:t>effects will continue </a:t>
            </a:r>
            <a:r>
              <a:rPr lang="en-US" sz="3600" dirty="0"/>
              <a:t>after 2030</a:t>
            </a:r>
            <a:r>
              <a:rPr lang="en-US" sz="3600" dirty="0" smtClean="0"/>
              <a:t>.</a:t>
            </a:r>
          </a:p>
          <a:p>
            <a:endParaRPr lang="en-US" sz="3600" dirty="0"/>
          </a:p>
        </p:txBody>
      </p:sp>
    </p:spTree>
    <p:extLst>
      <p:ext uri="{BB962C8B-B14F-4D97-AF65-F5344CB8AC3E}">
        <p14:creationId xmlns:p14="http://schemas.microsoft.com/office/powerpoint/2010/main" val="10359565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228600" lvl="0" indent="-228600">
              <a:spcBef>
                <a:spcPts val="1000"/>
              </a:spcBef>
            </a:pPr>
            <a:r>
              <a:rPr lang="en-US" sz="6000" b="1" dirty="0" smtClean="0">
                <a:solidFill>
                  <a:srgbClr val="FFFF00"/>
                </a:solidFill>
                <a:latin typeface="Calibri" panose="020F0502020204030204"/>
                <a:ea typeface="+mn-ea"/>
                <a:cs typeface="+mn-cs"/>
              </a:rPr>
              <a:t>Public Support for Research</a:t>
            </a:r>
            <a:endParaRPr lang="en-US" sz="8800" b="1" dirty="0">
              <a:solidFill>
                <a:srgbClr val="FFFF00"/>
              </a:solidFill>
            </a:endParaRPr>
          </a:p>
        </p:txBody>
      </p:sp>
      <p:sp>
        <p:nvSpPr>
          <p:cNvPr id="3" name="Content Placeholder 2"/>
          <p:cNvSpPr>
            <a:spLocks noGrp="1"/>
          </p:cNvSpPr>
          <p:nvPr>
            <p:ph idx="1"/>
          </p:nvPr>
        </p:nvSpPr>
        <p:spPr/>
        <p:txBody>
          <a:bodyPr>
            <a:normAutofit/>
          </a:bodyPr>
          <a:lstStyle/>
          <a:p>
            <a:r>
              <a:rPr lang="en-US" sz="4000" dirty="0"/>
              <a:t>I</a:t>
            </a:r>
            <a:r>
              <a:rPr lang="en-US" sz="4000" dirty="0" smtClean="0"/>
              <a:t>t </a:t>
            </a:r>
            <a:r>
              <a:rPr lang="en-US" sz="4000" dirty="0"/>
              <a:t>is noteworthy that 2·2 million people in </a:t>
            </a:r>
            <a:r>
              <a:rPr lang="en-US" sz="4000" dirty="0" smtClean="0"/>
              <a:t>the UK </a:t>
            </a:r>
            <a:r>
              <a:rPr lang="en-US" sz="4000" dirty="0"/>
              <a:t>are currently taking part in these large </a:t>
            </a:r>
            <a:r>
              <a:rPr lang="en-US" sz="4000" dirty="0" smtClean="0"/>
              <a:t>population cohort </a:t>
            </a:r>
            <a:r>
              <a:rPr lang="en-US" sz="4000" dirty="0"/>
              <a:t>studies—one in 30 of the general </a:t>
            </a:r>
            <a:r>
              <a:rPr lang="en-US" sz="4000" dirty="0" smtClean="0"/>
              <a:t>population</a:t>
            </a:r>
          </a:p>
          <a:p>
            <a:r>
              <a:rPr lang="en-US" sz="4000" dirty="0"/>
              <a:t>Population cohort studies are a major </a:t>
            </a:r>
            <a:r>
              <a:rPr lang="en-US" sz="4000" dirty="0" smtClean="0"/>
              <a:t>long-term commitment </a:t>
            </a:r>
            <a:r>
              <a:rPr lang="en-US" sz="4000" dirty="0"/>
              <a:t>for participants, study teams, and funders,</a:t>
            </a:r>
          </a:p>
        </p:txBody>
      </p:sp>
    </p:spTree>
    <p:extLst>
      <p:ext uri="{BB962C8B-B14F-4D97-AF65-F5344CB8AC3E}">
        <p14:creationId xmlns:p14="http://schemas.microsoft.com/office/powerpoint/2010/main" val="21430326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solidFill>
                  <a:srgbClr val="FFFF00"/>
                </a:solidFill>
              </a:rPr>
              <a:t>UK population cohort portfolio</a:t>
            </a:r>
          </a:p>
        </p:txBody>
      </p:sp>
      <p:sp>
        <p:nvSpPr>
          <p:cNvPr id="3" name="Content Placeholder 2"/>
          <p:cNvSpPr>
            <a:spLocks noGrp="1"/>
          </p:cNvSpPr>
          <p:nvPr>
            <p:ph idx="1"/>
          </p:nvPr>
        </p:nvSpPr>
        <p:spPr/>
        <p:txBody>
          <a:bodyPr/>
          <a:lstStyle/>
          <a:p>
            <a:r>
              <a:rPr lang="en-US" dirty="0" smtClean="0"/>
              <a:t>Has wide coverage: from </a:t>
            </a:r>
            <a:r>
              <a:rPr lang="en-US" dirty="0"/>
              <a:t>before conception to old age, both sexes, </a:t>
            </a:r>
            <a:r>
              <a:rPr lang="en-US" dirty="0" smtClean="0"/>
              <a:t>and all </a:t>
            </a:r>
            <a:r>
              <a:rPr lang="en-US" dirty="0"/>
              <a:t>major ethnic groups</a:t>
            </a:r>
            <a:r>
              <a:rPr lang="en-US" dirty="0" smtClean="0"/>
              <a:t>.</a:t>
            </a:r>
            <a:endParaRPr lang="en-US" dirty="0"/>
          </a:p>
          <a:p>
            <a:r>
              <a:rPr lang="en-US" dirty="0"/>
              <a:t>Multi-generations cohort </a:t>
            </a:r>
            <a:r>
              <a:rPr lang="en-US" dirty="0" smtClean="0"/>
              <a:t> such as Avon Longitudinal Study </a:t>
            </a:r>
            <a:r>
              <a:rPr lang="en-US" dirty="0"/>
              <a:t>of Parents and Children (ALSPAC</a:t>
            </a:r>
            <a:r>
              <a:rPr lang="en-US" dirty="0" smtClean="0"/>
              <a:t>), </a:t>
            </a:r>
            <a:r>
              <a:rPr lang="en-US" dirty="0"/>
              <a:t>include </a:t>
            </a:r>
            <a:r>
              <a:rPr lang="en-US" dirty="0" smtClean="0"/>
              <a:t>data from </a:t>
            </a:r>
            <a:r>
              <a:rPr lang="en-US" dirty="0"/>
              <a:t>several generations that enable investigators </a:t>
            </a:r>
            <a:r>
              <a:rPr lang="en-US" dirty="0" smtClean="0"/>
              <a:t>to study </a:t>
            </a:r>
            <a:r>
              <a:rPr lang="en-US" dirty="0"/>
              <a:t>familial clustering of risk and disease and </a:t>
            </a:r>
            <a:r>
              <a:rPr lang="en-US" dirty="0" smtClean="0"/>
              <a:t>the underlying </a:t>
            </a:r>
            <a:r>
              <a:rPr lang="en-US" dirty="0"/>
              <a:t>mechanisms.</a:t>
            </a:r>
          </a:p>
        </p:txBody>
      </p:sp>
    </p:spTree>
    <p:extLst>
      <p:ext uri="{BB962C8B-B14F-4D97-AF65-F5344CB8AC3E}">
        <p14:creationId xmlns:p14="http://schemas.microsoft.com/office/powerpoint/2010/main" val="34713255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346" y="365125"/>
            <a:ext cx="10995454" cy="1325563"/>
          </a:xfrm>
        </p:spPr>
        <p:txBody>
          <a:bodyPr>
            <a:noAutofit/>
          </a:bodyPr>
          <a:lstStyle/>
          <a:p>
            <a:r>
              <a:rPr lang="en-US" sz="5400" b="1" dirty="0">
                <a:solidFill>
                  <a:srgbClr val="FFFF00"/>
                </a:solidFill>
              </a:rPr>
              <a:t>34 largest UK population cohort </a:t>
            </a:r>
            <a:r>
              <a:rPr lang="en-US" sz="5400" b="1" dirty="0" smtClean="0">
                <a:solidFill>
                  <a:srgbClr val="FFFF00"/>
                </a:solidFill>
              </a:rPr>
              <a:t>studies</a:t>
            </a:r>
            <a:r>
              <a:rPr lang="en-US" sz="5400" b="1" dirty="0" smtClean="0"/>
              <a:t>. </a:t>
            </a:r>
            <a:endParaRPr lang="en-US" sz="5400" b="1" dirty="0"/>
          </a:p>
        </p:txBody>
      </p:sp>
      <p:sp>
        <p:nvSpPr>
          <p:cNvPr id="3" name="Content Placeholder 2"/>
          <p:cNvSpPr>
            <a:spLocks noGrp="1"/>
          </p:cNvSpPr>
          <p:nvPr>
            <p:ph idx="1"/>
          </p:nvPr>
        </p:nvSpPr>
        <p:spPr>
          <a:xfrm>
            <a:off x="838200" y="1901825"/>
            <a:ext cx="10515600" cy="4351338"/>
          </a:xfrm>
        </p:spPr>
        <p:txBody>
          <a:bodyPr>
            <a:normAutofit lnSpcReduction="10000"/>
          </a:bodyPr>
          <a:lstStyle/>
          <a:p>
            <a:r>
              <a:rPr lang="en-US" sz="4000" dirty="0">
                <a:latin typeface="Shaker2Lancet-Regular"/>
              </a:rPr>
              <a:t>Almost £30 million is spent per year on the 34 </a:t>
            </a:r>
            <a:r>
              <a:rPr lang="en-US" sz="4000" dirty="0" smtClean="0">
                <a:latin typeface="Shaker2Lancet-Regular"/>
              </a:rPr>
              <a:t>largest UK </a:t>
            </a:r>
            <a:r>
              <a:rPr lang="en-US" sz="4000" dirty="0">
                <a:latin typeface="Shaker2Lancet-Regular"/>
              </a:rPr>
              <a:t>population cohort </a:t>
            </a:r>
            <a:r>
              <a:rPr lang="en-US" sz="4000" dirty="0" smtClean="0">
                <a:latin typeface="Shaker2Lancet-Regular"/>
              </a:rPr>
              <a:t>studies,.</a:t>
            </a:r>
          </a:p>
          <a:p>
            <a:r>
              <a:rPr lang="en-US" sz="4000" dirty="0" smtClean="0">
                <a:latin typeface="Shaker2Lancet-Regular"/>
              </a:rPr>
              <a:t>50% </a:t>
            </a:r>
            <a:r>
              <a:rPr lang="en-US" sz="4000" dirty="0">
                <a:latin typeface="Shaker2Lancet-Regular"/>
              </a:rPr>
              <a:t>of </a:t>
            </a:r>
            <a:r>
              <a:rPr lang="en-US" sz="4000" dirty="0" smtClean="0">
                <a:latin typeface="Shaker2Lancet-Regular"/>
              </a:rPr>
              <a:t>these cohort  have been </a:t>
            </a:r>
            <a:r>
              <a:rPr lang="en-US" sz="4000" dirty="0">
                <a:latin typeface="Shaker2Lancet-Regular"/>
              </a:rPr>
              <a:t>followed for more than 20 years</a:t>
            </a:r>
            <a:r>
              <a:rPr lang="en-US" sz="4000" dirty="0" smtClean="0">
                <a:latin typeface="Shaker2Lancet-Regular"/>
              </a:rPr>
              <a:t>.</a:t>
            </a:r>
          </a:p>
          <a:p>
            <a:r>
              <a:rPr lang="en-US" sz="4000" dirty="0" smtClean="0"/>
              <a:t>92% of cohort participants are </a:t>
            </a:r>
            <a:r>
              <a:rPr lang="en-US" sz="4000" dirty="0"/>
              <a:t>aged 45 years or older </a:t>
            </a:r>
          </a:p>
          <a:p>
            <a:r>
              <a:rPr lang="en-US" sz="4400" dirty="0" smtClean="0">
                <a:solidFill>
                  <a:srgbClr val="FFFF00"/>
                </a:solidFill>
              </a:rPr>
              <a:t>62</a:t>
            </a:r>
            <a:r>
              <a:rPr lang="en-US" sz="4400" dirty="0">
                <a:solidFill>
                  <a:srgbClr val="FFFF00"/>
                </a:solidFill>
              </a:rPr>
              <a:t>%</a:t>
            </a:r>
            <a:r>
              <a:rPr lang="en-US" sz="4400" dirty="0" smtClean="0">
                <a:solidFill>
                  <a:srgbClr val="FFFF00"/>
                </a:solidFill>
              </a:rPr>
              <a:t> are </a:t>
            </a:r>
            <a:r>
              <a:rPr lang="en-US" sz="4000" dirty="0" smtClean="0"/>
              <a:t>female</a:t>
            </a:r>
            <a:endParaRPr lang="en-US" sz="4000" dirty="0"/>
          </a:p>
        </p:txBody>
      </p:sp>
    </p:spTree>
    <p:extLst>
      <p:ext uri="{BB962C8B-B14F-4D97-AF65-F5344CB8AC3E}">
        <p14:creationId xmlns:p14="http://schemas.microsoft.com/office/powerpoint/2010/main" val="9847209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smtClean="0">
                <a:solidFill>
                  <a:srgbClr val="FFFF00"/>
                </a:solidFill>
              </a:rPr>
              <a:t>Why should we spent on Cohort?</a:t>
            </a:r>
            <a:br>
              <a:rPr lang="en-US" sz="4800" b="1" dirty="0" smtClean="0">
                <a:solidFill>
                  <a:srgbClr val="FFFF00"/>
                </a:solidFill>
              </a:rPr>
            </a:br>
            <a:r>
              <a:rPr lang="en-US" sz="4800" b="1" dirty="0" smtClean="0">
                <a:solidFill>
                  <a:srgbClr val="FFFF00"/>
                </a:solidFill>
              </a:rPr>
              <a:t>What are the strength of Cohort study?</a:t>
            </a:r>
            <a:endParaRPr lang="en-US" sz="4800" b="1" dirty="0">
              <a:solidFill>
                <a:srgbClr val="FFFF00"/>
              </a:solidFill>
            </a:endParaRPr>
          </a:p>
        </p:txBody>
      </p:sp>
      <p:sp>
        <p:nvSpPr>
          <p:cNvPr id="3" name="Content Placeholder 2"/>
          <p:cNvSpPr>
            <a:spLocks noGrp="1"/>
          </p:cNvSpPr>
          <p:nvPr>
            <p:ph idx="1"/>
          </p:nvPr>
        </p:nvSpPr>
        <p:spPr/>
        <p:txBody>
          <a:bodyPr>
            <a:noAutofit/>
          </a:bodyPr>
          <a:lstStyle/>
          <a:p>
            <a:r>
              <a:rPr lang="en-US" dirty="0"/>
              <a:t>A</a:t>
            </a:r>
            <a:r>
              <a:rPr lang="en-US" dirty="0" smtClean="0"/>
              <a:t>bility </a:t>
            </a:r>
            <a:r>
              <a:rPr lang="en-US" dirty="0"/>
              <a:t>to identify </a:t>
            </a:r>
            <a:r>
              <a:rPr lang="en-US" dirty="0" smtClean="0"/>
              <a:t>multiple risk </a:t>
            </a:r>
            <a:r>
              <a:rPr lang="en-US" dirty="0"/>
              <a:t>factors over time</a:t>
            </a:r>
            <a:r>
              <a:rPr lang="en-US" dirty="0" smtClean="0"/>
              <a:t>.</a:t>
            </a:r>
          </a:p>
          <a:p>
            <a:r>
              <a:rPr lang="en-US" dirty="0"/>
              <a:t>A</a:t>
            </a:r>
            <a:r>
              <a:rPr lang="en-US" dirty="0" smtClean="0"/>
              <a:t>ssessment </a:t>
            </a:r>
            <a:r>
              <a:rPr lang="en-US" dirty="0"/>
              <a:t>of exposures that cannot be </a:t>
            </a:r>
            <a:r>
              <a:rPr lang="en-US" dirty="0" smtClean="0"/>
              <a:t>randomized (smoking, alcohol ,opium…)</a:t>
            </a:r>
          </a:p>
          <a:p>
            <a:r>
              <a:rPr lang="en-US" dirty="0" smtClean="0"/>
              <a:t>Collection </a:t>
            </a:r>
            <a:r>
              <a:rPr lang="en-US" dirty="0"/>
              <a:t>of </a:t>
            </a:r>
            <a:r>
              <a:rPr lang="en-US" dirty="0" smtClean="0"/>
              <a:t>serial measurements </a:t>
            </a:r>
            <a:r>
              <a:rPr lang="en-US" dirty="0"/>
              <a:t>and samples that enables </a:t>
            </a:r>
            <a:r>
              <a:rPr lang="en-US" dirty="0" smtClean="0"/>
              <a:t>measurement of </a:t>
            </a:r>
            <a:r>
              <a:rPr lang="en-US" dirty="0"/>
              <a:t>changes in </a:t>
            </a:r>
            <a:r>
              <a:rPr lang="en-US" dirty="0" smtClean="0"/>
              <a:t>exposure and </a:t>
            </a:r>
            <a:r>
              <a:rPr lang="en-US" dirty="0"/>
              <a:t>their </a:t>
            </a:r>
            <a:r>
              <a:rPr lang="en-US" dirty="0" smtClean="0"/>
              <a:t>effect </a:t>
            </a:r>
            <a:r>
              <a:rPr lang="en-US" dirty="0"/>
              <a:t>on </a:t>
            </a:r>
            <a:r>
              <a:rPr lang="en-US" dirty="0" smtClean="0"/>
              <a:t>health outcomes </a:t>
            </a:r>
            <a:r>
              <a:rPr lang="en-US" dirty="0"/>
              <a:t>over </a:t>
            </a:r>
            <a:r>
              <a:rPr lang="en-US" dirty="0" smtClean="0"/>
              <a:t>time.</a:t>
            </a:r>
          </a:p>
          <a:p>
            <a:r>
              <a:rPr lang="en-US" dirty="0"/>
              <a:t>I</a:t>
            </a:r>
            <a:r>
              <a:rPr lang="en-US" dirty="0" smtClean="0"/>
              <a:t>dentifying </a:t>
            </a:r>
            <a:r>
              <a:rPr lang="en-US" dirty="0"/>
              <a:t>the </a:t>
            </a:r>
            <a:r>
              <a:rPr lang="en-US" dirty="0" smtClean="0"/>
              <a:t>effect </a:t>
            </a:r>
            <a:r>
              <a:rPr lang="en-US" dirty="0"/>
              <a:t>of one </a:t>
            </a:r>
            <a:r>
              <a:rPr lang="en-US" dirty="0" smtClean="0"/>
              <a:t>risk factor </a:t>
            </a:r>
            <a:r>
              <a:rPr lang="en-US" dirty="0"/>
              <a:t>on multiple outcomes</a:t>
            </a:r>
            <a:r>
              <a:rPr lang="en-US" dirty="0" smtClean="0"/>
              <a:t>.</a:t>
            </a:r>
          </a:p>
          <a:p>
            <a:r>
              <a:rPr lang="en-US" dirty="0"/>
              <a:t>Cohorts are generally </a:t>
            </a:r>
            <a:r>
              <a:rPr lang="en-US" dirty="0" smtClean="0"/>
              <a:t>more inclusive </a:t>
            </a:r>
            <a:r>
              <a:rPr lang="en-US" dirty="0"/>
              <a:t>than </a:t>
            </a:r>
            <a:r>
              <a:rPr lang="en-US" dirty="0" err="1"/>
              <a:t>randomised</a:t>
            </a:r>
            <a:r>
              <a:rPr lang="en-US" dirty="0"/>
              <a:t> trials which are usually </a:t>
            </a:r>
            <a:r>
              <a:rPr lang="en-US" dirty="0" smtClean="0"/>
              <a:t>highly selective.</a:t>
            </a:r>
          </a:p>
          <a:p>
            <a:r>
              <a:rPr lang="en-US" dirty="0"/>
              <a:t>Findings from cohort studies can, </a:t>
            </a:r>
            <a:r>
              <a:rPr lang="en-US" dirty="0" smtClean="0"/>
              <a:t>therefore, be </a:t>
            </a:r>
            <a:r>
              <a:rPr lang="en-US" dirty="0"/>
              <a:t>more </a:t>
            </a:r>
            <a:r>
              <a:rPr lang="en-US" dirty="0" err="1"/>
              <a:t>generalisable</a:t>
            </a:r>
            <a:r>
              <a:rPr lang="en-US" dirty="0"/>
              <a:t> to the population as a whole.</a:t>
            </a:r>
          </a:p>
        </p:txBody>
      </p:sp>
    </p:spTree>
    <p:extLst>
      <p:ext uri="{BB962C8B-B14F-4D97-AF65-F5344CB8AC3E}">
        <p14:creationId xmlns:p14="http://schemas.microsoft.com/office/powerpoint/2010/main" val="35867239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Another important </a:t>
            </a:r>
            <a:r>
              <a:rPr lang="en-US" b="1" dirty="0" smtClean="0">
                <a:solidFill>
                  <a:srgbClr val="FFFF00"/>
                </a:solidFill>
              </a:rPr>
              <a:t>strength is :</a:t>
            </a:r>
            <a:br>
              <a:rPr lang="en-US" b="1" dirty="0" smtClean="0">
                <a:solidFill>
                  <a:srgbClr val="FFFF00"/>
                </a:solidFill>
              </a:rPr>
            </a:br>
            <a:r>
              <a:rPr lang="en-US" b="1" dirty="0" smtClean="0">
                <a:solidFill>
                  <a:srgbClr val="FFFF00"/>
                </a:solidFill>
              </a:rPr>
              <a:t>Cross-cohort </a:t>
            </a:r>
            <a:r>
              <a:rPr lang="en-US" b="1" dirty="0">
                <a:solidFill>
                  <a:srgbClr val="FFFF00"/>
                </a:solidFill>
              </a:rPr>
              <a:t>collaborations </a:t>
            </a:r>
          </a:p>
        </p:txBody>
      </p:sp>
      <p:sp>
        <p:nvSpPr>
          <p:cNvPr id="3" name="Content Placeholder 2"/>
          <p:cNvSpPr>
            <a:spLocks noGrp="1"/>
          </p:cNvSpPr>
          <p:nvPr>
            <p:ph idx="1"/>
          </p:nvPr>
        </p:nvSpPr>
        <p:spPr/>
        <p:txBody>
          <a:bodyPr>
            <a:noAutofit/>
          </a:bodyPr>
          <a:lstStyle/>
          <a:p>
            <a:r>
              <a:rPr lang="en-US" sz="3200" dirty="0" smtClean="0"/>
              <a:t>Are </a:t>
            </a:r>
            <a:r>
              <a:rPr lang="en-US" sz="3200" dirty="0"/>
              <a:t>an </a:t>
            </a:r>
            <a:r>
              <a:rPr lang="en-US" sz="3200" dirty="0" smtClean="0"/>
              <a:t>effective </a:t>
            </a:r>
            <a:r>
              <a:rPr lang="en-US" sz="3200" dirty="0"/>
              <a:t>way </a:t>
            </a:r>
            <a:r>
              <a:rPr lang="en-US" sz="3200" dirty="0" smtClean="0"/>
              <a:t>to increase </a:t>
            </a:r>
            <a:r>
              <a:rPr lang="en-US" sz="3200" dirty="0"/>
              <a:t>statistical power. </a:t>
            </a:r>
            <a:endParaRPr lang="en-US" sz="3200" dirty="0" smtClean="0"/>
          </a:p>
          <a:p>
            <a:r>
              <a:rPr lang="en-US" sz="3200" dirty="0" smtClean="0"/>
              <a:t>The </a:t>
            </a:r>
            <a:r>
              <a:rPr lang="en-US" sz="3200" dirty="0"/>
              <a:t>Healthy Ageing Across </a:t>
            </a:r>
            <a:r>
              <a:rPr lang="en-US" sz="3200" dirty="0" smtClean="0"/>
              <a:t>the Life </a:t>
            </a:r>
            <a:r>
              <a:rPr lang="en-US" sz="3200" dirty="0"/>
              <a:t>Course (</a:t>
            </a:r>
            <a:r>
              <a:rPr lang="en-US" sz="3200" dirty="0" err="1"/>
              <a:t>HALCyon</a:t>
            </a:r>
            <a:r>
              <a:rPr lang="en-US" sz="3200" dirty="0"/>
              <a:t>) </a:t>
            </a:r>
            <a:r>
              <a:rPr lang="en-US" sz="3200" dirty="0" smtClean="0"/>
              <a:t>collaboration merged </a:t>
            </a:r>
            <a:r>
              <a:rPr lang="en-US" sz="3200" dirty="0"/>
              <a:t>data </a:t>
            </a:r>
            <a:r>
              <a:rPr lang="en-US" sz="3200" dirty="0" smtClean="0"/>
              <a:t>from nine </a:t>
            </a:r>
            <a:r>
              <a:rPr lang="en-US" sz="3200" dirty="0"/>
              <a:t>cohorts to undertake studies of ageing that </a:t>
            </a:r>
            <a:r>
              <a:rPr lang="en-US" sz="3200" dirty="0" smtClean="0"/>
              <a:t>would not </a:t>
            </a:r>
            <a:r>
              <a:rPr lang="en-US" sz="3200" dirty="0"/>
              <a:t>have been feasible using any single cohort. </a:t>
            </a:r>
          </a:p>
          <a:p>
            <a:r>
              <a:rPr lang="en-US" sz="3200" dirty="0" smtClean="0"/>
              <a:t>Cohort </a:t>
            </a:r>
            <a:r>
              <a:rPr lang="en-US" sz="3200" dirty="0"/>
              <a:t>and Longitudinal Studies </a:t>
            </a:r>
            <a:r>
              <a:rPr lang="en-US" sz="3200" dirty="0" smtClean="0"/>
              <a:t>Enhancement Resources </a:t>
            </a:r>
            <a:r>
              <a:rPr lang="en-US" sz="3200" dirty="0"/>
              <a:t>(CLOSER) </a:t>
            </a:r>
            <a:r>
              <a:rPr lang="en-US" sz="3200" dirty="0" smtClean="0"/>
              <a:t>initiative, </a:t>
            </a:r>
            <a:r>
              <a:rPr lang="en-US" sz="3200" dirty="0"/>
              <a:t>funded by the MRC </a:t>
            </a:r>
            <a:r>
              <a:rPr lang="en-US" sz="3200" dirty="0" smtClean="0"/>
              <a:t>and Economic </a:t>
            </a:r>
            <a:r>
              <a:rPr lang="en-US" sz="3200" dirty="0"/>
              <a:t>and Social Research Council, brings </a:t>
            </a:r>
            <a:r>
              <a:rPr lang="en-US" sz="3200" dirty="0" smtClean="0"/>
              <a:t>together nine </a:t>
            </a:r>
            <a:r>
              <a:rPr lang="en-US" sz="3200" dirty="0"/>
              <a:t>cohorts with the aim of combining variables </a:t>
            </a:r>
            <a:r>
              <a:rPr lang="en-US" sz="3200" dirty="0" smtClean="0"/>
              <a:t>across these </a:t>
            </a:r>
            <a:r>
              <a:rPr lang="en-US" sz="3200" dirty="0"/>
              <a:t>studies.</a:t>
            </a:r>
          </a:p>
        </p:txBody>
      </p:sp>
    </p:spTree>
    <p:extLst>
      <p:ext uri="{BB962C8B-B14F-4D97-AF65-F5344CB8AC3E}">
        <p14:creationId xmlns:p14="http://schemas.microsoft.com/office/powerpoint/2010/main" val="33180152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smtClean="0">
                <a:solidFill>
                  <a:srgbClr val="FFFF00"/>
                </a:solidFill>
              </a:rPr>
              <a:t>Generalizability </a:t>
            </a:r>
            <a:r>
              <a:rPr lang="en-US" sz="4800" b="1" dirty="0">
                <a:solidFill>
                  <a:srgbClr val="FFFF00"/>
                </a:solidFill>
              </a:rPr>
              <a:t>of Finding</a:t>
            </a:r>
            <a:br>
              <a:rPr lang="en-US" sz="4800" b="1" dirty="0">
                <a:solidFill>
                  <a:srgbClr val="FFFF00"/>
                </a:solidFill>
              </a:rPr>
            </a:br>
            <a:r>
              <a:rPr lang="en-US" sz="4800" b="1" dirty="0">
                <a:solidFill>
                  <a:srgbClr val="FFFF00"/>
                </a:solidFill>
              </a:rPr>
              <a:t>F</a:t>
            </a:r>
            <a:r>
              <a:rPr lang="en-US" sz="4800" b="1" dirty="0" smtClean="0">
                <a:solidFill>
                  <a:srgbClr val="FFFF00"/>
                </a:solidFill>
              </a:rPr>
              <a:t>urther </a:t>
            </a:r>
            <a:r>
              <a:rPr lang="en-US" sz="4800" b="1" dirty="0">
                <a:solidFill>
                  <a:srgbClr val="FFFF00"/>
                </a:solidFill>
              </a:rPr>
              <a:t>laboratory and genetic study</a:t>
            </a:r>
          </a:p>
        </p:txBody>
      </p:sp>
      <p:sp>
        <p:nvSpPr>
          <p:cNvPr id="3" name="Content Placeholder 2"/>
          <p:cNvSpPr>
            <a:spLocks noGrp="1"/>
          </p:cNvSpPr>
          <p:nvPr>
            <p:ph idx="1"/>
          </p:nvPr>
        </p:nvSpPr>
        <p:spPr/>
        <p:txBody>
          <a:bodyPr/>
          <a:lstStyle/>
          <a:p>
            <a:r>
              <a:rPr lang="en-US" dirty="0">
                <a:latin typeface="Shaker2Lancet-Regular"/>
              </a:rPr>
              <a:t>Some cohorts might not be representative </a:t>
            </a:r>
            <a:r>
              <a:rPr lang="en-US" dirty="0" smtClean="0">
                <a:latin typeface="Shaker2Lancet-Regular"/>
              </a:rPr>
              <a:t>of the </a:t>
            </a:r>
            <a:r>
              <a:rPr lang="en-US" dirty="0">
                <a:latin typeface="Shaker2Lancet-Regular"/>
              </a:rPr>
              <a:t>general population in terms of </a:t>
            </a:r>
            <a:r>
              <a:rPr lang="en-US" dirty="0" smtClean="0">
                <a:latin typeface="Shaker2Lancet-Regular"/>
              </a:rPr>
              <a:t>demographics and </a:t>
            </a:r>
            <a:r>
              <a:rPr lang="en-US" dirty="0">
                <a:latin typeface="Shaker2Lancet-Regular"/>
              </a:rPr>
              <a:t>lifestyle, but the results may nonetheless </a:t>
            </a:r>
            <a:r>
              <a:rPr lang="en-US" dirty="0" smtClean="0">
                <a:latin typeface="Shaker2Lancet-Regular"/>
              </a:rPr>
              <a:t>be generalizable.</a:t>
            </a:r>
          </a:p>
          <a:p>
            <a:r>
              <a:rPr lang="en-US" dirty="0" smtClean="0"/>
              <a:t>Broad </a:t>
            </a:r>
            <a:r>
              <a:rPr lang="en-US" dirty="0"/>
              <a:t>and enduring consent c</a:t>
            </a:r>
            <a:r>
              <a:rPr lang="en-US" dirty="0" smtClean="0"/>
              <a:t>ould be obtained </a:t>
            </a:r>
            <a:r>
              <a:rPr lang="en-US" dirty="0"/>
              <a:t>from the participants of all cohorts to </a:t>
            </a:r>
            <a:r>
              <a:rPr lang="en-US" dirty="0" smtClean="0"/>
              <a:t>obtain additional </a:t>
            </a:r>
            <a:r>
              <a:rPr lang="en-US" dirty="0"/>
              <a:t>information through linkage to routine </a:t>
            </a:r>
            <a:r>
              <a:rPr lang="en-US" dirty="0" smtClean="0"/>
              <a:t>data and further laboratory and genetic study</a:t>
            </a:r>
            <a:endParaRPr lang="en-US" dirty="0"/>
          </a:p>
        </p:txBody>
      </p:sp>
    </p:spTree>
    <p:extLst>
      <p:ext uri="{BB962C8B-B14F-4D97-AF65-F5344CB8AC3E}">
        <p14:creationId xmlns:p14="http://schemas.microsoft.com/office/powerpoint/2010/main" val="29018514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solidFill>
                  <a:srgbClr val="FFFF00"/>
                </a:solidFill>
              </a:rPr>
              <a:t>Research </a:t>
            </a:r>
            <a:r>
              <a:rPr lang="en-US" sz="6000" b="1" dirty="0">
                <a:solidFill>
                  <a:srgbClr val="FFFF00"/>
                </a:solidFill>
              </a:rPr>
              <a:t>use of personal data </a:t>
            </a:r>
          </a:p>
        </p:txBody>
      </p:sp>
      <p:sp>
        <p:nvSpPr>
          <p:cNvPr id="3" name="Content Placeholder 2"/>
          <p:cNvSpPr>
            <a:spLocks noGrp="1"/>
          </p:cNvSpPr>
          <p:nvPr>
            <p:ph idx="1"/>
          </p:nvPr>
        </p:nvSpPr>
        <p:spPr/>
        <p:txBody>
          <a:bodyPr>
            <a:normAutofit/>
          </a:bodyPr>
          <a:lstStyle/>
          <a:p>
            <a:r>
              <a:rPr lang="en-US" sz="4000" dirty="0"/>
              <a:t>Trustworthy research use of personal data </a:t>
            </a:r>
            <a:r>
              <a:rPr lang="en-US" sz="4000" dirty="0" smtClean="0"/>
              <a:t>using robust </a:t>
            </a:r>
            <a:r>
              <a:rPr lang="en-US" sz="4000" dirty="0"/>
              <a:t>governance processes in secure </a:t>
            </a:r>
            <a:r>
              <a:rPr lang="en-US" sz="4000" dirty="0" smtClean="0"/>
              <a:t>environments with </a:t>
            </a:r>
            <a:r>
              <a:rPr lang="en-US" sz="4000" dirty="0"/>
              <a:t>safeguards that protect </a:t>
            </a:r>
            <a:endParaRPr lang="en-US" sz="4000" dirty="0" smtClean="0"/>
          </a:p>
          <a:p>
            <a:pPr marL="0" indent="0">
              <a:buNone/>
            </a:pPr>
            <a:r>
              <a:rPr lang="en-US" sz="4000" dirty="0"/>
              <a:t> </a:t>
            </a:r>
            <a:r>
              <a:rPr lang="en-US" sz="4000" dirty="0" smtClean="0"/>
              <a:t> confidentiality is fundamental </a:t>
            </a:r>
            <a:r>
              <a:rPr lang="en-US" sz="4000" dirty="0"/>
              <a:t>to understanding the causes of </a:t>
            </a:r>
            <a:r>
              <a:rPr lang="en-US" sz="4000" dirty="0" smtClean="0"/>
              <a:t>disease     and </a:t>
            </a:r>
            <a:r>
              <a:rPr lang="en-US" sz="4000" dirty="0"/>
              <a:t>improving public health.</a:t>
            </a:r>
          </a:p>
        </p:txBody>
      </p:sp>
    </p:spTree>
    <p:extLst>
      <p:ext uri="{BB962C8B-B14F-4D97-AF65-F5344CB8AC3E}">
        <p14:creationId xmlns:p14="http://schemas.microsoft.com/office/powerpoint/2010/main" val="26393293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solidFill>
                  <a:srgbClr val="FFFF00"/>
                </a:solidFill>
              </a:rPr>
              <a:t>Cross-cohort </a:t>
            </a:r>
            <a:r>
              <a:rPr lang="en-US" sz="6600" b="1" dirty="0">
                <a:solidFill>
                  <a:srgbClr val="FFFF00"/>
                </a:solidFill>
              </a:rPr>
              <a:t>comparisons</a:t>
            </a:r>
          </a:p>
        </p:txBody>
      </p:sp>
      <p:sp>
        <p:nvSpPr>
          <p:cNvPr id="3" name="Content Placeholder 2"/>
          <p:cNvSpPr>
            <a:spLocks noGrp="1"/>
          </p:cNvSpPr>
          <p:nvPr>
            <p:ph idx="1"/>
          </p:nvPr>
        </p:nvSpPr>
        <p:spPr/>
        <p:txBody>
          <a:bodyPr>
            <a:normAutofit/>
          </a:bodyPr>
          <a:lstStyle/>
          <a:p>
            <a:r>
              <a:rPr lang="en-US" sz="3600" dirty="0" smtClean="0"/>
              <a:t>Cohorts </a:t>
            </a:r>
            <a:r>
              <a:rPr lang="en-US" sz="3600" dirty="0"/>
              <a:t>be included in </a:t>
            </a:r>
            <a:r>
              <a:rPr lang="en-US" sz="3600" dirty="0" smtClean="0"/>
              <a:t>online directories </a:t>
            </a:r>
            <a:r>
              <a:rPr lang="en-US" sz="3600" dirty="0"/>
              <a:t>and appropriate meta-data provided.</a:t>
            </a:r>
          </a:p>
          <a:p>
            <a:r>
              <a:rPr lang="en-US" sz="3600" dirty="0"/>
              <a:t>Also, cohorts should use </a:t>
            </a:r>
            <a:r>
              <a:rPr lang="en-US" sz="3600" dirty="0" smtClean="0"/>
              <a:t>standardized </a:t>
            </a:r>
            <a:r>
              <a:rPr lang="en-US" sz="3600" dirty="0"/>
              <a:t>and </a:t>
            </a:r>
            <a:r>
              <a:rPr lang="en-US" sz="3600" dirty="0" smtClean="0"/>
              <a:t>validated approaches</a:t>
            </a:r>
            <a:r>
              <a:rPr lang="en-US" sz="3600" dirty="0"/>
              <a:t>, where possible, to facilitate </a:t>
            </a:r>
            <a:r>
              <a:rPr lang="en-US" sz="3600" dirty="0" smtClean="0"/>
              <a:t>cross-cohort comparisons</a:t>
            </a:r>
            <a:r>
              <a:rPr lang="en-US" sz="3600" dirty="0"/>
              <a:t>. </a:t>
            </a:r>
            <a:endParaRPr lang="en-US" sz="3600" dirty="0" smtClean="0"/>
          </a:p>
          <a:p>
            <a:r>
              <a:rPr lang="en-US" sz="3600" dirty="0" smtClean="0"/>
              <a:t>The findings </a:t>
            </a:r>
            <a:r>
              <a:rPr lang="en-US" sz="3600" dirty="0"/>
              <a:t>from the cohorts are of </a:t>
            </a:r>
            <a:r>
              <a:rPr lang="en-US" sz="3600" dirty="0" smtClean="0"/>
              <a:t>great value </a:t>
            </a:r>
            <a:r>
              <a:rPr lang="en-US" sz="3600" dirty="0"/>
              <a:t>in informing policy and practice in the UK, as </a:t>
            </a:r>
            <a:r>
              <a:rPr lang="en-US" sz="3600" dirty="0" smtClean="0"/>
              <a:t>well as </a:t>
            </a:r>
            <a:r>
              <a:rPr lang="en-US" sz="3600" dirty="0"/>
              <a:t>further </a:t>
            </a:r>
            <a:r>
              <a:rPr lang="en-US" sz="3600" dirty="0" smtClean="0"/>
              <a:t>afield</a:t>
            </a:r>
            <a:r>
              <a:rPr lang="en-US" sz="3600" dirty="0"/>
              <a:t>.</a:t>
            </a:r>
            <a:r>
              <a:rPr lang="en-US" sz="3600" dirty="0" smtClean="0"/>
              <a:t> </a:t>
            </a:r>
            <a:endParaRPr lang="en-US" sz="3600" dirty="0"/>
          </a:p>
        </p:txBody>
      </p:sp>
    </p:spTree>
    <p:extLst>
      <p:ext uri="{BB962C8B-B14F-4D97-AF65-F5344CB8AC3E}">
        <p14:creationId xmlns:p14="http://schemas.microsoft.com/office/powerpoint/2010/main" val="6627660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UK RCT participation rate</a:t>
            </a:r>
            <a:endParaRPr lang="en-US" sz="5400" b="1" dirty="0"/>
          </a:p>
        </p:txBody>
      </p:sp>
      <p:sp>
        <p:nvSpPr>
          <p:cNvPr id="3" name="Content Placeholder 2"/>
          <p:cNvSpPr>
            <a:spLocks noGrp="1"/>
          </p:cNvSpPr>
          <p:nvPr>
            <p:ph idx="1"/>
          </p:nvPr>
        </p:nvSpPr>
        <p:spPr/>
        <p:txBody>
          <a:bodyPr/>
          <a:lstStyle/>
          <a:p>
            <a:r>
              <a:rPr lang="en-US" sz="3600" dirty="0">
                <a:latin typeface="arial" panose="020B0604020202020204" pitchFamily="34" charset="0"/>
              </a:rPr>
              <a:t>O</a:t>
            </a:r>
            <a:r>
              <a:rPr lang="en-US" sz="3600" b="0" i="0" dirty="0" smtClean="0">
                <a:effectLst/>
                <a:latin typeface="arial" panose="020B0604020202020204" pitchFamily="34" charset="0"/>
              </a:rPr>
              <a:t>ne in seven newly diagnosed cancer patients in UK would be participating in a clinical trial.</a:t>
            </a:r>
          </a:p>
          <a:p>
            <a:r>
              <a:rPr lang="en-US" sz="3600" b="0" i="0" dirty="0" smtClean="0">
                <a:effectLst/>
                <a:latin typeface="arial" panose="020B0604020202020204" pitchFamily="34" charset="0"/>
              </a:rPr>
              <a:t> </a:t>
            </a:r>
            <a:r>
              <a:rPr lang="en-US" sz="3600" dirty="0" smtClean="0">
                <a:latin typeface="arial" panose="020B0604020202020204" pitchFamily="34" charset="0"/>
              </a:rPr>
              <a:t>T</a:t>
            </a:r>
            <a:r>
              <a:rPr lang="en-US" sz="3600" b="0" i="0" dirty="0" smtClean="0">
                <a:effectLst/>
                <a:latin typeface="arial" panose="020B0604020202020204" pitchFamily="34" charset="0"/>
              </a:rPr>
              <a:t>his figure rising to over 80% among childhood cancer patients. </a:t>
            </a:r>
          </a:p>
          <a:p>
            <a:r>
              <a:rPr lang="en-US" sz="3600" b="0" i="0" dirty="0" smtClean="0">
                <a:effectLst/>
                <a:latin typeface="arial" panose="020B0604020202020204" pitchFamily="34" charset="0"/>
              </a:rPr>
              <a:t>The potential impact of these activities on the improvement of clinical care is tremendous</a:t>
            </a:r>
            <a:r>
              <a:rPr lang="en-US" b="0" i="0" dirty="0" smtClean="0">
                <a:solidFill>
                  <a:srgbClr val="222222"/>
                </a:solidFill>
                <a:effectLst/>
                <a:latin typeface="arial" panose="020B0604020202020204" pitchFamily="34" charset="0"/>
              </a:rPr>
              <a:t>.</a:t>
            </a:r>
            <a:r>
              <a:rPr lang="en-US" dirty="0" smtClean="0"/>
              <a:t/>
            </a:r>
            <a:br>
              <a:rPr lang="en-US" dirty="0" smtClean="0"/>
            </a:br>
            <a:endParaRPr lang="en-US" dirty="0"/>
          </a:p>
        </p:txBody>
      </p:sp>
    </p:spTree>
    <p:extLst>
      <p:ext uri="{BB962C8B-B14F-4D97-AF65-F5344CB8AC3E}">
        <p14:creationId xmlns:p14="http://schemas.microsoft.com/office/powerpoint/2010/main" val="14254487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smtClean="0">
                <a:solidFill>
                  <a:srgbClr val="FFFF00"/>
                </a:solidFill>
              </a:rPr>
              <a:t>Examples of Important Cohort </a:t>
            </a:r>
            <a:r>
              <a:rPr lang="en-US" sz="4800" b="1" dirty="0">
                <a:solidFill>
                  <a:srgbClr val="FFFF00"/>
                </a:solidFill>
              </a:rPr>
              <a:t>S</a:t>
            </a:r>
            <a:r>
              <a:rPr lang="en-US" sz="4800" b="1" dirty="0" smtClean="0">
                <a:solidFill>
                  <a:srgbClr val="FFFF00"/>
                </a:solidFill>
              </a:rPr>
              <a:t>tudy </a:t>
            </a:r>
            <a:r>
              <a:rPr lang="en-US" sz="4800" b="1" dirty="0">
                <a:solidFill>
                  <a:srgbClr val="FFFF00"/>
                </a:solidFill>
              </a:rPr>
              <a:t>R</a:t>
            </a:r>
            <a:r>
              <a:rPr lang="en-US" sz="4800" b="1" dirty="0" smtClean="0">
                <a:solidFill>
                  <a:srgbClr val="FFFF00"/>
                </a:solidFill>
              </a:rPr>
              <a:t>esults</a:t>
            </a:r>
            <a:endParaRPr lang="en-US" sz="4800" b="1" dirty="0">
              <a:solidFill>
                <a:srgbClr val="FFFF00"/>
              </a:solidFill>
            </a:endParaRPr>
          </a:p>
        </p:txBody>
      </p:sp>
      <p:sp>
        <p:nvSpPr>
          <p:cNvPr id="3" name="Content Placeholder 2"/>
          <p:cNvSpPr>
            <a:spLocks noGrp="1"/>
          </p:cNvSpPr>
          <p:nvPr>
            <p:ph idx="1"/>
          </p:nvPr>
        </p:nvSpPr>
        <p:spPr/>
        <p:txBody>
          <a:bodyPr>
            <a:normAutofit/>
          </a:bodyPr>
          <a:lstStyle/>
          <a:p>
            <a:r>
              <a:rPr lang="en-US" sz="3600" dirty="0" smtClean="0"/>
              <a:t>Long-term follow-up </a:t>
            </a:r>
            <a:r>
              <a:rPr lang="en-US" sz="3600" dirty="0"/>
              <a:t>in the European Prospective </a:t>
            </a:r>
            <a:r>
              <a:rPr lang="en-US" sz="3600" dirty="0" smtClean="0"/>
              <a:t>Investigation of </a:t>
            </a:r>
            <a:r>
              <a:rPr lang="en-US" sz="3600" dirty="0"/>
              <a:t>Cancer (EPIC) Norfolk study showed that exercise, </a:t>
            </a:r>
            <a:r>
              <a:rPr lang="en-US" sz="3600" dirty="0" smtClean="0"/>
              <a:t>a healthy </a:t>
            </a:r>
            <a:r>
              <a:rPr lang="en-US" sz="3600" dirty="0"/>
              <a:t>diet, and not smoking increased life </a:t>
            </a:r>
            <a:r>
              <a:rPr lang="en-US" sz="3600" dirty="0" smtClean="0"/>
              <a:t>expectancy by </a:t>
            </a:r>
            <a:r>
              <a:rPr lang="en-US" sz="3600" dirty="0"/>
              <a:t>14 years</a:t>
            </a:r>
            <a:r>
              <a:rPr lang="en-US" sz="3600" dirty="0" smtClean="0"/>
              <a:t>.</a:t>
            </a:r>
          </a:p>
          <a:p>
            <a:r>
              <a:rPr lang="en-US" sz="3600" dirty="0" smtClean="0"/>
              <a:t>The </a:t>
            </a:r>
            <a:r>
              <a:rPr lang="en-US" sz="3600" dirty="0"/>
              <a:t>Million Women Study has </a:t>
            </a:r>
            <a:r>
              <a:rPr lang="en-US" sz="3600" dirty="0" smtClean="0"/>
              <a:t>measured the effects </a:t>
            </a:r>
            <a:r>
              <a:rPr lang="en-US" sz="3600" dirty="0"/>
              <a:t>of hormone-replacement therapy on </a:t>
            </a:r>
            <a:r>
              <a:rPr lang="en-US" sz="3600" dirty="0" smtClean="0"/>
              <a:t>fracture incidence</a:t>
            </a:r>
            <a:r>
              <a:rPr lang="en-US" sz="3600" dirty="0"/>
              <a:t>, cancers, and other conditions.</a:t>
            </a:r>
          </a:p>
        </p:txBody>
      </p:sp>
    </p:spTree>
    <p:extLst>
      <p:ext uri="{BB962C8B-B14F-4D97-AF65-F5344CB8AC3E}">
        <p14:creationId xmlns:p14="http://schemas.microsoft.com/office/powerpoint/2010/main" val="10872854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932" y="194872"/>
            <a:ext cx="10568763" cy="1371600"/>
          </a:xfrm>
        </p:spPr>
        <p:txBody>
          <a:bodyPr>
            <a:normAutofit/>
          </a:bodyPr>
          <a:lstStyle/>
          <a:p>
            <a:pPr algn="ctr"/>
            <a:r>
              <a:rPr lang="en-US" sz="4000" b="1" dirty="0" smtClean="0">
                <a:solidFill>
                  <a:srgbClr val="FFFF00"/>
                </a:solidFill>
                <a:cs typeface="B Mitra" panose="00000400000000000000" pitchFamily="2" charset="-78"/>
              </a:rPr>
              <a:t>Number of papers and citations in selected countries/regions in 2015, reported by SCOPUS</a:t>
            </a:r>
            <a:endParaRPr lang="en-US" sz="4000" b="1" dirty="0">
              <a:solidFill>
                <a:srgbClr val="FFFF00"/>
              </a:solidFill>
              <a:cs typeface="B Mitra" panose="00000400000000000000" pitchFamily="2" charset="-78"/>
            </a:endParaRPr>
          </a:p>
        </p:txBody>
      </p:sp>
      <p:graphicFrame>
        <p:nvGraphicFramePr>
          <p:cNvPr id="5" name="Table 4"/>
          <p:cNvGraphicFramePr>
            <a:graphicFrameLocks noGrp="1"/>
          </p:cNvGraphicFramePr>
          <p:nvPr/>
        </p:nvGraphicFramePr>
        <p:xfrm>
          <a:off x="644575" y="1948856"/>
          <a:ext cx="11122704" cy="4107169"/>
        </p:xfrm>
        <a:graphic>
          <a:graphicData uri="http://schemas.openxmlformats.org/drawingml/2006/table">
            <a:tbl>
              <a:tblPr firstRow="1" bandRow="1">
                <a:tableStyleId>{5C22544A-7EE6-4342-B048-85BDC9FD1C3A}</a:tableStyleId>
              </a:tblPr>
              <a:tblGrid>
                <a:gridCol w="2780676"/>
                <a:gridCol w="2780676"/>
                <a:gridCol w="2780676"/>
                <a:gridCol w="2780676"/>
              </a:tblGrid>
              <a:tr h="566155">
                <a:tc>
                  <a:txBody>
                    <a:bodyPr/>
                    <a:lstStyle/>
                    <a:p>
                      <a:r>
                        <a:rPr lang="en-US" sz="2400" dirty="0" smtClean="0"/>
                        <a:t>Country</a:t>
                      </a:r>
                      <a:endParaRPr lang="en-US" sz="2400" dirty="0"/>
                    </a:p>
                  </a:txBody>
                  <a:tcPr anchor="ctr"/>
                </a:tc>
                <a:tc>
                  <a:txBody>
                    <a:bodyPr/>
                    <a:lstStyle/>
                    <a:p>
                      <a:r>
                        <a:rPr lang="en-US" sz="2400" dirty="0" smtClean="0"/>
                        <a:t>No. of Papers</a:t>
                      </a:r>
                      <a:endParaRPr lang="en-US" sz="2400" dirty="0"/>
                    </a:p>
                  </a:txBody>
                  <a:tcPr anchor="ctr"/>
                </a:tc>
                <a:tc>
                  <a:txBody>
                    <a:bodyPr/>
                    <a:lstStyle/>
                    <a:p>
                      <a:r>
                        <a:rPr lang="en-US" sz="2400" dirty="0" smtClean="0"/>
                        <a:t>No. of Citations</a:t>
                      </a:r>
                      <a:endParaRPr lang="en-US" sz="2400" dirty="0"/>
                    </a:p>
                  </a:txBody>
                  <a:tcPr anchor="ctr"/>
                </a:tc>
                <a:tc>
                  <a:txBody>
                    <a:bodyPr/>
                    <a:lstStyle/>
                    <a:p>
                      <a:r>
                        <a:rPr lang="en-US" sz="2400" dirty="0" smtClean="0"/>
                        <a:t>Citation per paper</a:t>
                      </a:r>
                      <a:endParaRPr lang="en-US" sz="2400" dirty="0"/>
                    </a:p>
                  </a:txBody>
                  <a:tcPr anchor="ctr"/>
                </a:tc>
              </a:tr>
              <a:tr h="590169">
                <a:tc>
                  <a:txBody>
                    <a:bodyPr/>
                    <a:lstStyle/>
                    <a:p>
                      <a:r>
                        <a:rPr lang="en-US" sz="2400" b="1" dirty="0" smtClean="0">
                          <a:solidFill>
                            <a:srgbClr val="C00000"/>
                          </a:solidFill>
                        </a:rPr>
                        <a:t>Iran</a:t>
                      </a:r>
                      <a:endParaRPr lang="en-US" sz="2400" b="1" dirty="0">
                        <a:solidFill>
                          <a:srgbClr val="C00000"/>
                        </a:solidFill>
                      </a:endParaRPr>
                    </a:p>
                  </a:txBody>
                  <a:tcPr anchor="ctr"/>
                </a:tc>
                <a:tc>
                  <a:txBody>
                    <a:bodyPr/>
                    <a:lstStyle/>
                    <a:p>
                      <a:pPr marL="0" algn="l" defTabSz="914400" rtl="1" eaLnBrk="1" fontAlgn="b" latinLnBrk="0" hangingPunct="1"/>
                      <a:r>
                        <a:rPr lang="en-US" sz="2400" b="1" kern="1200" dirty="0">
                          <a:solidFill>
                            <a:srgbClr val="C00000"/>
                          </a:solidFill>
                          <a:latin typeface="+mn-lt"/>
                          <a:ea typeface="+mn-ea"/>
                          <a:cs typeface="+mn-cs"/>
                        </a:rPr>
                        <a:t>40088</a:t>
                      </a:r>
                    </a:p>
                  </a:txBody>
                  <a:tcPr marL="9525" marR="9525" marT="9525" marB="0" anchor="ctr"/>
                </a:tc>
                <a:tc>
                  <a:txBody>
                    <a:bodyPr/>
                    <a:lstStyle/>
                    <a:p>
                      <a:pPr marL="0" algn="l" defTabSz="914400" rtl="1" eaLnBrk="1" fontAlgn="b" latinLnBrk="0" hangingPunct="1"/>
                      <a:r>
                        <a:rPr lang="en-US" sz="2400" b="1" kern="1200" dirty="0">
                          <a:solidFill>
                            <a:srgbClr val="C00000"/>
                          </a:solidFill>
                          <a:latin typeface="+mn-lt"/>
                          <a:ea typeface="+mn-ea"/>
                          <a:cs typeface="+mn-cs"/>
                        </a:rPr>
                        <a:t>17080</a:t>
                      </a:r>
                    </a:p>
                  </a:txBody>
                  <a:tcPr marL="9525" marR="9525" marT="9525" marB="0" anchor="ctr"/>
                </a:tc>
                <a:tc>
                  <a:txBody>
                    <a:bodyPr/>
                    <a:lstStyle/>
                    <a:p>
                      <a:pPr marL="0" algn="l" defTabSz="914400" rtl="1" eaLnBrk="1" fontAlgn="b" latinLnBrk="0" hangingPunct="1"/>
                      <a:r>
                        <a:rPr lang="en-US" sz="2400" b="1" kern="1200" dirty="0">
                          <a:solidFill>
                            <a:srgbClr val="C00000"/>
                          </a:solidFill>
                          <a:latin typeface="+mn-lt"/>
                          <a:ea typeface="+mn-ea"/>
                          <a:cs typeface="+mn-cs"/>
                        </a:rPr>
                        <a:t>0.4</a:t>
                      </a:r>
                    </a:p>
                  </a:txBody>
                  <a:tcPr marL="9525" marR="9525" marT="9525" marB="0" anchor="ctr"/>
                </a:tc>
              </a:tr>
              <a:tr h="590169">
                <a:tc>
                  <a:txBody>
                    <a:bodyPr/>
                    <a:lstStyle/>
                    <a:p>
                      <a:r>
                        <a:rPr lang="en-US" sz="2400" b="1" dirty="0" smtClean="0"/>
                        <a:t>Turkey</a:t>
                      </a:r>
                      <a:endParaRPr lang="en-US" sz="2400" b="1" dirty="0"/>
                    </a:p>
                  </a:txBody>
                  <a:tcPr anchor="ctr"/>
                </a:tc>
                <a:tc>
                  <a:txBody>
                    <a:bodyPr/>
                    <a:lstStyle/>
                    <a:p>
                      <a:pPr marL="0" algn="l" defTabSz="914400" rtl="1" eaLnBrk="1" fontAlgn="b" latinLnBrk="0" hangingPunct="1"/>
                      <a:r>
                        <a:rPr lang="en-US" sz="2400" b="1" kern="1200" dirty="0">
                          <a:solidFill>
                            <a:schemeClr val="dk1"/>
                          </a:solidFill>
                          <a:latin typeface="+mn-lt"/>
                          <a:ea typeface="+mn-ea"/>
                          <a:cs typeface="+mn-cs"/>
                        </a:rPr>
                        <a:t>38226</a:t>
                      </a:r>
                    </a:p>
                  </a:txBody>
                  <a:tcPr marL="9525" marR="9525" marT="9525" marB="0" anchor="ctr"/>
                </a:tc>
                <a:tc>
                  <a:txBody>
                    <a:bodyPr/>
                    <a:lstStyle/>
                    <a:p>
                      <a:pPr marL="0" algn="l" defTabSz="914400" rtl="1" eaLnBrk="1" fontAlgn="b" latinLnBrk="0" hangingPunct="1"/>
                      <a:r>
                        <a:rPr lang="en-US" sz="2400" b="1" kern="1200" dirty="0">
                          <a:solidFill>
                            <a:schemeClr val="dk1"/>
                          </a:solidFill>
                          <a:latin typeface="+mn-lt"/>
                          <a:ea typeface="+mn-ea"/>
                          <a:cs typeface="+mn-cs"/>
                        </a:rPr>
                        <a:t>12178</a:t>
                      </a:r>
                    </a:p>
                  </a:txBody>
                  <a:tcPr marL="9525" marR="9525" marT="9525" marB="0" anchor="ctr"/>
                </a:tc>
                <a:tc>
                  <a:txBody>
                    <a:bodyPr/>
                    <a:lstStyle/>
                    <a:p>
                      <a:pPr marL="0" algn="l" defTabSz="914400" rtl="1" eaLnBrk="1" fontAlgn="b" latinLnBrk="0" hangingPunct="1"/>
                      <a:r>
                        <a:rPr lang="en-US" sz="2400" b="1" kern="1200" dirty="0">
                          <a:solidFill>
                            <a:schemeClr val="dk1"/>
                          </a:solidFill>
                          <a:latin typeface="+mn-lt"/>
                          <a:ea typeface="+mn-ea"/>
                          <a:cs typeface="+mn-cs"/>
                        </a:rPr>
                        <a:t>0.3</a:t>
                      </a:r>
                    </a:p>
                  </a:txBody>
                  <a:tcPr marL="9525" marR="9525" marT="9525" marB="0" anchor="ctr"/>
                </a:tc>
              </a:tr>
              <a:tr h="590169">
                <a:tc>
                  <a:txBody>
                    <a:bodyPr/>
                    <a:lstStyle/>
                    <a:p>
                      <a:r>
                        <a:rPr lang="en-US" sz="2400" b="1" dirty="0" smtClean="0"/>
                        <a:t>Israel</a:t>
                      </a:r>
                      <a:endParaRPr lang="en-US" sz="2400" b="1" dirty="0"/>
                    </a:p>
                  </a:txBody>
                  <a:tcPr anchor="ctr"/>
                </a:tc>
                <a:tc>
                  <a:txBody>
                    <a:bodyPr/>
                    <a:lstStyle/>
                    <a:p>
                      <a:pPr marL="0" algn="l" defTabSz="914400" rtl="1" eaLnBrk="1" fontAlgn="b" latinLnBrk="0" hangingPunct="1"/>
                      <a:r>
                        <a:rPr lang="en-US" sz="2400" b="1" kern="1200" dirty="0">
                          <a:solidFill>
                            <a:schemeClr val="dk1"/>
                          </a:solidFill>
                          <a:latin typeface="+mn-lt"/>
                          <a:ea typeface="+mn-ea"/>
                          <a:cs typeface="+mn-cs"/>
                        </a:rPr>
                        <a:t>17883</a:t>
                      </a:r>
                    </a:p>
                  </a:txBody>
                  <a:tcPr marL="9525" marR="9525" marT="9525" marB="0" anchor="ctr"/>
                </a:tc>
                <a:tc>
                  <a:txBody>
                    <a:bodyPr/>
                    <a:lstStyle/>
                    <a:p>
                      <a:pPr marL="0" algn="l" defTabSz="914400" rtl="1" eaLnBrk="1" fontAlgn="b" latinLnBrk="0" hangingPunct="1"/>
                      <a:r>
                        <a:rPr lang="en-US" sz="2400" b="1" kern="1200" dirty="0">
                          <a:solidFill>
                            <a:schemeClr val="dk1"/>
                          </a:solidFill>
                          <a:latin typeface="+mn-lt"/>
                          <a:ea typeface="+mn-ea"/>
                          <a:cs typeface="+mn-cs"/>
                        </a:rPr>
                        <a:t>12004</a:t>
                      </a:r>
                    </a:p>
                  </a:txBody>
                  <a:tcPr marL="9525" marR="9525" marT="9525" marB="0" anchor="ctr"/>
                </a:tc>
                <a:tc>
                  <a:txBody>
                    <a:bodyPr/>
                    <a:lstStyle/>
                    <a:p>
                      <a:pPr marL="0" algn="l" defTabSz="914400" rtl="1" eaLnBrk="1" fontAlgn="b" latinLnBrk="0" hangingPunct="1"/>
                      <a:r>
                        <a:rPr lang="en-US" sz="2400" b="1" kern="1200" dirty="0">
                          <a:solidFill>
                            <a:schemeClr val="dk1"/>
                          </a:solidFill>
                          <a:latin typeface="+mn-lt"/>
                          <a:ea typeface="+mn-ea"/>
                          <a:cs typeface="+mn-cs"/>
                        </a:rPr>
                        <a:t>0.7</a:t>
                      </a:r>
                    </a:p>
                  </a:txBody>
                  <a:tcPr marL="9525" marR="9525" marT="9525" marB="0" anchor="ctr"/>
                </a:tc>
              </a:tr>
              <a:tr h="590169">
                <a:tc>
                  <a:txBody>
                    <a:bodyPr/>
                    <a:lstStyle/>
                    <a:p>
                      <a:r>
                        <a:rPr lang="en-US" sz="2400" b="1" dirty="0" smtClean="0"/>
                        <a:t>Saudi Arabia</a:t>
                      </a:r>
                      <a:endParaRPr lang="en-US" sz="2400" b="1" dirty="0"/>
                    </a:p>
                  </a:txBody>
                  <a:tcPr anchor="ctr"/>
                </a:tc>
                <a:tc>
                  <a:txBody>
                    <a:bodyPr/>
                    <a:lstStyle/>
                    <a:p>
                      <a:pPr marL="0" algn="l" defTabSz="914400" rtl="1" eaLnBrk="1" fontAlgn="b" latinLnBrk="0" hangingPunct="1"/>
                      <a:r>
                        <a:rPr lang="en-US" sz="2400" b="1" kern="1200" dirty="0">
                          <a:solidFill>
                            <a:schemeClr val="dk1"/>
                          </a:solidFill>
                          <a:latin typeface="+mn-lt"/>
                          <a:ea typeface="+mn-ea"/>
                          <a:cs typeface="+mn-cs"/>
                        </a:rPr>
                        <a:t>17424</a:t>
                      </a:r>
                    </a:p>
                  </a:txBody>
                  <a:tcPr marL="9525" marR="9525" marT="9525" marB="0" anchor="ctr"/>
                </a:tc>
                <a:tc>
                  <a:txBody>
                    <a:bodyPr/>
                    <a:lstStyle/>
                    <a:p>
                      <a:pPr marL="0" algn="l" defTabSz="914400" rtl="1" eaLnBrk="1" fontAlgn="b" latinLnBrk="0" hangingPunct="1"/>
                      <a:r>
                        <a:rPr lang="en-US" sz="2400" b="1" kern="1200" dirty="0">
                          <a:solidFill>
                            <a:schemeClr val="dk1"/>
                          </a:solidFill>
                          <a:latin typeface="+mn-lt"/>
                          <a:ea typeface="+mn-ea"/>
                          <a:cs typeface="+mn-cs"/>
                        </a:rPr>
                        <a:t>12582</a:t>
                      </a:r>
                    </a:p>
                  </a:txBody>
                  <a:tcPr marL="9525" marR="9525" marT="9525" marB="0" anchor="ctr"/>
                </a:tc>
                <a:tc>
                  <a:txBody>
                    <a:bodyPr/>
                    <a:lstStyle/>
                    <a:p>
                      <a:pPr marL="0" algn="l" defTabSz="914400" rtl="1" eaLnBrk="1" fontAlgn="b" latinLnBrk="0" hangingPunct="1"/>
                      <a:r>
                        <a:rPr lang="en-US" sz="2400" b="1" kern="1200" dirty="0">
                          <a:solidFill>
                            <a:schemeClr val="dk1"/>
                          </a:solidFill>
                          <a:latin typeface="+mn-lt"/>
                          <a:ea typeface="+mn-ea"/>
                          <a:cs typeface="+mn-cs"/>
                        </a:rPr>
                        <a:t>0.7</a:t>
                      </a:r>
                    </a:p>
                  </a:txBody>
                  <a:tcPr marL="9525" marR="9525" marT="9525" marB="0" anchor="ctr"/>
                </a:tc>
              </a:tr>
              <a:tr h="590169">
                <a:tc>
                  <a:txBody>
                    <a:bodyPr/>
                    <a:lstStyle/>
                    <a:p>
                      <a:r>
                        <a:rPr lang="en-US" sz="2400" b="1" dirty="0" smtClean="0"/>
                        <a:t>Middle East</a:t>
                      </a:r>
                      <a:endParaRPr lang="en-US" sz="2400" b="1" dirty="0"/>
                    </a:p>
                  </a:txBody>
                  <a:tcPr anchor="ctr"/>
                </a:tc>
                <a:tc>
                  <a:txBody>
                    <a:bodyPr/>
                    <a:lstStyle/>
                    <a:p>
                      <a:pPr marL="0" algn="l" defTabSz="914400" rtl="1" eaLnBrk="1" fontAlgn="b" latinLnBrk="0" hangingPunct="1"/>
                      <a:r>
                        <a:rPr lang="en-US" sz="2400" b="1" kern="1200" dirty="0">
                          <a:solidFill>
                            <a:schemeClr val="dk1"/>
                          </a:solidFill>
                          <a:latin typeface="+mn-lt"/>
                          <a:ea typeface="+mn-ea"/>
                          <a:cs typeface="+mn-cs"/>
                        </a:rPr>
                        <a:t>127731</a:t>
                      </a:r>
                    </a:p>
                  </a:txBody>
                  <a:tcPr marL="9525" marR="9525" marT="9525" marB="0" anchor="ctr"/>
                </a:tc>
                <a:tc>
                  <a:txBody>
                    <a:bodyPr/>
                    <a:lstStyle/>
                    <a:p>
                      <a:pPr marL="0" algn="l" defTabSz="914400" rtl="1" eaLnBrk="1" fontAlgn="b" latinLnBrk="0" hangingPunct="1"/>
                      <a:r>
                        <a:rPr lang="en-US" sz="2400" b="1" kern="1200" dirty="0">
                          <a:solidFill>
                            <a:schemeClr val="dk1"/>
                          </a:solidFill>
                          <a:latin typeface="+mn-lt"/>
                          <a:ea typeface="+mn-ea"/>
                          <a:cs typeface="+mn-cs"/>
                        </a:rPr>
                        <a:t>56838</a:t>
                      </a:r>
                    </a:p>
                  </a:txBody>
                  <a:tcPr marL="9525" marR="9525" marT="9525" marB="0" anchor="ctr"/>
                </a:tc>
                <a:tc>
                  <a:txBody>
                    <a:bodyPr/>
                    <a:lstStyle/>
                    <a:p>
                      <a:pPr marL="0" algn="l" defTabSz="914400" rtl="1" eaLnBrk="1" fontAlgn="b" latinLnBrk="0" hangingPunct="1"/>
                      <a:r>
                        <a:rPr lang="en-US" sz="2400" b="1" kern="1200" dirty="0">
                          <a:solidFill>
                            <a:schemeClr val="dk1"/>
                          </a:solidFill>
                          <a:latin typeface="+mn-lt"/>
                          <a:ea typeface="+mn-ea"/>
                          <a:cs typeface="+mn-cs"/>
                        </a:rPr>
                        <a:t>0.4</a:t>
                      </a:r>
                    </a:p>
                  </a:txBody>
                  <a:tcPr marL="9525" marR="9525" marT="9525" marB="0" anchor="ctr"/>
                </a:tc>
              </a:tr>
              <a:tr h="590169">
                <a:tc>
                  <a:txBody>
                    <a:bodyPr/>
                    <a:lstStyle/>
                    <a:p>
                      <a:r>
                        <a:rPr lang="en-US" sz="2400" b="1" dirty="0" smtClean="0"/>
                        <a:t>The World</a:t>
                      </a:r>
                      <a:endParaRPr lang="en-US" sz="2400" b="1" dirty="0"/>
                    </a:p>
                  </a:txBody>
                  <a:tcPr anchor="ctr"/>
                </a:tc>
                <a:tc>
                  <a:txBody>
                    <a:bodyPr/>
                    <a:lstStyle/>
                    <a:p>
                      <a:pPr marL="0" algn="l" defTabSz="914400" rtl="1" eaLnBrk="1" fontAlgn="b" latinLnBrk="0" hangingPunct="1"/>
                      <a:r>
                        <a:rPr lang="en-US" sz="2400" b="1" kern="1200" dirty="0">
                          <a:solidFill>
                            <a:schemeClr val="dk1"/>
                          </a:solidFill>
                          <a:latin typeface="+mn-lt"/>
                          <a:ea typeface="+mn-ea"/>
                          <a:cs typeface="+mn-cs"/>
                        </a:rPr>
                        <a:t>2436341</a:t>
                      </a:r>
                    </a:p>
                  </a:txBody>
                  <a:tcPr marL="9525" marR="9525" marT="9525" marB="0" anchor="ctr"/>
                </a:tc>
                <a:tc>
                  <a:txBody>
                    <a:bodyPr/>
                    <a:lstStyle/>
                    <a:p>
                      <a:pPr marL="0" algn="l" defTabSz="914400" rtl="1" eaLnBrk="1" fontAlgn="b" latinLnBrk="0" hangingPunct="1"/>
                      <a:r>
                        <a:rPr lang="en-US" sz="2400" b="1" kern="1200" dirty="0">
                          <a:solidFill>
                            <a:schemeClr val="dk1"/>
                          </a:solidFill>
                          <a:latin typeface="+mn-lt"/>
                          <a:ea typeface="+mn-ea"/>
                          <a:cs typeface="+mn-cs"/>
                        </a:rPr>
                        <a:t>1060734</a:t>
                      </a:r>
                    </a:p>
                  </a:txBody>
                  <a:tcPr marL="9525" marR="9525" marT="9525" marB="0" anchor="ctr"/>
                </a:tc>
                <a:tc>
                  <a:txBody>
                    <a:bodyPr/>
                    <a:lstStyle/>
                    <a:p>
                      <a:pPr marL="0" algn="l" defTabSz="914400" rtl="1" eaLnBrk="1" fontAlgn="b" latinLnBrk="0" hangingPunct="1"/>
                      <a:r>
                        <a:rPr lang="en-US" sz="2400" b="1" kern="1200" dirty="0">
                          <a:solidFill>
                            <a:schemeClr val="dk1"/>
                          </a:solidFill>
                          <a:latin typeface="+mn-lt"/>
                          <a:ea typeface="+mn-ea"/>
                          <a:cs typeface="+mn-cs"/>
                        </a:rPr>
                        <a:t>0.4</a:t>
                      </a:r>
                    </a:p>
                  </a:txBody>
                  <a:tcPr marL="9525" marR="9525" marT="9525" marB="0" anchor="ctr"/>
                </a:tc>
              </a:tr>
            </a:tbl>
          </a:graphicData>
        </a:graphic>
      </p:graphicFrame>
    </p:spTree>
    <p:extLst>
      <p:ext uri="{BB962C8B-B14F-4D97-AF65-F5344CB8AC3E}">
        <p14:creationId xmlns:p14="http://schemas.microsoft.com/office/powerpoint/2010/main" val="41429283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838200" y="365125"/>
            <a:ext cx="11643360" cy="1325563"/>
          </a:xfrm>
        </p:spPr>
        <p:txBody>
          <a:bodyPr>
            <a:noAutofit/>
          </a:bodyPr>
          <a:lstStyle/>
          <a:p>
            <a:pPr>
              <a:defRPr/>
            </a:pPr>
            <a:r>
              <a:rPr lang="en-US" altLang="en-US" sz="6000" b="1" dirty="0" smtClean="0">
                <a:solidFill>
                  <a:srgbClr val="7030A0"/>
                </a:solidFill>
              </a:rPr>
              <a:t>Convergence </a:t>
            </a:r>
            <a:r>
              <a:rPr lang="en-US" altLang="en-US" sz="6000" b="1" dirty="0">
                <a:solidFill>
                  <a:srgbClr val="7030A0"/>
                </a:solidFill>
              </a:rPr>
              <a:t>across scientific fields</a:t>
            </a:r>
          </a:p>
        </p:txBody>
      </p:sp>
      <p:sp>
        <p:nvSpPr>
          <p:cNvPr id="54275" name="Rectangle 3"/>
          <p:cNvSpPr>
            <a:spLocks noGrp="1" noChangeArrowheads="1"/>
          </p:cNvSpPr>
          <p:nvPr>
            <p:ph type="body" idx="1"/>
          </p:nvPr>
        </p:nvSpPr>
        <p:spPr/>
        <p:txBody>
          <a:bodyPr>
            <a:noAutofit/>
          </a:bodyPr>
          <a:lstStyle/>
          <a:p>
            <a:pPr eaLnBrk="1" hangingPunct="1">
              <a:lnSpc>
                <a:spcPct val="90000"/>
              </a:lnSpc>
              <a:defRPr/>
            </a:pPr>
            <a:r>
              <a:rPr lang="en-US" altLang="en-US" sz="3200" dirty="0"/>
              <a:t>Over time, scientific research has invited the use of larger teams.</a:t>
            </a:r>
          </a:p>
          <a:p>
            <a:pPr eaLnBrk="1" hangingPunct="1">
              <a:lnSpc>
                <a:spcPct val="90000"/>
              </a:lnSpc>
              <a:defRPr/>
            </a:pPr>
            <a:r>
              <a:rPr lang="en-US" altLang="en-US" sz="3200" dirty="0"/>
              <a:t>In recent years research teams have become increasingly internationalized.</a:t>
            </a:r>
          </a:p>
          <a:p>
            <a:pPr eaLnBrk="1" hangingPunct="1">
              <a:lnSpc>
                <a:spcPct val="90000"/>
              </a:lnSpc>
              <a:defRPr/>
            </a:pPr>
            <a:r>
              <a:rPr lang="en-US" altLang="en-US" sz="3200" dirty="0"/>
              <a:t>There is convergence in the size distribution: team sizes that are the least international are becoming international at a faster rate.</a:t>
            </a:r>
          </a:p>
          <a:p>
            <a:pPr eaLnBrk="1" hangingPunct="1">
              <a:lnSpc>
                <a:spcPct val="90000"/>
              </a:lnSpc>
              <a:defRPr/>
            </a:pPr>
            <a:r>
              <a:rPr lang="en-US" altLang="en-US" sz="3200" dirty="0"/>
              <a:t>There is convergence across scientific fields: the least international of fields are becoming more international at a faster rate.</a:t>
            </a:r>
          </a:p>
        </p:txBody>
      </p:sp>
    </p:spTree>
    <p:extLst>
      <p:ext uri="{BB962C8B-B14F-4D97-AF65-F5344CB8AC3E}">
        <p14:creationId xmlns:p14="http://schemas.microsoft.com/office/powerpoint/2010/main" val="29551778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extLst>
              <p:ext uri="{D42A27DB-BD31-4B8C-83A1-F6EECF244321}">
                <p14:modId xmlns:p14="http://schemas.microsoft.com/office/powerpoint/2010/main" val="236208271"/>
              </p:ext>
            </p:extLst>
          </p:nvPr>
        </p:nvGraphicFramePr>
        <p:xfrm>
          <a:off x="182880" y="-1"/>
          <a:ext cx="12009120" cy="6787763"/>
        </p:xfrm>
        <a:graphic>
          <a:graphicData uri="http://schemas.openxmlformats.org/presentationml/2006/ole">
            <mc:AlternateContent xmlns:mc="http://schemas.openxmlformats.org/markup-compatibility/2006">
              <mc:Choice xmlns:v="urn:schemas-microsoft-com:vml" Requires="v">
                <p:oleObj spid="_x0000_s1036" name="Chart" r:id="rId3" imgW="5696407" imgH="2972105" progId="Excel.Chart.8">
                  <p:embed/>
                </p:oleObj>
              </mc:Choice>
              <mc:Fallback>
                <p:oleObj name="Chart" r:id="rId3" imgW="5696407" imgH="2972105"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 y="-1"/>
                        <a:ext cx="12009120" cy="6787763"/>
                      </a:xfrm>
                      <a:prstGeom prst="rect">
                        <a:avLst/>
                      </a:prstGeom>
                      <a:solidFill>
                        <a:schemeClr val="tx1"/>
                      </a:solidFill>
                      <a:ln w="9525">
                        <a:solidFill>
                          <a:schemeClr val="tx1"/>
                        </a:solidFill>
                        <a:miter lim="800000"/>
                        <a:headEnd/>
                        <a:tailEnd/>
                      </a:ln>
                    </p:spPr>
                  </p:pic>
                </p:oleObj>
              </mc:Fallback>
            </mc:AlternateContent>
          </a:graphicData>
        </a:graphic>
      </p:graphicFrame>
    </p:spTree>
    <p:extLst>
      <p:ext uri="{BB962C8B-B14F-4D97-AF65-F5344CB8AC3E}">
        <p14:creationId xmlns:p14="http://schemas.microsoft.com/office/powerpoint/2010/main" val="6355371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1"/>
            <a:ext cx="12039601" cy="6657201"/>
          </a:xfrm>
          <a:prstGeom prst="rect">
            <a:avLst/>
          </a:prstGeom>
        </p:spPr>
      </p:pic>
    </p:spTree>
    <p:extLst>
      <p:ext uri="{BB962C8B-B14F-4D97-AF65-F5344CB8AC3E}">
        <p14:creationId xmlns:p14="http://schemas.microsoft.com/office/powerpoint/2010/main" val="17847912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44880"/>
            <a:ext cx="12192000" cy="6092053"/>
          </a:xfrm>
          <a:prstGeom prst="rect">
            <a:avLst/>
          </a:prstGeom>
        </p:spPr>
      </p:pic>
      <p:sp>
        <p:nvSpPr>
          <p:cNvPr id="6" name="Title 5"/>
          <p:cNvSpPr>
            <a:spLocks noGrp="1"/>
          </p:cNvSpPr>
          <p:nvPr>
            <p:ph type="title"/>
          </p:nvPr>
        </p:nvSpPr>
        <p:spPr>
          <a:xfrm>
            <a:off x="807720" y="-198618"/>
            <a:ext cx="10363200" cy="1219200"/>
          </a:xfrm>
        </p:spPr>
        <p:txBody>
          <a:bodyPr/>
          <a:lstStyle/>
          <a:p>
            <a:r>
              <a:rPr lang="en-US" sz="6600" dirty="0" smtClean="0"/>
              <a:t>430 authors 5 from Iran</a:t>
            </a:r>
            <a:endParaRPr lang="en-GB" sz="6600" dirty="0"/>
          </a:p>
        </p:txBody>
      </p:sp>
      <p:sp>
        <p:nvSpPr>
          <p:cNvPr id="7" name="Content Placeholder 6"/>
          <p:cNvSpPr>
            <a:spLocks noGrp="1"/>
          </p:cNvSpPr>
          <p:nvPr>
            <p:ph idx="1"/>
          </p:nvPr>
        </p:nvSpPr>
        <p:spPr/>
        <p:txBody>
          <a:bodyPr/>
          <a:lstStyle/>
          <a:p>
            <a:endParaRPr lang="en-GB"/>
          </a:p>
        </p:txBody>
      </p:sp>
    </p:spTree>
    <p:extLst>
      <p:ext uri="{BB962C8B-B14F-4D97-AF65-F5344CB8AC3E}">
        <p14:creationId xmlns:p14="http://schemas.microsoft.com/office/powerpoint/2010/main" val="33042347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49680"/>
            <a:ext cx="12192001" cy="5645734"/>
          </a:xfrm>
          <a:prstGeom prst="rect">
            <a:avLst/>
          </a:prstGeom>
        </p:spPr>
      </p:pic>
      <p:sp>
        <p:nvSpPr>
          <p:cNvPr id="3" name="Title 2"/>
          <p:cNvSpPr>
            <a:spLocks noGrp="1"/>
          </p:cNvSpPr>
          <p:nvPr>
            <p:ph type="title"/>
          </p:nvPr>
        </p:nvSpPr>
        <p:spPr/>
        <p:txBody>
          <a:bodyPr/>
          <a:lstStyle/>
          <a:p>
            <a:r>
              <a:rPr lang="en-US" dirty="0" smtClean="0"/>
              <a:t>720 Authors per this paper,21 from Iran</a:t>
            </a:r>
            <a:endParaRPr lang="en-GB" dirty="0"/>
          </a:p>
        </p:txBody>
      </p:sp>
      <p:sp>
        <p:nvSpPr>
          <p:cNvPr id="4" name="Content Placeholder 3"/>
          <p:cNvSpPr>
            <a:spLocks noGrp="1"/>
          </p:cNvSpPr>
          <p:nvPr>
            <p:ph idx="1"/>
          </p:nvPr>
        </p:nvSpPr>
        <p:spPr/>
        <p:txBody>
          <a:bodyPr/>
          <a:lstStyle/>
          <a:p>
            <a:endParaRPr lang="en-GB"/>
          </a:p>
        </p:txBody>
      </p:sp>
    </p:spTree>
    <p:extLst>
      <p:ext uri="{BB962C8B-B14F-4D97-AF65-F5344CB8AC3E}">
        <p14:creationId xmlns:p14="http://schemas.microsoft.com/office/powerpoint/2010/main" val="41867855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normAutofit fontScale="90000"/>
          </a:bodyPr>
          <a:lstStyle/>
          <a:p>
            <a:pPr>
              <a:defRPr/>
            </a:pPr>
            <a:r>
              <a:rPr lang="en-US" altLang="en-US" sz="6700" b="1" dirty="0">
                <a:solidFill>
                  <a:srgbClr val="7030A0"/>
                </a:solidFill>
              </a:rPr>
              <a:t>Why is this happening?</a:t>
            </a:r>
            <a:r>
              <a:rPr lang="en-US" altLang="en-US" sz="3600" b="1" dirty="0"/>
              <a:t/>
            </a:r>
            <a:br>
              <a:rPr lang="en-US" altLang="en-US" sz="3600" b="1" dirty="0"/>
            </a:br>
            <a:endParaRPr lang="en-US" altLang="en-US" sz="3600" b="1" dirty="0"/>
          </a:p>
        </p:txBody>
      </p:sp>
      <p:sp>
        <p:nvSpPr>
          <p:cNvPr id="55299" name="Rectangle 3"/>
          <p:cNvSpPr>
            <a:spLocks noGrp="1" noChangeArrowheads="1"/>
          </p:cNvSpPr>
          <p:nvPr>
            <p:ph type="body" idx="1"/>
          </p:nvPr>
        </p:nvSpPr>
        <p:spPr>
          <a:xfrm>
            <a:off x="685800" y="1641476"/>
            <a:ext cx="9296400" cy="4911725"/>
          </a:xfrm>
        </p:spPr>
        <p:txBody>
          <a:bodyPr>
            <a:normAutofit/>
          </a:bodyPr>
          <a:lstStyle/>
          <a:p>
            <a:pPr eaLnBrk="1" hangingPunct="1">
              <a:lnSpc>
                <a:spcPct val="90000"/>
              </a:lnSpc>
              <a:defRPr/>
            </a:pPr>
            <a:r>
              <a:rPr lang="en-US" altLang="en-US" sz="3200" b="1" dirty="0" smtClean="0"/>
              <a:t>Is </a:t>
            </a:r>
            <a:r>
              <a:rPr lang="en-US" altLang="en-US" sz="3200" b="1" dirty="0"/>
              <a:t>it because of an increasing range of complementary skills and equipment needed to do the research, coupled with rising specialization?</a:t>
            </a:r>
          </a:p>
          <a:p>
            <a:pPr eaLnBrk="1" hangingPunct="1">
              <a:lnSpc>
                <a:spcPct val="90000"/>
              </a:lnSpc>
              <a:defRPr/>
            </a:pPr>
            <a:r>
              <a:rPr lang="en-US" altLang="en-US" sz="3200" b="1" dirty="0"/>
              <a:t>Or is it due to a decline of the cost of research conducted at a distance?</a:t>
            </a:r>
          </a:p>
          <a:p>
            <a:pPr eaLnBrk="1" hangingPunct="1">
              <a:lnSpc>
                <a:spcPct val="90000"/>
              </a:lnSpc>
              <a:defRPr/>
            </a:pPr>
            <a:r>
              <a:rPr lang="en-US" altLang="en-US" sz="3200" b="1" dirty="0"/>
              <a:t>Or to the rise of scientific research outside </a:t>
            </a:r>
            <a:r>
              <a:rPr lang="en-US" altLang="en-US" sz="3200" b="1" dirty="0" smtClean="0"/>
              <a:t>any single country?</a:t>
            </a:r>
            <a:endParaRPr lang="en-US" altLang="en-US" sz="3200" b="1" dirty="0"/>
          </a:p>
          <a:p>
            <a:pPr eaLnBrk="1" hangingPunct="1">
              <a:lnSpc>
                <a:spcPct val="90000"/>
              </a:lnSpc>
              <a:defRPr/>
            </a:pPr>
            <a:r>
              <a:rPr lang="en-US" altLang="en-US" sz="3200" b="1" dirty="0"/>
              <a:t>Probably it is the last two explanations that are the most compelling, given the speed of the change that we observe.</a:t>
            </a:r>
          </a:p>
        </p:txBody>
      </p:sp>
    </p:spTree>
    <p:extLst>
      <p:ext uri="{BB962C8B-B14F-4D97-AF65-F5344CB8AC3E}">
        <p14:creationId xmlns:p14="http://schemas.microsoft.com/office/powerpoint/2010/main" val="24968865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p:cNvSpPr txBox="1">
            <a:spLocks noChangeArrowheads="1"/>
          </p:cNvSpPr>
          <p:nvPr/>
        </p:nvSpPr>
        <p:spPr bwMode="auto">
          <a:xfrm>
            <a:off x="2636520" y="202692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endParaRPr lang="en-CA" altLang="en-US" sz="1400" b="0" dirty="0">
              <a:solidFill>
                <a:srgbClr val="3864B2"/>
              </a:solidFill>
            </a:endParaRPr>
          </a:p>
          <a:p>
            <a:r>
              <a:rPr lang="en-CA" altLang="en-US" sz="6000" dirty="0">
                <a:solidFill>
                  <a:srgbClr val="224572"/>
                </a:solidFill>
              </a:rPr>
              <a:t>International </a:t>
            </a:r>
          </a:p>
          <a:p>
            <a:r>
              <a:rPr lang="en-CA" altLang="en-US" sz="6000" dirty="0">
                <a:solidFill>
                  <a:srgbClr val="224572"/>
                </a:solidFill>
              </a:rPr>
              <a:t>Cancer Genome Consortium</a:t>
            </a:r>
          </a:p>
        </p:txBody>
      </p:sp>
      <p:sp>
        <p:nvSpPr>
          <p:cNvPr id="2" name="Title 1"/>
          <p:cNvSpPr>
            <a:spLocks noGrp="1"/>
          </p:cNvSpPr>
          <p:nvPr>
            <p:ph type="title"/>
          </p:nvPr>
        </p:nvSpPr>
        <p:spPr/>
        <p:txBody>
          <a:bodyPr>
            <a:normAutofit/>
          </a:bodyPr>
          <a:lstStyle/>
          <a:p>
            <a:r>
              <a:rPr lang="en-US" sz="7200" dirty="0" smtClean="0">
                <a:solidFill>
                  <a:srgbClr val="7030A0"/>
                </a:solidFill>
              </a:rPr>
              <a:t>Research on cancer </a:t>
            </a:r>
            <a:endParaRPr lang="en-GB" sz="7200" dirty="0">
              <a:solidFill>
                <a:srgbClr val="7030A0"/>
              </a:solidFill>
            </a:endParaRPr>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27436476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en-US" b="1" dirty="0" smtClean="0">
                <a:solidFill>
                  <a:srgbClr val="224572"/>
                </a:solidFill>
              </a:rPr>
              <a:t>                                   </a:t>
            </a:r>
            <a:r>
              <a:rPr lang="en-US" altLang="en-US" sz="7200" b="1" dirty="0" smtClean="0">
                <a:solidFill>
                  <a:srgbClr val="224572"/>
                </a:solidFill>
              </a:rPr>
              <a:t>ICGC Goal</a:t>
            </a:r>
            <a:endParaRPr lang="en-US" altLang="en-US" sz="7200" dirty="0" smtClean="0">
              <a:solidFill>
                <a:srgbClr val="224572"/>
              </a:solidFill>
            </a:endParaRPr>
          </a:p>
        </p:txBody>
      </p:sp>
      <p:sp>
        <p:nvSpPr>
          <p:cNvPr id="26627" name="Rectangle 3"/>
          <p:cNvSpPr>
            <a:spLocks noGrp="1" noChangeArrowheads="1"/>
          </p:cNvSpPr>
          <p:nvPr>
            <p:ph type="body" idx="1"/>
          </p:nvPr>
        </p:nvSpPr>
        <p:spPr>
          <a:xfrm>
            <a:off x="838200" y="1676400"/>
            <a:ext cx="10881360" cy="4495800"/>
          </a:xfrm>
        </p:spPr>
        <p:txBody>
          <a:bodyPr>
            <a:normAutofit/>
          </a:bodyPr>
          <a:lstStyle/>
          <a:p>
            <a:pPr marL="466725" indent="-466725">
              <a:lnSpc>
                <a:spcPct val="120000"/>
              </a:lnSpc>
              <a:spcAft>
                <a:spcPct val="20000"/>
              </a:spcAft>
              <a:buClr>
                <a:schemeClr val="tx1"/>
              </a:buClr>
              <a:buFont typeface="Wingdings" panose="05000000000000000000" pitchFamily="2" charset="2"/>
              <a:buChar char="Ø"/>
            </a:pPr>
            <a:r>
              <a:rPr lang="en-US" altLang="en-US" sz="4000" dirty="0"/>
              <a:t>To obtain a comprehensive description of genomic, transcriptomic and </a:t>
            </a:r>
            <a:r>
              <a:rPr lang="en-US" altLang="en-US" sz="4000" dirty="0" err="1"/>
              <a:t>epigenomic</a:t>
            </a:r>
            <a:r>
              <a:rPr lang="en-US" altLang="en-US" sz="4000" dirty="0"/>
              <a:t> changes in 50 different tumor types and/or subtypes which are of clinical and societal importance across the globe.</a:t>
            </a:r>
          </a:p>
        </p:txBody>
      </p:sp>
    </p:spTree>
    <p:extLst>
      <p:ext uri="{BB962C8B-B14F-4D97-AF65-F5344CB8AC3E}">
        <p14:creationId xmlns:p14="http://schemas.microsoft.com/office/powerpoint/2010/main" val="28252328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Map-World-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 y="1393652"/>
            <a:ext cx="11231880" cy="41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13"/>
          <p:cNvSpPr>
            <a:spLocks noGrp="1" noChangeArrowheads="1"/>
          </p:cNvSpPr>
          <p:nvPr>
            <p:ph type="title"/>
          </p:nvPr>
        </p:nvSpPr>
        <p:spPr>
          <a:xfrm>
            <a:off x="533400" y="0"/>
            <a:ext cx="11658600" cy="1612900"/>
          </a:xfrm>
        </p:spPr>
        <p:txBody>
          <a:bodyPr/>
          <a:lstStyle/>
          <a:p>
            <a:pPr algn="ctr" eaLnBrk="1" hangingPunct="1"/>
            <a:r>
              <a:rPr lang="en-US" altLang="en-US" sz="3600" b="1" dirty="0">
                <a:solidFill>
                  <a:srgbClr val="224572"/>
                </a:solidFill>
              </a:rPr>
              <a:t>International Cancer Genomics </a:t>
            </a:r>
            <a:br>
              <a:rPr lang="en-US" altLang="en-US" sz="3600" b="1" dirty="0">
                <a:solidFill>
                  <a:srgbClr val="224572"/>
                </a:solidFill>
              </a:rPr>
            </a:br>
            <a:r>
              <a:rPr lang="en-US" altLang="en-US" sz="3600" b="1" dirty="0">
                <a:solidFill>
                  <a:srgbClr val="224572"/>
                </a:solidFill>
              </a:rPr>
              <a:t>Strategy Meeting</a:t>
            </a:r>
            <a:br>
              <a:rPr lang="en-US" altLang="en-US" sz="3600" b="1" dirty="0">
                <a:solidFill>
                  <a:srgbClr val="224572"/>
                </a:solidFill>
              </a:rPr>
            </a:br>
            <a:endParaRPr lang="en-US" altLang="en-US" sz="2600" b="1" dirty="0"/>
          </a:p>
        </p:txBody>
      </p:sp>
      <p:sp>
        <p:nvSpPr>
          <p:cNvPr id="18436" name="Rectangle 22"/>
          <p:cNvSpPr>
            <a:spLocks noChangeArrowheads="1"/>
          </p:cNvSpPr>
          <p:nvPr/>
        </p:nvSpPr>
        <p:spPr bwMode="auto">
          <a:xfrm>
            <a:off x="5410200" y="5943600"/>
            <a:ext cx="25146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18437"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300" y="6115050"/>
            <a:ext cx="24003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6048376"/>
            <a:ext cx="12954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2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400" y="5113338"/>
            <a:ext cx="10668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26" descr="Genome Canada log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5094288"/>
            <a:ext cx="137160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27" descr="European Commission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5086350"/>
            <a:ext cx="13716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28" descr="The Wellcome Trus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77200" y="6410326"/>
            <a:ext cx="18288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741241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
          <p:cNvSpPr>
            <a:spLocks noGrp="1" noChangeArrowheads="1"/>
          </p:cNvSpPr>
          <p:nvPr>
            <p:ph type="title"/>
          </p:nvPr>
        </p:nvSpPr>
        <p:spPr>
          <a:xfrm>
            <a:off x="3657600" y="0"/>
            <a:ext cx="7010400" cy="1612900"/>
          </a:xfrm>
        </p:spPr>
        <p:txBody>
          <a:bodyPr/>
          <a:lstStyle/>
          <a:p>
            <a:pPr algn="ctr" eaLnBrk="1" hangingPunct="1"/>
            <a:r>
              <a:rPr lang="en-US" altLang="en-US" sz="3600" b="1">
                <a:solidFill>
                  <a:srgbClr val="224572"/>
                </a:solidFill>
              </a:rPr>
              <a:t>International Cancer Genomics </a:t>
            </a:r>
            <a:br>
              <a:rPr lang="en-US" altLang="en-US" sz="3600" b="1">
                <a:solidFill>
                  <a:srgbClr val="224572"/>
                </a:solidFill>
              </a:rPr>
            </a:br>
            <a:r>
              <a:rPr lang="en-US" altLang="en-US" sz="3600" b="1">
                <a:solidFill>
                  <a:srgbClr val="224572"/>
                </a:solidFill>
              </a:rPr>
              <a:t>Strategy Meeting</a:t>
            </a:r>
            <a:br>
              <a:rPr lang="en-US" altLang="en-US" sz="3600" b="1">
                <a:solidFill>
                  <a:srgbClr val="224572"/>
                </a:solidFill>
              </a:rPr>
            </a:br>
            <a:r>
              <a:rPr lang="en-US" altLang="en-US" sz="2600" b="1"/>
              <a:t>October 1</a:t>
            </a:r>
            <a:r>
              <a:rPr lang="en-US" altLang="en-US" sz="2600" b="1">
                <a:cs typeface="Arial" panose="020B0604020202020204" pitchFamily="34" charset="0"/>
              </a:rPr>
              <a:t>–</a:t>
            </a:r>
            <a:r>
              <a:rPr lang="en-US" altLang="en-US" sz="2600" b="1"/>
              <a:t>2, 2007  Toronto (Canada)</a:t>
            </a:r>
          </a:p>
        </p:txBody>
      </p:sp>
      <p:sp>
        <p:nvSpPr>
          <p:cNvPr id="20483" name="Text Box 11"/>
          <p:cNvSpPr txBox="1">
            <a:spLocks noChangeArrowheads="1"/>
          </p:cNvSpPr>
          <p:nvPr/>
        </p:nvSpPr>
        <p:spPr bwMode="auto">
          <a:xfrm>
            <a:off x="1036320" y="1752600"/>
            <a:ext cx="1088136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b="0" dirty="0">
                <a:solidFill>
                  <a:srgbClr val="F00600"/>
                </a:solidFill>
              </a:rPr>
              <a:t>22</a:t>
            </a:r>
            <a:r>
              <a:rPr lang="en-US" altLang="en-US" b="0" dirty="0"/>
              <a:t> countries represented</a:t>
            </a:r>
          </a:p>
          <a:p>
            <a:r>
              <a:rPr lang="en-US" altLang="en-US" b="0" dirty="0">
                <a:solidFill>
                  <a:srgbClr val="F00600"/>
                </a:solidFill>
              </a:rPr>
              <a:t>120</a:t>
            </a:r>
            <a:r>
              <a:rPr lang="en-US" altLang="en-US" b="0" dirty="0"/>
              <a:t> participants</a:t>
            </a:r>
          </a:p>
          <a:p>
            <a:r>
              <a:rPr lang="en-US" altLang="en-US" b="0" dirty="0"/>
              <a:t> 	</a:t>
            </a:r>
            <a:r>
              <a:rPr lang="en-US" altLang="en-US" b="0" dirty="0">
                <a:solidFill>
                  <a:srgbClr val="3864B2"/>
                </a:solidFill>
              </a:rPr>
              <a:t>34 </a:t>
            </a:r>
            <a:r>
              <a:rPr lang="en-US" altLang="en-US" b="0" dirty="0"/>
              <a:t>Genome or Cancer Center Directors</a:t>
            </a:r>
          </a:p>
          <a:p>
            <a:r>
              <a:rPr lang="en-US" altLang="en-US" b="0" dirty="0"/>
              <a:t>	</a:t>
            </a:r>
            <a:r>
              <a:rPr lang="en-US" altLang="en-US" b="0" dirty="0">
                <a:solidFill>
                  <a:srgbClr val="3864B2"/>
                </a:solidFill>
              </a:rPr>
              <a:t>24 </a:t>
            </a:r>
            <a:r>
              <a:rPr lang="en-US" altLang="en-US" b="0" dirty="0"/>
              <a:t>Representatives from funding </a:t>
            </a:r>
            <a:r>
              <a:rPr lang="en-US" altLang="en-US" b="0" dirty="0" smtClean="0"/>
              <a:t>agencies</a:t>
            </a:r>
            <a:endParaRPr lang="en-US" altLang="en-US" b="0" dirty="0"/>
          </a:p>
          <a:p>
            <a:r>
              <a:rPr lang="en-US" altLang="en-US" b="0" dirty="0"/>
              <a:t> 	</a:t>
            </a:r>
            <a:r>
              <a:rPr lang="en-US" altLang="en-US" b="0" dirty="0">
                <a:solidFill>
                  <a:srgbClr val="3864B2"/>
                </a:solidFill>
              </a:rPr>
              <a:t>62 </a:t>
            </a:r>
            <a:r>
              <a:rPr lang="en-US" altLang="en-US" b="0" dirty="0"/>
              <a:t>Scientists selected to represent</a:t>
            </a:r>
            <a:br>
              <a:rPr lang="en-US" altLang="en-US" b="0" dirty="0"/>
            </a:br>
            <a:r>
              <a:rPr lang="en-US" altLang="en-US" b="0" dirty="0"/>
              <a:t>                ethics, technologies, statistics, </a:t>
            </a:r>
            <a:br>
              <a:rPr lang="en-US" altLang="en-US" b="0" dirty="0"/>
            </a:br>
            <a:r>
              <a:rPr lang="en-US" altLang="en-US" b="0" dirty="0"/>
              <a:t>                informatics, pathology, clinical</a:t>
            </a:r>
            <a:br>
              <a:rPr lang="en-US" altLang="en-US" b="0" dirty="0"/>
            </a:br>
            <a:r>
              <a:rPr lang="en-US" altLang="en-US" b="0" dirty="0"/>
              <a:t>                oncology and cancer biology</a:t>
            </a:r>
          </a:p>
        </p:txBody>
      </p:sp>
      <p:sp>
        <p:nvSpPr>
          <p:cNvPr id="20484" name="Rectangle 12"/>
          <p:cNvSpPr>
            <a:spLocks noChangeArrowheads="1"/>
          </p:cNvSpPr>
          <p:nvPr/>
        </p:nvSpPr>
        <p:spPr bwMode="auto">
          <a:xfrm>
            <a:off x="5410200" y="5943600"/>
            <a:ext cx="25146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2048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00" y="6115050"/>
            <a:ext cx="24003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6048376"/>
            <a:ext cx="12954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3400" y="5113338"/>
            <a:ext cx="10668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6" descr="Genome Canada log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5094288"/>
            <a:ext cx="137160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7" descr="European Commission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5086350"/>
            <a:ext cx="13716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8" descr="The Wellcome Trus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77200" y="6410326"/>
            <a:ext cx="18288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3823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206949" y="2851298"/>
            <a:ext cx="13716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Title 1"/>
          <p:cNvSpPr txBox="1">
            <a:spLocks/>
          </p:cNvSpPr>
          <p:nvPr/>
        </p:nvSpPr>
        <p:spPr>
          <a:xfrm>
            <a:off x="871942" y="0"/>
            <a:ext cx="10568763" cy="1371600"/>
          </a:xfrm>
          <a:prstGeom prst="rect">
            <a:avLst/>
          </a:prstGeom>
        </p:spPr>
        <p:txBody>
          <a:bodyPr vert="horz" lIns="91440" tIns="45720" rIns="91440" bIns="45720" rtlCol="0" anchor="ctr">
            <a:normAutofit/>
          </a:bodyPr>
          <a:lstStyle/>
          <a:p>
            <a:pPr algn="ctr">
              <a:spcBef>
                <a:spcPct val="0"/>
              </a:spcBef>
              <a:defRPr/>
            </a:pPr>
            <a:r>
              <a:rPr lang="en-US" sz="4000" b="1" dirty="0" smtClean="0">
                <a:solidFill>
                  <a:srgbClr val="FFFF00"/>
                </a:solidFill>
                <a:cs typeface="B Mitra" panose="00000400000000000000" pitchFamily="2" charset="-78"/>
              </a:rPr>
              <a:t>Number of scientists with h-index</a:t>
            </a:r>
            <a:r>
              <a:rPr lang="en-US" sz="4000" b="1" dirty="0" smtClean="0">
                <a:solidFill>
                  <a:srgbClr val="FFFF00"/>
                </a:solidFill>
                <a:cs typeface="B Mitra" panose="00000400000000000000" pitchFamily="2" charset="-78"/>
                <a:sym typeface="Symbol"/>
              </a:rPr>
              <a:t> 15</a:t>
            </a:r>
            <a:r>
              <a:rPr lang="en-US" sz="4000" b="1" dirty="0" smtClean="0">
                <a:solidFill>
                  <a:srgbClr val="FFFF00"/>
                </a:solidFill>
                <a:cs typeface="B Mitra" panose="00000400000000000000" pitchFamily="2" charset="-78"/>
              </a:rPr>
              <a:t>, reported by SCIVAL</a:t>
            </a:r>
            <a:endParaRPr lang="en-US" sz="4000" b="1" dirty="0">
              <a:solidFill>
                <a:srgbClr val="FFFF00"/>
              </a:solidFill>
              <a:cs typeface="B Mitra" panose="00000400000000000000" pitchFamily="2" charset="-78"/>
            </a:endParaRPr>
          </a:p>
        </p:txBody>
      </p:sp>
      <p:graphicFrame>
        <p:nvGraphicFramePr>
          <p:cNvPr id="7" name="Table 6"/>
          <p:cNvGraphicFramePr>
            <a:graphicFrameLocks noGrp="1"/>
          </p:cNvGraphicFramePr>
          <p:nvPr/>
        </p:nvGraphicFramePr>
        <p:xfrm>
          <a:off x="734517" y="1828800"/>
          <a:ext cx="11122704" cy="4363974"/>
        </p:xfrm>
        <a:graphic>
          <a:graphicData uri="http://schemas.openxmlformats.org/drawingml/2006/table">
            <a:tbl>
              <a:tblPr firstRow="1" bandRow="1">
                <a:tableStyleId>{5C22544A-7EE6-4342-B048-85BDC9FD1C3A}</a:tableStyleId>
              </a:tblPr>
              <a:tblGrid>
                <a:gridCol w="2780676"/>
                <a:gridCol w="2780676"/>
                <a:gridCol w="2780676"/>
                <a:gridCol w="2780676"/>
              </a:tblGrid>
              <a:tr h="566155">
                <a:tc>
                  <a:txBody>
                    <a:bodyPr/>
                    <a:lstStyle/>
                    <a:p>
                      <a:r>
                        <a:rPr lang="en-US" sz="2400" dirty="0" smtClean="0"/>
                        <a:t>Country</a:t>
                      </a:r>
                      <a:endParaRPr lang="en-US" sz="2400" dirty="0"/>
                    </a:p>
                  </a:txBody>
                  <a:tcPr anchor="ctr"/>
                </a:tc>
                <a:tc>
                  <a:txBody>
                    <a:bodyPr/>
                    <a:lstStyle/>
                    <a:p>
                      <a:r>
                        <a:rPr lang="en-US" sz="2400" dirty="0" smtClean="0"/>
                        <a:t>No. of Population</a:t>
                      </a:r>
                    </a:p>
                    <a:p>
                      <a:r>
                        <a:rPr lang="en-US" sz="2400" dirty="0" smtClean="0"/>
                        <a:t>(in Million)</a:t>
                      </a:r>
                      <a:endParaRPr lang="en-US" sz="2400" dirty="0"/>
                    </a:p>
                  </a:txBody>
                  <a:tcPr anchor="ctr"/>
                </a:tc>
                <a:tc>
                  <a:txBody>
                    <a:bodyPr/>
                    <a:lstStyle/>
                    <a:p>
                      <a:r>
                        <a:rPr lang="en-US" sz="2400" dirty="0" smtClean="0"/>
                        <a:t>No. of Researchers with h-index </a:t>
                      </a:r>
                      <a:r>
                        <a:rPr lang="en-US" sz="2400" dirty="0" smtClean="0">
                          <a:sym typeface="Symbol"/>
                        </a:rPr>
                        <a:t>15</a:t>
                      </a:r>
                      <a:endParaRPr lang="en-US" sz="2400" dirty="0"/>
                    </a:p>
                  </a:txBody>
                  <a:tcPr anchor="ctr"/>
                </a:tc>
                <a:tc>
                  <a:txBody>
                    <a:bodyPr/>
                    <a:lstStyle/>
                    <a:p>
                      <a:r>
                        <a:rPr lang="en-US" sz="2400" dirty="0" smtClean="0"/>
                        <a:t>Rate (in Million)</a:t>
                      </a:r>
                      <a:endParaRPr lang="en-US" sz="2400" dirty="0"/>
                    </a:p>
                  </a:txBody>
                  <a:tcPr anchor="ctr"/>
                </a:tc>
              </a:tr>
              <a:tr h="590169">
                <a:tc>
                  <a:txBody>
                    <a:bodyPr/>
                    <a:lstStyle/>
                    <a:p>
                      <a:r>
                        <a:rPr lang="en-US" sz="2400" b="1" dirty="0" smtClean="0">
                          <a:solidFill>
                            <a:schemeClr val="bg1"/>
                          </a:solidFill>
                        </a:rPr>
                        <a:t>Egypt</a:t>
                      </a:r>
                      <a:endParaRPr lang="en-US" sz="2400" b="1" dirty="0">
                        <a:solidFill>
                          <a:schemeClr val="bg1"/>
                        </a:solidFill>
                      </a:endParaRPr>
                    </a:p>
                  </a:txBody>
                  <a:tcPr anchor="ctr"/>
                </a:tc>
                <a:tc>
                  <a:txBody>
                    <a:bodyPr/>
                    <a:lstStyle/>
                    <a:p>
                      <a:pPr marL="0" algn="l" defTabSz="914400" rtl="1" eaLnBrk="1" fontAlgn="b" latinLnBrk="0" hangingPunct="1"/>
                      <a:r>
                        <a:rPr lang="en-US" sz="2400" b="1" kern="1200" dirty="0" smtClean="0">
                          <a:solidFill>
                            <a:schemeClr val="bg1"/>
                          </a:solidFill>
                          <a:latin typeface="+mn-lt"/>
                          <a:ea typeface="+mn-ea"/>
                          <a:cs typeface="+mn-cs"/>
                        </a:rPr>
                        <a:t>84</a:t>
                      </a:r>
                      <a:endParaRPr lang="en-US" sz="2400" b="1" kern="1200" dirty="0">
                        <a:solidFill>
                          <a:schemeClr val="bg1"/>
                        </a:solidFill>
                        <a:latin typeface="+mn-lt"/>
                        <a:ea typeface="+mn-ea"/>
                        <a:cs typeface="+mn-cs"/>
                      </a:endParaRPr>
                    </a:p>
                  </a:txBody>
                  <a:tcPr marL="9525" marR="9525" marT="9525" marB="0" anchor="ctr"/>
                </a:tc>
                <a:tc>
                  <a:txBody>
                    <a:bodyPr/>
                    <a:lstStyle/>
                    <a:p>
                      <a:pPr marL="0" algn="l" defTabSz="914400" rtl="1" eaLnBrk="1" fontAlgn="b" latinLnBrk="0" hangingPunct="1"/>
                      <a:r>
                        <a:rPr lang="en-US" sz="2400" b="1" kern="1200" dirty="0" smtClean="0">
                          <a:solidFill>
                            <a:schemeClr val="bg1"/>
                          </a:solidFill>
                          <a:latin typeface="+mn-lt"/>
                          <a:ea typeface="+mn-ea"/>
                          <a:cs typeface="+mn-cs"/>
                        </a:rPr>
                        <a:t>54</a:t>
                      </a:r>
                      <a:endParaRPr lang="en-US" sz="2400" b="1" kern="1200" dirty="0">
                        <a:solidFill>
                          <a:schemeClr val="bg1"/>
                        </a:solidFill>
                        <a:latin typeface="+mn-lt"/>
                        <a:ea typeface="+mn-ea"/>
                        <a:cs typeface="+mn-cs"/>
                      </a:endParaRPr>
                    </a:p>
                  </a:txBody>
                  <a:tcPr marL="9525" marR="9525" marT="9525" marB="0" anchor="ctr"/>
                </a:tc>
                <a:tc>
                  <a:txBody>
                    <a:bodyPr/>
                    <a:lstStyle/>
                    <a:p>
                      <a:pPr marL="0" algn="l" defTabSz="914400" rtl="1" eaLnBrk="1" fontAlgn="b" latinLnBrk="0" hangingPunct="1"/>
                      <a:r>
                        <a:rPr lang="en-US" sz="2400" b="1" kern="1200" dirty="0" smtClean="0">
                          <a:solidFill>
                            <a:schemeClr val="bg1"/>
                          </a:solidFill>
                          <a:latin typeface="+mn-lt"/>
                          <a:ea typeface="+mn-ea"/>
                          <a:cs typeface="+mn-cs"/>
                        </a:rPr>
                        <a:t>0.64</a:t>
                      </a:r>
                      <a:endParaRPr lang="en-US" sz="2400" b="1" kern="1200" dirty="0">
                        <a:solidFill>
                          <a:schemeClr val="bg1"/>
                        </a:solidFill>
                        <a:latin typeface="+mn-lt"/>
                        <a:ea typeface="+mn-ea"/>
                        <a:cs typeface="+mn-cs"/>
                      </a:endParaRPr>
                    </a:p>
                  </a:txBody>
                  <a:tcPr marL="9525" marR="9525" marT="9525" marB="0" anchor="ctr"/>
                </a:tc>
              </a:tr>
              <a:tr h="5901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C00000"/>
                          </a:solidFill>
                        </a:rPr>
                        <a:t>Iran</a:t>
                      </a:r>
                    </a:p>
                  </a:txBody>
                  <a:tcPr anchor="ctr"/>
                </a:tc>
                <a:tc>
                  <a:txBody>
                    <a:bodyPr/>
                    <a:lstStyle/>
                    <a:p>
                      <a:pPr marL="0" algn="l" defTabSz="914400" rtl="1" eaLnBrk="1" fontAlgn="b" latinLnBrk="0" hangingPunct="1"/>
                      <a:r>
                        <a:rPr lang="en-US" sz="2400" b="1" kern="1200" dirty="0" smtClean="0">
                          <a:solidFill>
                            <a:srgbClr val="C00000"/>
                          </a:solidFill>
                          <a:latin typeface="+mn-lt"/>
                          <a:ea typeface="+mn-ea"/>
                          <a:cs typeface="+mn-cs"/>
                        </a:rPr>
                        <a:t>78</a:t>
                      </a:r>
                      <a:endParaRPr lang="en-US" sz="2400" b="1" kern="1200" dirty="0">
                        <a:solidFill>
                          <a:srgbClr val="C00000"/>
                        </a:solidFill>
                        <a:latin typeface="+mn-lt"/>
                        <a:ea typeface="+mn-ea"/>
                        <a:cs typeface="+mn-cs"/>
                      </a:endParaRPr>
                    </a:p>
                  </a:txBody>
                  <a:tcPr marL="9525" marR="9525" marT="9525" marB="0" anchor="ctr"/>
                </a:tc>
                <a:tc>
                  <a:txBody>
                    <a:bodyPr/>
                    <a:lstStyle/>
                    <a:p>
                      <a:pPr marL="0" algn="l" defTabSz="914400" rtl="1" eaLnBrk="1" fontAlgn="b" latinLnBrk="0" hangingPunct="1"/>
                      <a:r>
                        <a:rPr lang="en-US" sz="2400" b="1" kern="1200" dirty="0" smtClean="0">
                          <a:solidFill>
                            <a:srgbClr val="C00000"/>
                          </a:solidFill>
                          <a:latin typeface="+mn-lt"/>
                          <a:ea typeface="+mn-ea"/>
                          <a:cs typeface="+mn-cs"/>
                        </a:rPr>
                        <a:t>620</a:t>
                      </a:r>
                      <a:endParaRPr lang="en-US" sz="2400" b="1" kern="1200" dirty="0">
                        <a:solidFill>
                          <a:srgbClr val="C00000"/>
                        </a:solidFill>
                        <a:latin typeface="+mn-lt"/>
                        <a:ea typeface="+mn-ea"/>
                        <a:cs typeface="+mn-cs"/>
                      </a:endParaRPr>
                    </a:p>
                  </a:txBody>
                  <a:tcPr marL="9525" marR="9525" marT="9525" marB="0" anchor="ctr"/>
                </a:tc>
                <a:tc>
                  <a:txBody>
                    <a:bodyPr/>
                    <a:lstStyle/>
                    <a:p>
                      <a:pPr marL="0" algn="l" defTabSz="914400" rtl="1" eaLnBrk="1" fontAlgn="b" latinLnBrk="0" hangingPunct="1"/>
                      <a:r>
                        <a:rPr lang="en-US" sz="2400" b="1" kern="1200" dirty="0" smtClean="0">
                          <a:solidFill>
                            <a:srgbClr val="C00000"/>
                          </a:solidFill>
                          <a:latin typeface="+mn-lt"/>
                          <a:ea typeface="+mn-ea"/>
                          <a:cs typeface="+mn-cs"/>
                        </a:rPr>
                        <a:t>6.92</a:t>
                      </a:r>
                      <a:endParaRPr lang="en-US" sz="2400" b="1" kern="1200" dirty="0">
                        <a:solidFill>
                          <a:srgbClr val="C00000"/>
                        </a:solidFill>
                        <a:latin typeface="+mn-lt"/>
                        <a:ea typeface="+mn-ea"/>
                        <a:cs typeface="+mn-cs"/>
                      </a:endParaRPr>
                    </a:p>
                  </a:txBody>
                  <a:tcPr marL="9525" marR="9525" marT="9525" marB="0" anchor="ctr"/>
                </a:tc>
              </a:tr>
              <a:tr h="590169">
                <a:tc>
                  <a:txBody>
                    <a:bodyPr/>
                    <a:lstStyle/>
                    <a:p>
                      <a:r>
                        <a:rPr lang="en-US" sz="2400" b="1" dirty="0" smtClean="0"/>
                        <a:t>Pakistan</a:t>
                      </a:r>
                      <a:endParaRPr lang="en-US" sz="2400" b="1" dirty="0"/>
                    </a:p>
                  </a:txBody>
                  <a:tcPr anchor="ctr"/>
                </a:tc>
                <a:tc>
                  <a:txBody>
                    <a:bodyPr/>
                    <a:lstStyle/>
                    <a:p>
                      <a:pPr marL="0" algn="l" defTabSz="914400" rtl="1" eaLnBrk="1" fontAlgn="b" latinLnBrk="0" hangingPunct="1"/>
                      <a:r>
                        <a:rPr lang="en-US" sz="2400" b="1" kern="1200" dirty="0" smtClean="0">
                          <a:solidFill>
                            <a:schemeClr val="dk1"/>
                          </a:solidFill>
                          <a:latin typeface="+mn-lt"/>
                          <a:ea typeface="+mn-ea"/>
                          <a:cs typeface="+mn-cs"/>
                        </a:rPr>
                        <a:t>186</a:t>
                      </a:r>
                      <a:endParaRPr lang="en-US" sz="2400" b="1" kern="1200" dirty="0">
                        <a:solidFill>
                          <a:schemeClr val="dk1"/>
                        </a:solidFill>
                        <a:latin typeface="+mn-lt"/>
                        <a:ea typeface="+mn-ea"/>
                        <a:cs typeface="+mn-cs"/>
                      </a:endParaRPr>
                    </a:p>
                  </a:txBody>
                  <a:tcPr marL="9525" marR="9525" marT="9525" marB="0" anchor="ctr"/>
                </a:tc>
                <a:tc>
                  <a:txBody>
                    <a:bodyPr/>
                    <a:lstStyle/>
                    <a:p>
                      <a:pPr marL="0" algn="l" defTabSz="914400" rtl="1" eaLnBrk="1" fontAlgn="b" latinLnBrk="0" hangingPunct="1"/>
                      <a:r>
                        <a:rPr lang="en-US" sz="2400" b="1" kern="1200" dirty="0" smtClean="0">
                          <a:solidFill>
                            <a:schemeClr val="dk1"/>
                          </a:solidFill>
                          <a:latin typeface="+mn-lt"/>
                          <a:ea typeface="+mn-ea"/>
                          <a:cs typeface="+mn-cs"/>
                        </a:rPr>
                        <a:t>73</a:t>
                      </a:r>
                      <a:endParaRPr lang="en-US" sz="2400" b="1" kern="1200" dirty="0">
                        <a:solidFill>
                          <a:schemeClr val="dk1"/>
                        </a:solidFill>
                        <a:latin typeface="+mn-lt"/>
                        <a:ea typeface="+mn-ea"/>
                        <a:cs typeface="+mn-cs"/>
                      </a:endParaRPr>
                    </a:p>
                  </a:txBody>
                  <a:tcPr marL="9525" marR="9525" marT="9525" marB="0" anchor="ctr"/>
                </a:tc>
                <a:tc>
                  <a:txBody>
                    <a:bodyPr/>
                    <a:lstStyle/>
                    <a:p>
                      <a:pPr marL="0" algn="l" defTabSz="914400" rtl="1" eaLnBrk="1" fontAlgn="b" latinLnBrk="0" hangingPunct="1"/>
                      <a:r>
                        <a:rPr lang="en-US" sz="2400" b="1" kern="1200" dirty="0" smtClean="0">
                          <a:solidFill>
                            <a:schemeClr val="dk1"/>
                          </a:solidFill>
                          <a:latin typeface="+mn-lt"/>
                          <a:ea typeface="+mn-ea"/>
                          <a:cs typeface="+mn-cs"/>
                        </a:rPr>
                        <a:t>0.39</a:t>
                      </a:r>
                      <a:endParaRPr lang="en-US" sz="2400" b="1" kern="1200" dirty="0">
                        <a:solidFill>
                          <a:schemeClr val="dk1"/>
                        </a:solidFill>
                        <a:latin typeface="+mn-lt"/>
                        <a:ea typeface="+mn-ea"/>
                        <a:cs typeface="+mn-cs"/>
                      </a:endParaRPr>
                    </a:p>
                  </a:txBody>
                  <a:tcPr marL="9525" marR="9525" marT="9525" marB="0" anchor="ctr"/>
                </a:tc>
              </a:tr>
              <a:tr h="5901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t>Israel</a:t>
                      </a:r>
                    </a:p>
                  </a:txBody>
                  <a:tcPr anchor="ctr"/>
                </a:tc>
                <a:tc>
                  <a:txBody>
                    <a:bodyPr/>
                    <a:lstStyle/>
                    <a:p>
                      <a:pPr marL="0" algn="l" defTabSz="914400" rtl="1" eaLnBrk="1" fontAlgn="b" latinLnBrk="0" hangingPunct="1"/>
                      <a:r>
                        <a:rPr lang="en-US" sz="2400" b="1" kern="1200" dirty="0" smtClean="0">
                          <a:solidFill>
                            <a:schemeClr val="dk1"/>
                          </a:solidFill>
                          <a:latin typeface="+mn-lt"/>
                          <a:ea typeface="+mn-ea"/>
                          <a:cs typeface="+mn-cs"/>
                        </a:rPr>
                        <a:t>7.7</a:t>
                      </a:r>
                      <a:endParaRPr lang="en-US" sz="2400" b="1" kern="1200" dirty="0">
                        <a:solidFill>
                          <a:schemeClr val="dk1"/>
                        </a:solidFill>
                        <a:latin typeface="+mn-lt"/>
                        <a:ea typeface="+mn-ea"/>
                        <a:cs typeface="+mn-cs"/>
                      </a:endParaRPr>
                    </a:p>
                  </a:txBody>
                  <a:tcPr marL="9525" marR="9525" marT="9525" marB="0" anchor="ctr"/>
                </a:tc>
                <a:tc>
                  <a:txBody>
                    <a:bodyPr/>
                    <a:lstStyle/>
                    <a:p>
                      <a:pPr marL="0" algn="l" defTabSz="914400" rtl="1" eaLnBrk="1" fontAlgn="b" latinLnBrk="0" hangingPunct="1"/>
                      <a:r>
                        <a:rPr lang="en-US" sz="2400" b="1" kern="1200" dirty="0" smtClean="0">
                          <a:solidFill>
                            <a:schemeClr val="dk1"/>
                          </a:solidFill>
                          <a:latin typeface="+mn-lt"/>
                          <a:ea typeface="+mn-ea"/>
                          <a:cs typeface="+mn-cs"/>
                        </a:rPr>
                        <a:t>97</a:t>
                      </a:r>
                      <a:endParaRPr lang="en-US" sz="2400" b="1" kern="1200" dirty="0">
                        <a:solidFill>
                          <a:schemeClr val="dk1"/>
                        </a:solidFill>
                        <a:latin typeface="+mn-lt"/>
                        <a:ea typeface="+mn-ea"/>
                        <a:cs typeface="+mn-cs"/>
                      </a:endParaRPr>
                    </a:p>
                  </a:txBody>
                  <a:tcPr marL="9525" marR="9525" marT="9525" marB="0" anchor="ctr"/>
                </a:tc>
                <a:tc>
                  <a:txBody>
                    <a:bodyPr/>
                    <a:lstStyle/>
                    <a:p>
                      <a:pPr marL="0" algn="l" defTabSz="914400" rtl="1" eaLnBrk="1" fontAlgn="b" latinLnBrk="0" hangingPunct="1"/>
                      <a:r>
                        <a:rPr lang="en-US" sz="2400" b="1" kern="1200" dirty="0" smtClean="0">
                          <a:solidFill>
                            <a:schemeClr val="dk1"/>
                          </a:solidFill>
                          <a:latin typeface="+mn-lt"/>
                          <a:ea typeface="+mn-ea"/>
                          <a:cs typeface="+mn-cs"/>
                        </a:rPr>
                        <a:t>12.60</a:t>
                      </a:r>
                      <a:endParaRPr lang="en-US" sz="2400" b="1" kern="1200" dirty="0">
                        <a:solidFill>
                          <a:schemeClr val="dk1"/>
                        </a:solidFill>
                        <a:latin typeface="+mn-lt"/>
                        <a:ea typeface="+mn-ea"/>
                        <a:cs typeface="+mn-cs"/>
                      </a:endParaRPr>
                    </a:p>
                  </a:txBody>
                  <a:tcPr marL="9525" marR="9525" marT="9525" marB="0" anchor="ctr"/>
                </a:tc>
              </a:tr>
              <a:tr h="590169">
                <a:tc>
                  <a:txBody>
                    <a:bodyPr/>
                    <a:lstStyle/>
                    <a:p>
                      <a:r>
                        <a:rPr lang="en-US" sz="2400" b="1" dirty="0" smtClean="0"/>
                        <a:t>Saudi Arabia</a:t>
                      </a:r>
                      <a:endParaRPr lang="en-US" sz="2400" b="1" dirty="0"/>
                    </a:p>
                  </a:txBody>
                  <a:tcPr anchor="ctr"/>
                </a:tc>
                <a:tc>
                  <a:txBody>
                    <a:bodyPr/>
                    <a:lstStyle/>
                    <a:p>
                      <a:pPr marL="0" algn="l" defTabSz="914400" rtl="1" eaLnBrk="1" fontAlgn="b" latinLnBrk="0" hangingPunct="1"/>
                      <a:r>
                        <a:rPr lang="en-US" sz="2400" b="1" kern="1200" dirty="0" smtClean="0">
                          <a:solidFill>
                            <a:schemeClr val="dk1"/>
                          </a:solidFill>
                          <a:latin typeface="+mn-lt"/>
                          <a:ea typeface="+mn-ea"/>
                          <a:cs typeface="+mn-cs"/>
                        </a:rPr>
                        <a:t>27</a:t>
                      </a:r>
                      <a:endParaRPr lang="en-US" sz="2400" b="1" kern="1200" dirty="0">
                        <a:solidFill>
                          <a:schemeClr val="dk1"/>
                        </a:solidFill>
                        <a:latin typeface="+mn-lt"/>
                        <a:ea typeface="+mn-ea"/>
                        <a:cs typeface="+mn-cs"/>
                      </a:endParaRPr>
                    </a:p>
                  </a:txBody>
                  <a:tcPr marL="9525" marR="9525" marT="9525" marB="0" anchor="ctr"/>
                </a:tc>
                <a:tc>
                  <a:txBody>
                    <a:bodyPr/>
                    <a:lstStyle/>
                    <a:p>
                      <a:pPr marL="0" algn="l" defTabSz="914400" rtl="1" eaLnBrk="1" fontAlgn="b" latinLnBrk="0" hangingPunct="1"/>
                      <a:r>
                        <a:rPr lang="en-US" sz="2400" b="1" kern="1200" dirty="0" smtClean="0">
                          <a:solidFill>
                            <a:schemeClr val="dk1"/>
                          </a:solidFill>
                          <a:latin typeface="+mn-lt"/>
                          <a:ea typeface="+mn-ea"/>
                          <a:cs typeface="+mn-cs"/>
                        </a:rPr>
                        <a:t>82</a:t>
                      </a:r>
                      <a:endParaRPr lang="en-US" sz="2400" b="1" kern="1200" dirty="0">
                        <a:solidFill>
                          <a:schemeClr val="dk1"/>
                        </a:solidFill>
                        <a:latin typeface="+mn-lt"/>
                        <a:ea typeface="+mn-ea"/>
                        <a:cs typeface="+mn-cs"/>
                      </a:endParaRPr>
                    </a:p>
                  </a:txBody>
                  <a:tcPr marL="9525" marR="9525" marT="9525" marB="0" anchor="ctr"/>
                </a:tc>
                <a:tc>
                  <a:txBody>
                    <a:bodyPr/>
                    <a:lstStyle/>
                    <a:p>
                      <a:pPr marL="0" algn="l" defTabSz="914400" rtl="1" eaLnBrk="1" fontAlgn="b" latinLnBrk="0" hangingPunct="1"/>
                      <a:r>
                        <a:rPr lang="en-US" sz="2400" b="1" kern="1200" dirty="0" smtClean="0">
                          <a:solidFill>
                            <a:schemeClr val="dk1"/>
                          </a:solidFill>
                          <a:latin typeface="+mn-lt"/>
                          <a:ea typeface="+mn-ea"/>
                          <a:cs typeface="+mn-cs"/>
                        </a:rPr>
                        <a:t>3.04</a:t>
                      </a:r>
                      <a:endParaRPr lang="en-US" sz="2400" b="1" kern="1200" dirty="0">
                        <a:solidFill>
                          <a:schemeClr val="dk1"/>
                        </a:solidFill>
                        <a:latin typeface="+mn-lt"/>
                        <a:ea typeface="+mn-ea"/>
                        <a:cs typeface="+mn-cs"/>
                      </a:endParaRPr>
                    </a:p>
                  </a:txBody>
                  <a:tcPr marL="9525" marR="9525" marT="9525" marB="0" anchor="ctr"/>
                </a:tc>
              </a:tr>
              <a:tr h="590169">
                <a:tc>
                  <a:txBody>
                    <a:bodyPr/>
                    <a:lstStyle/>
                    <a:p>
                      <a:r>
                        <a:rPr lang="en-US" sz="2400" b="1" dirty="0" smtClean="0"/>
                        <a:t>Turkey</a:t>
                      </a:r>
                      <a:endParaRPr lang="en-US" sz="2400" b="1" dirty="0"/>
                    </a:p>
                  </a:txBody>
                  <a:tcPr anchor="ctr"/>
                </a:tc>
                <a:tc>
                  <a:txBody>
                    <a:bodyPr/>
                    <a:lstStyle/>
                    <a:p>
                      <a:pPr marL="0" algn="l" defTabSz="914400" rtl="1" eaLnBrk="1" fontAlgn="b" latinLnBrk="0" hangingPunct="1"/>
                      <a:r>
                        <a:rPr lang="en-US" sz="2400" b="1" kern="1200" dirty="0" smtClean="0">
                          <a:solidFill>
                            <a:schemeClr val="dk1"/>
                          </a:solidFill>
                          <a:latin typeface="+mn-lt"/>
                          <a:ea typeface="+mn-ea"/>
                          <a:cs typeface="+mn-cs"/>
                        </a:rPr>
                        <a:t>75</a:t>
                      </a:r>
                      <a:endParaRPr lang="en-US" sz="2400" b="1" kern="1200" dirty="0">
                        <a:solidFill>
                          <a:schemeClr val="dk1"/>
                        </a:solidFill>
                        <a:latin typeface="+mn-lt"/>
                        <a:ea typeface="+mn-ea"/>
                        <a:cs typeface="+mn-cs"/>
                      </a:endParaRPr>
                    </a:p>
                  </a:txBody>
                  <a:tcPr marL="9525" marR="9525" marT="9525" marB="0" anchor="ctr"/>
                </a:tc>
                <a:tc>
                  <a:txBody>
                    <a:bodyPr/>
                    <a:lstStyle/>
                    <a:p>
                      <a:pPr marL="0" algn="l" defTabSz="914400" rtl="1" eaLnBrk="1" fontAlgn="b" latinLnBrk="0" hangingPunct="1"/>
                      <a:r>
                        <a:rPr lang="en-US" sz="2400" b="1" kern="1200" dirty="0" smtClean="0">
                          <a:solidFill>
                            <a:schemeClr val="dk1"/>
                          </a:solidFill>
                          <a:latin typeface="+mn-lt"/>
                          <a:ea typeface="+mn-ea"/>
                          <a:cs typeface="+mn-cs"/>
                        </a:rPr>
                        <a:t>90</a:t>
                      </a:r>
                      <a:endParaRPr lang="en-US" sz="2400" b="1" kern="1200" dirty="0">
                        <a:solidFill>
                          <a:schemeClr val="dk1"/>
                        </a:solidFill>
                        <a:latin typeface="+mn-lt"/>
                        <a:ea typeface="+mn-ea"/>
                        <a:cs typeface="+mn-cs"/>
                      </a:endParaRPr>
                    </a:p>
                  </a:txBody>
                  <a:tcPr marL="9525" marR="9525" marT="9525" marB="0" anchor="ctr"/>
                </a:tc>
                <a:tc>
                  <a:txBody>
                    <a:bodyPr/>
                    <a:lstStyle/>
                    <a:p>
                      <a:pPr marL="0" algn="l" defTabSz="914400" rtl="1" eaLnBrk="1" fontAlgn="b" latinLnBrk="0" hangingPunct="1"/>
                      <a:r>
                        <a:rPr lang="en-US" sz="2400" b="1" kern="1200" dirty="0" smtClean="0">
                          <a:solidFill>
                            <a:schemeClr val="dk1"/>
                          </a:solidFill>
                          <a:latin typeface="+mn-lt"/>
                          <a:ea typeface="+mn-ea"/>
                          <a:cs typeface="+mn-cs"/>
                        </a:rPr>
                        <a:t>1.2</a:t>
                      </a:r>
                      <a:endParaRPr lang="en-US" sz="2400" b="1" kern="1200" dirty="0">
                        <a:solidFill>
                          <a:schemeClr val="dk1"/>
                        </a:solidFill>
                        <a:latin typeface="+mn-lt"/>
                        <a:ea typeface="+mn-ea"/>
                        <a:cs typeface="+mn-cs"/>
                      </a:endParaRPr>
                    </a:p>
                  </a:txBody>
                  <a:tcPr marL="9525" marR="9525" marT="9525" marB="0" anchor="ctr"/>
                </a:tc>
              </a:tr>
            </a:tbl>
          </a:graphicData>
        </a:graphic>
      </p:graphicFrame>
    </p:spTree>
    <p:extLst>
      <p:ext uri="{BB962C8B-B14F-4D97-AF65-F5344CB8AC3E}">
        <p14:creationId xmlns:p14="http://schemas.microsoft.com/office/powerpoint/2010/main" val="2054217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a:xfrm>
            <a:off x="304800" y="579120"/>
            <a:ext cx="11689080" cy="6156960"/>
          </a:xfrm>
        </p:spPr>
        <p:txBody>
          <a:bodyPr>
            <a:noAutofit/>
          </a:bodyPr>
          <a:lstStyle/>
          <a:p>
            <a:pPr marL="287338" indent="-287338">
              <a:lnSpc>
                <a:spcPct val="85000"/>
              </a:lnSpc>
              <a:spcBef>
                <a:spcPct val="10000"/>
              </a:spcBef>
              <a:buClr>
                <a:schemeClr val="tx1"/>
              </a:buClr>
              <a:buFont typeface="Wingdings" panose="05000000000000000000" pitchFamily="2" charset="2"/>
              <a:buChar char="Ø"/>
            </a:pPr>
            <a:r>
              <a:rPr lang="en-US" altLang="en-US" dirty="0"/>
              <a:t>The scope is huge, such that no country can do it all</a:t>
            </a:r>
          </a:p>
          <a:p>
            <a:pPr marL="287338" indent="-287338">
              <a:lnSpc>
                <a:spcPct val="85000"/>
              </a:lnSpc>
              <a:spcBef>
                <a:spcPct val="10000"/>
              </a:spcBef>
              <a:buClr>
                <a:schemeClr val="tx1"/>
              </a:buClr>
              <a:buFont typeface="Wingdings" panose="05000000000000000000" pitchFamily="2" charset="2"/>
              <a:buChar char="Ø"/>
            </a:pPr>
            <a:endParaRPr lang="en-US" altLang="en-US" dirty="0"/>
          </a:p>
          <a:p>
            <a:pPr marL="287338" indent="-287338">
              <a:lnSpc>
                <a:spcPct val="85000"/>
              </a:lnSpc>
              <a:spcBef>
                <a:spcPct val="10000"/>
              </a:spcBef>
              <a:buClr>
                <a:schemeClr val="tx1"/>
              </a:buClr>
              <a:buFont typeface="Wingdings" panose="05000000000000000000" pitchFamily="2" charset="2"/>
              <a:buChar char="Ø"/>
            </a:pPr>
            <a:r>
              <a:rPr lang="en-US" altLang="en-US" dirty="0"/>
              <a:t>Independent cancer genome initiatives could lead to relative duplication of effort for common and easy to acquire tumor samples, and incomplete studies for many forms of cancer</a:t>
            </a:r>
          </a:p>
          <a:p>
            <a:pPr marL="287338" indent="-287338">
              <a:lnSpc>
                <a:spcPct val="85000"/>
              </a:lnSpc>
              <a:spcBef>
                <a:spcPct val="10000"/>
              </a:spcBef>
              <a:buClr>
                <a:schemeClr val="tx1"/>
              </a:buClr>
              <a:buFont typeface="Wingdings" panose="05000000000000000000" pitchFamily="2" charset="2"/>
              <a:buChar char="Ø"/>
            </a:pPr>
            <a:endParaRPr lang="en-US" altLang="en-US" dirty="0"/>
          </a:p>
          <a:p>
            <a:pPr marL="287338" indent="-287338">
              <a:lnSpc>
                <a:spcPct val="85000"/>
              </a:lnSpc>
              <a:spcBef>
                <a:spcPct val="10000"/>
              </a:spcBef>
              <a:buClr>
                <a:schemeClr val="tx1"/>
              </a:buClr>
              <a:buFont typeface="Wingdings" panose="05000000000000000000" pitchFamily="2" charset="2"/>
              <a:buChar char="Ø"/>
            </a:pPr>
            <a:r>
              <a:rPr lang="en-US" altLang="en-US" dirty="0"/>
              <a:t>Lack of standardization, and different quality measures across studies could decrease the opportunities to merge datasets, increase power, and detect additional targets</a:t>
            </a:r>
          </a:p>
          <a:p>
            <a:pPr marL="287338" indent="-287338">
              <a:lnSpc>
                <a:spcPct val="85000"/>
              </a:lnSpc>
              <a:spcBef>
                <a:spcPct val="10000"/>
              </a:spcBef>
              <a:buClr>
                <a:schemeClr val="tx1"/>
              </a:buClr>
              <a:buFont typeface="Wingdings" panose="05000000000000000000" pitchFamily="2" charset="2"/>
              <a:buChar char="Ø"/>
            </a:pPr>
            <a:endParaRPr lang="en-US" altLang="en-US" dirty="0"/>
          </a:p>
          <a:p>
            <a:pPr marL="287338" indent="-287338">
              <a:lnSpc>
                <a:spcPct val="85000"/>
              </a:lnSpc>
              <a:spcBef>
                <a:spcPct val="10000"/>
              </a:spcBef>
              <a:buClr>
                <a:schemeClr val="tx1"/>
              </a:buClr>
              <a:buFont typeface="Wingdings" panose="05000000000000000000" pitchFamily="2" charset="2"/>
              <a:buChar char="Ø"/>
            </a:pPr>
            <a:r>
              <a:rPr lang="en-US" altLang="en-US" dirty="0"/>
              <a:t>The spectrum of many cancers is known to vary across the world for many tumor types, because of environmental, genetic and other causes</a:t>
            </a:r>
          </a:p>
          <a:p>
            <a:pPr marL="287338" indent="-287338">
              <a:lnSpc>
                <a:spcPct val="85000"/>
              </a:lnSpc>
              <a:spcBef>
                <a:spcPct val="10000"/>
              </a:spcBef>
              <a:buClr>
                <a:schemeClr val="tx1"/>
              </a:buClr>
              <a:buFont typeface="Wingdings" panose="05000000000000000000" pitchFamily="2" charset="2"/>
              <a:buChar char="Ø"/>
            </a:pPr>
            <a:endParaRPr lang="en-US" altLang="en-US" dirty="0"/>
          </a:p>
          <a:p>
            <a:pPr marL="287338" indent="-287338">
              <a:lnSpc>
                <a:spcPct val="85000"/>
              </a:lnSpc>
              <a:spcBef>
                <a:spcPct val="10000"/>
              </a:spcBef>
              <a:buClr>
                <a:schemeClr val="tx1"/>
              </a:buClr>
              <a:buFont typeface="Wingdings" panose="05000000000000000000" pitchFamily="2" charset="2"/>
              <a:buChar char="Ø"/>
            </a:pPr>
            <a:r>
              <a:rPr lang="en-US" altLang="en-US" dirty="0"/>
              <a:t>An international consortium will accelerate the dissemination of genomic and analytical methods across participating sites, and into the user community</a:t>
            </a:r>
          </a:p>
        </p:txBody>
      </p:sp>
      <p:sp>
        <p:nvSpPr>
          <p:cNvPr id="28675" name="Rectangle 4"/>
          <p:cNvSpPr>
            <a:spLocks noGrp="1" noChangeArrowheads="1"/>
          </p:cNvSpPr>
          <p:nvPr>
            <p:ph type="title"/>
          </p:nvPr>
        </p:nvSpPr>
        <p:spPr>
          <a:xfrm>
            <a:off x="0" y="-289560"/>
            <a:ext cx="11887200" cy="990600"/>
          </a:xfrm>
        </p:spPr>
        <p:txBody>
          <a:bodyPr/>
          <a:lstStyle/>
          <a:p>
            <a:pPr algn="ctr" eaLnBrk="1" hangingPunct="1"/>
            <a:r>
              <a:rPr lang="en-US" altLang="en-US" sz="2800" b="1" dirty="0">
                <a:solidFill>
                  <a:srgbClr val="224572"/>
                </a:solidFill>
              </a:rPr>
              <a:t>Rationale for an international consortium</a:t>
            </a:r>
          </a:p>
        </p:txBody>
      </p:sp>
    </p:spTree>
    <p:extLst>
      <p:ext uri="{BB962C8B-B14F-4D97-AF65-F5344CB8AC3E}">
        <p14:creationId xmlns:p14="http://schemas.microsoft.com/office/powerpoint/2010/main" val="357111693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676400" y="1371600"/>
            <a:ext cx="292735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0">
                <a:solidFill>
                  <a:schemeClr val="bg1"/>
                </a:solidFill>
              </a:rPr>
              <a:t>	</a:t>
            </a:r>
          </a:p>
          <a:p>
            <a:pPr eaLnBrk="1" hangingPunct="1"/>
            <a:endParaRPr lang="en-US" altLang="en-US" sz="2800" b="0">
              <a:solidFill>
                <a:schemeClr val="bg1"/>
              </a:solidFill>
            </a:endParaRPr>
          </a:p>
          <a:p>
            <a:pPr eaLnBrk="1" hangingPunct="1"/>
            <a:endParaRPr lang="en-US" altLang="en-US" sz="2800" b="0">
              <a:solidFill>
                <a:schemeClr val="bg1"/>
              </a:solidFill>
            </a:endParaRPr>
          </a:p>
          <a:p>
            <a:pPr eaLnBrk="1" hangingPunct="1"/>
            <a:endParaRPr lang="en-US" altLang="en-US" sz="2800" b="0">
              <a:solidFill>
                <a:schemeClr val="bg1"/>
              </a:solidFill>
            </a:endParaRPr>
          </a:p>
          <a:p>
            <a:pPr eaLnBrk="1" hangingPunct="1"/>
            <a:endParaRPr lang="en-US" altLang="en-US" sz="2800" b="0">
              <a:solidFill>
                <a:schemeClr val="bg1"/>
              </a:solidFill>
            </a:endParaRPr>
          </a:p>
          <a:p>
            <a:pPr eaLnBrk="1" hangingPunct="1"/>
            <a:endParaRPr lang="en-US" altLang="en-US" sz="2800" b="0">
              <a:solidFill>
                <a:schemeClr val="bg1"/>
              </a:solidFill>
            </a:endParaRPr>
          </a:p>
          <a:p>
            <a:pPr eaLnBrk="1" hangingPunct="1"/>
            <a:r>
              <a:rPr lang="en-US" altLang="en-US" sz="2800" b="0">
                <a:solidFill>
                  <a:schemeClr val="bg1"/>
                </a:solidFill>
              </a:rPr>
              <a:t>			</a:t>
            </a:r>
          </a:p>
        </p:txBody>
      </p:sp>
      <p:sp>
        <p:nvSpPr>
          <p:cNvPr id="43011" name="Rectangle 3"/>
          <p:cNvSpPr>
            <a:spLocks noGrp="1" noChangeArrowheads="1"/>
          </p:cNvSpPr>
          <p:nvPr>
            <p:ph type="title"/>
          </p:nvPr>
        </p:nvSpPr>
        <p:spPr>
          <a:xfrm>
            <a:off x="2042160" y="304800"/>
            <a:ext cx="8473440" cy="838200"/>
          </a:xfrm>
        </p:spPr>
        <p:txBody>
          <a:bodyPr>
            <a:noAutofit/>
          </a:bodyPr>
          <a:lstStyle/>
          <a:p>
            <a:pPr algn="ctr" eaLnBrk="1" hangingPunct="1"/>
            <a:r>
              <a:rPr lang="en-US" altLang="en-US" sz="6600" b="1" dirty="0" smtClean="0">
                <a:solidFill>
                  <a:srgbClr val="224572"/>
                </a:solidFill>
              </a:rPr>
              <a:t>Data Releases</a:t>
            </a:r>
          </a:p>
        </p:txBody>
      </p:sp>
      <p:sp>
        <p:nvSpPr>
          <p:cNvPr id="43012" name="Rectangle 4"/>
          <p:cNvSpPr>
            <a:spLocks noChangeArrowheads="1"/>
          </p:cNvSpPr>
          <p:nvPr/>
        </p:nvSpPr>
        <p:spPr bwMode="auto">
          <a:xfrm>
            <a:off x="1524001" y="1661469"/>
            <a:ext cx="184731" cy="4616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aphicFrame>
        <p:nvGraphicFramePr>
          <p:cNvPr id="1327131" name="Group 27"/>
          <p:cNvGraphicFramePr>
            <a:graphicFrameLocks noGrp="1"/>
          </p:cNvGraphicFramePr>
          <p:nvPr>
            <p:extLst>
              <p:ext uri="{D42A27DB-BD31-4B8C-83A1-F6EECF244321}">
                <p14:modId xmlns:p14="http://schemas.microsoft.com/office/powerpoint/2010/main" val="894369194"/>
              </p:ext>
            </p:extLst>
          </p:nvPr>
        </p:nvGraphicFramePr>
        <p:xfrm>
          <a:off x="716280" y="1295400"/>
          <a:ext cx="11079480" cy="5242560"/>
        </p:xfrm>
        <a:graphic>
          <a:graphicData uri="http://schemas.openxmlformats.org/drawingml/2006/table">
            <a:tbl>
              <a:tblPr/>
              <a:tblGrid>
                <a:gridCol w="5170424"/>
                <a:gridCol w="5909056"/>
              </a:tblGrid>
              <a:tr h="813500">
                <a:tc>
                  <a:txBody>
                    <a:bodyPr/>
                    <a:lstStyle>
                      <a:lvl1pPr>
                        <a:lnSpc>
                          <a:spcPct val="130000"/>
                        </a:lnSpc>
                        <a:spcBef>
                          <a:spcPct val="20000"/>
                        </a:spcBef>
                        <a:buClr>
                          <a:srgbClr val="3B82AC"/>
                        </a:buClr>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8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ICGC Open Access Datasets</a:t>
                      </a:r>
                      <a:endParaRPr kumimoji="0" lang="en-CA" altLang="en-US" sz="1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30000"/>
                        </a:lnSpc>
                        <a:spcBef>
                          <a:spcPct val="20000"/>
                        </a:spcBef>
                        <a:buClr>
                          <a:srgbClr val="3B82AC"/>
                        </a:buClr>
                        <a:defRPr sz="28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defRPr sz="2400">
                          <a:solidFill>
                            <a:schemeClr val="tx1"/>
                          </a:solidFill>
                          <a:latin typeface="Arial" panose="020B0604020202020204" pitchFamily="34" charset="0"/>
                          <a:ea typeface="ＭＳ Ｐゴシック" panose="020B0600070205080204" pitchFamily="34" charset="-128"/>
                        </a:defRPr>
                      </a:lvl2pPr>
                      <a:lvl3pPr>
                        <a:spcBef>
                          <a:spcPct val="20000"/>
                        </a:spcBef>
                        <a:defRPr sz="2000">
                          <a:solidFill>
                            <a:schemeClr val="tx1"/>
                          </a:solidFill>
                          <a:latin typeface="Arial" panose="020B0604020202020204" pitchFamily="34" charset="0"/>
                          <a:ea typeface="ＭＳ Ｐゴシック" panose="020B0600070205080204" pitchFamily="34" charset="-128"/>
                        </a:defRPr>
                      </a:lvl3pPr>
                      <a:lvl4pPr>
                        <a:spcBef>
                          <a:spcPct val="20000"/>
                        </a:spcBef>
                        <a:defRPr>
                          <a:solidFill>
                            <a:schemeClr val="tx1"/>
                          </a:solidFill>
                          <a:latin typeface="Arial" panose="020B0604020202020204" pitchFamily="34" charset="0"/>
                          <a:ea typeface="ＭＳ Ｐゴシック" panose="020B0600070205080204" pitchFamily="34" charset="-128"/>
                        </a:defRPr>
                      </a:lvl4pPr>
                      <a:lvl5pPr>
                        <a:spcBef>
                          <a:spcPct val="20000"/>
                        </a:spcBef>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8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ICGC Controlled Access Datasets</a:t>
                      </a:r>
                      <a:endParaRPr kumimoji="0" lang="en-CA" altLang="en-US" sz="18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29060">
                <a:tc>
                  <a:txBody>
                    <a:bodyPr/>
                    <a:lstStyle>
                      <a:lvl1pPr marL="219075" indent="-219075">
                        <a:lnSpc>
                          <a:spcPct val="130000"/>
                        </a:lnSpc>
                        <a:spcBef>
                          <a:spcPct val="20000"/>
                        </a:spcBef>
                        <a:buClr>
                          <a:srgbClr val="3B82AC"/>
                        </a:buClr>
                        <a:tabLst>
                          <a:tab pos="222250" algn="l"/>
                        </a:tabLst>
                        <a:defRPr sz="2800">
                          <a:solidFill>
                            <a:schemeClr val="tx1"/>
                          </a:solidFill>
                          <a:latin typeface="Arial" panose="020B0604020202020204" pitchFamily="34" charset="0"/>
                          <a:ea typeface="ＭＳ Ｐゴシック" panose="020B0600070205080204" pitchFamily="34" charset="-128"/>
                        </a:defRPr>
                      </a:lvl1pPr>
                      <a:lvl2pPr>
                        <a:spcBef>
                          <a:spcPct val="20000"/>
                        </a:spcBef>
                        <a:tabLst>
                          <a:tab pos="22225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22225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22225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22225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22225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22225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22225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222250" algn="l"/>
                        </a:tabLst>
                        <a:defRPr>
                          <a:solidFill>
                            <a:schemeClr val="tx1"/>
                          </a:solidFill>
                          <a:latin typeface="Arial" panose="020B0604020202020204" pitchFamily="34" charset="0"/>
                          <a:ea typeface="ＭＳ Ｐゴシック" panose="020B0600070205080204" pitchFamily="34" charset="-128"/>
                        </a:defRPr>
                      </a:lvl9pPr>
                    </a:lstStyle>
                    <a:p>
                      <a:pPr marL="219075" marR="0" lvl="0" indent="-219075"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tab pos="222250" algn="l"/>
                        </a:tabLst>
                      </a:pPr>
                      <a:r>
                        <a:rPr kumimoji="0" lang="en-CA" altLang="zh-CN"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Cancer Pathology</a:t>
                      </a:r>
                      <a:endParaRPr kumimoji="0" lang="en-US" altLang="zh-CN"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tab pos="222250" algn="l"/>
                        </a:tabLst>
                      </a:pPr>
                      <a:r>
                        <a:rPr kumimoji="0" lang="en-CA" altLang="zh-CN"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Histologic type or subtype</a:t>
                      </a:r>
                      <a:endParaRPr kumimoji="0" lang="en-US" altLang="zh-CN"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tab pos="222250" algn="l"/>
                        </a:tabLst>
                      </a:pPr>
                      <a:r>
                        <a:rPr kumimoji="0" lang="en-CA" altLang="zh-CN"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Histologic nuclear grade</a:t>
                      </a:r>
                      <a:endParaRPr kumimoji="0" lang="en-US" altLang="zh-CN"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p>
                      <a:pPr marL="219075" marR="0" lvl="0" indent="-219075"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tab pos="222250" algn="l"/>
                        </a:tabLst>
                      </a:pPr>
                      <a:r>
                        <a:rPr kumimoji="0" lang="en-CA" altLang="zh-CN"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Patient/Person</a:t>
                      </a:r>
                      <a:endParaRPr kumimoji="0" lang="en-US" altLang="zh-CN"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tab pos="222250" algn="l"/>
                        </a:tabLst>
                      </a:pPr>
                      <a:r>
                        <a:rPr kumimoji="0" lang="en-CA" altLang="zh-CN"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Gender</a:t>
                      </a:r>
                      <a:endParaRPr kumimoji="0" lang="en-US" altLang="zh-CN"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tab pos="222250" algn="l"/>
                        </a:tabLst>
                      </a:pPr>
                      <a:r>
                        <a:rPr kumimoji="0" lang="en-CA" altLang="zh-CN"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Age range </a:t>
                      </a:r>
                      <a:endParaRPr kumimoji="0" lang="en-US" altLang="zh-CN"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p>
                      <a:pPr marL="219075" marR="0" lvl="0" indent="-219075"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tab pos="222250" algn="l"/>
                        </a:tabLst>
                      </a:pPr>
                      <a:r>
                        <a:rPr kumimoji="0" lang="en-CA" altLang="zh-CN"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Gene Expression (normalized)</a:t>
                      </a:r>
                      <a:endParaRPr kumimoji="0" lang="en-US" altLang="zh-CN"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p>
                      <a:pPr marL="219075" marR="0" lvl="0" indent="-219075"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tab pos="222250" algn="l"/>
                        </a:tabLst>
                      </a:pPr>
                      <a:r>
                        <a:rPr kumimoji="0" lang="en-CA" altLang="zh-CN"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DNA methylation </a:t>
                      </a:r>
                      <a:endParaRPr kumimoji="0" lang="en-US" altLang="zh-CN"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p>
                      <a:pPr marL="219075" marR="0" lvl="0" indent="-219075"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tab pos="222250" algn="l"/>
                        </a:tabLst>
                      </a:pPr>
                      <a:r>
                        <a:rPr kumimoji="0" lang="en-CA" altLang="zh-CN"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Genotype frequencies</a:t>
                      </a:r>
                      <a:endParaRPr kumimoji="0" lang="en-US" altLang="zh-CN"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p>
                      <a:pPr marL="219075" marR="0" lvl="0" indent="-219075"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tab pos="222250" algn="l"/>
                        </a:tabLst>
                      </a:pPr>
                      <a:r>
                        <a:rPr kumimoji="0" lang="en-CA" altLang="zh-CN"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Computed Copy Number and Loss of Heterozygosity</a:t>
                      </a:r>
                      <a:endParaRPr kumimoji="0" lang="en-US" altLang="zh-CN"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p>
                      <a:pPr marL="219075" marR="0" lvl="0" indent="-219075"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tab pos="222250" algn="l"/>
                        </a:tabLst>
                      </a:pPr>
                      <a:r>
                        <a:rPr kumimoji="0" lang="en-CA" altLang="zh-CN"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Newly discovered somatic variants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179388" indent="-179388">
                        <a:lnSpc>
                          <a:spcPct val="130000"/>
                        </a:lnSpc>
                        <a:spcBef>
                          <a:spcPct val="20000"/>
                        </a:spcBef>
                        <a:buClr>
                          <a:srgbClr val="3B82AC"/>
                        </a:buClr>
                        <a:tabLst>
                          <a:tab pos="177800" algn="l"/>
                        </a:tabLst>
                        <a:defRPr sz="2800">
                          <a:solidFill>
                            <a:schemeClr val="tx1"/>
                          </a:solidFill>
                          <a:latin typeface="Arial" panose="020B0604020202020204" pitchFamily="34" charset="0"/>
                          <a:ea typeface="ＭＳ Ｐゴシック" panose="020B0600070205080204" pitchFamily="34" charset="-128"/>
                        </a:defRPr>
                      </a:lvl1pPr>
                      <a:lvl2pPr>
                        <a:spcBef>
                          <a:spcPct val="20000"/>
                        </a:spcBef>
                        <a:tabLst>
                          <a:tab pos="177800" algn="l"/>
                        </a:tabLst>
                        <a:defRPr sz="2400">
                          <a:solidFill>
                            <a:schemeClr val="tx1"/>
                          </a:solidFill>
                          <a:latin typeface="Arial" panose="020B0604020202020204" pitchFamily="34" charset="0"/>
                          <a:ea typeface="ＭＳ Ｐゴシック" panose="020B0600070205080204" pitchFamily="34" charset="-128"/>
                        </a:defRPr>
                      </a:lvl2pPr>
                      <a:lvl3pPr>
                        <a:spcBef>
                          <a:spcPct val="20000"/>
                        </a:spcBef>
                        <a:tabLst>
                          <a:tab pos="177800" algn="l"/>
                        </a:tabLst>
                        <a:defRPr sz="2000">
                          <a:solidFill>
                            <a:schemeClr val="tx1"/>
                          </a:solidFill>
                          <a:latin typeface="Arial" panose="020B0604020202020204" pitchFamily="34" charset="0"/>
                          <a:ea typeface="ＭＳ Ｐゴシック" panose="020B0600070205080204" pitchFamily="34" charset="-128"/>
                        </a:defRPr>
                      </a:lvl3pPr>
                      <a:lvl4pPr>
                        <a:spcBef>
                          <a:spcPct val="20000"/>
                        </a:spcBef>
                        <a:tabLst>
                          <a:tab pos="177800" algn="l"/>
                        </a:tabLst>
                        <a:defRPr>
                          <a:solidFill>
                            <a:schemeClr val="tx1"/>
                          </a:solidFill>
                          <a:latin typeface="Arial" panose="020B0604020202020204" pitchFamily="34" charset="0"/>
                          <a:ea typeface="ＭＳ Ｐゴシック" panose="020B0600070205080204" pitchFamily="34" charset="-128"/>
                        </a:defRPr>
                      </a:lvl4pPr>
                      <a:lvl5pPr>
                        <a:spcBef>
                          <a:spcPct val="20000"/>
                        </a:spcBef>
                        <a:tabLst>
                          <a:tab pos="177800" algn="l"/>
                        </a:tabLst>
                        <a:defRPr>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tabLst>
                          <a:tab pos="177800" algn="l"/>
                        </a:tabLst>
                        <a:defRPr>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tabLst>
                          <a:tab pos="177800" algn="l"/>
                        </a:tabLst>
                        <a:defRPr>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tabLst>
                          <a:tab pos="177800" algn="l"/>
                        </a:tabLst>
                        <a:defRPr>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tabLst>
                          <a:tab pos="177800" algn="l"/>
                        </a:tabLst>
                        <a:defRPr>
                          <a:solidFill>
                            <a:schemeClr val="tx1"/>
                          </a:solidFill>
                          <a:latin typeface="Arial" panose="020B0604020202020204" pitchFamily="34" charset="0"/>
                          <a:ea typeface="ＭＳ Ｐゴシック" panose="020B0600070205080204" pitchFamily="34" charset="-128"/>
                        </a:defRPr>
                      </a:lvl9pPr>
                    </a:lstStyle>
                    <a:p>
                      <a:pPr marL="179388" marR="0" lvl="0" indent="-179388"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tab pos="177800" algn="l"/>
                        </a:tabLst>
                      </a:pPr>
                      <a:r>
                        <a:rPr kumimoji="0" lang="en-CA"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Detailed Phenotype and Outcome Data</a:t>
                      </a:r>
                      <a:endParaRPr kumimoji="0" lang="en-US" altLang="en-US"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tab pos="177800" algn="l"/>
                        </a:tabLst>
                      </a:pPr>
                      <a:r>
                        <a:rPr kumimoji="0" lang="en-CA"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Patient demography</a:t>
                      </a:r>
                      <a:endParaRPr kumimoji="0" lang="en-US" altLang="en-US"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tab pos="177800" algn="l"/>
                        </a:tabLst>
                      </a:pPr>
                      <a:r>
                        <a:rPr kumimoji="0" lang="en-CA"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Risk factors</a:t>
                      </a:r>
                      <a:endParaRPr kumimoji="0" lang="en-US" altLang="en-US"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tab pos="177800" algn="l"/>
                        </a:tabLst>
                      </a:pPr>
                      <a:r>
                        <a:rPr kumimoji="0" lang="en-CA"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Examination</a:t>
                      </a:r>
                      <a:endParaRPr kumimoji="0" lang="en-US" altLang="en-US"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tab pos="177800" algn="l"/>
                        </a:tabLst>
                      </a:pPr>
                      <a:r>
                        <a:rPr kumimoji="0" lang="en-CA"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Surgery</a:t>
                      </a:r>
                      <a:r>
                        <a:rPr kumimoji="0" lang="en-US" altLang="en-US"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rPr>
                        <a:t>/</a:t>
                      </a:r>
                      <a:r>
                        <a:rPr kumimoji="0" lang="en-CA"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Drugs</a:t>
                      </a:r>
                      <a:r>
                        <a:rPr kumimoji="0" lang="en-US" altLang="en-US"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rPr>
                        <a:t>/</a:t>
                      </a:r>
                      <a:r>
                        <a:rPr kumimoji="0" lang="en-CA"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Radiation</a:t>
                      </a:r>
                      <a:endParaRPr kumimoji="0" lang="en-US" altLang="en-US"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tab pos="177800" algn="l"/>
                        </a:tabLst>
                      </a:pPr>
                      <a:r>
                        <a:rPr kumimoji="0" lang="en-CA"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Sample</a:t>
                      </a:r>
                      <a:r>
                        <a:rPr kumimoji="0" lang="en-US" altLang="en-US"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rPr>
                        <a:t>/</a:t>
                      </a:r>
                      <a:r>
                        <a:rPr kumimoji="0" lang="en-CA"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Slide</a:t>
                      </a:r>
                      <a:endParaRPr kumimoji="0" lang="en-US" altLang="en-US"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tab pos="177800" algn="l"/>
                        </a:tabLst>
                      </a:pPr>
                      <a:r>
                        <a:rPr kumimoji="0" lang="en-CA"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Specific histological features</a:t>
                      </a:r>
                      <a:endParaRPr kumimoji="0" lang="en-US" altLang="en-US"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tab pos="177800" algn="l"/>
                        </a:tabLst>
                      </a:pPr>
                      <a:r>
                        <a:rPr kumimoji="0" lang="en-CA"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Protocol</a:t>
                      </a:r>
                      <a:endParaRPr kumimoji="0" lang="en-US" altLang="en-US"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tab pos="177800" algn="l"/>
                        </a:tabLst>
                      </a:pPr>
                      <a:r>
                        <a:rPr kumimoji="0" lang="en-CA" altLang="en-US" sz="16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Analyte</a:t>
                      </a:r>
                      <a:r>
                        <a:rPr kumimoji="0" lang="en-US" altLang="en-US"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rPr>
                        <a:t>/</a:t>
                      </a:r>
                      <a:r>
                        <a:rPr kumimoji="0" lang="en-CA"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Aliquot </a:t>
                      </a:r>
                      <a:endParaRPr kumimoji="0" lang="en-US" altLang="en-US"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endParaRPr>
                    </a:p>
                    <a:p>
                      <a:pPr marL="179388" marR="0" lvl="0" indent="-179388"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tab pos="177800" algn="l"/>
                        </a:tabLst>
                      </a:pPr>
                      <a:r>
                        <a:rPr kumimoji="0" lang="en-CA"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Gene Expression (probe-level data)</a:t>
                      </a:r>
                      <a:endParaRPr kumimoji="0" lang="en-US" altLang="en-US"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endParaRPr>
                    </a:p>
                    <a:p>
                      <a:pPr marL="179388" marR="0" lvl="0" indent="-179388"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tab pos="177800" algn="l"/>
                        </a:tabLst>
                      </a:pPr>
                      <a:r>
                        <a:rPr kumimoji="0" lang="en-CA"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Raw genotype calls</a:t>
                      </a:r>
                      <a:endParaRPr kumimoji="0" lang="en-US" altLang="en-US"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endParaRPr>
                    </a:p>
                    <a:p>
                      <a:pPr marL="179388" marR="0" lvl="0" indent="-179388"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tab pos="177800" algn="l"/>
                        </a:tabLst>
                      </a:pPr>
                      <a:r>
                        <a:rPr kumimoji="0" lang="en-CA"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Gene-sample identifier links</a:t>
                      </a:r>
                      <a:endParaRPr kumimoji="0" lang="en-US" altLang="en-US"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endParaRPr>
                    </a:p>
                    <a:p>
                      <a:pPr marL="179388" marR="0" lvl="0" indent="-179388"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tab pos="177800" algn="l"/>
                        </a:tabLst>
                      </a:pPr>
                      <a:r>
                        <a:rPr kumimoji="0" lang="en-CA"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Genome sequence files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434151100"/>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
          <p:cNvSpPr>
            <a:spLocks noGrp="1" noChangeArrowheads="1"/>
          </p:cNvSpPr>
          <p:nvPr>
            <p:ph type="title"/>
          </p:nvPr>
        </p:nvSpPr>
        <p:spPr>
          <a:xfrm>
            <a:off x="1143000" y="228600"/>
            <a:ext cx="9525000" cy="1143000"/>
          </a:xfrm>
        </p:spPr>
        <p:txBody>
          <a:bodyPr/>
          <a:lstStyle/>
          <a:p>
            <a:pPr eaLnBrk="1" hangingPunct="1"/>
            <a:r>
              <a:rPr lang="en-US" altLang="en-US" b="1" dirty="0" smtClean="0">
                <a:solidFill>
                  <a:srgbClr val="224572"/>
                </a:solidFill>
              </a:rPr>
              <a:t>ICGC Database Model</a:t>
            </a:r>
          </a:p>
        </p:txBody>
      </p:sp>
      <p:pic>
        <p:nvPicPr>
          <p:cNvPr id="6144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01764"/>
            <a:ext cx="10942320" cy="545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720561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28600" y="228600"/>
            <a:ext cx="11658600" cy="1600200"/>
          </a:xfrm>
        </p:spPr>
        <p:txBody>
          <a:bodyPr/>
          <a:lstStyle/>
          <a:p>
            <a:pPr eaLnBrk="1" hangingPunct="1">
              <a:lnSpc>
                <a:spcPct val="85000"/>
              </a:lnSpc>
            </a:pPr>
            <a:r>
              <a:rPr lang="en-US" altLang="en-US" sz="3400" b="1" dirty="0">
                <a:solidFill>
                  <a:srgbClr val="224572"/>
                </a:solidFill>
              </a:rPr>
              <a:t>Genome projects enable </a:t>
            </a:r>
            <a:r>
              <a:rPr lang="en-US" altLang="en-US" sz="3400" b="1" dirty="0" smtClean="0">
                <a:solidFill>
                  <a:srgbClr val="224572"/>
                </a:solidFill>
              </a:rPr>
              <a:t>research </a:t>
            </a:r>
            <a:r>
              <a:rPr lang="en-US" altLang="en-US" sz="3400" b="1" dirty="0">
                <a:solidFill>
                  <a:srgbClr val="224572"/>
                </a:solidFill>
              </a:rPr>
              <a:t>into the complex </a:t>
            </a:r>
            <a:r>
              <a:rPr lang="en-US" altLang="en-US" sz="3400" b="1" dirty="0" smtClean="0">
                <a:solidFill>
                  <a:srgbClr val="224572"/>
                </a:solidFill>
              </a:rPr>
              <a:t> nature </a:t>
            </a:r>
            <a:r>
              <a:rPr lang="en-US" altLang="en-US" sz="3400" b="1" dirty="0">
                <a:solidFill>
                  <a:srgbClr val="224572"/>
                </a:solidFill>
              </a:rPr>
              <a:t>of human disease</a:t>
            </a:r>
          </a:p>
        </p:txBody>
      </p:sp>
      <p:sp>
        <p:nvSpPr>
          <p:cNvPr id="63491" name="Rectangle 3"/>
          <p:cNvSpPr>
            <a:spLocks noGrp="1" noChangeArrowheads="1"/>
          </p:cNvSpPr>
          <p:nvPr>
            <p:ph type="body" idx="1"/>
          </p:nvPr>
        </p:nvSpPr>
        <p:spPr>
          <a:xfrm>
            <a:off x="228600" y="1828800"/>
            <a:ext cx="10439400" cy="2819400"/>
          </a:xfrm>
        </p:spPr>
        <p:txBody>
          <a:bodyPr/>
          <a:lstStyle/>
          <a:p>
            <a:pPr marL="284163" indent="-284163">
              <a:lnSpc>
                <a:spcPct val="125000"/>
              </a:lnSpc>
              <a:spcBef>
                <a:spcPct val="10000"/>
              </a:spcBef>
            </a:pPr>
            <a:r>
              <a:rPr lang="en-US" altLang="en-US" b="1" dirty="0"/>
              <a:t>Human Genome Project			</a:t>
            </a:r>
          </a:p>
          <a:p>
            <a:pPr marL="284163" indent="-284163">
              <a:lnSpc>
                <a:spcPct val="125000"/>
              </a:lnSpc>
              <a:spcBef>
                <a:spcPct val="10000"/>
              </a:spcBef>
            </a:pPr>
            <a:r>
              <a:rPr lang="en-US" altLang="en-US" b="1" dirty="0"/>
              <a:t>The </a:t>
            </a:r>
            <a:r>
              <a:rPr lang="en-US" altLang="en-US" b="1" dirty="0" err="1"/>
              <a:t>HapMap</a:t>
            </a:r>
            <a:r>
              <a:rPr lang="en-US" altLang="en-US" b="1" dirty="0"/>
              <a:t> Project</a:t>
            </a:r>
          </a:p>
          <a:p>
            <a:pPr marL="284163" indent="-284163">
              <a:lnSpc>
                <a:spcPct val="125000"/>
              </a:lnSpc>
              <a:spcBef>
                <a:spcPct val="10000"/>
              </a:spcBef>
            </a:pPr>
            <a:r>
              <a:rPr lang="en-US" altLang="en-US" b="1" dirty="0"/>
              <a:t>The Cancer Genome Atlas		</a:t>
            </a:r>
          </a:p>
          <a:p>
            <a:pPr marL="284163" indent="-284163">
              <a:lnSpc>
                <a:spcPct val="125000"/>
              </a:lnSpc>
              <a:spcBef>
                <a:spcPct val="10000"/>
              </a:spcBef>
            </a:pPr>
            <a:r>
              <a:rPr lang="en-US" altLang="en-US" b="1" dirty="0"/>
              <a:t>ICGC Cancer Genome Projects</a:t>
            </a:r>
            <a:r>
              <a:rPr lang="en-US" altLang="en-US" sz="2400" b="1" dirty="0"/>
              <a:t>		</a:t>
            </a:r>
          </a:p>
        </p:txBody>
      </p:sp>
      <p:sp>
        <p:nvSpPr>
          <p:cNvPr id="63492" name="Text Box 4"/>
          <p:cNvSpPr txBox="1">
            <a:spLocks noChangeArrowheads="1"/>
          </p:cNvSpPr>
          <p:nvPr/>
        </p:nvSpPr>
        <p:spPr bwMode="auto">
          <a:xfrm>
            <a:off x="426721" y="4391025"/>
            <a:ext cx="100285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37931725" indent="-37474525">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b="0" i="1" dirty="0">
                <a:solidFill>
                  <a:srgbClr val="F00600"/>
                </a:solidFill>
              </a:rPr>
              <a:t>The most important contribution to science of these large-scale projects is the generation and transfer of resources, databases and  technologies to the scientific community</a:t>
            </a:r>
          </a:p>
        </p:txBody>
      </p:sp>
    </p:spTree>
    <p:extLst>
      <p:ext uri="{BB962C8B-B14F-4D97-AF65-F5344CB8AC3E}">
        <p14:creationId xmlns:p14="http://schemas.microsoft.com/office/powerpoint/2010/main" val="37578706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26720" y="0"/>
            <a:ext cx="9814560" cy="1143000"/>
          </a:xfrm>
        </p:spPr>
        <p:txBody>
          <a:bodyPr>
            <a:normAutofit/>
          </a:bodyPr>
          <a:lstStyle/>
          <a:p>
            <a:pPr eaLnBrk="1" hangingPunct="1"/>
            <a:r>
              <a:rPr lang="en-US" altLang="en-US" sz="5300" b="1" dirty="0" smtClean="0">
                <a:solidFill>
                  <a:srgbClr val="224572"/>
                </a:solidFill>
              </a:rPr>
              <a:t>ICGC will be an </a:t>
            </a:r>
            <a:r>
              <a:rPr lang="en-US" altLang="en-US" sz="5300" b="1" i="1" dirty="0" smtClean="0">
                <a:solidFill>
                  <a:srgbClr val="224572"/>
                </a:solidFill>
              </a:rPr>
              <a:t>enduring</a:t>
            </a:r>
            <a:r>
              <a:rPr lang="en-US" altLang="en-US" sz="5300" b="1" dirty="0" smtClean="0">
                <a:solidFill>
                  <a:srgbClr val="224572"/>
                </a:solidFill>
              </a:rPr>
              <a:t> legacy</a:t>
            </a:r>
            <a:endParaRPr lang="en-US" altLang="en-US" b="1" dirty="0" smtClean="0">
              <a:solidFill>
                <a:srgbClr val="224572"/>
              </a:solidFill>
            </a:endParaRPr>
          </a:p>
        </p:txBody>
      </p:sp>
      <p:sp>
        <p:nvSpPr>
          <p:cNvPr id="71683" name="Rectangle 3"/>
          <p:cNvSpPr>
            <a:spLocks noGrp="1" noChangeArrowheads="1"/>
          </p:cNvSpPr>
          <p:nvPr>
            <p:ph type="body" idx="1"/>
          </p:nvPr>
        </p:nvSpPr>
        <p:spPr>
          <a:xfrm>
            <a:off x="274320" y="1143000"/>
            <a:ext cx="11064240" cy="5715000"/>
          </a:xfrm>
        </p:spPr>
        <p:txBody>
          <a:bodyPr>
            <a:noAutofit/>
          </a:bodyPr>
          <a:lstStyle/>
          <a:p>
            <a:pPr eaLnBrk="1" hangingPunct="1">
              <a:lnSpc>
                <a:spcPct val="90000"/>
              </a:lnSpc>
              <a:buFontTx/>
              <a:buNone/>
            </a:pPr>
            <a:r>
              <a:rPr lang="en-US" altLang="en-US" sz="3600" dirty="0"/>
              <a:t>A comprehensive catalog of somatic changes in the major cancers will be a powerful driver for cancer research and clinical practice for decades</a:t>
            </a:r>
          </a:p>
          <a:p>
            <a:pPr eaLnBrk="1" hangingPunct="1">
              <a:lnSpc>
                <a:spcPct val="90000"/>
              </a:lnSpc>
              <a:buFontTx/>
              <a:buNone/>
            </a:pPr>
            <a:endParaRPr lang="en-US" altLang="en-US" sz="3600" dirty="0"/>
          </a:p>
          <a:p>
            <a:pPr eaLnBrk="1" hangingPunct="1">
              <a:lnSpc>
                <a:spcPct val="90000"/>
              </a:lnSpc>
              <a:buFontTx/>
              <a:buNone/>
            </a:pPr>
            <a:r>
              <a:rPr lang="en-US" altLang="en-US" sz="3600" dirty="0"/>
              <a:t>Early clinical benefits will be stratification of tumors to allow better prediction of prognosis and response to therapy</a:t>
            </a:r>
          </a:p>
          <a:p>
            <a:pPr eaLnBrk="1" hangingPunct="1">
              <a:lnSpc>
                <a:spcPct val="90000"/>
              </a:lnSpc>
              <a:buFontTx/>
              <a:buNone/>
            </a:pPr>
            <a:endParaRPr lang="en-US" altLang="en-US" sz="3600" dirty="0"/>
          </a:p>
          <a:p>
            <a:pPr eaLnBrk="1" hangingPunct="1">
              <a:lnSpc>
                <a:spcPct val="90000"/>
              </a:lnSpc>
              <a:buFontTx/>
              <a:buNone/>
            </a:pPr>
            <a:r>
              <a:rPr lang="en-US" altLang="en-US" sz="3600" dirty="0">
                <a:solidFill>
                  <a:srgbClr val="F00600"/>
                </a:solidFill>
              </a:rPr>
              <a:t>Longer term benefits will be development of new and more effective targeted therapies</a:t>
            </a:r>
          </a:p>
        </p:txBody>
      </p:sp>
    </p:spTree>
    <p:extLst>
      <p:ext uri="{BB962C8B-B14F-4D97-AF65-F5344CB8AC3E}">
        <p14:creationId xmlns:p14="http://schemas.microsoft.com/office/powerpoint/2010/main" val="401440955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23" y="0"/>
            <a:ext cx="12594920" cy="1325563"/>
          </a:xfrm>
        </p:spPr>
        <p:txBody>
          <a:bodyPr/>
          <a:lstStyle/>
          <a:p>
            <a:r>
              <a:rPr lang="en-GB" dirty="0" smtClean="0"/>
              <a:t>Description of selected newly established cohort studies</a:t>
            </a:r>
            <a:endParaRPr lang="en-GB" dirty="0"/>
          </a:p>
        </p:txBody>
      </p:sp>
      <p:pic>
        <p:nvPicPr>
          <p:cNvPr id="4" name="Content Placeholder 3"/>
          <p:cNvPicPr>
            <a:picLocks noGrp="1" noChangeAspect="1"/>
          </p:cNvPicPr>
          <p:nvPr>
            <p:ph idx="1"/>
          </p:nvPr>
        </p:nvPicPr>
        <p:blipFill>
          <a:blip r:embed="rId2"/>
          <a:stretch>
            <a:fillRect/>
          </a:stretch>
        </p:blipFill>
        <p:spPr>
          <a:xfrm>
            <a:off x="219205" y="1406003"/>
            <a:ext cx="11913191" cy="5232792"/>
          </a:xfrm>
          <a:prstGeom prst="rect">
            <a:avLst/>
          </a:prstGeom>
        </p:spPr>
      </p:pic>
    </p:spTree>
    <p:extLst>
      <p:ext uri="{BB962C8B-B14F-4D97-AF65-F5344CB8AC3E}">
        <p14:creationId xmlns:p14="http://schemas.microsoft.com/office/powerpoint/2010/main" val="9526728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01" y="208549"/>
            <a:ext cx="11899726" cy="1325563"/>
          </a:xfrm>
        </p:spPr>
        <p:txBody>
          <a:bodyPr>
            <a:normAutofit fontScale="90000"/>
          </a:bodyPr>
          <a:lstStyle/>
          <a:p>
            <a:r>
              <a:rPr lang="en-GB" dirty="0" smtClean="0"/>
              <a:t>The NCI C </a:t>
            </a:r>
            <a:r>
              <a:rPr lang="en-GB" dirty="0" err="1" smtClean="0"/>
              <a:t>C</a:t>
            </a:r>
            <a:r>
              <a:rPr lang="en-GB" dirty="0" smtClean="0"/>
              <a:t> includes investigators responsible for more than 50 high-quality cohorts involving more than 7 million people</a:t>
            </a:r>
            <a:endParaRPr lang="en-GB" dirty="0"/>
          </a:p>
        </p:txBody>
      </p:sp>
      <p:sp>
        <p:nvSpPr>
          <p:cNvPr id="3" name="Content Placeholder 2"/>
          <p:cNvSpPr>
            <a:spLocks noGrp="1"/>
          </p:cNvSpPr>
          <p:nvPr>
            <p:ph idx="1"/>
          </p:nvPr>
        </p:nvSpPr>
        <p:spPr/>
        <p:txBody>
          <a:bodyPr/>
          <a:lstStyle/>
          <a:p>
            <a:r>
              <a:rPr lang="en-GB" dirty="0" smtClean="0"/>
              <a:t>The cohorts are international in scope and cover large, rich, and diverse populations. </a:t>
            </a:r>
          </a:p>
          <a:p>
            <a:r>
              <a:rPr lang="en-GB" dirty="0" smtClean="0"/>
              <a:t>Extensive risk factor data are available on each cohort, and biospecimens including germline DNA collected at baseline, are available on approximately 2 million individuals. </a:t>
            </a:r>
          </a:p>
          <a:p>
            <a:r>
              <a:rPr lang="en-GB" dirty="0" smtClean="0"/>
              <a:t>Investigators team up to use common protocols and methods, and to conduct coordinated parallel and pooled analyses.</a:t>
            </a:r>
            <a:endParaRPr lang="en-GB" dirty="0"/>
          </a:p>
        </p:txBody>
      </p:sp>
    </p:spTree>
    <p:extLst>
      <p:ext uri="{BB962C8B-B14F-4D97-AF65-F5344CB8AC3E}">
        <p14:creationId xmlns:p14="http://schemas.microsoft.com/office/powerpoint/2010/main" val="24813115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81000" y="114300"/>
            <a:ext cx="10210800" cy="1143000"/>
          </a:xfrm>
        </p:spPr>
        <p:txBody>
          <a:bodyPr>
            <a:normAutofit fontScale="90000"/>
          </a:bodyPr>
          <a:lstStyle/>
          <a:p>
            <a:pPr eaLnBrk="1" hangingPunct="1"/>
            <a:r>
              <a:rPr lang="en-US" altLang="en-US" b="1" dirty="0" smtClean="0">
                <a:solidFill>
                  <a:srgbClr val="224572"/>
                </a:solidFill>
              </a:rPr>
              <a:t>Policies Regarding Quality Standards of Samples</a:t>
            </a:r>
          </a:p>
        </p:txBody>
      </p:sp>
      <p:sp>
        <p:nvSpPr>
          <p:cNvPr id="51203" name="Rectangle 3"/>
          <p:cNvSpPr>
            <a:spLocks noGrp="1" noChangeArrowheads="1"/>
          </p:cNvSpPr>
          <p:nvPr>
            <p:ph type="body" idx="1"/>
          </p:nvPr>
        </p:nvSpPr>
        <p:spPr>
          <a:xfrm>
            <a:off x="320040" y="1005840"/>
            <a:ext cx="11094720" cy="6431280"/>
          </a:xfrm>
        </p:spPr>
        <p:txBody>
          <a:bodyPr>
            <a:noAutofit/>
          </a:bodyPr>
          <a:lstStyle/>
          <a:p>
            <a:pPr marL="342900" indent="-342900">
              <a:lnSpc>
                <a:spcPct val="110000"/>
              </a:lnSpc>
              <a:buClr>
                <a:schemeClr val="tx1"/>
              </a:buClr>
              <a:buFont typeface="Wingdings" panose="05000000000000000000" pitchFamily="2" charset="2"/>
              <a:buChar char="Ø"/>
            </a:pPr>
            <a:r>
              <a:rPr lang="en-CA" altLang="en-US" dirty="0"/>
              <a:t>A committee of clinical and pathology experts (with representation from different institutions) will be needed to draft and oversee the specific guidelines that will apply for every tumor type or sub-type. </a:t>
            </a:r>
          </a:p>
          <a:p>
            <a:pPr marL="342900" indent="-342900">
              <a:lnSpc>
                <a:spcPct val="110000"/>
              </a:lnSpc>
              <a:buClr>
                <a:schemeClr val="tx1"/>
              </a:buClr>
              <a:buFont typeface="Wingdings" panose="05000000000000000000" pitchFamily="2" charset="2"/>
              <a:buChar char="Ø"/>
            </a:pPr>
            <a:r>
              <a:rPr lang="en-CA" altLang="en-US" dirty="0"/>
              <a:t>Tumor types should be defined using the existing international standards of the WHO (including ICD-10 and ICD-O). If novel molecular subtypes are studied, these should be defined with sufficient detail.</a:t>
            </a:r>
          </a:p>
          <a:p>
            <a:pPr marL="342900" indent="-342900">
              <a:lnSpc>
                <a:spcPct val="110000"/>
              </a:lnSpc>
              <a:buClr>
                <a:schemeClr val="tx1"/>
              </a:buClr>
              <a:buFont typeface="Wingdings" panose="05000000000000000000" pitchFamily="2" charset="2"/>
              <a:buChar char="Ø"/>
            </a:pPr>
            <a:r>
              <a:rPr lang="en-CA" altLang="en-US" dirty="0"/>
              <a:t>All samples will have to be reviewed by two or more reference pathologists. </a:t>
            </a:r>
          </a:p>
          <a:p>
            <a:pPr marL="342900" indent="-342900">
              <a:lnSpc>
                <a:spcPct val="110000"/>
              </a:lnSpc>
              <a:buClr>
                <a:schemeClr val="tx1"/>
              </a:buClr>
              <a:buFont typeface="Wingdings" panose="05000000000000000000" pitchFamily="2" charset="2"/>
              <a:buChar char="Ø"/>
            </a:pPr>
            <a:r>
              <a:rPr lang="en-CA" altLang="en-US" dirty="0"/>
              <a:t>Patient-matched control samples, representative for the germline genome, are mandatory to discern “somatic” from “inherited” mutations. </a:t>
            </a:r>
            <a:endParaRPr lang="en-US" altLang="en-US" dirty="0"/>
          </a:p>
        </p:txBody>
      </p:sp>
    </p:spTree>
    <p:extLst>
      <p:ext uri="{BB962C8B-B14F-4D97-AF65-F5344CB8AC3E}">
        <p14:creationId xmlns:p14="http://schemas.microsoft.com/office/powerpoint/2010/main" val="9077657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CA" altLang="en-US" b="1" smtClean="0">
                <a:solidFill>
                  <a:srgbClr val="224572"/>
                </a:solidFill>
              </a:rPr>
              <a:t>Policy Regarding Study Design and Statistical Issues</a:t>
            </a:r>
            <a:endParaRPr lang="en-US" altLang="en-US" b="1" smtClean="0">
              <a:solidFill>
                <a:srgbClr val="224572"/>
              </a:solidFill>
            </a:endParaRPr>
          </a:p>
        </p:txBody>
      </p:sp>
      <p:sp>
        <p:nvSpPr>
          <p:cNvPr id="53251" name="Rectangle 3"/>
          <p:cNvSpPr>
            <a:spLocks noGrp="1" noChangeArrowheads="1"/>
          </p:cNvSpPr>
          <p:nvPr>
            <p:ph type="body" idx="1"/>
          </p:nvPr>
        </p:nvSpPr>
        <p:spPr>
          <a:xfrm>
            <a:off x="335280" y="2057400"/>
            <a:ext cx="10027920" cy="3657600"/>
          </a:xfrm>
        </p:spPr>
        <p:txBody>
          <a:bodyPr>
            <a:normAutofit/>
          </a:bodyPr>
          <a:lstStyle/>
          <a:p>
            <a:pPr marL="341313" indent="-341313">
              <a:buClr>
                <a:schemeClr val="tx1"/>
              </a:buClr>
              <a:buFont typeface="Wingdings" panose="05000000000000000000" pitchFamily="2" charset="2"/>
              <a:buChar char="Ø"/>
            </a:pPr>
            <a:r>
              <a:rPr lang="en-CA" altLang="en-US" sz="3600" dirty="0"/>
              <a:t>Every cancer genome project should state a clear rationale for its choice of sample size, in terms of the desired sensitivity to detect mutations. The target number of 500 samples per tumor type/subtype is set as a minimum, pending further information to be provided by ICGC members proposing to tackle specific cancer types/subtypes.</a:t>
            </a:r>
            <a:r>
              <a:rPr lang="en-US" altLang="en-US" sz="3600" dirty="0"/>
              <a:t> </a:t>
            </a:r>
          </a:p>
        </p:txBody>
      </p:sp>
    </p:spTree>
    <p:extLst>
      <p:ext uri="{BB962C8B-B14F-4D97-AF65-F5344CB8AC3E}">
        <p14:creationId xmlns:p14="http://schemas.microsoft.com/office/powerpoint/2010/main" val="11254353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27" y="133394"/>
            <a:ext cx="10515600" cy="1325563"/>
          </a:xfrm>
        </p:spPr>
        <p:txBody>
          <a:bodyPr>
            <a:normAutofit/>
          </a:bodyPr>
          <a:lstStyle/>
          <a:p>
            <a:r>
              <a:rPr lang="en-US" sz="6000" b="1" dirty="0" smtClean="0"/>
              <a:t>NCI Cohort Consortium</a:t>
            </a:r>
            <a:endParaRPr lang="en-GB" sz="6000" b="1" dirty="0"/>
          </a:p>
        </p:txBody>
      </p:sp>
      <p:pic>
        <p:nvPicPr>
          <p:cNvPr id="4" name="Content Placeholder 3"/>
          <p:cNvPicPr>
            <a:picLocks noGrp="1" noChangeAspect="1"/>
          </p:cNvPicPr>
          <p:nvPr>
            <p:ph idx="1"/>
          </p:nvPr>
        </p:nvPicPr>
        <p:blipFill>
          <a:blip r:embed="rId2"/>
          <a:stretch>
            <a:fillRect/>
          </a:stretch>
        </p:blipFill>
        <p:spPr>
          <a:xfrm>
            <a:off x="0" y="1521912"/>
            <a:ext cx="12087616" cy="6916084"/>
          </a:xfrm>
          <a:prstGeom prst="rect">
            <a:avLst/>
          </a:prstGeom>
        </p:spPr>
      </p:pic>
      <p:pic>
        <p:nvPicPr>
          <p:cNvPr id="5" name="Picture 4"/>
          <p:cNvPicPr>
            <a:picLocks noChangeAspect="1"/>
          </p:cNvPicPr>
          <p:nvPr/>
        </p:nvPicPr>
        <p:blipFill>
          <a:blip r:embed="rId3"/>
          <a:stretch>
            <a:fillRect/>
          </a:stretch>
        </p:blipFill>
        <p:spPr>
          <a:xfrm>
            <a:off x="7592347" y="194061"/>
            <a:ext cx="3646100" cy="1264896"/>
          </a:xfrm>
          <a:prstGeom prst="rect">
            <a:avLst/>
          </a:prstGeom>
        </p:spPr>
      </p:pic>
    </p:spTree>
    <p:extLst>
      <p:ext uri="{BB962C8B-B14F-4D97-AF65-F5344CB8AC3E}">
        <p14:creationId xmlns:p14="http://schemas.microsoft.com/office/powerpoint/2010/main" val="980933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17240"/>
            <a:ext cx="8229600" cy="1371600"/>
          </a:xfrm>
        </p:spPr>
        <p:txBody>
          <a:bodyPr/>
          <a:lstStyle/>
          <a:p>
            <a:pPr algn="ctr"/>
            <a:r>
              <a:rPr lang="en-US" b="1" dirty="0"/>
              <a:t>Iran </a:t>
            </a:r>
            <a:r>
              <a:rPr lang="en-US" b="1" dirty="0" smtClean="0">
                <a:solidFill>
                  <a:srgbClr val="FF0000"/>
                </a:solidFill>
              </a:rPr>
              <a:t>Quantity</a:t>
            </a:r>
            <a:r>
              <a:rPr lang="en-US" b="1" dirty="0" smtClean="0"/>
              <a:t> of </a:t>
            </a:r>
            <a:r>
              <a:rPr lang="en-US" b="1" dirty="0"/>
              <a:t>Publication in </a:t>
            </a:r>
            <a:r>
              <a:rPr lang="en-US" b="1" dirty="0">
                <a:solidFill>
                  <a:srgbClr val="FF0000"/>
                </a:solidFill>
              </a:rPr>
              <a:t>Scopus</a:t>
            </a:r>
            <a:endParaRPr lang="en-US" dirty="0"/>
          </a:p>
        </p:txBody>
      </p:sp>
      <p:sp>
        <p:nvSpPr>
          <p:cNvPr id="3" name="Content Placeholder 2"/>
          <p:cNvSpPr>
            <a:spLocks noGrp="1"/>
          </p:cNvSpPr>
          <p:nvPr>
            <p:ph idx="1"/>
          </p:nvPr>
        </p:nvSpPr>
        <p:spPr>
          <a:xfrm>
            <a:off x="1981200" y="2495128"/>
            <a:ext cx="8229600" cy="3886200"/>
          </a:xfrm>
        </p:spPr>
        <p:txBody>
          <a:bodyPr/>
          <a:lstStyle/>
          <a:p>
            <a:r>
              <a:rPr lang="en-US" dirty="0" smtClean="0"/>
              <a:t>In 2015, Iran has published more than </a:t>
            </a:r>
            <a:r>
              <a:rPr lang="en-US" dirty="0" smtClean="0">
                <a:solidFill>
                  <a:srgbClr val="FF0000"/>
                </a:solidFill>
              </a:rPr>
              <a:t>40,500</a:t>
            </a:r>
            <a:r>
              <a:rPr lang="en-US" dirty="0" smtClean="0"/>
              <a:t> papers in Scopus</a:t>
            </a:r>
          </a:p>
          <a:p>
            <a:endParaRPr lang="en-US" dirty="0" smtClean="0"/>
          </a:p>
          <a:p>
            <a:r>
              <a:rPr lang="en-US" dirty="0" smtClean="0"/>
              <a:t>By publishing this number of papers, Iran ranked as the </a:t>
            </a:r>
            <a:r>
              <a:rPr lang="en-US" dirty="0" smtClean="0">
                <a:solidFill>
                  <a:srgbClr val="FF0000"/>
                </a:solidFill>
              </a:rPr>
              <a:t>1</a:t>
            </a:r>
            <a:r>
              <a:rPr lang="en-US" baseline="30000" dirty="0" smtClean="0">
                <a:solidFill>
                  <a:srgbClr val="FF0000"/>
                </a:solidFill>
              </a:rPr>
              <a:t>st</a:t>
            </a:r>
            <a:r>
              <a:rPr lang="en-US" dirty="0" smtClean="0"/>
              <a:t> in the </a:t>
            </a:r>
            <a:r>
              <a:rPr lang="en-US" dirty="0" smtClean="0">
                <a:solidFill>
                  <a:srgbClr val="FF0000"/>
                </a:solidFill>
              </a:rPr>
              <a:t>Middles East</a:t>
            </a:r>
          </a:p>
          <a:p>
            <a:endParaRPr lang="en-US" dirty="0" smtClean="0"/>
          </a:p>
          <a:p>
            <a:r>
              <a:rPr lang="en-US" dirty="0" smtClean="0"/>
              <a:t>&amp; also </a:t>
            </a:r>
            <a:r>
              <a:rPr lang="en-US" dirty="0" smtClean="0">
                <a:solidFill>
                  <a:srgbClr val="FF0000"/>
                </a:solidFill>
              </a:rPr>
              <a:t>16</a:t>
            </a:r>
            <a:r>
              <a:rPr lang="en-US" baseline="30000" dirty="0" smtClean="0">
                <a:solidFill>
                  <a:srgbClr val="FF0000"/>
                </a:solidFill>
              </a:rPr>
              <a:t>th</a:t>
            </a:r>
            <a:r>
              <a:rPr lang="en-US" dirty="0" smtClean="0"/>
              <a:t> in the World.</a:t>
            </a:r>
            <a:endParaRPr lang="en-US" dirty="0"/>
          </a:p>
        </p:txBody>
      </p:sp>
    </p:spTree>
    <p:extLst>
      <p:ext uri="{BB962C8B-B14F-4D97-AF65-F5344CB8AC3E}">
        <p14:creationId xmlns:p14="http://schemas.microsoft.com/office/powerpoint/2010/main" val="33377972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1353800" cy="1325563"/>
          </a:xfrm>
        </p:spPr>
        <p:txBody>
          <a:bodyPr/>
          <a:lstStyle/>
          <a:p>
            <a:r>
              <a:rPr lang="en-GB" dirty="0" smtClean="0"/>
              <a:t>Current Members of NCI Cohort Consortium</a:t>
            </a:r>
            <a:endParaRPr lang="en-GB" dirty="0"/>
          </a:p>
        </p:txBody>
      </p:sp>
      <p:pic>
        <p:nvPicPr>
          <p:cNvPr id="4" name="Content Placeholder 3"/>
          <p:cNvPicPr>
            <a:picLocks noGrp="1" noChangeAspect="1"/>
          </p:cNvPicPr>
          <p:nvPr>
            <p:ph idx="1"/>
          </p:nvPr>
        </p:nvPicPr>
        <p:blipFill>
          <a:blip r:embed="rId2"/>
          <a:stretch>
            <a:fillRect/>
          </a:stretch>
        </p:blipFill>
        <p:spPr>
          <a:xfrm>
            <a:off x="676405" y="1566004"/>
            <a:ext cx="11080597" cy="5291996"/>
          </a:xfrm>
          <a:prstGeom prst="rect">
            <a:avLst/>
          </a:prstGeom>
        </p:spPr>
      </p:pic>
    </p:spTree>
    <p:extLst>
      <p:ext uri="{BB962C8B-B14F-4D97-AF65-F5344CB8AC3E}">
        <p14:creationId xmlns:p14="http://schemas.microsoft.com/office/powerpoint/2010/main" val="42424837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019"/>
            <a:ext cx="10515600" cy="1325563"/>
          </a:xfrm>
        </p:spPr>
        <p:txBody>
          <a:bodyPr/>
          <a:lstStyle/>
          <a:p>
            <a:r>
              <a:rPr lang="en-GB" dirty="0" smtClean="0"/>
              <a:t>Current Members of NCI Cohort Consortium</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47418" y="931539"/>
            <a:ext cx="11306382" cy="5812252"/>
          </a:xfrm>
          <a:prstGeom prst="rect">
            <a:avLst/>
          </a:prstGeom>
        </p:spPr>
      </p:pic>
    </p:spTree>
    <p:extLst>
      <p:ext uri="{BB962C8B-B14F-4D97-AF65-F5344CB8AC3E}">
        <p14:creationId xmlns:p14="http://schemas.microsoft.com/office/powerpoint/2010/main" val="24980302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Current Members of NCI Cohort Consortium cont..</a:t>
            </a:r>
            <a:endParaRPr lang="en-GB" dirty="0"/>
          </a:p>
        </p:txBody>
      </p:sp>
      <p:pic>
        <p:nvPicPr>
          <p:cNvPr id="4" name="Content Placeholder 3"/>
          <p:cNvPicPr>
            <a:picLocks noGrp="1" noChangeAspect="1"/>
          </p:cNvPicPr>
          <p:nvPr>
            <p:ph idx="1"/>
          </p:nvPr>
        </p:nvPicPr>
        <p:blipFill>
          <a:blip r:embed="rId2"/>
          <a:stretch>
            <a:fillRect/>
          </a:stretch>
        </p:blipFill>
        <p:spPr>
          <a:xfrm>
            <a:off x="538619" y="1825825"/>
            <a:ext cx="11098060" cy="4819233"/>
          </a:xfrm>
          <a:prstGeom prst="rect">
            <a:avLst/>
          </a:prstGeom>
        </p:spPr>
      </p:pic>
    </p:spTree>
    <p:extLst>
      <p:ext uri="{BB962C8B-B14F-4D97-AF65-F5344CB8AC3E}">
        <p14:creationId xmlns:p14="http://schemas.microsoft.com/office/powerpoint/2010/main" val="35101468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846" y="0"/>
            <a:ext cx="10515600" cy="1325563"/>
          </a:xfrm>
        </p:spPr>
        <p:txBody>
          <a:bodyPr>
            <a:normAutofit fontScale="90000"/>
          </a:bodyPr>
          <a:lstStyle/>
          <a:p>
            <a:r>
              <a:rPr lang="en-GB" dirty="0" smtClean="0"/>
              <a:t/>
            </a:r>
            <a:br>
              <a:rPr lang="en-GB" dirty="0" smtClean="0"/>
            </a:br>
            <a:r>
              <a:rPr lang="en-GB" sz="5300" b="1" dirty="0" smtClean="0"/>
              <a:t>Golestan Cohort Study</a:t>
            </a:r>
            <a:r>
              <a:rPr lang="en-GB" dirty="0" smtClean="0"/>
              <a:t/>
            </a:r>
            <a:br>
              <a:rPr lang="en-GB" dirty="0" smtClean="0"/>
            </a:br>
            <a:r>
              <a:rPr lang="en-GB" dirty="0" smtClean="0"/>
              <a:t/>
            </a:r>
            <a:br>
              <a:rPr lang="en-GB" dirty="0" smtClean="0"/>
            </a:br>
            <a:endParaRPr lang="en-GB" dirty="0"/>
          </a:p>
        </p:txBody>
      </p:sp>
      <p:sp>
        <p:nvSpPr>
          <p:cNvPr id="3" name="Content Placeholder 2"/>
          <p:cNvSpPr>
            <a:spLocks noGrp="1"/>
          </p:cNvSpPr>
          <p:nvPr>
            <p:ph idx="1"/>
          </p:nvPr>
        </p:nvSpPr>
        <p:spPr>
          <a:xfrm>
            <a:off x="306888" y="930013"/>
            <a:ext cx="10514556" cy="5746359"/>
          </a:xfrm>
        </p:spPr>
        <p:txBody>
          <a:bodyPr>
            <a:normAutofit fontScale="32500" lnSpcReduction="20000"/>
          </a:bodyPr>
          <a:lstStyle/>
          <a:p>
            <a:endParaRPr lang="en-GB" sz="5600" dirty="0" smtClean="0"/>
          </a:p>
          <a:p>
            <a:pPr>
              <a:buFont typeface="Wingdings" panose="05000000000000000000" pitchFamily="2" charset="2"/>
              <a:buChar char="q"/>
            </a:pPr>
            <a:r>
              <a:rPr lang="en-GB" sz="8000" dirty="0" smtClean="0"/>
              <a:t>Lead Contacts and/or Principal Investigators (PIs):</a:t>
            </a:r>
          </a:p>
          <a:p>
            <a:r>
              <a:rPr lang="en-GB" sz="8000" dirty="0" smtClean="0"/>
              <a:t>Reza Malekzadeh, </a:t>
            </a:r>
            <a:r>
              <a:rPr lang="en-GB" sz="8000" dirty="0" err="1" smtClean="0"/>
              <a:t>M.D:Digestive</a:t>
            </a:r>
            <a:r>
              <a:rPr lang="en-GB" sz="8000" dirty="0" smtClean="0"/>
              <a:t> Disease Research Center (DDRC), Tehran University of Medical Sciences</a:t>
            </a:r>
          </a:p>
          <a:p>
            <a:r>
              <a:rPr lang="en-GB" sz="8000" dirty="0" smtClean="0"/>
              <a:t>Paolo Boffetta, M.D.: Mount Sinai School of Medicine and ,International Prevention Research Institute (IPRI), Lyon, France</a:t>
            </a:r>
          </a:p>
          <a:p>
            <a:pPr>
              <a:buFont typeface="Wingdings" panose="05000000000000000000" pitchFamily="2" charset="2"/>
              <a:buChar char="§"/>
            </a:pPr>
            <a:r>
              <a:rPr lang="en-GB" sz="8000" dirty="0" smtClean="0"/>
              <a:t> Christian Abnet, </a:t>
            </a:r>
            <a:r>
              <a:rPr lang="en-GB" sz="8000" dirty="0" err="1" smtClean="0"/>
              <a:t>Ph.D.:Division</a:t>
            </a:r>
            <a:r>
              <a:rPr lang="en-GB" sz="8000" dirty="0" smtClean="0"/>
              <a:t> of Cancer Epidemiology and Genetics (DCEG), National Cancer Institute (NCI)</a:t>
            </a:r>
          </a:p>
          <a:p>
            <a:r>
              <a:rPr lang="en-GB" sz="8000" dirty="0" smtClean="0"/>
              <a:t>Paul Brennan, </a:t>
            </a:r>
            <a:r>
              <a:rPr lang="en-GB" sz="8000" dirty="0" err="1" smtClean="0"/>
              <a:t>Ph.D.International</a:t>
            </a:r>
            <a:r>
              <a:rPr lang="en-GB" sz="8000" dirty="0" smtClean="0"/>
              <a:t> Agency for Research on Cancer (IARC), Lyon, France Funded Since: 2004</a:t>
            </a:r>
          </a:p>
          <a:p>
            <a:pPr>
              <a:buFont typeface="Wingdings" panose="05000000000000000000" pitchFamily="2" charset="2"/>
              <a:buChar char="q"/>
            </a:pPr>
            <a:r>
              <a:rPr lang="en-GB" sz="8000" dirty="0" smtClean="0"/>
              <a:t>Funding Source: Digestive Disease Research Center, Tehran University of Medical Sciences; NCI Intramural Program (DCEG); Cancer Research UK</a:t>
            </a:r>
          </a:p>
          <a:p>
            <a:pPr>
              <a:buFont typeface="Wingdings" panose="05000000000000000000" pitchFamily="2" charset="2"/>
              <a:buChar char="q"/>
            </a:pPr>
            <a:r>
              <a:rPr lang="en-GB" sz="8000" dirty="0" smtClean="0"/>
              <a:t>Year(s) of </a:t>
            </a:r>
            <a:r>
              <a:rPr lang="en-GB" sz="8000" dirty="0" err="1" smtClean="0"/>
              <a:t>Enrollment</a:t>
            </a:r>
            <a:r>
              <a:rPr lang="en-GB" sz="8000" dirty="0" smtClean="0"/>
              <a:t>: 2004-2008</a:t>
            </a:r>
          </a:p>
          <a:p>
            <a:pPr>
              <a:buFont typeface="Wingdings" panose="05000000000000000000" pitchFamily="2" charset="2"/>
              <a:buChar char="q"/>
            </a:pPr>
            <a:r>
              <a:rPr lang="en-GB" sz="8000" dirty="0" smtClean="0"/>
              <a:t>Study Website: http://www.ddri.ir/en/modules/fmcontent/content.php?topic=gastro-intestinal-and-liver-cancers&amp;id=249&amp;page=golestan-cohort-study-of-esophageal-cancerExternal Web Site Policy</a:t>
            </a:r>
          </a:p>
          <a:p>
            <a:endParaRPr lang="en-GB" sz="8000" dirty="0" smtClean="0"/>
          </a:p>
        </p:txBody>
      </p:sp>
    </p:spTree>
    <p:extLst>
      <p:ext uri="{BB962C8B-B14F-4D97-AF65-F5344CB8AC3E}">
        <p14:creationId xmlns:p14="http://schemas.microsoft.com/office/powerpoint/2010/main" val="11575446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b="1" dirty="0" smtClean="0"/>
              <a:t>Golestan Cohort Study</a:t>
            </a:r>
            <a:endParaRPr lang="en-GB" sz="4800" b="1" dirty="0"/>
          </a:p>
        </p:txBody>
      </p:sp>
      <p:sp>
        <p:nvSpPr>
          <p:cNvPr id="3" name="Content Placeholder 2"/>
          <p:cNvSpPr>
            <a:spLocks noGrp="1"/>
          </p:cNvSpPr>
          <p:nvPr>
            <p:ph idx="1"/>
          </p:nvPr>
        </p:nvSpPr>
        <p:spPr>
          <a:xfrm>
            <a:off x="125260" y="1362162"/>
            <a:ext cx="11147121" cy="4351338"/>
          </a:xfrm>
        </p:spPr>
        <p:txBody>
          <a:bodyPr>
            <a:noAutofit/>
          </a:bodyPr>
          <a:lstStyle/>
          <a:p>
            <a:r>
              <a:rPr lang="en-GB" sz="1200" dirty="0" smtClean="0"/>
              <a:t>The earliest reports of high incidence of esophageal cancer in the northern parts of Iran date back to the early 1970s. A population-based cancer registry established in 1969 confirmed the high incidence of the cancer in the eastern portion of the Caspian Sea littoral, in the area which is now known as Golestan Province. The highest incidence rates were reported from the semi-desert plain settled mainly by people of Turkmen ethnicity in Gonbad and </a:t>
            </a:r>
            <a:r>
              <a:rPr lang="en-GB" sz="1200" dirty="0" err="1" smtClean="0"/>
              <a:t>Kalaleh</a:t>
            </a:r>
            <a:r>
              <a:rPr lang="en-GB" sz="1200" dirty="0" smtClean="0"/>
              <a:t> counties. A series of studies was conducted in the region in the 1970s, but was not conclusive in explaining the very high rates.</a:t>
            </a:r>
          </a:p>
          <a:p>
            <a:endParaRPr lang="en-GB" sz="1200" dirty="0" smtClean="0"/>
          </a:p>
          <a:p>
            <a:r>
              <a:rPr lang="en-GB" sz="1200" dirty="0" smtClean="0"/>
              <a:t>Etiological hypotheses related to diet and lifestyle can be best addressed in prospective cohort studies, in which measurement error can be reduced and recall bias is minimal. From 2002 to 2003, a pilot study of 1,057 subjects was conducted by the Digestive Disease Research Center (DDRC), Tehran University of Medical Sciences, in collaboration with the Mount Sinai School of Medicine, National Cancer Institute (NCI), International Prevention Research Institute (IPRI), and International Agency for Research on Cancer (IARC), to evaluate the logistical aspects of establishing a prospective study in Golestan. Subsequently, the Golestan Cohort Study (GCS) was launched in January 2004. The study protocol and the informed consent used for this study were approved by the relevant ethical review committees. In June 2008, the accrual goal of 50,000 subjects was reached and </a:t>
            </a:r>
            <a:r>
              <a:rPr lang="en-GB" sz="1200" dirty="0" err="1" smtClean="0"/>
              <a:t>enrollment</a:t>
            </a:r>
            <a:r>
              <a:rPr lang="en-GB" sz="1200" dirty="0" smtClean="0"/>
              <a:t> was closed. Yearly follow-up is ongoing; a repeated exposure assessment is planned for ten percent of the cohort in 2010.</a:t>
            </a:r>
          </a:p>
          <a:p>
            <a:endParaRPr lang="en-GB" sz="1200" dirty="0" smtClean="0"/>
          </a:p>
          <a:p>
            <a:r>
              <a:rPr lang="en-GB" sz="1200" dirty="0" smtClean="0"/>
              <a:t>The primary aims of the GCS are to:</a:t>
            </a:r>
          </a:p>
          <a:p>
            <a:endParaRPr lang="en-GB" sz="1200" dirty="0" smtClean="0"/>
          </a:p>
          <a:p>
            <a:r>
              <a:rPr lang="en-GB" sz="1200" dirty="0" smtClean="0"/>
              <a:t>Identify risk factors for esophageal cancer by a comprehensive assessment of ethnicity; occupational history; socioeconomic status; past medical history; family history of cancers; gastrointestinal symptoms and signs; tobacco, opium and alcohol use; oral health; anthropometric characteristics; physical activity; and tea drinking habits, including tea temperature.</a:t>
            </a:r>
          </a:p>
          <a:p>
            <a:r>
              <a:rPr lang="en-GB" sz="1200" dirty="0" smtClean="0"/>
              <a:t>Establish </a:t>
            </a:r>
            <a:r>
              <a:rPr lang="en-GB" sz="1200" dirty="0" err="1" smtClean="0"/>
              <a:t>biospecimen</a:t>
            </a:r>
            <a:r>
              <a:rPr lang="en-GB" sz="1200" dirty="0" smtClean="0"/>
              <a:t> banks for blood, urine, hair, and nail samples to be used in molecular and genetic studies of cross-sectional or nested case-control design.</a:t>
            </a:r>
          </a:p>
          <a:p>
            <a:r>
              <a:rPr lang="en-GB" sz="1200" dirty="0" smtClean="0"/>
              <a:t>Investigate prospectively risk factors of cancers other than esophageal cancer and other chronic diseases prevalent in this population.</a:t>
            </a:r>
          </a:p>
          <a:p>
            <a:r>
              <a:rPr lang="en-GB" sz="1200" dirty="0" smtClean="0"/>
              <a:t>Provide a model for population-based studies in a country in economic and social transition based on collaboration between local health workers, local health authorities, national research </a:t>
            </a:r>
            <a:r>
              <a:rPr lang="en-GB" sz="1200" dirty="0" err="1" smtClean="0"/>
              <a:t>centers</a:t>
            </a:r>
            <a:r>
              <a:rPr lang="en-GB" sz="1200" dirty="0" smtClean="0"/>
              <a:t>, the national government, and international research institutions.</a:t>
            </a:r>
          </a:p>
          <a:p>
            <a:endParaRPr lang="en-GB" sz="1200" dirty="0" smtClean="0"/>
          </a:p>
          <a:p>
            <a:endParaRPr lang="en-GB" sz="1200" dirty="0"/>
          </a:p>
        </p:txBody>
      </p:sp>
    </p:spTree>
    <p:extLst>
      <p:ext uri="{BB962C8B-B14F-4D97-AF65-F5344CB8AC3E}">
        <p14:creationId xmlns:p14="http://schemas.microsoft.com/office/powerpoint/2010/main" val="24279341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208291" y="-50449"/>
            <a:ext cx="11983709" cy="6908449"/>
          </a:xfrm>
          <a:prstGeom prst="rect">
            <a:avLst/>
          </a:prstGeom>
        </p:spPr>
      </p:pic>
    </p:spTree>
    <p:extLst>
      <p:ext uri="{BB962C8B-B14F-4D97-AF65-F5344CB8AC3E}">
        <p14:creationId xmlns:p14="http://schemas.microsoft.com/office/powerpoint/2010/main" val="35078989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List of participating cohorts</a:t>
            </a:r>
            <a:endParaRPr lang="en-GB" dirty="0"/>
          </a:p>
        </p:txBody>
      </p:sp>
      <p:pic>
        <p:nvPicPr>
          <p:cNvPr id="4" name="Content Placeholder 3"/>
          <p:cNvPicPr>
            <a:picLocks noGrp="1" noChangeAspect="1"/>
          </p:cNvPicPr>
          <p:nvPr>
            <p:ph idx="1"/>
          </p:nvPr>
        </p:nvPicPr>
        <p:blipFill>
          <a:blip r:embed="rId2"/>
          <a:stretch>
            <a:fillRect/>
          </a:stretch>
        </p:blipFill>
        <p:spPr>
          <a:xfrm>
            <a:off x="125260" y="1297801"/>
            <a:ext cx="11825796" cy="5403624"/>
          </a:xfrm>
          <a:prstGeom prst="rect">
            <a:avLst/>
          </a:prstGeom>
        </p:spPr>
      </p:pic>
      <p:sp>
        <p:nvSpPr>
          <p:cNvPr id="5" name="Oval 4"/>
          <p:cNvSpPr/>
          <p:nvPr/>
        </p:nvSpPr>
        <p:spPr>
          <a:xfrm>
            <a:off x="243214" y="5862181"/>
            <a:ext cx="7034408" cy="5260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359890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627" y="365125"/>
            <a:ext cx="11172173" cy="1325563"/>
          </a:xfrm>
        </p:spPr>
        <p:txBody>
          <a:bodyPr/>
          <a:lstStyle/>
          <a:p>
            <a:r>
              <a:rPr lang="en-GB" dirty="0" smtClean="0"/>
              <a:t>List of participating cohorts continued</a:t>
            </a:r>
            <a:endParaRPr lang="en-GB" dirty="0"/>
          </a:p>
        </p:txBody>
      </p:sp>
      <p:pic>
        <p:nvPicPr>
          <p:cNvPr id="4" name="Content Placeholder 3"/>
          <p:cNvPicPr>
            <a:picLocks noGrp="1" noChangeAspect="1"/>
          </p:cNvPicPr>
          <p:nvPr>
            <p:ph idx="1"/>
          </p:nvPr>
        </p:nvPicPr>
        <p:blipFill>
          <a:blip r:embed="rId2"/>
          <a:stretch>
            <a:fillRect/>
          </a:stretch>
        </p:blipFill>
        <p:spPr>
          <a:xfrm>
            <a:off x="392654" y="1750468"/>
            <a:ext cx="10961145" cy="4857410"/>
          </a:xfrm>
          <a:prstGeom prst="rect">
            <a:avLst/>
          </a:prstGeom>
        </p:spPr>
      </p:pic>
    </p:spTree>
    <p:extLst>
      <p:ext uri="{BB962C8B-B14F-4D97-AF65-F5344CB8AC3E}">
        <p14:creationId xmlns:p14="http://schemas.microsoft.com/office/powerpoint/2010/main" val="19894981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smtClean="0"/>
              <a:t>The Asia Cohort Consortium</a:t>
            </a:r>
            <a:endParaRPr lang="en-GB" sz="5400" b="1" dirty="0"/>
          </a:p>
        </p:txBody>
      </p:sp>
      <p:sp>
        <p:nvSpPr>
          <p:cNvPr id="3" name="Content Placeholder 2"/>
          <p:cNvSpPr>
            <a:spLocks noGrp="1"/>
          </p:cNvSpPr>
          <p:nvPr>
            <p:ph idx="1"/>
          </p:nvPr>
        </p:nvSpPr>
        <p:spPr/>
        <p:txBody>
          <a:bodyPr/>
          <a:lstStyle/>
          <a:p>
            <a:r>
              <a:rPr lang="en-GB" dirty="0" smtClean="0"/>
              <a:t>The Asia Cohort Consortium (ACC) is a collaborative effort seeking to understand the relationship between genetics, environmental exposures, and the etiology of disease through the establishment of a cohort of at least one million healthy people around the world. </a:t>
            </a:r>
          </a:p>
          <a:p>
            <a:r>
              <a:rPr lang="en-GB" dirty="0" smtClean="0"/>
              <a:t>These participants will be followed over time to various disease endpoints, including cancer. </a:t>
            </a:r>
          </a:p>
          <a:p>
            <a:r>
              <a:rPr lang="en-GB" dirty="0" smtClean="0"/>
              <a:t>The collaboration also involves seeking partners among existing cohorts across Asia to facilitate the exploration of specific research questions that need more immediate answers.</a:t>
            </a:r>
            <a:endParaRPr lang="en-GB" dirty="0"/>
          </a:p>
        </p:txBody>
      </p:sp>
    </p:spTree>
    <p:extLst>
      <p:ext uri="{BB962C8B-B14F-4D97-AF65-F5344CB8AC3E}">
        <p14:creationId xmlns:p14="http://schemas.microsoft.com/office/powerpoint/2010/main" val="30319846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66" y="365125"/>
            <a:ext cx="11009334" cy="1325563"/>
          </a:xfrm>
        </p:spPr>
        <p:txBody>
          <a:bodyPr>
            <a:noAutofit/>
          </a:bodyPr>
          <a:lstStyle/>
          <a:p>
            <a:r>
              <a:rPr lang="en-GB" sz="6000" b="1" dirty="0" smtClean="0"/>
              <a:t>About The Asia Cohort Consortium</a:t>
            </a:r>
            <a:endParaRPr lang="en-GB" sz="6000" b="1" dirty="0"/>
          </a:p>
        </p:txBody>
      </p:sp>
      <p:sp>
        <p:nvSpPr>
          <p:cNvPr id="3" name="Content Placeholder 2"/>
          <p:cNvSpPr>
            <a:spLocks noGrp="1"/>
          </p:cNvSpPr>
          <p:nvPr>
            <p:ph idx="1"/>
          </p:nvPr>
        </p:nvSpPr>
        <p:spPr/>
        <p:txBody>
          <a:bodyPr>
            <a:normAutofit fontScale="77500" lnSpcReduction="20000"/>
          </a:bodyPr>
          <a:lstStyle/>
          <a:p>
            <a:r>
              <a:rPr lang="en-GB" dirty="0" smtClean="0"/>
              <a:t>The Asia Cohort Consortium is led by co-chairs John Potter MD PhD, Member and Senior Advisor, Fred Hutchinson Cancer Research Center, USA and </a:t>
            </a:r>
            <a:r>
              <a:rPr lang="en-GB" dirty="0" err="1" smtClean="0"/>
              <a:t>Daehee</a:t>
            </a:r>
            <a:r>
              <a:rPr lang="en-GB" dirty="0" smtClean="0"/>
              <a:t> Kang MD PhD, Chair, Department of Preventive Medicine, Seoul National University College of Medicine, Korea. </a:t>
            </a:r>
          </a:p>
          <a:p>
            <a:r>
              <a:rPr lang="en-GB" dirty="0" smtClean="0"/>
              <a:t>The ACC Coordinating Center has been established at the Fred Hutchinson Cancer Research Center to provide support for scientific collaboration, coordination and communication, data operations, and statistical consultation.</a:t>
            </a:r>
          </a:p>
          <a:p>
            <a:r>
              <a:rPr lang="en-GB" dirty="0" smtClean="0"/>
              <a:t>Investigators from China, India, Japan, Korea, Malaysia, Singapore, Taiwan, Iran ,the United States, and other countries meet on a biannual basis to report on the progress of each country's cohort, to discuss issues relevant to the development of common protocol guidelines, and to prepare for collaborative projects. </a:t>
            </a:r>
          </a:p>
          <a:p>
            <a:r>
              <a:rPr lang="en-GB" dirty="0" smtClean="0"/>
              <a:t>Working groups, each consisting of representatives from the different member countries, have been established to examine specifically the issues of: diet; obesity and physical activity; occupation and environment; alcohol and tobacco; medical and reproductive history; family history; follow-up and endpoint ascertainment; biospecimens and sample collection; data collection and management; and previously established cohorts</a:t>
            </a:r>
            <a:endParaRPr lang="en-GB" dirty="0"/>
          </a:p>
        </p:txBody>
      </p:sp>
    </p:spTree>
    <p:extLst>
      <p:ext uri="{BB962C8B-B14F-4D97-AF65-F5344CB8AC3E}">
        <p14:creationId xmlns:p14="http://schemas.microsoft.com/office/powerpoint/2010/main" val="3299030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22962"/>
            <a:ext cx="9036496" cy="521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lgn="ctr"/>
            <a:r>
              <a:rPr lang="en-US" b="1" dirty="0" smtClean="0">
                <a:solidFill>
                  <a:srgbClr val="FF0000"/>
                </a:solidFill>
              </a:rPr>
              <a:t>Iran</a:t>
            </a:r>
            <a:r>
              <a:rPr lang="en-US" b="1" dirty="0" smtClean="0"/>
              <a:t> Number of </a:t>
            </a:r>
            <a:r>
              <a:rPr lang="en-US" b="1" dirty="0" smtClean="0">
                <a:solidFill>
                  <a:srgbClr val="FF0000"/>
                </a:solidFill>
              </a:rPr>
              <a:t>Publication</a:t>
            </a:r>
            <a:r>
              <a:rPr lang="en-US" b="1" dirty="0" smtClean="0"/>
              <a:t> in </a:t>
            </a:r>
            <a:r>
              <a:rPr lang="en-US" b="1" dirty="0" smtClean="0">
                <a:solidFill>
                  <a:srgbClr val="FF0000"/>
                </a:solidFill>
              </a:rPr>
              <a:t>Scopus</a:t>
            </a:r>
            <a:endParaRPr lang="en-US" b="1" dirty="0">
              <a:solidFill>
                <a:srgbClr val="FF0000"/>
              </a:solidFill>
            </a:endParaRPr>
          </a:p>
        </p:txBody>
      </p:sp>
    </p:spTree>
    <p:extLst>
      <p:ext uri="{BB962C8B-B14F-4D97-AF65-F5344CB8AC3E}">
        <p14:creationId xmlns:p14="http://schemas.microsoft.com/office/powerpoint/2010/main" val="12407397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solidFill>
                  <a:srgbClr val="FFFF99"/>
                </a:solidFill>
              </a:rPr>
              <a:t>PERSIAN Cohort</a:t>
            </a:r>
          </a:p>
        </p:txBody>
      </p:sp>
      <p:sp>
        <p:nvSpPr>
          <p:cNvPr id="3" name="Content Placeholder 2"/>
          <p:cNvSpPr>
            <a:spLocks noGrp="1"/>
          </p:cNvSpPr>
          <p:nvPr>
            <p:ph idx="1"/>
          </p:nvPr>
        </p:nvSpPr>
        <p:spPr/>
        <p:txBody>
          <a:bodyPr rtlCol="0">
            <a:normAutofit/>
          </a:bodyPr>
          <a:lstStyle/>
          <a:p>
            <a:pPr marL="0" indent="0" fontAlgn="auto">
              <a:spcAft>
                <a:spcPts val="0"/>
              </a:spcAft>
              <a:buNone/>
              <a:defRPr/>
            </a:pPr>
            <a:r>
              <a:rPr lang="en-US" dirty="0" smtClean="0"/>
              <a:t>The </a:t>
            </a:r>
            <a:r>
              <a:rPr lang="en-US" dirty="0" smtClean="0">
                <a:solidFill>
                  <a:schemeClr val="accent5"/>
                </a:solidFill>
              </a:rPr>
              <a:t>P</a:t>
            </a:r>
            <a:r>
              <a:rPr lang="en-US" dirty="0" smtClean="0"/>
              <a:t>rospective </a:t>
            </a:r>
            <a:r>
              <a:rPr lang="en-US" dirty="0" smtClean="0">
                <a:solidFill>
                  <a:schemeClr val="accent5"/>
                </a:solidFill>
              </a:rPr>
              <a:t>E</a:t>
            </a:r>
            <a:r>
              <a:rPr lang="en-US" dirty="0" smtClean="0"/>
              <a:t>pidemiological </a:t>
            </a:r>
            <a:r>
              <a:rPr lang="en-US" dirty="0" smtClean="0">
                <a:solidFill>
                  <a:schemeClr val="accent5"/>
                </a:solidFill>
              </a:rPr>
              <a:t>R</a:t>
            </a:r>
            <a:r>
              <a:rPr lang="en-US" dirty="0" smtClean="0"/>
              <a:t>esearch </a:t>
            </a:r>
            <a:r>
              <a:rPr lang="en-US" dirty="0" smtClean="0">
                <a:solidFill>
                  <a:schemeClr val="accent5"/>
                </a:solidFill>
              </a:rPr>
              <a:t>S</a:t>
            </a:r>
            <a:r>
              <a:rPr lang="en-US" dirty="0" smtClean="0"/>
              <a:t>tudies in </a:t>
            </a:r>
            <a:r>
              <a:rPr lang="en-US" dirty="0" err="1" smtClean="0">
                <a:solidFill>
                  <a:schemeClr val="accent5"/>
                </a:solidFill>
              </a:rPr>
              <a:t>I</a:t>
            </a:r>
            <a:r>
              <a:rPr lang="en-US" dirty="0" err="1" smtClean="0"/>
              <a:t>r</a:t>
            </a:r>
            <a:r>
              <a:rPr lang="en-US" dirty="0" err="1" smtClean="0">
                <a:solidFill>
                  <a:schemeClr val="accent5"/>
                </a:solidFill>
              </a:rPr>
              <a:t>AN</a:t>
            </a:r>
            <a:endParaRPr lang="en-US" dirty="0" smtClean="0">
              <a:solidFill>
                <a:schemeClr val="accent5"/>
              </a:solidFill>
            </a:endParaRPr>
          </a:p>
          <a:p>
            <a:pPr fontAlgn="auto">
              <a:spcAft>
                <a:spcPts val="0"/>
              </a:spcAft>
              <a:defRPr/>
            </a:pPr>
            <a:endParaRPr lang="en-US" dirty="0"/>
          </a:p>
          <a:p>
            <a:pPr lvl="1" fontAlgn="auto">
              <a:spcAft>
                <a:spcPts val="0"/>
              </a:spcAft>
              <a:defRPr/>
            </a:pPr>
            <a:r>
              <a:rPr lang="en-US" dirty="0" smtClean="0"/>
              <a:t>Includes 150,000 individuals from 15 different centers in Iran</a:t>
            </a:r>
          </a:p>
          <a:p>
            <a:pPr lvl="1" fontAlgn="auto">
              <a:spcAft>
                <a:spcPts val="0"/>
              </a:spcAft>
              <a:defRPr/>
            </a:pPr>
            <a:endParaRPr lang="en-US" dirty="0"/>
          </a:p>
          <a:p>
            <a:pPr lvl="1" fontAlgn="auto">
              <a:spcAft>
                <a:spcPts val="0"/>
              </a:spcAft>
              <a:defRPr/>
            </a:pPr>
            <a:r>
              <a:rPr lang="en-US" dirty="0" smtClean="0"/>
              <a:t>Males and females 35-70 years of age</a:t>
            </a:r>
          </a:p>
          <a:p>
            <a:pPr lvl="1" fontAlgn="auto">
              <a:spcAft>
                <a:spcPts val="0"/>
              </a:spcAft>
              <a:defRPr/>
            </a:pPr>
            <a:endParaRPr lang="en-US" dirty="0"/>
          </a:p>
        </p:txBody>
      </p:sp>
    </p:spTree>
    <p:extLst>
      <p:ext uri="{BB962C8B-B14F-4D97-AF65-F5344CB8AC3E}">
        <p14:creationId xmlns:p14="http://schemas.microsoft.com/office/powerpoint/2010/main" val="332840615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mtClean="0">
                <a:solidFill>
                  <a:srgbClr val="FFFF99"/>
                </a:solidFill>
              </a:rPr>
              <a:t>Ethnicities Included in the PERSIAN Cohort</a:t>
            </a:r>
          </a:p>
        </p:txBody>
      </p:sp>
      <p:pic>
        <p:nvPicPr>
          <p:cNvPr id="2150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41626" y="2036763"/>
            <a:ext cx="5324475" cy="4754562"/>
          </a:xfrm>
        </p:spPr>
      </p:pic>
    </p:spTree>
    <p:extLst>
      <p:ext uri="{BB962C8B-B14F-4D97-AF65-F5344CB8AC3E}">
        <p14:creationId xmlns:p14="http://schemas.microsoft.com/office/powerpoint/2010/main" val="404293383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solidFill>
                  <a:srgbClr val="FFFF99"/>
                </a:solidFill>
              </a:rPr>
              <a:t>Geographical Areas Included in the PERSIAN Cohort</a:t>
            </a:r>
          </a:p>
        </p:txBody>
      </p:sp>
      <p:pic>
        <p:nvPicPr>
          <p:cNvPr id="22531"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614613" y="2060576"/>
            <a:ext cx="5778500" cy="4716463"/>
          </a:xfrm>
        </p:spPr>
      </p:pic>
    </p:spTree>
    <p:extLst>
      <p:ext uri="{BB962C8B-B14F-4D97-AF65-F5344CB8AC3E}">
        <p14:creationId xmlns:p14="http://schemas.microsoft.com/office/powerpoint/2010/main" val="86547066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solidFill>
                  <a:srgbClr val="FFFF99"/>
                </a:solidFill>
              </a:rPr>
              <a:t>Launch of Cohorts and Site Visits</a:t>
            </a:r>
          </a:p>
        </p:txBody>
      </p:sp>
      <p:sp>
        <p:nvSpPr>
          <p:cNvPr id="23555" name="TextBox 4"/>
          <p:cNvSpPr txBox="1">
            <a:spLocks noChangeArrowheads="1"/>
          </p:cNvSpPr>
          <p:nvPr/>
        </p:nvSpPr>
        <p:spPr bwMode="auto">
          <a:xfrm>
            <a:off x="1524001" y="2278064"/>
            <a:ext cx="23034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algn="ctr" fontAlgn="base">
              <a:spcBef>
                <a:spcPct val="0"/>
              </a:spcBef>
              <a:spcAft>
                <a:spcPct val="0"/>
              </a:spcAft>
            </a:pPr>
            <a:r>
              <a:rPr lang="en-US" altLang="en-US" sz="2400">
                <a:solidFill>
                  <a:srgbClr val="FFFFFF"/>
                </a:solidFill>
                <a:cs typeface="Arial" panose="020B0604020202020204" pitchFamily="34" charset="0"/>
              </a:rPr>
              <a:t>Over 50 trips made to the different cohort sites by the Central Committee </a:t>
            </a:r>
          </a:p>
        </p:txBody>
      </p:sp>
      <p:pic>
        <p:nvPicPr>
          <p:cNvPr id="2355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8750" y="2157413"/>
            <a:ext cx="6459538"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440749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solidFill>
                  <a:srgbClr val="FFFF99"/>
                </a:solidFill>
              </a:rPr>
              <a:t>Cohort Site Status as of 95/6/1</a:t>
            </a:r>
            <a:endParaRPr lang="en-US" altLang="en-US" smtClean="0">
              <a:solidFill>
                <a:srgbClr val="FFEB97"/>
              </a:solidFill>
            </a:endParaRPr>
          </a:p>
        </p:txBody>
      </p:sp>
      <p:graphicFrame>
        <p:nvGraphicFramePr>
          <p:cNvPr id="4" name="Content Placeholder 3"/>
          <p:cNvGraphicFramePr>
            <a:graphicFrameLocks noGrp="1"/>
          </p:cNvGraphicFramePr>
          <p:nvPr>
            <p:ph idx="1"/>
          </p:nvPr>
        </p:nvGraphicFramePr>
        <p:xfrm>
          <a:off x="1873250" y="2093913"/>
          <a:ext cx="8375649" cy="4659314"/>
        </p:xfrm>
        <a:graphic>
          <a:graphicData uri="http://schemas.openxmlformats.org/drawingml/2006/table">
            <a:tbl>
              <a:tblPr firstRow="1" firstCol="1" lastRow="1" bandRow="1">
                <a:tableStyleId>{7DF18680-E054-41AD-8BC1-D1AEF772440D}</a:tableStyleId>
              </a:tblPr>
              <a:tblGrid>
                <a:gridCol w="1878214"/>
                <a:gridCol w="1243636"/>
                <a:gridCol w="1598961"/>
                <a:gridCol w="1598961"/>
                <a:gridCol w="2055877"/>
              </a:tblGrid>
              <a:tr h="579238">
                <a:tc>
                  <a:txBody>
                    <a:bodyPr/>
                    <a:lstStyle/>
                    <a:p>
                      <a:pPr algn="ctr" rtl="0"/>
                      <a:r>
                        <a:rPr lang="en-US" sz="1600" dirty="0" smtClean="0">
                          <a:latin typeface="+mj-lt"/>
                        </a:rPr>
                        <a:t>Center</a:t>
                      </a:r>
                      <a:endParaRPr lang="en-US" sz="1600" b="1" dirty="0">
                        <a:latin typeface="+mj-lt"/>
                      </a:endParaRPr>
                    </a:p>
                  </a:txBody>
                  <a:tcPr marL="91438" marR="91438" marT="45729" marB="45729" anchor="ctr"/>
                </a:tc>
                <a:tc>
                  <a:txBody>
                    <a:bodyPr/>
                    <a:lstStyle/>
                    <a:p>
                      <a:pPr algn="ctr"/>
                      <a:r>
                        <a:rPr lang="en-US" sz="1600" dirty="0" smtClean="0">
                          <a:latin typeface="+mj-lt"/>
                        </a:rPr>
                        <a:t>Enrolled</a:t>
                      </a:r>
                      <a:r>
                        <a:rPr lang="en-US" sz="1600" baseline="0" dirty="0" smtClean="0">
                          <a:latin typeface="+mj-lt"/>
                        </a:rPr>
                        <a:t> </a:t>
                      </a:r>
                      <a:endParaRPr lang="en-US" sz="1600" b="1" dirty="0">
                        <a:latin typeface="+mj-lt"/>
                      </a:endParaRPr>
                    </a:p>
                  </a:txBody>
                  <a:tcPr marL="91438" marR="91438" marT="45729" marB="45729" anchor="ctr"/>
                </a:tc>
                <a:tc>
                  <a:txBody>
                    <a:bodyPr/>
                    <a:lstStyle/>
                    <a:p>
                      <a:pPr algn="ctr"/>
                      <a:r>
                        <a:rPr lang="en-US" sz="1600" dirty="0" smtClean="0">
                          <a:latin typeface="+mj-lt"/>
                        </a:rPr>
                        <a:t>% Completed</a:t>
                      </a:r>
                      <a:endParaRPr lang="en-US" sz="1600" b="1" dirty="0">
                        <a:latin typeface="+mj-lt"/>
                      </a:endParaRPr>
                    </a:p>
                  </a:txBody>
                  <a:tcPr marL="91438" marR="91438" marT="45729" marB="45729" anchor="ctr"/>
                </a:tc>
                <a:tc>
                  <a:txBody>
                    <a:bodyPr/>
                    <a:lstStyle/>
                    <a:p>
                      <a:pPr algn="ctr"/>
                      <a:r>
                        <a:rPr lang="en-US" sz="1600" dirty="0" smtClean="0">
                          <a:latin typeface="+mj-lt"/>
                        </a:rPr>
                        <a:t># Remaining</a:t>
                      </a:r>
                      <a:endParaRPr lang="en-US" sz="1600" b="1" dirty="0">
                        <a:latin typeface="+mj-lt"/>
                      </a:endParaRPr>
                    </a:p>
                  </a:txBody>
                  <a:tcPr marL="91438" marR="91438" marT="45729" marB="45729" anchor="ctr"/>
                </a:tc>
                <a:tc>
                  <a:txBody>
                    <a:bodyPr/>
                    <a:lstStyle/>
                    <a:p>
                      <a:pPr algn="ctr"/>
                      <a:r>
                        <a:rPr lang="en-US" sz="1600" dirty="0" smtClean="0">
                          <a:latin typeface="+mj-lt"/>
                        </a:rPr>
                        <a:t>Estimated</a:t>
                      </a:r>
                      <a:r>
                        <a:rPr lang="en-US" sz="1600" baseline="0" dirty="0" smtClean="0">
                          <a:latin typeface="+mj-lt"/>
                        </a:rPr>
                        <a:t> Date to Finish Enrollment</a:t>
                      </a:r>
                      <a:endParaRPr lang="en-US" sz="1600" b="1" dirty="0">
                        <a:latin typeface="+mj-lt"/>
                      </a:endParaRPr>
                    </a:p>
                  </a:txBody>
                  <a:tcPr marL="91438" marR="91438" marT="45729" marB="45729" anchor="ctr"/>
                </a:tc>
              </a:tr>
              <a:tr h="370916">
                <a:tc>
                  <a:txBody>
                    <a:bodyPr/>
                    <a:lstStyle/>
                    <a:p>
                      <a:pPr algn="ctr"/>
                      <a:r>
                        <a:rPr lang="en-US" sz="1600" dirty="0" smtClean="0">
                          <a:latin typeface="+mj-lt"/>
                        </a:rPr>
                        <a:t>Tabriz</a:t>
                      </a:r>
                      <a:endParaRPr lang="en-US" sz="1600" b="1" dirty="0">
                        <a:latin typeface="+mj-lt"/>
                      </a:endParaRPr>
                    </a:p>
                  </a:txBody>
                  <a:tcPr marL="91438" marR="91438" marT="45729" marB="45729" anchor="ctr"/>
                </a:tc>
                <a:tc>
                  <a:txBody>
                    <a:bodyPr/>
                    <a:lstStyle/>
                    <a:p>
                      <a:pPr algn="ctr"/>
                      <a:r>
                        <a:rPr lang="en-US" sz="1600" dirty="0" smtClean="0">
                          <a:latin typeface="+mj-lt"/>
                        </a:rPr>
                        <a:t>11,334</a:t>
                      </a:r>
                      <a:endParaRPr lang="en-US" sz="1600" b="1" dirty="0">
                        <a:latin typeface="+mj-lt"/>
                      </a:endParaRPr>
                    </a:p>
                  </a:txBody>
                  <a:tcPr marL="91438" marR="91438" marT="45729" marB="45729" anchor="ctr"/>
                </a:tc>
                <a:tc>
                  <a:txBody>
                    <a:bodyPr/>
                    <a:lstStyle/>
                    <a:p>
                      <a:pPr algn="ctr"/>
                      <a:r>
                        <a:rPr lang="en-US" sz="1600" b="0" dirty="0" smtClean="0">
                          <a:latin typeface="+mj-lt"/>
                        </a:rPr>
                        <a:t>100%</a:t>
                      </a:r>
                      <a:endParaRPr lang="en-US" sz="1600" b="0" dirty="0">
                        <a:latin typeface="+mj-lt"/>
                      </a:endParaRPr>
                    </a:p>
                  </a:txBody>
                  <a:tcPr marL="91438" marR="91438" marT="45729" marB="45729" anchor="ctr"/>
                </a:tc>
                <a:tc gridSpan="2">
                  <a:txBody>
                    <a:bodyPr/>
                    <a:lstStyle/>
                    <a:p>
                      <a:pPr algn="ctr"/>
                      <a:r>
                        <a:rPr lang="en-US" sz="1600" dirty="0" smtClean="0">
                          <a:latin typeface="+mj-lt"/>
                        </a:rPr>
                        <a:t>Finished</a:t>
                      </a:r>
                      <a:endParaRPr lang="en-US" sz="1600" b="1" dirty="0">
                        <a:latin typeface="+mj-lt"/>
                      </a:endParaRPr>
                    </a:p>
                  </a:txBody>
                  <a:tcPr marL="91438" marR="91438" marT="45729" marB="45729" anchor="ctr"/>
                </a:tc>
                <a:tc hMerge="1">
                  <a:txBody>
                    <a:bodyPr/>
                    <a:lstStyle/>
                    <a:p>
                      <a:pPr algn="ctr"/>
                      <a:endParaRPr lang="en-US" sz="1600" b="1" dirty="0">
                        <a:latin typeface="+mj-lt"/>
                      </a:endParaRPr>
                    </a:p>
                  </a:txBody>
                  <a:tcPr anchor="ctr"/>
                </a:tc>
              </a:tr>
              <a:tr h="370916">
                <a:tc>
                  <a:txBody>
                    <a:bodyPr/>
                    <a:lstStyle/>
                    <a:p>
                      <a:pPr algn="ctr"/>
                      <a:r>
                        <a:rPr lang="en-US" sz="1600" dirty="0" err="1" smtClean="0">
                          <a:latin typeface="+mj-lt"/>
                        </a:rPr>
                        <a:t>Fasa</a:t>
                      </a:r>
                      <a:endParaRPr lang="en-US" sz="1600" b="1" dirty="0">
                        <a:latin typeface="+mj-lt"/>
                      </a:endParaRPr>
                    </a:p>
                  </a:txBody>
                  <a:tcPr marL="91438" marR="91438" marT="45729" marB="45729" anchor="ctr"/>
                </a:tc>
                <a:tc>
                  <a:txBody>
                    <a:bodyPr/>
                    <a:lstStyle/>
                    <a:p>
                      <a:pPr algn="ctr"/>
                      <a:r>
                        <a:rPr lang="en-US" sz="1600" dirty="0" smtClean="0">
                          <a:latin typeface="+mj-lt"/>
                        </a:rPr>
                        <a:t>10,000</a:t>
                      </a:r>
                      <a:endParaRPr lang="en-US" sz="1600" b="1" dirty="0">
                        <a:latin typeface="+mj-lt"/>
                      </a:endParaRPr>
                    </a:p>
                  </a:txBody>
                  <a:tcPr marL="91438" marR="91438" marT="45729" marB="45729" anchor="ctr"/>
                </a:tc>
                <a:tc>
                  <a:txBody>
                    <a:bodyPr/>
                    <a:lstStyle/>
                    <a:p>
                      <a:pPr algn="ctr"/>
                      <a:r>
                        <a:rPr lang="en-US" sz="1600" b="0" dirty="0" smtClean="0">
                          <a:latin typeface="+mj-lt"/>
                        </a:rPr>
                        <a:t>100%</a:t>
                      </a:r>
                      <a:endParaRPr lang="en-US" sz="1600" b="0" dirty="0">
                        <a:latin typeface="+mj-lt"/>
                      </a:endParaRPr>
                    </a:p>
                  </a:txBody>
                  <a:tcPr marL="91438" marR="91438" marT="45729" marB="45729" anchor="ctr"/>
                </a:tc>
                <a:tc gridSpan="2">
                  <a:txBody>
                    <a:bodyPr/>
                    <a:lstStyle/>
                    <a:p>
                      <a:pPr algn="ctr"/>
                      <a:r>
                        <a:rPr lang="en-US" sz="1600" dirty="0" smtClean="0">
                          <a:latin typeface="+mj-lt"/>
                        </a:rPr>
                        <a:t>Finished</a:t>
                      </a:r>
                      <a:endParaRPr lang="en-US" sz="1600" b="1" dirty="0">
                        <a:latin typeface="+mj-lt"/>
                      </a:endParaRPr>
                    </a:p>
                  </a:txBody>
                  <a:tcPr marL="91438" marR="91438" marT="45729" marB="45729" anchor="ctr"/>
                </a:tc>
                <a:tc hMerge="1">
                  <a:txBody>
                    <a:bodyPr/>
                    <a:lstStyle/>
                    <a:p>
                      <a:pPr algn="ctr"/>
                      <a:endParaRPr lang="en-US" sz="1600" b="1" dirty="0">
                        <a:latin typeface="+mj-lt"/>
                      </a:endParaRPr>
                    </a:p>
                  </a:txBody>
                  <a:tcPr anchor="ctr"/>
                </a:tc>
              </a:tr>
              <a:tr h="370916">
                <a:tc>
                  <a:txBody>
                    <a:bodyPr/>
                    <a:lstStyle/>
                    <a:p>
                      <a:pPr algn="ctr"/>
                      <a:r>
                        <a:rPr lang="en-US" sz="1600" dirty="0" err="1" smtClean="0">
                          <a:latin typeface="+mj-lt"/>
                        </a:rPr>
                        <a:t>Guilan</a:t>
                      </a:r>
                      <a:endParaRPr lang="en-US" sz="1600" b="1" dirty="0">
                        <a:latin typeface="+mj-lt"/>
                      </a:endParaRPr>
                    </a:p>
                  </a:txBody>
                  <a:tcPr marL="91438" marR="91438" marT="45729" marB="45729" anchor="ctr"/>
                </a:tc>
                <a:tc>
                  <a:txBody>
                    <a:bodyPr/>
                    <a:lstStyle/>
                    <a:p>
                      <a:pPr algn="ctr"/>
                      <a:r>
                        <a:rPr lang="en-US" sz="1600" dirty="0" smtClean="0">
                          <a:latin typeface="+mj-lt"/>
                        </a:rPr>
                        <a:t>8,324</a:t>
                      </a:r>
                      <a:endParaRPr lang="en-US" sz="1600" b="1" dirty="0">
                        <a:latin typeface="+mj-lt"/>
                      </a:endParaRPr>
                    </a:p>
                  </a:txBody>
                  <a:tcPr marL="91438" marR="91438" marT="45729" marB="45729" anchor="ctr"/>
                </a:tc>
                <a:tc>
                  <a:txBody>
                    <a:bodyPr/>
                    <a:lstStyle/>
                    <a:p>
                      <a:pPr algn="ctr"/>
                      <a:r>
                        <a:rPr lang="en-US" sz="1600" b="0" dirty="0" smtClean="0">
                          <a:latin typeface="+mj-lt"/>
                        </a:rPr>
                        <a:t>83.24%</a:t>
                      </a:r>
                      <a:endParaRPr lang="en-US" sz="1600" b="0" dirty="0">
                        <a:latin typeface="+mj-lt"/>
                      </a:endParaRPr>
                    </a:p>
                  </a:txBody>
                  <a:tcPr marL="91438" marR="91438" marT="45729" marB="45729" anchor="ctr"/>
                </a:tc>
                <a:tc>
                  <a:txBody>
                    <a:bodyPr/>
                    <a:lstStyle/>
                    <a:p>
                      <a:pPr algn="ctr"/>
                      <a:r>
                        <a:rPr lang="en-US" sz="1600" dirty="0" smtClean="0">
                          <a:latin typeface="+mj-lt"/>
                        </a:rPr>
                        <a:t>1,676</a:t>
                      </a:r>
                      <a:endParaRPr lang="en-US" sz="1600" b="1" dirty="0">
                        <a:latin typeface="+mj-lt"/>
                      </a:endParaRPr>
                    </a:p>
                  </a:txBody>
                  <a:tcPr marL="91438" marR="91438" marT="45729" marB="45729" anchor="ctr"/>
                </a:tc>
                <a:tc>
                  <a:txBody>
                    <a:bodyPr/>
                    <a:lstStyle/>
                    <a:p>
                      <a:pPr algn="ctr"/>
                      <a:r>
                        <a:rPr lang="en-US" sz="1600" dirty="0" smtClean="0">
                          <a:latin typeface="+mj-lt"/>
                        </a:rPr>
                        <a:t>Azar 95</a:t>
                      </a:r>
                      <a:endParaRPr lang="en-US" sz="1600" b="1" dirty="0">
                        <a:latin typeface="+mj-lt"/>
                      </a:endParaRPr>
                    </a:p>
                  </a:txBody>
                  <a:tcPr marL="91438" marR="91438" marT="45729" marB="45729" anchor="ctr"/>
                </a:tc>
              </a:tr>
              <a:tr h="370916">
                <a:tc>
                  <a:txBody>
                    <a:bodyPr/>
                    <a:lstStyle/>
                    <a:p>
                      <a:pPr algn="ctr"/>
                      <a:r>
                        <a:rPr lang="en-US" sz="1600" dirty="0" smtClean="0">
                          <a:latin typeface="+mj-lt"/>
                        </a:rPr>
                        <a:t>Kermanshah</a:t>
                      </a:r>
                      <a:endParaRPr lang="en-US" sz="1600" b="1" dirty="0">
                        <a:latin typeface="+mj-lt"/>
                      </a:endParaRPr>
                    </a:p>
                  </a:txBody>
                  <a:tcPr marL="91438" marR="91438" marT="45729" marB="45729" anchor="ctr"/>
                </a:tc>
                <a:tc>
                  <a:txBody>
                    <a:bodyPr/>
                    <a:lstStyle/>
                    <a:p>
                      <a:pPr algn="ctr"/>
                      <a:r>
                        <a:rPr lang="en-US" sz="1600" dirty="0" smtClean="0">
                          <a:latin typeface="+mj-lt"/>
                        </a:rPr>
                        <a:t>7,847</a:t>
                      </a:r>
                      <a:endParaRPr lang="en-US" sz="1600" b="1" dirty="0">
                        <a:latin typeface="+mj-lt"/>
                      </a:endParaRPr>
                    </a:p>
                  </a:txBody>
                  <a:tcPr marL="91438" marR="91438" marT="45729" marB="45729" anchor="ctr"/>
                </a:tc>
                <a:tc>
                  <a:txBody>
                    <a:bodyPr/>
                    <a:lstStyle/>
                    <a:p>
                      <a:pPr algn="ctr"/>
                      <a:r>
                        <a:rPr lang="en-US" sz="1600" b="0" dirty="0" smtClean="0">
                          <a:latin typeface="+mj-lt"/>
                        </a:rPr>
                        <a:t>78.47%</a:t>
                      </a:r>
                      <a:endParaRPr lang="en-US" sz="1600" b="0" dirty="0">
                        <a:latin typeface="+mj-lt"/>
                      </a:endParaRPr>
                    </a:p>
                  </a:txBody>
                  <a:tcPr marL="91438" marR="91438" marT="45729" marB="45729" anchor="ctr"/>
                </a:tc>
                <a:tc>
                  <a:txBody>
                    <a:bodyPr/>
                    <a:lstStyle/>
                    <a:p>
                      <a:pPr algn="ctr"/>
                      <a:r>
                        <a:rPr lang="en-US" sz="1600" dirty="0" smtClean="0">
                          <a:latin typeface="+mj-lt"/>
                        </a:rPr>
                        <a:t>2,153</a:t>
                      </a:r>
                      <a:endParaRPr lang="en-US" sz="1600" b="1" dirty="0">
                        <a:latin typeface="+mj-lt"/>
                      </a:endParaRPr>
                    </a:p>
                  </a:txBody>
                  <a:tcPr marL="91438" marR="91438" marT="45729" marB="45729" anchor="ctr"/>
                </a:tc>
                <a:tc>
                  <a:txBody>
                    <a:bodyPr/>
                    <a:lstStyle/>
                    <a:p>
                      <a:pPr algn="ctr"/>
                      <a:r>
                        <a:rPr lang="en-US" sz="1600" dirty="0" err="1" smtClean="0">
                          <a:latin typeface="+mj-lt"/>
                        </a:rPr>
                        <a:t>Dey</a:t>
                      </a:r>
                      <a:r>
                        <a:rPr lang="en-US" sz="1600" dirty="0" smtClean="0">
                          <a:latin typeface="+mj-lt"/>
                        </a:rPr>
                        <a:t> 95</a:t>
                      </a:r>
                      <a:endParaRPr lang="en-US" sz="1600" b="1" dirty="0">
                        <a:latin typeface="+mj-lt"/>
                      </a:endParaRPr>
                    </a:p>
                  </a:txBody>
                  <a:tcPr marL="91438" marR="91438" marT="45729" marB="45729" anchor="ctr"/>
                </a:tc>
              </a:tr>
              <a:tr h="370916">
                <a:tc>
                  <a:txBody>
                    <a:bodyPr/>
                    <a:lstStyle/>
                    <a:p>
                      <a:pPr algn="ctr"/>
                      <a:r>
                        <a:rPr lang="en-US" sz="1600" dirty="0" err="1" smtClean="0">
                          <a:latin typeface="+mj-lt"/>
                        </a:rPr>
                        <a:t>Kharameh</a:t>
                      </a:r>
                      <a:endParaRPr lang="en-US" sz="1600" b="1" dirty="0">
                        <a:latin typeface="+mj-lt"/>
                      </a:endParaRPr>
                    </a:p>
                  </a:txBody>
                  <a:tcPr marL="91438" marR="91438" marT="45729" marB="45729" anchor="ctr"/>
                </a:tc>
                <a:tc>
                  <a:txBody>
                    <a:bodyPr/>
                    <a:lstStyle/>
                    <a:p>
                      <a:pPr algn="ctr"/>
                      <a:r>
                        <a:rPr lang="en-US" sz="1600" dirty="0" smtClean="0">
                          <a:latin typeface="+mj-lt"/>
                        </a:rPr>
                        <a:t>7,459</a:t>
                      </a:r>
                      <a:endParaRPr lang="en-US" sz="1600" b="1" dirty="0">
                        <a:latin typeface="+mj-lt"/>
                      </a:endParaRPr>
                    </a:p>
                  </a:txBody>
                  <a:tcPr marL="91438" marR="91438" marT="45729" marB="45729" anchor="ctr"/>
                </a:tc>
                <a:tc>
                  <a:txBody>
                    <a:bodyPr/>
                    <a:lstStyle/>
                    <a:p>
                      <a:pPr algn="ctr"/>
                      <a:r>
                        <a:rPr lang="en-US" sz="1600" b="0" dirty="0" smtClean="0">
                          <a:latin typeface="+mj-lt"/>
                        </a:rPr>
                        <a:t>74.59%</a:t>
                      </a:r>
                      <a:endParaRPr lang="en-US" sz="1600" b="0" dirty="0">
                        <a:latin typeface="+mj-lt"/>
                      </a:endParaRPr>
                    </a:p>
                  </a:txBody>
                  <a:tcPr marL="91438" marR="91438" marT="45729" marB="45729" anchor="ctr"/>
                </a:tc>
                <a:tc>
                  <a:txBody>
                    <a:bodyPr/>
                    <a:lstStyle/>
                    <a:p>
                      <a:pPr algn="ctr"/>
                      <a:r>
                        <a:rPr lang="en-US" sz="1600" dirty="0" smtClean="0">
                          <a:latin typeface="+mj-lt"/>
                        </a:rPr>
                        <a:t>2,541</a:t>
                      </a:r>
                      <a:endParaRPr lang="en-US" sz="1600" b="1" dirty="0">
                        <a:latin typeface="+mj-lt"/>
                      </a:endParaRPr>
                    </a:p>
                  </a:txBody>
                  <a:tcPr marL="91438" marR="91438" marT="45729" marB="45729" anchor="ctr"/>
                </a:tc>
                <a:tc>
                  <a:txBody>
                    <a:bodyPr/>
                    <a:lstStyle/>
                    <a:p>
                      <a:pPr algn="ctr"/>
                      <a:r>
                        <a:rPr lang="en-US" sz="1600" dirty="0" smtClean="0">
                          <a:latin typeface="+mj-lt"/>
                        </a:rPr>
                        <a:t>Bahman</a:t>
                      </a:r>
                      <a:r>
                        <a:rPr lang="en-US" sz="1600" baseline="0" dirty="0" smtClean="0">
                          <a:latin typeface="+mj-lt"/>
                        </a:rPr>
                        <a:t> </a:t>
                      </a:r>
                      <a:r>
                        <a:rPr lang="en-US" sz="1600" dirty="0" smtClean="0">
                          <a:latin typeface="+mj-lt"/>
                        </a:rPr>
                        <a:t>95</a:t>
                      </a:r>
                      <a:endParaRPr lang="en-US" sz="1600" b="1" dirty="0">
                        <a:latin typeface="+mj-lt"/>
                      </a:endParaRPr>
                    </a:p>
                  </a:txBody>
                  <a:tcPr marL="91438" marR="91438" marT="45729" marB="45729" anchor="ctr"/>
                </a:tc>
              </a:tr>
              <a:tr h="370916">
                <a:tc>
                  <a:txBody>
                    <a:bodyPr/>
                    <a:lstStyle/>
                    <a:p>
                      <a:pPr algn="ctr"/>
                      <a:r>
                        <a:rPr lang="en-US" sz="1600" dirty="0" smtClean="0">
                          <a:latin typeface="+mj-lt"/>
                        </a:rPr>
                        <a:t>Yazd</a:t>
                      </a:r>
                      <a:endParaRPr lang="en-US" sz="1600" b="1" dirty="0">
                        <a:latin typeface="+mj-lt"/>
                      </a:endParaRPr>
                    </a:p>
                  </a:txBody>
                  <a:tcPr marL="91438" marR="91438" marT="45729" marB="45729" anchor="ctr"/>
                </a:tc>
                <a:tc>
                  <a:txBody>
                    <a:bodyPr/>
                    <a:lstStyle/>
                    <a:p>
                      <a:pPr algn="ctr"/>
                      <a:r>
                        <a:rPr lang="en-US" sz="1600" dirty="0" smtClean="0">
                          <a:latin typeface="+mj-lt"/>
                        </a:rPr>
                        <a:t>5,328</a:t>
                      </a:r>
                      <a:endParaRPr lang="en-US" sz="1600" b="1" dirty="0">
                        <a:latin typeface="+mj-lt"/>
                      </a:endParaRPr>
                    </a:p>
                  </a:txBody>
                  <a:tcPr marL="91438" marR="91438" marT="45729" marB="45729" anchor="ctr"/>
                </a:tc>
                <a:tc>
                  <a:txBody>
                    <a:bodyPr/>
                    <a:lstStyle/>
                    <a:p>
                      <a:pPr algn="ctr"/>
                      <a:r>
                        <a:rPr lang="en-US" sz="1600" b="0" dirty="0" smtClean="0">
                          <a:latin typeface="+mj-lt"/>
                        </a:rPr>
                        <a:t>53.28%</a:t>
                      </a:r>
                      <a:endParaRPr lang="en-US" sz="1600" b="0" dirty="0">
                        <a:latin typeface="+mj-lt"/>
                      </a:endParaRPr>
                    </a:p>
                  </a:txBody>
                  <a:tcPr marL="91438" marR="91438" marT="45729" marB="45729" anchor="ctr"/>
                </a:tc>
                <a:tc>
                  <a:txBody>
                    <a:bodyPr/>
                    <a:lstStyle/>
                    <a:p>
                      <a:pPr algn="ctr"/>
                      <a:r>
                        <a:rPr lang="en-US" sz="1600" dirty="0" smtClean="0">
                          <a:latin typeface="+mj-lt"/>
                        </a:rPr>
                        <a:t>4,672</a:t>
                      </a:r>
                      <a:endParaRPr lang="en-US" sz="1600" b="1" dirty="0">
                        <a:latin typeface="+mj-lt"/>
                      </a:endParaRPr>
                    </a:p>
                  </a:txBody>
                  <a:tcPr marL="91438" marR="91438" marT="45729" marB="45729" anchor="ctr"/>
                </a:tc>
                <a:tc>
                  <a:txBody>
                    <a:bodyPr/>
                    <a:lstStyle/>
                    <a:p>
                      <a:pPr algn="ctr"/>
                      <a:r>
                        <a:rPr lang="en-US" sz="1600" dirty="0" err="1" smtClean="0">
                          <a:latin typeface="+mj-lt"/>
                        </a:rPr>
                        <a:t>Mordad</a:t>
                      </a:r>
                      <a:r>
                        <a:rPr lang="en-US" sz="1600" dirty="0" smtClean="0">
                          <a:latin typeface="+mj-lt"/>
                        </a:rPr>
                        <a:t> 96</a:t>
                      </a:r>
                      <a:endParaRPr lang="en-US" sz="1600" b="1" dirty="0">
                        <a:latin typeface="+mj-lt"/>
                      </a:endParaRPr>
                    </a:p>
                  </a:txBody>
                  <a:tcPr marL="91438" marR="91438" marT="45729" marB="45729" anchor="ctr"/>
                </a:tc>
              </a:tr>
              <a:tr h="370916">
                <a:tc>
                  <a:txBody>
                    <a:bodyPr/>
                    <a:lstStyle/>
                    <a:p>
                      <a:pPr algn="ctr"/>
                      <a:r>
                        <a:rPr lang="en-US" sz="1600" dirty="0" err="1" smtClean="0">
                          <a:latin typeface="+mj-lt"/>
                        </a:rPr>
                        <a:t>Rafsanjan</a:t>
                      </a:r>
                      <a:endParaRPr lang="en-US" sz="1600" b="1" dirty="0">
                        <a:latin typeface="+mj-lt"/>
                      </a:endParaRPr>
                    </a:p>
                  </a:txBody>
                  <a:tcPr marL="91438" marR="91438" marT="45729" marB="45729" anchor="ctr"/>
                </a:tc>
                <a:tc>
                  <a:txBody>
                    <a:bodyPr/>
                    <a:lstStyle/>
                    <a:p>
                      <a:pPr algn="ctr"/>
                      <a:r>
                        <a:rPr lang="en-US" sz="1600" dirty="0" smtClean="0">
                          <a:latin typeface="+mj-lt"/>
                        </a:rPr>
                        <a:t>4,379</a:t>
                      </a:r>
                      <a:endParaRPr lang="en-US" sz="1600" b="1" dirty="0">
                        <a:latin typeface="+mj-lt"/>
                      </a:endParaRPr>
                    </a:p>
                  </a:txBody>
                  <a:tcPr marL="91438" marR="91438" marT="45729" marB="45729" anchor="ctr"/>
                </a:tc>
                <a:tc>
                  <a:txBody>
                    <a:bodyPr/>
                    <a:lstStyle/>
                    <a:p>
                      <a:pPr algn="ctr"/>
                      <a:r>
                        <a:rPr lang="en-US" sz="1600" b="0" dirty="0" smtClean="0">
                          <a:latin typeface="+mj-lt"/>
                        </a:rPr>
                        <a:t>43.79%</a:t>
                      </a:r>
                      <a:endParaRPr lang="en-US" sz="1600" b="0" dirty="0">
                        <a:latin typeface="+mj-lt"/>
                      </a:endParaRPr>
                    </a:p>
                  </a:txBody>
                  <a:tcPr marL="91438" marR="91438" marT="45729" marB="45729" anchor="ctr"/>
                </a:tc>
                <a:tc>
                  <a:txBody>
                    <a:bodyPr/>
                    <a:lstStyle/>
                    <a:p>
                      <a:pPr algn="ctr"/>
                      <a:r>
                        <a:rPr lang="en-US" sz="1600" dirty="0" smtClean="0">
                          <a:latin typeface="+mj-lt"/>
                        </a:rPr>
                        <a:t>5,621</a:t>
                      </a:r>
                      <a:endParaRPr lang="en-US" sz="1600" b="1" dirty="0">
                        <a:latin typeface="+mj-lt"/>
                      </a:endParaRPr>
                    </a:p>
                  </a:txBody>
                  <a:tcPr marL="91438" marR="91438" marT="45729" marB="45729" anchor="ctr"/>
                </a:tc>
                <a:tc>
                  <a:txBody>
                    <a:bodyPr/>
                    <a:lstStyle/>
                    <a:p>
                      <a:pPr algn="ctr"/>
                      <a:r>
                        <a:rPr lang="en-US" sz="1600" dirty="0" err="1" smtClean="0">
                          <a:latin typeface="+mj-lt"/>
                        </a:rPr>
                        <a:t>Mehr</a:t>
                      </a:r>
                      <a:r>
                        <a:rPr lang="en-US" sz="1600" dirty="0" smtClean="0">
                          <a:latin typeface="+mj-lt"/>
                        </a:rPr>
                        <a:t> 96</a:t>
                      </a:r>
                      <a:endParaRPr lang="en-US" sz="1600" b="1" dirty="0">
                        <a:latin typeface="+mj-lt"/>
                      </a:endParaRPr>
                    </a:p>
                  </a:txBody>
                  <a:tcPr marL="91438" marR="91438" marT="45729" marB="45729" anchor="ctr"/>
                </a:tc>
              </a:tr>
              <a:tr h="370916">
                <a:tc>
                  <a:txBody>
                    <a:bodyPr/>
                    <a:lstStyle/>
                    <a:p>
                      <a:pPr algn="ctr"/>
                      <a:r>
                        <a:rPr lang="en-US" sz="1600" dirty="0" smtClean="0">
                          <a:latin typeface="+mj-lt"/>
                        </a:rPr>
                        <a:t>Mazandaran</a:t>
                      </a:r>
                      <a:endParaRPr lang="en-US" sz="1600" b="1" dirty="0">
                        <a:latin typeface="+mj-lt"/>
                      </a:endParaRPr>
                    </a:p>
                  </a:txBody>
                  <a:tcPr marL="91438" marR="91438" marT="45729" marB="45729" anchor="ctr"/>
                </a:tc>
                <a:tc>
                  <a:txBody>
                    <a:bodyPr/>
                    <a:lstStyle/>
                    <a:p>
                      <a:pPr algn="ctr"/>
                      <a:r>
                        <a:rPr lang="en-US" sz="1600" dirty="0" smtClean="0">
                          <a:latin typeface="+mj-lt"/>
                        </a:rPr>
                        <a:t>3,885</a:t>
                      </a:r>
                      <a:endParaRPr lang="en-US" sz="1600" b="1" dirty="0">
                        <a:latin typeface="+mj-lt"/>
                      </a:endParaRPr>
                    </a:p>
                  </a:txBody>
                  <a:tcPr marL="91438" marR="91438" marT="45729" marB="45729" anchor="ctr"/>
                </a:tc>
                <a:tc>
                  <a:txBody>
                    <a:bodyPr/>
                    <a:lstStyle/>
                    <a:p>
                      <a:pPr algn="ctr"/>
                      <a:r>
                        <a:rPr lang="en-US" sz="1600" b="0" dirty="0" smtClean="0">
                          <a:latin typeface="+mj-lt"/>
                        </a:rPr>
                        <a:t>38.85%</a:t>
                      </a:r>
                      <a:endParaRPr lang="en-US" sz="1600" b="0" dirty="0">
                        <a:latin typeface="+mj-lt"/>
                      </a:endParaRPr>
                    </a:p>
                  </a:txBody>
                  <a:tcPr marL="91438" marR="91438" marT="45729" marB="45729" anchor="ctr"/>
                </a:tc>
                <a:tc>
                  <a:txBody>
                    <a:bodyPr/>
                    <a:lstStyle/>
                    <a:p>
                      <a:pPr algn="ctr"/>
                      <a:r>
                        <a:rPr lang="en-US" sz="1600" dirty="0" smtClean="0">
                          <a:latin typeface="+mj-lt"/>
                        </a:rPr>
                        <a:t>6,117</a:t>
                      </a:r>
                      <a:endParaRPr lang="en-US" sz="1600" b="1" dirty="0">
                        <a:latin typeface="+mj-lt"/>
                      </a:endParaRPr>
                    </a:p>
                  </a:txBody>
                  <a:tcPr marL="91438" marR="91438" marT="45729" marB="45729" anchor="ctr"/>
                </a:tc>
                <a:tc>
                  <a:txBody>
                    <a:bodyPr/>
                    <a:lstStyle/>
                    <a:p>
                      <a:pPr algn="ctr"/>
                      <a:r>
                        <a:rPr lang="en-US" sz="1600" dirty="0" err="1" smtClean="0">
                          <a:latin typeface="+mj-lt"/>
                        </a:rPr>
                        <a:t>Dey</a:t>
                      </a:r>
                      <a:r>
                        <a:rPr lang="en-US" sz="1600" dirty="0" smtClean="0">
                          <a:latin typeface="+mj-lt"/>
                        </a:rPr>
                        <a:t> 96</a:t>
                      </a:r>
                      <a:endParaRPr lang="en-US" sz="1600" b="1" dirty="0">
                        <a:latin typeface="+mj-lt"/>
                      </a:endParaRPr>
                    </a:p>
                  </a:txBody>
                  <a:tcPr marL="91438" marR="91438" marT="45729" marB="45729" anchor="ctr"/>
                </a:tc>
              </a:tr>
              <a:tr h="370916">
                <a:tc>
                  <a:txBody>
                    <a:bodyPr/>
                    <a:lstStyle/>
                    <a:p>
                      <a:pPr algn="ctr"/>
                      <a:r>
                        <a:rPr lang="en-US" sz="1600" dirty="0" smtClean="0">
                          <a:latin typeface="+mj-lt"/>
                        </a:rPr>
                        <a:t>Zahedan</a:t>
                      </a:r>
                      <a:endParaRPr lang="en-US" sz="1600" b="1" dirty="0">
                        <a:latin typeface="+mj-lt"/>
                      </a:endParaRPr>
                    </a:p>
                  </a:txBody>
                  <a:tcPr marL="91438" marR="91438" marT="45729" marB="45729" anchor="ctr"/>
                </a:tc>
                <a:tc>
                  <a:txBody>
                    <a:bodyPr/>
                    <a:lstStyle/>
                    <a:p>
                      <a:pPr algn="ctr"/>
                      <a:r>
                        <a:rPr lang="en-US" sz="1600" dirty="0" smtClean="0">
                          <a:latin typeface="+mj-lt"/>
                        </a:rPr>
                        <a:t>1,892</a:t>
                      </a:r>
                      <a:endParaRPr lang="en-US" sz="1600" b="1" dirty="0">
                        <a:latin typeface="+mj-lt"/>
                      </a:endParaRPr>
                    </a:p>
                  </a:txBody>
                  <a:tcPr marL="91438" marR="91438" marT="45729" marB="45729" anchor="ctr"/>
                </a:tc>
                <a:tc>
                  <a:txBody>
                    <a:bodyPr/>
                    <a:lstStyle/>
                    <a:p>
                      <a:pPr algn="ctr"/>
                      <a:r>
                        <a:rPr lang="en-US" sz="1600" b="0" dirty="0" smtClean="0">
                          <a:latin typeface="+mj-lt"/>
                        </a:rPr>
                        <a:t>18.92%</a:t>
                      </a:r>
                      <a:endParaRPr lang="en-US" sz="1600" b="0" dirty="0">
                        <a:latin typeface="+mj-lt"/>
                      </a:endParaRPr>
                    </a:p>
                  </a:txBody>
                  <a:tcPr marL="91438" marR="91438" marT="45729" marB="45729" anchor="ctr"/>
                </a:tc>
                <a:tc>
                  <a:txBody>
                    <a:bodyPr/>
                    <a:lstStyle/>
                    <a:p>
                      <a:pPr algn="ctr"/>
                      <a:r>
                        <a:rPr lang="en-US" sz="1600" dirty="0" smtClean="0">
                          <a:latin typeface="+mj-lt"/>
                        </a:rPr>
                        <a:t>8,108</a:t>
                      </a:r>
                      <a:endParaRPr lang="en-US" sz="1600" b="1" dirty="0">
                        <a:latin typeface="+mj-lt"/>
                      </a:endParaRPr>
                    </a:p>
                  </a:txBody>
                  <a:tcPr marL="91438" marR="91438" marT="45729" marB="45729" anchor="ctr"/>
                </a:tc>
                <a:tc>
                  <a:txBody>
                    <a:bodyPr/>
                    <a:lstStyle/>
                    <a:p>
                      <a:pPr algn="ctr"/>
                      <a:r>
                        <a:rPr lang="en-US" sz="1600" dirty="0" err="1" smtClean="0">
                          <a:latin typeface="+mj-lt"/>
                        </a:rPr>
                        <a:t>Tir</a:t>
                      </a:r>
                      <a:r>
                        <a:rPr lang="en-US" sz="1600" dirty="0" smtClean="0">
                          <a:latin typeface="+mj-lt"/>
                        </a:rPr>
                        <a:t> 97</a:t>
                      </a:r>
                      <a:endParaRPr lang="en-US" sz="1600" b="1" dirty="0">
                        <a:latin typeface="+mj-lt"/>
                      </a:endParaRPr>
                    </a:p>
                  </a:txBody>
                  <a:tcPr marL="91438" marR="91438" marT="45729" marB="45729" anchor="ctr"/>
                </a:tc>
              </a:tr>
              <a:tr h="370916">
                <a:tc>
                  <a:txBody>
                    <a:bodyPr/>
                    <a:lstStyle/>
                    <a:p>
                      <a:pPr algn="ctr"/>
                      <a:r>
                        <a:rPr lang="en-US" sz="1600" dirty="0" smtClean="0">
                          <a:latin typeface="+mj-lt"/>
                        </a:rPr>
                        <a:t>Ahwaz</a:t>
                      </a:r>
                      <a:endParaRPr lang="en-US" sz="1600" b="1" dirty="0">
                        <a:latin typeface="+mj-lt"/>
                      </a:endParaRPr>
                    </a:p>
                  </a:txBody>
                  <a:tcPr marL="91438" marR="91438" marT="45729" marB="45729" anchor="ctr"/>
                </a:tc>
                <a:tc>
                  <a:txBody>
                    <a:bodyPr/>
                    <a:lstStyle/>
                    <a:p>
                      <a:pPr algn="ctr"/>
                      <a:r>
                        <a:rPr lang="en-US" sz="1600" dirty="0" smtClean="0">
                          <a:latin typeface="+mj-lt"/>
                        </a:rPr>
                        <a:t>542</a:t>
                      </a:r>
                      <a:endParaRPr lang="en-US" sz="1600" b="1" dirty="0">
                        <a:latin typeface="+mj-lt"/>
                      </a:endParaRPr>
                    </a:p>
                  </a:txBody>
                  <a:tcPr marL="91438" marR="91438" marT="45729" marB="45729" anchor="ctr"/>
                </a:tc>
                <a:tc>
                  <a:txBody>
                    <a:bodyPr/>
                    <a:lstStyle/>
                    <a:p>
                      <a:pPr algn="ctr"/>
                      <a:r>
                        <a:rPr lang="en-US" sz="1600" b="0" dirty="0" smtClean="0">
                          <a:latin typeface="+mj-lt"/>
                        </a:rPr>
                        <a:t>5.42%</a:t>
                      </a:r>
                      <a:endParaRPr lang="en-US" sz="1600" b="0" dirty="0">
                        <a:latin typeface="+mj-lt"/>
                      </a:endParaRPr>
                    </a:p>
                  </a:txBody>
                  <a:tcPr marL="91438" marR="91438" marT="45729" marB="45729" anchor="ctr"/>
                </a:tc>
                <a:tc>
                  <a:txBody>
                    <a:bodyPr/>
                    <a:lstStyle/>
                    <a:p>
                      <a:pPr algn="ctr"/>
                      <a:r>
                        <a:rPr lang="en-US" sz="1600" dirty="0" smtClean="0">
                          <a:latin typeface="+mj-lt"/>
                        </a:rPr>
                        <a:t>9,458</a:t>
                      </a:r>
                      <a:endParaRPr lang="en-US" sz="1600" b="1" dirty="0">
                        <a:latin typeface="+mj-lt"/>
                      </a:endParaRPr>
                    </a:p>
                  </a:txBody>
                  <a:tcPr marL="91438" marR="91438" marT="45729" marB="45729" anchor="ctr"/>
                </a:tc>
                <a:tc>
                  <a:txBody>
                    <a:bodyPr/>
                    <a:lstStyle/>
                    <a:p>
                      <a:pPr algn="ctr"/>
                      <a:r>
                        <a:rPr lang="en-US" sz="1600" dirty="0" err="1" smtClean="0">
                          <a:latin typeface="+mj-lt"/>
                        </a:rPr>
                        <a:t>Aban</a:t>
                      </a:r>
                      <a:r>
                        <a:rPr lang="en-US" sz="1600" dirty="0" smtClean="0">
                          <a:latin typeface="+mj-lt"/>
                        </a:rPr>
                        <a:t> 97</a:t>
                      </a:r>
                      <a:endParaRPr lang="en-US" sz="1600" b="1" dirty="0">
                        <a:latin typeface="+mj-lt"/>
                      </a:endParaRPr>
                    </a:p>
                  </a:txBody>
                  <a:tcPr marL="91438" marR="91438" marT="45729" marB="45729" anchor="ctr"/>
                </a:tc>
              </a:tr>
              <a:tr h="370916">
                <a:tc>
                  <a:txBody>
                    <a:bodyPr/>
                    <a:lstStyle/>
                    <a:p>
                      <a:pPr algn="ctr"/>
                      <a:r>
                        <a:rPr lang="en-US" sz="1600" b="1" dirty="0" smtClean="0">
                          <a:latin typeface="+mj-lt"/>
                        </a:rPr>
                        <a:t>Total</a:t>
                      </a:r>
                      <a:endParaRPr lang="en-US" sz="1600" b="1" dirty="0">
                        <a:latin typeface="+mj-lt"/>
                      </a:endParaRPr>
                    </a:p>
                  </a:txBody>
                  <a:tcPr marL="91438" marR="91438" marT="45729" marB="45729" anchor="ctr"/>
                </a:tc>
                <a:tc>
                  <a:txBody>
                    <a:bodyPr/>
                    <a:lstStyle/>
                    <a:p>
                      <a:pPr algn="ctr"/>
                      <a:r>
                        <a:rPr lang="en-US" sz="1600" b="1" dirty="0" smtClean="0">
                          <a:latin typeface="+mj-lt"/>
                        </a:rPr>
                        <a:t>60,958</a:t>
                      </a:r>
                      <a:endParaRPr lang="en-US" sz="1600" b="1" dirty="0">
                        <a:latin typeface="+mj-lt"/>
                      </a:endParaRPr>
                    </a:p>
                  </a:txBody>
                  <a:tcPr marL="91438" marR="91438" marT="45729" marB="45729" anchor="ctr"/>
                </a:tc>
                <a:tc gridSpan="3">
                  <a:txBody>
                    <a:bodyPr/>
                    <a:lstStyle/>
                    <a:p>
                      <a:pPr algn="ctr"/>
                      <a:r>
                        <a:rPr lang="en-US" sz="1600" b="0" dirty="0" smtClean="0">
                          <a:latin typeface="+mj-lt"/>
                        </a:rPr>
                        <a:t>-</a:t>
                      </a:r>
                      <a:endParaRPr lang="en-US" sz="1600" b="0" dirty="0">
                        <a:latin typeface="+mj-lt"/>
                      </a:endParaRPr>
                    </a:p>
                  </a:txBody>
                  <a:tcPr marL="91438" marR="91438" marT="45729" marB="45729" anchor="ctr"/>
                </a:tc>
                <a:tc hMerge="1">
                  <a:txBody>
                    <a:bodyPr/>
                    <a:lstStyle/>
                    <a:p>
                      <a:pPr algn="ctr"/>
                      <a:endParaRPr lang="en-US" sz="1600" b="1" dirty="0">
                        <a:latin typeface="+mj-lt"/>
                      </a:endParaRPr>
                    </a:p>
                  </a:txBody>
                  <a:tcPr anchor="ctr"/>
                </a:tc>
                <a:tc hMerge="1">
                  <a:txBody>
                    <a:bodyPr/>
                    <a:lstStyle/>
                    <a:p>
                      <a:pPr algn="ctr"/>
                      <a:endParaRPr lang="en-US" sz="1600" b="1" dirty="0">
                        <a:latin typeface="+mj-lt"/>
                      </a:endParaRPr>
                    </a:p>
                  </a:txBody>
                  <a:tcPr anchor="ctr"/>
                </a:tc>
              </a:tr>
            </a:tbl>
          </a:graphicData>
        </a:graphic>
      </p:graphicFrame>
    </p:spTree>
    <p:extLst>
      <p:ext uri="{BB962C8B-B14F-4D97-AF65-F5344CB8AC3E}">
        <p14:creationId xmlns:p14="http://schemas.microsoft.com/office/powerpoint/2010/main" val="124541809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sz="3200">
                <a:solidFill>
                  <a:srgbClr val="FFFF99"/>
                </a:solidFill>
              </a:rPr>
              <a:t>Modern Biobanks Around the World</a:t>
            </a:r>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2463" y="2138363"/>
            <a:ext cx="4011612"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1675" y="2138364"/>
            <a:ext cx="34353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332039" y="4672013"/>
            <a:ext cx="3671887" cy="2051050"/>
          </a:xfrm>
        </p:spPr>
      </p:pic>
      <p:pic>
        <p:nvPicPr>
          <p:cNvPr id="348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9689" y="4606925"/>
            <a:ext cx="3743325"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17735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sz="2800">
                <a:solidFill>
                  <a:srgbClr val="FFFF99"/>
                </a:solidFill>
              </a:rPr>
              <a:t>New Addition to the PERSIAN Biobank</a:t>
            </a:r>
            <a:br>
              <a:rPr lang="en-US" altLang="en-US" sz="2800">
                <a:solidFill>
                  <a:srgbClr val="FFFF99"/>
                </a:solidFill>
              </a:rPr>
            </a:br>
            <a:r>
              <a:rPr lang="en-US" altLang="en-US" sz="2000">
                <a:solidFill>
                  <a:srgbClr val="FFFF99"/>
                </a:solidFill>
              </a:rPr>
              <a:t>Compatible to Modern Biobanks</a:t>
            </a:r>
          </a:p>
        </p:txBody>
      </p:sp>
      <p:sp>
        <p:nvSpPr>
          <p:cNvPr id="3" name="Content Placeholder 2"/>
          <p:cNvSpPr>
            <a:spLocks noGrp="1"/>
          </p:cNvSpPr>
          <p:nvPr>
            <p:ph idx="1"/>
          </p:nvPr>
        </p:nvSpPr>
        <p:spPr>
          <a:xfrm>
            <a:off x="2057401" y="2336801"/>
            <a:ext cx="7286625" cy="3598863"/>
          </a:xfrm>
        </p:spPr>
        <p:txBody>
          <a:bodyPr rtlCol="0">
            <a:normAutofit/>
          </a:bodyPr>
          <a:lstStyle/>
          <a:p>
            <a:pPr fontAlgn="auto">
              <a:spcAft>
                <a:spcPts val="0"/>
              </a:spcAft>
              <a:defRPr/>
            </a:pPr>
            <a:r>
              <a:rPr lang="en-US" dirty="0" smtClean="0">
                <a:latin typeface="+mj-lt"/>
              </a:rPr>
              <a:t>2D tubes—used in the best biobanks in the world</a:t>
            </a:r>
            <a:endParaRPr lang="fa-IR" dirty="0" smtClean="0">
              <a:latin typeface="+mj-lt"/>
            </a:endParaRPr>
          </a:p>
          <a:p>
            <a:pPr fontAlgn="auto">
              <a:spcAft>
                <a:spcPts val="0"/>
              </a:spcAft>
              <a:defRPr/>
            </a:pPr>
            <a:r>
              <a:rPr lang="en-US" dirty="0" smtClean="0">
                <a:latin typeface="+mj-lt"/>
              </a:rPr>
              <a:t>Workshop held in Bahman to demonstrate and teach its use</a:t>
            </a:r>
          </a:p>
          <a:p>
            <a:pPr fontAlgn="auto">
              <a:spcAft>
                <a:spcPts val="0"/>
              </a:spcAft>
              <a:defRPr/>
            </a:pPr>
            <a:r>
              <a:rPr lang="en-US" dirty="0" smtClean="0">
                <a:latin typeface="+mj-lt"/>
              </a:rPr>
              <a:t>Plane to have two separated Bio-bank</a:t>
            </a:r>
            <a:endParaRPr lang="en-US" dirty="0">
              <a:latin typeface="+mj-lt"/>
            </a:endParaRPr>
          </a:p>
        </p:txBody>
      </p:sp>
      <p:pic>
        <p:nvPicPr>
          <p:cNvPr id="4" name="Picture 3"/>
          <p:cNvPicPr>
            <a:picLocks noChangeAspect="1"/>
          </p:cNvPicPr>
          <p:nvPr/>
        </p:nvPicPr>
        <p:blipFill>
          <a:blip r:embed="rId2" cstate="print">
            <a:extLst/>
          </a:blip>
          <a:stretch>
            <a:fillRect/>
          </a:stretch>
        </p:blipFill>
        <p:spPr>
          <a:xfrm>
            <a:off x="2487108" y="4269432"/>
            <a:ext cx="3491880" cy="23279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3">
            <a:extLst/>
          </a:blip>
          <a:stretch>
            <a:fillRect/>
          </a:stretch>
        </p:blipFill>
        <p:spPr>
          <a:xfrm>
            <a:off x="6408697" y="4860398"/>
            <a:ext cx="3365037" cy="11459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447107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smtClean="0">
                <a:solidFill>
                  <a:srgbClr val="FFFF99"/>
                </a:solidFill>
              </a:rPr>
              <a:t>Parallel Studies in the PERSIAN Cohort</a:t>
            </a:r>
          </a:p>
        </p:txBody>
      </p:sp>
      <p:graphicFrame>
        <p:nvGraphicFramePr>
          <p:cNvPr id="4" name="Diagram 3"/>
          <p:cNvGraphicFramePr/>
          <p:nvPr/>
        </p:nvGraphicFramePr>
        <p:xfrm>
          <a:off x="2744447" y="2143218"/>
          <a:ext cx="6552728"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234700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smtClean="0">
                <a:solidFill>
                  <a:srgbClr val="FFFF99"/>
                </a:solidFill>
              </a:rPr>
              <a:t>Adult Cohort Sites</a:t>
            </a:r>
          </a:p>
        </p:txBody>
      </p:sp>
      <p:pic>
        <p:nvPicPr>
          <p:cNvPr id="38915"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181351" y="2079626"/>
            <a:ext cx="5224463" cy="4664075"/>
          </a:xfrm>
        </p:spPr>
      </p:pic>
    </p:spTree>
    <p:extLst>
      <p:ext uri="{BB962C8B-B14F-4D97-AF65-F5344CB8AC3E}">
        <p14:creationId xmlns:p14="http://schemas.microsoft.com/office/powerpoint/2010/main" val="47717436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mtClean="0">
                <a:solidFill>
                  <a:srgbClr val="FFFF99"/>
                </a:solidFill>
              </a:rPr>
              <a:t>Birth Cohort Sites</a:t>
            </a:r>
          </a:p>
        </p:txBody>
      </p:sp>
      <p:pic>
        <p:nvPicPr>
          <p:cNvPr id="39939"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371850" y="2117726"/>
            <a:ext cx="4991100" cy="4456113"/>
          </a:xfrm>
        </p:spPr>
      </p:pic>
    </p:spTree>
    <p:extLst>
      <p:ext uri="{BB962C8B-B14F-4D97-AF65-F5344CB8AC3E}">
        <p14:creationId xmlns:p14="http://schemas.microsoft.com/office/powerpoint/2010/main" val="2318941269"/>
      </p:ext>
    </p:extLst>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erlin">
  <a:themeElements>
    <a:clrScheme name="Custom 9">
      <a:dk1>
        <a:sysClr val="windowText" lastClr="000000"/>
      </a:dk1>
      <a:lt1>
        <a:srgbClr val="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9.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otalTime>145</TotalTime>
  <Words>4043</Words>
  <Application>Microsoft Office PowerPoint</Application>
  <PresentationFormat>Widescreen</PresentationFormat>
  <Paragraphs>535</Paragraphs>
  <Slides>102</Slides>
  <Notes>15</Notes>
  <HiddenSlides>0</HiddenSlides>
  <MMClips>0</MMClips>
  <ScaleCrop>false</ScaleCrop>
  <HeadingPairs>
    <vt:vector size="8" baseType="variant">
      <vt:variant>
        <vt:lpstr>Fonts Used</vt:lpstr>
      </vt:variant>
      <vt:variant>
        <vt:i4>20</vt:i4>
      </vt:variant>
      <vt:variant>
        <vt:lpstr>Theme</vt:lpstr>
      </vt:variant>
      <vt:variant>
        <vt:i4>10</vt:i4>
      </vt:variant>
      <vt:variant>
        <vt:lpstr>Embedded OLE Servers</vt:lpstr>
      </vt:variant>
      <vt:variant>
        <vt:i4>1</vt:i4>
      </vt:variant>
      <vt:variant>
        <vt:lpstr>Slide Titles</vt:lpstr>
      </vt:variant>
      <vt:variant>
        <vt:i4>102</vt:i4>
      </vt:variant>
    </vt:vector>
  </HeadingPairs>
  <TitlesOfParts>
    <vt:vector size="133" baseType="lpstr">
      <vt:lpstr>ＭＳ Ｐゴシック</vt:lpstr>
      <vt:lpstr>arial</vt:lpstr>
      <vt:lpstr>arial</vt:lpstr>
      <vt:lpstr>Arial Black</vt:lpstr>
      <vt:lpstr>B Mitra</vt:lpstr>
      <vt:lpstr>B Nazanin</vt:lpstr>
      <vt:lpstr>B Titr</vt:lpstr>
      <vt:lpstr>Book Antiqua</vt:lpstr>
      <vt:lpstr>Calibri</vt:lpstr>
      <vt:lpstr>Calibri Light</vt:lpstr>
      <vt:lpstr>Lucida Sans</vt:lpstr>
      <vt:lpstr>Shaker2Lancet-Regular</vt:lpstr>
      <vt:lpstr>Symbol</vt:lpstr>
      <vt:lpstr>Times New Roman</vt:lpstr>
      <vt:lpstr>Trebuchet MS</vt:lpstr>
      <vt:lpstr>Wingdings</vt:lpstr>
      <vt:lpstr>Wingdings 2</vt:lpstr>
      <vt:lpstr>Wingdings 3</vt:lpstr>
      <vt:lpstr>X Dorosht</vt:lpstr>
      <vt:lpstr>X Nazanin</vt:lpstr>
      <vt:lpstr>Office Theme</vt:lpstr>
      <vt:lpstr>Blue Diagonal</vt:lpstr>
      <vt:lpstr>1_Office Theme</vt:lpstr>
      <vt:lpstr>2_Office Theme</vt:lpstr>
      <vt:lpstr>3_Office Theme</vt:lpstr>
      <vt:lpstr>Berlin</vt:lpstr>
      <vt:lpstr>4_Office Theme</vt:lpstr>
      <vt:lpstr>5_Office Theme</vt:lpstr>
      <vt:lpstr>6_Office Theme</vt:lpstr>
      <vt:lpstr>1_Apex</vt:lpstr>
      <vt:lpstr>Chart</vt:lpstr>
      <vt:lpstr>ICC Shahroud  Shahrivar 1395</vt:lpstr>
      <vt:lpstr>Life expectancy at birth in Iran in 2013 (1394)</vt:lpstr>
      <vt:lpstr>Trend of life expectancy at birth in Iran in 1990-2013</vt:lpstr>
      <vt:lpstr>LIFE EXPECTANCY GLOBALLY AND IN IRAN, 1990-2013</vt:lpstr>
      <vt:lpstr>Premature Death</vt:lpstr>
      <vt:lpstr>Number of papers and citations in selected countries/regions in 2015, reported by SCOPUS</vt:lpstr>
      <vt:lpstr>PowerPoint Presentation</vt:lpstr>
      <vt:lpstr>Iran Quantity of Publication in Scopus</vt:lpstr>
      <vt:lpstr>Iran Number of Publication in Scopus</vt:lpstr>
      <vt:lpstr>Iran Quality of Publications in Scopus</vt:lpstr>
      <vt:lpstr>Iran Number of  All Publications in ISI</vt:lpstr>
      <vt:lpstr>Iran Number of Biomedical Publications in ISI</vt:lpstr>
      <vt:lpstr>Research Obstacles &amp; Barriers</vt:lpstr>
      <vt:lpstr>Ministry Research Promotion Plan &amp; Action</vt:lpstr>
      <vt:lpstr>Ministry Research Promotion Plan &amp; Action</vt:lpstr>
      <vt:lpstr>Ministry Research Promotion Plan &amp; Action</vt:lpstr>
      <vt:lpstr>Ministry Research Promotion Plan &amp; Action</vt:lpstr>
      <vt:lpstr>PowerPoint Presentation</vt:lpstr>
      <vt:lpstr>Governmental Grant Awarding Bodies</vt:lpstr>
      <vt:lpstr>PowerPoint Presentation</vt:lpstr>
      <vt:lpstr>PowerPoint Presentation</vt:lpstr>
      <vt:lpstr>PowerPoint Presentation</vt:lpstr>
      <vt:lpstr>Adoption of large-scale collaborative research </vt:lpstr>
      <vt:lpstr>Registration</vt:lpstr>
      <vt:lpstr>PowerPoint Presentation</vt:lpstr>
      <vt:lpstr>Accreditation of Research Ethics Committee in Medical Universities</vt:lpstr>
      <vt:lpstr>دستاوردهای نظام سلامت </vt:lpstr>
      <vt:lpstr>معیارهای اندازه گیری سلامت</vt:lpstr>
      <vt:lpstr>Premature Death :Death at age &lt;70</vt:lpstr>
      <vt:lpstr>Premature Death</vt:lpstr>
      <vt:lpstr>اهداف توسعه پایدار (۲۰۱۶ تا ۲۰۳۰)</vt:lpstr>
      <vt:lpstr>اهداف توسعه پایدار (۲۰۱۶ تا ۲۰۳۰)</vt:lpstr>
      <vt:lpstr>در ایران</vt:lpstr>
      <vt:lpstr>در ایران</vt:lpstr>
      <vt:lpstr>تعداد مرگ های زودرس در ایران</vt:lpstr>
      <vt:lpstr>تعداد مرگ های زودرس در ایران</vt:lpstr>
      <vt:lpstr>مرگ زودرس در بیماری های مزمن غیرواگیر در 1392</vt:lpstr>
      <vt:lpstr>ضرورت عمل</vt:lpstr>
      <vt:lpstr>4 عامل خطر رفتاری</vt:lpstr>
      <vt:lpstr>4 عامل خطر بیولوژیکی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Cohort study </vt:lpstr>
      <vt:lpstr>UK Medical Research Council (MRC)</vt:lpstr>
      <vt:lpstr>Public Support for Research</vt:lpstr>
      <vt:lpstr>UK population cohort portfolio</vt:lpstr>
      <vt:lpstr>34 largest UK population cohort studies. </vt:lpstr>
      <vt:lpstr>Why should we spent on Cohort? What are the strength of Cohort study?</vt:lpstr>
      <vt:lpstr>Another important strength is : Cross-cohort collaborations </vt:lpstr>
      <vt:lpstr>Generalizability of Finding Further laboratory and genetic study</vt:lpstr>
      <vt:lpstr>Research use of personal data </vt:lpstr>
      <vt:lpstr>Cross-cohort comparisons</vt:lpstr>
      <vt:lpstr>UK RCT participation rate</vt:lpstr>
      <vt:lpstr>Examples of Important Cohort Study Results</vt:lpstr>
      <vt:lpstr>Convergence across scientific fields</vt:lpstr>
      <vt:lpstr>PowerPoint Presentation</vt:lpstr>
      <vt:lpstr>PowerPoint Presentation</vt:lpstr>
      <vt:lpstr>430 authors 5 from Iran</vt:lpstr>
      <vt:lpstr>720 Authors per this paper,21 from Iran</vt:lpstr>
      <vt:lpstr>Why is this happening? </vt:lpstr>
      <vt:lpstr>Research on cancer </vt:lpstr>
      <vt:lpstr>                                   ICGC Goal</vt:lpstr>
      <vt:lpstr>International Cancer Genomics  Strategy Meeting </vt:lpstr>
      <vt:lpstr>International Cancer Genomics  Strategy Meeting October 1–2, 2007  Toronto (Canada)</vt:lpstr>
      <vt:lpstr>Rationale for an international consortium</vt:lpstr>
      <vt:lpstr>Data Releases</vt:lpstr>
      <vt:lpstr>ICGC Database Model</vt:lpstr>
      <vt:lpstr>Genome projects enable research into the complex  nature of human disease</vt:lpstr>
      <vt:lpstr>ICGC will be an enduring legacy</vt:lpstr>
      <vt:lpstr>Description of selected newly established cohort studies</vt:lpstr>
      <vt:lpstr>The NCI C C includes investigators responsible for more than 50 high-quality cohorts involving more than 7 million people</vt:lpstr>
      <vt:lpstr>Policies Regarding Quality Standards of Samples</vt:lpstr>
      <vt:lpstr>Policy Regarding Study Design and Statistical Issues</vt:lpstr>
      <vt:lpstr>NCI Cohort Consortium</vt:lpstr>
      <vt:lpstr>Current Members of NCI Cohort Consortium</vt:lpstr>
      <vt:lpstr>Current Members of NCI Cohort Consortium</vt:lpstr>
      <vt:lpstr>Current Members of NCI Cohort Consortium cont..</vt:lpstr>
      <vt:lpstr> Golestan Cohort Study  </vt:lpstr>
      <vt:lpstr>Golestan Cohort Study</vt:lpstr>
      <vt:lpstr>PowerPoint Presentation</vt:lpstr>
      <vt:lpstr>List of participating cohorts</vt:lpstr>
      <vt:lpstr>List of participating cohorts continued</vt:lpstr>
      <vt:lpstr>The Asia Cohort Consortium</vt:lpstr>
      <vt:lpstr>About The Asia Cohort Consortium</vt:lpstr>
      <vt:lpstr>PERSIAN Cohort</vt:lpstr>
      <vt:lpstr>Ethnicities Included in the PERSIAN Cohort</vt:lpstr>
      <vt:lpstr>Geographical Areas Included in the PERSIAN Cohort</vt:lpstr>
      <vt:lpstr>Launch of Cohorts and Site Visits</vt:lpstr>
      <vt:lpstr>Cohort Site Status as of 95/6/1</vt:lpstr>
      <vt:lpstr>Modern Biobanks Around the World</vt:lpstr>
      <vt:lpstr>New Addition to the PERSIAN Biobank Compatible to Modern Biobanks</vt:lpstr>
      <vt:lpstr>Parallel Studies in the PERSIAN Cohort</vt:lpstr>
      <vt:lpstr>Adult Cohort Sites</vt:lpstr>
      <vt:lpstr>Birth Cohort Sites</vt:lpstr>
      <vt:lpstr>Youth Cohort Sites</vt:lpstr>
      <vt:lpstr>Elderly Cohort Sites</vt:lpstr>
      <vt:lpstr>All PERSIAN Cohort Sites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Reza Malekzadeh</dc:creator>
  <cp:lastModifiedBy>Reza Malekzadeh</cp:lastModifiedBy>
  <cp:revision>16</cp:revision>
  <dcterms:created xsi:type="dcterms:W3CDTF">2016-08-20T17:48:11Z</dcterms:created>
  <dcterms:modified xsi:type="dcterms:W3CDTF">2016-08-24T04:45:53Z</dcterms:modified>
</cp:coreProperties>
</file>