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80" r:id="rId11"/>
    <p:sldId id="278" r:id="rId12"/>
    <p:sldId id="290" r:id="rId13"/>
    <p:sldId id="292" r:id="rId14"/>
    <p:sldId id="291" r:id="rId15"/>
    <p:sldId id="281" r:id="rId16"/>
    <p:sldId id="276" r:id="rId17"/>
    <p:sldId id="293" r:id="rId18"/>
    <p:sldId id="294" r:id="rId19"/>
    <p:sldId id="295" r:id="rId20"/>
    <p:sldId id="277" r:id="rId21"/>
    <p:sldId id="282" r:id="rId22"/>
    <p:sldId id="283" r:id="rId23"/>
    <p:sldId id="266" r:id="rId24"/>
    <p:sldId id="284" r:id="rId25"/>
    <p:sldId id="285" r:id="rId26"/>
    <p:sldId id="286" r:id="rId27"/>
    <p:sldId id="268" r:id="rId28"/>
    <p:sldId id="267" r:id="rId29"/>
    <p:sldId id="270" r:id="rId30"/>
    <p:sldId id="271" r:id="rId31"/>
    <p:sldId id="269" r:id="rId32"/>
    <p:sldId id="287" r:id="rId33"/>
    <p:sldId id="288" r:id="rId34"/>
    <p:sldId id="289" r:id="rId35"/>
    <p:sldId id="275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A19D-E97E-4EB2-A6AF-F0F6DD22B4B3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D70E-5461-4DCE-82AA-722B7CE98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there any association between Obesity &amp; </a:t>
            </a:r>
            <a:r>
              <a:rPr lang="en-US" dirty="0" err="1" smtClean="0"/>
              <a:t>Panhypopituitarism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800" dirty="0" smtClean="0"/>
              <a:t>A.H. Ghanooni M.D.</a:t>
            </a:r>
          </a:p>
          <a:p>
            <a:pPr marL="514350" indent="-514350"/>
            <a:r>
              <a:rPr lang="en-US" sz="2800" dirty="0" smtClean="0"/>
              <a:t>Fellow of Endocrinology in SBMU</a:t>
            </a:r>
          </a:p>
          <a:p>
            <a:pPr marL="514350" indent="-514350"/>
            <a:r>
              <a:rPr lang="en-US" sz="2800" dirty="0" smtClean="0"/>
              <a:t>May 2017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Etiology of obesity in children and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Environmental </a:t>
            </a:r>
            <a:r>
              <a:rPr lang="en-US" dirty="0"/>
              <a:t>factors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- Sugar-sweetened beverages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- Television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- Video games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Exergames</a:t>
            </a:r>
            <a:endParaRPr lang="en-US" dirty="0"/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- Sleep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/>
              <a:t>- </a:t>
            </a:r>
            <a:r>
              <a:rPr lang="en-US" dirty="0" smtClean="0"/>
              <a:t>Medications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Genetic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Endocrine disorders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Hypothalamic obesity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1"/>
            <a:ext cx="4762500" cy="69957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209800" y="2362200"/>
            <a:ext cx="46482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09800" y="3048000"/>
            <a:ext cx="46482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09800" y="3276600"/>
            <a:ext cx="46482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1981200"/>
            <a:ext cx="47244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" y="-457200"/>
            <a:ext cx="9143497" cy="621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86475"/>
            <a:ext cx="40290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1287"/>
            <a:ext cx="9144000" cy="53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600200" y="3657600"/>
            <a:ext cx="2209800" cy="2286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257800" y="3733800"/>
            <a:ext cx="1524000" cy="2209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090" y="838200"/>
            <a:ext cx="924809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029200" y="3429000"/>
            <a:ext cx="1600200" cy="2133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38800" y="838200"/>
            <a:ext cx="2286000" cy="2362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r>
              <a:rPr lang="en-US" dirty="0" err="1" smtClean="0"/>
              <a:t>Panhypopituitarism</a:t>
            </a:r>
            <a:r>
              <a:rPr lang="en-US" dirty="0" smtClean="0"/>
              <a:t>           Obesity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57800" y="28194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100513" cy="687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484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pituitary 4</a:t>
            </a:r>
            <a:r>
              <a:rPr lang="en-US" i="1" baseline="30000" dirty="0" smtClean="0"/>
              <a:t>th</a:t>
            </a:r>
            <a:r>
              <a:rPr lang="en-US" i="1" dirty="0" smtClean="0"/>
              <a:t> edition 2017</a:t>
            </a:r>
            <a:endParaRPr lang="en-US" i="1" dirty="0"/>
          </a:p>
        </p:txBody>
      </p:sp>
      <p:sp>
        <p:nvSpPr>
          <p:cNvPr id="6" name="Rounded Rectangle 5"/>
          <p:cNvSpPr/>
          <p:nvPr/>
        </p:nvSpPr>
        <p:spPr>
          <a:xfrm>
            <a:off x="2057400" y="304800"/>
            <a:ext cx="762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57400" y="3810000"/>
            <a:ext cx="2057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4572000"/>
            <a:ext cx="12192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57400" y="5181600"/>
            <a:ext cx="10668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981200" y="6400800"/>
            <a:ext cx="1143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81200" y="6629400"/>
            <a:ext cx="1143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91000" y="304800"/>
            <a:ext cx="9144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91000" y="1219200"/>
            <a:ext cx="8382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191000" y="2057400"/>
            <a:ext cx="10668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191000" y="3124200"/>
            <a:ext cx="762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91000" y="3581400"/>
            <a:ext cx="762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191000" y="4572000"/>
            <a:ext cx="9144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91000" y="6096000"/>
            <a:ext cx="1143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‘Functional’ hormonal imbalance associated</a:t>
            </a:r>
            <a:br>
              <a:rPr lang="en-US" sz="3200" b="1" dirty="0"/>
            </a:br>
            <a:r>
              <a:rPr lang="en-US" sz="3200" b="1" dirty="0"/>
              <a:t>with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impaired growth hormone axis</a:t>
            </a:r>
            <a:r>
              <a:rPr lang="en-US" dirty="0" smtClean="0"/>
              <a:t>,</a:t>
            </a:r>
            <a:endParaRPr lang="fa-IR" dirty="0" smtClean="0"/>
          </a:p>
          <a:p>
            <a:pPr lvl="1"/>
            <a:r>
              <a:rPr lang="en-US" sz="2400" dirty="0"/>
              <a:t>circulating GH is low in </a:t>
            </a:r>
            <a:r>
              <a:rPr lang="en-US" sz="2400" dirty="0" smtClean="0"/>
              <a:t>obesity</a:t>
            </a:r>
            <a:endParaRPr lang="en-US" sz="2400" dirty="0"/>
          </a:p>
          <a:p>
            <a:pPr lvl="1"/>
            <a:r>
              <a:rPr lang="en-US" sz="2400" dirty="0" err="1"/>
              <a:t>somatotrophic</a:t>
            </a:r>
            <a:r>
              <a:rPr lang="en-US" sz="2400" dirty="0"/>
              <a:t> responses are </a:t>
            </a:r>
            <a:r>
              <a:rPr lang="en-US" sz="2400" dirty="0" smtClean="0"/>
              <a:t>impaired</a:t>
            </a:r>
            <a:r>
              <a:rPr lang="en-US" sz="2400" dirty="0"/>
              <a:t> </a:t>
            </a:r>
            <a:endParaRPr lang="fa-IR" sz="2400" dirty="0" smtClean="0"/>
          </a:p>
          <a:p>
            <a:pPr lvl="1"/>
            <a:r>
              <a:rPr lang="en-US" sz="2400" dirty="0" smtClean="0"/>
              <a:t>are reversible</a:t>
            </a:r>
            <a:r>
              <a:rPr lang="fa-IR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significant weight loss.</a:t>
            </a:r>
            <a:r>
              <a:rPr lang="en-US" sz="300" dirty="0"/>
              <a:t>22 </a:t>
            </a:r>
            <a:endParaRPr lang="fa-IR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There has been no </a:t>
            </a:r>
            <a:r>
              <a:rPr lang="en-US" sz="2400" dirty="0" smtClean="0"/>
              <a:t>clear</a:t>
            </a:r>
            <a:r>
              <a:rPr lang="fa-IR" sz="2400" dirty="0" smtClean="0"/>
              <a:t> </a:t>
            </a:r>
            <a:r>
              <a:rPr lang="en-US" sz="2400" dirty="0" smtClean="0"/>
              <a:t>evidence </a:t>
            </a:r>
            <a:r>
              <a:rPr lang="en-US" sz="2400" dirty="0"/>
              <a:t>for the efficacy of GH use in achieving weight loss </a:t>
            </a:r>
            <a:r>
              <a:rPr lang="en-US" sz="2400" dirty="0" smtClean="0"/>
              <a:t>in</a:t>
            </a:r>
            <a:r>
              <a:rPr lang="fa-IR" sz="2400" dirty="0" smtClean="0"/>
              <a:t> </a:t>
            </a:r>
            <a:r>
              <a:rPr lang="en-US" sz="2400" dirty="0" smtClean="0"/>
              <a:t>obese </a:t>
            </a:r>
            <a:r>
              <a:rPr lang="en-US" sz="2400" dirty="0"/>
              <a:t>subjects, as similar fat reductions may be achieved </a:t>
            </a:r>
            <a:r>
              <a:rPr lang="en-US" sz="2400" dirty="0" smtClean="0"/>
              <a:t>by</a:t>
            </a:r>
            <a:r>
              <a:rPr lang="fa-IR" sz="2400" dirty="0" smtClean="0"/>
              <a:t> </a:t>
            </a:r>
            <a:r>
              <a:rPr lang="en-US" sz="2400" dirty="0" smtClean="0"/>
              <a:t>diet </a:t>
            </a:r>
            <a:r>
              <a:rPr lang="en-US" sz="2400" dirty="0"/>
              <a:t>or exercise </a:t>
            </a:r>
            <a:r>
              <a:rPr lang="en-US" sz="2400" dirty="0" smtClean="0"/>
              <a:t>interventions.</a:t>
            </a:r>
            <a:r>
              <a:rPr lang="en-US" sz="300" dirty="0" smtClean="0"/>
              <a:t>23</a:t>
            </a:r>
            <a:endParaRPr lang="fa-IR" sz="300" dirty="0" smtClean="0"/>
          </a:p>
          <a:p>
            <a:pPr lvl="1"/>
            <a:r>
              <a:rPr lang="en-US" sz="400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‘Functional’ hormonal imbalance associated</a:t>
            </a:r>
            <a:br>
              <a:rPr lang="en-US" sz="3200" b="1" dirty="0"/>
            </a:br>
            <a:r>
              <a:rPr lang="en-US" sz="3200" b="1" dirty="0"/>
              <a:t>with obesity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gonadal </a:t>
            </a:r>
            <a:r>
              <a:rPr lang="en-US" dirty="0" smtClean="0"/>
              <a:t>dysfunction</a:t>
            </a:r>
            <a:endParaRPr lang="fa-IR" dirty="0" smtClean="0"/>
          </a:p>
          <a:p>
            <a:pPr marL="914400" lvl="1" indent="-514350"/>
            <a:r>
              <a:rPr lang="en-US" dirty="0"/>
              <a:t>is </a:t>
            </a:r>
            <a:r>
              <a:rPr lang="en-US" sz="2400" dirty="0"/>
              <a:t>common in male </a:t>
            </a:r>
            <a:r>
              <a:rPr lang="en-US" sz="2400" dirty="0" smtClean="0"/>
              <a:t>obese</a:t>
            </a:r>
            <a:endParaRPr lang="fa-IR" sz="2400" dirty="0" smtClean="0"/>
          </a:p>
          <a:p>
            <a:pPr lvl="1"/>
            <a:r>
              <a:rPr lang="en-US" sz="2400" dirty="0"/>
              <a:t>affects </a:t>
            </a:r>
            <a:r>
              <a:rPr lang="en-US" sz="2400" dirty="0" smtClean="0"/>
              <a:t>GnRH and gonadotrophin hormone release, </a:t>
            </a:r>
          </a:p>
          <a:p>
            <a:pPr lvl="1"/>
            <a:r>
              <a:rPr lang="en-US" sz="2400" dirty="0" smtClean="0"/>
              <a:t>there </a:t>
            </a:r>
            <a:r>
              <a:rPr lang="en-US" sz="2400" dirty="0"/>
              <a:t>are decreased testosterone and sex hormone binding </a:t>
            </a:r>
            <a:r>
              <a:rPr lang="en-US" sz="2400" dirty="0" smtClean="0"/>
              <a:t>globulin</a:t>
            </a:r>
            <a:r>
              <a:rPr lang="fa-IR" sz="2400" dirty="0" smtClean="0"/>
              <a:t> </a:t>
            </a:r>
            <a:r>
              <a:rPr lang="en-US" sz="2400" dirty="0" smtClean="0"/>
              <a:t>levels.</a:t>
            </a:r>
            <a:endParaRPr lang="fa-IR" sz="2400" dirty="0" smtClean="0"/>
          </a:p>
          <a:p>
            <a:pPr lvl="1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8583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‘Functional’ hormonal imbalance associated</a:t>
            </a:r>
            <a:br>
              <a:rPr lang="en-US" sz="3200" b="1" dirty="0"/>
            </a:br>
            <a:r>
              <a:rPr lang="en-US" sz="3200" b="1" dirty="0"/>
              <a:t>with obesity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thyroid </a:t>
            </a:r>
            <a:r>
              <a:rPr lang="en-US" dirty="0" smtClean="0"/>
              <a:t>dysfunction</a:t>
            </a:r>
            <a:endParaRPr lang="fa-IR" dirty="0" smtClean="0"/>
          </a:p>
          <a:p>
            <a:pPr lvl="1"/>
            <a:r>
              <a:rPr lang="en-US" sz="2400" dirty="0"/>
              <a:t>is no more common than in the </a:t>
            </a:r>
            <a:r>
              <a:rPr lang="en-US" sz="2400" dirty="0" err="1" smtClean="0"/>
              <a:t>nonobese</a:t>
            </a:r>
            <a:r>
              <a:rPr lang="fa-IR" sz="2400" dirty="0" smtClean="0"/>
              <a:t> </a:t>
            </a:r>
            <a:r>
              <a:rPr lang="en-US" sz="2400" dirty="0" smtClean="0"/>
              <a:t>population </a:t>
            </a:r>
            <a:r>
              <a:rPr lang="en-US" sz="2400" dirty="0"/>
              <a:t>and is unlikely to be the cause of obesity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lvl="1"/>
            <a:r>
              <a:rPr lang="en-US" sz="2400" dirty="0" smtClean="0"/>
              <a:t>Thyroid</a:t>
            </a:r>
            <a:r>
              <a:rPr lang="fa-IR" sz="2400" dirty="0" smtClean="0"/>
              <a:t> </a:t>
            </a:r>
            <a:r>
              <a:rPr lang="en-US" sz="2400" dirty="0" smtClean="0"/>
              <a:t>function </a:t>
            </a:r>
            <a:r>
              <a:rPr lang="en-US" sz="2400" dirty="0"/>
              <a:t>should be tested and treated as appropriate, but </a:t>
            </a:r>
            <a:r>
              <a:rPr lang="en-US" sz="2400" dirty="0" smtClean="0"/>
              <a:t>rarely</a:t>
            </a:r>
            <a:r>
              <a:rPr lang="fa-IR" sz="2400" dirty="0" smtClean="0"/>
              <a:t> </a:t>
            </a:r>
            <a:r>
              <a:rPr lang="en-US" sz="2400" dirty="0" smtClean="0"/>
              <a:t>results </a:t>
            </a:r>
            <a:r>
              <a:rPr lang="en-US" sz="2400" dirty="0"/>
              <a:t>in significant weight loss.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r>
              <a:rPr lang="en-US" dirty="0" err="1" smtClean="0"/>
              <a:t>Panhypopituitarism</a:t>
            </a:r>
            <a:r>
              <a:rPr lang="en-US" dirty="0" smtClean="0"/>
              <a:t>           Obesity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57800" y="26670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5257800" y="29718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032897">
            <a:off x="4923982" y="4080151"/>
            <a:ext cx="1752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467503">
            <a:off x="2469537" y="4097141"/>
            <a:ext cx="1752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5259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1800" dirty="0" smtClean="0"/>
              <a:t>18 bulimic patients</a:t>
            </a:r>
          </a:p>
          <a:p>
            <a:r>
              <a:rPr lang="en-US" sz="1800" dirty="0" smtClean="0"/>
              <a:t> Twelve of 18 patients (67%) showed abnormalities of cortisol suppression, </a:t>
            </a:r>
          </a:p>
          <a:p>
            <a:r>
              <a:rPr lang="en-US" sz="1800" dirty="0" smtClean="0"/>
              <a:t>8 of 10 (80%) </a:t>
            </a:r>
            <a:r>
              <a:rPr lang="en-US" sz="1800" u="sng" dirty="0" smtClean="0"/>
              <a:t>showed blunted </a:t>
            </a:r>
            <a:r>
              <a:rPr lang="en-US" sz="1800" u="sng" dirty="0" err="1" smtClean="0"/>
              <a:t>thyrotropin</a:t>
            </a:r>
            <a:r>
              <a:rPr lang="en-US" sz="1800" u="sng" dirty="0" smtClean="0"/>
              <a:t>-releasing hormone (TRH) tests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These findings suggest that </a:t>
            </a:r>
            <a:r>
              <a:rPr lang="en-US" sz="1800" dirty="0" err="1" smtClean="0"/>
              <a:t>neuroendocrine</a:t>
            </a:r>
            <a:r>
              <a:rPr lang="en-US" sz="1800" dirty="0" smtClean="0"/>
              <a:t> abnormalities identified previously in anorexia nervosa are not solely an artifact of low weight and, further, that eating disorders and affective disorders may share </a:t>
            </a:r>
            <a:r>
              <a:rPr lang="en-US" sz="1800" dirty="0" err="1" smtClean="0"/>
              <a:t>neurochemical</a:t>
            </a:r>
            <a:r>
              <a:rPr lang="en-US" sz="1800" dirty="0" smtClean="0"/>
              <a:t> similarities.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29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3514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r>
              <a:rPr lang="en-US" dirty="0" smtClean="0"/>
              <a:t>hypopituitarism           Obesity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 flipV="1">
            <a:off x="4800600" y="2865437"/>
            <a:ext cx="1143000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r>
              <a:rPr lang="en-US" dirty="0" smtClean="0"/>
              <a:t>hypopituitarism           Obesity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00600" y="2714624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032897">
            <a:off x="4923982" y="4080151"/>
            <a:ext cx="1752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467503">
            <a:off x="2469537" y="4097141"/>
            <a:ext cx="1752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 flipV="1">
            <a:off x="4800600" y="2943225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neuroendocrine</a:t>
            </a:r>
            <a:r>
              <a:rPr lang="en-US" b="1" dirty="0"/>
              <a:t> disorders associated with childhood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less </a:t>
            </a:r>
            <a:r>
              <a:rPr lang="en-US" dirty="0"/>
              <a:t>than 1 percent of children and adolescents with obesity </a:t>
            </a:r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/>
              <a:t>are associated with overweight or mild obesity rather than severe obesity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children with these problems have short stature and/or </a:t>
            </a:r>
            <a:r>
              <a:rPr lang="en-US" dirty="0" err="1" smtClean="0"/>
              <a:t>hypogonadism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Hypothalamic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Congenital syndromes</a:t>
            </a:r>
          </a:p>
          <a:p>
            <a:pPr lvl="1"/>
            <a:r>
              <a:rPr lang="en-US" sz="2200" dirty="0" err="1" smtClean="0"/>
              <a:t>Prader-Willi</a:t>
            </a:r>
            <a:r>
              <a:rPr lang="en-US" sz="2200" dirty="0" smtClean="0"/>
              <a:t> Syndrome</a:t>
            </a:r>
          </a:p>
          <a:p>
            <a:pPr lvl="1"/>
            <a:r>
              <a:rPr lang="en-US" sz="2200" dirty="0" err="1" smtClean="0"/>
              <a:t>Ciliopathies</a:t>
            </a:r>
            <a:r>
              <a:rPr lang="en-US" sz="2200" dirty="0" smtClean="0"/>
              <a:t> : </a:t>
            </a:r>
          </a:p>
          <a:p>
            <a:pPr lvl="2"/>
            <a:r>
              <a:rPr lang="en-US" sz="2200" dirty="0" err="1" smtClean="0"/>
              <a:t>Bardet-Biedl</a:t>
            </a:r>
            <a:r>
              <a:rPr lang="en-US" sz="2200" dirty="0" smtClean="0"/>
              <a:t> syndrome</a:t>
            </a:r>
          </a:p>
          <a:p>
            <a:pPr lvl="2"/>
            <a:r>
              <a:rPr lang="en-US" sz="2200" dirty="0" smtClean="0"/>
              <a:t>Laurence-Moon syndrome</a:t>
            </a:r>
          </a:p>
          <a:p>
            <a:pPr lvl="2"/>
            <a:r>
              <a:rPr lang="en-US" sz="2200" dirty="0" err="1" smtClean="0"/>
              <a:t>Biemond</a:t>
            </a:r>
            <a:r>
              <a:rPr lang="en-US" sz="2200" dirty="0" smtClean="0"/>
              <a:t> syndrome</a:t>
            </a:r>
          </a:p>
          <a:p>
            <a:pPr lvl="2"/>
            <a:r>
              <a:rPr lang="en-US" sz="2200" dirty="0" err="1" smtClean="0"/>
              <a:t>Alstrom-Hallgren</a:t>
            </a:r>
            <a:r>
              <a:rPr lang="en-US" sz="2200" dirty="0" smtClean="0"/>
              <a:t> syndrome</a:t>
            </a:r>
          </a:p>
          <a:p>
            <a:endParaRPr lang="en-US" sz="2400" dirty="0" smtClean="0"/>
          </a:p>
          <a:p>
            <a:r>
              <a:rPr lang="en-US" sz="2400" dirty="0" smtClean="0"/>
              <a:t>Impairment of hypothalamic functions without any evident structural abnormality </a:t>
            </a:r>
          </a:p>
          <a:p>
            <a:r>
              <a:rPr lang="en-US" sz="2400" dirty="0" smtClean="0"/>
              <a:t>characterized by defects that involve appetite control, </a:t>
            </a:r>
            <a:r>
              <a:rPr lang="en-US" sz="2400" dirty="0" err="1" smtClean="0"/>
              <a:t>hypogonadotrophic</a:t>
            </a:r>
            <a:r>
              <a:rPr lang="en-US" sz="2400" dirty="0" smtClean="0"/>
              <a:t> </a:t>
            </a:r>
            <a:r>
              <a:rPr lang="en-US" sz="2400" dirty="0" err="1" smtClean="0"/>
              <a:t>hypogonadism</a:t>
            </a:r>
            <a:r>
              <a:rPr lang="en-US" sz="2400" dirty="0" smtClean="0"/>
              <a:t>, mental retardation with personality anomalies and, less frequently, </a:t>
            </a:r>
            <a:r>
              <a:rPr lang="en-US" sz="2400" dirty="0" err="1" smtClean="0"/>
              <a:t>sleepwake</a:t>
            </a:r>
            <a:r>
              <a:rPr lang="en-US" sz="2400" dirty="0" smtClean="0"/>
              <a:t> cycle and temperature regulation problems.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dirty="0" err="1" smtClean="0"/>
              <a:t>Prader-Willi</a:t>
            </a:r>
            <a:r>
              <a:rPr lang="en-US" sz="2800" b="1" dirty="0" smtClean="0"/>
              <a:t> Syndrome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14450"/>
            <a:ext cx="39814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3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err="1" smtClean="0"/>
              <a:t>Bardet-Biedl</a:t>
            </a:r>
            <a:r>
              <a:rPr lang="en-US" sz="2800" b="1" dirty="0" smtClean="0"/>
              <a:t> syndrome</a:t>
            </a:r>
            <a:br>
              <a:rPr lang="en-US" sz="2800" b="1" dirty="0" smtClean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246996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Hypothalamic </a:t>
            </a:r>
            <a:r>
              <a:rPr lang="en-US" b="1" dirty="0" smtClean="0"/>
              <a:t>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Acquired lesions</a:t>
            </a:r>
          </a:p>
          <a:p>
            <a:endParaRPr lang="en-US" sz="2400" dirty="0" smtClean="0"/>
          </a:p>
          <a:p>
            <a:r>
              <a:rPr lang="en-US" sz="2400" dirty="0" smtClean="0"/>
              <a:t>rapidly </a:t>
            </a:r>
            <a:r>
              <a:rPr lang="en-US" sz="2400" u="sng" dirty="0" smtClean="0"/>
              <a:t>progressive severe obesity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difficult to treat</a:t>
            </a:r>
          </a:p>
          <a:p>
            <a:endParaRPr lang="en-US" sz="2400" dirty="0" smtClean="0"/>
          </a:p>
          <a:p>
            <a:r>
              <a:rPr lang="en-US" sz="2400" dirty="0" smtClean="0"/>
              <a:t>In the pediatric age group, most often arises after surgical treatment for </a:t>
            </a:r>
            <a:r>
              <a:rPr lang="en-US" sz="2400" dirty="0" err="1" smtClean="0"/>
              <a:t>craniopharyngioma</a:t>
            </a:r>
            <a:r>
              <a:rPr lang="en-US" sz="2400" dirty="0" smtClean="0"/>
              <a:t>, and usually is associated with </a:t>
            </a:r>
            <a:r>
              <a:rPr lang="en-US" sz="2400" u="sng" dirty="0" err="1" smtClean="0"/>
              <a:t>panhypopituitarism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Similar patterns may be caused by trauma, tumor, or inflammatory disease affecting the hypothalamus.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1"/>
            <a:ext cx="4914900" cy="7219627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057400" y="3657600"/>
            <a:ext cx="47244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ROHHAD/ROHHADNET syndrome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rare cause of hypothalamic obesity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apid onset </a:t>
            </a:r>
            <a:r>
              <a:rPr lang="en-US" b="1" dirty="0" smtClean="0"/>
              <a:t>O</a:t>
            </a:r>
            <a:r>
              <a:rPr lang="en-US" dirty="0" smtClean="0"/>
              <a:t>besity, </a:t>
            </a:r>
            <a:r>
              <a:rPr lang="en-US" b="1" dirty="0" smtClean="0"/>
              <a:t>H</a:t>
            </a:r>
            <a:r>
              <a:rPr lang="en-US" dirty="0" smtClean="0"/>
              <a:t>ypothalamic dysfunction, </a:t>
            </a:r>
            <a:r>
              <a:rPr lang="en-US" b="1" dirty="0" smtClean="0"/>
              <a:t>H</a:t>
            </a:r>
            <a:r>
              <a:rPr lang="en-US" dirty="0" smtClean="0"/>
              <a:t>ypoventilation, and </a:t>
            </a:r>
            <a:r>
              <a:rPr lang="en-US" b="1" dirty="0" smtClean="0"/>
              <a:t>A</a:t>
            </a:r>
            <a:r>
              <a:rPr lang="en-US" dirty="0" smtClean="0"/>
              <a:t>utonomic </a:t>
            </a:r>
            <a:r>
              <a:rPr lang="en-US" b="1" dirty="0" err="1" smtClean="0"/>
              <a:t>D</a:t>
            </a:r>
            <a:r>
              <a:rPr lang="en-US" dirty="0" err="1" smtClean="0"/>
              <a:t>ysregulation</a:t>
            </a:r>
            <a:r>
              <a:rPr lang="en-US" dirty="0" smtClean="0"/>
              <a:t> (</a:t>
            </a:r>
            <a:r>
              <a:rPr lang="en-US" b="1" dirty="0" smtClean="0"/>
              <a:t>ROHHAD</a:t>
            </a:r>
            <a:r>
              <a:rPr lang="en-US" dirty="0" smtClean="0"/>
              <a:t>), </a:t>
            </a:r>
          </a:p>
          <a:p>
            <a:endParaRPr lang="en-US" dirty="0" smtClean="0"/>
          </a:p>
          <a:p>
            <a:r>
              <a:rPr lang="en-US" dirty="0" smtClean="0"/>
              <a:t>may be associated with </a:t>
            </a:r>
            <a:r>
              <a:rPr lang="en-US" dirty="0" err="1" smtClean="0"/>
              <a:t>neuroendocrine</a:t>
            </a:r>
            <a:r>
              <a:rPr lang="en-US" dirty="0" smtClean="0"/>
              <a:t> tumors, (</a:t>
            </a:r>
            <a:r>
              <a:rPr lang="en-US" b="1" dirty="0" smtClean="0"/>
              <a:t>ROHHADNET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obesity in children and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DEFINITIONS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body mass index (BMI) is the accepted standard measure of overweight and obesity for children </a:t>
            </a:r>
            <a:r>
              <a:rPr lang="en-US" sz="2400" u="sng" dirty="0"/>
              <a:t>two years of age and </a:t>
            </a:r>
            <a:r>
              <a:rPr lang="en-US" sz="2400" u="sng" dirty="0" smtClean="0"/>
              <a:t>older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weight-for-height </a:t>
            </a:r>
            <a:r>
              <a:rPr lang="en-US" sz="2400" dirty="0"/>
              <a:t>(which is particularly useful for the </a:t>
            </a:r>
            <a:r>
              <a:rPr lang="en-US" sz="2400" u="sng" dirty="0"/>
              <a:t>child younger than two years</a:t>
            </a:r>
            <a:r>
              <a:rPr lang="en-US" sz="2400" dirty="0"/>
              <a:t>), measures of regional fat distribution (</a:t>
            </a:r>
            <a:r>
              <a:rPr lang="en-US" sz="2400" dirty="0" err="1"/>
              <a:t>eg</a:t>
            </a:r>
            <a:r>
              <a:rPr lang="en-US" sz="2400" dirty="0"/>
              <a:t>, waist circumference and waist-to-hip ratio),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ROHHAD/ROHHADNET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 infancy or early childhood with </a:t>
            </a:r>
            <a:r>
              <a:rPr lang="en-US" sz="2800" u="sng" dirty="0" smtClean="0">
                <a:solidFill>
                  <a:srgbClr val="FF0000"/>
                </a:solidFill>
              </a:rPr>
              <a:t>central hypoventilation</a:t>
            </a:r>
            <a:r>
              <a:rPr lang="en-US" sz="2800" dirty="0" smtClean="0"/>
              <a:t> (resembling congenital central hypoventilation syndrome) </a:t>
            </a:r>
          </a:p>
          <a:p>
            <a:r>
              <a:rPr lang="en-US" sz="2800" dirty="0" smtClean="0"/>
              <a:t>and a variety of abnormalities in the hypothalamic-pituitary axis, with autonomic </a:t>
            </a:r>
            <a:r>
              <a:rPr lang="en-US" sz="2800" dirty="0" err="1" smtClean="0"/>
              <a:t>dysregulation</a:t>
            </a:r>
            <a:r>
              <a:rPr lang="en-US" sz="2800" dirty="0" smtClean="0"/>
              <a:t> including episodes of </a:t>
            </a:r>
            <a:r>
              <a:rPr lang="en-US" sz="2800" u="sng" dirty="0" smtClean="0">
                <a:solidFill>
                  <a:srgbClr val="FF0000"/>
                </a:solidFill>
              </a:rPr>
              <a:t>hyperthermia</a:t>
            </a:r>
            <a:r>
              <a:rPr lang="en-US" sz="2800" dirty="0" smtClean="0"/>
              <a:t> or </a:t>
            </a:r>
            <a:r>
              <a:rPr lang="en-US" sz="2800" u="sng" dirty="0" smtClean="0">
                <a:solidFill>
                  <a:srgbClr val="FF0000"/>
                </a:solidFill>
              </a:rPr>
              <a:t>hypothermia</a:t>
            </a:r>
          </a:p>
          <a:p>
            <a:r>
              <a:rPr lang="en-US" sz="2800" dirty="0" smtClean="0"/>
              <a:t>Although there is no diagnostic test for ROHHAD available at present, a few case reports suggest an immune-mediated central nervous system (CNS) disorder.</a:t>
            </a:r>
            <a:endParaRPr lang="en-US" sz="2800" u="sng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80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019175"/>
            <a:ext cx="87820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786"/>
            <a:ext cx="9144000" cy="648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843588" cy="681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1524000" y="4800600"/>
            <a:ext cx="9906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/>
          <a:lstStyle/>
          <a:p>
            <a:r>
              <a:rPr lang="en-US" dirty="0" smtClean="0"/>
              <a:t>hypopituitarism           </a:t>
            </a:r>
            <a:r>
              <a:rPr lang="en-US" dirty="0" smtClean="0"/>
              <a:t>Obesity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00600" y="26289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4800600" y="29337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032897">
            <a:off x="4923982" y="4080151"/>
            <a:ext cx="1752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467503">
            <a:off x="2469537" y="4097141"/>
            <a:ext cx="1752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4876800"/>
            <a:ext cx="5257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Hypothalamic Disorders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 smtClean="0"/>
              <a:t>Congenital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 err="1" smtClean="0"/>
              <a:t>Acqueired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3" y="1603420"/>
            <a:ext cx="8175381" cy="22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88" y="274638"/>
            <a:ext cx="6938424" cy="5983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38600" y="381000"/>
            <a:ext cx="1066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0"/>
            <a:ext cx="52832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0"/>
            <a:ext cx="52070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obesity in children and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●</a:t>
            </a:r>
            <a:r>
              <a:rPr lang="en-US" b="1" dirty="0"/>
              <a:t>Underweight</a:t>
            </a:r>
            <a:r>
              <a:rPr lang="en-US" dirty="0"/>
              <a:t> – BMI &lt;5</a:t>
            </a:r>
            <a:r>
              <a:rPr lang="en-US" baseline="30000" dirty="0"/>
              <a:t>th</a:t>
            </a:r>
            <a:r>
              <a:rPr lang="en-US" dirty="0"/>
              <a:t> percentile for age and sex</a:t>
            </a:r>
          </a:p>
          <a:p>
            <a:r>
              <a:rPr lang="en-US" dirty="0"/>
              <a:t>●</a:t>
            </a:r>
            <a:r>
              <a:rPr lang="en-US" b="1" dirty="0"/>
              <a:t>Normal weight</a:t>
            </a:r>
            <a:r>
              <a:rPr lang="en-US" dirty="0"/>
              <a:t> – BMI between the 5</a:t>
            </a:r>
            <a:r>
              <a:rPr lang="en-US" baseline="30000" dirty="0"/>
              <a:t>th</a:t>
            </a:r>
            <a:r>
              <a:rPr lang="en-US" dirty="0"/>
              <a:t> and &lt;85</a:t>
            </a:r>
            <a:r>
              <a:rPr lang="en-US" baseline="30000" dirty="0"/>
              <a:t>th</a:t>
            </a:r>
            <a:r>
              <a:rPr lang="en-US" dirty="0"/>
              <a:t> percentile for age and sex</a:t>
            </a:r>
          </a:p>
          <a:p>
            <a:r>
              <a:rPr lang="en-US" dirty="0"/>
              <a:t>●</a:t>
            </a:r>
            <a:r>
              <a:rPr lang="en-US" b="1" dirty="0"/>
              <a:t>Overweight</a:t>
            </a:r>
            <a:r>
              <a:rPr lang="en-US" dirty="0"/>
              <a:t> – BMI between &gt;85</a:t>
            </a:r>
            <a:r>
              <a:rPr lang="en-US" baseline="30000" dirty="0"/>
              <a:t>th</a:t>
            </a:r>
            <a:r>
              <a:rPr lang="en-US" dirty="0"/>
              <a:t> and 95</a:t>
            </a:r>
            <a:r>
              <a:rPr lang="en-US" baseline="30000" dirty="0"/>
              <a:t>th</a:t>
            </a:r>
            <a:r>
              <a:rPr lang="en-US" dirty="0"/>
              <a:t> percentile for age and sex</a:t>
            </a:r>
          </a:p>
          <a:p>
            <a:r>
              <a:rPr lang="en-US" dirty="0"/>
              <a:t>●</a:t>
            </a:r>
            <a:r>
              <a:rPr lang="en-US" b="1" dirty="0"/>
              <a:t>Obese</a:t>
            </a:r>
            <a:r>
              <a:rPr lang="en-US" dirty="0"/>
              <a:t> – BMI ≥95</a:t>
            </a:r>
            <a:r>
              <a:rPr lang="en-US" baseline="30000" dirty="0"/>
              <a:t>th</a:t>
            </a:r>
            <a:r>
              <a:rPr lang="en-US" dirty="0"/>
              <a:t> percentile for age and sex</a:t>
            </a:r>
          </a:p>
          <a:p>
            <a:r>
              <a:rPr lang="en-US" dirty="0"/>
              <a:t>●</a:t>
            </a:r>
            <a:r>
              <a:rPr lang="en-US" b="1" dirty="0"/>
              <a:t>Severe obesity</a:t>
            </a:r>
            <a:r>
              <a:rPr lang="en-US" dirty="0"/>
              <a:t> – BMI ≥120 percent of the 95</a:t>
            </a:r>
            <a:r>
              <a:rPr lang="en-US" baseline="30000" dirty="0"/>
              <a:t>th</a:t>
            </a:r>
            <a:r>
              <a:rPr lang="en-US" dirty="0"/>
              <a:t> percentile values, </a:t>
            </a:r>
            <a:r>
              <a:rPr lang="en-US" b="1" dirty="0"/>
              <a:t>or</a:t>
            </a:r>
            <a:r>
              <a:rPr lang="en-US" dirty="0"/>
              <a:t> a BMI ≥35 </a:t>
            </a:r>
            <a:r>
              <a:rPr lang="en-US" dirty="0" smtClean="0"/>
              <a:t>kg/m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Some authors distinguish an additional subgroup with more severe obesity with BMI ≥140 percent of the 95</a:t>
            </a:r>
            <a:r>
              <a:rPr lang="en-US" baseline="30000" dirty="0"/>
              <a:t>th</a:t>
            </a:r>
            <a:r>
              <a:rPr lang="en-US" dirty="0"/>
              <a:t> percentile values </a:t>
            </a:r>
            <a:r>
              <a:rPr lang="en-US" b="1" dirty="0"/>
              <a:t>or</a:t>
            </a:r>
            <a:r>
              <a:rPr lang="en-US" dirty="0"/>
              <a:t> a BMI ≥40 kg/m</a:t>
            </a:r>
            <a:r>
              <a:rPr lang="en-US" baseline="30000" dirty="0"/>
              <a:t>2</a:t>
            </a:r>
            <a:r>
              <a:rPr lang="en-US" dirty="0"/>
              <a:t>, which corresponds to class III obesity in </a:t>
            </a:r>
            <a:r>
              <a:rPr lang="en-US" dirty="0" smtClean="0"/>
              <a:t>adults.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0"/>
            <a:ext cx="43307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0" y="0"/>
            <a:ext cx="44577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Importance of obesity in children and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severe </a:t>
            </a:r>
            <a:r>
              <a:rPr lang="en-US" sz="2400" dirty="0"/>
              <a:t>obesity represent approximately </a:t>
            </a:r>
            <a:r>
              <a:rPr lang="en-US" sz="2400" b="1" u="sng" dirty="0"/>
              <a:t>5 percent </a:t>
            </a:r>
            <a:r>
              <a:rPr lang="en-US" sz="2400" dirty="0"/>
              <a:t>of children and adolescents in the United States, </a:t>
            </a:r>
            <a:endParaRPr lang="en-US" sz="2400" dirty="0" smtClean="0"/>
          </a:p>
          <a:p>
            <a:r>
              <a:rPr lang="en-US" sz="2400" dirty="0" smtClean="0"/>
              <a:t>with </a:t>
            </a:r>
            <a:r>
              <a:rPr lang="en-US" sz="2400" dirty="0"/>
              <a:t>the highest prevalence in </a:t>
            </a:r>
            <a:r>
              <a:rPr lang="en-US" sz="2400" u="sng" dirty="0"/>
              <a:t>Black</a:t>
            </a:r>
            <a:r>
              <a:rPr lang="en-US" sz="2400" dirty="0"/>
              <a:t> and </a:t>
            </a:r>
            <a:r>
              <a:rPr lang="en-US" sz="2400" u="sng" dirty="0"/>
              <a:t>Mexican-American</a:t>
            </a:r>
            <a:r>
              <a:rPr lang="en-US" sz="2400" dirty="0"/>
              <a:t> </a:t>
            </a:r>
            <a:r>
              <a:rPr lang="en-US" sz="2400" dirty="0" smtClean="0"/>
              <a:t>youth. 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group has significantly </a:t>
            </a:r>
            <a:r>
              <a:rPr lang="en-US" sz="2400" b="1" dirty="0"/>
              <a:t>more cardiovascular risk factors </a:t>
            </a:r>
            <a:r>
              <a:rPr lang="en-US" sz="2400" dirty="0"/>
              <a:t>and a greater risk for having </a:t>
            </a:r>
            <a:r>
              <a:rPr lang="en-US" sz="2400" b="1" dirty="0"/>
              <a:t>obesity in </a:t>
            </a:r>
            <a:r>
              <a:rPr lang="en-US" sz="2400" b="1" dirty="0" smtClean="0"/>
              <a:t>adulthood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Adolescents with this severe degree of obesity should be treated within a tertiary care program </a:t>
            </a:r>
            <a:endParaRPr lang="en-US" sz="2400" dirty="0" smtClean="0"/>
          </a:p>
          <a:p>
            <a:pPr lvl="1"/>
            <a:r>
              <a:rPr lang="en-US" sz="2000" dirty="0" smtClean="0"/>
              <a:t>such </a:t>
            </a:r>
            <a:r>
              <a:rPr lang="en-US" sz="2000" dirty="0"/>
              <a:t>as medications, very-low-calorie diets, meal replacements, and weight loss </a:t>
            </a:r>
            <a:r>
              <a:rPr lang="en-US" sz="2000" dirty="0" smtClean="0"/>
              <a:t>surgery.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554</Words>
  <Application>Microsoft Office PowerPoint</Application>
  <PresentationFormat>On-screen Show (4:3)</PresentationFormat>
  <Paragraphs>103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Is there any association between Obesity &amp; Panhypopituitarism?</vt:lpstr>
      <vt:lpstr>Panhypopituitarism           Obesity </vt:lpstr>
      <vt:lpstr>obesity in children and adolescents</vt:lpstr>
      <vt:lpstr>PowerPoint Presentation</vt:lpstr>
      <vt:lpstr>PowerPoint Presentation</vt:lpstr>
      <vt:lpstr>obesity in children and adolescents</vt:lpstr>
      <vt:lpstr>PowerPoint Presentation</vt:lpstr>
      <vt:lpstr>PowerPoint Presentation</vt:lpstr>
      <vt:lpstr>Importance of obesity in children and adolescents</vt:lpstr>
      <vt:lpstr>Etiology of obesity in children and adolescents</vt:lpstr>
      <vt:lpstr>PowerPoint Presentation</vt:lpstr>
      <vt:lpstr>PowerPoint Presentation</vt:lpstr>
      <vt:lpstr>PowerPoint Presentation</vt:lpstr>
      <vt:lpstr>PowerPoint Presentation</vt:lpstr>
      <vt:lpstr>Panhypopituitarism           Obesity </vt:lpstr>
      <vt:lpstr>PowerPoint Presentation</vt:lpstr>
      <vt:lpstr>‘Functional’ hormonal imbalance associated with obesity</vt:lpstr>
      <vt:lpstr>‘Functional’ hormonal imbalance associated with obesity</vt:lpstr>
      <vt:lpstr>‘Functional’ hormonal imbalance associated with obesity</vt:lpstr>
      <vt:lpstr>PowerPoint Presentation</vt:lpstr>
      <vt:lpstr>hypopituitarism           Obesity </vt:lpstr>
      <vt:lpstr>hypopituitarism           Obesity </vt:lpstr>
      <vt:lpstr>neuroendocrine disorders associated with childhood obesity</vt:lpstr>
      <vt:lpstr>Hypothalamic Disorders</vt:lpstr>
      <vt:lpstr>Prader-Willi Syndrome </vt:lpstr>
      <vt:lpstr>Bardet-Biedl syndrome </vt:lpstr>
      <vt:lpstr>Hypothalamic Disorders</vt:lpstr>
      <vt:lpstr>PowerPoint Presentation</vt:lpstr>
      <vt:lpstr>ROHHAD/ROHHADNET syndrome</vt:lpstr>
      <vt:lpstr>ROHHAD/ROHHADNET syndrome</vt:lpstr>
      <vt:lpstr>PowerPoint Presentation</vt:lpstr>
      <vt:lpstr>PowerPoint Presentation</vt:lpstr>
      <vt:lpstr>PowerPoint Presentation</vt:lpstr>
      <vt:lpstr>PowerPoint Presentation</vt:lpstr>
      <vt:lpstr>hypopituitarism           Obesity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any association between Obesity &amp; Panhypopituitarism?</dc:title>
  <dc:creator>OC</dc:creator>
  <cp:lastModifiedBy>Saloon3</cp:lastModifiedBy>
  <cp:revision>23</cp:revision>
  <dcterms:created xsi:type="dcterms:W3CDTF">2017-05-25T14:09:41Z</dcterms:created>
  <dcterms:modified xsi:type="dcterms:W3CDTF">2017-05-29T05:21:09Z</dcterms:modified>
</cp:coreProperties>
</file>