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77" r:id="rId4"/>
    <p:sldId id="257" r:id="rId5"/>
    <p:sldId id="268" r:id="rId6"/>
    <p:sldId id="258" r:id="rId7"/>
    <p:sldId id="259" r:id="rId8"/>
    <p:sldId id="260" r:id="rId9"/>
    <p:sldId id="271" r:id="rId10"/>
    <p:sldId id="272" r:id="rId11"/>
    <p:sldId id="269" r:id="rId12"/>
    <p:sldId id="262" r:id="rId13"/>
    <p:sldId id="263" r:id="rId14"/>
    <p:sldId id="264" r:id="rId15"/>
    <p:sldId id="265" r:id="rId16"/>
    <p:sldId id="279" r:id="rId17"/>
    <p:sldId id="274" r:id="rId18"/>
    <p:sldId id="275" r:id="rId19"/>
    <p:sldId id="276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D865-9E30-452E-9406-5F2EBC0A0C8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3234-2A5C-4881-8FE2-576B9BFB9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8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EB473B-FEE8-47F0-BB96-AA11676079B6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3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247220-912B-45F1-93FD-937AAB452190}" type="slidenum">
              <a:rPr lang="ar-SA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With androgen insensitivity, there will typically be more breast development than pubic hair development.</a:t>
            </a:r>
          </a:p>
        </p:txBody>
      </p:sp>
    </p:spTree>
    <p:extLst>
      <p:ext uri="{BB962C8B-B14F-4D97-AF65-F5344CB8AC3E}">
        <p14:creationId xmlns:p14="http://schemas.microsoft.com/office/powerpoint/2010/main" val="71443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anose="020F07040305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E394BA-334E-468B-BE5E-AE8D7519F9E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2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7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5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1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C466-045B-4165-A6A1-FFC72D7AECE5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BD9E-23BF-4C76-95E0-C4F3D499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9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Primary amenorrhea	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5184"/>
            <a:ext cx="9144000" cy="902616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Omid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gharooi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Ahangar</a:t>
            </a:r>
            <a:endParaRPr lang="en-US" sz="32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055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Primary Amenorrhea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normal development of secondary sexual characteristics?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</a:p>
          <a:p>
            <a:pPr eaLnBrk="1" hangingPunct="1"/>
            <a:r>
              <a:rPr lang="en-US" altLang="en-US" dirty="0" smtClean="0"/>
              <a:t>Think</a:t>
            </a:r>
          </a:p>
          <a:p>
            <a:pPr lvl="1" eaLnBrk="1" hangingPunct="1">
              <a:lnSpc>
                <a:spcPct val="250000"/>
              </a:lnSpc>
            </a:pPr>
            <a:r>
              <a:rPr lang="en-US" altLang="en-US" b="1" i="1" dirty="0" smtClean="0">
                <a:solidFill>
                  <a:srgbClr val="0070C0"/>
                </a:solidFill>
              </a:rPr>
              <a:t>Pregnancy                                        </a:t>
            </a:r>
            <a:r>
              <a:rPr lang="en-US" altLang="en-US" b="1" i="1" dirty="0" smtClean="0">
                <a:solidFill>
                  <a:srgbClr val="7030A0"/>
                </a:solidFill>
              </a:rPr>
              <a:t>beta HCG elevated</a:t>
            </a:r>
            <a:endParaRPr lang="en-US" altLang="en-US" b="1" i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250000"/>
              </a:lnSpc>
            </a:pPr>
            <a:r>
              <a:rPr lang="en-US" altLang="en-US" b="1" i="1" dirty="0" err="1" smtClean="0">
                <a:solidFill>
                  <a:srgbClr val="0070C0"/>
                </a:solidFill>
              </a:rPr>
              <a:t>Mullerian</a:t>
            </a:r>
            <a:r>
              <a:rPr lang="en-US" altLang="en-US" b="1" i="1" dirty="0" smtClean="0">
                <a:solidFill>
                  <a:srgbClr val="0070C0"/>
                </a:solidFill>
              </a:rPr>
              <a:t> </a:t>
            </a:r>
            <a:r>
              <a:rPr lang="en-US" altLang="en-US" b="1" i="1" dirty="0" smtClean="0">
                <a:solidFill>
                  <a:srgbClr val="0070C0"/>
                </a:solidFill>
              </a:rPr>
              <a:t>anomaly                        </a:t>
            </a:r>
            <a:r>
              <a:rPr lang="en-US" altLang="en-US" b="1" i="1" dirty="0" smtClean="0">
                <a:solidFill>
                  <a:srgbClr val="7030A0"/>
                </a:solidFill>
              </a:rPr>
              <a:t>normal androgen level</a:t>
            </a:r>
            <a:endParaRPr lang="en-US" altLang="en-US" b="1" i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250000"/>
              </a:lnSpc>
            </a:pPr>
            <a:r>
              <a:rPr lang="en-US" altLang="en-US" b="1" i="1" dirty="0" smtClean="0">
                <a:solidFill>
                  <a:srgbClr val="0070C0"/>
                </a:solidFill>
              </a:rPr>
              <a:t>Androgen </a:t>
            </a:r>
            <a:r>
              <a:rPr lang="en-US" altLang="en-US" b="1" i="1" dirty="0" smtClean="0">
                <a:solidFill>
                  <a:srgbClr val="0070C0"/>
                </a:solidFill>
              </a:rPr>
              <a:t>insensitivity                  </a:t>
            </a:r>
            <a:r>
              <a:rPr lang="en-US" altLang="en-US" b="1" i="1" dirty="0" smtClean="0">
                <a:solidFill>
                  <a:srgbClr val="7030A0"/>
                </a:solidFill>
              </a:rPr>
              <a:t>elevated testosterone level</a:t>
            </a:r>
            <a:endParaRPr lang="en-US" altLang="en-US" b="1" i="1" dirty="0" smtClean="0">
              <a:solidFill>
                <a:srgbClr val="7030A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291472" y="3638746"/>
            <a:ext cx="1960775" cy="603316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71101" y="3930977"/>
            <a:ext cx="2309567" cy="9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91472" y="4521355"/>
            <a:ext cx="2950590" cy="688157"/>
          </a:xfrm>
          <a:prstGeom prst="ellipse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51489" y="4865434"/>
            <a:ext cx="13291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91472" y="5331512"/>
            <a:ext cx="3299382" cy="98038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6"/>
          </p:cNvCxnSpPr>
          <p:nvPr/>
        </p:nvCxnSpPr>
        <p:spPr>
          <a:xfrm>
            <a:off x="4590854" y="5821706"/>
            <a:ext cx="989814" cy="4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63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129118" y="67235"/>
            <a:ext cx="8001000" cy="1411941"/>
          </a:xfrm>
          <a:solidFill>
            <a:srgbClr val="508CCB"/>
          </a:solidFill>
        </p:spPr>
        <p:txBody>
          <a:bodyPr/>
          <a:lstStyle/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3177" dirty="0">
                <a:solidFill>
                  <a:schemeClr val="bg1"/>
                </a:solidFill>
                <a:latin typeface="+mn-lt"/>
              </a:rPr>
              <a:t>Primary Amenorrhea: Evaluation</a:t>
            </a:r>
          </a:p>
        </p:txBody>
      </p:sp>
      <p:sp>
        <p:nvSpPr>
          <p:cNvPr id="3" name="Process 2"/>
          <p:cNvSpPr/>
          <p:nvPr/>
        </p:nvSpPr>
        <p:spPr>
          <a:xfrm>
            <a:off x="3877235" y="1479177"/>
            <a:ext cx="3429000" cy="53788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Secondary sexual characteristics present?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4882" y="1949824"/>
            <a:ext cx="4773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4882" y="1949824"/>
            <a:ext cx="0" cy="336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978588" y="1949824"/>
            <a:ext cx="0" cy="336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ocess 12"/>
          <p:cNvSpPr/>
          <p:nvPr/>
        </p:nvSpPr>
        <p:spPr>
          <a:xfrm>
            <a:off x="2398059" y="2756647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Measure FSH</a:t>
            </a:r>
          </a:p>
        </p:txBody>
      </p:sp>
      <p:sp>
        <p:nvSpPr>
          <p:cNvPr id="14" name="Process 13"/>
          <p:cNvSpPr/>
          <p:nvPr/>
        </p:nvSpPr>
        <p:spPr>
          <a:xfrm>
            <a:off x="6701118" y="2756647"/>
            <a:ext cx="2487706" cy="403412"/>
          </a:xfrm>
          <a:prstGeom prst="flowChartProcess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>
                <a:solidFill>
                  <a:srgbClr val="FF0000"/>
                </a:solidFill>
              </a:rPr>
              <a:t>Perform ultrasound of uterus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532530" y="3294529"/>
            <a:ext cx="168088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Process 35"/>
          <p:cNvSpPr/>
          <p:nvPr/>
        </p:nvSpPr>
        <p:spPr>
          <a:xfrm>
            <a:off x="3406588" y="4706470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Karyotype analysis</a:t>
            </a:r>
          </a:p>
        </p:txBody>
      </p:sp>
      <p:sp>
        <p:nvSpPr>
          <p:cNvPr id="37" name="Process 36"/>
          <p:cNvSpPr/>
          <p:nvPr/>
        </p:nvSpPr>
        <p:spPr>
          <a:xfrm>
            <a:off x="3810000" y="3361765"/>
            <a:ext cx="874059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FSH &gt; 20</a:t>
            </a:r>
          </a:p>
        </p:txBody>
      </p:sp>
      <p:sp>
        <p:nvSpPr>
          <p:cNvPr id="38" name="Process 37"/>
          <p:cNvSpPr/>
          <p:nvPr/>
        </p:nvSpPr>
        <p:spPr>
          <a:xfrm>
            <a:off x="5894294" y="3361765"/>
            <a:ext cx="1344706" cy="605118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>
                <a:solidFill>
                  <a:srgbClr val="FF0000"/>
                </a:solidFill>
              </a:rPr>
              <a:t>Uterus absent or abnormal</a:t>
            </a:r>
          </a:p>
        </p:txBody>
      </p:sp>
      <p:sp>
        <p:nvSpPr>
          <p:cNvPr id="39" name="Process 38"/>
          <p:cNvSpPr/>
          <p:nvPr/>
        </p:nvSpPr>
        <p:spPr>
          <a:xfrm>
            <a:off x="8449235" y="3429000"/>
            <a:ext cx="1344706" cy="53788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Uterus present or normal</a:t>
            </a:r>
          </a:p>
        </p:txBody>
      </p:sp>
      <p:cxnSp>
        <p:nvCxnSpPr>
          <p:cNvPr id="9234" name="Straight Arrow Connector 9233"/>
          <p:cNvCxnSpPr/>
          <p:nvPr/>
        </p:nvCxnSpPr>
        <p:spPr>
          <a:xfrm>
            <a:off x="2532529" y="3697941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>
          <a:xfrm>
            <a:off x="4347882" y="5983941"/>
            <a:ext cx="1143000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Turner’s </a:t>
            </a:r>
          </a:p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syndrome</a:t>
            </a:r>
          </a:p>
        </p:txBody>
      </p:sp>
      <p:sp>
        <p:nvSpPr>
          <p:cNvPr id="57" name="Process 56"/>
          <p:cNvSpPr/>
          <p:nvPr/>
        </p:nvSpPr>
        <p:spPr>
          <a:xfrm>
            <a:off x="3406588" y="4034118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Hypergonadotropic</a:t>
            </a:r>
          </a:p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hypogonadism</a:t>
            </a:r>
          </a:p>
        </p:txBody>
      </p:sp>
      <p:sp>
        <p:nvSpPr>
          <p:cNvPr id="58" name="Process 57"/>
          <p:cNvSpPr/>
          <p:nvPr/>
        </p:nvSpPr>
        <p:spPr>
          <a:xfrm>
            <a:off x="1725706" y="4034118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Hypogonadotropic</a:t>
            </a:r>
          </a:p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hypogonadism</a:t>
            </a:r>
          </a:p>
        </p:txBody>
      </p:sp>
      <p:sp>
        <p:nvSpPr>
          <p:cNvPr id="59" name="Process 58"/>
          <p:cNvSpPr/>
          <p:nvPr/>
        </p:nvSpPr>
        <p:spPr>
          <a:xfrm>
            <a:off x="6768353" y="4908176"/>
            <a:ext cx="672353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>
                <a:solidFill>
                  <a:srgbClr val="FF0000"/>
                </a:solidFill>
              </a:rPr>
              <a:t>46,XX</a:t>
            </a:r>
          </a:p>
        </p:txBody>
      </p:sp>
      <p:sp>
        <p:nvSpPr>
          <p:cNvPr id="60" name="Process 59"/>
          <p:cNvSpPr/>
          <p:nvPr/>
        </p:nvSpPr>
        <p:spPr>
          <a:xfrm>
            <a:off x="2196353" y="3361765"/>
            <a:ext cx="739588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FSH &lt; 5</a:t>
            </a:r>
          </a:p>
        </p:txBody>
      </p:sp>
      <p:sp>
        <p:nvSpPr>
          <p:cNvPr id="61" name="Process 60"/>
          <p:cNvSpPr/>
          <p:nvPr/>
        </p:nvSpPr>
        <p:spPr>
          <a:xfrm>
            <a:off x="5692588" y="4908176"/>
            <a:ext cx="605118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46,XY</a:t>
            </a:r>
          </a:p>
        </p:txBody>
      </p:sp>
      <p:sp>
        <p:nvSpPr>
          <p:cNvPr id="62" name="Process 61"/>
          <p:cNvSpPr/>
          <p:nvPr/>
        </p:nvSpPr>
        <p:spPr>
          <a:xfrm>
            <a:off x="2667000" y="5983941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Premature </a:t>
            </a:r>
          </a:p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ovarian failure</a:t>
            </a:r>
          </a:p>
        </p:txBody>
      </p:sp>
      <p:sp>
        <p:nvSpPr>
          <p:cNvPr id="63" name="Process 62"/>
          <p:cNvSpPr/>
          <p:nvPr/>
        </p:nvSpPr>
        <p:spPr>
          <a:xfrm>
            <a:off x="5759824" y="4235823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>
                <a:solidFill>
                  <a:srgbClr val="FF0000"/>
                </a:solidFill>
              </a:rPr>
              <a:t>Karyotype analysis</a:t>
            </a:r>
          </a:p>
        </p:txBody>
      </p:sp>
      <p:sp>
        <p:nvSpPr>
          <p:cNvPr id="64" name="Process 63"/>
          <p:cNvSpPr/>
          <p:nvPr/>
        </p:nvSpPr>
        <p:spPr>
          <a:xfrm>
            <a:off x="3137647" y="5244353"/>
            <a:ext cx="672353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46,XX</a:t>
            </a:r>
          </a:p>
        </p:txBody>
      </p:sp>
      <p:sp>
        <p:nvSpPr>
          <p:cNvPr id="65" name="Process 64"/>
          <p:cNvSpPr/>
          <p:nvPr/>
        </p:nvSpPr>
        <p:spPr>
          <a:xfrm>
            <a:off x="4549588" y="5244353"/>
            <a:ext cx="672353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45,XO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213412" y="3697941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213412" y="4504765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473824" y="5177118"/>
            <a:ext cx="141194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66647" y="3294529"/>
            <a:ext cx="255494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Process 86"/>
          <p:cNvSpPr/>
          <p:nvPr/>
        </p:nvSpPr>
        <p:spPr>
          <a:xfrm>
            <a:off x="6701118" y="5647764"/>
            <a:ext cx="874059" cy="672353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 err="1">
                <a:solidFill>
                  <a:srgbClr val="FF0000"/>
                </a:solidFill>
              </a:rPr>
              <a:t>Müllerian</a:t>
            </a:r>
            <a:r>
              <a:rPr lang="en-US" sz="1412" b="1" dirty="0">
                <a:solidFill>
                  <a:srgbClr val="FF0000"/>
                </a:solidFill>
              </a:rPr>
              <a:t> agenesis</a:t>
            </a:r>
          </a:p>
        </p:txBody>
      </p:sp>
      <p:sp>
        <p:nvSpPr>
          <p:cNvPr id="88" name="Process 87"/>
          <p:cNvSpPr/>
          <p:nvPr/>
        </p:nvSpPr>
        <p:spPr>
          <a:xfrm>
            <a:off x="5356412" y="5715000"/>
            <a:ext cx="1277471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Androgen insensitivity syndrome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961529" y="4773706"/>
            <a:ext cx="1143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566647" y="3966882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473824" y="5647765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885765" y="5647765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104529" y="5311588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961529" y="5311588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13412" y="5042647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9121588" y="3966882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Process 112"/>
          <p:cNvSpPr/>
          <p:nvPr/>
        </p:nvSpPr>
        <p:spPr>
          <a:xfrm>
            <a:off x="8449235" y="4235823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Outflow obstruction</a:t>
            </a:r>
          </a:p>
        </p:txBody>
      </p:sp>
      <p:sp>
        <p:nvSpPr>
          <p:cNvPr id="114" name="Process 113"/>
          <p:cNvSpPr/>
          <p:nvPr/>
        </p:nvSpPr>
        <p:spPr>
          <a:xfrm>
            <a:off x="8919883" y="5715000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24" dirty="0">
                <a:solidFill>
                  <a:srgbClr val="000000"/>
                </a:solidFill>
              </a:rPr>
              <a:t>Imperforate hymen</a:t>
            </a:r>
          </a:p>
          <a:p>
            <a:pPr algn="ctr">
              <a:defRPr/>
            </a:pPr>
            <a:r>
              <a:rPr lang="en-US" sz="1324" dirty="0">
                <a:solidFill>
                  <a:srgbClr val="000000"/>
                </a:solidFill>
              </a:rPr>
              <a:t>Transverse vaginal septum</a:t>
            </a:r>
          </a:p>
        </p:txBody>
      </p:sp>
      <p:sp>
        <p:nvSpPr>
          <p:cNvPr id="115" name="Process 114"/>
          <p:cNvSpPr/>
          <p:nvPr/>
        </p:nvSpPr>
        <p:spPr>
          <a:xfrm>
            <a:off x="7507941" y="5647765"/>
            <a:ext cx="1680882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Evaluate for </a:t>
            </a:r>
          </a:p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2° amenorrhea</a:t>
            </a:r>
          </a:p>
        </p:txBody>
      </p:sp>
      <p:sp>
        <p:nvSpPr>
          <p:cNvPr id="116" name="Process 115"/>
          <p:cNvSpPr/>
          <p:nvPr/>
        </p:nvSpPr>
        <p:spPr>
          <a:xfrm>
            <a:off x="8045824" y="4908176"/>
            <a:ext cx="672353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17" name="Process 116"/>
          <p:cNvSpPr/>
          <p:nvPr/>
        </p:nvSpPr>
        <p:spPr>
          <a:xfrm>
            <a:off x="9390529" y="4908176"/>
            <a:ext cx="672353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Yes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8382000" y="4773706"/>
            <a:ext cx="134470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8382000" y="5311588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9726706" y="5311588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9121588" y="4639235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532529" y="329452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39353" y="316005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473824" y="5177117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885765" y="5177117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213412" y="329452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Process 130"/>
          <p:cNvSpPr/>
          <p:nvPr/>
        </p:nvSpPr>
        <p:spPr>
          <a:xfrm>
            <a:off x="2801471" y="2218765"/>
            <a:ext cx="874059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dirty="0">
                <a:solidFill>
                  <a:srgbClr val="000000"/>
                </a:solidFill>
              </a:rPr>
              <a:t>No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204882" y="2554941"/>
            <a:ext cx="0" cy="26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Process 134"/>
          <p:cNvSpPr/>
          <p:nvPr/>
        </p:nvSpPr>
        <p:spPr>
          <a:xfrm>
            <a:off x="7575176" y="2218765"/>
            <a:ext cx="874059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12" b="1" dirty="0">
                <a:solidFill>
                  <a:srgbClr val="FF0000"/>
                </a:solidFill>
              </a:rPr>
              <a:t>Yes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7978588" y="2554941"/>
            <a:ext cx="0" cy="2689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7978588" y="316005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9121588" y="329452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566647" y="3294529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104529" y="4773706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961529" y="4773706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566647" y="4639235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8382000" y="4773706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726706" y="4773706"/>
            <a:ext cx="0" cy="1344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Process 157"/>
          <p:cNvSpPr/>
          <p:nvPr/>
        </p:nvSpPr>
        <p:spPr>
          <a:xfrm>
            <a:off x="1792941" y="4437530"/>
            <a:ext cx="1882588" cy="1008529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>
                <a:solidFill>
                  <a:srgbClr val="000000"/>
                </a:solidFill>
              </a:rPr>
              <a:t>Hypothalamic amenorrhea</a:t>
            </a:r>
          </a:p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>
                <a:solidFill>
                  <a:srgbClr val="000000"/>
                </a:solidFill>
              </a:rPr>
              <a:t>Constitutional delay          of puberty</a:t>
            </a:r>
          </a:p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 err="1">
                <a:solidFill>
                  <a:srgbClr val="000000"/>
                </a:solidFill>
              </a:rPr>
              <a:t>Kallman</a:t>
            </a:r>
            <a:r>
              <a:rPr lang="en-US" sz="1147" i="1" dirty="0">
                <a:solidFill>
                  <a:srgbClr val="000000"/>
                </a:solidFill>
              </a:rPr>
              <a:t> syndrome</a:t>
            </a:r>
          </a:p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>
                <a:solidFill>
                  <a:srgbClr val="000000"/>
                </a:solidFill>
              </a:rPr>
              <a:t>CNS tumor</a:t>
            </a:r>
          </a:p>
        </p:txBody>
      </p:sp>
      <p:sp>
        <p:nvSpPr>
          <p:cNvPr id="160" name="Process 159"/>
          <p:cNvSpPr/>
          <p:nvPr/>
        </p:nvSpPr>
        <p:spPr>
          <a:xfrm>
            <a:off x="7709647" y="6051176"/>
            <a:ext cx="941294" cy="403412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>
                <a:solidFill>
                  <a:srgbClr val="000000"/>
                </a:solidFill>
              </a:rPr>
              <a:t>PCOS</a:t>
            </a:r>
          </a:p>
          <a:p>
            <a:pPr marL="121030" indent="-121030">
              <a:buFont typeface="Wingdings" charset="2"/>
              <a:buChar char="§"/>
              <a:defRPr/>
            </a:pPr>
            <a:r>
              <a:rPr lang="en-US" sz="1147" i="1" dirty="0">
                <a:solidFill>
                  <a:srgbClr val="000000"/>
                </a:solidFill>
              </a:rPr>
              <a:t>Cushing’s</a:t>
            </a:r>
          </a:p>
        </p:txBody>
      </p:sp>
    </p:spTree>
    <p:extLst>
      <p:ext uri="{BB962C8B-B14F-4D97-AF65-F5344CB8AC3E}">
        <p14:creationId xmlns:p14="http://schemas.microsoft.com/office/powerpoint/2010/main" val="11418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254" y="-1"/>
            <a:ext cx="9517642" cy="4100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221" y="4100660"/>
            <a:ext cx="9447675" cy="27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81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Frequency of specific 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including a combined population of infertile and fertile women, the frequency of anomalies by 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bicornuate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(26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arcuate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unicornuate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didelphys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agenesis (3 percent)</a:t>
            </a:r>
          </a:p>
        </p:txBody>
      </p:sp>
    </p:spTree>
    <p:extLst>
      <p:ext uri="{BB962C8B-B14F-4D97-AF65-F5344CB8AC3E}">
        <p14:creationId xmlns:p14="http://schemas.microsoft.com/office/powerpoint/2010/main" val="390672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6948"/>
            <a:ext cx="10515600" cy="514001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common developmental defects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müllerian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to consider: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Agenesis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fusion defects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fusion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34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Mayer-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Rokitansky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Küster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-Hauser (MRKH) syndrome refers to congenital absence of the vagina with variable uterine development; it is the result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müllerian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agenesis. Variable uterine development may result in lateral hemi-uteri or uterine horns, a midline uterus without a cervix, or no uterine structures at all.</a:t>
            </a:r>
          </a:p>
        </p:txBody>
      </p:sp>
    </p:spTree>
    <p:extLst>
      <p:ext uri="{BB962C8B-B14F-4D97-AF65-F5344CB8AC3E}">
        <p14:creationId xmlns:p14="http://schemas.microsoft.com/office/powerpoint/2010/main" val="3725531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041" y="2466648"/>
            <a:ext cx="10515600" cy="1322928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there any association between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MRKH and growth failure?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8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06252"/>
            <a:ext cx="10515600" cy="414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8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utero-vaginal aplasia is referred to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Rokitansky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sequence or to type I (isolated) MRKH syndrome. Incomplete aplasia and/or associated with other malformations, is generally referred to as MURCS association (or type II MRKH syndrome). In this case, the term GRES (Genital Renal Ear Syndrome) can also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23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>
            <a:normAutofit/>
          </a:bodyPr>
          <a:lstStyle/>
          <a:p>
            <a:r>
              <a:rPr lang="en-US" sz="3200" dirty="0"/>
              <a:t>Associated malformations in MRKH syndrome type </a:t>
            </a:r>
            <a:r>
              <a:rPr lang="en-US" sz="3200" dirty="0" smtClean="0"/>
              <a:t>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620"/>
            <a:ext cx="10515600" cy="522244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tract malformations</a:t>
            </a:r>
          </a:p>
          <a:p>
            <a:pPr algn="just">
              <a:lnSpc>
                <a:spcPct val="17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</a:p>
          <a:p>
            <a:pPr algn="just">
              <a:lnSpc>
                <a:spcPct val="17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malformations</a:t>
            </a:r>
          </a:p>
          <a:p>
            <a:pPr algn="just">
              <a:lnSpc>
                <a:spcPct val="17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anomalies mainly involve the spine (30 to 40%)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less frequently, the face and the limb extremities. Rachidial malformations encountered in MURCS association are scoliosis (20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vertebral anomalies (asymmetric, fused or wedged vertebrae),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Klippel-Feil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association (fusion of at least two cervical segments, short neck, low hair line, restriction of neck motion)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Sprengel's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deformity,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 malformation or agenesis, and spina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bifida.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and limb malformations are mainly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brachymesophalangy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ectrodactyly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duplicated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thumb,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radius,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-digital dysplasia (Holt-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syndrome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asymmetry.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4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clue in this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Primary amenorrhea</a:t>
            </a: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Normal </a:t>
            </a:r>
            <a:r>
              <a:rPr lang="en-US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T</a:t>
            </a:r>
            <a:r>
              <a:rPr lang="en-US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helarche</a:t>
            </a:r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 and </a:t>
            </a:r>
            <a:r>
              <a:rPr lang="en-US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Pubarche</a:t>
            </a:r>
            <a:endParaRPr lang="en-US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Normal IQ</a:t>
            </a: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Growth retardation</a:t>
            </a: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Normal FSH </a:t>
            </a: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Absence of uterine or </a:t>
            </a:r>
            <a:r>
              <a:rPr lang="en-US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hypoplastic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Karyotype XX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725"/>
            <a:ext cx="10515600" cy="45531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vaginal elongation by dilation is the appropriate first-line approach in most patients because it is safer, patient-controlled, and more cost effective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for associated congenital anomalies is essential because up to 53% of patients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müllerian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agenesis have concomitant congenital malformations, especially of the urinary tract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skeleton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vulvar and vaginal intraepithelial neoplasia are possible, routine cytology testing is not regularly recommended because of the lack of a cervix.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should be given a written medical summary of their condition, including a summary of concomitant malformations. This information may be useful if the patient requires urgent medical care or emergency surgery by a health care provider unfamiliar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müllerian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agenesis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ommitteeOpinion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352" y="-1"/>
            <a:ext cx="10175448" cy="20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3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agenda</a:t>
            </a:r>
            <a:endParaRPr lang="en-US" dirty="0">
              <a:solidFill>
                <a:schemeClr val="accent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DDx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primary amenorrhea in presence of normal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sexual characteristics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approach to primary amenorrhea?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relationship between primary amenorrhea and growth failure in this patient ?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next plan and management?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194" y="405353"/>
            <a:ext cx="11283884" cy="61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8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16438" y="1546412"/>
            <a:ext cx="10821970" cy="518432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>
                <a:ea typeface="ＭＳ Ｐゴシック" panose="020B0600070205080204" pitchFamily="34" charset="-128"/>
              </a:rPr>
              <a:t>Pregnancy</a:t>
            </a:r>
          </a:p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>
                <a:ea typeface="ＭＳ Ｐゴシック" panose="020B0600070205080204" pitchFamily="34" charset="-128"/>
              </a:rPr>
              <a:t>Thyroid disease</a:t>
            </a:r>
          </a:p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>
                <a:ea typeface="ＭＳ Ｐゴシック" panose="020B0600070205080204" pitchFamily="34" charset="-128"/>
              </a:rPr>
              <a:t>Hyperprolactinemia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 err="1">
                <a:ea typeface="ＭＳ Ｐゴシック" panose="020B0600070205080204" pitchFamily="34" charset="-128"/>
              </a:rPr>
              <a:t>Prolactinoma</a:t>
            </a:r>
            <a:endParaRPr lang="en-US" altLang="en-US" sz="1588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 err="1">
                <a:ea typeface="ＭＳ Ｐゴシック" panose="020B0600070205080204" pitchFamily="34" charset="-128"/>
              </a:rPr>
              <a:t>Hypergonadotropic</a:t>
            </a:r>
            <a:r>
              <a:rPr lang="en-US" altLang="en-US" sz="2118" dirty="0">
                <a:ea typeface="ＭＳ Ｐゴシック" panose="020B0600070205080204" pitchFamily="34" charset="-128"/>
              </a:rPr>
              <a:t> hypogonadism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Gonadal dysgenesis (i.e. Turner syndrome)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Premature ovarian failure</a:t>
            </a:r>
          </a:p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>
                <a:ea typeface="ＭＳ Ｐゴシック" panose="020B0600070205080204" pitchFamily="34" charset="-128"/>
              </a:rPr>
              <a:t>Hypogonadotropic hypogonadism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Constitutional delay of puberty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Congenital GnRH deficiency (</a:t>
            </a:r>
            <a:r>
              <a:rPr lang="en-US" altLang="en-US" sz="1588" dirty="0" err="1">
                <a:ea typeface="ＭＳ Ｐゴシック" panose="020B0600070205080204" pitchFamily="34" charset="-128"/>
              </a:rPr>
              <a:t>Kallman</a:t>
            </a:r>
            <a:r>
              <a:rPr lang="en-US" altLang="en-US" sz="1588" dirty="0">
                <a:ea typeface="ＭＳ Ｐゴシック" panose="020B0600070205080204" pitchFamily="34" charset="-128"/>
              </a:rPr>
              <a:t> syndrome)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Functional hypothalamic amenorrhea (i.e. Anorexia or Bulimia nervosa)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CNS tumor (i.e. </a:t>
            </a:r>
            <a:r>
              <a:rPr lang="en-US" altLang="en-US" sz="1588" dirty="0" err="1">
                <a:ea typeface="ＭＳ Ｐゴシック" panose="020B0600070205080204" pitchFamily="34" charset="-128"/>
              </a:rPr>
              <a:t>Craniopharyngioma</a:t>
            </a:r>
            <a:r>
              <a:rPr lang="en-US" altLang="en-US" sz="1588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2118" dirty="0" err="1">
                <a:ea typeface="ＭＳ Ｐゴシック" panose="020B0600070205080204" pitchFamily="34" charset="-128"/>
              </a:rPr>
              <a:t>Normogonadotropic</a:t>
            </a:r>
            <a:endParaRPr lang="en-US" altLang="en-US" sz="2118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Congenital (i.e. </a:t>
            </a:r>
            <a:r>
              <a:rPr lang="en-US" altLang="en-US" sz="1588" dirty="0" err="1">
                <a:ea typeface="ＭＳ Ｐゴシック" panose="020B0600070205080204" pitchFamily="34" charset="-128"/>
              </a:rPr>
              <a:t>Mullerian</a:t>
            </a:r>
            <a:r>
              <a:rPr lang="en-US" altLang="en-US" sz="1588" dirty="0">
                <a:ea typeface="ＭＳ Ｐゴシック" panose="020B0600070205080204" pitchFamily="34" charset="-128"/>
              </a:rPr>
              <a:t> agenesis, Androgen Insensitivity syndrome)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>
                <a:ea typeface="ＭＳ Ｐゴシック" panose="020B0600070205080204" pitchFamily="34" charset="-128"/>
              </a:rPr>
              <a:t>Outflow tract obstruction (i.e. Imperforate hymen, Transverse vaginal septum)</a:t>
            </a:r>
          </a:p>
          <a:p>
            <a:pPr lvl="1" eaLnBrk="1" hangingPunct="1">
              <a:lnSpc>
                <a:spcPct val="90000"/>
              </a:lnSpc>
              <a:buClr>
                <a:srgbClr val="B9CDE5"/>
              </a:buClr>
              <a:buFont typeface="Wingdings" panose="05000000000000000000" pitchFamily="2" charset="2"/>
              <a:buChar char="§"/>
            </a:pPr>
            <a:r>
              <a:rPr lang="en-US" altLang="en-US" sz="1588" dirty="0" err="1">
                <a:ea typeface="ＭＳ Ｐゴシック" panose="020B0600070205080204" pitchFamily="34" charset="-128"/>
              </a:rPr>
              <a:t>Hyperandrogenic</a:t>
            </a:r>
            <a:r>
              <a:rPr lang="en-US" altLang="en-US" sz="1588" dirty="0">
                <a:ea typeface="ＭＳ Ｐゴシック" panose="020B0600070205080204" pitchFamily="34" charset="-128"/>
              </a:rPr>
              <a:t> anovulation (i.e. PCOS, Cushing’s disease)</a:t>
            </a:r>
          </a:p>
          <a:p>
            <a:pPr lvl="1" eaLnBrk="1" hangingPunct="1">
              <a:buClr>
                <a:srgbClr val="B9CDE5"/>
              </a:buClr>
              <a:buFont typeface="Wingdings" panose="05000000000000000000" pitchFamily="2" charset="2"/>
              <a:buChar char="§"/>
            </a:pPr>
            <a:endParaRPr lang="en-US" altLang="en-US" sz="1765" dirty="0">
              <a:ea typeface="ＭＳ Ｐゴシック" panose="020B0600070205080204" pitchFamily="34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3315" y="67235"/>
            <a:ext cx="10935093" cy="1411941"/>
          </a:xfrm>
          <a:solidFill>
            <a:srgbClr val="508CCB"/>
          </a:solidFill>
        </p:spPr>
        <p:txBody>
          <a:bodyPr/>
          <a:lstStyle/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3177" dirty="0">
                <a:solidFill>
                  <a:schemeClr val="bg1"/>
                </a:solidFill>
                <a:latin typeface="Tahoma" pitchFamily="34" charset="0"/>
              </a:rPr>
              <a:t>Primary Amenorrhea: Etiology</a:t>
            </a:r>
          </a:p>
        </p:txBody>
      </p:sp>
    </p:spTree>
    <p:extLst>
      <p:ext uri="{BB962C8B-B14F-4D97-AF65-F5344CB8AC3E}">
        <p14:creationId xmlns:p14="http://schemas.microsoft.com/office/powerpoint/2010/main" val="15505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Etiology prevalence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1093"/>
            <a:ext cx="10515600" cy="48548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Chromosomal abnormalities </a:t>
            </a:r>
            <a:r>
              <a:rPr lang="en-US" dirty="0"/>
              <a:t>causing gonadal dysgenesis (ovarian failure due to the premature depletion of all oocytes and follicles) — </a:t>
            </a:r>
            <a:r>
              <a:rPr lang="en-US" u="sng" dirty="0">
                <a:solidFill>
                  <a:srgbClr val="FF0000"/>
                </a:solidFill>
              </a:rPr>
              <a:t>50 percent</a:t>
            </a:r>
          </a:p>
          <a:p>
            <a:pPr>
              <a:lnSpc>
                <a:spcPct val="160000"/>
              </a:lnSpc>
            </a:pPr>
            <a:r>
              <a:rPr lang="en-US" b="1" dirty="0"/>
              <a:t>Hypothalamic hypogonadism </a:t>
            </a:r>
            <a:r>
              <a:rPr lang="en-US" dirty="0"/>
              <a:t>including functional hypothalamic amenorrhea — </a:t>
            </a:r>
            <a:r>
              <a:rPr lang="en-US" u="sng" dirty="0">
                <a:solidFill>
                  <a:srgbClr val="FF0000"/>
                </a:solidFill>
              </a:rPr>
              <a:t>20 percent</a:t>
            </a:r>
          </a:p>
          <a:p>
            <a:pPr>
              <a:lnSpc>
                <a:spcPct val="160000"/>
              </a:lnSpc>
            </a:pPr>
            <a:r>
              <a:rPr lang="en-US" b="1" dirty="0"/>
              <a:t>Absence of the uterus, cervix and/or vagina, </a:t>
            </a:r>
            <a:r>
              <a:rPr lang="en-US" b="1" dirty="0" err="1"/>
              <a:t>müllerian</a:t>
            </a:r>
            <a:r>
              <a:rPr lang="en-US" b="1" dirty="0"/>
              <a:t> agenesis </a:t>
            </a:r>
            <a:r>
              <a:rPr lang="en-US" dirty="0"/>
              <a:t>— </a:t>
            </a:r>
            <a:r>
              <a:rPr lang="en-US" u="sng" dirty="0">
                <a:solidFill>
                  <a:srgbClr val="FF0000"/>
                </a:solidFill>
              </a:rPr>
              <a:t>15 percent</a:t>
            </a:r>
          </a:p>
          <a:p>
            <a:pPr>
              <a:lnSpc>
                <a:spcPct val="160000"/>
              </a:lnSpc>
            </a:pPr>
            <a:r>
              <a:rPr lang="en-US" b="1" dirty="0"/>
              <a:t>Transverse vaginal septum or imperforate hymen </a:t>
            </a:r>
            <a:r>
              <a:rPr lang="en-US" dirty="0"/>
              <a:t>— </a:t>
            </a:r>
            <a:r>
              <a:rPr lang="en-US" u="sng" dirty="0">
                <a:solidFill>
                  <a:srgbClr val="FF0000"/>
                </a:solidFill>
              </a:rPr>
              <a:t>5 percent</a:t>
            </a:r>
          </a:p>
          <a:p>
            <a:pPr>
              <a:lnSpc>
                <a:spcPct val="160000"/>
              </a:lnSpc>
            </a:pPr>
            <a:r>
              <a:rPr lang="en-US" b="1" dirty="0"/>
              <a:t>Pituitary disease </a:t>
            </a:r>
            <a:r>
              <a:rPr lang="en-US" dirty="0"/>
              <a:t>— </a:t>
            </a:r>
            <a:r>
              <a:rPr lang="en-US" u="sng" dirty="0">
                <a:solidFill>
                  <a:srgbClr val="FF0000"/>
                </a:solidFill>
              </a:rPr>
              <a:t>5 percent</a:t>
            </a:r>
          </a:p>
          <a:p>
            <a:pPr>
              <a:lnSpc>
                <a:spcPct val="160000"/>
              </a:lnSpc>
            </a:pPr>
            <a:r>
              <a:rPr lang="en-US" dirty="0"/>
              <a:t>The remaining 5 percent of cases are due to a combination of disorders including androgen insensitivity due to mutations in the androgen receptor, congenital adrenal hyperplasia, and polycystic ovary </a:t>
            </a:r>
            <a:r>
              <a:rPr lang="en-US" dirty="0" smtClean="0"/>
              <a:t>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7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DIAGNOSTIC EVALUATION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702"/>
            <a:ext cx="10515600" cy="514703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amenorrhea is evaluated most efficiently by focusing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on: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or absence of breast development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marker of estrogen action and therefore function of the ovary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or absence of the uterus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determined by ultrasound, or in more complex cases by magnetic resonance imaging)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FSH level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688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scenario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577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lnSpc>
                <a:spcPct val="160000"/>
              </a:lnSpc>
              <a:buFont typeface="+mj-lt"/>
              <a:buAutoNum type="romanUcPeriod"/>
            </a:pPr>
            <a:r>
              <a:rPr lang="en-US" dirty="0"/>
              <a:t>If there is </a:t>
            </a:r>
            <a:r>
              <a:rPr lang="en-US" b="1" dirty="0"/>
              <a:t>no breast development and the FSH level is elevated</a:t>
            </a:r>
            <a:r>
              <a:rPr lang="en-US" dirty="0"/>
              <a:t>, the probable diagnosis is gonadal dysgenesis, and a karyotype should be </a:t>
            </a:r>
            <a:r>
              <a:rPr lang="en-US" dirty="0" smtClean="0"/>
              <a:t>obtained</a:t>
            </a:r>
          </a:p>
          <a:p>
            <a:pPr marL="571500" indent="-571500">
              <a:lnSpc>
                <a:spcPct val="160000"/>
              </a:lnSpc>
              <a:buFont typeface="+mj-lt"/>
              <a:buAutoNum type="romanUcPeriod"/>
            </a:pPr>
            <a:r>
              <a:rPr lang="en-US" dirty="0"/>
              <a:t>If the </a:t>
            </a:r>
            <a:r>
              <a:rPr lang="en-US" b="1" dirty="0"/>
              <a:t>ultrasound indicates that the uterus is absent and FSH is normal</a:t>
            </a:r>
            <a:r>
              <a:rPr lang="en-US" dirty="0"/>
              <a:t>, the probable diagnosis is </a:t>
            </a:r>
            <a:r>
              <a:rPr lang="en-US" dirty="0" err="1"/>
              <a:t>müllerian</a:t>
            </a:r>
            <a:r>
              <a:rPr lang="en-US" dirty="0"/>
              <a:t> agenesis or androgen insensitivity syndrome. In the case of </a:t>
            </a:r>
            <a:r>
              <a:rPr lang="en-US" dirty="0" err="1"/>
              <a:t>müllerian</a:t>
            </a:r>
            <a:r>
              <a:rPr lang="en-US" dirty="0"/>
              <a:t> agenesis, the circulating testosterone is in the normal range for women and in the case of androgen insensitivity, the circulating testosterone is in the male range.</a:t>
            </a:r>
          </a:p>
          <a:p>
            <a:pPr marL="571500" indent="-571500">
              <a:lnSpc>
                <a:spcPct val="160000"/>
              </a:lnSpc>
              <a:buFont typeface="+mj-lt"/>
              <a:buAutoNum type="romanUcPeriod"/>
            </a:pPr>
            <a:r>
              <a:rPr lang="en-US" dirty="0"/>
              <a:t>If the </a:t>
            </a:r>
            <a:r>
              <a:rPr lang="en-US" b="1" dirty="0"/>
              <a:t>FSH is normal, and both breast development and the uterus are present</a:t>
            </a:r>
            <a:r>
              <a:rPr lang="en-US" dirty="0"/>
              <a:t>, then the work-up should focus on the common causes of secondary amenorrhea, where the initial work up includes measurement of height and weight, serum FSH, prolactin and TSH. </a:t>
            </a:r>
          </a:p>
        </p:txBody>
      </p:sp>
    </p:spTree>
    <p:extLst>
      <p:ext uri="{BB962C8B-B14F-4D97-AF65-F5344CB8AC3E}">
        <p14:creationId xmlns:p14="http://schemas.microsoft.com/office/powerpoint/2010/main" val="278063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Primary Amenorrhea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normal development of secondary sexual </a:t>
            </a:r>
            <a:r>
              <a:rPr lang="en-US" alt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characteristcs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en-US" sz="4000" i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NO</a:t>
            </a:r>
          </a:p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Think hypogonadism or </a:t>
            </a:r>
            <a:r>
              <a:rPr lang="en-US" altLang="en-US" b="1" dirty="0" err="1" smtClean="0">
                <a:solidFill>
                  <a:schemeClr val="accent1">
                    <a:lumMod val="75000"/>
                  </a:schemeClr>
                </a:solidFill>
              </a:rPr>
              <a:t>hypogonadotropism</a:t>
            </a:r>
            <a:endParaRPr lang="en-US" altLang="en-US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2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977</Words>
  <Application>Microsoft Office PowerPoint</Application>
  <PresentationFormat>Widescreen</PresentationFormat>
  <Paragraphs>128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Aharoni</vt:lpstr>
      <vt:lpstr>Aparajita</vt:lpstr>
      <vt:lpstr>Arial</vt:lpstr>
      <vt:lpstr>Arial Narrow</vt:lpstr>
      <vt:lpstr>Baskerville Old Face</vt:lpstr>
      <vt:lpstr>Calibri</vt:lpstr>
      <vt:lpstr>Calibri Light</vt:lpstr>
      <vt:lpstr>Tahoma</vt:lpstr>
      <vt:lpstr>Times New Roman</vt:lpstr>
      <vt:lpstr>Wingdings</vt:lpstr>
      <vt:lpstr>Office Theme</vt:lpstr>
      <vt:lpstr>Primary amenorrhea </vt:lpstr>
      <vt:lpstr>Diagnostic clue in this patient</vt:lpstr>
      <vt:lpstr>agenda</vt:lpstr>
      <vt:lpstr>PowerPoint Presentation</vt:lpstr>
      <vt:lpstr>Primary Amenorrhea: Etiology</vt:lpstr>
      <vt:lpstr>Etiology prevalence</vt:lpstr>
      <vt:lpstr>DIAGNOSTIC EVALUATION</vt:lpstr>
      <vt:lpstr>scenario</vt:lpstr>
      <vt:lpstr>Primary Amenorrhea</vt:lpstr>
      <vt:lpstr>Primary Amenorrhea</vt:lpstr>
      <vt:lpstr>Primary Amenorrhea: Evaluation</vt:lpstr>
      <vt:lpstr>PowerPoint Presentation</vt:lpstr>
      <vt:lpstr>Frequency of specific anomalies</vt:lpstr>
      <vt:lpstr>PowerPoint Presentation</vt:lpstr>
      <vt:lpstr>Agenesis</vt:lpstr>
      <vt:lpstr>PowerPoint Presentation</vt:lpstr>
      <vt:lpstr>PowerPoint Presentation</vt:lpstr>
      <vt:lpstr>PowerPoint Presentation</vt:lpstr>
      <vt:lpstr>Associated malformations in MRKH syndrome type II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amenorrhea </dc:title>
  <dc:creator>omid</dc:creator>
  <cp:lastModifiedBy>omid</cp:lastModifiedBy>
  <cp:revision>22</cp:revision>
  <dcterms:created xsi:type="dcterms:W3CDTF">2018-05-16T14:04:34Z</dcterms:created>
  <dcterms:modified xsi:type="dcterms:W3CDTF">2018-05-17T15:19:45Z</dcterms:modified>
</cp:coreProperties>
</file>