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6" r:id="rId9"/>
    <p:sldId id="263" r:id="rId10"/>
    <p:sldId id="264" r:id="rId11"/>
    <p:sldId id="265" r:id="rId12"/>
    <p:sldId id="287" r:id="rId13"/>
    <p:sldId id="288" r:id="rId14"/>
    <p:sldId id="271" r:id="rId15"/>
    <p:sldId id="283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4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08E648-F392-4387-A710-2E6D9CAF5AFD}" type="doc">
      <dgm:prSet loTypeId="urn:microsoft.com/office/officeart/2005/8/layout/vList2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pPr rtl="1"/>
          <a:endParaRPr lang="fa-IR"/>
        </a:p>
      </dgm:t>
    </dgm:pt>
    <dgm:pt modelId="{AA9B1212-4370-415F-A9F0-E905B5D8D75A}">
      <dgm:prSet/>
      <dgm:spPr/>
      <dgm:t>
        <a:bodyPr/>
        <a:lstStyle/>
        <a:p>
          <a:pPr rtl="0"/>
          <a:r>
            <a:rPr lang="en-US" dirty="0" smtClean="0"/>
            <a:t>A </a:t>
          </a:r>
          <a:r>
            <a:rPr lang="en-US" dirty="0" smtClean="0"/>
            <a:t>45 y-o </a:t>
          </a:r>
          <a:r>
            <a:rPr lang="en-US" dirty="0" smtClean="0"/>
            <a:t>woman with several </a:t>
          </a:r>
          <a:r>
            <a:rPr lang="en-US" dirty="0" smtClean="0"/>
            <a:t>attacks </a:t>
          </a:r>
          <a:r>
            <a:rPr lang="en-US" dirty="0" smtClean="0"/>
            <a:t>of hypoglycemia </a:t>
          </a:r>
          <a:endParaRPr lang="fa-IR" dirty="0"/>
        </a:p>
      </dgm:t>
    </dgm:pt>
    <dgm:pt modelId="{F752E5C2-7F88-43D1-931F-0D6106C64B3A}" type="parTrans" cxnId="{98472769-B082-4663-9E8C-92B50E1829E6}">
      <dgm:prSet/>
      <dgm:spPr/>
      <dgm:t>
        <a:bodyPr/>
        <a:lstStyle/>
        <a:p>
          <a:pPr rtl="1"/>
          <a:endParaRPr lang="fa-IR"/>
        </a:p>
      </dgm:t>
    </dgm:pt>
    <dgm:pt modelId="{674F1433-4B3F-40B7-9033-A3D2350FA5CD}" type="sibTrans" cxnId="{98472769-B082-4663-9E8C-92B50E1829E6}">
      <dgm:prSet/>
      <dgm:spPr/>
      <dgm:t>
        <a:bodyPr/>
        <a:lstStyle/>
        <a:p>
          <a:pPr rtl="1"/>
          <a:endParaRPr lang="fa-IR"/>
        </a:p>
      </dgm:t>
    </dgm:pt>
    <dgm:pt modelId="{89A09D18-B958-4F8E-9807-D9D4659032AA}">
      <dgm:prSet/>
      <dgm:spPr/>
      <dgm:t>
        <a:bodyPr/>
        <a:lstStyle/>
        <a:p>
          <a:pPr rtl="0"/>
          <a:r>
            <a:rPr lang="en-US" dirty="0" smtClean="0"/>
            <a:t>In fasting test low </a:t>
          </a:r>
          <a:r>
            <a:rPr lang="en-US" dirty="0" smtClean="0"/>
            <a:t>insulin &amp; C-peptide were </a:t>
          </a:r>
          <a:r>
            <a:rPr lang="en-US" dirty="0" smtClean="0"/>
            <a:t>detected</a:t>
          </a:r>
          <a:endParaRPr lang="fa-IR" dirty="0"/>
        </a:p>
      </dgm:t>
    </dgm:pt>
    <dgm:pt modelId="{D6D6B76B-38D7-46E7-A3E5-26B7E99612CE}" type="parTrans" cxnId="{53C951C5-D1B4-46F5-9570-4A1B1CFA0225}">
      <dgm:prSet/>
      <dgm:spPr/>
      <dgm:t>
        <a:bodyPr/>
        <a:lstStyle/>
        <a:p>
          <a:pPr rtl="1"/>
          <a:endParaRPr lang="fa-IR"/>
        </a:p>
      </dgm:t>
    </dgm:pt>
    <dgm:pt modelId="{564FD39C-DB24-463C-86F4-F64C6369B10F}" type="sibTrans" cxnId="{53C951C5-D1B4-46F5-9570-4A1B1CFA0225}">
      <dgm:prSet/>
      <dgm:spPr/>
      <dgm:t>
        <a:bodyPr/>
        <a:lstStyle/>
        <a:p>
          <a:pPr rtl="1"/>
          <a:endParaRPr lang="fa-IR"/>
        </a:p>
      </dgm:t>
    </dgm:pt>
    <dgm:pt modelId="{36136BAD-0D76-4BB7-B5F4-18257B011D90}">
      <dgm:prSet/>
      <dgm:spPr/>
      <dgm:t>
        <a:bodyPr/>
        <a:lstStyle/>
        <a:p>
          <a:pPr rtl="0"/>
          <a:r>
            <a:rPr lang="en-US" dirty="0" smtClean="0"/>
            <a:t>WEIGHT GAIN</a:t>
          </a:r>
          <a:endParaRPr lang="fa-IR" dirty="0"/>
        </a:p>
      </dgm:t>
    </dgm:pt>
    <dgm:pt modelId="{B2A974C5-3EEF-4988-99F3-B2DF0276C3DE}" type="parTrans" cxnId="{F8894174-CC0D-446F-8649-1414F50F7C52}">
      <dgm:prSet/>
      <dgm:spPr/>
      <dgm:t>
        <a:bodyPr/>
        <a:lstStyle/>
        <a:p>
          <a:pPr rtl="1"/>
          <a:endParaRPr lang="fa-IR"/>
        </a:p>
      </dgm:t>
    </dgm:pt>
    <dgm:pt modelId="{0DD7E72D-B136-44CC-AF85-242891058B58}" type="sibTrans" cxnId="{F8894174-CC0D-446F-8649-1414F50F7C52}">
      <dgm:prSet/>
      <dgm:spPr/>
      <dgm:t>
        <a:bodyPr/>
        <a:lstStyle/>
        <a:p>
          <a:pPr rtl="1"/>
          <a:endParaRPr lang="fa-IR"/>
        </a:p>
      </dgm:t>
    </dgm:pt>
    <dgm:pt modelId="{65391CA4-4CBF-4911-A032-1E9A6F969638}">
      <dgm:prSet/>
      <dgm:spPr/>
      <dgm:t>
        <a:bodyPr/>
        <a:lstStyle/>
        <a:p>
          <a:pPr rtl="0"/>
          <a:r>
            <a:rPr lang="en-US" dirty="0" smtClean="0"/>
            <a:t>A SPLEEN SIMPLE </a:t>
          </a:r>
          <a:r>
            <a:rPr lang="en-US" dirty="0" smtClean="0"/>
            <a:t>CYST IN IMAGING</a:t>
          </a:r>
          <a:endParaRPr lang="fa-IR" dirty="0"/>
        </a:p>
      </dgm:t>
    </dgm:pt>
    <dgm:pt modelId="{8F204103-7709-4B60-8B6E-55BC11EE3FEF}" type="parTrans" cxnId="{1F02DA66-2400-466A-92D2-8AC5D5A037DC}">
      <dgm:prSet/>
      <dgm:spPr/>
      <dgm:t>
        <a:bodyPr/>
        <a:lstStyle/>
        <a:p>
          <a:pPr rtl="1"/>
          <a:endParaRPr lang="fa-IR"/>
        </a:p>
      </dgm:t>
    </dgm:pt>
    <dgm:pt modelId="{9D1715A0-431B-4F19-B10E-7830483F53D2}" type="sibTrans" cxnId="{1F02DA66-2400-466A-92D2-8AC5D5A037DC}">
      <dgm:prSet/>
      <dgm:spPr/>
      <dgm:t>
        <a:bodyPr/>
        <a:lstStyle/>
        <a:p>
          <a:pPr rtl="1"/>
          <a:endParaRPr lang="fa-IR"/>
        </a:p>
      </dgm:t>
    </dgm:pt>
    <dgm:pt modelId="{E99B46C5-6823-4E72-B8CB-7B0308F3FB5B}">
      <dgm:prSet/>
      <dgm:spPr/>
      <dgm:t>
        <a:bodyPr/>
        <a:lstStyle/>
        <a:p>
          <a:pPr rtl="0"/>
          <a:endParaRPr lang="fa-IR" dirty="0"/>
        </a:p>
      </dgm:t>
    </dgm:pt>
    <dgm:pt modelId="{39D7938B-F65E-4321-BE0C-A4F4E046B15C}" type="sibTrans" cxnId="{FD13F2B2-CC18-46FB-9103-F92EABC56002}">
      <dgm:prSet/>
      <dgm:spPr/>
      <dgm:t>
        <a:bodyPr/>
        <a:lstStyle/>
        <a:p>
          <a:pPr rtl="1"/>
          <a:endParaRPr lang="fa-IR"/>
        </a:p>
      </dgm:t>
    </dgm:pt>
    <dgm:pt modelId="{61AECE30-C7B4-4485-876F-101E907D660C}" type="parTrans" cxnId="{FD13F2B2-CC18-46FB-9103-F92EABC56002}">
      <dgm:prSet/>
      <dgm:spPr/>
      <dgm:t>
        <a:bodyPr/>
        <a:lstStyle/>
        <a:p>
          <a:pPr rtl="1"/>
          <a:endParaRPr lang="fa-IR"/>
        </a:p>
      </dgm:t>
    </dgm:pt>
    <dgm:pt modelId="{ECB96466-FBB3-41D5-937F-F988F2EB3A8C}" type="pres">
      <dgm:prSet presAssocID="{9108E648-F392-4387-A710-2E6D9CAF5A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A92ED2-7641-4B8E-AD60-AA32EF3C73C0}" type="pres">
      <dgm:prSet presAssocID="{AA9B1212-4370-415F-A9F0-E905B5D8D75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47C71-091F-4CCB-BE30-EB3058038323}" type="pres">
      <dgm:prSet presAssocID="{674F1433-4B3F-40B7-9033-A3D2350FA5CD}" presName="spacer" presStyleCnt="0"/>
      <dgm:spPr/>
    </dgm:pt>
    <dgm:pt modelId="{2EC56468-F1F2-4DAE-A8A8-45B95F15064A}" type="pres">
      <dgm:prSet presAssocID="{89A09D18-B958-4F8E-9807-D9D4659032A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9EF98D-DEFD-4D1E-A687-2E5412909C5F}" type="pres">
      <dgm:prSet presAssocID="{564FD39C-DB24-463C-86F4-F64C6369B10F}" presName="spacer" presStyleCnt="0"/>
      <dgm:spPr/>
    </dgm:pt>
    <dgm:pt modelId="{3128E8DF-E775-41A7-8E86-388EFFC241D6}" type="pres">
      <dgm:prSet presAssocID="{E99B46C5-6823-4E72-B8CB-7B0308F3FB5B}" presName="parentText" presStyleLbl="node1" presStyleIdx="2" presStyleCnt="5" custLinFactY="374864" custLinFactNeighborX="-223" custLinFactNeighborY="4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2274D0-14FA-4085-8548-854E07FAC7EE}" type="pres">
      <dgm:prSet presAssocID="{39D7938B-F65E-4321-BE0C-A4F4E046B15C}" presName="spacer" presStyleCnt="0"/>
      <dgm:spPr/>
    </dgm:pt>
    <dgm:pt modelId="{41B5816F-A10C-4F7A-9090-846E92D14B1D}" type="pres">
      <dgm:prSet presAssocID="{36136BAD-0D76-4BB7-B5F4-18257B011D90}" presName="parentText" presStyleLbl="node1" presStyleIdx="3" presStyleCnt="5" custLinFactY="-100000" custLinFactNeighborX="446" custLinFactNeighborY="-11303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A10019-1C4C-4206-87D6-B7419EDDBFBA}" type="pres">
      <dgm:prSet presAssocID="{0DD7E72D-B136-44CC-AF85-242891058B58}" presName="spacer" presStyleCnt="0"/>
      <dgm:spPr/>
    </dgm:pt>
    <dgm:pt modelId="{BE0AE506-AC14-414D-814B-9E781D075A3F}" type="pres">
      <dgm:prSet presAssocID="{65391CA4-4CBF-4911-A032-1E9A6F969638}" presName="parentText" presStyleLbl="node1" presStyleIdx="4" presStyleCnt="5" custLinFactY="-90761" custLinFactNeighborX="111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F02DA66-2400-466A-92D2-8AC5D5A037DC}" srcId="{9108E648-F392-4387-A710-2E6D9CAF5AFD}" destId="{65391CA4-4CBF-4911-A032-1E9A6F969638}" srcOrd="4" destOrd="0" parTransId="{8F204103-7709-4B60-8B6E-55BC11EE3FEF}" sibTransId="{9D1715A0-431B-4F19-B10E-7830483F53D2}"/>
    <dgm:cxn modelId="{8F33361D-7A77-4CFF-AAD2-52E4E3269B7F}" type="presOf" srcId="{AA9B1212-4370-415F-A9F0-E905B5D8D75A}" destId="{C7A92ED2-7641-4B8E-AD60-AA32EF3C73C0}" srcOrd="0" destOrd="0" presId="urn:microsoft.com/office/officeart/2005/8/layout/vList2"/>
    <dgm:cxn modelId="{9DAD9AA3-C727-4030-878A-56F4833F8075}" type="presOf" srcId="{9108E648-F392-4387-A710-2E6D9CAF5AFD}" destId="{ECB96466-FBB3-41D5-937F-F988F2EB3A8C}" srcOrd="0" destOrd="0" presId="urn:microsoft.com/office/officeart/2005/8/layout/vList2"/>
    <dgm:cxn modelId="{53C951C5-D1B4-46F5-9570-4A1B1CFA0225}" srcId="{9108E648-F392-4387-A710-2E6D9CAF5AFD}" destId="{89A09D18-B958-4F8E-9807-D9D4659032AA}" srcOrd="1" destOrd="0" parTransId="{D6D6B76B-38D7-46E7-A3E5-26B7E99612CE}" sibTransId="{564FD39C-DB24-463C-86F4-F64C6369B10F}"/>
    <dgm:cxn modelId="{22A5A602-CF46-45BC-B4EA-69F956E80BCF}" type="presOf" srcId="{89A09D18-B958-4F8E-9807-D9D4659032AA}" destId="{2EC56468-F1F2-4DAE-A8A8-45B95F15064A}" srcOrd="0" destOrd="0" presId="urn:microsoft.com/office/officeart/2005/8/layout/vList2"/>
    <dgm:cxn modelId="{F8894174-CC0D-446F-8649-1414F50F7C52}" srcId="{9108E648-F392-4387-A710-2E6D9CAF5AFD}" destId="{36136BAD-0D76-4BB7-B5F4-18257B011D90}" srcOrd="3" destOrd="0" parTransId="{B2A974C5-3EEF-4988-99F3-B2DF0276C3DE}" sibTransId="{0DD7E72D-B136-44CC-AF85-242891058B58}"/>
    <dgm:cxn modelId="{50F0636C-BD69-4307-8B6F-60B3D105B2CB}" type="presOf" srcId="{36136BAD-0D76-4BB7-B5F4-18257B011D90}" destId="{41B5816F-A10C-4F7A-9090-846E92D14B1D}" srcOrd="0" destOrd="0" presId="urn:microsoft.com/office/officeart/2005/8/layout/vList2"/>
    <dgm:cxn modelId="{FD13F2B2-CC18-46FB-9103-F92EABC56002}" srcId="{9108E648-F392-4387-A710-2E6D9CAF5AFD}" destId="{E99B46C5-6823-4E72-B8CB-7B0308F3FB5B}" srcOrd="2" destOrd="0" parTransId="{61AECE30-C7B4-4485-876F-101E907D660C}" sibTransId="{39D7938B-F65E-4321-BE0C-A4F4E046B15C}"/>
    <dgm:cxn modelId="{98472769-B082-4663-9E8C-92B50E1829E6}" srcId="{9108E648-F392-4387-A710-2E6D9CAF5AFD}" destId="{AA9B1212-4370-415F-A9F0-E905B5D8D75A}" srcOrd="0" destOrd="0" parTransId="{F752E5C2-7F88-43D1-931F-0D6106C64B3A}" sibTransId="{674F1433-4B3F-40B7-9033-A3D2350FA5CD}"/>
    <dgm:cxn modelId="{634FF277-11DA-44DD-9435-D7D2130A8CE9}" type="presOf" srcId="{E99B46C5-6823-4E72-B8CB-7B0308F3FB5B}" destId="{3128E8DF-E775-41A7-8E86-388EFFC241D6}" srcOrd="0" destOrd="0" presId="urn:microsoft.com/office/officeart/2005/8/layout/vList2"/>
    <dgm:cxn modelId="{7490ECF5-4C03-4975-A72E-F36DF9A484A7}" type="presOf" srcId="{65391CA4-4CBF-4911-A032-1E9A6F969638}" destId="{BE0AE506-AC14-414D-814B-9E781D075A3F}" srcOrd="0" destOrd="0" presId="urn:microsoft.com/office/officeart/2005/8/layout/vList2"/>
    <dgm:cxn modelId="{35F9905C-8564-43ED-8FCC-368069261923}" type="presParOf" srcId="{ECB96466-FBB3-41D5-937F-F988F2EB3A8C}" destId="{C7A92ED2-7641-4B8E-AD60-AA32EF3C73C0}" srcOrd="0" destOrd="0" presId="urn:microsoft.com/office/officeart/2005/8/layout/vList2"/>
    <dgm:cxn modelId="{DF3F70E5-3040-4938-9A54-B26968767F75}" type="presParOf" srcId="{ECB96466-FBB3-41D5-937F-F988F2EB3A8C}" destId="{F9047C71-091F-4CCB-BE30-EB3058038323}" srcOrd="1" destOrd="0" presId="urn:microsoft.com/office/officeart/2005/8/layout/vList2"/>
    <dgm:cxn modelId="{6C94BACB-5D2A-4092-9E84-084D64EBE11C}" type="presParOf" srcId="{ECB96466-FBB3-41D5-937F-F988F2EB3A8C}" destId="{2EC56468-F1F2-4DAE-A8A8-45B95F15064A}" srcOrd="2" destOrd="0" presId="urn:microsoft.com/office/officeart/2005/8/layout/vList2"/>
    <dgm:cxn modelId="{C61237A9-9B0D-4575-92CD-15250F0A5098}" type="presParOf" srcId="{ECB96466-FBB3-41D5-937F-F988F2EB3A8C}" destId="{AB9EF98D-DEFD-4D1E-A687-2E5412909C5F}" srcOrd="3" destOrd="0" presId="urn:microsoft.com/office/officeart/2005/8/layout/vList2"/>
    <dgm:cxn modelId="{1000BD5D-8B64-4067-9AB2-2F329F3B256B}" type="presParOf" srcId="{ECB96466-FBB3-41D5-937F-F988F2EB3A8C}" destId="{3128E8DF-E775-41A7-8E86-388EFFC241D6}" srcOrd="4" destOrd="0" presId="urn:microsoft.com/office/officeart/2005/8/layout/vList2"/>
    <dgm:cxn modelId="{C9A568AB-D311-4173-A540-4E52D764133B}" type="presParOf" srcId="{ECB96466-FBB3-41D5-937F-F988F2EB3A8C}" destId="{7F2274D0-14FA-4085-8548-854E07FAC7EE}" srcOrd="5" destOrd="0" presId="urn:microsoft.com/office/officeart/2005/8/layout/vList2"/>
    <dgm:cxn modelId="{635EF42E-1652-4A7B-8203-916897B0C212}" type="presParOf" srcId="{ECB96466-FBB3-41D5-937F-F988F2EB3A8C}" destId="{41B5816F-A10C-4F7A-9090-846E92D14B1D}" srcOrd="6" destOrd="0" presId="urn:microsoft.com/office/officeart/2005/8/layout/vList2"/>
    <dgm:cxn modelId="{3AF21BE0-3072-4B5C-BFCE-82B8115F3999}" type="presParOf" srcId="{ECB96466-FBB3-41D5-937F-F988F2EB3A8C}" destId="{2AA10019-1C4C-4206-87D6-B7419EDDBFBA}" srcOrd="7" destOrd="0" presId="urn:microsoft.com/office/officeart/2005/8/layout/vList2"/>
    <dgm:cxn modelId="{8CF31870-14C0-4CFC-A593-98FC072E3539}" type="presParOf" srcId="{ECB96466-FBB3-41D5-937F-F988F2EB3A8C}" destId="{BE0AE506-AC14-414D-814B-9E781D075A3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92ED2-7641-4B8E-AD60-AA32EF3C73C0}">
      <dsp:nvSpPr>
        <dsp:cNvPr id="0" name=""/>
        <dsp:cNvSpPr/>
      </dsp:nvSpPr>
      <dsp:spPr>
        <a:xfrm>
          <a:off x="0" y="245748"/>
          <a:ext cx="8915400" cy="5996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 </a:t>
          </a:r>
          <a:r>
            <a:rPr lang="en-US" sz="2500" kern="1200" dirty="0" smtClean="0"/>
            <a:t>45 y-o </a:t>
          </a:r>
          <a:r>
            <a:rPr lang="en-US" sz="2500" kern="1200" dirty="0" smtClean="0"/>
            <a:t>woman with several </a:t>
          </a:r>
          <a:r>
            <a:rPr lang="en-US" sz="2500" kern="1200" dirty="0" smtClean="0"/>
            <a:t>attacks </a:t>
          </a:r>
          <a:r>
            <a:rPr lang="en-US" sz="2500" kern="1200" dirty="0" smtClean="0"/>
            <a:t>of hypoglycemia </a:t>
          </a:r>
          <a:endParaRPr lang="fa-IR" sz="2500" kern="1200" dirty="0"/>
        </a:p>
      </dsp:txBody>
      <dsp:txXfrm>
        <a:off x="29271" y="275019"/>
        <a:ext cx="8856858" cy="541083"/>
      </dsp:txXfrm>
    </dsp:sp>
    <dsp:sp modelId="{2EC56468-F1F2-4DAE-A8A8-45B95F15064A}">
      <dsp:nvSpPr>
        <dsp:cNvPr id="0" name=""/>
        <dsp:cNvSpPr/>
      </dsp:nvSpPr>
      <dsp:spPr>
        <a:xfrm>
          <a:off x="0" y="917373"/>
          <a:ext cx="8915400" cy="5996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In fasting test low </a:t>
          </a:r>
          <a:r>
            <a:rPr lang="en-US" sz="2500" kern="1200" dirty="0" smtClean="0"/>
            <a:t>insulin &amp; C-peptide were </a:t>
          </a:r>
          <a:r>
            <a:rPr lang="en-US" sz="2500" kern="1200" dirty="0" smtClean="0"/>
            <a:t>detected</a:t>
          </a:r>
          <a:endParaRPr lang="fa-IR" sz="2500" kern="1200" dirty="0"/>
        </a:p>
      </dsp:txBody>
      <dsp:txXfrm>
        <a:off x="29271" y="946644"/>
        <a:ext cx="8856858" cy="541083"/>
      </dsp:txXfrm>
    </dsp:sp>
    <dsp:sp modelId="{3128E8DF-E775-41A7-8E86-388EFFC241D6}">
      <dsp:nvSpPr>
        <dsp:cNvPr id="0" name=""/>
        <dsp:cNvSpPr/>
      </dsp:nvSpPr>
      <dsp:spPr>
        <a:xfrm>
          <a:off x="0" y="3177997"/>
          <a:ext cx="8915400" cy="59962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500" kern="1200" dirty="0"/>
        </a:p>
      </dsp:txBody>
      <dsp:txXfrm>
        <a:off x="29271" y="3207268"/>
        <a:ext cx="8856858" cy="541083"/>
      </dsp:txXfrm>
    </dsp:sp>
    <dsp:sp modelId="{41B5816F-A10C-4F7A-9090-846E92D14B1D}">
      <dsp:nvSpPr>
        <dsp:cNvPr id="0" name=""/>
        <dsp:cNvSpPr/>
      </dsp:nvSpPr>
      <dsp:spPr>
        <a:xfrm>
          <a:off x="0" y="1579610"/>
          <a:ext cx="8915400" cy="59962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WEIGHT GAIN</a:t>
          </a:r>
          <a:endParaRPr lang="fa-IR" sz="2500" kern="1200" dirty="0"/>
        </a:p>
      </dsp:txBody>
      <dsp:txXfrm>
        <a:off x="29271" y="1608881"/>
        <a:ext cx="8856858" cy="541083"/>
      </dsp:txXfrm>
    </dsp:sp>
    <dsp:sp modelId="{BE0AE506-AC14-414D-814B-9E781D075A3F}">
      <dsp:nvSpPr>
        <dsp:cNvPr id="0" name=""/>
        <dsp:cNvSpPr/>
      </dsp:nvSpPr>
      <dsp:spPr>
        <a:xfrm>
          <a:off x="0" y="2316022"/>
          <a:ext cx="8915400" cy="59962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A SPLEEN SIMPLE </a:t>
          </a:r>
          <a:r>
            <a:rPr lang="en-US" sz="2500" kern="1200" dirty="0" smtClean="0"/>
            <a:t>CYST IN IMAGING</a:t>
          </a:r>
          <a:endParaRPr lang="fa-IR" sz="2500" kern="1200" dirty="0"/>
        </a:p>
      </dsp:txBody>
      <dsp:txXfrm>
        <a:off x="29271" y="2345293"/>
        <a:ext cx="8856858" cy="541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2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58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2966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32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9158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57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530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4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85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4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7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8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3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6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9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45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DD2CB-3F9D-405F-A5FC-3A816018B84F}" type="datetimeFigureOut">
              <a:rPr lang="en-US" smtClean="0"/>
              <a:pPr/>
              <a:t>8/20/2017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093C538-4766-451C-A5D6-0B681EEB56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1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Name of God</a:t>
            </a: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Presentation 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871" y="5151005"/>
            <a:ext cx="8915399" cy="1126283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By:A.Soleimani.MD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B.Rezvankhah.MD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36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Menstrual irregularity: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Sexual dysfunction: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 gain: 5kg in 6months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Hypotension: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(-)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Headaches: (-)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Malaise &amp; weakness: (+)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a-I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/E: The patient is a thin well being young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woman,she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oriented &amp; cooperator.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53535"/>
              </a:buClr>
            </a:pPr>
            <a:endParaRPr lang="en-US" sz="28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53535"/>
              </a:buClr>
            </a:pP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Vital 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sign: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BP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100/60 (no orthostatic changes)  </a:t>
            </a:r>
          </a:p>
          <a:p>
            <a:pPr marL="0" lvl="0" indent="0">
              <a:buClr>
                <a:srgbClr val="353535"/>
              </a:buClr>
              <a:buNone/>
            </a:pP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PR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   BMI</a:t>
            </a:r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</a:p>
          <a:p>
            <a:pPr marL="0" indent="0">
              <a:buNone/>
            </a:pPr>
            <a:endParaRPr lang="fa-I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9516" y="871330"/>
            <a:ext cx="8915400" cy="3777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H&amp;N: No hyperpigmentation, No features in favor of acromegaly,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Thyroid was NL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Chest: breast examination was NL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Abdomen: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Organomegaly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(-), mass (-)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Extremities: flexion contracture (-)  muscle atrophy(-)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20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 DATA: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735859"/>
              </p:ext>
            </p:extLst>
          </p:nvPr>
        </p:nvGraphicFramePr>
        <p:xfrm>
          <a:off x="7036904" y="1040296"/>
          <a:ext cx="1858618" cy="424732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58618">
                  <a:extLst>
                    <a:ext uri="{9D8B030D-6E8A-4147-A177-3AD203B41FA5}">
                      <a16:colId xmlns:a16="http://schemas.microsoft.com/office/drawing/2014/main" val="4293174002"/>
                    </a:ext>
                  </a:extLst>
                </a:gridCol>
              </a:tblGrid>
              <a:tr h="945154">
                <a:tc>
                  <a:txBody>
                    <a:bodyPr/>
                    <a:lstStyle/>
                    <a:p>
                      <a:r>
                        <a:rPr lang="en-US" dirty="0" smtClean="0"/>
                        <a:t>HB: 12.5 </a:t>
                      </a:r>
                    </a:p>
                    <a:p>
                      <a:r>
                        <a:rPr lang="en-US" dirty="0" smtClean="0"/>
                        <a:t>MCV: 82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87634"/>
                  </a:ext>
                </a:extLst>
              </a:tr>
              <a:tr h="1481328">
                <a:tc>
                  <a:txBody>
                    <a:bodyPr/>
                    <a:lstStyle/>
                    <a:p>
                      <a:r>
                        <a:rPr lang="en-US" b="1" dirty="0" smtClean="0"/>
                        <a:t>Na:141</a:t>
                      </a:r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K: 4.5</a:t>
                      </a:r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Cr: 0.9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050318"/>
                  </a:ext>
                </a:extLst>
              </a:tr>
              <a:tr h="94515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TSH: 0.6</a:t>
                      </a:r>
                    </a:p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T4 :</a:t>
                      </a:r>
                      <a:r>
                        <a:rPr lang="en-US" b="1" baseline="0" dirty="0" smtClean="0"/>
                        <a:t>  8.2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139636"/>
                  </a:ext>
                </a:extLst>
              </a:tr>
              <a:tr h="87568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IGF1:</a:t>
                      </a:r>
                      <a:r>
                        <a:rPr lang="en-US" b="1" baseline="0" dirty="0" smtClean="0"/>
                        <a:t> ?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008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93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648846" y="881269"/>
            <a:ext cx="8915400" cy="377762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SPIRAL CT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SCAN OF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ABDOMEN without &amp; with contrast: 96/04/19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mm cyst is noted at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spleen</a:t>
            </a: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53535"/>
              </a:buClr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Chest spiral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 without &amp; with contrast: normal</a:t>
            </a:r>
          </a:p>
          <a:p>
            <a:pPr marL="0" indent="0">
              <a:buNone/>
            </a:pPr>
            <a:endParaRPr lang="fa-I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9334" y="781878"/>
            <a:ext cx="8915400" cy="377762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Spiral  CT of </a:t>
            </a:r>
            <a:r>
              <a:rPr lang="en-US" sz="2400" b="1" dirty="0" err="1" smtClean="0"/>
              <a:t>abdomino</a:t>
            </a:r>
            <a:r>
              <a:rPr lang="en-US" sz="2400" b="1" dirty="0" smtClean="0"/>
              <a:t> pelvic without &amp; with contrast</a:t>
            </a:r>
          </a:p>
          <a:p>
            <a:pPr marL="0" indent="0">
              <a:buNone/>
            </a:pPr>
            <a:r>
              <a:rPr lang="en-US" sz="2400" b="1" dirty="0" smtClean="0"/>
              <a:t>2 simple cyst at spleen( 3 &amp; 7 mm)</a:t>
            </a:r>
          </a:p>
        </p:txBody>
      </p:sp>
      <p:pic>
        <p:nvPicPr>
          <p:cNvPr id="4" name="Content Placeholder 3" descr="20170817_104413.jpg"/>
          <p:cNvPicPr>
            <a:picLocks noChangeAspect="1"/>
          </p:cNvPicPr>
          <p:nvPr/>
        </p:nvPicPr>
        <p:blipFill rotWithShape="1">
          <a:blip r:embed="rId2" cstate="print"/>
          <a:srcRect t="11400" b="30990"/>
          <a:stretch/>
        </p:blipFill>
        <p:spPr>
          <a:xfrm>
            <a:off x="5318486" y="4075043"/>
            <a:ext cx="6716889" cy="2176670"/>
          </a:xfrm>
          <a:prstGeom prst="rect">
            <a:avLst/>
          </a:prstGeom>
        </p:spPr>
      </p:pic>
      <p:pic>
        <p:nvPicPr>
          <p:cNvPr id="5" name="Content Placeholder 3" descr="20170817_104401.jpg"/>
          <p:cNvPicPr>
            <a:picLocks noChangeAspect="1"/>
          </p:cNvPicPr>
          <p:nvPr/>
        </p:nvPicPr>
        <p:blipFill rotWithShape="1">
          <a:blip r:embed="rId3" cstate="print"/>
          <a:srcRect t="7276" r="40732" b="5387"/>
          <a:stretch/>
        </p:blipFill>
        <p:spPr>
          <a:xfrm rot="5400000">
            <a:off x="1478282" y="2995033"/>
            <a:ext cx="3980948" cy="329979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list</a:t>
            </a:r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583927"/>
              </p:ext>
            </p:extLst>
          </p:nvPr>
        </p:nvGraphicFramePr>
        <p:xfrm>
          <a:off x="2589212" y="2133600"/>
          <a:ext cx="8915400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ID: A 45 y-o ♀,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Married,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Student of PHD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Born &amp; Living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Tabriz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34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8877" y="953727"/>
            <a:ext cx="8915400" cy="4935795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CC:Hypoglycemia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PI: The patient came to our clinic with CC of 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hypoglycemic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attack occurred in 3/96 during she was on the exam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claimed it happened 4 hours after lunch. The symptoms included lightheadedness ,palpitation ,tremor and drowsiness. 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called emergency &amp; they detected a low BS level:35 mg/dl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admitted in emergency department for 12 hours and her symptoms were relieved by administration of D/W serum and then discharged.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71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924232"/>
            <a:ext cx="8915400" cy="498699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Till then she eats snacks several time a day &amp; during night fearing of hypoglycemia and she gained weight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had sign &amp; symptoms of  Hypoglycemia in both fasting &amp; post prandial conditions but she did not check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no other concomitant sign &amp; symptoms like hypotension ,abdominal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pain,irregular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menstruation,…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stated she experienced an other hypoglycemic attack 4 years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ago.It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happened in fasting condition &amp; BS was 28 mg/dl with glucometer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couldn't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 kept fasting in Ramadan for 4-5 years.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093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 did a fasting test in Tabriz and in the third day (hour:60-65) the test was terminated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6543"/>
              </p:ext>
            </p:extLst>
          </p:nvPr>
        </p:nvGraphicFramePr>
        <p:xfrm>
          <a:off x="2474451" y="4170788"/>
          <a:ext cx="8128000" cy="2200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54402556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590913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541378"/>
                  </a:ext>
                </a:extLst>
              </a:tr>
              <a:tr h="447815">
                <a:tc>
                  <a:txBody>
                    <a:bodyPr/>
                    <a:lstStyle/>
                    <a:p>
                      <a:r>
                        <a:rPr lang="en-US" dirty="0" smtClean="0"/>
                        <a:t>BS: </a:t>
                      </a:r>
                      <a:r>
                        <a:rPr lang="en-US" b="1" dirty="0" smtClean="0"/>
                        <a:t>53</a:t>
                      </a:r>
                      <a:r>
                        <a:rPr lang="en-US" dirty="0" smtClean="0"/>
                        <a:t> mg/dl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BS:</a:t>
                      </a:r>
                      <a:r>
                        <a:rPr lang="en-US" b="1" dirty="0" smtClean="0"/>
                        <a:t>50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311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Insulin: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1.1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mcIU</a:t>
                      </a:r>
                      <a:r>
                        <a:rPr lang="en-US" baseline="0" dirty="0" smtClean="0"/>
                        <a:t>/ml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Insulin: </a:t>
                      </a:r>
                      <a:r>
                        <a:rPr lang="en-US" b="1" dirty="0" smtClean="0"/>
                        <a:t>1.2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13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C-peptide: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0.3</a:t>
                      </a:r>
                      <a:r>
                        <a:rPr lang="en-US" baseline="0" dirty="0" smtClean="0"/>
                        <a:t> ng/ml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C-peptide: </a:t>
                      </a: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0.64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546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Cortisol: </a:t>
                      </a:r>
                      <a:r>
                        <a:rPr lang="en-US" b="1" dirty="0" smtClean="0"/>
                        <a:t>7.5</a:t>
                      </a:r>
                      <a:r>
                        <a:rPr lang="en-US" dirty="0" smtClean="0"/>
                        <a:t> mcg/dl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Cortisol: </a:t>
                      </a:r>
                      <a:r>
                        <a:rPr lang="en-US" b="1" dirty="0" smtClean="0"/>
                        <a:t>8.67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994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180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the unexpected results, the patient was admitted and the fasting test was performed again.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3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night the BS level reached below 50 mg/dl attending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palpitation,pallor,drowsiness,headache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68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353535"/>
              </a:buClr>
              <a:buNone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test were as following:</a:t>
            </a:r>
          </a:p>
          <a:p>
            <a:pPr lvl="0">
              <a:buClr>
                <a:srgbClr val="353535"/>
              </a:buClr>
            </a:pP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159980"/>
              </p:ext>
            </p:extLst>
          </p:nvPr>
        </p:nvGraphicFramePr>
        <p:xfrm>
          <a:off x="2169652" y="3637936"/>
          <a:ext cx="8127999" cy="18659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90562297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4977539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986699306"/>
                    </a:ext>
                  </a:extLst>
                </a:gridCol>
              </a:tblGrid>
              <a:tr h="382584">
                <a:tc>
                  <a:txBody>
                    <a:bodyPr/>
                    <a:lstStyle/>
                    <a:p>
                      <a:r>
                        <a:rPr lang="fa-IR" dirty="0" smtClean="0"/>
                        <a:t>طالقانی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مرکزی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a-IR" dirty="0" smtClean="0"/>
                        <a:t>طالقانی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4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BS: </a:t>
                      </a: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mg/dl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BS: </a:t>
                      </a: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mg/dl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BS: </a:t>
                      </a: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mg/dl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345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Insulin: </a:t>
                      </a: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mcIU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/ml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Insulin: </a:t>
                      </a: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 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Insulin:</a:t>
                      </a: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240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C-peptide: </a:t>
                      </a: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  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C-peptide: </a:t>
                      </a: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ng/ml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C-peptide: </a:t>
                      </a: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543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Cortisol: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mcg/dl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Cortisol: </a:t>
                      </a:r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11.4</a:t>
                      </a: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mcg/dl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31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7985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cortisol level a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cosyntropin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 was done: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567190"/>
              </p:ext>
            </p:extLst>
          </p:nvPr>
        </p:nvGraphicFramePr>
        <p:xfrm>
          <a:off x="3359425" y="4054796"/>
          <a:ext cx="619208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6040">
                  <a:extLst>
                    <a:ext uri="{9D8B030D-6E8A-4147-A177-3AD203B41FA5}">
                      <a16:colId xmlns:a16="http://schemas.microsoft.com/office/drawing/2014/main" val="1931145356"/>
                    </a:ext>
                  </a:extLst>
                </a:gridCol>
                <a:gridCol w="3096040">
                  <a:extLst>
                    <a:ext uri="{9D8B030D-6E8A-4147-A177-3AD203B41FA5}">
                      <a16:colId xmlns:a16="http://schemas.microsoft.com/office/drawing/2014/main" val="7057585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Cortisol  0’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388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Cortisol  30’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 mcg/dl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617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Cortisol   60’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 mcg/dl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317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04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Idiopathic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DVT ( 2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times ), C/S, Appendectomy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_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FH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(DM in her uncles)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53535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She has two children ( 12 &amp; 8 y-o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&amp; had breast feeding &amp; regular menstruation after delivery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0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232</TotalTime>
  <Words>588</Words>
  <Application>Microsoft Office PowerPoint</Application>
  <PresentationFormat>Widescreen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Century Gothic</vt:lpstr>
      <vt:lpstr>Tahoma</vt:lpstr>
      <vt:lpstr>Times New Roman</vt:lpstr>
      <vt:lpstr>Wingdings</vt:lpstr>
      <vt:lpstr>Wingdings 3</vt:lpstr>
      <vt:lpstr>Wisp</vt:lpstr>
      <vt:lpstr>In the Name of God Case Presentation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LAB DATA:</vt:lpstr>
      <vt:lpstr>PowerPoint Presentation</vt:lpstr>
      <vt:lpstr>PowerPoint Presentation</vt:lpstr>
      <vt:lpstr>Problem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Hypoglycemia Case Presentation </dc:title>
  <dc:creator>Windows User</dc:creator>
  <cp:lastModifiedBy>Windows User</cp:lastModifiedBy>
  <cp:revision>32</cp:revision>
  <dcterms:created xsi:type="dcterms:W3CDTF">2017-08-18T17:45:48Z</dcterms:created>
  <dcterms:modified xsi:type="dcterms:W3CDTF">2017-08-20T18:32:33Z</dcterms:modified>
</cp:coreProperties>
</file>