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0"/>
  </p:notesMasterIdLst>
  <p:sldIdLst>
    <p:sldId id="256" r:id="rId2"/>
    <p:sldId id="314" r:id="rId3"/>
    <p:sldId id="316" r:id="rId4"/>
    <p:sldId id="318" r:id="rId5"/>
    <p:sldId id="361" r:id="rId6"/>
    <p:sldId id="320" r:id="rId7"/>
    <p:sldId id="358" r:id="rId8"/>
    <p:sldId id="321" r:id="rId9"/>
    <p:sldId id="322" r:id="rId10"/>
    <p:sldId id="371" r:id="rId11"/>
    <p:sldId id="372" r:id="rId12"/>
    <p:sldId id="373" r:id="rId13"/>
    <p:sldId id="374" r:id="rId14"/>
    <p:sldId id="409" r:id="rId15"/>
    <p:sldId id="410" r:id="rId16"/>
    <p:sldId id="411" r:id="rId17"/>
    <p:sldId id="412" r:id="rId18"/>
    <p:sldId id="413" r:id="rId19"/>
    <p:sldId id="414" r:id="rId20"/>
    <p:sldId id="415" r:id="rId21"/>
    <p:sldId id="417" r:id="rId22"/>
    <p:sldId id="418" r:id="rId23"/>
    <p:sldId id="419" r:id="rId24"/>
    <p:sldId id="420" r:id="rId25"/>
    <p:sldId id="421" r:id="rId26"/>
    <p:sldId id="424" r:id="rId27"/>
    <p:sldId id="425" r:id="rId28"/>
    <p:sldId id="426" r:id="rId29"/>
    <p:sldId id="427" r:id="rId30"/>
    <p:sldId id="428" r:id="rId31"/>
    <p:sldId id="429" r:id="rId32"/>
    <p:sldId id="475" r:id="rId33"/>
    <p:sldId id="430" r:id="rId34"/>
    <p:sldId id="431" r:id="rId35"/>
    <p:sldId id="432" r:id="rId36"/>
    <p:sldId id="433" r:id="rId37"/>
    <p:sldId id="437" r:id="rId38"/>
    <p:sldId id="438" r:id="rId39"/>
    <p:sldId id="439" r:id="rId40"/>
    <p:sldId id="476" r:id="rId41"/>
    <p:sldId id="440" r:id="rId42"/>
    <p:sldId id="441" r:id="rId43"/>
    <p:sldId id="442" r:id="rId44"/>
    <p:sldId id="443" r:id="rId45"/>
    <p:sldId id="444" r:id="rId46"/>
    <p:sldId id="445" r:id="rId47"/>
    <p:sldId id="446" r:id="rId48"/>
    <p:sldId id="447" r:id="rId49"/>
    <p:sldId id="456" r:id="rId50"/>
    <p:sldId id="449" r:id="rId51"/>
    <p:sldId id="450" r:id="rId52"/>
    <p:sldId id="451" r:id="rId53"/>
    <p:sldId id="452" r:id="rId54"/>
    <p:sldId id="453" r:id="rId55"/>
    <p:sldId id="454" r:id="rId56"/>
    <p:sldId id="455" r:id="rId57"/>
    <p:sldId id="477" r:id="rId58"/>
    <p:sldId id="457" r:id="rId59"/>
    <p:sldId id="458" r:id="rId60"/>
    <p:sldId id="459" r:id="rId61"/>
    <p:sldId id="460" r:id="rId62"/>
    <p:sldId id="461" r:id="rId63"/>
    <p:sldId id="462" r:id="rId64"/>
    <p:sldId id="463" r:id="rId65"/>
    <p:sldId id="478" r:id="rId66"/>
    <p:sldId id="479" r:id="rId67"/>
    <p:sldId id="464" r:id="rId68"/>
    <p:sldId id="467" r:id="rId69"/>
    <p:sldId id="468" r:id="rId70"/>
    <p:sldId id="469" r:id="rId71"/>
    <p:sldId id="470" r:id="rId72"/>
    <p:sldId id="471" r:id="rId73"/>
    <p:sldId id="384" r:id="rId74"/>
    <p:sldId id="385" r:id="rId75"/>
    <p:sldId id="396" r:id="rId76"/>
    <p:sldId id="408" r:id="rId77"/>
    <p:sldId id="387" r:id="rId78"/>
    <p:sldId id="388" r:id="rId79"/>
    <p:sldId id="325" r:id="rId80"/>
    <p:sldId id="328" r:id="rId81"/>
    <p:sldId id="389" r:id="rId82"/>
    <p:sldId id="391" r:id="rId83"/>
    <p:sldId id="390" r:id="rId84"/>
    <p:sldId id="324" r:id="rId85"/>
    <p:sldId id="394" r:id="rId86"/>
    <p:sldId id="395" r:id="rId87"/>
    <p:sldId id="397" r:id="rId88"/>
    <p:sldId id="399" r:id="rId89"/>
    <p:sldId id="400" r:id="rId90"/>
    <p:sldId id="401" r:id="rId91"/>
    <p:sldId id="480" r:id="rId92"/>
    <p:sldId id="402" r:id="rId93"/>
    <p:sldId id="403" r:id="rId94"/>
    <p:sldId id="436" r:id="rId95"/>
    <p:sldId id="404" r:id="rId96"/>
    <p:sldId id="434" r:id="rId97"/>
    <p:sldId id="266" r:id="rId98"/>
    <p:sldId id="297" r:id="rId99"/>
    <p:sldId id="298" r:id="rId100"/>
    <p:sldId id="365" r:id="rId101"/>
    <p:sldId id="307" r:id="rId102"/>
    <p:sldId id="310" r:id="rId103"/>
    <p:sldId id="311" r:id="rId104"/>
    <p:sldId id="364" r:id="rId105"/>
    <p:sldId id="268" r:id="rId106"/>
    <p:sldId id="269" r:id="rId107"/>
    <p:sldId id="299" r:id="rId108"/>
    <p:sldId id="300" r:id="rId109"/>
    <p:sldId id="312" r:id="rId110"/>
    <p:sldId id="271" r:id="rId111"/>
    <p:sldId id="303" r:id="rId112"/>
    <p:sldId id="301" r:id="rId113"/>
    <p:sldId id="276" r:id="rId114"/>
    <p:sldId id="305" r:id="rId115"/>
    <p:sldId id="304" r:id="rId116"/>
    <p:sldId id="302" r:id="rId117"/>
    <p:sldId id="329" r:id="rId118"/>
    <p:sldId id="272" r:id="rId119"/>
    <p:sldId id="363" r:id="rId120"/>
    <p:sldId id="330" r:id="rId121"/>
    <p:sldId id="332" r:id="rId122"/>
    <p:sldId id="366" r:id="rId123"/>
    <p:sldId id="367" r:id="rId124"/>
    <p:sldId id="368" r:id="rId125"/>
    <p:sldId id="369" r:id="rId126"/>
    <p:sldId id="370" r:id="rId127"/>
    <p:sldId id="274" r:id="rId128"/>
    <p:sldId id="275"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29C9B-B848-4997-8115-0B2D89D1BA45}" type="datetimeFigureOut">
              <a:rPr lang="en-US" smtClean="0"/>
              <a:pPr/>
              <a:t>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98421-ED3D-4D5D-AF6B-529BBEB57CEF}" type="slidenum">
              <a:rPr lang="en-US" smtClean="0"/>
              <a:pPr/>
              <a:t>‹#›</a:t>
            </a:fld>
            <a:endParaRPr lang="en-US"/>
          </a:p>
        </p:txBody>
      </p:sp>
    </p:spTree>
    <p:extLst>
      <p:ext uri="{BB962C8B-B14F-4D97-AF65-F5344CB8AC3E}">
        <p14:creationId xmlns="" xmlns:p14="http://schemas.microsoft.com/office/powerpoint/2010/main" val="230551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x.doi.org/10.1371/journal.pone.0137596.g002"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5528-C90A-4166-8E62-1831C36975E8}" type="slidenum">
              <a:rPr lang="en-US" smtClean="0"/>
              <a:pPr fontAlgn="base">
                <a:spcBef>
                  <a:spcPct val="0"/>
                </a:spcBef>
                <a:spcAft>
                  <a:spcPct val="0"/>
                </a:spcAft>
                <a:defRPr/>
              </a:pPr>
              <a:t>4</a:t>
            </a:fld>
            <a:endParaRPr lang="en-US" smtClean="0"/>
          </a:p>
        </p:txBody>
      </p:sp>
      <p:sp>
        <p:nvSpPr>
          <p:cNvPr id="118787" name="Rectangle 2"/>
          <p:cNvSpPr>
            <a:spLocks noGrp="1" noRot="1" noChangeAspect="1" noChangeArrowheads="1" noTextEdit="1"/>
          </p:cNvSpPr>
          <p:nvPr>
            <p:ph type="sldImg"/>
          </p:nvPr>
        </p:nvSpPr>
        <p:spPr bwMode="auto">
          <a:xfrm>
            <a:off x="1141413" y="685800"/>
            <a:ext cx="4578350" cy="3433763"/>
          </a:xfrm>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4400" y="4346575"/>
            <a:ext cx="5029200" cy="41100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663" tIns="47625" rIns="93663" bIns="476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57</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65</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older oral drug classes used in T2DM.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 xmlns:p14="http://schemas.microsoft.com/office/powerpoint/2010/main" val="221291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oral agent classes used in T2DM are included on this slide.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 xmlns:p14="http://schemas.microsoft.com/office/powerpoint/2010/main" val="165032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75</a:t>
            </a:fld>
            <a:endParaRPr lang="en-US" dirty="0" smtClean="0">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76</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76</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increasing emphasis</a:t>
            </a:r>
            <a:r>
              <a:rPr lang="en-US" baseline="0" dirty="0" smtClean="0"/>
              <a:t> on ‘patient-centeredness’ in chronic disease management. This has been described by the Institute of Medicine </a:t>
            </a:r>
            <a:r>
              <a:rPr lang="en-US" i="0" baseline="0" dirty="0" smtClean="0"/>
              <a:t>as “</a:t>
            </a:r>
            <a:r>
              <a:rPr lang="en-US" sz="1200" i="0" dirty="0" smtClean="0">
                <a:solidFill>
                  <a:prstClr val="black"/>
                </a:solidFill>
                <a:latin typeface="+mn-lt"/>
                <a:ea typeface="ＭＳ Ｐゴシック" charset="-128"/>
                <a:cs typeface="Calibri"/>
              </a:rPr>
              <a:t>providing care that is respectful of and responsive to individual patient preferences, needs, and values – ensuring that patient values guide all clinical decisions.”  Shared decision making (SDM) is a key component of patient-centered</a:t>
            </a:r>
            <a:r>
              <a:rPr lang="en-US" sz="1200" i="0" baseline="0" dirty="0" smtClean="0">
                <a:solidFill>
                  <a:prstClr val="black"/>
                </a:solidFill>
                <a:latin typeface="+mn-lt"/>
                <a:ea typeface="ＭＳ Ｐゴシック" charset="-128"/>
                <a:cs typeface="Calibri"/>
              </a:rPr>
              <a:t> care.  This is of particular importance in those conditions, like diabetes, that necessitate patient involvement in lifestyle changes.</a:t>
            </a:r>
            <a:endParaRPr lang="en-US" sz="1200" i="0" kern="0" spc="100" dirty="0" smtClean="0">
              <a:solidFill>
                <a:srgbClr val="000090"/>
              </a:solidFill>
              <a:latin typeface="+mn-lt"/>
              <a:ea typeface="ＭＳ Ｐゴシック" charset="-128"/>
              <a:cs typeface="Calibri"/>
            </a:endParaRP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79</a:t>
            </a:fld>
            <a:endParaRPr lang="en-US"/>
          </a:p>
        </p:txBody>
      </p:sp>
    </p:spTree>
    <p:extLst>
      <p:ext uri="{BB962C8B-B14F-4D97-AF65-F5344CB8AC3E}">
        <p14:creationId xmlns="" xmlns:p14="http://schemas.microsoft.com/office/powerpoint/2010/main" val="3965029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81</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82</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83</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B799A-3AAC-4457-9ED5-F94209472F60}" type="slidenum">
              <a:rPr lang="en-US" smtClean="0"/>
              <a:pPr fontAlgn="base">
                <a:spcBef>
                  <a:spcPct val="0"/>
                </a:spcBef>
                <a:spcAft>
                  <a:spcPct val="0"/>
                </a:spcAft>
                <a:defRPr/>
              </a:pPr>
              <a:t>6</a:t>
            </a:fld>
            <a:endParaRPr lang="en-US" smtClean="0"/>
          </a:p>
        </p:txBody>
      </p:sp>
      <p:sp>
        <p:nvSpPr>
          <p:cNvPr id="121859" name="Rectangle 2"/>
          <p:cNvSpPr>
            <a:spLocks noGrp="1" noRot="1" noChangeAspect="1" noChangeArrowheads="1" noTextEdit="1"/>
          </p:cNvSpPr>
          <p:nvPr>
            <p:ph type="sldImg"/>
          </p:nvPr>
        </p:nvSpPr>
        <p:spPr bwMode="auto">
          <a:xfrm>
            <a:off x="1158875" y="817563"/>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1513" y="4319588"/>
            <a:ext cx="5821362" cy="43227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Key Points</a:t>
            </a:r>
          </a:p>
          <a:p>
            <a:pPr marL="171450" lvl="2" indent="-168275" eaLnBrk="1" hangingPunct="1">
              <a:spcBef>
                <a:spcPct val="0"/>
              </a:spcBef>
            </a:pPr>
            <a:r>
              <a:rPr lang="en-US" altLang="en-US" smtClean="0">
                <a:cs typeface="Times New Roman" pitchFamily="18" charset="0"/>
              </a:rPr>
              <a:t>The primary objectives of effective diabetes management are to reduce A1C to as near-normal levels (ie, 4%–6%) as is possible and safe, to lower systolic blood pressure to &lt;130 mm Hg, and to decrease LDL cholesterol to &lt;100 mg/dL</a:t>
            </a:r>
          </a:p>
          <a:p>
            <a:pPr marL="171450" lvl="2" indent="-168275" eaLnBrk="1" hangingPunct="1">
              <a:spcBef>
                <a:spcPct val="0"/>
              </a:spcBef>
            </a:pPr>
            <a:r>
              <a:rPr lang="en-US" altLang="en-US" smtClean="0">
                <a:cs typeface="Times New Roman" pitchFamily="18" charset="0"/>
              </a:rPr>
              <a:t>Achieving target levels of A1C, systolic blood pressure, and LDL cholesterol may reduce the risk of the micro- and macrovascular complications of diabetes by up to 75%</a:t>
            </a:r>
          </a:p>
          <a:p>
            <a:pPr eaLnBrk="1" hangingPunct="1">
              <a:spcBef>
                <a:spcPct val="0"/>
              </a:spcBef>
            </a:pPr>
            <a:r>
              <a:rPr lang="en-US" altLang="en-US" smtClean="0">
                <a:cs typeface="Times New Roman" pitchFamily="18" charset="0"/>
              </a:rPr>
              <a:t>As illustrated in this slide, the objectives of effective diabetes management are to reduce A1C to as near-normal levels as is possible and safe (ie, 4%–6%), lower systolic blood pressure to &lt;130 mm Hg, and to decrease LDL cholesterol to &lt;100 mg/dL. Evidence suggests that achieving these target levels can reduce the risk of both microvascular and macrovascular complications of diabetes by &gt;75%.</a:t>
            </a:r>
            <a:r>
              <a:rPr lang="en-US" altLang="en-US" baseline="30000" smtClean="0">
                <a:cs typeface="Times New Roman" pitchFamily="18" charset="0"/>
              </a:rPr>
              <a:t>1</a:t>
            </a:r>
            <a:endParaRPr lang="en-US" altLang="en-US" smtClean="0">
              <a:cs typeface="Times New Roman" pitchFamily="18" charset="0"/>
            </a:endParaRPr>
          </a:p>
          <a:p>
            <a:pPr eaLnBrk="1" hangingPunct="1">
              <a:spcBef>
                <a:spcPct val="0"/>
              </a:spcBef>
            </a:pPr>
            <a:r>
              <a:rPr lang="en-US" altLang="en-US" smtClean="0">
                <a:cs typeface="Times New Roman" pitchFamily="18" charset="0"/>
              </a:rPr>
              <a:t>Most recently, the Steno-2 Study followed 160 patients with type 2 diabetes and microalbuminuria over 7.8 years to determine the effect of intensive treatment on long-term CV and microvascular outcomes. Researchers found that target-driven, intensive treatment consisting of stepwise diet, exercise, and pharmacotherapy for glycemia, microalbuminuria, lipids, and blood pressure resulted in a decreased risk of CV and microvascular events of about 50%. Control group members received conventional treatment in accordance with national guidelines. However, factors leading to diminished degrees of separation between the intensive treatment and control groups (eg, more than 50% of control group members were referred for specialist treatment during the course of the study) led the authors to estimate that the actual risk reduction associated with intensive versus conventional therapy may be even greater than that observed.</a:t>
            </a:r>
            <a:r>
              <a:rPr lang="en-US" altLang="en-US" baseline="30000" smtClean="0">
                <a:cs typeface="Times New Roman" pitchFamily="18" charset="0"/>
              </a:rPr>
              <a:t>2</a:t>
            </a:r>
            <a:endParaRPr lang="en-US" altLang="en-US" smtClean="0">
              <a:cs typeface="Times New Roman" pitchFamily="18" charset="0"/>
            </a:endParaRPr>
          </a:p>
          <a:p>
            <a:pPr eaLnBrk="1" hangingPunct="1">
              <a:spcBef>
                <a:spcPct val="0"/>
              </a:spcBef>
            </a:pPr>
            <a:r>
              <a:rPr lang="en-US" altLang="en-US" b="1" smtClean="0">
                <a:cs typeface="Times New Roman" pitchFamily="18" charset="0"/>
              </a:rPr>
              <a:t>References</a:t>
            </a:r>
          </a:p>
          <a:p>
            <a:pPr marL="171450" lvl="2" indent="-168275" eaLnBrk="1" hangingPunct="1">
              <a:spcBef>
                <a:spcPct val="0"/>
              </a:spcBef>
            </a:pPr>
            <a:r>
              <a:rPr lang="en-US" altLang="en-US" sz="900" smtClean="0">
                <a:cs typeface="Times New Roman" pitchFamily="18" charset="0"/>
              </a:rPr>
              <a:t>American Diabetes Association. Clinical Practice Recommendations. Implications of the United Kingdom Prospective Diabetes Study. </a:t>
            </a:r>
            <a:r>
              <a:rPr lang="en-US" altLang="en-US" sz="900" i="1" smtClean="0">
                <a:cs typeface="Times New Roman" pitchFamily="18" charset="0"/>
              </a:rPr>
              <a:t>Diabetes Care</a:t>
            </a:r>
            <a:r>
              <a:rPr lang="en-US" altLang="en-US" sz="900" smtClean="0">
                <a:cs typeface="Times New Roman" pitchFamily="18" charset="0"/>
              </a:rPr>
              <a:t>. 2003;26(suppl 1):S28-S32.</a:t>
            </a:r>
          </a:p>
          <a:p>
            <a:pPr marL="171450" lvl="2" indent="-168275" eaLnBrk="1" hangingPunct="1">
              <a:spcBef>
                <a:spcPct val="0"/>
              </a:spcBef>
            </a:pPr>
            <a:r>
              <a:rPr lang="en-US" altLang="en-US" sz="900" smtClean="0">
                <a:cs typeface="Times New Roman" pitchFamily="18" charset="0"/>
              </a:rPr>
              <a:t>Gæde P, Vedel P, Larsen N, Jensen GVH, Parving H-H, Pedersen O. Multifactorial intervention and cardiovascular disease in patients with type 2 diabetes. </a:t>
            </a:r>
            <a:r>
              <a:rPr lang="en-US" altLang="en-US" sz="900" i="1" smtClean="0">
                <a:cs typeface="Times New Roman" pitchFamily="18" charset="0"/>
              </a:rPr>
              <a:t>N Engl J Med</a:t>
            </a:r>
            <a:r>
              <a:rPr lang="en-US" altLang="en-US" sz="900" smtClean="0">
                <a:cs typeface="Times New Roman" pitchFamily="18" charset="0"/>
              </a:rPr>
              <a:t>. 2003;348:383-393.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84</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85</a:t>
            </a:fld>
            <a:endParaRPr lang="en-US"/>
          </a:p>
        </p:txBody>
      </p:sp>
    </p:spTree>
    <p:extLst>
      <p:ext uri="{BB962C8B-B14F-4D97-AF65-F5344CB8AC3E}">
        <p14:creationId xmlns="" xmlns:p14="http://schemas.microsoft.com/office/powerpoint/2010/main" val="1554347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87</a:t>
            </a:fld>
            <a:endParaRPr lang="en-US" dirty="0" smtClean="0">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94</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94</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98</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99</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798421-ED3D-4D5D-AF6B-529BBEB57CEF}" type="slidenum">
              <a:rPr lang="en-US" smtClean="0"/>
              <a:pPr/>
              <a:t>100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102</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103</a:t>
            </a:fld>
            <a:endParaRPr lang="en-US"/>
          </a:p>
        </p:txBody>
      </p:sp>
    </p:spTree>
    <p:extLst>
      <p:ext uri="{BB962C8B-B14F-4D97-AF65-F5344CB8AC3E}">
        <p14:creationId xmlns="" xmlns:p14="http://schemas.microsoft.com/office/powerpoint/2010/main" val="1554347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798421-ED3D-4D5D-AF6B-529BBEB57CEF}" type="slidenum">
              <a:rPr lang="en-US" smtClean="0"/>
              <a:pPr/>
              <a:t>104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general, the goal in diabetes is to reduce glucose</a:t>
            </a:r>
            <a:r>
              <a:rPr lang="en-US" baseline="0" dirty="0" smtClean="0"/>
              <a:t> so that the </a:t>
            </a:r>
            <a:r>
              <a:rPr lang="en-US" baseline="0" dirty="0" err="1" smtClean="0"/>
              <a:t>glycated</a:t>
            </a:r>
            <a:r>
              <a:rPr lang="en-US" baseline="0" dirty="0" smtClean="0"/>
              <a:t> hemoglobin (HbA1c) concentration is reduced to 7% or less. Individualization of treatment targets is important, however. Young patients may benefit from tighter control, below 6.5%, since they are apt to have more years of life and exposure to hyperglycemia which can lead to long-term vascular complications. In contrast, in older individuals, especially those with multiple comorbidities, established vascular  complications, or with a predisposition to hypoglycemia, more conservative targets are necessary, such as 7.5 – 8.0% or even higher, depending on the patient’s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a:t>
            </a:fld>
            <a:endParaRPr lang="en-US"/>
          </a:p>
        </p:txBody>
      </p:sp>
    </p:spTree>
    <p:extLst>
      <p:ext uri="{BB962C8B-B14F-4D97-AF65-F5344CB8AC3E}">
        <p14:creationId xmlns="" xmlns:p14="http://schemas.microsoft.com/office/powerpoint/2010/main" val="4067825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107</a:t>
            </a:fld>
            <a:endParaRPr lang="en-US" dirty="0" smtClean="0">
              <a:solidFill>
                <a:prstClr val="black"/>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108</a:t>
            </a:fld>
            <a:endParaRPr lang="en-US" dirty="0" smtClean="0">
              <a:solidFill>
                <a:prstClr val="black"/>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111</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112</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114</a:t>
            </a:fld>
            <a:endParaRPr lang="en-US" dirty="0" smtClean="0">
              <a:solidFill>
                <a:prstClr val="black"/>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115</a:t>
            </a:fld>
            <a:endParaRPr lang="en-US"/>
          </a:p>
        </p:txBody>
      </p:sp>
    </p:spTree>
    <p:extLst>
      <p:ext uri="{BB962C8B-B14F-4D97-AF65-F5344CB8AC3E}">
        <p14:creationId xmlns="" xmlns:p14="http://schemas.microsoft.com/office/powerpoint/2010/main" val="2130795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116</a:t>
            </a:fld>
            <a:endParaRPr lang="en-US"/>
          </a:p>
        </p:txBody>
      </p:sp>
    </p:spTree>
    <p:extLst>
      <p:ext uri="{BB962C8B-B14F-4D97-AF65-F5344CB8AC3E}">
        <p14:creationId xmlns="" xmlns:p14="http://schemas.microsoft.com/office/powerpoint/2010/main" val="207935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pathogenesis</a:t>
            </a:r>
            <a:r>
              <a:rPr lang="en-US" baseline="0" dirty="0" smtClean="0"/>
              <a:t> of T2DM is complex with multiple defects in multiple organ systems. Insulin resistance appears to be a primary defect, followed by relative beta cell failure with insulin secretory abnormalities, and increased endogenous (hepatic) glucose production. There are also derangements in </a:t>
            </a:r>
            <a:r>
              <a:rPr lang="en-US" baseline="0" dirty="0" err="1" smtClean="0"/>
              <a:t>incretin</a:t>
            </a:r>
            <a:r>
              <a:rPr lang="en-US" baseline="0" dirty="0" smtClean="0"/>
              <a:t> physiology and in the certain aspects of adipocyte biology.</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10</a:t>
            </a:fld>
            <a:endParaRPr lang="en-US"/>
          </a:p>
        </p:txBody>
      </p:sp>
    </p:spTree>
    <p:extLst>
      <p:ext uri="{BB962C8B-B14F-4D97-AF65-F5344CB8AC3E}">
        <p14:creationId xmlns="" xmlns:p14="http://schemas.microsoft.com/office/powerpoint/2010/main" val="878586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11</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This slide provides</a:t>
            </a:r>
            <a:r>
              <a:rPr lang="en-US" baseline="0" dirty="0" smtClean="0">
                <a:latin typeface="Arial" charset="0"/>
              </a:rPr>
              <a:t> a broad overview of the main pathophysiological defects in type 2 diabetes.  Insulin resistance is demonstrated in peripheral tissues, such as skeletal muscle and adipocytes.  The pancreas develops relative insulin secretory failure and is no longer provide the amount of insulin required for normal glucose. The pancreas also demonstrates a failure of the normal suppression of glucagon after meals. This may be mediated through abnormalities in the </a:t>
            </a:r>
            <a:r>
              <a:rPr lang="en-US" baseline="0" dirty="0" err="1" smtClean="0">
                <a:latin typeface="Arial" charset="0"/>
              </a:rPr>
              <a:t>incretin</a:t>
            </a:r>
            <a:r>
              <a:rPr lang="en-US" baseline="0" dirty="0" smtClean="0">
                <a:latin typeface="Arial" charset="0"/>
              </a:rPr>
              <a:t> axis.  Hepatic glucose production is also increased. Renal glucose output is set at a </a:t>
            </a:r>
            <a:r>
              <a:rPr lang="en-US" baseline="0" dirty="0" err="1" smtClean="0">
                <a:latin typeface="Arial" charset="0"/>
              </a:rPr>
              <a:t>higer</a:t>
            </a:r>
            <a:r>
              <a:rPr lang="en-US" baseline="0" dirty="0" smtClean="0">
                <a:latin typeface="Arial" charset="0"/>
              </a:rPr>
              <a:t> threshold than normal. Many of these defects may be influenced by abnormal central control of metabolism.   </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12</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Non-pharmacological options are critically</a:t>
            </a:r>
            <a:r>
              <a:rPr lang="en-US" baseline="0" dirty="0" smtClean="0"/>
              <a:t> important – they are cost effective and have no side effects, per se. Patients with T2DM should become more physically active, eat a healthy diet and try to optimize body weight. These efforts will result in less insulin resistance, with better blood glucose control the result. There are also additional health benefits from such interventions.</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28</a:t>
            </a:fld>
            <a:endParaRPr lang="en-US"/>
          </a:p>
        </p:txBody>
      </p:sp>
    </p:spTree>
    <p:extLst>
      <p:ext uri="{BB962C8B-B14F-4D97-AF65-F5344CB8AC3E}">
        <p14:creationId xmlns="" xmlns:p14="http://schemas.microsoft.com/office/powerpoint/2010/main" val="311224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42</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000" dirty="0" smtClean="0"/>
              <a:t>Fig 2. </a:t>
            </a:r>
            <a:r>
              <a:rPr lang="en-US" sz="1000" dirty="0" err="1" smtClean="0"/>
              <a:t>Antihyperglycemic</a:t>
            </a:r>
            <a:r>
              <a:rPr lang="en-US" sz="1000" dirty="0" smtClean="0"/>
              <a:t> medication prescriptions 2002–2013.</a:t>
            </a:r>
          </a:p>
          <a:p>
            <a:pPr algn="l" rtl="0"/>
            <a:r>
              <a:rPr lang="en-US" sz="1000" dirty="0" smtClean="0"/>
              <a:t>The percentage prescribed </a:t>
            </a:r>
            <a:r>
              <a:rPr lang="en-US" sz="1000" dirty="0" err="1" smtClean="0"/>
              <a:t>metformin</a:t>
            </a:r>
            <a:r>
              <a:rPr lang="en-US" sz="1000" dirty="0" smtClean="0"/>
              <a:t> increased over the study period (56.2% in first quarter, 76.5% in last quarter), as did prescriptions for the DPP-4 inhibitors </a:t>
            </a:r>
            <a:r>
              <a:rPr lang="en-US" sz="1000" dirty="0" err="1" smtClean="0"/>
              <a:t>saxagliptin</a:t>
            </a:r>
            <a:r>
              <a:rPr lang="en-US" sz="1000" dirty="0" smtClean="0"/>
              <a:t> (prescriptions increased from 0% to 1.8% following its formulary introduction in 2012) and </a:t>
            </a:r>
            <a:r>
              <a:rPr lang="en-US" sz="1000" dirty="0" err="1" smtClean="0"/>
              <a:t>sitagliptin</a:t>
            </a:r>
            <a:r>
              <a:rPr lang="en-US" sz="1000" dirty="0" smtClean="0"/>
              <a:t> (prescriptions increased from 0% to 18.1% following its formulary introduction in 2010). A decline in </a:t>
            </a:r>
            <a:r>
              <a:rPr lang="en-US" sz="1000" dirty="0" err="1" smtClean="0"/>
              <a:t>glyburide</a:t>
            </a:r>
            <a:r>
              <a:rPr lang="en-US" sz="1000" dirty="0" smtClean="0"/>
              <a:t> prescriptions was evident (56.4% in the first quarter, 10.7% in the last quarter), while </a:t>
            </a:r>
            <a:r>
              <a:rPr lang="en-US" sz="1000" dirty="0" err="1" smtClean="0"/>
              <a:t>gliclazide</a:t>
            </a:r>
            <a:r>
              <a:rPr lang="en-US" sz="1000" dirty="0" smtClean="0"/>
              <a:t> prescriptions increased (prescriptions increased from 0.4% to 24.3% following the formulary introduction of modified-release </a:t>
            </a:r>
            <a:r>
              <a:rPr lang="en-US" sz="1000" dirty="0" err="1" smtClean="0"/>
              <a:t>gliclazide</a:t>
            </a:r>
            <a:r>
              <a:rPr lang="en-US" sz="1000" dirty="0" smtClean="0"/>
              <a:t> in 2007). Over the last 10 years about 20% of treated patients have been prescribed insulin. Further, after an initial increase following their introduction to the provincial formulary in 2006/2007, </a:t>
            </a:r>
            <a:r>
              <a:rPr lang="en-US" sz="1000" dirty="0" err="1" smtClean="0"/>
              <a:t>thiazolidinedione</a:t>
            </a:r>
            <a:r>
              <a:rPr lang="en-US" sz="1000" dirty="0" smtClean="0"/>
              <a:t> prescriptions declined, although </a:t>
            </a:r>
            <a:r>
              <a:rPr lang="en-US" sz="1000" dirty="0" err="1" smtClean="0"/>
              <a:t>pioglitazone</a:t>
            </a:r>
            <a:r>
              <a:rPr lang="en-US" sz="1000" dirty="0" smtClean="0"/>
              <a:t> less steeply. Prescriptions for </a:t>
            </a:r>
            <a:r>
              <a:rPr lang="en-US" sz="1000" dirty="0" err="1" smtClean="0"/>
              <a:t>acarbose</a:t>
            </a:r>
            <a:r>
              <a:rPr lang="en-US" sz="1000" dirty="0" smtClean="0"/>
              <a:t>, </a:t>
            </a:r>
            <a:r>
              <a:rPr lang="en-US" sz="1000" dirty="0" err="1" smtClean="0"/>
              <a:t>acetohexamide</a:t>
            </a:r>
            <a:r>
              <a:rPr lang="en-US" sz="1000" dirty="0" smtClean="0"/>
              <a:t>, </a:t>
            </a:r>
            <a:r>
              <a:rPr lang="en-US" sz="1000" dirty="0" err="1" smtClean="0"/>
              <a:t>glimepiride</a:t>
            </a:r>
            <a:r>
              <a:rPr lang="en-US" sz="1000" dirty="0" smtClean="0"/>
              <a:t>, </a:t>
            </a:r>
            <a:r>
              <a:rPr lang="en-US" sz="1000" dirty="0" err="1" smtClean="0"/>
              <a:t>repaglinide</a:t>
            </a:r>
            <a:r>
              <a:rPr lang="en-US" sz="1000" dirty="0" smtClean="0"/>
              <a:t>, </a:t>
            </a:r>
            <a:r>
              <a:rPr lang="en-US" sz="1000" dirty="0" err="1" smtClean="0"/>
              <a:t>tolbutamide</a:t>
            </a:r>
            <a:r>
              <a:rPr lang="en-US" sz="1000" dirty="0" smtClean="0"/>
              <a:t>, </a:t>
            </a:r>
            <a:r>
              <a:rPr lang="en-US" sz="1000" dirty="0" err="1" smtClean="0"/>
              <a:t>nateglinide</a:t>
            </a:r>
            <a:r>
              <a:rPr lang="en-US" sz="1000" dirty="0" smtClean="0"/>
              <a:t>, and </a:t>
            </a:r>
            <a:r>
              <a:rPr lang="en-US" sz="1000" dirty="0" err="1" smtClean="0"/>
              <a:t>chlorpropamide</a:t>
            </a:r>
            <a:r>
              <a:rPr lang="en-US" sz="1000" dirty="0" smtClean="0"/>
              <a:t> have remained low (less than 5% of patients had evidence of a prescription during each study quarter).</a:t>
            </a:r>
          </a:p>
          <a:p>
            <a:pPr algn="l" rtl="0"/>
            <a:r>
              <a:rPr lang="en-US" sz="1000" dirty="0" smtClean="0">
                <a:hlinkClick r:id="rId3"/>
              </a:rPr>
              <a:t>http://dx.doi.org/10.1371/journal.pone.0137596.g002</a:t>
            </a:r>
            <a:endParaRPr lang="en-US" sz="1000" dirty="0" smtClean="0"/>
          </a:p>
          <a:p>
            <a:pPr algn="l" rtl="0"/>
            <a:endParaRPr lang="en-US" dirty="0"/>
          </a:p>
        </p:txBody>
      </p:sp>
      <p:sp>
        <p:nvSpPr>
          <p:cNvPr id="4" name="Slide Number Placeholder 3"/>
          <p:cNvSpPr>
            <a:spLocks noGrp="1"/>
          </p:cNvSpPr>
          <p:nvPr>
            <p:ph type="sldNum" sz="quarter" idx="10"/>
          </p:nvPr>
        </p:nvSpPr>
        <p:spPr/>
        <p:txBody>
          <a:bodyPr/>
          <a:lstStyle/>
          <a:p>
            <a:fld id="{7E605284-2C5A-4F11-A6B8-D7AA26737A92}" type="slidenum">
              <a:rPr lang="en-US" smtClean="0"/>
              <a:pPr/>
              <a:t>52</a:t>
            </a:fld>
            <a:endParaRPr lang="en-US"/>
          </a:p>
        </p:txBody>
      </p:sp>
    </p:spTree>
    <p:extLst>
      <p:ext uri="{BB962C8B-B14F-4D97-AF65-F5344CB8AC3E}">
        <p14:creationId xmlns="" xmlns:p14="http://schemas.microsoft.com/office/powerpoint/2010/main" val="256195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8C659-D10E-4957-9FD8-B380DF01711B}"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73150" y="1452563"/>
            <a:ext cx="7385050" cy="4516437"/>
          </a:xfrm>
        </p:spPr>
        <p:txBody>
          <a:bodyPr>
            <a:normAutofit/>
          </a:bodyPr>
          <a:lstStyle/>
          <a:p>
            <a:pPr lvl="0"/>
            <a:endParaRPr lang="en-US" noProof="0"/>
          </a:p>
        </p:txBody>
      </p:sp>
    </p:spTree>
    <p:extLst>
      <p:ext uri="{BB962C8B-B14F-4D97-AF65-F5344CB8AC3E}">
        <p14:creationId xmlns="" xmlns:p14="http://schemas.microsoft.com/office/powerpoint/2010/main" val="15293166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8C659-D10E-4957-9FD8-B380DF01711B}"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8C659-D10E-4957-9FD8-B380DF01711B}"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8C659-D10E-4957-9FD8-B380DF01711B}" type="datetimeFigureOut">
              <a:rPr lang="en-US" smtClean="0"/>
              <a:pPr/>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8C659-D10E-4957-9FD8-B380DF01711B}" type="datetimeFigureOut">
              <a:rPr lang="en-US" smtClean="0"/>
              <a:pPr/>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C659-D10E-4957-9FD8-B380DF01711B}" type="datetimeFigureOut">
              <a:rPr lang="en-US" smtClean="0"/>
              <a:pPr/>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8C659-D10E-4957-9FD8-B380DF01711B}"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168C659-D10E-4957-9FD8-B380DF01711B}" type="datetimeFigureOut">
              <a:rPr lang="en-US" smtClean="0"/>
              <a:pPr/>
              <a:t>1/4/2017</a:t>
            </a:fld>
            <a:endParaRPr lang="en-US"/>
          </a:p>
        </p:txBody>
      </p:sp>
      <p:sp>
        <p:nvSpPr>
          <p:cNvPr id="9" name="Slide Number Placeholder 8"/>
          <p:cNvSpPr>
            <a:spLocks noGrp="1"/>
          </p:cNvSpPr>
          <p:nvPr>
            <p:ph type="sldNum" sz="quarter" idx="11"/>
          </p:nvPr>
        </p:nvSpPr>
        <p:spPr/>
        <p:txBody>
          <a:bodyPr/>
          <a:lstStyle/>
          <a:p>
            <a:fld id="{85310952-4F49-4C72-B3E4-63624102A8A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310952-4F49-4C72-B3E4-63624102A8A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168C659-D10E-4957-9FD8-B380DF01711B}" type="datetimeFigureOut">
              <a:rPr lang="en-US" smtClean="0"/>
              <a:pPr/>
              <a:t>1/4/2017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3.bin"/></Relationships>
</file>

<file path=ppt/slides/_rels/slide1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uptodate.com/contents/glipizide-drug-information?source=see_link" TargetMode="External"/><Relationship Id="rId2" Type="http://schemas.openxmlformats.org/officeDocument/2006/relationships/hyperlink" Target="https://www.uptodate.com/contents/glimepiride-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gliclazide-drug-information?source=see_lin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uptodate.com/contents/glipizide-drug-information?source=see_link" TargetMode="External"/><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 Id="rId5" Type="http://schemas.openxmlformats.org/officeDocument/2006/relationships/hyperlink" Target="https://www.uptodate.com/contents/glimepiride-drug-information?source=see_link" TargetMode="External"/><Relationship Id="rId4" Type="http://schemas.openxmlformats.org/officeDocument/2006/relationships/hyperlink" Target="https://www.uptodate.com/contents/gliclazide-drug-information?source=see_lin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uptodate.com/contents/gliclazide-drug-information?source=see_link" TargetMode="External"/><Relationship Id="rId2" Type="http://schemas.openxmlformats.org/officeDocument/2006/relationships/hyperlink" Target="https://www.uptodate.com/contents/glipizide-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glimepiride-drug-information?source=see_lin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hyperlink" Target="https://www.uptodate.com/contents/nateglinide-drug-information?source=see_link" TargetMode="External"/><Relationship Id="rId2" Type="http://schemas.openxmlformats.org/officeDocument/2006/relationships/hyperlink" Target="https://www.uptodate.com/contents/repaglinide-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metformin-drug-information?source=see_link"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uptodate.com/contents/repaglinide-drug-information?source=see_lin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uptodate.com/contents/glipizide-drug-information?source=see_link" TargetMode="External"/><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www.uptodate.com/contents/rosiglitazone-drug-information?source=see_link" TargetMode="External"/><Relationship Id="rId2" Type="http://schemas.openxmlformats.org/officeDocument/2006/relationships/hyperlink" Target="https://www.uptodate.com/contents/pioglitazone-drug-information?source=see_link"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uptodate.com/contents/grade/5?title=Grade%202B&amp;topicKey=ENDO/1757" TargetMode="External"/><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pioglitazone-drug-information?source=see_link"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www.uptodate.com/contents/grade/5?title=Grade%202B&amp;topicKey=ENDO/1757"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oleObject" Target="../embeddings/oleObject6.bin"/></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uptodate.com/contents/metformin-drug-information?source=see_link" TargetMode="External"/><Relationship Id="rId2" Type="http://schemas.openxmlformats.org/officeDocument/2006/relationships/hyperlink" Target="https://www.uptodate.com/contents/empagliflozin-drug-information?source=see_link"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uptodate.com/contents/grade/5?title=Grade%202B&amp;topicKey=ENDO/109245" TargetMode="External"/><Relationship Id="rId2" Type="http://schemas.openxmlformats.org/officeDocument/2006/relationships/hyperlink" Target="https://www.uptodate.com/contents/empagliflozin-drug-information?source=see_link"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543800" cy="2593975"/>
          </a:xfrm>
        </p:spPr>
        <p:txBody>
          <a:bodyPr/>
          <a:lstStyle/>
          <a:p>
            <a:r>
              <a:rPr lang="en-US" dirty="0" smtClean="0"/>
              <a:t>Oral Hypoglycemic Agents in T2DM</a:t>
            </a:r>
            <a:endParaRPr lang="en-US" dirty="0"/>
          </a:p>
        </p:txBody>
      </p:sp>
      <p:sp>
        <p:nvSpPr>
          <p:cNvPr id="3" name="Subtitle 2"/>
          <p:cNvSpPr>
            <a:spLocks noGrp="1"/>
          </p:cNvSpPr>
          <p:nvPr>
            <p:ph type="subTitle" idx="1"/>
          </p:nvPr>
        </p:nvSpPr>
        <p:spPr>
          <a:xfrm>
            <a:off x="685800" y="4572000"/>
            <a:ext cx="6461760" cy="1447800"/>
          </a:xfrm>
        </p:spPr>
        <p:txBody>
          <a:bodyPr>
            <a:noAutofit/>
          </a:bodyPr>
          <a:lstStyle/>
          <a:p>
            <a:r>
              <a:rPr lang="en-US" sz="2400" dirty="0" smtClean="0"/>
              <a:t>BY:</a:t>
            </a:r>
          </a:p>
          <a:p>
            <a:r>
              <a:rPr lang="en-US" sz="2400" dirty="0" smtClean="0"/>
              <a:t>Dr. </a:t>
            </a:r>
            <a:r>
              <a:rPr lang="en-US" sz="2400" dirty="0" err="1" smtClean="0"/>
              <a:t>Majid</a:t>
            </a:r>
            <a:r>
              <a:rPr lang="en-US" sz="2400" dirty="0" smtClean="0"/>
              <a:t> </a:t>
            </a:r>
            <a:r>
              <a:rPr lang="en-US" sz="2400" dirty="0" err="1" smtClean="0"/>
              <a:t>Valizadeh</a:t>
            </a:r>
            <a:endParaRPr lang="en-US" sz="2400" dirty="0" smtClean="0"/>
          </a:p>
          <a:p>
            <a:r>
              <a:rPr lang="en-US" sz="2400" dirty="0" smtClean="0"/>
              <a:t>Endocrinologist &amp;  Associate Professor of SBMU</a:t>
            </a:r>
            <a:endParaRPr lang="en-US" sz="2400" dirty="0"/>
          </a:p>
        </p:txBody>
      </p:sp>
    </p:spTree>
    <p:extLst>
      <p:ext uri="{BB962C8B-B14F-4D97-AF65-F5344CB8AC3E}">
        <p14:creationId xmlns="" xmlns:p14="http://schemas.microsoft.com/office/powerpoint/2010/main" val="2255320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5219" y="1136650"/>
            <a:ext cx="7877908" cy="5878524"/>
          </a:xfrm>
          <a:prstGeom prst="rect">
            <a:avLst/>
          </a:prstGeom>
        </p:spPr>
        <p:txBody>
          <a:bodyPr lIns="91431" tIns="45716" rIns="91431" bIns="45716">
            <a:spAutoFit/>
          </a:bodyPr>
          <a:lstStyle/>
          <a:p>
            <a:pPr marL="457157" lvl="1" defTabSz="914400" fontAlgn="base">
              <a:spcBef>
                <a:spcPct val="0"/>
              </a:spcBef>
              <a:spcAft>
                <a:spcPts val="2400"/>
              </a:spcAft>
              <a:buClr>
                <a:srgbClr val="97082D"/>
              </a:buClr>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2. BACKGROUND</a:t>
            </a:r>
          </a:p>
          <a:p>
            <a:pPr marL="912813" indent="573088" defTabSz="914400" fontAlgn="base">
              <a:spcBef>
                <a:spcPct val="0"/>
              </a:spcBef>
              <a:spcAft>
                <a:spcPts val="2400"/>
              </a:spcAft>
              <a:buClr>
                <a:srgbClr val="97082D"/>
              </a:buClr>
              <a:buSzPct val="140000"/>
              <a:buFont typeface="Arial"/>
              <a:buChar char="•"/>
              <a:defRPr/>
            </a:pPr>
            <a:r>
              <a:rPr lang="en-US" sz="2400" b="1" dirty="0">
                <a:solidFill>
                  <a:prstClr val="black"/>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US" sz="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2057400" lvl="1" indent="-279400" defTabSz="914400" fontAlgn="base">
              <a:spcBef>
                <a:spcPct val="0"/>
              </a:spcBef>
              <a:spcAft>
                <a:spcPts val="1200"/>
              </a:spcAft>
              <a:buClr>
                <a:srgbClr val="97082D"/>
              </a:buClr>
              <a:buSzPct val="125000"/>
              <a:buFont typeface="Lucida Grande"/>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Insulin secretory dysfunction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Insulin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resistance (muscle, fat, liver)</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Increased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endogenous glucose production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Decreased </a:t>
            </a:r>
            <a:r>
              <a:rPr lang="en-US" sz="2400" b="1" dirty="0" err="1">
                <a:solidFill>
                  <a:srgbClr val="C00000"/>
                </a:solidFill>
                <a:latin typeface="Times New Roman" panose="02020603050405020304" pitchFamily="18" charset="0"/>
                <a:ea typeface="ＭＳ Ｐゴシック" charset="-128"/>
                <a:cs typeface="Times New Roman" panose="02020603050405020304" pitchFamily="18" charset="0"/>
              </a:rPr>
              <a:t>incretin</a:t>
            </a:r>
            <a:r>
              <a:rPr lang="en-US" sz="2400" b="1" dirty="0">
                <a:solidFill>
                  <a:srgbClr val="C00000"/>
                </a:solidFill>
                <a:latin typeface="Times New Roman" panose="02020603050405020304" pitchFamily="18" charset="0"/>
                <a:ea typeface="ＭＳ Ｐゴシック" charset="-128"/>
                <a:cs typeface="Times New Roman" panose="02020603050405020304" pitchFamily="18" charset="0"/>
              </a:rPr>
              <a:t>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effect</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70C0"/>
                </a:solidFill>
                <a:latin typeface="Times New Roman" panose="02020603050405020304" pitchFamily="18" charset="0"/>
                <a:ea typeface="ＭＳ Ｐゴシック" charset="-128"/>
                <a:cs typeface="Times New Roman" panose="02020603050405020304" pitchFamily="18" charset="0"/>
              </a:rPr>
              <a:t>Reduced renal glucose excretion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Deranged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adipocyte biology</a:t>
            </a:r>
          </a:p>
          <a:p>
            <a:pPr marL="2057400" lvl="1" indent="-279400" defTabSz="914400" fontAlgn="base">
              <a:spcBef>
                <a:spcPct val="0"/>
              </a:spcBef>
              <a:spcAft>
                <a:spcPts val="1200"/>
              </a:spcAft>
              <a:buClr>
                <a:srgbClr val="97082D"/>
              </a:buClr>
              <a:buSzPct val="125000"/>
              <a:buFont typeface="Lucida Grande"/>
              <a:buChar char="-"/>
              <a:defRPr/>
            </a:pPr>
            <a:endParaRPr lang="en-US" sz="2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spcBef>
                <a:spcPct val="0"/>
              </a:spcBef>
              <a:spcAft>
                <a:spcPts val="1200"/>
              </a:spcAft>
              <a:buFontTx/>
              <a:buAutoNum type="arabicPeriod"/>
              <a:defRPr/>
            </a:pP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12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7"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 xmlns:p14="http://schemas.microsoft.com/office/powerpoint/2010/main" val="268796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ox(in)">
                                      <p:cBhvr>
                                        <p:cTn id="7" dur="500"/>
                                        <p:tgtEl>
                                          <p:spTgt spid="8">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box(in)">
                                      <p:cBhvr>
                                        <p:cTn id="10" dur="500"/>
                                        <p:tgtEl>
                                          <p:spTgt spid="8">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box(in)">
                                      <p:cBhvr>
                                        <p:cTn id="13" dur="500"/>
                                        <p:tgtEl>
                                          <p:spTgt spid="8">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blinds(horizontal)">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blinds(horizontal)">
                                      <p:cBhvr>
                                        <p:cTn id="2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nSpc>
                <a:spcPct val="150000"/>
              </a:lnSpc>
            </a:pPr>
            <a:r>
              <a:rPr lang="en-US" dirty="0" smtClean="0"/>
              <a:t>Tab </a:t>
            </a:r>
            <a:r>
              <a:rPr lang="en-US" dirty="0" err="1" smtClean="0"/>
              <a:t>Metformin</a:t>
            </a:r>
            <a:r>
              <a:rPr lang="en-US" dirty="0" smtClean="0"/>
              <a:t> 500 mg BD</a:t>
            </a:r>
          </a:p>
          <a:p>
            <a:pPr>
              <a:lnSpc>
                <a:spcPct val="150000"/>
              </a:lnSpc>
            </a:pPr>
            <a:r>
              <a:rPr lang="en-US" dirty="0" smtClean="0"/>
              <a:t>Tab </a:t>
            </a:r>
            <a:r>
              <a:rPr lang="en-US" dirty="0" err="1" smtClean="0"/>
              <a:t>Gliclazide</a:t>
            </a:r>
            <a:r>
              <a:rPr lang="en-US" dirty="0" smtClean="0"/>
              <a:t> 40 mg/d</a:t>
            </a:r>
          </a:p>
          <a:p>
            <a:pPr>
              <a:lnSpc>
                <a:spcPct val="150000"/>
              </a:lnSpc>
            </a:pPr>
            <a:endParaRPr lang="en-US" dirty="0" smtClean="0"/>
          </a:p>
          <a:p>
            <a:pPr>
              <a:lnSpc>
                <a:spcPct val="150000"/>
              </a:lnSpc>
            </a:pPr>
            <a:r>
              <a:rPr lang="en-US" dirty="0" smtClean="0"/>
              <a:t>Close Monitoring  &amp; patient warning</a:t>
            </a:r>
          </a:p>
          <a:p>
            <a:pPr>
              <a:lnSpc>
                <a:spcPct val="150000"/>
              </a:lnSpc>
            </a:pPr>
            <a:r>
              <a:rPr lang="en-US" dirty="0" smtClean="0"/>
              <a:t>Next visit: Lab test after 1-2 Weeks</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 4</a:t>
            </a:r>
            <a:endParaRPr lang="en-US" dirty="0"/>
          </a:p>
        </p:txBody>
      </p:sp>
      <p:sp>
        <p:nvSpPr>
          <p:cNvPr id="3" name="Content Placeholder 2"/>
          <p:cNvSpPr>
            <a:spLocks noGrp="1"/>
          </p:cNvSpPr>
          <p:nvPr>
            <p:ph idx="1"/>
          </p:nvPr>
        </p:nvSpPr>
        <p:spPr/>
        <p:txBody>
          <a:bodyPr>
            <a:normAutofit/>
          </a:bodyPr>
          <a:lstStyle/>
          <a:p>
            <a:pPr algn="r" rtl="1"/>
            <a:r>
              <a:rPr lang="fa-IR" sz="2800" dirty="0"/>
              <a:t>خانم 50 ساله، </a:t>
            </a:r>
            <a:r>
              <a:rPr lang="fa-IR" sz="2800" dirty="0" smtClean="0"/>
              <a:t>سابقه 2 ساله دیابت </a:t>
            </a:r>
          </a:p>
          <a:p>
            <a:pPr algn="r" rtl="1"/>
            <a:r>
              <a:rPr lang="en-US" sz="2800" dirty="0" smtClean="0"/>
              <a:t>DH: Metformin 2000 gr/d</a:t>
            </a:r>
          </a:p>
          <a:p>
            <a:pPr algn="r" rtl="1"/>
            <a:r>
              <a:rPr lang="en-US" sz="2800" dirty="0"/>
              <a:t>PE: BP: 130/80,         BMI: </a:t>
            </a:r>
            <a:r>
              <a:rPr lang="en-US" sz="2800" dirty="0" smtClean="0"/>
              <a:t>3</a:t>
            </a:r>
            <a:r>
              <a:rPr lang="en-US" sz="2800" dirty="0"/>
              <a:t>2</a:t>
            </a:r>
            <a:r>
              <a:rPr lang="en-US" sz="2800" dirty="0" smtClean="0"/>
              <a:t> </a:t>
            </a:r>
            <a:r>
              <a:rPr lang="en-US" sz="2800" dirty="0"/>
              <a:t>Kg/m2</a:t>
            </a:r>
          </a:p>
          <a:p>
            <a:pPr algn="r" rtl="1"/>
            <a:endParaRPr lang="en-US" sz="2800" dirty="0"/>
          </a:p>
          <a:p>
            <a:pPr algn="r" rtl="1"/>
            <a:r>
              <a:rPr lang="en-US" sz="2800" dirty="0" smtClean="0"/>
              <a:t>FBS</a:t>
            </a:r>
            <a:r>
              <a:rPr lang="en-US" sz="2800" dirty="0"/>
              <a:t>: </a:t>
            </a:r>
            <a:r>
              <a:rPr lang="en-US" sz="2800" dirty="0" smtClean="0"/>
              <a:t>155 </a:t>
            </a:r>
            <a:r>
              <a:rPr lang="en-US" sz="2800" dirty="0"/>
              <a:t>mg/dl  </a:t>
            </a:r>
          </a:p>
          <a:p>
            <a:pPr algn="r" rtl="1"/>
            <a:r>
              <a:rPr lang="en-US" sz="2800" dirty="0" smtClean="0"/>
              <a:t>BS</a:t>
            </a:r>
            <a:r>
              <a:rPr lang="en-US" sz="2800" dirty="0"/>
              <a:t>: </a:t>
            </a:r>
            <a:r>
              <a:rPr lang="en-US" sz="2800" dirty="0" smtClean="0"/>
              <a:t>210 </a:t>
            </a:r>
            <a:r>
              <a:rPr lang="en-US" sz="2800" dirty="0"/>
              <a:t>mg/dl  </a:t>
            </a:r>
          </a:p>
          <a:p>
            <a:pPr algn="r" rtl="1"/>
            <a:r>
              <a:rPr lang="en-US" sz="2800" dirty="0" err="1"/>
              <a:t>Hb</a:t>
            </a:r>
            <a:r>
              <a:rPr lang="en-US" sz="2800" dirty="0"/>
              <a:t> A1c: </a:t>
            </a:r>
            <a:r>
              <a:rPr lang="en-US" sz="2800" dirty="0" smtClean="0"/>
              <a:t>7.9%</a:t>
            </a:r>
          </a:p>
          <a:p>
            <a:pPr algn="r" rtl="1"/>
            <a:endParaRPr lang="en-US" sz="2800" dirty="0"/>
          </a:p>
          <a:p>
            <a:pPr marL="114300" indent="0" algn="r" rtl="1">
              <a:buNone/>
            </a:pPr>
            <a:r>
              <a:rPr lang="fa-IR" sz="2800" dirty="0" smtClean="0"/>
              <a:t>اقدام بعدی شما چیست؟</a:t>
            </a:r>
            <a:endParaRPr lang="en-US" sz="2800" dirty="0"/>
          </a:p>
        </p:txBody>
      </p:sp>
    </p:spTree>
    <p:extLst>
      <p:ext uri="{BB962C8B-B14F-4D97-AF65-F5344CB8AC3E}">
        <p14:creationId xmlns="" xmlns:p14="http://schemas.microsoft.com/office/powerpoint/2010/main" val="9505298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0953" y="3144506"/>
            <a:ext cx="9436100" cy="374499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5114369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TGAINBOX.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
        <p:nvSpPr>
          <p:cNvPr id="7" name="TextBox 6"/>
          <p:cNvSpPr txBox="1"/>
          <p:nvPr/>
        </p:nvSpPr>
        <p:spPr>
          <a:xfrm>
            <a:off x="0" y="6187062"/>
            <a:ext cx="422910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weight gain</a:t>
            </a:r>
            <a:endParaRPr lang="en-US" b="1" i="1" u="sng"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012846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nSpc>
                <a:spcPct val="150000"/>
              </a:lnSpc>
            </a:pPr>
            <a:r>
              <a:rPr lang="en-US" dirty="0" smtClean="0"/>
              <a:t>Tab </a:t>
            </a:r>
            <a:r>
              <a:rPr lang="en-US" dirty="0" err="1" smtClean="0"/>
              <a:t>Metformin</a:t>
            </a:r>
            <a:r>
              <a:rPr lang="en-US" dirty="0" smtClean="0"/>
              <a:t> 500 mg BD</a:t>
            </a:r>
          </a:p>
          <a:p>
            <a:pPr>
              <a:lnSpc>
                <a:spcPct val="150000"/>
              </a:lnSpc>
            </a:pPr>
            <a:r>
              <a:rPr lang="en-US" dirty="0" smtClean="0"/>
              <a:t>Tab </a:t>
            </a:r>
            <a:r>
              <a:rPr lang="en-US" dirty="0" err="1" smtClean="0"/>
              <a:t>sitagliptin</a:t>
            </a:r>
            <a:r>
              <a:rPr lang="en-US" dirty="0" smtClean="0"/>
              <a:t> 50-100 mg/d</a:t>
            </a:r>
          </a:p>
          <a:p>
            <a:pPr lvl="1">
              <a:lnSpc>
                <a:spcPct val="150000"/>
              </a:lnSpc>
            </a:pPr>
            <a:r>
              <a:rPr lang="en-US" dirty="0" smtClean="0"/>
              <a:t>SU or </a:t>
            </a:r>
            <a:r>
              <a:rPr lang="en-US" dirty="0" err="1" smtClean="0"/>
              <a:t>Meglitinides</a:t>
            </a:r>
            <a:endParaRPr lang="en-US" dirty="0" smtClean="0"/>
          </a:p>
          <a:p>
            <a:pPr lvl="1">
              <a:lnSpc>
                <a:spcPct val="150000"/>
              </a:lnSpc>
            </a:pPr>
            <a:r>
              <a:rPr lang="en-US" dirty="0" err="1" smtClean="0"/>
              <a:t>Glutazones</a:t>
            </a:r>
            <a:endParaRPr lang="en-US" dirty="0" smtClean="0"/>
          </a:p>
          <a:p>
            <a:pPr lvl="1">
              <a:lnSpc>
                <a:spcPct val="150000"/>
              </a:lnSpc>
            </a:pPr>
            <a:r>
              <a:rPr lang="en-US" dirty="0" err="1" smtClean="0"/>
              <a:t>Glp</a:t>
            </a:r>
            <a:r>
              <a:rPr lang="en-US" dirty="0" smtClean="0"/>
              <a:t> 1 Agonists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5</a:t>
            </a:r>
            <a:endParaRPr lang="en-US" dirty="0"/>
          </a:p>
        </p:txBody>
      </p:sp>
      <p:sp>
        <p:nvSpPr>
          <p:cNvPr id="3" name="Content Placeholder 2"/>
          <p:cNvSpPr>
            <a:spLocks noGrp="1"/>
          </p:cNvSpPr>
          <p:nvPr>
            <p:ph idx="1"/>
          </p:nvPr>
        </p:nvSpPr>
        <p:spPr/>
        <p:txBody>
          <a:bodyPr>
            <a:normAutofit fontScale="92500"/>
          </a:bodyPr>
          <a:lstStyle/>
          <a:p>
            <a:pPr algn="r" rtl="1">
              <a:lnSpc>
                <a:spcPct val="150000"/>
              </a:lnSpc>
            </a:pPr>
            <a:r>
              <a:rPr lang="fa-IR" sz="2800" dirty="0" smtClean="0"/>
              <a:t>خانم 75 ساله با سابقه دیاب</a:t>
            </a:r>
            <a:r>
              <a:rPr lang="fa-IR" sz="2800" dirty="0"/>
              <a:t>ت</a:t>
            </a:r>
            <a:r>
              <a:rPr lang="fa-IR" sz="2800" dirty="0" smtClean="0"/>
              <a:t> از 6 سال پیش ، ظرف یکماه اخیر </a:t>
            </a:r>
            <a:r>
              <a:rPr lang="en-US" sz="2800" dirty="0" smtClean="0"/>
              <a:t>6</a:t>
            </a:r>
            <a:r>
              <a:rPr lang="fa-IR" sz="2800" dirty="0" smtClean="0"/>
              <a:t> بار افت قندخون داشته که یکبار منجر به بیهوشی وی گردیده تنها زندگی می کند</a:t>
            </a:r>
          </a:p>
          <a:p>
            <a:pPr algn="r" rtl="1">
              <a:lnSpc>
                <a:spcPct val="150000"/>
              </a:lnSpc>
            </a:pPr>
            <a:r>
              <a:rPr lang="en-US" sz="2800" dirty="0" smtClean="0"/>
              <a:t>DH: Metformin 500 mg  BD/ </a:t>
            </a:r>
            <a:r>
              <a:rPr lang="en-US" sz="2800" dirty="0" err="1" smtClean="0"/>
              <a:t>Glibenclamide</a:t>
            </a:r>
            <a:r>
              <a:rPr lang="en-US" sz="2800" dirty="0" smtClean="0"/>
              <a:t> 5 mg BD</a:t>
            </a:r>
            <a:endParaRPr lang="fa-IR" sz="2800" dirty="0" smtClean="0"/>
          </a:p>
          <a:p>
            <a:pPr algn="r" rtl="1">
              <a:lnSpc>
                <a:spcPct val="150000"/>
              </a:lnSpc>
            </a:pPr>
            <a:r>
              <a:rPr lang="en-US" sz="2800" dirty="0" smtClean="0"/>
              <a:t> BP: 130/80, W: 48 Kg/</a:t>
            </a:r>
          </a:p>
          <a:p>
            <a:pPr algn="r" rtl="1">
              <a:lnSpc>
                <a:spcPct val="150000"/>
              </a:lnSpc>
            </a:pPr>
            <a:r>
              <a:rPr lang="en-US" sz="2800" dirty="0" smtClean="0"/>
              <a:t>FBS: 70 mg/dl, </a:t>
            </a:r>
            <a:r>
              <a:rPr lang="en-US" sz="2800" dirty="0" err="1" smtClean="0"/>
              <a:t>Hb</a:t>
            </a:r>
            <a:r>
              <a:rPr lang="en-US" sz="2800" dirty="0" smtClean="0"/>
              <a:t> A1c: 5.5%   </a:t>
            </a:r>
            <a:r>
              <a:rPr lang="en-US" sz="2800" dirty="0" err="1" smtClean="0"/>
              <a:t>Creatnin</a:t>
            </a:r>
            <a:r>
              <a:rPr lang="en-US" sz="2800" dirty="0" smtClean="0"/>
              <a:t>: 1 mg/dl</a:t>
            </a:r>
          </a:p>
          <a:p>
            <a:pPr algn="r" rtl="1">
              <a:lnSpc>
                <a:spcPct val="150000"/>
              </a:lnSpc>
            </a:pPr>
            <a:r>
              <a:rPr lang="fa-IR" sz="2800" dirty="0" smtClean="0"/>
              <a:t>توصیه شما چیست؟</a:t>
            </a:r>
            <a:endParaRPr lang="en-US" sz="2800" dirty="0"/>
          </a:p>
        </p:txBody>
      </p:sp>
    </p:spTree>
    <p:extLst>
      <p:ext uri="{BB962C8B-B14F-4D97-AF65-F5344CB8AC3E}">
        <p14:creationId xmlns="" xmlns:p14="http://schemas.microsoft.com/office/powerpoint/2010/main" val="13287558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3200" dirty="0" smtClean="0"/>
              <a:t>Targeted </a:t>
            </a:r>
            <a:r>
              <a:rPr lang="en-US" sz="3200" dirty="0" err="1" smtClean="0"/>
              <a:t>Hb</a:t>
            </a:r>
            <a:r>
              <a:rPr lang="en-US" sz="3200" dirty="0" smtClean="0"/>
              <a:t> A1c?</a:t>
            </a:r>
          </a:p>
          <a:p>
            <a:pPr>
              <a:lnSpc>
                <a:spcPct val="150000"/>
              </a:lnSpc>
            </a:pPr>
            <a:r>
              <a:rPr lang="en-US" sz="3200" dirty="0" err="1" smtClean="0"/>
              <a:t>eGFR</a:t>
            </a:r>
            <a:r>
              <a:rPr lang="en-US" sz="3200" dirty="0" smtClean="0"/>
              <a:t>: 37 ml/min</a:t>
            </a:r>
            <a:endParaRPr lang="en-US" sz="3200" dirty="0"/>
          </a:p>
        </p:txBody>
      </p:sp>
    </p:spTree>
    <p:extLst>
      <p:ext uri="{BB962C8B-B14F-4D97-AF65-F5344CB8AC3E}">
        <p14:creationId xmlns="" xmlns:p14="http://schemas.microsoft.com/office/powerpoint/2010/main" val="155844931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107</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5969"/>
            <a:ext cx="7881030"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DPP4I = dipeptidyl peptidase 4 inhibitors; </a:t>
            </a:r>
            <a:r>
              <a:rPr lang="en-US" sz="1000" dirty="0" smtClean="0">
                <a:solidFill>
                  <a:prstClr val="black"/>
                </a:solidFill>
              </a:rPr>
              <a:t>GLP1RA </a:t>
            </a:r>
            <a:r>
              <a:rPr lang="en-US" sz="1000" dirty="0">
                <a:solidFill>
                  <a:prstClr val="black"/>
                </a:solidFill>
              </a:rPr>
              <a:t>= glucagon-like peptide 1 receptor agonists; Met = metformin; Mod = moderate; </a:t>
            </a:r>
            <a:r>
              <a:rPr lang="en-US" sz="1000" dirty="0" smtClean="0">
                <a:solidFill>
                  <a:prstClr val="black"/>
                </a:solidFill>
              </a:rPr>
              <a:t>NAFLD, nonalcoholic fatty liver disease; 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a:solidFill>
                  <a:prstClr val="black"/>
                </a:solidFill>
                <a:uFill>
                  <a:solidFill>
                    <a:srgbClr val="000000"/>
                  </a:solidFill>
                </a:uFill>
              </a:rPr>
              <a:t>Especially with short/ rapid-acting or premixed. </a:t>
            </a:r>
          </a:p>
        </p:txBody>
      </p:sp>
      <p:graphicFrame>
        <p:nvGraphicFramePr>
          <p:cNvPr id="3" name="Table 2"/>
          <p:cNvGraphicFramePr>
            <a:graphicFrameLocks noGrp="1"/>
          </p:cNvGraphicFramePr>
          <p:nvPr>
            <p:extLst>
              <p:ext uri="{D42A27DB-BD31-4B8C-83A1-F6EECF244321}">
                <p14:modId xmlns="" xmlns:p14="http://schemas.microsoft.com/office/powerpoint/2010/main" val="2931484419"/>
              </p:ext>
            </p:extLst>
          </p:nvPr>
        </p:nvGraphicFramePr>
        <p:xfrm>
          <a:off x="241300" y="1876199"/>
          <a:ext cx="8654148" cy="2664354"/>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NAFLD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1332177">
                <a:tc>
                  <a:txBody>
                    <a:bodyPr/>
                    <a:lstStyle/>
                    <a:p>
                      <a:pPr marL="0" marR="0">
                        <a:lnSpc>
                          <a:spcPct val="100000"/>
                        </a:lnSpc>
                        <a:spcBef>
                          <a:spcPts val="0"/>
                        </a:spcBef>
                        <a:spcAft>
                          <a:spcPts val="0"/>
                        </a:spcAft>
                      </a:pPr>
                      <a:r>
                        <a:rPr lang="en-US" sz="1200" dirty="0" smtClean="0">
                          <a:effectLst/>
                          <a:uFill>
                            <a:solidFill>
                              <a:srgbClr val="000000"/>
                            </a:solidFill>
                          </a:uFill>
                          <a:latin typeface="+mn-lt"/>
                        </a:rPr>
                        <a:t>Hypo-glycemia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 </a:t>
                      </a:r>
                      <a:r>
                        <a:rPr lang="en-US" sz="1200" dirty="0">
                          <a:effectLst/>
                          <a:uFill>
                            <a:solidFill>
                              <a:srgbClr val="000000"/>
                            </a:solidFill>
                          </a:uFill>
                          <a:latin typeface="+mn-lt"/>
                        </a:rPr>
                        <a:t>to severe</a:t>
                      </a:r>
                    </a:p>
                    <a:p>
                      <a:pPr marL="0" marR="0" algn="ctr">
                        <a:lnSpc>
                          <a:spcPct val="100000"/>
                        </a:lnSpc>
                        <a:spcBef>
                          <a:spcPts val="0"/>
                        </a:spcBef>
                        <a:spcAft>
                          <a:spcPts val="0"/>
                        </a:spcAft>
                      </a:pPr>
                      <a:r>
                        <a:rPr lang="en-US" sz="1200" dirty="0">
                          <a:effectLst/>
                          <a:latin typeface="+mn-lt"/>
                        </a:rPr>
                        <a:t>Glinide: mild to </a:t>
                      </a:r>
                      <a:r>
                        <a:rPr lang="en-US" sz="1200" dirty="0" smtClean="0">
                          <a:effectLst/>
                          <a:latin typeface="+mn-lt"/>
                        </a:rPr>
                        <a:t>mod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a:t>
                      </a:r>
                      <a:r>
                        <a:rPr lang="en-US" sz="1200" dirty="0" smtClean="0">
                          <a:effectLst/>
                          <a:uFill>
                            <a:solidFill>
                              <a:srgbClr val="000000"/>
                            </a:solidFill>
                          </a:uFill>
                          <a:latin typeface="+mn-lt"/>
                        </a:rPr>
                        <a:t>severe*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266435">
                <a:tc>
                  <a:txBody>
                    <a:bodyPr/>
                    <a:lstStyle/>
                    <a:p>
                      <a:pPr marL="0" marR="0">
                        <a:lnSpc>
                          <a:spcPct val="100000"/>
                        </a:lnSpc>
                        <a:spcBef>
                          <a:spcPts val="0"/>
                        </a:spcBef>
                        <a:spcAft>
                          <a:spcPts val="0"/>
                        </a:spcAft>
                      </a:pPr>
                      <a:r>
                        <a:rPr lang="en-US" sz="1200" dirty="0">
                          <a:effectLst/>
                          <a:uFill>
                            <a:solidFill>
                              <a:srgbClr val="000000"/>
                            </a:solidFill>
                          </a:uFill>
                          <a:latin typeface="+mn-lt"/>
                        </a:rPr>
                        <a:t>Weight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Slight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Tree>
    <p:extLst>
      <p:ext uri="{BB962C8B-B14F-4D97-AF65-F5344CB8AC3E}">
        <p14:creationId xmlns="" xmlns:p14="http://schemas.microsoft.com/office/powerpoint/2010/main" val="208906765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108</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graphicFrame>
        <p:nvGraphicFramePr>
          <p:cNvPr id="3" name="Table 2"/>
          <p:cNvGraphicFramePr>
            <a:graphicFrameLocks noGrp="1"/>
          </p:cNvGraphicFramePr>
          <p:nvPr>
            <p:extLst>
              <p:ext uri="{D42A27DB-BD31-4B8C-83A1-F6EECF244321}">
                <p14:modId xmlns="" xmlns:p14="http://schemas.microsoft.com/office/powerpoint/2010/main" val="3441425781"/>
              </p:ext>
            </p:extLst>
          </p:nvPr>
        </p:nvGraphicFramePr>
        <p:xfrm>
          <a:off x="228600" y="1636713"/>
          <a:ext cx="8654148" cy="3512230"/>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279412">
                <a:tc>
                  <a:txBody>
                    <a:bodyPr/>
                    <a:lstStyle/>
                    <a:p>
                      <a:pPr marL="0" marR="0">
                        <a:lnSpc>
                          <a:spcPct val="100000"/>
                        </a:lnSpc>
                        <a:spcBef>
                          <a:spcPts val="0"/>
                        </a:spcBef>
                        <a:spcAft>
                          <a:spcPts val="0"/>
                        </a:spcAft>
                      </a:pPr>
                      <a:r>
                        <a:rPr lang="en-US" sz="1200" dirty="0">
                          <a:effectLst/>
                          <a:uFill>
                            <a:solidFill>
                              <a:srgbClr val="000000"/>
                            </a:solidFill>
                          </a:uFill>
                          <a:latin typeface="+mn-lt"/>
                        </a:rPr>
                        <a:t>Renal </a:t>
                      </a:r>
                      <a:r>
                        <a:rPr lang="en-US" sz="1200" dirty="0" smtClean="0">
                          <a:effectLst/>
                          <a:uFill>
                            <a:solidFill>
                              <a:srgbClr val="000000"/>
                            </a:solidFill>
                          </a:uFill>
                          <a:latin typeface="+mn-lt"/>
                        </a:rPr>
                        <a:t>impair-ment</a:t>
                      </a:r>
                      <a:r>
                        <a:rPr lang="en-US" sz="1200" dirty="0">
                          <a:effectLst/>
                          <a:uFill>
                            <a:solidFill>
                              <a:srgbClr val="000000"/>
                            </a:solidFill>
                          </a:uFill>
                          <a:latin typeface="+mn-lt"/>
                        </a:rPr>
                        <a:t>/ GU</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in stage 3B, 4, 5 CKD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Exenatide </a:t>
                      </a: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CrCl &lt;30 mg/mL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GU infection 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Dose adjust-ment (</a:t>
                      </a:r>
                      <a:r>
                        <a:rPr lang="en-US" sz="1200" dirty="0">
                          <a:solidFill>
                            <a:srgbClr val="0070C0"/>
                          </a:solidFill>
                          <a:effectLst/>
                          <a:uFill>
                            <a:solidFill>
                              <a:srgbClr val="000000"/>
                            </a:solidFill>
                          </a:uFill>
                          <a:latin typeface="+mn-lt"/>
                        </a:rPr>
                        <a:t>except </a:t>
                      </a:r>
                      <a:r>
                        <a:rPr lang="en-US" sz="1200" dirty="0" smtClean="0">
                          <a:solidFill>
                            <a:srgbClr val="0070C0"/>
                          </a:solidFill>
                          <a:effectLst/>
                          <a:uFill>
                            <a:solidFill>
                              <a:srgbClr val="000000"/>
                            </a:solidFill>
                          </a:uFill>
                          <a:latin typeface="+mn-lt"/>
                        </a:rPr>
                        <a:t>lina-gliptin</a:t>
                      </a:r>
                      <a:r>
                        <a:rPr lang="en-US" sz="1200" dirty="0">
                          <a:solidFill>
                            <a:srgbClr val="0070C0"/>
                          </a:solidFill>
                          <a:effectLst/>
                          <a:uFill>
                            <a:solidFill>
                              <a:srgbClr val="000000"/>
                            </a:solidFill>
                          </a:uFill>
                          <a:latin typeface="+mn-lt"/>
                        </a:rPr>
                        <a:t>)</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May worsen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risks of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and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GI adverse effects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r>
              <a:tr h="526934">
                <a:tc>
                  <a:txBody>
                    <a:bodyPr/>
                    <a:lstStyle/>
                    <a:p>
                      <a:pPr marL="0" marR="0">
                        <a:lnSpc>
                          <a:spcPct val="100000"/>
                        </a:lnSpc>
                        <a:spcBef>
                          <a:spcPts val="0"/>
                        </a:spcBef>
                        <a:spcAft>
                          <a:spcPts val="0"/>
                        </a:spcAft>
                      </a:pPr>
                      <a:r>
                        <a:rPr lang="en-US" sz="1200" dirty="0">
                          <a:effectLst/>
                          <a:uFill>
                            <a:solidFill>
                              <a:srgbClr val="000000"/>
                            </a:solidFill>
                          </a:uFill>
                          <a:latin typeface="+mn-lt"/>
                        </a:rPr>
                        <a:t>CHF</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r>
                        <a:rPr lang="en-US" sz="1200" baseline="30000" dirty="0" smtClean="0">
                          <a:solidFill>
                            <a:srgbClr val="0070C0"/>
                          </a:solidFill>
                          <a:effectLst/>
                          <a:uFill>
                            <a:solidFill>
                              <a:srgbClr val="000000"/>
                            </a:solidFill>
                          </a:uFill>
                          <a:latin typeface="+mn-lt"/>
                        </a:rPr>
                        <a:t>†</a:t>
                      </a:r>
                      <a:endParaRPr lang="en-US" sz="1200" baseline="300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CVD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Possible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Safe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Bone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
        <p:nvSpPr>
          <p:cNvPr id="9" name="Text Box 6"/>
          <p:cNvSpPr txBox="1">
            <a:spLocks noChangeArrowheads="1"/>
          </p:cNvSpPr>
          <p:nvPr/>
        </p:nvSpPr>
        <p:spPr bwMode="auto">
          <a:xfrm>
            <a:off x="87313" y="5438192"/>
            <a:ext cx="7881030" cy="109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CHF = congestive heart failure; CVD = cardiovascular disease; DPP4I </a:t>
            </a:r>
            <a:r>
              <a:rPr lang="en-US" sz="1000" dirty="0">
                <a:solidFill>
                  <a:prstClr val="black"/>
                </a:solidFill>
              </a:rPr>
              <a:t>= dipeptidyl peptidase 4 inhibitors; </a:t>
            </a:r>
            <a:r>
              <a:rPr lang="en-US" sz="1000" dirty="0" smtClean="0">
                <a:solidFill>
                  <a:prstClr val="black"/>
                </a:solidFill>
              </a:rPr>
              <a:t>GI = gastrointestinal; GLP1RA </a:t>
            </a:r>
            <a:r>
              <a:rPr lang="en-US" sz="1000" dirty="0">
                <a:solidFill>
                  <a:prstClr val="black"/>
                </a:solidFill>
              </a:rPr>
              <a:t>= glucagon-like peptide 1 receptor agonists; </a:t>
            </a:r>
            <a:r>
              <a:rPr lang="en-US" sz="1000" dirty="0" smtClean="0">
                <a:solidFill>
                  <a:prstClr val="black"/>
                </a:solidFill>
              </a:rPr>
              <a:t>GU = genitourinary; Met </a:t>
            </a:r>
            <a:r>
              <a:rPr lang="en-US" sz="1000" dirty="0">
                <a:solidFill>
                  <a:prstClr val="black"/>
                </a:solidFill>
              </a:rPr>
              <a:t>= metformin; Mod = moderate; </a:t>
            </a:r>
            <a:r>
              <a:rPr lang="en-US" sz="1000" dirty="0" smtClean="0">
                <a:solidFill>
                  <a:prstClr val="black"/>
                </a:solidFill>
              </a:rPr>
              <a:t>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smtClean="0">
                <a:solidFill>
                  <a:prstClr val="black"/>
                </a:solidFill>
                <a:uFill>
                  <a:solidFill>
                    <a:srgbClr val="000000"/>
                  </a:solidFill>
                </a:uFill>
              </a:rPr>
              <a:t>Caution </a:t>
            </a:r>
            <a:r>
              <a:rPr lang="en-US" sz="1000" dirty="0">
                <a:solidFill>
                  <a:prstClr val="black"/>
                </a:solidFill>
                <a:uFill>
                  <a:solidFill>
                    <a:srgbClr val="000000"/>
                  </a:solidFill>
                </a:uFill>
              </a:rPr>
              <a:t>in labeling about pancreatitis.</a:t>
            </a:r>
          </a:p>
          <a:p>
            <a:pPr defTabSz="914400"/>
            <a:r>
              <a:rPr lang="en-US" sz="1000" baseline="30000" dirty="0" smtClean="0">
                <a:solidFill>
                  <a:prstClr val="black"/>
                </a:solidFill>
              </a:rPr>
              <a:t>†</a:t>
            </a:r>
            <a:r>
              <a:rPr lang="en-US" sz="1000" dirty="0" smtClean="0">
                <a:solidFill>
                  <a:prstClr val="black"/>
                </a:solidFill>
              </a:rPr>
              <a:t>Caution</a:t>
            </a:r>
            <a:r>
              <a:rPr lang="en-US" sz="1000" dirty="0">
                <a:solidFill>
                  <a:prstClr val="black"/>
                </a:solidFill>
              </a:rPr>
              <a:t>: possibly increased CHF hospitalization risk seen in CV safety trial</a:t>
            </a:r>
            <a:r>
              <a:rPr lang="en-US" sz="1000" dirty="0" smtClean="0">
                <a:solidFill>
                  <a:prstClr val="black"/>
                </a:solidFill>
              </a:rPr>
              <a:t>.</a:t>
            </a:r>
            <a:endParaRPr lang="en-US" sz="1000" dirty="0">
              <a:solidFill>
                <a:srgbClr val="000000"/>
              </a:solidFill>
              <a:ea typeface="Arial Unicode MS"/>
              <a:cs typeface="HiraKakuPro-W3"/>
            </a:endParaRPr>
          </a:p>
        </p:txBody>
      </p:sp>
    </p:spTree>
    <p:extLst>
      <p:ext uri="{BB962C8B-B14F-4D97-AF65-F5344CB8AC3E}">
        <p14:creationId xmlns="" xmlns:p14="http://schemas.microsoft.com/office/powerpoint/2010/main" val="2852424290"/>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152819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C3D8FF">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626146193"/>
              </p:ext>
            </p:extLst>
          </p:nvPr>
        </p:nvGraphicFramePr>
        <p:xfrm>
          <a:off x="503706" y="4542060"/>
          <a:ext cx="2697935" cy="1760957"/>
        </p:xfrm>
        <a:graphic>
          <a:graphicData uri="http://schemas.openxmlformats.org/presentationml/2006/ole">
            <p:oleObj spid="_x0000_s65538" r:id="rId9" imgW="2602523" imgH="2461846" progId="">
              <p:embed/>
            </p:oleObj>
          </a:graphicData>
        </a:graphic>
      </p:graphicFrame>
    </p:spTree>
    <p:extLst>
      <p:ext uri="{BB962C8B-B14F-4D97-AF65-F5344CB8AC3E}">
        <p14:creationId xmlns="" xmlns:p14="http://schemas.microsoft.com/office/powerpoint/2010/main" val="1460100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96"/>
                                        </p:tgtEl>
                                        <p:attrNameLst>
                                          <p:attrName>style.visibility</p:attrName>
                                        </p:attrNameLst>
                                      </p:cBhvr>
                                      <p:to>
                                        <p:strVal val="visible"/>
                                      </p:to>
                                    </p:set>
                                    <p:animEffect transition="in" filter="diamond(in)">
                                      <p:cBhvr>
                                        <p:cTn id="7" dur="2000"/>
                                        <p:tgtEl>
                                          <p:spTgt spid="2459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91"/>
                                        </p:tgtEl>
                                        <p:attrNameLst>
                                          <p:attrName>style.visibility</p:attrName>
                                        </p:attrNameLst>
                                      </p:cBhvr>
                                      <p:to>
                                        <p:strVal val="visible"/>
                                      </p:to>
                                    </p:set>
                                    <p:animEffect transition="in" filter="diamond(in)">
                                      <p:cBhvr>
                                        <p:cTn id="12" dur="2000"/>
                                        <p:tgtEl>
                                          <p:spTgt spid="2459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92"/>
                                        </p:tgtEl>
                                        <p:attrNameLst>
                                          <p:attrName>style.visibility</p:attrName>
                                        </p:attrNameLst>
                                      </p:cBhvr>
                                      <p:to>
                                        <p:strVal val="visible"/>
                                      </p:to>
                                    </p:set>
                                    <p:animEffect transition="in" filter="diamond(in)">
                                      <p:cBhvr>
                                        <p:cTn id="17" dur="2000"/>
                                        <p:tgtEl>
                                          <p:spTgt spid="2459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nimBg="1"/>
      <p:bldP spid="24592" grpId="0" animBg="1"/>
      <p:bldP spid="2459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6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160 mg/dl, BS: 220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 xmlns:p14="http://schemas.microsoft.com/office/powerpoint/2010/main" val="42667327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6967860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7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140 mg/dl, BS: 280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 xmlns:p14="http://schemas.microsoft.com/office/powerpoint/2010/main" val="29505451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Effects of Agents Available for T2D</a:t>
            </a: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114</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6372"/>
            <a:ext cx="7870144"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smtClean="0">
                <a:solidFill>
                  <a:prstClr val="black"/>
                </a:solidFill>
              </a:rPr>
              <a:t>AGI </a:t>
            </a:r>
            <a:r>
              <a:rPr lang="en-US" sz="1000" dirty="0">
                <a:solidFill>
                  <a:prstClr val="black"/>
                </a:solidFill>
              </a:rPr>
              <a:t>=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DPP4I </a:t>
            </a:r>
            <a:r>
              <a:rPr lang="en-US" sz="1000" dirty="0">
                <a:solidFill>
                  <a:prstClr val="black"/>
                </a:solidFill>
              </a:rPr>
              <a:t>= dipeptidyl peptidase 4 inhibitors; FPG = fasting plasma glucose; </a:t>
            </a:r>
            <a:r>
              <a:rPr lang="en-US" sz="1000" dirty="0" smtClean="0">
                <a:solidFill>
                  <a:prstClr val="black"/>
                </a:solidFill>
              </a:rPr>
              <a:t>GLP1RA </a:t>
            </a:r>
            <a:r>
              <a:rPr lang="en-US" sz="1000" dirty="0">
                <a:solidFill>
                  <a:prstClr val="black"/>
                </a:solidFill>
              </a:rPr>
              <a:t>= glucagon-like peptide 1 receptor agonists; </a:t>
            </a:r>
            <a:r>
              <a:rPr lang="en-US" sz="1000" dirty="0" smtClean="0">
                <a:solidFill>
                  <a:prstClr val="black"/>
                </a:solidFill>
              </a:rPr>
              <a:t>Met </a:t>
            </a:r>
            <a:r>
              <a:rPr lang="en-US" sz="1000" dirty="0">
                <a:solidFill>
                  <a:prstClr val="black"/>
                </a:solidFill>
              </a:rPr>
              <a:t>= metformin; </a:t>
            </a:r>
            <a:r>
              <a:rPr lang="en-US" sz="1000" dirty="0" smtClean="0">
                <a:solidFill>
                  <a:prstClr val="black"/>
                </a:solidFill>
              </a:rPr>
              <a:t>Mod = moderate; </a:t>
            </a:r>
            <a:r>
              <a:rPr lang="en-US" sz="1000" dirty="0">
                <a:solidFill>
                  <a:prstClr val="black"/>
                </a:solidFill>
              </a:rPr>
              <a:t>PPG = postprandial glucose; SGLT2I = sodium-glucose cotransporter 2 inhibitors; SU = sulfonylureas; TZD = thiazolidinediones.</a:t>
            </a:r>
          </a:p>
          <a:p>
            <a:pPr defTabSz="914400">
              <a:spcBef>
                <a:spcPts val="600"/>
              </a:spcBef>
            </a:pPr>
            <a:r>
              <a:rPr lang="en-US" sz="1000" dirty="0" smtClean="0">
                <a:solidFill>
                  <a:prstClr val="black"/>
                </a:solidFill>
              </a:rPr>
              <a:t>*Mild</a:t>
            </a:r>
            <a:r>
              <a:rPr lang="en-US" sz="1000" dirty="0">
                <a:solidFill>
                  <a:prstClr val="black"/>
                </a:solidFill>
              </a:rPr>
              <a:t>: albiglutide and exenatide; moderate: dulaglutide, exenatide extended release, and liraglutide.</a:t>
            </a:r>
          </a:p>
        </p:txBody>
      </p:sp>
      <p:graphicFrame>
        <p:nvGraphicFramePr>
          <p:cNvPr id="3" name="Table 2"/>
          <p:cNvGraphicFramePr>
            <a:graphicFrameLocks noGrp="1"/>
          </p:cNvGraphicFramePr>
          <p:nvPr>
            <p:extLst>
              <p:ext uri="{D42A27DB-BD31-4B8C-83A1-F6EECF244321}">
                <p14:modId xmlns="" xmlns:p14="http://schemas.microsoft.com/office/powerpoint/2010/main" val="2112301691"/>
              </p:ext>
            </p:extLst>
          </p:nvPr>
        </p:nvGraphicFramePr>
        <p:xfrm>
          <a:off x="228832" y="1738314"/>
          <a:ext cx="8653461" cy="2844572"/>
        </p:xfrm>
        <a:graphic>
          <a:graphicData uri="http://schemas.openxmlformats.org/drawingml/2006/table">
            <a:tbl>
              <a:tblPr firstRow="1" firstCol="1" bandRow="1" bandCol="1">
                <a:tableStyleId>{5C22544A-7EE6-4342-B048-85BDC9FD1C3A}</a:tableStyleId>
              </a:tblPr>
              <a:tblGrid>
                <a:gridCol w="772654"/>
                <a:gridCol w="716437"/>
                <a:gridCol w="716437"/>
                <a:gridCol w="716437"/>
                <a:gridCol w="716437"/>
                <a:gridCol w="716437"/>
                <a:gridCol w="716437"/>
                <a:gridCol w="716437"/>
                <a:gridCol w="716437"/>
                <a:gridCol w="716437"/>
                <a:gridCol w="716437"/>
                <a:gridCol w="716437"/>
              </a:tblGrid>
              <a:tr h="406367">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DPP4I</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015919">
                <a:tc>
                  <a:txBody>
                    <a:bodyPr/>
                    <a:lstStyle/>
                    <a:p>
                      <a:pPr marL="0" marR="0">
                        <a:lnSpc>
                          <a:spcPct val="100000"/>
                        </a:lnSpc>
                        <a:spcBef>
                          <a:spcPts val="0"/>
                        </a:spcBef>
                        <a:spcAft>
                          <a:spcPts val="0"/>
                        </a:spcAft>
                      </a:pPr>
                      <a:r>
                        <a:rPr lang="en-US" sz="1200" dirty="0">
                          <a:effectLst/>
                          <a:uFill>
                            <a:solidFill>
                              <a:srgbClr val="000000"/>
                            </a:solidFill>
                          </a:uFill>
                          <a:latin typeface="+mn-lt"/>
                        </a:rPr>
                        <a:t>FPG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 to </a:t>
                      </a: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Mild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a:t>
                      </a:r>
                      <a:endParaRPr lang="en-US" sz="1200" dirty="0">
                        <a:effectLst/>
                        <a:uFill>
                          <a:solidFill>
                            <a:srgbClr val="000000"/>
                          </a:solidFill>
                        </a:uFill>
                        <a:latin typeface="+mn-lt"/>
                      </a:endParaRPr>
                    </a:p>
                    <a:p>
                      <a:pPr marL="0" marR="0" algn="ctr">
                        <a:lnSpc>
                          <a:spcPct val="100000"/>
                        </a:lnSpc>
                        <a:spcBef>
                          <a:spcPts val="0"/>
                        </a:spcBef>
                        <a:spcAft>
                          <a:spcPts val="0"/>
                        </a:spcAft>
                      </a:pPr>
                      <a:r>
                        <a:rPr lang="en-US" sz="1200" dirty="0">
                          <a:effectLst/>
                          <a:latin typeface="+mn-lt"/>
                        </a:rPr>
                        <a:t>Glinide: mild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(basal 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r>
              <a:tr h="1422286">
                <a:tc>
                  <a:txBody>
                    <a:bodyPr/>
                    <a:lstStyle/>
                    <a:p>
                      <a:pPr marL="0" marR="0">
                        <a:lnSpc>
                          <a:spcPct val="100000"/>
                        </a:lnSpc>
                        <a:spcBef>
                          <a:spcPts val="0"/>
                        </a:spcBef>
                        <a:spcAft>
                          <a:spcPts val="0"/>
                        </a:spcAft>
                      </a:pPr>
                      <a:r>
                        <a:rPr lang="en-US" sz="1200" dirty="0">
                          <a:effectLst/>
                          <a:uFill>
                            <a:solidFill>
                              <a:srgbClr val="000000"/>
                            </a:solidFill>
                          </a:uFill>
                          <a:latin typeface="+mn-lt"/>
                        </a:rPr>
                        <a:t>PPG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to </a:t>
                      </a:r>
                      <a:r>
                        <a:rPr lang="en-US" sz="1200" dirty="0">
                          <a:effectLst/>
                          <a:uFill>
                            <a:solidFill>
                              <a:srgbClr val="000000"/>
                            </a:solidFill>
                          </a:uFill>
                          <a:latin typeface="+mn-lt"/>
                        </a:rPr>
                        <a:t>marked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smtClean="0">
                          <a:solidFill>
                            <a:srgbClr val="0070C0"/>
                          </a:solidFill>
                          <a:effectLst/>
                          <a:uFill>
                            <a:solidFill>
                              <a:srgbClr val="000000"/>
                            </a:solidFill>
                          </a:uFill>
                          <a:latin typeface="+mn-lt"/>
                        </a:rPr>
                        <a:t>Mod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(short</a:t>
                      </a:r>
                      <a:r>
                        <a:rPr lang="en-US" sz="1200" dirty="0" smtClean="0">
                          <a:effectLst/>
                          <a:uFill>
                            <a:solidFill>
                              <a:srgbClr val="000000"/>
                            </a:solidFill>
                          </a:uFill>
                          <a:latin typeface="+mn-lt"/>
                        </a:rPr>
                        <a:t>/ rapid-acting </a:t>
                      </a:r>
                      <a:r>
                        <a:rPr lang="en-US" sz="1200" dirty="0">
                          <a:effectLst/>
                          <a:uFill>
                            <a:solidFill>
                              <a:srgbClr val="000000"/>
                            </a:solidFill>
                          </a:uFill>
                          <a:latin typeface="+mn-lt"/>
                        </a:rPr>
                        <a:t>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9" name="TextBox 8"/>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on next slide</a:t>
            </a:r>
            <a:endParaRPr lang="en-US" sz="1400" i="1" dirty="0">
              <a:solidFill>
                <a:prstClr val="black"/>
              </a:solidFill>
            </a:endParaRPr>
          </a:p>
        </p:txBody>
      </p:sp>
    </p:spTree>
    <p:extLst>
      <p:ext uri="{BB962C8B-B14F-4D97-AF65-F5344CB8AC3E}">
        <p14:creationId xmlns="" xmlns:p14="http://schemas.microsoft.com/office/powerpoint/2010/main" val="27046707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6967860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77500" lnSpcReduction="20000"/>
          </a:bodyPr>
          <a:lstStyle/>
          <a:p>
            <a:pPr eaLnBrk="1" hangingPunct="1">
              <a:lnSpc>
                <a:spcPct val="150000"/>
              </a:lnSpc>
              <a:defRPr/>
            </a:pPr>
            <a:r>
              <a:rPr lang="en-US" sz="2800" dirty="0" smtClean="0"/>
              <a:t>Background:</a:t>
            </a:r>
          </a:p>
          <a:p>
            <a:pPr lvl="1" eaLnBrk="1" hangingPunct="1">
              <a:lnSpc>
                <a:spcPct val="150000"/>
              </a:lnSpc>
              <a:defRPr/>
            </a:pPr>
            <a:r>
              <a:rPr lang="en-GB" sz="2800" dirty="0" smtClean="0"/>
              <a:t>Importance of glycemic control</a:t>
            </a:r>
          </a:p>
          <a:p>
            <a:pPr lvl="1" eaLnBrk="1" hangingPunct="1">
              <a:lnSpc>
                <a:spcPct val="150000"/>
              </a:lnSpc>
              <a:defRPr/>
            </a:pPr>
            <a:r>
              <a:rPr lang="en-GB" sz="2800" dirty="0" err="1" smtClean="0"/>
              <a:t>Glycemic</a:t>
            </a:r>
            <a:r>
              <a:rPr lang="en-GB" sz="2800" dirty="0" smtClean="0"/>
              <a:t> 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of Type 2 Diabetes</a:t>
            </a:r>
          </a:p>
          <a:p>
            <a:pPr lvl="1" eaLnBrk="1" hangingPunct="1">
              <a:lnSpc>
                <a:spcPct val="150000"/>
              </a:lnSpc>
              <a:defRPr/>
            </a:pPr>
            <a:r>
              <a:rPr lang="en-GB" sz="2800" dirty="0" smtClean="0"/>
              <a:t>Oral </a:t>
            </a:r>
            <a:r>
              <a:rPr lang="en-GB" sz="2800" dirty="0" err="1" smtClean="0"/>
              <a:t>hypoglycemic</a:t>
            </a:r>
            <a:r>
              <a:rPr lang="en-GB" sz="2800" dirty="0" smtClean="0"/>
              <a:t> agents</a:t>
            </a:r>
          </a:p>
          <a:p>
            <a:pPr>
              <a:lnSpc>
                <a:spcPct val="150000"/>
              </a:lnSpc>
              <a:defRPr/>
            </a:pPr>
            <a:r>
              <a:rPr lang="en-US" sz="3200" dirty="0"/>
              <a:t>Real life cases</a:t>
            </a:r>
          </a:p>
          <a:p>
            <a:pPr>
              <a:lnSpc>
                <a:spcPct val="150000"/>
              </a:lnSpc>
              <a:defRPr/>
            </a:pPr>
            <a:r>
              <a:rPr lang="en-GB" sz="2800" dirty="0"/>
              <a:t>Cases </a:t>
            </a:r>
            <a:r>
              <a:rPr lang="en-GB" sz="2800" dirty="0" smtClean="0"/>
              <a:t>discussion according ADA/EASD consensus &amp; AACE Guideline</a:t>
            </a:r>
            <a:endParaRPr lang="en-US" sz="2800" dirty="0"/>
          </a:p>
          <a:p>
            <a:pPr eaLnBrk="1" hangingPunct="1">
              <a:lnSpc>
                <a:spcPct val="150000"/>
              </a:lnSpc>
              <a:defRPr/>
            </a:pPr>
            <a:r>
              <a:rPr lang="en-US" sz="2800" dirty="0" smtClean="0"/>
              <a:t>Take home message</a:t>
            </a:r>
          </a:p>
        </p:txBody>
      </p:sp>
    </p:spTree>
    <p:extLst>
      <p:ext uri="{BB962C8B-B14F-4D97-AF65-F5344CB8AC3E}">
        <p14:creationId xmlns="" xmlns:p14="http://schemas.microsoft.com/office/powerpoint/2010/main" val="1691415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Not only glucose centric (HTN, </a:t>
            </a:r>
            <a:r>
              <a:rPr lang="en-US" sz="2800" dirty="0" err="1" smtClean="0"/>
              <a:t>Dyslipidemia</a:t>
            </a:r>
            <a:r>
              <a:rPr lang="en-US" sz="2800" dirty="0" smtClean="0"/>
              <a:t>)</a:t>
            </a:r>
          </a:p>
          <a:p>
            <a:pPr>
              <a:lnSpc>
                <a:spcPct val="150000"/>
              </a:lnSpc>
            </a:pPr>
            <a:r>
              <a:rPr lang="en-US" sz="2800" dirty="0" smtClean="0"/>
              <a:t>Management of DM patients must be individualized for each patients</a:t>
            </a:r>
          </a:p>
          <a:p>
            <a:pPr>
              <a:lnSpc>
                <a:spcPct val="150000"/>
              </a:lnSpc>
            </a:pPr>
            <a:r>
              <a:rPr lang="en-US" sz="2800" dirty="0" smtClean="0"/>
              <a:t>Financial constrains need to be considered to avoid the pitfalls of nonadherence &amp; poor follow up</a:t>
            </a:r>
            <a:endParaRPr lang="fa-IR" sz="2800" dirty="0" smtClean="0"/>
          </a:p>
        </p:txBody>
      </p:sp>
    </p:spTree>
    <p:extLst>
      <p:ext uri="{BB962C8B-B14F-4D97-AF65-F5344CB8AC3E}">
        <p14:creationId xmlns="" xmlns:p14="http://schemas.microsoft.com/office/powerpoint/2010/main" val="17287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t>Avoid combination therapy with drugs that have Same </a:t>
            </a:r>
            <a:r>
              <a:rPr lang="en-US" sz="2400" dirty="0" err="1" smtClean="0"/>
              <a:t>pathophysiologic</a:t>
            </a:r>
            <a:r>
              <a:rPr lang="en-US" sz="2400" dirty="0" smtClean="0"/>
              <a:t> mechanism</a:t>
            </a:r>
          </a:p>
          <a:p>
            <a:pPr>
              <a:lnSpc>
                <a:spcPct val="150000"/>
              </a:lnSpc>
            </a:pPr>
            <a:r>
              <a:rPr lang="en-US" sz="2400" dirty="0" smtClean="0"/>
              <a:t>Efficacy of the third </a:t>
            </a:r>
            <a:r>
              <a:rPr lang="en-US" sz="2400" dirty="0" err="1" smtClean="0"/>
              <a:t>antidiabetic</a:t>
            </a:r>
            <a:r>
              <a:rPr lang="en-US" sz="2400" dirty="0" smtClean="0"/>
              <a:t> agents decrease when added to dual therapy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874141187"/>
              </p:ext>
            </p:extLst>
          </p:nvPr>
        </p:nvGraphicFramePr>
        <p:xfrm>
          <a:off x="503706" y="4542060"/>
          <a:ext cx="2697935" cy="1760957"/>
        </p:xfrm>
        <a:graphic>
          <a:graphicData uri="http://schemas.openxmlformats.org/presentationml/2006/ole">
            <p:oleObj spid="_x0000_s66562"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33117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sp>
        <p:nvSpPr>
          <p:cNvPr id="3" name="Text Placeholder 2"/>
          <p:cNvSpPr>
            <a:spLocks noGrp="1"/>
          </p:cNvSpPr>
          <p:nvPr>
            <p:ph type="body" sz="half" idx="2"/>
          </p:nvPr>
        </p:nvSpPr>
        <p:spPr/>
        <p:txBody>
          <a:bodyPr/>
          <a:lstStyle/>
          <a:p>
            <a:endParaRPr lang="en-US"/>
          </a:p>
        </p:txBody>
      </p:sp>
      <p:pic>
        <p:nvPicPr>
          <p:cNvPr id="95234" name="Picture 2" descr="595074"/>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557212" y="442912"/>
            <a:ext cx="7267575" cy="4819650"/>
          </a:xfrm>
        </p:spPr>
      </p:pic>
    </p:spTree>
    <p:extLst>
      <p:ext uri="{BB962C8B-B14F-4D97-AF65-F5344CB8AC3E}">
        <p14:creationId xmlns="" xmlns:p14="http://schemas.microsoft.com/office/powerpoint/2010/main" val="9939524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l-GR" smtClean="0"/>
              <a:t>9. Control of Glucose – ACCORD Trial</a:t>
            </a:r>
            <a:endParaRPr lang="el-GR" altLang="el-GR" smtClean="0"/>
          </a:p>
        </p:txBody>
      </p:sp>
      <p:sp>
        <p:nvSpPr>
          <p:cNvPr id="41987" name="Content Placeholder 2"/>
          <p:cNvSpPr>
            <a:spLocks noGrp="1"/>
          </p:cNvSpPr>
          <p:nvPr>
            <p:ph idx="1"/>
          </p:nvPr>
        </p:nvSpPr>
        <p:spPr>
          <a:xfrm>
            <a:off x="457200" y="2733675"/>
            <a:ext cx="8229600" cy="3640138"/>
          </a:xfrm>
        </p:spPr>
        <p:txBody>
          <a:bodyPr>
            <a:normAutofit/>
          </a:bodyPr>
          <a:lstStyle/>
          <a:p>
            <a:pPr>
              <a:lnSpc>
                <a:spcPct val="150000"/>
              </a:lnSpc>
            </a:pPr>
            <a:r>
              <a:rPr lang="en-US" altLang="el-GR" sz="2800" dirty="0" smtClean="0"/>
              <a:t>Tight versus not so tight control of glucose: </a:t>
            </a:r>
            <a:br>
              <a:rPr lang="en-US" altLang="el-GR" sz="2800" dirty="0" smtClean="0"/>
            </a:br>
            <a:r>
              <a:rPr lang="en-US" altLang="el-GR" sz="2800" dirty="0" smtClean="0"/>
              <a:t> the ACCORD Trial?</a:t>
            </a:r>
            <a:endParaRPr lang="el-GR" altLang="el-GR" sz="2800" dirty="0" smtClean="0"/>
          </a:p>
        </p:txBody>
      </p:sp>
      <p:sp>
        <p:nvSpPr>
          <p:cNvPr id="4198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l-GR" smtClean="0"/>
              <a:t>Control of Glucose – ACCORD Trial</a:t>
            </a:r>
            <a:endParaRPr lang="el-GR" altLang="el-GR" smtClean="0"/>
          </a:p>
        </p:txBody>
      </p:sp>
      <p:sp>
        <p:nvSpPr>
          <p:cNvPr id="43011" name="Content Placeholder 2"/>
          <p:cNvSpPr>
            <a:spLocks noGrp="1"/>
          </p:cNvSpPr>
          <p:nvPr>
            <p:ph idx="1"/>
          </p:nvPr>
        </p:nvSpPr>
        <p:spPr/>
        <p:txBody>
          <a:bodyPr>
            <a:normAutofit lnSpcReduction="10000"/>
          </a:bodyPr>
          <a:lstStyle/>
          <a:p>
            <a:r>
              <a:rPr lang="en-US" altLang="el-GR" sz="2400" smtClean="0"/>
              <a:t>The intensive glycemic control arm of ACCORD, conducted in patients with type 2 diabetes and established cardiovascular disease or multiple risk factors </a:t>
            </a:r>
          </a:p>
          <a:p>
            <a:pPr lvl="1"/>
            <a:r>
              <a:rPr lang="en-US" altLang="el-GR" sz="2000" smtClean="0"/>
              <a:t>did not demonstrate a significant benefit of more intensive glycemic therapy aimed at lowering A1C to ≤6.5% or &lt;6% </a:t>
            </a:r>
          </a:p>
          <a:p>
            <a:r>
              <a:rPr lang="en-US" altLang="el-GR" sz="2400" smtClean="0"/>
              <a:t>ACCORD study was stopped early </a:t>
            </a:r>
          </a:p>
          <a:p>
            <a:pPr lvl="1"/>
            <a:r>
              <a:rPr lang="en-US" altLang="el-GR" sz="2000" smtClean="0"/>
              <a:t>due to an increase in mortality in the more intensively treated arm </a:t>
            </a:r>
          </a:p>
          <a:p>
            <a:r>
              <a:rPr lang="en-US" altLang="el-GR" sz="2400" smtClean="0"/>
              <a:t>The reasons for the lack of results in these intensive glycemic control studies is uncertain </a:t>
            </a:r>
          </a:p>
          <a:p>
            <a:pPr lvl="1"/>
            <a:r>
              <a:rPr lang="en-US" altLang="el-GR" sz="2000" smtClean="0"/>
              <a:t>but seem likely related to the specific strategies for intensive glucose lowering used in the populations studied </a:t>
            </a:r>
          </a:p>
          <a:p>
            <a:pPr lvl="1"/>
            <a:r>
              <a:rPr lang="en-US" altLang="el-GR" sz="2000" smtClean="0"/>
              <a:t>as well as perhaps the duration of the trials</a:t>
            </a:r>
            <a:endParaRPr lang="el-GR" altLang="el-GR" sz="2000" smtClean="0"/>
          </a:p>
        </p:txBody>
      </p:sp>
      <p:sp>
        <p:nvSpPr>
          <p:cNvPr id="43012"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l-GR" smtClean="0"/>
              <a:t>Control of Glucose – ACCORD Trial</a:t>
            </a:r>
            <a:endParaRPr lang="el-GR" altLang="el-GR" smtClean="0"/>
          </a:p>
        </p:txBody>
      </p:sp>
      <p:sp>
        <p:nvSpPr>
          <p:cNvPr id="44035" name="Content Placeholder 2"/>
          <p:cNvSpPr>
            <a:spLocks noGrp="1"/>
          </p:cNvSpPr>
          <p:nvPr>
            <p:ph idx="1"/>
          </p:nvPr>
        </p:nvSpPr>
        <p:spPr/>
        <p:txBody>
          <a:bodyPr/>
          <a:lstStyle/>
          <a:p>
            <a:r>
              <a:rPr lang="en-US" altLang="el-GR" sz="2400" smtClean="0"/>
              <a:t>Intensive glycemic control initiated in type 2 diabetic patients with far advanced cardiovascular disease </a:t>
            </a:r>
          </a:p>
          <a:p>
            <a:pPr lvl="1"/>
            <a:r>
              <a:rPr lang="en-US" altLang="el-GR" sz="2000" smtClean="0"/>
              <a:t>is not beneficial in reducing additional cardiovascular events</a:t>
            </a:r>
          </a:p>
          <a:p>
            <a:pPr lvl="1"/>
            <a:endParaRPr lang="en-US" altLang="el-GR" sz="2000" smtClean="0"/>
          </a:p>
          <a:p>
            <a:r>
              <a:rPr lang="en-US" altLang="el-GR" sz="2400" smtClean="0"/>
              <a:t>Such results are not surprising as intensive glycemic control decreases the onset and progression of retinopathy, nephropathy, and neuropathy </a:t>
            </a:r>
          </a:p>
          <a:p>
            <a:pPr lvl="1"/>
            <a:r>
              <a:rPr lang="en-US" altLang="el-GR" sz="2000" smtClean="0"/>
              <a:t>but has little or no beneficial effects on proliferative retinopathy, diabetic nephropathy with decreasing glomerular filtration rate</a:t>
            </a:r>
          </a:p>
          <a:p>
            <a:pPr lvl="1"/>
            <a:r>
              <a:rPr lang="en-US" altLang="el-GR" sz="2000" smtClean="0"/>
              <a:t>or diabetic neuropathy after the neurons are degenerated </a:t>
            </a:r>
          </a:p>
          <a:p>
            <a:endParaRPr lang="el-GR" altLang="el-GR" sz="2000" smtClean="0"/>
          </a:p>
        </p:txBody>
      </p:sp>
      <p:sp>
        <p:nvSpPr>
          <p:cNvPr id="44036"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endParaRPr lang="el-GR" altLang="el-GR" sz="100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l-GR" smtClean="0"/>
              <a:t>Control of Glucose – ACCORD Trial</a:t>
            </a:r>
            <a:endParaRPr lang="el-GR" altLang="el-GR" smtClean="0"/>
          </a:p>
        </p:txBody>
      </p:sp>
      <p:sp>
        <p:nvSpPr>
          <p:cNvPr id="45059" name="Content Placeholder 2"/>
          <p:cNvSpPr>
            <a:spLocks noGrp="1"/>
          </p:cNvSpPr>
          <p:nvPr>
            <p:ph idx="1"/>
          </p:nvPr>
        </p:nvSpPr>
        <p:spPr/>
        <p:txBody>
          <a:bodyPr>
            <a:normAutofit lnSpcReduction="10000"/>
          </a:bodyPr>
          <a:lstStyle/>
          <a:p>
            <a:r>
              <a:rPr lang="en-US" altLang="el-GR" sz="2400" smtClean="0"/>
              <a:t>ACCORD subanalyses showed that individuals with no preexisting cardiovascular disease or those who at study entry had A1C ≤ 8.0% </a:t>
            </a:r>
          </a:p>
          <a:p>
            <a:pPr lvl="1"/>
            <a:r>
              <a:rPr lang="en-US" altLang="el-GR" sz="2000" smtClean="0"/>
              <a:t>did have a statistically significant reduction in cardiovascular events with intensive glycemic control</a:t>
            </a:r>
          </a:p>
          <a:p>
            <a:r>
              <a:rPr lang="en-US" altLang="el-GR" sz="2400" smtClean="0"/>
              <a:t>Intensive glucose lowering increased the risk of cardiovascular disease and total mortality in younger participants</a:t>
            </a:r>
          </a:p>
          <a:p>
            <a:pPr lvl="1"/>
            <a:r>
              <a:rPr lang="en-US" altLang="el-GR" sz="2000" smtClean="0"/>
              <a:t>whereas it had a neutral effect in older participants</a:t>
            </a:r>
          </a:p>
          <a:p>
            <a:r>
              <a:rPr lang="en-US" altLang="el-GR" sz="2400" smtClean="0"/>
              <a:t>The intensive to standard relative risk of severe hypoglycemia was similar in both age subgroups</a:t>
            </a:r>
          </a:p>
          <a:p>
            <a:pPr lvl="1"/>
            <a:r>
              <a:rPr lang="en-US" altLang="el-GR" sz="2000" smtClean="0"/>
              <a:t>with higher absolute rates in older participants within both treatment arms</a:t>
            </a:r>
          </a:p>
          <a:p>
            <a:endParaRPr lang="el-GR" altLang="el-GR" sz="2000" smtClean="0"/>
          </a:p>
        </p:txBody>
      </p:sp>
      <p:sp>
        <p:nvSpPr>
          <p:cNvPr id="45060" name="Rectangle 4"/>
          <p:cNvSpPr>
            <a:spLocks noChangeArrowheads="1"/>
          </p:cNvSpPr>
          <p:nvPr/>
        </p:nvSpPr>
        <p:spPr bwMode="auto">
          <a:xfrm>
            <a:off x="134938" y="5883275"/>
            <a:ext cx="4560887" cy="1016000"/>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p>
          <a:p>
            <a:pPr eaLnBrk="1" hangingPunct="1"/>
            <a:r>
              <a:rPr lang="en-US" altLang="el-GR" sz="1000"/>
              <a:t>Landmark Clinical Trials; p73</a:t>
            </a:r>
            <a:endParaRPr lang="el-GR" altLang="el-GR" sz="100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l-GR" smtClean="0"/>
              <a:t>Control of Glucose – ACCORD Trial</a:t>
            </a:r>
            <a:endParaRPr lang="el-GR" altLang="el-GR" smtClean="0"/>
          </a:p>
        </p:txBody>
      </p:sp>
      <p:sp>
        <p:nvSpPr>
          <p:cNvPr id="46083" name="Content Placeholder 2"/>
          <p:cNvSpPr>
            <a:spLocks noGrp="1"/>
          </p:cNvSpPr>
          <p:nvPr>
            <p:ph idx="1"/>
          </p:nvPr>
        </p:nvSpPr>
        <p:spPr>
          <a:xfrm>
            <a:off x="457200" y="2087563"/>
            <a:ext cx="8229600" cy="4286250"/>
          </a:xfrm>
        </p:spPr>
        <p:txBody>
          <a:bodyPr/>
          <a:lstStyle/>
          <a:p>
            <a:r>
              <a:rPr lang="en-US" altLang="el-GR" smtClean="0"/>
              <a:t>In a substudy of the ACCORD study, there were no differences in cognitive outcomes between intensive and standard glycemic control</a:t>
            </a:r>
          </a:p>
          <a:p>
            <a:pPr lvl="1"/>
            <a:r>
              <a:rPr lang="en-US" altLang="el-GR" smtClean="0"/>
              <a:t>although there was significantly less of a decrement in total brain volume by magnetic resonance imaging in participants in the intensive arm</a:t>
            </a:r>
            <a:endParaRPr lang="el-GR" altLang="el-GR" smtClean="0"/>
          </a:p>
        </p:txBody>
      </p:sp>
      <p:sp>
        <p:nvSpPr>
          <p:cNvPr id="46084" name="Rectangle 3"/>
          <p:cNvSpPr>
            <a:spLocks noChangeArrowheads="1"/>
          </p:cNvSpPr>
          <p:nvPr/>
        </p:nvSpPr>
        <p:spPr bwMode="auto">
          <a:xfrm>
            <a:off x="133350" y="6010275"/>
            <a:ext cx="3657600" cy="831850"/>
          </a:xfrm>
          <a:prstGeom prst="rect">
            <a:avLst/>
          </a:prstGeom>
          <a:noFill/>
          <a:ln w="9525">
            <a:noFill/>
            <a:miter lim="800000"/>
            <a:headEnd/>
            <a:tailEnd/>
          </a:ln>
        </p:spPr>
        <p:txBody>
          <a:bodyPr>
            <a:spAutoFit/>
          </a:bodyPr>
          <a:lstStyle/>
          <a:p>
            <a:pPr eaLnBrk="1" hangingPunct="1"/>
            <a:r>
              <a:rPr lang="en-US" altLang="el-GR" sz="800"/>
              <a:t>ADA Diabetes Self-Study Series, Challenges in Type 2 Diabetes Mellitus Management: Self-Assessment Program</a:t>
            </a:r>
          </a:p>
          <a:p>
            <a:pPr eaLnBrk="1" hangingPunct="1"/>
            <a:r>
              <a:rPr lang="en-US" altLang="el-GR" sz="800"/>
              <a:t>The Basis of Insulin Action, Initiation and Optimization of Basal Insulin, and Intensification of Insulin Therapy in Type 2 Diabetes</a:t>
            </a:r>
          </a:p>
          <a:p>
            <a:pPr eaLnBrk="1" hangingPunct="1"/>
            <a:r>
              <a:rPr lang="en-US" altLang="el-GR" sz="800"/>
              <a:t>c 2014 American Diabetes Association</a:t>
            </a:r>
          </a:p>
          <a:p>
            <a:pPr eaLnBrk="1" hangingPunct="1"/>
            <a:r>
              <a:rPr lang="en-US" altLang="el-GR" sz="800"/>
              <a:t>Assessment of Common Comorbid Conditions; p26</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8162981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35905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l-GR" dirty="0" smtClean="0"/>
              <a:t>Life style changes in Diabetes :</a:t>
            </a:r>
            <a:endParaRPr lang="el-GR" altLang="el-GR" dirty="0" smtClean="0"/>
          </a:p>
        </p:txBody>
      </p:sp>
      <p:sp>
        <p:nvSpPr>
          <p:cNvPr id="26627" name="Content Placeholder 2"/>
          <p:cNvSpPr>
            <a:spLocks noGrp="1"/>
          </p:cNvSpPr>
          <p:nvPr>
            <p:ph idx="1"/>
          </p:nvPr>
        </p:nvSpPr>
        <p:spPr>
          <a:xfrm>
            <a:off x="304800" y="1676400"/>
            <a:ext cx="8229600" cy="3640138"/>
          </a:xfrm>
        </p:spPr>
        <p:txBody>
          <a:bodyPr>
            <a:normAutofit/>
          </a:bodyPr>
          <a:lstStyle/>
          <a:p>
            <a:pPr>
              <a:lnSpc>
                <a:spcPct val="150000"/>
              </a:lnSpc>
            </a:pPr>
            <a:r>
              <a:rPr lang="en-US" altLang="el-GR" sz="2800" dirty="0" smtClean="0"/>
              <a:t> Nutrition Therapy</a:t>
            </a:r>
          </a:p>
          <a:p>
            <a:pPr>
              <a:lnSpc>
                <a:spcPct val="150000"/>
              </a:lnSpc>
            </a:pPr>
            <a:r>
              <a:rPr lang="en-US" altLang="el-GR" sz="2800" dirty="0" smtClean="0"/>
              <a:t> increased Physical activity</a:t>
            </a:r>
          </a:p>
          <a:p>
            <a:pPr>
              <a:lnSpc>
                <a:spcPct val="150000"/>
              </a:lnSpc>
            </a:pPr>
            <a:r>
              <a:rPr lang="en-US" altLang="el-GR" sz="2800" dirty="0" smtClean="0"/>
              <a:t>Behavioral changes</a:t>
            </a:r>
          </a:p>
        </p:txBody>
      </p:sp>
      <p:sp>
        <p:nvSpPr>
          <p:cNvPr id="2662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Medical Nutrition Therapy; p11</a:t>
            </a:r>
            <a:endParaRPr lang="el-GR" altLang="el-GR" sz="1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190327" y="381000"/>
            <a:ext cx="7876874" cy="571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Metformin</a:t>
            </a:r>
            <a:endParaRPr lang="en-US" dirty="0"/>
          </a:p>
        </p:txBody>
      </p:sp>
      <p:sp>
        <p:nvSpPr>
          <p:cNvPr id="3" name="Content Placeholder 2"/>
          <p:cNvSpPr>
            <a:spLocks noGrp="1"/>
          </p:cNvSpPr>
          <p:nvPr>
            <p:ph sz="half" idx="1"/>
          </p:nvPr>
        </p:nvSpPr>
        <p:spPr/>
        <p:txBody>
          <a:bodyPr>
            <a:normAutofit/>
          </a:bodyPr>
          <a:lstStyle/>
          <a:p>
            <a:pPr>
              <a:lnSpc>
                <a:spcPct val="150000"/>
              </a:lnSpc>
            </a:pPr>
            <a:r>
              <a:rPr lang="en-US" sz="2800" dirty="0" smtClean="0"/>
              <a:t>DM Treatment</a:t>
            </a:r>
          </a:p>
          <a:p>
            <a:pPr>
              <a:lnSpc>
                <a:spcPct val="150000"/>
              </a:lnSpc>
            </a:pPr>
            <a:r>
              <a:rPr lang="en-US" sz="2800" dirty="0" smtClean="0"/>
              <a:t>DM Prevention</a:t>
            </a:r>
          </a:p>
          <a:p>
            <a:pPr>
              <a:lnSpc>
                <a:spcPct val="150000"/>
              </a:lnSpc>
            </a:pPr>
            <a:r>
              <a:rPr lang="en-US" sz="2800" dirty="0" smtClean="0"/>
              <a:t>PCO</a:t>
            </a:r>
          </a:p>
          <a:p>
            <a:pPr>
              <a:lnSpc>
                <a:spcPct val="150000"/>
              </a:lnSpc>
            </a:pPr>
            <a:r>
              <a:rPr lang="en-US" sz="2800" dirty="0" smtClean="0"/>
              <a:t>GDM</a:t>
            </a:r>
            <a:endParaRPr lang="en-US" sz="2800" dirty="0"/>
          </a:p>
        </p:txBody>
      </p:sp>
      <p:sp>
        <p:nvSpPr>
          <p:cNvPr id="4" name="Content Placeholder 3"/>
          <p:cNvSpPr>
            <a:spLocks noGrp="1"/>
          </p:cNvSpPr>
          <p:nvPr>
            <p:ph sz="half" idx="2"/>
          </p:nvPr>
        </p:nvSpPr>
        <p:spPr/>
        <p:txBody>
          <a:bodyPr>
            <a:normAutofit/>
          </a:bodyPr>
          <a:lstStyle/>
          <a:p>
            <a:pPr lvl="1">
              <a:lnSpc>
                <a:spcPct val="150000"/>
              </a:lnSpc>
            </a:pPr>
            <a:r>
              <a:rPr lang="en-US" sz="2800" dirty="0" smtClean="0"/>
              <a:t>Pharmacology</a:t>
            </a:r>
            <a:endParaRPr lang="fa-IR" sz="2800" dirty="0" smtClean="0"/>
          </a:p>
          <a:p>
            <a:pPr lvl="1">
              <a:lnSpc>
                <a:spcPct val="150000"/>
              </a:lnSpc>
            </a:pPr>
            <a:r>
              <a:rPr lang="en-US" sz="2800" dirty="0" smtClean="0"/>
              <a:t>Efficacy</a:t>
            </a:r>
            <a:endParaRPr lang="fa-IR" sz="2800" dirty="0" smtClean="0"/>
          </a:p>
          <a:p>
            <a:pPr lvl="1">
              <a:lnSpc>
                <a:spcPct val="150000"/>
              </a:lnSpc>
            </a:pPr>
            <a:r>
              <a:rPr lang="en-US" sz="2800" dirty="0" smtClean="0"/>
              <a:t>side effects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diamond(in)">
                                      <p:cBhvr>
                                        <p:cTn id="21" dur="2000"/>
                                        <p:tgtEl>
                                          <p:spTgt spid="4">
                                            <p:txEl>
                                              <p:pRg st="0" end="0"/>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diamond(in)">
                                      <p:cBhvr>
                                        <p:cTn id="24" dur="2000"/>
                                        <p:tgtEl>
                                          <p:spTgt spid="4">
                                            <p:txEl>
                                              <p:pRg st="1" end="1"/>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amond(in)">
                                      <p:cBhvr>
                                        <p:cTn id="2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MECHANISM OF ACTION</a:t>
            </a:r>
            <a:r>
              <a:rPr lang="en-US" dirty="0"/>
              <a:t> </a:t>
            </a: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arenR"/>
            </a:pPr>
            <a:r>
              <a:rPr lang="en-US" sz="2400" dirty="0"/>
              <a:t>decrease hepatic glucose output by inhibiting </a:t>
            </a:r>
            <a:r>
              <a:rPr lang="en-US" sz="2400" dirty="0" err="1" smtClean="0"/>
              <a:t>gluconeogenesis</a:t>
            </a:r>
            <a:endParaRPr lang="en-US" sz="2400" dirty="0" smtClean="0"/>
          </a:p>
          <a:p>
            <a:pPr marL="514350" indent="-514350">
              <a:lnSpc>
                <a:spcPct val="150000"/>
              </a:lnSpc>
              <a:buFont typeface="+mj-lt"/>
              <a:buAutoNum type="arabicParenR"/>
            </a:pPr>
            <a:r>
              <a:rPr lang="en-US" sz="2400" dirty="0" smtClean="0"/>
              <a:t>increases </a:t>
            </a:r>
            <a:r>
              <a:rPr lang="en-US" sz="2400" dirty="0"/>
              <a:t>insulin-mediated glucose utilization in peripheral tissues (such as muscle and liver</a:t>
            </a:r>
            <a:r>
              <a:rPr lang="en-US" sz="2400" dirty="0" smtClean="0"/>
              <a:t>)</a:t>
            </a:r>
          </a:p>
          <a:p>
            <a:pPr marL="514350" indent="-514350">
              <a:lnSpc>
                <a:spcPct val="150000"/>
              </a:lnSpc>
              <a:buFont typeface="+mj-lt"/>
              <a:buAutoNum type="arabicParenR"/>
            </a:pPr>
            <a:r>
              <a:rPr lang="en-US" sz="2400" dirty="0" err="1" smtClean="0"/>
              <a:t>antilipolytic</a:t>
            </a:r>
            <a:r>
              <a:rPr lang="en-US" sz="2400" dirty="0" smtClean="0"/>
              <a:t> </a:t>
            </a:r>
            <a:r>
              <a:rPr lang="en-US" sz="2400" dirty="0"/>
              <a:t>effect that lowers serum free fatty acid concentrations, thereby reducing substrate availability for </a:t>
            </a:r>
            <a:r>
              <a:rPr lang="en-US" sz="2400" dirty="0" err="1" smtClean="0"/>
              <a:t>gluconeogenesis</a:t>
            </a:r>
            <a:endParaRPr lang="en-US" sz="2400" dirty="0" smtClean="0"/>
          </a:p>
          <a:p>
            <a:pPr marL="514350" indent="-514350">
              <a:lnSpc>
                <a:spcPct val="150000"/>
              </a:lnSpc>
              <a:buFont typeface="+mj-lt"/>
              <a:buAutoNum type="arabicParenR"/>
            </a:pPr>
            <a:r>
              <a:rPr lang="en-US" sz="2400" dirty="0"/>
              <a:t>decrease food intake and body weight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GLYCEMIC EFFICACY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nSpc>
                <a:spcPct val="150000"/>
              </a:lnSpc>
            </a:pPr>
            <a:r>
              <a:rPr lang="en-US" sz="2800" b="1" dirty="0" err="1"/>
              <a:t>Monotherapy</a:t>
            </a:r>
            <a:r>
              <a:rPr lang="en-US" sz="2800" dirty="0"/>
              <a:t> </a:t>
            </a:r>
            <a:endParaRPr lang="en-US" sz="2800" dirty="0" smtClean="0"/>
          </a:p>
          <a:p>
            <a:pPr>
              <a:lnSpc>
                <a:spcPct val="150000"/>
              </a:lnSpc>
            </a:pPr>
            <a:r>
              <a:rPr lang="en-US" sz="2800" b="1" dirty="0"/>
              <a:t>Combination therapy</a:t>
            </a:r>
            <a:r>
              <a:rPr lang="en-US" sz="2800" dirty="0"/>
              <a:t> </a:t>
            </a:r>
            <a:endParaRPr lang="en-US" sz="2800" dirty="0" smtClean="0"/>
          </a:p>
          <a:p>
            <a:pPr lvl="1">
              <a:lnSpc>
                <a:spcPct val="150000"/>
              </a:lnSpc>
            </a:pPr>
            <a:r>
              <a:rPr lang="en-US" sz="2400" dirty="0" err="1"/>
              <a:t>sulfonylureas</a:t>
            </a:r>
            <a:r>
              <a:rPr lang="en-US" sz="2400" dirty="0"/>
              <a:t>, insulin, </a:t>
            </a:r>
            <a:r>
              <a:rPr lang="en-US" sz="2400" dirty="0" err="1"/>
              <a:t>glinides</a:t>
            </a:r>
            <a:r>
              <a:rPr lang="en-US" sz="2400" dirty="0"/>
              <a:t>, alpha-</a:t>
            </a:r>
            <a:r>
              <a:rPr lang="en-US" sz="2400" dirty="0" err="1"/>
              <a:t>glucosidase</a:t>
            </a:r>
            <a:r>
              <a:rPr lang="en-US" sz="2400" dirty="0"/>
              <a:t> inhibitors, </a:t>
            </a:r>
            <a:r>
              <a:rPr lang="en-US" sz="2400" dirty="0" err="1"/>
              <a:t>thiazolidinediones</a:t>
            </a:r>
            <a:r>
              <a:rPr lang="en-US" sz="2400" dirty="0"/>
              <a:t> (TZDs), sodium-glucose </a:t>
            </a:r>
            <a:r>
              <a:rPr lang="en-US" sz="2400" dirty="0" err="1"/>
              <a:t>cotransporter</a:t>
            </a:r>
            <a:r>
              <a:rPr lang="en-US" sz="2400" dirty="0"/>
              <a:t> 2 (SGLT2) inhibitors, glucagon-like peptide-1 (GLP-1) agonists, and </a:t>
            </a:r>
            <a:r>
              <a:rPr lang="en-US" sz="2400" dirty="0" err="1"/>
              <a:t>dipeptidyl</a:t>
            </a:r>
            <a:r>
              <a:rPr lang="en-US" sz="2400" dirty="0"/>
              <a:t> peptidase 4 (DPP-4) inhibitors.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WEIGHT LOSS</a:t>
            </a:r>
            <a:r>
              <a:rPr lang="en-US" dirty="0" smtClean="0"/>
              <a:t> &amp;</a:t>
            </a:r>
            <a:r>
              <a:rPr lang="en-US" sz="4800" dirty="0" smtClean="0"/>
              <a:t> </a:t>
            </a:r>
            <a:r>
              <a:rPr lang="en-US" sz="4400" b="1" dirty="0" smtClean="0"/>
              <a:t>lipid-lowering activity</a:t>
            </a:r>
            <a:endParaRPr lang="en-US" b="1" dirty="0"/>
          </a:p>
        </p:txBody>
      </p:sp>
      <p:sp>
        <p:nvSpPr>
          <p:cNvPr id="3" name="Content Placeholder 2"/>
          <p:cNvSpPr>
            <a:spLocks noGrp="1"/>
          </p:cNvSpPr>
          <p:nvPr>
            <p:ph idx="1"/>
          </p:nvPr>
        </p:nvSpPr>
        <p:spPr/>
        <p:txBody>
          <a:bodyPr>
            <a:normAutofit/>
          </a:bodyPr>
          <a:lstStyle/>
          <a:p>
            <a:pPr>
              <a:lnSpc>
                <a:spcPct val="150000"/>
              </a:lnSpc>
            </a:pPr>
            <a:r>
              <a:rPr lang="en-US" sz="2800" dirty="0" smtClean="0"/>
              <a:t>In </a:t>
            </a:r>
            <a:r>
              <a:rPr lang="en-US" sz="2800" dirty="0"/>
              <a:t>those who are obese, </a:t>
            </a:r>
            <a:r>
              <a:rPr lang="en-US" sz="2800" dirty="0" err="1">
                <a:hlinkClick r:id="rId2"/>
              </a:rPr>
              <a:t>metformin</a:t>
            </a:r>
            <a:r>
              <a:rPr lang="en-US" sz="2800" dirty="0"/>
              <a:t> promotes modest weight reduction or at least weight </a:t>
            </a:r>
            <a:r>
              <a:rPr lang="en-US" sz="2800" dirty="0" smtClean="0"/>
              <a:t>stabilization</a:t>
            </a:r>
          </a:p>
          <a:p>
            <a:pPr>
              <a:lnSpc>
                <a:spcPct val="150000"/>
              </a:lnSpc>
            </a:pPr>
            <a:r>
              <a:rPr lang="en-US" sz="2800" dirty="0" smtClean="0">
                <a:latin typeface="Arial"/>
                <a:cs typeface="Arial"/>
              </a:rPr>
              <a:t>↓</a:t>
            </a:r>
            <a:r>
              <a:rPr lang="en-US" sz="2800" b="1" dirty="0" smtClean="0"/>
              <a:t>triglyceride</a:t>
            </a:r>
            <a:r>
              <a:rPr lang="en-US" sz="2800" dirty="0" smtClean="0"/>
              <a:t> and free fatty acid concentrations,</a:t>
            </a:r>
          </a:p>
          <a:p>
            <a:pPr>
              <a:lnSpc>
                <a:spcPct val="150000"/>
              </a:lnSpc>
            </a:pPr>
            <a:r>
              <a:rPr lang="en-US" sz="2800" dirty="0" smtClean="0">
                <a:latin typeface="Arial"/>
                <a:cs typeface="Arial"/>
              </a:rPr>
              <a:t>↓</a:t>
            </a:r>
            <a:r>
              <a:rPr lang="en-US" sz="2800" dirty="0" smtClean="0"/>
              <a:t> in serum </a:t>
            </a:r>
            <a:r>
              <a:rPr lang="en-US" sz="2800" b="1" dirty="0" smtClean="0"/>
              <a:t>LDL (</a:t>
            </a:r>
            <a:r>
              <a:rPr lang="en-US" sz="2800" dirty="0" smtClean="0"/>
              <a:t>a small )</a:t>
            </a:r>
          </a:p>
          <a:p>
            <a:pPr>
              <a:lnSpc>
                <a:spcPct val="150000"/>
              </a:lnSpc>
            </a:pPr>
            <a:r>
              <a:rPr lang="en-US" sz="2800" dirty="0" smtClean="0">
                <a:latin typeface="Arial"/>
                <a:cs typeface="Arial"/>
              </a:rPr>
              <a:t>↑</a:t>
            </a:r>
            <a:r>
              <a:rPr lang="en-US" sz="2800" dirty="0" smtClean="0"/>
              <a:t> in serum </a:t>
            </a:r>
            <a:r>
              <a:rPr lang="en-US" sz="2800" b="1" dirty="0" smtClean="0"/>
              <a:t>HDL (</a:t>
            </a:r>
            <a:r>
              <a:rPr lang="en-US" sz="2800" dirty="0" smtClean="0"/>
              <a:t>very modest )</a:t>
            </a:r>
            <a:endParaRPr lang="en-US" sz="2800" b="1" dirty="0" smtClean="0"/>
          </a:p>
          <a:p>
            <a:pPr>
              <a:lnSpc>
                <a:spcPct val="150000"/>
              </a:lnSpc>
            </a:pP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CARDIOVASCULAR EFFECTS</a:t>
            </a:r>
            <a:r>
              <a:rPr lang="en-US" dirty="0"/>
              <a:t> </a:t>
            </a:r>
          </a:p>
        </p:txBody>
      </p:sp>
      <p:sp>
        <p:nvSpPr>
          <p:cNvPr id="3" name="Content Placeholder 2"/>
          <p:cNvSpPr>
            <a:spLocks noGrp="1"/>
          </p:cNvSpPr>
          <p:nvPr>
            <p:ph idx="1"/>
          </p:nvPr>
        </p:nvSpPr>
        <p:spPr/>
        <p:txBody>
          <a:bodyPr>
            <a:normAutofit/>
          </a:bodyPr>
          <a:lstStyle/>
          <a:p>
            <a:pPr>
              <a:lnSpc>
                <a:spcPct val="150000"/>
              </a:lnSpc>
            </a:pPr>
            <a:r>
              <a:rPr lang="en-US" sz="2400" dirty="0" err="1">
                <a:hlinkClick r:id="rId2"/>
              </a:rPr>
              <a:t>Metformin</a:t>
            </a:r>
            <a:r>
              <a:rPr lang="en-US" sz="2400" dirty="0"/>
              <a:t> does not have adverse cardiovascular effects</a:t>
            </a:r>
            <a:r>
              <a:rPr lang="en-US" sz="2400" dirty="0" smtClean="0"/>
              <a:t>,</a:t>
            </a:r>
          </a:p>
          <a:p>
            <a:pPr>
              <a:lnSpc>
                <a:spcPct val="150000"/>
              </a:lnSpc>
            </a:pPr>
            <a:r>
              <a:rPr lang="en-US" sz="2400" dirty="0" smtClean="0"/>
              <a:t>It </a:t>
            </a:r>
            <a:r>
              <a:rPr lang="en-US" sz="2400" dirty="0"/>
              <a:t>appears to decrease </a:t>
            </a:r>
            <a:r>
              <a:rPr lang="en-US" sz="2400" dirty="0" smtClean="0"/>
              <a:t>CV </a:t>
            </a:r>
            <a:r>
              <a:rPr lang="en-US" sz="2400" dirty="0"/>
              <a:t>events in certain </a:t>
            </a:r>
            <a:r>
              <a:rPr lang="en-US" sz="2400" dirty="0" smtClean="0"/>
              <a:t>populations</a:t>
            </a:r>
          </a:p>
          <a:p>
            <a:pPr>
              <a:lnSpc>
                <a:spcPct val="150000"/>
              </a:lnSpc>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53536"/>
            <a:ext cx="8229600" cy="1143000"/>
          </a:xfrm>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Scope of this talk	</a:t>
            </a:r>
          </a:p>
        </p:txBody>
      </p:sp>
      <p:sp>
        <p:nvSpPr>
          <p:cNvPr id="25603" name="Rectangle 3"/>
          <p:cNvSpPr>
            <a:spLocks noGrp="1" noChangeArrowheads="1"/>
          </p:cNvSpPr>
          <p:nvPr>
            <p:ph idx="1"/>
          </p:nvPr>
        </p:nvSpPr>
        <p:spPr/>
        <p:txBody>
          <a:bodyPr>
            <a:normAutofit fontScale="92500" lnSpcReduction="10000"/>
          </a:bodyPr>
          <a:lstStyle/>
          <a:p>
            <a:pPr eaLnBrk="1" hangingPunct="1">
              <a:lnSpc>
                <a:spcPct val="150000"/>
              </a:lnSpc>
            </a:pPr>
            <a:r>
              <a:rPr lang="en-US" altLang="en-US" sz="2800" dirty="0" smtClean="0"/>
              <a:t>Type 2 Diabetes</a:t>
            </a:r>
          </a:p>
          <a:p>
            <a:pPr eaLnBrk="1" hangingPunct="1">
              <a:lnSpc>
                <a:spcPct val="150000"/>
              </a:lnSpc>
            </a:pPr>
            <a:r>
              <a:rPr lang="en-US" altLang="en-US" sz="2800" dirty="0" smtClean="0"/>
              <a:t>Outpatients </a:t>
            </a:r>
          </a:p>
          <a:p>
            <a:pPr eaLnBrk="1" hangingPunct="1">
              <a:lnSpc>
                <a:spcPct val="150000"/>
              </a:lnSpc>
            </a:pPr>
            <a:r>
              <a:rPr lang="en-US" altLang="en-US" sz="2800" dirty="0" smtClean="0"/>
              <a:t>Focus on established, proven OHA therapies  especially </a:t>
            </a:r>
            <a:r>
              <a:rPr lang="en-US" altLang="en-US" sz="2800" dirty="0" err="1" smtClean="0"/>
              <a:t>Biguanides</a:t>
            </a:r>
            <a:r>
              <a:rPr lang="en-US" altLang="en-US" sz="2800" dirty="0" smtClean="0"/>
              <a:t>, </a:t>
            </a:r>
            <a:r>
              <a:rPr lang="en-US" altLang="en-US" sz="2800" dirty="0" err="1" smtClean="0"/>
              <a:t>Sulfonyl</a:t>
            </a:r>
            <a:r>
              <a:rPr lang="en-US" altLang="en-US" sz="2800" dirty="0" smtClean="0"/>
              <a:t> </a:t>
            </a:r>
            <a:r>
              <a:rPr lang="en-US" altLang="en-US" sz="2800" dirty="0" err="1" smtClean="0"/>
              <a:t>ureas</a:t>
            </a:r>
            <a:r>
              <a:rPr lang="en-US" altLang="en-US" sz="2800" dirty="0" smtClean="0"/>
              <a:t>, </a:t>
            </a:r>
            <a:r>
              <a:rPr lang="en-US" altLang="en-US" sz="2800" dirty="0" err="1" smtClean="0"/>
              <a:t>Thiazolindiones</a:t>
            </a:r>
            <a:r>
              <a:rPr lang="en-US" altLang="en-US" sz="2800" dirty="0" smtClean="0"/>
              <a:t> and SGLT 2 Inhibitors</a:t>
            </a:r>
          </a:p>
          <a:p>
            <a:pPr lvl="1" eaLnBrk="1" hangingPunct="1">
              <a:lnSpc>
                <a:spcPct val="150000"/>
              </a:lnSpc>
            </a:pPr>
            <a:r>
              <a:rPr lang="en-US" altLang="en-US" sz="2400" dirty="0" smtClean="0"/>
              <a:t>(not on </a:t>
            </a:r>
            <a:r>
              <a:rPr lang="en-US" altLang="en-US" sz="2400" dirty="0" err="1" smtClean="0"/>
              <a:t>nonpharmacologic</a:t>
            </a:r>
            <a:r>
              <a:rPr lang="en-US" altLang="en-US" sz="2400" dirty="0" smtClean="0"/>
              <a:t> therapies, complications or associated illnesses)</a:t>
            </a:r>
          </a:p>
          <a:p>
            <a:pPr eaLnBrk="1" hangingPunct="1">
              <a:lnSpc>
                <a:spcPct val="150000"/>
              </a:lnSpc>
            </a:pPr>
            <a:r>
              <a:rPr lang="en-US" altLang="en-US" sz="2800" dirty="0" smtClean="0"/>
              <a:t>Practical application</a:t>
            </a:r>
          </a:p>
        </p:txBody>
      </p:sp>
    </p:spTree>
    <p:extLst>
      <p:ext uri="{BB962C8B-B14F-4D97-AF65-F5344CB8AC3E}">
        <p14:creationId xmlns="" xmlns:p14="http://schemas.microsoft.com/office/powerpoint/2010/main" val="33117493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7" dur="500"/>
                                        <p:tgtEl>
                                          <p:spTgt spid="2560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checkerboard(across)">
                                      <p:cBhvr>
                                        <p:cTn id="20" dur="500"/>
                                        <p:tgtEl>
                                          <p:spTgt spid="2560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checkerboard(across)">
                                      <p:cBhvr>
                                        <p:cTn id="25"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 the United Kingdom Prospective Diabetes Study (UKPDS)</a:t>
            </a:r>
            <a:endParaRPr lang="en-US" sz="4000" dirty="0"/>
          </a:p>
        </p:txBody>
      </p:sp>
      <p:sp>
        <p:nvSpPr>
          <p:cNvPr id="3" name="Content Placeholder 2"/>
          <p:cNvSpPr>
            <a:spLocks noGrp="1"/>
          </p:cNvSpPr>
          <p:nvPr>
            <p:ph idx="1"/>
          </p:nvPr>
        </p:nvSpPr>
        <p:spPr/>
        <p:txBody>
          <a:bodyPr>
            <a:normAutofit/>
          </a:bodyPr>
          <a:lstStyle/>
          <a:p>
            <a:pPr>
              <a:lnSpc>
                <a:spcPct val="150000"/>
              </a:lnSpc>
            </a:pPr>
            <a:r>
              <a:rPr lang="en-US" dirty="0" smtClean="0"/>
              <a:t>obese </a:t>
            </a:r>
            <a:r>
              <a:rPr lang="en-US" dirty="0"/>
              <a:t>patients who were assigned initially to receive </a:t>
            </a:r>
            <a:r>
              <a:rPr lang="en-US" b="1" dirty="0" err="1">
                <a:hlinkClick r:id="rId2"/>
              </a:rPr>
              <a:t>metformin</a:t>
            </a:r>
            <a:r>
              <a:rPr lang="en-US" dirty="0"/>
              <a:t> rather than </a:t>
            </a:r>
            <a:r>
              <a:rPr lang="en-US" b="1" dirty="0"/>
              <a:t>sulfonylurea</a:t>
            </a:r>
            <a:r>
              <a:rPr lang="en-US" dirty="0"/>
              <a:t> or </a:t>
            </a:r>
            <a:r>
              <a:rPr lang="en-US" b="1" dirty="0"/>
              <a:t>insulin</a:t>
            </a:r>
            <a:r>
              <a:rPr lang="en-US" dirty="0"/>
              <a:t> therapy had a decreased risk of the </a:t>
            </a:r>
            <a:r>
              <a:rPr lang="en-US" b="1" u="sng" dirty="0"/>
              <a:t>aggregate diabetes-related endpoint</a:t>
            </a:r>
            <a:r>
              <a:rPr lang="en-US" dirty="0"/>
              <a:t> (endpoints included both </a:t>
            </a:r>
            <a:r>
              <a:rPr lang="en-US" dirty="0" err="1"/>
              <a:t>macrovascular</a:t>
            </a:r>
            <a:r>
              <a:rPr lang="en-US" dirty="0"/>
              <a:t> and </a:t>
            </a:r>
            <a:r>
              <a:rPr lang="en-US" dirty="0" err="1"/>
              <a:t>microvascular</a:t>
            </a:r>
            <a:r>
              <a:rPr lang="en-US" dirty="0"/>
              <a:t> complications) and all-cause mortality </a:t>
            </a:r>
            <a:r>
              <a:rPr lang="en-US" dirty="0" smtClean="0"/>
              <a:t>. </a:t>
            </a:r>
          </a:p>
          <a:p>
            <a:pPr>
              <a:lnSpc>
                <a:spcPct val="150000"/>
              </a:lnSpc>
            </a:pPr>
            <a:r>
              <a:rPr lang="en-US" dirty="0" smtClean="0"/>
              <a:t>During </a:t>
            </a:r>
            <a:r>
              <a:rPr lang="en-US" dirty="0"/>
              <a:t>the post-interventional observation period of the UKPDS, reductions in the risk of </a:t>
            </a:r>
            <a:r>
              <a:rPr lang="en-US" dirty="0" err="1"/>
              <a:t>macrovascular</a:t>
            </a:r>
            <a:r>
              <a:rPr lang="en-US" dirty="0"/>
              <a:t> complications were maintained in the </a:t>
            </a:r>
            <a:r>
              <a:rPr lang="en-US" dirty="0" err="1"/>
              <a:t>metformin</a:t>
            </a:r>
            <a:r>
              <a:rPr lang="en-US" dirty="0"/>
              <a:t> group.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CANCER INCIDENCE</a:t>
            </a:r>
            <a:r>
              <a:rPr lang="en-US" dirty="0"/>
              <a:t> </a:t>
            </a:r>
          </a:p>
        </p:txBody>
      </p:sp>
      <p:sp>
        <p:nvSpPr>
          <p:cNvPr id="3" name="Content Placeholder 2"/>
          <p:cNvSpPr>
            <a:spLocks noGrp="1"/>
          </p:cNvSpPr>
          <p:nvPr>
            <p:ph idx="1"/>
          </p:nvPr>
        </p:nvSpPr>
        <p:spPr/>
        <p:txBody>
          <a:bodyPr>
            <a:normAutofit/>
          </a:bodyPr>
          <a:lstStyle/>
          <a:p>
            <a:pPr>
              <a:lnSpc>
                <a:spcPct val="150000"/>
              </a:lnSpc>
            </a:pPr>
            <a:r>
              <a:rPr lang="en-US" sz="2800" dirty="0" smtClean="0"/>
              <a:t>Observational studies</a:t>
            </a:r>
          </a:p>
          <a:p>
            <a:pPr>
              <a:lnSpc>
                <a:spcPct val="150000"/>
              </a:lnSpc>
            </a:pPr>
            <a:r>
              <a:rPr lang="en-US" sz="2800" dirty="0" smtClean="0"/>
              <a:t>Clinical Trials</a:t>
            </a:r>
          </a:p>
          <a:p>
            <a:pPr lvl="1">
              <a:lnSpc>
                <a:spcPct val="150000"/>
              </a:lnSpc>
            </a:pPr>
            <a:r>
              <a:rPr lang="en-US" sz="2800" dirty="0" smtClean="0"/>
              <a:t>Did not defined as outcome</a:t>
            </a:r>
          </a:p>
          <a:p>
            <a:pPr lvl="1">
              <a:lnSpc>
                <a:spcPct val="150000"/>
              </a:lnSpc>
            </a:pPr>
            <a:r>
              <a:rPr lang="en-US" sz="2800" dirty="0" smtClean="0"/>
              <a:t>Short duration (&lt; 4 Y)</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SIDE EFFECTS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400" b="1" dirty="0"/>
              <a:t>Gastrointestinal</a:t>
            </a:r>
            <a:r>
              <a:rPr lang="en-US" sz="2400" dirty="0"/>
              <a:t> </a:t>
            </a:r>
            <a:r>
              <a:rPr lang="en-US" sz="2400" dirty="0" smtClean="0"/>
              <a:t>:</a:t>
            </a:r>
          </a:p>
          <a:p>
            <a:pPr lvl="1">
              <a:lnSpc>
                <a:spcPct val="150000"/>
              </a:lnSpc>
            </a:pPr>
            <a:r>
              <a:rPr lang="en-US" sz="2400" dirty="0" smtClean="0"/>
              <a:t> </a:t>
            </a:r>
            <a:r>
              <a:rPr lang="en-US" sz="2400" dirty="0"/>
              <a:t>metallic taste in the </a:t>
            </a:r>
            <a:r>
              <a:rPr lang="en-US" sz="2400" dirty="0" smtClean="0"/>
              <a:t>mouth</a:t>
            </a:r>
          </a:p>
          <a:p>
            <a:pPr lvl="1">
              <a:lnSpc>
                <a:spcPct val="150000"/>
              </a:lnSpc>
            </a:pPr>
            <a:r>
              <a:rPr lang="en-US" sz="2400" dirty="0" smtClean="0"/>
              <a:t> </a:t>
            </a:r>
            <a:r>
              <a:rPr lang="en-US" sz="2400" dirty="0"/>
              <a:t>mild </a:t>
            </a:r>
            <a:r>
              <a:rPr lang="en-US" sz="2400" dirty="0" smtClean="0"/>
              <a:t>anorexia</a:t>
            </a:r>
          </a:p>
          <a:p>
            <a:pPr lvl="1">
              <a:lnSpc>
                <a:spcPct val="150000"/>
              </a:lnSpc>
            </a:pPr>
            <a:r>
              <a:rPr lang="en-US" sz="2400" dirty="0" smtClean="0"/>
              <a:t>Nausea</a:t>
            </a:r>
          </a:p>
          <a:p>
            <a:pPr lvl="1">
              <a:lnSpc>
                <a:spcPct val="150000"/>
              </a:lnSpc>
            </a:pPr>
            <a:r>
              <a:rPr lang="en-US" sz="2400" dirty="0" smtClean="0"/>
              <a:t> </a:t>
            </a:r>
            <a:r>
              <a:rPr lang="en-US" sz="2400" dirty="0"/>
              <a:t>abdominal discomfort</a:t>
            </a:r>
            <a:r>
              <a:rPr lang="en-US" sz="2400" dirty="0" smtClean="0"/>
              <a:t>,</a:t>
            </a:r>
          </a:p>
          <a:p>
            <a:pPr lvl="1">
              <a:lnSpc>
                <a:spcPct val="150000"/>
              </a:lnSpc>
            </a:pPr>
            <a:r>
              <a:rPr lang="en-US" sz="2400" dirty="0" smtClean="0"/>
              <a:t>soft </a:t>
            </a:r>
            <a:r>
              <a:rPr lang="en-US" sz="2400" dirty="0"/>
              <a:t>bowel movements or diarrhea </a:t>
            </a:r>
            <a:endParaRPr lang="en-US" sz="2400" dirty="0" smtClean="0"/>
          </a:p>
          <a:p>
            <a:pPr>
              <a:lnSpc>
                <a:spcPct val="150000"/>
              </a:lnSpc>
            </a:pPr>
            <a:r>
              <a:rPr lang="en-US" sz="2400" dirty="0" smtClean="0"/>
              <a:t>5% of </a:t>
            </a:r>
            <a:r>
              <a:rPr lang="en-US" sz="2400" dirty="0"/>
              <a:t>study subjects discontinue </a:t>
            </a:r>
            <a:r>
              <a:rPr lang="en-US" sz="2400" dirty="0" err="1"/>
              <a:t>metformin</a:t>
            </a:r>
            <a:r>
              <a:rPr lang="en-US" sz="2400" dirty="0"/>
              <a:t> because of the gastrointestinal side effects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Vitamin B12 deficiency</a:t>
            </a:r>
            <a:r>
              <a:rPr lang="en-US" dirty="0" smtClean="0"/>
              <a:t> :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reduces </a:t>
            </a:r>
            <a:r>
              <a:rPr lang="en-US" sz="2400" dirty="0"/>
              <a:t>intestinal absorption of vitamin B12 in up </a:t>
            </a:r>
            <a:r>
              <a:rPr lang="en-US" sz="2400" dirty="0" smtClean="0"/>
              <a:t>to     </a:t>
            </a:r>
            <a:r>
              <a:rPr lang="en-US" sz="2400" dirty="0"/>
              <a:t>30 </a:t>
            </a:r>
            <a:r>
              <a:rPr lang="en-US" sz="2400" dirty="0" smtClean="0"/>
              <a:t>% </a:t>
            </a:r>
            <a:r>
              <a:rPr lang="en-US" sz="2400" dirty="0"/>
              <a:t>of </a:t>
            </a:r>
            <a:r>
              <a:rPr lang="en-US" sz="2400" dirty="0" smtClean="0"/>
              <a:t>patients</a:t>
            </a:r>
          </a:p>
          <a:p>
            <a:pPr>
              <a:lnSpc>
                <a:spcPct val="150000"/>
              </a:lnSpc>
            </a:pPr>
            <a:r>
              <a:rPr lang="en-US" sz="2400" dirty="0" smtClean="0"/>
              <a:t>lowers </a:t>
            </a:r>
            <a:r>
              <a:rPr lang="en-US" sz="2400" dirty="0"/>
              <a:t>serum vitamin B12 concentrations in 5 to 10 </a:t>
            </a:r>
            <a:r>
              <a:rPr lang="en-US" sz="2400" dirty="0" smtClean="0"/>
              <a:t>%</a:t>
            </a:r>
          </a:p>
          <a:p>
            <a:pPr>
              <a:lnSpc>
                <a:spcPct val="150000"/>
              </a:lnSpc>
            </a:pPr>
            <a:r>
              <a:rPr lang="en-US" sz="2400" u="sng" dirty="0" smtClean="0"/>
              <a:t>only </a:t>
            </a:r>
            <a:r>
              <a:rPr lang="en-US" sz="2400" u="sng" dirty="0"/>
              <a:t>rarely</a:t>
            </a:r>
            <a:r>
              <a:rPr lang="en-US" sz="2400" dirty="0"/>
              <a:t> causes </a:t>
            </a:r>
            <a:r>
              <a:rPr lang="en-US" sz="2400" dirty="0" err="1"/>
              <a:t>megaloblastic</a:t>
            </a:r>
            <a:r>
              <a:rPr lang="en-US" sz="2400" dirty="0"/>
              <a:t> </a:t>
            </a:r>
            <a:r>
              <a:rPr lang="en-US" sz="2400" dirty="0" smtClean="0"/>
              <a:t>anemia</a:t>
            </a:r>
          </a:p>
          <a:p>
            <a:pPr>
              <a:lnSpc>
                <a:spcPct val="150000"/>
              </a:lnSpc>
            </a:pPr>
            <a:r>
              <a:rPr lang="en-US" sz="2400" dirty="0"/>
              <a:t>peripheral neuropathy may precede the development of </a:t>
            </a:r>
            <a:r>
              <a:rPr lang="en-US" sz="2400" dirty="0" err="1"/>
              <a:t>megaloblastic</a:t>
            </a:r>
            <a:r>
              <a:rPr lang="en-US" sz="2400" dirty="0"/>
              <a:t> anemia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Lactic acidosis</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incidence </a:t>
            </a:r>
            <a:r>
              <a:rPr lang="en-US" sz="2400" b="1" dirty="0" smtClean="0"/>
              <a:t>9 cases per 100,000 person-years </a:t>
            </a:r>
            <a:r>
              <a:rPr lang="en-US" sz="2400" dirty="0" smtClean="0"/>
              <a:t>of exposure</a:t>
            </a:r>
          </a:p>
          <a:p>
            <a:pPr>
              <a:lnSpc>
                <a:spcPct val="150000"/>
              </a:lnSpc>
            </a:pPr>
            <a:r>
              <a:rPr lang="en-US" sz="2400" dirty="0" smtClean="0"/>
              <a:t>Symptoms </a:t>
            </a:r>
            <a:r>
              <a:rPr lang="en-US" sz="2400" dirty="0"/>
              <a:t>of lactic acidosis are nonspecific and may include anorexia, nausea, vomiting, abdominal pain, lethargy, hyperventilation, and hypotension. </a:t>
            </a:r>
            <a:endParaRPr lang="en-US" sz="2400" dirty="0" smtClean="0"/>
          </a:p>
          <a:p>
            <a:pPr>
              <a:lnSpc>
                <a:spcPct val="150000"/>
              </a:lnSpc>
            </a:pPr>
            <a:r>
              <a:rPr lang="en-US" sz="2400" dirty="0" smtClean="0"/>
              <a:t>Serum </a:t>
            </a:r>
            <a:r>
              <a:rPr lang="en-US" sz="2400" dirty="0"/>
              <a:t>lactate concentrations are usually </a:t>
            </a:r>
            <a:r>
              <a:rPr lang="en-US" sz="2400" dirty="0" smtClean="0"/>
              <a:t>&lt; 2</a:t>
            </a:r>
            <a:r>
              <a:rPr lang="en-US" sz="2400" dirty="0"/>
              <a:t> </a:t>
            </a:r>
            <a:r>
              <a:rPr lang="en-US" sz="2400" dirty="0" err="1"/>
              <a:t>mmol</a:t>
            </a:r>
            <a:r>
              <a:rPr lang="en-US" sz="2400" dirty="0"/>
              <a:t>/L in patients taking </a:t>
            </a:r>
            <a:r>
              <a:rPr lang="en-US" sz="2400" dirty="0" err="1"/>
              <a:t>metformin</a:t>
            </a:r>
            <a:r>
              <a:rPr lang="en-US" sz="2400" dirty="0"/>
              <a:t>, values that are not clinically </a:t>
            </a:r>
            <a:r>
              <a:rPr lang="en-US" sz="2400" dirty="0" smtClean="0"/>
              <a:t>important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CONTRAINDICATIONS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t>Impaired </a:t>
            </a:r>
            <a:r>
              <a:rPr lang="en-US" dirty="0"/>
              <a:t>renal function (estimated </a:t>
            </a:r>
            <a:r>
              <a:rPr lang="en-US" dirty="0" err="1"/>
              <a:t>glomerular</a:t>
            </a:r>
            <a:r>
              <a:rPr lang="en-US" dirty="0"/>
              <a:t> filtration rate [</a:t>
            </a:r>
            <a:r>
              <a:rPr lang="en-US" dirty="0" err="1"/>
              <a:t>eGFR</a:t>
            </a:r>
            <a:r>
              <a:rPr lang="en-US" dirty="0"/>
              <a:t>] </a:t>
            </a:r>
            <a:r>
              <a:rPr lang="en-US" b="1" dirty="0"/>
              <a:t>&lt;30 </a:t>
            </a:r>
            <a:r>
              <a:rPr lang="en-US" b="1" dirty="0" err="1"/>
              <a:t>mL</a:t>
            </a:r>
            <a:r>
              <a:rPr lang="en-US" b="1" dirty="0"/>
              <a:t>/min)</a:t>
            </a:r>
          </a:p>
          <a:p>
            <a:pPr>
              <a:lnSpc>
                <a:spcPct val="150000"/>
              </a:lnSpc>
            </a:pPr>
            <a:r>
              <a:rPr lang="en-US" dirty="0" smtClean="0"/>
              <a:t>Concurrent </a:t>
            </a:r>
            <a:r>
              <a:rPr lang="en-US" dirty="0"/>
              <a:t>active or progressive liver disease</a:t>
            </a:r>
          </a:p>
          <a:p>
            <a:pPr>
              <a:lnSpc>
                <a:spcPct val="150000"/>
              </a:lnSpc>
            </a:pPr>
            <a:r>
              <a:rPr lang="en-US" dirty="0" smtClean="0"/>
              <a:t>Active </a:t>
            </a:r>
            <a:r>
              <a:rPr lang="en-US" dirty="0"/>
              <a:t>alcohol abuse</a:t>
            </a:r>
          </a:p>
          <a:p>
            <a:pPr>
              <a:lnSpc>
                <a:spcPct val="150000"/>
              </a:lnSpc>
            </a:pPr>
            <a:r>
              <a:rPr lang="en-US" dirty="0" smtClean="0"/>
              <a:t>Unstable </a:t>
            </a:r>
            <a:r>
              <a:rPr lang="en-US" dirty="0"/>
              <a:t>or acute heart failure at risk of </a:t>
            </a:r>
            <a:r>
              <a:rPr lang="en-US" dirty="0" err="1"/>
              <a:t>hypoperfusion</a:t>
            </a:r>
            <a:r>
              <a:rPr lang="en-US" dirty="0"/>
              <a:t> and hypoxemia</a:t>
            </a:r>
          </a:p>
          <a:p>
            <a:pPr>
              <a:lnSpc>
                <a:spcPct val="150000"/>
              </a:lnSpc>
            </a:pPr>
            <a:r>
              <a:rPr lang="en-US" dirty="0" smtClean="0"/>
              <a:t>Past </a:t>
            </a:r>
            <a:r>
              <a:rPr lang="en-US" dirty="0"/>
              <a:t>history of lactic acidosis during </a:t>
            </a:r>
            <a:r>
              <a:rPr lang="en-US" dirty="0" err="1">
                <a:hlinkClick r:id="rId2"/>
              </a:rPr>
              <a:t>metformin</a:t>
            </a:r>
            <a:r>
              <a:rPr lang="en-US" dirty="0"/>
              <a:t> therapy</a:t>
            </a:r>
          </a:p>
          <a:p>
            <a:pPr>
              <a:lnSpc>
                <a:spcPct val="150000"/>
              </a:lnSpc>
            </a:pPr>
            <a:r>
              <a:rPr lang="en-US" dirty="0" smtClean="0"/>
              <a:t>Decreased </a:t>
            </a:r>
            <a:r>
              <a:rPr lang="en-US" dirty="0"/>
              <a:t>tissue perfusion or hemodynamic instability due to infection or other causes</a:t>
            </a:r>
          </a:p>
          <a:p>
            <a:pPr>
              <a:lnSpc>
                <a:spcPct val="150000"/>
              </a:lnSpc>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a:t>serum </a:t>
            </a:r>
            <a:r>
              <a:rPr lang="en-US" sz="2400" dirty="0" err="1"/>
              <a:t>creatinine</a:t>
            </a:r>
            <a:r>
              <a:rPr lang="en-US" sz="2400" dirty="0"/>
              <a:t> annually</a:t>
            </a:r>
            <a:r>
              <a:rPr lang="en-US" sz="2400" dirty="0" smtClean="0"/>
              <a:t>,</a:t>
            </a:r>
          </a:p>
          <a:p>
            <a:pPr>
              <a:lnSpc>
                <a:spcPct val="150000"/>
              </a:lnSpc>
            </a:pPr>
            <a:r>
              <a:rPr lang="en-US" sz="2400" dirty="0" smtClean="0"/>
              <a:t>hemoglobin</a:t>
            </a:r>
            <a:r>
              <a:rPr lang="en-US" sz="2400" dirty="0"/>
              <a:t>, </a:t>
            </a:r>
            <a:r>
              <a:rPr lang="en-US" sz="2400" dirty="0" err="1"/>
              <a:t>hematocrit</a:t>
            </a:r>
            <a:r>
              <a:rPr lang="en-US" sz="2400" dirty="0"/>
              <a:t>, and red cell indices at diagnosis and at other times if the patient develops symptoms suggestive of anemia, neuropathy, or deteriorating renal function. </a:t>
            </a:r>
            <a:endParaRPr lang="en-US" sz="2400" dirty="0" smtClean="0"/>
          </a:p>
          <a:p>
            <a:pPr>
              <a:lnSpc>
                <a:spcPct val="150000"/>
              </a:lnSpc>
            </a:pPr>
            <a:r>
              <a:rPr lang="en-US" sz="2400" dirty="0" smtClean="0"/>
              <a:t>If </a:t>
            </a:r>
            <a:r>
              <a:rPr lang="en-US" sz="2400" dirty="0"/>
              <a:t>anemia is present, vitamin B12 and </a:t>
            </a:r>
            <a:r>
              <a:rPr lang="en-US" sz="2400" dirty="0" err="1"/>
              <a:t>folate</a:t>
            </a:r>
            <a:r>
              <a:rPr lang="en-US" sz="2400" dirty="0"/>
              <a:t> should be measured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t>Case Study</a:t>
            </a:r>
            <a:endParaRPr lang="en-US" dirty="0"/>
          </a:p>
        </p:txBody>
      </p:sp>
      <p:sp>
        <p:nvSpPr>
          <p:cNvPr id="3" name="Content Placeholder 2"/>
          <p:cNvSpPr>
            <a:spLocks noGrp="1"/>
          </p:cNvSpPr>
          <p:nvPr>
            <p:ph idx="1"/>
          </p:nvPr>
        </p:nvSpPr>
        <p:spPr/>
        <p:txBody>
          <a:bodyPr>
            <a:normAutofit/>
          </a:bodyPr>
          <a:lstStyle/>
          <a:p>
            <a:pPr algn="r" rtl="1"/>
            <a:r>
              <a:rPr lang="fa-IR" sz="2800" dirty="0" smtClean="0"/>
              <a:t>خانم 50 ساله، در آزمایشات غربالگری:</a:t>
            </a:r>
          </a:p>
          <a:p>
            <a:pPr algn="r" rtl="1"/>
            <a:r>
              <a:rPr lang="en-US" sz="2800" dirty="0" smtClean="0"/>
              <a:t>FBS: 145 mg/dl  </a:t>
            </a:r>
          </a:p>
          <a:p>
            <a:pPr algn="r" rtl="1"/>
            <a:r>
              <a:rPr lang="en-US" sz="2800" dirty="0" smtClean="0"/>
              <a:t>FBS: 130 mg/dl  </a:t>
            </a:r>
          </a:p>
          <a:p>
            <a:pPr algn="r" rtl="1"/>
            <a:r>
              <a:rPr lang="en-US" sz="2800" dirty="0" err="1" smtClean="0"/>
              <a:t>Hb</a:t>
            </a:r>
            <a:r>
              <a:rPr lang="en-US" sz="2800" dirty="0" smtClean="0"/>
              <a:t> A1c: 7.5%</a:t>
            </a:r>
          </a:p>
          <a:p>
            <a:pPr algn="r" rtl="1"/>
            <a:r>
              <a:rPr lang="en-US" sz="2800" dirty="0" smtClean="0"/>
              <a:t>PE: BP: 130/80,         BMI: 30 Kg/m2</a:t>
            </a:r>
          </a:p>
          <a:p>
            <a:pPr algn="r" rtl="1"/>
            <a:r>
              <a:rPr lang="en-US" sz="2800" dirty="0" smtClean="0"/>
              <a:t>Normal Lipid and </a:t>
            </a:r>
            <a:r>
              <a:rPr lang="en-US" sz="2800" dirty="0" err="1" smtClean="0"/>
              <a:t>Creatinin</a:t>
            </a:r>
            <a:endParaRPr lang="en-US" sz="2800" dirty="0" smtClean="0"/>
          </a:p>
          <a:p>
            <a:pPr algn="r" rtl="1"/>
            <a:endParaRPr lang="en-US" sz="2800" dirty="0" smtClean="0"/>
          </a:p>
          <a:p>
            <a:pPr algn="r" rtl="1"/>
            <a:r>
              <a:rPr lang="fa-IR" sz="2800" dirty="0" smtClean="0"/>
              <a:t>اقدام شما چیست؟</a:t>
            </a:r>
            <a:endParaRPr lang="en-US" sz="2800" dirty="0"/>
          </a:p>
        </p:txBody>
      </p:sp>
    </p:spTree>
    <p:extLst>
      <p:ext uri="{BB962C8B-B14F-4D97-AF65-F5344CB8AC3E}">
        <p14:creationId xmlns="" xmlns:p14="http://schemas.microsoft.com/office/powerpoint/2010/main" val="3515326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63074" y="1044604"/>
            <a:ext cx="9706708" cy="6460350"/>
          </a:xfrm>
          <a:prstGeom prst="rect">
            <a:avLst/>
          </a:prstGeom>
        </p:spPr>
        <p:txBody>
          <a:bodyPr lIns="91431" tIns="45716" rIns="91431" bIns="45716">
            <a:spAutoFit/>
          </a:bodyPr>
          <a:lstStyle/>
          <a:p>
            <a:pPr defTabSz="914400" fontAlgn="base">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2800"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06400" indent="279400" defTabSz="914400" fontAlgn="base">
              <a:spcBef>
                <a:spcPct val="0"/>
              </a:spcBef>
              <a:buClr>
                <a:srgbClr val="B01F2E"/>
              </a:buClr>
              <a:buSzPct val="125000"/>
              <a:buFont typeface="Arial"/>
              <a:buChar char="•"/>
              <a:defRPr/>
            </a:pPr>
            <a:r>
              <a:rPr lang="en-US" sz="2800" b="1" dirty="0" smtClean="0">
                <a:solidFill>
                  <a:srgbClr val="000090"/>
                </a:solidFill>
                <a:latin typeface="Times New Roman" panose="02020603050405020304" pitchFamily="18" charset="0"/>
                <a:ea typeface="ＭＳ Ｐゴシック" charset="-128"/>
                <a:cs typeface="Times New Roman" panose="02020603050405020304" pitchFamily="18" charset="0"/>
              </a:rPr>
              <a:t>Therapeutic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options: </a:t>
            </a:r>
            <a:r>
              <a:rPr lang="en-US" sz="2800" b="1" u="sng" dirty="0">
                <a:solidFill>
                  <a:srgbClr val="000090"/>
                </a:solidFill>
                <a:uFill>
                  <a:solidFill>
                    <a:srgbClr val="B01F2E"/>
                  </a:solidFill>
                </a:uFill>
                <a:latin typeface="Times New Roman" panose="02020603050405020304" pitchFamily="18" charset="0"/>
                <a:ea typeface="ＭＳ Ｐゴシック" charset="-128"/>
                <a:cs typeface="Times New Roman" panose="02020603050405020304" pitchFamily="18" charset="0"/>
              </a:rPr>
              <a:t>Lifestyle</a:t>
            </a:r>
          </a:p>
          <a:p>
            <a:pPr indent="342867" defTabSz="914400" fontAlgn="base">
              <a:lnSpc>
                <a:spcPts val="2260"/>
              </a:lnSpc>
              <a:spcBef>
                <a:spcPct val="0"/>
              </a:spcBef>
              <a:spcAft>
                <a:spcPts val="3000"/>
              </a:spcAft>
              <a:buClr>
                <a:srgbClr val="97082D"/>
              </a:buClr>
              <a:buSzPct val="140000"/>
              <a:buFont typeface="Arial"/>
              <a:buChar char="•"/>
              <a:defRPr/>
            </a:pPr>
            <a:endParaRPr lang="en-US" sz="1000" b="1" u="heavy" dirty="0">
              <a:solidFill>
                <a:srgbClr val="000090"/>
              </a:solidFill>
              <a:uFill>
                <a:solidFill>
                  <a:srgbClr val="97082D"/>
                </a:solidFill>
              </a:uFill>
              <a:latin typeface="Times New Roman" panose="02020603050405020304" pitchFamily="18" charset="0"/>
              <a:ea typeface="ＭＳ Ｐゴシック" charset="-128"/>
              <a:cs typeface="Times New Roman" panose="02020603050405020304" pitchFamily="18" charset="0"/>
            </a:endParaRPr>
          </a:p>
          <a:p>
            <a:pPr marL="749300" lvl="1" indent="225425" defTabSz="914400" fontAlgn="base">
              <a:lnSpc>
                <a:spcPts val="1060"/>
              </a:lnSpc>
              <a:spcBef>
                <a:spcPct val="0"/>
              </a:spcBef>
              <a:spcAft>
                <a:spcPts val="8399"/>
              </a:spcAft>
              <a:buClr>
                <a:srgbClr val="B01F2E"/>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Weight optimization</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p>
          <a:p>
            <a:pPr marL="2971800" lvl="1" indent="228600" defTabSz="914400" fontAlgn="base">
              <a:lnSpc>
                <a:spcPts val="1060"/>
              </a:lnSpc>
              <a:spcBef>
                <a:spcPct val="0"/>
              </a:spcBef>
              <a:spcAft>
                <a:spcPts val="10199"/>
              </a:spcAft>
              <a:buClr>
                <a:srgbClr val="97082D"/>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Healthy diet</a:t>
            </a:r>
            <a:endParaRPr lang="en-US" sz="2400" b="1"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914314" lvl="1" indent="63494" defTabSz="914400" fontAlgn="base">
              <a:lnSpc>
                <a:spcPts val="1060"/>
              </a:lnSpc>
              <a:spcBef>
                <a:spcPct val="0"/>
              </a:spcBef>
              <a:spcAft>
                <a:spcPts val="10199"/>
              </a:spcAft>
              <a:buClr>
                <a:srgbClr val="B01F2E"/>
              </a:buClr>
              <a:buSzPct val="120000"/>
              <a:buFontTx/>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Increased activity </a:t>
            </a:r>
            <a:r>
              <a:rPr lang="en-US" sz="2800" b="1" dirty="0" smtClean="0">
                <a:solidFill>
                  <a:srgbClr val="000000"/>
                </a:solidFill>
                <a:latin typeface="Times New Roman" panose="02020603050405020304" pitchFamily="18" charset="0"/>
                <a:ea typeface="ＭＳ Ｐゴシック" charset="-128"/>
                <a:cs typeface="Times New Roman" panose="02020603050405020304" pitchFamily="18" charset="0"/>
              </a:rPr>
              <a:t>level</a:t>
            </a: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30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pic>
        <p:nvPicPr>
          <p:cNvPr id="7" name="Picture 14"/>
          <p:cNvPicPr>
            <a:picLocks noChangeAspect="1"/>
          </p:cNvPicPr>
          <p:nvPr/>
        </p:nvPicPr>
        <p:blipFill>
          <a:blip r:embed="rId3"/>
          <a:srcRect/>
          <a:stretch>
            <a:fillRect/>
          </a:stretch>
        </p:blipFill>
        <p:spPr bwMode="auto">
          <a:xfrm rot="924096">
            <a:off x="5034924" y="2500818"/>
            <a:ext cx="962757" cy="1047750"/>
          </a:xfrm>
          <a:prstGeom prst="rect">
            <a:avLst/>
          </a:prstGeom>
          <a:noFill/>
          <a:ln w="9525">
            <a:noFill/>
            <a:miter lim="800000"/>
            <a:headEnd/>
            <a:tailEnd/>
          </a:ln>
        </p:spPr>
      </p:pic>
      <p:pic>
        <p:nvPicPr>
          <p:cNvPr id="9" name="Picture 16"/>
          <p:cNvPicPr>
            <a:picLocks noChangeAspect="1"/>
          </p:cNvPicPr>
          <p:nvPr/>
        </p:nvPicPr>
        <p:blipFill>
          <a:blip r:embed="rId4"/>
          <a:srcRect/>
          <a:stretch>
            <a:fillRect/>
          </a:stretch>
        </p:blipFill>
        <p:spPr bwMode="auto">
          <a:xfrm>
            <a:off x="5616428" y="4936067"/>
            <a:ext cx="1203471" cy="114992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1751244" y="3557093"/>
            <a:ext cx="1609969" cy="1744133"/>
          </a:xfrm>
          <a:prstGeom prst="rect">
            <a:avLst/>
          </a:prstGeom>
          <a:noFill/>
          <a:ln w="9525">
            <a:noFill/>
            <a:miter lim="800000"/>
            <a:headEnd/>
            <a:tailEnd/>
          </a:ln>
        </p:spPr>
      </p:pic>
      <p:sp>
        <p:nvSpPr>
          <p:cNvPr id="12"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 xmlns:p14="http://schemas.microsoft.com/office/powerpoint/2010/main" val="3727179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150000"/>
              </a:lnSpc>
            </a:pPr>
            <a:r>
              <a:rPr lang="fa-IR" sz="2800" dirty="0" smtClean="0"/>
              <a:t>رژیم غذایی</a:t>
            </a:r>
          </a:p>
          <a:p>
            <a:pPr algn="r" rtl="1">
              <a:lnSpc>
                <a:spcPct val="150000"/>
              </a:lnSpc>
            </a:pPr>
            <a:r>
              <a:rPr lang="fa-IR" sz="2800" dirty="0" smtClean="0"/>
              <a:t>ورزش</a:t>
            </a:r>
          </a:p>
          <a:p>
            <a:pPr algn="r" rtl="1">
              <a:lnSpc>
                <a:spcPct val="150000"/>
              </a:lnSpc>
            </a:pPr>
            <a:r>
              <a:rPr lang="fa-IR" sz="2800" dirty="0" smtClean="0"/>
              <a:t>دارو: متفورمین 500 میلی گرم 2 بار در روز پس از غذا</a:t>
            </a:r>
            <a:endParaRPr lang="en-US" sz="2800" dirty="0"/>
          </a:p>
        </p:txBody>
      </p:sp>
    </p:spTree>
    <p:extLst>
      <p:ext uri="{BB962C8B-B14F-4D97-AF65-F5344CB8AC3E}">
        <p14:creationId xmlns="" xmlns:p14="http://schemas.microsoft.com/office/powerpoint/2010/main" val="1495574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77500" lnSpcReduction="20000"/>
          </a:bodyPr>
          <a:lstStyle/>
          <a:p>
            <a:pPr eaLnBrk="1" hangingPunct="1">
              <a:lnSpc>
                <a:spcPct val="150000"/>
              </a:lnSpc>
              <a:defRPr/>
            </a:pPr>
            <a:r>
              <a:rPr lang="en-US" sz="2800" dirty="0" smtClean="0"/>
              <a:t>Background:</a:t>
            </a:r>
          </a:p>
          <a:p>
            <a:pPr lvl="1" eaLnBrk="1" hangingPunct="1">
              <a:lnSpc>
                <a:spcPct val="150000"/>
              </a:lnSpc>
              <a:defRPr/>
            </a:pPr>
            <a:r>
              <a:rPr lang="en-GB" sz="2800" dirty="0" smtClean="0"/>
              <a:t>Importance of glycemic control</a:t>
            </a:r>
          </a:p>
          <a:p>
            <a:pPr lvl="1" eaLnBrk="1" hangingPunct="1">
              <a:lnSpc>
                <a:spcPct val="150000"/>
              </a:lnSpc>
              <a:defRPr/>
            </a:pPr>
            <a:r>
              <a:rPr lang="en-GB" sz="2800" dirty="0" err="1" smtClean="0"/>
              <a:t>Glycemic</a:t>
            </a:r>
            <a:r>
              <a:rPr lang="en-GB" sz="2800" dirty="0" smtClean="0"/>
              <a:t> 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of Type 2 Diabetes</a:t>
            </a:r>
          </a:p>
          <a:p>
            <a:pPr lvl="1">
              <a:lnSpc>
                <a:spcPct val="150000"/>
              </a:lnSpc>
              <a:defRPr/>
            </a:pPr>
            <a:r>
              <a:rPr lang="en-US" sz="2600" dirty="0" err="1" smtClean="0"/>
              <a:t>Glycemic</a:t>
            </a:r>
            <a:r>
              <a:rPr lang="en-US" sz="2600" dirty="0" smtClean="0"/>
              <a:t> control</a:t>
            </a:r>
          </a:p>
          <a:p>
            <a:pPr lvl="1" eaLnBrk="1" hangingPunct="1">
              <a:lnSpc>
                <a:spcPct val="150000"/>
              </a:lnSpc>
              <a:defRPr/>
            </a:pPr>
            <a:r>
              <a:rPr lang="en-GB" sz="2800" dirty="0" smtClean="0"/>
              <a:t>Oral </a:t>
            </a:r>
            <a:r>
              <a:rPr lang="en-GB" sz="2800" dirty="0" err="1" smtClean="0"/>
              <a:t>hypoglycemic</a:t>
            </a:r>
            <a:r>
              <a:rPr lang="en-GB" sz="2800" dirty="0" smtClean="0"/>
              <a:t> agents</a:t>
            </a:r>
          </a:p>
          <a:p>
            <a:pPr>
              <a:lnSpc>
                <a:spcPct val="150000"/>
              </a:lnSpc>
              <a:defRPr/>
            </a:pPr>
            <a:r>
              <a:rPr lang="en-GB" sz="2800" smtClean="0"/>
              <a:t>Cases </a:t>
            </a:r>
            <a:r>
              <a:rPr lang="en-GB" sz="2800" dirty="0" smtClean="0"/>
              <a:t>discussion according ADA/EASD consensus &amp; AACE Guideline</a:t>
            </a:r>
            <a:endParaRPr lang="en-US" sz="2800" dirty="0"/>
          </a:p>
          <a:p>
            <a:pPr eaLnBrk="1" hangingPunct="1">
              <a:lnSpc>
                <a:spcPct val="150000"/>
              </a:lnSpc>
              <a:defRPr/>
            </a:pPr>
            <a:r>
              <a:rPr lang="en-US" sz="2800" dirty="0" smtClean="0"/>
              <a:t>Take home message</a:t>
            </a:r>
          </a:p>
        </p:txBody>
      </p:sp>
    </p:spTree>
    <p:extLst>
      <p:ext uri="{BB962C8B-B14F-4D97-AF65-F5344CB8AC3E}">
        <p14:creationId xmlns="" xmlns:p14="http://schemas.microsoft.com/office/powerpoint/2010/main" val="40678877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checkerboard(across)">
                                      <p:cBhvr>
                                        <p:cTn id="7" dur="500"/>
                                        <p:tgtEl>
                                          <p:spTgt spid="15360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checkerboard(across)">
                                      <p:cBhvr>
                                        <p:cTn id="10" dur="500"/>
                                        <p:tgtEl>
                                          <p:spTgt spid="15360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Effect transition="in" filter="checkerboard(across)">
                                      <p:cBhvr>
                                        <p:cTn id="13" dur="500"/>
                                        <p:tgtEl>
                                          <p:spTgt spid="15360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53603">
                                            <p:txEl>
                                              <p:pRg st="3" end="3"/>
                                            </p:txEl>
                                          </p:spTgt>
                                        </p:tgtEl>
                                        <p:attrNameLst>
                                          <p:attrName>style.visibility</p:attrName>
                                        </p:attrNameLst>
                                      </p:cBhvr>
                                      <p:to>
                                        <p:strVal val="visible"/>
                                      </p:to>
                                    </p:set>
                                    <p:animEffect transition="in" filter="checkerboard(across)">
                                      <p:cBhvr>
                                        <p:cTn id="16" dur="500"/>
                                        <p:tgtEl>
                                          <p:spTgt spid="1536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53603">
                                            <p:txEl>
                                              <p:pRg st="4" end="4"/>
                                            </p:txEl>
                                          </p:spTgt>
                                        </p:tgtEl>
                                        <p:attrNameLst>
                                          <p:attrName>style.visibility</p:attrName>
                                        </p:attrNameLst>
                                      </p:cBhvr>
                                      <p:to>
                                        <p:strVal val="visible"/>
                                      </p:to>
                                    </p:set>
                                    <p:animEffect transition="in" filter="checkerboard(across)">
                                      <p:cBhvr>
                                        <p:cTn id="21" dur="500"/>
                                        <p:tgtEl>
                                          <p:spTgt spid="1536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53603">
                                            <p:txEl>
                                              <p:pRg st="5" end="5"/>
                                            </p:txEl>
                                          </p:spTgt>
                                        </p:tgtEl>
                                        <p:attrNameLst>
                                          <p:attrName>style.visibility</p:attrName>
                                        </p:attrNameLst>
                                      </p:cBhvr>
                                      <p:to>
                                        <p:strVal val="visible"/>
                                      </p:to>
                                    </p:set>
                                    <p:animEffect transition="in" filter="checkerboard(across)">
                                      <p:cBhvr>
                                        <p:cTn id="26" dur="500"/>
                                        <p:tgtEl>
                                          <p:spTgt spid="15360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153603">
                                            <p:txEl>
                                              <p:pRg st="6" end="6"/>
                                            </p:txEl>
                                          </p:spTgt>
                                        </p:tgtEl>
                                        <p:attrNameLst>
                                          <p:attrName>style.visibility</p:attrName>
                                        </p:attrNameLst>
                                      </p:cBhvr>
                                      <p:to>
                                        <p:strVal val="visible"/>
                                      </p:to>
                                    </p:set>
                                    <p:animEffect transition="in" filter="checkerboard(across)">
                                      <p:cBhvr>
                                        <p:cTn id="29" dur="500"/>
                                        <p:tgtEl>
                                          <p:spTgt spid="153603">
                                            <p:txEl>
                                              <p:pRg st="6" end="6"/>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153603">
                                            <p:txEl>
                                              <p:pRg st="7" end="7"/>
                                            </p:txEl>
                                          </p:spTgt>
                                        </p:tgtEl>
                                        <p:attrNameLst>
                                          <p:attrName>style.visibility</p:attrName>
                                        </p:attrNameLst>
                                      </p:cBhvr>
                                      <p:to>
                                        <p:strVal val="visible"/>
                                      </p:to>
                                    </p:set>
                                    <p:animEffect transition="in" filter="checkerboard(across)">
                                      <p:cBhvr>
                                        <p:cTn id="32" dur="500"/>
                                        <p:tgtEl>
                                          <p:spTgt spid="15360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53603">
                                            <p:txEl>
                                              <p:pRg st="8" end="8"/>
                                            </p:txEl>
                                          </p:spTgt>
                                        </p:tgtEl>
                                        <p:attrNameLst>
                                          <p:attrName>style.visibility</p:attrName>
                                        </p:attrNameLst>
                                      </p:cBhvr>
                                      <p:to>
                                        <p:strVal val="visible"/>
                                      </p:to>
                                    </p:set>
                                    <p:animEffect transition="in" filter="checkerboard(across)">
                                      <p:cBhvr>
                                        <p:cTn id="37"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dirty="0" smtClean="0"/>
              <a:t>بیمار از تهوع و سوزش سردل شاکی است،</a:t>
            </a:r>
            <a:endParaRPr lang="en-US" sz="3200" dirty="0" smtClean="0"/>
          </a:p>
          <a:p>
            <a:pPr algn="r" rtl="1">
              <a:lnSpc>
                <a:spcPct val="150000"/>
              </a:lnSpc>
            </a:pPr>
            <a:r>
              <a:rPr lang="fa-IR" sz="3200" dirty="0" smtClean="0"/>
              <a:t> اقدام بعدی شما؟</a:t>
            </a:r>
            <a:endParaRPr lang="en-US" sz="3200" dirty="0"/>
          </a:p>
        </p:txBody>
      </p:sp>
    </p:spTree>
    <p:extLst>
      <p:ext uri="{BB962C8B-B14F-4D97-AF65-F5344CB8AC3E}">
        <p14:creationId xmlns="" xmlns:p14="http://schemas.microsoft.com/office/powerpoint/2010/main" val="1647268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dirty="0" smtClean="0"/>
              <a:t>کاهش دوز و شروع تدریجی</a:t>
            </a:r>
          </a:p>
          <a:p>
            <a:pPr algn="r" rtl="1">
              <a:lnSpc>
                <a:spcPct val="150000"/>
              </a:lnSpc>
            </a:pPr>
            <a:r>
              <a:rPr lang="fa-IR" sz="3200" dirty="0" smtClean="0"/>
              <a:t>تغییر برند</a:t>
            </a:r>
            <a:r>
              <a:rPr lang="en-US" sz="3200" dirty="0" smtClean="0"/>
              <a:t> </a:t>
            </a:r>
            <a:r>
              <a:rPr lang="fa-IR" sz="3200" dirty="0" smtClean="0"/>
              <a:t>(</a:t>
            </a:r>
            <a:r>
              <a:rPr lang="en-US" sz="3200" dirty="0" smtClean="0"/>
              <a:t>Glucophage</a:t>
            </a:r>
            <a:r>
              <a:rPr lang="fa-IR" sz="3200" dirty="0" smtClean="0"/>
              <a:t>)</a:t>
            </a:r>
          </a:p>
          <a:p>
            <a:pPr algn="r" rtl="1">
              <a:lnSpc>
                <a:spcPct val="150000"/>
              </a:lnSpc>
            </a:pPr>
            <a:r>
              <a:rPr lang="fa-IR" sz="3200" dirty="0" smtClean="0"/>
              <a:t>استفاده از فرآورده های </a:t>
            </a:r>
            <a:r>
              <a:rPr lang="en-US" sz="3200" dirty="0" smtClean="0"/>
              <a:t>Extended release</a:t>
            </a:r>
            <a:endParaRPr lang="en-US" sz="3200" dirty="0"/>
          </a:p>
        </p:txBody>
      </p:sp>
    </p:spTree>
    <p:extLst>
      <p:ext uri="{BB962C8B-B14F-4D97-AF65-F5344CB8AC3E}">
        <p14:creationId xmlns="" xmlns:p14="http://schemas.microsoft.com/office/powerpoint/2010/main" val="1076277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DOSING </a:t>
            </a:r>
            <a:r>
              <a:rPr lang="en-US" b="1" dirty="0" smtClean="0"/>
              <a:t> </a:t>
            </a:r>
            <a:r>
              <a:rPr lang="en-US" dirty="0"/>
              <a:t> </a:t>
            </a:r>
          </a:p>
        </p:txBody>
      </p:sp>
      <p:sp>
        <p:nvSpPr>
          <p:cNvPr id="3" name="Content Placeholder 2"/>
          <p:cNvSpPr>
            <a:spLocks noGrp="1"/>
          </p:cNvSpPr>
          <p:nvPr>
            <p:ph idx="1"/>
          </p:nvPr>
        </p:nvSpPr>
        <p:spPr>
          <a:xfrm>
            <a:off x="457200" y="1600200"/>
            <a:ext cx="7620000" cy="5257800"/>
          </a:xfrm>
        </p:spPr>
        <p:txBody>
          <a:bodyPr>
            <a:normAutofit/>
          </a:bodyPr>
          <a:lstStyle/>
          <a:p>
            <a:pPr>
              <a:lnSpc>
                <a:spcPct val="150000"/>
              </a:lnSpc>
            </a:pPr>
            <a:r>
              <a:rPr lang="en-US" sz="2400" dirty="0"/>
              <a:t>We begin with 500 mg once daily with the evening meal and, if tolerated, add a second 500 mg dose with breakfast</a:t>
            </a:r>
            <a:r>
              <a:rPr lang="en-US" sz="2400" dirty="0" smtClean="0"/>
              <a:t>.</a:t>
            </a:r>
          </a:p>
          <a:p>
            <a:pPr>
              <a:lnSpc>
                <a:spcPct val="150000"/>
              </a:lnSpc>
            </a:pPr>
            <a:r>
              <a:rPr lang="en-US" sz="2400" dirty="0"/>
              <a:t>The dose can be increased slowly (one tablet every one to two weeks) as necessary </a:t>
            </a:r>
            <a:endParaRPr lang="en-US" sz="2400" dirty="0" smtClean="0"/>
          </a:p>
          <a:p>
            <a:pPr>
              <a:lnSpc>
                <a:spcPct val="150000"/>
              </a:lnSpc>
            </a:pPr>
            <a:r>
              <a:rPr lang="en-US" sz="2400" dirty="0"/>
              <a:t>The usual effective dose is 1500 to 2000 </a:t>
            </a:r>
            <a:r>
              <a:rPr lang="en-US" sz="2400" dirty="0" smtClean="0"/>
              <a:t>mg/day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3 ماه بعد:</a:t>
            </a:r>
            <a:br>
              <a:rPr lang="fa-IR" dirty="0" smtClean="0"/>
            </a:br>
            <a:endParaRPr lang="en-US" dirty="0"/>
          </a:p>
        </p:txBody>
      </p:sp>
      <p:sp>
        <p:nvSpPr>
          <p:cNvPr id="3" name="Content Placeholder 2"/>
          <p:cNvSpPr>
            <a:spLocks noGrp="1"/>
          </p:cNvSpPr>
          <p:nvPr>
            <p:ph idx="1"/>
          </p:nvPr>
        </p:nvSpPr>
        <p:spPr/>
        <p:txBody>
          <a:bodyPr>
            <a:normAutofit/>
          </a:bodyPr>
          <a:lstStyle/>
          <a:p>
            <a:pPr algn="r" rtl="1">
              <a:lnSpc>
                <a:spcPct val="150000"/>
              </a:lnSpc>
            </a:pPr>
            <a:r>
              <a:rPr lang="en-US" sz="2800" dirty="0" smtClean="0"/>
              <a:t>DH: Metformin 500 BD</a:t>
            </a:r>
          </a:p>
          <a:p>
            <a:pPr algn="r" rtl="1">
              <a:lnSpc>
                <a:spcPct val="150000"/>
              </a:lnSpc>
            </a:pPr>
            <a:r>
              <a:rPr lang="en-US" sz="2800" dirty="0"/>
              <a:t>BP: 120/80, BMI: </a:t>
            </a:r>
            <a:r>
              <a:rPr lang="en-US" sz="2800" dirty="0" smtClean="0"/>
              <a:t>29 Kg/m2: </a:t>
            </a:r>
            <a:endParaRPr lang="en-US" sz="2800" dirty="0"/>
          </a:p>
          <a:p>
            <a:pPr algn="r" rtl="1">
              <a:lnSpc>
                <a:spcPct val="150000"/>
              </a:lnSpc>
            </a:pPr>
            <a:r>
              <a:rPr lang="en-US" sz="2800" dirty="0" smtClean="0"/>
              <a:t>FBS: 110 mg/dl  </a:t>
            </a:r>
          </a:p>
          <a:p>
            <a:pPr algn="r" rtl="1">
              <a:lnSpc>
                <a:spcPct val="150000"/>
              </a:lnSpc>
            </a:pPr>
            <a:r>
              <a:rPr lang="en-US" sz="2800" dirty="0" err="1" smtClean="0"/>
              <a:t>Hb</a:t>
            </a:r>
            <a:r>
              <a:rPr lang="en-US" sz="2800" dirty="0" smtClean="0"/>
              <a:t> A1c: 6.9%</a:t>
            </a:r>
          </a:p>
          <a:p>
            <a:pPr algn="r" rtl="1">
              <a:lnSpc>
                <a:spcPct val="150000"/>
              </a:lnSpc>
            </a:pPr>
            <a:endParaRPr lang="fa-IR" sz="2800" dirty="0" smtClean="0"/>
          </a:p>
          <a:p>
            <a:pPr algn="r" rtl="1">
              <a:lnSpc>
                <a:spcPct val="150000"/>
              </a:lnSpc>
            </a:pPr>
            <a:endParaRPr lang="en-US" sz="2800" dirty="0"/>
          </a:p>
        </p:txBody>
      </p:sp>
    </p:spTree>
    <p:extLst>
      <p:ext uri="{BB962C8B-B14F-4D97-AF65-F5344CB8AC3E}">
        <p14:creationId xmlns="" xmlns:p14="http://schemas.microsoft.com/office/powerpoint/2010/main" val="896093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2800" dirty="0" smtClean="0"/>
              <a:t>بررسی از نظر عوارض میکرو واسکولر</a:t>
            </a:r>
          </a:p>
          <a:p>
            <a:pPr lvl="1" algn="r" rtl="1">
              <a:lnSpc>
                <a:spcPct val="150000"/>
              </a:lnSpc>
            </a:pPr>
            <a:r>
              <a:rPr lang="fa-IR" sz="2800" dirty="0" smtClean="0"/>
              <a:t>معاینه چشم</a:t>
            </a:r>
          </a:p>
          <a:p>
            <a:pPr lvl="1" algn="r" rtl="1">
              <a:lnSpc>
                <a:spcPct val="150000"/>
              </a:lnSpc>
            </a:pPr>
            <a:r>
              <a:rPr lang="fa-IR" sz="2800" dirty="0" smtClean="0"/>
              <a:t>بررسی میکروآلبومین ادرار</a:t>
            </a:r>
          </a:p>
          <a:p>
            <a:pPr lvl="1" algn="r" rtl="1">
              <a:lnSpc>
                <a:spcPct val="150000"/>
              </a:lnSpc>
            </a:pPr>
            <a:r>
              <a:rPr lang="fa-IR" sz="2800" dirty="0" smtClean="0"/>
              <a:t>ارزیابی نوروپاتی</a:t>
            </a:r>
            <a:endParaRPr lang="en-US" sz="2800" dirty="0"/>
          </a:p>
        </p:txBody>
      </p:sp>
    </p:spTree>
    <p:extLst>
      <p:ext uri="{BB962C8B-B14F-4D97-AF65-F5344CB8AC3E}">
        <p14:creationId xmlns="" xmlns:p14="http://schemas.microsoft.com/office/powerpoint/2010/main" val="1049543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a:t>
            </a:r>
            <a:endParaRPr lang="en-US" dirty="0"/>
          </a:p>
        </p:txBody>
      </p:sp>
      <p:sp>
        <p:nvSpPr>
          <p:cNvPr id="3" name="Content Placeholder 2"/>
          <p:cNvSpPr>
            <a:spLocks noGrp="1"/>
          </p:cNvSpPr>
          <p:nvPr>
            <p:ph idx="1"/>
          </p:nvPr>
        </p:nvSpPr>
        <p:spPr/>
        <p:txBody>
          <a:bodyPr>
            <a:normAutofit fontScale="77500" lnSpcReduction="20000"/>
          </a:bodyPr>
          <a:lstStyle/>
          <a:p>
            <a:pPr algn="r" rtl="1">
              <a:lnSpc>
                <a:spcPct val="150000"/>
              </a:lnSpc>
            </a:pPr>
            <a:r>
              <a:rPr lang="fa-IR" sz="2800" dirty="0" smtClean="0"/>
              <a:t>خانم 65 ساله، با سابقه بیماری عروق کرونر که یکبار بالون شده و </a:t>
            </a:r>
            <a:r>
              <a:rPr lang="en-US" sz="2800" dirty="0" smtClean="0"/>
              <a:t>Stent</a:t>
            </a:r>
            <a:r>
              <a:rPr lang="fa-IR" sz="2800" dirty="0" smtClean="0"/>
              <a:t> گذاری گردیده</a:t>
            </a:r>
          </a:p>
          <a:p>
            <a:pPr algn="r" rtl="1">
              <a:lnSpc>
                <a:spcPct val="150000"/>
              </a:lnSpc>
            </a:pPr>
            <a:r>
              <a:rPr lang="en-US" sz="2800" dirty="0" smtClean="0"/>
              <a:t>DH</a:t>
            </a:r>
            <a:r>
              <a:rPr lang="fa-IR" sz="2800" dirty="0" smtClean="0"/>
              <a:t>: متورال 25 میلی گرم 2 بار در روز + آسپرین 80 + آتورواستاتین 20 میلی گرم </a:t>
            </a:r>
          </a:p>
          <a:p>
            <a:pPr algn="r" rtl="1">
              <a:lnSpc>
                <a:spcPct val="150000"/>
              </a:lnSpc>
            </a:pPr>
            <a:r>
              <a:rPr lang="en-US" sz="2800" dirty="0" smtClean="0"/>
              <a:t> BP: 130/80, W: 78 Kg, BMI: 28 Kg/m2</a:t>
            </a:r>
            <a:endParaRPr lang="fa-IR" sz="2800" dirty="0" smtClean="0"/>
          </a:p>
          <a:p>
            <a:pPr algn="r" rtl="1">
              <a:lnSpc>
                <a:spcPct val="150000"/>
              </a:lnSpc>
            </a:pPr>
            <a:r>
              <a:rPr lang="en-US" sz="2800" dirty="0" smtClean="0"/>
              <a:t>FBS: 150 mg/dl , </a:t>
            </a:r>
            <a:r>
              <a:rPr lang="en-US" sz="2800" dirty="0" err="1" smtClean="0"/>
              <a:t>Hb</a:t>
            </a:r>
            <a:r>
              <a:rPr lang="en-US" sz="2800" dirty="0" smtClean="0"/>
              <a:t> A1c: 8.0%</a:t>
            </a:r>
          </a:p>
          <a:p>
            <a:pPr algn="r" rtl="1">
              <a:lnSpc>
                <a:spcPct val="150000"/>
              </a:lnSpc>
            </a:pPr>
            <a:r>
              <a:rPr lang="en-US" sz="3000" b="1" dirty="0" smtClean="0"/>
              <a:t>  </a:t>
            </a:r>
            <a:r>
              <a:rPr lang="en-US" sz="3000" b="1" dirty="0" err="1" smtClean="0"/>
              <a:t>Creatinin</a:t>
            </a:r>
            <a:r>
              <a:rPr lang="en-US" sz="3000" b="1" dirty="0" smtClean="0"/>
              <a:t>: 1.6 mg/dl</a:t>
            </a:r>
            <a:endParaRPr lang="fa-IR" sz="3000" b="1" dirty="0" smtClean="0"/>
          </a:p>
          <a:p>
            <a:pPr algn="r" rtl="1">
              <a:lnSpc>
                <a:spcPct val="150000"/>
              </a:lnSpc>
            </a:pPr>
            <a:r>
              <a:rPr lang="en-US" sz="3000" b="1" dirty="0" smtClean="0"/>
              <a:t>LDL: 70 mg/dl</a:t>
            </a:r>
          </a:p>
          <a:p>
            <a:pPr algn="r" rtl="1">
              <a:lnSpc>
                <a:spcPct val="150000"/>
              </a:lnSpc>
            </a:pPr>
            <a:r>
              <a:rPr lang="fa-IR" sz="2800" dirty="0" smtClean="0"/>
              <a:t>توصیه شما؟</a:t>
            </a:r>
            <a:endParaRPr lang="en-US" sz="2800" dirty="0" smtClean="0"/>
          </a:p>
          <a:p>
            <a:pPr algn="r" rtl="1">
              <a:lnSpc>
                <a:spcPct val="150000"/>
              </a:lnSpc>
            </a:pPr>
            <a:endParaRPr lang="en-US" sz="2800" dirty="0"/>
          </a:p>
        </p:txBody>
      </p:sp>
    </p:spTree>
    <p:extLst>
      <p:ext uri="{BB962C8B-B14F-4D97-AF65-F5344CB8AC3E}">
        <p14:creationId xmlns="" xmlns:p14="http://schemas.microsoft.com/office/powerpoint/2010/main" val="1394574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200000"/>
              </a:lnSpc>
            </a:pPr>
            <a:r>
              <a:rPr lang="en-US" sz="3600" dirty="0" smtClean="0"/>
              <a:t>Targeted </a:t>
            </a:r>
            <a:r>
              <a:rPr lang="en-US" sz="3600" dirty="0" err="1" smtClean="0"/>
              <a:t>Hb</a:t>
            </a:r>
            <a:r>
              <a:rPr lang="en-US" sz="3600" dirty="0" smtClean="0"/>
              <a:t> A1c?</a:t>
            </a:r>
          </a:p>
          <a:p>
            <a:pPr>
              <a:lnSpc>
                <a:spcPct val="200000"/>
              </a:lnSpc>
            </a:pPr>
            <a:r>
              <a:rPr lang="en-US" sz="3600" dirty="0" err="1" smtClean="0"/>
              <a:t>eGFR</a:t>
            </a:r>
            <a:r>
              <a:rPr lang="en-US" sz="3600" dirty="0" smtClean="0"/>
              <a:t>: 52 ml/</a:t>
            </a:r>
            <a:r>
              <a:rPr lang="en-US" sz="3600" dirty="0" err="1" smtClean="0"/>
              <a:t>hr</a:t>
            </a:r>
            <a:endParaRPr lang="en-US" sz="3600" dirty="0" smtClean="0"/>
          </a:p>
          <a:p>
            <a:pPr>
              <a:lnSpc>
                <a:spcPct val="200000"/>
              </a:lnSpc>
            </a:pPr>
            <a:r>
              <a:rPr lang="en-US" sz="3600" dirty="0" smtClean="0"/>
              <a:t>( 140 – age) Weight /72 * </a:t>
            </a:r>
            <a:r>
              <a:rPr lang="en-US" sz="3600" dirty="0" err="1" smtClean="0"/>
              <a:t>Creatinin</a:t>
            </a:r>
            <a:endParaRPr lang="en-US" sz="3600" dirty="0"/>
          </a:p>
        </p:txBody>
      </p:sp>
    </p:spTree>
    <p:extLst>
      <p:ext uri="{BB962C8B-B14F-4D97-AF65-F5344CB8AC3E}">
        <p14:creationId xmlns="" xmlns:p14="http://schemas.microsoft.com/office/powerpoint/2010/main" val="392354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9874" name="Picture 2"/>
          <p:cNvPicPr>
            <a:picLocks noGrp="1" noChangeAspect="1" noChangeArrowheads="1"/>
          </p:cNvPicPr>
          <p:nvPr>
            <p:ph idx="1"/>
          </p:nvPr>
        </p:nvPicPr>
        <p:blipFill>
          <a:blip r:embed="rId2"/>
          <a:srcRect/>
          <a:stretch>
            <a:fillRect/>
          </a:stretch>
        </p:blipFill>
        <p:spPr bwMode="auto">
          <a:xfrm>
            <a:off x="457200" y="762000"/>
            <a:ext cx="7620000" cy="53823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p:cNvPicPr>
            <a:picLocks noGrp="1" noChangeAspect="1" noChangeArrowheads="1"/>
          </p:cNvPicPr>
          <p:nvPr>
            <p:ph idx="1"/>
          </p:nvPr>
        </p:nvPicPr>
        <p:blipFill>
          <a:blip r:embed="rId2"/>
          <a:srcRect/>
          <a:stretch>
            <a:fillRect/>
          </a:stretch>
        </p:blipFill>
        <p:spPr bwMode="auto">
          <a:xfrm>
            <a:off x="457200" y="1676400"/>
            <a:ext cx="7620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22" name="Picture 2"/>
          <p:cNvPicPr>
            <a:picLocks noGrp="1" noChangeAspect="1" noChangeArrowheads="1"/>
          </p:cNvPicPr>
          <p:nvPr>
            <p:ph idx="1"/>
          </p:nvPr>
        </p:nvPicPr>
        <p:blipFill>
          <a:blip r:embed="rId2"/>
          <a:srcRect/>
          <a:stretch>
            <a:fillRect/>
          </a:stretch>
        </p:blipFill>
        <p:spPr bwMode="auto">
          <a:xfrm>
            <a:off x="457200" y="1219200"/>
            <a:ext cx="7620000" cy="5257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480425" cy="1487488"/>
          </a:xfrm>
        </p:spPr>
        <p:txBody>
          <a:bodyPr>
            <a:normAutofit fontScale="90000"/>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Relative Risk of Progression of  Diabetic Complications</a:t>
            </a:r>
            <a:endParaRPr lang="en-US" sz="3900" baseline="-25000" dirty="0">
              <a:solidFill>
                <a:schemeClr val="tx2">
                  <a:tint val="100000"/>
                  <a:shade val="90000"/>
                  <a:satMod val="250000"/>
                  <a:alpha val="100000"/>
                </a:schemeClr>
              </a:solidFill>
            </a:endParaRPr>
          </a:p>
        </p:txBody>
      </p:sp>
      <p:graphicFrame>
        <p:nvGraphicFramePr>
          <p:cNvPr id="1026" name="Object 2"/>
          <p:cNvGraphicFramePr>
            <a:graphicFrameLocks/>
          </p:cNvGraphicFramePr>
          <p:nvPr>
            <p:ph type="chart" idx="1"/>
          </p:nvPr>
        </p:nvGraphicFramePr>
        <p:xfrm>
          <a:off x="1073150" y="1841500"/>
          <a:ext cx="7385050" cy="3738563"/>
        </p:xfrm>
        <a:graphic>
          <a:graphicData uri="http://schemas.openxmlformats.org/presentationml/2006/ole">
            <p:oleObj spid="_x0000_s3080" name="Chart" r:id="rId4" imgW="8582087" imgH="4343400" progId="MSGraph.Chart.8">
              <p:embed followColorScheme="full"/>
            </p:oleObj>
          </a:graphicData>
        </a:graphic>
      </p:graphicFrame>
      <p:sp>
        <p:nvSpPr>
          <p:cNvPr id="1028" name="Rectangle 3"/>
          <p:cNvSpPr>
            <a:spLocks noChangeArrowheads="1"/>
          </p:cNvSpPr>
          <p:nvPr/>
        </p:nvSpPr>
        <p:spPr bwMode="auto">
          <a:xfrm>
            <a:off x="652463" y="6172200"/>
            <a:ext cx="79581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tabLst>
                <a:tab pos="1201738" algn="l"/>
                <a:tab pos="1544638" algn="l"/>
                <a:tab pos="2111375" algn="l"/>
              </a:tabLst>
              <a:defRPr>
                <a:solidFill>
                  <a:schemeClr val="tx1"/>
                </a:solidFill>
                <a:latin typeface="Arial" pitchFamily="34" charset="0"/>
                <a:cs typeface="Arial" pitchFamily="34" charset="0"/>
              </a:defRPr>
            </a:lvl1pPr>
            <a:lvl2pPr marL="742950" indent="-285750" eaLnBrk="0" hangingPunct="0">
              <a:tabLst>
                <a:tab pos="1201738" algn="l"/>
                <a:tab pos="1544638" algn="l"/>
                <a:tab pos="2111375" algn="l"/>
              </a:tabLst>
              <a:defRPr>
                <a:solidFill>
                  <a:schemeClr val="tx1"/>
                </a:solidFill>
                <a:latin typeface="Arial" pitchFamily="34" charset="0"/>
                <a:cs typeface="Arial" pitchFamily="34" charset="0"/>
              </a:defRPr>
            </a:lvl2pPr>
            <a:lvl3pPr marL="1143000" indent="-228600" eaLnBrk="0" hangingPunct="0">
              <a:tabLst>
                <a:tab pos="1201738" algn="l"/>
                <a:tab pos="1544638" algn="l"/>
                <a:tab pos="2111375" algn="l"/>
              </a:tabLst>
              <a:defRPr>
                <a:solidFill>
                  <a:schemeClr val="tx1"/>
                </a:solidFill>
                <a:latin typeface="Arial" pitchFamily="34" charset="0"/>
                <a:cs typeface="Arial" pitchFamily="34" charset="0"/>
              </a:defRPr>
            </a:lvl3pPr>
            <a:lvl4pPr marL="1600200" indent="-228600" eaLnBrk="0" hangingPunct="0">
              <a:tabLst>
                <a:tab pos="1201738" algn="l"/>
                <a:tab pos="1544638" algn="l"/>
                <a:tab pos="2111375" algn="l"/>
              </a:tabLst>
              <a:defRPr>
                <a:solidFill>
                  <a:schemeClr val="tx1"/>
                </a:solidFill>
                <a:latin typeface="Arial" pitchFamily="34" charset="0"/>
                <a:cs typeface="Arial" pitchFamily="34" charset="0"/>
              </a:defRPr>
            </a:lvl4pPr>
            <a:lvl5pPr marL="1484313" eaLnBrk="0" hangingPunct="0">
              <a:tabLst>
                <a:tab pos="1201738" algn="l"/>
                <a:tab pos="1544638" algn="l"/>
                <a:tab pos="2111375" algn="l"/>
              </a:tabLst>
              <a:defRPr>
                <a:solidFill>
                  <a:schemeClr val="tx1"/>
                </a:solidFill>
                <a:latin typeface="Arial" pitchFamily="34" charset="0"/>
                <a:cs typeface="Arial" pitchFamily="34" charset="0"/>
              </a:defRPr>
            </a:lvl5pPr>
            <a:lvl6pPr marL="19415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6pPr>
            <a:lvl7pPr marL="23987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7pPr>
            <a:lvl8pPr marL="28559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8pPr>
            <a:lvl9pPr marL="33131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9pPr>
          </a:lstStyle>
          <a:p>
            <a:pPr lvl="4" algn="r">
              <a:lnSpc>
                <a:spcPct val="80000"/>
              </a:lnSpc>
              <a:spcBef>
                <a:spcPct val="20000"/>
              </a:spcBef>
            </a:pPr>
            <a:r>
              <a:rPr lang="en-US" altLang="en-US" sz="2000">
                <a:latin typeface="Franklin Gothic Book" pitchFamily="34" charset="0"/>
              </a:rPr>
              <a:t>DCCT Research Group, </a:t>
            </a:r>
            <a:r>
              <a:rPr lang="en-US" altLang="en-US" sz="2000" i="1">
                <a:latin typeface="Franklin Gothic Book" pitchFamily="34" charset="0"/>
              </a:rPr>
              <a:t>N Engl J Med</a:t>
            </a:r>
            <a:r>
              <a:rPr lang="en-US" altLang="en-US" sz="2000">
                <a:latin typeface="Franklin Gothic Book" pitchFamily="34" charset="0"/>
              </a:rPr>
              <a:t> 1993, 329:977-986.</a:t>
            </a:r>
          </a:p>
        </p:txBody>
      </p:sp>
      <p:sp>
        <p:nvSpPr>
          <p:cNvPr id="1029" name="Rectangle 5"/>
          <p:cNvSpPr>
            <a:spLocks noChangeArrowheads="1"/>
          </p:cNvSpPr>
          <p:nvPr/>
        </p:nvSpPr>
        <p:spPr bwMode="auto">
          <a:xfrm rot="-5400000">
            <a:off x="-523082" y="3866357"/>
            <a:ext cx="21764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RELATIVE</a:t>
            </a:r>
            <a:r>
              <a:rPr lang="en-US" altLang="en-US" sz="2000">
                <a:latin typeface="Century Gothic" pitchFamily="34" charset="0"/>
              </a:rPr>
              <a:t> </a:t>
            </a:r>
            <a:r>
              <a:rPr lang="en-US" altLang="en-US">
                <a:latin typeface="Century Gothic" pitchFamily="34" charset="0"/>
              </a:rPr>
              <a:t>RISK</a:t>
            </a:r>
          </a:p>
        </p:txBody>
      </p:sp>
      <p:sp>
        <p:nvSpPr>
          <p:cNvPr id="1030" name="Rectangle 6"/>
          <p:cNvSpPr>
            <a:spLocks noChangeArrowheads="1"/>
          </p:cNvSpPr>
          <p:nvPr/>
        </p:nvSpPr>
        <p:spPr bwMode="auto">
          <a:xfrm>
            <a:off x="2590800" y="5562600"/>
            <a:ext cx="25352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Mean A1C</a:t>
            </a:r>
            <a:endParaRPr lang="en-US" altLang="en-US" baseline="-25000">
              <a:latin typeface="Century Gothic" pitchFamily="34" charset="0"/>
            </a:endParaRPr>
          </a:p>
        </p:txBody>
      </p:sp>
    </p:spTree>
    <p:extLst>
      <p:ext uri="{BB962C8B-B14F-4D97-AF65-F5344CB8AC3E}">
        <p14:creationId xmlns="" xmlns:p14="http://schemas.microsoft.com/office/powerpoint/2010/main" val="67554331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Metformin</a:t>
            </a:r>
            <a:r>
              <a:rPr lang="en-US" dirty="0" smtClean="0"/>
              <a:t> and CKD</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Improved clinical outcomes with </a:t>
            </a:r>
            <a:r>
              <a:rPr lang="en-US" dirty="0" err="1"/>
              <a:t>metformin</a:t>
            </a:r>
            <a:r>
              <a:rPr lang="en-US" dirty="0"/>
              <a:t> have been reported in observational studies of patients with diabetes, heart failure </a:t>
            </a:r>
            <a:r>
              <a:rPr lang="en-US" dirty="0" smtClean="0"/>
              <a:t> </a:t>
            </a:r>
            <a:r>
              <a:rPr lang="en-US" dirty="0"/>
              <a:t>and renal impairment (</a:t>
            </a:r>
            <a:r>
              <a:rPr lang="en-US" b="1" dirty="0" err="1"/>
              <a:t>eGFR</a:t>
            </a:r>
            <a:r>
              <a:rPr lang="en-US" b="1" dirty="0"/>
              <a:t> 45 to 60 </a:t>
            </a:r>
            <a:r>
              <a:rPr lang="en-US" b="1" dirty="0" err="1"/>
              <a:t>mL</a:t>
            </a:r>
            <a:r>
              <a:rPr lang="en-US" b="1" dirty="0"/>
              <a:t>/min</a:t>
            </a:r>
            <a:r>
              <a:rPr lang="en-US" dirty="0"/>
              <a:t>) </a:t>
            </a:r>
            <a:endParaRPr lang="en-US" dirty="0" smtClean="0"/>
          </a:p>
          <a:p>
            <a:pPr>
              <a:lnSpc>
                <a:spcPct val="150000"/>
              </a:lnSpc>
            </a:pPr>
            <a:r>
              <a:rPr lang="en-US" dirty="0" smtClean="0"/>
              <a:t>The </a:t>
            </a:r>
            <a:r>
              <a:rPr lang="en-US" dirty="0"/>
              <a:t>use of </a:t>
            </a:r>
            <a:r>
              <a:rPr lang="en-US" dirty="0" err="1"/>
              <a:t>metformin</a:t>
            </a:r>
            <a:r>
              <a:rPr lang="en-US" dirty="0"/>
              <a:t> is contraindicated in patients with an </a:t>
            </a:r>
            <a:r>
              <a:rPr lang="en-US" b="1" dirty="0" err="1"/>
              <a:t>eGFR</a:t>
            </a:r>
            <a:r>
              <a:rPr lang="en-US" b="1" dirty="0"/>
              <a:t> &lt;30 </a:t>
            </a:r>
            <a:r>
              <a:rPr lang="en-US" b="1" dirty="0" err="1" smtClean="0"/>
              <a:t>mL</a:t>
            </a:r>
            <a:r>
              <a:rPr lang="en-US" b="1" dirty="0" smtClean="0"/>
              <a:t>/min</a:t>
            </a:r>
            <a:endParaRPr lang="en-US" dirty="0" smtClean="0"/>
          </a:p>
          <a:p>
            <a:pPr>
              <a:lnSpc>
                <a:spcPct val="150000"/>
              </a:lnSpc>
            </a:pPr>
            <a:r>
              <a:rPr lang="en-US" dirty="0" smtClean="0"/>
              <a:t>The </a:t>
            </a:r>
            <a:r>
              <a:rPr lang="en-US" dirty="0"/>
              <a:t>initiation of </a:t>
            </a:r>
            <a:r>
              <a:rPr lang="en-US" dirty="0" err="1"/>
              <a:t>metformin</a:t>
            </a:r>
            <a:r>
              <a:rPr lang="en-US" dirty="0"/>
              <a:t> is not recommended in patients with an </a:t>
            </a:r>
            <a:r>
              <a:rPr lang="en-US" dirty="0" err="1"/>
              <a:t>eGFR</a:t>
            </a:r>
            <a:r>
              <a:rPr lang="en-US" dirty="0"/>
              <a:t> between 30 and 45 </a:t>
            </a:r>
            <a:r>
              <a:rPr lang="en-US" dirty="0" err="1" smtClean="0"/>
              <a:t>mL</a:t>
            </a:r>
            <a:r>
              <a:rPr lang="en-US" dirty="0" smtClean="0"/>
              <a:t>/min</a:t>
            </a:r>
          </a:p>
          <a:p>
            <a:pPr>
              <a:lnSpc>
                <a:spcPct val="150000"/>
              </a:lnSpc>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a:t>
            </a:r>
            <a:r>
              <a:rPr lang="en-US" dirty="0" err="1" smtClean="0"/>
              <a:t>Secretagogues</a:t>
            </a:r>
            <a:endParaRPr lang="en-US" dirty="0"/>
          </a:p>
        </p:txBody>
      </p:sp>
      <p:sp>
        <p:nvSpPr>
          <p:cNvPr id="3" name="Content Placeholder 2"/>
          <p:cNvSpPr>
            <a:spLocks noGrp="1"/>
          </p:cNvSpPr>
          <p:nvPr>
            <p:ph sz="half" idx="1"/>
          </p:nvPr>
        </p:nvSpPr>
        <p:spPr/>
        <p:txBody>
          <a:bodyPr>
            <a:normAutofit lnSpcReduction="10000"/>
          </a:bodyPr>
          <a:lstStyle/>
          <a:p>
            <a:pPr>
              <a:lnSpc>
                <a:spcPct val="150000"/>
              </a:lnSpc>
            </a:pPr>
            <a:r>
              <a:rPr lang="en-US" sz="2800" dirty="0" err="1" smtClean="0"/>
              <a:t>Sulfonyl</a:t>
            </a:r>
            <a:r>
              <a:rPr lang="en-US" sz="2800" dirty="0" smtClean="0"/>
              <a:t> </a:t>
            </a:r>
            <a:r>
              <a:rPr lang="en-US" sz="2800" dirty="0" err="1" smtClean="0"/>
              <a:t>Ureas</a:t>
            </a:r>
            <a:endParaRPr lang="en-US" sz="2800" dirty="0" smtClean="0"/>
          </a:p>
          <a:p>
            <a:pPr lvl="1">
              <a:lnSpc>
                <a:spcPct val="150000"/>
              </a:lnSpc>
            </a:pPr>
            <a:r>
              <a:rPr lang="en-US" sz="2800" dirty="0" smtClean="0"/>
              <a:t>First Generations</a:t>
            </a:r>
          </a:p>
          <a:p>
            <a:pPr lvl="2">
              <a:lnSpc>
                <a:spcPct val="150000"/>
              </a:lnSpc>
            </a:pPr>
            <a:r>
              <a:rPr lang="en-US" sz="2400" dirty="0" err="1" smtClean="0"/>
              <a:t>Chlorpropamide</a:t>
            </a:r>
            <a:endParaRPr lang="en-US" sz="2400" dirty="0" smtClean="0"/>
          </a:p>
          <a:p>
            <a:pPr lvl="1">
              <a:lnSpc>
                <a:spcPct val="150000"/>
              </a:lnSpc>
            </a:pPr>
            <a:r>
              <a:rPr lang="en-US" sz="2800" dirty="0" smtClean="0"/>
              <a:t>Second Generations</a:t>
            </a:r>
          </a:p>
          <a:p>
            <a:pPr lvl="2">
              <a:lnSpc>
                <a:spcPct val="150000"/>
              </a:lnSpc>
            </a:pPr>
            <a:r>
              <a:rPr lang="en-US" sz="2400" dirty="0" err="1" smtClean="0"/>
              <a:t>Glibenclamide</a:t>
            </a:r>
            <a:endParaRPr lang="en-US" sz="2400" dirty="0" smtClean="0"/>
          </a:p>
          <a:p>
            <a:pPr lvl="2">
              <a:lnSpc>
                <a:spcPct val="150000"/>
              </a:lnSpc>
            </a:pPr>
            <a:r>
              <a:rPr lang="en-US" sz="2400" dirty="0" err="1" smtClean="0"/>
              <a:t>Gliclazide</a:t>
            </a:r>
            <a:endParaRPr lang="en-US" sz="2400" dirty="0" smtClean="0"/>
          </a:p>
        </p:txBody>
      </p:sp>
      <p:sp>
        <p:nvSpPr>
          <p:cNvPr id="4" name="Content Placeholder 3"/>
          <p:cNvSpPr>
            <a:spLocks noGrp="1"/>
          </p:cNvSpPr>
          <p:nvPr>
            <p:ph sz="half" idx="2"/>
          </p:nvPr>
        </p:nvSpPr>
        <p:spPr/>
        <p:txBody>
          <a:bodyPr>
            <a:normAutofit lnSpcReduction="10000"/>
          </a:bodyPr>
          <a:lstStyle/>
          <a:p>
            <a:pPr>
              <a:lnSpc>
                <a:spcPct val="150000"/>
              </a:lnSpc>
            </a:pPr>
            <a:r>
              <a:rPr lang="en-US" dirty="0" smtClean="0"/>
              <a:t>Non </a:t>
            </a:r>
            <a:r>
              <a:rPr lang="en-US" dirty="0" err="1" smtClean="0"/>
              <a:t>Sulfonyl</a:t>
            </a:r>
            <a:r>
              <a:rPr lang="en-US" dirty="0" smtClean="0"/>
              <a:t> </a:t>
            </a:r>
            <a:r>
              <a:rPr lang="en-US" dirty="0" err="1" smtClean="0"/>
              <a:t>Ureas</a:t>
            </a:r>
            <a:endParaRPr lang="en-US" dirty="0" smtClean="0"/>
          </a:p>
          <a:p>
            <a:pPr lvl="1">
              <a:lnSpc>
                <a:spcPct val="150000"/>
              </a:lnSpc>
            </a:pPr>
            <a:r>
              <a:rPr lang="en-US" sz="2800" dirty="0" err="1" smtClean="0"/>
              <a:t>Repaglinide</a:t>
            </a:r>
            <a:endParaRPr lang="en-US" sz="2800" dirty="0" smtClean="0"/>
          </a:p>
          <a:p>
            <a:pPr lvl="1">
              <a:lnSpc>
                <a:spcPct val="150000"/>
              </a:lnSpc>
            </a:pPr>
            <a:r>
              <a:rPr lang="en-US" sz="2800" dirty="0" err="1" smtClean="0"/>
              <a:t>Nateglinide</a:t>
            </a:r>
            <a:endParaRPr lang="en-US" sz="28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874141187"/>
              </p:ext>
            </p:extLst>
          </p:nvPr>
        </p:nvGraphicFramePr>
        <p:xfrm>
          <a:off x="503706" y="4542060"/>
          <a:ext cx="2697935" cy="1760957"/>
        </p:xfrm>
        <a:graphic>
          <a:graphicData uri="http://schemas.openxmlformats.org/presentationml/2006/ole">
            <p:oleObj spid="_x0000_s82946"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Mechanism of action</a:t>
            </a:r>
            <a:r>
              <a:rPr lang="en-US" dirty="0" smtClean="0"/>
              <a:t> </a:t>
            </a:r>
            <a:endParaRPr lang="en-US" dirty="0"/>
          </a:p>
        </p:txBody>
      </p:sp>
      <p:sp>
        <p:nvSpPr>
          <p:cNvPr id="4" name="Content Placeholder 3"/>
          <p:cNvSpPr>
            <a:spLocks noGrp="1"/>
          </p:cNvSpPr>
          <p:nvPr>
            <p:ph idx="1"/>
          </p:nvPr>
        </p:nvSpPr>
        <p:spPr/>
        <p:txBody>
          <a:bodyPr>
            <a:normAutofit/>
          </a:bodyPr>
          <a:lstStyle/>
          <a:p>
            <a:pPr>
              <a:lnSpc>
                <a:spcPct val="150000"/>
              </a:lnSpc>
            </a:pPr>
            <a:r>
              <a:rPr lang="en-US" sz="2400" dirty="0" smtClean="0"/>
              <a:t>The sulfonylurea receptor is a component of the adenosine </a:t>
            </a:r>
            <a:r>
              <a:rPr lang="en-US" sz="2400" dirty="0" err="1" smtClean="0"/>
              <a:t>triphosphate</a:t>
            </a:r>
            <a:r>
              <a:rPr lang="en-US" sz="2400" dirty="0" smtClean="0"/>
              <a:t> (ATP)-sensitive potassium channel (K-ATP channel) in the pancreatic beta cells </a:t>
            </a:r>
          </a:p>
          <a:p>
            <a:pPr>
              <a:lnSpc>
                <a:spcPct val="150000"/>
              </a:lnSpc>
            </a:pP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Pharmacokinetics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There are, however, differences in </a:t>
            </a:r>
            <a:r>
              <a:rPr lang="en-US" sz="2400" u="sng" dirty="0" smtClean="0"/>
              <a:t>absorption</a:t>
            </a:r>
            <a:r>
              <a:rPr lang="en-US" sz="2400" dirty="0" smtClean="0"/>
              <a:t> and </a:t>
            </a:r>
            <a:r>
              <a:rPr lang="en-US" sz="2400" u="sng" dirty="0" smtClean="0"/>
              <a:t>metabolism</a:t>
            </a:r>
            <a:r>
              <a:rPr lang="en-US" sz="2400" dirty="0" smtClean="0"/>
              <a:t>, as well as in </a:t>
            </a:r>
            <a:r>
              <a:rPr lang="en-US" sz="2400" u="sng" dirty="0" smtClean="0"/>
              <a:t>effective dose </a:t>
            </a:r>
          </a:p>
          <a:p>
            <a:pPr>
              <a:lnSpc>
                <a:spcPct val="150000"/>
              </a:lnSpc>
            </a:pPr>
            <a:r>
              <a:rPr lang="en-US" sz="2400" dirty="0" smtClean="0"/>
              <a:t>Comparison of plasma half-lives is misleading since the biological effect is often much longer</a:t>
            </a:r>
          </a:p>
          <a:p>
            <a:pPr>
              <a:lnSpc>
                <a:spcPct val="150000"/>
              </a:lnSpc>
            </a:pP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Glycemic</a:t>
            </a:r>
            <a:r>
              <a:rPr lang="en-US" b="1" dirty="0" smtClean="0"/>
              <a:t> efficacy</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 </a:t>
            </a:r>
            <a:r>
              <a:rPr lang="en-US" sz="2400" dirty="0" err="1" smtClean="0"/>
              <a:t>Sulfonylureas</a:t>
            </a:r>
            <a:r>
              <a:rPr lang="en-US" sz="2400" dirty="0" smtClean="0"/>
              <a:t> usually lower blood glucose concentrations by approximately  20 %  and </a:t>
            </a:r>
            <a:r>
              <a:rPr lang="en-US" sz="2400" dirty="0" err="1" smtClean="0"/>
              <a:t>glycated</a:t>
            </a:r>
            <a:r>
              <a:rPr lang="en-US" sz="2400" dirty="0" smtClean="0"/>
              <a:t> hemoglobin (A1C) by 1 to 2 % (as first or second agent)</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Cardiovascular effects</a:t>
            </a:r>
            <a:endParaRPr lang="en-US" dirty="0"/>
          </a:p>
        </p:txBody>
      </p:sp>
      <p:sp>
        <p:nvSpPr>
          <p:cNvPr id="3" name="Content Placeholder 2"/>
          <p:cNvSpPr>
            <a:spLocks noGrp="1"/>
          </p:cNvSpPr>
          <p:nvPr>
            <p:ph idx="1"/>
          </p:nvPr>
        </p:nvSpPr>
        <p:spPr/>
        <p:txBody>
          <a:bodyPr/>
          <a:lstStyle/>
          <a:p>
            <a:pPr>
              <a:lnSpc>
                <a:spcPct val="150000"/>
              </a:lnSpc>
            </a:pPr>
            <a:r>
              <a:rPr lang="en-US" dirty="0" smtClean="0"/>
              <a:t>  The cardiovascular safety of </a:t>
            </a:r>
            <a:r>
              <a:rPr lang="en-US" dirty="0" err="1" smtClean="0"/>
              <a:t>sulfonylureas</a:t>
            </a:r>
            <a:r>
              <a:rPr lang="en-US" dirty="0" smtClean="0"/>
              <a:t> is </a:t>
            </a:r>
            <a:r>
              <a:rPr lang="en-US" b="1" dirty="0" smtClean="0"/>
              <a:t>uncertain </a:t>
            </a:r>
            <a:r>
              <a:rPr lang="en-US" dirty="0" smtClean="0"/>
              <a:t>. </a:t>
            </a:r>
          </a:p>
          <a:p>
            <a:pPr>
              <a:lnSpc>
                <a:spcPct val="150000"/>
              </a:lnSpc>
            </a:pPr>
            <a:r>
              <a:rPr lang="en-US" dirty="0" smtClean="0"/>
              <a:t>Does not appear to be an increased risk of cardiovascular events with </a:t>
            </a:r>
            <a:r>
              <a:rPr lang="en-US" u="sng" dirty="0" smtClean="0"/>
              <a:t>second-generation</a:t>
            </a:r>
            <a:r>
              <a:rPr lang="en-US" dirty="0" smtClean="0"/>
              <a:t> </a:t>
            </a:r>
            <a:r>
              <a:rPr lang="en-US" dirty="0" err="1" smtClean="0"/>
              <a:t>sulfonylureas</a:t>
            </a:r>
            <a:r>
              <a:rPr lang="en-US" dirty="0" smtClean="0"/>
              <a:t>.</a:t>
            </a:r>
          </a:p>
          <a:p>
            <a:pPr>
              <a:lnSpc>
                <a:spcPct val="150000"/>
              </a:lnSpc>
            </a:pPr>
            <a:r>
              <a:rPr lang="en-US" dirty="0" smtClean="0"/>
              <a:t>Meta-analysis of 47 trials (of at least one-year duration) comparing second-generation </a:t>
            </a:r>
            <a:r>
              <a:rPr lang="en-US" dirty="0" err="1" smtClean="0"/>
              <a:t>sulfonylureas</a:t>
            </a:r>
            <a:r>
              <a:rPr lang="en-US" dirty="0" smtClean="0"/>
              <a:t> (</a:t>
            </a:r>
            <a:r>
              <a:rPr lang="en-US" dirty="0" err="1" smtClean="0"/>
              <a:t>glibenclamide</a:t>
            </a:r>
            <a:r>
              <a:rPr lang="en-US" dirty="0" smtClean="0"/>
              <a:t>, </a:t>
            </a:r>
            <a:r>
              <a:rPr lang="en-US" dirty="0" err="1" smtClean="0">
                <a:hlinkClick r:id="rId2"/>
              </a:rPr>
              <a:t>glimepiride</a:t>
            </a:r>
            <a:r>
              <a:rPr lang="en-US" dirty="0" smtClean="0"/>
              <a:t>, </a:t>
            </a:r>
            <a:r>
              <a:rPr lang="en-US" dirty="0" err="1" smtClean="0">
                <a:hlinkClick r:id="rId3"/>
              </a:rPr>
              <a:t>glipizide</a:t>
            </a:r>
            <a:r>
              <a:rPr lang="en-US" dirty="0" smtClean="0"/>
              <a:t>, and </a:t>
            </a:r>
            <a:r>
              <a:rPr lang="en-US" dirty="0" err="1" smtClean="0">
                <a:hlinkClick r:id="rId4"/>
              </a:rPr>
              <a:t>gliclazide</a:t>
            </a:r>
            <a:r>
              <a:rPr lang="en-US" dirty="0" smtClean="0"/>
              <a:t>) with diet, placebo, or an active comparator, </a:t>
            </a:r>
            <a:r>
              <a:rPr lang="en-US" dirty="0" err="1" smtClean="0"/>
              <a:t>sulfonylureas</a:t>
            </a:r>
            <a:r>
              <a:rPr lang="en-US" dirty="0" smtClean="0"/>
              <a:t> were not associated with an increased risk of overall mortality, cardiovascular mortality, myocardial infarction, or stroke.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Sulfonylureas</a:t>
            </a:r>
            <a:r>
              <a:rPr lang="en-US" dirty="0" smtClean="0"/>
              <a:t> as initial therapy</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b="1" dirty="0" smtClean="0"/>
              <a:t>Contraindications to </a:t>
            </a:r>
            <a:r>
              <a:rPr lang="en-US" sz="2400" dirty="0" err="1" smtClean="0">
                <a:hlinkClick r:id="rId2"/>
              </a:rPr>
              <a:t>metformin</a:t>
            </a:r>
            <a:r>
              <a:rPr lang="en-US" sz="2400" dirty="0" smtClean="0"/>
              <a:t> – In this setting, we suggest a shorter-acting sulfonylurea, such as </a:t>
            </a:r>
            <a:r>
              <a:rPr lang="en-US" sz="2400" dirty="0" err="1" smtClean="0">
                <a:hlinkClick r:id="rId3"/>
              </a:rPr>
              <a:t>glipizide</a:t>
            </a:r>
            <a:r>
              <a:rPr lang="en-US" sz="2400" dirty="0" smtClean="0"/>
              <a:t>, </a:t>
            </a:r>
            <a:r>
              <a:rPr lang="en-US" sz="2400" dirty="0" err="1" smtClean="0">
                <a:hlinkClick r:id="rId4"/>
              </a:rPr>
              <a:t>gliclazide</a:t>
            </a:r>
            <a:r>
              <a:rPr lang="en-US" sz="2400" dirty="0" smtClean="0"/>
              <a:t>, or </a:t>
            </a:r>
            <a:r>
              <a:rPr lang="en-US" sz="2400" dirty="0" err="1" smtClean="0">
                <a:hlinkClick r:id="rId5"/>
              </a:rPr>
              <a:t>glimepiride</a:t>
            </a:r>
            <a:r>
              <a:rPr lang="en-US" sz="2400" dirty="0" smtClean="0"/>
              <a:t>.</a:t>
            </a:r>
          </a:p>
          <a:p>
            <a:pPr>
              <a:lnSpc>
                <a:spcPct val="150000"/>
              </a:lnSpc>
            </a:pPr>
            <a:r>
              <a:rPr lang="en-US" sz="2400" b="1" dirty="0" smtClean="0"/>
              <a:t>Severe hyperglycemia</a:t>
            </a:r>
            <a:r>
              <a:rPr lang="en-US" sz="2400" dirty="0" smtClean="0"/>
              <a:t> (fasting plasma glucose &gt;250 mg/</a:t>
            </a:r>
            <a:r>
              <a:rPr lang="en-US" sz="2400" dirty="0" err="1" smtClean="0"/>
              <a:t>dL</a:t>
            </a:r>
            <a:r>
              <a:rPr lang="en-US" sz="2400" dirty="0" smtClean="0"/>
              <a:t>  random glucose consistently &gt;300 mg/</a:t>
            </a:r>
            <a:r>
              <a:rPr lang="en-US" sz="2400" dirty="0" err="1" smtClean="0"/>
              <a:t>dL</a:t>
            </a:r>
            <a:r>
              <a:rPr lang="en-US" sz="2400" dirty="0" smtClean="0"/>
              <a:t> , A1C &gt;9.5  </a:t>
            </a:r>
            <a:r>
              <a:rPr lang="en-US" sz="2400" u="sng" dirty="0" smtClean="0"/>
              <a:t>but without </a:t>
            </a:r>
            <a:r>
              <a:rPr lang="en-US" sz="2400" u="sng" dirty="0" err="1" smtClean="0"/>
              <a:t>ketonuria</a:t>
            </a:r>
            <a:r>
              <a:rPr lang="en-US" sz="2400" u="sng" dirty="0" smtClean="0"/>
              <a:t> or unintentional weight loss</a:t>
            </a:r>
          </a:p>
          <a:p>
            <a:pPr>
              <a:lnSpc>
                <a:spcPct val="150000"/>
              </a:lnSpc>
            </a:pPr>
            <a:r>
              <a:rPr lang="en-US" sz="2400" b="1" dirty="0" smtClean="0"/>
              <a:t>Maturity onset diabetes of the young (MODY) </a:t>
            </a:r>
            <a:endParaRPr lang="en-US" sz="2400" dirty="0" smtClean="0"/>
          </a:p>
          <a:p>
            <a:pPr>
              <a:lnSpc>
                <a:spcPct val="150000"/>
              </a:lnSpc>
            </a:pP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Choice of sulfonylurea</a:t>
            </a:r>
            <a:r>
              <a:rPr lang="en-US" dirty="0" smtClean="0"/>
              <a:t> </a:t>
            </a:r>
            <a:endParaRPr lang="en-US" dirty="0"/>
          </a:p>
        </p:txBody>
      </p:sp>
      <p:sp>
        <p:nvSpPr>
          <p:cNvPr id="3" name="Content Placeholder 2"/>
          <p:cNvSpPr>
            <a:spLocks noGrp="1"/>
          </p:cNvSpPr>
          <p:nvPr>
            <p:ph idx="1"/>
          </p:nvPr>
        </p:nvSpPr>
        <p:spPr/>
        <p:txBody>
          <a:bodyPr/>
          <a:lstStyle/>
          <a:p>
            <a:pPr>
              <a:lnSpc>
                <a:spcPct val="150000"/>
              </a:lnSpc>
            </a:pPr>
            <a:r>
              <a:rPr lang="en-US" dirty="0" smtClean="0"/>
              <a:t>we suggest a shorter-duration sulfonylurea, such as </a:t>
            </a:r>
            <a:r>
              <a:rPr lang="en-US" dirty="0" err="1" smtClean="0">
                <a:hlinkClick r:id="rId2"/>
              </a:rPr>
              <a:t>glipizide</a:t>
            </a:r>
            <a:r>
              <a:rPr lang="en-US" dirty="0" smtClean="0"/>
              <a:t>, </a:t>
            </a:r>
            <a:r>
              <a:rPr lang="en-US" dirty="0" err="1" smtClean="0">
                <a:hlinkClick r:id="rId3"/>
              </a:rPr>
              <a:t>gliclazide</a:t>
            </a:r>
            <a:r>
              <a:rPr lang="en-US" dirty="0" smtClean="0"/>
              <a:t>, or </a:t>
            </a:r>
            <a:r>
              <a:rPr lang="en-US" dirty="0" err="1" smtClean="0">
                <a:hlinkClick r:id="rId4"/>
              </a:rPr>
              <a:t>glimepiride</a:t>
            </a:r>
            <a:r>
              <a:rPr lang="en-US" dirty="0" smtClean="0"/>
              <a:t>.</a:t>
            </a:r>
          </a:p>
          <a:p>
            <a:pPr>
              <a:lnSpc>
                <a:spcPct val="150000"/>
              </a:lnSpc>
            </a:pPr>
            <a:r>
              <a:rPr lang="en-US" dirty="0" smtClean="0"/>
              <a:t>For patients with </a:t>
            </a:r>
            <a:r>
              <a:rPr lang="en-US" dirty="0" err="1" smtClean="0"/>
              <a:t>nondialysis</a:t>
            </a:r>
            <a:r>
              <a:rPr lang="en-US" dirty="0" smtClean="0"/>
              <a:t> chronic kidney disease, </a:t>
            </a:r>
            <a:r>
              <a:rPr lang="en-US" dirty="0" err="1" smtClean="0">
                <a:hlinkClick r:id="rId2"/>
              </a:rPr>
              <a:t>glipizide</a:t>
            </a:r>
            <a:r>
              <a:rPr lang="en-US" dirty="0" smtClean="0"/>
              <a:t> or </a:t>
            </a:r>
            <a:r>
              <a:rPr lang="en-US" dirty="0" err="1" smtClean="0">
                <a:hlinkClick r:id="rId4"/>
              </a:rPr>
              <a:t>glimepiride</a:t>
            </a:r>
            <a:r>
              <a:rPr lang="en-US" dirty="0" smtClean="0"/>
              <a:t>, </a:t>
            </a:r>
            <a:r>
              <a:rPr lang="en-US" dirty="0" err="1" smtClean="0">
                <a:hlinkClick r:id="rId3"/>
              </a:rPr>
              <a:t>gliclazide</a:t>
            </a:r>
            <a:r>
              <a:rPr lang="en-US" dirty="0" smtClean="0">
                <a:hlinkClick r:id="rId3"/>
              </a:rPr>
              <a:t> </a:t>
            </a:r>
            <a:r>
              <a:rPr lang="en-US" dirty="0" smtClean="0"/>
              <a:t> </a:t>
            </a:r>
          </a:p>
          <a:p>
            <a:pPr>
              <a:lnSpc>
                <a:spcPct val="150000"/>
              </a:lnSpc>
            </a:pPr>
            <a:r>
              <a:rPr lang="en-US" dirty="0" smtClean="0"/>
              <a:t>For patients with CVD, we prefer to use </a:t>
            </a:r>
            <a:r>
              <a:rPr lang="en-US" dirty="0" err="1" smtClean="0">
                <a:hlinkClick r:id="rId4"/>
              </a:rPr>
              <a:t>glimepiride</a:t>
            </a:r>
            <a:r>
              <a:rPr lang="en-US" dirty="0" smtClean="0"/>
              <a:t> or </a:t>
            </a:r>
            <a:r>
              <a:rPr lang="en-US" dirty="0" err="1" smtClean="0">
                <a:hlinkClick r:id="rId3"/>
              </a:rPr>
              <a:t>gliclazide</a:t>
            </a:r>
            <a:r>
              <a:rPr lang="en-US" dirty="0" smtClean="0"/>
              <a:t>, which are selective for the pancreatic sulfonylurea receptors over the cardiac receptors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1"/>
            <a:ext cx="8572560" cy="1143000"/>
          </a:xfrm>
          <a:solidFill>
            <a:srgbClr val="002E8A"/>
          </a:solidFill>
        </p:spPr>
        <p:txBody>
          <a:bodyPr/>
          <a:lstStyle/>
          <a:p>
            <a:r>
              <a:rPr lang="en-US" dirty="0" smtClean="0">
                <a:solidFill>
                  <a:srgbClr val="FFFF00"/>
                </a:solidFill>
                <a:effectLst>
                  <a:outerShdw blurRad="38100" dist="38100" dir="2700000" algn="tl">
                    <a:srgbClr val="000000">
                      <a:alpha val="43137"/>
                    </a:srgbClr>
                  </a:outerShdw>
                </a:effectLst>
              </a:rPr>
              <a:t>Which  SU Should Be Used?</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5257799"/>
          </a:xfrm>
        </p:spPr>
        <p:txBody>
          <a:bodyPr>
            <a:normAutofit fontScale="92500" lnSpcReduction="10000"/>
          </a:bodyPr>
          <a:lstStyle/>
          <a:p>
            <a:pPr algn="just">
              <a:buClr>
                <a:srgbClr val="FF0000"/>
              </a:buClr>
              <a:buFont typeface="Wingdings" pitchFamily="2" charset="2"/>
              <a:buChar char="§"/>
            </a:pPr>
            <a:r>
              <a:rPr lang="en-US" sz="2400" dirty="0" smtClean="0">
                <a:solidFill>
                  <a:schemeClr val="tx1"/>
                </a:solidFill>
              </a:rPr>
              <a:t>Individual SUs express a different selectivity for pancreatic and myocardial SU receptors.</a:t>
            </a:r>
          </a:p>
          <a:p>
            <a:pPr lvl="1">
              <a:buClr>
                <a:srgbClr val="00B050"/>
              </a:buClr>
              <a:buFont typeface="Courier New" pitchFamily="49" charset="0"/>
              <a:buChar char="o"/>
            </a:pPr>
            <a:r>
              <a:rPr lang="en-US" sz="2000" i="1" dirty="0" smtClean="0">
                <a:solidFill>
                  <a:schemeClr val="tx1"/>
                </a:solidFill>
              </a:rPr>
              <a:t>Gliclazide seems the most selective with respect to pancreatic receptor stimulation.</a:t>
            </a:r>
          </a:p>
          <a:p>
            <a:pPr lvl="1">
              <a:buClr>
                <a:srgbClr val="00B050"/>
              </a:buClr>
              <a:buNone/>
            </a:pPr>
            <a:endParaRPr lang="en-US" sz="2000" dirty="0" smtClean="0">
              <a:solidFill>
                <a:schemeClr val="tx1"/>
              </a:solidFill>
            </a:endParaRPr>
          </a:p>
          <a:p>
            <a:pPr algn="just">
              <a:buClr>
                <a:srgbClr val="FF0000"/>
              </a:buClr>
              <a:buFont typeface="Wingdings" pitchFamily="2" charset="2"/>
              <a:buChar char="§"/>
            </a:pPr>
            <a:r>
              <a:rPr lang="en-US" sz="2400" dirty="0" smtClean="0">
                <a:solidFill>
                  <a:schemeClr val="tx1"/>
                </a:solidFill>
              </a:rPr>
              <a:t>Amongst other SUs, specifically advising Gliclazide is based on evidence from observational studies showing</a:t>
            </a:r>
          </a:p>
          <a:p>
            <a:pPr lvl="1" algn="just">
              <a:buClr>
                <a:srgbClr val="FF0000"/>
              </a:buClr>
              <a:buFont typeface="Wingdings" pitchFamily="2" charset="2"/>
              <a:buChar char="§"/>
            </a:pPr>
            <a:r>
              <a:rPr lang="en-US" sz="2000" dirty="0" smtClean="0">
                <a:solidFill>
                  <a:schemeClr val="tx1"/>
                </a:solidFill>
              </a:rPr>
              <a:t> lower hypoglycemia</a:t>
            </a:r>
          </a:p>
          <a:p>
            <a:pPr lvl="1" algn="just">
              <a:buClr>
                <a:srgbClr val="FF0000"/>
              </a:buClr>
              <a:buFont typeface="Wingdings" pitchFamily="2" charset="2"/>
              <a:buChar char="§"/>
            </a:pPr>
            <a:r>
              <a:rPr lang="en-US" sz="2000" dirty="0" smtClean="0">
                <a:solidFill>
                  <a:schemeClr val="tx1"/>
                </a:solidFill>
              </a:rPr>
              <a:t>Cardiovascular benefits of Gliclazide over other SUs.</a:t>
            </a:r>
          </a:p>
          <a:p>
            <a:pPr>
              <a:buClr>
                <a:srgbClr val="FF0000"/>
              </a:buClr>
              <a:buFont typeface="Wingdings" pitchFamily="2" charset="2"/>
              <a:buChar char="§"/>
            </a:pPr>
            <a:endParaRPr lang="en-US" sz="2400" dirty="0" smtClean="0">
              <a:solidFill>
                <a:schemeClr val="tx1"/>
              </a:solidFill>
            </a:endParaRPr>
          </a:p>
          <a:p>
            <a:pPr algn="just">
              <a:buClr>
                <a:srgbClr val="FF0000"/>
              </a:buClr>
              <a:buFont typeface="Wingdings" pitchFamily="2" charset="2"/>
              <a:buChar char="§"/>
            </a:pPr>
            <a:r>
              <a:rPr lang="en-US" sz="2400" dirty="0" smtClean="0">
                <a:solidFill>
                  <a:schemeClr val="tx1"/>
                </a:solidFill>
              </a:rPr>
              <a:t>Other proposed explanations for a more favorable cardiovascular safety profile while using Gliclazide:</a:t>
            </a:r>
          </a:p>
          <a:p>
            <a:pPr lvl="1">
              <a:buClr>
                <a:srgbClr val="00B050"/>
              </a:buClr>
              <a:buFont typeface="Courier New" pitchFamily="49" charset="0"/>
              <a:buChar char="o"/>
            </a:pPr>
            <a:r>
              <a:rPr lang="en-US" sz="2000" i="1" dirty="0" err="1" smtClean="0">
                <a:solidFill>
                  <a:schemeClr val="tx1"/>
                </a:solidFill>
              </a:rPr>
              <a:t>Haemorheological</a:t>
            </a:r>
            <a:r>
              <a:rPr lang="en-US" sz="2000" i="1" dirty="0" smtClean="0">
                <a:solidFill>
                  <a:schemeClr val="tx1"/>
                </a:solidFill>
              </a:rPr>
              <a:t> and </a:t>
            </a:r>
            <a:r>
              <a:rPr lang="en-US" sz="2000" i="1" dirty="0" err="1" smtClean="0">
                <a:solidFill>
                  <a:schemeClr val="tx1"/>
                </a:solidFill>
              </a:rPr>
              <a:t>fibinolytic</a:t>
            </a:r>
            <a:r>
              <a:rPr lang="en-US" sz="2000" i="1" dirty="0" smtClean="0">
                <a:solidFill>
                  <a:schemeClr val="tx1"/>
                </a:solidFill>
              </a:rPr>
              <a:t> properties </a:t>
            </a:r>
          </a:p>
          <a:p>
            <a:pPr lvl="1">
              <a:buClr>
                <a:srgbClr val="00B050"/>
              </a:buClr>
              <a:buFont typeface="Courier New" pitchFamily="49" charset="0"/>
              <a:buChar char="o"/>
            </a:pPr>
            <a:r>
              <a:rPr lang="en-US" sz="2000" i="1" dirty="0" smtClean="0">
                <a:solidFill>
                  <a:schemeClr val="tx1"/>
                </a:solidFill>
              </a:rPr>
              <a:t>A lower incidence of hypoglycemic events</a:t>
            </a:r>
          </a:p>
          <a:p>
            <a:pPr lvl="1">
              <a:buClr>
                <a:srgbClr val="00B050"/>
              </a:buClr>
              <a:buFont typeface="Courier New" pitchFamily="49" charset="0"/>
              <a:buChar char="o"/>
            </a:pPr>
            <a:r>
              <a:rPr lang="en-US" sz="2000" i="1" dirty="0" smtClean="0">
                <a:solidFill>
                  <a:schemeClr val="tx1"/>
                </a:solidFill>
              </a:rPr>
              <a:t>Less weight gain</a:t>
            </a:r>
          </a:p>
          <a:p>
            <a:pPr algn="just">
              <a:buClr>
                <a:srgbClr val="FF0000"/>
              </a:buClr>
              <a:buFont typeface="Wingdings" pitchFamily="2" charset="2"/>
              <a:buChar char="§"/>
            </a:pPr>
            <a:endParaRPr lang="en-US" sz="2800" dirty="0" smtClean="0">
              <a:solidFill>
                <a:schemeClr val="tx1"/>
              </a:solidFill>
            </a:endParaRPr>
          </a:p>
          <a:p>
            <a:endParaRPr lang="en-US" dirty="0">
              <a:solidFill>
                <a:schemeClr val="tx1"/>
              </a:solidFill>
            </a:endParaRPr>
          </a:p>
        </p:txBody>
      </p:sp>
    </p:spTree>
    <p:extLst>
      <p:ext uri="{BB962C8B-B14F-4D97-AF65-F5344CB8AC3E}">
        <p14:creationId xmlns="" xmlns:p14="http://schemas.microsoft.com/office/powerpoint/2010/main" val="25367044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l-GR" sz="3200" smtClean="0"/>
              <a:t>Glycemic Control and Diabetes Complications</a:t>
            </a:r>
            <a:endParaRPr lang="el-GR" altLang="el-GR" sz="3200" smtClean="0"/>
          </a:p>
        </p:txBody>
      </p:sp>
      <p:sp>
        <p:nvSpPr>
          <p:cNvPr id="48131" name="Content Placeholder 2"/>
          <p:cNvSpPr>
            <a:spLocks noGrp="1"/>
          </p:cNvSpPr>
          <p:nvPr>
            <p:ph idx="1"/>
          </p:nvPr>
        </p:nvSpPr>
        <p:spPr>
          <a:xfrm>
            <a:off x="457200" y="1447800"/>
            <a:ext cx="7620000" cy="4800600"/>
          </a:xfrm>
        </p:spPr>
        <p:txBody>
          <a:bodyPr>
            <a:normAutofit lnSpcReduction="10000"/>
          </a:bodyPr>
          <a:lstStyle/>
          <a:p>
            <a:r>
              <a:rPr lang="en-US" altLang="el-GR" sz="2400" dirty="0" smtClean="0"/>
              <a:t>Diabetic patients are at high risk for cardiovascular events</a:t>
            </a:r>
          </a:p>
          <a:p>
            <a:pPr lvl="1"/>
            <a:r>
              <a:rPr lang="en-US" altLang="el-GR" sz="2000" dirty="0" smtClean="0"/>
              <a:t>and evaluation/treatment of all cardiovascular risk factors is essential</a:t>
            </a:r>
          </a:p>
          <a:p>
            <a:endParaRPr lang="en-US" altLang="el-GR" sz="2400" dirty="0" smtClean="0"/>
          </a:p>
          <a:p>
            <a:r>
              <a:rPr lang="en-US" altLang="el-GR" sz="2400" dirty="0" smtClean="0"/>
              <a:t>Simply focusing on </a:t>
            </a:r>
            <a:r>
              <a:rPr lang="en-US" altLang="el-GR" sz="2400" dirty="0" err="1" smtClean="0"/>
              <a:t>glycemic</a:t>
            </a:r>
            <a:r>
              <a:rPr lang="en-US" altLang="el-GR" sz="2400" dirty="0" smtClean="0"/>
              <a:t> control </a:t>
            </a:r>
          </a:p>
          <a:p>
            <a:pPr lvl="1"/>
            <a:r>
              <a:rPr lang="en-US" altLang="el-GR" sz="2000" dirty="0" smtClean="0"/>
              <a:t>will not have a major impact to reduce cardiovascular risk</a:t>
            </a:r>
          </a:p>
          <a:p>
            <a:endParaRPr lang="en-US" altLang="el-GR" sz="2400" dirty="0" smtClean="0"/>
          </a:p>
          <a:p>
            <a:r>
              <a:rPr lang="en-US" altLang="el-GR" sz="2400" dirty="0" smtClean="0"/>
              <a:t>We favor a therapeutic approach based not only on the drug’s glucose-lowering efficacy/durability but also on its effect </a:t>
            </a:r>
          </a:p>
          <a:p>
            <a:pPr lvl="1"/>
            <a:r>
              <a:rPr lang="en-US" altLang="el-GR" sz="2000" dirty="0" smtClean="0"/>
              <a:t>on weight, blood pressure, lipids, cardiovascular protection, and side effect profile, especially hypoglycemia</a:t>
            </a:r>
          </a:p>
        </p:txBody>
      </p:sp>
      <p:sp>
        <p:nvSpPr>
          <p:cNvPr id="48132" name="Rectangle 3"/>
          <p:cNvSpPr>
            <a:spLocks noChangeArrowheads="1"/>
          </p:cNvSpPr>
          <p:nvPr/>
        </p:nvSpPr>
        <p:spPr bwMode="auto">
          <a:xfrm>
            <a:off x="134938" y="5883275"/>
            <a:ext cx="5399087" cy="1016000"/>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p>
          <a:p>
            <a:pPr eaLnBrk="1" hangingPunct="1"/>
            <a:r>
              <a:rPr lang="en-US" altLang="el-GR" sz="1000"/>
              <a:t>Pathophysiologic Approach to Therapy in Patients With Newly Diagnosed Type 2 Diabetes; p48</a:t>
            </a:r>
            <a:endParaRPr lang="el-GR" altLang="el-GR" sz="1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2402"/>
            <a:ext cx="8643998" cy="1265237"/>
          </a:xfrm>
          <a:solidFill>
            <a:srgbClr val="002E8A"/>
          </a:solidFill>
        </p:spPr>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Gliclazide:</a:t>
            </a:r>
            <a:br>
              <a:rPr lang="en-US" sz="4000" b="1" dirty="0" smtClean="0">
                <a:solidFill>
                  <a:srgbClr val="FFFF00"/>
                </a:solidFill>
                <a:effectLst>
                  <a:outerShdw blurRad="38100" dist="38100" dir="2700000" algn="tl">
                    <a:srgbClr val="000000">
                      <a:alpha val="43137"/>
                    </a:srgbClr>
                  </a:outerShdw>
                </a:effectLst>
              </a:rPr>
            </a:br>
            <a:r>
              <a:rPr lang="en-US" sz="4000" b="1" dirty="0" err="1" smtClean="0">
                <a:solidFill>
                  <a:srgbClr val="FFFF00"/>
                </a:solidFill>
                <a:effectLst>
                  <a:outerShdw blurRad="38100" dist="38100" dir="2700000" algn="tl">
                    <a:srgbClr val="000000">
                      <a:alpha val="43137"/>
                    </a:srgbClr>
                  </a:outerShdw>
                </a:effectLst>
              </a:rPr>
              <a:t>Posology</a:t>
            </a:r>
            <a:r>
              <a:rPr lang="en-US" sz="4000" b="1" dirty="0" smtClean="0">
                <a:solidFill>
                  <a:srgbClr val="FFFF00"/>
                </a:solidFill>
                <a:effectLst>
                  <a:outerShdw blurRad="38100" dist="38100" dir="2700000" algn="tl">
                    <a:srgbClr val="000000">
                      <a:alpha val="43137"/>
                    </a:srgbClr>
                  </a:outerShdw>
                </a:effectLst>
              </a:rPr>
              <a:t> &amp; Method </a:t>
            </a:r>
            <a:r>
              <a:rPr lang="en-US" sz="4000" b="1" dirty="0">
                <a:solidFill>
                  <a:srgbClr val="FFFF00"/>
                </a:solidFill>
                <a:effectLst>
                  <a:outerShdw blurRad="38100" dist="38100" dir="2700000" algn="tl">
                    <a:srgbClr val="000000">
                      <a:alpha val="43137"/>
                    </a:srgbClr>
                  </a:outerShdw>
                </a:effectLst>
              </a:rPr>
              <a:t>of </a:t>
            </a:r>
            <a:r>
              <a:rPr lang="en-US" sz="4000" dirty="0" smtClean="0">
                <a:solidFill>
                  <a:srgbClr val="FFFF00"/>
                </a:solidFill>
                <a:effectLst>
                  <a:outerShdw blurRad="38100" dist="38100" dir="2700000" algn="tl">
                    <a:srgbClr val="000000">
                      <a:alpha val="43137"/>
                    </a:srgbClr>
                  </a:outerShdw>
                </a:effectLst>
              </a:rPr>
              <a:t>A</a:t>
            </a:r>
            <a:r>
              <a:rPr lang="en-US" sz="4000" b="1" dirty="0" smtClean="0">
                <a:solidFill>
                  <a:srgbClr val="FFFF00"/>
                </a:solidFill>
                <a:effectLst>
                  <a:outerShdw blurRad="38100" dist="38100" dir="2700000" algn="tl">
                    <a:srgbClr val="000000">
                      <a:alpha val="43137"/>
                    </a:srgbClr>
                  </a:outerShdw>
                </a:effectLst>
              </a:rPr>
              <a:t>dministration</a:t>
            </a:r>
            <a:endParaRPr lang="fa-IR"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600201"/>
            <a:ext cx="8572560" cy="3328998"/>
          </a:xfrm>
        </p:spPr>
        <p:txBody>
          <a:bodyPr>
            <a:normAutofit fontScale="92500" lnSpcReduction="10000"/>
          </a:bodyPr>
          <a:lstStyle/>
          <a:p>
            <a:pPr>
              <a:lnSpc>
                <a:spcPct val="150000"/>
              </a:lnSpc>
              <a:buClr>
                <a:srgbClr val="FF0000"/>
              </a:buClr>
              <a:buFont typeface="Wingdings" pitchFamily="2" charset="2"/>
              <a:buChar char="§"/>
            </a:pPr>
            <a:r>
              <a:rPr lang="en-US" sz="2200" dirty="0" smtClean="0"/>
              <a:t>The </a:t>
            </a:r>
            <a:r>
              <a:rPr lang="en-US" sz="2200" dirty="0"/>
              <a:t>total daily dose may vary from 40 to </a:t>
            </a:r>
            <a:r>
              <a:rPr lang="en-US" sz="2200" dirty="0" smtClean="0"/>
              <a:t>320 </a:t>
            </a:r>
            <a:r>
              <a:rPr lang="en-US" sz="2200" i="1" dirty="0" smtClean="0"/>
              <a:t>mg</a:t>
            </a:r>
            <a:r>
              <a:rPr lang="en-US" sz="2200" dirty="0" smtClean="0"/>
              <a:t> </a:t>
            </a:r>
            <a:r>
              <a:rPr lang="en-US" sz="2200" dirty="0"/>
              <a:t>taken orally. </a:t>
            </a:r>
            <a:endParaRPr lang="en-US" sz="2200" dirty="0" smtClean="0"/>
          </a:p>
          <a:p>
            <a:pPr>
              <a:lnSpc>
                <a:spcPct val="150000"/>
              </a:lnSpc>
              <a:buClr>
                <a:srgbClr val="FF0000"/>
              </a:buClr>
              <a:buFont typeface="Wingdings" pitchFamily="2" charset="2"/>
              <a:buChar char="§"/>
            </a:pPr>
            <a:r>
              <a:rPr lang="en-US" sz="2200" dirty="0" smtClean="0"/>
              <a:t>The </a:t>
            </a:r>
            <a:r>
              <a:rPr lang="en-US" sz="2200" dirty="0"/>
              <a:t>dose should be adjusted according to the individual patient’s response, commencing with </a:t>
            </a:r>
            <a:r>
              <a:rPr lang="en-US" sz="2200" dirty="0" smtClean="0"/>
              <a:t>40–80 </a:t>
            </a:r>
            <a:r>
              <a:rPr lang="en-US" sz="2200" i="1" dirty="0"/>
              <a:t>mg</a:t>
            </a:r>
            <a:r>
              <a:rPr lang="en-US" sz="2200" dirty="0"/>
              <a:t> daily </a:t>
            </a:r>
            <a:r>
              <a:rPr lang="en-US" sz="1900" i="1" dirty="0"/>
              <a:t>(½ - 1 tablet) </a:t>
            </a:r>
            <a:r>
              <a:rPr lang="en-US" sz="2200" dirty="0"/>
              <a:t>and increasing until adequate control is achieved</a:t>
            </a:r>
            <a:r>
              <a:rPr lang="en-US" sz="2200" dirty="0" smtClean="0"/>
              <a:t>.</a:t>
            </a:r>
          </a:p>
          <a:p>
            <a:pPr>
              <a:lnSpc>
                <a:spcPct val="150000"/>
              </a:lnSpc>
              <a:buClr>
                <a:srgbClr val="FF0000"/>
              </a:buClr>
              <a:buFont typeface="Wingdings" pitchFamily="2" charset="2"/>
              <a:buChar char="§"/>
            </a:pPr>
            <a:r>
              <a:rPr lang="en-US" sz="2200" dirty="0" smtClean="0"/>
              <a:t>A </a:t>
            </a:r>
            <a:r>
              <a:rPr lang="en-US" sz="2200" dirty="0"/>
              <a:t>single dose should not exceed 160 mg </a:t>
            </a:r>
            <a:r>
              <a:rPr lang="en-US" sz="1900" i="1" dirty="0"/>
              <a:t>(2 tablets</a:t>
            </a:r>
            <a:r>
              <a:rPr lang="en-US" sz="1900" i="1" dirty="0" smtClean="0"/>
              <a:t>)</a:t>
            </a:r>
            <a:r>
              <a:rPr lang="en-US" sz="2200" dirty="0" smtClean="0"/>
              <a:t>.</a:t>
            </a:r>
          </a:p>
          <a:p>
            <a:pPr>
              <a:lnSpc>
                <a:spcPct val="150000"/>
              </a:lnSpc>
              <a:buClr>
                <a:srgbClr val="FF0000"/>
              </a:buClr>
              <a:buFont typeface="Wingdings" pitchFamily="2" charset="2"/>
              <a:buChar char="§"/>
            </a:pPr>
            <a:r>
              <a:rPr lang="en-US" sz="2200" dirty="0" smtClean="0"/>
              <a:t> If &gt; 160 </a:t>
            </a:r>
            <a:r>
              <a:rPr lang="en-US" sz="2200" i="1" dirty="0" smtClean="0"/>
              <a:t>mg/d</a:t>
            </a:r>
            <a:r>
              <a:rPr lang="en-US" sz="2200" dirty="0" smtClean="0"/>
              <a:t> are </a:t>
            </a:r>
            <a:r>
              <a:rPr lang="en-US" sz="2200" dirty="0"/>
              <a:t>required, </a:t>
            </a:r>
            <a:r>
              <a:rPr lang="en-US" sz="2200" dirty="0" smtClean="0"/>
              <a:t>tablets </a:t>
            </a:r>
            <a:r>
              <a:rPr lang="en-US" sz="2200" dirty="0"/>
              <a:t>should be taken twice daily according to the main meals of the day.</a:t>
            </a:r>
          </a:p>
          <a:p>
            <a:pPr>
              <a:buFont typeface="Wingdings" pitchFamily="2" charset="2"/>
              <a:buChar char="v"/>
            </a:pPr>
            <a:endParaRPr lang="fa-IR" b="1" dirty="0"/>
          </a:p>
        </p:txBody>
      </p:sp>
      <p:graphicFrame>
        <p:nvGraphicFramePr>
          <p:cNvPr id="4" name="Content Placeholder 3"/>
          <p:cNvGraphicFramePr>
            <a:graphicFrameLocks/>
          </p:cNvGraphicFramePr>
          <p:nvPr>
            <p:extLst>
              <p:ext uri="{D42A27DB-BD31-4B8C-83A1-F6EECF244321}">
                <p14:modId xmlns="" xmlns:p14="http://schemas.microsoft.com/office/powerpoint/2010/main" val="3099274500"/>
              </p:ext>
            </p:extLst>
          </p:nvPr>
        </p:nvGraphicFramePr>
        <p:xfrm>
          <a:off x="1000099" y="5072075"/>
          <a:ext cx="7215239" cy="1285884"/>
        </p:xfrm>
        <a:graphic>
          <a:graphicData uri="http://schemas.openxmlformats.org/drawingml/2006/table">
            <a:tbl>
              <a:tblPr rtl="1" firstRow="1" bandRow="1">
                <a:tableStyleId>{5C22544A-7EE6-4342-B048-85BDC9FD1C3A}</a:tableStyleId>
              </a:tblPr>
              <a:tblGrid>
                <a:gridCol w="4053004"/>
                <a:gridCol w="3162235"/>
              </a:tblGrid>
              <a:tr h="557217">
                <a:tc>
                  <a:txBody>
                    <a:bodyPr/>
                    <a:lstStyle/>
                    <a:p>
                      <a:pPr algn="ctr" rtl="0"/>
                      <a:r>
                        <a:rPr lang="en-US" sz="2000" dirty="0" smtClean="0">
                          <a:effectLst>
                            <a:outerShdw blurRad="38100" dist="38100" dir="2700000" algn="tl">
                              <a:srgbClr val="000000">
                                <a:alpha val="43137"/>
                              </a:srgbClr>
                            </a:outerShdw>
                          </a:effectLst>
                        </a:rPr>
                        <a:t>Maximum Recommended Dose</a:t>
                      </a:r>
                      <a:endParaRPr lang="fa-IR" sz="2000" dirty="0">
                        <a:effectLst>
                          <a:outerShdw blurRad="38100" dist="38100" dir="2700000" algn="tl">
                            <a:srgbClr val="000000">
                              <a:alpha val="43137"/>
                            </a:srgbClr>
                          </a:outerShdw>
                        </a:effectLst>
                      </a:endParaRPr>
                    </a:p>
                  </a:txBody>
                  <a:tcPr marT="45721" marB="45721" anchor="ctr">
                    <a:solidFill>
                      <a:srgbClr val="CD6209"/>
                    </a:solidFill>
                  </a:tcPr>
                </a:tc>
                <a:tc>
                  <a:txBody>
                    <a:bodyPr/>
                    <a:lstStyle/>
                    <a:p>
                      <a:pPr algn="ctr" rtl="0"/>
                      <a:r>
                        <a:rPr lang="en-US" sz="2000" b="1" dirty="0" smtClean="0">
                          <a:effectLst>
                            <a:outerShdw blurRad="38100" dist="38100" dir="2700000" algn="tl">
                              <a:srgbClr val="000000">
                                <a:alpha val="43137"/>
                              </a:srgbClr>
                            </a:outerShdw>
                          </a:effectLst>
                        </a:rPr>
                        <a:t>Starting Dose</a:t>
                      </a:r>
                      <a:endParaRPr lang="fa-IR" sz="2000" b="1" dirty="0">
                        <a:effectLst>
                          <a:outerShdw blurRad="38100" dist="38100" dir="2700000" algn="tl">
                            <a:srgbClr val="000000">
                              <a:alpha val="43137"/>
                            </a:srgbClr>
                          </a:outerShdw>
                        </a:effectLst>
                      </a:endParaRPr>
                    </a:p>
                  </a:txBody>
                  <a:tcPr marT="45721" marB="45721" anchor="ctr">
                    <a:solidFill>
                      <a:srgbClr val="CD6209"/>
                    </a:solidFill>
                  </a:tcPr>
                </a:tc>
              </a:tr>
              <a:tr h="728667">
                <a:tc>
                  <a:txBody>
                    <a:bodyPr/>
                    <a:lstStyle/>
                    <a:p>
                      <a:pPr algn="ctr" rtl="0"/>
                      <a:r>
                        <a:rPr lang="en-US" sz="2000" b="1" i="1" dirty="0" smtClean="0"/>
                        <a:t>320</a:t>
                      </a:r>
                      <a:r>
                        <a:rPr lang="en-US" sz="2000" b="1" baseline="0" dirty="0" smtClean="0"/>
                        <a:t> </a:t>
                      </a:r>
                      <a:r>
                        <a:rPr lang="en-US" sz="2000" b="1" i="1" baseline="0" dirty="0" smtClean="0"/>
                        <a:t>mg/day</a:t>
                      </a:r>
                      <a:endParaRPr lang="fa-IR" sz="2000" b="1" i="1" dirty="0"/>
                    </a:p>
                  </a:txBody>
                  <a:tcPr marT="45721" marB="45721" anchor="ctr">
                    <a:solidFill>
                      <a:schemeClr val="accent6">
                        <a:lumMod val="40000"/>
                        <a:lumOff val="60000"/>
                      </a:schemeClr>
                    </a:solidFill>
                  </a:tcPr>
                </a:tc>
                <a:tc>
                  <a:txBody>
                    <a:bodyPr/>
                    <a:lstStyle/>
                    <a:p>
                      <a:pPr algn="ctr" rtl="0"/>
                      <a:r>
                        <a:rPr lang="en-US" sz="2000" b="1" i="1" dirty="0" smtClean="0"/>
                        <a:t>40-80</a:t>
                      </a:r>
                      <a:r>
                        <a:rPr lang="en-US" sz="2000" b="1" dirty="0" smtClean="0"/>
                        <a:t> </a:t>
                      </a:r>
                      <a:r>
                        <a:rPr lang="en-US" sz="2000" b="1" i="1" dirty="0" smtClean="0"/>
                        <a:t>mg/day</a:t>
                      </a:r>
                      <a:r>
                        <a:rPr lang="en-US" sz="2000" i="1" dirty="0" smtClean="0"/>
                        <a:t> </a:t>
                      </a:r>
                      <a:endParaRPr lang="en-US" sz="2400" b="1" i="1" dirty="0" smtClean="0"/>
                    </a:p>
                    <a:p>
                      <a:pPr algn="ctr" rtl="0"/>
                      <a:r>
                        <a:rPr lang="en-US" sz="2000" b="0" dirty="0" smtClean="0"/>
                        <a:t>(1/2-1 of 80 </a:t>
                      </a:r>
                      <a:r>
                        <a:rPr lang="en-US" sz="2000" b="0" i="1" dirty="0" smtClean="0"/>
                        <a:t>mg</a:t>
                      </a:r>
                      <a:r>
                        <a:rPr lang="en-US" sz="2000" b="0" dirty="0" smtClean="0"/>
                        <a:t> tablet)</a:t>
                      </a:r>
                      <a:endParaRPr lang="fa-IR" sz="2000" b="0" dirty="0"/>
                    </a:p>
                  </a:txBody>
                  <a:tcPr marT="45721" marB="45721" anchor="ctr">
                    <a:solidFill>
                      <a:schemeClr val="accent6">
                        <a:lumMod val="40000"/>
                        <a:lumOff val="60000"/>
                      </a:schemeClr>
                    </a:solidFill>
                  </a:tcPr>
                </a:tc>
              </a:tr>
            </a:tbl>
          </a:graphicData>
        </a:graphic>
      </p:graphicFrame>
      <p:sp>
        <p:nvSpPr>
          <p:cNvPr id="5" name="Rectangle 4"/>
          <p:cNvSpPr/>
          <p:nvPr/>
        </p:nvSpPr>
        <p:spPr>
          <a:xfrm>
            <a:off x="0" y="6550248"/>
            <a:ext cx="9144000" cy="307777"/>
          </a:xfrm>
          <a:prstGeom prst="rect">
            <a:avLst/>
          </a:prstGeom>
        </p:spPr>
        <p:txBody>
          <a:bodyPr wrap="square">
            <a:spAutoFit/>
          </a:bodyPr>
          <a:lstStyle/>
          <a:p>
            <a:pPr algn="ctr" rtl="0">
              <a:spcBef>
                <a:spcPct val="20000"/>
              </a:spcBef>
            </a:pPr>
            <a:r>
              <a:rPr lang="en-US" sz="1400" b="1" dirty="0">
                <a:solidFill>
                  <a:srgbClr val="002060"/>
                </a:solidFill>
              </a:rPr>
              <a:t>Summary of product characteristics; Gliclazide 80 mg</a:t>
            </a:r>
            <a:endParaRPr lang="fa-IR" sz="1400" b="1" dirty="0">
              <a:solidFill>
                <a:srgbClr val="002060"/>
              </a:solidFill>
            </a:endParaRPr>
          </a:p>
        </p:txBody>
      </p:sp>
    </p:spTree>
    <p:extLst>
      <p:ext uri="{BB962C8B-B14F-4D97-AF65-F5344CB8AC3E}">
        <p14:creationId xmlns="" xmlns:p14="http://schemas.microsoft.com/office/powerpoint/2010/main" val="35893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2402"/>
            <a:ext cx="8643998" cy="1265237"/>
          </a:xfrm>
          <a:solidFill>
            <a:srgbClr val="002E8A"/>
          </a:solidFill>
        </p:spPr>
        <p:txBody>
          <a:bodyPr>
            <a:normAutofit fontScale="90000"/>
          </a:bodyPr>
          <a:lstStyle/>
          <a:p>
            <a:r>
              <a:rPr lang="en-US" sz="4000" b="1" dirty="0" smtClean="0">
                <a:solidFill>
                  <a:srgbClr val="FFFF00"/>
                </a:solidFill>
                <a:effectLst>
                  <a:outerShdw blurRad="38100" dist="38100" dir="2700000" algn="tl">
                    <a:srgbClr val="000000">
                      <a:alpha val="43137"/>
                    </a:srgbClr>
                  </a:outerShdw>
                </a:effectLst>
              </a:rPr>
              <a:t>Gliclazide MR:</a:t>
            </a:r>
            <a:br>
              <a:rPr lang="en-US" sz="4000" b="1" dirty="0" smtClean="0">
                <a:solidFill>
                  <a:srgbClr val="FFFF00"/>
                </a:solidFill>
                <a:effectLst>
                  <a:outerShdw blurRad="38100" dist="38100" dir="2700000" algn="tl">
                    <a:srgbClr val="000000">
                      <a:alpha val="43137"/>
                    </a:srgbClr>
                  </a:outerShdw>
                </a:effectLst>
              </a:rPr>
            </a:br>
            <a:r>
              <a:rPr lang="en-US" dirty="0" smtClean="0">
                <a:solidFill>
                  <a:srgbClr val="FFFF00"/>
                </a:solidFill>
              </a:rPr>
              <a:t>Dosage and administration</a:t>
            </a:r>
            <a:endParaRPr lang="fa-IR"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600200"/>
            <a:ext cx="8572560" cy="4709119"/>
          </a:xfrm>
        </p:spPr>
        <p:txBody>
          <a:bodyPr>
            <a:normAutofit fontScale="85000" lnSpcReduction="10000"/>
          </a:bodyPr>
          <a:lstStyle/>
          <a:p>
            <a:pPr>
              <a:buClr>
                <a:srgbClr val="FF0000"/>
              </a:buClr>
              <a:buFont typeface="Wingdings" pitchFamily="2" charset="2"/>
              <a:buChar char="§"/>
            </a:pPr>
            <a:r>
              <a:rPr lang="en-US" sz="2400" dirty="0" smtClean="0"/>
              <a:t>The daily dose of GLICLAZIDE MR may vary from 30-120 mg (1-4 tablets) once daily.</a:t>
            </a:r>
          </a:p>
          <a:p>
            <a:pPr>
              <a:buClr>
                <a:srgbClr val="FF0000"/>
              </a:buClr>
              <a:buFont typeface="Wingdings" pitchFamily="2" charset="2"/>
              <a:buChar char="§"/>
            </a:pPr>
            <a:r>
              <a:rPr lang="en-US" sz="2400" dirty="0" smtClean="0"/>
              <a:t>The recommended starting dose of GLICLAZIDE MR is 1 tablet per day (30 mg), even in elderly patients (&gt; 65 years old).</a:t>
            </a:r>
          </a:p>
          <a:p>
            <a:pPr>
              <a:buClr>
                <a:srgbClr val="FF0000"/>
              </a:buClr>
              <a:buFont typeface="Wingdings" pitchFamily="2" charset="2"/>
              <a:buChar char="§"/>
            </a:pPr>
            <a:r>
              <a:rPr lang="en-US" sz="2400" dirty="0" smtClean="0"/>
              <a:t>A single daily dose provides effective blood glucose control.</a:t>
            </a:r>
          </a:p>
          <a:p>
            <a:pPr>
              <a:buClr>
                <a:srgbClr val="FF0000"/>
              </a:buClr>
              <a:buFont typeface="Wingdings" pitchFamily="2" charset="2"/>
              <a:buChar char="§"/>
            </a:pPr>
            <a:r>
              <a:rPr lang="en-US" sz="2400" dirty="0" smtClean="0"/>
              <a:t>Dose adjustment should be carried out in steps of 30 mg</a:t>
            </a:r>
          </a:p>
          <a:p>
            <a:r>
              <a:rPr lang="en-US" sz="2400" dirty="0" smtClean="0"/>
              <a:t>Each step should last for at least two weeks.</a:t>
            </a:r>
            <a:r>
              <a:rPr lang="en-US" sz="2400" b="1" dirty="0" smtClean="0"/>
              <a:t> </a:t>
            </a:r>
          </a:p>
          <a:p>
            <a:pPr>
              <a:buNone/>
            </a:pPr>
            <a:r>
              <a:rPr lang="en-US" sz="2800" b="1" dirty="0" smtClean="0"/>
              <a:t>Administration</a:t>
            </a:r>
          </a:p>
          <a:p>
            <a:pPr>
              <a:buClr>
                <a:srgbClr val="FF0000"/>
              </a:buClr>
              <a:buFont typeface="Wingdings" pitchFamily="2" charset="2"/>
              <a:buChar char="§"/>
            </a:pPr>
            <a:r>
              <a:rPr lang="en-US" sz="2400" dirty="0" smtClean="0"/>
              <a:t>It is recommended that the medication be taken at breakfast time. The tablets should be swallowed whole and must not be chewed or crushed.</a:t>
            </a:r>
          </a:p>
          <a:p>
            <a:pPr>
              <a:buClr>
                <a:srgbClr val="FF0000"/>
              </a:buClr>
              <a:buFont typeface="Wingdings" pitchFamily="2" charset="2"/>
              <a:buChar char="§"/>
            </a:pPr>
            <a:r>
              <a:rPr lang="en-US" sz="2400" dirty="0" smtClean="0"/>
              <a:t>Previously untreated patients should commence with a dose of 30 mg.</a:t>
            </a:r>
          </a:p>
          <a:p>
            <a:pPr>
              <a:buClr>
                <a:srgbClr val="FF0000"/>
              </a:buClr>
              <a:buFont typeface="Wingdings" pitchFamily="2" charset="2"/>
              <a:buChar char="§"/>
            </a:pPr>
            <a:r>
              <a:rPr lang="en-US" sz="2400" dirty="0" smtClean="0"/>
              <a:t>GLICLAZIDE MR can replace </a:t>
            </a:r>
            <a:r>
              <a:rPr lang="en-US" sz="2400" dirty="0" err="1" smtClean="0"/>
              <a:t>gliclazide</a:t>
            </a:r>
            <a:r>
              <a:rPr lang="en-US" sz="2400" dirty="0" smtClean="0"/>
              <a:t> 80 mg immediate release tablets.</a:t>
            </a:r>
          </a:p>
          <a:p>
            <a:pPr>
              <a:buClr>
                <a:srgbClr val="FF0000"/>
              </a:buClr>
              <a:buFont typeface="Wingdings" pitchFamily="2" charset="2"/>
              <a:buChar char="§"/>
            </a:pPr>
            <a:r>
              <a:rPr lang="en-US" sz="2400" dirty="0" smtClean="0"/>
              <a:t>GLICLAZIDE MR can replace an antidiabetic treatment without any transitional period.</a:t>
            </a:r>
          </a:p>
        </p:txBody>
      </p:sp>
      <p:sp>
        <p:nvSpPr>
          <p:cNvPr id="5" name="Rectangle 4"/>
          <p:cNvSpPr/>
          <p:nvPr/>
        </p:nvSpPr>
        <p:spPr>
          <a:xfrm>
            <a:off x="0" y="6525344"/>
            <a:ext cx="9144000" cy="307777"/>
          </a:xfrm>
          <a:prstGeom prst="rect">
            <a:avLst/>
          </a:prstGeom>
        </p:spPr>
        <p:txBody>
          <a:bodyPr wrap="square">
            <a:spAutoFit/>
          </a:bodyPr>
          <a:lstStyle/>
          <a:p>
            <a:pPr algn="ctr">
              <a:spcBef>
                <a:spcPct val="20000"/>
              </a:spcBef>
            </a:pPr>
            <a:r>
              <a:rPr lang="en-US" sz="1400" b="1" dirty="0" smtClean="0">
                <a:solidFill>
                  <a:srgbClr val="002060"/>
                </a:solidFill>
              </a:rPr>
              <a:t>PRODUCT MONOGRAPH; Gliclazide Modified Release Tablets 30 mg, AA PHARMA INC., June 25, 2010</a:t>
            </a:r>
            <a:endParaRPr lang="fa-IR" sz="1400" b="1" dirty="0">
              <a:solidFill>
                <a:srgbClr val="002060"/>
              </a:solidFill>
            </a:endParaRPr>
          </a:p>
        </p:txBody>
      </p:sp>
    </p:spTree>
    <p:extLst>
      <p:ext uri="{BB962C8B-B14F-4D97-AF65-F5344CB8AC3E}">
        <p14:creationId xmlns="" xmlns:p14="http://schemas.microsoft.com/office/powerpoint/2010/main" val="3589305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0" y="246528"/>
            <a:ext cx="9144000" cy="523220"/>
          </a:xfrm>
          <a:noFill/>
          <a:ln/>
        </p:spPr>
        <p:txBody>
          <a:bodyPr wrap="square">
            <a:spAutoFit/>
          </a:bodyPr>
          <a:lstStyle/>
          <a:p>
            <a:pPr marL="0" indent="0" algn="ctr">
              <a:spcBef>
                <a:spcPct val="0"/>
              </a:spcBef>
              <a:buNone/>
            </a:pPr>
            <a:r>
              <a:rPr lang="en-US" sz="2800" b="1" dirty="0" err="1" smtClean="0">
                <a:solidFill>
                  <a:schemeClr val="tx2"/>
                </a:solidFill>
              </a:rPr>
              <a:t>Antihyperglycemic</a:t>
            </a:r>
            <a:r>
              <a:rPr lang="en-US" sz="2800" b="1" dirty="0" smtClean="0">
                <a:solidFill>
                  <a:schemeClr val="tx2"/>
                </a:solidFill>
              </a:rPr>
              <a:t> </a:t>
            </a:r>
            <a:r>
              <a:rPr lang="en-US" sz="2800" b="1" dirty="0">
                <a:solidFill>
                  <a:schemeClr val="tx2"/>
                </a:solidFill>
              </a:rPr>
              <a:t>medication prescriptions 2002–2013.</a:t>
            </a:r>
          </a:p>
        </p:txBody>
      </p:sp>
      <p:sp>
        <p:nvSpPr>
          <p:cNvPr id="4100" name="Text Box 4"/>
          <p:cNvSpPr txBox="1">
            <a:spLocks noChangeArrowheads="1"/>
          </p:cNvSpPr>
          <p:nvPr/>
        </p:nvSpPr>
        <p:spPr bwMode="auto">
          <a:xfrm>
            <a:off x="0" y="6443065"/>
            <a:ext cx="9144000" cy="298303"/>
          </a:xfrm>
          <a:prstGeom prst="rect">
            <a:avLst/>
          </a:prstGeom>
          <a:noFill/>
          <a:ln w="9525">
            <a:noFill/>
            <a:miter lim="800000"/>
            <a:headEnd/>
            <a:tailEnd/>
          </a:ln>
          <a:effectLst/>
        </p:spPr>
        <p:txBody>
          <a:bodyPr wrap="square" lIns="82058" tIns="41029" rIns="82058" bIns="41029">
            <a:spAutoFit/>
          </a:bodyPr>
          <a:lstStyle/>
          <a:p>
            <a:pPr algn="ctr" eaLnBrk="1" hangingPunct="1"/>
            <a:r>
              <a:rPr lang="en-US" sz="1400" dirty="0">
                <a:solidFill>
                  <a:srgbClr val="002E8A"/>
                </a:solidFill>
              </a:rPr>
              <a:t>Clemens </a:t>
            </a:r>
            <a:r>
              <a:rPr lang="en-US" sz="1400" dirty="0" smtClean="0">
                <a:solidFill>
                  <a:srgbClr val="002E8A"/>
                </a:solidFill>
              </a:rPr>
              <a:t>KK, et al. </a:t>
            </a:r>
            <a:r>
              <a:rPr lang="en-US" sz="1400" i="1" dirty="0" err="1">
                <a:solidFill>
                  <a:srgbClr val="002E8A"/>
                </a:solidFill>
              </a:rPr>
              <a:t>PLoS</a:t>
            </a:r>
            <a:r>
              <a:rPr lang="en-US" sz="1400" i="1" dirty="0">
                <a:solidFill>
                  <a:srgbClr val="002E8A"/>
                </a:solidFill>
              </a:rPr>
              <a:t> </a:t>
            </a:r>
            <a:r>
              <a:rPr lang="en-US" sz="1400" i="1" dirty="0" smtClean="0">
                <a:solidFill>
                  <a:srgbClr val="002E8A"/>
                </a:solidFill>
              </a:rPr>
              <a:t>ONE</a:t>
            </a:r>
            <a:r>
              <a:rPr lang="en-US" sz="1400" dirty="0" smtClean="0">
                <a:solidFill>
                  <a:srgbClr val="002E8A"/>
                </a:solidFill>
              </a:rPr>
              <a:t>. 2015; 10(9</a:t>
            </a:r>
            <a:r>
              <a:rPr lang="en-US" sz="1400" dirty="0">
                <a:solidFill>
                  <a:srgbClr val="002E8A"/>
                </a:solidFill>
              </a:rPr>
              <a:t>): e0137596. </a:t>
            </a:r>
            <a:r>
              <a:rPr lang="en-US" sz="1400" dirty="0" smtClean="0">
                <a:solidFill>
                  <a:srgbClr val="002E8A"/>
                </a:solidFill>
              </a:rPr>
              <a:t>doi:10.1371/journal.pone.0137596</a:t>
            </a:r>
            <a:endParaRPr lang="en-US" sz="1400" dirty="0">
              <a:solidFill>
                <a:srgbClr val="002E8A"/>
              </a:solidFill>
            </a:endParaRPr>
          </a:p>
        </p:txBody>
      </p:sp>
      <p:pic>
        <p:nvPicPr>
          <p:cNvPr id="432130" name="Picture 2"/>
          <p:cNvPicPr>
            <a:picLocks noChangeAspect="1" noChangeArrowheads="1"/>
          </p:cNvPicPr>
          <p:nvPr/>
        </p:nvPicPr>
        <p:blipFill>
          <a:blip r:embed="rId3" cstate="print"/>
          <a:srcRect/>
          <a:stretch>
            <a:fillRect/>
          </a:stretch>
        </p:blipFill>
        <p:spPr bwMode="auto">
          <a:xfrm>
            <a:off x="179512" y="1124744"/>
            <a:ext cx="8712968" cy="5112568"/>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7452320" y="5802236"/>
            <a:ext cx="1397001" cy="291060"/>
          </a:xfrm>
          <a:prstGeom prst="rect">
            <a:avLst/>
          </a:prstGeom>
          <a:noFill/>
        </p:spPr>
      </p:pic>
      <p:sp>
        <p:nvSpPr>
          <p:cNvPr id="6" name="Oval 5"/>
          <p:cNvSpPr/>
          <p:nvPr/>
        </p:nvSpPr>
        <p:spPr>
          <a:xfrm>
            <a:off x="3923928" y="2492896"/>
            <a:ext cx="1656184" cy="10081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MEGLITINIDES</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 The </a:t>
            </a:r>
            <a:r>
              <a:rPr lang="en-US" sz="2400" dirty="0" err="1" smtClean="0"/>
              <a:t>meglitinides</a:t>
            </a:r>
            <a:r>
              <a:rPr lang="en-US" sz="2400" dirty="0" smtClean="0"/>
              <a:t>, </a:t>
            </a:r>
            <a:r>
              <a:rPr lang="en-US" sz="2400" dirty="0" err="1" smtClean="0">
                <a:hlinkClick r:id="rId2"/>
              </a:rPr>
              <a:t>repaglinide</a:t>
            </a:r>
            <a:r>
              <a:rPr lang="en-US" sz="2400" dirty="0" smtClean="0"/>
              <a:t> and </a:t>
            </a:r>
            <a:r>
              <a:rPr lang="en-US" sz="2400" dirty="0" err="1" smtClean="0">
                <a:hlinkClick r:id="rId3"/>
              </a:rPr>
              <a:t>nateglinide</a:t>
            </a:r>
            <a:r>
              <a:rPr lang="en-US" sz="2400" dirty="0" smtClean="0"/>
              <a:t>, </a:t>
            </a:r>
          </a:p>
          <a:p>
            <a:pPr>
              <a:lnSpc>
                <a:spcPct val="150000"/>
              </a:lnSpc>
            </a:pPr>
            <a:r>
              <a:rPr lang="en-US" sz="2400" dirty="0" smtClean="0"/>
              <a:t>are short-acting glucose-lowering drugs for therapy of patients with type 2 diabetes </a:t>
            </a:r>
          </a:p>
          <a:p>
            <a:pPr lvl="1">
              <a:lnSpc>
                <a:spcPct val="150000"/>
              </a:lnSpc>
            </a:pPr>
            <a:r>
              <a:rPr lang="en-US" sz="2400" dirty="0" smtClean="0"/>
              <a:t>alone </a:t>
            </a:r>
          </a:p>
          <a:p>
            <a:pPr lvl="1">
              <a:lnSpc>
                <a:spcPct val="150000"/>
              </a:lnSpc>
            </a:pPr>
            <a:r>
              <a:rPr lang="en-US" sz="2400" dirty="0" smtClean="0"/>
              <a:t>or in combination with </a:t>
            </a:r>
            <a:r>
              <a:rPr lang="en-US" sz="2400" dirty="0" err="1" smtClean="0">
                <a:hlinkClick r:id="rId4"/>
              </a:rPr>
              <a:t>metformin</a:t>
            </a:r>
            <a:endParaRPr lang="en-US" sz="2400" dirty="0" smtClean="0"/>
          </a:p>
          <a:p>
            <a:pPr lvl="1">
              <a:lnSpc>
                <a:spcPct val="150000"/>
              </a:lnSpc>
            </a:pPr>
            <a:r>
              <a:rPr lang="en-US" sz="2400" dirty="0" smtClean="0"/>
              <a:t>They are administered with meals to reduce postprandial hyperglycemia.</a:t>
            </a:r>
          </a:p>
          <a:p>
            <a:pPr lvl="1">
              <a:lnSpc>
                <a:spcPct val="150000"/>
              </a:lnSpc>
            </a:pP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Indications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initial therapy :</a:t>
            </a:r>
          </a:p>
          <a:p>
            <a:pPr lvl="1">
              <a:lnSpc>
                <a:spcPct val="150000"/>
              </a:lnSpc>
            </a:pPr>
            <a:r>
              <a:rPr lang="en-US" dirty="0" smtClean="0"/>
              <a:t>for patients who are intolerant of or have contraindications to </a:t>
            </a:r>
            <a:r>
              <a:rPr lang="en-US" dirty="0" err="1" smtClean="0">
                <a:hlinkClick r:id="rId2"/>
              </a:rPr>
              <a:t>metformin</a:t>
            </a:r>
            <a:r>
              <a:rPr lang="en-US" dirty="0" smtClean="0"/>
              <a:t> or </a:t>
            </a:r>
            <a:r>
              <a:rPr lang="en-US" dirty="0" err="1" smtClean="0"/>
              <a:t>sulfonylureas</a:t>
            </a:r>
            <a:r>
              <a:rPr lang="en-US" dirty="0" smtClean="0"/>
              <a:t>, particularly in a patient with chronic kidney disease at risk for hypoglycemia</a:t>
            </a:r>
          </a:p>
          <a:p>
            <a:pPr>
              <a:lnSpc>
                <a:spcPct val="150000"/>
              </a:lnSpc>
            </a:pPr>
            <a:r>
              <a:rPr lang="en-US" dirty="0" smtClean="0"/>
              <a:t>As add-on therapy :</a:t>
            </a:r>
          </a:p>
          <a:p>
            <a:pPr lvl="1">
              <a:lnSpc>
                <a:spcPct val="150000"/>
              </a:lnSpc>
            </a:pPr>
            <a:r>
              <a:rPr lang="en-US" dirty="0" smtClean="0"/>
              <a:t>patients who do not reach </a:t>
            </a:r>
            <a:r>
              <a:rPr lang="en-US" dirty="0" err="1" smtClean="0"/>
              <a:t>glycemic</a:t>
            </a:r>
            <a:r>
              <a:rPr lang="en-US" dirty="0" smtClean="0"/>
              <a:t> goals with </a:t>
            </a:r>
            <a:r>
              <a:rPr lang="en-US" dirty="0" err="1" smtClean="0">
                <a:hlinkClick r:id="rId2"/>
              </a:rPr>
              <a:t>metformin</a:t>
            </a:r>
            <a:r>
              <a:rPr lang="en-US" dirty="0" smtClean="0"/>
              <a:t>, particularly if there are contraindications to </a:t>
            </a:r>
            <a:r>
              <a:rPr lang="en-US" dirty="0" err="1" smtClean="0"/>
              <a:t>sulfonylureas</a:t>
            </a:r>
            <a:r>
              <a:rPr lang="en-US" dirty="0" smtClean="0"/>
              <a:t> or patient preference limits the use of insulin</a:t>
            </a:r>
          </a:p>
          <a:p>
            <a:pPr>
              <a:lnSpc>
                <a:spcPct val="150000"/>
              </a:lnSpc>
            </a:pPr>
            <a:r>
              <a:rPr lang="en-US" dirty="0" smtClean="0"/>
              <a:t>CKD</a:t>
            </a:r>
          </a:p>
          <a:p>
            <a:pPr>
              <a:lnSpc>
                <a:spcPct val="150000"/>
              </a:lnSpc>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Dosing and monitoring</a:t>
            </a:r>
            <a:r>
              <a:rPr lang="en-US" dirty="0" smtClean="0"/>
              <a:t> </a:t>
            </a:r>
            <a:endParaRPr lang="en-US" dirty="0"/>
          </a:p>
        </p:txBody>
      </p:sp>
      <p:sp>
        <p:nvSpPr>
          <p:cNvPr id="3" name="Content Placeholder 2"/>
          <p:cNvSpPr>
            <a:spLocks noGrp="1"/>
          </p:cNvSpPr>
          <p:nvPr>
            <p:ph idx="1"/>
          </p:nvPr>
        </p:nvSpPr>
        <p:spPr/>
        <p:txBody>
          <a:bodyPr>
            <a:normAutofit fontScale="92500"/>
          </a:bodyPr>
          <a:lstStyle/>
          <a:p>
            <a:pPr>
              <a:lnSpc>
                <a:spcPct val="150000"/>
              </a:lnSpc>
            </a:pPr>
            <a:r>
              <a:rPr lang="en-US" dirty="0" smtClean="0"/>
              <a:t> The recommended starting dose of </a:t>
            </a:r>
            <a:r>
              <a:rPr lang="en-US" dirty="0" err="1" smtClean="0">
                <a:hlinkClick r:id="rId2"/>
              </a:rPr>
              <a:t>repaglinide</a:t>
            </a:r>
            <a:r>
              <a:rPr lang="en-US" dirty="0" smtClean="0"/>
              <a:t> is 0.5 mg before each meal for patients who have not previously taken oral hypoglycemic drugs.</a:t>
            </a:r>
          </a:p>
          <a:p>
            <a:pPr>
              <a:lnSpc>
                <a:spcPct val="150000"/>
              </a:lnSpc>
            </a:pPr>
            <a:r>
              <a:rPr lang="en-US" dirty="0" smtClean="0"/>
              <a:t> For patients previously treated with oral hypoglycemic drugs whose A1C is ≥8 percent, the starting dose is 1 or 2 mg prior to each meal.</a:t>
            </a:r>
          </a:p>
          <a:p>
            <a:pPr>
              <a:lnSpc>
                <a:spcPct val="150000"/>
              </a:lnSpc>
            </a:pPr>
            <a:r>
              <a:rPr lang="en-US" dirty="0" smtClean="0"/>
              <a:t> The dose is adjusted based upon fasting blood glucose, measured at least one week after each dose adjustment. The maximum dose is 4 mg before each meal; the dose should be skipped if the meal is missed.</a:t>
            </a:r>
          </a:p>
          <a:p>
            <a:pPr>
              <a:lnSpc>
                <a:spcPct val="150000"/>
              </a:lnSpc>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Thiazolidinediones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The </a:t>
            </a:r>
            <a:r>
              <a:rPr lang="en-US" sz="2400" dirty="0" err="1" smtClean="0"/>
              <a:t>thiazolidinediones</a:t>
            </a:r>
            <a:r>
              <a:rPr lang="en-US" sz="2400" dirty="0" smtClean="0"/>
              <a:t> increase insulin sensitivity by acting on adipose, muscle, and liver to increase glucose utilization and decrease glucose production. </a:t>
            </a:r>
          </a:p>
          <a:p>
            <a:pPr>
              <a:lnSpc>
                <a:spcPct val="150000"/>
              </a:lnSpc>
            </a:pPr>
            <a:r>
              <a:rPr lang="en-US" sz="2400" dirty="0" smtClean="0"/>
              <a:t>When used as </a:t>
            </a:r>
            <a:r>
              <a:rPr lang="en-US" sz="2400" dirty="0" err="1" smtClean="0"/>
              <a:t>monotherapy</a:t>
            </a:r>
            <a:r>
              <a:rPr lang="en-US" sz="2400" dirty="0" smtClean="0"/>
              <a:t>, they reduce </a:t>
            </a:r>
            <a:r>
              <a:rPr lang="en-US" sz="2400" dirty="0" err="1" smtClean="0"/>
              <a:t>glycated</a:t>
            </a:r>
            <a:r>
              <a:rPr lang="en-US" sz="2400" dirty="0" smtClean="0"/>
              <a:t> hemoglobin (A1C) values by approximately 1.5 percentage points.</a:t>
            </a: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874141187"/>
              </p:ext>
            </p:extLst>
          </p:nvPr>
        </p:nvGraphicFramePr>
        <p:xfrm>
          <a:off x="503706" y="4542060"/>
          <a:ext cx="2697935" cy="1760957"/>
        </p:xfrm>
        <a:graphic>
          <a:graphicData uri="http://schemas.openxmlformats.org/presentationml/2006/ole">
            <p:oleObj spid="_x0000_s84994"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Although </a:t>
            </a:r>
            <a:r>
              <a:rPr lang="en-US" sz="2400" dirty="0" err="1" smtClean="0">
                <a:hlinkClick r:id="rId2"/>
              </a:rPr>
              <a:t>metformin</a:t>
            </a:r>
            <a:r>
              <a:rPr lang="en-US" sz="2400" dirty="0" smtClean="0"/>
              <a:t> and </a:t>
            </a:r>
            <a:r>
              <a:rPr lang="en-US" sz="2400" dirty="0" err="1" smtClean="0"/>
              <a:t>thiazolidinediones</a:t>
            </a:r>
            <a:r>
              <a:rPr lang="en-US" sz="2400" dirty="0" smtClean="0"/>
              <a:t> have similar efficacy as </a:t>
            </a:r>
            <a:r>
              <a:rPr lang="en-US" sz="2400" dirty="0" err="1" smtClean="0"/>
              <a:t>monotherapy</a:t>
            </a:r>
            <a:r>
              <a:rPr lang="en-US" sz="2400" dirty="0" smtClean="0"/>
              <a:t>, the cost and side effects of </a:t>
            </a:r>
            <a:r>
              <a:rPr lang="en-US" sz="2400" dirty="0" err="1" smtClean="0"/>
              <a:t>thiazolidinediones</a:t>
            </a:r>
            <a:r>
              <a:rPr lang="en-US" sz="2400" dirty="0" smtClean="0"/>
              <a:t> make them less appealing as initial therapy</a:t>
            </a: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For a patient who is not a candidate for </a:t>
            </a:r>
            <a:r>
              <a:rPr lang="en-US" sz="2400" dirty="0" err="1" smtClean="0">
                <a:hlinkClick r:id="rId2"/>
              </a:rPr>
              <a:t>metformin</a:t>
            </a:r>
            <a:r>
              <a:rPr lang="en-US" sz="2400" dirty="0" smtClean="0"/>
              <a:t> or who cannot tolerate </a:t>
            </a:r>
            <a:r>
              <a:rPr lang="en-US" sz="2400" dirty="0" err="1" smtClean="0"/>
              <a:t>metformin</a:t>
            </a:r>
            <a:r>
              <a:rPr lang="en-US" sz="2400" dirty="0" smtClean="0"/>
              <a:t>, we suggest a sulfonylurea (a shorter-duration medication such as </a:t>
            </a:r>
            <a:r>
              <a:rPr lang="en-US" sz="2400" dirty="0" err="1" smtClean="0">
                <a:hlinkClick r:id="rId3"/>
              </a:rPr>
              <a:t>glipizide</a:t>
            </a:r>
            <a:r>
              <a:rPr lang="en-US" sz="2400" dirty="0" smtClean="0"/>
              <a:t>) rather than a </a:t>
            </a:r>
            <a:r>
              <a:rPr lang="en-US" sz="2400" dirty="0" err="1" smtClean="0"/>
              <a:t>thiazolidinedione</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Primary Objectives of Effective Management</a:t>
            </a:r>
          </a:p>
        </p:txBody>
      </p:sp>
      <p:sp>
        <p:nvSpPr>
          <p:cNvPr id="40963" name="Line 3"/>
          <p:cNvSpPr>
            <a:spLocks noChangeShapeType="1"/>
          </p:cNvSpPr>
          <p:nvPr/>
        </p:nvSpPr>
        <p:spPr bwMode="auto">
          <a:xfrm>
            <a:off x="1098550" y="1595438"/>
            <a:ext cx="0" cy="45275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4" name="Line 4"/>
          <p:cNvSpPr>
            <a:spLocks noChangeShapeType="1"/>
          </p:cNvSpPr>
          <p:nvPr/>
        </p:nvSpPr>
        <p:spPr bwMode="auto">
          <a:xfrm>
            <a:off x="1098550" y="6137275"/>
            <a:ext cx="7226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5" name="Text Box 5"/>
          <p:cNvSpPr txBox="1">
            <a:spLocks noChangeArrowheads="1"/>
          </p:cNvSpPr>
          <p:nvPr/>
        </p:nvSpPr>
        <p:spPr bwMode="auto">
          <a:xfrm>
            <a:off x="146050" y="1614488"/>
            <a:ext cx="534988"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A1C</a:t>
            </a:r>
          </a:p>
          <a:p>
            <a:r>
              <a:rPr lang="en-US" altLang="en-US" sz="2000">
                <a:solidFill>
                  <a:srgbClr val="88FCCA"/>
                </a:solidFill>
                <a:latin typeface="Arial Narrow" pitchFamily="34" charset="0"/>
              </a:rPr>
              <a:t>%</a:t>
            </a:r>
          </a:p>
        </p:txBody>
      </p:sp>
      <p:sp>
        <p:nvSpPr>
          <p:cNvPr id="40966" name="Text Box 6"/>
          <p:cNvSpPr txBox="1">
            <a:spLocks noChangeArrowheads="1"/>
          </p:cNvSpPr>
          <p:nvPr/>
        </p:nvSpPr>
        <p:spPr bwMode="auto">
          <a:xfrm>
            <a:off x="104775" y="3348038"/>
            <a:ext cx="7905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FBC93D"/>
                </a:solidFill>
                <a:latin typeface="Arial Narrow" pitchFamily="34" charset="0"/>
              </a:rPr>
              <a:t>SBP</a:t>
            </a:r>
          </a:p>
          <a:p>
            <a:pPr>
              <a:lnSpc>
                <a:spcPct val="90000"/>
              </a:lnSpc>
            </a:pPr>
            <a:r>
              <a:rPr lang="en-US" altLang="en-US" sz="2000">
                <a:solidFill>
                  <a:srgbClr val="FBC93D"/>
                </a:solidFill>
                <a:latin typeface="Arial Narrow" pitchFamily="34" charset="0"/>
              </a:rPr>
              <a:t>mm Hg</a:t>
            </a:r>
          </a:p>
        </p:txBody>
      </p:sp>
      <p:sp>
        <p:nvSpPr>
          <p:cNvPr id="40967" name="Text Box 7"/>
          <p:cNvSpPr txBox="1">
            <a:spLocks noChangeArrowheads="1"/>
          </p:cNvSpPr>
          <p:nvPr/>
        </p:nvSpPr>
        <p:spPr bwMode="auto">
          <a:xfrm>
            <a:off x="80963" y="4676775"/>
            <a:ext cx="7175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EA88DA"/>
                </a:solidFill>
                <a:latin typeface="Arial Narrow" pitchFamily="34" charset="0"/>
              </a:rPr>
              <a:t>LDL</a:t>
            </a:r>
          </a:p>
          <a:p>
            <a:pPr>
              <a:lnSpc>
                <a:spcPct val="90000"/>
              </a:lnSpc>
            </a:pPr>
            <a:r>
              <a:rPr lang="en-US" altLang="en-US" sz="2000">
                <a:solidFill>
                  <a:srgbClr val="EA88DA"/>
                </a:solidFill>
                <a:latin typeface="Arial Narrow" pitchFamily="34" charset="0"/>
              </a:rPr>
              <a:t>mg/dL</a:t>
            </a:r>
            <a:endParaRPr lang="en-US" altLang="en-US">
              <a:solidFill>
                <a:srgbClr val="EA88DA"/>
              </a:solidFill>
              <a:latin typeface="Rockwell" pitchFamily="18" charset="0"/>
            </a:endParaRPr>
          </a:p>
        </p:txBody>
      </p:sp>
      <p:sp>
        <p:nvSpPr>
          <p:cNvPr id="40968" name="Line 8"/>
          <p:cNvSpPr>
            <a:spLocks noChangeShapeType="1"/>
          </p:cNvSpPr>
          <p:nvPr/>
        </p:nvSpPr>
        <p:spPr bwMode="auto">
          <a:xfrm>
            <a:off x="193833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69" name="Line 9"/>
          <p:cNvSpPr>
            <a:spLocks noChangeShapeType="1"/>
          </p:cNvSpPr>
          <p:nvPr/>
        </p:nvSpPr>
        <p:spPr bwMode="auto">
          <a:xfrm>
            <a:off x="2538413" y="6145213"/>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0" name="Line 10"/>
          <p:cNvSpPr>
            <a:spLocks noChangeShapeType="1"/>
          </p:cNvSpPr>
          <p:nvPr/>
        </p:nvSpPr>
        <p:spPr bwMode="auto">
          <a:xfrm>
            <a:off x="313848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1" name="Line 11"/>
          <p:cNvSpPr>
            <a:spLocks noChangeShapeType="1"/>
          </p:cNvSpPr>
          <p:nvPr/>
        </p:nvSpPr>
        <p:spPr bwMode="auto">
          <a:xfrm>
            <a:off x="3700463" y="61309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2" name="Line 12"/>
          <p:cNvSpPr>
            <a:spLocks noChangeShapeType="1"/>
          </p:cNvSpPr>
          <p:nvPr/>
        </p:nvSpPr>
        <p:spPr bwMode="auto">
          <a:xfrm>
            <a:off x="4298950"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3" name="Line 13"/>
          <p:cNvSpPr>
            <a:spLocks noChangeShapeType="1"/>
          </p:cNvSpPr>
          <p:nvPr/>
        </p:nvSpPr>
        <p:spPr bwMode="auto">
          <a:xfrm>
            <a:off x="4873625" y="61436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4" name="Line 14"/>
          <p:cNvSpPr>
            <a:spLocks noChangeShapeType="1"/>
          </p:cNvSpPr>
          <p:nvPr/>
        </p:nvSpPr>
        <p:spPr bwMode="auto">
          <a:xfrm>
            <a:off x="5429250" y="6145213"/>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5" name="Line 15"/>
          <p:cNvSpPr>
            <a:spLocks noChangeShapeType="1"/>
          </p:cNvSpPr>
          <p:nvPr/>
        </p:nvSpPr>
        <p:spPr bwMode="auto">
          <a:xfrm>
            <a:off x="6002338" y="613727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6" name="Line 16"/>
          <p:cNvSpPr>
            <a:spLocks noChangeShapeType="1"/>
          </p:cNvSpPr>
          <p:nvPr/>
        </p:nvSpPr>
        <p:spPr bwMode="auto">
          <a:xfrm>
            <a:off x="6602413" y="61309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7189788" y="6135688"/>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8" name="Text Box 18"/>
          <p:cNvSpPr txBox="1">
            <a:spLocks noChangeArrowheads="1"/>
          </p:cNvSpPr>
          <p:nvPr/>
        </p:nvSpPr>
        <p:spPr bwMode="auto">
          <a:xfrm>
            <a:off x="1776413" y="6145213"/>
            <a:ext cx="3508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45</a:t>
            </a:r>
            <a:endParaRPr lang="en-US" altLang="en-US">
              <a:latin typeface="Rockwell" pitchFamily="18" charset="0"/>
            </a:endParaRPr>
          </a:p>
        </p:txBody>
      </p:sp>
      <p:sp>
        <p:nvSpPr>
          <p:cNvPr id="40979" name="Text Box 19"/>
          <p:cNvSpPr txBox="1">
            <a:spLocks noChangeArrowheads="1"/>
          </p:cNvSpPr>
          <p:nvPr/>
        </p:nvSpPr>
        <p:spPr bwMode="auto">
          <a:xfrm>
            <a:off x="2363788" y="6145213"/>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50</a:t>
            </a:r>
          </a:p>
        </p:txBody>
      </p:sp>
      <p:sp>
        <p:nvSpPr>
          <p:cNvPr id="40980" name="Text Box 20"/>
          <p:cNvSpPr txBox="1">
            <a:spLocks noChangeArrowheads="1"/>
          </p:cNvSpPr>
          <p:nvPr/>
        </p:nvSpPr>
        <p:spPr bwMode="auto">
          <a:xfrm>
            <a:off x="2963863" y="6145213"/>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55</a:t>
            </a:r>
          </a:p>
        </p:txBody>
      </p:sp>
      <p:sp>
        <p:nvSpPr>
          <p:cNvPr id="40981" name="Text Box 21"/>
          <p:cNvSpPr txBox="1">
            <a:spLocks noChangeArrowheads="1"/>
          </p:cNvSpPr>
          <p:nvPr/>
        </p:nvSpPr>
        <p:spPr bwMode="auto">
          <a:xfrm>
            <a:off x="3524250" y="61737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60</a:t>
            </a:r>
          </a:p>
        </p:txBody>
      </p:sp>
      <p:sp>
        <p:nvSpPr>
          <p:cNvPr id="40982" name="Text Box 22"/>
          <p:cNvSpPr txBox="1">
            <a:spLocks noChangeArrowheads="1"/>
          </p:cNvSpPr>
          <p:nvPr/>
        </p:nvSpPr>
        <p:spPr bwMode="auto">
          <a:xfrm>
            <a:off x="4127500" y="61737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65</a:t>
            </a:r>
          </a:p>
        </p:txBody>
      </p:sp>
      <p:sp>
        <p:nvSpPr>
          <p:cNvPr id="40983" name="Text Box 23"/>
          <p:cNvSpPr txBox="1">
            <a:spLocks noChangeArrowheads="1"/>
          </p:cNvSpPr>
          <p:nvPr/>
        </p:nvSpPr>
        <p:spPr bwMode="auto">
          <a:xfrm>
            <a:off x="4708525" y="6188075"/>
            <a:ext cx="3508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70</a:t>
            </a:r>
          </a:p>
        </p:txBody>
      </p:sp>
      <p:sp>
        <p:nvSpPr>
          <p:cNvPr id="40984" name="Text Box 24"/>
          <p:cNvSpPr txBox="1">
            <a:spLocks noChangeArrowheads="1"/>
          </p:cNvSpPr>
          <p:nvPr/>
        </p:nvSpPr>
        <p:spPr bwMode="auto">
          <a:xfrm>
            <a:off x="5237163" y="61737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75</a:t>
            </a:r>
          </a:p>
        </p:txBody>
      </p:sp>
      <p:sp>
        <p:nvSpPr>
          <p:cNvPr id="40985" name="Text Box 25"/>
          <p:cNvSpPr txBox="1">
            <a:spLocks noChangeArrowheads="1"/>
          </p:cNvSpPr>
          <p:nvPr/>
        </p:nvSpPr>
        <p:spPr bwMode="auto">
          <a:xfrm>
            <a:off x="5829300" y="6186488"/>
            <a:ext cx="34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80</a:t>
            </a:r>
          </a:p>
        </p:txBody>
      </p:sp>
      <p:sp>
        <p:nvSpPr>
          <p:cNvPr id="40986" name="Text Box 26"/>
          <p:cNvSpPr txBox="1">
            <a:spLocks noChangeArrowheads="1"/>
          </p:cNvSpPr>
          <p:nvPr/>
        </p:nvSpPr>
        <p:spPr bwMode="auto">
          <a:xfrm>
            <a:off x="6423025" y="61864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85</a:t>
            </a:r>
          </a:p>
        </p:txBody>
      </p:sp>
      <p:sp>
        <p:nvSpPr>
          <p:cNvPr id="40987" name="Text Box 27"/>
          <p:cNvSpPr txBox="1">
            <a:spLocks noChangeArrowheads="1"/>
          </p:cNvSpPr>
          <p:nvPr/>
        </p:nvSpPr>
        <p:spPr bwMode="auto">
          <a:xfrm>
            <a:off x="7004050" y="6186488"/>
            <a:ext cx="3508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90</a:t>
            </a:r>
          </a:p>
        </p:txBody>
      </p:sp>
      <p:sp>
        <p:nvSpPr>
          <p:cNvPr id="40988" name="Line 28"/>
          <p:cNvSpPr>
            <a:spLocks noChangeShapeType="1"/>
          </p:cNvSpPr>
          <p:nvPr/>
        </p:nvSpPr>
        <p:spPr bwMode="auto">
          <a:xfrm>
            <a:off x="1822450" y="1997075"/>
            <a:ext cx="0" cy="274638"/>
          </a:xfrm>
          <a:prstGeom prst="line">
            <a:avLst/>
          </a:prstGeom>
          <a:noFill/>
          <a:ln w="19050">
            <a:solidFill>
              <a:srgbClr val="FBC93D"/>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0989" name="Text Box 29"/>
          <p:cNvSpPr txBox="1">
            <a:spLocks noChangeArrowheads="1"/>
          </p:cNvSpPr>
          <p:nvPr/>
        </p:nvSpPr>
        <p:spPr bwMode="auto">
          <a:xfrm>
            <a:off x="798513" y="1925638"/>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9</a:t>
            </a:r>
          </a:p>
        </p:txBody>
      </p:sp>
      <p:sp>
        <p:nvSpPr>
          <p:cNvPr id="40990" name="Text Box 30"/>
          <p:cNvSpPr txBox="1">
            <a:spLocks noChangeArrowheads="1"/>
          </p:cNvSpPr>
          <p:nvPr/>
        </p:nvSpPr>
        <p:spPr bwMode="auto">
          <a:xfrm>
            <a:off x="1250950" y="1528763"/>
            <a:ext cx="1243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FBC93D"/>
                </a:solidFill>
              </a:rPr>
              <a:t>Diagnosis</a:t>
            </a:r>
            <a:endParaRPr lang="en-US" altLang="en-US" sz="2000">
              <a:solidFill>
                <a:srgbClr val="FBC93D"/>
              </a:solidFill>
              <a:latin typeface="Arial Narrow" pitchFamily="34" charset="0"/>
            </a:endParaRPr>
          </a:p>
        </p:txBody>
      </p:sp>
      <p:sp>
        <p:nvSpPr>
          <p:cNvPr id="40991" name="Text Box 31"/>
          <p:cNvSpPr txBox="1">
            <a:spLocks noChangeArrowheads="1"/>
          </p:cNvSpPr>
          <p:nvPr/>
        </p:nvSpPr>
        <p:spPr bwMode="auto">
          <a:xfrm>
            <a:off x="785813" y="2449513"/>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8</a:t>
            </a:r>
          </a:p>
        </p:txBody>
      </p:sp>
      <p:sp>
        <p:nvSpPr>
          <p:cNvPr id="40992" name="Text Box 32"/>
          <p:cNvSpPr txBox="1">
            <a:spLocks noChangeArrowheads="1"/>
          </p:cNvSpPr>
          <p:nvPr/>
        </p:nvSpPr>
        <p:spPr bwMode="auto">
          <a:xfrm>
            <a:off x="785813" y="2954338"/>
            <a:ext cx="2667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7</a:t>
            </a:r>
          </a:p>
        </p:txBody>
      </p:sp>
      <p:sp>
        <p:nvSpPr>
          <p:cNvPr id="40993" name="Line 33"/>
          <p:cNvSpPr>
            <a:spLocks noChangeShapeType="1"/>
          </p:cNvSpPr>
          <p:nvPr/>
        </p:nvSpPr>
        <p:spPr bwMode="auto">
          <a:xfrm>
            <a:off x="1098550" y="3148013"/>
            <a:ext cx="6502400"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4" name="Line 34"/>
          <p:cNvSpPr>
            <a:spLocks noChangeShapeType="1"/>
          </p:cNvSpPr>
          <p:nvPr/>
        </p:nvSpPr>
        <p:spPr bwMode="auto">
          <a:xfrm>
            <a:off x="1131888" y="5883275"/>
            <a:ext cx="6500812"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5" name="Line 35"/>
          <p:cNvSpPr>
            <a:spLocks noChangeShapeType="1"/>
          </p:cNvSpPr>
          <p:nvPr/>
        </p:nvSpPr>
        <p:spPr bwMode="auto">
          <a:xfrm>
            <a:off x="1098550" y="4584700"/>
            <a:ext cx="6502400" cy="0"/>
          </a:xfrm>
          <a:prstGeom prst="line">
            <a:avLst/>
          </a:prstGeom>
          <a:noFill/>
          <a:ln w="63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96" name="Text Box 36"/>
          <p:cNvSpPr txBox="1">
            <a:spLocks noChangeArrowheads="1"/>
          </p:cNvSpPr>
          <p:nvPr/>
        </p:nvSpPr>
        <p:spPr bwMode="auto">
          <a:xfrm>
            <a:off x="655638" y="4402138"/>
            <a:ext cx="4429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130</a:t>
            </a:r>
          </a:p>
        </p:txBody>
      </p:sp>
      <p:sp>
        <p:nvSpPr>
          <p:cNvPr id="40997" name="Text Box 37"/>
          <p:cNvSpPr txBox="1">
            <a:spLocks noChangeArrowheads="1"/>
          </p:cNvSpPr>
          <p:nvPr/>
        </p:nvSpPr>
        <p:spPr bwMode="auto">
          <a:xfrm>
            <a:off x="668338" y="5710238"/>
            <a:ext cx="442912"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100</a:t>
            </a:r>
          </a:p>
        </p:txBody>
      </p:sp>
      <p:sp>
        <p:nvSpPr>
          <p:cNvPr id="40998" name="Text Box 38"/>
          <p:cNvSpPr txBox="1">
            <a:spLocks noChangeArrowheads="1"/>
          </p:cNvSpPr>
          <p:nvPr/>
        </p:nvSpPr>
        <p:spPr bwMode="auto">
          <a:xfrm>
            <a:off x="657225" y="3922713"/>
            <a:ext cx="442913"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145</a:t>
            </a:r>
          </a:p>
        </p:txBody>
      </p:sp>
      <p:sp>
        <p:nvSpPr>
          <p:cNvPr id="40999" name="Text Box 39"/>
          <p:cNvSpPr txBox="1">
            <a:spLocks noChangeArrowheads="1"/>
          </p:cNvSpPr>
          <p:nvPr/>
        </p:nvSpPr>
        <p:spPr bwMode="auto">
          <a:xfrm>
            <a:off x="655638" y="5260975"/>
            <a:ext cx="44291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140</a:t>
            </a:r>
            <a:endParaRPr lang="en-US" altLang="en-US">
              <a:solidFill>
                <a:srgbClr val="EA88DA"/>
              </a:solidFill>
              <a:latin typeface="Rockwell" pitchFamily="18" charset="0"/>
            </a:endParaRPr>
          </a:p>
        </p:txBody>
      </p:sp>
      <p:sp>
        <p:nvSpPr>
          <p:cNvPr id="41000" name="Text Box 40"/>
          <p:cNvSpPr txBox="1">
            <a:spLocks noChangeArrowheads="1"/>
          </p:cNvSpPr>
          <p:nvPr/>
        </p:nvSpPr>
        <p:spPr bwMode="auto">
          <a:xfrm>
            <a:off x="1727200" y="2198688"/>
            <a:ext cx="1635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solidFill>
                <a:srgbClr val="FFCC00"/>
              </a:solidFill>
              <a:latin typeface="Rockwell" pitchFamily="18" charset="0"/>
            </a:endParaRPr>
          </a:p>
        </p:txBody>
      </p:sp>
      <p:sp>
        <p:nvSpPr>
          <p:cNvPr id="41001" name="Oval 41"/>
          <p:cNvSpPr>
            <a:spLocks noChangeArrowheads="1"/>
          </p:cNvSpPr>
          <p:nvPr/>
        </p:nvSpPr>
        <p:spPr bwMode="auto">
          <a:xfrm>
            <a:off x="1784350" y="2563813"/>
            <a:ext cx="88900" cy="101600"/>
          </a:xfrm>
          <a:prstGeom prst="ellipse">
            <a:avLst/>
          </a:prstGeom>
          <a:solidFill>
            <a:srgbClr val="88FCCA"/>
          </a:solidFill>
          <a:ln w="38100">
            <a:solidFill>
              <a:srgbClr val="88FCCA"/>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2" name="Oval 42"/>
          <p:cNvSpPr>
            <a:spLocks noChangeArrowheads="1"/>
          </p:cNvSpPr>
          <p:nvPr/>
        </p:nvSpPr>
        <p:spPr bwMode="auto">
          <a:xfrm>
            <a:off x="1854200" y="5334000"/>
            <a:ext cx="90488" cy="101600"/>
          </a:xfrm>
          <a:prstGeom prst="ellipse">
            <a:avLst/>
          </a:prstGeom>
          <a:solidFill>
            <a:schemeClr val="folHlink"/>
          </a:solidFill>
          <a:ln w="38100">
            <a:solidFill>
              <a:schemeClr val="folHlink"/>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3" name="Oval 43"/>
          <p:cNvSpPr>
            <a:spLocks noChangeArrowheads="1"/>
          </p:cNvSpPr>
          <p:nvPr/>
        </p:nvSpPr>
        <p:spPr bwMode="auto">
          <a:xfrm>
            <a:off x="1822450" y="4019550"/>
            <a:ext cx="90488" cy="101600"/>
          </a:xfrm>
          <a:prstGeom prst="ellipse">
            <a:avLst/>
          </a:prstGeom>
          <a:solidFill>
            <a:srgbClr val="A0E3FE"/>
          </a:solidFill>
          <a:ln w="38100">
            <a:solidFill>
              <a:srgbClr val="96E3FE"/>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grpSp>
        <p:nvGrpSpPr>
          <p:cNvPr id="2" name="Group 44"/>
          <p:cNvGrpSpPr>
            <a:grpSpLocks/>
          </p:cNvGrpSpPr>
          <p:nvPr/>
        </p:nvGrpSpPr>
        <p:grpSpPr bwMode="auto">
          <a:xfrm>
            <a:off x="1873250" y="4105275"/>
            <a:ext cx="5522913" cy="700088"/>
            <a:chOff x="1328" y="2586"/>
            <a:chExt cx="3913" cy="441"/>
          </a:xfrm>
        </p:grpSpPr>
        <p:sp>
          <p:nvSpPr>
            <p:cNvPr id="41016" name="Line 45"/>
            <p:cNvSpPr>
              <a:spLocks noChangeShapeType="1"/>
            </p:cNvSpPr>
            <p:nvPr/>
          </p:nvSpPr>
          <p:spPr bwMode="invGray">
            <a:xfrm>
              <a:off x="1328" y="2586"/>
              <a:ext cx="18" cy="394"/>
            </a:xfrm>
            <a:prstGeom prst="line">
              <a:avLst/>
            </a:prstGeom>
            <a:noFill/>
            <a:ln w="38100">
              <a:solidFill>
                <a:srgbClr val="96E3FE"/>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7" name="Freeform 46"/>
            <p:cNvSpPr>
              <a:spLocks/>
            </p:cNvSpPr>
            <p:nvPr/>
          </p:nvSpPr>
          <p:spPr bwMode="invGray">
            <a:xfrm>
              <a:off x="1346" y="2933"/>
              <a:ext cx="3895" cy="94"/>
            </a:xfrm>
            <a:custGeom>
              <a:avLst/>
              <a:gdLst>
                <a:gd name="T0" fmla="*/ 0 w 3895"/>
                <a:gd name="T1" fmla="*/ 64 h 94"/>
                <a:gd name="T2" fmla="*/ 28 w 3895"/>
                <a:gd name="T3" fmla="*/ 55 h 94"/>
                <a:gd name="T4" fmla="*/ 147 w 3895"/>
                <a:gd name="T5" fmla="*/ 46 h 94"/>
                <a:gd name="T6" fmla="*/ 165 w 3895"/>
                <a:gd name="T7" fmla="*/ 27 h 94"/>
                <a:gd name="T8" fmla="*/ 192 w 3895"/>
                <a:gd name="T9" fmla="*/ 18 h 94"/>
                <a:gd name="T10" fmla="*/ 494 w 3895"/>
                <a:gd name="T11" fmla="*/ 27 h 94"/>
                <a:gd name="T12" fmla="*/ 905 w 3895"/>
                <a:gd name="T13" fmla="*/ 55 h 94"/>
                <a:gd name="T14" fmla="*/ 1088 w 3895"/>
                <a:gd name="T15" fmla="*/ 82 h 94"/>
                <a:gd name="T16" fmla="*/ 1116 w 3895"/>
                <a:gd name="T17" fmla="*/ 91 h 94"/>
                <a:gd name="T18" fmla="*/ 1171 w 3895"/>
                <a:gd name="T19" fmla="*/ 55 h 94"/>
                <a:gd name="T20" fmla="*/ 1244 w 3895"/>
                <a:gd name="T21" fmla="*/ 9 h 94"/>
                <a:gd name="T22" fmla="*/ 1271 w 3895"/>
                <a:gd name="T23" fmla="*/ 0 h 94"/>
                <a:gd name="T24" fmla="*/ 1399 w 3895"/>
                <a:gd name="T25" fmla="*/ 37 h 94"/>
                <a:gd name="T26" fmla="*/ 1783 w 3895"/>
                <a:gd name="T27" fmla="*/ 55 h 94"/>
                <a:gd name="T28" fmla="*/ 1993 w 3895"/>
                <a:gd name="T29" fmla="*/ 27 h 94"/>
                <a:gd name="T30" fmla="*/ 2158 w 3895"/>
                <a:gd name="T31" fmla="*/ 55 h 94"/>
                <a:gd name="T32" fmla="*/ 2268 w 3895"/>
                <a:gd name="T33" fmla="*/ 9 h 94"/>
                <a:gd name="T34" fmla="*/ 2844 w 3895"/>
                <a:gd name="T35" fmla="*/ 46 h 94"/>
                <a:gd name="T36" fmla="*/ 3502 w 3895"/>
                <a:gd name="T37" fmla="*/ 37 h 94"/>
                <a:gd name="T38" fmla="*/ 3648 w 3895"/>
                <a:gd name="T39" fmla="*/ 64 h 94"/>
                <a:gd name="T40" fmla="*/ 3813 w 3895"/>
                <a:gd name="T41" fmla="*/ 18 h 94"/>
                <a:gd name="T42" fmla="*/ 3886 w 3895"/>
                <a:gd name="T43" fmla="*/ 27 h 94"/>
                <a:gd name="T44" fmla="*/ 3859 w 3895"/>
                <a:gd name="T45" fmla="*/ 37 h 94"/>
                <a:gd name="T46" fmla="*/ 3840 w 3895"/>
                <a:gd name="T47" fmla="*/ 3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5"/>
                <a:gd name="T73" fmla="*/ 0 h 94"/>
                <a:gd name="T74" fmla="*/ 3895 w 389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5" h="94">
                  <a:moveTo>
                    <a:pt x="0" y="64"/>
                  </a:moveTo>
                  <a:cubicBezTo>
                    <a:pt x="9" y="61"/>
                    <a:pt x="18" y="56"/>
                    <a:pt x="28" y="55"/>
                  </a:cubicBezTo>
                  <a:cubicBezTo>
                    <a:pt x="67" y="50"/>
                    <a:pt x="108" y="54"/>
                    <a:pt x="147" y="46"/>
                  </a:cubicBezTo>
                  <a:cubicBezTo>
                    <a:pt x="156" y="44"/>
                    <a:pt x="158" y="32"/>
                    <a:pt x="165" y="27"/>
                  </a:cubicBezTo>
                  <a:cubicBezTo>
                    <a:pt x="173" y="22"/>
                    <a:pt x="183" y="21"/>
                    <a:pt x="192" y="18"/>
                  </a:cubicBezTo>
                  <a:cubicBezTo>
                    <a:pt x="315" y="42"/>
                    <a:pt x="320" y="35"/>
                    <a:pt x="494" y="27"/>
                  </a:cubicBezTo>
                  <a:cubicBezTo>
                    <a:pt x="631" y="39"/>
                    <a:pt x="767" y="30"/>
                    <a:pt x="905" y="55"/>
                  </a:cubicBezTo>
                  <a:cubicBezTo>
                    <a:pt x="966" y="66"/>
                    <a:pt x="1088" y="82"/>
                    <a:pt x="1088" y="82"/>
                  </a:cubicBezTo>
                  <a:cubicBezTo>
                    <a:pt x="1097" y="85"/>
                    <a:pt x="1107" y="94"/>
                    <a:pt x="1116" y="91"/>
                  </a:cubicBezTo>
                  <a:cubicBezTo>
                    <a:pt x="1137" y="84"/>
                    <a:pt x="1171" y="55"/>
                    <a:pt x="1171" y="55"/>
                  </a:cubicBezTo>
                  <a:cubicBezTo>
                    <a:pt x="1199" y="11"/>
                    <a:pt x="1178" y="31"/>
                    <a:pt x="1244" y="9"/>
                  </a:cubicBezTo>
                  <a:cubicBezTo>
                    <a:pt x="1253" y="6"/>
                    <a:pt x="1271" y="0"/>
                    <a:pt x="1271" y="0"/>
                  </a:cubicBezTo>
                  <a:cubicBezTo>
                    <a:pt x="1313" y="8"/>
                    <a:pt x="1358" y="33"/>
                    <a:pt x="1399" y="37"/>
                  </a:cubicBezTo>
                  <a:cubicBezTo>
                    <a:pt x="1441" y="41"/>
                    <a:pt x="1759" y="54"/>
                    <a:pt x="1783" y="55"/>
                  </a:cubicBezTo>
                  <a:cubicBezTo>
                    <a:pt x="1894" y="49"/>
                    <a:pt x="1914" y="56"/>
                    <a:pt x="1993" y="27"/>
                  </a:cubicBezTo>
                  <a:cubicBezTo>
                    <a:pt x="2134" y="48"/>
                    <a:pt x="2079" y="36"/>
                    <a:pt x="2158" y="55"/>
                  </a:cubicBezTo>
                  <a:cubicBezTo>
                    <a:pt x="2199" y="42"/>
                    <a:pt x="2229" y="22"/>
                    <a:pt x="2268" y="9"/>
                  </a:cubicBezTo>
                  <a:cubicBezTo>
                    <a:pt x="2459" y="30"/>
                    <a:pt x="2652" y="34"/>
                    <a:pt x="2844" y="46"/>
                  </a:cubicBezTo>
                  <a:cubicBezTo>
                    <a:pt x="3063" y="24"/>
                    <a:pt x="3282" y="23"/>
                    <a:pt x="3502" y="37"/>
                  </a:cubicBezTo>
                  <a:cubicBezTo>
                    <a:pt x="3550" y="49"/>
                    <a:pt x="3648" y="64"/>
                    <a:pt x="3648" y="64"/>
                  </a:cubicBezTo>
                  <a:cubicBezTo>
                    <a:pt x="3706" y="54"/>
                    <a:pt x="3758" y="36"/>
                    <a:pt x="3813" y="18"/>
                  </a:cubicBezTo>
                  <a:cubicBezTo>
                    <a:pt x="3837" y="21"/>
                    <a:pt x="3863" y="18"/>
                    <a:pt x="3886" y="27"/>
                  </a:cubicBezTo>
                  <a:cubicBezTo>
                    <a:pt x="3895" y="31"/>
                    <a:pt x="3868" y="35"/>
                    <a:pt x="3859" y="37"/>
                  </a:cubicBezTo>
                  <a:cubicBezTo>
                    <a:pt x="3853" y="38"/>
                    <a:pt x="3846" y="37"/>
                    <a:pt x="3840" y="37"/>
                  </a:cubicBezTo>
                </a:path>
              </a:pathLst>
            </a:custGeom>
            <a:noFill/>
            <a:ln w="38100" cmpd="sng">
              <a:solidFill>
                <a:srgbClr val="96E3FE"/>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3" name="Group 47"/>
          <p:cNvGrpSpPr>
            <a:grpSpLocks/>
          </p:cNvGrpSpPr>
          <p:nvPr/>
        </p:nvGrpSpPr>
        <p:grpSpPr bwMode="auto">
          <a:xfrm>
            <a:off x="1885950" y="5426075"/>
            <a:ext cx="5457825" cy="569913"/>
            <a:chOff x="1408" y="3291"/>
            <a:chExt cx="3867" cy="359"/>
          </a:xfrm>
        </p:grpSpPr>
        <p:sp>
          <p:nvSpPr>
            <p:cNvPr id="41014" name="Line 48"/>
            <p:cNvSpPr>
              <a:spLocks noChangeShapeType="1"/>
            </p:cNvSpPr>
            <p:nvPr/>
          </p:nvSpPr>
          <p:spPr bwMode="white">
            <a:xfrm>
              <a:off x="1408" y="3291"/>
              <a:ext cx="46" cy="348"/>
            </a:xfrm>
            <a:prstGeom prst="line">
              <a:avLst/>
            </a:prstGeom>
            <a:noFill/>
            <a:ln w="38100">
              <a:solidFill>
                <a:srgbClr val="EA88DA"/>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5" name="Freeform 49"/>
            <p:cNvSpPr>
              <a:spLocks/>
            </p:cNvSpPr>
            <p:nvPr/>
          </p:nvSpPr>
          <p:spPr bwMode="white">
            <a:xfrm>
              <a:off x="1454" y="3603"/>
              <a:ext cx="3821" cy="47"/>
            </a:xfrm>
            <a:custGeom>
              <a:avLst/>
              <a:gdLst>
                <a:gd name="T0" fmla="*/ 0 w 3821"/>
                <a:gd name="T1" fmla="*/ 27 h 47"/>
                <a:gd name="T2" fmla="*/ 91 w 3821"/>
                <a:gd name="T3" fmla="*/ 45 h 47"/>
                <a:gd name="T4" fmla="*/ 210 w 3821"/>
                <a:gd name="T5" fmla="*/ 9 h 47"/>
                <a:gd name="T6" fmla="*/ 887 w 3821"/>
                <a:gd name="T7" fmla="*/ 45 h 47"/>
                <a:gd name="T8" fmla="*/ 2194 w 3821"/>
                <a:gd name="T9" fmla="*/ 0 h 47"/>
                <a:gd name="T10" fmla="*/ 3821 w 3821"/>
                <a:gd name="T11" fmla="*/ 36 h 47"/>
                <a:gd name="T12" fmla="*/ 3794 w 3821"/>
                <a:gd name="T13" fmla="*/ 27 h 47"/>
                <a:gd name="T14" fmla="*/ 0 60000 65536"/>
                <a:gd name="T15" fmla="*/ 0 60000 65536"/>
                <a:gd name="T16" fmla="*/ 0 60000 65536"/>
                <a:gd name="T17" fmla="*/ 0 60000 65536"/>
                <a:gd name="T18" fmla="*/ 0 60000 65536"/>
                <a:gd name="T19" fmla="*/ 0 60000 65536"/>
                <a:gd name="T20" fmla="*/ 0 60000 65536"/>
                <a:gd name="T21" fmla="*/ 0 w 3821"/>
                <a:gd name="T22" fmla="*/ 0 h 47"/>
                <a:gd name="T23" fmla="*/ 3821 w 382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1" h="47">
                  <a:moveTo>
                    <a:pt x="0" y="27"/>
                  </a:moveTo>
                  <a:cubicBezTo>
                    <a:pt x="30" y="33"/>
                    <a:pt x="61" y="39"/>
                    <a:pt x="91" y="45"/>
                  </a:cubicBezTo>
                  <a:cubicBezTo>
                    <a:pt x="103" y="47"/>
                    <a:pt x="182" y="16"/>
                    <a:pt x="210" y="9"/>
                  </a:cubicBezTo>
                  <a:cubicBezTo>
                    <a:pt x="438" y="15"/>
                    <a:pt x="660" y="34"/>
                    <a:pt x="887" y="45"/>
                  </a:cubicBezTo>
                  <a:cubicBezTo>
                    <a:pt x="1324" y="36"/>
                    <a:pt x="1758" y="25"/>
                    <a:pt x="2194" y="0"/>
                  </a:cubicBezTo>
                  <a:cubicBezTo>
                    <a:pt x="2737" y="12"/>
                    <a:pt x="3276" y="30"/>
                    <a:pt x="3821" y="36"/>
                  </a:cubicBezTo>
                  <a:cubicBezTo>
                    <a:pt x="3812" y="33"/>
                    <a:pt x="3794" y="27"/>
                    <a:pt x="3794" y="27"/>
                  </a:cubicBezTo>
                </a:path>
              </a:pathLst>
            </a:custGeom>
            <a:noFill/>
            <a:ln w="38100" cmpd="sng">
              <a:solidFill>
                <a:srgbClr val="EA88DA"/>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4" name="Group 50"/>
          <p:cNvGrpSpPr>
            <a:grpSpLocks/>
          </p:cNvGrpSpPr>
          <p:nvPr/>
        </p:nvGrpSpPr>
        <p:grpSpPr bwMode="auto">
          <a:xfrm>
            <a:off x="1847850" y="2654300"/>
            <a:ext cx="5548313" cy="754063"/>
            <a:chOff x="1371" y="1527"/>
            <a:chExt cx="3932" cy="475"/>
          </a:xfrm>
        </p:grpSpPr>
        <p:sp>
          <p:nvSpPr>
            <p:cNvPr id="41012" name="Line 51"/>
            <p:cNvSpPr>
              <a:spLocks noChangeShapeType="1"/>
            </p:cNvSpPr>
            <p:nvPr/>
          </p:nvSpPr>
          <p:spPr bwMode="grayWhite">
            <a:xfrm>
              <a:off x="1371" y="1527"/>
              <a:ext cx="110" cy="475"/>
            </a:xfrm>
            <a:prstGeom prst="line">
              <a:avLst/>
            </a:prstGeom>
            <a:noFill/>
            <a:ln w="38100">
              <a:solidFill>
                <a:srgbClr val="88FCCA"/>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013" name="Freeform 52"/>
            <p:cNvSpPr>
              <a:spLocks/>
            </p:cNvSpPr>
            <p:nvPr/>
          </p:nvSpPr>
          <p:spPr bwMode="grayWhite">
            <a:xfrm>
              <a:off x="1481" y="1765"/>
              <a:ext cx="3822" cy="237"/>
            </a:xfrm>
            <a:custGeom>
              <a:avLst/>
              <a:gdLst>
                <a:gd name="T0" fmla="*/ 0 w 3822"/>
                <a:gd name="T1" fmla="*/ 237 h 237"/>
                <a:gd name="T2" fmla="*/ 101 w 3822"/>
                <a:gd name="T3" fmla="*/ 219 h 237"/>
                <a:gd name="T4" fmla="*/ 156 w 3822"/>
                <a:gd name="T5" fmla="*/ 201 h 237"/>
                <a:gd name="T6" fmla="*/ 247 w 3822"/>
                <a:gd name="T7" fmla="*/ 137 h 237"/>
                <a:gd name="T8" fmla="*/ 311 w 3822"/>
                <a:gd name="T9" fmla="*/ 109 h 237"/>
                <a:gd name="T10" fmla="*/ 421 w 3822"/>
                <a:gd name="T11" fmla="*/ 192 h 237"/>
                <a:gd name="T12" fmla="*/ 476 w 3822"/>
                <a:gd name="T13" fmla="*/ 219 h 237"/>
                <a:gd name="T14" fmla="*/ 585 w 3822"/>
                <a:gd name="T15" fmla="*/ 201 h 237"/>
                <a:gd name="T16" fmla="*/ 631 w 3822"/>
                <a:gd name="T17" fmla="*/ 173 h 237"/>
                <a:gd name="T18" fmla="*/ 677 w 3822"/>
                <a:gd name="T19" fmla="*/ 137 h 237"/>
                <a:gd name="T20" fmla="*/ 750 w 3822"/>
                <a:gd name="T21" fmla="*/ 91 h 237"/>
                <a:gd name="T22" fmla="*/ 841 w 3822"/>
                <a:gd name="T23" fmla="*/ 146 h 237"/>
                <a:gd name="T24" fmla="*/ 1015 w 3822"/>
                <a:gd name="T25" fmla="*/ 219 h 237"/>
                <a:gd name="T26" fmla="*/ 1106 w 3822"/>
                <a:gd name="T27" fmla="*/ 210 h 237"/>
                <a:gd name="T28" fmla="*/ 1134 w 3822"/>
                <a:gd name="T29" fmla="*/ 164 h 237"/>
                <a:gd name="T30" fmla="*/ 1180 w 3822"/>
                <a:gd name="T31" fmla="*/ 128 h 237"/>
                <a:gd name="T32" fmla="*/ 1253 w 3822"/>
                <a:gd name="T33" fmla="*/ 109 h 237"/>
                <a:gd name="T34" fmla="*/ 1399 w 3822"/>
                <a:gd name="T35" fmla="*/ 182 h 237"/>
                <a:gd name="T36" fmla="*/ 1481 w 3822"/>
                <a:gd name="T37" fmla="*/ 210 h 237"/>
                <a:gd name="T38" fmla="*/ 1536 w 3822"/>
                <a:gd name="T39" fmla="*/ 192 h 237"/>
                <a:gd name="T40" fmla="*/ 1564 w 3822"/>
                <a:gd name="T41" fmla="*/ 182 h 237"/>
                <a:gd name="T42" fmla="*/ 1618 w 3822"/>
                <a:gd name="T43" fmla="*/ 109 h 237"/>
                <a:gd name="T44" fmla="*/ 1765 w 3822"/>
                <a:gd name="T45" fmla="*/ 82 h 237"/>
                <a:gd name="T46" fmla="*/ 1920 w 3822"/>
                <a:gd name="T47" fmla="*/ 137 h 237"/>
                <a:gd name="T48" fmla="*/ 1975 w 3822"/>
                <a:gd name="T49" fmla="*/ 118 h 237"/>
                <a:gd name="T50" fmla="*/ 2048 w 3822"/>
                <a:gd name="T51" fmla="*/ 73 h 237"/>
                <a:gd name="T52" fmla="*/ 2185 w 3822"/>
                <a:gd name="T53" fmla="*/ 36 h 237"/>
                <a:gd name="T54" fmla="*/ 2377 w 3822"/>
                <a:gd name="T55" fmla="*/ 91 h 237"/>
                <a:gd name="T56" fmla="*/ 2551 w 3822"/>
                <a:gd name="T57" fmla="*/ 54 h 237"/>
                <a:gd name="T58" fmla="*/ 2578 w 3822"/>
                <a:gd name="T59" fmla="*/ 36 h 237"/>
                <a:gd name="T60" fmla="*/ 2633 w 3822"/>
                <a:gd name="T61" fmla="*/ 18 h 237"/>
                <a:gd name="T62" fmla="*/ 2789 w 3822"/>
                <a:gd name="T63" fmla="*/ 27 h 237"/>
                <a:gd name="T64" fmla="*/ 2844 w 3822"/>
                <a:gd name="T65" fmla="*/ 45 h 237"/>
                <a:gd name="T66" fmla="*/ 2990 w 3822"/>
                <a:gd name="T67" fmla="*/ 45 h 237"/>
                <a:gd name="T68" fmla="*/ 3164 w 3822"/>
                <a:gd name="T69" fmla="*/ 0 h 237"/>
                <a:gd name="T70" fmla="*/ 3447 w 3822"/>
                <a:gd name="T71" fmla="*/ 36 h 237"/>
                <a:gd name="T72" fmla="*/ 3557 w 3822"/>
                <a:gd name="T73" fmla="*/ 73 h 237"/>
                <a:gd name="T74" fmla="*/ 3822 w 3822"/>
                <a:gd name="T75" fmla="*/ 64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22"/>
                <a:gd name="T115" fmla="*/ 0 h 237"/>
                <a:gd name="T116" fmla="*/ 3822 w 382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22" h="237">
                  <a:moveTo>
                    <a:pt x="0" y="237"/>
                  </a:moveTo>
                  <a:cubicBezTo>
                    <a:pt x="34" y="230"/>
                    <a:pt x="68" y="227"/>
                    <a:pt x="101" y="219"/>
                  </a:cubicBezTo>
                  <a:cubicBezTo>
                    <a:pt x="120" y="214"/>
                    <a:pt x="156" y="201"/>
                    <a:pt x="156" y="201"/>
                  </a:cubicBezTo>
                  <a:cubicBezTo>
                    <a:pt x="182" y="174"/>
                    <a:pt x="212" y="149"/>
                    <a:pt x="247" y="137"/>
                  </a:cubicBezTo>
                  <a:cubicBezTo>
                    <a:pt x="275" y="107"/>
                    <a:pt x="269" y="95"/>
                    <a:pt x="311" y="109"/>
                  </a:cubicBezTo>
                  <a:cubicBezTo>
                    <a:pt x="383" y="169"/>
                    <a:pt x="346" y="142"/>
                    <a:pt x="421" y="192"/>
                  </a:cubicBezTo>
                  <a:cubicBezTo>
                    <a:pt x="438" y="203"/>
                    <a:pt x="459" y="208"/>
                    <a:pt x="476" y="219"/>
                  </a:cubicBezTo>
                  <a:cubicBezTo>
                    <a:pt x="483" y="218"/>
                    <a:pt x="561" y="215"/>
                    <a:pt x="585" y="201"/>
                  </a:cubicBezTo>
                  <a:cubicBezTo>
                    <a:pt x="647" y="163"/>
                    <a:pt x="557" y="198"/>
                    <a:pt x="631" y="173"/>
                  </a:cubicBezTo>
                  <a:cubicBezTo>
                    <a:pt x="668" y="117"/>
                    <a:pt x="626" y="168"/>
                    <a:pt x="677" y="137"/>
                  </a:cubicBezTo>
                  <a:cubicBezTo>
                    <a:pt x="706" y="119"/>
                    <a:pt x="712" y="103"/>
                    <a:pt x="750" y="91"/>
                  </a:cubicBezTo>
                  <a:cubicBezTo>
                    <a:pt x="788" y="104"/>
                    <a:pt x="803" y="133"/>
                    <a:pt x="841" y="146"/>
                  </a:cubicBezTo>
                  <a:cubicBezTo>
                    <a:pt x="893" y="195"/>
                    <a:pt x="950" y="197"/>
                    <a:pt x="1015" y="219"/>
                  </a:cubicBezTo>
                  <a:cubicBezTo>
                    <a:pt x="1045" y="216"/>
                    <a:pt x="1076" y="217"/>
                    <a:pt x="1106" y="210"/>
                  </a:cubicBezTo>
                  <a:cubicBezTo>
                    <a:pt x="1128" y="205"/>
                    <a:pt x="1127" y="179"/>
                    <a:pt x="1134" y="164"/>
                  </a:cubicBezTo>
                  <a:cubicBezTo>
                    <a:pt x="1150" y="131"/>
                    <a:pt x="1148" y="138"/>
                    <a:pt x="1180" y="128"/>
                  </a:cubicBezTo>
                  <a:cubicBezTo>
                    <a:pt x="1206" y="101"/>
                    <a:pt x="1217" y="97"/>
                    <a:pt x="1253" y="109"/>
                  </a:cubicBezTo>
                  <a:cubicBezTo>
                    <a:pt x="1291" y="149"/>
                    <a:pt x="1347" y="163"/>
                    <a:pt x="1399" y="182"/>
                  </a:cubicBezTo>
                  <a:cubicBezTo>
                    <a:pt x="1426" y="192"/>
                    <a:pt x="1481" y="210"/>
                    <a:pt x="1481" y="210"/>
                  </a:cubicBezTo>
                  <a:cubicBezTo>
                    <a:pt x="1499" y="204"/>
                    <a:pt x="1518" y="198"/>
                    <a:pt x="1536" y="192"/>
                  </a:cubicBezTo>
                  <a:cubicBezTo>
                    <a:pt x="1545" y="189"/>
                    <a:pt x="1564" y="182"/>
                    <a:pt x="1564" y="182"/>
                  </a:cubicBezTo>
                  <a:cubicBezTo>
                    <a:pt x="1581" y="157"/>
                    <a:pt x="1591" y="123"/>
                    <a:pt x="1618" y="109"/>
                  </a:cubicBezTo>
                  <a:cubicBezTo>
                    <a:pt x="1665" y="85"/>
                    <a:pt x="1713" y="87"/>
                    <a:pt x="1765" y="82"/>
                  </a:cubicBezTo>
                  <a:cubicBezTo>
                    <a:pt x="1821" y="101"/>
                    <a:pt x="1859" y="125"/>
                    <a:pt x="1920" y="137"/>
                  </a:cubicBezTo>
                  <a:cubicBezTo>
                    <a:pt x="1929" y="134"/>
                    <a:pt x="1966" y="123"/>
                    <a:pt x="1975" y="118"/>
                  </a:cubicBezTo>
                  <a:cubicBezTo>
                    <a:pt x="2004" y="103"/>
                    <a:pt x="2016" y="84"/>
                    <a:pt x="2048" y="73"/>
                  </a:cubicBezTo>
                  <a:cubicBezTo>
                    <a:pt x="2086" y="33"/>
                    <a:pt x="2127" y="42"/>
                    <a:pt x="2185" y="36"/>
                  </a:cubicBezTo>
                  <a:cubicBezTo>
                    <a:pt x="2251" y="49"/>
                    <a:pt x="2312" y="75"/>
                    <a:pt x="2377" y="91"/>
                  </a:cubicBezTo>
                  <a:cubicBezTo>
                    <a:pt x="2431" y="85"/>
                    <a:pt x="2501" y="80"/>
                    <a:pt x="2551" y="54"/>
                  </a:cubicBezTo>
                  <a:cubicBezTo>
                    <a:pt x="2561" y="49"/>
                    <a:pt x="2568" y="40"/>
                    <a:pt x="2578" y="36"/>
                  </a:cubicBezTo>
                  <a:cubicBezTo>
                    <a:pt x="2596" y="28"/>
                    <a:pt x="2633" y="18"/>
                    <a:pt x="2633" y="18"/>
                  </a:cubicBezTo>
                  <a:cubicBezTo>
                    <a:pt x="2685" y="21"/>
                    <a:pt x="2737" y="20"/>
                    <a:pt x="2789" y="27"/>
                  </a:cubicBezTo>
                  <a:cubicBezTo>
                    <a:pt x="2808" y="29"/>
                    <a:pt x="2844" y="45"/>
                    <a:pt x="2844" y="45"/>
                  </a:cubicBezTo>
                  <a:cubicBezTo>
                    <a:pt x="2880" y="83"/>
                    <a:pt x="2942" y="53"/>
                    <a:pt x="2990" y="45"/>
                  </a:cubicBezTo>
                  <a:cubicBezTo>
                    <a:pt x="3051" y="25"/>
                    <a:pt x="3101" y="9"/>
                    <a:pt x="3164" y="0"/>
                  </a:cubicBezTo>
                  <a:cubicBezTo>
                    <a:pt x="3297" y="27"/>
                    <a:pt x="3270" y="27"/>
                    <a:pt x="3447" y="36"/>
                  </a:cubicBezTo>
                  <a:cubicBezTo>
                    <a:pt x="3484" y="48"/>
                    <a:pt x="3520" y="61"/>
                    <a:pt x="3557" y="73"/>
                  </a:cubicBezTo>
                  <a:cubicBezTo>
                    <a:pt x="3785" y="63"/>
                    <a:pt x="3697" y="64"/>
                    <a:pt x="3822" y="64"/>
                  </a:cubicBezTo>
                </a:path>
              </a:pathLst>
            </a:custGeom>
            <a:noFill/>
            <a:ln w="38100" cmpd="sng">
              <a:solidFill>
                <a:srgbClr val="88FCCA"/>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41007" name="Text Box 53"/>
          <p:cNvSpPr txBox="1">
            <a:spLocks noChangeArrowheads="1"/>
          </p:cNvSpPr>
          <p:nvPr/>
        </p:nvSpPr>
        <p:spPr bwMode="auto">
          <a:xfrm>
            <a:off x="4044950" y="6461125"/>
            <a:ext cx="11826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Arial Narrow" pitchFamily="34" charset="0"/>
              </a:rPr>
              <a:t>Patient Age</a:t>
            </a:r>
          </a:p>
        </p:txBody>
      </p:sp>
      <p:sp>
        <p:nvSpPr>
          <p:cNvPr id="41008" name="Line 54"/>
          <p:cNvSpPr>
            <a:spLocks noChangeShapeType="1"/>
          </p:cNvSpPr>
          <p:nvPr/>
        </p:nvSpPr>
        <p:spPr bwMode="auto">
          <a:xfrm>
            <a:off x="7791450" y="6143625"/>
            <a:ext cx="0" cy="444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711" name="Text Box 55"/>
          <p:cNvSpPr txBox="1">
            <a:spLocks noChangeArrowheads="1"/>
          </p:cNvSpPr>
          <p:nvPr/>
        </p:nvSpPr>
        <p:spPr bwMode="auto">
          <a:xfrm>
            <a:off x="7162800" y="3200400"/>
            <a:ext cx="1981200" cy="228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a:t>Reduction </a:t>
            </a:r>
            <a:br>
              <a:rPr lang="en-US" altLang="en-US"/>
            </a:br>
            <a:r>
              <a:rPr lang="en-US" altLang="en-US"/>
              <a:t>of both </a:t>
            </a:r>
            <a:br>
              <a:rPr lang="en-US" altLang="en-US"/>
            </a:br>
            <a:r>
              <a:rPr lang="en-US" altLang="en-US"/>
              <a:t>micro- and macro-</a:t>
            </a:r>
          </a:p>
          <a:p>
            <a:pPr algn="r"/>
            <a:r>
              <a:rPr lang="en-US" altLang="en-US"/>
              <a:t>vascular </a:t>
            </a:r>
          </a:p>
          <a:p>
            <a:pPr algn="r"/>
            <a:r>
              <a:rPr lang="en-US" altLang="en-US"/>
              <a:t>event </a:t>
            </a:r>
            <a:br>
              <a:rPr lang="en-US" altLang="en-US"/>
            </a:br>
            <a:r>
              <a:rPr lang="en-US" altLang="en-US"/>
              <a:t>rates </a:t>
            </a:r>
            <a:br>
              <a:rPr lang="en-US" altLang="en-US"/>
            </a:br>
            <a:r>
              <a:rPr lang="en-US" altLang="en-US"/>
              <a:t>…by 75%!</a:t>
            </a:r>
            <a:endParaRPr lang="en-US" altLang="en-US">
              <a:latin typeface="Arial Narrow" pitchFamily="34" charset="0"/>
            </a:endParaRPr>
          </a:p>
        </p:txBody>
      </p:sp>
      <p:sp>
        <p:nvSpPr>
          <p:cNvPr id="41010" name="AutoShape 56"/>
          <p:cNvSpPr>
            <a:spLocks/>
          </p:cNvSpPr>
          <p:nvPr/>
        </p:nvSpPr>
        <p:spPr bwMode="auto">
          <a:xfrm>
            <a:off x="7450138" y="3048000"/>
            <a:ext cx="271462" cy="2971800"/>
          </a:xfrm>
          <a:prstGeom prst="rightBrace">
            <a:avLst>
              <a:gd name="adj1" fmla="val 91228"/>
              <a:gd name="adj2" fmla="val 50000"/>
            </a:avLst>
          </a:prstGeom>
          <a:noFill/>
          <a:ln w="31750">
            <a:solidFill>
              <a:srgbClr val="FBC93D"/>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11" name="Text Box 57"/>
          <p:cNvSpPr txBox="1">
            <a:spLocks noChangeArrowheads="1"/>
          </p:cNvSpPr>
          <p:nvPr/>
        </p:nvSpPr>
        <p:spPr bwMode="auto">
          <a:xfrm>
            <a:off x="3733800" y="1447800"/>
            <a:ext cx="5410200" cy="10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a:t>lGæde P, Vedel P, Larsen N, Jensen GVH</a:t>
            </a:r>
            <a:r>
              <a:rPr lang="en-US" altLang="en-US"/>
              <a:t>, </a:t>
            </a:r>
            <a:r>
              <a:rPr lang="en-US" altLang="en-US" sz="1200"/>
              <a:t>Parving H-H,</a:t>
            </a:r>
            <a:r>
              <a:rPr lang="en-US" altLang="en-US"/>
              <a:t> </a:t>
            </a:r>
            <a:r>
              <a:rPr lang="en-US" altLang="en-US" sz="1200"/>
              <a:t>Pedersen O. Multifactorial intervention and cardiovascular disease in patients with type 2 diabetes. </a:t>
            </a:r>
            <a:r>
              <a:rPr lang="en-US" altLang="en-US" sz="1200" i="1"/>
              <a:t>N Engl J Med</a:t>
            </a:r>
            <a:r>
              <a:rPr lang="en-US" altLang="en-US" sz="1200"/>
              <a:t>. 2003;348:383-393.</a:t>
            </a:r>
            <a:r>
              <a:rPr lang="en-US" altLang="en-US" sz="1400"/>
              <a:t> </a:t>
            </a:r>
          </a:p>
          <a:p>
            <a:pPr algn="ctr" eaLnBrk="1" hangingPunct="1">
              <a:spcBef>
                <a:spcPct val="50000"/>
              </a:spcBef>
            </a:pPr>
            <a:endParaRPr lang="en-US" altLang="en-US" sz="1400"/>
          </a:p>
        </p:txBody>
      </p:sp>
    </p:spTree>
    <p:extLst>
      <p:ext uri="{BB962C8B-B14F-4D97-AF65-F5344CB8AC3E}">
        <p14:creationId xmlns="" xmlns:p14="http://schemas.microsoft.com/office/powerpoint/2010/main" val="42468081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11"/>
                                        </p:tgtEl>
                                        <p:attrNameLst>
                                          <p:attrName>style.visibility</p:attrName>
                                        </p:attrNameLst>
                                      </p:cBhvr>
                                      <p:to>
                                        <p:strVal val="visible"/>
                                      </p:to>
                                    </p:set>
                                    <p:animEffect transition="in" filter="dissolve">
                                      <p:cBhvr>
                                        <p:cTn id="2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A </a:t>
            </a:r>
            <a:r>
              <a:rPr lang="en-US" sz="2400" dirty="0" err="1" smtClean="0"/>
              <a:t>thiazolidinedione</a:t>
            </a:r>
            <a:r>
              <a:rPr lang="en-US" sz="2400" dirty="0" smtClean="0"/>
              <a:t> may be considered in patients with lower initial A1C values or if there are specific contraindications to </a:t>
            </a:r>
            <a:r>
              <a:rPr lang="en-US" sz="2400" dirty="0" err="1" smtClean="0"/>
              <a:t>sulfonylureas</a:t>
            </a:r>
            <a:r>
              <a:rPr lang="en-US" sz="2400" dirty="0" smtClean="0"/>
              <a:t>. </a:t>
            </a:r>
          </a:p>
          <a:p>
            <a:pPr>
              <a:lnSpc>
                <a:spcPct val="150000"/>
              </a:lnSpc>
            </a:pPr>
            <a:r>
              <a:rPr lang="en-US" sz="2400" dirty="0" smtClean="0"/>
              <a:t>If a </a:t>
            </a:r>
            <a:r>
              <a:rPr lang="en-US" sz="2400" dirty="0" err="1" smtClean="0"/>
              <a:t>thiazolidinedione</a:t>
            </a:r>
            <a:r>
              <a:rPr lang="en-US" sz="2400" dirty="0" smtClean="0"/>
              <a:t> is to be used as initial therapy, </a:t>
            </a:r>
            <a:r>
              <a:rPr lang="en-US" sz="2400" dirty="0" err="1" smtClean="0">
                <a:hlinkClick r:id="rId2"/>
              </a:rPr>
              <a:t>pioglitazone</a:t>
            </a:r>
            <a:r>
              <a:rPr lang="en-US" sz="2400" dirty="0" smtClean="0"/>
              <a:t> is preferred</a:t>
            </a:r>
          </a:p>
          <a:p>
            <a:pPr lvl="1">
              <a:lnSpc>
                <a:spcPct val="150000"/>
              </a:lnSpc>
            </a:pPr>
            <a:r>
              <a:rPr lang="en-US" dirty="0" smtClean="0"/>
              <a:t> because of the greater concern about </a:t>
            </a:r>
            <a:r>
              <a:rPr lang="en-US" dirty="0" err="1" smtClean="0"/>
              <a:t>atherogenic</a:t>
            </a:r>
            <a:r>
              <a:rPr lang="en-US" dirty="0" smtClean="0"/>
              <a:t> lipid profiles</a:t>
            </a:r>
          </a:p>
          <a:p>
            <a:pPr lvl="1">
              <a:lnSpc>
                <a:spcPct val="150000"/>
              </a:lnSpc>
            </a:pPr>
            <a:r>
              <a:rPr lang="en-US" dirty="0" smtClean="0"/>
              <a:t>potential increased risk for cardiovascular events with </a:t>
            </a:r>
            <a:r>
              <a:rPr lang="en-US" dirty="0" err="1" smtClean="0">
                <a:hlinkClick r:id="rId3"/>
              </a:rPr>
              <a:t>rosiglitazone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on Therapy</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In addition to use as </a:t>
            </a:r>
            <a:r>
              <a:rPr lang="en-US" sz="2400" dirty="0" err="1" smtClean="0"/>
              <a:t>monotherapy</a:t>
            </a:r>
            <a:r>
              <a:rPr lang="en-US" sz="2400" dirty="0" smtClean="0"/>
              <a:t>, the </a:t>
            </a:r>
            <a:r>
              <a:rPr lang="en-US" sz="2400" dirty="0" err="1" smtClean="0"/>
              <a:t>thiazolidinediones</a:t>
            </a:r>
            <a:r>
              <a:rPr lang="en-US" sz="2400" dirty="0" smtClean="0"/>
              <a:t> have been studied in combination with </a:t>
            </a:r>
            <a:r>
              <a:rPr lang="en-US" sz="2400" dirty="0" err="1" smtClean="0">
                <a:hlinkClick r:id="rId2"/>
              </a:rPr>
              <a:t>metformin</a:t>
            </a:r>
            <a:r>
              <a:rPr lang="en-US" sz="2400" dirty="0" smtClean="0"/>
              <a:t>, </a:t>
            </a:r>
            <a:r>
              <a:rPr lang="en-US" sz="2400" dirty="0" err="1" smtClean="0"/>
              <a:t>sulfonylureas</a:t>
            </a:r>
            <a:r>
              <a:rPr lang="en-US" sz="2400" dirty="0" smtClean="0"/>
              <a:t>, and insulin</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dirty="0" smtClean="0"/>
              <a:t>For patients with inadequate </a:t>
            </a:r>
            <a:r>
              <a:rPr lang="en-US" dirty="0" err="1" smtClean="0"/>
              <a:t>glycemic</a:t>
            </a:r>
            <a:r>
              <a:rPr lang="en-US" dirty="0" smtClean="0"/>
              <a:t> control on </a:t>
            </a:r>
            <a:r>
              <a:rPr lang="en-US" dirty="0" err="1" smtClean="0">
                <a:hlinkClick r:id="rId2"/>
              </a:rPr>
              <a:t>metformin</a:t>
            </a:r>
            <a:r>
              <a:rPr lang="en-US" dirty="0" smtClean="0"/>
              <a:t> (A1C &gt;7.0 percent), we suggest adding other agents, such as insulin or </a:t>
            </a:r>
            <a:r>
              <a:rPr lang="en-US" dirty="0" err="1" smtClean="0"/>
              <a:t>sulfonylureas</a:t>
            </a:r>
            <a:r>
              <a:rPr lang="en-US" dirty="0" smtClean="0"/>
              <a:t>, before </a:t>
            </a:r>
            <a:r>
              <a:rPr lang="en-US" dirty="0" err="1" smtClean="0"/>
              <a:t>thiazolidinediones</a:t>
            </a:r>
            <a:r>
              <a:rPr lang="en-US" dirty="0" smtClean="0"/>
              <a:t> (</a:t>
            </a:r>
            <a:r>
              <a:rPr lang="en-US" b="1" dirty="0" smtClean="0">
                <a:hlinkClick r:id="rId3"/>
              </a:rPr>
              <a:t>Grade 2B</a:t>
            </a:r>
            <a:r>
              <a:rPr lang="en-US" dirty="0" smtClean="0"/>
              <a:t>).</a:t>
            </a:r>
          </a:p>
          <a:p>
            <a:pPr>
              <a:lnSpc>
                <a:spcPct val="150000"/>
              </a:lnSpc>
            </a:pPr>
            <a:r>
              <a:rPr lang="en-US" dirty="0" smtClean="0"/>
              <a:t> The addition of a </a:t>
            </a:r>
            <a:r>
              <a:rPr lang="en-US" dirty="0" err="1" smtClean="0">
                <a:hlinkClick r:id="rId4"/>
              </a:rPr>
              <a:t>pioglitazone</a:t>
            </a:r>
            <a:r>
              <a:rPr lang="en-US" dirty="0" smtClean="0"/>
              <a:t> can be considered in individuals </a:t>
            </a:r>
            <a:r>
              <a:rPr lang="en-US" sz="2400" dirty="0" smtClean="0"/>
              <a:t>without risk factors for </a:t>
            </a:r>
            <a:r>
              <a:rPr lang="en-US" dirty="0" smtClean="0"/>
              <a:t>heart failure (HF) or fracture, who do not reach </a:t>
            </a:r>
            <a:r>
              <a:rPr lang="en-US" dirty="0" err="1" smtClean="0"/>
              <a:t>glycemic</a:t>
            </a:r>
            <a:r>
              <a:rPr lang="en-US" dirty="0" smtClean="0"/>
              <a:t> goals with </a:t>
            </a:r>
            <a:r>
              <a:rPr lang="en-US" dirty="0" err="1" smtClean="0"/>
              <a:t>metformin</a:t>
            </a:r>
            <a:r>
              <a:rPr lang="en-US" dirty="0" smtClean="0"/>
              <a:t> alone, if there are contraindications to </a:t>
            </a:r>
            <a:r>
              <a:rPr lang="en-US" dirty="0" err="1" smtClean="0"/>
              <a:t>sulfonylureas</a:t>
            </a:r>
            <a:r>
              <a:rPr lang="en-US" dirty="0" smtClean="0"/>
              <a:t> or patient preference limits the use of </a:t>
            </a:r>
            <a:r>
              <a:rPr lang="en-US" dirty="0" err="1" smtClean="0"/>
              <a:t>sulfonylureas</a:t>
            </a:r>
            <a:r>
              <a:rPr lang="en-US" dirty="0" smtClean="0"/>
              <a:t> or insulin</a:t>
            </a:r>
          </a:p>
          <a:p>
            <a:pPr>
              <a:lnSpc>
                <a:spcPct val="150000"/>
              </a:lnSpc>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DM</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 In the absence of better trials, we suggest </a:t>
            </a:r>
            <a:r>
              <a:rPr lang="en-US" sz="2800" b="1" dirty="0" smtClean="0"/>
              <a:t>not</a:t>
            </a:r>
            <a:r>
              <a:rPr lang="en-US" sz="2800" dirty="0" smtClean="0"/>
              <a:t> using </a:t>
            </a:r>
            <a:r>
              <a:rPr lang="en-US" sz="2800" dirty="0" err="1" smtClean="0"/>
              <a:t>thiazolidinediones</a:t>
            </a:r>
            <a:r>
              <a:rPr lang="en-US" sz="2800" dirty="0" smtClean="0"/>
              <a:t> with a goal of prevention, even in patients felt to be at high risk of developing diabetes (</a:t>
            </a:r>
            <a:r>
              <a:rPr lang="en-US" sz="2800" b="1" dirty="0" smtClean="0">
                <a:hlinkClick r:id="rId2"/>
              </a:rPr>
              <a:t>Grade 2B</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SGLT2 Inhibitors</a:t>
            </a:r>
            <a:endParaRPr lang="en-US" dirty="0"/>
          </a:p>
        </p:txBody>
      </p:sp>
      <p:sp>
        <p:nvSpPr>
          <p:cNvPr id="3" name="Content Placeholder 2"/>
          <p:cNvSpPr>
            <a:spLocks noGrp="1"/>
          </p:cNvSpPr>
          <p:nvPr>
            <p:ph idx="1"/>
          </p:nvPr>
        </p:nvSpPr>
        <p:spPr/>
        <p:txBody>
          <a:bodyPr/>
          <a:lstStyle/>
          <a:p>
            <a:pPr>
              <a:lnSpc>
                <a:spcPct val="150000"/>
              </a:lnSpc>
            </a:pPr>
            <a:r>
              <a:rPr lang="en-US" dirty="0" smtClean="0"/>
              <a:t>The sodium-glucose co-transporter 2 (SGLT2) is expressed in the proximal tubule and mediates </a:t>
            </a:r>
            <a:r>
              <a:rPr lang="en-US" dirty="0" err="1" smtClean="0"/>
              <a:t>reabsorption</a:t>
            </a:r>
            <a:r>
              <a:rPr lang="en-US" dirty="0" smtClean="0"/>
              <a:t> of approximately 90 % of the filtered glucose load. </a:t>
            </a:r>
          </a:p>
          <a:p>
            <a:pPr>
              <a:lnSpc>
                <a:spcPct val="150000"/>
              </a:lnSpc>
            </a:pPr>
            <a:r>
              <a:rPr lang="en-US" dirty="0" smtClean="0"/>
              <a:t>SGLT2 inhibitors promote the renal excretion of glucose and thereby modestly lower elevated blood glucose levels in patients with type 2 diabetes. They do not usually cause hypoglycemia in the absence of therapies that otherwise cause hypoglycemia. SGLT2 inhibitors decrease blood pressure and weight.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 xmlns:p14="http://schemas.microsoft.com/office/powerpoint/2010/main" val="874141187"/>
              </p:ext>
            </p:extLst>
          </p:nvPr>
        </p:nvGraphicFramePr>
        <p:xfrm>
          <a:off x="503706" y="4542060"/>
          <a:ext cx="2697935" cy="1760957"/>
        </p:xfrm>
        <a:graphic>
          <a:graphicData uri="http://schemas.openxmlformats.org/presentationml/2006/ole">
            <p:oleObj spid="_x0000_s86018"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7042" name="Picture 2"/>
          <p:cNvPicPr>
            <a:picLocks noGrp="1" noChangeAspect="1" noChangeArrowheads="1"/>
          </p:cNvPicPr>
          <p:nvPr>
            <p:ph idx="1"/>
          </p:nvPr>
        </p:nvPicPr>
        <p:blipFill>
          <a:blip r:embed="rId2"/>
          <a:srcRect/>
          <a:stretch>
            <a:fillRect/>
          </a:stretch>
        </p:blipFill>
        <p:spPr bwMode="auto">
          <a:xfrm>
            <a:off x="1371600" y="1547615"/>
            <a:ext cx="5459266" cy="46245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400" dirty="0" smtClean="0"/>
              <a:t>SGLT2 inhibitors are not considered as initial therapy for the majority of patients with type 2 diabetes</a:t>
            </a:r>
          </a:p>
          <a:p>
            <a:pPr>
              <a:lnSpc>
                <a:spcPct val="150000"/>
              </a:lnSpc>
            </a:pPr>
            <a:r>
              <a:rPr lang="en-US" sz="2400" dirty="0" smtClean="0"/>
              <a:t>After </a:t>
            </a:r>
            <a:r>
              <a:rPr lang="en-US" sz="2400" dirty="0" err="1" smtClean="0"/>
              <a:t>Metformin</a:t>
            </a:r>
            <a:r>
              <a:rPr lang="en-US" sz="2400" dirty="0" smtClean="0"/>
              <a:t> failure, SGLT2 Is are one of the alternatives</a:t>
            </a:r>
          </a:p>
          <a:p>
            <a:pPr lvl="1">
              <a:lnSpc>
                <a:spcPct val="150000"/>
              </a:lnSpc>
            </a:pPr>
            <a:r>
              <a:rPr lang="en-US" dirty="0" smtClean="0"/>
              <a:t>modest improvement in </a:t>
            </a:r>
            <a:r>
              <a:rPr lang="en-US" dirty="0" err="1" smtClean="0"/>
              <a:t>glycemia</a:t>
            </a:r>
            <a:r>
              <a:rPr lang="en-US" dirty="0" smtClean="0"/>
              <a:t> </a:t>
            </a:r>
          </a:p>
          <a:p>
            <a:pPr lvl="1">
              <a:lnSpc>
                <a:spcPct val="150000"/>
              </a:lnSpc>
            </a:pPr>
            <a:r>
              <a:rPr lang="en-US" dirty="0" smtClean="0"/>
              <a:t>Cost</a:t>
            </a:r>
          </a:p>
          <a:p>
            <a:pPr lvl="1">
              <a:lnSpc>
                <a:spcPct val="150000"/>
              </a:lnSpc>
            </a:pPr>
            <a:r>
              <a:rPr lang="en-US" dirty="0" err="1" smtClean="0"/>
              <a:t>Availibity</a:t>
            </a:r>
            <a:endParaRPr lang="en-US" dirty="0" smtClean="0"/>
          </a:p>
          <a:p>
            <a:pPr lvl="1">
              <a:lnSpc>
                <a:spcPct val="150000"/>
              </a:lnSpc>
            </a:pPr>
            <a:r>
              <a:rPr lang="en-US" dirty="0" smtClean="0"/>
              <a:t>Side effects</a:t>
            </a:r>
          </a:p>
          <a:p>
            <a:pPr lvl="1">
              <a:lnSpc>
                <a:spcPct val="150000"/>
              </a:lnSpc>
            </a:pPr>
            <a:r>
              <a:rPr lang="en-US" dirty="0" smtClean="0"/>
              <a:t>limited data on long-term safety</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dirty="0" err="1" smtClean="0">
                <a:hlinkClick r:id="rId2"/>
              </a:rPr>
              <a:t>Empagliflozin</a:t>
            </a:r>
            <a:r>
              <a:rPr lang="en-US" dirty="0" smtClean="0"/>
              <a:t> may play a role in patients with overt CVD not reaching </a:t>
            </a:r>
            <a:r>
              <a:rPr lang="en-US" dirty="0" err="1" smtClean="0"/>
              <a:t>glycemic</a:t>
            </a:r>
            <a:r>
              <a:rPr lang="en-US" dirty="0" smtClean="0"/>
              <a:t> goals with </a:t>
            </a:r>
            <a:r>
              <a:rPr lang="en-US" dirty="0" err="1" smtClean="0">
                <a:hlinkClick r:id="rId3"/>
              </a:rPr>
              <a:t>metformin</a:t>
            </a:r>
            <a:r>
              <a:rPr lang="en-US" dirty="0" smtClean="0"/>
              <a:t> and lifestyle modifications. </a:t>
            </a:r>
          </a:p>
          <a:p>
            <a:pPr>
              <a:lnSpc>
                <a:spcPct val="150000"/>
              </a:lnSpc>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Third agents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SGLT2 inhibitors in general may have a role as a third agent in those who:</a:t>
            </a:r>
          </a:p>
          <a:p>
            <a:pPr lvl="1">
              <a:lnSpc>
                <a:spcPct val="150000"/>
              </a:lnSpc>
            </a:pPr>
            <a:r>
              <a:rPr lang="en-US" dirty="0" smtClean="0"/>
              <a:t> cannot or will not take insulin,</a:t>
            </a:r>
          </a:p>
          <a:p>
            <a:pPr lvl="1">
              <a:lnSpc>
                <a:spcPct val="150000"/>
              </a:lnSpc>
            </a:pPr>
            <a:r>
              <a:rPr lang="en-US" dirty="0" smtClean="0"/>
              <a:t> when full doses of </a:t>
            </a:r>
            <a:r>
              <a:rPr lang="en-US" dirty="0" err="1" smtClean="0">
                <a:hlinkClick r:id="rId2"/>
              </a:rPr>
              <a:t>metformin</a:t>
            </a:r>
            <a:r>
              <a:rPr lang="en-US" dirty="0" smtClean="0"/>
              <a:t> and a sulfonylurea have not produced satisfactory metabolic control,</a:t>
            </a:r>
          </a:p>
          <a:p>
            <a:pPr lvl="1">
              <a:lnSpc>
                <a:spcPct val="150000"/>
              </a:lnSpc>
            </a:pPr>
            <a:r>
              <a:rPr lang="en-US" dirty="0" smtClean="0"/>
              <a:t> or in patients in whom risk of hypoglycemia is high (frail, older adults)</a:t>
            </a:r>
          </a:p>
          <a:p>
            <a:pPr lvl="1">
              <a:lnSpc>
                <a:spcPct val="150000"/>
              </a:lnSpc>
            </a:pPr>
            <a:r>
              <a:rPr lang="en-US" dirty="0" smtClean="0"/>
              <a:t> or in whom avoidance of weight gain is a priority.</a:t>
            </a:r>
          </a:p>
          <a:p>
            <a:pPr>
              <a:lnSpc>
                <a:spcPct val="150000"/>
              </a:lnSpc>
            </a:pPr>
            <a:r>
              <a:rPr lang="en-US" dirty="0" smtClean="0"/>
              <a:t> However, long-term safety has not been established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l-GR" sz="4000" dirty="0" smtClean="0"/>
              <a:t>A1C Goals</a:t>
            </a:r>
            <a:endParaRPr lang="el-GR" altLang="el-GR" sz="4000" dirty="0" smtClean="0"/>
          </a:p>
        </p:txBody>
      </p:sp>
      <p:sp>
        <p:nvSpPr>
          <p:cNvPr id="36867" name="Content Placeholder 2"/>
          <p:cNvSpPr>
            <a:spLocks noGrp="1"/>
          </p:cNvSpPr>
          <p:nvPr>
            <p:ph idx="1"/>
          </p:nvPr>
        </p:nvSpPr>
        <p:spPr>
          <a:xfrm>
            <a:off x="457200" y="2733675"/>
            <a:ext cx="8229600" cy="3640138"/>
          </a:xfrm>
        </p:spPr>
        <p:txBody>
          <a:bodyPr/>
          <a:lstStyle/>
          <a:p>
            <a:r>
              <a:rPr lang="en-US" altLang="el-GR" smtClean="0"/>
              <a:t>What are A1C goals and are they obtainable? </a:t>
            </a:r>
            <a:endParaRPr lang="el-GR" altLang="el-GR" smtClean="0"/>
          </a:p>
        </p:txBody>
      </p:sp>
      <p:sp>
        <p:nvSpPr>
          <p:cNvPr id="3686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 &amp; CVD</a:t>
            </a:r>
            <a:endParaRPr lang="en-US" dirty="0"/>
          </a:p>
        </p:txBody>
      </p:sp>
      <p:sp>
        <p:nvSpPr>
          <p:cNvPr id="3" name="Content Placeholder 2"/>
          <p:cNvSpPr>
            <a:spLocks noGrp="1"/>
          </p:cNvSpPr>
          <p:nvPr>
            <p:ph idx="1"/>
          </p:nvPr>
        </p:nvSpPr>
        <p:spPr/>
        <p:txBody>
          <a:bodyPr/>
          <a:lstStyle/>
          <a:p>
            <a:pPr>
              <a:lnSpc>
                <a:spcPct val="150000"/>
              </a:lnSpc>
            </a:pPr>
            <a:r>
              <a:rPr lang="en-US" dirty="0" smtClean="0"/>
              <a:t>When a decision has been made to use an SGLT2 inhibitor in a patient with type 2 diabetes and CVD, we suggest </a:t>
            </a:r>
            <a:r>
              <a:rPr lang="en-US" dirty="0" err="1" smtClean="0">
                <a:hlinkClick r:id="rId2"/>
              </a:rPr>
              <a:t>empagliflozin</a:t>
            </a:r>
            <a:r>
              <a:rPr lang="en-US" dirty="0" smtClean="0"/>
              <a:t>, rather than another SGLT2 inhibitor (</a:t>
            </a:r>
            <a:r>
              <a:rPr lang="en-US" b="1" dirty="0" smtClean="0">
                <a:hlinkClick r:id="rId3"/>
              </a:rPr>
              <a:t>Grade 2B</a:t>
            </a:r>
            <a:r>
              <a:rPr lang="en-US" dirty="0" smtClean="0"/>
              <a:t>). </a:t>
            </a:r>
          </a:p>
          <a:p>
            <a:pPr>
              <a:lnSpc>
                <a:spcPct val="150000"/>
              </a:lnSpc>
            </a:pPr>
            <a:r>
              <a:rPr lang="en-US" dirty="0" smtClean="0"/>
              <a:t>This is based on the results of the </a:t>
            </a:r>
            <a:r>
              <a:rPr lang="en-US" dirty="0" err="1" smtClean="0"/>
              <a:t>empagliflozin</a:t>
            </a:r>
            <a:r>
              <a:rPr lang="en-US" dirty="0" smtClean="0"/>
              <a:t> and cardiovascular outcomes study.</a:t>
            </a:r>
          </a:p>
          <a:p>
            <a:pPr>
              <a:lnSpc>
                <a:spcPct val="150000"/>
              </a:lnSpc>
            </a:pPr>
            <a:r>
              <a:rPr lang="en-US" dirty="0" smtClean="0"/>
              <a:t> In patients without CVD, choice of SGLT2 inhibitor is often dictated by cost and insurer formulary preference.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2400" dirty="0" smtClean="0"/>
              <a:t>Volume status and renal function (serum </a:t>
            </a:r>
            <a:r>
              <a:rPr lang="en-US" sz="2400" dirty="0" err="1" smtClean="0"/>
              <a:t>creatinine</a:t>
            </a:r>
            <a:r>
              <a:rPr lang="en-US" sz="2400" dirty="0" smtClean="0"/>
              <a:t> with estimation of </a:t>
            </a:r>
            <a:r>
              <a:rPr lang="en-US" sz="2400" dirty="0" err="1" smtClean="0"/>
              <a:t>glomerular</a:t>
            </a:r>
            <a:r>
              <a:rPr lang="en-US" sz="2400" dirty="0" smtClean="0"/>
              <a:t> filtration rate [</a:t>
            </a:r>
            <a:r>
              <a:rPr lang="en-US" sz="2400" dirty="0" err="1" smtClean="0"/>
              <a:t>eGFR</a:t>
            </a:r>
            <a:r>
              <a:rPr lang="en-US" sz="2400" dirty="0" smtClean="0"/>
              <a:t>]) should be assessed prior to starting an SGLT2 inhibitor and periodically thereafter.</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The most common side effects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err="1" smtClean="0"/>
              <a:t>vulvovaginal</a:t>
            </a:r>
            <a:r>
              <a:rPr lang="en-US" sz="2400" dirty="0" smtClean="0"/>
              <a:t> </a:t>
            </a:r>
            <a:r>
              <a:rPr lang="en-US" sz="2400" dirty="0" err="1" smtClean="0"/>
              <a:t>candidal</a:t>
            </a:r>
            <a:r>
              <a:rPr lang="en-US" sz="2400" dirty="0" smtClean="0"/>
              <a:t> infections </a:t>
            </a:r>
          </a:p>
          <a:p>
            <a:pPr>
              <a:lnSpc>
                <a:spcPct val="150000"/>
              </a:lnSpc>
            </a:pPr>
            <a:r>
              <a:rPr lang="en-US" sz="2400" dirty="0" smtClean="0"/>
              <a:t>and hypotension.</a:t>
            </a:r>
          </a:p>
          <a:p>
            <a:pPr lvl="1">
              <a:lnSpc>
                <a:spcPct val="150000"/>
              </a:lnSpc>
            </a:pPr>
            <a:r>
              <a:rPr lang="en-US" dirty="0" smtClean="0"/>
              <a:t> Acute kidney injury,</a:t>
            </a:r>
          </a:p>
          <a:p>
            <a:pPr lvl="1">
              <a:lnSpc>
                <a:spcPct val="150000"/>
              </a:lnSpc>
            </a:pPr>
            <a:r>
              <a:rPr lang="en-US" dirty="0" smtClean="0"/>
              <a:t> urinary tract infections,</a:t>
            </a:r>
          </a:p>
          <a:p>
            <a:pPr lvl="1">
              <a:lnSpc>
                <a:spcPct val="150000"/>
              </a:lnSpc>
            </a:pPr>
            <a:r>
              <a:rPr lang="en-US" dirty="0" smtClean="0"/>
              <a:t> </a:t>
            </a:r>
            <a:r>
              <a:rPr lang="en-US" dirty="0" err="1" smtClean="0"/>
              <a:t>euglycemic</a:t>
            </a:r>
            <a:r>
              <a:rPr lang="en-US" dirty="0" smtClean="0"/>
              <a:t> diabetic </a:t>
            </a:r>
            <a:r>
              <a:rPr lang="en-US" dirty="0" err="1" smtClean="0"/>
              <a:t>ketoacidosis</a:t>
            </a:r>
            <a:r>
              <a:rPr lang="en-US" dirty="0" smtClean="0"/>
              <a:t>,</a:t>
            </a:r>
          </a:p>
          <a:p>
            <a:pPr lvl="1">
              <a:lnSpc>
                <a:spcPct val="150000"/>
              </a:lnSpc>
            </a:pPr>
            <a:r>
              <a:rPr lang="en-US" dirty="0" smtClean="0"/>
              <a:t> increased risk of lower extremity amputation, </a:t>
            </a:r>
          </a:p>
          <a:p>
            <a:pPr lvl="1">
              <a:lnSpc>
                <a:spcPct val="150000"/>
              </a:lnSpc>
            </a:pPr>
            <a:r>
              <a:rPr lang="en-US" dirty="0" smtClean="0"/>
              <a:t>bone fractures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709414468"/>
              </p:ext>
            </p:extLst>
          </p:nvPr>
        </p:nvGraphicFramePr>
        <p:xfrm>
          <a:off x="-1" y="36155"/>
          <a:ext cx="9144001" cy="6522596"/>
        </p:xfrm>
        <a:graphic>
          <a:graphicData uri="http://schemas.openxmlformats.org/drawingml/2006/table">
            <a:tbl>
              <a:tblPr firstRow="1" bandRow="1">
                <a:tableStyleId>{5C22544A-7EE6-4342-B048-85BDC9FD1C3A}</a:tableStyleId>
              </a:tblPr>
              <a:tblGrid>
                <a:gridCol w="1498601"/>
                <a:gridCol w="2269067"/>
                <a:gridCol w="2455333"/>
                <a:gridCol w="2226733"/>
                <a:gridCol w="694267"/>
              </a:tblGrid>
              <a:tr h="370840">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370840">
                <a:tc>
                  <a:txBody>
                    <a:bodyPr/>
                    <a:lstStyle/>
                    <a:p>
                      <a:r>
                        <a:rPr lang="en-US" b="1" dirty="0" err="1" smtClean="0">
                          <a:latin typeface="Times New Roman" panose="02020603050405020304" pitchFamily="18" charset="0"/>
                          <a:cs typeface="Times New Roman" panose="02020603050405020304" pitchFamily="18" charset="0"/>
                        </a:rPr>
                        <a:t>Biguanides</a:t>
                      </a:r>
                      <a:endParaRPr lang="en-US" b="1"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AMP-kinase (?other)</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Hepatic glucose production</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Weight neutral</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Lactic acidosis (rare)</a:t>
                      </a:r>
                    </a:p>
                    <a:p>
                      <a:pPr>
                        <a:buFont typeface="Arial"/>
                        <a:buChar char="•"/>
                      </a:pPr>
                      <a:r>
                        <a:rPr lang="en-US" dirty="0" smtClean="0">
                          <a:latin typeface="Times New Roman" panose="02020603050405020304" pitchFamily="18" charset="0"/>
                          <a:cs typeface="Times New Roman" panose="02020603050405020304" pitchFamily="18" charset="0"/>
                        </a:rPr>
                        <a:t> B-12 deficiency</a:t>
                      </a:r>
                    </a:p>
                    <a:p>
                      <a:pPr>
                        <a:buFont typeface="Arial"/>
                        <a:buChar char="•"/>
                      </a:pPr>
                      <a:r>
                        <a:rPr lang="en-US" baseline="0" dirty="0" smtClean="0">
                          <a:latin typeface="Times New Roman" panose="02020603050405020304" pitchFamily="18" charset="0"/>
                          <a:cs typeface="Times New Roman" panose="02020603050405020304" pitchFamily="18" charset="0"/>
                        </a:rPr>
                        <a:t> Contraindications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r h="1488316">
                <a:tc>
                  <a:txBody>
                    <a:bodyPr/>
                    <a:lstStyle/>
                    <a:p>
                      <a:r>
                        <a:rPr lang="en-US" b="1" dirty="0" smtClean="0">
                          <a:latin typeface="Times New Roman" panose="02020603050405020304" pitchFamily="18" charset="0"/>
                          <a:cs typeface="Times New Roman" panose="02020603050405020304" pitchFamily="18" charset="0"/>
                        </a:rPr>
                        <a:t>Sulfonylurea</a:t>
                      </a:r>
                    </a:p>
                    <a:p>
                      <a:endParaRPr lang="en-US" b="1" baseline="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Closes K</a:t>
                      </a:r>
                      <a:r>
                        <a:rPr lang="en-US" sz="2400" b="0" baseline="-25000" dirty="0" smtClean="0">
                          <a:latin typeface="Times New Roman" panose="02020603050405020304" pitchFamily="18" charset="0"/>
                          <a:cs typeface="Times New Roman" panose="02020603050405020304" pitchFamily="18" charset="0"/>
                        </a:rPr>
                        <a:t>ATP</a:t>
                      </a:r>
                      <a:r>
                        <a:rPr lang="en-US" dirty="0" smtClean="0">
                          <a:latin typeface="Times New Roman" panose="02020603050405020304" pitchFamily="18" charset="0"/>
                          <a:cs typeface="Times New Roman" panose="02020603050405020304" pitchFamily="18" charset="0"/>
                        </a:rPr>
                        <a:t> channels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 secretion</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r>
                        <a:rPr lang="en-US" baseline="0" dirty="0" smtClean="0">
                          <a:latin typeface="Times New Roman" panose="02020603050405020304" pitchFamily="18" charset="0"/>
                          <a:cs typeface="Times New Roman" panose="02020603050405020304" pitchFamily="18" charset="0"/>
                        </a:rPr>
                        <a:t> </a:t>
                      </a:r>
                    </a:p>
                    <a:p>
                      <a:pPr>
                        <a:buFont typeface="Arial"/>
                        <a:buChar char="•"/>
                      </a:pPr>
                      <a:r>
                        <a:rPr lang="en-US" baseline="0" dirty="0" smtClean="0">
                          <a:latin typeface="Times New Roman" panose="02020603050405020304" pitchFamily="18" charset="0"/>
                          <a:cs typeface="Times New Roman" panose="02020603050405020304" pitchFamily="18" charset="0"/>
                        </a:rPr>
                        <a:t> Low durability</a:t>
                      </a:r>
                    </a:p>
                    <a:p>
                      <a:pPr>
                        <a:buFont typeface="Arial"/>
                        <a:buChar char="•"/>
                      </a:pPr>
                      <a:r>
                        <a:rPr lang="en-US" baseline="0" dirty="0" smtClean="0">
                          <a:latin typeface="Times New Roman" panose="02020603050405020304" pitchFamily="18" charset="0"/>
                          <a:cs typeface="Times New Roman" panose="02020603050405020304" pitchFamily="18" charset="0"/>
                        </a:rPr>
                        <a:t> ? Blunts ischemic preconditioning</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Low</a:t>
                      </a:r>
                    </a:p>
                    <a:p>
                      <a:endParaRPr 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solidFill>
                            <a:srgbClr val="7F7F7F"/>
                          </a:solidFill>
                          <a:latin typeface="Times New Roman" panose="02020603050405020304" pitchFamily="18" charset="0"/>
                          <a:cs typeface="Times New Roman" panose="02020603050405020304" pitchFamily="18" charset="0"/>
                        </a:rPr>
                        <a:t>Meglitinides</a:t>
                      </a:r>
                      <a:endParaRPr lang="en-US" b="1" dirty="0" smtClean="0">
                        <a:solidFill>
                          <a:srgbClr val="7F7F7F"/>
                        </a:solidFill>
                        <a:latin typeface="Times New Roman" panose="02020603050405020304" pitchFamily="18" charset="0"/>
                        <a:cs typeface="Times New Roman" panose="02020603050405020304" pitchFamily="18" charset="0"/>
                      </a:endParaRPr>
                    </a:p>
                    <a:p>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Closes K</a:t>
                      </a:r>
                      <a:r>
                        <a:rPr lang="en-US" sz="2400" b="0" baseline="-25000" dirty="0" smtClean="0">
                          <a:solidFill>
                            <a:srgbClr val="7F7F7F"/>
                          </a:solidFill>
                          <a:latin typeface="Times New Roman" panose="02020603050405020304" pitchFamily="18" charset="0"/>
                          <a:cs typeface="Times New Roman" panose="02020603050405020304" pitchFamily="18" charset="0"/>
                        </a:rPr>
                        <a:t>ATP</a:t>
                      </a:r>
                      <a:r>
                        <a:rPr lang="en-US" dirty="0" smtClean="0">
                          <a:solidFill>
                            <a:srgbClr val="7F7F7F"/>
                          </a:solidFill>
                          <a:latin typeface="Times New Roman" panose="02020603050405020304" pitchFamily="18" charset="0"/>
                          <a:cs typeface="Times New Roman" panose="02020603050405020304" pitchFamily="18" charset="0"/>
                        </a:rPr>
                        <a:t> channels</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Insulin secretion</a:t>
                      </a:r>
                    </a:p>
                    <a:p>
                      <a:pPr>
                        <a:buFont typeface="Arial"/>
                        <a:buNone/>
                      </a:pP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flexibility</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Hypoglycemia</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r>
                        <a:rPr lang="en-US" baseline="0" dirty="0" smtClean="0">
                          <a:solidFill>
                            <a:srgbClr val="7F7F7F"/>
                          </a:solidFill>
                          <a:latin typeface="Times New Roman" panose="02020603050405020304" pitchFamily="18" charset="0"/>
                          <a:cs typeface="Times New Roman" panose="02020603050405020304" pitchFamily="18" charset="0"/>
                        </a:rPr>
                        <a:t> </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 Blunts ischemic preconditioning</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Dosing frequency</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endParaRPr lang="en-US" dirty="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Mod.</a:t>
                      </a:r>
                      <a:endParaRPr lang="en-US" dirty="0">
                        <a:solidFill>
                          <a:srgbClr val="7F7F7F"/>
                        </a:solidFill>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TZDs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PPAR-</a:t>
                      </a:r>
                      <a:r>
                        <a:rPr lang="en-US" dirty="0" err="1"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 activator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nsulin sensitivity</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Durability</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TGs (</a:t>
                      </a:r>
                      <a:r>
                        <a:rPr lang="en-US" sz="1800" b="0" kern="1200" dirty="0" err="1" smtClean="0">
                          <a:solidFill>
                            <a:schemeClr val="dk1"/>
                          </a:solidFill>
                          <a:latin typeface="Times New Roman" panose="02020603050405020304" pitchFamily="18" charset="0"/>
                          <a:ea typeface="+mn-ea"/>
                          <a:cs typeface="Times New Roman" panose="02020603050405020304" pitchFamily="18" charset="0"/>
                          <a:sym typeface="Symbol"/>
                        </a:rPr>
                        <a:t>pio</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HDL-C </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 events</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pio</a:t>
                      </a:r>
                      <a:r>
                        <a:rPr lang="en-US" baseline="0" dirty="0" smtClean="0">
                          <a:latin typeface="Times New Roman" panose="02020603050405020304" pitchFamily="18" charset="0"/>
                          <a:cs typeface="Times New Roman" panose="02020603050405020304" pitchFamily="18" charset="0"/>
                        </a:rPr>
                        <a:t>)</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 </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Edema/heart</a:t>
                      </a:r>
                      <a:r>
                        <a:rPr lang="en-US" baseline="0" dirty="0" smtClean="0">
                          <a:latin typeface="Times New Roman" panose="02020603050405020304" pitchFamily="18" charset="0"/>
                          <a:cs typeface="Times New Roman" panose="02020603050405020304" pitchFamily="18" charset="0"/>
                        </a:rPr>
                        <a:t> failure</a:t>
                      </a:r>
                    </a:p>
                    <a:p>
                      <a:pPr>
                        <a:buFont typeface="Arial"/>
                        <a:buChar char="•"/>
                      </a:pPr>
                      <a:r>
                        <a:rPr lang="en-US" baseline="0" dirty="0" smtClean="0">
                          <a:latin typeface="Times New Roman" panose="02020603050405020304" pitchFamily="18" charset="0"/>
                          <a:cs typeface="Times New Roman" panose="02020603050405020304" pitchFamily="18" charset="0"/>
                        </a:rPr>
                        <a:t> Bone fractures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LDL-C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MI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9977"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5"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 xmlns:p14="http://schemas.microsoft.com/office/powerpoint/2010/main" val="40850286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197562380"/>
              </p:ext>
            </p:extLst>
          </p:nvPr>
        </p:nvGraphicFramePr>
        <p:xfrm>
          <a:off x="0" y="44624"/>
          <a:ext cx="9144000" cy="6324003"/>
        </p:xfrm>
        <a:graphic>
          <a:graphicData uri="http://schemas.openxmlformats.org/drawingml/2006/table">
            <a:tbl>
              <a:tblPr firstRow="1" bandRow="1">
                <a:tableStyleId>{5C22544A-7EE6-4342-B048-85BDC9FD1C3A}</a:tableStyleId>
              </a:tblPr>
              <a:tblGrid>
                <a:gridCol w="1549400"/>
                <a:gridCol w="2404533"/>
                <a:gridCol w="2480734"/>
                <a:gridCol w="1989666"/>
                <a:gridCol w="719667"/>
              </a:tblGrid>
              <a:tr h="365213">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1122630">
                <a:tc>
                  <a:txBody>
                    <a:bodyPr/>
                    <a:lstStyle/>
                    <a:p>
                      <a:r>
                        <a:rPr lang="en-US" b="1" dirty="0" smtClean="0">
                          <a:solidFill>
                            <a:srgbClr val="7F7F7F"/>
                          </a:solidFill>
                          <a:latin typeface="Times New Roman" panose="02020603050405020304" pitchFamily="18" charset="0"/>
                          <a:cs typeface="Times New Roman" panose="02020603050405020304" pitchFamily="18" charset="0"/>
                        </a:rPr>
                        <a:t>a-</a:t>
                      </a:r>
                      <a:r>
                        <a:rPr lang="en-US" b="1" dirty="0" err="1" smtClean="0">
                          <a:solidFill>
                            <a:srgbClr val="7F7F7F"/>
                          </a:solidFill>
                          <a:latin typeface="Times New Roman" panose="02020603050405020304" pitchFamily="18" charset="0"/>
                          <a:cs typeface="Times New Roman" panose="02020603050405020304" pitchFamily="18" charset="0"/>
                        </a:rPr>
                        <a:t>Glucosidase</a:t>
                      </a:r>
                      <a:r>
                        <a:rPr lang="en-US" b="1" baseline="0" dirty="0" smtClean="0">
                          <a:solidFill>
                            <a:srgbClr val="7F7F7F"/>
                          </a:solidFill>
                          <a:latin typeface="Times New Roman" panose="02020603050405020304" pitchFamily="18" charset="0"/>
                          <a:cs typeface="Times New Roman" panose="02020603050405020304" pitchFamily="18" charset="0"/>
                        </a:rPr>
                        <a:t> inhibitors</a:t>
                      </a:r>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Inhibits a-</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glucosidase</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Slows carbohydrate digestion / absorption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Nonsystemic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frequency</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Mod</a:t>
                      </a:r>
                      <a:r>
                        <a:rPr lang="en-US" spc="-620" dirty="0" smtClean="0">
                          <a:solidFill>
                            <a:schemeClr val="tx1">
                              <a:lumMod val="50000"/>
                              <a:lumOff val="50000"/>
                            </a:schemeClr>
                          </a:solidFill>
                          <a:latin typeface="Times New Roman" panose="02020603050405020304" pitchFamily="18" charset="0"/>
                          <a:cs typeface="Times New Roman" panose="02020603050405020304" pitchFamily="18" charset="0"/>
                        </a:rPr>
                        <a:t>.</a:t>
                      </a:r>
                      <a:endParaRPr lang="en-US" spc="-620"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r>
              <a:tr h="900525">
                <a:tc>
                  <a:txBody>
                    <a:bodyPr/>
                    <a:lstStyle/>
                    <a:p>
                      <a:r>
                        <a:rPr lang="en-US" sz="2400" b="1" i="1" dirty="0" smtClean="0">
                          <a:solidFill>
                            <a:srgbClr val="C00000"/>
                          </a:solidFill>
                          <a:latin typeface="Times New Roman" panose="02020603050405020304" pitchFamily="18" charset="0"/>
                          <a:cs typeface="Times New Roman" panose="02020603050405020304" pitchFamily="18" charset="0"/>
                        </a:rPr>
                        <a:t>DPP-4</a:t>
                      </a:r>
                    </a:p>
                    <a:p>
                      <a:r>
                        <a:rPr lang="en-US" sz="2400" b="1" i="1" dirty="0" smtClean="0">
                          <a:solidFill>
                            <a:srgbClr val="C00000"/>
                          </a:solidFill>
                          <a:latin typeface="Times New Roman" panose="02020603050405020304" pitchFamily="18" charset="0"/>
                          <a:cs typeface="Times New Roman" panose="02020603050405020304" pitchFamily="18" charset="0"/>
                        </a:rPr>
                        <a:t>inhibitors</a:t>
                      </a:r>
                      <a:endParaRPr lang="en-US" sz="24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Inhibits DPP-4</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Increases </a:t>
                      </a:r>
                      <a:r>
                        <a:rPr lang="en-US" dirty="0" err="1" smtClean="0">
                          <a:solidFill>
                            <a:srgbClr val="000000"/>
                          </a:solidFill>
                          <a:latin typeface="Times New Roman" panose="02020603050405020304" pitchFamily="18" charset="0"/>
                          <a:cs typeface="Times New Roman" panose="02020603050405020304" pitchFamily="18" charset="0"/>
                        </a:rPr>
                        <a:t>incretin</a:t>
                      </a:r>
                      <a:r>
                        <a:rPr lang="en-US" dirty="0" smtClean="0">
                          <a:solidFill>
                            <a:srgbClr val="000000"/>
                          </a:solidFill>
                          <a:latin typeface="Times New Roman" panose="02020603050405020304" pitchFamily="18" charset="0"/>
                          <a:cs typeface="Times New Roman" panose="02020603050405020304" pitchFamily="18" charset="0"/>
                        </a:rPr>
                        <a:t> (GLP-1, GIP) levels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Well tolerated</a:t>
                      </a:r>
                    </a:p>
                    <a:p>
                      <a:pPr>
                        <a:buFont typeface="Arial"/>
                        <a:buChar char="•"/>
                      </a:pPr>
                      <a:r>
                        <a:rPr lang="en-US" baseline="0" dirty="0" smtClean="0">
                          <a:solidFill>
                            <a:srgbClr val="000000"/>
                          </a:solidFill>
                          <a:latin typeface="Times New Roman" panose="02020603050405020304" pitchFamily="18" charset="0"/>
                          <a:cs typeface="Times New Roman" panose="02020603050405020304" pitchFamily="18" charset="0"/>
                        </a:rPr>
                        <a:t> Weight neutral</a:t>
                      </a:r>
                      <a:endParaRPr lang="en-US"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Angioedema / </a:t>
                      </a:r>
                      <a:r>
                        <a:rPr lang="en-US" dirty="0" err="1" smtClean="0">
                          <a:solidFill>
                            <a:srgbClr val="000000"/>
                          </a:solidFill>
                          <a:latin typeface="Times New Roman" panose="02020603050405020304" pitchFamily="18" charset="0"/>
                          <a:cs typeface="Times New Roman" panose="02020603050405020304" pitchFamily="18" charset="0"/>
                        </a:rPr>
                        <a:t>urticaria</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Pancreatitis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Heart</a:t>
                      </a:r>
                      <a:r>
                        <a:rPr lang="en-US" baseline="0" dirty="0" smtClean="0">
                          <a:solidFill>
                            <a:srgbClr val="000000"/>
                          </a:solidFill>
                          <a:latin typeface="Times New Roman" panose="02020603050405020304" pitchFamily="18" charset="0"/>
                          <a:cs typeface="Times New Roman" panose="02020603050405020304" pitchFamily="18" charset="0"/>
                        </a:rPr>
                        <a:t> failure</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000000"/>
                          </a:solidFill>
                          <a:latin typeface="Times New Roman" panose="02020603050405020304" pitchFamily="18" charset="0"/>
                          <a:cs typeface="Times New Roman" panose="02020603050405020304" pitchFamily="18" charset="0"/>
                        </a:rPr>
                        <a:t>High</a:t>
                      </a:r>
                      <a:endParaRPr lang="en-US" dirty="0">
                        <a:solidFill>
                          <a:srgbClr val="000000"/>
                        </a:solidFill>
                        <a:latin typeface="Times New Roman" panose="02020603050405020304" pitchFamily="18" charset="0"/>
                        <a:cs typeface="Times New Roman" panose="02020603050405020304" pitchFamily="18" charset="0"/>
                      </a:endParaRPr>
                    </a:p>
                  </a:txBody>
                  <a:tcPr/>
                </a:tc>
              </a:tr>
              <a:tr h="929590">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Bile acid</a:t>
                      </a:r>
                      <a:r>
                        <a:rPr lang="en-US" b="1"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1" baseline="0" dirty="0" err="1" smtClean="0">
                          <a:solidFill>
                            <a:schemeClr val="tx1">
                              <a:lumMod val="50000"/>
                              <a:lumOff val="50000"/>
                            </a:schemeClr>
                          </a:solidFill>
                          <a:latin typeface="Times New Roman" panose="02020603050405020304" pitchFamily="18" charset="0"/>
                          <a:cs typeface="Times New Roman" panose="02020603050405020304" pitchFamily="18" charset="0"/>
                        </a:rPr>
                        <a:t>sequestrants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Bind bile acids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Hepatic glucose production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LDL-C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Dosing frequency</a:t>
                      </a:r>
                    </a:p>
                  </a:txBody>
                  <a:tcPr/>
                </a:tc>
                <a:tc>
                  <a:txBody>
                    <a:bodyPr/>
                    <a:lstStyle/>
                    <a:p>
                      <a:r>
                        <a:rPr lang="en-US" dirty="0" smtClean="0">
                          <a:latin typeface="Times New Roman" panose="02020603050405020304" pitchFamily="18" charset="0"/>
                          <a:cs typeface="Times New Roman" panose="02020603050405020304" pitchFamily="18" charset="0"/>
                        </a:rPr>
                        <a:t>High</a:t>
                      </a:r>
                      <a:endParaRPr lang="en-US" dirty="0">
                        <a:latin typeface="Times New Roman" panose="02020603050405020304" pitchFamily="18" charset="0"/>
                        <a:cs typeface="Times New Roman" panose="02020603050405020304" pitchFamily="18" charset="0"/>
                      </a:endParaRPr>
                    </a:p>
                  </a:txBody>
                  <a:tcPr/>
                </a:tc>
              </a:tr>
              <a:tr h="1129403">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Dopamine-2</a:t>
                      </a:r>
                    </a:p>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agonists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Activates DA</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receptor</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Alters hypothalamic control of metabolism</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insulin sensitivity</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hypoglyemia</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Dizziness, fatigue</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Nausea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Rhinitis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High</a:t>
                      </a:r>
                    </a:p>
                  </a:txBody>
                  <a:tcPr/>
                </a:tc>
              </a:tr>
              <a:tr h="1170682">
                <a:tc>
                  <a:txBody>
                    <a:bodyPr/>
                    <a:lstStyle/>
                    <a:p>
                      <a:r>
                        <a:rPr lang="en-US" b="1" dirty="0" smtClean="0">
                          <a:solidFill>
                            <a:schemeClr val="tx1"/>
                          </a:solidFill>
                          <a:latin typeface="Times New Roman" panose="02020603050405020304" pitchFamily="18" charset="0"/>
                          <a:cs typeface="Times New Roman" panose="02020603050405020304" pitchFamily="18" charset="0"/>
                        </a:rPr>
                        <a:t>SGLT2</a:t>
                      </a:r>
                      <a:r>
                        <a:rPr lang="en-US" b="1" baseline="0" dirty="0" smtClean="0">
                          <a:solidFill>
                            <a:schemeClr val="tx1"/>
                          </a:solidFill>
                          <a:latin typeface="Times New Roman" panose="02020603050405020304" pitchFamily="18" charset="0"/>
                          <a:cs typeface="Times New Roman" panose="02020603050405020304" pitchFamily="18" charset="0"/>
                        </a:rPr>
                        <a:t> inhibitors</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solidFill>
                          <a:latin typeface="Times New Roman" panose="02020603050405020304" pitchFamily="18" charset="0"/>
                          <a:cs typeface="Times New Roman" panose="02020603050405020304" pitchFamily="18" charset="0"/>
                        </a:rPr>
                        <a:t> Inhibits</a:t>
                      </a:r>
                      <a:r>
                        <a:rPr lang="en-US" baseline="0" dirty="0" smtClean="0">
                          <a:solidFill>
                            <a:schemeClr val="tx1"/>
                          </a:solidFill>
                          <a:latin typeface="Times New Roman" panose="02020603050405020304" pitchFamily="18" charset="0"/>
                          <a:cs typeface="Times New Roman" panose="02020603050405020304" pitchFamily="18" charset="0"/>
                        </a:rPr>
                        <a:t> SGLT2 in proximal nephron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solidFill>
                          <a:latin typeface="Times New Roman" panose="02020603050405020304" pitchFamily="18" charset="0"/>
                          <a:cs typeface="Times New Roman" panose="02020603050405020304" pitchFamily="18" charset="0"/>
                        </a:rPr>
                        <a:t> Increases </a:t>
                      </a:r>
                      <a:r>
                        <a:rPr lang="en-US" baseline="0" dirty="0" err="1" smtClean="0">
                          <a:solidFill>
                            <a:schemeClr val="tx1"/>
                          </a:solidFill>
                          <a:latin typeface="Times New Roman" panose="02020603050405020304" pitchFamily="18" charset="0"/>
                          <a:cs typeface="Times New Roman" panose="02020603050405020304" pitchFamily="18" charset="0"/>
                        </a:rPr>
                        <a:t>glucosuria</a:t>
                      </a: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BP</a:t>
                      </a:r>
                    </a:p>
                    <a:p>
                      <a:pPr>
                        <a:buFont typeface="Arial"/>
                        <a:buChar char="•"/>
                      </a:pPr>
                      <a:r>
                        <a:rPr lang="en-US" dirty="0" smtClean="0">
                          <a:latin typeface="Times New Roman" panose="02020603050405020304" pitchFamily="18" charset="0"/>
                          <a:cs typeface="Times New Roman" panose="02020603050405020304" pitchFamily="18" charset="0"/>
                        </a:rPr>
                        <a:t> Effective</a:t>
                      </a:r>
                      <a:r>
                        <a:rPr lang="en-US" baseline="0" dirty="0" smtClean="0">
                          <a:latin typeface="Times New Roman" panose="02020603050405020304" pitchFamily="18" charset="0"/>
                          <a:cs typeface="Times New Roman" panose="02020603050405020304" pitchFamily="18" charset="0"/>
                        </a:rPr>
                        <a:t> at all stages</a:t>
                      </a:r>
                      <a:endParaRPr lang="en-US" dirty="0" smtClean="0">
                        <a:latin typeface="Times New Roman" panose="02020603050405020304" pitchFamily="18" charset="0"/>
                        <a:cs typeface="Times New Roman" panose="02020603050405020304" pitchFamily="18" charset="0"/>
                      </a:endParaRPr>
                    </a:p>
                    <a:p>
                      <a:pPr>
                        <a:buFont typeface="Arial"/>
                        <a:buChar char="•"/>
                      </a:pP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GU</a:t>
                      </a:r>
                      <a:r>
                        <a:rPr lang="en-US" baseline="0" dirty="0" smtClean="0">
                          <a:solidFill>
                            <a:srgbClr val="000000"/>
                          </a:solidFill>
                          <a:latin typeface="Times New Roman" panose="02020603050405020304" pitchFamily="18" charset="0"/>
                          <a:cs typeface="Times New Roman" panose="02020603050405020304" pitchFamily="18" charset="0"/>
                        </a:rPr>
                        <a:t> infections</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Polyuria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Volume depletion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LDL-C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baseline="0" dirty="0" smtClean="0">
                          <a:solidFill>
                            <a:srgbClr val="000000"/>
                          </a:solidFill>
                          <a:latin typeface="Times New Roman" panose="02020603050405020304" pitchFamily="18" charset="0"/>
                          <a:cs typeface="Times New Roman" panose="02020603050405020304" pitchFamily="18" charset="0"/>
                        </a:rPr>
                        <a:t>Cr (transient)</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Times New Roman" panose="02020603050405020304" pitchFamily="18" charset="0"/>
                          <a:cs typeface="Times New Roman" panose="02020603050405020304" pitchFamily="18" charset="0"/>
                        </a:rPr>
                        <a:t>High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5"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7"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a:t>
            </a: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 xmlns:p14="http://schemas.microsoft.com/office/powerpoint/2010/main" val="573929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Effects of Agents Available for T2D</a:t>
            </a: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75</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6372"/>
            <a:ext cx="7870144"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smtClean="0">
                <a:solidFill>
                  <a:prstClr val="black"/>
                </a:solidFill>
              </a:rPr>
              <a:t>AGI </a:t>
            </a:r>
            <a:r>
              <a:rPr lang="en-US" sz="1000" dirty="0">
                <a:solidFill>
                  <a:prstClr val="black"/>
                </a:solidFill>
              </a:rPr>
              <a:t>=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DPP4I </a:t>
            </a:r>
            <a:r>
              <a:rPr lang="en-US" sz="1000" dirty="0">
                <a:solidFill>
                  <a:prstClr val="black"/>
                </a:solidFill>
              </a:rPr>
              <a:t>= dipeptidyl peptidase 4 inhibitors; FPG = fasting plasma glucose; </a:t>
            </a:r>
            <a:r>
              <a:rPr lang="en-US" sz="1000" dirty="0" smtClean="0">
                <a:solidFill>
                  <a:prstClr val="black"/>
                </a:solidFill>
              </a:rPr>
              <a:t>GLP1RA </a:t>
            </a:r>
            <a:r>
              <a:rPr lang="en-US" sz="1000" dirty="0">
                <a:solidFill>
                  <a:prstClr val="black"/>
                </a:solidFill>
              </a:rPr>
              <a:t>= glucagon-like peptide 1 receptor agonists; </a:t>
            </a:r>
            <a:r>
              <a:rPr lang="en-US" sz="1000" dirty="0" smtClean="0">
                <a:solidFill>
                  <a:prstClr val="black"/>
                </a:solidFill>
              </a:rPr>
              <a:t>Met </a:t>
            </a:r>
            <a:r>
              <a:rPr lang="en-US" sz="1000" dirty="0">
                <a:solidFill>
                  <a:prstClr val="black"/>
                </a:solidFill>
              </a:rPr>
              <a:t>= metformin; </a:t>
            </a:r>
            <a:r>
              <a:rPr lang="en-US" sz="1000" dirty="0" smtClean="0">
                <a:solidFill>
                  <a:prstClr val="black"/>
                </a:solidFill>
              </a:rPr>
              <a:t>Mod = moderate; </a:t>
            </a:r>
            <a:r>
              <a:rPr lang="en-US" sz="1000" dirty="0">
                <a:solidFill>
                  <a:prstClr val="black"/>
                </a:solidFill>
              </a:rPr>
              <a:t>PPG = postprandial glucose; SGLT2I = sodium-glucose cotransporter 2 inhibitors; SU = sulfonylureas; TZD = thiazolidinediones.</a:t>
            </a:r>
          </a:p>
          <a:p>
            <a:pPr defTabSz="914400">
              <a:spcBef>
                <a:spcPts val="600"/>
              </a:spcBef>
            </a:pPr>
            <a:r>
              <a:rPr lang="en-US" sz="1000" dirty="0" smtClean="0">
                <a:solidFill>
                  <a:prstClr val="black"/>
                </a:solidFill>
              </a:rPr>
              <a:t>*Mild</a:t>
            </a:r>
            <a:r>
              <a:rPr lang="en-US" sz="1000" dirty="0">
                <a:solidFill>
                  <a:prstClr val="black"/>
                </a:solidFill>
              </a:rPr>
              <a:t>: albiglutide and exenatide; moderate: dulaglutide, exenatide extended release, and liraglutide.</a:t>
            </a:r>
          </a:p>
        </p:txBody>
      </p:sp>
      <p:graphicFrame>
        <p:nvGraphicFramePr>
          <p:cNvPr id="3" name="Table 2"/>
          <p:cNvGraphicFramePr>
            <a:graphicFrameLocks noGrp="1"/>
          </p:cNvGraphicFramePr>
          <p:nvPr>
            <p:extLst>
              <p:ext uri="{D42A27DB-BD31-4B8C-83A1-F6EECF244321}">
                <p14:modId xmlns="" xmlns:p14="http://schemas.microsoft.com/office/powerpoint/2010/main" val="2112301691"/>
              </p:ext>
            </p:extLst>
          </p:nvPr>
        </p:nvGraphicFramePr>
        <p:xfrm>
          <a:off x="228832" y="1738314"/>
          <a:ext cx="8653461" cy="2844572"/>
        </p:xfrm>
        <a:graphic>
          <a:graphicData uri="http://schemas.openxmlformats.org/drawingml/2006/table">
            <a:tbl>
              <a:tblPr firstRow="1" firstCol="1" bandRow="1" bandCol="1">
                <a:tableStyleId>{5C22544A-7EE6-4342-B048-85BDC9FD1C3A}</a:tableStyleId>
              </a:tblPr>
              <a:tblGrid>
                <a:gridCol w="772654"/>
                <a:gridCol w="716437"/>
                <a:gridCol w="716437"/>
                <a:gridCol w="716437"/>
                <a:gridCol w="716437"/>
                <a:gridCol w="716437"/>
                <a:gridCol w="716437"/>
                <a:gridCol w="716437"/>
                <a:gridCol w="716437"/>
                <a:gridCol w="716437"/>
                <a:gridCol w="716437"/>
                <a:gridCol w="716437"/>
              </a:tblGrid>
              <a:tr h="406367">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DPP4I</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015919">
                <a:tc>
                  <a:txBody>
                    <a:bodyPr/>
                    <a:lstStyle/>
                    <a:p>
                      <a:pPr marL="0" marR="0">
                        <a:lnSpc>
                          <a:spcPct val="100000"/>
                        </a:lnSpc>
                        <a:spcBef>
                          <a:spcPts val="0"/>
                        </a:spcBef>
                        <a:spcAft>
                          <a:spcPts val="0"/>
                        </a:spcAft>
                      </a:pPr>
                      <a:r>
                        <a:rPr lang="en-US" sz="1200" dirty="0">
                          <a:effectLst/>
                          <a:uFill>
                            <a:solidFill>
                              <a:srgbClr val="000000"/>
                            </a:solidFill>
                          </a:uFill>
                          <a:latin typeface="+mn-lt"/>
                        </a:rPr>
                        <a:t>FPG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 to </a:t>
                      </a: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Mild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a:t>
                      </a:r>
                      <a:endParaRPr lang="en-US" sz="1200" dirty="0">
                        <a:effectLst/>
                        <a:uFill>
                          <a:solidFill>
                            <a:srgbClr val="000000"/>
                          </a:solidFill>
                        </a:uFill>
                        <a:latin typeface="+mn-lt"/>
                      </a:endParaRPr>
                    </a:p>
                    <a:p>
                      <a:pPr marL="0" marR="0" algn="ctr">
                        <a:lnSpc>
                          <a:spcPct val="100000"/>
                        </a:lnSpc>
                        <a:spcBef>
                          <a:spcPts val="0"/>
                        </a:spcBef>
                        <a:spcAft>
                          <a:spcPts val="0"/>
                        </a:spcAft>
                      </a:pPr>
                      <a:r>
                        <a:rPr lang="en-US" sz="1200" dirty="0">
                          <a:effectLst/>
                          <a:latin typeface="+mn-lt"/>
                        </a:rPr>
                        <a:t>Glinide: mild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(basal 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r>
              <a:tr h="1422286">
                <a:tc>
                  <a:txBody>
                    <a:bodyPr/>
                    <a:lstStyle/>
                    <a:p>
                      <a:pPr marL="0" marR="0">
                        <a:lnSpc>
                          <a:spcPct val="100000"/>
                        </a:lnSpc>
                        <a:spcBef>
                          <a:spcPts val="0"/>
                        </a:spcBef>
                        <a:spcAft>
                          <a:spcPts val="0"/>
                        </a:spcAft>
                      </a:pPr>
                      <a:r>
                        <a:rPr lang="en-US" sz="1200" dirty="0">
                          <a:effectLst/>
                          <a:uFill>
                            <a:solidFill>
                              <a:srgbClr val="000000"/>
                            </a:solidFill>
                          </a:uFill>
                          <a:latin typeface="+mn-lt"/>
                        </a:rPr>
                        <a:t>PPG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to </a:t>
                      </a:r>
                      <a:r>
                        <a:rPr lang="en-US" sz="1200" dirty="0">
                          <a:effectLst/>
                          <a:uFill>
                            <a:solidFill>
                              <a:srgbClr val="000000"/>
                            </a:solidFill>
                          </a:uFill>
                          <a:latin typeface="+mn-lt"/>
                        </a:rPr>
                        <a:t>marked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smtClean="0">
                          <a:solidFill>
                            <a:srgbClr val="0070C0"/>
                          </a:solidFill>
                          <a:effectLst/>
                          <a:uFill>
                            <a:solidFill>
                              <a:srgbClr val="000000"/>
                            </a:solidFill>
                          </a:uFill>
                          <a:latin typeface="+mn-lt"/>
                        </a:rPr>
                        <a:t>Mod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(short</a:t>
                      </a:r>
                      <a:r>
                        <a:rPr lang="en-US" sz="1200" dirty="0" smtClean="0">
                          <a:effectLst/>
                          <a:uFill>
                            <a:solidFill>
                              <a:srgbClr val="000000"/>
                            </a:solidFill>
                          </a:uFill>
                          <a:latin typeface="+mn-lt"/>
                        </a:rPr>
                        <a:t>/ rapid-acting </a:t>
                      </a:r>
                      <a:r>
                        <a:rPr lang="en-US" sz="1200" dirty="0">
                          <a:effectLst/>
                          <a:uFill>
                            <a:solidFill>
                              <a:srgbClr val="000000"/>
                            </a:solidFill>
                          </a:uFill>
                          <a:latin typeface="+mn-lt"/>
                        </a:rPr>
                        <a:t>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9" name="TextBox 8"/>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on next slide</a:t>
            </a:r>
            <a:endParaRPr lang="en-US" sz="1400" i="1" dirty="0">
              <a:solidFill>
                <a:prstClr val="black"/>
              </a:solidFill>
            </a:endParaRPr>
          </a:p>
        </p:txBody>
      </p:sp>
    </p:spTree>
    <p:extLst>
      <p:ext uri="{BB962C8B-B14F-4D97-AF65-F5344CB8AC3E}">
        <p14:creationId xmlns="" xmlns:p14="http://schemas.microsoft.com/office/powerpoint/2010/main" val="27046707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76</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55638" y="3276601"/>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4909834"/>
              </p:ext>
            </p:extLst>
          </p:nvPr>
        </p:nvGraphicFramePr>
        <p:xfrm>
          <a:off x="457200" y="152404"/>
          <a:ext cx="7620000" cy="6268717"/>
        </p:xfrm>
        <a:graphic>
          <a:graphicData uri="http://schemas.openxmlformats.org/drawingml/2006/table">
            <a:tbl>
              <a:tblPr firstRow="1" bandRow="1">
                <a:tableStyleId>{5C22544A-7EE6-4342-B048-85BDC9FD1C3A}</a:tableStyleId>
              </a:tblPr>
              <a:tblGrid>
                <a:gridCol w="1905000"/>
                <a:gridCol w="1905000"/>
                <a:gridCol w="1752600"/>
                <a:gridCol w="2057400"/>
              </a:tblGrid>
              <a:tr h="482209">
                <a:tc>
                  <a:txBody>
                    <a:bodyPr/>
                    <a:lstStyle/>
                    <a:p>
                      <a:pPr algn="r" rtl="1"/>
                      <a:r>
                        <a:rPr lang="fa-IR" dirty="0" smtClean="0"/>
                        <a:t>پوشش بیمه</a:t>
                      </a:r>
                      <a:endParaRPr lang="en-US" dirty="0"/>
                    </a:p>
                  </a:txBody>
                  <a:tcPr/>
                </a:tc>
                <a:tc>
                  <a:txBody>
                    <a:bodyPr/>
                    <a:lstStyle/>
                    <a:p>
                      <a:pPr algn="r" rtl="1"/>
                      <a:r>
                        <a:rPr lang="fa-IR" dirty="0" smtClean="0"/>
                        <a:t>قیمت (تومان)</a:t>
                      </a:r>
                      <a:endParaRPr lang="en-US" dirty="0"/>
                    </a:p>
                  </a:txBody>
                  <a:tcPr/>
                </a:tc>
                <a:tc>
                  <a:txBody>
                    <a:bodyPr/>
                    <a:lstStyle/>
                    <a:p>
                      <a:pPr algn="r" rtl="1"/>
                      <a:r>
                        <a:rPr lang="fa-IR" dirty="0" smtClean="0"/>
                        <a:t>تعداد</a:t>
                      </a:r>
                      <a:endParaRPr lang="en-US" dirty="0"/>
                    </a:p>
                  </a:txBody>
                  <a:tcPr/>
                </a:tc>
                <a:tc>
                  <a:txBody>
                    <a:bodyPr/>
                    <a:lstStyle/>
                    <a:p>
                      <a:pPr algn="r" rtl="1"/>
                      <a:r>
                        <a:rPr lang="fa-IR" dirty="0" smtClean="0"/>
                        <a:t>نام دارو</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7500</a:t>
                      </a:r>
                      <a:r>
                        <a:rPr lang="en-US" baseline="0" dirty="0" smtClean="0"/>
                        <a:t> (19500)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متفورمین</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4000 </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بن کلامید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11000 (19000)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کلازید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5500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13000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32-40-48000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گلوتازون</a:t>
                      </a:r>
                      <a:r>
                        <a:rPr lang="en-US" dirty="0" smtClean="0"/>
                        <a:t> </a:t>
                      </a:r>
                      <a:r>
                        <a:rPr lang="fa-IR" dirty="0" smtClean="0"/>
                        <a:t>(15-30-45)</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22-34000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آکاربوز</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30000</a:t>
                      </a:r>
                      <a:endParaRPr lang="en-US" dirty="0"/>
                    </a:p>
                  </a:txBody>
                  <a:tcPr/>
                </a:tc>
                <a:tc>
                  <a:txBody>
                    <a:bodyPr/>
                    <a:lstStyle/>
                    <a:p>
                      <a:pPr algn="r" rtl="1"/>
                      <a:r>
                        <a:rPr lang="fa-IR" dirty="0" smtClean="0"/>
                        <a:t>30</a:t>
                      </a:r>
                      <a:endParaRPr lang="en-US" dirty="0"/>
                    </a:p>
                  </a:txBody>
                  <a:tcPr/>
                </a:tc>
                <a:tc>
                  <a:txBody>
                    <a:bodyPr/>
                    <a:lstStyle/>
                    <a:p>
                      <a:pPr algn="r" rtl="1"/>
                      <a:r>
                        <a:rPr lang="fa-IR" dirty="0" smtClean="0"/>
                        <a:t>زیپتین</a:t>
                      </a:r>
                      <a:r>
                        <a:rPr lang="fa-IR" baseline="0" dirty="0" smtClean="0"/>
                        <a:t> 50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NPH</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Regular</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20000</a:t>
                      </a:r>
                      <a:endParaRPr lang="en-US" dirty="0"/>
                    </a:p>
                  </a:txBody>
                  <a:tcPr/>
                </a:tc>
                <a:tc>
                  <a:txBody>
                    <a:bodyPr/>
                    <a:lstStyle/>
                    <a:p>
                      <a:pPr algn="r" rtl="1"/>
                      <a:r>
                        <a:rPr lang="fa-IR" dirty="0" smtClean="0"/>
                        <a:t>100 عدد</a:t>
                      </a:r>
                      <a:endParaRPr lang="en-US" dirty="0"/>
                    </a:p>
                  </a:txBody>
                  <a:tcPr/>
                </a:tc>
                <a:tc>
                  <a:txBody>
                    <a:bodyPr/>
                    <a:lstStyle/>
                    <a:p>
                      <a:pPr algn="r" rtl="1"/>
                      <a:r>
                        <a:rPr lang="fa-IR" dirty="0" smtClean="0"/>
                        <a:t>سرنگ</a:t>
                      </a:r>
                      <a:endParaRPr lang="en-US" dirty="0"/>
                    </a:p>
                  </a:txBody>
                  <a:tcPr/>
                </a:tc>
              </a:tr>
            </a:tbl>
          </a:graphicData>
        </a:graphic>
      </p:graphicFrame>
    </p:spTree>
    <p:extLst>
      <p:ext uri="{BB962C8B-B14F-4D97-AF65-F5344CB8AC3E}">
        <p14:creationId xmlns="" xmlns:p14="http://schemas.microsoft.com/office/powerpoint/2010/main" val="544308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85813"/>
            <a:ext cx="8229600" cy="5538787"/>
          </a:xfrm>
        </p:spPr>
        <p:txBody>
          <a:bodyPr/>
          <a:lstStyle/>
          <a:p>
            <a:pPr eaLnBrk="1" hangingPunct="1"/>
            <a:endParaRPr lang="en-GB" altLang="en-US" smtClean="0"/>
          </a:p>
        </p:txBody>
      </p:sp>
      <p:sp>
        <p:nvSpPr>
          <p:cNvPr id="10" name="Cloud 9"/>
          <p:cNvSpPr/>
          <p:nvPr/>
        </p:nvSpPr>
        <p:spPr>
          <a:xfrm>
            <a:off x="857250" y="4357688"/>
            <a:ext cx="2286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6072188" y="4143375"/>
            <a:ext cx="2143125" cy="13573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loud 11"/>
          <p:cNvSpPr/>
          <p:nvPr/>
        </p:nvSpPr>
        <p:spPr>
          <a:xfrm>
            <a:off x="3643313" y="928688"/>
            <a:ext cx="2071687" cy="14287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Cloud 12"/>
          <p:cNvSpPr/>
          <p:nvPr/>
        </p:nvSpPr>
        <p:spPr>
          <a:xfrm>
            <a:off x="6072188" y="2214563"/>
            <a:ext cx="2143125" cy="15001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Cloud 13"/>
          <p:cNvSpPr/>
          <p:nvPr/>
        </p:nvSpPr>
        <p:spPr>
          <a:xfrm>
            <a:off x="1214438" y="2357438"/>
            <a:ext cx="2214562" cy="16430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Cloud 14"/>
          <p:cNvSpPr/>
          <p:nvPr/>
        </p:nvSpPr>
        <p:spPr>
          <a:xfrm>
            <a:off x="3786188" y="5000625"/>
            <a:ext cx="2143125" cy="15001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13" name="TextBox 16"/>
          <p:cNvSpPr txBox="1">
            <a:spLocks noChangeArrowheads="1"/>
          </p:cNvSpPr>
          <p:nvPr/>
        </p:nvSpPr>
        <p:spPr bwMode="auto">
          <a:xfrm>
            <a:off x="3857625" y="1357313"/>
            <a:ext cx="16430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Effectiveness</a:t>
            </a:r>
          </a:p>
        </p:txBody>
      </p:sp>
      <p:sp>
        <p:nvSpPr>
          <p:cNvPr id="72714" name="TextBox 17"/>
          <p:cNvSpPr txBox="1">
            <a:spLocks noChangeArrowheads="1"/>
          </p:cNvSpPr>
          <p:nvPr/>
        </p:nvSpPr>
        <p:spPr bwMode="auto">
          <a:xfrm>
            <a:off x="1357313" y="3071813"/>
            <a:ext cx="17859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Side effects</a:t>
            </a:r>
          </a:p>
        </p:txBody>
      </p:sp>
      <p:sp>
        <p:nvSpPr>
          <p:cNvPr id="72715" name="TextBox 19"/>
          <p:cNvSpPr txBox="1">
            <a:spLocks noChangeArrowheads="1"/>
          </p:cNvSpPr>
          <p:nvPr/>
        </p:nvSpPr>
        <p:spPr bwMode="auto">
          <a:xfrm>
            <a:off x="6429375" y="2500313"/>
            <a:ext cx="14287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safety profiles</a:t>
            </a:r>
          </a:p>
          <a:p>
            <a:pPr algn="ctr" eaLnBrk="1" hangingPunct="1"/>
            <a:endParaRPr lang="en-GB" altLang="en-US">
              <a:latin typeface="Calibri" pitchFamily="34" charset="0"/>
            </a:endParaRPr>
          </a:p>
        </p:txBody>
      </p:sp>
      <p:sp>
        <p:nvSpPr>
          <p:cNvPr id="72716" name="TextBox 20"/>
          <p:cNvSpPr txBox="1">
            <a:spLocks noChangeArrowheads="1"/>
          </p:cNvSpPr>
          <p:nvPr/>
        </p:nvSpPr>
        <p:spPr bwMode="auto">
          <a:xfrm>
            <a:off x="1285875" y="4643438"/>
            <a:ext cx="150018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Patient satisfaction</a:t>
            </a:r>
          </a:p>
        </p:txBody>
      </p:sp>
      <p:sp>
        <p:nvSpPr>
          <p:cNvPr id="72717" name="TextBox 21"/>
          <p:cNvSpPr txBox="1">
            <a:spLocks noChangeArrowheads="1"/>
          </p:cNvSpPr>
          <p:nvPr/>
        </p:nvSpPr>
        <p:spPr bwMode="auto">
          <a:xfrm>
            <a:off x="6572250" y="4500563"/>
            <a:ext cx="10715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Cost </a:t>
            </a:r>
          </a:p>
        </p:txBody>
      </p:sp>
      <p:sp>
        <p:nvSpPr>
          <p:cNvPr id="72718" name="TextBox 22"/>
          <p:cNvSpPr txBox="1">
            <a:spLocks noChangeArrowheads="1"/>
          </p:cNvSpPr>
          <p:nvPr/>
        </p:nvSpPr>
        <p:spPr bwMode="auto">
          <a:xfrm>
            <a:off x="4000500" y="5214938"/>
            <a:ext cx="1785938"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.extraglycemic effect.</a:t>
            </a:r>
          </a:p>
        </p:txBody>
      </p:sp>
      <p:sp>
        <p:nvSpPr>
          <p:cNvPr id="24" name="5-Point Star 23"/>
          <p:cNvSpPr/>
          <p:nvPr/>
        </p:nvSpPr>
        <p:spPr>
          <a:xfrm>
            <a:off x="3643313" y="2714625"/>
            <a:ext cx="2143125" cy="1714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 xmlns:p14="http://schemas.microsoft.com/office/powerpoint/2010/main" val="35776777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8275"/>
            <a:ext cx="9144000" cy="6516005"/>
            <a:chOff x="0" y="-168275"/>
            <a:chExt cx="9144000" cy="6516005"/>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39261" y="925638"/>
              <a:ext cx="8042031" cy="1800225"/>
            </a:xfrm>
            <a:prstGeom prst="rect">
              <a:avLst/>
            </a:prstGeom>
          </p:spPr>
          <p:txBody>
            <a:bodyPr lIns="91431" tIns="45716" rIns="91431" bIns="45716">
              <a:spAutoFit/>
            </a:bodyPr>
            <a:lstStyle/>
            <a:p>
              <a:pPr marL="514350" indent="-514350" defTabSz="914400" fontAlgn="base">
                <a:spcBef>
                  <a:spcPct val="0"/>
                </a:spcBef>
                <a:spcAft>
                  <a:spcPts val="600"/>
                </a:spcAft>
                <a:buFontTx/>
                <a:buAutoNum type="arabicPeriod"/>
                <a:defRPr/>
              </a:pPr>
              <a:r>
                <a:rPr lang="en-US" sz="3200" b="1" kern="0" spc="100" dirty="0">
                  <a:solidFill>
                    <a:srgbClr val="000090"/>
                  </a:solidFill>
                  <a:ea typeface="ＭＳ Ｐゴシック" charset="-128"/>
                  <a:cs typeface="Calibri"/>
                </a:rPr>
                <a:t>Patient-Centered Approach</a:t>
              </a:r>
              <a:endParaRPr lang="en-US" sz="900" b="1" i="1" kern="0" spc="100" dirty="0">
                <a:solidFill>
                  <a:srgbClr val="000090"/>
                </a:solidFill>
                <a:ea typeface="ＭＳ Ｐゴシック" charset="-128"/>
                <a:cs typeface="Calibri"/>
              </a:endParaRPr>
            </a:p>
            <a:p>
              <a:pPr defTabSz="914400" fontAlgn="base">
                <a:spcBef>
                  <a:spcPct val="0"/>
                </a:spcBef>
                <a:spcAft>
                  <a:spcPts val="600"/>
                </a:spcAft>
                <a:tabLst>
                  <a:tab pos="571500" algn="l"/>
                </a:tabLst>
                <a:defRPr/>
              </a:pPr>
              <a:r>
                <a:rPr lang="en-US" sz="2600" i="1" kern="0" spc="100" dirty="0">
                  <a:solidFill>
                    <a:srgbClr val="000090"/>
                  </a:solidFill>
                  <a:ea typeface="ＭＳ Ｐゴシック" charset="-128"/>
                  <a:cs typeface="Times"/>
                </a:rPr>
                <a:t>	</a:t>
              </a:r>
              <a:r>
                <a:rPr lang="en-US" sz="2400" i="1" kern="0" spc="100" dirty="0">
                  <a:solidFill>
                    <a:prstClr val="black"/>
                  </a:solidFill>
                  <a:ea typeface="ＭＳ Ｐゴシック" charset="-128"/>
                  <a:cs typeface="Calibri"/>
                </a:rPr>
                <a:t>“</a:t>
              </a:r>
              <a:r>
                <a:rPr lang="en-US" sz="2400" i="1" kern="0" spc="100" dirty="0">
                  <a:solidFill>
                    <a:srgbClr val="000090"/>
                  </a:solidFill>
                  <a:ea typeface="ＭＳ Ｐゴシック" charset="-128"/>
                  <a:cs typeface="Calibri"/>
                </a:rPr>
                <a:t>...</a:t>
              </a:r>
              <a:r>
                <a:rPr lang="en-US" sz="2400" i="1" dirty="0">
                  <a:solidFill>
                    <a:prstClr val="black"/>
                  </a:solidFill>
                  <a:ea typeface="ＭＳ Ｐゴシック" charset="-128"/>
                  <a:cs typeface="Calibri"/>
                </a:rPr>
                <a:t>providing care that is respectful of and responsive to 	individual patient preferences, needs, and values - ensuring  	that patient values guide all clinical decisions.”</a:t>
              </a:r>
              <a:endParaRPr lang="en-US" sz="2400" i="1" kern="0" spc="100" dirty="0">
                <a:solidFill>
                  <a:srgbClr val="000090"/>
                </a:solidFill>
                <a:ea typeface="ＭＳ Ｐゴシック" charset="-128"/>
                <a:cs typeface="Calibri"/>
              </a:endParaRPr>
            </a:p>
          </p:txBody>
        </p:sp>
        <p:sp>
          <p:nvSpPr>
            <p:cNvPr id="9" name="TextBox 11"/>
            <p:cNvSpPr txBox="1">
              <a:spLocks noChangeArrowheads="1"/>
            </p:cNvSpPr>
            <p:nvPr/>
          </p:nvSpPr>
          <p:spPr bwMode="auto">
            <a:xfrm>
              <a:off x="914400" y="2869855"/>
              <a:ext cx="7385538" cy="3477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 Gauge patient’s preferred level of involvement.</a:t>
              </a:r>
            </a:p>
            <a:p>
              <a:pPr defTabSz="914400" fontAlgn="base">
                <a:spcBef>
                  <a:spcPct val="0"/>
                </a:spcBef>
                <a:spcAft>
                  <a:spcPts val="2400"/>
                </a:spcAft>
                <a:buClr>
                  <a:srgbClr val="B01F2E"/>
                </a:buClr>
                <a:buSzPct val="120000"/>
                <a:buFont typeface="Arial" charset="0"/>
                <a:buChar char="•"/>
                <a:tabLst>
                  <a:tab pos="169863" algn="l"/>
                </a:tabLst>
                <a:defRPr/>
              </a:pPr>
              <a:r>
                <a:rPr lang="en-US" sz="2000" b="1" dirty="0">
                  <a:solidFill>
                    <a:prstClr val="black"/>
                  </a:solidFill>
                  <a:ea typeface="Calibri" charset="0"/>
                  <a:cs typeface="Calibri" charset="0"/>
                </a:rPr>
                <a:t> Explore, where possible, therapeutic </a:t>
              </a:r>
              <a:r>
                <a:rPr lang="en-US" sz="2000" b="1" dirty="0" smtClean="0">
                  <a:solidFill>
                    <a:prstClr val="black"/>
                  </a:solidFill>
                  <a:ea typeface="Calibri" charset="0"/>
                  <a:cs typeface="Calibri" charset="0"/>
                </a:rPr>
                <a:t>choices. Consider using 	decision </a:t>
              </a:r>
              <a:r>
                <a:rPr lang="en-US" sz="2000" b="1" dirty="0">
                  <a:solidFill>
                    <a:prstClr val="black"/>
                  </a:solidFill>
                  <a:ea typeface="Calibri" charset="0"/>
                  <a:cs typeface="Calibri" charset="0"/>
                </a:rPr>
                <a:t>aids.</a:t>
              </a:r>
            </a:p>
            <a:p>
              <a:pPr marL="228600" indent="-228600" defTabSz="914400" fontAlgn="base">
                <a:spcBef>
                  <a:spcPct val="0"/>
                </a:spcBef>
                <a:spcAft>
                  <a:spcPts val="2400"/>
                </a:spcAft>
                <a:buClr>
                  <a:srgbClr val="B01F2E"/>
                </a:buClr>
                <a:buSzPct val="120000"/>
                <a:buFont typeface="Arial" charset="0"/>
                <a:buChar char="•"/>
                <a:defRPr/>
              </a:pPr>
              <a:r>
                <a:rPr lang="en-US" sz="2000" b="1" u="sng" dirty="0">
                  <a:solidFill>
                    <a:prstClr val="black"/>
                  </a:solidFill>
                  <a:ea typeface="Calibri" charset="0"/>
                  <a:cs typeface="Calibri" charset="0"/>
                </a:rPr>
                <a:t>Shared </a:t>
              </a:r>
              <a:r>
                <a:rPr lang="en-US" sz="2000" b="1" u="sng" dirty="0" smtClean="0">
                  <a:solidFill>
                    <a:prstClr val="black"/>
                  </a:solidFill>
                  <a:ea typeface="Calibri" charset="0"/>
                  <a:cs typeface="Calibri" charset="0"/>
                </a:rPr>
                <a:t>Decision Making </a:t>
              </a:r>
              <a:r>
                <a:rPr lang="en-US" sz="2000" b="1" dirty="0" smtClean="0">
                  <a:solidFill>
                    <a:prstClr val="black"/>
                  </a:solidFill>
                  <a:ea typeface="Calibri" charset="0"/>
                  <a:cs typeface="Calibri" charset="0"/>
                </a:rPr>
                <a:t>– a collaborative process between patient and clinician, using best available evidence and taking into account the patient’s preferences and values.  </a:t>
              </a:r>
              <a:endParaRPr lang="en-US" sz="2000" b="1" dirty="0">
                <a:solidFill>
                  <a:prstClr val="black"/>
                </a:solidFill>
                <a:ea typeface="Calibri" charset="0"/>
                <a:cs typeface="Calibri" charset="0"/>
              </a:endParaRPr>
            </a:p>
            <a:p>
              <a:pPr marL="228600" indent="-228600"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F</a:t>
              </a:r>
              <a:r>
                <a:rPr lang="en-US" sz="2000" b="1" dirty="0" smtClean="0">
                  <a:solidFill>
                    <a:prstClr val="black"/>
                  </a:solidFill>
                  <a:ea typeface="Calibri" charset="0"/>
                  <a:cs typeface="Calibri" charset="0"/>
                </a:rPr>
                <a:t>inal </a:t>
              </a:r>
              <a:r>
                <a:rPr lang="en-US" sz="2000" b="1" dirty="0">
                  <a:solidFill>
                    <a:prstClr val="black"/>
                  </a:solidFill>
                  <a:ea typeface="Calibri" charset="0"/>
                  <a:cs typeface="Calibri" charset="0"/>
                </a:rPr>
                <a:t>decisions </a:t>
              </a:r>
              <a:r>
                <a:rPr lang="en-US" sz="2000" b="1" dirty="0" smtClean="0">
                  <a:solidFill>
                    <a:prstClr val="black"/>
                  </a:solidFill>
                  <a:ea typeface="Calibri" charset="0"/>
                  <a:cs typeface="Calibri" charset="0"/>
                </a:rPr>
                <a:t>regarding </a:t>
              </a:r>
              <a:r>
                <a:rPr lang="en-US" sz="2000" b="1" dirty="0">
                  <a:solidFill>
                    <a:prstClr val="black"/>
                  </a:solidFill>
                  <a:ea typeface="Calibri" charset="0"/>
                  <a:cs typeface="Calibri" charset="0"/>
                </a:rPr>
                <a:t>lifestyle choices ultimately </a:t>
              </a:r>
              <a:r>
                <a:rPr lang="en-US" sz="2000" b="1" dirty="0" smtClean="0">
                  <a:solidFill>
                    <a:prstClr val="black"/>
                  </a:solidFill>
                  <a:ea typeface="Calibri" charset="0"/>
                  <a:cs typeface="Calibri" charset="0"/>
                </a:rPr>
                <a:t>lie </a:t>
              </a:r>
              <a:r>
                <a:rPr lang="en-US" sz="2000" b="1" dirty="0">
                  <a:solidFill>
                    <a:prstClr val="black"/>
                  </a:solidFill>
                  <a:ea typeface="Calibri" charset="0"/>
                  <a:cs typeface="Calibri" charset="0"/>
                </a:rPr>
                <a:t>with the patient.</a:t>
              </a: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mj-lt"/>
                  <a:ea typeface="Arial Black" charset="0"/>
                  <a:cs typeface="Calibri"/>
                </a:rPr>
                <a:t>ADA-EASD Position </a:t>
              </a:r>
              <a:r>
                <a:rPr lang="en-US" sz="2000" b="1" dirty="0" smtClean="0">
                  <a:solidFill>
                    <a:srgbClr val="000090"/>
                  </a:solidFill>
                  <a:latin typeface="+mj-lt"/>
                  <a:ea typeface="Arial Black" charset="0"/>
                  <a:cs typeface="Calibri"/>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mj-lt"/>
                  <a:ea typeface="Arial Black" charset="0"/>
                  <a:cs typeface="Calibri"/>
                </a:rPr>
                <a:t>Management </a:t>
              </a:r>
              <a:r>
                <a:rPr lang="en-US" sz="2000" b="1" dirty="0">
                  <a:solidFill>
                    <a:srgbClr val="000090"/>
                  </a:solidFill>
                  <a:latin typeface="+mj-lt"/>
                  <a:ea typeface="Arial Black" charset="0"/>
                  <a:cs typeface="Calibri"/>
                </a:rPr>
                <a:t>of Hyperglycemia in </a:t>
              </a:r>
              <a:r>
                <a:rPr lang="en-US" sz="2000" b="1" dirty="0" smtClean="0">
                  <a:solidFill>
                    <a:srgbClr val="000090"/>
                  </a:solidFill>
                  <a:latin typeface="+mj-lt"/>
                  <a:ea typeface="Arial Black" charset="0"/>
                  <a:cs typeface="Calibri"/>
                </a:rPr>
                <a:t>T2DM, 2015</a:t>
              </a: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endParaRPr lang="en-US" b="1" dirty="0">
                <a:solidFill>
                  <a:srgbClr val="000090"/>
                </a:solidFill>
                <a:latin typeface="+mj-lt"/>
                <a:ea typeface="Times" charset="0"/>
                <a:cs typeface="Calibri"/>
              </a:endParaRPr>
            </a:p>
          </p:txBody>
        </p:sp>
      </p:grpSp>
      <p:sp>
        <p:nvSpPr>
          <p:cNvPr id="11"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 xmlns:p14="http://schemas.microsoft.com/office/powerpoint/2010/main" val="1505421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685800"/>
            <a:ext cx="6240463" cy="529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Rectangle 6"/>
          <p:cNvSpPr>
            <a:spLocks noChangeArrowheads="1"/>
          </p:cNvSpPr>
          <p:nvPr/>
        </p:nvSpPr>
        <p:spPr bwMode="auto">
          <a:xfrm>
            <a:off x="2819400" y="6248400"/>
            <a:ext cx="3625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i="1">
                <a:latin typeface="Rockwell" pitchFamily="18" charset="0"/>
              </a:rPr>
              <a:t>Clinical Diabetes.</a:t>
            </a:r>
            <a:r>
              <a:rPr lang="en-US" altLang="en-US">
                <a:latin typeface="Rockwell" pitchFamily="18" charset="0"/>
              </a:rPr>
              <a:t> 23(2):78-86, 2005.</a:t>
            </a:r>
          </a:p>
        </p:txBody>
      </p:sp>
      <p:sp>
        <p:nvSpPr>
          <p:cNvPr id="4" name="Oval 3"/>
          <p:cNvSpPr/>
          <p:nvPr/>
        </p:nvSpPr>
        <p:spPr>
          <a:xfrm>
            <a:off x="5214938" y="2500313"/>
            <a:ext cx="714375"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5" name="Rounded Rectangle 4"/>
          <p:cNvSpPr/>
          <p:nvPr/>
        </p:nvSpPr>
        <p:spPr>
          <a:xfrm>
            <a:off x="5000625" y="328612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000625" y="414337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429375" y="2500313"/>
            <a:ext cx="1000125" cy="214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20384430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out)">
                                      <p:cBhvr>
                                        <p:cTn id="2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972762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23410" y="1340536"/>
            <a:ext cx="9436100" cy="558252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 y="6220756"/>
            <a:ext cx="4362447"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2"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6708752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1141056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0953" y="3144506"/>
            <a:ext cx="9436100" cy="374499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2"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5114369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13679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TGAINBOX.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
        <p:nvSpPr>
          <p:cNvPr id="7" name="TextBox 6"/>
          <p:cNvSpPr txBox="1"/>
          <p:nvPr/>
        </p:nvSpPr>
        <p:spPr>
          <a:xfrm>
            <a:off x="0" y="6187062"/>
            <a:ext cx="422910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weight gain</a:t>
            </a:r>
            <a:endParaRPr lang="en-US" b="1" i="1" u="sng"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012846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 xmlns:p14="http://schemas.microsoft.com/office/powerpoint/2010/main" val="11528198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87</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5969"/>
            <a:ext cx="7881030"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DPP4I = dipeptidyl peptidase 4 inhibitors; </a:t>
            </a:r>
            <a:r>
              <a:rPr lang="en-US" sz="1000" dirty="0" smtClean="0">
                <a:solidFill>
                  <a:prstClr val="black"/>
                </a:solidFill>
              </a:rPr>
              <a:t>GLP1RA </a:t>
            </a:r>
            <a:r>
              <a:rPr lang="en-US" sz="1000" dirty="0">
                <a:solidFill>
                  <a:prstClr val="black"/>
                </a:solidFill>
              </a:rPr>
              <a:t>= glucagon-like peptide 1 receptor agonists; Met = metformin; Mod = moderate; </a:t>
            </a:r>
            <a:r>
              <a:rPr lang="en-US" sz="1000" dirty="0" smtClean="0">
                <a:solidFill>
                  <a:prstClr val="black"/>
                </a:solidFill>
              </a:rPr>
              <a:t>NAFLD, nonalcoholic fatty liver disease; 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a:solidFill>
                  <a:prstClr val="black"/>
                </a:solidFill>
                <a:uFill>
                  <a:solidFill>
                    <a:srgbClr val="000000"/>
                  </a:solidFill>
                </a:uFill>
              </a:rPr>
              <a:t>Especially with short/ rapid-acting or premixed. </a:t>
            </a:r>
          </a:p>
        </p:txBody>
      </p:sp>
      <p:graphicFrame>
        <p:nvGraphicFramePr>
          <p:cNvPr id="3" name="Table 2"/>
          <p:cNvGraphicFramePr>
            <a:graphicFrameLocks noGrp="1"/>
          </p:cNvGraphicFramePr>
          <p:nvPr>
            <p:extLst>
              <p:ext uri="{D42A27DB-BD31-4B8C-83A1-F6EECF244321}">
                <p14:modId xmlns="" xmlns:p14="http://schemas.microsoft.com/office/powerpoint/2010/main" val="2931484419"/>
              </p:ext>
            </p:extLst>
          </p:nvPr>
        </p:nvGraphicFramePr>
        <p:xfrm>
          <a:off x="241300" y="1876199"/>
          <a:ext cx="8654148" cy="2664354"/>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NAFLD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1332177">
                <a:tc>
                  <a:txBody>
                    <a:bodyPr/>
                    <a:lstStyle/>
                    <a:p>
                      <a:pPr marL="0" marR="0">
                        <a:lnSpc>
                          <a:spcPct val="100000"/>
                        </a:lnSpc>
                        <a:spcBef>
                          <a:spcPts val="0"/>
                        </a:spcBef>
                        <a:spcAft>
                          <a:spcPts val="0"/>
                        </a:spcAft>
                      </a:pPr>
                      <a:r>
                        <a:rPr lang="en-US" sz="1200" dirty="0" smtClean="0">
                          <a:effectLst/>
                          <a:uFill>
                            <a:solidFill>
                              <a:srgbClr val="000000"/>
                            </a:solidFill>
                          </a:uFill>
                          <a:latin typeface="+mn-lt"/>
                        </a:rPr>
                        <a:t>Hypo-glycemia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 </a:t>
                      </a:r>
                      <a:r>
                        <a:rPr lang="en-US" sz="1200" dirty="0">
                          <a:effectLst/>
                          <a:uFill>
                            <a:solidFill>
                              <a:srgbClr val="000000"/>
                            </a:solidFill>
                          </a:uFill>
                          <a:latin typeface="+mn-lt"/>
                        </a:rPr>
                        <a:t>to severe</a:t>
                      </a:r>
                    </a:p>
                    <a:p>
                      <a:pPr marL="0" marR="0" algn="ctr">
                        <a:lnSpc>
                          <a:spcPct val="100000"/>
                        </a:lnSpc>
                        <a:spcBef>
                          <a:spcPts val="0"/>
                        </a:spcBef>
                        <a:spcAft>
                          <a:spcPts val="0"/>
                        </a:spcAft>
                      </a:pPr>
                      <a:r>
                        <a:rPr lang="en-US" sz="1200" dirty="0">
                          <a:effectLst/>
                          <a:latin typeface="+mn-lt"/>
                        </a:rPr>
                        <a:t>Glinide: mild to </a:t>
                      </a:r>
                      <a:r>
                        <a:rPr lang="en-US" sz="1200" dirty="0" smtClean="0">
                          <a:effectLst/>
                          <a:latin typeface="+mn-lt"/>
                        </a:rPr>
                        <a:t>mod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a:t>
                      </a:r>
                      <a:r>
                        <a:rPr lang="en-US" sz="1200" dirty="0" smtClean="0">
                          <a:effectLst/>
                          <a:uFill>
                            <a:solidFill>
                              <a:srgbClr val="000000"/>
                            </a:solidFill>
                          </a:uFill>
                          <a:latin typeface="+mn-lt"/>
                        </a:rPr>
                        <a:t>severe*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266435">
                <a:tc>
                  <a:txBody>
                    <a:bodyPr/>
                    <a:lstStyle/>
                    <a:p>
                      <a:pPr marL="0" marR="0">
                        <a:lnSpc>
                          <a:spcPct val="100000"/>
                        </a:lnSpc>
                        <a:spcBef>
                          <a:spcPts val="0"/>
                        </a:spcBef>
                        <a:spcAft>
                          <a:spcPts val="0"/>
                        </a:spcAft>
                      </a:pPr>
                      <a:r>
                        <a:rPr lang="en-US" sz="1200" dirty="0">
                          <a:effectLst/>
                          <a:uFill>
                            <a:solidFill>
                              <a:srgbClr val="000000"/>
                            </a:solidFill>
                          </a:uFill>
                          <a:latin typeface="+mn-lt"/>
                        </a:rPr>
                        <a:t>Weight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Slight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Tree>
    <p:extLst>
      <p:ext uri="{BB962C8B-B14F-4D97-AF65-F5344CB8AC3E}">
        <p14:creationId xmlns="" xmlns:p14="http://schemas.microsoft.com/office/powerpoint/2010/main" val="208906765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92500" lnSpcReduction="10000"/>
          </a:bodyPr>
          <a:lstStyle/>
          <a:p>
            <a:pPr eaLnBrk="1" hangingPunct="1">
              <a:lnSpc>
                <a:spcPct val="150000"/>
              </a:lnSpc>
              <a:defRPr/>
            </a:pPr>
            <a:r>
              <a:rPr lang="en-US" sz="2800" dirty="0" smtClean="0"/>
              <a:t>Background:</a:t>
            </a:r>
          </a:p>
          <a:p>
            <a:pPr lvl="1" eaLnBrk="1" hangingPunct="1">
              <a:lnSpc>
                <a:spcPct val="150000"/>
              </a:lnSpc>
              <a:defRPr/>
            </a:pPr>
            <a:r>
              <a:rPr lang="en-GB" sz="2800" dirty="0" smtClean="0"/>
              <a:t>Importance of glycemic control</a:t>
            </a:r>
          </a:p>
          <a:p>
            <a:pPr lvl="1" eaLnBrk="1" hangingPunct="1">
              <a:lnSpc>
                <a:spcPct val="150000"/>
              </a:lnSpc>
              <a:defRPr/>
            </a:pPr>
            <a:r>
              <a:rPr lang="en-GB" sz="2800" dirty="0" err="1" smtClean="0"/>
              <a:t>Glycemic</a:t>
            </a:r>
            <a:r>
              <a:rPr lang="en-GB" sz="2800" dirty="0" smtClean="0"/>
              <a:t> 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of Type 2 Diabetes</a:t>
            </a:r>
          </a:p>
          <a:p>
            <a:pPr lvl="1" eaLnBrk="1" hangingPunct="1">
              <a:lnSpc>
                <a:spcPct val="150000"/>
              </a:lnSpc>
              <a:defRPr/>
            </a:pPr>
            <a:r>
              <a:rPr lang="en-GB" sz="2800" dirty="0" smtClean="0"/>
              <a:t>Oral </a:t>
            </a:r>
            <a:r>
              <a:rPr lang="en-GB" sz="2800" dirty="0" err="1" smtClean="0"/>
              <a:t>hypoglycemic</a:t>
            </a:r>
            <a:r>
              <a:rPr lang="en-GB" sz="2800" dirty="0" smtClean="0"/>
              <a:t> agents</a:t>
            </a:r>
          </a:p>
          <a:p>
            <a:pPr>
              <a:lnSpc>
                <a:spcPct val="150000"/>
              </a:lnSpc>
              <a:defRPr/>
            </a:pPr>
            <a:r>
              <a:rPr lang="en-US" sz="3200" dirty="0"/>
              <a:t>Real life cases</a:t>
            </a:r>
          </a:p>
          <a:p>
            <a:pPr eaLnBrk="1" hangingPunct="1">
              <a:lnSpc>
                <a:spcPct val="150000"/>
              </a:lnSpc>
              <a:defRPr/>
            </a:pPr>
            <a:r>
              <a:rPr lang="en-US" sz="2800" dirty="0" smtClean="0"/>
              <a:t>Take home message</a:t>
            </a:r>
          </a:p>
        </p:txBody>
      </p:sp>
    </p:spTree>
    <p:extLst>
      <p:ext uri="{BB962C8B-B14F-4D97-AF65-F5344CB8AC3E}">
        <p14:creationId xmlns="" xmlns:p14="http://schemas.microsoft.com/office/powerpoint/2010/main" val="16914155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Not only glucose centric (HTN, </a:t>
            </a:r>
            <a:r>
              <a:rPr lang="en-US" sz="2800" dirty="0" err="1" smtClean="0"/>
              <a:t>Dyslipidemia</a:t>
            </a:r>
            <a:r>
              <a:rPr lang="en-US" sz="2800" dirty="0" smtClean="0"/>
              <a:t>)</a:t>
            </a:r>
          </a:p>
          <a:p>
            <a:pPr>
              <a:lnSpc>
                <a:spcPct val="150000"/>
              </a:lnSpc>
            </a:pPr>
            <a:r>
              <a:rPr lang="en-US" sz="2800" dirty="0" smtClean="0"/>
              <a:t>Management of DM patients must be individualized for each patients</a:t>
            </a:r>
          </a:p>
          <a:p>
            <a:pPr>
              <a:lnSpc>
                <a:spcPct val="150000"/>
              </a:lnSpc>
            </a:pPr>
            <a:r>
              <a:rPr lang="en-US" sz="2800" dirty="0" smtClean="0"/>
              <a:t>Financial constrains need to be considered to avoid the pitfalls of nonadherence &amp; poor follow up</a:t>
            </a:r>
            <a:endParaRPr lang="fa-IR" sz="2800" dirty="0" smtClean="0"/>
          </a:p>
        </p:txBody>
      </p:sp>
    </p:spTree>
    <p:extLst>
      <p:ext uri="{BB962C8B-B14F-4D97-AF65-F5344CB8AC3E}">
        <p14:creationId xmlns="" xmlns:p14="http://schemas.microsoft.com/office/powerpoint/2010/main" val="17287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74478" y="990657"/>
            <a:ext cx="8845721" cy="6773213"/>
          </a:xfrm>
          <a:prstGeom prst="rect">
            <a:avLst/>
          </a:prstGeom>
        </p:spPr>
        <p:txBody>
          <a:bodyPr wrap="square" lIns="91431" tIns="45716" rIns="91431" bIns="45716">
            <a:spAutoFit/>
          </a:bodyPr>
          <a:lstStyle/>
          <a:p>
            <a:pPr defTabSz="914400" fontAlgn="base">
              <a:lnSpc>
                <a:spcPts val="2900"/>
              </a:lnSpc>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1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55613" indent="573088" defTabSz="914400" fontAlgn="base">
              <a:lnSpc>
                <a:spcPts val="2900"/>
              </a:lnSpc>
              <a:spcBef>
                <a:spcPct val="0"/>
              </a:spcBef>
              <a:spcAft>
                <a:spcPts val="1800"/>
              </a:spcAft>
              <a:buClr>
                <a:srgbClr val="97082D"/>
              </a:buClr>
              <a:buSzPct val="125000"/>
              <a:buFont typeface="Arial"/>
              <a:buChar char="•"/>
              <a:defRPr/>
            </a:pPr>
            <a:r>
              <a:rPr lang="en-US" sz="2800" b="1" dirty="0" err="1">
                <a:solidFill>
                  <a:srgbClr val="000090"/>
                </a:solidFill>
                <a:latin typeface="Times New Roman" panose="02020603050405020304" pitchFamily="18" charset="0"/>
                <a:ea typeface="ＭＳ Ｐゴシック" charset="-128"/>
                <a:cs typeface="Times New Roman" panose="02020603050405020304" pitchFamily="18" charset="0"/>
              </a:rPr>
              <a:t>Glycemic</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 targets</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HbA1c &lt; 7.0% </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mean</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 PG </a:t>
            </a:r>
            <a:r>
              <a:rPr lang="en-US" sz="2400" b="1" spc="-20" dirty="0">
                <a:solidFill>
                  <a:srgbClr val="000000"/>
                </a:solidFill>
                <a:latin typeface="Times New Roman" panose="02020603050405020304" pitchFamily="18" charset="0"/>
                <a:ea typeface="ＭＳ Ｐゴシック" charset="-128"/>
                <a:cs typeface="Times New Roman" panose="02020603050405020304" pitchFamily="18" charset="0"/>
                <a:sym typeface="Symbol"/>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150-160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[8.3-8.9</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dirty="0" smtClean="0">
                <a:solidFill>
                  <a:srgbClr val="000000"/>
                </a:solidFill>
                <a:latin typeface="Times New Roman" panose="02020603050405020304" pitchFamily="18" charset="0"/>
                <a:ea typeface="ＭＳ Ｐゴシック" charset="-128"/>
                <a:cs typeface="Times New Roman" panose="02020603050405020304" pitchFamily="18" charset="0"/>
              </a:rPr>
              <a:t>)</a:t>
            </a:r>
            <a:endParaRPr lang="en-US" sz="2400"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Pre</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-prandial </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PG &lt;130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(7.2</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Post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-prandial PG &lt;180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(10.0</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900"/>
              </a:spcAft>
              <a:buClr>
                <a:srgbClr val="97082D"/>
              </a:buClr>
              <a:buSzPct val="125000"/>
              <a:buFont typeface="Lucida Grande"/>
              <a:buChar char="-"/>
              <a:defRPr/>
            </a:pPr>
            <a:r>
              <a:rPr lang="en-US" sz="2400" b="1" i="1" spc="-20" dirty="0">
                <a:solidFill>
                  <a:srgbClr val="000000"/>
                </a:solidFill>
                <a:latin typeface="Times New Roman" panose="02020603050405020304" pitchFamily="18" charset="0"/>
                <a:ea typeface="ＭＳ Ｐゴシック" charset="-128"/>
                <a:cs typeface="Times New Roman" panose="02020603050405020304" pitchFamily="18" charset="0"/>
              </a:rPr>
              <a:t>Individualization</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is key:</a:t>
            </a:r>
          </a:p>
          <a:p>
            <a:pPr marL="1435100" lvl="2" indent="-292100" defTabSz="914400" fontAlgn="base">
              <a:lnSpc>
                <a:spcPts val="2900"/>
              </a:lnSpc>
              <a:spcBef>
                <a:spcPct val="0"/>
              </a:spcBef>
              <a:spcAft>
                <a:spcPts val="6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Tighter targets (6.0 - 6.5%) - younger, healthier</a:t>
            </a:r>
          </a:p>
          <a:p>
            <a:pPr marL="1435100" lvl="2" indent="-292100" defTabSz="914400" fontAlgn="base">
              <a:lnSpc>
                <a:spcPts val="2900"/>
              </a:lnSpc>
              <a:spcBef>
                <a:spcPct val="0"/>
              </a:spcBef>
              <a:spcAft>
                <a:spcPts val="12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Looser targets (7.5 - 8.0%</a:t>
            </a:r>
            <a:r>
              <a:rPr lang="en-US" sz="4000" spc="-20" baseline="160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 older,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comorbidities</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hypoglycemia prone, etc.</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Avoidance of hypoglycemia</a:t>
            </a:r>
            <a:endParaRPr lang="en-US" sz="2800" spc="-20" dirty="0">
              <a:solidFill>
                <a:srgbClr val="000000"/>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20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800" b="1"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lnSpc>
                <a:spcPts val="2900"/>
              </a:lnSpc>
              <a:spcBef>
                <a:spcPct val="0"/>
              </a:spcBef>
              <a:spcAft>
                <a:spcPts val="600"/>
              </a:spcAft>
              <a:buFontTx/>
              <a:buAutoNum type="arabicPeriod"/>
              <a:defRPr/>
            </a:pPr>
            <a:endParaRPr lang="en-US" sz="1200" b="1"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Rectangle 8"/>
          <p:cNvSpPr/>
          <p:nvPr/>
        </p:nvSpPr>
        <p:spPr>
          <a:xfrm>
            <a:off x="140698" y="6446336"/>
            <a:ext cx="1878399" cy="338554"/>
          </a:xfrm>
          <a:prstGeom prst="rect">
            <a:avLst/>
          </a:prstGeom>
        </p:spPr>
        <p:txBody>
          <a:bodyPr wrap="none">
            <a:spAutoFit/>
          </a:bodyPr>
          <a:lstStyle/>
          <a:p>
            <a:pPr defTabSz="914400" fontAlgn="base">
              <a:spcBef>
                <a:spcPct val="0"/>
              </a:spcBef>
              <a:spcAft>
                <a:spcPct val="0"/>
              </a:spcAft>
            </a:pPr>
            <a:r>
              <a:rPr lang="en-US" sz="1600" spc="-20" dirty="0" smtClean="0">
                <a:solidFill>
                  <a:srgbClr val="000090"/>
                </a:solidFill>
                <a:latin typeface="Times New Roman" panose="02020603050405020304" pitchFamily="18" charset="0"/>
                <a:ea typeface="ＭＳ Ｐゴシック" charset="-128"/>
                <a:cs typeface="Times New Roman" panose="02020603050405020304" pitchFamily="18" charset="0"/>
              </a:rPr>
              <a:t>PG = plasma glucose</a:t>
            </a:r>
            <a:endParaRPr lang="en-US" sz="1600"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11"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 </a:t>
            </a:r>
            <a:r>
              <a:rPr lang="en-US" sz="1200" i="1" dirty="0" err="1">
                <a:solidFill>
                  <a:srgbClr val="000000"/>
                </a:solidFill>
                <a:latin typeface="Times"/>
                <a:ea typeface="Times New Roman" charset="0"/>
                <a:cs typeface="Times"/>
              </a:rPr>
              <a:t>Diabetologia</a:t>
            </a:r>
            <a:r>
              <a:rPr lang="en-US" sz="1200" dirty="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 xmlns:p14="http://schemas.microsoft.com/office/powerpoint/2010/main" val="38208863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t>Avoid combination therapy with drugs that have Same </a:t>
            </a:r>
            <a:r>
              <a:rPr lang="en-US" sz="2400" dirty="0" err="1" smtClean="0"/>
              <a:t>pathophysiologic</a:t>
            </a:r>
            <a:r>
              <a:rPr lang="en-US" sz="2400" dirty="0" smtClean="0"/>
              <a:t> mechanism</a:t>
            </a:r>
          </a:p>
          <a:p>
            <a:pPr>
              <a:lnSpc>
                <a:spcPct val="150000"/>
              </a:lnSpc>
            </a:pPr>
            <a:r>
              <a:rPr lang="en-US" sz="2400" dirty="0" smtClean="0"/>
              <a:t>Efficacy of the third </a:t>
            </a:r>
            <a:r>
              <a:rPr lang="en-US" sz="2400" dirty="0" err="1" smtClean="0"/>
              <a:t>antidiabetic</a:t>
            </a:r>
            <a:r>
              <a:rPr lang="en-US" sz="2400" dirty="0" smtClean="0"/>
              <a:t> agents decrease when added to dual therapy</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190327" y="381000"/>
            <a:ext cx="7876874" cy="571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33117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pic>
        <p:nvPicPr>
          <p:cNvPr id="95234" name="Picture 2" descr="595074"/>
          <p:cNvPicPr>
            <a:picLocks noGrp="1" noChangeAspect="1" noChangeArrowheads="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557212" y="442912"/>
            <a:ext cx="7267575" cy="4819650"/>
          </a:xfrm>
        </p:spPr>
      </p:pic>
    </p:spTree>
    <p:extLst>
      <p:ext uri="{BB962C8B-B14F-4D97-AF65-F5344CB8AC3E}">
        <p14:creationId xmlns="" xmlns:p14="http://schemas.microsoft.com/office/powerpoint/2010/main" val="9939524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94</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85800" y="2895600"/>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3</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60 ساله با شکایت تشنگی، پرادراری، ناکتوری (3 بار در طول شب)از 4 هفته پیش مراجعه کرده/ 2 کیلوگرم </a:t>
            </a:r>
            <a:r>
              <a:rPr lang="fa-IR" sz="2800" dirty="0" smtClean="0">
                <a:latin typeface="Calibri"/>
              </a:rPr>
              <a:t>↓ وزن</a:t>
            </a:r>
            <a:endParaRPr lang="fa-IR" sz="2800" dirty="0" smtClean="0"/>
          </a:p>
          <a:p>
            <a:pPr algn="r" rtl="1">
              <a:lnSpc>
                <a:spcPct val="150000"/>
              </a:lnSpc>
            </a:pPr>
            <a:r>
              <a:rPr lang="en-US" sz="2800" dirty="0" smtClean="0"/>
              <a:t>FBS: 300 mg/dl   BS: 450 mg/dl </a:t>
            </a:r>
            <a:r>
              <a:rPr lang="en-US" sz="2800" dirty="0" err="1" smtClean="0"/>
              <a:t>Hb</a:t>
            </a:r>
            <a:r>
              <a:rPr lang="en-US" sz="2800" dirty="0" smtClean="0"/>
              <a:t> A1c:9%</a:t>
            </a:r>
          </a:p>
          <a:p>
            <a:pPr algn="r" rtl="1">
              <a:lnSpc>
                <a:spcPct val="150000"/>
              </a:lnSpc>
            </a:pPr>
            <a:r>
              <a:rPr lang="en-US" sz="2800" dirty="0" err="1" smtClean="0"/>
              <a:t>Creatinin</a:t>
            </a:r>
            <a:r>
              <a:rPr lang="en-US" sz="2800" dirty="0" smtClean="0"/>
              <a:t>: 1.2 mg/dl</a:t>
            </a:r>
          </a:p>
          <a:p>
            <a:pPr algn="r" rtl="1">
              <a:lnSpc>
                <a:spcPct val="150000"/>
              </a:lnSpc>
            </a:pPr>
            <a:r>
              <a:rPr lang="en-US" sz="2800" dirty="0" smtClean="0"/>
              <a:t> BP: 110/80, BMI: 25 Kg/m2</a:t>
            </a:r>
          </a:p>
          <a:p>
            <a:pPr algn="r" rtl="1">
              <a:lnSpc>
                <a:spcPct val="150000"/>
              </a:lnSpc>
            </a:pPr>
            <a:r>
              <a:rPr lang="fa-IR" sz="2800" dirty="0" smtClean="0"/>
              <a:t>اقدام بعدی؟</a:t>
            </a:r>
            <a:endParaRPr lang="en-US" sz="2800" dirty="0"/>
          </a:p>
        </p:txBody>
      </p:sp>
    </p:spTree>
    <p:extLst>
      <p:ext uri="{BB962C8B-B14F-4D97-AF65-F5344CB8AC3E}">
        <p14:creationId xmlns="" xmlns:p14="http://schemas.microsoft.com/office/powerpoint/2010/main" val="18306862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en-US" sz="3200" u="sng" dirty="0" smtClean="0"/>
              <a:t>OHA or Insulin?</a:t>
            </a:r>
          </a:p>
          <a:p>
            <a:pPr lvl="1" algn="r" rtl="1">
              <a:lnSpc>
                <a:spcPct val="150000"/>
              </a:lnSpc>
            </a:pPr>
            <a:r>
              <a:rPr lang="en-US" dirty="0" smtClean="0"/>
              <a:t>Catabolic Sign</a:t>
            </a:r>
          </a:p>
          <a:p>
            <a:pPr lvl="1" algn="r" rtl="1">
              <a:lnSpc>
                <a:spcPct val="150000"/>
              </a:lnSpc>
            </a:pPr>
            <a:r>
              <a:rPr lang="en-US" dirty="0" smtClean="0"/>
              <a:t>Severity of Symptoms</a:t>
            </a:r>
          </a:p>
          <a:p>
            <a:pPr algn="r" rtl="1">
              <a:lnSpc>
                <a:spcPct val="150000"/>
              </a:lnSpc>
            </a:pPr>
            <a:r>
              <a:rPr lang="en-US" sz="2400" b="1" dirty="0"/>
              <a:t>Glucose Toxicity</a:t>
            </a:r>
          </a:p>
          <a:p>
            <a:pPr algn="r" rtl="1">
              <a:lnSpc>
                <a:spcPct val="150000"/>
              </a:lnSpc>
            </a:pPr>
            <a:r>
              <a:rPr lang="en-US" sz="2800" dirty="0" smtClean="0"/>
              <a:t>Monotherapy or combination (Dual ) Therapy</a:t>
            </a:r>
          </a:p>
          <a:p>
            <a:pPr algn="r" rtl="1">
              <a:lnSpc>
                <a:spcPct val="150000"/>
              </a:lnSpc>
            </a:pPr>
            <a:r>
              <a:rPr lang="en-US" sz="2800" dirty="0" smtClean="0"/>
              <a:t>Which of them?</a:t>
            </a:r>
            <a:endParaRPr lang="en-US" sz="2800" dirty="0"/>
          </a:p>
        </p:txBody>
      </p:sp>
    </p:spTree>
    <p:extLst>
      <p:ext uri="{BB962C8B-B14F-4D97-AF65-F5344CB8AC3E}">
        <p14:creationId xmlns="" xmlns:p14="http://schemas.microsoft.com/office/powerpoint/2010/main" val="42443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 xmlns:p14="http://schemas.microsoft.com/office/powerpoint/2010/main" val="26783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11410566"/>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3197</TotalTime>
  <Words>7209</Words>
  <Application>Microsoft Office PowerPoint</Application>
  <PresentationFormat>On-screen Show (4:3)</PresentationFormat>
  <Paragraphs>1358</Paragraphs>
  <Slides>128</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30" baseType="lpstr">
      <vt:lpstr>Adjacency</vt:lpstr>
      <vt:lpstr>Chart</vt:lpstr>
      <vt:lpstr>Oral Hypoglycemic Agents in T2DM</vt:lpstr>
      <vt:lpstr>Scope of this talk </vt:lpstr>
      <vt:lpstr>Road Map</vt:lpstr>
      <vt:lpstr>Relative Risk of Progression of  Diabetic Complications</vt:lpstr>
      <vt:lpstr>Glycemic Control and Diabetes Complications</vt:lpstr>
      <vt:lpstr>Primary Objectives of Effective Management</vt:lpstr>
      <vt:lpstr>A1C Goals</vt:lpstr>
      <vt:lpstr>Slide 8</vt:lpstr>
      <vt:lpstr>Slide 9</vt:lpstr>
      <vt:lpstr>Slide 10</vt:lpstr>
      <vt:lpstr>Slide 11</vt:lpstr>
      <vt:lpstr>Slide 12</vt:lpstr>
      <vt:lpstr>Life style changes in Diabetes :</vt:lpstr>
      <vt:lpstr>Slide 14</vt:lpstr>
      <vt:lpstr>Metformin</vt:lpstr>
      <vt:lpstr>MECHANISM OF ACTION </vt:lpstr>
      <vt:lpstr>GLYCEMIC EFFICACY </vt:lpstr>
      <vt:lpstr>WEIGHT LOSS &amp; lipid-lowering activity</vt:lpstr>
      <vt:lpstr>CARDIOVASCULAR EFFECTS </vt:lpstr>
      <vt:lpstr>In the United Kingdom Prospective Diabetes Study (UKPDS)</vt:lpstr>
      <vt:lpstr>CANCER INCIDENCE </vt:lpstr>
      <vt:lpstr>SIDE EFFECTS </vt:lpstr>
      <vt:lpstr>Vitamin B12 deficiency :  </vt:lpstr>
      <vt:lpstr>Lactic acidosis  </vt:lpstr>
      <vt:lpstr>CONTRAINDICATIONS</vt:lpstr>
      <vt:lpstr>Monitoring</vt:lpstr>
      <vt:lpstr>Case Study</vt:lpstr>
      <vt:lpstr>Slide 28</vt:lpstr>
      <vt:lpstr>Slide 29</vt:lpstr>
      <vt:lpstr>Slide 30</vt:lpstr>
      <vt:lpstr>Slide 31</vt:lpstr>
      <vt:lpstr>DOSING   </vt:lpstr>
      <vt:lpstr>3 ماه بعد: </vt:lpstr>
      <vt:lpstr>Slide 34</vt:lpstr>
      <vt:lpstr>Case Study</vt:lpstr>
      <vt:lpstr>Slide 36</vt:lpstr>
      <vt:lpstr>Slide 37</vt:lpstr>
      <vt:lpstr>Slide 38</vt:lpstr>
      <vt:lpstr>Slide 39</vt:lpstr>
      <vt:lpstr>Metformin and CKD</vt:lpstr>
      <vt:lpstr>Insulin Secretagogues</vt:lpstr>
      <vt:lpstr>Slide 42</vt:lpstr>
      <vt:lpstr>Mechanism of action </vt:lpstr>
      <vt:lpstr>Pharmacokinetics</vt:lpstr>
      <vt:lpstr>Glycemic efficacy</vt:lpstr>
      <vt:lpstr>Cardiovascular effects</vt:lpstr>
      <vt:lpstr>Sulfonylureas as initial therapy</vt:lpstr>
      <vt:lpstr>Choice of sulfonylurea </vt:lpstr>
      <vt:lpstr>Which  SU Should Be Used?</vt:lpstr>
      <vt:lpstr>Gliclazide: Posology &amp; Method of Administration</vt:lpstr>
      <vt:lpstr>Gliclazide MR: Dosage and administration</vt:lpstr>
      <vt:lpstr>Slide 52</vt:lpstr>
      <vt:lpstr>MEGLITINIDES —</vt:lpstr>
      <vt:lpstr>Indications</vt:lpstr>
      <vt:lpstr>Dosing and monitoring </vt:lpstr>
      <vt:lpstr>Thiazolidinediones</vt:lpstr>
      <vt:lpstr>Slide 57</vt:lpstr>
      <vt:lpstr>Slide 58</vt:lpstr>
      <vt:lpstr>Slide 59</vt:lpstr>
      <vt:lpstr>Slide 60</vt:lpstr>
      <vt:lpstr>Add on Therapy</vt:lpstr>
      <vt:lpstr>Slide 62</vt:lpstr>
      <vt:lpstr>Prevention of DM</vt:lpstr>
      <vt:lpstr>SGLT2 Inhibitors</vt:lpstr>
      <vt:lpstr>Slide 65</vt:lpstr>
      <vt:lpstr>Slide 66</vt:lpstr>
      <vt:lpstr>Slide 67</vt:lpstr>
      <vt:lpstr>Slide 68</vt:lpstr>
      <vt:lpstr>AS a Third agents</vt:lpstr>
      <vt:lpstr>DM &amp; CVD</vt:lpstr>
      <vt:lpstr>Slide 71</vt:lpstr>
      <vt:lpstr>The most common side effects</vt:lpstr>
      <vt:lpstr>Slide 73</vt:lpstr>
      <vt:lpstr>Slide 74</vt:lpstr>
      <vt:lpstr>Effects of Agents Available for T2D</vt:lpstr>
      <vt:lpstr>Expected HbA1c reduction according  to intervention</vt:lpstr>
      <vt:lpstr>Slide 77</vt:lpstr>
      <vt:lpstr>Slide 78</vt:lpstr>
      <vt:lpstr>Slide 79</vt:lpstr>
      <vt:lpstr>Slide 80</vt:lpstr>
      <vt:lpstr>Slide 81</vt:lpstr>
      <vt:lpstr>Slide 82</vt:lpstr>
      <vt:lpstr>Slide 83</vt:lpstr>
      <vt:lpstr>Slide 84</vt:lpstr>
      <vt:lpstr>Slide 85</vt:lpstr>
      <vt:lpstr>Slide 86</vt:lpstr>
      <vt:lpstr>Effects of Agents Available for T2D</vt:lpstr>
      <vt:lpstr>Road Map</vt:lpstr>
      <vt:lpstr>Take home message</vt:lpstr>
      <vt:lpstr>Take home message</vt:lpstr>
      <vt:lpstr>Slide 91</vt:lpstr>
      <vt:lpstr>Slide 92</vt:lpstr>
      <vt:lpstr>از توجه شما متشکرم </vt:lpstr>
      <vt:lpstr>Expected HbA1c reduction according  to intervention</vt:lpstr>
      <vt:lpstr>Slide 95</vt:lpstr>
      <vt:lpstr>بیمار 3</vt:lpstr>
      <vt:lpstr>Slide 97</vt:lpstr>
      <vt:lpstr>Slide 98</vt:lpstr>
      <vt:lpstr>Slide 99</vt:lpstr>
      <vt:lpstr>Slide 100</vt:lpstr>
      <vt:lpstr>بیمار 4</vt:lpstr>
      <vt:lpstr>Slide 102</vt:lpstr>
      <vt:lpstr>Slide 103</vt:lpstr>
      <vt:lpstr>Slide 104</vt:lpstr>
      <vt:lpstr>بیمار 5</vt:lpstr>
      <vt:lpstr>Slide 106</vt:lpstr>
      <vt:lpstr>Effects of Agents Available for T2D</vt:lpstr>
      <vt:lpstr>Effects of Agents Available for T2D</vt:lpstr>
      <vt:lpstr>Slide 109</vt:lpstr>
      <vt:lpstr>بیمار 6 </vt:lpstr>
      <vt:lpstr>Slide 111</vt:lpstr>
      <vt:lpstr>Slide 112</vt:lpstr>
      <vt:lpstr>بیمار 7 </vt:lpstr>
      <vt:lpstr>Effects of Agents Available for T2D</vt:lpstr>
      <vt:lpstr>Slide 115</vt:lpstr>
      <vt:lpstr>Slide 116</vt:lpstr>
      <vt:lpstr>Road Map</vt:lpstr>
      <vt:lpstr>Take home message</vt:lpstr>
      <vt:lpstr>Take home message</vt:lpstr>
      <vt:lpstr>Slide 120</vt:lpstr>
      <vt:lpstr>از توجه شما متشکرم </vt:lpstr>
      <vt:lpstr>9. Control of Glucose – ACCORD Trial</vt:lpstr>
      <vt:lpstr>Control of Glucose – ACCORD Trial</vt:lpstr>
      <vt:lpstr>Control of Glucose – ACCORD Trial</vt:lpstr>
      <vt:lpstr>Control of Glucose – ACCORD Trial</vt:lpstr>
      <vt:lpstr>Control of Glucose – ACCORD Trial</vt:lpstr>
      <vt:lpstr>Slide 127</vt:lpstr>
      <vt:lpstr>Slide 128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113</cp:revision>
  <dcterms:created xsi:type="dcterms:W3CDTF">2015-10-27T07:05:26Z</dcterms:created>
  <dcterms:modified xsi:type="dcterms:W3CDTF">2017-01-04T09:08:56Z</dcterms:modified>
</cp:coreProperties>
</file>