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58" r:id="rId2"/>
    <p:sldId id="257" r:id="rId3"/>
    <p:sldId id="297" r:id="rId4"/>
    <p:sldId id="357" r:id="rId5"/>
    <p:sldId id="315" r:id="rId6"/>
    <p:sldId id="335" r:id="rId7"/>
    <p:sldId id="260" r:id="rId8"/>
    <p:sldId id="261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70" r:id="rId17"/>
    <p:sldId id="271" r:id="rId18"/>
    <p:sldId id="272" r:id="rId19"/>
    <p:sldId id="274" r:id="rId20"/>
    <p:sldId id="277" r:id="rId21"/>
    <p:sldId id="280" r:id="rId22"/>
    <p:sldId id="281" r:id="rId23"/>
    <p:sldId id="284" r:id="rId24"/>
    <p:sldId id="285" r:id="rId25"/>
    <p:sldId id="286" r:id="rId26"/>
    <p:sldId id="287" r:id="rId27"/>
    <p:sldId id="290" r:id="rId28"/>
    <p:sldId id="291" r:id="rId29"/>
    <p:sldId id="316" r:id="rId30"/>
    <p:sldId id="293" r:id="rId31"/>
    <p:sldId id="289" r:id="rId32"/>
    <p:sldId id="294" r:id="rId33"/>
    <p:sldId id="259" r:id="rId34"/>
    <p:sldId id="329" r:id="rId35"/>
    <p:sldId id="317" r:id="rId36"/>
    <p:sldId id="288" r:id="rId37"/>
    <p:sldId id="359" r:id="rId38"/>
    <p:sldId id="362" r:id="rId39"/>
    <p:sldId id="343" r:id="rId40"/>
    <p:sldId id="344" r:id="rId41"/>
    <p:sldId id="345" r:id="rId42"/>
    <p:sldId id="346" r:id="rId43"/>
    <p:sldId id="360" r:id="rId44"/>
    <p:sldId id="361" r:id="rId45"/>
    <p:sldId id="348" r:id="rId46"/>
    <p:sldId id="349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51" r:id="rId55"/>
    <p:sldId id="355" r:id="rId56"/>
    <p:sldId id="354" r:id="rId57"/>
    <p:sldId id="352" r:id="rId58"/>
    <p:sldId id="353" r:id="rId59"/>
    <p:sldId id="356" r:id="rId60"/>
    <p:sldId id="320" r:id="rId61"/>
    <p:sldId id="318" r:id="rId62"/>
    <p:sldId id="328" r:id="rId63"/>
    <p:sldId id="319" r:id="rId64"/>
    <p:sldId id="363" r:id="rId65"/>
    <p:sldId id="367" r:id="rId66"/>
    <p:sldId id="364" r:id="rId67"/>
    <p:sldId id="368" r:id="rId68"/>
    <p:sldId id="369" r:id="rId69"/>
    <p:sldId id="365" r:id="rId70"/>
    <p:sldId id="370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6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2E9FD-616F-4324-8CAF-7D67FBB3FC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C2CC2B-08A1-4ECB-AB35-DDFDDDA4007E}">
      <dgm:prSet phldrT="[Text]"/>
      <dgm:spPr/>
      <dgm:t>
        <a:bodyPr/>
        <a:lstStyle/>
        <a:p>
          <a:r>
            <a:rPr lang="en-US" dirty="0" smtClean="0"/>
            <a:t>FRAX</a:t>
          </a:r>
          <a:endParaRPr lang="en-US" dirty="0"/>
        </a:p>
      </dgm:t>
    </dgm:pt>
    <dgm:pt modelId="{C9B69F74-A7F5-4D0C-A20D-C4705E862398}" type="parTrans" cxnId="{C61C733F-4C98-4515-9E36-CB6085FE7E55}">
      <dgm:prSet/>
      <dgm:spPr/>
      <dgm:t>
        <a:bodyPr/>
        <a:lstStyle/>
        <a:p>
          <a:endParaRPr lang="en-US"/>
        </a:p>
      </dgm:t>
    </dgm:pt>
    <dgm:pt modelId="{0162B381-4F9D-4646-96CF-BBEBFA706127}" type="sibTrans" cxnId="{C61C733F-4C98-4515-9E36-CB6085FE7E55}">
      <dgm:prSet/>
      <dgm:spPr/>
      <dgm:t>
        <a:bodyPr/>
        <a:lstStyle/>
        <a:p>
          <a:endParaRPr lang="en-US"/>
        </a:p>
      </dgm:t>
    </dgm:pt>
    <dgm:pt modelId="{079389FA-B13B-47CF-9186-A53CBDA2BE26}">
      <dgm:prSet phldrT="[Text]"/>
      <dgm:spPr/>
      <dgm:t>
        <a:bodyPr/>
        <a:lstStyle/>
        <a:p>
          <a:r>
            <a:rPr lang="en-US" dirty="0" smtClean="0"/>
            <a:t>As a treatment goal at the end of original treatment</a:t>
          </a:r>
          <a:endParaRPr lang="en-US" dirty="0"/>
        </a:p>
      </dgm:t>
    </dgm:pt>
    <dgm:pt modelId="{4BC9ED3F-E44A-4D92-BB6F-4C808B5BA324}" type="parTrans" cxnId="{43E2BFF0-CFB8-4799-A63D-CE1D63F1DBC9}">
      <dgm:prSet/>
      <dgm:spPr/>
      <dgm:t>
        <a:bodyPr/>
        <a:lstStyle/>
        <a:p>
          <a:endParaRPr lang="en-US"/>
        </a:p>
      </dgm:t>
    </dgm:pt>
    <dgm:pt modelId="{40FB528B-28EF-48DF-BB8F-C409E551E500}" type="sibTrans" cxnId="{43E2BFF0-CFB8-4799-A63D-CE1D63F1DBC9}">
      <dgm:prSet/>
      <dgm:spPr/>
      <dgm:t>
        <a:bodyPr/>
        <a:lstStyle/>
        <a:p>
          <a:endParaRPr lang="en-US"/>
        </a:p>
      </dgm:t>
    </dgm:pt>
    <dgm:pt modelId="{73C1B1FD-B3CF-4E27-B773-31D8D9D049BF}">
      <dgm:prSet phldrT="[Text]"/>
      <dgm:spPr/>
      <dgm:t>
        <a:bodyPr/>
        <a:lstStyle/>
        <a:p>
          <a:r>
            <a:rPr lang="en-US" dirty="0" smtClean="0"/>
            <a:t>Reassessment tool at the end of drug Holiday</a:t>
          </a:r>
          <a:endParaRPr lang="en-US" dirty="0"/>
        </a:p>
      </dgm:t>
    </dgm:pt>
    <dgm:pt modelId="{0B2860E7-D059-4ACE-AC89-21028AF6EFB7}" type="parTrans" cxnId="{0AA2D337-E30F-451D-9605-4825203A6CBD}">
      <dgm:prSet/>
      <dgm:spPr/>
      <dgm:t>
        <a:bodyPr/>
        <a:lstStyle/>
        <a:p>
          <a:endParaRPr lang="en-US"/>
        </a:p>
      </dgm:t>
    </dgm:pt>
    <dgm:pt modelId="{BEECBD11-6D0B-4FF5-A212-7636E6ADA40B}" type="sibTrans" cxnId="{0AA2D337-E30F-451D-9605-4825203A6CBD}">
      <dgm:prSet/>
      <dgm:spPr/>
      <dgm:t>
        <a:bodyPr/>
        <a:lstStyle/>
        <a:p>
          <a:endParaRPr lang="en-US"/>
        </a:p>
      </dgm:t>
    </dgm:pt>
    <dgm:pt modelId="{EA0182D4-68E7-4FD7-A6F4-5D80679A814D}" type="pres">
      <dgm:prSet presAssocID="{E542E9FD-616F-4324-8CAF-7D67FBB3FC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C5148D-FEFC-4B07-83D4-2F5CDE85A6C1}" type="pres">
      <dgm:prSet presAssocID="{13C2CC2B-08A1-4ECB-AB35-DDFDDDA4007E}" presName="hierRoot1" presStyleCnt="0">
        <dgm:presLayoutVars>
          <dgm:hierBranch val="init"/>
        </dgm:presLayoutVars>
      </dgm:prSet>
      <dgm:spPr/>
    </dgm:pt>
    <dgm:pt modelId="{7465888A-08A9-40E1-98AC-A852FFFFE580}" type="pres">
      <dgm:prSet presAssocID="{13C2CC2B-08A1-4ECB-AB35-DDFDDDA4007E}" presName="rootComposite1" presStyleCnt="0"/>
      <dgm:spPr/>
    </dgm:pt>
    <dgm:pt modelId="{0FD0F209-FCC3-4F81-B54F-E30BB8A41050}" type="pres">
      <dgm:prSet presAssocID="{13C2CC2B-08A1-4ECB-AB35-DDFDDDA400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508B4-81F1-46E2-A032-D04DA3D5A076}" type="pres">
      <dgm:prSet presAssocID="{13C2CC2B-08A1-4ECB-AB35-DDFDDDA4007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E28CD54-3063-46C4-931E-81AB62972324}" type="pres">
      <dgm:prSet presAssocID="{13C2CC2B-08A1-4ECB-AB35-DDFDDDA4007E}" presName="hierChild2" presStyleCnt="0"/>
      <dgm:spPr/>
    </dgm:pt>
    <dgm:pt modelId="{ECB25932-E8E9-4278-B19D-17F0A3621150}" type="pres">
      <dgm:prSet presAssocID="{4BC9ED3F-E44A-4D92-BB6F-4C808B5BA32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7EC2DFF-CA84-4BB5-8C0A-82063F877B4B}" type="pres">
      <dgm:prSet presAssocID="{079389FA-B13B-47CF-9186-A53CBDA2BE26}" presName="hierRoot2" presStyleCnt="0">
        <dgm:presLayoutVars>
          <dgm:hierBranch val="init"/>
        </dgm:presLayoutVars>
      </dgm:prSet>
      <dgm:spPr/>
    </dgm:pt>
    <dgm:pt modelId="{ACFBB908-1D0F-4D79-9556-EC69DA820646}" type="pres">
      <dgm:prSet presAssocID="{079389FA-B13B-47CF-9186-A53CBDA2BE26}" presName="rootComposite" presStyleCnt="0"/>
      <dgm:spPr/>
    </dgm:pt>
    <dgm:pt modelId="{1E92C9C5-2D28-4B38-9562-315BB6BA0B93}" type="pres">
      <dgm:prSet presAssocID="{079389FA-B13B-47CF-9186-A53CBDA2BE2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48FF2C-51CC-44CA-8AD5-F1D4ABD8F681}" type="pres">
      <dgm:prSet presAssocID="{079389FA-B13B-47CF-9186-A53CBDA2BE26}" presName="rootConnector" presStyleLbl="node2" presStyleIdx="0" presStyleCnt="2"/>
      <dgm:spPr/>
      <dgm:t>
        <a:bodyPr/>
        <a:lstStyle/>
        <a:p>
          <a:endParaRPr lang="en-US"/>
        </a:p>
      </dgm:t>
    </dgm:pt>
    <dgm:pt modelId="{388B3E4D-DAA4-41E0-920F-629E05A3BA89}" type="pres">
      <dgm:prSet presAssocID="{079389FA-B13B-47CF-9186-A53CBDA2BE26}" presName="hierChild4" presStyleCnt="0"/>
      <dgm:spPr/>
    </dgm:pt>
    <dgm:pt modelId="{F97D4859-DC6E-43D5-907B-F1F67F4A92B4}" type="pres">
      <dgm:prSet presAssocID="{079389FA-B13B-47CF-9186-A53CBDA2BE26}" presName="hierChild5" presStyleCnt="0"/>
      <dgm:spPr/>
    </dgm:pt>
    <dgm:pt modelId="{DC5B302C-D051-4120-8463-8BC7094EAC95}" type="pres">
      <dgm:prSet presAssocID="{0B2860E7-D059-4ACE-AC89-21028AF6EFB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24E15A2-0D8A-48E9-908A-2C50A59A3777}" type="pres">
      <dgm:prSet presAssocID="{73C1B1FD-B3CF-4E27-B773-31D8D9D049BF}" presName="hierRoot2" presStyleCnt="0">
        <dgm:presLayoutVars>
          <dgm:hierBranch val="init"/>
        </dgm:presLayoutVars>
      </dgm:prSet>
      <dgm:spPr/>
    </dgm:pt>
    <dgm:pt modelId="{BC59817E-4BE1-4BE8-B257-6B7DB36E8089}" type="pres">
      <dgm:prSet presAssocID="{73C1B1FD-B3CF-4E27-B773-31D8D9D049BF}" presName="rootComposite" presStyleCnt="0"/>
      <dgm:spPr/>
    </dgm:pt>
    <dgm:pt modelId="{2B03B60A-E11A-433E-A47D-3AD638183DE9}" type="pres">
      <dgm:prSet presAssocID="{73C1B1FD-B3CF-4E27-B773-31D8D9D049B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3EE88B-9BE5-4933-8FFE-A6CEA56FD97A}" type="pres">
      <dgm:prSet presAssocID="{73C1B1FD-B3CF-4E27-B773-31D8D9D049BF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995196-2206-4D1C-B550-30888744D831}" type="pres">
      <dgm:prSet presAssocID="{73C1B1FD-B3CF-4E27-B773-31D8D9D049BF}" presName="hierChild4" presStyleCnt="0"/>
      <dgm:spPr/>
    </dgm:pt>
    <dgm:pt modelId="{C39A642D-5DFC-41B8-B217-83231B5C4164}" type="pres">
      <dgm:prSet presAssocID="{73C1B1FD-B3CF-4E27-B773-31D8D9D049BF}" presName="hierChild5" presStyleCnt="0"/>
      <dgm:spPr/>
    </dgm:pt>
    <dgm:pt modelId="{8A2715F4-694F-415E-8342-8B57E03AE843}" type="pres">
      <dgm:prSet presAssocID="{13C2CC2B-08A1-4ECB-AB35-DDFDDDA4007E}" presName="hierChild3" presStyleCnt="0"/>
      <dgm:spPr/>
    </dgm:pt>
  </dgm:ptLst>
  <dgm:cxnLst>
    <dgm:cxn modelId="{D261940F-C22D-47D7-8D1B-1E9722768421}" type="presOf" srcId="{0B2860E7-D059-4ACE-AC89-21028AF6EFB7}" destId="{DC5B302C-D051-4120-8463-8BC7094EAC95}" srcOrd="0" destOrd="0" presId="urn:microsoft.com/office/officeart/2005/8/layout/orgChart1"/>
    <dgm:cxn modelId="{C61C733F-4C98-4515-9E36-CB6085FE7E55}" srcId="{E542E9FD-616F-4324-8CAF-7D67FBB3FCF3}" destId="{13C2CC2B-08A1-4ECB-AB35-DDFDDDA4007E}" srcOrd="0" destOrd="0" parTransId="{C9B69F74-A7F5-4D0C-A20D-C4705E862398}" sibTransId="{0162B381-4F9D-4646-96CF-BBEBFA706127}"/>
    <dgm:cxn modelId="{A5D74119-5FBE-4B59-89E6-41094E91229A}" type="presOf" srcId="{13C2CC2B-08A1-4ECB-AB35-DDFDDDA4007E}" destId="{F70508B4-81F1-46E2-A032-D04DA3D5A076}" srcOrd="1" destOrd="0" presId="urn:microsoft.com/office/officeart/2005/8/layout/orgChart1"/>
    <dgm:cxn modelId="{E821B958-20ED-444C-83C9-C274FAB8B3DE}" type="presOf" srcId="{E542E9FD-616F-4324-8CAF-7D67FBB3FCF3}" destId="{EA0182D4-68E7-4FD7-A6F4-5D80679A814D}" srcOrd="0" destOrd="0" presId="urn:microsoft.com/office/officeart/2005/8/layout/orgChart1"/>
    <dgm:cxn modelId="{7141AAB3-7BEF-40DE-9C55-9FC736F09F77}" type="presOf" srcId="{13C2CC2B-08A1-4ECB-AB35-DDFDDDA4007E}" destId="{0FD0F209-FCC3-4F81-B54F-E30BB8A41050}" srcOrd="0" destOrd="0" presId="urn:microsoft.com/office/officeart/2005/8/layout/orgChart1"/>
    <dgm:cxn modelId="{CB7F44F2-E82E-4EED-A7D0-9F2684CBC4E5}" type="presOf" srcId="{079389FA-B13B-47CF-9186-A53CBDA2BE26}" destId="{1E92C9C5-2D28-4B38-9562-315BB6BA0B93}" srcOrd="0" destOrd="0" presId="urn:microsoft.com/office/officeart/2005/8/layout/orgChart1"/>
    <dgm:cxn modelId="{1297749E-23BB-4353-A7F2-74DFA1B535DC}" type="presOf" srcId="{4BC9ED3F-E44A-4D92-BB6F-4C808B5BA324}" destId="{ECB25932-E8E9-4278-B19D-17F0A3621150}" srcOrd="0" destOrd="0" presId="urn:microsoft.com/office/officeart/2005/8/layout/orgChart1"/>
    <dgm:cxn modelId="{64876D20-986B-4BD7-BC3A-AC761FE5F290}" type="presOf" srcId="{73C1B1FD-B3CF-4E27-B773-31D8D9D049BF}" destId="{2B03B60A-E11A-433E-A47D-3AD638183DE9}" srcOrd="0" destOrd="0" presId="urn:microsoft.com/office/officeart/2005/8/layout/orgChart1"/>
    <dgm:cxn modelId="{C10F0C4F-80FA-40F8-852F-0A0E5B63CE42}" type="presOf" srcId="{079389FA-B13B-47CF-9186-A53CBDA2BE26}" destId="{D248FF2C-51CC-44CA-8AD5-F1D4ABD8F681}" srcOrd="1" destOrd="0" presId="urn:microsoft.com/office/officeart/2005/8/layout/orgChart1"/>
    <dgm:cxn modelId="{43E2BFF0-CFB8-4799-A63D-CE1D63F1DBC9}" srcId="{13C2CC2B-08A1-4ECB-AB35-DDFDDDA4007E}" destId="{079389FA-B13B-47CF-9186-A53CBDA2BE26}" srcOrd="0" destOrd="0" parTransId="{4BC9ED3F-E44A-4D92-BB6F-4C808B5BA324}" sibTransId="{40FB528B-28EF-48DF-BB8F-C409E551E500}"/>
    <dgm:cxn modelId="{0AA2D337-E30F-451D-9605-4825203A6CBD}" srcId="{13C2CC2B-08A1-4ECB-AB35-DDFDDDA4007E}" destId="{73C1B1FD-B3CF-4E27-B773-31D8D9D049BF}" srcOrd="1" destOrd="0" parTransId="{0B2860E7-D059-4ACE-AC89-21028AF6EFB7}" sibTransId="{BEECBD11-6D0B-4FF5-A212-7636E6ADA40B}"/>
    <dgm:cxn modelId="{6FFC09EF-F52D-445A-B547-0C86EB7A6520}" type="presOf" srcId="{73C1B1FD-B3CF-4E27-B773-31D8D9D049BF}" destId="{C93EE88B-9BE5-4933-8FFE-A6CEA56FD97A}" srcOrd="1" destOrd="0" presId="urn:microsoft.com/office/officeart/2005/8/layout/orgChart1"/>
    <dgm:cxn modelId="{D86323FF-3413-4A7C-A35F-BA5B777CFE44}" type="presParOf" srcId="{EA0182D4-68E7-4FD7-A6F4-5D80679A814D}" destId="{27C5148D-FEFC-4B07-83D4-2F5CDE85A6C1}" srcOrd="0" destOrd="0" presId="urn:microsoft.com/office/officeart/2005/8/layout/orgChart1"/>
    <dgm:cxn modelId="{5745395D-3414-471D-BE97-903C0081D135}" type="presParOf" srcId="{27C5148D-FEFC-4B07-83D4-2F5CDE85A6C1}" destId="{7465888A-08A9-40E1-98AC-A852FFFFE580}" srcOrd="0" destOrd="0" presId="urn:microsoft.com/office/officeart/2005/8/layout/orgChart1"/>
    <dgm:cxn modelId="{81050A01-976E-4488-AE98-9A0487E5C09F}" type="presParOf" srcId="{7465888A-08A9-40E1-98AC-A852FFFFE580}" destId="{0FD0F209-FCC3-4F81-B54F-E30BB8A41050}" srcOrd="0" destOrd="0" presId="urn:microsoft.com/office/officeart/2005/8/layout/orgChart1"/>
    <dgm:cxn modelId="{D1AA994E-22AE-431C-8A89-BAEA68B9EBEB}" type="presParOf" srcId="{7465888A-08A9-40E1-98AC-A852FFFFE580}" destId="{F70508B4-81F1-46E2-A032-D04DA3D5A076}" srcOrd="1" destOrd="0" presId="urn:microsoft.com/office/officeart/2005/8/layout/orgChart1"/>
    <dgm:cxn modelId="{8A5B7B20-8DAD-4CB0-A6D7-0D02BEC2132F}" type="presParOf" srcId="{27C5148D-FEFC-4B07-83D4-2F5CDE85A6C1}" destId="{8E28CD54-3063-46C4-931E-81AB62972324}" srcOrd="1" destOrd="0" presId="urn:microsoft.com/office/officeart/2005/8/layout/orgChart1"/>
    <dgm:cxn modelId="{CF2BF01A-4FF4-42E8-92B0-F2E00C9FFFE0}" type="presParOf" srcId="{8E28CD54-3063-46C4-931E-81AB62972324}" destId="{ECB25932-E8E9-4278-B19D-17F0A3621150}" srcOrd="0" destOrd="0" presId="urn:microsoft.com/office/officeart/2005/8/layout/orgChart1"/>
    <dgm:cxn modelId="{2E12BB3A-F751-4573-8871-599D24337FAB}" type="presParOf" srcId="{8E28CD54-3063-46C4-931E-81AB62972324}" destId="{47EC2DFF-CA84-4BB5-8C0A-82063F877B4B}" srcOrd="1" destOrd="0" presId="urn:microsoft.com/office/officeart/2005/8/layout/orgChart1"/>
    <dgm:cxn modelId="{27126EDB-03EF-4343-833B-44346995E8B9}" type="presParOf" srcId="{47EC2DFF-CA84-4BB5-8C0A-82063F877B4B}" destId="{ACFBB908-1D0F-4D79-9556-EC69DA820646}" srcOrd="0" destOrd="0" presId="urn:microsoft.com/office/officeart/2005/8/layout/orgChart1"/>
    <dgm:cxn modelId="{27EF57DF-8347-4926-9C0D-2C4283537B41}" type="presParOf" srcId="{ACFBB908-1D0F-4D79-9556-EC69DA820646}" destId="{1E92C9C5-2D28-4B38-9562-315BB6BA0B93}" srcOrd="0" destOrd="0" presId="urn:microsoft.com/office/officeart/2005/8/layout/orgChart1"/>
    <dgm:cxn modelId="{7A70F11F-C869-461A-BA8F-25A853A85ECE}" type="presParOf" srcId="{ACFBB908-1D0F-4D79-9556-EC69DA820646}" destId="{D248FF2C-51CC-44CA-8AD5-F1D4ABD8F681}" srcOrd="1" destOrd="0" presId="urn:microsoft.com/office/officeart/2005/8/layout/orgChart1"/>
    <dgm:cxn modelId="{B1A6CDF3-323B-4754-B9CA-C7BA96A4F741}" type="presParOf" srcId="{47EC2DFF-CA84-4BB5-8C0A-82063F877B4B}" destId="{388B3E4D-DAA4-41E0-920F-629E05A3BA89}" srcOrd="1" destOrd="0" presId="urn:microsoft.com/office/officeart/2005/8/layout/orgChart1"/>
    <dgm:cxn modelId="{C53D6745-40A9-4658-BF5E-0EC6468EE018}" type="presParOf" srcId="{47EC2DFF-CA84-4BB5-8C0A-82063F877B4B}" destId="{F97D4859-DC6E-43D5-907B-F1F67F4A92B4}" srcOrd="2" destOrd="0" presId="urn:microsoft.com/office/officeart/2005/8/layout/orgChart1"/>
    <dgm:cxn modelId="{DD1CD7A2-5791-44F8-AE11-C82FB516C03D}" type="presParOf" srcId="{8E28CD54-3063-46C4-931E-81AB62972324}" destId="{DC5B302C-D051-4120-8463-8BC7094EAC95}" srcOrd="2" destOrd="0" presId="urn:microsoft.com/office/officeart/2005/8/layout/orgChart1"/>
    <dgm:cxn modelId="{2B01021C-2469-4CB8-845B-DCE4CF68A862}" type="presParOf" srcId="{8E28CD54-3063-46C4-931E-81AB62972324}" destId="{224E15A2-0D8A-48E9-908A-2C50A59A3777}" srcOrd="3" destOrd="0" presId="urn:microsoft.com/office/officeart/2005/8/layout/orgChart1"/>
    <dgm:cxn modelId="{4BC7465F-0D99-47D4-9807-BB4AAD55E728}" type="presParOf" srcId="{224E15A2-0D8A-48E9-908A-2C50A59A3777}" destId="{BC59817E-4BE1-4BE8-B257-6B7DB36E8089}" srcOrd="0" destOrd="0" presId="urn:microsoft.com/office/officeart/2005/8/layout/orgChart1"/>
    <dgm:cxn modelId="{A06435D5-B65F-4B9C-B9A6-63BC975492D3}" type="presParOf" srcId="{BC59817E-4BE1-4BE8-B257-6B7DB36E8089}" destId="{2B03B60A-E11A-433E-A47D-3AD638183DE9}" srcOrd="0" destOrd="0" presId="urn:microsoft.com/office/officeart/2005/8/layout/orgChart1"/>
    <dgm:cxn modelId="{60311DD4-BAF1-4B42-A60C-9DEB3DD90B48}" type="presParOf" srcId="{BC59817E-4BE1-4BE8-B257-6B7DB36E8089}" destId="{C93EE88B-9BE5-4933-8FFE-A6CEA56FD97A}" srcOrd="1" destOrd="0" presId="urn:microsoft.com/office/officeart/2005/8/layout/orgChart1"/>
    <dgm:cxn modelId="{1CAD49F8-5DDA-41AB-80E6-86E4C8E0A8A7}" type="presParOf" srcId="{224E15A2-0D8A-48E9-908A-2C50A59A3777}" destId="{A8995196-2206-4D1C-B550-30888744D831}" srcOrd="1" destOrd="0" presId="urn:microsoft.com/office/officeart/2005/8/layout/orgChart1"/>
    <dgm:cxn modelId="{45E80E10-DDB6-4A36-A2D0-C241BB4C194E}" type="presParOf" srcId="{224E15A2-0D8A-48E9-908A-2C50A59A3777}" destId="{C39A642D-5DFC-41B8-B217-83231B5C4164}" srcOrd="2" destOrd="0" presId="urn:microsoft.com/office/officeart/2005/8/layout/orgChart1"/>
    <dgm:cxn modelId="{A575389A-FD47-44F9-94FF-3DB8EA9B625C}" type="presParOf" srcId="{27C5148D-FEFC-4B07-83D4-2F5CDE85A6C1}" destId="{8A2715F4-694F-415E-8342-8B57E03AE8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5B302C-D051-4120-8463-8BC7094EAC95}">
      <dsp:nvSpPr>
        <dsp:cNvPr id="0" name=""/>
        <dsp:cNvSpPr/>
      </dsp:nvSpPr>
      <dsp:spPr>
        <a:xfrm>
          <a:off x="4406005" y="2290865"/>
          <a:ext cx="2411174" cy="836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68"/>
              </a:lnTo>
              <a:lnTo>
                <a:pt x="2411174" y="418468"/>
              </a:lnTo>
              <a:lnTo>
                <a:pt x="2411174" y="836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25932-E8E9-4278-B19D-17F0A3621150}">
      <dsp:nvSpPr>
        <dsp:cNvPr id="0" name=""/>
        <dsp:cNvSpPr/>
      </dsp:nvSpPr>
      <dsp:spPr>
        <a:xfrm>
          <a:off x="1994830" y="2290865"/>
          <a:ext cx="2411174" cy="836936"/>
        </a:xfrm>
        <a:custGeom>
          <a:avLst/>
          <a:gdLst/>
          <a:ahLst/>
          <a:cxnLst/>
          <a:rect l="0" t="0" r="0" b="0"/>
          <a:pathLst>
            <a:path>
              <a:moveTo>
                <a:pt x="2411174" y="0"/>
              </a:moveTo>
              <a:lnTo>
                <a:pt x="2411174" y="418468"/>
              </a:lnTo>
              <a:lnTo>
                <a:pt x="0" y="418468"/>
              </a:lnTo>
              <a:lnTo>
                <a:pt x="0" y="836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0F209-FCC3-4F81-B54F-E30BB8A41050}">
      <dsp:nvSpPr>
        <dsp:cNvPr id="0" name=""/>
        <dsp:cNvSpPr/>
      </dsp:nvSpPr>
      <dsp:spPr>
        <a:xfrm>
          <a:off x="2413299" y="298158"/>
          <a:ext cx="3985412" cy="1992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FRAX</a:t>
          </a:r>
          <a:endParaRPr lang="en-US" sz="4100" kern="1200" dirty="0"/>
        </a:p>
      </dsp:txBody>
      <dsp:txXfrm>
        <a:off x="2413299" y="298158"/>
        <a:ext cx="3985412" cy="1992706"/>
      </dsp:txXfrm>
    </dsp:sp>
    <dsp:sp modelId="{1E92C9C5-2D28-4B38-9562-315BB6BA0B93}">
      <dsp:nvSpPr>
        <dsp:cNvPr id="0" name=""/>
        <dsp:cNvSpPr/>
      </dsp:nvSpPr>
      <dsp:spPr>
        <a:xfrm>
          <a:off x="2124" y="3127801"/>
          <a:ext cx="3985412" cy="1992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As a treatment goal at the end of original treatment</a:t>
          </a:r>
          <a:endParaRPr lang="en-US" sz="4100" kern="1200" dirty="0"/>
        </a:p>
      </dsp:txBody>
      <dsp:txXfrm>
        <a:off x="2124" y="3127801"/>
        <a:ext cx="3985412" cy="1992706"/>
      </dsp:txXfrm>
    </dsp:sp>
    <dsp:sp modelId="{2B03B60A-E11A-433E-A47D-3AD638183DE9}">
      <dsp:nvSpPr>
        <dsp:cNvPr id="0" name=""/>
        <dsp:cNvSpPr/>
      </dsp:nvSpPr>
      <dsp:spPr>
        <a:xfrm>
          <a:off x="4824473" y="3127801"/>
          <a:ext cx="3985412" cy="1992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Reassessment tool at the end of drug Holiday</a:t>
          </a:r>
          <a:endParaRPr lang="en-US" sz="4100" kern="1200" dirty="0"/>
        </a:p>
      </dsp:txBody>
      <dsp:txXfrm>
        <a:off x="4824473" y="3127801"/>
        <a:ext cx="3985412" cy="1992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13B6-34C2-484E-8E9B-A7B58963C94F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CD2F6-4E48-4B2F-8C12-6EDC726C6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5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women55 yr of age who</a:t>
            </a:r>
          </a:p>
          <a:p>
            <a:r>
              <a:rPr lang="en-US" smtClean="0"/>
              <a:t>were at least 2 yr postmenopausal, had a T-score of −2.5 or</a:t>
            </a:r>
          </a:p>
          <a:p>
            <a:r>
              <a:rPr lang="en-US" smtClean="0"/>
              <a:t>less for BMD at the lumbar spine, total hip, or femoral</a:t>
            </a:r>
          </a:p>
          <a:p>
            <a:r>
              <a:rPr lang="en-US" smtClean="0"/>
              <a:t>neck, and at least one documented vertebral or nonverte-bral fragility fracture in the 3 yr before study entry</a:t>
            </a:r>
            <a:endParaRPr lang="fa-I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28BCF6-1095-44FA-A22B-5D02DBF989E0}" type="slidenum">
              <a:rPr lang="fa-IR" sz="1200">
                <a:solidFill>
                  <a:srgbClr val="000000"/>
                </a:solidFill>
              </a:rPr>
              <a:pPr eaLnBrk="1" hangingPunct="1"/>
              <a:t>54</a:t>
            </a:fld>
            <a:endParaRPr lang="en-GB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. No statistically significant differences between the AR pretreated and the inad-equate A</a:t>
            </a:r>
            <a:endParaRPr lang="fa-I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87CD9B-4F45-46A0-A92E-0FE9031FBDE0}" type="slidenum">
              <a:rPr lang="fa-IR" sz="1200"/>
              <a:pPr eaLnBrk="1" hangingPunct="1"/>
              <a:t>57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xmlns="" val="339585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57ABDC-5C02-4025-BBB8-F35B4798DDDB}" type="slidenum">
              <a:rPr lang="fa-IR" sz="1200"/>
              <a:pPr eaLnBrk="1" hangingPunct="1"/>
              <a:t>58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xmlns="" val="413014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01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45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60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2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07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15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29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57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36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9A34-DAE7-4A61-B5AF-E0E21DA29BE9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F987E-DD9A-4E1C-AB09-F28C6F922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47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22" y="903422"/>
            <a:ext cx="9144000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Osteoporosis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case study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6736"/>
            <a:ext cx="9144000" cy="205178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/>
                </a:solidFill>
              </a:rPr>
              <a:t>F. </a:t>
            </a:r>
            <a:r>
              <a:rPr lang="en-US" dirty="0" err="1">
                <a:solidFill>
                  <a:prstClr val="white"/>
                </a:solidFill>
              </a:rPr>
              <a:t>Hosseinpanah</a:t>
            </a:r>
            <a:r>
              <a:rPr lang="en-US" dirty="0">
                <a:solidFill>
                  <a:prstClr val="white"/>
                </a:solidFill>
              </a:rPr>
              <a:t>, M.D</a:t>
            </a:r>
            <a:r>
              <a:rPr lang="en-US" dirty="0" smtClean="0">
                <a:solidFill>
                  <a:prstClr val="white"/>
                </a:solidFill>
              </a:rPr>
              <a:t>. Endocrinologist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/>
                </a:solidFill>
              </a:rPr>
              <a:t>Research Institute for Endocrine sciences</a:t>
            </a:r>
          </a:p>
          <a:p>
            <a:pPr lvl="0">
              <a:lnSpc>
                <a:spcPct val="80000"/>
              </a:lnSpc>
            </a:pPr>
            <a:r>
              <a:rPr lang="en-US" dirty="0" err="1">
                <a:solidFill>
                  <a:prstClr val="white"/>
                </a:solidFill>
              </a:rPr>
              <a:t>Shahid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Beheshti</a:t>
            </a:r>
            <a:r>
              <a:rPr lang="en-US" dirty="0">
                <a:solidFill>
                  <a:prstClr val="white"/>
                </a:solidFill>
              </a:rPr>
              <a:t> University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/>
                </a:solidFill>
              </a:rPr>
              <a:t>of Medical Sciences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/>
                </a:solidFill>
              </a:rPr>
              <a:t> July </a:t>
            </a:r>
            <a:r>
              <a:rPr lang="en-US" dirty="0" smtClean="0">
                <a:solidFill>
                  <a:prstClr val="white"/>
                </a:solidFill>
              </a:rPr>
              <a:t>14, 2016</a:t>
            </a:r>
          </a:p>
          <a:p>
            <a:pPr lvl="0">
              <a:lnSpc>
                <a:spcPct val="80000"/>
              </a:lnSpc>
            </a:pPr>
            <a:r>
              <a:rPr lang="en-US" dirty="0" smtClean="0">
                <a:solidFill>
                  <a:prstClr val="white"/>
                </a:solidFill>
              </a:rPr>
              <a:t>Tehran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351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188" y="321972"/>
            <a:ext cx="10161432" cy="62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79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614" y="425003"/>
            <a:ext cx="9066727" cy="600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90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55" y="321972"/>
            <a:ext cx="9156879" cy="614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74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293" y="386367"/>
            <a:ext cx="8949744" cy="59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07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282" y="347730"/>
            <a:ext cx="8925059" cy="604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69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57" y="425002"/>
            <a:ext cx="9453093" cy="613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74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17" y="656823"/>
            <a:ext cx="10509159" cy="54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8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8293994" y="2511380"/>
            <a:ext cx="823862" cy="4459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199" y="2545252"/>
            <a:ext cx="706879" cy="412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9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096" y="528034"/>
            <a:ext cx="10619703" cy="59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6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39" y="365124"/>
            <a:ext cx="11088710" cy="62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97480" y="2558131"/>
            <a:ext cx="706879" cy="412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308020" y="0"/>
            <a:ext cx="1110051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Key messages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solidFill>
                  <a:schemeClr val="bg1"/>
                </a:solidFill>
              </a:rPr>
              <a:t>Women who discontinued alendronate after 5 years showed a moderate decline in BMD and a gradual rise in biochemical markers but no higher fracture risk other than for clinical vertebral fractures compared with those who continued alendronate. </a:t>
            </a:r>
          </a:p>
          <a:p>
            <a:pPr eaLnBrk="1" hangingPunct="1"/>
            <a:r>
              <a:rPr lang="en-US" sz="2600" dirty="0">
                <a:solidFill>
                  <a:schemeClr val="bg1"/>
                </a:solidFill>
              </a:rPr>
              <a:t> These results suggest that for many women, discontinuation of alendronate for up to 5 years does not appear to significantly increase fracture risk. However, women at very high risk of </a:t>
            </a:r>
            <a:r>
              <a:rPr lang="en-US" sz="2600" dirty="0">
                <a:solidFill>
                  <a:srgbClr val="FFFF00"/>
                </a:solidFill>
              </a:rPr>
              <a:t>clinical vertebral </a:t>
            </a:r>
            <a:r>
              <a:rPr lang="en-US" sz="2600" dirty="0">
                <a:solidFill>
                  <a:schemeClr val="bg1"/>
                </a:solidFill>
              </a:rPr>
              <a:t>fractures </a:t>
            </a:r>
            <a:r>
              <a:rPr lang="en-US" sz="2600" dirty="0">
                <a:solidFill>
                  <a:srgbClr val="FFFF00"/>
                </a:solidFill>
              </a:rPr>
              <a:t>may</a:t>
            </a:r>
            <a:r>
              <a:rPr lang="en-US" sz="2600" dirty="0">
                <a:solidFill>
                  <a:schemeClr val="bg1"/>
                </a:solidFill>
              </a:rPr>
              <a:t> benefit by continuing beyond 5 years.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540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10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        Scenario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29" y="1397680"/>
            <a:ext cx="11416544" cy="533797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600" dirty="0" smtClean="0">
                <a:solidFill>
                  <a:schemeClr val="bg1"/>
                </a:solidFill>
              </a:rPr>
              <a:t>A 58 year old  woman with a parental history of hip fracture was noted to have lumbar spine T-score of -1.9, mean </a:t>
            </a:r>
            <a:r>
              <a:rPr lang="en-US" sz="4600" dirty="0">
                <a:solidFill>
                  <a:schemeClr val="bg1"/>
                </a:solidFill>
              </a:rPr>
              <a:t>total hip T-score was -</a:t>
            </a:r>
            <a:r>
              <a:rPr lang="en-US" sz="4600" dirty="0" smtClean="0">
                <a:solidFill>
                  <a:schemeClr val="bg1"/>
                </a:solidFill>
              </a:rPr>
              <a:t>2.2 on her first DXA scan 8 year after menopause</a:t>
            </a:r>
          </a:p>
          <a:p>
            <a:pPr>
              <a:lnSpc>
                <a:spcPct val="120000"/>
              </a:lnSpc>
            </a:pPr>
            <a:endParaRPr lang="en-US" sz="4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solidFill>
                  <a:schemeClr val="bg1"/>
                </a:solidFill>
              </a:rPr>
              <a:t>Soon after the initial BMD, an L3 compression fracture with 50% loss of height was discovered</a:t>
            </a:r>
          </a:p>
          <a:p>
            <a:pPr>
              <a:lnSpc>
                <a:spcPct val="120000"/>
              </a:lnSpc>
            </a:pPr>
            <a:endParaRPr lang="en-US" sz="46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600" dirty="0" smtClean="0">
                <a:solidFill>
                  <a:schemeClr val="bg1"/>
                </a:solidFill>
              </a:rPr>
              <a:t> Treatment with ALN 70 mg weekly was initiated and continued for 8 years</a:t>
            </a:r>
          </a:p>
          <a:p>
            <a:pPr>
              <a:lnSpc>
                <a:spcPct val="120000"/>
              </a:lnSpc>
            </a:pPr>
            <a:endParaRPr lang="en-US" sz="51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9524"/>
            <a:ext cx="10515599" cy="2295793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350" y="6465195"/>
            <a:ext cx="5581650" cy="37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1352282" y="2565401"/>
            <a:ext cx="95046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Methods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multicenter, double-blind, placebo controlled , extension trial.</a:t>
            </a:r>
          </a:p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participants: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1233 postmenopausal women who received ZOL for 3 years in the core study were randomized to 3 additional years of ZOL (Z6, n=616) or placebo (Z3P3, n=617). 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primary outcome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femoral neck (FN) BMD percentage change. 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Secondary outcome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other BMD sites, fractures, biochemical bone turnover markers  and safety. </a:t>
            </a:r>
          </a:p>
        </p:txBody>
      </p:sp>
    </p:spTree>
    <p:extLst>
      <p:ext uri="{BB962C8B-B14F-4D97-AF65-F5344CB8AC3E}">
        <p14:creationId xmlns:p14="http://schemas.microsoft.com/office/powerpoint/2010/main" xmlns="" val="41391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81" y="734096"/>
            <a:ext cx="6051596" cy="4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522" y="734096"/>
            <a:ext cx="4905375" cy="49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87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704" y="703443"/>
            <a:ext cx="9375820" cy="54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6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192" y="553791"/>
            <a:ext cx="8658471" cy="56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9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163" y="605307"/>
            <a:ext cx="8409905" cy="552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7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6226" y="631065"/>
            <a:ext cx="7943112" cy="56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5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10166" y="15626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                                      Key messages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473" y="1909426"/>
            <a:ext cx="10515600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Small differences in BMD in those who continued versus those who stopped treatment </a:t>
            </a:r>
            <a:r>
              <a:rPr lang="en-US" dirty="0" smtClean="0">
                <a:solidFill>
                  <a:schemeClr val="bg1"/>
                </a:solidFill>
              </a:rPr>
              <a:t>suggest residual effects </a:t>
            </a:r>
            <a:r>
              <a:rPr lang="en-US" dirty="0">
                <a:solidFill>
                  <a:schemeClr val="bg1"/>
                </a:solidFill>
              </a:rPr>
              <a:t>after 3 years of annual ZOL, many patients may discontinue therapy up to 3 years. 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However, vertebral fracture reductions suggest that those at high fracture risk, particularly  </a:t>
            </a:r>
            <a:r>
              <a:rPr lang="en-US" dirty="0">
                <a:solidFill>
                  <a:srgbClr val="FFFF00"/>
                </a:solidFill>
              </a:rPr>
              <a:t>vertebral fracture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rgbClr val="FFFF00"/>
                </a:solidFill>
              </a:rPr>
              <a:t>may</a:t>
            </a:r>
            <a:r>
              <a:rPr lang="en-US" dirty="0">
                <a:solidFill>
                  <a:schemeClr val="bg1"/>
                </a:solidFill>
              </a:rPr>
              <a:t> benefit by continued treatment.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28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509234" y="141647"/>
            <a:ext cx="8229600" cy="7207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Osteonecrosis of the jaw (ONJ)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9" y="1143000"/>
            <a:ext cx="10148552" cy="521811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ONJ was first associated with BP therapy in a report in 2003, in patients with metastatic cancer receiving </a:t>
            </a:r>
            <a:r>
              <a:rPr lang="en-US" sz="2400" dirty="0" smtClean="0">
                <a:solidFill>
                  <a:schemeClr val="bg1"/>
                </a:solidFill>
              </a:rPr>
              <a:t>high dose </a:t>
            </a:r>
            <a:r>
              <a:rPr lang="en-US" sz="2400" dirty="0">
                <a:solidFill>
                  <a:schemeClr val="bg1"/>
                </a:solidFill>
              </a:rPr>
              <a:t>intravenous BP </a:t>
            </a:r>
            <a:r>
              <a:rPr lang="en-US" sz="2400" dirty="0" smtClean="0">
                <a:solidFill>
                  <a:schemeClr val="bg1"/>
                </a:solidFill>
              </a:rPr>
              <a:t>therapy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ONJ is characterized by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exposed necrotic bone in the maxillofacial region that has been present for at least 8 weeks of appropriate therapy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 exposure to potent </a:t>
            </a:r>
            <a:r>
              <a:rPr lang="en-US" sz="2400" dirty="0" err="1">
                <a:solidFill>
                  <a:schemeClr val="bg1"/>
                </a:solidFill>
              </a:rPr>
              <a:t>antiresorptive</a:t>
            </a:r>
            <a:r>
              <a:rPr lang="en-US" sz="2400" dirty="0">
                <a:solidFill>
                  <a:schemeClr val="bg1"/>
                </a:solidFill>
              </a:rPr>
              <a:t> agents (BPs or </a:t>
            </a:r>
            <a:r>
              <a:rPr lang="en-US" sz="2400" dirty="0" err="1">
                <a:solidFill>
                  <a:schemeClr val="bg1"/>
                </a:solidFill>
              </a:rPr>
              <a:t>denosumab</a:t>
            </a:r>
            <a:r>
              <a:rPr lang="en-US" sz="2400" dirty="0">
                <a:solidFill>
                  <a:schemeClr val="bg1"/>
                </a:solidFill>
              </a:rPr>
              <a:t>) or anti-</a:t>
            </a:r>
            <a:r>
              <a:rPr lang="en-US" sz="2400" dirty="0" err="1">
                <a:solidFill>
                  <a:schemeClr val="bg1"/>
                </a:solidFill>
              </a:rPr>
              <a:t>angiogenic</a:t>
            </a:r>
            <a:r>
              <a:rPr lang="en-US" sz="2400" dirty="0">
                <a:solidFill>
                  <a:schemeClr val="bg1"/>
                </a:solidFill>
              </a:rPr>
              <a:t> agents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</a:rPr>
              <a:t>no history of radiation therapy to the jaw.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The pathogenesis of ONJ remains </a:t>
            </a:r>
            <a:r>
              <a:rPr lang="en-US" sz="2400" dirty="0" smtClean="0">
                <a:solidFill>
                  <a:schemeClr val="bg1"/>
                </a:solidFill>
              </a:rPr>
              <a:t>unclear , but </a:t>
            </a:r>
            <a:r>
              <a:rPr lang="en-US" sz="2400" dirty="0">
                <a:solidFill>
                  <a:schemeClr val="bg1"/>
                </a:solidFill>
              </a:rPr>
              <a:t>several potential mechanisms have been proposed. These include </a:t>
            </a:r>
            <a:r>
              <a:rPr lang="en-US" sz="2400" dirty="0" smtClean="0">
                <a:solidFill>
                  <a:schemeClr val="bg1"/>
                </a:solidFill>
              </a:rPr>
              <a:t>over suppression </a:t>
            </a:r>
            <a:r>
              <a:rPr lang="en-US" sz="2400" dirty="0">
                <a:solidFill>
                  <a:schemeClr val="bg1"/>
                </a:solidFill>
              </a:rPr>
              <a:t>of bone remodeling, infection, inhibition of angiogenesis, soft tissue toxicity, and immune dysfunction.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 In patients receiving BP therapy for osteoporosis, current </a:t>
            </a:r>
            <a:r>
              <a:rPr lang="en-US" sz="2400" dirty="0" smtClean="0">
                <a:solidFill>
                  <a:schemeClr val="bg1"/>
                </a:solidFill>
              </a:rPr>
              <a:t>estimates of </a:t>
            </a:r>
            <a:r>
              <a:rPr lang="en-US" sz="2400" dirty="0">
                <a:solidFill>
                  <a:schemeClr val="bg1"/>
                </a:solidFill>
              </a:rPr>
              <a:t>the incidence of ONJ range from approximately </a:t>
            </a:r>
            <a:r>
              <a:rPr lang="en-US" sz="2400" dirty="0">
                <a:solidFill>
                  <a:srgbClr val="FFFF00"/>
                </a:solidFill>
              </a:rPr>
              <a:t>1/10,000 </a:t>
            </a:r>
            <a:r>
              <a:rPr lang="en-US" sz="2400" dirty="0" smtClean="0">
                <a:solidFill>
                  <a:srgbClr val="FFFF00"/>
                </a:solidFill>
              </a:rPr>
              <a:t>to1/100,000 </a:t>
            </a:r>
            <a:r>
              <a:rPr lang="en-US" sz="2400" dirty="0">
                <a:solidFill>
                  <a:schemeClr val="bg1"/>
                </a:solidFill>
              </a:rPr>
              <a:t>patient treatment years.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3275" y="6516710"/>
            <a:ext cx="5038725" cy="3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15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10166" y="116871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ONJ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Potential factors increasing the risk for BP-treated patients to develop ONJ include </a:t>
            </a:r>
            <a:r>
              <a:rPr lang="en-US" sz="2400" dirty="0">
                <a:solidFill>
                  <a:srgbClr val="FFFF00"/>
                </a:solidFill>
              </a:rPr>
              <a:t>poor oral hygiene, smoking, diabetes mellitus, concomitant glucocorticoid and/or chemotherapy use, and invasive dental procedures, such as dental extractions or implants. 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The incidence may be higher in Asian populations.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Preventive practices that may reduce the incidence of ONJ include prophylactic dental care and avoidance of invasive dental procedures. </a:t>
            </a:r>
          </a:p>
        </p:txBody>
      </p:sp>
    </p:spTree>
    <p:extLst>
      <p:ext uri="{BB962C8B-B14F-4D97-AF65-F5344CB8AC3E}">
        <p14:creationId xmlns:p14="http://schemas.microsoft.com/office/powerpoint/2010/main" xmlns="" val="36006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462" y="24974"/>
            <a:ext cx="11353800" cy="2005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24" y="2137330"/>
            <a:ext cx="10636876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ostponing </a:t>
            </a:r>
            <a:r>
              <a:rPr lang="en-US" dirty="0">
                <a:solidFill>
                  <a:schemeClr val="bg1"/>
                </a:solidFill>
              </a:rPr>
              <a:t>initiation of bisphosphonates until after </a:t>
            </a:r>
            <a:r>
              <a:rPr lang="en-US" dirty="0" smtClean="0">
                <a:solidFill>
                  <a:schemeClr val="bg1"/>
                </a:solidFill>
              </a:rPr>
              <a:t>completion of </a:t>
            </a:r>
            <a:r>
              <a:rPr lang="en-US" dirty="0">
                <a:solidFill>
                  <a:schemeClr val="bg1"/>
                </a:solidFill>
              </a:rPr>
              <a:t>invasive dental treatments.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already on a bisphosphonate, a drug holiday </a:t>
            </a:r>
            <a:r>
              <a:rPr lang="en-US" dirty="0" smtClean="0">
                <a:solidFill>
                  <a:schemeClr val="bg1"/>
                </a:solidFill>
              </a:rPr>
              <a:t>of 2 </a:t>
            </a:r>
            <a:r>
              <a:rPr lang="en-US" dirty="0">
                <a:solidFill>
                  <a:schemeClr val="bg1"/>
                </a:solidFill>
              </a:rPr>
              <a:t>months before the procedure is recommended for patients who have been </a:t>
            </a:r>
            <a:r>
              <a:rPr lang="en-US" dirty="0" smtClean="0">
                <a:solidFill>
                  <a:schemeClr val="bg1"/>
                </a:solidFill>
              </a:rPr>
              <a:t>on bisphosphonates </a:t>
            </a:r>
            <a:r>
              <a:rPr lang="en-US" dirty="0">
                <a:solidFill>
                  <a:schemeClr val="bg1"/>
                </a:solidFill>
              </a:rPr>
              <a:t>for longer than 4 years regardless of other risk factors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dirty="0" smtClean="0">
                <a:solidFill>
                  <a:schemeClr val="bg1"/>
                </a:solidFill>
              </a:rPr>
              <a:t>patients are </a:t>
            </a:r>
            <a:r>
              <a:rPr lang="en-US" dirty="0">
                <a:solidFill>
                  <a:schemeClr val="bg1"/>
                </a:solidFill>
              </a:rPr>
              <a:t>at high risk (concomitant corticosteroid or </a:t>
            </a:r>
            <a:r>
              <a:rPr lang="en-US" dirty="0" err="1">
                <a:solidFill>
                  <a:schemeClr val="bg1"/>
                </a:solidFill>
              </a:rPr>
              <a:t>antiangiogenic</a:t>
            </a:r>
            <a:r>
              <a:rPr lang="en-US" dirty="0">
                <a:solidFill>
                  <a:schemeClr val="bg1"/>
                </a:solidFill>
              </a:rPr>
              <a:t> cancer treatment </a:t>
            </a:r>
            <a:r>
              <a:rPr lang="en-US" dirty="0" smtClean="0">
                <a:solidFill>
                  <a:schemeClr val="bg1"/>
                </a:solidFill>
              </a:rPr>
              <a:t>medications) then </a:t>
            </a:r>
            <a:r>
              <a:rPr lang="en-US" dirty="0">
                <a:solidFill>
                  <a:schemeClr val="bg1"/>
                </a:solidFill>
              </a:rPr>
              <a:t>consider a drug holiday even if bisphosphonate use is less than 4 years.</a:t>
            </a:r>
          </a:p>
          <a:p>
            <a:r>
              <a:rPr lang="en-US" dirty="0">
                <a:solidFill>
                  <a:schemeClr val="bg1"/>
                </a:solidFill>
              </a:rPr>
              <a:t>In most cases the bisphosphonate should not be restarted until osseous healing </a:t>
            </a:r>
            <a:r>
              <a:rPr lang="en-US" dirty="0" smtClean="0">
                <a:solidFill>
                  <a:schemeClr val="bg1"/>
                </a:solidFill>
              </a:rPr>
              <a:t>has occurred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8400" y="6488668"/>
            <a:ext cx="411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 Oral </a:t>
            </a:r>
            <a:r>
              <a:rPr lang="fr-FR" dirty="0" err="1">
                <a:solidFill>
                  <a:schemeClr val="bg1"/>
                </a:solidFill>
              </a:rPr>
              <a:t>Maxillofac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Surg</a:t>
            </a:r>
            <a:r>
              <a:rPr lang="fr-FR" dirty="0">
                <a:solidFill>
                  <a:schemeClr val="bg1"/>
                </a:solidFill>
              </a:rPr>
              <a:t> 72:1938-1956, 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49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Scenario..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71" y="1672267"/>
            <a:ext cx="10998557" cy="488426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ALN was then discontinued due to patient concern for ONJ and </a:t>
            </a:r>
            <a:r>
              <a:rPr lang="en-US" sz="3000" dirty="0" smtClean="0">
                <a:solidFill>
                  <a:schemeClr val="bg1"/>
                </a:solidFill>
              </a:rPr>
              <a:t>AFF 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 A follow up DXA at the end of treatment scan showed the lumbar spine T score remained at -1.9; the mean total hip T-score was -2.5. No new clinical fractures occurred since </a:t>
            </a:r>
            <a:r>
              <a:rPr lang="en-US" sz="3000" dirty="0" smtClean="0">
                <a:solidFill>
                  <a:schemeClr val="bg1"/>
                </a:solidFill>
              </a:rPr>
              <a:t>her original treatment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She has a BMI of 22 kg/m2, and her 10 year FRAX would be estimated at 20.3% for MOF and 4.4% for hip fracture, if she was drug </a:t>
            </a:r>
            <a:r>
              <a:rPr lang="en-US" sz="3000" dirty="0" smtClean="0">
                <a:solidFill>
                  <a:schemeClr val="bg1"/>
                </a:solidFill>
              </a:rPr>
              <a:t>naive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/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5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1225" y="197700"/>
            <a:ext cx="10515600" cy="13255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                     </a:t>
            </a:r>
            <a:r>
              <a:rPr lang="en-US" sz="3600" dirty="0" smtClean="0">
                <a:solidFill>
                  <a:schemeClr val="bg1"/>
                </a:solidFill>
              </a:rPr>
              <a:t>Atypical </a:t>
            </a:r>
            <a:r>
              <a:rPr lang="en-US" sz="3600" dirty="0">
                <a:solidFill>
                  <a:schemeClr val="bg1"/>
                </a:solidFill>
              </a:rPr>
              <a:t>femur fractures (AFFs)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6112"/>
            <a:ext cx="10108842" cy="44973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The relationship between AFFs and BPs was first reported in 2005 in patients receiving oral BPs for osteoporosis.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Incidence rates from 1.8/100,000 per year with a </a:t>
            </a:r>
            <a:r>
              <a:rPr lang="en-US" sz="2400" b="1" dirty="0">
                <a:solidFill>
                  <a:srgbClr val="FFFF00"/>
                </a:solidFill>
              </a:rPr>
              <a:t>2- year </a:t>
            </a:r>
            <a:r>
              <a:rPr lang="en-US" sz="2400" dirty="0">
                <a:solidFill>
                  <a:srgbClr val="FFFF00"/>
                </a:solidFill>
              </a:rPr>
              <a:t>exposure  to 113/100,000 per year with exposure from </a:t>
            </a:r>
            <a:r>
              <a:rPr lang="en-US" sz="2400" b="1" dirty="0">
                <a:solidFill>
                  <a:srgbClr val="FFFF00"/>
                </a:solidFill>
              </a:rPr>
              <a:t>8 to 9.9 years. 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en-US" sz="2400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515099"/>
            <a:ext cx="5257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7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489" y="180304"/>
            <a:ext cx="10895528" cy="5911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3279" y="627337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TNEJMQuadraat"/>
              </a:rPr>
              <a:t>N </a:t>
            </a:r>
            <a:r>
              <a:rPr lang="en-US" sz="2000" dirty="0" err="1" smtClean="0">
                <a:solidFill>
                  <a:schemeClr val="bg1"/>
                </a:solidFill>
                <a:latin typeface="OTNEJMQuadraat"/>
              </a:rPr>
              <a:t>Engl</a:t>
            </a:r>
            <a:r>
              <a:rPr lang="en-US" sz="2000" dirty="0" smtClean="0">
                <a:solidFill>
                  <a:schemeClr val="bg1"/>
                </a:solidFill>
                <a:latin typeface="OTNEJMQuadraat"/>
              </a:rPr>
              <a:t> </a:t>
            </a:r>
            <a:r>
              <a:rPr lang="da-DK" sz="2000" dirty="0" smtClean="0">
                <a:solidFill>
                  <a:schemeClr val="bg1"/>
                </a:solidFill>
                <a:latin typeface="OTNEJMQuadraat"/>
              </a:rPr>
              <a:t>J </a:t>
            </a:r>
            <a:r>
              <a:rPr lang="da-DK" sz="2000" dirty="0">
                <a:solidFill>
                  <a:schemeClr val="bg1"/>
                </a:solidFill>
                <a:latin typeface="OTNEJMQuadraat"/>
              </a:rPr>
              <a:t>Med 2010; 362: 1761-71</a:t>
            </a:r>
            <a:r>
              <a:rPr lang="da-DK" sz="800" dirty="0">
                <a:solidFill>
                  <a:schemeClr val="bg1"/>
                </a:solidFill>
                <a:latin typeface="OTNEJMQuadraat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6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84857"/>
            <a:ext cx="9217025" cy="44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623" y="5661025"/>
            <a:ext cx="7563901" cy="6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23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981200" y="908051"/>
            <a:ext cx="8229600" cy="10001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44" y="176034"/>
            <a:ext cx="10844011" cy="637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01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Definition of high risk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lder </a:t>
            </a:r>
            <a:r>
              <a:rPr lang="en-US" dirty="0">
                <a:solidFill>
                  <a:schemeClr val="bg1"/>
                </a:solidFill>
              </a:rPr>
              <a:t>age (70–75 years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other </a:t>
            </a:r>
            <a:r>
              <a:rPr lang="en-US" dirty="0">
                <a:solidFill>
                  <a:schemeClr val="bg1"/>
                </a:solidFill>
              </a:rPr>
              <a:t>strong risk factors for </a:t>
            </a:r>
            <a:r>
              <a:rPr lang="en-US" dirty="0" smtClean="0">
                <a:solidFill>
                  <a:schemeClr val="bg1"/>
                </a:solidFill>
              </a:rPr>
              <a:t>fracture (</a:t>
            </a:r>
            <a:r>
              <a:rPr lang="en-US" dirty="0">
                <a:solidFill>
                  <a:schemeClr val="bg1"/>
                </a:solidFill>
              </a:rPr>
              <a:t>low BMI, weight loss, </a:t>
            </a:r>
            <a:r>
              <a:rPr lang="en-US" dirty="0" smtClean="0">
                <a:solidFill>
                  <a:schemeClr val="bg1"/>
                </a:solidFill>
              </a:rPr>
              <a:t>fall history</a:t>
            </a:r>
            <a:r>
              <a:rPr lang="en-US" dirty="0">
                <a:solidFill>
                  <a:schemeClr val="bg1"/>
                </a:solidFill>
              </a:rPr>
              <a:t>, or the intake of drugs that have adverse effects on </a:t>
            </a:r>
            <a:r>
              <a:rPr lang="en-US" dirty="0" smtClean="0">
                <a:solidFill>
                  <a:schemeClr val="bg1"/>
                </a:solidFill>
              </a:rPr>
              <a:t>bone)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FRAX fracture risk score that is above country specific </a:t>
            </a:r>
            <a:r>
              <a:rPr lang="en-US" dirty="0" smtClean="0">
                <a:solidFill>
                  <a:schemeClr val="bg1"/>
                </a:solidFill>
              </a:rPr>
              <a:t>thresholds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6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882" y="167426"/>
            <a:ext cx="11088710" cy="57053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08" y="5872766"/>
            <a:ext cx="8744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Evaluation and Treatment of Osteoporosis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</a:rPr>
              <a:t>Medical Clinics of North America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, Volume 100, Issue 4, Pages 807-826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Kim M. O’Connor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7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490" y="0"/>
            <a:ext cx="10586433" cy="5525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2890" y="5747823"/>
            <a:ext cx="8512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Evaluation and Treatment of Osteoporosis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</a:rPr>
              <a:t>Medical Clinics of North America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, Volume 100, Issue 4, Pages 807-826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Kim M. O’Connor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8642" y="115910"/>
            <a:ext cx="9144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2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074047841"/>
              </p:ext>
            </p:extLst>
          </p:nvPr>
        </p:nvGraphicFramePr>
        <p:xfrm>
          <a:off x="1542601" y="526483"/>
          <a:ext cx="881201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87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7" y="18482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FRAX as at target?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141" y="1815922"/>
            <a:ext cx="10108842" cy="4682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FRAX can already be used to predict </a:t>
            </a:r>
            <a:r>
              <a:rPr lang="en-US" dirty="0" smtClean="0">
                <a:solidFill>
                  <a:schemeClr val="bg1"/>
                </a:solidFill>
              </a:rPr>
              <a:t>fracture risk</a:t>
            </a:r>
            <a:r>
              <a:rPr lang="en-US" dirty="0">
                <a:solidFill>
                  <a:schemeClr val="bg1"/>
                </a:solidFill>
              </a:rPr>
              <a:t>, but to attain the status of a treatment goal, it would need </a:t>
            </a:r>
            <a:r>
              <a:rPr lang="en-US" dirty="0" smtClean="0">
                <a:solidFill>
                  <a:schemeClr val="bg1"/>
                </a:solidFill>
              </a:rPr>
              <a:t>to be </a:t>
            </a:r>
            <a:r>
              <a:rPr lang="en-US" dirty="0">
                <a:solidFill>
                  <a:schemeClr val="bg1"/>
                </a:solidFill>
              </a:rPr>
              <a:t>responsive to changes in risk factors and </a:t>
            </a:r>
            <a:r>
              <a:rPr lang="en-US" dirty="0" smtClean="0">
                <a:solidFill>
                  <a:schemeClr val="bg1"/>
                </a:solidFill>
              </a:rPr>
              <a:t>osteoporosis treatments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Ideally, change in FRAX score would also </a:t>
            </a:r>
            <a:r>
              <a:rPr lang="en-US" dirty="0" smtClean="0">
                <a:solidFill>
                  <a:schemeClr val="bg1"/>
                </a:solidFill>
              </a:rPr>
              <a:t>independently predict </a:t>
            </a:r>
            <a:r>
              <a:rPr lang="en-US" dirty="0">
                <a:solidFill>
                  <a:schemeClr val="bg1"/>
                </a:solidFill>
              </a:rPr>
              <a:t>the risk of incident fractures</a:t>
            </a:r>
          </a:p>
        </p:txBody>
      </p:sp>
    </p:spTree>
    <p:extLst>
      <p:ext uri="{BB962C8B-B14F-4D97-AF65-F5344CB8AC3E}">
        <p14:creationId xmlns:p14="http://schemas.microsoft.com/office/powerpoint/2010/main" xmlns="" val="2450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vidence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 usefulness of FRAX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treated</a:t>
            </a:r>
            <a:r>
              <a:rPr lang="en-US" dirty="0">
                <a:solidFill>
                  <a:schemeClr val="bg1"/>
                </a:solidFill>
              </a:rPr>
              <a:t> patients is </a:t>
            </a:r>
            <a:r>
              <a:rPr lang="en-US" dirty="0" smtClean="0">
                <a:solidFill>
                  <a:srgbClr val="FFFF00"/>
                </a:solidFill>
              </a:rPr>
              <a:t>limited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4821" y="2614411"/>
            <a:ext cx="8246900" cy="25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83" y="338958"/>
            <a:ext cx="5936349" cy="6283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356" y="338958"/>
            <a:ext cx="5748270" cy="62831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522040" y="1532586"/>
            <a:ext cx="914400" cy="3863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1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2514601"/>
            <a:ext cx="8727831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Objective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To confirm (or refute) the clinical utility of using </a:t>
            </a:r>
            <a:r>
              <a:rPr lang="en-US" dirty="0">
                <a:solidFill>
                  <a:srgbClr val="FFFF00"/>
                </a:solidFill>
              </a:rPr>
              <a:t>change in FRAX scores </a:t>
            </a:r>
            <a:r>
              <a:rPr lang="en-US" dirty="0">
                <a:solidFill>
                  <a:schemeClr val="bg1"/>
                </a:solidFill>
              </a:rPr>
              <a:t>over time as a surrogate measure that could be used to inform goal‐directed therapy and thus guide decisions around initiation and duration of osteoporosis treatment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10515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1" y="6477000"/>
            <a:ext cx="759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Journal of Bone and Mineral Research, Vol. 29, No. 5, May 2014, pp 1074–1080</a:t>
            </a:r>
          </a:p>
        </p:txBody>
      </p:sp>
    </p:spTree>
    <p:extLst>
      <p:ext uri="{BB962C8B-B14F-4D97-AF65-F5344CB8AC3E}">
        <p14:creationId xmlns:p14="http://schemas.microsoft.com/office/powerpoint/2010/main" xmlns="" val="29272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5990"/>
            <a:ext cx="9144000" cy="482184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11,049 untreated women aged 50 years undergoing baseline and follow‐up </a:t>
            </a:r>
            <a:r>
              <a:rPr lang="en-US" dirty="0" smtClean="0">
                <a:solidFill>
                  <a:schemeClr val="bg1"/>
                </a:solidFill>
              </a:rPr>
              <a:t>DXA examinations </a:t>
            </a:r>
            <a:r>
              <a:rPr lang="en-US" dirty="0">
                <a:solidFill>
                  <a:schemeClr val="bg1"/>
                </a:solidFill>
              </a:rPr>
              <a:t>in Manitoba, </a:t>
            </a:r>
            <a:r>
              <a:rPr lang="en-US" dirty="0" smtClean="0">
                <a:solidFill>
                  <a:schemeClr val="bg1"/>
                </a:solidFill>
              </a:rPr>
              <a:t>Canada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were evaluated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Median interval between two DXA was 4 years and for median of 4 years were followed for incident fracture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total of </a:t>
            </a:r>
            <a:r>
              <a:rPr lang="en-US" dirty="0" smtClean="0">
                <a:solidFill>
                  <a:schemeClr val="bg1"/>
                </a:solidFill>
              </a:rPr>
              <a:t>6534 (59%) of them initiated treatment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FRAX scores for major osteoporotic and hip fractures were computed for each scan using the most current (updated) FRAX inputs were calculated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9067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248400" y="4572000"/>
            <a:ext cx="4038600" cy="1524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1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249" y="1803041"/>
            <a:ext cx="5473520" cy="3850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7769" y="1803042"/>
            <a:ext cx="5525037" cy="38507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4249" y="136945"/>
            <a:ext cx="10522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dvOT46dcae81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dvOT46dcae81"/>
              </a:rPr>
              <a:t>In </a:t>
            </a:r>
            <a:r>
              <a:rPr lang="en-US" dirty="0">
                <a:solidFill>
                  <a:schemeClr val="bg1"/>
                </a:solidFill>
                <a:latin typeface="AdvOT46dcae81"/>
              </a:rPr>
              <a:t>the subgroup of women highly adherent to </a:t>
            </a:r>
            <a:r>
              <a:rPr lang="en-US" dirty="0" smtClean="0">
                <a:solidFill>
                  <a:schemeClr val="bg1"/>
                </a:solidFill>
                <a:latin typeface="AdvOT46dcae81"/>
              </a:rPr>
              <a:t>osteoporosis treatment</a:t>
            </a:r>
            <a:r>
              <a:rPr lang="en-US" dirty="0">
                <a:solidFill>
                  <a:schemeClr val="bg1"/>
                </a:solidFill>
                <a:latin typeface="AdvOT46dcae81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dvOT46dcae81"/>
              </a:rPr>
              <a:t> </a:t>
            </a:r>
            <a:r>
              <a:rPr lang="en-US" dirty="0">
                <a:solidFill>
                  <a:schemeClr val="bg1"/>
                </a:solidFill>
                <a:latin typeface="AdvOT46dcae81"/>
              </a:rPr>
              <a:t>a negligible clinically important </a:t>
            </a:r>
            <a:r>
              <a:rPr lang="en-US" dirty="0" smtClean="0">
                <a:solidFill>
                  <a:schemeClr val="bg1"/>
                </a:solidFill>
                <a:latin typeface="AdvOT46dcae81"/>
              </a:rPr>
              <a:t>reclassi</a:t>
            </a:r>
            <a:r>
              <a:rPr lang="en-US" dirty="0" smtClean="0">
                <a:solidFill>
                  <a:schemeClr val="bg1"/>
                </a:solidFill>
                <a:latin typeface="AdvOT46dcae81+fb"/>
              </a:rPr>
              <a:t>fi</a:t>
            </a:r>
            <a:r>
              <a:rPr lang="en-US" dirty="0" smtClean="0">
                <a:solidFill>
                  <a:schemeClr val="bg1"/>
                </a:solidFill>
                <a:latin typeface="AdvOT46dcae81"/>
              </a:rPr>
              <a:t>cation of </a:t>
            </a:r>
            <a:r>
              <a:rPr lang="en-US" dirty="0">
                <a:solidFill>
                  <a:schemeClr val="bg1"/>
                </a:solidFill>
                <a:latin typeface="AdvOT46dcae81"/>
              </a:rPr>
              <a:t>fracture risk: </a:t>
            </a:r>
            <a:r>
              <a:rPr lang="en-US" dirty="0">
                <a:solidFill>
                  <a:srgbClr val="FFFF00"/>
                </a:solidFill>
                <a:latin typeface="AdvOT46dcae81"/>
              </a:rPr>
              <a:t>98%</a:t>
            </a:r>
            <a:r>
              <a:rPr lang="en-US" dirty="0">
                <a:solidFill>
                  <a:schemeClr val="bg1"/>
                </a:solidFill>
                <a:latin typeface="AdvOT46dcae81"/>
              </a:rPr>
              <a:t> of these women had the same </a:t>
            </a:r>
            <a:r>
              <a:rPr lang="en-US" dirty="0" smtClean="0">
                <a:solidFill>
                  <a:schemeClr val="bg1"/>
                </a:solidFill>
                <a:latin typeface="AdvOT46dcae81"/>
              </a:rPr>
              <a:t>or greater </a:t>
            </a:r>
            <a:r>
              <a:rPr lang="en-US" dirty="0">
                <a:solidFill>
                  <a:schemeClr val="bg1"/>
                </a:solidFill>
                <a:latin typeface="AdvOT46dcae81"/>
              </a:rPr>
              <a:t>risk of major fracture according to FRAX as they </a:t>
            </a:r>
            <a:r>
              <a:rPr lang="en-US" dirty="0" smtClean="0">
                <a:solidFill>
                  <a:schemeClr val="bg1"/>
                </a:solidFill>
                <a:latin typeface="AdvOT46dcae81"/>
              </a:rPr>
              <a:t>did before </a:t>
            </a:r>
            <a:r>
              <a:rPr lang="en-US" dirty="0">
                <a:solidFill>
                  <a:schemeClr val="bg1"/>
                </a:solidFill>
                <a:latin typeface="AdvOT46dcae81"/>
              </a:rPr>
              <a:t>therapy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5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2057445"/>
            <a:ext cx="11217498" cy="47039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FRAX scores were strongly predictive of incident major fractures (adjusted hazard ratios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aHR</a:t>
            </a:r>
            <a:r>
              <a:rPr lang="en-US" dirty="0" smtClean="0">
                <a:solidFill>
                  <a:schemeClr val="bg1"/>
                </a:solidFill>
              </a:rPr>
              <a:t>] </a:t>
            </a:r>
            <a:r>
              <a:rPr lang="en-US" dirty="0">
                <a:solidFill>
                  <a:schemeClr val="bg1"/>
                </a:solidFill>
              </a:rPr>
              <a:t>per SD increase in FRAX 1.8, </a:t>
            </a:r>
            <a:r>
              <a:rPr lang="en-US" dirty="0" smtClean="0">
                <a:solidFill>
                  <a:schemeClr val="bg1"/>
                </a:solidFill>
              </a:rPr>
              <a:t>95% CI </a:t>
            </a:r>
            <a:r>
              <a:rPr lang="en-US" dirty="0">
                <a:solidFill>
                  <a:schemeClr val="bg1"/>
                </a:solidFill>
              </a:rPr>
              <a:t>1.7–1.9) and hip fractures (</a:t>
            </a:r>
            <a:r>
              <a:rPr lang="en-US" dirty="0" err="1">
                <a:solidFill>
                  <a:schemeClr val="bg1"/>
                </a:solidFill>
              </a:rPr>
              <a:t>aHR</a:t>
            </a:r>
            <a:r>
              <a:rPr lang="en-US" dirty="0">
                <a:solidFill>
                  <a:schemeClr val="bg1"/>
                </a:solidFill>
              </a:rPr>
              <a:t> per SD 4.5, 95% CI 3.7–5.7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owever</a:t>
            </a:r>
            <a:r>
              <a:rPr lang="en-US" dirty="0">
                <a:solidFill>
                  <a:schemeClr val="bg1"/>
                </a:solidFill>
              </a:rPr>
              <a:t>, change in FRAX score was not independently associated </a:t>
            </a:r>
            <a:r>
              <a:rPr lang="en-US" dirty="0" smtClean="0">
                <a:solidFill>
                  <a:schemeClr val="bg1"/>
                </a:solidFill>
              </a:rPr>
              <a:t>with major </a:t>
            </a:r>
            <a:r>
              <a:rPr lang="en-US" dirty="0">
                <a:solidFill>
                  <a:schemeClr val="bg1"/>
                </a:solidFill>
              </a:rPr>
              <a:t>fracture (</a:t>
            </a:r>
            <a:r>
              <a:rPr lang="en-US" dirty="0" smtClean="0">
                <a:solidFill>
                  <a:schemeClr val="bg1"/>
                </a:solidFill>
              </a:rPr>
              <a:t>p=0.8</a:t>
            </a:r>
            <a:r>
              <a:rPr lang="en-US" dirty="0">
                <a:solidFill>
                  <a:schemeClr val="bg1"/>
                </a:solidFill>
              </a:rPr>
              <a:t>) or hip fracture (</a:t>
            </a:r>
            <a:r>
              <a:rPr lang="en-US" dirty="0" smtClean="0">
                <a:solidFill>
                  <a:schemeClr val="bg1"/>
                </a:solidFill>
              </a:rPr>
              <a:t>p=0.3)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3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067" y="152400"/>
            <a:ext cx="996824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52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7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Key messages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321" y="1790164"/>
            <a:ext cx="10147479" cy="46279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FRAX tended </a:t>
            </a:r>
            <a:r>
              <a:rPr lang="en-US" dirty="0">
                <a:solidFill>
                  <a:schemeClr val="bg1"/>
                </a:solidFill>
              </a:rPr>
              <a:t>to increase over time and were </a:t>
            </a:r>
            <a:r>
              <a:rPr lang="en-US" dirty="0" smtClean="0">
                <a:solidFill>
                  <a:schemeClr val="bg1"/>
                </a:solidFill>
              </a:rPr>
              <a:t>not particularly </a:t>
            </a:r>
            <a:r>
              <a:rPr lang="en-US" dirty="0">
                <a:solidFill>
                  <a:schemeClr val="bg1"/>
                </a:solidFill>
              </a:rPr>
              <a:t>responsive to changes in risk factors, BMD, </a:t>
            </a:r>
            <a:r>
              <a:rPr lang="en-US" dirty="0" smtClean="0">
                <a:solidFill>
                  <a:schemeClr val="bg1"/>
                </a:solidFill>
              </a:rPr>
              <a:t>or osteoporosis treatments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Thus</a:t>
            </a:r>
            <a:r>
              <a:rPr lang="en-US" dirty="0">
                <a:solidFill>
                  <a:schemeClr val="bg1"/>
                </a:solidFill>
              </a:rPr>
              <a:t>, changes in FRAX score are a </a:t>
            </a:r>
            <a:r>
              <a:rPr lang="en-US" dirty="0" smtClean="0">
                <a:solidFill>
                  <a:srgbClr val="FFFF00"/>
                </a:solidFill>
              </a:rPr>
              <a:t>poor surrogate </a:t>
            </a:r>
            <a:r>
              <a:rPr lang="en-US" dirty="0">
                <a:solidFill>
                  <a:schemeClr val="bg1"/>
                </a:solidFill>
              </a:rPr>
              <a:t>measure for treatment response and cannot </a:t>
            </a:r>
            <a:r>
              <a:rPr lang="en-US" dirty="0" smtClean="0">
                <a:solidFill>
                  <a:schemeClr val="bg1"/>
                </a:solidFill>
              </a:rPr>
              <a:t>be recommended </a:t>
            </a:r>
            <a:r>
              <a:rPr lang="en-US" dirty="0">
                <a:solidFill>
                  <a:schemeClr val="bg1"/>
                </a:solidFill>
              </a:rPr>
              <a:t>as a target for goal‐directed therapy.</a:t>
            </a:r>
          </a:p>
        </p:txBody>
      </p:sp>
    </p:spTree>
    <p:extLst>
      <p:ext uri="{BB962C8B-B14F-4D97-AF65-F5344CB8AC3E}">
        <p14:creationId xmlns:p14="http://schemas.microsoft.com/office/powerpoint/2010/main" xmlns="" val="10975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270456"/>
            <a:ext cx="10515600" cy="1325563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would you recommend 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1439259"/>
            <a:ext cx="10765665" cy="500017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chemeClr val="bg1"/>
                </a:solidFill>
              </a:rPr>
              <a:t>Drug holiday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</a:t>
            </a:r>
            <a:r>
              <a:rPr lang="en-US" sz="3200" dirty="0" smtClean="0">
                <a:solidFill>
                  <a:schemeClr val="bg1"/>
                </a:solidFill>
              </a:rPr>
              <a:t>eassurance and retreatment with ALN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Switching to </a:t>
            </a:r>
            <a:r>
              <a:rPr lang="en-US" sz="3200" dirty="0" smtClean="0">
                <a:solidFill>
                  <a:srgbClr val="FFFF00"/>
                </a:solidFill>
              </a:rPr>
              <a:t>Denosumab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witching to </a:t>
            </a:r>
            <a:r>
              <a:rPr lang="en-US" sz="3200" dirty="0" err="1">
                <a:solidFill>
                  <a:schemeClr val="bg1"/>
                </a:solidFill>
              </a:rPr>
              <a:t>T</a:t>
            </a:r>
            <a:r>
              <a:rPr lang="en-US" sz="3200" dirty="0" err="1" smtClean="0">
                <a:solidFill>
                  <a:schemeClr val="bg1"/>
                </a:solidFill>
              </a:rPr>
              <a:t>eriparatide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3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014" y="0"/>
            <a:ext cx="11731580" cy="2601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63" y="2966657"/>
            <a:ext cx="11486882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present </a:t>
            </a:r>
            <a:r>
              <a:rPr lang="en-US" dirty="0" smtClean="0">
                <a:solidFill>
                  <a:schemeClr val="bg1"/>
                </a:solidFill>
              </a:rPr>
              <a:t>study was </a:t>
            </a:r>
            <a:r>
              <a:rPr lang="en-US" dirty="0">
                <a:solidFill>
                  <a:schemeClr val="bg1"/>
                </a:solidFill>
              </a:rPr>
              <a:t>conducted in postmenopausal women previously </a:t>
            </a:r>
            <a:r>
              <a:rPr lang="en-US" dirty="0" smtClean="0">
                <a:solidFill>
                  <a:schemeClr val="bg1"/>
                </a:solidFill>
              </a:rPr>
              <a:t>treated with </a:t>
            </a:r>
            <a:r>
              <a:rPr lang="en-US" dirty="0">
                <a:solidFill>
                  <a:schemeClr val="bg1"/>
                </a:solidFill>
              </a:rPr>
              <a:t>alendronate to evaluate the effects of </a:t>
            </a:r>
            <a:r>
              <a:rPr lang="en-US" dirty="0">
                <a:solidFill>
                  <a:srgbClr val="FFFF00"/>
                </a:solidFill>
              </a:rPr>
              <a:t>transitioning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err="1" smtClean="0">
                <a:solidFill>
                  <a:schemeClr val="bg1"/>
                </a:solidFill>
              </a:rPr>
              <a:t>denosumab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on safety, BMD, and bone remodeling in </a:t>
            </a:r>
            <a:r>
              <a:rPr lang="en-US" dirty="0" smtClean="0">
                <a:solidFill>
                  <a:schemeClr val="bg1"/>
                </a:solidFill>
              </a:rPr>
              <a:t>comparison with </a:t>
            </a:r>
            <a:r>
              <a:rPr lang="en-US" dirty="0">
                <a:solidFill>
                  <a:schemeClr val="bg1"/>
                </a:solidFill>
              </a:rPr>
              <a:t>continued branded alendronate therapy.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3241" y="6296627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</a:rPr>
              <a:t>J Bone Miner Res,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2010 Jan;25(1):72-81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704" y="540913"/>
            <a:ext cx="10779617" cy="59242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6296" y="367047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43223" y="3670479"/>
            <a:ext cx="5228821" cy="4846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270456"/>
            <a:ext cx="10515600" cy="1325563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would you recommend 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1439259"/>
            <a:ext cx="10765665" cy="500017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chemeClr val="bg1"/>
                </a:solidFill>
              </a:rPr>
              <a:t>Drug holiday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</a:t>
            </a:r>
            <a:r>
              <a:rPr lang="en-US" sz="3200" dirty="0" smtClean="0">
                <a:solidFill>
                  <a:schemeClr val="bg1"/>
                </a:solidFill>
              </a:rPr>
              <a:t>eassurance and retreatment with ALN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Switching to </a:t>
            </a:r>
            <a:r>
              <a:rPr lang="en-US" sz="3200" dirty="0" smtClean="0">
                <a:solidFill>
                  <a:schemeClr val="bg1"/>
                </a:solidFill>
              </a:rPr>
              <a:t>Denosumab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witching to </a:t>
            </a:r>
            <a:r>
              <a:rPr lang="en-US" sz="3200" dirty="0" err="1">
                <a:solidFill>
                  <a:schemeClr val="bg1"/>
                </a:solidFill>
              </a:rPr>
              <a:t>T</a:t>
            </a:r>
            <a:r>
              <a:rPr lang="en-US" sz="3200" dirty="0" err="1" smtClean="0">
                <a:solidFill>
                  <a:schemeClr val="bg1"/>
                </a:solidFill>
              </a:rPr>
              <a:t>eriparatide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8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3375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8263" y="-1"/>
            <a:ext cx="38637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2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0766" y="1120463"/>
            <a:ext cx="9556123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0766" y="185498"/>
            <a:ext cx="1026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vTT46dcae81"/>
              </a:rPr>
              <a:t>Median serum CTX levels remained near baseline in the alendronate group and were</a:t>
            </a:r>
          </a:p>
          <a:p>
            <a:r>
              <a:rPr lang="en-US" dirty="0">
                <a:solidFill>
                  <a:schemeClr val="bg1"/>
                </a:solidFill>
                <a:latin typeface="AdvTT46dcae81"/>
              </a:rPr>
              <a:t>significantly decreased versus alendronate (</a:t>
            </a:r>
            <a:r>
              <a:rPr lang="en-US" dirty="0">
                <a:solidFill>
                  <a:schemeClr val="bg1"/>
                </a:solidFill>
                <a:latin typeface="AdvTT65f8a23b.I"/>
              </a:rPr>
              <a:t>p</a:t>
            </a:r>
            <a:r>
              <a:rPr lang="en-US" dirty="0">
                <a:solidFill>
                  <a:schemeClr val="bg1"/>
                </a:solidFill>
                <a:latin typeface="AdvP4C4E51"/>
              </a:rPr>
              <a:t>&lt;</a:t>
            </a:r>
            <a:r>
              <a:rPr lang="en-US" dirty="0">
                <a:solidFill>
                  <a:schemeClr val="bg1"/>
                </a:solidFill>
                <a:latin typeface="AdvTT46dcae81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AdvTT46dcae81"/>
              </a:rPr>
              <a:t>0001)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9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Key 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10" y="2018865"/>
            <a:ext cx="10515600" cy="432374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Transition to </a:t>
            </a:r>
            <a:r>
              <a:rPr lang="en-US" dirty="0" err="1">
                <a:solidFill>
                  <a:schemeClr val="bg1"/>
                </a:solidFill>
              </a:rPr>
              <a:t>denosumab</a:t>
            </a:r>
            <a:r>
              <a:rPr lang="en-US" dirty="0">
                <a:solidFill>
                  <a:schemeClr val="bg1"/>
                </a:solidFill>
              </a:rPr>
              <a:t> produced </a:t>
            </a:r>
            <a:r>
              <a:rPr lang="en-US" dirty="0" smtClean="0">
                <a:solidFill>
                  <a:srgbClr val="FFFF00"/>
                </a:solidFill>
              </a:rPr>
              <a:t>greater increases </a:t>
            </a:r>
            <a:r>
              <a:rPr lang="en-US" dirty="0">
                <a:solidFill>
                  <a:srgbClr val="FFFF00"/>
                </a:solidFill>
              </a:rPr>
              <a:t>in BMD </a:t>
            </a:r>
            <a:r>
              <a:rPr lang="en-US" dirty="0">
                <a:solidFill>
                  <a:schemeClr val="bg1"/>
                </a:solidFill>
              </a:rPr>
              <a:t>at all measured skeletal sites and a greater reduction in bone turnover than did continued alendronate with a </a:t>
            </a:r>
            <a:r>
              <a:rPr lang="en-US" dirty="0" smtClean="0">
                <a:solidFill>
                  <a:schemeClr val="bg1"/>
                </a:solidFill>
              </a:rPr>
              <a:t>similar safety </a:t>
            </a:r>
            <a:r>
              <a:rPr lang="en-US" dirty="0">
                <a:solidFill>
                  <a:schemeClr val="bg1"/>
                </a:solidFill>
              </a:rPr>
              <a:t>profile in both groups.</a:t>
            </a:r>
          </a:p>
        </p:txBody>
      </p:sp>
    </p:spTree>
    <p:extLst>
      <p:ext uri="{BB962C8B-B14F-4D97-AF65-F5344CB8AC3E}">
        <p14:creationId xmlns:p14="http://schemas.microsoft.com/office/powerpoint/2010/main" xmlns="" val="36494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270456"/>
            <a:ext cx="10515600" cy="1325563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would you recommend 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1439259"/>
            <a:ext cx="10765665" cy="500017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chemeClr val="bg1"/>
                </a:solidFill>
              </a:rPr>
              <a:t>Drug holiday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</a:t>
            </a:r>
            <a:r>
              <a:rPr lang="en-US" sz="3200" dirty="0" smtClean="0">
                <a:solidFill>
                  <a:schemeClr val="bg1"/>
                </a:solidFill>
              </a:rPr>
              <a:t>eassurance and retreatment with ALN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Switching to </a:t>
            </a:r>
            <a:r>
              <a:rPr lang="en-US" sz="3200" dirty="0" smtClean="0">
                <a:solidFill>
                  <a:schemeClr val="bg1"/>
                </a:solidFill>
              </a:rPr>
              <a:t>Denosumab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witching to </a:t>
            </a:r>
            <a:r>
              <a:rPr lang="en-US" sz="3200" dirty="0" err="1">
                <a:solidFill>
                  <a:srgbClr val="FFFF00"/>
                </a:solidFill>
              </a:rPr>
              <a:t>T</a:t>
            </a:r>
            <a:r>
              <a:rPr lang="en-US" sz="3200" dirty="0" err="1" smtClean="0">
                <a:solidFill>
                  <a:srgbClr val="FFFF00"/>
                </a:solidFill>
              </a:rPr>
              <a:t>eriparatide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4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185" y="2546216"/>
            <a:ext cx="10456191" cy="4114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A part of results of  </a:t>
            </a:r>
            <a:r>
              <a:rPr lang="en-US" dirty="0">
                <a:solidFill>
                  <a:srgbClr val="FFFF00"/>
                </a:solidFill>
              </a:rPr>
              <a:t>EUROFORS</a:t>
            </a:r>
            <a:r>
              <a:rPr lang="en-US" dirty="0">
                <a:solidFill>
                  <a:schemeClr val="bg1"/>
                </a:solidFill>
              </a:rPr>
              <a:t> study: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Comparison of BMD gain after 24 m </a:t>
            </a:r>
            <a:r>
              <a:rPr lang="en-US" dirty="0" err="1">
                <a:solidFill>
                  <a:schemeClr val="bg1"/>
                </a:solidFill>
              </a:rPr>
              <a:t>teriparatide</a:t>
            </a:r>
            <a:r>
              <a:rPr lang="en-US" dirty="0">
                <a:solidFill>
                  <a:schemeClr val="bg1"/>
                </a:solidFill>
              </a:rPr>
              <a:t> therapy. between 3 groups of participants based on their prior </a:t>
            </a:r>
            <a:r>
              <a:rPr lang="en-US" dirty="0" err="1">
                <a:solidFill>
                  <a:schemeClr val="bg1"/>
                </a:solidFill>
              </a:rPr>
              <a:t>antiresorptive</a:t>
            </a:r>
            <a:r>
              <a:rPr lang="en-US" dirty="0">
                <a:solidFill>
                  <a:schemeClr val="bg1"/>
                </a:solidFill>
              </a:rPr>
              <a:t>(AR) treatment: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1-Treatment-naïve </a:t>
            </a:r>
            <a:r>
              <a:rPr lang="en-US" dirty="0">
                <a:solidFill>
                  <a:schemeClr val="bg1"/>
                </a:solidFill>
              </a:rPr>
              <a:t>(n=84) 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2-Pretreated </a:t>
            </a:r>
            <a:r>
              <a:rPr lang="en-US" dirty="0">
                <a:solidFill>
                  <a:schemeClr val="bg1"/>
                </a:solidFill>
              </a:rPr>
              <a:t>with AR with adequate treatment  </a:t>
            </a:r>
            <a:r>
              <a:rPr lang="en-US" dirty="0" smtClean="0">
                <a:solidFill>
                  <a:schemeClr val="bg1"/>
                </a:solidFill>
              </a:rPr>
              <a:t>response </a:t>
            </a:r>
            <a:r>
              <a:rPr lang="en-US" dirty="0">
                <a:solidFill>
                  <a:schemeClr val="bg1"/>
                </a:solidFill>
              </a:rPr>
              <a:t>(n=134)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3- </a:t>
            </a:r>
            <a:r>
              <a:rPr lang="en-US" dirty="0" smtClean="0">
                <a:solidFill>
                  <a:schemeClr val="bg1"/>
                </a:solidFill>
              </a:rPr>
              <a:t>Pretreated </a:t>
            </a:r>
            <a:r>
              <a:rPr lang="en-US" dirty="0">
                <a:solidFill>
                  <a:schemeClr val="bg1"/>
                </a:solidFill>
              </a:rPr>
              <a:t>with AR showing an inadequate response to AR treatment (n=285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fa-IR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5664748" y="6491739"/>
            <a:ext cx="91643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FFFF"/>
                </a:solidFill>
              </a:rPr>
              <a:t>JOURNAL </a:t>
            </a:r>
            <a:r>
              <a:rPr lang="en-US" sz="1600" dirty="0">
                <a:solidFill>
                  <a:srgbClr val="FFFFFF"/>
                </a:solidFill>
              </a:rPr>
              <a:t>OF BONE AND MINERAL RESEARCH 2008 :1591-1600</a:t>
            </a:r>
            <a:endParaRPr lang="fa-IR" sz="1600" dirty="0">
              <a:solidFill>
                <a:srgbClr val="FFFFFF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5887"/>
            <a:ext cx="10773176" cy="193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4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7" y="259108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Definition of inadequate </a:t>
            </a:r>
            <a:r>
              <a:rPr lang="en-US" dirty="0">
                <a:solidFill>
                  <a:schemeClr val="bg1"/>
                </a:solidFill>
              </a:rPr>
              <a:t>AR responders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802296"/>
            <a:ext cx="10836965" cy="48900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ustained </a:t>
            </a:r>
            <a:r>
              <a:rPr lang="en-US" dirty="0">
                <a:solidFill>
                  <a:schemeClr val="bg1"/>
                </a:solidFill>
              </a:rPr>
              <a:t>at least one new </a:t>
            </a:r>
            <a:r>
              <a:rPr lang="en-US" dirty="0" smtClean="0">
                <a:solidFill>
                  <a:schemeClr val="bg1"/>
                </a:solidFill>
              </a:rPr>
              <a:t>vertebral or </a:t>
            </a:r>
            <a:r>
              <a:rPr lang="en-US" dirty="0" err="1">
                <a:solidFill>
                  <a:schemeClr val="bg1"/>
                </a:solidFill>
              </a:rPr>
              <a:t>nonvertebral</a:t>
            </a:r>
            <a:r>
              <a:rPr lang="en-US" dirty="0">
                <a:solidFill>
                  <a:schemeClr val="bg1"/>
                </a:solidFill>
              </a:rPr>
              <a:t> fragility fracture despite prior </a:t>
            </a:r>
            <a:r>
              <a:rPr lang="en-US" dirty="0" smtClean="0">
                <a:solidFill>
                  <a:schemeClr val="bg1"/>
                </a:solidFill>
              </a:rPr>
              <a:t>prescription of </a:t>
            </a:r>
            <a:r>
              <a:rPr lang="en-US" dirty="0">
                <a:solidFill>
                  <a:schemeClr val="bg1"/>
                </a:solidFill>
              </a:rPr>
              <a:t>an AR therapy for at least 12 </a:t>
            </a:r>
            <a:r>
              <a:rPr lang="en-US" dirty="0" smtClean="0">
                <a:solidFill>
                  <a:schemeClr val="bg1"/>
                </a:solidFill>
              </a:rPr>
              <a:t>month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Had a lumbar </a:t>
            </a:r>
            <a:r>
              <a:rPr lang="en-US" dirty="0">
                <a:solidFill>
                  <a:schemeClr val="bg1"/>
                </a:solidFill>
              </a:rPr>
              <a:t>spine, total hip, or femoral neck BMD T-score </a:t>
            </a:r>
            <a:r>
              <a:rPr lang="en-US" dirty="0" smtClean="0">
                <a:solidFill>
                  <a:schemeClr val="bg1"/>
                </a:solidFill>
              </a:rPr>
              <a:t>of −</a:t>
            </a:r>
            <a:r>
              <a:rPr lang="en-US" dirty="0">
                <a:solidFill>
                  <a:schemeClr val="bg1"/>
                </a:solidFill>
              </a:rPr>
              <a:t>3.0 or less after documented prior AR treatment for </a:t>
            </a:r>
            <a:r>
              <a:rPr lang="en-US" dirty="0" smtClean="0">
                <a:solidFill>
                  <a:schemeClr val="bg1"/>
                </a:solidFill>
              </a:rPr>
              <a:t>at least </a:t>
            </a:r>
            <a:r>
              <a:rPr lang="en-US" dirty="0">
                <a:solidFill>
                  <a:schemeClr val="bg1"/>
                </a:solidFill>
              </a:rPr>
              <a:t>24 </a:t>
            </a:r>
            <a:r>
              <a:rPr lang="en-US" dirty="0" smtClean="0">
                <a:solidFill>
                  <a:schemeClr val="bg1"/>
                </a:solidFill>
              </a:rPr>
              <a:t>month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xperienced </a:t>
            </a:r>
            <a:r>
              <a:rPr lang="en-US" dirty="0">
                <a:solidFill>
                  <a:schemeClr val="bg1"/>
                </a:solidFill>
              </a:rPr>
              <a:t>a decrease of &gt;3.5% </a:t>
            </a:r>
            <a:r>
              <a:rPr lang="en-US" dirty="0" smtClean="0">
                <a:solidFill>
                  <a:schemeClr val="bg1"/>
                </a:solidFill>
              </a:rPr>
              <a:t>in BMD </a:t>
            </a:r>
            <a:r>
              <a:rPr lang="en-US" dirty="0">
                <a:solidFill>
                  <a:schemeClr val="bg1"/>
                </a:solidFill>
              </a:rPr>
              <a:t>in 2 </a:t>
            </a:r>
            <a:r>
              <a:rPr lang="en-US" dirty="0" err="1">
                <a:solidFill>
                  <a:schemeClr val="bg1"/>
                </a:solidFill>
              </a:rPr>
              <a:t>yr</a:t>
            </a:r>
            <a:r>
              <a:rPr lang="en-US" dirty="0">
                <a:solidFill>
                  <a:schemeClr val="bg1"/>
                </a:solidFill>
              </a:rPr>
              <a:t> at any one of the skeletal sites </a:t>
            </a:r>
            <a:r>
              <a:rPr lang="en-US" dirty="0" smtClean="0">
                <a:solidFill>
                  <a:schemeClr val="bg1"/>
                </a:solidFill>
              </a:rPr>
              <a:t>measured, despite </a:t>
            </a:r>
            <a:r>
              <a:rPr lang="en-US" dirty="0">
                <a:solidFill>
                  <a:schemeClr val="bg1"/>
                </a:solidFill>
              </a:rPr>
              <a:t>documented continuous prescription of an </a:t>
            </a:r>
            <a:r>
              <a:rPr lang="en-US" dirty="0" smtClean="0">
                <a:solidFill>
                  <a:schemeClr val="bg1"/>
                </a:solidFill>
              </a:rPr>
              <a:t>AR agent </a:t>
            </a:r>
            <a:r>
              <a:rPr lang="en-US" dirty="0">
                <a:solidFill>
                  <a:schemeClr val="bg1"/>
                </a:solidFill>
              </a:rPr>
              <a:t>in the preceding 24 </a:t>
            </a:r>
            <a:r>
              <a:rPr lang="en-US" dirty="0" smtClean="0">
                <a:solidFill>
                  <a:schemeClr val="bg1"/>
                </a:solidFill>
              </a:rPr>
              <a:t>month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8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886" y="515155"/>
            <a:ext cx="10689464" cy="59757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27333" y="2704563"/>
            <a:ext cx="965917" cy="18159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7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-39417"/>
            <a:ext cx="12513368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BMD changes of </a:t>
            </a:r>
            <a:r>
              <a:rPr lang="en-US" sz="2800" b="1" u="sng" dirty="0">
                <a:solidFill>
                  <a:schemeClr val="bg1"/>
                </a:solidFill>
              </a:rPr>
              <a:t>lumbar spine </a:t>
            </a:r>
            <a:r>
              <a:rPr lang="en-US" sz="2800" dirty="0">
                <a:solidFill>
                  <a:schemeClr val="bg1"/>
                </a:solidFill>
              </a:rPr>
              <a:t>from baseline in the three pretreatment subgroups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and the total population</a:t>
            </a:r>
            <a:endParaRPr lang="fa-IR" sz="2800" dirty="0">
              <a:solidFill>
                <a:schemeClr val="bg1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618" y="1413054"/>
            <a:ext cx="7778841" cy="492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068344" y="2595407"/>
            <a:ext cx="503238" cy="418249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3723271" y="2006266"/>
            <a:ext cx="504825" cy="2889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381210" y="2503108"/>
            <a:ext cx="503238" cy="418249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31383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411" y="412749"/>
            <a:ext cx="6272011" cy="31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254" y="3685337"/>
            <a:ext cx="6272011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7163" y="877888"/>
            <a:ext cx="7772400" cy="2952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fa-IR" sz="3600" dirty="0"/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243263" y="3048000"/>
            <a:ext cx="1295400" cy="3381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2"/>
                </a:solidFill>
              </a:rPr>
              <a:t>Total hip</a:t>
            </a:r>
            <a:endParaRPr lang="fa-IR" sz="1600" b="1">
              <a:solidFill>
                <a:schemeClr val="bg2"/>
              </a:solidFill>
            </a:endParaRP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3382963" y="6167439"/>
            <a:ext cx="1655762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2"/>
                </a:solidFill>
              </a:rPr>
              <a:t>Femoral  neck</a:t>
            </a:r>
            <a:endParaRPr lang="fa-IR" sz="1400" b="1">
              <a:solidFill>
                <a:schemeClr val="bg2"/>
              </a:solidFill>
            </a:endParaRPr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714185" y="1154068"/>
            <a:ext cx="503237" cy="28733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3959225" y="723106"/>
            <a:ext cx="503238" cy="28733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6834389" y="4049715"/>
            <a:ext cx="503238" cy="2889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a-IR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4068664" y="3748882"/>
            <a:ext cx="503237" cy="28733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30101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Key messages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502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Teriparatide</a:t>
            </a:r>
            <a:r>
              <a:rPr lang="en-US" sz="3200" dirty="0">
                <a:solidFill>
                  <a:schemeClr val="bg1"/>
                </a:solidFill>
              </a:rPr>
              <a:t> treatment for 24 </a:t>
            </a:r>
            <a:r>
              <a:rPr lang="en-US" sz="3200" dirty="0" smtClean="0">
                <a:solidFill>
                  <a:schemeClr val="bg1"/>
                </a:solidFill>
              </a:rPr>
              <a:t>month </a:t>
            </a:r>
            <a:r>
              <a:rPr lang="en-US" sz="3200" dirty="0">
                <a:solidFill>
                  <a:schemeClr val="bg1"/>
                </a:solidFill>
              </a:rPr>
              <a:t>is associated with </a:t>
            </a:r>
            <a:r>
              <a:rPr lang="en-US" sz="3200" dirty="0" smtClean="0">
                <a:solidFill>
                  <a:schemeClr val="bg1"/>
                </a:solidFill>
              </a:rPr>
              <a:t>a significant </a:t>
            </a:r>
            <a:r>
              <a:rPr lang="en-US" sz="3200" dirty="0">
                <a:solidFill>
                  <a:schemeClr val="bg1"/>
                </a:solidFill>
              </a:rPr>
              <a:t>increase in BMD in patients with and without previous AR use.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Prior </a:t>
            </a:r>
            <a:r>
              <a:rPr lang="en-US" sz="3200" dirty="0">
                <a:solidFill>
                  <a:schemeClr val="bg1"/>
                </a:solidFill>
              </a:rPr>
              <a:t>AR treatment </a:t>
            </a:r>
            <a:r>
              <a:rPr lang="en-US" sz="3200" dirty="0" smtClean="0">
                <a:solidFill>
                  <a:schemeClr val="bg1"/>
                </a:solidFill>
              </a:rPr>
              <a:t>modestly blunted </a:t>
            </a:r>
            <a:r>
              <a:rPr lang="en-US" sz="3200" dirty="0">
                <a:solidFill>
                  <a:schemeClr val="bg1"/>
                </a:solidFill>
              </a:rPr>
              <a:t>the BMD response to </a:t>
            </a:r>
            <a:r>
              <a:rPr lang="en-US" sz="3200" dirty="0" err="1">
                <a:solidFill>
                  <a:schemeClr val="bg1"/>
                </a:solidFill>
              </a:rPr>
              <a:t>teriparatide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162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270456"/>
            <a:ext cx="10515600" cy="1325563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would you recommend 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7" y="1439259"/>
            <a:ext cx="10765665" cy="500017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Drug holiday 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R</a:t>
            </a:r>
            <a:r>
              <a:rPr lang="en-US" sz="3200" dirty="0" smtClean="0">
                <a:solidFill>
                  <a:srgbClr val="FFFF00"/>
                </a:solidFill>
              </a:rPr>
              <a:t>eassurance and retreatment with ALN 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Switching to </a:t>
            </a:r>
            <a:r>
              <a:rPr lang="en-US" sz="3200" dirty="0" smtClean="0">
                <a:solidFill>
                  <a:schemeClr val="bg1"/>
                </a:solidFill>
              </a:rPr>
              <a:t>Denosumab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witching to </a:t>
            </a:r>
            <a:r>
              <a:rPr lang="en-US" sz="3200" dirty="0" err="1">
                <a:solidFill>
                  <a:schemeClr val="bg1"/>
                </a:solidFill>
              </a:rPr>
              <a:t>T</a:t>
            </a:r>
            <a:r>
              <a:rPr lang="en-US" sz="3200" dirty="0" err="1" smtClean="0">
                <a:solidFill>
                  <a:schemeClr val="bg1"/>
                </a:solidFill>
              </a:rPr>
              <a:t>eriparatide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0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26446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              </a:t>
            </a:r>
            <a:r>
              <a:rPr lang="en-US" sz="6600" b="1" dirty="0" smtClean="0">
                <a:solidFill>
                  <a:srgbClr val="FFFF00"/>
                </a:solidFill>
              </a:rPr>
              <a:t>Scenario resolution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266" y="1993050"/>
            <a:ext cx="3368899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17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140" y="869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Management Approach and Rationale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700011"/>
            <a:ext cx="10954555" cy="45671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Although, the evidence for fracture reduction is only available for vertebral fracture reduction with oral ALN for up to 10 years and IV ZOL for up to 6 years, and there is no evidence for non-vertebral fracture risk </a:t>
            </a:r>
            <a:r>
              <a:rPr lang="en-US" sz="2400" dirty="0" err="1" smtClean="0">
                <a:solidFill>
                  <a:schemeClr val="bg1"/>
                </a:solidFill>
              </a:rPr>
              <a:t>reductionit</a:t>
            </a:r>
            <a:r>
              <a:rPr lang="en-US" sz="2400" dirty="0" smtClean="0">
                <a:solidFill>
                  <a:schemeClr val="bg1"/>
                </a:solidFill>
              </a:rPr>
              <a:t> is reasonable </a:t>
            </a:r>
            <a:r>
              <a:rPr lang="en-US" sz="2400" dirty="0">
                <a:solidFill>
                  <a:schemeClr val="bg1"/>
                </a:solidFill>
              </a:rPr>
              <a:t>to extend treatment beyond the 10 years 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in view of the patient’s presumed </a:t>
            </a:r>
            <a:r>
              <a:rPr lang="en-US" sz="2400" dirty="0">
                <a:solidFill>
                  <a:srgbClr val="FFFF00"/>
                </a:solidFill>
              </a:rPr>
              <a:t>high risk based on low BMI, positive family history, and calculated FRAX. 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However, the use of FRAX in patients on therapy </a:t>
            </a:r>
            <a:r>
              <a:rPr lang="en-US" sz="2400" dirty="0">
                <a:solidFill>
                  <a:srgbClr val="FFFF00"/>
                </a:solidFill>
              </a:rPr>
              <a:t>has not been well validated</a:t>
            </a:r>
          </a:p>
        </p:txBody>
      </p:sp>
    </p:spTree>
    <p:extLst>
      <p:ext uri="{BB962C8B-B14F-4D97-AF65-F5344CB8AC3E}">
        <p14:creationId xmlns:p14="http://schemas.microsoft.com/office/powerpoint/2010/main" xmlns="" val="5866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090" y="0"/>
            <a:ext cx="7005034" cy="13255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Validated Risk Factors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690688"/>
            <a:ext cx="10739907" cy="44862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Advanced age 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Previous fracture 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Long-term glucocorticoid therapy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 Low body weight (less than 58 kg [127 </a:t>
            </a:r>
            <a:r>
              <a:rPr lang="en-US" altLang="en-US" dirty="0" err="1" smtClean="0">
                <a:solidFill>
                  <a:srgbClr val="FFFF00"/>
                </a:solidFill>
              </a:rPr>
              <a:t>lb</a:t>
            </a:r>
            <a:r>
              <a:rPr lang="en-US" altLang="en-US" dirty="0" smtClean="0">
                <a:solidFill>
                  <a:srgbClr val="FFFF00"/>
                </a:solidFill>
              </a:rPr>
              <a:t>])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Family history of hip fracture 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Cigarette smoking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 Excess alcohol intake</a:t>
            </a:r>
          </a:p>
        </p:txBody>
      </p:sp>
    </p:spTree>
    <p:extLst>
      <p:ext uri="{BB962C8B-B14F-4D97-AF65-F5344CB8AC3E}">
        <p14:creationId xmlns:p14="http://schemas.microsoft.com/office/powerpoint/2010/main" xmlns="" val="210925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3" y="1294327"/>
            <a:ext cx="10212946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While the spine T-score was unchanged over 8 years of BP therapy and no fracture had occurred,   switching to anti-fracture therapy using a non-BP was recommended, after discussing the limited evidence and pros and cons of such an approach with the patient.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She was begun on </a:t>
            </a:r>
            <a:r>
              <a:rPr lang="en-US" dirty="0" err="1" smtClean="0">
                <a:solidFill>
                  <a:srgbClr val="FFFF00"/>
                </a:solidFill>
              </a:rPr>
              <a:t>teriparatide</a:t>
            </a:r>
            <a:r>
              <a:rPr lang="en-US" dirty="0" smtClean="0">
                <a:solidFill>
                  <a:srgbClr val="FFFF00"/>
                </a:solidFill>
              </a:rPr>
              <a:t> 20 mcg SC daily</a:t>
            </a:r>
            <a:r>
              <a:rPr lang="en-US" dirty="0" smtClean="0">
                <a:solidFill>
                  <a:schemeClr val="bg1"/>
                </a:solidFill>
              </a:rPr>
              <a:t>, which increased her lumbar spine BMD by 13.4% and total hip BMD by 6.8% by 24 months.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preserve the increases in spine and hip BMDs, she received a series of three ZOL infusions 5.0 mg IV every 12 months.   One year after the third infusion, her spine BMD had increased by 3.1% while her total hip BMD was stable.  No new clinical fractures occurred since her original treatment.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6992" y="154547"/>
            <a:ext cx="455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What happened…..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2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7746" y="3670479"/>
            <a:ext cx="6864439" cy="2331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1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1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7746" y="3915177"/>
            <a:ext cx="7366716" cy="208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7746" y="3915177"/>
            <a:ext cx="7366716" cy="208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4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4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7746" y="3915177"/>
            <a:ext cx="7366716" cy="208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1882"/>
            <a:ext cx="8229600" cy="46815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Methods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Randomized, placebo-controlled ,double-blind  trial, extension trial to FIT.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Participants</a:t>
            </a:r>
            <a:r>
              <a:rPr lang="en-US" sz="2400" b="1" dirty="0">
                <a:solidFill>
                  <a:schemeClr val="bg1"/>
                </a:solidFill>
              </a:rPr>
              <a:t> :</a:t>
            </a:r>
            <a:r>
              <a:rPr lang="en-US" sz="2400" dirty="0">
                <a:solidFill>
                  <a:schemeClr val="bg1"/>
                </a:solidFill>
              </a:rPr>
              <a:t> 1099 women 60–86 year of age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who had been randomized to ALN in FIT.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Intervention</a:t>
            </a:r>
            <a:r>
              <a:rPr lang="en-US" sz="2400" b="1" dirty="0">
                <a:solidFill>
                  <a:schemeClr val="bg1"/>
                </a:solidFill>
              </a:rPr>
              <a:t> : </a:t>
            </a:r>
            <a:r>
              <a:rPr lang="en-US" sz="2400" dirty="0">
                <a:solidFill>
                  <a:schemeClr val="bg1"/>
                </a:solidFill>
              </a:rPr>
              <a:t>Randomization to ALN , 5 mg/d (n=329) or 10 mg/d (n=333), or placebo (n=437) for 5 years (1998-2003).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primary outcome </a:t>
            </a:r>
            <a:r>
              <a:rPr lang="en-US" sz="2400" b="1" dirty="0">
                <a:solidFill>
                  <a:schemeClr val="bg1"/>
                </a:solidFill>
              </a:rPr>
              <a:t>:  </a:t>
            </a:r>
            <a:r>
              <a:rPr lang="en-US" sz="2400" dirty="0">
                <a:solidFill>
                  <a:schemeClr val="bg1"/>
                </a:solidFill>
              </a:rPr>
              <a:t>measure was total hip bone mineral density (BMD)</a:t>
            </a:r>
          </a:p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</a:rPr>
              <a:t>secondary outco</a:t>
            </a:r>
            <a:r>
              <a:rPr lang="en-US" sz="2400" b="1" dirty="0">
                <a:solidFill>
                  <a:schemeClr val="bg1"/>
                </a:solidFill>
              </a:rPr>
              <a:t>me : </a:t>
            </a:r>
            <a:r>
              <a:rPr lang="en-US" sz="2400" dirty="0">
                <a:solidFill>
                  <a:schemeClr val="bg1"/>
                </a:solidFill>
              </a:rPr>
              <a:t>measures were BMD at other sites and biochemical markers of bone remodeling. An exploratory outcome measure was fracture incidence.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889"/>
            <a:ext cx="10515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39437"/>
            <a:ext cx="3352800" cy="41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14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9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599" cy="56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817180" cy="46395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3038" y="2099255"/>
            <a:ext cx="1171976" cy="2137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8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888" y="515155"/>
            <a:ext cx="8680360" cy="57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8248" y="515156"/>
            <a:ext cx="1931831" cy="14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74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2038</Words>
  <Application>Microsoft Office PowerPoint</Application>
  <PresentationFormat>Custom</PresentationFormat>
  <Paragraphs>193</Paragraphs>
  <Slides>70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Osteoporosis case study</vt:lpstr>
      <vt:lpstr>                                     Scenario</vt:lpstr>
      <vt:lpstr>                            Scenario..</vt:lpstr>
      <vt:lpstr>Slide 4</vt:lpstr>
      <vt:lpstr>        What would you recommend ? </vt:lpstr>
      <vt:lpstr>        What would you recommend ?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                                                Key messages</vt:lpstr>
      <vt:lpstr>Slide 20</vt:lpstr>
      <vt:lpstr>Slide 21</vt:lpstr>
      <vt:lpstr>Slide 22</vt:lpstr>
      <vt:lpstr>Slide 23</vt:lpstr>
      <vt:lpstr>Slide 24</vt:lpstr>
      <vt:lpstr>Slide 25</vt:lpstr>
      <vt:lpstr>                                      Key messages</vt:lpstr>
      <vt:lpstr>Osteonecrosis of the jaw (ONJ)</vt:lpstr>
      <vt:lpstr>                                     ONJ</vt:lpstr>
      <vt:lpstr>Slide 29</vt:lpstr>
      <vt:lpstr>                      Atypical femur fractures (AFFs)</vt:lpstr>
      <vt:lpstr>Slide 31</vt:lpstr>
      <vt:lpstr>Slide 32</vt:lpstr>
      <vt:lpstr>Slide 33</vt:lpstr>
      <vt:lpstr>                   Definition of high risk</vt:lpstr>
      <vt:lpstr>Slide 35</vt:lpstr>
      <vt:lpstr>Slide 36</vt:lpstr>
      <vt:lpstr>Slide 37</vt:lpstr>
      <vt:lpstr>                        FRAX as at target?</vt:lpstr>
      <vt:lpstr>Slide 39</vt:lpstr>
      <vt:lpstr>Slide 40</vt:lpstr>
      <vt:lpstr>                           Methods</vt:lpstr>
      <vt:lpstr>Slide 42</vt:lpstr>
      <vt:lpstr>Slide 43</vt:lpstr>
      <vt:lpstr>                                  Results</vt:lpstr>
      <vt:lpstr>Slide 45</vt:lpstr>
      <vt:lpstr>                        Key messages</vt:lpstr>
      <vt:lpstr>        What would you recommend ? </vt:lpstr>
      <vt:lpstr>Slide 48</vt:lpstr>
      <vt:lpstr>Slide 49</vt:lpstr>
      <vt:lpstr>Slide 50</vt:lpstr>
      <vt:lpstr>Slide 51</vt:lpstr>
      <vt:lpstr>                          Key message</vt:lpstr>
      <vt:lpstr>        What would you recommend ? </vt:lpstr>
      <vt:lpstr>Slide 54</vt:lpstr>
      <vt:lpstr> Definition of inadequate AR responders</vt:lpstr>
      <vt:lpstr>Slide 56</vt:lpstr>
      <vt:lpstr>BMD changes of lumbar spine from baseline in the three pretreatment subgroups  and the total population</vt:lpstr>
      <vt:lpstr>Slide 58</vt:lpstr>
      <vt:lpstr>                          Key messages</vt:lpstr>
      <vt:lpstr>              Scenario resolution</vt:lpstr>
      <vt:lpstr>  Management Approach and Rationale </vt:lpstr>
      <vt:lpstr>Validated Risk Factors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 </dc:title>
  <dc:creator>HP</dc:creator>
  <cp:lastModifiedBy>atri</cp:lastModifiedBy>
  <cp:revision>54</cp:revision>
  <dcterms:created xsi:type="dcterms:W3CDTF">2016-07-12T19:35:44Z</dcterms:created>
  <dcterms:modified xsi:type="dcterms:W3CDTF">2018-01-11T07:09:10Z</dcterms:modified>
</cp:coreProperties>
</file>