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1" r:id="rId3"/>
    <p:sldId id="288" r:id="rId4"/>
    <p:sldId id="319" r:id="rId5"/>
    <p:sldId id="260" r:id="rId6"/>
    <p:sldId id="320" r:id="rId7"/>
    <p:sldId id="258" r:id="rId8"/>
    <p:sldId id="259" r:id="rId9"/>
    <p:sldId id="261" r:id="rId10"/>
    <p:sldId id="289" r:id="rId11"/>
    <p:sldId id="290" r:id="rId12"/>
    <p:sldId id="321" r:id="rId13"/>
    <p:sldId id="262" r:id="rId14"/>
    <p:sldId id="264" r:id="rId15"/>
    <p:sldId id="318" r:id="rId16"/>
    <p:sldId id="265" r:id="rId17"/>
    <p:sldId id="266" r:id="rId18"/>
    <p:sldId id="267" r:id="rId19"/>
    <p:sldId id="263" r:id="rId20"/>
    <p:sldId id="317" r:id="rId21"/>
    <p:sldId id="310" r:id="rId22"/>
    <p:sldId id="311" r:id="rId23"/>
    <p:sldId id="313" r:id="rId24"/>
    <p:sldId id="271" r:id="rId25"/>
    <p:sldId id="272" r:id="rId26"/>
    <p:sldId id="273" r:id="rId27"/>
    <p:sldId id="274" r:id="rId28"/>
    <p:sldId id="314" r:id="rId29"/>
    <p:sldId id="275" r:id="rId30"/>
    <p:sldId id="276" r:id="rId31"/>
    <p:sldId id="278" r:id="rId32"/>
    <p:sldId id="316" r:id="rId33"/>
    <p:sldId id="305" r:id="rId34"/>
    <p:sldId id="306" r:id="rId35"/>
    <p:sldId id="315" r:id="rId36"/>
    <p:sldId id="322" r:id="rId37"/>
    <p:sldId id="279" r:id="rId38"/>
    <p:sldId id="309" r:id="rId39"/>
    <p:sldId id="312" r:id="rId40"/>
    <p:sldId id="308" r:id="rId41"/>
    <p:sldId id="280" r:id="rId42"/>
    <p:sldId id="323" r:id="rId43"/>
    <p:sldId id="291" r:id="rId44"/>
    <p:sldId id="294" r:id="rId45"/>
    <p:sldId id="292" r:id="rId46"/>
    <p:sldId id="293" r:id="rId47"/>
    <p:sldId id="295" r:id="rId48"/>
    <p:sldId id="299" r:id="rId49"/>
    <p:sldId id="297" r:id="rId50"/>
    <p:sldId id="282" r:id="rId51"/>
    <p:sldId id="32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9330C-B6F8-403E-BB04-EA466D598274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1E58A-191D-42DD-B3E4-DBC0A73CA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24796C0-4B2E-4C7E-87E5-456CC1D41759}" type="slidenum">
              <a:rPr lang="en-US" altLang="en-US" sz="1200" smtClean="0">
                <a:latin typeface="Times New Roman" pitchFamily="18" charset="0"/>
              </a:rPr>
              <a:pPr/>
              <a:t>11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Not only hip fx</a:t>
            </a:r>
          </a:p>
          <a:p>
            <a:pPr eaLnBrk="1" hangingPunct="1"/>
            <a:r>
              <a:rPr lang="en-US" altLang="en-US" smtClean="0"/>
              <a:t>Overall risk of fx was higher in women </a:t>
            </a:r>
          </a:p>
          <a:p>
            <a:pPr eaLnBrk="1" hangingPunct="1"/>
            <a:r>
              <a:rPr lang="en-US" altLang="en-US" smtClean="0"/>
              <a:t>W DM at baseline</a:t>
            </a:r>
          </a:p>
          <a:p>
            <a:pPr eaLnBrk="1" hangingPunct="1"/>
            <a:r>
              <a:rPr lang="en-US" altLang="en-US" smtClean="0"/>
              <a:t>Women w T2D had a 20% incr</a:t>
            </a:r>
          </a:p>
          <a:p>
            <a:pPr eaLnBrk="1" hangingPunct="1"/>
            <a:r>
              <a:rPr lang="en-US" altLang="en-US" smtClean="0"/>
              <a:t>Risd of Any fx (RR 1.20, 1.11-1.30)</a:t>
            </a:r>
          </a:p>
          <a:p>
            <a:pPr eaLnBrk="1" hangingPunct="1"/>
            <a:r>
              <a:rPr lang="en-US" altLang="en-US" smtClean="0"/>
              <a:t>Hip 1.41= 41%</a:t>
            </a:r>
          </a:p>
          <a:p>
            <a:pPr eaLnBrk="1" hangingPunct="1"/>
            <a:r>
              <a:rPr lang="en-US" altLang="en-US" smtClean="0">
                <a:cs typeface="Arial" pitchFamily="34" charset="0"/>
              </a:rPr>
              <a:t>All except forearm have increased risk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DID HAVE MORE FALLS, BUT RISK REMAINED </a:t>
            </a:r>
          </a:p>
          <a:p>
            <a:pPr eaLnBrk="1" hangingPunct="1"/>
            <a:r>
              <a:rPr lang="en-US" altLang="en-US" smtClean="0"/>
              <a:t>AFTER ADJUSTING FOR FALLS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12F7C15-2AB1-45F2-9931-7E6E1C57297C}" type="slidenum">
              <a:rPr lang="en-US" sz="1200">
                <a:effectLst/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02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EA42364-5331-40C6-8CAC-77A7ED161945}" type="slidenum">
              <a:rPr lang="en-US" altLang="en-US" sz="1200" smtClean="0">
                <a:latin typeface="Times New Roman" pitchFamily="18" charset="0"/>
              </a:rPr>
              <a:pPr/>
              <a:t>34</a:t>
            </a:fld>
            <a:endParaRPr lang="en-US" altLang="en-US" sz="1200" smtClean="0">
              <a:latin typeface="Times New Roman" pitchFamily="18" charset="0"/>
            </a:endParaRPr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Includes BMD and other variables; not T2D</a:t>
            </a:r>
          </a:p>
          <a:p>
            <a:pPr eaLnBrk="1" hangingPunct="1"/>
            <a:r>
              <a:rPr lang="en-US" altLang="en-US" smtClean="0"/>
              <a:t>Is FRAX useful in a diabetic population?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333CC97-0444-4622-A4B3-1CB63F98FF95}" type="slidenum">
              <a:rPr lang="en-US" sz="1200">
                <a:effectLst/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43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1E58A-191D-42DD-B3E4-DBC0A73CAB8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7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8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8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C2F6-81B2-4F37-9293-330DAE411C39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3A4C-47F9-461A-BE54-56B9E47CD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van.org.au/bonefracture-" TargetMode="External"/><Relationship Id="rId2" Type="http://schemas.openxmlformats.org/officeDocument/2006/relationships/hyperlink" Target="http://www.shef.ac.uk/FRAX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fracture.org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 and Bone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Omid </a:t>
            </a:r>
            <a:r>
              <a:rPr lang="en-US" dirty="0" err="1" smtClean="0"/>
              <a:t>Gharooi</a:t>
            </a:r>
            <a:r>
              <a:rPr lang="en-US" dirty="0" smtClean="0"/>
              <a:t> </a:t>
            </a:r>
            <a:r>
              <a:rPr lang="en-US" dirty="0" err="1" smtClean="0"/>
              <a:t>Ahangar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07" y="853108"/>
            <a:ext cx="8286161" cy="51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507" y="6253973"/>
            <a:ext cx="82861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1600" dirty="0" err="1"/>
              <a:t>Starup</a:t>
            </a:r>
            <a:r>
              <a:rPr lang="en-US" sz="1600" dirty="0"/>
              <a:t>-Linde J, Frost M, </a:t>
            </a:r>
            <a:r>
              <a:rPr lang="en-US" sz="1600" dirty="0" err="1"/>
              <a:t>Vestergaard</a:t>
            </a:r>
            <a:r>
              <a:rPr lang="en-US" sz="1600" dirty="0"/>
              <a:t> P, Abrahamsen B. Epidemiology of Fractures in </a:t>
            </a:r>
            <a:r>
              <a:rPr lang="en-US" sz="1600" dirty="0" err="1" smtClean="0"/>
              <a:t>Diabetes.Calcif</a:t>
            </a:r>
            <a:r>
              <a:rPr lang="en-US" sz="1600" dirty="0" smtClean="0"/>
              <a:t> </a:t>
            </a:r>
            <a:r>
              <a:rPr lang="en-US" sz="1600" dirty="0"/>
              <a:t>Tissue Int. 2017 Feb;100(2):109-121.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3507" y="71362"/>
            <a:ext cx="81259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dirty="0">
                <a:cs typeface="Arial" pitchFamily="34" charset="0"/>
              </a:rPr>
              <a:t>Increased Fractures are at Multiple Sites in </a:t>
            </a:r>
            <a:r>
              <a:rPr lang="en-US" altLang="en-US" sz="2800" dirty="0" smtClean="0">
                <a:cs typeface="Arial" pitchFamily="34" charset="0"/>
              </a:rPr>
              <a:t>T1D</a:t>
            </a:r>
            <a:endParaRPr lang="en-US" altLang="en-US" sz="2800" dirty="0"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943600" y="4410635"/>
            <a:ext cx="1990165" cy="887506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217522" y="6175123"/>
            <a:ext cx="10340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just">
              <a:buNone/>
            </a:pP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Bonds DE, Larson JC, Schwartz AV,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Strotmeyer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ES, Robbins J, Rodriguez BL, Johnson KC, Margolis KL. Risk of fracture in women with type 2 diabetes: the Women's Health Initiative Observational 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Study. J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2006 Sep;91(9):3404-10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508000" y="838200"/>
            <a:ext cx="11074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effectLst/>
                <a:cs typeface="Arial" pitchFamily="34" charset="0"/>
              </a:rPr>
              <a:t>WHI (n=93,676; 7 years follow-up)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effectLst/>
                <a:cs typeface="Arial" pitchFamily="34" charset="0"/>
              </a:rPr>
              <a:t>RR for fracture in T2D: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dirty="0"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en-US" altLang="en-US" dirty="0"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52400" y="148466"/>
            <a:ext cx="1178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effectLst/>
                <a:cs typeface="Arial" pitchFamily="34" charset="0"/>
              </a:rPr>
              <a:t>Increased Fractures are at Multiple Sites in T2D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454401" y="2438401"/>
            <a:ext cx="334899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 1.41  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 1.44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arm 1.30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Ankle 1.34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 1.28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Forearm 0.98</a:t>
            </a:r>
          </a:p>
        </p:txBody>
      </p:sp>
    </p:spTree>
    <p:extLst>
      <p:ext uri="{BB962C8B-B14F-4D97-AF65-F5344CB8AC3E}">
        <p14:creationId xmlns:p14="http://schemas.microsoft.com/office/powerpoint/2010/main" val="1181703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	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fracture in DM 1 &amp;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fracture 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the increased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DXA derived parameters for evaluating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tools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pitfall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modify our calculation score?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osteoporosis in DM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45" y="1825624"/>
            <a:ext cx="1068056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9108"/>
            <a:ext cx="10515600" cy="537329"/>
          </a:xfrm>
        </p:spPr>
        <p:txBody>
          <a:bodyPr>
            <a:normAutofit/>
          </a:bodyPr>
          <a:lstStyle/>
          <a:p>
            <a:r>
              <a:rPr lang="en-US" sz="1800" i="0" kern="1200" dirty="0">
                <a:latin typeface="Arial" pitchFamily="34" charset="0"/>
                <a:ea typeface="+mn-ea"/>
                <a:cs typeface="Arial" pitchFamily="34" charset="0"/>
              </a:rPr>
              <a:t>Table 1: Effect of anti-diabetic agents on BMD and fragility fractures in humans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00911"/>
              </p:ext>
            </p:extLst>
          </p:nvPr>
        </p:nvGraphicFramePr>
        <p:xfrm>
          <a:off x="508000" y="837565"/>
          <a:ext cx="10667999" cy="578947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63826">
                  <a:extLst>
                    <a:ext uri="{9D8B030D-6E8A-4147-A177-3AD203B41FA5}">
                      <a16:colId xmlns="" xmlns:a16="http://schemas.microsoft.com/office/drawing/2014/main" val="713983724"/>
                    </a:ext>
                  </a:extLst>
                </a:gridCol>
                <a:gridCol w="2447971">
                  <a:extLst>
                    <a:ext uri="{9D8B030D-6E8A-4147-A177-3AD203B41FA5}">
                      <a16:colId xmlns="" xmlns:a16="http://schemas.microsoft.com/office/drawing/2014/main" val="3736809047"/>
                    </a:ext>
                  </a:extLst>
                </a:gridCol>
                <a:gridCol w="2022797">
                  <a:extLst>
                    <a:ext uri="{9D8B030D-6E8A-4147-A177-3AD203B41FA5}">
                      <a16:colId xmlns="" xmlns:a16="http://schemas.microsoft.com/office/drawing/2014/main" val="793013092"/>
                    </a:ext>
                  </a:extLst>
                </a:gridCol>
                <a:gridCol w="5733405">
                  <a:extLst>
                    <a:ext uri="{9D8B030D-6E8A-4147-A177-3AD203B41FA5}">
                      <a16:colId xmlns="" xmlns:a16="http://schemas.microsoft.com/office/drawing/2014/main" val="1853947685"/>
                    </a:ext>
                  </a:extLst>
                </a:gridCol>
              </a:tblGrid>
              <a:tr h="408269">
                <a:tc gridSpan="2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BMD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Fractures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21397580"/>
                  </a:ext>
                </a:extLst>
              </a:tr>
              <a:tr h="413939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Thiazolidinediones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527923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Rosiglitazone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▼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▲ / = (= in men in some studies)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47988774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Pioglitazone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▲ / = (= in men in some studies)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47217221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Metformin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▲/ 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▼/ 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11983495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Sulfonylureas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▬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▼ /=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72304707"/>
                  </a:ext>
                </a:extLst>
              </a:tr>
              <a:tr h="413939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Incretin</a:t>
                      </a:r>
                      <a:r>
                        <a:rPr lang="en-US" dirty="0" smtClean="0"/>
                        <a:t> therapies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41873572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GLP-1 analogs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▲/ 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20704399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DPP-4 inhibitors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▬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▼ / 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81735950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▲/ 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5126327"/>
                  </a:ext>
                </a:extLst>
              </a:tr>
              <a:tr h="413939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SGLT2 inhibitors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91830540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Canagliflozin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▼(Total</a:t>
                      </a:r>
                      <a:r>
                        <a:rPr lang="en-US" baseline="0" dirty="0" smtClean="0"/>
                        <a:t> Hip)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▲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93706215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Dapagliflozin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▲ / =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69636423"/>
                  </a:ext>
                </a:extLst>
              </a:tr>
              <a:tr h="41393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Pramlintide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64953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	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fracture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fracture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the increased fracture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DXA derived parameters for evaluating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tools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pitfall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modify our calculation score?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osteoporosis in DM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patients with T1D and T2D are at increased risk for fractures,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diabetes-induced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likely multifactorial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8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4" y="556181"/>
            <a:ext cx="11208469" cy="59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86" y="188536"/>
            <a:ext cx="7993930" cy="655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7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522" y="199848"/>
            <a:ext cx="9153426" cy="3591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22" y="3700020"/>
            <a:ext cx="9153426" cy="3157980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5941714" y="1127760"/>
            <a:ext cx="763885" cy="388594"/>
          </a:xfrm>
          <a:prstGeom prst="noSmoking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0767"/>
            <a:ext cx="10515600" cy="56961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65-year-old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with T2D, body mass index 30.5 kg/m2,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fractures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distal radius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humerus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recent fall, hip T-score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-2.1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TBS at the 10th percentile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1.160.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FRAX= Osteoporotic Fracture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                15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Hip Fracture 10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(%)                                 2.5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938128" y="3620865"/>
            <a:ext cx="942680" cy="292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22070" y="4550121"/>
            <a:ext cx="2158738" cy="329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85121" y="648911"/>
            <a:ext cx="867267" cy="707011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2359" y="1511852"/>
            <a:ext cx="2336800" cy="781167"/>
          </a:xfrm>
          <a:prstGeom prst="ellipse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	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fracture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fracture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the increased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DXA derived parameters for evaluating fracture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tools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pitfall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modify our calculation score?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osteoporosis in DM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DXA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commonly reported measurement from DXA, other DXA derived parameters for evaluating fracture risk are available.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trabecular bone score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vertebral fracture assessment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composition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8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15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TBS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447"/>
            <a:ext cx="10515600" cy="53638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TBS, a texture parameter derived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pixel–gray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variations in the spine DXA image, can be used to enhance fracture risk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independent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757" y="2749010"/>
            <a:ext cx="7846243" cy="41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05493"/>
            <a:ext cx="9144000" cy="8044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DXA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parameters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DM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BMD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density in patients with T1D as compared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has been demonstrated in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analysis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a significant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BMD Z-score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seen at both the hip (mean, 0.37) and lumbar spine (mean, 0.22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BMD reported in subjects with T1D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partially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6.4-6.9 fold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hip fracture risk (expected approximately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1.42) compared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individuals without diabetes.</a:t>
            </a:r>
          </a:p>
        </p:txBody>
      </p:sp>
    </p:spTree>
    <p:extLst>
      <p:ext uri="{BB962C8B-B14F-4D97-AF65-F5344CB8AC3E}">
        <p14:creationId xmlns:p14="http://schemas.microsoft.com/office/powerpoint/2010/main" val="10254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Trabecular bone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TBS cutoff of less than 1.42 captured prevalent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91.7% sensitivity and 43.2%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specificity.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TBS and total hip BMD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discriminated between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diabetic patients with and without fractures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(area under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curve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[AUC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0.63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AUC,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lumbar spine TBS and total hip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BMD increased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AUC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0.68,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suggesting potential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additive value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TBS and BMD.</a:t>
            </a:r>
          </a:p>
        </p:txBody>
      </p:sp>
    </p:spTree>
    <p:extLst>
      <p:ext uri="{BB962C8B-B14F-4D97-AF65-F5344CB8AC3E}">
        <p14:creationId xmlns:p14="http://schemas.microsoft.com/office/powerpoint/2010/main" val="25968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6334812" cy="6956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953" y="0"/>
            <a:ext cx="5153025" cy="67822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73419" y="4666268"/>
            <a:ext cx="3355942" cy="556181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89520" y="6146800"/>
            <a:ext cx="3439841" cy="477520"/>
          </a:xfrm>
          <a:prstGeom prst="rect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28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Vertebral fracture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use of VFA for fracture risk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T1D is limited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 adult studies that examine the role of body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risk in T1D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4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05493"/>
            <a:ext cx="9144000" cy="8044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DXA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parameters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DM 2</a:t>
            </a:r>
          </a:p>
        </p:txBody>
      </p:sp>
    </p:spTree>
    <p:extLst>
      <p:ext uri="{BB962C8B-B14F-4D97-AF65-F5344CB8AC3E}">
        <p14:creationId xmlns:p14="http://schemas.microsoft.com/office/powerpoint/2010/main" val="40879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084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analyses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robust evidence for normal or even high BMD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hip and the spine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T2D, although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paradoxically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risk.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Pooled results from 3 large prospective observational studies found that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given femoral neck BMD T-score and age was increased in patients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T2D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compared with normal controls.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lower BMD is strongly predictive of fractures in T2D, similar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population. However,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fracture risk in T2D is not captured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BMD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paradoxically higher, even after adjustment for greater BMI.</a:t>
            </a:r>
          </a:p>
        </p:txBody>
      </p:sp>
    </p:spTree>
    <p:extLst>
      <p:ext uri="{BB962C8B-B14F-4D97-AF65-F5344CB8AC3E}">
        <p14:creationId xmlns:p14="http://schemas.microsoft.com/office/powerpoint/2010/main" val="35030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significance of DM or </a:t>
            </a:r>
            <a:r>
              <a:rPr lang="en-US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falling in this patient?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effect of TBS in FRAX calculation?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correct </a:t>
            </a:r>
            <a:r>
              <a:rPr lang="en-US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 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patient </a:t>
            </a: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real life?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or f/u</a:t>
            </a:r>
            <a:r>
              <a:rPr lang="en-US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1534"/>
            <a:ext cx="10515600" cy="52154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few studies evaluating hip structure in T2D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studies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evaluated fracture as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outcome. The clinical usefulness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skeletal strength measurements derived from DXA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T2D is unproven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Vertebral fracture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 published studies assessing VFA in T2D and as such its ability to predict incident fractures and capture excess fracture risk is untested.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1534"/>
            <a:ext cx="10515600" cy="52154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Trabecular bone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lumbar spine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TBS with BMD may incrementally improve fracture prediction in those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diabetes,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for the general population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composition: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 studies available that examined whether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body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or VAT is a predictor of fracture in T2D or whether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sarcopenic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identify bone fragility and fracture risk in T2D.</a:t>
            </a:r>
          </a:p>
        </p:txBody>
      </p:sp>
    </p:spTree>
    <p:extLst>
      <p:ext uri="{BB962C8B-B14F-4D97-AF65-F5344CB8AC3E}">
        <p14:creationId xmlns:p14="http://schemas.microsoft.com/office/powerpoint/2010/main" val="36274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	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fracture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fracture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the increased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DXA derived parameters for evaluating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tools 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pitfall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modify our calculation score?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osteoporosis in DM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570"/>
            <a:ext cx="10515600" cy="505276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tools such as the World Health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fracture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 tool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www.shef.ac.uk/FRAX/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index.aspx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Garvan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fracture risk calculator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www.garvan.org.au/bonefracture-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QFracture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www.qfracture.org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derived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aid with fracture risk prediction in the general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population.</a:t>
            </a:r>
          </a:p>
          <a:p>
            <a:pPr algn="just">
              <a:lnSpc>
                <a:spcPct val="17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only the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QFracture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has specific inputs for T1D and T2D.</a:t>
            </a:r>
          </a:p>
        </p:txBody>
      </p:sp>
    </p:spTree>
    <p:extLst>
      <p:ext uri="{BB962C8B-B14F-4D97-AF65-F5344CB8AC3E}">
        <p14:creationId xmlns:p14="http://schemas.microsoft.com/office/powerpoint/2010/main" val="38138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16001" y="533400"/>
            <a:ext cx="9315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Can the FRAX Score, as </a:t>
            </a:r>
            <a:r>
              <a:rPr lang="en-US" altLang="en-US" dirty="0" smtClean="0">
                <a:solidFill>
                  <a:schemeClr val="tx1"/>
                </a:solidFill>
                <a:cs typeface="Arial" pitchFamily="34" charset="0"/>
              </a:rPr>
              <a:t>currently constituted</a:t>
            </a:r>
            <a:r>
              <a:rPr lang="en-US" altLang="en-US" dirty="0">
                <a:solidFill>
                  <a:schemeClr val="tx1"/>
                </a:solidFill>
                <a:cs typeface="Arial" pitchFamily="34" charset="0"/>
              </a:rPr>
              <a:t>, be used reliably in </a:t>
            </a:r>
            <a:r>
              <a:rPr lang="en-US" altLang="en-US" dirty="0" smtClean="0">
                <a:solidFill>
                  <a:schemeClr val="tx1"/>
                </a:solidFill>
                <a:cs typeface="Arial" pitchFamily="34" charset="0"/>
              </a:rPr>
              <a:t>DM? </a:t>
            </a:r>
            <a:endParaRPr lang="en-US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967349" y="1789165"/>
            <a:ext cx="474587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BMD (femoral neck T-score)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Fracture history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Parental history of hip fracture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smoker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Recent corticosteroid 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Rheumatoid arthritis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3+ alcohol </a:t>
            </a:r>
            <a:r>
              <a:rPr lang="en-US" altLang="en-US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drinks/day</a:t>
            </a:r>
          </a:p>
          <a:p>
            <a:pPr>
              <a:spcBef>
                <a:spcPct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osteoporosis?</a:t>
            </a:r>
            <a:endParaRPr lang="en-US" alt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3889" y="6260547"/>
            <a:ext cx="9492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C00000"/>
                </a:solidFill>
                <a:effectLst/>
                <a:cs typeface="Arial" pitchFamily="34" charset="0"/>
              </a:rPr>
              <a:t>* Diabetes is not listed as a clinical risk factor!</a:t>
            </a:r>
          </a:p>
        </p:txBody>
      </p:sp>
    </p:spTree>
    <p:extLst>
      <p:ext uri="{BB962C8B-B14F-4D97-AF65-F5344CB8AC3E}">
        <p14:creationId xmlns:p14="http://schemas.microsoft.com/office/powerpoint/2010/main" val="13877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1524000" y="687388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389" name="Text Placeholder 2"/>
          <p:cNvSpPr txBox="1">
            <a:spLocks noChangeArrowheads="1"/>
          </p:cNvSpPr>
          <p:nvPr/>
        </p:nvSpPr>
        <p:spPr bwMode="auto">
          <a:xfrm>
            <a:off x="1524000" y="69215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dirty="0">
                <a:latin typeface="Helvetica" panose="020B0604020202020204" pitchFamily="34" charset="0"/>
              </a:rPr>
              <a:t>From: </a:t>
            </a:r>
            <a:r>
              <a:rPr lang="en-US" altLang="en-US" sz="1300" b="1" dirty="0">
                <a:latin typeface="Helvetica" panose="020B0604020202020204" pitchFamily="34" charset="0"/>
              </a:rPr>
              <a:t>Association of BMD and FRAX Score With Risk of Fracture in Older Adults With Type 2 Diabetes</a:t>
            </a:r>
          </a:p>
        </p:txBody>
      </p:sp>
      <p:cxnSp>
        <p:nvCxnSpPr>
          <p:cNvPr id="16390" name="Straight Connector 8"/>
          <p:cNvCxnSpPr>
            <a:cxnSpLocks noChangeShapeType="1"/>
          </p:cNvCxnSpPr>
          <p:nvPr/>
        </p:nvCxnSpPr>
        <p:spPr bwMode="auto">
          <a:xfrm flipV="1">
            <a:off x="1524000" y="6215064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 Placeholder 2"/>
          <p:cNvSpPr txBox="1">
            <a:spLocks noChangeArrowheads="1"/>
          </p:cNvSpPr>
          <p:nvPr/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Helvetica" panose="020B0604020202020204" pitchFamily="34" charset="0"/>
              </a:rPr>
              <a:t>JAMA. 2011;305(21):2184-2192. doi:10.1001/jama.2011.715</a:t>
            </a:r>
          </a:p>
        </p:txBody>
      </p:sp>
      <p:cxnSp>
        <p:nvCxnSpPr>
          <p:cNvPr id="16394" name="Straight Connector 5"/>
          <p:cNvCxnSpPr>
            <a:cxnSpLocks noChangeShapeType="1"/>
          </p:cNvCxnSpPr>
          <p:nvPr/>
        </p:nvCxnSpPr>
        <p:spPr bwMode="auto">
          <a:xfrm>
            <a:off x="152400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5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01600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2751"/>
            <a:ext cx="9144000" cy="45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84520" y="6345342"/>
            <a:ext cx="10871200" cy="46166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 sz="2400">
                <a:solidFill>
                  <a:srgbClr val="FFFFFF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–"/>
              <a:defRPr>
                <a:solidFill>
                  <a:srgbClr val="FFFFFF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1600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cs typeface="Arial" pitchFamily="34" charset="0"/>
              </a:rPr>
              <a:t>For a given FRAX score, fracture risk is </a:t>
            </a:r>
            <a:r>
              <a:rPr lang="en-US" altLang="en-US" sz="2400" b="1" dirty="0" smtClean="0">
                <a:solidFill>
                  <a:srgbClr val="7030A0"/>
                </a:solidFill>
                <a:cs typeface="Arial" pitchFamily="34" charset="0"/>
              </a:rPr>
              <a:t>higher </a:t>
            </a:r>
            <a:r>
              <a:rPr lang="en-US" altLang="en-US" sz="2400" b="1" dirty="0">
                <a:solidFill>
                  <a:srgbClr val="7030A0"/>
                </a:solidFill>
                <a:cs typeface="Arial" pitchFamily="34" charset="0"/>
              </a:rPr>
              <a:t>than predicted in T2D</a:t>
            </a:r>
          </a:p>
        </p:txBody>
      </p:sp>
    </p:spTree>
    <p:extLst>
      <p:ext uri="{BB962C8B-B14F-4D97-AF65-F5344CB8AC3E}">
        <p14:creationId xmlns:p14="http://schemas.microsoft.com/office/powerpoint/2010/main" val="21966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	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fracture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fracture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the increased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DXA derived parameters for evaluating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tools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pitfall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modify our calculation score?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osteoporosis in DM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 prediction </a:t>
            </a:r>
            <a:r>
              <a:rPr lang="en-US" dirty="0" smtClean="0"/>
              <a:t>tools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71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/>
              <a:t>the individual FRAX risk factors (including BMD) remain important in </a:t>
            </a:r>
            <a:r>
              <a:rPr lang="en-US" dirty="0" smtClean="0"/>
              <a:t>patients with </a:t>
            </a:r>
            <a:r>
              <a:rPr lang="en-US" dirty="0"/>
              <a:t>T2D, and FRAX provides fracture discrimination in the diabetes </a:t>
            </a:r>
            <a:r>
              <a:rPr lang="en-US" dirty="0" smtClean="0"/>
              <a:t>population similar to that </a:t>
            </a:r>
            <a:r>
              <a:rPr lang="en-US" dirty="0"/>
              <a:t>seen in the </a:t>
            </a:r>
            <a:r>
              <a:rPr lang="en-US" dirty="0" smtClean="0"/>
              <a:t>general population.</a:t>
            </a:r>
          </a:p>
          <a:p>
            <a:pPr algn="just">
              <a:lnSpc>
                <a:spcPct val="160000"/>
              </a:lnSpc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b="1" dirty="0"/>
              <a:t>the absolute fracture risk is </a:t>
            </a:r>
            <a:r>
              <a:rPr lang="en-US" b="1" dirty="0" smtClean="0"/>
              <a:t>underestimated</a:t>
            </a:r>
            <a:r>
              <a:rPr lang="en-US" dirty="0" smtClean="0"/>
              <a:t>, possibly </a:t>
            </a:r>
            <a:r>
              <a:rPr lang="en-US" dirty="0"/>
              <a:t>owing to alterations in material strength and greater risk for falls</a:t>
            </a:r>
            <a:r>
              <a:rPr lang="en-US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Several methods </a:t>
            </a:r>
            <a:r>
              <a:rPr lang="en-US" dirty="0" smtClean="0"/>
              <a:t>have been </a:t>
            </a:r>
            <a:r>
              <a:rPr lang="en-US" dirty="0"/>
              <a:t>proposed to capture the effect of T2D despite its absence as an input </a:t>
            </a:r>
            <a:r>
              <a:rPr lang="en-US" dirty="0" smtClean="0"/>
              <a:t>variable in </a:t>
            </a:r>
            <a:r>
              <a:rPr lang="en-US" dirty="0"/>
              <a:t>FRAX. </a:t>
            </a:r>
            <a:r>
              <a:rPr lang="en-US" b="1" u="sng" dirty="0">
                <a:solidFill>
                  <a:srgbClr val="FF0000"/>
                </a:solidFill>
              </a:rPr>
              <a:t>One such method is to use rheumatoid arthritis </a:t>
            </a:r>
            <a:r>
              <a:rPr lang="en-US" dirty="0"/>
              <a:t>in the calculation as a </a:t>
            </a:r>
            <a:r>
              <a:rPr lang="en-US" dirty="0" smtClean="0"/>
              <a:t>proxy for </a:t>
            </a:r>
            <a:r>
              <a:rPr lang="en-US" dirty="0"/>
              <a:t>T2D, because the effect seems to be very similar to that of </a:t>
            </a:r>
            <a:r>
              <a:rPr lang="en-US" dirty="0" smtClean="0"/>
              <a:t>T2D, whereas other options </a:t>
            </a:r>
            <a:r>
              <a:rPr lang="en-US" dirty="0"/>
              <a:t>are to use the recently validated </a:t>
            </a:r>
            <a:r>
              <a:rPr lang="en-US" b="1" u="sng" dirty="0">
                <a:solidFill>
                  <a:srgbClr val="FF0000"/>
                </a:solidFill>
              </a:rPr>
              <a:t>TBS adjustment for </a:t>
            </a:r>
            <a:r>
              <a:rPr lang="en-US" b="1" u="sng" dirty="0" smtClean="0">
                <a:solidFill>
                  <a:srgbClr val="FF0000"/>
                </a:solidFill>
              </a:rPr>
              <a:t>FRAX </a:t>
            </a:r>
            <a:r>
              <a:rPr lang="en-US" dirty="0" smtClean="0"/>
              <a:t>or lower the </a:t>
            </a:r>
            <a:r>
              <a:rPr lang="en-US" b="1" u="sng" dirty="0" smtClean="0">
                <a:solidFill>
                  <a:srgbClr val="FF0000"/>
                </a:solidFill>
              </a:rPr>
              <a:t>femoral neck </a:t>
            </a:r>
            <a:r>
              <a:rPr lang="en-US" b="1" u="sng" dirty="0">
                <a:solidFill>
                  <a:srgbClr val="FF0000"/>
                </a:solidFill>
              </a:rPr>
              <a:t>T-score by 0.5 </a:t>
            </a:r>
            <a:r>
              <a:rPr lang="en-US" b="1" u="sng" dirty="0" smtClean="0">
                <a:solidFill>
                  <a:srgbClr val="FF0000"/>
                </a:solidFill>
              </a:rPr>
              <a:t>SD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06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56" y="6273225"/>
            <a:ext cx="116640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600" dirty="0">
              <a:cs typeface="+mj-cs"/>
            </a:endParaRPr>
          </a:p>
          <a:p>
            <a:pPr algn="ctr"/>
            <a:r>
              <a:rPr lang="en-US" sz="1200" dirty="0" err="1">
                <a:cs typeface="+mj-cs"/>
              </a:rPr>
              <a:t>Schacter</a:t>
            </a:r>
            <a:r>
              <a:rPr lang="en-US" sz="1200" dirty="0">
                <a:cs typeface="+mj-cs"/>
              </a:rPr>
              <a:t> GI, Leslie WD. DXA-based measurements in diabetes: can they predict fracture risk? </a:t>
            </a:r>
            <a:r>
              <a:rPr lang="en-US" sz="1200" dirty="0" err="1">
                <a:cs typeface="+mj-cs"/>
              </a:rPr>
              <a:t>Calcif</a:t>
            </a:r>
            <a:r>
              <a:rPr lang="en-US" sz="1200" dirty="0">
                <a:cs typeface="+mj-cs"/>
              </a:rPr>
              <a:t> Tissue </a:t>
            </a:r>
            <a:r>
              <a:rPr lang="en-US" sz="1200" dirty="0" err="1">
                <a:cs typeface="+mj-cs"/>
              </a:rPr>
              <a:t>Int</a:t>
            </a:r>
            <a:r>
              <a:rPr lang="en-US" sz="1200" dirty="0">
                <a:cs typeface="+mj-cs"/>
              </a:rPr>
              <a:t> 2017;100:150e64</a:t>
            </a:r>
            <a:r>
              <a:rPr lang="en-US" sz="1600" dirty="0" smtClean="0">
                <a:cs typeface="+mj-cs"/>
              </a:rPr>
              <a:t>.</a:t>
            </a:r>
            <a:endParaRPr lang="fa-IR" sz="1600" dirty="0"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0" y="1606435"/>
            <a:ext cx="8392160" cy="47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496" y="246640"/>
            <a:ext cx="11664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rheumatoid arthritis in the calculation as a proxy for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T2D</a:t>
            </a:r>
            <a:endParaRPr lang="en-US" sz="2800" b="1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now been implemented 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adjustment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FRAX score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was validated in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 cohort meta analysis.</a:t>
            </a:r>
          </a:p>
        </p:txBody>
      </p:sp>
    </p:spTree>
    <p:extLst>
      <p:ext uri="{BB962C8B-B14F-4D97-AF65-F5344CB8AC3E}">
        <p14:creationId xmlns:p14="http://schemas.microsoft.com/office/powerpoint/2010/main" val="314485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	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fracture in DM 1 &amp;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fracture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the increased fracture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DXA derived parameters for evaluating fracture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tools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pitfall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modify our calculation score?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osteoporosis in DM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904320" cy="34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20" y="3486188"/>
            <a:ext cx="6287680" cy="33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>
            <a:stCxn id="4" idx="2"/>
            <a:endCxn id="5" idx="1"/>
          </p:cNvCxnSpPr>
          <p:nvPr/>
        </p:nvCxnSpPr>
        <p:spPr>
          <a:xfrm rot="16200000" flipH="1">
            <a:off x="3585288" y="2853061"/>
            <a:ext cx="1685905" cy="2952159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42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986" y="0"/>
            <a:ext cx="103600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40165" y="1687398"/>
            <a:ext cx="3808429" cy="367645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40165" y="1087120"/>
            <a:ext cx="3808429" cy="36576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0165" y="1452880"/>
            <a:ext cx="3808429" cy="234518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0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	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fracture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fracture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the increased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DXA derived parameters for evaluating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tools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pitfall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modify our calculation score?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osteoporosis in DM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24" y="550978"/>
            <a:ext cx="11391900" cy="421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580" y="5590095"/>
            <a:ext cx="5040809" cy="4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(Fracture Intervention Trial)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involving 6450 women aged 54 to 81 years with low femoral neck BMD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were randomly assigned to either placebo or alendronate for 7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diabetes,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3 years of treatment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alendronate, there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increase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BMD at all sites, including 6.6% at the lumbar spine and 2.4% 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707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32" y="65988"/>
            <a:ext cx="6495068" cy="67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6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112363"/>
            <a:ext cx="11410950" cy="49490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377" y="2856322"/>
            <a:ext cx="11359299" cy="292231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377" y="4104640"/>
            <a:ext cx="11359299" cy="325120"/>
          </a:xfrm>
          <a:prstGeom prst="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06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98" y="1168924"/>
            <a:ext cx="9945278" cy="42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8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18" y="84841"/>
            <a:ext cx="6919273" cy="67731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1480" y="1225485"/>
            <a:ext cx="6598763" cy="120663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3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2" y="144643"/>
            <a:ext cx="5419725" cy="440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4" y="4545193"/>
            <a:ext cx="5372100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448" y="144643"/>
            <a:ext cx="5372100" cy="4606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22448" y="650449"/>
            <a:ext cx="471341" cy="3894744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92560" y="995680"/>
            <a:ext cx="426720" cy="2032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553" y="1951717"/>
            <a:ext cx="10515600" cy="2157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856" y="6226796"/>
            <a:ext cx="64198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447"/>
            <a:ext cx="10515600" cy="533557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Institute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 recommends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 to 1300 mg/d of calcium intake (preferably from food sources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600 IU/d of vitamin 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aged 1 to 70 years of age, and 800 IU/d for ages 71 and older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very little information available from comparative studies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osteoporosis treatment in diabetes-induced osteoporosis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T1D specifically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observed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 fracture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efficacy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subjects with and without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diabetes, nor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those with T1D and T2D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adverse events from bisphosphonate treatment do not seem to be increased in patients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diabetes.</a:t>
            </a:r>
          </a:p>
          <a:p>
            <a:pPr algn="just">
              <a:lnSpc>
                <a:spcPct val="17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absence of studies specifically targeting osteoporosis in individuals with diabetes, treatment recommendations should follow other guidelines, such as those for postmenopausal women and men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47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recommendation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57784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 risk is increased in both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1 &amp; 2,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possibly related to factors in addition to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given FRAX score, fracture risk is higher than predicted in </a:t>
            </a:r>
            <a:r>
              <a:rPr lang="en-US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methods have been proposed to capture the effect of T2D despite its absence as an input variable in FRAX.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rheumatoid arthritis in the calculation as a proxy for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adjustment for FRAX 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femoral neck T-score by 0.5 SD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studies specifically targeting osteoporosis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individuals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diabetes, treatment recommendations should follow other guidelines, such as those for postmenopausal women and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men.</a:t>
            </a:r>
          </a:p>
        </p:txBody>
      </p:sp>
    </p:spTree>
    <p:extLst>
      <p:ext uri="{BB962C8B-B14F-4D97-AF65-F5344CB8AC3E}">
        <p14:creationId xmlns:p14="http://schemas.microsoft.com/office/powerpoint/2010/main" val="40968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	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of fracture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of fracture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the increased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DXA derived parameters for evaluating fracture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in DM 1 &amp; 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prediction tools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pitfall 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modify our calculation score?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osteoporosis in DM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Health Organization estimated that diabetes mellitus occurs in more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people worldwide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that this number could double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2040.</a:t>
            </a:r>
          </a:p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 of adults aged 50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over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osteoporosis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defined by a low bone mineral density (BMD)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neck or the lumbar spine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hip fractures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to be 1.26 million, and is projected to double twice,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 million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 fractures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2025 and 4.5 million by 2050.</a:t>
            </a:r>
          </a:p>
        </p:txBody>
      </p:sp>
    </p:spTree>
    <p:extLst>
      <p:ext uri="{BB962C8B-B14F-4D97-AF65-F5344CB8AC3E}">
        <p14:creationId xmlns:p14="http://schemas.microsoft.com/office/powerpoint/2010/main" val="3431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53544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study of more than 33,000 Swedish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 (ages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25–60 years old), the strongest risk factor for hip fracture in both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was diabetes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(RR 3.89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 6.13 for men).</a:t>
            </a:r>
          </a:p>
          <a:p>
            <a:pPr algn="just">
              <a:lnSpc>
                <a:spcPct val="16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fracture risk, which is particularly marked at the hip,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what would be expected on the basis of the BMD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decrement, implying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there 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factors independent of BMD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contribute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risk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Vestergaard</a:t>
            </a:r>
            <a:r>
              <a:rPr lang="en-US" sz="1400" dirty="0" smtClean="0"/>
              <a:t> </a:t>
            </a:r>
            <a:r>
              <a:rPr lang="en-US" sz="1400" dirty="0"/>
              <a:t>P. Discrepancies in bone mineral density and fracture risk in </a:t>
            </a:r>
            <a:r>
              <a:rPr lang="en-US" sz="1400" dirty="0" smtClean="0"/>
              <a:t>patients with </a:t>
            </a:r>
            <a:r>
              <a:rPr lang="en-US" sz="1400" dirty="0"/>
              <a:t>type 1 and type 2 diabetes–a meta-analysis. </a:t>
            </a:r>
            <a:r>
              <a:rPr lang="en-US" sz="1400" dirty="0" err="1"/>
              <a:t>Osteoporos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smtClean="0"/>
              <a:t>2007; 18(4</a:t>
            </a:r>
            <a:r>
              <a:rPr lang="en-US" sz="1400" dirty="0"/>
              <a:t>):427–44.</a:t>
            </a:r>
          </a:p>
          <a:p>
            <a:pPr marL="0" indent="0">
              <a:buNone/>
            </a:pPr>
            <a:r>
              <a:rPr lang="en-US" sz="1400" dirty="0" smtClean="0"/>
              <a:t>Holmberg </a:t>
            </a:r>
            <a:r>
              <a:rPr lang="en-US" sz="1400" dirty="0"/>
              <a:t>AH, </a:t>
            </a:r>
            <a:r>
              <a:rPr lang="en-US" sz="1400" dirty="0" err="1"/>
              <a:t>Johnell</a:t>
            </a:r>
            <a:r>
              <a:rPr lang="en-US" sz="1400" dirty="0"/>
              <a:t> O, Nilsson PM, et al. Risk factors for hip fractures in </a:t>
            </a:r>
            <a:r>
              <a:rPr lang="en-US" sz="1400" dirty="0" smtClean="0"/>
              <a:t>a middle-aged </a:t>
            </a:r>
            <a:r>
              <a:rPr lang="en-US" sz="1400" dirty="0"/>
              <a:t>population: a study of 33,000 men and women. </a:t>
            </a:r>
            <a:r>
              <a:rPr lang="en-US" sz="1400" dirty="0" err="1"/>
              <a:t>Osteoporos</a:t>
            </a:r>
            <a:r>
              <a:rPr lang="en-US" sz="1400" dirty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2005;16(12</a:t>
            </a:r>
            <a:r>
              <a:rPr lang="en-US" sz="1400" dirty="0"/>
              <a:t>):2185–94.</a:t>
            </a:r>
          </a:p>
          <a:p>
            <a:pPr marL="0" indent="0">
              <a:buNone/>
            </a:pPr>
            <a:r>
              <a:rPr lang="en-US" sz="1400" dirty="0" err="1" smtClean="0"/>
              <a:t>Zhukouskaya</a:t>
            </a:r>
            <a:r>
              <a:rPr lang="en-US" sz="1400" dirty="0" smtClean="0"/>
              <a:t> </a:t>
            </a:r>
            <a:r>
              <a:rPr lang="en-US" sz="1400" dirty="0"/>
              <a:t>VV, Eller-</a:t>
            </a:r>
            <a:r>
              <a:rPr lang="en-US" sz="1400" dirty="0" err="1"/>
              <a:t>Vainicher</a:t>
            </a:r>
            <a:r>
              <a:rPr lang="en-US" sz="1400" dirty="0"/>
              <a:t> C, </a:t>
            </a:r>
            <a:r>
              <a:rPr lang="en-US" sz="1400" dirty="0" err="1"/>
              <a:t>Vadzianava</a:t>
            </a:r>
            <a:r>
              <a:rPr lang="en-US" sz="1400" dirty="0"/>
              <a:t> VV, et al. Prevalence of </a:t>
            </a:r>
            <a:r>
              <a:rPr lang="en-US" sz="1400" dirty="0" smtClean="0"/>
              <a:t>morphometric vertebral </a:t>
            </a:r>
            <a:r>
              <a:rPr lang="en-US" sz="1400" dirty="0"/>
              <a:t>fractures in patients with type 1 diabetes. Diabetes care </a:t>
            </a:r>
            <a:r>
              <a:rPr lang="en-US" sz="1400" dirty="0" smtClean="0"/>
              <a:t>2013; 36(6</a:t>
            </a:r>
            <a:r>
              <a:rPr lang="en-US" sz="1400" dirty="0"/>
              <a:t>):1635–40.</a:t>
            </a:r>
          </a:p>
        </p:txBody>
      </p:sp>
    </p:spTree>
    <p:extLst>
      <p:ext uri="{BB962C8B-B14F-4D97-AF65-F5344CB8AC3E}">
        <p14:creationId xmlns:p14="http://schemas.microsoft.com/office/powerpoint/2010/main" val="39118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498" y="1194029"/>
            <a:ext cx="9052783" cy="50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2339</Words>
  <Application>Microsoft Office PowerPoint</Application>
  <PresentationFormat>Widescreen</PresentationFormat>
  <Paragraphs>229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Calibri</vt:lpstr>
      <vt:lpstr>Calibri Light</vt:lpstr>
      <vt:lpstr>Comic Sans MS</vt:lpstr>
      <vt:lpstr>Helvetica</vt:lpstr>
      <vt:lpstr>Times New Roman</vt:lpstr>
      <vt:lpstr>Wingdings</vt:lpstr>
      <vt:lpstr>Office Theme</vt:lpstr>
      <vt:lpstr>Diabetes and Bone Disease</vt:lpstr>
      <vt:lpstr>PowerPoint Presentation</vt:lpstr>
      <vt:lpstr>Clinical question</vt:lpstr>
      <vt:lpstr>Agenda </vt:lpstr>
      <vt:lpstr>PowerPoint Presentation</vt:lpstr>
      <vt:lpstr>Agenda </vt:lpstr>
      <vt:lpstr>Prevalence  </vt:lpstr>
      <vt:lpstr>Epidemiology</vt:lpstr>
      <vt:lpstr>PowerPoint Presentation</vt:lpstr>
      <vt:lpstr>PowerPoint Presentation</vt:lpstr>
      <vt:lpstr>PowerPoint Presentation</vt:lpstr>
      <vt:lpstr>Agenda </vt:lpstr>
      <vt:lpstr>RISK FACTORS</vt:lpstr>
      <vt:lpstr>Table 1: Effect of anti-diabetic agents on BMD and fragility fractures in humans</vt:lpstr>
      <vt:lpstr>Agenda </vt:lpstr>
      <vt:lpstr>PATHOPHYSIOLOGY</vt:lpstr>
      <vt:lpstr>PowerPoint Presentation</vt:lpstr>
      <vt:lpstr>PowerPoint Presentation</vt:lpstr>
      <vt:lpstr>PowerPoint Presentation</vt:lpstr>
      <vt:lpstr>Agenda </vt:lpstr>
      <vt:lpstr>DXA</vt:lpstr>
      <vt:lpstr>What is TBS ?</vt:lpstr>
      <vt:lpstr>DXA  parameters In DM 1</vt:lpstr>
      <vt:lpstr>BMD</vt:lpstr>
      <vt:lpstr>Trabecular bone score</vt:lpstr>
      <vt:lpstr>PowerPoint Presentation</vt:lpstr>
      <vt:lpstr>PowerPoint Presentation</vt:lpstr>
      <vt:lpstr>DXA  parameters In DM 2</vt:lpstr>
      <vt:lpstr>BMD</vt:lpstr>
      <vt:lpstr>PowerPoint Presentation</vt:lpstr>
      <vt:lpstr>PowerPoint Presentation</vt:lpstr>
      <vt:lpstr>Agenda </vt:lpstr>
      <vt:lpstr>RISK ASSESSMENT</vt:lpstr>
      <vt:lpstr>PowerPoint Presentation</vt:lpstr>
      <vt:lpstr>PowerPoint Presentation</vt:lpstr>
      <vt:lpstr>Agenda </vt:lpstr>
      <vt:lpstr>Fracture prediction tools modification</vt:lpstr>
      <vt:lpstr>PowerPoint Presentation</vt:lpstr>
      <vt:lpstr>TBS</vt:lpstr>
      <vt:lpstr>PowerPoint Presentation</vt:lpstr>
      <vt:lpstr>PowerPoint Presentation</vt:lpstr>
      <vt:lpstr>Agenda </vt:lpstr>
      <vt:lpstr>PowerPoint Presentation</vt:lpstr>
      <vt:lpstr>FIT (Fracture Intervention Trial)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Summary and recommendation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and Bone Disease</dc:title>
  <dc:creator>omid</dc:creator>
  <cp:lastModifiedBy>omid</cp:lastModifiedBy>
  <cp:revision>83</cp:revision>
  <dcterms:created xsi:type="dcterms:W3CDTF">2018-06-21T14:36:55Z</dcterms:created>
  <dcterms:modified xsi:type="dcterms:W3CDTF">2018-06-28T13:21:17Z</dcterms:modified>
</cp:coreProperties>
</file>