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2"/>
  </p:notesMasterIdLst>
  <p:sldIdLst>
    <p:sldId id="283" r:id="rId2"/>
    <p:sldId id="273" r:id="rId3"/>
    <p:sldId id="302" r:id="rId4"/>
    <p:sldId id="289" r:id="rId5"/>
    <p:sldId id="294" r:id="rId6"/>
    <p:sldId id="295" r:id="rId7"/>
    <p:sldId id="296" r:id="rId8"/>
    <p:sldId id="286" r:id="rId9"/>
    <p:sldId id="287" r:id="rId10"/>
    <p:sldId id="291" r:id="rId11"/>
    <p:sldId id="288" r:id="rId12"/>
    <p:sldId id="284" r:id="rId13"/>
    <p:sldId id="262" r:id="rId14"/>
    <p:sldId id="264" r:id="rId15"/>
    <p:sldId id="263" r:id="rId16"/>
    <p:sldId id="270" r:id="rId17"/>
    <p:sldId id="297" r:id="rId18"/>
    <p:sldId id="271" r:id="rId19"/>
    <p:sldId id="272" r:id="rId20"/>
    <p:sldId id="275" r:id="rId21"/>
    <p:sldId id="298" r:id="rId22"/>
    <p:sldId id="277" r:id="rId23"/>
    <p:sldId id="278" r:id="rId24"/>
    <p:sldId id="279" r:id="rId25"/>
    <p:sldId id="281" r:id="rId26"/>
    <p:sldId id="282" r:id="rId27"/>
    <p:sldId id="290" r:id="rId28"/>
    <p:sldId id="300" r:id="rId29"/>
    <p:sldId id="299" r:id="rId30"/>
    <p:sldId id="301"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7" d="100"/>
          <a:sy n="87" d="100"/>
        </p:scale>
        <p:origin x="-1464" y="-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572369D-C582-4CAA-B99B-7C286C990246}" type="datetimeFigureOut">
              <a:rPr lang="en-US" smtClean="0"/>
              <a:pPr/>
              <a:t>7/2/2019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5A1E964-1BC7-4777-AF88-0A2332CBD512}" type="slidenum">
              <a:rPr lang="en-US" smtClean="0"/>
              <a:pPr/>
              <a:t>‹#›</a:t>
            </a:fld>
            <a:endParaRPr lang="en-US"/>
          </a:p>
        </p:txBody>
      </p:sp>
    </p:spTree>
    <p:extLst>
      <p:ext uri="{BB962C8B-B14F-4D97-AF65-F5344CB8AC3E}">
        <p14:creationId xmlns:p14="http://schemas.microsoft.com/office/powerpoint/2010/main" val="2463162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5A1E964-1BC7-4777-AF88-0A2332CBD512}" type="slidenum">
              <a:rPr lang="en-US" smtClean="0"/>
              <a:pPr/>
              <a:t>25</a:t>
            </a:fld>
            <a:endParaRPr lang="en-US"/>
          </a:p>
        </p:txBody>
      </p:sp>
    </p:spTree>
    <p:extLst>
      <p:ext uri="{BB962C8B-B14F-4D97-AF65-F5344CB8AC3E}">
        <p14:creationId xmlns:p14="http://schemas.microsoft.com/office/powerpoint/2010/main" val="8771060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5A1E964-1BC7-4777-AF88-0A2332CBD512}" type="slidenum">
              <a:rPr lang="en-US" smtClean="0"/>
              <a:pPr/>
              <a:t>26</a:t>
            </a:fld>
            <a:endParaRPr lang="en-US"/>
          </a:p>
        </p:txBody>
      </p:sp>
    </p:spTree>
    <p:extLst>
      <p:ext uri="{BB962C8B-B14F-4D97-AF65-F5344CB8AC3E}">
        <p14:creationId xmlns:p14="http://schemas.microsoft.com/office/powerpoint/2010/main" val="34664709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6C4B33CF-A527-4F64-9C66-B8537DC74635}" type="datetimeFigureOut">
              <a:rPr lang="en-US" smtClean="0"/>
              <a:pPr/>
              <a:t>7/2/2019</a:t>
            </a:fld>
            <a:endParaRPr lang="en-US"/>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5AF664C1-6221-45D8-8547-4E25B3769528}"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C4B33CF-A527-4F64-9C66-B8537DC74635}" type="datetimeFigureOut">
              <a:rPr lang="en-US" smtClean="0"/>
              <a:pPr/>
              <a:t>7/2/2019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F664C1-6221-45D8-8547-4E25B376952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6C4B33CF-A527-4F64-9C66-B8537DC74635}" type="datetimeFigureOut">
              <a:rPr lang="en-US" smtClean="0"/>
              <a:pPr/>
              <a:t>7/2/2019</a:t>
            </a:fld>
            <a:endParaRPr lang="en-US"/>
          </a:p>
        </p:txBody>
      </p:sp>
      <p:sp>
        <p:nvSpPr>
          <p:cNvPr id="5" name="Footer Placeholder 4"/>
          <p:cNvSpPr>
            <a:spLocks noGrp="1"/>
          </p:cNvSpPr>
          <p:nvPr>
            <p:ph type="ftr" sz="quarter" idx="11"/>
          </p:nvPr>
        </p:nvSpPr>
        <p:spPr>
          <a:xfrm>
            <a:off x="457201" y="6248207"/>
            <a:ext cx="5573483" cy="365125"/>
          </a:xfrm>
        </p:spPr>
        <p:txBody>
          <a:bodyPr/>
          <a:lstStyle/>
          <a:p>
            <a:endParaRPr lang="en-US"/>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5AF664C1-6221-45D8-8547-4E25B3769528}"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6C4B33CF-A527-4F64-9C66-B8537DC74635}" type="datetimeFigureOut">
              <a:rPr lang="en-US" smtClean="0"/>
              <a:pPr/>
              <a:t>7/2/2019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5AF664C1-6221-45D8-8547-4E25B3769528}" type="slidenum">
              <a:rPr lang="en-US" smtClean="0"/>
              <a:pPr/>
              <a:t>‹#›</a:t>
            </a:fld>
            <a:endParaRPr lang="en-US"/>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6C4B33CF-A527-4F64-9C66-B8537DC74635}" type="datetimeFigureOut">
              <a:rPr lang="en-US" smtClean="0"/>
              <a:pPr/>
              <a:t>7/2/2019</a:t>
            </a:fld>
            <a:endParaRPr lang="en-US"/>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5AF664C1-6221-45D8-8547-4E25B3769528}" type="slidenum">
              <a:rPr lang="en-US" smtClean="0"/>
              <a:pPr/>
              <a:t>‹#›</a:t>
            </a:fld>
            <a:endParaRPr lang="en-US"/>
          </a:p>
        </p:txBody>
      </p:sp>
      <p:sp>
        <p:nvSpPr>
          <p:cNvPr id="14" name="Footer Placeholder 13"/>
          <p:cNvSpPr>
            <a:spLocks noGrp="1"/>
          </p:cNvSpPr>
          <p:nvPr>
            <p:ph type="ftr" sz="quarter" idx="12"/>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6C4B33CF-A527-4F64-9C66-B8537DC74635}" type="datetimeFigureOut">
              <a:rPr lang="en-US" smtClean="0"/>
              <a:pPr/>
              <a:t>7/2/2019</a:t>
            </a:fld>
            <a:endParaRPr lang="en-US"/>
          </a:p>
        </p:txBody>
      </p:sp>
      <p:sp>
        <p:nvSpPr>
          <p:cNvPr id="10" name="Slide Number Placeholder 9"/>
          <p:cNvSpPr>
            <a:spLocks noGrp="1"/>
          </p:cNvSpPr>
          <p:nvPr>
            <p:ph type="sldNum" sz="quarter" idx="16"/>
          </p:nvPr>
        </p:nvSpPr>
        <p:spPr/>
        <p:txBody>
          <a:bodyPr rtlCol="0"/>
          <a:lstStyle/>
          <a:p>
            <a:fld id="{5AF664C1-6221-45D8-8547-4E25B3769528}" type="slidenum">
              <a:rPr lang="en-US" smtClean="0"/>
              <a:pPr/>
              <a:t>‹#›</a:t>
            </a:fld>
            <a:endParaRPr lang="en-US"/>
          </a:p>
        </p:txBody>
      </p:sp>
      <p:sp>
        <p:nvSpPr>
          <p:cNvPr id="12" name="Footer Placeholder 11"/>
          <p:cNvSpPr>
            <a:spLocks noGrp="1"/>
          </p:cNvSpPr>
          <p:nvPr>
            <p:ph type="ftr" sz="quarter" idx="17"/>
          </p:nvPr>
        </p:nvSpPr>
        <p:spPr/>
        <p:txBody>
          <a:bodyPr rtlCol="0"/>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6C4B33CF-A527-4F64-9C66-B8537DC74635}" type="datetimeFigureOut">
              <a:rPr lang="en-US" smtClean="0"/>
              <a:pPr/>
              <a:t>7/2/2019</a:t>
            </a:fld>
            <a:endParaRPr lang="en-US"/>
          </a:p>
        </p:txBody>
      </p:sp>
      <p:sp>
        <p:nvSpPr>
          <p:cNvPr id="12" name="Slide Number Placeholder 11"/>
          <p:cNvSpPr>
            <a:spLocks noGrp="1"/>
          </p:cNvSpPr>
          <p:nvPr>
            <p:ph type="sldNum" sz="quarter" idx="16"/>
          </p:nvPr>
        </p:nvSpPr>
        <p:spPr/>
        <p:txBody>
          <a:bodyPr rtlCol="0"/>
          <a:lstStyle/>
          <a:p>
            <a:fld id="{5AF664C1-6221-45D8-8547-4E25B3769528}" type="slidenum">
              <a:rPr lang="en-US" smtClean="0"/>
              <a:pPr/>
              <a:t>‹#›</a:t>
            </a:fld>
            <a:endParaRPr lang="en-US"/>
          </a:p>
        </p:txBody>
      </p:sp>
      <p:sp>
        <p:nvSpPr>
          <p:cNvPr id="14" name="Footer Placeholder 13"/>
          <p:cNvSpPr>
            <a:spLocks noGrp="1"/>
          </p:cNvSpPr>
          <p:nvPr>
            <p:ph type="ftr" sz="quarter" idx="17"/>
          </p:nvPr>
        </p:nvSpPr>
        <p:spPr/>
        <p:txBody>
          <a:bodyPr rtlCol="0"/>
          <a:lstStyle/>
          <a:p>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6C4B33CF-A527-4F64-9C66-B8537DC74635}" type="datetimeFigureOut">
              <a:rPr lang="en-US" smtClean="0"/>
              <a:pPr/>
              <a:t>7/2/2019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5AF664C1-6221-45D8-8547-4E25B376952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C4B33CF-A527-4F64-9C66-B8537DC74635}" type="datetimeFigureOut">
              <a:rPr lang="en-US" smtClean="0"/>
              <a:pPr/>
              <a:t>7/2/2019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5AF664C1-6221-45D8-8547-4E25B376952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6C4B33CF-A527-4F64-9C66-B8537DC74635}" type="datetimeFigureOut">
              <a:rPr lang="en-US" smtClean="0"/>
              <a:pPr/>
              <a:t>7/2/2019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5AF664C1-6221-45D8-8547-4E25B3769528}" type="slidenum">
              <a:rPr lang="en-US" smtClean="0"/>
              <a:pPr/>
              <a:t>‹#›</a:t>
            </a:fld>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fld id="{6C4B33CF-A527-4F64-9C66-B8537DC74635}" type="datetimeFigureOut">
              <a:rPr lang="en-US" smtClean="0"/>
              <a:pPr/>
              <a:t>7/2/2019</a:t>
            </a:fld>
            <a:endParaRPr lang="en-US"/>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5AF664C1-6221-45D8-8547-4E25B3769528}" type="slidenum">
              <a:rPr lang="en-US" smtClean="0"/>
              <a:pPr/>
              <a:t>‹#›</a:t>
            </a:fld>
            <a:endParaRPr lang="en-US"/>
          </a:p>
        </p:txBody>
      </p:sp>
      <p:sp>
        <p:nvSpPr>
          <p:cNvPr id="14" name="Footer Placeholder 13"/>
          <p:cNvSpPr>
            <a:spLocks noGrp="1"/>
          </p:cNvSpPr>
          <p:nvPr>
            <p:ph type="ftr" sz="quarter" idx="12"/>
          </p:nvPr>
        </p:nvSpPr>
        <p:spPr>
          <a:xfrm>
            <a:off x="1600200" y="6248206"/>
            <a:ext cx="4572000" cy="365125"/>
          </a:xfrm>
        </p:spPr>
        <p:txBody>
          <a:bodyPr rtlCol="0"/>
          <a:lstStyle/>
          <a:p>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6C4B33CF-A527-4F64-9C66-B8537DC74635}" type="datetimeFigureOut">
              <a:rPr lang="en-US" smtClean="0"/>
              <a:pPr/>
              <a:t>7/2/2019</a:t>
            </a:fld>
            <a:endParaRPr lang="en-US"/>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5AF664C1-6221-45D8-8547-4E25B376952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9.png"/><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2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34.png"/></Relationships>
</file>

<file path=ppt/slides/_rels/slide2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34.png"/></Relationships>
</file>

<file path=ppt/slides/_rels/slide2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2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2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38.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92369" y="1535724"/>
            <a:ext cx="8346831" cy="2227384"/>
          </a:xfrm>
        </p:spPr>
        <p:txBody>
          <a:bodyPr>
            <a:normAutofit/>
          </a:bodyPr>
          <a:lstStyle/>
          <a:p>
            <a:pPr algn="ctr"/>
            <a:r>
              <a:rPr lang="en-US" sz="5400" b="1" dirty="0" smtClean="0">
                <a:ln w="18000">
                  <a:solidFill>
                    <a:schemeClr val="accent2">
                      <a:satMod val="140000"/>
                    </a:schemeClr>
                  </a:solidFill>
                  <a:prstDash val="solid"/>
                  <a:miter lim="800000"/>
                </a:ln>
                <a:effectLst>
                  <a:outerShdw blurRad="25500" dist="23000" dir="7020000" algn="tl">
                    <a:srgbClr val="000000">
                      <a:alpha val="50000"/>
                    </a:srgbClr>
                  </a:outerShdw>
                </a:effectLst>
              </a:rPr>
              <a:t>In The Name Of GOD</a:t>
            </a:r>
            <a:endParaRPr lang="en-US" sz="54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2000232" y="0"/>
            <a:ext cx="5267325" cy="923925"/>
          </a:xfrm>
          <a:prstGeom prst="rect">
            <a:avLst/>
          </a:prstGeom>
          <a:noFill/>
          <a:ln w="9525">
            <a:noFill/>
            <a:miter lim="800000"/>
            <a:headEnd/>
            <a:tailEnd/>
          </a:ln>
          <a:effectLst/>
        </p:spPr>
      </p:pic>
      <p:pic>
        <p:nvPicPr>
          <p:cNvPr id="2051" name="Picture 3"/>
          <p:cNvPicPr>
            <a:picLocks noChangeAspect="1" noChangeArrowheads="1"/>
          </p:cNvPicPr>
          <p:nvPr/>
        </p:nvPicPr>
        <p:blipFill>
          <a:blip r:embed="rId3"/>
          <a:srcRect/>
          <a:stretch>
            <a:fillRect/>
          </a:stretch>
        </p:blipFill>
        <p:spPr bwMode="auto">
          <a:xfrm>
            <a:off x="3929058" y="1000108"/>
            <a:ext cx="1400175" cy="171450"/>
          </a:xfrm>
          <a:prstGeom prst="rect">
            <a:avLst/>
          </a:prstGeom>
          <a:noFill/>
          <a:ln w="9525">
            <a:noFill/>
            <a:miter lim="800000"/>
            <a:headEnd/>
            <a:tailEnd/>
          </a:ln>
          <a:effectLst/>
        </p:spPr>
      </p:pic>
      <p:sp>
        <p:nvSpPr>
          <p:cNvPr id="6" name="Rectangle 5"/>
          <p:cNvSpPr/>
          <p:nvPr/>
        </p:nvSpPr>
        <p:spPr>
          <a:xfrm>
            <a:off x="0" y="1928802"/>
            <a:ext cx="9144000" cy="3416320"/>
          </a:xfrm>
          <a:prstGeom prst="rect">
            <a:avLst/>
          </a:prstGeom>
        </p:spPr>
        <p:txBody>
          <a:bodyPr wrap="square">
            <a:spAutoFit/>
          </a:bodyPr>
          <a:lstStyle/>
          <a:p>
            <a:pPr>
              <a:buFont typeface="Wingdings" pitchFamily="2" charset="2"/>
              <a:buChar char="ü"/>
            </a:pPr>
            <a:r>
              <a:rPr lang="en-US" dirty="0" smtClean="0">
                <a:latin typeface="Calibri" pitchFamily="34" charset="0"/>
                <a:cs typeface="Calibri" pitchFamily="34" charset="0"/>
              </a:rPr>
              <a:t>Yu et al.7 evaluated surgery as first-line therapy in 18 patients with giant </a:t>
            </a:r>
            <a:r>
              <a:rPr lang="en-US" dirty="0" err="1" smtClean="0">
                <a:latin typeface="Calibri" pitchFamily="34" charset="0"/>
                <a:cs typeface="Calibri" pitchFamily="34" charset="0"/>
              </a:rPr>
              <a:t>prolactinomas</a:t>
            </a:r>
            <a:r>
              <a:rPr lang="en-US" dirty="0" smtClean="0">
                <a:latin typeface="Calibri" pitchFamily="34" charset="0"/>
                <a:cs typeface="Calibri" pitchFamily="34" charset="0"/>
              </a:rPr>
              <a:t> (five </a:t>
            </a:r>
            <a:r>
              <a:rPr lang="en-US" dirty="0" err="1" smtClean="0">
                <a:latin typeface="Calibri" pitchFamily="34" charset="0"/>
                <a:cs typeface="Calibri" pitchFamily="34" charset="0"/>
              </a:rPr>
              <a:t>transsphenoidal</a:t>
            </a:r>
            <a:r>
              <a:rPr lang="en-US" dirty="0" smtClean="0">
                <a:latin typeface="Calibri" pitchFamily="34" charset="0"/>
                <a:cs typeface="Calibri" pitchFamily="34" charset="0"/>
              </a:rPr>
              <a:t> and 13 </a:t>
            </a:r>
            <a:r>
              <a:rPr lang="en-US" dirty="0" err="1" smtClean="0">
                <a:latin typeface="Calibri" pitchFamily="34" charset="0"/>
                <a:cs typeface="Calibri" pitchFamily="34" charset="0"/>
              </a:rPr>
              <a:t>transcranial</a:t>
            </a:r>
            <a:r>
              <a:rPr lang="en-US" dirty="0" smtClean="0">
                <a:latin typeface="Calibri" pitchFamily="34" charset="0"/>
                <a:cs typeface="Calibri" pitchFamily="34" charset="0"/>
              </a:rPr>
              <a:t>). Complete surgical removal and PRL normalization were not observed in any patients</a:t>
            </a:r>
          </a:p>
          <a:p>
            <a:pPr>
              <a:buFont typeface="Wingdings" pitchFamily="2" charset="2"/>
              <a:buChar char="ü"/>
            </a:pPr>
            <a:endParaRPr lang="en-US" dirty="0" smtClean="0">
              <a:latin typeface="Calibri" pitchFamily="34" charset="0"/>
              <a:cs typeface="Calibri" pitchFamily="34" charset="0"/>
            </a:endParaRPr>
          </a:p>
          <a:p>
            <a:pPr>
              <a:buFont typeface="Wingdings" pitchFamily="2" charset="2"/>
              <a:buChar char="ü"/>
            </a:pPr>
            <a:r>
              <a:rPr lang="en-US" dirty="0" smtClean="0">
                <a:latin typeface="Calibri" pitchFamily="34" charset="0"/>
                <a:cs typeface="Calibri" pitchFamily="34" charset="0"/>
              </a:rPr>
              <a:t>A systematic review comparing traditional open or </a:t>
            </a:r>
            <a:r>
              <a:rPr lang="en-US" dirty="0" err="1" smtClean="0">
                <a:latin typeface="Calibri" pitchFamily="34" charset="0"/>
                <a:cs typeface="Calibri" pitchFamily="34" charset="0"/>
              </a:rPr>
              <a:t>transsphenoidal</a:t>
            </a:r>
            <a:r>
              <a:rPr lang="en-US" dirty="0" smtClean="0">
                <a:latin typeface="Calibri" pitchFamily="34" charset="0"/>
                <a:cs typeface="Calibri" pitchFamily="34" charset="0"/>
              </a:rPr>
              <a:t> microscopic surgery with the extended endoscopic </a:t>
            </a:r>
            <a:r>
              <a:rPr lang="en-US" dirty="0" err="1" smtClean="0">
                <a:latin typeface="Calibri" pitchFamily="34" charset="0"/>
                <a:cs typeface="Calibri" pitchFamily="34" charset="0"/>
              </a:rPr>
              <a:t>endonasal</a:t>
            </a:r>
            <a:r>
              <a:rPr lang="en-US" dirty="0" smtClean="0">
                <a:latin typeface="Calibri" pitchFamily="34" charset="0"/>
                <a:cs typeface="Calibri" pitchFamily="34" charset="0"/>
              </a:rPr>
              <a:t> </a:t>
            </a:r>
            <a:r>
              <a:rPr lang="en-US" dirty="0" err="1" smtClean="0">
                <a:latin typeface="Calibri" pitchFamily="34" charset="0"/>
                <a:cs typeface="Calibri" pitchFamily="34" charset="0"/>
              </a:rPr>
              <a:t>transsphenoidal</a:t>
            </a:r>
            <a:r>
              <a:rPr lang="en-US" dirty="0" smtClean="0">
                <a:latin typeface="Calibri" pitchFamily="34" charset="0"/>
                <a:cs typeface="Calibri" pitchFamily="34" charset="0"/>
              </a:rPr>
              <a:t> surgery for giant pituitary adenomas</a:t>
            </a:r>
          </a:p>
          <a:p>
            <a:pPr>
              <a:buFont typeface="Wingdings" pitchFamily="2" charset="2"/>
              <a:buChar char="ü"/>
            </a:pPr>
            <a:endParaRPr lang="en-US" dirty="0" smtClean="0">
              <a:latin typeface="Calibri" pitchFamily="34" charset="0"/>
              <a:cs typeface="Calibri" pitchFamily="34" charset="0"/>
            </a:endParaRPr>
          </a:p>
          <a:p>
            <a:pPr>
              <a:buFont typeface="Wingdings" pitchFamily="2" charset="2"/>
              <a:buChar char="ü"/>
            </a:pPr>
            <a:r>
              <a:rPr lang="en-US" dirty="0" smtClean="0">
                <a:latin typeface="Calibri" pitchFamily="34" charset="0"/>
                <a:cs typeface="Calibri" pitchFamily="34" charset="0"/>
              </a:rPr>
              <a:t>Furthermore, the endoscopic group had a higher rate of total resection (47% </a:t>
            </a:r>
            <a:r>
              <a:rPr lang="en-US" dirty="0" err="1" smtClean="0">
                <a:latin typeface="Calibri" pitchFamily="34" charset="0"/>
                <a:cs typeface="Calibri" pitchFamily="34" charset="0"/>
              </a:rPr>
              <a:t>vs</a:t>
            </a:r>
            <a:r>
              <a:rPr lang="en-US" dirty="0" smtClean="0">
                <a:latin typeface="Calibri" pitchFamily="34" charset="0"/>
                <a:cs typeface="Calibri" pitchFamily="34" charset="0"/>
              </a:rPr>
              <a:t> 31%, respectively) and better visual outcomes (91% </a:t>
            </a:r>
            <a:r>
              <a:rPr lang="en-US" dirty="0" err="1" smtClean="0">
                <a:latin typeface="Calibri" pitchFamily="34" charset="0"/>
                <a:cs typeface="Calibri" pitchFamily="34" charset="0"/>
              </a:rPr>
              <a:t>vs</a:t>
            </a:r>
            <a:r>
              <a:rPr lang="en-US" dirty="0" smtClean="0">
                <a:latin typeface="Calibri" pitchFamily="34" charset="0"/>
                <a:cs typeface="Calibri" pitchFamily="34" charset="0"/>
              </a:rPr>
              <a:t> 35%, respectively) than the microscopic </a:t>
            </a:r>
            <a:r>
              <a:rPr lang="en-US" dirty="0" err="1" smtClean="0">
                <a:latin typeface="Calibri" pitchFamily="34" charset="0"/>
                <a:cs typeface="Calibri" pitchFamily="34" charset="0"/>
              </a:rPr>
              <a:t>transsphenoidal</a:t>
            </a:r>
            <a:r>
              <a:rPr lang="en-US" dirty="0" smtClean="0">
                <a:latin typeface="Calibri" pitchFamily="34" charset="0"/>
                <a:cs typeface="Calibri" pitchFamily="34" charset="0"/>
              </a:rPr>
              <a:t> group</a:t>
            </a:r>
          </a:p>
          <a:p>
            <a:pPr>
              <a:buFont typeface="Wingdings" pitchFamily="2" charset="2"/>
              <a:buChar char="ü"/>
            </a:pPr>
            <a:endParaRPr lang="en-US" dirty="0" smtClean="0">
              <a:latin typeface="Calibri" pitchFamily="34" charset="0"/>
              <a:cs typeface="Calibri" pitchFamily="34" charset="0"/>
            </a:endParaRPr>
          </a:p>
          <a:p>
            <a:pPr>
              <a:buFont typeface="Wingdings" pitchFamily="2" charset="2"/>
              <a:buChar char="ü"/>
            </a:pPr>
            <a:r>
              <a:rPr lang="en-US" dirty="0" smtClean="0">
                <a:latin typeface="Calibri" pitchFamily="34" charset="0"/>
                <a:cs typeface="Calibri" pitchFamily="34" charset="0"/>
              </a:rPr>
              <a:t>Due to its invasiveness, total gross </a:t>
            </a:r>
            <a:r>
              <a:rPr lang="en-US" dirty="0" err="1" smtClean="0">
                <a:latin typeface="Calibri" pitchFamily="34" charset="0"/>
                <a:cs typeface="Calibri" pitchFamily="34" charset="0"/>
              </a:rPr>
              <a:t>tumour</a:t>
            </a:r>
            <a:r>
              <a:rPr lang="en-US" dirty="0" smtClean="0">
                <a:latin typeface="Calibri" pitchFamily="34" charset="0"/>
                <a:cs typeface="Calibri" pitchFamily="34" charset="0"/>
              </a:rPr>
              <a:t> resection is almost unfeasible</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0" y="5715016"/>
            <a:ext cx="9144000" cy="1142984"/>
          </a:xfrm>
        </p:spPr>
        <p:txBody>
          <a:bodyPr>
            <a:normAutofit fontScale="47500" lnSpcReduction="20000"/>
          </a:bodyPr>
          <a:lstStyle/>
          <a:p>
            <a:pPr>
              <a:buNone/>
            </a:pPr>
            <a:r>
              <a:rPr lang="en-US" sz="1600" b="1" dirty="0" smtClean="0"/>
              <a:t>Summary of management strategies for patients with giant </a:t>
            </a:r>
            <a:r>
              <a:rPr lang="en-US" sz="1600" b="1" dirty="0" err="1" smtClean="0"/>
              <a:t>prolactinomas</a:t>
            </a:r>
            <a:endParaRPr lang="en-US" sz="1600" b="1" dirty="0" smtClean="0"/>
          </a:p>
          <a:p>
            <a:pPr>
              <a:buNone/>
            </a:pPr>
            <a:r>
              <a:rPr lang="en-US" sz="1600" dirty="0" smtClean="0"/>
              <a:t>#Patients with apoplexy and severe clinical symptoms such as recent or progressive visual field defects and/or deterioration of the level of consciousness should be submitted to surgery</a:t>
            </a:r>
          </a:p>
          <a:p>
            <a:pPr>
              <a:buNone/>
            </a:pPr>
            <a:r>
              <a:rPr lang="en-US" sz="1600" dirty="0" smtClean="0"/>
              <a:t>*preference for </a:t>
            </a:r>
            <a:r>
              <a:rPr lang="en-US" sz="1600" dirty="0" err="1" smtClean="0"/>
              <a:t>cabergoline</a:t>
            </a:r>
            <a:r>
              <a:rPr lang="en-US" sz="1600" dirty="0" smtClean="0"/>
              <a:t> (CAB)</a:t>
            </a:r>
          </a:p>
          <a:p>
            <a:pPr>
              <a:buNone/>
            </a:pPr>
            <a:r>
              <a:rPr lang="en-US" sz="1600" dirty="0" smtClean="0"/>
              <a:t>**</a:t>
            </a:r>
            <a:r>
              <a:rPr lang="en-US" sz="1600" dirty="0" err="1" smtClean="0"/>
              <a:t>prolactin</a:t>
            </a:r>
            <a:r>
              <a:rPr lang="en-US" sz="1600" dirty="0" smtClean="0"/>
              <a:t> (PRL) measurement every 6 months, pituitary magnetic resonance imaging (MRI) and visual field annually</a:t>
            </a:r>
          </a:p>
          <a:p>
            <a:pPr>
              <a:buNone/>
            </a:pPr>
            <a:r>
              <a:rPr lang="en-US" sz="1600" dirty="0" smtClean="0"/>
              <a:t>*** </a:t>
            </a:r>
            <a:r>
              <a:rPr lang="en-US" sz="1600" dirty="0" err="1" smtClean="0"/>
              <a:t>hypogonadism</a:t>
            </a:r>
            <a:r>
              <a:rPr lang="en-US" sz="1600" dirty="0" smtClean="0"/>
              <a:t> treatment preferentially or surgery if the </a:t>
            </a:r>
            <a:r>
              <a:rPr lang="en-US" sz="1600" dirty="0" err="1" smtClean="0"/>
              <a:t>tumour</a:t>
            </a:r>
            <a:r>
              <a:rPr lang="en-US" sz="1600" dirty="0" smtClean="0"/>
              <a:t> load is considerable and </a:t>
            </a:r>
            <a:r>
              <a:rPr lang="en-US" sz="1600" dirty="0" err="1" smtClean="0"/>
              <a:t>resectable</a:t>
            </a:r>
            <a:endParaRPr lang="en-US" sz="1600" dirty="0" smtClean="0"/>
          </a:p>
          <a:p>
            <a:pPr>
              <a:buNone/>
            </a:pPr>
            <a:r>
              <a:rPr lang="en-US" sz="1600" dirty="0" smtClean="0"/>
              <a:t>TMZ, </a:t>
            </a:r>
            <a:r>
              <a:rPr lang="en-US" sz="1600" dirty="0" err="1" smtClean="0"/>
              <a:t>temozolomide</a:t>
            </a:r>
            <a:endParaRPr lang="en-US" sz="1600" dirty="0" smtClean="0"/>
          </a:p>
          <a:p>
            <a:endParaRPr lang="en-US" sz="1600" b="1" dirty="0" smtClean="0"/>
          </a:p>
          <a:p>
            <a:endParaRPr lang="en-US" sz="1600" dirty="0"/>
          </a:p>
        </p:txBody>
      </p:sp>
      <p:pic>
        <p:nvPicPr>
          <p:cNvPr id="2050" name="Picture 2"/>
          <p:cNvPicPr>
            <a:picLocks noChangeAspect="1" noChangeArrowheads="1"/>
          </p:cNvPicPr>
          <p:nvPr/>
        </p:nvPicPr>
        <p:blipFill>
          <a:blip r:embed="rId2"/>
          <a:srcRect/>
          <a:stretch>
            <a:fillRect/>
          </a:stretch>
        </p:blipFill>
        <p:spPr bwMode="auto">
          <a:xfrm>
            <a:off x="2000232" y="0"/>
            <a:ext cx="5267325" cy="923925"/>
          </a:xfrm>
          <a:prstGeom prst="rect">
            <a:avLst/>
          </a:prstGeom>
          <a:noFill/>
          <a:ln w="9525">
            <a:noFill/>
            <a:miter lim="800000"/>
            <a:headEnd/>
            <a:tailEnd/>
          </a:ln>
          <a:effectLst/>
        </p:spPr>
      </p:pic>
      <p:pic>
        <p:nvPicPr>
          <p:cNvPr id="2051" name="Picture 3"/>
          <p:cNvPicPr>
            <a:picLocks noChangeAspect="1" noChangeArrowheads="1"/>
          </p:cNvPicPr>
          <p:nvPr/>
        </p:nvPicPr>
        <p:blipFill>
          <a:blip r:embed="rId3"/>
          <a:srcRect/>
          <a:stretch>
            <a:fillRect/>
          </a:stretch>
        </p:blipFill>
        <p:spPr bwMode="auto">
          <a:xfrm>
            <a:off x="3929058" y="1000108"/>
            <a:ext cx="1400175" cy="171450"/>
          </a:xfrm>
          <a:prstGeom prst="rect">
            <a:avLst/>
          </a:prstGeom>
          <a:noFill/>
          <a:ln w="9525">
            <a:noFill/>
            <a:miter lim="800000"/>
            <a:headEnd/>
            <a:tailEnd/>
          </a:ln>
          <a:effectLst/>
        </p:spPr>
      </p:pic>
      <p:pic>
        <p:nvPicPr>
          <p:cNvPr id="5122" name="Picture 2"/>
          <p:cNvPicPr>
            <a:picLocks noChangeAspect="1" noChangeArrowheads="1"/>
          </p:cNvPicPr>
          <p:nvPr/>
        </p:nvPicPr>
        <p:blipFill>
          <a:blip r:embed="rId4"/>
          <a:srcRect/>
          <a:stretch>
            <a:fillRect/>
          </a:stretch>
        </p:blipFill>
        <p:spPr bwMode="auto">
          <a:xfrm>
            <a:off x="857224" y="1500174"/>
            <a:ext cx="7358114" cy="4214842"/>
          </a:xfrm>
          <a:prstGeom prst="rect">
            <a:avLst/>
          </a:prstGeom>
          <a:noFill/>
          <a:ln w="9525">
            <a:noFill/>
            <a:miter lim="800000"/>
            <a:headEnd/>
            <a:tailEnd/>
          </a:ln>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1571612"/>
            <a:ext cx="8229600" cy="5072098"/>
          </a:xfrm>
        </p:spPr>
        <p:txBody>
          <a:bodyPr>
            <a:normAutofit/>
          </a:bodyPr>
          <a:lstStyle/>
          <a:p>
            <a:endParaRPr lang="en-US" sz="1600" dirty="0" smtClean="0"/>
          </a:p>
          <a:p>
            <a:endParaRPr lang="en-US" sz="1600" dirty="0"/>
          </a:p>
        </p:txBody>
      </p:sp>
      <p:sp>
        <p:nvSpPr>
          <p:cNvPr id="6" name="Rectangle 5"/>
          <p:cNvSpPr/>
          <p:nvPr/>
        </p:nvSpPr>
        <p:spPr>
          <a:xfrm>
            <a:off x="214282" y="1643050"/>
            <a:ext cx="8786874" cy="4247317"/>
          </a:xfrm>
          <a:prstGeom prst="rect">
            <a:avLst/>
          </a:prstGeom>
        </p:spPr>
        <p:txBody>
          <a:bodyPr wrap="square">
            <a:spAutoFit/>
          </a:bodyPr>
          <a:lstStyle/>
          <a:p>
            <a:pPr>
              <a:buFont typeface="Wingdings" pitchFamily="2" charset="2"/>
              <a:buChar char="ü"/>
            </a:pPr>
            <a:r>
              <a:rPr lang="en-US" dirty="0" smtClean="0">
                <a:latin typeface="Calibri" pitchFamily="34" charset="0"/>
                <a:cs typeface="Calibri" pitchFamily="34" charset="0"/>
              </a:rPr>
              <a:t>Retrospective cohort study </a:t>
            </a:r>
            <a:endParaRPr lang="fa-IR" dirty="0" smtClean="0">
              <a:latin typeface="Calibri" pitchFamily="34" charset="0"/>
            </a:endParaRPr>
          </a:p>
          <a:p>
            <a:pPr>
              <a:buFont typeface="Wingdings" pitchFamily="2" charset="2"/>
              <a:buChar char="ü"/>
            </a:pPr>
            <a:r>
              <a:rPr lang="en-US" dirty="0" smtClean="0">
                <a:latin typeface="Calibri" pitchFamily="34" charset="0"/>
                <a:cs typeface="Calibri" pitchFamily="34" charset="0"/>
              </a:rPr>
              <a:t>patients with</a:t>
            </a:r>
            <a:r>
              <a:rPr lang="fa-IR" dirty="0" smtClean="0">
                <a:latin typeface="Calibri" pitchFamily="34" charset="0"/>
              </a:rPr>
              <a:t> </a:t>
            </a:r>
            <a:r>
              <a:rPr lang="en-US" dirty="0" err="1" smtClean="0">
                <a:latin typeface="Calibri" pitchFamily="34" charset="0"/>
                <a:cs typeface="Calibri" pitchFamily="34" charset="0"/>
              </a:rPr>
              <a:t>macroprolactinoma</a:t>
            </a:r>
            <a:r>
              <a:rPr lang="en-US" dirty="0" smtClean="0">
                <a:latin typeface="Calibri" pitchFamily="34" charset="0"/>
                <a:cs typeface="Calibri" pitchFamily="34" charset="0"/>
              </a:rPr>
              <a:t> </a:t>
            </a:r>
            <a:endParaRPr lang="fa-IR" dirty="0" smtClean="0">
              <a:latin typeface="Calibri" pitchFamily="34" charset="0"/>
            </a:endParaRPr>
          </a:p>
          <a:p>
            <a:pPr>
              <a:buFont typeface="Wingdings" pitchFamily="2" charset="2"/>
              <a:buChar char="ü"/>
            </a:pPr>
            <a:r>
              <a:rPr lang="en-US" dirty="0" smtClean="0">
                <a:latin typeface="Calibri" pitchFamily="34" charset="0"/>
                <a:cs typeface="Calibri" pitchFamily="34" charset="0"/>
              </a:rPr>
              <a:t>between 1997 and 2011</a:t>
            </a:r>
            <a:endParaRPr lang="fa-IR" dirty="0" smtClean="0">
              <a:latin typeface="Calibri" pitchFamily="34" charset="0"/>
            </a:endParaRPr>
          </a:p>
          <a:p>
            <a:pPr>
              <a:buFont typeface="Wingdings" pitchFamily="2" charset="2"/>
              <a:buChar char="ü"/>
            </a:pPr>
            <a:r>
              <a:rPr lang="en-US" dirty="0" smtClean="0">
                <a:latin typeface="Calibri" pitchFamily="34" charset="0"/>
                <a:cs typeface="Calibri" pitchFamily="34" charset="0"/>
              </a:rPr>
              <a:t>treated exclusively with DA (</a:t>
            </a:r>
            <a:r>
              <a:rPr lang="en-US" dirty="0" err="1" smtClean="0">
                <a:latin typeface="Calibri" pitchFamily="34" charset="0"/>
                <a:cs typeface="Calibri" pitchFamily="34" charset="0"/>
              </a:rPr>
              <a:t>bromocriptine</a:t>
            </a:r>
            <a:r>
              <a:rPr lang="en-US" dirty="0" smtClean="0">
                <a:latin typeface="Calibri" pitchFamily="34" charset="0"/>
                <a:cs typeface="Calibri" pitchFamily="34" charset="0"/>
              </a:rPr>
              <a:t> or </a:t>
            </a:r>
            <a:r>
              <a:rPr lang="en-US" dirty="0" err="1" smtClean="0">
                <a:latin typeface="Calibri" pitchFamily="34" charset="0"/>
                <a:cs typeface="Calibri" pitchFamily="34" charset="0"/>
              </a:rPr>
              <a:t>cabergoline</a:t>
            </a:r>
            <a:r>
              <a:rPr lang="en-US" dirty="0" smtClean="0">
                <a:latin typeface="Calibri" pitchFamily="34" charset="0"/>
                <a:cs typeface="Calibri" pitchFamily="34" charset="0"/>
              </a:rPr>
              <a:t>) </a:t>
            </a:r>
            <a:endParaRPr lang="fa-IR" dirty="0" smtClean="0">
              <a:latin typeface="Calibri" pitchFamily="34" charset="0"/>
            </a:endParaRPr>
          </a:p>
          <a:p>
            <a:endParaRPr lang="en-US" dirty="0" smtClean="0">
              <a:latin typeface="Calibri" pitchFamily="34" charset="0"/>
              <a:cs typeface="Calibri" pitchFamily="34" charset="0"/>
            </a:endParaRPr>
          </a:p>
          <a:p>
            <a:pPr>
              <a:buFont typeface="Wingdings" pitchFamily="2" charset="2"/>
              <a:buChar char="ü"/>
            </a:pPr>
            <a:endParaRPr lang="fa-IR" dirty="0" smtClean="0">
              <a:latin typeface="Calibri" pitchFamily="34" charset="0"/>
            </a:endParaRPr>
          </a:p>
          <a:p>
            <a:pPr>
              <a:buFont typeface="Wingdings" pitchFamily="2" charset="2"/>
              <a:buChar char="ü"/>
            </a:pPr>
            <a:endParaRPr lang="fa-IR" dirty="0" smtClean="0">
              <a:latin typeface="Calibri" pitchFamily="34" charset="0"/>
            </a:endParaRPr>
          </a:p>
          <a:p>
            <a:pPr>
              <a:buFont typeface="Wingdings" pitchFamily="2" charset="2"/>
              <a:buChar char="ü"/>
            </a:pPr>
            <a:r>
              <a:rPr lang="en-US" dirty="0" smtClean="0">
                <a:latin typeface="Calibri" pitchFamily="34" charset="0"/>
                <a:cs typeface="Calibri" pitchFamily="34" charset="0"/>
              </a:rPr>
              <a:t>Thirty one patients aged 8 to 59 years</a:t>
            </a:r>
            <a:endParaRPr lang="fa-IR" dirty="0" smtClean="0">
              <a:latin typeface="Calibri" pitchFamily="34" charset="0"/>
            </a:endParaRPr>
          </a:p>
          <a:p>
            <a:pPr>
              <a:buFont typeface="Wingdings" pitchFamily="2" charset="2"/>
              <a:buChar char="ü"/>
            </a:pPr>
            <a:r>
              <a:rPr lang="en-US" dirty="0" smtClean="0">
                <a:latin typeface="Calibri" pitchFamily="34" charset="0"/>
                <a:cs typeface="Calibri" pitchFamily="34" charset="0"/>
              </a:rPr>
              <a:t> Eighteen patients (58%) had visual impairment at the moment of diagnosis (group 1) </a:t>
            </a:r>
            <a:endParaRPr lang="fa-IR" dirty="0" smtClean="0">
              <a:latin typeface="Calibri" pitchFamily="34" charset="0"/>
            </a:endParaRPr>
          </a:p>
          <a:p>
            <a:pPr>
              <a:buFont typeface="Wingdings" pitchFamily="2" charset="2"/>
              <a:buChar char="ü"/>
            </a:pPr>
            <a:r>
              <a:rPr lang="en-US" dirty="0" smtClean="0">
                <a:latin typeface="Calibri" pitchFamily="34" charset="0"/>
                <a:cs typeface="Calibri" pitchFamily="34" charset="0"/>
              </a:rPr>
              <a:t> 13 had no alterations (group 2)</a:t>
            </a:r>
            <a:endParaRPr lang="fa-IR" dirty="0" smtClean="0">
              <a:latin typeface="Calibri" pitchFamily="34" charset="0"/>
            </a:endParaRPr>
          </a:p>
          <a:p>
            <a:pPr>
              <a:buFont typeface="Wingdings" pitchFamily="2" charset="2"/>
              <a:buChar char="ü"/>
            </a:pPr>
            <a:r>
              <a:rPr lang="en-US" dirty="0" smtClean="0">
                <a:latin typeface="Calibri" pitchFamily="34" charset="0"/>
                <a:cs typeface="Calibri" pitchFamily="34" charset="0"/>
              </a:rPr>
              <a:t> Mean follow up was 36.5 months</a:t>
            </a:r>
            <a:endParaRPr lang="fa-IR" dirty="0" smtClean="0">
              <a:latin typeface="Calibri" pitchFamily="34" charset="0"/>
            </a:endParaRPr>
          </a:p>
          <a:p>
            <a:pPr>
              <a:buFont typeface="Wingdings" pitchFamily="2" charset="2"/>
              <a:buChar char="ü"/>
            </a:pPr>
            <a:r>
              <a:rPr lang="en-US" dirty="0" smtClean="0">
                <a:latin typeface="Calibri" pitchFamily="34" charset="0"/>
                <a:cs typeface="Calibri" pitchFamily="34" charset="0"/>
              </a:rPr>
              <a:t> Fifteen patients from </a:t>
            </a:r>
            <a:r>
              <a:rPr lang="en-US" dirty="0" smtClean="0">
                <a:solidFill>
                  <a:schemeClr val="tx2">
                    <a:lumMod val="60000"/>
                    <a:lumOff val="40000"/>
                  </a:schemeClr>
                </a:solidFill>
                <a:latin typeface="Calibri" pitchFamily="34" charset="0"/>
                <a:cs typeface="Calibri" pitchFamily="34" charset="0"/>
              </a:rPr>
              <a:t>group 1 </a:t>
            </a:r>
            <a:r>
              <a:rPr lang="en-US" dirty="0" smtClean="0">
                <a:latin typeface="Calibri" pitchFamily="34" charset="0"/>
                <a:cs typeface="Calibri" pitchFamily="34" charset="0"/>
              </a:rPr>
              <a:t>(83%) had visual improvement</a:t>
            </a:r>
            <a:endParaRPr lang="fa-IR" dirty="0" smtClean="0">
              <a:latin typeface="Calibri" pitchFamily="34" charset="0"/>
            </a:endParaRPr>
          </a:p>
          <a:p>
            <a:r>
              <a:rPr lang="fa-IR" dirty="0" smtClean="0">
                <a:latin typeface="Calibri" pitchFamily="34" charset="0"/>
              </a:rPr>
              <a:t>                                                </a:t>
            </a:r>
            <a:r>
              <a:rPr lang="en-US" dirty="0" smtClean="0">
                <a:latin typeface="Calibri" pitchFamily="34" charset="0"/>
                <a:cs typeface="Calibri" pitchFamily="34" charset="0"/>
              </a:rPr>
              <a:t>two remained stable (11%) </a:t>
            </a:r>
            <a:endParaRPr lang="fa-IR" dirty="0" smtClean="0">
              <a:latin typeface="Calibri" pitchFamily="34" charset="0"/>
            </a:endParaRPr>
          </a:p>
          <a:p>
            <a:r>
              <a:rPr lang="fa-IR" dirty="0" smtClean="0">
                <a:latin typeface="Calibri" pitchFamily="34" charset="0"/>
              </a:rPr>
              <a:t>                                                </a:t>
            </a:r>
            <a:r>
              <a:rPr lang="en-US" dirty="0" smtClean="0">
                <a:latin typeface="Calibri" pitchFamily="34" charset="0"/>
                <a:cs typeface="Calibri" pitchFamily="34" charset="0"/>
              </a:rPr>
              <a:t>one had a visual deterioration (6%) </a:t>
            </a:r>
            <a:endParaRPr lang="fa-IR" dirty="0" smtClean="0">
              <a:latin typeface="Calibri" pitchFamily="34" charset="0"/>
            </a:endParaRPr>
          </a:p>
          <a:p>
            <a:pPr>
              <a:buFont typeface="Wingdings" pitchFamily="2" charset="2"/>
              <a:buChar char="ü"/>
            </a:pPr>
            <a:r>
              <a:rPr lang="en-US" dirty="0" smtClean="0">
                <a:latin typeface="Calibri" pitchFamily="34" charset="0"/>
                <a:cs typeface="Calibri" pitchFamily="34" charset="0"/>
              </a:rPr>
              <a:t>In </a:t>
            </a:r>
            <a:r>
              <a:rPr lang="en-US" dirty="0" smtClean="0">
                <a:solidFill>
                  <a:schemeClr val="tx2">
                    <a:lumMod val="60000"/>
                    <a:lumOff val="40000"/>
                  </a:schemeClr>
                </a:solidFill>
                <a:latin typeface="Calibri" pitchFamily="34" charset="0"/>
                <a:cs typeface="Calibri" pitchFamily="34" charset="0"/>
              </a:rPr>
              <a:t>group 2</a:t>
            </a:r>
            <a:r>
              <a:rPr lang="en-US" dirty="0" smtClean="0">
                <a:latin typeface="Calibri" pitchFamily="34" charset="0"/>
                <a:cs typeface="Calibri" pitchFamily="34" charset="0"/>
              </a:rPr>
              <a:t>, only one non-compliant patient had a visual deterioration </a:t>
            </a:r>
          </a:p>
        </p:txBody>
      </p:sp>
      <p:pic>
        <p:nvPicPr>
          <p:cNvPr id="7" name="Picture 2"/>
          <p:cNvPicPr>
            <a:picLocks noChangeAspect="1" noChangeArrowheads="1"/>
          </p:cNvPicPr>
          <p:nvPr/>
        </p:nvPicPr>
        <p:blipFill>
          <a:blip r:embed="rId2"/>
          <a:srcRect/>
          <a:stretch>
            <a:fillRect/>
          </a:stretch>
        </p:blipFill>
        <p:spPr bwMode="auto">
          <a:xfrm>
            <a:off x="2500298" y="0"/>
            <a:ext cx="3867150" cy="1028700"/>
          </a:xfrm>
          <a:prstGeom prst="rect">
            <a:avLst/>
          </a:prstGeom>
          <a:noFill/>
          <a:ln w="9525">
            <a:noFill/>
            <a:miter lim="800000"/>
            <a:headEnd/>
            <a:tailEnd/>
          </a:ln>
          <a:effectLst/>
        </p:spPr>
      </p:pic>
      <p:pic>
        <p:nvPicPr>
          <p:cNvPr id="8" name="Picture 3"/>
          <p:cNvPicPr>
            <a:picLocks noChangeAspect="1" noChangeArrowheads="1"/>
          </p:cNvPicPr>
          <p:nvPr/>
        </p:nvPicPr>
        <p:blipFill>
          <a:blip r:embed="rId3"/>
          <a:srcRect/>
          <a:stretch>
            <a:fillRect/>
          </a:stretch>
        </p:blipFill>
        <p:spPr bwMode="auto">
          <a:xfrm>
            <a:off x="3286116" y="1000108"/>
            <a:ext cx="2333625" cy="266700"/>
          </a:xfrm>
          <a:prstGeom prst="rect">
            <a:avLst/>
          </a:prstGeom>
          <a:noFill/>
          <a:ln w="9525">
            <a:noFill/>
            <a:miter lim="800000"/>
            <a:headEnd/>
            <a:tailEnd/>
          </a:ln>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42844" y="1571612"/>
            <a:ext cx="5643602" cy="5000660"/>
          </a:xfrm>
        </p:spPr>
        <p:txBody>
          <a:bodyPr>
            <a:normAutofit lnSpcReduction="10000"/>
          </a:bodyPr>
          <a:lstStyle/>
          <a:p>
            <a:r>
              <a:rPr lang="en-US" sz="1800" dirty="0" smtClean="0">
                <a:latin typeface="Calibri" pitchFamily="34" charset="0"/>
                <a:cs typeface="Calibri" pitchFamily="34" charset="0"/>
              </a:rPr>
              <a:t>Retrospective follow-up study</a:t>
            </a:r>
          </a:p>
          <a:p>
            <a:r>
              <a:rPr lang="en-US" sz="1800" dirty="0" smtClean="0">
                <a:latin typeface="Calibri" pitchFamily="34" charset="0"/>
                <a:cs typeface="Calibri" pitchFamily="34" charset="0"/>
              </a:rPr>
              <a:t>72 patients initially treated with dopamine agonists between 1980 and 2004   :  with either </a:t>
            </a:r>
            <a:r>
              <a:rPr lang="en-US" sz="1800" dirty="0" err="1" smtClean="0">
                <a:latin typeface="Calibri" pitchFamily="34" charset="0"/>
                <a:cs typeface="Calibri" pitchFamily="34" charset="0"/>
              </a:rPr>
              <a:t>bromocriptine</a:t>
            </a:r>
            <a:r>
              <a:rPr lang="en-US" sz="1800" dirty="0" smtClean="0">
                <a:latin typeface="Calibri" pitchFamily="34" charset="0"/>
                <a:cs typeface="Calibri" pitchFamily="34" charset="0"/>
              </a:rPr>
              <a:t> [2.5 mg/day] </a:t>
            </a:r>
            <a:r>
              <a:rPr lang="pt-BR" sz="1800" dirty="0" smtClean="0">
                <a:latin typeface="Calibri" pitchFamily="34" charset="0"/>
                <a:cs typeface="Calibri" pitchFamily="34" charset="0"/>
              </a:rPr>
              <a:t>(n=30), quinagolide[</a:t>
            </a:r>
            <a:r>
              <a:rPr lang="en-US" sz="1800" dirty="0" smtClean="0">
                <a:latin typeface="Calibri" pitchFamily="34" charset="0"/>
                <a:cs typeface="Calibri" pitchFamily="34" charset="0"/>
              </a:rPr>
              <a:t>0.075 mg/day]</a:t>
            </a:r>
            <a:r>
              <a:rPr lang="pt-BR" sz="1800" dirty="0" smtClean="0">
                <a:latin typeface="Calibri" pitchFamily="34" charset="0"/>
                <a:cs typeface="Calibri" pitchFamily="34" charset="0"/>
              </a:rPr>
              <a:t> (n=26), cabergoline [</a:t>
            </a:r>
            <a:r>
              <a:rPr lang="en-US" sz="1800" dirty="0" smtClean="0">
                <a:latin typeface="Calibri" pitchFamily="34" charset="0"/>
                <a:cs typeface="Calibri" pitchFamily="34" charset="0"/>
              </a:rPr>
              <a:t>0.5 mg/week]</a:t>
            </a:r>
            <a:r>
              <a:rPr lang="pt-BR" sz="1800" dirty="0" smtClean="0">
                <a:latin typeface="Calibri" pitchFamily="34" charset="0"/>
                <a:cs typeface="Calibri" pitchFamily="34" charset="0"/>
              </a:rPr>
              <a:t>(n=9), or terguride[</a:t>
            </a:r>
            <a:r>
              <a:rPr lang="en-US" sz="1800" dirty="0" smtClean="0">
                <a:latin typeface="Calibri" pitchFamily="34" charset="0"/>
                <a:cs typeface="Calibri" pitchFamily="34" charset="0"/>
              </a:rPr>
              <a:t>0.5 mg/day]</a:t>
            </a:r>
            <a:r>
              <a:rPr lang="pt-BR" sz="1800" dirty="0" smtClean="0">
                <a:latin typeface="Calibri" pitchFamily="34" charset="0"/>
                <a:cs typeface="Calibri" pitchFamily="34" charset="0"/>
              </a:rPr>
              <a:t> </a:t>
            </a:r>
            <a:r>
              <a:rPr lang="en-US" sz="1800" dirty="0" smtClean="0">
                <a:latin typeface="Calibri" pitchFamily="34" charset="0"/>
                <a:cs typeface="Calibri" pitchFamily="34" charset="0"/>
              </a:rPr>
              <a:t>(n=7)</a:t>
            </a:r>
          </a:p>
          <a:p>
            <a:r>
              <a:rPr lang="en-US" sz="1800" dirty="0" smtClean="0">
                <a:latin typeface="Calibri" pitchFamily="34" charset="0"/>
                <a:cs typeface="Calibri" pitchFamily="34" charset="0"/>
              </a:rPr>
              <a:t>Mean duration of follow-up was 10.2±6.1 years</a:t>
            </a:r>
          </a:p>
          <a:p>
            <a:r>
              <a:rPr lang="en-US" sz="1800" dirty="0" smtClean="0">
                <a:latin typeface="Calibri" pitchFamily="34" charset="0"/>
                <a:cs typeface="Calibri" pitchFamily="34" charset="0"/>
              </a:rPr>
              <a:t>All patients were assessed at presentation, and, subsequently, with intervals of 6 months during prolonged follow-up</a:t>
            </a:r>
            <a:endParaRPr lang="fa-IR" sz="1800" dirty="0" smtClean="0">
              <a:latin typeface="Calibri" pitchFamily="34" charset="0"/>
            </a:endParaRPr>
          </a:p>
          <a:p>
            <a:r>
              <a:rPr lang="en-US" sz="1800" u="sng" dirty="0" smtClean="0">
                <a:latin typeface="Calibri" pitchFamily="34" charset="0"/>
                <a:cs typeface="Calibri" pitchFamily="34" charset="0"/>
              </a:rPr>
              <a:t>Resistance</a:t>
            </a:r>
            <a:r>
              <a:rPr lang="en-US" sz="1800" dirty="0" smtClean="0">
                <a:latin typeface="Calibri" pitchFamily="34" charset="0"/>
                <a:cs typeface="Calibri" pitchFamily="34" charset="0"/>
              </a:rPr>
              <a:t> was defined as failure to</a:t>
            </a:r>
            <a:r>
              <a:rPr lang="fa-IR" sz="1800" dirty="0" smtClean="0">
                <a:latin typeface="Calibri" pitchFamily="34" charset="0"/>
              </a:rPr>
              <a:t> </a:t>
            </a:r>
            <a:r>
              <a:rPr lang="en-US" sz="1800" dirty="0" smtClean="0">
                <a:latin typeface="Calibri" pitchFamily="34" charset="0"/>
                <a:cs typeface="Calibri" pitchFamily="34" charset="0"/>
              </a:rPr>
              <a:t>achieve normal </a:t>
            </a:r>
            <a:r>
              <a:rPr lang="en-US" sz="1800" dirty="0" err="1" smtClean="0">
                <a:latin typeface="Calibri" pitchFamily="34" charset="0"/>
                <a:cs typeface="Calibri" pitchFamily="34" charset="0"/>
              </a:rPr>
              <a:t>prolactin</a:t>
            </a:r>
            <a:r>
              <a:rPr lang="en-US" sz="1800" dirty="0" smtClean="0">
                <a:latin typeface="Calibri" pitchFamily="34" charset="0"/>
                <a:cs typeface="Calibri" pitchFamily="34" charset="0"/>
              </a:rPr>
              <a:t> levels and/or a reduction of 50% or more in</a:t>
            </a:r>
            <a:r>
              <a:rPr lang="fa-IR" sz="1800" dirty="0" smtClean="0">
                <a:latin typeface="Calibri" pitchFamily="34" charset="0"/>
              </a:rPr>
              <a:t> </a:t>
            </a:r>
            <a:r>
              <a:rPr lang="en-US" sz="1800" dirty="0" smtClean="0">
                <a:latin typeface="Calibri" pitchFamily="34" charset="0"/>
                <a:cs typeface="Calibri" pitchFamily="34" charset="0"/>
              </a:rPr>
              <a:t>tumor size by dopamine agonists</a:t>
            </a:r>
            <a:endParaRPr lang="fa-IR" sz="1800" dirty="0" smtClean="0">
              <a:latin typeface="Calibri" pitchFamily="34" charset="0"/>
            </a:endParaRPr>
          </a:p>
          <a:p>
            <a:r>
              <a:rPr lang="en-US" sz="1800" u="sng" dirty="0" smtClean="0">
                <a:latin typeface="Calibri" pitchFamily="34" charset="0"/>
                <a:cs typeface="Calibri" pitchFamily="34" charset="0"/>
              </a:rPr>
              <a:t>Intolerance </a:t>
            </a:r>
            <a:r>
              <a:rPr lang="en-US" sz="1800" dirty="0" smtClean="0">
                <a:latin typeface="Calibri" pitchFamily="34" charset="0"/>
                <a:cs typeface="Calibri" pitchFamily="34" charset="0"/>
              </a:rPr>
              <a:t>was defined as the</a:t>
            </a:r>
            <a:r>
              <a:rPr lang="fa-IR" sz="1800" dirty="0" smtClean="0">
                <a:latin typeface="Calibri" pitchFamily="34" charset="0"/>
              </a:rPr>
              <a:t> </a:t>
            </a:r>
            <a:r>
              <a:rPr lang="en-US" sz="1800" dirty="0" smtClean="0">
                <a:latin typeface="Calibri" pitchFamily="34" charset="0"/>
                <a:cs typeface="Calibri" pitchFamily="34" charset="0"/>
              </a:rPr>
              <a:t>occurrence of side effects, that made it necessary to stop dopamine</a:t>
            </a:r>
            <a:r>
              <a:rPr lang="fa-IR" sz="1800" dirty="0" smtClean="0">
                <a:latin typeface="Calibri" pitchFamily="34" charset="0"/>
              </a:rPr>
              <a:t> </a:t>
            </a:r>
            <a:r>
              <a:rPr lang="en-US" sz="1800" dirty="0" smtClean="0">
                <a:latin typeface="Calibri" pitchFamily="34" charset="0"/>
                <a:cs typeface="Calibri" pitchFamily="34" charset="0"/>
              </a:rPr>
              <a:t>agonist treatment and switch to another dopamine agonist or other</a:t>
            </a:r>
            <a:r>
              <a:rPr lang="fa-IR" sz="1800" dirty="0" smtClean="0">
                <a:latin typeface="Calibri" pitchFamily="34" charset="0"/>
              </a:rPr>
              <a:t> </a:t>
            </a:r>
            <a:r>
              <a:rPr lang="en-US" sz="1800" dirty="0" smtClean="0">
                <a:latin typeface="Calibri" pitchFamily="34" charset="0"/>
                <a:cs typeface="Calibri" pitchFamily="34" charset="0"/>
              </a:rPr>
              <a:t>treatment modalities</a:t>
            </a:r>
          </a:p>
          <a:p>
            <a:endParaRPr lang="en-US" sz="1600" dirty="0"/>
          </a:p>
        </p:txBody>
      </p:sp>
      <p:pic>
        <p:nvPicPr>
          <p:cNvPr id="3074" name="Picture 2"/>
          <p:cNvPicPr>
            <a:picLocks noChangeAspect="1" noChangeArrowheads="1"/>
          </p:cNvPicPr>
          <p:nvPr/>
        </p:nvPicPr>
        <p:blipFill>
          <a:blip r:embed="rId2"/>
          <a:srcRect/>
          <a:stretch>
            <a:fillRect/>
          </a:stretch>
        </p:blipFill>
        <p:spPr bwMode="auto">
          <a:xfrm>
            <a:off x="1000100" y="1"/>
            <a:ext cx="6500858" cy="1214421"/>
          </a:xfrm>
          <a:prstGeom prst="rect">
            <a:avLst/>
          </a:prstGeom>
          <a:noFill/>
          <a:ln w="9525">
            <a:noFill/>
            <a:miter lim="800000"/>
            <a:headEnd/>
            <a:tailEnd/>
          </a:ln>
          <a:effectLst/>
        </p:spPr>
      </p:pic>
      <p:pic>
        <p:nvPicPr>
          <p:cNvPr id="3075" name="Picture 3"/>
          <p:cNvPicPr>
            <a:picLocks noChangeAspect="1" noChangeArrowheads="1"/>
          </p:cNvPicPr>
          <p:nvPr/>
        </p:nvPicPr>
        <p:blipFill>
          <a:blip r:embed="rId3"/>
          <a:srcRect/>
          <a:stretch>
            <a:fillRect/>
          </a:stretch>
        </p:blipFill>
        <p:spPr bwMode="auto">
          <a:xfrm>
            <a:off x="4714876" y="1071546"/>
            <a:ext cx="2571750" cy="171450"/>
          </a:xfrm>
          <a:prstGeom prst="rect">
            <a:avLst/>
          </a:prstGeom>
          <a:noFill/>
          <a:ln w="9525">
            <a:noFill/>
            <a:miter lim="800000"/>
            <a:headEnd/>
            <a:tailEnd/>
          </a:ln>
          <a:effectLst/>
        </p:spPr>
      </p:pic>
      <p:pic>
        <p:nvPicPr>
          <p:cNvPr id="6" name="Picture 5"/>
          <p:cNvPicPr>
            <a:picLocks noChangeAspect="1" noChangeArrowheads="1"/>
          </p:cNvPicPr>
          <p:nvPr/>
        </p:nvPicPr>
        <p:blipFill>
          <a:blip r:embed="rId4"/>
          <a:srcRect/>
          <a:stretch>
            <a:fillRect/>
          </a:stretch>
        </p:blipFill>
        <p:spPr bwMode="auto">
          <a:xfrm>
            <a:off x="5786446" y="2000240"/>
            <a:ext cx="3357554" cy="3357586"/>
          </a:xfrm>
          <a:prstGeom prst="rect">
            <a:avLst/>
          </a:prstGeom>
          <a:noFill/>
          <a:ln w="9525">
            <a:noFill/>
            <a:miter lim="800000"/>
            <a:headEnd/>
            <a:tailEnd/>
          </a:ln>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1000100" y="1"/>
            <a:ext cx="6500858" cy="1214421"/>
          </a:xfrm>
          <a:prstGeom prst="rect">
            <a:avLst/>
          </a:prstGeom>
          <a:noFill/>
          <a:ln w="9525">
            <a:noFill/>
            <a:miter lim="800000"/>
            <a:headEnd/>
            <a:tailEnd/>
          </a:ln>
          <a:effectLst/>
        </p:spPr>
      </p:pic>
      <p:pic>
        <p:nvPicPr>
          <p:cNvPr id="3075" name="Picture 3"/>
          <p:cNvPicPr>
            <a:picLocks noChangeAspect="1" noChangeArrowheads="1"/>
          </p:cNvPicPr>
          <p:nvPr/>
        </p:nvPicPr>
        <p:blipFill>
          <a:blip r:embed="rId3"/>
          <a:srcRect/>
          <a:stretch>
            <a:fillRect/>
          </a:stretch>
        </p:blipFill>
        <p:spPr bwMode="auto">
          <a:xfrm>
            <a:off x="4929190" y="1071546"/>
            <a:ext cx="2571750" cy="171450"/>
          </a:xfrm>
          <a:prstGeom prst="rect">
            <a:avLst/>
          </a:prstGeom>
          <a:noFill/>
          <a:ln w="9525">
            <a:noFill/>
            <a:miter lim="800000"/>
            <a:headEnd/>
            <a:tailEnd/>
          </a:ln>
          <a:effectLst/>
        </p:spPr>
      </p:pic>
      <p:pic>
        <p:nvPicPr>
          <p:cNvPr id="1026" name="Picture 2"/>
          <p:cNvPicPr>
            <a:picLocks noGrp="1" noChangeAspect="1" noChangeArrowheads="1"/>
          </p:cNvPicPr>
          <p:nvPr>
            <p:ph sz="quarter" idx="1"/>
          </p:nvPr>
        </p:nvPicPr>
        <p:blipFill>
          <a:blip r:embed="rId4"/>
          <a:srcRect/>
          <a:stretch>
            <a:fillRect/>
          </a:stretch>
        </p:blipFill>
        <p:spPr bwMode="auto">
          <a:xfrm>
            <a:off x="214282" y="1714488"/>
            <a:ext cx="4048125" cy="3857652"/>
          </a:xfrm>
          <a:prstGeom prst="rect">
            <a:avLst/>
          </a:prstGeom>
          <a:noFill/>
          <a:ln w="9525">
            <a:noFill/>
            <a:miter lim="800000"/>
            <a:headEnd/>
            <a:tailEnd/>
          </a:ln>
          <a:effectLst/>
        </p:spPr>
      </p:pic>
      <p:pic>
        <p:nvPicPr>
          <p:cNvPr id="1027" name="Picture 3"/>
          <p:cNvPicPr>
            <a:picLocks noChangeAspect="1" noChangeArrowheads="1"/>
          </p:cNvPicPr>
          <p:nvPr/>
        </p:nvPicPr>
        <p:blipFill>
          <a:blip r:embed="rId5"/>
          <a:srcRect/>
          <a:stretch>
            <a:fillRect/>
          </a:stretch>
        </p:blipFill>
        <p:spPr bwMode="auto">
          <a:xfrm>
            <a:off x="4714876" y="1714488"/>
            <a:ext cx="4086225" cy="3786214"/>
          </a:xfrm>
          <a:prstGeom prst="rect">
            <a:avLst/>
          </a:prstGeom>
          <a:noFill/>
          <a:ln w="9525">
            <a:noFill/>
            <a:miter lim="800000"/>
            <a:headEnd/>
            <a:tailEnd/>
          </a:ln>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285720" y="1643050"/>
            <a:ext cx="8643998" cy="5000660"/>
          </a:xfrm>
        </p:spPr>
        <p:txBody>
          <a:bodyPr>
            <a:normAutofit/>
          </a:bodyPr>
          <a:lstStyle/>
          <a:p>
            <a:r>
              <a:rPr lang="en-US" sz="1800" dirty="0" smtClean="0">
                <a:latin typeface="Calibri" pitchFamily="34" charset="0"/>
                <a:cs typeface="Calibri" pitchFamily="34" charset="0"/>
              </a:rPr>
              <a:t>Dopamine agonists are the first line of therapy for </a:t>
            </a:r>
            <a:r>
              <a:rPr lang="en-US" sz="1800" dirty="0" err="1" smtClean="0">
                <a:latin typeface="Calibri" pitchFamily="34" charset="0"/>
                <a:cs typeface="Calibri" pitchFamily="34" charset="0"/>
              </a:rPr>
              <a:t>macroprolactinomas</a:t>
            </a:r>
            <a:r>
              <a:rPr lang="en-US" sz="1800" dirty="0" smtClean="0">
                <a:latin typeface="Calibri" pitchFamily="34" charset="0"/>
                <a:cs typeface="Calibri" pitchFamily="34" charset="0"/>
              </a:rPr>
              <a:t>,</a:t>
            </a:r>
            <a:r>
              <a:rPr lang="fa-IR" sz="1800" dirty="0" smtClean="0">
                <a:latin typeface="Calibri" pitchFamily="34" charset="0"/>
              </a:rPr>
              <a:t> </a:t>
            </a:r>
            <a:r>
              <a:rPr lang="en-US" sz="1800" dirty="0" smtClean="0">
                <a:latin typeface="Calibri" pitchFamily="34" charset="0"/>
                <a:cs typeface="Calibri" pitchFamily="34" charset="0"/>
              </a:rPr>
              <a:t>resulting in normalizing </a:t>
            </a:r>
            <a:r>
              <a:rPr lang="en-US" sz="1800" dirty="0" err="1" smtClean="0">
                <a:latin typeface="Calibri" pitchFamily="34" charset="0"/>
                <a:cs typeface="Calibri" pitchFamily="34" charset="0"/>
              </a:rPr>
              <a:t>prolactin</a:t>
            </a:r>
            <a:r>
              <a:rPr lang="en-US" sz="1800" dirty="0" smtClean="0">
                <a:latin typeface="Calibri" pitchFamily="34" charset="0"/>
                <a:cs typeface="Calibri" pitchFamily="34" charset="0"/>
              </a:rPr>
              <a:t> levels in 85%, inducing</a:t>
            </a:r>
            <a:r>
              <a:rPr lang="fa-IR" sz="1800" dirty="0" smtClean="0">
                <a:latin typeface="Calibri" pitchFamily="34" charset="0"/>
              </a:rPr>
              <a:t> </a:t>
            </a:r>
            <a:r>
              <a:rPr lang="en-US" sz="1800" dirty="0" smtClean="0">
                <a:latin typeface="Calibri" pitchFamily="34" charset="0"/>
                <a:cs typeface="Calibri" pitchFamily="34" charset="0"/>
              </a:rPr>
              <a:t>tumor shrinkage in 57%, and long-term remission rates in 22% of the</a:t>
            </a:r>
            <a:r>
              <a:rPr lang="fa-IR" sz="1800" dirty="0" smtClean="0">
                <a:latin typeface="Calibri" pitchFamily="34" charset="0"/>
              </a:rPr>
              <a:t> </a:t>
            </a:r>
            <a:r>
              <a:rPr lang="en-US" sz="1800" dirty="0" smtClean="0">
                <a:latin typeface="Calibri" pitchFamily="34" charset="0"/>
                <a:cs typeface="Calibri" pitchFamily="34" charset="0"/>
              </a:rPr>
              <a:t>patients</a:t>
            </a:r>
            <a:endParaRPr lang="fa-IR" sz="1800" dirty="0" smtClean="0">
              <a:latin typeface="Calibri" pitchFamily="34" charset="0"/>
            </a:endParaRPr>
          </a:p>
          <a:p>
            <a:r>
              <a:rPr lang="en-US" sz="1800" dirty="0" smtClean="0">
                <a:latin typeface="Calibri" pitchFamily="34" charset="0"/>
                <a:cs typeface="Calibri" pitchFamily="34" charset="0"/>
              </a:rPr>
              <a:t>Additional </a:t>
            </a:r>
            <a:r>
              <a:rPr lang="en-US" sz="1800" dirty="0" err="1" smtClean="0">
                <a:latin typeface="Calibri" pitchFamily="34" charset="0"/>
                <a:cs typeface="Calibri" pitchFamily="34" charset="0"/>
              </a:rPr>
              <a:t>transsphenoidal</a:t>
            </a:r>
            <a:r>
              <a:rPr lang="en-US" sz="1800" dirty="0" smtClean="0">
                <a:latin typeface="Calibri" pitchFamily="34" charset="0"/>
                <a:cs typeface="Calibri" pitchFamily="34" charset="0"/>
              </a:rPr>
              <a:t> surgery should be reserved for</a:t>
            </a:r>
            <a:r>
              <a:rPr lang="fa-IR" sz="1800" dirty="0" smtClean="0">
                <a:latin typeface="Calibri" pitchFamily="34" charset="0"/>
              </a:rPr>
              <a:t> </a:t>
            </a:r>
            <a:r>
              <a:rPr lang="en-US" sz="1800" dirty="0" smtClean="0">
                <a:latin typeface="Calibri" pitchFamily="34" charset="0"/>
                <a:cs typeface="Calibri" pitchFamily="34" charset="0"/>
              </a:rPr>
              <a:t>patients with dopamine agonist resistance or intolerance</a:t>
            </a:r>
            <a:endParaRPr lang="fa-IR" sz="1800" dirty="0" smtClean="0">
              <a:latin typeface="Calibri" pitchFamily="34" charset="0"/>
            </a:endParaRPr>
          </a:p>
          <a:p>
            <a:r>
              <a:rPr lang="en-US" sz="1800" dirty="0" smtClean="0">
                <a:latin typeface="Calibri" pitchFamily="34" charset="0"/>
                <a:cs typeface="Calibri" pitchFamily="34" charset="0"/>
              </a:rPr>
              <a:t>In one-third of the patients, additional therapy was necessary due to dopamine agonist resistance and/or intolerance, associated with a high incidence of </a:t>
            </a:r>
            <a:r>
              <a:rPr lang="en-US" sz="1800" dirty="0" err="1" smtClean="0">
                <a:latin typeface="Calibri" pitchFamily="34" charset="0"/>
                <a:cs typeface="Calibri" pitchFamily="34" charset="0"/>
              </a:rPr>
              <a:t>hypopituitarism</a:t>
            </a:r>
            <a:r>
              <a:rPr lang="en-US" sz="1800" dirty="0" smtClean="0">
                <a:latin typeface="Calibri" pitchFamily="34" charset="0"/>
                <a:cs typeface="Calibri" pitchFamily="34" charset="0"/>
              </a:rPr>
              <a:t>.</a:t>
            </a:r>
          </a:p>
          <a:p>
            <a:r>
              <a:rPr lang="en-US" sz="1800" dirty="0" smtClean="0">
                <a:latin typeface="Calibri" pitchFamily="34" charset="0"/>
                <a:cs typeface="Calibri" pitchFamily="34" charset="0"/>
              </a:rPr>
              <a:t>Considering</a:t>
            </a:r>
            <a:r>
              <a:rPr lang="fa-IR" sz="1800" dirty="0" smtClean="0">
                <a:latin typeface="Calibri" pitchFamily="34" charset="0"/>
              </a:rPr>
              <a:t> </a:t>
            </a:r>
            <a:r>
              <a:rPr lang="en-US" sz="1800" dirty="0" smtClean="0">
                <a:latin typeface="Calibri" pitchFamily="34" charset="0"/>
                <a:cs typeface="Calibri" pitchFamily="34" charset="0"/>
              </a:rPr>
              <a:t>the high prevalence of </a:t>
            </a:r>
            <a:r>
              <a:rPr lang="en-US" sz="1800" dirty="0" err="1" smtClean="0">
                <a:latin typeface="Calibri" pitchFamily="34" charset="0"/>
                <a:cs typeface="Calibri" pitchFamily="34" charset="0"/>
              </a:rPr>
              <a:t>hypopituitarism</a:t>
            </a:r>
            <a:r>
              <a:rPr lang="en-US" sz="1800" dirty="0" smtClean="0">
                <a:latin typeface="Calibri" pitchFamily="34" charset="0"/>
                <a:cs typeface="Calibri" pitchFamily="34" charset="0"/>
              </a:rPr>
              <a:t> following radiotherapy, this</a:t>
            </a:r>
            <a:r>
              <a:rPr lang="fa-IR" sz="1800" dirty="0" smtClean="0">
                <a:latin typeface="Calibri" pitchFamily="34" charset="0"/>
              </a:rPr>
              <a:t> </a:t>
            </a:r>
            <a:r>
              <a:rPr lang="en-US" sz="1800" dirty="0" smtClean="0">
                <a:latin typeface="Calibri" pitchFamily="34" charset="0"/>
                <a:cs typeface="Calibri" pitchFamily="34" charset="0"/>
              </a:rPr>
              <a:t>therapy should be carefully considered, and rather be indicated for</a:t>
            </a:r>
            <a:r>
              <a:rPr lang="fa-IR" sz="1800" dirty="0" smtClean="0">
                <a:latin typeface="Calibri" pitchFamily="34" charset="0"/>
              </a:rPr>
              <a:t> </a:t>
            </a:r>
            <a:r>
              <a:rPr lang="en-US" sz="1800" dirty="0" smtClean="0">
                <a:latin typeface="Calibri" pitchFamily="34" charset="0"/>
                <a:cs typeface="Calibri" pitchFamily="34" charset="0"/>
              </a:rPr>
              <a:t>mass control than for </a:t>
            </a:r>
            <a:r>
              <a:rPr lang="en-US" sz="1800" dirty="0" err="1" smtClean="0">
                <a:latin typeface="Calibri" pitchFamily="34" charset="0"/>
                <a:cs typeface="Calibri" pitchFamily="34" charset="0"/>
              </a:rPr>
              <a:t>hyperprolactinemia</a:t>
            </a:r>
            <a:endParaRPr lang="fa-IR" sz="1800" dirty="0" smtClean="0">
              <a:latin typeface="Calibri" pitchFamily="34" charset="0"/>
            </a:endParaRPr>
          </a:p>
          <a:p>
            <a:r>
              <a:rPr lang="en-US" sz="1800" dirty="0" smtClean="0">
                <a:latin typeface="Calibri" pitchFamily="34" charset="0"/>
                <a:cs typeface="Calibri" pitchFamily="34" charset="0"/>
              </a:rPr>
              <a:t>Although the recurrence</a:t>
            </a:r>
            <a:r>
              <a:rPr lang="fa-IR" sz="1800" dirty="0" smtClean="0">
                <a:latin typeface="Calibri" pitchFamily="34" charset="0"/>
              </a:rPr>
              <a:t> </a:t>
            </a:r>
            <a:r>
              <a:rPr lang="en-US" sz="1800" dirty="0" smtClean="0">
                <a:latin typeface="Calibri" pitchFamily="34" charset="0"/>
                <a:cs typeface="Calibri" pitchFamily="34" charset="0"/>
              </a:rPr>
              <a:t>rate is low in </a:t>
            </a:r>
            <a:r>
              <a:rPr lang="en-US" sz="1800" dirty="0" err="1" smtClean="0">
                <a:latin typeface="Calibri" pitchFamily="34" charset="0"/>
                <a:cs typeface="Calibri" pitchFamily="34" charset="0"/>
              </a:rPr>
              <a:t>macroprolactinomas</a:t>
            </a:r>
            <a:r>
              <a:rPr lang="en-US" sz="1800" dirty="0" smtClean="0">
                <a:latin typeface="Calibri" pitchFamily="34" charset="0"/>
                <a:cs typeface="Calibri" pitchFamily="34" charset="0"/>
              </a:rPr>
              <a:t>, these findings indicate that</a:t>
            </a:r>
            <a:r>
              <a:rPr lang="fa-IR" sz="1800" dirty="0" smtClean="0">
                <a:latin typeface="Calibri" pitchFamily="34" charset="0"/>
              </a:rPr>
              <a:t> </a:t>
            </a:r>
            <a:r>
              <a:rPr lang="en-US" sz="1800" dirty="0" smtClean="0">
                <a:latin typeface="Calibri" pitchFamily="34" charset="0"/>
                <a:cs typeface="Calibri" pitchFamily="34" charset="0"/>
              </a:rPr>
              <a:t>patients with </a:t>
            </a:r>
            <a:r>
              <a:rPr lang="en-US" sz="1800" dirty="0" err="1" smtClean="0">
                <a:latin typeface="Calibri" pitchFamily="34" charset="0"/>
                <a:cs typeface="Calibri" pitchFamily="34" charset="0"/>
              </a:rPr>
              <a:t>macroprolactinomas</a:t>
            </a:r>
            <a:r>
              <a:rPr lang="en-US" sz="1800" dirty="0" smtClean="0">
                <a:latin typeface="Calibri" pitchFamily="34" charset="0"/>
                <a:cs typeface="Calibri" pitchFamily="34" charset="0"/>
              </a:rPr>
              <a:t> require long-term dedicated care</a:t>
            </a:r>
            <a:endParaRPr lang="en-US" sz="1800" dirty="0">
              <a:latin typeface="Calibri" pitchFamily="34" charset="0"/>
              <a:cs typeface="Calibri" pitchFamily="34" charset="0"/>
            </a:endParaRPr>
          </a:p>
        </p:txBody>
      </p:sp>
      <p:pic>
        <p:nvPicPr>
          <p:cNvPr id="3074" name="Picture 2"/>
          <p:cNvPicPr>
            <a:picLocks noChangeAspect="1" noChangeArrowheads="1"/>
          </p:cNvPicPr>
          <p:nvPr/>
        </p:nvPicPr>
        <p:blipFill>
          <a:blip r:embed="rId2"/>
          <a:srcRect/>
          <a:stretch>
            <a:fillRect/>
          </a:stretch>
        </p:blipFill>
        <p:spPr bwMode="auto">
          <a:xfrm>
            <a:off x="1000100" y="1"/>
            <a:ext cx="6500858" cy="1214421"/>
          </a:xfrm>
          <a:prstGeom prst="rect">
            <a:avLst/>
          </a:prstGeom>
          <a:noFill/>
          <a:ln w="9525">
            <a:noFill/>
            <a:miter lim="800000"/>
            <a:headEnd/>
            <a:tailEnd/>
          </a:ln>
          <a:effectLst/>
        </p:spPr>
      </p:pic>
      <p:pic>
        <p:nvPicPr>
          <p:cNvPr id="3075" name="Picture 3"/>
          <p:cNvPicPr>
            <a:picLocks noChangeAspect="1" noChangeArrowheads="1"/>
          </p:cNvPicPr>
          <p:nvPr/>
        </p:nvPicPr>
        <p:blipFill>
          <a:blip r:embed="rId3"/>
          <a:srcRect/>
          <a:stretch>
            <a:fillRect/>
          </a:stretch>
        </p:blipFill>
        <p:spPr bwMode="auto">
          <a:xfrm>
            <a:off x="4857752" y="1071546"/>
            <a:ext cx="2571750" cy="171450"/>
          </a:xfrm>
          <a:prstGeom prst="rect">
            <a:avLst/>
          </a:prstGeom>
          <a:noFill/>
          <a:ln w="9525">
            <a:noFill/>
            <a:miter lim="800000"/>
            <a:headEnd/>
            <a:tailEnd/>
          </a:ln>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14480" y="714356"/>
            <a:ext cx="5286412" cy="357190"/>
          </a:xfrm>
        </p:spPr>
        <p:txBody>
          <a:bodyPr>
            <a:normAutofit/>
          </a:bodyPr>
          <a:lstStyle/>
          <a:p>
            <a:pPr algn="l"/>
            <a:r>
              <a:rPr lang="en-US" sz="1600" dirty="0" smtClean="0"/>
              <a:t>Review-</a:t>
            </a:r>
            <a:r>
              <a:rPr lang="en-US" sz="1400" dirty="0" smtClean="0"/>
              <a:t> European Journal of Endocrinology (2014)</a:t>
            </a:r>
            <a:endParaRPr lang="en-US" sz="1600" dirty="0"/>
          </a:p>
        </p:txBody>
      </p:sp>
      <p:pic>
        <p:nvPicPr>
          <p:cNvPr id="6146" name="Picture 2"/>
          <p:cNvPicPr>
            <a:picLocks noChangeAspect="1" noChangeArrowheads="1"/>
          </p:cNvPicPr>
          <p:nvPr/>
        </p:nvPicPr>
        <p:blipFill>
          <a:blip r:embed="rId2"/>
          <a:srcRect/>
          <a:stretch>
            <a:fillRect/>
          </a:stretch>
        </p:blipFill>
        <p:spPr bwMode="auto">
          <a:xfrm>
            <a:off x="928662" y="0"/>
            <a:ext cx="7115175" cy="723900"/>
          </a:xfrm>
          <a:prstGeom prst="rect">
            <a:avLst/>
          </a:prstGeom>
          <a:noFill/>
          <a:ln w="9525">
            <a:noFill/>
            <a:miter lim="800000"/>
            <a:headEnd/>
            <a:tailEnd/>
          </a:ln>
          <a:effectLst/>
        </p:spPr>
      </p:pic>
      <p:pic>
        <p:nvPicPr>
          <p:cNvPr id="8194" name="Picture 2"/>
          <p:cNvPicPr>
            <a:picLocks noChangeAspect="1" noChangeArrowheads="1"/>
          </p:cNvPicPr>
          <p:nvPr/>
        </p:nvPicPr>
        <p:blipFill>
          <a:blip r:embed="rId3"/>
          <a:srcRect/>
          <a:stretch>
            <a:fillRect/>
          </a:stretch>
        </p:blipFill>
        <p:spPr bwMode="auto">
          <a:xfrm>
            <a:off x="881063" y="1714500"/>
            <a:ext cx="7381875" cy="3429000"/>
          </a:xfrm>
          <a:prstGeom prst="rect">
            <a:avLst/>
          </a:prstGeom>
          <a:noFill/>
          <a:ln w="9525">
            <a:noFill/>
            <a:miter lim="800000"/>
            <a:headEnd/>
            <a:tailEnd/>
          </a:ln>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14480" y="714356"/>
            <a:ext cx="5286412" cy="357190"/>
          </a:xfrm>
        </p:spPr>
        <p:txBody>
          <a:bodyPr>
            <a:normAutofit/>
          </a:bodyPr>
          <a:lstStyle/>
          <a:p>
            <a:pPr algn="l"/>
            <a:r>
              <a:rPr lang="en-US" sz="1600" dirty="0" smtClean="0"/>
              <a:t>Review-</a:t>
            </a:r>
            <a:r>
              <a:rPr lang="en-US" sz="1400" dirty="0" smtClean="0"/>
              <a:t> European Journal of Endocrinology (2014)</a:t>
            </a:r>
            <a:endParaRPr lang="en-US" sz="1600" dirty="0"/>
          </a:p>
        </p:txBody>
      </p:sp>
      <p:pic>
        <p:nvPicPr>
          <p:cNvPr id="6146" name="Picture 2"/>
          <p:cNvPicPr>
            <a:picLocks noChangeAspect="1" noChangeArrowheads="1"/>
          </p:cNvPicPr>
          <p:nvPr/>
        </p:nvPicPr>
        <p:blipFill>
          <a:blip r:embed="rId2"/>
          <a:srcRect/>
          <a:stretch>
            <a:fillRect/>
          </a:stretch>
        </p:blipFill>
        <p:spPr bwMode="auto">
          <a:xfrm>
            <a:off x="928662" y="0"/>
            <a:ext cx="7115175" cy="723900"/>
          </a:xfrm>
          <a:prstGeom prst="rect">
            <a:avLst/>
          </a:prstGeom>
          <a:noFill/>
          <a:ln w="9525">
            <a:noFill/>
            <a:miter lim="800000"/>
            <a:headEnd/>
            <a:tailEnd/>
          </a:ln>
          <a:effectLst/>
        </p:spPr>
      </p:pic>
      <p:pic>
        <p:nvPicPr>
          <p:cNvPr id="6147" name="Picture 3"/>
          <p:cNvPicPr>
            <a:picLocks noChangeAspect="1" noChangeArrowheads="1"/>
          </p:cNvPicPr>
          <p:nvPr/>
        </p:nvPicPr>
        <p:blipFill>
          <a:blip r:embed="rId3"/>
          <a:srcRect/>
          <a:stretch>
            <a:fillRect/>
          </a:stretch>
        </p:blipFill>
        <p:spPr bwMode="auto">
          <a:xfrm>
            <a:off x="1785918" y="1571612"/>
            <a:ext cx="3000396" cy="2857520"/>
          </a:xfrm>
          <a:prstGeom prst="rect">
            <a:avLst/>
          </a:prstGeom>
          <a:noFill/>
          <a:ln w="9525">
            <a:noFill/>
            <a:miter lim="800000"/>
            <a:headEnd/>
            <a:tailEnd/>
          </a:ln>
          <a:effectLst/>
        </p:spPr>
      </p:pic>
      <p:pic>
        <p:nvPicPr>
          <p:cNvPr id="6149" name="Picture 5"/>
          <p:cNvPicPr>
            <a:picLocks noChangeAspect="1" noChangeArrowheads="1"/>
          </p:cNvPicPr>
          <p:nvPr/>
        </p:nvPicPr>
        <p:blipFill>
          <a:blip r:embed="rId4"/>
          <a:srcRect/>
          <a:stretch>
            <a:fillRect/>
          </a:stretch>
        </p:blipFill>
        <p:spPr bwMode="auto">
          <a:xfrm>
            <a:off x="0" y="4214818"/>
            <a:ext cx="3148011" cy="2643182"/>
          </a:xfrm>
          <a:prstGeom prst="rect">
            <a:avLst/>
          </a:prstGeom>
          <a:noFill/>
          <a:ln w="9525">
            <a:noFill/>
            <a:miter lim="800000"/>
            <a:headEnd/>
            <a:tailEnd/>
          </a:ln>
          <a:effectLst/>
        </p:spPr>
      </p:pic>
      <p:pic>
        <p:nvPicPr>
          <p:cNvPr id="9" name="Picture 2"/>
          <p:cNvPicPr>
            <a:picLocks noChangeAspect="1" noChangeArrowheads="1"/>
          </p:cNvPicPr>
          <p:nvPr/>
        </p:nvPicPr>
        <p:blipFill>
          <a:blip r:embed="rId5"/>
          <a:srcRect/>
          <a:stretch>
            <a:fillRect/>
          </a:stretch>
        </p:blipFill>
        <p:spPr bwMode="auto">
          <a:xfrm>
            <a:off x="4857752" y="2214554"/>
            <a:ext cx="3600450" cy="314324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14480" y="714356"/>
            <a:ext cx="5286412" cy="357190"/>
          </a:xfrm>
        </p:spPr>
        <p:txBody>
          <a:bodyPr>
            <a:normAutofit/>
          </a:bodyPr>
          <a:lstStyle/>
          <a:p>
            <a:pPr algn="l"/>
            <a:r>
              <a:rPr lang="en-US" sz="1600" dirty="0" smtClean="0"/>
              <a:t>Review-</a:t>
            </a:r>
            <a:r>
              <a:rPr lang="en-US" sz="1400" dirty="0" smtClean="0"/>
              <a:t> European Journal of Endocrinology (2014)</a:t>
            </a:r>
            <a:endParaRPr lang="en-US" sz="1600" dirty="0"/>
          </a:p>
        </p:txBody>
      </p:sp>
      <p:pic>
        <p:nvPicPr>
          <p:cNvPr id="6146" name="Picture 2"/>
          <p:cNvPicPr>
            <a:picLocks noChangeAspect="1" noChangeArrowheads="1"/>
          </p:cNvPicPr>
          <p:nvPr/>
        </p:nvPicPr>
        <p:blipFill>
          <a:blip r:embed="rId2"/>
          <a:srcRect/>
          <a:stretch>
            <a:fillRect/>
          </a:stretch>
        </p:blipFill>
        <p:spPr bwMode="auto">
          <a:xfrm>
            <a:off x="928662" y="0"/>
            <a:ext cx="7115175" cy="723900"/>
          </a:xfrm>
          <a:prstGeom prst="rect">
            <a:avLst/>
          </a:prstGeom>
          <a:noFill/>
          <a:ln w="9525">
            <a:noFill/>
            <a:miter lim="800000"/>
            <a:headEnd/>
            <a:tailEnd/>
          </a:ln>
          <a:effectLst/>
        </p:spPr>
      </p:pic>
      <p:pic>
        <p:nvPicPr>
          <p:cNvPr id="9218" name="Picture 2"/>
          <p:cNvPicPr>
            <a:picLocks noChangeAspect="1" noChangeArrowheads="1"/>
          </p:cNvPicPr>
          <p:nvPr/>
        </p:nvPicPr>
        <p:blipFill>
          <a:blip r:embed="rId3"/>
          <a:srcRect/>
          <a:stretch>
            <a:fillRect/>
          </a:stretch>
        </p:blipFill>
        <p:spPr bwMode="auto">
          <a:xfrm>
            <a:off x="500034" y="1571612"/>
            <a:ext cx="8143932" cy="3571901"/>
          </a:xfrm>
          <a:prstGeom prst="rect">
            <a:avLst/>
          </a:prstGeom>
          <a:noFill/>
          <a:ln w="9525">
            <a:noFill/>
            <a:miter lim="800000"/>
            <a:headEnd/>
            <a:tailEnd/>
          </a:ln>
          <a:effectLst/>
        </p:spPr>
      </p:pic>
      <p:pic>
        <p:nvPicPr>
          <p:cNvPr id="9219" name="Picture 3"/>
          <p:cNvPicPr>
            <a:picLocks noChangeAspect="1" noChangeArrowheads="1"/>
          </p:cNvPicPr>
          <p:nvPr/>
        </p:nvPicPr>
        <p:blipFill>
          <a:blip r:embed="rId4"/>
          <a:srcRect/>
          <a:stretch>
            <a:fillRect/>
          </a:stretch>
        </p:blipFill>
        <p:spPr bwMode="auto">
          <a:xfrm>
            <a:off x="1285852" y="5429264"/>
            <a:ext cx="7077075" cy="11144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1500175"/>
            <a:ext cx="8229600" cy="1071570"/>
          </a:xfrm>
        </p:spPr>
        <p:txBody>
          <a:bodyPr>
            <a:normAutofit/>
          </a:bodyPr>
          <a:lstStyle/>
          <a:p>
            <a:r>
              <a:rPr lang="en-US" sz="1600" dirty="0" smtClean="0"/>
              <a:t>Retrospective</a:t>
            </a:r>
            <a:r>
              <a:rPr lang="fa-IR" sz="1600" dirty="0" smtClean="0"/>
              <a:t> : </a:t>
            </a:r>
            <a:r>
              <a:rPr lang="en-US" sz="1600" dirty="0" smtClean="0"/>
              <a:t>2009 </a:t>
            </a:r>
            <a:r>
              <a:rPr lang="fa-IR" sz="1600" dirty="0" smtClean="0"/>
              <a:t>-</a:t>
            </a:r>
            <a:r>
              <a:rPr lang="en-US" sz="1600" dirty="0" smtClean="0"/>
              <a:t>2015</a:t>
            </a:r>
            <a:r>
              <a:rPr lang="fa-IR" sz="1600" dirty="0" smtClean="0"/>
              <a:t> )</a:t>
            </a:r>
            <a:r>
              <a:rPr lang="en-US" sz="1600" dirty="0" smtClean="0"/>
              <a:t>42 patients</a:t>
            </a:r>
            <a:r>
              <a:rPr lang="fa-IR" sz="1600" dirty="0" smtClean="0"/>
              <a:t>(</a:t>
            </a:r>
          </a:p>
          <a:p>
            <a:r>
              <a:rPr lang="en-US" sz="1600" dirty="0" smtClean="0"/>
              <a:t>a pituitary adenoma</a:t>
            </a:r>
            <a:r>
              <a:rPr lang="fa-IR" sz="1600" dirty="0" smtClean="0"/>
              <a:t> ≤ </a:t>
            </a:r>
            <a:r>
              <a:rPr lang="en-US" sz="1600" dirty="0" smtClean="0"/>
              <a:t>4 cm</a:t>
            </a:r>
            <a:r>
              <a:rPr lang="fa-IR" sz="1600" dirty="0" smtClean="0"/>
              <a:t> </a:t>
            </a:r>
            <a:r>
              <a:rPr lang="en-US" sz="1600" dirty="0" smtClean="0"/>
              <a:t>or serum  PRL &gt; 1000 </a:t>
            </a:r>
            <a:r>
              <a:rPr lang="en-US" sz="1600" dirty="0" err="1" smtClean="0"/>
              <a:t>ng</a:t>
            </a:r>
            <a:r>
              <a:rPr lang="en-US" sz="1600" dirty="0" smtClean="0"/>
              <a:t>/</a:t>
            </a:r>
            <a:r>
              <a:rPr lang="en-US" sz="1600" dirty="0" err="1" smtClean="0"/>
              <a:t>mL</a:t>
            </a:r>
            <a:endParaRPr lang="fa-IR" sz="1600" dirty="0" smtClean="0"/>
          </a:p>
          <a:p>
            <a:r>
              <a:rPr lang="en-US" sz="1600" dirty="0" smtClean="0"/>
              <a:t>Male were 71.4 % and younger and harbored bigger tumors compared to females</a:t>
            </a:r>
            <a:endParaRPr lang="fa-IR" sz="1600" dirty="0" smtClean="0"/>
          </a:p>
          <a:p>
            <a:endParaRPr lang="en-US" sz="1600" dirty="0"/>
          </a:p>
        </p:txBody>
      </p:sp>
      <p:pic>
        <p:nvPicPr>
          <p:cNvPr id="10242" name="Picture 2"/>
          <p:cNvPicPr>
            <a:picLocks noChangeAspect="1" noChangeArrowheads="1"/>
          </p:cNvPicPr>
          <p:nvPr/>
        </p:nvPicPr>
        <p:blipFill>
          <a:blip r:embed="rId2"/>
          <a:srcRect/>
          <a:stretch>
            <a:fillRect/>
          </a:stretch>
        </p:blipFill>
        <p:spPr bwMode="auto">
          <a:xfrm>
            <a:off x="714348" y="0"/>
            <a:ext cx="7886700" cy="1214422"/>
          </a:xfrm>
          <a:prstGeom prst="rect">
            <a:avLst/>
          </a:prstGeom>
          <a:noFill/>
          <a:ln w="9525">
            <a:noFill/>
            <a:miter lim="800000"/>
            <a:headEnd/>
            <a:tailEnd/>
          </a:ln>
          <a:effectLst/>
        </p:spPr>
      </p:pic>
      <p:pic>
        <p:nvPicPr>
          <p:cNvPr id="10243" name="Picture 3"/>
          <p:cNvPicPr>
            <a:picLocks noChangeAspect="1" noChangeArrowheads="1"/>
          </p:cNvPicPr>
          <p:nvPr/>
        </p:nvPicPr>
        <p:blipFill>
          <a:blip r:embed="rId3"/>
          <a:srcRect/>
          <a:stretch>
            <a:fillRect/>
          </a:stretch>
        </p:blipFill>
        <p:spPr bwMode="auto">
          <a:xfrm>
            <a:off x="6429388" y="1071546"/>
            <a:ext cx="1785950" cy="160123"/>
          </a:xfrm>
          <a:prstGeom prst="rect">
            <a:avLst/>
          </a:prstGeom>
          <a:noFill/>
          <a:ln w="9525">
            <a:noFill/>
            <a:miter lim="800000"/>
            <a:headEnd/>
            <a:tailEnd/>
          </a:ln>
          <a:effectLst/>
        </p:spPr>
      </p:pic>
      <p:pic>
        <p:nvPicPr>
          <p:cNvPr id="1027" name="Picture 3"/>
          <p:cNvPicPr>
            <a:picLocks noChangeAspect="1" noChangeArrowheads="1"/>
          </p:cNvPicPr>
          <p:nvPr/>
        </p:nvPicPr>
        <p:blipFill>
          <a:blip r:embed="rId4"/>
          <a:srcRect/>
          <a:stretch>
            <a:fillRect/>
          </a:stretch>
        </p:blipFill>
        <p:spPr bwMode="auto">
          <a:xfrm>
            <a:off x="4857752" y="3071810"/>
            <a:ext cx="3819525" cy="3533775"/>
          </a:xfrm>
          <a:prstGeom prst="rect">
            <a:avLst/>
          </a:prstGeom>
          <a:noFill/>
          <a:ln w="9525">
            <a:noFill/>
            <a:miter lim="800000"/>
            <a:headEnd/>
            <a:tailEnd/>
          </a:ln>
          <a:effectLst/>
        </p:spPr>
      </p:pic>
      <p:pic>
        <p:nvPicPr>
          <p:cNvPr id="1028" name="Picture 4"/>
          <p:cNvPicPr>
            <a:picLocks noChangeAspect="1" noChangeArrowheads="1"/>
          </p:cNvPicPr>
          <p:nvPr/>
        </p:nvPicPr>
        <p:blipFill>
          <a:blip r:embed="rId5"/>
          <a:srcRect/>
          <a:stretch>
            <a:fillRect/>
          </a:stretch>
        </p:blipFill>
        <p:spPr bwMode="auto">
          <a:xfrm>
            <a:off x="500034" y="2571744"/>
            <a:ext cx="3781425" cy="4057650"/>
          </a:xfrm>
          <a:prstGeom prst="rect">
            <a:avLst/>
          </a:prstGeom>
          <a:noFill/>
          <a:ln w="9525">
            <a:noFill/>
            <a:miter lim="800000"/>
            <a:headEnd/>
            <a:tailEnd/>
          </a:ln>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sz="5300" dirty="0" smtClean="0"/>
              <a:t>GIANT MACROPROLACTINOMA</a:t>
            </a:r>
            <a:r>
              <a:rPr lang="en-US" dirty="0" smtClean="0"/>
              <a:t/>
            </a:r>
            <a:br>
              <a:rPr lang="en-US" dirty="0" smtClean="0"/>
            </a:br>
            <a:endParaRPr lang="en-US" dirty="0"/>
          </a:p>
        </p:txBody>
      </p:sp>
      <p:sp>
        <p:nvSpPr>
          <p:cNvPr id="3" name="Subtitle 2"/>
          <p:cNvSpPr>
            <a:spLocks noGrp="1"/>
          </p:cNvSpPr>
          <p:nvPr>
            <p:ph type="subTitle" idx="1"/>
          </p:nvPr>
        </p:nvSpPr>
        <p:spPr/>
        <p:txBody>
          <a:bodyPr/>
          <a:lstStyle/>
          <a:p>
            <a:r>
              <a:rPr lang="en-US" dirty="0" err="1" smtClean="0"/>
              <a:t>Soheila</a:t>
            </a:r>
            <a:r>
              <a:rPr lang="en-US" dirty="0" smtClean="0"/>
              <a:t> </a:t>
            </a:r>
            <a:r>
              <a:rPr lang="en-US" dirty="0" err="1" smtClean="0"/>
              <a:t>sadeghi</a:t>
            </a: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214810" y="1500174"/>
            <a:ext cx="4929190" cy="5072098"/>
          </a:xfrm>
        </p:spPr>
        <p:txBody>
          <a:bodyPr>
            <a:noAutofit/>
          </a:bodyPr>
          <a:lstStyle/>
          <a:p>
            <a:r>
              <a:rPr lang="en-US" sz="1800" dirty="0" smtClean="0">
                <a:latin typeface="Calibri" pitchFamily="34" charset="0"/>
                <a:cs typeface="Calibri" pitchFamily="34" charset="0"/>
              </a:rPr>
              <a:t>results indicated that First PRL reduction might be a sensitive predictor of tumor response to BRC intervention and be useful for further therapeutic decision in management of giant </a:t>
            </a:r>
            <a:r>
              <a:rPr lang="en-US" sz="1800" dirty="0" err="1" smtClean="0">
                <a:latin typeface="Calibri" pitchFamily="34" charset="0"/>
                <a:cs typeface="Calibri" pitchFamily="34" charset="0"/>
              </a:rPr>
              <a:t>prolactinomas</a:t>
            </a:r>
            <a:endParaRPr lang="en-US" sz="1800" dirty="0" smtClean="0">
              <a:latin typeface="Calibri" pitchFamily="34" charset="0"/>
              <a:cs typeface="Calibri" pitchFamily="34" charset="0"/>
            </a:endParaRPr>
          </a:p>
          <a:p>
            <a:r>
              <a:rPr lang="en-US" sz="1800" dirty="0" smtClean="0">
                <a:latin typeface="Calibri" pitchFamily="34" charset="0"/>
                <a:cs typeface="Calibri" pitchFamily="34" charset="0"/>
              </a:rPr>
              <a:t>DAs should also be recommended to patients with compressive symptoms for that 85.7 % of cases presented visual improvement by BRC alone</a:t>
            </a:r>
          </a:p>
          <a:p>
            <a:r>
              <a:rPr lang="en-US" sz="1800" dirty="0" smtClean="0">
                <a:latin typeface="Calibri" pitchFamily="34" charset="0"/>
                <a:cs typeface="Calibri" pitchFamily="34" charset="0"/>
              </a:rPr>
              <a:t>visual field deficits alone should not be regarded as a surgical indication for giant </a:t>
            </a:r>
            <a:r>
              <a:rPr lang="en-US" sz="1800" dirty="0" err="1" smtClean="0">
                <a:latin typeface="Calibri" pitchFamily="34" charset="0"/>
                <a:cs typeface="Calibri" pitchFamily="34" charset="0"/>
              </a:rPr>
              <a:t>prolactinomas</a:t>
            </a:r>
            <a:endParaRPr lang="en-US" sz="1800" dirty="0" smtClean="0">
              <a:latin typeface="Calibri" pitchFamily="34" charset="0"/>
              <a:cs typeface="Calibri" pitchFamily="34" charset="0"/>
            </a:endParaRPr>
          </a:p>
          <a:p>
            <a:r>
              <a:rPr lang="en-US" sz="1800" dirty="0" smtClean="0">
                <a:latin typeface="Calibri" pitchFamily="34" charset="0"/>
                <a:cs typeface="Calibri" pitchFamily="34" charset="0"/>
              </a:rPr>
              <a:t>Consecutive monitoring of serum PRL levels in the early stage of initial treatment was useful for evaluation of therapeutic effects and further treatment strategy</a:t>
            </a:r>
            <a:endParaRPr lang="en-US" sz="1800" dirty="0">
              <a:latin typeface="Calibri" pitchFamily="34" charset="0"/>
              <a:cs typeface="Calibri" pitchFamily="34" charset="0"/>
            </a:endParaRPr>
          </a:p>
        </p:txBody>
      </p:sp>
      <p:pic>
        <p:nvPicPr>
          <p:cNvPr id="10242" name="Picture 2"/>
          <p:cNvPicPr>
            <a:picLocks noChangeAspect="1" noChangeArrowheads="1"/>
          </p:cNvPicPr>
          <p:nvPr/>
        </p:nvPicPr>
        <p:blipFill>
          <a:blip r:embed="rId2"/>
          <a:srcRect/>
          <a:stretch>
            <a:fillRect/>
          </a:stretch>
        </p:blipFill>
        <p:spPr bwMode="auto">
          <a:xfrm>
            <a:off x="714348" y="0"/>
            <a:ext cx="7886700" cy="1214422"/>
          </a:xfrm>
          <a:prstGeom prst="rect">
            <a:avLst/>
          </a:prstGeom>
          <a:noFill/>
          <a:ln w="9525">
            <a:noFill/>
            <a:miter lim="800000"/>
            <a:headEnd/>
            <a:tailEnd/>
          </a:ln>
          <a:effectLst/>
        </p:spPr>
      </p:pic>
      <p:pic>
        <p:nvPicPr>
          <p:cNvPr id="10243" name="Picture 3"/>
          <p:cNvPicPr>
            <a:picLocks noChangeAspect="1" noChangeArrowheads="1"/>
          </p:cNvPicPr>
          <p:nvPr/>
        </p:nvPicPr>
        <p:blipFill>
          <a:blip r:embed="rId3"/>
          <a:srcRect/>
          <a:stretch>
            <a:fillRect/>
          </a:stretch>
        </p:blipFill>
        <p:spPr bwMode="auto">
          <a:xfrm>
            <a:off x="6357950" y="1000108"/>
            <a:ext cx="1785950" cy="160123"/>
          </a:xfrm>
          <a:prstGeom prst="rect">
            <a:avLst/>
          </a:prstGeom>
          <a:noFill/>
          <a:ln w="9525">
            <a:noFill/>
            <a:miter lim="800000"/>
            <a:headEnd/>
            <a:tailEnd/>
          </a:ln>
          <a:effectLst/>
        </p:spPr>
      </p:pic>
      <p:pic>
        <p:nvPicPr>
          <p:cNvPr id="2051" name="Picture 3"/>
          <p:cNvPicPr>
            <a:picLocks noChangeAspect="1" noChangeArrowheads="1"/>
          </p:cNvPicPr>
          <p:nvPr/>
        </p:nvPicPr>
        <p:blipFill>
          <a:blip r:embed="rId4"/>
          <a:srcRect/>
          <a:stretch>
            <a:fillRect/>
          </a:stretch>
        </p:blipFill>
        <p:spPr bwMode="auto">
          <a:xfrm>
            <a:off x="428596" y="1857364"/>
            <a:ext cx="3800475" cy="3467100"/>
          </a:xfrm>
          <a:prstGeom prst="rect">
            <a:avLst/>
          </a:prstGeom>
          <a:noFill/>
          <a:ln w="9525">
            <a:noFill/>
            <a:miter lim="800000"/>
            <a:headEnd/>
            <a:tailEnd/>
          </a:ln>
          <a:effec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500034" y="4143380"/>
            <a:ext cx="8186766" cy="2500330"/>
          </a:xfrm>
        </p:spPr>
        <p:txBody>
          <a:bodyPr>
            <a:normAutofit/>
          </a:bodyPr>
          <a:lstStyle/>
          <a:p>
            <a:r>
              <a:rPr lang="en-US" sz="1800" dirty="0" smtClean="0">
                <a:latin typeface="Calibri" pitchFamily="34" charset="0"/>
                <a:cs typeface="Calibri" pitchFamily="34" charset="0"/>
              </a:rPr>
              <a:t>Compared to non-giant </a:t>
            </a:r>
            <a:r>
              <a:rPr lang="en-US" sz="1800" dirty="0" err="1" smtClean="0">
                <a:latin typeface="Calibri" pitchFamily="34" charset="0"/>
                <a:cs typeface="Calibri" pitchFamily="34" charset="0"/>
              </a:rPr>
              <a:t>prolactinomas</a:t>
            </a:r>
            <a:r>
              <a:rPr lang="en-US" sz="1800" dirty="0" smtClean="0">
                <a:latin typeface="Calibri" pitchFamily="34" charset="0"/>
                <a:cs typeface="Calibri" pitchFamily="34" charset="0"/>
              </a:rPr>
              <a:t>, this relationship of PRL level and tumor size was usually weaker in giant </a:t>
            </a:r>
            <a:r>
              <a:rPr lang="en-US" sz="1800" dirty="0" err="1" smtClean="0">
                <a:latin typeface="Calibri" pitchFamily="34" charset="0"/>
                <a:cs typeface="Calibri" pitchFamily="34" charset="0"/>
              </a:rPr>
              <a:t>prolactinomas</a:t>
            </a:r>
            <a:endParaRPr lang="en-US" sz="1800" dirty="0" smtClean="0">
              <a:latin typeface="Calibri" pitchFamily="34" charset="0"/>
              <a:cs typeface="Calibri" pitchFamily="34" charset="0"/>
            </a:endParaRPr>
          </a:p>
          <a:p>
            <a:endParaRPr lang="en-US" sz="1800" dirty="0" smtClean="0">
              <a:latin typeface="Calibri" pitchFamily="34" charset="0"/>
              <a:cs typeface="Calibri" pitchFamily="34" charset="0"/>
            </a:endParaRPr>
          </a:p>
          <a:p>
            <a:r>
              <a:rPr lang="en-US" sz="1800" dirty="0" smtClean="0">
                <a:latin typeface="Calibri" pitchFamily="34" charset="0"/>
                <a:cs typeface="Calibri" pitchFamily="34" charset="0"/>
              </a:rPr>
              <a:t>only a half of the cases achieved normalization of PRL concentration at the last visit Although tumor remnants presented in 39 out of 42 patients, most of the remnants were well tolerated and more than 80 % of these cases showed visual field improvement after multimodal therapy</a:t>
            </a:r>
          </a:p>
          <a:p>
            <a:endParaRPr lang="en-US" sz="1600" dirty="0"/>
          </a:p>
        </p:txBody>
      </p:sp>
      <p:pic>
        <p:nvPicPr>
          <p:cNvPr id="10242" name="Picture 2"/>
          <p:cNvPicPr>
            <a:picLocks noChangeAspect="1" noChangeArrowheads="1"/>
          </p:cNvPicPr>
          <p:nvPr/>
        </p:nvPicPr>
        <p:blipFill>
          <a:blip r:embed="rId2"/>
          <a:srcRect/>
          <a:stretch>
            <a:fillRect/>
          </a:stretch>
        </p:blipFill>
        <p:spPr bwMode="auto">
          <a:xfrm>
            <a:off x="714348" y="0"/>
            <a:ext cx="7886700" cy="1209650"/>
          </a:xfrm>
          <a:prstGeom prst="rect">
            <a:avLst/>
          </a:prstGeom>
          <a:noFill/>
          <a:ln w="9525">
            <a:noFill/>
            <a:miter lim="800000"/>
            <a:headEnd/>
            <a:tailEnd/>
          </a:ln>
          <a:effectLst/>
        </p:spPr>
      </p:pic>
      <p:pic>
        <p:nvPicPr>
          <p:cNvPr id="10243" name="Picture 3"/>
          <p:cNvPicPr>
            <a:picLocks noChangeAspect="1" noChangeArrowheads="1"/>
          </p:cNvPicPr>
          <p:nvPr/>
        </p:nvPicPr>
        <p:blipFill>
          <a:blip r:embed="rId3"/>
          <a:srcRect/>
          <a:stretch>
            <a:fillRect/>
          </a:stretch>
        </p:blipFill>
        <p:spPr bwMode="auto">
          <a:xfrm>
            <a:off x="6572264" y="1000108"/>
            <a:ext cx="1785950" cy="160123"/>
          </a:xfrm>
          <a:prstGeom prst="rect">
            <a:avLst/>
          </a:prstGeom>
          <a:noFill/>
          <a:ln w="9525">
            <a:noFill/>
            <a:miter lim="800000"/>
            <a:headEnd/>
            <a:tailEnd/>
          </a:ln>
          <a:effectLst/>
        </p:spPr>
      </p:pic>
      <p:pic>
        <p:nvPicPr>
          <p:cNvPr id="2050" name="Picture 2"/>
          <p:cNvPicPr>
            <a:picLocks noChangeAspect="1" noChangeArrowheads="1"/>
          </p:cNvPicPr>
          <p:nvPr/>
        </p:nvPicPr>
        <p:blipFill>
          <a:blip r:embed="rId4"/>
          <a:srcRect/>
          <a:stretch>
            <a:fillRect/>
          </a:stretch>
        </p:blipFill>
        <p:spPr bwMode="auto">
          <a:xfrm>
            <a:off x="928662" y="1571612"/>
            <a:ext cx="7358114" cy="2357453"/>
          </a:xfrm>
          <a:prstGeom prst="rect">
            <a:avLst/>
          </a:prstGeom>
          <a:noFill/>
          <a:ln w="9525">
            <a:noFill/>
            <a:miter lim="800000"/>
            <a:headEnd/>
            <a:tailEnd/>
          </a:ln>
          <a:effec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857620" y="1571612"/>
            <a:ext cx="5286380" cy="5143536"/>
          </a:xfrm>
        </p:spPr>
        <p:txBody>
          <a:bodyPr>
            <a:normAutofit/>
          </a:bodyPr>
          <a:lstStyle/>
          <a:p>
            <a:r>
              <a:rPr lang="en-US" sz="1900" dirty="0" smtClean="0">
                <a:latin typeface="Calibri" pitchFamily="34" charset="0"/>
                <a:cs typeface="Calibri" pitchFamily="34" charset="0"/>
              </a:rPr>
              <a:t>Retrospective </a:t>
            </a:r>
          </a:p>
          <a:p>
            <a:r>
              <a:rPr lang="en-US" sz="1900" dirty="0" smtClean="0">
                <a:latin typeface="Calibri" pitchFamily="34" charset="0"/>
                <a:cs typeface="Calibri" pitchFamily="34" charset="0"/>
              </a:rPr>
              <a:t>Giant </a:t>
            </a:r>
            <a:r>
              <a:rPr lang="en-US" sz="1900" dirty="0" err="1" smtClean="0">
                <a:latin typeface="Calibri" pitchFamily="34" charset="0"/>
                <a:cs typeface="Calibri" pitchFamily="34" charset="0"/>
              </a:rPr>
              <a:t>prolactinoma</a:t>
            </a:r>
            <a:r>
              <a:rPr lang="en-US" sz="1900" dirty="0" smtClean="0">
                <a:latin typeface="Calibri" pitchFamily="34" charset="0"/>
                <a:cs typeface="Calibri" pitchFamily="34" charset="0"/>
              </a:rPr>
              <a:t>  : median size, 4.8 cm ; median PRL, 5,927 </a:t>
            </a:r>
            <a:r>
              <a:rPr lang="en-US" sz="1900" dirty="0" err="1" smtClean="0">
                <a:latin typeface="Calibri" pitchFamily="34" charset="0"/>
                <a:cs typeface="Calibri" pitchFamily="34" charset="0"/>
              </a:rPr>
              <a:t>ng</a:t>
            </a:r>
            <a:r>
              <a:rPr lang="en-US" sz="1900" dirty="0" smtClean="0">
                <a:latin typeface="Calibri" pitchFamily="34" charset="0"/>
                <a:cs typeface="Calibri" pitchFamily="34" charset="0"/>
              </a:rPr>
              <a:t>/</a:t>
            </a:r>
            <a:r>
              <a:rPr lang="en-US" sz="1900" dirty="0" err="1" smtClean="0">
                <a:latin typeface="Calibri" pitchFamily="34" charset="0"/>
                <a:cs typeface="Calibri" pitchFamily="34" charset="0"/>
              </a:rPr>
              <a:t>mL</a:t>
            </a:r>
            <a:r>
              <a:rPr lang="en-US" sz="1900" dirty="0" smtClean="0">
                <a:latin typeface="Calibri" pitchFamily="34" charset="0"/>
                <a:cs typeface="Calibri" pitchFamily="34" charset="0"/>
              </a:rPr>
              <a:t> (71 patients )</a:t>
            </a:r>
          </a:p>
          <a:p>
            <a:r>
              <a:rPr lang="en-US" sz="1900" dirty="0" smtClean="0">
                <a:latin typeface="Calibri" pitchFamily="34" charset="0"/>
                <a:cs typeface="Calibri" pitchFamily="34" charset="0"/>
              </a:rPr>
              <a:t>Complete biochemical response (PRL normalization) was defined as serum PRL concentration ≤25 </a:t>
            </a:r>
            <a:r>
              <a:rPr lang="en-US" sz="1900" dirty="0" err="1" smtClean="0">
                <a:latin typeface="Calibri" pitchFamily="34" charset="0"/>
                <a:cs typeface="Calibri" pitchFamily="34" charset="0"/>
              </a:rPr>
              <a:t>ng</a:t>
            </a:r>
            <a:r>
              <a:rPr lang="en-US" sz="1900" dirty="0" smtClean="0">
                <a:latin typeface="Calibri" pitchFamily="34" charset="0"/>
                <a:cs typeface="Calibri" pitchFamily="34" charset="0"/>
              </a:rPr>
              <a:t>/</a:t>
            </a:r>
            <a:r>
              <a:rPr lang="en-US" sz="1900" dirty="0" err="1" smtClean="0">
                <a:latin typeface="Calibri" pitchFamily="34" charset="0"/>
                <a:cs typeface="Calibri" pitchFamily="34" charset="0"/>
              </a:rPr>
              <a:t>mL</a:t>
            </a:r>
            <a:r>
              <a:rPr lang="en-US" sz="1900" dirty="0" smtClean="0">
                <a:latin typeface="Calibri" pitchFamily="34" charset="0"/>
                <a:cs typeface="Calibri" pitchFamily="34" charset="0"/>
              </a:rPr>
              <a:t> (532 </a:t>
            </a:r>
            <a:r>
              <a:rPr lang="en-US" sz="1900" dirty="0" err="1" smtClean="0">
                <a:latin typeface="Calibri" pitchFamily="34" charset="0"/>
                <a:cs typeface="Calibri" pitchFamily="34" charset="0"/>
              </a:rPr>
              <a:t>mIU</a:t>
            </a:r>
            <a:r>
              <a:rPr lang="en-US" sz="1900" dirty="0" smtClean="0">
                <a:latin typeface="Calibri" pitchFamily="34" charset="0"/>
                <a:cs typeface="Calibri" pitchFamily="34" charset="0"/>
              </a:rPr>
              <a:t>/L) with at least 12 months of follow-up from the time of initial diagnosis </a:t>
            </a:r>
            <a:endParaRPr lang="fa-IR" sz="1900" dirty="0" smtClean="0">
              <a:latin typeface="Calibri" pitchFamily="34" charset="0"/>
            </a:endParaRPr>
          </a:p>
          <a:p>
            <a:r>
              <a:rPr lang="en-US" sz="1900" dirty="0" smtClean="0">
                <a:latin typeface="Calibri" pitchFamily="34" charset="0"/>
                <a:cs typeface="Calibri" pitchFamily="34" charset="0"/>
              </a:rPr>
              <a:t>Similarly, complete structural response was defined as no evidence of visible tumor on the follow-up MRI or at the completion of the study </a:t>
            </a:r>
            <a:endParaRPr lang="fa-IR" sz="1900" dirty="0" smtClean="0">
              <a:latin typeface="Calibri" pitchFamily="34" charset="0"/>
            </a:endParaRPr>
          </a:p>
          <a:p>
            <a:endParaRPr lang="en-US" sz="1800" dirty="0" smtClean="0"/>
          </a:p>
          <a:p>
            <a:endParaRPr lang="en-US" sz="1800" dirty="0"/>
          </a:p>
        </p:txBody>
      </p:sp>
      <p:pic>
        <p:nvPicPr>
          <p:cNvPr id="3074" name="Picture 2"/>
          <p:cNvPicPr>
            <a:picLocks noChangeAspect="1" noChangeArrowheads="1"/>
          </p:cNvPicPr>
          <p:nvPr/>
        </p:nvPicPr>
        <p:blipFill>
          <a:blip r:embed="rId2"/>
          <a:srcRect/>
          <a:stretch>
            <a:fillRect/>
          </a:stretch>
        </p:blipFill>
        <p:spPr bwMode="auto">
          <a:xfrm>
            <a:off x="1714480" y="0"/>
            <a:ext cx="6291257" cy="1214398"/>
          </a:xfrm>
          <a:prstGeom prst="rect">
            <a:avLst/>
          </a:prstGeom>
          <a:noFill/>
          <a:ln w="9525">
            <a:noFill/>
            <a:miter lim="800000"/>
            <a:headEnd/>
            <a:tailEnd/>
          </a:ln>
          <a:effectLst/>
        </p:spPr>
      </p:pic>
      <p:pic>
        <p:nvPicPr>
          <p:cNvPr id="3075" name="Picture 3"/>
          <p:cNvPicPr>
            <a:picLocks noChangeAspect="1" noChangeArrowheads="1"/>
          </p:cNvPicPr>
          <p:nvPr/>
        </p:nvPicPr>
        <p:blipFill>
          <a:blip r:embed="rId3"/>
          <a:srcRect/>
          <a:stretch>
            <a:fillRect/>
          </a:stretch>
        </p:blipFill>
        <p:spPr bwMode="auto">
          <a:xfrm>
            <a:off x="7072330" y="1071546"/>
            <a:ext cx="742950" cy="161925"/>
          </a:xfrm>
          <a:prstGeom prst="rect">
            <a:avLst/>
          </a:prstGeom>
          <a:noFill/>
          <a:ln w="9525">
            <a:noFill/>
            <a:miter lim="800000"/>
            <a:headEnd/>
            <a:tailEnd/>
          </a:ln>
          <a:effectLst/>
        </p:spPr>
      </p:pic>
      <p:pic>
        <p:nvPicPr>
          <p:cNvPr id="3076" name="Picture 4"/>
          <p:cNvPicPr>
            <a:picLocks noChangeAspect="1" noChangeArrowheads="1"/>
          </p:cNvPicPr>
          <p:nvPr/>
        </p:nvPicPr>
        <p:blipFill>
          <a:blip r:embed="rId4"/>
          <a:srcRect/>
          <a:stretch>
            <a:fillRect/>
          </a:stretch>
        </p:blipFill>
        <p:spPr bwMode="auto">
          <a:xfrm>
            <a:off x="5857884" y="0"/>
            <a:ext cx="2028825" cy="200025"/>
          </a:xfrm>
          <a:prstGeom prst="rect">
            <a:avLst/>
          </a:prstGeom>
          <a:noFill/>
          <a:ln w="9525">
            <a:noFill/>
            <a:miter lim="800000"/>
            <a:headEnd/>
            <a:tailEnd/>
          </a:ln>
          <a:effectLst/>
        </p:spPr>
      </p:pic>
      <p:pic>
        <p:nvPicPr>
          <p:cNvPr id="3077" name="Picture 5"/>
          <p:cNvPicPr>
            <a:picLocks noChangeAspect="1" noChangeArrowheads="1"/>
          </p:cNvPicPr>
          <p:nvPr/>
        </p:nvPicPr>
        <p:blipFill>
          <a:blip r:embed="rId5"/>
          <a:srcRect/>
          <a:stretch>
            <a:fillRect/>
          </a:stretch>
        </p:blipFill>
        <p:spPr bwMode="auto">
          <a:xfrm>
            <a:off x="214282" y="1500174"/>
            <a:ext cx="3543300" cy="5153025"/>
          </a:xfrm>
          <a:prstGeom prst="rect">
            <a:avLst/>
          </a:prstGeom>
          <a:noFill/>
          <a:ln w="9525">
            <a:noFill/>
            <a:miter lim="800000"/>
            <a:headEnd/>
            <a:tailEnd/>
          </a:ln>
          <a:effec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643438" y="1571612"/>
            <a:ext cx="4043362" cy="4554551"/>
          </a:xfrm>
        </p:spPr>
        <p:txBody>
          <a:bodyPr>
            <a:normAutofit/>
          </a:bodyPr>
          <a:lstStyle/>
          <a:p>
            <a:pPr>
              <a:buFont typeface="Wingdings" pitchFamily="2" charset="2"/>
              <a:buChar char="q"/>
            </a:pPr>
            <a:r>
              <a:rPr lang="en-US" sz="1800" dirty="0" smtClean="0">
                <a:latin typeface="Calibri" pitchFamily="34" charset="0"/>
                <a:cs typeface="Calibri" pitchFamily="34" charset="0"/>
              </a:rPr>
              <a:t>Compared with those who did not undergo surgery, patients who had surgery were younger (35.0 years, [15.1 to 71.4 ]vs. 45.7 years [15.1 to 71.4 years and had lower initial serum PRL concentration (3,000 </a:t>
            </a:r>
            <a:r>
              <a:rPr lang="en-US" sz="1800" dirty="0" err="1" smtClean="0">
                <a:latin typeface="Calibri" pitchFamily="34" charset="0"/>
                <a:cs typeface="Calibri" pitchFamily="34" charset="0"/>
              </a:rPr>
              <a:t>ng</a:t>
            </a:r>
            <a:r>
              <a:rPr lang="en-US" sz="1800" dirty="0" smtClean="0">
                <a:latin typeface="Calibri" pitchFamily="34" charset="0"/>
                <a:cs typeface="Calibri" pitchFamily="34" charset="0"/>
              </a:rPr>
              <a:t>/</a:t>
            </a:r>
            <a:r>
              <a:rPr lang="en-US" sz="1800" dirty="0" err="1" smtClean="0">
                <a:latin typeface="Calibri" pitchFamily="34" charset="0"/>
                <a:cs typeface="Calibri" pitchFamily="34" charset="0"/>
              </a:rPr>
              <a:t>mL</a:t>
            </a:r>
            <a:r>
              <a:rPr lang="en-US" sz="1800" dirty="0" smtClean="0">
                <a:latin typeface="Calibri" pitchFamily="34" charset="0"/>
                <a:cs typeface="Calibri" pitchFamily="34" charset="0"/>
              </a:rPr>
              <a:t> vs. 6,920 </a:t>
            </a:r>
            <a:r>
              <a:rPr lang="en-US" sz="1800" dirty="0" err="1" smtClean="0">
                <a:latin typeface="Calibri" pitchFamily="34" charset="0"/>
                <a:cs typeface="Calibri" pitchFamily="34" charset="0"/>
              </a:rPr>
              <a:t>ng</a:t>
            </a:r>
            <a:r>
              <a:rPr lang="en-US" sz="1800" dirty="0" smtClean="0">
                <a:latin typeface="Calibri" pitchFamily="34" charset="0"/>
                <a:cs typeface="Calibri" pitchFamily="34" charset="0"/>
              </a:rPr>
              <a:t>/</a:t>
            </a:r>
            <a:r>
              <a:rPr lang="en-US" sz="1800" dirty="0" err="1" smtClean="0">
                <a:latin typeface="Calibri" pitchFamily="34" charset="0"/>
                <a:cs typeface="Calibri" pitchFamily="34" charset="0"/>
              </a:rPr>
              <a:t>mL</a:t>
            </a:r>
            <a:r>
              <a:rPr lang="en-US" sz="1800" dirty="0" smtClean="0">
                <a:latin typeface="Calibri" pitchFamily="34" charset="0"/>
                <a:cs typeface="Calibri" pitchFamily="34" charset="0"/>
              </a:rPr>
              <a:t>) but similar initial tumor size and volume </a:t>
            </a:r>
            <a:endParaRPr lang="fa-IR" sz="1800" dirty="0" smtClean="0">
              <a:latin typeface="Calibri" pitchFamily="34" charset="0"/>
            </a:endParaRPr>
          </a:p>
          <a:p>
            <a:pPr>
              <a:buNone/>
            </a:pPr>
            <a:endParaRPr lang="en-US" sz="1800" dirty="0" smtClean="0">
              <a:latin typeface="Calibri" pitchFamily="34" charset="0"/>
              <a:cs typeface="Calibri" pitchFamily="34" charset="0"/>
            </a:endParaRPr>
          </a:p>
          <a:p>
            <a:pPr>
              <a:buFont typeface="Wingdings" pitchFamily="2" charset="2"/>
              <a:buChar char="q"/>
            </a:pPr>
            <a:r>
              <a:rPr lang="en-US" sz="1800" dirty="0" smtClean="0">
                <a:latin typeface="Calibri" pitchFamily="34" charset="0"/>
                <a:cs typeface="Calibri" pitchFamily="34" charset="0"/>
              </a:rPr>
              <a:t>Final tumor volume and volume reduction were similar in patients treated with first-line DA and patients treated with first-line surgery </a:t>
            </a:r>
          </a:p>
          <a:p>
            <a:endParaRPr lang="en-US" sz="1800" dirty="0"/>
          </a:p>
        </p:txBody>
      </p:sp>
      <p:pic>
        <p:nvPicPr>
          <p:cNvPr id="3074" name="Picture 2"/>
          <p:cNvPicPr>
            <a:picLocks noChangeAspect="1" noChangeArrowheads="1"/>
          </p:cNvPicPr>
          <p:nvPr/>
        </p:nvPicPr>
        <p:blipFill>
          <a:blip r:embed="rId2"/>
          <a:srcRect/>
          <a:stretch>
            <a:fillRect/>
          </a:stretch>
        </p:blipFill>
        <p:spPr bwMode="auto">
          <a:xfrm>
            <a:off x="1714480" y="0"/>
            <a:ext cx="6291257" cy="1214398"/>
          </a:xfrm>
          <a:prstGeom prst="rect">
            <a:avLst/>
          </a:prstGeom>
          <a:noFill/>
          <a:ln w="9525">
            <a:noFill/>
            <a:miter lim="800000"/>
            <a:headEnd/>
            <a:tailEnd/>
          </a:ln>
          <a:effectLst/>
        </p:spPr>
      </p:pic>
      <p:pic>
        <p:nvPicPr>
          <p:cNvPr id="3075" name="Picture 3"/>
          <p:cNvPicPr>
            <a:picLocks noChangeAspect="1" noChangeArrowheads="1"/>
          </p:cNvPicPr>
          <p:nvPr/>
        </p:nvPicPr>
        <p:blipFill>
          <a:blip r:embed="rId3"/>
          <a:srcRect/>
          <a:stretch>
            <a:fillRect/>
          </a:stretch>
        </p:blipFill>
        <p:spPr bwMode="auto">
          <a:xfrm>
            <a:off x="7072330" y="1071546"/>
            <a:ext cx="742950" cy="161925"/>
          </a:xfrm>
          <a:prstGeom prst="rect">
            <a:avLst/>
          </a:prstGeom>
          <a:noFill/>
          <a:ln w="9525">
            <a:noFill/>
            <a:miter lim="800000"/>
            <a:headEnd/>
            <a:tailEnd/>
          </a:ln>
          <a:effectLst/>
        </p:spPr>
      </p:pic>
      <p:pic>
        <p:nvPicPr>
          <p:cNvPr id="3076" name="Picture 4"/>
          <p:cNvPicPr>
            <a:picLocks noChangeAspect="1" noChangeArrowheads="1"/>
          </p:cNvPicPr>
          <p:nvPr/>
        </p:nvPicPr>
        <p:blipFill>
          <a:blip r:embed="rId4"/>
          <a:srcRect/>
          <a:stretch>
            <a:fillRect/>
          </a:stretch>
        </p:blipFill>
        <p:spPr bwMode="auto">
          <a:xfrm>
            <a:off x="5857884" y="0"/>
            <a:ext cx="2028825" cy="200025"/>
          </a:xfrm>
          <a:prstGeom prst="rect">
            <a:avLst/>
          </a:prstGeom>
          <a:noFill/>
          <a:ln w="9525">
            <a:noFill/>
            <a:miter lim="800000"/>
            <a:headEnd/>
            <a:tailEnd/>
          </a:ln>
          <a:effectLst/>
        </p:spPr>
      </p:pic>
      <p:pic>
        <p:nvPicPr>
          <p:cNvPr id="1026" name="Picture 2"/>
          <p:cNvPicPr>
            <a:picLocks noChangeAspect="1" noChangeArrowheads="1"/>
          </p:cNvPicPr>
          <p:nvPr/>
        </p:nvPicPr>
        <p:blipFill>
          <a:blip r:embed="rId5"/>
          <a:srcRect/>
          <a:stretch>
            <a:fillRect/>
          </a:stretch>
        </p:blipFill>
        <p:spPr bwMode="auto">
          <a:xfrm>
            <a:off x="142844" y="1500174"/>
            <a:ext cx="4143403" cy="5214937"/>
          </a:xfrm>
          <a:prstGeom prst="rect">
            <a:avLst/>
          </a:prstGeom>
          <a:noFill/>
          <a:ln w="9525">
            <a:noFill/>
            <a:miter lim="800000"/>
            <a:headEnd/>
            <a:tailEnd/>
          </a:ln>
          <a:effec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57158" y="1714488"/>
            <a:ext cx="8329642" cy="4857784"/>
          </a:xfrm>
        </p:spPr>
        <p:txBody>
          <a:bodyPr>
            <a:normAutofit/>
          </a:bodyPr>
          <a:lstStyle/>
          <a:p>
            <a:r>
              <a:rPr lang="en-US" sz="1800" dirty="0" smtClean="0">
                <a:latin typeface="Calibri" pitchFamily="34" charset="0"/>
                <a:cs typeface="Calibri" pitchFamily="34" charset="0"/>
              </a:rPr>
              <a:t>Findings indicate that absence of cavernous sinus invasion was associated with complete structural response </a:t>
            </a:r>
            <a:endParaRPr lang="fa-IR" sz="1800" dirty="0" smtClean="0">
              <a:latin typeface="Calibri" pitchFamily="34" charset="0"/>
            </a:endParaRPr>
          </a:p>
          <a:p>
            <a:endParaRPr lang="en-US" sz="1800" dirty="0" smtClean="0">
              <a:latin typeface="Calibri" pitchFamily="34" charset="0"/>
              <a:cs typeface="Calibri" pitchFamily="34" charset="0"/>
            </a:endParaRPr>
          </a:p>
          <a:p>
            <a:r>
              <a:rPr lang="en-US" sz="1800" dirty="0" smtClean="0">
                <a:latin typeface="Calibri" pitchFamily="34" charset="0"/>
                <a:cs typeface="Calibri" pitchFamily="34" charset="0"/>
              </a:rPr>
              <a:t>Among those with available data and sufficient follow-up, 55% of patients achieved complete biochemical response, and 26% had no visible tumor on MRI at follow-up</a:t>
            </a:r>
            <a:endParaRPr lang="fa-IR" sz="1800" dirty="0" smtClean="0">
              <a:latin typeface="Calibri" pitchFamily="34" charset="0"/>
            </a:endParaRPr>
          </a:p>
          <a:p>
            <a:endParaRPr lang="en-US" sz="1800" dirty="0" smtClean="0">
              <a:latin typeface="Calibri" pitchFamily="34" charset="0"/>
              <a:cs typeface="Calibri" pitchFamily="34" charset="0"/>
            </a:endParaRPr>
          </a:p>
          <a:p>
            <a:r>
              <a:rPr lang="en-US" sz="1800" dirty="0" smtClean="0">
                <a:latin typeface="Calibri" pitchFamily="34" charset="0"/>
                <a:cs typeface="Calibri" pitchFamily="34" charset="0"/>
              </a:rPr>
              <a:t>Volume reduction of solid and cystic tumors can occur rapidly within a few days to several weeks in patients with giant </a:t>
            </a:r>
            <a:r>
              <a:rPr lang="en-US" sz="1800" dirty="0" err="1" smtClean="0">
                <a:latin typeface="Calibri" pitchFamily="34" charset="0"/>
                <a:cs typeface="Calibri" pitchFamily="34" charset="0"/>
              </a:rPr>
              <a:t>prolactinoma</a:t>
            </a:r>
            <a:r>
              <a:rPr lang="en-US" sz="1800" dirty="0" smtClean="0">
                <a:latin typeface="Calibri" pitchFamily="34" charset="0"/>
                <a:cs typeface="Calibri" pitchFamily="34" charset="0"/>
              </a:rPr>
              <a:t> and may lead to improvement of neurologic symptoms prior to normalization of serum PRL concentrations </a:t>
            </a:r>
            <a:endParaRPr lang="fa-IR" sz="1800" dirty="0" smtClean="0">
              <a:latin typeface="Calibri" pitchFamily="34" charset="0"/>
            </a:endParaRPr>
          </a:p>
          <a:p>
            <a:endParaRPr lang="en-US" sz="1800" dirty="0" smtClean="0">
              <a:latin typeface="Calibri" pitchFamily="34" charset="0"/>
              <a:cs typeface="Calibri" pitchFamily="34" charset="0"/>
            </a:endParaRPr>
          </a:p>
          <a:p>
            <a:r>
              <a:rPr lang="en-US" sz="1800" dirty="0" smtClean="0">
                <a:latin typeface="Calibri" pitchFamily="34" charset="0"/>
                <a:cs typeface="Calibri" pitchFamily="34" charset="0"/>
              </a:rPr>
              <a:t>Surgery may be indicated in select cases such as in those presenting with pituitary apoplexy, spontaneous CSF </a:t>
            </a:r>
            <a:r>
              <a:rPr lang="en-US" sz="1800" dirty="0" err="1" smtClean="0">
                <a:latin typeface="Calibri" pitchFamily="34" charset="0"/>
                <a:cs typeface="Calibri" pitchFamily="34" charset="0"/>
              </a:rPr>
              <a:t>rhinorrhea</a:t>
            </a:r>
            <a:r>
              <a:rPr lang="en-US" sz="1800" dirty="0" smtClean="0">
                <a:latin typeface="Calibri" pitchFamily="34" charset="0"/>
                <a:cs typeface="Calibri" pitchFamily="34" charset="0"/>
              </a:rPr>
              <a:t>, continued tumor growth despite medical therapy, or medication intolerance. </a:t>
            </a:r>
            <a:endParaRPr lang="fa-IR" sz="1800" dirty="0" smtClean="0">
              <a:latin typeface="Calibri" pitchFamily="34" charset="0"/>
            </a:endParaRPr>
          </a:p>
          <a:p>
            <a:endParaRPr lang="en-US" sz="1800" dirty="0"/>
          </a:p>
        </p:txBody>
      </p:sp>
      <p:pic>
        <p:nvPicPr>
          <p:cNvPr id="3074" name="Picture 2"/>
          <p:cNvPicPr>
            <a:picLocks noChangeAspect="1" noChangeArrowheads="1"/>
          </p:cNvPicPr>
          <p:nvPr/>
        </p:nvPicPr>
        <p:blipFill>
          <a:blip r:embed="rId2"/>
          <a:srcRect/>
          <a:stretch>
            <a:fillRect/>
          </a:stretch>
        </p:blipFill>
        <p:spPr bwMode="auto">
          <a:xfrm>
            <a:off x="1714480" y="0"/>
            <a:ext cx="6291257" cy="1214398"/>
          </a:xfrm>
          <a:prstGeom prst="rect">
            <a:avLst/>
          </a:prstGeom>
          <a:noFill/>
          <a:ln w="9525">
            <a:noFill/>
            <a:miter lim="800000"/>
            <a:headEnd/>
            <a:tailEnd/>
          </a:ln>
          <a:effectLst/>
        </p:spPr>
      </p:pic>
      <p:pic>
        <p:nvPicPr>
          <p:cNvPr id="3075" name="Picture 3"/>
          <p:cNvPicPr>
            <a:picLocks noChangeAspect="1" noChangeArrowheads="1"/>
          </p:cNvPicPr>
          <p:nvPr/>
        </p:nvPicPr>
        <p:blipFill>
          <a:blip r:embed="rId3"/>
          <a:srcRect/>
          <a:stretch>
            <a:fillRect/>
          </a:stretch>
        </p:blipFill>
        <p:spPr bwMode="auto">
          <a:xfrm>
            <a:off x="7143768" y="1071546"/>
            <a:ext cx="742950" cy="161925"/>
          </a:xfrm>
          <a:prstGeom prst="rect">
            <a:avLst/>
          </a:prstGeom>
          <a:noFill/>
          <a:ln w="9525">
            <a:noFill/>
            <a:miter lim="800000"/>
            <a:headEnd/>
            <a:tailEnd/>
          </a:ln>
          <a:effectLst/>
        </p:spPr>
      </p:pic>
      <p:pic>
        <p:nvPicPr>
          <p:cNvPr id="3076" name="Picture 4"/>
          <p:cNvPicPr>
            <a:picLocks noChangeAspect="1" noChangeArrowheads="1"/>
          </p:cNvPicPr>
          <p:nvPr/>
        </p:nvPicPr>
        <p:blipFill>
          <a:blip r:embed="rId4"/>
          <a:srcRect/>
          <a:stretch>
            <a:fillRect/>
          </a:stretch>
        </p:blipFill>
        <p:spPr bwMode="auto">
          <a:xfrm>
            <a:off x="5857884" y="0"/>
            <a:ext cx="2028825" cy="200025"/>
          </a:xfrm>
          <a:prstGeom prst="rect">
            <a:avLst/>
          </a:prstGeom>
          <a:noFill/>
          <a:ln w="9525">
            <a:noFill/>
            <a:miter lim="800000"/>
            <a:headEnd/>
            <a:tailEnd/>
          </a:ln>
          <a:effec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214282" y="1500173"/>
            <a:ext cx="8715436" cy="2428893"/>
          </a:xfrm>
        </p:spPr>
        <p:txBody>
          <a:bodyPr>
            <a:normAutofit lnSpcReduction="10000"/>
          </a:bodyPr>
          <a:lstStyle/>
          <a:p>
            <a:r>
              <a:rPr lang="en-US" sz="1800" dirty="0" smtClean="0">
                <a:latin typeface="Calibri" pitchFamily="34" charset="0"/>
                <a:cs typeface="Calibri" pitchFamily="34" charset="0"/>
              </a:rPr>
              <a:t>A retrospective and multicenter study of </a:t>
            </a:r>
            <a:r>
              <a:rPr lang="en-US" sz="1800" dirty="0" err="1" smtClean="0">
                <a:latin typeface="Calibri" pitchFamily="34" charset="0"/>
                <a:cs typeface="Calibri" pitchFamily="34" charset="0"/>
              </a:rPr>
              <a:t>gPRLomas</a:t>
            </a:r>
            <a:r>
              <a:rPr lang="en-US" sz="1800" dirty="0" smtClean="0">
                <a:latin typeface="Calibri" pitchFamily="34" charset="0"/>
                <a:cs typeface="Calibri" pitchFamily="34" charset="0"/>
              </a:rPr>
              <a:t> in</a:t>
            </a:r>
            <a:r>
              <a:rPr lang="fa-IR" sz="1800" dirty="0" smtClean="0">
                <a:latin typeface="Calibri" pitchFamily="34" charset="0"/>
              </a:rPr>
              <a:t> </a:t>
            </a:r>
            <a:r>
              <a:rPr lang="en-US" sz="1800" dirty="0" smtClean="0">
                <a:latin typeface="Calibri" pitchFamily="34" charset="0"/>
                <a:cs typeface="Calibri" pitchFamily="34" charset="0"/>
              </a:rPr>
              <a:t>men diagnosed in a 20-year period [men= 65]</a:t>
            </a:r>
            <a:endParaRPr lang="fa-IR" sz="1800" dirty="0" smtClean="0">
              <a:latin typeface="Calibri" pitchFamily="34" charset="0"/>
            </a:endParaRPr>
          </a:p>
          <a:p>
            <a:r>
              <a:rPr lang="en-US" sz="1800" dirty="0" smtClean="0">
                <a:latin typeface="Calibri" pitchFamily="34" charset="0"/>
                <a:cs typeface="Calibri" pitchFamily="34" charset="0"/>
              </a:rPr>
              <a:t>The diagnosis of </a:t>
            </a:r>
            <a:r>
              <a:rPr lang="en-US" sz="1800" dirty="0" err="1" smtClean="0">
                <a:latin typeface="Calibri" pitchFamily="34" charset="0"/>
                <a:cs typeface="Calibri" pitchFamily="34" charset="0"/>
              </a:rPr>
              <a:t>gPRLoma</a:t>
            </a:r>
            <a:r>
              <a:rPr lang="fa-IR" sz="1800" dirty="0" smtClean="0">
                <a:latin typeface="Calibri" pitchFamily="34" charset="0"/>
              </a:rPr>
              <a:t> </a:t>
            </a:r>
            <a:r>
              <a:rPr lang="en-US" sz="1800" dirty="0" smtClean="0">
                <a:latin typeface="Calibri" pitchFamily="34" charset="0"/>
                <a:cs typeface="Calibri" pitchFamily="34" charset="0"/>
              </a:rPr>
              <a:t>was established when the maximal tumor diameter</a:t>
            </a:r>
            <a:r>
              <a:rPr lang="fa-IR" sz="1800" dirty="0" smtClean="0">
                <a:latin typeface="Calibri" pitchFamily="34" charset="0"/>
              </a:rPr>
              <a:t> </a:t>
            </a:r>
            <a:r>
              <a:rPr lang="en-US" sz="1800" dirty="0" smtClean="0">
                <a:latin typeface="Calibri" pitchFamily="34" charset="0"/>
                <a:cs typeface="Calibri" pitchFamily="34" charset="0"/>
              </a:rPr>
              <a:t>was ≥ 40 mm or the tumor had ≥ 20 mm of </a:t>
            </a:r>
            <a:r>
              <a:rPr lang="en-US" sz="1800" dirty="0" err="1" smtClean="0">
                <a:latin typeface="Calibri" pitchFamily="34" charset="0"/>
                <a:cs typeface="Calibri" pitchFamily="34" charset="0"/>
              </a:rPr>
              <a:t>suprasellar</a:t>
            </a:r>
            <a:r>
              <a:rPr lang="en-US" sz="1800" dirty="0" smtClean="0">
                <a:latin typeface="Calibri" pitchFamily="34" charset="0"/>
                <a:cs typeface="Calibri" pitchFamily="34" charset="0"/>
              </a:rPr>
              <a:t> extension</a:t>
            </a:r>
            <a:r>
              <a:rPr lang="fa-IR" sz="1800" dirty="0" smtClean="0">
                <a:latin typeface="Calibri" pitchFamily="34" charset="0"/>
              </a:rPr>
              <a:t> </a:t>
            </a:r>
            <a:r>
              <a:rPr lang="en-US" sz="1800" dirty="0" smtClean="0">
                <a:latin typeface="Calibri" pitchFamily="34" charset="0"/>
                <a:cs typeface="Calibri" pitchFamily="34" charset="0"/>
              </a:rPr>
              <a:t>associated to </a:t>
            </a:r>
            <a:r>
              <a:rPr lang="en-US" sz="1800" dirty="0" err="1" smtClean="0">
                <a:latin typeface="Calibri" pitchFamily="34" charset="0"/>
                <a:cs typeface="Calibri" pitchFamily="34" charset="0"/>
              </a:rPr>
              <a:t>hyperprolactinemia</a:t>
            </a:r>
            <a:r>
              <a:rPr lang="en-US" sz="1800" dirty="0" smtClean="0">
                <a:latin typeface="Calibri" pitchFamily="34" charset="0"/>
                <a:cs typeface="Calibri" pitchFamily="34" charset="0"/>
              </a:rPr>
              <a:t> (PRL &gt; 1000 </a:t>
            </a:r>
            <a:r>
              <a:rPr lang="en-US" sz="1800" dirty="0" err="1" smtClean="0">
                <a:latin typeface="Calibri" pitchFamily="34" charset="0"/>
                <a:cs typeface="Calibri" pitchFamily="34" charset="0"/>
              </a:rPr>
              <a:t>ng</a:t>
            </a:r>
            <a:r>
              <a:rPr lang="en-US" sz="1800" dirty="0" smtClean="0">
                <a:latin typeface="Calibri" pitchFamily="34" charset="0"/>
                <a:cs typeface="Calibri" pitchFamily="34" charset="0"/>
              </a:rPr>
              <a:t>/ml) [n=23]</a:t>
            </a:r>
          </a:p>
          <a:p>
            <a:r>
              <a:rPr lang="en-US" sz="1800" dirty="0" smtClean="0">
                <a:latin typeface="Calibri" pitchFamily="34" charset="0"/>
                <a:cs typeface="Calibri" pitchFamily="34" charset="0"/>
              </a:rPr>
              <a:t>Non-</a:t>
            </a:r>
            <a:r>
              <a:rPr lang="en-US" sz="1800" dirty="0" err="1" smtClean="0">
                <a:latin typeface="Calibri" pitchFamily="34" charset="0"/>
                <a:cs typeface="Calibri" pitchFamily="34" charset="0"/>
              </a:rPr>
              <a:t>gPRLoma</a:t>
            </a:r>
            <a:r>
              <a:rPr lang="en-US" sz="1800" dirty="0" smtClean="0">
                <a:latin typeface="Calibri" pitchFamily="34" charset="0"/>
                <a:cs typeface="Calibri" pitchFamily="34" charset="0"/>
              </a:rPr>
              <a:t> was considered when tumor diameter was</a:t>
            </a:r>
            <a:r>
              <a:rPr lang="fa-IR" sz="1800" dirty="0" smtClean="0">
                <a:latin typeface="Calibri" pitchFamily="34" charset="0"/>
              </a:rPr>
              <a:t> </a:t>
            </a:r>
            <a:r>
              <a:rPr lang="en-US" sz="1800" dirty="0" smtClean="0">
                <a:latin typeface="Calibri" pitchFamily="34" charset="0"/>
                <a:cs typeface="Calibri" pitchFamily="34" charset="0"/>
              </a:rPr>
              <a:t>≥ 10 mm and &lt; 40 mm associated to </a:t>
            </a:r>
            <a:r>
              <a:rPr lang="en-US" sz="1800" dirty="0" err="1" smtClean="0">
                <a:latin typeface="Calibri" pitchFamily="34" charset="0"/>
                <a:cs typeface="Calibri" pitchFamily="34" charset="0"/>
              </a:rPr>
              <a:t>hyperprolactinemia</a:t>
            </a:r>
            <a:r>
              <a:rPr lang="en-US" sz="1800" dirty="0" smtClean="0">
                <a:latin typeface="Calibri" pitchFamily="34" charset="0"/>
                <a:cs typeface="Calibri" pitchFamily="34" charset="0"/>
              </a:rPr>
              <a:t> [n=42]</a:t>
            </a:r>
            <a:endParaRPr lang="fa-IR" sz="1800" dirty="0" smtClean="0">
              <a:latin typeface="Calibri" pitchFamily="34" charset="0"/>
            </a:endParaRPr>
          </a:p>
          <a:p>
            <a:r>
              <a:rPr lang="en-US" sz="1800" dirty="0" smtClean="0">
                <a:latin typeface="Calibri" pitchFamily="34" charset="0"/>
                <a:cs typeface="Calibri" pitchFamily="34" charset="0"/>
              </a:rPr>
              <a:t>follow-up period</a:t>
            </a:r>
            <a:r>
              <a:rPr lang="fa-IR" sz="1800" dirty="0" smtClean="0">
                <a:latin typeface="Calibri" pitchFamily="34" charset="0"/>
              </a:rPr>
              <a:t> </a:t>
            </a:r>
            <a:r>
              <a:rPr lang="en-US" sz="1800" dirty="0" smtClean="0">
                <a:latin typeface="Calibri" pitchFamily="34" charset="0"/>
                <a:cs typeface="Calibri" pitchFamily="34" charset="0"/>
              </a:rPr>
              <a:t>[70.5 m in non-</a:t>
            </a:r>
            <a:r>
              <a:rPr lang="en-US" sz="1800" dirty="0" err="1" smtClean="0">
                <a:latin typeface="Calibri" pitchFamily="34" charset="0"/>
                <a:cs typeface="Calibri" pitchFamily="34" charset="0"/>
              </a:rPr>
              <a:t>gPRLoma</a:t>
            </a:r>
            <a:r>
              <a:rPr lang="en-US" sz="1800" dirty="0" smtClean="0">
                <a:latin typeface="Calibri" pitchFamily="34" charset="0"/>
                <a:cs typeface="Calibri" pitchFamily="34" charset="0"/>
              </a:rPr>
              <a:t> vs. 48 m in </a:t>
            </a:r>
            <a:r>
              <a:rPr lang="en-US" sz="1800" dirty="0" err="1" smtClean="0">
                <a:latin typeface="Calibri" pitchFamily="34" charset="0"/>
                <a:cs typeface="Calibri" pitchFamily="34" charset="0"/>
              </a:rPr>
              <a:t>gPRLoma</a:t>
            </a:r>
            <a:r>
              <a:rPr lang="en-US" sz="1800" dirty="0" smtClean="0">
                <a:latin typeface="Calibri" pitchFamily="34" charset="0"/>
                <a:cs typeface="Calibri" pitchFamily="34" charset="0"/>
              </a:rPr>
              <a:t>]</a:t>
            </a:r>
          </a:p>
          <a:p>
            <a:endParaRPr lang="fa-IR" sz="1800" dirty="0" smtClean="0"/>
          </a:p>
          <a:p>
            <a:endParaRPr lang="en-US" sz="1800" dirty="0"/>
          </a:p>
        </p:txBody>
      </p:sp>
      <p:pic>
        <p:nvPicPr>
          <p:cNvPr id="1026" name="Picture 2"/>
          <p:cNvPicPr>
            <a:picLocks noChangeAspect="1" noChangeArrowheads="1"/>
          </p:cNvPicPr>
          <p:nvPr/>
        </p:nvPicPr>
        <p:blipFill>
          <a:blip r:embed="rId3"/>
          <a:srcRect/>
          <a:stretch>
            <a:fillRect/>
          </a:stretch>
        </p:blipFill>
        <p:spPr bwMode="auto">
          <a:xfrm>
            <a:off x="428596" y="0"/>
            <a:ext cx="8215370" cy="1071546"/>
          </a:xfrm>
          <a:prstGeom prst="rect">
            <a:avLst/>
          </a:prstGeom>
          <a:noFill/>
          <a:ln w="9525">
            <a:noFill/>
            <a:miter lim="800000"/>
            <a:headEnd/>
            <a:tailEnd/>
          </a:ln>
          <a:effectLst/>
        </p:spPr>
      </p:pic>
      <p:pic>
        <p:nvPicPr>
          <p:cNvPr id="1027" name="Picture 3"/>
          <p:cNvPicPr>
            <a:picLocks noChangeAspect="1" noChangeArrowheads="1"/>
          </p:cNvPicPr>
          <p:nvPr/>
        </p:nvPicPr>
        <p:blipFill>
          <a:blip r:embed="rId4"/>
          <a:srcRect/>
          <a:stretch>
            <a:fillRect/>
          </a:stretch>
        </p:blipFill>
        <p:spPr bwMode="auto">
          <a:xfrm>
            <a:off x="6143636" y="928670"/>
            <a:ext cx="314325" cy="152400"/>
          </a:xfrm>
          <a:prstGeom prst="rect">
            <a:avLst/>
          </a:prstGeom>
          <a:noFill/>
          <a:ln w="9525">
            <a:noFill/>
            <a:miter lim="800000"/>
            <a:headEnd/>
            <a:tailEnd/>
          </a:ln>
          <a:effectLst/>
        </p:spPr>
      </p:pic>
      <p:pic>
        <p:nvPicPr>
          <p:cNvPr id="1028" name="Picture 4"/>
          <p:cNvPicPr>
            <a:picLocks noChangeAspect="1" noChangeArrowheads="1"/>
          </p:cNvPicPr>
          <p:nvPr/>
        </p:nvPicPr>
        <p:blipFill>
          <a:blip r:embed="rId5"/>
          <a:srcRect/>
          <a:stretch>
            <a:fillRect/>
          </a:stretch>
        </p:blipFill>
        <p:spPr bwMode="auto">
          <a:xfrm>
            <a:off x="357158" y="4000504"/>
            <a:ext cx="3829050" cy="2857496"/>
          </a:xfrm>
          <a:prstGeom prst="rect">
            <a:avLst/>
          </a:prstGeom>
          <a:noFill/>
          <a:ln w="9525">
            <a:noFill/>
            <a:miter lim="800000"/>
            <a:headEnd/>
            <a:tailEnd/>
          </a:ln>
          <a:effectLst/>
        </p:spPr>
      </p:pic>
      <p:pic>
        <p:nvPicPr>
          <p:cNvPr id="1029" name="Picture 5"/>
          <p:cNvPicPr>
            <a:picLocks noChangeAspect="1" noChangeArrowheads="1"/>
          </p:cNvPicPr>
          <p:nvPr/>
        </p:nvPicPr>
        <p:blipFill>
          <a:blip r:embed="rId6"/>
          <a:srcRect/>
          <a:stretch>
            <a:fillRect/>
          </a:stretch>
        </p:blipFill>
        <p:spPr bwMode="auto">
          <a:xfrm>
            <a:off x="5000628" y="4000504"/>
            <a:ext cx="3752850" cy="2857496"/>
          </a:xfrm>
          <a:prstGeom prst="rect">
            <a:avLst/>
          </a:prstGeom>
          <a:noFill/>
          <a:ln w="9525">
            <a:noFill/>
            <a:miter lim="800000"/>
            <a:headEnd/>
            <a:tailEnd/>
          </a:ln>
          <a:effec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214282" y="1500173"/>
            <a:ext cx="8929718" cy="2071703"/>
          </a:xfrm>
        </p:spPr>
        <p:txBody>
          <a:bodyPr>
            <a:normAutofit fontScale="92500" lnSpcReduction="10000"/>
          </a:bodyPr>
          <a:lstStyle/>
          <a:p>
            <a:r>
              <a:rPr lang="en-US" sz="1800" dirty="0" smtClean="0">
                <a:latin typeface="Calibri" pitchFamily="34" charset="0"/>
                <a:cs typeface="Calibri" pitchFamily="34" charset="0"/>
              </a:rPr>
              <a:t>At </a:t>
            </a:r>
            <a:r>
              <a:rPr lang="en-US" sz="1800" dirty="0" err="1" smtClean="0">
                <a:latin typeface="Calibri" pitchFamily="34" charset="0"/>
                <a:cs typeface="Calibri" pitchFamily="34" charset="0"/>
              </a:rPr>
              <a:t>diagnosis,the</a:t>
            </a:r>
            <a:r>
              <a:rPr lang="en-US" sz="1800" dirty="0" smtClean="0">
                <a:latin typeface="Calibri" pitchFamily="34" charset="0"/>
                <a:cs typeface="Calibri" pitchFamily="34" charset="0"/>
              </a:rPr>
              <a:t> only clinical difference with non-</a:t>
            </a:r>
            <a:r>
              <a:rPr lang="en-US" sz="1800" dirty="0" err="1" smtClean="0">
                <a:latin typeface="Calibri" pitchFamily="34" charset="0"/>
                <a:cs typeface="Calibri" pitchFamily="34" charset="0"/>
              </a:rPr>
              <a:t>gPRLomas</a:t>
            </a:r>
            <a:r>
              <a:rPr lang="en-US" sz="1800" dirty="0" smtClean="0">
                <a:latin typeface="Calibri" pitchFamily="34" charset="0"/>
                <a:cs typeface="Calibri" pitchFamily="34" charset="0"/>
              </a:rPr>
              <a:t> is their greater prevalence of visual disturbances</a:t>
            </a:r>
          </a:p>
          <a:p>
            <a:r>
              <a:rPr lang="en-US" sz="1800" dirty="0" smtClean="0">
                <a:latin typeface="Calibri" pitchFamily="34" charset="0"/>
                <a:cs typeface="Calibri" pitchFamily="34" charset="0"/>
              </a:rPr>
              <a:t>The therapeutic approaches and tumor outcomes (control of </a:t>
            </a:r>
            <a:r>
              <a:rPr lang="en-US" sz="1800" dirty="0" err="1" smtClean="0">
                <a:latin typeface="Calibri" pitchFamily="34" charset="0"/>
                <a:cs typeface="Calibri" pitchFamily="34" charset="0"/>
              </a:rPr>
              <a:t>hyperprolactinemia</a:t>
            </a:r>
            <a:r>
              <a:rPr lang="en-US" sz="1800" dirty="0" smtClean="0">
                <a:latin typeface="Calibri" pitchFamily="34" charset="0"/>
                <a:cs typeface="Calibri" pitchFamily="34" charset="0"/>
              </a:rPr>
              <a:t> and tumor size reduction) were similar to those obtained in non-</a:t>
            </a:r>
            <a:r>
              <a:rPr lang="en-US" sz="1800" dirty="0" err="1" smtClean="0">
                <a:latin typeface="Calibri" pitchFamily="34" charset="0"/>
                <a:cs typeface="Calibri" pitchFamily="34" charset="0"/>
              </a:rPr>
              <a:t>gPRLoma</a:t>
            </a:r>
            <a:r>
              <a:rPr lang="en-US" sz="1800" dirty="0" smtClean="0">
                <a:latin typeface="Calibri" pitchFamily="34" charset="0"/>
                <a:cs typeface="Calibri" pitchFamily="34" charset="0"/>
              </a:rPr>
              <a:t> men</a:t>
            </a:r>
          </a:p>
          <a:p>
            <a:r>
              <a:rPr lang="en-US" sz="1800" dirty="0" smtClean="0">
                <a:latin typeface="Calibri" pitchFamily="34" charset="0"/>
                <a:cs typeface="Calibri" pitchFamily="34" charset="0"/>
              </a:rPr>
              <a:t>a larger final tumor size and a higher prevalence of </a:t>
            </a:r>
            <a:r>
              <a:rPr lang="en-US" sz="1800" dirty="0" err="1" smtClean="0">
                <a:latin typeface="Calibri" pitchFamily="34" charset="0"/>
                <a:cs typeface="Calibri" pitchFamily="34" charset="0"/>
              </a:rPr>
              <a:t>hypopituitarism</a:t>
            </a:r>
            <a:r>
              <a:rPr lang="en-US" sz="1800" dirty="0" smtClean="0">
                <a:latin typeface="Calibri" pitchFamily="34" charset="0"/>
                <a:cs typeface="Calibri" pitchFamily="34" charset="0"/>
              </a:rPr>
              <a:t> were found in </a:t>
            </a:r>
            <a:r>
              <a:rPr lang="en-US" sz="1800" dirty="0" err="1" smtClean="0">
                <a:latin typeface="Calibri" pitchFamily="34" charset="0"/>
                <a:cs typeface="Calibri" pitchFamily="34" charset="0"/>
              </a:rPr>
              <a:t>gPRLoma</a:t>
            </a:r>
            <a:r>
              <a:rPr lang="en-US" sz="1800" dirty="0" smtClean="0">
                <a:latin typeface="Calibri" pitchFamily="34" charset="0"/>
                <a:cs typeface="Calibri" pitchFamily="34" charset="0"/>
              </a:rPr>
              <a:t> patients</a:t>
            </a:r>
          </a:p>
          <a:p>
            <a:r>
              <a:rPr lang="en-US" sz="1800" dirty="0" smtClean="0">
                <a:latin typeface="Calibri" pitchFamily="34" charset="0"/>
                <a:cs typeface="Calibri" pitchFamily="34" charset="0"/>
              </a:rPr>
              <a:t>Complete cure in </a:t>
            </a:r>
            <a:r>
              <a:rPr lang="en-US" sz="1800" dirty="0" err="1" smtClean="0">
                <a:latin typeface="Calibri" pitchFamily="34" charset="0"/>
                <a:cs typeface="Calibri" pitchFamily="34" charset="0"/>
              </a:rPr>
              <a:t>gPRLoma</a:t>
            </a:r>
            <a:r>
              <a:rPr lang="en-US" sz="1800" dirty="0" smtClean="0">
                <a:latin typeface="Calibri" pitchFamily="34" charset="0"/>
                <a:cs typeface="Calibri" pitchFamily="34" charset="0"/>
              </a:rPr>
              <a:t> is rare, reached in less than 10 % of patients</a:t>
            </a:r>
            <a:endParaRPr lang="en-US" sz="1800" dirty="0">
              <a:latin typeface="Calibri" pitchFamily="34" charset="0"/>
              <a:cs typeface="Calibri" pitchFamily="34" charset="0"/>
            </a:endParaRPr>
          </a:p>
        </p:txBody>
      </p:sp>
      <p:pic>
        <p:nvPicPr>
          <p:cNvPr id="1026" name="Picture 2"/>
          <p:cNvPicPr>
            <a:picLocks noChangeAspect="1" noChangeArrowheads="1"/>
          </p:cNvPicPr>
          <p:nvPr/>
        </p:nvPicPr>
        <p:blipFill>
          <a:blip r:embed="rId3"/>
          <a:srcRect/>
          <a:stretch>
            <a:fillRect/>
          </a:stretch>
        </p:blipFill>
        <p:spPr bwMode="auto">
          <a:xfrm>
            <a:off x="428596" y="0"/>
            <a:ext cx="8215370" cy="1071546"/>
          </a:xfrm>
          <a:prstGeom prst="rect">
            <a:avLst/>
          </a:prstGeom>
          <a:noFill/>
          <a:ln w="9525">
            <a:noFill/>
            <a:miter lim="800000"/>
            <a:headEnd/>
            <a:tailEnd/>
          </a:ln>
          <a:effectLst/>
        </p:spPr>
      </p:pic>
      <p:pic>
        <p:nvPicPr>
          <p:cNvPr id="1027" name="Picture 3"/>
          <p:cNvPicPr>
            <a:picLocks noChangeAspect="1" noChangeArrowheads="1"/>
          </p:cNvPicPr>
          <p:nvPr/>
        </p:nvPicPr>
        <p:blipFill>
          <a:blip r:embed="rId4"/>
          <a:srcRect/>
          <a:stretch>
            <a:fillRect/>
          </a:stretch>
        </p:blipFill>
        <p:spPr bwMode="auto">
          <a:xfrm>
            <a:off x="6143636" y="928670"/>
            <a:ext cx="314325" cy="152400"/>
          </a:xfrm>
          <a:prstGeom prst="rect">
            <a:avLst/>
          </a:prstGeom>
          <a:noFill/>
          <a:ln w="9525">
            <a:noFill/>
            <a:miter lim="800000"/>
            <a:headEnd/>
            <a:tailEnd/>
          </a:ln>
          <a:effectLst/>
        </p:spPr>
      </p:pic>
      <p:pic>
        <p:nvPicPr>
          <p:cNvPr id="2050" name="Picture 2"/>
          <p:cNvPicPr>
            <a:picLocks noChangeAspect="1" noChangeArrowheads="1"/>
          </p:cNvPicPr>
          <p:nvPr/>
        </p:nvPicPr>
        <p:blipFill>
          <a:blip r:embed="rId5"/>
          <a:srcRect/>
          <a:stretch>
            <a:fillRect/>
          </a:stretch>
        </p:blipFill>
        <p:spPr bwMode="auto">
          <a:xfrm>
            <a:off x="142844" y="3571876"/>
            <a:ext cx="3800475" cy="3286124"/>
          </a:xfrm>
          <a:prstGeom prst="rect">
            <a:avLst/>
          </a:prstGeom>
          <a:noFill/>
          <a:ln w="9525">
            <a:noFill/>
            <a:miter lim="800000"/>
            <a:headEnd/>
            <a:tailEnd/>
          </a:ln>
          <a:effectLst/>
        </p:spPr>
      </p:pic>
      <p:pic>
        <p:nvPicPr>
          <p:cNvPr id="2051" name="Picture 3"/>
          <p:cNvPicPr>
            <a:picLocks noChangeAspect="1" noChangeArrowheads="1"/>
          </p:cNvPicPr>
          <p:nvPr/>
        </p:nvPicPr>
        <p:blipFill>
          <a:blip r:embed="rId6"/>
          <a:srcRect/>
          <a:stretch>
            <a:fillRect/>
          </a:stretch>
        </p:blipFill>
        <p:spPr bwMode="auto">
          <a:xfrm>
            <a:off x="5000628" y="3543300"/>
            <a:ext cx="3790950" cy="3314700"/>
          </a:xfrm>
          <a:prstGeom prst="rect">
            <a:avLst/>
          </a:prstGeom>
          <a:noFill/>
          <a:ln w="9525">
            <a:noFill/>
            <a:miter lim="800000"/>
            <a:headEnd/>
            <a:tailEnd/>
          </a:ln>
          <a:effectLst/>
        </p:spPr>
      </p:pic>
      <p:sp>
        <p:nvSpPr>
          <p:cNvPr id="9" name="Rectangle 8"/>
          <p:cNvSpPr/>
          <p:nvPr/>
        </p:nvSpPr>
        <p:spPr>
          <a:xfrm>
            <a:off x="285720" y="1142984"/>
            <a:ext cx="8643998" cy="646331"/>
          </a:xfrm>
          <a:prstGeom prst="rect">
            <a:avLst/>
          </a:prstGeom>
        </p:spPr>
        <p:txBody>
          <a:bodyPr wrap="square">
            <a:spAutoFit/>
          </a:bodyPr>
          <a:lstStyle/>
          <a:p>
            <a:endParaRPr lang="en-US" dirty="0" smtClean="0"/>
          </a:p>
          <a:p>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282" y="142852"/>
            <a:ext cx="8786874" cy="1000132"/>
          </a:xfrm>
        </p:spPr>
        <p:txBody>
          <a:bodyPr>
            <a:normAutofit/>
          </a:bodyPr>
          <a:lstStyle/>
          <a:p>
            <a:pPr algn="l"/>
            <a:r>
              <a:rPr lang="en-US" sz="1800" b="1" dirty="0">
                <a:solidFill>
                  <a:schemeClr val="bg1">
                    <a:lumMod val="50000"/>
                  </a:schemeClr>
                </a:solidFill>
                <a:latin typeface="Calibri" pitchFamily="34" charset="0"/>
                <a:cs typeface="Calibri" pitchFamily="34" charset="0"/>
              </a:rPr>
              <a:t>MRI follow-up is unnecessary in patients </a:t>
            </a:r>
            <a:r>
              <a:rPr lang="en-US" sz="1800" b="1" dirty="0" smtClean="0">
                <a:solidFill>
                  <a:schemeClr val="bg1">
                    <a:lumMod val="50000"/>
                  </a:schemeClr>
                </a:solidFill>
                <a:latin typeface="Calibri" pitchFamily="34" charset="0"/>
                <a:cs typeface="Calibri" pitchFamily="34" charset="0"/>
              </a:rPr>
              <a:t>with </a:t>
            </a:r>
            <a:r>
              <a:rPr lang="en-US" sz="1800" b="1" dirty="0" err="1" smtClean="0">
                <a:solidFill>
                  <a:schemeClr val="bg1">
                    <a:lumMod val="50000"/>
                  </a:schemeClr>
                </a:solidFill>
                <a:latin typeface="Calibri" pitchFamily="34" charset="0"/>
                <a:cs typeface="Calibri" pitchFamily="34" charset="0"/>
              </a:rPr>
              <a:t>macroprolactinomas</a:t>
            </a:r>
            <a:r>
              <a:rPr lang="en-US" sz="1800" b="1" dirty="0" smtClean="0">
                <a:solidFill>
                  <a:schemeClr val="bg1">
                    <a:lumMod val="50000"/>
                  </a:schemeClr>
                </a:solidFill>
                <a:latin typeface="Calibri" pitchFamily="34" charset="0"/>
                <a:cs typeface="Calibri" pitchFamily="34" charset="0"/>
              </a:rPr>
              <a:t> and long-term  </a:t>
            </a:r>
            <a:r>
              <a:rPr lang="en-US" sz="1800" b="1" dirty="0">
                <a:solidFill>
                  <a:schemeClr val="bg1">
                    <a:lumMod val="50000"/>
                  </a:schemeClr>
                </a:solidFill>
                <a:latin typeface="Calibri" pitchFamily="34" charset="0"/>
                <a:cs typeface="Calibri" pitchFamily="34" charset="0"/>
              </a:rPr>
              <a:t>normal </a:t>
            </a:r>
            <a:r>
              <a:rPr lang="en-US" sz="1800" b="1" dirty="0" err="1">
                <a:solidFill>
                  <a:schemeClr val="bg1">
                    <a:lumMod val="50000"/>
                  </a:schemeClr>
                </a:solidFill>
                <a:latin typeface="Calibri" pitchFamily="34" charset="0"/>
                <a:cs typeface="Calibri" pitchFamily="34" charset="0"/>
              </a:rPr>
              <a:t>prolactin</a:t>
            </a:r>
            <a:r>
              <a:rPr lang="en-US" sz="1800" b="1" dirty="0">
                <a:solidFill>
                  <a:schemeClr val="bg1">
                    <a:lumMod val="50000"/>
                  </a:schemeClr>
                </a:solidFill>
                <a:latin typeface="Calibri" pitchFamily="34" charset="0"/>
                <a:cs typeface="Calibri" pitchFamily="34" charset="0"/>
              </a:rPr>
              <a:t> levels on dopamine agonist </a:t>
            </a:r>
            <a:r>
              <a:rPr lang="en-US" sz="1800" b="1" dirty="0" smtClean="0">
                <a:solidFill>
                  <a:schemeClr val="bg1">
                    <a:lumMod val="50000"/>
                  </a:schemeClr>
                </a:solidFill>
                <a:latin typeface="Calibri" pitchFamily="34" charset="0"/>
                <a:cs typeface="Calibri" pitchFamily="34" charset="0"/>
              </a:rPr>
              <a:t>treatment</a:t>
            </a:r>
            <a:br>
              <a:rPr lang="en-US" sz="1800" b="1" dirty="0" smtClean="0">
                <a:solidFill>
                  <a:schemeClr val="bg1">
                    <a:lumMod val="50000"/>
                  </a:schemeClr>
                </a:solidFill>
                <a:latin typeface="Calibri" pitchFamily="34" charset="0"/>
                <a:cs typeface="Calibri" pitchFamily="34" charset="0"/>
              </a:rPr>
            </a:br>
            <a:r>
              <a:rPr lang="en-US" sz="1800" b="1" dirty="0" smtClean="0">
                <a:solidFill>
                  <a:schemeClr val="bg1">
                    <a:lumMod val="50000"/>
                  </a:schemeClr>
                </a:solidFill>
                <a:latin typeface="Calibri" pitchFamily="34" charset="0"/>
                <a:cs typeface="Calibri" pitchFamily="34" charset="0"/>
              </a:rPr>
              <a:t>(</a:t>
            </a:r>
            <a:r>
              <a:rPr lang="en-US" sz="1600" b="1" dirty="0" smtClean="0">
                <a:solidFill>
                  <a:schemeClr val="bg1">
                    <a:lumMod val="50000"/>
                  </a:schemeClr>
                </a:solidFill>
                <a:latin typeface="Calibri" pitchFamily="34" charset="0"/>
                <a:cs typeface="Calibri" pitchFamily="34" charset="0"/>
              </a:rPr>
              <a:t>2017 </a:t>
            </a:r>
            <a:r>
              <a:rPr lang="en-US" sz="1600" b="1" dirty="0">
                <a:solidFill>
                  <a:schemeClr val="bg1">
                    <a:lumMod val="50000"/>
                  </a:schemeClr>
                </a:solidFill>
                <a:latin typeface="Calibri" pitchFamily="34" charset="0"/>
                <a:cs typeface="Calibri" pitchFamily="34" charset="0"/>
              </a:rPr>
              <a:t>European Society of </a:t>
            </a:r>
            <a:r>
              <a:rPr lang="en-US" sz="1600" b="1" dirty="0" smtClean="0">
                <a:solidFill>
                  <a:schemeClr val="bg1">
                    <a:lumMod val="50000"/>
                  </a:schemeClr>
                </a:solidFill>
                <a:latin typeface="Calibri" pitchFamily="34" charset="0"/>
                <a:cs typeface="Calibri" pitchFamily="34" charset="0"/>
              </a:rPr>
              <a:t>Endocrinology</a:t>
            </a:r>
            <a:r>
              <a:rPr lang="en-US" sz="1800" b="1" dirty="0" smtClean="0">
                <a:solidFill>
                  <a:schemeClr val="bg1">
                    <a:lumMod val="50000"/>
                  </a:schemeClr>
                </a:solidFill>
                <a:latin typeface="Calibri" pitchFamily="34" charset="0"/>
                <a:cs typeface="Calibri" pitchFamily="34" charset="0"/>
              </a:rPr>
              <a:t>)</a:t>
            </a:r>
            <a:endParaRPr lang="en-US" sz="1800" b="1" dirty="0">
              <a:solidFill>
                <a:schemeClr val="bg1">
                  <a:lumMod val="50000"/>
                </a:schemeClr>
              </a:solidFill>
              <a:latin typeface="Calibri" pitchFamily="34" charset="0"/>
              <a:cs typeface="Calibri" pitchFamily="34" charset="0"/>
            </a:endParaRPr>
          </a:p>
        </p:txBody>
      </p:sp>
      <p:sp>
        <p:nvSpPr>
          <p:cNvPr id="3" name="Content Placeholder 2"/>
          <p:cNvSpPr>
            <a:spLocks noGrp="1"/>
          </p:cNvSpPr>
          <p:nvPr>
            <p:ph sz="quarter" idx="1"/>
          </p:nvPr>
        </p:nvSpPr>
        <p:spPr>
          <a:xfrm>
            <a:off x="285720" y="2285992"/>
            <a:ext cx="8501122" cy="4429156"/>
          </a:xfrm>
        </p:spPr>
        <p:txBody>
          <a:bodyPr>
            <a:normAutofit/>
          </a:bodyPr>
          <a:lstStyle/>
          <a:p>
            <a:r>
              <a:rPr lang="en-US" sz="1800" dirty="0">
                <a:latin typeface="Calibri" pitchFamily="34" charset="0"/>
                <a:cs typeface="Calibri" pitchFamily="34" charset="0"/>
              </a:rPr>
              <a:t>retrospective multicenter </a:t>
            </a:r>
            <a:r>
              <a:rPr lang="en-US" sz="1800" dirty="0" smtClean="0">
                <a:latin typeface="Calibri" pitchFamily="34" charset="0"/>
                <a:cs typeface="Calibri" pitchFamily="34" charset="0"/>
              </a:rPr>
              <a:t>study</a:t>
            </a:r>
          </a:p>
          <a:p>
            <a:r>
              <a:rPr lang="en-US" sz="1800" dirty="0">
                <a:latin typeface="Calibri" pitchFamily="34" charset="0"/>
                <a:cs typeface="Calibri" pitchFamily="34" charset="0"/>
              </a:rPr>
              <a:t>patients with </a:t>
            </a:r>
            <a:r>
              <a:rPr lang="en-US" sz="1800" dirty="0" err="1">
                <a:latin typeface="Calibri" pitchFamily="34" charset="0"/>
                <a:cs typeface="Calibri" pitchFamily="34" charset="0"/>
              </a:rPr>
              <a:t>macroprolactinomas</a:t>
            </a:r>
            <a:r>
              <a:rPr lang="en-US" sz="1800" dirty="0">
                <a:latin typeface="Calibri" pitchFamily="34" charset="0"/>
                <a:cs typeface="Calibri" pitchFamily="34" charset="0"/>
              </a:rPr>
              <a:t> (largest </a:t>
            </a:r>
            <a:r>
              <a:rPr lang="en-US" sz="1800" dirty="0" smtClean="0">
                <a:latin typeface="Calibri" pitchFamily="34" charset="0"/>
                <a:cs typeface="Calibri" pitchFamily="34" charset="0"/>
              </a:rPr>
              <a:t>diameter &gt; </a:t>
            </a:r>
            <a:r>
              <a:rPr lang="en-US" sz="1800" dirty="0">
                <a:latin typeface="Calibri" pitchFamily="34" charset="0"/>
                <a:cs typeface="Calibri" pitchFamily="34" charset="0"/>
              </a:rPr>
              <a:t>10 mm, baseline </a:t>
            </a:r>
            <a:r>
              <a:rPr lang="en-US" sz="1800" dirty="0" err="1">
                <a:latin typeface="Calibri" pitchFamily="34" charset="0"/>
                <a:cs typeface="Calibri" pitchFamily="34" charset="0"/>
              </a:rPr>
              <a:t>prolactin</a:t>
            </a:r>
            <a:r>
              <a:rPr lang="en-US" sz="1800" dirty="0">
                <a:latin typeface="Calibri" pitchFamily="34" charset="0"/>
                <a:cs typeface="Calibri" pitchFamily="34" charset="0"/>
              </a:rPr>
              <a:t> level &gt; 100 </a:t>
            </a:r>
            <a:r>
              <a:rPr lang="en-US" sz="1800" dirty="0" err="1">
                <a:latin typeface="Calibri" pitchFamily="34" charset="0"/>
                <a:cs typeface="Calibri" pitchFamily="34" charset="0"/>
              </a:rPr>
              <a:t>ng</a:t>
            </a:r>
            <a:r>
              <a:rPr lang="en-US" sz="1800" dirty="0">
                <a:latin typeface="Calibri" pitchFamily="34" charset="0"/>
                <a:cs typeface="Calibri" pitchFamily="34" charset="0"/>
              </a:rPr>
              <a:t>/</a:t>
            </a:r>
            <a:r>
              <a:rPr lang="en-US" sz="1800" dirty="0" err="1">
                <a:latin typeface="Calibri" pitchFamily="34" charset="0"/>
                <a:cs typeface="Calibri" pitchFamily="34" charset="0"/>
              </a:rPr>
              <a:t>mL</a:t>
            </a:r>
            <a:r>
              <a:rPr lang="en-US" sz="1800" dirty="0" smtClean="0">
                <a:latin typeface="Calibri" pitchFamily="34" charset="0"/>
                <a:cs typeface="Calibri" pitchFamily="34" charset="0"/>
              </a:rPr>
              <a:t>)</a:t>
            </a:r>
          </a:p>
          <a:p>
            <a:r>
              <a:rPr lang="en-US" sz="1800" dirty="0">
                <a:latin typeface="Calibri" pitchFamily="34" charset="0"/>
                <a:cs typeface="Calibri" pitchFamily="34" charset="0"/>
              </a:rPr>
              <a:t>treated by dopamine </a:t>
            </a:r>
            <a:r>
              <a:rPr lang="en-US" sz="1800" dirty="0" smtClean="0">
                <a:latin typeface="Calibri" pitchFamily="34" charset="0"/>
                <a:cs typeface="Calibri" pitchFamily="34" charset="0"/>
              </a:rPr>
              <a:t>agonists</a:t>
            </a:r>
          </a:p>
          <a:p>
            <a:r>
              <a:rPr lang="en-US" sz="1800" dirty="0" smtClean="0">
                <a:latin typeface="Calibri" pitchFamily="34" charset="0"/>
                <a:cs typeface="Calibri" pitchFamily="34" charset="0"/>
              </a:rPr>
              <a:t>115 </a:t>
            </a:r>
            <a:r>
              <a:rPr lang="en-US" sz="1800" dirty="0">
                <a:latin typeface="Calibri" pitchFamily="34" charset="0"/>
                <a:cs typeface="Calibri" pitchFamily="34" charset="0"/>
              </a:rPr>
              <a:t>patients </a:t>
            </a:r>
            <a:r>
              <a:rPr lang="en-US" sz="1800" dirty="0" smtClean="0">
                <a:latin typeface="Calibri" pitchFamily="34" charset="0"/>
                <a:cs typeface="Calibri" pitchFamily="34" charset="0"/>
              </a:rPr>
              <a:t>: 63 </a:t>
            </a:r>
            <a:r>
              <a:rPr lang="en-US" sz="1800" dirty="0">
                <a:latin typeface="Calibri" pitchFamily="34" charset="0"/>
                <a:cs typeface="Calibri" pitchFamily="34" charset="0"/>
              </a:rPr>
              <a:t>men and 52 women; mean age at </a:t>
            </a:r>
            <a:r>
              <a:rPr lang="en-US" sz="1800" dirty="0" smtClean="0">
                <a:latin typeface="Calibri" pitchFamily="34" charset="0"/>
                <a:cs typeface="Calibri" pitchFamily="34" charset="0"/>
              </a:rPr>
              <a:t>diagnosis= </a:t>
            </a:r>
            <a:r>
              <a:rPr lang="en-US" sz="1800" dirty="0">
                <a:latin typeface="Calibri" pitchFamily="34" charset="0"/>
                <a:cs typeface="Calibri" pitchFamily="34" charset="0"/>
              </a:rPr>
              <a:t>36.3 </a:t>
            </a:r>
            <a:r>
              <a:rPr lang="en-US" sz="1800" dirty="0" smtClean="0">
                <a:latin typeface="Calibri" pitchFamily="34" charset="0"/>
                <a:cs typeface="Calibri" pitchFamily="34" charset="0"/>
              </a:rPr>
              <a:t>years</a:t>
            </a:r>
          </a:p>
          <a:p>
            <a:r>
              <a:rPr lang="en-US" sz="1800" dirty="0" smtClean="0">
                <a:latin typeface="Calibri" pitchFamily="34" charset="0"/>
                <a:cs typeface="Calibri" pitchFamily="34" charset="0"/>
              </a:rPr>
              <a:t>Mean baseline </a:t>
            </a:r>
            <a:r>
              <a:rPr lang="en-US" sz="1800" dirty="0" err="1">
                <a:latin typeface="Calibri" pitchFamily="34" charset="0"/>
                <a:cs typeface="Calibri" pitchFamily="34" charset="0"/>
              </a:rPr>
              <a:t>prolactin</a:t>
            </a:r>
            <a:r>
              <a:rPr lang="en-US" sz="1800" dirty="0">
                <a:latin typeface="Calibri" pitchFamily="34" charset="0"/>
                <a:cs typeface="Calibri" pitchFamily="34" charset="0"/>
              </a:rPr>
              <a:t> level </a:t>
            </a:r>
            <a:r>
              <a:rPr lang="en-US" sz="1800" dirty="0" smtClean="0">
                <a:latin typeface="Calibri" pitchFamily="34" charset="0"/>
                <a:cs typeface="Calibri" pitchFamily="34" charset="0"/>
              </a:rPr>
              <a:t>= </a:t>
            </a:r>
            <a:r>
              <a:rPr lang="en-US" sz="1800" dirty="0">
                <a:latin typeface="Calibri" pitchFamily="34" charset="0"/>
                <a:cs typeface="Calibri" pitchFamily="34" charset="0"/>
              </a:rPr>
              <a:t>2224 ± 6839 </a:t>
            </a:r>
            <a:r>
              <a:rPr lang="en-US" sz="1800" dirty="0" err="1" smtClean="0">
                <a:latin typeface="Calibri" pitchFamily="34" charset="0"/>
                <a:cs typeface="Calibri" pitchFamily="34" charset="0"/>
              </a:rPr>
              <a:t>ng</a:t>
            </a:r>
            <a:r>
              <a:rPr lang="en-US" sz="1800" dirty="0" smtClean="0">
                <a:latin typeface="Calibri" pitchFamily="34" charset="0"/>
                <a:cs typeface="Calibri" pitchFamily="34" charset="0"/>
              </a:rPr>
              <a:t>/</a:t>
            </a:r>
            <a:r>
              <a:rPr lang="en-US" sz="1800" dirty="0" err="1" smtClean="0">
                <a:latin typeface="Calibri" pitchFamily="34" charset="0"/>
                <a:cs typeface="Calibri" pitchFamily="34" charset="0"/>
              </a:rPr>
              <a:t>mL</a:t>
            </a:r>
            <a:endParaRPr lang="en-US" sz="1800" dirty="0" smtClean="0">
              <a:latin typeface="Calibri" pitchFamily="34" charset="0"/>
              <a:cs typeface="Calibri" pitchFamily="34" charset="0"/>
            </a:endParaRPr>
          </a:p>
          <a:p>
            <a:r>
              <a:rPr lang="en-US" sz="1800" dirty="0">
                <a:latin typeface="Calibri" pitchFamily="34" charset="0"/>
                <a:cs typeface="Calibri" pitchFamily="34" charset="0"/>
              </a:rPr>
              <a:t>No significant increase of tumor volume </a:t>
            </a:r>
            <a:r>
              <a:rPr lang="en-US" sz="1800" dirty="0" smtClean="0">
                <a:latin typeface="Calibri" pitchFamily="34" charset="0"/>
                <a:cs typeface="Calibri" pitchFamily="34" charset="0"/>
              </a:rPr>
              <a:t>was observed </a:t>
            </a:r>
            <a:r>
              <a:rPr lang="en-US" sz="1800" dirty="0">
                <a:latin typeface="Calibri" pitchFamily="34" charset="0"/>
                <a:cs typeface="Calibri" pitchFamily="34" charset="0"/>
              </a:rPr>
              <a:t>during the </a:t>
            </a:r>
            <a:r>
              <a:rPr lang="en-US" sz="1800" dirty="0" smtClean="0">
                <a:latin typeface="Calibri" pitchFamily="34" charset="0"/>
                <a:cs typeface="Calibri" pitchFamily="34" charset="0"/>
              </a:rPr>
              <a:t>follow-up</a:t>
            </a:r>
          </a:p>
          <a:p>
            <a:endParaRPr lang="en-US" sz="1800"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282" y="142852"/>
            <a:ext cx="8786874" cy="1000132"/>
          </a:xfrm>
        </p:spPr>
        <p:txBody>
          <a:bodyPr>
            <a:normAutofit/>
          </a:bodyPr>
          <a:lstStyle/>
          <a:p>
            <a:pPr algn="l"/>
            <a:r>
              <a:rPr lang="en-US" sz="1800" b="1" dirty="0">
                <a:solidFill>
                  <a:schemeClr val="bg1">
                    <a:lumMod val="50000"/>
                  </a:schemeClr>
                </a:solidFill>
                <a:latin typeface="Calibri" pitchFamily="34" charset="0"/>
                <a:cs typeface="Calibri" pitchFamily="34" charset="0"/>
              </a:rPr>
              <a:t>MRI follow-up is unnecessary in patients </a:t>
            </a:r>
            <a:r>
              <a:rPr lang="en-US" sz="1800" b="1" dirty="0" smtClean="0">
                <a:solidFill>
                  <a:schemeClr val="bg1">
                    <a:lumMod val="50000"/>
                  </a:schemeClr>
                </a:solidFill>
                <a:latin typeface="Calibri" pitchFamily="34" charset="0"/>
                <a:cs typeface="Calibri" pitchFamily="34" charset="0"/>
              </a:rPr>
              <a:t>with </a:t>
            </a:r>
            <a:r>
              <a:rPr lang="en-US" sz="1800" b="1" dirty="0" err="1" smtClean="0">
                <a:solidFill>
                  <a:schemeClr val="bg1">
                    <a:lumMod val="50000"/>
                  </a:schemeClr>
                </a:solidFill>
                <a:latin typeface="Calibri" pitchFamily="34" charset="0"/>
                <a:cs typeface="Calibri" pitchFamily="34" charset="0"/>
              </a:rPr>
              <a:t>macroprolactinomas</a:t>
            </a:r>
            <a:r>
              <a:rPr lang="en-US" sz="1800" b="1" dirty="0" smtClean="0">
                <a:solidFill>
                  <a:schemeClr val="bg1">
                    <a:lumMod val="50000"/>
                  </a:schemeClr>
                </a:solidFill>
                <a:latin typeface="Calibri" pitchFamily="34" charset="0"/>
                <a:cs typeface="Calibri" pitchFamily="34" charset="0"/>
              </a:rPr>
              <a:t> and long-term  </a:t>
            </a:r>
            <a:r>
              <a:rPr lang="en-US" sz="1800" b="1" dirty="0">
                <a:solidFill>
                  <a:schemeClr val="bg1">
                    <a:lumMod val="50000"/>
                  </a:schemeClr>
                </a:solidFill>
                <a:latin typeface="Calibri" pitchFamily="34" charset="0"/>
                <a:cs typeface="Calibri" pitchFamily="34" charset="0"/>
              </a:rPr>
              <a:t>normal </a:t>
            </a:r>
            <a:r>
              <a:rPr lang="en-US" sz="1800" b="1" dirty="0" err="1">
                <a:solidFill>
                  <a:schemeClr val="bg1">
                    <a:lumMod val="50000"/>
                  </a:schemeClr>
                </a:solidFill>
                <a:latin typeface="Calibri" pitchFamily="34" charset="0"/>
                <a:cs typeface="Calibri" pitchFamily="34" charset="0"/>
              </a:rPr>
              <a:t>prolactin</a:t>
            </a:r>
            <a:r>
              <a:rPr lang="en-US" sz="1800" b="1" dirty="0">
                <a:solidFill>
                  <a:schemeClr val="bg1">
                    <a:lumMod val="50000"/>
                  </a:schemeClr>
                </a:solidFill>
                <a:latin typeface="Calibri" pitchFamily="34" charset="0"/>
                <a:cs typeface="Calibri" pitchFamily="34" charset="0"/>
              </a:rPr>
              <a:t> levels on dopamine agonist </a:t>
            </a:r>
            <a:r>
              <a:rPr lang="en-US" sz="1800" b="1" dirty="0" smtClean="0">
                <a:solidFill>
                  <a:schemeClr val="bg1">
                    <a:lumMod val="50000"/>
                  </a:schemeClr>
                </a:solidFill>
                <a:latin typeface="Calibri" pitchFamily="34" charset="0"/>
                <a:cs typeface="Calibri" pitchFamily="34" charset="0"/>
              </a:rPr>
              <a:t>treatment</a:t>
            </a:r>
            <a:br>
              <a:rPr lang="en-US" sz="1800" b="1" dirty="0" smtClean="0">
                <a:solidFill>
                  <a:schemeClr val="bg1">
                    <a:lumMod val="50000"/>
                  </a:schemeClr>
                </a:solidFill>
                <a:latin typeface="Calibri" pitchFamily="34" charset="0"/>
                <a:cs typeface="Calibri" pitchFamily="34" charset="0"/>
              </a:rPr>
            </a:br>
            <a:r>
              <a:rPr lang="en-US" sz="1800" b="1" dirty="0" smtClean="0">
                <a:solidFill>
                  <a:schemeClr val="bg1">
                    <a:lumMod val="50000"/>
                  </a:schemeClr>
                </a:solidFill>
                <a:latin typeface="Calibri" pitchFamily="34" charset="0"/>
                <a:cs typeface="Calibri" pitchFamily="34" charset="0"/>
              </a:rPr>
              <a:t>(</a:t>
            </a:r>
            <a:r>
              <a:rPr lang="en-US" sz="1600" b="1" dirty="0" smtClean="0">
                <a:solidFill>
                  <a:schemeClr val="bg1">
                    <a:lumMod val="50000"/>
                  </a:schemeClr>
                </a:solidFill>
                <a:latin typeface="Calibri" pitchFamily="34" charset="0"/>
                <a:cs typeface="Calibri" pitchFamily="34" charset="0"/>
              </a:rPr>
              <a:t>2017 </a:t>
            </a:r>
            <a:r>
              <a:rPr lang="en-US" sz="1600" b="1" dirty="0">
                <a:solidFill>
                  <a:schemeClr val="bg1">
                    <a:lumMod val="50000"/>
                  </a:schemeClr>
                </a:solidFill>
                <a:latin typeface="Calibri" pitchFamily="34" charset="0"/>
                <a:cs typeface="Calibri" pitchFamily="34" charset="0"/>
              </a:rPr>
              <a:t>European Society of </a:t>
            </a:r>
            <a:r>
              <a:rPr lang="en-US" sz="1600" b="1" dirty="0" smtClean="0">
                <a:solidFill>
                  <a:schemeClr val="bg1">
                    <a:lumMod val="50000"/>
                  </a:schemeClr>
                </a:solidFill>
                <a:latin typeface="Calibri" pitchFamily="34" charset="0"/>
                <a:cs typeface="Calibri" pitchFamily="34" charset="0"/>
              </a:rPr>
              <a:t>Endocrinology</a:t>
            </a:r>
            <a:r>
              <a:rPr lang="en-US" sz="1800" b="1" dirty="0" smtClean="0">
                <a:solidFill>
                  <a:schemeClr val="bg1">
                    <a:lumMod val="50000"/>
                  </a:schemeClr>
                </a:solidFill>
                <a:latin typeface="Calibri" pitchFamily="34" charset="0"/>
                <a:cs typeface="Calibri" pitchFamily="34" charset="0"/>
              </a:rPr>
              <a:t>)</a:t>
            </a:r>
            <a:endParaRPr lang="en-US" sz="1800" b="1" dirty="0">
              <a:solidFill>
                <a:schemeClr val="bg1">
                  <a:lumMod val="50000"/>
                </a:schemeClr>
              </a:solidFill>
              <a:latin typeface="Calibri" pitchFamily="34" charset="0"/>
              <a:cs typeface="Calibri" pitchFamily="34" charset="0"/>
            </a:endParaRPr>
          </a:p>
        </p:txBody>
      </p:sp>
      <p:sp>
        <p:nvSpPr>
          <p:cNvPr id="3" name="Content Placeholder 2"/>
          <p:cNvSpPr>
            <a:spLocks noGrp="1"/>
          </p:cNvSpPr>
          <p:nvPr>
            <p:ph sz="quarter" idx="1"/>
          </p:nvPr>
        </p:nvSpPr>
        <p:spPr>
          <a:xfrm>
            <a:off x="214282" y="2143116"/>
            <a:ext cx="8572560" cy="4572032"/>
          </a:xfrm>
        </p:spPr>
        <p:txBody>
          <a:bodyPr>
            <a:normAutofit/>
          </a:bodyPr>
          <a:lstStyle/>
          <a:p>
            <a:r>
              <a:rPr lang="en-US" sz="1800" dirty="0" smtClean="0">
                <a:latin typeface="Calibri" pitchFamily="34" charset="0"/>
                <a:cs typeface="Calibri" pitchFamily="34" charset="0"/>
              </a:rPr>
              <a:t>Among </a:t>
            </a:r>
            <a:r>
              <a:rPr lang="en-US" sz="1800" dirty="0">
                <a:latin typeface="Calibri" pitchFamily="34" charset="0"/>
                <a:cs typeface="Calibri" pitchFamily="34" charset="0"/>
              </a:rPr>
              <a:t>21 patients (18%) who presented </a:t>
            </a:r>
            <a:r>
              <a:rPr lang="en-US" sz="1800" dirty="0" smtClean="0">
                <a:latin typeface="Calibri" pitchFamily="34" charset="0"/>
                <a:cs typeface="Calibri" pitchFamily="34" charset="0"/>
              </a:rPr>
              <a:t>asymptomatic hemorrhagic </a:t>
            </a:r>
            <a:r>
              <a:rPr lang="en-US" sz="1800" dirty="0">
                <a:latin typeface="Calibri" pitchFamily="34" charset="0"/>
                <a:cs typeface="Calibri" pitchFamily="34" charset="0"/>
              </a:rPr>
              <a:t>changes of the </a:t>
            </a:r>
            <a:r>
              <a:rPr lang="en-US" sz="1800" dirty="0" err="1">
                <a:latin typeface="Calibri" pitchFamily="34" charset="0"/>
                <a:cs typeface="Calibri" pitchFamily="34" charset="0"/>
              </a:rPr>
              <a:t>macroprolactinoma</a:t>
            </a:r>
            <a:r>
              <a:rPr lang="en-US" sz="1800" dirty="0">
                <a:latin typeface="Calibri" pitchFamily="34" charset="0"/>
                <a:cs typeface="Calibri" pitchFamily="34" charset="0"/>
              </a:rPr>
              <a:t> on </a:t>
            </a:r>
            <a:r>
              <a:rPr lang="en-US" sz="1800" dirty="0" smtClean="0">
                <a:latin typeface="Calibri" pitchFamily="34" charset="0"/>
                <a:cs typeface="Calibri" pitchFamily="34" charset="0"/>
              </a:rPr>
              <a:t>MRI , 2 </a:t>
            </a:r>
            <a:r>
              <a:rPr lang="en-US" sz="1800" dirty="0">
                <a:latin typeface="Calibri" pitchFamily="34" charset="0"/>
                <a:cs typeface="Calibri" pitchFamily="34" charset="0"/>
              </a:rPr>
              <a:t>had a tumor increase (2 and 7 </a:t>
            </a:r>
            <a:r>
              <a:rPr lang="en-US" sz="1800" dirty="0" smtClean="0">
                <a:latin typeface="Calibri" pitchFamily="34" charset="0"/>
                <a:cs typeface="Calibri" pitchFamily="34" charset="0"/>
              </a:rPr>
              <a:t>mm  </a:t>
            </a:r>
            <a:r>
              <a:rPr lang="en-US" sz="1800" dirty="0">
                <a:latin typeface="Calibri" pitchFamily="34" charset="0"/>
                <a:cs typeface="Calibri" pitchFamily="34" charset="0"/>
              </a:rPr>
              <a:t>in the largest size</a:t>
            </a:r>
            <a:r>
              <a:rPr lang="en-US" sz="1800" dirty="0" smtClean="0">
                <a:latin typeface="Calibri" pitchFamily="34" charset="0"/>
                <a:cs typeface="Calibri" pitchFamily="34" charset="0"/>
              </a:rPr>
              <a:t>) </a:t>
            </a:r>
            <a:r>
              <a:rPr lang="en-US" sz="1800" dirty="0">
                <a:latin typeface="Calibri" pitchFamily="34" charset="0"/>
                <a:cs typeface="Calibri" pitchFamily="34" charset="0"/>
              </a:rPr>
              <a:t>Both were treated by </a:t>
            </a:r>
            <a:r>
              <a:rPr lang="en-US" sz="1800" dirty="0" err="1">
                <a:latin typeface="Calibri" pitchFamily="34" charset="0"/>
                <a:cs typeface="Calibri" pitchFamily="34" charset="0"/>
              </a:rPr>
              <a:t>cabergoline</a:t>
            </a:r>
            <a:r>
              <a:rPr lang="en-US" sz="1800" dirty="0">
                <a:latin typeface="Calibri" pitchFamily="34" charset="0"/>
                <a:cs typeface="Calibri" pitchFamily="34" charset="0"/>
              </a:rPr>
              <a:t> (1 mg/week) with normal </a:t>
            </a:r>
            <a:r>
              <a:rPr lang="en-US" sz="1800" dirty="0" err="1" smtClean="0">
                <a:latin typeface="Calibri" pitchFamily="34" charset="0"/>
                <a:cs typeface="Calibri" pitchFamily="34" charset="0"/>
              </a:rPr>
              <a:t>prolactin</a:t>
            </a:r>
            <a:r>
              <a:rPr lang="en-US" sz="1800" dirty="0" smtClean="0">
                <a:latin typeface="Calibri" pitchFamily="34" charset="0"/>
                <a:cs typeface="Calibri" pitchFamily="34" charset="0"/>
              </a:rPr>
              <a:t> levels </a:t>
            </a:r>
            <a:r>
              <a:rPr lang="en-US" sz="1800" dirty="0">
                <a:latin typeface="Calibri" pitchFamily="34" charset="0"/>
                <a:cs typeface="Calibri" pitchFamily="34" charset="0"/>
              </a:rPr>
              <a:t>obtained for 6 and 24 </a:t>
            </a:r>
            <a:r>
              <a:rPr lang="en-US" sz="1800" dirty="0" smtClean="0">
                <a:latin typeface="Calibri" pitchFamily="34" charset="0"/>
                <a:cs typeface="Calibri" pitchFamily="34" charset="0"/>
              </a:rPr>
              <a:t>months</a:t>
            </a:r>
          </a:p>
          <a:p>
            <a:r>
              <a:rPr lang="en-US" sz="1800" dirty="0" smtClean="0">
                <a:latin typeface="Calibri" pitchFamily="34" charset="0"/>
                <a:cs typeface="Calibri" pitchFamily="34" charset="0"/>
              </a:rPr>
              <a:t>only 29 (25%) patients finally presented an empty </a:t>
            </a:r>
            <a:r>
              <a:rPr lang="en-US" sz="1800" dirty="0" err="1" smtClean="0">
                <a:latin typeface="Calibri" pitchFamily="34" charset="0"/>
                <a:cs typeface="Calibri" pitchFamily="34" charset="0"/>
              </a:rPr>
              <a:t>sella</a:t>
            </a:r>
            <a:r>
              <a:rPr lang="en-US" sz="1800" dirty="0" smtClean="0">
                <a:latin typeface="Calibri" pitchFamily="34" charset="0"/>
                <a:cs typeface="Calibri" pitchFamily="34" charset="0"/>
              </a:rPr>
              <a:t> </a:t>
            </a:r>
            <a:r>
              <a:rPr lang="en-US" sz="1800" dirty="0" err="1" smtClean="0">
                <a:latin typeface="Calibri" pitchFamily="34" charset="0"/>
                <a:cs typeface="Calibri" pitchFamily="34" charset="0"/>
              </a:rPr>
              <a:t>turcica</a:t>
            </a:r>
            <a:r>
              <a:rPr lang="en-US" sz="1800" dirty="0" smtClean="0">
                <a:latin typeface="Calibri" pitchFamily="34" charset="0"/>
                <a:cs typeface="Calibri" pitchFamily="34" charset="0"/>
              </a:rPr>
              <a:t> in the whole group of 101 patients who had tumor shrinkage. This means that 86 patients still had a visualized  </a:t>
            </a:r>
            <a:r>
              <a:rPr lang="en-US" sz="1800" dirty="0" err="1" smtClean="0">
                <a:latin typeface="Calibri" pitchFamily="34" charset="0"/>
                <a:cs typeface="Calibri" pitchFamily="34" charset="0"/>
              </a:rPr>
              <a:t>prolactinoma</a:t>
            </a:r>
            <a:r>
              <a:rPr lang="en-US" sz="1800" dirty="0" smtClean="0">
                <a:latin typeface="Calibri" pitchFamily="34" charset="0"/>
                <a:cs typeface="Calibri" pitchFamily="34" charset="0"/>
              </a:rPr>
              <a:t> at the end of the study, while they had normal </a:t>
            </a:r>
            <a:r>
              <a:rPr lang="en-US" sz="1800" dirty="0" err="1" smtClean="0">
                <a:latin typeface="Calibri" pitchFamily="34" charset="0"/>
                <a:cs typeface="Calibri" pitchFamily="34" charset="0"/>
              </a:rPr>
              <a:t>prolactin</a:t>
            </a:r>
            <a:r>
              <a:rPr lang="en-US" sz="1800" dirty="0" smtClean="0">
                <a:latin typeface="Calibri" pitchFamily="34" charset="0"/>
                <a:cs typeface="Calibri" pitchFamily="34" charset="0"/>
              </a:rPr>
              <a:t> levels</a:t>
            </a:r>
          </a:p>
          <a:p>
            <a:endParaRPr lang="en-US" sz="1800" dirty="0">
              <a:latin typeface="Calibri" pitchFamily="34" charset="0"/>
              <a:cs typeface="Calibri" pitchFamily="34" charset="0"/>
            </a:endParaRPr>
          </a:p>
          <a:p>
            <a:r>
              <a:rPr lang="en-US" sz="1800" dirty="0" smtClean="0">
                <a:latin typeface="Calibri" pitchFamily="34" charset="0"/>
                <a:cs typeface="Calibri" pitchFamily="34" charset="0"/>
              </a:rPr>
              <a:t>No </a:t>
            </a:r>
            <a:r>
              <a:rPr lang="en-US" sz="1800" dirty="0">
                <a:latin typeface="Calibri" pitchFamily="34" charset="0"/>
                <a:cs typeface="Calibri" pitchFamily="34" charset="0"/>
              </a:rPr>
              <a:t>significant increase of tumor size was observed in our patients with controlled </a:t>
            </a:r>
            <a:r>
              <a:rPr lang="en-US" sz="1800" dirty="0" err="1" smtClean="0">
                <a:latin typeface="Calibri" pitchFamily="34" charset="0"/>
                <a:cs typeface="Calibri" pitchFamily="34" charset="0"/>
              </a:rPr>
              <a:t>prolactin</a:t>
            </a:r>
            <a:r>
              <a:rPr lang="en-US" sz="1800" dirty="0" smtClean="0">
                <a:latin typeface="Calibri" pitchFamily="34" charset="0"/>
                <a:cs typeface="Calibri" pitchFamily="34" charset="0"/>
              </a:rPr>
              <a:t> levels </a:t>
            </a:r>
            <a:r>
              <a:rPr lang="en-US" sz="1800" dirty="0">
                <a:latin typeface="Calibri" pitchFamily="34" charset="0"/>
                <a:cs typeface="Calibri" pitchFamily="34" charset="0"/>
              </a:rPr>
              <a:t>on DA. MRI follow-up thus appears unnecessary in patients with </a:t>
            </a:r>
            <a:r>
              <a:rPr lang="en-US" sz="1800" dirty="0" smtClean="0">
                <a:latin typeface="Calibri" pitchFamily="34" charset="0"/>
                <a:cs typeface="Calibri" pitchFamily="34" charset="0"/>
              </a:rPr>
              <a:t>biologically  </a:t>
            </a:r>
            <a:r>
              <a:rPr lang="en-US" sz="1800" dirty="0">
                <a:latin typeface="Calibri" pitchFamily="34" charset="0"/>
                <a:cs typeface="Calibri" pitchFamily="34" charset="0"/>
              </a:rPr>
              <a:t>controlled </a:t>
            </a:r>
            <a:r>
              <a:rPr lang="en-US" sz="1800" dirty="0" err="1" smtClean="0">
                <a:latin typeface="Calibri" pitchFamily="34" charset="0"/>
                <a:cs typeface="Calibri" pitchFamily="34" charset="0"/>
              </a:rPr>
              <a:t>macroprolactinomas</a:t>
            </a:r>
            <a:endParaRPr lang="en-US" sz="1800" dirty="0" smtClean="0">
              <a:latin typeface="Calibri" pitchFamily="34" charset="0"/>
              <a:cs typeface="Calibri" pitchFamily="34" charset="0"/>
            </a:endParaRPr>
          </a:p>
          <a:p>
            <a:endParaRPr lang="en-US" sz="1800"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0" y="2143116"/>
            <a:ext cx="9144000" cy="4714884"/>
          </a:xfrm>
        </p:spPr>
        <p:txBody>
          <a:bodyPr>
            <a:normAutofit/>
          </a:bodyPr>
          <a:lstStyle/>
          <a:p>
            <a:r>
              <a:rPr lang="en-US" sz="1800" dirty="0" smtClean="0">
                <a:latin typeface="Calibri" pitchFamily="34" charset="0"/>
                <a:cs typeface="Calibri" pitchFamily="34" charset="0"/>
              </a:rPr>
              <a:t>We recommend dopamine agonist therapy to lower </a:t>
            </a:r>
            <a:r>
              <a:rPr lang="en-US" sz="1800" dirty="0" err="1" smtClean="0">
                <a:latin typeface="Calibri" pitchFamily="34" charset="0"/>
                <a:cs typeface="Calibri" pitchFamily="34" charset="0"/>
              </a:rPr>
              <a:t>prolactin</a:t>
            </a:r>
            <a:r>
              <a:rPr lang="en-US" sz="1800" dirty="0" smtClean="0">
                <a:latin typeface="Calibri" pitchFamily="34" charset="0"/>
                <a:cs typeface="Calibri" pitchFamily="34" charset="0"/>
              </a:rPr>
              <a:t> levels, decrease tumor size, and restore </a:t>
            </a:r>
            <a:r>
              <a:rPr lang="en-US" sz="1800" dirty="0" err="1" smtClean="0">
                <a:latin typeface="Calibri" pitchFamily="34" charset="0"/>
                <a:cs typeface="Calibri" pitchFamily="34" charset="0"/>
              </a:rPr>
              <a:t>gonadal</a:t>
            </a:r>
            <a:r>
              <a:rPr lang="en-US" sz="1800" dirty="0" smtClean="0">
                <a:latin typeface="Calibri" pitchFamily="34" charset="0"/>
                <a:cs typeface="Calibri" pitchFamily="34" charset="0"/>
              </a:rPr>
              <a:t> function for patients harboring symptomatic </a:t>
            </a:r>
            <a:r>
              <a:rPr lang="en-US" sz="1800" dirty="0" err="1" smtClean="0">
                <a:latin typeface="Calibri" pitchFamily="34" charset="0"/>
                <a:cs typeface="Calibri" pitchFamily="34" charset="0"/>
              </a:rPr>
              <a:t>prolactin</a:t>
            </a:r>
            <a:r>
              <a:rPr lang="en-US" sz="1800" dirty="0" smtClean="0">
                <a:latin typeface="Calibri" pitchFamily="34" charset="0"/>
                <a:cs typeface="Calibri" pitchFamily="34" charset="0"/>
              </a:rPr>
              <a:t>-secreting </a:t>
            </a:r>
            <a:r>
              <a:rPr lang="en-US" sz="1800" dirty="0" err="1" smtClean="0">
                <a:latin typeface="Calibri" pitchFamily="34" charset="0"/>
                <a:cs typeface="Calibri" pitchFamily="34" charset="0"/>
              </a:rPr>
              <a:t>microadenomas</a:t>
            </a:r>
            <a:r>
              <a:rPr lang="en-US" sz="1800" dirty="0" smtClean="0">
                <a:latin typeface="Calibri" pitchFamily="34" charset="0"/>
                <a:cs typeface="Calibri" pitchFamily="34" charset="0"/>
              </a:rPr>
              <a:t> or </a:t>
            </a:r>
            <a:r>
              <a:rPr lang="en-US" sz="1800" dirty="0" err="1" smtClean="0">
                <a:latin typeface="Calibri" pitchFamily="34" charset="0"/>
                <a:cs typeface="Calibri" pitchFamily="34" charset="0"/>
              </a:rPr>
              <a:t>macroadenomas</a:t>
            </a:r>
            <a:r>
              <a:rPr lang="en-US" sz="1800" dirty="0" smtClean="0">
                <a:latin typeface="Calibri" pitchFamily="34" charset="0"/>
                <a:cs typeface="Calibri" pitchFamily="34" charset="0"/>
              </a:rPr>
              <a:t> (1|⊕⊕⊕⊕)</a:t>
            </a:r>
          </a:p>
          <a:p>
            <a:endParaRPr lang="en-US" sz="1800" dirty="0" smtClean="0">
              <a:latin typeface="Calibri" pitchFamily="34" charset="0"/>
              <a:cs typeface="Calibri" pitchFamily="34" charset="0"/>
            </a:endParaRPr>
          </a:p>
          <a:p>
            <a:r>
              <a:rPr lang="en-US" sz="1800" dirty="0" smtClean="0">
                <a:latin typeface="Calibri" pitchFamily="34" charset="0"/>
                <a:cs typeface="Calibri" pitchFamily="34" charset="0"/>
              </a:rPr>
              <a:t>We recommend using </a:t>
            </a:r>
            <a:r>
              <a:rPr lang="en-US" sz="1800" dirty="0" err="1" smtClean="0">
                <a:latin typeface="Calibri" pitchFamily="34" charset="0"/>
                <a:cs typeface="Calibri" pitchFamily="34" charset="0"/>
              </a:rPr>
              <a:t>cabergoline</a:t>
            </a:r>
            <a:r>
              <a:rPr lang="en-US" sz="1800" dirty="0" smtClean="0">
                <a:latin typeface="Calibri" pitchFamily="34" charset="0"/>
                <a:cs typeface="Calibri" pitchFamily="34" charset="0"/>
              </a:rPr>
              <a:t> in preference to other dopamine agonists because it has higher efficacy in normalizing </a:t>
            </a:r>
            <a:r>
              <a:rPr lang="en-US" sz="1800" dirty="0" err="1" smtClean="0">
                <a:latin typeface="Calibri" pitchFamily="34" charset="0"/>
                <a:cs typeface="Calibri" pitchFamily="34" charset="0"/>
              </a:rPr>
              <a:t>prolactin</a:t>
            </a:r>
            <a:r>
              <a:rPr lang="en-US" sz="1800" dirty="0" smtClean="0">
                <a:latin typeface="Calibri" pitchFamily="34" charset="0"/>
                <a:cs typeface="Calibri" pitchFamily="34" charset="0"/>
              </a:rPr>
              <a:t> levels, as well as a higher frequency of pituitary tumor shrinkage (1|⊕⊕⊕⊕)</a:t>
            </a:r>
          </a:p>
          <a:p>
            <a:pPr>
              <a:buNone/>
            </a:pPr>
            <a:endParaRPr lang="en-US" sz="1800" dirty="0">
              <a:latin typeface="Calibri" pitchFamily="34" charset="0"/>
              <a:cs typeface="Calibri" pitchFamily="34" charset="0"/>
            </a:endParaRPr>
          </a:p>
        </p:txBody>
      </p:sp>
      <p:pic>
        <p:nvPicPr>
          <p:cNvPr id="1026" name="Picture 2"/>
          <p:cNvPicPr>
            <a:picLocks noChangeAspect="1" noChangeArrowheads="1"/>
          </p:cNvPicPr>
          <p:nvPr/>
        </p:nvPicPr>
        <p:blipFill>
          <a:blip r:embed="rId2"/>
          <a:srcRect/>
          <a:stretch>
            <a:fillRect/>
          </a:stretch>
        </p:blipFill>
        <p:spPr bwMode="auto">
          <a:xfrm>
            <a:off x="0" y="0"/>
            <a:ext cx="7372350" cy="1285859"/>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a:srcRect/>
          <a:stretch>
            <a:fillRect/>
          </a:stretch>
        </p:blipFill>
        <p:spPr bwMode="auto">
          <a:xfrm>
            <a:off x="5972175" y="1000108"/>
            <a:ext cx="3171825" cy="228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357166"/>
            <a:ext cx="8153400" cy="862034"/>
          </a:xfrm>
        </p:spPr>
        <p:txBody>
          <a:bodyPr>
            <a:normAutofit fontScale="90000"/>
          </a:bodyPr>
          <a:lstStyle/>
          <a:p>
            <a:pPr lvl="0" algn="ctr"/>
            <a:r>
              <a:rPr lang="en-US" b="1" dirty="0" smtClean="0">
                <a:solidFill>
                  <a:schemeClr val="accent3"/>
                </a:solidFill>
                <a:latin typeface="Georgia"/>
                <a:ea typeface="Georgia"/>
                <a:cs typeface="Georgia"/>
                <a:sym typeface="Georgia"/>
              </a:rPr>
              <a:t>Problem List</a:t>
            </a:r>
            <a:r>
              <a:rPr lang="fa-IR" b="1" dirty="0" smtClean="0">
                <a:solidFill>
                  <a:schemeClr val="accent3"/>
                </a:solidFill>
                <a:latin typeface="Georgia"/>
                <a:ea typeface="Georgia"/>
                <a:cs typeface="Georgia"/>
                <a:sym typeface="Georgia"/>
              </a:rPr>
              <a:t> </a:t>
            </a:r>
            <a:r>
              <a:rPr lang="en-US" b="1" dirty="0" smtClean="0">
                <a:solidFill>
                  <a:schemeClr val="accent3"/>
                </a:solidFill>
                <a:latin typeface="Georgia"/>
                <a:ea typeface="Georgia"/>
                <a:cs typeface="Georgia"/>
                <a:sym typeface="Georgia"/>
              </a:rPr>
              <a:t> in our case</a:t>
            </a:r>
            <a:r>
              <a:rPr lang="en-US" sz="3200" dirty="0" smtClean="0">
                <a:solidFill>
                  <a:srgbClr val="000000"/>
                </a:solidFill>
                <a:latin typeface="Arial"/>
                <a:ea typeface="Arial"/>
                <a:cs typeface="Arial"/>
                <a:sym typeface="Arial"/>
              </a:rPr>
              <a:t/>
            </a:r>
            <a:br>
              <a:rPr lang="en-US" sz="3200" dirty="0" smtClean="0">
                <a:solidFill>
                  <a:srgbClr val="000000"/>
                </a:solidFill>
                <a:latin typeface="Arial"/>
                <a:ea typeface="Arial"/>
                <a:cs typeface="Arial"/>
                <a:sym typeface="Arial"/>
              </a:rPr>
            </a:br>
            <a:endParaRPr lang="en-US" dirty="0"/>
          </a:p>
        </p:txBody>
      </p:sp>
      <p:sp>
        <p:nvSpPr>
          <p:cNvPr id="3" name="Content Placeholder 2"/>
          <p:cNvSpPr>
            <a:spLocks noGrp="1"/>
          </p:cNvSpPr>
          <p:nvPr>
            <p:ph sz="quarter" idx="1"/>
          </p:nvPr>
        </p:nvSpPr>
        <p:spPr/>
        <p:txBody>
          <a:bodyPr>
            <a:normAutofit/>
          </a:bodyPr>
          <a:lstStyle/>
          <a:p>
            <a:pPr marL="365760" lvl="0" indent="-256032">
              <a:spcBef>
                <a:spcPts val="0"/>
              </a:spcBef>
              <a:buClr>
                <a:schemeClr val="accent3"/>
              </a:buClr>
              <a:buSzPts val="2000"/>
              <a:buFont typeface="Georgia"/>
              <a:buChar char="•"/>
            </a:pPr>
            <a:r>
              <a:rPr lang="en-US" sz="2400" dirty="0" smtClean="0">
                <a:solidFill>
                  <a:schemeClr val="dk1"/>
                </a:solidFill>
                <a:latin typeface="Calibri" pitchFamily="34" charset="0"/>
                <a:ea typeface="Georgia"/>
                <a:cs typeface="Calibri" pitchFamily="34" charset="0"/>
                <a:sym typeface="Georgia"/>
              </a:rPr>
              <a:t>A 43-year-old man</a:t>
            </a:r>
            <a:endParaRPr lang="en-US" sz="2400" dirty="0" smtClean="0">
              <a:solidFill>
                <a:srgbClr val="000000"/>
              </a:solidFill>
              <a:latin typeface="Calibri" pitchFamily="34" charset="0"/>
              <a:ea typeface="Arial"/>
              <a:cs typeface="Calibri" pitchFamily="34" charset="0"/>
              <a:sym typeface="Arial"/>
            </a:endParaRPr>
          </a:p>
          <a:p>
            <a:pPr marL="109728" lvl="0" indent="0">
              <a:spcBef>
                <a:spcPts val="300"/>
              </a:spcBef>
              <a:buClr>
                <a:schemeClr val="accent3"/>
              </a:buClr>
              <a:buSzPts val="2000"/>
              <a:buNone/>
            </a:pPr>
            <a:r>
              <a:rPr lang="en-US" sz="2400" dirty="0" smtClean="0">
                <a:solidFill>
                  <a:schemeClr val="dk1"/>
                </a:solidFill>
                <a:latin typeface="Calibri" pitchFamily="34" charset="0"/>
                <a:ea typeface="Georgia"/>
                <a:cs typeface="Calibri" pitchFamily="34" charset="0"/>
                <a:sym typeface="Georgia"/>
              </a:rPr>
              <a:t> </a:t>
            </a:r>
          </a:p>
          <a:p>
            <a:pPr marL="365760" lvl="0" indent="-256032">
              <a:spcBef>
                <a:spcPts val="300"/>
              </a:spcBef>
              <a:buClr>
                <a:schemeClr val="accent3"/>
              </a:buClr>
              <a:buSzPts val="2000"/>
              <a:buFont typeface="Georgia"/>
              <a:buChar char="•"/>
            </a:pPr>
            <a:r>
              <a:rPr lang="en-US" sz="2400" dirty="0" smtClean="0">
                <a:solidFill>
                  <a:schemeClr val="dk1"/>
                </a:solidFill>
                <a:latin typeface="Calibri" pitchFamily="34" charset="0"/>
                <a:ea typeface="Georgia"/>
                <a:cs typeface="Calibri" pitchFamily="34" charset="0"/>
                <a:sym typeface="Georgia"/>
              </a:rPr>
              <a:t>Progressive headache</a:t>
            </a:r>
          </a:p>
          <a:p>
            <a:pPr marL="365760" lvl="0" indent="-256032">
              <a:spcBef>
                <a:spcPts val="300"/>
              </a:spcBef>
              <a:buClr>
                <a:schemeClr val="accent3"/>
              </a:buClr>
              <a:buSzPts val="2000"/>
              <a:buFont typeface="Georgia"/>
              <a:buChar char="•"/>
            </a:pPr>
            <a:endParaRPr lang="en-US" sz="2400" dirty="0" smtClean="0">
              <a:solidFill>
                <a:schemeClr val="dk1"/>
              </a:solidFill>
              <a:latin typeface="Calibri" pitchFamily="34" charset="0"/>
              <a:ea typeface="Georgia"/>
              <a:cs typeface="Calibri" pitchFamily="34" charset="0"/>
              <a:sym typeface="Georgia"/>
            </a:endParaRPr>
          </a:p>
          <a:p>
            <a:pPr marL="365760" lvl="0" indent="-256032">
              <a:spcBef>
                <a:spcPts val="300"/>
              </a:spcBef>
              <a:buClr>
                <a:schemeClr val="accent3"/>
              </a:buClr>
              <a:buSzPts val="2000"/>
              <a:buFont typeface="Georgia"/>
              <a:buChar char="•"/>
            </a:pPr>
            <a:r>
              <a:rPr lang="en-US" sz="2400" dirty="0" smtClean="0">
                <a:solidFill>
                  <a:schemeClr val="dk1"/>
                </a:solidFill>
                <a:latin typeface="Calibri" pitchFamily="34" charset="0"/>
                <a:ea typeface="Georgia"/>
                <a:cs typeface="Calibri" pitchFamily="34" charset="0"/>
                <a:sym typeface="Georgia"/>
              </a:rPr>
              <a:t>Bilateral blurred vision </a:t>
            </a:r>
            <a:endParaRPr lang="en-US" sz="2400" dirty="0" smtClean="0">
              <a:solidFill>
                <a:srgbClr val="000000"/>
              </a:solidFill>
              <a:latin typeface="Calibri" pitchFamily="34" charset="0"/>
              <a:ea typeface="Arial"/>
              <a:cs typeface="Calibri" pitchFamily="34" charset="0"/>
              <a:sym typeface="Arial"/>
            </a:endParaRPr>
          </a:p>
          <a:p>
            <a:pPr marL="365760" lvl="0" indent="-129032">
              <a:spcBef>
                <a:spcPts val="300"/>
              </a:spcBef>
              <a:buClr>
                <a:schemeClr val="accent3"/>
              </a:buClr>
              <a:buSzPts val="2000"/>
              <a:buNone/>
            </a:pPr>
            <a:endParaRPr lang="en-US" sz="2400" dirty="0" smtClean="0">
              <a:solidFill>
                <a:schemeClr val="dk1"/>
              </a:solidFill>
              <a:latin typeface="Calibri" pitchFamily="34" charset="0"/>
              <a:ea typeface="Georgia"/>
              <a:cs typeface="Calibri" pitchFamily="34" charset="0"/>
              <a:sym typeface="Georgia"/>
            </a:endParaRPr>
          </a:p>
          <a:p>
            <a:pPr marL="365760" lvl="0" indent="-256032">
              <a:spcBef>
                <a:spcPts val="300"/>
              </a:spcBef>
              <a:buClr>
                <a:schemeClr val="accent3"/>
              </a:buClr>
              <a:buSzPts val="2000"/>
              <a:buFont typeface="Georgia"/>
              <a:buChar char="•"/>
            </a:pPr>
            <a:r>
              <a:rPr lang="en-US" sz="2400" dirty="0" smtClean="0">
                <a:solidFill>
                  <a:schemeClr val="dk1"/>
                </a:solidFill>
                <a:latin typeface="Calibri" pitchFamily="34" charset="0"/>
                <a:ea typeface="Georgia"/>
                <a:cs typeface="Calibri" pitchFamily="34" charset="0"/>
                <a:sym typeface="Georgia"/>
              </a:rPr>
              <a:t>High Serum </a:t>
            </a:r>
            <a:r>
              <a:rPr lang="en-US" sz="2400" dirty="0" err="1" smtClean="0">
                <a:solidFill>
                  <a:schemeClr val="dk1"/>
                </a:solidFill>
                <a:latin typeface="Calibri" pitchFamily="34" charset="0"/>
                <a:ea typeface="Georgia"/>
                <a:cs typeface="Calibri" pitchFamily="34" charset="0"/>
                <a:sym typeface="Georgia"/>
              </a:rPr>
              <a:t>prolactin</a:t>
            </a:r>
            <a:r>
              <a:rPr lang="en-US" sz="2400" dirty="0" smtClean="0">
                <a:solidFill>
                  <a:schemeClr val="dk1"/>
                </a:solidFill>
                <a:latin typeface="Calibri" pitchFamily="34" charset="0"/>
                <a:ea typeface="Georgia"/>
                <a:cs typeface="Calibri" pitchFamily="34" charset="0"/>
                <a:sym typeface="Georgia"/>
              </a:rPr>
              <a:t> Level</a:t>
            </a:r>
          </a:p>
          <a:p>
            <a:pPr marL="109728" lvl="0">
              <a:spcBef>
                <a:spcPts val="300"/>
              </a:spcBef>
              <a:buClr>
                <a:schemeClr val="accent3"/>
              </a:buClr>
              <a:buSzPts val="2000"/>
            </a:pPr>
            <a:endParaRPr lang="en-US" sz="2400" dirty="0" smtClean="0">
              <a:solidFill>
                <a:schemeClr val="dk1"/>
              </a:solidFill>
              <a:latin typeface="Calibri" pitchFamily="34" charset="0"/>
              <a:ea typeface="Georgia"/>
              <a:cs typeface="Calibri" pitchFamily="34" charset="0"/>
              <a:sym typeface="Georgia"/>
            </a:endParaRPr>
          </a:p>
          <a:p>
            <a:pPr marL="365760" lvl="0" indent="-256032">
              <a:spcBef>
                <a:spcPts val="300"/>
              </a:spcBef>
              <a:buClr>
                <a:schemeClr val="accent3"/>
              </a:buClr>
              <a:buSzPts val="2000"/>
              <a:buFont typeface="Georgia"/>
              <a:buChar char="•"/>
            </a:pPr>
            <a:r>
              <a:rPr lang="en-US" sz="2400" dirty="0" smtClean="0">
                <a:solidFill>
                  <a:schemeClr val="dk1"/>
                </a:solidFill>
                <a:latin typeface="Calibri" pitchFamily="34" charset="0"/>
                <a:ea typeface="Georgia"/>
                <a:cs typeface="Calibri" pitchFamily="34" charset="0"/>
                <a:sym typeface="Georgia"/>
              </a:rPr>
              <a:t>Pituitary </a:t>
            </a:r>
            <a:r>
              <a:rPr lang="en-US" sz="2400" dirty="0" smtClean="0">
                <a:solidFill>
                  <a:schemeClr val="dk1"/>
                </a:solidFill>
                <a:latin typeface="Calibri" pitchFamily="34" charset="0"/>
                <a:ea typeface="Georgia"/>
                <a:cs typeface="Calibri" pitchFamily="34" charset="0"/>
                <a:sym typeface="Georgia"/>
              </a:rPr>
              <a:t>mass in MRI </a:t>
            </a:r>
          </a:p>
          <a:p>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0" y="1500174"/>
            <a:ext cx="9144000" cy="5357826"/>
          </a:xfrm>
        </p:spPr>
        <p:txBody>
          <a:bodyPr>
            <a:normAutofit/>
          </a:bodyPr>
          <a:lstStyle/>
          <a:p>
            <a:endParaRPr lang="en-US" sz="1800" dirty="0" smtClean="0">
              <a:latin typeface="Calibri" pitchFamily="34" charset="0"/>
              <a:cs typeface="Calibri" pitchFamily="34" charset="0"/>
            </a:endParaRPr>
          </a:p>
          <a:p>
            <a:pPr>
              <a:buFont typeface="Wingdings" pitchFamily="2" charset="2"/>
              <a:buChar char="q"/>
            </a:pPr>
            <a:r>
              <a:rPr lang="en-US" sz="1800" dirty="0">
                <a:latin typeface="Calibri" pitchFamily="34" charset="0"/>
                <a:cs typeface="Calibri" pitchFamily="34" charset="0"/>
              </a:rPr>
              <a:t>F</a:t>
            </a:r>
            <a:r>
              <a:rPr lang="en-US" sz="1800" smtClean="0">
                <a:latin typeface="Calibri" pitchFamily="34" charset="0"/>
                <a:cs typeface="Calibri" pitchFamily="34" charset="0"/>
              </a:rPr>
              <a:t>ollow-up </a:t>
            </a:r>
            <a:r>
              <a:rPr lang="en-US" sz="1800" dirty="0" smtClean="0">
                <a:latin typeface="Calibri" pitchFamily="34" charset="0"/>
                <a:cs typeface="Calibri" pitchFamily="34" charset="0"/>
              </a:rPr>
              <a:t>includes: </a:t>
            </a:r>
          </a:p>
          <a:p>
            <a:pPr marL="342900" indent="-342900">
              <a:buAutoNum type="arabicParenR"/>
            </a:pPr>
            <a:r>
              <a:rPr lang="en-US" sz="1800" dirty="0" smtClean="0">
                <a:latin typeface="Calibri" pitchFamily="34" charset="0"/>
                <a:cs typeface="Calibri" pitchFamily="34" charset="0"/>
              </a:rPr>
              <a:t>periodic </a:t>
            </a:r>
            <a:r>
              <a:rPr lang="en-US" sz="1800" dirty="0" err="1" smtClean="0">
                <a:latin typeface="Calibri" pitchFamily="34" charset="0"/>
                <a:cs typeface="Calibri" pitchFamily="34" charset="0"/>
              </a:rPr>
              <a:t>prolactin</a:t>
            </a:r>
            <a:r>
              <a:rPr lang="en-US" sz="1800" dirty="0" smtClean="0">
                <a:latin typeface="Calibri" pitchFamily="34" charset="0"/>
                <a:cs typeface="Calibri" pitchFamily="34" charset="0"/>
              </a:rPr>
              <a:t> measurement starting 1 month after therapy to guide treatment intensification to achieve normal </a:t>
            </a:r>
            <a:r>
              <a:rPr lang="en-US" sz="1800" dirty="0" err="1" smtClean="0">
                <a:latin typeface="Calibri" pitchFamily="34" charset="0"/>
                <a:cs typeface="Calibri" pitchFamily="34" charset="0"/>
              </a:rPr>
              <a:t>prolactin</a:t>
            </a:r>
            <a:r>
              <a:rPr lang="en-US" sz="1800" dirty="0" smtClean="0">
                <a:latin typeface="Calibri" pitchFamily="34" charset="0"/>
                <a:cs typeface="Calibri" pitchFamily="34" charset="0"/>
              </a:rPr>
              <a:t> level and reversal of </a:t>
            </a:r>
            <a:r>
              <a:rPr lang="en-US" sz="1800" dirty="0" err="1" smtClean="0">
                <a:latin typeface="Calibri" pitchFamily="34" charset="0"/>
                <a:cs typeface="Calibri" pitchFamily="34" charset="0"/>
              </a:rPr>
              <a:t>hypogonadism</a:t>
            </a:r>
            <a:endParaRPr lang="en-US" sz="1800" dirty="0" smtClean="0">
              <a:latin typeface="Calibri" pitchFamily="34" charset="0"/>
              <a:cs typeface="Calibri" pitchFamily="34" charset="0"/>
            </a:endParaRPr>
          </a:p>
          <a:p>
            <a:pPr marL="342900" indent="-342900">
              <a:buAutoNum type="arabicParenR"/>
            </a:pPr>
            <a:endParaRPr lang="en-US" sz="1800" dirty="0" smtClean="0">
              <a:latin typeface="Calibri" pitchFamily="34" charset="0"/>
              <a:cs typeface="Calibri" pitchFamily="34" charset="0"/>
            </a:endParaRPr>
          </a:p>
          <a:p>
            <a:pPr marL="342900" indent="-342900">
              <a:buAutoNum type="arabicParenR"/>
            </a:pPr>
            <a:r>
              <a:rPr lang="en-US" sz="1800" dirty="0" smtClean="0">
                <a:latin typeface="Calibri" pitchFamily="34" charset="0"/>
                <a:cs typeface="Calibri" pitchFamily="34" charset="0"/>
              </a:rPr>
              <a:t>repeat MRI in 1 yr (or in 3 months in patients with </a:t>
            </a:r>
            <a:r>
              <a:rPr lang="en-US" sz="1800" dirty="0" err="1" smtClean="0">
                <a:latin typeface="Calibri" pitchFamily="34" charset="0"/>
                <a:cs typeface="Calibri" pitchFamily="34" charset="0"/>
              </a:rPr>
              <a:t>macroprolactinoma</a:t>
            </a:r>
            <a:r>
              <a:rPr lang="en-US" sz="1800" dirty="0" smtClean="0">
                <a:latin typeface="Calibri" pitchFamily="34" charset="0"/>
                <a:cs typeface="Calibri" pitchFamily="34" charset="0"/>
              </a:rPr>
              <a:t>, if </a:t>
            </a:r>
            <a:r>
              <a:rPr lang="en-US" sz="1800" dirty="0" err="1" smtClean="0">
                <a:latin typeface="Calibri" pitchFamily="34" charset="0"/>
                <a:cs typeface="Calibri" pitchFamily="34" charset="0"/>
              </a:rPr>
              <a:t>prolactin</a:t>
            </a:r>
            <a:r>
              <a:rPr lang="en-US" sz="1800" dirty="0" smtClean="0">
                <a:latin typeface="Calibri" pitchFamily="34" charset="0"/>
                <a:cs typeface="Calibri" pitchFamily="34" charset="0"/>
              </a:rPr>
              <a:t> levels continue to rise while patient is receiving </a:t>
            </a:r>
            <a:r>
              <a:rPr lang="en-US" sz="1800" dirty="0" err="1" smtClean="0">
                <a:latin typeface="Calibri" pitchFamily="34" charset="0"/>
                <a:cs typeface="Calibri" pitchFamily="34" charset="0"/>
              </a:rPr>
              <a:t>dopaminergic</a:t>
            </a:r>
            <a:r>
              <a:rPr lang="en-US" sz="1800" dirty="0" smtClean="0">
                <a:latin typeface="Calibri" pitchFamily="34" charset="0"/>
                <a:cs typeface="Calibri" pitchFamily="34" charset="0"/>
              </a:rPr>
              <a:t> agents, or if new symptoms, </a:t>
            </a:r>
            <a:r>
              <a:rPr lang="en-US" sz="1800" i="1" dirty="0" smtClean="0">
                <a:latin typeface="Calibri" pitchFamily="34" charset="0"/>
                <a:cs typeface="Calibri" pitchFamily="34" charset="0"/>
              </a:rPr>
              <a:t>e.g.</a:t>
            </a:r>
            <a:r>
              <a:rPr lang="en-US" sz="1800" dirty="0" smtClean="0">
                <a:latin typeface="Calibri" pitchFamily="34" charset="0"/>
                <a:cs typeface="Calibri" pitchFamily="34" charset="0"/>
              </a:rPr>
              <a:t> </a:t>
            </a:r>
            <a:r>
              <a:rPr lang="en-US" sz="1800" dirty="0" err="1" smtClean="0">
                <a:latin typeface="Calibri" pitchFamily="34" charset="0"/>
                <a:cs typeface="Calibri" pitchFamily="34" charset="0"/>
              </a:rPr>
              <a:t>galactorrhea</a:t>
            </a:r>
            <a:r>
              <a:rPr lang="en-US" sz="1800" dirty="0" smtClean="0">
                <a:latin typeface="Calibri" pitchFamily="34" charset="0"/>
                <a:cs typeface="Calibri" pitchFamily="34" charset="0"/>
              </a:rPr>
              <a:t>, visual disturbances, headaches, or other hormonal disorders, occur)</a:t>
            </a:r>
          </a:p>
          <a:p>
            <a:pPr marL="342900" indent="-342900">
              <a:buAutoNum type="arabicParenR"/>
            </a:pPr>
            <a:endParaRPr lang="en-US" sz="1800" dirty="0" smtClean="0">
              <a:latin typeface="Calibri" pitchFamily="34" charset="0"/>
              <a:cs typeface="Calibri" pitchFamily="34" charset="0"/>
            </a:endParaRPr>
          </a:p>
          <a:p>
            <a:pPr marL="342900" indent="-342900">
              <a:buAutoNum type="arabicParenR"/>
            </a:pPr>
            <a:r>
              <a:rPr lang="en-US" sz="1800" dirty="0" smtClean="0">
                <a:latin typeface="Calibri" pitchFamily="34" charset="0"/>
                <a:cs typeface="Calibri" pitchFamily="34" charset="0"/>
              </a:rPr>
              <a:t>visual field examinations in patients with </a:t>
            </a:r>
            <a:r>
              <a:rPr lang="en-US" sz="1800" dirty="0" err="1" smtClean="0">
                <a:latin typeface="Calibri" pitchFamily="34" charset="0"/>
                <a:cs typeface="Calibri" pitchFamily="34" charset="0"/>
              </a:rPr>
              <a:t>macroadenomas</a:t>
            </a:r>
            <a:r>
              <a:rPr lang="en-US" sz="1800" dirty="0" smtClean="0">
                <a:latin typeface="Calibri" pitchFamily="34" charset="0"/>
                <a:cs typeface="Calibri" pitchFamily="34" charset="0"/>
              </a:rPr>
              <a:t> at risk of impinging the optic chiasm</a:t>
            </a:r>
          </a:p>
          <a:p>
            <a:pPr marL="342900" indent="-342900">
              <a:buAutoNum type="arabicParenR"/>
            </a:pPr>
            <a:endParaRPr lang="en-US" sz="1800" dirty="0" smtClean="0">
              <a:latin typeface="Calibri" pitchFamily="34" charset="0"/>
              <a:cs typeface="Calibri" pitchFamily="34" charset="0"/>
            </a:endParaRPr>
          </a:p>
          <a:p>
            <a:pPr marL="342900" indent="-342900">
              <a:buAutoNum type="arabicParenR"/>
            </a:pPr>
            <a:r>
              <a:rPr lang="en-US" sz="1800" dirty="0" smtClean="0">
                <a:latin typeface="Calibri" pitchFamily="34" charset="0"/>
                <a:cs typeface="Calibri" pitchFamily="34" charset="0"/>
              </a:rPr>
              <a:t>assessment and management of </a:t>
            </a:r>
            <a:r>
              <a:rPr lang="en-US" sz="1800" dirty="0" err="1" smtClean="0">
                <a:latin typeface="Calibri" pitchFamily="34" charset="0"/>
                <a:cs typeface="Calibri" pitchFamily="34" charset="0"/>
              </a:rPr>
              <a:t>comorbidities</a:t>
            </a:r>
            <a:r>
              <a:rPr lang="en-US" sz="1800" dirty="0" smtClean="0">
                <a:latin typeface="Calibri" pitchFamily="34" charset="0"/>
                <a:cs typeface="Calibri" pitchFamily="34" charset="0"/>
              </a:rPr>
              <a:t>, </a:t>
            </a:r>
            <a:r>
              <a:rPr lang="en-US" sz="1800" i="1" dirty="0" smtClean="0">
                <a:latin typeface="Calibri" pitchFamily="34" charset="0"/>
                <a:cs typeface="Calibri" pitchFamily="34" charset="0"/>
              </a:rPr>
              <a:t>e.g.</a:t>
            </a:r>
            <a:r>
              <a:rPr lang="en-US" sz="1800" dirty="0" smtClean="0">
                <a:latin typeface="Calibri" pitchFamily="34" charset="0"/>
                <a:cs typeface="Calibri" pitchFamily="34" charset="0"/>
              </a:rPr>
              <a:t> sex-steroid-dependent bone loss, persistent </a:t>
            </a:r>
            <a:r>
              <a:rPr lang="en-US" sz="1800" dirty="0" err="1" smtClean="0">
                <a:latin typeface="Calibri" pitchFamily="34" charset="0"/>
                <a:cs typeface="Calibri" pitchFamily="34" charset="0"/>
              </a:rPr>
              <a:t>galactorrhea</a:t>
            </a:r>
            <a:r>
              <a:rPr lang="en-US" sz="1800" dirty="0" smtClean="0">
                <a:latin typeface="Calibri" pitchFamily="34" charset="0"/>
                <a:cs typeface="Calibri" pitchFamily="34" charset="0"/>
              </a:rPr>
              <a:t> in the face of normalized </a:t>
            </a:r>
            <a:r>
              <a:rPr lang="en-US" sz="1800" dirty="0" err="1" smtClean="0">
                <a:latin typeface="Calibri" pitchFamily="34" charset="0"/>
                <a:cs typeface="Calibri" pitchFamily="34" charset="0"/>
              </a:rPr>
              <a:t>prolactin</a:t>
            </a:r>
            <a:r>
              <a:rPr lang="en-US" sz="1800" dirty="0" smtClean="0">
                <a:latin typeface="Calibri" pitchFamily="34" charset="0"/>
                <a:cs typeface="Calibri" pitchFamily="34" charset="0"/>
              </a:rPr>
              <a:t> levels, and pituitary </a:t>
            </a:r>
            <a:r>
              <a:rPr lang="en-US" sz="1800" dirty="0" err="1" smtClean="0">
                <a:latin typeface="Calibri" pitchFamily="34" charset="0"/>
                <a:cs typeface="Calibri" pitchFamily="34" charset="0"/>
              </a:rPr>
              <a:t>trophic</a:t>
            </a:r>
            <a:r>
              <a:rPr lang="en-US" sz="1800" dirty="0" smtClean="0">
                <a:latin typeface="Calibri" pitchFamily="34" charset="0"/>
                <a:cs typeface="Calibri" pitchFamily="34" charset="0"/>
              </a:rPr>
              <a:t> hormone reserve</a:t>
            </a:r>
          </a:p>
          <a:p>
            <a:pPr>
              <a:buNone/>
            </a:pPr>
            <a:endParaRPr lang="en-US" sz="1800" dirty="0">
              <a:latin typeface="Calibri" pitchFamily="34" charset="0"/>
              <a:cs typeface="Calibri" pitchFamily="34" charset="0"/>
            </a:endParaRPr>
          </a:p>
        </p:txBody>
      </p:sp>
      <p:pic>
        <p:nvPicPr>
          <p:cNvPr id="1026" name="Picture 2"/>
          <p:cNvPicPr>
            <a:picLocks noChangeAspect="1" noChangeArrowheads="1"/>
          </p:cNvPicPr>
          <p:nvPr/>
        </p:nvPicPr>
        <p:blipFill>
          <a:blip r:embed="rId2"/>
          <a:srcRect/>
          <a:stretch>
            <a:fillRect/>
          </a:stretch>
        </p:blipFill>
        <p:spPr bwMode="auto">
          <a:xfrm>
            <a:off x="0" y="0"/>
            <a:ext cx="7372350" cy="1285859"/>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a:srcRect/>
          <a:stretch>
            <a:fillRect/>
          </a:stretch>
        </p:blipFill>
        <p:spPr bwMode="auto">
          <a:xfrm>
            <a:off x="5972175" y="1000108"/>
            <a:ext cx="3171825" cy="228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282" y="142852"/>
            <a:ext cx="8786874" cy="1000132"/>
          </a:xfrm>
        </p:spPr>
        <p:txBody>
          <a:bodyPr>
            <a:normAutofit/>
          </a:bodyPr>
          <a:lstStyle/>
          <a:p>
            <a:pPr algn="l"/>
            <a:endParaRPr lang="en-US" sz="1800" b="1" dirty="0">
              <a:solidFill>
                <a:schemeClr val="bg1">
                  <a:lumMod val="50000"/>
                </a:schemeClr>
              </a:solidFill>
              <a:latin typeface="Calibri" pitchFamily="34" charset="0"/>
              <a:cs typeface="Calibri" pitchFamily="34" charset="0"/>
            </a:endParaRPr>
          </a:p>
        </p:txBody>
      </p:sp>
      <p:sp>
        <p:nvSpPr>
          <p:cNvPr id="3" name="Content Placeholder 2"/>
          <p:cNvSpPr>
            <a:spLocks noGrp="1"/>
          </p:cNvSpPr>
          <p:nvPr>
            <p:ph sz="quarter" idx="1"/>
          </p:nvPr>
        </p:nvSpPr>
        <p:spPr>
          <a:xfrm>
            <a:off x="0" y="1571612"/>
            <a:ext cx="9144000" cy="5143536"/>
          </a:xfrm>
        </p:spPr>
        <p:txBody>
          <a:bodyPr>
            <a:normAutofit/>
          </a:bodyPr>
          <a:lstStyle/>
          <a:p>
            <a:r>
              <a:rPr lang="en-US" sz="2000" dirty="0" smtClean="0">
                <a:latin typeface="Calibri" pitchFamily="34" charset="0"/>
                <a:cs typeface="Calibri" pitchFamily="34" charset="0"/>
              </a:rPr>
              <a:t>What are the appropriate treatments for  Giant </a:t>
            </a:r>
            <a:r>
              <a:rPr lang="en-US" sz="2000" dirty="0" err="1" smtClean="0">
                <a:latin typeface="Calibri" pitchFamily="34" charset="0"/>
                <a:cs typeface="Calibri" pitchFamily="34" charset="0"/>
              </a:rPr>
              <a:t>prolactinoma</a:t>
            </a:r>
            <a:r>
              <a:rPr lang="en-US" sz="2000" dirty="0" smtClean="0">
                <a:latin typeface="Calibri" pitchFamily="34" charset="0"/>
                <a:cs typeface="Calibri" pitchFamily="34" charset="0"/>
              </a:rPr>
              <a:t>?</a:t>
            </a:r>
            <a:endParaRPr lang="en-US" sz="2000" dirty="0" smtClean="0">
              <a:latin typeface="Calibri" pitchFamily="34" charset="0"/>
              <a:cs typeface="Calibri" pitchFamily="34" charset="0"/>
            </a:endParaRPr>
          </a:p>
          <a:p>
            <a:r>
              <a:rPr lang="en-US" sz="2000" dirty="0" smtClean="0">
                <a:latin typeface="Calibri" pitchFamily="34" charset="0"/>
                <a:cs typeface="Calibri" pitchFamily="34" charset="0"/>
              </a:rPr>
              <a:t>What are the effects of different therapies in this </a:t>
            </a:r>
            <a:r>
              <a:rPr lang="en-US" sz="2000" dirty="0" smtClean="0">
                <a:latin typeface="Calibri" pitchFamily="34" charset="0"/>
                <a:cs typeface="Calibri" pitchFamily="34" charset="0"/>
              </a:rPr>
              <a:t>patient?</a:t>
            </a:r>
            <a:endParaRPr lang="en-US" sz="2000" dirty="0" smtClean="0">
              <a:latin typeface="Calibri" pitchFamily="34" charset="0"/>
              <a:cs typeface="Calibri" pitchFamily="34" charset="0"/>
            </a:endParaRPr>
          </a:p>
          <a:p>
            <a:r>
              <a:rPr lang="en-US" sz="2000" dirty="0" smtClean="0">
                <a:latin typeface="Calibri" pitchFamily="34" charset="0"/>
                <a:cs typeface="Calibri" pitchFamily="34" charset="0"/>
              </a:rPr>
              <a:t>Is surgery required in the patient to be introduced?</a:t>
            </a:r>
          </a:p>
          <a:p>
            <a:endParaRPr lang="en-US" sz="2000" dirty="0" smtClean="0">
              <a:latin typeface="Calibri" pitchFamily="34" charset="0"/>
              <a:cs typeface="Calibri" pitchFamily="34" charset="0"/>
            </a:endParaRPr>
          </a:p>
          <a:p>
            <a:endParaRPr lang="en-US" sz="2000" dirty="0" smtClean="0">
              <a:latin typeface="Calibri" pitchFamily="34" charset="0"/>
              <a:cs typeface="Calibri" pitchFamily="34" charset="0"/>
            </a:endParaRPr>
          </a:p>
          <a:p>
            <a:endParaRPr lang="en-US" sz="2000" dirty="0" smtClean="0">
              <a:latin typeface="Calibri" pitchFamily="34" charset="0"/>
              <a:cs typeface="Calibri" pitchFamily="34" charset="0"/>
            </a:endParaRPr>
          </a:p>
          <a:p>
            <a:r>
              <a:rPr lang="en-US" sz="2000" dirty="0" smtClean="0">
                <a:latin typeface="Calibri" pitchFamily="34" charset="0"/>
                <a:cs typeface="Calibri" pitchFamily="34" charset="0"/>
              </a:rPr>
              <a:t>Follow up of these patients after choosing the appropriate </a:t>
            </a:r>
            <a:r>
              <a:rPr lang="en-US" sz="2000" dirty="0" smtClean="0">
                <a:latin typeface="Calibri" pitchFamily="34" charset="0"/>
                <a:cs typeface="Calibri" pitchFamily="34" charset="0"/>
              </a:rPr>
              <a:t>treatment options</a:t>
            </a:r>
            <a:endParaRPr lang="en-US" sz="2000" dirty="0" smtClean="0">
              <a:latin typeface="Calibri" pitchFamily="34" charset="0"/>
              <a:cs typeface="Calibri" pitchFamily="34" charset="0"/>
            </a:endParaRPr>
          </a:p>
          <a:p>
            <a:endParaRPr lang="en-US" sz="18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srcRect/>
          <a:stretch>
            <a:fillRect/>
          </a:stretch>
        </p:blipFill>
        <p:spPr bwMode="auto">
          <a:xfrm>
            <a:off x="571472" y="142852"/>
            <a:ext cx="7381875" cy="1000132"/>
          </a:xfrm>
          <a:prstGeom prst="rect">
            <a:avLst/>
          </a:prstGeom>
          <a:noFill/>
          <a:ln w="9525">
            <a:noFill/>
            <a:miter lim="800000"/>
            <a:headEnd/>
            <a:tailEnd/>
          </a:ln>
          <a:effectLst/>
        </p:spPr>
      </p:pic>
      <p:pic>
        <p:nvPicPr>
          <p:cNvPr id="5" name="Picture 3"/>
          <p:cNvPicPr>
            <a:picLocks noChangeAspect="1" noChangeArrowheads="1"/>
          </p:cNvPicPr>
          <p:nvPr/>
        </p:nvPicPr>
        <p:blipFill>
          <a:blip r:embed="rId3"/>
          <a:srcRect/>
          <a:stretch>
            <a:fillRect/>
          </a:stretch>
        </p:blipFill>
        <p:spPr bwMode="auto">
          <a:xfrm>
            <a:off x="6143636" y="1071546"/>
            <a:ext cx="2147888" cy="201981"/>
          </a:xfrm>
          <a:prstGeom prst="rect">
            <a:avLst/>
          </a:prstGeom>
          <a:noFill/>
          <a:ln w="9525">
            <a:noFill/>
            <a:miter lim="800000"/>
            <a:headEnd/>
            <a:tailEnd/>
          </a:ln>
          <a:effectLst/>
        </p:spPr>
      </p:pic>
      <p:pic>
        <p:nvPicPr>
          <p:cNvPr id="1027" name="Picture 3"/>
          <p:cNvPicPr>
            <a:picLocks noChangeAspect="1" noChangeArrowheads="1"/>
          </p:cNvPicPr>
          <p:nvPr/>
        </p:nvPicPr>
        <p:blipFill>
          <a:blip r:embed="rId4"/>
          <a:srcRect/>
          <a:stretch>
            <a:fillRect/>
          </a:stretch>
        </p:blipFill>
        <p:spPr bwMode="auto">
          <a:xfrm>
            <a:off x="214282" y="2428868"/>
            <a:ext cx="8715436" cy="4429132"/>
          </a:xfrm>
          <a:prstGeom prst="rect">
            <a:avLst/>
          </a:prstGeom>
          <a:noFill/>
          <a:ln w="9525">
            <a:noFill/>
            <a:miter lim="800000"/>
            <a:headEnd/>
            <a:tailEnd/>
          </a:ln>
          <a:effectLst/>
        </p:spPr>
      </p:pic>
      <p:sp>
        <p:nvSpPr>
          <p:cNvPr id="7" name="Content Placeholder 2"/>
          <p:cNvSpPr>
            <a:spLocks noGrp="1"/>
          </p:cNvSpPr>
          <p:nvPr>
            <p:ph sz="quarter" idx="1"/>
          </p:nvPr>
        </p:nvSpPr>
        <p:spPr>
          <a:xfrm>
            <a:off x="214282" y="1500174"/>
            <a:ext cx="8472518" cy="571504"/>
          </a:xfrm>
        </p:spPr>
        <p:txBody>
          <a:bodyPr>
            <a:normAutofit fontScale="25000" lnSpcReduction="20000"/>
          </a:bodyPr>
          <a:lstStyle/>
          <a:p>
            <a:r>
              <a:rPr lang="en-US" sz="6400" dirty="0" smtClean="0">
                <a:latin typeface="Calibri" pitchFamily="34" charset="0"/>
                <a:cs typeface="Calibri" pitchFamily="34" charset="0"/>
              </a:rPr>
              <a:t>88 male patients  = (15 micro- and 73 </a:t>
            </a:r>
            <a:r>
              <a:rPr lang="en-US" sz="6400" dirty="0" err="1" smtClean="0">
                <a:latin typeface="Calibri" pitchFamily="34" charset="0"/>
                <a:cs typeface="Calibri" pitchFamily="34" charset="0"/>
              </a:rPr>
              <a:t>macroprolactinomas</a:t>
            </a:r>
            <a:r>
              <a:rPr lang="en-US" sz="6400" dirty="0" smtClean="0">
                <a:latin typeface="Calibri" pitchFamily="34" charset="0"/>
                <a:cs typeface="Calibri" pitchFamily="34" charset="0"/>
              </a:rPr>
              <a:t>)</a:t>
            </a:r>
            <a:endParaRPr lang="fa-IR" sz="6400" dirty="0" smtClean="0">
              <a:latin typeface="Calibri" pitchFamily="34" charset="0"/>
            </a:endParaRPr>
          </a:p>
          <a:p>
            <a:r>
              <a:rPr lang="en-US" sz="6400" dirty="0" smtClean="0">
                <a:latin typeface="Calibri" pitchFamily="34" charset="0"/>
                <a:cs typeface="Calibri" pitchFamily="34" charset="0"/>
              </a:rPr>
              <a:t>Age = 40·3 ± 14·7 years</a:t>
            </a:r>
            <a:endParaRPr lang="fa-IR" sz="6400" dirty="0" smtClean="0">
              <a:latin typeface="Calibri" pitchFamily="34" charset="0"/>
            </a:endParaRPr>
          </a:p>
          <a:p>
            <a:r>
              <a:rPr lang="en-US" sz="6400" dirty="0" smtClean="0">
                <a:latin typeface="Calibri" pitchFamily="34" charset="0"/>
                <a:cs typeface="Calibri" pitchFamily="34" charset="0"/>
              </a:rPr>
              <a:t>follow-up  = 3 to 244 months</a:t>
            </a:r>
          </a:p>
          <a:p>
            <a:pPr>
              <a:buNone/>
            </a:pPr>
            <a:endParaRPr lang="en-US" sz="1600" dirty="0" smtClean="0"/>
          </a:p>
          <a:p>
            <a:endParaRPr lang="en-US" sz="16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571472" y="0"/>
            <a:ext cx="7381875" cy="1162050"/>
          </a:xfrm>
          <a:prstGeom prst="rect">
            <a:avLst/>
          </a:prstGeom>
          <a:noFill/>
          <a:ln w="9525">
            <a:noFill/>
            <a:miter lim="800000"/>
            <a:headEnd/>
            <a:tailEnd/>
          </a:ln>
          <a:effectLst/>
        </p:spPr>
      </p:pic>
      <p:pic>
        <p:nvPicPr>
          <p:cNvPr id="2051" name="Picture 3"/>
          <p:cNvPicPr>
            <a:picLocks noChangeAspect="1" noChangeArrowheads="1"/>
          </p:cNvPicPr>
          <p:nvPr/>
        </p:nvPicPr>
        <p:blipFill>
          <a:blip r:embed="rId3"/>
          <a:srcRect/>
          <a:stretch>
            <a:fillRect/>
          </a:stretch>
        </p:blipFill>
        <p:spPr bwMode="auto">
          <a:xfrm>
            <a:off x="5786446" y="1000108"/>
            <a:ext cx="2147888" cy="201981"/>
          </a:xfrm>
          <a:prstGeom prst="rect">
            <a:avLst/>
          </a:prstGeom>
          <a:noFill/>
          <a:ln w="9525">
            <a:noFill/>
            <a:miter lim="800000"/>
            <a:headEnd/>
            <a:tailEnd/>
          </a:ln>
          <a:effectLst/>
        </p:spPr>
      </p:pic>
      <p:pic>
        <p:nvPicPr>
          <p:cNvPr id="4" name="Picture 2"/>
          <p:cNvPicPr>
            <a:picLocks noChangeAspect="1" noChangeArrowheads="1"/>
          </p:cNvPicPr>
          <p:nvPr/>
        </p:nvPicPr>
        <p:blipFill>
          <a:blip r:embed="rId4"/>
          <a:srcRect/>
          <a:stretch>
            <a:fillRect/>
          </a:stretch>
        </p:blipFill>
        <p:spPr bwMode="auto">
          <a:xfrm>
            <a:off x="142844" y="1928802"/>
            <a:ext cx="4000528" cy="4214842"/>
          </a:xfrm>
          <a:prstGeom prst="rect">
            <a:avLst/>
          </a:prstGeom>
          <a:noFill/>
          <a:ln w="9525">
            <a:noFill/>
            <a:miter lim="800000"/>
            <a:headEnd/>
            <a:tailEnd/>
          </a:ln>
          <a:effectLst/>
        </p:spPr>
      </p:pic>
      <p:pic>
        <p:nvPicPr>
          <p:cNvPr id="5" name="Picture 3"/>
          <p:cNvPicPr>
            <a:picLocks noChangeAspect="1" noChangeArrowheads="1"/>
          </p:cNvPicPr>
          <p:nvPr/>
        </p:nvPicPr>
        <p:blipFill>
          <a:blip r:embed="rId5"/>
          <a:srcRect/>
          <a:stretch>
            <a:fillRect/>
          </a:stretch>
        </p:blipFill>
        <p:spPr bwMode="auto">
          <a:xfrm>
            <a:off x="4714876" y="1928802"/>
            <a:ext cx="4143404" cy="4810125"/>
          </a:xfrm>
          <a:prstGeom prst="rect">
            <a:avLst/>
          </a:prstGeom>
          <a:noFill/>
          <a:ln w="9525">
            <a:noFill/>
            <a:miter lim="800000"/>
            <a:headEnd/>
            <a:tailEnd/>
          </a:ln>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42844" y="1500174"/>
            <a:ext cx="8858312" cy="5143536"/>
          </a:xfrm>
        </p:spPr>
        <p:txBody>
          <a:bodyPr>
            <a:normAutofit fontScale="92500"/>
          </a:bodyPr>
          <a:lstStyle/>
          <a:p>
            <a:r>
              <a:rPr lang="en-US" sz="1800" dirty="0" smtClean="0">
                <a:latin typeface="Calibri" pitchFamily="34" charset="0"/>
                <a:cs typeface="Calibri" pitchFamily="34" charset="0"/>
              </a:rPr>
              <a:t>Clinical symptoms in men with </a:t>
            </a:r>
            <a:r>
              <a:rPr lang="en-US" sz="1800" dirty="0" err="1" smtClean="0">
                <a:latin typeface="Calibri" pitchFamily="34" charset="0"/>
                <a:cs typeface="Calibri" pitchFamily="34" charset="0"/>
              </a:rPr>
              <a:t>prolactinomas</a:t>
            </a:r>
            <a:r>
              <a:rPr lang="en-US" sz="1800" dirty="0" smtClean="0">
                <a:latin typeface="Calibri" pitchFamily="34" charset="0"/>
                <a:cs typeface="Calibri" pitchFamily="34" charset="0"/>
              </a:rPr>
              <a:t> usually occur as a result of </a:t>
            </a:r>
            <a:r>
              <a:rPr lang="en-US" sz="1800" dirty="0" err="1" smtClean="0">
                <a:latin typeface="Calibri" pitchFamily="34" charset="0"/>
                <a:cs typeface="Calibri" pitchFamily="34" charset="0"/>
              </a:rPr>
              <a:t>tumour</a:t>
            </a:r>
            <a:r>
              <a:rPr lang="en-US" sz="1800" dirty="0" smtClean="0">
                <a:latin typeface="Calibri" pitchFamily="34" charset="0"/>
                <a:cs typeface="Calibri" pitchFamily="34" charset="0"/>
              </a:rPr>
              <a:t> mass effect (visual field abnormalities and/ or headaches), together with symptoms resulting from </a:t>
            </a:r>
            <a:r>
              <a:rPr lang="en-US" sz="1800" dirty="0" err="1" smtClean="0">
                <a:latin typeface="Calibri" pitchFamily="34" charset="0"/>
                <a:cs typeface="Calibri" pitchFamily="34" charset="0"/>
              </a:rPr>
              <a:t>hyperprolactinaemia</a:t>
            </a:r>
            <a:r>
              <a:rPr lang="en-US" sz="1800" dirty="0" smtClean="0">
                <a:latin typeface="Calibri" pitchFamily="34" charset="0"/>
                <a:cs typeface="Calibri" pitchFamily="34" charset="0"/>
              </a:rPr>
              <a:t> (impotence and decreased libido) associated or not with </a:t>
            </a:r>
            <a:r>
              <a:rPr lang="en-US" sz="1800" dirty="0" err="1" smtClean="0">
                <a:latin typeface="Calibri" pitchFamily="34" charset="0"/>
                <a:cs typeface="Calibri" pitchFamily="34" charset="0"/>
              </a:rPr>
              <a:t>hypopituitarism</a:t>
            </a:r>
            <a:endParaRPr lang="en-US" sz="1800" dirty="0" smtClean="0">
              <a:latin typeface="Calibri" pitchFamily="34" charset="0"/>
              <a:cs typeface="Calibri" pitchFamily="34" charset="0"/>
            </a:endParaRPr>
          </a:p>
          <a:p>
            <a:r>
              <a:rPr lang="en-US" sz="1800" dirty="0" smtClean="0">
                <a:latin typeface="Calibri" pitchFamily="34" charset="0"/>
                <a:cs typeface="Calibri" pitchFamily="34" charset="0"/>
              </a:rPr>
              <a:t>The goals of therapy for men with </a:t>
            </a:r>
            <a:r>
              <a:rPr lang="en-US" sz="1800" dirty="0" err="1" smtClean="0">
                <a:latin typeface="Calibri" pitchFamily="34" charset="0"/>
                <a:cs typeface="Calibri" pitchFamily="34" charset="0"/>
              </a:rPr>
              <a:t>prolactinomas</a:t>
            </a:r>
            <a:r>
              <a:rPr lang="en-US" sz="1800" dirty="0" smtClean="0">
                <a:latin typeface="Calibri" pitchFamily="34" charset="0"/>
                <a:cs typeface="Calibri" pitchFamily="34" charset="0"/>
              </a:rPr>
              <a:t> are to normalize serum </a:t>
            </a:r>
            <a:r>
              <a:rPr lang="en-US" sz="1800" dirty="0" err="1" smtClean="0">
                <a:latin typeface="Calibri" pitchFamily="34" charset="0"/>
                <a:cs typeface="Calibri" pitchFamily="34" charset="0"/>
              </a:rPr>
              <a:t>prolactin</a:t>
            </a:r>
            <a:r>
              <a:rPr lang="en-US" sz="1800" dirty="0" smtClean="0">
                <a:latin typeface="Calibri" pitchFamily="34" charset="0"/>
                <a:cs typeface="Calibri" pitchFamily="34" charset="0"/>
              </a:rPr>
              <a:t> (PRL) levels, restore </a:t>
            </a:r>
            <a:r>
              <a:rPr lang="en-US" sz="1800" dirty="0" err="1" smtClean="0">
                <a:latin typeface="Calibri" pitchFamily="34" charset="0"/>
                <a:cs typeface="Calibri" pitchFamily="34" charset="0"/>
              </a:rPr>
              <a:t>gonadal</a:t>
            </a:r>
            <a:r>
              <a:rPr lang="en-US" sz="1800" dirty="0" smtClean="0">
                <a:latin typeface="Calibri" pitchFamily="34" charset="0"/>
                <a:cs typeface="Calibri" pitchFamily="34" charset="0"/>
              </a:rPr>
              <a:t> and pituitary function, and decrease </a:t>
            </a:r>
            <a:r>
              <a:rPr lang="en-US" sz="1800" dirty="0" err="1" smtClean="0">
                <a:latin typeface="Calibri" pitchFamily="34" charset="0"/>
                <a:cs typeface="Calibri" pitchFamily="34" charset="0"/>
              </a:rPr>
              <a:t>tumour</a:t>
            </a:r>
            <a:r>
              <a:rPr lang="en-US" sz="1800" dirty="0" smtClean="0">
                <a:latin typeface="Calibri" pitchFamily="34" charset="0"/>
                <a:cs typeface="Calibri" pitchFamily="34" charset="0"/>
              </a:rPr>
              <a:t> size, especially in those patients with symptoms derived from </a:t>
            </a:r>
            <a:r>
              <a:rPr lang="en-US" sz="1800" dirty="0" err="1" smtClean="0">
                <a:latin typeface="Calibri" pitchFamily="34" charset="0"/>
                <a:cs typeface="Calibri" pitchFamily="34" charset="0"/>
              </a:rPr>
              <a:t>tumour</a:t>
            </a:r>
            <a:r>
              <a:rPr lang="en-US" sz="1800" dirty="0" smtClean="0">
                <a:latin typeface="Calibri" pitchFamily="34" charset="0"/>
                <a:cs typeface="Calibri" pitchFamily="34" charset="0"/>
              </a:rPr>
              <a:t> mass effect</a:t>
            </a:r>
          </a:p>
          <a:p>
            <a:r>
              <a:rPr lang="en-US" sz="1800" dirty="0" smtClean="0">
                <a:latin typeface="Calibri" pitchFamily="34" charset="0"/>
                <a:cs typeface="Calibri" pitchFamily="34" charset="0"/>
              </a:rPr>
              <a:t>Medical management with dopamine agonists (DA) is effective and safe in men with </a:t>
            </a:r>
            <a:r>
              <a:rPr lang="en-US" sz="1800" dirty="0" err="1" smtClean="0">
                <a:latin typeface="Calibri" pitchFamily="34" charset="0"/>
                <a:cs typeface="Calibri" pitchFamily="34" charset="0"/>
              </a:rPr>
              <a:t>prolactinomas</a:t>
            </a:r>
            <a:r>
              <a:rPr lang="en-US" sz="1800" dirty="0" smtClean="0">
                <a:latin typeface="Calibri" pitchFamily="34" charset="0"/>
                <a:cs typeface="Calibri" pitchFamily="34" charset="0"/>
              </a:rPr>
              <a:t>, and it has been considered as first-line therapy including men bearing large </a:t>
            </a:r>
            <a:r>
              <a:rPr lang="en-US" sz="1800" dirty="0" err="1" smtClean="0">
                <a:latin typeface="Calibri" pitchFamily="34" charset="0"/>
                <a:cs typeface="Calibri" pitchFamily="34" charset="0"/>
              </a:rPr>
              <a:t>macroprolactinomas</a:t>
            </a:r>
            <a:endParaRPr lang="en-US" sz="1800" dirty="0" smtClean="0">
              <a:latin typeface="Calibri" pitchFamily="34" charset="0"/>
              <a:cs typeface="Calibri" pitchFamily="34" charset="0"/>
            </a:endParaRPr>
          </a:p>
          <a:p>
            <a:r>
              <a:rPr lang="en-US" sz="1800" dirty="0" err="1" smtClean="0">
                <a:latin typeface="Calibri" pitchFamily="34" charset="0"/>
                <a:cs typeface="Calibri" pitchFamily="34" charset="0"/>
              </a:rPr>
              <a:t>Transsphenoidal</a:t>
            </a:r>
            <a:r>
              <a:rPr lang="en-US" sz="1800" dirty="0" smtClean="0">
                <a:latin typeface="Calibri" pitchFamily="34" charset="0"/>
                <a:cs typeface="Calibri" pitchFamily="34" charset="0"/>
              </a:rPr>
              <a:t> surgery (TSS), radiation therapy or </a:t>
            </a:r>
            <a:r>
              <a:rPr lang="en-US" sz="1800" dirty="0" err="1" smtClean="0">
                <a:latin typeface="Calibri" pitchFamily="34" charset="0"/>
                <a:cs typeface="Calibri" pitchFamily="34" charset="0"/>
              </a:rPr>
              <a:t>radiosurgery</a:t>
            </a:r>
            <a:r>
              <a:rPr lang="en-US" sz="1800" dirty="0" smtClean="0">
                <a:latin typeface="Calibri" pitchFamily="34" charset="0"/>
                <a:cs typeface="Calibri" pitchFamily="34" charset="0"/>
              </a:rPr>
              <a:t> is usually reserved for patients with intolerance or resistance to DA to control </a:t>
            </a:r>
            <a:r>
              <a:rPr lang="en-US" sz="1800" dirty="0" err="1" smtClean="0">
                <a:latin typeface="Calibri" pitchFamily="34" charset="0"/>
                <a:cs typeface="Calibri" pitchFamily="34" charset="0"/>
              </a:rPr>
              <a:t>tumour</a:t>
            </a:r>
            <a:r>
              <a:rPr lang="en-US" sz="1800" dirty="0" smtClean="0">
                <a:latin typeface="Calibri" pitchFamily="34" charset="0"/>
                <a:cs typeface="Calibri" pitchFamily="34" charset="0"/>
              </a:rPr>
              <a:t> growth and </a:t>
            </a:r>
            <a:r>
              <a:rPr lang="en-US" sz="1800" dirty="0" err="1" smtClean="0">
                <a:latin typeface="Calibri" pitchFamily="34" charset="0"/>
                <a:cs typeface="Calibri" pitchFamily="34" charset="0"/>
              </a:rPr>
              <a:t>hyperprolactinaemia</a:t>
            </a:r>
            <a:endParaRPr lang="en-US" sz="1800" dirty="0" smtClean="0">
              <a:latin typeface="Calibri" pitchFamily="34" charset="0"/>
              <a:cs typeface="Calibri" pitchFamily="34" charset="0"/>
            </a:endParaRPr>
          </a:p>
          <a:p>
            <a:endParaRPr lang="en-US" sz="1800" dirty="0" smtClean="0">
              <a:latin typeface="Calibri" pitchFamily="34" charset="0"/>
              <a:cs typeface="Calibri" pitchFamily="34" charset="0"/>
            </a:endParaRPr>
          </a:p>
          <a:p>
            <a:endParaRPr lang="en-US" sz="1800" dirty="0" smtClean="0">
              <a:latin typeface="Calibri" pitchFamily="34" charset="0"/>
              <a:cs typeface="Calibri" pitchFamily="34" charset="0"/>
            </a:endParaRPr>
          </a:p>
          <a:p>
            <a:endParaRPr lang="en-US" sz="1800" dirty="0" smtClean="0">
              <a:latin typeface="Calibri" pitchFamily="34" charset="0"/>
              <a:cs typeface="Calibri" pitchFamily="34" charset="0"/>
            </a:endParaRPr>
          </a:p>
          <a:p>
            <a:r>
              <a:rPr lang="en-US" sz="1800" dirty="0" smtClean="0">
                <a:latin typeface="Calibri" pitchFamily="34" charset="0"/>
                <a:cs typeface="Calibri" pitchFamily="34" charset="0"/>
              </a:rPr>
              <a:t>This study shows that the majority (approximately 80%) of </a:t>
            </a:r>
            <a:r>
              <a:rPr lang="en-US" sz="1800" dirty="0" err="1" smtClean="0">
                <a:latin typeface="Calibri" pitchFamily="34" charset="0"/>
                <a:cs typeface="Calibri" pitchFamily="34" charset="0"/>
              </a:rPr>
              <a:t>prolactinomas</a:t>
            </a:r>
            <a:r>
              <a:rPr lang="en-US" sz="1800" dirty="0" smtClean="0">
                <a:latin typeface="Calibri" pitchFamily="34" charset="0"/>
                <a:cs typeface="Calibri" pitchFamily="34" charset="0"/>
              </a:rPr>
              <a:t> in men are </a:t>
            </a:r>
            <a:r>
              <a:rPr lang="en-US" sz="1800" dirty="0" err="1" smtClean="0">
                <a:latin typeface="Calibri" pitchFamily="34" charset="0"/>
                <a:cs typeface="Calibri" pitchFamily="34" charset="0"/>
              </a:rPr>
              <a:t>macroprolactinomas</a:t>
            </a:r>
            <a:r>
              <a:rPr lang="en-US" sz="1800" dirty="0" smtClean="0">
                <a:latin typeface="Calibri" pitchFamily="34" charset="0"/>
                <a:cs typeface="Calibri" pitchFamily="34" charset="0"/>
              </a:rPr>
              <a:t> (giant </a:t>
            </a:r>
            <a:r>
              <a:rPr lang="en-US" sz="1800" dirty="0" err="1" smtClean="0">
                <a:latin typeface="Calibri" pitchFamily="34" charset="0"/>
                <a:cs typeface="Calibri" pitchFamily="34" charset="0"/>
              </a:rPr>
              <a:t>prolactinomas</a:t>
            </a:r>
            <a:r>
              <a:rPr lang="en-US" sz="1800" dirty="0" smtClean="0">
                <a:latin typeface="Calibri" pitchFamily="34" charset="0"/>
                <a:cs typeface="Calibri" pitchFamily="34" charset="0"/>
              </a:rPr>
              <a:t> approximately 30%), with a mean age of presentation of about 40 years, without differences between micro- and </a:t>
            </a:r>
            <a:r>
              <a:rPr lang="en-US" sz="1800" dirty="0" err="1" smtClean="0">
                <a:latin typeface="Calibri" pitchFamily="34" charset="0"/>
                <a:cs typeface="Calibri" pitchFamily="34" charset="0"/>
              </a:rPr>
              <a:t>macroprolactinomas</a:t>
            </a:r>
            <a:endParaRPr lang="en-US" sz="1800" dirty="0" smtClean="0">
              <a:latin typeface="Calibri" pitchFamily="34" charset="0"/>
              <a:cs typeface="Calibri" pitchFamily="34" charset="0"/>
            </a:endParaRPr>
          </a:p>
          <a:p>
            <a:endParaRPr lang="en-US" sz="1600" dirty="0" smtClean="0"/>
          </a:p>
          <a:p>
            <a:endParaRPr lang="en-US" sz="1600" dirty="0"/>
          </a:p>
        </p:txBody>
      </p:sp>
      <p:pic>
        <p:nvPicPr>
          <p:cNvPr id="4" name="Picture 2"/>
          <p:cNvPicPr>
            <a:picLocks noChangeAspect="1" noChangeArrowheads="1"/>
          </p:cNvPicPr>
          <p:nvPr/>
        </p:nvPicPr>
        <p:blipFill>
          <a:blip r:embed="rId2"/>
          <a:srcRect/>
          <a:stretch>
            <a:fillRect/>
          </a:stretch>
        </p:blipFill>
        <p:spPr bwMode="auto">
          <a:xfrm>
            <a:off x="714348" y="0"/>
            <a:ext cx="7381875" cy="1162050"/>
          </a:xfrm>
          <a:prstGeom prst="rect">
            <a:avLst/>
          </a:prstGeom>
          <a:noFill/>
          <a:ln w="9525">
            <a:noFill/>
            <a:miter lim="800000"/>
            <a:headEnd/>
            <a:tailEnd/>
          </a:ln>
          <a:effectLst/>
        </p:spPr>
      </p:pic>
      <p:pic>
        <p:nvPicPr>
          <p:cNvPr id="5" name="Picture 3"/>
          <p:cNvPicPr>
            <a:picLocks noChangeAspect="1" noChangeArrowheads="1"/>
          </p:cNvPicPr>
          <p:nvPr/>
        </p:nvPicPr>
        <p:blipFill>
          <a:blip r:embed="rId3"/>
          <a:srcRect/>
          <a:stretch>
            <a:fillRect/>
          </a:stretch>
        </p:blipFill>
        <p:spPr bwMode="auto">
          <a:xfrm>
            <a:off x="6072198" y="1071546"/>
            <a:ext cx="2147888" cy="201981"/>
          </a:xfrm>
          <a:prstGeom prst="rect">
            <a:avLst/>
          </a:prstGeom>
          <a:noFill/>
          <a:ln w="9525">
            <a:noFill/>
            <a:miter lim="800000"/>
            <a:headEnd/>
            <a:tailEnd/>
          </a:ln>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42844" y="1500174"/>
            <a:ext cx="8858312" cy="5357826"/>
          </a:xfrm>
        </p:spPr>
        <p:txBody>
          <a:bodyPr>
            <a:normAutofit/>
          </a:bodyPr>
          <a:lstStyle/>
          <a:p>
            <a:r>
              <a:rPr lang="en-US" sz="2000" dirty="0" smtClean="0"/>
              <a:t>Giant </a:t>
            </a:r>
            <a:r>
              <a:rPr lang="en-US" sz="2000" dirty="0" err="1" smtClean="0"/>
              <a:t>prolactinoma</a:t>
            </a:r>
            <a:r>
              <a:rPr lang="en-US" sz="2000" dirty="0" smtClean="0"/>
              <a:t> should be defined as an adenoma with a maximum diameter of more than 4 cm that is associated with serum PRL above 1000 </a:t>
            </a:r>
            <a:r>
              <a:rPr lang="en-US" sz="2000" dirty="0" err="1" smtClean="0"/>
              <a:t>ng</a:t>
            </a:r>
            <a:r>
              <a:rPr lang="en-US" sz="2000" dirty="0" smtClean="0"/>
              <a:t>/</a:t>
            </a:r>
            <a:r>
              <a:rPr lang="en-US" sz="2000" dirty="0" err="1" smtClean="0"/>
              <a:t>mL</a:t>
            </a:r>
            <a:endParaRPr lang="en-US" sz="2000" dirty="0" smtClean="0"/>
          </a:p>
          <a:p>
            <a:r>
              <a:rPr lang="en-US" sz="2000" dirty="0" smtClean="0"/>
              <a:t>In most patients, there is an association between serum PRL level and </a:t>
            </a:r>
            <a:r>
              <a:rPr lang="en-US" sz="2000" dirty="0" err="1" smtClean="0"/>
              <a:t>tumour</a:t>
            </a:r>
            <a:r>
              <a:rPr lang="en-US" sz="2000" dirty="0" smtClean="0"/>
              <a:t> volume. This association is not always consistent</a:t>
            </a:r>
          </a:p>
          <a:p>
            <a:r>
              <a:rPr lang="en-US" sz="2000" dirty="0" smtClean="0"/>
              <a:t>The hook effect is a possible cause for this discrepancy and has been reported to occur in 20% of giant </a:t>
            </a:r>
            <a:r>
              <a:rPr lang="en-US" sz="2000" dirty="0" err="1" smtClean="0"/>
              <a:t>prolactinomas</a:t>
            </a:r>
            <a:endParaRPr lang="en-US" sz="2000" dirty="0" smtClean="0"/>
          </a:p>
          <a:p>
            <a:r>
              <a:rPr lang="en-US" sz="2000" dirty="0" smtClean="0"/>
              <a:t>It may be estimated to range from 0.5 to 4.4% of all pituitary </a:t>
            </a:r>
            <a:r>
              <a:rPr lang="en-US" sz="2000" dirty="0" err="1" smtClean="0"/>
              <a:t>tumours</a:t>
            </a:r>
            <a:endParaRPr lang="en-US" sz="2000" dirty="0" smtClean="0"/>
          </a:p>
          <a:p>
            <a:r>
              <a:rPr lang="en-US" sz="2000" dirty="0" smtClean="0"/>
              <a:t>The majority of patients are men, with a male/female ratio of 6.5/1</a:t>
            </a:r>
          </a:p>
          <a:p>
            <a:r>
              <a:rPr lang="en-US" sz="2000" dirty="0" smtClean="0"/>
              <a:t>In men are usually more aggressive</a:t>
            </a:r>
          </a:p>
          <a:p>
            <a:r>
              <a:rPr lang="en-US" sz="2000" dirty="0" smtClean="0"/>
              <a:t>May have clinically aggressive </a:t>
            </a:r>
            <a:r>
              <a:rPr lang="en-US" sz="2000" dirty="0" err="1" smtClean="0"/>
              <a:t>behaviour</a:t>
            </a:r>
            <a:r>
              <a:rPr lang="en-US" sz="2000" dirty="0" smtClean="0"/>
              <a:t>, including resistance to DA therapy and high recurrence rates after surgery</a:t>
            </a:r>
          </a:p>
          <a:p>
            <a:endParaRPr lang="en-US" sz="1600" dirty="0" smtClean="0"/>
          </a:p>
          <a:p>
            <a:endParaRPr lang="en-US" sz="1600" dirty="0"/>
          </a:p>
        </p:txBody>
      </p:sp>
      <p:pic>
        <p:nvPicPr>
          <p:cNvPr id="2050" name="Picture 2"/>
          <p:cNvPicPr>
            <a:picLocks noChangeAspect="1" noChangeArrowheads="1"/>
          </p:cNvPicPr>
          <p:nvPr/>
        </p:nvPicPr>
        <p:blipFill>
          <a:blip r:embed="rId2"/>
          <a:srcRect/>
          <a:stretch>
            <a:fillRect/>
          </a:stretch>
        </p:blipFill>
        <p:spPr bwMode="auto">
          <a:xfrm>
            <a:off x="2000232" y="0"/>
            <a:ext cx="5267325" cy="923925"/>
          </a:xfrm>
          <a:prstGeom prst="rect">
            <a:avLst/>
          </a:prstGeom>
          <a:noFill/>
          <a:ln w="9525">
            <a:noFill/>
            <a:miter lim="800000"/>
            <a:headEnd/>
            <a:tailEnd/>
          </a:ln>
          <a:effectLst/>
        </p:spPr>
      </p:pic>
      <p:pic>
        <p:nvPicPr>
          <p:cNvPr id="2051" name="Picture 3"/>
          <p:cNvPicPr>
            <a:picLocks noChangeAspect="1" noChangeArrowheads="1"/>
          </p:cNvPicPr>
          <p:nvPr/>
        </p:nvPicPr>
        <p:blipFill>
          <a:blip r:embed="rId3"/>
          <a:srcRect/>
          <a:stretch>
            <a:fillRect/>
          </a:stretch>
        </p:blipFill>
        <p:spPr bwMode="auto">
          <a:xfrm>
            <a:off x="3929058" y="1000108"/>
            <a:ext cx="1400175" cy="171450"/>
          </a:xfrm>
          <a:prstGeom prst="rect">
            <a:avLst/>
          </a:prstGeom>
          <a:noFill/>
          <a:ln w="9525">
            <a:noFill/>
            <a:miter lim="800000"/>
            <a:headEnd/>
            <a:tailEnd/>
          </a:ln>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2000232" y="0"/>
            <a:ext cx="5267325" cy="923925"/>
          </a:xfrm>
          <a:prstGeom prst="rect">
            <a:avLst/>
          </a:prstGeom>
          <a:noFill/>
          <a:ln w="9525">
            <a:noFill/>
            <a:miter lim="800000"/>
            <a:headEnd/>
            <a:tailEnd/>
          </a:ln>
          <a:effectLst/>
        </p:spPr>
      </p:pic>
      <p:pic>
        <p:nvPicPr>
          <p:cNvPr id="2051" name="Picture 3"/>
          <p:cNvPicPr>
            <a:picLocks noChangeAspect="1" noChangeArrowheads="1"/>
          </p:cNvPicPr>
          <p:nvPr/>
        </p:nvPicPr>
        <p:blipFill>
          <a:blip r:embed="rId3"/>
          <a:srcRect/>
          <a:stretch>
            <a:fillRect/>
          </a:stretch>
        </p:blipFill>
        <p:spPr bwMode="auto">
          <a:xfrm>
            <a:off x="3929058" y="1000108"/>
            <a:ext cx="1400175" cy="171450"/>
          </a:xfrm>
          <a:prstGeom prst="rect">
            <a:avLst/>
          </a:prstGeom>
          <a:noFill/>
          <a:ln w="9525">
            <a:noFill/>
            <a:miter lim="800000"/>
            <a:headEnd/>
            <a:tailEnd/>
          </a:ln>
          <a:effectLst/>
        </p:spPr>
      </p:pic>
      <p:pic>
        <p:nvPicPr>
          <p:cNvPr id="3074" name="Picture 2"/>
          <p:cNvPicPr>
            <a:picLocks noChangeAspect="1" noChangeArrowheads="1"/>
          </p:cNvPicPr>
          <p:nvPr/>
        </p:nvPicPr>
        <p:blipFill>
          <a:blip r:embed="rId4"/>
          <a:srcRect/>
          <a:stretch>
            <a:fillRect/>
          </a:stretch>
        </p:blipFill>
        <p:spPr bwMode="auto">
          <a:xfrm>
            <a:off x="785786" y="1500175"/>
            <a:ext cx="7681914" cy="2928958"/>
          </a:xfrm>
          <a:prstGeom prst="rect">
            <a:avLst/>
          </a:prstGeom>
          <a:noFill/>
          <a:ln w="9525">
            <a:noFill/>
            <a:miter lim="800000"/>
            <a:headEnd/>
            <a:tailEnd/>
          </a:ln>
          <a:effectLst/>
        </p:spPr>
      </p:pic>
      <p:sp>
        <p:nvSpPr>
          <p:cNvPr id="6" name="Rectangle 5"/>
          <p:cNvSpPr/>
          <p:nvPr/>
        </p:nvSpPr>
        <p:spPr>
          <a:xfrm>
            <a:off x="0" y="4429132"/>
            <a:ext cx="9144000" cy="2308324"/>
          </a:xfrm>
          <a:prstGeom prst="rect">
            <a:avLst/>
          </a:prstGeom>
        </p:spPr>
        <p:txBody>
          <a:bodyPr wrap="square">
            <a:spAutoFit/>
          </a:bodyPr>
          <a:lstStyle/>
          <a:p>
            <a:pPr>
              <a:buFont typeface="Wingdings" pitchFamily="2" charset="2"/>
              <a:buChar char="ü"/>
            </a:pPr>
            <a:r>
              <a:rPr lang="en-US" sz="1600" dirty="0" smtClean="0">
                <a:latin typeface="Calibri" pitchFamily="34" charset="0"/>
                <a:cs typeface="Calibri" pitchFamily="34" charset="0"/>
              </a:rPr>
              <a:t>Different therapeutic approaches, such as DA alone or in combination with surgery (or early surgery, as indicated for patients exhibiting  </a:t>
            </a:r>
            <a:r>
              <a:rPr lang="en-US" sz="1600" u="sng" dirty="0" smtClean="0">
                <a:latin typeface="Calibri" pitchFamily="34" charset="0"/>
                <a:cs typeface="Calibri" pitchFamily="34" charset="0"/>
              </a:rPr>
              <a:t>apoplexy with severe clinical symptoms </a:t>
            </a:r>
            <a:r>
              <a:rPr lang="en-US" sz="1600" dirty="0" smtClean="0">
                <a:latin typeface="Calibri" pitchFamily="34" charset="0"/>
                <a:cs typeface="Calibri" pitchFamily="34" charset="0"/>
              </a:rPr>
              <a:t>or </a:t>
            </a:r>
            <a:r>
              <a:rPr lang="en-US" sz="1600" u="sng" dirty="0" smtClean="0">
                <a:latin typeface="Calibri" pitchFamily="34" charset="0"/>
                <a:cs typeface="Calibri" pitchFamily="34" charset="0"/>
              </a:rPr>
              <a:t>intracranial</a:t>
            </a:r>
            <a:r>
              <a:rPr lang="en-US" sz="1600" dirty="0" smtClean="0">
                <a:latin typeface="Calibri" pitchFamily="34" charset="0"/>
                <a:cs typeface="Calibri" pitchFamily="34" charset="0"/>
              </a:rPr>
              <a:t> </a:t>
            </a:r>
            <a:r>
              <a:rPr lang="en-US" sz="1600" u="sng" dirty="0" smtClean="0">
                <a:latin typeface="Calibri" pitchFamily="34" charset="0"/>
                <a:cs typeface="Calibri" pitchFamily="34" charset="0"/>
              </a:rPr>
              <a:t>hypertension</a:t>
            </a:r>
            <a:r>
              <a:rPr lang="en-US" sz="1600" dirty="0" smtClean="0">
                <a:latin typeface="Calibri" pitchFamily="34" charset="0"/>
                <a:cs typeface="Calibri" pitchFamily="34" charset="0"/>
              </a:rPr>
              <a:t>) and radiotherapy</a:t>
            </a:r>
          </a:p>
          <a:p>
            <a:pPr>
              <a:buFont typeface="Wingdings" pitchFamily="2" charset="2"/>
              <a:buChar char="ü"/>
            </a:pPr>
            <a:r>
              <a:rPr lang="en-US" sz="1600" dirty="0" smtClean="0">
                <a:latin typeface="Calibri" pitchFamily="34" charset="0"/>
                <a:cs typeface="Calibri" pitchFamily="34" charset="0"/>
              </a:rPr>
              <a:t>Medical therapy with DA is the first-line treatment for giant </a:t>
            </a:r>
            <a:r>
              <a:rPr lang="en-US" sz="1600" dirty="0" err="1" smtClean="0">
                <a:latin typeface="Calibri" pitchFamily="34" charset="0"/>
                <a:cs typeface="Calibri" pitchFamily="34" charset="0"/>
              </a:rPr>
              <a:t>prolactinomas</a:t>
            </a:r>
            <a:r>
              <a:rPr lang="en-US" sz="1600" dirty="0" smtClean="0">
                <a:latin typeface="Calibri" pitchFamily="34" charset="0"/>
                <a:cs typeface="Calibri" pitchFamily="34" charset="0"/>
              </a:rPr>
              <a:t>, even in patients with visual field defects</a:t>
            </a:r>
          </a:p>
          <a:p>
            <a:pPr>
              <a:buFont typeface="Wingdings" pitchFamily="2" charset="2"/>
              <a:buChar char="ü"/>
            </a:pPr>
            <a:r>
              <a:rPr lang="en-US" sz="1600" dirty="0" smtClean="0">
                <a:latin typeface="Calibri" pitchFamily="34" charset="0"/>
                <a:cs typeface="Calibri" pitchFamily="34" charset="0"/>
              </a:rPr>
              <a:t>Typically, 2 mg/week of CAB is sufficient to control PRL and </a:t>
            </a:r>
            <a:r>
              <a:rPr lang="en-US" sz="1600" dirty="0" err="1" smtClean="0">
                <a:latin typeface="Calibri" pitchFamily="34" charset="0"/>
                <a:cs typeface="Calibri" pitchFamily="34" charset="0"/>
              </a:rPr>
              <a:t>tumour</a:t>
            </a:r>
            <a:r>
              <a:rPr lang="en-US" sz="1600" dirty="0" smtClean="0">
                <a:latin typeface="Calibri" pitchFamily="34" charset="0"/>
                <a:cs typeface="Calibri" pitchFamily="34" charset="0"/>
              </a:rPr>
              <a:t> volume in patients with </a:t>
            </a:r>
            <a:r>
              <a:rPr lang="en-US" sz="1600" dirty="0" err="1" smtClean="0">
                <a:latin typeface="Calibri" pitchFamily="34" charset="0"/>
                <a:cs typeface="Calibri" pitchFamily="34" charset="0"/>
              </a:rPr>
              <a:t>prolactinomas</a:t>
            </a:r>
            <a:r>
              <a:rPr lang="en-US" sz="1600" dirty="0" smtClean="0">
                <a:latin typeface="Calibri" pitchFamily="34" charset="0"/>
                <a:cs typeface="Calibri" pitchFamily="34" charset="0"/>
              </a:rPr>
              <a:t> in general</a:t>
            </a:r>
          </a:p>
          <a:p>
            <a:pPr>
              <a:buFont typeface="Wingdings" pitchFamily="2" charset="2"/>
              <a:buChar char="ü"/>
            </a:pPr>
            <a:r>
              <a:rPr lang="en-US" sz="1600" dirty="0" smtClean="0">
                <a:latin typeface="Calibri" pitchFamily="34" charset="0"/>
                <a:cs typeface="Calibri" pitchFamily="34" charset="0"/>
              </a:rPr>
              <a:t>Regarding the type of surgery, in most cases, the </a:t>
            </a:r>
            <a:r>
              <a:rPr lang="en-US" sz="1600" dirty="0" err="1" smtClean="0">
                <a:latin typeface="Calibri" pitchFamily="34" charset="0"/>
                <a:cs typeface="Calibri" pitchFamily="34" charset="0"/>
              </a:rPr>
              <a:t>transsphenoidal</a:t>
            </a:r>
            <a:r>
              <a:rPr lang="en-US" sz="1600" dirty="0" smtClean="0">
                <a:latin typeface="Calibri" pitchFamily="34" charset="0"/>
                <a:cs typeface="Calibri" pitchFamily="34" charset="0"/>
              </a:rPr>
              <a:t> approach is the first choice for giant </a:t>
            </a:r>
            <a:r>
              <a:rPr lang="en-US" sz="1600" dirty="0" err="1" smtClean="0">
                <a:latin typeface="Calibri" pitchFamily="34" charset="0"/>
                <a:cs typeface="Calibri" pitchFamily="34" charset="0"/>
              </a:rPr>
              <a:t>prolactinomas</a:t>
            </a:r>
            <a:endParaRPr lang="en-US" sz="1600" dirty="0" smtClean="0">
              <a:latin typeface="Calibri" pitchFamily="34" charset="0"/>
              <a:cs typeface="Calibri" pitchFamily="34" charset="0"/>
            </a:endParaRPr>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1172</TotalTime>
  <Words>2057</Words>
  <Application>Microsoft Office PowerPoint</Application>
  <PresentationFormat>On-screen Show (4:3)</PresentationFormat>
  <Paragraphs>142</Paragraphs>
  <Slides>30</Slides>
  <Notes>2</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Median</vt:lpstr>
      <vt:lpstr>In The Name Of GOD</vt:lpstr>
      <vt:lpstr>GIANT MACROPROLACTINOMA </vt:lpstr>
      <vt:lpstr>Problem List  in our case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Review- European Journal of Endocrinology (2014)</vt:lpstr>
      <vt:lpstr>Review- European Journal of Endocrinology (2014)</vt:lpstr>
      <vt:lpstr>Review- European Journal of Endocrinology (2014)</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MRI follow-up is unnecessary in patients with macroprolactinomas and long-term  normal prolactin levels on dopamine agonist treatment (2017 European Society of Endocrinology)</vt:lpstr>
      <vt:lpstr>MRI follow-up is unnecessary in patients with macroprolactinomas and long-term  normal prolactin levels on dopamine agonist treatment (2017 European Society of Endocrinology)</vt:lpstr>
      <vt:lpstr>PowerPoint Presentation</vt:lpstr>
      <vt:lpstr>PowerPoint Presentation</vt:lpstr>
    </vt:vector>
  </TitlesOfParts>
  <Company>MRT www.Win2Farsi.com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MRT</dc:creator>
  <cp:lastModifiedBy>هنگامه عبدی</cp:lastModifiedBy>
  <cp:revision>159</cp:revision>
  <dcterms:created xsi:type="dcterms:W3CDTF">2019-06-06T09:14:25Z</dcterms:created>
  <dcterms:modified xsi:type="dcterms:W3CDTF">2019-07-02T04:31:42Z</dcterms:modified>
</cp:coreProperties>
</file>