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8" r:id="rId4"/>
    <p:sldId id="269" r:id="rId5"/>
    <p:sldId id="258" r:id="rId6"/>
    <p:sldId id="259" r:id="rId7"/>
    <p:sldId id="261" r:id="rId8"/>
    <p:sldId id="262" r:id="rId9"/>
    <p:sldId id="312" r:id="rId10"/>
    <p:sldId id="264" r:id="rId11"/>
    <p:sldId id="265" r:id="rId12"/>
    <p:sldId id="267" r:id="rId13"/>
    <p:sldId id="295" r:id="rId14"/>
    <p:sldId id="326" r:id="rId15"/>
    <p:sldId id="294" r:id="rId16"/>
    <p:sldId id="316" r:id="rId17"/>
    <p:sldId id="296" r:id="rId18"/>
    <p:sldId id="315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14" r:id="rId28"/>
    <p:sldId id="272" r:id="rId29"/>
    <p:sldId id="313" r:id="rId30"/>
    <p:sldId id="298" r:id="rId31"/>
    <p:sldId id="299" r:id="rId32"/>
    <p:sldId id="301" r:id="rId33"/>
    <p:sldId id="302" r:id="rId34"/>
    <p:sldId id="303" r:id="rId35"/>
    <p:sldId id="304" r:id="rId36"/>
    <p:sldId id="307" r:id="rId37"/>
    <p:sldId id="305" r:id="rId38"/>
    <p:sldId id="306" r:id="rId39"/>
    <p:sldId id="310" r:id="rId40"/>
    <p:sldId id="308" r:id="rId41"/>
    <p:sldId id="32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THE NAME OF ALLAH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" y="351678"/>
            <a:ext cx="1218576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also selected 16 patients who underwent BIPSS with CRH who had centralizing and lateralizing results in the consecutive months preceding the shift to using DDAVP.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Two-way ANOVA showed no significant difference between DDAVP and CRH stimulation in the ACTH ratios of the lateralized side (F=0.04; p=0.85).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0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5" y="139207"/>
            <a:ext cx="5151550" cy="61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collecting baseline samples from a peripheral line and from both sinuses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peripheral intravenous infusion of 10 mg DDAVP in normal saline, samples are collected at -5,0,3, 5 and 10.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diagnostic criteria for CD by BIPSS with DDAVP include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(IPS/P) ACTH ratios of ≥2 at Baseline or ≥3 after stimulation).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Lateralization is defined as an ACTH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intersinus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gradient of ≥1.4 at any time point after stimulation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1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837" y="365125"/>
            <a:ext cx="66683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90692"/>
              </p:ext>
            </p:extLst>
          </p:nvPr>
        </p:nvGraphicFramePr>
        <p:xfrm>
          <a:off x="838200" y="2434107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438204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5410634"/>
                    </a:ext>
                  </a:extLst>
                </a:gridCol>
                <a:gridCol w="1761186">
                  <a:extLst>
                    <a:ext uri="{9D8B030D-6E8A-4147-A177-3AD203B41FA5}">
                      <a16:colId xmlns:a16="http://schemas.microsoft.com/office/drawing/2014/main" val="3491952446"/>
                    </a:ext>
                  </a:extLst>
                </a:gridCol>
                <a:gridCol w="1744014">
                  <a:extLst>
                    <a:ext uri="{9D8B030D-6E8A-4147-A177-3AD203B41FA5}">
                      <a16:colId xmlns:a16="http://schemas.microsoft.com/office/drawing/2014/main" val="26386495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040574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26757762"/>
                    </a:ext>
                  </a:extLst>
                </a:gridCol>
              </a:tblGrid>
              <a:tr h="318537">
                <a:tc>
                  <a:txBody>
                    <a:bodyPr/>
                    <a:lstStyle/>
                    <a:p>
                      <a:r>
                        <a:rPr lang="en-US" dirty="0" smtClean="0"/>
                        <a:t>ACTH (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/ml)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 min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min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min</a:t>
                      </a:r>
                      <a:endParaRPr lang="en-US" dirty="0"/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3284149708"/>
                  </a:ext>
                </a:extLst>
              </a:tr>
              <a:tr h="318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225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254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113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151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236</a:t>
                      </a:r>
                      <a:endParaRPr lang="en-US" b="1" dirty="0"/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3239347262"/>
                  </a:ext>
                </a:extLst>
              </a:tr>
              <a:tr h="318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1044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899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226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493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735</a:t>
                      </a:r>
                      <a:endParaRPr lang="en-US" b="1" dirty="0"/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4200448778"/>
                  </a:ext>
                </a:extLst>
              </a:tr>
              <a:tr h="318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122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112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105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99</a:t>
                      </a:r>
                      <a:endParaRPr lang="en-US" b="1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94</a:t>
                      </a:r>
                      <a:endParaRPr lang="en-US" b="1" dirty="0"/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2586305101"/>
                  </a:ext>
                </a:extLst>
              </a:tr>
              <a:tr h="31853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Left IPS/P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8.5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8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2.1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4.9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7.8</a:t>
                      </a:r>
                      <a:endParaRPr lang="en-US" dirty="0"/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1345454042"/>
                  </a:ext>
                </a:extLst>
              </a:tr>
              <a:tr h="31853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Right IPS/P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1.8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2.2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1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1.5</a:t>
                      </a:r>
                      <a:endParaRPr lang="en-US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2.4</a:t>
                      </a:r>
                      <a:endParaRPr lang="en-US" dirty="0"/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351032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71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17" y="721217"/>
            <a:ext cx="11612583" cy="51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600" dirty="0" smtClean="0">
                <a:latin typeface="+mn-lt"/>
              </a:rPr>
              <a:t>false positive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identification </a:t>
            </a:r>
            <a:r>
              <a:rPr lang="en-US" sz="2400" dirty="0"/>
              <a:t>of Cushing’s disease can occur in patients with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pseudo-Cushing’s states (</a:t>
            </a:r>
            <a:r>
              <a:rPr lang="en-US" sz="2400" dirty="0" err="1"/>
              <a:t>Yanovski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., 1993</a:t>
            </a:r>
            <a:r>
              <a:rPr lang="en-US" sz="2400" dirty="0" smtClean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/>
              <a:t>patients </a:t>
            </a:r>
            <a:r>
              <a:rPr lang="en-US" sz="2400" dirty="0" smtClean="0"/>
              <a:t>with intermittent </a:t>
            </a:r>
            <a:r>
              <a:rPr lang="en-US" sz="2400" dirty="0"/>
              <a:t>ectopic ACTH syndrome in whom the procedure is</a:t>
            </a:r>
          </a:p>
          <a:p>
            <a:pPr marL="0" indent="0">
              <a:buNone/>
            </a:pPr>
            <a:r>
              <a:rPr lang="en-US" sz="2400" dirty="0"/>
              <a:t>performed during the </a:t>
            </a:r>
            <a:r>
              <a:rPr lang="en-US" sz="2400" dirty="0" err="1"/>
              <a:t>eucortisolaemic</a:t>
            </a:r>
            <a:r>
              <a:rPr lang="en-US" sz="2400" dirty="0"/>
              <a:t> phase (described in </a:t>
            </a:r>
            <a:r>
              <a:rPr lang="en-US" sz="2400" dirty="0" smtClean="0"/>
              <a:t>two patients </a:t>
            </a:r>
            <a:r>
              <a:rPr lang="en-US" sz="2400" dirty="0"/>
              <a:t>by Yoshihiro </a:t>
            </a:r>
            <a:r>
              <a:rPr lang="en-US" sz="2400" i="1" dirty="0"/>
              <a:t>et al</a:t>
            </a:r>
            <a:r>
              <a:rPr lang="en-US" sz="2400" dirty="0"/>
              <a:t>., 1995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and </a:t>
            </a:r>
            <a:r>
              <a:rPr lang="en-US" sz="2400" dirty="0"/>
              <a:t>in the rare patients </a:t>
            </a:r>
            <a:r>
              <a:rPr lang="en-US" sz="2400" dirty="0" smtClean="0"/>
              <a:t>with neuroendocrine </a:t>
            </a:r>
            <a:r>
              <a:rPr lang="en-US" sz="2400" dirty="0" err="1"/>
              <a:t>tumours</a:t>
            </a:r>
            <a:r>
              <a:rPr lang="en-US" sz="2400" dirty="0"/>
              <a:t> secreting both ACTH and </a:t>
            </a:r>
            <a:r>
              <a:rPr lang="en-US" sz="2400" dirty="0" smtClean="0"/>
              <a:t>CRH (described </a:t>
            </a:r>
            <a:r>
              <a:rPr lang="en-US" sz="2400" dirty="0"/>
              <a:t>in one patient by Young </a:t>
            </a:r>
            <a:r>
              <a:rPr lang="en-US" sz="2400" i="1" dirty="0"/>
              <a:t>et al</a:t>
            </a:r>
            <a:r>
              <a:rPr lang="en-US" sz="2400" dirty="0"/>
              <a:t>., 1998).</a:t>
            </a:r>
          </a:p>
        </p:txBody>
      </p:sp>
    </p:spTree>
    <p:extLst>
      <p:ext uri="{BB962C8B-B14F-4D97-AF65-F5344CB8AC3E}">
        <p14:creationId xmlns:p14="http://schemas.microsoft.com/office/powerpoint/2010/main" val="240582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7332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This </a:t>
            </a:r>
            <a:r>
              <a:rPr lang="en-US" sz="2400" dirty="0"/>
              <a:t>33-year-old woman developed skin </a:t>
            </a:r>
            <a:r>
              <a:rPr lang="en-US" sz="2400" dirty="0" smtClean="0"/>
              <a:t>pigmentation and </a:t>
            </a:r>
            <a:r>
              <a:rPr lang="en-US" sz="2400" dirty="0"/>
              <a:t>significant weight gain during the year prior to </a:t>
            </a:r>
            <a:r>
              <a:rPr lang="en-US" sz="2400" dirty="0" smtClean="0"/>
              <a:t>presentation </a:t>
            </a:r>
            <a:r>
              <a:rPr lang="en-US" sz="2400" dirty="0"/>
              <a:t>to her local physician.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Laboratory </a:t>
            </a:r>
            <a:r>
              <a:rPr lang="en-US" sz="2400" b="1" dirty="0"/>
              <a:t>studies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morning </a:t>
            </a:r>
            <a:r>
              <a:rPr lang="en-US" sz="2400" dirty="0"/>
              <a:t>cortisol level of 18.7 </a:t>
            </a:r>
            <a:r>
              <a:rPr lang="en-US" sz="2400" dirty="0" smtClean="0"/>
              <a:t>m</a:t>
            </a:r>
            <a:r>
              <a:rPr lang="en-US" sz="2400" dirty="0"/>
              <a:t> </a:t>
            </a:r>
            <a:r>
              <a:rPr lang="en-US" sz="2400" dirty="0" smtClean="0"/>
              <a:t>g/dl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 24-hour </a:t>
            </a:r>
            <a:r>
              <a:rPr lang="en-US" sz="2400" dirty="0" smtClean="0"/>
              <a:t>UFC </a:t>
            </a:r>
            <a:r>
              <a:rPr lang="en-US" sz="2400" dirty="0"/>
              <a:t>of 221 m g (normal 24–108</a:t>
            </a:r>
            <a:r>
              <a:rPr lang="en-US" sz="24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an ACTH level </a:t>
            </a:r>
            <a:r>
              <a:rPr lang="en-US" sz="2400" dirty="0"/>
              <a:t>of 89 </a:t>
            </a:r>
            <a:r>
              <a:rPr lang="en-US" sz="2400" dirty="0" err="1"/>
              <a:t>pg</a:t>
            </a:r>
            <a:r>
              <a:rPr lang="en-US" sz="2400" dirty="0"/>
              <a:t>/ml (normal 0–60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HDDST was </a:t>
            </a:r>
            <a:r>
              <a:rPr lang="en-US" sz="2400" dirty="0" err="1" smtClean="0"/>
              <a:t>nonsuppressive</a:t>
            </a:r>
            <a:r>
              <a:rPr lang="en-US" sz="2400" dirty="0" smtClean="0"/>
              <a:t> (plasma </a:t>
            </a:r>
            <a:r>
              <a:rPr lang="en-US" sz="2400" dirty="0"/>
              <a:t>cortisol 13 </a:t>
            </a:r>
            <a:r>
              <a:rPr lang="en-US" sz="2400" dirty="0" smtClean="0"/>
              <a:t>m</a:t>
            </a:r>
            <a:r>
              <a:rPr lang="en-US" sz="2400" dirty="0"/>
              <a:t> </a:t>
            </a:r>
            <a:r>
              <a:rPr lang="en-US" sz="2400" dirty="0" smtClean="0"/>
              <a:t>g/dl).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 computerized tomography </a:t>
            </a:r>
            <a:r>
              <a:rPr lang="en-US" sz="2400" dirty="0"/>
              <a:t>(CT) scan of the head showed a possible </a:t>
            </a:r>
            <a:r>
              <a:rPr lang="en-US" sz="2400" dirty="0" err="1" smtClean="0"/>
              <a:t>microadenoma</a:t>
            </a:r>
            <a:r>
              <a:rPr lang="en-US" sz="2400" dirty="0" smtClean="0"/>
              <a:t> </a:t>
            </a:r>
            <a:r>
              <a:rPr lang="en-US" sz="2400" dirty="0"/>
              <a:t>on the left side of the pituitary gland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465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287" y="1585345"/>
            <a:ext cx="6079567" cy="41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Whats</a:t>
            </a:r>
            <a:r>
              <a:rPr lang="en-US" sz="3200" dirty="0" smtClean="0"/>
              <a:t> the diagnosis of this patient?</a:t>
            </a:r>
          </a:p>
          <a:p>
            <a:pPr marL="0" indent="0">
              <a:buNone/>
            </a:pPr>
            <a:r>
              <a:rPr lang="en-US" sz="3200" dirty="0" smtClean="0"/>
              <a:t>Cushing disease or Ectopic ACTH syndrome?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7294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UFC </a:t>
            </a:r>
            <a:r>
              <a:rPr lang="en-US" sz="2400" dirty="0" smtClean="0"/>
              <a:t>measurements </a:t>
            </a:r>
            <a:r>
              <a:rPr lang="en-US" sz="2400" dirty="0"/>
              <a:t>7 and 8 days after the IPSS study were 39 </a:t>
            </a:r>
            <a:r>
              <a:rPr lang="en-US" sz="2400" dirty="0" smtClean="0"/>
              <a:t>and 41 </a:t>
            </a:r>
            <a:r>
              <a:rPr lang="en-US" sz="2400" dirty="0"/>
              <a:t> </a:t>
            </a:r>
            <a:r>
              <a:rPr lang="en-US" sz="2400" dirty="0" smtClean="0"/>
              <a:t>mg </a:t>
            </a:r>
            <a:r>
              <a:rPr lang="en-US" sz="2400" dirty="0"/>
              <a:t>per 24 hours, respectively (normal </a:t>
            </a:r>
            <a:r>
              <a:rPr lang="en-US" sz="2400" dirty="0" smtClean="0"/>
              <a:t>50 mg/24hours</a:t>
            </a:r>
            <a:r>
              <a:rPr lang="en-US" sz="2400" dirty="0"/>
              <a:t>).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repeated morning cortisol level was 31 </a:t>
            </a:r>
            <a:r>
              <a:rPr lang="en-US" sz="2400" dirty="0" smtClean="0"/>
              <a:t>mg/dl </a:t>
            </a:r>
            <a:r>
              <a:rPr lang="en-US" sz="2400" dirty="0"/>
              <a:t>(</a:t>
            </a:r>
            <a:r>
              <a:rPr lang="en-US" sz="2400" dirty="0" smtClean="0"/>
              <a:t>normal 25)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with an evening cortisol level of 19 </a:t>
            </a:r>
            <a:r>
              <a:rPr lang="en-US" sz="2400" dirty="0" smtClean="0"/>
              <a:t>mg/dl(normal </a:t>
            </a:r>
            <a:r>
              <a:rPr lang="en-US" sz="2400" dirty="0"/>
              <a:t>14).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24-hour </a:t>
            </a:r>
            <a:r>
              <a:rPr lang="en-US" sz="2400" dirty="0"/>
              <a:t>UFC was 200 </a:t>
            </a:r>
            <a:r>
              <a:rPr lang="en-US" sz="2400" dirty="0" smtClean="0"/>
              <a:t>mg/24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DST showed a </a:t>
            </a:r>
            <a:r>
              <a:rPr lang="en-US" sz="2400" dirty="0"/>
              <a:t>24-hour </a:t>
            </a:r>
            <a:r>
              <a:rPr lang="en-US" sz="2400" dirty="0" smtClean="0"/>
              <a:t>UFC level </a:t>
            </a:r>
            <a:r>
              <a:rPr lang="en-US" sz="2400" dirty="0"/>
              <a:t>of 61 </a:t>
            </a:r>
            <a:r>
              <a:rPr lang="en-US" sz="2400" dirty="0" smtClean="0"/>
              <a:t>mg/24 </a:t>
            </a:r>
            <a:r>
              <a:rPr lang="en-US" sz="2400" dirty="0"/>
              <a:t>hours with </a:t>
            </a:r>
            <a:r>
              <a:rPr lang="en-US" sz="2400" dirty="0" smtClean="0"/>
              <a:t>LDDST</a:t>
            </a:r>
            <a:r>
              <a:rPr lang="en-US" sz="2400" dirty="0"/>
              <a:t>, and 50 </a:t>
            </a:r>
            <a:r>
              <a:rPr lang="en-US" sz="2400" dirty="0" smtClean="0"/>
              <a:t>mg/24 hours </a:t>
            </a:r>
            <a:r>
              <a:rPr lang="en-US" sz="2400" dirty="0"/>
              <a:t>with </a:t>
            </a:r>
            <a:r>
              <a:rPr lang="en-US" sz="2400" dirty="0" smtClean="0"/>
              <a:t>HDDST.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Repeat CT </a:t>
            </a:r>
            <a:r>
              <a:rPr lang="en-US" sz="2400" dirty="0" smtClean="0"/>
              <a:t>scan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35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57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/>
              <a:t>CT scan </a:t>
            </a:r>
            <a:r>
              <a:rPr lang="en-US" sz="3100" dirty="0"/>
              <a:t>of the chest showed a 1-cm indeterminate nodule </a:t>
            </a:r>
            <a:r>
              <a:rPr lang="en-US" sz="3100" dirty="0" smtClean="0"/>
              <a:t>in the </a:t>
            </a:r>
            <a:r>
              <a:rPr lang="en-US" sz="3100" dirty="0"/>
              <a:t>right </a:t>
            </a:r>
            <a:r>
              <a:rPr lang="en-US" sz="3100" dirty="0" smtClean="0"/>
              <a:t>mid lung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/>
              <a:t>The </a:t>
            </a:r>
            <a:r>
              <a:rPr lang="en-US" sz="3100" dirty="0"/>
              <a:t>patient underwent a </a:t>
            </a:r>
            <a:r>
              <a:rPr lang="en-US" sz="3100" dirty="0" smtClean="0"/>
              <a:t>complete </a:t>
            </a:r>
            <a:r>
              <a:rPr lang="en-US" sz="3100" dirty="0"/>
              <a:t>right </a:t>
            </a:r>
            <a:r>
              <a:rPr lang="en-US" sz="3100" dirty="0" smtClean="0"/>
              <a:t>hemi </a:t>
            </a:r>
            <a:r>
              <a:rPr lang="en-US" sz="3100" dirty="0" err="1" smtClean="0"/>
              <a:t>hypophysectomy</a:t>
            </a:r>
            <a:r>
              <a:rPr lang="en-US" sz="3100" dirty="0" smtClean="0"/>
              <a:t> </a:t>
            </a:r>
            <a:r>
              <a:rPr lang="en-US" sz="3100" dirty="0"/>
              <a:t>and subtotal left </a:t>
            </a:r>
            <a:r>
              <a:rPr lang="en-US" sz="3100" dirty="0" smtClean="0"/>
              <a:t>hemi </a:t>
            </a:r>
            <a:r>
              <a:rPr lang="en-US" sz="3100" dirty="0" err="1" smtClean="0"/>
              <a:t>hypophysectomy</a:t>
            </a:r>
            <a:r>
              <a:rPr lang="en-US" sz="3100" dirty="0"/>
              <a:t>, but no adenoma was found on biopsy</a:t>
            </a:r>
            <a:r>
              <a:rPr lang="en-US" sz="31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/>
              <a:t> </a:t>
            </a:r>
            <a:r>
              <a:rPr lang="en-US" sz="3100" dirty="0"/>
              <a:t>the patient’s 24-hour UFC level </a:t>
            </a:r>
            <a:r>
              <a:rPr lang="en-US" sz="3100" dirty="0" smtClean="0"/>
              <a:t>remained high</a:t>
            </a:r>
            <a:r>
              <a:rPr lang="en-US" sz="3100" dirty="0"/>
              <a:t>, at 225 </a:t>
            </a:r>
            <a:r>
              <a:rPr lang="en-US" sz="3100" dirty="0" smtClean="0"/>
              <a:t>mg/24 </a:t>
            </a:r>
            <a:r>
              <a:rPr lang="en-US" sz="3100" dirty="0"/>
              <a:t>hours. </a:t>
            </a:r>
            <a:endParaRPr lang="en-US" sz="31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/>
              <a:t>A </a:t>
            </a:r>
            <a:r>
              <a:rPr lang="en-US" sz="3100" dirty="0"/>
              <a:t>right thoracotomy and </a:t>
            </a:r>
            <a:r>
              <a:rPr lang="en-US" sz="3100" dirty="0" smtClean="0"/>
              <a:t>right middle </a:t>
            </a:r>
            <a:r>
              <a:rPr lang="en-US" sz="3100" dirty="0"/>
              <a:t>lobectomy were performed 2 months after </a:t>
            </a:r>
            <a:r>
              <a:rPr lang="en-US" sz="3100" dirty="0" smtClean="0"/>
              <a:t>TSS and </a:t>
            </a:r>
            <a:r>
              <a:rPr lang="en-US" sz="3100" dirty="0"/>
              <a:t>a </a:t>
            </a:r>
            <a:r>
              <a:rPr lang="en-US" sz="3100" u="sng" dirty="0"/>
              <a:t>1-cm carcinoid tumor </a:t>
            </a:r>
            <a:r>
              <a:rPr lang="en-US" sz="3100" dirty="0" smtClean="0"/>
              <a:t>was found </a:t>
            </a:r>
            <a:r>
              <a:rPr lang="en-US" sz="3100" dirty="0"/>
              <a:t>in the surgical specimen.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5000" dirty="0"/>
          </a:p>
          <a:p>
            <a:endParaRPr lang="en-US" sz="9600" dirty="0"/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7869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623" y="1222903"/>
            <a:ext cx="5977205" cy="52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17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Case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This </a:t>
            </a:r>
            <a:r>
              <a:rPr lang="en-US" sz="2400" dirty="0"/>
              <a:t>38-year-old woman with a 2-year history of </a:t>
            </a:r>
            <a:r>
              <a:rPr lang="en-US" sz="2400" dirty="0" smtClean="0"/>
              <a:t>HTN, </a:t>
            </a:r>
            <a:r>
              <a:rPr lang="en-US" sz="2400" dirty="0"/>
              <a:t>significant weight </a:t>
            </a:r>
            <a:r>
              <a:rPr lang="en-US" sz="2400" dirty="0" smtClean="0"/>
              <a:t>gain, acne</a:t>
            </a:r>
            <a:r>
              <a:rPr lang="en-US" sz="2400" dirty="0"/>
              <a:t>, and hirsutism.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Evaluation </a:t>
            </a:r>
            <a:r>
              <a:rPr lang="en-US" sz="2400" dirty="0"/>
              <a:t>at another institution showed a markedly </a:t>
            </a:r>
            <a:r>
              <a:rPr lang="en-US" sz="2400" dirty="0" smtClean="0"/>
              <a:t>elevated 24-hour </a:t>
            </a:r>
            <a:r>
              <a:rPr lang="en-US" sz="2400" dirty="0"/>
              <a:t>UFC of 2265 </a:t>
            </a:r>
            <a:r>
              <a:rPr lang="en-US" sz="2400" dirty="0" smtClean="0"/>
              <a:t>mg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Plasma ACTH </a:t>
            </a:r>
            <a:r>
              <a:rPr lang="en-US" sz="2400" dirty="0"/>
              <a:t>levels of 35 and 159 </a:t>
            </a:r>
            <a:r>
              <a:rPr lang="en-US" sz="2400" dirty="0" err="1"/>
              <a:t>pg</a:t>
            </a:r>
            <a:r>
              <a:rPr lang="en-US" sz="2400" dirty="0"/>
              <a:t>/ml (normal 0–60).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HDDST </a:t>
            </a:r>
            <a:r>
              <a:rPr lang="en-US" sz="2400" dirty="0"/>
              <a:t>showed suppression consistent </a:t>
            </a:r>
            <a:r>
              <a:rPr lang="en-US" sz="2400" dirty="0" smtClean="0"/>
              <a:t>with pituitary </a:t>
            </a:r>
            <a:r>
              <a:rPr lang="en-US" sz="2400" dirty="0"/>
              <a:t>disease (plasma cortisol 17 </a:t>
            </a:r>
            <a:r>
              <a:rPr lang="en-US" sz="2400" dirty="0" smtClean="0"/>
              <a:t>mg/dl </a:t>
            </a:r>
            <a:r>
              <a:rPr lang="en-US" sz="2400" dirty="0"/>
              <a:t>at baseline </a:t>
            </a:r>
            <a:r>
              <a:rPr lang="en-US" sz="2400" dirty="0" smtClean="0"/>
              <a:t>and suppressed </a:t>
            </a:r>
            <a:r>
              <a:rPr lang="en-US" sz="2400" dirty="0"/>
              <a:t>to 4.2 </a:t>
            </a:r>
            <a:r>
              <a:rPr lang="en-US" sz="2400" dirty="0" smtClean="0"/>
              <a:t>mg/dl).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852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6" y="365125"/>
            <a:ext cx="10387884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 smtClean="0">
                <a:latin typeface="+mn-lt"/>
              </a:rPr>
              <a:t>Evaluation </a:t>
            </a:r>
            <a:r>
              <a:rPr lang="en-US" sz="2700" dirty="0">
                <a:latin typeface="+mn-lt"/>
              </a:rPr>
              <a:t>at the Mayo Clinic revealed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6" y="1839073"/>
            <a:ext cx="10387884" cy="43869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morning cortisol level of 20 mg/dl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a 24-hour UFC level of 96 mg </a:t>
            </a:r>
            <a:r>
              <a:rPr lang="en-US" dirty="0" smtClean="0"/>
              <a:t>/24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Inferior </a:t>
            </a:r>
            <a:r>
              <a:rPr lang="en-US" dirty="0"/>
              <a:t>petrosal sinus sampling showed no baseline IPS/P gradient, but significant gradient (12:1) was found with </a:t>
            </a:r>
            <a:r>
              <a:rPr lang="en-US" dirty="0" err="1"/>
              <a:t>oCRH</a:t>
            </a:r>
            <a:r>
              <a:rPr lang="en-US" dirty="0"/>
              <a:t> in the left </a:t>
            </a:r>
            <a:r>
              <a:rPr lang="en-US" dirty="0" smtClean="0"/>
              <a:t>IPS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Both CT scans and </a:t>
            </a:r>
            <a:r>
              <a:rPr lang="en-US" dirty="0" smtClean="0"/>
              <a:t>MRI </a:t>
            </a:r>
            <a:r>
              <a:rPr lang="en-US" dirty="0"/>
              <a:t>images </a:t>
            </a:r>
            <a:r>
              <a:rPr lang="en-US" dirty="0" smtClean="0"/>
              <a:t>failed to </a:t>
            </a:r>
            <a:r>
              <a:rPr lang="en-US" dirty="0"/>
              <a:t>show evidence of a pituitary lesion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 chest CT </a:t>
            </a:r>
            <a:r>
              <a:rPr lang="en-US" dirty="0" smtClean="0"/>
              <a:t>showed a </a:t>
            </a:r>
            <a:r>
              <a:rPr lang="en-US" dirty="0"/>
              <a:t>1-cm nodule in the right </a:t>
            </a:r>
            <a:r>
              <a:rPr lang="en-US" dirty="0" smtClean="0"/>
              <a:t>mid lung </a:t>
            </a:r>
            <a:r>
              <a:rPr lang="en-US" dirty="0"/>
              <a:t>posteriorly, </a:t>
            </a:r>
          </a:p>
        </p:txBody>
      </p:sp>
    </p:spTree>
    <p:extLst>
      <p:ext uri="{BB962C8B-B14F-4D97-AF65-F5344CB8AC3E}">
        <p14:creationId xmlns:p14="http://schemas.microsoft.com/office/powerpoint/2010/main" val="274375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9" y="1825626"/>
            <a:ext cx="10413642" cy="3428954"/>
          </a:xfrm>
        </p:spPr>
        <p:txBody>
          <a:bodyPr>
            <a:normAutofit fontScale="32500" lnSpcReduction="20000"/>
          </a:bodyPr>
          <a:lstStyle/>
          <a:p>
            <a:r>
              <a:rPr lang="en-US" sz="7200" dirty="0" smtClean="0"/>
              <a:t>TSS did </a:t>
            </a:r>
            <a:r>
              <a:rPr lang="en-US" sz="7200" dirty="0"/>
              <a:t>not reveal pituitary adenoma, and </a:t>
            </a:r>
            <a:r>
              <a:rPr lang="en-US" sz="7200" dirty="0" smtClean="0"/>
              <a:t>a </a:t>
            </a:r>
            <a:r>
              <a:rPr lang="en-US" sz="7200" dirty="0" err="1" smtClean="0"/>
              <a:t>neartotal</a:t>
            </a:r>
            <a:r>
              <a:rPr lang="en-US" sz="7200" dirty="0" smtClean="0"/>
              <a:t> </a:t>
            </a:r>
            <a:r>
              <a:rPr lang="en-US" sz="7200" dirty="0"/>
              <a:t>anterior </a:t>
            </a:r>
            <a:r>
              <a:rPr lang="en-US" sz="7200" dirty="0" err="1"/>
              <a:t>hypophysectomy</a:t>
            </a:r>
            <a:r>
              <a:rPr lang="en-US" sz="7200" dirty="0"/>
              <a:t> was performed</a:t>
            </a:r>
            <a:r>
              <a:rPr lang="en-US" sz="7200" dirty="0" smtClean="0"/>
              <a:t>.</a:t>
            </a:r>
          </a:p>
          <a:p>
            <a:endParaRPr lang="en-US" sz="7200" dirty="0" smtClean="0"/>
          </a:p>
          <a:p>
            <a:r>
              <a:rPr lang="en-US" sz="7200" dirty="0" smtClean="0"/>
              <a:t> After surgery</a:t>
            </a:r>
            <a:r>
              <a:rPr lang="en-US" sz="7200" dirty="0"/>
              <a:t>, the morning plasma cortisol level was 5.5 </a:t>
            </a:r>
            <a:r>
              <a:rPr lang="en-US" sz="7200" dirty="0" smtClean="0"/>
              <a:t>m</a:t>
            </a:r>
            <a:r>
              <a:rPr lang="en-US" sz="7200" dirty="0"/>
              <a:t> </a:t>
            </a:r>
            <a:r>
              <a:rPr lang="en-US" sz="7200" dirty="0" smtClean="0"/>
              <a:t>g/dl</a:t>
            </a:r>
            <a:r>
              <a:rPr lang="en-US" sz="7200" dirty="0"/>
              <a:t>.</a:t>
            </a:r>
          </a:p>
          <a:p>
            <a:r>
              <a:rPr lang="en-US" sz="7200" dirty="0"/>
              <a:t>Two months later, however, the morning plasma </a:t>
            </a:r>
            <a:r>
              <a:rPr lang="en-US" sz="7200" dirty="0" smtClean="0"/>
              <a:t>cortisol was </a:t>
            </a:r>
            <a:r>
              <a:rPr lang="en-US" sz="7200" dirty="0"/>
              <a:t>56 </a:t>
            </a:r>
            <a:r>
              <a:rPr lang="en-US" sz="7200" dirty="0" smtClean="0"/>
              <a:t>mg/dl </a:t>
            </a:r>
            <a:r>
              <a:rPr lang="en-US" sz="7200" dirty="0"/>
              <a:t>and the 24-hour UFC was 8852. </a:t>
            </a:r>
            <a:endParaRPr lang="en-US" sz="7200" dirty="0" smtClean="0"/>
          </a:p>
          <a:p>
            <a:endParaRPr lang="en-US" sz="7200" dirty="0"/>
          </a:p>
          <a:p>
            <a:endParaRPr lang="en-US" sz="7200" dirty="0" smtClean="0"/>
          </a:p>
          <a:p>
            <a:r>
              <a:rPr lang="en-US" sz="7200" dirty="0" smtClean="0"/>
              <a:t>The patient’s </a:t>
            </a:r>
            <a:r>
              <a:rPr lang="en-US" sz="7200" dirty="0"/>
              <a:t>postoperative course was complicated by a </a:t>
            </a:r>
            <a:r>
              <a:rPr lang="en-US" sz="7200" dirty="0" smtClean="0"/>
              <a:t>compression </a:t>
            </a:r>
            <a:r>
              <a:rPr lang="en-US" sz="7200" dirty="0"/>
              <a:t>fracture of L-4 and T-12 from severe </a:t>
            </a:r>
            <a:r>
              <a:rPr lang="en-US" sz="7200" dirty="0" smtClean="0"/>
              <a:t>osteoporosis</a:t>
            </a:r>
            <a:r>
              <a:rPr lang="en-US" sz="7200" dirty="0"/>
              <a:t>. </a:t>
            </a:r>
            <a:endParaRPr lang="en-US" sz="7200" dirty="0" smtClean="0"/>
          </a:p>
          <a:p>
            <a:pPr marL="0" indent="0">
              <a:buNone/>
            </a:pPr>
            <a:endParaRPr lang="en-US" sz="7200" dirty="0"/>
          </a:p>
          <a:p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407377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2" y="1825625"/>
            <a:ext cx="10130307" cy="39312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patient subsequently developed necrotizing Aspergillus bronchopneumonia and died 3 months after surgery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The postmortem study revealed a </a:t>
            </a:r>
            <a:r>
              <a:rPr lang="en-US" sz="2400" u="sng" dirty="0"/>
              <a:t>1-cm </a:t>
            </a:r>
            <a:r>
              <a:rPr lang="en-US" sz="2400" u="sng" dirty="0" smtClean="0"/>
              <a:t>bronchial carcinoid </a:t>
            </a:r>
            <a:r>
              <a:rPr lang="en-US" sz="2400" u="sng" dirty="0"/>
              <a:t>tumor </a:t>
            </a:r>
            <a:r>
              <a:rPr lang="en-US" sz="2400" dirty="0"/>
              <a:t>in the posterior segment of the right </a:t>
            </a:r>
            <a:r>
              <a:rPr lang="en-US" sz="2400" dirty="0" smtClean="0"/>
              <a:t>upper lung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625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382" y="2189407"/>
            <a:ext cx="11258176" cy="38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False negative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either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technical problems because of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unsuccessful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catheterization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corticotroph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adenoma not responsive to CRH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atrophic inferior petrosal sinuses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anomalous venous drainage (such as filling defects of the vertebral venous plexuses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6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analysed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retrospectively collated data on all patients who had undergone IPSS over a 5-year period at St. Thomas’ Hospital between 2005 and 2010 (n = 83).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5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431" y="1146220"/>
            <a:ext cx="11294852" cy="46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98" y="922397"/>
            <a:ext cx="7785848" cy="51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91" y="551983"/>
            <a:ext cx="630555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1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03" y="399245"/>
            <a:ext cx="9816276" cy="11075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30" y="1750239"/>
            <a:ext cx="11826669" cy="39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0314"/>
            <a:ext cx="10236129" cy="39887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Diagnosis of Cushing’s disease by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IPSS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Among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91 patients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included: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82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(90.1%) had basal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petrosal/peripheral gradients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≥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(9.9%) had basal petrosal/peripheral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gradients &lt;2.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desmopressin administration, 7 (77.8%) of 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patients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had the ACTH gradient amplified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&gt;3.0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4797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Among all 90 patients who had CD, 89 (98.9%) had positive IPSS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findings,  therefore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sensitivity of IPSS in the diagnosis of CD was 98.9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patient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did not have CD also had negative IPSS findings,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therefore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specificity of IPSS in the diagnosis of CD was 100%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Tumour</a:t>
            </a:r>
            <a:r>
              <a:rPr lang="en-US" b="1" dirty="0" smtClean="0"/>
              <a:t> </a:t>
            </a:r>
            <a:r>
              <a:rPr lang="en-US" b="1" dirty="0"/>
              <a:t>lateralization </a:t>
            </a:r>
            <a:r>
              <a:rPr lang="en-US" b="1" dirty="0" smtClean="0"/>
              <a:t>accuracy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01532" y="3451538"/>
            <a:ext cx="70705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Lato-Regular"/>
            </a:endParaRPr>
          </a:p>
          <a:p>
            <a:endParaRPr lang="en-US" dirty="0">
              <a:latin typeface="Lato-Regular"/>
            </a:endParaRPr>
          </a:p>
          <a:p>
            <a:endParaRPr lang="en-US" dirty="0" smtClean="0">
              <a:latin typeface="Lato-Regular"/>
            </a:endParaRPr>
          </a:p>
          <a:p>
            <a:endParaRPr lang="en-US" dirty="0">
              <a:latin typeface="Lato-Regular"/>
            </a:endParaRPr>
          </a:p>
          <a:p>
            <a:endParaRPr lang="en-US" dirty="0" smtClean="0">
              <a:latin typeface="Lato-Regular"/>
            </a:endParaRPr>
          </a:p>
          <a:p>
            <a:endParaRPr lang="en-US" dirty="0">
              <a:latin typeface="Lato-Regular"/>
            </a:endParaRPr>
          </a:p>
          <a:p>
            <a:endParaRPr lang="en-US" dirty="0" smtClean="0">
              <a:latin typeface="Lato-Regular"/>
            </a:endParaRPr>
          </a:p>
          <a:p>
            <a:endParaRPr lang="en-US" dirty="0">
              <a:latin typeface="Lato-Regular"/>
            </a:endParaRPr>
          </a:p>
          <a:p>
            <a:r>
              <a:rPr lang="en-US" dirty="0" smtClean="0">
                <a:latin typeface="Lato-Regular"/>
              </a:rPr>
              <a:t>In total</a:t>
            </a:r>
            <a:r>
              <a:rPr lang="en-US" dirty="0">
                <a:latin typeface="Lato-Regular"/>
              </a:rPr>
              <a:t>, 37 (72.5%) had IPSS lateralization in concordance with that </a:t>
            </a:r>
            <a:r>
              <a:rPr lang="en-US" dirty="0" smtClean="0">
                <a:latin typeface="Lato-Regular"/>
              </a:rPr>
              <a:t>of surgery</a:t>
            </a:r>
            <a:r>
              <a:rPr lang="en-US" dirty="0">
                <a:latin typeface="Lato-Regular"/>
              </a:rPr>
              <a:t>, hence the concordance rate was 72.5</a:t>
            </a:r>
            <a:r>
              <a:rPr lang="en-US" dirty="0" smtClean="0">
                <a:latin typeface="Lato-Regular"/>
              </a:rPr>
              <a:t>%.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01" y="2184053"/>
            <a:ext cx="7033903" cy="34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657" y="2525409"/>
            <a:ext cx="5452694" cy="3106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285" y="2525409"/>
            <a:ext cx="1094372" cy="308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26" y="2414452"/>
            <a:ext cx="4125759" cy="9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considerable variations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accuracy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among different studies might be attributed to several reasons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First, taking into consideration the heterogeneity of surgical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interventions and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judgements of lateralization by surgeons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Besides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the selection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criteria of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cases into the assessment of lateralization accuracy were not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standardized among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617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Deipolyi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calculated the accuracy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patients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had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lateralizations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from both IPSS and from surgery,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66.7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(10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15).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Castinetti et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calculated the accuracy from patients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whom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surgical lateralization of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tumours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 either left or right,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regardless whether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lateralization by IPSS was conclusive 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inconclusive, 54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(15 of 28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88" y="2105381"/>
            <a:ext cx="11689823" cy="2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n-US" dirty="0" smtClean="0"/>
              <a:t>HDDST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8946" y="1171979"/>
            <a:ext cx="4198513" cy="519909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dexamethasone suppression test have less than optimal sensitivity and specificity for diagnosing CD, ranging from 50% to 70%.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41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286603"/>
            <a:ext cx="10389197" cy="14507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4" y="1737360"/>
            <a:ext cx="11097296" cy="46499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Our study has shown that higher lateralization accuracy </a:t>
            </a:r>
            <a:r>
              <a:rPr lang="en-US" sz="2400" dirty="0" smtClean="0"/>
              <a:t>was related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right lateralization by </a:t>
            </a:r>
            <a:r>
              <a:rPr lang="en-US" sz="2400" dirty="0" smtClean="0"/>
              <a:t>surgery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might be explained by asymmetrical </a:t>
            </a:r>
            <a:r>
              <a:rPr lang="en-US" sz="2400" dirty="0" smtClean="0"/>
              <a:t>venous drainage </a:t>
            </a:r>
            <a:r>
              <a:rPr lang="en-US" sz="2400" dirty="0"/>
              <a:t>caused by anatomical </a:t>
            </a:r>
            <a:r>
              <a:rPr lang="en-US" sz="2400" dirty="0" smtClean="0"/>
              <a:t>variations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   Asymmetric </a:t>
            </a:r>
            <a:r>
              <a:rPr lang="en-US" sz="1800" dirty="0"/>
              <a:t>venous drainage of </a:t>
            </a:r>
            <a:r>
              <a:rPr lang="en-US" sz="1800" dirty="0" err="1" smtClean="0"/>
              <a:t>bipss</a:t>
            </a:r>
            <a:r>
              <a:rPr lang="en-US" sz="1800" dirty="0" smtClean="0"/>
              <a:t> is </a:t>
            </a:r>
            <a:r>
              <a:rPr lang="en-US" sz="1800" dirty="0"/>
              <a:t>not a rare </a:t>
            </a:r>
            <a:r>
              <a:rPr lang="en-US" sz="1800" dirty="0" smtClean="0"/>
              <a:t>phenomenon)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   previous </a:t>
            </a:r>
            <a:r>
              <a:rPr lang="en-US" sz="1800" dirty="0"/>
              <a:t>studies have </a:t>
            </a:r>
            <a:r>
              <a:rPr lang="en-US" sz="1800" dirty="0" smtClean="0"/>
              <a:t>shown that </a:t>
            </a:r>
            <a:r>
              <a:rPr lang="en-US" sz="1800" dirty="0"/>
              <a:t>selecting patients with symmetrical venous drainage could </a:t>
            </a:r>
            <a:r>
              <a:rPr lang="en-US" sz="1800" dirty="0" smtClean="0"/>
              <a:t>enhance the                   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lateralization accuracy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5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8" y="365125"/>
            <a:ext cx="1034527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Desmopressin test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Response is assessed by measuring ACTH serum cortisol and possibly salivary cortisol 30 minute before ,basally,15,30,45 and 60minutes after iv administration of 10 </a:t>
            </a:r>
            <a:r>
              <a:rPr lang="en-US" sz="2400" dirty="0" err="1" smtClean="0"/>
              <a:t>ug</a:t>
            </a:r>
            <a:r>
              <a:rPr lang="en-US" sz="2400" dirty="0" smtClean="0"/>
              <a:t> of Desmopressin with serial blood samples obtained from an indwelling catheter inserted in a forearm vein.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Increase of more than 35-50%in ACTH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Increase of more </a:t>
            </a:r>
            <a:r>
              <a:rPr lang="en-US" sz="2400" dirty="0" smtClean="0"/>
              <a:t>than20-36% in cortisol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Desmopressin test </a:t>
            </a:r>
            <a:r>
              <a:rPr lang="en-US" sz="2400" dirty="0" smtClean="0"/>
              <a:t>induce a positive ACTH response in 85%of patient with CD</a:t>
            </a:r>
          </a:p>
        </p:txBody>
      </p:sp>
    </p:spTree>
    <p:extLst>
      <p:ext uri="{BB962C8B-B14F-4D97-AF65-F5344CB8AC3E}">
        <p14:creationId xmlns:p14="http://schemas.microsoft.com/office/powerpoint/2010/main" val="129678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IMAGING(MRI)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687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600" dirty="0"/>
              <a:t>with up to 40% of MRI studies reported as </a:t>
            </a:r>
            <a:r>
              <a:rPr lang="en-US" sz="2600" dirty="0" smtClean="0"/>
              <a:t>normal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err="1"/>
              <a:t>Sellar</a:t>
            </a:r>
            <a:r>
              <a:rPr lang="en-US" sz="2600" dirty="0"/>
              <a:t> imaging fails to detect small adenomas in 50% of the patients with </a:t>
            </a:r>
            <a:r>
              <a:rPr lang="en-US" sz="2600" dirty="0" smtClean="0"/>
              <a:t>CD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use of dynamic MRI (with iv </a:t>
            </a:r>
            <a:r>
              <a:rPr lang="en-US" sz="2600" dirty="0" smtClean="0"/>
              <a:t>gad) </a:t>
            </a:r>
            <a:r>
              <a:rPr lang="en-US" sz="2600" dirty="0"/>
              <a:t>with spoiled gradient sequences may increase </a:t>
            </a:r>
            <a:r>
              <a:rPr lang="en-US" sz="2600" dirty="0" smtClean="0"/>
              <a:t>the sensitivity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pituitary </a:t>
            </a:r>
            <a:r>
              <a:rPr lang="en-US" sz="2600" dirty="0" err="1"/>
              <a:t>incidentaloma</a:t>
            </a:r>
            <a:r>
              <a:rPr lang="en-US" sz="2600" dirty="0"/>
              <a:t> can be found in 10–30% of the general </a:t>
            </a:r>
            <a:r>
              <a:rPr lang="en-US" sz="2600" dirty="0" smtClean="0"/>
              <a:t>population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pituitary </a:t>
            </a:r>
            <a:r>
              <a:rPr lang="en-US" sz="2600" dirty="0"/>
              <a:t>imaging is often insufficient to confirm the diagnosis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570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non-invasive CRH test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CRH </a:t>
            </a:r>
            <a:r>
              <a:rPr lang="en-US" dirty="0"/>
              <a:t>in a dose of 1 </a:t>
            </a:r>
            <a:r>
              <a:rPr lang="en-US" dirty="0" err="1" smtClean="0"/>
              <a:t>μg</a:t>
            </a:r>
            <a:r>
              <a:rPr lang="en-US" dirty="0" smtClean="0"/>
              <a:t>/ kg or </a:t>
            </a:r>
            <a:r>
              <a:rPr lang="en-US" dirty="0"/>
              <a:t>a single dose of 100 </a:t>
            </a:r>
            <a:r>
              <a:rPr lang="en-US" dirty="0" err="1" smtClean="0"/>
              <a:t>μg</a:t>
            </a:r>
            <a:r>
              <a:rPr lang="en-US" dirty="0"/>
              <a:t> </a:t>
            </a:r>
            <a:r>
              <a:rPr lang="en-US" dirty="0" smtClean="0"/>
              <a:t>inject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After</a:t>
            </a:r>
            <a:r>
              <a:rPr lang="en-US" dirty="0"/>
              <a:t> </a:t>
            </a:r>
            <a:r>
              <a:rPr lang="en-US" dirty="0" smtClean="0"/>
              <a:t>basal </a:t>
            </a:r>
            <a:r>
              <a:rPr lang="en-US" dirty="0"/>
              <a:t>sampling, CRH is administered and blood samples for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ACTH and cortisol are then taken every 15 minutes for </a:t>
            </a:r>
            <a:r>
              <a:rPr lang="en-US" dirty="0" smtClean="0"/>
              <a:t>1 to </a:t>
            </a:r>
            <a:r>
              <a:rPr lang="en-US" dirty="0"/>
              <a:t>2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normal </a:t>
            </a:r>
            <a:r>
              <a:rPr lang="en-US" dirty="0" err="1" smtClean="0"/>
              <a:t>subjects:rise</a:t>
            </a:r>
            <a:r>
              <a:rPr lang="en-US" dirty="0" smtClean="0"/>
              <a:t> </a:t>
            </a:r>
            <a:r>
              <a:rPr lang="en-US" dirty="0"/>
              <a:t>in ACTH </a:t>
            </a:r>
            <a:r>
              <a:rPr lang="en-US" dirty="0" smtClean="0"/>
              <a:t>and cortisol </a:t>
            </a:r>
            <a:r>
              <a:rPr lang="en-US" dirty="0"/>
              <a:t>of 15% to 20%.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Cushing </a:t>
            </a:r>
            <a:r>
              <a:rPr lang="en-US" dirty="0"/>
              <a:t>disease, </a:t>
            </a:r>
            <a:r>
              <a:rPr lang="en-US" dirty="0" smtClean="0"/>
              <a:t>ACTH &gt;50</a:t>
            </a:r>
            <a:r>
              <a:rPr lang="en-US" dirty="0"/>
              <a:t>% and a cortisol </a:t>
            </a:r>
            <a:r>
              <a:rPr lang="en-US" dirty="0" smtClean="0"/>
              <a:t>&gt;20</a:t>
            </a:r>
            <a:r>
              <a:rPr lang="en-US" dirty="0"/>
              <a:t>% </a:t>
            </a:r>
            <a:r>
              <a:rPr lang="en-US" dirty="0" smtClean="0"/>
              <a:t>over baseline </a:t>
            </a:r>
            <a:r>
              <a:rPr lang="en-US" dirty="0"/>
              <a:t>values are seen. </a:t>
            </a:r>
          </a:p>
        </p:txBody>
      </p:sp>
    </p:spTree>
    <p:extLst>
      <p:ext uri="{BB962C8B-B14F-4D97-AF65-F5344CB8AC3E}">
        <p14:creationId xmlns:p14="http://schemas.microsoft.com/office/powerpoint/2010/main" val="38283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5665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early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studies with IPSS reported a diagnostic sensitivity and specificity   approaching 100%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IPSS is now considered to be a gold standard in the preoperative diagnosis of CD  with a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diagnostic sensitivity of 95% and specificity of 90%-95%.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performed in conjunction with corticotropic-releasing hormone (CRH) stimulation, the diagnostic accuracy of BIPSS exceeds 97%.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additional experience has revealed These false negatives results (rates of 1–10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%)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9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sz="2400" dirty="0"/>
              <a:t>recent shortage of CRH led to the use of desmopressin (DDAVP), a synthetic form of vasopressin which can also stimulate pituitary ACTH </a:t>
            </a:r>
            <a:r>
              <a:rPr lang="en-US" sz="2400" dirty="0" smtClean="0"/>
              <a:t>secretion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results show similar diagnostic accuracy </a:t>
            </a:r>
            <a:r>
              <a:rPr lang="en-US" sz="2400" dirty="0" smtClean="0"/>
              <a:t>and complication </a:t>
            </a:r>
            <a:r>
              <a:rPr lang="en-US" sz="2400" dirty="0"/>
              <a:t>rates, suggesting that DDAVP is a safe and </a:t>
            </a:r>
            <a:r>
              <a:rPr lang="en-US" sz="2400" dirty="0" smtClean="0"/>
              <a:t>effective alternative </a:t>
            </a:r>
            <a:r>
              <a:rPr lang="en-US" sz="2400" dirty="0"/>
              <a:t>to CRH with a sensitivity of approximately 94.4</a:t>
            </a:r>
            <a:r>
              <a:rPr lang="en-US" sz="2400" dirty="0" smtClean="0"/>
              <a:t>%.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19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5" y="862885"/>
            <a:ext cx="12012475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584</TotalTime>
  <Words>1500</Words>
  <Application>Microsoft Office PowerPoint</Application>
  <PresentationFormat>Widescreen</PresentationFormat>
  <Paragraphs>195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Lato-Regular</vt:lpstr>
      <vt:lpstr>Wingdings</vt:lpstr>
      <vt:lpstr>Office Theme</vt:lpstr>
      <vt:lpstr>IN THE NAME OF ALLAH</vt:lpstr>
      <vt:lpstr>PowerPoint Presentation</vt:lpstr>
      <vt:lpstr>PowerPoint Presentation</vt:lpstr>
      <vt:lpstr>HDDST</vt:lpstr>
      <vt:lpstr>  IMAGING(MRI)</vt:lpstr>
      <vt:lpstr>  non-invasive CRH test</vt:lpstr>
      <vt:lpstr> IPSS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false positive</vt:lpstr>
      <vt:lpstr> case 1</vt:lpstr>
      <vt:lpstr>PowerPoint Presentation</vt:lpstr>
      <vt:lpstr>PowerPoint Presentation</vt:lpstr>
      <vt:lpstr>PowerPoint Presentation</vt:lpstr>
      <vt:lpstr>PowerPoint Presentation</vt:lpstr>
      <vt:lpstr> Case 2</vt:lpstr>
      <vt:lpstr>  Evaluation at the Mayo Clinic revealed </vt:lpstr>
      <vt:lpstr>PowerPoint Presentation</vt:lpstr>
      <vt:lpstr>PowerPoint Presentation</vt:lpstr>
      <vt:lpstr>PowerPoint Presentation</vt:lpstr>
      <vt:lpstr>  False negative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PowerPoint Presentation</vt:lpstr>
      <vt:lpstr>RESULTS</vt:lpstr>
      <vt:lpstr> RESULTS</vt:lpstr>
      <vt:lpstr>PowerPoint Presentation</vt:lpstr>
      <vt:lpstr>  conclusion</vt:lpstr>
      <vt:lpstr>  Desmopressin test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 nosratzehi</dc:creator>
  <cp:lastModifiedBy>shahin nosratzehi</cp:lastModifiedBy>
  <cp:revision>55</cp:revision>
  <dcterms:created xsi:type="dcterms:W3CDTF">2018-10-21T09:23:35Z</dcterms:created>
  <dcterms:modified xsi:type="dcterms:W3CDTF">2018-10-21T20:53:31Z</dcterms:modified>
</cp:coreProperties>
</file>