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9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99D252-F6BE-414E-9236-613DF594F46D}">
          <p14:sldIdLst>
            <p14:sldId id="257"/>
            <p14:sldId id="349"/>
            <p14:sldId id="262"/>
            <p14:sldId id="263"/>
            <p14:sldId id="264"/>
          </p14:sldIdLst>
        </p14:section>
        <p14:section name="Untitled Section" id="{4DA8EE93-5C0B-4B76-9974-42FBED38CA2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9C9E0-169E-4495-A3B3-4AD3F07C4D8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CDFDE33-FFBE-4B25-B4CD-2916FF43D6DC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dirty="0" smtClean="0"/>
            <a:t>CLINIC</a:t>
          </a:r>
          <a:endParaRPr lang="en-US" dirty="0"/>
        </a:p>
      </dgm:t>
    </dgm:pt>
    <dgm:pt modelId="{332DA389-19B5-48F0-A66C-5F83B33B768B}" type="parTrans" cxnId="{C0DD4AC6-D1C7-4C5A-ACC8-82084D7B9F64}">
      <dgm:prSet/>
      <dgm:spPr/>
      <dgm:t>
        <a:bodyPr/>
        <a:lstStyle/>
        <a:p>
          <a:endParaRPr lang="en-US"/>
        </a:p>
      </dgm:t>
    </dgm:pt>
    <dgm:pt modelId="{928807AA-7CD3-4093-81EB-2B8DB8FC2F38}" type="sibTrans" cxnId="{C0DD4AC6-D1C7-4C5A-ACC8-82084D7B9F64}">
      <dgm:prSet/>
      <dgm:spPr/>
      <dgm:t>
        <a:bodyPr/>
        <a:lstStyle/>
        <a:p>
          <a:endParaRPr lang="en-US"/>
        </a:p>
      </dgm:t>
    </dgm:pt>
    <dgm:pt modelId="{05092960-4F24-4F0B-99D3-8A206A6ABCD7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dirty="0" smtClean="0"/>
            <a:t>IMAGING</a:t>
          </a:r>
          <a:endParaRPr lang="en-US" dirty="0"/>
        </a:p>
      </dgm:t>
    </dgm:pt>
    <dgm:pt modelId="{36EA2590-5391-4BD4-8402-74C891FBEF9C}" type="parTrans" cxnId="{84721CC9-F6F8-43A7-B749-CF245B6304F7}">
      <dgm:prSet/>
      <dgm:spPr/>
      <dgm:t>
        <a:bodyPr/>
        <a:lstStyle/>
        <a:p>
          <a:endParaRPr lang="en-US"/>
        </a:p>
      </dgm:t>
    </dgm:pt>
    <dgm:pt modelId="{5D1F4736-63D0-4E11-BCB3-34D15AC5BF95}" type="sibTrans" cxnId="{84721CC9-F6F8-43A7-B749-CF245B6304F7}">
      <dgm:prSet/>
      <dgm:spPr/>
      <dgm:t>
        <a:bodyPr/>
        <a:lstStyle/>
        <a:p>
          <a:endParaRPr lang="en-US"/>
        </a:p>
      </dgm:t>
    </dgm:pt>
    <dgm:pt modelId="{A42B11FC-C6AA-430E-AC4B-9808C30B6ACC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dirty="0" smtClean="0"/>
            <a:t>LAB TESTS</a:t>
          </a:r>
          <a:endParaRPr lang="en-US" dirty="0"/>
        </a:p>
      </dgm:t>
    </dgm:pt>
    <dgm:pt modelId="{2D286C48-82AB-47CF-8631-6D5FE45CBE61}" type="parTrans" cxnId="{F4211AAF-5039-4CA6-8DE2-788B831E7692}">
      <dgm:prSet/>
      <dgm:spPr/>
      <dgm:t>
        <a:bodyPr/>
        <a:lstStyle/>
        <a:p>
          <a:endParaRPr lang="en-US"/>
        </a:p>
      </dgm:t>
    </dgm:pt>
    <dgm:pt modelId="{70BAF2E2-343A-4B8E-B9A9-F20DB614B892}" type="sibTrans" cxnId="{F4211AAF-5039-4CA6-8DE2-788B831E7692}">
      <dgm:prSet/>
      <dgm:spPr/>
      <dgm:t>
        <a:bodyPr/>
        <a:lstStyle/>
        <a:p>
          <a:endParaRPr lang="en-US"/>
        </a:p>
      </dgm:t>
    </dgm:pt>
    <dgm:pt modelId="{4E986D06-595B-497C-953C-7E0A77AFCB95}" type="pres">
      <dgm:prSet presAssocID="{0A69C9E0-169E-4495-A3B3-4AD3F07C4D87}" presName="compositeShape" presStyleCnt="0">
        <dgm:presLayoutVars>
          <dgm:chMax val="7"/>
          <dgm:dir/>
          <dgm:resizeHandles val="exact"/>
        </dgm:presLayoutVars>
      </dgm:prSet>
      <dgm:spPr/>
    </dgm:pt>
    <dgm:pt modelId="{E352D3F0-EBB3-4930-804B-14F8B096F3CF}" type="pres">
      <dgm:prSet presAssocID="{BCDFDE33-FFBE-4B25-B4CD-2916FF43D6DC}" presName="circ1" presStyleLbl="vennNode1" presStyleIdx="0" presStyleCnt="3"/>
      <dgm:spPr/>
      <dgm:t>
        <a:bodyPr/>
        <a:lstStyle/>
        <a:p>
          <a:endParaRPr lang="en-US"/>
        </a:p>
      </dgm:t>
    </dgm:pt>
    <dgm:pt modelId="{9C4F64D3-06B2-4732-A3EC-9F47504DE390}" type="pres">
      <dgm:prSet presAssocID="{BCDFDE33-FFBE-4B25-B4CD-2916FF43D6D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274FC-4784-4126-8A0C-52E1EDA79071}" type="pres">
      <dgm:prSet presAssocID="{05092960-4F24-4F0B-99D3-8A206A6ABCD7}" presName="circ2" presStyleLbl="vennNode1" presStyleIdx="1" presStyleCnt="3"/>
      <dgm:spPr/>
      <dgm:t>
        <a:bodyPr/>
        <a:lstStyle/>
        <a:p>
          <a:endParaRPr lang="en-US"/>
        </a:p>
      </dgm:t>
    </dgm:pt>
    <dgm:pt modelId="{220E2FCB-E956-4513-B783-4C67566BB6AB}" type="pres">
      <dgm:prSet presAssocID="{05092960-4F24-4F0B-99D3-8A206A6ABCD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7F013-B1A3-4948-8B5B-A233DD72A54C}" type="pres">
      <dgm:prSet presAssocID="{A42B11FC-C6AA-430E-AC4B-9808C30B6ACC}" presName="circ3" presStyleLbl="vennNode1" presStyleIdx="2" presStyleCnt="3"/>
      <dgm:spPr/>
      <dgm:t>
        <a:bodyPr/>
        <a:lstStyle/>
        <a:p>
          <a:endParaRPr lang="en-US"/>
        </a:p>
      </dgm:t>
    </dgm:pt>
    <dgm:pt modelId="{31A9CA07-3053-464A-87FE-01FE521BDD7B}" type="pres">
      <dgm:prSet presAssocID="{A42B11FC-C6AA-430E-AC4B-9808C30B6AC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DD4AC6-D1C7-4C5A-ACC8-82084D7B9F64}" srcId="{0A69C9E0-169E-4495-A3B3-4AD3F07C4D87}" destId="{BCDFDE33-FFBE-4B25-B4CD-2916FF43D6DC}" srcOrd="0" destOrd="0" parTransId="{332DA389-19B5-48F0-A66C-5F83B33B768B}" sibTransId="{928807AA-7CD3-4093-81EB-2B8DB8FC2F38}"/>
    <dgm:cxn modelId="{42827F35-E280-4840-A84E-F3B9DE73A706}" type="presOf" srcId="{A42B11FC-C6AA-430E-AC4B-9808C30B6ACC}" destId="{3837F013-B1A3-4948-8B5B-A233DD72A54C}" srcOrd="0" destOrd="0" presId="urn:microsoft.com/office/officeart/2005/8/layout/venn1"/>
    <dgm:cxn modelId="{29727DB7-A5A9-4104-B9F1-A2B5BC66677C}" type="presOf" srcId="{BCDFDE33-FFBE-4B25-B4CD-2916FF43D6DC}" destId="{9C4F64D3-06B2-4732-A3EC-9F47504DE390}" srcOrd="1" destOrd="0" presId="urn:microsoft.com/office/officeart/2005/8/layout/venn1"/>
    <dgm:cxn modelId="{84721CC9-F6F8-43A7-B749-CF245B6304F7}" srcId="{0A69C9E0-169E-4495-A3B3-4AD3F07C4D87}" destId="{05092960-4F24-4F0B-99D3-8A206A6ABCD7}" srcOrd="1" destOrd="0" parTransId="{36EA2590-5391-4BD4-8402-74C891FBEF9C}" sibTransId="{5D1F4736-63D0-4E11-BCB3-34D15AC5BF95}"/>
    <dgm:cxn modelId="{CF0F7BBA-F8F1-495E-A59A-6C1C21D484D0}" type="presOf" srcId="{05092960-4F24-4F0B-99D3-8A206A6ABCD7}" destId="{49F274FC-4784-4126-8A0C-52E1EDA79071}" srcOrd="0" destOrd="0" presId="urn:microsoft.com/office/officeart/2005/8/layout/venn1"/>
    <dgm:cxn modelId="{F4211AAF-5039-4CA6-8DE2-788B831E7692}" srcId="{0A69C9E0-169E-4495-A3B3-4AD3F07C4D87}" destId="{A42B11FC-C6AA-430E-AC4B-9808C30B6ACC}" srcOrd="2" destOrd="0" parTransId="{2D286C48-82AB-47CF-8631-6D5FE45CBE61}" sibTransId="{70BAF2E2-343A-4B8E-B9A9-F20DB614B892}"/>
    <dgm:cxn modelId="{92D739E7-EEB3-4754-923A-848A795DB770}" type="presOf" srcId="{0A69C9E0-169E-4495-A3B3-4AD3F07C4D87}" destId="{4E986D06-595B-497C-953C-7E0A77AFCB95}" srcOrd="0" destOrd="0" presId="urn:microsoft.com/office/officeart/2005/8/layout/venn1"/>
    <dgm:cxn modelId="{80A558E2-490E-4F5F-8DCF-A6E3383CDA8C}" type="presOf" srcId="{BCDFDE33-FFBE-4B25-B4CD-2916FF43D6DC}" destId="{E352D3F0-EBB3-4930-804B-14F8B096F3CF}" srcOrd="0" destOrd="0" presId="urn:microsoft.com/office/officeart/2005/8/layout/venn1"/>
    <dgm:cxn modelId="{8DD7E118-0525-4F67-B898-972F8493B667}" type="presOf" srcId="{A42B11FC-C6AA-430E-AC4B-9808C30B6ACC}" destId="{31A9CA07-3053-464A-87FE-01FE521BDD7B}" srcOrd="1" destOrd="0" presId="urn:microsoft.com/office/officeart/2005/8/layout/venn1"/>
    <dgm:cxn modelId="{9D9FA226-3ABD-43D8-AB64-4376F47DE5B6}" type="presOf" srcId="{05092960-4F24-4F0B-99D3-8A206A6ABCD7}" destId="{220E2FCB-E956-4513-B783-4C67566BB6AB}" srcOrd="1" destOrd="0" presId="urn:microsoft.com/office/officeart/2005/8/layout/venn1"/>
    <dgm:cxn modelId="{B93FD27D-B6D5-4328-BC44-A0732DB62587}" type="presParOf" srcId="{4E986D06-595B-497C-953C-7E0A77AFCB95}" destId="{E352D3F0-EBB3-4930-804B-14F8B096F3CF}" srcOrd="0" destOrd="0" presId="urn:microsoft.com/office/officeart/2005/8/layout/venn1"/>
    <dgm:cxn modelId="{F622FC57-E0C7-42F7-90E7-50AC602526C7}" type="presParOf" srcId="{4E986D06-595B-497C-953C-7E0A77AFCB95}" destId="{9C4F64D3-06B2-4732-A3EC-9F47504DE390}" srcOrd="1" destOrd="0" presId="urn:microsoft.com/office/officeart/2005/8/layout/venn1"/>
    <dgm:cxn modelId="{25AFD70A-7702-4B2F-93AD-1D2826E8C3DD}" type="presParOf" srcId="{4E986D06-595B-497C-953C-7E0A77AFCB95}" destId="{49F274FC-4784-4126-8A0C-52E1EDA79071}" srcOrd="2" destOrd="0" presId="urn:microsoft.com/office/officeart/2005/8/layout/venn1"/>
    <dgm:cxn modelId="{C7F7E01B-73A0-469A-B1A4-E25A886768CF}" type="presParOf" srcId="{4E986D06-595B-497C-953C-7E0A77AFCB95}" destId="{220E2FCB-E956-4513-B783-4C67566BB6AB}" srcOrd="3" destOrd="0" presId="urn:microsoft.com/office/officeart/2005/8/layout/venn1"/>
    <dgm:cxn modelId="{6BCB1ECE-B50F-494A-9059-56990AAED327}" type="presParOf" srcId="{4E986D06-595B-497C-953C-7E0A77AFCB95}" destId="{3837F013-B1A3-4948-8B5B-A233DD72A54C}" srcOrd="4" destOrd="0" presId="urn:microsoft.com/office/officeart/2005/8/layout/venn1"/>
    <dgm:cxn modelId="{79CC0E77-6C01-484F-A7E0-D9E9299E515D}" type="presParOf" srcId="{4E986D06-595B-497C-953C-7E0A77AFCB95}" destId="{31A9CA07-3053-464A-87FE-01FE521BDD7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2D3F0-EBB3-4930-804B-14F8B096F3CF}">
      <dsp:nvSpPr>
        <dsp:cNvPr id="0" name=""/>
        <dsp:cNvSpPr/>
      </dsp:nvSpPr>
      <dsp:spPr>
        <a:xfrm>
          <a:off x="2575559" y="80009"/>
          <a:ext cx="3840480" cy="384048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CLINIC</a:t>
          </a:r>
          <a:endParaRPr lang="en-US" sz="4700" kern="1200" dirty="0"/>
        </a:p>
      </dsp:txBody>
      <dsp:txXfrm>
        <a:off x="3087624" y="752093"/>
        <a:ext cx="2816352" cy="1728216"/>
      </dsp:txXfrm>
    </dsp:sp>
    <dsp:sp modelId="{49F274FC-4784-4126-8A0C-52E1EDA79071}">
      <dsp:nvSpPr>
        <dsp:cNvPr id="0" name=""/>
        <dsp:cNvSpPr/>
      </dsp:nvSpPr>
      <dsp:spPr>
        <a:xfrm>
          <a:off x="3961333" y="2480310"/>
          <a:ext cx="3840480" cy="384048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IMAGING</a:t>
          </a:r>
          <a:endParaRPr lang="en-US" sz="4700" kern="1200" dirty="0"/>
        </a:p>
      </dsp:txBody>
      <dsp:txXfrm>
        <a:off x="5135880" y="3472434"/>
        <a:ext cx="2304288" cy="2112264"/>
      </dsp:txXfrm>
    </dsp:sp>
    <dsp:sp modelId="{3837F013-B1A3-4948-8B5B-A233DD72A54C}">
      <dsp:nvSpPr>
        <dsp:cNvPr id="0" name=""/>
        <dsp:cNvSpPr/>
      </dsp:nvSpPr>
      <dsp:spPr>
        <a:xfrm>
          <a:off x="1189786" y="2480310"/>
          <a:ext cx="3840480" cy="3840480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LAB TESTS</a:t>
          </a:r>
          <a:endParaRPr lang="en-US" sz="4700" kern="1200" dirty="0"/>
        </a:p>
      </dsp:txBody>
      <dsp:txXfrm>
        <a:off x="1551432" y="3472434"/>
        <a:ext cx="2304288" cy="2112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7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6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8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0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7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6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9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5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2EE1-8089-4C0A-9C64-E18975F73CC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6682B-2ED6-47DC-92B5-17D89AB1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4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b="1" dirty="0" smtClean="0"/>
              <a:t>ECNU LECTURES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Sh. </a:t>
            </a:r>
            <a:r>
              <a:rPr lang="en-US" b="1" dirty="0" err="1" smtClean="0">
                <a:solidFill>
                  <a:srgbClr val="FF0000"/>
                </a:solidFill>
              </a:rPr>
              <a:t>Alamdari</a:t>
            </a:r>
            <a:r>
              <a:rPr lang="en-US" b="1" dirty="0" smtClean="0">
                <a:solidFill>
                  <a:srgbClr val="FF0000"/>
                </a:solidFill>
              </a:rPr>
              <a:t>, MD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Associate professor of Internal Medicine, Endocrinology and Metabolism </a:t>
            </a:r>
          </a:p>
          <a:p>
            <a:pPr algn="l"/>
            <a:r>
              <a:rPr lang="en-US" b="1" dirty="0" err="1" smtClean="0">
                <a:solidFill>
                  <a:srgbClr val="FF0000"/>
                </a:solidFill>
              </a:rPr>
              <a:t>Shahid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Beheshti</a:t>
            </a:r>
            <a:r>
              <a:rPr lang="en-US" b="1" dirty="0" smtClean="0">
                <a:solidFill>
                  <a:srgbClr val="FF0000"/>
                </a:solidFill>
              </a:rPr>
              <a:t> University of Medical Sciences Research Institute for Endocrine </a:t>
            </a:r>
            <a:r>
              <a:rPr lang="en-US" b="1" dirty="0" err="1" smtClean="0">
                <a:solidFill>
                  <a:srgbClr val="FF0000"/>
                </a:solidFill>
              </a:rPr>
              <a:t>Scences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4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69634316"/>
              </p:ext>
            </p:extLst>
          </p:nvPr>
        </p:nvGraphicFramePr>
        <p:xfrm>
          <a:off x="76200" y="1524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00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Titles of the workshop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Basics: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History</a:t>
            </a:r>
            <a:r>
              <a:rPr lang="en-US" b="1" dirty="0" smtClean="0"/>
              <a:t> of thyroid ultrasound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Thyroid ultrasound </a:t>
            </a:r>
            <a:r>
              <a:rPr lang="en-US" b="1" dirty="0" smtClean="0">
                <a:solidFill>
                  <a:srgbClr val="FF0000"/>
                </a:solidFill>
              </a:rPr>
              <a:t>physics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Doppler ultrasound </a:t>
            </a:r>
            <a:r>
              <a:rPr lang="en-US" b="1" dirty="0" smtClean="0"/>
              <a:t>of the neck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Technique: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Normal </a:t>
            </a:r>
            <a:r>
              <a:rPr lang="en-US" b="1" dirty="0" smtClean="0">
                <a:solidFill>
                  <a:srgbClr val="FF0000"/>
                </a:solidFill>
              </a:rPr>
              <a:t>neck anatomy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Method of performing </a:t>
            </a:r>
            <a:r>
              <a:rPr lang="en-US" b="1" dirty="0" smtClean="0"/>
              <a:t>ultrasound examination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C18B-2102-4120-8F94-66A10B6C83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Titles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Disorders: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Diffuse </a:t>
            </a:r>
            <a:r>
              <a:rPr lang="en-US" b="1" dirty="0">
                <a:solidFill>
                  <a:srgbClr val="FF0000"/>
                </a:solidFill>
              </a:rPr>
              <a:t>thyroid disease </a:t>
            </a:r>
            <a:r>
              <a:rPr lang="en-US" b="1" dirty="0"/>
              <a:t>(thyroiditis) ultrasound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Ultrasound of </a:t>
            </a:r>
            <a:r>
              <a:rPr lang="en-US" b="1" dirty="0">
                <a:solidFill>
                  <a:srgbClr val="FF0000"/>
                </a:solidFill>
              </a:rPr>
              <a:t>thyroid nodular diseases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Ultrasound &amp; mapping of </a:t>
            </a:r>
            <a:r>
              <a:rPr lang="en-US" b="1" dirty="0">
                <a:solidFill>
                  <a:srgbClr val="FF0000"/>
                </a:solidFill>
              </a:rPr>
              <a:t>neck lymph nodes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Ultrasound of </a:t>
            </a:r>
            <a:r>
              <a:rPr lang="en-US" b="1" dirty="0">
                <a:solidFill>
                  <a:srgbClr val="FF0000"/>
                </a:solidFill>
              </a:rPr>
              <a:t>parathyroid </a:t>
            </a:r>
            <a:r>
              <a:rPr lang="en-US" b="1" dirty="0" smtClean="0">
                <a:solidFill>
                  <a:srgbClr val="FF0000"/>
                </a:solidFill>
              </a:rPr>
              <a:t>disorders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Ultrasound in </a:t>
            </a:r>
            <a:r>
              <a:rPr lang="en-US" b="1" dirty="0">
                <a:solidFill>
                  <a:srgbClr val="FF0000"/>
                </a:solidFill>
              </a:rPr>
              <a:t>surgical trends </a:t>
            </a:r>
            <a:r>
              <a:rPr lang="en-US" b="1" dirty="0"/>
              <a:t>of thyroid nodules, thyroid cancers and parathyroid disorders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Ultrasound of </a:t>
            </a:r>
            <a:r>
              <a:rPr lang="en-US" b="1" dirty="0">
                <a:solidFill>
                  <a:srgbClr val="FF0000"/>
                </a:solidFill>
              </a:rPr>
              <a:t>Salivary glands &amp; </a:t>
            </a:r>
            <a:r>
              <a:rPr lang="en-US" b="1" dirty="0" err="1">
                <a:solidFill>
                  <a:srgbClr val="FF0000"/>
                </a:solidFill>
              </a:rPr>
              <a:t>nonendocrine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neck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C18B-2102-4120-8F94-66A10B6C83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7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Titles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4. Procedures: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Ultrasound-guided FNA (</a:t>
            </a:r>
            <a:r>
              <a:rPr lang="en-US" b="1" dirty="0">
                <a:solidFill>
                  <a:srgbClr val="FF0000"/>
                </a:solidFill>
              </a:rPr>
              <a:t>UGFNA</a:t>
            </a:r>
            <a:r>
              <a:rPr lang="en-US" b="1" dirty="0"/>
              <a:t>) of thyroid nodules &amp; molecular markers </a:t>
            </a: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Laser </a:t>
            </a:r>
            <a:r>
              <a:rPr lang="en-US" b="1" dirty="0">
                <a:solidFill>
                  <a:srgbClr val="FF0000"/>
                </a:solidFill>
              </a:rPr>
              <a:t>&amp; radiofrequency ablation </a:t>
            </a:r>
            <a:r>
              <a:rPr lang="en-US" b="1" dirty="0" smtClean="0"/>
              <a:t>procedures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Percutaneous </a:t>
            </a:r>
            <a:r>
              <a:rPr lang="en-US" b="1" dirty="0">
                <a:solidFill>
                  <a:srgbClr val="FF0000"/>
                </a:solidFill>
              </a:rPr>
              <a:t>ethanol injection </a:t>
            </a:r>
            <a:r>
              <a:rPr lang="en-US" b="1" dirty="0"/>
              <a:t>in thyroid nodules &amp; cysts </a:t>
            </a: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Ultrasound </a:t>
            </a:r>
            <a:r>
              <a:rPr lang="en-US" b="1" dirty="0" err="1">
                <a:solidFill>
                  <a:srgbClr val="FF0000"/>
                </a:solidFill>
              </a:rPr>
              <a:t>elastography</a:t>
            </a:r>
            <a:r>
              <a:rPr lang="en-US" b="1" dirty="0"/>
              <a:t> of the thyroid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b="1" dirty="0">
                <a:solidFill>
                  <a:srgbClr val="FF0000"/>
                </a:solidFill>
              </a:rPr>
              <a:t>Pediatric</a:t>
            </a:r>
            <a:r>
              <a:rPr lang="en-US" b="1" dirty="0"/>
              <a:t> neck ultrasound</a:t>
            </a:r>
          </a:p>
          <a:p>
            <a:pPr marL="0" indent="0">
              <a:buNone/>
            </a:pPr>
            <a:r>
              <a:rPr lang="en-US" b="1" dirty="0"/>
              <a:t>6. Authoring quality </a:t>
            </a:r>
            <a:r>
              <a:rPr lang="en-US" b="1" dirty="0">
                <a:solidFill>
                  <a:srgbClr val="FF0000"/>
                </a:solidFill>
              </a:rPr>
              <a:t>ultrasound </a:t>
            </a:r>
            <a:r>
              <a:rPr lang="en-US" b="1" dirty="0" smtClean="0">
                <a:solidFill>
                  <a:srgbClr val="FF0000"/>
                </a:solidFill>
              </a:rPr>
              <a:t>reports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C18B-2102-4120-8F94-66A10B6C83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6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161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ECNU LECTURES</vt:lpstr>
      <vt:lpstr>PowerPoint Presentation</vt:lpstr>
      <vt:lpstr>Titles of the workshop</vt:lpstr>
      <vt:lpstr>Titles of the workshop</vt:lpstr>
      <vt:lpstr>Titles of the workshop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ECNU LECTURES</dc:title>
  <dc:creator>dr alamdari</dc:creator>
  <cp:lastModifiedBy>dr alamdari</cp:lastModifiedBy>
  <cp:revision>43</cp:revision>
  <dcterms:created xsi:type="dcterms:W3CDTF">2017-09-02T02:30:21Z</dcterms:created>
  <dcterms:modified xsi:type="dcterms:W3CDTF">2017-10-12T03:03:31Z</dcterms:modified>
</cp:coreProperties>
</file>