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56" r:id="rId2"/>
    <p:sldId id="257" r:id="rId3"/>
    <p:sldId id="334" r:id="rId4"/>
    <p:sldId id="333" r:id="rId5"/>
    <p:sldId id="320" r:id="rId6"/>
    <p:sldId id="319" r:id="rId7"/>
    <p:sldId id="328" r:id="rId8"/>
    <p:sldId id="303" r:id="rId9"/>
    <p:sldId id="304" r:id="rId10"/>
    <p:sldId id="305" r:id="rId11"/>
    <p:sldId id="306" r:id="rId12"/>
    <p:sldId id="321" r:id="rId13"/>
    <p:sldId id="307" r:id="rId14"/>
    <p:sldId id="308" r:id="rId15"/>
    <p:sldId id="329" r:id="rId16"/>
    <p:sldId id="330" r:id="rId17"/>
    <p:sldId id="309" r:id="rId18"/>
    <p:sldId id="311" r:id="rId19"/>
    <p:sldId id="322" r:id="rId20"/>
    <p:sldId id="312" r:id="rId21"/>
    <p:sldId id="315" r:id="rId22"/>
    <p:sldId id="326" r:id="rId23"/>
    <p:sldId id="317" r:id="rId24"/>
    <p:sldId id="332" r:id="rId25"/>
    <p:sldId id="331" r:id="rId26"/>
    <p:sldId id="345" r:id="rId27"/>
    <p:sldId id="258" r:id="rId28"/>
    <p:sldId id="286" r:id="rId29"/>
    <p:sldId id="260" r:id="rId30"/>
    <p:sldId id="259" r:id="rId31"/>
    <p:sldId id="261" r:id="rId32"/>
    <p:sldId id="263" r:id="rId33"/>
    <p:sldId id="264" r:id="rId34"/>
    <p:sldId id="265" r:id="rId35"/>
    <p:sldId id="266" r:id="rId36"/>
    <p:sldId id="267" r:id="rId37"/>
    <p:sldId id="268" r:id="rId38"/>
    <p:sldId id="269" r:id="rId39"/>
    <p:sldId id="270" r:id="rId40"/>
    <p:sldId id="271" r:id="rId41"/>
    <p:sldId id="272" r:id="rId42"/>
    <p:sldId id="301" r:id="rId43"/>
    <p:sldId id="302" r:id="rId44"/>
    <p:sldId id="274" r:id="rId45"/>
    <p:sldId id="275" r:id="rId46"/>
    <p:sldId id="277" r:id="rId47"/>
    <p:sldId id="278" r:id="rId48"/>
    <p:sldId id="351" r:id="rId49"/>
    <p:sldId id="352" r:id="rId50"/>
    <p:sldId id="353" r:id="rId51"/>
    <p:sldId id="354" r:id="rId52"/>
    <p:sldId id="281" r:id="rId53"/>
    <p:sldId id="347" r:id="rId54"/>
    <p:sldId id="346" r:id="rId55"/>
    <p:sldId id="335" r:id="rId56"/>
    <p:sldId id="343" r:id="rId57"/>
    <p:sldId id="350" r:id="rId58"/>
    <p:sldId id="336" r:id="rId59"/>
    <p:sldId id="337" r:id="rId60"/>
    <p:sldId id="338" r:id="rId61"/>
    <p:sldId id="339" r:id="rId62"/>
    <p:sldId id="340" r:id="rId63"/>
    <p:sldId id="341" r:id="rId64"/>
    <p:sldId id="342" r:id="rId65"/>
    <p:sldId id="344" r:id="rId66"/>
    <p:sldId id="348" r:id="rId67"/>
    <p:sldId id="349" r:id="rId68"/>
    <p:sldId id="355" r:id="rId69"/>
    <p:sldId id="356"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0"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1AAE7-7E4A-44A0-AD83-09FBB056C246}" type="datetimeFigureOut">
              <a:rPr lang="en-US" smtClean="0"/>
              <a:t>7/4/2019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8D5934-7CD8-4337-B9B7-46A1A4DAC4F3}" type="slidenum">
              <a:rPr lang="en-US" smtClean="0"/>
              <a:t>‹#›</a:t>
            </a:fld>
            <a:endParaRPr lang="en-US"/>
          </a:p>
        </p:txBody>
      </p:sp>
    </p:spTree>
    <p:extLst>
      <p:ext uri="{BB962C8B-B14F-4D97-AF65-F5344CB8AC3E}">
        <p14:creationId xmlns:p14="http://schemas.microsoft.com/office/powerpoint/2010/main" val="385945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59.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60.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2.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3.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64.xml"/><Relationship Id="rId2" Type="http://schemas.openxmlformats.org/officeDocument/2006/relationships/notesMaster" Target="../notesMasters/notesMaster1.xml"/><Relationship Id="rId1" Type="http://schemas.openxmlformats.org/officeDocument/2006/relationships/tags" Target="../tags/tag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EFCF84A-3980-48DA-AB96-5BB1D12B5318}" type="slidenum">
              <a:rPr lang="en-US" altLang="en-US" sz="1200" smtClean="0">
                <a:latin typeface="Calibri" panose="020F0502020204030204" pitchFamily="34" charset="0"/>
              </a:rPr>
              <a:pPr/>
              <a:t>58</a:t>
            </a:fld>
            <a:endParaRPr lang="en-US" altLang="en-US" sz="1200">
              <a:latin typeface="Calibri" panose="020F0502020204030204" pitchFamily="34" charset="0"/>
            </a:endParaRPr>
          </a:p>
        </p:txBody>
      </p:sp>
    </p:spTree>
    <p:extLst>
      <p:ext uri="{BB962C8B-B14F-4D97-AF65-F5344CB8AC3E}">
        <p14:creationId xmlns:p14="http://schemas.microsoft.com/office/powerpoint/2010/main" val="4232765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EFCF84A-3980-48DA-AB96-5BB1D12B5318}" type="slidenum">
              <a:rPr lang="en-US" altLang="en-US" sz="1200" smtClean="0">
                <a:latin typeface="Calibri" panose="020F0502020204030204" pitchFamily="34" charset="0"/>
              </a:rPr>
              <a:pPr/>
              <a:t>59</a:t>
            </a:fld>
            <a:endParaRPr lang="en-US" altLang="en-US" sz="1200">
              <a:latin typeface="Calibri" panose="020F0502020204030204" pitchFamily="34" charset="0"/>
            </a:endParaRPr>
          </a:p>
        </p:txBody>
      </p:sp>
    </p:spTree>
    <p:extLst>
      <p:ext uri="{BB962C8B-B14F-4D97-AF65-F5344CB8AC3E}">
        <p14:creationId xmlns:p14="http://schemas.microsoft.com/office/powerpoint/2010/main" val="1220131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3980921-6EF2-4DB5-AA0D-4955AD8344D4}" type="slidenum">
              <a:rPr lang="en-US" altLang="en-US" smtClean="0"/>
              <a:pPr>
                <a:defRPr/>
              </a:pPr>
              <a:t>60</a:t>
            </a:fld>
            <a:endParaRPr lang="en-US" altLang="en-US"/>
          </a:p>
        </p:txBody>
      </p:sp>
    </p:spTree>
    <p:extLst>
      <p:ext uri="{BB962C8B-B14F-4D97-AF65-F5344CB8AC3E}">
        <p14:creationId xmlns:p14="http://schemas.microsoft.com/office/powerpoint/2010/main" val="1068844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EFCF84A-3980-48DA-AB96-5BB1D12B5318}" type="slidenum">
              <a:rPr lang="en-US" altLang="en-US" sz="1200" smtClean="0">
                <a:latin typeface="Calibri" panose="020F0502020204030204" pitchFamily="34" charset="0"/>
              </a:rPr>
              <a:pPr/>
              <a:t>61</a:t>
            </a:fld>
            <a:endParaRPr lang="en-US" altLang="en-US" sz="1200">
              <a:latin typeface="Calibri" panose="020F0502020204030204" pitchFamily="34" charset="0"/>
            </a:endParaRPr>
          </a:p>
        </p:txBody>
      </p:sp>
    </p:spTree>
    <p:extLst>
      <p:ext uri="{BB962C8B-B14F-4D97-AF65-F5344CB8AC3E}">
        <p14:creationId xmlns:p14="http://schemas.microsoft.com/office/powerpoint/2010/main" val="2985836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EFCF84A-3980-48DA-AB96-5BB1D12B5318}" type="slidenum">
              <a:rPr lang="en-US" altLang="en-US" sz="1200" smtClean="0">
                <a:latin typeface="Calibri" panose="020F0502020204030204" pitchFamily="34" charset="0"/>
              </a:rPr>
              <a:pPr/>
              <a:t>62</a:t>
            </a:fld>
            <a:endParaRPr lang="en-US" altLang="en-US" sz="1200">
              <a:latin typeface="Calibri" panose="020F0502020204030204" pitchFamily="34" charset="0"/>
            </a:endParaRPr>
          </a:p>
        </p:txBody>
      </p:sp>
    </p:spTree>
    <p:extLst>
      <p:ext uri="{BB962C8B-B14F-4D97-AF65-F5344CB8AC3E}">
        <p14:creationId xmlns:p14="http://schemas.microsoft.com/office/powerpoint/2010/main" val="4157050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EFCF84A-3980-48DA-AB96-5BB1D12B5318}" type="slidenum">
              <a:rPr lang="en-US" altLang="en-US" sz="1200" smtClean="0">
                <a:latin typeface="Calibri" panose="020F0502020204030204" pitchFamily="34" charset="0"/>
              </a:rPr>
              <a:pPr/>
              <a:t>63</a:t>
            </a:fld>
            <a:endParaRPr lang="en-US" altLang="en-US" sz="1200">
              <a:latin typeface="Calibri" panose="020F0502020204030204" pitchFamily="34" charset="0"/>
            </a:endParaRPr>
          </a:p>
        </p:txBody>
      </p:sp>
    </p:spTree>
    <p:extLst>
      <p:ext uri="{BB962C8B-B14F-4D97-AF65-F5344CB8AC3E}">
        <p14:creationId xmlns:p14="http://schemas.microsoft.com/office/powerpoint/2010/main" val="1685437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EFCF84A-3980-48DA-AB96-5BB1D12B5318}" type="slidenum">
              <a:rPr lang="en-US" altLang="en-US" sz="1200" smtClean="0">
                <a:latin typeface="Calibri" panose="020F0502020204030204" pitchFamily="34" charset="0"/>
              </a:rPr>
              <a:pPr/>
              <a:t>64</a:t>
            </a:fld>
            <a:endParaRPr lang="en-US" altLang="en-US" sz="1200">
              <a:latin typeface="Calibri" panose="020F0502020204030204" pitchFamily="34" charset="0"/>
            </a:endParaRPr>
          </a:p>
        </p:txBody>
      </p:sp>
    </p:spTree>
    <p:extLst>
      <p:ext uri="{BB962C8B-B14F-4D97-AF65-F5344CB8AC3E}">
        <p14:creationId xmlns:p14="http://schemas.microsoft.com/office/powerpoint/2010/main" val="1786229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FD83CD1-132D-48F2-B8BD-657673FF67E5}" type="datetimeFigureOut">
              <a:rPr lang="en-US" smtClean="0"/>
              <a:t>7/4/2019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173B4-5F85-4494-8064-2327854CDA9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624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D83CD1-132D-48F2-B8BD-657673FF67E5}" type="datetimeFigureOut">
              <a:rPr lang="en-US" smtClean="0"/>
              <a:t>7/4/2019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173B4-5F85-4494-8064-2327854CDA97}" type="slidenum">
              <a:rPr lang="en-US" smtClean="0"/>
              <a:t>‹#›</a:t>
            </a:fld>
            <a:endParaRPr lang="en-US"/>
          </a:p>
        </p:txBody>
      </p:sp>
    </p:spTree>
    <p:extLst>
      <p:ext uri="{BB962C8B-B14F-4D97-AF65-F5344CB8AC3E}">
        <p14:creationId xmlns:p14="http://schemas.microsoft.com/office/powerpoint/2010/main" val="56492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D83CD1-132D-48F2-B8BD-657673FF67E5}" type="datetimeFigureOut">
              <a:rPr lang="en-US" smtClean="0"/>
              <a:t>7/4/2019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173B4-5F85-4494-8064-2327854CDA97}"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60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FD83CD1-132D-48F2-B8BD-657673FF67E5}" type="datetimeFigureOut">
              <a:rPr lang="en-US" smtClean="0"/>
              <a:t>7/4/2019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173B4-5F85-4494-8064-2327854CDA97}" type="slidenum">
              <a:rPr lang="en-US" smtClean="0"/>
              <a:t>‹#›</a:t>
            </a:fld>
            <a:endParaRPr lang="en-US"/>
          </a:p>
        </p:txBody>
      </p:sp>
    </p:spTree>
    <p:extLst>
      <p:ext uri="{BB962C8B-B14F-4D97-AF65-F5344CB8AC3E}">
        <p14:creationId xmlns:p14="http://schemas.microsoft.com/office/powerpoint/2010/main" val="1980212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D83CD1-132D-48F2-B8BD-657673FF67E5}" type="datetimeFigureOut">
              <a:rPr lang="en-US" smtClean="0"/>
              <a:t>7/4/2019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173B4-5F85-4494-8064-2327854CDA9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170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D83CD1-132D-48F2-B8BD-657673FF67E5}" type="datetimeFigureOut">
              <a:rPr lang="en-US" smtClean="0"/>
              <a:t>7/4/2019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173B4-5F85-4494-8064-2327854CDA97}" type="slidenum">
              <a:rPr lang="en-US" smtClean="0"/>
              <a:t>‹#›</a:t>
            </a:fld>
            <a:endParaRPr lang="en-US"/>
          </a:p>
        </p:txBody>
      </p:sp>
    </p:spTree>
    <p:extLst>
      <p:ext uri="{BB962C8B-B14F-4D97-AF65-F5344CB8AC3E}">
        <p14:creationId xmlns:p14="http://schemas.microsoft.com/office/powerpoint/2010/main" val="155701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D83CD1-132D-48F2-B8BD-657673FF67E5}" type="datetimeFigureOut">
              <a:rPr lang="en-US" smtClean="0"/>
              <a:t>7/4/2019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173B4-5F85-4494-8064-2327854CDA97}" type="slidenum">
              <a:rPr lang="en-US" smtClean="0"/>
              <a:t>‹#›</a:t>
            </a:fld>
            <a:endParaRPr lang="en-US"/>
          </a:p>
        </p:txBody>
      </p:sp>
    </p:spTree>
    <p:extLst>
      <p:ext uri="{BB962C8B-B14F-4D97-AF65-F5344CB8AC3E}">
        <p14:creationId xmlns:p14="http://schemas.microsoft.com/office/powerpoint/2010/main" val="973035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D83CD1-132D-48F2-B8BD-657673FF67E5}" type="datetimeFigureOut">
              <a:rPr lang="en-US" smtClean="0"/>
              <a:t>7/4/2019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173B4-5F85-4494-8064-2327854CDA97}" type="slidenum">
              <a:rPr lang="en-US" smtClean="0"/>
              <a:t>‹#›</a:t>
            </a:fld>
            <a:endParaRPr lang="en-US"/>
          </a:p>
        </p:txBody>
      </p:sp>
    </p:spTree>
    <p:extLst>
      <p:ext uri="{BB962C8B-B14F-4D97-AF65-F5344CB8AC3E}">
        <p14:creationId xmlns:p14="http://schemas.microsoft.com/office/powerpoint/2010/main" val="2079577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83CD1-132D-48F2-B8BD-657673FF67E5}" type="datetimeFigureOut">
              <a:rPr lang="en-US" smtClean="0"/>
              <a:t>7/4/2019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173B4-5F85-4494-8064-2327854CDA97}" type="slidenum">
              <a:rPr lang="en-US" smtClean="0"/>
              <a:t>‹#›</a:t>
            </a:fld>
            <a:endParaRPr lang="en-US"/>
          </a:p>
        </p:txBody>
      </p:sp>
    </p:spTree>
    <p:extLst>
      <p:ext uri="{BB962C8B-B14F-4D97-AF65-F5344CB8AC3E}">
        <p14:creationId xmlns:p14="http://schemas.microsoft.com/office/powerpoint/2010/main" val="344716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FD83CD1-132D-48F2-B8BD-657673FF67E5}" type="datetimeFigureOut">
              <a:rPr lang="en-US" smtClean="0"/>
              <a:t>7/4/2019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173B4-5F85-4494-8064-2327854CDA97}" type="slidenum">
              <a:rPr lang="en-US" smtClean="0"/>
              <a:t>‹#›</a:t>
            </a:fld>
            <a:endParaRPr lang="en-US"/>
          </a:p>
        </p:txBody>
      </p:sp>
    </p:spTree>
    <p:extLst>
      <p:ext uri="{BB962C8B-B14F-4D97-AF65-F5344CB8AC3E}">
        <p14:creationId xmlns:p14="http://schemas.microsoft.com/office/powerpoint/2010/main" val="2728996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D83CD1-132D-48F2-B8BD-657673FF67E5}" type="datetimeFigureOut">
              <a:rPr lang="en-US" smtClean="0"/>
              <a:t>7/4/2019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173B4-5F85-4494-8064-2327854CDA9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809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FD83CD1-132D-48F2-B8BD-657673FF67E5}" type="datetimeFigureOut">
              <a:rPr lang="en-US" smtClean="0"/>
              <a:t>7/4/2019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D7173B4-5F85-4494-8064-2327854CDA97}"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673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Pea" TargetMode="External"/><Relationship Id="rId2" Type="http://schemas.openxmlformats.org/officeDocument/2006/relationships/hyperlink" Target="https://en.wikipedia.org/wiki/Endocrine_gland" TargetMode="Externa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Approach to </a:t>
            </a:r>
            <a:r>
              <a:rPr lang="en-US" dirty="0" err="1" smtClean="0"/>
              <a:t>sellar</a:t>
            </a:r>
            <a:r>
              <a:rPr lang="en-US" dirty="0" smtClean="0"/>
              <a:t> mass and pituitary stalk lesions</a:t>
            </a:r>
            <a:endParaRPr lang="en-US" dirty="0"/>
          </a:p>
        </p:txBody>
      </p:sp>
      <p:sp>
        <p:nvSpPr>
          <p:cNvPr id="3" name="Subtitle 2"/>
          <p:cNvSpPr>
            <a:spLocks noGrp="1"/>
          </p:cNvSpPr>
          <p:nvPr>
            <p:ph type="subTitle" idx="1"/>
          </p:nvPr>
        </p:nvSpPr>
        <p:spPr/>
        <p:txBody>
          <a:bodyPr/>
          <a:lstStyle/>
          <a:p>
            <a:r>
              <a:rPr lang="en-US" dirty="0" smtClean="0"/>
              <a:t>Majid </a:t>
            </a:r>
            <a:r>
              <a:rPr lang="en-US" dirty="0" err="1" smtClean="0"/>
              <a:t>Valizadeh</a:t>
            </a:r>
            <a:endParaRPr lang="en-US" dirty="0" smtClean="0"/>
          </a:p>
          <a:p>
            <a:r>
              <a:rPr lang="en-US" dirty="0" smtClean="0"/>
              <a:t>Research institute for endocrine sciences</a:t>
            </a:r>
            <a:endParaRPr lang="en-US" dirty="0"/>
          </a:p>
        </p:txBody>
      </p:sp>
    </p:spTree>
    <p:extLst>
      <p:ext uri="{BB962C8B-B14F-4D97-AF65-F5344CB8AC3E}">
        <p14:creationId xmlns:p14="http://schemas.microsoft.com/office/powerpoint/2010/main" val="4227255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a:t>
            </a:r>
          </a:p>
        </p:txBody>
      </p:sp>
      <p:sp>
        <p:nvSpPr>
          <p:cNvPr id="3" name="Content Placeholder 2"/>
          <p:cNvSpPr>
            <a:spLocks noGrp="1"/>
          </p:cNvSpPr>
          <p:nvPr>
            <p:ph idx="1"/>
          </p:nvPr>
        </p:nvSpPr>
        <p:spPr>
          <a:xfrm>
            <a:off x="1024128" y="2016369"/>
            <a:ext cx="9720073" cy="4292991"/>
          </a:xfrm>
        </p:spPr>
        <p:txBody>
          <a:bodyPr>
            <a:normAutofit/>
          </a:bodyPr>
          <a:lstStyle/>
          <a:p>
            <a:pPr>
              <a:buFont typeface="Arial" panose="020B0604020202020204" pitchFamily="34" charset="0"/>
              <a:buChar char="•"/>
            </a:pPr>
            <a:r>
              <a:rPr lang="en-US" b="1" dirty="0"/>
              <a:t>Malignant tumors</a:t>
            </a:r>
            <a:r>
              <a:rPr lang="en-US" dirty="0"/>
              <a:t> </a:t>
            </a:r>
            <a:r>
              <a:rPr lang="en-US" dirty="0" smtClean="0"/>
              <a:t>:</a:t>
            </a:r>
          </a:p>
          <a:p>
            <a:pPr lvl="1">
              <a:buFont typeface="Arial" panose="020B0604020202020204" pitchFamily="34" charset="0"/>
              <a:buChar char="•"/>
            </a:pPr>
            <a:r>
              <a:rPr lang="en-US" b="1" dirty="0" smtClean="0"/>
              <a:t>Primary: </a:t>
            </a:r>
            <a:r>
              <a:rPr lang="en-US" dirty="0"/>
              <a:t>germ cell </a:t>
            </a:r>
            <a:r>
              <a:rPr lang="en-US" dirty="0" smtClean="0"/>
              <a:t>tumors (</a:t>
            </a:r>
            <a:r>
              <a:rPr lang="en-US" dirty="0"/>
              <a:t>ectopic </a:t>
            </a:r>
            <a:r>
              <a:rPr lang="en-US" dirty="0" err="1" smtClean="0"/>
              <a:t>pinealomas</a:t>
            </a:r>
            <a:r>
              <a:rPr lang="en-US" dirty="0" smtClean="0"/>
              <a:t>), </a:t>
            </a:r>
            <a:r>
              <a:rPr lang="en-US" dirty="0"/>
              <a:t>sarcomas, </a:t>
            </a:r>
            <a:r>
              <a:rPr lang="en-US" dirty="0" err="1"/>
              <a:t>chordomas</a:t>
            </a:r>
            <a:r>
              <a:rPr lang="en-US" dirty="0"/>
              <a:t>, </a:t>
            </a:r>
            <a:r>
              <a:rPr lang="en-US" dirty="0" smtClean="0"/>
              <a:t>lymphomas and rarely </a:t>
            </a:r>
            <a:r>
              <a:rPr lang="en-US" dirty="0"/>
              <a:t>Pituitary </a:t>
            </a:r>
            <a:r>
              <a:rPr lang="en-US" dirty="0" smtClean="0"/>
              <a:t>carcinomas.</a:t>
            </a:r>
          </a:p>
          <a:p>
            <a:pPr lvl="1">
              <a:buFont typeface="Arial" panose="020B0604020202020204" pitchFamily="34" charset="0"/>
              <a:buChar char="•"/>
            </a:pPr>
            <a:r>
              <a:rPr lang="en-US" b="1" dirty="0"/>
              <a:t> Metastatic disease</a:t>
            </a:r>
            <a:r>
              <a:rPr lang="en-US" dirty="0"/>
              <a:t> — Metastases to the hypothalamus and pituitary gland account for 1 to </a:t>
            </a:r>
            <a:r>
              <a:rPr lang="en-US" dirty="0" smtClean="0"/>
              <a:t>2% of </a:t>
            </a:r>
            <a:r>
              <a:rPr lang="en-US" dirty="0" err="1"/>
              <a:t>sellar</a:t>
            </a:r>
            <a:r>
              <a:rPr lang="en-US" dirty="0"/>
              <a:t> masses </a:t>
            </a:r>
            <a:r>
              <a:rPr lang="en-US" dirty="0" smtClean="0"/>
              <a:t>(</a:t>
            </a:r>
            <a:r>
              <a:rPr lang="en-US" dirty="0"/>
              <a:t>most </a:t>
            </a:r>
            <a:r>
              <a:rPr lang="en-US" dirty="0" smtClean="0"/>
              <a:t>commonly: breast </a:t>
            </a:r>
            <a:r>
              <a:rPr lang="en-US" dirty="0"/>
              <a:t>cancer in women </a:t>
            </a:r>
            <a:r>
              <a:rPr lang="en-US" dirty="0" smtClean="0"/>
              <a:t>/  </a:t>
            </a:r>
            <a:r>
              <a:rPr lang="en-US" dirty="0"/>
              <a:t>lung cancer in </a:t>
            </a:r>
            <a:r>
              <a:rPr lang="en-US" dirty="0" smtClean="0"/>
              <a:t>men)</a:t>
            </a:r>
          </a:p>
          <a:p>
            <a:pPr>
              <a:buFont typeface="Arial" panose="020B0604020202020204" pitchFamily="34" charset="0"/>
              <a:buChar char="•"/>
            </a:pPr>
            <a:r>
              <a:rPr lang="en-US" b="1" dirty="0"/>
              <a:t> Cysts</a:t>
            </a:r>
            <a:r>
              <a:rPr lang="en-US" dirty="0"/>
              <a:t> — Several types of cysts can occur in the </a:t>
            </a:r>
            <a:r>
              <a:rPr lang="en-US" dirty="0" err="1"/>
              <a:t>sellar</a:t>
            </a:r>
            <a:r>
              <a:rPr lang="en-US" dirty="0"/>
              <a:t> and/or </a:t>
            </a:r>
            <a:r>
              <a:rPr lang="en-US" dirty="0" err="1"/>
              <a:t>suprasellar</a:t>
            </a:r>
            <a:r>
              <a:rPr lang="en-US" dirty="0"/>
              <a:t> area, including </a:t>
            </a:r>
            <a:r>
              <a:rPr lang="en-US" dirty="0" err="1"/>
              <a:t>Rathke's</a:t>
            </a:r>
            <a:r>
              <a:rPr lang="en-US" dirty="0"/>
              <a:t> cleft </a:t>
            </a:r>
            <a:r>
              <a:rPr lang="en-US" dirty="0" smtClean="0"/>
              <a:t>, arachnoid, </a:t>
            </a:r>
            <a:r>
              <a:rPr lang="en-US" dirty="0"/>
              <a:t>and </a:t>
            </a:r>
            <a:r>
              <a:rPr lang="en-US" dirty="0" err="1"/>
              <a:t>dermoid</a:t>
            </a:r>
            <a:r>
              <a:rPr lang="en-US" dirty="0"/>
              <a:t> </a:t>
            </a:r>
            <a:r>
              <a:rPr lang="en-US" dirty="0" smtClean="0"/>
              <a:t>cysts</a:t>
            </a:r>
          </a:p>
          <a:p>
            <a:pPr>
              <a:buFont typeface="Arial" panose="020B0604020202020204" pitchFamily="34" charset="0"/>
              <a:buChar char="•"/>
            </a:pPr>
            <a:r>
              <a:rPr lang="en-US" b="1" dirty="0"/>
              <a:t> </a:t>
            </a:r>
            <a:r>
              <a:rPr lang="en-US" b="1" dirty="0" smtClean="0"/>
              <a:t>Abscess</a:t>
            </a:r>
            <a:r>
              <a:rPr lang="en-US" dirty="0" smtClean="0"/>
              <a:t>: </a:t>
            </a:r>
            <a:r>
              <a:rPr lang="en-US" dirty="0"/>
              <a:t>only </a:t>
            </a:r>
            <a:r>
              <a:rPr lang="en-US" dirty="0" smtClean="0"/>
              <a:t>one third have </a:t>
            </a:r>
            <a:r>
              <a:rPr lang="en-US" dirty="0"/>
              <a:t>features suggestive of infection (fever, leukocytosis, </a:t>
            </a:r>
            <a:r>
              <a:rPr lang="en-US" dirty="0" smtClean="0"/>
              <a:t>           </a:t>
            </a:r>
            <a:r>
              <a:rPr lang="en-US" dirty="0" err="1" smtClean="0"/>
              <a:t>meningismus</a:t>
            </a:r>
            <a:r>
              <a:rPr lang="en-US" dirty="0" smtClean="0"/>
              <a:t>)</a:t>
            </a:r>
          </a:p>
          <a:p>
            <a:pPr>
              <a:buFont typeface="Arial" panose="020B0604020202020204" pitchFamily="34" charset="0"/>
              <a:buChar char="•"/>
            </a:pPr>
            <a:r>
              <a:rPr lang="en-US" b="1" dirty="0"/>
              <a:t>Arteriovenous fistula of the cavernous sinus</a:t>
            </a:r>
            <a:r>
              <a:rPr lang="en-US" dirty="0"/>
              <a:t> </a:t>
            </a:r>
            <a:endParaRPr lang="en-US" dirty="0" smtClean="0"/>
          </a:p>
          <a:p>
            <a:pPr>
              <a:buFont typeface="Arial" panose="020B0604020202020204" pitchFamily="34" charset="0"/>
              <a:buChar char="•"/>
            </a:pPr>
            <a:r>
              <a:rPr lang="en-US" b="1" dirty="0" err="1" smtClean="0"/>
              <a:t>Hypophysitis</a:t>
            </a:r>
            <a:r>
              <a:rPr lang="en-US" b="1" dirty="0"/>
              <a:t>:</a:t>
            </a:r>
            <a:r>
              <a:rPr lang="fa-IR" b="1" dirty="0" smtClean="0"/>
              <a:t>  </a:t>
            </a:r>
            <a:r>
              <a:rPr lang="en-US" dirty="0"/>
              <a:t>usually occurs in late pregnancy or the postpartum period</a:t>
            </a:r>
            <a:endParaRPr lang="en-US" b="1" dirty="0" smtClean="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832842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45846" y="351581"/>
            <a:ext cx="7580923" cy="6307913"/>
          </a:xfrm>
          <a:prstGeom prst="rect">
            <a:avLst/>
          </a:prstGeom>
        </p:spPr>
      </p:pic>
    </p:spTree>
    <p:extLst>
      <p:ext uri="{BB962C8B-B14F-4D97-AF65-F5344CB8AC3E}">
        <p14:creationId xmlns:p14="http://schemas.microsoft.com/office/powerpoint/2010/main" val="2857429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78790" y="672124"/>
            <a:ext cx="9865409" cy="5636602"/>
          </a:xfrm>
          <a:prstGeom prst="rect">
            <a:avLst/>
          </a:prstGeom>
        </p:spPr>
      </p:pic>
    </p:spTree>
    <p:extLst>
      <p:ext uri="{BB962C8B-B14F-4D97-AF65-F5344CB8AC3E}">
        <p14:creationId xmlns:p14="http://schemas.microsoft.com/office/powerpoint/2010/main" val="1213017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distinguish</a:t>
            </a:r>
            <a:endParaRPr lang="en-US" dirty="0"/>
          </a:p>
        </p:txBody>
      </p:sp>
      <p:sp>
        <p:nvSpPr>
          <p:cNvPr id="3" name="Content Placeholder 2"/>
          <p:cNvSpPr>
            <a:spLocks noGrp="1"/>
          </p:cNvSpPr>
          <p:nvPr>
            <p:ph idx="1"/>
          </p:nvPr>
        </p:nvSpPr>
        <p:spPr/>
        <p:txBody>
          <a:bodyPr>
            <a:normAutofit fontScale="85000" lnSpcReduction="10000"/>
          </a:bodyPr>
          <a:lstStyle/>
          <a:p>
            <a:pPr>
              <a:lnSpc>
                <a:spcPct val="150000"/>
              </a:lnSpc>
              <a:buFont typeface="Wingdings" panose="05000000000000000000" pitchFamily="2" charset="2"/>
              <a:buChar char="Ø"/>
            </a:pPr>
            <a:r>
              <a:rPr lang="en-US" dirty="0" smtClean="0"/>
              <a:t> </a:t>
            </a:r>
            <a:r>
              <a:rPr lang="en-US" u="sng" dirty="0" smtClean="0"/>
              <a:t>Why:</a:t>
            </a:r>
            <a:r>
              <a:rPr lang="en-US" dirty="0" smtClean="0"/>
              <a:t> Correct </a:t>
            </a:r>
            <a:r>
              <a:rPr lang="en-US" dirty="0"/>
              <a:t>preoperative diagnosis is clinically important because the treatment of choice for many of these </a:t>
            </a:r>
            <a:r>
              <a:rPr lang="en-US" dirty="0" err="1"/>
              <a:t>nonpituitary</a:t>
            </a:r>
            <a:r>
              <a:rPr lang="en-US" dirty="0"/>
              <a:t> </a:t>
            </a:r>
            <a:r>
              <a:rPr lang="en-US" dirty="0" err="1"/>
              <a:t>sellar</a:t>
            </a:r>
            <a:r>
              <a:rPr lang="en-US" dirty="0"/>
              <a:t> masses differs from that of a pituitary tumor</a:t>
            </a:r>
            <a:r>
              <a:rPr lang="en-US" dirty="0" smtClean="0"/>
              <a:t>. (Germ cell tumors, Sarcoidosis, LCH, Lymphoma )</a:t>
            </a:r>
          </a:p>
          <a:p>
            <a:pPr>
              <a:lnSpc>
                <a:spcPct val="150000"/>
              </a:lnSpc>
              <a:buFont typeface="Wingdings" panose="05000000000000000000" pitchFamily="2" charset="2"/>
              <a:buChar char="Ø"/>
            </a:pPr>
            <a:endParaRPr lang="en-US" dirty="0" smtClean="0"/>
          </a:p>
          <a:p>
            <a:pPr>
              <a:lnSpc>
                <a:spcPct val="150000"/>
              </a:lnSpc>
              <a:buFont typeface="Arial" panose="020B0604020202020204" pitchFamily="34" charset="0"/>
              <a:buChar char="•"/>
            </a:pPr>
            <a:r>
              <a:rPr lang="en-US" dirty="0" smtClean="0"/>
              <a:t>In </a:t>
            </a:r>
            <a:r>
              <a:rPr lang="en-US" dirty="0"/>
              <a:t>some cases, there are no features </a:t>
            </a:r>
            <a:r>
              <a:rPr lang="en-US" dirty="0" smtClean="0"/>
              <a:t>that clearly </a:t>
            </a:r>
            <a:r>
              <a:rPr lang="en-US" dirty="0"/>
              <a:t>distinguish the unusual etiologies from the clinically </a:t>
            </a:r>
            <a:r>
              <a:rPr lang="en-US" dirty="0" smtClean="0"/>
              <a:t>nonfunctioning pituitary </a:t>
            </a:r>
            <a:r>
              <a:rPr lang="en-US" dirty="0"/>
              <a:t>adenoma</a:t>
            </a:r>
            <a:r>
              <a:rPr lang="en-US" dirty="0" smtClean="0"/>
              <a:t>.</a:t>
            </a:r>
          </a:p>
          <a:p>
            <a:pPr>
              <a:lnSpc>
                <a:spcPct val="150000"/>
              </a:lnSpc>
              <a:buFont typeface="Arial" panose="020B0604020202020204" pitchFamily="34" charset="0"/>
              <a:buChar char="•"/>
            </a:pPr>
            <a:r>
              <a:rPr lang="en-US" dirty="0" smtClean="0"/>
              <a:t> </a:t>
            </a:r>
            <a:r>
              <a:rPr lang="en-US" dirty="0"/>
              <a:t>In others, certain endocrine, neurologic, and </a:t>
            </a:r>
            <a:r>
              <a:rPr lang="en-US" dirty="0" smtClean="0"/>
              <a:t>radiographic findings </a:t>
            </a:r>
            <a:r>
              <a:rPr lang="en-US" dirty="0"/>
              <a:t>that are more characteristic of patients with a </a:t>
            </a:r>
            <a:r>
              <a:rPr lang="en-US" dirty="0" err="1"/>
              <a:t>nonpituitary</a:t>
            </a:r>
            <a:r>
              <a:rPr lang="en-US" dirty="0"/>
              <a:t> </a:t>
            </a:r>
            <a:r>
              <a:rPr lang="en-US" dirty="0" err="1"/>
              <a:t>sellar</a:t>
            </a:r>
            <a:r>
              <a:rPr lang="en-US" dirty="0"/>
              <a:t> </a:t>
            </a:r>
            <a:r>
              <a:rPr lang="en-US" dirty="0" smtClean="0"/>
              <a:t>mass may </a:t>
            </a:r>
            <a:r>
              <a:rPr lang="en-US" dirty="0"/>
              <a:t>be present and can help in their differentiation</a:t>
            </a:r>
            <a:r>
              <a:rPr lang="en-US" dirty="0" smtClean="0"/>
              <a:t>.</a:t>
            </a:r>
            <a:endParaRPr lang="en-US" dirty="0"/>
          </a:p>
        </p:txBody>
      </p:sp>
    </p:spTree>
    <p:extLst>
      <p:ext uri="{BB962C8B-B14F-4D97-AF65-F5344CB8AC3E}">
        <p14:creationId xmlns:p14="http://schemas.microsoft.com/office/powerpoint/2010/main" val="1260533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a:t>
            </a:r>
            <a:r>
              <a:rPr lang="en-US" dirty="0" err="1" smtClean="0"/>
              <a:t>sellar</a:t>
            </a:r>
            <a:r>
              <a:rPr lang="en-US" dirty="0" smtClean="0"/>
              <a:t> mass:</a:t>
            </a:r>
            <a:endParaRPr lang="en-US" dirty="0"/>
          </a:p>
        </p:txBody>
      </p:sp>
      <p:sp>
        <p:nvSpPr>
          <p:cNvPr id="3" name="Content Placeholder 2"/>
          <p:cNvSpPr>
            <a:spLocks noGrp="1"/>
          </p:cNvSpPr>
          <p:nvPr>
            <p:ph idx="1"/>
          </p:nvPr>
        </p:nvSpPr>
        <p:spPr/>
        <p:txBody>
          <a:bodyPr/>
          <a:lstStyle/>
          <a:p>
            <a:pPr>
              <a:lnSpc>
                <a:spcPct val="150000"/>
              </a:lnSpc>
              <a:buFont typeface="Arial" panose="020B0604020202020204" pitchFamily="34" charset="0"/>
              <a:buChar char="•"/>
            </a:pPr>
            <a:r>
              <a:rPr lang="en-US" dirty="0" smtClean="0"/>
              <a:t>Should </a:t>
            </a:r>
            <a:r>
              <a:rPr lang="en-US" dirty="0"/>
              <a:t>be evaluated both radiologically and hormonally</a:t>
            </a:r>
            <a:r>
              <a:rPr lang="en-US" dirty="0" smtClean="0"/>
              <a:t>. (Clinically- Visual field)</a:t>
            </a:r>
          </a:p>
          <a:p>
            <a:pPr>
              <a:lnSpc>
                <a:spcPct val="150000"/>
              </a:lnSpc>
              <a:buFont typeface="Arial" panose="020B0604020202020204" pitchFamily="34" charset="0"/>
              <a:buChar char="•"/>
            </a:pPr>
            <a:r>
              <a:rPr lang="en-US" dirty="0"/>
              <a:t>Certain MRI </a:t>
            </a:r>
            <a:r>
              <a:rPr lang="en-US" dirty="0" smtClean="0"/>
              <a:t>findings: </a:t>
            </a:r>
            <a:r>
              <a:rPr lang="en-US" dirty="0"/>
              <a:t>suggest a greater likelihood of some kinds of </a:t>
            </a:r>
            <a:r>
              <a:rPr lang="en-US" dirty="0" err="1"/>
              <a:t>sellar</a:t>
            </a:r>
            <a:r>
              <a:rPr lang="en-US" dirty="0"/>
              <a:t> </a:t>
            </a:r>
            <a:r>
              <a:rPr lang="en-US" dirty="0" smtClean="0"/>
              <a:t>masses </a:t>
            </a:r>
          </a:p>
          <a:p>
            <a:pPr marL="173736" lvl="1" indent="0">
              <a:lnSpc>
                <a:spcPct val="150000"/>
              </a:lnSpc>
              <a:buNone/>
            </a:pPr>
            <a:r>
              <a:rPr lang="en-US" dirty="0"/>
              <a:t>As an example, a mass that is separate from the pituitary gland generally indicates that the mass is not a pituitary adenoma.</a:t>
            </a:r>
          </a:p>
          <a:p>
            <a:pPr>
              <a:lnSpc>
                <a:spcPct val="150000"/>
              </a:lnSpc>
              <a:buFont typeface="Wingdings" panose="05000000000000000000" pitchFamily="2" charset="2"/>
              <a:buChar char="Ø"/>
            </a:pPr>
            <a:r>
              <a:rPr lang="en-US" dirty="0" smtClean="0"/>
              <a:t> However</a:t>
            </a:r>
            <a:r>
              <a:rPr lang="en-US" dirty="0"/>
              <a:t>, no finding is usually pathognomonic of any one kind of </a:t>
            </a:r>
            <a:r>
              <a:rPr lang="en-US" dirty="0" smtClean="0"/>
              <a:t>mass</a:t>
            </a:r>
          </a:p>
          <a:p>
            <a:pPr>
              <a:lnSpc>
                <a:spcPct val="150000"/>
              </a:lnSpc>
            </a:pPr>
            <a:endParaRPr lang="en-US" dirty="0"/>
          </a:p>
        </p:txBody>
      </p:sp>
    </p:spTree>
    <p:extLst>
      <p:ext uri="{BB962C8B-B14F-4D97-AF65-F5344CB8AC3E}">
        <p14:creationId xmlns:p14="http://schemas.microsoft.com/office/powerpoint/2010/main" val="3882664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SIGNS AND SYMPTOMS OF NONPITUITARY </a:t>
            </a:r>
            <a:r>
              <a:rPr lang="en-US" b="1" dirty="0" smtClean="0"/>
              <a:t>SELLAR LESIONS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 </a:t>
            </a:r>
            <a:r>
              <a:rPr lang="en-US" b="1" dirty="0" smtClean="0"/>
              <a:t>Clinical DI </a:t>
            </a:r>
            <a:r>
              <a:rPr lang="en-US" dirty="0" smtClean="0"/>
              <a:t>at </a:t>
            </a:r>
            <a:r>
              <a:rPr lang="en-US" dirty="0"/>
              <a:t>presentation is highly suggestive of a </a:t>
            </a:r>
            <a:r>
              <a:rPr lang="en-US" dirty="0" err="1" smtClean="0"/>
              <a:t>nonpituitary</a:t>
            </a:r>
            <a:r>
              <a:rPr lang="en-US" dirty="0" smtClean="0"/>
              <a:t> etiology </a:t>
            </a:r>
            <a:r>
              <a:rPr lang="en-US" dirty="0"/>
              <a:t>of a </a:t>
            </a:r>
            <a:r>
              <a:rPr lang="en-US" dirty="0" err="1"/>
              <a:t>sellar</a:t>
            </a:r>
            <a:r>
              <a:rPr lang="en-US" dirty="0"/>
              <a:t> or </a:t>
            </a:r>
            <a:r>
              <a:rPr lang="en-US" dirty="0" err="1"/>
              <a:t>parasellar</a:t>
            </a:r>
            <a:r>
              <a:rPr lang="en-US" dirty="0"/>
              <a:t> </a:t>
            </a:r>
            <a:r>
              <a:rPr lang="en-US" dirty="0" smtClean="0"/>
              <a:t>mass. </a:t>
            </a:r>
            <a:r>
              <a:rPr lang="en-US" dirty="0"/>
              <a:t>Sarcoidosis and </a:t>
            </a:r>
            <a:r>
              <a:rPr lang="en-US" dirty="0" smtClean="0"/>
              <a:t>metastatic disease </a:t>
            </a:r>
            <a:r>
              <a:rPr lang="en-US" dirty="0"/>
              <a:t>to the </a:t>
            </a:r>
            <a:r>
              <a:rPr lang="en-US" dirty="0" err="1"/>
              <a:t>sellar</a:t>
            </a:r>
            <a:r>
              <a:rPr lang="en-US" dirty="0"/>
              <a:t> region are especially likely to lead to diabetes insipidus</a:t>
            </a:r>
            <a:r>
              <a:rPr lang="en-US" dirty="0" smtClean="0"/>
              <a:t>.</a:t>
            </a:r>
          </a:p>
          <a:p>
            <a:pPr>
              <a:buFont typeface="Arial" panose="020B0604020202020204" pitchFamily="34" charset="0"/>
              <a:buChar char="•"/>
            </a:pPr>
            <a:r>
              <a:rPr lang="en-US" dirty="0"/>
              <a:t> </a:t>
            </a:r>
            <a:r>
              <a:rPr lang="en-US" dirty="0" smtClean="0"/>
              <a:t>The (SIADH) syndrome </a:t>
            </a:r>
            <a:r>
              <a:rPr lang="en-US" dirty="0"/>
              <a:t>of inappropriate antidiuretic hormone secretion leading to</a:t>
            </a:r>
          </a:p>
          <a:p>
            <a:r>
              <a:rPr lang="en-US" dirty="0"/>
              <a:t>potentially severe hyponatremia may also occur in patients with </a:t>
            </a:r>
            <a:r>
              <a:rPr lang="en-US" dirty="0" err="1"/>
              <a:t>nonpituitary</a:t>
            </a:r>
            <a:endParaRPr lang="en-US" dirty="0"/>
          </a:p>
          <a:p>
            <a:r>
              <a:rPr lang="en-US" dirty="0" err="1"/>
              <a:t>sellar</a:t>
            </a:r>
            <a:r>
              <a:rPr lang="en-US" dirty="0"/>
              <a:t> and </a:t>
            </a:r>
            <a:r>
              <a:rPr lang="en-US" dirty="0" err="1"/>
              <a:t>parasellar</a:t>
            </a:r>
            <a:r>
              <a:rPr lang="en-US" dirty="0"/>
              <a:t> lesions.</a:t>
            </a:r>
            <a:endParaRPr lang="en-US" dirty="0" smtClean="0"/>
          </a:p>
          <a:p>
            <a:endParaRPr lang="en-US" dirty="0"/>
          </a:p>
        </p:txBody>
      </p:sp>
    </p:spTree>
    <p:extLst>
      <p:ext uri="{BB962C8B-B14F-4D97-AF65-F5344CB8AC3E}">
        <p14:creationId xmlns:p14="http://schemas.microsoft.com/office/powerpoint/2010/main" val="1464138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SIGNS AND SYMPTOMS OF NONPITUITARY SELLAR LESIONS</a:t>
            </a:r>
            <a:endParaRPr lang="en-US" sz="4000" dirty="0"/>
          </a:p>
        </p:txBody>
      </p:sp>
      <p:sp>
        <p:nvSpPr>
          <p:cNvPr id="3" name="Content Placeholder 2"/>
          <p:cNvSpPr>
            <a:spLocks noGrp="1"/>
          </p:cNvSpPr>
          <p:nvPr>
            <p:ph idx="1"/>
          </p:nvPr>
        </p:nvSpPr>
        <p:spPr/>
        <p:txBody>
          <a:bodyPr>
            <a:normAutofit/>
          </a:bodyPr>
          <a:lstStyle/>
          <a:p>
            <a:pPr>
              <a:lnSpc>
                <a:spcPct val="150000"/>
              </a:lnSpc>
              <a:buFont typeface="Arial" panose="020B0604020202020204" pitchFamily="34" charset="0"/>
              <a:buChar char="•"/>
            </a:pPr>
            <a:r>
              <a:rPr lang="en-US" sz="2400" dirty="0" smtClean="0"/>
              <a:t> Hypothalamic </a:t>
            </a:r>
            <a:r>
              <a:rPr lang="en-US" sz="2400" dirty="0"/>
              <a:t>tumors in children may produce the </a:t>
            </a:r>
            <a:r>
              <a:rPr lang="en-US" sz="2400" b="1" dirty="0"/>
              <a:t>diencephalic syndrome </a:t>
            </a:r>
            <a:r>
              <a:rPr lang="en-US" sz="2400" dirty="0" smtClean="0"/>
              <a:t>manifest as </a:t>
            </a:r>
            <a:r>
              <a:rPr lang="en-US" sz="2400" dirty="0"/>
              <a:t>wasting, poor development, and sexual immaturity. </a:t>
            </a:r>
            <a:endParaRPr lang="en-US" sz="2400" dirty="0" smtClean="0"/>
          </a:p>
          <a:p>
            <a:pPr>
              <a:lnSpc>
                <a:spcPct val="150000"/>
              </a:lnSpc>
              <a:buFont typeface="Arial" panose="020B0604020202020204" pitchFamily="34" charset="0"/>
              <a:buChar char="•"/>
            </a:pPr>
            <a:r>
              <a:rPr lang="en-US" sz="2400" dirty="0" smtClean="0"/>
              <a:t> </a:t>
            </a:r>
            <a:r>
              <a:rPr lang="en-US" sz="2400" b="1" dirty="0" smtClean="0"/>
              <a:t>Hypothalamic dysfunction </a:t>
            </a:r>
            <a:r>
              <a:rPr lang="en-US" sz="2400" dirty="0" smtClean="0"/>
              <a:t>in </a:t>
            </a:r>
            <a:r>
              <a:rPr lang="en-US" sz="2400" dirty="0"/>
              <a:t>adults may lead to disruption of the control of appetite and </a:t>
            </a:r>
            <a:r>
              <a:rPr lang="en-US" sz="2400" dirty="0" smtClean="0"/>
              <a:t>cause syndromes </a:t>
            </a:r>
            <a:r>
              <a:rPr lang="en-US" sz="2400" dirty="0"/>
              <a:t>of polyphagia and massive obesity or severe </a:t>
            </a:r>
            <a:r>
              <a:rPr lang="en-US" sz="2400" dirty="0" smtClean="0"/>
              <a:t>starvation.</a:t>
            </a:r>
          </a:p>
          <a:p>
            <a:pPr>
              <a:lnSpc>
                <a:spcPct val="15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3921053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MRI:</a:t>
            </a:r>
            <a:r>
              <a:rPr lang="en-US" b="1" dirty="0"/>
              <a:t> </a:t>
            </a:r>
            <a:r>
              <a:rPr lang="en-US" dirty="0"/>
              <a:t> </a:t>
            </a:r>
          </a:p>
        </p:txBody>
      </p:sp>
      <p:sp>
        <p:nvSpPr>
          <p:cNvPr id="3" name="Content Placeholder 2"/>
          <p:cNvSpPr>
            <a:spLocks noGrp="1"/>
          </p:cNvSpPr>
          <p:nvPr>
            <p:ph idx="1"/>
          </p:nvPr>
        </p:nvSpPr>
        <p:spPr>
          <a:xfrm>
            <a:off x="1024128" y="1883508"/>
            <a:ext cx="9720073" cy="4425852"/>
          </a:xfrm>
        </p:spPr>
        <p:txBody>
          <a:bodyPr>
            <a:normAutofit/>
          </a:bodyPr>
          <a:lstStyle/>
          <a:p>
            <a:r>
              <a:rPr lang="en-US" dirty="0"/>
              <a:t> </a:t>
            </a:r>
            <a:r>
              <a:rPr lang="en-US" b="1" dirty="0"/>
              <a:t> </a:t>
            </a:r>
            <a:r>
              <a:rPr lang="en-US" sz="2600" b="1" dirty="0"/>
              <a:t>Unenhanced image </a:t>
            </a:r>
            <a:r>
              <a:rPr lang="en-US" dirty="0" smtClean="0"/>
              <a:t>The </a:t>
            </a:r>
            <a:r>
              <a:rPr lang="en-US" dirty="0"/>
              <a:t>normal anterior pituitary gland demonstrates a signal intensity similar to or slightly greater </a:t>
            </a:r>
            <a:r>
              <a:rPr lang="en-US" dirty="0" smtClean="0"/>
              <a:t>than white </a:t>
            </a:r>
            <a:r>
              <a:rPr lang="en-US" dirty="0"/>
              <a:t>matter, whereas the posterior pituitary gland appears bright in most patients owing to the presence of phospholipid within the neurosecretory granules. This </a:t>
            </a:r>
            <a:r>
              <a:rPr lang="en-US" b="1" dirty="0"/>
              <a:t>bright spot </a:t>
            </a:r>
            <a:r>
              <a:rPr lang="en-US" dirty="0"/>
              <a:t>may not be seen in 10% to 20% of normal </a:t>
            </a:r>
            <a:r>
              <a:rPr lang="en-US" dirty="0" smtClean="0"/>
              <a:t>individual.</a:t>
            </a:r>
          </a:p>
          <a:p>
            <a:r>
              <a:rPr lang="en-US" dirty="0" smtClean="0"/>
              <a:t>Pituitary </a:t>
            </a:r>
            <a:r>
              <a:rPr lang="en-US" dirty="0"/>
              <a:t>adenomas, by contrast, are most often </a:t>
            </a:r>
            <a:r>
              <a:rPr lang="en-US" dirty="0" err="1"/>
              <a:t>hypointense</a:t>
            </a:r>
            <a:r>
              <a:rPr lang="en-US" dirty="0"/>
              <a:t> relative to the normal gland on T1-weighted images, and approximately one third to one half are </a:t>
            </a:r>
            <a:r>
              <a:rPr lang="en-US" dirty="0" err="1"/>
              <a:t>hyperintense</a:t>
            </a:r>
            <a:r>
              <a:rPr lang="en-US" dirty="0"/>
              <a:t> on T2- weighted images.</a:t>
            </a:r>
          </a:p>
          <a:p>
            <a:r>
              <a:rPr lang="en-US" u="sng" dirty="0" smtClean="0"/>
              <a:t>n </a:t>
            </a:r>
            <a:r>
              <a:rPr lang="en-US" u="sng" dirty="0"/>
              <a:t>delayed images</a:t>
            </a:r>
            <a:r>
              <a:rPr lang="en-US" dirty="0"/>
              <a:t>, this pattern may </a:t>
            </a:r>
            <a:r>
              <a:rPr lang="en-US" dirty="0" smtClean="0"/>
              <a:t>be reversed.</a:t>
            </a:r>
          </a:p>
          <a:p>
            <a:r>
              <a:rPr lang="en-US" dirty="0" smtClean="0"/>
              <a:t>Pituitary </a:t>
            </a:r>
            <a:r>
              <a:rPr lang="en-US" dirty="0"/>
              <a:t>adenomas may </a:t>
            </a:r>
            <a:r>
              <a:rPr lang="en-US" dirty="0" smtClean="0"/>
              <a:t>be confined </a:t>
            </a:r>
            <a:r>
              <a:rPr lang="en-US" dirty="0"/>
              <a:t>to the </a:t>
            </a:r>
            <a:r>
              <a:rPr lang="en-US" dirty="0" err="1"/>
              <a:t>sella</a:t>
            </a:r>
            <a:r>
              <a:rPr lang="en-US" dirty="0"/>
              <a:t>, extend </a:t>
            </a:r>
            <a:r>
              <a:rPr lang="en-US" dirty="0" err="1"/>
              <a:t>suprasellarly</a:t>
            </a:r>
            <a:r>
              <a:rPr lang="en-US" dirty="0"/>
              <a:t> toward the optic the </a:t>
            </a:r>
            <a:r>
              <a:rPr lang="en-US" b="1" dirty="0"/>
              <a:t>lack of </a:t>
            </a:r>
            <a:r>
              <a:rPr lang="en-US" b="1" dirty="0" err="1"/>
              <a:t>sellar</a:t>
            </a:r>
            <a:r>
              <a:rPr lang="en-US" b="1" dirty="0"/>
              <a:t> enlargement </a:t>
            </a:r>
            <a:r>
              <a:rPr lang="en-US" dirty="0"/>
              <a:t>is helpful in diagnosis, which is suggestive for a </a:t>
            </a:r>
            <a:r>
              <a:rPr lang="en-US" b="1" dirty="0" err="1"/>
              <a:t>nonpituitary</a:t>
            </a:r>
            <a:r>
              <a:rPr lang="en-US" b="1" dirty="0"/>
              <a:t> lesion</a:t>
            </a:r>
            <a:r>
              <a:rPr lang="en-US" dirty="0"/>
              <a:t>.</a:t>
            </a:r>
          </a:p>
          <a:p>
            <a:endParaRPr lang="en-US" dirty="0"/>
          </a:p>
        </p:txBody>
      </p:sp>
    </p:spTree>
    <p:extLst>
      <p:ext uri="{BB962C8B-B14F-4D97-AF65-F5344CB8AC3E}">
        <p14:creationId xmlns:p14="http://schemas.microsoft.com/office/powerpoint/2010/main" val="1907934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Gadolinium-enhanced image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 </a:t>
            </a:r>
            <a:r>
              <a:rPr lang="en-US" dirty="0" smtClean="0"/>
              <a:t>Normal </a:t>
            </a:r>
            <a:r>
              <a:rPr lang="en-US" dirty="0"/>
              <a:t>pituitary tissue takes up gadolinium to a greater degree than CNS tissue and therefore has a higher-intensity signal than the surrounding CNS. Both micro- and </a:t>
            </a:r>
            <a:r>
              <a:rPr lang="en-US" dirty="0" err="1"/>
              <a:t>macroadenomas</a:t>
            </a:r>
            <a:r>
              <a:rPr lang="en-US" dirty="0"/>
              <a:t> of the pituitary (as well as other </a:t>
            </a:r>
            <a:r>
              <a:rPr lang="en-US" dirty="0" err="1"/>
              <a:t>sellar</a:t>
            </a:r>
            <a:r>
              <a:rPr lang="en-US" dirty="0"/>
              <a:t> masses such as </a:t>
            </a:r>
            <a:r>
              <a:rPr lang="en-US" dirty="0" err="1"/>
              <a:t>craniopharyngiomas</a:t>
            </a:r>
            <a:r>
              <a:rPr lang="en-US" dirty="0"/>
              <a:t> and </a:t>
            </a:r>
            <a:r>
              <a:rPr lang="en-US" dirty="0" err="1"/>
              <a:t>meningiomas</a:t>
            </a:r>
            <a:r>
              <a:rPr lang="en-US" dirty="0"/>
              <a:t>) usually take up gadolinium to a lesser degree than the normal pituitary but more than the CNS. </a:t>
            </a:r>
            <a:endParaRPr lang="en-US" dirty="0" smtClean="0"/>
          </a:p>
          <a:p>
            <a:pPr>
              <a:buFont typeface="Arial" panose="020B0604020202020204" pitchFamily="34" charset="0"/>
              <a:buChar char="•"/>
            </a:pPr>
            <a:r>
              <a:rPr lang="en-US" dirty="0" smtClean="0"/>
              <a:t>Therefore</a:t>
            </a:r>
            <a:r>
              <a:rPr lang="en-US" dirty="0"/>
              <a:t>, the degree of gadolinium enhancement does not distinguish one kind of </a:t>
            </a:r>
            <a:r>
              <a:rPr lang="en-US" dirty="0" err="1"/>
              <a:t>sellar</a:t>
            </a:r>
            <a:r>
              <a:rPr lang="en-US" dirty="0"/>
              <a:t> mass from another. The </a:t>
            </a:r>
            <a:r>
              <a:rPr lang="en-US" dirty="0" err="1"/>
              <a:t>postcontrast</a:t>
            </a:r>
            <a:r>
              <a:rPr lang="en-US" dirty="0"/>
              <a:t> enhancement of </a:t>
            </a:r>
            <a:r>
              <a:rPr lang="en-US" dirty="0" err="1"/>
              <a:t>meningiomas</a:t>
            </a:r>
            <a:r>
              <a:rPr lang="en-US" dirty="0"/>
              <a:t> is usually homogeneous. </a:t>
            </a:r>
            <a:endParaRPr lang="en-US" dirty="0" smtClean="0"/>
          </a:p>
          <a:p>
            <a:pPr>
              <a:buFont typeface="Arial" panose="020B0604020202020204" pitchFamily="34" charset="0"/>
              <a:buChar char="•"/>
            </a:pPr>
            <a:r>
              <a:rPr lang="en-US" dirty="0" smtClean="0"/>
              <a:t>If </a:t>
            </a:r>
            <a:r>
              <a:rPr lang="en-US" dirty="0"/>
              <a:t>a </a:t>
            </a:r>
            <a:r>
              <a:rPr lang="en-US" dirty="0" err="1"/>
              <a:t>sellar</a:t>
            </a:r>
            <a:r>
              <a:rPr lang="en-US" dirty="0"/>
              <a:t> lesion can be seen as </a:t>
            </a:r>
            <a:r>
              <a:rPr lang="en-US" u="sng" dirty="0"/>
              <a:t>separate from the normal pituitary</a:t>
            </a:r>
            <a:r>
              <a:rPr lang="en-US" dirty="0"/>
              <a:t>, whether on unenhanced or, more commonly, enhanced images, the lesion is not a pituitary adenoma</a:t>
            </a:r>
          </a:p>
        </p:txBody>
      </p:sp>
    </p:spTree>
    <p:extLst>
      <p:ext uri="{BB962C8B-B14F-4D97-AF65-F5344CB8AC3E}">
        <p14:creationId xmlns:p14="http://schemas.microsoft.com/office/powerpoint/2010/main" val="12936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lesions:</a:t>
            </a:r>
            <a:endParaRPr lang="en-US" dirty="0"/>
          </a:p>
        </p:txBody>
      </p:sp>
      <p:sp>
        <p:nvSpPr>
          <p:cNvPr id="3" name="Content Placeholder 2"/>
          <p:cNvSpPr>
            <a:spLocks noGrp="1"/>
          </p:cNvSpPr>
          <p:nvPr>
            <p:ph idx="1"/>
          </p:nvPr>
        </p:nvSpPr>
        <p:spPr/>
        <p:txBody>
          <a:bodyPr>
            <a:normAutofit/>
          </a:bodyPr>
          <a:lstStyle/>
          <a:p>
            <a:r>
              <a:rPr lang="en-US" b="1" u="sng" dirty="0"/>
              <a:t>Cystic lesions, </a:t>
            </a:r>
            <a:r>
              <a:rPr lang="en-US" dirty="0"/>
              <a:t>such as </a:t>
            </a:r>
            <a:r>
              <a:rPr lang="en-US" dirty="0" err="1"/>
              <a:t>Rathke's</a:t>
            </a:r>
            <a:r>
              <a:rPr lang="en-US" dirty="0"/>
              <a:t> cleft </a:t>
            </a:r>
            <a:r>
              <a:rPr lang="en-US" dirty="0" smtClean="0"/>
              <a:t>cysts:</a:t>
            </a:r>
          </a:p>
          <a:p>
            <a:pPr lvl="1"/>
            <a:r>
              <a:rPr lang="en-US" sz="1900" b="1" dirty="0" smtClean="0"/>
              <a:t>On </a:t>
            </a:r>
            <a:r>
              <a:rPr lang="en-US" sz="1900" b="1" dirty="0"/>
              <a:t>T1</a:t>
            </a:r>
            <a:r>
              <a:rPr lang="en-US" dirty="0"/>
              <a:t>-weighted images low-intensity signal; however, </a:t>
            </a:r>
            <a:r>
              <a:rPr lang="en-US" dirty="0" err="1"/>
              <a:t>craniopharyngiomas</a:t>
            </a:r>
            <a:r>
              <a:rPr lang="en-US" dirty="0"/>
              <a:t> and even pituitary adenomas may be partially cystic and, therefore, have low-intensity signals. Furthermore, the signal intensity on T1-weighted images will be high if the protein or lipid concentration of the cyst fluid is high. </a:t>
            </a:r>
          </a:p>
          <a:p>
            <a:pPr lvl="1"/>
            <a:r>
              <a:rPr lang="en-US" sz="1900" b="1" dirty="0"/>
              <a:t>On T2</a:t>
            </a:r>
            <a:r>
              <a:rPr lang="en-US" dirty="0"/>
              <a:t>-weighted images, cystic lesions may have a high-intensity signal . </a:t>
            </a:r>
          </a:p>
          <a:p>
            <a:r>
              <a:rPr lang="en-US" b="1" u="sng" dirty="0"/>
              <a:t>Hemorrhage</a:t>
            </a:r>
            <a:r>
              <a:rPr lang="en-US" dirty="0"/>
              <a:t> into the pituitary gland results in a high-intensity signal on both T1- and T2-weighted images. </a:t>
            </a:r>
          </a:p>
          <a:p>
            <a:r>
              <a:rPr lang="en-US" b="1" dirty="0" err="1"/>
              <a:t>Meningiomas</a:t>
            </a:r>
            <a:r>
              <a:rPr lang="en-US" dirty="0"/>
              <a:t> typically have a brighter and more homogeneous signal than pituitary adenomas. They also have a </a:t>
            </a:r>
            <a:r>
              <a:rPr lang="en-US" dirty="0" err="1"/>
              <a:t>suprasellar</a:t>
            </a:r>
            <a:r>
              <a:rPr lang="en-US" dirty="0"/>
              <a:t> rather than a </a:t>
            </a:r>
            <a:r>
              <a:rPr lang="en-US" dirty="0" err="1"/>
              <a:t>sellar</a:t>
            </a:r>
            <a:r>
              <a:rPr lang="en-US" dirty="0"/>
              <a:t> epicenter and a </a:t>
            </a:r>
            <a:r>
              <a:rPr lang="en-US" dirty="0" err="1"/>
              <a:t>dural</a:t>
            </a:r>
            <a:r>
              <a:rPr lang="en-US" dirty="0"/>
              <a:t>-based attachment best seen after contrast enhancement </a:t>
            </a:r>
          </a:p>
        </p:txBody>
      </p:sp>
    </p:spTree>
    <p:extLst>
      <p:ext uri="{BB962C8B-B14F-4D97-AF65-F5344CB8AC3E}">
        <p14:creationId xmlns:p14="http://schemas.microsoft.com/office/powerpoint/2010/main" val="2779650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3200" dirty="0" err="1" smtClean="0"/>
              <a:t>Sellar</a:t>
            </a:r>
            <a:r>
              <a:rPr lang="en-US" sz="3200" dirty="0" smtClean="0"/>
              <a:t> and </a:t>
            </a:r>
            <a:r>
              <a:rPr lang="en-US" sz="3200" dirty="0" err="1" smtClean="0"/>
              <a:t>parasellar</a:t>
            </a:r>
            <a:r>
              <a:rPr lang="en-US" sz="3200" dirty="0" smtClean="0"/>
              <a:t> mass</a:t>
            </a:r>
          </a:p>
          <a:p>
            <a:pPr lvl="2">
              <a:buFont typeface="Arial" panose="020B0604020202020204" pitchFamily="34" charset="0"/>
              <a:buChar char="•"/>
            </a:pPr>
            <a:r>
              <a:rPr lang="en-US" sz="2400" dirty="0"/>
              <a:t> </a:t>
            </a:r>
            <a:r>
              <a:rPr lang="en-US" sz="2400" dirty="0" smtClean="0"/>
              <a:t>different pathology</a:t>
            </a:r>
          </a:p>
          <a:p>
            <a:pPr lvl="2">
              <a:buFont typeface="Arial" panose="020B0604020202020204" pitchFamily="34" charset="0"/>
              <a:buChar char="•"/>
            </a:pPr>
            <a:r>
              <a:rPr lang="en-US" sz="2400" dirty="0"/>
              <a:t> </a:t>
            </a:r>
            <a:r>
              <a:rPr lang="en-US" sz="2400" dirty="0" smtClean="0"/>
              <a:t>Presentation</a:t>
            </a:r>
          </a:p>
          <a:p>
            <a:pPr lvl="2">
              <a:buFont typeface="Arial" panose="020B0604020202020204" pitchFamily="34" charset="0"/>
              <a:buChar char="•"/>
            </a:pPr>
            <a:r>
              <a:rPr lang="en-US" sz="2400" dirty="0" smtClean="0"/>
              <a:t>Approach to </a:t>
            </a:r>
            <a:r>
              <a:rPr lang="en-US" sz="2400" dirty="0" err="1" smtClean="0"/>
              <a:t>Sellar</a:t>
            </a:r>
            <a:r>
              <a:rPr lang="en-US" sz="2400" dirty="0" smtClean="0"/>
              <a:t> mass</a:t>
            </a:r>
          </a:p>
          <a:p>
            <a:pPr>
              <a:buFont typeface="Arial" panose="020B0604020202020204" pitchFamily="34" charset="0"/>
              <a:buChar char="•"/>
            </a:pPr>
            <a:r>
              <a:rPr lang="en-US" sz="3200" dirty="0" smtClean="0"/>
              <a:t>Stalk lesions</a:t>
            </a:r>
          </a:p>
          <a:p>
            <a:pPr lvl="2">
              <a:buFont typeface="Arial" panose="020B0604020202020204" pitchFamily="34" charset="0"/>
              <a:buChar char="•"/>
            </a:pPr>
            <a:r>
              <a:rPr lang="en-US" sz="2400" dirty="0"/>
              <a:t> different pathology</a:t>
            </a:r>
          </a:p>
          <a:p>
            <a:pPr lvl="2">
              <a:buFont typeface="Arial" panose="020B0604020202020204" pitchFamily="34" charset="0"/>
              <a:buChar char="•"/>
            </a:pPr>
            <a:r>
              <a:rPr lang="en-US" sz="2400" dirty="0"/>
              <a:t> Presentation</a:t>
            </a:r>
          </a:p>
          <a:p>
            <a:pPr lvl="2">
              <a:buFont typeface="Arial" panose="020B0604020202020204" pitchFamily="34" charset="0"/>
              <a:buChar char="•"/>
            </a:pPr>
            <a:r>
              <a:rPr lang="en-US" sz="2400" dirty="0"/>
              <a:t>Approach </a:t>
            </a:r>
            <a:r>
              <a:rPr lang="en-US" sz="2400" dirty="0" smtClean="0"/>
              <a:t>to Stalk lesions</a:t>
            </a:r>
          </a:p>
          <a:p>
            <a:pPr>
              <a:buFont typeface="Arial" panose="020B0604020202020204" pitchFamily="34" charset="0"/>
              <a:buChar char="•"/>
            </a:pPr>
            <a:r>
              <a:rPr lang="en-US" sz="3200" dirty="0" smtClean="0"/>
              <a:t>Take home message</a:t>
            </a:r>
            <a:endParaRPr lang="en-US" sz="3200" dirty="0"/>
          </a:p>
        </p:txBody>
      </p:sp>
    </p:spTree>
    <p:extLst>
      <p:ext uri="{BB962C8B-B14F-4D97-AF65-F5344CB8AC3E}">
        <p14:creationId xmlns:p14="http://schemas.microsoft.com/office/powerpoint/2010/main" val="1679528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CT scan</a:t>
            </a:r>
            <a:r>
              <a:rPr lang="en-US" dirty="0"/>
              <a:t> </a:t>
            </a:r>
            <a:r>
              <a:rPr lang="en-US" dirty="0" smtClean="0"/>
              <a:t>:</a:t>
            </a:r>
            <a:endParaRPr lang="en-US" dirty="0"/>
          </a:p>
        </p:txBody>
      </p:sp>
      <p:sp>
        <p:nvSpPr>
          <p:cNvPr id="3" name="Content Placeholder 2"/>
          <p:cNvSpPr>
            <a:spLocks noGrp="1"/>
          </p:cNvSpPr>
          <p:nvPr>
            <p:ph sz="half" idx="1"/>
          </p:nvPr>
        </p:nvSpPr>
        <p:spPr/>
        <p:txBody>
          <a:bodyPr/>
          <a:lstStyle/>
          <a:p>
            <a:pPr>
              <a:lnSpc>
                <a:spcPct val="200000"/>
              </a:lnSpc>
            </a:pPr>
            <a:r>
              <a:rPr lang="en-US" dirty="0" smtClean="0"/>
              <a:t>Calcification </a:t>
            </a:r>
            <a:r>
              <a:rPr lang="en-US" dirty="0"/>
              <a:t>in a </a:t>
            </a:r>
            <a:r>
              <a:rPr lang="en-US" dirty="0" err="1"/>
              <a:t>craniopharyngioma</a:t>
            </a:r>
            <a:r>
              <a:rPr lang="en-US" dirty="0"/>
              <a:t> or meningioma is seen better by </a:t>
            </a:r>
            <a:r>
              <a:rPr lang="en-US" dirty="0" smtClean="0"/>
              <a:t>CT </a:t>
            </a:r>
            <a:r>
              <a:rPr lang="en-US" dirty="0"/>
              <a:t>scan than by </a:t>
            </a:r>
            <a:r>
              <a:rPr lang="en-US" dirty="0" smtClean="0"/>
              <a:t>MRI.</a:t>
            </a:r>
            <a:endParaRPr lang="en-US" dirty="0"/>
          </a:p>
        </p:txBody>
      </p:sp>
      <p:pic>
        <p:nvPicPr>
          <p:cNvPr id="6" name="Content Placeholder 5"/>
          <p:cNvPicPr>
            <a:picLocks noGrp="1" noChangeAspect="1"/>
          </p:cNvPicPr>
          <p:nvPr>
            <p:ph sz="half" idx="2"/>
          </p:nvPr>
        </p:nvPicPr>
        <p:blipFill>
          <a:blip r:embed="rId2"/>
          <a:stretch>
            <a:fillRect/>
          </a:stretch>
        </p:blipFill>
        <p:spPr>
          <a:xfrm>
            <a:off x="6260123" y="2286000"/>
            <a:ext cx="3344985" cy="4138766"/>
          </a:xfrm>
          <a:prstGeom prst="rect">
            <a:avLst/>
          </a:prstGeom>
        </p:spPr>
      </p:pic>
    </p:spTree>
    <p:extLst>
      <p:ext uri="{BB962C8B-B14F-4D97-AF65-F5344CB8AC3E}">
        <p14:creationId xmlns:p14="http://schemas.microsoft.com/office/powerpoint/2010/main" val="1795632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loss</a:t>
            </a:r>
          </a:p>
        </p:txBody>
      </p:sp>
      <p:sp>
        <p:nvSpPr>
          <p:cNvPr id="3" name="Content Placeholder 2"/>
          <p:cNvSpPr>
            <a:spLocks noGrp="1"/>
          </p:cNvSpPr>
          <p:nvPr>
            <p:ph idx="1"/>
          </p:nvPr>
        </p:nvSpPr>
        <p:spPr>
          <a:xfrm>
            <a:off x="1024128" y="1922585"/>
            <a:ext cx="9720073" cy="4386775"/>
          </a:xfrm>
        </p:spPr>
        <p:txBody>
          <a:bodyPr/>
          <a:lstStyle/>
          <a:p>
            <a:pPr>
              <a:buFont typeface="Arial" panose="020B0604020202020204" pitchFamily="34" charset="0"/>
              <a:buChar char="•"/>
            </a:pPr>
            <a:r>
              <a:rPr lang="en-US" dirty="0" smtClean="0"/>
              <a:t> The </a:t>
            </a:r>
            <a:r>
              <a:rPr lang="en-US" dirty="0"/>
              <a:t>particular visual field loss may provide </a:t>
            </a:r>
            <a:r>
              <a:rPr lang="en-US" dirty="0" smtClean="0"/>
              <a:t>some clue </a:t>
            </a:r>
            <a:r>
              <a:rPr lang="en-US" dirty="0"/>
              <a:t>as to the nature of the </a:t>
            </a:r>
            <a:r>
              <a:rPr lang="en-US" dirty="0" smtClean="0"/>
              <a:t>lesion.</a:t>
            </a:r>
            <a:endParaRPr lang="en-US" dirty="0"/>
          </a:p>
          <a:p>
            <a:pPr lvl="2">
              <a:lnSpc>
                <a:spcPct val="150000"/>
              </a:lnSpc>
              <a:buFont typeface="Arial" panose="020B0604020202020204" pitchFamily="34" charset="0"/>
              <a:buChar char="•"/>
            </a:pPr>
            <a:r>
              <a:rPr lang="en-US" dirty="0" smtClean="0"/>
              <a:t> </a:t>
            </a:r>
            <a:r>
              <a:rPr lang="en-US" sz="1800" b="1" dirty="0" smtClean="0"/>
              <a:t>Unilateral </a:t>
            </a:r>
            <a:r>
              <a:rPr lang="en-US" sz="1800" b="1" dirty="0"/>
              <a:t>visual </a:t>
            </a:r>
            <a:r>
              <a:rPr lang="en-US" sz="1800" b="1" dirty="0" smtClean="0"/>
              <a:t>loss</a:t>
            </a:r>
            <a:r>
              <a:rPr lang="en-US" sz="1800" dirty="0" smtClean="0"/>
              <a:t>: </a:t>
            </a:r>
            <a:r>
              <a:rPr lang="en-US" sz="1800" dirty="0"/>
              <a:t>Lesions anterior to the chiasm, such </a:t>
            </a:r>
            <a:r>
              <a:rPr lang="en-US" sz="1800" dirty="0" smtClean="0"/>
              <a:t>as </a:t>
            </a:r>
            <a:r>
              <a:rPr lang="en-US" sz="1800" dirty="0" err="1" smtClean="0"/>
              <a:t>meningiomas</a:t>
            </a:r>
            <a:r>
              <a:rPr lang="en-US" sz="1800" dirty="0" smtClean="0"/>
              <a:t> </a:t>
            </a:r>
            <a:r>
              <a:rPr lang="en-US" sz="1800" dirty="0"/>
              <a:t>of the optic nerve </a:t>
            </a:r>
            <a:r>
              <a:rPr lang="en-US" sz="1800" dirty="0" smtClean="0"/>
              <a:t>sheath</a:t>
            </a:r>
          </a:p>
          <a:p>
            <a:pPr lvl="2">
              <a:lnSpc>
                <a:spcPct val="150000"/>
              </a:lnSpc>
              <a:buFont typeface="Arial" panose="020B0604020202020204" pitchFamily="34" charset="0"/>
              <a:buChar char="•"/>
            </a:pPr>
            <a:r>
              <a:rPr lang="en-US" sz="1800" dirty="0" smtClean="0"/>
              <a:t> </a:t>
            </a:r>
            <a:r>
              <a:rPr lang="en-US" sz="1800" b="1" dirty="0"/>
              <a:t>homonymous </a:t>
            </a:r>
            <a:r>
              <a:rPr lang="en-US" sz="1800" b="1" dirty="0" err="1" smtClean="0"/>
              <a:t>hemianopsias</a:t>
            </a:r>
            <a:r>
              <a:rPr lang="en-US" sz="1800" dirty="0" smtClean="0"/>
              <a:t>: </a:t>
            </a:r>
            <a:r>
              <a:rPr lang="en-US" sz="1800" dirty="0"/>
              <a:t>lesions compressing the visual system more posteriorly along the </a:t>
            </a:r>
            <a:r>
              <a:rPr lang="en-US" sz="1800" dirty="0" smtClean="0"/>
              <a:t>optic tract</a:t>
            </a:r>
            <a:r>
              <a:rPr lang="en-US" sz="1800" dirty="0"/>
              <a:t>, such as </a:t>
            </a:r>
            <a:r>
              <a:rPr lang="en-US" sz="1800" dirty="0" err="1"/>
              <a:t>meningiomas</a:t>
            </a:r>
            <a:r>
              <a:rPr lang="en-US" sz="1800" dirty="0"/>
              <a:t> or </a:t>
            </a:r>
            <a:r>
              <a:rPr lang="en-US" sz="1800" dirty="0" smtClean="0"/>
              <a:t>aneurysms.</a:t>
            </a:r>
          </a:p>
          <a:p>
            <a:pPr lvl="2">
              <a:lnSpc>
                <a:spcPct val="150000"/>
              </a:lnSpc>
              <a:buFont typeface="Arial" panose="020B0604020202020204" pitchFamily="34" charset="0"/>
              <a:buChar char="•"/>
            </a:pPr>
            <a:r>
              <a:rPr lang="en-US" sz="1800" dirty="0" smtClean="0"/>
              <a:t> </a:t>
            </a:r>
            <a:r>
              <a:rPr lang="en-US" sz="1800" b="1" dirty="0" err="1"/>
              <a:t>bitemporal</a:t>
            </a:r>
            <a:r>
              <a:rPr lang="en-US" sz="1800" b="1" dirty="0"/>
              <a:t> field</a:t>
            </a:r>
            <a:r>
              <a:rPr lang="en-US" sz="1800" dirty="0"/>
              <a:t> cuts of the </a:t>
            </a:r>
            <a:r>
              <a:rPr lang="en-US" sz="1800" dirty="0" smtClean="0"/>
              <a:t>classic superior </a:t>
            </a:r>
            <a:r>
              <a:rPr lang="en-US" sz="1800" dirty="0" err="1"/>
              <a:t>chiasmal</a:t>
            </a:r>
            <a:r>
              <a:rPr lang="en-US" sz="1800" dirty="0"/>
              <a:t> compression variety</a:t>
            </a:r>
            <a:r>
              <a:rPr lang="en-US" sz="1800" dirty="0" smtClean="0"/>
              <a:t>.</a:t>
            </a:r>
          </a:p>
          <a:p>
            <a:pPr lvl="2">
              <a:lnSpc>
                <a:spcPct val="150000"/>
              </a:lnSpc>
              <a:buFont typeface="Arial" panose="020B0604020202020204" pitchFamily="34" charset="0"/>
              <a:buChar char="•"/>
            </a:pPr>
            <a:r>
              <a:rPr lang="en-US" sz="1800" b="1" dirty="0"/>
              <a:t>more unusual visual </a:t>
            </a:r>
            <a:r>
              <a:rPr lang="en-US" sz="1800" b="1" dirty="0" smtClean="0"/>
              <a:t>deficits</a:t>
            </a:r>
            <a:r>
              <a:rPr lang="en-US" sz="1800" dirty="0" smtClean="0"/>
              <a:t>: </a:t>
            </a:r>
            <a:r>
              <a:rPr lang="en-US" sz="1800" dirty="0"/>
              <a:t>Lesions involving the chiasm, such </a:t>
            </a:r>
            <a:r>
              <a:rPr lang="en-US" sz="1800" dirty="0" smtClean="0"/>
              <a:t>as gliomas</a:t>
            </a:r>
          </a:p>
          <a:p>
            <a:pPr lvl="2">
              <a:lnSpc>
                <a:spcPct val="150000"/>
              </a:lnSpc>
              <a:buFont typeface="Arial" panose="020B0604020202020204" pitchFamily="34" charset="0"/>
              <a:buChar char="•"/>
            </a:pPr>
            <a:r>
              <a:rPr lang="en-US" sz="1800" b="1" dirty="0"/>
              <a:t>C</a:t>
            </a:r>
            <a:r>
              <a:rPr lang="en-US" sz="1800" b="1" dirty="0" smtClean="0"/>
              <a:t>ranial neuropathy</a:t>
            </a:r>
            <a:r>
              <a:rPr lang="en-US" sz="1800" dirty="0" smtClean="0"/>
              <a:t>: </a:t>
            </a:r>
            <a:r>
              <a:rPr lang="en-US" sz="1800" dirty="0" err="1"/>
              <a:t>nonpituitary</a:t>
            </a:r>
            <a:r>
              <a:rPr lang="en-US" sz="1800" dirty="0"/>
              <a:t> masses more commonly originate from or </a:t>
            </a:r>
            <a:r>
              <a:rPr lang="en-US" sz="1800" dirty="0" smtClean="0"/>
              <a:t>infiltrate </a:t>
            </a:r>
            <a:r>
              <a:rPr lang="en-US" sz="1800" dirty="0" err="1" smtClean="0"/>
              <a:t>parasellar</a:t>
            </a:r>
            <a:r>
              <a:rPr lang="en-US" sz="1800" dirty="0" smtClean="0"/>
              <a:t> </a:t>
            </a:r>
            <a:r>
              <a:rPr lang="en-US" sz="1800" dirty="0"/>
              <a:t>structures</a:t>
            </a:r>
            <a:endParaRPr lang="en-US" sz="1800" dirty="0" smtClean="0"/>
          </a:p>
          <a:p>
            <a:endParaRPr lang="en-US" dirty="0"/>
          </a:p>
        </p:txBody>
      </p:sp>
    </p:spTree>
    <p:extLst>
      <p:ext uri="{BB962C8B-B14F-4D97-AF65-F5344CB8AC3E}">
        <p14:creationId xmlns:p14="http://schemas.microsoft.com/office/powerpoint/2010/main" val="1139483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Visual loss pattern: </a:t>
            </a:r>
            <a:endParaRPr lang="en-US" dirty="0"/>
          </a:p>
        </p:txBody>
      </p:sp>
      <p:pic>
        <p:nvPicPr>
          <p:cNvPr id="4" name="Content Placeholder 3"/>
          <p:cNvPicPr>
            <a:picLocks noGrp="1" noChangeAspect="1"/>
          </p:cNvPicPr>
          <p:nvPr>
            <p:ph sz="half" idx="1"/>
          </p:nvPr>
        </p:nvPicPr>
        <p:blipFill>
          <a:blip r:embed="rId2"/>
          <a:stretch>
            <a:fillRect/>
          </a:stretch>
        </p:blipFill>
        <p:spPr>
          <a:xfrm>
            <a:off x="1203568" y="1965177"/>
            <a:ext cx="4103077" cy="3906843"/>
          </a:xfrm>
          <a:prstGeom prst="rect">
            <a:avLst/>
          </a:prstGeom>
        </p:spPr>
      </p:pic>
      <p:sp>
        <p:nvSpPr>
          <p:cNvPr id="6" name="Content Placeholder 5"/>
          <p:cNvSpPr>
            <a:spLocks noGrp="1"/>
          </p:cNvSpPr>
          <p:nvPr>
            <p:ph sz="half" idx="2"/>
          </p:nvPr>
        </p:nvSpPr>
        <p:spPr/>
        <p:txBody>
          <a:bodyPr/>
          <a:lstStyle/>
          <a:p>
            <a:pPr>
              <a:buFont typeface="Wingdings" panose="05000000000000000000" pitchFamily="2" charset="2"/>
              <a:buChar char="§"/>
            </a:pPr>
            <a:r>
              <a:rPr lang="en-US" sz="2400" dirty="0" smtClean="0"/>
              <a:t> Unilateral </a:t>
            </a:r>
            <a:r>
              <a:rPr lang="en-US" sz="2400" dirty="0"/>
              <a:t>visual </a:t>
            </a:r>
            <a:r>
              <a:rPr lang="en-US" sz="2400" dirty="0" smtClean="0"/>
              <a:t>loss</a:t>
            </a:r>
          </a:p>
          <a:p>
            <a:pPr>
              <a:buFont typeface="Wingdings" panose="05000000000000000000" pitchFamily="2" charset="2"/>
              <a:buChar char="§"/>
            </a:pPr>
            <a:r>
              <a:rPr lang="en-US" sz="2400" dirty="0"/>
              <a:t> homonymous </a:t>
            </a:r>
            <a:r>
              <a:rPr lang="en-US" sz="2400" dirty="0" err="1" smtClean="0"/>
              <a:t>hemianopsias</a:t>
            </a:r>
            <a:endParaRPr lang="en-US" sz="2400" dirty="0" smtClean="0"/>
          </a:p>
          <a:p>
            <a:pPr>
              <a:buFont typeface="Wingdings" panose="05000000000000000000" pitchFamily="2" charset="2"/>
              <a:buChar char="§"/>
            </a:pPr>
            <a:r>
              <a:rPr lang="en-US" sz="2400" dirty="0"/>
              <a:t> </a:t>
            </a:r>
            <a:r>
              <a:rPr lang="en-US" sz="2400" dirty="0" err="1"/>
              <a:t>bitemporal</a:t>
            </a:r>
            <a:r>
              <a:rPr lang="en-US" sz="2400" dirty="0"/>
              <a:t> field </a:t>
            </a:r>
            <a:r>
              <a:rPr lang="en-US" sz="2400" dirty="0" smtClean="0"/>
              <a:t>cuts</a:t>
            </a:r>
          </a:p>
          <a:p>
            <a:pPr>
              <a:buFont typeface="Wingdings" panose="05000000000000000000" pitchFamily="2" charset="2"/>
              <a:buChar char="§"/>
            </a:pPr>
            <a:r>
              <a:rPr lang="en-US" sz="2400" dirty="0"/>
              <a:t> more unusual visual deficits</a:t>
            </a:r>
            <a:endParaRPr lang="en-US" sz="2400" dirty="0" smtClean="0"/>
          </a:p>
          <a:p>
            <a:pPr>
              <a:buFont typeface="Wingdings" panose="05000000000000000000" pitchFamily="2" charset="2"/>
              <a:buChar char="§"/>
            </a:pPr>
            <a:endParaRPr lang="en-US" dirty="0"/>
          </a:p>
        </p:txBody>
      </p:sp>
    </p:spTree>
    <p:extLst>
      <p:ext uri="{BB962C8B-B14F-4D97-AF65-F5344CB8AC3E}">
        <p14:creationId xmlns:p14="http://schemas.microsoft.com/office/powerpoint/2010/main" val="3913733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Hormonal evaluation</a:t>
            </a:r>
            <a:r>
              <a:rPr lang="en-US" dirty="0"/>
              <a:t> </a:t>
            </a:r>
          </a:p>
        </p:txBody>
      </p:sp>
      <p:sp>
        <p:nvSpPr>
          <p:cNvPr id="3" name="Content Placeholder 2"/>
          <p:cNvSpPr>
            <a:spLocks noGrp="1"/>
          </p:cNvSpPr>
          <p:nvPr>
            <p:ph idx="1"/>
          </p:nvPr>
        </p:nvSpPr>
        <p:spPr>
          <a:xfrm>
            <a:off x="1024128" y="2016369"/>
            <a:ext cx="9720073" cy="4292991"/>
          </a:xfrm>
        </p:spPr>
        <p:txBody>
          <a:bodyPr>
            <a:normAutofit fontScale="92500"/>
          </a:bodyPr>
          <a:lstStyle/>
          <a:p>
            <a:pPr>
              <a:lnSpc>
                <a:spcPct val="150000"/>
              </a:lnSpc>
            </a:pPr>
            <a:r>
              <a:rPr lang="en-US" b="1" dirty="0"/>
              <a:t>Hormonal </a:t>
            </a:r>
            <a:r>
              <a:rPr lang="en-US" b="1" dirty="0" err="1"/>
              <a:t>hyposecretion</a:t>
            </a:r>
            <a:r>
              <a:rPr lang="en-US" dirty="0"/>
              <a:t> </a:t>
            </a:r>
            <a:r>
              <a:rPr lang="en-US" dirty="0" smtClean="0"/>
              <a:t>— Usually </a:t>
            </a:r>
            <a:r>
              <a:rPr lang="en-US" dirty="0"/>
              <a:t>has no value in the differential diagnosis of a </a:t>
            </a:r>
            <a:r>
              <a:rPr lang="en-US" dirty="0" err="1"/>
              <a:t>sellar</a:t>
            </a:r>
            <a:r>
              <a:rPr lang="en-US" dirty="0"/>
              <a:t> mass. </a:t>
            </a:r>
            <a:endParaRPr lang="en-US" dirty="0" smtClean="0"/>
          </a:p>
          <a:p>
            <a:pPr>
              <a:lnSpc>
                <a:spcPct val="150000"/>
              </a:lnSpc>
            </a:pPr>
            <a:r>
              <a:rPr lang="en-US" dirty="0"/>
              <a:t> </a:t>
            </a:r>
            <a:r>
              <a:rPr lang="en-US" dirty="0" smtClean="0"/>
              <a:t>Can be caused by any hypothalamic or pituitary lesion </a:t>
            </a:r>
          </a:p>
          <a:p>
            <a:pPr>
              <a:lnSpc>
                <a:spcPct val="150000"/>
              </a:lnSpc>
            </a:pPr>
            <a:r>
              <a:rPr lang="en-US" dirty="0" smtClean="0"/>
              <a:t>One </a:t>
            </a:r>
            <a:r>
              <a:rPr lang="en-US" dirty="0"/>
              <a:t>exception to this statement is that the spontaneous development of </a:t>
            </a:r>
            <a:r>
              <a:rPr lang="en-US" b="1" dirty="0"/>
              <a:t>central </a:t>
            </a:r>
            <a:r>
              <a:rPr lang="en-US" b="1" dirty="0" smtClean="0"/>
              <a:t>DI </a:t>
            </a:r>
            <a:r>
              <a:rPr lang="en-US" dirty="0" smtClean="0"/>
              <a:t>indicates </a:t>
            </a:r>
            <a:r>
              <a:rPr lang="en-US" dirty="0"/>
              <a:t>that the lesion affects the hypothalamus or the stalk and is therefore </a:t>
            </a:r>
            <a:r>
              <a:rPr lang="en-US" b="1" dirty="0"/>
              <a:t>not a pituitary lesion</a:t>
            </a:r>
            <a:r>
              <a:rPr lang="en-US" dirty="0"/>
              <a:t>. </a:t>
            </a:r>
            <a:endParaRPr lang="en-US" dirty="0" smtClean="0"/>
          </a:p>
          <a:p>
            <a:pPr>
              <a:lnSpc>
                <a:spcPct val="150000"/>
              </a:lnSpc>
            </a:pPr>
            <a:r>
              <a:rPr lang="en-US" dirty="0" smtClean="0"/>
              <a:t>The </a:t>
            </a:r>
            <a:r>
              <a:rPr lang="en-US" dirty="0"/>
              <a:t>possibility of hormonal </a:t>
            </a:r>
            <a:r>
              <a:rPr lang="en-US" dirty="0" err="1"/>
              <a:t>hyposecretion</a:t>
            </a:r>
            <a:r>
              <a:rPr lang="en-US" dirty="0"/>
              <a:t> should be evaluated in all patients who have a </a:t>
            </a:r>
            <a:r>
              <a:rPr lang="en-US" dirty="0" err="1"/>
              <a:t>sellar</a:t>
            </a:r>
            <a:r>
              <a:rPr lang="en-US" dirty="0"/>
              <a:t> mass in order to identify and replace hormone deficiencies.</a:t>
            </a:r>
          </a:p>
        </p:txBody>
      </p:sp>
    </p:spTree>
    <p:extLst>
      <p:ext uri="{BB962C8B-B14F-4D97-AF65-F5344CB8AC3E}">
        <p14:creationId xmlns:p14="http://schemas.microsoft.com/office/powerpoint/2010/main" val="1596385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hypersecretion</a:t>
            </a:r>
            <a:endParaRPr lang="en-US" dirty="0"/>
          </a:p>
        </p:txBody>
      </p:sp>
      <p:sp>
        <p:nvSpPr>
          <p:cNvPr id="3" name="Content Placeholder 2"/>
          <p:cNvSpPr>
            <a:spLocks noGrp="1"/>
          </p:cNvSpPr>
          <p:nvPr>
            <p:ph idx="1"/>
          </p:nvPr>
        </p:nvSpPr>
        <p:spPr/>
        <p:txBody>
          <a:bodyPr/>
          <a:lstStyle/>
          <a:p>
            <a:r>
              <a:rPr lang="en-US" dirty="0" smtClean="0"/>
              <a:t>Acromegaly</a:t>
            </a:r>
          </a:p>
          <a:p>
            <a:r>
              <a:rPr lang="en-US" dirty="0" smtClean="0"/>
              <a:t>Hyperprolactinemia</a:t>
            </a:r>
          </a:p>
          <a:p>
            <a:r>
              <a:rPr lang="en-US" dirty="0" smtClean="0"/>
              <a:t>Cushing and Subclinical Cushing</a:t>
            </a:r>
            <a:endParaRPr lang="en-US" dirty="0"/>
          </a:p>
        </p:txBody>
      </p:sp>
    </p:spTree>
    <p:extLst>
      <p:ext uri="{BB962C8B-B14F-4D97-AF65-F5344CB8AC3E}">
        <p14:creationId xmlns:p14="http://schemas.microsoft.com/office/powerpoint/2010/main" val="1802858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2528" y="2390570"/>
            <a:ext cx="9720072" cy="1499616"/>
          </a:xfrm>
        </p:spPr>
        <p:txBody>
          <a:bodyPr>
            <a:normAutofit/>
          </a:bodyPr>
          <a:lstStyle/>
          <a:p>
            <a:pPr algn="ctr"/>
            <a:r>
              <a:rPr lang="en-US" sz="6000" dirty="0" smtClean="0"/>
              <a:t>Stalk lesions</a:t>
            </a:r>
            <a:endParaRPr lang="en-US" sz="6000" dirty="0"/>
          </a:p>
        </p:txBody>
      </p:sp>
    </p:spTree>
    <p:extLst>
      <p:ext uri="{BB962C8B-B14F-4D97-AF65-F5344CB8AC3E}">
        <p14:creationId xmlns:p14="http://schemas.microsoft.com/office/powerpoint/2010/main" val="2334777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24128" y="514223"/>
            <a:ext cx="9831441" cy="6156671"/>
          </a:xfrm>
          <a:prstGeom prst="rect">
            <a:avLst/>
          </a:prstGeom>
        </p:spPr>
      </p:pic>
    </p:spTree>
    <p:extLst>
      <p:ext uri="{BB962C8B-B14F-4D97-AF65-F5344CB8AC3E}">
        <p14:creationId xmlns:p14="http://schemas.microsoft.com/office/powerpoint/2010/main" val="997070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a:t>
            </a:r>
            <a:endParaRPr lang="en-US" dirty="0"/>
          </a:p>
        </p:txBody>
      </p:sp>
      <p:sp>
        <p:nvSpPr>
          <p:cNvPr id="3" name="Content Placeholder 2"/>
          <p:cNvSpPr>
            <a:spLocks noGrp="1"/>
          </p:cNvSpPr>
          <p:nvPr>
            <p:ph sz="half" idx="1"/>
          </p:nvPr>
        </p:nvSpPr>
        <p:spPr>
          <a:xfrm>
            <a:off x="1024127" y="2084832"/>
            <a:ext cx="4754880" cy="4224528"/>
          </a:xfrm>
        </p:spPr>
        <p:txBody>
          <a:bodyPr>
            <a:normAutofit fontScale="92500" lnSpcReduction="10000"/>
          </a:bodyPr>
          <a:lstStyle/>
          <a:p>
            <a:pPr>
              <a:buFont typeface="Arial" panose="020B0604020202020204" pitchFamily="34" charset="0"/>
              <a:buChar char="•"/>
            </a:pPr>
            <a:r>
              <a:rPr lang="en-US" dirty="0"/>
              <a:t>The </a:t>
            </a:r>
            <a:r>
              <a:rPr lang="en-US" dirty="0" smtClean="0"/>
              <a:t>normal pituitary </a:t>
            </a:r>
            <a:r>
              <a:rPr lang="en-US" dirty="0"/>
              <a:t>stalk is widest superiorly and tapers inferiorly</a:t>
            </a:r>
            <a:r>
              <a:rPr lang="en-US" dirty="0" smtClean="0"/>
              <a:t>.</a:t>
            </a:r>
          </a:p>
          <a:p>
            <a:pPr>
              <a:buFont typeface="Arial" panose="020B0604020202020204" pitchFamily="34" charset="0"/>
              <a:buChar char="•"/>
            </a:pPr>
            <a:r>
              <a:rPr lang="en-US" dirty="0"/>
              <a:t>near the median </a:t>
            </a:r>
            <a:r>
              <a:rPr lang="en-US" dirty="0" smtClean="0"/>
              <a:t>eminence:3.5 mm,</a:t>
            </a:r>
          </a:p>
          <a:p>
            <a:pPr>
              <a:buFont typeface="Arial" panose="020B0604020202020204" pitchFamily="34" charset="0"/>
              <a:buChar char="•"/>
            </a:pPr>
            <a:r>
              <a:rPr lang="en-US" dirty="0" smtClean="0"/>
              <a:t> </a:t>
            </a:r>
            <a:r>
              <a:rPr lang="en-US" dirty="0"/>
              <a:t>at its </a:t>
            </a:r>
            <a:r>
              <a:rPr lang="en-US" dirty="0" smtClean="0"/>
              <a:t>midpoint: 2.88 mm,</a:t>
            </a:r>
          </a:p>
          <a:p>
            <a:pPr>
              <a:buFont typeface="Arial" panose="020B0604020202020204" pitchFamily="34" charset="0"/>
              <a:buChar char="•"/>
            </a:pPr>
            <a:r>
              <a:rPr lang="en-US" dirty="0" smtClean="0"/>
              <a:t> at </a:t>
            </a:r>
            <a:r>
              <a:rPr lang="en-US" dirty="0"/>
              <a:t>its insertion at the </a:t>
            </a:r>
            <a:r>
              <a:rPr lang="en-US" dirty="0" smtClean="0"/>
              <a:t>pituitary: 1.9mm</a:t>
            </a:r>
          </a:p>
          <a:p>
            <a:pPr>
              <a:buFont typeface="Wingdings" panose="05000000000000000000" pitchFamily="2" charset="2"/>
              <a:buChar char="Ø"/>
            </a:pPr>
            <a:r>
              <a:rPr lang="en-US" dirty="0"/>
              <a:t>Enlargement of the pituitary stalk greater than </a:t>
            </a:r>
            <a:r>
              <a:rPr lang="en-US" b="1" dirty="0" smtClean="0"/>
              <a:t>2–3 mm </a:t>
            </a:r>
            <a:r>
              <a:rPr lang="en-US" dirty="0" smtClean="0"/>
              <a:t>in MRI is </a:t>
            </a:r>
            <a:r>
              <a:rPr lang="en-US" dirty="0"/>
              <a:t>pathologic</a:t>
            </a:r>
          </a:p>
          <a:p>
            <a:pPr>
              <a:buFont typeface="Arial" panose="020B0604020202020204" pitchFamily="34" charset="0"/>
              <a:buChar char="•"/>
            </a:pPr>
            <a:r>
              <a:rPr lang="en-US" sz="2800" b="1" u="sng" dirty="0"/>
              <a:t>On </a:t>
            </a:r>
            <a:r>
              <a:rPr lang="en-US" sz="2800" b="1" u="sng" dirty="0" smtClean="0"/>
              <a:t>MRI:</a:t>
            </a:r>
          </a:p>
          <a:p>
            <a:pPr lvl="1">
              <a:buFont typeface="Arial" panose="020B0604020202020204" pitchFamily="34" charset="0"/>
              <a:buChar char="•"/>
            </a:pPr>
            <a:r>
              <a:rPr lang="en-US" dirty="0" smtClean="0"/>
              <a:t> </a:t>
            </a:r>
            <a:r>
              <a:rPr lang="en-US" dirty="0"/>
              <a:t>T1-weighted images, the signal intensity </a:t>
            </a:r>
            <a:r>
              <a:rPr lang="en-US" dirty="0" smtClean="0"/>
              <a:t>of the </a:t>
            </a:r>
            <a:r>
              <a:rPr lang="en-US" dirty="0"/>
              <a:t>stalk is less than that of the optic chiasm </a:t>
            </a:r>
            <a:r>
              <a:rPr lang="en-US" dirty="0" smtClean="0"/>
              <a:t>and neurohypophysis</a:t>
            </a:r>
            <a:r>
              <a:rPr lang="en-US" dirty="0"/>
              <a:t>. </a:t>
            </a:r>
            <a:endParaRPr lang="en-US" dirty="0" smtClean="0"/>
          </a:p>
          <a:p>
            <a:pPr lvl="1">
              <a:buFont typeface="Arial" panose="020B0604020202020204" pitchFamily="34" charset="0"/>
              <a:buChar char="•"/>
            </a:pPr>
            <a:r>
              <a:rPr lang="en-US" dirty="0" smtClean="0"/>
              <a:t>Deviation </a:t>
            </a:r>
            <a:r>
              <a:rPr lang="en-US" dirty="0"/>
              <a:t>or tilt of the pituitary </a:t>
            </a:r>
            <a:r>
              <a:rPr lang="en-US" dirty="0" smtClean="0"/>
              <a:t>stalk can </a:t>
            </a:r>
            <a:r>
              <a:rPr lang="en-US" dirty="0"/>
              <a:t>be seen without any underlying abnormality</a:t>
            </a:r>
          </a:p>
        </p:txBody>
      </p:sp>
      <p:pic>
        <p:nvPicPr>
          <p:cNvPr id="5" name="Content Placeholder 4"/>
          <p:cNvPicPr>
            <a:picLocks noGrp="1" noChangeAspect="1"/>
          </p:cNvPicPr>
          <p:nvPr>
            <p:ph sz="half" idx="2"/>
          </p:nvPr>
        </p:nvPicPr>
        <p:blipFill>
          <a:blip r:embed="rId2"/>
          <a:stretch>
            <a:fillRect/>
          </a:stretch>
        </p:blipFill>
        <p:spPr>
          <a:xfrm>
            <a:off x="6347741" y="2084832"/>
            <a:ext cx="4022725" cy="4022725"/>
          </a:xfrm>
          <a:prstGeom prst="rect">
            <a:avLst/>
          </a:prstGeom>
        </p:spPr>
      </p:pic>
    </p:spTree>
    <p:extLst>
      <p:ext uri="{BB962C8B-B14F-4D97-AF65-F5344CB8AC3E}">
        <p14:creationId xmlns:p14="http://schemas.microsoft.com/office/powerpoint/2010/main" val="1959680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Pituitary stalk:</a:t>
            </a:r>
            <a:endParaRPr lang="en-US" dirty="0"/>
          </a:p>
        </p:txBody>
      </p:sp>
      <p:pic>
        <p:nvPicPr>
          <p:cNvPr id="5" name="Content Placeholder 4"/>
          <p:cNvPicPr>
            <a:picLocks noGrp="1" noChangeAspect="1"/>
          </p:cNvPicPr>
          <p:nvPr>
            <p:ph sz="half" idx="1"/>
          </p:nvPr>
        </p:nvPicPr>
        <p:blipFill>
          <a:blip r:embed="rId2"/>
          <a:stretch>
            <a:fillRect/>
          </a:stretch>
        </p:blipFill>
        <p:spPr>
          <a:xfrm>
            <a:off x="1389856" y="2286000"/>
            <a:ext cx="4022725" cy="4022725"/>
          </a:xfrm>
          <a:prstGeom prst="rect">
            <a:avLst/>
          </a:prstGeom>
        </p:spPr>
      </p:pic>
      <p:pic>
        <p:nvPicPr>
          <p:cNvPr id="6" name="Content Placeholder 5"/>
          <p:cNvPicPr>
            <a:picLocks noGrp="1" noChangeAspect="1"/>
          </p:cNvPicPr>
          <p:nvPr>
            <p:ph sz="half" idx="2"/>
          </p:nvPr>
        </p:nvPicPr>
        <p:blipFill>
          <a:blip r:embed="rId3"/>
          <a:stretch>
            <a:fillRect/>
          </a:stretch>
        </p:blipFill>
        <p:spPr>
          <a:xfrm>
            <a:off x="5989638" y="2446215"/>
            <a:ext cx="4754562" cy="3688862"/>
          </a:xfrm>
          <a:prstGeom prst="rect">
            <a:avLst/>
          </a:prstGeom>
        </p:spPr>
      </p:pic>
    </p:spTree>
    <p:extLst>
      <p:ext uri="{BB962C8B-B14F-4D97-AF65-F5344CB8AC3E}">
        <p14:creationId xmlns:p14="http://schemas.microsoft.com/office/powerpoint/2010/main" val="848924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Pituitary stalk:</a:t>
            </a:r>
          </a:p>
        </p:txBody>
      </p:sp>
      <p:sp>
        <p:nvSpPr>
          <p:cNvPr id="3" name="Content Placeholder 2"/>
          <p:cNvSpPr>
            <a:spLocks noGrp="1"/>
          </p:cNvSpPr>
          <p:nvPr>
            <p:ph sz="half" idx="1"/>
          </p:nvPr>
        </p:nvSpPr>
        <p:spPr/>
        <p:txBody>
          <a:bodyPr>
            <a:normAutofit fontScale="92500" lnSpcReduction="10000"/>
          </a:bodyPr>
          <a:lstStyle/>
          <a:p>
            <a:pPr>
              <a:buFont typeface="Arial" panose="020B0604020202020204" pitchFamily="34" charset="0"/>
              <a:buChar char="•"/>
            </a:pPr>
            <a:r>
              <a:rPr lang="en-US" dirty="0"/>
              <a:t>Within the pituitary stalk are the axons carrying </a:t>
            </a:r>
            <a:r>
              <a:rPr lang="en-US" dirty="0" smtClean="0"/>
              <a:t>vasopressin and oxytocin</a:t>
            </a:r>
          </a:p>
          <a:p>
            <a:pPr>
              <a:buFont typeface="Arial" panose="020B0604020202020204" pitchFamily="34" charset="0"/>
              <a:buChar char="•"/>
            </a:pPr>
            <a:r>
              <a:rPr lang="en-US" dirty="0" smtClean="0"/>
              <a:t>within </a:t>
            </a:r>
            <a:r>
              <a:rPr lang="en-US" dirty="0"/>
              <a:t>the stalk are the pituitary portal vessels </a:t>
            </a:r>
            <a:r>
              <a:rPr lang="en-US" dirty="0" smtClean="0"/>
              <a:t>that transport </a:t>
            </a:r>
            <a:r>
              <a:rPr lang="en-US" dirty="0"/>
              <a:t>the various releasing and inhibiting </a:t>
            </a:r>
            <a:r>
              <a:rPr lang="en-US" dirty="0" smtClean="0"/>
              <a:t>factors collected </a:t>
            </a:r>
            <a:r>
              <a:rPr lang="en-US" dirty="0"/>
              <a:t>in the venous plexus of the median </a:t>
            </a:r>
            <a:r>
              <a:rPr lang="en-US" dirty="0" smtClean="0"/>
              <a:t>eminence to </a:t>
            </a:r>
            <a:r>
              <a:rPr lang="en-US" dirty="0"/>
              <a:t>the pituitary </a:t>
            </a:r>
            <a:r>
              <a:rPr lang="en-US" dirty="0" smtClean="0"/>
              <a:t>sinusoids</a:t>
            </a:r>
          </a:p>
          <a:p>
            <a:pPr>
              <a:buFont typeface="Arial" panose="020B0604020202020204" pitchFamily="34" charset="0"/>
              <a:buChar char="•"/>
            </a:pPr>
            <a:r>
              <a:rPr lang="en-US" dirty="0"/>
              <a:t>As a consequence of this </a:t>
            </a:r>
            <a:r>
              <a:rPr lang="en-US" dirty="0" smtClean="0"/>
              <a:t>critical position </a:t>
            </a:r>
            <a:r>
              <a:rPr lang="en-US" dirty="0"/>
              <a:t>of the pituitary stalk, patients who develop</a:t>
            </a:r>
          </a:p>
          <a:p>
            <a:r>
              <a:rPr lang="en-US" dirty="0"/>
              <a:t>pathology involving the stalk commonly present </a:t>
            </a:r>
            <a:r>
              <a:rPr lang="en-US" dirty="0" smtClean="0"/>
              <a:t>with varying </a:t>
            </a:r>
            <a:r>
              <a:rPr lang="en-US" dirty="0"/>
              <a:t>degrees </a:t>
            </a:r>
            <a:r>
              <a:rPr lang="en-US" dirty="0" smtClean="0"/>
              <a:t>of hypopituitarism</a:t>
            </a:r>
            <a:r>
              <a:rPr lang="en-US" dirty="0"/>
              <a:t>, diabetes insipidus</a:t>
            </a:r>
            <a:r>
              <a:rPr lang="en-US" dirty="0" smtClean="0"/>
              <a:t>, and </a:t>
            </a:r>
            <a:r>
              <a:rPr lang="en-US" dirty="0"/>
              <a:t>hyperprolactinemia.</a:t>
            </a:r>
          </a:p>
        </p:txBody>
      </p:sp>
      <p:pic>
        <p:nvPicPr>
          <p:cNvPr id="6" name="Content Placeholder 5"/>
          <p:cNvPicPr>
            <a:picLocks noGrp="1" noChangeAspect="1"/>
          </p:cNvPicPr>
          <p:nvPr>
            <p:ph sz="half" idx="2"/>
          </p:nvPr>
        </p:nvPicPr>
        <p:blipFill>
          <a:blip r:embed="rId2"/>
          <a:stretch>
            <a:fillRect/>
          </a:stretch>
        </p:blipFill>
        <p:spPr>
          <a:xfrm>
            <a:off x="6063388" y="2508738"/>
            <a:ext cx="4120057" cy="3199103"/>
          </a:xfrm>
          <a:prstGeom prst="rect">
            <a:avLst/>
          </a:prstGeom>
        </p:spPr>
      </p:pic>
    </p:spTree>
    <p:extLst>
      <p:ext uri="{BB962C8B-B14F-4D97-AF65-F5344CB8AC3E}">
        <p14:creationId xmlns:p14="http://schemas.microsoft.com/office/powerpoint/2010/main" val="1838574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81538" y="585217"/>
            <a:ext cx="9962662" cy="6003152"/>
          </a:xfrm>
          <a:prstGeom prst="rect">
            <a:avLst/>
          </a:prstGeom>
        </p:spPr>
      </p:pic>
    </p:spTree>
    <p:extLst>
      <p:ext uri="{BB962C8B-B14F-4D97-AF65-F5344CB8AC3E}">
        <p14:creationId xmlns:p14="http://schemas.microsoft.com/office/powerpoint/2010/main" val="4330578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Pituitary stalk lesions</a:t>
            </a:r>
            <a:endParaRPr lang="en-US" dirty="0"/>
          </a:p>
        </p:txBody>
      </p:sp>
      <p:sp>
        <p:nvSpPr>
          <p:cNvPr id="3" name="Content Placeholder 2"/>
          <p:cNvSpPr>
            <a:spLocks noGrp="1"/>
          </p:cNvSpPr>
          <p:nvPr>
            <p:ph idx="1"/>
          </p:nvPr>
        </p:nvSpPr>
        <p:spPr/>
        <p:txBody>
          <a:bodyPr>
            <a:noAutofit/>
          </a:bodyPr>
          <a:lstStyle/>
          <a:p>
            <a:r>
              <a:rPr lang="en-US" sz="3200" dirty="0" smtClean="0"/>
              <a:t>Discovered </a:t>
            </a:r>
            <a:r>
              <a:rPr lang="en-US" sz="3200" dirty="0"/>
              <a:t>on </a:t>
            </a:r>
            <a:r>
              <a:rPr lang="en-US" sz="3200" dirty="0" smtClean="0"/>
              <a:t>MRI:</a:t>
            </a:r>
          </a:p>
          <a:p>
            <a:pPr lvl="1"/>
            <a:r>
              <a:rPr lang="en-US" sz="2800" dirty="0" smtClean="0"/>
              <a:t>incidentally </a:t>
            </a:r>
          </a:p>
          <a:p>
            <a:pPr lvl="1"/>
            <a:r>
              <a:rPr lang="en-US" sz="2800" dirty="0" smtClean="0"/>
              <a:t>to </a:t>
            </a:r>
            <a:r>
              <a:rPr lang="en-US" sz="2800" dirty="0"/>
              <a:t>investigate </a:t>
            </a:r>
            <a:r>
              <a:rPr lang="en-US" sz="2800" dirty="0" smtClean="0"/>
              <a:t>symptoms such </a:t>
            </a:r>
            <a:r>
              <a:rPr lang="en-US" sz="2800" dirty="0"/>
              <a:t>as </a:t>
            </a:r>
            <a:r>
              <a:rPr lang="en-US" sz="2800" dirty="0" smtClean="0"/>
              <a:t>DI</a:t>
            </a:r>
          </a:p>
          <a:p>
            <a:r>
              <a:rPr lang="en-US" sz="3200" dirty="0" smtClean="0"/>
              <a:t>Classification:</a:t>
            </a:r>
          </a:p>
          <a:p>
            <a:pPr lvl="1"/>
            <a:r>
              <a:rPr lang="en-US" sz="2800" dirty="0" smtClean="0"/>
              <a:t>Congenital </a:t>
            </a:r>
            <a:r>
              <a:rPr lang="en-US" sz="2800" dirty="0"/>
              <a:t>and </a:t>
            </a:r>
            <a:r>
              <a:rPr lang="en-US" sz="2800" dirty="0" smtClean="0"/>
              <a:t>developmental</a:t>
            </a:r>
          </a:p>
          <a:p>
            <a:pPr lvl="1"/>
            <a:r>
              <a:rPr lang="en-US" sz="2800" dirty="0" smtClean="0"/>
              <a:t> Inflammatory and infectious	</a:t>
            </a:r>
          </a:p>
          <a:p>
            <a:pPr lvl="1"/>
            <a:r>
              <a:rPr lang="en-US" sz="2800" dirty="0" smtClean="0"/>
              <a:t>Neoplastic</a:t>
            </a:r>
            <a:endParaRPr lang="en-US" sz="2800" dirty="0"/>
          </a:p>
        </p:txBody>
      </p:sp>
    </p:spTree>
    <p:extLst>
      <p:ext uri="{BB962C8B-B14F-4D97-AF65-F5344CB8AC3E}">
        <p14:creationId xmlns:p14="http://schemas.microsoft.com/office/powerpoint/2010/main" val="878237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Congenital lesions</a:t>
            </a:r>
          </a:p>
        </p:txBody>
      </p:sp>
      <p:sp>
        <p:nvSpPr>
          <p:cNvPr id="4" name="Content Placeholder 3"/>
          <p:cNvSpPr>
            <a:spLocks noGrp="1"/>
          </p:cNvSpPr>
          <p:nvPr>
            <p:ph sz="half" idx="1"/>
          </p:nvPr>
        </p:nvSpPr>
        <p:spPr/>
        <p:txBody>
          <a:bodyPr/>
          <a:lstStyle/>
          <a:p>
            <a:pPr>
              <a:buFont typeface="Wingdings" panose="05000000000000000000" pitchFamily="2" charset="2"/>
              <a:buChar char="§"/>
            </a:pPr>
            <a:r>
              <a:rPr lang="en-US" sz="2400" b="1" dirty="0"/>
              <a:t>pituitary </a:t>
            </a:r>
            <a:r>
              <a:rPr lang="en-US" sz="2400" b="1" dirty="0" smtClean="0"/>
              <a:t>hypoplasia:</a:t>
            </a:r>
          </a:p>
          <a:p>
            <a:pPr lvl="1">
              <a:buFont typeface="Wingdings" panose="05000000000000000000" pitchFamily="2" charset="2"/>
              <a:buChar char="§"/>
            </a:pPr>
            <a:r>
              <a:rPr lang="en-US" dirty="0"/>
              <a:t> </a:t>
            </a:r>
            <a:r>
              <a:rPr lang="en-US" sz="2000" dirty="0" smtClean="0"/>
              <a:t>Clinically, patients </a:t>
            </a:r>
            <a:r>
              <a:rPr lang="en-US" sz="2000" dirty="0"/>
              <a:t>present with short stature because of </a:t>
            </a:r>
            <a:r>
              <a:rPr lang="en-US" sz="2000" dirty="0" smtClean="0"/>
              <a:t>GH deficiency</a:t>
            </a:r>
          </a:p>
          <a:p>
            <a:pPr lvl="1">
              <a:buFont typeface="Wingdings" panose="05000000000000000000" pitchFamily="2" charset="2"/>
              <a:buChar char="§"/>
            </a:pPr>
            <a:r>
              <a:rPr lang="en-US" sz="2000" dirty="0"/>
              <a:t> </a:t>
            </a:r>
            <a:r>
              <a:rPr lang="en-US" sz="2400" dirty="0" smtClean="0"/>
              <a:t>On </a:t>
            </a:r>
            <a:r>
              <a:rPr lang="en-US" sz="2400" dirty="0"/>
              <a:t>MRI, these patients can</a:t>
            </a:r>
          </a:p>
          <a:p>
            <a:r>
              <a:rPr lang="en-US" sz="2400" dirty="0"/>
              <a:t>have a </a:t>
            </a:r>
            <a:r>
              <a:rPr lang="en-US" sz="2400" dirty="0" err="1"/>
              <a:t>hypoplasic</a:t>
            </a:r>
            <a:r>
              <a:rPr lang="en-US" sz="2400" dirty="0"/>
              <a:t>, absent, or a short, thickened stalk </a:t>
            </a:r>
            <a:r>
              <a:rPr lang="en-US" sz="2400" dirty="0" smtClean="0"/>
              <a:t>and an </a:t>
            </a:r>
            <a:r>
              <a:rPr lang="en-US" sz="2400" dirty="0"/>
              <a:t>ectopic posterior pituitary</a:t>
            </a:r>
            <a:endParaRPr lang="en-US" dirty="0" smtClean="0"/>
          </a:p>
          <a:p>
            <a:endParaRPr lang="en-US" dirty="0"/>
          </a:p>
        </p:txBody>
      </p:sp>
      <p:pic>
        <p:nvPicPr>
          <p:cNvPr id="6" name="Content Placeholder 5"/>
          <p:cNvPicPr>
            <a:picLocks noGrp="1" noChangeAspect="1"/>
          </p:cNvPicPr>
          <p:nvPr>
            <p:ph sz="half" idx="2"/>
          </p:nvPr>
        </p:nvPicPr>
        <p:blipFill>
          <a:blip r:embed="rId2"/>
          <a:stretch>
            <a:fillRect/>
          </a:stretch>
        </p:blipFill>
        <p:spPr>
          <a:xfrm>
            <a:off x="6377019" y="2286000"/>
            <a:ext cx="3979799" cy="4022725"/>
          </a:xfrm>
          <a:prstGeom prst="rect">
            <a:avLst/>
          </a:prstGeom>
        </p:spPr>
      </p:pic>
    </p:spTree>
    <p:extLst>
      <p:ext uri="{BB962C8B-B14F-4D97-AF65-F5344CB8AC3E}">
        <p14:creationId xmlns:p14="http://schemas.microsoft.com/office/powerpoint/2010/main" val="2360461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septooptic</a:t>
            </a:r>
            <a:r>
              <a:rPr lang="en-US" dirty="0"/>
              <a:t> dysplasia</a:t>
            </a:r>
          </a:p>
        </p:txBody>
      </p:sp>
      <p:sp>
        <p:nvSpPr>
          <p:cNvPr id="3" name="Content Placeholder 2"/>
          <p:cNvSpPr>
            <a:spLocks noGrp="1"/>
          </p:cNvSpPr>
          <p:nvPr>
            <p:ph sz="half" idx="1"/>
          </p:nvPr>
        </p:nvSpPr>
        <p:spPr/>
        <p:txBody>
          <a:bodyPr/>
          <a:lstStyle/>
          <a:p>
            <a:r>
              <a:rPr lang="en-US" dirty="0" smtClean="0"/>
              <a:t>midline </a:t>
            </a:r>
            <a:r>
              <a:rPr lang="en-US" dirty="0"/>
              <a:t>forebrain abnormalities, </a:t>
            </a:r>
            <a:r>
              <a:rPr lang="en-US" dirty="0" smtClean="0"/>
              <a:t>optic nerve </a:t>
            </a:r>
            <a:r>
              <a:rPr lang="en-US" dirty="0"/>
              <a:t>hypoplasia, and hypopituitarism. </a:t>
            </a:r>
            <a:endParaRPr lang="en-US" dirty="0" smtClean="0"/>
          </a:p>
          <a:p>
            <a:r>
              <a:rPr lang="en-US" dirty="0" smtClean="0"/>
              <a:t>On </a:t>
            </a:r>
            <a:r>
              <a:rPr lang="en-US" dirty="0"/>
              <a:t>an MRI of </a:t>
            </a:r>
            <a:r>
              <a:rPr lang="en-US" dirty="0" smtClean="0"/>
              <a:t>a patient </a:t>
            </a:r>
            <a:r>
              <a:rPr lang="en-US" dirty="0"/>
              <a:t>with </a:t>
            </a:r>
            <a:r>
              <a:rPr lang="en-US" dirty="0" err="1"/>
              <a:t>septo</a:t>
            </a:r>
            <a:r>
              <a:rPr lang="en-US" dirty="0"/>
              <a:t>-optic dysplasia, one may see lack of</a:t>
            </a:r>
          </a:p>
          <a:p>
            <a:r>
              <a:rPr lang="en-US" dirty="0"/>
              <a:t>an infundibulum, anterior pituitary hypoplasia, and </a:t>
            </a:r>
            <a:r>
              <a:rPr lang="en-US" dirty="0" smtClean="0"/>
              <a:t>an ectopic </a:t>
            </a:r>
            <a:r>
              <a:rPr lang="en-US" dirty="0"/>
              <a:t>or undescended posterior pituitary. </a:t>
            </a:r>
            <a:endParaRPr lang="en-US" dirty="0" smtClean="0"/>
          </a:p>
          <a:p>
            <a:r>
              <a:rPr lang="en-US" dirty="0" smtClean="0"/>
              <a:t>Clinically, GH </a:t>
            </a:r>
            <a:r>
              <a:rPr lang="en-US" dirty="0"/>
              <a:t>deficiency is seen first</a:t>
            </a:r>
            <a:r>
              <a:rPr lang="en-US" dirty="0" smtClean="0"/>
              <a:t>,</a:t>
            </a:r>
          </a:p>
          <a:p>
            <a:r>
              <a:rPr lang="en-US" dirty="0"/>
              <a:t>mutation in the pituitary transcription</a:t>
            </a:r>
          </a:p>
          <a:p>
            <a:r>
              <a:rPr lang="en-US" dirty="0"/>
              <a:t>factor HESX1</a:t>
            </a:r>
          </a:p>
        </p:txBody>
      </p:sp>
      <p:pic>
        <p:nvPicPr>
          <p:cNvPr id="5" name="Content Placeholder 4"/>
          <p:cNvPicPr>
            <a:picLocks noGrp="1" noChangeAspect="1"/>
          </p:cNvPicPr>
          <p:nvPr>
            <p:ph sz="half" idx="2"/>
          </p:nvPr>
        </p:nvPicPr>
        <p:blipFill>
          <a:blip r:embed="rId2"/>
          <a:stretch>
            <a:fillRect/>
          </a:stretch>
        </p:blipFill>
        <p:spPr>
          <a:xfrm>
            <a:off x="6450804" y="2657231"/>
            <a:ext cx="3551753" cy="3040184"/>
          </a:xfrm>
          <a:prstGeom prst="rect">
            <a:avLst/>
          </a:prstGeom>
        </p:spPr>
      </p:pic>
    </p:spTree>
    <p:extLst>
      <p:ext uri="{BB962C8B-B14F-4D97-AF65-F5344CB8AC3E}">
        <p14:creationId xmlns:p14="http://schemas.microsoft.com/office/powerpoint/2010/main" val="487235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Duplication of the pituitary</a:t>
            </a:r>
          </a:p>
        </p:txBody>
      </p:sp>
      <p:sp>
        <p:nvSpPr>
          <p:cNvPr id="5" name="Content Placeholder 4"/>
          <p:cNvSpPr>
            <a:spLocks noGrp="1"/>
          </p:cNvSpPr>
          <p:nvPr>
            <p:ph sz="half" idx="1"/>
          </p:nvPr>
        </p:nvSpPr>
        <p:spPr/>
        <p:txBody>
          <a:bodyPr>
            <a:normAutofit/>
          </a:bodyPr>
          <a:lstStyle/>
          <a:p>
            <a:pPr>
              <a:lnSpc>
                <a:spcPct val="150000"/>
              </a:lnSpc>
            </a:pPr>
            <a:r>
              <a:rPr lang="en-US" sz="2800" dirty="0" smtClean="0"/>
              <a:t>These </a:t>
            </a:r>
            <a:r>
              <a:rPr lang="en-US" sz="2800" dirty="0"/>
              <a:t>cases are often </a:t>
            </a:r>
            <a:r>
              <a:rPr lang="en-US" sz="2800" dirty="0" smtClean="0"/>
              <a:t>associated with </a:t>
            </a:r>
            <a:r>
              <a:rPr lang="en-US" sz="2800" dirty="0"/>
              <a:t>midline facial abnormalities and many of </a:t>
            </a:r>
            <a:r>
              <a:rPr lang="en-US" sz="2800" dirty="0" smtClean="0"/>
              <a:t>these patients </a:t>
            </a:r>
            <a:r>
              <a:rPr lang="en-US" sz="2800" dirty="0"/>
              <a:t>die in infancy</a:t>
            </a:r>
          </a:p>
        </p:txBody>
      </p:sp>
      <p:pic>
        <p:nvPicPr>
          <p:cNvPr id="7" name="Content Placeholder 6"/>
          <p:cNvPicPr>
            <a:picLocks noGrp="1" noChangeAspect="1"/>
          </p:cNvPicPr>
          <p:nvPr>
            <p:ph sz="half" idx="2"/>
          </p:nvPr>
        </p:nvPicPr>
        <p:blipFill>
          <a:blip r:embed="rId2"/>
          <a:stretch>
            <a:fillRect/>
          </a:stretch>
        </p:blipFill>
        <p:spPr>
          <a:xfrm>
            <a:off x="6361689" y="2286000"/>
            <a:ext cx="4010460" cy="4022725"/>
          </a:xfrm>
          <a:prstGeom prst="rect">
            <a:avLst/>
          </a:prstGeom>
        </p:spPr>
      </p:pic>
    </p:spTree>
    <p:extLst>
      <p:ext uri="{BB962C8B-B14F-4D97-AF65-F5344CB8AC3E}">
        <p14:creationId xmlns:p14="http://schemas.microsoft.com/office/powerpoint/2010/main" val="987300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Inflammatory and infectious lesions</a:t>
            </a:r>
          </a:p>
        </p:txBody>
      </p:sp>
      <p:sp>
        <p:nvSpPr>
          <p:cNvPr id="3" name="Content Placeholder 2"/>
          <p:cNvSpPr>
            <a:spLocks noGrp="1"/>
          </p:cNvSpPr>
          <p:nvPr>
            <p:ph sz="half" idx="1"/>
          </p:nvPr>
        </p:nvSpPr>
        <p:spPr/>
        <p:txBody>
          <a:bodyPr>
            <a:normAutofit fontScale="92500" lnSpcReduction="10000"/>
          </a:bodyPr>
          <a:lstStyle/>
          <a:p>
            <a:pPr>
              <a:buFont typeface="Arial" panose="020B0604020202020204" pitchFamily="34" charset="0"/>
              <a:buChar char="•"/>
            </a:pPr>
            <a:r>
              <a:rPr lang="en-US" dirty="0" smtClean="0"/>
              <a:t> </a:t>
            </a:r>
            <a:r>
              <a:rPr lang="en-US" sz="2600" b="1" dirty="0" err="1" smtClean="0"/>
              <a:t>Infundibuloneurohypophysitis</a:t>
            </a:r>
            <a:r>
              <a:rPr lang="en-US" sz="2600" b="1" dirty="0" smtClean="0"/>
              <a:t> </a:t>
            </a:r>
            <a:r>
              <a:rPr lang="en-US" sz="2600" b="1" dirty="0"/>
              <a:t>(LINH)</a:t>
            </a:r>
          </a:p>
          <a:p>
            <a:pPr>
              <a:buFont typeface="Arial" panose="020B0604020202020204" pitchFamily="34" charset="0"/>
              <a:buChar char="•"/>
            </a:pPr>
            <a:r>
              <a:rPr lang="en-US" dirty="0" smtClean="0"/>
              <a:t>the </a:t>
            </a:r>
            <a:r>
              <a:rPr lang="en-US" dirty="0"/>
              <a:t>inflammation is </a:t>
            </a:r>
            <a:r>
              <a:rPr lang="en-US" dirty="0" smtClean="0"/>
              <a:t>limited to </a:t>
            </a:r>
            <a:r>
              <a:rPr lang="en-US" dirty="0"/>
              <a:t>the infundibulum and posterior lobe, the </a:t>
            </a:r>
            <a:r>
              <a:rPr lang="en-US" dirty="0" smtClean="0"/>
              <a:t>term lymphocytic </a:t>
            </a:r>
            <a:r>
              <a:rPr lang="en-US" dirty="0" err="1"/>
              <a:t>infundibuloneurohypophysitis</a:t>
            </a:r>
            <a:r>
              <a:rPr lang="en-US" dirty="0"/>
              <a:t> (LINH</a:t>
            </a:r>
            <a:r>
              <a:rPr lang="en-US" dirty="0" smtClean="0"/>
              <a:t>)</a:t>
            </a:r>
          </a:p>
          <a:p>
            <a:r>
              <a:rPr lang="en-US" u="sng" dirty="0"/>
              <a:t>the most common</a:t>
            </a:r>
            <a:r>
              <a:rPr lang="en-US" dirty="0"/>
              <a:t> inflammatory </a:t>
            </a:r>
            <a:r>
              <a:rPr lang="en-US" dirty="0" smtClean="0"/>
              <a:t>cause of </a:t>
            </a:r>
            <a:r>
              <a:rPr lang="en-US" dirty="0"/>
              <a:t>pituitary stalk </a:t>
            </a:r>
            <a:r>
              <a:rPr lang="en-US" dirty="0" smtClean="0"/>
              <a:t>abnormalities</a:t>
            </a:r>
          </a:p>
          <a:p>
            <a:r>
              <a:rPr lang="en-US" b="1" dirty="0" smtClean="0"/>
              <a:t>MRI</a:t>
            </a:r>
            <a:r>
              <a:rPr lang="en-US" dirty="0" smtClean="0"/>
              <a:t>: thickening </a:t>
            </a:r>
            <a:r>
              <a:rPr lang="en-US" dirty="0"/>
              <a:t>of the pituitary stalk</a:t>
            </a:r>
            <a:r>
              <a:rPr lang="en-US" dirty="0" smtClean="0"/>
              <a:t>, loss </a:t>
            </a:r>
            <a:r>
              <a:rPr lang="en-US" dirty="0"/>
              <a:t>of the tapering at the pituitary insertion, and </a:t>
            </a:r>
            <a:r>
              <a:rPr lang="en-US" dirty="0" smtClean="0"/>
              <a:t>marked enhancement </a:t>
            </a:r>
            <a:r>
              <a:rPr lang="en-US" dirty="0"/>
              <a:t>with </a:t>
            </a:r>
            <a:r>
              <a:rPr lang="en-US" dirty="0" smtClean="0"/>
              <a:t>gadolinium, the </a:t>
            </a:r>
            <a:r>
              <a:rPr lang="en-US" dirty="0"/>
              <a:t>normal enhancement of the neurohypophysis </a:t>
            </a:r>
            <a:r>
              <a:rPr lang="en-US" dirty="0" smtClean="0"/>
              <a:t>is absent </a:t>
            </a:r>
            <a:r>
              <a:rPr lang="en-US" dirty="0"/>
              <a:t>on MRI, and clinically DI is present</a:t>
            </a:r>
          </a:p>
        </p:txBody>
      </p:sp>
      <p:pic>
        <p:nvPicPr>
          <p:cNvPr id="5" name="Content Placeholder 4"/>
          <p:cNvPicPr>
            <a:picLocks noGrp="1" noChangeAspect="1"/>
          </p:cNvPicPr>
          <p:nvPr>
            <p:ph sz="half" idx="2"/>
          </p:nvPr>
        </p:nvPicPr>
        <p:blipFill>
          <a:blip r:embed="rId2"/>
          <a:stretch>
            <a:fillRect/>
          </a:stretch>
        </p:blipFill>
        <p:spPr>
          <a:xfrm>
            <a:off x="6337160" y="2286000"/>
            <a:ext cx="4059518" cy="4022725"/>
          </a:xfrm>
          <a:prstGeom prst="rect">
            <a:avLst/>
          </a:prstGeom>
        </p:spPr>
      </p:pic>
    </p:spTree>
    <p:extLst>
      <p:ext uri="{BB962C8B-B14F-4D97-AF65-F5344CB8AC3E}">
        <p14:creationId xmlns:p14="http://schemas.microsoft.com/office/powerpoint/2010/main" val="554398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err="1" smtClean="0"/>
              <a:t>i</a:t>
            </a:r>
            <a:r>
              <a:rPr lang="en-US" sz="4800" b="1" dirty="0" err="1" smtClean="0"/>
              <a:t>nfundibuloneurohypophysitis</a:t>
            </a:r>
            <a:r>
              <a:rPr lang="en-US" sz="5400" b="1" dirty="0" smtClean="0"/>
              <a:t> (</a:t>
            </a:r>
            <a:r>
              <a:rPr lang="en-US" dirty="0" smtClean="0"/>
              <a:t>LINH):</a:t>
            </a:r>
            <a:endParaRPr lang="en-US" dirty="0"/>
          </a:p>
        </p:txBody>
      </p:sp>
      <p:sp>
        <p:nvSpPr>
          <p:cNvPr id="3" name="Content Placeholder 2"/>
          <p:cNvSpPr>
            <a:spLocks noGrp="1"/>
          </p:cNvSpPr>
          <p:nvPr>
            <p:ph idx="1"/>
          </p:nvPr>
        </p:nvSpPr>
        <p:spPr>
          <a:xfrm>
            <a:off x="1024128" y="1938215"/>
            <a:ext cx="9720073" cy="4371145"/>
          </a:xfrm>
        </p:spPr>
        <p:txBody>
          <a:bodyPr>
            <a:normAutofit/>
          </a:bodyPr>
          <a:lstStyle/>
          <a:p>
            <a:pPr>
              <a:buFont typeface="Arial" panose="020B0604020202020204" pitchFamily="34" charset="0"/>
              <a:buChar char="•"/>
            </a:pPr>
            <a:r>
              <a:rPr lang="en-US" dirty="0"/>
              <a:t>If </a:t>
            </a:r>
            <a:r>
              <a:rPr lang="en-US" dirty="0" smtClean="0"/>
              <a:t>the </a:t>
            </a:r>
            <a:r>
              <a:rPr lang="en-US" dirty="0" err="1" smtClean="0"/>
              <a:t>adenohypophsis</a:t>
            </a:r>
            <a:r>
              <a:rPr lang="en-US" dirty="0" smtClean="0"/>
              <a:t> (</a:t>
            </a:r>
            <a:r>
              <a:rPr lang="en-US" dirty="0" err="1" smtClean="0"/>
              <a:t>infundibulopanhypophysitis</a:t>
            </a:r>
            <a:r>
              <a:rPr lang="en-US" dirty="0" smtClean="0"/>
              <a:t>)</a:t>
            </a:r>
            <a:r>
              <a:rPr lang="en-US" dirty="0"/>
              <a:t> </a:t>
            </a:r>
            <a:r>
              <a:rPr lang="en-US" dirty="0" smtClean="0"/>
              <a:t>is </a:t>
            </a:r>
            <a:r>
              <a:rPr lang="en-US" dirty="0"/>
              <a:t>also involved, anterior </a:t>
            </a:r>
            <a:r>
              <a:rPr lang="en-US" dirty="0" smtClean="0"/>
              <a:t>pituitary deficiencies </a:t>
            </a:r>
            <a:r>
              <a:rPr lang="en-US" dirty="0"/>
              <a:t>can occur</a:t>
            </a:r>
            <a:r>
              <a:rPr lang="en-US" dirty="0" smtClean="0"/>
              <a:t>.</a:t>
            </a:r>
          </a:p>
          <a:p>
            <a:pPr>
              <a:buFont typeface="Arial" panose="020B0604020202020204" pitchFamily="34" charset="0"/>
              <a:buChar char="•"/>
            </a:pPr>
            <a:r>
              <a:rPr lang="en-US" dirty="0" smtClean="0"/>
              <a:t> </a:t>
            </a:r>
            <a:r>
              <a:rPr lang="en-US" dirty="0" err="1"/>
              <a:t>Corticotropin</a:t>
            </a:r>
            <a:r>
              <a:rPr lang="en-US" dirty="0"/>
              <a:t> </a:t>
            </a:r>
            <a:r>
              <a:rPr lang="en-US" dirty="0" smtClean="0"/>
              <a:t>(ACTH) is </a:t>
            </a:r>
            <a:r>
              <a:rPr lang="en-US" dirty="0"/>
              <a:t>the most </a:t>
            </a:r>
            <a:r>
              <a:rPr lang="en-US" dirty="0" smtClean="0"/>
              <a:t>common </a:t>
            </a:r>
            <a:r>
              <a:rPr lang="en-US" dirty="0"/>
              <a:t>anterior pituitary hormone affected, followed by thyrotropin</a:t>
            </a:r>
            <a:r>
              <a:rPr lang="en-US" dirty="0" smtClean="0"/>
              <a:t>, gonadotropins</a:t>
            </a:r>
            <a:r>
              <a:rPr lang="en-US" dirty="0"/>
              <a:t>, and </a:t>
            </a:r>
            <a:r>
              <a:rPr lang="en-US" dirty="0" smtClean="0"/>
              <a:t>prolactin.</a:t>
            </a:r>
          </a:p>
          <a:p>
            <a:pPr>
              <a:buFont typeface="Arial" panose="020B0604020202020204" pitchFamily="34" charset="0"/>
              <a:buChar char="•"/>
            </a:pPr>
            <a:r>
              <a:rPr lang="en-US" b="1" dirty="0" smtClean="0"/>
              <a:t> Pathology</a:t>
            </a:r>
            <a:r>
              <a:rPr lang="en-US" dirty="0" smtClean="0"/>
              <a:t>: Lymphocytic Infiltration</a:t>
            </a:r>
          </a:p>
          <a:p>
            <a:pPr>
              <a:buFont typeface="Arial" panose="020B0604020202020204" pitchFamily="34" charset="0"/>
              <a:buChar char="•"/>
            </a:pPr>
            <a:r>
              <a:rPr lang="en-US" dirty="0" smtClean="0"/>
              <a:t> In </a:t>
            </a:r>
            <a:r>
              <a:rPr lang="en-US" dirty="0"/>
              <a:t>LINH, the inflammation can be </a:t>
            </a:r>
            <a:r>
              <a:rPr lang="en-US" dirty="0" smtClean="0"/>
              <a:t>self limited and </a:t>
            </a:r>
            <a:r>
              <a:rPr lang="en-US" dirty="0"/>
              <a:t>regression of the lesion can be seen on </a:t>
            </a:r>
            <a:r>
              <a:rPr lang="en-US" dirty="0" smtClean="0"/>
              <a:t>follow up imaging</a:t>
            </a:r>
            <a:r>
              <a:rPr lang="en-US" dirty="0"/>
              <a:t>. </a:t>
            </a:r>
            <a:r>
              <a:rPr lang="en-US" dirty="0" smtClean="0"/>
              <a:t>/ DI</a:t>
            </a:r>
            <a:r>
              <a:rPr lang="en-US" dirty="0"/>
              <a:t>, however, tends to be </a:t>
            </a:r>
            <a:r>
              <a:rPr lang="en-US" dirty="0" smtClean="0"/>
              <a:t>permanent.</a:t>
            </a:r>
          </a:p>
          <a:p>
            <a:pPr>
              <a:buFont typeface="Arial" panose="020B0604020202020204" pitchFamily="34" charset="0"/>
              <a:buChar char="•"/>
            </a:pPr>
            <a:r>
              <a:rPr lang="en-US" dirty="0" smtClean="0"/>
              <a:t>In contrast to lymphocytic </a:t>
            </a:r>
            <a:r>
              <a:rPr lang="en-US" dirty="0" err="1" smtClean="0"/>
              <a:t>hypophysitis</a:t>
            </a:r>
            <a:r>
              <a:rPr lang="en-US" dirty="0" smtClean="0"/>
              <a:t>: a </a:t>
            </a:r>
            <a:r>
              <a:rPr lang="en-US" dirty="0"/>
              <a:t>male predominance and the mean age of occurrence </a:t>
            </a:r>
            <a:r>
              <a:rPr lang="en-US" dirty="0" smtClean="0"/>
              <a:t>is 47 years.</a:t>
            </a:r>
          </a:p>
          <a:p>
            <a:pPr>
              <a:buFont typeface="Arial" panose="020B0604020202020204" pitchFamily="34" charset="0"/>
              <a:buChar char="•"/>
            </a:pPr>
            <a:r>
              <a:rPr lang="en-US" dirty="0"/>
              <a:t>The </a:t>
            </a:r>
            <a:r>
              <a:rPr lang="en-US" dirty="0" smtClean="0"/>
              <a:t>diagnosis of </a:t>
            </a:r>
            <a:r>
              <a:rPr lang="en-US" dirty="0"/>
              <a:t>LINH is made based upon clinical, laboratory, </a:t>
            </a:r>
            <a:r>
              <a:rPr lang="en-US" dirty="0" smtClean="0"/>
              <a:t>and imaging </a:t>
            </a:r>
            <a:r>
              <a:rPr lang="en-US" dirty="0"/>
              <a:t>findings; however, a definitive diagnosis can </a:t>
            </a:r>
            <a:r>
              <a:rPr lang="en-US" dirty="0" smtClean="0"/>
              <a:t>only be </a:t>
            </a:r>
            <a:r>
              <a:rPr lang="en-US" dirty="0"/>
              <a:t>made with </a:t>
            </a:r>
            <a:r>
              <a:rPr lang="en-US" dirty="0" smtClean="0"/>
              <a:t>biopsy.</a:t>
            </a:r>
          </a:p>
          <a:p>
            <a:endParaRPr lang="en-US" dirty="0"/>
          </a:p>
        </p:txBody>
      </p:sp>
    </p:spTree>
    <p:extLst>
      <p:ext uri="{BB962C8B-B14F-4D97-AF65-F5344CB8AC3E}">
        <p14:creationId xmlns:p14="http://schemas.microsoft.com/office/powerpoint/2010/main" val="1551887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LINH treatment:</a:t>
            </a:r>
            <a:endParaRPr lang="en-US" sz="5400" dirty="0"/>
          </a:p>
        </p:txBody>
      </p:sp>
      <p:sp>
        <p:nvSpPr>
          <p:cNvPr id="3" name="Content Placeholder 2"/>
          <p:cNvSpPr>
            <a:spLocks noGrp="1"/>
          </p:cNvSpPr>
          <p:nvPr>
            <p:ph idx="1"/>
          </p:nvPr>
        </p:nvSpPr>
        <p:spPr/>
        <p:txBody>
          <a:bodyPr>
            <a:normAutofit/>
          </a:bodyPr>
          <a:lstStyle/>
          <a:p>
            <a:pPr>
              <a:lnSpc>
                <a:spcPct val="150000"/>
              </a:lnSpc>
              <a:buFont typeface="Arial" panose="020B0604020202020204" pitchFamily="34" charset="0"/>
              <a:buChar char="•"/>
            </a:pPr>
            <a:r>
              <a:rPr lang="en-US" sz="2800" dirty="0"/>
              <a:t>Glucocorticoids can be used to </a:t>
            </a:r>
            <a:r>
              <a:rPr lang="en-US" sz="2800" dirty="0" smtClean="0"/>
              <a:t>treat LINH.</a:t>
            </a:r>
          </a:p>
          <a:p>
            <a:pPr>
              <a:lnSpc>
                <a:spcPct val="150000"/>
              </a:lnSpc>
              <a:buFont typeface="Arial" panose="020B0604020202020204" pitchFamily="34" charset="0"/>
              <a:buChar char="•"/>
            </a:pPr>
            <a:r>
              <a:rPr lang="en-US" sz="2800" dirty="0"/>
              <a:t>the response to </a:t>
            </a:r>
            <a:r>
              <a:rPr lang="en-US" sz="2800" dirty="0" smtClean="0"/>
              <a:t>glucocorticoids was </a:t>
            </a:r>
            <a:r>
              <a:rPr lang="en-US" sz="2800" dirty="0"/>
              <a:t>more pronounced in those with </a:t>
            </a:r>
            <a:r>
              <a:rPr lang="en-US" sz="2800" dirty="0" smtClean="0"/>
              <a:t>disease duration &lt; 6 </a:t>
            </a:r>
            <a:r>
              <a:rPr lang="en-US" sz="2800" dirty="0"/>
              <a:t>months</a:t>
            </a:r>
            <a:r>
              <a:rPr lang="en-US" sz="2800" dirty="0" smtClean="0"/>
              <a:t>.</a:t>
            </a:r>
          </a:p>
          <a:p>
            <a:pPr>
              <a:lnSpc>
                <a:spcPct val="150000"/>
              </a:lnSpc>
              <a:buFont typeface="Arial" panose="020B0604020202020204" pitchFamily="34" charset="0"/>
              <a:buChar char="•"/>
            </a:pPr>
            <a:r>
              <a:rPr lang="en-US" sz="2800" dirty="0" smtClean="0"/>
              <a:t> </a:t>
            </a:r>
            <a:r>
              <a:rPr lang="en-US" sz="2800" dirty="0"/>
              <a:t>Improvement in MRI </a:t>
            </a:r>
            <a:r>
              <a:rPr lang="en-US" sz="2800" dirty="0" smtClean="0"/>
              <a:t>findings occurred </a:t>
            </a:r>
            <a:r>
              <a:rPr lang="en-US" sz="2800" dirty="0"/>
              <a:t>in the majority of patients within 6 weeks </a:t>
            </a:r>
            <a:r>
              <a:rPr lang="en-US" sz="2800" dirty="0" smtClean="0"/>
              <a:t>to </a:t>
            </a:r>
            <a:r>
              <a:rPr lang="en-US" sz="2800" dirty="0"/>
              <a:t>6 months of </a:t>
            </a:r>
            <a:r>
              <a:rPr lang="en-US" sz="2800" dirty="0" smtClean="0"/>
              <a:t>treatment.</a:t>
            </a:r>
            <a:endParaRPr lang="en-US" sz="2800" dirty="0"/>
          </a:p>
        </p:txBody>
      </p:sp>
    </p:spTree>
    <p:extLst>
      <p:ext uri="{BB962C8B-B14F-4D97-AF65-F5344CB8AC3E}">
        <p14:creationId xmlns:p14="http://schemas.microsoft.com/office/powerpoint/2010/main" val="165055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Langerhans cell </a:t>
            </a:r>
            <a:r>
              <a:rPr lang="en-US" dirty="0" err="1"/>
              <a:t>histiocytosis</a:t>
            </a:r>
            <a:r>
              <a:rPr lang="en-US" dirty="0"/>
              <a:t> (LCH)</a:t>
            </a:r>
          </a:p>
        </p:txBody>
      </p:sp>
      <p:sp>
        <p:nvSpPr>
          <p:cNvPr id="3" name="Content Placeholder 2"/>
          <p:cNvSpPr>
            <a:spLocks noGrp="1"/>
          </p:cNvSpPr>
          <p:nvPr>
            <p:ph sz="half" idx="1"/>
          </p:nvPr>
        </p:nvSpPr>
        <p:spPr/>
        <p:txBody>
          <a:bodyPr>
            <a:normAutofit/>
          </a:bodyPr>
          <a:lstStyle/>
          <a:p>
            <a:pPr>
              <a:buFont typeface="Arial" panose="020B0604020202020204" pitchFamily="34" charset="0"/>
              <a:buChar char="•"/>
            </a:pPr>
            <a:r>
              <a:rPr lang="en-US" dirty="0" smtClean="0"/>
              <a:t> Involves </a:t>
            </a:r>
            <a:r>
              <a:rPr lang="en-US" dirty="0"/>
              <a:t>the skin, bones, orbit, lungs, </a:t>
            </a:r>
            <a:r>
              <a:rPr lang="en-US" dirty="0" smtClean="0"/>
              <a:t>and CNS</a:t>
            </a:r>
            <a:endParaRPr lang="en-US" dirty="0"/>
          </a:p>
          <a:p>
            <a:pPr>
              <a:buFont typeface="Arial" panose="020B0604020202020204" pitchFamily="34" charset="0"/>
              <a:buChar char="•"/>
            </a:pPr>
            <a:r>
              <a:rPr lang="en-US" dirty="0" smtClean="0"/>
              <a:t> Granulomas </a:t>
            </a:r>
            <a:r>
              <a:rPr lang="en-US" dirty="0"/>
              <a:t>are formed from a </a:t>
            </a:r>
            <a:r>
              <a:rPr lang="en-US" dirty="0" smtClean="0"/>
              <a:t>proliferation of </a:t>
            </a:r>
            <a:r>
              <a:rPr lang="en-US" dirty="0" err="1" smtClean="0"/>
              <a:t>histiocytes</a:t>
            </a:r>
            <a:endParaRPr lang="en-US" dirty="0"/>
          </a:p>
          <a:p>
            <a:pPr>
              <a:buFont typeface="Arial" panose="020B0604020202020204" pitchFamily="34" charset="0"/>
              <a:buChar char="•"/>
            </a:pPr>
            <a:r>
              <a:rPr lang="en-US" b="1" dirty="0" smtClean="0"/>
              <a:t> MRI</a:t>
            </a:r>
            <a:r>
              <a:rPr lang="en-US" dirty="0" smtClean="0"/>
              <a:t>: asymmetrically </a:t>
            </a:r>
            <a:r>
              <a:rPr lang="en-US" dirty="0"/>
              <a:t>thickened pituitary stalk or a hypothalamic</a:t>
            </a:r>
          </a:p>
          <a:p>
            <a:pPr>
              <a:buFont typeface="Arial" panose="020B0604020202020204" pitchFamily="34" charset="0"/>
              <a:buChar char="•"/>
            </a:pPr>
            <a:r>
              <a:rPr lang="en-US" dirty="0" smtClean="0"/>
              <a:t> Mass </a:t>
            </a:r>
            <a:r>
              <a:rPr lang="en-US" dirty="0"/>
              <a:t>that is isointense on T1 images, </a:t>
            </a:r>
            <a:r>
              <a:rPr lang="en-US" dirty="0" err="1"/>
              <a:t>hyperintense</a:t>
            </a:r>
            <a:r>
              <a:rPr lang="en-US" dirty="0"/>
              <a:t> on </a:t>
            </a:r>
            <a:r>
              <a:rPr lang="en-US" dirty="0" smtClean="0"/>
              <a:t>T2 images</a:t>
            </a:r>
            <a:r>
              <a:rPr lang="en-US" dirty="0"/>
              <a:t>, and enhances with </a:t>
            </a:r>
            <a:r>
              <a:rPr lang="en-US" dirty="0" smtClean="0"/>
              <a:t>gadolinium</a:t>
            </a:r>
          </a:p>
          <a:p>
            <a:pPr>
              <a:buFont typeface="Arial" panose="020B0604020202020204" pitchFamily="34" charset="0"/>
              <a:buChar char="•"/>
            </a:pPr>
            <a:r>
              <a:rPr lang="en-US" dirty="0" smtClean="0"/>
              <a:t> Loss of </a:t>
            </a:r>
            <a:r>
              <a:rPr lang="en-US" dirty="0"/>
              <a:t>posterior pituitary enhancement</a:t>
            </a:r>
          </a:p>
        </p:txBody>
      </p:sp>
      <p:pic>
        <p:nvPicPr>
          <p:cNvPr id="5" name="Content Placeholder 4"/>
          <p:cNvPicPr>
            <a:picLocks noGrp="1" noChangeAspect="1"/>
          </p:cNvPicPr>
          <p:nvPr>
            <p:ph sz="half" idx="2"/>
          </p:nvPr>
        </p:nvPicPr>
        <p:blipFill>
          <a:blip r:embed="rId2"/>
          <a:stretch>
            <a:fillRect/>
          </a:stretch>
        </p:blipFill>
        <p:spPr>
          <a:xfrm>
            <a:off x="6261628" y="2286000"/>
            <a:ext cx="4210581" cy="4022725"/>
          </a:xfrm>
          <a:prstGeom prst="rect">
            <a:avLst/>
          </a:prstGeom>
        </p:spPr>
      </p:pic>
    </p:spTree>
    <p:extLst>
      <p:ext uri="{BB962C8B-B14F-4D97-AF65-F5344CB8AC3E}">
        <p14:creationId xmlns:p14="http://schemas.microsoft.com/office/powerpoint/2010/main" val="1009721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and Treatment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 Search </a:t>
            </a:r>
            <a:r>
              <a:rPr lang="en-US" dirty="0"/>
              <a:t>for </a:t>
            </a:r>
            <a:r>
              <a:rPr lang="en-US" dirty="0" err="1"/>
              <a:t>extracranial</a:t>
            </a:r>
            <a:r>
              <a:rPr lang="en-US" dirty="0"/>
              <a:t> manifestations of </a:t>
            </a:r>
            <a:r>
              <a:rPr lang="en-US" dirty="0" smtClean="0"/>
              <a:t>LCH with </a:t>
            </a:r>
            <a:r>
              <a:rPr lang="en-US" dirty="0"/>
              <a:t>a radiographic </a:t>
            </a:r>
            <a:r>
              <a:rPr lang="en-US" b="1" dirty="0"/>
              <a:t>skeletal survey, skull series, </a:t>
            </a:r>
            <a:r>
              <a:rPr lang="en-US" b="1" dirty="0" smtClean="0"/>
              <a:t>chest radiograph</a:t>
            </a:r>
            <a:r>
              <a:rPr lang="en-US" b="1" dirty="0"/>
              <a:t>, and bone scan</a:t>
            </a:r>
            <a:r>
              <a:rPr lang="en-US" dirty="0"/>
              <a:t> so that these lesions can </a:t>
            </a:r>
            <a:r>
              <a:rPr lang="en-US" dirty="0" smtClean="0"/>
              <a:t>be Biopsied.</a:t>
            </a:r>
          </a:p>
          <a:p>
            <a:pPr>
              <a:buFont typeface="Arial" panose="020B0604020202020204" pitchFamily="34" charset="0"/>
              <a:buChar char="•"/>
            </a:pPr>
            <a:r>
              <a:rPr lang="en-US" dirty="0" smtClean="0"/>
              <a:t> Local radiotherapy (</a:t>
            </a:r>
            <a:r>
              <a:rPr lang="en-US" dirty="0"/>
              <a:t>1000–2500 </a:t>
            </a:r>
            <a:r>
              <a:rPr lang="en-US" dirty="0" err="1"/>
              <a:t>cGy</a:t>
            </a:r>
            <a:r>
              <a:rPr lang="en-US" dirty="0"/>
              <a:t>) alone or with chemotherapy (etoposide</a:t>
            </a:r>
            <a:r>
              <a:rPr lang="en-US" dirty="0" smtClean="0"/>
              <a:t>, vinblastine</a:t>
            </a:r>
            <a:r>
              <a:rPr lang="en-US" dirty="0"/>
              <a:t>, and/or cyclosporine</a:t>
            </a:r>
            <a:r>
              <a:rPr lang="en-US" dirty="0" smtClean="0"/>
              <a:t>).</a:t>
            </a:r>
          </a:p>
          <a:p>
            <a:endParaRPr lang="en-US" dirty="0"/>
          </a:p>
        </p:txBody>
      </p:sp>
    </p:spTree>
    <p:extLst>
      <p:ext uri="{BB962C8B-B14F-4D97-AF65-F5344CB8AC3E}">
        <p14:creationId xmlns:p14="http://schemas.microsoft.com/office/powerpoint/2010/main" val="1883651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sarcoidosis</a:t>
            </a:r>
          </a:p>
        </p:txBody>
      </p:sp>
      <p:sp>
        <p:nvSpPr>
          <p:cNvPr id="4" name="Content Placeholder 3"/>
          <p:cNvSpPr>
            <a:spLocks noGrp="1"/>
          </p:cNvSpPr>
          <p:nvPr>
            <p:ph sz="half" idx="1"/>
          </p:nvPr>
        </p:nvSpPr>
        <p:spPr/>
        <p:txBody>
          <a:bodyPr>
            <a:normAutofit fontScale="92500"/>
          </a:bodyPr>
          <a:lstStyle/>
          <a:p>
            <a:r>
              <a:rPr lang="en-US" dirty="0" err="1" smtClean="0"/>
              <a:t>Neurosarcoidosis</a:t>
            </a:r>
            <a:r>
              <a:rPr lang="en-US" dirty="0" smtClean="0"/>
              <a:t> 5-15% - Usually in context of widespread disease</a:t>
            </a:r>
          </a:p>
          <a:p>
            <a:r>
              <a:rPr lang="en-US" dirty="0" smtClean="0"/>
              <a:t>DI </a:t>
            </a:r>
            <a:r>
              <a:rPr lang="en-US" dirty="0"/>
              <a:t>occurs </a:t>
            </a:r>
            <a:r>
              <a:rPr lang="en-US" dirty="0" smtClean="0"/>
              <a:t>in 25</a:t>
            </a:r>
            <a:r>
              <a:rPr lang="en-US" dirty="0"/>
              <a:t>% of patients with CNS </a:t>
            </a:r>
            <a:r>
              <a:rPr lang="en-US" dirty="0" smtClean="0"/>
              <a:t>sarcoid.</a:t>
            </a:r>
          </a:p>
          <a:p>
            <a:r>
              <a:rPr lang="en-US" b="1" dirty="0" smtClean="0"/>
              <a:t>MRI</a:t>
            </a:r>
            <a:r>
              <a:rPr lang="en-US" dirty="0" smtClean="0"/>
              <a:t>: pituitary </a:t>
            </a:r>
            <a:r>
              <a:rPr lang="en-US" dirty="0"/>
              <a:t>stalk thickening and enhancement as </a:t>
            </a:r>
            <a:r>
              <a:rPr lang="en-US" dirty="0" smtClean="0"/>
              <a:t>well as </a:t>
            </a:r>
            <a:r>
              <a:rPr lang="en-US" dirty="0"/>
              <a:t>pituitary enlargement</a:t>
            </a:r>
            <a:r>
              <a:rPr lang="en-US" dirty="0" smtClean="0"/>
              <a:t>. Periventricular </a:t>
            </a:r>
            <a:r>
              <a:rPr lang="en-US" dirty="0"/>
              <a:t>lesions </a:t>
            </a:r>
            <a:r>
              <a:rPr lang="en-US" dirty="0" smtClean="0"/>
              <a:t>and leptomeningeal </a:t>
            </a:r>
            <a:r>
              <a:rPr lang="en-US" dirty="0"/>
              <a:t>enhancement can be seen in </a:t>
            </a:r>
            <a:r>
              <a:rPr lang="en-US" dirty="0" smtClean="0"/>
              <a:t>sarcoidosis and </a:t>
            </a:r>
            <a:r>
              <a:rPr lang="en-US" dirty="0"/>
              <a:t>this can help distinguish it from lymphocytic </a:t>
            </a:r>
            <a:r>
              <a:rPr lang="en-US" dirty="0" err="1" smtClean="0"/>
              <a:t>hypophysitis</a:t>
            </a:r>
            <a:r>
              <a:rPr lang="en-US" dirty="0" smtClean="0"/>
              <a:t>.</a:t>
            </a:r>
          </a:p>
          <a:p>
            <a:r>
              <a:rPr lang="en-US" dirty="0"/>
              <a:t>A chest </a:t>
            </a:r>
            <a:r>
              <a:rPr lang="en-US" dirty="0" smtClean="0"/>
              <a:t>radiograph, </a:t>
            </a:r>
            <a:r>
              <a:rPr lang="en-US" dirty="0"/>
              <a:t>(CSF) angiotensin converting enzyme (ACE</a:t>
            </a:r>
            <a:r>
              <a:rPr lang="en-US" dirty="0" smtClean="0"/>
              <a:t>), </a:t>
            </a:r>
            <a:endParaRPr lang="en-US" dirty="0"/>
          </a:p>
        </p:txBody>
      </p:sp>
      <p:pic>
        <p:nvPicPr>
          <p:cNvPr id="6" name="Content Placeholder 5"/>
          <p:cNvPicPr>
            <a:picLocks noGrp="1" noChangeAspect="1"/>
          </p:cNvPicPr>
          <p:nvPr>
            <p:ph sz="half" idx="2"/>
          </p:nvPr>
        </p:nvPicPr>
        <p:blipFill>
          <a:blip r:embed="rId2"/>
          <a:stretch>
            <a:fillRect/>
          </a:stretch>
        </p:blipFill>
        <p:spPr>
          <a:xfrm>
            <a:off x="6385940" y="2286000"/>
            <a:ext cx="3961958" cy="4022725"/>
          </a:xfrm>
          <a:prstGeom prst="rect">
            <a:avLst/>
          </a:prstGeom>
        </p:spPr>
      </p:pic>
    </p:spTree>
    <p:extLst>
      <p:ext uri="{BB962C8B-B14F-4D97-AF65-F5344CB8AC3E}">
        <p14:creationId xmlns:p14="http://schemas.microsoft.com/office/powerpoint/2010/main" val="1833474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lstStyle/>
          <a:p>
            <a:r>
              <a:rPr lang="en-US" dirty="0"/>
              <a:t>the </a:t>
            </a:r>
            <a:r>
              <a:rPr lang="en-US" b="1" dirty="0"/>
              <a:t>pituitary gland</a:t>
            </a:r>
            <a:r>
              <a:rPr lang="en-US" dirty="0"/>
              <a:t>, </a:t>
            </a:r>
            <a:r>
              <a:rPr lang="en-US" dirty="0" smtClean="0"/>
              <a:t>(</a:t>
            </a:r>
            <a:r>
              <a:rPr lang="en-US" b="1" dirty="0" err="1" smtClean="0"/>
              <a:t>hypophysis</a:t>
            </a:r>
            <a:r>
              <a:rPr lang="en-US" b="1" dirty="0" smtClean="0"/>
              <a:t> )</a:t>
            </a:r>
            <a:r>
              <a:rPr lang="en-US" dirty="0" smtClean="0"/>
              <a:t> </a:t>
            </a:r>
            <a:r>
              <a:rPr lang="en-US" dirty="0"/>
              <a:t>is an </a:t>
            </a:r>
            <a:r>
              <a:rPr lang="en-US" dirty="0">
                <a:hlinkClick r:id="rId2" tooltip="Endocrine gland"/>
              </a:rPr>
              <a:t>endocrine gland</a:t>
            </a:r>
            <a:r>
              <a:rPr lang="en-US" dirty="0"/>
              <a:t> about the size of a </a:t>
            </a:r>
            <a:r>
              <a:rPr lang="en-US" dirty="0">
                <a:hlinkClick r:id="rId3" tooltip="Pea"/>
              </a:rPr>
              <a:t>pea</a:t>
            </a:r>
            <a:r>
              <a:rPr lang="en-US" dirty="0"/>
              <a:t> and weighing 0.5 grams </a:t>
            </a:r>
            <a:r>
              <a:rPr lang="en-US" dirty="0" smtClean="0"/>
              <a:t>in humans.</a:t>
            </a:r>
          </a:p>
          <a:p>
            <a:pPr lvl="1"/>
            <a:r>
              <a:rPr lang="en-US" dirty="0" smtClean="0"/>
              <a:t>Anterior</a:t>
            </a:r>
          </a:p>
          <a:p>
            <a:pPr lvl="1"/>
            <a:r>
              <a:rPr lang="en-US" dirty="0" smtClean="0"/>
              <a:t>Intermediate </a:t>
            </a:r>
          </a:p>
          <a:p>
            <a:pPr lvl="1"/>
            <a:r>
              <a:rPr lang="en-US" dirty="0" smtClean="0"/>
              <a:t>Posterior </a:t>
            </a:r>
            <a:endParaRPr lang="en-US" dirty="0"/>
          </a:p>
        </p:txBody>
      </p:sp>
      <p:pic>
        <p:nvPicPr>
          <p:cNvPr id="5" name="Content Placeholder 4"/>
          <p:cNvPicPr>
            <a:picLocks noGrp="1" noChangeAspect="1"/>
          </p:cNvPicPr>
          <p:nvPr>
            <p:ph sz="half" idx="2"/>
          </p:nvPr>
        </p:nvPicPr>
        <p:blipFill>
          <a:blip r:embed="rId4"/>
          <a:stretch>
            <a:fillRect/>
          </a:stretch>
        </p:blipFill>
        <p:spPr>
          <a:xfrm>
            <a:off x="7182338" y="4558800"/>
            <a:ext cx="2116422" cy="1502949"/>
          </a:xfrm>
          <a:prstGeom prst="rect">
            <a:avLst/>
          </a:prstGeom>
        </p:spPr>
      </p:pic>
      <p:pic>
        <p:nvPicPr>
          <p:cNvPr id="4" name="Picture 3"/>
          <p:cNvPicPr>
            <a:picLocks noChangeAspect="1"/>
          </p:cNvPicPr>
          <p:nvPr/>
        </p:nvPicPr>
        <p:blipFill>
          <a:blip r:embed="rId5"/>
          <a:stretch>
            <a:fillRect/>
          </a:stretch>
        </p:blipFill>
        <p:spPr>
          <a:xfrm>
            <a:off x="6335177" y="2217636"/>
            <a:ext cx="2897480" cy="2341164"/>
          </a:xfrm>
          <a:prstGeom prst="rect">
            <a:avLst/>
          </a:prstGeom>
        </p:spPr>
      </p:pic>
    </p:spTree>
    <p:extLst>
      <p:ext uri="{BB962C8B-B14F-4D97-AF65-F5344CB8AC3E}">
        <p14:creationId xmlns:p14="http://schemas.microsoft.com/office/powerpoint/2010/main" val="39972182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Wegener’s granulomatosis</a:t>
            </a:r>
          </a:p>
        </p:txBody>
      </p:sp>
      <p:sp>
        <p:nvSpPr>
          <p:cNvPr id="4" name="Content Placeholder 3"/>
          <p:cNvSpPr>
            <a:spLocks noGrp="1"/>
          </p:cNvSpPr>
          <p:nvPr>
            <p:ph sz="half" idx="1"/>
          </p:nvPr>
        </p:nvSpPr>
        <p:spPr/>
        <p:txBody>
          <a:bodyPr>
            <a:normAutofit/>
          </a:bodyPr>
          <a:lstStyle/>
          <a:p>
            <a:pPr>
              <a:buFont typeface="Arial" panose="020B0604020202020204" pitchFamily="34" charset="0"/>
              <a:buChar char="•"/>
            </a:pPr>
            <a:r>
              <a:rPr lang="en-US" dirty="0" smtClean="0"/>
              <a:t>Systemic </a:t>
            </a:r>
            <a:r>
              <a:rPr lang="en-US" dirty="0"/>
              <a:t>vasculitis </a:t>
            </a:r>
            <a:r>
              <a:rPr lang="en-US" dirty="0" smtClean="0"/>
              <a:t>that causes </a:t>
            </a:r>
            <a:r>
              <a:rPr lang="en-US" dirty="0"/>
              <a:t>necrotizing granulomas in the upper and </a:t>
            </a:r>
            <a:r>
              <a:rPr lang="en-US" dirty="0" smtClean="0"/>
              <a:t>lower respiratory </a:t>
            </a:r>
            <a:r>
              <a:rPr lang="en-US" dirty="0"/>
              <a:t>tracts and </a:t>
            </a:r>
            <a:r>
              <a:rPr lang="en-US" dirty="0" smtClean="0"/>
              <a:t>kidneys.</a:t>
            </a:r>
          </a:p>
          <a:p>
            <a:pPr>
              <a:buFont typeface="Arial" panose="020B0604020202020204" pitchFamily="34" charset="0"/>
              <a:buChar char="•"/>
            </a:pPr>
            <a:r>
              <a:rPr lang="en-US" dirty="0" smtClean="0"/>
              <a:t> mean </a:t>
            </a:r>
            <a:r>
              <a:rPr lang="en-US" dirty="0"/>
              <a:t>age of onset </a:t>
            </a:r>
            <a:r>
              <a:rPr lang="en-US" dirty="0" smtClean="0"/>
              <a:t>is 40 </a:t>
            </a:r>
            <a:r>
              <a:rPr lang="en-US" dirty="0"/>
              <a:t>and there is a 2 : 1 male to </a:t>
            </a:r>
            <a:r>
              <a:rPr lang="en-US" dirty="0" smtClean="0"/>
              <a:t>female.</a:t>
            </a:r>
          </a:p>
          <a:p>
            <a:pPr>
              <a:buFont typeface="Arial" panose="020B0604020202020204" pitchFamily="34" charset="0"/>
              <a:buChar char="•"/>
            </a:pPr>
            <a:r>
              <a:rPr lang="en-US" dirty="0"/>
              <a:t>Involvement of </a:t>
            </a:r>
            <a:r>
              <a:rPr lang="en-US" dirty="0" smtClean="0"/>
              <a:t>the pituitary </a:t>
            </a:r>
            <a:r>
              <a:rPr lang="en-US" dirty="0"/>
              <a:t>can </a:t>
            </a:r>
            <a:r>
              <a:rPr lang="en-US" dirty="0" smtClean="0"/>
              <a:t>occur:</a:t>
            </a:r>
          </a:p>
          <a:p>
            <a:pPr lvl="1">
              <a:buFont typeface="Arial" panose="020B0604020202020204" pitchFamily="34" charset="0"/>
              <a:buChar char="•"/>
            </a:pPr>
            <a:r>
              <a:rPr lang="en-US" dirty="0" smtClean="0"/>
              <a:t> </a:t>
            </a:r>
            <a:r>
              <a:rPr lang="en-US" dirty="0"/>
              <a:t>via direct extension from nasal</a:t>
            </a:r>
            <a:r>
              <a:rPr lang="en-US" dirty="0" smtClean="0"/>
              <a:t>, paranasal</a:t>
            </a:r>
            <a:r>
              <a:rPr lang="en-US" dirty="0"/>
              <a:t>, or orbital disease, </a:t>
            </a:r>
            <a:endParaRPr lang="en-US" dirty="0" smtClean="0"/>
          </a:p>
          <a:p>
            <a:pPr lvl="1">
              <a:buFont typeface="Arial" panose="020B0604020202020204" pitchFamily="34" charset="0"/>
              <a:buChar char="•"/>
            </a:pPr>
            <a:r>
              <a:rPr lang="en-US" dirty="0" smtClean="0"/>
              <a:t>from </a:t>
            </a:r>
            <a:r>
              <a:rPr lang="en-US" dirty="0"/>
              <a:t>remote </a:t>
            </a:r>
            <a:r>
              <a:rPr lang="en-US" dirty="0" smtClean="0"/>
              <a:t>granulomatous involvement</a:t>
            </a:r>
          </a:p>
          <a:p>
            <a:pPr lvl="1">
              <a:buFont typeface="Arial" panose="020B0604020202020204" pitchFamily="34" charset="0"/>
              <a:buChar char="•"/>
            </a:pPr>
            <a:r>
              <a:rPr lang="en-US" dirty="0" smtClean="0"/>
              <a:t> from vasculitis </a:t>
            </a:r>
            <a:r>
              <a:rPr lang="en-US" dirty="0"/>
              <a:t>of </a:t>
            </a:r>
            <a:r>
              <a:rPr lang="en-US" dirty="0" smtClean="0"/>
              <a:t>the hypothalamus</a:t>
            </a:r>
            <a:endParaRPr lang="en-US" dirty="0"/>
          </a:p>
        </p:txBody>
      </p:sp>
      <p:sp>
        <p:nvSpPr>
          <p:cNvPr id="3" name="Content Placeholder 2"/>
          <p:cNvSpPr>
            <a:spLocks noGrp="1"/>
          </p:cNvSpPr>
          <p:nvPr>
            <p:ph sz="half" idx="2"/>
          </p:nvPr>
        </p:nvSpPr>
        <p:spPr/>
        <p:txBody>
          <a:bodyPr>
            <a:normAutofit/>
          </a:bodyPr>
          <a:lstStyle/>
          <a:p>
            <a:pPr>
              <a:lnSpc>
                <a:spcPct val="150000"/>
              </a:lnSpc>
            </a:pPr>
            <a:r>
              <a:rPr lang="en-US" sz="2400" dirty="0"/>
              <a:t>Clinically, patients most frequently have DI but hyperprolactinemia and </a:t>
            </a:r>
            <a:r>
              <a:rPr lang="en-US" sz="2400" dirty="0" err="1"/>
              <a:t>panhypopituitarism</a:t>
            </a:r>
            <a:r>
              <a:rPr lang="en-US" sz="2400" dirty="0"/>
              <a:t> have also been reported. </a:t>
            </a:r>
          </a:p>
        </p:txBody>
      </p:sp>
    </p:spTree>
    <p:extLst>
      <p:ext uri="{BB962C8B-B14F-4D97-AF65-F5344CB8AC3E}">
        <p14:creationId xmlns:p14="http://schemas.microsoft.com/office/powerpoint/2010/main" val="3364703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Wegener’s granulomatosis</a:t>
            </a:r>
          </a:p>
        </p:txBody>
      </p:sp>
      <p:sp>
        <p:nvSpPr>
          <p:cNvPr id="3" name="Content Placeholder 2"/>
          <p:cNvSpPr>
            <a:spLocks noGrp="1"/>
          </p:cNvSpPr>
          <p:nvPr>
            <p:ph sz="half" idx="1"/>
          </p:nvPr>
        </p:nvSpPr>
        <p:spPr/>
        <p:txBody>
          <a:bodyPr>
            <a:normAutofit/>
          </a:bodyPr>
          <a:lstStyle/>
          <a:p>
            <a:r>
              <a:rPr lang="en-US" sz="2400" b="1" dirty="0" smtClean="0"/>
              <a:t>MRI</a:t>
            </a:r>
            <a:r>
              <a:rPr lang="en-US" dirty="0" smtClean="0"/>
              <a:t>: an </a:t>
            </a:r>
            <a:r>
              <a:rPr lang="en-US" dirty="0"/>
              <a:t>enlarged </a:t>
            </a:r>
            <a:r>
              <a:rPr lang="en-US" dirty="0" smtClean="0"/>
              <a:t>pituitary with </a:t>
            </a:r>
            <a:r>
              <a:rPr lang="en-US" dirty="0"/>
              <a:t>homogenous enhancement as well as thickening </a:t>
            </a:r>
            <a:r>
              <a:rPr lang="en-US" dirty="0" smtClean="0"/>
              <a:t>and enhancement </a:t>
            </a:r>
            <a:r>
              <a:rPr lang="en-US" dirty="0"/>
              <a:t>of the pituitary stalk, and enhancement of</a:t>
            </a:r>
          </a:p>
          <a:p>
            <a:r>
              <a:rPr lang="en-US" dirty="0"/>
              <a:t>the optic </a:t>
            </a:r>
            <a:r>
              <a:rPr lang="en-US" dirty="0" smtClean="0"/>
              <a:t>chiasm</a:t>
            </a:r>
          </a:p>
          <a:p>
            <a:r>
              <a:rPr lang="en-US" dirty="0" smtClean="0"/>
              <a:t>Wegener’s </a:t>
            </a:r>
            <a:r>
              <a:rPr lang="en-US" dirty="0"/>
              <a:t>granulomatosis </a:t>
            </a:r>
            <a:r>
              <a:rPr lang="en-US" dirty="0" smtClean="0"/>
              <a:t>can be </a:t>
            </a:r>
            <a:r>
              <a:rPr lang="en-US" dirty="0"/>
              <a:t>treated with glucocorticoids and/or </a:t>
            </a:r>
            <a:r>
              <a:rPr lang="en-US" dirty="0" smtClean="0"/>
              <a:t>cyclophosphamide.</a:t>
            </a:r>
            <a:endParaRPr lang="en-US" dirty="0"/>
          </a:p>
        </p:txBody>
      </p:sp>
      <p:pic>
        <p:nvPicPr>
          <p:cNvPr id="2050" name="Picture 2" descr="Image result for Wegenerâs granulomatosis mri stalk involvemen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20368" y="2899508"/>
            <a:ext cx="4270548" cy="2657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568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Craniopharyngioma</a:t>
            </a:r>
            <a:endParaRPr lang="en-US" dirty="0"/>
          </a:p>
        </p:txBody>
      </p:sp>
      <p:sp>
        <p:nvSpPr>
          <p:cNvPr id="3" name="Content Placeholder 2"/>
          <p:cNvSpPr>
            <a:spLocks noGrp="1"/>
          </p:cNvSpPr>
          <p:nvPr>
            <p:ph idx="1"/>
          </p:nvPr>
        </p:nvSpPr>
        <p:spPr/>
        <p:txBody>
          <a:bodyPr/>
          <a:lstStyle/>
          <a:p>
            <a:r>
              <a:rPr lang="en-US" dirty="0" smtClean="0"/>
              <a:t>have </a:t>
            </a:r>
            <a:r>
              <a:rPr lang="en-US" dirty="0"/>
              <a:t>a bimodal peak of </a:t>
            </a:r>
            <a:r>
              <a:rPr lang="en-US" dirty="0" smtClean="0"/>
              <a:t>incidence:</a:t>
            </a:r>
          </a:p>
          <a:p>
            <a:pPr lvl="1"/>
            <a:r>
              <a:rPr lang="en-US" dirty="0" smtClean="0"/>
              <a:t> </a:t>
            </a:r>
            <a:r>
              <a:rPr lang="en-US" dirty="0"/>
              <a:t>occurring predominantly </a:t>
            </a:r>
            <a:r>
              <a:rPr lang="en-US" dirty="0" smtClean="0"/>
              <a:t>in children </a:t>
            </a:r>
            <a:r>
              <a:rPr lang="en-US" dirty="0"/>
              <a:t>between the ages of 5 and 10 years</a:t>
            </a:r>
            <a:r>
              <a:rPr lang="en-US" dirty="0" smtClean="0"/>
              <a:t>,</a:t>
            </a:r>
          </a:p>
          <a:p>
            <a:pPr lvl="1"/>
            <a:r>
              <a:rPr lang="en-US" dirty="0" smtClean="0"/>
              <a:t>second </a:t>
            </a:r>
            <a:r>
              <a:rPr lang="en-US" dirty="0"/>
              <a:t>smaller peak in incidence occurs in </a:t>
            </a:r>
            <a:r>
              <a:rPr lang="en-US" dirty="0" smtClean="0"/>
              <a:t>the sixth </a:t>
            </a:r>
            <a:r>
              <a:rPr lang="en-US" dirty="0"/>
              <a:t>decade. </a:t>
            </a:r>
            <a:endParaRPr lang="en-US" dirty="0" smtClean="0"/>
          </a:p>
          <a:p>
            <a:pPr lvl="1"/>
            <a:r>
              <a:rPr lang="en-US" dirty="0" smtClean="0"/>
              <a:t>There </a:t>
            </a:r>
            <a:r>
              <a:rPr lang="en-US" dirty="0"/>
              <a:t>is a female preponderance. </a:t>
            </a:r>
            <a:endParaRPr lang="en-US" dirty="0" smtClean="0"/>
          </a:p>
          <a:p>
            <a:r>
              <a:rPr lang="en-US" dirty="0" smtClean="0"/>
              <a:t>Most </a:t>
            </a:r>
            <a:r>
              <a:rPr lang="en-US" dirty="0" err="1"/>
              <a:t>craniopharyngiomas</a:t>
            </a:r>
            <a:r>
              <a:rPr lang="en-US" dirty="0"/>
              <a:t> </a:t>
            </a:r>
            <a:r>
              <a:rPr lang="en-US" dirty="0" smtClean="0"/>
              <a:t>present as </a:t>
            </a:r>
            <a:r>
              <a:rPr lang="en-US" dirty="0"/>
              <a:t>a calcific, cystic </a:t>
            </a:r>
            <a:r>
              <a:rPr lang="en-US" dirty="0" err="1"/>
              <a:t>suprasellar</a:t>
            </a:r>
            <a:r>
              <a:rPr lang="en-US" dirty="0"/>
              <a:t> </a:t>
            </a:r>
            <a:r>
              <a:rPr lang="en-US" dirty="0" smtClean="0"/>
              <a:t>mass.</a:t>
            </a:r>
            <a:endParaRPr lang="en-US" dirty="0"/>
          </a:p>
        </p:txBody>
      </p:sp>
    </p:spTree>
    <p:extLst>
      <p:ext uri="{BB962C8B-B14F-4D97-AF65-F5344CB8AC3E}">
        <p14:creationId xmlns:p14="http://schemas.microsoft.com/office/powerpoint/2010/main" val="988011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dirty="0" err="1"/>
              <a:t>Craniopharyngioma</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The solid portions </a:t>
            </a:r>
            <a:r>
              <a:rPr lang="en-US" dirty="0" smtClean="0"/>
              <a:t>typically appear </a:t>
            </a:r>
            <a:r>
              <a:rPr lang="en-US" dirty="0"/>
              <a:t>isointense or </a:t>
            </a:r>
            <a:r>
              <a:rPr lang="en-US" dirty="0" err="1"/>
              <a:t>hypointense</a:t>
            </a:r>
            <a:r>
              <a:rPr lang="en-US" dirty="0"/>
              <a:t> on T1-weighted images and </a:t>
            </a:r>
            <a:r>
              <a:rPr lang="en-US" dirty="0" err="1"/>
              <a:t>hyperintense</a:t>
            </a:r>
            <a:r>
              <a:rPr lang="en-US" dirty="0"/>
              <a:t> </a:t>
            </a:r>
            <a:r>
              <a:rPr lang="en-US" dirty="0" smtClean="0"/>
              <a:t>on T2-weighted </a:t>
            </a:r>
            <a:r>
              <a:rPr lang="en-US" dirty="0"/>
              <a:t>imagesa1 but can also have a mottled appearance owing to </a:t>
            </a:r>
            <a:r>
              <a:rPr lang="en-US" dirty="0" smtClean="0"/>
              <a:t>calcific regions </a:t>
            </a:r>
            <a:r>
              <a:rPr lang="en-US" dirty="0"/>
              <a:t>on MR imaging</a:t>
            </a:r>
            <a:r>
              <a:rPr lang="en-US" dirty="0" smtClean="0"/>
              <a:t>.</a:t>
            </a:r>
          </a:p>
          <a:p>
            <a:r>
              <a:rPr lang="en-US" dirty="0" smtClean="0"/>
              <a:t>Cystic </a:t>
            </a:r>
            <a:r>
              <a:rPr lang="en-US" dirty="0"/>
              <a:t>components demonstrate a high signal on </a:t>
            </a:r>
            <a:r>
              <a:rPr lang="en-US" dirty="0" smtClean="0"/>
              <a:t>T1- weighted </a:t>
            </a:r>
            <a:r>
              <a:rPr lang="en-US" dirty="0"/>
              <a:t>images owing to their high protein content or hemorrhagic components.</a:t>
            </a:r>
          </a:p>
          <a:p>
            <a:r>
              <a:rPr lang="en-US" dirty="0" err="1"/>
              <a:t>Tumoral</a:t>
            </a:r>
            <a:r>
              <a:rPr lang="en-US" dirty="0"/>
              <a:t> calcification, which may be best appreciated on CT </a:t>
            </a:r>
            <a:r>
              <a:rPr lang="en-US" dirty="0" smtClean="0"/>
              <a:t>scan,</a:t>
            </a:r>
          </a:p>
          <a:p>
            <a:r>
              <a:rPr lang="en-US" dirty="0" smtClean="0"/>
              <a:t>Dl is particularly </a:t>
            </a:r>
            <a:r>
              <a:rPr lang="en-US" dirty="0"/>
              <a:t>common and is seen in 70% to </a:t>
            </a:r>
            <a:r>
              <a:rPr lang="en-US" i="1" dirty="0"/>
              <a:t>90% </a:t>
            </a:r>
            <a:r>
              <a:rPr lang="en-US" dirty="0"/>
              <a:t>of childhood </a:t>
            </a:r>
            <a:r>
              <a:rPr lang="en-US" dirty="0" err="1"/>
              <a:t>craniopharyngiomas</a:t>
            </a:r>
            <a:endParaRPr lang="en-US" dirty="0"/>
          </a:p>
          <a:p>
            <a:r>
              <a:rPr lang="en-US" dirty="0"/>
              <a:t>and 40% to 60% of adulthood tumors.</a:t>
            </a:r>
          </a:p>
        </p:txBody>
      </p:sp>
      <p:pic>
        <p:nvPicPr>
          <p:cNvPr id="7" name="Content Placeholder 6"/>
          <p:cNvPicPr>
            <a:picLocks noGrp="1" noChangeAspect="1"/>
          </p:cNvPicPr>
          <p:nvPr>
            <p:ph sz="half" idx="2"/>
          </p:nvPr>
        </p:nvPicPr>
        <p:blipFill>
          <a:blip r:embed="rId2"/>
          <a:stretch>
            <a:fillRect/>
          </a:stretch>
        </p:blipFill>
        <p:spPr>
          <a:xfrm>
            <a:off x="6299200" y="2286000"/>
            <a:ext cx="4412361" cy="3677138"/>
          </a:xfrm>
          <a:prstGeom prst="rect">
            <a:avLst/>
          </a:prstGeom>
        </p:spPr>
      </p:pic>
    </p:spTree>
    <p:extLst>
      <p:ext uri="{BB962C8B-B14F-4D97-AF65-F5344CB8AC3E}">
        <p14:creationId xmlns:p14="http://schemas.microsoft.com/office/powerpoint/2010/main" val="496340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Neoplasms</a:t>
            </a:r>
          </a:p>
        </p:txBody>
      </p:sp>
      <p:sp>
        <p:nvSpPr>
          <p:cNvPr id="4" name="Content Placeholder 3"/>
          <p:cNvSpPr>
            <a:spLocks noGrp="1"/>
          </p:cNvSpPr>
          <p:nvPr>
            <p:ph sz="half" idx="1"/>
          </p:nvPr>
        </p:nvSpPr>
        <p:spPr/>
        <p:txBody>
          <a:bodyPr>
            <a:normAutofit/>
          </a:bodyPr>
          <a:lstStyle/>
          <a:p>
            <a:r>
              <a:rPr lang="en-US" dirty="0" err="1"/>
              <a:t>Germinomas</a:t>
            </a:r>
            <a:r>
              <a:rPr lang="en-US" dirty="0"/>
              <a:t> typically </a:t>
            </a:r>
            <a:r>
              <a:rPr lang="en-US" dirty="0" smtClean="0"/>
              <a:t>present as </a:t>
            </a:r>
            <a:r>
              <a:rPr lang="en-US" dirty="0"/>
              <a:t>a hypothalamic or pineal mass, however, they </a:t>
            </a:r>
            <a:r>
              <a:rPr lang="en-US" dirty="0" smtClean="0"/>
              <a:t>can also </a:t>
            </a:r>
            <a:r>
              <a:rPr lang="en-US" dirty="0"/>
              <a:t>manifest as isolated pituitary stalk </a:t>
            </a:r>
            <a:r>
              <a:rPr lang="en-US" dirty="0" smtClean="0"/>
              <a:t>thickening.</a:t>
            </a:r>
          </a:p>
          <a:p>
            <a:r>
              <a:rPr lang="en-US" dirty="0"/>
              <a:t>first two decades of life and both sexes are </a:t>
            </a:r>
            <a:r>
              <a:rPr lang="en-US" dirty="0" smtClean="0"/>
              <a:t>affected equally.</a:t>
            </a:r>
          </a:p>
          <a:p>
            <a:r>
              <a:rPr lang="en-US" dirty="0"/>
              <a:t>(</a:t>
            </a:r>
            <a:r>
              <a:rPr lang="en-US" dirty="0" err="1"/>
              <a:t>hCG</a:t>
            </a:r>
            <a:r>
              <a:rPr lang="en-US" dirty="0"/>
              <a:t>) or alpha-fetoprotein (</a:t>
            </a:r>
            <a:r>
              <a:rPr lang="en-US" dirty="0" err="1"/>
              <a:t>aFP</a:t>
            </a:r>
            <a:r>
              <a:rPr lang="en-US" dirty="0" smtClean="0"/>
              <a:t>)</a:t>
            </a:r>
          </a:p>
          <a:p>
            <a:r>
              <a:rPr lang="en-US" dirty="0"/>
              <a:t>The </a:t>
            </a:r>
            <a:r>
              <a:rPr lang="en-US" dirty="0" smtClean="0"/>
              <a:t>clinical manifestations </a:t>
            </a:r>
            <a:r>
              <a:rPr lang="en-US" dirty="0"/>
              <a:t>of </a:t>
            </a:r>
            <a:r>
              <a:rPr lang="en-US" dirty="0" err="1"/>
              <a:t>suprasellar</a:t>
            </a:r>
            <a:r>
              <a:rPr lang="en-US" dirty="0"/>
              <a:t> </a:t>
            </a:r>
            <a:r>
              <a:rPr lang="en-US" dirty="0" err="1" smtClean="0"/>
              <a:t>germinomas</a:t>
            </a:r>
            <a:r>
              <a:rPr lang="en-US" dirty="0" smtClean="0"/>
              <a:t>:  </a:t>
            </a:r>
            <a:r>
              <a:rPr lang="en-US" dirty="0"/>
              <a:t>include DI</a:t>
            </a:r>
            <a:r>
              <a:rPr lang="en-US" dirty="0" smtClean="0"/>
              <a:t>, hypopituitarism</a:t>
            </a:r>
            <a:r>
              <a:rPr lang="en-US" dirty="0"/>
              <a:t>, and vision changes</a:t>
            </a:r>
          </a:p>
        </p:txBody>
      </p:sp>
      <p:pic>
        <p:nvPicPr>
          <p:cNvPr id="6" name="Content Placeholder 5"/>
          <p:cNvPicPr>
            <a:picLocks noGrp="1" noChangeAspect="1"/>
          </p:cNvPicPr>
          <p:nvPr>
            <p:ph sz="half" idx="2"/>
          </p:nvPr>
        </p:nvPicPr>
        <p:blipFill>
          <a:blip r:embed="rId2"/>
          <a:stretch>
            <a:fillRect/>
          </a:stretch>
        </p:blipFill>
        <p:spPr>
          <a:xfrm>
            <a:off x="6327491" y="2286000"/>
            <a:ext cx="4078855" cy="4022725"/>
          </a:xfrm>
          <a:prstGeom prst="rect">
            <a:avLst/>
          </a:prstGeom>
        </p:spPr>
      </p:pic>
    </p:spTree>
    <p:extLst>
      <p:ext uri="{BB962C8B-B14F-4D97-AF65-F5344CB8AC3E}">
        <p14:creationId xmlns:p14="http://schemas.microsoft.com/office/powerpoint/2010/main" val="3132222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Germinomas</a:t>
            </a:r>
            <a:endParaRPr lang="en-US" dirty="0"/>
          </a:p>
        </p:txBody>
      </p:sp>
      <p:sp>
        <p:nvSpPr>
          <p:cNvPr id="3" name="Content Placeholder 2"/>
          <p:cNvSpPr>
            <a:spLocks noGrp="1"/>
          </p:cNvSpPr>
          <p:nvPr>
            <p:ph idx="1"/>
          </p:nvPr>
        </p:nvSpPr>
        <p:spPr/>
        <p:txBody>
          <a:bodyPr/>
          <a:lstStyle/>
          <a:p>
            <a:r>
              <a:rPr lang="en-US" dirty="0" err="1"/>
              <a:t>germinomas</a:t>
            </a:r>
            <a:r>
              <a:rPr lang="en-US" dirty="0"/>
              <a:t> progress within 1.3 years of the </a:t>
            </a:r>
            <a:r>
              <a:rPr lang="en-US" dirty="0" smtClean="0"/>
              <a:t>discovery of </a:t>
            </a:r>
            <a:r>
              <a:rPr lang="en-US" dirty="0"/>
              <a:t>pituitary stalk thickening, and within 2.5 years of </a:t>
            </a:r>
            <a:r>
              <a:rPr lang="en-US" dirty="0" smtClean="0"/>
              <a:t>the diagnosis </a:t>
            </a:r>
            <a:r>
              <a:rPr lang="en-US" dirty="0"/>
              <a:t>of </a:t>
            </a:r>
            <a:r>
              <a:rPr lang="en-US" dirty="0" smtClean="0"/>
              <a:t>DI.</a:t>
            </a:r>
          </a:p>
          <a:p>
            <a:r>
              <a:rPr lang="en-US" dirty="0"/>
              <a:t>PET scan </a:t>
            </a:r>
            <a:r>
              <a:rPr lang="en-US" dirty="0" smtClean="0"/>
              <a:t>can be </a:t>
            </a:r>
            <a:r>
              <a:rPr lang="en-US" dirty="0"/>
              <a:t>used to assist in making the diagnosis. The PET scan</a:t>
            </a:r>
          </a:p>
          <a:p>
            <a:r>
              <a:rPr lang="en-US" dirty="0"/>
              <a:t>will be positive if the patient has a germ cell tumor, </a:t>
            </a:r>
            <a:r>
              <a:rPr lang="en-US" dirty="0" smtClean="0"/>
              <a:t>and can </a:t>
            </a:r>
            <a:r>
              <a:rPr lang="en-US" dirty="0"/>
              <a:t>help distinguish from processes such as </a:t>
            </a:r>
            <a:r>
              <a:rPr lang="en-US" dirty="0" err="1" smtClean="0"/>
              <a:t>histiocytosis</a:t>
            </a:r>
            <a:r>
              <a:rPr lang="en-US" dirty="0" smtClean="0"/>
              <a:t>.</a:t>
            </a:r>
          </a:p>
          <a:p>
            <a:r>
              <a:rPr lang="en-US" dirty="0" err="1"/>
              <a:t>germinomas</a:t>
            </a:r>
            <a:r>
              <a:rPr lang="en-US" dirty="0"/>
              <a:t> are highly radiosensitive</a:t>
            </a:r>
          </a:p>
          <a:p>
            <a:r>
              <a:rPr lang="en-US" dirty="0"/>
              <a:t>Adjuvant chemotherapy can be given to reduce the radiotherapy doses</a:t>
            </a:r>
          </a:p>
          <a:p>
            <a:endParaRPr lang="en-US" dirty="0" smtClean="0"/>
          </a:p>
          <a:p>
            <a:endParaRPr lang="en-US" dirty="0"/>
          </a:p>
        </p:txBody>
      </p:sp>
    </p:spTree>
    <p:extLst>
      <p:ext uri="{BB962C8B-B14F-4D97-AF65-F5344CB8AC3E}">
        <p14:creationId xmlns:p14="http://schemas.microsoft.com/office/powerpoint/2010/main" val="1907833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Metastases to the infundibulum</a:t>
            </a:r>
          </a:p>
        </p:txBody>
      </p:sp>
      <p:sp>
        <p:nvSpPr>
          <p:cNvPr id="4" name="Content Placeholder 3"/>
          <p:cNvSpPr>
            <a:spLocks noGrp="1"/>
          </p:cNvSpPr>
          <p:nvPr>
            <p:ph sz="half" idx="1"/>
          </p:nvPr>
        </p:nvSpPr>
        <p:spPr/>
        <p:txBody>
          <a:bodyPr/>
          <a:lstStyle/>
          <a:p>
            <a:r>
              <a:rPr lang="en-US" dirty="0"/>
              <a:t>The most common malignancies that</a:t>
            </a:r>
          </a:p>
          <a:p>
            <a:r>
              <a:rPr lang="en-US" dirty="0"/>
              <a:t>result in pituitary metastases are breast and lung </a:t>
            </a:r>
            <a:r>
              <a:rPr lang="en-US" dirty="0" smtClean="0"/>
              <a:t>cancers</a:t>
            </a:r>
          </a:p>
          <a:p>
            <a:r>
              <a:rPr lang="en-US" dirty="0"/>
              <a:t>typically occur in older patients and</a:t>
            </a:r>
          </a:p>
          <a:p>
            <a:r>
              <a:rPr lang="en-US" dirty="0"/>
              <a:t>are often locally invasive and have rapid </a:t>
            </a:r>
            <a:r>
              <a:rPr lang="en-US" dirty="0" smtClean="0"/>
              <a:t>growth.</a:t>
            </a:r>
            <a:endParaRPr lang="en-US" dirty="0"/>
          </a:p>
        </p:txBody>
      </p:sp>
      <p:pic>
        <p:nvPicPr>
          <p:cNvPr id="3" name="Content Placeholder 2"/>
          <p:cNvPicPr>
            <a:picLocks noGrp="1" noChangeAspect="1"/>
          </p:cNvPicPr>
          <p:nvPr>
            <p:ph sz="half" idx="2"/>
          </p:nvPr>
        </p:nvPicPr>
        <p:blipFill>
          <a:blip r:embed="rId2"/>
          <a:stretch>
            <a:fillRect/>
          </a:stretch>
        </p:blipFill>
        <p:spPr>
          <a:xfrm>
            <a:off x="6471138" y="2401582"/>
            <a:ext cx="3470031" cy="3290277"/>
          </a:xfrm>
          <a:prstGeom prst="rect">
            <a:avLst/>
          </a:prstGeom>
        </p:spPr>
      </p:pic>
    </p:spTree>
    <p:extLst>
      <p:ext uri="{BB962C8B-B14F-4D97-AF65-F5344CB8AC3E}">
        <p14:creationId xmlns:p14="http://schemas.microsoft.com/office/powerpoint/2010/main" val="37678596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tumors</a:t>
            </a:r>
          </a:p>
        </p:txBody>
      </p:sp>
      <p:sp>
        <p:nvSpPr>
          <p:cNvPr id="3" name="Content Placeholder 2"/>
          <p:cNvSpPr>
            <a:spLocks noGrp="1"/>
          </p:cNvSpPr>
          <p:nvPr>
            <p:ph idx="1"/>
          </p:nvPr>
        </p:nvSpPr>
        <p:spPr/>
        <p:txBody>
          <a:bodyPr/>
          <a:lstStyle/>
          <a:p>
            <a:r>
              <a:rPr lang="en-US" dirty="0" smtClean="0"/>
              <a:t>that </a:t>
            </a:r>
            <a:r>
              <a:rPr lang="en-US" dirty="0"/>
              <a:t>can involve the pituitary stalk </a:t>
            </a:r>
            <a:r>
              <a:rPr lang="en-US" dirty="0" smtClean="0"/>
              <a:t>include gliomas </a:t>
            </a:r>
            <a:r>
              <a:rPr lang="en-US" dirty="0"/>
              <a:t>such </a:t>
            </a:r>
            <a:r>
              <a:rPr lang="en-US" dirty="0" smtClean="0"/>
              <a:t>as: </a:t>
            </a:r>
          </a:p>
          <a:p>
            <a:r>
              <a:rPr lang="en-US" dirty="0" smtClean="0"/>
              <a:t> </a:t>
            </a:r>
            <a:r>
              <a:rPr lang="en-US" dirty="0" err="1"/>
              <a:t>astrocytomas</a:t>
            </a:r>
            <a:r>
              <a:rPr lang="en-US" dirty="0"/>
              <a:t>, </a:t>
            </a:r>
            <a:r>
              <a:rPr lang="en-US" dirty="0" err="1"/>
              <a:t>ependymomas</a:t>
            </a:r>
            <a:r>
              <a:rPr lang="en-US" dirty="0"/>
              <a:t>, and </a:t>
            </a:r>
            <a:r>
              <a:rPr lang="en-US" dirty="0" smtClean="0"/>
              <a:t>pleomorphic </a:t>
            </a:r>
            <a:r>
              <a:rPr lang="en-US" dirty="0" err="1" smtClean="0"/>
              <a:t>xanthoastrocytomas</a:t>
            </a:r>
            <a:endParaRPr lang="en-US" dirty="0" smtClean="0"/>
          </a:p>
          <a:p>
            <a:r>
              <a:rPr lang="en-US" dirty="0" err="1"/>
              <a:t>Pituicytomas</a:t>
            </a:r>
            <a:r>
              <a:rPr lang="en-US" dirty="0"/>
              <a:t> (also called </a:t>
            </a:r>
            <a:r>
              <a:rPr lang="en-US" dirty="0" err="1"/>
              <a:t>infundibulomas</a:t>
            </a:r>
            <a:r>
              <a:rPr lang="en-US" dirty="0"/>
              <a:t>)</a:t>
            </a:r>
          </a:p>
        </p:txBody>
      </p:sp>
    </p:spTree>
    <p:extLst>
      <p:ext uri="{BB962C8B-B14F-4D97-AF65-F5344CB8AC3E}">
        <p14:creationId xmlns:p14="http://schemas.microsoft.com/office/powerpoint/2010/main" val="12766560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Investigating a pituitary stalk lesion</a:t>
            </a:r>
          </a:p>
        </p:txBody>
      </p:sp>
      <p:sp>
        <p:nvSpPr>
          <p:cNvPr id="4" name="Content Placeholder 3"/>
          <p:cNvSpPr>
            <a:spLocks noGrp="1"/>
          </p:cNvSpPr>
          <p:nvPr>
            <p:ph sz="half" idx="1"/>
          </p:nvPr>
        </p:nvSpPr>
        <p:spPr/>
        <p:txBody>
          <a:bodyPr>
            <a:normAutofit fontScale="70000" lnSpcReduction="20000"/>
          </a:bodyPr>
          <a:lstStyle/>
          <a:p>
            <a:r>
              <a:rPr lang="en-US" sz="2100" b="1" dirty="0" smtClean="0"/>
              <a:t>Preliminary investigations:</a:t>
            </a:r>
          </a:p>
          <a:p>
            <a:r>
              <a:rPr lang="en-US" sz="1600" dirty="0" smtClean="0"/>
              <a:t>• </a:t>
            </a:r>
            <a:r>
              <a:rPr lang="en-US" sz="2300" dirty="0"/>
              <a:t>Anterior pituitary hormones (FSH , LH, testosterone (men</a:t>
            </a:r>
            <a:r>
              <a:rPr lang="en-US" sz="2300" dirty="0" smtClean="0"/>
              <a:t>), </a:t>
            </a:r>
            <a:r>
              <a:rPr lang="en-US" sz="2300" dirty="0" err="1" smtClean="0"/>
              <a:t>oestradiol</a:t>
            </a:r>
            <a:r>
              <a:rPr lang="en-US" sz="2300" dirty="0" smtClean="0"/>
              <a:t> </a:t>
            </a:r>
            <a:r>
              <a:rPr lang="en-US" sz="2300" dirty="0"/>
              <a:t>(women), ACTH, cortisol, TSH, fT4, prolactin, GH</a:t>
            </a:r>
            <a:r>
              <a:rPr lang="en-US" sz="2300" dirty="0" smtClean="0"/>
              <a:t>, IGF-1</a:t>
            </a:r>
            <a:r>
              <a:rPr lang="en-US" sz="2300" dirty="0"/>
              <a:t>)</a:t>
            </a:r>
          </a:p>
          <a:p>
            <a:r>
              <a:rPr lang="en-US" sz="2300" dirty="0"/>
              <a:t>• Full blood examination, blood film, biochemistry, </a:t>
            </a:r>
            <a:r>
              <a:rPr lang="en-US" sz="2300" dirty="0" smtClean="0"/>
              <a:t>calcium and </a:t>
            </a:r>
            <a:r>
              <a:rPr lang="en-US" sz="2300" dirty="0"/>
              <a:t>phosphate, renal and liver function</a:t>
            </a:r>
          </a:p>
          <a:p>
            <a:r>
              <a:rPr lang="en-US" sz="2300" dirty="0"/>
              <a:t>• Markers of cell turnover (LDH, B2M) and inflammation</a:t>
            </a:r>
          </a:p>
          <a:p>
            <a:r>
              <a:rPr lang="en-US" sz="2300" dirty="0"/>
              <a:t>CRP (C-reactive protein), ESR (erythrocyte sedimentation rate</a:t>
            </a:r>
            <a:r>
              <a:rPr lang="en-US" sz="2300" dirty="0" smtClean="0"/>
              <a:t>)</a:t>
            </a:r>
          </a:p>
          <a:p>
            <a:r>
              <a:rPr lang="pt-BR" dirty="0"/>
              <a:t>Serum ACE, 1,25 dihydroxyvitamin D</a:t>
            </a:r>
          </a:p>
          <a:p>
            <a:r>
              <a:rPr lang="en-US" dirty="0"/>
              <a:t>• Serum AFP (alpha-fetoprotein) and </a:t>
            </a:r>
            <a:r>
              <a:rPr lang="en-US" dirty="0" err="1"/>
              <a:t>hCG</a:t>
            </a:r>
            <a:r>
              <a:rPr lang="en-US" dirty="0"/>
              <a:t> (human chorionic</a:t>
            </a:r>
          </a:p>
          <a:p>
            <a:r>
              <a:rPr lang="en-US" dirty="0"/>
              <a:t>gonadotropin)</a:t>
            </a:r>
          </a:p>
          <a:p>
            <a:r>
              <a:rPr lang="en-US" dirty="0"/>
              <a:t>• c-ANCA (cytoplasmic </a:t>
            </a:r>
            <a:r>
              <a:rPr lang="en-US" dirty="0" err="1"/>
              <a:t>antineutrophil</a:t>
            </a:r>
            <a:r>
              <a:rPr lang="en-US" dirty="0"/>
              <a:t> cytoplasmic antibody)</a:t>
            </a:r>
            <a:endParaRPr lang="en-US" sz="1600" dirty="0"/>
          </a:p>
        </p:txBody>
      </p:sp>
      <p:sp>
        <p:nvSpPr>
          <p:cNvPr id="5" name="Content Placeholder 4"/>
          <p:cNvSpPr>
            <a:spLocks noGrp="1"/>
          </p:cNvSpPr>
          <p:nvPr>
            <p:ph sz="half" idx="2"/>
          </p:nvPr>
        </p:nvSpPr>
        <p:spPr/>
        <p:txBody>
          <a:bodyPr>
            <a:noAutofit/>
          </a:bodyPr>
          <a:lstStyle/>
          <a:p>
            <a:r>
              <a:rPr lang="en-US" sz="1800" dirty="0" err="1"/>
              <a:t>Quantiferon</a:t>
            </a:r>
            <a:r>
              <a:rPr lang="en-US" sz="1800" dirty="0"/>
              <a:t> Gold in the presence of risk factors for tuberculosis</a:t>
            </a:r>
            <a:r>
              <a:rPr lang="en-US" sz="1800" dirty="0" smtClean="0"/>
              <a:t>, such </a:t>
            </a:r>
            <a:r>
              <a:rPr lang="en-US" sz="1800" dirty="0"/>
              <a:t>as travel within an endemic area and </a:t>
            </a:r>
            <a:r>
              <a:rPr lang="en-US" sz="1800" dirty="0" smtClean="0"/>
              <a:t>immunocompromised states</a:t>
            </a:r>
            <a:r>
              <a:rPr lang="en-US" sz="1800" dirty="0"/>
              <a:t>.</a:t>
            </a:r>
          </a:p>
          <a:p>
            <a:r>
              <a:rPr lang="en-US" sz="1800" dirty="0"/>
              <a:t>Urinalysis</a:t>
            </a:r>
          </a:p>
          <a:p>
            <a:r>
              <a:rPr lang="en-US" sz="1800" dirty="0"/>
              <a:t>• Urine microscopy and culture</a:t>
            </a:r>
          </a:p>
          <a:p>
            <a:r>
              <a:rPr lang="pt-BR" sz="1800" dirty="0"/>
              <a:t>• 24 h urine calcium excretion</a:t>
            </a:r>
          </a:p>
          <a:p>
            <a:r>
              <a:rPr lang="en-US" sz="1800" dirty="0"/>
              <a:t>Imaging</a:t>
            </a:r>
          </a:p>
          <a:p>
            <a:r>
              <a:rPr lang="en-US" sz="1800" dirty="0"/>
              <a:t>• CT neck, chest, abdomen and pelvis with contrast</a:t>
            </a:r>
          </a:p>
        </p:txBody>
      </p:sp>
    </p:spTree>
    <p:extLst>
      <p:ext uri="{BB962C8B-B14F-4D97-AF65-F5344CB8AC3E}">
        <p14:creationId xmlns:p14="http://schemas.microsoft.com/office/powerpoint/2010/main" val="1668373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953790" y="1085483"/>
            <a:ext cx="4754880" cy="822960"/>
          </a:xfrm>
        </p:spPr>
        <p:txBody>
          <a:bodyPr/>
          <a:lstStyle/>
          <a:p>
            <a:r>
              <a:rPr lang="en-US" dirty="0"/>
              <a:t>Incidental pituitary stalk lesion</a:t>
            </a:r>
          </a:p>
        </p:txBody>
      </p:sp>
      <p:sp>
        <p:nvSpPr>
          <p:cNvPr id="7" name="Content Placeholder 6"/>
          <p:cNvSpPr>
            <a:spLocks noGrp="1"/>
          </p:cNvSpPr>
          <p:nvPr>
            <p:ph sz="half" idx="2"/>
          </p:nvPr>
        </p:nvSpPr>
        <p:spPr>
          <a:xfrm>
            <a:off x="1024128" y="2086709"/>
            <a:ext cx="4754880" cy="4222651"/>
          </a:xfrm>
        </p:spPr>
        <p:txBody>
          <a:bodyPr>
            <a:normAutofit/>
          </a:bodyPr>
          <a:lstStyle/>
          <a:p>
            <a:r>
              <a:rPr lang="en-US" dirty="0"/>
              <a:t>clinical review and repeat </a:t>
            </a:r>
            <a:r>
              <a:rPr lang="en-US" dirty="0" smtClean="0"/>
              <a:t>pituitary hormone </a:t>
            </a:r>
            <a:r>
              <a:rPr lang="en-US" dirty="0"/>
              <a:t>testing in 3 months, and MRI pituitary </a:t>
            </a:r>
            <a:r>
              <a:rPr lang="en-US" dirty="0" smtClean="0"/>
              <a:t>in 6 </a:t>
            </a:r>
            <a:r>
              <a:rPr lang="en-US" dirty="0"/>
              <a:t>months, and thereafter every 6–12 months during the first 2</a:t>
            </a:r>
            <a:r>
              <a:rPr lang="en-US" dirty="0" smtClean="0"/>
              <a:t>– 3 </a:t>
            </a:r>
            <a:r>
              <a:rPr lang="en-US" dirty="0"/>
              <a:t>years. </a:t>
            </a:r>
            <a:endParaRPr lang="en-US" dirty="0" smtClean="0"/>
          </a:p>
          <a:p>
            <a:r>
              <a:rPr lang="en-US" dirty="0" smtClean="0"/>
              <a:t>If </a:t>
            </a:r>
            <a:r>
              <a:rPr lang="en-US" dirty="0"/>
              <a:t>the PS lesion increases significantly in size (&gt;</a:t>
            </a:r>
            <a:r>
              <a:rPr lang="en-US" dirty="0" smtClean="0"/>
              <a:t>6.5 mm in </a:t>
            </a:r>
            <a:r>
              <a:rPr lang="en-US" dirty="0"/>
              <a:t>width) or new lesions develop, or if pituitary hormone </a:t>
            </a:r>
            <a:r>
              <a:rPr lang="en-US" dirty="0" smtClean="0"/>
              <a:t>deficiency arises </a:t>
            </a:r>
            <a:r>
              <a:rPr lang="en-US" dirty="0"/>
              <a:t>or the patient’s clinical status changes, then we </a:t>
            </a:r>
            <a:r>
              <a:rPr lang="en-US" dirty="0" smtClean="0"/>
              <a:t>suggest proceeding </a:t>
            </a:r>
            <a:r>
              <a:rPr lang="en-US" dirty="0"/>
              <a:t>to more invasive investigations </a:t>
            </a:r>
            <a:r>
              <a:rPr lang="en-US" dirty="0" smtClean="0"/>
              <a:t>including consideration </a:t>
            </a:r>
            <a:r>
              <a:rPr lang="en-US" dirty="0"/>
              <a:t>of PS biopsy.</a:t>
            </a:r>
          </a:p>
        </p:txBody>
      </p:sp>
      <p:sp>
        <p:nvSpPr>
          <p:cNvPr id="8" name="Text Placeholder 7"/>
          <p:cNvSpPr>
            <a:spLocks noGrp="1"/>
          </p:cNvSpPr>
          <p:nvPr>
            <p:ph type="body" sz="quarter" idx="3"/>
          </p:nvPr>
        </p:nvSpPr>
        <p:spPr>
          <a:xfrm>
            <a:off x="5990888" y="1085483"/>
            <a:ext cx="4754880" cy="822960"/>
          </a:xfrm>
        </p:spPr>
        <p:txBody>
          <a:bodyPr/>
          <a:lstStyle/>
          <a:p>
            <a:r>
              <a:rPr lang="en-US" dirty="0"/>
              <a:t>Symptomatic pituitary stalk lesion</a:t>
            </a:r>
          </a:p>
        </p:txBody>
      </p:sp>
      <p:sp>
        <p:nvSpPr>
          <p:cNvPr id="9" name="Content Placeholder 8"/>
          <p:cNvSpPr>
            <a:spLocks noGrp="1"/>
          </p:cNvSpPr>
          <p:nvPr>
            <p:ph sz="quarter" idx="4"/>
          </p:nvPr>
        </p:nvSpPr>
        <p:spPr>
          <a:xfrm>
            <a:off x="5990888" y="2086709"/>
            <a:ext cx="4754880" cy="4222652"/>
          </a:xfrm>
        </p:spPr>
        <p:txBody>
          <a:bodyPr>
            <a:noAutofit/>
          </a:bodyPr>
          <a:lstStyle/>
          <a:p>
            <a:r>
              <a:rPr lang="en-US" sz="1600" dirty="0" err="1"/>
              <a:t>Tumour</a:t>
            </a:r>
            <a:r>
              <a:rPr lang="en-US" sz="1600" dirty="0"/>
              <a:t> markers of solid organ </a:t>
            </a:r>
            <a:r>
              <a:rPr lang="en-US" sz="1600" dirty="0" smtClean="0"/>
              <a:t>malignancy</a:t>
            </a:r>
          </a:p>
          <a:p>
            <a:r>
              <a:rPr lang="en-US" sz="1600" dirty="0" smtClean="0"/>
              <a:t> • </a:t>
            </a:r>
            <a:r>
              <a:rPr lang="en-US" sz="1600" dirty="0"/>
              <a:t>For selected patients in whom metastatic malignancy </a:t>
            </a:r>
            <a:r>
              <a:rPr lang="en-US" sz="1600" dirty="0" smtClean="0"/>
              <a:t>is suspected</a:t>
            </a:r>
            <a:r>
              <a:rPr lang="en-US" sz="1600" dirty="0" smtClean="0"/>
              <a:t>. </a:t>
            </a:r>
            <a:r>
              <a:rPr lang="nn-NO" sz="1600" dirty="0" smtClean="0"/>
              <a:t>• </a:t>
            </a:r>
            <a:r>
              <a:rPr lang="nn-NO" sz="1600" dirty="0"/>
              <a:t>e.g. CEA, Ca125, Ca199, PSA.</a:t>
            </a:r>
          </a:p>
          <a:p>
            <a:pPr>
              <a:buFont typeface="Wingdings" panose="05000000000000000000" pitchFamily="2" charset="2"/>
              <a:buChar char="Ø"/>
            </a:pPr>
            <a:r>
              <a:rPr lang="en-US" sz="1600" dirty="0"/>
              <a:t>Serum IgG4</a:t>
            </a:r>
          </a:p>
          <a:p>
            <a:r>
              <a:rPr lang="en-US" sz="1600" dirty="0"/>
              <a:t>• For patients with features suggestive of </a:t>
            </a:r>
            <a:r>
              <a:rPr lang="en-US" sz="1600" dirty="0" smtClean="0"/>
              <a:t>IgG4-related </a:t>
            </a:r>
            <a:r>
              <a:rPr lang="en-US" sz="1600" dirty="0" err="1" smtClean="0"/>
              <a:t>hypophysitis</a:t>
            </a:r>
            <a:r>
              <a:rPr lang="en-US" sz="1600" dirty="0"/>
              <a:t>, such as autoimmune pancreatitis and </a:t>
            </a:r>
            <a:r>
              <a:rPr lang="en-US" sz="1600" dirty="0" smtClean="0"/>
              <a:t>chronic sinusitis</a:t>
            </a:r>
            <a:r>
              <a:rPr lang="en-US" sz="1600" dirty="0"/>
              <a:t>.</a:t>
            </a:r>
          </a:p>
          <a:p>
            <a:pPr>
              <a:buFont typeface="Wingdings" panose="05000000000000000000" pitchFamily="2" charset="2"/>
              <a:buChar char="Ø"/>
            </a:pPr>
            <a:r>
              <a:rPr lang="en-US" sz="1600" dirty="0"/>
              <a:t>CSF analysis</a:t>
            </a:r>
          </a:p>
          <a:p>
            <a:r>
              <a:rPr lang="en-US" sz="1600" dirty="0"/>
              <a:t>• CSF analysis for cytology, flow cytometry, </a:t>
            </a:r>
            <a:r>
              <a:rPr lang="en-US" sz="1600" dirty="0" smtClean="0"/>
              <a:t>immunohistochemistry and </a:t>
            </a:r>
            <a:r>
              <a:rPr lang="en-US" sz="1600" dirty="0"/>
              <a:t>polymerase chain reaction (PCR) may be </a:t>
            </a:r>
            <a:r>
              <a:rPr lang="en-US" sz="1600" dirty="0" smtClean="0"/>
              <a:t>diagnostic in </a:t>
            </a:r>
            <a:r>
              <a:rPr lang="en-US" sz="1600" dirty="0"/>
              <a:t>suspected CNS lymphoma and obviate the need </a:t>
            </a:r>
            <a:r>
              <a:rPr lang="en-US" sz="1600" dirty="0" smtClean="0"/>
              <a:t>for intracranial </a:t>
            </a:r>
            <a:r>
              <a:rPr lang="en-US" sz="1600" dirty="0"/>
              <a:t>tissue biopsy.</a:t>
            </a:r>
          </a:p>
        </p:txBody>
      </p:sp>
    </p:spTree>
    <p:extLst>
      <p:ext uri="{BB962C8B-B14F-4D97-AF65-F5344CB8AC3E}">
        <p14:creationId xmlns:p14="http://schemas.microsoft.com/office/powerpoint/2010/main" val="3395211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pic>
        <p:nvPicPr>
          <p:cNvPr id="7" name="Content Placeholder 6"/>
          <p:cNvPicPr>
            <a:picLocks noGrp="1" noChangeAspect="1"/>
          </p:cNvPicPr>
          <p:nvPr>
            <p:ph sz="half" idx="1"/>
          </p:nvPr>
        </p:nvPicPr>
        <p:blipFill>
          <a:blip r:embed="rId2"/>
          <a:stretch>
            <a:fillRect/>
          </a:stretch>
        </p:blipFill>
        <p:spPr>
          <a:xfrm>
            <a:off x="508001" y="2329559"/>
            <a:ext cx="5689598" cy="3910776"/>
          </a:xfrm>
          <a:prstGeom prst="rect">
            <a:avLst/>
          </a:prstGeom>
        </p:spPr>
      </p:pic>
      <p:pic>
        <p:nvPicPr>
          <p:cNvPr id="6" name="Content Placeholder 5"/>
          <p:cNvPicPr>
            <a:picLocks noGrp="1" noChangeAspect="1"/>
          </p:cNvPicPr>
          <p:nvPr>
            <p:ph sz="half" idx="2"/>
          </p:nvPr>
        </p:nvPicPr>
        <p:blipFill>
          <a:blip r:embed="rId3"/>
          <a:stretch>
            <a:fillRect/>
          </a:stretch>
        </p:blipFill>
        <p:spPr>
          <a:xfrm>
            <a:off x="6197599" y="2329559"/>
            <a:ext cx="4360986" cy="3910776"/>
          </a:xfrm>
          <a:prstGeom prst="rect">
            <a:avLst/>
          </a:prstGeom>
        </p:spPr>
      </p:pic>
    </p:spTree>
    <p:extLst>
      <p:ext uri="{BB962C8B-B14F-4D97-AF65-F5344CB8AC3E}">
        <p14:creationId xmlns:p14="http://schemas.microsoft.com/office/powerpoint/2010/main" val="4743375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Symptomatic pituitary stalk lesion</a:t>
            </a:r>
          </a:p>
        </p:txBody>
      </p:sp>
      <p:sp>
        <p:nvSpPr>
          <p:cNvPr id="4" name="Content Placeholder 3"/>
          <p:cNvSpPr>
            <a:spLocks noGrp="1"/>
          </p:cNvSpPr>
          <p:nvPr>
            <p:ph sz="half" idx="2"/>
          </p:nvPr>
        </p:nvSpPr>
        <p:spPr>
          <a:xfrm>
            <a:off x="1024128" y="2157046"/>
            <a:ext cx="4754880" cy="4152314"/>
          </a:xfrm>
        </p:spPr>
        <p:txBody>
          <a:bodyPr>
            <a:normAutofit fontScale="70000" lnSpcReduction="20000"/>
          </a:bodyPr>
          <a:lstStyle/>
          <a:p>
            <a:r>
              <a:rPr lang="en-US" dirty="0"/>
              <a:t>• CSF analysis for microscopy and culture is indicated </a:t>
            </a:r>
            <a:r>
              <a:rPr lang="en-US" dirty="0" smtClean="0"/>
              <a:t>in patients </a:t>
            </a:r>
            <a:r>
              <a:rPr lang="en-US" dirty="0"/>
              <a:t>with risk factors, or clinical or radiographic </a:t>
            </a:r>
            <a:r>
              <a:rPr lang="en-US" dirty="0" smtClean="0"/>
              <a:t>features suggestive </a:t>
            </a:r>
            <a:r>
              <a:rPr lang="en-US" dirty="0"/>
              <a:t>of CNS tuberculosis.</a:t>
            </a:r>
          </a:p>
          <a:p>
            <a:r>
              <a:rPr lang="en-US" dirty="0"/>
              <a:t>• CSF analysis for AFP and </a:t>
            </a:r>
            <a:r>
              <a:rPr lang="en-US" dirty="0" err="1"/>
              <a:t>hCG</a:t>
            </a:r>
            <a:r>
              <a:rPr lang="en-US" dirty="0"/>
              <a:t> should be performed </a:t>
            </a:r>
            <a:r>
              <a:rPr lang="en-US" dirty="0" smtClean="0"/>
              <a:t>in patients </a:t>
            </a:r>
            <a:r>
              <a:rPr lang="en-US" dirty="0"/>
              <a:t>with radiographic features of GCT in whom serum </a:t>
            </a:r>
            <a:r>
              <a:rPr lang="en-US" dirty="0" smtClean="0"/>
              <a:t>AFP and </a:t>
            </a:r>
            <a:r>
              <a:rPr lang="en-US" dirty="0" err="1"/>
              <a:t>hCG</a:t>
            </a:r>
            <a:r>
              <a:rPr lang="en-US" dirty="0"/>
              <a:t> are negative.</a:t>
            </a:r>
          </a:p>
          <a:p>
            <a:r>
              <a:rPr lang="en-US" dirty="0"/>
              <a:t>Testicular </a:t>
            </a:r>
            <a:r>
              <a:rPr lang="en-US" dirty="0" err="1"/>
              <a:t>ultrasongraphy</a:t>
            </a:r>
            <a:endParaRPr lang="en-US" dirty="0"/>
          </a:p>
          <a:p>
            <a:r>
              <a:rPr lang="en-US" dirty="0"/>
              <a:t>• Should be performed in men with features of CNS lymphoma</a:t>
            </a:r>
          </a:p>
          <a:p>
            <a:r>
              <a:rPr lang="en-US" dirty="0"/>
              <a:t>to exclude occult testicular lymphoma.</a:t>
            </a:r>
          </a:p>
          <a:p>
            <a:r>
              <a:rPr lang="en-US" dirty="0"/>
              <a:t>Other imaging modalities</a:t>
            </a:r>
          </a:p>
          <a:p>
            <a:r>
              <a:rPr lang="en-US" dirty="0"/>
              <a:t>• In suspected cases of LCH, radiographic skeletal survey,</a:t>
            </a:r>
          </a:p>
          <a:p>
            <a:r>
              <a:rPr lang="en-US" dirty="0"/>
              <a:t>chest X-ray and whole body bone scan are indicated to assess</a:t>
            </a:r>
          </a:p>
          <a:p>
            <a:r>
              <a:rPr lang="en-US" dirty="0"/>
              <a:t>for </a:t>
            </a:r>
            <a:r>
              <a:rPr lang="en-US" dirty="0" err="1"/>
              <a:t>extracranial</a:t>
            </a:r>
            <a:r>
              <a:rPr lang="en-US" dirty="0"/>
              <a:t> granulomas amenable to biopsy.</a:t>
            </a:r>
          </a:p>
        </p:txBody>
      </p:sp>
      <p:sp>
        <p:nvSpPr>
          <p:cNvPr id="6" name="Content Placeholder 5"/>
          <p:cNvSpPr>
            <a:spLocks noGrp="1"/>
          </p:cNvSpPr>
          <p:nvPr>
            <p:ph sz="quarter" idx="4"/>
          </p:nvPr>
        </p:nvSpPr>
        <p:spPr>
          <a:xfrm>
            <a:off x="5990888" y="2157046"/>
            <a:ext cx="4754880" cy="4152314"/>
          </a:xfrm>
        </p:spPr>
        <p:txBody>
          <a:bodyPr>
            <a:normAutofit fontScale="85000" lnSpcReduction="20000"/>
          </a:bodyPr>
          <a:lstStyle/>
          <a:p>
            <a:r>
              <a:rPr lang="en-US" dirty="0"/>
              <a:t>Bone marrow aspirate and trephine (BMAT)</a:t>
            </a:r>
          </a:p>
          <a:p>
            <a:r>
              <a:rPr lang="en-US" dirty="0"/>
              <a:t>• For patients with suspected CNS lymphoma as a confirmatory</a:t>
            </a:r>
          </a:p>
          <a:p>
            <a:r>
              <a:rPr lang="en-US" dirty="0"/>
              <a:t>and staging investigation.</a:t>
            </a:r>
          </a:p>
          <a:p>
            <a:r>
              <a:rPr lang="en-US" dirty="0"/>
              <a:t>Tissue biopsy</a:t>
            </a:r>
          </a:p>
          <a:p>
            <a:r>
              <a:rPr lang="en-US" dirty="0"/>
              <a:t>• Histopathology is required for a diagnosis of metastatic disease</a:t>
            </a:r>
          </a:p>
          <a:p>
            <a:r>
              <a:rPr lang="en-US" dirty="0"/>
              <a:t>from solid organ malignancy, </a:t>
            </a:r>
            <a:r>
              <a:rPr lang="en-US" dirty="0" err="1"/>
              <a:t>neurosarcoidosis</a:t>
            </a:r>
            <a:r>
              <a:rPr lang="en-US" dirty="0"/>
              <a:t>, CNS lymphoma,</a:t>
            </a:r>
          </a:p>
          <a:p>
            <a:r>
              <a:rPr lang="en-US" dirty="0"/>
              <a:t>GCT and LCH.</a:t>
            </a:r>
          </a:p>
          <a:p>
            <a:r>
              <a:rPr lang="en-US" dirty="0"/>
              <a:t>• If peripheral tissue is not available, then PS biopsy should</a:t>
            </a:r>
          </a:p>
          <a:p>
            <a:r>
              <a:rPr lang="en-US" dirty="0"/>
              <a:t>be considered.</a:t>
            </a:r>
          </a:p>
        </p:txBody>
      </p:sp>
    </p:spTree>
    <p:extLst>
      <p:ext uri="{BB962C8B-B14F-4D97-AF65-F5344CB8AC3E}">
        <p14:creationId xmlns:p14="http://schemas.microsoft.com/office/powerpoint/2010/main" val="12658509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Pituitary stalk biopsy</a:t>
            </a:r>
          </a:p>
        </p:txBody>
      </p:sp>
      <p:sp>
        <p:nvSpPr>
          <p:cNvPr id="8" name="Content Placeholder 7"/>
          <p:cNvSpPr>
            <a:spLocks noGrp="1"/>
          </p:cNvSpPr>
          <p:nvPr>
            <p:ph idx="1"/>
          </p:nvPr>
        </p:nvSpPr>
        <p:spPr/>
        <p:txBody>
          <a:bodyPr/>
          <a:lstStyle/>
          <a:p>
            <a:r>
              <a:rPr lang="en-US" dirty="0" smtClean="0"/>
              <a:t>1.  </a:t>
            </a:r>
            <a:r>
              <a:rPr lang="en-US" dirty="0"/>
              <a:t>Isolated PS lesion (especially if width &gt;</a:t>
            </a:r>
            <a:r>
              <a:rPr lang="en-US" dirty="0" smtClean="0"/>
              <a:t>6.5 </a:t>
            </a:r>
            <a:r>
              <a:rPr lang="en-US" dirty="0"/>
              <a:t>mm) with or</a:t>
            </a:r>
          </a:p>
          <a:p>
            <a:r>
              <a:rPr lang="en-US" dirty="0"/>
              <a:t>without associated pituitary pathology on imaging.</a:t>
            </a:r>
          </a:p>
          <a:p>
            <a:r>
              <a:rPr lang="en-US" dirty="0" smtClean="0"/>
              <a:t>2.  </a:t>
            </a:r>
            <a:r>
              <a:rPr lang="en-US" dirty="0"/>
              <a:t>CDI and/or hypopituitarism, or progressive disease on imaging.</a:t>
            </a:r>
          </a:p>
          <a:p>
            <a:r>
              <a:rPr lang="en-US" dirty="0" smtClean="0"/>
              <a:t>3.  </a:t>
            </a:r>
            <a:r>
              <a:rPr lang="en-US" dirty="0"/>
              <a:t>Diagnosis unclear from extensive investigations.</a:t>
            </a:r>
          </a:p>
          <a:p>
            <a:r>
              <a:rPr lang="en-US" dirty="0" smtClean="0"/>
              <a:t>4.  </a:t>
            </a:r>
            <a:r>
              <a:rPr lang="en-US" dirty="0"/>
              <a:t>Alternate tissue sites for biopsy not available or accessible.</a:t>
            </a:r>
          </a:p>
          <a:p>
            <a:r>
              <a:rPr lang="en-US" dirty="0" smtClean="0"/>
              <a:t>5.  </a:t>
            </a:r>
            <a:r>
              <a:rPr lang="en-US" dirty="0"/>
              <a:t>Pituitary neurosurgical expertise available.</a:t>
            </a:r>
          </a:p>
        </p:txBody>
      </p:sp>
    </p:spTree>
    <p:extLst>
      <p:ext uri="{BB962C8B-B14F-4D97-AF65-F5344CB8AC3E}">
        <p14:creationId xmlns:p14="http://schemas.microsoft.com/office/powerpoint/2010/main" val="24395451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16428" y="582972"/>
            <a:ext cx="9727772" cy="6177336"/>
          </a:xfrm>
          <a:prstGeom prst="rect">
            <a:avLst/>
          </a:prstGeom>
        </p:spPr>
      </p:pic>
    </p:spTree>
    <p:extLst>
      <p:ext uri="{BB962C8B-B14F-4D97-AF65-F5344CB8AC3E}">
        <p14:creationId xmlns:p14="http://schemas.microsoft.com/office/powerpoint/2010/main" val="41099337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81538" y="585217"/>
            <a:ext cx="9962662" cy="6003152"/>
          </a:xfrm>
          <a:prstGeom prst="rect">
            <a:avLst/>
          </a:prstGeom>
        </p:spPr>
      </p:pic>
    </p:spTree>
    <p:extLst>
      <p:ext uri="{BB962C8B-B14F-4D97-AF65-F5344CB8AC3E}">
        <p14:creationId xmlns:p14="http://schemas.microsoft.com/office/powerpoint/2010/main" val="22514326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24128" y="514223"/>
            <a:ext cx="9831441" cy="6156671"/>
          </a:xfrm>
          <a:prstGeom prst="rect">
            <a:avLst/>
          </a:prstGeom>
        </p:spPr>
      </p:pic>
    </p:spTree>
    <p:extLst>
      <p:ext uri="{BB962C8B-B14F-4D97-AF65-F5344CB8AC3E}">
        <p14:creationId xmlns:p14="http://schemas.microsoft.com/office/powerpoint/2010/main" val="15863383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 Clinical back ground and history (DH, PMH)</a:t>
            </a:r>
          </a:p>
          <a:p>
            <a:pPr>
              <a:buFont typeface="Arial" panose="020B0604020202020204" pitchFamily="34" charset="0"/>
              <a:buChar char="•"/>
            </a:pPr>
            <a:r>
              <a:rPr lang="en-US" dirty="0" smtClean="0"/>
              <a:t> Imaging </a:t>
            </a:r>
            <a:r>
              <a:rPr lang="en-US" dirty="0" smtClean="0"/>
              <a:t>characteristics (No specific finding- Separate from </a:t>
            </a:r>
            <a:r>
              <a:rPr lang="en-US" dirty="0" err="1" smtClean="0"/>
              <a:t>pituiter</a:t>
            </a:r>
            <a:r>
              <a:rPr lang="en-US" dirty="0" smtClean="0"/>
              <a:t>- lack of </a:t>
            </a:r>
            <a:r>
              <a:rPr lang="en-US" dirty="0" err="1" smtClean="0"/>
              <a:t>sellar</a:t>
            </a:r>
            <a:r>
              <a:rPr lang="en-US" dirty="0" smtClean="0"/>
              <a:t> </a:t>
            </a:r>
            <a:r>
              <a:rPr lang="en-US" smtClean="0"/>
              <a:t>enlagement)</a:t>
            </a:r>
            <a:endParaRPr lang="en-US" dirty="0" smtClean="0"/>
          </a:p>
          <a:p>
            <a:pPr>
              <a:buFont typeface="Arial" panose="020B0604020202020204" pitchFamily="34" charset="0"/>
              <a:buChar char="•"/>
            </a:pPr>
            <a:r>
              <a:rPr lang="en-US" dirty="0" smtClean="0"/>
              <a:t> Hormonal </a:t>
            </a:r>
            <a:r>
              <a:rPr lang="en-US" dirty="0" smtClean="0"/>
              <a:t>evaluation (Clinical DI)</a:t>
            </a:r>
            <a:endParaRPr lang="en-US" dirty="0" smtClean="0"/>
          </a:p>
          <a:p>
            <a:pPr>
              <a:buFont typeface="Arial" panose="020B0604020202020204" pitchFamily="34" charset="0"/>
              <a:buChar char="•"/>
            </a:pPr>
            <a:r>
              <a:rPr lang="en-US" dirty="0" smtClean="0"/>
              <a:t> Visual field defect</a:t>
            </a:r>
          </a:p>
          <a:p>
            <a:pPr>
              <a:buFont typeface="Arial" panose="020B0604020202020204" pitchFamily="34" charset="0"/>
              <a:buChar char="•"/>
            </a:pPr>
            <a:r>
              <a:rPr lang="en-US" dirty="0" smtClean="0"/>
              <a:t> </a:t>
            </a:r>
            <a:r>
              <a:rPr lang="en-US" dirty="0" err="1" smtClean="0"/>
              <a:t>Extracranial</a:t>
            </a:r>
            <a:r>
              <a:rPr lang="en-US" dirty="0" smtClean="0"/>
              <a:t> </a:t>
            </a:r>
            <a:r>
              <a:rPr lang="en-US" dirty="0"/>
              <a:t>manifestations</a:t>
            </a:r>
            <a:endParaRPr lang="en-US" dirty="0" smtClean="0"/>
          </a:p>
          <a:p>
            <a:pPr>
              <a:buFont typeface="Arial" panose="020B0604020202020204" pitchFamily="34" charset="0"/>
              <a:buChar char="•"/>
            </a:pPr>
            <a:endParaRPr lang="en-US" dirty="0"/>
          </a:p>
        </p:txBody>
      </p:sp>
    </p:spTree>
    <p:extLst>
      <p:ext uri="{BB962C8B-B14F-4D97-AF65-F5344CB8AC3E}">
        <p14:creationId xmlns:p14="http://schemas.microsoft.com/office/powerpoint/2010/main" val="23387152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590" y="5251000"/>
            <a:ext cx="9720072" cy="1499616"/>
          </a:xfrm>
        </p:spPr>
        <p:txBody>
          <a:bodyPr/>
          <a:lstStyle/>
          <a:p>
            <a:pPr algn="ctr"/>
            <a:r>
              <a:rPr lang="en-US" dirty="0" smtClean="0"/>
              <a:t>Thanks for your attention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754042" y="-253684"/>
            <a:ext cx="4519795" cy="6307016"/>
          </a:xfrm>
        </p:spPr>
      </p:pic>
    </p:spTree>
    <p:extLst>
      <p:ext uri="{BB962C8B-B14F-4D97-AF65-F5344CB8AC3E}">
        <p14:creationId xmlns:p14="http://schemas.microsoft.com/office/powerpoint/2010/main" val="24488030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91927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033586" y="363518"/>
            <a:ext cx="8229600" cy="792163"/>
          </a:xfrm>
        </p:spPr>
        <p:txBody>
          <a:bodyPr/>
          <a:lstStyle/>
          <a:p>
            <a:pPr eaLnBrk="1" hangingPunct="1"/>
            <a:r>
              <a:rPr lang="en-US" altLang="en-US" dirty="0">
                <a:latin typeface="Arial" panose="020B0604020202020204" pitchFamily="34" charset="0"/>
                <a:cs typeface="Arial" panose="020B0604020202020204" pitchFamily="34" charset="0"/>
              </a:rPr>
              <a:t>ITE 2018 Question 35</a:t>
            </a:r>
          </a:p>
        </p:txBody>
      </p:sp>
      <p:sp>
        <p:nvSpPr>
          <p:cNvPr id="4" name="Content Placeholder 2">
            <a:extLst>
              <a:ext uri="{FF2B5EF4-FFF2-40B4-BE49-F238E27FC236}">
                <a16:creationId xmlns:a16="http://schemas.microsoft.com/office/drawing/2014/main" id="{F98D0F80-203B-40DD-8949-56558D7DBE05}"/>
              </a:ext>
            </a:extLst>
          </p:cNvPr>
          <p:cNvSpPr txBox="1">
            <a:spLocks/>
          </p:cNvSpPr>
          <p:nvPr/>
        </p:nvSpPr>
        <p:spPr bwMode="auto">
          <a:xfrm>
            <a:off x="1751750" y="1055472"/>
            <a:ext cx="8793272" cy="142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defTabSz="457200" rtl="0" eaLnBrk="1" fontAlgn="base" hangingPunct="1">
              <a:spcBef>
                <a:spcPct val="20000"/>
              </a:spcBef>
              <a:spcAft>
                <a:spcPct val="0"/>
              </a:spcAft>
              <a:buClr>
                <a:srgbClr val="3C7AC3"/>
              </a:buClr>
              <a:buFont typeface="Arial"/>
              <a:buChar char="•"/>
              <a:defRPr sz="3200" kern="1200">
                <a:solidFill>
                  <a:srgbClr val="000000"/>
                </a:solidFill>
                <a:latin typeface="Arial"/>
                <a:ea typeface="MS PGothic" panose="020B0600070205080204" pitchFamily="34" charset="-128"/>
                <a:cs typeface="Arial"/>
              </a:defRPr>
            </a:lvl1pPr>
            <a:lvl2pPr marL="914400" indent="-457200" algn="l" defTabSz="457200" rtl="0" eaLnBrk="1" fontAlgn="base" hangingPunct="1">
              <a:spcBef>
                <a:spcPct val="20000"/>
              </a:spcBef>
              <a:spcAft>
                <a:spcPct val="0"/>
              </a:spcAft>
              <a:buClr>
                <a:srgbClr val="3C7AC3"/>
              </a:buClr>
              <a:buFont typeface="Arial"/>
              <a:buChar char="•"/>
              <a:defRPr sz="2800" kern="1200">
                <a:solidFill>
                  <a:srgbClr val="000000"/>
                </a:solidFill>
                <a:latin typeface="Arial"/>
                <a:ea typeface="MS PGothic" panose="020B0600070205080204" pitchFamily="34" charset="-128"/>
                <a:cs typeface="Arial"/>
              </a:defRPr>
            </a:lvl2pPr>
            <a:lvl3pPr marL="1257300" indent="-342900" algn="l" defTabSz="457200" rtl="0" eaLnBrk="1" fontAlgn="base" hangingPunct="1">
              <a:spcBef>
                <a:spcPct val="20000"/>
              </a:spcBef>
              <a:spcAft>
                <a:spcPct val="0"/>
              </a:spcAft>
              <a:buClr>
                <a:srgbClr val="3C7AC3"/>
              </a:buClr>
              <a:buFont typeface="Arial"/>
              <a:buChar char="•"/>
              <a:defRPr sz="2400" kern="1200">
                <a:solidFill>
                  <a:srgbClr val="000000"/>
                </a:solidFill>
                <a:latin typeface="Arial"/>
                <a:ea typeface="MS PGothic" panose="020B0600070205080204" pitchFamily="34" charset="-128"/>
                <a:cs typeface="Arial"/>
              </a:defRPr>
            </a:lvl3pPr>
            <a:lvl4pPr marL="1714500" indent="-342900" algn="l" defTabSz="457200" rtl="0" eaLnBrk="1" fontAlgn="base" hangingPunct="1">
              <a:spcBef>
                <a:spcPct val="20000"/>
              </a:spcBef>
              <a:spcAft>
                <a:spcPct val="0"/>
              </a:spcAft>
              <a:buClr>
                <a:srgbClr val="3C7AC3"/>
              </a:buClr>
              <a:buFont typeface="Arial"/>
              <a:buChar char="•"/>
              <a:defRPr sz="2000" kern="1200">
                <a:solidFill>
                  <a:srgbClr val="000000"/>
                </a:solidFill>
                <a:latin typeface="Arial"/>
                <a:ea typeface="MS PGothic" panose="020B0600070205080204" pitchFamily="34" charset="-128"/>
                <a:cs typeface="Arial"/>
              </a:defRPr>
            </a:lvl4pPr>
            <a:lvl5pPr marL="2171700" indent="-342900" algn="l" defTabSz="457200" rtl="0" eaLnBrk="1" fontAlgn="base" hangingPunct="1">
              <a:spcBef>
                <a:spcPct val="20000"/>
              </a:spcBef>
              <a:spcAft>
                <a:spcPct val="0"/>
              </a:spcAft>
              <a:buClr>
                <a:srgbClr val="3C7AC3"/>
              </a:buClr>
              <a:buFont typeface="Arial"/>
              <a:buChar char="•"/>
              <a:defRPr sz="2000" kern="1200">
                <a:solidFill>
                  <a:srgbClr val="000000"/>
                </a:solidFill>
                <a:latin typeface="Arial"/>
                <a:ea typeface="MS PGothic"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6000"/>
              </a:lnSpc>
              <a:spcBef>
                <a:spcPts val="0"/>
              </a:spcBef>
              <a:spcAft>
                <a:spcPts val="1100"/>
              </a:spcAft>
              <a:buNone/>
            </a:pPr>
            <a:r>
              <a:rPr lang="en-US" sz="2000" dirty="0">
                <a:latin typeface="Arial" panose="020B0604020202020204" pitchFamily="34" charset="0"/>
                <a:ea typeface="Calibri" panose="020F0502020204030204" pitchFamily="34" charset="0"/>
                <a:cs typeface="Arial" panose="020B0604020202020204" pitchFamily="34" charset="0"/>
              </a:rPr>
              <a:t>A 31-year-old woman first presented 4 years earlier with amenorrhea and galactorrhea. An 11-mm prolactinoma was identified, and she has since been treated with cabergoline. Her current dosage is 0.5 mg twice weekly. She has regular menses and no galactorrhea. She has recently married and wishes to become pregnant as soon as possible; she is using no contraception. </a:t>
            </a:r>
          </a:p>
          <a:p>
            <a:pPr marL="0" indent="0">
              <a:lnSpc>
                <a:spcPct val="106000"/>
              </a:lnSpc>
              <a:spcBef>
                <a:spcPts val="0"/>
              </a:spcBef>
              <a:spcAft>
                <a:spcPts val="1100"/>
              </a:spcAft>
              <a:buNone/>
            </a:pPr>
            <a:r>
              <a:rPr lang="en-US" sz="2000" dirty="0">
                <a:latin typeface="Arial" panose="020B0604020202020204" pitchFamily="34" charset="0"/>
                <a:ea typeface="Calibri" panose="020F0502020204030204" pitchFamily="34" charset="0"/>
                <a:cs typeface="Arial" panose="020B0604020202020204" pitchFamily="34" charset="0"/>
              </a:rPr>
              <a:t>On physical examination, she appears well. Her height is 64 in (162.6 cm), and weight is 140 </a:t>
            </a:r>
            <a:r>
              <a:rPr lang="en-US" sz="2000" dirty="0" err="1">
                <a:latin typeface="Arial" panose="020B0604020202020204" pitchFamily="34" charset="0"/>
                <a:ea typeface="Calibri" panose="020F0502020204030204" pitchFamily="34" charset="0"/>
                <a:cs typeface="Arial" panose="020B0604020202020204" pitchFamily="34" charset="0"/>
              </a:rPr>
              <a:t>lb</a:t>
            </a:r>
            <a:r>
              <a:rPr lang="en-US" sz="2000" dirty="0">
                <a:latin typeface="Arial" panose="020B0604020202020204" pitchFamily="34" charset="0"/>
                <a:ea typeface="Calibri" panose="020F0502020204030204" pitchFamily="34" charset="0"/>
                <a:cs typeface="Arial" panose="020B0604020202020204" pitchFamily="34" charset="0"/>
              </a:rPr>
              <a:t> (63.6 kg) (BMI = 24 kg/m2). Her blood pressure is 105/68 mm Hg. No abnormalities are noted. </a:t>
            </a:r>
          </a:p>
          <a:p>
            <a:pPr marL="0" indent="0">
              <a:lnSpc>
                <a:spcPct val="106000"/>
              </a:lnSpc>
              <a:spcBef>
                <a:spcPts val="0"/>
              </a:spcBef>
              <a:spcAft>
                <a:spcPts val="1100"/>
              </a:spcAft>
              <a:buNone/>
            </a:pPr>
            <a:r>
              <a:rPr lang="en-US" sz="2000" dirty="0">
                <a:latin typeface="Arial" panose="020B0604020202020204" pitchFamily="34" charset="0"/>
                <a:ea typeface="Calibri" panose="020F0502020204030204" pitchFamily="34" charset="0"/>
                <a:cs typeface="Arial" panose="020B0604020202020204" pitchFamily="34" charset="0"/>
              </a:rPr>
              <a:t>Laboratory test results: </a:t>
            </a:r>
          </a:p>
          <a:p>
            <a:pPr>
              <a:lnSpc>
                <a:spcPct val="106000"/>
              </a:lnSpc>
              <a:spcBef>
                <a:spcPts val="0"/>
              </a:spcBef>
              <a:spcAft>
                <a:spcPts val="1100"/>
              </a:spcAft>
            </a:pPr>
            <a:r>
              <a:rPr lang="en-US" sz="2000" dirty="0">
                <a:latin typeface="Arial" panose="020B0604020202020204" pitchFamily="34" charset="0"/>
                <a:ea typeface="Calibri" panose="020F0502020204030204" pitchFamily="34" charset="0"/>
                <a:cs typeface="Arial" panose="020B0604020202020204" pitchFamily="34" charset="0"/>
              </a:rPr>
              <a:t>Prolactin = 26 ng/mL (4-30 ng/mL) (SI: 1.13 nmol/L [0.17-1.30 nmol/L]) </a:t>
            </a:r>
          </a:p>
          <a:p>
            <a:pPr>
              <a:lnSpc>
                <a:spcPct val="106000"/>
              </a:lnSpc>
              <a:spcBef>
                <a:spcPts val="0"/>
              </a:spcBef>
              <a:spcAft>
                <a:spcPts val="1100"/>
              </a:spcAft>
            </a:pPr>
            <a:r>
              <a:rPr lang="el-GR" sz="2000" dirty="0">
                <a:latin typeface="Arial" panose="020B0604020202020204" pitchFamily="34" charset="0"/>
                <a:ea typeface="Calibri" panose="020F0502020204030204" pitchFamily="34" charset="0"/>
                <a:cs typeface="Arial" panose="020B0604020202020204" pitchFamily="34" charset="0"/>
              </a:rPr>
              <a:t>β-</a:t>
            </a:r>
            <a:r>
              <a:rPr lang="en-US" sz="2000" dirty="0" err="1">
                <a:latin typeface="Arial" panose="020B0604020202020204" pitchFamily="34" charset="0"/>
                <a:ea typeface="Calibri" panose="020F0502020204030204" pitchFamily="34" charset="0"/>
                <a:cs typeface="Arial" panose="020B0604020202020204" pitchFamily="34" charset="0"/>
              </a:rPr>
              <a:t>hCG</a:t>
            </a:r>
            <a:r>
              <a:rPr lang="en-US" sz="2000" dirty="0">
                <a:latin typeface="Arial" panose="020B0604020202020204" pitchFamily="34" charset="0"/>
                <a:ea typeface="Calibri" panose="020F0502020204030204" pitchFamily="34" charset="0"/>
                <a:cs typeface="Arial" panose="020B0604020202020204" pitchFamily="34" charset="0"/>
              </a:rPr>
              <a:t> = 2.1 </a:t>
            </a:r>
            <a:r>
              <a:rPr lang="en-US" sz="2000" dirty="0" err="1">
                <a:latin typeface="Arial" panose="020B0604020202020204" pitchFamily="34" charset="0"/>
                <a:ea typeface="Calibri" panose="020F0502020204030204" pitchFamily="34" charset="0"/>
                <a:cs typeface="Arial" panose="020B0604020202020204" pitchFamily="34" charset="0"/>
              </a:rPr>
              <a:t>mIU</a:t>
            </a:r>
            <a:r>
              <a:rPr lang="en-US" sz="2000" dirty="0">
                <a:latin typeface="Arial" panose="020B0604020202020204" pitchFamily="34" charset="0"/>
                <a:ea typeface="Calibri" panose="020F0502020204030204" pitchFamily="34" charset="0"/>
                <a:cs typeface="Arial" panose="020B0604020202020204" pitchFamily="34" charset="0"/>
              </a:rPr>
              <a:t>/mL (&lt;3.0 </a:t>
            </a:r>
            <a:r>
              <a:rPr lang="en-US" sz="2000" dirty="0" err="1">
                <a:latin typeface="Arial" panose="020B0604020202020204" pitchFamily="34" charset="0"/>
                <a:ea typeface="Calibri" panose="020F0502020204030204" pitchFamily="34" charset="0"/>
                <a:cs typeface="Arial" panose="020B0604020202020204" pitchFamily="34" charset="0"/>
              </a:rPr>
              <a:t>mIU</a:t>
            </a:r>
            <a:r>
              <a:rPr lang="en-US" sz="2000" dirty="0">
                <a:latin typeface="Arial" panose="020B0604020202020204" pitchFamily="34" charset="0"/>
                <a:ea typeface="Calibri" panose="020F0502020204030204" pitchFamily="34" charset="0"/>
                <a:cs typeface="Arial" panose="020B0604020202020204" pitchFamily="34" charset="0"/>
              </a:rPr>
              <a:t>/mL) (SI: 2.1 </a:t>
            </a:r>
            <a:r>
              <a:rPr lang="en-US" sz="2000" dirty="0" err="1">
                <a:latin typeface="Arial" panose="020B0604020202020204" pitchFamily="34" charset="0"/>
                <a:ea typeface="Calibri" panose="020F0502020204030204" pitchFamily="34" charset="0"/>
                <a:cs typeface="Arial" panose="020B0604020202020204" pitchFamily="34" charset="0"/>
              </a:rPr>
              <a:t>mIU</a:t>
            </a:r>
            <a:r>
              <a:rPr lang="en-US" sz="2000" dirty="0">
                <a:latin typeface="Arial" panose="020B0604020202020204" pitchFamily="34" charset="0"/>
                <a:ea typeface="Calibri" panose="020F0502020204030204" pitchFamily="34" charset="0"/>
                <a:cs typeface="Arial" panose="020B0604020202020204" pitchFamily="34" charset="0"/>
              </a:rPr>
              <a:t>/mL [&lt;3.0 IU/L]) </a:t>
            </a:r>
          </a:p>
        </p:txBody>
      </p:sp>
    </p:spTree>
    <p:extLst>
      <p:ext uri="{BB962C8B-B14F-4D97-AF65-F5344CB8AC3E}">
        <p14:creationId xmlns:p14="http://schemas.microsoft.com/office/powerpoint/2010/main" val="34780541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033586" y="363518"/>
            <a:ext cx="8229600" cy="792163"/>
          </a:xfrm>
        </p:spPr>
        <p:txBody>
          <a:bodyPr/>
          <a:lstStyle/>
          <a:p>
            <a:pPr eaLnBrk="1" hangingPunct="1"/>
            <a:r>
              <a:rPr lang="en-US" altLang="en-US" dirty="0">
                <a:latin typeface="Arial" panose="020B0604020202020204" pitchFamily="34" charset="0"/>
                <a:cs typeface="Arial" panose="020B0604020202020204" pitchFamily="34" charset="0"/>
              </a:rPr>
              <a:t>ITE 2018 Question 35</a:t>
            </a:r>
          </a:p>
        </p:txBody>
      </p:sp>
      <p:sp>
        <p:nvSpPr>
          <p:cNvPr id="4" name="Content Placeholder 2">
            <a:extLst>
              <a:ext uri="{FF2B5EF4-FFF2-40B4-BE49-F238E27FC236}">
                <a16:creationId xmlns:a16="http://schemas.microsoft.com/office/drawing/2014/main" id="{F98D0F80-203B-40DD-8949-56558D7DBE05}"/>
              </a:ext>
            </a:extLst>
          </p:cNvPr>
          <p:cNvSpPr txBox="1">
            <a:spLocks/>
          </p:cNvSpPr>
          <p:nvPr/>
        </p:nvSpPr>
        <p:spPr bwMode="auto">
          <a:xfrm>
            <a:off x="1751750" y="1055473"/>
            <a:ext cx="8793272" cy="64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defTabSz="457200" rtl="0" eaLnBrk="1" fontAlgn="base" hangingPunct="1">
              <a:spcBef>
                <a:spcPct val="20000"/>
              </a:spcBef>
              <a:spcAft>
                <a:spcPct val="0"/>
              </a:spcAft>
              <a:buClr>
                <a:srgbClr val="3C7AC3"/>
              </a:buClr>
              <a:buFont typeface="Arial"/>
              <a:buChar char="•"/>
              <a:defRPr sz="3200" kern="1200">
                <a:solidFill>
                  <a:srgbClr val="000000"/>
                </a:solidFill>
                <a:latin typeface="Arial"/>
                <a:ea typeface="MS PGothic" panose="020B0600070205080204" pitchFamily="34" charset="-128"/>
                <a:cs typeface="Arial"/>
              </a:defRPr>
            </a:lvl1pPr>
            <a:lvl2pPr marL="914400" indent="-457200" algn="l" defTabSz="457200" rtl="0" eaLnBrk="1" fontAlgn="base" hangingPunct="1">
              <a:spcBef>
                <a:spcPct val="20000"/>
              </a:spcBef>
              <a:spcAft>
                <a:spcPct val="0"/>
              </a:spcAft>
              <a:buClr>
                <a:srgbClr val="3C7AC3"/>
              </a:buClr>
              <a:buFont typeface="Arial"/>
              <a:buChar char="•"/>
              <a:defRPr sz="2800" kern="1200">
                <a:solidFill>
                  <a:srgbClr val="000000"/>
                </a:solidFill>
                <a:latin typeface="Arial"/>
                <a:ea typeface="MS PGothic" panose="020B0600070205080204" pitchFamily="34" charset="-128"/>
                <a:cs typeface="Arial"/>
              </a:defRPr>
            </a:lvl2pPr>
            <a:lvl3pPr marL="1257300" indent="-342900" algn="l" defTabSz="457200" rtl="0" eaLnBrk="1" fontAlgn="base" hangingPunct="1">
              <a:spcBef>
                <a:spcPct val="20000"/>
              </a:spcBef>
              <a:spcAft>
                <a:spcPct val="0"/>
              </a:spcAft>
              <a:buClr>
                <a:srgbClr val="3C7AC3"/>
              </a:buClr>
              <a:buFont typeface="Arial"/>
              <a:buChar char="•"/>
              <a:defRPr sz="2400" kern="1200">
                <a:solidFill>
                  <a:srgbClr val="000000"/>
                </a:solidFill>
                <a:latin typeface="Arial"/>
                <a:ea typeface="MS PGothic" panose="020B0600070205080204" pitchFamily="34" charset="-128"/>
                <a:cs typeface="Arial"/>
              </a:defRPr>
            </a:lvl3pPr>
            <a:lvl4pPr marL="1714500" indent="-342900" algn="l" defTabSz="457200" rtl="0" eaLnBrk="1" fontAlgn="base" hangingPunct="1">
              <a:spcBef>
                <a:spcPct val="20000"/>
              </a:spcBef>
              <a:spcAft>
                <a:spcPct val="0"/>
              </a:spcAft>
              <a:buClr>
                <a:srgbClr val="3C7AC3"/>
              </a:buClr>
              <a:buFont typeface="Arial"/>
              <a:buChar char="•"/>
              <a:defRPr sz="2000" kern="1200">
                <a:solidFill>
                  <a:srgbClr val="000000"/>
                </a:solidFill>
                <a:latin typeface="Arial"/>
                <a:ea typeface="MS PGothic" panose="020B0600070205080204" pitchFamily="34" charset="-128"/>
                <a:cs typeface="Arial"/>
              </a:defRPr>
            </a:lvl4pPr>
            <a:lvl5pPr marL="2171700" indent="-342900" algn="l" defTabSz="457200" rtl="0" eaLnBrk="1" fontAlgn="base" hangingPunct="1">
              <a:spcBef>
                <a:spcPct val="20000"/>
              </a:spcBef>
              <a:spcAft>
                <a:spcPct val="0"/>
              </a:spcAft>
              <a:buClr>
                <a:srgbClr val="3C7AC3"/>
              </a:buClr>
              <a:buFont typeface="Arial"/>
              <a:buChar char="•"/>
              <a:defRPr sz="2000" kern="1200">
                <a:solidFill>
                  <a:srgbClr val="000000"/>
                </a:solidFill>
                <a:latin typeface="Arial"/>
                <a:ea typeface="MS PGothic"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6000"/>
              </a:lnSpc>
              <a:spcBef>
                <a:spcPts val="0"/>
              </a:spcBef>
              <a:spcAft>
                <a:spcPts val="1100"/>
              </a:spcAft>
              <a:buNone/>
            </a:pPr>
            <a:r>
              <a:rPr lang="en-US" sz="2000" dirty="0">
                <a:latin typeface="Arial" panose="020B0604020202020204" pitchFamily="34" charset="0"/>
                <a:ea typeface="Calibri" panose="020F0502020204030204" pitchFamily="34" charset="0"/>
                <a:cs typeface="Arial" panose="020B0604020202020204" pitchFamily="34" charset="0"/>
              </a:rPr>
              <a:t>Pituitary MRI shows a 5-mm left-sided microadenoma (see image, arrow). </a:t>
            </a:r>
          </a:p>
        </p:txBody>
      </p:sp>
      <p:pic>
        <p:nvPicPr>
          <p:cNvPr id="14340" name="Picture 4" descr="https://education.endocrine.org/sites/education.endocrine.org/files/Pituitary%203392%20Image%20Updated%201.5.18.jpg">
            <a:extLst>
              <a:ext uri="{FF2B5EF4-FFF2-40B4-BE49-F238E27FC236}">
                <a16:creationId xmlns:a16="http://schemas.microsoft.com/office/drawing/2014/main" id="{FD31E36A-908B-4D82-B2F7-71FA86529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6469" y="1537397"/>
            <a:ext cx="5091522" cy="518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152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a:t>
            </a:r>
            <a:endParaRPr lang="en-US" dirty="0"/>
          </a:p>
        </p:txBody>
      </p:sp>
      <p:sp>
        <p:nvSpPr>
          <p:cNvPr id="3" name="Content Placeholder 2"/>
          <p:cNvSpPr>
            <a:spLocks noGrp="1"/>
          </p:cNvSpPr>
          <p:nvPr>
            <p:ph idx="1"/>
          </p:nvPr>
        </p:nvSpPr>
        <p:spPr/>
        <p:txBody>
          <a:bodyPr/>
          <a:lstStyle/>
          <a:p>
            <a:r>
              <a:rPr lang="en-US" sz="2400" dirty="0" smtClean="0"/>
              <a:t>The</a:t>
            </a:r>
            <a:r>
              <a:rPr lang="en-US" sz="2400" dirty="0"/>
              <a:t> </a:t>
            </a:r>
            <a:r>
              <a:rPr lang="en-US" sz="2400" b="1" dirty="0"/>
              <a:t>prevalence</a:t>
            </a:r>
            <a:r>
              <a:rPr lang="en-US" sz="2400" dirty="0"/>
              <a:t> of pituitary adenomas per 100,000 was fourfold higher than previous estimates </a:t>
            </a:r>
            <a:r>
              <a:rPr lang="en-US" sz="2400" dirty="0" smtClean="0"/>
              <a:t>:</a:t>
            </a:r>
            <a:endParaRPr lang="en-US" sz="2400" dirty="0"/>
          </a:p>
          <a:p>
            <a:pPr lvl="1">
              <a:lnSpc>
                <a:spcPct val="150000"/>
              </a:lnSpc>
            </a:pPr>
            <a:r>
              <a:rPr lang="en-US" dirty="0"/>
              <a:t>●All adenomas – 77.6</a:t>
            </a:r>
          </a:p>
          <a:p>
            <a:pPr lvl="1">
              <a:lnSpc>
                <a:spcPct val="150000"/>
              </a:lnSpc>
            </a:pPr>
            <a:r>
              <a:rPr lang="en-US" dirty="0"/>
              <a:t>●</a:t>
            </a:r>
            <a:r>
              <a:rPr lang="en-US" dirty="0" err="1"/>
              <a:t>Lactotroph</a:t>
            </a:r>
            <a:r>
              <a:rPr lang="en-US" dirty="0"/>
              <a:t> adenomas – 44.4</a:t>
            </a:r>
          </a:p>
          <a:p>
            <a:pPr lvl="1">
              <a:lnSpc>
                <a:spcPct val="150000"/>
              </a:lnSpc>
            </a:pPr>
            <a:r>
              <a:rPr lang="en-US" dirty="0"/>
              <a:t>●Nonfunctioning adenomas – 22.2</a:t>
            </a:r>
          </a:p>
          <a:p>
            <a:pPr lvl="1">
              <a:lnSpc>
                <a:spcPct val="150000"/>
              </a:lnSpc>
            </a:pPr>
            <a:r>
              <a:rPr lang="en-US" dirty="0"/>
              <a:t>●</a:t>
            </a:r>
            <a:r>
              <a:rPr lang="en-US" dirty="0" err="1"/>
              <a:t>Somatotroph</a:t>
            </a:r>
            <a:r>
              <a:rPr lang="en-US" dirty="0"/>
              <a:t> adenomas – 8.6</a:t>
            </a:r>
          </a:p>
          <a:p>
            <a:pPr lvl="1">
              <a:lnSpc>
                <a:spcPct val="150000"/>
              </a:lnSpc>
            </a:pPr>
            <a:r>
              <a:rPr lang="en-US" dirty="0"/>
              <a:t>●</a:t>
            </a:r>
            <a:r>
              <a:rPr lang="en-US" dirty="0" err="1"/>
              <a:t>Corticotroph</a:t>
            </a:r>
            <a:r>
              <a:rPr lang="en-US" dirty="0"/>
              <a:t> adenomas – 1.2</a:t>
            </a:r>
          </a:p>
        </p:txBody>
      </p:sp>
    </p:spTree>
    <p:extLst>
      <p:ext uri="{BB962C8B-B14F-4D97-AF65-F5344CB8AC3E}">
        <p14:creationId xmlns:p14="http://schemas.microsoft.com/office/powerpoint/2010/main" val="31956873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865334" y="391044"/>
            <a:ext cx="8577198" cy="838200"/>
          </a:xfrm>
        </p:spPr>
        <p:txBody>
          <a:bodyPr>
            <a:normAutofit fontScale="90000"/>
          </a:bodyPr>
          <a:lstStyle/>
          <a:p>
            <a:r>
              <a:rPr lang="en-US" sz="3200" b="1" dirty="0"/>
              <a:t>Which of the following is the best advice for this patient? </a:t>
            </a:r>
            <a:endParaRPr lang="en-US" altLang="en-US" sz="3200" dirty="0">
              <a:latin typeface="Arial" panose="020B0604020202020204" pitchFamily="34" charset="0"/>
              <a:cs typeface="Arial" panose="020B0604020202020204" pitchFamily="34" charset="0"/>
            </a:endParaRPr>
          </a:p>
        </p:txBody>
      </p:sp>
      <p:sp>
        <p:nvSpPr>
          <p:cNvPr id="13315" name="Content Placeholder 1"/>
          <p:cNvSpPr>
            <a:spLocks noGrp="1"/>
          </p:cNvSpPr>
          <p:nvPr>
            <p:ph idx="1"/>
          </p:nvPr>
        </p:nvSpPr>
        <p:spPr>
          <a:xfrm>
            <a:off x="1981200" y="1883723"/>
            <a:ext cx="8461332" cy="1988130"/>
          </a:xfrm>
        </p:spPr>
        <p:txBody>
          <a:bodyPr>
            <a:normAutofit fontScale="92500" lnSpcReduction="20000"/>
          </a:bodyPr>
          <a:lstStyle/>
          <a:p>
            <a:pPr>
              <a:buFont typeface="Arial" panose="020B0604020202020204" pitchFamily="34" charset="0"/>
              <a:buAutoNum type="alphaUcPeriod"/>
            </a:pPr>
            <a:r>
              <a:rPr lang="en-US" altLang="en-US" i="1" dirty="0">
                <a:latin typeface="Arial" panose="020B0604020202020204" pitchFamily="34" charset="0"/>
                <a:cs typeface="Arial" panose="020B0604020202020204" pitchFamily="34" charset="0"/>
              </a:rPr>
              <a:t>Stop cabergoline now</a:t>
            </a:r>
          </a:p>
          <a:p>
            <a:pPr>
              <a:buFont typeface="Arial" panose="020B0604020202020204" pitchFamily="34" charset="0"/>
              <a:buAutoNum type="alphaUcPeriod"/>
            </a:pPr>
            <a:r>
              <a:rPr lang="en-US" altLang="en-US" i="1" dirty="0">
                <a:latin typeface="Arial" panose="020B0604020202020204" pitchFamily="34" charset="0"/>
                <a:cs typeface="Arial" panose="020B0604020202020204" pitchFamily="34" charset="0"/>
              </a:rPr>
              <a:t>Stop cabergoline once pregnant</a:t>
            </a:r>
          </a:p>
          <a:p>
            <a:pPr>
              <a:buFont typeface="Arial" panose="020B0604020202020204" pitchFamily="34" charset="0"/>
              <a:buAutoNum type="alphaUcPeriod"/>
            </a:pPr>
            <a:r>
              <a:rPr lang="en-US" altLang="en-US" i="1" dirty="0">
                <a:latin typeface="Arial" panose="020B0604020202020204" pitchFamily="34" charset="0"/>
                <a:cs typeface="Arial" panose="020B0604020202020204" pitchFamily="34" charset="0"/>
              </a:rPr>
              <a:t>Switch from cabergoline to bromocriptine once pregnant</a:t>
            </a:r>
          </a:p>
          <a:p>
            <a:pPr>
              <a:buFont typeface="Arial" panose="020B0604020202020204" pitchFamily="34" charset="0"/>
              <a:buAutoNum type="alphaUcPeriod"/>
            </a:pPr>
            <a:r>
              <a:rPr lang="en-US" altLang="en-US" i="1" dirty="0">
                <a:latin typeface="Arial" panose="020B0604020202020204" pitchFamily="34" charset="0"/>
                <a:cs typeface="Arial" panose="020B0604020202020204" pitchFamily="34" charset="0"/>
              </a:rPr>
              <a:t>Reduce the cabergoline dosage to 0.25 mg once weekly</a:t>
            </a:r>
          </a:p>
          <a:p>
            <a:pPr>
              <a:buFont typeface="Arial" panose="020B0604020202020204" pitchFamily="34" charset="0"/>
              <a:buAutoNum type="alphaUcPeriod"/>
            </a:pPr>
            <a:r>
              <a:rPr lang="en-US" altLang="en-US" i="1" dirty="0">
                <a:latin typeface="Arial" panose="020B0604020202020204" pitchFamily="34" charset="0"/>
                <a:cs typeface="Arial" panose="020B0604020202020204" pitchFamily="34" charset="0"/>
              </a:rPr>
              <a:t>Continue cabergoline indefinitely</a:t>
            </a:r>
          </a:p>
        </p:txBody>
      </p:sp>
      <p:sp>
        <p:nvSpPr>
          <p:cNvPr id="13317" name="TextBox 2"/>
          <p:cNvSpPr txBox="1">
            <a:spLocks noChangeArrowheads="1"/>
          </p:cNvSpPr>
          <p:nvPr/>
        </p:nvSpPr>
        <p:spPr bwMode="auto">
          <a:xfrm>
            <a:off x="1865334" y="4262224"/>
            <a:ext cx="8461332" cy="158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C7AC3"/>
              </a:buClr>
              <a:buFont typeface="Arial" panose="020B0604020202020204" pitchFamily="34" charset="0"/>
              <a:buChar char="•"/>
              <a:defRPr sz="32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3C7AC3"/>
              </a:buClr>
              <a:buFont typeface="Arial" panose="020B0604020202020204" pitchFamily="34" charset="0"/>
              <a:buChar char="•"/>
              <a:defRPr sz="28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lr>
                <a:srgbClr val="3C7AC3"/>
              </a:buClr>
              <a:buFont typeface="Arial" panose="020B0604020202020204" pitchFamily="34" charset="0"/>
              <a:buChar char="•"/>
              <a:defRPr sz="2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lr>
                <a:srgbClr val="3C7AC3"/>
              </a:buClr>
              <a:buFont typeface="Arial" panose="020B0604020202020204" pitchFamily="34" charset="0"/>
              <a:buChar char="•"/>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lr>
                <a:srgbClr val="3C7AC3"/>
              </a:buClr>
              <a:buFont typeface="Arial" panose="020B0604020202020204" pitchFamily="34" charset="0"/>
              <a:buChar char="•"/>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3C7AC3"/>
              </a:buClr>
              <a:buFont typeface="Arial" panose="020B0604020202020204" pitchFamily="34" charset="0"/>
              <a:buChar char="•"/>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3C7AC3"/>
              </a:buClr>
              <a:buFont typeface="Arial" panose="020B0604020202020204" pitchFamily="34" charset="0"/>
              <a:buChar char="•"/>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3C7AC3"/>
              </a:buClr>
              <a:buFont typeface="Arial" panose="020B0604020202020204" pitchFamily="34" charset="0"/>
              <a:buChar char="•"/>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3C7AC3"/>
              </a:buClr>
              <a:buFont typeface="Arial" panose="020B0604020202020204" pitchFamily="34" charset="0"/>
              <a:buChar char="•"/>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buFontTx/>
              <a:buNone/>
            </a:pPr>
            <a:r>
              <a:rPr lang="en-US" altLang="en-US" sz="2200" b="1" dirty="0"/>
              <a:t>Correct Answer: </a:t>
            </a:r>
            <a:r>
              <a:rPr lang="en-US" altLang="en-US" sz="2200" dirty="0"/>
              <a:t>B</a:t>
            </a:r>
          </a:p>
          <a:p>
            <a:pPr eaLnBrk="1" hangingPunct="1">
              <a:buFontTx/>
              <a:buNone/>
            </a:pPr>
            <a:r>
              <a:rPr lang="en-US" altLang="en-US" sz="2200" b="1" dirty="0"/>
              <a:t>Learning objective</a:t>
            </a:r>
            <a:r>
              <a:rPr lang="en-US" altLang="en-US" sz="2200" dirty="0"/>
              <a:t>:</a:t>
            </a:r>
          </a:p>
          <a:p>
            <a:pPr eaLnBrk="1" hangingPunct="1">
              <a:buFontTx/>
              <a:buNone/>
            </a:pPr>
            <a:r>
              <a:rPr lang="en-US" altLang="en-US" sz="2200" dirty="0"/>
              <a:t>Guide the management of </a:t>
            </a:r>
            <a:r>
              <a:rPr lang="en-US" altLang="en-US" sz="2200" dirty="0" err="1"/>
              <a:t>microprolactinoma</a:t>
            </a:r>
            <a:r>
              <a:rPr lang="en-US" altLang="en-US" sz="2200" dirty="0"/>
              <a:t> in a woman seeking to become pregnant.</a:t>
            </a:r>
          </a:p>
        </p:txBody>
      </p:sp>
    </p:spTree>
    <p:extLst>
      <p:ext uri="{BB962C8B-B14F-4D97-AF65-F5344CB8AC3E}">
        <p14:creationId xmlns:p14="http://schemas.microsoft.com/office/powerpoint/2010/main" val="61763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24050" y="339767"/>
            <a:ext cx="8229600" cy="792163"/>
          </a:xfrm>
        </p:spPr>
        <p:txBody>
          <a:bodyPr/>
          <a:lstStyle/>
          <a:p>
            <a:pPr eaLnBrk="1" hangingPunct="1"/>
            <a:r>
              <a:rPr lang="en-US" altLang="en-US" dirty="0">
                <a:latin typeface="Arial" panose="020B0604020202020204" pitchFamily="34" charset="0"/>
                <a:cs typeface="Arial" panose="020B0604020202020204" pitchFamily="34" charset="0"/>
              </a:rPr>
              <a:t>Rationale:</a:t>
            </a:r>
          </a:p>
        </p:txBody>
      </p:sp>
      <p:sp>
        <p:nvSpPr>
          <p:cNvPr id="11267" name="Content Placeholder 2"/>
          <p:cNvSpPr>
            <a:spLocks noGrp="1"/>
          </p:cNvSpPr>
          <p:nvPr>
            <p:ph idx="1"/>
          </p:nvPr>
        </p:nvSpPr>
        <p:spPr>
          <a:xfrm>
            <a:off x="1758780" y="988538"/>
            <a:ext cx="8909221" cy="4205288"/>
          </a:xfrm>
        </p:spPr>
        <p:txBody>
          <a:bodyPr>
            <a:normAutofit lnSpcReduction="10000"/>
          </a:bodyPr>
          <a:lstStyle/>
          <a:p>
            <a:pPr marL="0" indent="0">
              <a:buNone/>
            </a:pPr>
            <a:r>
              <a:rPr lang="en-US" altLang="en-US" sz="1850" dirty="0">
                <a:latin typeface="Arial" panose="020B0604020202020204" pitchFamily="34" charset="0"/>
                <a:cs typeface="Arial" panose="020B0604020202020204" pitchFamily="34" charset="0"/>
              </a:rPr>
              <a:t>This patient has had an excellent clinical, biochemical, and radiologic response to cabergoline (a dopamine agonist) used to treat her prolactinoma. The main question relates to the safety of dopamine agonists during pregnancy and when or if they should be discontinued in women who wish to become pregnant.  </a:t>
            </a:r>
          </a:p>
          <a:p>
            <a:pPr marL="0" indent="0">
              <a:buNone/>
            </a:pPr>
            <a:r>
              <a:rPr lang="en-US" altLang="en-US" sz="1850" dirty="0">
                <a:latin typeface="Arial" panose="020B0604020202020204" pitchFamily="34" charset="0"/>
                <a:cs typeface="Arial" panose="020B0604020202020204" pitchFamily="34" charset="0"/>
              </a:rPr>
              <a:t>The main aims of prolactin-lowering therapy in this patient were to restore pituitary-gonadal function and allow spontaneous ovulation, as well as to shrink her macroadenoma to minimize the consequence of pituitary expansion during pregnancy. Stopping therapy suddenly now (Answer A) would put her at risk for relapse given her visible adenoma on MRI and the fact that her serum prolactin remains at the high end of the normal range on her current cabergoline dosage. While the Endocrine Society clinical practice guideline for the management of prolactinoma suggests that therapy can be withdrawn after 2 years if there has been a response to treatment, this should be done gradually with dosage tapering and monitoring of serum prolactin. This may be an option if the patient accepts that there is a risk of recurrence of hyperprolactinemia. However, even if this were embarked upon, the cabergoline dosage should be gradually reduced to 0.25 mg twice weekly (thus, Answer D is incorrect). </a:t>
            </a:r>
          </a:p>
        </p:txBody>
      </p:sp>
    </p:spTree>
    <p:extLst>
      <p:ext uri="{BB962C8B-B14F-4D97-AF65-F5344CB8AC3E}">
        <p14:creationId xmlns:p14="http://schemas.microsoft.com/office/powerpoint/2010/main" val="26193949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24050" y="339767"/>
            <a:ext cx="8229600" cy="792163"/>
          </a:xfrm>
        </p:spPr>
        <p:txBody>
          <a:bodyPr/>
          <a:lstStyle/>
          <a:p>
            <a:pPr eaLnBrk="1" hangingPunct="1"/>
            <a:r>
              <a:rPr lang="en-US" altLang="en-US" dirty="0">
                <a:latin typeface="Arial" panose="020B0604020202020204" pitchFamily="34" charset="0"/>
                <a:cs typeface="Arial" panose="020B0604020202020204" pitchFamily="34" charset="0"/>
              </a:rPr>
              <a:t>Rationale Continued:</a:t>
            </a:r>
          </a:p>
        </p:txBody>
      </p:sp>
      <p:sp>
        <p:nvSpPr>
          <p:cNvPr id="11267" name="Content Placeholder 2"/>
          <p:cNvSpPr>
            <a:spLocks noGrp="1"/>
          </p:cNvSpPr>
          <p:nvPr>
            <p:ph idx="1"/>
          </p:nvPr>
        </p:nvSpPr>
        <p:spPr>
          <a:xfrm>
            <a:off x="1758780" y="988538"/>
            <a:ext cx="8909221" cy="4205288"/>
          </a:xfrm>
        </p:spPr>
        <p:txBody>
          <a:bodyPr/>
          <a:lstStyle/>
          <a:p>
            <a:pPr marL="0" indent="0">
              <a:buNone/>
            </a:pPr>
            <a:r>
              <a:rPr lang="en-US" altLang="en-US" sz="1850" dirty="0">
                <a:latin typeface="Arial" panose="020B0604020202020204" pitchFamily="34" charset="0"/>
                <a:cs typeface="Arial" panose="020B0604020202020204" pitchFamily="34" charset="0"/>
              </a:rPr>
              <a:t>Both cabergoline and bromocriptine effectively manage hyperprolactinemia. However, cabergoline is often the drug of first choice because it is more effective than bromocriptine and is better tolerated. While there is more accumulated experience with bromocriptine in pregnancy, both drugs are considered safe. The incidence of miscarriage and congenital malformations associated with each drug is no higher than in the general population. As a result of greater experience, some clinicians may favor the use of bromocriptine to treat prolactin excess when pregnancy is desired, although many would use cabergoline. Regardless, in the setting of a </a:t>
            </a:r>
            <a:r>
              <a:rPr lang="en-US" altLang="en-US" sz="1850" dirty="0" err="1">
                <a:latin typeface="Arial" panose="020B0604020202020204" pitchFamily="34" charset="0"/>
                <a:cs typeface="Arial" panose="020B0604020202020204" pitchFamily="34" charset="0"/>
              </a:rPr>
              <a:t>microprolactinoma</a:t>
            </a:r>
            <a:r>
              <a:rPr lang="en-US" altLang="en-US" sz="1850" dirty="0">
                <a:latin typeface="Arial" panose="020B0604020202020204" pitchFamily="34" charset="0"/>
                <a:cs typeface="Arial" panose="020B0604020202020204" pitchFamily="34" charset="0"/>
              </a:rPr>
              <a:t>, there is no requirement to continue dopamine agonist therapy once the patient is pregnant (thus, Answer C is incorrect).  </a:t>
            </a:r>
          </a:p>
        </p:txBody>
      </p:sp>
    </p:spTree>
    <p:extLst>
      <p:ext uri="{BB962C8B-B14F-4D97-AF65-F5344CB8AC3E}">
        <p14:creationId xmlns:p14="http://schemas.microsoft.com/office/powerpoint/2010/main" val="8326488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24050" y="339767"/>
            <a:ext cx="8229600" cy="792163"/>
          </a:xfrm>
        </p:spPr>
        <p:txBody>
          <a:bodyPr/>
          <a:lstStyle/>
          <a:p>
            <a:pPr eaLnBrk="1" hangingPunct="1"/>
            <a:r>
              <a:rPr lang="en-US" altLang="en-US" dirty="0">
                <a:latin typeface="Arial" panose="020B0604020202020204" pitchFamily="34" charset="0"/>
                <a:cs typeface="Arial" panose="020B0604020202020204" pitchFamily="34" charset="0"/>
              </a:rPr>
              <a:t>Rationale Continued:</a:t>
            </a:r>
          </a:p>
        </p:txBody>
      </p:sp>
      <p:sp>
        <p:nvSpPr>
          <p:cNvPr id="11267" name="Content Placeholder 2"/>
          <p:cNvSpPr>
            <a:spLocks noGrp="1"/>
          </p:cNvSpPr>
          <p:nvPr>
            <p:ph idx="1"/>
          </p:nvPr>
        </p:nvSpPr>
        <p:spPr>
          <a:xfrm>
            <a:off x="1758780" y="988538"/>
            <a:ext cx="8909221" cy="4205288"/>
          </a:xfrm>
        </p:spPr>
        <p:txBody>
          <a:bodyPr>
            <a:normAutofit lnSpcReduction="10000"/>
          </a:bodyPr>
          <a:lstStyle/>
          <a:p>
            <a:pPr marL="0" indent="0">
              <a:buNone/>
            </a:pPr>
            <a:r>
              <a:rPr lang="en-US" altLang="en-US" sz="1850" dirty="0">
                <a:latin typeface="Arial" panose="020B0604020202020204" pitchFamily="34" charset="0"/>
                <a:cs typeface="Arial" panose="020B0604020202020204" pitchFamily="34" charset="0"/>
              </a:rPr>
              <a:t>It is unusual for dopamine agonist therapy to be continued throughout pregnancy (Answer E) and it is not warranted in this case. Very rarely, treatment may be resumed during pregnancy if an adenoma expands sufficiently to result in visual field impairment. The chance that an increase in the size of a lactotroph adenoma will be clinically important depends on the size of the adenoma before pregnancy. For a microadenoma such as the one described in this vignette, the risk is very low. One review of 12 studies involving 658 patients with </a:t>
            </a:r>
            <a:r>
              <a:rPr lang="en-US" altLang="en-US" sz="1850" dirty="0" err="1">
                <a:latin typeface="Arial" panose="020B0604020202020204" pitchFamily="34" charset="0"/>
                <a:cs typeface="Arial" panose="020B0604020202020204" pitchFamily="34" charset="0"/>
              </a:rPr>
              <a:t>microprolactinomas</a:t>
            </a:r>
            <a:r>
              <a:rPr lang="en-US" altLang="en-US" sz="1850" dirty="0">
                <a:latin typeface="Arial" panose="020B0604020202020204" pitchFamily="34" charset="0"/>
                <a:cs typeface="Arial" panose="020B0604020202020204" pitchFamily="34" charset="0"/>
              </a:rPr>
              <a:t> showed that only 2.7% exhibited a symptomatic increase in adenoma size during pregnancy. The only other circumstance in which continuation of dopamine agonist therapy in pregnancy may be prudent is in women who have macroadenomas that are invasive or abutting the optic chiasm and who have not had </a:t>
            </a:r>
            <a:r>
              <a:rPr lang="en-US" altLang="en-US" sz="1850" dirty="0" err="1">
                <a:latin typeface="Arial" panose="020B0604020202020204" pitchFamily="34" charset="0"/>
                <a:cs typeface="Arial" panose="020B0604020202020204" pitchFamily="34" charset="0"/>
              </a:rPr>
              <a:t>prepregnancy</a:t>
            </a:r>
            <a:r>
              <a:rPr lang="en-US" altLang="en-US" sz="1850" dirty="0">
                <a:latin typeface="Arial" panose="020B0604020202020204" pitchFamily="34" charset="0"/>
                <a:cs typeface="Arial" panose="020B0604020202020204" pitchFamily="34" charset="0"/>
              </a:rPr>
              <a:t> debulking surgery or radiotherapy. </a:t>
            </a:r>
          </a:p>
          <a:p>
            <a:pPr marL="0" indent="0">
              <a:buNone/>
            </a:pPr>
            <a:r>
              <a:rPr lang="en-US" altLang="en-US" sz="1850" dirty="0">
                <a:latin typeface="Arial" panose="020B0604020202020204" pitchFamily="34" charset="0"/>
                <a:cs typeface="Arial" panose="020B0604020202020204" pitchFamily="34" charset="0"/>
              </a:rPr>
              <a:t>Therefore, the best course of action is to advise the patient to stop her cabergoline once pregnant (Answer B). Continuation of therapy until that time ensures ongoing fertility, but the small size and position of her microadenoma (away from the optic chiasm) indicate that ongoing treatment during pregnancy is not justified. </a:t>
            </a:r>
          </a:p>
        </p:txBody>
      </p:sp>
    </p:spTree>
    <p:extLst>
      <p:ext uri="{BB962C8B-B14F-4D97-AF65-F5344CB8AC3E}">
        <p14:creationId xmlns:p14="http://schemas.microsoft.com/office/powerpoint/2010/main" val="14031120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21823" y="268514"/>
            <a:ext cx="8229600" cy="792163"/>
          </a:xfrm>
        </p:spPr>
        <p:txBody>
          <a:bodyPr/>
          <a:lstStyle/>
          <a:p>
            <a:pPr eaLnBrk="1" hangingPunct="1"/>
            <a:r>
              <a:rPr lang="en-US" altLang="en-US" dirty="0">
                <a:latin typeface="Arial" panose="020B0604020202020204" pitchFamily="34" charset="0"/>
                <a:cs typeface="Arial" panose="020B0604020202020204" pitchFamily="34" charset="0"/>
              </a:rPr>
              <a:t>Reference(s):</a:t>
            </a:r>
          </a:p>
        </p:txBody>
      </p:sp>
      <p:sp>
        <p:nvSpPr>
          <p:cNvPr id="11267" name="Content Placeholder 2"/>
          <p:cNvSpPr>
            <a:spLocks noGrp="1"/>
          </p:cNvSpPr>
          <p:nvPr>
            <p:ph idx="1"/>
          </p:nvPr>
        </p:nvSpPr>
        <p:spPr>
          <a:xfrm>
            <a:off x="1921823" y="953798"/>
            <a:ext cx="8579922" cy="5019489"/>
          </a:xfrm>
        </p:spPr>
        <p:txBody>
          <a:bodyPr/>
          <a:lstStyle/>
          <a:p>
            <a:r>
              <a:rPr lang="en-US" sz="2000" dirty="0"/>
              <a:t>Melmed S, </a:t>
            </a:r>
            <a:r>
              <a:rPr lang="en-US" sz="2000" dirty="0" err="1"/>
              <a:t>Casanueva</a:t>
            </a:r>
            <a:r>
              <a:rPr lang="en-US" sz="2000" dirty="0"/>
              <a:t> FF, Hoffman AR, et al; Endocrine Society. Diagnosis and treatment of hyperprolactinemia: an Endocrine Society clinical practice guideline. </a:t>
            </a:r>
            <a:r>
              <a:rPr lang="en-US" sz="2000" i="1" dirty="0"/>
              <a:t>J </a:t>
            </a:r>
            <a:r>
              <a:rPr lang="en-US" sz="2000" i="1" dirty="0" err="1"/>
              <a:t>Clin</a:t>
            </a:r>
            <a:r>
              <a:rPr lang="en-US" sz="2000" i="1" dirty="0"/>
              <a:t> Endocrinol </a:t>
            </a:r>
            <a:r>
              <a:rPr lang="en-US" sz="2000" i="1" dirty="0" err="1"/>
              <a:t>Metab</a:t>
            </a:r>
            <a:r>
              <a:rPr lang="en-US" sz="2000" dirty="0"/>
              <a:t>. 2011;96(2):273-288. PMID: 21296991 </a:t>
            </a:r>
          </a:p>
          <a:p>
            <a:r>
              <a:rPr lang="en-US" sz="2000" dirty="0"/>
              <a:t>Molitch ME. Prolactinoma in pregnancy. </a:t>
            </a:r>
            <a:r>
              <a:rPr lang="en-US" sz="2000" i="1" dirty="0"/>
              <a:t>Best </a:t>
            </a:r>
            <a:r>
              <a:rPr lang="en-US" sz="2000" i="1" dirty="0" err="1"/>
              <a:t>Pract</a:t>
            </a:r>
            <a:r>
              <a:rPr lang="en-US" sz="2000" i="1" dirty="0"/>
              <a:t> Res </a:t>
            </a:r>
            <a:r>
              <a:rPr lang="en-US" sz="2000" i="1" dirty="0" err="1"/>
              <a:t>Clin</a:t>
            </a:r>
            <a:r>
              <a:rPr lang="en-US" sz="2000" i="1" dirty="0"/>
              <a:t> Endocrinol </a:t>
            </a:r>
            <a:r>
              <a:rPr lang="en-US" sz="2000" i="1" dirty="0" err="1"/>
              <a:t>Metab</a:t>
            </a:r>
            <a:r>
              <a:rPr lang="en-US" sz="2000" dirty="0"/>
              <a:t>. 2011;25(6):885-896. PMID: 22115164 </a:t>
            </a:r>
          </a:p>
        </p:txBody>
      </p:sp>
    </p:spTree>
    <p:extLst>
      <p:ext uri="{BB962C8B-B14F-4D97-AF65-F5344CB8AC3E}">
        <p14:creationId xmlns:p14="http://schemas.microsoft.com/office/powerpoint/2010/main" val="37368218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Tuberculosis:</a:t>
            </a:r>
            <a:endParaRPr lang="en-US" dirty="0"/>
          </a:p>
        </p:txBody>
      </p:sp>
      <p:sp>
        <p:nvSpPr>
          <p:cNvPr id="3" name="Content Placeholder 2"/>
          <p:cNvSpPr>
            <a:spLocks noGrp="1"/>
          </p:cNvSpPr>
          <p:nvPr>
            <p:ph sz="half" idx="1"/>
          </p:nvPr>
        </p:nvSpPr>
        <p:spPr/>
        <p:txBody>
          <a:bodyPr/>
          <a:lstStyle/>
          <a:p>
            <a:r>
              <a:rPr lang="en-US" dirty="0"/>
              <a:t>more frequently in </a:t>
            </a:r>
            <a:r>
              <a:rPr lang="en-US" dirty="0" smtClean="0"/>
              <a:t>women</a:t>
            </a:r>
          </a:p>
          <a:p>
            <a:r>
              <a:rPr lang="en-US" dirty="0" smtClean="0"/>
              <a:t>MRI: </a:t>
            </a:r>
            <a:r>
              <a:rPr lang="en-US" dirty="0"/>
              <a:t>can </a:t>
            </a:r>
            <a:r>
              <a:rPr lang="en-US" dirty="0" smtClean="0"/>
              <a:t>reveal involvement </a:t>
            </a:r>
            <a:r>
              <a:rPr lang="en-US" dirty="0"/>
              <a:t>of the paranasal sinuses or </a:t>
            </a:r>
            <a:r>
              <a:rPr lang="en-US" dirty="0" err="1"/>
              <a:t>pititary</a:t>
            </a:r>
            <a:r>
              <a:rPr lang="en-US" dirty="0"/>
              <a:t> fossa,</a:t>
            </a:r>
          </a:p>
          <a:p>
            <a:r>
              <a:rPr lang="en-US" dirty="0"/>
              <a:t>thickening of the pituitary stalk, and adjacent </a:t>
            </a:r>
            <a:r>
              <a:rPr lang="en-US" dirty="0" smtClean="0"/>
              <a:t>meningeal enhancement.</a:t>
            </a:r>
          </a:p>
          <a:p>
            <a:r>
              <a:rPr lang="en-US" dirty="0" err="1" smtClean="0"/>
              <a:t>Tuberculomas</a:t>
            </a:r>
            <a:r>
              <a:rPr lang="en-US" dirty="0" smtClean="0"/>
              <a:t> are </a:t>
            </a:r>
            <a:r>
              <a:rPr lang="en-US" dirty="0"/>
              <a:t>isointense-to-</a:t>
            </a:r>
            <a:r>
              <a:rPr lang="en-US" dirty="0" err="1"/>
              <a:t>hypointense</a:t>
            </a:r>
            <a:r>
              <a:rPr lang="en-US" dirty="0"/>
              <a:t> on T1-weighted images</a:t>
            </a:r>
          </a:p>
          <a:p>
            <a:r>
              <a:rPr lang="en-US" dirty="0"/>
              <a:t>and </a:t>
            </a:r>
            <a:r>
              <a:rPr lang="en-US" dirty="0" err="1"/>
              <a:t>hyperintense</a:t>
            </a:r>
            <a:r>
              <a:rPr lang="en-US" dirty="0"/>
              <a:t> on T2-weighted </a:t>
            </a:r>
            <a:r>
              <a:rPr lang="en-US" dirty="0" smtClean="0"/>
              <a:t>images.</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295908" y="2586891"/>
            <a:ext cx="3643157" cy="3008923"/>
          </a:xfrm>
          <a:prstGeom prst="rect">
            <a:avLst/>
          </a:prstGeom>
        </p:spPr>
      </p:pic>
    </p:spTree>
    <p:extLst>
      <p:ext uri="{BB962C8B-B14F-4D97-AF65-F5344CB8AC3E}">
        <p14:creationId xmlns:p14="http://schemas.microsoft.com/office/powerpoint/2010/main" val="22871952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Pituicytomas</a:t>
            </a:r>
            <a:r>
              <a:rPr lang="en-US" dirty="0"/>
              <a:t> (also called </a:t>
            </a:r>
            <a:r>
              <a:rPr lang="en-US" dirty="0" err="1"/>
              <a:t>infundibulomas</a:t>
            </a:r>
            <a:r>
              <a:rPr lang="en-US" dirty="0"/>
              <a:t>) are </a:t>
            </a:r>
            <a:r>
              <a:rPr lang="en-US" dirty="0" smtClean="0"/>
              <a:t>benign tumors </a:t>
            </a:r>
            <a:r>
              <a:rPr lang="en-US" dirty="0"/>
              <a:t>that typically arise from the </a:t>
            </a:r>
            <a:r>
              <a:rPr lang="en-US" dirty="0" smtClean="0"/>
              <a:t>infundibulum.</a:t>
            </a:r>
          </a:p>
          <a:p>
            <a:r>
              <a:rPr lang="en-US" dirty="0"/>
              <a:t>in men in the third to </a:t>
            </a:r>
            <a:r>
              <a:rPr lang="en-US" dirty="0" smtClean="0"/>
              <a:t>fifth decades </a:t>
            </a:r>
            <a:r>
              <a:rPr lang="en-US" dirty="0"/>
              <a:t>of life. Clinically, patients present with </a:t>
            </a:r>
            <a:r>
              <a:rPr lang="en-US" dirty="0" err="1" smtClean="0"/>
              <a:t>panhypopituitarism</a:t>
            </a:r>
            <a:r>
              <a:rPr lang="en-US" dirty="0" smtClean="0"/>
              <a:t> and </a:t>
            </a:r>
            <a:r>
              <a:rPr lang="en-US" dirty="0"/>
              <a:t>fatigue. </a:t>
            </a:r>
            <a:endParaRPr lang="en-US" dirty="0" smtClean="0"/>
          </a:p>
          <a:p>
            <a:r>
              <a:rPr lang="en-US" dirty="0" smtClean="0"/>
              <a:t>On </a:t>
            </a:r>
            <a:r>
              <a:rPr lang="en-US" dirty="0"/>
              <a:t>MRI, </a:t>
            </a:r>
            <a:r>
              <a:rPr lang="en-US" dirty="0" err="1"/>
              <a:t>pituicytomas</a:t>
            </a:r>
            <a:r>
              <a:rPr lang="en-US" dirty="0"/>
              <a:t> </a:t>
            </a:r>
            <a:r>
              <a:rPr lang="en-US" dirty="0" smtClean="0"/>
              <a:t>have the </a:t>
            </a:r>
            <a:r>
              <a:rPr lang="en-US" dirty="0"/>
              <a:t>same </a:t>
            </a:r>
            <a:r>
              <a:rPr lang="en-US" dirty="0" err="1"/>
              <a:t>isodensity</a:t>
            </a:r>
            <a:r>
              <a:rPr lang="en-US" dirty="0"/>
              <a:t> as normal brain tissue, they enhance</a:t>
            </a:r>
          </a:p>
          <a:p>
            <a:r>
              <a:rPr lang="en-US" dirty="0"/>
              <a:t>homogenously with contrast, and there is absence of </a:t>
            </a:r>
            <a:r>
              <a:rPr lang="en-US" dirty="0" smtClean="0"/>
              <a:t>the normal </a:t>
            </a:r>
            <a:r>
              <a:rPr lang="en-US" dirty="0"/>
              <a:t>T1 </a:t>
            </a:r>
            <a:r>
              <a:rPr lang="en-US" dirty="0" err="1"/>
              <a:t>hyperintensity</a:t>
            </a:r>
            <a:r>
              <a:rPr lang="en-US" dirty="0"/>
              <a:t> of the posterior </a:t>
            </a:r>
            <a:r>
              <a:rPr lang="en-US" dirty="0" smtClean="0"/>
              <a:t>lobe</a:t>
            </a:r>
            <a:endParaRPr lang="en-US" dirty="0"/>
          </a:p>
          <a:p>
            <a:r>
              <a:rPr lang="en-US" dirty="0"/>
              <a:t>Treatment for </a:t>
            </a:r>
            <a:r>
              <a:rPr lang="en-US" dirty="0" err="1" smtClean="0"/>
              <a:t>pituicytomas</a:t>
            </a:r>
            <a:r>
              <a:rPr lang="en-US" dirty="0" smtClean="0"/>
              <a:t> is </a:t>
            </a:r>
            <a:r>
              <a:rPr lang="en-US" dirty="0"/>
              <a:t>surgical resection</a:t>
            </a:r>
          </a:p>
        </p:txBody>
      </p:sp>
    </p:spTree>
    <p:extLst>
      <p:ext uri="{BB962C8B-B14F-4D97-AF65-F5344CB8AC3E}">
        <p14:creationId xmlns:p14="http://schemas.microsoft.com/office/powerpoint/2010/main" val="2394408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Leukemia (chronic </a:t>
            </a:r>
            <a:r>
              <a:rPr lang="en-US" dirty="0" err="1"/>
              <a:t>myelogenous</a:t>
            </a:r>
            <a:r>
              <a:rPr lang="en-US" dirty="0"/>
              <a:t> leukemia and </a:t>
            </a:r>
            <a:r>
              <a:rPr lang="en-US" dirty="0" smtClean="0"/>
              <a:t>acute </a:t>
            </a:r>
            <a:r>
              <a:rPr lang="en-US" dirty="0" err="1" smtClean="0"/>
              <a:t>myelogenous</a:t>
            </a:r>
            <a:r>
              <a:rPr lang="en-US" dirty="0" smtClean="0"/>
              <a:t> </a:t>
            </a:r>
            <a:r>
              <a:rPr lang="en-US" dirty="0"/>
              <a:t>leukemia) and lymphoma</a:t>
            </a:r>
          </a:p>
        </p:txBody>
      </p:sp>
    </p:spTree>
    <p:extLst>
      <p:ext uri="{BB962C8B-B14F-4D97-AF65-F5344CB8AC3E}">
        <p14:creationId xmlns:p14="http://schemas.microsoft.com/office/powerpoint/2010/main" val="8294653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Pituitary stalk interruption syndrome</a:t>
            </a:r>
          </a:p>
        </p:txBody>
      </p:sp>
      <p:sp>
        <p:nvSpPr>
          <p:cNvPr id="3" name="Content Placeholder 2"/>
          <p:cNvSpPr>
            <a:spLocks noGrp="1"/>
          </p:cNvSpPr>
          <p:nvPr>
            <p:ph idx="1"/>
          </p:nvPr>
        </p:nvSpPr>
        <p:spPr/>
        <p:txBody>
          <a:bodyPr/>
          <a:lstStyle/>
          <a:p>
            <a:r>
              <a:rPr lang="en-US" dirty="0" smtClean="0"/>
              <a:t> </a:t>
            </a:r>
            <a:r>
              <a:rPr lang="en-US" dirty="0"/>
              <a:t>an ectopic posterior pituitary</a:t>
            </a:r>
            <a:r>
              <a:rPr lang="en-US" dirty="0" smtClean="0"/>
              <a:t>,</a:t>
            </a:r>
          </a:p>
          <a:p>
            <a:r>
              <a:rPr lang="en-US" dirty="0" smtClean="0"/>
              <a:t> </a:t>
            </a:r>
            <a:r>
              <a:rPr lang="en-US" dirty="0"/>
              <a:t>a </a:t>
            </a:r>
            <a:r>
              <a:rPr lang="en-US" dirty="0" err="1" smtClean="0"/>
              <a:t>hypoplastic</a:t>
            </a:r>
            <a:r>
              <a:rPr lang="en-US" dirty="0" smtClean="0"/>
              <a:t> anterior </a:t>
            </a:r>
            <a:r>
              <a:rPr lang="en-US" dirty="0"/>
              <a:t>pituitary</a:t>
            </a:r>
            <a:r>
              <a:rPr lang="en-US" dirty="0" smtClean="0"/>
              <a:t>,</a:t>
            </a:r>
          </a:p>
          <a:p>
            <a:r>
              <a:rPr lang="en-US" dirty="0" smtClean="0"/>
              <a:t> </a:t>
            </a:r>
            <a:r>
              <a:rPr lang="en-US" dirty="0"/>
              <a:t>and lack of or significant thinning of </a:t>
            </a:r>
            <a:r>
              <a:rPr lang="en-US" dirty="0" smtClean="0"/>
              <a:t>the pituitary </a:t>
            </a:r>
            <a:r>
              <a:rPr lang="en-US" dirty="0"/>
              <a:t>stalk</a:t>
            </a:r>
          </a:p>
        </p:txBody>
      </p:sp>
    </p:spTree>
    <p:extLst>
      <p:ext uri="{BB962C8B-B14F-4D97-AF65-F5344CB8AC3E}">
        <p14:creationId xmlns:p14="http://schemas.microsoft.com/office/powerpoint/2010/main" val="24093025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63446" y="2246969"/>
            <a:ext cx="6471139" cy="4002342"/>
          </a:xfrm>
          <a:prstGeom prst="rect">
            <a:avLst/>
          </a:prstGeom>
        </p:spPr>
      </p:pic>
    </p:spTree>
    <p:extLst>
      <p:ext uri="{BB962C8B-B14F-4D97-AF65-F5344CB8AC3E}">
        <p14:creationId xmlns:p14="http://schemas.microsoft.com/office/powerpoint/2010/main" val="3318399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Classification</a:t>
            </a:r>
            <a:r>
              <a:rPr lang="fa-IR" b="1" dirty="0" smtClean="0"/>
              <a:t>:</a:t>
            </a:r>
            <a:endParaRPr lang="en-US" dirty="0"/>
          </a:p>
        </p:txBody>
      </p:sp>
      <p:sp>
        <p:nvSpPr>
          <p:cNvPr id="3" name="Content Placeholder 2"/>
          <p:cNvSpPr>
            <a:spLocks noGrp="1"/>
          </p:cNvSpPr>
          <p:nvPr>
            <p:ph sz="half" idx="1"/>
          </p:nvPr>
        </p:nvSpPr>
        <p:spPr/>
        <p:txBody>
          <a:bodyPr/>
          <a:lstStyle/>
          <a:p>
            <a:pPr>
              <a:buFont typeface="Arial" panose="020B0604020202020204" pitchFamily="34" charset="0"/>
              <a:buChar char="•"/>
            </a:pPr>
            <a:r>
              <a:rPr lang="en-US" dirty="0" smtClean="0"/>
              <a:t>Size:</a:t>
            </a:r>
          </a:p>
          <a:p>
            <a:pPr lvl="1">
              <a:buFont typeface="Arial" panose="020B0604020202020204" pitchFamily="34" charset="0"/>
              <a:buChar char="•"/>
            </a:pPr>
            <a:r>
              <a:rPr lang="en-US" dirty="0"/>
              <a:t> </a:t>
            </a:r>
            <a:r>
              <a:rPr lang="en-US" dirty="0" err="1" smtClean="0"/>
              <a:t>Microadenoma</a:t>
            </a:r>
            <a:endParaRPr lang="en-US" dirty="0" smtClean="0"/>
          </a:p>
          <a:p>
            <a:pPr lvl="1">
              <a:buFont typeface="Arial" panose="020B0604020202020204" pitchFamily="34" charset="0"/>
              <a:buChar char="•"/>
            </a:pPr>
            <a:r>
              <a:rPr lang="en-US" dirty="0"/>
              <a:t> </a:t>
            </a:r>
            <a:r>
              <a:rPr lang="en-US" dirty="0" err="1" smtClean="0"/>
              <a:t>Macroadenoma</a:t>
            </a:r>
            <a:endParaRPr lang="en-US" dirty="0" smtClean="0"/>
          </a:p>
          <a:p>
            <a:pPr>
              <a:buFont typeface="Arial" panose="020B0604020202020204" pitchFamily="34" charset="0"/>
              <a:buChar char="•"/>
            </a:pPr>
            <a:r>
              <a:rPr lang="en-US" dirty="0" smtClean="0"/>
              <a:t>Cell of origin:</a:t>
            </a:r>
          </a:p>
          <a:p>
            <a:pPr lvl="1">
              <a:buFont typeface="Arial" panose="020B0604020202020204" pitchFamily="34" charset="0"/>
              <a:buChar char="•"/>
            </a:pPr>
            <a:r>
              <a:rPr lang="en-US" dirty="0" err="1"/>
              <a:t>Gonadotroph</a:t>
            </a:r>
            <a:r>
              <a:rPr lang="en-US" dirty="0"/>
              <a:t> adenomas </a:t>
            </a:r>
            <a:endParaRPr lang="en-US" dirty="0" smtClean="0"/>
          </a:p>
          <a:p>
            <a:pPr lvl="1">
              <a:buFont typeface="Arial" panose="020B0604020202020204" pitchFamily="34" charset="0"/>
              <a:buChar char="•"/>
            </a:pPr>
            <a:r>
              <a:rPr lang="en-US" dirty="0" err="1"/>
              <a:t>Thyrotroph</a:t>
            </a:r>
            <a:r>
              <a:rPr lang="en-US" dirty="0"/>
              <a:t> adenomas </a:t>
            </a:r>
            <a:endParaRPr lang="en-US" dirty="0" smtClean="0"/>
          </a:p>
          <a:p>
            <a:pPr lvl="1">
              <a:buFont typeface="Arial" panose="020B0604020202020204" pitchFamily="34" charset="0"/>
              <a:buChar char="•"/>
            </a:pPr>
            <a:r>
              <a:rPr lang="en-US" dirty="0" err="1"/>
              <a:t>Corticotroph</a:t>
            </a:r>
            <a:r>
              <a:rPr lang="en-US" dirty="0"/>
              <a:t> adenomas </a:t>
            </a:r>
            <a:endParaRPr lang="en-US" dirty="0" smtClean="0"/>
          </a:p>
          <a:p>
            <a:pPr lvl="1">
              <a:buFont typeface="Arial" panose="020B0604020202020204" pitchFamily="34" charset="0"/>
              <a:buChar char="•"/>
            </a:pPr>
            <a:r>
              <a:rPr lang="en-US" dirty="0" err="1"/>
              <a:t>Lactotroph</a:t>
            </a:r>
            <a:r>
              <a:rPr lang="en-US" dirty="0"/>
              <a:t> adenomas </a:t>
            </a:r>
            <a:endParaRPr lang="en-US" dirty="0" smtClean="0"/>
          </a:p>
          <a:p>
            <a:pPr lvl="1">
              <a:buFont typeface="Arial" panose="020B0604020202020204" pitchFamily="34" charset="0"/>
              <a:buChar char="•"/>
            </a:pPr>
            <a:r>
              <a:rPr lang="en-US" dirty="0" err="1"/>
              <a:t>Somatotroph</a:t>
            </a:r>
            <a:r>
              <a:rPr lang="en-US" dirty="0"/>
              <a:t> adenomas </a:t>
            </a:r>
            <a:endParaRPr lang="en-US" dirty="0" smtClean="0"/>
          </a:p>
          <a:p>
            <a:pPr lvl="1">
              <a:buFont typeface="Arial" panose="020B0604020202020204" pitchFamily="34" charset="0"/>
              <a:buChar char="•"/>
            </a:pPr>
            <a:r>
              <a:rPr lang="en-US" dirty="0" err="1"/>
              <a:t>plurihormonal</a:t>
            </a:r>
            <a:r>
              <a:rPr lang="en-US" dirty="0"/>
              <a:t> </a:t>
            </a:r>
            <a:r>
              <a:rPr lang="en-US" dirty="0" smtClean="0"/>
              <a:t>adenomas: // </a:t>
            </a:r>
            <a:r>
              <a:rPr lang="en-US" sz="1400" dirty="0" err="1"/>
              <a:t>Lactotroph</a:t>
            </a:r>
            <a:r>
              <a:rPr lang="en-US" sz="1400" dirty="0"/>
              <a:t>/</a:t>
            </a:r>
            <a:r>
              <a:rPr lang="en-US" sz="1400" dirty="0" err="1"/>
              <a:t>somatotroph</a:t>
            </a:r>
            <a:r>
              <a:rPr lang="en-US" sz="1400" dirty="0"/>
              <a:t> adenoma combinations</a:t>
            </a:r>
            <a:r>
              <a:rPr lang="en-US" sz="1600" dirty="0"/>
              <a:t> </a:t>
            </a:r>
            <a:endParaRPr lang="en-US" dirty="0"/>
          </a:p>
        </p:txBody>
      </p:sp>
      <p:sp>
        <p:nvSpPr>
          <p:cNvPr id="4" name="Content Placeholder 3"/>
          <p:cNvSpPr>
            <a:spLocks noGrp="1"/>
          </p:cNvSpPr>
          <p:nvPr>
            <p:ph sz="half" idx="2"/>
          </p:nvPr>
        </p:nvSpPr>
        <p:spPr/>
        <p:txBody>
          <a:bodyPr/>
          <a:lstStyle/>
          <a:p>
            <a:pPr>
              <a:buFont typeface="Arial" panose="020B0604020202020204" pitchFamily="34" charset="0"/>
              <a:buChar char="•"/>
            </a:pPr>
            <a:r>
              <a:rPr lang="en-US" dirty="0" smtClean="0"/>
              <a:t> Location:</a:t>
            </a:r>
          </a:p>
          <a:p>
            <a:pPr lvl="1">
              <a:buFont typeface="Arial" panose="020B0604020202020204" pitchFamily="34" charset="0"/>
              <a:buChar char="•"/>
            </a:pPr>
            <a:r>
              <a:rPr lang="en-US" dirty="0" err="1" smtClean="0"/>
              <a:t>Intrasellar</a:t>
            </a:r>
            <a:endParaRPr lang="en-US" dirty="0" smtClean="0"/>
          </a:p>
          <a:p>
            <a:pPr lvl="1">
              <a:buFont typeface="Arial" panose="020B0604020202020204" pitchFamily="34" charset="0"/>
              <a:buChar char="•"/>
            </a:pPr>
            <a:r>
              <a:rPr lang="en-US" dirty="0" err="1" smtClean="0"/>
              <a:t>Extrasellar</a:t>
            </a:r>
            <a:r>
              <a:rPr lang="en-US" dirty="0" smtClean="0"/>
              <a:t> </a:t>
            </a:r>
          </a:p>
          <a:p>
            <a:pPr lvl="1">
              <a:buFont typeface="Arial" panose="020B0604020202020204" pitchFamily="34" charset="0"/>
              <a:buChar char="•"/>
            </a:pPr>
            <a:r>
              <a:rPr lang="en-US" dirty="0" smtClean="0"/>
              <a:t>Mixed</a:t>
            </a:r>
            <a:endParaRPr lang="en-US" dirty="0"/>
          </a:p>
        </p:txBody>
      </p:sp>
    </p:spTree>
    <p:extLst>
      <p:ext uri="{BB962C8B-B14F-4D97-AF65-F5344CB8AC3E}">
        <p14:creationId xmlns:p14="http://schemas.microsoft.com/office/powerpoint/2010/main" val="3908506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Presentations of </a:t>
            </a:r>
            <a:r>
              <a:rPr lang="en-US" dirty="0" err="1" smtClean="0"/>
              <a:t>sellar</a:t>
            </a:r>
            <a:r>
              <a:rPr lang="en-US" dirty="0" smtClean="0"/>
              <a:t> and </a:t>
            </a:r>
            <a:r>
              <a:rPr lang="en-US" dirty="0" err="1" smtClean="0"/>
              <a:t>parasellar</a:t>
            </a:r>
            <a:r>
              <a:rPr lang="en-US" dirty="0" smtClean="0"/>
              <a:t> mass</a:t>
            </a:r>
            <a:endParaRPr lang="en-US" dirty="0"/>
          </a:p>
        </p:txBody>
      </p:sp>
      <p:sp>
        <p:nvSpPr>
          <p:cNvPr id="3" name="Content Placeholder 2"/>
          <p:cNvSpPr>
            <a:spLocks noGrp="1"/>
          </p:cNvSpPr>
          <p:nvPr>
            <p:ph idx="1"/>
          </p:nvPr>
        </p:nvSpPr>
        <p:spPr/>
        <p:txBody>
          <a:bodyPr/>
          <a:lstStyle/>
          <a:p>
            <a:pPr>
              <a:lnSpc>
                <a:spcPct val="150000"/>
              </a:lnSpc>
            </a:pPr>
            <a:r>
              <a:rPr lang="en-US" dirty="0" smtClean="0"/>
              <a:t>● Neurologic </a:t>
            </a:r>
            <a:r>
              <a:rPr lang="en-US" dirty="0"/>
              <a:t>symptoms, such as visual impairment or headache</a:t>
            </a:r>
          </a:p>
          <a:p>
            <a:pPr>
              <a:lnSpc>
                <a:spcPct val="150000"/>
              </a:lnSpc>
            </a:pPr>
            <a:r>
              <a:rPr lang="en-US" dirty="0" smtClean="0"/>
              <a:t>● Incidental </a:t>
            </a:r>
            <a:r>
              <a:rPr lang="en-US" dirty="0"/>
              <a:t>finding on </a:t>
            </a:r>
            <a:r>
              <a:rPr lang="en-US" dirty="0" smtClean="0"/>
              <a:t>MRI </a:t>
            </a:r>
            <a:r>
              <a:rPr lang="en-US" dirty="0"/>
              <a:t>performed for some other reason</a:t>
            </a:r>
          </a:p>
          <a:p>
            <a:pPr>
              <a:lnSpc>
                <a:spcPct val="150000"/>
              </a:lnSpc>
            </a:pPr>
            <a:r>
              <a:rPr lang="en-US" dirty="0" smtClean="0"/>
              <a:t>● Hormonal abnormalities</a:t>
            </a:r>
            <a:r>
              <a:rPr lang="fa-IR" dirty="0" smtClean="0"/>
              <a:t> </a:t>
            </a:r>
            <a:r>
              <a:rPr lang="en-US" dirty="0" smtClean="0"/>
              <a:t> (</a:t>
            </a:r>
            <a:r>
              <a:rPr lang="en-US" dirty="0"/>
              <a:t>under- or </a:t>
            </a:r>
            <a:r>
              <a:rPr lang="en-US" dirty="0" err="1"/>
              <a:t>oversecretion</a:t>
            </a:r>
            <a:r>
              <a:rPr lang="en-US" dirty="0"/>
              <a:t> of pituitary </a:t>
            </a:r>
            <a:r>
              <a:rPr lang="en-US" dirty="0" smtClean="0"/>
              <a:t>hormones)</a:t>
            </a:r>
            <a:endParaRPr lang="en-US" dirty="0"/>
          </a:p>
        </p:txBody>
      </p:sp>
    </p:spTree>
    <p:extLst>
      <p:ext uri="{BB962C8B-B14F-4D97-AF65-F5344CB8AC3E}">
        <p14:creationId xmlns:p14="http://schemas.microsoft.com/office/powerpoint/2010/main" val="3601772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a:xfrm>
            <a:off x="1024128" y="1938215"/>
            <a:ext cx="9720073" cy="4371145"/>
          </a:xfrm>
        </p:spPr>
        <p:txBody>
          <a:bodyPr/>
          <a:lstStyle/>
          <a:p>
            <a:pPr>
              <a:buFont typeface="Arial" panose="020B0604020202020204" pitchFamily="34" charset="0"/>
              <a:buChar char="•"/>
            </a:pPr>
            <a:r>
              <a:rPr lang="en-US" dirty="0" smtClean="0"/>
              <a:t> </a:t>
            </a:r>
            <a:r>
              <a:rPr lang="en-US" b="1" dirty="0" smtClean="0"/>
              <a:t>Pituitary </a:t>
            </a:r>
            <a:r>
              <a:rPr lang="en-US" b="1" dirty="0"/>
              <a:t>adenomas </a:t>
            </a:r>
            <a:r>
              <a:rPr lang="en-US" dirty="0"/>
              <a:t>are the most common cause of </a:t>
            </a:r>
            <a:r>
              <a:rPr lang="en-US" dirty="0" err="1"/>
              <a:t>sellar</a:t>
            </a:r>
            <a:r>
              <a:rPr lang="en-US" dirty="0"/>
              <a:t> </a:t>
            </a:r>
            <a:r>
              <a:rPr lang="en-US" dirty="0" smtClean="0"/>
              <a:t>masses (about 90%)</a:t>
            </a:r>
          </a:p>
          <a:p>
            <a:pPr>
              <a:buFont typeface="Arial" panose="020B0604020202020204" pitchFamily="34" charset="0"/>
              <a:buChar char="•"/>
            </a:pPr>
            <a:r>
              <a:rPr lang="en-US" dirty="0" smtClean="0"/>
              <a:t> </a:t>
            </a:r>
            <a:r>
              <a:rPr lang="en-US" b="1" dirty="0" smtClean="0"/>
              <a:t>Other </a:t>
            </a:r>
            <a:r>
              <a:rPr lang="en-US" b="1" dirty="0"/>
              <a:t>disorders</a:t>
            </a:r>
            <a:r>
              <a:rPr lang="en-US" dirty="0"/>
              <a:t>, which are often difficult to distinguish from pituitary adenomas by imaging, include physiologic enlargement of the pituitary and benign and malignant tumors </a:t>
            </a:r>
            <a:endParaRPr lang="en-US" dirty="0" smtClean="0"/>
          </a:p>
          <a:p>
            <a:pPr lvl="1">
              <a:lnSpc>
                <a:spcPct val="150000"/>
              </a:lnSpc>
              <a:buFont typeface="Arial" panose="020B0604020202020204" pitchFamily="34" charset="0"/>
              <a:buChar char="•"/>
            </a:pPr>
            <a:r>
              <a:rPr lang="en-US" dirty="0"/>
              <a:t> </a:t>
            </a:r>
            <a:r>
              <a:rPr lang="en-US" b="1" dirty="0" smtClean="0"/>
              <a:t>Pituitary </a:t>
            </a:r>
            <a:r>
              <a:rPr lang="en-US" b="1" dirty="0"/>
              <a:t>hyperplasia</a:t>
            </a:r>
            <a:r>
              <a:rPr lang="en-US" dirty="0"/>
              <a:t> </a:t>
            </a:r>
            <a:r>
              <a:rPr lang="en-US" dirty="0" smtClean="0"/>
              <a:t>:</a:t>
            </a:r>
          </a:p>
          <a:p>
            <a:pPr lvl="2">
              <a:lnSpc>
                <a:spcPct val="150000"/>
              </a:lnSpc>
              <a:buFont typeface="Arial" panose="020B0604020202020204" pitchFamily="34" charset="0"/>
              <a:buChar char="•"/>
            </a:pPr>
            <a:r>
              <a:rPr lang="en-US" dirty="0" smtClean="0"/>
              <a:t> </a:t>
            </a:r>
            <a:r>
              <a:rPr lang="en-US" dirty="0" err="1"/>
              <a:t>Lactotroph</a:t>
            </a:r>
            <a:r>
              <a:rPr lang="en-US" dirty="0"/>
              <a:t> hyperplasia </a:t>
            </a:r>
            <a:endParaRPr lang="en-US" dirty="0" smtClean="0"/>
          </a:p>
          <a:p>
            <a:pPr lvl="2">
              <a:lnSpc>
                <a:spcPct val="150000"/>
              </a:lnSpc>
              <a:buFont typeface="Arial" panose="020B0604020202020204" pitchFamily="34" charset="0"/>
              <a:buChar char="•"/>
            </a:pPr>
            <a:r>
              <a:rPr lang="en-US" dirty="0" err="1"/>
              <a:t>Thyrotroph</a:t>
            </a:r>
            <a:r>
              <a:rPr lang="en-US" dirty="0"/>
              <a:t> and </a:t>
            </a:r>
            <a:r>
              <a:rPr lang="en-US" dirty="0" err="1"/>
              <a:t>gonadotroph</a:t>
            </a:r>
            <a:r>
              <a:rPr lang="en-US" dirty="0"/>
              <a:t> hyperplasia </a:t>
            </a:r>
            <a:endParaRPr lang="en-US" dirty="0" smtClean="0"/>
          </a:p>
          <a:p>
            <a:pPr lvl="2">
              <a:lnSpc>
                <a:spcPct val="150000"/>
              </a:lnSpc>
              <a:buFont typeface="Arial" panose="020B0604020202020204" pitchFamily="34" charset="0"/>
              <a:buChar char="•"/>
            </a:pPr>
            <a:r>
              <a:rPr lang="en-US" dirty="0" err="1"/>
              <a:t>Somatotroph</a:t>
            </a:r>
            <a:r>
              <a:rPr lang="en-US" dirty="0"/>
              <a:t> hyperplasia </a:t>
            </a:r>
            <a:endParaRPr lang="en-US" dirty="0" smtClean="0"/>
          </a:p>
          <a:p>
            <a:pPr lvl="1">
              <a:lnSpc>
                <a:spcPct val="150000"/>
              </a:lnSpc>
              <a:buFont typeface="Arial" panose="020B0604020202020204" pitchFamily="34" charset="0"/>
              <a:buChar char="•"/>
            </a:pPr>
            <a:r>
              <a:rPr lang="en-US" b="1" dirty="0"/>
              <a:t>Other benign tumors</a:t>
            </a:r>
            <a:r>
              <a:rPr lang="en-US" dirty="0"/>
              <a:t> </a:t>
            </a:r>
            <a:endParaRPr lang="en-US" dirty="0" smtClean="0"/>
          </a:p>
          <a:p>
            <a:pPr lvl="2">
              <a:lnSpc>
                <a:spcPct val="150000"/>
              </a:lnSpc>
              <a:buFont typeface="Arial" panose="020B0604020202020204" pitchFamily="34" charset="0"/>
              <a:buChar char="•"/>
            </a:pPr>
            <a:r>
              <a:rPr lang="en-US" dirty="0" err="1" smtClean="0"/>
              <a:t>Craniopharyngiomas</a:t>
            </a:r>
            <a:r>
              <a:rPr lang="en-US" dirty="0"/>
              <a:t>, </a:t>
            </a:r>
            <a:r>
              <a:rPr lang="en-US" dirty="0" err="1"/>
              <a:t>meningiomas</a:t>
            </a:r>
            <a:r>
              <a:rPr lang="en-US" dirty="0"/>
              <a:t>, and, less commonly, </a:t>
            </a:r>
            <a:r>
              <a:rPr lang="en-US" dirty="0" err="1"/>
              <a:t>pituicytomas</a:t>
            </a:r>
            <a:r>
              <a:rPr lang="en-US" dirty="0" smtClean="0"/>
              <a:t> 	 </a:t>
            </a:r>
            <a:endParaRPr lang="en-US" dirty="0"/>
          </a:p>
        </p:txBody>
      </p:sp>
    </p:spTree>
    <p:extLst>
      <p:ext uri="{BB962C8B-B14F-4D97-AF65-F5344CB8AC3E}">
        <p14:creationId xmlns:p14="http://schemas.microsoft.com/office/powerpoint/2010/main" val="33183371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5495</TotalTime>
  <Words>3562</Words>
  <Application>Microsoft Office PowerPoint</Application>
  <PresentationFormat>Widescreen</PresentationFormat>
  <Paragraphs>340</Paragraphs>
  <Slides>69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MS PGothic</vt:lpstr>
      <vt:lpstr>Arial</vt:lpstr>
      <vt:lpstr>Calibri</vt:lpstr>
      <vt:lpstr>Tw Cen MT</vt:lpstr>
      <vt:lpstr>Tw Cen MT Condensed</vt:lpstr>
      <vt:lpstr>Wingdings</vt:lpstr>
      <vt:lpstr>Wingdings 3</vt:lpstr>
      <vt:lpstr>Integral</vt:lpstr>
      <vt:lpstr>Approach to sellar mass and pituitary stalk lesions</vt:lpstr>
      <vt:lpstr>Outline:</vt:lpstr>
      <vt:lpstr>PowerPoint Presentation</vt:lpstr>
      <vt:lpstr>Introduction:</vt:lpstr>
      <vt:lpstr>Introduction:</vt:lpstr>
      <vt:lpstr>Importance: </vt:lpstr>
      <vt:lpstr>Classification:</vt:lpstr>
      <vt:lpstr>Presentations of sellar and parasellar mass</vt:lpstr>
      <vt:lpstr>Causes:</vt:lpstr>
      <vt:lpstr>Causes:</vt:lpstr>
      <vt:lpstr>PowerPoint Presentation</vt:lpstr>
      <vt:lpstr>PowerPoint Presentation</vt:lpstr>
      <vt:lpstr>How distinguish</vt:lpstr>
      <vt:lpstr>Evaluation of sellar mass:</vt:lpstr>
      <vt:lpstr>SIGNS AND SYMPTOMS OF NONPITUITARY SELLAR LESIONS</vt:lpstr>
      <vt:lpstr>SIGNS AND SYMPTOMS OF NONPITUITARY SELLAR LESIONS</vt:lpstr>
      <vt:lpstr>MRI:  </vt:lpstr>
      <vt:lpstr>Gadolinium-enhanced image</vt:lpstr>
      <vt:lpstr>Some lesions:</vt:lpstr>
      <vt:lpstr>CT scan :</vt:lpstr>
      <vt:lpstr>Visual loss</vt:lpstr>
      <vt:lpstr>Visual loss pattern: </vt:lpstr>
      <vt:lpstr>Hormonal evaluation </vt:lpstr>
      <vt:lpstr>hypersecretion</vt:lpstr>
      <vt:lpstr>Stalk lesions</vt:lpstr>
      <vt:lpstr>PowerPoint Presentation</vt:lpstr>
      <vt:lpstr>Anatomy </vt:lpstr>
      <vt:lpstr>Pituitary stalk:</vt:lpstr>
      <vt:lpstr>Pituitary stalk:</vt:lpstr>
      <vt:lpstr>Pituitary stalk lesions</vt:lpstr>
      <vt:lpstr>Congenital lesions</vt:lpstr>
      <vt:lpstr>septooptic dysplasia</vt:lpstr>
      <vt:lpstr>Duplication of the pituitary</vt:lpstr>
      <vt:lpstr>Inflammatory and infectious lesions</vt:lpstr>
      <vt:lpstr>infundibuloneurohypophysitis (LINH):</vt:lpstr>
      <vt:lpstr>LINH treatment:</vt:lpstr>
      <vt:lpstr>Langerhans cell histiocytosis (LCH)</vt:lpstr>
      <vt:lpstr>Diagnosis and Treatment</vt:lpstr>
      <vt:lpstr>sarcoidosis</vt:lpstr>
      <vt:lpstr>Wegener’s granulomatosis</vt:lpstr>
      <vt:lpstr>Wegener’s granulomatosis</vt:lpstr>
      <vt:lpstr>Craniopharyngioma</vt:lpstr>
      <vt:lpstr>Craniopharyngioma</vt:lpstr>
      <vt:lpstr>Neoplasms</vt:lpstr>
      <vt:lpstr>Germinomas</vt:lpstr>
      <vt:lpstr>Metastases to the infundibulum</vt:lpstr>
      <vt:lpstr>Primary tumors</vt:lpstr>
      <vt:lpstr>Investigating a pituitary stalk lesion</vt:lpstr>
      <vt:lpstr>PowerPoint Presentation</vt:lpstr>
      <vt:lpstr>Symptomatic pituitary stalk lesion</vt:lpstr>
      <vt:lpstr>Pituitary stalk biopsy</vt:lpstr>
      <vt:lpstr>PowerPoint Presentation</vt:lpstr>
      <vt:lpstr>PowerPoint Presentation</vt:lpstr>
      <vt:lpstr>PowerPoint Presentation</vt:lpstr>
      <vt:lpstr>Take home message</vt:lpstr>
      <vt:lpstr>Thanks for your attention</vt:lpstr>
      <vt:lpstr>PowerPoint Presentation</vt:lpstr>
      <vt:lpstr>ITE 2018 Question 35</vt:lpstr>
      <vt:lpstr>ITE 2018 Question 35</vt:lpstr>
      <vt:lpstr>Which of the following is the best advice for this patient? </vt:lpstr>
      <vt:lpstr>Rationale:</vt:lpstr>
      <vt:lpstr>Rationale Continued:</vt:lpstr>
      <vt:lpstr>Rationale Continued:</vt:lpstr>
      <vt:lpstr>Reference(s):</vt:lpstr>
      <vt:lpstr>Tuberculosis:</vt:lpstr>
      <vt:lpstr>PowerPoint Presentation</vt:lpstr>
      <vt:lpstr>PowerPoint Presentation</vt:lpstr>
      <vt:lpstr>Pituitary stalk interruption syndrome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sellar mass and pituitary stalk lesions</dc:title>
  <dc:creator>asus</dc:creator>
  <cp:lastModifiedBy>asus</cp:lastModifiedBy>
  <cp:revision>98</cp:revision>
  <dcterms:created xsi:type="dcterms:W3CDTF">2019-06-29T03:20:58Z</dcterms:created>
  <dcterms:modified xsi:type="dcterms:W3CDTF">2019-07-04T03:29:01Z</dcterms:modified>
</cp:coreProperties>
</file>