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9" r:id="rId5"/>
    <p:sldId id="260" r:id="rId6"/>
    <p:sldId id="261" r:id="rId7"/>
    <p:sldId id="29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309" r:id="rId28"/>
    <p:sldId id="286" r:id="rId29"/>
    <p:sldId id="308" r:id="rId30"/>
    <p:sldId id="287" r:id="rId31"/>
    <p:sldId id="291" r:id="rId32"/>
    <p:sldId id="292" r:id="rId33"/>
    <p:sldId id="288" r:id="rId34"/>
    <p:sldId id="289" r:id="rId35"/>
    <p:sldId id="290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9" r:id="rId50"/>
    <p:sldId id="316" r:id="rId51"/>
    <p:sldId id="317" r:id="rId52"/>
    <p:sldId id="318" r:id="rId53"/>
    <p:sldId id="307" r:id="rId54"/>
    <p:sldId id="310" r:id="rId55"/>
    <p:sldId id="311" r:id="rId56"/>
    <p:sldId id="312" r:id="rId57"/>
    <p:sldId id="313" r:id="rId58"/>
    <p:sldId id="314" r:id="rId59"/>
    <p:sldId id="315" r:id="rId60"/>
    <p:sldId id="32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DF515B"/>
    <a:srgbClr val="CA66BC"/>
    <a:srgbClr val="D858B6"/>
    <a:srgbClr val="C95CD4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4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2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5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2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4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844B-7A78-42D8-A575-7585C3ECF59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B7AF8-A8AE-4653-8545-58BDCC7C5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In the name of </a:t>
            </a:r>
            <a:r>
              <a:rPr lang="en-US" b="1" i="1" dirty="0" smtClean="0"/>
              <a:t>GOD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Meysam</a:t>
            </a:r>
            <a:r>
              <a:rPr lang="en-US" dirty="0" smtClean="0"/>
              <a:t> </a:t>
            </a:r>
            <a:r>
              <a:rPr lang="en-US" dirty="0" err="1" smtClean="0"/>
              <a:t>orangi</a:t>
            </a:r>
            <a:endParaRPr lang="en-US" dirty="0" smtClean="0"/>
          </a:p>
          <a:p>
            <a:r>
              <a:rPr lang="en-US" dirty="0" smtClean="0"/>
              <a:t>98.2.2</a:t>
            </a:r>
          </a:p>
        </p:txBody>
      </p:sp>
    </p:spTree>
    <p:extLst>
      <p:ext uri="{BB962C8B-B14F-4D97-AF65-F5344CB8AC3E}">
        <p14:creationId xmlns:p14="http://schemas.microsoft.com/office/powerpoint/2010/main" val="27472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71" y="482958"/>
            <a:ext cx="10573554" cy="63750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0631" y="1197735"/>
            <a:ext cx="4224270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6528" y="2405465"/>
            <a:ext cx="4831725" cy="20894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7267" y="3024388"/>
            <a:ext cx="6712039" cy="19533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4551" y="3948110"/>
            <a:ext cx="4587025" cy="21176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3793" y="5033491"/>
            <a:ext cx="7097334" cy="25972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37171" y="4801671"/>
            <a:ext cx="2446987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3037267" y="3306314"/>
            <a:ext cx="2191556" cy="14522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b="1" dirty="0" smtClean="0"/>
              <a:t>meat </a:t>
            </a:r>
            <a:r>
              <a:rPr lang="en-US" dirty="0" smtClean="0"/>
              <a:t>for protein was associated with a 61% increase in mortality rate, whereas replacing meat with nuts and seeds was associated with a 40% reduction in mortality rate.</a:t>
            </a:r>
          </a:p>
          <a:p>
            <a:pPr marL="0" indent="0">
              <a:buNone/>
            </a:pPr>
            <a:r>
              <a:rPr lang="en-US" dirty="0" smtClean="0"/>
              <a:t>The evidence is </a:t>
            </a:r>
            <a:r>
              <a:rPr lang="en-US" u="sng" dirty="0" smtClean="0"/>
              <a:t>mixed</a:t>
            </a:r>
            <a:r>
              <a:rPr lang="en-US" dirty="0" smtClean="0"/>
              <a:t> with regard to the effectiveness of </a:t>
            </a:r>
            <a:r>
              <a:rPr lang="en-US" u="sng" dirty="0" smtClean="0"/>
              <a:t>dairy intake to reduce ASCVD risk</a:t>
            </a:r>
            <a:r>
              <a:rPr lang="en-US" dirty="0" smtClean="0"/>
              <a:t>, Although the </a:t>
            </a:r>
            <a:r>
              <a:rPr lang="en-US" b="1" dirty="0" smtClean="0"/>
              <a:t>DASH diet</a:t>
            </a:r>
            <a:r>
              <a:rPr lang="en-US" dirty="0" smtClean="0"/>
              <a:t>, which includes low-fat dairy products, was shown to reduce BP ,and the </a:t>
            </a:r>
            <a:r>
              <a:rPr lang="en-US" u="sng" dirty="0" smtClean="0"/>
              <a:t>PURE</a:t>
            </a:r>
            <a:r>
              <a:rPr lang="en-US" dirty="0" smtClean="0"/>
              <a:t> (Prospective Urban Rural Epidemiology) study indicated that dairy intake was associated with a </a:t>
            </a:r>
            <a:r>
              <a:rPr lang="en-US" u="sng" dirty="0" smtClean="0"/>
              <a:t>23% lower mortality rate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Song et al. indicated an 11% increase in cardiovascular mortality rate with dairy consumption as compared with vegetable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9068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 consumption of sodium (&gt;2,000 mg daily), red meat (&gt;14 g/d), and sugar-sweetened beverages and processed red meat consumption were associated with cardiovascular death.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poultry and fish were associated with a 6% higher mortality rate, dairy with an 8% higher mortality rate, unprocessed red meat with a 12% higher mortality rate, eggs with a 19% higher mortality rate, and processed red meat with a 34% higher mortality rate. Overall, plant protein was associated with a reduction in mortality rate of 10%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Sugar-sweetened and artificially sweetened beverages have been correlated with increasing the development of T2DM and with ASCVD risk, with a 20% increase in the frequency of diabetes mellitus with 1 daily serving of these sweetened beverages.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large cohort studies, consumption of added sugar at &gt;10% of daily calories has been associated with increased mortality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Consuming a diet with juices and sweetened beverages, refined grains, potatoes/fries, and sweets resulted in a greater increase in coronary events than the increase seen with consumption of animal products.</a:t>
            </a:r>
          </a:p>
          <a:p>
            <a:pPr marL="0" indent="0">
              <a:buNone/>
            </a:pPr>
            <a:r>
              <a:rPr lang="en-US" dirty="0" smtClean="0"/>
              <a:t>Low carbohydrate diets were associated with a 31% higher risk of all-cause death, with increased cardiac mortality rate.</a:t>
            </a:r>
          </a:p>
          <a:p>
            <a:pPr marL="0" indent="0">
              <a:buNone/>
            </a:pPr>
            <a:r>
              <a:rPr lang="en-US" dirty="0" smtClean="0"/>
              <a:t>A 23% increase in mortality rate associated with high-carbohydrate diets, with the optimal carbohydrate intake observed to be 50% to 55%.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92428"/>
            <a:ext cx="9812628" cy="6091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3977" y="2897746"/>
            <a:ext cx="4790941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37267" y="3206839"/>
            <a:ext cx="7497651" cy="25757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37267" y="4077941"/>
            <a:ext cx="7497651" cy="24580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53177" y="4937269"/>
            <a:ext cx="7381741" cy="24003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53178" y="5821251"/>
            <a:ext cx="3028682" cy="19318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53178" y="3498391"/>
            <a:ext cx="1676400" cy="19332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5" y="605307"/>
            <a:ext cx="10315977" cy="55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3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59" y="1056068"/>
            <a:ext cx="9839458" cy="512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096" y="888642"/>
            <a:ext cx="10393250" cy="5537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4445" y="3245476"/>
            <a:ext cx="1236372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51583" y="3837904"/>
            <a:ext cx="734096" cy="25757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4693" y="4095482"/>
            <a:ext cx="1083972" cy="36060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9385" y="4775915"/>
            <a:ext cx="3545983" cy="33699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5743977"/>
            <a:ext cx="2133600" cy="28333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620"/>
            <a:ext cx="10515600" cy="5790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weight loss (</a:t>
            </a:r>
            <a:r>
              <a:rPr lang="en-US" b="1" dirty="0"/>
              <a:t>≥5%</a:t>
            </a:r>
            <a:r>
              <a:rPr lang="en-US" dirty="0"/>
              <a:t> initial weight) is associated with moderate </a:t>
            </a:r>
            <a:r>
              <a:rPr lang="en-US" u="sng" dirty="0"/>
              <a:t>improvement in BP, </a:t>
            </a:r>
            <a:r>
              <a:rPr lang="en-US" u="sng" dirty="0" smtClean="0"/>
              <a:t>LDL-C, </a:t>
            </a:r>
            <a:r>
              <a:rPr lang="en-US" u="sng" dirty="0"/>
              <a:t>triglyceride, and glucose levels</a:t>
            </a:r>
            <a:r>
              <a:rPr lang="en-US" dirty="0"/>
              <a:t> among individuals with overweight/obesity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Weight </a:t>
            </a:r>
            <a:r>
              <a:rPr lang="en-US" dirty="0"/>
              <a:t>loss reduces or delays the development of T2DM in persons with </a:t>
            </a:r>
            <a:r>
              <a:rPr lang="en-US" dirty="0" smtClean="0"/>
              <a:t>obesity.</a:t>
            </a:r>
          </a:p>
          <a:p>
            <a:pPr marL="0" indent="0">
              <a:buNone/>
            </a:pPr>
            <a:r>
              <a:rPr lang="en-US" dirty="0"/>
              <a:t>Increased physical activity, preferably aerobic physical activity (e.g., brisk walking) for </a:t>
            </a:r>
            <a:r>
              <a:rPr lang="en-US" u="sng" dirty="0"/>
              <a:t>≥150</a:t>
            </a:r>
            <a:r>
              <a:rPr lang="en-US" dirty="0"/>
              <a:t> minutes/week (equal to ≥30 minutes/day on most days of the week), is recommended for </a:t>
            </a:r>
            <a:r>
              <a:rPr lang="en-US" u="sng" dirty="0"/>
              <a:t>initial</a:t>
            </a:r>
            <a:r>
              <a:rPr lang="en-US" dirty="0"/>
              <a:t> weight </a:t>
            </a:r>
            <a:r>
              <a:rPr lang="en-US" dirty="0" smtClean="0"/>
              <a:t>loss.</a:t>
            </a:r>
          </a:p>
          <a:p>
            <a:pPr marL="0" indent="0">
              <a:buNone/>
            </a:pPr>
            <a:r>
              <a:rPr lang="en-US" dirty="0" smtClean="0"/>
              <a:t>Higher </a:t>
            </a:r>
            <a:r>
              <a:rPr lang="en-US" dirty="0"/>
              <a:t>levels of physical activity, approximately </a:t>
            </a:r>
            <a:r>
              <a:rPr lang="en-US" u="sng" dirty="0"/>
              <a:t>200 to 300 </a:t>
            </a:r>
            <a:r>
              <a:rPr lang="en-US" dirty="0"/>
              <a:t>minutes/week, are recommended to </a:t>
            </a:r>
            <a:r>
              <a:rPr lang="en-US" u="sng" dirty="0"/>
              <a:t>maintain</a:t>
            </a:r>
            <a:r>
              <a:rPr lang="en-US" dirty="0"/>
              <a:t> weight loss or minimize weight regain after 1 year.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499" y="837127"/>
            <a:ext cx="11642501" cy="4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Adults with </a:t>
            </a:r>
            <a:r>
              <a:rPr lang="en-US" u="sng" dirty="0"/>
              <a:t>obesity</a:t>
            </a:r>
            <a:r>
              <a:rPr lang="en-US" dirty="0"/>
              <a:t> are also typically prescribed a diet designed to </a:t>
            </a:r>
            <a:r>
              <a:rPr lang="en-US" u="sng" dirty="0"/>
              <a:t>reduce caloric intake by ≥500 kcal/day </a:t>
            </a:r>
            <a:r>
              <a:rPr lang="en-US" dirty="0"/>
              <a:t>from baseline, which often can be attained by limiting women to 1,200 to 1,500 kcal/day and men to 1,500 to 1,800 </a:t>
            </a:r>
            <a:r>
              <a:rPr lang="en-US" dirty="0" smtClean="0"/>
              <a:t>kcal/day.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 loss (5% to 10% of initial body weight) in the short term (≤6 months) and intermediate term (6 to 12 months) </a:t>
            </a:r>
          </a:p>
        </p:txBody>
      </p:sp>
    </p:spTree>
    <p:extLst>
      <p:ext uri="{BB962C8B-B14F-4D97-AF65-F5344CB8AC3E}">
        <p14:creationId xmlns:p14="http://schemas.microsoft.com/office/powerpoint/2010/main" val="33125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Waist circumference </a:t>
            </a:r>
            <a:r>
              <a:rPr lang="en-US" dirty="0"/>
              <a:t>may be more useful than BMI in persons with </a:t>
            </a:r>
            <a:r>
              <a:rPr lang="en-US" u="sng" dirty="0"/>
              <a:t>abdominal obesity </a:t>
            </a:r>
            <a:r>
              <a:rPr lang="en-US" dirty="0"/>
              <a:t>(central adiposity</a:t>
            </a:r>
            <a:r>
              <a:rPr lang="en-US" dirty="0" smtClean="0"/>
              <a:t>). </a:t>
            </a:r>
            <a:r>
              <a:rPr lang="en-US" dirty="0"/>
              <a:t>Definitions of elevated waist circumference as ≥40 inches (≥102 cm) in men and ≥35 inches (≥88 cm) in </a:t>
            </a:r>
            <a:r>
              <a:rPr lang="en-US" dirty="0" smtClean="0"/>
              <a:t>women.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5154"/>
            <a:ext cx="10515600" cy="6040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1561" y="3116687"/>
            <a:ext cx="4353059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69087" y="3363306"/>
            <a:ext cx="7935533" cy="24277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9087" y="3646643"/>
            <a:ext cx="7935533" cy="26853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9087" y="3904075"/>
            <a:ext cx="2024129" cy="26868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6068" y="5228044"/>
            <a:ext cx="6338552" cy="2454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69087" y="4521524"/>
            <a:ext cx="4110507" cy="2191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52705" y="4218462"/>
            <a:ext cx="3251915" cy="22615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79832" y="4225680"/>
            <a:ext cx="815662" cy="20450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086" y="5485622"/>
            <a:ext cx="7935533" cy="2718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40109" y="5807983"/>
            <a:ext cx="7964509" cy="24431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20604" y="6117074"/>
            <a:ext cx="7884014" cy="22035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880" y="365125"/>
            <a:ext cx="10161431" cy="56860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2293" y="3928056"/>
            <a:ext cx="1738648" cy="18030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1700" y="4582732"/>
            <a:ext cx="1519707" cy="18245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1617" y="4899448"/>
            <a:ext cx="1320083" cy="17482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25792" y="4268162"/>
            <a:ext cx="1378040" cy="18030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9250"/>
            <a:ext cx="9980054" cy="4172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2603" y="1339403"/>
            <a:ext cx="4572000" cy="35128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4389" y="1694245"/>
            <a:ext cx="3840050" cy="27622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28027" y="3205061"/>
            <a:ext cx="5250824" cy="31087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90304" y="3545246"/>
            <a:ext cx="4471116" cy="36993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7642" y="1027906"/>
            <a:ext cx="11861442" cy="45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731" y="365126"/>
            <a:ext cx="11006070" cy="62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36641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6" y="365125"/>
            <a:ext cx="10981386" cy="3716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9395" y="4081742"/>
            <a:ext cx="83970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 adults 20 to 39 years of age with diabetes mellitus that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have risk enhancers ,it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may be reasonable to initiate statin therapy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89395" y="4081742"/>
            <a:ext cx="8397028" cy="707886"/>
          </a:xfrm>
          <a:prstGeom prst="rect">
            <a:avLst/>
          </a:prstGeom>
          <a:solidFill>
            <a:srgbClr val="C95CD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ADA 2019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53664"/>
            <a:ext cx="9994005" cy="56618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70513" y="5344732"/>
            <a:ext cx="1880315" cy="218941"/>
          </a:xfrm>
          <a:prstGeom prst="rect">
            <a:avLst/>
          </a:prstGeom>
          <a:solidFill>
            <a:srgbClr val="D858B6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1825" y="5576552"/>
            <a:ext cx="9543245" cy="180304"/>
          </a:xfrm>
          <a:prstGeom prst="rect">
            <a:avLst/>
          </a:prstGeom>
          <a:solidFill>
            <a:srgbClr val="CA66B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3579" y="5769735"/>
            <a:ext cx="6251621" cy="154547"/>
          </a:xfrm>
          <a:prstGeom prst="rect">
            <a:avLst/>
          </a:prstGeom>
          <a:solidFill>
            <a:srgbClr val="CA66BC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26878"/>
            <a:ext cx="9525000" cy="60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169" y="643944"/>
            <a:ext cx="10515600" cy="49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12" y="1828800"/>
            <a:ext cx="9324975" cy="36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734" y="785610"/>
            <a:ext cx="9066727" cy="5705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1386" y="2279561"/>
            <a:ext cx="680004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61385" y="2588654"/>
            <a:ext cx="680004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1385" y="4430332"/>
            <a:ext cx="6488806" cy="20413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8405" y="4687909"/>
            <a:ext cx="6800045" cy="21894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88406" y="4960287"/>
            <a:ext cx="4245736" cy="27785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relative indication for </a:t>
            </a:r>
            <a:r>
              <a:rPr lang="en-US" dirty="0" smtClean="0"/>
              <a:t>measurement of </a:t>
            </a:r>
            <a:r>
              <a:rPr lang="en-US" b="1" dirty="0" err="1" smtClean="0"/>
              <a:t>apo</a:t>
            </a:r>
            <a:r>
              <a:rPr lang="en-US" b="1" dirty="0" smtClean="0"/>
              <a:t> B</a:t>
            </a:r>
            <a:r>
              <a:rPr lang="en-US" dirty="0" smtClean="0"/>
              <a:t> </a:t>
            </a:r>
            <a:r>
              <a:rPr lang="en-US" dirty="0"/>
              <a:t>would be triglyceride ≥200 mg/</a:t>
            </a:r>
            <a:r>
              <a:rPr lang="en-US" dirty="0" err="1"/>
              <a:t>dL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apo</a:t>
            </a:r>
            <a:r>
              <a:rPr lang="en-US" dirty="0" smtClean="0"/>
              <a:t> B level </a:t>
            </a:r>
            <a:r>
              <a:rPr lang="en-US" dirty="0"/>
              <a:t>&gt;130 mg/</a:t>
            </a:r>
            <a:r>
              <a:rPr lang="en-US" dirty="0" err="1"/>
              <a:t>dL</a:t>
            </a:r>
            <a:r>
              <a:rPr lang="en-US" dirty="0"/>
              <a:t> corresponds to an LDL-C level ≥160 mg/</a:t>
            </a:r>
            <a:r>
              <a:rPr lang="en-US" dirty="0" err="1"/>
              <a:t>dL</a:t>
            </a:r>
            <a:r>
              <a:rPr lang="en-US" dirty="0"/>
              <a:t> and constitutes a risk-enhancing factor. A persistent elevation of </a:t>
            </a:r>
            <a:r>
              <a:rPr lang="en-US" dirty="0" err="1"/>
              <a:t>apoB</a:t>
            </a:r>
            <a:r>
              <a:rPr lang="en-US" dirty="0"/>
              <a:t> can be considered a risk-enhancing factor </a:t>
            </a:r>
          </a:p>
        </p:txBody>
      </p:sp>
    </p:spTree>
    <p:extLst>
      <p:ext uri="{BB962C8B-B14F-4D97-AF65-F5344CB8AC3E}">
        <p14:creationId xmlns:p14="http://schemas.microsoft.com/office/powerpoint/2010/main" val="21734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lowering of LDL-C levels of 1% gives an approximate 1% reduction in the risk of ASCVD— somewhat more at higher baseline LDL-C levels and somewhat less at lower baseline levels </a:t>
            </a:r>
          </a:p>
        </p:txBody>
      </p:sp>
    </p:spTree>
    <p:extLst>
      <p:ext uri="{BB962C8B-B14F-4D97-AF65-F5344CB8AC3E}">
        <p14:creationId xmlns:p14="http://schemas.microsoft.com/office/powerpoint/2010/main" val="13755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431" y="605307"/>
            <a:ext cx="9594761" cy="528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824" y="824248"/>
            <a:ext cx="9066727" cy="55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533" y="0"/>
            <a:ext cx="10198993" cy="71091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6181859"/>
            <a:ext cx="10057327" cy="244699"/>
          </a:xfrm>
          <a:prstGeom prst="rect">
            <a:avLst/>
          </a:prstGeom>
          <a:solidFill>
            <a:srgbClr val="DF515B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" y="365125"/>
            <a:ext cx="1085152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2730322"/>
            <a:ext cx="10515600" cy="19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476518"/>
            <a:ext cx="9865217" cy="59757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9290" y="2318197"/>
            <a:ext cx="1712890" cy="257578"/>
          </a:xfrm>
          <a:prstGeom prst="rect">
            <a:avLst/>
          </a:prstGeom>
          <a:solidFill>
            <a:srgbClr val="5B9BD5">
              <a:alpha val="50196"/>
            </a:srgbClr>
          </a:solidFill>
          <a:ln>
            <a:solidFill>
              <a:srgbClr val="41719C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05341" y="1300766"/>
            <a:ext cx="4198513" cy="244699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82625" y="3348507"/>
            <a:ext cx="1609860" cy="218941"/>
          </a:xfrm>
          <a:prstGeom prst="rect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2603" y="1802081"/>
            <a:ext cx="4559121" cy="245660"/>
          </a:xfrm>
          <a:prstGeom prst="rect">
            <a:avLst/>
          </a:prstGeom>
          <a:solidFill>
            <a:srgbClr val="5B9BD5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85656" y="5705341"/>
            <a:ext cx="2653048" cy="14166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82603" y="5962918"/>
            <a:ext cx="798490" cy="18030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1957589"/>
            <a:ext cx="10349248" cy="3339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0" y="4314423"/>
            <a:ext cx="1442434" cy="27045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75148" y="4670330"/>
            <a:ext cx="1740795" cy="18145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65" y="862885"/>
            <a:ext cx="10161431" cy="5314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8208" y="4353059"/>
            <a:ext cx="5859888" cy="19318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25909" y="5432738"/>
            <a:ext cx="5859888" cy="19318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59261" y="5708258"/>
            <a:ext cx="1431702" cy="17738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49391" y="5959178"/>
            <a:ext cx="2835499" cy="21778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583" y="515155"/>
            <a:ext cx="9659155" cy="56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4101"/>
            <a:ext cx="10263389" cy="422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60" y="1690688"/>
            <a:ext cx="10237631" cy="39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4.5.3. Issues Specific to Women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552" y="2691685"/>
            <a:ext cx="10496282" cy="19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3949"/>
            <a:ext cx="9705975" cy="36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7" y="1403797"/>
            <a:ext cx="10127825" cy="39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2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5. Statin Safety and Statin-Associated Side Effects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69" y="1906073"/>
            <a:ext cx="10522038" cy="4237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3673" y="4340180"/>
            <a:ext cx="4597758" cy="24469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11673" y="2026611"/>
            <a:ext cx="1923245" cy="24469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96484" y="2382592"/>
            <a:ext cx="751268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indications of direct LDL use( not accuracy in </a:t>
            </a:r>
            <a:r>
              <a:rPr lang="en-US" dirty="0" err="1" smtClean="0"/>
              <a:t>friedwald</a:t>
            </a:r>
            <a:r>
              <a:rPr lang="en-US" dirty="0" smtClean="0"/>
              <a:t> formula):</a:t>
            </a:r>
          </a:p>
          <a:p>
            <a:pPr marL="0" indent="0">
              <a:buNone/>
            </a:pPr>
            <a:r>
              <a:rPr lang="en-US" dirty="0" smtClean="0"/>
              <a:t>   LDL-c &lt; 70     TG &gt; 400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 if TG &gt; 200…..check </a:t>
            </a:r>
            <a:r>
              <a:rPr lang="en-US" dirty="0" err="1" smtClean="0"/>
              <a:t>apo</a:t>
            </a:r>
            <a:r>
              <a:rPr lang="en-US" dirty="0" smtClean="0"/>
              <a:t> B        </a:t>
            </a:r>
          </a:p>
          <a:p>
            <a:endParaRPr lang="en-US" dirty="0"/>
          </a:p>
          <a:p>
            <a:r>
              <a:rPr lang="en-US" dirty="0" smtClean="0"/>
              <a:t> Apo B &gt;130 = LDL&gt;160 { risk enhancer factor)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1056068"/>
            <a:ext cx="10419008" cy="5383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05352" y="2653048"/>
            <a:ext cx="3065172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05330" y="2910625"/>
            <a:ext cx="5035639" cy="206062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5177" y="3786389"/>
            <a:ext cx="7070502" cy="27045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05330" y="4104805"/>
            <a:ext cx="4597757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-98515"/>
            <a:ext cx="10515600" cy="1325563"/>
          </a:xfrm>
        </p:spPr>
        <p:txBody>
          <a:bodyPr/>
          <a:lstStyle/>
          <a:p>
            <a:r>
              <a:rPr lang="en-US" dirty="0" smtClean="0"/>
              <a:t>Indication of statin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098" y="1094704"/>
            <a:ext cx="10515600" cy="46443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non diabetic: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Familial </a:t>
            </a:r>
            <a:r>
              <a:rPr lang="en-US" dirty="0" err="1" smtClean="0">
                <a:solidFill>
                  <a:srgbClr val="DF515B"/>
                </a:solidFill>
              </a:rPr>
              <a:t>hyperchlosterolemia</a:t>
            </a:r>
            <a:r>
              <a:rPr lang="en-US" dirty="0" smtClean="0"/>
              <a:t>( LDL&gt;325 + premature ASCVD “ men&lt;55 </a:t>
            </a:r>
            <a:r>
              <a:rPr lang="en-US" dirty="0" err="1" smtClean="0"/>
              <a:t>yr</a:t>
            </a:r>
            <a:r>
              <a:rPr lang="en-US" dirty="0" smtClean="0"/>
              <a:t> &amp;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women&lt;65 </a:t>
            </a:r>
            <a:r>
              <a:rPr lang="en-US" dirty="0" err="1" smtClean="0"/>
              <a:t>yr</a:t>
            </a:r>
            <a:r>
              <a:rPr lang="en-US" dirty="0" smtClean="0"/>
              <a:t> in first family” ) :</a:t>
            </a:r>
          </a:p>
          <a:p>
            <a:pPr marL="0" indent="0">
              <a:buNone/>
            </a:pPr>
            <a:r>
              <a:rPr lang="en-US" dirty="0" smtClean="0"/>
              <a:t>   Age &gt; 10 </a:t>
            </a:r>
            <a:r>
              <a:rPr lang="en-US" dirty="0" err="1" smtClean="0"/>
              <a:t>yr</a:t>
            </a:r>
            <a:r>
              <a:rPr lang="en-US" dirty="0" smtClean="0"/>
              <a:t> ..high intensity statin…</a:t>
            </a:r>
            <a:r>
              <a:rPr lang="en-US" dirty="0" err="1" smtClean="0"/>
              <a:t>Ezetimab</a:t>
            </a:r>
            <a:r>
              <a:rPr lang="en-US" dirty="0" smtClean="0"/>
              <a:t>….PSK9 </a:t>
            </a:r>
            <a:r>
              <a:rPr lang="en-US" dirty="0" err="1" smtClean="0"/>
              <a:t>i</a:t>
            </a:r>
            <a:r>
              <a:rPr lang="en-US" dirty="0" smtClean="0"/>
              <a:t>( if age &gt;30 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D/C 3 month before pregnancy…….only </a:t>
            </a:r>
            <a:r>
              <a:rPr lang="en-US" dirty="0" err="1" smtClean="0"/>
              <a:t>colesevelam</a:t>
            </a:r>
            <a:r>
              <a:rPr lang="en-US" dirty="0" smtClean="0"/>
              <a:t>/</a:t>
            </a:r>
            <a:r>
              <a:rPr lang="en-US" dirty="0" err="1" smtClean="0"/>
              <a:t>colestyramine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LDL goal &lt;100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LDL &gt;=190 </a:t>
            </a:r>
            <a:r>
              <a:rPr lang="en-US" dirty="0" smtClean="0"/>
              <a:t>: Age 20 – 75 </a:t>
            </a:r>
            <a:r>
              <a:rPr lang="en-US" dirty="0" err="1" smtClean="0"/>
              <a:t>yr</a:t>
            </a:r>
            <a:r>
              <a:rPr lang="en-US" dirty="0" smtClean="0"/>
              <a:t>…</a:t>
            </a:r>
            <a:r>
              <a:rPr lang="en-US" dirty="0"/>
              <a:t>high intensity </a:t>
            </a:r>
            <a:r>
              <a:rPr lang="en-US" dirty="0" smtClean="0"/>
              <a:t>statin…</a:t>
            </a:r>
            <a:r>
              <a:rPr lang="en-US" dirty="0" err="1" smtClean="0"/>
              <a:t>Ezetimab</a:t>
            </a:r>
            <a:r>
              <a:rPr lang="en-US" dirty="0" smtClean="0"/>
              <a:t>…</a:t>
            </a:r>
            <a:r>
              <a:rPr lang="en-US" dirty="0" err="1" smtClean="0"/>
              <a:t>colestyramin</a:t>
            </a:r>
            <a:r>
              <a:rPr lang="en-US" dirty="0" smtClean="0"/>
              <a:t>(if TG&lt; 300)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PCSK9 </a:t>
            </a:r>
            <a:r>
              <a:rPr lang="en-US" dirty="0" err="1"/>
              <a:t>i</a:t>
            </a:r>
            <a:r>
              <a:rPr lang="en-US" dirty="0"/>
              <a:t>( if age </a:t>
            </a:r>
            <a:r>
              <a:rPr lang="en-US" dirty="0" smtClean="0"/>
              <a:t>&gt;40 </a:t>
            </a:r>
            <a:r>
              <a:rPr lang="en-US" dirty="0" err="1" smtClean="0"/>
              <a:t>yr</a:t>
            </a:r>
            <a:r>
              <a:rPr lang="en-US" dirty="0"/>
              <a:t> </a:t>
            </a:r>
            <a:r>
              <a:rPr lang="en-US" dirty="0" smtClean="0"/>
              <a:t>and baseline LDL&gt;220, LDL not reach to &lt; 130 or multiple risk)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D/C 1-2 </a:t>
            </a:r>
            <a:r>
              <a:rPr lang="en-US" dirty="0"/>
              <a:t>month before pregnancy…….only </a:t>
            </a:r>
            <a:r>
              <a:rPr lang="en-US" dirty="0" err="1"/>
              <a:t>colesevelam</a:t>
            </a:r>
            <a:r>
              <a:rPr lang="en-US" dirty="0"/>
              <a:t>/</a:t>
            </a:r>
            <a:r>
              <a:rPr lang="en-US" dirty="0" err="1"/>
              <a:t>colestyramine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LDL </a:t>
            </a:r>
            <a:r>
              <a:rPr lang="en-US" dirty="0"/>
              <a:t>goal &lt;</a:t>
            </a:r>
            <a:r>
              <a:rPr lang="en-US" dirty="0" smtClean="0"/>
              <a:t>100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0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 of statin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b="1" dirty="0"/>
              <a:t>non diabetic: </a:t>
            </a: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LDL&gt;160 + premature ASCVD in family) in age 20- 39</a:t>
            </a:r>
            <a:r>
              <a:rPr lang="en-US" dirty="0" smtClean="0"/>
              <a:t>… moderate intensity statin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Age 40-75 </a:t>
            </a:r>
            <a:r>
              <a:rPr lang="en-US" dirty="0" err="1" smtClean="0">
                <a:solidFill>
                  <a:srgbClr val="DF515B"/>
                </a:solidFill>
              </a:rPr>
              <a:t>yr</a:t>
            </a:r>
            <a:r>
              <a:rPr lang="en-US" dirty="0" smtClean="0">
                <a:solidFill>
                  <a:srgbClr val="DF515B"/>
                </a:solidFill>
              </a:rPr>
              <a:t> with LDL 70 - &lt;190: </a:t>
            </a:r>
          </a:p>
          <a:p>
            <a:pPr marL="0" indent="0">
              <a:buNone/>
            </a:pPr>
            <a:r>
              <a:rPr lang="en-US" dirty="0" smtClean="0"/>
              <a:t>ASCVD risk 5-20% </a:t>
            </a:r>
            <a:r>
              <a:rPr lang="en-US" b="1" dirty="0" smtClean="0"/>
              <a:t>+</a:t>
            </a:r>
            <a:r>
              <a:rPr lang="en-US" dirty="0" smtClean="0"/>
              <a:t> risk enhancers….moderate statin(   L DL 30-50%)</a:t>
            </a:r>
          </a:p>
          <a:p>
            <a:pPr marL="0" indent="0">
              <a:buNone/>
            </a:pPr>
            <a:r>
              <a:rPr lang="en-US" dirty="0" smtClean="0"/>
              <a:t>If CKD patient( no dialysis &amp; no kidney transplant) + risk &gt;7.5%...moderate </a:t>
            </a:r>
          </a:p>
          <a:p>
            <a:pPr marL="0" indent="0">
              <a:buNone/>
            </a:pPr>
            <a:r>
              <a:rPr lang="en-US" dirty="0" smtClean="0"/>
              <a:t>statin</a:t>
            </a:r>
          </a:p>
          <a:p>
            <a:pPr marL="0" indent="0">
              <a:buNone/>
            </a:pPr>
            <a:r>
              <a:rPr lang="en-US" dirty="0" smtClean="0"/>
              <a:t>Risk &gt; 20%.....high statin(   LDL &gt; 50%)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A66BC"/>
                </a:solidFill>
              </a:rPr>
              <a:t>Age &gt; 75 </a:t>
            </a:r>
            <a:r>
              <a:rPr lang="en-US" dirty="0" err="1" smtClean="0">
                <a:solidFill>
                  <a:srgbClr val="CA66BC"/>
                </a:solidFill>
              </a:rPr>
              <a:t>yr</a:t>
            </a:r>
            <a:r>
              <a:rPr lang="en-US" dirty="0" smtClean="0"/>
              <a:t>…..</a:t>
            </a:r>
            <a:r>
              <a:rPr lang="en-US" dirty="0" smtClean="0">
                <a:solidFill>
                  <a:srgbClr val="CA66BC"/>
                </a:solidFill>
              </a:rPr>
              <a:t>clinical assessment/risk discussion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8100810" y="3756595"/>
            <a:ext cx="206063" cy="244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87053" y="4919731"/>
            <a:ext cx="233431" cy="257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 of statin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diabetic: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Diabetic</a:t>
            </a:r>
            <a:r>
              <a:rPr lang="en-US" b="1" dirty="0" smtClean="0">
                <a:solidFill>
                  <a:srgbClr val="DF515B"/>
                </a:solidFill>
              </a:rPr>
              <a:t> </a:t>
            </a:r>
            <a:r>
              <a:rPr lang="en-US" dirty="0" smtClean="0">
                <a:solidFill>
                  <a:srgbClr val="DF515B"/>
                </a:solidFill>
              </a:rPr>
              <a:t>20-39 </a:t>
            </a:r>
            <a:r>
              <a:rPr lang="en-US" dirty="0" err="1" smtClean="0">
                <a:solidFill>
                  <a:srgbClr val="DF515B"/>
                </a:solidFill>
              </a:rPr>
              <a:t>yr</a:t>
            </a:r>
            <a:r>
              <a:rPr lang="en-US" dirty="0">
                <a:solidFill>
                  <a:srgbClr val="DF515B"/>
                </a:solidFill>
              </a:rPr>
              <a:t> </a:t>
            </a:r>
            <a:r>
              <a:rPr lang="en-US" dirty="0" smtClean="0">
                <a:solidFill>
                  <a:srgbClr val="DF515B"/>
                </a:solidFill>
              </a:rPr>
              <a:t>+ diabetic risk enhancer</a:t>
            </a:r>
            <a:r>
              <a:rPr lang="en-US" dirty="0" smtClean="0"/>
              <a:t>…..moderate statin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 ADA: </a:t>
            </a:r>
            <a:r>
              <a:rPr lang="en-US" dirty="0" smtClean="0"/>
              <a:t>age&lt;40 </a:t>
            </a:r>
            <a:r>
              <a:rPr lang="en-US" dirty="0" err="1" smtClean="0"/>
              <a:t>yr</a:t>
            </a:r>
            <a:r>
              <a:rPr lang="en-US" dirty="0" smtClean="0"/>
              <a:t> + ASCVD risk factors…..moderate statin)</a:t>
            </a:r>
          </a:p>
          <a:p>
            <a:pPr marL="0" indent="0">
              <a:buNone/>
            </a:pPr>
            <a:r>
              <a:rPr lang="en-US" dirty="0" smtClean="0"/>
              <a:t>   ASCVD &gt;20%....high statin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DF515B"/>
                </a:solidFill>
              </a:rPr>
              <a:t>Diabetic 40-75 </a:t>
            </a:r>
            <a:r>
              <a:rPr lang="en-US" dirty="0" err="1" smtClean="0">
                <a:solidFill>
                  <a:srgbClr val="DF515B"/>
                </a:solidFill>
              </a:rPr>
              <a:t>yr</a:t>
            </a:r>
            <a:r>
              <a:rPr lang="en-US" dirty="0" smtClean="0"/>
              <a:t>…moderate statin</a:t>
            </a:r>
          </a:p>
          <a:p>
            <a:pPr marL="0" indent="0">
              <a:buNone/>
            </a:pPr>
            <a:r>
              <a:rPr lang="en-US" dirty="0" smtClean="0"/>
              <a:t>  (</a:t>
            </a:r>
            <a:r>
              <a:rPr lang="en-US" b="1" dirty="0" smtClean="0"/>
              <a:t>ADA</a:t>
            </a:r>
            <a:r>
              <a:rPr lang="en-US" dirty="0" smtClean="0"/>
              <a:t>: age &gt; 40 </a:t>
            </a:r>
            <a:r>
              <a:rPr lang="en-US" dirty="0" err="1" smtClean="0"/>
              <a:t>yr</a:t>
            </a:r>
            <a:r>
              <a:rPr lang="en-US" dirty="0" smtClean="0"/>
              <a:t> + ASCVD risk factors….high statin)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dirty="0"/>
              <a:t>ASCVD &gt;20%....high statin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20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15155"/>
            <a:ext cx="10108842" cy="6342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57623" y="1841679"/>
            <a:ext cx="3387143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8963" y="2395470"/>
            <a:ext cx="7212169" cy="184167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75905" y="5072130"/>
            <a:ext cx="7755227" cy="2339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75905" y="5339031"/>
            <a:ext cx="7755227" cy="2339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08639" y="5582690"/>
            <a:ext cx="7755227" cy="23396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75906" y="5865019"/>
            <a:ext cx="3080196" cy="22823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34096"/>
            <a:ext cx="10302025" cy="55507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7166" y="1146220"/>
            <a:ext cx="734096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28185" y="3075905"/>
            <a:ext cx="734096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8350" y="4724400"/>
            <a:ext cx="734096" cy="23181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978" y="1313645"/>
            <a:ext cx="9569002" cy="43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8642"/>
            <a:ext cx="10250510" cy="51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557" y="365125"/>
            <a:ext cx="7598536" cy="6310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4710" y="2807594"/>
            <a:ext cx="2086377" cy="37348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4557" y="718813"/>
            <a:ext cx="1004553" cy="298618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757450"/>
            <a:ext cx="845713" cy="25998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2807594"/>
            <a:ext cx="916547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4468968"/>
            <a:ext cx="1026016" cy="23182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8828" y="5550794"/>
            <a:ext cx="1043188" cy="26690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44710" y="4468968"/>
            <a:ext cx="656822" cy="70833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44709" y="5572370"/>
            <a:ext cx="759853" cy="77691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315" y="914400"/>
            <a:ext cx="7521262" cy="5679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6383" y="1803042"/>
            <a:ext cx="1429555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4085" y="914400"/>
            <a:ext cx="787758" cy="18030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7065" y="3229040"/>
            <a:ext cx="1429555" cy="2318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4085" y="5162281"/>
            <a:ext cx="1174123" cy="3498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31606" y="875763"/>
            <a:ext cx="1064653" cy="21894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31606" y="1777284"/>
            <a:ext cx="1064653" cy="257577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1" y="5162281"/>
            <a:ext cx="897228" cy="19533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1" y="3228079"/>
            <a:ext cx="782393" cy="232781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766" y="1690687"/>
            <a:ext cx="8834907" cy="42851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7144" y="4211392"/>
            <a:ext cx="6748529" cy="528033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89397"/>
            <a:ext cx="9955369" cy="5679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7301" y="1690688"/>
            <a:ext cx="837127" cy="17674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02321" y="1867437"/>
            <a:ext cx="2112135" cy="28333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27301" y="2474153"/>
            <a:ext cx="837127" cy="176749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56856" y="2757489"/>
            <a:ext cx="1146220" cy="16601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66822" y="3029354"/>
            <a:ext cx="1431702" cy="22826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14456" y="3029354"/>
            <a:ext cx="1236372" cy="22826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20602" y="3543099"/>
            <a:ext cx="1843826" cy="269720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23549" y="4624923"/>
            <a:ext cx="927279" cy="19177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14457" y="4353059"/>
            <a:ext cx="643944" cy="243225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5949" y="4921140"/>
            <a:ext cx="2833352" cy="166016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36418" y="5691726"/>
            <a:ext cx="1854558" cy="271864"/>
          </a:xfrm>
          <a:prstGeom prst="rect">
            <a:avLst/>
          </a:prstGeom>
          <a:solidFill>
            <a:srgbClr val="5B9BD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609" y="2503018"/>
            <a:ext cx="10515600" cy="1325563"/>
          </a:xfrm>
        </p:spPr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Thanks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412" y="1390919"/>
            <a:ext cx="10163175" cy="48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3" y="-43336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Patients with familial hypercholesterolemia are at significant risk of having an early ASCVD event, and the use of risk calculators is not applicable to these patients.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257576"/>
            <a:ext cx="9646276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1043</Words>
  <Application>Microsoft Office PowerPoint</Application>
  <PresentationFormat>Widescreen</PresentationFormat>
  <Paragraphs>79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Wingdings</vt:lpstr>
      <vt:lpstr>Office Theme</vt:lpstr>
      <vt:lpstr>In the name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4.5.3. Issues Specific to Women </vt:lpstr>
      <vt:lpstr>PowerPoint Presentation</vt:lpstr>
      <vt:lpstr>PowerPoint Presentation</vt:lpstr>
      <vt:lpstr>5. Statin Safety and Statin-Associated Side Effects </vt:lpstr>
      <vt:lpstr>PowerPoint Presentation</vt:lpstr>
      <vt:lpstr>Indication of statin therapy</vt:lpstr>
      <vt:lpstr>Indication of statin therapy</vt:lpstr>
      <vt:lpstr>Indication of statin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</dc:creator>
  <cp:lastModifiedBy>Saloon3</cp:lastModifiedBy>
  <cp:revision>59</cp:revision>
  <dcterms:created xsi:type="dcterms:W3CDTF">2019-04-19T16:25:07Z</dcterms:created>
  <dcterms:modified xsi:type="dcterms:W3CDTF">2019-04-22T02:47:47Z</dcterms:modified>
</cp:coreProperties>
</file>