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70" r:id="rId4"/>
    <p:sldId id="276" r:id="rId5"/>
    <p:sldId id="290" r:id="rId6"/>
    <p:sldId id="277" r:id="rId7"/>
    <p:sldId id="271" r:id="rId8"/>
    <p:sldId id="272" r:id="rId9"/>
    <p:sldId id="283" r:id="rId10"/>
    <p:sldId id="284" r:id="rId11"/>
    <p:sldId id="257" r:id="rId12"/>
    <p:sldId id="285" r:id="rId13"/>
    <p:sldId id="286" r:id="rId14"/>
    <p:sldId id="287" r:id="rId15"/>
    <p:sldId id="288" r:id="rId16"/>
    <p:sldId id="268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4" autoAdjust="0"/>
    <p:restoredTop sz="94660"/>
  </p:normalViewPr>
  <p:slideViewPr>
    <p:cSldViewPr>
      <p:cViewPr varScale="1">
        <p:scale>
          <a:sx n="87" d="100"/>
          <a:sy n="87" d="100"/>
        </p:scale>
        <p:origin x="7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9AF78-3A0A-4A14-AF42-070A1F42849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A9CC6-09B6-4186-ABFB-08639509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9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5A771-BF1F-4ECF-988D-48302FB62351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44CB-1ACD-49AA-8B0F-A0373CA9C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30A0-CE6D-4BA1-9304-407AE1EAF6B9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9682-6EB9-4160-8F72-AC5CCB1634D2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E732-73D2-47AD-9E73-DA5EE06E71A7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9098-D785-4A95-9A12-5A47342B88B3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1D50-C416-4387-B9DB-84263F64C4B0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20D3-ADB8-4C9F-9459-C7A1A0A517CC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496C-76F7-4A69-A3B3-EB441F33C7D7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397-E17B-4035-89FC-8DC36EA344C3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4FBB-2D78-412F-BC9A-0D23FAB1B888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CF32-0F19-4524-AB7C-2AC2913CDE10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1C5A-C601-41F9-AAA3-16F3130E0852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6F2D2-C773-43A4-8E72-7D5E567C0162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2A50-93BC-40FD-9D15-67AB1005D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functional+food&amp;source=images&amp;cd=&amp;cad=rja&amp;docid=QDW4Hrcx9Iq6kM&amp;tbnid=Xoz-YvypvszjiM:&amp;ved=&amp;url=http://danicee.com/functional-foods/&amp;ei=uPEIUqb2D465hAfqhYH4BQ&amp;bvm=bv.50500085,d.ZG4&amp;psig=AFQjCNEiWIuEwJEHXXCK6mIFa0fwKeP0fw&amp;ust=13764042806599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lipid%20and%20lipoprotein%20metabolism&amp;source=images&amp;cd=&amp;cad=rja&amp;docid=NPkwKNsMZTO77M&amp;tbnid=Hl_r6wgiaeKVdM:&amp;ved=0CAUQjRw&amp;url=http://health-7.com/textbook%20of%20endocrinology/chapter%2036%20-%20disorders%20of%20lipid%20metabolism/4&amp;ei=QHkKUuu5MoHxiAe-roCADg&amp;bvm=bv.50500085,d.dGI&amp;psig=AFQjCNHegjSIHF_fnjzeY2pQ-viqIGTq9A&amp;ust=137650429876660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547714"/>
          </a:xfrm>
          <a:solidFill>
            <a:schemeClr val="bg1"/>
          </a:solidFill>
          <a:ln w="254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کاربرد مواد غذایی فراویژه در درمان دیس </a:t>
            </a:r>
            <a:r>
              <a:rPr lang="fa-IR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B Nazanin" pitchFamily="2" charset="-78"/>
              </a:rPr>
              <a:t>لیپیدمی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3"/>
          <p:cNvSpPr txBox="1">
            <a:spLocks noGrp="1"/>
          </p:cNvSpPr>
          <p:nvPr>
            <p:ph type="subTitle" idx="1"/>
          </p:nvPr>
        </p:nvSpPr>
        <p:spPr>
          <a:xfrm>
            <a:off x="4211960" y="5229200"/>
            <a:ext cx="4312568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زهرا بهادران</a:t>
            </a:r>
          </a:p>
          <a:p>
            <a:pPr algn="r" rtl="1"/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هیئت علمی مرکز تحقیقات تغذیه، پژوهشکده علوم غدد درون ریز و متابولیسم، دانشگاه علوم پزشکی شهید بهشتی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8" name="Picture 6" descr="http://groceries4u.fit.edu/productcart/pc/catalog/pin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1560" y="4522517"/>
            <a:ext cx="2304256" cy="19291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987824" y="4046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WP MultinationalB Roman" pitchFamily="2" charset="2"/>
                <a:cs typeface="B Nazanin" pitchFamily="2" charset="-78"/>
              </a:rPr>
              <a:t>بسم الله الرحمن الرحيم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WP MultinationalB Roman" pitchFamily="2" charset="2"/>
              <a:cs typeface="B Nazanin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300192" y="6237312"/>
            <a:ext cx="2133600" cy="365125"/>
          </a:xfrm>
        </p:spPr>
        <p:txBody>
          <a:bodyPr/>
          <a:lstStyle/>
          <a:p>
            <a:pPr algn="r"/>
            <a:fld id="{8DDA30A0-CE6D-4BA1-9304-407AE1EAF6B9}" type="datetime1">
              <a:rPr lang="en-US" sz="1600" smtClean="0">
                <a:solidFill>
                  <a:schemeClr val="accent2">
                    <a:lumMod val="75000"/>
                  </a:schemeClr>
                </a:solidFill>
              </a:rPr>
              <a:pPr algn="r"/>
              <a:t>1/24/2019</a:t>
            </a:fld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حبوبات و جوانه ها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منبع غنی پروتئین گیاهی با ارزش بالای بیولوژیک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حاوی اسیدچرب غیراشباع پلی: لینولئیک اسید و آلفا لینولنیک اسید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منبع غنی ویتامینها و مواد معدنی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منبع بسیار خوب فیبر محلول و نامحلول، تانین، اسیدفیتیک، ساپونین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منبع غنی الیگوساریدها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منبع غنی ایزوفلاونها (جنیستئین، دایدزئین)</a:t>
            </a:r>
          </a:p>
          <a:p>
            <a:pPr algn="just" rtl="1">
              <a:buFont typeface="Wingdings" pitchFamily="2" charset="2"/>
              <a:buChar char="ü"/>
            </a:pPr>
            <a:endParaRPr lang="fa-IR" sz="2400" dirty="0" smtClean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buNone/>
            </a:pPr>
            <a:endParaRPr lang="en-US" sz="2400" dirty="0">
              <a:cs typeface="B Nazanin" pitchFamily="2" charset="-78"/>
            </a:endParaRPr>
          </a:p>
        </p:txBody>
      </p:sp>
      <p:sp>
        <p:nvSpPr>
          <p:cNvPr id="11270" name="AutoShape 6" descr="data:image/jpeg;base64,/9j/4AAQSkZJRgABAQAAAQABAAD/2wBDAAkGBwgHBgkIBwgKCgkLDRYPDQwMDRsUFRAWIB0iIiAdHx8kKDQsJCYxJx8fLT0tMTU3Ojo6Iys/RD84QzQ5Ojf/2wBDAQoKCg0MDRoPDxo3JR8lNzc3Nzc3Nzc3Nzc3Nzc3Nzc3Nzc3Nzc3Nzc3Nzc3Nzc3Nzc3Nzc3Nzc3Nzc3Nzc3Nzf/wAARCACMAIwDASIAAhEBAxEB/8QAHAAAAgIDAQEAAAAAAAAAAAAABAUDBgABAgcI/8QAQRAAAgEDAwEFBQYDBgQHAAAAAQIDAAQRBRIhMRMiQVFhBhRxgZEyQqGxwdEjUmIVM0OSsuFEZKKzBzRzk8Lw8f/EABoBAAIDAQEAAAAAAAAAAAAAAAIDAAEEBQb/xAAlEQADAAICAgICAgMAAAAAAAAAAQIDERIhMUEEIhNRMnEUQmH/2gAMAwEAAhEDEQA/APVInW4iF1Hw/R/j51OsgI74K1X9IvuwkAblG4an7KOCp7p5FIT12i9GEA9GX61V/bW2wLG7GP4crRE+jAH81/GrGyDPSluvWZvNMkiHDBldfkR+maF3v0VoE9np9lzFk8OMGrNgK5GR9ap8EZtW2nOUII9cVY52DFJR0dA3FRXxWyaDnuI0HXJ8hSu8ui8oAxt6EVjO5Hd4FQvEDgk9OaC8jtaReiFmPa93kitXm27I38MOlZYoJ7yTBPDdKKnscSEqK8lli06a8bOhDWkI7ptwjjbk5o+JcRrFjjjpXUlgRN2xByBnzqHTLh7q/clNsMYxkjqaLBidta8F5L0Nbi8t9OtiZpAoRSceNeUz6/Lc6m9+6ySqX7i5I7uegp57btef2nPFDIDDLGA4PVR6VXLW0urZGMWA6jgt0r0E8ePZxs2TlXEl16PtLqIQCRhcqCiNyQaMXULu2iNjqMm9oyCpDcmg50uoYEu7p27UNtXbyfjSuVZLmdXy+X/m60USmkm+kDdpb17L57Oa5NZzkvBvikwCdxJHrXoSspUFTkEZBxXk/s7oGpTXKP2UhgDgOd2MV6tGqxxqiDCqMAUePp9eB2Dlx+xSTvtrhopAcqeCfEHof/vrVn0i77aLsZD3hyhpZr9sJLf3pB/EgyW/qTx+nX6+dA2NwwZWU95elaJ6YZbSOea4kTcjDrkGube5FzEJB1+8PWpc0zRBFqMe2YHHDCj9Ml7TTkyctGSh+FRasuEVsdKH0eTbPLbnjeN6/EUHsgzNcn4Cuia4MiKwRnUM3RSeT8qGkQ4EMYYMIkDfzAYP4VN2jePPzrVZjNZ6xS/QxU0RTq8ikCVkz1wAagit+yPcZDnnyNFKQygqQR5isMZIyRxS18bGvCL50yna9FP/AGpNLLDIsRUBXK90/A9KSh902GGIM8jzNekqpXIBwOmPOgL7QrC9X+JD2Tjo8HcI+XQ/So8D/wBTJeN8topeqXMEdo5YAjoo9ah9ndPZWFxcpjjuKwp7cexzLIs0k0l5HGciNV2t/lzz8jS++1aEMLe1SRpgdpG0gqfI1npXE8JX9sTdaaq+i/6ONunw48Rmjs0BpmUsYFbhggzRnzrXi+spHQXgCznjAPpVVuITp1+8GD2Z70R/pP7Hj5VZ80u1+2M9l2yDMtvlxx1X7w/I/KtQs4sbw28qkk9mx5A/OrApBAIOQRwaptpL2kWM+HBpzol8SkltLlniBZAOSw5JA9atP9kDNT5hpK0pt54bgZwrDOPKmcl9bX9p2ltIGAxnIwRnPX6UsnQPA4IGMePhVck+0W015LAssb8o6nnHB8fKgdX09r+GLsJuwuYZBJDNtyUPQ/UEj51W5JtQjuoTbW0snaDvqAQRxjIOMHOB18KJ9/voXTtrWfa3CyAEc56HnrWSvkNNpoc8K0mmOZ9YtY9VGmMzJcFVcEjAKk+B8fKk2u6TcXM1w0OuXrXDSK8EHaERW+MdQvXx6nyoS/vppLlIo4TLegnb0BGB0BNR+zt3d+95u8mDYXK7tzh8gYx4dVwOpzSXnut8UP8A8aFPKmXG2uYyigsE46Nx08hRCSh0JAYDzZTzVfVVubpLidcYUNGCm1o8kcE5zzjp/T86aSSPJbj/AAVK/Z4JXy6HFBPyXPdA1i30g5QGGRW9tI7TVbhLl43RpIY1JaTA5wM9OtH6RqPv/bhipKtldv8AKelasXy8dtT7F38a5Tr9DADiopLG1mnE0tvGZR0k2jd9fH51OK341ra30zPpPyRCMx8eFSg8VvJzWtuOnI9TSXi4/wARiYtDUJq2qR6Za9rIu9ie7H/N51CNSgeN2hJdlyNgwGJx05pR7W3V5DoAlSOB0fG9ZgwK+WPXrVPIn1L7LnG2wHSL2G4MjW2RGJGUKTnaATxTUyw208VxNK0Kg/bAzg+FU32fW8u7eQ2DIkm47dwO1ufE87ep5x4Uytp743d3Z6hcxCWKNioAyRhgu7HGR3gfDwxQXm1tGmfi772P5riOC5v2xmO5RWHu+W5XO5undJ3Djz+NBJrb2UjyPIXjhwySspKycE7cjgtgHpSPUFbT9LDWhZoZJ5JJGVPtuHCYPj0U8+VM7DUDc2nv9mhDAbHTBCbh9ohvIYJI8MVmt1raQ9YlxLR/amkarNEs0u2F0AALBVRxk46ZBxnx5HnSG4vtRtTcnTLmSTsjjsJWBBGftA88eZ/3wDBdxX3vEepX1qLmXGYRFKqbgAQNzcg8eRz+FS22n3UN0ZZiILKZGDxy5LIcYwP5gcnnI6fM1Upd15F4/r030Hze0yRzWR1Z4okkIRG2q25s7SVI8O8OfDOKBudEGmNcySXO6DUJzBGm0NGwl4Gcn7owceO3HrXWz2fs9LudHl2vCyF5u3lDSA8d9myNp8sYFLl9q30y7FhJp909q0YIFz3XT6gZ9Djw+FDKpd41/ZVWm9PotcVw2m6JZRXjoWitwZ5kAVGYAAnoBjg8cYGBXV1qCm2gW3BdrkhY+PA+J9MUnh9+SW2iisu27fBcNKCwC46g8Y6kHOPPyokrLZzC71GeHtJZWjjVQSF2np6cZ/Gs9w6fJ+Rk6T6CATYawkLyBoHB2uT0OOAak05Y9F1pd8gjgvU3ASHG0jqF9PGlSxXC6vMzN2lsSJId2OpJPrjb64OR5UTY6j217Ou7cbWXCkjO0MMNyOcnBqR9LGX1j2y8+VZiq/ouuWa3N1p9zK0d3EwcqwJDKVUgg4xjmn8UiSoHjYMh6EV28eVWl+zkv/h0PWt1lazR7IeRxFWuP4ZAeQqMDqT0FTLbJq9x7pKkcojDYlZeUB4JB8M8VHDqdnbW0EU0ZURt26zP4OHI8eQCQMeBz08aeaHHDbaUspBVp13Pk5Pp+9cq9x2vJ0XP7ATMLC+j0/TgIrWJQZCqAlz5FieOPHnk0rubiMe0puuO/Dsk4HeAdCfwGPp5UsutTjtNUukgParKdwnUEjOehPTgkihLmaYuZUZFLA4DjO4HyGa0The9lRST3sdaTetd6a9kVjkmkunktIpm2iXAHaIT48MSPDPpRfs97RTtDdaZfWxtLiA4gghTGzHQAADGDwfDkUktraK5SyeWYxzxxdpAVfYVYy5bPrtCj4117V6tYj2pl1AzXFm8TIodYA0TgIOM7gSSOOnGB5U38c39ReRvyiWxvLW31OeSSBJNRZziMjuq39K/r1pm9xfSzRy3E8UUWGaSSSYARhc5LeNJL2NNWntNU0qZJI5hiZE4kYgHG0H73HTrxXHb3H9mTP2cezDrcGU5yMfZIPRTnPXPShrEq02VhyUntD63j0vVbiDVrtBNKGWZZFkIwIyOeD3iNucNRerRWWqTT+/LIbyIGOO6MxJBGcllyFxkkkfHGOtVv2eSOLTpI4re4jgkhMvfVsR4xuQvxuySMH0wRjmirLUbfV9UgXtrmK7klYTxxRFkAYg5b+Q9cHP70GTHc+H0h6rG3u15LDDr66PB2RmMkjRN2UsiqochcnA8gCD9aJ9m9Uh1O3t7qSNpYkd0ldtuELYJZv8AL1HmRRetaRYwaV7zZaYssscezuSBdiZyTg5BHLHBB5PqaT6Hp7JBGLaWKz2nJWJNq+o2jgHzxj9BmaxqOcvsitU+LQebN7OzuEjjkThlRgvaEqMgbRx8fn1qDSbb3OOWOeXtXZ+0kdFLZOBwF8zzxz+lMbQT6hGydoSqc7FwpkYZ+npUkVzYki2ibG1AzEKSo5IILeBBBHP+1YnVJPXgfaTWq7ZpHMNvHeNaxlURg8k6hXA3E9OfjjPlTLTPaCCWeCzS2cPMMqI0JCjxJ/l8eT5edIvaHUU0/RpAZXlV3MbyqqzLhgQBjcMHg8EY4Nd+zGp3l7LbHS7CKK0JUSO/DbAcMMEDxzjGR6+W7FNTSpb7MjXKWtIvBPWuRzWMecV0q8V0t7ZiPni6uluNMsLUFXJm5kOM7iSfljvY+J+dn9otWEOlyhcxqidATnAHpUWkTWelhbafTba6vWyxeSILjoCeRkAd0fIVFrWr+7iJ/wCwtPdJXKrIIw4BHnleOtIpq7S14Nbm+LoXezaWVxax3Nyyk3AcIGUlMhsbfDyH2jj5U3tYdNl1IyXNzbxyxNuSN4cYONpVlD4OPQDHTmgLS/kuXlMSoWhj3Ju4XtGzgY8AMZ+Yo5LO5IF7LDZzXKIoRlhO4MMd7ltuRxgkEjA9Ku6+zTeg5nUrQimR7vX7mKWSOMmWQRRxcKi7iRjp186E0ZngmvYI2ka6i3uIXy4O0gkAHknbk+u3zNN772bu1je/sLsSXkGSsLRF2deSTuz1wTxg+ZI61J7PxmxGm6hOUnudQuZHdldlAgEY2nHgSRn0yBTVS4bT6Fue1Ps4ln0nVJreCxjW2W5Gbh+gIxwwUcE5I569MnGKZw3nu2oR6fHeXE7mMhZZEBclR0LjnJAJyfHjnPdDTRLWC+kiS1Ddk7SI4kZYo1JyBkD16eXhxmj5bW3g163uJFlUydpMtvwN5A3MynIJHLcFcE+NIqprpPo0Y8axLdLsr+oXOtaRcTC11W9uZJyewSQtL2nkoDZ5+H+1WT2Ys7rSrUvqSLDJ9p3MiGV8kkqUHIxnjPmQegqbUo4LezBsLhljvI293ulY5h4wVB6jxzyCRx4EmuR3cghe37BxN2yxmOMZ6hiT6jpz61ar8scdd+xeWZmuS8Hora2lrYPdSxqhb/y9qmGlnAHeAH3j08+vrVP1F4LLULiC0uri3glw6RdkSsY+8oY4B64xuGBj560O+vrWWOKbTm94mcW8UskoZ4kJBIVQeAfE8ZwB4Vbdat49V0d9PkSO5t4xEZE3BezcHJIODx0GPj4UiZWF6oFvl2hRp2v+7lobK1GV4RmbugeefgRx+JqbVNVuZ4CVEMU8jqI5jGWwc8nAGQD8fHNdWD6TFbNaswyGCShX2yKxzt7y4ODhseqmq97Wab2WoW8mhwXFzLMD/BQsSPDvYBJXnqfTyoIibyafRLtz/H17LDC0/u0JlawWeSdFdlUnwKhhwOjOuTxxuHjT6yvZDc26q0KskOzslOeQ3PqcjFL9F9nL24sYheqbKMog7F9rsMdenAOec56k1b7KwtrIyGCMK0jFmY8kknJp6+PdLW9aFVl72+2TRKSqs67SR08qm2ZPXGOK0Bn58fpXbhmIZfEc1vmElozN7KRPDBOpWaJHH9Sg0rvvZ7T7qIRkPGFfeApyAcY6GjBcZ8a322fGkNLyHN2lpMr0PssbNHFndA7stiRCMtxjkE+A8qYQWdzDHGrhW2oNxV+rePWmXaetZ2nrSrxqvI5ZrS0CRQyAhjGytnII6g+eRVT9udLvfe7e/shiVQyNHtJXHXeAOh6Z88DpzV4Rxnip1bH2SR8DQY44VtEeZtCf2O0Vo7G0vdQkYhoVkETZGXK5OQfLyxVH/wDELWrm91iMafFOGtx/eRoTg+QIz556+Ar1IMfM/Wpo5Gxje2PiavHCjI7fZLzVa0UL2Pe+Hs5bRrpbyOZHc7ike1mcnoxBwM48+OKZz6XqVzcQ9tCqLvGTArOVHmc4A49TVwVierE/OpQRnNXSTp0gOXWmVuP2bEl6ZJ4CwKMEDONkYPBHByTgYPGPjmm0ehIbcQdoYVXhWiYqyjpjngj0II8sYFMgRUqMOOapQm+2R5H4QDbezumojCWETM+N7MMFiORnHrTi1t4LZNtvDHEDyQiBQTUasOKlVuK0ykLbZMDxXa8YY/Zz9RXG09jv8xx+P7VNgNEfLPHzwf1NNRWjGyCR4g4HzH71NFtK8+B4/OoX72G80B+YxWiHJ7mcc9PjRp6KPE7PWw5COdreTH8vOmkWogjkiqXLAWD/AB/eulurmE4RtyjJ2t8sfmaByRPReUvQ3H5VJ7yM9apMOrEbTJuQkE4yMccmmtpqaTdJFPoDzSnDC2WiGcZ60WsoIyOlVtLjoUY0bHeMwAOBSnLQQ6WYVKsopJHdtjnaKKjuWOOlCy0hsswxUizZpWJsipBLgZJAHmaHTC0Mll560TC+/p4UqtZBLcCBGBkJAwPDO7Gf8jfSpobiSaKzkjyq3DuhDDlSCQPxwaJJlNIbGVY03OcKOpomNuzKseCk4Rh6ZA/UUvI7XSpx4sIpQPLMYJ/FTRkpLW9y6nvECQfEgN/8ackCH24zC0f8rsn4/sa3bHdb46nH6kftXKHM10E6MwcfNcftWWxxLIvhuYD5jj8qavQDJQ2Y0b+oj5E/71z2pj4B6/8A5+laXO2VfHhh+I/asMkak7/vd4fA0RR4WbbMbvj/ABMfQVAltnccfZQk/UU82L7nnH33P/UKhgjXsrg4/wAM/m/7CpsEQyWf8If+nMfoBWDTg95bjaO9OR08wop0Yl7Dp/hTUTbwodS0/j/i2/1LVOi0IBb3MUSmKeQZRiOc/gaMtDfG4t07XKyOw5UeCqfL1pr2Ke6W52/8Mx/A1Pp8SG4sO6P75/8AQlA62ELrV76R7dZGXD3EUTdzwZWP1yKIspNRlt7dnkVWe3kchUHDKCeM/CmlrCnbw93pd2v+l6n06FOwsePuXA/6DS+g9gPu129jds9xJv8AclkQr3cNsXJGPUN9aZ3unq8wk2jD28TfPEJP4g/WiI0UxMMcG3wfhl/2o24A90tWxz7mP+2P2FTREzLKHsbm0kH/AC2f/cYH/uVPDGIreHjiC+bPwJU/vXJ7uzHgoI+UkRFEXQ2x6mo6Le5H41ZGE28Y7KSL/l1X/K7L+RqW0/iQoMfbtwPnkpW4OJX+E/4OpH41qw7q2+PAOPoxIokUT2svejkPRrYH4lTXaN2d0QTwNpHyOD+ZqG1AHuw8B2qj4ZrJSe3U+cbZ+YJ/OjBCx3LgqRyQyj6cf6a0sXaqPNe6fkayYkXcR/rX8dv7msThpAOgb9BRoE//2Q=="/>
          <p:cNvSpPr>
            <a:spLocks noChangeAspect="1" noChangeArrowheads="1"/>
          </p:cNvSpPr>
          <p:nvPr/>
        </p:nvSpPr>
        <p:spPr bwMode="auto">
          <a:xfrm>
            <a:off x="7291388" y="-515938"/>
            <a:ext cx="10572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AutoShape 8" descr="data:image/jpeg;base64,/9j/4AAQSkZJRgABAQAAAQABAAD/2wBDAAkGBwgHBgkIBwgKCgkLDRYPDQwMDRsUFRAWIB0iIiAdHx8kKDQsJCYxJx8fLT0tMTU3Ojo6Iys/RD84QzQ5Ojf/2wBDAQoKCg0MDRoPDxo3JR8lNzc3Nzc3Nzc3Nzc3Nzc3Nzc3Nzc3Nzc3Nzc3Nzc3Nzc3Nzc3Nzc3Nzc3Nzc3Nzc3Nzf/wAARCACMAIwDASIAAhEBAxEB/8QAHAAAAgIDAQEAAAAAAAAAAAAABAUDBgABAgcI/8QAQRAAAgEDAwEFBQYDBgQHAAAAAQIDAAQRBRIhMRMiQVFhBhRxgZEyQqGxwdEjUmIVM0OSsuFEZKKzBzRzk8Lw8f/EABoBAAIDAQEAAAAAAAAAAAAAAAIDAAEEBQb/xAAlEQADAAICAgICAgMAAAAAAAAAAQIDERIhMUEEIhNRMnEUQmH/2gAMAwEAAhEDEQA/APVInW4iF1Hw/R/j51OsgI74K1X9IvuwkAblG4an7KOCp7p5FIT12i9GEA9GX61V/bW2wLG7GP4crRE+jAH81/GrGyDPSluvWZvNMkiHDBldfkR+maF3v0VoE9np9lzFk8OMGrNgK5GR9ap8EZtW2nOUII9cVY52DFJR0dA3FRXxWyaDnuI0HXJ8hSu8ui8oAxt6EVjO5Hd4FQvEDgk9OaC8jtaReiFmPa93kitXm27I38MOlZYoJ7yTBPDdKKnscSEqK8lli06a8bOhDWkI7ptwjjbk5o+JcRrFjjjpXUlgRN2xByBnzqHTLh7q/clNsMYxkjqaLBidta8F5L0Nbi8t9OtiZpAoRSceNeUz6/Lc6m9+6ySqX7i5I7uegp57btef2nPFDIDDLGA4PVR6VXLW0urZGMWA6jgt0r0E8ePZxs2TlXEl16PtLqIQCRhcqCiNyQaMXULu2iNjqMm9oyCpDcmg50uoYEu7p27UNtXbyfjSuVZLmdXy+X/m60USmkm+kDdpb17L57Oa5NZzkvBvikwCdxJHrXoSspUFTkEZBxXk/s7oGpTXKP2UhgDgOd2MV6tGqxxqiDCqMAUePp9eB2Dlx+xSTvtrhopAcqeCfEHof/vrVn0i77aLsZD3hyhpZr9sJLf3pB/EgyW/qTx+nX6+dA2NwwZWU95elaJ6YZbSOea4kTcjDrkGube5FzEJB1+8PWpc0zRBFqMe2YHHDCj9Ml7TTkyctGSh+FRasuEVsdKH0eTbPLbnjeN6/EUHsgzNcn4Cuia4MiKwRnUM3RSeT8qGkQ4EMYYMIkDfzAYP4VN2jePPzrVZjNZ6xS/QxU0RTq8ikCVkz1wAagit+yPcZDnnyNFKQygqQR5isMZIyRxS18bGvCL50yna9FP/AGpNLLDIsRUBXK90/A9KSh902GGIM8jzNekqpXIBwOmPOgL7QrC9X+JD2Tjo8HcI+XQ/So8D/wBTJeN8topeqXMEdo5YAjoo9ah9ndPZWFxcpjjuKwp7cexzLIs0k0l5HGciNV2t/lzz8jS++1aEMLe1SRpgdpG0gqfI1npXE8JX9sTdaaq+i/6ONunw48Rmjs0BpmUsYFbhggzRnzrXi+spHQXgCznjAPpVVuITp1+8GD2Z70R/pP7Hj5VZ80u1+2M9l2yDMtvlxx1X7w/I/KtQs4sbw28qkk9mx5A/OrApBAIOQRwaptpL2kWM+HBpzol8SkltLlniBZAOSw5JA9atP9kDNT5hpK0pt54bgZwrDOPKmcl9bX9p2ltIGAxnIwRnPX6UsnQPA4IGMePhVck+0W015LAssb8o6nnHB8fKgdX09r+GLsJuwuYZBJDNtyUPQ/UEj51W5JtQjuoTbW0snaDvqAQRxjIOMHOB18KJ9/voXTtrWfa3CyAEc56HnrWSvkNNpoc8K0mmOZ9YtY9VGmMzJcFVcEjAKk+B8fKk2u6TcXM1w0OuXrXDSK8EHaERW+MdQvXx6nyoS/vppLlIo4TLegnb0BGB0BNR+zt3d+95u8mDYXK7tzh8gYx4dVwOpzSXnut8UP8A8aFPKmXG2uYyigsE46Nx08hRCSh0JAYDzZTzVfVVubpLidcYUNGCm1o8kcE5zzjp/T86aSSPJbj/AAVK/Z4JXy6HFBPyXPdA1i30g5QGGRW9tI7TVbhLl43RpIY1JaTA5wM9OtH6RqPv/bhipKtldv8AKelasXy8dtT7F38a5Tr9DADiopLG1mnE0tvGZR0k2jd9fH51OK341ra30zPpPyRCMx8eFSg8VvJzWtuOnI9TSXi4/wARiYtDUJq2qR6Za9rIu9ie7H/N51CNSgeN2hJdlyNgwGJx05pR7W3V5DoAlSOB0fG9ZgwK+WPXrVPIn1L7LnG2wHSL2G4MjW2RGJGUKTnaATxTUyw208VxNK0Kg/bAzg+FU32fW8u7eQ2DIkm47dwO1ufE87ep5x4Uytp743d3Z6hcxCWKNioAyRhgu7HGR3gfDwxQXm1tGmfi772P5riOC5v2xmO5RWHu+W5XO5undJ3Djz+NBJrb2UjyPIXjhwySspKycE7cjgtgHpSPUFbT9LDWhZoZJ5JJGVPtuHCYPj0U8+VM7DUDc2nv9mhDAbHTBCbh9ohvIYJI8MVmt1raQ9YlxLR/amkarNEs0u2F0AALBVRxk46ZBxnx5HnSG4vtRtTcnTLmSTsjjsJWBBGftA88eZ/3wDBdxX3vEepX1qLmXGYRFKqbgAQNzcg8eRz+FS22n3UN0ZZiILKZGDxy5LIcYwP5gcnnI6fM1Upd15F4/r030Hze0yRzWR1Z4okkIRG2q25s7SVI8O8OfDOKBudEGmNcySXO6DUJzBGm0NGwl4Gcn7owceO3HrXWz2fs9LudHl2vCyF5u3lDSA8d9myNp8sYFLl9q30y7FhJp909q0YIFz3XT6gZ9Djw+FDKpd41/ZVWm9PotcVw2m6JZRXjoWitwZ5kAVGYAAnoBjg8cYGBXV1qCm2gW3BdrkhY+PA+J9MUnh9+SW2iisu27fBcNKCwC46g8Y6kHOPPyokrLZzC71GeHtJZWjjVQSF2np6cZ/Gs9w6fJ+Rk6T6CATYawkLyBoHB2uT0OOAak05Y9F1pd8gjgvU3ASHG0jqF9PGlSxXC6vMzN2lsSJId2OpJPrjb64OR5UTY6j217Ou7cbWXCkjO0MMNyOcnBqR9LGX1j2y8+VZiq/ouuWa3N1p9zK0d3EwcqwJDKVUgg4xjmn8UiSoHjYMh6EV28eVWl+zkv/h0PWt1lazR7IeRxFWuP4ZAeQqMDqT0FTLbJq9x7pKkcojDYlZeUB4JB8M8VHDqdnbW0EU0ZURt26zP4OHI8eQCQMeBz08aeaHHDbaUspBVp13Pk5Pp+9cq9x2vJ0XP7ATMLC+j0/TgIrWJQZCqAlz5FieOPHnk0rubiMe0puuO/Dsk4HeAdCfwGPp5UsutTjtNUukgParKdwnUEjOehPTgkihLmaYuZUZFLA4DjO4HyGa0The9lRST3sdaTetd6a9kVjkmkunktIpm2iXAHaIT48MSPDPpRfs97RTtDdaZfWxtLiA4gghTGzHQAADGDwfDkUktraK5SyeWYxzxxdpAVfYVYy5bPrtCj4117V6tYj2pl1AzXFm8TIodYA0TgIOM7gSSOOnGB5U38c39ReRvyiWxvLW31OeSSBJNRZziMjuq39K/r1pm9xfSzRy3E8UUWGaSSSYARhc5LeNJL2NNWntNU0qZJI5hiZE4kYgHG0H73HTrxXHb3H9mTP2cezDrcGU5yMfZIPRTnPXPShrEq02VhyUntD63j0vVbiDVrtBNKGWZZFkIwIyOeD3iNucNRerRWWqTT+/LIbyIGOO6MxJBGcllyFxkkkfHGOtVv2eSOLTpI4re4jgkhMvfVsR4xuQvxuySMH0wRjmirLUbfV9UgXtrmK7klYTxxRFkAYg5b+Q9cHP70GTHc+H0h6rG3u15LDDr66PB2RmMkjRN2UsiqochcnA8gCD9aJ9m9Uh1O3t7qSNpYkd0ldtuELYJZv8AL1HmRRetaRYwaV7zZaYssscezuSBdiZyTg5BHLHBB5PqaT6Hp7JBGLaWKz2nJWJNq+o2jgHzxj9BmaxqOcvsitU+LQebN7OzuEjjkThlRgvaEqMgbRx8fn1qDSbb3OOWOeXtXZ+0kdFLZOBwF8zzxz+lMbQT6hGydoSqc7FwpkYZ+npUkVzYki2ibG1AzEKSo5IILeBBBHP+1YnVJPXgfaTWq7ZpHMNvHeNaxlURg8k6hXA3E9OfjjPlTLTPaCCWeCzS2cPMMqI0JCjxJ/l8eT5edIvaHUU0/RpAZXlV3MbyqqzLhgQBjcMHg8EY4Nd+zGp3l7LbHS7CKK0JUSO/DbAcMMEDxzjGR6+W7FNTSpb7MjXKWtIvBPWuRzWMecV0q8V0t7ZiPni6uluNMsLUFXJm5kOM7iSfljvY+J+dn9otWEOlyhcxqidATnAHpUWkTWelhbafTba6vWyxeSILjoCeRkAd0fIVFrWr+7iJ/wCwtPdJXKrIIw4BHnleOtIpq7S14Nbm+LoXezaWVxax3Nyyk3AcIGUlMhsbfDyH2jj5U3tYdNl1IyXNzbxyxNuSN4cYONpVlD4OPQDHTmgLS/kuXlMSoWhj3Ju4XtGzgY8AMZ+Yo5LO5IF7LDZzXKIoRlhO4MMd7ltuRxgkEjA9Ku6+zTeg5nUrQimR7vX7mKWSOMmWQRRxcKi7iRjp186E0ZngmvYI2ka6i3uIXy4O0gkAHknbk+u3zNN772bu1je/sLsSXkGSsLRF2deSTuz1wTxg+ZI61J7PxmxGm6hOUnudQuZHdldlAgEY2nHgSRn0yBTVS4bT6Fue1Ps4ln0nVJreCxjW2W5Gbh+gIxwwUcE5I569MnGKZw3nu2oR6fHeXE7mMhZZEBclR0LjnJAJyfHjnPdDTRLWC+kiS1Ddk7SI4kZYo1JyBkD16eXhxmj5bW3g163uJFlUydpMtvwN5A3MynIJHLcFcE+NIqprpPo0Y8axLdLsr+oXOtaRcTC11W9uZJyewSQtL2nkoDZ5+H+1WT2Ys7rSrUvqSLDJ9p3MiGV8kkqUHIxnjPmQegqbUo4LezBsLhljvI293ulY5h4wVB6jxzyCRx4EmuR3cghe37BxN2yxmOMZ6hiT6jpz61ar8scdd+xeWZmuS8Hora2lrYPdSxqhb/y9qmGlnAHeAH3j08+vrVP1F4LLULiC0uri3glw6RdkSsY+8oY4B64xuGBj560O+vrWWOKbTm94mcW8UskoZ4kJBIVQeAfE8ZwB4Vbdat49V0d9PkSO5t4xEZE3BezcHJIODx0GPj4UiZWF6oFvl2hRp2v+7lobK1GV4RmbugeefgRx+JqbVNVuZ4CVEMU8jqI5jGWwc8nAGQD8fHNdWD6TFbNaswyGCShX2yKxzt7y4ODhseqmq97Wab2WoW8mhwXFzLMD/BQsSPDvYBJXnqfTyoIibyafRLtz/H17LDC0/u0JlawWeSdFdlUnwKhhwOjOuTxxuHjT6yvZDc26q0KskOzslOeQ3PqcjFL9F9nL24sYheqbKMog7F9rsMdenAOec56k1b7KwtrIyGCMK0jFmY8kknJp6+PdLW9aFVl72+2TRKSqs67SR08qm2ZPXGOK0Bn58fpXbhmIZfEc1vmElozN7KRPDBOpWaJHH9Sg0rvvZ7T7qIRkPGFfeApyAcY6GjBcZ8a322fGkNLyHN2lpMr0PssbNHFndA7stiRCMtxjkE+A8qYQWdzDHGrhW2oNxV+rePWmXaetZ2nrSrxqvI5ZrS0CRQyAhjGytnII6g+eRVT9udLvfe7e/shiVQyNHtJXHXeAOh6Z88DpzV4Rxnip1bH2SR8DQY44VtEeZtCf2O0Vo7G0vdQkYhoVkETZGXK5OQfLyxVH/wDELWrm91iMafFOGtx/eRoTg+QIz556+Ar1IMfM/Wpo5Gxje2PiavHCjI7fZLzVa0UL2Pe+Hs5bRrpbyOZHc7ike1mcnoxBwM48+OKZz6XqVzcQ9tCqLvGTArOVHmc4A49TVwVierE/OpQRnNXSTp0gOXWmVuP2bEl6ZJ4CwKMEDONkYPBHByTgYPGPjmm0ehIbcQdoYVXhWiYqyjpjngj0II8sYFMgRUqMOOapQm+2R5H4QDbezumojCWETM+N7MMFiORnHrTi1t4LZNtvDHEDyQiBQTUasOKlVuK0ykLbZMDxXa8YY/Zz9RXG09jv8xx+P7VNgNEfLPHzwf1NNRWjGyCR4g4HzH71NFtK8+B4/OoX72G80B+YxWiHJ7mcc9PjRp6KPE7PWw5COdreTH8vOmkWogjkiqXLAWD/AB/eulurmE4RtyjJ2t8sfmaByRPReUvQ3H5VJ7yM9apMOrEbTJuQkE4yMccmmtpqaTdJFPoDzSnDC2WiGcZ60WsoIyOlVtLjoUY0bHeMwAOBSnLQQ6WYVKsopJHdtjnaKKjuWOOlCy0hsswxUizZpWJsipBLgZJAHmaHTC0Mll560TC+/p4UqtZBLcCBGBkJAwPDO7Gf8jfSpobiSaKzkjyq3DuhDDlSCQPxwaJJlNIbGVY03OcKOpomNuzKseCk4Rh6ZA/UUvI7XSpx4sIpQPLMYJ/FTRkpLW9y6nvECQfEgN/8ackCH24zC0f8rsn4/sa3bHdb46nH6kftXKHM10E6MwcfNcftWWxxLIvhuYD5jj8qavQDJQ2Y0b+oj5E/71z2pj4B6/8A5+laXO2VfHhh+I/asMkak7/vd4fA0RR4WbbMbvj/ABMfQVAltnccfZQk/UU82L7nnH33P/UKhgjXsrg4/wAM/m/7CpsEQyWf8If+nMfoBWDTg95bjaO9OR08wop0Yl7Dp/hTUTbwodS0/j/i2/1LVOi0IBb3MUSmKeQZRiOc/gaMtDfG4t07XKyOw5UeCqfL1pr2Ke6W52/8Mx/A1Pp8SG4sO6P75/8AQlA62ELrV76R7dZGXD3EUTdzwZWP1yKIspNRlt7dnkVWe3kchUHDKCeM/CmlrCnbw93pd2v+l6n06FOwsePuXA/6DS+g9gPu129jds9xJv8AclkQr3cNsXJGPUN9aZ3unq8wk2jD28TfPEJP4g/WiI0UxMMcG3wfhl/2o24A90tWxz7mP+2P2FTREzLKHsbm0kH/AC2f/cYH/uVPDGIreHjiC+bPwJU/vXJ7uzHgoI+UkRFEXQ2x6mo6Le5H41ZGE28Y7KSL/l1X/K7L+RqW0/iQoMfbtwPnkpW4OJX+E/4OpH41qw7q2+PAOPoxIokUT2svejkPRrYH4lTXaN2d0QTwNpHyOD+ZqG1AHuw8B2qj4ZrJSe3U+cbZ+YJ/OjBCx3LgqRyQyj6cf6a0sXaqPNe6fkayYkXcR/rX8dv7msThpAOgb9BRoE//2Q=="/>
          <p:cNvSpPr>
            <a:spLocks noChangeAspect="1" noChangeArrowheads="1"/>
          </p:cNvSpPr>
          <p:nvPr/>
        </p:nvSpPr>
        <p:spPr bwMode="auto">
          <a:xfrm>
            <a:off x="7291388" y="-515938"/>
            <a:ext cx="1057275" cy="1057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4" name="Picture 10" descr="http://www.hindu.com/mp/2009/05/07/images/20090507506803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3081482" cy="230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3333750" y="5323648"/>
            <a:ext cx="5184576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در هفته حداقل 5 واحد از انواع حبوبات و جوانه ها در برنامه غذایی هفتگی گنجانده شود.</a:t>
            </a:r>
          </a:p>
          <a:p>
            <a:pPr algn="ctr" rtl="1"/>
            <a:endParaRPr lang="en-US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B Nazanin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9AE4-1D32-454D-9674-EBED3EA718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59046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i="1" dirty="0" smtClean="0">
                <a:latin typeface="Times New Roman" pitchFamily="18" charset="0"/>
                <a:cs typeface="Times New Roman" pitchFamily="18" charset="0"/>
              </a:rPr>
              <a:t>J Dairy Sci. </a:t>
            </a:r>
            <a:r>
              <a:rPr lang="en-US" sz="1100" b="1" i="1" dirty="0" smtClean="0">
                <a:latin typeface="Times New Roman" pitchFamily="18" charset="0"/>
                <a:cs typeface="Times New Roman" pitchFamily="18" charset="0"/>
              </a:rPr>
              <a:t>94 (</a:t>
            </a:r>
            <a:r>
              <a:rPr lang="pl-PL" sz="1100" b="1" i="1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en-US" sz="11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100" b="1" i="1" dirty="0" smtClean="0">
                <a:latin typeface="Times New Roman" pitchFamily="18" charset="0"/>
                <a:cs typeface="Times New Roman" pitchFamily="18" charset="0"/>
              </a:rPr>
              <a:t> 3288-94.</a:t>
            </a:r>
            <a:endParaRPr lang="en-US" sz="11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i="1" dirty="0" smtClean="0">
                <a:latin typeface="Times New Roman" pitchFamily="18" charset="0"/>
                <a:cs typeface="Times New Roman" pitchFamily="18" charset="0"/>
              </a:rPr>
              <a:t>Eur J Drug Metab </a:t>
            </a:r>
            <a:r>
              <a:rPr lang="en-US" sz="1100" b="1" i="1" dirty="0" err="1" smtClean="0">
                <a:latin typeface="Times New Roman" pitchFamily="18" charset="0"/>
                <a:cs typeface="Times New Roman" pitchFamily="18" charset="0"/>
              </a:rPr>
              <a:t>Pharmacokinet</a:t>
            </a:r>
            <a:r>
              <a:rPr lang="en-US" sz="1100" b="1" i="1" dirty="0" smtClean="0">
                <a:latin typeface="Times New Roman" pitchFamily="18" charset="0"/>
                <a:cs typeface="Times New Roman" pitchFamily="18" charset="0"/>
              </a:rPr>
              <a:t>  33 (2008) 101-6.</a:t>
            </a:r>
          </a:p>
          <a:p>
            <a:endParaRPr lang="fa-IR" sz="1100" b="1" i="1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11188" y="1484313"/>
            <a:ext cx="79216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مواد غذایی فراویژه و ترکیبات غذایی زیست فعال موثر در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بهبود</a:t>
            </a:r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دیس لیپیدمی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(ادامه)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46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مواد غذایی فراویژه و ترکیبات غذایی زیست فعال موثر در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بهبود </a:t>
            </a:r>
            <a:r>
              <a:rPr lang="ps-AF" sz="32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دیس لیپیدمی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(ادامه)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5283" y="1687895"/>
            <a:ext cx="7787208" cy="4142347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300" b="1" dirty="0" smtClean="0">
                <a:cs typeface="B Nazanin" pitchFamily="2" charset="-78"/>
              </a:rPr>
              <a:t>مواد غذایی حاوی آلیل سولفورها: </a:t>
            </a:r>
            <a:r>
              <a:rPr lang="fa-IR" sz="2300" dirty="0" smtClean="0">
                <a:cs typeface="B Nazanin" pitchFamily="2" charset="-78"/>
              </a:rPr>
              <a:t>سیر، پیاز، موسیر</a:t>
            </a:r>
          </a:p>
          <a:p>
            <a:pPr algn="r" rtl="1">
              <a:lnSpc>
                <a:spcPct val="150000"/>
              </a:lnSpc>
            </a:pPr>
            <a:r>
              <a:rPr lang="fa-IR" sz="2300" b="1" dirty="0" smtClean="0">
                <a:cs typeface="B Nazanin" pitchFamily="2" charset="-78"/>
              </a:rPr>
              <a:t>آنتی اکسیدان ها: </a:t>
            </a:r>
            <a:r>
              <a:rPr lang="fa-IR" sz="2300" dirty="0" smtClean="0">
                <a:cs typeface="B Nazanin" pitchFamily="2" charset="-78"/>
              </a:rPr>
              <a:t>آلفا توکوفرول، اسید آسکوربیک، بتا کاروتن، کوآنزیم کیوتن، فلاونوئیدها</a:t>
            </a:r>
          </a:p>
          <a:p>
            <a:pPr algn="r" rtl="1">
              <a:lnSpc>
                <a:spcPct val="150000"/>
              </a:lnSpc>
            </a:pPr>
            <a:r>
              <a:rPr lang="fa-IR" sz="2300" b="1" dirty="0" smtClean="0">
                <a:cs typeface="B Nazanin" pitchFamily="2" charset="-78"/>
              </a:rPr>
              <a:t>مواد </a:t>
            </a:r>
            <a:r>
              <a:rPr lang="fa-IR" sz="2300" b="1" dirty="0" smtClean="0">
                <a:cs typeface="B Nazanin" pitchFamily="2" charset="-78"/>
              </a:rPr>
              <a:t>غذایی حاوی اسید آمینه آرژنین </a:t>
            </a:r>
            <a:r>
              <a:rPr lang="fa-IR" sz="2300" dirty="0" smtClean="0">
                <a:cs typeface="B Nazanin" pitchFamily="2" charset="-78"/>
              </a:rPr>
              <a:t>و یا پیشسازهای آن: مغز دانه ها گیاهی، هندوانه</a:t>
            </a:r>
          </a:p>
          <a:p>
            <a:pPr algn="r" rtl="1">
              <a:lnSpc>
                <a:spcPct val="150000"/>
              </a:lnSpc>
            </a:pPr>
            <a:r>
              <a:rPr lang="fa-IR" sz="2300" b="1" dirty="0" smtClean="0">
                <a:cs typeface="B Nazanin" pitchFamily="2" charset="-78"/>
              </a:rPr>
              <a:t>چای سبز</a:t>
            </a:r>
          </a:p>
          <a:p>
            <a:pPr algn="r" rtl="1">
              <a:lnSpc>
                <a:spcPct val="150000"/>
              </a:lnSpc>
            </a:pPr>
            <a:endParaRPr lang="en-US" sz="2000" dirty="0">
              <a:cs typeface="B Nazani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6165304"/>
            <a:ext cx="5112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Houston  et al. Progress in Cardiovascular Diseases,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47, No 6 (May/June), 2005: pp 396-449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9552" y="6093296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endParaRPr lang="fa-IR" sz="22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endParaRPr lang="fa-IR" sz="2200" dirty="0" smtClean="0">
              <a:latin typeface="Times New Roman" pitchFamily="18" charset="0"/>
              <a:cs typeface="B Nazanin" pitchFamily="2" charset="-78"/>
            </a:endParaRPr>
          </a:p>
          <a:p>
            <a:pPr algn="just" rtl="1">
              <a:buNone/>
            </a:pPr>
            <a:endParaRPr lang="fa-IR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pharmdblog.com/wp-content/uploads/2011/03/Turmer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8"/>
            <a:ext cx="1637105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89985" y="1846957"/>
            <a:ext cx="7848872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انواع</a:t>
            </a:r>
            <a:r>
              <a:rPr kumimoji="0" lang="fa-IR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 ادویه: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زردچوبه، فلفل، دارچین، زیره، ...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افزایش اثرات ترموژنیک غذا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 کاهش جذب چربی 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تنظیم متابولیسم آدیپوسیتها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 اثرات آنتی اکسیدانی و ضد التهابی</a:t>
            </a: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lang="fa-IR" sz="2800" b="1" dirty="0" smtClean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</p:txBody>
      </p:sp>
      <p:pic>
        <p:nvPicPr>
          <p:cNvPr id="12" name="Picture 2" descr="http://www.learningherbs.com/image-files/cinnamon-whiteback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429000"/>
            <a:ext cx="1408156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2" descr="http://shantimaurice.com/wp/wp-content/uploads/2011/07/cum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725144"/>
            <a:ext cx="1304098" cy="1136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9AE4-1D32-454D-9674-EBED3EA718CF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11188" y="1484313"/>
            <a:ext cx="79216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مواد غذایی فراویژه و ترکیبات غذایی زیست فعال موثر در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بهبود </a:t>
            </a:r>
            <a:r>
              <a:rPr lang="ps-AF" sz="32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دیس لیپیدمی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(ادامه)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6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82565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 dirty="0" smtClean="0">
                <a:cs typeface="B Nazanin" pitchFamily="2" charset="-78"/>
              </a:rPr>
              <a:t>پره بیوتیک ها، کربوهیدرات های غیر قابل هضم و قابل تخمیر</a:t>
            </a:r>
            <a:endParaRPr lang="fa-IR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ترانس گالاکتوالیگوساکاریدها، اینولین، فروکتوالیگوساکاریدها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(FOS)</a:t>
            </a: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، لاکتولوز، مانان الیگوساکاریدها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(MOS)</a:t>
            </a:r>
            <a:endParaRPr lang="fa-IR" sz="2400" b="1" dirty="0" smtClean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تاثیر ویژه پره بیوتیک ها در تنظیم متابولیسم لیپیدها: تعدیل میکرو فلور روده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دوزهای مورد مطالعه جهت تعدیل میکروفلور روده: بین 20-3 گرم در روز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حداقل دوز اثر بخش: </a:t>
            </a:r>
            <a:r>
              <a:rPr lang="fa-IR" sz="2400" b="1" u="sng" dirty="0" smtClean="0">
                <a:cs typeface="B Nazanin" pitchFamily="2" charset="-78"/>
              </a:rPr>
              <a:t>4 گرم در روز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مصرف سبزیجات و میوه های مختلف این مقدار را تامین می کنند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4A1E-D836-4F3F-9855-D0734BFC85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536" y="633574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Current Pharmaceutical Design, 2005, 11, 75-90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مواد غذایی فراویژه و ترکیبات غذایی زیست فعال موثر در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بهبود </a:t>
            </a:r>
            <a:r>
              <a:rPr lang="ps-AF" sz="32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دیس لیپیدمی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(ادامه)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45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40634"/>
              </p:ext>
            </p:extLst>
          </p:nvPr>
        </p:nvGraphicFramePr>
        <p:xfrm>
          <a:off x="971600" y="1648229"/>
          <a:ext cx="7026123" cy="506564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42041"/>
                <a:gridCol w="2342041"/>
                <a:gridCol w="2342041"/>
              </a:tblGrid>
              <a:tr h="927586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مقدار لازم جهت تامین 6 گرم پره بیوتیک</a:t>
                      </a:r>
                      <a:endParaRPr lang="en-US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محتوای فیبر پره بیوتیک به ازای وزن</a:t>
                      </a:r>
                      <a:endParaRPr lang="en-US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ماده غذایی</a:t>
                      </a:r>
                      <a:endParaRPr lang="en-US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9/3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64/6%</a:t>
                      </a:r>
                      <a:r>
                        <a:rPr lang="fa-I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ریشه کاسنی خام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19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31/5% 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کنگر فرنگی خام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24/7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24/3% 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قاصدک سبز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34/3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17/5% 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سیر خام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51/3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11/7</a:t>
                      </a:r>
                      <a:r>
                        <a:rPr lang="fa-I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% 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تره فرنگی خام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69/8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8/6% 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پیاز خام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120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5%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پیاز پخته شده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120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5%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مارچوبه خام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120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5%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جوانه گندم</a:t>
                      </a:r>
                      <a:r>
                        <a:rPr lang="fa-I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خام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125</a:t>
                      </a:r>
                      <a:r>
                        <a:rPr lang="fa-I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4/8% 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آردکامل  گندم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6187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600</a:t>
                      </a:r>
                      <a:r>
                        <a:rPr lang="fa-I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گرم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1%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موز خام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H="1">
            <a:off x="611560" y="1340768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568" y="476672"/>
            <a:ext cx="777686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B Nazanin" pitchFamily="2" charset="-78"/>
              </a:rPr>
              <a:t>10 ماده غذایی غنی از ترکیبات پره بیوتیک</a:t>
            </a:r>
            <a:endParaRPr lang="en-US" sz="3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6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1560" y="1340768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568" y="476672"/>
            <a:ext cx="777686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B Nazanin" pitchFamily="2" charset="-78"/>
              </a:rPr>
              <a:t>10 ماده غذایی غنی از پرو بیوتیک</a:t>
            </a:r>
            <a:endParaRPr lang="en-US" sz="3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B Nazanin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03741"/>
              </p:ext>
            </p:extLst>
          </p:nvPr>
        </p:nvGraphicFramePr>
        <p:xfrm>
          <a:off x="4788024" y="1484784"/>
          <a:ext cx="3717876" cy="504055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717876"/>
              </a:tblGrid>
              <a:tr h="911051">
                <a:tc>
                  <a:txBody>
                    <a:bodyPr/>
                    <a:lstStyle/>
                    <a:p>
                      <a:pPr algn="r" rtl="1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مواد غذایی حاوی گونه های مفید باکتریایی زنده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0991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ماست پروبیوتیک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991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پنیر گرما ندیده و کهنه نظیر چدار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991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شیر تخمیری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991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کفیر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0589">
                <a:tc>
                  <a:txBody>
                    <a:bodyPr/>
                    <a:lstStyle/>
                    <a:p>
                      <a:pPr algn="r" rtl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Miso</a:t>
                      </a:r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(چاشنی تهیه شده از سویا، جو یا برنج تخمیری)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991">
                <a:tc>
                  <a:txBody>
                    <a:bodyPr/>
                    <a:lstStyle/>
                    <a:p>
                      <a:pPr algn="r" rtl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Tempt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</a:t>
                      </a:r>
                      <a:r>
                        <a:rPr lang="fa-I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(تهیه شده از سویا تخمیر شده)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991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برخی انواع آبمیوه ها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991">
                <a:tc>
                  <a:txBody>
                    <a:bodyPr/>
                    <a:lstStyle/>
                    <a:p>
                      <a:pPr algn="r" rtl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Sauerkraut</a:t>
                      </a:r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(پنیر تخمیری)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991">
                <a:tc>
                  <a:txBody>
                    <a:bodyPr/>
                    <a:lstStyle/>
                    <a:p>
                      <a:pPr algn="r" rtl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Kim chi</a:t>
                      </a:r>
                      <a:r>
                        <a:rPr lang="fa-IR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(پنیر تخمیری)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0991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نوشیدنی های تهیه شده از سویا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 descr="Eat These Foods to Increase Good Bacteria in the Body. #eatcle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52839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آگاهی و مهارت متخصصصین تغذیه در </a:t>
            </a:r>
            <a:r>
              <a:rPr lang="fa-IR" sz="2400" b="1" u="sng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استفاده صحیح و مطلوب مواد غذایی فراویژه </a:t>
            </a:r>
            <a:r>
              <a:rPr lang="fa-IR" sz="2400" dirty="0" smtClean="0">
                <a:cs typeface="B Nazanin" pitchFamily="2" charset="-78"/>
              </a:rPr>
              <a:t>قادر است اثر بخشی رژیم های غذایی در درمان دیس لیپیدمی را افزایش دهد.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در بسیاری از موارد (خصوصا مراحل ابتدایی بیماری) کاربرد صحیح این مواد غذایی </a:t>
            </a:r>
            <a:r>
              <a:rPr lang="fa-IR" sz="2400" b="1" u="sng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نیاز بیمار به دارو را کاهش داده و یا کاملا مرتفع </a:t>
            </a:r>
            <a:r>
              <a:rPr lang="fa-IR" sz="2400" dirty="0" smtClean="0">
                <a:cs typeface="B Nazanin" pitchFamily="2" charset="-78"/>
              </a:rPr>
              <a:t>می سازد. 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در بیمارانی که دارو مصرف می کنند </a:t>
            </a:r>
            <a:r>
              <a:rPr lang="fa-IR" sz="2400" b="1" u="sng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توجه ویژه به تداخل احتمالی </a:t>
            </a:r>
            <a:r>
              <a:rPr lang="fa-IR" sz="2400" dirty="0" smtClean="0">
                <a:cs typeface="B Nazanin" pitchFamily="2" charset="-78"/>
              </a:rPr>
              <a:t>مواد غذایی فراویژه و داروی دریافتی ضروری است.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جمع بندی بحث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4A1E-D836-4F3F-9855-D0734BFC850C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11560" y="5805264"/>
            <a:ext cx="792088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91680" y="1774869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با تشکر از توجه شما</a:t>
            </a:r>
            <a:endParaRPr lang="en-US" sz="4400" b="1" dirty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</p:txBody>
      </p:sp>
      <p:pic>
        <p:nvPicPr>
          <p:cNvPr id="8" name="Picture 2" descr="http://t2.gstatic.com/images?q=tbn:ANd9GcSr0yJqMjdVNoQiAIIULoGHw-C8Q324x6Lh9VFyzIihVj1ae7Ym6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1740" y="2798236"/>
            <a:ext cx="4680520" cy="2456444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92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ps-AF" sz="2600" b="1" dirty="0" smtClean="0">
                <a:cs typeface="B Nazanin" pitchFamily="2" charset="-78"/>
              </a:rPr>
              <a:t>آشنایی با مهمترین پتانسیل های درمانی دیس لیپیدمی از دیدگاه تغذیه ای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ps-AF" sz="2600" b="1" dirty="0" smtClean="0">
                <a:cs typeface="B Nazanin" pitchFamily="2" charset="-78"/>
              </a:rPr>
              <a:t>معرفی مهمترین مواد غذایی فراویژه و ترکیبات غذایی زیست فعال در </a:t>
            </a:r>
            <a:r>
              <a:rPr lang="fa-IR" sz="2600" b="1" dirty="0" smtClean="0">
                <a:cs typeface="B Nazanin" pitchFamily="2" charset="-78"/>
              </a:rPr>
              <a:t>بهبود</a:t>
            </a:r>
            <a:r>
              <a:rPr lang="ps-AF" sz="2600" b="1" dirty="0" smtClean="0">
                <a:cs typeface="B Nazanin" pitchFamily="2" charset="-78"/>
              </a:rPr>
              <a:t> دیس لیپیدمی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ps-AF" sz="2600" b="1" dirty="0" smtClean="0">
                <a:cs typeface="B Nazanin" pitchFamily="2" charset="-78"/>
              </a:rPr>
              <a:t> مهارت استفاده از مواد غذایی فراویژه در تنظیم برنامه غذایی مبتلایان به دیس لیپیدمی</a:t>
            </a:r>
            <a:endParaRPr lang="fa-IR" sz="2600" b="1" dirty="0" smtClean="0">
              <a:cs typeface="B Nazanin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rtl="1"/>
            <a:r>
              <a:rPr lang="ps-AF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itchFamily="2" charset="-78"/>
              </a:rPr>
              <a:t>اهداف اصلی بحث</a:t>
            </a:r>
            <a:endParaRPr lang="en-US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http://groceries4u.fit.edu/productcart/pc/catalog/pin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" y="4792331"/>
            <a:ext cx="2304256" cy="19291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ps-AF" sz="2800" b="1" dirty="0" smtClean="0">
                <a:cs typeface="B Nazanin" pitchFamily="2" charset="-78"/>
              </a:rPr>
              <a:t>هضم و جذب چربی ها در دستگاه گوارش</a:t>
            </a:r>
          </a:p>
          <a:p>
            <a:pPr algn="r" rtl="1">
              <a:lnSpc>
                <a:spcPct val="150000"/>
              </a:lnSpc>
            </a:pPr>
            <a:r>
              <a:rPr lang="ps-AF" sz="2800" b="1" dirty="0" smtClean="0">
                <a:cs typeface="B Nazanin" pitchFamily="2" charset="-78"/>
              </a:rPr>
              <a:t>دفع کلسترول و چربی ها در مدفوع</a:t>
            </a:r>
          </a:p>
          <a:p>
            <a:pPr algn="r" rtl="1">
              <a:lnSpc>
                <a:spcPct val="150000"/>
              </a:lnSpc>
            </a:pPr>
            <a:r>
              <a:rPr lang="ps-AF" sz="2800" b="1" dirty="0" smtClean="0">
                <a:cs typeface="B Nazanin" pitchFamily="2" charset="-78"/>
              </a:rPr>
              <a:t>سنتز و ترشح آپولیپوپروتئین ها</a:t>
            </a:r>
          </a:p>
          <a:p>
            <a:pPr algn="r" rtl="1">
              <a:lnSpc>
                <a:spcPct val="150000"/>
              </a:lnSpc>
            </a:pPr>
            <a:r>
              <a:rPr lang="ps-AF" sz="2800" b="1" dirty="0" smtClean="0">
                <a:cs typeface="B Nazanin" pitchFamily="2" charset="-78"/>
              </a:rPr>
              <a:t>متابولیسم لیپوپروتئین ها (</a:t>
            </a:r>
            <a:r>
              <a:rPr lang="ps-AF" sz="2400" b="1" dirty="0" smtClean="0">
                <a:cs typeface="B Nazanin" pitchFamily="2" charset="-78"/>
              </a:rPr>
              <a:t>شیلومیکرون ها، </a:t>
            </a:r>
            <a:r>
              <a:rPr lang="en-US" sz="2400" b="1" dirty="0" smtClean="0">
                <a:cs typeface="B Nazanin" pitchFamily="2" charset="-78"/>
              </a:rPr>
              <a:t>VLDL</a:t>
            </a:r>
            <a:r>
              <a:rPr lang="ps-AF" sz="2400" b="1" dirty="0" smtClean="0">
                <a:cs typeface="B Nazanin" pitchFamily="2" charset="-78"/>
              </a:rPr>
              <a:t>، </a:t>
            </a:r>
            <a:r>
              <a:rPr lang="en-US" sz="2400" b="1" dirty="0" smtClean="0">
                <a:cs typeface="B Nazanin" pitchFamily="2" charset="-78"/>
              </a:rPr>
              <a:t>LDL-C</a:t>
            </a:r>
            <a:r>
              <a:rPr lang="ps-AF" sz="2400" b="1" dirty="0" smtClean="0">
                <a:cs typeface="B Nazanin" pitchFamily="2" charset="-78"/>
              </a:rPr>
              <a:t> و </a:t>
            </a:r>
            <a:r>
              <a:rPr lang="en-US" sz="2400" b="1" dirty="0" smtClean="0">
                <a:cs typeface="B Nazanin" pitchFamily="2" charset="-78"/>
              </a:rPr>
              <a:t>HDL-C</a:t>
            </a:r>
            <a:r>
              <a:rPr lang="ps-AF" sz="2800" b="1" dirty="0" smtClean="0">
                <a:cs typeface="B Nazanin" pitchFamily="2" charset="-78"/>
              </a:rPr>
              <a:t>)</a:t>
            </a:r>
          </a:p>
          <a:p>
            <a:pPr algn="r" rtl="1">
              <a:lnSpc>
                <a:spcPct val="150000"/>
              </a:lnSpc>
            </a:pPr>
            <a:r>
              <a:rPr lang="ps-AF" sz="2800" b="1" dirty="0" smtClean="0">
                <a:cs typeface="B Nazanin" pitchFamily="2" charset="-78"/>
              </a:rPr>
              <a:t>بازگردش کبدی-روده ای کلسترول</a:t>
            </a:r>
          </a:p>
          <a:p>
            <a:pPr algn="r" rtl="1">
              <a:lnSpc>
                <a:spcPct val="150000"/>
              </a:lnSpc>
            </a:pPr>
            <a:r>
              <a:rPr lang="ps-AF" sz="2800" b="1" dirty="0" smtClean="0">
                <a:cs typeface="B Nazanin" pitchFamily="2" charset="-78"/>
              </a:rPr>
              <a:t> متابولیسم کبدی تری گلیسرید</a:t>
            </a:r>
          </a:p>
          <a:p>
            <a:pPr algn="r" rtl="1">
              <a:lnSpc>
                <a:spcPct val="150000"/>
              </a:lnSpc>
            </a:pPr>
            <a:r>
              <a:rPr lang="ps-AF" sz="2800" b="1" dirty="0" smtClean="0">
                <a:cs typeface="B Nazanin" pitchFamily="2" charset="-78"/>
              </a:rPr>
              <a:t>بیان ژن آنزیم های کلیدی در متابولیسم کلسترول</a:t>
            </a:r>
            <a:endParaRPr lang="fa-IR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ps-AF" sz="2800" b="1" dirty="0" smtClean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rtl="1"/>
            <a:r>
              <a:rPr lang="ps-AF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itchFamily="2" charset="-78"/>
              </a:rPr>
              <a:t>پتانسیل های درمانی دیس لیپیدمی</a:t>
            </a:r>
            <a:br>
              <a:rPr lang="ps-AF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itchFamily="2" charset="-78"/>
              </a:rPr>
            </a:br>
            <a:r>
              <a:rPr lang="ps-AF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itchFamily="2" charset="-78"/>
              </a:rPr>
              <a:t>از دیدگاه تغذیه ای</a:t>
            </a:r>
            <a:endParaRPr lang="en-US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http://groceries4u.fit.edu/productcart/pc/catalog/pin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8" y="4427206"/>
            <a:ext cx="2304256" cy="19291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health-7.com/imgs/15/9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00808"/>
            <a:ext cx="6912768" cy="482453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مکانیسم اثر مواد غذایی فراویژه در تنظیم متابولیسم لیپیدها و لیپوپروتئین ها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3001015"/>
            <a:ext cx="8136904" cy="15081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ps-AF" sz="3200" b="1" dirty="0" smtClean="0">
                <a:cs typeface="B Nazanin" pitchFamily="2" charset="-78"/>
              </a:rPr>
              <a:t>ترکیبات زیست فعال غذایی بر تمام مسیرهای تنظیم متابولیسم لیپیدها و لیپوپروتئین ها اثر گذار هستند.</a:t>
            </a:r>
            <a:endParaRPr lang="fa-IR" sz="32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تعریف مواد غذایی فراویژه</a:t>
            </a:r>
            <a:br>
              <a:rPr lang="fa-IR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</a:br>
            <a:r>
              <a:rPr lang="fa-IR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(Functional Foods)</a:t>
            </a:r>
            <a:endParaRPr lang="en-US" sz="3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مواد غذایی و ترکیبات زیست فعال غذایی که فراتر از تامین نیازهای انرژی و مواد مغذی، در ارتقاء سلامت، پیشگیری و درمان بیماریها </a:t>
            </a:r>
            <a:r>
              <a:rPr lang="ps-AF" dirty="0" smtClean="0">
                <a:cs typeface="B Nazanin" pitchFamily="2" charset="-78"/>
              </a:rPr>
              <a:t>موثرند</a:t>
            </a:r>
            <a:r>
              <a:rPr lang="fa-IR" dirty="0" smtClean="0">
                <a:cs typeface="B Nazanin" pitchFamily="2" charset="-78"/>
              </a:rPr>
              <a:t>.</a:t>
            </a:r>
            <a:endParaRPr lang="ps-AF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ps-AF" dirty="0" smtClean="0">
                <a:cs typeface="B Nazanin" pitchFamily="2" charset="-78"/>
              </a:rPr>
              <a:t>مواد غذایی فراویژه </a:t>
            </a:r>
            <a:r>
              <a:rPr lang="fa-IR" dirty="0" smtClean="0">
                <a:cs typeface="B Nazanin" pitchFamily="2" charset="-78"/>
              </a:rPr>
              <a:t>حاوی ترکیبات زیست فعال نظیر فیتوکمیکالها، پپتیدهای بیواکتیو، </a:t>
            </a:r>
            <a:r>
              <a:rPr lang="ps-AF" dirty="0" smtClean="0">
                <a:cs typeface="B Nazanin" pitchFamily="2" charset="-78"/>
              </a:rPr>
              <a:t>انواع فیبر</a:t>
            </a:r>
            <a:r>
              <a:rPr lang="fa-IR" dirty="0" smtClean="0">
                <a:cs typeface="B Nazanin" pitchFamily="2" charset="-78"/>
              </a:rPr>
              <a:t>(محلول، نامحلول، نشاسته مقاوم)</a:t>
            </a:r>
            <a:r>
              <a:rPr lang="ps-AF" dirty="0" smtClean="0">
                <a:cs typeface="B Nazanin" pitchFamily="2" charset="-78"/>
              </a:rPr>
              <a:t>، </a:t>
            </a:r>
            <a:r>
              <a:rPr lang="fa-IR" dirty="0" smtClean="0">
                <a:cs typeface="B Nazanin" pitchFamily="2" charset="-78"/>
              </a:rPr>
              <a:t>اسیدهای چرب غیر اشباع، و آنتی اکسیدانها</a:t>
            </a:r>
            <a:r>
              <a:rPr lang="ps-AF" dirty="0" smtClean="0">
                <a:cs typeface="B Nazanin" pitchFamily="2" charset="-78"/>
              </a:rPr>
              <a:t> هستند.</a:t>
            </a:r>
            <a:r>
              <a:rPr lang="fa-IR" dirty="0" smtClean="0">
                <a:cs typeface="B Nazanin" pitchFamily="2" charset="-78"/>
              </a:rPr>
              <a:t>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مواد غذایی کامل و عصاره مواد غذایی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مواد غذایی غنی شده و ارتقاء یافته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فرمولاسیون های ویژه و </a:t>
            </a:r>
            <a:r>
              <a:rPr lang="en-US" sz="2400" dirty="0" smtClean="0">
                <a:cs typeface="+mj-cs"/>
              </a:rPr>
              <a:t>Medicinal Foods</a:t>
            </a:r>
            <a:r>
              <a:rPr lang="fa-IR" sz="2400" dirty="0" smtClean="0">
                <a:cs typeface="+mj-cs"/>
              </a:rPr>
              <a:t>  </a:t>
            </a:r>
            <a:endParaRPr lang="en-US" sz="2800" dirty="0" smtClean="0">
              <a:cs typeface="+mj-cs"/>
            </a:endParaRPr>
          </a:p>
        </p:txBody>
      </p:sp>
      <p:pic>
        <p:nvPicPr>
          <p:cNvPr id="7" name="Picture 7" descr="http://australianseed.com/persistent/catalogue_images/products/tomato-kot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199631"/>
            <a:ext cx="2016224" cy="2016225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59632" y="6305550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Milner J et al. Modern nutrition in health and disease 2012. P 487-492.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865B-95E4-41B6-A762-25CA26ACB2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کاهش سطوح تری گلیسرید 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کاهش </a:t>
            </a:r>
            <a:r>
              <a:rPr lang="en-US" sz="2000" b="1" dirty="0" smtClean="0">
                <a:cs typeface="B Nazanin" pitchFamily="2" charset="-78"/>
              </a:rPr>
              <a:t>LDL-C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افزایش </a:t>
            </a:r>
            <a:r>
              <a:rPr lang="en-US" sz="2000" b="1" dirty="0" smtClean="0">
                <a:cs typeface="B Nazanin" pitchFamily="2" charset="-78"/>
              </a:rPr>
              <a:t>HDL-C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کاهش سطوح لیپوپروتئین های آتروژنیک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کاهش قدرت آتروژنیسیته لیپوپروتئین ها</a:t>
            </a:r>
            <a:endParaRPr lang="fa-IR" sz="2000" b="1" dirty="0" smtClean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مهمترین پیامد مصرف مواد غذایی فراویژه در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بهبود</a:t>
            </a:r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دیس لیپیدمی</a:t>
            </a:r>
            <a:endParaRPr lang="en-US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485" y="4365104"/>
            <a:ext cx="7724931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11560" y="4941168"/>
            <a:ext cx="1080120" cy="136815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72200" y="4725144"/>
            <a:ext cx="1944216" cy="158417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مواد غذایی فراویژه و ترکیبات غذایی زیست فعال موثر در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بهبود</a:t>
            </a:r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دیس لیپیدمی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ps-AF" sz="2600" b="1" dirty="0" smtClean="0">
                <a:cs typeface="B Nazanin" pitchFamily="2" charset="-78"/>
              </a:rPr>
              <a:t>فیبر محلول </a:t>
            </a:r>
            <a:r>
              <a:rPr lang="ps-AF" sz="24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(پکتین، پسیلیوم، جو دو سر، جو)</a:t>
            </a:r>
          </a:p>
          <a:p>
            <a:pPr algn="r" rtl="1">
              <a:lnSpc>
                <a:spcPct val="150000"/>
              </a:lnSpc>
            </a:pPr>
            <a:r>
              <a:rPr lang="fa-IR" sz="2600" b="1" dirty="0">
                <a:cs typeface="B Nazanin" pitchFamily="2" charset="-78"/>
              </a:rPr>
              <a:t>پره بیوتیک ها </a:t>
            </a:r>
            <a:r>
              <a:rPr lang="fa-IR" sz="25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(</a:t>
            </a:r>
            <a:r>
              <a:rPr lang="ps-AF" sz="25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گلوکو </a:t>
            </a:r>
            <a:r>
              <a:rPr lang="ps-AF" sz="25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مانان، فروکتان ها، بتا-گلوکان </a:t>
            </a:r>
            <a:r>
              <a:rPr lang="ps-AF" sz="25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ها</a:t>
            </a:r>
            <a:r>
              <a:rPr lang="fa-IR" sz="25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)</a:t>
            </a:r>
            <a:endParaRPr lang="ps-AF" sz="25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ps-AF" sz="2600" b="1" dirty="0" smtClean="0">
                <a:cs typeface="B Nazanin" pitchFamily="2" charset="-78"/>
              </a:rPr>
              <a:t>فیتواسترول ها، استانول ها</a:t>
            </a:r>
            <a:r>
              <a:rPr lang="fa-IR" sz="2600" b="1" dirty="0" smtClean="0">
                <a:cs typeface="B Nazanin" pitchFamily="2" charset="-78"/>
              </a:rPr>
              <a:t> </a:t>
            </a:r>
            <a:r>
              <a:rPr lang="fa-IR" sz="25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(غلات کامل، حبوبات، مغز دانه های گیاهی)</a:t>
            </a:r>
            <a:endParaRPr lang="ps-AF" sz="25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ps-AF" sz="2600" b="1" dirty="0" smtClean="0">
                <a:cs typeface="B Nazanin" pitchFamily="2" charset="-78"/>
              </a:rPr>
              <a:t>پروتئین سویا</a:t>
            </a:r>
          </a:p>
          <a:p>
            <a:pPr algn="r" rtl="1">
              <a:lnSpc>
                <a:spcPct val="150000"/>
              </a:lnSpc>
            </a:pPr>
            <a:r>
              <a:rPr lang="ps-AF" sz="2600" b="1" dirty="0" smtClean="0">
                <a:cs typeface="B Nazanin" pitchFamily="2" charset="-78"/>
              </a:rPr>
              <a:t>پپتیدهای بیو اکتیو موجود در محصولات لبنی</a:t>
            </a:r>
          </a:p>
          <a:p>
            <a:pPr algn="r" rtl="1">
              <a:lnSpc>
                <a:spcPct val="150000"/>
              </a:lnSpc>
            </a:pPr>
            <a:r>
              <a:rPr lang="ps-AF" sz="2600" b="1" dirty="0" smtClean="0">
                <a:cs typeface="B Nazanin" pitchFamily="2" charset="-78"/>
              </a:rPr>
              <a:t>سیر </a:t>
            </a:r>
          </a:p>
          <a:p>
            <a:pPr algn="r" rtl="1">
              <a:lnSpc>
                <a:spcPct val="150000"/>
              </a:lnSpc>
            </a:pPr>
            <a:r>
              <a:rPr lang="ps-AF" sz="2600" b="1" dirty="0" smtClean="0">
                <a:cs typeface="B Nazanin" pitchFamily="2" charset="-78"/>
              </a:rPr>
              <a:t>شنبلیله</a:t>
            </a:r>
          </a:p>
          <a:p>
            <a:pPr algn="r" rtl="1">
              <a:lnSpc>
                <a:spcPct val="150000"/>
              </a:lnSpc>
            </a:pPr>
            <a:r>
              <a:rPr lang="ps-AF" sz="2600" b="1" dirty="0" smtClean="0">
                <a:cs typeface="B Nazanin" pitchFamily="2" charset="-78"/>
              </a:rPr>
              <a:t>اسیدهای چرب غیر اشباع مونو، اسیدهای چرب لینولنیک کونجوگه، اسیدهای چرب امگا-3</a:t>
            </a:r>
          </a:p>
          <a:p>
            <a:pPr algn="r" rtl="1">
              <a:lnSpc>
                <a:spcPct val="150000"/>
              </a:lnSpc>
            </a:pPr>
            <a:r>
              <a:rPr lang="ps-AF" sz="2600" b="1" dirty="0" smtClean="0">
                <a:cs typeface="B Nazanin" pitchFamily="2" charset="-78"/>
              </a:rPr>
              <a:t>پلی فنول های موجود در شکلات تیره</a:t>
            </a:r>
          </a:p>
          <a:p>
            <a:pPr algn="r" rtl="1">
              <a:lnSpc>
                <a:spcPct val="150000"/>
              </a:lnSpc>
            </a:pPr>
            <a:r>
              <a:rPr lang="ps-AF" sz="2600" b="1" dirty="0" smtClean="0">
                <a:cs typeface="B Nazanin" pitchFamily="2" charset="-78"/>
              </a:rPr>
              <a:t>پروتئین ماهی</a:t>
            </a:r>
            <a:endParaRPr lang="en-US" sz="2600" b="1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6165304"/>
            <a:ext cx="5112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Sirtori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CR et al.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Nutr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Res Rev 2009 ; 22(2):244-61</a:t>
            </a:r>
          </a:p>
          <a:p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Rudkowska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I et al. Expert Rev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Cardiovasc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Ther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2007 ;5(3):477-90.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39552" y="6093296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کلم، کلم بروکلی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حبوبات، جوانه حبوبات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مغز دانه های گیاهی نظیر بادام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دانه های روغنی نظیر کنجد، بذر کتان، ...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روغن زیتون، روغن سبوس برنج (اوریزانول)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چای سبز، کاتچین ها، اپی کاتچین ها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پروبیوتیک ها؛ لاکتوباسیل ها و محصولات تخمیری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انواع ادویه نظیر زردچوبه، سماق، ...</a:t>
            </a: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زیره، </a:t>
            </a:r>
            <a:r>
              <a:rPr lang="ps-AF" sz="2000" b="1" dirty="0" smtClean="0">
                <a:cs typeface="B Nazanin" pitchFamily="2" charset="-78"/>
              </a:rPr>
              <a:t>زرشک</a:t>
            </a:r>
            <a:endParaRPr lang="ps-AF" sz="20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ps-AF" sz="2000" b="1" dirty="0" smtClean="0">
                <a:cs typeface="B Nazanin" pitchFamily="2" charset="-78"/>
              </a:rPr>
              <a:t>گریپ فروت، انگور قرمز، سیب</a:t>
            </a:r>
          </a:p>
          <a:p>
            <a:pPr algn="r" rtl="1">
              <a:lnSpc>
                <a:spcPct val="150000"/>
              </a:lnSpc>
            </a:pPr>
            <a:endParaRPr lang="ps-AF" sz="20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ps-AF" sz="2000" b="1" dirty="0" smtClean="0">
              <a:cs typeface="B Nazanin" pitchFamily="2" charset="-78"/>
            </a:endParaRPr>
          </a:p>
          <a:p>
            <a:pPr algn="r" rtl="1"/>
            <a:endParaRPr lang="en-US" sz="2000" b="1" dirty="0">
              <a:cs typeface="B Nazanin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مواد غذایی فراویژه و ترکیبات غذایی زیست فعال موثر در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بهبود</a:t>
            </a:r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دیس لیپیدمی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(ادامه)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6165304"/>
            <a:ext cx="51125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Phung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O et al. Journal of the AMERICAN DIETETIC ASSOCIATION 2009.</a:t>
            </a:r>
          </a:p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Bhattacharya  A et al. Journal of Nutritional Biochemistry 17 (2006) 789–810</a:t>
            </a:r>
          </a:p>
          <a:p>
            <a:r>
              <a:rPr lang="en-US" sz="1100" i="1" dirty="0" err="1" smtClean="0">
                <a:latin typeface="Times New Roman" pitchFamily="18" charset="0"/>
                <a:cs typeface="Times New Roman" pitchFamily="18" charset="0"/>
              </a:rPr>
              <a:t>Sood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 A et al. </a:t>
            </a:r>
            <a:r>
              <a:rPr lang="de-DE" sz="1100" i="1" dirty="0" smtClean="0">
                <a:latin typeface="Times New Roman" pitchFamily="18" charset="0"/>
                <a:cs typeface="Times New Roman" pitchFamily="18" charset="0"/>
              </a:rPr>
              <a:t>Am J Clin Nutr 2008;88:1167–75.</a:t>
            </a:r>
            <a:endParaRPr lang="en-US" sz="11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39552" y="6093296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منابع غذایی غنی از فیتواسترول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>
                <a:cs typeface="B Nazanin" pitchFamily="2" charset="-78"/>
              </a:rPr>
              <a:t>بذر کتان </a:t>
            </a:r>
            <a:r>
              <a:rPr lang="fa-IR" sz="2000" dirty="0">
                <a:cs typeface="B Nazanin" pitchFamily="2" charset="-78"/>
              </a:rPr>
              <a:t>(210 </a:t>
            </a:r>
            <a:r>
              <a:rPr lang="fa-IR" sz="1800" dirty="0">
                <a:cs typeface="B Nazanin" pitchFamily="2" charset="-78"/>
              </a:rPr>
              <a:t>میلی گرم/ 100 گرم)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cs typeface="B Nazanin" pitchFamily="2" charset="-78"/>
              </a:rPr>
              <a:t>جوانه </a:t>
            </a:r>
            <a:r>
              <a:rPr lang="fa-IR" sz="2000" b="1" dirty="0" smtClean="0">
                <a:cs typeface="B Nazanin" pitchFamily="2" charset="-78"/>
              </a:rPr>
              <a:t>گندم </a:t>
            </a:r>
            <a:r>
              <a:rPr lang="fa-IR" sz="2000" dirty="0" smtClean="0">
                <a:cs typeface="B Nazanin" pitchFamily="2" charset="-78"/>
              </a:rPr>
              <a:t>(197 میلی گرم/نصف فنجان)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cs typeface="B Nazanin" pitchFamily="2" charset="-78"/>
              </a:rPr>
              <a:t>بادام </a:t>
            </a:r>
            <a:r>
              <a:rPr lang="fa-IR" sz="2000" dirty="0" smtClean="0">
                <a:cs typeface="B Nazanin" pitchFamily="2" charset="-78"/>
              </a:rPr>
              <a:t>(187 میلی گرم/ 100 گرم)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cs typeface="B Nazanin" pitchFamily="2" charset="-78"/>
              </a:rPr>
              <a:t>بادام زمینی </a:t>
            </a:r>
            <a:r>
              <a:rPr lang="fa-IR" sz="2000" dirty="0" smtClean="0">
                <a:cs typeface="B Nazanin" pitchFamily="2" charset="-78"/>
              </a:rPr>
              <a:t>( 113میلی گرم/ 100 گرم)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>
                <a:cs typeface="B Nazanin" pitchFamily="2" charset="-78"/>
              </a:rPr>
              <a:t>نان چاودار </a:t>
            </a:r>
            <a:r>
              <a:rPr lang="fa-IR" sz="2000" dirty="0">
                <a:cs typeface="B Nazanin" pitchFamily="2" charset="-78"/>
              </a:rPr>
              <a:t>(33 میلی گرم/ 2 برش)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800" b="1" dirty="0" smtClean="0">
                <a:cs typeface="B Nazanin" pitchFamily="2" charset="-78"/>
              </a:rPr>
              <a:t>بروکلی</a:t>
            </a:r>
            <a:r>
              <a:rPr lang="fa-IR" sz="1800" b="1" dirty="0" smtClean="0">
                <a:cs typeface="B Nazanin" pitchFamily="2" charset="-78"/>
              </a:rPr>
              <a:t>، پیاز قرمز، هویج، سیب زمینی، اسفناج، زغال اخته، توت فرنگی، جوانه کلم بروکسل</a:t>
            </a:r>
            <a:endParaRPr lang="en-US" sz="1800" b="1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مواد غذایی فراویژه و ترکیبات غذایی زیست فعال موثر در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بهبود</a:t>
            </a:r>
            <a:r>
              <a:rPr lang="ps-AF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دیس لیپیدمی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(ادامه)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2A50-93BC-40FD-9D15-67AB1005D825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11560" y="1484784"/>
            <a:ext cx="792088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1227</Words>
  <Application>Microsoft Office PowerPoint</Application>
  <PresentationFormat>On-screen Show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 Nazanin</vt:lpstr>
      <vt:lpstr>Calibri</vt:lpstr>
      <vt:lpstr>Courier New</vt:lpstr>
      <vt:lpstr>Times New Roman</vt:lpstr>
      <vt:lpstr>Wingdings</vt:lpstr>
      <vt:lpstr>WP MultinationalB Roman</vt:lpstr>
      <vt:lpstr>Office Theme</vt:lpstr>
      <vt:lpstr>کاربرد مواد غذایی فراویژه در درمان دیس لیپیدمی</vt:lpstr>
      <vt:lpstr>اهداف اصلی بحث</vt:lpstr>
      <vt:lpstr>پتانسیل های درمانی دیس لیپیدمی از دیدگاه تغذیه ای</vt:lpstr>
      <vt:lpstr>مکانیسم اثر مواد غذایی فراویژه در تنظیم متابولیسم لیپیدها و لیپوپروتئین ها</vt:lpstr>
      <vt:lpstr>تعریف مواد غذایی فراویژه  (Functional Foods)</vt:lpstr>
      <vt:lpstr>مهمترین پیامد مصرف مواد غذایی فراویژه در بهبود دیس لیپیدمی</vt:lpstr>
      <vt:lpstr>مواد غذایی فراویژه و ترکیبات غذایی زیست فعال موثر در  بهبود دیس لیپیدمی</vt:lpstr>
      <vt:lpstr>مواد غذایی فراویژه و ترکیبات غذایی زیست فعال موثر در بهبود دیس لیپیدمی (ادامه)</vt:lpstr>
      <vt:lpstr>مواد غذایی فراویژه و ترکیبات غذایی زیست فعال موثر در بهبود دیس لیپیدمی (ادامه)</vt:lpstr>
      <vt:lpstr>مواد غذایی فراویژه و ترکیبات غذایی زیست فعال موثر در بهبود دیس لیپیدمی (ادامه)</vt:lpstr>
      <vt:lpstr>مواد غذایی فراویژه و ترکیبات غذایی زیست فعال موثر در  بهبود دیس لیپیدمی (ادامه)</vt:lpstr>
      <vt:lpstr>مواد غذایی فراویژه و ترکیبات غذایی زیست فعال موثر در  بهبود دیس لیپیدمی (ادامه)</vt:lpstr>
      <vt:lpstr>مواد غذایی فراویژه و ترکیبات غذایی زیست فعال موثر در  بهبود دیس لیپیدمی (ادامه)</vt:lpstr>
      <vt:lpstr>PowerPoint Presentation</vt:lpstr>
      <vt:lpstr>PowerPoint Presentation</vt:lpstr>
      <vt:lpstr>جمع بندی بحث</vt:lpstr>
      <vt:lpstr>PowerPoint Presentation</vt:lpstr>
    </vt:vector>
  </TitlesOfParts>
  <Company>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foods for management of lipid disorders and hypertension</dc:title>
  <dc:creator>Bahadoran</dc:creator>
  <cp:lastModifiedBy>زهرا بهادران</cp:lastModifiedBy>
  <cp:revision>87</cp:revision>
  <dcterms:created xsi:type="dcterms:W3CDTF">2013-08-05T10:27:07Z</dcterms:created>
  <dcterms:modified xsi:type="dcterms:W3CDTF">2019-01-24T03:46:01Z</dcterms:modified>
</cp:coreProperties>
</file>