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78" r:id="rId5"/>
    <p:sldId id="286" r:id="rId6"/>
    <p:sldId id="287" r:id="rId7"/>
    <p:sldId id="285" r:id="rId8"/>
    <p:sldId id="290" r:id="rId9"/>
    <p:sldId id="279" r:id="rId10"/>
    <p:sldId id="280" r:id="rId11"/>
    <p:sldId id="281" r:id="rId12"/>
    <p:sldId id="282" r:id="rId13"/>
    <p:sldId id="283" r:id="rId14"/>
    <p:sldId id="284" r:id="rId15"/>
    <p:sldId id="260" r:id="rId16"/>
    <p:sldId id="261" r:id="rId17"/>
    <p:sldId id="262" r:id="rId18"/>
    <p:sldId id="263" r:id="rId19"/>
    <p:sldId id="264" r:id="rId20"/>
    <p:sldId id="265" r:id="rId21"/>
    <p:sldId id="266" r:id="rId22"/>
    <p:sldId id="267" r:id="rId23"/>
    <p:sldId id="268" r:id="rId24"/>
    <p:sldId id="270" r:id="rId25"/>
    <p:sldId id="271" r:id="rId26"/>
    <p:sldId id="272" r:id="rId27"/>
    <p:sldId id="273" r:id="rId28"/>
    <p:sldId id="274" r:id="rId29"/>
    <p:sldId id="275" r:id="rId30"/>
    <p:sldId id="289" r:id="rId31"/>
    <p:sldId id="29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05396C-07C4-4C32-89AD-F83DFAB13EFE}" type="datetimeFigureOut">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396C-07C4-4C32-89AD-F83DFAB13EFE}" type="datetimeFigureOut">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396C-07C4-4C32-89AD-F83DFAB13EFE}" type="datetimeFigureOut">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396C-07C4-4C32-89AD-F83DFAB13EFE}" type="datetimeFigureOut">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5396C-07C4-4C32-89AD-F83DFAB13EFE}" type="datetimeFigureOut">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05396C-07C4-4C32-89AD-F83DFAB13EFE}" type="datetimeFigureOut">
              <a:rPr lang="en-US" smtClean="0"/>
              <a:pPr/>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05396C-07C4-4C32-89AD-F83DFAB13EFE}" type="datetimeFigureOut">
              <a:rPr lang="en-US" smtClean="0"/>
              <a:pPr/>
              <a:t>5/6/2018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05396C-07C4-4C32-89AD-F83DFAB13EFE}" type="datetimeFigureOut">
              <a:rPr lang="en-US" smtClean="0"/>
              <a:pPr/>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5396C-07C4-4C32-89AD-F83DFAB13EFE}" type="datetimeFigureOut">
              <a:rPr lang="en-US" smtClean="0"/>
              <a:pPr/>
              <a:t>5/6/2018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5396C-07C4-4C32-89AD-F83DFAB13EFE}" type="datetimeFigureOut">
              <a:rPr lang="en-US" smtClean="0"/>
              <a:pPr/>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5396C-07C4-4C32-89AD-F83DFAB13EFE}" type="datetimeFigureOut">
              <a:rPr lang="en-US" smtClean="0"/>
              <a:pPr/>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7060B-5053-4C6F-A862-45AA5E174B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5396C-07C4-4C32-89AD-F83DFAB13EFE}" type="datetimeFigureOut">
              <a:rPr lang="en-US" smtClean="0"/>
              <a:pPr/>
              <a:t>5/6/2018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A7060B-5053-4C6F-A862-45AA5E174B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t>
            </a:r>
            <a:r>
              <a:rPr lang="en-US" dirty="0" smtClean="0"/>
              <a:t>ersistent CD after TSS</a:t>
            </a:r>
            <a:endParaRPr lang="en-US" dirty="0"/>
          </a:p>
        </p:txBody>
      </p:sp>
      <p:sp>
        <p:nvSpPr>
          <p:cNvPr id="3" name="Subtitle 2"/>
          <p:cNvSpPr>
            <a:spLocks noGrp="1"/>
          </p:cNvSpPr>
          <p:nvPr>
            <p:ph type="subTitle" idx="1"/>
          </p:nvPr>
        </p:nvSpPr>
        <p:spPr/>
        <p:txBody>
          <a:bodyPr/>
          <a:lstStyle/>
          <a:p>
            <a:r>
              <a:rPr lang="en-US" dirty="0" err="1" smtClean="0"/>
              <a:t>Dr.rahim</a:t>
            </a:r>
            <a:r>
              <a:rPr lang="en-US" dirty="0" smtClean="0"/>
              <a:t> </a:t>
            </a:r>
            <a:r>
              <a:rPr lang="en-US" dirty="0" err="1" smtClean="0"/>
              <a:t>zahedi</a:t>
            </a:r>
            <a:r>
              <a:rPr lang="en-US" dirty="0" smtClean="0"/>
              <a:t> M.D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69640" y="533400"/>
            <a:ext cx="8593360" cy="56521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457201" y="477216"/>
            <a:ext cx="8363724" cy="59997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0" y="1524000"/>
            <a:ext cx="9143999" cy="37337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219200" y="304152"/>
            <a:ext cx="6248400" cy="58235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205619" y="1905000"/>
            <a:ext cx="8732762"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514600"/>
            <a:ext cx="8229600" cy="3886200"/>
          </a:xfrm>
        </p:spPr>
        <p:txBody>
          <a:bodyPr>
            <a:normAutofit fontScale="77500" lnSpcReduction="20000"/>
          </a:bodyPr>
          <a:lstStyle/>
          <a:p>
            <a:pPr algn="just"/>
            <a:r>
              <a:rPr lang="en-US" dirty="0" smtClean="0"/>
              <a:t>IPSS is now considered to be a gold standard in the preoperative diagnosis of CD, with a diagnostic sensitivity of 95%	and specificity of 90%- 95%</a:t>
            </a:r>
          </a:p>
          <a:p>
            <a:pPr algn="just">
              <a:buNone/>
            </a:pPr>
            <a:endParaRPr lang="en-US" dirty="0" smtClean="0"/>
          </a:p>
          <a:p>
            <a:pPr algn="just"/>
            <a:r>
              <a:rPr lang="en-US" dirty="0" smtClean="0"/>
              <a:t>However, the	high	cost	and	limited availability  of	CRH	had	limited its	use</a:t>
            </a:r>
          </a:p>
          <a:p>
            <a:pPr algn="just"/>
            <a:endParaRPr lang="en-US" dirty="0" smtClean="0"/>
          </a:p>
          <a:p>
            <a:pPr algn="just"/>
            <a:r>
              <a:rPr lang="en-US" dirty="0" smtClean="0"/>
              <a:t>Since  the	1990s,	 </a:t>
            </a:r>
            <a:r>
              <a:rPr lang="en-US" dirty="0" err="1" smtClean="0"/>
              <a:t>desmopressin</a:t>
            </a:r>
            <a:r>
              <a:rPr lang="en-US" dirty="0" smtClean="0"/>
              <a:t> (DDAVP) has been used as a substitute for	CRH to stimulate </a:t>
            </a:r>
            <a:r>
              <a:rPr lang="en-US" dirty="0" err="1" smtClean="0"/>
              <a:t>adrenocorticotropic</a:t>
            </a:r>
            <a:r>
              <a:rPr lang="en-US" dirty="0" smtClean="0"/>
              <a:t> hormone	(ACTH) secretion during	IPSS</a:t>
            </a:r>
          </a:p>
          <a:p>
            <a:pPr algn="just"/>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04800" y="1"/>
            <a:ext cx="85344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 Procedure of IPSS</a:t>
            </a:r>
            <a:br>
              <a:rPr lang="en-US" dirty="0" smtClean="0"/>
            </a:br>
            <a:endParaRPr lang="en-US" dirty="0"/>
          </a:p>
        </p:txBody>
      </p:sp>
      <p:sp>
        <p:nvSpPr>
          <p:cNvPr id="3" name="Content Placeholder 2"/>
          <p:cNvSpPr>
            <a:spLocks noGrp="1"/>
          </p:cNvSpPr>
          <p:nvPr>
            <p:ph idx="1"/>
          </p:nvPr>
        </p:nvSpPr>
        <p:spPr>
          <a:xfrm>
            <a:off x="228600" y="1371600"/>
            <a:ext cx="8763000" cy="5105400"/>
          </a:xfrm>
        </p:spPr>
        <p:txBody>
          <a:bodyPr>
            <a:normAutofit fontScale="85000" lnSpcReduction="20000"/>
          </a:bodyPr>
          <a:lstStyle/>
          <a:p>
            <a:r>
              <a:rPr lang="en-US" dirty="0" smtClean="0"/>
              <a:t>First, bilateral femoral veins were </a:t>
            </a:r>
            <a:r>
              <a:rPr lang="en-US" dirty="0" err="1" smtClean="0"/>
              <a:t>cannulated</a:t>
            </a:r>
            <a:r>
              <a:rPr lang="en-US" dirty="0" smtClean="0"/>
              <a:t> and catheters were guided into bilateral </a:t>
            </a:r>
            <a:r>
              <a:rPr lang="en-US" dirty="0" err="1" smtClean="0"/>
              <a:t>petrosal</a:t>
            </a:r>
            <a:r>
              <a:rPr lang="en-US" dirty="0" smtClean="0"/>
              <a:t> sinuses without	anticoagulation</a:t>
            </a:r>
          </a:p>
          <a:p>
            <a:pPr>
              <a:buNone/>
            </a:pPr>
            <a:endParaRPr lang="en-US" dirty="0" smtClean="0"/>
          </a:p>
          <a:p>
            <a:r>
              <a:rPr lang="en-US" dirty="0" smtClean="0"/>
              <a:t>Next, peripheral venous blood from peripheral veins and the internal jugular veins as well as blood samples from left and right </a:t>
            </a:r>
            <a:r>
              <a:rPr lang="en-US" dirty="0" err="1" smtClean="0"/>
              <a:t>petrosal</a:t>
            </a:r>
            <a:r>
              <a:rPr lang="en-US" dirty="0" smtClean="0"/>
              <a:t> sinuses were collected and transferred to laboratory for ACTH assay</a:t>
            </a:r>
          </a:p>
          <a:p>
            <a:pPr>
              <a:buNone/>
            </a:pPr>
            <a:endParaRPr lang="en-US" dirty="0" smtClean="0"/>
          </a:p>
          <a:p>
            <a:r>
              <a:rPr lang="en-US" dirty="0" smtClean="0"/>
              <a:t>Then, 10 </a:t>
            </a:r>
            <a:r>
              <a:rPr lang="en-US" dirty="0" err="1" smtClean="0"/>
              <a:t>μg</a:t>
            </a:r>
            <a:r>
              <a:rPr lang="en-US" dirty="0" smtClean="0"/>
              <a:t> of </a:t>
            </a:r>
            <a:r>
              <a:rPr lang="en-US" dirty="0" err="1" smtClean="0"/>
              <a:t>desmopressin</a:t>
            </a:r>
            <a:r>
              <a:rPr lang="en-US" dirty="0" smtClean="0"/>
              <a:t> in saline solution was given intravenously. Peripheral blood samples and blood samples from </a:t>
            </a:r>
            <a:r>
              <a:rPr lang="en-US" dirty="0" err="1" smtClean="0"/>
              <a:t>bilateralpetrosal</a:t>
            </a:r>
            <a:r>
              <a:rPr lang="en-US" dirty="0" smtClean="0"/>
              <a:t> sinuses	were collected 3, 5	and 10 minutes after the administration of </a:t>
            </a:r>
            <a:r>
              <a:rPr lang="en-US" dirty="0" err="1" smtClean="0"/>
              <a:t>desmopressin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and specificity</a:t>
            </a:r>
            <a:endParaRPr lang="en-US" dirty="0"/>
          </a:p>
        </p:txBody>
      </p:sp>
      <p:sp>
        <p:nvSpPr>
          <p:cNvPr id="3" name="Content Placeholder 2"/>
          <p:cNvSpPr>
            <a:spLocks noGrp="1"/>
          </p:cNvSpPr>
          <p:nvPr>
            <p:ph idx="1"/>
          </p:nvPr>
        </p:nvSpPr>
        <p:spPr/>
        <p:txBody>
          <a:bodyPr>
            <a:normAutofit lnSpcReduction="10000"/>
          </a:bodyPr>
          <a:lstStyle/>
          <a:p>
            <a:r>
              <a:rPr lang="en-US" dirty="0" smtClean="0"/>
              <a:t> Among all 90	patients who had CD,	89 (98.9%)	had	positive IPSS findings,	therefore the	 sensitivity	of IPSS in the diagnosis of	CD was 98.9%</a:t>
            </a:r>
          </a:p>
          <a:p>
            <a:endParaRPr lang="en-US" dirty="0" smtClean="0"/>
          </a:p>
          <a:p>
            <a:r>
              <a:rPr lang="en-US" dirty="0" smtClean="0"/>
              <a:t> The patient who did not	have	CD also had negative IPSS findings, therefore the specificity of IPSS in	the diagnosis of	CD was 100%.</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828800"/>
          </a:xfrm>
        </p:spPr>
        <p:txBody>
          <a:bodyPr>
            <a:noAutofit/>
          </a:bodyPr>
          <a:lstStyle/>
          <a:p>
            <a:r>
              <a:rPr lang="en-US" sz="2000" dirty="0" smtClean="0"/>
              <a:t> </a:t>
            </a:r>
            <a:r>
              <a:rPr lang="en-US" sz="3600" dirty="0" err="1" smtClean="0"/>
              <a:t>Tumour</a:t>
            </a:r>
            <a:r>
              <a:rPr lang="en-US" sz="3600" dirty="0" smtClean="0"/>
              <a:t> lateralization</a:t>
            </a: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accuracy In total,	37 (72.5%) had IPSS lateralization in concordance with that of surgery, hence	the concordance	rate was	72.5%.</a:t>
            </a:r>
            <a:br>
              <a:rPr lang="en-US" sz="2000" dirty="0" smtClean="0"/>
            </a:br>
            <a:r>
              <a:rPr lang="en-US" sz="2000" dirty="0" smtClean="0"/>
              <a:t/>
            </a:r>
            <a:br>
              <a:rPr lang="en-US" sz="2000" dirty="0" smtClean="0"/>
            </a:br>
            <a:endParaRPr lang="en-US" sz="20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574828" y="2667000"/>
            <a:ext cx="8188171"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429000"/>
            <a:ext cx="8229600" cy="2697163"/>
          </a:xfrm>
        </p:spPr>
        <p:txBody>
          <a:bodyPr/>
          <a:lstStyle/>
          <a:p>
            <a:r>
              <a:rPr lang="en-US" dirty="0" smtClean="0"/>
              <a:t>Of the 681 patients who had undergone </a:t>
            </a:r>
            <a:r>
              <a:rPr lang="en-US" dirty="0" err="1" smtClean="0"/>
              <a:t>transsphenoidal</a:t>
            </a:r>
            <a:r>
              <a:rPr lang="en-US" dirty="0" smtClean="0"/>
              <a:t> resection at Brigham and Women’s Hospital from April 2008 through April 2014, medical records were reviewed for 82 who had either CD or SCA.</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0" y="304801"/>
            <a:ext cx="89916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list</a:t>
            </a:r>
            <a:endParaRPr lang="en-US" dirty="0"/>
          </a:p>
        </p:txBody>
      </p:sp>
      <p:sp>
        <p:nvSpPr>
          <p:cNvPr id="3" name="Text Placeholder 2"/>
          <p:cNvSpPr>
            <a:spLocks noGrp="1"/>
          </p:cNvSpPr>
          <p:nvPr>
            <p:ph type="body" idx="1"/>
          </p:nvPr>
        </p:nvSpPr>
        <p:spPr/>
        <p:txBody>
          <a:bodyPr/>
          <a:lstStyle/>
          <a:p>
            <a:r>
              <a:rPr lang="en-US" dirty="0" smtClean="0"/>
              <a:t>Before TSS :</a:t>
            </a:r>
            <a:endParaRPr lang="en-US" dirty="0"/>
          </a:p>
        </p:txBody>
      </p:sp>
      <p:sp>
        <p:nvSpPr>
          <p:cNvPr id="4" name="Content Placeholder 3"/>
          <p:cNvSpPr>
            <a:spLocks noGrp="1"/>
          </p:cNvSpPr>
          <p:nvPr>
            <p:ph sz="half" idx="2"/>
          </p:nvPr>
        </p:nvSpPr>
        <p:spPr/>
        <p:txBody>
          <a:bodyPr/>
          <a:lstStyle/>
          <a:p>
            <a:r>
              <a:rPr lang="en-US" dirty="0" smtClean="0"/>
              <a:t>weight gain</a:t>
            </a:r>
          </a:p>
          <a:p>
            <a:r>
              <a:rPr lang="en-US" dirty="0" smtClean="0"/>
              <a:t>Weakness</a:t>
            </a:r>
          </a:p>
          <a:p>
            <a:r>
              <a:rPr lang="en-US" dirty="0" smtClean="0"/>
              <a:t> menstrual abnormality</a:t>
            </a:r>
          </a:p>
          <a:p>
            <a:r>
              <a:rPr lang="en-US" dirty="0" smtClean="0"/>
              <a:t> easy bruising</a:t>
            </a:r>
          </a:p>
          <a:p>
            <a:r>
              <a:rPr lang="en-US" dirty="0" smtClean="0"/>
              <a:t> </a:t>
            </a:r>
            <a:r>
              <a:rPr lang="en-US" dirty="0" err="1" smtClean="0"/>
              <a:t>hirsutism</a:t>
            </a:r>
            <a:endParaRPr lang="en-US" dirty="0" smtClean="0"/>
          </a:p>
          <a:p>
            <a:r>
              <a:rPr lang="en-US" dirty="0" smtClean="0"/>
              <a:t>depression</a:t>
            </a:r>
          </a:p>
          <a:p>
            <a:endParaRPr lang="en-US" dirty="0"/>
          </a:p>
        </p:txBody>
      </p:sp>
      <p:sp>
        <p:nvSpPr>
          <p:cNvPr id="5" name="Text Placeholder 4"/>
          <p:cNvSpPr>
            <a:spLocks noGrp="1"/>
          </p:cNvSpPr>
          <p:nvPr>
            <p:ph type="body" sz="quarter" idx="3"/>
          </p:nvPr>
        </p:nvSpPr>
        <p:spPr/>
        <p:txBody>
          <a:bodyPr/>
          <a:lstStyle/>
          <a:p>
            <a:r>
              <a:rPr lang="en-US" dirty="0" smtClean="0"/>
              <a:t>After TSS :</a:t>
            </a:r>
            <a:endParaRPr lang="en-US" dirty="0"/>
          </a:p>
        </p:txBody>
      </p:sp>
      <p:sp>
        <p:nvSpPr>
          <p:cNvPr id="6" name="Content Placeholder 5"/>
          <p:cNvSpPr>
            <a:spLocks noGrp="1"/>
          </p:cNvSpPr>
          <p:nvPr>
            <p:ph sz="quarter" idx="4"/>
          </p:nvPr>
        </p:nvSpPr>
        <p:spPr/>
        <p:txBody>
          <a:bodyPr/>
          <a:lstStyle/>
          <a:p>
            <a:r>
              <a:rPr lang="en-US" dirty="0" smtClean="0"/>
              <a:t>weight gain</a:t>
            </a:r>
          </a:p>
          <a:p>
            <a:r>
              <a:rPr lang="en-US" dirty="0" smtClean="0"/>
              <a:t>Weakness</a:t>
            </a:r>
          </a:p>
          <a:p>
            <a:r>
              <a:rPr lang="en-US" dirty="0" smtClean="0"/>
              <a:t> menstrual abnormality</a:t>
            </a:r>
          </a:p>
          <a:p>
            <a:r>
              <a:rPr lang="en-US" dirty="0" smtClean="0"/>
              <a:t> easy bruising</a:t>
            </a:r>
          </a:p>
          <a:p>
            <a:r>
              <a:rPr lang="en-US" dirty="0" smtClean="0"/>
              <a:t> </a:t>
            </a:r>
            <a:r>
              <a:rPr lang="en-US" dirty="0" err="1" smtClean="0"/>
              <a:t>hirsutism</a:t>
            </a:r>
            <a:endParaRPr lang="en-US" dirty="0" smtClean="0"/>
          </a:p>
          <a:p>
            <a:r>
              <a:rPr lang="en-US" dirty="0" smtClean="0"/>
              <a:t>Depression</a:t>
            </a:r>
          </a:p>
          <a:p>
            <a:r>
              <a:rPr lang="en-US" dirty="0" smtClean="0"/>
              <a:t>DI</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444231" y="533400"/>
            <a:ext cx="8255538" cy="57911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Second-line therapeutic options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6.1 In patients with ACTH-dependent Cushing’s syndrome who underwent a </a:t>
            </a:r>
            <a:r>
              <a:rPr lang="en-US" dirty="0" smtClean="0"/>
              <a:t>non curative </a:t>
            </a:r>
            <a:r>
              <a:rPr lang="en-US" dirty="0" smtClean="0"/>
              <a:t>surgery or for whom surgery was not possible, we suggest a shared decision making approach because there are several available second-line therapies (</a:t>
            </a:r>
            <a:r>
              <a:rPr lang="en-US" dirty="0" err="1" smtClean="0"/>
              <a:t>eg</a:t>
            </a:r>
            <a:r>
              <a:rPr lang="en-US" dirty="0" smtClean="0"/>
              <a:t>, repeat </a:t>
            </a:r>
            <a:r>
              <a:rPr lang="en-US" dirty="0" smtClean="0"/>
              <a:t>trans </a:t>
            </a:r>
            <a:r>
              <a:rPr lang="en-US" dirty="0" err="1" smtClean="0"/>
              <a:t>sphenoidal</a:t>
            </a:r>
            <a:r>
              <a:rPr lang="en-US" dirty="0" smtClean="0"/>
              <a:t> </a:t>
            </a:r>
            <a:r>
              <a:rPr lang="en-US" dirty="0" smtClean="0"/>
              <a:t>surgery, radiotherapy, </a:t>
            </a:r>
            <a:r>
              <a:rPr lang="en-US" dirty="0" smtClean="0"/>
              <a:t>medical therapy, or bilateral </a:t>
            </a:r>
            <a:r>
              <a:rPr lang="en-US" dirty="0" err="1" smtClean="0"/>
              <a:t>adrenalectomy</a:t>
            </a:r>
            <a:r>
              <a:rPr lang="en-US" dirty="0" smtClean="0"/>
              <a:t>). (2++)</a:t>
            </a:r>
          </a:p>
          <a:p>
            <a:pPr>
              <a:buNone/>
            </a:pPr>
            <a:endParaRPr lang="en-US" dirty="0" smtClean="0"/>
          </a:p>
          <a:p>
            <a:r>
              <a:rPr lang="en-US" dirty="0" smtClean="0"/>
              <a:t>6.1a We suggest bilateral </a:t>
            </a:r>
            <a:r>
              <a:rPr lang="en-US" dirty="0" err="1" smtClean="0"/>
              <a:t>adrenalectomy</a:t>
            </a:r>
            <a:r>
              <a:rPr lang="en-US" dirty="0" smtClean="0"/>
              <a:t> for occult or metastatic EAS or as a life-preserving emergency treatment in patients with very severe ACTH dependent disease who can not be promptly controlled by medical therapy. (2 +++)</a:t>
            </a:r>
          </a:p>
          <a:p>
            <a:endParaRPr lang="en-US" dirty="0" smtClean="0"/>
          </a:p>
          <a:p>
            <a:r>
              <a:rPr lang="en-US" dirty="0" smtClean="0"/>
              <a:t>6.2Wesuggest repeat </a:t>
            </a:r>
            <a:r>
              <a:rPr lang="en-US" dirty="0" smtClean="0"/>
              <a:t>trans </a:t>
            </a:r>
            <a:r>
              <a:rPr lang="en-US" dirty="0" err="1" smtClean="0"/>
              <a:t>sphenoidal</a:t>
            </a:r>
            <a:r>
              <a:rPr lang="en-US" dirty="0" smtClean="0"/>
              <a:t> </a:t>
            </a:r>
            <a:r>
              <a:rPr lang="en-US" dirty="0" smtClean="0"/>
              <a:t>surgery, particularly in patients with evidence of incomplete resection, or a pituitary lesion on imaging. (2++)</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6.3aWe suggest RT/</a:t>
            </a:r>
            <a:r>
              <a:rPr lang="en-US" dirty="0" err="1" smtClean="0"/>
              <a:t>radiosurgery</a:t>
            </a:r>
            <a:r>
              <a:rPr lang="en-US" dirty="0" smtClean="0"/>
              <a:t> in patients who have failed TSS or have recurrent CD. (2++)</a:t>
            </a:r>
          </a:p>
          <a:p>
            <a:endParaRPr lang="en-US" dirty="0" smtClean="0"/>
          </a:p>
          <a:p>
            <a:r>
              <a:rPr lang="en-US" dirty="0" smtClean="0"/>
              <a:t>6.3b We recommend using RT where there are concerns about the mass effects or invasion associated with </a:t>
            </a:r>
            <a:r>
              <a:rPr lang="en-US" dirty="0" err="1" smtClean="0"/>
              <a:t>corticotroph</a:t>
            </a:r>
            <a:r>
              <a:rPr lang="en-US" dirty="0" smtClean="0"/>
              <a:t> adenomas. (1+++)</a:t>
            </a:r>
          </a:p>
          <a:p>
            <a:endParaRPr lang="en-US" dirty="0" smtClean="0"/>
          </a:p>
          <a:p>
            <a:r>
              <a:rPr lang="en-US" dirty="0" smtClean="0"/>
              <a:t>Although pituitary radiation may serve as a primary </a:t>
            </a:r>
            <a:r>
              <a:rPr lang="en-US" dirty="0" smtClean="0"/>
              <a:t>treatment for CD </a:t>
            </a:r>
            <a:r>
              <a:rPr lang="en-US" dirty="0" err="1" smtClean="0"/>
              <a:t>inindividuals</a:t>
            </a:r>
            <a:r>
              <a:rPr lang="en-US" dirty="0" smtClean="0"/>
              <a:t> who cannot </a:t>
            </a:r>
            <a:r>
              <a:rPr lang="en-US" dirty="0" err="1" smtClean="0"/>
              <a:t>undergosurgery</a:t>
            </a:r>
            <a:r>
              <a:rPr lang="en-US" dirty="0" smtClean="0"/>
              <a:t> </a:t>
            </a:r>
            <a:r>
              <a:rPr lang="en-US" dirty="0" smtClean="0"/>
              <a:t>or when the tumor is invasive or </a:t>
            </a:r>
            <a:r>
              <a:rPr lang="en-US" dirty="0" err="1" smtClean="0"/>
              <a:t>unresectable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Medical treatment</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438946" y="1219200"/>
            <a:ext cx="8338071"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2895600"/>
            <a:ext cx="8534400" cy="3657600"/>
          </a:xfrm>
        </p:spPr>
        <p:txBody>
          <a:bodyPr>
            <a:normAutofit fontScale="77500" lnSpcReduction="20000"/>
          </a:bodyPr>
          <a:lstStyle/>
          <a:p>
            <a:r>
              <a:rPr lang="en-US" dirty="0" smtClean="0"/>
              <a:t>30-year old female was referred to a specialized center for persistent </a:t>
            </a:r>
            <a:r>
              <a:rPr lang="en-US" dirty="0" err="1" smtClean="0"/>
              <a:t>hypercortisolism</a:t>
            </a:r>
            <a:r>
              <a:rPr lang="en-US" dirty="0" smtClean="0"/>
              <a:t> after pituitary surgery</a:t>
            </a:r>
          </a:p>
          <a:p>
            <a:endParaRPr lang="en-US" dirty="0" smtClean="0"/>
          </a:p>
          <a:p>
            <a:r>
              <a:rPr lang="en-US" dirty="0" smtClean="0"/>
              <a:t>One year ago she was diagnosed with Cushing’s disease after she had developed weight gain ,high </a:t>
            </a:r>
            <a:r>
              <a:rPr lang="en-US" dirty="0" err="1" smtClean="0"/>
              <a:t>bloodpressure</a:t>
            </a:r>
            <a:r>
              <a:rPr lang="en-US" dirty="0" smtClean="0"/>
              <a:t>,  mood change, fatigability, </a:t>
            </a:r>
            <a:r>
              <a:rPr lang="en-US" dirty="0" err="1" smtClean="0"/>
              <a:t>hirsutism</a:t>
            </a:r>
            <a:r>
              <a:rPr lang="en-US" dirty="0" smtClean="0"/>
              <a:t>, and amenorrhea.</a:t>
            </a:r>
          </a:p>
          <a:p>
            <a:endParaRPr lang="en-US" dirty="0" smtClean="0"/>
          </a:p>
          <a:p>
            <a:r>
              <a:rPr lang="en-US" dirty="0" smtClean="0"/>
              <a:t>The left part of the pituitary was preferentially removed, and pathological examination showed only normal intermingled pituitary cells that stained for all pituitary hormones.</a:t>
            </a:r>
          </a:p>
          <a:p>
            <a:endParaRPr lang="en-US" dirty="0" smtClean="0"/>
          </a:p>
          <a:p>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304801" y="228601"/>
            <a:ext cx="8610600" cy="23621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304800" y="1295400"/>
            <a:ext cx="8534400" cy="5181600"/>
          </a:xfrm>
        </p:spPr>
        <p:txBody>
          <a:bodyPr>
            <a:normAutofit fontScale="62500" lnSpcReduction="20000"/>
          </a:bodyPr>
          <a:lstStyle/>
          <a:p>
            <a:r>
              <a:rPr lang="en-US" dirty="0" smtClean="0"/>
              <a:t>One week and 2 months after surgery, UC was essentially the same and was 2 to 3 times the upper limit of normal. The patient’s clinical condition was unchanged.</a:t>
            </a:r>
          </a:p>
          <a:p>
            <a:endParaRPr lang="en-US" dirty="0" smtClean="0"/>
          </a:p>
          <a:p>
            <a:r>
              <a:rPr lang="en-US" dirty="0" smtClean="0"/>
              <a:t>The BIPSS showed a clear central/peripheral gradient</a:t>
            </a:r>
          </a:p>
          <a:p>
            <a:endParaRPr lang="en-US" dirty="0" smtClean="0"/>
          </a:p>
          <a:p>
            <a:r>
              <a:rPr lang="en-US" dirty="0" smtClean="0"/>
              <a:t>Repeat MRI at 3months</a:t>
            </a:r>
            <a:r>
              <a:rPr lang="en-US" dirty="0" smtClean="0"/>
              <a:t>, just before surgery, did not identify a clear image of adenoma.</a:t>
            </a:r>
          </a:p>
          <a:p>
            <a:endParaRPr lang="en-US" dirty="0" smtClean="0"/>
          </a:p>
          <a:p>
            <a:r>
              <a:rPr lang="en-US" dirty="0" smtClean="0"/>
              <a:t>Cautious surgery avoided bleeding such that </a:t>
            </a:r>
            <a:r>
              <a:rPr lang="en-US" dirty="0" err="1" smtClean="0"/>
              <a:t>adenomatous</a:t>
            </a:r>
            <a:r>
              <a:rPr lang="en-US" dirty="0" smtClean="0"/>
              <a:t> tissue was successfully visualized in the left part of the gland, allowing an apparently “complete removal.” Pathology confirmed the </a:t>
            </a:r>
            <a:r>
              <a:rPr lang="en-US" dirty="0" err="1" smtClean="0"/>
              <a:t>corticotroph</a:t>
            </a:r>
            <a:r>
              <a:rPr lang="en-US" dirty="0" smtClean="0"/>
              <a:t> adenoma </a:t>
            </a:r>
          </a:p>
          <a:p>
            <a:endParaRPr lang="en-US" dirty="0" smtClean="0"/>
          </a:p>
          <a:p>
            <a:r>
              <a:rPr lang="en-US" dirty="0" smtClean="0"/>
              <a:t>Two weeks after surgery, both serum </a:t>
            </a:r>
            <a:r>
              <a:rPr lang="en-US" dirty="0" err="1" smtClean="0"/>
              <a:t>cortisol</a:t>
            </a:r>
            <a:r>
              <a:rPr lang="en-US" dirty="0" smtClean="0"/>
              <a:t>(less than </a:t>
            </a:r>
            <a:r>
              <a:rPr lang="en-US" dirty="0" smtClean="0"/>
              <a:t>10 </a:t>
            </a:r>
            <a:r>
              <a:rPr lang="en-US" dirty="0" err="1" smtClean="0"/>
              <a:t>ng</a:t>
            </a:r>
            <a:r>
              <a:rPr lang="en-US" dirty="0" smtClean="0"/>
              <a:t>/ml) and ACTH (less than 5 pg/ml) were undetectable, with no response to </a:t>
            </a:r>
            <a:r>
              <a:rPr lang="en-US" dirty="0" err="1" smtClean="0"/>
              <a:t>desmopressin</a:t>
            </a:r>
            <a:r>
              <a:rPr lang="en-US" dirty="0" smtClean="0"/>
              <a: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patient had apparently jumped from track2 . . . To track 5 </a:t>
            </a:r>
            <a:endParaRPr lang="en-US" sz="3200"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600200" y="1383266"/>
            <a:ext cx="6286689" cy="52461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After 3 years she presented with evidence of clinical recurrence (amenorrhea, weight gain), and unequivocal biological </a:t>
            </a:r>
            <a:r>
              <a:rPr lang="en-US" dirty="0" err="1" smtClean="0"/>
              <a:t>hypercortisolism</a:t>
            </a:r>
            <a:r>
              <a:rPr lang="en-US" dirty="0" smtClean="0"/>
              <a:t>.</a:t>
            </a:r>
          </a:p>
          <a:p>
            <a:endParaRPr lang="en-US" dirty="0" smtClean="0"/>
          </a:p>
          <a:p>
            <a:r>
              <a:rPr lang="en-US" dirty="0" smtClean="0"/>
              <a:t>The comparison of her pituitary MRI with that 3 months after the last surgery revealed </a:t>
            </a:r>
            <a:r>
              <a:rPr lang="en-US" dirty="0" smtClean="0"/>
              <a:t>evidence of new tissue growth in the left part of the </a:t>
            </a:r>
            <a:r>
              <a:rPr lang="en-US" dirty="0" err="1" smtClean="0"/>
              <a:t>sella,highly</a:t>
            </a:r>
            <a:r>
              <a:rPr lang="en-US" dirty="0" smtClean="0"/>
              <a:t> </a:t>
            </a:r>
            <a:r>
              <a:rPr lang="en-US" dirty="0" smtClean="0"/>
              <a:t>suggestive of an invasive </a:t>
            </a:r>
            <a:r>
              <a:rPr lang="en-US" dirty="0" err="1" smtClean="0"/>
              <a:t>adenomatous</a:t>
            </a:r>
            <a:r>
              <a:rPr lang="en-US" dirty="0" smtClean="0"/>
              <a:t> tissue remnant.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to Choose? How to Evaluate? The Impossible Algorithm!</a:t>
            </a:r>
            <a:endParaRPr lang="en-US" sz="3200"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1981200" y="1686719"/>
            <a:ext cx="5257800" cy="5056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81228" y="1371600"/>
            <a:ext cx="8981544"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آیا برای بیمار </a:t>
            </a:r>
            <a:r>
              <a:rPr lang="en-US" dirty="0" smtClean="0"/>
              <a:t>persistent </a:t>
            </a:r>
            <a:r>
              <a:rPr lang="en-US" dirty="0" err="1" smtClean="0"/>
              <a:t>cushing</a:t>
            </a:r>
            <a:r>
              <a:rPr lang="en-US" dirty="0" smtClean="0"/>
              <a:t> </a:t>
            </a:r>
            <a:r>
              <a:rPr lang="fa-IR" dirty="0" smtClean="0"/>
              <a:t> مطرح میباشد؟</a:t>
            </a:r>
            <a:endParaRPr lang="en-US" dirty="0" smtClean="0"/>
          </a:p>
          <a:p>
            <a:pPr algn="r" rtl="1"/>
            <a:r>
              <a:rPr lang="en-US" dirty="0" smtClean="0"/>
              <a:t>Failure </a:t>
            </a:r>
            <a:r>
              <a:rPr lang="fa-IR" dirty="0" smtClean="0"/>
              <a:t> در سانترهای مختلف تا چه حد قابل انتظار است؟</a:t>
            </a:r>
          </a:p>
          <a:p>
            <a:pPr algn="r" rtl="1"/>
            <a:r>
              <a:rPr lang="fa-IR" dirty="0" smtClean="0"/>
              <a:t>اگر </a:t>
            </a:r>
            <a:r>
              <a:rPr lang="en-US" dirty="0" smtClean="0"/>
              <a:t>persistent </a:t>
            </a:r>
            <a:r>
              <a:rPr lang="en-US" dirty="0" err="1" smtClean="0"/>
              <a:t>cushing</a:t>
            </a:r>
            <a:r>
              <a:rPr lang="en-US" dirty="0" smtClean="0"/>
              <a:t> </a:t>
            </a:r>
            <a:r>
              <a:rPr lang="fa-IR" dirty="0" smtClean="0"/>
              <a:t> مطرح باشد مشکل کجاست؟</a:t>
            </a:r>
          </a:p>
          <a:p>
            <a:pPr lvl="1" algn="r" rtl="1"/>
            <a:r>
              <a:rPr lang="fa-IR" dirty="0" smtClean="0"/>
              <a:t>آیا لوکالیزاسیون اشتباه بوده ؟ ( </a:t>
            </a:r>
            <a:r>
              <a:rPr lang="en-US" dirty="0" smtClean="0"/>
              <a:t>IPSS</a:t>
            </a:r>
            <a:r>
              <a:rPr lang="fa-IR" dirty="0" smtClean="0"/>
              <a:t> مثبت کاذب)</a:t>
            </a:r>
          </a:p>
          <a:p>
            <a:pPr lvl="1" algn="r" rtl="1"/>
            <a:r>
              <a:rPr lang="fa-IR" dirty="0" smtClean="0"/>
              <a:t>آیا آدنوم قابل </a:t>
            </a:r>
            <a:r>
              <a:rPr lang="en-US" dirty="0" smtClean="0"/>
              <a:t>exploration </a:t>
            </a:r>
            <a:r>
              <a:rPr lang="fa-IR" dirty="0" smtClean="0"/>
              <a:t> نبوده؟</a:t>
            </a:r>
          </a:p>
          <a:p>
            <a:pPr algn="r" rtl="1"/>
            <a:r>
              <a:rPr lang="fa-IR" dirty="0" smtClean="0"/>
              <a:t>شیوع عوارض </a:t>
            </a:r>
            <a:r>
              <a:rPr lang="en-US" dirty="0" smtClean="0"/>
              <a:t>TSS</a:t>
            </a:r>
            <a:r>
              <a:rPr lang="fa-IR" dirty="0" smtClean="0"/>
              <a:t> ؟</a:t>
            </a:r>
          </a:p>
          <a:p>
            <a:pPr algn="r" rtl="1"/>
            <a:r>
              <a:rPr lang="en-US" dirty="0" smtClean="0"/>
              <a:t>PLAN</a:t>
            </a:r>
            <a:r>
              <a:rPr lang="fa-IR" dirty="0" smtClean="0"/>
              <a:t>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t>wait and follow up</a:t>
            </a:r>
          </a:p>
          <a:p>
            <a:endParaRPr lang="en-US" dirty="0" smtClean="0"/>
          </a:p>
          <a:p>
            <a:r>
              <a:rPr lang="en-US" dirty="0" smtClean="0"/>
              <a:t>Medical treatment ( </a:t>
            </a:r>
            <a:r>
              <a:rPr lang="en-US" dirty="0" err="1" smtClean="0"/>
              <a:t>ketoconazole</a:t>
            </a:r>
            <a:r>
              <a:rPr lang="en-US" dirty="0" smtClean="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4400" dirty="0" smtClean="0"/>
              <a:t>Thank you for your attention</a:t>
            </a:r>
            <a:endParaRPr lang="en-US" sz="4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Postoperative initial remission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a:t>
            </a:r>
            <a:r>
              <a:rPr lang="fa-IR" dirty="0" smtClean="0"/>
              <a:t> </a:t>
            </a:r>
            <a:r>
              <a:rPr lang="en-US" dirty="0" smtClean="0"/>
              <a:t>is</a:t>
            </a:r>
            <a:r>
              <a:rPr lang="fa-IR" dirty="0" smtClean="0"/>
              <a:t> </a:t>
            </a:r>
            <a:r>
              <a:rPr lang="en-US" dirty="0" smtClean="0"/>
              <a:t>no</a:t>
            </a:r>
            <a:r>
              <a:rPr lang="fa-IR" dirty="0" smtClean="0"/>
              <a:t> </a:t>
            </a:r>
            <a:r>
              <a:rPr lang="en-US" dirty="0" smtClean="0"/>
              <a:t>consensus</a:t>
            </a:r>
            <a:r>
              <a:rPr lang="fa-IR" dirty="0" smtClean="0"/>
              <a:t> </a:t>
            </a:r>
            <a:r>
              <a:rPr lang="en-US" dirty="0" smtClean="0"/>
              <a:t>on</a:t>
            </a:r>
            <a:r>
              <a:rPr lang="fa-IR" dirty="0" smtClean="0"/>
              <a:t> </a:t>
            </a:r>
            <a:r>
              <a:rPr lang="en-US" dirty="0" smtClean="0"/>
              <a:t>the</a:t>
            </a:r>
            <a:r>
              <a:rPr lang="fa-IR" dirty="0" smtClean="0"/>
              <a:t> </a:t>
            </a:r>
            <a:r>
              <a:rPr lang="en-US" dirty="0" smtClean="0"/>
              <a:t>criteria</a:t>
            </a:r>
            <a:r>
              <a:rPr lang="fa-IR" dirty="0" smtClean="0"/>
              <a:t> </a:t>
            </a:r>
            <a:r>
              <a:rPr lang="en-US" dirty="0" smtClean="0"/>
              <a:t>for</a:t>
            </a:r>
            <a:r>
              <a:rPr lang="fa-IR" dirty="0" smtClean="0"/>
              <a:t> </a:t>
            </a:r>
            <a:r>
              <a:rPr lang="en-US" dirty="0" smtClean="0"/>
              <a:t>remission</a:t>
            </a:r>
            <a:r>
              <a:rPr lang="fa-IR" dirty="0" smtClean="0"/>
              <a:t> </a:t>
            </a:r>
            <a:r>
              <a:rPr lang="en-US" dirty="0" smtClean="0"/>
              <a:t>after </a:t>
            </a:r>
            <a:r>
              <a:rPr lang="en-US" dirty="0" err="1" smtClean="0"/>
              <a:t>resecting</a:t>
            </a:r>
            <a:r>
              <a:rPr lang="fa-IR" dirty="0" smtClean="0"/>
              <a:t> </a:t>
            </a:r>
            <a:r>
              <a:rPr lang="en-US" dirty="0" smtClean="0"/>
              <a:t>an</a:t>
            </a:r>
            <a:r>
              <a:rPr lang="fa-IR" dirty="0" smtClean="0"/>
              <a:t> </a:t>
            </a:r>
            <a:r>
              <a:rPr lang="en-US" dirty="0" smtClean="0"/>
              <a:t>ACTH-producing</a:t>
            </a:r>
            <a:r>
              <a:rPr lang="fa-IR" dirty="0" smtClean="0"/>
              <a:t> </a:t>
            </a:r>
            <a:r>
              <a:rPr lang="en-US" dirty="0" smtClean="0"/>
              <a:t>tumor</a:t>
            </a:r>
            <a:endParaRPr lang="fa-IR" dirty="0" smtClean="0"/>
          </a:p>
          <a:p>
            <a:pPr>
              <a:buNone/>
            </a:pPr>
            <a:endParaRPr lang="fa-IR" dirty="0" smtClean="0"/>
          </a:p>
          <a:p>
            <a:r>
              <a:rPr lang="en-US" dirty="0" smtClean="0"/>
              <a:t>Normal </a:t>
            </a:r>
            <a:r>
              <a:rPr lang="en-US" dirty="0" err="1" smtClean="0"/>
              <a:t>corticotropes</a:t>
            </a:r>
            <a:r>
              <a:rPr lang="en-US" dirty="0" smtClean="0"/>
              <a:t> are suppressed by sustained </a:t>
            </a:r>
            <a:r>
              <a:rPr lang="en-US" dirty="0" err="1" smtClean="0"/>
              <a:t>hypercortisolism</a:t>
            </a:r>
            <a:r>
              <a:rPr lang="en-US" dirty="0" smtClean="0"/>
              <a:t>; therefore, ACTH and </a:t>
            </a:r>
            <a:r>
              <a:rPr lang="en-US" dirty="0" err="1" smtClean="0"/>
              <a:t>cortisol</a:t>
            </a:r>
            <a:r>
              <a:rPr lang="en-US" dirty="0" smtClean="0"/>
              <a:t> levels are low after </a:t>
            </a:r>
            <a:r>
              <a:rPr lang="en-US" dirty="0" err="1" smtClean="0"/>
              <a:t>resecting</a:t>
            </a:r>
            <a:r>
              <a:rPr lang="en-US" dirty="0" smtClean="0"/>
              <a:t> the ACTH-producing tumor</a:t>
            </a:r>
            <a:endParaRPr lang="fa-IR" dirty="0" smtClean="0"/>
          </a:p>
          <a:p>
            <a:pPr>
              <a:buNone/>
            </a:pPr>
            <a:endParaRPr lang="fa-IR" dirty="0" smtClean="0"/>
          </a:p>
          <a:p>
            <a:r>
              <a:rPr lang="en-US" dirty="0" smtClean="0"/>
              <a:t>Remission is generally defined as morning serum</a:t>
            </a:r>
            <a:r>
              <a:rPr lang="fa-IR" dirty="0" smtClean="0"/>
              <a:t> </a:t>
            </a:r>
            <a:r>
              <a:rPr lang="en-US" dirty="0" err="1" smtClean="0"/>
              <a:t>cortisol</a:t>
            </a:r>
            <a:r>
              <a:rPr lang="fa-IR" dirty="0" smtClean="0"/>
              <a:t> </a:t>
            </a:r>
            <a:r>
              <a:rPr lang="en-US" dirty="0" smtClean="0"/>
              <a:t>values</a:t>
            </a:r>
            <a:r>
              <a:rPr lang="fa-IR" dirty="0" smtClean="0"/>
              <a:t>&gt;</a:t>
            </a:r>
            <a:r>
              <a:rPr lang="en-US" dirty="0" smtClean="0"/>
              <a:t>5 mcg/</a:t>
            </a:r>
            <a:r>
              <a:rPr lang="en-US" dirty="0" err="1" smtClean="0"/>
              <a:t>dL</a:t>
            </a:r>
            <a:r>
              <a:rPr lang="en-US" dirty="0" smtClean="0"/>
              <a:t>(</a:t>
            </a:r>
            <a:r>
              <a:rPr lang="fa-IR" dirty="0" smtClean="0"/>
              <a:t>&gt;</a:t>
            </a:r>
            <a:r>
              <a:rPr lang="en-US" dirty="0" smtClean="0"/>
              <a:t>138nmol/L)</a:t>
            </a:r>
            <a:r>
              <a:rPr lang="fa-IR" dirty="0" smtClean="0"/>
              <a:t> </a:t>
            </a:r>
            <a:r>
              <a:rPr lang="en-US" dirty="0" smtClean="0"/>
              <a:t>or</a:t>
            </a:r>
            <a:r>
              <a:rPr lang="fa-IR" dirty="0" smtClean="0"/>
              <a:t> </a:t>
            </a:r>
            <a:r>
              <a:rPr lang="en-US" dirty="0" smtClean="0"/>
              <a:t>UFC</a:t>
            </a:r>
            <a:r>
              <a:rPr lang="fa-IR" dirty="0" smtClean="0"/>
              <a:t>&gt;</a:t>
            </a:r>
            <a:r>
              <a:rPr lang="en-US" dirty="0" smtClean="0"/>
              <a:t> 28–56 </a:t>
            </a:r>
            <a:r>
              <a:rPr lang="en-US" dirty="0" err="1" smtClean="0"/>
              <a:t>nmol</a:t>
            </a:r>
            <a:r>
              <a:rPr lang="en-US" dirty="0" smtClean="0"/>
              <a:t>/d (</a:t>
            </a:r>
            <a:r>
              <a:rPr lang="fa-IR" dirty="0" smtClean="0"/>
              <a:t>&gt;</a:t>
            </a:r>
            <a:r>
              <a:rPr lang="en-US" dirty="0" smtClean="0"/>
              <a:t>10–20  mcg/d) within 7 days of selective tumor resection</a:t>
            </a:r>
            <a:endParaRPr lang="fa-IR" dirty="0" smtClean="0"/>
          </a:p>
          <a:p>
            <a:endParaRPr lang="fa-IR"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52400"/>
          </a:xfrm>
        </p:spPr>
        <p:txBody>
          <a:bodyPr>
            <a:normAutofit fontScale="90000"/>
          </a:bodyPr>
          <a:lstStyle/>
          <a:p>
            <a:endParaRPr lang="en-US" dirty="0"/>
          </a:p>
        </p:txBody>
      </p:sp>
      <p:sp>
        <p:nvSpPr>
          <p:cNvPr id="3" name="Content Placeholder 2"/>
          <p:cNvSpPr>
            <a:spLocks noGrp="1"/>
          </p:cNvSpPr>
          <p:nvPr>
            <p:ph idx="1"/>
          </p:nvPr>
        </p:nvSpPr>
        <p:spPr>
          <a:xfrm>
            <a:off x="304800" y="762000"/>
            <a:ext cx="8534400" cy="5791200"/>
          </a:xfrm>
        </p:spPr>
        <p:txBody>
          <a:bodyPr>
            <a:normAutofit fontScale="77500" lnSpcReduction="20000"/>
          </a:bodyPr>
          <a:lstStyle/>
          <a:p>
            <a:r>
              <a:rPr lang="en-US" dirty="0" smtClean="0"/>
              <a:t>Adult series report a remission rate of 73–76% for selectively </a:t>
            </a:r>
            <a:r>
              <a:rPr lang="en-US" dirty="0" err="1" smtClean="0"/>
              <a:t>resected</a:t>
            </a:r>
            <a:r>
              <a:rPr lang="en-US" dirty="0" smtClean="0"/>
              <a:t> </a:t>
            </a:r>
            <a:r>
              <a:rPr lang="en-US" dirty="0" err="1" smtClean="0"/>
              <a:t>microadenomas</a:t>
            </a:r>
            <a:r>
              <a:rPr lang="en-US" dirty="0" smtClean="0"/>
              <a:t>, but a lower remission rate for </a:t>
            </a:r>
            <a:r>
              <a:rPr lang="en-US" dirty="0" err="1" smtClean="0"/>
              <a:t>macroadenomas</a:t>
            </a:r>
            <a:r>
              <a:rPr lang="en-US" dirty="0" smtClean="0"/>
              <a:t> (43</a:t>
            </a:r>
            <a:r>
              <a:rPr lang="en-US" dirty="0" smtClean="0"/>
              <a:t>%)</a:t>
            </a:r>
          </a:p>
          <a:p>
            <a:endParaRPr lang="en-US" dirty="0" smtClean="0"/>
          </a:p>
          <a:p>
            <a:r>
              <a:rPr lang="en-US" dirty="0" smtClean="0"/>
              <a:t> The study also associated long term remission with younger age, smaller adenoma, and </a:t>
            </a:r>
            <a:r>
              <a:rPr lang="en-US" dirty="0" smtClean="0"/>
              <a:t>morning serum </a:t>
            </a:r>
            <a:r>
              <a:rPr lang="en-US" dirty="0" err="1" smtClean="0"/>
              <a:t>cortisol</a:t>
            </a:r>
            <a:r>
              <a:rPr lang="en-US" dirty="0" smtClean="0"/>
              <a:t> of &lt;1 mcg /</a:t>
            </a:r>
            <a:r>
              <a:rPr lang="en-US" dirty="0" err="1" smtClean="0"/>
              <a:t>dL</a:t>
            </a:r>
            <a:endParaRPr lang="en-US" dirty="0" smtClean="0"/>
          </a:p>
          <a:p>
            <a:endParaRPr lang="en-US" dirty="0" smtClean="0"/>
          </a:p>
          <a:p>
            <a:r>
              <a:rPr lang="en-US" dirty="0" smtClean="0"/>
              <a:t>Patients with mild or cyclic CS and those rendered </a:t>
            </a:r>
            <a:r>
              <a:rPr lang="en-US" dirty="0" err="1" smtClean="0"/>
              <a:t>eucortisolemic</a:t>
            </a:r>
            <a:r>
              <a:rPr lang="en-US" dirty="0" smtClean="0"/>
              <a:t> by medical treatment before surgery may not </a:t>
            </a:r>
            <a:r>
              <a:rPr lang="en-US" dirty="0" smtClean="0"/>
              <a:t>have suppressed </a:t>
            </a:r>
            <a:r>
              <a:rPr lang="en-US" dirty="0" err="1" smtClean="0"/>
              <a:t>corticotropes</a:t>
            </a:r>
            <a:endParaRPr lang="en-US" dirty="0" smtClean="0"/>
          </a:p>
          <a:p>
            <a:endParaRPr lang="en-US" dirty="0" smtClean="0"/>
          </a:p>
          <a:p>
            <a:r>
              <a:rPr lang="en-US" dirty="0" smtClean="0"/>
              <a:t>Their postoperative UFC and morning </a:t>
            </a:r>
            <a:r>
              <a:rPr lang="en-US" dirty="0" err="1" smtClean="0"/>
              <a:t>cortisol</a:t>
            </a:r>
            <a:r>
              <a:rPr lang="en-US" dirty="0" smtClean="0"/>
              <a:t> may be </a:t>
            </a:r>
            <a:r>
              <a:rPr lang="en-US" dirty="0" smtClean="0"/>
              <a:t>normal</a:t>
            </a:r>
          </a:p>
          <a:p>
            <a:endParaRPr lang="en-US" dirty="0" smtClean="0"/>
          </a:p>
          <a:p>
            <a:r>
              <a:rPr lang="en-US" dirty="0" smtClean="0"/>
              <a:t> In these patients, clinicians must measure late-night serum or salivary </a:t>
            </a:r>
            <a:r>
              <a:rPr lang="en-US" dirty="0" err="1" smtClean="0"/>
              <a:t>cortisol</a:t>
            </a:r>
            <a:endParaRPr lang="en-US" dirty="0" smtClean="0"/>
          </a:p>
          <a:p>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 Patients who are </a:t>
            </a:r>
            <a:r>
              <a:rPr lang="en-US" dirty="0" err="1" smtClean="0"/>
              <a:t>eucortisolemic</a:t>
            </a:r>
            <a:r>
              <a:rPr lang="en-US" dirty="0" smtClean="0"/>
              <a:t> after resection, especially those with moderate preoperative </a:t>
            </a:r>
            <a:r>
              <a:rPr lang="en-US" dirty="0" err="1" smtClean="0"/>
              <a:t>hypercortisolism</a:t>
            </a:r>
            <a:r>
              <a:rPr lang="en-US" dirty="0" smtClean="0"/>
              <a:t>, may have residual tumors and are more prone to recurrence than patients with prolonged postoperative </a:t>
            </a:r>
            <a:r>
              <a:rPr lang="en-US" dirty="0" err="1" smtClean="0"/>
              <a:t>hypocortisolism</a:t>
            </a:r>
            <a:endParaRPr lang="en-US" dirty="0" smtClean="0"/>
          </a:p>
          <a:p>
            <a:endParaRPr lang="en-US" dirty="0" smtClean="0"/>
          </a:p>
          <a:p>
            <a:r>
              <a:rPr lang="en-US" dirty="0" smtClean="0"/>
              <a:t> Early recovery (within 6 mo) of HPA axis function may indicate an increased risk of recurrence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Monitoring and treating Cushing’s features and </a:t>
            </a:r>
            <a:r>
              <a:rPr lang="en-US" sz="3600" dirty="0" err="1" smtClean="0"/>
              <a:t>comorbidities</a:t>
            </a:r>
            <a:endParaRPr lang="en-US" sz="3600" dirty="0"/>
          </a:p>
        </p:txBody>
      </p:sp>
      <p:sp>
        <p:nvSpPr>
          <p:cNvPr id="3" name="Content Placeholder 2"/>
          <p:cNvSpPr>
            <a:spLocks noGrp="1"/>
          </p:cNvSpPr>
          <p:nvPr>
            <p:ph idx="1"/>
          </p:nvPr>
        </p:nvSpPr>
        <p:spPr>
          <a:xfrm>
            <a:off x="228600" y="1981200"/>
            <a:ext cx="8686800" cy="4495800"/>
          </a:xfrm>
        </p:spPr>
        <p:txBody>
          <a:bodyPr>
            <a:normAutofit fontScale="92500" lnSpcReduction="20000"/>
          </a:bodyPr>
          <a:lstStyle/>
          <a:p>
            <a:r>
              <a:rPr lang="en-US" dirty="0" smtClean="0"/>
              <a:t>Clinicians should tell patients that they may feel unwell for 6–9 months, that their mood will gradually improve, and that improvement may continue for more than 1year. Generally, weight, bruising, and the physical appearance of the face change first.</a:t>
            </a:r>
          </a:p>
          <a:p>
            <a:endParaRPr lang="en-US" dirty="0" smtClean="0"/>
          </a:p>
          <a:p>
            <a:r>
              <a:rPr lang="en-US" dirty="0" smtClean="0"/>
              <a:t> Patients should receive recommendations for physical therapy and nutrition to optimize the recovery of muscle strength and the normalization of weight.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dirty="0" smtClean="0"/>
              <a:t>Comparing of Remission VS </a:t>
            </a:r>
            <a:r>
              <a:rPr lang="en-US" dirty="0" smtClean="0"/>
              <a:t>Failure</a:t>
            </a:r>
            <a:br>
              <a:rPr lang="en-US" dirty="0" smtClean="0"/>
            </a:br>
            <a:r>
              <a:rPr lang="en-US" dirty="0" smtClean="0"/>
              <a:t/>
            </a:r>
            <a:br>
              <a:rPr lang="en-US" dirty="0" smtClean="0"/>
            </a:br>
            <a:endParaRPr lang="en-US" dirty="0"/>
          </a:p>
        </p:txBody>
      </p:sp>
      <p:sp>
        <p:nvSpPr>
          <p:cNvPr id="3" name="Text Placeholder 2"/>
          <p:cNvSpPr>
            <a:spLocks noGrp="1"/>
          </p:cNvSpPr>
          <p:nvPr>
            <p:ph type="body" idx="1"/>
          </p:nvPr>
        </p:nvSpPr>
        <p:spPr/>
        <p:txBody>
          <a:bodyPr/>
          <a:lstStyle/>
          <a:p>
            <a:r>
              <a:rPr lang="en-US" dirty="0" smtClean="0"/>
              <a:t>Remission</a:t>
            </a:r>
            <a:endParaRPr lang="en-US" dirty="0"/>
          </a:p>
        </p:txBody>
      </p:sp>
      <p:sp>
        <p:nvSpPr>
          <p:cNvPr id="4" name="Content Placeholder 3"/>
          <p:cNvSpPr>
            <a:spLocks noGrp="1"/>
          </p:cNvSpPr>
          <p:nvPr>
            <p:ph sz="half" idx="2"/>
          </p:nvPr>
        </p:nvSpPr>
        <p:spPr/>
        <p:txBody>
          <a:bodyPr/>
          <a:lstStyle/>
          <a:p>
            <a:r>
              <a:rPr lang="en-US" dirty="0" smtClean="0"/>
              <a:t>Salivary </a:t>
            </a:r>
            <a:r>
              <a:rPr lang="en-US" dirty="0" err="1" smtClean="0"/>
              <a:t>cortisol</a:t>
            </a:r>
            <a:r>
              <a:rPr lang="en-US" dirty="0" smtClean="0"/>
              <a:t> test</a:t>
            </a:r>
          </a:p>
          <a:p>
            <a:pPr>
              <a:buNone/>
            </a:pPr>
            <a:endParaRPr lang="en-US" dirty="0" smtClean="0"/>
          </a:p>
          <a:p>
            <a:r>
              <a:rPr lang="en-US" dirty="0" smtClean="0"/>
              <a:t>Overnight suppression test</a:t>
            </a:r>
          </a:p>
          <a:p>
            <a:pPr>
              <a:buNone/>
            </a:pPr>
            <a:endParaRPr lang="en-US" dirty="0" smtClean="0"/>
          </a:p>
          <a:p>
            <a:r>
              <a:rPr lang="en-US" dirty="0" smtClean="0"/>
              <a:t>NL rang UFC</a:t>
            </a:r>
            <a:endParaRPr lang="en-US" dirty="0"/>
          </a:p>
        </p:txBody>
      </p:sp>
      <p:sp>
        <p:nvSpPr>
          <p:cNvPr id="5" name="Text Placeholder 4"/>
          <p:cNvSpPr>
            <a:spLocks noGrp="1"/>
          </p:cNvSpPr>
          <p:nvPr>
            <p:ph type="body" sz="quarter" idx="3"/>
          </p:nvPr>
        </p:nvSpPr>
        <p:spPr/>
        <p:txBody>
          <a:bodyPr/>
          <a:lstStyle/>
          <a:p>
            <a:r>
              <a:rPr lang="en-US" dirty="0" smtClean="0"/>
              <a:t>Failure</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clinical condition was </a:t>
            </a:r>
            <a:r>
              <a:rPr lang="en-US" dirty="0" smtClean="0"/>
              <a:t>unchanged</a:t>
            </a:r>
          </a:p>
          <a:p>
            <a:endParaRPr lang="en-US" dirty="0" smtClean="0"/>
          </a:p>
          <a:p>
            <a:r>
              <a:rPr lang="en-US" dirty="0" smtClean="0"/>
              <a:t> </a:t>
            </a:r>
            <a:r>
              <a:rPr lang="en-US" dirty="0" smtClean="0"/>
              <a:t>morning serum</a:t>
            </a:r>
            <a:r>
              <a:rPr lang="fa-IR" dirty="0" smtClean="0"/>
              <a:t> </a:t>
            </a:r>
            <a:r>
              <a:rPr lang="en-US" dirty="0" err="1" smtClean="0"/>
              <a:t>cortisol</a:t>
            </a:r>
            <a:r>
              <a:rPr lang="fa-IR" dirty="0" smtClean="0"/>
              <a:t> </a:t>
            </a:r>
            <a:r>
              <a:rPr lang="en-US" dirty="0" smtClean="0"/>
              <a:t>values&gt;5 mcg/</a:t>
            </a:r>
            <a:r>
              <a:rPr lang="en-US" dirty="0" err="1" smtClean="0"/>
              <a:t>dL</a:t>
            </a:r>
            <a:endParaRPr lang="en-US" dirty="0" smtClean="0"/>
          </a:p>
          <a:p>
            <a:pPr>
              <a:buNone/>
            </a:pPr>
            <a:endParaRPr lang="en-US" dirty="0" smtClean="0"/>
          </a:p>
          <a:p>
            <a:r>
              <a:rPr lang="en-US" dirty="0" smtClean="0"/>
              <a:t>UFC &gt; 20 mcg/d</a:t>
            </a:r>
          </a:p>
          <a:p>
            <a:endParaRPr lang="en-US" dirty="0" smtClean="0"/>
          </a:p>
          <a:p>
            <a:r>
              <a:rPr lang="en-US" dirty="0" smtClean="0"/>
              <a:t>Not compatible of pathological  result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895600"/>
            <a:ext cx="8229600" cy="3230563"/>
          </a:xfrm>
        </p:spPr>
        <p:txBody>
          <a:bodyPr/>
          <a:lstStyle/>
          <a:p>
            <a:r>
              <a:rPr lang="en-US" dirty="0" smtClean="0"/>
              <a:t>Between 1986 and 2002 179 patients underwent 185 IPSS procedures as part of their evaluation for Cushing’s syndrome. Six patients underwent two procedures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304800" y="304801"/>
            <a:ext cx="85344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1330</TotalTime>
  <Words>985</Words>
  <Application>Microsoft Office PowerPoint</Application>
  <PresentationFormat>On-screen Show (4:3)</PresentationFormat>
  <Paragraphs>117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Persistent CD after TSS</vt:lpstr>
      <vt:lpstr>Problem list</vt:lpstr>
      <vt:lpstr>Slide 3</vt:lpstr>
      <vt:lpstr>Postoperative initial remission</vt:lpstr>
      <vt:lpstr>Slide 5</vt:lpstr>
      <vt:lpstr>Slide 6</vt:lpstr>
      <vt:lpstr>Monitoring and treating Cushing’s features and comorbidities</vt:lpstr>
      <vt:lpstr>Comparing of Remission VS Failure  </vt:lpstr>
      <vt:lpstr>Slide 9</vt:lpstr>
      <vt:lpstr>Slide 10</vt:lpstr>
      <vt:lpstr>Slide 11</vt:lpstr>
      <vt:lpstr>Slide 12</vt:lpstr>
      <vt:lpstr>Slide 13</vt:lpstr>
      <vt:lpstr>Slide 14</vt:lpstr>
      <vt:lpstr>Slide 15</vt:lpstr>
      <vt:lpstr> Procedure of IPSS </vt:lpstr>
      <vt:lpstr>Sensitivity and specificity</vt:lpstr>
      <vt:lpstr> Tumour lateralization     accuracy In total, 37 (72.5%) had IPSS lateralization in concordance with that of surgery, hence the concordance rate was 72.5%.  </vt:lpstr>
      <vt:lpstr>Slide 19</vt:lpstr>
      <vt:lpstr>Slide 20</vt:lpstr>
      <vt:lpstr>Second-line therapeutic options</vt:lpstr>
      <vt:lpstr>Slide 22</vt:lpstr>
      <vt:lpstr>Medical treatment</vt:lpstr>
      <vt:lpstr>Slide 24</vt:lpstr>
      <vt:lpstr>Slide 25</vt:lpstr>
      <vt:lpstr>The patient had apparently jumped from track2 . . . To track 5 </vt:lpstr>
      <vt:lpstr>Slide 27</vt:lpstr>
      <vt:lpstr>How to Choose? How to Evaluate? The Impossible Algorithm!</vt:lpstr>
      <vt:lpstr>Slide 29</vt:lpstr>
      <vt:lpstr>PLAN</vt:lpstr>
      <vt:lpstr>Slide 31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Persistent CD after TSS</dc:title>
  <dc:creator>Baharak</dc:creator>
  <cp:lastModifiedBy>Baharak</cp:lastModifiedBy>
  <cp:revision>103</cp:revision>
  <dcterms:created xsi:type="dcterms:W3CDTF">2018-04-26T21:59:54Z</dcterms:created>
  <dcterms:modified xsi:type="dcterms:W3CDTF">2018-05-06T23:27:26Z</dcterms:modified>
</cp:coreProperties>
</file>